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44"/>
  </p:notesMasterIdLst>
  <p:handoutMasterIdLst>
    <p:handoutMasterId r:id="rId145"/>
  </p:handoutMasterIdLst>
  <p:sldIdLst>
    <p:sldId id="256" r:id="rId5"/>
    <p:sldId id="442" r:id="rId6"/>
    <p:sldId id="443" r:id="rId7"/>
    <p:sldId id="397" r:id="rId8"/>
    <p:sldId id="398" r:id="rId9"/>
    <p:sldId id="259" r:id="rId10"/>
    <p:sldId id="260" r:id="rId11"/>
    <p:sldId id="261" r:id="rId12"/>
    <p:sldId id="370" r:id="rId13"/>
    <p:sldId id="262" r:id="rId14"/>
    <p:sldId id="263" r:id="rId15"/>
    <p:sldId id="264" r:id="rId16"/>
    <p:sldId id="265" r:id="rId17"/>
    <p:sldId id="266" r:id="rId18"/>
    <p:sldId id="267" r:id="rId19"/>
    <p:sldId id="268" r:id="rId20"/>
    <p:sldId id="388" r:id="rId21"/>
    <p:sldId id="389" r:id="rId22"/>
    <p:sldId id="371" r:id="rId23"/>
    <p:sldId id="372" r:id="rId24"/>
    <p:sldId id="373" r:id="rId25"/>
    <p:sldId id="374" r:id="rId26"/>
    <p:sldId id="271" r:id="rId27"/>
    <p:sldId id="272" r:id="rId28"/>
    <p:sldId id="273" r:id="rId29"/>
    <p:sldId id="274" r:id="rId30"/>
    <p:sldId id="275" r:id="rId31"/>
    <p:sldId id="276" r:id="rId32"/>
    <p:sldId id="277" r:id="rId33"/>
    <p:sldId id="437" r:id="rId34"/>
    <p:sldId id="393"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6" r:id="rId48"/>
    <p:sldId id="399" r:id="rId49"/>
    <p:sldId id="400" r:id="rId50"/>
    <p:sldId id="401" r:id="rId51"/>
    <p:sldId id="402" r:id="rId52"/>
    <p:sldId id="403" r:id="rId53"/>
    <p:sldId id="404" r:id="rId54"/>
    <p:sldId id="405" r:id="rId55"/>
    <p:sldId id="406" r:id="rId56"/>
    <p:sldId id="407" r:id="rId57"/>
    <p:sldId id="408" r:id="rId58"/>
    <p:sldId id="301" r:id="rId59"/>
    <p:sldId id="302" r:id="rId60"/>
    <p:sldId id="303" r:id="rId61"/>
    <p:sldId id="304" r:id="rId62"/>
    <p:sldId id="305" r:id="rId63"/>
    <p:sldId id="306" r:id="rId64"/>
    <p:sldId id="307" r:id="rId65"/>
    <p:sldId id="308" r:id="rId66"/>
    <p:sldId id="309" r:id="rId67"/>
    <p:sldId id="310" r:id="rId68"/>
    <p:sldId id="311" r:id="rId69"/>
    <p:sldId id="375" r:id="rId70"/>
    <p:sldId id="376" r:id="rId71"/>
    <p:sldId id="314" r:id="rId72"/>
    <p:sldId id="315" r:id="rId73"/>
    <p:sldId id="316" r:id="rId74"/>
    <p:sldId id="317" r:id="rId75"/>
    <p:sldId id="318" r:id="rId76"/>
    <p:sldId id="319" r:id="rId77"/>
    <p:sldId id="320" r:id="rId78"/>
    <p:sldId id="321" r:id="rId79"/>
    <p:sldId id="368" r:id="rId80"/>
    <p:sldId id="322" r:id="rId81"/>
    <p:sldId id="323" r:id="rId82"/>
    <p:sldId id="324" r:id="rId83"/>
    <p:sldId id="325" r:id="rId84"/>
    <p:sldId id="326" r:id="rId85"/>
    <p:sldId id="327" r:id="rId86"/>
    <p:sldId id="328" r:id="rId87"/>
    <p:sldId id="377" r:id="rId88"/>
    <p:sldId id="378" r:id="rId89"/>
    <p:sldId id="331" r:id="rId90"/>
    <p:sldId id="332" r:id="rId91"/>
    <p:sldId id="333" r:id="rId92"/>
    <p:sldId id="334" r:id="rId93"/>
    <p:sldId id="335" r:id="rId94"/>
    <p:sldId id="336" r:id="rId95"/>
    <p:sldId id="337" r:id="rId96"/>
    <p:sldId id="338" r:id="rId97"/>
    <p:sldId id="339" r:id="rId98"/>
    <p:sldId id="436" r:id="rId99"/>
    <p:sldId id="341" r:id="rId100"/>
    <p:sldId id="342" r:id="rId101"/>
    <p:sldId id="379" r:id="rId102"/>
    <p:sldId id="344" r:id="rId103"/>
    <p:sldId id="394" r:id="rId104"/>
    <p:sldId id="395" r:id="rId105"/>
    <p:sldId id="345" r:id="rId106"/>
    <p:sldId id="384" r:id="rId107"/>
    <p:sldId id="385" r:id="rId108"/>
    <p:sldId id="346" r:id="rId109"/>
    <p:sldId id="349" r:id="rId110"/>
    <p:sldId id="350" r:id="rId111"/>
    <p:sldId id="352" r:id="rId112"/>
    <p:sldId id="353" r:id="rId113"/>
    <p:sldId id="354" r:id="rId114"/>
    <p:sldId id="355" r:id="rId115"/>
    <p:sldId id="357" r:id="rId116"/>
    <p:sldId id="380" r:id="rId117"/>
    <p:sldId id="359" r:id="rId118"/>
    <p:sldId id="360" r:id="rId119"/>
    <p:sldId id="361" r:id="rId120"/>
    <p:sldId id="362" r:id="rId121"/>
    <p:sldId id="381" r:id="rId122"/>
    <p:sldId id="424" r:id="rId123"/>
    <p:sldId id="425" r:id="rId124"/>
    <p:sldId id="426" r:id="rId125"/>
    <p:sldId id="427" r:id="rId126"/>
    <p:sldId id="438" r:id="rId127"/>
    <p:sldId id="428" r:id="rId128"/>
    <p:sldId id="444" r:id="rId129"/>
    <p:sldId id="429" r:id="rId130"/>
    <p:sldId id="430" r:id="rId131"/>
    <p:sldId id="431" r:id="rId132"/>
    <p:sldId id="432" r:id="rId133"/>
    <p:sldId id="433" r:id="rId134"/>
    <p:sldId id="434" r:id="rId135"/>
    <p:sldId id="435" r:id="rId136"/>
    <p:sldId id="396" r:id="rId137"/>
    <p:sldId id="441" r:id="rId138"/>
    <p:sldId id="439" r:id="rId139"/>
    <p:sldId id="369" r:id="rId140"/>
    <p:sldId id="382" r:id="rId141"/>
    <p:sldId id="367" r:id="rId142"/>
    <p:sldId id="440" r:id="rId143"/>
  </p:sldIdLst>
  <p:sldSz cx="9144000" cy="6858000" type="screen4x3"/>
  <p:notesSz cx="6858000" cy="9144000"/>
  <p:custDataLst>
    <p:tags r:id="rId1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80"/>
    <p:restoredTop sz="93182" autoAdjust="0"/>
  </p:normalViewPr>
  <p:slideViewPr>
    <p:cSldViewPr>
      <p:cViewPr>
        <p:scale>
          <a:sx n="77" d="100"/>
          <a:sy n="77" d="100"/>
        </p:scale>
        <p:origin x="144" y="480"/>
      </p:cViewPr>
      <p:guideLst>
        <p:guide orient="horz" pos="2160"/>
        <p:guide pos="2880"/>
      </p:guideLst>
    </p:cSldViewPr>
  </p:slideViewPr>
  <p:notesTextViewPr>
    <p:cViewPr>
      <p:scale>
        <a:sx n="3" d="2"/>
        <a:sy n="3" d="2"/>
      </p:scale>
      <p:origin x="0" y="0"/>
    </p:cViewPr>
  </p:notesTextViewPr>
  <p:sorterViewPr>
    <p:cViewPr>
      <p:scale>
        <a:sx n="120" d="100"/>
        <a:sy n="120" d="100"/>
      </p:scale>
      <p:origin x="0" y="-21504"/>
    </p:cViewPr>
  </p:sorterViewPr>
  <p:notesViewPr>
    <p:cSldViewPr>
      <p:cViewPr varScale="1">
        <p:scale>
          <a:sx n="81" d="100"/>
          <a:sy n="81" d="100"/>
        </p:scale>
        <p:origin x="1920"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150"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40" Type="http://schemas.openxmlformats.org/officeDocument/2006/relationships/slide" Target="slides/slide136.xml"/><Relationship Id="rId141" Type="http://schemas.openxmlformats.org/officeDocument/2006/relationships/slide" Target="slides/slide137.xml"/><Relationship Id="rId142" Type="http://schemas.openxmlformats.org/officeDocument/2006/relationships/slide" Target="slides/slide138.xml"/><Relationship Id="rId143" Type="http://schemas.openxmlformats.org/officeDocument/2006/relationships/slide" Target="slides/slide139.xml"/><Relationship Id="rId144" Type="http://schemas.openxmlformats.org/officeDocument/2006/relationships/notesMaster" Target="notesMasters/notesMaster1.xml"/><Relationship Id="rId145" Type="http://schemas.openxmlformats.org/officeDocument/2006/relationships/handoutMaster" Target="handoutMasters/handoutMaster1.xml"/><Relationship Id="rId146" Type="http://schemas.openxmlformats.org/officeDocument/2006/relationships/tags" Target="tags/tag1.xml"/><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7/10/16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7/10/16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www.bizjournals.com/profiles/company/nc/raleigh/nc_state_university/3327470/"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The job market has changed </a:t>
            </a:r>
            <a:r>
              <a:rPr lang="en-US" u="sng" dirty="0" smtClean="0">
                <a:ea typeface="ヒラギノ角ゴ Pro W3" charset="0"/>
                <a:cs typeface="Times"/>
              </a:rPr>
              <a:t>considerably</a:t>
            </a:r>
            <a:r>
              <a:rPr lang="en-US" dirty="0" smtClean="0">
                <a:ea typeface="ヒラギノ角ゴ Pro W3" charset="0"/>
                <a:cs typeface="Times"/>
              </a:rPr>
              <a:t> from when </a:t>
            </a:r>
            <a:r>
              <a:rPr lang="en-US" u="sng" dirty="0" smtClean="0">
                <a:ea typeface="ヒラギノ角ゴ Pro W3" charset="0"/>
                <a:cs typeface="Times"/>
              </a:rPr>
              <a:t>we</a:t>
            </a:r>
            <a:r>
              <a:rPr lang="en-US" dirty="0" smtClean="0">
                <a:ea typeface="ヒラギノ角ゴ Pro W3" charset="0"/>
                <a:cs typeface="Times"/>
              </a:rPr>
              <a:t> graduated from high school. </a:t>
            </a:r>
          </a:p>
          <a:p>
            <a:pPr eaLnBrk="1" hangingPunct="1">
              <a:spcBef>
                <a:spcPct val="0"/>
              </a:spcBef>
              <a:spcAft>
                <a:spcPct val="30000"/>
              </a:spcAft>
            </a:pPr>
            <a:r>
              <a:rPr lang="en-US" dirty="0" smtClean="0">
                <a:ea typeface="ヒラギノ角ゴ Pro W3" charset="0"/>
                <a:cs typeface="Times"/>
              </a:rPr>
              <a:t>Good </a:t>
            </a:r>
            <a:r>
              <a:rPr lang="en-US" u="sng" dirty="0" smtClean="0">
                <a:ea typeface="ヒラギノ角ゴ Pro W3" charset="0"/>
                <a:cs typeface="Times"/>
              </a:rPr>
              <a:t>morning</a:t>
            </a:r>
            <a:r>
              <a:rPr lang="en-US" dirty="0" smtClean="0">
                <a:ea typeface="ヒラギノ角ゴ Pro W3" charset="0"/>
                <a:cs typeface="Times"/>
              </a:rPr>
              <a:t>.  I</a:t>
            </a:r>
            <a:r>
              <a:rPr lang="en-US" dirty="0">
                <a:ea typeface="ヒラギノ角ゴ Pro W3" charset="0"/>
              </a:rPr>
              <a:t> </a:t>
            </a:r>
            <a:r>
              <a:rPr lang="en-US" dirty="0" smtClean="0">
                <a:ea typeface="ヒラギノ角ゴ Pro W3" charset="0"/>
              </a:rPr>
              <a:t>a</a:t>
            </a:r>
            <a:r>
              <a:rPr lang="en-US" dirty="0" smtClean="0">
                <a:ea typeface="ヒラギノ角ゴ Pro W3" charset="0"/>
                <a:cs typeface="Times"/>
              </a:rPr>
              <a:t>m Chris Droessler, an education consultant from the North Carolina Community College System.</a:t>
            </a:r>
          </a:p>
          <a:p>
            <a:r>
              <a:rPr lang="en-US" dirty="0" smtClean="0">
                <a:ea typeface="ヒラギノ角ゴ Pro W3" charset="0"/>
                <a:cs typeface="Times"/>
              </a:rPr>
              <a:t>If you have a smart phone, </a:t>
            </a:r>
            <a:r>
              <a:rPr lang="en-US" u="sng" dirty="0" smtClean="0">
                <a:ea typeface="ヒラギノ角ゴ Pro W3" charset="0"/>
                <a:cs typeface="Times"/>
              </a:rPr>
              <a:t>and</a:t>
            </a:r>
            <a:r>
              <a:rPr lang="en-US" dirty="0" smtClean="0">
                <a:ea typeface="ヒラギノ角ゴ Pro W3" charset="0"/>
                <a:cs typeface="Times"/>
              </a:rPr>
              <a:t> you are smart enough to use it, you can capture that QR code, and your phone or tablet takes you to the webpage where you can download a copy of this PowerPoint file. </a:t>
            </a:r>
          </a:p>
          <a:p>
            <a:r>
              <a:rPr lang="en-US" dirty="0" smtClean="0">
                <a:ea typeface="ヒラギノ角ゴ Pro W3" charset="0"/>
                <a:cs typeface="Times"/>
              </a:rPr>
              <a:t>Or you can just go to </a:t>
            </a:r>
            <a:r>
              <a:rPr lang="en-US" dirty="0" err="1" smtClean="0">
                <a:ea typeface="ヒラギノ角ゴ Pro W3" charset="0"/>
                <a:cs typeface="Times"/>
              </a:rPr>
              <a:t>ncPerkins</a:t>
            </a:r>
            <a:r>
              <a:rPr lang="en-US" dirty="0" smtClean="0">
                <a:ea typeface="ヒラギノ角ゴ Pro W3" charset="0"/>
                <a:cs typeface="Times"/>
              </a:rPr>
              <a:t> dot org and click on the </a:t>
            </a:r>
            <a:r>
              <a:rPr lang="ja-JP" altLang="en-US" dirty="0" smtClean="0">
                <a:ea typeface="ヒラギノ角ゴ Pro W3" charset="0"/>
                <a:cs typeface="Times"/>
              </a:rPr>
              <a:t>“</a:t>
            </a:r>
            <a:r>
              <a:rPr lang="en-US" altLang="ja-JP" dirty="0" smtClean="0">
                <a:ea typeface="ヒラギノ角ゴ Pro W3" charset="0"/>
                <a:cs typeface="Times"/>
              </a:rPr>
              <a:t>presentations</a:t>
            </a:r>
            <a:r>
              <a:rPr lang="ja-JP" altLang="en-US" dirty="0" smtClean="0">
                <a:ea typeface="ヒラギノ角ゴ Pro W3" charset="0"/>
                <a:cs typeface="Times"/>
              </a:rPr>
              <a:t>”</a:t>
            </a:r>
            <a:r>
              <a:rPr lang="en-US" altLang="ja-JP" dirty="0" smtClean="0">
                <a:ea typeface="ヒラギノ角ゴ Pro W3" charset="0"/>
                <a:cs typeface="Times"/>
              </a:rPr>
              <a:t> link.</a:t>
            </a:r>
          </a:p>
          <a:p>
            <a:r>
              <a:rPr lang="en-US" altLang="ja-JP" dirty="0" smtClean="0">
                <a:ea typeface="ヒラギノ角ゴ Pro W3" charset="0"/>
                <a:cs typeface="Times"/>
              </a:rPr>
              <a:t>That web address is on the handout that you should have received.</a:t>
            </a:r>
          </a:p>
          <a:p>
            <a:r>
              <a:rPr lang="en-US" dirty="0" smtClean="0">
                <a:ea typeface="ヒラギノ角ゴ Pro W3" charset="0"/>
                <a:cs typeface="Times"/>
              </a:rPr>
              <a:t>Unfortunately we are in the midst of moving our website to a new webserver,</a:t>
            </a:r>
            <a:r>
              <a:rPr lang="en-US" baseline="0" dirty="0" smtClean="0">
                <a:ea typeface="ヒラギノ角ゴ Pro W3" charset="0"/>
                <a:cs typeface="Times"/>
              </a:rPr>
              <a:t> so you might not be able to access the web pages right now. Hopefully all will be back to normal next week.</a:t>
            </a:r>
            <a:endParaRPr lang="en-US" dirty="0" smtClean="0">
              <a:ea typeface="ヒラギノ角ゴ Pro W3" charset="0"/>
              <a:cs typeface="Times"/>
            </a:endParaRPr>
          </a:p>
          <a:p>
            <a:r>
              <a:rPr lang="en-US" dirty="0" smtClean="0">
                <a:ea typeface="ヒラギノ角ゴ Pro W3" charset="0"/>
                <a:cs typeface="Times"/>
              </a:rPr>
              <a:t>How many of you have already downloaded my presentation??</a:t>
            </a:r>
          </a:p>
          <a:p>
            <a:r>
              <a:rPr lang="en-US" dirty="0" smtClean="0">
                <a:ea typeface="ヒラギノ角ゴ Pro W3" charset="0"/>
                <a:cs typeface="Times"/>
              </a:rPr>
              <a:t>Warning:  I talk fast and have lots of information to cover. My goal is to get the information to you so that you can go back and digest it later. </a:t>
            </a:r>
          </a:p>
          <a:p>
            <a:r>
              <a:rPr lang="en-US" dirty="0" smtClean="0">
                <a:ea typeface="ヒラギノ角ゴ Pro W3" charset="0"/>
                <a:cs typeface="Times"/>
              </a:rPr>
              <a:t>I</a:t>
            </a:r>
            <a:r>
              <a:rPr lang="en-US" dirty="0">
                <a:ea typeface="ヒラギノ角ゴ Pro W3" charset="0"/>
              </a:rPr>
              <a:t> </a:t>
            </a:r>
            <a:r>
              <a:rPr lang="en-US" dirty="0" smtClean="0">
                <a:ea typeface="ヒラギノ角ゴ Pro W3" charset="0"/>
              </a:rPr>
              <a:t>ha</a:t>
            </a:r>
            <a:r>
              <a:rPr lang="en-US" dirty="0" smtClean="0">
                <a:ea typeface="ヒラギノ角ゴ Pro W3" charset="0"/>
                <a:cs typeface="Times"/>
              </a:rPr>
              <a:t>ve documented my information sources in the notes section of the PowerPoint, to allow you to further research anything that you see here.  </a:t>
            </a:r>
          </a:p>
          <a:p>
            <a:r>
              <a:rPr lang="en-US" dirty="0" smtClean="0">
                <a:ea typeface="ヒラギノ角ゴ Pro W3" charset="0"/>
                <a:cs typeface="Times"/>
              </a:rPr>
              <a:t>In fact, the notes from which I am reading are there as well.</a:t>
            </a:r>
          </a:p>
          <a:p>
            <a:r>
              <a:rPr lang="en-US" dirty="0" smtClean="0">
                <a:ea typeface="ヒラギノ角ゴ Pro W3" charset="0"/>
                <a:cs typeface="Times"/>
              </a:rPr>
              <a:t>In some cases I am reading directly from an original source, because they said</a:t>
            </a:r>
            <a:r>
              <a:rPr lang="en-US" baseline="0" dirty="0" smtClean="0">
                <a:ea typeface="ヒラギノ角ゴ Pro W3" charset="0"/>
                <a:cs typeface="Times"/>
              </a:rPr>
              <a:t> it so well.</a:t>
            </a:r>
            <a:endParaRPr lang="en-US" dirty="0" smtClean="0">
              <a:ea typeface="ヒラギノ角ゴ Pro W3" charset="0"/>
              <a:cs typeface="Times"/>
            </a:endParaRPr>
          </a:p>
          <a:p>
            <a:r>
              <a:rPr lang="en-US" dirty="0" smtClean="0">
                <a:ea typeface="ヒラギノ角ゴ Pro W3" charset="0"/>
              </a:rPr>
              <a:t>Download the PowerPoint and use it any way you wish if it will help people discover their perfect career.  --</a:t>
            </a:r>
          </a:p>
          <a:p>
            <a:r>
              <a:rPr lang="en-US" dirty="0" smtClean="0">
                <a:ea typeface="ヒラギノ角ゴ Pro W3" charset="0"/>
                <a:cs typeface="Times"/>
              </a:rPr>
              <a:t>This presentation takes a hard look at where we </a:t>
            </a:r>
            <a:r>
              <a:rPr lang="en-US" u="sng" dirty="0" smtClean="0">
                <a:ea typeface="ヒラギノ角ゴ Pro W3" charset="0"/>
                <a:cs typeface="Times"/>
              </a:rPr>
              <a:t>are </a:t>
            </a:r>
            <a:r>
              <a:rPr lang="en-US" dirty="0" smtClean="0">
                <a:ea typeface="ヒラギノ角ゴ Pro W3" charset="0"/>
                <a:cs typeface="Times"/>
              </a:rPr>
              <a:t>--  and where we </a:t>
            </a:r>
            <a:r>
              <a:rPr lang="en-US" u="sng" dirty="0" smtClean="0">
                <a:ea typeface="ヒラギノ角ゴ Pro W3" charset="0"/>
                <a:cs typeface="Times"/>
              </a:rPr>
              <a:t>should </a:t>
            </a:r>
            <a:r>
              <a:rPr lang="en-US" dirty="0" smtClean="0">
                <a:ea typeface="ヒラギノ角ゴ Pro W3" charset="0"/>
                <a:cs typeface="Times"/>
              </a:rPr>
              <a:t>be -- in preparing people for the </a:t>
            </a:r>
            <a:r>
              <a:rPr lang="en-US" u="sng" dirty="0" smtClean="0">
                <a:ea typeface="ヒラギノ角ゴ Pro W3" charset="0"/>
                <a:cs typeface="Times"/>
              </a:rPr>
              <a:t>future </a:t>
            </a:r>
            <a:r>
              <a:rPr lang="en-US" dirty="0" smtClean="0">
                <a:ea typeface="ヒラギノ角ゴ Pro W3" charset="0"/>
                <a:cs typeface="Times"/>
              </a:rPr>
              <a:t>job market.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smtClean="0"/>
              <a:t>www.ncPerkins.org</a:t>
            </a:r>
            <a:r>
              <a:rPr lang="en-US" dirty="0" smtClean="0"/>
              <a:t>/presentations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CTE Summer Conference</a:t>
            </a:r>
          </a:p>
          <a:p>
            <a:pPr eaLnBrk="1" hangingPunct="1">
              <a:spcBef>
                <a:spcPct val="0"/>
              </a:spcBef>
              <a:spcAft>
                <a:spcPct val="30000"/>
              </a:spcAft>
            </a:pPr>
            <a:r>
              <a:rPr lang="en-US" dirty="0" smtClean="0">
                <a:ea typeface="ヒラギノ角ゴ Pro W3" charset="0"/>
                <a:cs typeface="Times"/>
              </a:rPr>
              <a:t>Greensboro</a:t>
            </a:r>
          </a:p>
          <a:p>
            <a:pPr eaLnBrk="1" hangingPunct="1">
              <a:spcBef>
                <a:spcPct val="0"/>
              </a:spcBef>
              <a:spcAft>
                <a:spcPct val="30000"/>
              </a:spcAft>
            </a:pPr>
            <a:r>
              <a:rPr lang="en-US" dirty="0" smtClean="0">
                <a:ea typeface="ヒラギノ角ゴ Pro W3" charset="0"/>
                <a:cs typeface="Times"/>
              </a:rPr>
              <a:t>July 14, 2016</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8:30 am – 10 am in Cedar A/B/C</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endParaRPr lang="en-US" dirty="0" smtClean="0">
              <a:ea typeface="ヒラギノ角ゴ Pro W3" charset="0"/>
              <a:cs typeface="Times"/>
            </a:endParaRPr>
          </a:p>
          <a:p>
            <a:endParaRPr lang="en-US" dirty="0" smtClean="0">
              <a:ea typeface="ヒラギノ角ゴ Pro W3" charset="0"/>
              <a:cs typeface="Times"/>
            </a:endParaRP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1020491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2235200" cy="1676400"/>
          </a:xfrm>
          <a:ln/>
        </p:spPr>
      </p:sp>
      <p:sp>
        <p:nvSpPr>
          <p:cNvPr id="27650" name="Notes Placeholder 2"/>
          <p:cNvSpPr>
            <a:spLocks noGrp="1"/>
          </p:cNvSpPr>
          <p:nvPr>
            <p:ph type="body" idx="1"/>
          </p:nvPr>
        </p:nvSpPr>
        <p:spPr>
          <a:xfrm>
            <a:off x="650875" y="2286000"/>
            <a:ext cx="6096000" cy="659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chart shows that, on </a:t>
            </a:r>
            <a:r>
              <a:rPr lang="en-US" u="sng" dirty="0">
                <a:ea typeface="ヒラギノ角ゴ Pro W3" charset="0"/>
              </a:rPr>
              <a:t>average</a:t>
            </a:r>
            <a:r>
              <a:rPr lang="en-US" dirty="0">
                <a:ea typeface="ヒラギノ角ゴ Pro W3" charset="0"/>
              </a:rPr>
              <a:t>, people </a:t>
            </a:r>
            <a:r>
              <a:rPr lang="en-US" u="sng" dirty="0">
                <a:ea typeface="ヒラギノ角ゴ Pro W3" charset="0"/>
              </a:rPr>
              <a:t>earn</a:t>
            </a:r>
            <a:r>
              <a:rPr lang="en-US" dirty="0">
                <a:ea typeface="ヒラギノ角ゴ Pro W3" charset="0"/>
              </a:rPr>
              <a:t> </a:t>
            </a:r>
            <a:r>
              <a:rPr lang="en-US" u="sng" dirty="0">
                <a:ea typeface="ヒラギノ角ゴ Pro W3" charset="0"/>
              </a:rPr>
              <a:t>more</a:t>
            </a:r>
            <a:r>
              <a:rPr lang="en-US" dirty="0">
                <a:ea typeface="ヒラギノ角ゴ Pro W3" charset="0"/>
              </a:rPr>
              <a:t> over their lifetime if they have a </a:t>
            </a:r>
            <a:r>
              <a:rPr lang="en-US" u="sng" dirty="0">
                <a:ea typeface="ヒラギノ角ゴ Pro W3" charset="0"/>
              </a:rPr>
              <a:t>higher</a:t>
            </a:r>
            <a:r>
              <a:rPr lang="en-US" dirty="0">
                <a:ea typeface="ヒラギノ角ゴ Pro W3" charset="0"/>
              </a:rPr>
              <a:t> level of education.</a:t>
            </a:r>
          </a:p>
          <a:p>
            <a:endParaRPr lang="en-US" dirty="0">
              <a:ea typeface="ヒラギノ角ゴ Pro W3" charset="0"/>
            </a:endParaRPr>
          </a:p>
          <a:p>
            <a:r>
              <a:rPr lang="en-US" dirty="0">
                <a:ea typeface="ヒラギノ角ゴ Pro W3" charset="0"/>
              </a:rPr>
              <a:t>There</a:t>
            </a:r>
            <a:r>
              <a:rPr lang="ja-JP" altLang="en-US" dirty="0">
                <a:ea typeface="ヒラギノ角ゴ Pro W3" charset="0"/>
              </a:rPr>
              <a:t>’</a:t>
            </a:r>
            <a:r>
              <a:rPr lang="en-US" altLang="ja-JP" dirty="0">
                <a:ea typeface="ヒラギノ角ゴ Pro W3" charset="0"/>
              </a:rPr>
              <a:t>s no surprise here. </a:t>
            </a:r>
            <a:endParaRPr lang="en-US" altLang="ja-JP" dirty="0" smtClean="0">
              <a:ea typeface="ヒラギノ角ゴ Pro W3" charset="0"/>
            </a:endParaRPr>
          </a:p>
          <a:p>
            <a:r>
              <a:rPr lang="en-US" altLang="ja-JP" dirty="0" smtClean="0">
                <a:ea typeface="ヒラギノ角ゴ Pro W3" charset="0"/>
              </a:rPr>
              <a:t>But </a:t>
            </a:r>
            <a:r>
              <a:rPr lang="en-US" altLang="ja-JP" dirty="0">
                <a:ea typeface="ヒラギノ角ゴ Pro W3" charset="0"/>
              </a:rPr>
              <a:t>the reason I include this chart is to remind you that </a:t>
            </a:r>
            <a:r>
              <a:rPr lang="en-US" altLang="ja-JP" u="sng" dirty="0">
                <a:ea typeface="ヒラギノ角ゴ Pro W3" charset="0"/>
              </a:rPr>
              <a:t>this</a:t>
            </a:r>
            <a:r>
              <a:rPr lang="en-US" altLang="ja-JP" dirty="0">
                <a:ea typeface="ヒラギノ角ゴ Pro W3" charset="0"/>
              </a:rPr>
              <a:t> chart shows people who are </a:t>
            </a:r>
            <a:r>
              <a:rPr lang="en-US" altLang="ja-JP" u="sng" dirty="0">
                <a:ea typeface="ヒラギノ角ゴ Pro W3" charset="0"/>
              </a:rPr>
              <a:t>currently</a:t>
            </a:r>
            <a:r>
              <a:rPr lang="en-US" altLang="ja-JP" dirty="0">
                <a:ea typeface="ヒラギノ角ゴ Pro W3" charset="0"/>
              </a:rPr>
              <a:t> employed. </a:t>
            </a:r>
          </a:p>
          <a:p>
            <a:endParaRPr lang="en-US" dirty="0">
              <a:ea typeface="ヒラギノ角ゴ Pro W3" charset="0"/>
            </a:endParaRPr>
          </a:p>
          <a:p>
            <a:r>
              <a:rPr lang="en-US" dirty="0">
                <a:ea typeface="ヒラギノ角ゴ Pro W3" charset="0"/>
              </a:rPr>
              <a:t>What does this say </a:t>
            </a:r>
            <a:r>
              <a:rPr lang="en-US" dirty="0" smtClean="0">
                <a:ea typeface="ヒラギノ角ゴ Pro W3" charset="0"/>
              </a:rPr>
              <a:t>to our students who </a:t>
            </a:r>
            <a:r>
              <a:rPr lang="en-US" u="sng" dirty="0">
                <a:ea typeface="ヒラギノ角ゴ Pro W3" charset="0"/>
              </a:rPr>
              <a:t>will be </a:t>
            </a:r>
            <a:r>
              <a:rPr lang="en-US" dirty="0">
                <a:ea typeface="ヒラギノ角ゴ Pro W3" charset="0"/>
              </a:rPr>
              <a:t>employed </a:t>
            </a:r>
            <a:r>
              <a:rPr lang="en-US" u="sng" dirty="0" smtClean="0">
                <a:ea typeface="ヒラギノ角ゴ Pro W3" charset="0"/>
              </a:rPr>
              <a:t>five</a:t>
            </a:r>
            <a:r>
              <a:rPr lang="en-US" dirty="0" smtClean="0">
                <a:ea typeface="ヒラギノ角ゴ Pro W3" charset="0"/>
              </a:rPr>
              <a:t> </a:t>
            </a:r>
            <a:r>
              <a:rPr lang="en-US" dirty="0">
                <a:ea typeface="ヒラギノ角ゴ Pro W3" charset="0"/>
              </a:rPr>
              <a:t>to </a:t>
            </a:r>
            <a:r>
              <a:rPr lang="en-US" u="sng" dirty="0">
                <a:ea typeface="ヒラギノ角ゴ Pro W3" charset="0"/>
              </a:rPr>
              <a:t>ten</a:t>
            </a:r>
            <a:r>
              <a:rPr lang="en-US" dirty="0">
                <a:ea typeface="ヒラギノ角ゴ Pro W3" charset="0"/>
              </a:rPr>
              <a:t> </a:t>
            </a:r>
            <a:r>
              <a:rPr lang="en-US" u="sng" dirty="0">
                <a:ea typeface="ヒラギノ角ゴ Pro W3" charset="0"/>
              </a:rPr>
              <a:t>years</a:t>
            </a:r>
            <a:r>
              <a:rPr lang="en-US" dirty="0">
                <a:ea typeface="ヒラギノ角ゴ Pro W3" charset="0"/>
              </a:rPr>
              <a:t> from now? </a:t>
            </a:r>
            <a:endParaRPr lang="en-US" dirty="0" smtClean="0">
              <a:ea typeface="ヒラギノ角ゴ Pro W3" charset="0"/>
            </a:endParaRPr>
          </a:p>
          <a:p>
            <a:r>
              <a:rPr lang="en-US" dirty="0" smtClean="0">
                <a:ea typeface="ヒラギノ角ゴ Pro W3" charset="0"/>
              </a:rPr>
              <a:t>Will </a:t>
            </a:r>
            <a:r>
              <a:rPr lang="en-US" dirty="0">
                <a:ea typeface="ヒラギノ角ゴ Pro W3" charset="0"/>
              </a:rPr>
              <a:t>the chart look </a:t>
            </a:r>
            <a:r>
              <a:rPr lang="en-US" u="sng" dirty="0">
                <a:ea typeface="ヒラギノ角ゴ Pro W3" charset="0"/>
              </a:rPr>
              <a:t>different</a:t>
            </a:r>
            <a:r>
              <a:rPr lang="en-US" dirty="0">
                <a:ea typeface="ヒラギノ角ゴ Pro W3" charset="0"/>
              </a:rPr>
              <a:t> for them?</a:t>
            </a:r>
          </a:p>
          <a:p>
            <a:endParaRPr lang="en-US" dirty="0">
              <a:ea typeface="ヒラギノ角ゴ Pro W3" charset="0"/>
            </a:endParaRPr>
          </a:p>
          <a:p>
            <a:r>
              <a:rPr lang="en-US" dirty="0">
                <a:ea typeface="ヒラギノ角ゴ Pro W3" charset="0"/>
              </a:rPr>
              <a:t>What if lifetime education costs and student loan interest is figured in? Does </a:t>
            </a:r>
            <a:r>
              <a:rPr lang="en-US" u="sng" dirty="0">
                <a:ea typeface="ヒラギノ角ゴ Pro W3" charset="0"/>
              </a:rPr>
              <a:t>that</a:t>
            </a:r>
            <a:r>
              <a:rPr lang="en-US" dirty="0">
                <a:ea typeface="ヒラギノ角ゴ Pro W3" charset="0"/>
              </a:rPr>
              <a:t> narrow the gap</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about </a:t>
            </a:r>
            <a:r>
              <a:rPr lang="en-US" dirty="0" smtClean="0">
                <a:ea typeface="ヒラギノ角ゴ Pro W3" charset="0"/>
              </a:rPr>
              <a:t>the cost </a:t>
            </a:r>
            <a:r>
              <a:rPr lang="en-US" dirty="0">
                <a:ea typeface="ヒラギノ角ゴ Pro W3" charset="0"/>
              </a:rPr>
              <a:t>of business attire, business social expenses, club memberships, and other expenses that might be different at different levels of employment</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if all of that is figured in? </a:t>
            </a:r>
          </a:p>
          <a:p>
            <a:r>
              <a:rPr lang="en-US" dirty="0">
                <a:ea typeface="ヒラギノ角ゴ Pro W3" charset="0"/>
              </a:rPr>
              <a:t>What about a </a:t>
            </a:r>
            <a:r>
              <a:rPr lang="en-US" u="sng" dirty="0">
                <a:ea typeface="ヒラギノ角ゴ Pro W3" charset="0"/>
              </a:rPr>
              <a:t>lifestyle</a:t>
            </a:r>
            <a:r>
              <a:rPr lang="en-US" dirty="0">
                <a:ea typeface="ヒラギノ角ゴ Pro W3" charset="0"/>
              </a:rPr>
              <a:t> choice?</a:t>
            </a:r>
          </a:p>
          <a:p>
            <a:endParaRPr lang="en-US" dirty="0">
              <a:ea typeface="ヒラギノ角ゴ Pro W3" charset="0"/>
            </a:endParaRPr>
          </a:p>
          <a:p>
            <a:r>
              <a:rPr lang="en-US" dirty="0">
                <a:ea typeface="ヒラギノ角ゴ Pro W3" charset="0"/>
              </a:rPr>
              <a:t>What does </a:t>
            </a:r>
            <a:r>
              <a:rPr lang="en-US" u="sng" dirty="0">
                <a:ea typeface="ヒラギノ角ゴ Pro W3" charset="0"/>
              </a:rPr>
              <a:t>this</a:t>
            </a:r>
            <a:r>
              <a:rPr lang="en-US" dirty="0">
                <a:ea typeface="ヒラギノ角ゴ Pro W3" charset="0"/>
              </a:rPr>
              <a:t> chart tell </a:t>
            </a:r>
            <a:r>
              <a:rPr lang="en-US" u="sng" dirty="0">
                <a:ea typeface="ヒラギノ角ゴ Pro W3" charset="0"/>
              </a:rPr>
              <a:t>our </a:t>
            </a:r>
            <a:r>
              <a:rPr lang="en-US" dirty="0">
                <a:ea typeface="ヒラギノ角ゴ Pro W3" charset="0"/>
              </a:rPr>
              <a:t>kids about </a:t>
            </a:r>
            <a:r>
              <a:rPr lang="en-US" u="sng" dirty="0">
                <a:ea typeface="ヒラギノ角ゴ Pro W3" charset="0"/>
              </a:rPr>
              <a:t>their</a:t>
            </a:r>
            <a:r>
              <a:rPr lang="en-US" dirty="0">
                <a:ea typeface="ヒラギノ角ゴ Pro W3" charset="0"/>
              </a:rPr>
              <a:t> future?</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a:t>
            </a:r>
            <a:r>
              <a:rPr lang="en-US" dirty="0" err="1">
                <a:ea typeface="ヒラギノ角ゴ Pro W3" charset="0"/>
              </a:rPr>
              <a:t>collegepayoff</a:t>
            </a:r>
            <a:r>
              <a:rPr lang="en-US" dirty="0">
                <a:ea typeface="ヒラギノ角ゴ Pro W3" charset="0"/>
              </a:rPr>
              <a:t>/</a:t>
            </a:r>
          </a:p>
          <a:p>
            <a:r>
              <a:rPr lang="en-US" dirty="0">
                <a:ea typeface="ヒラギノ角ゴ Pro W3" charset="0"/>
              </a:rPr>
              <a:t>http://www9.georgetown.edu/grad/</a:t>
            </a:r>
            <a:r>
              <a:rPr lang="en-US" dirty="0" err="1">
                <a:ea typeface="ヒラギノ角ゴ Pro W3" charset="0"/>
              </a:rPr>
              <a:t>gppi</a:t>
            </a:r>
            <a:r>
              <a:rPr lang="en-US" dirty="0">
                <a:ea typeface="ヒラギノ角ゴ Pro W3" charset="0"/>
              </a:rPr>
              <a:t>/</a:t>
            </a:r>
            <a:r>
              <a:rPr lang="en-US" dirty="0" err="1">
                <a:ea typeface="ヒラギノ角ゴ Pro W3" charset="0"/>
              </a:rPr>
              <a:t>hpi</a:t>
            </a:r>
            <a:r>
              <a:rPr lang="en-US" dirty="0">
                <a:ea typeface="ヒラギノ角ゴ Pro W3" charset="0"/>
              </a:rPr>
              <a:t>/</a:t>
            </a:r>
            <a:r>
              <a:rPr lang="en-US" dirty="0" err="1">
                <a:ea typeface="ヒラギノ角ゴ Pro W3" charset="0"/>
              </a:rPr>
              <a:t>cew</a:t>
            </a:r>
            <a:r>
              <a:rPr lang="en-US" dirty="0">
                <a:ea typeface="ヒラギノ角ゴ Pro W3" charset="0"/>
              </a:rPr>
              <a:t>/</a:t>
            </a:r>
            <a:r>
              <a:rPr lang="en-US" dirty="0" err="1">
                <a:ea typeface="ヒラギノ角ゴ Pro W3" charset="0"/>
              </a:rPr>
              <a:t>pdfs</a:t>
            </a:r>
            <a:r>
              <a:rPr lang="en-US" dirty="0">
                <a:ea typeface="ヒラギノ角ゴ Pro W3" charset="0"/>
              </a:rPr>
              <a:t>/</a:t>
            </a:r>
            <a:r>
              <a:rPr lang="en-US" dirty="0" err="1">
                <a:ea typeface="ヒラギノ角ゴ Pro W3" charset="0"/>
              </a:rPr>
              <a:t>collegepayoff-summary.pdf</a:t>
            </a:r>
            <a:endParaRPr lang="en-US" dirty="0">
              <a:ea typeface="ヒラギノ角ゴ Pro W3" charset="0"/>
            </a:endParaRPr>
          </a:p>
          <a:p>
            <a:r>
              <a:rPr lang="en-US"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10</a:t>
            </a:fld>
            <a:endParaRPr lang="en-US" sz="1300"/>
          </a:p>
        </p:txBody>
      </p:sp>
    </p:spTree>
    <p:extLst>
      <p:ext uri="{BB962C8B-B14F-4D97-AF65-F5344CB8AC3E}">
        <p14:creationId xmlns:p14="http://schemas.microsoft.com/office/powerpoint/2010/main" val="2937085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We published a new Career Clusters Guide last year.  You might have seen the one we created in 2009.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This one has updated data and fresh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We want to ensure that individuals have both timely and accurate career information, thus promoting informed decisions about choosing a career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The economy and workforce in North Carolina is changing.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The North Carolina Department of Public Instruction and the North Carolina Community College System are committed to supporting the state’s workforce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This guide will assist all students, and anyone, in identifying the available career options by using individual interests, clearly defined career pathways, and timely employment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100</a:t>
            </a:fld>
            <a:endParaRPr lang="en-US"/>
          </a:p>
        </p:txBody>
      </p:sp>
    </p:spTree>
    <p:extLst>
      <p:ext uri="{BB962C8B-B14F-4D97-AF65-F5344CB8AC3E}">
        <p14:creationId xmlns:p14="http://schemas.microsoft.com/office/powerpoint/2010/main" val="18221417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And now look.  We took the book and made it into an interactive website. How cool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Here is the web address.  </a:t>
            </a:r>
            <a:r>
              <a:rPr kumimoji="0" lang="en-US" sz="1700" b="0" i="0" u="sng"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NC Perkins dot 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 is the same website where you can find this PowerPoint.</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Besides the interactive web pages, a PDF of the printed book is available at the bottom of the main page.</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And also at the bottom of the main page is a link to a 17-minute tutorial video on the book and the website.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Check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101</a:t>
            </a:fld>
            <a:endParaRPr lang="en-US"/>
          </a:p>
        </p:txBody>
      </p:sp>
    </p:spTree>
    <p:extLst>
      <p:ext uri="{BB962C8B-B14F-4D97-AF65-F5344CB8AC3E}">
        <p14:creationId xmlns:p14="http://schemas.microsoft.com/office/powerpoint/2010/main" val="15887722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Let</a:t>
            </a:r>
            <a:r>
              <a:rPr lang="ja-JP" altLang="en-US" dirty="0" smtClean="0">
                <a:ea typeface="ヒラギノ角ゴ Pro W3" charset="0"/>
              </a:rPr>
              <a:t>’</a:t>
            </a:r>
            <a:r>
              <a:rPr lang="en-US" altLang="ja-JP" dirty="0" smtClean="0">
                <a:ea typeface="ヒラギノ角ゴ Pro W3" charset="0"/>
              </a:rPr>
              <a:t>s </a:t>
            </a:r>
            <a:r>
              <a:rPr lang="en-US" altLang="ja-JP" dirty="0">
                <a:ea typeface="ヒラギノ角ゴ Pro W3" charset="0"/>
              </a:rPr>
              <a:t>look at some new ideas.</a:t>
            </a:r>
            <a:endParaRPr lang="en-US"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102</a:t>
            </a:fld>
            <a:endParaRPr lang="en-US" sz="1300"/>
          </a:p>
        </p:txBody>
      </p:sp>
    </p:spTree>
    <p:extLst>
      <p:ext uri="{BB962C8B-B14F-4D97-AF65-F5344CB8AC3E}">
        <p14:creationId xmlns:p14="http://schemas.microsoft.com/office/powerpoint/2010/main" val="17062995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There is a lot of high-tech going</a:t>
            </a:r>
            <a:r>
              <a:rPr lang="en-US" baseline="0" dirty="0" smtClean="0"/>
              <a:t> on in modern kitchens.  The appliances are all talking to each other.</a:t>
            </a:r>
          </a:p>
          <a:p>
            <a:endParaRPr lang="en-US" baseline="0" dirty="0" smtClean="0"/>
          </a:p>
          <a:p>
            <a:r>
              <a:rPr lang="en-US" baseline="0" dirty="0" smtClean="0"/>
              <a:t>And when you are running low on milk, the refrigerator orders another gallon that could be delivered directly to your house.</a:t>
            </a:r>
          </a:p>
          <a:p>
            <a:endParaRPr lang="en-US" baseline="0" dirty="0" smtClean="0"/>
          </a:p>
          <a:p>
            <a:r>
              <a:rPr lang="en-US" baseline="0" dirty="0" smtClean="0"/>
              <a:t>When the milk arrives, your refrigerator could even unlock and open the front door of the house -- and let the drone in -- and have the drone put the milk in the refrigerator.  It’s all possible </a:t>
            </a:r>
            <a:r>
              <a:rPr lang="en-US" u="sng" baseline="0" dirty="0" smtClean="0"/>
              <a:t>now</a:t>
            </a:r>
            <a:r>
              <a:rPr lang="en-US" baseline="0" dirty="0" smtClean="0"/>
              <a:t> through current technology.</a:t>
            </a:r>
          </a:p>
          <a:p>
            <a:endParaRPr lang="en-US" baseline="0" dirty="0" smtClean="0"/>
          </a:p>
          <a:p>
            <a:r>
              <a:rPr lang="en-US" baseline="0" dirty="0" smtClean="0"/>
              <a:t>-- We still have to drink the milk ourselves.  There’s no app for that!</a:t>
            </a:r>
          </a:p>
          <a:p>
            <a:endParaRPr lang="en-US" dirty="0" smtClean="0"/>
          </a:p>
          <a:p>
            <a:r>
              <a:rPr lang="en-US" dirty="0" smtClean="0"/>
              <a:t>=====</a:t>
            </a:r>
          </a:p>
          <a:p>
            <a:r>
              <a:rPr lang="en-US" dirty="0" smtClean="0"/>
              <a:t>http://siliconangle.com/blog/2015/01/08/best-new-apps-for-apple-homekit-at-ces2015/</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103</a:t>
            </a:fld>
            <a:endParaRPr lang="en-US"/>
          </a:p>
        </p:txBody>
      </p:sp>
    </p:spTree>
    <p:extLst>
      <p:ext uri="{BB962C8B-B14F-4D97-AF65-F5344CB8AC3E}">
        <p14:creationId xmlns:p14="http://schemas.microsoft.com/office/powerpoint/2010/main" val="18872293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home</a:t>
            </a:r>
            <a:r>
              <a:rPr lang="en-US" baseline="0" dirty="0" smtClean="0"/>
              <a:t> automation system could anticipate your needs and even make you a sandwich.</a:t>
            </a:r>
          </a:p>
          <a:p>
            <a:endParaRPr lang="en-US" baseline="0" dirty="0" smtClean="0"/>
          </a:p>
          <a:p>
            <a:r>
              <a:rPr lang="en-US" baseline="0" dirty="0" smtClean="0"/>
              <a:t>We need workers who will dream up these ideas, do the engineering, build them, install them, program them, fix them when they don’t work, and keep the hackers at bay.</a:t>
            </a:r>
          </a:p>
          <a:p>
            <a:endParaRPr lang="en-US" baseline="0" dirty="0" smtClean="0"/>
          </a:p>
          <a:p>
            <a:r>
              <a:rPr lang="en-US" baseline="0" dirty="0" smtClean="0"/>
              <a:t>And then we need some </a:t>
            </a:r>
            <a:r>
              <a:rPr lang="en-US" u="sng" baseline="0" dirty="0" smtClean="0"/>
              <a:t>special</a:t>
            </a:r>
            <a:r>
              <a:rPr lang="en-US" baseline="0" dirty="0" smtClean="0"/>
              <a:t> workers - to </a:t>
            </a:r>
            <a:r>
              <a:rPr lang="en-US" u="sng" baseline="0" dirty="0" smtClean="0"/>
              <a:t>convince</a:t>
            </a:r>
            <a:r>
              <a:rPr lang="en-US" baseline="0" dirty="0" smtClean="0"/>
              <a:t> us all - that this </a:t>
            </a:r>
            <a:r>
              <a:rPr lang="en-US" u="sng" baseline="0" dirty="0" smtClean="0"/>
              <a:t>new</a:t>
            </a:r>
            <a:r>
              <a:rPr lang="en-US" baseline="0" dirty="0" smtClean="0"/>
              <a:t> technology is </a:t>
            </a:r>
            <a:r>
              <a:rPr lang="en-US" u="sng" baseline="0" dirty="0" smtClean="0"/>
              <a:t>actually</a:t>
            </a:r>
            <a:r>
              <a:rPr lang="en-US" baseline="0" dirty="0" smtClean="0"/>
              <a:t> a </a:t>
            </a:r>
            <a:r>
              <a:rPr lang="en-US" u="sng" baseline="0" dirty="0" smtClean="0"/>
              <a:t>good</a:t>
            </a:r>
            <a:r>
              <a:rPr lang="en-US" baseline="0" dirty="0" smtClean="0"/>
              <a:t> thing.</a:t>
            </a:r>
            <a:endParaRPr lang="en-US" dirty="0" smtClean="0"/>
          </a:p>
          <a:p>
            <a:endParaRPr lang="en-US" dirty="0" smtClean="0"/>
          </a:p>
          <a:p>
            <a:r>
              <a:rPr lang="en-US" dirty="0" smtClean="0"/>
              <a:t>=====</a:t>
            </a:r>
          </a:p>
          <a:p>
            <a:r>
              <a:rPr lang="en-US" dirty="0" smtClean="0"/>
              <a:t>http://www.cnn.com/2012/06/18/tech/predictive-technology-future/</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104</a:t>
            </a:fld>
            <a:endParaRPr lang="en-US"/>
          </a:p>
        </p:txBody>
      </p:sp>
    </p:spTree>
    <p:extLst>
      <p:ext uri="{BB962C8B-B14F-4D97-AF65-F5344CB8AC3E}">
        <p14:creationId xmlns:p14="http://schemas.microsoft.com/office/powerpoint/2010/main" val="6693635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0E44C8-0C34-034D-93C6-540E76D883E9}" type="slidenum">
              <a:rPr lang="en-US" sz="1300"/>
              <a:pPr/>
              <a:t>105</a:t>
            </a:fld>
            <a:endParaRPr lang="en-US" sz="13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731838" y="4560888"/>
            <a:ext cx="56086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Sometimes we have to think </a:t>
            </a:r>
            <a:r>
              <a:rPr lang="en-US" u="sng" dirty="0">
                <a:ea typeface="ヒラギノ角ゴ Pro W3" charset="0"/>
              </a:rPr>
              <a:t>outside</a:t>
            </a:r>
            <a:r>
              <a:rPr lang="en-US" dirty="0">
                <a:ea typeface="ヒラギノ角ゴ Pro W3" charset="0"/>
              </a:rPr>
              <a:t> the box.</a:t>
            </a:r>
          </a:p>
          <a:p>
            <a:pPr eaLnBrk="1" hangingPunct="1"/>
            <a:endParaRPr lang="en-US" dirty="0">
              <a:ea typeface="ヒラギノ角ゴ Pro W3" charset="0"/>
            </a:endParaRPr>
          </a:p>
          <a:p>
            <a:pPr eaLnBrk="1" hangingPunct="1"/>
            <a:r>
              <a:rPr lang="en-US" dirty="0">
                <a:ea typeface="ヒラギノ角ゴ Pro W3" charset="0"/>
              </a:rPr>
              <a:t>This is not just for our </a:t>
            </a:r>
            <a:r>
              <a:rPr lang="en-US" u="sng" dirty="0" smtClean="0">
                <a:ea typeface="ヒラギノ角ゴ Pro W3" charset="0"/>
              </a:rPr>
              <a:t>students</a:t>
            </a:r>
            <a:r>
              <a:rPr lang="en-US" dirty="0" smtClean="0">
                <a:ea typeface="ヒラギノ角ゴ Pro W3" charset="0"/>
              </a:rPr>
              <a:t>, </a:t>
            </a:r>
            <a:r>
              <a:rPr lang="en-US" dirty="0">
                <a:ea typeface="ヒラギノ角ゴ Pro W3" charset="0"/>
              </a:rPr>
              <a:t>but it</a:t>
            </a:r>
            <a:r>
              <a:rPr lang="ja-JP" altLang="en-US" dirty="0">
                <a:ea typeface="ヒラギノ角ゴ Pro W3" charset="0"/>
              </a:rPr>
              <a:t>’</a:t>
            </a:r>
            <a:r>
              <a:rPr lang="en-US" altLang="ja-JP" dirty="0">
                <a:ea typeface="ヒラギノ角ゴ Pro W3" charset="0"/>
              </a:rPr>
              <a:t>s for </a:t>
            </a:r>
            <a:r>
              <a:rPr lang="en-US" altLang="ja-JP" u="sng" dirty="0">
                <a:ea typeface="ヒラギノ角ゴ Pro W3" charset="0"/>
              </a:rPr>
              <a:t>us</a:t>
            </a:r>
            <a:r>
              <a:rPr lang="en-US" altLang="ja-JP" dirty="0">
                <a:ea typeface="ヒラギノ角ゴ Pro W3" charset="0"/>
              </a:rPr>
              <a:t> as well.</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http://cdn.elev8.com/files/2010/07/think-outside-the-</a:t>
            </a:r>
            <a:r>
              <a:rPr lang="en-US" dirty="0" err="1">
                <a:ea typeface="ヒラギノ角ゴ Pro W3" charset="0"/>
              </a:rPr>
              <a:t>box.jpg</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8760133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74725" y="2133600"/>
            <a:ext cx="5365750" cy="674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waste material when they cut a new surfboard from a block of polyurethane foam.  </a:t>
            </a:r>
            <a:endParaRPr lang="en-US" altLang="ja-JP" dirty="0" smtClean="0">
              <a:ea typeface="ヒラギノ角ゴ Pro W3" charset="0"/>
            </a:endParaRPr>
          </a:p>
          <a:p>
            <a:endParaRPr lang="en-US" dirty="0">
              <a:ea typeface="ヒラギノ角ゴ Pro W3" charset="0"/>
            </a:endParaRPr>
          </a:p>
          <a:p>
            <a:r>
              <a:rPr lang="en-US" dirty="0">
                <a:ea typeface="ヒラギノ角ゴ Pro W3" charset="0"/>
              </a:rPr>
              <a:t>It creates </a:t>
            </a:r>
            <a:r>
              <a:rPr lang="en-US" dirty="0" smtClean="0">
                <a:ea typeface="ヒラギノ角ゴ Pro W3" charset="0"/>
              </a:rPr>
              <a:t>plastic flakes </a:t>
            </a:r>
            <a:r>
              <a:rPr lang="en-US" dirty="0">
                <a:ea typeface="ヒラギノ角ゴ Pro W3" charset="0"/>
              </a:rPr>
              <a:t>like snowflakes that are hard enough just to capture out of the air, much less dispose of</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they found is that this special </a:t>
            </a:r>
            <a:r>
              <a:rPr lang="en-US" dirty="0" smtClean="0">
                <a:ea typeface="ヒラギノ角ゴ Pro W3" charset="0"/>
              </a:rPr>
              <a:t>plastic </a:t>
            </a:r>
            <a:r>
              <a:rPr lang="ja-JP" altLang="en-US" dirty="0" smtClean="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endParaRPr lang="en-US" altLang="ja-JP" dirty="0" smtClean="0">
              <a:ea typeface="ヒラギノ角ゴ Pro W3" charset="0"/>
            </a:endParaRPr>
          </a:p>
          <a:p>
            <a:r>
              <a:rPr lang="en-US" altLang="ja-JP" u="sng" dirty="0" smtClean="0">
                <a:ea typeface="ヒラギノ角ゴ Pro W3" charset="0"/>
              </a:rPr>
              <a:t>Yes</a:t>
            </a:r>
            <a:r>
              <a:rPr lang="en-US" altLang="ja-JP" dirty="0" smtClean="0">
                <a:ea typeface="ヒラギノ角ゴ Pro W3" charset="0"/>
              </a:rPr>
              <a:t> </a:t>
            </a:r>
            <a:r>
              <a:rPr lang="en-US" altLang="ja-JP" dirty="0">
                <a:ea typeface="ヒラギノ角ゴ Pro W3" charset="0"/>
              </a:rPr>
              <a:t>--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trash</a:t>
            </a:r>
            <a:r>
              <a:rPr lang="en-US" altLang="ja-JP" dirty="0">
                <a:ea typeface="ヒラギノ角ゴ Pro W3" charset="0"/>
              </a:rPr>
              <a:t> is another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treasure</a:t>
            </a:r>
            <a:r>
              <a:rPr lang="en-US" altLang="ja-JP" dirty="0">
                <a:ea typeface="ヒラギノ角ゴ Pro W3" charset="0"/>
              </a:rPr>
              <a:t>.</a:t>
            </a:r>
            <a:r>
              <a:rPr lang="ja-JP" altLang="en-US" dirty="0" smtClean="0">
                <a:ea typeface="ヒラギノ角ゴ Pro W3" charset="0"/>
              </a:rPr>
              <a:t>”</a:t>
            </a:r>
            <a:endParaRPr lang="en-US" dirty="0">
              <a:ea typeface="ヒラギノ角ゴ Pro W3" charset="0"/>
            </a:endParaRPr>
          </a:p>
          <a:p>
            <a:r>
              <a:rPr lang="en-US" dirty="0">
                <a:ea typeface="ヒラギノ角ゴ Pro W3" charset="0"/>
              </a:rPr>
              <a:t>Are we teaching </a:t>
            </a:r>
            <a:r>
              <a:rPr lang="en-US" dirty="0" smtClean="0">
                <a:ea typeface="ヒラギノ角ゴ Pro W3" charset="0"/>
              </a:rPr>
              <a:t>our youth to </a:t>
            </a:r>
            <a:r>
              <a:rPr lang="en-US" dirty="0">
                <a:ea typeface="ヒラギノ角ゴ Pro W3" charset="0"/>
              </a:rPr>
              <a:t>recycle?   and then to go one step further to look for </a:t>
            </a:r>
            <a:r>
              <a:rPr lang="en-US" u="sng" dirty="0">
                <a:ea typeface="ヒラギノ角ゴ Pro W3" charset="0"/>
              </a:rPr>
              <a:t>new</a:t>
            </a:r>
            <a:r>
              <a:rPr lang="en-US" dirty="0">
                <a:ea typeface="ヒラギノ角ゴ Pro W3" charset="0"/>
              </a:rPr>
              <a:t> things to recycle</a:t>
            </a:r>
            <a:r>
              <a:rPr lang="en-US" dirty="0" smtClean="0">
                <a:ea typeface="ヒラギノ角ゴ Pro W3" charset="0"/>
              </a:rPr>
              <a:t>?</a:t>
            </a:r>
          </a:p>
          <a:p>
            <a:endParaRPr lang="en-US" dirty="0">
              <a:ea typeface="ヒラギノ角ゴ Pro W3" charset="0"/>
            </a:endParaRPr>
          </a:p>
          <a:p>
            <a:r>
              <a:rPr lang="en-US" dirty="0">
                <a:ea typeface="ヒラギノ角ゴ Pro W3" charset="0"/>
              </a:rPr>
              <a:t> In </a:t>
            </a:r>
            <a:r>
              <a:rPr lang="en-US" u="sng" dirty="0">
                <a:ea typeface="ヒラギノ角ゴ Pro W3" charset="0"/>
              </a:rPr>
              <a:t>my</a:t>
            </a:r>
            <a:r>
              <a:rPr lang="en-US" dirty="0">
                <a:ea typeface="ヒラギノ角ゴ Pro W3" charset="0"/>
              </a:rPr>
              <a:t> house, the recycle </a:t>
            </a:r>
            <a:r>
              <a:rPr lang="en-US" dirty="0" smtClean="0">
                <a:ea typeface="ヒラギノ角ゴ Pro W3" charset="0"/>
              </a:rPr>
              <a:t>bin </a:t>
            </a:r>
            <a:r>
              <a:rPr lang="en-US" u="sng" dirty="0" smtClean="0">
                <a:ea typeface="ヒラギノ角ゴ Pro W3" charset="0"/>
              </a:rPr>
              <a:t>always</a:t>
            </a:r>
            <a:r>
              <a:rPr lang="en-US" dirty="0" smtClean="0">
                <a:ea typeface="ヒラギノ角ゴ Pro W3" charset="0"/>
              </a:rPr>
              <a:t> </a:t>
            </a:r>
            <a:r>
              <a:rPr lang="en-US" dirty="0">
                <a:ea typeface="ヒラギノ角ゴ Pro W3" charset="0"/>
              </a:rPr>
              <a:t>has more in it than the garbage bin. </a:t>
            </a:r>
          </a:p>
          <a:p>
            <a:r>
              <a:rPr lang="en-US" dirty="0">
                <a:ea typeface="ヒラギノ角ゴ Pro W3" charset="0"/>
              </a:rPr>
              <a:t> Can 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We have to get people to get</a:t>
            </a:r>
            <a:r>
              <a:rPr lang="en-US" baseline="0" dirty="0" smtClean="0">
                <a:ea typeface="ヒラギノ角ゴ Pro W3" charset="0"/>
              </a:rPr>
              <a:t> outside of the box and look for new ways to make money.  One way is by selling trash.</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106</a:t>
            </a:fld>
            <a:endParaRPr lang="en-US" sz="1300"/>
          </a:p>
        </p:txBody>
      </p:sp>
    </p:spTree>
    <p:extLst>
      <p:ext uri="{BB962C8B-B14F-4D97-AF65-F5344CB8AC3E}">
        <p14:creationId xmlns:p14="http://schemas.microsoft.com/office/powerpoint/2010/main" val="4209996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xfrm>
            <a:off x="1143000" y="685800"/>
            <a:ext cx="3149600" cy="2362200"/>
          </a:xfrm>
          <a:ln/>
        </p:spPr>
      </p:sp>
      <p:sp>
        <p:nvSpPr>
          <p:cNvPr id="285698" name="Notes Placeholder 2"/>
          <p:cNvSpPr>
            <a:spLocks noGrp="1"/>
          </p:cNvSpPr>
          <p:nvPr>
            <p:ph type="body" idx="1"/>
          </p:nvPr>
        </p:nvSpPr>
        <p:spPr>
          <a:xfrm>
            <a:off x="974725" y="3581400"/>
            <a:ext cx="5527675" cy="569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You know how mosquitos can spread malaria and other diseases</a:t>
            </a:r>
            <a:r>
              <a:rPr lang="en-US" dirty="0" smtClean="0">
                <a:ea typeface="ヒラギノ角ゴ Pro W3" charset="0"/>
              </a:rPr>
              <a:t>?</a:t>
            </a:r>
          </a:p>
          <a:p>
            <a:endParaRPr lang="en-US" dirty="0">
              <a:ea typeface="ヒラギノ角ゴ Pro W3" charset="0"/>
            </a:endParaRPr>
          </a:p>
          <a:p>
            <a:r>
              <a:rPr lang="en-US" dirty="0">
                <a:ea typeface="ヒラギノ角ゴ Pro W3" charset="0"/>
              </a:rPr>
              <a:t>Here is a company comprised of kids under the age of 18 who are going to get the mosquitos to </a:t>
            </a:r>
            <a:r>
              <a:rPr lang="en-US" u="sng" dirty="0">
                <a:ea typeface="ヒラギノ角ゴ Pro W3" charset="0"/>
              </a:rPr>
              <a:t>instead </a:t>
            </a:r>
            <a:r>
              <a:rPr lang="en-US" dirty="0">
                <a:ea typeface="ヒラギノ角ゴ Pro W3" charset="0"/>
              </a:rPr>
              <a:t>carry </a:t>
            </a:r>
            <a:r>
              <a:rPr lang="en-US" u="sng" dirty="0">
                <a:ea typeface="ヒラギノ角ゴ Pro W3" charset="0"/>
              </a:rPr>
              <a:t>vaccines</a:t>
            </a:r>
            <a:r>
              <a:rPr lang="en-US" dirty="0" smtClean="0">
                <a:ea typeface="ヒラギノ角ゴ Pro W3" charset="0"/>
              </a:rPr>
              <a:t>.</a:t>
            </a:r>
          </a:p>
          <a:p>
            <a:endParaRPr lang="en-US" dirty="0">
              <a:ea typeface="ヒラギノ角ゴ Pro W3" charset="0"/>
            </a:endParaRPr>
          </a:p>
          <a:p>
            <a:r>
              <a:rPr lang="en-US" dirty="0">
                <a:ea typeface="ヒラギノ角ゴ Pro W3" charset="0"/>
              </a:rPr>
              <a:t>Imagine being able to vaccinate an entire village without a single syringe?</a:t>
            </a:r>
          </a:p>
          <a:p>
            <a:r>
              <a:rPr lang="en-US" dirty="0">
                <a:ea typeface="ヒラギノ角ゴ Pro W3" charset="0"/>
              </a:rPr>
              <a:t>Their first goal is to combat the West Nile Virus.</a:t>
            </a:r>
          </a:p>
          <a:p>
            <a:endParaRPr lang="en-US" dirty="0">
              <a:ea typeface="ヒラギノ角ゴ Pro W3" charset="0"/>
            </a:endParaRP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got kids like </a:t>
            </a:r>
            <a:r>
              <a:rPr lang="en-US" altLang="ja-JP" u="sng" dirty="0">
                <a:ea typeface="ヒラギノ角ゴ Pro W3" charset="0"/>
              </a:rPr>
              <a:t>this</a:t>
            </a:r>
            <a:r>
              <a:rPr lang="en-US" altLang="ja-JP" dirty="0">
                <a:ea typeface="ヒラギノ角ゴ Pro W3" charset="0"/>
              </a:rPr>
              <a:t> in their school, and what are we doing to help them learn</a:t>
            </a:r>
            <a:r>
              <a:rPr lang="en-US" altLang="ja-JP" dirty="0" smtClean="0">
                <a:ea typeface="ヒラギノ角ゴ Pro W3" charset="0"/>
              </a:rPr>
              <a:t>.</a:t>
            </a:r>
          </a:p>
          <a:p>
            <a:endParaRPr lang="en-US" altLang="ja-JP" dirty="0">
              <a:ea typeface="ヒラギノ角ゴ Pro W3" charset="0"/>
            </a:endParaRPr>
          </a:p>
          <a:p>
            <a:r>
              <a:rPr lang="en-US" dirty="0">
                <a:ea typeface="ヒラギノ角ゴ Pro W3" charset="0"/>
              </a:rPr>
              <a:t>Sometimes we just have to point them to the lab and then </a:t>
            </a:r>
            <a:r>
              <a:rPr lang="en-US" u="sng" dirty="0">
                <a:ea typeface="ヒラギノ角ゴ Pro W3" charset="0"/>
              </a:rPr>
              <a:t>get out of their way</a:t>
            </a:r>
            <a:r>
              <a:rPr lang="en-US" dirty="0">
                <a:ea typeface="ヒラギノ角ゴ Pro W3" charset="0"/>
              </a:rPr>
              <a:t>.</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www.fastcoexist.com</a:t>
            </a:r>
            <a:r>
              <a:rPr lang="en-US" dirty="0">
                <a:ea typeface="ヒラギノ角ゴ Pro W3" charset="0"/>
              </a:rPr>
              <a:t>/1681305/this-biotechnology-company-run-by-high-schoolers-is-developing-a-flying-syringe#1</a:t>
            </a: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2BE0F93-2968-DF41-B44C-E6FEB1EA66FF}" type="slidenum">
              <a:rPr lang="en-US" sz="1300"/>
              <a:pPr/>
              <a:t>107</a:t>
            </a:fld>
            <a:endParaRPr lang="en-US" sz="1300"/>
          </a:p>
        </p:txBody>
      </p:sp>
    </p:spTree>
    <p:extLst>
      <p:ext uri="{BB962C8B-B14F-4D97-AF65-F5344CB8AC3E}">
        <p14:creationId xmlns:p14="http://schemas.microsoft.com/office/powerpoint/2010/main" val="3536057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xfrm>
            <a:off x="1219200" y="4879975"/>
            <a:ext cx="4714875" cy="400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An Arduino is a small circuit board with a microprocessor that can be used to build almost anything</a:t>
            </a:r>
            <a:r>
              <a:rPr lang="en-US" dirty="0" smtClean="0">
                <a:ea typeface="ヒラギノ角ゴ Pro W3" charset="0"/>
              </a:rPr>
              <a:t>.</a:t>
            </a:r>
          </a:p>
          <a:p>
            <a:endParaRPr lang="en-US" dirty="0">
              <a:ea typeface="ヒラギノ角ゴ Pro W3" charset="0"/>
            </a:endParaRPr>
          </a:p>
          <a:p>
            <a:r>
              <a:rPr lang="en-US" dirty="0">
                <a:ea typeface="ヒラギノ角ゴ Pro W3" charset="0"/>
              </a:rPr>
              <a:t>Here is a 12-year old who has unleashed the potential </a:t>
            </a:r>
            <a:r>
              <a:rPr lang="en-US" dirty="0" smtClean="0">
                <a:ea typeface="ヒラギノ角ゴ Pro W3" charset="0"/>
              </a:rPr>
              <a:t>of the Arduino and </a:t>
            </a:r>
            <a:r>
              <a:rPr lang="en-US" dirty="0">
                <a:ea typeface="ヒラギノ角ゴ Pro W3" charset="0"/>
              </a:rPr>
              <a:t>is building useful products.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914CC0B-1499-8840-AF49-17CC2D0E760B}" type="slidenum">
              <a:rPr lang="en-US" sz="1300"/>
              <a:pPr/>
              <a:t>108</a:t>
            </a:fld>
            <a:endParaRPr lang="en-US" sz="1300"/>
          </a:p>
        </p:txBody>
      </p:sp>
    </p:spTree>
    <p:extLst>
      <p:ext uri="{BB962C8B-B14F-4D97-AF65-F5344CB8AC3E}">
        <p14:creationId xmlns:p14="http://schemas.microsoft.com/office/powerpoint/2010/main" val="9991991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a:ln/>
        </p:spPr>
      </p:sp>
      <p:sp>
        <p:nvSpPr>
          <p:cNvPr id="291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 </a:t>
            </a:r>
            <a:r>
              <a:rPr lang="en-US" dirty="0" smtClean="0">
                <a:ea typeface="ヒラギノ角ゴ Pro W3" charset="0"/>
              </a:rPr>
              <a:t>close up </a:t>
            </a:r>
            <a:r>
              <a:rPr lang="en-US" dirty="0">
                <a:ea typeface="ヒラギノ角ゴ Pro W3" charset="0"/>
              </a:rPr>
              <a:t>of this circuit board that costs about $30.</a:t>
            </a:r>
          </a:p>
          <a:p>
            <a:endParaRPr lang="en-US" dirty="0">
              <a:ea typeface="ヒラギノ角ゴ Pro W3" charset="0"/>
            </a:endParaRPr>
          </a:p>
          <a:p>
            <a:r>
              <a:rPr lang="en-US" dirty="0">
                <a:ea typeface="ヒラギノ角ゴ Pro W3" charset="0"/>
              </a:rPr>
              <a:t>Think of this as an electronic version of the tinker toys or erector sets that we grew up with.</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1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15102F3-99CF-0547-B42A-FF2E5A67B4BC}" type="slidenum">
              <a:rPr lang="en-US" sz="1300"/>
              <a:pPr/>
              <a:t>109</a:t>
            </a:fld>
            <a:endParaRPr lang="en-US" sz="1300"/>
          </a:p>
        </p:txBody>
      </p:sp>
    </p:spTree>
    <p:extLst>
      <p:ext uri="{BB962C8B-B14F-4D97-AF65-F5344CB8AC3E}">
        <p14:creationId xmlns:p14="http://schemas.microsoft.com/office/powerpoint/2010/main" val="505744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1246188" y="609600"/>
            <a:ext cx="2259012" cy="1695450"/>
          </a:xfrm>
          <a:ln/>
        </p:spPr>
      </p:sp>
      <p:sp>
        <p:nvSpPr>
          <p:cNvPr id="29698" name="Notes Placeholder 2"/>
          <p:cNvSpPr>
            <a:spLocks noGrp="1"/>
          </p:cNvSpPr>
          <p:nvPr>
            <p:ph type="body" idx="1"/>
          </p:nvPr>
        </p:nvSpPr>
        <p:spPr>
          <a:xfrm>
            <a:off x="731838" y="2362200"/>
            <a:ext cx="5770562" cy="6365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Do you think this is real, or am I just making this stuff up.</a:t>
            </a:r>
          </a:p>
          <a:p>
            <a:r>
              <a:rPr lang="en-US" dirty="0" smtClean="0">
                <a:ea typeface="ヒラギノ角ゴ Pro W3" charset="0"/>
                <a:cs typeface="Times"/>
              </a:rPr>
              <a:t>Turn to a neighbor and discuss for one</a:t>
            </a:r>
            <a:r>
              <a:rPr lang="en-US" baseline="0" dirty="0" smtClean="0">
                <a:ea typeface="ヒラギノ角ゴ Pro W3" charset="0"/>
                <a:cs typeface="Times"/>
              </a:rPr>
              <a:t> minute.</a:t>
            </a:r>
            <a:endParaRPr lang="en-US" dirty="0" smtClean="0">
              <a:ea typeface="ヒラギノ角ゴ Pro W3" charset="0"/>
              <a:cs typeface="Times"/>
            </a:endParaRPr>
          </a:p>
          <a:p>
            <a:r>
              <a:rPr lang="en-US" dirty="0" smtClean="0">
                <a:ea typeface="ヒラギノ角ゴ Pro W3" charset="0"/>
                <a:cs typeface="Times"/>
              </a:rPr>
              <a:t>------</a:t>
            </a:r>
          </a:p>
          <a:p>
            <a:r>
              <a:rPr lang="en-US" dirty="0" smtClean="0">
                <a:ea typeface="ヒラギノ角ゴ Pro W3" charset="0"/>
                <a:cs typeface="Times"/>
              </a:rPr>
              <a:t>This </a:t>
            </a:r>
            <a:r>
              <a:rPr lang="en-US" dirty="0">
                <a:ea typeface="ヒラギノ角ゴ Pro W3" charset="0"/>
                <a:cs typeface="Times"/>
              </a:rPr>
              <a:t>study in Florida looked at the </a:t>
            </a:r>
            <a:r>
              <a:rPr lang="en-US" u="sng" dirty="0">
                <a:ea typeface="ヒラギノ角ゴ Pro W3" charset="0"/>
                <a:cs typeface="Times"/>
              </a:rPr>
              <a:t>actual</a:t>
            </a:r>
            <a:r>
              <a:rPr lang="en-US" dirty="0">
                <a:ea typeface="ヒラギノ角ゴ Pro W3" charset="0"/>
                <a:cs typeface="Times"/>
              </a:rPr>
              <a:t> starting salaries of college graduates. What they discovered was that the </a:t>
            </a:r>
            <a:r>
              <a:rPr lang="en-US" u="sng" dirty="0">
                <a:ea typeface="ヒラギノ角ゴ Pro W3" charset="0"/>
                <a:cs typeface="Times"/>
              </a:rPr>
              <a:t>community college </a:t>
            </a:r>
            <a:r>
              <a:rPr lang="en-US" dirty="0">
                <a:ea typeface="ヒラギノ角ゴ Pro W3" charset="0"/>
                <a:cs typeface="Times"/>
              </a:rPr>
              <a:t>graduates earned </a:t>
            </a:r>
            <a:r>
              <a:rPr lang="en-US" u="sng" dirty="0">
                <a:ea typeface="ヒラギノ角ゴ Pro W3" charset="0"/>
                <a:cs typeface="Times"/>
              </a:rPr>
              <a:t>more</a:t>
            </a:r>
            <a:r>
              <a:rPr lang="en-US" dirty="0">
                <a:ea typeface="ヒラギノ角ゴ Pro W3" charset="0"/>
                <a:cs typeface="Times"/>
              </a:rPr>
              <a:t> money than the folks who earned a </a:t>
            </a:r>
            <a:r>
              <a:rPr lang="en-US" u="sng" dirty="0">
                <a:ea typeface="ヒラギノ角ゴ Pro W3" charset="0"/>
                <a:cs typeface="Times"/>
              </a:rPr>
              <a:t>Bachelor</a:t>
            </a:r>
            <a:r>
              <a:rPr lang="ja-JP" altLang="en-US" u="sng" dirty="0">
                <a:ea typeface="ヒラギノ角ゴ Pro W3" charset="0"/>
                <a:cs typeface="Times"/>
              </a:rPr>
              <a:t>’</a:t>
            </a:r>
            <a:r>
              <a:rPr lang="en-US" altLang="ja-JP" u="sng" dirty="0">
                <a:ea typeface="ヒラギノ角ゴ Pro W3" charset="0"/>
                <a:cs typeface="Times"/>
              </a:rPr>
              <a:t>s</a:t>
            </a:r>
            <a:r>
              <a:rPr lang="en-US" altLang="ja-JP" dirty="0">
                <a:ea typeface="ヒラギノ角ゴ Pro W3" charset="0"/>
                <a:cs typeface="Times"/>
              </a:rPr>
              <a:t> degree.</a:t>
            </a:r>
          </a:p>
          <a:p>
            <a:endParaRPr lang="en-US" dirty="0">
              <a:ea typeface="ヒラギノ角ゴ Pro W3" charset="0"/>
              <a:cs typeface="Times"/>
            </a:endParaRPr>
          </a:p>
          <a:p>
            <a:r>
              <a:rPr lang="en-US" dirty="0">
                <a:ea typeface="ヒラギノ角ゴ Pro W3" charset="0"/>
                <a:cs typeface="Times"/>
              </a:rPr>
              <a:t>The stark reality is that there is a </a:t>
            </a:r>
            <a:r>
              <a:rPr lang="en-US" u="sng" dirty="0">
                <a:ea typeface="ヒラギノ角ゴ Pro W3" charset="0"/>
                <a:cs typeface="Times"/>
              </a:rPr>
              <a:t>high</a:t>
            </a:r>
            <a:r>
              <a:rPr lang="en-US" dirty="0">
                <a:ea typeface="ヒラギノ角ゴ Pro W3" charset="0"/>
                <a:cs typeface="Times"/>
              </a:rPr>
              <a:t> demand for jobs </a:t>
            </a:r>
            <a:r>
              <a:rPr lang="en-US" dirty="0" smtClean="0">
                <a:ea typeface="ヒラギノ角ゴ Pro W3" charset="0"/>
                <a:cs typeface="Times"/>
              </a:rPr>
              <a:t>for which you </a:t>
            </a:r>
            <a:r>
              <a:rPr lang="en-US" dirty="0">
                <a:ea typeface="ヒラギノ角ゴ Pro W3" charset="0"/>
                <a:cs typeface="Times"/>
              </a:rPr>
              <a:t>prepare </a:t>
            </a:r>
            <a:r>
              <a:rPr lang="en-US" dirty="0" smtClean="0">
                <a:ea typeface="ヒラギノ角ゴ Pro W3" charset="0"/>
                <a:cs typeface="Times"/>
              </a:rPr>
              <a:t>by </a:t>
            </a:r>
            <a:r>
              <a:rPr lang="en-US" dirty="0">
                <a:ea typeface="ヒラギノ角ゴ Pro W3" charset="0"/>
                <a:cs typeface="Times"/>
              </a:rPr>
              <a:t>attending </a:t>
            </a:r>
            <a:r>
              <a:rPr lang="en-US" u="sng" dirty="0">
                <a:ea typeface="ヒラギノ角ゴ Pro W3" charset="0"/>
                <a:cs typeface="Times"/>
              </a:rPr>
              <a:t>community</a:t>
            </a:r>
            <a:r>
              <a:rPr lang="en-US" dirty="0">
                <a:ea typeface="ヒラギノ角ゴ Pro W3" charset="0"/>
                <a:cs typeface="Times"/>
              </a:rPr>
              <a:t> college. And those jobs being in </a:t>
            </a:r>
            <a:r>
              <a:rPr lang="en-US" u="sng" dirty="0">
                <a:ea typeface="ヒラギノ角ゴ Pro W3" charset="0"/>
                <a:cs typeface="Times"/>
              </a:rPr>
              <a:t>high</a:t>
            </a:r>
            <a:r>
              <a:rPr lang="en-US" dirty="0">
                <a:ea typeface="ヒラギノ角ゴ Pro W3" charset="0"/>
                <a:cs typeface="Times"/>
              </a:rPr>
              <a:t> demand, </a:t>
            </a:r>
            <a:r>
              <a:rPr lang="en-US" dirty="0" smtClean="0">
                <a:ea typeface="ヒラギノ角ゴ Pro W3" charset="0"/>
                <a:cs typeface="Times"/>
              </a:rPr>
              <a:t>often command </a:t>
            </a:r>
            <a:r>
              <a:rPr lang="en-US" u="sng" dirty="0">
                <a:ea typeface="ヒラギノ角ゴ Pro W3" charset="0"/>
                <a:cs typeface="Times"/>
              </a:rPr>
              <a:t>surprisingly</a:t>
            </a:r>
            <a:r>
              <a:rPr lang="en-US" dirty="0">
                <a:ea typeface="ヒラギノ角ゴ Pro W3" charset="0"/>
                <a:cs typeface="Times"/>
              </a:rPr>
              <a:t> high salaries.  </a:t>
            </a:r>
            <a:endParaRPr lang="en-US" dirty="0" smtClean="0">
              <a:ea typeface="ヒラギノ角ゴ Pro W3" charset="0"/>
              <a:cs typeface="Times"/>
            </a:endParaRPr>
          </a:p>
          <a:p>
            <a:endParaRPr lang="en-US" dirty="0">
              <a:ea typeface="ヒラギノ角ゴ Pro W3" charset="0"/>
              <a:cs typeface="Times"/>
            </a:endParaRPr>
          </a:p>
          <a:p>
            <a:r>
              <a:rPr lang="en-US" dirty="0">
                <a:ea typeface="ヒラギノ角ゴ Pro W3" charset="0"/>
                <a:cs typeface="Times"/>
              </a:rPr>
              <a:t>I assume that many of the </a:t>
            </a:r>
            <a:r>
              <a:rPr lang="en-US" u="sng" dirty="0" smtClean="0">
                <a:ea typeface="ヒラギノ角ゴ Pro W3" charset="0"/>
                <a:cs typeface="Times"/>
              </a:rPr>
              <a:t>bachelor</a:t>
            </a:r>
            <a:r>
              <a:rPr lang="en-US" dirty="0" smtClean="0">
                <a:ea typeface="ヒラギノ角ゴ Pro W3" charset="0"/>
              </a:rPr>
              <a:t>-degree </a:t>
            </a:r>
            <a:r>
              <a:rPr lang="en-US" dirty="0" smtClean="0">
                <a:ea typeface="ヒラギノ角ゴ Pro W3" charset="0"/>
                <a:cs typeface="Times"/>
              </a:rPr>
              <a:t>graduates </a:t>
            </a:r>
            <a:r>
              <a:rPr lang="en-US" dirty="0">
                <a:ea typeface="ヒラギノ角ゴ Pro W3" charset="0"/>
                <a:cs typeface="Times"/>
              </a:rPr>
              <a:t>in this study could not find a job in their field and </a:t>
            </a:r>
            <a:r>
              <a:rPr lang="en-US" u="sng" dirty="0">
                <a:ea typeface="ヒラギノ角ゴ Pro W3" charset="0"/>
                <a:cs typeface="Times"/>
              </a:rPr>
              <a:t>settled</a:t>
            </a:r>
            <a:r>
              <a:rPr lang="en-US" dirty="0">
                <a:ea typeface="ヒラギノ角ゴ Pro W3" charset="0"/>
                <a:cs typeface="Times"/>
              </a:rPr>
              <a:t> for much less</a:t>
            </a:r>
            <a:r>
              <a:rPr lang="en-US" dirty="0" smtClean="0">
                <a:ea typeface="ヒラギノ角ゴ Pro W3" charset="0"/>
                <a:cs typeface="Times"/>
              </a:rPr>
              <a:t>.</a:t>
            </a:r>
          </a:p>
          <a:p>
            <a:endParaRPr lang="en-US" dirty="0">
              <a:ea typeface="ヒラギノ角ゴ Pro W3" charset="0"/>
              <a:cs typeface="Times"/>
            </a:endParaRPr>
          </a:p>
          <a:p>
            <a:r>
              <a:rPr lang="en-US" dirty="0">
                <a:ea typeface="ヒラギノ角ゴ Pro W3" charset="0"/>
                <a:cs typeface="Times"/>
              </a:rPr>
              <a:t>Compare </a:t>
            </a:r>
            <a:r>
              <a:rPr lang="en-US" u="sng" dirty="0">
                <a:ea typeface="ヒラギノ角ゴ Pro W3" charset="0"/>
                <a:cs typeface="Times"/>
              </a:rPr>
              <a:t>this</a:t>
            </a:r>
            <a:r>
              <a:rPr lang="en-US" dirty="0">
                <a:ea typeface="ヒラギノ角ゴ Pro W3" charset="0"/>
                <a:cs typeface="Times"/>
              </a:rPr>
              <a:t> slide with the </a:t>
            </a:r>
            <a:r>
              <a:rPr lang="en-US" u="sng" dirty="0">
                <a:ea typeface="ヒラギノ角ゴ Pro W3" charset="0"/>
                <a:cs typeface="Times"/>
              </a:rPr>
              <a:t>previous</a:t>
            </a:r>
            <a:r>
              <a:rPr lang="en-US" dirty="0">
                <a:ea typeface="ヒラギノ角ゴ Pro W3" charset="0"/>
                <a:cs typeface="Times"/>
              </a:rPr>
              <a:t> slide, and you can see that the data can be very </a:t>
            </a:r>
            <a:r>
              <a:rPr lang="en-US" u="sng" dirty="0">
                <a:ea typeface="ヒラギノ角ゴ Pro W3" charset="0"/>
                <a:cs typeface="Times"/>
              </a:rPr>
              <a:t>confusing</a:t>
            </a:r>
            <a:r>
              <a:rPr lang="en-US" dirty="0">
                <a:ea typeface="ヒラギノ角ゴ Pro W3" charset="0"/>
                <a:cs typeface="Times"/>
              </a:rPr>
              <a:t>.  The previous slide tells were we </a:t>
            </a:r>
            <a:r>
              <a:rPr lang="en-US" u="sng" dirty="0">
                <a:ea typeface="ヒラギノ角ゴ Pro W3" charset="0"/>
                <a:cs typeface="Times"/>
              </a:rPr>
              <a:t>were</a:t>
            </a:r>
            <a:r>
              <a:rPr lang="en-US" dirty="0">
                <a:ea typeface="ヒラギノ角ゴ Pro W3" charset="0"/>
                <a:cs typeface="Times"/>
              </a:rPr>
              <a:t> for </a:t>
            </a:r>
            <a:r>
              <a:rPr lang="en-US" u="sng" dirty="0">
                <a:ea typeface="ヒラギノ角ゴ Pro W3" charset="0"/>
                <a:cs typeface="Times"/>
              </a:rPr>
              <a:t>past</a:t>
            </a:r>
            <a:r>
              <a:rPr lang="en-US" dirty="0">
                <a:ea typeface="ヒラギノ角ゴ Pro W3" charset="0"/>
                <a:cs typeface="Times"/>
              </a:rPr>
              <a:t> graduates, this slide shows were we are </a:t>
            </a:r>
            <a:r>
              <a:rPr lang="en-US" u="sng" dirty="0">
                <a:ea typeface="ヒラギノ角ゴ Pro W3" charset="0"/>
                <a:cs typeface="Times"/>
              </a:rPr>
              <a:t>now</a:t>
            </a:r>
            <a:r>
              <a:rPr lang="en-US" dirty="0">
                <a:ea typeface="ヒラギノ角ゴ Pro W3" charset="0"/>
                <a:cs typeface="Times"/>
              </a:rPr>
              <a:t> for our </a:t>
            </a:r>
            <a:r>
              <a:rPr lang="en-US" u="sng" dirty="0">
                <a:ea typeface="ヒラギノ角ゴ Pro W3" charset="0"/>
                <a:cs typeface="Times"/>
              </a:rPr>
              <a:t>current</a:t>
            </a:r>
            <a:r>
              <a:rPr lang="en-US" dirty="0">
                <a:ea typeface="ヒラギノ角ゴ Pro W3" charset="0"/>
                <a:cs typeface="Times"/>
              </a:rPr>
              <a:t> graduates.</a:t>
            </a:r>
          </a:p>
          <a:p>
            <a:endParaRPr lang="en-US" dirty="0">
              <a:ea typeface="ヒラギノ角ゴ Pro W3" charset="0"/>
              <a:cs typeface="Times"/>
            </a:endParaRPr>
          </a:p>
          <a:p>
            <a:r>
              <a:rPr lang="en-US" dirty="0" smtClean="0">
                <a:ea typeface="ヒラギノ角ゴ Pro W3" charset="0"/>
                <a:cs typeface="Times"/>
              </a:rPr>
              <a:t>I</a:t>
            </a:r>
            <a:r>
              <a:rPr lang="ja-JP" altLang="en-US" dirty="0">
                <a:ea typeface="ヒラギノ角ゴ Pro W3" charset="0"/>
                <a:cs typeface="Times"/>
              </a:rPr>
              <a:t>’</a:t>
            </a:r>
            <a:r>
              <a:rPr lang="en-US" altLang="ja-JP" dirty="0">
                <a:ea typeface="ヒラギノ角ゴ Pro W3" charset="0"/>
                <a:cs typeface="Times"/>
              </a:rPr>
              <a:t>m about to show you where we </a:t>
            </a:r>
            <a:r>
              <a:rPr lang="en-US" altLang="ja-JP" u="sng" dirty="0">
                <a:ea typeface="ヒラギノ角ゴ Pro W3" charset="0"/>
                <a:cs typeface="Times"/>
              </a:rPr>
              <a:t>will be </a:t>
            </a:r>
            <a:r>
              <a:rPr lang="en-US" altLang="ja-JP" dirty="0">
                <a:ea typeface="ヒラギノ角ゴ Pro W3" charset="0"/>
                <a:cs typeface="Times"/>
              </a:rPr>
              <a:t>in the </a:t>
            </a:r>
            <a:r>
              <a:rPr lang="en-US" altLang="ja-JP" u="sng" dirty="0">
                <a:ea typeface="ヒラギノ角ゴ Pro W3" charset="0"/>
                <a:cs typeface="Times"/>
              </a:rPr>
              <a:t>future</a:t>
            </a:r>
            <a:r>
              <a:rPr lang="en-US" altLang="ja-JP" dirty="0">
                <a:ea typeface="ヒラギノ角ゴ Pro W3" charset="0"/>
                <a:cs typeface="Times"/>
              </a:rPr>
              <a:t>, which is when </a:t>
            </a:r>
            <a:r>
              <a:rPr lang="en-US" altLang="ja-JP" u="sng" dirty="0">
                <a:ea typeface="ヒラギノ角ゴ Pro W3" charset="0"/>
                <a:cs typeface="Times"/>
              </a:rPr>
              <a:t>our</a:t>
            </a:r>
            <a:r>
              <a:rPr lang="en-US" altLang="ja-JP" dirty="0">
                <a:ea typeface="ヒラギノ角ゴ Pro W3" charset="0"/>
                <a:cs typeface="Times"/>
              </a:rPr>
              <a:t> high school students </a:t>
            </a:r>
            <a:r>
              <a:rPr lang="en-US" altLang="ja-JP" u="sng" dirty="0">
                <a:ea typeface="ヒラギノ角ゴ Pro W3" charset="0"/>
                <a:cs typeface="Times"/>
              </a:rPr>
              <a:t>will</a:t>
            </a:r>
            <a:r>
              <a:rPr lang="en-US" altLang="ja-JP" dirty="0">
                <a:ea typeface="ヒラギノ角ゴ Pro W3" charset="0"/>
                <a:cs typeface="Times"/>
              </a:rPr>
              <a:t> be employed. </a:t>
            </a:r>
          </a:p>
          <a:p>
            <a:endParaRPr lang="en-US" dirty="0">
              <a:ea typeface="ヒラギノ角ゴ Pro W3" charset="0"/>
              <a:cs typeface="Times"/>
            </a:endParaRPr>
          </a:p>
          <a:p>
            <a:r>
              <a:rPr lang="en-US" dirty="0">
                <a:ea typeface="ヒラギノ角ゴ Pro W3" charset="0"/>
                <a:cs typeface="Times"/>
              </a:rPr>
              <a:t>But </a:t>
            </a:r>
            <a:r>
              <a:rPr lang="en-US" u="sng" dirty="0">
                <a:ea typeface="ヒラギノ角ゴ Pro W3" charset="0"/>
                <a:cs typeface="Times"/>
              </a:rPr>
              <a:t>first</a:t>
            </a:r>
            <a:r>
              <a:rPr lang="en-US" dirty="0">
                <a:ea typeface="ヒラギノ角ゴ Pro W3" charset="0"/>
                <a:cs typeface="Times"/>
              </a:rPr>
              <a:t>, -- let’s look at a few more states.</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/2011/01/01/1996875/study-less-earn-more-at-least.html#ixzz1BP94m3Nj</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a:t>
            </a:r>
            <a:r>
              <a:rPr lang="en-US" dirty="0" err="1">
                <a:ea typeface="ヒラギノ角ゴ Pro W3" charset="0"/>
                <a:cs typeface="ヒラギノ角ゴ Pro W3" charset="0"/>
              </a:rPr>
              <a:t>least.html</a:t>
            </a:r>
            <a:endParaRPr lang="en-US" dirty="0">
              <a:ea typeface="ヒラギノ角ゴ Pro W3" charset="0"/>
              <a:cs typeface="ヒラギノ角ゴ Pro W3" charset="0"/>
            </a:endParaRPr>
          </a:p>
          <a:p>
            <a:endParaRPr lang="en-US" dirty="0">
              <a:ea typeface="ヒラギノ角ゴ Pro W3" charset="0"/>
              <a:cs typeface="ヒラギノ角ゴ Pro W3" charset="0"/>
            </a:endParaRPr>
          </a:p>
        </p:txBody>
      </p:sp>
      <p:sp>
        <p:nvSpPr>
          <p:cNvPr id="29699"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B4F1FB9-DB57-1E43-B1D3-D595E4B89440}" type="slidenum">
              <a:rPr lang="en-US" sz="1300"/>
              <a:pPr algn="r"/>
              <a:t>11</a:t>
            </a:fld>
            <a:endParaRPr lang="en-US" sz="1300"/>
          </a:p>
        </p:txBody>
      </p:sp>
    </p:spTree>
    <p:extLst>
      <p:ext uri="{BB962C8B-B14F-4D97-AF65-F5344CB8AC3E}">
        <p14:creationId xmlns:p14="http://schemas.microsoft.com/office/powerpoint/2010/main" val="19236359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a:ln/>
        </p:spPr>
      </p:sp>
      <p:sp>
        <p:nvSpPr>
          <p:cNvPr id="293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965200"/>
            <a:r>
              <a:rPr lang="en-US" dirty="0">
                <a:ea typeface="ヒラギノ角ゴ Pro W3" charset="0"/>
              </a:rPr>
              <a:t>What does a typical 12 year old build with all this technology?  . . .</a:t>
            </a:r>
          </a:p>
          <a:p>
            <a:pPr defTabSz="965200"/>
            <a:endParaRPr lang="en-US" dirty="0">
              <a:ea typeface="ヒラギノ角ゴ Pro W3" charset="0"/>
            </a:endParaRPr>
          </a:p>
          <a:p>
            <a:pPr defTabSz="965200"/>
            <a:r>
              <a:rPr lang="en-US" dirty="0">
                <a:ea typeface="ヒラギノ角ゴ Pro W3" charset="0"/>
              </a:rPr>
              <a:t>Here is a small robot that is built around one of these </a:t>
            </a:r>
            <a:r>
              <a:rPr lang="en-US" dirty="0" err="1">
                <a:ea typeface="ヒラギノ角ゴ Pro W3" charset="0"/>
              </a:rPr>
              <a:t>Arduino</a:t>
            </a:r>
            <a:r>
              <a:rPr lang="en-US" dirty="0">
                <a:ea typeface="ヒラギノ角ゴ Pro W3" charset="0"/>
              </a:rPr>
              <a:t> circuits that has a built-in </a:t>
            </a:r>
            <a:r>
              <a:rPr lang="en-US" u="sng" dirty="0">
                <a:ea typeface="ヒラギノ角ゴ Pro W3" charset="0"/>
              </a:rPr>
              <a:t>methane</a:t>
            </a:r>
            <a:r>
              <a:rPr lang="en-US" dirty="0">
                <a:ea typeface="ヒラギノ角ゴ Pro W3" charset="0"/>
              </a:rPr>
              <a:t> detector. </a:t>
            </a:r>
          </a:p>
          <a:p>
            <a:pPr defTabSz="965200"/>
            <a:endParaRPr lang="en-US" dirty="0">
              <a:ea typeface="ヒラギノ角ゴ Pro W3" charset="0"/>
            </a:endParaRPr>
          </a:p>
          <a:p>
            <a:pPr defTabSz="965200"/>
            <a:r>
              <a:rPr lang="en-US" dirty="0" smtClean="0">
                <a:ea typeface="ヒラギノ角ゴ Pro W3" charset="0"/>
              </a:rPr>
              <a:t>In </a:t>
            </a:r>
            <a:r>
              <a:rPr lang="en-US" dirty="0">
                <a:ea typeface="ヒラギノ角ゴ Pro W3" charset="0"/>
              </a:rPr>
              <a:t>plain language--- this 12-year old boy has built a remote-controlled fart detector.</a:t>
            </a: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pPr defTabSz="965200"/>
            <a:endParaRPr lang="en-US" dirty="0">
              <a:ea typeface="ヒラギノ角ゴ Pro W3" charset="0"/>
            </a:endParaRPr>
          </a:p>
          <a:p>
            <a:pPr defTabSz="965200"/>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pPr defTabSz="965200"/>
            <a:endParaRPr lang="en-US" dirty="0">
              <a:ea typeface="ヒラギノ角ゴ Pro W3" charset="0"/>
            </a:endParaRPr>
          </a:p>
          <a:p>
            <a:pPr defTabSz="965200"/>
            <a:endParaRPr lang="en-US" dirty="0">
              <a:ea typeface="ヒラギノ角ゴ Pro W3" charset="0"/>
            </a:endParaRPr>
          </a:p>
        </p:txBody>
      </p:sp>
      <p:sp>
        <p:nvSpPr>
          <p:cNvPr id="293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454F71-8B3E-2947-8BE4-335FCB75719E}" type="slidenum">
              <a:rPr lang="en-US" sz="1300"/>
              <a:pPr/>
              <a:t>110</a:t>
            </a:fld>
            <a:endParaRPr lang="en-US" sz="1300"/>
          </a:p>
        </p:txBody>
      </p:sp>
    </p:spTree>
    <p:extLst>
      <p:ext uri="{BB962C8B-B14F-4D97-AF65-F5344CB8AC3E}">
        <p14:creationId xmlns:p14="http://schemas.microsoft.com/office/powerpoint/2010/main" val="18310595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a:ln/>
        </p:spPr>
      </p:sp>
      <p:sp>
        <p:nvSpPr>
          <p:cNvPr id="295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the same 12-year old teaching a class on a Saturday morning to people that want to learn how to make and program things with the </a:t>
            </a:r>
            <a:r>
              <a:rPr lang="en-US" dirty="0" err="1">
                <a:ea typeface="ヒラギノ角ゴ Pro W3" charset="0"/>
              </a:rPr>
              <a:t>Arduino</a:t>
            </a:r>
            <a:r>
              <a:rPr lang="en-US" dirty="0">
                <a:ea typeface="ヒラギノ角ゴ Pro W3" charset="0"/>
              </a:rPr>
              <a:t> microprocessor.  </a:t>
            </a:r>
          </a:p>
          <a:p>
            <a:endParaRPr lang="en-US" dirty="0">
              <a:ea typeface="ヒラギノ角ゴ Pro W3" charset="0"/>
            </a:endParaRPr>
          </a:p>
          <a:p>
            <a:r>
              <a:rPr lang="en-US" dirty="0">
                <a:ea typeface="ヒラギノ角ゴ Pro W3" charset="0"/>
              </a:rPr>
              <a:t>This kid might just end up at MIT.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5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C9ECFA6-7FCF-6D4A-8E64-518D8BE31341}" type="slidenum">
              <a:rPr lang="en-US" sz="1300"/>
              <a:pPr/>
              <a:t>111</a:t>
            </a:fld>
            <a:endParaRPr lang="en-US" sz="1300"/>
          </a:p>
        </p:txBody>
      </p:sp>
    </p:spTree>
    <p:extLst>
      <p:ext uri="{BB962C8B-B14F-4D97-AF65-F5344CB8AC3E}">
        <p14:creationId xmlns:p14="http://schemas.microsoft.com/office/powerpoint/2010/main" val="8657102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221163" cy="3165475"/>
          </a:xfrm>
        </p:spPr>
      </p:sp>
      <p:sp>
        <p:nvSpPr>
          <p:cNvPr id="3" name="Notes Placeholder 2"/>
          <p:cNvSpPr>
            <a:spLocks noGrp="1"/>
          </p:cNvSpPr>
          <p:nvPr>
            <p:ph type="body" idx="1"/>
          </p:nvPr>
        </p:nvSpPr>
        <p:spPr>
          <a:xfrm>
            <a:off x="974725" y="4114800"/>
            <a:ext cx="5365750" cy="4765675"/>
          </a:xfrm>
        </p:spPr>
        <p:txBody>
          <a:bodyPr>
            <a:noAutofit/>
          </a:bodyPr>
          <a:lstStyle/>
          <a:p>
            <a:r>
              <a:rPr lang="en-US" dirty="0" smtClean="0"/>
              <a:t>Pizza Hut has developed this new computer-topped table that allows you to see what your food</a:t>
            </a:r>
            <a:r>
              <a:rPr lang="en-US" baseline="0" dirty="0" smtClean="0"/>
              <a:t> will look like before you order.  </a:t>
            </a:r>
          </a:p>
          <a:p>
            <a:r>
              <a:rPr lang="en-US" baseline="0" dirty="0" smtClean="0"/>
              <a:t>You just decide how big you want your pizza, drag over the ingredients, pay with your smart phone, and hit send.  </a:t>
            </a:r>
          </a:p>
          <a:p>
            <a:endParaRPr lang="en-US" baseline="0" dirty="0" smtClean="0"/>
          </a:p>
          <a:p>
            <a:r>
              <a:rPr lang="en-US" baseline="0" dirty="0" smtClean="0"/>
              <a:t>No need for a person to take your order.  </a:t>
            </a:r>
          </a:p>
          <a:p>
            <a:r>
              <a:rPr lang="en-US" baseline="0" dirty="0" smtClean="0"/>
              <a:t>After you order, you can use the table top to play games while you wait.</a:t>
            </a:r>
          </a:p>
          <a:p>
            <a:endParaRPr lang="en-US" baseline="0" dirty="0" smtClean="0"/>
          </a:p>
          <a:p>
            <a:r>
              <a:rPr lang="en-US" baseline="0" dirty="0" smtClean="0"/>
              <a:t>Technology like this could eliminate many waiter and order-taker positions.  </a:t>
            </a:r>
          </a:p>
          <a:p>
            <a:r>
              <a:rPr lang="en-US" baseline="0" dirty="0" smtClean="0"/>
              <a:t>But it creates high-tech positions to design, build, install, and maintain these technologies.</a:t>
            </a:r>
          </a:p>
          <a:p>
            <a:endParaRPr lang="en-US" baseline="0" dirty="0" smtClean="0"/>
          </a:p>
          <a:p>
            <a:r>
              <a:rPr lang="en-US" baseline="0" dirty="0" smtClean="0"/>
              <a:t>And best of all for the </a:t>
            </a:r>
            <a:r>
              <a:rPr lang="en-US" u="sng" baseline="0" dirty="0" smtClean="0"/>
              <a:t>guys</a:t>
            </a:r>
            <a:r>
              <a:rPr lang="en-US" baseline="0" dirty="0" smtClean="0"/>
              <a:t> ---  this eliminates all reasons to have to talk on a date.  Just point and click!  ;-)</a:t>
            </a:r>
          </a:p>
          <a:p>
            <a:endParaRPr lang="en-US" dirty="0" smtClean="0"/>
          </a:p>
          <a:p>
            <a:endParaRPr lang="en-US" dirty="0" smtClean="0"/>
          </a:p>
          <a:p>
            <a:r>
              <a:rPr lang="en-US" dirty="0" smtClean="0"/>
              <a:t>====</a:t>
            </a:r>
          </a:p>
          <a:p>
            <a:r>
              <a:rPr lang="en-US" dirty="0" smtClean="0"/>
              <a:t>http://www.adweek.com/adfreak/pizza-huts-swipe-order-table-cool-and-useful-or-gross-and-inefficient-156080</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Video:    http://www.youtube.com/watch?v=xvT0MCugb58#t=13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112</a:t>
            </a:fld>
            <a:endParaRPr lang="en-US"/>
          </a:p>
        </p:txBody>
      </p:sp>
    </p:spTree>
    <p:extLst>
      <p:ext uri="{BB962C8B-B14F-4D97-AF65-F5344CB8AC3E}">
        <p14:creationId xmlns:p14="http://schemas.microsoft.com/office/powerpoint/2010/main" val="12630132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762000" y="0"/>
            <a:ext cx="990600" cy="743467"/>
          </a:xfrm>
          <a:ln/>
        </p:spPr>
      </p:sp>
      <p:sp>
        <p:nvSpPr>
          <p:cNvPr id="300034" name="Rectangle 3"/>
          <p:cNvSpPr>
            <a:spLocks noGrp="1" noChangeArrowheads="1"/>
          </p:cNvSpPr>
          <p:nvPr>
            <p:ph type="body" idx="1"/>
          </p:nvPr>
        </p:nvSpPr>
        <p:spPr>
          <a:xfrm>
            <a:off x="609600" y="743468"/>
            <a:ext cx="5934075" cy="81370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We need more diversity of thought.  With more women entering the higher levels of business, we are seeing a shift in the way of doing business.  And I like it</a:t>
            </a:r>
            <a:r>
              <a:rPr lang="en-US" dirty="0" smtClean="0">
                <a:ea typeface="ヒラギノ角ゴ Pro W3" charset="0"/>
              </a:rPr>
              <a:t>.</a:t>
            </a:r>
          </a:p>
          <a:p>
            <a:endParaRPr lang="en-US" dirty="0">
              <a:ea typeface="ヒラギノ角ゴ Pro W3" charset="0"/>
            </a:endParaRPr>
          </a:p>
          <a:p>
            <a:r>
              <a:rPr lang="en-US" dirty="0">
                <a:ea typeface="ヒラギノ角ゴ Pro W3" charset="0"/>
              </a:rPr>
              <a:t>The traditional male version of running a business, built upon a platform of competitiveness,  is now </a:t>
            </a:r>
            <a:r>
              <a:rPr lang="en-US" u="sng" dirty="0">
                <a:ea typeface="ヒラギノ角ゴ Pro W3" charset="0"/>
              </a:rPr>
              <a:t>evolving</a:t>
            </a:r>
            <a:r>
              <a:rPr lang="en-US" dirty="0">
                <a:ea typeface="ヒラギノ角ゴ Pro W3" charset="0"/>
              </a:rPr>
              <a:t>.</a:t>
            </a:r>
          </a:p>
          <a:p>
            <a:r>
              <a:rPr lang="en-US" u="sng" dirty="0">
                <a:ea typeface="ヒラギノ角ゴ Pro W3" charset="0"/>
              </a:rPr>
              <a:t>Collaboration</a:t>
            </a:r>
            <a:r>
              <a:rPr lang="en-US" dirty="0">
                <a:ea typeface="ヒラギノ角ゴ Pro W3" charset="0"/>
              </a:rPr>
              <a:t> is the new way of life in the business world.  Small businesses supporting each other </a:t>
            </a:r>
            <a:r>
              <a:rPr lang="en-US" dirty="0" smtClean="0">
                <a:ea typeface="ヒラギノ角ゴ Pro W3" charset="0"/>
              </a:rPr>
              <a:t>-- rather </a:t>
            </a:r>
            <a:r>
              <a:rPr lang="en-US" dirty="0">
                <a:ea typeface="ヒラギノ角ゴ Pro W3" charset="0"/>
              </a:rPr>
              <a:t>than trying to buy out the </a:t>
            </a:r>
            <a:r>
              <a:rPr lang="en-US" dirty="0" smtClean="0">
                <a:ea typeface="ヒラギノ角ゴ Pro W3" charset="0"/>
              </a:rPr>
              <a:t>competition or acquire the supply line.</a:t>
            </a:r>
          </a:p>
          <a:p>
            <a:endParaRPr lang="en-US" dirty="0">
              <a:ea typeface="ヒラギノ角ゴ Pro W3" charset="0"/>
            </a:endParaRPr>
          </a:p>
          <a:p>
            <a:r>
              <a:rPr lang="en-US" dirty="0">
                <a:ea typeface="ヒラギノ角ゴ Pro W3" charset="0"/>
              </a:rPr>
              <a:t>So how does this affect what we are doing in the classroom?</a:t>
            </a:r>
          </a:p>
          <a:p>
            <a:r>
              <a:rPr lang="en-US" dirty="0">
                <a:ea typeface="ヒラギノ角ゴ Pro W3" charset="0"/>
              </a:rPr>
              <a:t>Our education system is set up to encourage students to compete with each other for the best grades, class rank, and the honor of being the valedictorian.  Is this preparing them for the future workplace</a:t>
            </a:r>
            <a:r>
              <a:rPr lang="en-US" dirty="0" smtClean="0">
                <a:ea typeface="ヒラギノ角ゴ Pro W3" charset="0"/>
              </a:rPr>
              <a:t>?</a:t>
            </a:r>
            <a:endParaRPr lang="en-US" dirty="0">
              <a:ea typeface="ヒラギノ角ゴ Pro W3" charset="0"/>
            </a:endParaRPr>
          </a:p>
          <a:p>
            <a:r>
              <a:rPr lang="en-US" dirty="0">
                <a:ea typeface="ヒラギノ角ゴ Pro W3" charset="0"/>
              </a:rPr>
              <a:t>In schools, we have traditionally called collaboration </a:t>
            </a:r>
            <a:r>
              <a:rPr lang="en-US" dirty="0" smtClean="0">
                <a:ea typeface="ヒラギノ角ゴ Pro W3" charset="0"/>
              </a:rPr>
              <a:t>-- </a:t>
            </a:r>
            <a:r>
              <a:rPr lang="ja-JP" altLang="en-US" dirty="0" smtClean="0">
                <a:ea typeface="ヒラギノ角ゴ Pro W3" charset="0"/>
              </a:rPr>
              <a:t>“</a:t>
            </a:r>
            <a:r>
              <a:rPr lang="en-US" altLang="ja-JP" u="sng" dirty="0">
                <a:ea typeface="ヒラギノ角ゴ Pro W3" charset="0"/>
              </a:rPr>
              <a:t>cheating</a:t>
            </a:r>
            <a:r>
              <a:rPr lang="en-US" altLang="ja-JP" dirty="0">
                <a:ea typeface="ヒラギノ角ゴ Pro W3" charset="0"/>
              </a:rPr>
              <a:t>.</a:t>
            </a:r>
            <a:r>
              <a:rPr lang="ja-JP" altLang="en-US" dirty="0" smtClean="0">
                <a:ea typeface="ヒラギノ角ゴ Pro W3" charset="0"/>
              </a:rPr>
              <a:t>”</a:t>
            </a:r>
            <a:endParaRPr lang="en-US" altLang="ja-JP" dirty="0">
              <a:ea typeface="ヒラギノ角ゴ Pro W3" charset="0"/>
            </a:endParaRPr>
          </a:p>
          <a:p>
            <a:r>
              <a:rPr lang="en-US" dirty="0">
                <a:ea typeface="ヒラギノ角ゴ Pro W3" charset="0"/>
              </a:rPr>
              <a:t>Kids </a:t>
            </a:r>
            <a:r>
              <a:rPr lang="en-US" u="sng" dirty="0">
                <a:ea typeface="ヒラギノ角ゴ Pro W3" charset="0"/>
              </a:rPr>
              <a:t>are</a:t>
            </a:r>
            <a:r>
              <a:rPr lang="en-US" dirty="0">
                <a:ea typeface="ヒラギノ角ゴ Pro W3" charset="0"/>
              </a:rPr>
              <a:t> collaborating with each other on their smart phones, but rather </a:t>
            </a:r>
            <a:r>
              <a:rPr lang="en-US" dirty="0" smtClean="0">
                <a:ea typeface="ヒラギノ角ゴ Pro W3" charset="0"/>
              </a:rPr>
              <a:t>than </a:t>
            </a:r>
            <a:r>
              <a:rPr lang="en-US" dirty="0">
                <a:ea typeface="ヒラギノ角ゴ Pro W3" charset="0"/>
              </a:rPr>
              <a:t>trying to </a:t>
            </a:r>
            <a:r>
              <a:rPr lang="en-US" u="sng" dirty="0">
                <a:ea typeface="ヒラギノ角ゴ Pro W3" charset="0"/>
              </a:rPr>
              <a:t>stop</a:t>
            </a:r>
            <a:r>
              <a:rPr lang="en-US" dirty="0">
                <a:ea typeface="ヒラギノ角ゴ Pro W3" charset="0"/>
              </a:rPr>
              <a:t> it, we should be </a:t>
            </a:r>
            <a:r>
              <a:rPr lang="en-US" u="sng" dirty="0">
                <a:ea typeface="ヒラギノ角ゴ Pro W3" charset="0"/>
              </a:rPr>
              <a:t>encouraging</a:t>
            </a:r>
            <a:r>
              <a:rPr lang="en-US" dirty="0">
                <a:ea typeface="ヒラギノ角ゴ Pro W3" charset="0"/>
              </a:rPr>
              <a:t> it.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And we should be teaching them the </a:t>
            </a:r>
            <a:r>
              <a:rPr lang="en-US" u="sng" dirty="0">
                <a:ea typeface="ヒラギノ角ゴ Pro W3" charset="0"/>
              </a:rPr>
              <a:t>proper</a:t>
            </a:r>
            <a:r>
              <a:rPr lang="en-US" dirty="0">
                <a:ea typeface="ヒラギノ角ゴ Pro W3" charset="0"/>
              </a:rPr>
              <a:t> way of using technology and the </a:t>
            </a:r>
            <a:r>
              <a:rPr lang="en-US" u="sng" dirty="0">
                <a:ea typeface="ヒラギノ角ゴ Pro W3" charset="0"/>
              </a:rPr>
              <a:t>proper</a:t>
            </a:r>
            <a:r>
              <a:rPr lang="en-US" dirty="0">
                <a:ea typeface="ヒラギノ角ゴ Pro W3" charset="0"/>
              </a:rPr>
              <a:t> way of collaborating that brings about </a:t>
            </a:r>
            <a:r>
              <a:rPr lang="en-US" u="sng" dirty="0">
                <a:ea typeface="ヒラギノ角ゴ Pro W3" charset="0"/>
              </a:rPr>
              <a:t>synergistic </a:t>
            </a:r>
            <a:r>
              <a:rPr lang="en-US" dirty="0">
                <a:ea typeface="ヒラギノ角ゴ Pro W3" charset="0"/>
              </a:rPr>
              <a:t>results.  </a:t>
            </a:r>
          </a:p>
          <a:p>
            <a:r>
              <a:rPr lang="en-US" dirty="0">
                <a:ea typeface="ヒラギノ角ゴ Pro W3" charset="0"/>
              </a:rPr>
              <a:t>We need to change the focus from </a:t>
            </a:r>
            <a:r>
              <a:rPr lang="en-US" u="sng" dirty="0">
                <a:ea typeface="ヒラギノ角ゴ Pro W3" charset="0"/>
              </a:rPr>
              <a:t>self-centered </a:t>
            </a:r>
            <a:r>
              <a:rPr lang="en-US" dirty="0">
                <a:ea typeface="ヒラギノ角ゴ Pro W3" charset="0"/>
              </a:rPr>
              <a:t>learning to </a:t>
            </a:r>
            <a:r>
              <a:rPr lang="en-US" u="sng" dirty="0">
                <a:ea typeface="ヒラギノ角ゴ Pro W3" charset="0"/>
              </a:rPr>
              <a:t>group-centere</a:t>
            </a:r>
            <a:r>
              <a:rPr lang="en-US" dirty="0">
                <a:ea typeface="ヒラギノ角ゴ Pro W3" charset="0"/>
              </a:rPr>
              <a:t>d learning</a:t>
            </a:r>
            <a:r>
              <a:rPr lang="en-US" dirty="0" smtClean="0">
                <a:ea typeface="ヒラギノ角ゴ Pro W3" charset="0"/>
              </a:rPr>
              <a:t>.</a:t>
            </a:r>
            <a:endParaRPr lang="en-US" dirty="0">
              <a:ea typeface="ヒラギノ角ゴ Pro W3" charset="0"/>
            </a:endParaRPr>
          </a:p>
          <a:p>
            <a:r>
              <a:rPr lang="en-US" dirty="0">
                <a:ea typeface="ヒラギノ角ゴ Pro W3" charset="0"/>
              </a:rPr>
              <a:t>From individuals doing great on </a:t>
            </a:r>
            <a:r>
              <a:rPr lang="en-US" u="sng" dirty="0">
                <a:ea typeface="ヒラギノ角ゴ Pro W3" charset="0"/>
              </a:rPr>
              <a:t>individualized</a:t>
            </a:r>
            <a:r>
              <a:rPr lang="en-US" dirty="0">
                <a:ea typeface="ヒラギノ角ゴ Pro W3" charset="0"/>
              </a:rPr>
              <a:t> assessments to students working </a:t>
            </a:r>
            <a:r>
              <a:rPr lang="en-US" u="sng" dirty="0">
                <a:ea typeface="ヒラギノ角ゴ Pro W3" charset="0"/>
              </a:rPr>
              <a:t>together</a:t>
            </a:r>
            <a:r>
              <a:rPr lang="en-US" dirty="0">
                <a:ea typeface="ヒラギノ角ゴ Pro W3" charset="0"/>
              </a:rPr>
              <a:t> to solve a </a:t>
            </a:r>
            <a:r>
              <a:rPr lang="en-US" u="sng" dirty="0">
                <a:ea typeface="ヒラギノ角ゴ Pro W3" charset="0"/>
              </a:rPr>
              <a:t>relevant problem</a:t>
            </a:r>
            <a:r>
              <a:rPr lang="en-US" dirty="0" smtClean="0">
                <a:ea typeface="ヒラギノ角ゴ Pro W3" charset="0"/>
              </a:rPr>
              <a:t>.</a:t>
            </a:r>
            <a:endParaRPr lang="en-US" dirty="0">
              <a:ea typeface="ヒラギノ角ゴ Pro W3" charset="0"/>
            </a:endParaRPr>
          </a:p>
          <a:p>
            <a:r>
              <a:rPr lang="en-US" dirty="0">
                <a:ea typeface="ヒラギノ角ゴ Pro W3" charset="0"/>
              </a:rPr>
              <a:t>We need to </a:t>
            </a:r>
            <a:r>
              <a:rPr lang="en-US" u="sng" dirty="0">
                <a:ea typeface="ヒラギノ角ゴ Pro W3" charset="0"/>
              </a:rPr>
              <a:t>change</a:t>
            </a:r>
            <a:r>
              <a:rPr lang="en-US" dirty="0">
                <a:ea typeface="ヒラギノ角ゴ Pro W3" charset="0"/>
              </a:rPr>
              <a:t> our schools </a:t>
            </a:r>
            <a:r>
              <a:rPr lang="en-US" dirty="0" smtClean="0">
                <a:ea typeface="ヒラギノ角ゴ Pro W3" charset="0"/>
              </a:rPr>
              <a:t>and other youth training programs to </a:t>
            </a:r>
            <a:r>
              <a:rPr lang="en-US" dirty="0">
                <a:ea typeface="ヒラギノ角ゴ Pro W3" charset="0"/>
              </a:rPr>
              <a:t>reflect this change in the work environment</a:t>
            </a:r>
            <a:r>
              <a:rPr lang="en-US" dirty="0" smtClean="0">
                <a:ea typeface="ヒラギノ角ゴ Pro W3" charset="0"/>
              </a:rPr>
              <a:t>.</a:t>
            </a:r>
          </a:p>
          <a:p>
            <a:endParaRPr lang="en-US" dirty="0">
              <a:ea typeface="ヒラギノ角ゴ Pro W3" charset="0"/>
            </a:endParaRPr>
          </a:p>
          <a:p>
            <a:r>
              <a:rPr lang="en-US" dirty="0">
                <a:ea typeface="ヒラギノ角ゴ Pro W3" charset="0"/>
              </a:rPr>
              <a:t>This </a:t>
            </a:r>
            <a:r>
              <a:rPr lang="en-US" u="sng" dirty="0">
                <a:ea typeface="ヒラギノ角ゴ Pro W3" charset="0"/>
              </a:rPr>
              <a:t>is</a:t>
            </a:r>
            <a:r>
              <a:rPr lang="en-US" dirty="0">
                <a:ea typeface="ヒラギノ角ゴ Pro W3" charset="0"/>
              </a:rPr>
              <a:t> </a:t>
            </a:r>
            <a:r>
              <a:rPr lang="en-US" dirty="0" smtClean="0">
                <a:ea typeface="ヒラギノ角ゴ Pro W3" charset="0"/>
              </a:rPr>
              <a:t>-- assuming </a:t>
            </a:r>
            <a:r>
              <a:rPr lang="en-US" dirty="0">
                <a:ea typeface="ヒラギノ角ゴ Pro W3" charset="0"/>
              </a:rPr>
              <a:t>that one of the purposes of education is to prepare kids for the workplace.</a:t>
            </a:r>
          </a:p>
          <a:p>
            <a:endParaRPr lang="en-US" dirty="0">
              <a:ea typeface="ヒラギノ角ゴ Pro W3" charset="0"/>
            </a:endParaRPr>
          </a:p>
        </p:txBody>
      </p:sp>
      <p:sp>
        <p:nvSpPr>
          <p:cNvPr id="30003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D980401-2E6B-5440-B0CD-427F4301A91F}" type="slidenum">
              <a:rPr lang="en-US" sz="1300"/>
              <a:pPr algn="r"/>
              <a:t>113</a:t>
            </a:fld>
            <a:endParaRPr lang="en-US" sz="1300"/>
          </a:p>
        </p:txBody>
      </p:sp>
    </p:spTree>
    <p:extLst>
      <p:ext uri="{BB962C8B-B14F-4D97-AF65-F5344CB8AC3E}">
        <p14:creationId xmlns:p14="http://schemas.microsoft.com/office/powerpoint/2010/main" val="8732767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North Carolina ranks number </a:t>
            </a:r>
            <a:r>
              <a:rPr lang="en-US" u="sng" dirty="0" smtClean="0"/>
              <a:t>three</a:t>
            </a:r>
            <a:r>
              <a:rPr lang="en-US" dirty="0" smtClean="0"/>
              <a:t> for growth in women entrepreneurship</a:t>
            </a:r>
          </a:p>
          <a:p>
            <a:endParaRPr lang="en-US" dirty="0" smtClean="0"/>
          </a:p>
          <a:p>
            <a:r>
              <a:rPr lang="en-US" dirty="0" smtClean="0"/>
              <a:t>The number of women-owned businesses has increased 68 percent since 1997.</a:t>
            </a:r>
          </a:p>
          <a:p>
            <a:endParaRPr lang="en-US" dirty="0" smtClean="0"/>
          </a:p>
          <a:p>
            <a:r>
              <a:rPr lang="en-US" dirty="0" smtClean="0"/>
              <a:t>Entrepreneurship, or starting your own business, is what is building the economy.</a:t>
            </a:r>
          </a:p>
          <a:p>
            <a:endParaRPr lang="en-US" dirty="0" smtClean="0"/>
          </a:p>
          <a:p>
            <a:r>
              <a:rPr lang="en-US" dirty="0" smtClean="0"/>
              <a:t>But when someone walks into a </a:t>
            </a:r>
            <a:r>
              <a:rPr lang="en-US" dirty="0" err="1" smtClean="0"/>
              <a:t>NCWorks</a:t>
            </a:r>
            <a:r>
              <a:rPr lang="en-US" dirty="0" smtClean="0"/>
              <a:t> Career Center and says they need a job, it’s hard to tell them to become an entrepreneur.</a:t>
            </a:r>
          </a:p>
          <a:p>
            <a:endParaRPr lang="en-US" dirty="0" smtClean="0"/>
          </a:p>
          <a:p>
            <a:endParaRPr lang="en-US" dirty="0" smtClean="0"/>
          </a:p>
          <a:p>
            <a:r>
              <a:rPr lang="en-US" dirty="0" smtClean="0"/>
              <a:t>=====</a:t>
            </a:r>
          </a:p>
          <a:p>
            <a:r>
              <a:rPr lang="en-US" dirty="0" smtClean="0"/>
              <a:t>http://www.bizjournals.com/triangle/blog/2014/03/north-carolina-ranks-no-3-for-growth-in-women.html?ana=e_du_pap&amp;s=article_du&amp;ed=2014-03-31 </a:t>
            </a:r>
          </a:p>
          <a:p>
            <a:endParaRPr lang="en-US" dirty="0" smtClean="0"/>
          </a:p>
          <a:p>
            <a:r>
              <a:rPr lang="en-US" dirty="0" smtClean="0"/>
              <a:t>Mar 28, 2014, 4:45pm EDT Updated: Mar 28, 2014, 4:57pm EDT</a:t>
            </a:r>
          </a:p>
          <a:p>
            <a:endParaRPr lang="en-US" dirty="0" smtClean="0"/>
          </a:p>
          <a:p>
            <a:r>
              <a:rPr lang="en-US" dirty="0" smtClean="0"/>
              <a:t>North Carolina ranks No. 3 for growth in women entrepreneurship</a:t>
            </a:r>
          </a:p>
          <a:p>
            <a:endParaRPr lang="en-US" dirty="0" smtClean="0"/>
          </a:p>
          <a:p>
            <a:r>
              <a:rPr lang="en-US" dirty="0" smtClean="0"/>
              <a:t>In North Carolina, women own 267,800 firms and employ 268,300 people, according to a new report from American Express OPEN, which ranks the state third in the growth of women-owned firms over the last 17 years.</a:t>
            </a:r>
          </a:p>
          <a:p>
            <a:endParaRPr lang="en-US" dirty="0" smtClean="0"/>
          </a:p>
          <a:p>
            <a:r>
              <a:rPr lang="en-US" dirty="0" smtClean="0"/>
              <a:t>The number of women-owned businesses has increased 68 percent since 1997, the report says, while women-owned businesses in 2007 generated $32 million in sales, a figure that grew to $35.9 million in 2014.</a:t>
            </a:r>
          </a:p>
          <a:p>
            <a:endParaRPr lang="en-US" dirty="0" smtClean="0"/>
          </a:p>
          <a:p>
            <a:r>
              <a:rPr lang="en-US" dirty="0" smtClean="0"/>
              <a:t>The report shows an estimated 1,288 women start new businesses every day, which is double the rate from three years ago. There are more than 9.1 million women-owned businesses in the United States, compared to 8.6 million in 2013. These businesses generate more than $1.4 trillion in revenues, employ 7.9 million people and account for 30 percent of all enterprises.</a:t>
            </a:r>
          </a:p>
          <a:p>
            <a:endParaRPr lang="en-US" dirty="0" smtClean="0"/>
          </a:p>
          <a:p>
            <a:r>
              <a:rPr lang="en-US" dirty="0" smtClean="0"/>
              <a:t>"The report clearly shows that women are choosing the path of entrepreneurship at record rates," said Randi </a:t>
            </a:r>
            <a:r>
              <a:rPr lang="en-US" dirty="0" err="1" smtClean="0"/>
              <a:t>Schochet</a:t>
            </a:r>
            <a:r>
              <a:rPr lang="en-US" dirty="0" smtClean="0"/>
              <a:t>, vice president of brand strategy and activation, American Express OPEN. "Imagine the economic impact if more of these new ventures were transformed into thriving businesses. This is why American Express OPEN remains so passionately dedicated to helping women entrepreneurs become successful business owners."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114</a:t>
            </a:fld>
            <a:endParaRPr lang="en-US"/>
          </a:p>
        </p:txBody>
      </p:sp>
    </p:spTree>
    <p:extLst>
      <p:ext uri="{BB962C8B-B14F-4D97-AF65-F5344CB8AC3E}">
        <p14:creationId xmlns:p14="http://schemas.microsoft.com/office/powerpoint/2010/main" val="17202586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257300" y="720725"/>
            <a:ext cx="3001963" cy="2251075"/>
          </a:xfrm>
          <a:ln/>
        </p:spPr>
      </p:sp>
      <p:sp>
        <p:nvSpPr>
          <p:cNvPr id="302082" name="Notes Placeholder 2"/>
          <p:cNvSpPr>
            <a:spLocks noGrp="1"/>
          </p:cNvSpPr>
          <p:nvPr>
            <p:ph type="body" idx="1"/>
          </p:nvPr>
        </p:nvSpPr>
        <p:spPr>
          <a:xfrm>
            <a:off x="974725" y="3124200"/>
            <a:ext cx="5365750" cy="5756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Here </a:t>
            </a:r>
            <a:r>
              <a:rPr lang="en-US" dirty="0">
                <a:ea typeface="ヒラギノ角ゴ Pro W3" charset="0"/>
              </a:rPr>
              <a:t>is a middle school engineering class that is designing a prosthetic hand for a classmate -- who wants to be a cheerleader, -- but couldn’t hold the pompoms.</a:t>
            </a:r>
          </a:p>
          <a:p>
            <a:endParaRPr lang="en-US" dirty="0">
              <a:ea typeface="ヒラギノ角ゴ Pro W3" charset="0"/>
            </a:endParaRPr>
          </a:p>
          <a:p>
            <a:r>
              <a:rPr lang="en-US" dirty="0">
                <a:ea typeface="ヒラギノ角ゴ Pro W3" charset="0"/>
              </a:rPr>
              <a:t>So far they have built a working prototype of a finger.  </a:t>
            </a:r>
          </a:p>
          <a:p>
            <a:endParaRPr lang="en-US" dirty="0">
              <a:ea typeface="ヒラギノ角ゴ Pro W3" charset="0"/>
            </a:endParaRPr>
          </a:p>
          <a:p>
            <a:r>
              <a:rPr lang="en-US" dirty="0">
                <a:ea typeface="ヒラギノ角ゴ Pro W3" charset="0"/>
              </a:rPr>
              <a:t>This class is not about kids individually learning engineering principles and then releasing them on a </a:t>
            </a:r>
            <a:r>
              <a:rPr lang="en-US" dirty="0" smtClean="0">
                <a:ea typeface="ヒラギノ角ゴ Pro W3" charset="0"/>
              </a:rPr>
              <a:t>summative assessment.  </a:t>
            </a:r>
          </a:p>
          <a:p>
            <a:endParaRPr lang="en-US" dirty="0">
              <a:ea typeface="ヒラギノ角ゴ Pro W3" charset="0"/>
            </a:endParaRPr>
          </a:p>
          <a:p>
            <a:r>
              <a:rPr lang="en-US" dirty="0">
                <a:ea typeface="ヒラギノ角ゴ Pro W3" charset="0"/>
              </a:rPr>
              <a:t>It’s about kids working together as a </a:t>
            </a:r>
            <a:r>
              <a:rPr lang="en-US" u="sng" dirty="0">
                <a:ea typeface="ヒラギノ角ゴ Pro W3" charset="0"/>
              </a:rPr>
              <a:t>team</a:t>
            </a:r>
            <a:r>
              <a:rPr lang="en-US" dirty="0">
                <a:ea typeface="ヒラギノ角ゴ Pro W3" charset="0"/>
              </a:rPr>
              <a:t> to solve a </a:t>
            </a:r>
            <a:r>
              <a:rPr lang="en-US" u="sng" dirty="0" smtClean="0">
                <a:ea typeface="ヒラギノ角ゴ Pro W3" charset="0"/>
              </a:rPr>
              <a:t>real</a:t>
            </a:r>
            <a:r>
              <a:rPr lang="en-US" dirty="0" smtClean="0">
                <a:ea typeface="ヒラギノ角ゴ Pro W3" charset="0"/>
              </a:rPr>
              <a:t>, and </a:t>
            </a:r>
            <a:r>
              <a:rPr lang="en-US" u="sng" dirty="0" smtClean="0">
                <a:ea typeface="ヒラギノ角ゴ Pro W3" charset="0"/>
              </a:rPr>
              <a:t>personal</a:t>
            </a:r>
            <a:r>
              <a:rPr lang="en-US" dirty="0" smtClean="0">
                <a:ea typeface="ヒラギノ角ゴ Pro W3" charset="0"/>
              </a:rPr>
              <a:t> </a:t>
            </a:r>
            <a:r>
              <a:rPr lang="en-US" dirty="0">
                <a:ea typeface="ヒラギノ角ゴ Pro W3" charset="0"/>
              </a:rPr>
              <a:t>problem that does </a:t>
            </a:r>
            <a:r>
              <a:rPr lang="en-US" u="sng" dirty="0">
                <a:ea typeface="ヒラギノ角ゴ Pro W3" charset="0"/>
              </a:rPr>
              <a:t>not</a:t>
            </a:r>
            <a:r>
              <a:rPr lang="en-US" dirty="0">
                <a:ea typeface="ヒラギノ角ゴ Pro W3" charset="0"/>
              </a:rPr>
              <a:t> have a textbook answer</a:t>
            </a:r>
            <a:r>
              <a:rPr lang="en-US" dirty="0" smtClean="0">
                <a:ea typeface="ヒラギノ角ゴ Pro W3" charset="0"/>
              </a:rPr>
              <a:t>.</a:t>
            </a:r>
          </a:p>
          <a:p>
            <a:endParaRPr lang="en-US" dirty="0">
              <a:ea typeface="ヒラギノ角ゴ Pro W3" charset="0"/>
            </a:endParaRPr>
          </a:p>
          <a:p>
            <a:r>
              <a:rPr lang="en-US" u="sng" dirty="0">
                <a:ea typeface="ヒラギノ角ゴ Pro W3" charset="0"/>
              </a:rPr>
              <a:t>This</a:t>
            </a:r>
            <a:r>
              <a:rPr lang="en-US" dirty="0">
                <a:ea typeface="ヒラギノ角ゴ Pro W3" charset="0"/>
              </a:rPr>
              <a:t> is what the </a:t>
            </a:r>
            <a:r>
              <a:rPr lang="en-US" u="sng" dirty="0">
                <a:ea typeface="ヒラギノ角ゴ Pro W3" charset="0"/>
              </a:rPr>
              <a:t>business</a:t>
            </a:r>
            <a:r>
              <a:rPr lang="en-US" dirty="0">
                <a:ea typeface="ヒラギノ角ゴ Pro W3" charset="0"/>
              </a:rPr>
              <a:t> community is looking for. They want new recruits that can work in </a:t>
            </a:r>
            <a:r>
              <a:rPr lang="en-US" u="sng" dirty="0">
                <a:ea typeface="ヒラギノ角ゴ Pro W3" charset="0"/>
              </a:rPr>
              <a:t>teams</a:t>
            </a:r>
            <a:r>
              <a:rPr lang="en-US" dirty="0">
                <a:ea typeface="ヒラギノ角ゴ Pro W3" charset="0"/>
              </a:rPr>
              <a:t> to solve </a:t>
            </a:r>
            <a:r>
              <a:rPr lang="en-US" u="sng" dirty="0">
                <a:ea typeface="ヒラギノ角ゴ Pro W3" charset="0"/>
              </a:rPr>
              <a:t>new</a:t>
            </a:r>
            <a:r>
              <a:rPr lang="en-US" dirty="0">
                <a:ea typeface="ヒラギノ角ゴ Pro W3" charset="0"/>
              </a:rPr>
              <a:t> problems.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www.sj-r.com</a:t>
            </a:r>
            <a:r>
              <a:rPr lang="en-US" dirty="0">
                <a:ea typeface="ヒラギノ角ゴ Pro W3" charset="0"/>
              </a:rPr>
              <a:t>/article/20131230/ENTERTAINMENTLIFE/131239999/10298/LIFESTYLE</a:t>
            </a:r>
          </a:p>
          <a:p>
            <a:endParaRPr lang="en-US" dirty="0">
              <a:ea typeface="ヒラギノ角ゴ Pro W3" charset="0"/>
            </a:endParaRPr>
          </a:p>
          <a:p>
            <a:r>
              <a:rPr lang="en-US" dirty="0">
                <a:ea typeface="ヒラギノ角ゴ Pro W3" charset="0"/>
              </a:rPr>
              <a:t>Students build prosthetic hand for classmate</a:t>
            </a:r>
          </a:p>
          <a:p>
            <a:endParaRPr lang="en-US" dirty="0">
              <a:ea typeface="ヒラギノ角ゴ Pro W3" charset="0"/>
            </a:endParaRPr>
          </a:p>
          <a:p>
            <a:r>
              <a:rPr lang="en-US" dirty="0">
                <a:ea typeface="ヒラギノ角ゴ Pro W3" charset="0"/>
              </a:rPr>
              <a:t>By Amy </a:t>
            </a:r>
            <a:r>
              <a:rPr lang="en-US" dirty="0" err="1">
                <a:ea typeface="ヒラギノ角ゴ Pro W3" charset="0"/>
              </a:rPr>
              <a:t>Scalf</a:t>
            </a:r>
            <a:endParaRPr lang="en-US" dirty="0">
              <a:ea typeface="ヒラギノ角ゴ Pro W3" charset="0"/>
            </a:endParaRPr>
          </a:p>
          <a:p>
            <a:r>
              <a:rPr lang="en-US" dirty="0">
                <a:ea typeface="ヒラギノ角ゴ Pro W3" charset="0"/>
              </a:rPr>
              <a:t>The Kentucky Enquirer</a:t>
            </a:r>
          </a:p>
          <a:p>
            <a:r>
              <a:rPr lang="en-US" dirty="0">
                <a:ea typeface="ヒラギノ角ゴ Pro W3" charset="0"/>
              </a:rPr>
              <a:t>Posted Dec. 30, 2013 @ 9:50 pm</a:t>
            </a:r>
          </a:p>
          <a:p>
            <a:r>
              <a:rPr lang="en-US" dirty="0">
                <a:ea typeface="ヒラギノ角ゴ Pro W3" charset="0"/>
              </a:rPr>
              <a:t>Dec 30, 2013 at 11:27 PM</a:t>
            </a:r>
          </a:p>
          <a:p>
            <a:endParaRPr lang="en-US" dirty="0">
              <a:ea typeface="ヒラギノ角ゴ Pro W3" charset="0"/>
            </a:endParaRPr>
          </a:p>
          <a:p>
            <a:r>
              <a:rPr lang="en-US" dirty="0">
                <a:ea typeface="ヒラギノ角ゴ Pro W3" charset="0"/>
              </a:rPr>
              <a:t>    EDGEWOOD, Ky. (AP) — A Turkey Foot Middle School engineering class is working on a unique hands-on project.</a:t>
            </a:r>
          </a:p>
          <a:p>
            <a:endParaRPr lang="en-US" dirty="0">
              <a:ea typeface="ヒラギノ角ゴ Pro W3" charset="0"/>
            </a:endParaRPr>
          </a:p>
          <a:p>
            <a:r>
              <a:rPr lang="en-US"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dirty="0">
              <a:ea typeface="ヒラギノ角ゴ Pro W3" charset="0"/>
            </a:endParaRPr>
          </a:p>
          <a:p>
            <a:r>
              <a:rPr lang="en-US" dirty="0">
                <a:ea typeface="ヒラギノ角ゴ Pro W3" charset="0"/>
              </a:rPr>
              <a:t>    This year, his older students are using those skills and a 3-D printer to build a prosthetic hand for a fellow student who was born without the lower part of her left arm.</a:t>
            </a:r>
          </a:p>
          <a:p>
            <a:endParaRPr lang="en-US" dirty="0">
              <a:ea typeface="ヒラギノ角ゴ Pro W3" charset="0"/>
            </a:endParaRPr>
          </a:p>
          <a:p>
            <a:r>
              <a:rPr lang="en-US"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dirty="0">
              <a:ea typeface="ヒラギノ角ゴ Pro W3" charset="0"/>
            </a:endParaRPr>
          </a:p>
          <a:p>
            <a:endParaRPr lang="en-US" dirty="0">
              <a:ea typeface="ヒラギノ角ゴ Pro W3" charset="0"/>
            </a:endParaRPr>
          </a:p>
          <a:p>
            <a:r>
              <a:rPr lang="en-US" dirty="0">
                <a:ea typeface="ヒラギノ角ゴ Pro W3" charset="0"/>
              </a:rPr>
              <a:t>    Then, a new seventh-grade student enrolled at the school.</a:t>
            </a:r>
          </a:p>
          <a:p>
            <a:endParaRPr lang="en-US" dirty="0">
              <a:ea typeface="ヒラギノ角ゴ Pro W3" charset="0"/>
            </a:endParaRPr>
          </a:p>
          <a:p>
            <a:r>
              <a:rPr lang="en-US" dirty="0">
                <a:ea typeface="ヒラギノ角ゴ Pro W3" charset="0"/>
              </a:rPr>
              <a:t>    When </a:t>
            </a:r>
            <a:r>
              <a:rPr lang="en-US" dirty="0" err="1">
                <a:ea typeface="ヒラギノ角ゴ Pro W3" charset="0"/>
              </a:rPr>
              <a:t>Makayla</a:t>
            </a:r>
            <a:r>
              <a:rPr lang="en-US" dirty="0">
                <a:ea typeface="ヒラギノ角ゴ Pro W3" charset="0"/>
              </a:rPr>
              <a:t> Murphy entered Humphrey’s engineering class, the teacher noticed she has only one hand.</a:t>
            </a:r>
          </a:p>
          <a:p>
            <a:endParaRPr lang="en-US" dirty="0">
              <a:ea typeface="ヒラギノ角ゴ Pro W3" charset="0"/>
            </a:endParaRPr>
          </a:p>
          <a:p>
            <a:r>
              <a:rPr lang="en-US" dirty="0">
                <a:ea typeface="ヒラギノ角ゴ Pro W3" charset="0"/>
              </a:rPr>
              <a:t>    </a:t>
            </a:r>
            <a:r>
              <a:rPr lang="en-US" dirty="0" err="1">
                <a:ea typeface="ヒラギノ角ゴ Pro W3" charset="0"/>
              </a:rPr>
              <a:t>Makayla</a:t>
            </a:r>
            <a:r>
              <a:rPr lang="en-US" dirty="0">
                <a:ea typeface="ヒラギノ角ゴ Pro W3" charset="0"/>
              </a:rPr>
              <a:t> was born without the lower part of her left arm, and she quickly agreed to be the model for the eighth-grade class project.</a:t>
            </a:r>
          </a:p>
          <a:p>
            <a:endParaRPr lang="en-US" dirty="0">
              <a:ea typeface="ヒラギノ角ゴ Pro W3" charset="0"/>
            </a:endParaRPr>
          </a:p>
          <a:p>
            <a:r>
              <a:rPr lang="en-US" dirty="0">
                <a:ea typeface="ヒラギノ角ゴ Pro W3" charset="0"/>
              </a:rPr>
              <a:t>    “I have difficulties getting dressed and carrying books and stuff,” she said.</a:t>
            </a:r>
          </a:p>
          <a:p>
            <a:endParaRPr lang="en-US" dirty="0">
              <a:ea typeface="ヒラギノ角ゴ Pro W3" charset="0"/>
            </a:endParaRPr>
          </a:p>
          <a:p>
            <a:r>
              <a:rPr lang="en-US" dirty="0">
                <a:ea typeface="ヒラギノ角ゴ Pro W3" charset="0"/>
              </a:rPr>
              <a:t>    She wanted to be a cheerleader, but said she couldn’t hold the pompoms.</a:t>
            </a:r>
          </a:p>
          <a:p>
            <a:endParaRPr lang="en-US" dirty="0">
              <a:ea typeface="ヒラギノ角ゴ Pro W3" charset="0"/>
            </a:endParaRPr>
          </a:p>
          <a:p>
            <a:r>
              <a:rPr lang="en-US" dirty="0">
                <a:ea typeface="ヒラギノ角ゴ Pro W3" charset="0"/>
              </a:rPr>
              <a:t>    “I’m really excited about it because having an arm that can actually move is going to be really cool,” </a:t>
            </a:r>
            <a:r>
              <a:rPr lang="en-US" dirty="0" err="1">
                <a:ea typeface="ヒラギノ角ゴ Pro W3" charset="0"/>
              </a:rPr>
              <a:t>Makayla</a:t>
            </a:r>
            <a:r>
              <a:rPr lang="en-US" dirty="0">
                <a:ea typeface="ヒラギノ角ゴ Pro W3" charset="0"/>
              </a:rPr>
              <a:t> said.</a:t>
            </a:r>
          </a:p>
          <a:p>
            <a:endParaRPr lang="en-US" dirty="0">
              <a:ea typeface="ヒラギノ角ゴ Pro W3" charset="0"/>
            </a:endParaRPr>
          </a:p>
          <a:p>
            <a:r>
              <a:rPr lang="en-US"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dirty="0">
              <a:ea typeface="ヒラギノ角ゴ Pro W3" charset="0"/>
            </a:endParaRPr>
          </a:p>
          <a:p>
            <a:r>
              <a:rPr lang="en-US" dirty="0">
                <a:ea typeface="ヒラギノ角ゴ Pro W3" charset="0"/>
              </a:rPr>
              <a:t>    He also said the project has sparked a special interest among the students.</a:t>
            </a:r>
          </a:p>
          <a:p>
            <a:endParaRPr lang="en-US" dirty="0">
              <a:ea typeface="ヒラギノ角ゴ Pro W3" charset="0"/>
            </a:endParaRPr>
          </a:p>
          <a:p>
            <a:r>
              <a:rPr lang="en-US" dirty="0">
                <a:ea typeface="ヒラギノ角ゴ Pro W3" charset="0"/>
              </a:rPr>
              <a:t>    “Middle-</a:t>
            </a:r>
            <a:r>
              <a:rPr lang="en-US" dirty="0" err="1">
                <a:ea typeface="ヒラギノ角ゴ Pro W3" charset="0"/>
              </a:rPr>
              <a:t>schoolers</a:t>
            </a:r>
            <a:r>
              <a:rPr lang="en-US"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dirty="0">
              <a:ea typeface="ヒラギノ角ゴ Pro W3" charset="0"/>
            </a:endParaRPr>
          </a:p>
          <a:p>
            <a:r>
              <a:rPr lang="en-US" dirty="0">
                <a:ea typeface="ヒラギノ角ゴ Pro W3" charset="0"/>
              </a:rPr>
              <a:t>    Josh </a:t>
            </a:r>
            <a:r>
              <a:rPr lang="en-US" dirty="0" err="1">
                <a:ea typeface="ヒラギノ角ゴ Pro W3" charset="0"/>
              </a:rPr>
              <a:t>Suedkamp</a:t>
            </a:r>
            <a:r>
              <a:rPr lang="en-US" dirty="0">
                <a:ea typeface="ヒラギノ角ゴ Pro W3" charset="0"/>
              </a:rPr>
              <a:t> and Malachi Pike said that’s exactly why they like this project.</a:t>
            </a:r>
          </a:p>
          <a:p>
            <a:endParaRPr lang="en-US" dirty="0">
              <a:ea typeface="ヒラギノ角ゴ Pro W3" charset="0"/>
            </a:endParaRPr>
          </a:p>
          <a:p>
            <a:r>
              <a:rPr lang="en-US" dirty="0">
                <a:ea typeface="ヒラギノ角ゴ Pro W3" charset="0"/>
              </a:rPr>
              <a:t>    “It’s better because you’re actually affecting someone’s life,” said Malachi. “It’s cool because it helps a real person and it’s not just a school project.”</a:t>
            </a:r>
          </a:p>
          <a:p>
            <a:endParaRPr lang="en-US" dirty="0">
              <a:ea typeface="ヒラギノ角ゴ Pro W3" charset="0"/>
            </a:endParaRPr>
          </a:p>
          <a:p>
            <a:r>
              <a:rPr lang="en-US"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dirty="0">
              <a:ea typeface="ヒラギノ角ゴ Pro W3" charset="0"/>
            </a:endParaRPr>
          </a:p>
          <a:p>
            <a:endParaRPr lang="en-US" dirty="0">
              <a:ea typeface="ヒラギノ角ゴ Pro W3" charset="0"/>
            </a:endParaRPr>
          </a:p>
          <a:p>
            <a:r>
              <a:rPr lang="en-US" dirty="0">
                <a:ea typeface="ヒラギノ角ゴ Pro W3" charset="0"/>
              </a:rPr>
              <a:t>Read more: http://</a:t>
            </a:r>
            <a:r>
              <a:rPr lang="en-US" dirty="0" err="1">
                <a:ea typeface="ヒラギノ角ゴ Pro W3" charset="0"/>
              </a:rPr>
              <a:t>www.sj-r.com</a:t>
            </a:r>
            <a:r>
              <a:rPr lang="en-US" dirty="0">
                <a:ea typeface="ヒラギノ角ゴ Pro W3" charset="0"/>
              </a:rPr>
              <a:t>/article/20131230/ENTERTAINMENTLIFE/131239999/10298/LIFESTYLE#ixzz2pGvV3D3y</a:t>
            </a:r>
          </a:p>
          <a:p>
            <a:endParaRPr lang="en-US"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763042-1750-DB40-8F10-E0C3B4CC7410}" type="slidenum">
              <a:rPr lang="en-US" sz="1200"/>
              <a:pPr/>
              <a:t>115</a:t>
            </a:fld>
            <a:endParaRPr lang="en-US" sz="1200"/>
          </a:p>
        </p:txBody>
      </p:sp>
    </p:spTree>
    <p:extLst>
      <p:ext uri="{BB962C8B-B14F-4D97-AF65-F5344CB8AC3E}">
        <p14:creationId xmlns:p14="http://schemas.microsoft.com/office/powerpoint/2010/main" val="12748271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noTextEdit="1"/>
          </p:cNvSpPr>
          <p:nvPr>
            <p:ph type="sldImg"/>
          </p:nvPr>
        </p:nvSpPr>
        <p:spPr>
          <a:xfrm>
            <a:off x="1247775" y="720725"/>
            <a:ext cx="3627438" cy="2719388"/>
          </a:xfrm>
          <a:ln/>
        </p:spPr>
      </p:sp>
      <p:sp>
        <p:nvSpPr>
          <p:cNvPr id="304130" name="Notes Placeholder 2"/>
          <p:cNvSpPr>
            <a:spLocks noGrp="1"/>
          </p:cNvSpPr>
          <p:nvPr>
            <p:ph type="body" idx="1"/>
          </p:nvPr>
        </p:nvSpPr>
        <p:spPr>
          <a:xfrm>
            <a:off x="974725" y="3505200"/>
            <a:ext cx="5365750" cy="537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leads us to what this author has proposed as the number one job skill that employers are looking for in 2020.</a:t>
            </a:r>
          </a:p>
          <a:p>
            <a:endParaRPr lang="en-US" dirty="0">
              <a:ea typeface="ヒラギノ角ゴ Pro W3" charset="0"/>
            </a:endParaRPr>
          </a:p>
          <a:p>
            <a:r>
              <a:rPr lang="en-US" dirty="0">
                <a:ea typeface="ヒラギノ角ゴ Pro W3" charset="0"/>
              </a:rPr>
              <a:t>It’s getting past the computer screen and really getting to know your customer as a </a:t>
            </a:r>
            <a:r>
              <a:rPr lang="en-US" u="sng" dirty="0">
                <a:ea typeface="ヒラギノ角ゴ Pro W3" charset="0"/>
              </a:rPr>
              <a:t>person</a:t>
            </a:r>
            <a:r>
              <a:rPr lang="en-US" dirty="0">
                <a:ea typeface="ヒラギノ角ゴ Pro W3" charset="0"/>
              </a:rPr>
              <a:t>, not just a </a:t>
            </a:r>
            <a:r>
              <a:rPr lang="en-US" u="sng" dirty="0">
                <a:ea typeface="ヒラギノ角ゴ Pro W3" charset="0"/>
              </a:rPr>
              <a:t>number</a:t>
            </a:r>
            <a:r>
              <a:rPr lang="en-US" dirty="0">
                <a:ea typeface="ヒラギノ角ゴ Pro W3" charset="0"/>
              </a:rPr>
              <a:t>.  </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It’s </a:t>
            </a:r>
            <a:r>
              <a:rPr lang="en-US" dirty="0">
                <a:ea typeface="ヒラギノ角ゴ Pro W3" charset="0"/>
              </a:rPr>
              <a:t>getting to know them so well that you truly feel their </a:t>
            </a:r>
            <a:r>
              <a:rPr lang="en-US" u="sng" dirty="0">
                <a:ea typeface="ヒラギノ角ゴ Pro W3" charset="0"/>
              </a:rPr>
              <a:t>pain</a:t>
            </a:r>
            <a:r>
              <a:rPr lang="en-US" dirty="0" smtClean="0">
                <a:ea typeface="ヒラギノ角ゴ Pro W3" charset="0"/>
              </a:rPr>
              <a:t>.</a:t>
            </a:r>
            <a:endParaRPr lang="en-US" dirty="0">
              <a:ea typeface="ヒラギノ角ゴ Pro W3" charset="0"/>
            </a:endParaRPr>
          </a:p>
          <a:p>
            <a:r>
              <a:rPr lang="en-US" dirty="0">
                <a:ea typeface="ヒラギノ角ゴ Pro W3" charset="0"/>
              </a:rPr>
              <a:t>This crucial career skill is called </a:t>
            </a:r>
            <a:r>
              <a:rPr lang="en-US" dirty="0" smtClean="0">
                <a:ea typeface="ヒラギノ角ゴ Pro W3" charset="0"/>
              </a:rPr>
              <a:t>-- </a:t>
            </a:r>
            <a:r>
              <a:rPr lang="en-US" u="sng" dirty="0" smtClean="0">
                <a:ea typeface="ヒラギノ角ゴ Pro W3" charset="0"/>
              </a:rPr>
              <a:t>Empathy</a:t>
            </a:r>
            <a:r>
              <a:rPr lang="en-US" dirty="0">
                <a:ea typeface="ヒラギノ角ゴ Pro W3" charset="0"/>
              </a:rPr>
              <a:t>.</a:t>
            </a:r>
          </a:p>
          <a:p>
            <a:endParaRPr lang="en-US" dirty="0">
              <a:ea typeface="ヒラギノ角ゴ Pro W3" charset="0"/>
            </a:endParaRPr>
          </a:p>
          <a:p>
            <a:r>
              <a:rPr lang="en-US" dirty="0">
                <a:ea typeface="ヒラギノ角ゴ Pro W3" charset="0"/>
              </a:rPr>
              <a:t>Not to just feel </a:t>
            </a:r>
            <a:r>
              <a:rPr lang="en-US" u="sng" dirty="0">
                <a:ea typeface="ヒラギノ角ゴ Pro W3" charset="0"/>
              </a:rPr>
              <a:t>sorry</a:t>
            </a:r>
            <a:r>
              <a:rPr lang="en-US" dirty="0">
                <a:ea typeface="ヒラギノ角ゴ Pro W3" charset="0"/>
              </a:rPr>
              <a:t> for someone, like </a:t>
            </a:r>
            <a:r>
              <a:rPr lang="en-US" u="sng" dirty="0">
                <a:ea typeface="ヒラギノ角ゴ Pro W3" charset="0"/>
              </a:rPr>
              <a:t>Sympathy</a:t>
            </a:r>
            <a:r>
              <a:rPr lang="en-US" dirty="0">
                <a:ea typeface="ヒラギノ角ゴ Pro W3" charset="0"/>
              </a:rPr>
              <a:t>, but to truly feel their pain is </a:t>
            </a:r>
            <a:r>
              <a:rPr lang="en-US" u="sng" dirty="0">
                <a:ea typeface="ヒラギノ角ゴ Pro W3" charset="0"/>
              </a:rPr>
              <a:t>Empathy</a:t>
            </a:r>
            <a:r>
              <a:rPr lang="en-US" dirty="0">
                <a:ea typeface="ヒラギノ角ゴ Pro W3" charset="0"/>
              </a:rPr>
              <a:t>.</a:t>
            </a:r>
          </a:p>
          <a:p>
            <a:endParaRPr lang="en-US" dirty="0">
              <a:ea typeface="ヒラギノ角ゴ Pro W3" charset="0"/>
            </a:endParaRPr>
          </a:p>
          <a:p>
            <a:r>
              <a:rPr lang="en-US" dirty="0">
                <a:ea typeface="ヒラギノ角ゴ Pro W3" charset="0"/>
              </a:rPr>
              <a:t>When do we get to know our </a:t>
            </a:r>
            <a:r>
              <a:rPr lang="en-US" dirty="0" smtClean="0">
                <a:ea typeface="ヒラギノ角ゴ Pro W3" charset="0"/>
              </a:rPr>
              <a:t>students (or clients) </a:t>
            </a:r>
            <a:r>
              <a:rPr lang="en-US" dirty="0">
                <a:ea typeface="ヒラギノ角ゴ Pro W3" charset="0"/>
              </a:rPr>
              <a:t>so well we </a:t>
            </a:r>
            <a:r>
              <a:rPr lang="en-US" u="sng" dirty="0">
                <a:ea typeface="ヒラギノ角ゴ Pro W3" charset="0"/>
              </a:rPr>
              <a:t>feel</a:t>
            </a:r>
            <a:r>
              <a:rPr lang="en-US" dirty="0">
                <a:ea typeface="ヒラギノ角ゴ Pro W3" charset="0"/>
              </a:rPr>
              <a:t> their </a:t>
            </a:r>
            <a:r>
              <a:rPr lang="en-US" u="sng" dirty="0">
                <a:ea typeface="ヒラギノ角ゴ Pro W3" charset="0"/>
              </a:rPr>
              <a:t>pain</a:t>
            </a:r>
            <a:r>
              <a:rPr lang="en-US" dirty="0">
                <a:ea typeface="ヒラギノ角ゴ Pro W3" charset="0"/>
              </a:rPr>
              <a:t>?  </a:t>
            </a:r>
          </a:p>
          <a:p>
            <a:endParaRPr lang="en-US" dirty="0">
              <a:ea typeface="ヒラギノ角ゴ Pro W3" charset="0"/>
            </a:endParaRPr>
          </a:p>
          <a:p>
            <a:r>
              <a:rPr lang="en-US" dirty="0">
                <a:ea typeface="ヒラギノ角ゴ Pro W3" charset="0"/>
              </a:rPr>
              <a:t>How can we </a:t>
            </a:r>
            <a:r>
              <a:rPr lang="en-US" u="sng" dirty="0">
                <a:ea typeface="ヒラギノ角ゴ Pro W3" charset="0"/>
              </a:rPr>
              <a:t>teach</a:t>
            </a:r>
            <a:r>
              <a:rPr lang="en-US" dirty="0">
                <a:ea typeface="ヒラギノ角ゴ Pro W3" charset="0"/>
              </a:rPr>
              <a:t> this highly prized </a:t>
            </a:r>
            <a:r>
              <a:rPr lang="en-US" dirty="0" smtClean="0">
                <a:ea typeface="ヒラギノ角ゴ Pro W3" charset="0"/>
              </a:rPr>
              <a:t>skill</a:t>
            </a:r>
            <a:r>
              <a:rPr lang="en-US" baseline="0" dirty="0" smtClean="0">
                <a:ea typeface="ヒラギノ角ゴ Pro W3" charset="0"/>
              </a:rPr>
              <a:t> to get folks ready for a career</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www.linkedin.com</a:t>
            </a:r>
            <a:r>
              <a:rPr lang="en-US" dirty="0">
                <a:ea typeface="ヒラギノ角ゴ Pro W3" charset="0"/>
              </a:rPr>
              <a:t>/today/post/article/20130611180041-59549-the-no-1-job-skill-in-2020</a:t>
            </a:r>
          </a:p>
          <a:p>
            <a:endParaRPr lang="en-US" dirty="0">
              <a:ea typeface="ヒラギノ角ゴ Pro W3" charset="0"/>
            </a:endParaRPr>
          </a:p>
          <a:p>
            <a:r>
              <a:rPr lang="en-US" dirty="0">
                <a:ea typeface="ヒラギノ角ゴ Pro W3" charset="0"/>
              </a:rPr>
              <a:t>The Number One Job Skill in 2020</a:t>
            </a:r>
          </a:p>
          <a:p>
            <a:endParaRPr lang="en-US" dirty="0">
              <a:ea typeface="ヒラギノ角ゴ Pro W3" charset="0"/>
            </a:endParaRPr>
          </a:p>
          <a:p>
            <a:r>
              <a:rPr lang="en-US" dirty="0">
                <a:ea typeface="ヒラギノ角ゴ Pro W3" charset="0"/>
              </a:rPr>
              <a:t>June 11, 2013</a:t>
            </a:r>
          </a:p>
          <a:p>
            <a:endParaRPr lang="en-US" dirty="0">
              <a:ea typeface="ヒラギノ角ゴ Pro W3" charset="0"/>
            </a:endParaRPr>
          </a:p>
          <a:p>
            <a:r>
              <a:rPr lang="en-US" u="sng" dirty="0">
                <a:ea typeface="ヒラギノ角ゴ Pro W3" charset="0"/>
              </a:rPr>
              <a:t>Empathy</a:t>
            </a:r>
          </a:p>
          <a:p>
            <a:r>
              <a:rPr lang="en-US" dirty="0">
                <a:ea typeface="ヒラギノ角ゴ Pro W3" charset="0"/>
              </a:rPr>
              <a:t>Dictionary:  the intellectual identification with or vicarious experiencing of the feelings, thoughts, or attitudes of another. </a:t>
            </a:r>
          </a:p>
          <a:p>
            <a:endParaRPr lang="en-US" dirty="0">
              <a:ea typeface="ヒラギノ角ゴ Pro W3" charset="0"/>
            </a:endParaRPr>
          </a:p>
          <a:p>
            <a:r>
              <a:rPr lang="en-US" dirty="0">
                <a:ea typeface="ヒラギノ角ゴ Pro W3" charset="0"/>
              </a:rPr>
              <a:t>Cultural Dictionary:  </a:t>
            </a:r>
            <a:br>
              <a:rPr lang="en-US" dirty="0">
                <a:ea typeface="ヒラギノ角ゴ Pro W3" charset="0"/>
              </a:rPr>
            </a:br>
            <a:r>
              <a:rPr lang="en-US" dirty="0">
                <a:ea typeface="ヒラギノ角ゴ Pro W3" charset="0"/>
              </a:rPr>
              <a:t>Identifying oneself completely with an object or person, sometimes even to the point of responding physically, as when, watching a baseball player swing at a pitch, one feels one's own muscles flex.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304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7AFBFCA-3EF0-D748-895B-8C94ED470B23}" type="slidenum">
              <a:rPr lang="en-US" sz="1300"/>
              <a:pPr/>
              <a:t>116</a:t>
            </a:fld>
            <a:endParaRPr lang="en-US" sz="1300"/>
          </a:p>
        </p:txBody>
      </p:sp>
    </p:spTree>
    <p:extLst>
      <p:ext uri="{BB962C8B-B14F-4D97-AF65-F5344CB8AC3E}">
        <p14:creationId xmlns:p14="http://schemas.microsoft.com/office/powerpoint/2010/main" val="8996871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a:ln/>
        </p:spPr>
      </p:sp>
      <p:sp>
        <p:nvSpPr>
          <p:cNvPr id="312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People like to do what they like to do.  </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How </a:t>
            </a:r>
            <a:r>
              <a:rPr lang="en-US" dirty="0">
                <a:ea typeface="ヒラギノ角ゴ Pro W3" charset="0"/>
              </a:rPr>
              <a:t>can we find out what our </a:t>
            </a:r>
            <a:r>
              <a:rPr lang="en-US" dirty="0" smtClean="0">
                <a:ea typeface="ヒラギノ角ゴ Pro W3" charset="0"/>
              </a:rPr>
              <a:t>students (and clients) really </a:t>
            </a:r>
            <a:r>
              <a:rPr lang="en-US" dirty="0">
                <a:ea typeface="ヒラギノ角ゴ Pro W3" charset="0"/>
              </a:rPr>
              <a:t>like, and then how can we use that information to help them plan a career pathway?</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blogs.kqed.org</a:t>
            </a:r>
            <a:r>
              <a:rPr lang="en-US" dirty="0">
                <a:ea typeface="ヒラギノ角ゴ Pro W3" charset="0"/>
              </a:rPr>
              <a:t>/</a:t>
            </a:r>
            <a:r>
              <a:rPr lang="en-US" dirty="0" err="1">
                <a:ea typeface="ヒラギノ角ゴ Pro W3" charset="0"/>
              </a:rPr>
              <a:t>mindshift</a:t>
            </a:r>
            <a:r>
              <a:rPr lang="en-US" dirty="0">
                <a:ea typeface="ヒラギノ角ゴ Pro W3" charset="0"/>
              </a:rPr>
              <a:t>/2013/11/how-the-power-of-interest-drives-learning/</a:t>
            </a:r>
          </a:p>
          <a:p>
            <a:endParaRPr lang="en-US" dirty="0">
              <a:ea typeface="ヒラギノ角ゴ Pro W3" charset="0"/>
            </a:endParaRPr>
          </a:p>
          <a:p>
            <a:r>
              <a:rPr lang="en-US" dirty="0">
                <a:ea typeface="ヒラギノ角ゴ Pro W3" charset="0"/>
              </a:rPr>
              <a:t>How the Power of Interest Drives Learning</a:t>
            </a:r>
          </a:p>
          <a:p>
            <a:endParaRPr lang="en-US" dirty="0">
              <a:ea typeface="ヒラギノ角ゴ Pro W3" charset="0"/>
            </a:endParaRPr>
          </a:p>
          <a:p>
            <a:r>
              <a:rPr lang="en-US" dirty="0">
                <a:ea typeface="ヒラギノ角ゴ Pro W3" charset="0"/>
              </a:rPr>
              <a:t>In recent years researchers have begun to build a science of interest, investigating what interest is, how interest develops, what makes things interesting, and how we can cultivate interest in ourselves and others. They are finding that interest can help us think more clearly, understand more deeply, and remember more accurately. Interest has the power to transform struggling performers, and to lift high achievers to a new plane.</a:t>
            </a:r>
          </a:p>
          <a:p>
            <a:endParaRPr lang="en-US" dirty="0">
              <a:ea typeface="ヒラギノ角ゴ Pro W3" charset="0"/>
            </a:endParaRPr>
          </a:p>
          <a:p>
            <a:r>
              <a:rPr lang="en-US" dirty="0">
                <a:ea typeface="ヒラギノ角ゴ Pro W3" charset="0"/>
              </a:rPr>
              <a:t>So what is interest? Interest is a psychological state of engagement, experienced in the moment, and also a predisposition to engage repeatedly with particular ideas, events, or objects over time. Why do we have it? Paul Silvia of the University of North Carolina speculates that interest acts as an </a:t>
            </a:r>
            <a:r>
              <a:rPr lang="en-US" dirty="0" err="1">
                <a:ea typeface="ヒラギノ角ゴ Pro W3" charset="0"/>
              </a:rPr>
              <a:t>Òapproach</a:t>
            </a:r>
            <a:r>
              <a:rPr lang="en-US" dirty="0">
                <a:ea typeface="ヒラギノ角ゴ Pro W3" charset="0"/>
              </a:rPr>
              <a:t> </a:t>
            </a:r>
            <a:r>
              <a:rPr lang="en-US" dirty="0" err="1">
                <a:ea typeface="ヒラギノ角ゴ Pro W3" charset="0"/>
              </a:rPr>
              <a:t>urgeÓ</a:t>
            </a:r>
            <a:r>
              <a:rPr lang="en-US" dirty="0">
                <a:ea typeface="ヒラギノ角ゴ Pro W3" charset="0"/>
              </a:rPr>
              <a:t> that pushes back against the </a:t>
            </a:r>
            <a:r>
              <a:rPr lang="en-US" dirty="0" err="1">
                <a:ea typeface="ヒラギノ角ゴ Pro W3" charset="0"/>
              </a:rPr>
              <a:t>Òavoid</a:t>
            </a:r>
            <a:r>
              <a:rPr lang="en-US" dirty="0">
                <a:ea typeface="ヒラギノ角ゴ Pro W3" charset="0"/>
              </a:rPr>
              <a:t> </a:t>
            </a:r>
            <a:r>
              <a:rPr lang="en-US" dirty="0" err="1">
                <a:ea typeface="ヒラギノ角ゴ Pro W3" charset="0"/>
              </a:rPr>
              <a:t>urgesÓ</a:t>
            </a:r>
            <a:r>
              <a:rPr lang="en-US" dirty="0">
                <a:ea typeface="ヒラギノ角ゴ Pro W3" charset="0"/>
              </a:rPr>
              <a:t> that would keep us in the realm of the safe and familiar. Interest pulls us toward the new, the edgy, the exotic. As Silvia puts it, interest </a:t>
            </a:r>
            <a:r>
              <a:rPr lang="en-US" dirty="0" err="1">
                <a:ea typeface="ヒラギノ角ゴ Pro W3" charset="0"/>
              </a:rPr>
              <a:t>Òdiversifies</a:t>
            </a:r>
            <a:r>
              <a:rPr lang="en-US" dirty="0">
                <a:ea typeface="ヒラギノ角ゴ Pro W3" charset="0"/>
              </a:rPr>
              <a:t> </a:t>
            </a:r>
            <a:r>
              <a:rPr lang="en-US" dirty="0" err="1">
                <a:ea typeface="ヒラギノ角ゴ Pro W3" charset="0"/>
              </a:rPr>
              <a:t>experience.Ó</a:t>
            </a:r>
            <a:r>
              <a:rPr lang="en-US" dirty="0">
                <a:ea typeface="ヒラギノ角ゴ Pro W3" charset="0"/>
              </a:rPr>
              <a:t> But interest also focuses experience. In a world too full of information, interests usefully narrow our choices: they lead us to pay attention to this and not to that.</a:t>
            </a:r>
          </a:p>
          <a:p>
            <a:endParaRPr lang="en-US" dirty="0">
              <a:ea typeface="ヒラギノ角ゴ Pro W3" charset="0"/>
            </a:endParaRPr>
          </a:p>
        </p:txBody>
      </p:sp>
      <p:sp>
        <p:nvSpPr>
          <p:cNvPr id="312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0F3F222-9B25-A74A-8B5F-675724FD0255}" type="slidenum">
              <a:rPr lang="en-US" sz="1300"/>
              <a:pPr/>
              <a:t>117</a:t>
            </a:fld>
            <a:endParaRPr lang="en-US" sz="1300"/>
          </a:p>
        </p:txBody>
      </p:sp>
    </p:spTree>
    <p:extLst>
      <p:ext uri="{BB962C8B-B14F-4D97-AF65-F5344CB8AC3E}">
        <p14:creationId xmlns:p14="http://schemas.microsoft.com/office/powerpoint/2010/main" val="11155999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118</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changing career landscape:</a:t>
            </a: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a:t>
            </a:r>
            <a:r>
              <a:rPr lang="en-US" dirty="0" smtClean="0">
                <a:ea typeface="ヒラギノ角ゴ Pro W3" charset="0"/>
              </a:rPr>
              <a:t>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a:t>
            </a:r>
            <a:r>
              <a:rPr lang="en-US" dirty="0" smtClean="0">
                <a:ea typeface="ヒラギノ角ゴ Pro W3" charset="0"/>
              </a:rPr>
              <a:t>settings</a:t>
            </a:r>
          </a:p>
          <a:p>
            <a:endParaRPr lang="en-US" dirty="0" smtClean="0">
              <a:ea typeface="ヒラギノ角ゴ Pro W3" charset="0"/>
            </a:endParaRPr>
          </a:p>
          <a:p>
            <a:r>
              <a:rPr lang="en-US" dirty="0" smtClean="0">
                <a:ea typeface="ヒラギノ角ゴ Pro W3" charset="0"/>
              </a:rPr>
              <a:t>Download my PowerPoint and read the descriptions for the rest of these.</a:t>
            </a:r>
          </a:p>
          <a:p>
            <a:endParaRPr lang="en-US" dirty="0" smtClean="0">
              <a:ea typeface="ヒラギノ角ゴ Pro W3" charset="0"/>
            </a:endParaRPr>
          </a:p>
          <a:p>
            <a:r>
              <a:rPr lang="en-US" dirty="0" smtClean="0">
                <a:ea typeface="ヒラギノ角ゴ Pro W3" charset="0"/>
              </a:rPr>
              <a:t>Where are we teaching these skills that the workforce needs?</a:t>
            </a:r>
          </a:p>
          <a:p>
            <a:endParaRPr lang="en-US" dirty="0" smtClean="0">
              <a:ea typeface="ヒラギノ角ゴ Pro W3" charset="0"/>
            </a:endParaRPr>
          </a:p>
          <a:p>
            <a:r>
              <a:rPr lang="en-US" dirty="0" smtClean="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a:t>
            </a:r>
            <a:r>
              <a:rPr lang="en-US" dirty="0" smtClean="0">
                <a:ea typeface="ヒラギノ角ゴ Pro W3" charset="0"/>
              </a:rPr>
              <a:t>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a:t>
            </a:r>
            <a:r>
              <a:rPr lang="en-US" dirty="0" smtClean="0">
                <a:ea typeface="ヒラギノ角ゴ Pro W3" charset="0"/>
              </a:rPr>
              <a:t>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a:t>
            </a:r>
            <a:r>
              <a:rPr lang="en-US" dirty="0" smtClean="0">
                <a:ea typeface="ヒラギノ角ゴ Pro W3" charset="0"/>
              </a:rPr>
              <a:t>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a:t>
            </a:r>
            <a:r>
              <a:rPr lang="en-US" dirty="0" smtClean="0">
                <a:ea typeface="ヒラギノ角ゴ Pro W3" charset="0"/>
              </a:rPr>
              <a:t>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t>
            </a:r>
            <a:r>
              <a:rPr lang="en-US" dirty="0" smtClean="0">
                <a:ea typeface="ヒラギノ角ゴ Pro W3" charset="0"/>
              </a:rPr>
              <a:t>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a:t>
            </a:r>
            <a:r>
              <a:rPr lang="en-US" dirty="0" smtClean="0">
                <a:ea typeface="ヒラギノ角ゴ Pro W3" charset="0"/>
              </a:rPr>
              <a:t>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smtClean="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200358998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eaLnBrk="1" hangingPunct="1">
              <a:spcBef>
                <a:spcPct val="0"/>
              </a:spcBef>
            </a:pPr>
            <a:r>
              <a:rPr lang="en-US" dirty="0" smtClean="0">
                <a:solidFill>
                  <a:srgbClr val="181512"/>
                </a:solidFill>
                <a:ea typeface="ヒラギノ角ゴ Pro W3" charset="0"/>
                <a:cs typeface="ヒラギノ角ゴ Pro W3" charset="0"/>
              </a:rPr>
              <a:t>What are the employers really looking for in an entry-level employee?</a:t>
            </a:r>
            <a:r>
              <a:rPr lang="en-US" baseline="0" dirty="0" smtClean="0">
                <a:solidFill>
                  <a:srgbClr val="181512"/>
                </a:solidFill>
                <a:ea typeface="ヒラギノ角ゴ Pro W3" charset="0"/>
                <a:cs typeface="ヒラギノ角ゴ Pro W3" charset="0"/>
              </a:rPr>
              <a:t>  </a:t>
            </a:r>
          </a:p>
          <a:p>
            <a:pPr eaLnBrk="1" hangingPunct="1">
              <a:spcBef>
                <a:spcPct val="0"/>
              </a:spcBef>
            </a:pPr>
            <a:endParaRPr lang="en-US" baseline="0" dirty="0" smtClean="0">
              <a:solidFill>
                <a:srgbClr val="181512"/>
              </a:solidFill>
              <a:ea typeface="ヒラギノ角ゴ Pro W3" charset="0"/>
              <a:cs typeface="ヒラギノ角ゴ Pro W3" charset="0"/>
            </a:endParaRPr>
          </a:p>
          <a:p>
            <a:pPr eaLnBrk="1" hangingPunct="1">
              <a:spcBef>
                <a:spcPct val="0"/>
              </a:spcBef>
            </a:pPr>
            <a:r>
              <a:rPr lang="en-US" baseline="0" dirty="0" smtClean="0">
                <a:solidFill>
                  <a:srgbClr val="181512"/>
                </a:solidFill>
                <a:ea typeface="ヒラギノ角ゴ Pro W3" charset="0"/>
                <a:cs typeface="ヒラギノ角ゴ Pro W3" charset="0"/>
              </a:rPr>
              <a:t>What do they want to see when the job applicant walks in the door looking for a job?</a:t>
            </a:r>
          </a:p>
          <a:p>
            <a:pPr eaLnBrk="1" hangingPunct="1">
              <a:spcBef>
                <a:spcPct val="0"/>
              </a:spcBef>
            </a:pPr>
            <a:endParaRPr lang="en-US" baseline="0" dirty="0" smtClean="0">
              <a:solidFill>
                <a:srgbClr val="181512"/>
              </a:solidFill>
              <a:ea typeface="ヒラギノ角ゴ Pro W3" charset="0"/>
              <a:cs typeface="ヒラギノ角ゴ Pro W3" charset="0"/>
            </a:endParaRPr>
          </a:p>
          <a:p>
            <a:pPr eaLnBrk="1" hangingPunct="1">
              <a:spcBef>
                <a:spcPct val="0"/>
              </a:spcBef>
            </a:pPr>
            <a:r>
              <a:rPr lang="en-US" baseline="0" dirty="0" smtClean="0">
                <a:solidFill>
                  <a:srgbClr val="181512"/>
                </a:solidFill>
                <a:ea typeface="ヒラギノ角ゴ Pro W3" charset="0"/>
                <a:cs typeface="ヒラギノ角ゴ Pro W3" charset="0"/>
              </a:rPr>
              <a:t>What sets one applicant apart from all of the other job applicants?</a:t>
            </a:r>
          </a:p>
          <a:p>
            <a:pPr eaLnBrk="1" hangingPunct="1">
              <a:spcBef>
                <a:spcPct val="0"/>
              </a:spcBef>
            </a:pPr>
            <a:endParaRPr lang="en-US" baseline="0" dirty="0" smtClean="0">
              <a:solidFill>
                <a:srgbClr val="181512"/>
              </a:solidFill>
              <a:ea typeface="ヒラギノ角ゴ Pro W3" charset="0"/>
              <a:cs typeface="ヒラギノ角ゴ Pro W3" charset="0"/>
            </a:endParaRPr>
          </a:p>
          <a:p>
            <a:pPr eaLnBrk="1" hangingPunct="1">
              <a:spcBef>
                <a:spcPct val="0"/>
              </a:spcBef>
            </a:pPr>
            <a:r>
              <a:rPr lang="en-US" baseline="0" dirty="0" smtClean="0">
                <a:solidFill>
                  <a:srgbClr val="181512"/>
                </a:solidFill>
                <a:ea typeface="ヒラギノ角ゴ Pro W3" charset="0"/>
                <a:cs typeface="ヒラギノ角ゴ Pro W3" charset="0"/>
              </a:rPr>
              <a:t>Will all that change three to five years from now when our students are looking for their first job?</a:t>
            </a: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endParaRPr lang="en-US" dirty="0" smtClean="0">
              <a:solidFill>
                <a:srgbClr val="181512"/>
              </a:solidFill>
              <a:ea typeface="ヒラギノ角ゴ Pro W3" charset="0"/>
              <a:cs typeface="ヒラギノ角ゴ Pro W3" charset="0"/>
            </a:endParaRPr>
          </a:p>
          <a:p>
            <a:pPr eaLnBrk="1" hangingPunct="1">
              <a:spcBef>
                <a:spcPct val="0"/>
              </a:spcBef>
            </a:pPr>
            <a:r>
              <a:rPr lang="en-US" dirty="0" smtClean="0">
                <a:solidFill>
                  <a:srgbClr val="181512"/>
                </a:solidFill>
                <a:ea typeface="ヒラギノ角ゴ Pro W3" charset="0"/>
                <a:cs typeface="ヒラギノ角ゴ Pro W3" charset="0"/>
              </a:rPr>
              <a:t>=====</a:t>
            </a:r>
          </a:p>
          <a:p>
            <a:r>
              <a:rPr lang="en-US" dirty="0" smtClean="0"/>
              <a:t>http://</a:t>
            </a:r>
            <a:r>
              <a:rPr lang="en-US" dirty="0" err="1" smtClean="0"/>
              <a:t>theimpactnews.com</a:t>
            </a:r>
            <a:r>
              <a:rPr lang="en-US" dirty="0" smtClean="0"/>
              <a:t>/news/2014/03/20/ways-future-graduates-should-begin-to-prepare-before-graduation/</a:t>
            </a:r>
          </a:p>
          <a:p>
            <a:endParaRPr lang="en-US" dirty="0" smtClean="0"/>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119</a:t>
            </a:fld>
            <a:endParaRPr lang="en-US"/>
          </a:p>
        </p:txBody>
      </p:sp>
    </p:spTree>
    <p:extLst>
      <p:ext uri="{BB962C8B-B14F-4D97-AF65-F5344CB8AC3E}">
        <p14:creationId xmlns:p14="http://schemas.microsoft.com/office/powerpoint/2010/main" val="10421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BAE88-FB43-2046-99A0-1C01B692316A}" type="slidenum">
              <a:rPr lang="en-US" sz="1300"/>
              <a:pPr/>
              <a:t>12</a:t>
            </a:fld>
            <a:endParaRPr lang="en-US" sz="1300"/>
          </a:p>
        </p:txBody>
      </p:sp>
      <p:sp>
        <p:nvSpPr>
          <p:cNvPr id="31746" name="Slide Image Placeholder 1"/>
          <p:cNvSpPr>
            <a:spLocks noGrp="1" noRot="1" noChangeAspect="1" noTextEdit="1"/>
          </p:cNvSpPr>
          <p:nvPr>
            <p:ph type="sldImg"/>
          </p:nvPr>
        </p:nvSpPr>
        <p:spPr>
          <a:solidFill>
            <a:srgbClr val="FFFFFF"/>
          </a:solidFill>
          <a:ln/>
        </p:spPr>
      </p:sp>
      <p:sp>
        <p:nvSpPr>
          <p:cNvPr id="31747" name="Notes Placeholder 2"/>
          <p:cNvSpPr>
            <a:spLocks noGrp="1"/>
          </p:cNvSpPr>
          <p:nvPr>
            <p:ph type="body" idx="1"/>
          </p:nvPr>
        </p:nvSpPr>
        <p:spPr>
          <a:xfrm>
            <a:off x="812800" y="4560888"/>
            <a:ext cx="5608638" cy="4560887"/>
          </a:xfrm>
          <a:noFill/>
          <a:ln>
            <a:solidFill>
              <a:srgbClr val="000000"/>
            </a:solidFill>
          </a:ln>
          <a:extLst>
            <a:ext uri="{909E8E84-426E-40DD-AFC4-6F175D3DCCD1}">
              <a14:hiddenFill xmlns:a14="http://schemas.microsoft.com/office/drawing/2010/main">
                <a:solidFill>
                  <a:srgbClr val="FFFFFF"/>
                </a:solidFill>
              </a14:hiddenFill>
            </a:ext>
          </a:extLst>
        </p:spPr>
        <p:txBody>
          <a:bodyPr>
            <a:normAutofit/>
          </a:bodyPr>
          <a:lstStyle/>
          <a:p>
            <a:r>
              <a:rPr lang="en-US" dirty="0">
                <a:ea typeface="ヒラギノ角ゴ Pro W3" charset="0"/>
                <a:cs typeface="Times"/>
              </a:rPr>
              <a:t>Ohio found similar results when they polled their college graduates</a:t>
            </a:r>
            <a:r>
              <a:rPr lang="en-US" dirty="0" smtClean="0">
                <a:ea typeface="ヒラギノ角ゴ Pro W3" charset="0"/>
                <a:cs typeface="Times"/>
              </a:rPr>
              <a:t>.</a:t>
            </a:r>
          </a:p>
          <a:p>
            <a:endParaRPr lang="en-US" dirty="0" smtClean="0">
              <a:ea typeface="ヒラギノ角ゴ Pro W3" charset="0"/>
              <a:cs typeface="Times"/>
            </a:endParaRPr>
          </a:p>
          <a:p>
            <a:r>
              <a:rPr lang="en-US" dirty="0" smtClean="0">
                <a:ea typeface="ヒラギノ角ゴ Pro W3" charset="0"/>
                <a:cs typeface="Times"/>
              </a:rPr>
              <a:t>Associate degree pays more then bachelor degree.</a:t>
            </a:r>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www.ohiocommunitycolleges.org</a:t>
            </a:r>
            <a:r>
              <a:rPr lang="en-US" dirty="0">
                <a:ea typeface="ヒラギノ角ゴ Pro W3" charset="0"/>
                <a:cs typeface="ヒラギノ角ゴ Pro W3" charset="0"/>
              </a:rPr>
              <a:t>/</a:t>
            </a:r>
            <a:r>
              <a:rPr lang="en-US" dirty="0" err="1">
                <a:ea typeface="ヒラギノ角ゴ Pro W3" charset="0"/>
                <a:cs typeface="ヒラギノ角ゴ Pro W3" charset="0"/>
              </a:rPr>
              <a:t>public-page.php?s</a:t>
            </a:r>
            <a:r>
              <a:rPr lang="en-US" dirty="0">
                <a:ea typeface="ヒラギノ角ゴ Pro W3" charset="0"/>
                <a:cs typeface="ヒラギノ角ゴ Pro W3" charset="0"/>
              </a:rPr>
              <a:t>=community-college-facts</a:t>
            </a:r>
          </a:p>
        </p:txBody>
      </p:sp>
      <p:sp>
        <p:nvSpPr>
          <p:cNvPr id="31748"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008DC6F-E8C4-5846-90E7-EA5C8363BAAB}" type="slidenum">
              <a:rPr lang="en-US" sz="1300"/>
              <a:pPr algn="r"/>
              <a:t>12</a:t>
            </a:fld>
            <a:endParaRPr lang="en-US" sz="1300"/>
          </a:p>
        </p:txBody>
      </p:sp>
    </p:spTree>
    <p:extLst>
      <p:ext uri="{BB962C8B-B14F-4D97-AF65-F5344CB8AC3E}">
        <p14:creationId xmlns:p14="http://schemas.microsoft.com/office/powerpoint/2010/main" val="6811600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124200" cy="2343150"/>
          </a:xfrm>
        </p:spPr>
      </p:sp>
      <p:sp>
        <p:nvSpPr>
          <p:cNvPr id="3" name="Notes Placeholder 2"/>
          <p:cNvSpPr>
            <a:spLocks noGrp="1"/>
          </p:cNvSpPr>
          <p:nvPr>
            <p:ph type="body" idx="1"/>
          </p:nvPr>
        </p:nvSpPr>
        <p:spPr>
          <a:xfrm>
            <a:off x="685800" y="3276600"/>
            <a:ext cx="5486400" cy="5181600"/>
          </a:xfrm>
        </p:spPr>
        <p:txBody>
          <a:bodyPr>
            <a:noAutofit/>
          </a:bodyPr>
          <a:lstStyle/>
          <a:p>
            <a:r>
              <a:rPr lang="en-US" dirty="0" smtClean="0"/>
              <a:t>Employers are increasingly looking to hire for </a:t>
            </a:r>
            <a:r>
              <a:rPr lang="en-US" u="sng" dirty="0" smtClean="0"/>
              <a:t>attitude</a:t>
            </a:r>
            <a:r>
              <a:rPr lang="en-US" dirty="0" smtClean="0"/>
              <a:t>.</a:t>
            </a:r>
          </a:p>
          <a:p>
            <a:r>
              <a:rPr lang="en-US" dirty="0" smtClean="0"/>
              <a:t>They are </a:t>
            </a:r>
            <a:r>
              <a:rPr lang="en-US" u="sng" dirty="0" smtClean="0"/>
              <a:t>willing</a:t>
            </a:r>
            <a:r>
              <a:rPr lang="en-US" dirty="0" smtClean="0"/>
              <a:t> to </a:t>
            </a:r>
            <a:r>
              <a:rPr lang="en-US" u="sng" dirty="0" smtClean="0"/>
              <a:t>train</a:t>
            </a:r>
            <a:r>
              <a:rPr lang="en-US" dirty="0" smtClean="0"/>
              <a:t> their employees to learn new technical </a:t>
            </a:r>
            <a:r>
              <a:rPr lang="en-US" u="sng" dirty="0" smtClean="0"/>
              <a:t>skills</a:t>
            </a:r>
            <a:r>
              <a:rPr lang="en-US" dirty="0" smtClean="0"/>
              <a:t>, but they do </a:t>
            </a:r>
            <a:r>
              <a:rPr lang="en-US" u="sng" dirty="0" smtClean="0"/>
              <a:t>not</a:t>
            </a:r>
            <a:r>
              <a:rPr lang="en-US" dirty="0" smtClean="0"/>
              <a:t> have time to make their employees </a:t>
            </a:r>
            <a:r>
              <a:rPr lang="en-US" u="sng" dirty="0" smtClean="0"/>
              <a:t>ambitious</a:t>
            </a:r>
            <a:r>
              <a:rPr lang="en-US" dirty="0" smtClean="0"/>
              <a:t>.</a:t>
            </a:r>
          </a:p>
          <a:p>
            <a:endParaRPr lang="en-US" dirty="0" smtClean="0"/>
          </a:p>
          <a:p>
            <a:r>
              <a:rPr lang="en-US" dirty="0" smtClean="0"/>
              <a:t>Cultivating </a:t>
            </a:r>
            <a:r>
              <a:rPr lang="en-US" b="1" u="sng" dirty="0" smtClean="0"/>
              <a:t>ambition</a:t>
            </a:r>
            <a:r>
              <a:rPr lang="en-US" dirty="0" smtClean="0"/>
              <a:t> and an eagerness to learn and do well -- are really important. </a:t>
            </a:r>
          </a:p>
          <a:p>
            <a:r>
              <a:rPr lang="en-US" dirty="0" smtClean="0"/>
              <a:t>Young people who show ambition are more employable, </a:t>
            </a:r>
          </a:p>
          <a:p>
            <a:endParaRPr lang="en-US" dirty="0" smtClean="0"/>
          </a:p>
          <a:p>
            <a:r>
              <a:rPr lang="en-US" dirty="0" smtClean="0"/>
              <a:t>And when they have a passion for achievement, there are no limits to what they can do. </a:t>
            </a:r>
          </a:p>
          <a:p>
            <a:endParaRPr lang="en-US" dirty="0" smtClean="0"/>
          </a:p>
          <a:p>
            <a:r>
              <a:rPr lang="en-US" dirty="0" smtClean="0"/>
              <a:t>Ambition is a good thing, -- however, -- but </a:t>
            </a:r>
            <a:r>
              <a:rPr lang="en-US" u="sng" dirty="0" smtClean="0"/>
              <a:t>too much</a:t>
            </a:r>
            <a:r>
              <a:rPr lang="en-US" dirty="0" smtClean="0"/>
              <a:t> ambition can be </a:t>
            </a:r>
            <a:r>
              <a:rPr lang="en-US" u="sng" dirty="0" smtClean="0"/>
              <a:t>bad</a:t>
            </a:r>
            <a:r>
              <a:rPr lang="en-US" dirty="0" smtClean="0"/>
              <a:t>.  </a:t>
            </a:r>
          </a:p>
          <a:p>
            <a:endParaRPr lang="en-US" dirty="0" smtClean="0"/>
          </a:p>
          <a:p>
            <a:r>
              <a:rPr lang="en-US" dirty="0" smtClean="0"/>
              <a:t>Remember that as a new employee you are ambitious</a:t>
            </a:r>
            <a:r>
              <a:rPr lang="en-US" baseline="0" dirty="0" smtClean="0"/>
              <a:t> to </a:t>
            </a:r>
            <a:r>
              <a:rPr lang="en-US" u="sng" baseline="0" dirty="0" smtClean="0"/>
              <a:t>learn</a:t>
            </a:r>
            <a:r>
              <a:rPr lang="en-US" baseline="0" dirty="0" smtClean="0"/>
              <a:t>, </a:t>
            </a:r>
            <a:r>
              <a:rPr lang="en-US" u="sng" baseline="0" dirty="0" smtClean="0"/>
              <a:t>not</a:t>
            </a:r>
            <a:r>
              <a:rPr lang="en-US" baseline="0" dirty="0" smtClean="0"/>
              <a:t> ambitious to </a:t>
            </a:r>
            <a:r>
              <a:rPr lang="en-US" u="sng" baseline="0" dirty="0" smtClean="0"/>
              <a:t>take over</a:t>
            </a:r>
            <a:r>
              <a:rPr lang="en-US" baseline="0" dirty="0" smtClean="0"/>
              <a:t>. </a:t>
            </a:r>
          </a:p>
          <a:p>
            <a:r>
              <a:rPr lang="en-US" baseline="0" dirty="0" smtClean="0"/>
              <a:t>Being </a:t>
            </a:r>
            <a:r>
              <a:rPr lang="en-US" u="sng" baseline="0" dirty="0" smtClean="0"/>
              <a:t>overly</a:t>
            </a:r>
            <a:r>
              <a:rPr lang="en-US" baseline="0" dirty="0" smtClean="0"/>
              <a:t> ambitious could indicate an </a:t>
            </a:r>
            <a:r>
              <a:rPr lang="en-US" u="sng" baseline="0" dirty="0" smtClean="0"/>
              <a:t>unwillingness</a:t>
            </a:r>
            <a:r>
              <a:rPr lang="en-US" baseline="0" dirty="0" smtClean="0"/>
              <a:t> to learn.</a:t>
            </a:r>
            <a:endParaRPr lang="en-US" dirty="0" smtClean="0"/>
          </a:p>
          <a:p>
            <a:endParaRPr lang="en-US" dirty="0" smtClean="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120</a:t>
            </a:fld>
            <a:endParaRPr lang="en-US"/>
          </a:p>
        </p:txBody>
      </p:sp>
    </p:spTree>
    <p:extLst>
      <p:ext uri="{BB962C8B-B14F-4D97-AF65-F5344CB8AC3E}">
        <p14:creationId xmlns:p14="http://schemas.microsoft.com/office/powerpoint/2010/main" val="14504646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114800"/>
          </a:xfrm>
        </p:spPr>
        <p:txBody>
          <a:bodyPr>
            <a:noAutofit/>
          </a:bodyPr>
          <a:lstStyle/>
          <a:p>
            <a:r>
              <a:rPr lang="en-US" dirty="0" smtClean="0"/>
              <a:t>Understanding what it means to add </a:t>
            </a:r>
            <a:r>
              <a:rPr lang="en-US" b="1" u="sng" dirty="0" smtClean="0"/>
              <a:t>value</a:t>
            </a:r>
            <a:r>
              <a:rPr lang="en-US" dirty="0" smtClean="0"/>
              <a:t> to a company or organization is a fundamental question that should be answered by anyone looking for work, along with appreciating why that’s an important question in the first place. </a:t>
            </a:r>
          </a:p>
          <a:p>
            <a:endParaRPr lang="en-US" dirty="0" smtClean="0"/>
          </a:p>
          <a:p>
            <a:r>
              <a:rPr lang="en-US" dirty="0" smtClean="0"/>
              <a:t>Employment is an earned privilege, not a right - even with a fancy diploma in hand, there are no promises or guarantees. </a:t>
            </a:r>
          </a:p>
          <a:p>
            <a:endParaRPr lang="en-US" dirty="0" smtClean="0"/>
          </a:p>
          <a:p>
            <a:r>
              <a:rPr lang="en-US" dirty="0" smtClean="0"/>
              <a:t>People are typically the biggest expense in any organization, and those who add the most </a:t>
            </a:r>
            <a:r>
              <a:rPr lang="en-US" u="sng" dirty="0" smtClean="0"/>
              <a:t>value</a:t>
            </a:r>
            <a:r>
              <a:rPr lang="en-US" dirty="0" smtClean="0"/>
              <a:t> have the best job security. </a:t>
            </a:r>
          </a:p>
          <a:p>
            <a:endParaRPr lang="en-US" dirty="0" smtClean="0"/>
          </a:p>
          <a:p>
            <a:r>
              <a:rPr lang="en-US" dirty="0" smtClean="0"/>
              <a:t>Those who don’t add value usually don’t stay employed for very long. </a:t>
            </a:r>
          </a:p>
          <a:p>
            <a:endParaRPr lang="en-US" dirty="0" smtClean="0"/>
          </a:p>
          <a:p>
            <a:r>
              <a:rPr lang="en-US" dirty="0" smtClean="0"/>
              <a:t>What makes</a:t>
            </a:r>
            <a:r>
              <a:rPr lang="en-US" baseline="0" dirty="0" smtClean="0"/>
              <a:t> you a valuable person? </a:t>
            </a:r>
          </a:p>
          <a:p>
            <a:r>
              <a:rPr lang="en-US" baseline="0" dirty="0" smtClean="0"/>
              <a:t>How can you convey that image to a potential employer?</a:t>
            </a:r>
            <a:endParaRPr lang="en-US" dirty="0" smtClean="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worldofdtcmarketing.com</a:t>
            </a:r>
            <a:r>
              <a:rPr lang="en-US" dirty="0" smtClean="0"/>
              <a:t>/ensure-pharma-websites-add-value/health-information-online/</a:t>
            </a:r>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121</a:t>
            </a:fld>
            <a:endParaRPr lang="en-US"/>
          </a:p>
        </p:txBody>
      </p:sp>
    </p:spTree>
    <p:extLst>
      <p:ext uri="{BB962C8B-B14F-4D97-AF65-F5344CB8AC3E}">
        <p14:creationId xmlns:p14="http://schemas.microsoft.com/office/powerpoint/2010/main" val="10127694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7200"/>
            <a:ext cx="1676400" cy="1257300"/>
          </a:xfrm>
        </p:spPr>
      </p:sp>
      <p:sp>
        <p:nvSpPr>
          <p:cNvPr id="3" name="Notes Placeholder 2"/>
          <p:cNvSpPr>
            <a:spLocks noGrp="1"/>
          </p:cNvSpPr>
          <p:nvPr>
            <p:ph type="body" idx="1"/>
          </p:nvPr>
        </p:nvSpPr>
        <p:spPr>
          <a:xfrm>
            <a:off x="685800" y="1714500"/>
            <a:ext cx="5486400" cy="67437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vast majority of young people struggle with explaining what they want to do, what work-related activities interest them, what transferable skills they have, and which industries or positions might best suit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 result, when they set out to market themselves, or interview with potential employers, they offer little useful information, and instead rely on those doing the hiring to help </a:t>
            </a:r>
            <a:r>
              <a:rPr lang="en-US" u="sng" dirty="0" smtClean="0"/>
              <a:t>them</a:t>
            </a:r>
            <a:r>
              <a:rPr lang="en-US" dirty="0" smtClean="0"/>
              <a:t> find the right fit and figure it out.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Job Recruiters are not career counselors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people to pitch themselves effectively early in their working lives enables them to find employment on their own over a lifetime.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 practice to become</a:t>
            </a:r>
            <a:r>
              <a:rPr lang="en-US" baseline="0" dirty="0" smtClean="0"/>
              <a:t> an articulate speaker.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thing that helped me the most was working retail sales where I was constantly communicating with the customers.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Letting down your guard and not worrying about how people will perceive you helps.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 yourself. People want to hear what you have to offer.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Practice, practice,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Getting Constructive criticism from folks you can trust is important.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Create a three minute elevator speech and then practice it so much that is stops sounding rehearsed.</a:t>
            </a:r>
            <a:endParaRPr lang="en-US" dirty="0" smtClean="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prakovic.edublogs.org</a:t>
            </a:r>
            <a:r>
              <a:rPr lang="en-US" dirty="0" smtClean="0"/>
              <a:t>/2015/11/09/writing-about-articulation-in-a-progress-report/</a:t>
            </a:r>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122</a:t>
            </a:fld>
            <a:endParaRPr lang="en-US"/>
          </a:p>
        </p:txBody>
      </p:sp>
    </p:spTree>
    <p:extLst>
      <p:ext uri="{BB962C8B-B14F-4D97-AF65-F5344CB8AC3E}">
        <p14:creationId xmlns:p14="http://schemas.microsoft.com/office/powerpoint/2010/main" val="5278564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524000" cy="1143000"/>
          </a:xfrm>
        </p:spPr>
      </p:sp>
      <p:sp>
        <p:nvSpPr>
          <p:cNvPr id="3" name="Notes Placeholder 2"/>
          <p:cNvSpPr>
            <a:spLocks noGrp="1"/>
          </p:cNvSpPr>
          <p:nvPr>
            <p:ph type="body" idx="1"/>
          </p:nvPr>
        </p:nvSpPr>
        <p:spPr>
          <a:xfrm>
            <a:off x="685800" y="1981200"/>
            <a:ext cx="5486400" cy="6477000"/>
          </a:xfrm>
        </p:spPr>
        <p:txBody>
          <a:bodyPr>
            <a:noAutofit/>
          </a:bodyPr>
          <a:lstStyle/>
          <a:p>
            <a:r>
              <a:rPr lang="en-US" dirty="0" smtClean="0"/>
              <a:t>Families don’t sit around</a:t>
            </a:r>
            <a:r>
              <a:rPr lang="en-US" baseline="0" dirty="0" smtClean="0"/>
              <a:t> the dinner table and talk like they used to. </a:t>
            </a:r>
          </a:p>
          <a:p>
            <a:r>
              <a:rPr lang="en-US" baseline="0" dirty="0" smtClean="0"/>
              <a:t>If they get together at all it is often at a fast-food restaurant on the way to soccer practice or dance lessons.</a:t>
            </a:r>
          </a:p>
          <a:p>
            <a:endParaRPr lang="en-US" baseline="0" dirty="0" smtClean="0"/>
          </a:p>
          <a:p>
            <a:r>
              <a:rPr lang="en-US" baseline="0" dirty="0" smtClean="0"/>
              <a:t>Often these days most of the folks around the table are busy texting or otherwise engaged in an off-table conversation.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Dinner time conversations </a:t>
            </a:r>
            <a:r>
              <a:rPr lang="en-US" dirty="0" smtClean="0"/>
              <a:t>are an important part of family life that helps to build relationships.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dinner time conversations are an important</a:t>
            </a:r>
            <a:r>
              <a:rPr lang="en-US" baseline="0" dirty="0" smtClean="0"/>
              <a:t> way to learn how to communicate better with family, friends, in the classroom, and later on the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Simply reciting what you learned that day and</a:t>
            </a:r>
            <a:r>
              <a:rPr lang="en-US" baseline="0" dirty="0" smtClean="0"/>
              <a:t> what you are planning to do the following day is great practice for when your future boss wants to know why he should keep you around.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as simple as what you did that day and what you plan to do the following day.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it takes </a:t>
            </a:r>
            <a:r>
              <a:rPr lang="en-US" u="sng" baseline="0" dirty="0" smtClean="0"/>
              <a:t>practice</a:t>
            </a:r>
            <a:r>
              <a:rPr lang="en-US" baseline="0" dirty="0" smtClean="0"/>
              <a:t> speaking in front of your supportive family --- that will give you the confidence to speak in front of others.</a:t>
            </a:r>
            <a:endParaRPr lang="en-US" dirty="0" smtClean="0"/>
          </a:p>
          <a:p>
            <a:endParaRPr lang="en-US" baseline="0" dirty="0" smtClean="0"/>
          </a:p>
          <a:p>
            <a:r>
              <a:rPr lang="en-US" dirty="0" smtClean="0"/>
              <a:t>Do what you can to encourage dinner-time conversations.</a:t>
            </a:r>
          </a:p>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fatherhood.about.com</a:t>
            </a:r>
            <a:r>
              <a:rPr lang="en-US" dirty="0" smtClean="0"/>
              <a:t>/od/challenges/a/</a:t>
            </a:r>
            <a:r>
              <a:rPr lang="en-US" dirty="0" err="1" smtClean="0"/>
              <a:t>dinner_talk.htm</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123</a:t>
            </a:fld>
            <a:endParaRPr lang="en-US"/>
          </a:p>
        </p:txBody>
      </p:sp>
    </p:spTree>
    <p:extLst>
      <p:ext uri="{BB962C8B-B14F-4D97-AF65-F5344CB8AC3E}">
        <p14:creationId xmlns:p14="http://schemas.microsoft.com/office/powerpoint/2010/main" val="14510582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600200" cy="1200150"/>
          </a:xfrm>
        </p:spPr>
      </p:sp>
      <p:sp>
        <p:nvSpPr>
          <p:cNvPr id="3" name="Notes Placeholder 2"/>
          <p:cNvSpPr>
            <a:spLocks noGrp="1"/>
          </p:cNvSpPr>
          <p:nvPr>
            <p:ph type="body" idx="1"/>
          </p:nvPr>
        </p:nvSpPr>
        <p:spPr>
          <a:xfrm>
            <a:off x="685800" y="1981199"/>
            <a:ext cx="5638800" cy="6704014"/>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would like to hire you because you have the skills they need.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 would like to see evidence that you possess a skill </a:t>
            </a:r>
            <a:r>
              <a:rPr lang="en-US" u="sng" dirty="0" smtClean="0"/>
              <a:t>before</a:t>
            </a:r>
            <a:r>
              <a:rPr lang="en-US" dirty="0" smtClean="0"/>
              <a:t> they hire you.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Industry certifications are a good way of quickly</a:t>
            </a:r>
            <a:r>
              <a:rPr lang="en-US" baseline="0" dirty="0" smtClean="0"/>
              <a:t> showing that you have mastered certain skills.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are willing to teach high-level technical skills that you do not have in order to do your job.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a:t>
            </a:r>
            <a:r>
              <a:rPr lang="en-US" baseline="0" dirty="0" smtClean="0"/>
              <a:t> </a:t>
            </a:r>
            <a:r>
              <a:rPr lang="en-US" dirty="0" smtClean="0"/>
              <a:t>You have to be teachable -- and willing to learn.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Businesses do </a:t>
            </a:r>
            <a:r>
              <a:rPr lang="en-US" u="sng" dirty="0" smtClean="0"/>
              <a:t>not</a:t>
            </a:r>
            <a:r>
              <a:rPr lang="en-US" dirty="0" smtClean="0"/>
              <a:t> want to teach you </a:t>
            </a:r>
            <a:r>
              <a:rPr lang="en-US" u="sng" dirty="0" smtClean="0"/>
              <a:t>soft skills </a:t>
            </a:r>
            <a:r>
              <a:rPr lang="en-US" dirty="0" smtClean="0"/>
              <a:t>like</a:t>
            </a:r>
            <a:r>
              <a:rPr lang="en-US" baseline="0" dirty="0" smtClean="0"/>
              <a:t> </a:t>
            </a:r>
            <a:r>
              <a:rPr lang="en-US" dirty="0" smtClean="0"/>
              <a:t>communication, teamwork, collaboration, commitment, adaptability, and conflict resolution.  They assume that you already have those skills.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 how to text message and update your </a:t>
            </a:r>
            <a:r>
              <a:rPr lang="en-US" dirty="0" err="1" smtClean="0"/>
              <a:t>FaceBook</a:t>
            </a:r>
            <a:r>
              <a:rPr lang="en-US" baseline="0" dirty="0" smtClean="0"/>
              <a:t> page are important ways of communicating, but talking face-to-face communication is the skill that will get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skills may get you </a:t>
            </a:r>
            <a:r>
              <a:rPr lang="en-US" u="sng" dirty="0" smtClean="0"/>
              <a:t>hired</a:t>
            </a:r>
            <a:r>
              <a:rPr lang="en-US" dirty="0" smtClean="0"/>
              <a:t>,</a:t>
            </a:r>
            <a:r>
              <a:rPr lang="en-US" baseline="0" dirty="0" smtClean="0"/>
              <a:t> but it is the </a:t>
            </a:r>
            <a:r>
              <a:rPr lang="en-US" u="sng" baseline="0" dirty="0" smtClean="0"/>
              <a:t>soft</a:t>
            </a:r>
            <a:r>
              <a:rPr lang="en-US" baseline="0" dirty="0" smtClean="0"/>
              <a:t> skills that will </a:t>
            </a:r>
            <a:r>
              <a:rPr lang="en-US" u="sng" baseline="0" dirty="0" smtClean="0"/>
              <a:t>keep</a:t>
            </a:r>
            <a:r>
              <a:rPr lang="en-US" baseline="0" dirty="0" smtClean="0"/>
              <a: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crucial</a:t>
            </a:r>
            <a:r>
              <a:rPr lang="en-US" baseline="0" dirty="0" smtClean="0"/>
              <a:t> that we teach in such a way as to perfect the </a:t>
            </a:r>
            <a:r>
              <a:rPr lang="en-US" u="sng" baseline="0" dirty="0" smtClean="0"/>
              <a:t>soft</a:t>
            </a:r>
            <a:r>
              <a:rPr lang="en-US" baseline="0" dirty="0" smtClean="0"/>
              <a:t> skills in our youth.  Some kids learn these skills at home, some don’t.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learn these skills taking part in a team-based extracurricular activity like athletics, band, chorus, or theater.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Team-based activities in our classrooms will help prepare the youth for a career, but unfortunately, those kinds of activities may not count towards evaluating the school’s performance.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lifehacker.com</a:t>
            </a:r>
            <a:r>
              <a:rPr lang="en-US" dirty="0" smtClean="0"/>
              <a:t>/diversify-your-skills-to-find-your-value-and-build-a-be-1708814777</a:t>
            </a:r>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124</a:t>
            </a:fld>
            <a:endParaRPr lang="en-US"/>
          </a:p>
        </p:txBody>
      </p:sp>
    </p:spTree>
    <p:extLst>
      <p:ext uri="{BB962C8B-B14F-4D97-AF65-F5344CB8AC3E}">
        <p14:creationId xmlns:p14="http://schemas.microsoft.com/office/powerpoint/2010/main" val="20204429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295400" cy="971550"/>
          </a:xfrm>
        </p:spPr>
      </p:sp>
      <p:sp>
        <p:nvSpPr>
          <p:cNvPr id="3" name="Notes Placeholder 2"/>
          <p:cNvSpPr>
            <a:spLocks noGrp="1"/>
          </p:cNvSpPr>
          <p:nvPr>
            <p:ph type="body" idx="1"/>
          </p:nvPr>
        </p:nvSpPr>
        <p:spPr>
          <a:xfrm>
            <a:off x="685800" y="1657350"/>
            <a:ext cx="5486400" cy="680085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is your </a:t>
            </a:r>
            <a:r>
              <a:rPr lang="en-US" u="sng" dirty="0" smtClean="0"/>
              <a:t>value line</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level of skill for which people will pay you. Below that, there’s a level of skill where you pay others to do these things. The line that divides the two is the “value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people have a skill for changing the oil in their own car.  Would others pay </a:t>
            </a:r>
            <a:r>
              <a:rPr lang="en-US" u="sng" dirty="0" smtClean="0"/>
              <a:t>you</a:t>
            </a:r>
            <a:r>
              <a:rPr lang="en-US" dirty="0" smtClean="0"/>
              <a:t> to change the oil in </a:t>
            </a:r>
            <a:r>
              <a:rPr lang="en-US" u="sng" dirty="0" smtClean="0"/>
              <a:t>their</a:t>
            </a:r>
            <a:r>
              <a:rPr lang="en-US" baseline="0" dirty="0" smtClean="0"/>
              <a:t> car? Would it be worth your time to do it for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it is below your value line, you just take your car to Jiffy Lube. Even if you have the skill, it might not be worth the time to do it yourself.  That’s your value line.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skill do you have that people would rather pay you to do it rather than do it themselves?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you gain a skill, you have to hone that skill through repetition and evaluation. Apply your skills everyday to the real world.  Critique your application of skills and see where you can improve.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Or if it is below your value line, then hire someone to do the work for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Diversity of skills is important.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Having a lot of different</a:t>
            </a:r>
            <a:r>
              <a:rPr lang="en-US" baseline="0" dirty="0" smtClean="0"/>
              <a:t> </a:t>
            </a:r>
            <a:r>
              <a:rPr lang="en-US" dirty="0" smtClean="0"/>
              <a:t>skills widens your horizons in terms of things you can do to earn a living.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don’t know you have a skill until you give it a try.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lifehacker.com</a:t>
            </a:r>
            <a:r>
              <a:rPr lang="en-US" dirty="0" smtClean="0"/>
              <a:t>/diversify-your-skills-to-find-your-value-and-build-a-be-1708814777</a:t>
            </a:r>
          </a:p>
          <a:p>
            <a:endParaRPr lang="en-US" dirty="0" smtClean="0"/>
          </a:p>
          <a:p>
            <a:r>
              <a:rPr lang="en-US" dirty="0" smtClean="0"/>
              <a:t>http://static1.squarespace.com/static/52177782e4b04422e040157b/t/562b9ccde4b02f107e14571a/1445698768564/</a:t>
            </a:r>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125</a:t>
            </a:fld>
            <a:endParaRPr lang="en-US"/>
          </a:p>
        </p:txBody>
      </p:sp>
    </p:spTree>
    <p:extLst>
      <p:ext uri="{BB962C8B-B14F-4D97-AF65-F5344CB8AC3E}">
        <p14:creationId xmlns:p14="http://schemas.microsoft.com/office/powerpoint/2010/main" val="21413564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4800"/>
            <a:ext cx="1828800" cy="1371600"/>
          </a:xfrm>
        </p:spPr>
      </p:sp>
      <p:sp>
        <p:nvSpPr>
          <p:cNvPr id="3" name="Notes Placeholder 2"/>
          <p:cNvSpPr>
            <a:spLocks noGrp="1"/>
          </p:cNvSpPr>
          <p:nvPr>
            <p:ph type="body" idx="1"/>
          </p:nvPr>
        </p:nvSpPr>
        <p:spPr>
          <a:xfrm>
            <a:off x="685800" y="1600200"/>
            <a:ext cx="5486400" cy="7543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might</a:t>
            </a:r>
            <a:r>
              <a:rPr lang="en-US" baseline="0" dirty="0" smtClean="0"/>
              <a:t> have a skill that you can use to add value to the company, but are you an expert?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Expertise is having great skill or extensive knowledge in a particular area.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 skill, you are following rote directions or pattern to complete a task within certain tolerances.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u="sng" baseline="0" dirty="0" smtClean="0"/>
              <a:t>Expert</a:t>
            </a:r>
            <a:r>
              <a:rPr lang="en-US" baseline="0" dirty="0" smtClean="0"/>
              <a:t> can not only demonstrate skill by performing a certain operation, but also knows why the work is done in a certain way.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not just changing the oil, but knowing all about the lubrication properties of oil and how they protect various metal and plastic surfaces, and how heat, dust, and other environmental conditions can affect both the oil and the materials they are protecting.  That’s the extra knowledge that turns a skilled person into an expert.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expert could write reference book on changing oil, whereas a non-expert could change the oil correctly every time, but still have no idea how his actions truly affect the life of the engine.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Companies will pay more for expertise that they do not already have.  Expertise adds value to you as an employee and adds value to the company for which you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Expertise should be cultivated constantly with young people by maximizing every opportunity to read, learn, volunteer, train, practice or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chucksblog.typepad.com</a:t>
            </a:r>
            <a:r>
              <a:rPr lang="en-US" dirty="0" smtClean="0"/>
              <a:t>/.a/6a00d83451be8f69e201b8d0997c11970c-popup</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126</a:t>
            </a:fld>
            <a:endParaRPr lang="en-US"/>
          </a:p>
        </p:txBody>
      </p:sp>
    </p:spTree>
    <p:extLst>
      <p:ext uri="{BB962C8B-B14F-4D97-AF65-F5344CB8AC3E}">
        <p14:creationId xmlns:p14="http://schemas.microsoft.com/office/powerpoint/2010/main" val="113183057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1524000" cy="1143000"/>
          </a:xfrm>
        </p:spPr>
      </p:sp>
      <p:sp>
        <p:nvSpPr>
          <p:cNvPr id="3" name="Notes Placeholder 2"/>
          <p:cNvSpPr>
            <a:spLocks noGrp="1"/>
          </p:cNvSpPr>
          <p:nvPr>
            <p:ph type="body" idx="1"/>
          </p:nvPr>
        </p:nvSpPr>
        <p:spPr>
          <a:xfrm>
            <a:off x="685800" y="1524000"/>
            <a:ext cx="5486400" cy="69342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industry relies on its own lexicon of terminology to operate and communicate.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Often these are technical concepts, processes or acronyms that sound foreign to people new to a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education we use a whole lot of acronyms</a:t>
            </a:r>
            <a:r>
              <a:rPr lang="en-US" baseline="0" dirty="0" smtClean="0"/>
              <a:t> that are gibberish to those outside our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Because I often work with folks from across many industries, I try to avoid acronyms and jargon and use simple words that everyone should be able to understand.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you won’t know how to do this if you stay in one industry your whole life.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young people to learn the language of a given workplace, industry or role is directly related to how smart they will sound and how well they will function in the work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will dramatically improve their chance of securing jobs, because companies would rather choose someone who needs less time to be brought up to speed.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often tedious in CTE classes to teach vocabulary, like the parts of a table saw, but knowing</a:t>
            </a:r>
            <a:r>
              <a:rPr lang="en-US" baseline="0" dirty="0" smtClean="0"/>
              <a:t> the industry terminology might just impress a potential employer.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https://</a:t>
            </a:r>
            <a:r>
              <a:rPr lang="en-US" dirty="0" err="1" smtClean="0"/>
              <a:t>shearsdirect.com</a:t>
            </a:r>
            <a:r>
              <a:rPr lang="en-US" dirty="0" smtClean="0"/>
              <a:t>/terminology</a:t>
            </a:r>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127</a:t>
            </a:fld>
            <a:endParaRPr lang="en-US"/>
          </a:p>
        </p:txBody>
      </p:sp>
    </p:spTree>
    <p:extLst>
      <p:ext uri="{BB962C8B-B14F-4D97-AF65-F5344CB8AC3E}">
        <p14:creationId xmlns:p14="http://schemas.microsoft.com/office/powerpoint/2010/main" val="18514677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young people are supported in pursuing fields that are of true interest, they are more likely to want to learn more and become well-versed in those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Intellectual curiosity leads to better educated and more informed workers who can quickly cultivate themselves into real talent with a little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more inspired and motivated they are, and the more space they are given to explore, create and innovate, -- the more their potential becomes unlimited.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 important consideration given that school curriculum often focuses on a core set of skills, -- and other programs such as art, music or other non-academics where curiosity is actually encouraged</a:t>
            </a:r>
            <a:r>
              <a:rPr lang="en-US" baseline="0" dirty="0" smtClean="0"/>
              <a:t> and </a:t>
            </a:r>
            <a:r>
              <a:rPr lang="en-US" dirty="0" smtClean="0"/>
              <a:t>nourished -- are often eliminated.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thecontextofthings.com</a:t>
            </a:r>
            <a:r>
              <a:rPr lang="en-US" dirty="0" smtClean="0"/>
              <a:t>/2014/08/29/curiosity-quotient-is-the-next-big-thing/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128</a:t>
            </a:fld>
            <a:endParaRPr lang="en-US"/>
          </a:p>
        </p:txBody>
      </p:sp>
    </p:spTree>
    <p:extLst>
      <p:ext uri="{BB962C8B-B14F-4D97-AF65-F5344CB8AC3E}">
        <p14:creationId xmlns:p14="http://schemas.microsoft.com/office/powerpoint/2010/main" val="151213543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81000"/>
            <a:ext cx="1143000" cy="857250"/>
          </a:xfrm>
        </p:spPr>
      </p:sp>
      <p:sp>
        <p:nvSpPr>
          <p:cNvPr id="3" name="Notes Placeholder 2"/>
          <p:cNvSpPr>
            <a:spLocks noGrp="1"/>
          </p:cNvSpPr>
          <p:nvPr>
            <p:ph type="body" idx="1"/>
          </p:nvPr>
        </p:nvSpPr>
        <p:spPr>
          <a:xfrm>
            <a:off x="685800" y="1238250"/>
            <a:ext cx="5486400" cy="7219950"/>
          </a:xfrm>
        </p:spPr>
        <p:txBody>
          <a:bodyPr>
            <a:noAutofit/>
          </a:bodyPr>
          <a:lstStyle/>
          <a:p>
            <a:r>
              <a:rPr lang="en-US" dirty="0" smtClean="0"/>
              <a:t>The concept of </a:t>
            </a:r>
            <a:r>
              <a:rPr lang="en-US" b="1" u="sng" dirty="0" smtClean="0"/>
              <a:t>context</a:t>
            </a:r>
            <a:r>
              <a:rPr lang="en-US" dirty="0" smtClean="0"/>
              <a:t> is a vital one to address with young people</a:t>
            </a:r>
          </a:p>
          <a:p>
            <a:r>
              <a:rPr lang="en-US" dirty="0" smtClean="0"/>
              <a:t>-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 Different workplaces have different expectations about dress, attendance, communication, metrics for success, and even use of personal technologies. Expectations that aren’t clearly understood are difficult to meet, -- and that sets everyone up for failure.</a:t>
            </a:r>
            <a:br>
              <a:rPr lang="en-US" dirty="0" smtClean="0"/>
            </a:br>
            <a:r>
              <a:rPr lang="en-US" dirty="0" smtClean="0"/>
              <a:t>- It is a big problem that most young graduates don’t understand how business fundamentally works and is organized. For example, what is the difference between marketing and sales, or operations? </a:t>
            </a:r>
            <a:br>
              <a:rPr lang="en-US" dirty="0" smtClean="0"/>
            </a:br>
            <a:r>
              <a:rPr lang="en-US" dirty="0" smtClean="0"/>
              <a:t>-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a:t>
            </a:r>
            <a:r>
              <a:rPr lang="en-US" baseline="0" dirty="0" smtClean="0"/>
              <a:t> a</a:t>
            </a:r>
            <a:r>
              <a:rPr lang="en-US" dirty="0" smtClean="0"/>
              <a:t>re the center of the universe. Or, conversely, that their world is small, restricted, and their options are limited.</a:t>
            </a:r>
          </a:p>
          <a:p>
            <a:r>
              <a:rPr lang="en-US" dirty="0" smtClean="0"/>
              <a:t>This is why work-based learning is so important. </a:t>
            </a:r>
          </a:p>
          <a:p>
            <a:r>
              <a:rPr lang="en-US" dirty="0" smtClean="0"/>
              <a:t>Getting youth out of the classroom into the workplace to learn</a:t>
            </a:r>
            <a:r>
              <a:rPr lang="en-US" baseline="0" dirty="0" smtClean="0"/>
              <a:t> the difference between school and work, and how one is preparing for the other.  The contexts are very different, and the youth need to be able to understand how to operate in both contexts.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www.learntotradethemarket.com</a:t>
            </a:r>
            <a:r>
              <a:rPr lang="en-US" dirty="0" smtClean="0"/>
              <a:t>/forex-trading-strategies/context-is-king-in-price-action-trading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129</a:t>
            </a:fld>
            <a:endParaRPr lang="en-US"/>
          </a:p>
        </p:txBody>
      </p:sp>
    </p:spTree>
    <p:extLst>
      <p:ext uri="{BB962C8B-B14F-4D97-AF65-F5344CB8AC3E}">
        <p14:creationId xmlns:p14="http://schemas.microsoft.com/office/powerpoint/2010/main" val="1905715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172A55-3E89-014F-80C2-EF3066D19B49}" type="slidenum">
              <a:rPr lang="en-US" sz="1300"/>
              <a:pPr/>
              <a:t>13</a:t>
            </a:fld>
            <a:endParaRPr lang="en-US" sz="1300"/>
          </a:p>
        </p:txBody>
      </p:sp>
      <p:sp>
        <p:nvSpPr>
          <p:cNvPr id="33794" name="Slide Image Placeholder 1"/>
          <p:cNvSpPr>
            <a:spLocks noGrp="1" noRot="1" noChangeAspect="1" noTextEdit="1"/>
          </p:cNvSpPr>
          <p:nvPr>
            <p:ph type="sldImg"/>
          </p:nvPr>
        </p:nvSpPr>
        <p:spPr>
          <a:solidFill>
            <a:srgbClr val="FFFFFF"/>
          </a:solidFill>
          <a:ln/>
        </p:spPr>
      </p:sp>
      <p:sp>
        <p:nvSpPr>
          <p:cNvPr id="33795" name="Notes Placeholder 2"/>
          <p:cNvSpPr>
            <a:spLocks noGrp="1"/>
          </p:cNvSpPr>
          <p:nvPr>
            <p:ph type="body" idx="1"/>
          </p:nvPr>
        </p:nvSpPr>
        <p:spPr>
          <a:xfrm>
            <a:off x="731838" y="4267200"/>
            <a:ext cx="5932487" cy="4854575"/>
          </a:xfrm>
          <a:noFill/>
          <a:ln>
            <a:solidFill>
              <a:srgbClr val="000000"/>
            </a:solidFill>
          </a:ln>
          <a:extLst>
            <a:ext uri="{909E8E84-426E-40DD-AFC4-6F175D3DCCD1}">
              <a14:hiddenFill xmlns:a14="http://schemas.microsoft.com/office/drawing/2010/main">
                <a:solidFill>
                  <a:srgbClr val="FFFFFF"/>
                </a:solidFill>
              </a14:hiddenFill>
            </a:ext>
          </a:extLst>
        </p:spPr>
        <p:txBody>
          <a:bodyPr>
            <a:noAutofit/>
          </a:bodyPr>
          <a:lstStyle/>
          <a:p>
            <a:r>
              <a:rPr lang="en-US" dirty="0">
                <a:ea typeface="ヒラギノ角ゴ Pro W3" charset="0"/>
                <a:cs typeface="Times"/>
              </a:rPr>
              <a:t>Recent Tennessee Community College graduates earn more than the graduates of the state's four-year institutions. </a:t>
            </a:r>
          </a:p>
          <a:p>
            <a:endParaRPr lang="en-US" dirty="0">
              <a:ea typeface="ヒラギノ角ゴ Pro W3" charset="0"/>
              <a:cs typeface="Times"/>
            </a:endParaRPr>
          </a:p>
          <a:p>
            <a:r>
              <a:rPr lang="en-US" dirty="0">
                <a:ea typeface="ヒラギノ角ゴ Pro W3" charset="0"/>
                <a:cs typeface="Times"/>
              </a:rPr>
              <a:t>Similar for Virginia.</a:t>
            </a:r>
          </a:p>
          <a:p>
            <a:endParaRPr lang="en-US" dirty="0">
              <a:ea typeface="ヒラギノ角ゴ Pro W3" charset="0"/>
              <a:cs typeface="Times"/>
            </a:endParaRPr>
          </a:p>
          <a:p>
            <a:r>
              <a:rPr lang="en-US" dirty="0">
                <a:ea typeface="ヒラギノ角ゴ Pro W3" charset="0"/>
                <a:cs typeface="Times"/>
              </a:rPr>
              <a:t>I have seen data for several more states that all show that the folks earning a two-year </a:t>
            </a:r>
            <a:r>
              <a:rPr lang="en-US" dirty="0" smtClean="0">
                <a:ea typeface="ヒラギノ角ゴ Pro W3" charset="0"/>
                <a:cs typeface="Times"/>
              </a:rPr>
              <a:t>technical degree on average </a:t>
            </a:r>
            <a:r>
              <a:rPr lang="en-US" dirty="0">
                <a:ea typeface="ヒラギノ角ゴ Pro W3" charset="0"/>
                <a:cs typeface="Times"/>
              </a:rPr>
              <a:t>start out making more money than the folks with a four-year degree.  </a:t>
            </a:r>
            <a:endParaRPr lang="en-US" dirty="0" smtClean="0">
              <a:ea typeface="ヒラギノ角ゴ Pro W3" charset="0"/>
              <a:cs typeface="Times"/>
            </a:endParaRPr>
          </a:p>
          <a:p>
            <a:endParaRPr lang="en-US" dirty="0" smtClean="0">
              <a:ea typeface="ヒラギノ角ゴ Pro W3" charset="0"/>
              <a:cs typeface="Times"/>
            </a:endParaRPr>
          </a:p>
          <a:p>
            <a:r>
              <a:rPr lang="en-US" dirty="0" smtClean="0">
                <a:ea typeface="ヒラギノ角ゴ Pro W3" charset="0"/>
              </a:rPr>
              <a:t>Unfortunately, I can not find the data for North Carolina.</a:t>
            </a:r>
            <a:endParaRPr lang="en-US" dirty="0">
              <a:ea typeface="ヒラギノ角ゴ Pro W3" charset="0"/>
              <a:cs typeface="Times"/>
            </a:endParaRPr>
          </a:p>
          <a:p>
            <a:endParaRPr lang="en-US" dirty="0" smtClean="0">
              <a:ea typeface="ヒラギノ角ゴ Pro W3" charset="0"/>
              <a:cs typeface="ヒラギノ角ゴ Pro W3" charset="0"/>
            </a:endParaRPr>
          </a:p>
          <a:p>
            <a:r>
              <a:rPr lang="en-US" dirty="0" smtClean="0">
                <a:ea typeface="ヒラギノ角ゴ Pro W3" charset="0"/>
                <a:cs typeface="ヒラギノ角ゴ Pro W3" charset="0"/>
              </a:rPr>
              <a:t>I</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m not down on Bachelor degrees, </a:t>
            </a: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just that associate degrees have been the Rodney Dangerfield of the education world.</a:t>
            </a: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time they get the respect they deserve.</a:t>
            </a: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money.cnn.com</a:t>
            </a:r>
            <a:r>
              <a:rPr lang="en-US" dirty="0">
                <a:ea typeface="ヒラギノ角ゴ Pro W3" charset="0"/>
                <a:cs typeface="ヒラギノ角ゴ Pro W3" charset="0"/>
              </a:rPr>
              <a:t>/2013/02/26/</a:t>
            </a:r>
            <a:r>
              <a:rPr lang="en-US" dirty="0" err="1">
                <a:ea typeface="ヒラギノ角ゴ Pro W3" charset="0"/>
                <a:cs typeface="ヒラギノ角ゴ Pro W3" charset="0"/>
              </a:rPr>
              <a:t>pf</a:t>
            </a:r>
            <a:r>
              <a:rPr lang="en-US" dirty="0">
                <a:ea typeface="ヒラギノ角ゴ Pro W3" charset="0"/>
                <a:cs typeface="ヒラギノ角ゴ Pro W3" charset="0"/>
              </a:rPr>
              <a:t>/college/community-college-earnings/</a:t>
            </a:r>
            <a:r>
              <a:rPr lang="en-US" dirty="0" err="1">
                <a:ea typeface="ヒラギノ角ゴ Pro W3" charset="0"/>
                <a:cs typeface="ヒラギノ角ゴ Pro W3" charset="0"/>
              </a:rPr>
              <a:t>index.html</a:t>
            </a:r>
            <a:endParaRPr lang="en-US" dirty="0">
              <a:ea typeface="ヒラギノ角ゴ Pro W3" charset="0"/>
              <a:cs typeface="ヒラギノ角ゴ Pro W3" charset="0"/>
            </a:endParaRPr>
          </a:p>
        </p:txBody>
      </p:sp>
      <p:sp>
        <p:nvSpPr>
          <p:cNvPr id="33796"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834B855-6437-C541-86AC-E51122055A7F}" type="slidenum">
              <a:rPr lang="en-US" sz="1300"/>
              <a:pPr algn="r"/>
              <a:t>13</a:t>
            </a:fld>
            <a:endParaRPr lang="en-US" sz="1300"/>
          </a:p>
        </p:txBody>
      </p:sp>
    </p:spTree>
    <p:extLst>
      <p:ext uri="{BB962C8B-B14F-4D97-AF65-F5344CB8AC3E}">
        <p14:creationId xmlns:p14="http://schemas.microsoft.com/office/powerpoint/2010/main" val="12588441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981200" cy="1485900"/>
          </a:xfrm>
        </p:spPr>
      </p:sp>
      <p:sp>
        <p:nvSpPr>
          <p:cNvPr id="3" name="Notes Placeholder 2"/>
          <p:cNvSpPr>
            <a:spLocks noGrp="1"/>
          </p:cNvSpPr>
          <p:nvPr>
            <p:ph type="body" idx="1"/>
          </p:nvPr>
        </p:nvSpPr>
        <p:spPr>
          <a:xfrm>
            <a:off x="685800" y="1638300"/>
            <a:ext cx="5486400" cy="68199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can’t get a job without experience, -- and you can’t get experience without a job.  It’s a paradox, conundrum,</a:t>
            </a:r>
            <a:r>
              <a:rPr lang="en-US" baseline="0" dirty="0" smtClean="0"/>
              <a:t> or catch-22.</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you have to get creative.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you can gain skills and experiences by volunteering.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Helping to build a Habitat for Humanity house is</a:t>
            </a:r>
            <a:r>
              <a:rPr lang="en-US" baseline="0" dirty="0" smtClean="0"/>
              <a:t> not just about training carpenters and plumbers, it’s learning about safety on the job, working as a team, communication skills, and sometimes just discovering which skills you do </a:t>
            </a:r>
            <a:r>
              <a:rPr lang="en-US" u="sng" baseline="0" dirty="0" smtClean="0"/>
              <a:t>not</a:t>
            </a:r>
            <a:r>
              <a:rPr lang="en-US" baseline="0" dirty="0" smtClean="0"/>
              <a:t> have.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want to become an event planner, start by volunteering your services at a church or a community event. Same goes for running sound systems,</a:t>
            </a:r>
            <a:r>
              <a:rPr lang="en-US" baseline="0" dirty="0" smtClean="0"/>
              <a:t> stage lights, video systems, food service, greeters, photography, and even financial management.  Churches and other non-profits would love the volunteer time, -- and you end up with resume items and skills.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if the opportunities are unpaid, by staying active and engaged makes the unemployed infinitely more marketable.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way to show experience is to</a:t>
            </a:r>
            <a:r>
              <a:rPr lang="en-US" baseline="0" dirty="0" smtClean="0"/>
              <a:t> earn industry credentials.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can be earned by taking courses at a community college and then sitting for an exam.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Experiences in a classroom setting is not usually as good as experiences at the worksite, but the industry credential tells the potential employer that you have a certain level of experience.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most importantly, -- be w</a:t>
            </a:r>
            <a:r>
              <a:rPr lang="en-US" dirty="0" smtClean="0"/>
              <a:t>illing to start at the </a:t>
            </a:r>
            <a:r>
              <a:rPr lang="en-US" u="sng" dirty="0" smtClean="0"/>
              <a:t>bottom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a:t>
            </a:r>
            <a:r>
              <a:rPr lang="en-US" baseline="0" dirty="0" smtClean="0"/>
              <a:t> time to prove you have the skills.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www.eastsidelumberaustin.com</a:t>
            </a:r>
            <a:r>
              <a:rPr lang="en-US" dirty="0" smtClean="0"/>
              <a:t>/2013-nari-housebuild-for-habitat-for-humanity/</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130</a:t>
            </a:fld>
            <a:endParaRPr lang="en-US"/>
          </a:p>
        </p:txBody>
      </p:sp>
    </p:spTree>
    <p:extLst>
      <p:ext uri="{BB962C8B-B14F-4D97-AF65-F5344CB8AC3E}">
        <p14:creationId xmlns:p14="http://schemas.microsoft.com/office/powerpoint/2010/main" val="26805485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2743200"/>
            <a:ext cx="5486400" cy="5715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Young people are used to adults telling them how to do something.  And they are expected to do it a certain way in a certain amount of time using certain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young people to be </a:t>
            </a:r>
            <a:r>
              <a:rPr lang="en-US" u="sng" dirty="0" smtClean="0"/>
              <a:t>solution-driven</a:t>
            </a:r>
            <a:r>
              <a:rPr lang="en-US" dirty="0" smtClean="0"/>
              <a:t> (rather than easily deterred by failure) makes them more valuable, competitive and self-sufficient.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people are resourceful, they will always entertain new ideas, approaches and possibilities.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Entrepreneurship education and experience is an excellent way to drive this home and make young people more resourceful.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Cultivating “resourcefulness as a skill” prepares young people for jobs that may not yet </a:t>
            </a:r>
            <a:r>
              <a:rPr lang="en-US" u="sng" dirty="0" smtClean="0"/>
              <a:t>exist</a:t>
            </a:r>
            <a:r>
              <a:rPr lang="en-US" dirty="0" smtClean="0"/>
              <a:t>; in fact, the more resourceful they are, the more likely the next generation will be to create their </a:t>
            </a:r>
            <a:r>
              <a:rPr lang="en-US" u="sng" dirty="0" smtClean="0"/>
              <a:t>own</a:t>
            </a:r>
            <a:r>
              <a:rPr lang="en-US" dirty="0" smtClean="0"/>
              <a:t> jobs - and </a:t>
            </a:r>
            <a:r>
              <a:rPr lang="en-US" u="sng" dirty="0" smtClean="0"/>
              <a:t>companies</a:t>
            </a:r>
            <a:r>
              <a:rPr lang="en-US" dirty="0" smtClean="0"/>
              <a:t> that will create jobs for </a:t>
            </a:r>
            <a:r>
              <a:rPr lang="en-US" u="sng" dirty="0" smtClean="0"/>
              <a:t>others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else can you do with those 2-liter bottles -- other than making shoes.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keep thinking</a:t>
            </a:r>
            <a:r>
              <a:rPr lang="en-US" baseline="0" dirty="0" smtClean="0"/>
              <a:t> - </a:t>
            </a:r>
            <a:r>
              <a:rPr lang="en-US" dirty="0" smtClean="0"/>
              <a:t>What would MacGyver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2-liter shoes</a:t>
            </a:r>
          </a:p>
          <a:p>
            <a:r>
              <a:rPr lang="en-US" dirty="0" smtClean="0"/>
              <a:t>http://www1.ibys.org/</a:t>
            </a:r>
            <a:r>
              <a:rPr lang="en-US" dirty="0" err="1" smtClean="0"/>
              <a:t>index.php</a:t>
            </a:r>
            <a:r>
              <a:rPr lang="en-US" dirty="0" smtClean="0"/>
              <a:t>/category/resourcefulness/</a:t>
            </a:r>
          </a:p>
          <a:p>
            <a:endParaRPr lang="en-US" dirty="0" smtClean="0"/>
          </a:p>
          <a:p>
            <a:r>
              <a:rPr lang="en-US" dirty="0" smtClean="0"/>
              <a:t>MacGyver</a:t>
            </a:r>
          </a:p>
          <a:p>
            <a:r>
              <a:rPr lang="en-US" dirty="0" smtClean="0"/>
              <a:t>http://</a:t>
            </a:r>
            <a:r>
              <a:rPr lang="en-US" dirty="0" err="1" smtClean="0"/>
              <a:t>www.boxtheorygold.com</a:t>
            </a:r>
            <a:r>
              <a:rPr lang="en-US" dirty="0" smtClean="0"/>
              <a:t>/blog/bid/102427/Systems-Thinking-What-We-Can-Learn-From-the-Legendary-MacGyver</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131</a:t>
            </a:fld>
            <a:endParaRPr lang="en-US"/>
          </a:p>
        </p:txBody>
      </p:sp>
    </p:spTree>
    <p:extLst>
      <p:ext uri="{BB962C8B-B14F-4D97-AF65-F5344CB8AC3E}">
        <p14:creationId xmlns:p14="http://schemas.microsoft.com/office/powerpoint/2010/main" val="2627457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99057"/>
            <a:ext cx="914400" cy="685800"/>
          </a:xfrm>
        </p:spPr>
      </p:sp>
      <p:sp>
        <p:nvSpPr>
          <p:cNvPr id="3" name="Notes Placeholder 2"/>
          <p:cNvSpPr>
            <a:spLocks noGrp="1"/>
          </p:cNvSpPr>
          <p:nvPr>
            <p:ph type="body" idx="1"/>
          </p:nvPr>
        </p:nvSpPr>
        <p:spPr>
          <a:xfrm>
            <a:off x="685800" y="884857"/>
            <a:ext cx="5486400" cy="8030543"/>
          </a:xfrm>
        </p:spPr>
        <p:txBody>
          <a:bodyPr>
            <a:noAutofit/>
          </a:bodyPr>
          <a:lstStyle/>
          <a:p>
            <a:r>
              <a:rPr lang="en-US" b="0" dirty="0" smtClean="0"/>
              <a:t>We just covered many ways ways to differentiate yourself from the other job candidates.</a:t>
            </a:r>
          </a:p>
          <a:p>
            <a:r>
              <a:rPr lang="en-US" b="0" dirty="0" smtClean="0"/>
              <a:t>What sets one person apart from the sea of other applicants?</a:t>
            </a:r>
          </a:p>
          <a:p>
            <a:r>
              <a:rPr lang="en-US" b="0" dirty="0" smtClean="0"/>
              <a:t>How</a:t>
            </a:r>
            <a:r>
              <a:rPr lang="en-US" b="0" baseline="0" dirty="0" smtClean="0"/>
              <a:t> can our youth learn these valuable skills?</a:t>
            </a:r>
            <a:endParaRPr lang="en-US" b="0" dirty="0" smtClean="0"/>
          </a:p>
          <a:p>
            <a:endParaRPr lang="en-US" b="0"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a:t>
            </a:r>
          </a:p>
          <a:p>
            <a:r>
              <a:rPr lang="en-US" dirty="0" smtClean="0"/>
              <a:t>In order to create employment for those who are graduating, it’s important for us to review a system that has become antiquated. </a:t>
            </a:r>
            <a:endParaRPr lang="en-US" dirty="0"/>
          </a:p>
          <a:p>
            <a:r>
              <a:rPr lang="en-US" dirty="0" smtClean="0"/>
              <a:t>Even more critical, however, is to note that our current models of education, career planning and job searching are not just in need of a facelift - we need a major paradigm shift in how we think about training our emerging workforce and the skills they need to have -- to be relevant, --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a:t>
            </a:r>
          </a:p>
          <a:p>
            <a:r>
              <a:rPr lang="en-US" dirty="0" smtClean="0"/>
              <a:t>-- Our future depends on it. </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132</a:t>
            </a:fld>
            <a:endParaRPr lang="en-US"/>
          </a:p>
        </p:txBody>
      </p:sp>
    </p:spTree>
    <p:extLst>
      <p:ext uri="{BB962C8B-B14F-4D97-AF65-F5344CB8AC3E}">
        <p14:creationId xmlns:p14="http://schemas.microsoft.com/office/powerpoint/2010/main" val="211402899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133</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762000" y="1925444"/>
            <a:ext cx="5257800" cy="7239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Before I conclude my presentation, I will pause here to see if anyone has any questions. </a:t>
            </a:r>
          </a:p>
          <a:p>
            <a:endParaRPr lang="en-US" dirty="0" smtClean="0">
              <a:ea typeface="ヒラギノ角ゴ Pro W3" charset="0"/>
            </a:endParaRPr>
          </a:p>
          <a:p>
            <a:r>
              <a:rPr lang="en-US" dirty="0" smtClean="0">
                <a:ea typeface="ヒラギノ角ゴ Pro W3" charset="0"/>
              </a:rPr>
              <a:t>I have a few more slides to share</a:t>
            </a:r>
            <a:r>
              <a:rPr lang="en-US" baseline="0" dirty="0" smtClean="0">
                <a:ea typeface="ヒラギノ角ゴ Pro W3" charset="0"/>
              </a:rPr>
              <a:t>.  </a:t>
            </a:r>
          </a:p>
          <a:p>
            <a:r>
              <a:rPr lang="en-US" baseline="0" dirty="0" smtClean="0">
                <a:ea typeface="ヒラギノ角ゴ Pro W3" charset="0"/>
              </a:rPr>
              <a:t>But first I want to know if you have any questions.</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Usually by this time most of the audience is overwhelmed and just need a break to digest what I</a:t>
            </a:r>
            <a:r>
              <a:rPr lang="ja-JP" altLang="en-US" dirty="0" smtClean="0">
                <a:ea typeface="ヒラギノ角ゴ Pro W3" charset="0"/>
              </a:rPr>
              <a:t>’</a:t>
            </a:r>
            <a:r>
              <a:rPr lang="en-US" altLang="ja-JP" dirty="0" err="1" smtClean="0">
                <a:ea typeface="ヒラギノ角ゴ Pro W3" charset="0"/>
              </a:rPr>
              <a:t>ve</a:t>
            </a:r>
            <a:r>
              <a:rPr lang="en-US" altLang="ja-JP" dirty="0" smtClean="0">
                <a:ea typeface="ヒラギノ角ゴ Pro W3" charset="0"/>
              </a:rPr>
              <a:t> said.</a:t>
            </a:r>
          </a:p>
          <a:p>
            <a:endParaRPr lang="en-US" dirty="0" smtClean="0">
              <a:ea typeface="ヒラギノ角ゴ Pro W3" charset="0"/>
            </a:endParaRPr>
          </a:p>
          <a:p>
            <a:r>
              <a:rPr lang="en-US" dirty="0" smtClean="0">
                <a:ea typeface="ヒラギノ角ゴ Pro W3" charset="0"/>
              </a:rPr>
              <a:t>Remember that you can download the PowerPoint and use it however you can.</a:t>
            </a:r>
          </a:p>
          <a:p>
            <a:endParaRPr lang="en-US" dirty="0" smtClean="0">
              <a:ea typeface="ヒラギノ角ゴ Pro W3" charset="0"/>
            </a:endParaRPr>
          </a:p>
          <a:p>
            <a:r>
              <a:rPr lang="en-US" dirty="0" smtClean="0">
                <a:ea typeface="ヒラギノ角ゴ Pro W3" charset="0"/>
              </a:rPr>
              <a:t>Do </a:t>
            </a:r>
            <a:r>
              <a:rPr lang="en-US" baseline="0" dirty="0" smtClean="0">
                <a:ea typeface="ヒラギノ角ゴ Pro W3" charset="0"/>
              </a:rPr>
              <a:t>we have any questions?</a:t>
            </a:r>
            <a:endParaRPr lang="en-US" dirty="0">
              <a:ea typeface="ヒラギノ角ゴ Pro W3" charset="0"/>
            </a:endParaRPr>
          </a:p>
        </p:txBody>
      </p:sp>
    </p:spTree>
    <p:extLst>
      <p:ext uri="{BB962C8B-B14F-4D97-AF65-F5344CB8AC3E}">
        <p14:creationId xmlns:p14="http://schemas.microsoft.com/office/powerpoint/2010/main" val="203171543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1524000" cy="1143000"/>
          </a:xfrm>
        </p:spPr>
      </p:sp>
      <p:sp>
        <p:nvSpPr>
          <p:cNvPr id="3" name="Notes Placeholder 2"/>
          <p:cNvSpPr>
            <a:spLocks noGrp="1"/>
          </p:cNvSpPr>
          <p:nvPr>
            <p:ph type="body" idx="1"/>
          </p:nvPr>
        </p:nvSpPr>
        <p:spPr>
          <a:xfrm>
            <a:off x="685800" y="1524000"/>
            <a:ext cx="5257800" cy="6934200"/>
          </a:xfrm>
        </p:spPr>
        <p:txBody>
          <a:bodyPr>
            <a:noAutofit/>
          </a:bodyPr>
          <a:lstStyle/>
          <a:p>
            <a:r>
              <a:rPr lang="en-US" dirty="0" smtClean="0"/>
              <a:t>I have been doing a series of webinars for the Youth Service Providers who work out of the </a:t>
            </a:r>
            <a:r>
              <a:rPr lang="en-US" dirty="0" err="1" smtClean="0"/>
              <a:t>NCWorks</a:t>
            </a:r>
            <a:r>
              <a:rPr lang="en-US" dirty="0" smtClean="0"/>
              <a:t> Career Centers.</a:t>
            </a:r>
          </a:p>
          <a:p>
            <a:endParaRPr lang="en-US" dirty="0" smtClean="0"/>
          </a:p>
          <a:p>
            <a:r>
              <a:rPr lang="en-US" dirty="0" smtClean="0"/>
              <a:t>For those of you who do not know,</a:t>
            </a:r>
            <a:r>
              <a:rPr lang="en-US" baseline="0" dirty="0" smtClean="0"/>
              <a:t> these Youth Service Providers work with the kids who have dropped out of high school or are in danger of dropping out.</a:t>
            </a:r>
          </a:p>
          <a:p>
            <a:endParaRPr lang="en-US" baseline="0" dirty="0" smtClean="0"/>
          </a:p>
          <a:p>
            <a:r>
              <a:rPr lang="en-US" baseline="0" dirty="0" smtClean="0"/>
              <a:t>They do the same kinds of things with the youth as you do with your students.</a:t>
            </a:r>
          </a:p>
          <a:p>
            <a:endParaRPr lang="en-US" baseline="0" dirty="0" smtClean="0"/>
          </a:p>
          <a:p>
            <a:r>
              <a:rPr lang="en-US" baseline="0" dirty="0" smtClean="0"/>
              <a:t>They have a strong emphasis on getting these kids work-ready and gainfully employed, and self-supporting.</a:t>
            </a:r>
          </a:p>
          <a:p>
            <a:endParaRPr lang="en-US" baseline="0" dirty="0" smtClean="0"/>
          </a:p>
          <a:p>
            <a:r>
              <a:rPr lang="en-US" baseline="0" dirty="0" smtClean="0"/>
              <a:t>You should seek out the youth service provider for your part of the state. Start with a call to the nearest </a:t>
            </a:r>
            <a:r>
              <a:rPr lang="en-US" baseline="0" dirty="0" err="1" smtClean="0"/>
              <a:t>NCWorks</a:t>
            </a:r>
            <a:r>
              <a:rPr lang="en-US" baseline="0" dirty="0" smtClean="0"/>
              <a:t> Career Center.</a:t>
            </a:r>
          </a:p>
          <a:p>
            <a:r>
              <a:rPr lang="en-US" baseline="0" dirty="0" smtClean="0"/>
              <a:t>----</a:t>
            </a:r>
          </a:p>
          <a:p>
            <a:r>
              <a:rPr lang="en-US" baseline="0" dirty="0" smtClean="0"/>
              <a:t>The next topic in this webinar series is Keeping our Youth Out of Trouble - part two.</a:t>
            </a:r>
          </a:p>
          <a:p>
            <a:r>
              <a:rPr lang="en-US" baseline="0" dirty="0" smtClean="0"/>
              <a:t>That’s on July 27 at 10 am.</a:t>
            </a:r>
          </a:p>
          <a:p>
            <a:endParaRPr lang="en-US" baseline="0" dirty="0" smtClean="0"/>
          </a:p>
          <a:p>
            <a:r>
              <a:rPr lang="en-US" baseline="0" dirty="0" smtClean="0"/>
              <a:t>You can watch videos of the previous webinars, especially part one to this second part, by going to our </a:t>
            </a:r>
            <a:r>
              <a:rPr lang="en-US" baseline="0" dirty="0" err="1" smtClean="0"/>
              <a:t>ncperkins</a:t>
            </a:r>
            <a:r>
              <a:rPr lang="en-US" baseline="0" dirty="0" smtClean="0"/>
              <a:t> dot org website. It’s the same page where you can download this </a:t>
            </a:r>
            <a:r>
              <a:rPr lang="en-US" baseline="0" dirty="0" err="1" smtClean="0"/>
              <a:t>powerpoint</a:t>
            </a:r>
            <a:r>
              <a:rPr lang="en-US" baseline="0" dirty="0" smtClean="0"/>
              <a:t>.</a:t>
            </a:r>
          </a:p>
          <a:p>
            <a:r>
              <a:rPr lang="en-US" baseline="0" dirty="0" smtClean="0"/>
              <a:t>----</a:t>
            </a:r>
          </a:p>
          <a:p>
            <a:r>
              <a:rPr lang="en-US" baseline="0" dirty="0" smtClean="0"/>
              <a:t>Don</a:t>
            </a:r>
            <a:r>
              <a:rPr lang="uk-UA" baseline="0" dirty="0" smtClean="0"/>
              <a:t>’</a:t>
            </a:r>
            <a:r>
              <a:rPr lang="en-US" baseline="0" dirty="0" smtClean="0"/>
              <a:t>t let our kids sail off into a waterfall.  That’s not cool.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134</a:t>
            </a:fld>
            <a:endParaRPr lang="en-US"/>
          </a:p>
        </p:txBody>
      </p:sp>
    </p:spTree>
    <p:extLst>
      <p:ext uri="{BB962C8B-B14F-4D97-AF65-F5344CB8AC3E}">
        <p14:creationId xmlns:p14="http://schemas.microsoft.com/office/powerpoint/2010/main" val="88118370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Today at 1 o clock</a:t>
            </a:r>
            <a:r>
              <a:rPr lang="en-US" baseline="0" dirty="0" smtClean="0"/>
              <a:t> -- I will be at one of the round tables in Guilford C to continue this discussion. So think up some great questions and I will see you there</a:t>
            </a:r>
          </a:p>
          <a:p>
            <a:endParaRPr lang="en-US" baseline="0" dirty="0" smtClean="0"/>
          </a:p>
          <a:p>
            <a:r>
              <a:rPr lang="en-US" baseline="0" dirty="0" smtClean="0"/>
              <a:t>Hey Benny – The fan club will be meeting at the round table, right?</a:t>
            </a:r>
          </a:p>
          <a:p>
            <a:endParaRPr lang="en-US" baseline="0" dirty="0" smtClean="0"/>
          </a:p>
          <a:p>
            <a:endParaRPr lang="en-US" baseline="0" dirty="0" smtClean="0"/>
          </a:p>
          <a:p>
            <a:endParaRPr lang="en-US" baseline="0" dirty="0" smtClean="0"/>
          </a:p>
          <a:p>
            <a:r>
              <a:rPr lang="en-US" baseline="0" dirty="0" smtClean="0"/>
              <a:t>=====</a:t>
            </a:r>
          </a:p>
          <a:p>
            <a:endParaRPr lang="en-US" baseline="0" dirty="0" smtClean="0"/>
          </a:p>
          <a:p>
            <a:r>
              <a:rPr lang="en-US" baseline="0" dirty="0" smtClean="0"/>
              <a:t>Fan club graphic</a:t>
            </a:r>
          </a:p>
          <a:p>
            <a:r>
              <a:rPr lang="en-US" dirty="0" smtClean="0"/>
              <a:t>https://</a:t>
            </a:r>
            <a:r>
              <a:rPr lang="en-US" dirty="0" err="1" smtClean="0"/>
              <a:t>scratch.mit.edu</a:t>
            </a:r>
            <a:r>
              <a:rPr lang="en-US" dirty="0" smtClean="0"/>
              <a:t>/studios/2088638/</a:t>
            </a:r>
          </a:p>
          <a:p>
            <a:endParaRPr lang="en-US" dirty="0" smtClean="0"/>
          </a:p>
          <a:p>
            <a:r>
              <a:rPr lang="en-US" dirty="0" smtClean="0"/>
              <a:t>Blue/red Fan</a:t>
            </a:r>
          </a:p>
          <a:p>
            <a:r>
              <a:rPr lang="en-US" dirty="0" smtClean="0"/>
              <a:t>http://</a:t>
            </a:r>
            <a:r>
              <a:rPr lang="en-US" dirty="0" err="1" smtClean="0"/>
              <a:t>www.gifs.net</a:t>
            </a:r>
            <a:r>
              <a:rPr lang="en-US" dirty="0" smtClean="0"/>
              <a:t>/Animation11/</a:t>
            </a:r>
            <a:r>
              <a:rPr lang="en-US" dirty="0" err="1" smtClean="0"/>
              <a:t>Computers_and_Technology</a:t>
            </a:r>
            <a:r>
              <a:rPr lang="en-US" dirty="0" smtClean="0"/>
              <a:t>/</a:t>
            </a:r>
            <a:r>
              <a:rPr lang="en-US" dirty="0" err="1" smtClean="0"/>
              <a:t>Air_Conditioners</a:t>
            </a:r>
            <a:r>
              <a:rPr lang="en-US" dirty="0" smtClean="0"/>
              <a:t>/</a:t>
            </a:r>
            <a:r>
              <a:rPr lang="en-US" dirty="0" err="1" smtClean="0"/>
              <a:t>Creature_on_fan.gif</a:t>
            </a:r>
            <a:endParaRPr lang="en-US" dirty="0" smtClean="0"/>
          </a:p>
          <a:p>
            <a:endParaRPr lang="en-US" dirty="0" smtClean="0"/>
          </a:p>
          <a:p>
            <a:r>
              <a:rPr lang="en-US" dirty="0" smtClean="0"/>
              <a:t>Dog fan</a:t>
            </a:r>
          </a:p>
          <a:p>
            <a:r>
              <a:rPr lang="en-US" dirty="0" smtClean="0"/>
              <a:t>http://</a:t>
            </a:r>
            <a:r>
              <a:rPr lang="en-US" dirty="0" err="1" smtClean="0"/>
              <a:t>i.imgur.com</a:t>
            </a:r>
            <a:r>
              <a:rPr lang="en-US" dirty="0" smtClean="0"/>
              <a:t>/S3C9gjb.gif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135</a:t>
            </a:fld>
            <a:endParaRPr lang="en-US"/>
          </a:p>
        </p:txBody>
      </p:sp>
    </p:spTree>
    <p:extLst>
      <p:ext uri="{BB962C8B-B14F-4D97-AF65-F5344CB8AC3E}">
        <p14:creationId xmlns:p14="http://schemas.microsoft.com/office/powerpoint/2010/main" val="31771558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t>
            </a:r>
          </a:p>
          <a:p>
            <a:r>
              <a:rPr lang="en-US" dirty="0" smtClean="0"/>
              <a:t>Too </a:t>
            </a:r>
            <a:r>
              <a:rPr lang="en-US" dirty="0"/>
              <a:t>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smtClean="0"/>
              <a:t>Somewhere </a:t>
            </a:r>
            <a:r>
              <a:rPr lang="en-US" dirty="0"/>
              <a:t>along the </a:t>
            </a:r>
            <a:r>
              <a:rPr lang="en-US" dirty="0" smtClean="0"/>
              <a:t>way -- </a:t>
            </a:r>
            <a:r>
              <a:rPr lang="en-US" dirty="0"/>
              <a:t>all of </a:t>
            </a:r>
            <a:r>
              <a:rPr lang="en-US" u="sng" dirty="0"/>
              <a:t>us</a:t>
            </a:r>
            <a:r>
              <a:rPr lang="en-US" dirty="0"/>
              <a:t> found out </a:t>
            </a:r>
            <a:r>
              <a:rPr lang="en-US" dirty="0" smtClean="0"/>
              <a:t>that we cared about helping </a:t>
            </a:r>
            <a:r>
              <a:rPr lang="en-US" u="sng" dirty="0" smtClean="0"/>
              <a:t>others</a:t>
            </a:r>
            <a:r>
              <a:rPr lang="en-US" dirty="0" smtClean="0"/>
              <a:t>– </a:t>
            </a:r>
          </a:p>
          <a:p>
            <a:endParaRPr lang="en-US" dirty="0" smtClean="0"/>
          </a:p>
          <a:p>
            <a:r>
              <a:rPr lang="en-US" dirty="0" smtClean="0"/>
              <a:t>and </a:t>
            </a:r>
            <a:r>
              <a:rPr lang="en-US" dirty="0"/>
              <a:t>we were supposed to be right </a:t>
            </a:r>
            <a:r>
              <a:rPr lang="en-US" u="sng" dirty="0"/>
              <a:t>here</a:t>
            </a:r>
            <a:r>
              <a:rPr lang="en-US" dirty="0"/>
              <a:t> </a:t>
            </a:r>
            <a:r>
              <a:rPr lang="en-US" dirty="0" smtClean="0"/>
              <a:t>– this very morning – </a:t>
            </a:r>
          </a:p>
          <a:p>
            <a:endParaRPr lang="en-US" dirty="0" smtClean="0"/>
          </a:p>
          <a:p>
            <a:r>
              <a:rPr lang="en-US" dirty="0" smtClean="0"/>
              <a:t>listening </a:t>
            </a:r>
            <a:r>
              <a:rPr lang="en-US" dirty="0"/>
              <a:t>to an old </a:t>
            </a:r>
            <a:r>
              <a:rPr lang="en-US" dirty="0" smtClean="0"/>
              <a:t>high-school shop </a:t>
            </a:r>
            <a:r>
              <a:rPr lang="en-US" dirty="0"/>
              <a:t>teacher talk about </a:t>
            </a:r>
            <a:r>
              <a:rPr lang="en-US" dirty="0" smtClean="0"/>
              <a:t>the future.</a:t>
            </a:r>
            <a:endParaRPr lang="en-US" dirty="0"/>
          </a:p>
          <a:p>
            <a:endParaRPr lang="en-US" dirty="0" smtClean="0"/>
          </a:p>
          <a:p>
            <a:r>
              <a:rPr lang="en-US" dirty="0" smtClean="0"/>
              <a:t>========</a:t>
            </a:r>
          </a:p>
          <a:p>
            <a:endParaRPr lang="en-US" dirty="0" smtClean="0"/>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136</a:t>
            </a:fld>
            <a:endParaRPr lang="en-US"/>
          </a:p>
        </p:txBody>
      </p:sp>
    </p:spTree>
    <p:extLst>
      <p:ext uri="{BB962C8B-B14F-4D97-AF65-F5344CB8AC3E}">
        <p14:creationId xmlns:p14="http://schemas.microsoft.com/office/powerpoint/2010/main" val="147327511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137</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714500"/>
            <a:ext cx="5156199" cy="69575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Though the term </a:t>
            </a:r>
            <a:r>
              <a:rPr lang="ja-JP" altLang="en-US" dirty="0" smtClean="0">
                <a:ea typeface="ヒラギノ角ゴ Pro W3" charset="0"/>
              </a:rPr>
              <a:t>“</a:t>
            </a:r>
            <a:r>
              <a:rPr lang="en-US" altLang="ja-JP" u="sng" dirty="0" smtClean="0">
                <a:ea typeface="ヒラギノ角ゴ Pro W3" charset="0"/>
              </a:rPr>
              <a:t>vocational</a:t>
            </a:r>
            <a:r>
              <a:rPr lang="ja-JP" altLang="en-US" dirty="0" smtClean="0">
                <a:ea typeface="ヒラギノ角ゴ Pro W3" charset="0"/>
              </a:rPr>
              <a:t>”</a:t>
            </a:r>
            <a:r>
              <a:rPr lang="en-US" altLang="ja-JP" dirty="0" smtClean="0">
                <a:ea typeface="ヒラギノ角ゴ Pro W3" charset="0"/>
              </a:rPr>
              <a:t> has earned a bad reputation in the last few decades, the </a:t>
            </a:r>
            <a:r>
              <a:rPr lang="en-US" altLang="ja-JP" u="sng" dirty="0" smtClean="0">
                <a:ea typeface="ヒラギノ角ゴ Pro W3" charset="0"/>
              </a:rPr>
              <a:t>original</a:t>
            </a:r>
            <a:r>
              <a:rPr lang="en-US" altLang="ja-JP" dirty="0" smtClean="0">
                <a:ea typeface="ヒラギノ角ゴ Pro W3" charset="0"/>
              </a:rPr>
              <a:t> meaning of the term is clear that your </a:t>
            </a:r>
            <a:r>
              <a:rPr lang="ja-JP" altLang="en-US" dirty="0" smtClean="0">
                <a:ea typeface="ヒラギノ角ゴ Pro W3" charset="0"/>
              </a:rPr>
              <a:t>“</a:t>
            </a:r>
            <a:r>
              <a:rPr lang="en-US" altLang="ja-JP" u="sng" dirty="0" smtClean="0">
                <a:ea typeface="ヒラギノ角ゴ Pro W3" charset="0"/>
              </a:rPr>
              <a:t>vocation</a:t>
            </a:r>
            <a:r>
              <a:rPr lang="ja-JP" altLang="en-US" dirty="0" smtClean="0">
                <a:ea typeface="ヒラギノ角ゴ Pro W3" charset="0"/>
              </a:rPr>
              <a:t>”</a:t>
            </a:r>
            <a:r>
              <a:rPr lang="en-US" altLang="ja-JP" dirty="0" smtClean="0">
                <a:ea typeface="ヒラギノ角ゴ Pro W3" charset="0"/>
              </a:rPr>
              <a:t> is your life</a:t>
            </a:r>
            <a:r>
              <a:rPr lang="ja-JP" altLang="en-US" dirty="0" smtClean="0">
                <a:ea typeface="ヒラギノ角ゴ Pro W3" charset="0"/>
              </a:rPr>
              <a:t>’</a:t>
            </a:r>
            <a:r>
              <a:rPr lang="en-US" altLang="ja-JP" dirty="0" smtClean="0">
                <a:ea typeface="ヒラギノ角ゴ Pro W3" charset="0"/>
              </a:rPr>
              <a:t>s calling.  </a:t>
            </a:r>
          </a:p>
          <a:p>
            <a:endParaRPr lang="en-US" u="sng" dirty="0" smtClean="0">
              <a:ea typeface="ヒラギノ角ゴ Pro W3" charset="0"/>
            </a:endParaRPr>
          </a:p>
          <a:p>
            <a:r>
              <a:rPr lang="en-US" u="sng" dirty="0" smtClean="0">
                <a:ea typeface="ヒラギノ角ゴ Pro W3" charset="0"/>
              </a:rPr>
              <a:t>Our</a:t>
            </a:r>
            <a:r>
              <a:rPr lang="en-US" dirty="0" smtClean="0">
                <a:ea typeface="ヒラギノ角ゴ Pro W3" charset="0"/>
              </a:rPr>
              <a:t> vocation as educators (and workforce professionals) is preparing youth for careers. </a:t>
            </a:r>
          </a:p>
          <a:p>
            <a:r>
              <a:rPr lang="en-US" dirty="0" smtClean="0">
                <a:ea typeface="ヒラギノ角ゴ Pro W3" charset="0"/>
              </a:rPr>
              <a:t>What is your student</a:t>
            </a:r>
            <a:r>
              <a:rPr lang="ja-JP" altLang="en-US" dirty="0" smtClean="0">
                <a:ea typeface="ヒラギノ角ゴ Pro W3" charset="0"/>
              </a:rPr>
              <a:t>’</a:t>
            </a:r>
            <a:r>
              <a:rPr lang="en-US" altLang="ja-JP" dirty="0" smtClean="0">
                <a:ea typeface="ヒラギノ角ゴ Pro W3" charset="0"/>
              </a:rPr>
              <a:t>s (or client’s)   </a:t>
            </a:r>
            <a:r>
              <a:rPr lang="en-US" altLang="ja-JP" u="sng" dirty="0" smtClean="0">
                <a:ea typeface="ヒラギノ角ゴ Pro W3" charset="0"/>
              </a:rPr>
              <a:t>vocation</a:t>
            </a:r>
            <a:r>
              <a:rPr lang="en-US" altLang="ja-JP" dirty="0" smtClean="0">
                <a:ea typeface="ヒラギノ角ゴ Pro W3" charset="0"/>
              </a:rPr>
              <a:t>? </a:t>
            </a:r>
          </a:p>
          <a:p>
            <a:r>
              <a:rPr lang="en-US" altLang="ja-JP" dirty="0" smtClean="0">
                <a:ea typeface="ヒラギノ角ゴ Pro W3" charset="0"/>
              </a:rPr>
              <a:t>What is </a:t>
            </a:r>
            <a:r>
              <a:rPr lang="en-US" altLang="ja-JP" u="sng" dirty="0" smtClean="0">
                <a:ea typeface="ヒラギノ角ゴ Pro W3" charset="0"/>
              </a:rPr>
              <a:t>life</a:t>
            </a:r>
            <a:r>
              <a:rPr lang="en-US" altLang="ja-JP" dirty="0" smtClean="0">
                <a:ea typeface="ヒラギノ角ゴ Pro W3" charset="0"/>
              </a:rPr>
              <a:t> calling </a:t>
            </a:r>
            <a:r>
              <a:rPr lang="en-US" altLang="ja-JP" u="sng" dirty="0" smtClean="0">
                <a:ea typeface="ヒラギノ角ゴ Pro W3" charset="0"/>
              </a:rPr>
              <a:t>them</a:t>
            </a:r>
            <a:r>
              <a:rPr lang="en-US" altLang="ja-JP" dirty="0" smtClean="0">
                <a:ea typeface="ヒラギノ角ゴ Pro W3" charset="0"/>
              </a:rPr>
              <a:t> to do? </a:t>
            </a:r>
          </a:p>
          <a:p>
            <a:r>
              <a:rPr lang="en-US" altLang="ja-JP" dirty="0" smtClean="0">
                <a:ea typeface="ヒラギノ角ゴ Pro W3" charset="0"/>
              </a:rPr>
              <a:t>What is their </a:t>
            </a:r>
            <a:r>
              <a:rPr lang="en-US" altLang="ja-JP" u="sng" dirty="0" smtClean="0">
                <a:ea typeface="ヒラギノ角ゴ Pro W3" charset="0"/>
              </a:rPr>
              <a:t>purpose </a:t>
            </a:r>
            <a:r>
              <a:rPr lang="en-US" altLang="ja-JP" dirty="0" smtClean="0">
                <a:ea typeface="ヒラギノ角ゴ Pro W3" charset="0"/>
              </a:rPr>
              <a:t>in life?</a:t>
            </a:r>
          </a:p>
          <a:p>
            <a:endParaRPr lang="en-US" dirty="0" smtClean="0">
              <a:ea typeface="ヒラギノ角ゴ Pro W3" charset="0"/>
            </a:endParaRPr>
          </a:p>
          <a:p>
            <a:r>
              <a:rPr lang="en-US" dirty="0" smtClean="0">
                <a:ea typeface="ヒラギノ角ゴ Pro W3" charset="0"/>
              </a:rPr>
              <a:t>We need to help people discover their </a:t>
            </a:r>
            <a:r>
              <a:rPr lang="en-US" u="sng" dirty="0" smtClean="0">
                <a:ea typeface="ヒラギノ角ゴ Pro W3" charset="0"/>
              </a:rPr>
              <a:t>passion</a:t>
            </a:r>
            <a:r>
              <a:rPr lang="en-US" dirty="0" smtClean="0">
                <a:ea typeface="ヒラギノ角ゴ Pro W3" charset="0"/>
              </a:rPr>
              <a:t>.  </a:t>
            </a:r>
          </a:p>
          <a:p>
            <a:r>
              <a:rPr lang="en-US" dirty="0" smtClean="0">
                <a:ea typeface="ヒラギノ角ゴ Pro W3" charset="0"/>
              </a:rPr>
              <a:t>What makes them get up in the morning and want to learn something new? </a:t>
            </a:r>
          </a:p>
          <a:p>
            <a:r>
              <a:rPr lang="en-US" dirty="0" smtClean="0">
                <a:ea typeface="ヒラギノ角ゴ Pro W3" charset="0"/>
              </a:rPr>
              <a:t>It’s more than just working for a paycheck.  </a:t>
            </a:r>
          </a:p>
          <a:p>
            <a:endParaRPr lang="en-US" dirty="0" smtClean="0">
              <a:ea typeface="ヒラギノ角ゴ Pro W3" charset="0"/>
            </a:endParaRPr>
          </a:p>
          <a:p>
            <a:r>
              <a:rPr lang="en-US" dirty="0" smtClean="0">
                <a:ea typeface="ヒラギノ角ゴ Pro W3" charset="0"/>
              </a:rPr>
              <a:t>It’s doing satisfying work, making a </a:t>
            </a:r>
            <a:r>
              <a:rPr lang="en-US" u="sng" dirty="0" smtClean="0">
                <a:ea typeface="ヒラギノ角ゴ Pro W3" charset="0"/>
              </a:rPr>
              <a:t>difference</a:t>
            </a:r>
            <a:r>
              <a:rPr lang="en-US" dirty="0" smtClean="0">
                <a:ea typeface="ヒラギノ角ゴ Pro W3" charset="0"/>
              </a:rPr>
              <a:t> in the world,</a:t>
            </a:r>
            <a:r>
              <a:rPr lang="en-US" baseline="0" dirty="0" smtClean="0">
                <a:ea typeface="ヒラギノ角ゴ Pro W3" charset="0"/>
              </a:rPr>
              <a:t> feeling </a:t>
            </a:r>
            <a:r>
              <a:rPr lang="en-US" u="sng" baseline="0" dirty="0" smtClean="0">
                <a:ea typeface="ヒラギノ角ゴ Pro W3" charset="0"/>
              </a:rPr>
              <a:t>needed</a:t>
            </a:r>
            <a:r>
              <a:rPr lang="en-US" baseline="0" dirty="0" smtClean="0">
                <a:ea typeface="ヒラギノ角ゴ Pro W3" charset="0"/>
              </a:rPr>
              <a:t>.</a:t>
            </a:r>
            <a:endParaRPr lang="en-US" dirty="0" smtClean="0">
              <a:ea typeface="ヒラギノ角ゴ Pro W3" charset="0"/>
            </a:endParaRPr>
          </a:p>
          <a:p>
            <a:r>
              <a:rPr lang="en-US" dirty="0" smtClean="0">
                <a:ea typeface="ヒラギノ角ゴ Pro W3" charset="0"/>
              </a:rPr>
              <a:t>And we need to help them to </a:t>
            </a:r>
            <a:r>
              <a:rPr lang="en-US" u="sng" dirty="0" smtClean="0">
                <a:ea typeface="ヒラギノ角ゴ Pro W3" charset="0"/>
              </a:rPr>
              <a:t>turn</a:t>
            </a:r>
            <a:r>
              <a:rPr lang="en-US" dirty="0" smtClean="0">
                <a:ea typeface="ヒラギノ角ゴ Pro W3" charset="0"/>
              </a:rPr>
              <a:t> that passion into a rewarding career.</a:t>
            </a:r>
          </a:p>
          <a:p>
            <a:r>
              <a:rPr lang="en-US" dirty="0" smtClean="0">
                <a:ea typeface="ヒラギノ角ゴ Pro W3" charset="0"/>
              </a:rPr>
              <a:t>--</a:t>
            </a:r>
          </a:p>
          <a:p>
            <a:r>
              <a:rPr lang="en-US" dirty="0" smtClean="0">
                <a:ea typeface="ヒラギノ角ゴ Pro W3" charset="0"/>
              </a:rPr>
              <a:t>In the future -- when the youth with whom we work </a:t>
            </a:r>
            <a:r>
              <a:rPr lang="en-US" u="sng" dirty="0" smtClean="0">
                <a:ea typeface="ヒラギノ角ゴ Pro W3" charset="0"/>
              </a:rPr>
              <a:t>are</a:t>
            </a:r>
            <a:r>
              <a:rPr lang="en-US" dirty="0" smtClean="0">
                <a:ea typeface="ヒラギノ角ゴ Pro W3" charset="0"/>
              </a:rPr>
              <a:t> employed, and someone asks them what they do for a living, -- </a:t>
            </a:r>
          </a:p>
          <a:p>
            <a:r>
              <a:rPr lang="en-US" dirty="0" err="1" smtClean="0">
                <a:ea typeface="ヒラギノ角ゴ Pro W3" charset="0"/>
              </a:rPr>
              <a:t>wouldn</a:t>
            </a:r>
            <a:r>
              <a:rPr lang="ja-JP" altLang="en-US" dirty="0" smtClean="0">
                <a:ea typeface="ヒラギノ角ゴ Pro W3" charset="0"/>
              </a:rPr>
              <a:t>’</a:t>
            </a:r>
            <a:r>
              <a:rPr lang="en-US" altLang="ja-JP" dirty="0" smtClean="0">
                <a:ea typeface="ヒラギノ角ゴ Pro W3" charset="0"/>
              </a:rPr>
              <a:t>t it be </a:t>
            </a:r>
            <a:r>
              <a:rPr lang="en-US" altLang="ja-JP" u="sng" dirty="0" smtClean="0">
                <a:ea typeface="ヒラギノ角ゴ Pro W3" charset="0"/>
              </a:rPr>
              <a:t>great</a:t>
            </a:r>
            <a:r>
              <a:rPr lang="en-US" altLang="ja-JP" dirty="0" smtClean="0">
                <a:ea typeface="ヒラギノ角ゴ Pro W3" charset="0"/>
              </a:rPr>
              <a:t> if they could say – </a:t>
            </a:r>
          </a:p>
          <a:p>
            <a:endParaRPr lang="en-US" dirty="0" smtClean="0">
              <a:ea typeface="ヒラギノ角ゴ Pro W3" charset="0"/>
            </a:endParaRPr>
          </a:p>
          <a:p>
            <a:r>
              <a:rPr lang="ja-JP" altLang="en-US" dirty="0" smtClean="0">
                <a:ea typeface="ヒラギノ角ゴ Pro W3" charset="0"/>
              </a:rPr>
              <a:t>“</a:t>
            </a:r>
            <a:r>
              <a:rPr lang="en-US" altLang="ja-JP" dirty="0" smtClean="0">
                <a:ea typeface="ヒラギノ角ゴ Pro W3" charset="0"/>
              </a:rPr>
              <a:t>I get to make a </a:t>
            </a:r>
            <a:r>
              <a:rPr lang="en-US" altLang="ja-JP" u="sng" dirty="0" smtClean="0">
                <a:ea typeface="ヒラギノ角ゴ Pro W3" charset="0"/>
              </a:rPr>
              <a:t>difference</a:t>
            </a:r>
            <a:r>
              <a:rPr lang="en-US" altLang="ja-JP" dirty="0" smtClean="0">
                <a:ea typeface="ヒラギノ角ゴ Pro W3" charset="0"/>
              </a:rPr>
              <a:t> in the world.</a:t>
            </a:r>
            <a:r>
              <a:rPr lang="ja-JP" altLang="en-US" dirty="0" smtClean="0">
                <a:ea typeface="ヒラギノ角ゴ Pro W3" charset="0"/>
              </a:rPr>
              <a:t>”</a:t>
            </a:r>
            <a:endParaRPr lang="en-US" dirty="0" smtClean="0">
              <a:ea typeface="ヒラギノ角ゴ Pro W3" charset="0"/>
            </a:endParaRPr>
          </a:p>
          <a:p>
            <a:r>
              <a:rPr lang="en-US" altLang="ja-JP" dirty="0" smtClean="0">
                <a:ea typeface="ヒラギノ角ゴ Pro W3" charset="0"/>
              </a:rPr>
              <a:t>“I get to make a </a:t>
            </a:r>
            <a:r>
              <a:rPr lang="en-US" altLang="ja-JP" u="sng" dirty="0" smtClean="0">
                <a:ea typeface="ヒラギノ角ゴ Pro W3" charset="0"/>
              </a:rPr>
              <a:t>difference</a:t>
            </a:r>
            <a:r>
              <a:rPr lang="en-US" altLang="ja-JP" u="none" dirty="0" smtClean="0">
                <a:ea typeface="ヒラギノ角ゴ Pro W3" charset="0"/>
              </a:rPr>
              <a: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Chris </a:t>
            </a:r>
            <a:r>
              <a:rPr lang="en-US" dirty="0" err="1" smtClean="0">
                <a:ea typeface="ヒラギノ角ゴ Pro W3" charset="0"/>
              </a:rPr>
              <a:t>Droessler</a:t>
            </a:r>
            <a:endParaRPr lang="en-US" dirty="0" smtClean="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88646487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680611-EAB2-AA45-B4A6-15E7A3A8A2EC}" type="slidenum">
              <a:rPr lang="en-US" sz="1300"/>
              <a:pPr/>
              <a:t>138</a:t>
            </a:fld>
            <a:endParaRPr lang="en-US" sz="13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74725" y="4560888"/>
            <a:ext cx="48768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Thanks for inviting me to come speak today</a:t>
            </a:r>
            <a:r>
              <a:rPr lang="en-US" dirty="0" smtClean="0">
                <a:ea typeface="ヒラギノ角ゴ Pro W3" charset="0"/>
              </a:rPr>
              <a:t>.</a:t>
            </a: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pPr eaLnBrk="1" hangingPunct="1">
              <a:defRPr/>
            </a:pPr>
            <a:r>
              <a:rPr lang="en-US" dirty="0" smtClean="0">
                <a:effectLst>
                  <a:outerShdw blurRad="38100" dist="38100" dir="2700000" algn="tl">
                    <a:srgbClr val="C0C0C0"/>
                  </a:outerShdw>
                </a:effectLst>
              </a:rPr>
              <a:t>Chris </a:t>
            </a:r>
            <a:r>
              <a:rPr lang="en-US" dirty="0" err="1" smtClean="0">
                <a:effectLst>
                  <a:outerShdw blurRad="38100" dist="38100" dir="2700000" algn="tl">
                    <a:srgbClr val="C0C0C0"/>
                  </a:outerShdw>
                </a:effectLst>
              </a:rPr>
              <a:t>Droessler</a:t>
            </a:r>
            <a:r>
              <a:rPr lang="en-US" dirty="0" smtClean="0">
                <a:effectLst>
                  <a:outerShdw blurRad="38100" dist="38100" dir="2700000" algn="tl">
                    <a:srgbClr val="C0C0C0"/>
                  </a:outerShdw>
                </a:effectLst>
              </a:rPr>
              <a:t>, Consultant, NCDPI</a:t>
            </a:r>
          </a:p>
          <a:p>
            <a:pPr eaLnBrk="1" hangingPunct="1">
              <a:defRPr/>
            </a:pPr>
            <a:r>
              <a:rPr lang="en-US" dirty="0" err="1" smtClean="0"/>
              <a:t>www.ncPerkins.org</a:t>
            </a:r>
            <a:r>
              <a:rPr lang="en-US" dirty="0" smtClean="0"/>
              <a:t>/presentations</a:t>
            </a:r>
          </a:p>
          <a:p>
            <a:endParaRPr lang="en-US" dirty="0">
              <a:ea typeface="ヒラギノ角ゴ Pro W3" charset="0"/>
            </a:endParaRPr>
          </a:p>
        </p:txBody>
      </p:sp>
    </p:spTree>
    <p:extLst>
      <p:ext uri="{BB962C8B-B14F-4D97-AF65-F5344CB8AC3E}">
        <p14:creationId xmlns:p14="http://schemas.microsoft.com/office/powerpoint/2010/main" val="65171408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139</a:t>
            </a:fld>
            <a:endParaRPr lang="en-US"/>
          </a:p>
        </p:txBody>
      </p:sp>
    </p:spTree>
    <p:extLst>
      <p:ext uri="{BB962C8B-B14F-4D97-AF65-F5344CB8AC3E}">
        <p14:creationId xmlns:p14="http://schemas.microsoft.com/office/powerpoint/2010/main" val="47892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14</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560888"/>
            <a:ext cx="58515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a:ea typeface="ヒラギノ角ゴ Pro W3" charset="0"/>
                <a:cs typeface="Times"/>
              </a:rPr>
              <a:t>Here 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a:t>
            </a:r>
            <a:r>
              <a:rPr lang="en-US" dirty="0" smtClean="0">
                <a:ea typeface="ヒラギノ角ゴ Pro W3" charset="0"/>
                <a:cs typeface="Times"/>
              </a:rPr>
              <a:t>jobs</a:t>
            </a:r>
            <a:r>
              <a:rPr lang="en-US" baseline="0" dirty="0" smtClean="0">
                <a:ea typeface="ヒラギノ角ゴ Pro W3" charset="0"/>
                <a:cs typeface="Times"/>
              </a:rPr>
              <a:t> </a:t>
            </a:r>
            <a:r>
              <a:rPr lang="en-US" dirty="0" smtClean="0">
                <a:ea typeface="ヒラギノ角ゴ Pro W3" charset="0"/>
                <a:cs typeface="Times"/>
              </a:rPr>
              <a:t>projected </a:t>
            </a:r>
            <a:r>
              <a:rPr lang="en-US" dirty="0">
                <a:ea typeface="ヒラギノ角ゴ Pro W3" charset="0"/>
                <a:cs typeface="Times"/>
              </a:rPr>
              <a:t>in North Carolina in the year 2020.</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smtClean="0">
                <a:ea typeface="ヒラギノ角ゴ Pro W3" charset="0"/>
                <a:cs typeface="Times"/>
              </a:rPr>
              <a:t>one</a:t>
            </a:r>
            <a:r>
              <a:rPr lang="en-US" dirty="0" smtClean="0">
                <a:ea typeface="ヒラギノ角ゴ Pro W3" charset="0"/>
                <a:cs typeface="Times"/>
              </a:rPr>
              <a:t> </a:t>
            </a:r>
            <a:r>
              <a:rPr lang="en-US" dirty="0">
                <a:ea typeface="ヒラギノ角ゴ Pro W3" charset="0"/>
                <a:cs typeface="Times"/>
              </a:rPr>
              <a:t>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not require </a:t>
            </a:r>
            <a:r>
              <a:rPr lang="en-US" u="sng" dirty="0">
                <a:ea typeface="ヒラギノ角ゴ Pro W3" charset="0"/>
                <a:cs typeface="Times"/>
              </a:rPr>
              <a:t>any </a:t>
            </a:r>
            <a:r>
              <a:rPr lang="en-US" dirty="0">
                <a:ea typeface="ヒラギノ角ゴ Pro W3" charset="0"/>
                <a:cs typeface="Times"/>
              </a:rPr>
              <a:t>education past high school in order to get the job.  They require various amounts of On The Job Training.</a:t>
            </a:r>
          </a:p>
          <a:p>
            <a:pPr eaLnBrk="1" hangingPunct="1">
              <a:spcBef>
                <a:spcPct val="0"/>
              </a:spcBef>
            </a:pPr>
            <a:r>
              <a:rPr lang="en-US" dirty="0">
                <a:ea typeface="ヒラギノ角ゴ Pro W3" charset="0"/>
                <a:cs typeface="Times"/>
              </a:rPr>
              <a:t> </a:t>
            </a:r>
          </a:p>
          <a:p>
            <a:pPr eaLnBrk="1" hangingPunct="1">
              <a:spcBef>
                <a:spcPct val="0"/>
              </a:spcBef>
            </a:pPr>
            <a:r>
              <a:rPr lang="en-US" dirty="0">
                <a:ea typeface="ヒラギノ角ゴ Pro W3" charset="0"/>
                <a:cs typeface="Times"/>
              </a:rPr>
              <a:t>The </a:t>
            </a:r>
            <a:r>
              <a:rPr lang="en-US" dirty="0" smtClean="0">
                <a:ea typeface="ヒラギノ角ゴ Pro W3" charset="0"/>
                <a:cs typeface="Times"/>
              </a:rPr>
              <a:t>8.7 percent </a:t>
            </a:r>
            <a:r>
              <a:rPr lang="en-US" dirty="0">
                <a:ea typeface="ヒラギノ角ゴ Pro W3" charset="0"/>
                <a:cs typeface="Times"/>
              </a:rPr>
              <a:t>in the gray slice of the pie requires previous work experience. Think of this as the worker who rises up to become the shop </a:t>
            </a:r>
            <a:r>
              <a:rPr lang="en-US" dirty="0" smtClean="0">
                <a:ea typeface="ヒラギノ角ゴ Pro W3" charset="0"/>
                <a:cs typeface="Times"/>
              </a:rPr>
              <a:t>foreman or a manager.</a:t>
            </a:r>
            <a:endParaRPr lang="en-US" dirty="0">
              <a:ea typeface="ヒラギノ角ゴ Pro W3" charset="0"/>
              <a:cs typeface="Times"/>
            </a:endParaRPr>
          </a:p>
          <a:p>
            <a:pPr eaLnBrk="1" hangingPunct="1">
              <a:spcBef>
                <a:spcPct val="0"/>
              </a:spcBef>
            </a:pPr>
            <a:endParaRPr lang="en-US" dirty="0">
              <a:ea typeface="ヒラギノ角ゴ Pro W3" charset="0"/>
              <a:cs typeface="Times"/>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smtClean="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2020</a:t>
            </a: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2.54%  Doctoral or professional degree</a:t>
            </a:r>
          </a:p>
          <a:p>
            <a:pPr eaLnBrk="1" hangingPunct="1">
              <a:spcBef>
                <a:spcPct val="0"/>
              </a:spcBef>
              <a:spcAft>
                <a:spcPct val="30000"/>
              </a:spcAft>
            </a:pPr>
            <a:r>
              <a:rPr lang="en-US" dirty="0" smtClean="0">
                <a:ea typeface="ヒラギノ角ゴ Pro W3" charset="0"/>
                <a:cs typeface="ヒラギノ角ゴ Pro W3" charset="0"/>
              </a:rPr>
              <a:t>  1.68</a:t>
            </a:r>
            <a:r>
              <a:rPr lang="en-US" dirty="0">
                <a:ea typeface="ヒラギノ角ゴ Pro W3" charset="0"/>
                <a:cs typeface="ヒラギノ角ゴ Pro W3" charset="0"/>
              </a:rPr>
              <a:t>%  Master's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5.47%  Bachelor's Degree plus work experience</a:t>
            </a:r>
          </a:p>
          <a:p>
            <a:pPr eaLnBrk="1" hangingPunct="1">
              <a:spcBef>
                <a:spcPct val="0"/>
              </a:spcBef>
              <a:spcAft>
                <a:spcPct val="30000"/>
              </a:spcAft>
            </a:pPr>
            <a:r>
              <a:rPr lang="en-US" dirty="0">
                <a:ea typeface="ヒラギノ角ゴ Pro W3" charset="0"/>
                <a:cs typeface="ヒラギノ角ゴ Pro W3" charset="0"/>
              </a:rPr>
              <a:t>12.25%  Bachelor's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1.74%  Associate Degree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4.17</a:t>
            </a:r>
            <a:r>
              <a:rPr lang="en-US" dirty="0">
                <a:ea typeface="ヒラギノ角ゴ Pro W3" charset="0"/>
                <a:cs typeface="ヒラギノ角ゴ Pro W3" charset="0"/>
              </a:rPr>
              <a:t>%  One/two years of college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6.59</a:t>
            </a:r>
            <a:r>
              <a:rPr lang="en-US" dirty="0">
                <a:ea typeface="ヒラギノ角ゴ Pro W3" charset="0"/>
                <a:cs typeface="ヒラギノ角ゴ Pro W3" charset="0"/>
              </a:rPr>
              <a:t>%  Long-term on-the-job (OJT) training</a:t>
            </a:r>
          </a:p>
          <a:p>
            <a:pPr eaLnBrk="1" hangingPunct="1">
              <a:spcBef>
                <a:spcPct val="0"/>
              </a:spcBef>
              <a:spcAft>
                <a:spcPct val="30000"/>
              </a:spcAft>
            </a:pPr>
            <a:r>
              <a:rPr lang="en-US" dirty="0">
                <a:ea typeface="ヒラギノ角ゴ Pro W3" charset="0"/>
                <a:cs typeface="ヒラギノ角ゴ Pro W3" charset="0"/>
              </a:rPr>
              <a:t>20.24%  Moderate-term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36.6%  Short-term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8.72%  Work experience in a related occupation</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347528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15</a:t>
            </a:fld>
            <a:endParaRPr lang="en-US" sz="1300"/>
          </a:p>
        </p:txBody>
      </p:sp>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xfrm>
            <a:off x="650875" y="4560888"/>
            <a:ext cx="5932488" cy="4800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a:solidFill>
                  <a:srgbClr val="181512"/>
                </a:solidFill>
                <a:ea typeface="ヒラギノ角ゴ Pro W3" charset="0"/>
                <a:cs typeface="Times"/>
              </a:rPr>
              <a:t>And here 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a:t>
            </a:r>
            <a:r>
              <a:rPr lang="en-US" sz="1600" dirty="0" smtClean="0">
                <a:solidFill>
                  <a:srgbClr val="181512"/>
                </a:solidFill>
                <a:ea typeface="ヒラギノ角ゴ Pro W3" charset="0"/>
                <a:cs typeface="Times"/>
              </a:rPr>
              <a:t>Carolina </a:t>
            </a:r>
            <a:r>
              <a:rPr lang="en-US" sz="1600" dirty="0">
                <a:solidFill>
                  <a:srgbClr val="181512"/>
                </a:solidFill>
                <a:ea typeface="ヒラギノ角ゴ Pro W3" charset="0"/>
                <a:cs typeface="Times"/>
              </a:rPr>
              <a:t>high school </a:t>
            </a:r>
            <a:r>
              <a:rPr lang="en-US" sz="1600" dirty="0" smtClean="0">
                <a:solidFill>
                  <a:srgbClr val="181512"/>
                </a:solidFill>
                <a:ea typeface="ヒラギノ角ゴ Pro W3" charset="0"/>
                <a:cs typeface="Times"/>
              </a:rPr>
              <a:t>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a:t>
            </a:r>
            <a:r>
              <a:rPr lang="en-US" sz="1600" dirty="0" smtClean="0">
                <a:solidFill>
                  <a:srgbClr val="181512"/>
                </a:solidFill>
                <a:ea typeface="ヒラギノ角ゴ Pro W3" charset="0"/>
                <a:cs typeface="Times"/>
              </a:rPr>
              <a:t>our high school graduates say </a:t>
            </a:r>
            <a:r>
              <a:rPr lang="en-US" sz="1600" dirty="0">
                <a:solidFill>
                  <a:srgbClr val="181512"/>
                </a:solidFill>
                <a:ea typeface="ヒラギノ角ゴ Pro W3" charset="0"/>
                <a:cs typeface="Times"/>
              </a:rPr>
              <a:t>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r>
              <a:rPr lang="en-US" sz="1600" dirty="0">
                <a:solidFill>
                  <a:srgbClr val="181512"/>
                </a:solidFill>
                <a:ea typeface="ヒラギノ角ゴ Pro W3" charset="0"/>
                <a:cs typeface="Times"/>
              </a:rPr>
              <a:t/>
            </a: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is the one-and-a-half percent of our </a:t>
            </a:r>
            <a:r>
              <a:rPr lang="en-US" sz="1600" dirty="0" smtClean="0">
                <a:solidFill>
                  <a:srgbClr val="181512"/>
                </a:solidFill>
                <a:ea typeface="ヒラギノ角ゴ Pro W3" charset="0"/>
                <a:cs typeface="Times"/>
              </a:rPr>
              <a:t>recent high school graduates </a:t>
            </a:r>
            <a:r>
              <a:rPr lang="en-US" sz="1600" dirty="0">
                <a:solidFill>
                  <a:srgbClr val="181512"/>
                </a:solidFill>
                <a:ea typeface="ヒラギノ角ゴ Pro W3" charset="0"/>
                <a:cs typeface="Times"/>
              </a:rPr>
              <a:t>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playing </a:t>
            </a:r>
            <a:r>
              <a:rPr lang="en-US" altLang="ja-JP" sz="1600" u="sng" dirty="0">
                <a:solidFill>
                  <a:srgbClr val="181512"/>
                </a:solidFill>
                <a:ea typeface="ヒラギノ角ゴ Pro W3" charset="0"/>
                <a:cs typeface="Times"/>
              </a:rPr>
              <a:t>Nintendo</a:t>
            </a:r>
            <a:r>
              <a:rPr lang="en-US" altLang="ja-JP" sz="1600" dirty="0">
                <a:solidFill>
                  <a:srgbClr val="181512"/>
                </a:solidFill>
                <a:ea typeface="ヒラギノ角ゴ Pro W3" charset="0"/>
                <a:cs typeface="Times"/>
              </a:rPr>
              <a:t>. </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r>
              <a:rPr lang="en-US" sz="1600" dirty="0" smtClean="0">
                <a:solidFill>
                  <a:srgbClr val="181512"/>
                </a:solidFill>
                <a:ea typeface="ヒラギノ角ゴ Pro W3" charset="0"/>
                <a:cs typeface="ヒラギノ角ゴ Pro W3" charset="0"/>
              </a:rPr>
              <a:t>/</a:t>
            </a:r>
          </a:p>
          <a:p>
            <a:pPr eaLnBrk="1" hangingPunct="1">
              <a:spcBef>
                <a:spcPct val="0"/>
              </a:spcBef>
            </a:pPr>
            <a:r>
              <a:rPr lang="en-US" sz="1600" dirty="0" smtClean="0">
                <a:solidFill>
                  <a:srgbClr val="181512"/>
                </a:solidFill>
                <a:ea typeface="ヒラギノ角ゴ Pro W3" charset="0"/>
                <a:cs typeface="ヒラギノ角ゴ Pro W3" charset="0"/>
              </a:rPr>
              <a:t>Pupil Information</a:t>
            </a:r>
          </a:p>
          <a:p>
            <a:pPr eaLnBrk="1" hangingPunct="1">
              <a:spcBef>
                <a:spcPct val="0"/>
              </a:spcBef>
            </a:pPr>
            <a:r>
              <a:rPr lang="en-US" sz="1600" dirty="0" smtClean="0">
                <a:solidFill>
                  <a:srgbClr val="181512"/>
                </a:solidFill>
                <a:ea typeface="ヒラギノ角ゴ Pro W3" charset="0"/>
                <a:cs typeface="ヒラギノ角ゴ Pro W3" charset="0"/>
              </a:rPr>
              <a:t>Table 12.1 High School Graduates by Intentions</a:t>
            </a:r>
            <a:endParaRPr lang="en-US" sz="1600" dirty="0">
              <a:solidFill>
                <a:srgbClr val="181512"/>
              </a:solidFill>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NC Public Schools Statistical Profile </a:t>
            </a:r>
            <a:r>
              <a:rPr lang="en-US" sz="1600" dirty="0" smtClean="0">
                <a:solidFill>
                  <a:srgbClr val="181512"/>
                </a:solidFill>
                <a:ea typeface="ヒラギノ角ゴ Pro W3" charset="0"/>
                <a:cs typeface="ヒラギノ角ゴ Pro W3" charset="0"/>
              </a:rPr>
              <a:t>2014-2015</a:t>
            </a:r>
            <a:endParaRPr lang="en-US" sz="1600" dirty="0">
              <a:solidFill>
                <a:srgbClr val="181512"/>
              </a:solidFill>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a:t>
            </a:r>
            <a:r>
              <a:rPr lang="en-US" sz="1600" dirty="0" smtClean="0">
                <a:solidFill>
                  <a:srgbClr val="181512"/>
                </a:solidFill>
                <a:ea typeface="ヒラギノ角ゴ Pro W3" charset="0"/>
                <a:cs typeface="ヒラギノ角ゴ Pro W3" charset="0"/>
              </a:rPr>
              <a:t>96,846 </a:t>
            </a:r>
            <a:r>
              <a:rPr lang="en-US" sz="1600" dirty="0">
                <a:solidFill>
                  <a:srgbClr val="181512"/>
                </a:solidFill>
                <a:ea typeface="ヒラギノ角ゴ Pro W3" charset="0"/>
                <a:cs typeface="ヒラギノ角ゴ Pro W3" charset="0"/>
              </a:rPr>
              <a:t>graduates in the class of </a:t>
            </a:r>
            <a:r>
              <a:rPr lang="en-US" sz="1600" dirty="0" smtClean="0">
                <a:solidFill>
                  <a:srgbClr val="181512"/>
                </a:solidFill>
                <a:ea typeface="ヒラギノ角ゴ Pro W3" charset="0"/>
                <a:cs typeface="ヒラギノ角ゴ Pro W3" charset="0"/>
              </a:rPr>
              <a:t>2015, </a:t>
            </a:r>
            <a:r>
              <a:rPr lang="en-US" sz="1600" dirty="0">
                <a:solidFill>
                  <a:srgbClr val="181512"/>
                </a:solidFill>
                <a:ea typeface="ヒラギノ角ゴ Pro W3" charset="0"/>
                <a:cs typeface="ヒラギノ角ゴ Pro W3" charset="0"/>
              </a:rPr>
              <a:t>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34.4% </a:t>
            </a:r>
            <a:r>
              <a:rPr lang="en-US" sz="1600" dirty="0">
                <a:ea typeface="ヒラギノ角ゴ Pro W3" charset="0"/>
                <a:cs typeface="ヒラギノ角ゴ Pro W3" charset="0"/>
              </a:rPr>
              <a:t>Public Senior Institutions</a:t>
            </a:r>
          </a:p>
          <a:p>
            <a:pPr eaLnBrk="1" hangingPunct="1"/>
            <a:r>
              <a:rPr lang="en-US" sz="1600" dirty="0" smtClean="0">
                <a:ea typeface="ヒラギノ角ゴ Pro W3" charset="0"/>
                <a:cs typeface="ヒラギノ角ゴ Pro W3" charset="0"/>
              </a:rPr>
              <a:t>10.4% </a:t>
            </a:r>
            <a:r>
              <a:rPr lang="en-US" sz="1600" dirty="0">
                <a:ea typeface="ヒラギノ角ゴ Pro W3" charset="0"/>
                <a:cs typeface="ヒラギノ角ゴ Pro W3" charset="0"/>
              </a:rPr>
              <a:t>Private Senior </a:t>
            </a:r>
            <a:r>
              <a:rPr lang="en-US" sz="1600" dirty="0" smtClean="0">
                <a:ea typeface="ヒラギノ角ゴ Pro W3" charset="0"/>
                <a:cs typeface="ヒラギノ角ゴ Pro W3" charset="0"/>
              </a:rPr>
              <a:t>Institutions</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37.2% </a:t>
            </a:r>
            <a:r>
              <a:rPr lang="en-US" sz="1600" dirty="0">
                <a:ea typeface="ヒラギノ角ゴ Pro W3" charset="0"/>
                <a:cs typeface="ヒラギノ角ゴ Pro W3" charset="0"/>
              </a:rPr>
              <a:t>Community/Technical College</a:t>
            </a:r>
          </a:p>
          <a:p>
            <a:pPr eaLnBrk="1" hangingPunct="1"/>
            <a:r>
              <a:rPr lang="en-US" sz="1600" dirty="0" smtClean="0">
                <a:ea typeface="ヒラギノ角ゴ Pro W3" charset="0"/>
                <a:cs typeface="ヒラギノ角ゴ Pro W3" charset="0"/>
              </a:rPr>
              <a:t>0.5% </a:t>
            </a:r>
            <a:r>
              <a:rPr lang="en-US" sz="1600" dirty="0">
                <a:ea typeface="ヒラギノ角ゴ Pro W3" charset="0"/>
                <a:cs typeface="ヒラギノ角ゴ Pro W3" charset="0"/>
              </a:rPr>
              <a:t>Private Junior College</a:t>
            </a:r>
          </a:p>
          <a:p>
            <a:pPr eaLnBrk="1" hangingPunct="1"/>
            <a:r>
              <a:rPr lang="en-US" sz="1600" dirty="0" smtClean="0">
                <a:ea typeface="ヒラギノ角ゴ Pro W3" charset="0"/>
                <a:cs typeface="ヒラギノ角ゴ Pro W3" charset="0"/>
              </a:rPr>
              <a:t>1.2% </a:t>
            </a:r>
            <a:r>
              <a:rPr lang="en-US" sz="1600" dirty="0">
                <a:ea typeface="ヒラギノ角ゴ Pro W3" charset="0"/>
                <a:cs typeface="ヒラギノ角ゴ Pro W3" charset="0"/>
              </a:rPr>
              <a:t>Trade/Business </a:t>
            </a:r>
            <a:r>
              <a:rPr lang="en-US" sz="1600" dirty="0" smtClean="0">
                <a:ea typeface="ヒラギノ角ゴ Pro W3" charset="0"/>
                <a:cs typeface="ヒラギノ角ゴ Pro W3" charset="0"/>
              </a:rPr>
              <a:t>School</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4.6% </a:t>
            </a:r>
            <a:r>
              <a:rPr lang="en-US" sz="1600" dirty="0">
                <a:ea typeface="ヒラギノ角ゴ Pro W3" charset="0"/>
                <a:cs typeface="ヒラギノ角ゴ Pro W3" charset="0"/>
              </a:rPr>
              <a:t>Military</a:t>
            </a:r>
          </a:p>
          <a:p>
            <a:pPr eaLnBrk="1" hangingPunct="1"/>
            <a:r>
              <a:rPr lang="en-US" sz="1600" dirty="0" smtClean="0">
                <a:ea typeface="ヒラギノ角ゴ Pro W3" charset="0"/>
                <a:cs typeface="ヒラギノ角ゴ Pro W3" charset="0"/>
              </a:rPr>
              <a:t>9.7% Employment</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1.9% </a:t>
            </a:r>
            <a:r>
              <a:rPr lang="en-US" sz="1600" dirty="0">
                <a:ea typeface="ヒラギノ角ゴ Pro W3" charset="0"/>
                <a:cs typeface="ヒラギノ角ゴ Pro W3" charset="0"/>
              </a:rPr>
              <a:t>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522691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16</a:t>
            </a:fld>
            <a:endParaRPr lang="en-US" sz="1300"/>
          </a:p>
        </p:txBody>
      </p:sp>
      <p:sp>
        <p:nvSpPr>
          <p:cNvPr id="39938" name="Rectangle 2"/>
          <p:cNvSpPr>
            <a:spLocks noGrp="1" noRot="1" noChangeAspect="1" noChangeArrowheads="1" noTextEdit="1"/>
          </p:cNvSpPr>
          <p:nvPr>
            <p:ph type="sldImg"/>
          </p:nvPr>
        </p:nvSpPr>
        <p:spPr>
          <a:xfrm>
            <a:off x="1238250" y="400050"/>
            <a:ext cx="2266950" cy="1700213"/>
          </a:xfrm>
          <a:solidFill>
            <a:srgbClr val="FFFFFF"/>
          </a:solidFill>
          <a:ln/>
        </p:spPr>
      </p:sp>
      <p:sp>
        <p:nvSpPr>
          <p:cNvPr id="39939" name="Rectangle 3"/>
          <p:cNvSpPr>
            <a:spLocks noGrp="1" noChangeArrowheads="1"/>
          </p:cNvSpPr>
          <p:nvPr>
            <p:ph type="body" idx="1"/>
          </p:nvPr>
        </p:nvSpPr>
        <p:spPr>
          <a:xfrm>
            <a:off x="838200" y="2133600"/>
            <a:ext cx="5851525" cy="7478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a:t>
            </a:r>
            <a:r>
              <a:rPr lang="en-US" dirty="0" smtClean="0">
                <a:ea typeface="ヒラギノ角ゴ Pro W3" charset="0"/>
                <a:cs typeface="Times"/>
              </a:rPr>
              <a:t>jobs </a:t>
            </a:r>
            <a:r>
              <a:rPr lang="en-US" u="sng" dirty="0">
                <a:ea typeface="ヒラギノ角ゴ Pro W3" charset="0"/>
                <a:cs typeface="Times"/>
              </a:rPr>
              <a:t>require</a:t>
            </a:r>
            <a:r>
              <a:rPr lang="en-US" dirty="0">
                <a:ea typeface="ヒラギノ角ゴ Pro W3" charset="0"/>
                <a:cs typeface="Times"/>
              </a:rPr>
              <a:t>.</a:t>
            </a:r>
          </a:p>
          <a:p>
            <a:pPr eaLnBrk="1" hangingPunct="1"/>
            <a:r>
              <a:rPr lang="en-US" dirty="0" smtClean="0">
                <a:ea typeface="ヒラギノ角ゴ Pro W3" charset="0"/>
                <a:cs typeface="Times"/>
                <a:sym typeface="Wingdings" charset="0"/>
              </a:rPr>
              <a:t>almost</a:t>
            </a:r>
            <a:r>
              <a:rPr lang="en-US" baseline="0" dirty="0" smtClean="0">
                <a:ea typeface="ヒラギノ角ゴ Pro W3" charset="0"/>
                <a:cs typeface="Times"/>
                <a:sym typeface="Wingdings" charset="0"/>
              </a:rPr>
              <a:t> </a:t>
            </a:r>
            <a:r>
              <a:rPr lang="en-US" u="sng" dirty="0" smtClean="0">
                <a:ea typeface="ヒラギノ角ゴ Pro W3" charset="0"/>
                <a:cs typeface="Times"/>
              </a:rPr>
              <a:t>45</a:t>
            </a:r>
            <a:r>
              <a:rPr lang="en-US" dirty="0" smtClean="0">
                <a:ea typeface="ヒラギノ角ゴ Pro W3" charset="0"/>
                <a:cs typeface="Times"/>
              </a:rPr>
              <a:t> </a:t>
            </a:r>
            <a:r>
              <a:rPr lang="en-US" dirty="0">
                <a:ea typeface="ヒラギノ角ゴ Pro W3" charset="0"/>
                <a:cs typeface="Times"/>
              </a:rPr>
              <a:t>percent of our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dirty="0" smtClean="0">
                <a:ea typeface="ヒラギノ角ゴ Pro W3" charset="0"/>
                <a:cs typeface="Times"/>
              </a:rPr>
              <a:t>almost</a:t>
            </a:r>
            <a:r>
              <a:rPr lang="en-US" baseline="0" dirty="0" smtClean="0">
                <a:ea typeface="ヒラギノ角ゴ Pro W3" charset="0"/>
                <a:cs typeface="Times"/>
              </a:rPr>
              <a:t> </a:t>
            </a:r>
            <a:r>
              <a:rPr lang="en-US" u="sng" dirty="0" smtClean="0">
                <a:ea typeface="ヒラギノ角ゴ Pro W3" charset="0"/>
                <a:cs typeface="Times"/>
              </a:rPr>
              <a:t>22</a:t>
            </a:r>
            <a:r>
              <a:rPr lang="en-US" dirty="0" smtClean="0">
                <a:ea typeface="ヒラギノ角ゴ Pro W3" charset="0"/>
                <a:cs typeface="Times"/>
              </a:rPr>
              <a:t> </a:t>
            </a:r>
            <a:r>
              <a:rPr lang="en-US" dirty="0">
                <a:ea typeface="ヒラギノ角ゴ Pro W3" charset="0"/>
                <a:cs typeface="Times"/>
              </a:rPr>
              <a:t>percent of the </a:t>
            </a:r>
            <a:r>
              <a:rPr lang="en-US" dirty="0" smtClean="0">
                <a:ea typeface="ヒラギノ角ゴ Pro W3" charset="0"/>
                <a:cs typeface="Times"/>
              </a:rPr>
              <a:t>job</a:t>
            </a:r>
            <a:r>
              <a:rPr lang="en-US" baseline="0" dirty="0" smtClean="0">
                <a:ea typeface="ヒラギノ角ゴ Pro W3" charset="0"/>
                <a:cs typeface="Times"/>
              </a:rPr>
              <a:t> openings</a:t>
            </a:r>
            <a:r>
              <a:rPr lang="en-US" dirty="0" smtClean="0">
                <a:ea typeface="ヒラギノ角ゴ Pro W3" charset="0"/>
                <a:cs typeface="Times"/>
              </a:rPr>
              <a:t>. </a:t>
            </a:r>
            <a:r>
              <a:rPr lang="en-US" dirty="0">
                <a:ea typeface="ヒラギノ角ゴ Pro W3" charset="0"/>
                <a:cs typeface="Times"/>
              </a:rPr>
              <a:t>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a:t>
            </a:r>
            <a:r>
              <a:rPr lang="en-US" dirty="0" smtClean="0">
                <a:ea typeface="ヒラギノ角ゴ Pro W3" charset="0"/>
                <a:cs typeface="Times"/>
              </a:rPr>
              <a:t>be </a:t>
            </a:r>
            <a:r>
              <a:rPr lang="en-US" dirty="0">
                <a:ea typeface="ヒラギノ角ゴ Pro W3" charset="0"/>
                <a:cs typeface="Times"/>
              </a:rPr>
              <a:t>left holding a sheepskin with no job to show for </a:t>
            </a:r>
            <a:r>
              <a:rPr lang="en-US" dirty="0" smtClean="0">
                <a:ea typeface="ヒラギノ角ゴ Pro W3" charset="0"/>
                <a:cs typeface="Times"/>
              </a:rPr>
              <a:t>it. We’ll discus that in a few minutes.</a:t>
            </a:r>
            <a:endParaRPr lang="en-US" dirty="0">
              <a:ea typeface="ヒラギノ角ゴ Pro W3" charset="0"/>
              <a:cs typeface="Times"/>
            </a:endParaRP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smtClean="0">
                <a:ea typeface="ヒラギノ角ゴ Pro W3" charset="0"/>
                <a:cs typeface="Times"/>
              </a:rPr>
              <a:t>39</a:t>
            </a:r>
            <a:r>
              <a:rPr lang="en-US" dirty="0" smtClean="0">
                <a:ea typeface="ヒラギノ角ゴ Pro W3" charset="0"/>
                <a:cs typeface="Times"/>
              </a:rPr>
              <a:t> </a:t>
            </a:r>
            <a:r>
              <a:rPr lang="en-US" dirty="0">
                <a:ea typeface="ヒラギノ角ゴ Pro W3" charset="0"/>
                <a:cs typeface="Times"/>
              </a:rPr>
              <a:t>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6</a:t>
            </a:r>
            <a:r>
              <a:rPr lang="en-US" dirty="0">
                <a:ea typeface="ヒラギノ角ゴ Pro W3" charset="0"/>
                <a:cs typeface="Times"/>
              </a:rPr>
              <a:t> percent of the </a:t>
            </a:r>
            <a:r>
              <a:rPr lang="en-US" dirty="0" smtClean="0">
                <a:ea typeface="ヒラギノ角ゴ Pro W3" charset="0"/>
                <a:cs typeface="Times"/>
              </a:rPr>
              <a:t>jobs</a:t>
            </a:r>
            <a:r>
              <a:rPr lang="en-US" dirty="0">
                <a:ea typeface="ヒラギノ角ゴ Pro W3" charset="0"/>
                <a:cs typeface="Times"/>
              </a:rPr>
              <a:t>. </a:t>
            </a:r>
            <a:endParaRPr lang="en-US" dirty="0" smtClean="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63 percent of the jobs do </a:t>
            </a:r>
            <a:r>
              <a:rPr lang="en-US" u="sng" dirty="0">
                <a:ea typeface="ヒラギノ角ゴ Pro W3" charset="0"/>
                <a:cs typeface="Times"/>
              </a:rPr>
              <a:t>not require </a:t>
            </a:r>
            <a:r>
              <a:rPr lang="en-US" dirty="0">
                <a:ea typeface="ヒラギノ角ゴ Pro W3" charset="0"/>
                <a:cs typeface="Times"/>
              </a:rPr>
              <a:t>postsecondary education </a:t>
            </a:r>
            <a:r>
              <a:rPr lang="en-US" dirty="0" smtClean="0">
                <a:ea typeface="ヒラギノ角ゴ Pro W3" charset="0"/>
                <a:cs typeface="Times"/>
              </a:rPr>
              <a:t>(that means that you </a:t>
            </a:r>
            <a:r>
              <a:rPr lang="en-US" dirty="0">
                <a:ea typeface="ヒラギノ角ゴ Pro W3" charset="0"/>
                <a:cs typeface="Times"/>
              </a:rPr>
              <a:t>can get any of those </a:t>
            </a:r>
            <a:r>
              <a:rPr lang="en-US" dirty="0" smtClean="0">
                <a:ea typeface="ヒラギノ角ゴ Pro W3" charset="0"/>
                <a:cs typeface="Times"/>
              </a:rPr>
              <a:t>blue jobs </a:t>
            </a:r>
            <a:r>
              <a:rPr lang="en-US" dirty="0">
                <a:ea typeface="ヒラギノ角ゴ Pro W3" charset="0"/>
                <a:cs typeface="Times"/>
              </a:rPr>
              <a:t>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jobs, which means that the education </a:t>
            </a:r>
            <a:r>
              <a:rPr lang="en-US" u="sng" dirty="0">
                <a:ea typeface="ヒラギノ角ゴ Pro W3" charset="0"/>
                <a:cs typeface="Times"/>
              </a:rPr>
              <a:t>is not required</a:t>
            </a:r>
            <a:r>
              <a:rPr lang="en-US" dirty="0">
                <a:ea typeface="ヒラギノ角ゴ Pro W3" charset="0"/>
                <a:cs typeface="Times"/>
              </a:rPr>
              <a:t>, but in these days of high unemployment,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smtClean="0">
                <a:ea typeface="ヒラギノ角ゴ Pro W3" charset="0"/>
                <a:cs typeface="Times"/>
              </a:rPr>
              <a:t>hired</a:t>
            </a:r>
            <a:r>
              <a:rPr lang="en-US" dirty="0" smtClean="0">
                <a:ea typeface="ヒラギノ角ゴ Pro W3" charset="0"/>
                <a:cs typeface="Times"/>
              </a:rPr>
              <a:t>, and </a:t>
            </a:r>
            <a:r>
              <a:rPr lang="en-US" u="sng" dirty="0" smtClean="0">
                <a:ea typeface="ヒラギノ角ゴ Pro W3" charset="0"/>
                <a:cs typeface="Times"/>
              </a:rPr>
              <a:t>might</a:t>
            </a:r>
            <a:r>
              <a:rPr lang="en-US" dirty="0" smtClean="0">
                <a:ea typeface="ヒラギノ角ゴ Pro W3" charset="0"/>
                <a:cs typeface="Times"/>
              </a:rPr>
              <a:t> start at a higher </a:t>
            </a:r>
            <a:r>
              <a:rPr lang="en-US" u="sng" dirty="0" smtClean="0">
                <a:ea typeface="ヒラギノ角ゴ Pro W3" charset="0"/>
                <a:cs typeface="Times"/>
              </a:rPr>
              <a:t>salary</a:t>
            </a:r>
            <a:r>
              <a:rPr lang="en-US" dirty="0" smtClean="0">
                <a:ea typeface="ヒラギノ角ゴ Pro W3" charset="0"/>
                <a:cs typeface="Times"/>
              </a:rPr>
              <a:t>.</a:t>
            </a:r>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491990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600200" cy="1200150"/>
          </a:xfrm>
        </p:spPr>
      </p:sp>
      <p:sp>
        <p:nvSpPr>
          <p:cNvPr id="3" name="Notes Placeholder 2"/>
          <p:cNvSpPr>
            <a:spLocks noGrp="1"/>
          </p:cNvSpPr>
          <p:nvPr>
            <p:ph type="body" idx="1"/>
          </p:nvPr>
        </p:nvSpPr>
        <p:spPr>
          <a:xfrm>
            <a:off x="685800" y="1885950"/>
            <a:ext cx="5486400" cy="6572250"/>
          </a:xfrm>
        </p:spPr>
        <p:txBody>
          <a:bodyPr>
            <a:noAutofit/>
          </a:bodyPr>
          <a:lstStyle/>
          <a:p>
            <a:r>
              <a:rPr lang="en-US" dirty="0" smtClean="0"/>
              <a:t>So let’s look at some salaries.</a:t>
            </a:r>
          </a:p>
          <a:p>
            <a:endParaRPr lang="en-US" dirty="0" smtClean="0"/>
          </a:p>
          <a:p>
            <a:r>
              <a:rPr lang="en-US" dirty="0" smtClean="0"/>
              <a:t>These are the high-projected demand occupations in North Carolina that require a Associate degree,</a:t>
            </a:r>
            <a:r>
              <a:rPr lang="en-US" baseline="0" dirty="0" smtClean="0"/>
              <a:t> which is a </a:t>
            </a:r>
            <a:r>
              <a:rPr lang="en-US" dirty="0" smtClean="0"/>
              <a:t>two-year degree program at a community college or technical school</a:t>
            </a:r>
            <a:r>
              <a:rPr lang="en-US" baseline="0" dirty="0" smtClean="0"/>
              <a:t>.  </a:t>
            </a:r>
          </a:p>
          <a:p>
            <a:r>
              <a:rPr lang="en-US" baseline="0" dirty="0" smtClean="0"/>
              <a:t>And the number you see is the average starting salary in North Carolina.</a:t>
            </a:r>
          </a:p>
          <a:p>
            <a:endParaRPr lang="en-US" baseline="0" dirty="0" smtClean="0"/>
          </a:p>
          <a:p>
            <a:r>
              <a:rPr lang="en-US" baseline="0" dirty="0" smtClean="0"/>
              <a:t>Who is wishing they saw this chart before deciding to become a teacher????</a:t>
            </a:r>
          </a:p>
          <a:p>
            <a:r>
              <a:rPr lang="en-US" baseline="0" dirty="0" smtClean="0"/>
              <a:t>Note that most of these occupations are the “helping” or “assisting”-type jobs in the </a:t>
            </a:r>
            <a:r>
              <a:rPr lang="en-US" u="sng" baseline="0" dirty="0" smtClean="0"/>
              <a:t>Healthcare</a:t>
            </a:r>
            <a:r>
              <a:rPr lang="en-US" baseline="0" dirty="0" smtClean="0"/>
              <a:t> industry. </a:t>
            </a:r>
          </a:p>
          <a:p>
            <a:r>
              <a:rPr lang="en-US" baseline="0" dirty="0" smtClean="0"/>
              <a:t>All of the “assisting”-type jobs in the Healthcare industry are in </a:t>
            </a:r>
            <a:r>
              <a:rPr lang="en-US" u="sng" baseline="0" dirty="0" smtClean="0"/>
              <a:t>high</a:t>
            </a:r>
            <a:r>
              <a:rPr lang="en-US" baseline="0" dirty="0" smtClean="0"/>
              <a:t> </a:t>
            </a:r>
            <a:r>
              <a:rPr lang="en-US" u="sng" baseline="0" dirty="0" smtClean="0"/>
              <a:t>demand</a:t>
            </a:r>
            <a:r>
              <a:rPr lang="en-US" baseline="0" dirty="0" smtClean="0"/>
              <a:t>, -- </a:t>
            </a:r>
            <a:r>
              <a:rPr lang="en-US" u="sng" baseline="0" dirty="0" smtClean="0"/>
              <a:t>were</a:t>
            </a:r>
            <a:r>
              <a:rPr lang="en-US" baseline="0" dirty="0" smtClean="0"/>
              <a:t> in high demand throughout the recent recession, -- and should </a:t>
            </a:r>
            <a:r>
              <a:rPr lang="en-US" u="sng" baseline="0" dirty="0" smtClean="0"/>
              <a:t>stay</a:t>
            </a:r>
            <a:r>
              <a:rPr lang="en-US" baseline="0" dirty="0" smtClean="0"/>
              <a:t> in high demand for many years to come -- to help support the aging baby boomers.</a:t>
            </a:r>
          </a:p>
          <a:p>
            <a:endParaRPr lang="en-US" baseline="0" dirty="0" smtClean="0"/>
          </a:p>
          <a:p>
            <a:r>
              <a:rPr lang="en-US" baseline="0" dirty="0" smtClean="0"/>
              <a:t>The starting salary for public school teachers in North Carolina is $35,000. Think about the difference in repaying student loans for these two. Four years at a state university costs </a:t>
            </a:r>
            <a:r>
              <a:rPr lang="en-US" u="sng" baseline="0" dirty="0" smtClean="0"/>
              <a:t>ten</a:t>
            </a:r>
            <a:r>
              <a:rPr lang="en-US" baseline="0" dirty="0" smtClean="0"/>
              <a:t> times as much as a two-year degree. </a:t>
            </a:r>
          </a:p>
          <a:p>
            <a:endParaRPr lang="en-US" baseline="0" dirty="0" smtClean="0"/>
          </a:p>
          <a:p>
            <a:r>
              <a:rPr lang="en-US" baseline="0" dirty="0" smtClean="0"/>
              <a:t>Or flip it around to say that an associate degree costs one-tenth the cost of a bachelor degree.  And you are done with school and start making money years earlier.</a:t>
            </a:r>
          </a:p>
          <a:p>
            <a:endParaRPr lang="en-US" dirty="0" smtClean="0"/>
          </a:p>
          <a:p>
            <a:r>
              <a:rPr lang="en-US" dirty="0" smtClean="0"/>
              <a:t>=====</a:t>
            </a:r>
          </a:p>
          <a:p>
            <a:endParaRPr lang="en-US" dirty="0" smtClean="0"/>
          </a:p>
          <a:p>
            <a:r>
              <a:rPr lang="en-US" dirty="0" smtClean="0"/>
              <a:t>These are all ”high demand”</a:t>
            </a:r>
            <a:r>
              <a:rPr lang="en-US" baseline="0" dirty="0" smtClean="0"/>
              <a:t> occupations, projected to have over 2.1 percent growth per year over the 2012-2022 projection period.</a:t>
            </a:r>
          </a:p>
          <a:p>
            <a:endParaRPr lang="en-US" baseline="0" dirty="0" smtClean="0"/>
          </a:p>
          <a:p>
            <a:r>
              <a:rPr lang="en-US" dirty="0" smtClean="0"/>
              <a:t>Estimated average salary for all entry-level (first-year) workers in this occupation in North Carolina in 2014.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290535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And now the Bachelor's degree – a four-year degree program at a college or university is required to get these jobs.</a:t>
            </a:r>
          </a:p>
          <a:p>
            <a:r>
              <a:rPr lang="en-US" dirty="0" smtClean="0"/>
              <a:t>And this is showing only the jobs projected to be</a:t>
            </a:r>
            <a:r>
              <a:rPr lang="en-US" baseline="0" dirty="0" smtClean="0"/>
              <a:t> </a:t>
            </a:r>
            <a:r>
              <a:rPr lang="en-US" dirty="0" smtClean="0"/>
              <a:t>in high demand</a:t>
            </a:r>
          </a:p>
          <a:p>
            <a:endParaRPr lang="en-US" dirty="0" smtClean="0"/>
          </a:p>
          <a:p>
            <a:r>
              <a:rPr lang="en-US" dirty="0" smtClean="0"/>
              <a:t>The starting salaries are a little higher than most Associate degrees, but not all.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The underlined occupations are in </a:t>
            </a:r>
            <a:r>
              <a:rPr lang="en-US" u="sng" dirty="0" smtClean="0">
                <a:ea typeface="ヒラギノ角ゴ Pro W3" charset="0"/>
                <a:cs typeface="Times"/>
              </a:rPr>
              <a:t>management</a:t>
            </a:r>
            <a:r>
              <a:rPr lang="en-US" dirty="0" smtClean="0">
                <a:ea typeface="ヒラギノ角ゴ Pro W3" charset="0"/>
                <a:cs typeface="Times"/>
              </a:rPr>
              <a:t>, which means that not only does the job require a bachelor degree, but also requires some years of work experience in that field.  Those are not jobs that you get four years out of high school.</a:t>
            </a:r>
          </a:p>
          <a:p>
            <a:endParaRPr lang="en-US" dirty="0" smtClean="0"/>
          </a:p>
          <a:p>
            <a:endParaRPr lang="en-US" dirty="0" smtClean="0"/>
          </a:p>
          <a:p>
            <a:r>
              <a:rPr lang="en-US" dirty="0" smtClean="0"/>
              <a:t>=====</a:t>
            </a:r>
          </a:p>
          <a:p>
            <a:endParaRPr lang="en-US" dirty="0" smtClean="0"/>
          </a:p>
          <a:p>
            <a:r>
              <a:rPr lang="en-US" dirty="0" smtClean="0"/>
              <a:t>These are all ”high demand”</a:t>
            </a:r>
            <a:r>
              <a:rPr lang="en-US" baseline="0" dirty="0" smtClean="0"/>
              <a:t> occupations, projected to have over 2.1 percent growth per year over the 2012-2022 projection period.</a:t>
            </a:r>
          </a:p>
          <a:p>
            <a:endParaRPr lang="en-US" baseline="0" dirty="0" smtClean="0"/>
          </a:p>
          <a:p>
            <a:r>
              <a:rPr lang="en-US" dirty="0" smtClean="0"/>
              <a:t>Estimated average salary for all entry-level (first-year) workers in this occupation in North Carolina in 2014.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192420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00A8573C-1C03-42D6-BA9F-FEDD20080279}" type="slidenum">
              <a:rPr lang="en-US" altLang="en-US" sz="1200"/>
              <a:pPr/>
              <a:t>19</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46F940DC-9CEA-4EE4-BCF8-1939E2B60746}" type="slidenum">
              <a:rPr lang="en-US" altLang="en-US" sz="1200" b="1">
                <a:effectLst>
                  <a:outerShdw blurRad="38100" dist="38100" dir="2700000" algn="tl">
                    <a:srgbClr val="C0C0C0"/>
                  </a:outerShdw>
                </a:effectLst>
                <a:latin typeface="Helvetica Neue" pitchFamily="-108" charset="0"/>
              </a:rPr>
              <a:pPr algn="r"/>
              <a:t>19</a:t>
            </a:fld>
            <a:endParaRPr lang="en-US" altLang="en-US" sz="1200" b="1">
              <a:effectLst>
                <a:outerShdw blurRad="38100" dist="38100" dir="2700000" algn="tl">
                  <a:srgbClr val="C0C0C0"/>
                </a:outerShdw>
              </a:effectLst>
              <a:latin typeface="Helvetica Neue" pitchFamily="-108" charset="0"/>
            </a:endParaRPr>
          </a:p>
        </p:txBody>
      </p:sp>
      <p:sp>
        <p:nvSpPr>
          <p:cNvPr id="88068" name="Rectangle 2"/>
          <p:cNvSpPr>
            <a:spLocks noGrp="1" noRot="1" noChangeAspect="1" noChangeArrowheads="1" noTextEdit="1"/>
          </p:cNvSpPr>
          <p:nvPr>
            <p:ph type="sldImg"/>
          </p:nvPr>
        </p:nvSpPr>
        <p:spPr>
          <a:xfrm>
            <a:off x="1143000" y="685800"/>
            <a:ext cx="2741613" cy="2056210"/>
          </a:xfrm>
          <a:solidFill>
            <a:srgbClr val="FFFFFF"/>
          </a:solidFill>
          <a:ln/>
        </p:spPr>
      </p:sp>
      <p:sp>
        <p:nvSpPr>
          <p:cNvPr id="88069" name="Rectangle 3"/>
          <p:cNvSpPr>
            <a:spLocks noGrp="1" noChangeArrowheads="1"/>
          </p:cNvSpPr>
          <p:nvPr>
            <p:ph type="body" idx="1"/>
          </p:nvPr>
        </p:nvSpPr>
        <p:spPr>
          <a:xfrm>
            <a:off x="838200" y="2971800"/>
            <a:ext cx="5334000" cy="54864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These data show</a:t>
            </a:r>
            <a:r>
              <a:rPr lang="en-US" altLang="en-US" baseline="0" dirty="0" smtClean="0">
                <a:ea typeface="ヒラギノ角ゴ Pro W3" pitchFamily="-108" charset="-128"/>
              </a:rPr>
              <a:t> that almost twice as many folks are going to a four-year college than a two-year college.</a:t>
            </a:r>
          </a:p>
          <a:p>
            <a:pPr eaLnBrk="1" hangingPunct="1">
              <a:spcBef>
                <a:spcPct val="0"/>
              </a:spcBef>
            </a:pPr>
            <a:endParaRPr lang="en-US" altLang="en-US" baseline="0" dirty="0" smtClean="0">
              <a:ea typeface="ヒラギノ角ゴ Pro W3" pitchFamily="-108" charset="-128"/>
            </a:endParaRPr>
          </a:p>
          <a:p>
            <a:pPr eaLnBrk="1" hangingPunct="1">
              <a:spcBef>
                <a:spcPct val="0"/>
              </a:spcBef>
            </a:pPr>
            <a:r>
              <a:rPr lang="en-US" altLang="en-US" dirty="0" smtClean="0">
                <a:ea typeface="ヒラギノ角ゴ Pro W3" pitchFamily="-108" charset="-128"/>
              </a:rPr>
              <a:t>But what</a:t>
            </a:r>
            <a:r>
              <a:rPr lang="en-US" altLang="en-US" baseline="0" dirty="0" smtClean="0">
                <a:ea typeface="ヒラギノ角ゴ Pro W3" pitchFamily="-108" charset="-128"/>
              </a:rPr>
              <a:t> I have been showing you on the last few slides seems to indicate that many of the four-year graduates will be left holding a sheepskin, -- but have no job.</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And as an aside – </a:t>
            </a:r>
          </a:p>
          <a:p>
            <a:pPr eaLnBrk="1" hangingPunct="1">
              <a:spcBef>
                <a:spcPct val="0"/>
              </a:spcBef>
            </a:pPr>
            <a:endParaRPr lang="en-US" altLang="en-US" dirty="0" smtClean="0">
              <a:ea typeface="ヒラギノ角ゴ Pro W3" pitchFamily="-108" charset="-128"/>
            </a:endParaRPr>
          </a:p>
          <a:p>
            <a:pPr marL="285750" indent="-285750" eaLnBrk="1" hangingPunct="1">
              <a:spcBef>
                <a:spcPct val="0"/>
              </a:spcBef>
              <a:buFont typeface="Wingdings" charset="2"/>
              <a:buChar char="à"/>
            </a:pPr>
            <a:r>
              <a:rPr lang="en-US" altLang="en-US" dirty="0" smtClean="0">
                <a:ea typeface="ヒラギノ角ゴ Pro W3" pitchFamily="-108" charset="-128"/>
                <a:sym typeface="Wingdings"/>
              </a:rPr>
              <a:t>Where are our</a:t>
            </a:r>
            <a:r>
              <a:rPr lang="en-US" altLang="en-US" baseline="0" dirty="0" smtClean="0">
                <a:ea typeface="ヒラギノ角ゴ Pro W3" pitchFamily="-108" charset="-128"/>
                <a:sym typeface="Wingdings"/>
              </a:rPr>
              <a:t> men?  Why are they not in college?</a:t>
            </a:r>
          </a:p>
          <a:p>
            <a:pPr marL="0" indent="0" eaLnBrk="1" hangingPunct="1">
              <a:spcBef>
                <a:spcPct val="0"/>
              </a:spcBef>
              <a:buFont typeface="Wingdings" charset="2"/>
              <a:buNone/>
            </a:pPr>
            <a:r>
              <a:rPr lang="en-US" altLang="en-US" baseline="0" dirty="0" smtClean="0">
                <a:ea typeface="ヒラギノ角ゴ Pro W3" pitchFamily="-108" charset="-128"/>
                <a:sym typeface="Wingdings"/>
              </a:rPr>
              <a:t>That’s almost a 15 percent difference between the college enrollment of men verses women.</a:t>
            </a:r>
          </a:p>
          <a:p>
            <a:pPr marL="0" indent="0" eaLnBrk="1" hangingPunct="1">
              <a:spcBef>
                <a:spcPct val="0"/>
              </a:spcBef>
              <a:buFont typeface="Wingdings" charset="2"/>
              <a:buNone/>
            </a:pPr>
            <a:endParaRPr lang="en-US" altLang="en-US" baseline="0" dirty="0" smtClean="0">
              <a:ea typeface="ヒラギノ角ゴ Pro W3" pitchFamily="-108" charset="-128"/>
              <a:sym typeface="Wingdings"/>
            </a:endParaRPr>
          </a:p>
          <a:p>
            <a:pPr marL="285750" indent="-285750" eaLnBrk="1" hangingPunct="1">
              <a:spcBef>
                <a:spcPct val="0"/>
              </a:spcBef>
              <a:buFont typeface="Wingdings" charset="2"/>
              <a:buChar char="à"/>
            </a:pPr>
            <a:r>
              <a:rPr lang="en-US" altLang="en-US" baseline="0" dirty="0" smtClean="0">
                <a:ea typeface="ヒラギノ角ゴ Pro W3" pitchFamily="-108" charset="-128"/>
                <a:sym typeface="Wingdings"/>
              </a:rPr>
              <a:t>Compare to the census data</a:t>
            </a:r>
          </a:p>
          <a:p>
            <a:pPr marL="0" indent="0" eaLnBrk="1" hangingPunct="1">
              <a:spcBef>
                <a:spcPct val="0"/>
              </a:spcBef>
              <a:buFont typeface="Wingdings" charset="2"/>
              <a:buNone/>
            </a:pPr>
            <a:r>
              <a:rPr lang="en-US" altLang="en-US" baseline="0" dirty="0" smtClean="0">
                <a:ea typeface="ヒラギノ角ゴ Pro W3" pitchFamily="-108" charset="-128"/>
                <a:sym typeface="Wingdings"/>
              </a:rPr>
              <a:t>The difference between men and women enrollment in postsecondary education is 10 times the difference in the census data.</a:t>
            </a:r>
          </a:p>
          <a:p>
            <a:pPr eaLnBrk="1" hangingPunct="1">
              <a:spcBef>
                <a:spcPct val="0"/>
              </a:spcBef>
            </a:pPr>
            <a:endParaRPr lang="en-US" altLang="en-US" baseline="0" dirty="0" smtClean="0">
              <a:ea typeface="ヒラギノ角ゴ Pro W3" pitchFamily="-108" charset="-128"/>
              <a:sym typeface="Wingdings"/>
            </a:endParaRPr>
          </a:p>
          <a:p>
            <a:pPr eaLnBrk="1" hangingPunct="1">
              <a:spcBef>
                <a:spcPct val="0"/>
              </a:spcBef>
            </a:pPr>
            <a:r>
              <a:rPr lang="en-US" altLang="en-US" baseline="0" dirty="0" smtClean="0">
                <a:ea typeface="ヒラギノ角ゴ Pro W3" pitchFamily="-108" charset="-128"/>
                <a:sym typeface="Wingdings"/>
              </a:rPr>
              <a:t>Are they staying at home raising families rather than going to college?</a:t>
            </a:r>
          </a:p>
          <a:p>
            <a:pPr eaLnBrk="1" hangingPunct="1">
              <a:spcBef>
                <a:spcPct val="0"/>
              </a:spcBef>
            </a:pPr>
            <a:r>
              <a:rPr lang="en-US" altLang="en-US" baseline="0" dirty="0" smtClean="0">
                <a:ea typeface="ヒラギノ角ゴ Pro W3" pitchFamily="-108" charset="-128"/>
                <a:sym typeface="Wingdings"/>
              </a:rPr>
              <a:t>-- Just another thing to consider.</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ヒラギノ角ゴ Pro W3" pitchFamily="-108" charset="-128"/>
              </a:rPr>
              <a:t>National Center for Education statistics, U.S. Department of Education (</a:t>
            </a:r>
            <a:r>
              <a:rPr lang="en-US" altLang="en-US" dirty="0" err="1" smtClean="0">
                <a:ea typeface="ヒラギノ角ゴ Pro W3" pitchFamily="-108" charset="-128"/>
              </a:rPr>
              <a:t>nces.ed.gov</a:t>
            </a:r>
            <a:r>
              <a:rPr lang="en-US" altLang="en-US" dirty="0" smtClean="0">
                <a:ea typeface="ヒラギノ角ゴ Pro W3" pitchFamily="-108" charset="-128"/>
              </a:rPr>
              <a:t>)</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2014 data</a:t>
            </a:r>
          </a:p>
          <a:p>
            <a:pPr eaLnBrk="1" hangingPunct="1"/>
            <a:r>
              <a:rPr lang="en-US" altLang="en-US" dirty="0" smtClean="0">
                <a:ea typeface="ヒラギノ角ゴ Pro W3" pitchFamily="-108" charset="-128"/>
              </a:rPr>
              <a:t>“Enrollment and Employees in Postsecondary Institutions, Fall 2014; and Financial Statistics and Academic Libraries, Fiscal Year 2014”</a:t>
            </a:r>
          </a:p>
          <a:p>
            <a:pPr eaLnBrk="1" hangingPunct="1"/>
            <a:r>
              <a:rPr lang="en-US" altLang="en-US" dirty="0" smtClean="0">
                <a:ea typeface="ヒラギノ角ゴ Pro W3" pitchFamily="-108" charset="-128"/>
              </a:rPr>
              <a:t>http://</a:t>
            </a:r>
            <a:r>
              <a:rPr lang="en-US" altLang="en-US" dirty="0" err="1" smtClean="0">
                <a:ea typeface="ヒラギノ角ゴ Pro W3" pitchFamily="-108" charset="-128"/>
              </a:rPr>
              <a:t>nces.ed.gov</a:t>
            </a:r>
            <a:r>
              <a:rPr lang="en-US" altLang="en-US" dirty="0" smtClean="0">
                <a:ea typeface="ヒラギノ角ゴ Pro W3" pitchFamily="-108" charset="-128"/>
              </a:rPr>
              <a:t>/pubs2016/2016005.pdf</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Table 1. Number and percentage of students enrolled at Title IV institutions, by control of institution, student level, and other selected characteristics: United States, fall 2014</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Census data</a:t>
            </a:r>
          </a:p>
          <a:p>
            <a:pPr eaLnBrk="1" hangingPunct="1"/>
            <a:r>
              <a:rPr lang="en-US" altLang="en-US" dirty="0" smtClean="0">
                <a:ea typeface="ヒラギノ角ゴ Pro W3" pitchFamily="-108" charset="-128"/>
              </a:rPr>
              <a:t>http://</a:t>
            </a:r>
            <a:r>
              <a:rPr lang="en-US" altLang="en-US" dirty="0" err="1" smtClean="0">
                <a:ea typeface="ヒラギノ角ゴ Pro W3" pitchFamily="-108" charset="-128"/>
              </a:rPr>
              <a:t>www.census.gov</a:t>
            </a:r>
            <a:r>
              <a:rPr lang="en-US" altLang="en-US" dirty="0" smtClean="0">
                <a:ea typeface="ヒラギノ角ゴ Pro W3" pitchFamily="-108" charset="-128"/>
              </a:rPr>
              <a:t>/prod/cen2010/briefs/c2010br-03.pdf</a:t>
            </a:r>
          </a:p>
          <a:p>
            <a:pPr eaLnBrk="1" hangingPunct="1"/>
            <a:endParaRPr lang="en-US" altLang="en-US" dirty="0" smtClean="0">
              <a:ea typeface="ヒラギノ角ゴ Pro W3" pitchFamily="-108" charset="-128"/>
            </a:endParaRPr>
          </a:p>
        </p:txBody>
      </p:sp>
    </p:spTree>
    <p:extLst>
      <p:ext uri="{BB962C8B-B14F-4D97-AF65-F5344CB8AC3E}">
        <p14:creationId xmlns:p14="http://schemas.microsoft.com/office/powerpoint/2010/main" val="27906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828800" cy="1371600"/>
          </a:xfrm>
        </p:spPr>
      </p:sp>
      <p:sp>
        <p:nvSpPr>
          <p:cNvPr id="3" name="Notes Placeholder 2"/>
          <p:cNvSpPr>
            <a:spLocks noGrp="1"/>
          </p:cNvSpPr>
          <p:nvPr>
            <p:ph type="body" idx="1"/>
          </p:nvPr>
        </p:nvSpPr>
        <p:spPr>
          <a:xfrm>
            <a:off x="685800" y="1905000"/>
            <a:ext cx="5486400" cy="7010400"/>
          </a:xfrm>
        </p:spPr>
        <p:txBody>
          <a:bodyPr>
            <a:noAutofit/>
          </a:bodyPr>
          <a:lstStyle/>
          <a:p>
            <a:r>
              <a:rPr lang="en-US" dirty="0" smtClean="0"/>
              <a:t>An Ancient</a:t>
            </a:r>
            <a:r>
              <a:rPr lang="en-US" baseline="0" dirty="0" smtClean="0"/>
              <a:t> Japanese proverb says “</a:t>
            </a:r>
            <a:r>
              <a:rPr lang="en-US" dirty="0" smtClean="0"/>
              <a:t>You can’t see the whole sky through a bamboo tube.”</a:t>
            </a:r>
          </a:p>
          <a:p>
            <a:endParaRPr lang="en-US" dirty="0" smtClean="0"/>
          </a:p>
          <a:p>
            <a:r>
              <a:rPr lang="en-US" dirty="0" smtClean="0"/>
              <a:t>We are trained from an early age to look at things through</a:t>
            </a:r>
            <a:r>
              <a:rPr lang="en-US" baseline="0" dirty="0" smtClean="0"/>
              <a:t> a </a:t>
            </a:r>
            <a:r>
              <a:rPr lang="en-US" u="sng" baseline="0" dirty="0" smtClean="0"/>
              <a:t>tube</a:t>
            </a:r>
            <a:r>
              <a:rPr lang="en-US" baseline="0" dirty="0" smtClean="0"/>
              <a:t>. Our education system is set up to train students to look at math, English, and other subjects in </a:t>
            </a:r>
            <a:r>
              <a:rPr lang="en-US" u="sng" baseline="0" dirty="0" smtClean="0"/>
              <a:t>isolation</a:t>
            </a:r>
            <a:r>
              <a:rPr lang="en-US" baseline="0" dirty="0" smtClean="0"/>
              <a:t> from each other. </a:t>
            </a:r>
          </a:p>
          <a:p>
            <a:endParaRPr lang="en-US" baseline="0" dirty="0" smtClean="0"/>
          </a:p>
          <a:p>
            <a:r>
              <a:rPr lang="en-US" baseline="0" dirty="0" smtClean="0"/>
              <a:t>The </a:t>
            </a:r>
            <a:r>
              <a:rPr lang="en-US" u="sng" baseline="0" dirty="0" smtClean="0"/>
              <a:t>focus</a:t>
            </a:r>
            <a:r>
              <a:rPr lang="en-US" baseline="0" dirty="0" smtClean="0"/>
              <a:t> is on doing </a:t>
            </a:r>
            <a:r>
              <a:rPr lang="en-US" u="sng" baseline="0" dirty="0" smtClean="0"/>
              <a:t>just</a:t>
            </a:r>
            <a:r>
              <a:rPr lang="en-US" baseline="0" dirty="0" smtClean="0"/>
              <a:t> enough in those independent classes to make the grade you wish. </a:t>
            </a:r>
          </a:p>
          <a:p>
            <a:r>
              <a:rPr lang="en-US" baseline="0" dirty="0" smtClean="0"/>
              <a:t>If you are caught looking at the world outside your bamboo tube, -- you might be accused of </a:t>
            </a:r>
            <a:r>
              <a:rPr lang="en-US" u="sng" baseline="0" dirty="0" smtClean="0"/>
              <a:t>cheating</a:t>
            </a:r>
            <a:r>
              <a:rPr lang="en-US" baseline="0" dirty="0" smtClean="0"/>
              <a:t>.</a:t>
            </a:r>
          </a:p>
          <a:p>
            <a:endParaRPr lang="en-US" baseline="0" dirty="0" smtClean="0"/>
          </a:p>
          <a:p>
            <a:r>
              <a:rPr lang="en-US" baseline="0" dirty="0" smtClean="0"/>
              <a:t>Learning does not have to relate to the </a:t>
            </a:r>
            <a:r>
              <a:rPr lang="en-US" u="sng" baseline="0" dirty="0" smtClean="0"/>
              <a:t>real world</a:t>
            </a:r>
            <a:r>
              <a:rPr lang="en-US" baseline="0" dirty="0" smtClean="0"/>
              <a:t>, you just have to memorize and apply your recent learnings to tests.</a:t>
            </a:r>
          </a:p>
          <a:p>
            <a:r>
              <a:rPr lang="en-US" baseline="0" dirty="0" smtClean="0"/>
              <a:t>Then when you have enough credits, you are passed on to the next level of education, or just out the door.</a:t>
            </a:r>
          </a:p>
          <a:p>
            <a:endParaRPr lang="en-US" baseline="0" dirty="0" smtClean="0"/>
          </a:p>
          <a:p>
            <a:r>
              <a:rPr lang="en-US" baseline="0" dirty="0" smtClean="0"/>
              <a:t>In business we are trained the same way. We focus on our work and pay no attention to the folks working around us.  There is no incentive to interact, so why should I.</a:t>
            </a:r>
          </a:p>
          <a:p>
            <a:endParaRPr lang="en-US" baseline="0" dirty="0" smtClean="0"/>
          </a:p>
          <a:p>
            <a:r>
              <a:rPr lang="en-US" baseline="0" dirty="0" smtClean="0"/>
              <a:t>Just as you can not see the whole sky by looking through a bamboo tube, you can’t learn everything from </a:t>
            </a:r>
            <a:r>
              <a:rPr lang="en-US" u="sng" baseline="0" dirty="0" smtClean="0"/>
              <a:t>me</a:t>
            </a:r>
            <a:r>
              <a:rPr lang="en-US" baseline="0" dirty="0" smtClean="0"/>
              <a:t>.  So I’ll show you what </a:t>
            </a:r>
            <a:r>
              <a:rPr lang="en-US" u="sng" baseline="0" dirty="0" smtClean="0"/>
              <a:t>I</a:t>
            </a:r>
            <a:r>
              <a:rPr lang="en-US" baseline="0" dirty="0" smtClean="0"/>
              <a:t> have been looking at through my </a:t>
            </a:r>
            <a:r>
              <a:rPr lang="en-US" u="sng" baseline="0" dirty="0" smtClean="0"/>
              <a:t>own</a:t>
            </a:r>
            <a:r>
              <a:rPr lang="en-US" baseline="0" dirty="0" smtClean="0"/>
              <a:t> bamboo tube.</a:t>
            </a:r>
          </a:p>
          <a:p>
            <a:r>
              <a:rPr lang="en-US" baseline="0" dirty="0" smtClean="0"/>
              <a:t>And I’ll show you some of the things I get to see when I put the bamboo tube aside -- and just look at the </a:t>
            </a:r>
            <a:r>
              <a:rPr lang="en-US" u="sng" baseline="0" dirty="0" smtClean="0"/>
              <a:t>whole sky</a:t>
            </a:r>
            <a:r>
              <a:rPr lang="en-US" baseline="0" dirty="0" smtClean="0"/>
              <a:t>.</a:t>
            </a:r>
            <a:endParaRPr lang="en-US" dirty="0" smtClean="0"/>
          </a:p>
          <a:p>
            <a:endParaRPr lang="en-US" dirty="0" smtClean="0"/>
          </a:p>
          <a:p>
            <a:endParaRPr lang="en-US" dirty="0" smtClean="0"/>
          </a:p>
          <a:p>
            <a:r>
              <a:rPr lang="en-US" dirty="0" smtClean="0"/>
              <a:t>====</a:t>
            </a:r>
          </a:p>
          <a:p>
            <a:r>
              <a:rPr lang="en-US" dirty="0" smtClean="0"/>
              <a:t>Quote</a:t>
            </a:r>
          </a:p>
          <a:p>
            <a:r>
              <a:rPr lang="en-US" dirty="0" smtClean="0"/>
              <a:t>http://</a:t>
            </a:r>
            <a:r>
              <a:rPr lang="en-US" dirty="0" err="1" smtClean="0"/>
              <a:t>www.rodneyohebsion.com</a:t>
            </a:r>
            <a:r>
              <a:rPr lang="en-US" dirty="0" smtClean="0"/>
              <a:t>/</a:t>
            </a:r>
            <a:r>
              <a:rPr lang="en-US" dirty="0" err="1" smtClean="0"/>
              <a:t>japan.htm</a:t>
            </a:r>
            <a:endParaRPr lang="en-US" dirty="0" smtClean="0"/>
          </a:p>
          <a:p>
            <a:r>
              <a:rPr lang="en-US" dirty="0" smtClean="0"/>
              <a:t>http://</a:t>
            </a:r>
            <a:r>
              <a:rPr lang="en-US" dirty="0" err="1" smtClean="0"/>
              <a:t>www.worldofproverbs.com</a:t>
            </a:r>
            <a:r>
              <a:rPr lang="en-US" dirty="0" smtClean="0"/>
              <a:t>/2012/04/you-cant-see-whole-sky-through-</a:t>
            </a:r>
            <a:r>
              <a:rPr lang="en-US" dirty="0" err="1" smtClean="0"/>
              <a:t>bamboo.html</a:t>
            </a:r>
            <a:endParaRPr lang="en-US" dirty="0" smtClean="0"/>
          </a:p>
          <a:p>
            <a:endParaRPr lang="en-US" dirty="0" smtClean="0"/>
          </a:p>
          <a:p>
            <a:endParaRPr lang="en-US" dirty="0" smtClean="0"/>
          </a:p>
          <a:p>
            <a:r>
              <a:rPr lang="en-US" dirty="0" smtClean="0"/>
              <a:t>Panda photo</a:t>
            </a:r>
          </a:p>
          <a:p>
            <a:r>
              <a:rPr lang="en-US" dirty="0" smtClean="0"/>
              <a:t>https://</a:t>
            </a:r>
            <a:r>
              <a:rPr lang="en-US" dirty="0" err="1" smtClean="0"/>
              <a:t>www.flickr.com</a:t>
            </a:r>
            <a:r>
              <a:rPr lang="en-US" dirty="0" smtClean="0"/>
              <a:t>/photos/</a:t>
            </a:r>
            <a:r>
              <a:rPr lang="en-US" dirty="0" err="1" smtClean="0"/>
              <a:t>kjdrill</a:t>
            </a:r>
            <a:r>
              <a:rPr lang="en-US" dirty="0" smtClean="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12407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00A8573C-1C03-42D6-BA9F-FEDD20080279}" type="slidenum">
              <a:rPr lang="en-US" altLang="en-US" sz="1200"/>
              <a:pPr/>
              <a:t>20</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46F940DC-9CEA-4EE4-BCF8-1939E2B60746}" type="slidenum">
              <a:rPr lang="en-US" altLang="en-US" sz="1200" b="1">
                <a:effectLst>
                  <a:outerShdw blurRad="38100" dist="38100" dir="2700000" algn="tl">
                    <a:srgbClr val="C0C0C0"/>
                  </a:outerShdw>
                </a:effectLst>
                <a:latin typeface="Helvetica Neue" pitchFamily="-108" charset="0"/>
              </a:rPr>
              <a:pPr algn="r"/>
              <a:t>20</a:t>
            </a:fld>
            <a:endParaRPr lang="en-US" altLang="en-US" sz="1200" b="1">
              <a:effectLst>
                <a:outerShdw blurRad="38100" dist="38100" dir="2700000" algn="tl">
                  <a:srgbClr val="C0C0C0"/>
                </a:outerShdw>
              </a:effectLst>
              <a:latin typeface="Helvetica Neue" pitchFamily="-108" charset="0"/>
            </a:endParaRPr>
          </a:p>
        </p:txBody>
      </p:sp>
      <p:sp>
        <p:nvSpPr>
          <p:cNvPr id="88068" name="Rectangle 2"/>
          <p:cNvSpPr>
            <a:spLocks noGrp="1" noRot="1" noChangeAspect="1" noChangeArrowheads="1" noTextEdit="1"/>
          </p:cNvSpPr>
          <p:nvPr>
            <p:ph type="sldImg"/>
          </p:nvPr>
        </p:nvSpPr>
        <p:spPr>
          <a:solidFill>
            <a:srgbClr val="FFFFFF"/>
          </a:solidFill>
          <a:ln/>
        </p:spPr>
      </p:sp>
      <p:sp>
        <p:nvSpPr>
          <p:cNvPr id="88069" name="Rectangle 3"/>
          <p:cNvSpPr>
            <a:spLocks noGrp="1" noChangeArrowheads="1"/>
          </p:cNvSpPr>
          <p:nvPr>
            <p:ph type="body" idx="1"/>
          </p:nvPr>
        </p:nvSpPr>
        <p:spPr>
          <a:xfrm>
            <a:off x="8382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Too </a:t>
            </a:r>
            <a:r>
              <a:rPr lang="en-US" altLang="en-US" baseline="0" dirty="0" smtClean="0">
                <a:ea typeface="ヒラギノ角ゴ Pro W3" pitchFamily="-108" charset="-128"/>
              </a:rPr>
              <a:t>many folks go to college and never complete their degree.</a:t>
            </a:r>
          </a:p>
          <a:p>
            <a:pPr eaLnBrk="1" hangingPunct="1">
              <a:spcBef>
                <a:spcPct val="0"/>
              </a:spcBef>
            </a:pPr>
            <a:endParaRPr lang="en-US" altLang="en-US" baseline="0" dirty="0" smtClean="0">
              <a:ea typeface="ヒラギノ角ゴ Pro W3" pitchFamily="-108" charset="-128"/>
            </a:endParaRPr>
          </a:p>
          <a:p>
            <a:pPr eaLnBrk="1" hangingPunct="1">
              <a:spcBef>
                <a:spcPct val="0"/>
              </a:spcBef>
            </a:pPr>
            <a:r>
              <a:rPr lang="en-US" altLang="en-US" baseline="0"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folks who start a four-year college program will drop out -- or take a lot longer than 4 years.</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These are our</a:t>
            </a:r>
            <a:r>
              <a:rPr lang="en-US" altLang="en-US" baseline="0" dirty="0" smtClean="0">
                <a:ea typeface="ヒラギノ角ゴ Pro W3" pitchFamily="-108" charset="-128"/>
              </a:rPr>
              <a:t> </a:t>
            </a:r>
            <a:r>
              <a:rPr lang="en-US" altLang="en-US" dirty="0" smtClean="0">
                <a:ea typeface="ヒラギノ角ゴ Pro W3" pitchFamily="-108" charset="-128"/>
              </a:rPr>
              <a:t>national statistics.</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sym typeface="Wingdings" panose="05000000000000000000" pitchFamily="2" charset="2"/>
              </a:rPr>
              <a:t>Similarly, less than a third of the folks</a:t>
            </a:r>
            <a:r>
              <a:rPr lang="en-US" altLang="en-US" baseline="0" dirty="0" smtClean="0">
                <a:ea typeface="ヒラギノ角ゴ Pro W3" pitchFamily="-108" charset="-128"/>
                <a:sym typeface="Wingdings" panose="05000000000000000000" pitchFamily="2" charset="2"/>
              </a:rPr>
              <a:t> who start a certificate or associate degree complete their certificate or degree in three years.</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r>
              <a:rPr lang="en-US" altLang="en-US" dirty="0" smtClean="0">
                <a:ea typeface="ヒラギノ角ゴ Pro W3" pitchFamily="-108" charset="-128"/>
              </a:rPr>
              <a:t>http://www.usnews.com/usnews/news/articles/051128/28bowen.htm</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National Center for Education statistics, U.S. Department of Education (nces.ed.gov)</a:t>
            </a:r>
          </a:p>
          <a:p>
            <a:pPr eaLnBrk="1" hangingPunct="1"/>
            <a:r>
              <a:rPr lang="en-US" altLang="en-US" dirty="0" smtClean="0">
                <a:ea typeface="ヒラギノ角ゴ Pro W3" pitchFamily="-108" charset="-128"/>
              </a:rPr>
              <a:t>“Enrollment in Postsecondary Institutions, Fall 2008; Graduation Rates, 2002 &amp; 2005 Cohorts; and Financial Statistics, Fiscal Year 2008”</a:t>
            </a:r>
          </a:p>
          <a:p>
            <a:pPr eaLnBrk="1" hangingPunct="1"/>
            <a:r>
              <a:rPr lang="en-US" altLang="en-US" dirty="0" smtClean="0">
                <a:ea typeface="ヒラギノ角ゴ Pro W3" pitchFamily="-108" charset="-128"/>
              </a:rPr>
              <a:t>http://nces.ed.gov/pubs2010/2010152rev.pdf</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GRS=150 percent of normal completion time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ヒラギノ角ゴ Pro W3" pitchFamily="-108" charset="-128"/>
              </a:rPr>
              <a:t>GR200=200 percent of normal completion time</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b="0" i="0" u="none" strike="noStrike" kern="1200" baseline="0" dirty="0" smtClean="0">
                <a:solidFill>
                  <a:schemeClr val="tx1"/>
                </a:solidFill>
              </a:rPr>
              <a:t>The 2009 Graduation Rates (GRS) component collected counts of full-time, first-time10 degree/certificate-seeking undergraduate students beginning college in the reference period, and their completion status as of August 31, 2008 (150 percent of normal program completion time) at the same institution where the students started. Four-year institutions use cohort year 2002 as the reference period, while less-than-4-year institutions use cohort year 2005 as the reference period. For 4-year institutions operating on standard academic terms (semester, trimester, quarter), students beginning in cohort year 2002 are those that first attended college in the fall of the 2002-03 academic year. For 4-year institutions operating on other than standard academic terms, students beginning in cohort year 2002 are those that first attended college between September 1, 2002 and August 31, 2003. Similarly, for less-than-4-year institutions operating on standard academic terms (semester, trimester, quarter), students beginning in cohort year 2005 are those that first attended college in the fall of the 2005-06 academic year. For less-than-4-year institutions operating on other than standard academic terms, students beginning in cohort year 2005 are those that first attended college between September 1, 2005 and August 31, 2006. The GRS component was required of all Title IV institutions that had full-time, first-time degree/certificate-seeking undergraduate students in the reference period. For this collection, 6,009 institutions in the United States and other jurisdictions were required to respond; of these, 5,989, or 99.7 percent, responded. Of the institutions in the United States (excluding any other jurisdictions), 5,865 were required to complete this component and 5,845, or 99.7 percent, responded. </a:t>
            </a:r>
            <a:endParaRPr lang="en-US" altLang="en-US" dirty="0" smtClean="0">
              <a:ea typeface="ヒラギノ角ゴ Pro W3" pitchFamily="-108" charset="-128"/>
            </a:endParaRPr>
          </a:p>
        </p:txBody>
      </p:sp>
    </p:spTree>
    <p:extLst>
      <p:ext uri="{BB962C8B-B14F-4D97-AF65-F5344CB8AC3E}">
        <p14:creationId xmlns:p14="http://schemas.microsoft.com/office/powerpoint/2010/main" val="1805382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21</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21</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1447800" cy="1085850"/>
          </a:xfrm>
          <a:solidFill>
            <a:srgbClr val="FFFFFF"/>
          </a:solidFill>
          <a:ln/>
        </p:spPr>
      </p:sp>
      <p:sp>
        <p:nvSpPr>
          <p:cNvPr id="92165" name="Rectangle 3"/>
          <p:cNvSpPr>
            <a:spLocks noGrp="1" noChangeArrowheads="1"/>
          </p:cNvSpPr>
          <p:nvPr>
            <p:ph type="body" idx="1"/>
          </p:nvPr>
        </p:nvSpPr>
        <p:spPr>
          <a:xfrm>
            <a:off x="762000" y="1524000"/>
            <a:ext cx="5562600" cy="7543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Here’s a chart that shows the graduation rate for all of the four-year</a:t>
            </a:r>
            <a:r>
              <a:rPr lang="en-US" altLang="en-US" baseline="0" dirty="0" smtClean="0">
                <a:ea typeface="ヒラギノ角ゴ Pro W3" pitchFamily="-108" charset="-128"/>
              </a:rPr>
              <a:t> </a:t>
            </a:r>
            <a:r>
              <a:rPr lang="en-US" altLang="en-US" dirty="0" smtClean="0">
                <a:ea typeface="ヒラギノ角ゴ Pro W3" pitchFamily="-108" charset="-128"/>
              </a:rPr>
              <a:t>colleges in North Carolina</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In the Notes section under this slide is the web address where you can look up the graduation rate of any college.</a:t>
            </a:r>
          </a:p>
          <a:p>
            <a:pPr eaLnBrk="1" hangingPunct="1">
              <a:spcBef>
                <a:spcPct val="0"/>
              </a:spcBef>
            </a:pP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students that we send to a four-year college program in North Carolina will drop out or take longer than 6 years to complete. (repeat)</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ea typeface="ヒラギノ角ゴ Pro W3" pitchFamily="-108" charset="-128"/>
              </a:rPr>
              <a:t>It took me </a:t>
            </a:r>
            <a:r>
              <a:rPr lang="en-US" altLang="en-US" u="sng" dirty="0" smtClean="0">
                <a:ea typeface="ヒラギノ角ゴ Pro W3" pitchFamily="-108" charset="-128"/>
              </a:rPr>
              <a:t>11</a:t>
            </a:r>
            <a:r>
              <a:rPr lang="en-US" altLang="en-US" dirty="0" smtClean="0">
                <a:ea typeface="ヒラギノ角ゴ Pro W3" pitchFamily="-108" charset="-128"/>
              </a:rPr>
              <a:t> years to complete </a:t>
            </a:r>
            <a:r>
              <a:rPr lang="en-US" altLang="en-US" u="sng" dirty="0" smtClean="0">
                <a:ea typeface="ヒラギノ角ゴ Pro W3" pitchFamily="-108" charset="-128"/>
              </a:rPr>
              <a:t>my</a:t>
            </a:r>
            <a:r>
              <a:rPr lang="en-US" altLang="en-US" dirty="0" smtClean="0">
                <a:ea typeface="ヒラギノ角ゴ Pro W3" pitchFamily="-108" charset="-128"/>
              </a:rPr>
              <a:t> four-year degree.</a:t>
            </a:r>
          </a:p>
          <a:p>
            <a:pPr eaLnBrk="1" hangingPunct="1">
              <a:spcBef>
                <a:spcPct val="0"/>
              </a:spcBef>
            </a:pPr>
            <a:r>
              <a:rPr lang="en-US" altLang="en-US" dirty="0" smtClean="0">
                <a:ea typeface="ヒラギノ角ゴ Pro W3" pitchFamily="-108" charset="-128"/>
              </a:rPr>
              <a:t>This chart shows the percentage of students who start a four-year degree and complete it within 6 years.</a:t>
            </a:r>
          </a:p>
          <a:p>
            <a:pPr eaLnBrk="1" hangingPunct="1">
              <a:spcBef>
                <a:spcPct val="0"/>
              </a:spcBef>
            </a:pPr>
            <a:r>
              <a:rPr lang="en-US" altLang="en-US" dirty="0" smtClean="0">
                <a:ea typeface="ヒラギノ角ゴ Pro W3" pitchFamily="-108" charset="-128"/>
              </a:rPr>
              <a:t>Duke’s graduation rate,</a:t>
            </a:r>
            <a:r>
              <a:rPr lang="en-US" altLang="en-US" baseline="0" dirty="0" smtClean="0">
                <a:ea typeface="ヒラギノ角ゴ Pro W3" pitchFamily="-108" charset="-128"/>
              </a:rPr>
              <a:t> on the far left, </a:t>
            </a:r>
            <a:r>
              <a:rPr lang="en-US" altLang="en-US" dirty="0" smtClean="0">
                <a:ea typeface="ヒラギノ角ゴ Pro W3" pitchFamily="-108" charset="-128"/>
              </a:rPr>
              <a:t>is very high, but they are also very picky about who they let in.</a:t>
            </a:r>
          </a:p>
          <a:p>
            <a:pPr eaLnBrk="1" hangingPunct="1">
              <a:spcBef>
                <a:spcPct val="0"/>
              </a:spcBef>
            </a:pPr>
            <a:r>
              <a:rPr lang="en-US" altLang="en-US" dirty="0" smtClean="0">
                <a:ea typeface="ヒラギノ角ゴ Pro W3" pitchFamily="-108" charset="-128"/>
              </a:rPr>
              <a:t>One </a:t>
            </a:r>
            <a:r>
              <a:rPr lang="en-US" altLang="en-US" u="sng" dirty="0" smtClean="0">
                <a:ea typeface="ヒラギノ角ゴ Pro W3" pitchFamily="-108" charset="-128"/>
              </a:rPr>
              <a:t>drawback</a:t>
            </a:r>
            <a:r>
              <a:rPr lang="en-US" altLang="en-US" dirty="0" smtClean="0">
                <a:ea typeface="ヒラギノ角ゴ Pro W3" pitchFamily="-108" charset="-128"/>
              </a:rPr>
              <a:t> to this data is that it is showing how many </a:t>
            </a:r>
            <a:r>
              <a:rPr lang="en-US" altLang="en-US" u="sng" dirty="0" smtClean="0">
                <a:ea typeface="ヒラギノ角ゴ Pro W3" pitchFamily="-108" charset="-128"/>
              </a:rPr>
              <a:t>start</a:t>
            </a:r>
            <a:r>
              <a:rPr lang="en-US" altLang="en-US" dirty="0" smtClean="0">
                <a:ea typeface="ヒラギノ角ゴ Pro W3" pitchFamily="-108" charset="-128"/>
              </a:rPr>
              <a:t> a four-year program and </a:t>
            </a:r>
            <a:r>
              <a:rPr lang="en-US" altLang="en-US" u="sng" dirty="0" smtClean="0">
                <a:ea typeface="ヒラギノ角ゴ Pro W3" pitchFamily="-108" charset="-128"/>
              </a:rPr>
              <a:t>complete</a:t>
            </a:r>
            <a:r>
              <a:rPr lang="en-US" altLang="en-US" dirty="0" smtClean="0">
                <a:ea typeface="ヒラギノ角ゴ Pro W3" pitchFamily="-108" charset="-128"/>
              </a:rPr>
              <a:t> it within six years at the </a:t>
            </a:r>
            <a:r>
              <a:rPr lang="en-US" altLang="en-US" u="sng" dirty="0" smtClean="0">
                <a:ea typeface="ヒラギノ角ゴ Pro W3" pitchFamily="-108" charset="-128"/>
              </a:rPr>
              <a:t>same</a:t>
            </a:r>
            <a:r>
              <a:rPr lang="en-US" altLang="en-US" dirty="0" smtClean="0">
                <a:ea typeface="ヒラギノ角ゴ Pro W3" pitchFamily="-108" charset="-128"/>
              </a:rPr>
              <a:t> institution. </a:t>
            </a:r>
          </a:p>
          <a:p>
            <a:pPr eaLnBrk="1" hangingPunct="1">
              <a:spcBef>
                <a:spcPct val="0"/>
              </a:spcBef>
            </a:pPr>
            <a:r>
              <a:rPr lang="en-US" altLang="en-US" dirty="0" smtClean="0">
                <a:ea typeface="ヒラギノ角ゴ Pro W3" pitchFamily="-108" charset="-128"/>
              </a:rPr>
              <a:t>Some of the smaller, private colleges have low graduation rates because students might </a:t>
            </a:r>
            <a:r>
              <a:rPr lang="en-US" altLang="en-US" u="sng" dirty="0" smtClean="0">
                <a:ea typeface="ヒラギノ角ゴ Pro W3" pitchFamily="-108" charset="-128"/>
              </a:rPr>
              <a:t>start</a:t>
            </a:r>
            <a:r>
              <a:rPr lang="en-US" altLang="en-US" dirty="0" smtClean="0">
                <a:ea typeface="ヒラギノ角ゴ Pro W3" pitchFamily="-108" charset="-128"/>
              </a:rPr>
              <a:t> there, and then </a:t>
            </a:r>
            <a:r>
              <a:rPr lang="en-US" altLang="en-US" u="sng" dirty="0" smtClean="0">
                <a:ea typeface="ヒラギノ角ゴ Pro W3" pitchFamily="-108" charset="-128"/>
              </a:rPr>
              <a:t>transfer</a:t>
            </a:r>
            <a:r>
              <a:rPr lang="en-US" altLang="en-US" dirty="0" smtClean="0">
                <a:ea typeface="ヒラギノ角ゴ Pro W3" pitchFamily="-108" charset="-128"/>
              </a:rPr>
              <a:t> to a larger state university. </a:t>
            </a:r>
          </a:p>
          <a:p>
            <a:pPr eaLnBrk="1" hangingPunct="1">
              <a:spcBef>
                <a:spcPct val="0"/>
              </a:spcBef>
            </a:pPr>
            <a:r>
              <a:rPr lang="en-US" altLang="en-US" dirty="0" smtClean="0">
                <a:ea typeface="ヒラギノ角ゴ Pro W3" pitchFamily="-108" charset="-128"/>
              </a:rPr>
              <a:t>This counts as a </a:t>
            </a:r>
            <a:r>
              <a:rPr lang="en-US" altLang="en-US" u="sng" dirty="0" smtClean="0">
                <a:ea typeface="ヒラギノ角ゴ Pro W3" pitchFamily="-108" charset="-128"/>
              </a:rPr>
              <a:t>negative</a:t>
            </a:r>
            <a:r>
              <a:rPr lang="en-US" altLang="en-US" dirty="0" smtClean="0">
                <a:ea typeface="ヒラギノ角ゴ Pro W3" pitchFamily="-108" charset="-128"/>
              </a:rPr>
              <a:t> where the student started, and does </a:t>
            </a:r>
            <a:r>
              <a:rPr lang="en-US" altLang="en-US" u="sng" dirty="0" smtClean="0">
                <a:ea typeface="ヒラギノ角ゴ Pro W3" pitchFamily="-108" charset="-128"/>
              </a:rPr>
              <a:t>not count </a:t>
            </a:r>
            <a:r>
              <a:rPr lang="en-US" altLang="en-US" dirty="0" smtClean="0">
                <a:ea typeface="ヒラギノ角ゴ Pro W3" pitchFamily="-108" charset="-128"/>
              </a:rPr>
              <a:t>at all where the student </a:t>
            </a:r>
            <a:r>
              <a:rPr lang="en-US" altLang="en-US" u="sng" dirty="0" smtClean="0">
                <a:ea typeface="ヒラギノ角ゴ Pro W3" pitchFamily="-108" charset="-128"/>
              </a:rPr>
              <a:t>completed</a:t>
            </a:r>
            <a:r>
              <a:rPr lang="en-US" altLang="en-US" dirty="0" smtClean="0">
                <a:ea typeface="ヒラギノ角ゴ Pro W3" pitchFamily="-108" charset="-128"/>
              </a:rPr>
              <a:t> their degree.  </a:t>
            </a:r>
          </a:p>
          <a:p>
            <a:pPr eaLnBrk="1" hangingPunct="1">
              <a:spcBef>
                <a:spcPct val="0"/>
              </a:spcBef>
            </a:pPr>
            <a:r>
              <a:rPr lang="en-US" altLang="en-US" dirty="0" smtClean="0">
                <a:ea typeface="ヒラギノ角ゴ Pro W3" pitchFamily="-108" charset="-128"/>
              </a:rPr>
              <a:t>Anytime you look at data, you have to take time to truly understand it, --  so you don’t jump to the wrong conclusion.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 main point I want to make here is that when we send someone to a four-year college, we need to make sure that they are </a:t>
            </a:r>
            <a:r>
              <a:rPr lang="en-US" altLang="en-US" u="sng" dirty="0" smtClean="0">
                <a:ea typeface="ヒラギノ角ゴ Pro W3" pitchFamily="-108" charset="-128"/>
              </a:rPr>
              <a:t>truly</a:t>
            </a:r>
            <a:r>
              <a:rPr lang="en-US" altLang="en-US" dirty="0" smtClean="0">
                <a:ea typeface="ヒラギノ角ゴ Pro W3" pitchFamily="-108" charset="-128"/>
              </a:rPr>
              <a:t> </a:t>
            </a:r>
            <a:r>
              <a:rPr lang="en-US" altLang="en-US" u="sng" dirty="0" smtClean="0">
                <a:ea typeface="ヒラギノ角ゴ Pro W3" pitchFamily="-108" charset="-128"/>
              </a:rPr>
              <a:t>ready</a:t>
            </a:r>
            <a:r>
              <a:rPr lang="en-US" altLang="en-US" dirty="0" smtClean="0">
                <a:ea typeface="ヒラギノ角ゴ Pro W3" pitchFamily="-108" charset="-128"/>
              </a:rPr>
              <a:t> for the work -- and are in the </a:t>
            </a:r>
            <a:r>
              <a:rPr lang="en-US" altLang="en-US" u="sng" dirty="0" smtClean="0">
                <a:ea typeface="ヒラギノ角ゴ Pro W3" pitchFamily="-108" charset="-128"/>
              </a:rPr>
              <a:t>right</a:t>
            </a:r>
            <a:r>
              <a:rPr lang="en-US" altLang="en-US" dirty="0" smtClean="0">
                <a:ea typeface="ヒラギノ角ゴ Pro W3" pitchFamily="-108" charset="-128"/>
              </a:rPr>
              <a:t> education program for </a:t>
            </a:r>
            <a:r>
              <a:rPr lang="en-US" altLang="en-US" u="sng" dirty="0" smtClean="0">
                <a:ea typeface="ヒラギノ角ゴ Pro W3" pitchFamily="-108" charset="-128"/>
              </a:rPr>
              <a:t>their</a:t>
            </a:r>
            <a:r>
              <a:rPr lang="en-US" altLang="en-US" dirty="0" smtClean="0">
                <a:ea typeface="ヒラギノ角ゴ Pro W3" pitchFamily="-108" charset="-128"/>
              </a:rPr>
              <a:t> career pathway.</a:t>
            </a: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www.collegeresults.org</a:t>
            </a:r>
          </a:p>
          <a:p>
            <a:pPr eaLnBrk="1" hangingPunct="1">
              <a:spcBef>
                <a:spcPct val="0"/>
              </a:spcBef>
            </a:pPr>
            <a:r>
              <a:rPr lang="en-US" altLang="en-US" dirty="0" smtClean="0">
                <a:ea typeface="ヒラギノ角ゴ Pro W3" pitchFamily="-108" charset="-128"/>
              </a:rPr>
              <a:t>Average 57.6% for all NC undergraduates listed</a:t>
            </a:r>
          </a:p>
        </p:txBody>
      </p:sp>
    </p:spTree>
    <p:extLst>
      <p:ext uri="{BB962C8B-B14F-4D97-AF65-F5344CB8AC3E}">
        <p14:creationId xmlns:p14="http://schemas.microsoft.com/office/powerpoint/2010/main" val="1324945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22</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22</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1447800" cy="1085850"/>
          </a:xfrm>
          <a:solidFill>
            <a:srgbClr val="FFFFFF"/>
          </a:solidFill>
          <a:ln/>
        </p:spPr>
      </p:sp>
      <p:sp>
        <p:nvSpPr>
          <p:cNvPr id="94213" name="Rectangle 3"/>
          <p:cNvSpPr>
            <a:spLocks noGrp="1" noChangeArrowheads="1"/>
          </p:cNvSpPr>
          <p:nvPr>
            <p:ph type="body" idx="1"/>
          </p:nvPr>
        </p:nvSpPr>
        <p:spPr>
          <a:xfrm>
            <a:off x="685800" y="1600200"/>
            <a:ext cx="5562600" cy="6858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smtClean="0">
                <a:ea typeface="ヒラギノ角ゴ Pro W3" pitchFamily="-108" charset="-128"/>
              </a:rPr>
              <a:t>What happens to our college dropouts? </a:t>
            </a:r>
          </a:p>
          <a:p>
            <a:pPr eaLnBrk="1" hangingPunct="1">
              <a:spcBef>
                <a:spcPct val="0"/>
              </a:spcBef>
              <a:spcAft>
                <a:spcPct val="30000"/>
              </a:spcAft>
            </a:pPr>
            <a:r>
              <a:rPr lang="en-US" altLang="en-US" dirty="0" smtClean="0">
                <a:ea typeface="ヒラギノ角ゴ Pro W3" pitchFamily="-108" charset="-128"/>
              </a:rPr>
              <a:t>Remember that almost 50 percent do</a:t>
            </a:r>
            <a:r>
              <a:rPr lang="en-US" altLang="en-US" baseline="0" dirty="0" smtClean="0">
                <a:ea typeface="ヒラギノ角ゴ Pro W3" pitchFamily="-108" charset="-128"/>
              </a:rPr>
              <a:t> not complete their 4-year degree in 6 years.</a:t>
            </a:r>
          </a:p>
          <a:p>
            <a:pPr eaLnBrk="1" hangingPunct="1">
              <a:spcBef>
                <a:spcPct val="0"/>
              </a:spcBef>
              <a:spcAft>
                <a:spcPct val="30000"/>
              </a:spcAft>
            </a:pPr>
            <a:r>
              <a:rPr lang="en-US" altLang="en-US" dirty="0" smtClean="0">
                <a:ea typeface="ヒラギノ角ゴ Pro W3" pitchFamily="-108" charset="-128"/>
              </a:rPr>
              <a:t>Do they come </a:t>
            </a:r>
            <a:r>
              <a:rPr lang="en-US" altLang="en-US" u="sng" dirty="0" smtClean="0">
                <a:ea typeface="ヒラギノ角ゴ Pro W3" pitchFamily="-108" charset="-128"/>
              </a:rPr>
              <a:t>back</a:t>
            </a:r>
            <a:r>
              <a:rPr lang="en-US" altLang="en-US" dirty="0" smtClean="0">
                <a:ea typeface="ヒラギノ角ゴ Pro W3" pitchFamily="-108" charset="-128"/>
              </a:rPr>
              <a:t> to high school – (or their youth services</a:t>
            </a:r>
            <a:r>
              <a:rPr lang="en-US" altLang="en-US" baseline="0" dirty="0" smtClean="0">
                <a:ea typeface="ヒラギノ角ゴ Pro W3" pitchFamily="-108" charset="-128"/>
              </a:rPr>
              <a:t> provider) </a:t>
            </a:r>
            <a:r>
              <a:rPr lang="en-US" altLang="en-US" dirty="0" smtClean="0">
                <a:ea typeface="ヒラギノ角ゴ Pro W3" pitchFamily="-108" charset="-128"/>
              </a:rPr>
              <a:t>and say “That didn’t work </a:t>
            </a:r>
            <a:r>
              <a:rPr lang="en-US" altLang="en-US" u="sng" dirty="0" smtClean="0">
                <a:ea typeface="ヒラギノ角ゴ Pro W3" pitchFamily="-108" charset="-128"/>
              </a:rPr>
              <a:t>out</a:t>
            </a:r>
            <a:r>
              <a:rPr lang="en-US" altLang="en-US" dirty="0" smtClean="0">
                <a:ea typeface="ヒラギノ角ゴ Pro W3" pitchFamily="-108" charset="-128"/>
              </a:rPr>
              <a:t>. What should I try </a:t>
            </a:r>
            <a:r>
              <a:rPr lang="en-US" altLang="en-US" u="sng" dirty="0" smtClean="0">
                <a:ea typeface="ヒラギノ角ゴ Pro W3" pitchFamily="-108" charset="-128"/>
              </a:rPr>
              <a:t>next</a:t>
            </a:r>
            <a:r>
              <a:rPr lang="en-US" altLang="en-US" dirty="0" smtClean="0">
                <a:ea typeface="ヒラギノ角ゴ Pro W3" pitchFamily="-108" charset="-128"/>
              </a:rPr>
              <a:t>?”</a:t>
            </a:r>
          </a:p>
          <a:p>
            <a:pPr eaLnBrk="1" hangingPunct="1">
              <a:spcBef>
                <a:spcPct val="0"/>
              </a:spcBef>
              <a:spcAft>
                <a:spcPct val="30000"/>
              </a:spcAft>
            </a:pPr>
            <a:r>
              <a:rPr lang="en-US" altLang="en-US" dirty="0" smtClean="0">
                <a:ea typeface="ヒラギノ角ゴ Pro W3" pitchFamily="-108" charset="-128"/>
              </a:rPr>
              <a:t>How</a:t>
            </a:r>
            <a:r>
              <a:rPr lang="en-US" altLang="en-US" baseline="0" dirty="0" smtClean="0">
                <a:ea typeface="ヒラギノ角ゴ Pro W3" pitchFamily="-108" charset="-128"/>
              </a:rPr>
              <a:t> often has that happened to you?</a:t>
            </a:r>
          </a:p>
          <a:p>
            <a:pPr eaLnBrk="1" hangingPunct="1">
              <a:spcBef>
                <a:spcPct val="0"/>
              </a:spcBef>
              <a:spcAft>
                <a:spcPct val="30000"/>
              </a:spcAft>
            </a:pPr>
            <a:r>
              <a:rPr lang="en-US" altLang="en-US" baseline="0" dirty="0" smtClean="0">
                <a:ea typeface="ヒラギノ角ゴ Pro W3" pitchFamily="-108" charset="-128"/>
              </a:rPr>
              <a:t>A former student drops out of a four-year program an comes back to get your help on a new direction?</a:t>
            </a:r>
          </a:p>
          <a:p>
            <a:pPr eaLnBrk="1" hangingPunct="1">
              <a:spcBef>
                <a:spcPct val="0"/>
              </a:spcBef>
              <a:spcAft>
                <a:spcPct val="30000"/>
              </a:spcAft>
            </a:pPr>
            <a:r>
              <a:rPr lang="en-US" altLang="en-US" baseline="0" dirty="0" smtClean="0">
                <a:ea typeface="ヒラギノ角ゴ Pro W3" pitchFamily="-108" charset="-128"/>
              </a:rPr>
              <a:t>Anybody ???</a:t>
            </a:r>
            <a:endParaRPr lang="en-US" altLang="en-US" dirty="0" smtClean="0">
              <a:ea typeface="ヒラギノ角ゴ Pro W3" pitchFamily="-108" charset="-128"/>
            </a:endParaRPr>
          </a:p>
          <a:p>
            <a:pPr eaLnBrk="1" hangingPunct="1">
              <a:spcBef>
                <a:spcPct val="0"/>
              </a:spcBef>
              <a:spcAft>
                <a:spcPct val="30000"/>
              </a:spcAft>
            </a:pPr>
            <a:r>
              <a:rPr lang="en-US" altLang="en-US" dirty="0" smtClean="0">
                <a:ea typeface="ヒラギノ角ゴ Pro W3" pitchFamily="-108" charset="-128"/>
              </a:rPr>
              <a:t>Probably </a:t>
            </a:r>
            <a:r>
              <a:rPr lang="en-US" altLang="en-US" u="sng" dirty="0" smtClean="0">
                <a:ea typeface="ヒラギノ角ゴ Pro W3" pitchFamily="-108" charset="-128"/>
              </a:rPr>
              <a:t>not </a:t>
            </a:r>
            <a:r>
              <a:rPr lang="en-US" altLang="en-US" u="none" dirty="0" smtClean="0">
                <a:ea typeface="ヒラギノ角ゴ Pro W3" pitchFamily="-108" charset="-128"/>
              </a:rPr>
              <a:t>often, if</a:t>
            </a:r>
            <a:r>
              <a:rPr lang="en-US" altLang="en-US" u="none" baseline="0" dirty="0" smtClean="0">
                <a:ea typeface="ヒラギノ角ゴ Pro W3" pitchFamily="-108" charset="-128"/>
              </a:rPr>
              <a:t> at all</a:t>
            </a:r>
            <a:r>
              <a:rPr lang="en-US" altLang="en-US" dirty="0" smtClean="0">
                <a:ea typeface="ヒラギノ角ゴ Pro W3" pitchFamily="-108" charset="-128"/>
              </a:rPr>
              <a:t>.</a:t>
            </a:r>
          </a:p>
          <a:p>
            <a:pPr eaLnBrk="1" hangingPunct="1">
              <a:spcBef>
                <a:spcPct val="0"/>
              </a:spcBef>
              <a:spcAft>
                <a:spcPct val="30000"/>
              </a:spcAft>
            </a:pPr>
            <a:r>
              <a:rPr lang="en-US" altLang="en-US"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smtClean="0">
                <a:ea typeface="ヒラギノ角ゴ Pro W3" pitchFamily="-108" charset="-128"/>
              </a:rPr>
              <a:t>I’m not saying that four-year degrees are not </a:t>
            </a:r>
            <a:r>
              <a:rPr lang="en-US" altLang="en-US" u="sng" dirty="0" smtClean="0">
                <a:ea typeface="ヒラギノ角ゴ Pro W3" pitchFamily="-108" charset="-128"/>
              </a:rPr>
              <a:t>important</a:t>
            </a:r>
            <a:r>
              <a:rPr lang="en-US" altLang="en-US" dirty="0" smtClean="0">
                <a:ea typeface="ヒラギノ角ゴ Pro W3" pitchFamily="-108" charset="-128"/>
              </a:rPr>
              <a:t>… But for career purposes, (especially entry-level) it may not always be the </a:t>
            </a:r>
            <a:r>
              <a:rPr lang="en-US" altLang="en-US" u="sng" dirty="0" smtClean="0">
                <a:ea typeface="ヒラギノ角ゴ Pro W3" pitchFamily="-108" charset="-128"/>
              </a:rPr>
              <a:t>best</a:t>
            </a:r>
            <a:r>
              <a:rPr lang="en-US" altLang="en-US" dirty="0" smtClean="0">
                <a:ea typeface="ヒラギノ角ゴ Pro W3" pitchFamily="-108" charset="-128"/>
              </a:rPr>
              <a:t> choice.</a:t>
            </a:r>
          </a:p>
          <a:p>
            <a:pPr eaLnBrk="1" hangingPunct="1">
              <a:spcBef>
                <a:spcPct val="0"/>
              </a:spcBef>
              <a:spcAft>
                <a:spcPct val="30000"/>
              </a:spcAft>
            </a:pPr>
            <a:r>
              <a:rPr lang="en-US" altLang="en-US" dirty="0" smtClean="0">
                <a:ea typeface="ヒラギノ角ゴ Pro W3" pitchFamily="-108" charset="-128"/>
              </a:rPr>
              <a:t>Our state’s largest Community College claims to be the largest graduate school in North Carolina based on the number of students they have who already have a four-year degree.</a:t>
            </a:r>
          </a:p>
          <a:p>
            <a:pPr eaLnBrk="1" hangingPunct="1">
              <a:spcBef>
                <a:spcPct val="0"/>
              </a:spcBef>
              <a:spcAft>
                <a:spcPct val="30000"/>
              </a:spcAft>
            </a:pPr>
            <a:r>
              <a:rPr lang="en-US" altLang="en-US" dirty="0" smtClean="0">
                <a:ea typeface="ヒラギノ角ゴ Pro W3" pitchFamily="-108" charset="-128"/>
              </a:rPr>
              <a:t>It’s important to tell the youth about life-long learning. Gone are the days where the first part of your life was </a:t>
            </a:r>
            <a:r>
              <a:rPr lang="en-US" altLang="en-US" u="sng" dirty="0" smtClean="0">
                <a:ea typeface="ヒラギノ角ゴ Pro W3" pitchFamily="-108" charset="-128"/>
              </a:rPr>
              <a:t>learning</a:t>
            </a:r>
            <a:r>
              <a:rPr lang="en-US" altLang="en-US" dirty="0" smtClean="0">
                <a:ea typeface="ヒラギノ角ゴ Pro W3" pitchFamily="-108" charset="-128"/>
              </a:rPr>
              <a:t> and the rest of your life is </a:t>
            </a:r>
            <a:r>
              <a:rPr lang="en-US" altLang="en-US" u="sng" dirty="0" smtClean="0">
                <a:ea typeface="ヒラギノ角ゴ Pro W3" pitchFamily="-108" charset="-128"/>
              </a:rPr>
              <a:t>doing</a:t>
            </a:r>
            <a:r>
              <a:rPr lang="en-US" altLang="en-US" dirty="0" smtClean="0">
                <a:ea typeface="ヒラギノ角ゴ Pro W3" pitchFamily="-108" charset="-128"/>
              </a:rPr>
              <a:t>. </a:t>
            </a:r>
          </a:p>
          <a:p>
            <a:pPr eaLnBrk="1" hangingPunct="1">
              <a:spcBef>
                <a:spcPct val="0"/>
              </a:spcBef>
              <a:spcAft>
                <a:spcPct val="30000"/>
              </a:spcAft>
            </a:pPr>
            <a:endParaRPr lang="en-US" altLang="en-US" dirty="0" smtClean="0">
              <a:ea typeface="ヒラギノ角ゴ Pro W3" pitchFamily="-108" charset="-128"/>
            </a:endParaRPr>
          </a:p>
          <a:p>
            <a:pPr eaLnBrk="1" hangingPunct="1">
              <a:spcBef>
                <a:spcPct val="0"/>
              </a:spcBef>
              <a:spcAft>
                <a:spcPct val="30000"/>
              </a:spcAft>
            </a:pPr>
            <a:r>
              <a:rPr lang="en-US" altLang="en-US" dirty="0" smtClean="0">
                <a:ea typeface="ヒラギノ角ゴ Pro W3" pitchFamily="-108" charset="-128"/>
              </a:rPr>
              <a:t>Now the learning and doing go together -- forever.</a:t>
            </a:r>
          </a:p>
          <a:p>
            <a:pPr eaLnBrk="1" hangingPunct="1">
              <a:spcBef>
                <a:spcPct val="0"/>
              </a:spcBef>
              <a:spcAft>
                <a:spcPct val="30000"/>
              </a:spcAft>
            </a:pPr>
            <a:endParaRPr lang="en-US" altLang="en-US" dirty="0" smtClean="0">
              <a:ea typeface="ヒラギノ角ゴ Pro W3" pitchFamily="-108" charset="-128"/>
            </a:endParaRPr>
          </a:p>
          <a:p>
            <a:pPr eaLnBrk="1" hangingPunct="1">
              <a:spcBef>
                <a:spcPct val="0"/>
              </a:spcBef>
              <a:spcAft>
                <a:spcPct val="30000"/>
              </a:spcAft>
            </a:pPr>
            <a:endParaRPr lang="en-US" altLang="en-US" dirty="0" smtClean="0">
              <a:ea typeface="ヒラギノ角ゴ Pro W3" pitchFamily="-108" charset="-128"/>
            </a:endParaRPr>
          </a:p>
        </p:txBody>
      </p:sp>
    </p:spTree>
    <p:extLst>
      <p:ext uri="{BB962C8B-B14F-4D97-AF65-F5344CB8AC3E}">
        <p14:creationId xmlns:p14="http://schemas.microsoft.com/office/powerpoint/2010/main" val="210755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Now </a:t>
            </a:r>
            <a:r>
              <a:rPr lang="en-US" dirty="0">
                <a:ea typeface="ヒラギノ角ゴ Pro W3" charset="0"/>
              </a:rPr>
              <a:t>--- let</a:t>
            </a:r>
            <a:r>
              <a:rPr lang="ja-JP" altLang="en-US" dirty="0">
                <a:ea typeface="ヒラギノ角ゴ Pro W3" charset="0"/>
              </a:rPr>
              <a:t>’</a:t>
            </a:r>
            <a:r>
              <a:rPr lang="en-US" altLang="ja-JP" dirty="0">
                <a:ea typeface="ヒラギノ角ゴ Pro W3" charset="0"/>
              </a:rPr>
              <a:t>s look towards the </a:t>
            </a:r>
            <a:r>
              <a:rPr lang="en-US" altLang="ja-JP" dirty="0" smtClean="0">
                <a:ea typeface="ヒラギノ角ゴ Pro W3" charset="0"/>
              </a:rPr>
              <a:t>future.  </a:t>
            </a:r>
          </a:p>
          <a:p>
            <a:endParaRPr lang="en-US" altLang="ja-JP" dirty="0" smtClean="0">
              <a:ea typeface="ヒラギノ角ゴ Pro W3" charset="0"/>
            </a:endParaRPr>
          </a:p>
          <a:p>
            <a:r>
              <a:rPr lang="en-US" altLang="ja-JP" dirty="0" smtClean="0">
                <a:ea typeface="ヒラギノ角ゴ Pro W3" charset="0"/>
              </a:rPr>
              <a:t>Unfortunately I don</a:t>
            </a:r>
            <a:r>
              <a:rPr lang="fr-FR" altLang="ja-JP" dirty="0" smtClean="0">
                <a:ea typeface="ヒラギノ角ゴ Pro W3" charset="0"/>
              </a:rPr>
              <a:t>’</a:t>
            </a:r>
            <a:r>
              <a:rPr lang="en-US" altLang="ja-JP" dirty="0" smtClean="0">
                <a:ea typeface="ヒラギノ角ゴ Pro W3" charset="0"/>
              </a:rPr>
              <a:t>t have a budget code for a crystal ball, so I have to divine the future using Google.</a:t>
            </a:r>
            <a:endParaRPr lang="en-US" altLang="ja-JP" dirty="0">
              <a:ea typeface="ヒラギノ角ゴ Pro W3" charset="0"/>
            </a:endParaRPr>
          </a:p>
          <a:p>
            <a:endParaRPr lang="en-US" dirty="0">
              <a:ea typeface="ヒラギノ角ゴ Pro W3"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A82B2F-36EE-EC47-9D02-9F7C9283DB24}" type="slidenum">
              <a:rPr lang="en-US" sz="1300"/>
              <a:pPr/>
              <a:t>23</a:t>
            </a:fld>
            <a:endParaRPr lang="en-US" sz="1300"/>
          </a:p>
        </p:txBody>
      </p:sp>
    </p:spTree>
    <p:extLst>
      <p:ext uri="{BB962C8B-B14F-4D97-AF65-F5344CB8AC3E}">
        <p14:creationId xmlns:p14="http://schemas.microsoft.com/office/powerpoint/2010/main" val="1738338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24</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0" y="4495800"/>
            <a:ext cx="5770563"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panose="02020603050405020304" pitchFamily="18" charset="0"/>
              </a:rPr>
              <a:t>Last year was 2015, the year to which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traveled in </a:t>
            </a:r>
            <a:r>
              <a:rPr lang="en-US" i="1" dirty="0" smtClean="0">
                <a:ea typeface="ヒラギノ角ゴ Pro W3" charset="0"/>
                <a:cs typeface="Times" panose="02020603050405020304" pitchFamily="18" charset="0"/>
              </a:rPr>
              <a:t>Back to the Future II</a:t>
            </a:r>
            <a:r>
              <a:rPr lang="en-US" dirty="0" smtClean="0">
                <a:ea typeface="ヒラギノ角ゴ Pro W3" charset="0"/>
                <a:cs typeface="Times" panose="02020603050405020304" pitchFamily="18" charset="0"/>
              </a:rPr>
              <a:t>.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For one thing -- The </a:t>
            </a:r>
            <a:r>
              <a:rPr lang="en-US" dirty="0" err="1" smtClean="0">
                <a:ea typeface="ヒラギノ角ゴ Pro W3" charset="0"/>
                <a:cs typeface="Times" panose="02020603050405020304" pitchFamily="18" charset="0"/>
              </a:rPr>
              <a:t>hoverboards</a:t>
            </a:r>
            <a:r>
              <a:rPr lang="en-US" dirty="0" smtClean="0">
                <a:ea typeface="ヒラギノ角ゴ Pro W3" charset="0"/>
                <a:cs typeface="Times" panose="02020603050405020304" pitchFamily="18" charset="0"/>
              </a:rPr>
              <a:t> of today are nothing like the </a:t>
            </a:r>
            <a:r>
              <a:rPr lang="en-US" dirty="0" err="1" smtClean="0">
                <a:ea typeface="ヒラギノ角ゴ Pro W3" charset="0"/>
                <a:cs typeface="Times" panose="02020603050405020304" pitchFamily="18" charset="0"/>
              </a:rPr>
              <a:t>hoverboards</a:t>
            </a:r>
            <a:r>
              <a:rPr lang="en-US" dirty="0" smtClean="0">
                <a:ea typeface="ヒラギノ角ゴ Pro W3" charset="0"/>
                <a:cs typeface="Times" panose="02020603050405020304" pitchFamily="18" charset="0"/>
              </a:rPr>
              <a:t> in the movie.  In the movie they did not randomly catch fife.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admintell.napco.com/</a:t>
            </a:r>
            <a:r>
              <a:rPr lang="en-US" dirty="0" err="1" smtClean="0">
                <a:ea typeface="ヒラギノ角ゴ Pro W3" charset="0"/>
                <a:cs typeface="ヒラギノ角ゴ Pro W3" charset="0"/>
              </a:rPr>
              <a:t>ee</a:t>
            </a:r>
            <a:r>
              <a:rPr lang="en-US" dirty="0" smtClean="0">
                <a:ea typeface="ヒラギノ角ゴ Pro W3" charset="0"/>
                <a:cs typeface="ヒラギノ角ゴ Pro W3" charset="0"/>
              </a:rPr>
              <a:t>/images/uploads/</a:t>
            </a:r>
            <a:r>
              <a:rPr lang="en-US" dirty="0" err="1" smtClean="0">
                <a:ea typeface="ヒラギノ角ゴ Pro W3" charset="0"/>
                <a:cs typeface="ヒラギノ角ゴ Pro W3" charset="0"/>
              </a:rPr>
              <a:t>gadgetell</a:t>
            </a:r>
            <a:r>
              <a:rPr lang="en-US" dirty="0" smtClean="0">
                <a:ea typeface="ヒラギノ角ゴ Pro W3" charset="0"/>
                <a:cs typeface="ヒラギノ角ゴ Pro W3" charset="0"/>
              </a:rPr>
              <a:t>/delorean-external-harddrive-02-640.jpg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14858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25</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0" y="4560888"/>
            <a:ext cx="5770563"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Many of the careers our current students </a:t>
            </a:r>
            <a:r>
              <a:rPr lang="en-US" dirty="0" smtClean="0">
                <a:ea typeface="ヒラギノ角ゴ Pro W3" charset="0"/>
                <a:cs typeface="Times"/>
              </a:rPr>
              <a:t>will </a:t>
            </a:r>
            <a:r>
              <a:rPr lang="en-US" dirty="0">
                <a:ea typeface="ヒラギノ角ゴ Pro W3" charset="0"/>
                <a:cs typeface="Times"/>
              </a:rPr>
              <a:t>have  - have yet to be thought of, which makes career preparation an even bigger challenge.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People get </a:t>
            </a:r>
            <a:r>
              <a:rPr lang="en-US" dirty="0">
                <a:ea typeface="ヒラギノ角ゴ Pro W3" charset="0"/>
                <a:cs typeface="Times"/>
              </a:rPr>
              <a:t>most of </a:t>
            </a:r>
            <a:r>
              <a:rPr lang="en-US" dirty="0" smtClean="0">
                <a:ea typeface="ヒラギノ角ゴ Pro W3" charset="0"/>
                <a:cs typeface="Times"/>
              </a:rPr>
              <a:t>their career </a:t>
            </a:r>
            <a:r>
              <a:rPr lang="en-US" dirty="0">
                <a:ea typeface="ヒラギノ角ゴ Pro W3" charset="0"/>
                <a:cs typeface="Times"/>
              </a:rPr>
              <a:t>guidance from </a:t>
            </a:r>
            <a:r>
              <a:rPr lang="en-US" dirty="0" smtClean="0">
                <a:ea typeface="ヒラギノ角ゴ Pro W3" charset="0"/>
                <a:cs typeface="Times"/>
              </a:rPr>
              <a:t>their </a:t>
            </a:r>
            <a:r>
              <a:rPr lang="en-US" u="sng" dirty="0" smtClean="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do </a:t>
            </a:r>
            <a:r>
              <a:rPr lang="en-US" dirty="0">
                <a:ea typeface="ヒラギノ角ゴ Pro W3" charset="0"/>
                <a:cs typeface="Times"/>
              </a:rPr>
              <a:t>our </a:t>
            </a:r>
            <a:r>
              <a:rPr lang="en-US" dirty="0" smtClean="0">
                <a:ea typeface="ヒラギノ角ゴ Pro W3" charset="0"/>
                <a:cs typeface="Times"/>
              </a:rPr>
              <a:t>parents </a:t>
            </a:r>
            <a:r>
              <a:rPr lang="en-US" dirty="0">
                <a:ea typeface="ヒラギノ角ゴ Pro W3" charset="0"/>
                <a:cs typeface="Times"/>
              </a:rPr>
              <a:t>keep up with the rapidly changing job market</a:t>
            </a:r>
            <a:r>
              <a:rPr lang="en-US" dirty="0" smtClean="0">
                <a:ea typeface="ヒラギノ角ゴ Pro W3" charset="0"/>
                <a:cs typeface="Times"/>
              </a:rPr>
              <a:t>?</a:t>
            </a:r>
          </a:p>
          <a:p>
            <a:pPr eaLnBrk="1" hangingPunct="1">
              <a:spcBef>
                <a:spcPct val="0"/>
              </a:spcBef>
              <a:spcAft>
                <a:spcPct val="30000"/>
              </a:spcAft>
            </a:pPr>
            <a:r>
              <a:rPr lang="en-US" dirty="0" smtClean="0">
                <a:ea typeface="ヒラギノ角ゴ Pro W3" charset="0"/>
              </a:rPr>
              <a:t>What do the parents of our job seekers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smtClean="0">
                <a:ea typeface="ヒラギノ角ゴ Pro W3" charset="0"/>
                <a:cs typeface="ヒラギノ角ゴ Pro W3" charset="0"/>
              </a:rPr>
              <a:t>Emil </a:t>
            </a:r>
            <a:r>
              <a:rPr lang="en-US" dirty="0">
                <a:ea typeface="ヒラギノ角ゴ Pro W3" charset="0"/>
                <a:cs typeface="ヒラギノ角ゴ Pro W3" charset="0"/>
              </a:rPr>
              <a:t>Barnabas</a:t>
            </a:r>
          </a:p>
        </p:txBody>
      </p:sp>
    </p:spTree>
    <p:extLst>
      <p:ext uri="{BB962C8B-B14F-4D97-AF65-F5344CB8AC3E}">
        <p14:creationId xmlns:p14="http://schemas.microsoft.com/office/powerpoint/2010/main" val="1595220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26</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Not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smtClean="0">
                <a:ea typeface="ヒラギノ角ゴ Pro W3" charset="0"/>
              </a:rPr>
              <a:t>North Carolina </a:t>
            </a:r>
            <a:r>
              <a:rPr lang="en-US" dirty="0" smtClean="0">
                <a:ea typeface="ヒラギノ角ゴ Pro W3" charset="0"/>
                <a:cs typeface="Times"/>
              </a:rPr>
              <a:t>over </a:t>
            </a:r>
            <a:r>
              <a:rPr lang="en-US" dirty="0">
                <a:ea typeface="ヒラギノ角ゴ Pro W3" charset="0"/>
                <a:cs typeface="Times"/>
              </a:rPr>
              <a:t>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In 2020, </a:t>
            </a:r>
            <a:r>
              <a:rPr lang="en-US" dirty="0" smtClean="0">
                <a:ea typeface="ヒラギノ角ゴ Pro W3" charset="0"/>
                <a:cs typeface="Times"/>
              </a:rPr>
              <a:t>North Carolina will </a:t>
            </a:r>
            <a:r>
              <a:rPr lang="en-US" dirty="0">
                <a:ea typeface="ヒラギノ角ゴ Pro W3" charset="0"/>
                <a:cs typeface="Times"/>
              </a:rPr>
              <a:t>need </a:t>
            </a:r>
            <a:r>
              <a:rPr lang="en-US" dirty="0" smtClean="0">
                <a:ea typeface="ヒラギノ角ゴ Pro W3" charset="0"/>
                <a:cs typeface="Times"/>
              </a:rPr>
              <a:t>17,250  </a:t>
            </a:r>
            <a:r>
              <a:rPr lang="en-US" dirty="0">
                <a:ea typeface="ヒラギノ角ゴ Pro W3" charset="0"/>
                <a:cs typeface="Times"/>
              </a:rPr>
              <a:t>more registered nurses than we had in 2010.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And you should notice that we need a lot of teachers. I’ve underlined them.  They are split out into several categories.  We need a lot of teachers.</a:t>
            </a:r>
          </a:p>
          <a:p>
            <a:pPr eaLnBrk="1" hangingPunct="1">
              <a:spcBef>
                <a:spcPct val="0"/>
              </a:spcBef>
              <a:spcAft>
                <a:spcPct val="30000"/>
              </a:spcAft>
            </a:pPr>
            <a:endParaRPr lang="en-US" dirty="0">
              <a:solidFill>
                <a:srgbClr val="FF0000"/>
              </a:solidFill>
              <a:ea typeface="ヒラギノ角ゴ Pro W3" charset="0"/>
            </a:endParaRP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a:p>
            <a:r>
              <a:rPr lang="en-US" dirty="0">
                <a:solidFill>
                  <a:srgbClr val="FF0000"/>
                </a:solidFill>
                <a:ea typeface="ヒラギノ角ゴ Pro W3" charset="0"/>
                <a:cs typeface="ヒラギノ角ゴ Pro W3" charset="0"/>
              </a:rPr>
              <a:t>updated January 13, 2012</a:t>
            </a:r>
          </a:p>
        </p:txBody>
      </p:sp>
    </p:spTree>
    <p:extLst>
      <p:ext uri="{BB962C8B-B14F-4D97-AF65-F5344CB8AC3E}">
        <p14:creationId xmlns:p14="http://schemas.microsoft.com/office/powerpoint/2010/main" val="958997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27</a:t>
            </a:fld>
            <a:endParaRPr lang="en-US" sz="1300"/>
          </a:p>
        </p:txBody>
      </p:sp>
      <p:sp>
        <p:nvSpPr>
          <p:cNvPr id="68610" name="Rectangle 2"/>
          <p:cNvSpPr>
            <a:spLocks noGrp="1" noRot="1" noChangeAspect="1" noChangeArrowheads="1" noTextEdit="1"/>
          </p:cNvSpPr>
          <p:nvPr>
            <p:ph type="sldImg"/>
          </p:nvPr>
        </p:nvSpPr>
        <p:spPr>
          <a:xfrm>
            <a:off x="914400" y="457200"/>
            <a:ext cx="3048000" cy="2286000"/>
          </a:xfrm>
          <a:solidFill>
            <a:srgbClr val="FFFFFF"/>
          </a:solidFill>
          <a:ln/>
        </p:spPr>
      </p:sp>
      <p:sp>
        <p:nvSpPr>
          <p:cNvPr id="68611" name="Rectangle 3"/>
          <p:cNvSpPr>
            <a:spLocks noGrp="1" noChangeArrowheads="1"/>
          </p:cNvSpPr>
          <p:nvPr>
            <p:ph type="body" idx="1"/>
          </p:nvPr>
        </p:nvSpPr>
        <p:spPr>
          <a:xfrm>
            <a:off x="568325" y="2819400"/>
            <a:ext cx="609600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added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green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Thus the </a:t>
            </a:r>
            <a:r>
              <a:rPr lang="en-US" altLang="ja-JP" u="sng" dirty="0">
                <a:ea typeface="ヒラギノ角ゴ Pro W3" charset="0"/>
                <a:cs typeface="Times"/>
              </a:rPr>
              <a:t>green</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blue</a:t>
            </a:r>
            <a:r>
              <a:rPr lang="en-US" altLang="ja-JP" dirty="0">
                <a:ea typeface="ヒラギノ角ゴ Pro W3" charset="0"/>
                <a:cs typeface="Times"/>
              </a:rPr>
              <a:t> ones </a:t>
            </a:r>
            <a:r>
              <a:rPr lang="en-US" altLang="ja-JP" dirty="0" smtClean="0">
                <a:ea typeface="ヒラギノ角ゴ Pro W3" charset="0"/>
                <a:cs typeface="Times"/>
              </a:rPr>
              <a:t>require some </a:t>
            </a:r>
            <a:r>
              <a:rPr lang="en-US" altLang="ja-JP" u="sng" dirty="0" smtClean="0">
                <a:ea typeface="ヒラギノ角ゴ Pro W3" charset="0"/>
                <a:cs typeface="Times"/>
              </a:rPr>
              <a:t>college or postsecondary</a:t>
            </a:r>
            <a:r>
              <a:rPr lang="en-US" altLang="ja-JP" dirty="0" smtClean="0">
                <a:ea typeface="ヒラギノ角ゴ Pro W3" charset="0"/>
                <a:cs typeface="Times"/>
              </a:rPr>
              <a:t> </a:t>
            </a:r>
            <a:r>
              <a:rPr lang="en-US" altLang="ja-JP" dirty="0">
                <a:ea typeface="ヒラギノ角ゴ Pro W3" charset="0"/>
                <a:cs typeface="Times"/>
              </a:rPr>
              <a:t>work.</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a:ea typeface="ヒラギノ角ゴ Pro W3" charset="0"/>
                <a:cs typeface="Times"/>
              </a:rPr>
              <a:t>2020</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Only </a:t>
            </a:r>
            <a:r>
              <a:rPr lang="en-US" u="sng" dirty="0" smtClean="0">
                <a:ea typeface="ヒラギノ角ゴ Pro W3" charset="0"/>
                <a:cs typeface="Times"/>
              </a:rPr>
              <a:t>two </a:t>
            </a:r>
            <a:r>
              <a:rPr lang="en-US" dirty="0" smtClean="0">
                <a:ea typeface="ヒラギノ角ゴ Pro W3" charset="0"/>
                <a:cs typeface="Times"/>
              </a:rPr>
              <a:t>occupations </a:t>
            </a:r>
            <a:r>
              <a:rPr lang="en-US" dirty="0">
                <a:ea typeface="ヒラギノ角ゴ Pro W3" charset="0"/>
                <a:cs typeface="Times"/>
              </a:rPr>
              <a:t>on this </a:t>
            </a:r>
            <a:r>
              <a:rPr lang="en-US" dirty="0" smtClean="0">
                <a:ea typeface="ヒラギノ角ゴ Pro W3" charset="0"/>
                <a:cs typeface="Times"/>
              </a:rPr>
              <a:t>list require </a:t>
            </a:r>
            <a:r>
              <a:rPr lang="en-US" dirty="0">
                <a:ea typeface="ヒラギノ角ゴ Pro W3" charset="0"/>
                <a:cs typeface="Times"/>
              </a:rPr>
              <a:t>a </a:t>
            </a:r>
            <a:r>
              <a:rPr lang="en-US" u="sng" dirty="0">
                <a:ea typeface="ヒラギノ角ゴ Pro W3" charset="0"/>
                <a:cs typeface="Times"/>
              </a:rPr>
              <a:t>4-year degree</a:t>
            </a:r>
            <a:r>
              <a:rPr lang="en-US" dirty="0">
                <a:ea typeface="ヒラギノ角ゴ Pro W3" charset="0"/>
                <a:cs typeface="Times"/>
              </a:rPr>
              <a:t>!  And once you get past the bottom of the page you find a variety of </a:t>
            </a:r>
            <a:r>
              <a:rPr lang="en-US" u="sng" dirty="0">
                <a:ea typeface="ヒラギノ角ゴ Pro W3" charset="0"/>
                <a:cs typeface="Times"/>
              </a:rPr>
              <a:t>education</a:t>
            </a:r>
            <a:r>
              <a:rPr lang="en-US" dirty="0">
                <a:ea typeface="ヒラギノ角ゴ Pro W3" charset="0"/>
                <a:cs typeface="Times"/>
              </a:rPr>
              <a:t> occupations that </a:t>
            </a:r>
            <a:r>
              <a:rPr lang="en-US" u="sng" dirty="0">
                <a:ea typeface="ヒラギノ角ゴ Pro W3" charset="0"/>
                <a:cs typeface="Times"/>
              </a:rPr>
              <a:t>also</a:t>
            </a:r>
            <a:r>
              <a:rPr lang="en-US" dirty="0">
                <a:ea typeface="ヒラギノ角ゴ Pro W3" charset="0"/>
                <a:cs typeface="Times"/>
              </a:rPr>
              <a:t> require the 4-year degree. </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In 2020, North Carolina will </a:t>
            </a:r>
            <a:r>
              <a:rPr lang="en-US" dirty="0">
                <a:ea typeface="ヒラギノ角ゴ Pro W3" charset="0"/>
                <a:cs typeface="Times"/>
              </a:rPr>
              <a:t>need </a:t>
            </a:r>
            <a:r>
              <a:rPr lang="en-US" dirty="0" smtClean="0">
                <a:ea typeface="ヒラギノ角ゴ Pro W3" charset="0"/>
                <a:cs typeface="Times"/>
              </a:rPr>
              <a:t>17,250  </a:t>
            </a:r>
            <a:r>
              <a:rPr lang="en-US" dirty="0">
                <a:ea typeface="ヒラギノ角ゴ Pro W3" charset="0"/>
                <a:cs typeface="Times"/>
              </a:rPr>
              <a:t>more registered nurses than we had in 2010. </a:t>
            </a:r>
          </a:p>
          <a:p>
            <a:pPr eaLnBrk="1" hangingPunct="1">
              <a:spcBef>
                <a:spcPct val="0"/>
              </a:spcBef>
              <a:spcAft>
                <a:spcPct val="30000"/>
              </a:spcAft>
            </a:pPr>
            <a:r>
              <a:rPr lang="en-US" u="none" dirty="0" smtClean="0">
                <a:ea typeface="ヒラギノ角ゴ Pro W3" charset="0"/>
                <a:cs typeface="Times"/>
              </a:rPr>
              <a:t>From</a:t>
            </a:r>
            <a:r>
              <a:rPr lang="en-US" u="none" baseline="0" dirty="0" smtClean="0">
                <a:ea typeface="ヒラギノ角ゴ Pro W3" charset="0"/>
                <a:cs typeface="Times"/>
              </a:rPr>
              <a:t> </a:t>
            </a:r>
            <a:r>
              <a:rPr lang="en-US" u="sng" dirty="0" smtClean="0">
                <a:ea typeface="ヒラギノ角ゴ Pro W3" charset="0"/>
                <a:cs typeface="Times"/>
              </a:rPr>
              <a:t>Where</a:t>
            </a:r>
            <a:r>
              <a:rPr lang="en-US" dirty="0" smtClean="0">
                <a:ea typeface="ヒラギノ角ゴ Pro W3" charset="0"/>
                <a:cs typeface="Times"/>
              </a:rPr>
              <a:t> </a:t>
            </a:r>
            <a:r>
              <a:rPr lang="en-US" dirty="0">
                <a:ea typeface="ヒラギノ角ゴ Pro W3" charset="0"/>
                <a:cs typeface="Times"/>
              </a:rPr>
              <a:t>will they all </a:t>
            </a:r>
            <a:r>
              <a:rPr lang="en-US" dirty="0" smtClean="0">
                <a:ea typeface="ヒラギノ角ゴ Pro W3" charset="0"/>
                <a:cs typeface="Times"/>
              </a:rPr>
              <a:t>come?  </a:t>
            </a:r>
          </a:p>
          <a:p>
            <a:pPr eaLnBrk="1" hangingPunct="1">
              <a:spcBef>
                <a:spcPct val="0"/>
              </a:spcBef>
              <a:spcAft>
                <a:spcPct val="30000"/>
              </a:spcAft>
            </a:pPr>
            <a:r>
              <a:rPr lang="en-US" dirty="0" smtClean="0">
                <a:ea typeface="ヒラギノ角ゴ Pro W3" charset="0"/>
                <a:cs typeface="Times"/>
              </a:rPr>
              <a:t>I often say “If you don’t know what you want to be when</a:t>
            </a:r>
            <a:r>
              <a:rPr lang="en-US" baseline="0" dirty="0" smtClean="0">
                <a:ea typeface="ヒラギノ角ゴ Pro W3" charset="0"/>
                <a:cs typeface="Times"/>
              </a:rPr>
              <a:t> you grow up, consider nursing.”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strike="sngStrike" dirty="0">
                <a:ea typeface="ヒラギノ角ゴ Pro W3" charset="0"/>
                <a:cs typeface="Times"/>
              </a:rPr>
              <a:t>We are importing trained nurses from other countries, because we can</a:t>
            </a:r>
            <a:r>
              <a:rPr lang="ja-JP" altLang="en-US" strike="sngStrike" dirty="0">
                <a:ea typeface="ヒラギノ角ゴ Pro W3" charset="0"/>
                <a:cs typeface="Times"/>
              </a:rPr>
              <a:t>’</a:t>
            </a:r>
            <a:r>
              <a:rPr lang="en-US" altLang="ja-JP" strike="sngStrike" dirty="0">
                <a:ea typeface="ヒラギノ角ゴ Pro W3" charset="0"/>
                <a:cs typeface="Times"/>
              </a:rPr>
              <a:t>t create them fast enough in </a:t>
            </a:r>
            <a:r>
              <a:rPr lang="en-US" altLang="ja-JP" u="sng" strike="sngStrike" dirty="0">
                <a:ea typeface="ヒラギノ角ゴ Pro W3" charset="0"/>
                <a:cs typeface="Times"/>
              </a:rPr>
              <a:t>this</a:t>
            </a:r>
            <a:r>
              <a:rPr lang="en-US" altLang="ja-JP" strike="sngStrike" dirty="0">
                <a:ea typeface="ヒラギノ角ゴ Pro W3" charset="0"/>
                <a:cs typeface="Times"/>
              </a:rPr>
              <a:t> country</a:t>
            </a:r>
            <a:r>
              <a:rPr lang="en-US" altLang="ja-JP" strike="sngStrike" dirty="0" smtClean="0">
                <a:ea typeface="ヒラギノ角ゴ Pro W3" charset="0"/>
                <a:cs typeface="Times"/>
              </a:rPr>
              <a:t>.</a:t>
            </a:r>
            <a:endParaRPr lang="en-US" strike="sngStrike" dirty="0">
              <a:ea typeface="ヒラギノ角ゴ Pro W3" charset="0"/>
              <a:cs typeface="Times"/>
            </a:endParaRPr>
          </a:p>
          <a:p>
            <a:pPr eaLnBrk="1" hangingPunct="1">
              <a:spcBef>
                <a:spcPct val="0"/>
              </a:spcBef>
              <a:spcAft>
                <a:spcPct val="30000"/>
              </a:spcAft>
            </a:pPr>
            <a:r>
              <a:rPr lang="en-US" strike="sngStrike" dirty="0">
                <a:ea typeface="ヒラギノ角ゴ Pro W3" charset="0"/>
                <a:cs typeface="Times"/>
              </a:rPr>
              <a:t>Other countries saw this demand coming and told their kids that they need to prepare for nursing careers in the United States. </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solidFill>
                  <a:srgbClr val="FF0000"/>
                </a:solidFill>
                <a:ea typeface="ヒラギノ角ゴ Pro W3" charset="0"/>
                <a:cs typeface="ヒラギノ角ゴ Pro W3" charset="0"/>
              </a:rPr>
              <a:t>…</a:t>
            </a: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a:p>
            <a:r>
              <a:rPr lang="en-US" dirty="0">
                <a:solidFill>
                  <a:srgbClr val="FF0000"/>
                </a:solidFill>
                <a:ea typeface="ヒラギノ角ゴ Pro W3" charset="0"/>
                <a:cs typeface="ヒラギノ角ゴ Pro W3" charset="0"/>
              </a:rPr>
              <a:t>updated January 13, 2012</a:t>
            </a:r>
          </a:p>
        </p:txBody>
      </p:sp>
    </p:spTree>
    <p:extLst>
      <p:ext uri="{BB962C8B-B14F-4D97-AF65-F5344CB8AC3E}">
        <p14:creationId xmlns:p14="http://schemas.microsoft.com/office/powerpoint/2010/main" val="1434270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28</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6096000"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the projected  </a:t>
            </a:r>
            <a:r>
              <a:rPr lang="en-US" u="sng" dirty="0">
                <a:ea typeface="ヒラギノ角ゴ Pro W3" charset="0"/>
                <a:cs typeface="Times"/>
              </a:rPr>
              <a:t>percentage </a:t>
            </a:r>
            <a:r>
              <a:rPr lang="en-US" dirty="0">
                <a:ea typeface="ヒラギノ角ゴ Pro W3" charset="0"/>
                <a:cs typeface="Times"/>
              </a:rPr>
              <a:t>change over the same ten-year period. </a:t>
            </a:r>
          </a:p>
          <a:p>
            <a:pPr eaLnBrk="1" hangingPunct="1">
              <a:spcBef>
                <a:spcPct val="0"/>
              </a:spcBef>
              <a:spcAft>
                <a:spcPct val="30000"/>
              </a:spcAft>
            </a:pPr>
            <a:r>
              <a:rPr lang="en-US" dirty="0">
                <a:ea typeface="ヒラギノ角ゴ Pro W3" charset="0"/>
                <a:cs typeface="Times"/>
              </a:rPr>
              <a:t>Sometimes you might have a small number of workers in a particular occupation, but the </a:t>
            </a:r>
            <a:r>
              <a:rPr lang="en-US" u="sng" dirty="0">
                <a:ea typeface="ヒラギノ角ゴ Pro W3" charset="0"/>
                <a:cs typeface="Times"/>
              </a:rPr>
              <a:t>percentage</a:t>
            </a:r>
            <a:r>
              <a:rPr lang="en-US" dirty="0">
                <a:ea typeface="ヒラギノ角ゴ Pro W3" charset="0"/>
                <a:cs typeface="Times"/>
              </a:rPr>
              <a:t> change might be </a:t>
            </a:r>
            <a:r>
              <a:rPr lang="en-US" u="sng" dirty="0">
                <a:ea typeface="ヒラギノ角ゴ Pro W3" charset="0"/>
                <a:cs typeface="Times"/>
              </a:rPr>
              <a:t>high</a:t>
            </a:r>
            <a:r>
              <a:rPr lang="en-US" dirty="0">
                <a:ea typeface="ヒラギノ角ゴ Pro W3" charset="0"/>
                <a:cs typeface="Times"/>
              </a:rPr>
              <a:t>, which means that the industry is </a:t>
            </a:r>
            <a:r>
              <a:rPr lang="en-US" u="sng" dirty="0">
                <a:ea typeface="ヒラギノ角ゴ Pro W3" charset="0"/>
                <a:cs typeface="Times"/>
              </a:rPr>
              <a:t>expanding</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sym typeface="Wingdings"/>
              </a:rPr>
              <a:t> </a:t>
            </a:r>
            <a:r>
              <a:rPr lang="en-US" dirty="0" smtClean="0">
                <a:ea typeface="ヒラギノ角ゴ Pro W3" charset="0"/>
                <a:cs typeface="Times"/>
              </a:rPr>
              <a:t>For example:  There </a:t>
            </a:r>
            <a:r>
              <a:rPr lang="en-US" dirty="0">
                <a:ea typeface="ヒラギノ角ゴ Pro W3" charset="0"/>
                <a:cs typeface="Times"/>
              </a:rPr>
              <a:t>were only </a:t>
            </a:r>
            <a:r>
              <a:rPr lang="en-US" dirty="0" smtClean="0">
                <a:ea typeface="ヒラギノ角ゴ Pro W3" charset="0"/>
                <a:cs typeface="Times"/>
              </a:rPr>
              <a:t>250  </a:t>
            </a:r>
            <a:r>
              <a:rPr lang="en-US" dirty="0">
                <a:ea typeface="ヒラギノ角ゴ Pro W3" charset="0"/>
                <a:cs typeface="Times"/>
              </a:rPr>
              <a:t>Biomedical Engineers in </a:t>
            </a:r>
            <a:r>
              <a:rPr lang="en-US" dirty="0" smtClean="0">
                <a:ea typeface="ヒラギノ角ゴ Pro W3" charset="0"/>
              </a:rPr>
              <a:t>North Carolina </a:t>
            </a:r>
            <a:r>
              <a:rPr lang="en-US" dirty="0" smtClean="0">
                <a:ea typeface="ヒラギノ角ゴ Pro W3" charset="0"/>
                <a:cs typeface="Times"/>
              </a:rPr>
              <a:t>in </a:t>
            </a:r>
            <a:r>
              <a:rPr lang="en-US" dirty="0">
                <a:ea typeface="ヒラギノ角ゴ Pro W3" charset="0"/>
                <a:cs typeface="Times"/>
              </a:rPr>
              <a:t>2010, so a </a:t>
            </a:r>
            <a:r>
              <a:rPr lang="en-US" dirty="0" smtClean="0">
                <a:ea typeface="ヒラギノ角ゴ Pro W3" charset="0"/>
                <a:cs typeface="Times"/>
              </a:rPr>
              <a:t>90 </a:t>
            </a:r>
            <a:r>
              <a:rPr lang="en-US" dirty="0">
                <a:ea typeface="ヒラギノ角ゴ Pro W3" charset="0"/>
                <a:cs typeface="Times"/>
              </a:rPr>
              <a:t>percent increase is </a:t>
            </a:r>
            <a:r>
              <a:rPr lang="en-US" dirty="0" smtClean="0">
                <a:ea typeface="ヒラギノ角ゴ Pro W3" charset="0"/>
                <a:cs typeface="Times"/>
              </a:rPr>
              <a:t>an additional 230 </a:t>
            </a:r>
            <a:r>
              <a:rPr lang="en-US" dirty="0">
                <a:ea typeface="ヒラギノ角ゴ Pro W3" charset="0"/>
                <a:cs typeface="Times"/>
              </a:rPr>
              <a:t>positions</a:t>
            </a:r>
            <a:r>
              <a:rPr lang="en-US" dirty="0" smtClean="0">
                <a:ea typeface="ヒラギノ角ゴ Pro W3" charset="0"/>
                <a:cs typeface="Times"/>
              </a:rPr>
              <a:t>.</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Compare that with the </a:t>
            </a:r>
            <a:r>
              <a:rPr lang="en-US" dirty="0" smtClean="0">
                <a:ea typeface="ヒラギノ角ゴ Pro W3" charset="0"/>
                <a:cs typeface="Times"/>
              </a:rPr>
              <a:t>Market Research Analysts with almost ten thousand positions </a:t>
            </a:r>
            <a:r>
              <a:rPr lang="en-US" dirty="0">
                <a:ea typeface="ヒラギノ角ゴ Pro W3" charset="0"/>
                <a:cs typeface="Times"/>
              </a:rPr>
              <a:t>in 2010, so a </a:t>
            </a:r>
            <a:r>
              <a:rPr lang="en-US" dirty="0" smtClean="0">
                <a:ea typeface="ヒラギノ角ゴ Pro W3" charset="0"/>
                <a:cs typeface="Times"/>
              </a:rPr>
              <a:t>39 </a:t>
            </a:r>
            <a:r>
              <a:rPr lang="en-US" dirty="0">
                <a:ea typeface="ヒラギノ角ゴ Pro W3" charset="0"/>
                <a:cs typeface="Times"/>
              </a:rPr>
              <a:t>percent increase is </a:t>
            </a:r>
            <a:r>
              <a:rPr lang="en-US" dirty="0" smtClean="0">
                <a:ea typeface="ヒラギノ角ゴ Pro W3" charset="0"/>
                <a:cs typeface="Times"/>
              </a:rPr>
              <a:t>an additional 38 hundred </a:t>
            </a:r>
            <a:r>
              <a:rPr lang="en-US" dirty="0">
                <a:ea typeface="ヒラギノ角ゴ Pro W3" charset="0"/>
                <a:cs typeface="Times"/>
              </a:rPr>
              <a:t>positions.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When looking at the job projections, You </a:t>
            </a:r>
            <a:r>
              <a:rPr lang="en-US" dirty="0">
                <a:ea typeface="ヒラギノ角ゴ Pro W3" charset="0"/>
                <a:cs typeface="Times"/>
              </a:rPr>
              <a:t>need to look at </a:t>
            </a:r>
            <a:r>
              <a:rPr lang="en-US" u="sng" dirty="0">
                <a:ea typeface="ヒラギノ角ゴ Pro W3" charset="0"/>
                <a:cs typeface="Times"/>
              </a:rPr>
              <a:t>both</a:t>
            </a:r>
            <a:r>
              <a:rPr lang="en-US" dirty="0">
                <a:ea typeface="ヒラギノ角ゴ Pro W3" charset="0"/>
                <a:cs typeface="Times"/>
              </a:rPr>
              <a:t> the numbers of positions </a:t>
            </a:r>
            <a:r>
              <a:rPr lang="en-US" u="sng" dirty="0">
                <a:ea typeface="ヒラギノ角ゴ Pro W3" charset="0"/>
                <a:cs typeface="Times"/>
              </a:rPr>
              <a:t>and</a:t>
            </a:r>
            <a:r>
              <a:rPr lang="en-US" dirty="0">
                <a:ea typeface="ヒラギノ角ゴ Pro W3" charset="0"/>
                <a:cs typeface="Times"/>
              </a:rPr>
              <a:t> the percentage increase. </a:t>
            </a: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r>
              <a:rPr lang="en-US" dirty="0" smtClean="0">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a:p>
            <a:r>
              <a:rPr lang="en-US" dirty="0">
                <a:solidFill>
                  <a:srgbClr val="FF0000"/>
                </a:solidFill>
                <a:ea typeface="ヒラギノ角ゴ Pro W3" charset="0"/>
                <a:cs typeface="ヒラギノ角ゴ Pro W3" charset="0"/>
              </a:rPr>
              <a:t>updated January 13, 2012</a:t>
            </a:r>
          </a:p>
        </p:txBody>
      </p:sp>
    </p:spTree>
    <p:extLst>
      <p:ext uri="{BB962C8B-B14F-4D97-AF65-F5344CB8AC3E}">
        <p14:creationId xmlns:p14="http://schemas.microsoft.com/office/powerpoint/2010/main" val="1570802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29</a:t>
            </a:fld>
            <a:endParaRPr lang="en-US" sz="1300"/>
          </a:p>
        </p:txBody>
      </p:sp>
      <p:sp>
        <p:nvSpPr>
          <p:cNvPr id="72706" name="Rectangle 2"/>
          <p:cNvSpPr>
            <a:spLocks noGrp="1" noRot="1" noChangeAspect="1" noChangeArrowheads="1" noTextEdit="1"/>
          </p:cNvSpPr>
          <p:nvPr>
            <p:ph type="sldImg"/>
          </p:nvPr>
        </p:nvSpPr>
        <p:spPr>
          <a:xfrm>
            <a:off x="1143000" y="685800"/>
            <a:ext cx="3124200" cy="2343150"/>
          </a:xfrm>
          <a:solidFill>
            <a:srgbClr val="FFFFFF"/>
          </a:solidFill>
          <a:ln/>
        </p:spPr>
      </p:sp>
      <p:sp>
        <p:nvSpPr>
          <p:cNvPr id="72707" name="Rectangle 3"/>
          <p:cNvSpPr>
            <a:spLocks noGrp="1" noChangeArrowheads="1"/>
          </p:cNvSpPr>
          <p:nvPr>
            <p:ph type="body" idx="1"/>
          </p:nvPr>
        </p:nvSpPr>
        <p:spPr>
          <a:xfrm>
            <a:off x="650875" y="3505200"/>
            <a:ext cx="6096000"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And now we flip to the bottom of the list.  </a:t>
            </a:r>
          </a:p>
          <a:p>
            <a:pPr eaLnBrk="1" hangingPunct="1">
              <a:spcBef>
                <a:spcPct val="0"/>
              </a:spcBef>
              <a:spcAft>
                <a:spcPct val="30000"/>
              </a:spcAft>
            </a:pPr>
            <a:r>
              <a:rPr lang="en-US" dirty="0" smtClean="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smtClean="0">
                <a:ea typeface="ヒラギノ角ゴ Pro W3" charset="0"/>
                <a:cs typeface="Times"/>
              </a:rPr>
              <a:t>We need this many </a:t>
            </a:r>
            <a:r>
              <a:rPr lang="en-US" u="sng" dirty="0" smtClean="0">
                <a:ea typeface="ヒラギノ角ゴ Pro W3" charset="0"/>
                <a:cs typeface="Times"/>
              </a:rPr>
              <a:t>less</a:t>
            </a:r>
            <a:r>
              <a:rPr lang="en-US" dirty="0" smtClean="0">
                <a:ea typeface="ヒラギノ角ゴ Pro W3" charset="0"/>
                <a:cs typeface="Times"/>
              </a:rPr>
              <a:t> of each of these jobs over this 10-year projection period. </a:t>
            </a:r>
          </a:p>
          <a:p>
            <a:pPr eaLnBrk="1" hangingPunct="1">
              <a:spcBef>
                <a:spcPct val="0"/>
              </a:spcBef>
              <a:spcAft>
                <a:spcPct val="30000"/>
              </a:spcAft>
            </a:pPr>
            <a:r>
              <a:rPr lang="en-US" dirty="0" smtClean="0">
                <a:ea typeface="ヒラギノ角ゴ Pro W3" charset="0"/>
                <a:cs typeface="Times"/>
              </a:rPr>
              <a:t>For </a:t>
            </a:r>
            <a:r>
              <a:rPr lang="en-US" u="sng" dirty="0" smtClean="0">
                <a:ea typeface="ヒラギノ角ゴ Pro W3" charset="0"/>
                <a:cs typeface="Times"/>
              </a:rPr>
              <a:t>most</a:t>
            </a:r>
            <a:r>
              <a:rPr lang="en-US" dirty="0" smtClean="0">
                <a:ea typeface="ヒラギノ角ゴ Pro W3" charset="0"/>
                <a:cs typeface="Times"/>
              </a:rPr>
              <a:t> of these positions, machines are replacing humans.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It used to be that these were the jobs you could get easily </a:t>
            </a:r>
            <a:r>
              <a:rPr lang="en-US" baseline="0" dirty="0" smtClean="0">
                <a:ea typeface="ヒラギノ角ゴ Pro W3" charset="0"/>
                <a:cs typeface="Times"/>
              </a:rPr>
              <a:t>if </a:t>
            </a:r>
            <a:r>
              <a:rPr lang="en-US" dirty="0" smtClean="0">
                <a:ea typeface="ヒラギノ角ゴ Pro W3" charset="0"/>
                <a:cs typeface="Times"/>
              </a:rPr>
              <a:t>you dropped out of high school.</a:t>
            </a:r>
          </a:p>
          <a:p>
            <a:pPr eaLnBrk="1" hangingPunct="1">
              <a:spcBef>
                <a:spcPct val="0"/>
              </a:spcBef>
              <a:spcAft>
                <a:spcPct val="30000"/>
              </a:spcAft>
            </a:pPr>
            <a:r>
              <a:rPr lang="en-US" baseline="0" dirty="0" smtClean="0">
                <a:ea typeface="ヒラギノ角ゴ Pro W3" charset="0"/>
                <a:cs typeface="Times"/>
              </a:rPr>
              <a:t>But the jobs you </a:t>
            </a:r>
            <a:r>
              <a:rPr lang="en-US" u="sng" baseline="0" dirty="0" smtClean="0">
                <a:ea typeface="ヒラギノ角ゴ Pro W3" charset="0"/>
                <a:cs typeface="Times"/>
              </a:rPr>
              <a:t>used</a:t>
            </a:r>
            <a:r>
              <a:rPr lang="en-US" baseline="0" dirty="0" smtClean="0">
                <a:ea typeface="ヒラギノ角ゴ Pro W3" charset="0"/>
                <a:cs typeface="Times"/>
              </a:rPr>
              <a:t> to get </a:t>
            </a:r>
            <a:r>
              <a:rPr lang="en-US" u="sng" baseline="0" dirty="0" smtClean="0">
                <a:ea typeface="ヒラギノ角ゴ Pro W3" charset="0"/>
                <a:cs typeface="Times"/>
              </a:rPr>
              <a:t>without</a:t>
            </a:r>
            <a:r>
              <a:rPr lang="en-US" baseline="0" dirty="0" smtClean="0">
                <a:ea typeface="ヒラギノ角ゴ Pro W3" charset="0"/>
                <a:cs typeface="Times"/>
              </a:rPr>
              <a:t> a high school education are going away.</a:t>
            </a:r>
          </a:p>
          <a:p>
            <a:pPr eaLnBrk="1" hangingPunct="1">
              <a:spcBef>
                <a:spcPct val="0"/>
              </a:spcBef>
              <a:spcAft>
                <a:spcPct val="30000"/>
              </a:spcAft>
            </a:pPr>
            <a:endParaRPr lang="en-US" baseline="0" dirty="0" smtClean="0">
              <a:ea typeface="ヒラギノ角ゴ Pro W3" charset="0"/>
              <a:cs typeface="Times"/>
            </a:endParaRPr>
          </a:p>
          <a:p>
            <a:pPr eaLnBrk="1" hangingPunct="1">
              <a:spcBef>
                <a:spcPct val="0"/>
              </a:spcBef>
              <a:spcAft>
                <a:spcPct val="30000"/>
              </a:spcAft>
            </a:pPr>
            <a:r>
              <a:rPr lang="en-US" baseline="0" dirty="0" smtClean="0">
                <a:ea typeface="ヒラギノ角ゴ Pro W3" charset="0"/>
                <a:cs typeface="Times"/>
              </a:rPr>
              <a:t>A High school education </a:t>
            </a:r>
            <a:r>
              <a:rPr lang="en-US" u="sng" baseline="0" dirty="0" smtClean="0">
                <a:ea typeface="ヒラギノ角ゴ Pro W3" charset="0"/>
                <a:cs typeface="Times"/>
              </a:rPr>
              <a:t>plus</a:t>
            </a:r>
            <a:r>
              <a:rPr lang="en-US" baseline="0" dirty="0" smtClean="0">
                <a:ea typeface="ヒラギノ角ゴ Pro W3" charset="0"/>
                <a:cs typeface="Times"/>
              </a:rPr>
              <a:t> additional training is now the </a:t>
            </a:r>
            <a:r>
              <a:rPr lang="en-US" u="sng" baseline="0" dirty="0" smtClean="0">
                <a:ea typeface="ヒラギノ角ゴ Pro W3" charset="0"/>
                <a:cs typeface="Times"/>
              </a:rPr>
              <a:t>new</a:t>
            </a:r>
            <a:r>
              <a:rPr lang="en-US" baseline="0" dirty="0" smtClean="0">
                <a:ea typeface="ヒラギノ角ゴ Pro W3" charset="0"/>
                <a:cs typeface="Times"/>
              </a:rPr>
              <a:t> </a:t>
            </a:r>
            <a:r>
              <a:rPr lang="en-US" u="sng" baseline="0" dirty="0" smtClean="0">
                <a:ea typeface="ヒラギノ角ゴ Pro W3" charset="0"/>
                <a:cs typeface="Times"/>
              </a:rPr>
              <a:t>minimum</a:t>
            </a:r>
            <a:r>
              <a:rPr lang="en-US" baseline="0" dirty="0" smtClean="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smtClean="0">
                <a:ea typeface="ヒラギノ角ゴ Pro W3" charset="0"/>
                <a:cs typeface="Times"/>
              </a:rPr>
              <a:t>Simply put - These are the jobs to stay away from.  </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a:p>
            <a:r>
              <a:rPr lang="en-US" dirty="0">
                <a:solidFill>
                  <a:srgbClr val="FF0000"/>
                </a:solidFill>
                <a:ea typeface="ヒラギノ角ゴ Pro W3" charset="0"/>
                <a:cs typeface="ヒラギノ角ゴ Pro W3" charset="0"/>
              </a:rPr>
              <a:t>updated January 13, 2012</a:t>
            </a:r>
          </a:p>
          <a:p>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a:solidFill>
                  <a:srgbClr val="FF0000"/>
                </a:solidFill>
                <a:ea typeface="ヒラギノ角ゴ Pro W3" charset="0"/>
                <a:cs typeface="Arial" charset="0"/>
              </a:rPr>
              <a:t>Textiles – socks in NC</a:t>
            </a:r>
          </a:p>
          <a:p>
            <a:pPr eaLnBrk="1" hangingPunct="1">
              <a:spcBef>
                <a:spcPct val="0"/>
              </a:spcBef>
              <a:spcAft>
                <a:spcPct val="30000"/>
              </a:spcAft>
            </a:pPr>
            <a:r>
              <a:rPr lang="en-US" dirty="0">
                <a:solidFill>
                  <a:srgbClr val="FF0000"/>
                </a:solidFill>
                <a:ea typeface="ヒラギノ角ゴ Pro W3" charset="0"/>
                <a:cs typeface="Arial" charset="0"/>
              </a:rPr>
              <a:t>http://</a:t>
            </a:r>
            <a:r>
              <a:rPr lang="en-US" dirty="0" err="1">
                <a:solidFill>
                  <a:srgbClr val="FF0000"/>
                </a:solidFill>
                <a:ea typeface="ヒラギノ角ゴ Pro W3" charset="0"/>
                <a:cs typeface="Arial" charset="0"/>
              </a:rPr>
              <a:t>www.nctextileconnect.com</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connect_detail.cfm?valuechain_catid</a:t>
            </a:r>
            <a:r>
              <a:rPr lang="en-US" dirty="0">
                <a:solidFill>
                  <a:srgbClr val="FF0000"/>
                </a:solidFill>
                <a:ea typeface="ヒラギノ角ゴ Pro W3" charset="0"/>
                <a:cs typeface="Arial" charset="0"/>
              </a:rPr>
              <a:t>=38</a:t>
            </a: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Socks made in USA</a:t>
            </a:r>
          </a:p>
          <a:p>
            <a:pPr eaLnBrk="1" hangingPunct="1">
              <a:spcBef>
                <a:spcPct val="0"/>
              </a:spcBef>
              <a:spcAft>
                <a:spcPct val="30000"/>
              </a:spcAft>
            </a:pPr>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www.americansworking.com</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socks.html</a:t>
            </a:r>
            <a:endParaRPr lang="en-US" dirty="0">
              <a:solidFill>
                <a:srgbClr val="FF0000"/>
              </a:solidFill>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90522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t>Stephen Covey’s second habit of highly effective people says “Begin with the end in mind.”</a:t>
            </a:r>
          </a:p>
          <a:p>
            <a:endParaRPr lang="en-US" dirty="0" smtClean="0"/>
          </a:p>
          <a:p>
            <a:r>
              <a:rPr lang="en-US" dirty="0" smtClean="0"/>
              <a:t>Too often that habit is summed up with the phrase “What do you want to be when you grow up?”</a:t>
            </a:r>
          </a:p>
          <a:p>
            <a:endParaRPr lang="en-US" dirty="0" smtClean="0"/>
          </a:p>
          <a:p>
            <a:r>
              <a:rPr lang="en-US" dirty="0" smtClean="0"/>
              <a:t>This habit relies</a:t>
            </a:r>
            <a:r>
              <a:rPr lang="en-US" baseline="0" dirty="0" smtClean="0"/>
              <a:t> on using your imagination, which is something that is not often valued in our society, especially in education and training.  We have become accustomed to allowing others tell us how to act and where to go.</a:t>
            </a:r>
          </a:p>
          <a:p>
            <a:endParaRPr lang="en-US" baseline="0" dirty="0" smtClean="0"/>
          </a:p>
          <a:p>
            <a:r>
              <a:rPr lang="en-US" baseline="0" dirty="0" smtClean="0"/>
              <a:t>We need a clear vision of where </a:t>
            </a:r>
            <a:r>
              <a:rPr lang="en-US" u="sng" baseline="0" dirty="0" smtClean="0"/>
              <a:t>we</a:t>
            </a:r>
            <a:r>
              <a:rPr lang="en-US" baseline="0" dirty="0" smtClean="0"/>
              <a:t> are headed before we can help </a:t>
            </a:r>
            <a:r>
              <a:rPr lang="en-US" u="sng" baseline="0" dirty="0" smtClean="0"/>
              <a:t>others</a:t>
            </a:r>
            <a:r>
              <a:rPr lang="en-US" baseline="0" dirty="0" smtClean="0"/>
              <a:t> get a clear vision of where </a:t>
            </a:r>
            <a:r>
              <a:rPr lang="en-US" u="sng" baseline="0" dirty="0" smtClean="0"/>
              <a:t>they</a:t>
            </a:r>
            <a:r>
              <a:rPr lang="en-US" baseline="0" dirty="0" smtClean="0"/>
              <a:t> are headed.  If not, then we will </a:t>
            </a:r>
            <a:r>
              <a:rPr lang="en-US" u="sng" baseline="0" dirty="0" smtClean="0"/>
              <a:t>all</a:t>
            </a:r>
            <a:r>
              <a:rPr lang="en-US" baseline="0" dirty="0" smtClean="0"/>
              <a:t> end up somewhere </a:t>
            </a:r>
            <a:r>
              <a:rPr lang="en-US" u="sng" baseline="0" dirty="0" smtClean="0"/>
              <a:t>else</a:t>
            </a:r>
            <a:r>
              <a:rPr lang="en-US" baseline="0" dirty="0" smtClean="0"/>
              <a:t>.</a:t>
            </a:r>
          </a:p>
          <a:p>
            <a:endParaRPr lang="en-US" baseline="0" dirty="0" smtClean="0"/>
          </a:p>
          <a:p>
            <a:r>
              <a:rPr lang="en-US" baseline="0" dirty="0" smtClean="0"/>
              <a:t>Everyone needs a personal mission statement.</a:t>
            </a:r>
          </a:p>
          <a:p>
            <a:r>
              <a:rPr lang="en-US" baseline="0" dirty="0" smtClean="0"/>
              <a:t>Your mission statement focuses on who you are, where you want to be, and what you want to do. </a:t>
            </a:r>
          </a:p>
          <a:p>
            <a:r>
              <a:rPr lang="en-US" baseline="0" dirty="0" smtClean="0"/>
              <a:t>It is your list of goals and a plan for reaching them. It is your plan for success. </a:t>
            </a:r>
          </a:p>
          <a:p>
            <a:endParaRPr lang="en-US" baseline="0" dirty="0" smtClean="0"/>
          </a:p>
          <a:p>
            <a:r>
              <a:rPr lang="en-US" baseline="0" dirty="0" smtClean="0"/>
              <a:t>You should be in charge of your own life. </a:t>
            </a:r>
          </a:p>
          <a:p>
            <a:r>
              <a:rPr lang="en-US" baseline="0" dirty="0" smtClean="0"/>
              <a:t>And we have to help others do the same, or we end up like riding in bumper cars without a steering wheel.  Always reacting to outside stimulations rather than creating our </a:t>
            </a:r>
            <a:r>
              <a:rPr lang="en-US" u="sng" baseline="0" dirty="0" smtClean="0"/>
              <a:t>own</a:t>
            </a:r>
            <a:r>
              <a:rPr lang="en-US" baseline="0" dirty="0" smtClean="0"/>
              <a:t> path.</a:t>
            </a:r>
          </a:p>
          <a:p>
            <a:endParaRPr lang="en-US" baseline="0" dirty="0" smtClean="0"/>
          </a:p>
          <a:p>
            <a:r>
              <a:rPr lang="en-US" baseline="0" dirty="0" smtClean="0"/>
              <a:t>=====</a:t>
            </a:r>
          </a:p>
          <a:p>
            <a:r>
              <a:rPr lang="en-US" baseline="0" dirty="0" smtClean="0"/>
              <a:t>Steven Covey</a:t>
            </a:r>
          </a:p>
          <a:p>
            <a:r>
              <a:rPr lang="en-US" baseline="0" dirty="0" smtClean="0"/>
              <a:t>https://</a:t>
            </a:r>
            <a:r>
              <a:rPr lang="en-US" baseline="0" dirty="0" err="1" smtClean="0"/>
              <a:t>www.stephencovey.com</a:t>
            </a:r>
            <a:r>
              <a:rPr lang="en-US" baseline="0" dirty="0" smtClean="0"/>
              <a:t>/7habits/7habits-habit2.php</a:t>
            </a:r>
          </a:p>
          <a:p>
            <a:endParaRPr lang="en-US" baseline="0" dirty="0" smtClean="0"/>
          </a:p>
          <a:p>
            <a:r>
              <a:rPr lang="en-US" baseline="0" dirty="0" smtClean="0"/>
              <a:t>Tortoise race</a:t>
            </a:r>
          </a:p>
          <a:p>
            <a:r>
              <a:rPr lang="en-US" baseline="0" dirty="0" smtClean="0"/>
              <a:t>https://</a:t>
            </a:r>
            <a:r>
              <a:rPr lang="en-US" baseline="0" dirty="0" err="1" smtClean="0"/>
              <a:t>theleadershipwiki.wikispaces.com</a:t>
            </a:r>
            <a:r>
              <a:rPr lang="en-US" baseline="0" dirty="0" smtClean="0"/>
              <a:t>/</a:t>
            </a:r>
            <a:r>
              <a:rPr lang="en-US" baseline="0" dirty="0" err="1" smtClean="0"/>
              <a:t>Begin+with+the+End+in+Mind</a:t>
            </a:r>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3</a:t>
            </a:fld>
            <a:endParaRPr lang="en-US" sz="1200"/>
          </a:p>
        </p:txBody>
      </p:sp>
    </p:spTree>
    <p:extLst>
      <p:ext uri="{BB962C8B-B14F-4D97-AF65-F5344CB8AC3E}">
        <p14:creationId xmlns:p14="http://schemas.microsoft.com/office/powerpoint/2010/main" val="2070730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ea typeface="ヒラギノ角ゴ Pro W3" charset="0"/>
                <a:cs typeface="Times"/>
              </a:rPr>
              <a:t>Here is where you can the get the North Carolina data -- at NC Perkins dot org.  </a:t>
            </a:r>
          </a:p>
          <a:p>
            <a:r>
              <a:rPr lang="en-US" dirty="0" smtClean="0">
                <a:ea typeface="ヒラギノ角ゴ Pro W3" charset="0"/>
                <a:cs typeface="Times"/>
              </a:rPr>
              <a:t>You can see the job projections and salaries for each occupation.</a:t>
            </a:r>
          </a:p>
          <a:p>
            <a:endParaRPr lang="en-US" dirty="0" smtClean="0">
              <a:ea typeface="ヒラギノ角ゴ Pro W3" charset="0"/>
              <a:cs typeface="Times"/>
            </a:endParaRPr>
          </a:p>
          <a:p>
            <a:r>
              <a:rPr lang="en-US" dirty="0" smtClean="0">
                <a:ea typeface="ヒラギノ角ゴ Pro W3" charset="0"/>
                <a:cs typeface="Times"/>
              </a:rPr>
              <a:t>There is also a career interest assessment to help you get started.  </a:t>
            </a:r>
          </a:p>
          <a:p>
            <a:r>
              <a:rPr lang="en-US" dirty="0" smtClean="0">
                <a:ea typeface="ヒラギノ角ゴ Pro W3" charset="0"/>
                <a:cs typeface="Times"/>
              </a:rPr>
              <a:t>And as you know, we have to help our students discover who they are first -- before we can help them find the career that is best suited for them.</a:t>
            </a:r>
          </a:p>
          <a:p>
            <a:endParaRPr lang="en-US" dirty="0" smtClean="0">
              <a:ea typeface="ヒラギノ角ゴ Pro W3" charset="0"/>
              <a:cs typeface="Times"/>
            </a:endParaRPr>
          </a:p>
          <a:p>
            <a:r>
              <a:rPr lang="en-US" dirty="0" smtClean="0">
                <a:ea typeface="ヒラギノ角ゴ Pro W3" charset="0"/>
                <a:cs typeface="Times"/>
              </a:rPr>
              <a:t>See the details about this website on the handout. </a:t>
            </a:r>
          </a:p>
          <a:p>
            <a:r>
              <a:rPr lang="en-US" dirty="0" smtClean="0">
                <a:ea typeface="ヒラギノ角ゴ Pro W3" charset="0"/>
                <a:cs typeface="Times"/>
              </a:rPr>
              <a:t>(And the other handout.)</a:t>
            </a:r>
          </a:p>
          <a:p>
            <a:endParaRPr lang="en-US" dirty="0" smtClean="0">
              <a:ea typeface="ヒラギノ角ゴ Pro W3" charset="0"/>
              <a:cs typeface="Times"/>
            </a:endParaRPr>
          </a:p>
          <a:p>
            <a:endParaRPr lang="en-US" dirty="0" smtClean="0">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http://</a:t>
            </a:r>
            <a:r>
              <a:rPr kumimoji="0" lang="en-US" b="0" i="0" u="none" strike="noStrike" kern="1200" cap="none" spc="0" normalizeH="0" baseline="0" noProof="0" dirty="0" err="1" smtClean="0">
                <a:ln>
                  <a:noFill/>
                </a:ln>
                <a:solidFill>
                  <a:prstClr val="black"/>
                </a:solidFill>
                <a:effectLst/>
                <a:uLnTx/>
                <a:uFillTx/>
                <a:ea typeface="ヒラギノ角ゴ Pro W3" charset="0"/>
                <a:cs typeface="ヒラギノ角ゴ Pro W3" charset="0"/>
              </a:rPr>
              <a:t>ncperkins.org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30</a:t>
            </a:fld>
            <a:endParaRPr lang="en-US"/>
          </a:p>
        </p:txBody>
      </p:sp>
    </p:spTree>
    <p:extLst>
      <p:ext uri="{BB962C8B-B14F-4D97-AF65-F5344CB8AC3E}">
        <p14:creationId xmlns:p14="http://schemas.microsoft.com/office/powerpoint/2010/main" val="919398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31</a:t>
            </a:fld>
            <a:endParaRPr lang="en-US" sz="1300"/>
          </a:p>
        </p:txBody>
      </p:sp>
      <p:sp>
        <p:nvSpPr>
          <p:cNvPr id="82946" name="Rectangle 2"/>
          <p:cNvSpPr>
            <a:spLocks noGrp="1" noRot="1" noChangeAspect="1" noChangeArrowheads="1" noTextEdit="1"/>
          </p:cNvSpPr>
          <p:nvPr>
            <p:ph type="sldImg"/>
          </p:nvPr>
        </p:nvSpPr>
        <p:spPr>
          <a:xfrm>
            <a:off x="1244600" y="720725"/>
            <a:ext cx="1879600" cy="1409700"/>
          </a:xfrm>
          <a:solidFill>
            <a:srgbClr val="FFFFFF"/>
          </a:solidFill>
          <a:ln/>
        </p:spPr>
      </p:sp>
      <p:sp>
        <p:nvSpPr>
          <p:cNvPr id="82947" name="Rectangle 3"/>
          <p:cNvSpPr>
            <a:spLocks noGrp="1" noChangeArrowheads="1"/>
          </p:cNvSpPr>
          <p:nvPr>
            <p:ph type="body" idx="1"/>
          </p:nvPr>
        </p:nvSpPr>
        <p:spPr>
          <a:xfrm>
            <a:off x="893763" y="2667000"/>
            <a:ext cx="5446712" cy="66944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Here you can compare the states with the most projected</a:t>
            </a:r>
            <a:r>
              <a:rPr lang="en-US" baseline="0" dirty="0" smtClean="0">
                <a:ea typeface="ヒラギノ角ゴ Pro W3" charset="0"/>
                <a:cs typeface="Times"/>
              </a:rPr>
              <a:t> job openings.</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left you see the number of job openings projected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right you see the percentage change in jobs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Some states are predicting a large number of job openings, but for our highly populated </a:t>
            </a:r>
            <a:r>
              <a:rPr lang="en-US" dirty="0" smtClean="0">
                <a:ea typeface="ヒラギノ角ゴ Pro W3" charset="0"/>
                <a:cs typeface="Times"/>
              </a:rPr>
              <a:t>states, </a:t>
            </a:r>
            <a:r>
              <a:rPr lang="en-US" dirty="0">
                <a:ea typeface="ヒラギノ角ゴ Pro W3" charset="0"/>
                <a:cs typeface="Times"/>
              </a:rPr>
              <a:t>it might not be a large percentage of jobs based on the size of the population.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see states that I</a:t>
            </a:r>
            <a:r>
              <a:rPr lang="ja-JP" altLang="en-US" dirty="0">
                <a:ea typeface="ヒラギノ角ゴ Pro W3" charset="0"/>
                <a:cs typeface="Times"/>
              </a:rPr>
              <a:t>’</a:t>
            </a:r>
            <a:r>
              <a:rPr lang="en-US" altLang="ja-JP" dirty="0" err="1">
                <a:ea typeface="ヒラギノ角ゴ Pro W3" charset="0"/>
                <a:cs typeface="Times"/>
              </a:rPr>
              <a:t>ve</a:t>
            </a:r>
            <a:r>
              <a:rPr lang="en-US" altLang="ja-JP" dirty="0">
                <a:ea typeface="ヒラギノ角ゴ Pro W3" charset="0"/>
                <a:cs typeface="Times"/>
              </a:rPr>
              <a:t> highlighted in </a:t>
            </a:r>
            <a:r>
              <a:rPr lang="en-US" altLang="ja-JP" dirty="0" smtClean="0">
                <a:ea typeface="ヒラギノ角ゴ Pro W3" charset="0"/>
                <a:cs typeface="Times"/>
              </a:rPr>
              <a:t>blue.</a:t>
            </a:r>
            <a:r>
              <a:rPr lang="en-US" altLang="ja-JP" baseline="0" dirty="0" smtClean="0">
                <a:ea typeface="ヒラギノ角ゴ Pro W3" charset="0"/>
                <a:cs typeface="Times"/>
              </a:rPr>
              <a:t> They </a:t>
            </a:r>
            <a:r>
              <a:rPr lang="en-US" altLang="ja-JP" dirty="0" smtClean="0">
                <a:ea typeface="ヒラギノ角ゴ Pro W3" charset="0"/>
                <a:cs typeface="Times"/>
              </a:rPr>
              <a:t>are </a:t>
            </a:r>
            <a:r>
              <a:rPr lang="en-US" altLang="ja-JP" dirty="0">
                <a:ea typeface="ヒラギノ角ゴ Pro W3" charset="0"/>
                <a:cs typeface="Times"/>
              </a:rPr>
              <a:t>near the top of both sides.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That </a:t>
            </a:r>
            <a:r>
              <a:rPr lang="en-US" altLang="ja-JP" dirty="0">
                <a:ea typeface="ヒラギノ角ゴ Pro W3" charset="0"/>
                <a:cs typeface="Times"/>
              </a:rPr>
              <a:t>means they are expecting a large number of job openings, which is also a large percentage of their current workforce.  Those are the states that are growing the fastest</a:t>
            </a:r>
            <a:r>
              <a:rPr lang="en-US" altLang="ja-JP" dirty="0" smtClean="0">
                <a:ea typeface="ヒラギノ角ゴ Pro W3" charset="0"/>
                <a:cs typeface="Times"/>
              </a:rPr>
              <a:t>.</a:t>
            </a:r>
          </a:p>
          <a:p>
            <a:pPr eaLnBrk="1" hangingPunct="1">
              <a:spcBef>
                <a:spcPct val="0"/>
              </a:spcBef>
              <a:spcAft>
                <a:spcPct val="30000"/>
              </a:spcAft>
            </a:pPr>
            <a:r>
              <a:rPr lang="en-US" altLang="ja-JP" dirty="0" smtClean="0">
                <a:ea typeface="ヒラギノ角ゴ Pro W3" charset="0"/>
                <a:cs typeface="Times"/>
              </a:rPr>
              <a:t>I have included all of the states, they just roll off the bottom of the slide.  </a:t>
            </a:r>
          </a:p>
          <a:p>
            <a:pPr eaLnBrk="1" hangingPunct="1">
              <a:spcBef>
                <a:spcPct val="0"/>
              </a:spcBef>
              <a:spcAft>
                <a:spcPct val="30000"/>
              </a:spcAft>
            </a:pPr>
            <a:r>
              <a:rPr lang="en-US" altLang="ja-JP" dirty="0" smtClean="0">
                <a:ea typeface="ヒラギノ角ゴ Pro W3" charset="0"/>
                <a:cs typeface="Times"/>
              </a:rPr>
              <a:t>You see North Carolina on the left. Projected to have the eighth most number of new jobs.  On the right our state is not far down at 12.9 percent.</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Maine is at the bottom of both </a:t>
            </a:r>
            <a:r>
              <a:rPr lang="en-US" dirty="0" smtClean="0">
                <a:ea typeface="ヒラギノ角ゴ Pro W3" charset="0"/>
                <a:cs typeface="Times"/>
              </a:rPr>
              <a:t>lists.</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Total, All Occupations</a:t>
            </a:r>
            <a:r>
              <a:rPr lang="ja-JP" altLang="en-US" dirty="0">
                <a:ea typeface="ヒラギノ角ゴ Pro W3" charset="0"/>
                <a:cs typeface="Times"/>
              </a:rPr>
              <a:t>”</a:t>
            </a:r>
            <a:r>
              <a:rPr lang="en-US" altLang="ja-JP" dirty="0">
                <a:ea typeface="ヒラギノ角ゴ Pro W3" charset="0"/>
                <a:cs typeface="Times"/>
              </a:rPr>
              <a:t> for each state.</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Numeric Employment Change</a:t>
            </a:r>
            <a:r>
              <a:rPr lang="ja-JP" altLang="en-US" dirty="0">
                <a:ea typeface="ヒラギノ角ゴ Pro W3" charset="0"/>
                <a:cs typeface="Times"/>
              </a:rPr>
              <a:t>”</a:t>
            </a:r>
            <a:r>
              <a:rPr lang="en-US" altLang="ja-JP" dirty="0">
                <a:ea typeface="ヒラギノ角ゴ Pro W3" charset="0"/>
                <a:cs typeface="Times"/>
              </a:rPr>
              <a:t> is the number of new jobs projected over the ten 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pPr>
            <a:r>
              <a:rPr lang="en-US" dirty="0" err="1">
                <a:ea typeface="ヒラギノ角ゴ Pro W3" charset="0"/>
                <a:cs typeface="Times"/>
              </a:rPr>
              <a:t>www.projectionscentral.com</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p:txBody>
      </p:sp>
    </p:spTree>
    <p:extLst>
      <p:ext uri="{BB962C8B-B14F-4D97-AF65-F5344CB8AC3E}">
        <p14:creationId xmlns:p14="http://schemas.microsoft.com/office/powerpoint/2010/main" val="688262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There are lots of different hot job lists out there.  </a:t>
            </a:r>
          </a:p>
          <a:p>
            <a:endParaRPr lang="en-US" dirty="0" smtClean="0">
              <a:ea typeface="ヒラギノ角ゴ Pro W3" charset="0"/>
              <a:cs typeface="Times"/>
            </a:endParaRPr>
          </a:p>
          <a:p>
            <a:r>
              <a:rPr lang="en-US" dirty="0" smtClean="0">
                <a:ea typeface="ヒラギノ角ゴ Pro W3" charset="0"/>
                <a:cs typeface="Times"/>
                <a:sym typeface="Wingdings"/>
              </a:rPr>
              <a:t> </a:t>
            </a:r>
            <a:r>
              <a:rPr lang="en-US" dirty="0" smtClean="0">
                <a:ea typeface="ヒラギノ角ゴ Pro W3" charset="0"/>
                <a:cs typeface="Times"/>
              </a:rPr>
              <a:t>This particular list shows the top jobs that </a:t>
            </a:r>
            <a:r>
              <a:rPr lang="en-US" u="sng" dirty="0" smtClean="0">
                <a:ea typeface="ヒラギノ角ゴ Pro W3" charset="0"/>
                <a:cs typeface="Times"/>
              </a:rPr>
              <a:t>don</a:t>
            </a:r>
            <a:r>
              <a:rPr lang="fr-FR" u="sng" dirty="0" smtClean="0">
                <a:ea typeface="ヒラギノ角ゴ Pro W3" charset="0"/>
                <a:cs typeface="Times"/>
              </a:rPr>
              <a:t>’</a:t>
            </a:r>
            <a:r>
              <a:rPr lang="en-US" u="sng" dirty="0" smtClean="0">
                <a:ea typeface="ヒラギノ角ゴ Pro W3" charset="0"/>
                <a:cs typeface="Times"/>
              </a:rPr>
              <a:t>t</a:t>
            </a:r>
            <a:r>
              <a:rPr lang="en-US" baseline="0" dirty="0" smtClean="0">
                <a:ea typeface="ヒラギノ角ゴ Pro W3" charset="0"/>
                <a:cs typeface="Times"/>
              </a:rPr>
              <a:t> require a four-year degree.</a:t>
            </a:r>
          </a:p>
          <a:p>
            <a:endParaRPr lang="en-US" baseline="0" dirty="0" smtClean="0">
              <a:ea typeface="ヒラギノ角ゴ Pro W3" charset="0"/>
              <a:cs typeface="Times"/>
            </a:endParaRPr>
          </a:p>
          <a:p>
            <a:r>
              <a:rPr lang="en-US" dirty="0" smtClean="0">
                <a:ea typeface="ヒラギノ角ゴ Pro W3" charset="0"/>
                <a:cs typeface="Times"/>
              </a:rPr>
              <a:t>All good high-demand jobs.</a:t>
            </a: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a:t>
            </a:r>
          </a:p>
          <a:p>
            <a:endParaRPr lang="en-US" dirty="0">
              <a:ea typeface="ヒラギノ角ゴ Pro W3" charset="0"/>
              <a:cs typeface="ヒラギノ角ゴ Pro W3" charset="0"/>
            </a:endParaRPr>
          </a:p>
          <a:p>
            <a:r>
              <a:rPr lang="en-US" b="1" dirty="0">
                <a:ea typeface="ヒラギノ角ゴ Pro W3" charset="0"/>
                <a:cs typeface="ヒラギノ角ゴ Pro W3" charset="0"/>
              </a:rPr>
              <a:t>1. Registered Nurses</a:t>
            </a:r>
          </a:p>
          <a:p>
            <a:r>
              <a:rPr lang="en-US" b="1" dirty="0">
                <a:ea typeface="ヒラギノ角ゴ Pro W3" charset="0"/>
                <a:cs typeface="ヒラギノ角ゴ Pro W3" charset="0"/>
              </a:rPr>
              <a:t>2. Automotive Service Technicians and Mechanics</a:t>
            </a:r>
          </a:p>
          <a:p>
            <a:r>
              <a:rPr lang="en-US" b="1" dirty="0">
                <a:ea typeface="ヒラギノ角ゴ Pro W3" charset="0"/>
                <a:cs typeface="ヒラギノ角ゴ Pro W3" charset="0"/>
              </a:rPr>
              <a:t>3. Carpenters</a:t>
            </a:r>
          </a:p>
          <a:p>
            <a:r>
              <a:rPr lang="en-US" b="1" dirty="0">
                <a:ea typeface="ヒラギノ角ゴ Pro W3" charset="0"/>
                <a:cs typeface="ヒラギノ角ゴ Pro W3" charset="0"/>
              </a:rPr>
              <a:t>4. Electricians</a:t>
            </a:r>
          </a:p>
          <a:p>
            <a:r>
              <a:rPr lang="en-US" b="1" dirty="0">
                <a:ea typeface="ヒラギノ角ゴ Pro W3" charset="0"/>
                <a:cs typeface="ヒラギノ角ゴ Pro W3" charset="0"/>
              </a:rPr>
              <a:t>5. Computer Systems Analysts</a:t>
            </a:r>
          </a:p>
          <a:p>
            <a:r>
              <a:rPr lang="en-US" b="1" dirty="0">
                <a:ea typeface="ヒラギノ角ゴ Pro W3" charset="0"/>
                <a:cs typeface="ヒラギノ角ゴ Pro W3" charset="0"/>
              </a:rPr>
              <a:t>6. Machinists</a:t>
            </a:r>
          </a:p>
          <a:p>
            <a:r>
              <a:rPr lang="en-US" b="1" dirty="0">
                <a:ea typeface="ヒラギノ角ゴ Pro W3" charset="0"/>
                <a:cs typeface="ヒラギノ角ゴ Pro W3" charset="0"/>
              </a:rPr>
              <a:t>7. Plumbers, Pipefitters, Steamfitters</a:t>
            </a:r>
          </a:p>
          <a:p>
            <a:r>
              <a:rPr lang="en-US" b="1" dirty="0">
                <a:ea typeface="ヒラギノ角ゴ Pro W3" charset="0"/>
                <a:cs typeface="ヒラギノ角ゴ Pro W3" charset="0"/>
              </a:rPr>
              <a:t>8. Welders, Cutters, </a:t>
            </a:r>
            <a:r>
              <a:rPr lang="en-US" b="1" dirty="0" err="1">
                <a:ea typeface="ヒラギノ角ゴ Pro W3" charset="0"/>
                <a:cs typeface="ヒラギノ角ゴ Pro W3" charset="0"/>
              </a:rPr>
              <a:t>Solderers</a:t>
            </a:r>
            <a:r>
              <a:rPr lang="en-US" b="1" dirty="0">
                <a:ea typeface="ヒラギノ角ゴ Pro W3" charset="0"/>
                <a:cs typeface="ヒラギノ角ゴ Pro W3" charset="0"/>
              </a:rPr>
              <a:t> and </a:t>
            </a:r>
            <a:r>
              <a:rPr lang="en-US" b="1" dirty="0" err="1">
                <a:ea typeface="ヒラギノ角ゴ Pro W3" charset="0"/>
                <a:cs typeface="ヒラギノ角ゴ Pro W3" charset="0"/>
              </a:rPr>
              <a:t>Brazers</a:t>
            </a:r>
            <a:endParaRPr lang="en-US" b="1"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http://247wallst.com/2013/06/26/high-tech-jobs-that-do-not-require-a-college-degree/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http://247wallst.com/2013/06/26/high-tech-jobs-that-do-not-require-a-college-degree/#ixzz2XQ7hpswB</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June 26, 2013</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 Among the eight most popular STEM jobs that do not require a college degree, six paid more than the national annual average wage of $45,230. There were nearly 500,000 people working as computer systems analysts in 2011, a position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and paid $82,320, on average.</a:t>
            </a:r>
          </a:p>
          <a:p>
            <a:endParaRPr lang="en-US" dirty="0">
              <a:ea typeface="ヒラギノ角ゴ Pro W3" charset="0"/>
              <a:cs typeface="ヒラギノ角ゴ Pro W3" charset="0"/>
            </a:endParaRPr>
          </a:p>
          <a:p>
            <a:r>
              <a:rPr lang="en-US" dirty="0">
                <a:ea typeface="ヒラギノ角ゴ Pro W3" charset="0"/>
                <a:cs typeface="ヒラギノ角ゴ Pro W3" charset="0"/>
              </a:rPr>
              <a:t>Though a four-year college degree is not a prerequisite, many of these jobs still have rigorous requirements. Most plumbers, pipefitters and steamfitters go through a four or five year apprenticeship program, which includes studying math, physics and chemistry, according to the Bureau of Labor Statistics (BLS). Registered nurses, by far the fastest growing STEM job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need to take courses in anatomy, chemistry and microbiology.</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http://247wallst.com/2013/06/26/high-tech-jobs-that-do-not-require-a-college-degree/#ixzz2XQ7ptbo3</a:t>
            </a:r>
          </a:p>
          <a:p>
            <a:endParaRPr lang="en-US" dirty="0">
              <a:ea typeface="ヒラギノ角ゴ Pro W3" charset="0"/>
              <a:cs typeface="ヒラギノ角ゴ Pro W3"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B973DB-2B7B-FC41-90F4-64575ED16F65}" type="slidenum">
              <a:rPr lang="en-US" sz="1300"/>
              <a:pPr/>
              <a:t>32</a:t>
            </a:fld>
            <a:endParaRPr lang="en-US" sz="1300"/>
          </a:p>
        </p:txBody>
      </p:sp>
    </p:spTree>
    <p:extLst>
      <p:ext uri="{BB962C8B-B14F-4D97-AF65-F5344CB8AC3E}">
        <p14:creationId xmlns:p14="http://schemas.microsoft.com/office/powerpoint/2010/main" val="2125027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cs typeface="Times"/>
              </a:rPr>
              <a:t>This hot jobs list shows the</a:t>
            </a:r>
            <a:r>
              <a:rPr lang="en-US" dirty="0" smtClean="0">
                <a:cs typeface="Times"/>
              </a:rPr>
              <a:t> Top</a:t>
            </a:r>
            <a:r>
              <a:rPr lang="en-US" baseline="0" dirty="0" smtClean="0">
                <a:cs typeface="Times"/>
              </a:rPr>
              <a:t> ten </a:t>
            </a:r>
            <a:r>
              <a:rPr lang="en-US" u="sng" baseline="0" dirty="0" smtClean="0">
                <a:cs typeface="Times"/>
              </a:rPr>
              <a:t>unusual</a:t>
            </a:r>
            <a:r>
              <a:rPr lang="en-US" baseline="0" dirty="0" smtClean="0">
                <a:cs typeface="Times"/>
              </a:rPr>
              <a:t> jobs that </a:t>
            </a:r>
            <a:r>
              <a:rPr lang="en-US" u="sng" baseline="0" dirty="0" smtClean="0">
                <a:cs typeface="Times"/>
              </a:rPr>
              <a:t>pay</a:t>
            </a:r>
            <a:r>
              <a:rPr lang="en-US" baseline="0" dirty="0" smtClean="0">
                <a:cs typeface="Times"/>
              </a:rPr>
              <a:t> surprisingly well.  </a:t>
            </a:r>
          </a:p>
          <a:p>
            <a:r>
              <a:rPr lang="en-US" dirty="0" smtClean="0"/>
              <a:t>--  like running a hot dog cart.</a:t>
            </a:r>
          </a:p>
          <a:p>
            <a:endParaRPr lang="en-US" baseline="0" dirty="0" smtClean="0">
              <a:cs typeface="Times"/>
            </a:endParaRPr>
          </a:p>
          <a:p>
            <a:r>
              <a:rPr lang="en-US" baseline="0" dirty="0" smtClean="0">
                <a:cs typeface="Times"/>
              </a:rPr>
              <a:t>Who thinks that would be fun ??????</a:t>
            </a:r>
          </a:p>
          <a:p>
            <a:endParaRPr lang="en-US" baseline="0" dirty="0" smtClean="0">
              <a:cs typeface="Times"/>
            </a:endParaRPr>
          </a:p>
          <a:p>
            <a:r>
              <a:rPr lang="en-US" baseline="0" dirty="0" smtClean="0">
                <a:cs typeface="Times"/>
              </a:rPr>
              <a:t>Everyone needs to know that there is no </a:t>
            </a:r>
            <a:r>
              <a:rPr lang="en-US" u="sng" baseline="0" dirty="0" smtClean="0">
                <a:cs typeface="Times"/>
              </a:rPr>
              <a:t>one</a:t>
            </a:r>
            <a:r>
              <a:rPr lang="en-US" baseline="0" dirty="0" smtClean="0">
                <a:cs typeface="Times"/>
              </a:rPr>
              <a:t> best list.</a:t>
            </a:r>
            <a:endParaRPr lang="en-US" dirty="0" smtClean="0">
              <a:cs typeface="Times"/>
            </a:endParaRPr>
          </a:p>
          <a:p>
            <a:endParaRPr lang="en-US" dirty="0" smtClean="0">
              <a:cs typeface="Times"/>
            </a:endParaRPr>
          </a:p>
          <a:p>
            <a:endParaRPr lang="en-US" dirty="0" smtClean="0"/>
          </a:p>
          <a:p>
            <a:r>
              <a:rPr lang="en-US" dirty="0" smtClean="0"/>
              <a:t>======</a:t>
            </a:r>
          </a:p>
          <a:p>
            <a:r>
              <a:rPr lang="en-US" dirty="0" smtClean="0"/>
              <a:t>http://</a:t>
            </a:r>
            <a:r>
              <a:rPr lang="en-US" dirty="0" err="1" smtClean="0"/>
              <a:t>www.forbes.com</a:t>
            </a:r>
            <a:r>
              <a:rPr lang="en-US" dirty="0" smtClean="0"/>
              <a:t>/pictures/efkk45ejgdm/10-unusual-jobs-that-pay-surprisingly-well/#</a:t>
            </a:r>
            <a:r>
              <a:rPr lang="en-US" dirty="0" err="1" smtClean="0"/>
              <a:t>gallerycontent</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33</a:t>
            </a:fld>
            <a:endParaRPr lang="en-US"/>
          </a:p>
        </p:txBody>
      </p:sp>
    </p:spTree>
    <p:extLst>
      <p:ext uri="{BB962C8B-B14F-4D97-AF65-F5344CB8AC3E}">
        <p14:creationId xmlns:p14="http://schemas.microsoft.com/office/powerpoint/2010/main" val="1173758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Here is a list of the top ten </a:t>
            </a:r>
            <a:r>
              <a:rPr lang="en-US" u="sng" dirty="0" smtClean="0">
                <a:ea typeface="ヒラギノ角ゴ Pro W3" charset="0"/>
                <a:cs typeface="Times"/>
              </a:rPr>
              <a:t>hardest-to-fill</a:t>
            </a:r>
            <a:r>
              <a:rPr lang="en-US" dirty="0" smtClean="0">
                <a:ea typeface="ヒラギノ角ゴ Pro W3" charset="0"/>
                <a:cs typeface="Times"/>
              </a:rPr>
              <a:t> jobs.</a:t>
            </a:r>
          </a:p>
          <a:p>
            <a:endParaRPr lang="en-US" dirty="0" smtClean="0">
              <a:ea typeface="ヒラギノ角ゴ Pro W3" charset="0"/>
              <a:cs typeface="Times"/>
            </a:endParaRPr>
          </a:p>
          <a:p>
            <a:r>
              <a:rPr lang="en-US" dirty="0" smtClean="0">
                <a:ea typeface="ヒラギノ角ゴ Pro W3" charset="0"/>
                <a:cs typeface="Times"/>
              </a:rPr>
              <a:t>Teachers are on the list at number </a:t>
            </a:r>
            <a:r>
              <a:rPr lang="en-US" u="sng" dirty="0" smtClean="0">
                <a:ea typeface="ヒラギノ角ゴ Pro W3" charset="0"/>
                <a:cs typeface="Times"/>
              </a:rPr>
              <a:t>ten</a:t>
            </a:r>
            <a:r>
              <a:rPr lang="en-US" dirty="0" smtClean="0">
                <a:ea typeface="ヒラギノ角ゴ Pro W3" charset="0"/>
                <a:cs typeface="Times"/>
              </a:rPr>
              <a:t>.</a:t>
            </a:r>
          </a:p>
          <a:p>
            <a:endParaRPr lang="en-US" baseline="0" dirty="0" smtClean="0">
              <a:ea typeface="ヒラギノ角ゴ Pro W3" charset="0"/>
              <a:cs typeface="Times"/>
            </a:endParaRPr>
          </a:p>
          <a:p>
            <a:r>
              <a:rPr lang="en-US" baseline="0" dirty="0" smtClean="0">
                <a:ea typeface="ヒラギノ角ゴ Pro W3" charset="0"/>
                <a:cs typeface="Times"/>
              </a:rPr>
              <a:t>Teachers of all kinds are the occupation that </a:t>
            </a:r>
            <a:r>
              <a:rPr lang="en-US" i="0" u="sng" baseline="0" dirty="0" smtClean="0">
                <a:ea typeface="ヒラギノ角ゴ Pro W3" charset="0"/>
                <a:cs typeface="Times"/>
              </a:rPr>
              <a:t>requires</a:t>
            </a:r>
            <a:r>
              <a:rPr lang="en-US" baseline="0" dirty="0" smtClean="0">
                <a:ea typeface="ヒラギノ角ゴ Pro W3" charset="0"/>
                <a:cs typeface="Times"/>
              </a:rPr>
              <a:t> a bachelor degree -- that is in the </a:t>
            </a:r>
            <a:r>
              <a:rPr lang="en-US" u="sng" baseline="0" dirty="0" smtClean="0">
                <a:ea typeface="ヒラギノ角ゴ Pro W3" charset="0"/>
                <a:cs typeface="Times"/>
              </a:rPr>
              <a:t>highest</a:t>
            </a:r>
            <a:r>
              <a:rPr lang="en-US" baseline="0" dirty="0" smtClean="0">
                <a:ea typeface="ヒラギノ角ゴ Pro W3" charset="0"/>
                <a:cs typeface="Times"/>
              </a:rPr>
              <a:t> demand.  </a:t>
            </a:r>
          </a:p>
          <a:p>
            <a:endParaRPr lang="en-US" baseline="0" dirty="0" smtClean="0">
              <a:ea typeface="ヒラギノ角ゴ Pro W3" charset="0"/>
              <a:cs typeface="Times"/>
            </a:endParaRPr>
          </a:p>
          <a:p>
            <a:r>
              <a:rPr lang="en-US" baseline="0" dirty="0" smtClean="0">
                <a:ea typeface="ヒラギノ角ゴ Pro W3" charset="0"/>
                <a:cs typeface="Times"/>
              </a:rPr>
              <a:t>Who will teach the next generation?</a:t>
            </a:r>
          </a:p>
          <a:p>
            <a:endParaRPr lang="en-US" dirty="0">
              <a:ea typeface="ヒラギノ角ゴ Pro W3" charset="0"/>
              <a:cs typeface="Times"/>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34</a:t>
            </a:fld>
            <a:endParaRPr lang="en-US" sz="1300"/>
          </a:p>
        </p:txBody>
      </p:sp>
    </p:spTree>
    <p:extLst>
      <p:ext uri="{BB962C8B-B14F-4D97-AF65-F5344CB8AC3E}">
        <p14:creationId xmlns:p14="http://schemas.microsoft.com/office/powerpoint/2010/main" val="1173146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cs typeface="Times"/>
              </a:rPr>
              <a:t>Mechanics are in high demand.  We depend on our cars and want them fixed fast</a:t>
            </a:r>
            <a:r>
              <a:rPr lang="en-US" baseline="0" dirty="0" smtClean="0">
                <a:ea typeface="ヒラギノ角ゴ Pro W3" charset="0"/>
                <a:cs typeface="Times"/>
              </a:rPr>
              <a:t> and correctly.</a:t>
            </a:r>
          </a:p>
          <a:p>
            <a:endParaRPr lang="en-US" baseline="0" dirty="0" smtClean="0">
              <a:ea typeface="ヒラギノ角ゴ Pro W3" charset="0"/>
              <a:cs typeface="Times"/>
            </a:endParaRPr>
          </a:p>
          <a:p>
            <a:r>
              <a:rPr lang="en-US" baseline="0" dirty="0" smtClean="0">
                <a:ea typeface="ヒラギノ角ゴ Pro W3" charset="0"/>
                <a:cs typeface="Times"/>
              </a:rPr>
              <a:t>Top mechanics can make over $100,000 working at the large dealerships.  </a:t>
            </a:r>
          </a:p>
          <a:p>
            <a:endParaRPr lang="en-US" baseline="0" dirty="0" smtClean="0">
              <a:ea typeface="ヒラギノ角ゴ Pro W3" charset="0"/>
              <a:cs typeface="Times"/>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35</a:t>
            </a:fld>
            <a:endParaRPr lang="en-US" sz="1300"/>
          </a:p>
        </p:txBody>
      </p:sp>
    </p:spTree>
    <p:extLst>
      <p:ext uri="{BB962C8B-B14F-4D97-AF65-F5344CB8AC3E}">
        <p14:creationId xmlns:p14="http://schemas.microsoft.com/office/powerpoint/2010/main" val="969740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Technicians are in high demand.</a:t>
            </a:r>
          </a:p>
          <a:p>
            <a:endParaRPr lang="en-US" dirty="0" smtClean="0">
              <a:ea typeface="ヒラギノ角ゴ Pro W3" charset="0"/>
            </a:endParaRPr>
          </a:p>
          <a:p>
            <a:r>
              <a:rPr lang="en-US" dirty="0" smtClean="0">
                <a:ea typeface="ヒラギノ角ゴ Pro W3" charset="0"/>
              </a:rPr>
              <a:t>This is the Science and Technology side of the STEM that we keep hearing about.</a:t>
            </a:r>
          </a:p>
          <a:p>
            <a:r>
              <a:rPr lang="en-US" dirty="0" smtClean="0">
                <a:ea typeface="ヒラギノ角ゴ Pro W3" charset="0"/>
              </a:rPr>
              <a:t> </a:t>
            </a:r>
            <a:endParaRPr lang="en-US" dirty="0">
              <a:ea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36</a:t>
            </a:fld>
            <a:endParaRPr lang="en-US" sz="1300"/>
          </a:p>
        </p:txBody>
      </p:sp>
    </p:spTree>
    <p:extLst>
      <p:ext uri="{BB962C8B-B14F-4D97-AF65-F5344CB8AC3E}">
        <p14:creationId xmlns:p14="http://schemas.microsoft.com/office/powerpoint/2010/main" val="869659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Engineers</a:t>
            </a:r>
          </a:p>
          <a:p>
            <a:endParaRPr lang="en-US" dirty="0" smtClean="0">
              <a:ea typeface="ヒラギノ角ゴ Pro W3" charset="0"/>
            </a:endParaRPr>
          </a:p>
          <a:p>
            <a:r>
              <a:rPr lang="en-US" dirty="0" smtClean="0">
                <a:ea typeface="ヒラギノ角ゴ Pro W3" charset="0"/>
              </a:rPr>
              <a:t>Not just engineers who can design buildings that don’t fall down, but engineers who can think outside</a:t>
            </a:r>
            <a:r>
              <a:rPr lang="en-US" baseline="0" dirty="0" smtClean="0">
                <a:ea typeface="ヒラギノ角ゴ Pro W3" charset="0"/>
              </a:rPr>
              <a:t> the box and create something exciting and new.</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6947D81-41ED-EF4D-9C96-08B7FE7BE11C}" type="slidenum">
              <a:rPr lang="en-US" sz="1300"/>
              <a:pPr/>
              <a:t>37</a:t>
            </a:fld>
            <a:endParaRPr lang="en-US" sz="1300"/>
          </a:p>
        </p:txBody>
      </p:sp>
    </p:spTree>
    <p:extLst>
      <p:ext uri="{BB962C8B-B14F-4D97-AF65-F5344CB8AC3E}">
        <p14:creationId xmlns:p14="http://schemas.microsoft.com/office/powerpoint/2010/main" val="294632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IT workers at all levels.</a:t>
            </a:r>
          </a:p>
          <a:p>
            <a:endParaRPr lang="en-US" dirty="0" smtClean="0">
              <a:ea typeface="ヒラギノ角ゴ Pro W3" charset="0"/>
            </a:endParaRPr>
          </a:p>
          <a:p>
            <a:r>
              <a:rPr lang="en-US" dirty="0" smtClean="0">
                <a:ea typeface="ヒラギノ角ゴ Pro W3" charset="0"/>
              </a:rPr>
              <a:t>Notice that we are seeing a lot of the</a:t>
            </a:r>
            <a:r>
              <a:rPr lang="en-US" baseline="0" dirty="0" smtClean="0">
                <a:ea typeface="ヒラギノ角ゴ Pro W3" charset="0"/>
              </a:rPr>
              <a:t> STEM jobs in these lists.</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B395613-BBA1-AF42-8F98-F6F4E93A4EF5}" type="slidenum">
              <a:rPr lang="en-US" sz="1300"/>
              <a:pPr/>
              <a:t>38</a:t>
            </a:fld>
            <a:endParaRPr lang="en-US" sz="1300"/>
          </a:p>
        </p:txBody>
      </p:sp>
    </p:spTree>
    <p:extLst>
      <p:ext uri="{BB962C8B-B14F-4D97-AF65-F5344CB8AC3E}">
        <p14:creationId xmlns:p14="http://schemas.microsoft.com/office/powerpoint/2010/main" val="766494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Sales Representatives are in high demand because businesses</a:t>
            </a:r>
            <a:r>
              <a:rPr lang="en-US" baseline="0" dirty="0" smtClean="0">
                <a:ea typeface="ヒラギノ角ゴ Pro W3" charset="0"/>
              </a:rPr>
              <a:t> need to sell their products and services.</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015479E-A864-0A43-B3F0-05B54562F849}" type="slidenum">
              <a:rPr lang="en-US" sz="1300"/>
              <a:pPr/>
              <a:t>39</a:t>
            </a:fld>
            <a:endParaRPr lang="en-US" sz="1300"/>
          </a:p>
        </p:txBody>
      </p:sp>
    </p:spTree>
    <p:extLst>
      <p:ext uri="{BB962C8B-B14F-4D97-AF65-F5344CB8AC3E}">
        <p14:creationId xmlns:p14="http://schemas.microsoft.com/office/powerpoint/2010/main" val="156600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smtClean="0"/>
              <a:t>The </a:t>
            </a:r>
            <a:r>
              <a:rPr lang="en-US" u="sng" dirty="0" smtClean="0"/>
              <a:t>end</a:t>
            </a:r>
            <a:r>
              <a:rPr lang="en-US" dirty="0" smtClean="0"/>
              <a:t> for </a:t>
            </a:r>
            <a:r>
              <a:rPr lang="en-US" u="sng" dirty="0" smtClean="0"/>
              <a:t>this</a:t>
            </a:r>
            <a:r>
              <a:rPr lang="en-US" dirty="0" smtClean="0"/>
              <a:t> presentation is the </a:t>
            </a:r>
            <a:r>
              <a:rPr lang="en-US" u="sng" dirty="0" smtClean="0"/>
              <a:t>future</a:t>
            </a:r>
            <a:r>
              <a:rPr lang="en-US" dirty="0" smtClean="0"/>
              <a:t>.</a:t>
            </a:r>
          </a:p>
          <a:p>
            <a:endParaRPr lang="en-US" dirty="0" smtClean="0"/>
          </a:p>
          <a:p>
            <a:r>
              <a:rPr lang="en-US" dirty="0" smtClean="0"/>
              <a:t>What will the future </a:t>
            </a:r>
            <a:r>
              <a:rPr lang="en-US" u="sng" dirty="0" smtClean="0"/>
              <a:t>look</a:t>
            </a:r>
            <a:r>
              <a:rPr lang="en-US" dirty="0" smtClean="0"/>
              <a:t> like?</a:t>
            </a:r>
          </a:p>
          <a:p>
            <a:endParaRPr lang="en-US" dirty="0" smtClean="0"/>
          </a:p>
          <a:p>
            <a:r>
              <a:rPr lang="en-US" dirty="0" smtClean="0"/>
              <a:t>The more important question is “What do we </a:t>
            </a:r>
            <a:r>
              <a:rPr lang="en-US" u="sng" dirty="0" smtClean="0"/>
              <a:t>want</a:t>
            </a:r>
            <a:r>
              <a:rPr lang="en-US" dirty="0" smtClean="0"/>
              <a:t> it to look like?”</a:t>
            </a:r>
          </a:p>
          <a:p>
            <a:endParaRPr lang="en-US" dirty="0" smtClean="0"/>
          </a:p>
          <a:p>
            <a:endParaRPr lang="en-US" dirty="0" smtClean="0"/>
          </a:p>
          <a:p>
            <a:r>
              <a:rPr lang="en-US" dirty="0" smtClean="0"/>
              <a:t>=====</a:t>
            </a:r>
          </a:p>
          <a:p>
            <a:endParaRPr lang="en-US" dirty="0" smtClean="0"/>
          </a:p>
          <a:p>
            <a:r>
              <a:rPr lang="en-US" dirty="0" smtClean="0"/>
              <a:t>https://</a:t>
            </a:r>
            <a:r>
              <a:rPr lang="en-US" dirty="0" err="1" smtClean="0"/>
              <a:t>i.ytimg.com</a:t>
            </a:r>
            <a:r>
              <a:rPr lang="en-US" dirty="0" smtClean="0"/>
              <a:t>/vi/MFEw37uMQyM/</a:t>
            </a:r>
            <a:r>
              <a:rPr lang="en-US" dirty="0" err="1" smtClean="0"/>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2088292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One reason that </a:t>
            </a:r>
            <a:r>
              <a:rPr lang="en-US" u="sng" dirty="0" smtClean="0">
                <a:ea typeface="ヒラギノ角ゴ Pro W3" charset="0"/>
              </a:rPr>
              <a:t>skilled</a:t>
            </a:r>
            <a:r>
              <a:rPr lang="en-US" dirty="0" smtClean="0">
                <a:ea typeface="ヒラギノ角ゴ Pro W3" charset="0"/>
              </a:rPr>
              <a:t> trades are in high demand is because </a:t>
            </a:r>
            <a:r>
              <a:rPr lang="en-US" u="sng" dirty="0" smtClean="0">
                <a:ea typeface="ヒラギノ角ゴ Pro W3" charset="0"/>
              </a:rPr>
              <a:t>years</a:t>
            </a:r>
            <a:r>
              <a:rPr lang="en-US" baseline="0" dirty="0" smtClean="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And now that we are coming out of the </a:t>
            </a:r>
            <a:r>
              <a:rPr lang="en-US" u="sng" dirty="0" smtClean="0">
                <a:ea typeface="ヒラギノ角ゴ Pro W3" charset="0"/>
              </a:rPr>
              <a:t>recession</a:t>
            </a:r>
            <a:r>
              <a:rPr lang="en-US" dirty="0" smtClean="0">
                <a:ea typeface="ヒラギノ角ゴ Pro W3" charset="0"/>
              </a:rPr>
              <a:t>, --  the building boom is </a:t>
            </a:r>
            <a:r>
              <a:rPr lang="en-US" dirty="0" err="1" smtClean="0">
                <a:ea typeface="ヒラギノ角ゴ Pro W3" charset="0"/>
              </a:rPr>
              <a:t>begining</a:t>
            </a:r>
            <a:r>
              <a:rPr lang="en-US" dirty="0" smtClean="0">
                <a:ea typeface="ヒラギノ角ゴ Pro W3" charset="0"/>
              </a:rPr>
              <a:t> with no one to do the work.</a:t>
            </a:r>
            <a:endParaRPr lang="en-US" baseline="0"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40</a:t>
            </a:fld>
            <a:endParaRPr lang="en-US" sz="1300"/>
          </a:p>
        </p:txBody>
      </p:sp>
    </p:spTree>
    <p:extLst>
      <p:ext uri="{BB962C8B-B14F-4D97-AF65-F5344CB8AC3E}">
        <p14:creationId xmlns:p14="http://schemas.microsoft.com/office/powerpoint/2010/main" val="1943064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You’ve heard about the cloud … Now someone has to maintain it and keep it going</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 found this list of Top Ten Job Titles that Didn’t Exist Five Years Ago.</a:t>
            </a:r>
          </a:p>
          <a:p>
            <a:endParaRPr lang="en-US" dirty="0" smtClean="0">
              <a:ea typeface="ヒラギノ角ゴ Pro W3" charset="0"/>
            </a:endParaRPr>
          </a:p>
          <a:p>
            <a:r>
              <a:rPr lang="en-US" dirty="0" smtClean="0">
                <a:ea typeface="ヒラギノ角ゴ Pro W3" charset="0"/>
              </a:rPr>
              <a:t>My dad spent</a:t>
            </a:r>
            <a:r>
              <a:rPr lang="en-US" baseline="0" dirty="0" smtClean="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41</a:t>
            </a:fld>
            <a:endParaRPr lang="en-US" sz="1200"/>
          </a:p>
        </p:txBody>
      </p:sp>
    </p:spTree>
    <p:extLst>
      <p:ext uri="{BB962C8B-B14F-4D97-AF65-F5344CB8AC3E}">
        <p14:creationId xmlns:p14="http://schemas.microsoft.com/office/powerpoint/2010/main" val="672945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65200"/>
            <a:r>
              <a:rPr lang="en-US" dirty="0">
                <a:ea typeface="ヒラギノ角ゴ Pro W3" charset="0"/>
              </a:rPr>
              <a:t>Someone needs to take all that data we’ve collected and turn it into information.  </a:t>
            </a:r>
            <a:endParaRPr lang="en-US" dirty="0" smtClean="0">
              <a:ea typeface="ヒラギノ角ゴ Pro W3" charset="0"/>
            </a:endParaRPr>
          </a:p>
          <a:p>
            <a:pPr defTabSz="965200"/>
            <a:endParaRPr lang="en-US" dirty="0">
              <a:ea typeface="ヒラギノ角ゴ Pro W3" charset="0"/>
            </a:endParaRP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Ago</a:t>
            </a:r>
          </a:p>
          <a:p>
            <a:pPr defTabSz="965200"/>
            <a:endParaRPr lang="en-US" dirty="0">
              <a:ea typeface="ヒラギノ角ゴ Pro W3" charset="0"/>
            </a:endParaRPr>
          </a:p>
          <a:p>
            <a:pPr defTabSz="965200"/>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42</a:t>
            </a:fld>
            <a:endParaRPr lang="en-US" sz="1200"/>
          </a:p>
        </p:txBody>
      </p:sp>
    </p:spTree>
    <p:extLst>
      <p:ext uri="{BB962C8B-B14F-4D97-AF65-F5344CB8AC3E}">
        <p14:creationId xmlns:p14="http://schemas.microsoft.com/office/powerpoint/2010/main" val="995828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smtClean="0">
              <a:ea typeface="ヒラギノ角ゴ Pro W3" charset="0"/>
            </a:endParaRPr>
          </a:p>
          <a:p>
            <a:r>
              <a:rPr lang="en-US" dirty="0" smtClean="0">
                <a:ea typeface="ヒラギノ角ゴ Pro W3" charset="0"/>
              </a:rPr>
              <a:t>Did anyone go to the Zumba party on Tuesday evening ???</a:t>
            </a:r>
            <a:endParaRPr lang="en-US" dirty="0">
              <a:ea typeface="ヒラギノ角ゴ Pro W3" charset="0"/>
            </a:endParaRPr>
          </a:p>
          <a:p>
            <a:r>
              <a:rPr lang="en-US" dirty="0" smtClean="0">
                <a:ea typeface="ヒラギノ角ゴ Pro W3" charset="0"/>
              </a:rPr>
              <a:t>(Raise </a:t>
            </a:r>
            <a:r>
              <a:rPr lang="en-US" dirty="0">
                <a:ea typeface="ヒラギノ角ゴ Pro W3" charset="0"/>
              </a:rPr>
              <a:t>your hand if you Zumba</a:t>
            </a:r>
            <a:r>
              <a:rPr lang="en-US" dirty="0" smtClean="0">
                <a:ea typeface="ヒラギノ角ゴ Pro W3" charset="0"/>
              </a:rPr>
              <a:t>. ????)</a:t>
            </a:r>
          </a:p>
          <a:p>
            <a:endParaRPr lang="en-US" dirty="0">
              <a:ea typeface="ヒラギノ角ゴ Pro W3" charset="0"/>
            </a:endParaRPr>
          </a:p>
          <a:p>
            <a:r>
              <a:rPr lang="en-US" dirty="0" smtClean="0">
                <a:ea typeface="ヒラギノ角ゴ Pro W3" charset="0"/>
              </a:rPr>
              <a:t>Sometimes we need to get away from our computers for a little while, and that’s why Zumba instructors are in high demand.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43</a:t>
            </a:fld>
            <a:endParaRPr lang="en-US" sz="1200"/>
          </a:p>
        </p:txBody>
      </p:sp>
    </p:spTree>
    <p:extLst>
      <p:ext uri="{BB962C8B-B14F-4D97-AF65-F5344CB8AC3E}">
        <p14:creationId xmlns:p14="http://schemas.microsoft.com/office/powerpoint/2010/main" val="388032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New forms of engineering emerge every year.  </a:t>
            </a:r>
          </a:p>
          <a:p>
            <a:endParaRPr lang="en-US" dirty="0">
              <a:ea typeface="ヒラギノ角ゴ Pro W3" charset="0"/>
            </a:endParaRPr>
          </a:p>
          <a:p>
            <a:r>
              <a:rPr lang="en-US" dirty="0">
                <a:ea typeface="ヒラギノ角ゴ Pro W3" charset="0"/>
              </a:rPr>
              <a:t>The Biomedical Engineer combines engineering principals with medicine and biology to create better healthcare for all of us.  </a:t>
            </a:r>
          </a:p>
          <a:p>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"What's similar for the jobs on this list, with the exception of biomedical engineer, is that they work individually one-on-one with another person," Tony Lee, publisher at </a:t>
            </a:r>
            <a:r>
              <a:rPr lang="en-US" dirty="0" err="1">
                <a:ea typeface="ヒラギノ角ゴ Pro W3" charset="0"/>
              </a:rPr>
              <a:t>CareerCast.com</a:t>
            </a:r>
            <a:r>
              <a:rPr lang="en-US" dirty="0">
                <a:ea typeface="ヒラギノ角ゴ Pro W3" charset="0"/>
              </a:rPr>
              <a:t>, tells Business Insider. "When you're working with someone else, the job satisfaction is pretty high because you see someone often and they're giving you feedback, as opposed to having very few people thanking you."</a:t>
            </a:r>
          </a:p>
          <a:p>
            <a:endParaRPr lang="en-US" dirty="0">
              <a:ea typeface="ヒラギノ角ゴ Pro W3" charset="0"/>
            </a:endParaRPr>
          </a:p>
          <a:p>
            <a:r>
              <a:rPr lang="en-US" dirty="0">
                <a:ea typeface="ヒラギノ角ゴ Pro W3" charset="0"/>
              </a:rPr>
              <a:t>Lee predicts that the need for these professionals will last for years to come. "Baby boomers are entering retirement, and as our body ages, the type of medical professionals that are needed to help people deal with that are going to be in greater demand."</a:t>
            </a:r>
          </a:p>
          <a:p>
            <a:endParaRPr lang="en-US" dirty="0">
              <a:ea typeface="ヒラギノ角ゴ Pro W3" charset="0"/>
            </a:endParaRPr>
          </a:p>
          <a:p>
            <a:r>
              <a:rPr lang="en-US" dirty="0">
                <a:ea typeface="ヒラギノ角ゴ Pro W3" charset="0"/>
              </a:rPr>
              <a:t>The overall score for each job takes into account the pay; hiring outlook; stress; emotional factors, including the level of competitiveness and degree of public contact; and physical demands, such as stamina required and work conditions, that normally come with a job. Once the categories are combined, a lower overall score signals that the job is more desirable to employees.</a:t>
            </a:r>
          </a:p>
          <a:p>
            <a:endParaRPr lang="en-US" dirty="0">
              <a:ea typeface="ヒラギノ角ゴ Pro W3" charset="0"/>
            </a:endParaRPr>
          </a:p>
          <a:p>
            <a:r>
              <a:rPr lang="en-US" dirty="0">
                <a:ea typeface="ヒラギノ角ゴ Pro W3" charset="0"/>
              </a:rPr>
              <a:t>Definition:  http://</a:t>
            </a:r>
            <a:r>
              <a:rPr lang="en-US" dirty="0" err="1">
                <a:ea typeface="ヒラギノ角ゴ Pro W3" charset="0"/>
              </a:rPr>
              <a:t>en.wikipedia.org</a:t>
            </a:r>
            <a:r>
              <a:rPr lang="en-US" dirty="0">
                <a:ea typeface="ヒラギノ角ゴ Pro W3" charset="0"/>
              </a:rPr>
              <a:t>/wiki/</a:t>
            </a:r>
            <a:r>
              <a:rPr lang="en-US" dirty="0" err="1">
                <a:ea typeface="ヒラギノ角ゴ Pro W3" charset="0"/>
              </a:rPr>
              <a:t>Biomedical_engineer</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2DE779-C8BC-5C49-9510-F82D755BDE01}" type="slidenum">
              <a:rPr lang="en-US" sz="1200"/>
              <a:pPr/>
              <a:t>44</a:t>
            </a:fld>
            <a:endParaRPr lang="en-US" sz="1200"/>
          </a:p>
        </p:txBody>
      </p:sp>
    </p:spTree>
    <p:extLst>
      <p:ext uri="{BB962C8B-B14F-4D97-AF65-F5344CB8AC3E}">
        <p14:creationId xmlns:p14="http://schemas.microsoft.com/office/powerpoint/2010/main" val="9748626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can’t get enough of those apps, and someone has to create them.</a:t>
            </a:r>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4199394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Nurse Practitioner</a:t>
            </a:r>
            <a:r>
              <a:rPr lang="en-US" baseline="0" dirty="0" smtClean="0"/>
              <a:t> is similar to the Physician’s Assistant, but can work independently from the doctor.  Predicted high demand.</a:t>
            </a:r>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46</a:t>
            </a:fld>
            <a:endParaRPr lang="en-US"/>
          </a:p>
        </p:txBody>
      </p:sp>
    </p:spTree>
    <p:extLst>
      <p:ext uri="{BB962C8B-B14F-4D97-AF65-F5344CB8AC3E}">
        <p14:creationId xmlns:p14="http://schemas.microsoft.com/office/powerpoint/2010/main" val="1631720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seams we hear about some kind of</a:t>
            </a:r>
            <a:r>
              <a:rPr lang="en-US" baseline="0" dirty="0" smtClean="0"/>
              <a:t> data breach every day.  Keeping up with the criminals is in high demand.</a:t>
            </a:r>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47</a:t>
            </a:fld>
            <a:endParaRPr lang="en-US"/>
          </a:p>
        </p:txBody>
      </p:sp>
    </p:spTree>
    <p:extLst>
      <p:ext uri="{BB962C8B-B14F-4D97-AF65-F5344CB8AC3E}">
        <p14:creationId xmlns:p14="http://schemas.microsoft.com/office/powerpoint/2010/main" val="577917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 computer systems up to date and </a:t>
            </a:r>
            <a:r>
              <a:rPr lang="en-US" u="sng" dirty="0" smtClean="0"/>
              <a:t>suitable</a:t>
            </a:r>
            <a:r>
              <a:rPr lang="en-US" baseline="0" dirty="0" smtClean="0"/>
              <a:t> for a particular company are duties for the Computer Systems Analyst.</a:t>
            </a:r>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a:p>
        </p:txBody>
      </p:sp>
    </p:spTree>
    <p:extLst>
      <p:ext uri="{BB962C8B-B14F-4D97-AF65-F5344CB8AC3E}">
        <p14:creationId xmlns:p14="http://schemas.microsoft.com/office/powerpoint/2010/main" val="164160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population gets older and lives longer, there is more potential for personal breakage.  And someone has to</a:t>
            </a:r>
            <a:r>
              <a:rPr lang="en-US" baseline="0" dirty="0" smtClean="0"/>
              <a:t> help us get back on our feet.</a:t>
            </a:r>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49</a:t>
            </a:fld>
            <a:endParaRPr lang="en-US"/>
          </a:p>
        </p:txBody>
      </p:sp>
    </p:spTree>
    <p:extLst>
      <p:ext uri="{BB962C8B-B14F-4D97-AF65-F5344CB8AC3E}">
        <p14:creationId xmlns:p14="http://schemas.microsoft.com/office/powerpoint/2010/main" val="289088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all got a glimpse of the future by watching the Jetsons.  </a:t>
            </a:r>
          </a:p>
          <a:p>
            <a:endParaRPr lang="en-US" dirty="0" smtClean="0"/>
          </a:p>
          <a:p>
            <a:r>
              <a:rPr lang="en-US" dirty="0" smtClean="0"/>
              <a:t>But that was back in the early Nineteen Sixties. </a:t>
            </a:r>
          </a:p>
          <a:p>
            <a:endParaRPr lang="en-US" dirty="0" smtClean="0"/>
          </a:p>
          <a:p>
            <a:r>
              <a:rPr lang="en-US" dirty="0" smtClean="0"/>
              <a:t>That was over 50 years ago.</a:t>
            </a:r>
          </a:p>
          <a:p>
            <a:endParaRPr lang="en-US" dirty="0" smtClean="0"/>
          </a:p>
          <a:p>
            <a:r>
              <a:rPr lang="en-US" dirty="0" smtClean="0"/>
              <a:t>Several years before</a:t>
            </a:r>
            <a:r>
              <a:rPr lang="en-US" baseline="0" dirty="0" smtClean="0"/>
              <a:t> we actually stepped foot on the moon.</a:t>
            </a:r>
            <a:endParaRPr lang="en-US" dirty="0" smtClean="0"/>
          </a:p>
          <a:p>
            <a:endParaRPr lang="en-US" dirty="0" smtClean="0"/>
          </a:p>
          <a:p>
            <a:r>
              <a:rPr lang="en-US" dirty="0" smtClean="0"/>
              <a:t>--</a:t>
            </a:r>
          </a:p>
          <a:p>
            <a:r>
              <a:rPr lang="en-US" dirty="0" smtClean="0"/>
              <a:t>Is this the world we are preparing our youth</a:t>
            </a:r>
            <a:r>
              <a:rPr lang="en-US" baseline="0" dirty="0" smtClean="0"/>
              <a:t> to take over and run?</a:t>
            </a:r>
          </a:p>
          <a:p>
            <a:endParaRPr lang="en-US" baseline="0" dirty="0" smtClean="0"/>
          </a:p>
          <a:p>
            <a:r>
              <a:rPr lang="en-US" baseline="0" dirty="0" smtClean="0"/>
              <a:t>Have we asked </a:t>
            </a:r>
            <a:r>
              <a:rPr lang="en-US" u="sng" baseline="0" dirty="0" smtClean="0"/>
              <a:t>them</a:t>
            </a:r>
            <a:r>
              <a:rPr lang="en-US" baseline="0" dirty="0" smtClean="0"/>
              <a:t> what </a:t>
            </a:r>
            <a:r>
              <a:rPr lang="en-US" u="sng" baseline="0" dirty="0" smtClean="0"/>
              <a:t>they</a:t>
            </a:r>
            <a:r>
              <a:rPr lang="en-US" baseline="0" dirty="0" smtClean="0"/>
              <a:t> want?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lovelace-media.imgix.net</a:t>
            </a:r>
            <a:r>
              <a:rPr lang="en-US" dirty="0" smtClean="0"/>
              <a:t>/uploads/315/297c6fd0-e98c-0131-6d32-0aa0f90d87b4.jpg?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086160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stores decide</a:t>
            </a:r>
            <a:r>
              <a:rPr lang="en-US" baseline="0" dirty="0" smtClean="0"/>
              <a:t> what </a:t>
            </a:r>
            <a:r>
              <a:rPr lang="en-US" u="sng" baseline="0" dirty="0" smtClean="0"/>
              <a:t>price</a:t>
            </a:r>
            <a:r>
              <a:rPr lang="en-US" baseline="0" dirty="0" smtClean="0"/>
              <a:t> to put on an item? </a:t>
            </a:r>
          </a:p>
          <a:p>
            <a:r>
              <a:rPr lang="en-US" baseline="0" dirty="0" smtClean="0"/>
              <a:t>How do they decide </a:t>
            </a:r>
            <a:r>
              <a:rPr lang="en-US" u="sng" baseline="0" dirty="0" smtClean="0"/>
              <a:t>which</a:t>
            </a:r>
            <a:r>
              <a:rPr lang="en-US" baseline="0" dirty="0" smtClean="0"/>
              <a:t> items to sell? </a:t>
            </a:r>
          </a:p>
          <a:p>
            <a:endParaRPr lang="en-US" baseline="0" dirty="0" smtClean="0"/>
          </a:p>
          <a:p>
            <a:r>
              <a:rPr lang="en-US" baseline="0" dirty="0" smtClean="0"/>
              <a:t>And how do they decide </a:t>
            </a:r>
            <a:r>
              <a:rPr lang="en-US" u="sng" baseline="0" dirty="0" smtClean="0"/>
              <a:t>where</a:t>
            </a:r>
            <a:r>
              <a:rPr lang="en-US" baseline="0" dirty="0" smtClean="0"/>
              <a:t> to open a new store?  </a:t>
            </a:r>
          </a:p>
          <a:p>
            <a:r>
              <a:rPr lang="en-US" baseline="0" dirty="0" smtClean="0"/>
              <a:t>The Market Research Analyst does all this and much more.</a:t>
            </a:r>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50</a:t>
            </a:fld>
            <a:endParaRPr lang="en-US"/>
          </a:p>
        </p:txBody>
      </p:sp>
    </p:spTree>
    <p:extLst>
      <p:ext uri="{BB962C8B-B14F-4D97-AF65-F5344CB8AC3E}">
        <p14:creationId xmlns:p14="http://schemas.microsoft.com/office/powerpoint/2010/main" val="772323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sonographer uses ultrasound, a process of sending sound waves through your body to allow the doctors to know what’s going on inside.</a:t>
            </a:r>
          </a:p>
          <a:p>
            <a:endParaRPr lang="en-US" dirty="0" smtClean="0"/>
          </a:p>
          <a:p>
            <a:r>
              <a:rPr lang="en-US" dirty="0" smtClean="0"/>
              <a:t>It’s not just for looking</a:t>
            </a:r>
            <a:r>
              <a:rPr lang="en-US" baseline="0" dirty="0" smtClean="0"/>
              <a:t> at unborn babies, there are many uses of sonography.</a:t>
            </a:r>
          </a:p>
          <a:p>
            <a:endParaRPr lang="en-US" baseline="0" dirty="0" smtClean="0"/>
          </a:p>
          <a:p>
            <a:r>
              <a:rPr lang="en-US" baseline="0" dirty="0" smtClean="0"/>
              <a:t>My doctor used it on me to look inside my head.  There were no babies in there!</a:t>
            </a:r>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51</a:t>
            </a:fld>
            <a:endParaRPr lang="en-US"/>
          </a:p>
        </p:txBody>
      </p:sp>
    </p:spTree>
    <p:extLst>
      <p:ext uri="{BB962C8B-B14F-4D97-AF65-F5344CB8AC3E}">
        <p14:creationId xmlns:p14="http://schemas.microsoft.com/office/powerpoint/2010/main" val="713581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two years of school, you start at a very high salary.  </a:t>
            </a:r>
          </a:p>
          <a:p>
            <a:endParaRPr lang="en-US" dirty="0" smtClean="0"/>
          </a:p>
          <a:p>
            <a:r>
              <a:rPr lang="en-US" dirty="0" smtClean="0"/>
              <a:t>That is,</a:t>
            </a:r>
            <a:r>
              <a:rPr lang="en-US" baseline="0" dirty="0" smtClean="0"/>
              <a:t> if you don’t mind putting your hands in other people’s mouths.</a:t>
            </a:r>
          </a:p>
          <a:p>
            <a:endParaRPr lang="en-US" baseline="0" dirty="0" smtClean="0"/>
          </a:p>
          <a:p>
            <a:r>
              <a:rPr lang="en-US" baseline="0" dirty="0" smtClean="0"/>
              <a:t>And will be in high demand for many years to come.</a:t>
            </a:r>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1609310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folks work hard to squeeze</a:t>
            </a:r>
            <a:r>
              <a:rPr lang="en-US" baseline="0" dirty="0" smtClean="0"/>
              <a:t> every dollar they can out of a company.</a:t>
            </a:r>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328288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healthcare becomes more complex, we</a:t>
            </a:r>
            <a:r>
              <a:rPr lang="en-US" baseline="0" dirty="0" smtClean="0"/>
              <a:t> need someone to keep it all in order.  The Health Services Manager.</a:t>
            </a:r>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54</a:t>
            </a:fld>
            <a:endParaRPr lang="en-US"/>
          </a:p>
        </p:txBody>
      </p:sp>
    </p:spTree>
    <p:extLst>
      <p:ext uri="{BB962C8B-B14F-4D97-AF65-F5344CB8AC3E}">
        <p14:creationId xmlns:p14="http://schemas.microsoft.com/office/powerpoint/2010/main" val="6307748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xfrm>
            <a:off x="1057275" y="4560888"/>
            <a:ext cx="46323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Next </a:t>
            </a:r>
            <a:r>
              <a:rPr lang="en-US" dirty="0">
                <a:ea typeface="ヒラギノ角ゴ Pro W3" charset="0"/>
              </a:rPr>
              <a:t>we will look at the rapidly changing </a:t>
            </a:r>
            <a:r>
              <a:rPr lang="en-US" u="sng" dirty="0">
                <a:ea typeface="ヒラギノ角ゴ Pro W3" charset="0"/>
              </a:rPr>
              <a:t>world</a:t>
            </a:r>
            <a:r>
              <a:rPr lang="en-US" dirty="0">
                <a:ea typeface="ヒラギノ角ゴ Pro W3" charset="0"/>
              </a:rPr>
              <a:t> in which we are preparing </a:t>
            </a:r>
            <a:r>
              <a:rPr lang="en-US" dirty="0" smtClean="0">
                <a:ea typeface="ヒラギノ角ゴ Pro W3" charset="0"/>
              </a:rPr>
              <a:t>folks to </a:t>
            </a:r>
            <a:r>
              <a:rPr lang="en-US" dirty="0">
                <a:ea typeface="ヒラギノ角ゴ Pro W3" charset="0"/>
              </a:rPr>
              <a:t>live and work.</a:t>
            </a:r>
          </a:p>
          <a:p>
            <a:endParaRPr lang="en-US" dirty="0">
              <a:ea typeface="ヒラギノ角ゴ Pro W3"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8FF75A-AD61-F449-AEC1-C68ABE5F8AF9}" type="slidenum">
              <a:rPr lang="en-US" sz="1300"/>
              <a:pPr/>
              <a:t>55</a:t>
            </a:fld>
            <a:endParaRPr lang="en-US" sz="1300"/>
          </a:p>
        </p:txBody>
      </p:sp>
    </p:spTree>
    <p:extLst>
      <p:ext uri="{BB962C8B-B14F-4D97-AF65-F5344CB8AC3E}">
        <p14:creationId xmlns:p14="http://schemas.microsoft.com/office/powerpoint/2010/main" val="6039903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6896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current recession swooped in just after those data were published.</a:t>
            </a:r>
          </a:p>
          <a:p>
            <a:endParaRPr lang="en-US" dirty="0">
              <a:ea typeface="ヒラギノ角ゴ Pro W3" charset="0"/>
            </a:endParaRPr>
          </a:p>
          <a:p>
            <a:r>
              <a:rPr lang="en-US" dirty="0">
                <a:ea typeface="ヒラギノ角ゴ Pro W3" charset="0"/>
              </a:rPr>
              <a:t>Natural disasters, such as </a:t>
            </a:r>
            <a:r>
              <a:rPr lang="en-US" dirty="0" smtClean="0">
                <a:ea typeface="ヒラギノ角ゴ Pro W3" charset="0"/>
              </a:rPr>
              <a:t>hurricanes, </a:t>
            </a:r>
            <a:r>
              <a:rPr lang="en-US" dirty="0">
                <a:ea typeface="ヒラギノ角ゴ Pro W3" charset="0"/>
              </a:rPr>
              <a:t>can drastically change which jobs are in high demand and which ones are not</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we don’t have to talk about how elections and politics can change the job market.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56</a:t>
            </a:fld>
            <a:endParaRPr lang="en-US" sz="1300"/>
          </a:p>
        </p:txBody>
      </p:sp>
    </p:spTree>
    <p:extLst>
      <p:ext uri="{BB962C8B-B14F-4D97-AF65-F5344CB8AC3E}">
        <p14:creationId xmlns:p14="http://schemas.microsoft.com/office/powerpoint/2010/main" val="12727022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I</a:t>
            </a:r>
            <a:r>
              <a:rPr lang="ja-JP" altLang="en-US" dirty="0">
                <a:ea typeface="ヒラギノ角ゴ Pro W3" charset="0"/>
              </a:rPr>
              <a:t>’</a:t>
            </a:r>
            <a:r>
              <a:rPr lang="en-US" altLang="ja-JP" dirty="0">
                <a:ea typeface="ヒラギノ角ゴ Pro W3" charset="0"/>
              </a:rPr>
              <a:t>m certified to teach Industrial Arts Education.</a:t>
            </a:r>
          </a:p>
          <a:p>
            <a:endParaRPr lang="en-US" dirty="0">
              <a:ea typeface="ヒラギノ角ゴ Pro W3" charset="0"/>
            </a:endParaRPr>
          </a:p>
          <a:p>
            <a:r>
              <a:rPr lang="en-US" dirty="0">
                <a:ea typeface="ヒラギノ角ゴ Pro W3" charset="0"/>
              </a:rPr>
              <a:t>How many of you took Industrial Arts, or Shop class while in high school</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Unfortunately, some of our high schools are still teaching classes like this.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Some because a lack of funds to modernize, </a:t>
            </a:r>
          </a:p>
          <a:p>
            <a:r>
              <a:rPr lang="en-US" dirty="0">
                <a:ea typeface="ヒラギノ角ゴ Pro W3" charset="0"/>
              </a:rPr>
              <a:t>Some because the same teacher is still there after </a:t>
            </a:r>
            <a:r>
              <a:rPr lang="en-US" dirty="0" smtClean="0">
                <a:ea typeface="ヒラギノ角ゴ Pro W3" charset="0"/>
              </a:rPr>
              <a:t>35 </a:t>
            </a:r>
            <a:r>
              <a:rPr lang="en-US" dirty="0">
                <a:ea typeface="ヒラギノ角ゴ Pro W3" charset="0"/>
              </a:rPr>
              <a:t>years.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57</a:t>
            </a:fld>
            <a:endParaRPr lang="en-US" sz="1300"/>
          </a:p>
        </p:txBody>
      </p:sp>
    </p:spTree>
    <p:extLst>
      <p:ext uri="{BB962C8B-B14F-4D97-AF65-F5344CB8AC3E}">
        <p14:creationId xmlns:p14="http://schemas.microsoft.com/office/powerpoint/2010/main" val="17143216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should look like this.  </a:t>
            </a:r>
            <a:r>
              <a:rPr lang="en-US" dirty="0" smtClean="0">
                <a:ea typeface="ヒラギノ角ゴ Pro W3" charset="0"/>
              </a:rPr>
              <a:t>And many of them do</a:t>
            </a:r>
            <a:r>
              <a:rPr lang="en-US" dirty="0">
                <a:ea typeface="ヒラギノ角ゴ Pro W3" charset="0"/>
              </a:rPr>
              <a:t>.</a:t>
            </a:r>
          </a:p>
          <a:p>
            <a:endParaRPr lang="en-US" dirty="0">
              <a:ea typeface="ヒラギノ角ゴ Pro W3" charset="0"/>
            </a:endParaRPr>
          </a:p>
          <a:p>
            <a:r>
              <a:rPr lang="en-US" dirty="0">
                <a:ea typeface="ヒラギノ角ゴ Pro W3" charset="0"/>
              </a:rPr>
              <a:t>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had to modernize to keep up with business and industry. </a:t>
            </a:r>
            <a:endParaRPr lang="en-US" altLang="ja-JP" dirty="0" smtClean="0">
              <a:ea typeface="ヒラギノ角ゴ Pro W3" charset="0"/>
            </a:endParaRPr>
          </a:p>
          <a:p>
            <a:endParaRPr lang="en-US" altLang="ja-JP" dirty="0" smtClean="0">
              <a:ea typeface="ヒラギノ角ゴ Pro W3" charset="0"/>
            </a:endParaRPr>
          </a:p>
          <a:p>
            <a:r>
              <a:rPr lang="en-US" altLang="ja-JP" dirty="0" smtClean="0">
                <a:ea typeface="ヒラギノ角ゴ Pro W3" charset="0"/>
              </a:rPr>
              <a:t>Fortunately in North Carolina, we can send our high school students to a community college</a:t>
            </a:r>
            <a:r>
              <a:rPr lang="en-US" altLang="ja-JP" baseline="0" dirty="0" smtClean="0">
                <a:ea typeface="ヒラギノ角ゴ Pro W3" charset="0"/>
              </a:rPr>
              <a:t> to learn in shops like this.</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58</a:t>
            </a:fld>
            <a:endParaRPr lang="en-US" sz="1300"/>
          </a:p>
        </p:txBody>
      </p:sp>
    </p:spTree>
    <p:extLst>
      <p:ext uri="{BB962C8B-B14F-4D97-AF65-F5344CB8AC3E}">
        <p14:creationId xmlns:p14="http://schemas.microsoft.com/office/powerpoint/2010/main" val="8656949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 school counselor allow a young lady to take a manufacturing class knowing that she could end up with a job like </a:t>
            </a:r>
            <a:r>
              <a:rPr lang="en-US" u="sng" dirty="0">
                <a:ea typeface="ヒラギノ角ゴ Pro W3" charset="0"/>
              </a:rPr>
              <a:t>this</a:t>
            </a:r>
            <a:r>
              <a:rPr lang="en-US" dirty="0">
                <a:ea typeface="ヒラギノ角ゴ Pro W3" charset="0"/>
              </a:rPr>
              <a:t>?</a:t>
            </a:r>
          </a:p>
          <a:p>
            <a:endParaRPr lang="en-US" dirty="0">
              <a:ea typeface="ヒラギノ角ゴ Pro W3" charset="0"/>
            </a:endParaRPr>
          </a:p>
          <a:p>
            <a:r>
              <a:rPr lang="en-US" dirty="0">
                <a:ea typeface="ヒラギノ角ゴ Pro W3" charset="0"/>
              </a:rPr>
              <a:t>Compare the cleanliness of </a:t>
            </a:r>
            <a:r>
              <a:rPr lang="en-US" dirty="0" smtClean="0">
                <a:ea typeface="ヒラギノ角ゴ Pro W3" charset="0"/>
              </a:rPr>
              <a:t>the work environment in </a:t>
            </a:r>
            <a:r>
              <a:rPr lang="en-US" dirty="0">
                <a:ea typeface="ヒラギノ角ゴ Pro W3" charset="0"/>
              </a:rPr>
              <a:t>this </a:t>
            </a:r>
            <a:r>
              <a:rPr lang="en-US" u="sng" dirty="0" smtClean="0">
                <a:ea typeface="ヒラギノ角ゴ Pro W3" charset="0"/>
              </a:rPr>
              <a:t>OLD</a:t>
            </a:r>
            <a:r>
              <a:rPr lang="en-US" dirty="0" smtClean="0">
                <a:ea typeface="ヒラギノ角ゴ Pro W3" charset="0"/>
              </a:rPr>
              <a:t> picture </a:t>
            </a:r>
            <a:r>
              <a:rPr lang="en-US" dirty="0">
                <a:ea typeface="ヒラギノ角ゴ Pro W3" charset="0"/>
              </a:rPr>
              <a:t>with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59</a:t>
            </a:fld>
            <a:endParaRPr lang="en-US" sz="1300"/>
          </a:p>
        </p:txBody>
      </p:sp>
    </p:spTree>
    <p:extLst>
      <p:ext uri="{BB962C8B-B14F-4D97-AF65-F5344CB8AC3E}">
        <p14:creationId xmlns:p14="http://schemas.microsoft.com/office/powerpoint/2010/main" val="188757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6</a:t>
            </a:fld>
            <a:endParaRPr lang="en-US" sz="1300"/>
          </a:p>
        </p:txBody>
      </p:sp>
      <p:sp>
        <p:nvSpPr>
          <p:cNvPr id="19458" name="Rectangle 2"/>
          <p:cNvSpPr>
            <a:spLocks noGrp="1" noRot="1" noChangeAspect="1" noChangeArrowheads="1" noTextEdit="1"/>
          </p:cNvSpPr>
          <p:nvPr>
            <p:ph type="sldImg"/>
          </p:nvPr>
        </p:nvSpPr>
        <p:spPr>
          <a:xfrm>
            <a:off x="1257300" y="720725"/>
            <a:ext cx="2476500" cy="1857375"/>
          </a:xfrm>
          <a:solidFill>
            <a:srgbClr val="FFFFFF"/>
          </a:solidFill>
          <a:ln/>
        </p:spPr>
      </p:sp>
      <p:sp>
        <p:nvSpPr>
          <p:cNvPr id="19459" name="Rectangle 3"/>
          <p:cNvSpPr>
            <a:spLocks noGrp="1" noChangeArrowheads="1"/>
          </p:cNvSpPr>
          <p:nvPr>
            <p:ph type="body" idx="1"/>
          </p:nvPr>
        </p:nvSpPr>
        <p:spPr>
          <a:xfrm>
            <a:off x="974725" y="2743201"/>
            <a:ext cx="5578475" cy="6378574"/>
          </a:xfrm>
          <a:solidFill>
            <a:srgbClr val="FFFFFF"/>
          </a:solidFill>
          <a:ln>
            <a:noFill/>
          </a:ln>
        </p:spPr>
        <p:txBody>
          <a:bodyPr>
            <a:normAutofit fontScale="85000" lnSpcReduction="20000"/>
          </a:bodyPr>
          <a:lstStyle/>
          <a:p>
            <a:r>
              <a:rPr lang="en-US" sz="1900" dirty="0" smtClean="0"/>
              <a:t>For</a:t>
            </a:r>
            <a:r>
              <a:rPr lang="en-US" sz="1900" baseline="0" dirty="0" smtClean="0"/>
              <a:t> those of you who haven’t heard, I now work for the North Carolina Community College System.  </a:t>
            </a:r>
          </a:p>
          <a:p>
            <a:endParaRPr lang="en-US" sz="1900" baseline="0" dirty="0" smtClean="0"/>
          </a:p>
          <a:p>
            <a:r>
              <a:rPr lang="en-US" sz="1900" baseline="0" dirty="0" smtClean="0"/>
              <a:t>Many of you probably thought I have </a:t>
            </a:r>
            <a:r>
              <a:rPr lang="en-US" sz="1900" u="sng" baseline="0" dirty="0" smtClean="0"/>
              <a:t>always</a:t>
            </a:r>
            <a:r>
              <a:rPr lang="en-US" sz="1900" baseline="0" dirty="0" smtClean="0"/>
              <a:t> worked there, since my job has always been connecting high school technical programs with community college technical programs.</a:t>
            </a:r>
          </a:p>
          <a:p>
            <a:endParaRPr lang="en-US" sz="1900" baseline="0" dirty="0" smtClean="0"/>
          </a:p>
          <a:p>
            <a:r>
              <a:rPr lang="en-US" sz="1900" baseline="0" dirty="0" smtClean="0"/>
              <a:t>I still do the same work, but I can now tell folks that in my </a:t>
            </a:r>
            <a:r>
              <a:rPr lang="en-US" sz="1900" u="sng" baseline="0" dirty="0" smtClean="0"/>
              <a:t>professional</a:t>
            </a:r>
            <a:r>
              <a:rPr lang="en-US" sz="1900" baseline="0" dirty="0" smtClean="0"/>
              <a:t> life, -- I have finally </a:t>
            </a:r>
            <a:r>
              <a:rPr lang="en-US" sz="1900" u="sng" baseline="0" dirty="0" smtClean="0"/>
              <a:t>graduated</a:t>
            </a:r>
            <a:r>
              <a:rPr lang="en-US" sz="1900" baseline="0" dirty="0" smtClean="0"/>
              <a:t> to </a:t>
            </a:r>
            <a:r>
              <a:rPr lang="en-US" sz="1900" u="sng" baseline="0" dirty="0" smtClean="0"/>
              <a:t>college</a:t>
            </a:r>
            <a:r>
              <a:rPr lang="en-US" sz="1900" baseline="0" dirty="0" smtClean="0"/>
              <a:t>.</a:t>
            </a:r>
          </a:p>
          <a:p>
            <a:endParaRPr lang="en-US" sz="1900" baseline="0" dirty="0" smtClean="0"/>
          </a:p>
          <a:p>
            <a:r>
              <a:rPr lang="en-US" sz="1900" dirty="0" smtClean="0"/>
              <a:t>I pulled this line from </a:t>
            </a:r>
            <a:r>
              <a:rPr lang="en-US" sz="1900" dirty="0"/>
              <a:t>the </a:t>
            </a:r>
            <a:r>
              <a:rPr lang="en-US" sz="1900" dirty="0" smtClean="0"/>
              <a:t>North </a:t>
            </a:r>
            <a:r>
              <a:rPr lang="en-US" sz="1900" dirty="0"/>
              <a:t>Carolina Community College System </a:t>
            </a:r>
            <a:r>
              <a:rPr lang="en-US" sz="1900" dirty="0" smtClean="0"/>
              <a:t>mission statement.  </a:t>
            </a:r>
          </a:p>
          <a:p>
            <a:endParaRPr lang="en-US" sz="1900" dirty="0" smtClean="0"/>
          </a:p>
          <a:p>
            <a:r>
              <a:rPr lang="en-US" sz="1900" dirty="0" smtClean="0"/>
              <a:t>---</a:t>
            </a:r>
            <a:r>
              <a:rPr lang="en-US" sz="1900" baseline="0" dirty="0" smtClean="0"/>
              <a:t>  </a:t>
            </a:r>
            <a:r>
              <a:rPr lang="en-US" sz="1900" dirty="0" smtClean="0"/>
              <a:t>What does it really</a:t>
            </a:r>
            <a:r>
              <a:rPr lang="en-US" sz="1900" baseline="0" dirty="0" smtClean="0"/>
              <a:t> mean for our workforce to be “globally and multi-culturally competent”?</a:t>
            </a:r>
          </a:p>
          <a:p>
            <a:endParaRPr lang="en-US" sz="1900" dirty="0" smtClean="0"/>
          </a:p>
          <a:p>
            <a:endParaRPr lang="en-US" sz="1900" dirty="0"/>
          </a:p>
          <a:p>
            <a:r>
              <a:rPr lang="en-US" sz="1900" dirty="0" smtClean="0"/>
              <a:t>=====</a:t>
            </a:r>
          </a:p>
          <a:p>
            <a:r>
              <a:rPr lang="en-US" dirty="0" smtClean="0"/>
              <a:t>The mission of the North Carolina Community College System is to open the door to high-quality, accessible educational opportunities that minimize barriers to post-secondary education, maximize student success, develop a globally and multi-culturally competent workforce, and improve the lives and well-being of individuals by providing:</a:t>
            </a:r>
          </a:p>
          <a:p>
            <a:r>
              <a:rPr lang="en-US" dirty="0" smtClean="0"/>
              <a:t>Education, training and retraining for the workforce including basic skills and literacy education, occupational and pre-baccalaureate programs.</a:t>
            </a:r>
          </a:p>
          <a:p>
            <a:r>
              <a:rPr lang="en-US" dirty="0" smtClean="0"/>
              <a:t>Support for economic development through services to and in partnership with business and industry and in collaboration with the University of North Carolina System and private colleges and universities.</a:t>
            </a:r>
          </a:p>
          <a:p>
            <a:r>
              <a:rPr lang="en-US" dirty="0" smtClean="0"/>
              <a:t>Services to communities and individuals which improve the quality of life.</a:t>
            </a: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www.nccommunitycolleges.edu</a:t>
            </a:r>
            <a:r>
              <a:rPr lang="en-US" dirty="0" smtClean="0">
                <a:ea typeface="ヒラギノ角ゴ Pro W3" charset="0"/>
              </a:rPr>
              <a:t>/mission-history</a:t>
            </a:r>
            <a:endParaRPr lang="en-US" dirty="0">
              <a:ea typeface="ヒラギノ角ゴ Pro W3" charset="0"/>
            </a:endParaRPr>
          </a:p>
        </p:txBody>
      </p:sp>
    </p:spTree>
    <p:extLst>
      <p:ext uri="{BB962C8B-B14F-4D97-AF65-F5344CB8AC3E}">
        <p14:creationId xmlns:p14="http://schemas.microsoft.com/office/powerpoint/2010/main" val="5922184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…this </a:t>
            </a:r>
            <a:r>
              <a:rPr lang="en-US" dirty="0">
                <a:ea typeface="ヒラギノ角ゴ Pro W3" charset="0"/>
              </a:rPr>
              <a:t>one, where they are building jet engines in Durham, North Carolina. </a:t>
            </a:r>
          </a:p>
          <a:p>
            <a:endParaRPr lang="en-US" dirty="0">
              <a:ea typeface="ヒラギノ角ゴ Pro W3" charset="0"/>
            </a:endParaRPr>
          </a:p>
          <a:p>
            <a:r>
              <a:rPr lang="en-US" dirty="0">
                <a:ea typeface="ヒラギノ角ゴ Pro W3" charset="0"/>
              </a:rPr>
              <a:t> You could eat off of that floor!</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a:ea typeface="ヒラギノ角ゴ Pro W3" charset="0"/>
              </a:rPr>
              <a:t>Slideshow: A look at General Electric Aviation engine plant</a:t>
            </a:r>
          </a:p>
          <a:p>
            <a:endParaRPr lang="en-US" dirty="0">
              <a:ea typeface="ヒラギノ角ゴ Pro W3" charset="0"/>
            </a:endParaRPr>
          </a:p>
          <a:p>
            <a:r>
              <a:rPr lang="en-US" dirty="0">
                <a:ea typeface="ヒラギノ角ゴ Pro W3" charset="0"/>
              </a:rPr>
              <a:t>The Durham plant, just off Miami Boulevard, is beginning to retool as the company triples its production of </a:t>
            </a:r>
            <a:r>
              <a:rPr lang="en-US" dirty="0" err="1">
                <a:ea typeface="ヒラギノ角ゴ Pro W3" charset="0"/>
              </a:rPr>
              <a:t>GEnx</a:t>
            </a:r>
            <a:r>
              <a:rPr lang="en-US" dirty="0">
                <a:ea typeface="ヒラギノ角ゴ Pro W3" charset="0"/>
              </a:rPr>
              <a:t> turbofan engines for Boeing Co.</a:t>
            </a:r>
            <a:r>
              <a:rPr lang="ja-JP" altLang="en-US" dirty="0">
                <a:ea typeface="ヒラギノ角ゴ Pro W3" charset="0"/>
              </a:rPr>
              <a:t>’</a:t>
            </a:r>
            <a:r>
              <a:rPr lang="en-US" altLang="ja-JP" dirty="0">
                <a:ea typeface="ヒラギノ角ゴ Pro W3" charset="0"/>
              </a:rPr>
              <a:t>s (NYSE: BA) new 787 Dreamliner. It has also recently expanded production of the giant GE90 engine and several lines of smaller engines, all of which are aimed at replacing older designs that are less fuel efficient.</a:t>
            </a:r>
          </a:p>
          <a:p>
            <a:endParaRPr lang="en-US" dirty="0">
              <a:ea typeface="ヒラギノ角ゴ Pro W3" charset="0"/>
            </a:endParaRPr>
          </a:p>
          <a:p>
            <a:r>
              <a:rPr lang="en-US" dirty="0">
                <a:ea typeface="ヒラギノ角ゴ Pro W3" charset="0"/>
              </a:rPr>
              <a:t>photo shows:</a:t>
            </a:r>
          </a:p>
          <a:p>
            <a:r>
              <a:rPr lang="en-US" dirty="0">
                <a:ea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60</a:t>
            </a:fld>
            <a:endParaRPr lang="en-US" sz="1300"/>
          </a:p>
        </p:txBody>
      </p:sp>
    </p:spTree>
    <p:extLst>
      <p:ext uri="{BB962C8B-B14F-4D97-AF65-F5344CB8AC3E}">
        <p14:creationId xmlns:p14="http://schemas.microsoft.com/office/powerpoint/2010/main" val="19865464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61</a:t>
            </a:fld>
            <a:endParaRPr lang="en-US" sz="1300"/>
          </a:p>
        </p:txBody>
      </p:sp>
    </p:spTree>
    <p:extLst>
      <p:ext uri="{BB962C8B-B14F-4D97-AF65-F5344CB8AC3E}">
        <p14:creationId xmlns:p14="http://schemas.microsoft.com/office/powerpoint/2010/main" val="1692677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We moved the North Carolina Advanced Manufacturing Careers Awareness</a:t>
            </a:r>
            <a:r>
              <a:rPr lang="en-US" baseline="0" dirty="0" smtClean="0">
                <a:ea typeface="ヒラギノ角ゴ Pro W3" charset="0"/>
              </a:rPr>
              <a:t> Week  to October to align with National Manufacturing Day.</a:t>
            </a:r>
          </a:p>
          <a:p>
            <a:endParaRPr lang="en-US" baseline="0" dirty="0" smtClean="0">
              <a:ea typeface="ヒラギノ角ゴ Pro W3" charset="0"/>
            </a:endParaRPr>
          </a:p>
          <a:p>
            <a:r>
              <a:rPr lang="en-US" baseline="0" dirty="0" smtClean="0">
                <a:ea typeface="ヒラギノ角ゴ Pro W3" charset="0"/>
              </a:rPr>
              <a:t>Details are on the </a:t>
            </a:r>
            <a:r>
              <a:rPr lang="en-US" baseline="0" dirty="0" err="1" smtClean="0">
                <a:ea typeface="ヒラギノ角ゴ Pro W3" charset="0"/>
              </a:rPr>
              <a:t>ncperkins</a:t>
            </a:r>
            <a:r>
              <a:rPr lang="en-US" baseline="0" dirty="0" smtClean="0">
                <a:ea typeface="ヒラギノ角ゴ Pro W3" charset="0"/>
              </a:rPr>
              <a:t> dot org website.</a:t>
            </a:r>
          </a:p>
          <a:p>
            <a:r>
              <a:rPr lang="en-US" baseline="0" dirty="0" smtClean="0">
                <a:ea typeface="ヒラギノ角ゴ Pro W3" charset="0"/>
              </a:rPr>
              <a:t>The direct address is on the back of your handout.</a:t>
            </a:r>
          </a:p>
          <a:p>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r>
              <a:rPr lang="en-US" baseline="0" dirty="0" smtClean="0">
                <a:ea typeface="ヒラギノ角ゴ Pro W3" charset="0"/>
              </a:rPr>
              <a:t>We will be telling you more about this in the Fall, but go ahead an get your field trip forms started.</a:t>
            </a:r>
          </a:p>
          <a:p>
            <a:endParaRPr lang="en-US" baseline="0" dirty="0" smtClean="0">
              <a:ea typeface="ヒラギノ角ゴ Pro W3" charset="0"/>
            </a:endParaRPr>
          </a:p>
          <a:p>
            <a:endParaRPr lang="en-US" baseline="0"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62</a:t>
            </a:fld>
            <a:endParaRPr lang="en-US" sz="1300"/>
          </a:p>
        </p:txBody>
      </p:sp>
    </p:spTree>
    <p:extLst>
      <p:ext uri="{BB962C8B-B14F-4D97-AF65-F5344CB8AC3E}">
        <p14:creationId xmlns:p14="http://schemas.microsoft.com/office/powerpoint/2010/main" val="19290986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63</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 It </a:t>
            </a:r>
            <a:r>
              <a:rPr lang="en-US" dirty="0" smtClean="0">
                <a:ea typeface="ヒラギノ角ゴ Pro W3" charset="0"/>
              </a:rPr>
              <a:t>profoundly </a:t>
            </a:r>
            <a:r>
              <a:rPr lang="en-US" dirty="0">
                <a:ea typeface="ヒラギノ角ゴ Pro W3" charset="0"/>
              </a:rPr>
              <a:t>reminds us that we are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for </a:t>
            </a:r>
            <a:r>
              <a:rPr lang="en-US" dirty="0">
                <a:ea typeface="ヒラギノ角ゴ Pro W3" charset="0"/>
              </a:rPr>
              <a:t>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17630341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64</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t>
            </a:r>
            <a:r>
              <a:rPr lang="en-US" dirty="0" smtClean="0">
                <a:ea typeface="ヒラギノ角ゴ Pro W3" charset="0"/>
              </a:rPr>
              <a:t>Using </a:t>
            </a:r>
            <a:r>
              <a:rPr lang="en-US" dirty="0">
                <a:ea typeface="ヒラギノ角ゴ Pro W3" charset="0"/>
              </a:rPr>
              <a:t>technologies that have not yet been invented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7589125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65</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In order to solve the problems that we do not yet know are problems.</a:t>
            </a:r>
          </a:p>
          <a:p>
            <a:pPr eaLnBrk="1" hangingPunct="1"/>
            <a:endParaRPr lang="en-US" dirty="0">
              <a:ea typeface="ヒラギノ角ゴ Pro W3" charset="0"/>
            </a:endParaRPr>
          </a:p>
          <a:p>
            <a:pPr eaLnBrk="1" hangingPunct="1"/>
            <a:r>
              <a:rPr lang="en-US" dirty="0">
                <a:ea typeface="ヒラギノ角ゴ Pro W3" charset="0"/>
              </a:rPr>
              <a:t>Have we </a:t>
            </a:r>
            <a:r>
              <a:rPr lang="en-US" u="sng" dirty="0">
                <a:ea typeface="ヒラギノ角ゴ Pro W3" charset="0"/>
              </a:rPr>
              <a:t>enabled</a:t>
            </a:r>
            <a:r>
              <a:rPr lang="en-US" dirty="0">
                <a:ea typeface="ヒラギノ角ゴ Pro W3" charset="0"/>
              </a:rPr>
              <a:t> the next generation </a:t>
            </a:r>
            <a:r>
              <a:rPr lang="en-US" dirty="0" smtClean="0">
                <a:ea typeface="ヒラギノ角ゴ Pro W3" charset="0"/>
              </a:rPr>
              <a:t>with </a:t>
            </a:r>
            <a:r>
              <a:rPr lang="en-US" dirty="0">
                <a:ea typeface="ヒラギノ角ゴ Pro W3" charset="0"/>
              </a:rPr>
              <a:t>the knowledge and tools they will need to do this</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9416433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a:t>
            </a:r>
            <a:r>
              <a:rPr lang="en-US" dirty="0" smtClean="0">
                <a:ea typeface="ヒラギノ角ゴ Pro W3" charset="0"/>
              </a:rPr>
              <a:t>become </a:t>
            </a:r>
            <a:r>
              <a:rPr lang="en-US" dirty="0">
                <a:ea typeface="ヒラギノ角ゴ Pro W3" charset="0"/>
              </a:rPr>
              <a:t>obsolete?  Yes, these will </a:t>
            </a:r>
            <a:r>
              <a:rPr lang="en-US" u="sng" dirty="0">
                <a:ea typeface="ヒラギノ角ゴ Pro W3" charset="0"/>
              </a:rPr>
              <a:t>all</a:t>
            </a:r>
            <a:r>
              <a:rPr lang="en-US" dirty="0">
                <a:ea typeface="ヒラギノ角ゴ Pro W3" charset="0"/>
              </a:rPr>
              <a:t> be obsolete someday soon</a:t>
            </a:r>
            <a:r>
              <a:rPr lang="en-US" dirty="0" smtClean="0">
                <a:ea typeface="ヒラギノ角ゴ Pro W3" charset="0"/>
              </a:rPr>
              <a:t>!</a:t>
            </a:r>
          </a:p>
          <a:p>
            <a:endParaRPr lang="en-US" dirty="0" smtClean="0">
              <a:ea typeface="ヒラギノ角ゴ Pro W3" charset="0"/>
            </a:endParaRP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66</a:t>
            </a:fld>
            <a:endParaRPr lang="en-US" sz="1300"/>
          </a:p>
        </p:txBody>
      </p:sp>
    </p:spTree>
    <p:extLst>
      <p:ext uri="{BB962C8B-B14F-4D97-AF65-F5344CB8AC3E}">
        <p14:creationId xmlns:p14="http://schemas.microsoft.com/office/powerpoint/2010/main" val="7235642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1446212" cy="1085162"/>
          </a:xfrm>
          <a:ln/>
        </p:spPr>
      </p:sp>
      <p:sp>
        <p:nvSpPr>
          <p:cNvPr id="168962" name="Notes Placeholder 2"/>
          <p:cNvSpPr>
            <a:spLocks noGrp="1"/>
          </p:cNvSpPr>
          <p:nvPr>
            <p:ph type="body" idx="1"/>
          </p:nvPr>
        </p:nvSpPr>
        <p:spPr>
          <a:xfrm>
            <a:off x="838200" y="1618562"/>
            <a:ext cx="5715000" cy="7296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r>
              <a:rPr lang="en-US" dirty="0" smtClean="0">
                <a:ea typeface="ヒラギノ角ゴ Pro W3" charset="0"/>
              </a:rPr>
              <a:t>.</a:t>
            </a:r>
            <a:endParaRPr lang="en-US" dirty="0">
              <a:ea typeface="ヒラギノ角ゴ Pro W3" charset="0"/>
            </a:endParaRP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a:t>
            </a:r>
            <a:r>
              <a:rPr lang="en-US" dirty="0" smtClean="0">
                <a:ea typeface="ヒラギノ角ゴ Pro W3" charset="0"/>
              </a:rPr>
              <a:t>didn't</a:t>
            </a:r>
            <a:r>
              <a:rPr lang="en-US" altLang="ja-JP" dirty="0" smtClean="0">
                <a:ea typeface="ヒラギノ角ゴ Pro W3" charset="0"/>
              </a:rPr>
              <a:t> </a:t>
            </a:r>
            <a:r>
              <a:rPr lang="en-US" altLang="ja-JP" dirty="0">
                <a:ea typeface="ヒラギノ角ゴ Pro W3" charset="0"/>
              </a:rPr>
              <a:t>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a:t>
            </a:r>
            <a:r>
              <a:rPr lang="en-US" altLang="ja-JP" dirty="0" smtClean="0">
                <a:ea typeface="ヒラギノ角ゴ Pro W3" charset="0"/>
              </a:rPr>
              <a:t>fuel, </a:t>
            </a:r>
            <a:r>
              <a:rPr lang="en-US" altLang="ja-JP" dirty="0">
                <a:ea typeface="ヒラギノ角ゴ Pro W3" charset="0"/>
              </a:rPr>
              <a:t>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cooking </a:t>
            </a:r>
            <a:r>
              <a:rPr lang="en-US" dirty="0" smtClean="0">
                <a:ea typeface="ヒラギノ角ゴ Pro W3" charset="0"/>
              </a:rPr>
              <a:t>oil, </a:t>
            </a:r>
            <a:r>
              <a:rPr lang="en-US" dirty="0">
                <a:ea typeface="ヒラギノ角ゴ Pro W3" charset="0"/>
              </a:rPr>
              <a:t>so they can use it to fuel their Diesel-powered vehicle</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a:t>
            </a:r>
            <a:r>
              <a:rPr lang="en-US" u="sng" dirty="0" smtClean="0">
                <a:ea typeface="ヒラギノ角ゴ Pro W3" charset="0"/>
              </a:rPr>
              <a:t>Electric</a:t>
            </a:r>
            <a:r>
              <a:rPr lang="en-US" dirty="0" smtClean="0">
                <a:ea typeface="ヒラギノ角ゴ Pro W3" charset="0"/>
              </a:rPr>
              <a:t> cars?  Invented almost</a:t>
            </a:r>
            <a:r>
              <a:rPr lang="en-US" baseline="0" dirty="0" smtClean="0">
                <a:ea typeface="ヒラギノ角ゴ Pro W3" charset="0"/>
              </a:rPr>
              <a:t> 200 years ago. Electric cars were popular until the early 1900s when gasoline-powered engines took over, because at the time -- </a:t>
            </a:r>
            <a:r>
              <a:rPr lang="en-US" u="sng" baseline="0" dirty="0" smtClean="0">
                <a:ea typeface="ヒラギノ角ゴ Pro W3" charset="0"/>
              </a:rPr>
              <a:t>gasoline</a:t>
            </a:r>
            <a:r>
              <a:rPr lang="en-US" baseline="0" dirty="0" smtClean="0">
                <a:ea typeface="ヒラギノ角ゴ Pro W3" charset="0"/>
              </a:rPr>
              <a:t> was very </a:t>
            </a:r>
            <a:r>
              <a:rPr lang="en-US" u="sng" baseline="0" dirty="0" smtClean="0">
                <a:ea typeface="ヒラギノ角ゴ Pro W3" charset="0"/>
              </a:rPr>
              <a:t>cheap</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smtClean="0">
                <a:ea typeface="ヒラギノ角ゴ Pro W3" charset="0"/>
              </a:rPr>
              <a:t>stills</a:t>
            </a:r>
            <a:r>
              <a:rPr lang="en-US" dirty="0" smtClean="0">
                <a:ea typeface="ヒラギノ角ゴ Pro W3" charset="0"/>
              </a:rPr>
              <a:t> </a:t>
            </a:r>
            <a:r>
              <a:rPr lang="en-US" dirty="0">
                <a:ea typeface="ヒラギノ角ゴ Pro W3" charset="0"/>
              </a:rPr>
              <a:t>to create legal moonshine that we can burn in our cars. </a:t>
            </a:r>
          </a:p>
          <a:p>
            <a:endParaRPr lang="en-US" dirty="0">
              <a:ea typeface="ヒラギノ角ゴ Pro W3" charset="0"/>
            </a:endParaRPr>
          </a:p>
          <a:p>
            <a:r>
              <a:rPr lang="en-US" dirty="0">
                <a:ea typeface="ヒラギノ角ゴ Pro W3" charset="0"/>
              </a:rPr>
              <a:t>(And for those of you who </a:t>
            </a:r>
            <a:r>
              <a:rPr lang="en-US" u="sng" dirty="0">
                <a:ea typeface="ヒラギノ角ゴ Pro W3" charset="0"/>
              </a:rPr>
              <a:t>don</a:t>
            </a:r>
            <a:r>
              <a:rPr lang="ja-JP" altLang="en-US" u="sng" dirty="0">
                <a:ea typeface="ヒラギノ角ゴ Pro W3" charset="0"/>
              </a:rPr>
              <a:t>’</a:t>
            </a:r>
            <a:r>
              <a:rPr lang="en-US" altLang="ja-JP" u="sng" dirty="0">
                <a:ea typeface="ヒラギノ角ゴ Pro W3" charset="0"/>
              </a:rPr>
              <a:t>t</a:t>
            </a:r>
            <a:r>
              <a:rPr lang="en-US" altLang="ja-JP" dirty="0">
                <a:ea typeface="ヒラギノ角ゴ Pro W3" charset="0"/>
              </a:rPr>
              <a:t> know, stock car racing was invented in North Carolina by the folks with the fastest cars who transported moonshine around the state</a:t>
            </a:r>
            <a:r>
              <a:rPr lang="en-US" altLang="ja-JP" dirty="0" smtClean="0">
                <a:ea typeface="ヒラギノ角ゴ Pro W3" charset="0"/>
              </a:rPr>
              <a:t>.)</a:t>
            </a:r>
            <a:endParaRPr lang="en-US" dirty="0">
              <a:ea typeface="ヒラギノ角ゴ Pro W3" charset="0"/>
            </a:endParaRPr>
          </a:p>
          <a:p>
            <a:r>
              <a:rPr lang="en-US" dirty="0">
                <a:ea typeface="ヒラギノ角ゴ Pro W3" charset="0"/>
              </a:rPr>
              <a:t>Yes,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67</a:t>
            </a:fld>
            <a:endParaRPr lang="en-US" sz="1300"/>
          </a:p>
        </p:txBody>
      </p:sp>
    </p:spTree>
    <p:extLst>
      <p:ext uri="{BB962C8B-B14F-4D97-AF65-F5344CB8AC3E}">
        <p14:creationId xmlns:p14="http://schemas.microsoft.com/office/powerpoint/2010/main" val="8346513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66D4586-52D5-B44C-B1D3-AA3F8DF8D802}" type="slidenum">
              <a:rPr lang="en-US" sz="1300"/>
              <a:pPr/>
              <a:t>68</a:t>
            </a:fld>
            <a:endParaRPr lang="en-US" sz="1300"/>
          </a:p>
        </p:txBody>
      </p:sp>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p:spPr>
        <p:txBody>
          <a:bodyPr>
            <a:normAutofit fontScale="92500" lnSpcReduction="10000"/>
          </a:bodyPr>
          <a:lstStyle/>
          <a:p>
            <a:r>
              <a:rPr lang="en-US" dirty="0">
                <a:ea typeface="ヒラギノ角ゴ Pro W3" charset="0"/>
              </a:rPr>
              <a:t>The North Carolina Association of Workforce Development Boards </a:t>
            </a:r>
            <a:r>
              <a:rPr lang="en-US" dirty="0" smtClean="0">
                <a:ea typeface="ヒラギノ角ゴ Pro W3" charset="0"/>
              </a:rPr>
              <a:t>surveyed </a:t>
            </a:r>
            <a:r>
              <a:rPr lang="en-US" dirty="0">
                <a:ea typeface="ヒラギノ角ゴ Pro W3" charset="0"/>
              </a:rPr>
              <a:t>employers in </a:t>
            </a:r>
            <a:r>
              <a:rPr lang="en-US" u="sng" dirty="0">
                <a:ea typeface="ヒラギノ角ゴ Pro W3" charset="0"/>
              </a:rPr>
              <a:t>all</a:t>
            </a:r>
            <a:r>
              <a:rPr lang="en-US" dirty="0">
                <a:ea typeface="ヒラギノ角ゴ Pro W3" charset="0"/>
              </a:rPr>
              <a:t> of our 100 counties.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Survey Conducted by North Carolina Business Services Representatives representing the Workforce Development Boards of North Carolina</a:t>
            </a:r>
          </a:p>
          <a:p>
            <a:endParaRPr lang="en-US" dirty="0">
              <a:solidFill>
                <a:srgbClr val="FF0000"/>
              </a:solidFill>
              <a:ea typeface="ヒラギノ角ゴ Pro W3" charset="0"/>
            </a:endParaRPr>
          </a:p>
          <a:p>
            <a:r>
              <a:rPr lang="en-US" dirty="0">
                <a:solidFill>
                  <a:srgbClr val="FF0000"/>
                </a:solidFill>
                <a:ea typeface="ヒラギノ角ゴ Pro W3" charset="0"/>
              </a:rPr>
              <a:t>They surveyed employers in all 100 counties.</a:t>
            </a:r>
          </a:p>
          <a:p>
            <a:endParaRPr lang="en-US" dirty="0">
              <a:solidFill>
                <a:srgbClr val="FF0000"/>
              </a:solidFill>
              <a:ea typeface="ヒラギノ角ゴ Pro W3" charset="0"/>
            </a:endParaRP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p:txBody>
      </p:sp>
    </p:spTree>
    <p:extLst>
      <p:ext uri="{BB962C8B-B14F-4D97-AF65-F5344CB8AC3E}">
        <p14:creationId xmlns:p14="http://schemas.microsoft.com/office/powerpoint/2010/main" val="8413326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3036202-B14D-7440-9789-11931311D4EF}" type="slidenum">
              <a:rPr lang="en-US" sz="1300"/>
              <a:pPr/>
              <a:t>69</a:t>
            </a:fld>
            <a:endParaRPr lang="en-US" sz="1300"/>
          </a:p>
        </p:txBody>
      </p:sp>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p:spPr>
        <p:txBody>
          <a:bodyPr>
            <a:normAutofit/>
          </a:bodyPr>
          <a:lstStyle/>
          <a:p>
            <a:r>
              <a:rPr lang="en-US" dirty="0">
                <a:ea typeface="ヒラギノ角ゴ Pro W3" charset="0"/>
              </a:rPr>
              <a:t>Here is what the </a:t>
            </a:r>
            <a:r>
              <a:rPr lang="en-US" u="sng" dirty="0">
                <a:ea typeface="ヒラギノ角ゴ Pro W3" charset="0"/>
              </a:rPr>
              <a:t>employers</a:t>
            </a:r>
            <a:r>
              <a:rPr lang="en-US" dirty="0">
                <a:ea typeface="ヒラギノ角ゴ Pro W3" charset="0"/>
              </a:rPr>
              <a:t> say are the skills lacking in their new recruits.</a:t>
            </a:r>
          </a:p>
          <a:p>
            <a:endParaRPr lang="en-US" dirty="0">
              <a:ea typeface="ヒラギノ角ゴ Pro W3" charset="0"/>
            </a:endParaRPr>
          </a:p>
          <a:p>
            <a:r>
              <a:rPr lang="en-US" dirty="0" smtClean="0">
                <a:ea typeface="ヒラギノ角ゴ Pro W3" charset="0"/>
              </a:rPr>
              <a:t>Where do people go to learn these</a:t>
            </a:r>
            <a:r>
              <a:rPr lang="en-US" baseline="0" dirty="0" smtClean="0">
                <a:ea typeface="ヒラギノ角ゴ Pro W3" charset="0"/>
              </a:rPr>
              <a:t> skills for which the employers are looking?</a:t>
            </a:r>
          </a:p>
          <a:p>
            <a:endParaRPr lang="en-US" baseline="0" dirty="0" smtClean="0">
              <a:ea typeface="ヒラギノ角ゴ Pro W3" charset="0"/>
            </a:endParaRPr>
          </a:p>
          <a:p>
            <a:r>
              <a:rPr lang="en-US" baseline="0" dirty="0" smtClean="0">
                <a:ea typeface="ヒラギノ角ゴ Pro W3" charset="0"/>
              </a:rPr>
              <a:t>We are fortunate in North Carolina to have a great community college system where these skills are taught.</a:t>
            </a:r>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637242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7</a:t>
            </a:fld>
            <a:endParaRPr lang="en-US" sz="1300"/>
          </a:p>
        </p:txBody>
      </p:sp>
      <p:sp>
        <p:nvSpPr>
          <p:cNvPr id="19458" name="Rectangle 2"/>
          <p:cNvSpPr>
            <a:spLocks noGrp="1" noRot="1" noChangeAspect="1" noChangeArrowheads="1" noTextEdit="1"/>
          </p:cNvSpPr>
          <p:nvPr>
            <p:ph type="sldImg"/>
          </p:nvPr>
        </p:nvSpPr>
        <p:spPr>
          <a:xfrm>
            <a:off x="1257300" y="720725"/>
            <a:ext cx="2476500" cy="1857375"/>
          </a:xfrm>
          <a:solidFill>
            <a:srgbClr val="FFFFFF"/>
          </a:solidFill>
          <a:ln/>
        </p:spPr>
      </p:sp>
      <p:sp>
        <p:nvSpPr>
          <p:cNvPr id="19459" name="Rectangle 3"/>
          <p:cNvSpPr>
            <a:spLocks noGrp="1" noChangeArrowheads="1"/>
          </p:cNvSpPr>
          <p:nvPr>
            <p:ph type="body" idx="1"/>
          </p:nvPr>
        </p:nvSpPr>
        <p:spPr>
          <a:xfrm>
            <a:off x="974725" y="2514600"/>
            <a:ext cx="5654675" cy="6618287"/>
          </a:xfrm>
          <a:solidFill>
            <a:srgbClr val="FFFFFF"/>
          </a:solidFill>
          <a:ln>
            <a:noFill/>
          </a:ln>
        </p:spPr>
        <p:txBody>
          <a:bodyPr>
            <a:noAutofit/>
          </a:bodyPr>
          <a:lstStyle/>
          <a:p>
            <a:r>
              <a:rPr lang="en-US" dirty="0" smtClean="0">
                <a:ea typeface="ヒラギノ角ゴ Pro W3" charset="0"/>
              </a:rPr>
              <a:t>And here is the simplified version of our state school board mission.  You should all have this memorized.</a:t>
            </a:r>
          </a:p>
          <a:p>
            <a:endParaRPr lang="en-US" dirty="0">
              <a:ea typeface="ヒラギノ角ゴ Pro W3" charset="0"/>
            </a:endParaRPr>
          </a:p>
          <a:p>
            <a:r>
              <a:rPr lang="en-US" dirty="0" smtClean="0">
                <a:ea typeface="ヒラギノ角ゴ Pro W3" charset="0"/>
              </a:rPr>
              <a:t>It does not matter whether you are working</a:t>
            </a:r>
            <a:r>
              <a:rPr lang="en-US" baseline="0" dirty="0" smtClean="0">
                <a:ea typeface="ヒラギノ角ゴ Pro W3" charset="0"/>
              </a:rPr>
              <a:t> with high school students</a:t>
            </a:r>
            <a:r>
              <a:rPr lang="en-US" dirty="0">
                <a:ea typeface="ヒラギノ角ゴ Pro W3" charset="0"/>
              </a:rPr>
              <a:t> </a:t>
            </a:r>
            <a:r>
              <a:rPr lang="en-US" baseline="0" dirty="0" smtClean="0">
                <a:ea typeface="ヒラギノ角ゴ Pro W3" charset="0"/>
              </a:rPr>
              <a:t>or adults, </a:t>
            </a:r>
            <a:r>
              <a:rPr lang="en-US" u="sng" dirty="0" smtClean="0">
                <a:ea typeface="ヒラギノ角ゴ Pro W3" charset="0"/>
              </a:rPr>
              <a:t>Everyone</a:t>
            </a:r>
            <a:r>
              <a:rPr lang="en-US" dirty="0" smtClean="0">
                <a:ea typeface="ヒラギノ角ゴ Pro W3" charset="0"/>
              </a:rPr>
              <a:t> must</a:t>
            </a:r>
            <a:r>
              <a:rPr lang="en-US" baseline="0" dirty="0" smtClean="0">
                <a:ea typeface="ヒラギノ角ゴ Pro W3" charset="0"/>
              </a:rPr>
              <a:t> be</a:t>
            </a:r>
            <a:r>
              <a:rPr lang="en-US" dirty="0" smtClean="0">
                <a:ea typeface="ヒラギノ角ゴ Pro W3" charset="0"/>
              </a:rPr>
              <a:t> </a:t>
            </a:r>
            <a:r>
              <a:rPr lang="en-US" u="sng" dirty="0">
                <a:ea typeface="ヒラギノ角ゴ Pro W3" charset="0"/>
              </a:rPr>
              <a:t>career</a:t>
            </a:r>
            <a:r>
              <a:rPr lang="en-US" dirty="0" smtClean="0">
                <a:ea typeface="ヒラギノ角ゴ Pro W3" charset="0"/>
              </a:rPr>
              <a:t>, </a:t>
            </a:r>
            <a:r>
              <a:rPr lang="en-US" u="sng" dirty="0" smtClean="0">
                <a:ea typeface="ヒラギノ角ゴ Pro W3" charset="0"/>
              </a:rPr>
              <a:t>college</a:t>
            </a:r>
            <a:r>
              <a:rPr lang="en-US" dirty="0">
                <a:ea typeface="ヒラギノ角ゴ Pro W3" charset="0"/>
              </a:rPr>
              <a:t>, and </a:t>
            </a:r>
            <a:r>
              <a:rPr lang="en-US" u="sng" dirty="0">
                <a:ea typeface="ヒラギノ角ゴ Pro W3" charset="0"/>
              </a:rPr>
              <a:t>citizenship</a:t>
            </a:r>
            <a:r>
              <a:rPr lang="en-US" dirty="0">
                <a:ea typeface="ヒラギノ角ゴ Pro W3" charset="0"/>
              </a:rPr>
              <a:t> ready.</a:t>
            </a:r>
          </a:p>
          <a:p>
            <a:endParaRPr lang="en-US" dirty="0">
              <a:ea typeface="ヒラギノ角ゴ Pro W3" charset="0"/>
            </a:endParaRPr>
          </a:p>
          <a:p>
            <a:r>
              <a:rPr lang="en-US" dirty="0">
                <a:ea typeface="ヒラギノ角ゴ Pro W3" charset="0"/>
              </a:rPr>
              <a:t>Notice the “</a:t>
            </a:r>
            <a:r>
              <a:rPr lang="en-US" u="sng" dirty="0">
                <a:ea typeface="ヒラギノ角ゴ Pro W3" charset="0"/>
              </a:rPr>
              <a:t>and</a:t>
            </a:r>
            <a:r>
              <a:rPr lang="en-US" dirty="0">
                <a:ea typeface="ヒラギノ角ゴ Pro W3" charset="0"/>
              </a:rPr>
              <a:t>.”  </a:t>
            </a:r>
            <a:endParaRPr lang="en-US" dirty="0" smtClean="0">
              <a:ea typeface="ヒラギノ角ゴ Pro W3" charset="0"/>
            </a:endParaRPr>
          </a:p>
          <a:p>
            <a:r>
              <a:rPr lang="en-US" dirty="0" smtClean="0">
                <a:ea typeface="ヒラギノ角ゴ Pro W3" charset="0"/>
              </a:rPr>
              <a:t>That </a:t>
            </a:r>
            <a:r>
              <a:rPr lang="en-US" dirty="0">
                <a:ea typeface="ヒラギノ角ゴ Pro W3" charset="0"/>
              </a:rPr>
              <a:t>means </a:t>
            </a:r>
            <a:r>
              <a:rPr lang="en-US" dirty="0" smtClean="0">
                <a:ea typeface="ヒラギノ角ゴ Pro W3" charset="0"/>
              </a:rPr>
              <a:t>we recognize that </a:t>
            </a:r>
            <a:r>
              <a:rPr lang="en-US" u="sng" dirty="0" smtClean="0">
                <a:ea typeface="ヒラギノ角ゴ Pro W3" charset="0"/>
              </a:rPr>
              <a:t>everyone</a:t>
            </a:r>
            <a:r>
              <a:rPr lang="en-US" dirty="0" smtClean="0">
                <a:ea typeface="ヒラギノ角ゴ Pro W3" charset="0"/>
              </a:rPr>
              <a:t> needs</a:t>
            </a:r>
            <a:r>
              <a:rPr lang="en-US" baseline="0" dirty="0" smtClean="0">
                <a:ea typeface="ヒラギノ角ゴ Pro W3" charset="0"/>
              </a:rPr>
              <a:t> </a:t>
            </a:r>
            <a:r>
              <a:rPr lang="en-US" dirty="0" smtClean="0">
                <a:ea typeface="ヒラギノ角ゴ Pro W3" charset="0"/>
              </a:rPr>
              <a:t>to </a:t>
            </a:r>
            <a:r>
              <a:rPr lang="en-US" dirty="0">
                <a:ea typeface="ヒラギノ角ゴ Pro W3" charset="0"/>
              </a:rPr>
              <a:t>be ready for </a:t>
            </a:r>
            <a:r>
              <a:rPr lang="en-US" u="sng" dirty="0">
                <a:ea typeface="ヒラギノ角ゴ Pro W3" charset="0"/>
              </a:rPr>
              <a:t>all</a:t>
            </a:r>
            <a:r>
              <a:rPr lang="en-US" dirty="0">
                <a:ea typeface="ヒラギノ角ゴ Pro W3" charset="0"/>
              </a:rPr>
              <a:t> three.  </a:t>
            </a:r>
            <a:endParaRPr lang="en-US" dirty="0" smtClean="0">
              <a:ea typeface="ヒラギノ角ゴ Pro W3" charset="0"/>
            </a:endParaRPr>
          </a:p>
          <a:p>
            <a:r>
              <a:rPr lang="en-US" u="sng" dirty="0" smtClean="0">
                <a:ea typeface="ヒラギノ角ゴ Pro W3" charset="0"/>
              </a:rPr>
              <a:t>Career</a:t>
            </a:r>
            <a:r>
              <a:rPr lang="en-US" dirty="0" smtClean="0">
                <a:ea typeface="ヒラギノ角ゴ Pro W3" charset="0"/>
              </a:rPr>
              <a:t> ready means</a:t>
            </a:r>
            <a:r>
              <a:rPr lang="en-US" baseline="0" dirty="0" smtClean="0">
                <a:ea typeface="ヒラギノ角ゴ Pro W3" charset="0"/>
              </a:rPr>
              <a:t> they have the technical skills and soft skills for</a:t>
            </a:r>
            <a:r>
              <a:rPr lang="en-US" dirty="0" smtClean="0">
                <a:ea typeface="ヒラギノ角ゴ Pro W3" charset="0"/>
              </a:rPr>
              <a:t> which</a:t>
            </a:r>
            <a:r>
              <a:rPr lang="en-US" baseline="0" dirty="0" smtClean="0">
                <a:ea typeface="ヒラギノ角ゴ Pro W3" charset="0"/>
              </a:rPr>
              <a:t> the employer is looking, and they are ready to </a:t>
            </a:r>
            <a:r>
              <a:rPr lang="en-US" u="sng" baseline="0" dirty="0" smtClean="0">
                <a:ea typeface="ヒラギノ角ゴ Pro W3" charset="0"/>
              </a:rPr>
              <a:t>get </a:t>
            </a:r>
            <a:r>
              <a:rPr lang="en-US" baseline="0" dirty="0" smtClean="0">
                <a:ea typeface="ヒラギノ角ゴ Pro W3" charset="0"/>
              </a:rPr>
              <a:t>and </a:t>
            </a:r>
            <a:r>
              <a:rPr lang="en-US" u="sng" baseline="0" dirty="0" smtClean="0">
                <a:ea typeface="ヒラギノ角ゴ Pro W3" charset="0"/>
              </a:rPr>
              <a:t>keep</a:t>
            </a:r>
            <a:r>
              <a:rPr lang="en-US" baseline="0" dirty="0" smtClean="0">
                <a:ea typeface="ヒラギノ角ゴ Pro W3" charset="0"/>
              </a:rPr>
              <a:t> the job.</a:t>
            </a:r>
          </a:p>
          <a:p>
            <a:endParaRPr lang="en-US" baseline="0" dirty="0" smtClean="0">
              <a:ea typeface="ヒラギノ角ゴ Pro W3" charset="0"/>
            </a:endParaRPr>
          </a:p>
          <a:p>
            <a:r>
              <a:rPr lang="en-US" baseline="0" dirty="0" smtClean="0">
                <a:ea typeface="ヒラギノ角ゴ Pro W3" charset="0"/>
              </a:rPr>
              <a:t>I have been saying for </a:t>
            </a:r>
            <a:r>
              <a:rPr lang="en-US" dirty="0" smtClean="0">
                <a:ea typeface="ヒラギノ角ゴ Pro W3" charset="0"/>
              </a:rPr>
              <a:t>many </a:t>
            </a:r>
            <a:r>
              <a:rPr lang="en-US" baseline="0" dirty="0" smtClean="0">
                <a:ea typeface="ヒラギノ角ゴ Pro W3" charset="0"/>
              </a:rPr>
              <a:t>years that “College ready” does </a:t>
            </a:r>
            <a:r>
              <a:rPr lang="en-US" u="sng" baseline="0" dirty="0" smtClean="0">
                <a:ea typeface="ヒラギノ角ゴ Pro W3" charset="0"/>
              </a:rPr>
              <a:t>not</a:t>
            </a:r>
            <a:r>
              <a:rPr lang="en-US" baseline="0" dirty="0" smtClean="0">
                <a:ea typeface="ヒラギノ角ゴ Pro W3" charset="0"/>
              </a:rPr>
              <a:t> mean that everyone needs a four-year college degree.  It means life-long learning, -- and it could occur anywhere.  </a:t>
            </a:r>
          </a:p>
          <a:p>
            <a:endParaRPr lang="en-US" baseline="0" dirty="0" smtClean="0">
              <a:ea typeface="ヒラギノ角ゴ Pro W3" charset="0"/>
            </a:endParaRPr>
          </a:p>
          <a:p>
            <a:r>
              <a:rPr lang="en-US" baseline="0" dirty="0" smtClean="0">
                <a:ea typeface="ヒラギノ角ゴ Pro W3" charset="0"/>
              </a:rPr>
              <a:t>The learning does not stop after high school graduation.  </a:t>
            </a:r>
          </a:p>
          <a:p>
            <a:r>
              <a:rPr lang="en-US" baseline="0" dirty="0" smtClean="0">
                <a:ea typeface="ヒラギノ角ゴ Pro W3" charset="0"/>
              </a:rPr>
              <a:t>With the ever-changing world in which we live, everyone must </a:t>
            </a:r>
            <a:r>
              <a:rPr lang="en-US" u="sng" baseline="0" dirty="0" smtClean="0">
                <a:ea typeface="ヒラギノ角ゴ Pro W3" charset="0"/>
              </a:rPr>
              <a:t>continuously</a:t>
            </a:r>
            <a:r>
              <a:rPr lang="en-US" baseline="0" dirty="0" smtClean="0">
                <a:ea typeface="ヒラギノ角ゴ Pro W3" charset="0"/>
              </a:rPr>
              <a:t> learn to keep up with the latest in their chosen profession.</a:t>
            </a:r>
          </a:p>
          <a:p>
            <a:endParaRPr lang="en-US" dirty="0">
              <a:ea typeface="ヒラギノ角ゴ Pro W3" charset="0"/>
            </a:endParaRPr>
          </a:p>
          <a:p>
            <a:r>
              <a:rPr lang="en-US" dirty="0">
                <a:ea typeface="ヒラギノ角ゴ Pro W3" charset="0"/>
              </a:rPr>
              <a:t>Today I</a:t>
            </a:r>
            <a:r>
              <a:rPr lang="ja-JP" altLang="en-US" dirty="0">
                <a:ea typeface="ヒラギノ角ゴ Pro W3" charset="0"/>
              </a:rPr>
              <a:t>’</a:t>
            </a:r>
            <a:r>
              <a:rPr lang="en-US" altLang="ja-JP" dirty="0">
                <a:ea typeface="ヒラギノ角ゴ Pro W3" charset="0"/>
              </a:rPr>
              <a:t>m </a:t>
            </a:r>
            <a:r>
              <a:rPr lang="en-US" altLang="ja-JP" dirty="0" smtClean="0">
                <a:ea typeface="ヒラギノ角ゴ Pro W3" charset="0"/>
              </a:rPr>
              <a:t>focusing on </a:t>
            </a:r>
            <a:r>
              <a:rPr lang="en-US" altLang="ja-JP" dirty="0">
                <a:ea typeface="ヒラギノ角ゴ Pro W3" charset="0"/>
              </a:rPr>
              <a:t>the Career-Ready part.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legislative.ncpublicschools.gov</a:t>
            </a:r>
            <a:r>
              <a:rPr lang="en-US" dirty="0">
                <a:ea typeface="ヒラギノ角ゴ Pro W3" charset="0"/>
              </a:rPr>
              <a:t>/resources-for-legislation/2012/20120608-sup-howmeasure.pdf</a:t>
            </a:r>
          </a:p>
        </p:txBody>
      </p:sp>
    </p:spTree>
    <p:extLst>
      <p:ext uri="{BB962C8B-B14F-4D97-AF65-F5344CB8AC3E}">
        <p14:creationId xmlns:p14="http://schemas.microsoft.com/office/powerpoint/2010/main" val="11492503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1BF92C8-A868-8C44-8CA5-94BF764DDF59}" type="slidenum">
              <a:rPr lang="en-US" sz="1300"/>
              <a:pPr/>
              <a:t>70</a:t>
            </a:fld>
            <a:endParaRPr lang="en-US" sz="1300"/>
          </a:p>
        </p:txBody>
      </p:sp>
      <p:sp>
        <p:nvSpPr>
          <p:cNvPr id="177154" name="Rectangle 2"/>
          <p:cNvSpPr>
            <a:spLocks noGrp="1" noRot="1" noChangeAspect="1" noChangeArrowheads="1" noTextEdit="1"/>
          </p:cNvSpPr>
          <p:nvPr>
            <p:ph type="sldImg"/>
          </p:nvPr>
        </p:nvSpPr>
        <p:spPr>
          <a:xfrm>
            <a:off x="1066800" y="468313"/>
            <a:ext cx="4419600" cy="3314700"/>
          </a:xfrm>
          <a:solidFill>
            <a:srgbClr val="FFFFFF"/>
          </a:solidFill>
          <a:ln/>
        </p:spPr>
      </p:sp>
      <p:sp>
        <p:nvSpPr>
          <p:cNvPr id="177155" name="Rectangle 3"/>
          <p:cNvSpPr>
            <a:spLocks noGrp="1" noChangeArrowheads="1"/>
          </p:cNvSpPr>
          <p:nvPr>
            <p:ph type="body" idx="1"/>
          </p:nvPr>
        </p:nvSpPr>
        <p:spPr>
          <a:xfrm>
            <a:off x="974725" y="3840163"/>
            <a:ext cx="5365750" cy="5040312"/>
          </a:xfrm>
          <a:solidFill>
            <a:srgbClr val="FFFFFF"/>
          </a:solidFill>
          <a:ln>
            <a:solidFill>
              <a:srgbClr val="000000"/>
            </a:solidFill>
          </a:ln>
        </p:spPr>
        <p:txBody>
          <a:bodyPr>
            <a:normAutofit fontScale="85000" lnSpcReduction="20000"/>
          </a:bodyPr>
          <a:lstStyle/>
          <a:p>
            <a:r>
              <a:rPr lang="en-US" sz="1900" dirty="0">
                <a:ea typeface="ヒラギノ角ゴ Pro W3" charset="0"/>
              </a:rPr>
              <a:t>And as far as </a:t>
            </a:r>
            <a:r>
              <a:rPr lang="en-US" sz="1900" u="sng" dirty="0">
                <a:ea typeface="ヒラギノ角ゴ Pro W3" charset="0"/>
              </a:rPr>
              <a:t>soft</a:t>
            </a:r>
            <a:r>
              <a:rPr lang="en-US" sz="1900" dirty="0">
                <a:ea typeface="ヒラギノ角ゴ Pro W3" charset="0"/>
              </a:rPr>
              <a:t> skills go – the new recruits don</a:t>
            </a:r>
            <a:r>
              <a:rPr lang="ja-JP" altLang="en-US" sz="1900" dirty="0">
                <a:ea typeface="ヒラギノ角ゴ Pro W3" charset="0"/>
              </a:rPr>
              <a:t>’</a:t>
            </a:r>
            <a:r>
              <a:rPr lang="en-US" altLang="ja-JP" sz="1900" dirty="0">
                <a:ea typeface="ヒラギノ角ゴ Pro W3" charset="0"/>
              </a:rPr>
              <a:t>t seem to know how to </a:t>
            </a:r>
            <a:r>
              <a:rPr lang="en-US" altLang="ja-JP" sz="1900" u="sng" dirty="0">
                <a:ea typeface="ヒラギノ角ゴ Pro W3" charset="0"/>
              </a:rPr>
              <a:t>communicate</a:t>
            </a:r>
            <a:r>
              <a:rPr lang="en-US" altLang="ja-JP" sz="1900" dirty="0">
                <a:ea typeface="ヒラギノ角ゴ Pro W3" charset="0"/>
              </a:rPr>
              <a:t>.</a:t>
            </a:r>
          </a:p>
          <a:p>
            <a:endParaRPr lang="en-US" sz="1900" dirty="0">
              <a:ea typeface="ヒラギノ角ゴ Pro W3" charset="0"/>
            </a:endParaRPr>
          </a:p>
          <a:p>
            <a:r>
              <a:rPr lang="en-US" sz="1900" dirty="0">
                <a:ea typeface="ヒラギノ角ゴ Pro W3" charset="0"/>
              </a:rPr>
              <a:t>An employer </a:t>
            </a:r>
            <a:r>
              <a:rPr lang="en-US" sz="1900" dirty="0" smtClean="0">
                <a:ea typeface="ヒラギノ角ゴ Pro W3" charset="0"/>
              </a:rPr>
              <a:t>told </a:t>
            </a:r>
            <a:r>
              <a:rPr lang="en-US" sz="1900" dirty="0">
                <a:ea typeface="ヒラギノ角ゴ Pro W3" charset="0"/>
              </a:rPr>
              <a:t>me that when interviewing new recruits, he determines if this would be someone with whom he would like to have </a:t>
            </a:r>
            <a:r>
              <a:rPr lang="en-US" sz="1900" u="sng" dirty="0">
                <a:ea typeface="ヒラギノ角ゴ Pro W3" charset="0"/>
              </a:rPr>
              <a:t>lunch</a:t>
            </a:r>
            <a:r>
              <a:rPr lang="en-US" sz="1900" dirty="0">
                <a:ea typeface="ヒラギノ角ゴ Pro W3" charset="0"/>
              </a:rPr>
              <a:t>. </a:t>
            </a:r>
          </a:p>
          <a:p>
            <a:endParaRPr lang="en-US" sz="1900" dirty="0">
              <a:ea typeface="ヒラギノ角ゴ Pro W3" charset="0"/>
            </a:endParaRPr>
          </a:p>
          <a:p>
            <a:r>
              <a:rPr lang="en-US" sz="1900" dirty="0">
                <a:ea typeface="ヒラギノ角ゴ Pro W3" charset="0"/>
              </a:rPr>
              <a:t>His reasoning was that if you </a:t>
            </a:r>
            <a:r>
              <a:rPr lang="en-US" sz="1900" u="sng" dirty="0">
                <a:ea typeface="ヒラギノ角ゴ Pro W3" charset="0"/>
              </a:rPr>
              <a:t>can</a:t>
            </a:r>
            <a:r>
              <a:rPr lang="ja-JP" altLang="en-US" sz="1900" u="sng" dirty="0">
                <a:ea typeface="ヒラギノ角ゴ Pro W3" charset="0"/>
              </a:rPr>
              <a:t>’</a:t>
            </a:r>
            <a:r>
              <a:rPr lang="en-US" altLang="ja-JP" sz="1900" u="sng" dirty="0">
                <a:ea typeface="ヒラギノ角ゴ Pro W3" charset="0"/>
              </a:rPr>
              <a:t>t </a:t>
            </a:r>
            <a:r>
              <a:rPr lang="en-US" altLang="ja-JP" sz="1900" dirty="0">
                <a:ea typeface="ヒラギノ角ゴ Pro W3" charset="0"/>
              </a:rPr>
              <a:t>hold up your end of a casual </a:t>
            </a:r>
            <a:r>
              <a:rPr lang="en-US" altLang="ja-JP" sz="1900" u="sng" dirty="0">
                <a:ea typeface="ヒラギノ角ゴ Pro W3" charset="0"/>
              </a:rPr>
              <a:t>lunch</a:t>
            </a:r>
            <a:r>
              <a:rPr lang="en-US" altLang="ja-JP" sz="1900" dirty="0">
                <a:ea typeface="ヒラギノ角ゴ Pro W3" charset="0"/>
              </a:rPr>
              <a:t> conversation, then you </a:t>
            </a:r>
            <a:r>
              <a:rPr lang="en-US" altLang="ja-JP" sz="1900" u="sng" dirty="0">
                <a:ea typeface="ヒラギノ角ゴ Pro W3" charset="0"/>
              </a:rPr>
              <a:t>probably </a:t>
            </a:r>
            <a:r>
              <a:rPr lang="en-US" altLang="ja-JP" sz="1900" dirty="0">
                <a:ea typeface="ヒラギノ角ゴ Pro W3" charset="0"/>
              </a:rPr>
              <a:t>can</a:t>
            </a:r>
            <a:r>
              <a:rPr lang="ja-JP" altLang="en-US" sz="1900" dirty="0">
                <a:ea typeface="ヒラギノ角ゴ Pro W3" charset="0"/>
              </a:rPr>
              <a:t>’</a:t>
            </a:r>
            <a:r>
              <a:rPr lang="en-US" altLang="ja-JP" sz="1900" dirty="0">
                <a:ea typeface="ヒラギノ角ゴ Pro W3" charset="0"/>
              </a:rPr>
              <a:t>t communicate on the job</a:t>
            </a:r>
            <a:r>
              <a:rPr lang="en-US" altLang="ja-JP" sz="1900" dirty="0" smtClean="0">
                <a:ea typeface="ヒラギノ角ゴ Pro W3" charset="0"/>
              </a:rPr>
              <a:t>.</a:t>
            </a:r>
          </a:p>
          <a:p>
            <a:endParaRPr lang="en-US" altLang="ja-JP" sz="1900" dirty="0" smtClean="0">
              <a:ea typeface="ヒラギノ角ゴ Pro W3" charset="0"/>
            </a:endParaRPr>
          </a:p>
          <a:p>
            <a:r>
              <a:rPr lang="en-US" altLang="ja-JP" sz="1900" dirty="0" smtClean="0">
                <a:ea typeface="ヒラギノ角ゴ Pro W3" charset="0"/>
              </a:rPr>
              <a:t>How do</a:t>
            </a:r>
            <a:r>
              <a:rPr lang="en-US" altLang="ja-JP" sz="1900" baseline="0" dirty="0" smtClean="0">
                <a:ea typeface="ヒラギノ角ゴ Pro W3" charset="0"/>
              </a:rPr>
              <a:t> people learn these soft skills?</a:t>
            </a:r>
          </a:p>
          <a:p>
            <a:r>
              <a:rPr lang="en-US" altLang="ja-JP" sz="1900" baseline="0" dirty="0" smtClean="0">
                <a:ea typeface="ヒラギノ角ゴ Pro W3" charset="0"/>
              </a:rPr>
              <a:t>These skills are not easily taught in a class.  They must be learned through personal experiences.</a:t>
            </a:r>
          </a:p>
          <a:p>
            <a:r>
              <a:rPr lang="en-US" altLang="ja-JP" sz="1900" dirty="0" smtClean="0">
                <a:ea typeface="ヒラギノ角ゴ Pro W3" charset="0"/>
              </a:rPr>
              <a:t>But we at least need to let folks know that these are important skills to learn.</a:t>
            </a:r>
            <a:endParaRPr lang="en-US" altLang="ja-JP" sz="1900" dirty="0">
              <a:ea typeface="ヒラギノ角ゴ Pro W3" charset="0"/>
            </a:endParaRPr>
          </a:p>
          <a:p>
            <a:endParaRPr lang="en-US" sz="1900"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Skills Survey</a:t>
            </a:r>
          </a:p>
          <a:p>
            <a:r>
              <a:rPr lang="en-US" dirty="0">
                <a:solidFill>
                  <a:srgbClr val="FF0000"/>
                </a:solidFill>
                <a:ea typeface="ヒラギノ角ゴ Pro W3" charset="0"/>
              </a:rPr>
              <a:t>http://</a:t>
            </a:r>
            <a:r>
              <a:rPr lang="en-US" dirty="0" err="1">
                <a:solidFill>
                  <a:srgbClr val="FF0000"/>
                </a:solidFill>
                <a:ea typeface="ヒラギノ角ゴ Pro W3" charset="0"/>
              </a:rPr>
              <a:t>www.agreatworkforce.com</a:t>
            </a:r>
            <a:r>
              <a:rPr lang="en-US" dirty="0">
                <a:solidFill>
                  <a:srgbClr val="FF0000"/>
                </a:solidFill>
                <a:ea typeface="ヒラギノ角ゴ Pro W3" charset="0"/>
              </a:rPr>
              <a:t>/</a:t>
            </a:r>
            <a:r>
              <a:rPr lang="en-US" dirty="0" err="1">
                <a:solidFill>
                  <a:srgbClr val="FF0000"/>
                </a:solidFill>
                <a:ea typeface="ヒラギノ角ゴ Pro W3" charset="0"/>
              </a:rPr>
              <a:t>newsstory.cfm?NewsID</a:t>
            </a:r>
            <a:r>
              <a:rPr lang="en-US" dirty="0">
                <a:solidFill>
                  <a:srgbClr val="FF0000"/>
                </a:solidFill>
                <a:ea typeface="ヒラギノ角ゴ Pro W3" charset="0"/>
              </a:rPr>
              <a:t>=13</a:t>
            </a:r>
          </a:p>
          <a:p>
            <a:endParaRPr lang="en-US" dirty="0">
              <a:solidFill>
                <a:srgbClr val="FF0000"/>
              </a:solidFill>
              <a:ea typeface="ヒラギノ角ゴ Pro W3" charset="0"/>
            </a:endParaRPr>
          </a:p>
          <a:p>
            <a:r>
              <a:rPr lang="en-US" dirty="0">
                <a:solidFill>
                  <a:srgbClr val="FF0000"/>
                </a:solidFill>
                <a:ea typeface="ヒラギノ角ゴ Pro W3" charset="0"/>
              </a:rPr>
              <a:t>news article, news video</a:t>
            </a:r>
          </a:p>
          <a:p>
            <a:r>
              <a:rPr lang="en-US" dirty="0">
                <a:solidFill>
                  <a:srgbClr val="FF0000"/>
                </a:solidFill>
                <a:ea typeface="ヒラギノ角ゴ Pro W3" charset="0"/>
              </a:rPr>
              <a:t>http://triangle.news14.com/content/</a:t>
            </a:r>
            <a:r>
              <a:rPr lang="en-US" dirty="0" err="1">
                <a:solidFill>
                  <a:srgbClr val="FF0000"/>
                </a:solidFill>
                <a:ea typeface="ヒラギノ角ゴ Pro W3" charset="0"/>
              </a:rPr>
              <a:t>top_stories</a:t>
            </a:r>
            <a:r>
              <a:rPr lang="en-US" dirty="0">
                <a:solidFill>
                  <a:srgbClr val="FF0000"/>
                </a:solidFill>
                <a:ea typeface="ヒラギノ角ゴ Pro W3" charset="0"/>
              </a:rPr>
              <a:t>/652523/survey-shows-n-c--workforce-skills-lacking</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21077521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Charlie Peters is the Chief Financial Officer at Red Hat.  In this recent article he said that many people in technical fields lack good </a:t>
            </a:r>
            <a:r>
              <a:rPr lang="en-US" u="sng" dirty="0" smtClean="0"/>
              <a:t>communication</a:t>
            </a:r>
            <a:r>
              <a:rPr lang="en-US" dirty="0" smtClean="0"/>
              <a:t> skills right out of school.</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 says “It’s great to be a technician, but if you can’t deal with </a:t>
            </a:r>
            <a:r>
              <a:rPr lang="en-US" u="sng" dirty="0" smtClean="0"/>
              <a:t>people</a:t>
            </a:r>
            <a:r>
              <a:rPr lang="en-US" dirty="0" smtClean="0"/>
              <a:t>, then it’s not going to help your career in the long run.”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 do we get job</a:t>
            </a:r>
            <a:r>
              <a:rPr lang="en-US" baseline="0" dirty="0" smtClean="0"/>
              <a:t> seekers to become better </a:t>
            </a:r>
            <a:r>
              <a:rPr lang="en-US" u="sng" baseline="0" dirty="0" smtClean="0"/>
              <a:t>communicators</a:t>
            </a:r>
            <a:r>
              <a:rPr lang="en-US" baseline="0" dirty="0" smtClean="0"/>
              <a:t>.  First, </a:t>
            </a:r>
            <a:r>
              <a:rPr lang="en-US" u="sng" baseline="0" dirty="0" smtClean="0"/>
              <a:t>we</a:t>
            </a:r>
            <a:r>
              <a:rPr lang="en-US" baseline="0" dirty="0" smtClean="0"/>
              <a:t> need to become better communicators ourselves, and then get the job seekers to </a:t>
            </a:r>
            <a:r>
              <a:rPr lang="en-US" u="sng" baseline="0" dirty="0" smtClean="0"/>
              <a:t>practice</a:t>
            </a:r>
            <a:r>
              <a:rPr lang="en-US" baseline="0" dirty="0" smtClean="0"/>
              <a:t> communicating.</a:t>
            </a:r>
            <a:endParaRPr lang="en-US" dirty="0" smtClean="0"/>
          </a:p>
          <a:p>
            <a:endParaRPr lang="en-US" dirty="0" smtClean="0"/>
          </a:p>
          <a:p>
            <a:endParaRPr lang="en-US" dirty="0" smtClean="0"/>
          </a:p>
          <a:p>
            <a:r>
              <a:rPr lang="en-US" dirty="0" smtClean="0"/>
              <a:t>==========</a:t>
            </a:r>
          </a:p>
          <a:p>
            <a:r>
              <a:rPr lang="en-US" dirty="0" smtClean="0"/>
              <a:t>http://www.journalofaccountancy.com/Issues/2014/Apr/Charlie-Peters-Red-Hat-20149369.htm</a:t>
            </a:r>
          </a:p>
          <a:p>
            <a:endParaRPr lang="en-US" dirty="0" smtClean="0"/>
          </a:p>
          <a:p>
            <a:r>
              <a:rPr lang="en-US" dirty="0" smtClean="0"/>
              <a:t>Charlie Peters, CPACFO, Red Hat Inc., Raleigh, N.C.</a:t>
            </a:r>
          </a:p>
          <a:p>
            <a:r>
              <a:rPr lang="en-US" dirty="0" smtClean="0"/>
              <a:t>April 2014</a:t>
            </a:r>
          </a:p>
          <a:p>
            <a:endParaRPr lang="en-US" dirty="0" smtClean="0"/>
          </a:p>
          <a:p>
            <a:r>
              <a:rPr lang="en-US" dirty="0" smtClean="0"/>
              <a:t>We hire a lot of the younger folks here. The thing that many people in technical professions seem to lack straight out of school is good communication skills, whether it is written communication skills, oral communication skills, [or] public speaking skills. These skills generally aren’t taught in accounting programs or business schools, and I think it’s an oversight. I would say, “Make sure you focus on some of those soft skills, even people skills.” It’s great to be a technician, but if you can’t deal with people, then it’s not going to help your career in the long run. </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71</a:t>
            </a:fld>
            <a:endParaRPr lang="en-US"/>
          </a:p>
        </p:txBody>
      </p:sp>
    </p:spTree>
    <p:extLst>
      <p:ext uri="{BB962C8B-B14F-4D97-AF65-F5344CB8AC3E}">
        <p14:creationId xmlns:p14="http://schemas.microsoft.com/office/powerpoint/2010/main" val="11323610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539DD98-F4CC-5F49-82CD-A514CDF78682}" type="slidenum">
              <a:rPr lang="en-US" sz="1300"/>
              <a:pPr/>
              <a:t>72</a:t>
            </a:fld>
            <a:endParaRPr lang="en-US" sz="1300"/>
          </a:p>
        </p:txBody>
      </p:sp>
      <p:sp>
        <p:nvSpPr>
          <p:cNvPr id="179202" name="Rectangle 2"/>
          <p:cNvSpPr>
            <a:spLocks noGrp="1" noRot="1" noChangeAspect="1" noChangeArrowheads="1" noTextEdit="1"/>
          </p:cNvSpPr>
          <p:nvPr>
            <p:ph type="sldImg"/>
          </p:nvPr>
        </p:nvSpPr>
        <p:spPr>
          <a:xfrm>
            <a:off x="914400" y="381000"/>
            <a:ext cx="1600200" cy="1200150"/>
          </a:xfrm>
          <a:solidFill>
            <a:srgbClr val="FFFFFF"/>
          </a:solidFill>
          <a:ln/>
        </p:spPr>
      </p:sp>
      <p:sp>
        <p:nvSpPr>
          <p:cNvPr id="179203" name="Rectangle 3"/>
          <p:cNvSpPr>
            <a:spLocks noGrp="1" noChangeArrowheads="1"/>
          </p:cNvSpPr>
          <p:nvPr>
            <p:ph type="body" idx="1"/>
          </p:nvPr>
        </p:nvSpPr>
        <p:spPr>
          <a:xfrm>
            <a:off x="482600" y="1524000"/>
            <a:ext cx="5994400" cy="73914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285750" indent="-285750">
              <a:buFontTx/>
              <a:buChar char="-"/>
            </a:pPr>
            <a:r>
              <a:rPr lang="en-US" dirty="0" smtClean="0">
                <a:ea typeface="ヒラギノ角ゴ Pro W3" charset="0"/>
              </a:rPr>
              <a:t>Over </a:t>
            </a:r>
            <a:r>
              <a:rPr lang="en-US" dirty="0">
                <a:ea typeface="ヒラギノ角ゴ Pro W3" charset="0"/>
              </a:rPr>
              <a:t>forty-six percent of the </a:t>
            </a:r>
            <a:r>
              <a:rPr lang="en-US" dirty="0" smtClean="0">
                <a:ea typeface="ヒラギノ角ゴ Pro W3" charset="0"/>
              </a:rPr>
              <a:t>business respondents </a:t>
            </a:r>
            <a:r>
              <a:rPr lang="en-US" dirty="0">
                <a:ea typeface="ヒラギノ角ゴ Pro W3" charset="0"/>
              </a:rPr>
              <a:t>indicated the primary reason for rejecting </a:t>
            </a:r>
            <a:r>
              <a:rPr lang="en-US" dirty="0" smtClean="0">
                <a:ea typeface="ヒラギノ角ゴ Pro W3" charset="0"/>
              </a:rPr>
              <a:t>job applications </a:t>
            </a:r>
            <a:r>
              <a:rPr lang="en-US" dirty="0">
                <a:ea typeface="ヒラギノ角ゴ Pro W3" charset="0"/>
              </a:rPr>
              <a:t>was due to Lack of Relevant Work Experience</a:t>
            </a:r>
            <a:r>
              <a:rPr lang="en-US" dirty="0" smtClean="0">
                <a:ea typeface="ヒラギノ角ゴ Pro W3" charset="0"/>
              </a:rPr>
              <a:t>.</a:t>
            </a:r>
            <a:endParaRPr lang="en-US" dirty="0">
              <a:ea typeface="ヒラギノ角ゴ Pro W3" charset="0"/>
            </a:endParaRPr>
          </a:p>
          <a:p>
            <a:r>
              <a:rPr lang="en-US" dirty="0" smtClean="0">
                <a:ea typeface="ヒラギノ角ゴ Pro W3" charset="0"/>
              </a:rPr>
              <a:t>In high school we are promoting our work-based-learning </a:t>
            </a:r>
            <a:r>
              <a:rPr lang="en-US" dirty="0">
                <a:ea typeface="ヒラギノ角ゴ Pro W3" charset="0"/>
              </a:rPr>
              <a:t>programs like job </a:t>
            </a:r>
            <a:r>
              <a:rPr lang="en-US" dirty="0" smtClean="0">
                <a:ea typeface="ヒラギノ角ゴ Pro W3" charset="0"/>
              </a:rPr>
              <a:t>shadowing and internships. </a:t>
            </a:r>
            <a:r>
              <a:rPr lang="en-US" dirty="0">
                <a:ea typeface="ヒラギノ角ゴ Pro W3" charset="0"/>
              </a:rPr>
              <a:t>Whatever it takes to get the kids </a:t>
            </a:r>
            <a:r>
              <a:rPr lang="en-US" u="sng" dirty="0">
                <a:ea typeface="ヒラギノ角ゴ Pro W3" charset="0"/>
              </a:rPr>
              <a:t>in </a:t>
            </a:r>
            <a:r>
              <a:rPr lang="en-US" dirty="0">
                <a:ea typeface="ヒラギノ角ゴ Pro W3" charset="0"/>
              </a:rPr>
              <a:t>the workplace </a:t>
            </a:r>
            <a:r>
              <a:rPr lang="en-US" u="sng" dirty="0">
                <a:ea typeface="ヒラギノ角ゴ Pro W3" charset="0"/>
              </a:rPr>
              <a:t>applying </a:t>
            </a:r>
            <a:r>
              <a:rPr lang="en-US" dirty="0">
                <a:ea typeface="ヒラギノ角ゴ Pro W3" charset="0"/>
              </a:rPr>
              <a:t>what they learn in school</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 Lack </a:t>
            </a:r>
            <a:r>
              <a:rPr lang="en-US" dirty="0">
                <a:ea typeface="ヒラギノ角ゴ Pro W3" charset="0"/>
              </a:rPr>
              <a:t>of Technical Skills was indicated more frequently as a second choice at 46 percent.</a:t>
            </a:r>
          </a:p>
          <a:p>
            <a:r>
              <a:rPr lang="en-US" dirty="0">
                <a:ea typeface="ヒラギノ角ゴ Pro W3" charset="0"/>
              </a:rPr>
              <a:t>People are applying for jobs without the prerequisite skills. </a:t>
            </a:r>
            <a:endParaRPr lang="en-US" dirty="0" smtClean="0">
              <a:ea typeface="ヒラギノ角ゴ Pro W3" charset="0"/>
            </a:endParaRPr>
          </a:p>
          <a:p>
            <a:endParaRPr lang="en-US" dirty="0">
              <a:ea typeface="ヒラギノ角ゴ Pro W3" charset="0"/>
            </a:endParaRPr>
          </a:p>
          <a:p>
            <a:pPr marL="285750" indent="-285750">
              <a:buFontTx/>
              <a:buChar char="-"/>
            </a:pPr>
            <a:r>
              <a:rPr lang="en-US" dirty="0" smtClean="0">
                <a:ea typeface="ヒラギノ角ゴ Pro W3" charset="0"/>
              </a:rPr>
              <a:t>Businesses indicated </a:t>
            </a:r>
            <a:r>
              <a:rPr lang="en-US" dirty="0">
                <a:ea typeface="ヒラギノ角ゴ Pro W3" charset="0"/>
              </a:rPr>
              <a:t>a strong third choice at 44 percent as being Applicants with Poor Attitude or Presentation</a:t>
            </a:r>
            <a:r>
              <a:rPr lang="en-US" dirty="0" smtClean="0">
                <a:ea typeface="ヒラギノ角ゴ Pro W3" charset="0"/>
              </a:rPr>
              <a:t>.</a:t>
            </a:r>
            <a:endParaRPr lang="en-US" dirty="0">
              <a:ea typeface="ヒラギノ角ゴ Pro W3" charset="0"/>
            </a:endParaRPr>
          </a:p>
          <a:p>
            <a:r>
              <a:rPr lang="en-US" dirty="0">
                <a:ea typeface="ヒラギノ角ゴ Pro W3" charset="0"/>
              </a:rPr>
              <a:t>That means </a:t>
            </a:r>
            <a:r>
              <a:rPr lang="en-US" dirty="0" smtClean="0">
                <a:ea typeface="ヒラギノ角ゴ Pro W3" charset="0"/>
              </a:rPr>
              <a:t>more </a:t>
            </a:r>
            <a:r>
              <a:rPr lang="en-US" dirty="0">
                <a:ea typeface="ヒラギノ角ゴ Pro W3" charset="0"/>
              </a:rPr>
              <a:t>practice standing in front of the classroom </a:t>
            </a:r>
            <a:r>
              <a:rPr lang="en-US" dirty="0" smtClean="0">
                <a:ea typeface="ヒラギノ角ゴ Pro W3" charset="0"/>
              </a:rPr>
              <a:t>or other group</a:t>
            </a:r>
            <a:r>
              <a:rPr lang="en-US" baseline="0" dirty="0" smtClean="0">
                <a:ea typeface="ヒラギノ角ゴ Pro W3" charset="0"/>
              </a:rPr>
              <a:t> of people </a:t>
            </a:r>
            <a:r>
              <a:rPr lang="en-US" dirty="0" smtClean="0">
                <a:ea typeface="ヒラギノ角ゴ Pro W3" charset="0"/>
              </a:rPr>
              <a:t>giving </a:t>
            </a:r>
            <a:r>
              <a:rPr lang="en-US" dirty="0">
                <a:ea typeface="ヒラギノ角ゴ Pro W3" charset="0"/>
              </a:rPr>
              <a:t>presentations. When I was in high school I hated presenting before the class, and I was not very good at it.   But through repeated attempts, and lots of constructive criticism, this shy introvert has become a decent public speaker</a:t>
            </a:r>
            <a:r>
              <a:rPr lang="en-US" dirty="0" smtClean="0">
                <a:ea typeface="ヒラギノ角ゴ Pro W3" charset="0"/>
              </a:rPr>
              <a:t>.</a:t>
            </a:r>
          </a:p>
          <a:p>
            <a:endParaRPr lang="en-US" dirty="0">
              <a:ea typeface="ヒラギノ角ゴ Pro W3" charset="0"/>
            </a:endParaRPr>
          </a:p>
          <a:p>
            <a:pPr marL="285750" indent="-285750">
              <a:buFontTx/>
              <a:buChar char="-"/>
            </a:pPr>
            <a:r>
              <a:rPr lang="en-US" dirty="0" smtClean="0">
                <a:ea typeface="ヒラギノ角ゴ Pro W3" charset="0"/>
              </a:rPr>
              <a:t>Criminal </a:t>
            </a:r>
            <a:r>
              <a:rPr lang="en-US" dirty="0">
                <a:ea typeface="ヒラギノ角ゴ Pro W3" charset="0"/>
              </a:rPr>
              <a:t>record is an often overlooked item. A single drug conviction can lock you out of the entire healthcare industry, and that</a:t>
            </a:r>
            <a:r>
              <a:rPr lang="ja-JP" altLang="en-US" dirty="0">
                <a:ea typeface="ヒラギノ角ゴ Pro W3" charset="0"/>
              </a:rPr>
              <a:t>’</a:t>
            </a:r>
            <a:r>
              <a:rPr lang="en-US" altLang="ja-JP" dirty="0">
                <a:ea typeface="ヒラギノ角ゴ Pro W3" charset="0"/>
              </a:rPr>
              <a:t>s were most of the jobs are. Even the military is not recruiting anyone with the criminal background. I know several ex-offenders who are having a hard time finding employment</a:t>
            </a:r>
            <a:r>
              <a:rPr lang="en-US" altLang="ja-JP" dirty="0" smtClean="0">
                <a:ea typeface="ヒラギノ角ゴ Pro W3" charset="0"/>
              </a:rPr>
              <a:t>.</a:t>
            </a:r>
          </a:p>
          <a:p>
            <a:pPr marL="285750" indent="-285750">
              <a:buFontTx/>
              <a:buChar char="-"/>
            </a:pPr>
            <a:endParaRPr lang="en-US" dirty="0">
              <a:ea typeface="ヒラギノ角ゴ Pro W3" charset="0"/>
            </a:endParaRPr>
          </a:p>
          <a:p>
            <a:r>
              <a:rPr lang="en-US" dirty="0" smtClean="0">
                <a:ea typeface="ヒラギノ角ゴ Pro W3" charset="0"/>
              </a:rPr>
              <a:t>- One thing you don’t see on this list is high school or college grade point average or class rank.</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Skills Survey</a:t>
            </a:r>
          </a:p>
          <a:p>
            <a:r>
              <a:rPr lang="en-US" dirty="0">
                <a:ea typeface="ヒラギノ角ゴ Pro W3" charset="0"/>
              </a:rPr>
              <a:t>http://</a:t>
            </a:r>
            <a:r>
              <a:rPr lang="en-US" dirty="0" err="1">
                <a:ea typeface="ヒラギノ角ゴ Pro W3" charset="0"/>
              </a:rPr>
              <a:t>www.agreatworkforce.com</a:t>
            </a:r>
            <a:r>
              <a:rPr lang="en-US" dirty="0">
                <a:ea typeface="ヒラギノ角ゴ Pro W3" charset="0"/>
              </a:rPr>
              <a:t>/</a:t>
            </a:r>
            <a:r>
              <a:rPr lang="en-US" dirty="0" err="1">
                <a:ea typeface="ヒラギノ角ゴ Pro W3" charset="0"/>
              </a:rPr>
              <a:t>newsstory.cfm?NewsID</a:t>
            </a:r>
            <a:r>
              <a:rPr lang="en-US" dirty="0">
                <a:ea typeface="ヒラギノ角ゴ Pro W3" charset="0"/>
              </a:rPr>
              <a:t>=13</a:t>
            </a:r>
          </a:p>
          <a:p>
            <a:endParaRPr lang="en-US" dirty="0">
              <a:ea typeface="ヒラギノ角ゴ Pro W3" charset="0"/>
            </a:endParaRPr>
          </a:p>
          <a:p>
            <a:r>
              <a:rPr lang="en-US" dirty="0">
                <a:ea typeface="ヒラギノ角ゴ Pro W3" charset="0"/>
              </a:rPr>
              <a:t>news article, news video</a:t>
            </a:r>
          </a:p>
          <a:p>
            <a:r>
              <a:rPr lang="en-US" dirty="0">
                <a:ea typeface="ヒラギノ角ゴ Pro W3" charset="0"/>
              </a:rPr>
              <a:t>http://triangle.news14.com/content/</a:t>
            </a:r>
            <a:r>
              <a:rPr lang="en-US" dirty="0" err="1">
                <a:ea typeface="ヒラギノ角ゴ Pro W3" charset="0"/>
              </a:rPr>
              <a:t>top_stories</a:t>
            </a:r>
            <a:r>
              <a:rPr lang="en-US" dirty="0">
                <a:ea typeface="ヒラギノ角ゴ Pro W3" charset="0"/>
              </a:rPr>
              <a:t>/652523/survey-shows-n-c--workforce-skills-lacking</a:t>
            </a:r>
          </a:p>
          <a:p>
            <a:endParaRPr lang="en-US" dirty="0">
              <a:ea typeface="ヒラギノ角ゴ Pro W3" charset="0"/>
            </a:endParaRPr>
          </a:p>
        </p:txBody>
      </p:sp>
    </p:spTree>
    <p:extLst>
      <p:ext uri="{BB962C8B-B14F-4D97-AF65-F5344CB8AC3E}">
        <p14:creationId xmlns:p14="http://schemas.microsoft.com/office/powerpoint/2010/main" val="6251038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635125" y="720725"/>
            <a:ext cx="3408363" cy="2555875"/>
          </a:xfrm>
          <a:ln/>
        </p:spPr>
      </p:sp>
      <p:sp>
        <p:nvSpPr>
          <p:cNvPr id="181250" name="Rectangle 3"/>
          <p:cNvSpPr>
            <a:spLocks noGrp="1" noChangeArrowheads="1"/>
          </p:cNvSpPr>
          <p:nvPr>
            <p:ph type="body" idx="1"/>
          </p:nvPr>
        </p:nvSpPr>
        <p:spPr>
          <a:xfrm>
            <a:off x="974725" y="3429000"/>
            <a:ext cx="5365750" cy="545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We</a:t>
            </a:r>
            <a:r>
              <a:rPr lang="en-US" baseline="0" dirty="0" smtClean="0">
                <a:ea typeface="ヒラギノ角ゴ Pro W3" charset="0"/>
              </a:rPr>
              <a:t> educators place a great emphasis on grades, class rank, and being valedictorian.</a:t>
            </a:r>
          </a:p>
          <a:p>
            <a:endParaRPr lang="en-US" baseline="0" dirty="0" smtClean="0">
              <a:ea typeface="ヒラギノ角ゴ Pro W3" charset="0"/>
            </a:endParaRPr>
          </a:p>
          <a:p>
            <a:r>
              <a:rPr lang="en-US" baseline="0" dirty="0" smtClean="0">
                <a:ea typeface="ヒラギノ角ゴ Pro W3" charset="0"/>
              </a:rPr>
              <a:t>These create parental bragging rights for the parents, but what do they mean outside of high school and college?</a:t>
            </a:r>
          </a:p>
          <a:p>
            <a:endParaRPr lang="en-US" baseline="0" dirty="0" smtClean="0">
              <a:ea typeface="ヒラギノ角ゴ Pro W3" charset="0"/>
            </a:endParaRPr>
          </a:p>
          <a:p>
            <a:r>
              <a:rPr lang="en-US" baseline="0" dirty="0" smtClean="0">
                <a:ea typeface="ヒラギノ角ゴ Pro W3" charset="0"/>
              </a:rPr>
              <a:t>Many </a:t>
            </a:r>
            <a:r>
              <a:rPr lang="en-US" u="sng" baseline="0" dirty="0" smtClean="0">
                <a:ea typeface="ヒラギノ角ゴ Pro W3" charset="0"/>
              </a:rPr>
              <a:t>colleges</a:t>
            </a:r>
            <a:r>
              <a:rPr lang="en-US" baseline="0" dirty="0" smtClean="0">
                <a:ea typeface="ヒラギノ角ゴ Pro W3" charset="0"/>
              </a:rPr>
              <a:t> are saying that GPA, that’s grade point average, and high school grades are </a:t>
            </a:r>
            <a:r>
              <a:rPr lang="en-US" u="sng" baseline="0" dirty="0" smtClean="0">
                <a:ea typeface="ヒラギノ角ゴ Pro W3" charset="0"/>
              </a:rPr>
              <a:t>not</a:t>
            </a:r>
            <a:r>
              <a:rPr lang="en-US" baseline="0" dirty="0" smtClean="0">
                <a:ea typeface="ヒラギノ角ゴ Pro W3" charset="0"/>
              </a:rPr>
              <a:t> important when deciding to accept a student.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www.usatoday.com</a:t>
            </a:r>
            <a:r>
              <a:rPr lang="en-US" dirty="0" smtClean="0">
                <a:ea typeface="ヒラギノ角ゴ Pro W3" charset="0"/>
              </a:rPr>
              <a:t>/story/news/nation/2013/02/27/college-grade-point-averages/1947415/</a:t>
            </a:r>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73</a:t>
            </a:fld>
            <a:endParaRPr lang="en-US" sz="1200"/>
          </a:p>
        </p:txBody>
      </p:sp>
    </p:spTree>
    <p:extLst>
      <p:ext uri="{BB962C8B-B14F-4D97-AF65-F5344CB8AC3E}">
        <p14:creationId xmlns:p14="http://schemas.microsoft.com/office/powerpoint/2010/main" val="7375016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Google 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They compared the GPA of the new recruits with how well they were performing</a:t>
            </a:r>
            <a:r>
              <a:rPr lang="en-US" baseline="0" dirty="0" smtClean="0">
                <a:ea typeface="ヒラギノ角ゴ Pro W3" charset="0"/>
              </a:rPr>
              <a:t> years later and found </a:t>
            </a:r>
            <a:r>
              <a:rPr lang="en-US" u="sng" baseline="0" dirty="0" smtClean="0">
                <a:ea typeface="ヒラギノ角ゴ Pro W3" charset="0"/>
              </a:rPr>
              <a:t>no</a:t>
            </a:r>
            <a:r>
              <a:rPr lang="en-US" baseline="0" dirty="0" smtClean="0">
                <a:ea typeface="ヒラギノ角ゴ Pro W3" charset="0"/>
              </a:rPr>
              <a:t> correlation.</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You can imaging how well this news goes over in</a:t>
            </a:r>
            <a:r>
              <a:rPr lang="en-US" baseline="0" dirty="0" smtClean="0">
                <a:ea typeface="ヒラギノ角ゴ Pro W3" charset="0"/>
              </a:rPr>
              <a:t> our high schools and colleges where grades appear to be </a:t>
            </a:r>
            <a:r>
              <a:rPr lang="en-US" u="sng" baseline="0" dirty="0" smtClean="0">
                <a:ea typeface="ヒラギノ角ゴ Pro W3" charset="0"/>
              </a:rPr>
              <a:t>everything</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74</a:t>
            </a:fld>
            <a:endParaRPr lang="en-US" sz="1300"/>
          </a:p>
        </p:txBody>
      </p:sp>
    </p:spTree>
    <p:extLst>
      <p:ext uri="{BB962C8B-B14F-4D97-AF65-F5344CB8AC3E}">
        <p14:creationId xmlns:p14="http://schemas.microsoft.com/office/powerpoint/2010/main" val="17061748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1066800" cy="800100"/>
          </a:xfrm>
          <a:ln/>
        </p:spPr>
      </p:sp>
      <p:sp>
        <p:nvSpPr>
          <p:cNvPr id="181250" name="Rectangle 3"/>
          <p:cNvSpPr>
            <a:spLocks noGrp="1" noChangeArrowheads="1"/>
          </p:cNvSpPr>
          <p:nvPr>
            <p:ph type="body" idx="1"/>
          </p:nvPr>
        </p:nvSpPr>
        <p:spPr>
          <a:xfrm>
            <a:off x="685800" y="1219200"/>
            <a:ext cx="5791200" cy="838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Besides saying that GPAs</a:t>
            </a:r>
            <a:r>
              <a:rPr lang="en-US" baseline="0" dirty="0" smtClean="0">
                <a:ea typeface="ヒラギノ角ゴ Pro W3" charset="0"/>
              </a:rPr>
              <a:t> are a worthless hiring criteria, </a:t>
            </a:r>
            <a:r>
              <a:rPr lang="en-US" dirty="0" smtClean="0">
                <a:ea typeface="ヒラギノ角ゴ Pro W3" charset="0"/>
              </a:rPr>
              <a:t>Google says that</a:t>
            </a:r>
            <a:r>
              <a:rPr lang="en-US" baseline="0" dirty="0" smtClean="0">
                <a:ea typeface="ヒラギノ角ゴ Pro W3" charset="0"/>
              </a:rPr>
              <a:t> test scores, and even college degree don’t matter much when hiring.</a:t>
            </a:r>
          </a:p>
          <a:p>
            <a:r>
              <a:rPr lang="en-US" kern="1200" dirty="0" smtClean="0">
                <a:solidFill>
                  <a:schemeClr val="tx1"/>
                </a:solidFill>
              </a:rPr>
              <a:t>Google</a:t>
            </a:r>
            <a:r>
              <a:rPr lang="en-US" kern="1200" baseline="0" dirty="0" smtClean="0">
                <a:solidFill>
                  <a:schemeClr val="tx1"/>
                </a:solidFill>
              </a:rPr>
              <a:t> says </a:t>
            </a:r>
            <a:r>
              <a:rPr lang="en-US" kern="1200" dirty="0" smtClean="0">
                <a:solidFill>
                  <a:schemeClr val="tx1"/>
                </a:solidFill>
              </a:rPr>
              <a:t>the No. 1 thing they look for is general </a:t>
            </a:r>
            <a:r>
              <a:rPr lang="en-US" u="sng" kern="1200" dirty="0" smtClean="0">
                <a:solidFill>
                  <a:schemeClr val="tx1"/>
                </a:solidFill>
              </a:rPr>
              <a:t>cognitive</a:t>
            </a:r>
            <a:r>
              <a:rPr lang="en-US" kern="1200" dirty="0" smtClean="0">
                <a:solidFill>
                  <a:schemeClr val="tx1"/>
                </a:solidFill>
              </a:rPr>
              <a:t> ability, and it’s not I.Q.    It’s </a:t>
            </a:r>
            <a:r>
              <a:rPr lang="en-US" u="sng" kern="1200" dirty="0" smtClean="0">
                <a:solidFill>
                  <a:schemeClr val="tx1"/>
                </a:solidFill>
              </a:rPr>
              <a:t>learning</a:t>
            </a:r>
            <a:r>
              <a:rPr lang="en-US" kern="1200" dirty="0" smtClean="0">
                <a:solidFill>
                  <a:schemeClr val="tx1"/>
                </a:solidFill>
              </a:rPr>
              <a:t> ability.   It’s the ability to process on the fly.   It’s the ability to pull together disparate bits of information and form a conclusion. </a:t>
            </a:r>
          </a:p>
          <a:p>
            <a:r>
              <a:rPr lang="en-US" kern="1200" dirty="0" smtClean="0">
                <a:solidFill>
                  <a:schemeClr val="tx1"/>
                </a:solidFill>
              </a:rPr>
              <a:t>Businesses want </a:t>
            </a:r>
            <a:r>
              <a:rPr lang="en-US" kern="1200" baseline="0" dirty="0" smtClean="0">
                <a:solidFill>
                  <a:schemeClr val="tx1"/>
                </a:solidFill>
              </a:rPr>
              <a:t>people who can grab a bunch of data, quickly turn it into useful information, and use that information to solve a problem. </a:t>
            </a:r>
          </a:p>
          <a:p>
            <a:r>
              <a:rPr lang="en-US" kern="1200" dirty="0" smtClean="0">
                <a:solidFill>
                  <a:schemeClr val="tx1"/>
                </a:solidFill>
              </a:rPr>
              <a:t>Google says the second thing they are looking for</a:t>
            </a:r>
            <a:r>
              <a:rPr lang="en-US" kern="1200" baseline="0" dirty="0" smtClean="0">
                <a:solidFill>
                  <a:schemeClr val="tx1"/>
                </a:solidFill>
              </a:rPr>
              <a:t> </a:t>
            </a:r>
            <a:r>
              <a:rPr lang="en-US" kern="1200" dirty="0" smtClean="0">
                <a:solidFill>
                  <a:schemeClr val="tx1"/>
                </a:solidFill>
              </a:rPr>
              <a:t>is </a:t>
            </a:r>
            <a:r>
              <a:rPr lang="en-US" u="sng" kern="1200" dirty="0" smtClean="0">
                <a:solidFill>
                  <a:schemeClr val="tx1"/>
                </a:solidFill>
              </a:rPr>
              <a:t>leadership</a:t>
            </a:r>
            <a:r>
              <a:rPr lang="en-US" kern="1200" dirty="0" smtClean="0">
                <a:solidFill>
                  <a:schemeClr val="tx1"/>
                </a:solidFill>
              </a:rPr>
              <a:t> – </a:t>
            </a:r>
            <a:br>
              <a:rPr lang="en-US" kern="1200" dirty="0" smtClean="0">
                <a:solidFill>
                  <a:schemeClr val="tx1"/>
                </a:solidFill>
              </a:rPr>
            </a:br>
            <a:r>
              <a:rPr lang="en-US" kern="1200" dirty="0" smtClean="0">
                <a:solidFill>
                  <a:schemeClr val="tx1"/>
                </a:solidFill>
              </a:rPr>
              <a:t>--in particular, </a:t>
            </a:r>
            <a:r>
              <a:rPr lang="en-US" u="sng" kern="1200" dirty="0" smtClean="0">
                <a:solidFill>
                  <a:schemeClr val="tx1"/>
                </a:solidFill>
              </a:rPr>
              <a:t>emergent</a:t>
            </a:r>
            <a:r>
              <a:rPr lang="en-US" kern="1200" dirty="0" smtClean="0">
                <a:solidFill>
                  <a:schemeClr val="tx1"/>
                </a:solidFill>
              </a:rPr>
              <a:t> leadership as opposed to </a:t>
            </a:r>
            <a:r>
              <a:rPr lang="en-US" u="sng" kern="1200" dirty="0" smtClean="0">
                <a:solidFill>
                  <a:schemeClr val="tx1"/>
                </a:solidFill>
              </a:rPr>
              <a:t>traditional</a:t>
            </a:r>
            <a:r>
              <a:rPr lang="en-US" kern="1200" dirty="0" smtClean="0">
                <a:solidFill>
                  <a:schemeClr val="tx1"/>
                </a:solidFill>
              </a:rPr>
              <a:t> leadership. Traditional leadership is if you were president of the chess club? </a:t>
            </a:r>
          </a:p>
          <a:p>
            <a:r>
              <a:rPr lang="en-US" kern="1200" dirty="0" smtClean="0">
                <a:solidFill>
                  <a:schemeClr val="tx1"/>
                </a:solidFill>
              </a:rPr>
              <a:t>What they are looking for is:</a:t>
            </a:r>
            <a:r>
              <a:rPr lang="en-US" kern="1200" baseline="0" dirty="0" smtClean="0">
                <a:solidFill>
                  <a:schemeClr val="tx1"/>
                </a:solidFill>
              </a:rPr>
              <a:t>  </a:t>
            </a:r>
            <a:r>
              <a:rPr lang="en-US" kern="1200" dirty="0" smtClean="0">
                <a:solidFill>
                  <a:schemeClr val="tx1"/>
                </a:solidFill>
              </a:rPr>
              <a:t>when faced with a problem, and you’re a member of a team, do you, at the appropriate time, step in and lead. </a:t>
            </a:r>
          </a:p>
          <a:p>
            <a:r>
              <a:rPr lang="en-US" kern="1200" dirty="0" smtClean="0">
                <a:solidFill>
                  <a:schemeClr val="tx1"/>
                </a:solidFill>
              </a:rPr>
              <a:t>And just as critically, do you step back at the right time and stop leading, and let someone else lead? </a:t>
            </a:r>
          </a:p>
          <a:p>
            <a:r>
              <a:rPr lang="en-US" kern="1200" dirty="0" smtClean="0">
                <a:solidFill>
                  <a:schemeClr val="tx1"/>
                </a:solidFill>
              </a:rPr>
              <a:t>An effective leader is willing to relinquish power</a:t>
            </a:r>
            <a:r>
              <a:rPr lang="en-US" kern="1200" baseline="0" dirty="0" smtClean="0">
                <a:solidFill>
                  <a:schemeClr val="tx1"/>
                </a:solidFill>
              </a:rPr>
              <a:t> at the right time.</a:t>
            </a:r>
            <a:endParaRPr lang="en-US" kern="1200" dirty="0" smtClean="0">
              <a:solidFill>
                <a:schemeClr val="tx1"/>
              </a:solidFill>
            </a:endParaRPr>
          </a:p>
          <a:p>
            <a:r>
              <a:rPr lang="en-US" kern="1200" dirty="0" smtClean="0">
                <a:solidFill>
                  <a:schemeClr val="tx1"/>
                </a:solidFill>
              </a:rPr>
              <a:t>How do people learn to take the leadership reigns when necessary and to relinquish when</a:t>
            </a:r>
            <a:r>
              <a:rPr lang="en-US" kern="1200" baseline="0" dirty="0" smtClean="0">
                <a:solidFill>
                  <a:schemeClr val="tx1"/>
                </a:solidFill>
              </a:rPr>
              <a:t> it’s time for someone else to lead?</a:t>
            </a:r>
            <a:endParaRPr lang="en-US" kern="1200" dirty="0" smtClean="0">
              <a:solidFill>
                <a:schemeClr val="tx1"/>
              </a:solidFill>
            </a:endParaRPr>
          </a:p>
          <a:p>
            <a:r>
              <a:rPr lang="en-US" kern="1200" dirty="0" smtClean="0">
                <a:solidFill>
                  <a:schemeClr val="tx1"/>
                </a:solidFill>
              </a:rPr>
              <a:t>Google also said that underlying these qualities are </a:t>
            </a:r>
            <a:r>
              <a:rPr lang="en-US" u="sng" kern="1200" dirty="0" smtClean="0">
                <a:solidFill>
                  <a:schemeClr val="tx1"/>
                </a:solidFill>
              </a:rPr>
              <a:t>humility</a:t>
            </a:r>
            <a:r>
              <a:rPr lang="en-US" kern="1200" dirty="0" smtClean="0">
                <a:solidFill>
                  <a:schemeClr val="tx1"/>
                </a:solidFill>
              </a:rPr>
              <a:t> and </a:t>
            </a:r>
            <a:r>
              <a:rPr lang="en-US" u="sng" kern="1200" dirty="0" smtClean="0">
                <a:solidFill>
                  <a:schemeClr val="tx1"/>
                </a:solidFill>
              </a:rPr>
              <a:t>ownership</a:t>
            </a:r>
            <a:r>
              <a:rPr lang="en-US" kern="1200" dirty="0" smtClean="0">
                <a:solidFill>
                  <a:schemeClr val="tx1"/>
                </a:solidFill>
              </a:rPr>
              <a:t>.</a:t>
            </a:r>
          </a:p>
          <a:p>
            <a:r>
              <a:rPr lang="en-US" kern="1200" dirty="0" smtClean="0">
                <a:solidFill>
                  <a:schemeClr val="tx1"/>
                </a:solidFill>
              </a:rPr>
              <a:t>“It’s feeling the sense of </a:t>
            </a:r>
            <a:r>
              <a:rPr lang="en-US" u="sng" kern="1200" dirty="0" smtClean="0">
                <a:solidFill>
                  <a:schemeClr val="tx1"/>
                </a:solidFill>
              </a:rPr>
              <a:t>responsibility</a:t>
            </a:r>
            <a:r>
              <a:rPr lang="en-US" kern="1200" dirty="0" smtClean="0">
                <a:solidFill>
                  <a:schemeClr val="tx1"/>
                </a:solidFill>
              </a:rPr>
              <a:t>, the sense of </a:t>
            </a:r>
            <a:r>
              <a:rPr lang="en-US" u="sng" kern="1200" dirty="0" smtClean="0">
                <a:solidFill>
                  <a:schemeClr val="tx1"/>
                </a:solidFill>
              </a:rPr>
              <a:t>ownership</a:t>
            </a:r>
            <a:r>
              <a:rPr lang="en-US" kern="1200" dirty="0" smtClean="0">
                <a:solidFill>
                  <a:schemeClr val="tx1"/>
                </a:solidFill>
              </a:rPr>
              <a:t>, to </a:t>
            </a:r>
            <a:r>
              <a:rPr lang="en-US" u="sng" kern="1200" dirty="0" smtClean="0">
                <a:solidFill>
                  <a:schemeClr val="tx1"/>
                </a:solidFill>
              </a:rPr>
              <a:t>step</a:t>
            </a:r>
            <a:r>
              <a:rPr lang="en-US" kern="1200" dirty="0" smtClean="0">
                <a:solidFill>
                  <a:schemeClr val="tx1"/>
                </a:solidFill>
              </a:rPr>
              <a:t> in,” to try to solve </a:t>
            </a:r>
            <a:r>
              <a:rPr lang="en-US" u="sng" kern="1200" dirty="0" smtClean="0">
                <a:solidFill>
                  <a:schemeClr val="tx1"/>
                </a:solidFill>
              </a:rPr>
              <a:t>any</a:t>
            </a:r>
            <a:r>
              <a:rPr lang="en-US" kern="1200" dirty="0" smtClean="0">
                <a:solidFill>
                  <a:schemeClr val="tx1"/>
                </a:solidFill>
              </a:rPr>
              <a:t> problem – and the </a:t>
            </a:r>
            <a:r>
              <a:rPr lang="en-US" u="sng" kern="1200" dirty="0" smtClean="0">
                <a:solidFill>
                  <a:schemeClr val="tx1"/>
                </a:solidFill>
              </a:rPr>
              <a:t>humility</a:t>
            </a:r>
            <a:r>
              <a:rPr lang="en-US" kern="1200" dirty="0" smtClean="0">
                <a:solidFill>
                  <a:schemeClr val="tx1"/>
                </a:solidFill>
              </a:rPr>
              <a:t> to step </a:t>
            </a:r>
            <a:r>
              <a:rPr lang="en-US" u="sng" kern="1200" dirty="0" smtClean="0">
                <a:solidFill>
                  <a:schemeClr val="tx1"/>
                </a:solidFill>
              </a:rPr>
              <a:t>back</a:t>
            </a:r>
            <a:r>
              <a:rPr lang="en-US" kern="1200" dirty="0" smtClean="0">
                <a:solidFill>
                  <a:schemeClr val="tx1"/>
                </a:solidFill>
              </a:rPr>
              <a:t> and </a:t>
            </a:r>
            <a:r>
              <a:rPr lang="en-US" u="sng" kern="1200" dirty="0" smtClean="0">
                <a:solidFill>
                  <a:schemeClr val="tx1"/>
                </a:solidFill>
              </a:rPr>
              <a:t>embrace</a:t>
            </a:r>
            <a:r>
              <a:rPr lang="en-US" kern="1200" dirty="0" smtClean="0">
                <a:solidFill>
                  <a:schemeClr val="tx1"/>
                </a:solidFill>
              </a:rPr>
              <a:t> the better ideas of others.</a:t>
            </a:r>
          </a:p>
          <a:p>
            <a:r>
              <a:rPr lang="en-US" kern="1200" dirty="0" smtClean="0">
                <a:solidFill>
                  <a:schemeClr val="tx1"/>
                </a:solidFill>
              </a:rPr>
              <a:t>The end goal is group problem-solving.  How do people learn that,</a:t>
            </a:r>
            <a:r>
              <a:rPr lang="en-US" kern="1200" baseline="0" dirty="0" smtClean="0">
                <a:solidFill>
                  <a:schemeClr val="tx1"/>
                </a:solidFill>
              </a:rPr>
              <a:t> </a:t>
            </a:r>
            <a:r>
              <a:rPr lang="en-US" kern="1200" dirty="0" smtClean="0">
                <a:solidFill>
                  <a:schemeClr val="tx1"/>
                </a:solidFill>
              </a:rPr>
              <a:t>when we teach them in silos?</a:t>
            </a: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a:t>
            </a:r>
            <a:r>
              <a:rPr lang="en-US" dirty="0" err="1" smtClean="0">
                <a:ea typeface="ヒラギノ角ゴ Pro W3" charset="0"/>
              </a:rPr>
              <a:t>google</a:t>
            </a:r>
            <a:r>
              <a:rPr lang="en-US"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75</a:t>
            </a:fld>
            <a:endParaRPr lang="en-US" sz="1200"/>
          </a:p>
        </p:txBody>
      </p:sp>
    </p:spTree>
    <p:extLst>
      <p:ext uri="{BB962C8B-B14F-4D97-AF65-F5344CB8AC3E}">
        <p14:creationId xmlns:p14="http://schemas.microsoft.com/office/powerpoint/2010/main" val="13691421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There are two different things going on in this chart. First, a significant number of college grads appear to be </a:t>
            </a:r>
            <a:r>
              <a:rPr lang="en-US" u="sng" dirty="0" smtClean="0"/>
              <a:t>underemployed</a:t>
            </a:r>
            <a:r>
              <a:rPr lang="en-US" u="none" dirty="0" smtClean="0"/>
              <a:t>.</a:t>
            </a:r>
          </a:p>
          <a:p>
            <a:r>
              <a:rPr lang="en-US" dirty="0" smtClean="0"/>
              <a:t>In 2010, only 62 percent of U.S. college graduates had a job that required a college degree.</a:t>
            </a:r>
          </a:p>
          <a:p>
            <a:endParaRPr lang="en-US" dirty="0" smtClean="0"/>
          </a:p>
          <a:p>
            <a:r>
              <a:rPr lang="en-US" dirty="0" smtClean="0"/>
              <a:t>The pie on the right – It is estimated that just 27 percent of college grads had a job that was closely related to their major. This is looking only at bachelor degrees, and not</a:t>
            </a:r>
            <a:r>
              <a:rPr lang="en-US" baseline="0" dirty="0" smtClean="0"/>
              <a:t> folks with graduate degrees.</a:t>
            </a:r>
            <a:endParaRPr lang="en-US" dirty="0" smtClean="0"/>
          </a:p>
          <a:p>
            <a:endParaRPr lang="en-US" dirty="0" smtClean="0"/>
          </a:p>
          <a:p>
            <a:r>
              <a:rPr lang="en-US" dirty="0" smtClean="0"/>
              <a:t>It could just mean that many jobs don't really require a specific field of study.</a:t>
            </a:r>
          </a:p>
          <a:p>
            <a:endParaRPr lang="en-US" dirty="0" smtClean="0"/>
          </a:p>
          <a:p>
            <a:endParaRPr lang="en-US" dirty="0" smtClean="0"/>
          </a:p>
          <a:p>
            <a:r>
              <a:rPr lang="en-US" dirty="0" smtClean="0"/>
              <a:t>=======</a:t>
            </a:r>
          </a:p>
          <a:p>
            <a:r>
              <a:rPr lang="en-US" dirty="0" smtClean="0"/>
              <a:t>https://</a:t>
            </a:r>
            <a:r>
              <a:rPr lang="en-US" dirty="0" err="1" smtClean="0"/>
              <a:t>www.washingtonpost.com</a:t>
            </a:r>
            <a:r>
              <a:rPr lang="en-US" dirty="0" smtClean="0"/>
              <a:t>/news/wonk/</a:t>
            </a:r>
            <a:r>
              <a:rPr lang="en-US" dirty="0" err="1" smtClean="0"/>
              <a:t>wp</a:t>
            </a:r>
            <a:r>
              <a:rPr lang="en-US" dirty="0" smtClean="0"/>
              <a:t>/2013/05/20/only-27-percent-of-college-grads-have-a-job-related-to-their-major/</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76</a:t>
            </a:fld>
            <a:endParaRPr lang="en-US"/>
          </a:p>
        </p:txBody>
      </p:sp>
    </p:spTree>
    <p:extLst>
      <p:ext uri="{BB962C8B-B14F-4D97-AF65-F5344CB8AC3E}">
        <p14:creationId xmlns:p14="http://schemas.microsoft.com/office/powerpoint/2010/main" val="18664550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6" tIns="48328" rIns="96656" bIns="48328"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B559C20-BD0B-6C41-825D-1F33F6B0E8AD}" type="slidenum">
              <a:rPr lang="en-US" sz="1200"/>
              <a:pPr algn="r"/>
              <a:t>77</a:t>
            </a:fld>
            <a:endParaRPr lang="en-US" sz="1200"/>
          </a:p>
        </p:txBody>
      </p:sp>
      <p:sp>
        <p:nvSpPr>
          <p:cNvPr id="7" name="Rectangle 7"/>
          <p:cNvSpPr txBox="1">
            <a:spLocks noGrp="1" noChangeArrowheads="1"/>
          </p:cNvSpPr>
          <p:nvPr/>
        </p:nvSpPr>
        <p:spPr bwMode="auto">
          <a:xfrm>
            <a:off x="4146550" y="9121775"/>
            <a:ext cx="3168650" cy="479425"/>
          </a:xfrm>
          <a:prstGeom prst="rect">
            <a:avLst/>
          </a:prstGeom>
          <a:noFill/>
          <a:ln>
            <a:miter lim="800000"/>
            <a:headEnd/>
            <a:tailEnd/>
          </a:ln>
        </p:spPr>
        <p:txBody>
          <a:bodyPr lIns="96656" tIns="48328" rIns="96656" bIns="48328"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fld id="{9B3425F2-5283-9345-B8D4-7DF7406A1A6B}" type="slidenum">
              <a:rPr lang="en-US" sz="1200" b="1" smtClean="0">
                <a:effectLst>
                  <a:outerShdw blurRad="38100" dist="38100" dir="2700000" algn="tl">
                    <a:srgbClr val="DDDDDD"/>
                  </a:outerShdw>
                </a:effectLst>
                <a:latin typeface="Helvetica Neue" charset="0"/>
              </a:rPr>
              <a:pPr algn="r">
                <a:defRPr/>
              </a:pPr>
              <a:t>77</a:t>
            </a:fld>
            <a:endParaRPr lang="en-US" sz="1200" b="1" smtClean="0">
              <a:effectLst>
                <a:outerShdw blurRad="38100" dist="38100" dir="2700000" algn="tl">
                  <a:srgbClr val="DDDDDD"/>
                </a:outerShdw>
              </a:effectLst>
              <a:latin typeface="Helvetica Neue" charset="0"/>
            </a:endParaRPr>
          </a:p>
        </p:txBody>
      </p:sp>
      <p:sp>
        <p:nvSpPr>
          <p:cNvPr id="183299" name="Rectangle 2"/>
          <p:cNvSpPr>
            <a:spLocks noGrp="1" noRot="1" noChangeAspect="1" noChangeArrowheads="1" noTextEdit="1"/>
          </p:cNvSpPr>
          <p:nvPr>
            <p:ph type="sldImg"/>
          </p:nvPr>
        </p:nvSpPr>
        <p:spPr>
          <a:xfrm>
            <a:off x="1257300" y="720725"/>
            <a:ext cx="3916363" cy="2936875"/>
          </a:xfrm>
          <a:solidFill>
            <a:srgbClr val="FFFFFF"/>
          </a:solidFill>
          <a:ln/>
        </p:spPr>
      </p:sp>
      <p:sp>
        <p:nvSpPr>
          <p:cNvPr id="183300" name="Rectangle 3"/>
          <p:cNvSpPr>
            <a:spLocks noGrp="1" noChangeArrowheads="1"/>
          </p:cNvSpPr>
          <p:nvPr>
            <p:ph type="body" idx="1"/>
          </p:nvPr>
        </p:nvSpPr>
        <p:spPr>
          <a:xfrm>
            <a:off x="731838" y="4267200"/>
            <a:ext cx="5934075" cy="43211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6171" tIns="48084" rIns="96171" bIns="48084">
            <a:noAutofit/>
          </a:bodyPr>
          <a:lstStyle/>
          <a:p>
            <a:pPr eaLnBrk="1" hangingPunct="1">
              <a:spcBef>
                <a:spcPct val="0"/>
              </a:spcBef>
              <a:spcAft>
                <a:spcPct val="30000"/>
              </a:spcAft>
            </a:pPr>
            <a:r>
              <a:rPr lang="en-US" dirty="0" smtClean="0">
                <a:ea typeface="ヒラギノ角ゴ Pro W3" charset="0"/>
              </a:rPr>
              <a:t>I’ve been using this same chart for 10 years,</a:t>
            </a:r>
            <a:r>
              <a:rPr lang="en-US" baseline="0" dirty="0" smtClean="0">
                <a:ea typeface="ヒラギノ角ゴ Pro W3" charset="0"/>
              </a:rPr>
              <a:t> so some of my fans out there have seen this quite a few times.</a:t>
            </a:r>
            <a:endParaRPr lang="en-US" dirty="0" smtClean="0">
              <a:ea typeface="ヒラギノ角ゴ Pro W3" charset="0"/>
            </a:endParaRPr>
          </a:p>
          <a:p>
            <a:pPr eaLnBrk="1" hangingPunct="1">
              <a:spcBef>
                <a:spcPct val="0"/>
              </a:spcBef>
              <a:spcAft>
                <a:spcPct val="30000"/>
              </a:spcAft>
            </a:pPr>
            <a:endParaRPr lang="en-US" dirty="0" smtClean="0">
              <a:ea typeface="ヒラギノ角ゴ Pro W3" charset="0"/>
            </a:endParaRPr>
          </a:p>
          <a:p>
            <a:pPr eaLnBrk="1" hangingPunct="1">
              <a:spcBef>
                <a:spcPct val="0"/>
              </a:spcBef>
              <a:spcAft>
                <a:spcPct val="30000"/>
              </a:spcAft>
            </a:pPr>
            <a:r>
              <a:rPr lang="en-US" dirty="0" smtClean="0">
                <a:ea typeface="ヒラギノ角ゴ Pro W3" charset="0"/>
              </a:rPr>
              <a:t>But people still do not know -- or believe this.</a:t>
            </a:r>
          </a:p>
          <a:p>
            <a:pPr eaLnBrk="1" hangingPunct="1">
              <a:spcBef>
                <a:spcPct val="0"/>
              </a:spcBef>
              <a:spcAft>
                <a:spcPct val="30000"/>
              </a:spcAft>
            </a:pPr>
            <a:endParaRPr lang="en-US" dirty="0" smtClean="0">
              <a:ea typeface="ヒラギノ角ゴ Pro W3" charset="0"/>
            </a:endParaRPr>
          </a:p>
          <a:p>
            <a:pPr eaLnBrk="1" hangingPunct="1">
              <a:spcBef>
                <a:spcPct val="0"/>
              </a:spcBef>
              <a:spcAft>
                <a:spcPct val="30000"/>
              </a:spcAft>
            </a:pPr>
            <a:r>
              <a:rPr lang="en-US" dirty="0" smtClean="0">
                <a:ea typeface="ヒラギノ角ゴ Pro W3" charset="0"/>
              </a:rPr>
              <a:t>See the mention of student</a:t>
            </a:r>
            <a:r>
              <a:rPr lang="en-US" baseline="0" dirty="0" smtClean="0">
                <a:ea typeface="ヒラギノ角ゴ Pro W3" charset="0"/>
              </a:rPr>
              <a:t> grades at the bottom of the list of factors considered when hiring?  </a:t>
            </a:r>
          </a:p>
          <a:p>
            <a:pPr eaLnBrk="1" hangingPunct="1">
              <a:spcBef>
                <a:spcPct val="0"/>
              </a:spcBef>
              <a:spcAft>
                <a:spcPct val="30000"/>
              </a:spcAft>
            </a:pPr>
            <a:r>
              <a:rPr lang="en-US" baseline="0" dirty="0" smtClean="0">
                <a:ea typeface="ヒラギノ角ゴ Pro W3" charset="0"/>
              </a:rPr>
              <a:t>Only seven percent of these business respondents even mentioned it.</a:t>
            </a:r>
          </a:p>
          <a:p>
            <a:pPr eaLnBrk="1" hangingPunct="1">
              <a:spcBef>
                <a:spcPct val="0"/>
              </a:spcBef>
              <a:spcAft>
                <a:spcPct val="30000"/>
              </a:spcAft>
            </a:pPr>
            <a:endParaRPr lang="en-US" dirty="0">
              <a:ea typeface="ヒラギノ角ゴ Pro W3" charset="0"/>
            </a:endParaRPr>
          </a:p>
          <a:p>
            <a:pPr marL="0" marR="0" indent="0" algn="l" defTabSz="914400" rtl="0" eaLnBrk="1" fontAlgn="base" latinLnBrk="0" hangingPunct="1">
              <a:lnSpc>
                <a:spcPct val="100000"/>
              </a:lnSpc>
              <a:spcBef>
                <a:spcPct val="0"/>
              </a:spcBef>
              <a:spcAft>
                <a:spcPct val="30000"/>
              </a:spcAft>
              <a:buClrTx/>
              <a:buSzTx/>
              <a:buFontTx/>
              <a:buNone/>
              <a:tabLst/>
              <a:defRPr/>
            </a:pPr>
            <a:r>
              <a:rPr lang="en-US" dirty="0">
                <a:ea typeface="ヒラギノ角ゴ Pro W3" charset="0"/>
              </a:rPr>
              <a:t>Which of </a:t>
            </a:r>
            <a:r>
              <a:rPr lang="en-US" dirty="0" smtClean="0">
                <a:ea typeface="ヒラギノ角ゴ Pro W3" charset="0"/>
              </a:rPr>
              <a:t>the</a:t>
            </a:r>
            <a:r>
              <a:rPr lang="en-US" baseline="0" dirty="0" smtClean="0">
                <a:ea typeface="ヒラギノ角ゴ Pro W3" charset="0"/>
              </a:rPr>
              <a:t> important </a:t>
            </a:r>
            <a:r>
              <a:rPr lang="en-US" dirty="0" smtClean="0">
                <a:ea typeface="ヒラギノ角ゴ Pro W3" charset="0"/>
              </a:rPr>
              <a:t>factors </a:t>
            </a:r>
            <a:r>
              <a:rPr lang="en-US" dirty="0">
                <a:ea typeface="ヒラギノ角ゴ Pro W3" charset="0"/>
              </a:rPr>
              <a:t>do </a:t>
            </a:r>
            <a:r>
              <a:rPr lang="en-US" u="sng" dirty="0">
                <a:ea typeface="ヒラギノ角ゴ Pro W3" charset="0"/>
              </a:rPr>
              <a:t>we</a:t>
            </a:r>
            <a:r>
              <a:rPr lang="en-US" dirty="0">
                <a:ea typeface="ヒラギノ角ゴ Pro W3" charset="0"/>
              </a:rPr>
              <a:t> </a:t>
            </a:r>
            <a:r>
              <a:rPr lang="en-US" dirty="0" smtClean="0">
                <a:ea typeface="ヒラギノ角ゴ Pro W3" charset="0"/>
              </a:rPr>
              <a:t>teach? </a:t>
            </a:r>
          </a:p>
          <a:p>
            <a:pPr marL="0" marR="0" indent="0" algn="l" defTabSz="914400" rtl="0" eaLnBrk="1" fontAlgn="base" latinLnBrk="0" hangingPunct="1">
              <a:lnSpc>
                <a:spcPct val="100000"/>
              </a:lnSpc>
              <a:spcBef>
                <a:spcPct val="0"/>
              </a:spcBef>
              <a:spcAft>
                <a:spcPct val="30000"/>
              </a:spcAft>
              <a:buClrTx/>
              <a:buSzTx/>
              <a:buFontTx/>
              <a:buNone/>
              <a:tabLst/>
              <a:defRPr/>
            </a:pPr>
            <a:endParaRPr lang="en-US" dirty="0" smtClean="0">
              <a:ea typeface="ヒラギノ角ゴ Pro W3" charset="0"/>
            </a:endParaRPr>
          </a:p>
          <a:p>
            <a:pPr marL="0" marR="0" indent="0" algn="l" defTabSz="914400" rtl="0" eaLnBrk="1" fontAlgn="base" latinLnBrk="0" hangingPunct="1">
              <a:lnSpc>
                <a:spcPct val="100000"/>
              </a:lnSpc>
              <a:spcBef>
                <a:spcPct val="0"/>
              </a:spcBef>
              <a:spcAft>
                <a:spcPct val="30000"/>
              </a:spcAft>
              <a:buClrTx/>
              <a:buSzTx/>
              <a:buFontTx/>
              <a:buNone/>
              <a:tabLst/>
              <a:defRPr/>
            </a:pPr>
            <a:r>
              <a:rPr lang="en-US" dirty="0" smtClean="0">
                <a:ea typeface="ヒラギノ角ゴ Pro W3" charset="0"/>
              </a:rPr>
              <a:t>Can we help our students with these employment factors? </a:t>
            </a: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a:t>
            </a:r>
          </a:p>
          <a:p>
            <a:pPr eaLnBrk="1" hangingPunct="1">
              <a:spcBef>
                <a:spcPct val="0"/>
              </a:spcBef>
              <a:spcAft>
                <a:spcPct val="30000"/>
              </a:spcAft>
            </a:pPr>
            <a:r>
              <a:rPr lang="en-US" dirty="0">
                <a:ea typeface="ヒラギノ角ゴ Pro W3" charset="0"/>
              </a:rPr>
              <a:t> High School Reform and Work: Facing Labor Market Realities</a:t>
            </a:r>
          </a:p>
          <a:p>
            <a:pPr eaLnBrk="1" hangingPunct="1">
              <a:spcBef>
                <a:spcPct val="0"/>
              </a:spcBef>
              <a:spcAft>
                <a:spcPct val="30000"/>
              </a:spcAft>
            </a:pPr>
            <a:r>
              <a:rPr lang="en-US" dirty="0">
                <a:ea typeface="ヒラギノ角ゴ Pro W3" charset="0"/>
              </a:rPr>
              <a:t>Written by Paul E. Barton,  Educational Testing Service, 2006</a:t>
            </a:r>
          </a:p>
          <a:p>
            <a:pPr eaLnBrk="1" hangingPunct="1">
              <a:spcBef>
                <a:spcPct val="0"/>
              </a:spcBef>
              <a:spcAft>
                <a:spcPct val="30000"/>
              </a:spcAft>
            </a:pPr>
            <a:r>
              <a:rPr lang="en-US" dirty="0">
                <a:ea typeface="ヒラギノ角ゴ Pro W3" charset="0"/>
              </a:rPr>
              <a:t>http://</a:t>
            </a:r>
            <a:r>
              <a:rPr lang="en-US" dirty="0" err="1">
                <a:ea typeface="ヒラギノ角ゴ Pro W3" charset="0"/>
              </a:rPr>
              <a:t>www.ets.org</a:t>
            </a:r>
            <a:r>
              <a:rPr lang="en-US" dirty="0">
                <a:ea typeface="ヒラギノ角ゴ Pro W3" charset="0"/>
              </a:rPr>
              <a:t>/research/researcher/PIC-</a:t>
            </a:r>
            <a:r>
              <a:rPr lang="en-US" dirty="0" err="1">
                <a:ea typeface="ヒラギノ角ゴ Pro W3" charset="0"/>
              </a:rPr>
              <a:t>HSWORK.html</a:t>
            </a: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p:txBody>
      </p:sp>
    </p:spTree>
    <p:extLst>
      <p:ext uri="{BB962C8B-B14F-4D97-AF65-F5344CB8AC3E}">
        <p14:creationId xmlns:p14="http://schemas.microsoft.com/office/powerpoint/2010/main" val="18880139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a:xfrm>
            <a:off x="1244600" y="800100"/>
            <a:ext cx="3200400" cy="2400300"/>
          </a:xfrm>
          <a:ln/>
        </p:spPr>
      </p:sp>
      <p:sp>
        <p:nvSpPr>
          <p:cNvPr id="187394" name="Notes Placeholder 2"/>
          <p:cNvSpPr>
            <a:spLocks noGrp="1"/>
          </p:cNvSpPr>
          <p:nvPr>
            <p:ph type="body" idx="1"/>
          </p:nvPr>
        </p:nvSpPr>
        <p:spPr>
          <a:xfrm>
            <a:off x="731838" y="3276601"/>
            <a:ext cx="5851525" cy="6084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We asked </a:t>
            </a:r>
            <a:r>
              <a:rPr lang="en-US" u="sng" dirty="0">
                <a:ea typeface="ヒラギノ角ゴ Pro W3" charset="0"/>
              </a:rPr>
              <a:t>industry</a:t>
            </a:r>
            <a:r>
              <a:rPr lang="en-US" dirty="0">
                <a:ea typeface="ヒラギノ角ゴ Pro W3" charset="0"/>
              </a:rPr>
              <a:t> what they wanted, and they said they would like for us to teach </a:t>
            </a:r>
            <a:r>
              <a:rPr lang="en-US" u="sng" dirty="0">
                <a:ea typeface="ヒラギノ角ゴ Pro W3" charset="0"/>
              </a:rPr>
              <a:t>our</a:t>
            </a:r>
            <a:r>
              <a:rPr lang="en-US" dirty="0">
                <a:ea typeface="ヒラギノ角ゴ Pro W3" charset="0"/>
              </a:rPr>
              <a:t> students to </a:t>
            </a:r>
            <a:r>
              <a:rPr lang="en-US" u="sng" dirty="0">
                <a:ea typeface="ヒラギノ角ゴ Pro W3" charset="0"/>
              </a:rPr>
              <a:t>their</a:t>
            </a:r>
            <a:r>
              <a:rPr lang="en-US" dirty="0">
                <a:ea typeface="ヒラギノ角ゴ Pro W3" charset="0"/>
              </a:rPr>
              <a:t> standards. </a:t>
            </a:r>
          </a:p>
          <a:p>
            <a:endParaRPr lang="en-US" dirty="0">
              <a:ea typeface="ヒラギノ角ゴ Pro W3" charset="0"/>
            </a:endParaRPr>
          </a:p>
          <a:p>
            <a:r>
              <a:rPr lang="en-US" dirty="0">
                <a:ea typeface="ヒラギノ角ゴ Pro W3" charset="0"/>
              </a:rPr>
              <a:t>Many of our </a:t>
            </a:r>
            <a:r>
              <a:rPr lang="en-US" dirty="0" smtClean="0">
                <a:ea typeface="ヒラギノ角ゴ Pro W3" charset="0"/>
              </a:rPr>
              <a:t>Career and Technical Education courses </a:t>
            </a:r>
            <a:r>
              <a:rPr lang="en-US" dirty="0">
                <a:ea typeface="ヒラギノ角ゴ Pro W3" charset="0"/>
              </a:rPr>
              <a:t>now use industry-written curriculum that prepares kids to pass industry certification exams</a:t>
            </a:r>
            <a:r>
              <a:rPr lang="en-US" dirty="0" smtClean="0">
                <a:ea typeface="ヒラギノ角ゴ Pro W3" charset="0"/>
              </a:rPr>
              <a:t>.</a:t>
            </a:r>
            <a:endParaRPr lang="en-US" dirty="0">
              <a:ea typeface="ヒラギノ角ゴ Pro W3" charset="0"/>
            </a:endParaRPr>
          </a:p>
          <a:p>
            <a:r>
              <a:rPr lang="en-US" u="sng" dirty="0" smtClean="0">
                <a:ea typeface="ヒラギノ角ゴ Pro W3" charset="0"/>
              </a:rPr>
              <a:t>Who</a:t>
            </a:r>
            <a:r>
              <a:rPr lang="en-US" dirty="0" smtClean="0">
                <a:ea typeface="ヒラギノ角ゴ Pro W3" charset="0"/>
              </a:rPr>
              <a:t> or </a:t>
            </a:r>
            <a:r>
              <a:rPr lang="en-US" u="sng" dirty="0" smtClean="0">
                <a:ea typeface="ヒラギノ角ゴ Pro W3" charset="0"/>
              </a:rPr>
              <a:t>what</a:t>
            </a:r>
            <a:r>
              <a:rPr lang="en-US" dirty="0" smtClean="0">
                <a:ea typeface="ヒラギノ角ゴ Pro W3" charset="0"/>
              </a:rPr>
              <a:t> </a:t>
            </a:r>
            <a:r>
              <a:rPr lang="en-US" dirty="0">
                <a:ea typeface="ヒラギノ角ゴ Pro W3" charset="0"/>
              </a:rPr>
              <a:t>is driving education? </a:t>
            </a:r>
          </a:p>
          <a:p>
            <a:r>
              <a:rPr lang="en-US" dirty="0">
                <a:ea typeface="ヒラギノ角ゴ Pro W3" charset="0"/>
              </a:rPr>
              <a:t>What are the </a:t>
            </a:r>
            <a:r>
              <a:rPr lang="en-US" u="sng" dirty="0">
                <a:ea typeface="ヒラギノ角ゴ Pro W3" charset="0"/>
              </a:rPr>
              <a:t>important</a:t>
            </a:r>
            <a:r>
              <a:rPr lang="en-US" dirty="0">
                <a:ea typeface="ヒラギノ角ゴ Pro W3" charset="0"/>
              </a:rPr>
              <a:t> credentials?</a:t>
            </a:r>
          </a:p>
          <a:p>
            <a:endParaRPr lang="en-US" dirty="0">
              <a:ea typeface="ヒラギノ角ゴ Pro W3" charset="0"/>
            </a:endParaRPr>
          </a:p>
          <a:p>
            <a:r>
              <a:rPr lang="en-US" dirty="0">
                <a:ea typeface="ヒラギノ角ゴ Pro W3" charset="0"/>
              </a:rPr>
              <a:t>Which is </a:t>
            </a:r>
            <a:r>
              <a:rPr lang="en-US" u="sng" dirty="0">
                <a:ea typeface="ヒラギノ角ゴ Pro W3" charset="0"/>
              </a:rPr>
              <a:t>better</a:t>
            </a:r>
            <a:r>
              <a:rPr lang="en-US" dirty="0">
                <a:ea typeface="ヒラギノ角ゴ Pro W3" charset="0"/>
              </a:rPr>
              <a:t>, --  </a:t>
            </a:r>
            <a:r>
              <a:rPr lang="en-US" dirty="0" smtClean="0">
                <a:ea typeface="ヒラギノ角ゴ Pro W3" charset="0"/>
              </a:rPr>
              <a:t>the </a:t>
            </a:r>
            <a:r>
              <a:rPr lang="en-US" u="sng" dirty="0" smtClean="0">
                <a:ea typeface="ヒラギノ角ゴ Pro W3" charset="0"/>
              </a:rPr>
              <a:t>education </a:t>
            </a:r>
            <a:r>
              <a:rPr lang="en-US" dirty="0">
                <a:ea typeface="ヒラギノ角ゴ Pro W3" charset="0"/>
              </a:rPr>
              <a:t>credentials that you see on the </a:t>
            </a:r>
            <a:r>
              <a:rPr lang="en-US" u="sng" dirty="0">
                <a:ea typeface="ヒラギノ角ゴ Pro W3" charset="0"/>
              </a:rPr>
              <a:t>left</a:t>
            </a:r>
            <a:r>
              <a:rPr lang="en-US" dirty="0">
                <a:ea typeface="ヒラギノ角ゴ Pro W3" charset="0"/>
              </a:rPr>
              <a:t>, or </a:t>
            </a:r>
            <a:r>
              <a:rPr lang="en-US" u="sng" dirty="0">
                <a:ea typeface="ヒラギノ角ゴ Pro W3" charset="0"/>
              </a:rPr>
              <a:t>industry </a:t>
            </a:r>
            <a:r>
              <a:rPr lang="en-US" dirty="0">
                <a:ea typeface="ヒラギノ角ゴ Pro W3" charset="0"/>
              </a:rPr>
              <a:t>credentials that you see on the </a:t>
            </a:r>
            <a:r>
              <a:rPr lang="en-US" u="sng" dirty="0">
                <a:ea typeface="ヒラギノ角ゴ Pro W3" charset="0"/>
              </a:rPr>
              <a:t>right</a:t>
            </a:r>
            <a:r>
              <a:rPr lang="en-US" dirty="0">
                <a:ea typeface="ヒラギノ角ゴ Pro W3" charset="0"/>
              </a:rPr>
              <a:t>?</a:t>
            </a:r>
          </a:p>
          <a:p>
            <a:r>
              <a:rPr lang="en-US" dirty="0">
                <a:ea typeface="ヒラギノ角ゴ Pro W3" charset="0"/>
              </a:rPr>
              <a:t> Better for </a:t>
            </a:r>
            <a:r>
              <a:rPr lang="en-US" u="sng" dirty="0" smtClean="0">
                <a:ea typeface="ヒラギノ角ゴ Pro W3" charset="0"/>
              </a:rPr>
              <a:t>whom?</a:t>
            </a:r>
            <a:r>
              <a:rPr lang="en-US" dirty="0" smtClean="0">
                <a:ea typeface="ヒラギノ角ゴ Pro W3" charset="0"/>
              </a:rPr>
              <a:t> </a:t>
            </a:r>
            <a:r>
              <a:rPr lang="en-US" dirty="0">
                <a:ea typeface="ヒラギノ角ゴ Pro W3" charset="0"/>
              </a:rPr>
              <a:t>-- </a:t>
            </a:r>
            <a:r>
              <a:rPr lang="en-US" dirty="0" smtClean="0">
                <a:ea typeface="ヒラギノ角ゴ Pro W3" charset="0"/>
              </a:rPr>
              <a:t>better for educators</a:t>
            </a:r>
            <a:r>
              <a:rPr lang="en-US" dirty="0">
                <a:ea typeface="ヒラギノ角ゴ Pro W3" charset="0"/>
              </a:rPr>
              <a:t>, business, parents, </a:t>
            </a:r>
            <a:r>
              <a:rPr lang="en-US" dirty="0" err="1">
                <a:ea typeface="ヒラギノ角ゴ Pro W3" charset="0"/>
              </a:rPr>
              <a:t>etc</a:t>
            </a:r>
            <a:r>
              <a:rPr lang="en-US" dirty="0">
                <a:ea typeface="ヒラギノ角ゴ Pro W3" charset="0"/>
              </a:rPr>
              <a:t>?</a:t>
            </a:r>
          </a:p>
          <a:p>
            <a:endParaRPr lang="en-US" dirty="0">
              <a:ea typeface="ヒラギノ角ゴ Pro W3" charset="0"/>
            </a:endParaRPr>
          </a:p>
          <a:p>
            <a:r>
              <a:rPr lang="en-US" dirty="0">
                <a:ea typeface="ヒラギノ角ゴ Pro W3" charset="0"/>
              </a:rPr>
              <a:t>Do you think there will come a time when the education credentials on the </a:t>
            </a:r>
            <a:r>
              <a:rPr lang="en-US" u="sng" dirty="0">
                <a:ea typeface="ヒラギノ角ゴ Pro W3" charset="0"/>
              </a:rPr>
              <a:t>left</a:t>
            </a:r>
            <a:r>
              <a:rPr lang="en-US" dirty="0">
                <a:ea typeface="ヒラギノ角ゴ Pro W3" charset="0"/>
              </a:rPr>
              <a:t> don</a:t>
            </a:r>
            <a:r>
              <a:rPr lang="ja-JP" altLang="en-US" dirty="0">
                <a:ea typeface="ヒラギノ角ゴ Pro W3" charset="0"/>
              </a:rPr>
              <a:t>’</a:t>
            </a:r>
            <a:r>
              <a:rPr lang="en-US" altLang="ja-JP" dirty="0">
                <a:ea typeface="ヒラギノ角ゴ Pro W3" charset="0"/>
              </a:rPr>
              <a:t>t mean </a:t>
            </a:r>
            <a:r>
              <a:rPr lang="en-US" altLang="ja-JP" u="sng" dirty="0">
                <a:ea typeface="ヒラギノ角ゴ Pro W3" charset="0"/>
              </a:rPr>
              <a:t>anything</a:t>
            </a:r>
            <a:r>
              <a:rPr lang="en-US" altLang="ja-JP" dirty="0">
                <a:ea typeface="ヒラギノ角ゴ Pro W3" charset="0"/>
              </a:rPr>
              <a:t> and the businesses will look only for </a:t>
            </a:r>
            <a:r>
              <a:rPr lang="en-US" altLang="ja-JP" u="sng" dirty="0">
                <a:ea typeface="ヒラギノ角ゴ Pro W3" charset="0"/>
              </a:rPr>
              <a:t>their </a:t>
            </a:r>
            <a:r>
              <a:rPr lang="en-US" altLang="ja-JP" dirty="0">
                <a:ea typeface="ヒラギノ角ゴ Pro W3" charset="0"/>
              </a:rPr>
              <a:t>credentials in their new recruits</a:t>
            </a:r>
            <a:r>
              <a:rPr lang="en-US" altLang="ja-JP" dirty="0" smtClean="0">
                <a:ea typeface="ヒラギノ角ゴ Pro W3" charset="0"/>
              </a:rPr>
              <a:t>?</a:t>
            </a:r>
            <a:endParaRPr lang="en-US" dirty="0">
              <a:ea typeface="ヒラギノ角ゴ Pro W3" charset="0"/>
            </a:endParaRPr>
          </a:p>
          <a:p>
            <a:r>
              <a:rPr lang="en-US" dirty="0">
                <a:ea typeface="ヒラギノ角ゴ Pro W3" charset="0"/>
              </a:rPr>
              <a:t>Is that good or bad?</a:t>
            </a:r>
          </a:p>
          <a:p>
            <a:endParaRPr lang="en-US" dirty="0">
              <a:ea typeface="ヒラギノ角ゴ Pro W3" charset="0"/>
            </a:endParaRPr>
          </a:p>
        </p:txBody>
      </p:sp>
      <p:sp>
        <p:nvSpPr>
          <p:cNvPr id="187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E3FBAB-524C-3641-89B5-3D39CEC90EC0}" type="slidenum">
              <a:rPr lang="en-US" sz="1300"/>
              <a:pPr/>
              <a:t>78</a:t>
            </a:fld>
            <a:endParaRPr lang="en-US" sz="1300"/>
          </a:p>
        </p:txBody>
      </p:sp>
    </p:spTree>
    <p:extLst>
      <p:ext uri="{BB962C8B-B14F-4D97-AF65-F5344CB8AC3E}">
        <p14:creationId xmlns:p14="http://schemas.microsoft.com/office/powerpoint/2010/main" val="436128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066800" y="4560888"/>
            <a:ext cx="4959350"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p>
          <a:p>
            <a:endParaRPr lang="en-US" dirty="0" smtClean="0">
              <a:ea typeface="ヒラギノ角ゴ Pro W3" charset="0"/>
            </a:endParaRPr>
          </a:p>
          <a:p>
            <a:r>
              <a:rPr lang="en-US" dirty="0" smtClean="0">
                <a:ea typeface="ヒラギノ角ゴ Pro W3" charset="0"/>
              </a:rPr>
              <a:t>If you “begin with the end in mind” like I said earlier, then high school students should ask the businesses what they will want in their new recruits, rather than focusing on something</a:t>
            </a:r>
            <a:r>
              <a:rPr lang="en-US" baseline="0" dirty="0" smtClean="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79</a:t>
            </a:fld>
            <a:endParaRPr lang="en-US" sz="1300"/>
          </a:p>
        </p:txBody>
      </p:sp>
    </p:spTree>
    <p:extLst>
      <p:ext uri="{BB962C8B-B14F-4D97-AF65-F5344CB8AC3E}">
        <p14:creationId xmlns:p14="http://schemas.microsoft.com/office/powerpoint/2010/main" val="1033602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a:ea typeface="ヒラギノ角ゴ Pro W3" charset="0"/>
                <a:cs typeface="Times"/>
              </a:rPr>
              <a:t>Here is what we will be covering today.</a:t>
            </a:r>
          </a:p>
          <a:p>
            <a:pPr marL="302066" indent="-302066">
              <a:buFont typeface="Arial"/>
              <a:buChar char="•"/>
              <a:defRPr/>
            </a:pPr>
            <a:r>
              <a:rPr lang="en-US" dirty="0">
                <a:ea typeface="ヒラギノ角ゴ Pro W3" charset="0"/>
                <a:cs typeface="Times"/>
              </a:rPr>
              <a:t>Surprises in the job market, </a:t>
            </a:r>
          </a:p>
          <a:p>
            <a:pPr marL="302066" indent="-302066">
              <a:buFont typeface="Arial"/>
              <a:buChar char="•"/>
              <a:defRPr/>
            </a:pPr>
            <a:r>
              <a:rPr lang="en-US" dirty="0">
                <a:ea typeface="ヒラギノ角ゴ Pro W3" charset="0"/>
                <a:cs typeface="Times"/>
              </a:rPr>
              <a:t>Future Demand in </a:t>
            </a:r>
            <a:r>
              <a:rPr lang="en-US" dirty="0" smtClean="0">
                <a:ea typeface="ヒラギノ角ゴ Pro W3" charset="0"/>
                <a:cs typeface="Times"/>
              </a:rPr>
              <a:t>occupations and the business</a:t>
            </a:r>
            <a:r>
              <a:rPr lang="en-US" baseline="0" dirty="0" smtClean="0">
                <a:ea typeface="ヒラギノ角ゴ Pro W3" charset="0"/>
                <a:cs typeface="Times"/>
              </a:rPr>
              <a:t> world</a:t>
            </a:r>
            <a:r>
              <a:rPr lang="en-US" dirty="0" smtClean="0">
                <a:ea typeface="ヒラギノ角ゴ Pro W3" charset="0"/>
                <a:cs typeface="Times"/>
              </a:rPr>
              <a:t>,</a:t>
            </a: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Our Changing World, </a:t>
            </a:r>
          </a:p>
          <a:p>
            <a:pPr marL="302066" indent="-302066">
              <a:buFont typeface="Arial"/>
              <a:buChar char="•"/>
              <a:defRPr/>
            </a:pPr>
            <a:r>
              <a:rPr lang="en-US" dirty="0" smtClean="0">
                <a:ea typeface="ヒラギノ角ゴ Pro W3" charset="0"/>
                <a:cs typeface="Times"/>
              </a:rPr>
              <a:t>And some New </a:t>
            </a:r>
            <a:r>
              <a:rPr lang="en-US" dirty="0">
                <a:ea typeface="ヒラギノ角ゴ Pro W3" charset="0"/>
                <a:cs typeface="Times"/>
              </a:rPr>
              <a:t>Ideas about </a:t>
            </a:r>
            <a:r>
              <a:rPr lang="en-US" dirty="0" smtClean="0">
                <a:ea typeface="ヒラギノ角ゴ Pro W3" charset="0"/>
                <a:cs typeface="Times"/>
              </a:rPr>
              <a:t>career</a:t>
            </a:r>
            <a:r>
              <a:rPr lang="en-US" baseline="0" dirty="0" smtClean="0">
                <a:ea typeface="ヒラギノ角ゴ Pro W3" charset="0"/>
                <a:cs typeface="Times"/>
              </a:rPr>
              <a:t> preparation</a:t>
            </a:r>
            <a:endParaRPr lang="en-US" dirty="0">
              <a:ea typeface="ヒラギノ角ゴ Pro W3" charset="0"/>
              <a:cs typeface="Times"/>
            </a:endParaRPr>
          </a:p>
          <a:p>
            <a:pPr>
              <a:defRPr/>
            </a:pPr>
            <a:endParaRPr lang="en-US" dirty="0">
              <a:ea typeface="ヒラギノ角ゴ Pro W3" charset="0"/>
              <a:cs typeface="Times"/>
            </a:endParaRPr>
          </a:p>
          <a:p>
            <a:pPr>
              <a:defRPr/>
            </a:pPr>
            <a:r>
              <a:rPr lang="en-US" dirty="0">
                <a:ea typeface="ヒラギノ角ゴ Pro W3" charset="0"/>
                <a:cs typeface="Times"/>
                <a:sym typeface="Wingdings" charset="0"/>
              </a:rPr>
              <a:t></a:t>
            </a:r>
          </a:p>
          <a:p>
            <a:pPr>
              <a:defRPr/>
            </a:pPr>
            <a:r>
              <a:rPr lang="en-US" dirty="0">
                <a:ea typeface="ヒラギノ角ゴ Pro W3" charset="0"/>
                <a:cs typeface="Times"/>
              </a:rPr>
              <a:t>We will start with a few </a:t>
            </a:r>
            <a:r>
              <a:rPr lang="en-US" u="sng" dirty="0">
                <a:ea typeface="ヒラギノ角ゴ Pro W3" charset="0"/>
                <a:cs typeface="Times"/>
              </a:rPr>
              <a:t>facts</a:t>
            </a:r>
            <a:r>
              <a:rPr lang="en-US" dirty="0">
                <a:ea typeface="ヒラギノ角ゴ Pro W3" charset="0"/>
                <a:cs typeface="Times"/>
              </a:rPr>
              <a:t> that might </a:t>
            </a:r>
            <a:r>
              <a:rPr lang="en-US" u="sng" dirty="0" smtClean="0">
                <a:ea typeface="ヒラギノ角ゴ Pro W3" charset="0"/>
                <a:cs typeface="Times"/>
              </a:rPr>
              <a:t>surprise </a:t>
            </a:r>
            <a:r>
              <a:rPr lang="en-US" dirty="0" smtClean="0">
                <a:ea typeface="ヒラギノ角ゴ Pro W3" charset="0"/>
                <a:cs typeface="Times"/>
              </a:rPr>
              <a:t>you</a:t>
            </a:r>
            <a:r>
              <a:rPr lang="en-US" dirty="0">
                <a:ea typeface="ヒラギノ角ゴ Pro W3" charset="0"/>
                <a:cs typeface="Times"/>
              </a:rPr>
              <a:t>.</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8</a:t>
            </a:fld>
            <a:endParaRPr lang="en-US" sz="1300"/>
          </a:p>
        </p:txBody>
      </p:sp>
    </p:spTree>
    <p:extLst>
      <p:ext uri="{BB962C8B-B14F-4D97-AF65-F5344CB8AC3E}">
        <p14:creationId xmlns:p14="http://schemas.microsoft.com/office/powerpoint/2010/main" val="10378921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xfrm>
            <a:off x="974725" y="4560888"/>
            <a:ext cx="5527675"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Tell your </a:t>
            </a:r>
            <a:r>
              <a:rPr lang="en-US" dirty="0" smtClean="0">
                <a:ea typeface="ヒラギノ角ゴ Pro W3" charset="0"/>
              </a:rPr>
              <a:t>students to </a:t>
            </a:r>
            <a:r>
              <a:rPr lang="en-US" dirty="0">
                <a:ea typeface="ヒラギノ角ゴ Pro W3" charset="0"/>
              </a:rPr>
              <a:t>research the companies where they are applying for work.  And learn about the interview process</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It just amazes me that folks would try to get a job at a company they know nothing about.</a:t>
            </a:r>
          </a:p>
          <a:p>
            <a:r>
              <a:rPr lang="en-US" dirty="0" smtClean="0">
                <a:ea typeface="ヒラギノ角ゴ Pro W3" charset="0"/>
              </a:rPr>
              <a:t/>
            </a:r>
            <a:br>
              <a:rPr lang="en-US" dirty="0" smtClean="0">
                <a:ea typeface="ヒラギノ角ゴ Pro W3" charset="0"/>
              </a:rPr>
            </a:br>
            <a:r>
              <a:rPr lang="en-US" dirty="0" smtClean="0">
                <a:ea typeface="ヒラギノ角ゴ Pro W3" charset="0"/>
              </a:rPr>
              <a:t>The focus of the job interview should be on what </a:t>
            </a:r>
            <a:r>
              <a:rPr lang="en-US" u="sng" dirty="0" smtClean="0">
                <a:ea typeface="ヒラギノ角ゴ Pro W3" charset="0"/>
              </a:rPr>
              <a:t>you</a:t>
            </a:r>
            <a:r>
              <a:rPr lang="en-US" dirty="0" smtClean="0">
                <a:ea typeface="ヒラギノ角ゴ Pro W3" charset="0"/>
              </a:rPr>
              <a:t> can do for the company. </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80</a:t>
            </a:fld>
            <a:endParaRPr lang="en-US" sz="1300"/>
          </a:p>
        </p:txBody>
      </p:sp>
    </p:spTree>
    <p:extLst>
      <p:ext uri="{BB962C8B-B14F-4D97-AF65-F5344CB8AC3E}">
        <p14:creationId xmlns:p14="http://schemas.microsoft.com/office/powerpoint/2010/main" val="15017530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CD4492D-2C57-664A-8C8D-203A85C851A2}" type="slidenum">
              <a:rPr lang="en-US" sz="1300"/>
              <a:pPr algn="r"/>
              <a:t>81</a:t>
            </a:fld>
            <a:endParaRPr lang="en-US" sz="1300"/>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xfrm>
            <a:off x="974725" y="4560888"/>
            <a:ext cx="5202238"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6175" tIns="48086" rIns="96175" bIns="48086"/>
          <a:lstStyle/>
          <a:p>
            <a:pPr eaLnBrk="1" hangingPunct="1">
              <a:spcBef>
                <a:spcPct val="0"/>
              </a:spcBef>
              <a:spcAft>
                <a:spcPct val="30000"/>
              </a:spcAft>
            </a:pPr>
            <a:r>
              <a:rPr lang="en-US" dirty="0">
                <a:ea typeface="ヒラギノ角ゴ Pro W3" charset="0"/>
              </a:rPr>
              <a:t>Here is a recent publication from the US Chamber of Commerce</a:t>
            </a:r>
          </a:p>
          <a:p>
            <a:pPr eaLnBrk="1" hangingPunct="1">
              <a:spcBef>
                <a:spcPct val="0"/>
              </a:spcBef>
              <a:spcAft>
                <a:spcPct val="30000"/>
              </a:spcAft>
            </a:pPr>
            <a:endParaRPr lang="en-US" dirty="0" smtClean="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a:t>
            </a:r>
          </a:p>
          <a:p>
            <a:pPr eaLnBrk="1" hangingPunct="1">
              <a:spcBef>
                <a:spcPct val="0"/>
              </a:spcBef>
              <a:spcAft>
                <a:spcPct val="30000"/>
              </a:spcAft>
            </a:pPr>
            <a:r>
              <a:rPr lang="en-US" dirty="0">
                <a:ea typeface="ヒラギノ角ゴ Pro W3" charset="0"/>
              </a:rPr>
              <a:t>http://</a:t>
            </a:r>
            <a:r>
              <a:rPr lang="en-US" dirty="0" err="1">
                <a:ea typeface="ヒラギノ角ゴ Pro W3" charset="0"/>
              </a:rPr>
              <a:t>icw.uschamber.com</a:t>
            </a:r>
            <a:r>
              <a:rPr lang="en-US" dirty="0">
                <a:ea typeface="ヒラギノ角ゴ Pro W3" charset="0"/>
              </a:rPr>
              <a:t>/publication/life-21st-century-workforce-national-perspective</a:t>
            </a: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Life in the 21st Century Workforce: A National Perspective</a:t>
            </a:r>
          </a:p>
          <a:p>
            <a:pPr eaLnBrk="1" hangingPunct="1">
              <a:spcBef>
                <a:spcPct val="0"/>
              </a:spcBef>
              <a:spcAft>
                <a:spcPct val="30000"/>
              </a:spcAft>
            </a:pPr>
            <a:r>
              <a:rPr lang="en-US" dirty="0">
                <a:ea typeface="ヒラギノ角ゴ Pro W3" charset="0"/>
              </a:rPr>
              <a:t>Posted September 27, 2011</a:t>
            </a:r>
          </a:p>
        </p:txBody>
      </p:sp>
    </p:spTree>
    <p:extLst>
      <p:ext uri="{BB962C8B-B14F-4D97-AF65-F5344CB8AC3E}">
        <p14:creationId xmlns:p14="http://schemas.microsoft.com/office/powerpoint/2010/main" val="5245121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03FD238-4CB8-F04B-9C13-B3314E28A6EF}" type="slidenum">
              <a:rPr lang="en-US" sz="1300"/>
              <a:pPr algn="r"/>
              <a:t>82</a:t>
            </a:fld>
            <a:endParaRPr lang="en-US" sz="1300"/>
          </a:p>
        </p:txBody>
      </p:sp>
      <p:sp>
        <p:nvSpPr>
          <p:cNvPr id="216066" name="Rectangle 2"/>
          <p:cNvSpPr>
            <a:spLocks noGrp="1" noRot="1" noChangeAspect="1" noChangeArrowheads="1" noTextEdit="1"/>
          </p:cNvSpPr>
          <p:nvPr>
            <p:ph type="sldImg"/>
          </p:nvPr>
        </p:nvSpPr>
        <p:spPr>
          <a:solidFill>
            <a:srgbClr val="FFFFFF"/>
          </a:solidFill>
          <a:ln/>
        </p:spPr>
      </p:sp>
      <p:sp>
        <p:nvSpPr>
          <p:cNvPr id="216067" name="Rectangle 3"/>
          <p:cNvSpPr>
            <a:spLocks noGrp="1" noChangeArrowheads="1"/>
          </p:cNvSpPr>
          <p:nvPr>
            <p:ph type="body" idx="1"/>
          </p:nvPr>
        </p:nvSpPr>
        <p:spPr>
          <a:xfrm>
            <a:off x="1219201" y="4560888"/>
            <a:ext cx="49530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6175" tIns="48086" rIns="96175" bIns="48086">
            <a:noAutofit/>
          </a:bodyPr>
          <a:lstStyle/>
          <a:p>
            <a:pPr eaLnBrk="1" hangingPunct="1">
              <a:spcBef>
                <a:spcPct val="0"/>
              </a:spcBef>
              <a:spcAft>
                <a:spcPct val="30000"/>
              </a:spcAft>
            </a:pPr>
            <a:r>
              <a:rPr lang="en-US" dirty="0">
                <a:ea typeface="ヒラギノ角ゴ Pro W3" charset="0"/>
              </a:rPr>
              <a:t>Here is their list of skills that employers said were </a:t>
            </a:r>
            <a:r>
              <a:rPr lang="en-US" u="sng" dirty="0">
                <a:ea typeface="ヒラギノ角ゴ Pro W3" charset="0"/>
              </a:rPr>
              <a:t>important</a:t>
            </a:r>
            <a:r>
              <a:rPr lang="en-US" dirty="0">
                <a:ea typeface="ヒラギノ角ゴ Pro W3" charset="0"/>
              </a:rPr>
              <a:t> when hiring their </a:t>
            </a:r>
            <a:r>
              <a:rPr lang="en-US" u="sng" dirty="0">
                <a:ea typeface="ヒラギノ角ゴ Pro W3" charset="0"/>
              </a:rPr>
              <a:t>new</a:t>
            </a:r>
            <a:r>
              <a:rPr lang="en-US" dirty="0">
                <a:ea typeface="ヒラギノ角ゴ Pro W3" charset="0"/>
              </a:rPr>
              <a:t> recruits. Do you think our </a:t>
            </a:r>
            <a:r>
              <a:rPr lang="en-US" u="sng" dirty="0" smtClean="0">
                <a:ea typeface="ヒラギノ角ゴ Pro W3" charset="0"/>
              </a:rPr>
              <a:t>students </a:t>
            </a:r>
            <a:r>
              <a:rPr lang="en-US" dirty="0" smtClean="0">
                <a:ea typeface="ヒラギノ角ゴ Pro W3" charset="0"/>
              </a:rPr>
              <a:t>should </a:t>
            </a:r>
            <a:r>
              <a:rPr lang="en-US" dirty="0">
                <a:ea typeface="ヒラギノ角ゴ Pro W3" charset="0"/>
              </a:rPr>
              <a:t>know this information</a:t>
            </a:r>
            <a:r>
              <a:rPr lang="en-US" dirty="0" smtClean="0">
                <a:ea typeface="ヒラギノ角ゴ Pro W3" charset="0"/>
              </a:rPr>
              <a:t>?</a:t>
            </a:r>
            <a:endParaRPr lang="en-US" dirty="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Where in our K-12 </a:t>
            </a:r>
            <a:r>
              <a:rPr lang="en-US" dirty="0" smtClean="0">
                <a:ea typeface="ヒラギノ角ゴ Pro W3" charset="0"/>
              </a:rPr>
              <a:t>schools and colleges </a:t>
            </a:r>
            <a:r>
              <a:rPr lang="en-US" dirty="0">
                <a:ea typeface="ヒラギノ角ゴ Pro W3" charset="0"/>
              </a:rPr>
              <a:t>are we teaching </a:t>
            </a:r>
            <a:r>
              <a:rPr lang="en-US" u="sng" dirty="0">
                <a:ea typeface="ヒラギノ角ゴ Pro W3" charset="0"/>
              </a:rPr>
              <a:t>these</a:t>
            </a:r>
            <a:r>
              <a:rPr lang="en-US" dirty="0">
                <a:ea typeface="ヒラギノ角ゴ Pro W3" charset="0"/>
              </a:rPr>
              <a:t> skills that the employers say are the </a:t>
            </a:r>
            <a:r>
              <a:rPr lang="en-US" u="sng" dirty="0">
                <a:ea typeface="ヒラギノ角ゴ Pro W3" charset="0"/>
              </a:rPr>
              <a:t>most</a:t>
            </a:r>
            <a:r>
              <a:rPr lang="en-US" dirty="0">
                <a:ea typeface="ヒラギノ角ゴ Pro W3" charset="0"/>
              </a:rPr>
              <a:t> important when hiring </a:t>
            </a:r>
            <a:r>
              <a:rPr lang="en-US" u="sng" dirty="0">
                <a:ea typeface="ヒラギノ角ゴ Pro W3" charset="0"/>
              </a:rPr>
              <a:t>new</a:t>
            </a:r>
            <a:r>
              <a:rPr lang="en-US" dirty="0">
                <a:ea typeface="ヒラギノ角ゴ Pro W3" charset="0"/>
              </a:rPr>
              <a:t> employees?</a:t>
            </a:r>
          </a:p>
          <a:p>
            <a:pPr eaLnBrk="1" hangingPunct="1">
              <a:spcBef>
                <a:spcPct val="0"/>
              </a:spcBef>
              <a:spcAft>
                <a:spcPct val="30000"/>
              </a:spcAft>
            </a:pPr>
            <a:endParaRPr lang="en-US" dirty="0" smtClean="0">
              <a:ea typeface="ヒラギノ角ゴ Pro W3" charset="0"/>
            </a:endParaRP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a:t>
            </a:r>
          </a:p>
          <a:p>
            <a:pPr eaLnBrk="1" hangingPunct="1">
              <a:spcBef>
                <a:spcPct val="0"/>
              </a:spcBef>
              <a:spcAft>
                <a:spcPct val="30000"/>
              </a:spcAft>
            </a:pPr>
            <a:r>
              <a:rPr lang="en-US" dirty="0">
                <a:ea typeface="ヒラギノ角ゴ Pro W3" charset="0"/>
              </a:rPr>
              <a:t>http://</a:t>
            </a:r>
            <a:r>
              <a:rPr lang="en-US" dirty="0" err="1">
                <a:ea typeface="ヒラギノ角ゴ Pro W3" charset="0"/>
              </a:rPr>
              <a:t>icw.uschamber.com</a:t>
            </a:r>
            <a:r>
              <a:rPr lang="en-US" dirty="0">
                <a:ea typeface="ヒラギノ角ゴ Pro W3" charset="0"/>
              </a:rPr>
              <a:t>/publication/life-21st-century-workforce-national-perspective</a:t>
            </a:r>
          </a:p>
          <a:p>
            <a:pPr eaLnBrk="1" hangingPunct="1">
              <a:spcBef>
                <a:spcPct val="0"/>
              </a:spcBef>
              <a:spcAft>
                <a:spcPct val="30000"/>
              </a:spcAft>
            </a:pPr>
            <a:endParaRPr lang="en-US" dirty="0">
              <a:ea typeface="ヒラギノ角ゴ Pro W3" charset="0"/>
            </a:endParaRPr>
          </a:p>
          <a:p>
            <a:pPr eaLnBrk="1" hangingPunct="1">
              <a:spcBef>
                <a:spcPct val="0"/>
              </a:spcBef>
              <a:spcAft>
                <a:spcPct val="30000"/>
              </a:spcAft>
            </a:pPr>
            <a:r>
              <a:rPr lang="en-US" dirty="0">
                <a:ea typeface="ヒラギノ角ゴ Pro W3" charset="0"/>
              </a:rPr>
              <a:t>Life in the 21st Century Workforce: A National Perspective</a:t>
            </a:r>
          </a:p>
          <a:p>
            <a:pPr eaLnBrk="1" hangingPunct="1">
              <a:spcBef>
                <a:spcPct val="0"/>
              </a:spcBef>
              <a:spcAft>
                <a:spcPct val="30000"/>
              </a:spcAft>
            </a:pPr>
            <a:r>
              <a:rPr lang="en-US" dirty="0">
                <a:ea typeface="ヒラギノ角ゴ Pro W3" charset="0"/>
              </a:rPr>
              <a:t>Posted September 27, 2011</a:t>
            </a:r>
          </a:p>
        </p:txBody>
      </p:sp>
    </p:spTree>
    <p:extLst>
      <p:ext uri="{BB962C8B-B14F-4D97-AF65-F5344CB8AC3E}">
        <p14:creationId xmlns:p14="http://schemas.microsoft.com/office/powerpoint/2010/main" val="9908361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want employees that can do </a:t>
            </a:r>
            <a:r>
              <a:rPr lang="en-US" u="sng" dirty="0">
                <a:ea typeface="ヒラギノ角ゴ Pro W3" charset="0"/>
              </a:rPr>
              <a:t>non-routine</a:t>
            </a:r>
            <a:r>
              <a:rPr lang="en-US" dirty="0">
                <a:ea typeface="ヒラギノ角ゴ Pro W3" charset="0"/>
              </a:rPr>
              <a:t> work. They want folks that can identify and solve </a:t>
            </a:r>
            <a:r>
              <a:rPr lang="en-US" u="sng" dirty="0">
                <a:ea typeface="ヒラギノ角ゴ Pro W3" charset="0"/>
              </a:rPr>
              <a:t>new</a:t>
            </a:r>
            <a:r>
              <a:rPr lang="en-US" dirty="0">
                <a:ea typeface="ヒラギノ角ゴ Pro W3" charset="0"/>
              </a:rPr>
              <a:t> problems</a:t>
            </a:r>
            <a:r>
              <a:rPr lang="en-US" dirty="0" smtClean="0">
                <a:ea typeface="ヒラギノ角ゴ Pro W3" charset="0"/>
              </a:rPr>
              <a:t>.  </a:t>
            </a:r>
            <a:endParaRPr lang="en-US" dirty="0">
              <a:ea typeface="ヒラギノ角ゴ Pro W3" charset="0"/>
            </a:endParaRPr>
          </a:p>
          <a:p>
            <a:endParaRPr lang="en-US" dirty="0">
              <a:ea typeface="ヒラギノ角ゴ Pro W3" charset="0"/>
            </a:endParaRPr>
          </a:p>
          <a:p>
            <a:r>
              <a:rPr lang="en-US" dirty="0">
                <a:ea typeface="ヒラギノ角ゴ Pro W3" charset="0"/>
              </a:rPr>
              <a:t>Gone are the jobs that required routine manual labor</a:t>
            </a:r>
            <a:r>
              <a:rPr lang="en-US" dirty="0" smtClean="0">
                <a:ea typeface="ヒラギノ角ゴ Pro W3" charset="0"/>
              </a:rPr>
              <a:t>. </a:t>
            </a:r>
          </a:p>
          <a:p>
            <a:r>
              <a:rPr lang="en-US" dirty="0" smtClean="0">
                <a:ea typeface="ヒラギノ角ゴ Pro W3" charset="0"/>
              </a:rPr>
              <a:t>The computers and robots can take care of that.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r>
              <a:rPr lang="en-US" dirty="0">
                <a:ea typeface="ヒラギノ角ゴ Pro W3" charset="0"/>
              </a:rPr>
              <a:t>https://</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OECD Skills Outlook 2013</a:t>
            </a:r>
          </a:p>
          <a:p>
            <a:endParaRPr lang="en-US" dirty="0">
              <a:ea typeface="ヒラギノ角ゴ Pro W3" charset="0"/>
            </a:endParaRPr>
          </a:p>
          <a:p>
            <a:r>
              <a:rPr lang="en-US" dirty="0">
                <a:ea typeface="ヒラギノ角ゴ Pro W3" charset="0"/>
              </a:rPr>
              <a:t>http://</a:t>
            </a:r>
            <a:r>
              <a:rPr lang="en-US" dirty="0" err="1">
                <a:ea typeface="ヒラギノ角ゴ Pro W3" charset="0"/>
              </a:rPr>
              <a:t>skills.oecd.org</a:t>
            </a:r>
            <a:r>
              <a:rPr lang="en-US" dirty="0">
                <a:ea typeface="ヒラギノ角ゴ Pro W3" charset="0"/>
              </a:rPr>
              <a:t>/</a:t>
            </a:r>
            <a:r>
              <a:rPr lang="en-US" dirty="0" err="1">
                <a:ea typeface="ヒラギノ角ゴ Pro W3" charset="0"/>
              </a:rPr>
              <a:t>skillsoutlook.html</a:t>
            </a:r>
            <a:endParaRPr lang="en-US" dirty="0">
              <a:ea typeface="ヒラギノ角ゴ Pro W3" charset="0"/>
            </a:endParaRPr>
          </a:p>
          <a:p>
            <a:r>
              <a:rPr lang="en-US" dirty="0">
                <a:ea typeface="ヒラギノ角ゴ Pro W3" charset="0"/>
              </a:rPr>
              <a:t>First Results from the Survey of Adult Skills</a:t>
            </a:r>
          </a:p>
          <a:p>
            <a:r>
              <a:rPr lang="en-US" dirty="0">
                <a:ea typeface="ヒラギノ角ゴ Pro W3" charset="0"/>
              </a:rPr>
              <a:t>OECD_Skills_Outlook_2013.pdf</a:t>
            </a:r>
          </a:p>
          <a:p>
            <a:endParaRPr lang="en-US" dirty="0">
              <a:ea typeface="ヒラギノ角ゴ Pro W3" charset="0"/>
            </a:endParaRPr>
          </a:p>
          <a:p>
            <a:r>
              <a:rPr lang="en-US" dirty="0">
                <a:ea typeface="ヒラギノ角ゴ Pro W3" charset="0"/>
              </a:rPr>
              <a:t>Key Findings</a:t>
            </a:r>
          </a:p>
          <a:p>
            <a:r>
              <a:rPr lang="en-US" dirty="0">
                <a:ea typeface="ヒラギノ角ゴ Pro W3" charset="0"/>
              </a:rPr>
              <a:t>SkillsOutlook_2013_KeyFindings.pdf</a:t>
            </a:r>
          </a:p>
          <a:p>
            <a:endParaRPr lang="en-US" dirty="0">
              <a:ea typeface="ヒラギノ角ゴ Pro W3" charset="0"/>
            </a:endParaRPr>
          </a:p>
          <a:p>
            <a:r>
              <a:rPr lang="en-US" dirty="0">
                <a:ea typeface="ヒラギノ角ゴ Pro W3" charset="0"/>
              </a:rPr>
              <a:t>Summary</a:t>
            </a:r>
          </a:p>
          <a:p>
            <a:r>
              <a:rPr lang="en-US" dirty="0">
                <a:ea typeface="ヒラギノ角ゴ Pro W3" charset="0"/>
              </a:rPr>
              <a:t>9789264204256-sum-en.pdf</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PIAAC Results Released</a:t>
            </a:r>
          </a:p>
          <a:p>
            <a:r>
              <a:rPr lang="en-US" dirty="0">
                <a:ea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dirty="0">
              <a:ea typeface="ヒラギノ角ゴ Pro W3" charset="0"/>
            </a:endParaRPr>
          </a:p>
          <a:p>
            <a:r>
              <a:rPr lang="en-US" dirty="0">
                <a:ea typeface="ヒラギノ角ゴ Pro W3" charset="0"/>
              </a:rPr>
              <a:t>    The OECD Skills Outlook 2013: First Results from the Survey of Adult Skills, a freely available book in PDF form;</a:t>
            </a:r>
          </a:p>
          <a:p>
            <a:r>
              <a:rPr lang="en-US" dirty="0">
                <a:ea typeface="ヒラギノ角ゴ Pro W3" charset="0"/>
              </a:rPr>
              <a:t>    a summary, Skilled for Life? Key Findings;</a:t>
            </a:r>
          </a:p>
          <a:p>
            <a:r>
              <a:rPr lang="en-US" dirty="0">
                <a:ea typeface="ヒラギノ角ゴ Pro W3" charset="0"/>
              </a:rPr>
              <a:t>    a brief U.S. report, Survey of Adult Skills, First Results: United States; and</a:t>
            </a:r>
          </a:p>
          <a:p>
            <a:r>
              <a:rPr lang="en-US" dirty="0">
                <a:ea typeface="ヒラギノ角ゴ Pro W3" charset="0"/>
              </a:rPr>
              <a:t>    a report from the U.S. Department of Education</a:t>
            </a:r>
            <a:r>
              <a:rPr lang="ja-JP" altLang="en-US" dirty="0">
                <a:ea typeface="ヒラギノ角ゴ Pro W3" charset="0"/>
              </a:rPr>
              <a:t>’</a:t>
            </a:r>
            <a:r>
              <a:rPr lang="en-US" altLang="ja-JP" dirty="0">
                <a:ea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dirty="0">
              <a:ea typeface="ヒラギノ角ゴ Pro W3" charset="0"/>
            </a:endParaRPr>
          </a:p>
          <a:p>
            <a:r>
              <a:rPr lang="en-US" dirty="0">
                <a:ea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dirty="0">
                <a:ea typeface="ヒラギノ角ゴ Pro W3" charset="0"/>
              </a:rPr>
              <a:t>Links to all of these resources, as well as events and press coverage, may be found at </a:t>
            </a:r>
            <a:r>
              <a:rPr lang="en-US" dirty="0" err="1">
                <a:ea typeface="ヒラギノ角ゴ Pro W3" charset="0"/>
              </a:rPr>
              <a:t>www.piaacgateway.com</a:t>
            </a:r>
            <a:r>
              <a:rPr lang="en-US" dirty="0">
                <a:ea typeface="ヒラギノ角ゴ Pro W3" charset="0"/>
              </a:rPr>
              <a:t>.</a:t>
            </a:r>
          </a:p>
          <a:p>
            <a:r>
              <a:rPr lang="en-US" dirty="0">
                <a:ea typeface="ヒラギノ角ゴ Pro W3" charset="0"/>
              </a:rPr>
              <a:t>This article relies heavily on data included in the NCES </a:t>
            </a:r>
            <a:r>
              <a:rPr lang="ja-JP" altLang="en-US" dirty="0">
                <a:ea typeface="ヒラギノ角ゴ Pro W3" charset="0"/>
              </a:rPr>
              <a:t>“</a:t>
            </a:r>
            <a:r>
              <a:rPr lang="en-US" altLang="ja-JP" dirty="0">
                <a:ea typeface="ヒラギノ角ゴ Pro W3" charset="0"/>
              </a:rPr>
              <a:t>First Look</a:t>
            </a:r>
            <a:r>
              <a:rPr lang="ja-JP" altLang="en-US" dirty="0">
                <a:ea typeface="ヒラギノ角ゴ Pro W3" charset="0"/>
              </a:rPr>
              <a:t>”</a:t>
            </a:r>
            <a:r>
              <a:rPr lang="en-US" altLang="ja-JP" dirty="0">
                <a:ea typeface="ヒラギノ角ゴ Pro W3" charset="0"/>
              </a:rPr>
              <a:t> report. Further analysis of the PIAAC data will appear in future issues of OVAE Connection.</a:t>
            </a:r>
          </a:p>
          <a:p>
            <a:r>
              <a:rPr lang="en-US" dirty="0">
                <a:ea typeface="ヒラギノ角ゴ Pro W3" charset="0"/>
              </a:rPr>
              <a:t>The Survey</a:t>
            </a:r>
          </a:p>
          <a:p>
            <a:r>
              <a:rPr lang="en-US" dirty="0">
                <a:ea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dirty="0">
                <a:ea typeface="ヒラギノ角ゴ Pro W3" charset="0"/>
              </a:rPr>
              <a:t>Drawing from a rich background questionnaire, the PIAAC measures relationships among respondents</a:t>
            </a:r>
            <a:r>
              <a:rPr lang="ja-JP" altLang="en-US" dirty="0">
                <a:ea typeface="ヒラギノ角ゴ Pro W3" charset="0"/>
              </a:rPr>
              <a:t>’</a:t>
            </a:r>
            <a:r>
              <a:rPr lang="en-US" altLang="ja-JP" dirty="0">
                <a:ea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dirty="0">
                <a:ea typeface="ヒラギノ角ゴ Pro W3" charset="0"/>
              </a:rPr>
              <a:t>Findings are presented in the First Look report as country averages, and tables are used to place countries</a:t>
            </a:r>
            <a:r>
              <a:rPr lang="ja-JP" altLang="en-US" dirty="0">
                <a:ea typeface="ヒラギノ角ゴ Pro W3" charset="0"/>
              </a:rPr>
              <a:t>’</a:t>
            </a:r>
            <a:r>
              <a:rPr lang="en-US" altLang="ja-JP" dirty="0">
                <a:ea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dirty="0">
                <a:ea typeface="ヒラギノ角ゴ Pro W3" charset="0"/>
              </a:rPr>
              <a:t>“</a:t>
            </a:r>
            <a:r>
              <a:rPr lang="en-US" altLang="ja-JP" dirty="0">
                <a:ea typeface="ヒラギノ角ゴ Pro W3" charset="0"/>
              </a:rPr>
              <a:t>weak</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low.</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dirty="0">
                <a:ea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dirty="0">
                <a:ea typeface="ヒラギノ角ゴ Pro W3" charset="0"/>
              </a:rPr>
              <a:t>“</a:t>
            </a:r>
            <a:r>
              <a:rPr lang="en-US" altLang="ja-JP" dirty="0">
                <a:ea typeface="ヒラギノ角ゴ Pro W3" charset="0"/>
              </a:rPr>
              <a:t>some college,</a:t>
            </a:r>
            <a:r>
              <a:rPr lang="ja-JP" altLang="en-US" dirty="0">
                <a:ea typeface="ヒラギノ角ゴ Pro W3" charset="0"/>
              </a:rPr>
              <a:t>”</a:t>
            </a:r>
            <a:r>
              <a:rPr lang="en-US" altLang="ja-JP" dirty="0">
                <a:ea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dirty="0">
                <a:ea typeface="ヒラギノ角ゴ Pro W3" charset="0"/>
              </a:rPr>
              <a:t>Key Findings</a:t>
            </a:r>
          </a:p>
          <a:p>
            <a:r>
              <a:rPr lang="en-US" dirty="0">
                <a:ea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dirty="0">
                <a:ea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dirty="0">
                <a:ea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dirty="0">
                <a:ea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dirty="0">
                <a:ea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a:t>
            </a:r>
            <a:r>
              <a:rPr lang="en-US" dirty="0" err="1">
                <a:ea typeface="ヒラギノ角ゴ Pro W3" charset="0"/>
              </a:rPr>
              <a:t>Lifeskills</a:t>
            </a:r>
            <a:r>
              <a:rPr lang="en-US" dirty="0">
                <a:ea typeface="ヒラギノ角ゴ Pro W3" charset="0"/>
              </a:rPr>
              <a:t> Survey (ALL) (Tables 1-A and 1-B). The average U.S. numeracy score on the PIAAC is lower than it was in 2003-08 as reported in the IALS.</a:t>
            </a:r>
          </a:p>
          <a:p>
            <a:r>
              <a:rPr lang="en-US" dirty="0">
                <a:ea typeface="ヒラギノ角ゴ Pro W3" charset="0"/>
              </a:rPr>
              <a:t>Implications</a:t>
            </a:r>
          </a:p>
          <a:p>
            <a:r>
              <a:rPr lang="en-US" dirty="0">
                <a:ea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dirty="0">
                <a:ea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dirty="0">
                <a:ea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dirty="0">
                <a:ea typeface="ヒラギノ角ゴ Pro W3" charset="0"/>
              </a:rPr>
              <a:t>“</a:t>
            </a:r>
            <a:r>
              <a:rPr lang="en-US" altLang="ja-JP" dirty="0">
                <a:ea typeface="ヒラギノ角ゴ Pro W3" charset="0"/>
              </a:rPr>
              <a:t>fair</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poor</a:t>
            </a:r>
            <a:r>
              <a:rPr lang="ja-JP" altLang="en-US" dirty="0">
                <a:ea typeface="ヒラギノ角ゴ Pro W3" charset="0"/>
              </a:rPr>
              <a:t>”</a:t>
            </a:r>
            <a:r>
              <a:rPr lang="en-US" altLang="ja-JP" dirty="0">
                <a:ea typeface="ヒラギノ角ゴ Pro W3" charset="0"/>
              </a:rPr>
              <a:t> health than those with strong skills (see First Look, Figures 10 A, B, and C). This relationship is twice as strong as the international average.</a:t>
            </a:r>
          </a:p>
          <a:p>
            <a:r>
              <a:rPr lang="en-US" dirty="0">
                <a:ea typeface="ヒラギノ角ゴ Pro W3" charset="0"/>
              </a:rPr>
              <a:t>Moreover, a concerning trend emerges in this data set. Unlike most other countries surveyed, in the U.S., younger cohorts</a:t>
            </a:r>
            <a:r>
              <a:rPr lang="ja-JP" altLang="en-US" dirty="0">
                <a:ea typeface="ヒラギノ角ゴ Pro W3" charset="0"/>
              </a:rPr>
              <a:t>’</a:t>
            </a:r>
            <a:r>
              <a:rPr lang="en-US" altLang="ja-JP" dirty="0">
                <a:ea typeface="ヒラギノ角ゴ Pro W3" charset="0"/>
              </a:rPr>
              <a:t> skills are not surpassing the older cohorts</a:t>
            </a:r>
            <a:r>
              <a:rPr lang="ja-JP" altLang="en-US" dirty="0">
                <a:ea typeface="ヒラギノ角ゴ Pro W3" charset="0"/>
              </a:rPr>
              <a:t>’</a:t>
            </a:r>
            <a:r>
              <a:rPr lang="en-US" altLang="ja-JP" dirty="0">
                <a:ea typeface="ヒラギノ角ゴ Pro W3" charset="0"/>
              </a:rPr>
              <a:t> skills. This has serious implications for the future of our workforce and underscores the need for continuing education and training.</a:t>
            </a:r>
          </a:p>
          <a:p>
            <a:endParaRPr lang="en-US" dirty="0">
              <a:ea typeface="ヒラギノ角ゴ Pro W3"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D877509-1BBC-0742-B540-F8C2B5A4B6AE}" type="slidenum">
              <a:rPr lang="en-US" sz="1300"/>
              <a:pPr/>
              <a:t>83</a:t>
            </a:fld>
            <a:endParaRPr lang="en-US" sz="1300"/>
          </a:p>
        </p:txBody>
      </p:sp>
    </p:spTree>
    <p:extLst>
      <p:ext uri="{BB962C8B-B14F-4D97-AF65-F5344CB8AC3E}">
        <p14:creationId xmlns:p14="http://schemas.microsoft.com/office/powerpoint/2010/main" val="15895618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84</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newspaper 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endParaRPr lang="en-US" dirty="0" smtClean="0">
              <a:ea typeface="ヒラギノ角ゴ Pro W3" charset="0"/>
            </a:endParaRPr>
          </a:p>
          <a:p>
            <a:pPr eaLnBrk="1" hangingPunct="1"/>
            <a:r>
              <a:rPr lang="en-US" dirty="0" smtClean="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19674428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 you will find that times have changed -- and the manufacturing is coming back home.</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/sites/singularity/2012/07/23/the-end-of-</a:t>
            </a:r>
            <a:r>
              <a:rPr lang="en-US" dirty="0" err="1">
                <a:ea typeface="ヒラギノ角ゴ Pro W3" charset="0"/>
              </a:rPr>
              <a:t>chinese</a:t>
            </a:r>
            <a:r>
              <a:rPr lang="en-US" dirty="0">
                <a:ea typeface="ヒラギノ角ゴ Pro W3" charset="0"/>
              </a:rPr>
              <a:t>-manufacturing-and-rebirth-of-u-s-industry/</a:t>
            </a:r>
          </a:p>
          <a:p>
            <a:r>
              <a:rPr lang="en-US" dirty="0">
                <a:ea typeface="ヒラギノ角ゴ Pro W3" charset="0"/>
              </a:rPr>
              <a:t>The End of Chinese Manufacturing and Rebirth of U.S. Industry</a:t>
            </a: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7305FF-18DC-E743-8C37-991E1A546656}" type="slidenum">
              <a:rPr lang="en-US" sz="1300"/>
              <a:pPr/>
              <a:t>85</a:t>
            </a:fld>
            <a:endParaRPr lang="en-US" sz="1300"/>
          </a:p>
        </p:txBody>
      </p:sp>
    </p:spTree>
    <p:extLst>
      <p:ext uri="{BB962C8B-B14F-4D97-AF65-F5344CB8AC3E}">
        <p14:creationId xmlns:p14="http://schemas.microsoft.com/office/powerpoint/2010/main" val="1001224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don</a:t>
            </a:r>
            <a:r>
              <a:rPr lang="ja-JP" altLang="en-US" dirty="0">
                <a:ea typeface="ヒラギノ角ゴ Pro W3" charset="0"/>
              </a:rPr>
              <a:t>’</a:t>
            </a:r>
            <a:r>
              <a:rPr lang="en-US" altLang="ja-JP" dirty="0">
                <a:ea typeface="ヒラギノ角ゴ Pro W3" charset="0"/>
              </a:rPr>
              <a:t>t believe me when I tell them that </a:t>
            </a:r>
            <a:r>
              <a:rPr lang="en-US" altLang="ja-JP" u="sng" dirty="0">
                <a:ea typeface="ヒラギノ角ゴ Pro W3" charset="0"/>
              </a:rPr>
              <a:t>Chinese</a:t>
            </a:r>
            <a:r>
              <a:rPr lang="en-US" altLang="ja-JP" dirty="0">
                <a:ea typeface="ヒラギノ角ゴ Pro W3" charset="0"/>
              </a:rPr>
              <a:t> companies have moved some of their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86</a:t>
            </a:fld>
            <a:endParaRPr lang="en-US" sz="1300"/>
          </a:p>
        </p:txBody>
      </p:sp>
    </p:spTree>
    <p:extLst>
      <p:ext uri="{BB962C8B-B14F-4D97-AF65-F5344CB8AC3E}">
        <p14:creationId xmlns:p14="http://schemas.microsoft.com/office/powerpoint/2010/main" val="15577812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62B19D7-D184-3A4E-9C74-BA55BEB3867A}" type="slidenum">
              <a:rPr lang="en-US" sz="1300"/>
              <a:pPr algn="r"/>
              <a:t>87</a:t>
            </a:fld>
            <a:endParaRPr lang="en-US" sz="1300"/>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xfrm>
            <a:off x="812800"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Here we have a  Chinese all-terrain vehicle company that is building a manufacturing plant in North Carolina that will hire 600, and maybe 1,000 workers by the time they complete the facility.</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pPr eaLnBrk="1" hangingPunct="1"/>
            <a:r>
              <a:rPr lang="en-US" dirty="0">
                <a:solidFill>
                  <a:srgbClr val="FF0000"/>
                </a:solidFill>
                <a:ea typeface="ヒラギノ角ゴ Pro W3" charset="0"/>
              </a:rPr>
              <a:t>China-based RATO to open U.S. HQ in Lincoln County, hire up to 600 (maybe 1000 jobs)</a:t>
            </a:r>
          </a:p>
          <a:p>
            <a:pPr eaLnBrk="1" hangingPunct="1"/>
            <a:r>
              <a:rPr lang="en-US" dirty="0">
                <a:solidFill>
                  <a:srgbClr val="FF0000"/>
                </a:solidFill>
                <a:ea typeface="ヒラギノ角ゴ Pro W3" charset="0"/>
              </a:rPr>
              <a:t>Feb 16, 2012</a:t>
            </a:r>
          </a:p>
          <a:p>
            <a:pPr eaLnBrk="1" hangingPunct="1"/>
            <a:endParaRPr lang="en-US" dirty="0">
              <a:solidFill>
                <a:srgbClr val="FF0000"/>
              </a:solidFill>
              <a:ea typeface="ヒラギノ角ゴ Pro W3" charset="0"/>
            </a:endParaRP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8876161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solidFill>
            <a:srgbClr val="FFFFFF"/>
          </a:solidFill>
          <a:ln/>
        </p:spPr>
      </p:sp>
      <p:sp>
        <p:nvSpPr>
          <p:cNvPr id="25702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ea typeface="ヒラギノ角ゴ Pro W3" charset="0"/>
              </a:rPr>
              <a:t>Another Chinese company is bringing their solar panel factory to Charlotte, North Carolina.</a:t>
            </a:r>
          </a:p>
          <a:p>
            <a:endParaRPr lang="en-US" dirty="0">
              <a:ea typeface="ヒラギノ角ゴ Pro W3" charset="0"/>
            </a:endParaRPr>
          </a:p>
          <a:p>
            <a:r>
              <a:rPr lang="en-US" dirty="0">
                <a:solidFill>
                  <a:srgbClr val="CD0921"/>
                </a:solidFill>
                <a:ea typeface="ヒラギノ角ゴ Pro W3" charset="0"/>
              </a:rPr>
              <a:t>====</a:t>
            </a:r>
          </a:p>
          <a:p>
            <a:r>
              <a:rPr lang="en-US" dirty="0">
                <a:solidFill>
                  <a:srgbClr val="CD0921"/>
                </a:solidFill>
                <a:ea typeface="ヒラギノ角ゴ Pro W3" charset="0"/>
              </a:rPr>
              <a:t>International company will bring up to 36 jobs; site will serve as main manufacturing</a:t>
            </a:r>
          </a:p>
          <a:p>
            <a:r>
              <a:rPr lang="en-US" dirty="0">
                <a:solidFill>
                  <a:srgbClr val="CD0921"/>
                </a:solidFill>
                <a:ea typeface="ヒラギノ角ゴ Pro W3" charset="0"/>
              </a:rPr>
              <a:t>plant.</a:t>
            </a:r>
          </a:p>
          <a:p>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p:txBody>
      </p:sp>
      <p:sp>
        <p:nvSpPr>
          <p:cNvPr id="25702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F708F09-8E32-E44D-B247-D7B1D7ADF32C}" type="slidenum">
              <a:rPr lang="en-US" sz="1300"/>
              <a:pPr algn="r"/>
              <a:t>88</a:t>
            </a:fld>
            <a:endParaRPr lang="en-US" sz="1300"/>
          </a:p>
        </p:txBody>
      </p:sp>
    </p:spTree>
    <p:extLst>
      <p:ext uri="{BB962C8B-B14F-4D97-AF65-F5344CB8AC3E}">
        <p14:creationId xmlns:p14="http://schemas.microsoft.com/office/powerpoint/2010/main" val="17454158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xfrm>
            <a:off x="1219200" y="4560888"/>
            <a:ext cx="49577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And Lenovo, who makes the IBM </a:t>
            </a:r>
            <a:r>
              <a:rPr lang="en-US" dirty="0" err="1">
                <a:ea typeface="ヒラギノ角ゴ Pro W3" charset="0"/>
              </a:rPr>
              <a:t>ThinkPads</a:t>
            </a:r>
            <a:r>
              <a:rPr lang="en-US" dirty="0">
                <a:ea typeface="ヒラギノ角ゴ Pro W3" charset="0"/>
              </a:rPr>
              <a:t>, is setting up manufacturing in the United States.</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ea typeface="ヒラギノ角ゴ Pro W3" charset="0"/>
            </a:endParaRPr>
          </a:p>
          <a:p>
            <a:r>
              <a:rPr lang="en-US" dirty="0">
                <a:ea typeface="ヒラギノ角ゴ Pro W3" charset="0"/>
              </a:rPr>
              <a:t>Chinese PC Giant Lenovo Starts Manufacturing in U.S.</a:t>
            </a:r>
          </a:p>
          <a:p>
            <a:endParaRPr lang="en-US" dirty="0">
              <a:ea typeface="ヒラギノ角ゴ Pro W3" charset="0"/>
            </a:endParaRPr>
          </a:p>
          <a:p>
            <a:r>
              <a:rPr lang="en-US" dirty="0">
                <a:ea typeface="ヒラギノ角ゴ Pro W3" charset="0"/>
              </a:rPr>
              <a:t>The Chinese electronics giant, now the world's largest PC maker, recently opened a manufacturing plant in North Carolina. Bloomberg Television was given a tour of the facility.</a:t>
            </a:r>
          </a:p>
          <a:p>
            <a:endParaRPr lang="en-US" dirty="0">
              <a:ea typeface="ヒラギノ角ゴ Pro W3" charset="0"/>
            </a:endParaRPr>
          </a:p>
          <a:p>
            <a:r>
              <a:rPr lang="en-US" dirty="0">
                <a:ea typeface="ヒラギノ角ゴ Pro W3" charset="0"/>
              </a:rPr>
              <a:t>The world's largest electronics companies, including those in the U.S., instinctively use Asian labor for assembly. The operations, led by </a:t>
            </a:r>
            <a:r>
              <a:rPr lang="en-US" dirty="0" err="1">
                <a:ea typeface="ヒラギノ角ゴ Pro W3" charset="0"/>
              </a:rPr>
              <a:t>Foxconn</a:t>
            </a:r>
            <a:r>
              <a:rPr lang="en-US" dirty="0">
                <a:ea typeface="ヒラギノ角ゴ Pro W3" charset="0"/>
              </a:rPr>
              <a:t> Technology Group, are typically cheap and highly skilled. But the practice of sending that work overseas has made these companies punching bags for politicians and pundits trying to explain America's long-term unemployment crisis. </a:t>
            </a:r>
          </a:p>
          <a:p>
            <a:endParaRPr lang="en-US" dirty="0">
              <a:ea typeface="ヒラギノ角ゴ Pro W3" charset="0"/>
            </a:endParaRPr>
          </a:p>
          <a:p>
            <a:endParaRPr lang="en-US" dirty="0">
              <a:ea typeface="ヒラギノ角ゴ Pro W3" charset="0"/>
            </a:endParaRP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527096-A347-9E4C-93D1-F85091C4D636}" type="slidenum">
              <a:rPr lang="en-US" sz="1300"/>
              <a:pPr/>
              <a:t>89</a:t>
            </a:fld>
            <a:endParaRPr lang="en-US" sz="1300"/>
          </a:p>
        </p:txBody>
      </p:sp>
    </p:spTree>
    <p:extLst>
      <p:ext uri="{BB962C8B-B14F-4D97-AF65-F5344CB8AC3E}">
        <p14:creationId xmlns:p14="http://schemas.microsoft.com/office/powerpoint/2010/main" val="1550773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smtClean="0">
                <a:ea typeface="ヒラギノ角ゴ Pro W3" charset="0"/>
                <a:cs typeface="Times"/>
              </a:rPr>
              <a:t>The </a:t>
            </a:r>
            <a:r>
              <a:rPr lang="en-US" u="sng" dirty="0" smtClean="0">
                <a:ea typeface="ヒラギノ角ゴ Pro W3" charset="0"/>
                <a:cs typeface="Times"/>
              </a:rPr>
              <a:t>current</a:t>
            </a:r>
            <a:r>
              <a:rPr lang="en-US" baseline="0" dirty="0" smtClean="0">
                <a:ea typeface="ヒラギノ角ゴ Pro W3" charset="0"/>
                <a:cs typeface="Times"/>
              </a:rPr>
              <a:t> and </a:t>
            </a:r>
            <a:r>
              <a:rPr lang="en-US" u="sng" baseline="0" dirty="0" smtClean="0">
                <a:ea typeface="ヒラギノ角ゴ Pro W3" charset="0"/>
                <a:cs typeface="Times"/>
              </a:rPr>
              <a:t>future</a:t>
            </a:r>
            <a:r>
              <a:rPr lang="en-US" baseline="0" dirty="0" smtClean="0">
                <a:ea typeface="ヒラギノ角ゴ Pro W3" charset="0"/>
                <a:cs typeface="Times"/>
              </a:rPr>
              <a:t> job market is full of </a:t>
            </a:r>
            <a:r>
              <a:rPr lang="en-US" u="sng" baseline="0" dirty="0" smtClean="0">
                <a:ea typeface="ヒラギノ角ゴ Pro W3" charset="0"/>
                <a:cs typeface="Times"/>
              </a:rPr>
              <a:t>surprises</a:t>
            </a:r>
            <a:r>
              <a:rPr lang="en-US" baseline="0" dirty="0" smtClean="0">
                <a:ea typeface="ヒラギノ角ゴ Pro W3" charset="0"/>
                <a:cs typeface="Times"/>
              </a:rPr>
              <a:t>. </a:t>
            </a:r>
          </a:p>
          <a:p>
            <a:pPr>
              <a:defRPr/>
            </a:pPr>
            <a:endParaRPr lang="en-US" dirty="0" smtClean="0">
              <a:ea typeface="ヒラギノ角ゴ Pro W3" charset="0"/>
              <a:cs typeface="Times"/>
            </a:endParaRPr>
          </a:p>
          <a:p>
            <a:pPr>
              <a:defRPr/>
            </a:pPr>
            <a:r>
              <a:rPr lang="en-US" dirty="0" smtClean="0">
                <a:ea typeface="ヒラギノ角ゴ Pro W3" charset="0"/>
                <a:cs typeface="Times"/>
              </a:rPr>
              <a:t>Let’s start off by talking about education attainment.</a:t>
            </a:r>
            <a:endParaRPr lang="en-US" dirty="0">
              <a:ea typeface="ヒラギノ角ゴ Pro W3" charset="0"/>
              <a:cs typeface="Times"/>
            </a:endParaRPr>
          </a:p>
          <a:p>
            <a:pPr>
              <a:defRPr/>
            </a:pPr>
            <a:endParaRPr lang="en-US" dirty="0" smtClean="0">
              <a:ea typeface="ヒラギノ角ゴ Pro W3" charset="0"/>
              <a:cs typeface="Times"/>
            </a:endParaRPr>
          </a:p>
          <a:p>
            <a:pPr>
              <a:defRPr/>
            </a:pPr>
            <a:r>
              <a:rPr lang="en-US" dirty="0" smtClean="0">
                <a:ea typeface="ヒラギノ角ゴ Pro W3" charset="0"/>
                <a:cs typeface="Times"/>
              </a:rPr>
              <a:t>=======</a:t>
            </a:r>
          </a:p>
          <a:p>
            <a:pPr>
              <a:defRPr/>
            </a:pPr>
            <a:r>
              <a:rPr lang="en-US" dirty="0" smtClean="0">
                <a:ea typeface="ヒラギノ角ゴ Pro W3" charset="0"/>
                <a:cs typeface="Times"/>
              </a:rPr>
              <a:t>Gomer photo:</a:t>
            </a:r>
          </a:p>
          <a:p>
            <a:pPr>
              <a:defRPr/>
            </a:pPr>
            <a:r>
              <a:rPr lang="en-US" dirty="0" smtClean="0">
                <a:ea typeface="ヒラギノ角ゴ Pro W3" charset="0"/>
                <a:cs typeface="Times"/>
              </a:rPr>
              <a:t>http://www.nofrackingway.us/wp-content/uploads/2014/05/gomer.jpg</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9</a:t>
            </a:fld>
            <a:endParaRPr lang="en-US" sz="1300"/>
          </a:p>
        </p:txBody>
      </p:sp>
    </p:spTree>
    <p:extLst>
      <p:ext uri="{BB962C8B-B14F-4D97-AF65-F5344CB8AC3E}">
        <p14:creationId xmlns:p14="http://schemas.microsoft.com/office/powerpoint/2010/main" val="3740826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CC13D1-AEF0-7245-A2A0-BADDF7B99F47}" type="slidenum">
              <a:rPr lang="en-US" sz="1300"/>
              <a:pPr algn="r"/>
              <a:t>90</a:t>
            </a:fld>
            <a:endParaRPr lang="en-US" sz="1300"/>
          </a:p>
        </p:txBody>
      </p:sp>
      <p:sp>
        <p:nvSpPr>
          <p:cNvPr id="259074"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xfrm>
            <a:off x="812800" y="4560888"/>
            <a:ext cx="54451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rPr>
              <a:t>And Wind Power technologies coming to </a:t>
            </a:r>
            <a:r>
              <a:rPr lang="en-US" dirty="0" smtClean="0">
                <a:ea typeface="ヒラギノ角ゴ Pro W3" charset="0"/>
              </a:rPr>
              <a:t>Raleigh.</a:t>
            </a:r>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What should we be doing to prepare our current </a:t>
            </a:r>
            <a:r>
              <a:rPr lang="en-US" dirty="0" smtClean="0">
                <a:ea typeface="ヒラギノ角ゴ Pro W3" charset="0"/>
              </a:rPr>
              <a:t>students </a:t>
            </a:r>
            <a:r>
              <a:rPr lang="en-US" dirty="0">
                <a:ea typeface="ヒラギノ角ゴ Pro W3" charset="0"/>
              </a:rPr>
              <a:t>for these jobs, and the jobs that will follow?</a:t>
            </a:r>
          </a:p>
          <a:p>
            <a:pPr eaLnBrk="1" hangingPunct="1"/>
            <a:endParaRPr lang="en-US" dirty="0">
              <a:ea typeface="ヒラギノ角ゴ Pro W3" charset="0"/>
            </a:endParaRPr>
          </a:p>
          <a:p>
            <a:pPr eaLnBrk="1" hangingPunct="1"/>
            <a:r>
              <a:rPr lang="en-US" dirty="0">
                <a:ea typeface="ヒラギノ角ゴ Pro W3" charset="0"/>
              </a:rPr>
              <a:t>How are we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to </a:t>
            </a:r>
            <a:r>
              <a:rPr lang="en-US" dirty="0">
                <a:ea typeface="ヒラギノ角ゴ Pro W3" charset="0"/>
              </a:rPr>
              <a:t>work for a company with cultural norms that our different from ours?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r>
              <a:rPr lang="en-US" dirty="0">
                <a:solidFill>
                  <a:srgbClr val="FF0000"/>
                </a:solidFill>
                <a:ea typeface="ヒラギノ角ゴ Pro W3" charset="0"/>
              </a:rPr>
              <a:t>China Ming Yang Wind Power Group Limited, a wind turbine manufacturer in China, opened a North American research and development center on </a:t>
            </a:r>
            <a:r>
              <a:rPr lang="en-US" dirty="0">
                <a:solidFill>
                  <a:srgbClr val="FF0000"/>
                </a:solidFill>
                <a:ea typeface="ヒラギノ角ゴ Pro W3" charset="0"/>
                <a:hlinkClick r:id="rId3"/>
              </a:rPr>
              <a:t>N.C. State</a:t>
            </a:r>
            <a:r>
              <a:rPr lang="ja-JP" altLang="en-US" dirty="0">
                <a:solidFill>
                  <a:srgbClr val="FF0000"/>
                </a:solidFill>
                <a:ea typeface="ヒラギノ角ゴ Pro W3" charset="0"/>
                <a:hlinkClick r:id="rId3"/>
              </a:rPr>
              <a:t>’</a:t>
            </a:r>
            <a:r>
              <a:rPr lang="en-US" altLang="ja-JP" dirty="0">
                <a:solidFill>
                  <a:srgbClr val="FF0000"/>
                </a:solidFill>
                <a:ea typeface="ヒラギノ角ゴ Pro W3" charset="0"/>
                <a:hlinkClick r:id="rId3"/>
              </a:rPr>
              <a:t>s</a:t>
            </a:r>
            <a:r>
              <a:rPr lang="en-US" altLang="ja-JP" dirty="0">
                <a:solidFill>
                  <a:srgbClr val="FF0000"/>
                </a:solidFill>
                <a:ea typeface="ヒラギノ角ゴ Pro W3" charset="0"/>
              </a:rPr>
              <a:t>    Centennial Campus on Tuesday.</a:t>
            </a:r>
          </a:p>
          <a:p>
            <a:r>
              <a:rPr lang="en-US" dirty="0">
                <a:solidFill>
                  <a:srgbClr val="FF0000"/>
                </a:solidFill>
                <a:ea typeface="ヒラギノ角ゴ Pro W3" charset="0"/>
              </a:rPr>
              <a:t>The center will focus on offshore wind turbine research and development. </a:t>
            </a:r>
            <a:r>
              <a:rPr lang="en-US" dirty="0">
                <a:solidFill>
                  <a:srgbClr val="FF0000"/>
                </a:solidFill>
                <a:ea typeface="ヒラギノ角ゴ Pro W3" charset="0"/>
                <a:hlinkClick r:id="rId4" invalidUrl="http://www.bizjournals.com/triangle/search/results?q=Shu Ching Quek"/>
              </a:rPr>
              <a:t>Shu Ching Quek</a:t>
            </a:r>
            <a:r>
              <a:rPr lang="en-US" dirty="0">
                <a:solidFill>
                  <a:srgbClr val="FF0000"/>
                </a:solidFill>
                <a:ea typeface="ヒラギノ角ゴ Pro W3" charset="0"/>
              </a:rPr>
              <a:t>, president of Ming Yang Wind Power USA Inc. (NYSE: MY), will lead the center.</a:t>
            </a:r>
          </a:p>
          <a:p>
            <a:r>
              <a:rPr lang="en-US" dirty="0">
                <a:solidFill>
                  <a:srgbClr val="FF0000"/>
                </a:solidFill>
                <a:ea typeface="ヒラギノ角ゴ Pro W3" charset="0"/>
              </a:rPr>
              <a:t>Initially, the company will employ about five people at Centennial Campus, according to </a:t>
            </a:r>
            <a:r>
              <a:rPr lang="en-US" dirty="0">
                <a:solidFill>
                  <a:srgbClr val="FF0000"/>
                </a:solidFill>
                <a:ea typeface="ヒラギノ角ゴ Pro W3" charset="0"/>
                <a:hlinkClick r:id="rId5" invalidUrl="http://www.bizjournals.com/triangle/search/results?q=Gene Pinder"/>
              </a:rPr>
              <a:t>Gene Pinder</a:t>
            </a:r>
            <a:r>
              <a:rPr lang="en-US" dirty="0">
                <a:solidFill>
                  <a:srgbClr val="FF0000"/>
                </a:solidFill>
                <a:ea typeface="ヒラギノ角ゴ Pro W3" charset="0"/>
              </a:rPr>
              <a:t>, the campus</a:t>
            </a:r>
            <a:r>
              <a:rPr lang="ja-JP" altLang="en-US" dirty="0">
                <a:solidFill>
                  <a:srgbClr val="FF0000"/>
                </a:solidFill>
                <a:ea typeface="ヒラギノ角ゴ Pro W3" charset="0"/>
              </a:rPr>
              <a:t>’</a:t>
            </a:r>
            <a:r>
              <a:rPr lang="en-US" altLang="ja-JP" dirty="0">
                <a:solidFill>
                  <a:srgbClr val="FF0000"/>
                </a:solidFill>
                <a:ea typeface="ヒラギノ角ゴ Pro W3" charset="0"/>
              </a:rPr>
              <a:t> marketing director. It has leased space formerly occupied by </a:t>
            </a:r>
            <a:r>
              <a:rPr lang="en-US" altLang="ja-JP" dirty="0" err="1">
                <a:solidFill>
                  <a:srgbClr val="FF0000"/>
                </a:solidFill>
                <a:ea typeface="ヒラギノ角ゴ Pro W3" charset="0"/>
              </a:rPr>
              <a:t>WebAssign</a:t>
            </a:r>
            <a:r>
              <a:rPr lang="en-US" altLang="ja-JP" dirty="0">
                <a:solidFill>
                  <a:srgbClr val="FF0000"/>
                </a:solidFill>
                <a:ea typeface="ヒラギノ角ゴ Pro W3" charset="0"/>
              </a:rPr>
              <a:t> in the Venture Center IV building at Centennial Campus.</a:t>
            </a: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9998930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And here it works the other way around.</a:t>
            </a:r>
          </a:p>
          <a:p>
            <a:endParaRPr lang="en-US" dirty="0">
              <a:ea typeface="ヒラギノ角ゴ Pro W3" charset="0"/>
            </a:endParaRPr>
          </a:p>
          <a:p>
            <a:r>
              <a:rPr lang="en-US" dirty="0" smtClean="0">
                <a:ea typeface="ヒラギノ角ゴ Pro W3" charset="0"/>
              </a:rPr>
              <a:t>Here </a:t>
            </a:r>
            <a:r>
              <a:rPr lang="en-US" dirty="0">
                <a:ea typeface="ヒラギノ角ゴ Pro W3" charset="0"/>
              </a:rPr>
              <a:t>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a:t>
            </a:r>
            <a:r>
              <a:rPr lang="en-US" dirty="0" smtClean="0">
                <a:ea typeface="ヒラギノ角ゴ Pro W3" charset="0"/>
              </a:rPr>
              <a:t>it</a:t>
            </a:r>
            <a:r>
              <a:rPr lang="ja-JP" altLang="en-US" dirty="0" smtClean="0">
                <a:ea typeface="ヒラギノ角ゴ Pro W3" charset="0"/>
              </a:rPr>
              <a:t>’</a:t>
            </a:r>
            <a:r>
              <a:rPr lang="en-US" altLang="ja-JP" dirty="0" smtClean="0">
                <a:ea typeface="ヒラギノ角ゴ Pro W3" charset="0"/>
              </a:rPr>
              <a:t>s high</a:t>
            </a:r>
            <a:r>
              <a:rPr lang="en-US" altLang="ja-JP" dirty="0">
                <a:ea typeface="ヒラギノ角ゴ Pro W3" charset="0"/>
              </a:rPr>
              <a:t>-</a:t>
            </a:r>
            <a:r>
              <a:rPr lang="en-US" altLang="ja-JP" dirty="0" smtClean="0">
                <a:ea typeface="ヒラギノ角ゴ Pro W3" charset="0"/>
              </a:rPr>
              <a:t>quality mattresses </a:t>
            </a:r>
            <a:r>
              <a:rPr lang="en-US" altLang="ja-JP" dirty="0">
                <a:ea typeface="ヒラギノ角ゴ Pro W3" charset="0"/>
              </a:rPr>
              <a:t>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91</a:t>
            </a:fld>
            <a:endParaRPr lang="en-US" sz="1300"/>
          </a:p>
        </p:txBody>
      </p:sp>
    </p:spTree>
    <p:extLst>
      <p:ext uri="{BB962C8B-B14F-4D97-AF65-F5344CB8AC3E}">
        <p14:creationId xmlns:p14="http://schemas.microsoft.com/office/powerpoint/2010/main" val="7992781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a:ln/>
        </p:spPr>
      </p:sp>
      <p:sp>
        <p:nvSpPr>
          <p:cNvPr id="265218" name="Notes Placeholder 2"/>
          <p:cNvSpPr>
            <a:spLocks noGrp="1"/>
          </p:cNvSpPr>
          <p:nvPr>
            <p:ph type="body" idx="1"/>
          </p:nvPr>
        </p:nvSpPr>
        <p:spPr>
          <a:xfrm>
            <a:off x="974725" y="4800600"/>
            <a:ext cx="5527675"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The country that buys the most </a:t>
            </a:r>
            <a:r>
              <a:rPr lang="en-US" dirty="0">
                <a:ea typeface="ヒラギノ角ゴ Pro W3" charset="0"/>
              </a:rPr>
              <a:t>goods made in North Carolina is </a:t>
            </a:r>
            <a:r>
              <a:rPr lang="en-US" u="sng" dirty="0">
                <a:ea typeface="ヒラギノ角ゴ Pro W3" charset="0"/>
              </a:rPr>
              <a:t>Canada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They buy Seven billion dollars of stuff from us each year.</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5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B33BBB2-4FD5-2B4F-B992-D00E1B097C2B}" type="slidenum">
              <a:rPr lang="en-US" sz="1300"/>
              <a:pPr/>
              <a:t>92</a:t>
            </a:fld>
            <a:endParaRPr lang="en-US" sz="1300"/>
          </a:p>
        </p:txBody>
      </p:sp>
    </p:spTree>
    <p:extLst>
      <p:ext uri="{BB962C8B-B14F-4D97-AF65-F5344CB8AC3E}">
        <p14:creationId xmlns:p14="http://schemas.microsoft.com/office/powerpoint/2010/main" val="18994287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a:ln/>
        </p:spPr>
      </p:sp>
      <p:sp>
        <p:nvSpPr>
          <p:cNvPr id="267266" name="Notes Placeholder 2"/>
          <p:cNvSpPr>
            <a:spLocks noGrp="1"/>
          </p:cNvSpPr>
          <p:nvPr>
            <p:ph type="body" idx="1"/>
          </p:nvPr>
        </p:nvSpPr>
        <p:spPr>
          <a:xfrm>
            <a:off x="974725" y="4721225"/>
            <a:ext cx="5527675"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And number two is China, buying two and a half billion dollars worth of stuff from </a:t>
            </a:r>
            <a:r>
              <a:rPr lang="en-US" dirty="0" smtClean="0">
                <a:ea typeface="ヒラギノ角ゴ Pro W3" charset="0"/>
              </a:rPr>
              <a:t>North Carolina each </a:t>
            </a:r>
            <a:r>
              <a:rPr lang="en-US" dirty="0">
                <a:ea typeface="ヒラギノ角ゴ Pro W3" charset="0"/>
              </a:rPr>
              <a:t>year</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Who knew that?</a:t>
            </a:r>
            <a:endParaRPr lang="en-US" dirty="0">
              <a:ea typeface="ヒラギノ角ゴ Pro W3" charset="0"/>
            </a:endParaRPr>
          </a:p>
          <a:p>
            <a:endParaRPr lang="en-US" dirty="0">
              <a:ea typeface="ヒラギノ角ゴ Pro W3" charset="0"/>
            </a:endParaRPr>
          </a:p>
          <a:p>
            <a:r>
              <a:rPr lang="en-US" dirty="0">
                <a:ea typeface="ヒラギノ角ゴ Pro W3" charset="0"/>
              </a:rPr>
              <a:t>And we need skilled </a:t>
            </a:r>
            <a:r>
              <a:rPr lang="en-US" dirty="0" smtClean="0">
                <a:ea typeface="ヒラギノ角ゴ Pro W3" charset="0"/>
              </a:rPr>
              <a:t>workers to keep making this stuff that the Chinese, and others are buying from us.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7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2371551-5D5C-3A4E-AC18-5D347191CF0D}" type="slidenum">
              <a:rPr lang="en-US" sz="1300"/>
              <a:pPr/>
              <a:t>93</a:t>
            </a:fld>
            <a:endParaRPr lang="en-US" sz="1300"/>
          </a:p>
        </p:txBody>
      </p:sp>
    </p:spTree>
    <p:extLst>
      <p:ext uri="{BB962C8B-B14F-4D97-AF65-F5344CB8AC3E}">
        <p14:creationId xmlns:p14="http://schemas.microsoft.com/office/powerpoint/2010/main" val="15523652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94</a:t>
            </a:fld>
            <a:endParaRPr lang="en-US" sz="1300"/>
          </a:p>
        </p:txBody>
      </p:sp>
    </p:spTree>
    <p:extLst>
      <p:ext uri="{BB962C8B-B14F-4D97-AF65-F5344CB8AC3E}">
        <p14:creationId xmlns:p14="http://schemas.microsoft.com/office/powerpoint/2010/main" val="12586113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Remember this from earlier?</a:t>
            </a:r>
          </a:p>
          <a:p>
            <a:endParaRPr lang="en-US"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95</a:t>
            </a:fld>
            <a:endParaRPr lang="en-US" sz="1300"/>
          </a:p>
        </p:txBody>
      </p:sp>
    </p:spTree>
    <p:extLst>
      <p:ext uri="{BB962C8B-B14F-4D97-AF65-F5344CB8AC3E}">
        <p14:creationId xmlns:p14="http://schemas.microsoft.com/office/powerpoint/2010/main" val="6943291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giggle when we think that college students are taking</a:t>
            </a:r>
            <a:r>
              <a:rPr lang="en-US" baseline="0" dirty="0" smtClean="0"/>
              <a:t> classes to learn how to make </a:t>
            </a:r>
            <a:r>
              <a:rPr lang="en-US" u="sng" baseline="0" dirty="0" smtClean="0"/>
              <a:t>beer</a:t>
            </a:r>
            <a:r>
              <a:rPr lang="en-US" baseline="0" dirty="0" smtClean="0"/>
              <a:t>.  </a:t>
            </a:r>
          </a:p>
          <a:p>
            <a:endParaRPr lang="en-US" baseline="0" dirty="0" smtClean="0"/>
          </a:p>
          <a:p>
            <a:r>
              <a:rPr lang="en-US" baseline="0" dirty="0" smtClean="0"/>
              <a:t>What’s </a:t>
            </a:r>
            <a:r>
              <a:rPr lang="en-US" u="sng" baseline="0" dirty="0" smtClean="0"/>
              <a:t>next</a:t>
            </a:r>
            <a:r>
              <a:rPr lang="en-US" baseline="0" dirty="0" smtClean="0"/>
              <a:t>, classes on how to </a:t>
            </a:r>
            <a:r>
              <a:rPr lang="en-US" u="sng" baseline="0" dirty="0" smtClean="0"/>
              <a:t>drink</a:t>
            </a:r>
            <a:r>
              <a:rPr lang="en-US" baseline="0" dirty="0" smtClean="0"/>
              <a:t> beer?</a:t>
            </a:r>
            <a:endParaRPr lang="en-US" dirty="0" smtClean="0"/>
          </a:p>
          <a:p>
            <a:endParaRPr lang="en-US" dirty="0" smtClean="0"/>
          </a:p>
          <a:p>
            <a:endParaRPr lang="en-US" dirty="0" smtClean="0"/>
          </a:p>
          <a:p>
            <a:r>
              <a:rPr lang="en-US" dirty="0" smtClean="0"/>
              <a:t>======</a:t>
            </a:r>
          </a:p>
          <a:p>
            <a:r>
              <a:rPr lang="en-US" dirty="0" smtClean="0"/>
              <a:t>http://www.bizjournals.com/triangle/blog/2014/03/wake-tech-to-offer-course-on-brewing-beer.html?ana=e_du_pap&amp;s=article_du&amp;ed=2014-03-31</a:t>
            </a:r>
          </a:p>
          <a:p>
            <a:endParaRPr lang="en-US" dirty="0" smtClean="0"/>
          </a:p>
          <a:p>
            <a:r>
              <a:rPr lang="en-US" dirty="0" smtClean="0"/>
              <a:t> Mar 31, 2014, 9:22am EDT</a:t>
            </a:r>
          </a:p>
          <a:p>
            <a:endParaRPr lang="en-US" dirty="0" smtClean="0"/>
          </a:p>
          <a:p>
            <a:r>
              <a:rPr lang="en-US" dirty="0" smtClean="0"/>
              <a:t>Wake Tech to offer course on brewing beer</a:t>
            </a:r>
          </a:p>
          <a:p>
            <a:endParaRPr lang="en-US" dirty="0" smtClean="0"/>
          </a:p>
          <a:p>
            <a:r>
              <a:rPr lang="en-US" dirty="0" smtClean="0"/>
              <a:t>Starting April 15, the college will offer Craft Beer Brewing Part 1: Fermentation, </a:t>
            </a:r>
            <a:r>
              <a:rPr lang="en-US" dirty="0" err="1" smtClean="0"/>
              <a:t>Brewhouse</a:t>
            </a:r>
            <a:r>
              <a:rPr lang="en-US" dirty="0" smtClean="0"/>
              <a:t> and Packaging Operations, a course that allows students (who are at least 21 years old) to receive hands-on training at breweries across the Triangle such as Big Boss Brewing Company and Trophy Brewing Company.</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96</a:t>
            </a:fld>
            <a:endParaRPr lang="en-US"/>
          </a:p>
        </p:txBody>
      </p:sp>
    </p:spTree>
    <p:extLst>
      <p:ext uri="{BB962C8B-B14F-4D97-AF65-F5344CB8AC3E}">
        <p14:creationId xmlns:p14="http://schemas.microsoft.com/office/powerpoint/2010/main" val="15252447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Seriously though, beer</a:t>
            </a:r>
            <a:r>
              <a:rPr lang="en-US" baseline="0" dirty="0" smtClean="0"/>
              <a:t> making is becoming big business in North Carolina, especially in the Triangle region and in Asheville.</a:t>
            </a:r>
          </a:p>
          <a:p>
            <a:endParaRPr lang="en-US" baseline="0" dirty="0" smtClean="0"/>
          </a:p>
          <a:p>
            <a:r>
              <a:rPr lang="en-US" baseline="0" dirty="0" smtClean="0"/>
              <a:t>In 2012 the beer industry contributed 2.9 billion dollars to North Carolina’s economy, which included over 37 thousand jobs. </a:t>
            </a:r>
          </a:p>
          <a:p>
            <a:r>
              <a:rPr lang="en-US" baseline="0" dirty="0" smtClean="0"/>
              <a:t> </a:t>
            </a:r>
          </a:p>
          <a:p>
            <a:r>
              <a:rPr lang="en-US" baseline="0" dirty="0" smtClean="0"/>
              <a:t>In federal, state and local taxes, North Carolina beer contributed 350 million dollars.</a:t>
            </a:r>
          </a:p>
          <a:p>
            <a:endParaRPr lang="en-US" baseline="0" dirty="0" smtClean="0"/>
          </a:p>
          <a:p>
            <a:r>
              <a:rPr lang="en-US" baseline="0" dirty="0" smtClean="0"/>
              <a:t>This </a:t>
            </a:r>
            <a:r>
              <a:rPr lang="en-US" u="sng" baseline="0" dirty="0" smtClean="0"/>
              <a:t>is</a:t>
            </a:r>
            <a:r>
              <a:rPr lang="en-US" baseline="0" dirty="0" smtClean="0"/>
              <a:t> manufacturing, and it is </a:t>
            </a:r>
            <a:r>
              <a:rPr lang="en-US" u="sng" baseline="0" dirty="0" smtClean="0"/>
              <a:t>not</a:t>
            </a:r>
            <a:r>
              <a:rPr lang="en-US" baseline="0" dirty="0" smtClean="0"/>
              <a:t> like the beer making factories of old.</a:t>
            </a:r>
            <a:endParaRPr lang="en-US" dirty="0" smtClean="0"/>
          </a:p>
          <a:p>
            <a:endParaRPr lang="en-US" dirty="0" smtClean="0"/>
          </a:p>
          <a:p>
            <a:endParaRPr lang="en-US" dirty="0" smtClean="0"/>
          </a:p>
          <a:p>
            <a:r>
              <a:rPr lang="en-US" dirty="0" smtClean="0"/>
              <a:t>=============</a:t>
            </a:r>
          </a:p>
          <a:p>
            <a:r>
              <a:rPr lang="en-US" dirty="0" smtClean="0"/>
              <a:t>http://www.bizjournals.com/triangle/blog/2014/03/beers-big-economic-impact-on-the-state.html </a:t>
            </a:r>
          </a:p>
          <a:p>
            <a:endParaRPr lang="en-US" dirty="0" smtClean="0"/>
          </a:p>
          <a:p>
            <a:r>
              <a:rPr lang="en-US" dirty="0" smtClean="0"/>
              <a:t>Mar 3, 2014, 4:08pm EST</a:t>
            </a:r>
          </a:p>
          <a:p>
            <a:endParaRPr lang="en-US" dirty="0" smtClean="0"/>
          </a:p>
          <a:p>
            <a:r>
              <a:rPr lang="en-US" dirty="0" smtClean="0"/>
              <a:t>How much does the beer industry contribute to North Carolina's economy?</a:t>
            </a:r>
          </a:p>
          <a:p>
            <a:endParaRPr lang="en-US" dirty="0" smtClean="0"/>
          </a:p>
          <a:p>
            <a:r>
              <a:rPr lang="en-US" dirty="0" smtClean="0"/>
              <a:t>In 2012, the beer industry contributed $2.9 billion to North Carolina’s economy, along with 37,260 jobs which received $949 million in wages. In 2012, the state had 82 active brewer permits, compared to 2011 in which there were 63.</a:t>
            </a:r>
          </a:p>
          <a:p>
            <a:endParaRPr lang="en-US" dirty="0" smtClean="0"/>
          </a:p>
          <a:p>
            <a:r>
              <a:rPr lang="en-US" dirty="0" smtClean="0"/>
              <a:t>According to a study conducted by the Beer Institute in partnership with the National Beer Wholesalers Association, North Carolina had 71 brewing establishments, 94 distributors and 18,331 retailers dedicated to beer as of 2012. These generated $109 million in federal excise taxes, $117 million in state excise taxes and $124 million in other local taxes.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97</a:t>
            </a:fld>
            <a:endParaRPr lang="en-US"/>
          </a:p>
        </p:txBody>
      </p:sp>
    </p:spTree>
    <p:extLst>
      <p:ext uri="{BB962C8B-B14F-4D97-AF65-F5344CB8AC3E}">
        <p14:creationId xmlns:p14="http://schemas.microsoft.com/office/powerpoint/2010/main" val="18130750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a:ln/>
        </p:spPr>
      </p:sp>
      <p:sp>
        <p:nvSpPr>
          <p:cNvPr id="2713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a:t>
            </a:r>
          </a:p>
          <a:p>
            <a:r>
              <a:rPr lang="en-US" dirty="0" smtClean="0">
                <a:ea typeface="ヒラギノ角ゴ Pro W3" charset="0"/>
              </a:rPr>
              <a:t>Does </a:t>
            </a:r>
            <a:r>
              <a:rPr lang="en-US" dirty="0">
                <a:ea typeface="ヒラギノ角ゴ Pro W3" charset="0"/>
              </a:rPr>
              <a:t>it matter?</a:t>
            </a:r>
          </a:p>
          <a:p>
            <a:endParaRPr lang="en-US" dirty="0">
              <a:ea typeface="ヒラギノ角ゴ Pro W3" charset="0"/>
            </a:endParaRPr>
          </a:p>
          <a:p>
            <a:r>
              <a:rPr lang="en-US" dirty="0">
                <a:ea typeface="ヒラギノ角ゴ Pro W3" charset="0"/>
              </a:rPr>
              <a:t>Too many </a:t>
            </a:r>
            <a:r>
              <a:rPr lang="en-US" u="sng" dirty="0">
                <a:ea typeface="ヒラギノ角ゴ Pro W3" charset="0"/>
              </a:rPr>
              <a:t>parents</a:t>
            </a:r>
            <a:r>
              <a:rPr lang="en-US" dirty="0">
                <a:ea typeface="ヒラギノ角ゴ Pro W3" charset="0"/>
              </a:rPr>
              <a:t> have bought into the notion that university degrees are the guarantee for their child</a:t>
            </a:r>
            <a:r>
              <a:rPr lang="ja-JP" altLang="en-US" dirty="0">
                <a:ea typeface="ヒラギノ角ゴ Pro W3" charset="0"/>
              </a:rPr>
              <a:t>’</a:t>
            </a:r>
            <a:r>
              <a:rPr lang="en-US" altLang="ja-JP" dirty="0">
                <a:ea typeface="ヒラギノ角ゴ Pro W3" charset="0"/>
              </a:rPr>
              <a:t>s future</a:t>
            </a:r>
            <a:r>
              <a:rPr lang="en-US" altLang="ja-JP" dirty="0" smtClean="0">
                <a:ea typeface="ヒラギノ角ゴ Pro W3" charset="0"/>
              </a:rPr>
              <a:t>.</a:t>
            </a:r>
          </a:p>
          <a:p>
            <a:r>
              <a:rPr lang="en-US" altLang="ja-JP" dirty="0" smtClean="0">
                <a:ea typeface="ヒラギノ角ゴ Pro W3" charset="0"/>
              </a:rPr>
              <a:t>That has always been the middle-class mentality. “It’s all about Education.”</a:t>
            </a:r>
            <a:endParaRPr lang="en-US" altLang="ja-JP" dirty="0">
              <a:ea typeface="ヒラギノ角ゴ Pro W3" charset="0"/>
            </a:endParaRPr>
          </a:p>
          <a:p>
            <a:endParaRPr lang="en-US" dirty="0">
              <a:ea typeface="ヒラギノ角ゴ Pro W3" charset="0"/>
            </a:endParaRPr>
          </a:p>
          <a:p>
            <a:r>
              <a:rPr lang="en-US" dirty="0">
                <a:ea typeface="ヒラギノ角ゴ Pro W3" charset="0"/>
              </a:rPr>
              <a:t>The blue-collar jobs of tomorrow are </a:t>
            </a:r>
            <a:r>
              <a:rPr lang="en-US" u="sng" dirty="0">
                <a:ea typeface="ヒラギノ角ゴ Pro W3" charset="0"/>
              </a:rPr>
              <a:t>not </a:t>
            </a:r>
            <a:r>
              <a:rPr lang="en-US" dirty="0">
                <a:ea typeface="ヒラギノ角ゴ Pro W3" charset="0"/>
              </a:rPr>
              <a:t>like the blue collar jobs of yesterday. </a:t>
            </a:r>
          </a:p>
          <a:p>
            <a:endParaRPr lang="en-US" dirty="0">
              <a:ea typeface="ヒラギノ角ゴ Pro W3" charset="0"/>
            </a:endParaRPr>
          </a:p>
          <a:p>
            <a:r>
              <a:rPr lang="en-US" u="sng" dirty="0">
                <a:ea typeface="ヒラギノ角ゴ Pro W3" charset="0"/>
              </a:rPr>
              <a:t>Enjoying</a:t>
            </a:r>
            <a:r>
              <a:rPr lang="en-US" dirty="0">
                <a:ea typeface="ヒラギノ角ゴ Pro W3" charset="0"/>
              </a:rPr>
              <a:t> the work you do </a:t>
            </a:r>
            <a:r>
              <a:rPr lang="en-US" dirty="0" smtClean="0">
                <a:ea typeface="ヒラギノ角ゴ Pro W3" charset="0"/>
              </a:rPr>
              <a:t>-- should </a:t>
            </a:r>
            <a:r>
              <a:rPr lang="en-US" dirty="0">
                <a:ea typeface="ヒラギノ角ゴ Pro W3" charset="0"/>
              </a:rPr>
              <a:t>be important</a:t>
            </a:r>
            <a:r>
              <a:rPr lang="en-US" dirty="0" smtClean="0">
                <a:ea typeface="ヒラギノ角ゴ Pro W3" charset="0"/>
              </a:rPr>
              <a:t>.</a:t>
            </a:r>
          </a:p>
          <a:p>
            <a:endParaRPr lang="en-US" dirty="0">
              <a:ea typeface="ヒラギノ角ゴ Pro W3" charset="0"/>
            </a:endParaRPr>
          </a:p>
        </p:txBody>
      </p:sp>
      <p:sp>
        <p:nvSpPr>
          <p:cNvPr id="271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23159D-EDDC-4244-BE17-1D16D2D88A23}" type="slidenum">
              <a:rPr lang="en-US" sz="1300"/>
              <a:pPr/>
              <a:t>98</a:t>
            </a:fld>
            <a:endParaRPr lang="en-US" sz="1300"/>
          </a:p>
        </p:txBody>
      </p:sp>
    </p:spTree>
    <p:extLst>
      <p:ext uri="{BB962C8B-B14F-4D97-AF65-F5344CB8AC3E}">
        <p14:creationId xmlns:p14="http://schemas.microsoft.com/office/powerpoint/2010/main" val="16534118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noTextEdit="1"/>
          </p:cNvSpPr>
          <p:nvPr>
            <p:ph type="sldImg"/>
          </p:nvPr>
        </p:nvSpPr>
        <p:spPr>
          <a:ln/>
        </p:spPr>
      </p:sp>
      <p:sp>
        <p:nvSpPr>
          <p:cNvPr id="273410" name="Notes Placeholder 2"/>
          <p:cNvSpPr>
            <a:spLocks noGrp="1"/>
          </p:cNvSpPr>
          <p:nvPr>
            <p:ph type="body" idx="1"/>
          </p:nvPr>
        </p:nvSpPr>
        <p:spPr>
          <a:xfrm>
            <a:off x="838199" y="4560888"/>
            <a:ext cx="5791201"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It</a:t>
            </a:r>
            <a:r>
              <a:rPr lang="ja-JP" altLang="en-US" dirty="0">
                <a:ea typeface="ヒラギノ角ゴ Pro W3" charset="0"/>
              </a:rPr>
              <a:t>’</a:t>
            </a:r>
            <a:r>
              <a:rPr lang="en-US" altLang="ja-JP" dirty="0">
                <a:ea typeface="ヒラギノ角ゴ Pro W3" charset="0"/>
              </a:rPr>
              <a:t>s a different world.</a:t>
            </a:r>
          </a:p>
          <a:p>
            <a:endParaRPr lang="en-US" dirty="0">
              <a:ea typeface="ヒラギノ角ゴ Pro W3" charset="0"/>
            </a:endParaRPr>
          </a:p>
          <a:p>
            <a:r>
              <a:rPr lang="en-US" dirty="0">
                <a:ea typeface="ヒラギノ角ゴ Pro W3" charset="0"/>
              </a:rPr>
              <a:t>Many moms want to wave their child</a:t>
            </a:r>
            <a:r>
              <a:rPr lang="ja-JP" altLang="en-US" dirty="0">
                <a:ea typeface="ヒラギノ角ゴ Pro W3" charset="0"/>
              </a:rPr>
              <a:t>’</a:t>
            </a:r>
            <a:r>
              <a:rPr lang="en-US" altLang="ja-JP" dirty="0">
                <a:ea typeface="ヒラギノ角ゴ Pro W3" charset="0"/>
              </a:rPr>
              <a:t>s university sheepskin high in the air at the country club and </a:t>
            </a:r>
            <a:r>
              <a:rPr lang="en-US" dirty="0" smtClean="0">
                <a:ea typeface="ヒラギノ角ゴ Pro W3" charset="0"/>
              </a:rPr>
              <a:t>would </a:t>
            </a:r>
            <a:r>
              <a:rPr lang="en-US" dirty="0">
                <a:ea typeface="ヒラギノ角ゴ Pro W3" charset="0"/>
              </a:rPr>
              <a:t>not see eye to eye with the mom on the right.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www.kingfeatures.com</a:t>
            </a:r>
            <a:r>
              <a:rPr lang="en-US" dirty="0">
                <a:ea typeface="ヒラギノ角ゴ Pro W3" charset="0"/>
              </a:rPr>
              <a:t>/features/</a:t>
            </a:r>
            <a:r>
              <a:rPr lang="en-US" dirty="0" err="1">
                <a:ea typeface="ヒラギノ角ゴ Pro W3" charset="0"/>
              </a:rPr>
              <a:t>edcar</a:t>
            </a:r>
            <a:r>
              <a:rPr lang="en-US" dirty="0">
                <a:ea typeface="ヒラギノ角ゴ Pro W3" charset="0"/>
              </a:rPr>
              <a:t>/smith/</a:t>
            </a:r>
            <a:r>
              <a:rPr lang="en-US" dirty="0" err="1">
                <a:ea typeface="ヒラギノ角ゴ Pro W3" charset="0"/>
              </a:rPr>
              <a:t>bio.htm</a:t>
            </a:r>
            <a:endParaRPr lang="en-US" dirty="0">
              <a:ea typeface="ヒラギノ角ゴ Pro W3" charset="0"/>
            </a:endParaRPr>
          </a:p>
        </p:txBody>
      </p:sp>
      <p:sp>
        <p:nvSpPr>
          <p:cNvPr id="273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02C42B1-630B-3540-A403-D8DA1DE977AC}" type="slidenum">
              <a:rPr lang="en-US" sz="1300"/>
              <a:pPr/>
              <a:t>99</a:t>
            </a:fld>
            <a:endParaRPr lang="en-US" sz="1300"/>
          </a:p>
        </p:txBody>
      </p:sp>
    </p:spTree>
    <p:extLst>
      <p:ext uri="{BB962C8B-B14F-4D97-AF65-F5344CB8AC3E}">
        <p14:creationId xmlns:p14="http://schemas.microsoft.com/office/powerpoint/2010/main" val="34975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8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2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86.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8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88.jpeg"/></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9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9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9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9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95.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96.jpeg"/></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9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100.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10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102.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03.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9.xml"/><Relationship Id="rId3" Type="http://schemas.openxmlformats.org/officeDocument/2006/relationships/image" Target="../media/image10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05.tif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106.tif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07.tif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08.tif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09.tif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10.tif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11.tif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12.tif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13.tif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15.tiff"/></Relationships>
</file>

<file path=ppt/slides/_rels/slide131.xml.rels><?xml version="1.0" encoding="UTF-8" standalone="yes"?>
<Relationships xmlns="http://schemas.openxmlformats.org/package/2006/relationships"><Relationship Id="rId3" Type="http://schemas.openxmlformats.org/officeDocument/2006/relationships/image" Target="../media/image116.tiff"/><Relationship Id="rId4" Type="http://schemas.openxmlformats.org/officeDocument/2006/relationships/image" Target="../media/image117.tiff"/><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118.tif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11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120.jpg"/></Relationships>
</file>

<file path=ppt/slides/_rels/slide135.xml.rels><?xml version="1.0" encoding="UTF-8" standalone="yes"?>
<Relationships xmlns="http://schemas.openxmlformats.org/package/2006/relationships"><Relationship Id="rId3" Type="http://schemas.openxmlformats.org/officeDocument/2006/relationships/image" Target="../media/image121.tiff"/><Relationship Id="rId4" Type="http://schemas.openxmlformats.org/officeDocument/2006/relationships/image" Target="../media/image122.gif"/><Relationship Id="rId5" Type="http://schemas.openxmlformats.org/officeDocument/2006/relationships/image" Target="../media/image123.gif"/><Relationship Id="rId1" Type="http://schemas.openxmlformats.org/officeDocument/2006/relationships/slideLayout" Target="../slideLayouts/slideLayout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 Id="rId3" Type="http://schemas.openxmlformats.org/officeDocument/2006/relationships/image" Target="../media/image124.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bin"/><Relationship Id="rId5"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4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4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5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53.jpeg"/></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57.jpeg"/></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6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6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66.jpeg"/></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7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7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7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7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7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7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7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7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8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8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5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8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8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8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47800"/>
            <a:ext cx="5257800" cy="3962400"/>
          </a:xfrm>
        </p:spPr>
        <p:txBody>
          <a:bodyPr/>
          <a:lstStyle/>
          <a:p>
            <a:pPr>
              <a:lnSpc>
                <a:spcPct val="110000"/>
              </a:lnSpc>
              <a:defRPr/>
            </a:pPr>
            <a:r>
              <a:rPr lang="en-US" i="1" dirty="0" smtClean="0">
                <a:effectLst>
                  <a:outerShdw blurRad="38100" dist="38100" dir="2700000" algn="tl">
                    <a:srgbClr val="C0C0C0"/>
                  </a:outerShdw>
                </a:effectLst>
              </a:rPr>
              <a:t>A Changing World:  Helping youth prepare for life in a scary </a:t>
            </a:r>
            <a:r>
              <a:rPr lang="en-US" i="1" dirty="0">
                <a:effectLst>
                  <a:outerShdw blurRad="38100" dist="38100" dir="2700000" algn="tl">
                    <a:srgbClr val="C0C0C0"/>
                  </a:outerShdw>
                </a:effectLst>
              </a:rPr>
              <a:t>world that we know little about</a:t>
            </a:r>
            <a:endParaRPr lang="en-US" dirty="0" smtClean="0"/>
          </a:p>
        </p:txBody>
      </p:sp>
      <p:sp>
        <p:nvSpPr>
          <p:cNvPr id="3"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Consultant, NCCCS</a:t>
            </a:r>
          </a:p>
          <a:p>
            <a:pPr eaLnBrk="1" hangingPunct="1">
              <a:defRPr/>
            </a:pPr>
            <a:r>
              <a:rPr lang="en-US" dirty="0" err="1" smtClean="0"/>
              <a:t>www.ncPerkins.org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Tree>
    <p:extLst>
      <p:ext uri="{BB962C8B-B14F-4D97-AF65-F5344CB8AC3E}">
        <p14:creationId xmlns:p14="http://schemas.microsoft.com/office/powerpoint/2010/main" val="1834627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rmAutofit fontScale="90000"/>
          </a:bodyPr>
          <a:lstStyle/>
          <a:p>
            <a:pPr eaLnBrk="1" hangingPunct="1"/>
            <a:r>
              <a:rPr lang="en-US" dirty="0">
                <a:latin typeface="Arial" charset="0"/>
                <a:ea typeface="ヒラギノ角ゴ Pro W3" charset="0"/>
                <a:cs typeface="ヒラギノ角ゴ Pro W3" charset="0"/>
              </a:rPr>
              <a:t>Degree Level Matters</a:t>
            </a:r>
            <a:br>
              <a:rPr lang="en-US" dirty="0">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People with more education make more money </a:t>
            </a:r>
            <a:br>
              <a:rPr lang="en-US" sz="2000" dirty="0">
                <a:solidFill>
                  <a:schemeClr val="tx1"/>
                </a:solidFill>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than those with less education</a:t>
            </a:r>
          </a:p>
        </p:txBody>
      </p:sp>
      <p:sp>
        <p:nvSpPr>
          <p:cNvPr id="2" name="Content Placeholder 1"/>
          <p:cNvSpPr>
            <a:spLocks noGrp="1"/>
          </p:cNvSpPr>
          <p:nvPr>
            <p:ph idx="1"/>
          </p:nvPr>
        </p:nvSpPr>
        <p:spPr/>
        <p:txBody>
          <a:bodyPr/>
          <a:lstStyle/>
          <a:p>
            <a:endParaRPr lang="en-US"/>
          </a:p>
        </p:txBody>
      </p:sp>
      <p:pic>
        <p:nvPicPr>
          <p:cNvPr id="26626" name="Picture 2" descr="F:\scanned\p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038" y="1447800"/>
            <a:ext cx="80359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34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100</a:t>
            </a:fld>
            <a:endParaRPr lang="en-US"/>
          </a:p>
        </p:txBody>
      </p:sp>
      <p:pic>
        <p:nvPicPr>
          <p:cNvPr id="5" name="Picture 2" descr="C:\Users\cdroessler1\Documents\Career Development\Career Clusters book LEAD 2015\NC_Career_Clusters_Guide_2015-cov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0480"/>
            <a:ext cx="51530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20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101</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737" b="2648"/>
          <a:stretch/>
        </p:blipFill>
        <p:spPr bwMode="auto">
          <a:xfrm>
            <a:off x="606214" y="0"/>
            <a:ext cx="7915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676400" y="4191000"/>
            <a:ext cx="60198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6202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4648200"/>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86835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4204388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838200"/>
            <a:ext cx="9317180" cy="5179647"/>
          </a:xfrm>
          <a:prstGeom prst="rect">
            <a:avLst/>
          </a:prstGeom>
        </p:spPr>
      </p:pic>
    </p:spTree>
    <p:extLst>
      <p:ext uri="{BB962C8B-B14F-4D97-AF65-F5344CB8AC3E}">
        <p14:creationId xmlns:p14="http://schemas.microsoft.com/office/powerpoint/2010/main" val="3305890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81" name="Picture 2" descr="think-outside-the-box.jpg                                      003B2232HD                             C0EAB9B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69307"/>
            <a:ext cx="8786599" cy="678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1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883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4673" name="Picture 2" descr="C:\Documents and Settings\cdroessler\My Documents\Presentations\NEW\mosquitoes\pa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685800"/>
            <a:ext cx="5641975" cy="128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03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8769" name="Picture 2" descr="C:\Documents and Settings\cdroessler\My Documents\Presentations\NEW\Arduino kid\Arduino-webpa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938"/>
            <a:ext cx="9144000" cy="107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2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0817" name="Picture 2" descr="C:\Documents and Settings\cdroessler\My Documents\Presentations\NEW\Arduino kid\ArduinoUno_R3_Fro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2" y="533400"/>
            <a:ext cx="82819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49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noAutofit/>
          </a:bodyPr>
          <a:lstStyle/>
          <a:p>
            <a:pPr eaLnBrk="1" hangingPunct="1"/>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2009 College Graduates in FL</a:t>
            </a:r>
          </a:p>
        </p:txBody>
      </p:sp>
      <p:sp>
        <p:nvSpPr>
          <p:cNvPr id="20483" name="Rectangle 3"/>
          <p:cNvSpPr>
            <a:spLocks noGrp="1" noChangeArrowheads="1"/>
          </p:cNvSpPr>
          <p:nvPr>
            <p:ph idx="1"/>
          </p:nvPr>
        </p:nvSpPr>
        <p:spPr>
          <a:xfrm>
            <a:off x="457200" y="1600200"/>
            <a:ext cx="8610600" cy="4648200"/>
          </a:xfrm>
        </p:spPr>
        <p:txBody>
          <a:bodyPr>
            <a:noAutofit/>
          </a:bodyPr>
          <a:lstStyle/>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$47,708	Associate in Science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$44,558	Bachelor degree (private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$39,108	Certificate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$36,552	Bachelor degree (state college)</a:t>
            </a:r>
          </a:p>
          <a:p>
            <a:pPr marL="1604963" indent="-1604963">
              <a:lnSpc>
                <a:spcPct val="150000"/>
              </a:lnSpc>
              <a:buFontTx/>
              <a:buNone/>
              <a:tabLst>
                <a:tab pos="1604963" algn="l"/>
              </a:tabLst>
            </a:pPr>
            <a:endParaRPr lang="en-US" sz="2800" dirty="0">
              <a:latin typeface="Arial" charset="0"/>
              <a:ea typeface="ヒラギノ角ゴ Pro W3" charset="0"/>
              <a:cs typeface="ヒラギノ角ゴ Pro W3" charset="0"/>
            </a:endParaRPr>
          </a:p>
          <a:p>
            <a:pPr marL="1604963" indent="-1604963" algn="ctr">
              <a:lnSpc>
                <a:spcPct val="150000"/>
              </a:lnSpc>
              <a:buFontTx/>
              <a:buNone/>
              <a:tabLst>
                <a:tab pos="1604963" algn="l"/>
              </a:tabLst>
            </a:pPr>
            <a:r>
              <a:rPr lang="en-US" sz="2000" dirty="0">
                <a:latin typeface="Arial" charset="0"/>
                <a:ea typeface="ヒラギノ角ゴ Pro W3" charset="0"/>
                <a:cs typeface="ヒラギノ角ゴ Pro W3" charset="0"/>
              </a:rPr>
              <a:t>Miami Herald - Jan 1, 2011    </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441523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500"/>
                                        <p:tgtEl>
                                          <p:spTgt spid="2048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Effect transition="in" filter="wipe(up)">
                                      <p:cBhvr>
                                        <p:cTn id="11" dur="500"/>
                                        <p:tgtEl>
                                          <p:spTgt spid="20483">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wipe(up)">
                                      <p:cBhvr>
                                        <p:cTn id="15" dur="500"/>
                                        <p:tgtEl>
                                          <p:spTgt spid="20483">
                                            <p:txEl>
                                              <p:pRg st="2" end="2"/>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Effect transition="in" filter="wipe(up)">
                                      <p:cBhvr>
                                        <p:cTn id="19" dur="500"/>
                                        <p:tgtEl>
                                          <p:spTgt spid="20483">
                                            <p:txEl>
                                              <p:pRg st="3" end="3"/>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animEffect transition="in" filter="wipe(up)">
                                      <p:cBhvr>
                                        <p:cTn id="23" dur="500"/>
                                        <p:tgtEl>
                                          <p:spTgt spid="20483">
                                            <p:txEl>
                                              <p:pRg st="5" end="5"/>
                                            </p:txEl>
                                          </p:spTgt>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Effect transition="in" filter="wipe(up)">
                                      <p:cBhvr>
                                        <p:cTn id="2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advAuto="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2865" name="Picture 2" descr="C:\Documents and Settings\cdroessler\My Documents\Presentations\NEW\Arduino kid\PSC0913_DY_05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70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4913" name="Picture 2" descr="C:\Documents and Settings\cdroessler\My Documents\Presentations\NEW\Arduino kid\PSC0913_DY_05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842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25" y="381000"/>
            <a:ext cx="102884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47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title"/>
          </p:nvPr>
        </p:nvSpPr>
        <p:spPr/>
        <p:txBody>
          <a:bodyPr>
            <a:normAutofit fontScale="90000"/>
          </a:bodyPr>
          <a:lstStyle/>
          <a:p>
            <a:r>
              <a:rPr lang="en-US" sz="3700" dirty="0">
                <a:latin typeface="Arial" charset="0"/>
                <a:ea typeface="ヒラギノ角ゴ Pro W3" charset="0"/>
                <a:cs typeface="ヒラギノ角ゴ Pro W3" charset="0"/>
              </a:rPr>
              <a:t>The way of doing business is changing</a:t>
            </a:r>
            <a:endParaRPr lang="en-US" dirty="0">
              <a:latin typeface="Arial" charset="0"/>
              <a:ea typeface="ヒラギノ角ゴ Pro W3" charset="0"/>
              <a:cs typeface="ヒラギノ角ゴ Pro W3" charset="0"/>
            </a:endParaRPr>
          </a:p>
        </p:txBody>
      </p:sp>
      <p:sp>
        <p:nvSpPr>
          <p:cNvPr id="299010" name="Rectangle 3"/>
          <p:cNvSpPr>
            <a:spLocks noGrp="1" noChangeArrowheads="1"/>
          </p:cNvSpPr>
          <p:nvPr>
            <p:ph idx="1"/>
          </p:nvPr>
        </p:nvSpPr>
        <p:spPr>
          <a:xfrm>
            <a:off x="1063625" y="1600200"/>
            <a:ext cx="7623175" cy="4525963"/>
          </a:xfrm>
        </p:spPr>
        <p:txBody>
          <a:bodyPr/>
          <a:lstStyle/>
          <a:p>
            <a:pPr marL="0" indent="0">
              <a:buFontTx/>
              <a:buNone/>
            </a:pPr>
            <a:r>
              <a:rPr lang="en-US" dirty="0">
                <a:latin typeface="Arial" charset="0"/>
                <a:ea typeface="ヒラギノ角ゴ Pro W3" charset="0"/>
                <a:cs typeface="ヒラギノ角ゴ Pro W3" charset="0"/>
              </a:rPr>
              <a:t>Competitiveness is not working and is going away.</a:t>
            </a:r>
          </a:p>
          <a:p>
            <a:pPr marL="0" indent="0">
              <a:buFontTx/>
              <a:buNone/>
            </a:pPr>
            <a:endParaRPr lang="en-US" dirty="0">
              <a:latin typeface="Arial" charset="0"/>
              <a:ea typeface="ヒラギノ角ゴ Pro W3" charset="0"/>
              <a:cs typeface="ヒラギノ角ゴ Pro W3" charset="0"/>
            </a:endParaRPr>
          </a:p>
          <a:p>
            <a:pPr marL="0" indent="0">
              <a:buFontTx/>
              <a:buNone/>
            </a:pPr>
            <a:r>
              <a:rPr lang="en-US" dirty="0">
                <a:latin typeface="Arial" charset="0"/>
                <a:ea typeface="ヒラギノ角ゴ Pro W3" charset="0"/>
                <a:cs typeface="ヒラギノ角ゴ Pro W3" charset="0"/>
              </a:rPr>
              <a:t>Collaboration is the way of the future. Businesses creating a niche market and working with other businesses to help each other. </a:t>
            </a:r>
          </a:p>
          <a:p>
            <a:pPr marL="0" indent="0"/>
            <a:endParaRPr lang="en-US" dirty="0">
              <a:latin typeface="Arial" charset="0"/>
              <a:ea typeface="ヒラギノ角ゴ Pro W3" charset="0"/>
              <a:cs typeface="ヒラギノ角ゴ Pro W3" charset="0"/>
            </a:endParaRPr>
          </a:p>
        </p:txBody>
      </p:sp>
      <p:pic>
        <p:nvPicPr>
          <p:cNvPr id="299011" name="Picture 5" descr="&#10;female.gif                                                     000003DF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581400"/>
            <a:ext cx="5762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2" name="Picture 6" descr="male.gif                                                       000003DFWD_RED                         000000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828800"/>
            <a:ext cx="7588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3" name="Rectangle 7"/>
          <p:cNvSpPr>
            <a:spLocks noChangeArrowheads="1"/>
          </p:cNvSpPr>
          <p:nvPr/>
        </p:nvSpPr>
        <p:spPr bwMode="auto">
          <a:xfrm>
            <a:off x="685800" y="5692198"/>
            <a:ext cx="73152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pPr>
            <a:r>
              <a:rPr lang="en-US" sz="2800" dirty="0"/>
              <a:t>We need to change the focus from self-centered learning to group-centered learning.</a:t>
            </a:r>
          </a:p>
        </p:txBody>
      </p:sp>
    </p:spTree>
    <p:extLst>
      <p:ext uri="{BB962C8B-B14F-4D97-AF65-F5344CB8AC3E}">
        <p14:creationId xmlns:p14="http://schemas.microsoft.com/office/powerpoint/2010/main" val="18851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scanned\Screen-Shot-2014-03-31-at-4.30.02-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0" y="0"/>
            <a:ext cx="9144000" cy="822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225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9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11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5" name="Picture 2" descr="C:\Documents and Settings\cdroessler\My Documents\Presentations\new stuff\Empathy\pa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113"/>
            <a:ext cx="9144000" cy="1062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16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1297" name="Picture 2" descr="C:\Documents and Settings\cdroessler\My Documents\Presentations\NEW\Interest Drives Learning\Picture-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205913" cy="881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311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normAutofit fontScale="90000"/>
          </a:bodyPr>
          <a:lstStyle/>
          <a:p>
            <a:r>
              <a:rPr lang="en-US" dirty="0" smtClean="0"/>
              <a:t>The 10 Key Skills for the Future of Work</a:t>
            </a:r>
            <a:endParaRPr lang="en-US" dirty="0"/>
          </a:p>
        </p:txBody>
      </p:sp>
      <p:sp>
        <p:nvSpPr>
          <p:cNvPr id="309250" name="Rectangle 3"/>
          <p:cNvSpPr>
            <a:spLocks noGrp="1" noChangeArrowheads="1"/>
          </p:cNvSpPr>
          <p:nvPr>
            <p:ph idx="1"/>
          </p:nvPr>
        </p:nvSpPr>
        <p:spPr>
          <a:xfrm>
            <a:off x="457200" y="1600200"/>
            <a:ext cx="8229600" cy="5029200"/>
          </a:xfrm>
        </p:spPr>
        <p:txBody>
          <a:bodyPr>
            <a:noAutofit/>
          </a:bodyPr>
          <a:lstStyle/>
          <a:p>
            <a:pPr>
              <a:lnSpc>
                <a:spcPct val="120000"/>
              </a:lnSpc>
            </a:pPr>
            <a:r>
              <a:rPr lang="en-US" sz="2400" dirty="0" smtClean="0"/>
              <a:t>Sense-making</a:t>
            </a:r>
          </a:p>
          <a:p>
            <a:pPr>
              <a:lnSpc>
                <a:spcPct val="120000"/>
              </a:lnSpc>
            </a:pPr>
            <a:r>
              <a:rPr lang="en-US" sz="2400" dirty="0" smtClean="0"/>
              <a:t>Social intelligence</a:t>
            </a:r>
          </a:p>
          <a:p>
            <a:pPr>
              <a:lnSpc>
                <a:spcPct val="120000"/>
              </a:lnSpc>
            </a:pPr>
            <a:r>
              <a:rPr lang="en-US" sz="2400" dirty="0" smtClean="0"/>
              <a:t>Novel and adaptive thinking</a:t>
            </a:r>
          </a:p>
          <a:p>
            <a:pPr>
              <a:lnSpc>
                <a:spcPct val="120000"/>
              </a:lnSpc>
            </a:pPr>
            <a:r>
              <a:rPr lang="en-US" sz="2400" dirty="0" smtClean="0"/>
              <a:t>Cross-cultural competency</a:t>
            </a:r>
          </a:p>
          <a:p>
            <a:pPr>
              <a:lnSpc>
                <a:spcPct val="120000"/>
              </a:lnSpc>
            </a:pPr>
            <a:r>
              <a:rPr lang="en-US" sz="2400" dirty="0" smtClean="0"/>
              <a:t>Computational thinking</a:t>
            </a:r>
          </a:p>
          <a:p>
            <a:pPr>
              <a:lnSpc>
                <a:spcPct val="120000"/>
              </a:lnSpc>
            </a:pPr>
            <a:r>
              <a:rPr lang="en-US" sz="2400" dirty="0" smtClean="0"/>
              <a:t>New-media literacy</a:t>
            </a:r>
          </a:p>
          <a:p>
            <a:pPr>
              <a:lnSpc>
                <a:spcPct val="120000"/>
              </a:lnSpc>
            </a:pPr>
            <a:r>
              <a:rPr lang="en-US" sz="2400" dirty="0" err="1" smtClean="0"/>
              <a:t>Transdisciplinarity</a:t>
            </a:r>
            <a:endParaRPr lang="en-US" sz="2400" dirty="0" smtClean="0"/>
          </a:p>
          <a:p>
            <a:pPr>
              <a:lnSpc>
                <a:spcPct val="120000"/>
              </a:lnSpc>
            </a:pPr>
            <a:r>
              <a:rPr lang="en-US" sz="2400" dirty="0" smtClean="0"/>
              <a:t>Design mind-set</a:t>
            </a:r>
          </a:p>
          <a:p>
            <a:pPr>
              <a:lnSpc>
                <a:spcPct val="120000"/>
              </a:lnSpc>
            </a:pPr>
            <a:r>
              <a:rPr lang="en-US" sz="2400" dirty="0" smtClean="0"/>
              <a:t>Cognitive load management</a:t>
            </a:r>
          </a:p>
          <a:p>
            <a:pPr>
              <a:lnSpc>
                <a:spcPct val="120000"/>
              </a:lnSpc>
            </a:pPr>
            <a:r>
              <a:rPr lang="en-US" sz="2400" dirty="0" smtClean="0"/>
              <a:t>Virtual collaboration</a:t>
            </a:r>
            <a:endParaRPr lang="en-US" sz="2400" dirty="0"/>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330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3600" y="1222022"/>
            <a:ext cx="5105400" cy="5483578"/>
          </a:xfrm>
          <a:prstGeom prst="rect">
            <a:avLst/>
          </a:prstGeom>
        </p:spPr>
      </p:pic>
      <p:sp>
        <p:nvSpPr>
          <p:cNvPr id="4" name="Title 3"/>
          <p:cNvSpPr>
            <a:spLocks noGrp="1"/>
          </p:cNvSpPr>
          <p:nvPr>
            <p:ph type="title"/>
          </p:nvPr>
        </p:nvSpPr>
        <p:spPr/>
        <p:txBody>
          <a:bodyPr>
            <a:normAutofit fontScale="90000"/>
          </a:bodyPr>
          <a:lstStyle/>
          <a:p>
            <a:r>
              <a:rPr lang="en-US" dirty="0" smtClean="0"/>
              <a:t>Preparing for Future Employment</a:t>
            </a:r>
            <a:endParaRPr lang="en-US" dirty="0"/>
          </a:p>
        </p:txBody>
      </p:sp>
    </p:spTree>
    <p:extLst>
      <p:ext uri="{BB962C8B-B14F-4D97-AF65-F5344CB8AC3E}">
        <p14:creationId xmlns:p14="http://schemas.microsoft.com/office/powerpoint/2010/main" val="1086717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noAutofit/>
          </a:bodyPr>
          <a:lstStyle/>
          <a:p>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2005 College Graduates in OH</a:t>
            </a:r>
          </a:p>
        </p:txBody>
      </p:sp>
      <p:sp>
        <p:nvSpPr>
          <p:cNvPr id="30722" name="Rectangle 3"/>
          <p:cNvSpPr>
            <a:spLocks noGrp="1" noChangeArrowheads="1"/>
          </p:cNvSpPr>
          <p:nvPr>
            <p:ph idx="1"/>
          </p:nvPr>
        </p:nvSpPr>
        <p:spPr/>
        <p:txBody>
          <a:bodyPr/>
          <a:lstStyle/>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$35,648	Associate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$33,218	Bachelor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83778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Ambition</a:t>
            </a:r>
            <a:endParaRPr lang="en-US" sz="4000" dirty="0"/>
          </a:p>
        </p:txBody>
      </p:sp>
      <p:pic>
        <p:nvPicPr>
          <p:cNvPr id="5" name="Picture 4"/>
          <p:cNvPicPr>
            <a:picLocks noChangeAspect="1"/>
          </p:cNvPicPr>
          <p:nvPr/>
        </p:nvPicPr>
        <p:blipFill>
          <a:blip r:embed="rId3"/>
          <a:stretch>
            <a:fillRect/>
          </a:stretch>
        </p:blipFill>
        <p:spPr>
          <a:xfrm>
            <a:off x="-1001166" y="2095500"/>
            <a:ext cx="10999496" cy="3924300"/>
          </a:xfrm>
          <a:prstGeom prst="rect">
            <a:avLst/>
          </a:prstGeom>
        </p:spPr>
      </p:pic>
    </p:spTree>
    <p:extLst>
      <p:ext uri="{BB962C8B-B14F-4D97-AF65-F5344CB8AC3E}">
        <p14:creationId xmlns:p14="http://schemas.microsoft.com/office/powerpoint/2010/main" val="139396379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Value</a:t>
            </a:r>
            <a:endParaRPr lang="en-US" sz="4000" dirty="0"/>
          </a:p>
        </p:txBody>
      </p:sp>
      <p:pic>
        <p:nvPicPr>
          <p:cNvPr id="3" name="Picture 2"/>
          <p:cNvPicPr>
            <a:picLocks noChangeAspect="1"/>
          </p:cNvPicPr>
          <p:nvPr/>
        </p:nvPicPr>
        <p:blipFill>
          <a:blip r:embed="rId3"/>
          <a:stretch>
            <a:fillRect/>
          </a:stretch>
        </p:blipFill>
        <p:spPr>
          <a:xfrm>
            <a:off x="1143000" y="1238250"/>
            <a:ext cx="8001000" cy="6000750"/>
          </a:xfrm>
          <a:prstGeom prst="rect">
            <a:avLst/>
          </a:prstGeom>
        </p:spPr>
      </p:pic>
    </p:spTree>
    <p:extLst>
      <p:ext uri="{BB962C8B-B14F-4D97-AF65-F5344CB8AC3E}">
        <p14:creationId xmlns:p14="http://schemas.microsoft.com/office/powerpoint/2010/main" val="187283159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Articulation</a:t>
            </a:r>
            <a:endParaRPr lang="en-US" sz="4000" dirty="0"/>
          </a:p>
        </p:txBody>
      </p:sp>
      <p:pic>
        <p:nvPicPr>
          <p:cNvPr id="4" name="Picture 3"/>
          <p:cNvPicPr>
            <a:picLocks noChangeAspect="1"/>
          </p:cNvPicPr>
          <p:nvPr/>
        </p:nvPicPr>
        <p:blipFill>
          <a:blip r:embed="rId3"/>
          <a:stretch>
            <a:fillRect/>
          </a:stretch>
        </p:blipFill>
        <p:spPr>
          <a:xfrm>
            <a:off x="1828800" y="1371600"/>
            <a:ext cx="5410200" cy="5410200"/>
          </a:xfrm>
          <a:prstGeom prst="rect">
            <a:avLst/>
          </a:prstGeom>
        </p:spPr>
      </p:pic>
    </p:spTree>
    <p:extLst>
      <p:ext uri="{BB962C8B-B14F-4D97-AF65-F5344CB8AC3E}">
        <p14:creationId xmlns:p14="http://schemas.microsoft.com/office/powerpoint/2010/main" val="66112978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Communication</a:t>
            </a:r>
            <a:endParaRPr lang="en-US" sz="4000" dirty="0"/>
          </a:p>
        </p:txBody>
      </p:sp>
      <p:pic>
        <p:nvPicPr>
          <p:cNvPr id="5" name="Picture 4"/>
          <p:cNvPicPr>
            <a:picLocks noChangeAspect="1"/>
          </p:cNvPicPr>
          <p:nvPr/>
        </p:nvPicPr>
        <p:blipFill>
          <a:blip r:embed="rId3"/>
          <a:stretch>
            <a:fillRect/>
          </a:stretch>
        </p:blipFill>
        <p:spPr>
          <a:xfrm>
            <a:off x="523467" y="1408711"/>
            <a:ext cx="8163333" cy="5449289"/>
          </a:xfrm>
          <a:prstGeom prst="rect">
            <a:avLst/>
          </a:prstGeom>
        </p:spPr>
      </p:pic>
    </p:spTree>
    <p:extLst>
      <p:ext uri="{BB962C8B-B14F-4D97-AF65-F5344CB8AC3E}">
        <p14:creationId xmlns:p14="http://schemas.microsoft.com/office/powerpoint/2010/main" val="88108233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Skills</a:t>
            </a:r>
            <a:endParaRPr lang="en-US" sz="4000" dirty="0"/>
          </a:p>
        </p:txBody>
      </p:sp>
      <p:pic>
        <p:nvPicPr>
          <p:cNvPr id="3" name="Picture 2"/>
          <p:cNvPicPr>
            <a:picLocks noChangeAspect="1"/>
          </p:cNvPicPr>
          <p:nvPr/>
        </p:nvPicPr>
        <p:blipFill>
          <a:blip r:embed="rId3"/>
          <a:stretch>
            <a:fillRect/>
          </a:stretch>
        </p:blipFill>
        <p:spPr>
          <a:xfrm>
            <a:off x="-457200" y="1257300"/>
            <a:ext cx="9982200" cy="5614988"/>
          </a:xfrm>
          <a:prstGeom prst="rect">
            <a:avLst/>
          </a:prstGeom>
        </p:spPr>
      </p:pic>
    </p:spTree>
    <p:extLst>
      <p:ext uri="{BB962C8B-B14F-4D97-AF65-F5344CB8AC3E}">
        <p14:creationId xmlns:p14="http://schemas.microsoft.com/office/powerpoint/2010/main" val="42918251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Skills – Value Line</a:t>
            </a:r>
            <a:endParaRPr lang="en-US" sz="4000" dirty="0"/>
          </a:p>
        </p:txBody>
      </p:sp>
      <p:pic>
        <p:nvPicPr>
          <p:cNvPr id="4" name="Picture 3"/>
          <p:cNvPicPr>
            <a:picLocks noChangeAspect="1"/>
          </p:cNvPicPr>
          <p:nvPr/>
        </p:nvPicPr>
        <p:blipFill>
          <a:blip r:embed="rId3"/>
          <a:stretch>
            <a:fillRect/>
          </a:stretch>
        </p:blipFill>
        <p:spPr>
          <a:xfrm>
            <a:off x="311943" y="1173162"/>
            <a:ext cx="8527257" cy="5684838"/>
          </a:xfrm>
          <a:prstGeom prst="rect">
            <a:avLst/>
          </a:prstGeom>
        </p:spPr>
      </p:pic>
    </p:spTree>
    <p:extLst>
      <p:ext uri="{BB962C8B-B14F-4D97-AF65-F5344CB8AC3E}">
        <p14:creationId xmlns:p14="http://schemas.microsoft.com/office/powerpoint/2010/main" val="151411168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Expertise</a:t>
            </a:r>
            <a:endParaRPr lang="en-US" sz="4000" dirty="0"/>
          </a:p>
        </p:txBody>
      </p:sp>
      <p:pic>
        <p:nvPicPr>
          <p:cNvPr id="4" name="Picture 3"/>
          <p:cNvPicPr>
            <a:picLocks noChangeAspect="1"/>
          </p:cNvPicPr>
          <p:nvPr/>
        </p:nvPicPr>
        <p:blipFill>
          <a:blip r:embed="rId3"/>
          <a:stretch>
            <a:fillRect/>
          </a:stretch>
        </p:blipFill>
        <p:spPr>
          <a:xfrm>
            <a:off x="406149" y="1249362"/>
            <a:ext cx="8280651" cy="5075238"/>
          </a:xfrm>
          <a:prstGeom prst="rect">
            <a:avLst/>
          </a:prstGeom>
        </p:spPr>
      </p:pic>
    </p:spTree>
    <p:extLst>
      <p:ext uri="{BB962C8B-B14F-4D97-AF65-F5344CB8AC3E}">
        <p14:creationId xmlns:p14="http://schemas.microsoft.com/office/powerpoint/2010/main" val="157372168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Terminology</a:t>
            </a:r>
            <a:endParaRPr lang="en-US" sz="4000" dirty="0"/>
          </a:p>
        </p:txBody>
      </p:sp>
      <p:pic>
        <p:nvPicPr>
          <p:cNvPr id="3" name="Picture 2"/>
          <p:cNvPicPr>
            <a:picLocks noChangeAspect="1"/>
          </p:cNvPicPr>
          <p:nvPr/>
        </p:nvPicPr>
        <p:blipFill>
          <a:blip r:embed="rId3"/>
          <a:stretch>
            <a:fillRect/>
          </a:stretch>
        </p:blipFill>
        <p:spPr>
          <a:xfrm>
            <a:off x="24965" y="1384300"/>
            <a:ext cx="9049600" cy="5168900"/>
          </a:xfrm>
          <a:prstGeom prst="rect">
            <a:avLst/>
          </a:prstGeom>
        </p:spPr>
      </p:pic>
    </p:spTree>
    <p:extLst>
      <p:ext uri="{BB962C8B-B14F-4D97-AF65-F5344CB8AC3E}">
        <p14:creationId xmlns:p14="http://schemas.microsoft.com/office/powerpoint/2010/main" val="26626167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Curiosity</a:t>
            </a:r>
            <a:endParaRPr lang="en-US" sz="400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35" y="1371600"/>
            <a:ext cx="9278470" cy="5257800"/>
          </a:xfrm>
          <a:prstGeom prst="rect">
            <a:avLst/>
          </a:prstGeom>
        </p:spPr>
      </p:pic>
    </p:spTree>
    <p:extLst>
      <p:ext uri="{BB962C8B-B14F-4D97-AF65-F5344CB8AC3E}">
        <p14:creationId xmlns:p14="http://schemas.microsoft.com/office/powerpoint/2010/main" val="58120234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6800" y="1173161"/>
            <a:ext cx="6858000" cy="5722361"/>
          </a:xfrm>
          <a:prstGeom prst="rect">
            <a:avLst/>
          </a:prstGeom>
        </p:spPr>
      </p:pic>
      <p:sp>
        <p:nvSpPr>
          <p:cNvPr id="2" name="Title 1"/>
          <p:cNvSpPr>
            <a:spLocks noGrp="1"/>
          </p:cNvSpPr>
          <p:nvPr>
            <p:ph type="title"/>
          </p:nvPr>
        </p:nvSpPr>
        <p:spPr/>
        <p:txBody>
          <a:bodyPr>
            <a:noAutofit/>
          </a:bodyPr>
          <a:lstStyle/>
          <a:p>
            <a:r>
              <a:rPr lang="en-US" sz="4000" dirty="0" smtClean="0"/>
              <a:t>Context</a:t>
            </a:r>
            <a:endParaRPr lang="en-US" sz="4000" dirty="0"/>
          </a:p>
        </p:txBody>
      </p:sp>
    </p:spTree>
    <p:extLst>
      <p:ext uri="{BB962C8B-B14F-4D97-AF65-F5344CB8AC3E}">
        <p14:creationId xmlns:p14="http://schemas.microsoft.com/office/powerpoint/2010/main" val="1138827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latin typeface="Arial" charset="0"/>
                <a:ea typeface="ヒラギノ角ゴ Pro W3" charset="0"/>
                <a:cs typeface="ヒラギノ角ゴ Pro W3" charset="0"/>
              </a:rPr>
              <a:t>Average Salaries</a:t>
            </a:r>
          </a:p>
        </p:txBody>
      </p:sp>
      <p:sp>
        <p:nvSpPr>
          <p:cNvPr id="32770" name="Rectangle 3"/>
          <p:cNvSpPr>
            <a:spLocks noGrp="1" noChangeArrowheads="1"/>
          </p:cNvSpPr>
          <p:nvPr>
            <p:ph idx="1"/>
          </p:nvPr>
        </p:nvSpPr>
        <p:spPr/>
        <p:txBody>
          <a:bodyPr/>
          <a:lstStyle/>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TN CC earn $1,300 higher than 4-year grads.</a:t>
            </a:r>
          </a:p>
          <a:p>
            <a:pPr marL="0" indent="0">
              <a:lnSpc>
                <a:spcPct val="150000"/>
              </a:lnSpc>
              <a:spcAft>
                <a:spcPts val="600"/>
              </a:spcAft>
              <a:buFontTx/>
              <a:buNone/>
              <a:tabLst>
                <a:tab pos="0" algn="l"/>
              </a:tabLst>
            </a:pPr>
            <a:endParaRPr lang="en-US" sz="2800" dirty="0">
              <a:latin typeface="Arial" charset="0"/>
              <a:ea typeface="ヒラギノ角ゴ Pro W3" charset="0"/>
              <a:cs typeface="ヒラギノ角ゴ Pro W3" charset="0"/>
            </a:endParaRPr>
          </a:p>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VA CC - occupational and technical degree</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programs earn $2,500 more than bachelor's.</a:t>
            </a:r>
          </a:p>
        </p:txBody>
      </p:sp>
    </p:spTree>
    <p:extLst>
      <p:ext uri="{BB962C8B-B14F-4D97-AF65-F5344CB8AC3E}">
        <p14:creationId xmlns:p14="http://schemas.microsoft.com/office/powerpoint/2010/main" val="21285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Experience</a:t>
            </a:r>
            <a:endParaRPr lang="en-US" sz="4000"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4983"/>
          <a:stretch/>
        </p:blipFill>
        <p:spPr>
          <a:xfrm>
            <a:off x="-9041" y="1295400"/>
            <a:ext cx="9143999" cy="5812035"/>
          </a:xfrm>
          <a:prstGeom prst="rect">
            <a:avLst/>
          </a:prstGeom>
        </p:spPr>
      </p:pic>
    </p:spTree>
    <p:extLst>
      <p:ext uri="{BB962C8B-B14F-4D97-AF65-F5344CB8AC3E}">
        <p14:creationId xmlns:p14="http://schemas.microsoft.com/office/powerpoint/2010/main" val="178781812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Resourcefulness</a:t>
            </a:r>
            <a:endParaRPr lang="en-US" sz="4000" dirty="0"/>
          </a:p>
        </p:txBody>
      </p:sp>
      <p:pic>
        <p:nvPicPr>
          <p:cNvPr id="4" name="Picture 3"/>
          <p:cNvPicPr>
            <a:picLocks noChangeAspect="1"/>
          </p:cNvPicPr>
          <p:nvPr/>
        </p:nvPicPr>
        <p:blipFill>
          <a:blip r:embed="rId3"/>
          <a:stretch>
            <a:fillRect/>
          </a:stretch>
        </p:blipFill>
        <p:spPr>
          <a:xfrm>
            <a:off x="3962400" y="3276600"/>
            <a:ext cx="5181600" cy="3886200"/>
          </a:xfrm>
          <a:prstGeom prst="rect">
            <a:avLst/>
          </a:prstGeom>
        </p:spPr>
      </p:pic>
      <p:pic>
        <p:nvPicPr>
          <p:cNvPr id="3" name="Picture 2"/>
          <p:cNvPicPr>
            <a:picLocks noChangeAspect="1"/>
          </p:cNvPicPr>
          <p:nvPr/>
        </p:nvPicPr>
        <p:blipFill>
          <a:blip r:embed="rId4"/>
          <a:stretch>
            <a:fillRect/>
          </a:stretch>
        </p:blipFill>
        <p:spPr>
          <a:xfrm>
            <a:off x="76200" y="1195118"/>
            <a:ext cx="4604526" cy="4512435"/>
          </a:xfrm>
          <a:prstGeom prst="rect">
            <a:avLst/>
          </a:prstGeom>
        </p:spPr>
      </p:pic>
    </p:spTree>
    <p:extLst>
      <p:ext uri="{BB962C8B-B14F-4D97-AF65-F5344CB8AC3E}">
        <p14:creationId xmlns:p14="http://schemas.microsoft.com/office/powerpoint/2010/main" val="192479064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to Prepare Young People for Jobs of the Future</a:t>
            </a: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Ambition</a:t>
            </a:r>
          </a:p>
          <a:p>
            <a:r>
              <a:rPr lang="en-US" dirty="0" smtClean="0"/>
              <a:t>Value</a:t>
            </a:r>
          </a:p>
          <a:p>
            <a:r>
              <a:rPr lang="en-US" dirty="0" smtClean="0"/>
              <a:t>Articulation</a:t>
            </a:r>
          </a:p>
          <a:p>
            <a:r>
              <a:rPr lang="en-US" dirty="0" smtClean="0"/>
              <a:t>Skills</a:t>
            </a:r>
          </a:p>
          <a:p>
            <a:r>
              <a:rPr lang="en-US" dirty="0" smtClean="0"/>
              <a:t>Expertise</a:t>
            </a:r>
          </a:p>
          <a:p>
            <a:r>
              <a:rPr lang="en-US" dirty="0" smtClean="0"/>
              <a:t>Terminology</a:t>
            </a:r>
          </a:p>
          <a:p>
            <a:r>
              <a:rPr lang="en-US" dirty="0" smtClean="0"/>
              <a:t>Curiosity</a:t>
            </a:r>
          </a:p>
          <a:p>
            <a:r>
              <a:rPr lang="en-US" dirty="0" smtClean="0"/>
              <a:t>Context</a:t>
            </a:r>
          </a:p>
          <a:p>
            <a:r>
              <a:rPr lang="en-US" dirty="0" smtClean="0"/>
              <a:t>Experience</a:t>
            </a:r>
          </a:p>
          <a:p>
            <a:r>
              <a:rPr lang="en-US" dirty="0" smtClean="0"/>
              <a:t>Resourcefulness</a:t>
            </a:r>
            <a:endParaRPr lang="en-US" dirty="0"/>
          </a:p>
        </p:txBody>
      </p:sp>
      <p:pic>
        <p:nvPicPr>
          <p:cNvPr id="4" name="Picture 3"/>
          <p:cNvPicPr>
            <a:picLocks noChangeAspect="1"/>
          </p:cNvPicPr>
          <p:nvPr/>
        </p:nvPicPr>
        <p:blipFill>
          <a:blip r:embed="rId3"/>
          <a:stretch>
            <a:fillRect/>
          </a:stretch>
        </p:blipFill>
        <p:spPr>
          <a:xfrm>
            <a:off x="3400156" y="1600200"/>
            <a:ext cx="6045200" cy="4533900"/>
          </a:xfrm>
          <a:prstGeom prst="rect">
            <a:avLst/>
          </a:prstGeom>
        </p:spPr>
      </p:pic>
    </p:spTree>
    <p:extLst>
      <p:ext uri="{BB962C8B-B14F-4D97-AF65-F5344CB8AC3E}">
        <p14:creationId xmlns:p14="http://schemas.microsoft.com/office/powerpoint/2010/main" val="7409546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343400" cy="1908175"/>
          </a:xfrm>
        </p:spPr>
        <p:txBody>
          <a:bodyPr>
            <a:normAutofit fontScale="90000"/>
          </a:bodyPr>
          <a:lstStyle/>
          <a:p>
            <a:pPr algn="l"/>
            <a:r>
              <a:rPr lang="en-US" sz="4800" b="1" dirty="0" smtClean="0">
                <a:effectLst>
                  <a:outerShdw blurRad="38100" dist="38100" dir="2700000" algn="tl">
                    <a:srgbClr val="DDDDDD"/>
                  </a:outerShdw>
                </a:effectLst>
                <a:latin typeface="Arial" charset="0"/>
                <a:ea typeface="ヒラギノ角ゴ Pro W3" charset="0"/>
                <a:cs typeface="ヒラギノ角ゴ Pro W3" charset="0"/>
              </a:rPr>
              <a:t>Questions before I conclude?</a:t>
            </a:r>
            <a:endParaRPr lang="en-US" sz="4800" b="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219200" y="4267200"/>
            <a:ext cx="68580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a:latin typeface="Arial" charset="0"/>
                <a:ea typeface="ヒラギノ角ゴ Pro W3" charset="0"/>
                <a:cs typeface="ヒラギノ角ゴ Pro W3" charset="0"/>
              </a:rPr>
              <a:t>DroesslerC@NCCommunityColleges.edu</a:t>
            </a:r>
          </a:p>
          <a:p>
            <a:pPr marL="461963" algn="l">
              <a:lnSpc>
                <a:spcPct val="80000"/>
              </a:lnSpc>
            </a:pPr>
            <a:endParaRPr lang="en-US" sz="4000" dirty="0"/>
          </a:p>
        </p:txBody>
      </p:sp>
      <p:sp>
        <p:nvSpPr>
          <p:cNvPr id="4" name="Rectangle 3"/>
          <p:cNvSpPr>
            <a:spLocks noChangeArrowheads="1"/>
          </p:cNvSpPr>
          <p:nvPr/>
        </p:nvSpPr>
        <p:spPr bwMode="auto">
          <a:xfrm>
            <a:off x="228600" y="571500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a:defRPr/>
            </a:pPr>
            <a:r>
              <a:rPr lang="en-US" sz="3200" dirty="0" err="1"/>
              <a:t>www.ncPerkins.org</a:t>
            </a:r>
            <a:r>
              <a:rPr lang="en-US" sz="3200" dirty="0"/>
              <a:t>/presentations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
            <a:ext cx="3429000" cy="4838700"/>
          </a:xfrm>
          <a:prstGeom prst="rect">
            <a:avLst/>
          </a:prstGeom>
        </p:spPr>
      </p:pic>
    </p:spTree>
    <p:extLst>
      <p:ext uri="{BB962C8B-B14F-4D97-AF65-F5344CB8AC3E}">
        <p14:creationId xmlns:p14="http://schemas.microsoft.com/office/powerpoint/2010/main" val="10950091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5309016" cy="6858000"/>
          </a:xfrm>
          <a:prstGeom prst="rect">
            <a:avLst/>
          </a:prstGeom>
        </p:spPr>
      </p:pic>
    </p:spTree>
    <p:extLst>
      <p:ext uri="{BB962C8B-B14F-4D97-AF65-F5344CB8AC3E}">
        <p14:creationId xmlns:p14="http://schemas.microsoft.com/office/powerpoint/2010/main" val="19971087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209800"/>
            <a:ext cx="7772400" cy="3733800"/>
          </a:xfrm>
        </p:spPr>
        <p:txBody>
          <a:bodyPr anchor="ctr">
            <a:noAutofit/>
          </a:bodyPr>
          <a:lstStyle/>
          <a:p>
            <a:pPr algn="ctr"/>
            <a:r>
              <a:rPr lang="en-US" sz="4400" dirty="0" smtClean="0"/>
              <a:t>Continue the discussion</a:t>
            </a:r>
            <a:br>
              <a:rPr lang="en-US" sz="4400" dirty="0" smtClean="0"/>
            </a:br>
            <a:r>
              <a:rPr lang="en-US" sz="4400" dirty="0" smtClean="0"/>
              <a:t> with Chris at the </a:t>
            </a:r>
            <a:br>
              <a:rPr lang="en-US" sz="4400" dirty="0" smtClean="0"/>
            </a:br>
            <a:r>
              <a:rPr lang="en-US" sz="4400" dirty="0" smtClean="0"/>
              <a:t>CDC/SPC Roundtables. </a:t>
            </a:r>
          </a:p>
          <a:p>
            <a:pPr algn="ctr"/>
            <a:endParaRPr lang="en-US" sz="2400" dirty="0" smtClean="0"/>
          </a:p>
          <a:p>
            <a:pPr algn="ctr"/>
            <a:r>
              <a:rPr lang="en-US" sz="5400" dirty="0" smtClean="0"/>
              <a:t>Guilford C</a:t>
            </a:r>
          </a:p>
          <a:p>
            <a:pPr algn="ctr"/>
            <a:endParaRPr lang="en-US" dirty="0" smtClean="0"/>
          </a:p>
          <a:p>
            <a:pPr algn="ctr"/>
            <a:r>
              <a:rPr lang="en-US" sz="5400" dirty="0" smtClean="0"/>
              <a:t>    1 to 3 p.m.</a:t>
            </a:r>
            <a:endParaRPr lang="en-US" sz="5400" dirty="0"/>
          </a:p>
        </p:txBody>
      </p:sp>
      <p:pic>
        <p:nvPicPr>
          <p:cNvPr id="2" name="Picture 1"/>
          <p:cNvPicPr>
            <a:picLocks noChangeAspect="1"/>
          </p:cNvPicPr>
          <p:nvPr/>
        </p:nvPicPr>
        <p:blipFill>
          <a:blip r:embed="rId3"/>
          <a:stretch>
            <a:fillRect/>
          </a:stretch>
        </p:blipFill>
        <p:spPr>
          <a:xfrm>
            <a:off x="3657600" y="0"/>
            <a:ext cx="4092677" cy="1714500"/>
          </a:xfrm>
          <a:prstGeom prst="rect">
            <a:avLst/>
          </a:prstGeom>
        </p:spPr>
      </p:pic>
      <p:pic>
        <p:nvPicPr>
          <p:cNvPr id="9" name="Picture 2" descr="ttp://www.gifs.net/Animation11/Computers_and_Technology/Air_Conditioners/Creature_on_fa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657600"/>
            <a:ext cx="3885236" cy="25773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tp://i.imgur.com/S3C9gjb.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64" y="4529667"/>
            <a:ext cx="3352800" cy="232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00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left)">
                                      <p:cBhvr>
                                        <p:cTn id="13" dur="500"/>
                                        <p:tgtEl>
                                          <p:spTgt spid="2052"/>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2049569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Passion and Purpose</a:t>
            </a:r>
            <a:endParaRPr lang="en-US" dirty="0"/>
          </a:p>
        </p:txBody>
      </p:sp>
      <p:sp>
        <p:nvSpPr>
          <p:cNvPr id="3" name="Content Placeholder 2"/>
          <p:cNvSpPr>
            <a:spLocks noGrp="1"/>
          </p:cNvSpPr>
          <p:nvPr>
            <p:ph idx="1"/>
          </p:nvPr>
        </p:nvSpPr>
        <p:spPr/>
        <p:txBody>
          <a:bodyPr>
            <a:normAutofit lnSpcReduction="10000"/>
          </a:bodyPr>
          <a:lstStyle/>
          <a:p>
            <a:pPr>
              <a:spcAft>
                <a:spcPts val="1200"/>
              </a:spcAft>
            </a:pPr>
            <a:r>
              <a:rPr lang="en-US" dirty="0" smtClean="0"/>
              <a:t>Thriving in your work, not just surviving.</a:t>
            </a:r>
          </a:p>
          <a:p>
            <a:pPr>
              <a:spcAft>
                <a:spcPts val="1200"/>
              </a:spcAft>
            </a:pPr>
            <a:r>
              <a:rPr lang="en-US" dirty="0" smtClean="0"/>
              <a:t>Leaving the world a little better off because you cared to make a difference in your work.</a:t>
            </a:r>
          </a:p>
          <a:p>
            <a:pPr>
              <a:spcAft>
                <a:spcPts val="1200"/>
              </a:spcAft>
            </a:pPr>
            <a:r>
              <a:rPr lang="en-US" dirty="0" smtClean="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321274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362498"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7" name="Subtitle 2"/>
          <p:cNvSpPr txBox="1">
            <a:spLocks/>
          </p:cNvSpPr>
          <p:nvPr/>
        </p:nvSpPr>
        <p:spPr>
          <a:xfrm>
            <a:off x="0" y="5562600"/>
            <a:ext cx="9144000" cy="129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Consultant, NCCCS</a:t>
            </a:r>
          </a:p>
          <a:p>
            <a:pPr>
              <a:defRPr/>
            </a:pPr>
            <a:r>
              <a:rPr lang="en-US" dirty="0" err="1"/>
              <a:t>www.ncPerkins.org</a:t>
            </a:r>
            <a:r>
              <a:rPr lang="en-US" dirty="0"/>
              <a:t>/presentations</a:t>
            </a:r>
          </a:p>
        </p:txBody>
      </p:sp>
    </p:spTree>
    <p:extLst>
      <p:ext uri="{BB962C8B-B14F-4D97-AF65-F5344CB8AC3E}">
        <p14:creationId xmlns:p14="http://schemas.microsoft.com/office/powerpoint/2010/main" val="2126056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6746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idx="4294967295"/>
          </p:nvPr>
        </p:nvSpPr>
        <p:spPr>
          <a:xfrm>
            <a:off x="2667000" y="228600"/>
            <a:ext cx="6248400"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2020 </a:t>
            </a:r>
            <a:r>
              <a:rPr lang="en-US" sz="3500" dirty="0">
                <a:effectLst>
                  <a:outerShdw blurRad="38100" dist="38100" dir="2700000" algn="tl">
                    <a:srgbClr val="DDDDDD"/>
                  </a:outerShdw>
                </a:effectLst>
                <a:latin typeface="Arial" charset="0"/>
                <a:ea typeface="ヒラギノ角ゴ Pro W3" charset="0"/>
                <a:cs typeface="ヒラギノ角ゴ Pro W3" charset="0"/>
              </a:rPr>
              <a:t>Projected NC Employment:</a:t>
            </a:r>
            <a:br>
              <a:rPr lang="en-US" sz="3500" dirty="0">
                <a:effectLst>
                  <a:outerShdw blurRad="38100" dist="38100" dir="2700000" algn="tl">
                    <a:srgbClr val="DDDDDD"/>
                  </a:outerShdw>
                </a:effectLst>
                <a:latin typeface="Arial" charset="0"/>
                <a:ea typeface="ヒラギノ角ゴ Pro W3" charset="0"/>
                <a:cs typeface="ヒラギノ角ゴ Pro W3" charset="0"/>
              </a:rPr>
            </a:br>
            <a:r>
              <a:rPr lang="en-US" sz="3500" dirty="0">
                <a:effectLst>
                  <a:outerShdw blurRad="38100" dist="38100" dir="2700000" algn="tl">
                    <a:srgbClr val="DDDDDD"/>
                  </a:outerShdw>
                </a:effectLst>
                <a:latin typeface="Arial" charset="0"/>
                <a:ea typeface="ヒラギノ角ゴ Pro W3" charset="0"/>
                <a:cs typeface="ヒラギノ角ゴ Pro W3" charset="0"/>
              </a:rPr>
              <a:t>Education Required</a:t>
            </a:r>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36.6%</a:t>
            </a:r>
          </a:p>
        </p:txBody>
      </p:sp>
      <p:sp>
        <p:nvSpPr>
          <p:cNvPr id="59" name="Text Box 51"/>
          <p:cNvSpPr txBox="1">
            <a:spLocks noChangeArrowheads="1"/>
          </p:cNvSpPr>
          <p:nvPr/>
        </p:nvSpPr>
        <p:spPr bwMode="auto">
          <a:xfrm>
            <a:off x="4343400" y="25130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5.5%</a:t>
            </a:r>
          </a:p>
        </p:txBody>
      </p:sp>
      <p:sp>
        <p:nvSpPr>
          <p:cNvPr id="60" name="Text Box 51"/>
          <p:cNvSpPr txBox="1">
            <a:spLocks noChangeArrowheads="1"/>
          </p:cNvSpPr>
          <p:nvPr/>
        </p:nvSpPr>
        <p:spPr bwMode="auto">
          <a:xfrm>
            <a:off x="5334000" y="38084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1.7%</a:t>
            </a:r>
          </a:p>
        </p:txBody>
      </p:sp>
      <p:sp>
        <p:nvSpPr>
          <p:cNvPr id="61" name="Text Box 51"/>
          <p:cNvSpPr txBox="1">
            <a:spLocks noChangeArrowheads="1"/>
          </p:cNvSpPr>
          <p:nvPr/>
        </p:nvSpPr>
        <p:spPr bwMode="auto">
          <a:xfrm>
            <a:off x="3886200" y="54086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20.2%</a:t>
            </a: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
        <p:nvSpPr>
          <p:cNvPr id="63" name="Text Box 51"/>
          <p:cNvSpPr txBox="1">
            <a:spLocks noChangeArrowheads="1"/>
          </p:cNvSpPr>
          <p:nvPr/>
        </p:nvSpPr>
        <p:spPr bwMode="auto">
          <a:xfrm>
            <a:off x="5334000" y="4189412"/>
            <a:ext cx="1119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4.2%</a:t>
            </a: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6.6%</a:t>
            </a:r>
          </a:p>
        </p:txBody>
      </p:sp>
      <p:sp>
        <p:nvSpPr>
          <p:cNvPr id="30" name="Text Box 51"/>
          <p:cNvSpPr txBox="1">
            <a:spLocks noChangeArrowheads="1"/>
          </p:cNvSpPr>
          <p:nvPr/>
        </p:nvSpPr>
        <p:spPr bwMode="auto">
          <a:xfrm>
            <a:off x="4800600" y="3198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12.3%</a:t>
            </a:r>
          </a:p>
        </p:txBody>
      </p:sp>
    </p:spTree>
    <p:extLst>
      <p:ext uri="{BB962C8B-B14F-4D97-AF65-F5344CB8AC3E}">
        <p14:creationId xmlns:p14="http://schemas.microsoft.com/office/powerpoint/2010/main" val="38423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idx="4294967295"/>
          </p:nvPr>
        </p:nvSpPr>
        <p:spPr>
          <a:xfrm>
            <a:off x="2646362" y="228600"/>
            <a:ext cx="6269037"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2015 NC High School</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Graduate </a:t>
            </a:r>
            <a:r>
              <a:rPr lang="en-US" sz="3500" dirty="0">
                <a:effectLst>
                  <a:outerShdw blurRad="38100" dist="38100" dir="2700000" algn="tl">
                    <a:srgbClr val="DDDDDD"/>
                  </a:outerShdw>
                </a:effectLst>
                <a:latin typeface="Arial" charset="0"/>
                <a:ea typeface="ヒラギノ角ゴ Pro W3" charset="0"/>
                <a:cs typeface="ヒラギノ角ゴ Pro W3" charset="0"/>
              </a:rPr>
              <a:t>Intentions</a:t>
            </a:r>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79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34.4%</a:t>
            </a:r>
            <a:endParaRPr lang="en-US" sz="3200" b="1" dirty="0">
              <a:solidFill>
                <a:schemeClr val="bg1"/>
              </a:solidFill>
              <a:latin typeface="Helvetica Neue" charset="0"/>
            </a:endParaRPr>
          </a:p>
        </p:txBody>
      </p:sp>
      <p:sp>
        <p:nvSpPr>
          <p:cNvPr id="31" name="Text Box 51"/>
          <p:cNvSpPr txBox="1">
            <a:spLocks noChangeArrowheads="1"/>
          </p:cNvSpPr>
          <p:nvPr/>
        </p:nvSpPr>
        <p:spPr bwMode="auto">
          <a:xfrm>
            <a:off x="4854575" y="54006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10.4%</a:t>
            </a:r>
            <a:endParaRPr lang="en-US" sz="3200" b="1" dirty="0">
              <a:solidFill>
                <a:schemeClr val="bg1"/>
              </a:solidFill>
              <a:latin typeface="Helvetica Neue" charset="0"/>
            </a:endParaRPr>
          </a:p>
        </p:txBody>
      </p:sp>
      <p:sp>
        <p:nvSpPr>
          <p:cNvPr id="32" name="Text Box 51"/>
          <p:cNvSpPr txBox="1">
            <a:spLocks noChangeArrowheads="1"/>
          </p:cNvSpPr>
          <p:nvPr/>
        </p:nvSpPr>
        <p:spPr bwMode="auto">
          <a:xfrm>
            <a:off x="2970213" y="49085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37.2%</a:t>
            </a:r>
            <a:endParaRPr lang="en-US" sz="3200" b="1" dirty="0">
              <a:solidFill>
                <a:schemeClr val="bg1"/>
              </a:solidFill>
              <a:latin typeface="Helvetica Neue" charset="0"/>
            </a:endParaRPr>
          </a:p>
        </p:txBody>
      </p:sp>
      <p:sp>
        <p:nvSpPr>
          <p:cNvPr id="33" name="Text Box 51"/>
          <p:cNvSpPr txBox="1">
            <a:spLocks noChangeArrowheads="1"/>
          </p:cNvSpPr>
          <p:nvPr/>
        </p:nvSpPr>
        <p:spPr bwMode="auto">
          <a:xfrm>
            <a:off x="3127375" y="23177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9.7%</a:t>
            </a:r>
            <a:endParaRPr lang="en-US" sz="3200" b="1" dirty="0">
              <a:solidFill>
                <a:schemeClr val="bg1"/>
              </a:solidFill>
              <a:latin typeface="Helvetica Neue" charset="0"/>
            </a:endParaRP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4.6%</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190250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idx="4294967295"/>
          </p:nvPr>
        </p:nvSpPr>
        <p:spPr>
          <a:xfrm>
            <a:off x="2639504" y="200055"/>
            <a:ext cx="6275895" cy="942945"/>
          </a:xfrm>
        </p:spPr>
        <p:txBody>
          <a:bodyPr anchor="t">
            <a:normAutofit fontScale="90000"/>
          </a:bodyPr>
          <a:lstStyle/>
          <a:p>
            <a:pPr eaLnBrk="1" hangingPunct="1">
              <a:defRPr/>
            </a:pPr>
            <a:r>
              <a:rPr lang="en-US" sz="3500" dirty="0">
                <a:effectLst>
                  <a:outerShdw blurRad="38100" dist="38100" dir="2700000" algn="tl">
                    <a:srgbClr val="DDDDDD"/>
                  </a:outerShdw>
                </a:effectLst>
                <a:latin typeface="Arial" charset="0"/>
                <a:ea typeface="ヒラギノ角ゴ Pro W3" charset="0"/>
                <a:cs typeface="ヒラギノ角ゴ Pro W3" charset="0"/>
              </a:rPr>
              <a:t>Postsecondary Intentions </a:t>
            </a:r>
            <a:r>
              <a:rPr lang="en-US" sz="3500" dirty="0" smtClean="0">
                <a:effectLst>
                  <a:outerShdw blurRad="38100" dist="38100" dir="2700000" algn="tl">
                    <a:srgbClr val="DDDDDD"/>
                  </a:outerShdw>
                </a:effectLst>
                <a:latin typeface="Arial" charset="0"/>
                <a:ea typeface="ヒラギノ角ゴ Pro W3" charset="0"/>
                <a:cs typeface="ヒラギノ角ゴ Pro W3" charset="0"/>
              </a:rPr>
              <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vs</a:t>
            </a:r>
            <a:r>
              <a:rPr lang="en-US" sz="3500" dirty="0">
                <a:effectLst>
                  <a:outerShdw blurRad="38100" dist="38100" dir="2700000" algn="tl">
                    <a:srgbClr val="DDDDDD"/>
                  </a:outerShdw>
                </a:effectLst>
                <a:latin typeface="Arial" charset="0"/>
                <a:ea typeface="ヒラギノ角ゴ Pro W3" charset="0"/>
                <a:cs typeface="ヒラギノ角ゴ Pro W3" charset="0"/>
              </a:rPr>
              <a:t>. Reality</a:t>
            </a:r>
          </a:p>
        </p:txBody>
      </p:sp>
      <p:sp>
        <p:nvSpPr>
          <p:cNvPr id="1317914" name="Text Box 26"/>
          <p:cNvSpPr txBox="1">
            <a:spLocks noChangeArrowheads="1"/>
          </p:cNvSpPr>
          <p:nvPr/>
        </p:nvSpPr>
        <p:spPr bwMode="auto">
          <a:xfrm>
            <a:off x="685800" y="15319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5319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44.8%</a:t>
            </a:r>
            <a:endParaRPr lang="en-US" sz="3200" b="1" dirty="0">
              <a:solidFill>
                <a:schemeClr val="bg1"/>
              </a:solidFill>
              <a:latin typeface="Helvetica Neue" charset="0"/>
            </a:endParaRPr>
          </a:p>
        </p:txBody>
      </p:sp>
      <p:sp>
        <p:nvSpPr>
          <p:cNvPr id="1317940" name="Text Box 52"/>
          <p:cNvSpPr txBox="1">
            <a:spLocks noChangeArrowheads="1"/>
          </p:cNvSpPr>
          <p:nvPr/>
        </p:nvSpPr>
        <p:spPr bwMode="auto">
          <a:xfrm>
            <a:off x="833438" y="5392737"/>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38.9%</a:t>
            </a:r>
            <a:endParaRPr lang="en-US" sz="3200" b="1" dirty="0">
              <a:solidFill>
                <a:schemeClr val="bg1"/>
              </a:solidFill>
              <a:latin typeface="Helvetica Neue" charset="0"/>
            </a:endParaRPr>
          </a:p>
        </p:txBody>
      </p:sp>
      <p:sp>
        <p:nvSpPr>
          <p:cNvPr id="1317941" name="Text Box 53"/>
          <p:cNvSpPr txBox="1">
            <a:spLocks noChangeArrowheads="1"/>
          </p:cNvSpPr>
          <p:nvPr/>
        </p:nvSpPr>
        <p:spPr bwMode="auto">
          <a:xfrm>
            <a:off x="633413" y="309086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14.3%</a:t>
            </a:r>
            <a:endParaRPr lang="en-US" sz="3200" b="1" dirty="0">
              <a:solidFill>
                <a:schemeClr val="bg1"/>
              </a:solidFill>
              <a:latin typeface="Helvetica Neue" charset="0"/>
            </a:endParaRP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5.9%</a:t>
            </a: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63.4%</a:t>
            </a:r>
          </a:p>
        </p:txBody>
      </p:sp>
      <p:sp>
        <p:nvSpPr>
          <p:cNvPr id="1317944" name="Text Box 56"/>
          <p:cNvSpPr txBox="1">
            <a:spLocks noChangeArrowheads="1"/>
          </p:cNvSpPr>
          <p:nvPr/>
        </p:nvSpPr>
        <p:spPr bwMode="auto">
          <a:xfrm>
            <a:off x="7321550" y="3397250"/>
            <a:ext cx="134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21.9%</a:t>
            </a: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Tree>
    <p:extLst>
      <p:ext uri="{BB962C8B-B14F-4D97-AF65-F5344CB8AC3E}">
        <p14:creationId xmlns:p14="http://schemas.microsoft.com/office/powerpoint/2010/main" val="311284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Associate Degree</a:t>
            </a:r>
            <a:br>
              <a:rPr lang="en-US" dirty="0" smtClean="0"/>
            </a:br>
            <a:r>
              <a:rPr lang="en-US" sz="2300" dirty="0" smtClean="0"/>
              <a:t>NC </a:t>
            </a:r>
            <a:r>
              <a:rPr lang="en-US" sz="2300" dirty="0"/>
              <a:t>starting salaries - high-projected </a:t>
            </a:r>
            <a:r>
              <a:rPr lang="en-US" sz="2300" dirty="0" smtClean="0"/>
              <a:t>demand 2022</a:t>
            </a:r>
            <a:endParaRPr lang="en-US" sz="2300" dirty="0"/>
          </a:p>
        </p:txBody>
      </p:sp>
      <p:sp>
        <p:nvSpPr>
          <p:cNvPr id="3" name="Content Placeholder 2"/>
          <p:cNvSpPr>
            <a:spLocks noGrp="1"/>
          </p:cNvSpPr>
          <p:nvPr>
            <p:ph idx="1"/>
          </p:nvPr>
        </p:nvSpPr>
        <p:spPr>
          <a:xfrm>
            <a:off x="-152400" y="1600200"/>
            <a:ext cx="11887200" cy="52578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$55,770 </a:t>
            </a:r>
            <a:r>
              <a:rPr lang="en-US" sz="2200" dirty="0"/>
              <a:t>	Radiation Therapists</a:t>
            </a:r>
          </a:p>
          <a:p>
            <a:pPr marL="0" indent="0">
              <a:spcBef>
                <a:spcPts val="0"/>
              </a:spcBef>
              <a:buNone/>
              <a:tabLst>
                <a:tab pos="1306513" algn="r"/>
                <a:tab pos="1474788" algn="l"/>
              </a:tabLst>
            </a:pPr>
            <a:r>
              <a:rPr lang="en-US" sz="2200" dirty="0"/>
              <a:t>	</a:t>
            </a:r>
            <a:r>
              <a:rPr lang="en-US" sz="2200" dirty="0">
                <a:solidFill>
                  <a:srgbClr val="0432FF"/>
                </a:solidFill>
              </a:rPr>
              <a:t>$51,650 </a:t>
            </a:r>
            <a:r>
              <a:rPr lang="en-US" sz="2200" dirty="0"/>
              <a:t>	Nuclear Medicine Technologists</a:t>
            </a:r>
          </a:p>
          <a:p>
            <a:pPr marL="0" indent="0">
              <a:spcBef>
                <a:spcPts val="0"/>
              </a:spcBef>
              <a:buNone/>
              <a:tabLst>
                <a:tab pos="1306513" algn="r"/>
                <a:tab pos="1474788" algn="l"/>
              </a:tabLst>
            </a:pPr>
            <a:r>
              <a:rPr lang="en-US" sz="2200" dirty="0"/>
              <a:t>	</a:t>
            </a:r>
            <a:r>
              <a:rPr lang="en-US" sz="2200" dirty="0">
                <a:solidFill>
                  <a:srgbClr val="0432FF"/>
                </a:solidFill>
              </a:rPr>
              <a:t>$50,930 </a:t>
            </a:r>
            <a:r>
              <a:rPr lang="en-US" sz="2200" dirty="0"/>
              <a:t>	Dental Hygienists</a:t>
            </a:r>
          </a:p>
          <a:p>
            <a:pPr marL="0" indent="0">
              <a:spcBef>
                <a:spcPts val="0"/>
              </a:spcBef>
              <a:buNone/>
              <a:tabLst>
                <a:tab pos="1306513" algn="r"/>
                <a:tab pos="1474788" algn="l"/>
              </a:tabLst>
            </a:pPr>
            <a:r>
              <a:rPr lang="en-US" sz="2200" dirty="0"/>
              <a:t>	</a:t>
            </a:r>
            <a:r>
              <a:rPr lang="en-US" sz="2200" dirty="0">
                <a:solidFill>
                  <a:srgbClr val="0432FF"/>
                </a:solidFill>
              </a:rPr>
              <a:t>$50,330 </a:t>
            </a:r>
            <a:r>
              <a:rPr lang="en-US" sz="2200" dirty="0"/>
              <a:t>	Diagnostic Medical Sonographers</a:t>
            </a:r>
          </a:p>
          <a:p>
            <a:pPr marL="0" indent="0">
              <a:spcBef>
                <a:spcPts val="0"/>
              </a:spcBef>
              <a:buNone/>
              <a:tabLst>
                <a:tab pos="1306513" algn="r"/>
                <a:tab pos="1474788" algn="l"/>
              </a:tabLst>
            </a:pPr>
            <a:r>
              <a:rPr lang="en-US" sz="2200" dirty="0"/>
              <a:t>	</a:t>
            </a:r>
            <a:r>
              <a:rPr lang="en-US" sz="2200" dirty="0">
                <a:solidFill>
                  <a:srgbClr val="0432FF"/>
                </a:solidFill>
              </a:rPr>
              <a:t>$44,320 </a:t>
            </a:r>
            <a:r>
              <a:rPr lang="en-US" sz="2200" dirty="0"/>
              <a:t>	Cardiovascular Technologists and Technicians</a:t>
            </a:r>
          </a:p>
          <a:p>
            <a:pPr marL="0" indent="0">
              <a:spcBef>
                <a:spcPts val="0"/>
              </a:spcBef>
              <a:buNone/>
              <a:tabLst>
                <a:tab pos="1306513" algn="r"/>
                <a:tab pos="1474788" algn="l"/>
              </a:tabLst>
            </a:pPr>
            <a:r>
              <a:rPr lang="en-US" sz="2200" dirty="0"/>
              <a:t>	</a:t>
            </a:r>
            <a:r>
              <a:rPr lang="en-US" sz="2200" dirty="0">
                <a:solidFill>
                  <a:srgbClr val="0432FF"/>
                </a:solidFill>
              </a:rPr>
              <a:t>$41,590 </a:t>
            </a:r>
            <a:r>
              <a:rPr lang="en-US" sz="2200" dirty="0"/>
              <a:t>	Physical Therapist Assistants</a:t>
            </a:r>
          </a:p>
          <a:p>
            <a:pPr marL="0" indent="0">
              <a:spcBef>
                <a:spcPts val="0"/>
              </a:spcBef>
              <a:buNone/>
              <a:tabLst>
                <a:tab pos="1306513" algn="r"/>
                <a:tab pos="1474788" algn="l"/>
              </a:tabLst>
            </a:pPr>
            <a:r>
              <a:rPr lang="en-US" sz="2200" dirty="0"/>
              <a:t>	</a:t>
            </a:r>
            <a:r>
              <a:rPr lang="en-US" sz="2200" dirty="0">
                <a:solidFill>
                  <a:srgbClr val="0432FF"/>
                </a:solidFill>
              </a:rPr>
              <a:t>$38,610 </a:t>
            </a:r>
            <a:r>
              <a:rPr lang="en-US" sz="2200" dirty="0"/>
              <a:t>	Radiologic Technologists</a:t>
            </a:r>
          </a:p>
          <a:p>
            <a:pPr marL="0" indent="0">
              <a:spcBef>
                <a:spcPts val="0"/>
              </a:spcBef>
              <a:buNone/>
              <a:tabLst>
                <a:tab pos="1306513" algn="r"/>
                <a:tab pos="1474788" algn="l"/>
              </a:tabLst>
            </a:pPr>
            <a:r>
              <a:rPr lang="en-US" sz="2200" dirty="0"/>
              <a:t>	</a:t>
            </a:r>
            <a:r>
              <a:rPr lang="en-US" sz="2200" dirty="0">
                <a:solidFill>
                  <a:srgbClr val="0432FF"/>
                </a:solidFill>
              </a:rPr>
              <a:t>$33,990 </a:t>
            </a:r>
            <a:r>
              <a:rPr lang="en-US" sz="2200" dirty="0"/>
              <a:t>	Occupational Therapy Assistants</a:t>
            </a:r>
          </a:p>
          <a:p>
            <a:pPr marL="0" indent="0">
              <a:spcBef>
                <a:spcPts val="0"/>
              </a:spcBef>
              <a:buNone/>
              <a:tabLst>
                <a:tab pos="1306513" algn="r"/>
                <a:tab pos="1474788" algn="l"/>
              </a:tabLst>
            </a:pPr>
            <a:r>
              <a:rPr lang="en-US" sz="2200" dirty="0"/>
              <a:t>	</a:t>
            </a:r>
            <a:r>
              <a:rPr lang="en-US" sz="2200" dirty="0">
                <a:solidFill>
                  <a:srgbClr val="0432FF"/>
                </a:solidFill>
              </a:rPr>
              <a:t>$32,400 </a:t>
            </a:r>
            <a:r>
              <a:rPr lang="en-US" sz="2200" dirty="0"/>
              <a:t>	Environmental Engineering Technicians</a:t>
            </a:r>
          </a:p>
          <a:p>
            <a:pPr marL="0" indent="0">
              <a:spcBef>
                <a:spcPts val="0"/>
              </a:spcBef>
              <a:buNone/>
              <a:tabLst>
                <a:tab pos="1306513" algn="r"/>
                <a:tab pos="1474788" algn="l"/>
              </a:tabLst>
            </a:pPr>
            <a:r>
              <a:rPr lang="en-US" sz="2200" dirty="0"/>
              <a:t>	</a:t>
            </a:r>
            <a:r>
              <a:rPr lang="en-US" sz="2200" dirty="0">
                <a:solidFill>
                  <a:srgbClr val="0432FF"/>
                </a:solidFill>
              </a:rPr>
              <a:t>$28,910 </a:t>
            </a:r>
            <a:r>
              <a:rPr lang="en-US" sz="2200" dirty="0"/>
              <a:t>	Medical and Clinical Laboratory Technicians</a:t>
            </a:r>
          </a:p>
          <a:p>
            <a:pPr marL="0" indent="0">
              <a:spcBef>
                <a:spcPts val="0"/>
              </a:spcBef>
              <a:buNone/>
              <a:tabLst>
                <a:tab pos="1306513" algn="r"/>
                <a:tab pos="1474788" algn="l"/>
              </a:tabLst>
            </a:pPr>
            <a:r>
              <a:rPr lang="en-US" sz="2200" dirty="0"/>
              <a:t>	</a:t>
            </a:r>
            <a:r>
              <a:rPr lang="en-US" sz="2200" dirty="0">
                <a:solidFill>
                  <a:srgbClr val="0432FF"/>
                </a:solidFill>
              </a:rPr>
              <a:t>$28,070 </a:t>
            </a:r>
            <a:r>
              <a:rPr lang="en-US" sz="2200" dirty="0"/>
              <a:t>	Medical Equipment Repairers</a:t>
            </a:r>
          </a:p>
          <a:p>
            <a:pPr marL="0" indent="0">
              <a:spcBef>
                <a:spcPts val="0"/>
              </a:spcBef>
              <a:buNone/>
              <a:tabLst>
                <a:tab pos="1306513" algn="r"/>
                <a:tab pos="1474788" algn="l"/>
              </a:tabLst>
            </a:pPr>
            <a:r>
              <a:rPr lang="en-US" sz="2200" dirty="0"/>
              <a:t>	</a:t>
            </a:r>
            <a:r>
              <a:rPr lang="en-US" sz="2200" dirty="0">
                <a:solidFill>
                  <a:srgbClr val="0432FF"/>
                </a:solidFill>
              </a:rPr>
              <a:t>$26,750 </a:t>
            </a:r>
            <a:r>
              <a:rPr lang="en-US" sz="2200" dirty="0"/>
              <a:t>	Paralegals and Legal Assistants</a:t>
            </a:r>
          </a:p>
          <a:p>
            <a:pPr marL="0" indent="0">
              <a:spcBef>
                <a:spcPts val="0"/>
              </a:spcBef>
              <a:buNone/>
              <a:tabLst>
                <a:tab pos="1306513" algn="r"/>
                <a:tab pos="1474788" algn="l"/>
              </a:tabLst>
            </a:pPr>
            <a:r>
              <a:rPr lang="en-US" sz="2200" dirty="0"/>
              <a:t>	</a:t>
            </a:r>
            <a:r>
              <a:rPr lang="en-US" sz="2200" dirty="0">
                <a:solidFill>
                  <a:srgbClr val="0432FF"/>
                </a:solidFill>
              </a:rPr>
              <a:t>$24,050 </a:t>
            </a:r>
            <a:r>
              <a:rPr lang="en-US" sz="2200" dirty="0"/>
              <a:t>	Environmental Science and Protection Technicians, Including Health</a:t>
            </a:r>
          </a:p>
          <a:p>
            <a:pPr marL="0" indent="0">
              <a:spcBef>
                <a:spcPts val="0"/>
              </a:spcBef>
              <a:buNone/>
              <a:tabLst>
                <a:tab pos="1306513" algn="r"/>
                <a:tab pos="1474788" algn="l"/>
              </a:tabLst>
            </a:pPr>
            <a:r>
              <a:rPr lang="en-US" sz="2200" dirty="0"/>
              <a:t>	</a:t>
            </a:r>
            <a:r>
              <a:rPr lang="en-US" sz="2200" dirty="0">
                <a:solidFill>
                  <a:srgbClr val="0432FF"/>
                </a:solidFill>
              </a:rPr>
              <a:t>$22,870 </a:t>
            </a:r>
            <a:r>
              <a:rPr lang="en-US" sz="2200" dirty="0"/>
              <a:t>	Medical Records and Health Information Technicians</a:t>
            </a:r>
          </a:p>
          <a:p>
            <a:pPr marL="0" indent="0">
              <a:spcBef>
                <a:spcPts val="0"/>
              </a:spcBef>
              <a:buNone/>
              <a:tabLst>
                <a:tab pos="1306513" algn="r"/>
                <a:tab pos="1474788" algn="l"/>
              </a:tabLst>
            </a:pPr>
            <a:r>
              <a:rPr lang="en-US" sz="2200" dirty="0"/>
              <a:t>	</a:t>
            </a:r>
            <a:r>
              <a:rPr lang="en-US" sz="2200" dirty="0">
                <a:solidFill>
                  <a:srgbClr val="0432FF"/>
                </a:solidFill>
              </a:rPr>
              <a:t>$21,170 </a:t>
            </a:r>
            <a:r>
              <a:rPr lang="en-US" sz="2200" dirty="0"/>
              <a:t>	Veterinary Technologists and Technicians</a:t>
            </a:r>
          </a:p>
        </p:txBody>
      </p:sp>
    </p:spTree>
    <p:extLst>
      <p:ext uri="{BB962C8B-B14F-4D97-AF65-F5344CB8AC3E}">
        <p14:creationId xmlns:p14="http://schemas.microsoft.com/office/powerpoint/2010/main" val="890851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2022</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72,910 </a:t>
            </a:r>
            <a:r>
              <a:rPr lang="en-US" sz="2200" dirty="0"/>
              <a:t>	Physician Assistants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60,150 </a:t>
            </a:r>
            <a:r>
              <a:rPr lang="en-US" sz="2200" dirty="0"/>
              <a:t>	</a:t>
            </a:r>
            <a:r>
              <a:rPr lang="en-US" sz="2200" u="sng" dirty="0"/>
              <a:t>Construction Managers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55,960 </a:t>
            </a:r>
            <a:r>
              <a:rPr lang="en-US" sz="2200" dirty="0"/>
              <a:t>	Biomedical Engineers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53,050 </a:t>
            </a:r>
            <a:r>
              <a:rPr lang="en-US" sz="2200" dirty="0"/>
              <a:t>	Computer Systems Analysts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51,500 </a:t>
            </a:r>
            <a:r>
              <a:rPr lang="en-US" sz="2200" dirty="0"/>
              <a:t>	Civil Engineers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51,000 </a:t>
            </a:r>
            <a:r>
              <a:rPr lang="en-US" sz="2200" dirty="0"/>
              <a:t>	Occupational Therapists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49,820 </a:t>
            </a:r>
            <a:r>
              <a:rPr lang="en-US" sz="2200" dirty="0"/>
              <a:t>	Financial Analysts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48,890 </a:t>
            </a:r>
            <a:r>
              <a:rPr lang="en-US" sz="2200" dirty="0"/>
              <a:t>	Environmental Engineers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48,030 </a:t>
            </a:r>
            <a:r>
              <a:rPr lang="en-US" sz="2200" dirty="0"/>
              <a:t>	Architects, Except Landscape and Naval</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46,000 </a:t>
            </a:r>
            <a:r>
              <a:rPr lang="en-US" sz="2200" dirty="0"/>
              <a:t>	Landscape Architects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45,220 </a:t>
            </a:r>
            <a:r>
              <a:rPr lang="en-US" sz="2200" dirty="0"/>
              <a:t>	Credit Analysts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44,850 </a:t>
            </a:r>
            <a:r>
              <a:rPr lang="en-US" sz="2200" dirty="0"/>
              <a:t>	Personal Financial Advisors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44,730 </a:t>
            </a:r>
            <a:r>
              <a:rPr lang="en-US" sz="2200" dirty="0"/>
              <a:t>	Logisticians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39,350 </a:t>
            </a:r>
            <a:r>
              <a:rPr lang="en-US" sz="2200" dirty="0"/>
              <a:t>	</a:t>
            </a:r>
            <a:r>
              <a:rPr lang="en-US" sz="2200" u="sng" dirty="0"/>
              <a:t>Social and Community Service Managers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39,070 </a:t>
            </a:r>
            <a:r>
              <a:rPr lang="en-US" sz="2200" dirty="0"/>
              <a:t>	Cartographers and </a:t>
            </a:r>
            <a:r>
              <a:rPr lang="en-US" sz="2200" dirty="0" err="1"/>
              <a:t>Photogrammetrists</a:t>
            </a:r>
            <a:endParaRPr lang="en-US" sz="2200" dirty="0"/>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35,030 </a:t>
            </a:r>
            <a:r>
              <a:rPr lang="en-US" sz="2200" dirty="0"/>
              <a:t>	</a:t>
            </a:r>
            <a:r>
              <a:rPr lang="en-US" sz="2200" dirty="0" err="1"/>
              <a:t>Orthotists</a:t>
            </a:r>
            <a:r>
              <a:rPr lang="en-US" sz="2200" dirty="0"/>
              <a:t> and </a:t>
            </a:r>
            <a:r>
              <a:rPr lang="en-US" sz="2200" dirty="0" err="1"/>
              <a:t>Prosthetists</a:t>
            </a:r>
            <a:endParaRPr lang="en-US" sz="2200" dirty="0"/>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34,110 </a:t>
            </a:r>
            <a:r>
              <a:rPr lang="en-US" sz="2200" dirty="0"/>
              <a:t>	Animal Scientists</a:t>
            </a:r>
          </a:p>
          <a:p>
            <a:pPr marL="0" indent="0">
              <a:spcBef>
                <a:spcPts val="0"/>
              </a:spcBef>
              <a:buNone/>
              <a:tabLst>
                <a:tab pos="1306513" algn="r"/>
                <a:tab pos="1474788" algn="l"/>
              </a:tabLst>
            </a:pPr>
            <a:r>
              <a:rPr lang="en-US" sz="2200" dirty="0" smtClean="0"/>
              <a:t>	$</a:t>
            </a:r>
            <a:r>
              <a:rPr lang="en-US" sz="2200" dirty="0"/>
              <a:t>32,560 	Securities, Commodities, and Financial Services Sales Agents</a:t>
            </a:r>
          </a:p>
          <a:p>
            <a:pPr marL="0" indent="0">
              <a:spcBef>
                <a:spcPts val="0"/>
              </a:spcBef>
              <a:buNone/>
              <a:tabLst>
                <a:tab pos="1306513" algn="r"/>
                <a:tab pos="1474788" algn="l"/>
              </a:tabLst>
            </a:pPr>
            <a:r>
              <a:rPr lang="en-US" sz="2200" dirty="0" smtClean="0"/>
              <a:t>	$</a:t>
            </a:r>
            <a:r>
              <a:rPr lang="en-US" sz="2200" dirty="0"/>
              <a:t>32,350 	Healthcare Social Workers</a:t>
            </a:r>
          </a:p>
          <a:p>
            <a:pPr marL="0" indent="0">
              <a:spcBef>
                <a:spcPts val="0"/>
              </a:spcBef>
              <a:buNone/>
              <a:tabLst>
                <a:tab pos="1306513" algn="r"/>
                <a:tab pos="1474788" algn="l"/>
              </a:tabLst>
            </a:pPr>
            <a:r>
              <a:rPr lang="en-US" sz="2200" dirty="0" smtClean="0"/>
              <a:t>	$</a:t>
            </a:r>
            <a:r>
              <a:rPr lang="en-US" sz="2200" dirty="0"/>
              <a:t>32,020 	Therapists, All Other</a:t>
            </a:r>
          </a:p>
          <a:p>
            <a:pPr marL="0" indent="0">
              <a:spcBef>
                <a:spcPts val="0"/>
              </a:spcBef>
              <a:buNone/>
              <a:tabLst>
                <a:tab pos="1306513" algn="r"/>
                <a:tab pos="1474788" algn="l"/>
              </a:tabLst>
            </a:pPr>
            <a:r>
              <a:rPr lang="en-US" sz="2200" dirty="0" smtClean="0"/>
              <a:t>	$</a:t>
            </a:r>
            <a:r>
              <a:rPr lang="en-US" sz="2200" dirty="0"/>
              <a:t>29,110 	Social Workers, All Other</a:t>
            </a:r>
          </a:p>
          <a:p>
            <a:pPr marL="0" indent="0">
              <a:spcBef>
                <a:spcPts val="0"/>
              </a:spcBef>
              <a:buNone/>
              <a:tabLst>
                <a:tab pos="1306513" algn="r"/>
                <a:tab pos="1474788" algn="l"/>
              </a:tabLst>
            </a:pPr>
            <a:r>
              <a:rPr lang="en-US" sz="2200" dirty="0" smtClean="0"/>
              <a:t>	$</a:t>
            </a:r>
            <a:r>
              <a:rPr lang="en-US" sz="2200" dirty="0"/>
              <a:t>28,680 	Community and Social Service Specialists, All Other</a:t>
            </a:r>
          </a:p>
          <a:p>
            <a:pPr marL="0" indent="0">
              <a:spcBef>
                <a:spcPts val="0"/>
              </a:spcBef>
              <a:buNone/>
              <a:tabLst>
                <a:tab pos="1306513" algn="r"/>
                <a:tab pos="1474788" algn="l"/>
              </a:tabLst>
            </a:pPr>
            <a:r>
              <a:rPr lang="en-US" sz="2200" dirty="0" smtClean="0"/>
              <a:t>	$</a:t>
            </a:r>
            <a:r>
              <a:rPr lang="en-US" sz="2200" dirty="0"/>
              <a:t>27,080 	Credit Counselors</a:t>
            </a:r>
          </a:p>
          <a:p>
            <a:pPr marL="0" indent="0">
              <a:spcBef>
                <a:spcPts val="0"/>
              </a:spcBef>
              <a:buNone/>
              <a:tabLst>
                <a:tab pos="1306513" algn="r"/>
                <a:tab pos="1474788" algn="l"/>
              </a:tabLst>
            </a:pPr>
            <a:r>
              <a:rPr lang="en-US" sz="2200" dirty="0" smtClean="0"/>
              <a:t>	$</a:t>
            </a:r>
            <a:r>
              <a:rPr lang="en-US" sz="2200" dirty="0"/>
              <a:t>26,010 	Meeting, Convention, and Event Planners</a:t>
            </a:r>
          </a:p>
          <a:p>
            <a:pPr marL="0" indent="0">
              <a:spcBef>
                <a:spcPts val="0"/>
              </a:spcBef>
              <a:buNone/>
              <a:tabLst>
                <a:tab pos="1306513" algn="r"/>
                <a:tab pos="1474788" algn="l"/>
              </a:tabLst>
            </a:pPr>
            <a:r>
              <a:rPr lang="en-US" sz="2200" dirty="0" smtClean="0"/>
              <a:t>	$</a:t>
            </a:r>
            <a:r>
              <a:rPr lang="en-US" sz="2200" dirty="0"/>
              <a:t>23,620 	Insurance Sales Agents</a:t>
            </a:r>
          </a:p>
        </p:txBody>
      </p:sp>
    </p:spTree>
    <p:extLst>
      <p:ext uri="{BB962C8B-B14F-4D97-AF65-F5344CB8AC3E}">
        <p14:creationId xmlns:p14="http://schemas.microsoft.com/office/powerpoint/2010/main" val="1674410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Postsecondary Enrollment</a:t>
            </a:r>
            <a:endParaRPr lang="en-US" dirty="0"/>
          </a:p>
        </p:txBody>
      </p:sp>
      <p:sp>
        <p:nvSpPr>
          <p:cNvPr id="3" name="Content Placeholder 2"/>
          <p:cNvSpPr>
            <a:spLocks noGrp="1"/>
          </p:cNvSpPr>
          <p:nvPr>
            <p:ph idx="1"/>
          </p:nvPr>
        </p:nvSpPr>
        <p:spPr>
          <a:xfrm>
            <a:off x="457200" y="1600200"/>
            <a:ext cx="8686800" cy="3810000"/>
          </a:xfrm>
        </p:spPr>
        <p:txBody>
          <a:bodyPr/>
          <a:lstStyle/>
          <a:p>
            <a:pPr marL="0" indent="0">
              <a:buNone/>
            </a:pPr>
            <a:r>
              <a:rPr lang="en-US" dirty="0" smtClean="0"/>
              <a:t>Fall 2014 – 20.7 million undergraduate and graduate students</a:t>
            </a:r>
          </a:p>
          <a:p>
            <a:r>
              <a:rPr lang="en-US" dirty="0" smtClean="0"/>
              <a:t>65.3% enrolled in 4-year institutions</a:t>
            </a:r>
          </a:p>
          <a:p>
            <a:r>
              <a:rPr lang="en-US" dirty="0" smtClean="0"/>
              <a:t>33.1% enrolled in 2-year institutions</a:t>
            </a:r>
          </a:p>
          <a:p>
            <a:r>
              <a:rPr lang="en-US" dirty="0" smtClean="0"/>
              <a:t>1.6% enrolled in less-than-2-year institutions</a:t>
            </a:r>
            <a:endParaRPr lang="en-US" dirty="0"/>
          </a:p>
        </p:txBody>
      </p:sp>
      <p:sp>
        <p:nvSpPr>
          <p:cNvPr id="4" name="TextBox 3"/>
          <p:cNvSpPr txBox="1"/>
          <p:nvPr/>
        </p:nvSpPr>
        <p:spPr>
          <a:xfrm>
            <a:off x="914400" y="4953000"/>
            <a:ext cx="4171627" cy="1477328"/>
          </a:xfrm>
          <a:prstGeom prst="rect">
            <a:avLst/>
          </a:prstGeom>
          <a:noFill/>
        </p:spPr>
        <p:txBody>
          <a:bodyPr wrap="square" rtlCol="0">
            <a:spAutoFit/>
          </a:bodyPr>
          <a:lstStyle/>
          <a:p>
            <a:r>
              <a:rPr lang="en-US" sz="3000" dirty="0" smtClean="0"/>
              <a:t>US College Enrollment</a:t>
            </a:r>
          </a:p>
          <a:p>
            <a:r>
              <a:rPr lang="en-US" sz="3000" dirty="0" smtClean="0"/>
              <a:t>43.3% Men</a:t>
            </a:r>
          </a:p>
          <a:p>
            <a:r>
              <a:rPr lang="en-US" sz="3000" dirty="0" smtClean="0"/>
              <a:t>56.7% Women</a:t>
            </a:r>
            <a:endParaRPr lang="en-US" sz="3000" dirty="0"/>
          </a:p>
        </p:txBody>
      </p:sp>
      <p:sp>
        <p:nvSpPr>
          <p:cNvPr id="5" name="TextBox 4"/>
          <p:cNvSpPr txBox="1"/>
          <p:nvPr/>
        </p:nvSpPr>
        <p:spPr>
          <a:xfrm>
            <a:off x="5581973" y="4953000"/>
            <a:ext cx="4171627" cy="1477328"/>
          </a:xfrm>
          <a:prstGeom prst="rect">
            <a:avLst/>
          </a:prstGeom>
          <a:noFill/>
        </p:spPr>
        <p:txBody>
          <a:bodyPr wrap="square" rtlCol="0">
            <a:spAutoFit/>
          </a:bodyPr>
          <a:lstStyle/>
          <a:p>
            <a:r>
              <a:rPr lang="en-US" sz="3000" dirty="0" smtClean="0"/>
              <a:t>US Census</a:t>
            </a:r>
          </a:p>
          <a:p>
            <a:r>
              <a:rPr lang="en-US" sz="3000" dirty="0" smtClean="0"/>
              <a:t>49.2% Men</a:t>
            </a:r>
          </a:p>
          <a:p>
            <a:r>
              <a:rPr lang="en-US" sz="3000" dirty="0" smtClean="0"/>
              <a:t>50.8% Women</a:t>
            </a:r>
            <a:endParaRPr lang="en-US" sz="3000" dirty="0"/>
          </a:p>
        </p:txBody>
      </p:sp>
    </p:spTree>
    <p:extLst>
      <p:ext uri="{BB962C8B-B14F-4D97-AF65-F5344CB8AC3E}">
        <p14:creationId xmlns:p14="http://schemas.microsoft.com/office/powerpoint/2010/main" val="1316719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You can’t see the whole sky through a bamboo tube</a:t>
            </a:r>
          </a:p>
        </p:txBody>
      </p:sp>
      <p:pic>
        <p:nvPicPr>
          <p:cNvPr id="5" name="Picture 4"/>
          <p:cNvPicPr>
            <a:picLocks noChangeAspect="1"/>
          </p:cNvPicPr>
          <p:nvPr/>
        </p:nvPicPr>
        <p:blipFill>
          <a:blip r:embed="rId3"/>
          <a:stretch>
            <a:fillRect/>
          </a:stretch>
        </p:blipFill>
        <p:spPr>
          <a:xfrm>
            <a:off x="838200" y="1295400"/>
            <a:ext cx="7391400" cy="5543550"/>
          </a:xfrm>
          <a:prstGeom prst="rect">
            <a:avLst/>
          </a:prstGeom>
        </p:spPr>
      </p:pic>
    </p:spTree>
    <p:extLst>
      <p:ext uri="{BB962C8B-B14F-4D97-AF65-F5344CB8AC3E}">
        <p14:creationId xmlns:p14="http://schemas.microsoft.com/office/powerpoint/2010/main" val="1652779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7042" name="Picture 2" descr="get-in,-show-up,-drop-out.jpg                                  00233C55Emil                           B74677A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0"/>
            <a:ext cx="71374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3715" name="Rectangle 3"/>
          <p:cNvSpPr>
            <a:spLocks noChangeArrowheads="1"/>
          </p:cNvSpPr>
          <p:nvPr/>
        </p:nvSpPr>
        <p:spPr bwMode="auto">
          <a:xfrm>
            <a:off x="762000" y="2590800"/>
            <a:ext cx="7467600" cy="30480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sz="2800" b="1" dirty="0" smtClean="0">
                <a:solidFill>
                  <a:schemeClr val="bg1"/>
                </a:solidFill>
                <a:latin typeface="Helvetica Neue" pitchFamily="-108" charset="0"/>
              </a:rPr>
              <a:t>57.2% </a:t>
            </a:r>
            <a:r>
              <a:rPr lang="en-US" altLang="en-US" sz="2800" b="1" dirty="0">
                <a:solidFill>
                  <a:schemeClr val="bg1"/>
                </a:solidFill>
                <a:latin typeface="Helvetica Neue" pitchFamily="-108" charset="0"/>
              </a:rPr>
              <a:t>of bachelor’s-seeking students </a:t>
            </a:r>
            <a:r>
              <a:rPr lang="en-US" altLang="en-US" sz="2800" b="1" dirty="0" smtClean="0">
                <a:solidFill>
                  <a:schemeClr val="bg1"/>
                </a:solidFill>
                <a:latin typeface="Helvetica Neue" pitchFamily="-108" charset="0"/>
              </a:rPr>
              <a:t>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6 years (</a:t>
            </a:r>
            <a:r>
              <a:rPr lang="en-US" altLang="en-US" sz="2800" b="1" dirty="0" smtClean="0">
                <a:solidFill>
                  <a:schemeClr val="bg1"/>
                </a:solidFill>
                <a:latin typeface="Helvetica Neue" pitchFamily="-108" charset="0"/>
              </a:rPr>
              <a:t>36.4% </a:t>
            </a:r>
            <a:r>
              <a:rPr lang="en-US" altLang="en-US" sz="2800" b="1" dirty="0">
                <a:solidFill>
                  <a:schemeClr val="bg1"/>
                </a:solidFill>
                <a:latin typeface="Helvetica Neue" pitchFamily="-108" charset="0"/>
              </a:rPr>
              <a:t>in 4 years)</a:t>
            </a:r>
            <a:endParaRPr lang="en-US" altLang="en-US" sz="2800" dirty="0">
              <a:solidFill>
                <a:schemeClr val="bg1"/>
              </a:solidFill>
              <a:latin typeface="Helvetica Neue" pitchFamily="-108" charset="0"/>
            </a:endParaRPr>
          </a:p>
          <a:p>
            <a:pPr algn="ctr"/>
            <a:endParaRPr lang="en-US" altLang="en-US" sz="2800" dirty="0">
              <a:latin typeface="Helvetica Neue" pitchFamily="-108" charset="0"/>
            </a:endParaRPr>
          </a:p>
          <a:p>
            <a:pPr algn="ctr"/>
            <a:r>
              <a:rPr lang="en-US" altLang="en-US" sz="2800" b="1" dirty="0" smtClean="0">
                <a:solidFill>
                  <a:schemeClr val="bg1"/>
                </a:solidFill>
                <a:latin typeface="Helvetica Neue" pitchFamily="-108" charset="0"/>
              </a:rPr>
              <a:t>31.4% </a:t>
            </a:r>
            <a:r>
              <a:rPr lang="en-US" altLang="en-US" sz="2800" b="1" dirty="0">
                <a:solidFill>
                  <a:schemeClr val="bg1"/>
                </a:solidFill>
                <a:latin typeface="Helvetica Neue" pitchFamily="-108" charset="0"/>
              </a:rPr>
              <a:t>of </a:t>
            </a:r>
            <a:r>
              <a:rPr lang="en-US" altLang="en-US" sz="2800" b="1" dirty="0" smtClean="0">
                <a:solidFill>
                  <a:schemeClr val="bg1"/>
                </a:solidFill>
                <a:latin typeface="Helvetica Neue" pitchFamily="-108" charset="0"/>
              </a:rPr>
              <a:t>degree or certificate-seeking </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students at 2-year institution 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3 </a:t>
            </a:r>
            <a:r>
              <a:rPr lang="en-US" altLang="en-US" sz="2800" b="1" dirty="0">
                <a:solidFill>
                  <a:schemeClr val="bg1"/>
                </a:solidFill>
                <a:latin typeface="Helvetica Neue" pitchFamily="-108" charset="0"/>
              </a:rPr>
              <a:t>years </a:t>
            </a:r>
            <a:r>
              <a:rPr lang="en-US" altLang="en-US" sz="2800" b="1" dirty="0" smtClean="0">
                <a:solidFill>
                  <a:schemeClr val="bg1"/>
                </a:solidFill>
                <a:latin typeface="Helvetica Neue" pitchFamily="-108" charset="0"/>
              </a:rPr>
              <a:t>(18.9%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2 </a:t>
            </a:r>
            <a:r>
              <a:rPr lang="en-US" altLang="en-US" sz="2800" b="1" dirty="0">
                <a:solidFill>
                  <a:schemeClr val="bg1"/>
                </a:solidFill>
                <a:latin typeface="Helvetica Neue" pitchFamily="-108" charset="0"/>
              </a:rPr>
              <a:t>years)</a:t>
            </a:r>
            <a:endParaRPr lang="en-US" altLang="en-US" sz="2800" dirty="0">
              <a:solidFill>
                <a:schemeClr val="bg1"/>
              </a:solidFill>
              <a:latin typeface="Helvetica Neue" pitchFamily="-108" charset="0"/>
            </a:endParaRPr>
          </a:p>
        </p:txBody>
      </p:sp>
    </p:spTree>
    <p:extLst>
      <p:ext uri="{BB962C8B-B14F-4D97-AF65-F5344CB8AC3E}">
        <p14:creationId xmlns:p14="http://schemas.microsoft.com/office/powerpoint/2010/main" val="15496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523715">
                                            <p:bg/>
                                          </p:spTgt>
                                        </p:tgtEl>
                                        <p:attrNameLst>
                                          <p:attrName>style.visibility</p:attrName>
                                        </p:attrNameLst>
                                      </p:cBhvr>
                                      <p:to>
                                        <p:strVal val="visible"/>
                                      </p:to>
                                    </p:set>
                                  </p:childTnLst>
                                </p:cTn>
                              </p:par>
                              <p:par>
                                <p:cTn id="7" presetID="22" presetClass="entr" presetSubtype="8" fill="hold" grpId="0" nodeType="withEffect">
                                  <p:stCondLst>
                                    <p:cond delay="1000"/>
                                  </p:stCondLst>
                                  <p:childTnLst>
                                    <p:set>
                                      <p:cBhvr>
                                        <p:cTn id="8" dur="1" fill="hold">
                                          <p:stCondLst>
                                            <p:cond delay="0"/>
                                          </p:stCondLst>
                                        </p:cTn>
                                        <p:tgtEl>
                                          <p:spTgt spid="1523715">
                                            <p:txEl>
                                              <p:pRg st="0" end="0"/>
                                            </p:txEl>
                                          </p:spTgt>
                                        </p:tgtEl>
                                        <p:attrNameLst>
                                          <p:attrName>style.visibility</p:attrName>
                                        </p:attrNameLst>
                                      </p:cBhvr>
                                      <p:to>
                                        <p:strVal val="visible"/>
                                      </p:to>
                                    </p:set>
                                    <p:animEffect transition="in" filter="wipe(left)">
                                      <p:cBhvr>
                                        <p:cTn id="9" dur="500"/>
                                        <p:tgtEl>
                                          <p:spTgt spid="15237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23715">
                                            <p:txEl>
                                              <p:pRg st="2" end="2"/>
                                            </p:txEl>
                                          </p:spTgt>
                                        </p:tgtEl>
                                        <p:attrNameLst>
                                          <p:attrName>style.visibility</p:attrName>
                                        </p:attrNameLst>
                                      </p:cBhvr>
                                      <p:to>
                                        <p:strVal val="visible"/>
                                      </p:to>
                                    </p:set>
                                    <p:animEffect transition="in" filter="wipe(left)">
                                      <p:cBhvr>
                                        <p:cTn id="14" dur="500"/>
                                        <p:tgtEl>
                                          <p:spTgt spid="15237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3715" grpId="0" build="p"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1138" name="Chart 5"/>
          <p:cNvGraphicFramePr>
            <a:graphicFrameLocks/>
          </p:cNvGraphicFramePr>
          <p:nvPr/>
        </p:nvGraphicFramePr>
        <p:xfrm>
          <a:off x="-127000" y="-50800"/>
          <a:ext cx="9836150" cy="6197600"/>
        </p:xfrm>
        <a:graphic>
          <a:graphicData uri="http://schemas.openxmlformats.org/presentationml/2006/ole">
            <mc:AlternateContent xmlns:mc="http://schemas.openxmlformats.org/markup-compatibility/2006">
              <mc:Choice xmlns:v="urn:schemas-microsoft-com:vml" Requires="v">
                <p:oleObj spid="_x0000_s1211" r:id="rId4" imgW="9839797" imgH="6194073" progId="Excel.Chart.8">
                  <p:embed/>
                </p:oleObj>
              </mc:Choice>
              <mc:Fallback>
                <p:oleObj r:id="rId4" imgW="9839797" imgH="619407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50800"/>
                        <a:ext cx="98361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25764" name="Text Box 4"/>
          <p:cNvSpPr txBox="1">
            <a:spLocks noChangeArrowheads="1"/>
          </p:cNvSpPr>
          <p:nvPr/>
        </p:nvSpPr>
        <p:spPr bwMode="auto">
          <a:xfrm>
            <a:off x="3629025" y="381000"/>
            <a:ext cx="4600575" cy="120015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a:effectLst>
                  <a:outerShdw blurRad="38100" dist="38100" dir="2700000" algn="tl">
                    <a:srgbClr val="C0C0C0"/>
                  </a:outerShdw>
                </a:effectLst>
                <a:latin typeface="Helvetica Neue" pitchFamily="-108" charset="0"/>
              </a:rPr>
              <a:t>North Carolina</a:t>
            </a:r>
            <a:br>
              <a:rPr lang="en-US" altLang="en-US" b="1">
                <a:effectLst>
                  <a:outerShdw blurRad="38100" dist="38100" dir="2700000" algn="tl">
                    <a:srgbClr val="C0C0C0"/>
                  </a:outerShdw>
                </a:effectLst>
                <a:latin typeface="Helvetica Neue" pitchFamily="-108" charset="0"/>
              </a:rPr>
            </a:br>
            <a:r>
              <a:rPr lang="en-US" altLang="en-US" b="1">
                <a:effectLst>
                  <a:outerShdw blurRad="38100" dist="38100" dir="2700000" algn="tl">
                    <a:srgbClr val="C0C0C0"/>
                  </a:outerShdw>
                </a:effectLst>
                <a:latin typeface="Helvetica Neue" pitchFamily="-108" charset="0"/>
              </a:rPr>
              <a:t>6-year Graduation Rate – 2008</a:t>
            </a:r>
          </a:p>
          <a:p>
            <a:pPr algn="ctr"/>
            <a:r>
              <a:rPr lang="en-US" altLang="en-US" b="1">
                <a:effectLst>
                  <a:outerShdw blurRad="38100" dist="38100" dir="2700000" algn="tl">
                    <a:srgbClr val="C0C0C0"/>
                  </a:outerShdw>
                </a:effectLst>
                <a:latin typeface="Helvetica Neue" pitchFamily="-108" charset="0"/>
              </a:rPr>
              <a:t>57.6% average</a:t>
            </a:r>
          </a:p>
        </p:txBody>
      </p:sp>
      <p:sp>
        <p:nvSpPr>
          <p:cNvPr id="1525765" name="Line 5"/>
          <p:cNvSpPr>
            <a:spLocks noChangeShapeType="1"/>
          </p:cNvSpPr>
          <p:nvPr/>
        </p:nvSpPr>
        <p:spPr bwMode="auto">
          <a:xfrm>
            <a:off x="0" y="1600200"/>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1267716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ltLang="en-US" smtClean="0"/>
              <a:t>It makes you think?</a:t>
            </a:r>
            <a:endParaRPr lang="en-US" altLang="en-US" dirty="0" smtClean="0"/>
          </a:p>
        </p:txBody>
      </p:sp>
      <p:sp>
        <p:nvSpPr>
          <p:cNvPr id="2" name="Content Placeholder 1"/>
          <p:cNvSpPr>
            <a:spLocks noGrp="1"/>
          </p:cNvSpPr>
          <p:nvPr>
            <p:ph idx="1"/>
          </p:nvPr>
        </p:nvSpPr>
        <p:spPr/>
        <p:txBody>
          <a:bodyPr/>
          <a:lstStyle/>
          <a:p>
            <a:r>
              <a:rPr lang="en-US" dirty="0" smtClean="0"/>
              <a:t>What happens to our 4-year program dropouts?</a:t>
            </a:r>
          </a:p>
          <a:p>
            <a:endParaRPr lang="en-US" dirty="0" smtClean="0"/>
          </a:p>
          <a:p>
            <a:r>
              <a:rPr lang="en-US" dirty="0" smtClean="0"/>
              <a:t>25% of all students in Community College  have a 4-year degree.</a:t>
            </a:r>
          </a:p>
          <a:p>
            <a:endParaRPr lang="en-US" dirty="0"/>
          </a:p>
        </p:txBody>
      </p:sp>
    </p:spTree>
    <p:extLst>
      <p:ext uri="{BB962C8B-B14F-4D97-AF65-F5344CB8AC3E}">
        <p14:creationId xmlns:p14="http://schemas.microsoft.com/office/powerpoint/2010/main" val="1095923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6144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2590800"/>
            <a:ext cx="5715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49528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02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0" y="381000"/>
            <a:ext cx="9144000" cy="6248400"/>
          </a:xfrm>
        </p:spPr>
        <p:txBody>
          <a:bodyPr/>
          <a:lstStyle/>
          <a:p>
            <a:pPr eaLnBrk="1" hangingPunct="1">
              <a:lnSpc>
                <a:spcPct val="120000"/>
              </a:lnSpc>
              <a:defRPr/>
            </a:pPr>
            <a:r>
              <a:rPr lang="en-US" sz="4200"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sz="4200" i="1" dirty="0">
                <a:effectLst>
                  <a:outerShdw blurRad="38100" dist="38100" dir="2700000" algn="tl">
                    <a:srgbClr val="DDDDDD"/>
                  </a:outerShdw>
                </a:effectLst>
                <a:latin typeface="Arial" charset="0"/>
                <a:ea typeface="ヒラギノ角ゴ Pro W3" charset="0"/>
                <a:cs typeface="ヒラギノ角ゴ Pro W3" charset="0"/>
              </a:rPr>
            </a:br>
            <a:endParaRPr lang="en-US" sz="42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smtClean="0">
                <a:effectLst>
                  <a:outerShdw blurRad="38100" dist="38100" dir="2700000" algn="tl">
                    <a:srgbClr val="DDDDDD"/>
                  </a:outerShdw>
                </a:effectLst>
                <a:latin typeface="Helvetica Neue" charset="0"/>
              </a:rPr>
              <a:t>Emil Barnabas</a:t>
            </a:r>
            <a:endParaRPr lang="en-US" sz="14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97866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2819400" y="350838"/>
            <a:ext cx="6096000" cy="944562"/>
          </a:xfrm>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sz="3200" i="1" dirty="0">
                <a:effectLst>
                  <a:outerShdw blurRad="38100" dist="38100" dir="2700000" algn="tl">
                    <a:srgbClr val="DDDDDD"/>
                  </a:outerShdw>
                </a:effectLst>
                <a:latin typeface="Arial" charset="0"/>
                <a:ea typeface="ヒラギノ角ゴ Pro W3" charset="0"/>
                <a:cs typeface="ヒラギノ角ゴ Pro W3" charset="0"/>
              </a:rPr>
              <a:t/>
            </a:r>
            <a:br>
              <a:rPr lang="en-US" sz="3200"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8" name="Rectangle 3"/>
          <p:cNvSpPr>
            <a:spLocks noGrp="1" noChangeArrowheads="1"/>
          </p:cNvSpPr>
          <p:nvPr>
            <p:ph idx="1"/>
          </p:nvPr>
        </p:nvSpPr>
        <p:spPr>
          <a:xfrm>
            <a:off x="-381000" y="1600200"/>
            <a:ext cx="11734800" cy="4525963"/>
          </a:xfrm>
        </p:spPr>
        <p:txBody>
          <a:bodyPr>
            <a:noAutofit/>
          </a:bodyPr>
          <a:lstStyle/>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17,250</a:t>
            </a:r>
            <a:r>
              <a:rPr lang="en-US" sz="2000" dirty="0">
                <a:solidFill>
                  <a:srgbClr val="0004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u="sng" dirty="0" smtClean="0">
                <a:solidFill>
                  <a:srgbClr val="0004FF"/>
                </a:solidFill>
                <a:latin typeface="Arial" charset="0"/>
                <a:ea typeface="ヒラギノ角ゴ Pro W3" charset="0"/>
                <a:cs typeface="ヒラギノ角ゴ Pro W3" charset="0"/>
              </a:rPr>
              <a:t>9,930</a:t>
            </a:r>
            <a:r>
              <a:rPr lang="en-US" sz="2000" u="sng" dirty="0">
                <a:solidFill>
                  <a:srgbClr val="0004FF"/>
                </a:solidFill>
                <a:latin typeface="Arial" charset="0"/>
                <a:ea typeface="ヒラギノ角ゴ Pro W3" charset="0"/>
                <a:cs typeface="ヒラギノ角ゴ Pro W3" charset="0"/>
              </a:rPr>
              <a:t>	Postsecondary Teachers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u="sng" dirty="0" smtClean="0">
                <a:solidFill>
                  <a:srgbClr val="0004FF"/>
                </a:solidFill>
                <a:latin typeface="Arial" charset="0"/>
                <a:ea typeface="ヒラギノ角ゴ Pro W3" charset="0"/>
                <a:cs typeface="ヒラギノ角ゴ Pro W3" charset="0"/>
              </a:rPr>
              <a:t>8,640</a:t>
            </a:r>
            <a:r>
              <a:rPr lang="en-US" sz="2000" u="sng" dirty="0">
                <a:solidFill>
                  <a:srgbClr val="0004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4,400</a:t>
            </a:r>
            <a:r>
              <a:rPr lang="en-US" sz="2000" dirty="0">
                <a:solidFill>
                  <a:srgbClr val="0004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u="sng" dirty="0" smtClean="0">
                <a:solidFill>
                  <a:srgbClr val="0004FF"/>
                </a:solidFill>
                <a:latin typeface="Arial" charset="0"/>
                <a:ea typeface="ヒラギノ角ゴ Pro W3" charset="0"/>
                <a:cs typeface="ヒラギノ角ゴ Pro W3" charset="0"/>
              </a:rPr>
              <a:t>4,160</a:t>
            </a:r>
            <a:r>
              <a:rPr lang="en-US" sz="2000" u="sng" dirty="0">
                <a:solidFill>
                  <a:srgbClr val="0004FF"/>
                </a:solidFill>
                <a:latin typeface="Arial" charset="0"/>
                <a:ea typeface="ヒラギノ角ゴ Pro W3" charset="0"/>
                <a:cs typeface="ヒラギノ角ゴ Pro W3" charset="0"/>
              </a:rPr>
              <a:t>	Middle School Teachers, Except Special and Career/Technical Education</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u="sng" dirty="0" smtClean="0">
                <a:solidFill>
                  <a:srgbClr val="0004FF"/>
                </a:solidFill>
                <a:latin typeface="Arial" charset="0"/>
                <a:ea typeface="ヒラギノ角ゴ Pro W3" charset="0"/>
                <a:cs typeface="ヒラギノ角ゴ Pro W3" charset="0"/>
              </a:rPr>
              <a:t>3,870</a:t>
            </a:r>
            <a:r>
              <a:rPr lang="en-US" sz="2000" u="sng" dirty="0">
                <a:solidFill>
                  <a:srgbClr val="0004FF"/>
                </a:solidFill>
                <a:latin typeface="Arial" charset="0"/>
                <a:ea typeface="ヒラギノ角ゴ Pro W3" charset="0"/>
                <a:cs typeface="ヒラギノ角ゴ Pro W3" charset="0"/>
              </a:rPr>
              <a:t>	Teachers and Instructors, All Other</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3,830</a:t>
            </a:r>
            <a:r>
              <a:rPr lang="en-US" sz="2000" dirty="0">
                <a:solidFill>
                  <a:srgbClr val="0004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3,730</a:t>
            </a:r>
            <a:r>
              <a:rPr lang="en-US" sz="2000" dirty="0">
                <a:solidFill>
                  <a:srgbClr val="0004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3,360</a:t>
            </a: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Physicians </a:t>
            </a:r>
            <a:r>
              <a:rPr lang="en-US" sz="2000" dirty="0">
                <a:solidFill>
                  <a:srgbClr val="0004FF"/>
                </a:solidFill>
                <a:latin typeface="Arial" charset="0"/>
                <a:ea typeface="ヒラギノ角ゴ Pro W3" charset="0"/>
                <a:cs typeface="ヒラギノ角ゴ Pro W3" charset="0"/>
              </a:rPr>
              <a:t>and Surgeons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u="sng" dirty="0" smtClean="0">
                <a:solidFill>
                  <a:srgbClr val="0004FF"/>
                </a:solidFill>
                <a:latin typeface="Arial" charset="0"/>
                <a:ea typeface="ヒラギノ角ゴ Pro W3" charset="0"/>
                <a:cs typeface="ヒラギノ角ゴ Pro W3" charset="0"/>
              </a:rPr>
              <a:t>3,240</a:t>
            </a:r>
            <a:r>
              <a:rPr lang="en-US" sz="2000" u="sng" dirty="0">
                <a:solidFill>
                  <a:srgbClr val="0004FF"/>
                </a:solidFill>
                <a:latin typeface="Arial" charset="0"/>
                <a:ea typeface="ヒラギノ角ゴ Pro W3" charset="0"/>
                <a:cs typeface="ヒラギノ角ゴ Pro W3" charset="0"/>
              </a:rPr>
              <a:t>	Secondary School Teachers, Except Special and Career/Technical Education</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3,100</a:t>
            </a:r>
            <a:r>
              <a:rPr lang="en-US" sz="2000" dirty="0">
                <a:solidFill>
                  <a:srgbClr val="0004FF"/>
                </a:solidFill>
                <a:latin typeface="Arial" charset="0"/>
                <a:ea typeface="ヒラギノ角ゴ Pro W3" charset="0"/>
                <a:cs typeface="ヒラギノ角ゴ Pro W3" charset="0"/>
              </a:rPr>
              <a:t>	Police and Sheriff's Patrol Officers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3,010</a:t>
            </a:r>
            <a:r>
              <a:rPr lang="en-US" sz="2000" dirty="0">
                <a:solidFill>
                  <a:srgbClr val="0004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2,860</a:t>
            </a:r>
            <a:r>
              <a:rPr lang="en-US" sz="2000" dirty="0">
                <a:solidFill>
                  <a:srgbClr val="0004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2,530</a:t>
            </a:r>
            <a:r>
              <a:rPr lang="en-US" sz="2000" dirty="0">
                <a:solidFill>
                  <a:srgbClr val="0004FF"/>
                </a:solidFill>
                <a:latin typeface="Arial" charset="0"/>
                <a:ea typeface="ヒラギノ角ゴ Pro W3" charset="0"/>
                <a:cs typeface="ヒラギノ角ゴ Pro W3" charset="0"/>
              </a:rPr>
              <a:t>	Paralegals and Legal Assistants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2,430</a:t>
            </a:r>
            <a:r>
              <a:rPr lang="en-US" sz="2000" dirty="0">
                <a:solidFill>
                  <a:srgbClr val="0004FF"/>
                </a:solidFill>
                <a:latin typeface="Arial" charset="0"/>
                <a:ea typeface="ヒラギノ角ゴ Pro W3" charset="0"/>
                <a:cs typeface="ヒラギノ角ゴ Pro W3" charset="0"/>
              </a:rPr>
              <a:t>	Heating, Air Conditioning, and Refrigeration Mechanics and Installers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dirty="0" smtClean="0">
                <a:solidFill>
                  <a:srgbClr val="0004FF"/>
                </a:solidFill>
                <a:latin typeface="Arial" charset="0"/>
                <a:ea typeface="ヒラギノ角ゴ Pro W3" charset="0"/>
                <a:cs typeface="ヒラギノ角ゴ Pro W3" charset="0"/>
              </a:rPr>
              <a:t>2,280</a:t>
            </a:r>
            <a:r>
              <a:rPr lang="en-US" sz="2000" dirty="0">
                <a:solidFill>
                  <a:srgbClr val="0004FF"/>
                </a:solidFill>
                <a:latin typeface="Arial" charset="0"/>
                <a:ea typeface="ヒラギノ角ゴ Pro W3" charset="0"/>
                <a:cs typeface="ヒラギノ角ゴ Pro W3" charset="0"/>
              </a:rPr>
              <a:t>	Medical Scientists, Except Epidemiologists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u="sng" dirty="0">
                <a:solidFill>
                  <a:srgbClr val="0004FF"/>
                </a:solidFill>
                <a:latin typeface="Arial" charset="0"/>
                <a:ea typeface="ヒラギノ角ゴ Pro W3" charset="0"/>
                <a:cs typeface="ヒラギノ角ゴ Pro W3" charset="0"/>
              </a:rPr>
              <a:t>2220	Special Education Teachers, Preschool, Kindergarten, and Elementary School</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2210	Firefighters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2120	Computer Systems Analysts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2110	Human Resources, Training, and Labor Relations Specialists, All Other</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1980	Lawyers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1920	Construction Managers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1920	Information Security Analysts, Web Developers, and Computer Network Architects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1830	Network and Computer Systems Administrators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1770	Dental Hygienists</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690623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p>
        </p:txBody>
      </p:sp>
      <p:sp>
        <p:nvSpPr>
          <p:cNvPr id="67586" name="Rectangle 3"/>
          <p:cNvSpPr>
            <a:spLocks noGrp="1" noChangeArrowheads="1"/>
          </p:cNvSpPr>
          <p:nvPr>
            <p:ph idx="1"/>
          </p:nvPr>
        </p:nvSpPr>
        <p:spPr>
          <a:xfrm>
            <a:off x="-381000" y="1600200"/>
            <a:ext cx="11353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18,610</a:t>
            </a:r>
            <a:r>
              <a:rPr lang="en-US" sz="2000" dirty="0">
                <a:solidFill>
                  <a:srgbClr val="00B050"/>
                </a:solidFill>
                <a:latin typeface="Arial" charset="0"/>
                <a:ea typeface="ヒラギノ角ゴ Pro W3" charset="0"/>
                <a:cs typeface="ヒラギノ角ゴ Pro W3" charset="0"/>
              </a:rPr>
              <a:t>	Combined Food Preparation and Serving Workers, Including Fast Food</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b="1" dirty="0" smtClean="0">
                <a:solidFill>
                  <a:srgbClr val="0004FF"/>
                </a:solidFill>
                <a:latin typeface="Arial" charset="0"/>
                <a:ea typeface="ヒラギノ角ゴ Pro W3" charset="0"/>
                <a:cs typeface="ヒラギノ角ゴ Pro W3" charset="0"/>
              </a:rPr>
              <a:t>17,250</a:t>
            </a:r>
            <a:r>
              <a:rPr lang="en-US" sz="2000" b="1" dirty="0">
                <a:solidFill>
                  <a:srgbClr val="0004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14,260</a:t>
            </a:r>
            <a:r>
              <a:rPr lang="en-US" sz="2000" dirty="0">
                <a:solidFill>
                  <a:srgbClr val="00B050"/>
                </a:solidFill>
                <a:latin typeface="Arial" charset="0"/>
                <a:ea typeface="ヒラギノ角ゴ Pro W3" charset="0"/>
                <a:cs typeface="ヒラギノ角ゴ Pro W3" charset="0"/>
              </a:rPr>
              <a:t>	Retail Salespersons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12,010</a:t>
            </a:r>
            <a:r>
              <a:rPr lang="en-US" sz="2000" dirty="0">
                <a:solidFill>
                  <a:srgbClr val="00B050"/>
                </a:solidFill>
                <a:latin typeface="Arial" charset="0"/>
                <a:ea typeface="ヒラギノ角ゴ Pro W3" charset="0"/>
                <a:cs typeface="ヒラギノ角ゴ Pro W3" charset="0"/>
              </a:rPr>
              <a:t>	Home Health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10,100</a:t>
            </a:r>
            <a:r>
              <a:rPr lang="en-US" sz="2000" dirty="0">
                <a:solidFill>
                  <a:srgbClr val="00B050"/>
                </a:solidFill>
                <a:latin typeface="Arial" charset="0"/>
                <a:ea typeface="ヒラギノ角ゴ Pro W3" charset="0"/>
                <a:cs typeface="ヒラギノ角ゴ Pro W3" charset="0"/>
              </a:rPr>
              <a:t>	Customer Service Representatives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b="1" dirty="0" smtClean="0">
                <a:solidFill>
                  <a:srgbClr val="0004FF"/>
                </a:solidFill>
                <a:latin typeface="Arial" charset="0"/>
                <a:ea typeface="ヒラギノ角ゴ Pro W3" charset="0"/>
                <a:cs typeface="ヒラギノ角ゴ Pro W3" charset="0"/>
              </a:rPr>
              <a:t>9,930</a:t>
            </a:r>
            <a:r>
              <a:rPr lang="en-US" sz="2000" b="1" dirty="0">
                <a:solidFill>
                  <a:srgbClr val="0004FF"/>
                </a:solidFill>
                <a:latin typeface="Arial" charset="0"/>
                <a:ea typeface="ヒラギノ角ゴ Pro W3" charset="0"/>
                <a:cs typeface="ヒラギノ角ゴ Pro W3" charset="0"/>
              </a:rPr>
              <a:t>	Postsecondary Teachers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9,840</a:t>
            </a:r>
            <a:r>
              <a:rPr lang="en-US" sz="2000" dirty="0">
                <a:solidFill>
                  <a:srgbClr val="00B050"/>
                </a:solidFill>
                <a:latin typeface="Arial" charset="0"/>
                <a:ea typeface="ヒラギノ角ゴ Pro W3" charset="0"/>
                <a:cs typeface="ヒラギノ角ゴ Pro W3" charset="0"/>
              </a:rPr>
              <a:t>	Landscaping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8,870</a:t>
            </a:r>
            <a:r>
              <a:rPr lang="en-US" sz="2000" dirty="0">
                <a:solidFill>
                  <a:srgbClr val="00B050"/>
                </a:solidFill>
                <a:latin typeface="Arial" charset="0"/>
                <a:ea typeface="ヒラギノ角ゴ Pro W3" charset="0"/>
                <a:cs typeface="ヒラギノ角ゴ Pro W3" charset="0"/>
              </a:rPr>
              <a:t>	Janitors and Cleaners, Except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8,790</a:t>
            </a:r>
            <a:r>
              <a:rPr lang="en-US" sz="2000" dirty="0">
                <a:solidFill>
                  <a:srgbClr val="00B050"/>
                </a:solidFill>
                <a:latin typeface="Arial" charset="0"/>
                <a:ea typeface="ヒラギノ角ゴ Pro W3" charset="0"/>
                <a:cs typeface="ヒラギノ角ゴ Pro W3" charset="0"/>
              </a:rPr>
              <a:t>	Cashiers</a:t>
            </a:r>
          </a:p>
          <a:p>
            <a:pPr marL="2060575" indent="-2060575">
              <a:lnSpc>
                <a:spcPct val="90000"/>
              </a:lnSpc>
              <a:buFontTx/>
              <a:buNone/>
              <a:tabLst>
                <a:tab pos="1320800" algn="r"/>
                <a:tab pos="1541463" algn="l"/>
              </a:tabLst>
            </a:pPr>
            <a:r>
              <a:rPr lang="en-US" sz="2000" dirty="0">
                <a:solidFill>
                  <a:srgbClr val="0004FF"/>
                </a:solidFill>
                <a:latin typeface="Arial" charset="0"/>
                <a:ea typeface="ヒラギノ角ゴ Pro W3" charset="0"/>
                <a:cs typeface="ヒラギノ角ゴ Pro W3" charset="0"/>
              </a:rPr>
              <a:t>	</a:t>
            </a:r>
            <a:r>
              <a:rPr lang="en-US" sz="2000" b="1" dirty="0" smtClean="0">
                <a:solidFill>
                  <a:srgbClr val="0004FF"/>
                </a:solidFill>
                <a:latin typeface="Arial" charset="0"/>
                <a:ea typeface="ヒラギノ角ゴ Pro W3" charset="0"/>
                <a:cs typeface="ヒラギノ角ゴ Pro W3" charset="0"/>
              </a:rPr>
              <a:t>8,640</a:t>
            </a:r>
            <a:r>
              <a:rPr lang="en-US" sz="2000" b="1" dirty="0">
                <a:solidFill>
                  <a:srgbClr val="0004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7,350</a:t>
            </a:r>
            <a:r>
              <a:rPr lang="en-US" sz="2000" dirty="0">
                <a:solidFill>
                  <a:srgbClr val="00B050"/>
                </a:solidFill>
                <a:latin typeface="Arial" charset="0"/>
                <a:ea typeface="ヒラギノ角ゴ Pro W3" charset="0"/>
                <a:cs typeface="ヒラギノ角ゴ Pro W3" charset="0"/>
              </a:rPr>
              <a:t>	Office Clerks,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6,360</a:t>
            </a:r>
            <a:r>
              <a:rPr lang="en-US" sz="2000" dirty="0">
                <a:solidFill>
                  <a:srgbClr val="00B050"/>
                </a:solidFill>
                <a:latin typeface="Arial" charset="0"/>
                <a:ea typeface="ヒラギノ角ゴ Pro W3" charset="0"/>
                <a:cs typeface="ヒラギノ角ゴ Pro W3" charset="0"/>
              </a:rPr>
              <a:t>	Receptionists and Information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5,680</a:t>
            </a:r>
            <a:r>
              <a:rPr lang="en-US" sz="2000" dirty="0">
                <a:solidFill>
                  <a:srgbClr val="00B050"/>
                </a:solidFill>
                <a:latin typeface="Arial" charset="0"/>
                <a:ea typeface="ヒラギノ角ゴ Pro W3" charset="0"/>
                <a:cs typeface="ヒラギノ角ゴ Pro W3" charset="0"/>
              </a:rPr>
              <a:t>	Waiters and Waitresses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5,660</a:t>
            </a:r>
            <a:r>
              <a:rPr lang="en-US" sz="2000" dirty="0">
                <a:solidFill>
                  <a:srgbClr val="00B050"/>
                </a:solidFill>
                <a:latin typeface="Arial" charset="0"/>
                <a:ea typeface="ヒラギノ角ゴ Pro W3" charset="0"/>
                <a:cs typeface="ヒラギノ角ゴ Pro W3" charset="0"/>
              </a:rPr>
              <a:t>	Teacher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5530	Bookkeeping, Accounting, and Auditing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5360	Laborers and Freight, Stock, and Material Movers,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4920	Childcare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4900	Nursing Aides, Orderlies, and Attendants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4810	First-Line Supervisors of Office and Administrative Support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4590	Personal Care Aides</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4400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4340	Maintenance and Repair Workers,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4320	Security Guards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02060"/>
                </a:solidFill>
                <a:latin typeface="Arial" charset="0"/>
                <a:ea typeface="ヒラギノ角ゴ Pro W3" charset="0"/>
                <a:cs typeface="ヒラギノ角ゴ Pro W3" charset="0"/>
              </a:rPr>
              <a:t>4160	Middle School Teachers, Except Special and Career/Technical Education</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3870	Teachers and Instructors, All Other</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3830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3800	Sales Representatives, Wholesale and Manufacturing, Except Technical and Scientific Products</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3730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3620	Executive Secretaries and Executive Administrative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3490	First-Line Supervisors of Construction Trades and Extraction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3440	Cooks, Restaurant</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3360	</a:t>
            </a:r>
            <a:r>
              <a:rPr lang="en-US" sz="2000" dirty="0" err="1">
                <a:solidFill>
                  <a:srgbClr val="002060"/>
                </a:solidFill>
                <a:latin typeface="Arial" charset="0"/>
                <a:ea typeface="ヒラギノ角ゴ Pro W3" charset="0"/>
                <a:cs typeface="ヒラギノ角ゴ Pro W3" charset="0"/>
              </a:rPr>
              <a:t>Physicans</a:t>
            </a:r>
            <a:r>
              <a:rPr lang="en-US" sz="2000" dirty="0">
                <a:solidFill>
                  <a:srgbClr val="002060"/>
                </a:solidFill>
                <a:latin typeface="Arial" charset="0"/>
                <a:ea typeface="ヒラギノ角ゴ Pro W3" charset="0"/>
                <a:cs typeface="ヒラギノ角ゴ Pro W3" charset="0"/>
              </a:rPr>
              <a:t> and Surgeons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3280	Team Assemblers</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3240	Secondary School Teachers, Except Special and Career/Technical Education</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3160	Software Developers, Applications</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3100	Police and Sheriff's Patrol Officers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First-Line Supervisors of Food Preparation and Serving Workers</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3010	Medical Secretaries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2900	First-Line Supervisors of Retail Sales Workers</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2860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2850	Construction Laborers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2810	Hairdressers, Hairstylists, and Cosmetologists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2770	Medical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2690	Food Preparation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2630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2590	Pharmacy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2560	Carpenters</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2530	Paralegals and Legal Assistants</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2430	Heating, Air Conditioning, and Refrigeration Mechanics and Installers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2310	Secretaries and Administrative Assistants, Except Legal, Medical, and Executive</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2280	Medical Scientists, Except Epidemiologists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2240	Coaches and Scouts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2240	Billing and Posting Clerks</a:t>
            </a:r>
          </a:p>
          <a:p>
            <a:pPr marL="2060575" indent="-2060575">
              <a:lnSpc>
                <a:spcPct val="90000"/>
              </a:lnSpc>
              <a:buFontTx/>
              <a:buNone/>
              <a:tabLst>
                <a:tab pos="1320800" algn="r"/>
                <a:tab pos="1541463" algn="l"/>
              </a:tabLst>
            </a:pPr>
            <a:r>
              <a:rPr lang="en-US" sz="2000" dirty="0">
                <a:solidFill>
                  <a:srgbClr val="002060"/>
                </a:solidFill>
                <a:latin typeface="Arial" charset="0"/>
                <a:ea typeface="ヒラギノ角ゴ Pro W3" charset="0"/>
                <a:cs typeface="ヒラギノ角ゴ Pro W3" charset="0"/>
              </a:rPr>
              <a:t>	2220	Special Education Teachers, Preschool, Kindergarten, and Elementary School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2210	Firefighters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2160	Sales Representatives, Services,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2130	Heavy and Tractor-Trailer Truck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2120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2110	Human Resources, Training, and Labor Relations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2070	Painters, Construction and Maintenance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2010	Tellers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1980	Lawyers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1980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1980	Packers and Packagers,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1920	Construction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1920	Information Security Analysts, Web Developers, and Computer Network Architects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1910	Machinists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1840	Amusement and Recreation Attendants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1830	Network and Computer Systems Administrators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1780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1770	Dental Hygienists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1760	Insurance Sales Agents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1730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1700	Radiologic Technologists and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1680	Managers,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1680	Operating Engineers and Other Construction Equipment Operators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1670	Financial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1670	Software Developers, Systems Software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1670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1660	Helpers--Production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1620	Training and Development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1600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1600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1580	Meat, Poultry, and Fish Cutters and Trimmers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1550	Preschool Teachers, Except Special Education</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1530	Child, Family, and School Social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1530	Fitness Trainers and Aerobics Instructors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1520	Pharmacists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1480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1470	Electricians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1440	Securities, Commodities, and Financial Services Sales Agents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1440	First-Line Supervisors of Mechanics, Installers, and Repairers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1420	Plumbers, Pipefitters, and Steamfitters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1400	First-Line Supervisors of Landscaping, Lawn Service,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1370	Cost Estimators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1350	Civil Engineers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1340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1330	Nonfarm Animal Caretakers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1270	Sales Representatives, Wholesale and Manufacturing, Technical and Scientific Products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1240	Veterinary Technologists and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1240	Correctional Officers and Jailers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1240	Real Estate Sales Agents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1220	Educational, Guidance, School, and Vocational Counselors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1210	Interpreters and Translators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1160	Self-Enrichment Education Teachers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1160	Recreation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1160	Real Estate Brokers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1140	Social and Human Service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1130	Education Administrators, Elementary and Secondary School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1120	Loan Officers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1120	Counter and Rental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1110	Inspectors, Testers, Sorters, Samplers, and </a:t>
            </a:r>
            <a:r>
              <a:rPr lang="en-US" sz="2000" dirty="0" err="1">
                <a:solidFill>
                  <a:srgbClr val="00B050"/>
                </a:solidFill>
                <a:latin typeface="Arial" charset="0"/>
                <a:ea typeface="ヒラギノ角ゴ Pro W3" charset="0"/>
                <a:cs typeface="ヒラギノ角ゴ Pro W3" charset="0"/>
              </a:rPr>
              <a:t>Weighers</a:t>
            </a:r>
            <a:endParaRPr lang="en-US" sz="2000" dirty="0">
              <a:solidFill>
                <a:srgbClr val="00B050"/>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1100	Assemblers and Fabricators,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1100	Computer-Controlled Machine Tool Operators, Metal and Plastic</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1100	Light Truck or Delivery Services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1090	Education, Training, and Library Workers,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1080	Bill and Account Collectors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1030	Education Administrators, Postsecondary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1020	Slaughterers and Meat Packers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1020	Driver/Sales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1010	Graphic Designers</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006682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2010 - 2020)</a:t>
            </a:r>
          </a:p>
        </p:txBody>
      </p:sp>
      <p:sp>
        <p:nvSpPr>
          <p:cNvPr id="69634" name="Rectangle 3"/>
          <p:cNvSpPr>
            <a:spLocks noGrp="1" noChangeArrowheads="1"/>
          </p:cNvSpPr>
          <p:nvPr>
            <p:ph idx="1"/>
          </p:nvPr>
        </p:nvSpPr>
        <p:spPr>
          <a:xfrm>
            <a:off x="-381000" y="1600200"/>
            <a:ext cx="8229600" cy="4525963"/>
          </a:xfrm>
        </p:spPr>
        <p:txBody>
          <a:bodyPr>
            <a:noAutofit/>
          </a:bodyPr>
          <a:lstStyle/>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90.5	Biomedical Engineers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53.4	Medical Scientists, Except </a:t>
            </a:r>
            <a:r>
              <a:rPr lang="en-US" sz="2000" dirty="0" smtClean="0">
                <a:solidFill>
                  <a:schemeClr val="tx1"/>
                </a:solidFill>
                <a:latin typeface="Arial" charset="0"/>
                <a:ea typeface="ヒラギノ角ゴ Pro W3" charset="0"/>
                <a:cs typeface="ヒラギノ角ゴ Pro W3" charset="0"/>
              </a:rPr>
              <a:t>Epidemiologists </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44.9	Biochemists and Biophysicists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40.6	Interpreters and Translators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40.4	Veterinary Technologists and Technicians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39.3	Market Research Analysts and Marketing Specialists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38.8	Helpers--</a:t>
            </a:r>
            <a:r>
              <a:rPr lang="en-US" sz="2000" dirty="0" err="1">
                <a:solidFill>
                  <a:schemeClr val="tx1"/>
                </a:solidFill>
                <a:latin typeface="Arial" charset="0"/>
                <a:ea typeface="ヒラギノ角ゴ Pro W3" charset="0"/>
                <a:cs typeface="ヒラギノ角ゴ Pro W3" charset="0"/>
              </a:rPr>
              <a:t>Brickmasons</a:t>
            </a:r>
            <a:r>
              <a:rPr lang="en-US" sz="2000" dirty="0">
                <a:solidFill>
                  <a:schemeClr val="tx1"/>
                </a:solidFill>
                <a:latin typeface="Arial" charset="0"/>
                <a:ea typeface="ヒラギノ角ゴ Pro W3" charset="0"/>
                <a:cs typeface="ヒラギノ角ゴ Pro W3" charset="0"/>
              </a:rPr>
              <a:t>, </a:t>
            </a:r>
            <a:r>
              <a:rPr lang="en-US" sz="2000" dirty="0" err="1">
                <a:solidFill>
                  <a:schemeClr val="tx1"/>
                </a:solidFill>
                <a:latin typeface="Arial" charset="0"/>
                <a:ea typeface="ヒラギノ角ゴ Pro W3" charset="0"/>
                <a:cs typeface="ヒラギノ角ゴ Pro W3" charset="0"/>
              </a:rPr>
              <a:t>Blockmasons</a:t>
            </a:r>
            <a:r>
              <a:rPr lang="en-US" sz="2000" dirty="0">
                <a:solidFill>
                  <a:schemeClr val="tx1"/>
                </a:solidFill>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38.4	Helpers--Carpenters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37.3	Diagnostic Medical Sonographers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35.7	Radio, Cellular, and Tower Equipment Installers and Repairs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33.6	Audiologists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33.1	Meeting, Convention, and Event Planners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a:t>
            </a:r>
            <a:r>
              <a:rPr lang="en-US" sz="2000" dirty="0" smtClean="0">
                <a:solidFill>
                  <a:schemeClr val="tx1"/>
                </a:solidFill>
                <a:latin typeface="Arial" charset="0"/>
                <a:ea typeface="ヒラギノ角ゴ Pro W3" charset="0"/>
                <a:cs typeface="ヒラギノ角ゴ Pro W3" charset="0"/>
              </a:rPr>
              <a:t>33.0</a:t>
            </a:r>
            <a:r>
              <a:rPr lang="en-US" sz="2000" dirty="0">
                <a:solidFill>
                  <a:schemeClr val="tx1"/>
                </a:solidFill>
                <a:latin typeface="Arial" charset="0"/>
                <a:ea typeface="ヒラギノ角ゴ Pro W3" charset="0"/>
                <a:cs typeface="ヒラギノ角ゴ Pro W3" charset="0"/>
              </a:rPr>
              <a:t>	Personal Financial Advisors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32.6	Financial Examiners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32.4	Medical Equipment Repairers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31.5	Coaches and Scouts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31.5	Logisticians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31.2	Personal Care Aides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31.2	Tree Trimmers and Pruners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30.8	Emergency Medical Technicians and Paramedics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30.5	Reinforcing Iron and Rebar Workers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30.1	Dental Hygienists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29.9	Engine and Other Machine Assemblers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29.7	Helpers--</a:t>
            </a:r>
            <a:r>
              <a:rPr lang="en-US" sz="2000" dirty="0" err="1">
                <a:solidFill>
                  <a:schemeClr val="tx1"/>
                </a:solidFill>
                <a:latin typeface="Arial" charset="0"/>
                <a:ea typeface="ヒラギノ角ゴ Pro W3" charset="0"/>
                <a:cs typeface="ヒラギノ角ゴ Pro W3" charset="0"/>
              </a:rPr>
              <a:t>Pipelayers</a:t>
            </a:r>
            <a:r>
              <a:rPr lang="en-US" sz="2000" dirty="0">
                <a:solidFill>
                  <a:schemeClr val="tx1"/>
                </a:solidFill>
                <a:latin typeface="Arial" charset="0"/>
                <a:ea typeface="ヒラギノ角ゴ Pro W3" charset="0"/>
                <a:cs typeface="ヒラギノ角ゴ Pro W3" charset="0"/>
              </a:rPr>
              <a:t>, Plumbers, Pipefitters, and Steamfitters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29.6	Computer-Controlled Machine Tool Operators, Metal and Plastic</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29.3	Landscaping and </a:t>
            </a:r>
            <a:r>
              <a:rPr lang="en-US" sz="2000" dirty="0" err="1">
                <a:solidFill>
                  <a:schemeClr val="tx1"/>
                </a:solidFill>
                <a:latin typeface="Arial" charset="0"/>
                <a:ea typeface="ヒラギノ角ゴ Pro W3" charset="0"/>
                <a:cs typeface="ヒラギノ角ゴ Pro W3" charset="0"/>
              </a:rPr>
              <a:t>Groundskeeping</a:t>
            </a:r>
            <a:r>
              <a:rPr lang="en-US" sz="2000" dirty="0">
                <a:solidFill>
                  <a:schemeClr val="tx1"/>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28.6	Anthropologists and Archeologists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28	Medical Secretaries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27.8	Skincare Specialists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27.7	</a:t>
            </a:r>
            <a:r>
              <a:rPr lang="en-US" sz="2000" dirty="0" err="1">
                <a:solidFill>
                  <a:schemeClr val="tx1"/>
                </a:solidFill>
                <a:latin typeface="Arial" charset="0"/>
                <a:ea typeface="ヒラギノ角ゴ Pro W3" charset="0"/>
                <a:cs typeface="ヒラギノ角ゴ Pro W3" charset="0"/>
              </a:rPr>
              <a:t>Brickmasons</a:t>
            </a:r>
            <a:r>
              <a:rPr lang="en-US" sz="2000" dirty="0">
                <a:solidFill>
                  <a:schemeClr val="tx1"/>
                </a:solidFill>
                <a:latin typeface="Arial" charset="0"/>
                <a:ea typeface="ヒラギノ角ゴ Pro W3" charset="0"/>
                <a:cs typeface="ヒラギノ角ゴ Pro W3" charset="0"/>
              </a:rPr>
              <a:t> and </a:t>
            </a:r>
            <a:r>
              <a:rPr lang="en-US" sz="2000" dirty="0" err="1">
                <a:solidFill>
                  <a:schemeClr val="tx1"/>
                </a:solidFill>
                <a:latin typeface="Arial" charset="0"/>
                <a:ea typeface="ヒラギノ角ゴ Pro W3" charset="0"/>
                <a:cs typeface="ヒラギノ角ゴ Pro W3" charset="0"/>
              </a:rPr>
              <a:t>Blockmasons</a:t>
            </a:r>
            <a:endParaRPr lang="en-US" sz="2000" dirty="0">
              <a:solidFill>
                <a:schemeClr val="tx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26.9	Special Education Teachers, Middle School</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26.8	Environmental Engineers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26.5	Veterinarians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26.4	Training and Development Specialists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26.3	Special Education Teachers, Preschool, Kindergarten, and Elementary School</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26.3	Occupational Therapy Assistants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26.2	Surveyors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26.2	Umpires, Referees, and Other Sports Officials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25.9	Athletic Trainers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25.7	Rock Splitters, Quarry</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25.6	Database Administrators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25.6	Glaziers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25.4	Cost Estimators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25.4	Transportation Security Screeners (Federal Only)</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25.3	Architects, Except Landscape and Naval</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24.6	Paralegals and Legal Assistants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24.6	Financial Analysts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24.6	Microbiologists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24.6	Cartographers and </a:t>
            </a:r>
            <a:r>
              <a:rPr lang="en-US" sz="2000" dirty="0" err="1">
                <a:solidFill>
                  <a:schemeClr val="tx1"/>
                </a:solidFill>
                <a:latin typeface="Arial" charset="0"/>
                <a:ea typeface="ヒラギノ角ゴ Pro W3" charset="0"/>
                <a:cs typeface="ヒラギノ角ゴ Pro W3" charset="0"/>
              </a:rPr>
              <a:t>Photogrammetrists</a:t>
            </a:r>
            <a:endParaRPr lang="en-US" sz="2000" dirty="0">
              <a:solidFill>
                <a:schemeClr val="tx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24.4	Environmental Science and Protection Technicians, Including Health</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24.4	Forensic Science Technicians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24.3	Physicists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24	Network and Computer Systems Administrators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23.9	Dental Assistants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23.7	Kindergarten Teachers, Except Special Education</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23.7	Technical Writers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23.7	Insulation Workers, Mechanical</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23.7	Geoscientists, Except Hydrologists and Geographers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23.4	Middle School Teachers, Except Special and Career/Technical Education</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23.3	Elementary School Teachers, Except Special Education</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23.3	Nonfarm Animal Caretakers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23.3	Cardiovascular Technologists and Technicians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23.2	Bicycle Repairers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	Pharmacy Technicians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23	Survey Researchers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22.9	Health Educators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22.9	Aerospace Engineers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22.8	Physical Therapist Assistants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22.7	Physician Assistants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22.6	Biological Technicians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22.6	Athletes and Sports Competitors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22.5	Statisticians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22.4	Drywall and Ceiling Tile Installers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22.3	Instructional Coordinators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22.2	Radiologic Technologists and Technicians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22.1	Environmental Scientists and Specialists, Including Health</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22.1	Civil Engineering Technicians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21.9	Industrial Machinery Mechanics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21.9	Paving, Surfacing, and Tamping Equipment Operators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21.8	Telecommunications Equipment Installers and Repairers, Except Line Installers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21.7	Compliance Officers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21.6	Home Health Aides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21.6	Securities, Commodities, and Financial Services Sales Agents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21.3	Natural Sciences Managers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21.2	Heating, Air Conditioning, and Refrigeration Mechanics and Installers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21.2	Education Administrators, Postsecondary</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21.2	Forging Machine Setters, Operators, and Tenders, Metal and Plastic</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21.2	Metal-Refining Furnace Operators and Tenders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21.2	Materials Scientists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21.1	Medical Assistants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21	Credit Counselors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20.9	Software Developers, Applications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20.9	Self-Enrichment Education Teachers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20.9	Respiratory Therapists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20.8	Fitness Trainers and Aerobics Instructors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20.7	Receptionists and Information Clerks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20.7	Marriage and Family Therapists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20.6	Engineering Technicians, Except Drafters, All Other</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20.5	Actuaries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20.2	Construction and Building Inspectors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20.2	Credit Analysts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20.2	Manicurists and Pedicurists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20.2	Tour Guides and Escorts</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20.1	Psychologists, All Other</a:t>
            </a:r>
          </a:p>
          <a:p>
            <a:pPr marL="2060575" indent="-2060575">
              <a:lnSpc>
                <a:spcPct val="90000"/>
              </a:lnSpc>
              <a:buFontTx/>
              <a:buNone/>
              <a:tabLst>
                <a:tab pos="1320800" algn="r"/>
                <a:tab pos="1541463" algn="l"/>
              </a:tabLst>
            </a:pPr>
            <a:r>
              <a:rPr lang="en-US" sz="2000" dirty="0">
                <a:solidFill>
                  <a:schemeClr val="tx1"/>
                </a:solidFill>
                <a:latin typeface="Arial" charset="0"/>
                <a:ea typeface="ヒラギノ角ゴ Pro W3" charset="0"/>
                <a:cs typeface="ヒラギノ角ゴ Pro W3" charset="0"/>
              </a:rPr>
              <a:t>	20	Stonemasons</a:t>
            </a:r>
          </a:p>
        </p:txBody>
      </p:sp>
      <p:sp>
        <p:nvSpPr>
          <p:cNvPr id="69635" name="Text Box 4"/>
          <p:cNvSpPr txBox="1">
            <a:spLocks noChangeArrowheads="1"/>
          </p:cNvSpPr>
          <p:nvPr/>
        </p:nvSpPr>
        <p:spPr bwMode="auto">
          <a:xfrm>
            <a:off x="102108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8374" name="Text Box 6"/>
          <p:cNvSpPr txBox="1">
            <a:spLocks noChangeArrowheads="1"/>
          </p:cNvSpPr>
          <p:nvPr/>
        </p:nvSpPr>
        <p:spPr bwMode="auto">
          <a:xfrm>
            <a:off x="3736383" y="1600200"/>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dirty="0" smtClean="0">
                <a:solidFill>
                  <a:srgbClr val="0004FF"/>
                </a:solidFill>
              </a:rPr>
              <a:t>250 </a:t>
            </a:r>
            <a:r>
              <a:rPr lang="en-US" sz="2200" dirty="0">
                <a:solidFill>
                  <a:srgbClr val="0004FF"/>
                </a:solidFill>
              </a:rPr>
              <a:t>in 2010 :: </a:t>
            </a:r>
            <a:r>
              <a:rPr lang="en-US" sz="2200" dirty="0" smtClean="0">
                <a:solidFill>
                  <a:srgbClr val="0004FF"/>
                </a:solidFill>
              </a:rPr>
              <a:t>230 increase</a:t>
            </a:r>
            <a:endParaRPr lang="en-US" dirty="0">
              <a:solidFill>
                <a:srgbClr val="0004FF"/>
              </a:solidFill>
            </a:endParaRPr>
          </a:p>
        </p:txBody>
      </p:sp>
      <p:sp>
        <p:nvSpPr>
          <p:cNvPr id="8" name="Rounded Rectangle 7"/>
          <p:cNvSpPr>
            <a:spLocks noChangeArrowheads="1"/>
          </p:cNvSpPr>
          <p:nvPr/>
        </p:nvSpPr>
        <p:spPr bwMode="auto">
          <a:xfrm>
            <a:off x="169098" y="1415335"/>
            <a:ext cx="8758237" cy="2394665"/>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grpSp>
        <p:nvGrpSpPr>
          <p:cNvPr id="4" name="Group 3"/>
          <p:cNvGrpSpPr/>
          <p:nvPr/>
        </p:nvGrpSpPr>
        <p:grpSpPr>
          <a:xfrm>
            <a:off x="3886200" y="3561373"/>
            <a:ext cx="4242302" cy="497253"/>
            <a:chOff x="4439107" y="3965852"/>
            <a:chExt cx="4242302" cy="497253"/>
          </a:xfrm>
        </p:grpSpPr>
        <p:sp>
          <p:nvSpPr>
            <p:cNvPr id="2" name="Rectangle 1"/>
            <p:cNvSpPr/>
            <p:nvPr/>
          </p:nvSpPr>
          <p:spPr bwMode="auto">
            <a:xfrm>
              <a:off x="4439107" y="3965852"/>
              <a:ext cx="4189886" cy="4972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7" name="Text Box 6"/>
            <p:cNvSpPr txBox="1">
              <a:spLocks noChangeArrowheads="1"/>
            </p:cNvSpPr>
            <p:nvPr/>
          </p:nvSpPr>
          <p:spPr bwMode="auto">
            <a:xfrm>
              <a:off x="4548216" y="3994865"/>
              <a:ext cx="4133193"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dirty="0" smtClean="0">
                  <a:solidFill>
                    <a:srgbClr val="0004FF"/>
                  </a:solidFill>
                </a:rPr>
                <a:t>9,750 </a:t>
              </a:r>
              <a:r>
                <a:rPr lang="en-US" sz="2200" dirty="0">
                  <a:solidFill>
                    <a:srgbClr val="0004FF"/>
                  </a:solidFill>
                </a:rPr>
                <a:t>in 2010 :: </a:t>
              </a:r>
              <a:r>
                <a:rPr lang="en-US" sz="2200" dirty="0" smtClean="0">
                  <a:solidFill>
                    <a:srgbClr val="0004FF"/>
                  </a:solidFill>
                </a:rPr>
                <a:t>3,830 increase</a:t>
              </a:r>
              <a:endParaRPr lang="en-US" dirty="0">
                <a:solidFill>
                  <a:srgbClr val="0004FF"/>
                </a:solidFill>
              </a:endParaRPr>
            </a:p>
          </p:txBody>
        </p:sp>
      </p:grpSp>
    </p:spTree>
    <p:extLst>
      <p:ext uri="{BB962C8B-B14F-4D97-AF65-F5344CB8AC3E}">
        <p14:creationId xmlns:p14="http://schemas.microsoft.com/office/powerpoint/2010/main" val="276339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childTnLst>
                          </p:cTn>
                        </p:par>
                        <p:par>
                          <p:cTn id="7" fill="hold" nodeType="afterGroup">
                            <p:stCondLst>
                              <p:cond delay="500"/>
                            </p:stCondLst>
                            <p:childTnLst>
                              <p:par>
                                <p:cTn id="8" presetID="21" presetClass="entr" presetSubtype="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Declining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8,380</a:t>
            </a:r>
            <a:r>
              <a:rPr lang="en-US" sz="2000" dirty="0">
                <a:solidFill>
                  <a:srgbClr val="CD0921"/>
                </a:solidFill>
                <a:latin typeface="Arial" charset="0"/>
                <a:ea typeface="ヒラギノ角ゴ Pro W3" charset="0"/>
                <a:cs typeface="ヒラギノ角ゴ Pro W3" charset="0"/>
              </a:rPr>
              <a:t>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1,690</a:t>
            </a:r>
            <a:r>
              <a:rPr lang="en-US" sz="2000" dirty="0">
                <a:solidFill>
                  <a:srgbClr val="CD0921"/>
                </a:solidFill>
                <a:latin typeface="Arial" charset="0"/>
                <a:ea typeface="ヒラギノ角ゴ Pro W3" charset="0"/>
                <a:cs typeface="ヒラギノ角ゴ Pro W3" charset="0"/>
              </a:rPr>
              <a:t>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1,090</a:t>
            </a:r>
            <a:r>
              <a:rPr lang="en-US" sz="2000" dirty="0">
                <a:solidFill>
                  <a:srgbClr val="CD0921"/>
                </a:solidFill>
                <a:latin typeface="Arial" charset="0"/>
                <a:ea typeface="ヒラギノ角ゴ Pro W3" charset="0"/>
                <a:cs typeface="ヒラギノ角ゴ Pro W3" charset="0"/>
              </a:rPr>
              <a:t>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1,040</a:t>
            </a:r>
            <a:r>
              <a:rPr lang="en-US" sz="2000" dirty="0">
                <a:solidFill>
                  <a:srgbClr val="CD0921"/>
                </a:solidFill>
                <a:latin typeface="Arial" charset="0"/>
                <a:ea typeface="ヒラギノ角ゴ Pro W3" charset="0"/>
                <a:cs typeface="ヒラギノ角ゴ Pro W3" charset="0"/>
              </a:rPr>
              <a:t>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1,010</a:t>
            </a:r>
            <a:r>
              <a:rPr lang="en-US" sz="2000" dirty="0">
                <a:solidFill>
                  <a:srgbClr val="CD0921"/>
                </a:solidFill>
                <a:latin typeface="Arial" charset="0"/>
                <a:ea typeface="ヒラギノ角ゴ Pro W3" charset="0"/>
                <a:cs typeface="ヒラギノ角ゴ Pro W3" charset="0"/>
              </a:rPr>
              <a:t>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-740	Machine Feeders and </a:t>
            </a:r>
            <a:r>
              <a:rPr lang="en-US" sz="2000" dirty="0" err="1">
                <a:solidFill>
                  <a:srgbClr val="CD0921"/>
                </a:solidFill>
                <a:latin typeface="Arial" charset="0"/>
                <a:ea typeface="ヒラギノ角ゴ Pro W3" charset="0"/>
                <a:cs typeface="ヒラギノ角ゴ Pro W3" charset="0"/>
              </a:rPr>
              <a:t>Offbearers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-700	Upholsterers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-660	Shipping, Receiving, and Traffic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-560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-450	Food Service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-400	Loan Interviewers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-270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Logging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-190	Furniture Finishers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-150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Fiberglass Laminators and Fabricators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Claims Adjusters, Examiners, and Investigators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Millwrights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Semiconductor Processors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Chefs and Head Cooks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Maintenance Workers, Machinery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Parking Lot Attendants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Helpers--Roofers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Grinding and Polishing Workers,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Insurance Claims and Policy Processing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Painters, Transportation Equipment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Rail Yard Engineers, </a:t>
            </a:r>
            <a:r>
              <a:rPr lang="en-US" sz="2000" dirty="0" err="1">
                <a:solidFill>
                  <a:srgbClr val="CD0921"/>
                </a:solidFill>
                <a:latin typeface="Arial" charset="0"/>
                <a:ea typeface="ヒラギノ角ゴ Pro W3" charset="0"/>
                <a:cs typeface="ヒラギノ角ゴ Pro W3" charset="0"/>
              </a:rPr>
              <a:t>Dinkey</a:t>
            </a:r>
            <a:r>
              <a:rPr lang="en-US" sz="2000" dirty="0">
                <a:solidFill>
                  <a:srgbClr val="CD0921"/>
                </a:solidFill>
                <a:latin typeface="Arial" charset="0"/>
                <a:ea typeface="ヒラギノ角ゴ Pro W3" charset="0"/>
                <a:cs typeface="ヒラギノ角ゴ Pro W3" charset="0"/>
              </a:rPr>
              <a:t> Operators, and Hostlers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Insurance Appraisers, Auto Damage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Funeral Attendants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Reservation and Transportation Ticket Agents and Travel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Elevator Installers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Coil Winders, Tapers, and Finishers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Model Makers, Wood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Computer Hardware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Food Preparation and Serving Related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Animal Trainers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Shampooers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 Motor, Power Tool, and Related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Patternmakers, Wood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Stationary Engineers and Boiler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Etchers and Engravers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Tank Car, Truck, and Ship Loaders</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45526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0000"/>
              </a:lnSpc>
              <a:defRPr/>
            </a:pPr>
            <a:r>
              <a:rPr lang="en-US" i="1" dirty="0" smtClean="0">
                <a:effectLst>
                  <a:outerShdw blurRad="38100" dist="38100" dir="2700000" algn="tl">
                    <a:srgbClr val="C0C0C0"/>
                  </a:outerShdw>
                </a:effectLst>
              </a:rPr>
              <a:t>Begin with the End in Mind</a:t>
            </a:r>
            <a:endParaRPr lang="en-US" dirty="0" smtClean="0"/>
          </a:p>
        </p:txBody>
      </p:sp>
      <p:pic>
        <p:nvPicPr>
          <p:cNvPr id="4" name="Picture 3"/>
          <p:cNvPicPr>
            <a:picLocks noChangeAspect="1"/>
          </p:cNvPicPr>
          <p:nvPr/>
        </p:nvPicPr>
        <p:blipFill>
          <a:blip r:embed="rId3"/>
          <a:stretch>
            <a:fillRect/>
          </a:stretch>
        </p:blipFill>
        <p:spPr>
          <a:xfrm>
            <a:off x="1371600" y="1295400"/>
            <a:ext cx="6303924" cy="4320902"/>
          </a:xfrm>
          <a:prstGeom prst="rect">
            <a:avLst/>
          </a:prstGeom>
        </p:spPr>
      </p:pic>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smtClean="0">
                <a:effectLst>
                  <a:outerShdw blurRad="38100" dist="38100" dir="2700000" algn="tl">
                    <a:srgbClr val="C0C0C0"/>
                  </a:outerShdw>
                </a:effectLst>
              </a:rPr>
              <a:t>A Changing World:  Helping youth prepare for life in a scary world that we know little about</a:t>
            </a:r>
            <a:endParaRPr lang="en-US" dirty="0" smtClean="0"/>
          </a:p>
        </p:txBody>
      </p:sp>
    </p:spTree>
    <p:extLst>
      <p:ext uri="{BB962C8B-B14F-4D97-AF65-F5344CB8AC3E}">
        <p14:creationId xmlns:p14="http://schemas.microsoft.com/office/powerpoint/2010/main" val="121665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11F27F3A-B3E9-41ED-AF8F-A365F10BB65F}" type="slidenum">
              <a:rPr lang="en-US" smtClean="0"/>
              <a:pPr/>
              <a:t>30</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a:extLst>
              <a:ext uri="{28A0092B-C50C-407E-A947-70E740481C1C}">
                <a14:useLocalDpi xmlns:a14="http://schemas.microsoft.com/office/drawing/2010/main" val="0"/>
              </a:ext>
            </a:extLst>
          </a:blip>
          <a:srcRect r="1737" b="2648"/>
          <a:stretch/>
        </p:blipFill>
        <p:spPr bwMode="auto">
          <a:xfrm>
            <a:off x="695574" y="0"/>
            <a:ext cx="7915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600200" y="4191000"/>
            <a:ext cx="58674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33980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DDDDDD"/>
                  </a:outerShdw>
                </a:effectLst>
                <a:latin typeface="Arial" charset="0"/>
                <a:ea typeface="ヒラギノ角ゴ Pro W3" charset="0"/>
                <a:cs typeface="ヒラギノ角ゴ Pro W3" charset="0"/>
              </a:rPr>
              <a:t>States with Most New Jobs</a:t>
            </a:r>
            <a:r>
              <a:rPr lang="en-US" dirty="0">
                <a:effectLst>
                  <a:outerShdw blurRad="38100" dist="38100" dir="2700000" algn="tl">
                    <a:srgbClr val="DDDDDD"/>
                  </a:outerShdw>
                </a:effectLst>
                <a:latin typeface="Arial" charset="0"/>
                <a:ea typeface="ヒラギノ角ゴ Pro W3" charset="0"/>
                <a:cs typeface="ヒラギノ角ゴ Pro W3" charset="0"/>
              </a:rPr>
              <a:t/>
            </a:r>
            <a:br>
              <a:rPr lang="en-US"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2012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2022)</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81923" name="Rectangle 114"/>
          <p:cNvSpPr>
            <a:spLocks noGrp="1" noChangeArrowheads="1"/>
          </p:cNvSpPr>
          <p:nvPr>
            <p:ph idx="1"/>
          </p:nvPr>
        </p:nvSpPr>
        <p:spPr>
          <a:xfrm>
            <a:off x="457200" y="1905000"/>
            <a:ext cx="4648200" cy="5715000"/>
          </a:xfrm>
        </p:spPr>
        <p:txBody>
          <a:bodyPr>
            <a:noAutofit/>
          </a:bodyPr>
          <a:lstStyle/>
          <a:p>
            <a:pPr marL="11113" indent="0">
              <a:lnSpc>
                <a:spcPct val="90000"/>
              </a:lnSpc>
              <a:buNone/>
              <a:tabLst>
                <a:tab pos="1873250" algn="r"/>
                <a:tab pos="1995488" algn="l"/>
              </a:tabLst>
            </a:pPr>
            <a:r>
              <a:rPr lang="en-US" sz="2200" dirty="0" smtClean="0">
                <a:ea typeface="ヒラギノ角ゴ Pro W3" charset="0"/>
                <a:cs typeface="Arial" charset="0"/>
              </a:rPr>
              <a:t>	15,627,900</a:t>
            </a:r>
            <a:r>
              <a:rPr lang="en-US" sz="2200" dirty="0">
                <a:ea typeface="ヒラギノ角ゴ Pro W3" charset="0"/>
                <a:cs typeface="Arial" charset="0"/>
              </a:rPr>
              <a:t>	</a:t>
            </a:r>
            <a:r>
              <a:rPr lang="en-US" sz="2200" dirty="0" smtClean="0">
                <a:ea typeface="ヒラギノ角ゴ Pro W3" charset="0"/>
                <a:cs typeface="Arial" charset="0"/>
              </a:rPr>
              <a:t>United States</a:t>
            </a:r>
            <a:endParaRPr lang="en-US" sz="2200" dirty="0">
              <a:ea typeface="ヒラギノ角ゴ Pro W3" charset="0"/>
              <a:cs typeface="Arial" charset="0"/>
            </a:endParaRPr>
          </a:p>
          <a:p>
            <a:pPr marL="11113" indent="0">
              <a:lnSpc>
                <a:spcPct val="90000"/>
              </a:lnSpc>
              <a:buNone/>
              <a:tabLst>
                <a:tab pos="1873250" algn="r"/>
                <a:tab pos="1995488" algn="l"/>
              </a:tabLst>
            </a:pPr>
            <a:r>
              <a:rPr lang="en-US" sz="2200" dirty="0" smtClean="0">
                <a:ea typeface="ヒラギノ角ゴ Pro W3" charset="0"/>
                <a:cs typeface="Arial" charset="0"/>
              </a:rPr>
              <a:t>	</a:t>
            </a:r>
            <a:r>
              <a:rPr lang="en-US" sz="2200" dirty="0" smtClean="0">
                <a:solidFill>
                  <a:srgbClr val="00B0F0"/>
                </a:solidFill>
                <a:ea typeface="ヒラギノ角ゴ Pro W3" charset="0"/>
                <a:cs typeface="Arial" charset="0"/>
              </a:rPr>
              <a:t>2,436,980</a:t>
            </a:r>
            <a:r>
              <a:rPr lang="en-US" sz="2200" dirty="0">
                <a:solidFill>
                  <a:srgbClr val="00B0F0"/>
                </a:solidFill>
                <a:ea typeface="ヒラギノ角ゴ Pro W3" charset="0"/>
                <a:cs typeface="Arial" charset="0"/>
              </a:rPr>
              <a:t>	Texas</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2,427,600	California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1,362,980	Florida</a:t>
            </a:r>
          </a:p>
          <a:p>
            <a:pPr marL="11113" indent="0">
              <a:lnSpc>
                <a:spcPct val="90000"/>
              </a:lnSpc>
              <a:buNone/>
              <a:tabLst>
                <a:tab pos="1873250" algn="r"/>
                <a:tab pos="1995488" algn="l"/>
              </a:tabLst>
            </a:pPr>
            <a:r>
              <a:rPr lang="en-US" sz="2200" dirty="0">
                <a:ea typeface="ヒラギノ角ゴ Pro W3" charset="0"/>
                <a:cs typeface="Arial" charset="0"/>
              </a:rPr>
              <a:t>	1,048,220	New York</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679,110	Georgia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582,750	Arizona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578,220	Washington</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u="sng" dirty="0">
                <a:ea typeface="ヒラギノ角ゴ Pro W3" charset="0"/>
                <a:cs typeface="Arial" charset="0"/>
              </a:rPr>
              <a:t>548,650	North Carolina</a:t>
            </a:r>
          </a:p>
          <a:p>
            <a:pPr marL="11113" indent="0">
              <a:lnSpc>
                <a:spcPct val="90000"/>
              </a:lnSpc>
              <a:buNone/>
              <a:tabLst>
                <a:tab pos="1873250" algn="r"/>
                <a:tab pos="1995488" algn="l"/>
              </a:tabLst>
            </a:pPr>
            <a:r>
              <a:rPr lang="en-US" sz="2200" dirty="0">
                <a:ea typeface="ヒラギノ角ゴ Pro W3" charset="0"/>
                <a:cs typeface="Arial" charset="0"/>
              </a:rPr>
              <a:t>	534,210	Virginia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520,180	Colorado</a:t>
            </a:r>
          </a:p>
          <a:p>
            <a:pPr marL="11113" indent="0">
              <a:lnSpc>
                <a:spcPct val="90000"/>
              </a:lnSpc>
              <a:buNone/>
              <a:tabLst>
                <a:tab pos="1873250" algn="r"/>
                <a:tab pos="1995488" algn="l"/>
              </a:tabLst>
            </a:pPr>
            <a:r>
              <a:rPr lang="en-US" sz="2200" dirty="0">
                <a:ea typeface="ヒラギノ角ゴ Pro W3" charset="0"/>
                <a:cs typeface="Arial" charset="0"/>
              </a:rPr>
              <a:t>	512,330	Illinois</a:t>
            </a:r>
          </a:p>
          <a:p>
            <a:pPr marL="11113" indent="0">
              <a:lnSpc>
                <a:spcPct val="90000"/>
              </a:lnSpc>
              <a:buNone/>
              <a:tabLst>
                <a:tab pos="1873250" algn="r"/>
                <a:tab pos="1995488" algn="l"/>
              </a:tabLst>
            </a:pPr>
            <a:r>
              <a:rPr lang="en-US" sz="2200" dirty="0">
                <a:ea typeface="ヒラギノ角ゴ Pro W3" charset="0"/>
                <a:cs typeface="Arial" charset="0"/>
              </a:rPr>
              <a:t>	467,940	Pennsylvania</a:t>
            </a:r>
          </a:p>
          <a:p>
            <a:pPr marL="11113" indent="0">
              <a:lnSpc>
                <a:spcPct val="90000"/>
              </a:lnSpc>
              <a:buNone/>
              <a:tabLst>
                <a:tab pos="1873250" algn="r"/>
                <a:tab pos="1995488" algn="l"/>
              </a:tabLst>
            </a:pPr>
            <a:r>
              <a:rPr lang="en-US" sz="2200" dirty="0">
                <a:ea typeface="ヒラギノ角ゴ Pro W3" charset="0"/>
                <a:cs typeface="Arial" charset="0"/>
              </a:rPr>
              <a:t>	455,010	Ohio</a:t>
            </a:r>
          </a:p>
          <a:p>
            <a:pPr marL="11113" indent="0">
              <a:lnSpc>
                <a:spcPct val="90000"/>
              </a:lnSpc>
              <a:buNone/>
              <a:tabLst>
                <a:tab pos="1873250" algn="r"/>
                <a:tab pos="1995488" algn="l"/>
              </a:tabLst>
            </a:pPr>
            <a:r>
              <a:rPr lang="en-US" sz="2200" dirty="0">
                <a:ea typeface="ヒラギノ角ゴ Pro W3" charset="0"/>
                <a:cs typeface="Arial" charset="0"/>
              </a:rPr>
              <a:t>	388,450	Tennessee</a:t>
            </a:r>
          </a:p>
          <a:p>
            <a:pPr marL="11113" indent="0">
              <a:lnSpc>
                <a:spcPct val="90000"/>
              </a:lnSpc>
              <a:buNone/>
              <a:tabLst>
                <a:tab pos="1873250" algn="r"/>
                <a:tab pos="1995488" algn="l"/>
              </a:tabLst>
            </a:pPr>
            <a:r>
              <a:rPr lang="en-US" sz="2200" dirty="0">
                <a:ea typeface="ヒラギノ角ゴ Pro W3" charset="0"/>
                <a:cs typeface="Arial" charset="0"/>
              </a:rPr>
              <a:t>	385,570	Massachusetts</a:t>
            </a:r>
          </a:p>
          <a:p>
            <a:pPr marL="11113" indent="0">
              <a:lnSpc>
                <a:spcPct val="90000"/>
              </a:lnSpc>
              <a:buNone/>
              <a:tabLst>
                <a:tab pos="1873250" algn="r"/>
                <a:tab pos="1995488" algn="l"/>
              </a:tabLst>
            </a:pPr>
            <a:r>
              <a:rPr lang="en-US" sz="2200" dirty="0">
                <a:ea typeface="ヒラギノ角ゴ Pro W3" charset="0"/>
                <a:cs typeface="Arial" charset="0"/>
              </a:rPr>
              <a:t>	371,460	Michigan</a:t>
            </a:r>
          </a:p>
          <a:p>
            <a:pPr marL="11113" indent="0">
              <a:lnSpc>
                <a:spcPct val="90000"/>
              </a:lnSpc>
              <a:buNone/>
              <a:tabLst>
                <a:tab pos="1873250" algn="r"/>
                <a:tab pos="1995488" algn="l"/>
              </a:tabLst>
            </a:pPr>
            <a:r>
              <a:rPr lang="en-US" sz="2200" dirty="0">
                <a:ea typeface="ヒラギノ角ゴ Pro W3" charset="0"/>
                <a:cs typeface="Arial" charset="0"/>
              </a:rPr>
              <a:t>	333,660	Indiana</a:t>
            </a:r>
          </a:p>
          <a:p>
            <a:pPr marL="11113" indent="0">
              <a:lnSpc>
                <a:spcPct val="90000"/>
              </a:lnSpc>
              <a:buNone/>
              <a:tabLst>
                <a:tab pos="1873250" algn="r"/>
                <a:tab pos="1995488" algn="l"/>
              </a:tabLst>
            </a:pPr>
            <a:r>
              <a:rPr lang="en-US" sz="2200" dirty="0">
                <a:ea typeface="ヒラギノ角ゴ Pro W3" charset="0"/>
                <a:cs typeface="Arial" charset="0"/>
              </a:rPr>
              <a:t>	317,970	Utah</a:t>
            </a:r>
          </a:p>
          <a:p>
            <a:pPr marL="11113" indent="0">
              <a:lnSpc>
                <a:spcPct val="90000"/>
              </a:lnSpc>
              <a:buNone/>
              <a:tabLst>
                <a:tab pos="1873250" algn="r"/>
                <a:tab pos="1995488" algn="l"/>
              </a:tabLst>
            </a:pPr>
            <a:r>
              <a:rPr lang="en-US" sz="2200" dirty="0">
                <a:ea typeface="ヒラギノ角ゴ Pro W3" charset="0"/>
                <a:cs typeface="Arial" charset="0"/>
              </a:rPr>
              <a:t>	313,190	New Jersey</a:t>
            </a:r>
          </a:p>
          <a:p>
            <a:pPr marL="11113" indent="0">
              <a:lnSpc>
                <a:spcPct val="90000"/>
              </a:lnSpc>
              <a:buNone/>
              <a:tabLst>
                <a:tab pos="1873250" algn="r"/>
                <a:tab pos="1995488" algn="l"/>
              </a:tabLst>
            </a:pPr>
            <a:r>
              <a:rPr lang="en-US" sz="2200" dirty="0">
                <a:ea typeface="ヒラギノ角ゴ Pro W3" charset="0"/>
                <a:cs typeface="Arial" charset="0"/>
              </a:rPr>
              <a:t>	259,660	Louisiana</a:t>
            </a:r>
          </a:p>
          <a:p>
            <a:pPr marL="11113" indent="0">
              <a:lnSpc>
                <a:spcPct val="90000"/>
              </a:lnSpc>
              <a:buNone/>
              <a:tabLst>
                <a:tab pos="1873250" algn="r"/>
                <a:tab pos="1995488" algn="l"/>
              </a:tabLst>
            </a:pPr>
            <a:r>
              <a:rPr lang="en-US" sz="2200" dirty="0">
                <a:ea typeface="ヒラギノ角ゴ Pro W3" charset="0"/>
                <a:cs typeface="Arial" charset="0"/>
              </a:rPr>
              <a:t>	258,390	Oregon</a:t>
            </a:r>
          </a:p>
          <a:p>
            <a:pPr marL="11113" indent="0">
              <a:lnSpc>
                <a:spcPct val="90000"/>
              </a:lnSpc>
              <a:buNone/>
              <a:tabLst>
                <a:tab pos="1873250" algn="r"/>
                <a:tab pos="1995488" algn="l"/>
              </a:tabLst>
            </a:pPr>
            <a:r>
              <a:rPr lang="en-US" sz="2200" dirty="0">
                <a:ea typeface="ヒラギノ角ゴ Pro W3" charset="0"/>
                <a:cs typeface="Arial" charset="0"/>
              </a:rPr>
              <a:t>	244,610	Missouri</a:t>
            </a:r>
          </a:p>
          <a:p>
            <a:pPr marL="11113" indent="0">
              <a:lnSpc>
                <a:spcPct val="90000"/>
              </a:lnSpc>
              <a:buNone/>
              <a:tabLst>
                <a:tab pos="1873250" algn="r"/>
                <a:tab pos="1995488" algn="l"/>
              </a:tabLst>
            </a:pPr>
            <a:r>
              <a:rPr lang="en-US" sz="2200" dirty="0">
                <a:ea typeface="ヒラギノ角ゴ Pro W3" charset="0"/>
                <a:cs typeface="Arial" charset="0"/>
              </a:rPr>
              <a:t>	229,350	Kentucky</a:t>
            </a:r>
          </a:p>
          <a:p>
            <a:pPr marL="11113" indent="0">
              <a:lnSpc>
                <a:spcPct val="90000"/>
              </a:lnSpc>
              <a:buNone/>
              <a:tabLst>
                <a:tab pos="1873250" algn="r"/>
                <a:tab pos="1995488" algn="l"/>
              </a:tabLst>
            </a:pPr>
            <a:r>
              <a:rPr lang="en-US" sz="2200" dirty="0">
                <a:ea typeface="ヒラギノ角ゴ Pro W3" charset="0"/>
                <a:cs typeface="Arial" charset="0"/>
              </a:rPr>
              <a:t>	228,800	South Carolina</a:t>
            </a:r>
          </a:p>
          <a:p>
            <a:pPr marL="11113" indent="0">
              <a:lnSpc>
                <a:spcPct val="90000"/>
              </a:lnSpc>
              <a:buNone/>
              <a:tabLst>
                <a:tab pos="1873250" algn="r"/>
                <a:tab pos="1995488" algn="l"/>
              </a:tabLst>
            </a:pPr>
            <a:r>
              <a:rPr lang="en-US" sz="2200" dirty="0">
                <a:ea typeface="ヒラギノ角ゴ Pro W3" charset="0"/>
                <a:cs typeface="Arial" charset="0"/>
              </a:rPr>
              <a:t>	217,840	Wisconsin</a:t>
            </a:r>
          </a:p>
          <a:p>
            <a:pPr marL="11113" indent="0">
              <a:lnSpc>
                <a:spcPct val="90000"/>
              </a:lnSpc>
              <a:buNone/>
              <a:tabLst>
                <a:tab pos="1873250" algn="r"/>
                <a:tab pos="1995488" algn="l"/>
              </a:tabLst>
            </a:pPr>
            <a:r>
              <a:rPr lang="en-US" sz="2200" dirty="0">
                <a:ea typeface="ヒラギノ角ゴ Pro W3" charset="0"/>
                <a:cs typeface="Arial" charset="0"/>
              </a:rPr>
              <a:t>	213,220	Alabama</a:t>
            </a:r>
          </a:p>
          <a:p>
            <a:pPr marL="11113" indent="0">
              <a:lnSpc>
                <a:spcPct val="90000"/>
              </a:lnSpc>
              <a:buNone/>
              <a:tabLst>
                <a:tab pos="1873250" algn="r"/>
                <a:tab pos="1995488" algn="l"/>
              </a:tabLst>
            </a:pPr>
            <a:r>
              <a:rPr lang="en-US" sz="2200" dirty="0">
                <a:ea typeface="ヒラギノ角ゴ Pro W3" charset="0"/>
                <a:cs typeface="Arial" charset="0"/>
              </a:rPr>
              <a:t>	205,000	Minnesota</a:t>
            </a:r>
          </a:p>
          <a:p>
            <a:pPr marL="11113" indent="0">
              <a:lnSpc>
                <a:spcPct val="90000"/>
              </a:lnSpc>
              <a:buNone/>
              <a:tabLst>
                <a:tab pos="1873250" algn="r"/>
                <a:tab pos="1995488" algn="l"/>
              </a:tabLst>
            </a:pPr>
            <a:r>
              <a:rPr lang="en-US" sz="2200" dirty="0">
                <a:ea typeface="ヒラギノ角ゴ Pro W3" charset="0"/>
                <a:cs typeface="Arial" charset="0"/>
              </a:rPr>
              <a:t>	197,270	Iowa</a:t>
            </a:r>
          </a:p>
          <a:p>
            <a:pPr marL="11113" indent="0">
              <a:lnSpc>
                <a:spcPct val="90000"/>
              </a:lnSpc>
              <a:buNone/>
              <a:tabLst>
                <a:tab pos="1873250" algn="r"/>
                <a:tab pos="1995488" algn="l"/>
              </a:tabLst>
            </a:pPr>
            <a:r>
              <a:rPr lang="en-US" sz="2200" dirty="0">
                <a:ea typeface="ヒラギノ角ゴ Pro W3" charset="0"/>
                <a:cs typeface="Arial" charset="0"/>
              </a:rPr>
              <a:t>	179,310	Maryland</a:t>
            </a:r>
          </a:p>
          <a:p>
            <a:pPr marL="11113" indent="0">
              <a:lnSpc>
                <a:spcPct val="90000"/>
              </a:lnSpc>
              <a:buNone/>
              <a:tabLst>
                <a:tab pos="1873250" algn="r"/>
                <a:tab pos="1995488" algn="l"/>
              </a:tabLst>
            </a:pPr>
            <a:r>
              <a:rPr lang="en-US" sz="2200" dirty="0">
                <a:ea typeface="ヒラギノ角ゴ Pro W3" charset="0"/>
                <a:cs typeface="Arial" charset="0"/>
              </a:rPr>
              <a:t>	175,070	Oklahoma</a:t>
            </a:r>
          </a:p>
          <a:p>
            <a:pPr marL="11113" indent="0">
              <a:lnSpc>
                <a:spcPct val="90000"/>
              </a:lnSpc>
              <a:buNone/>
              <a:tabLst>
                <a:tab pos="1873250" algn="r"/>
                <a:tab pos="1995488" algn="l"/>
              </a:tabLst>
            </a:pPr>
            <a:r>
              <a:rPr lang="en-US" sz="2200" dirty="0">
                <a:ea typeface="ヒラギノ角ゴ Pro W3" charset="0"/>
                <a:cs typeface="Arial" charset="0"/>
              </a:rPr>
              <a:t>	166,470	Connecticut</a:t>
            </a:r>
          </a:p>
          <a:p>
            <a:pPr marL="11113" indent="0">
              <a:lnSpc>
                <a:spcPct val="90000"/>
              </a:lnSpc>
              <a:buNone/>
              <a:tabLst>
                <a:tab pos="1873250" algn="r"/>
                <a:tab pos="1995488" algn="l"/>
              </a:tabLst>
            </a:pPr>
            <a:r>
              <a:rPr lang="en-US" sz="2200" dirty="0">
                <a:ea typeface="ヒラギノ角ゴ Pro W3" charset="0"/>
                <a:cs typeface="Arial" charset="0"/>
              </a:rPr>
              <a:t>	164,150	Nevada</a:t>
            </a:r>
          </a:p>
          <a:p>
            <a:pPr marL="11113" indent="0">
              <a:lnSpc>
                <a:spcPct val="90000"/>
              </a:lnSpc>
              <a:buNone/>
              <a:tabLst>
                <a:tab pos="1873250" algn="r"/>
                <a:tab pos="1995488" algn="l"/>
              </a:tabLst>
            </a:pPr>
            <a:r>
              <a:rPr lang="en-US" sz="2200" dirty="0">
                <a:ea typeface="ヒラギノ角ゴ Pro W3" charset="0"/>
                <a:cs typeface="Arial" charset="0"/>
              </a:rPr>
              <a:t>	163,250	Kansas</a:t>
            </a:r>
          </a:p>
          <a:p>
            <a:pPr marL="11113" indent="0">
              <a:lnSpc>
                <a:spcPct val="90000"/>
              </a:lnSpc>
              <a:buNone/>
              <a:tabLst>
                <a:tab pos="1873250" algn="r"/>
                <a:tab pos="1995488" algn="l"/>
              </a:tabLst>
            </a:pPr>
            <a:r>
              <a:rPr lang="en-US" sz="2200" dirty="0">
                <a:ea typeface="ヒラギノ角ゴ Pro W3" charset="0"/>
                <a:cs typeface="Arial" charset="0"/>
              </a:rPr>
              <a:t>	135,950	Arkansas</a:t>
            </a:r>
          </a:p>
          <a:p>
            <a:pPr marL="11113" indent="0">
              <a:lnSpc>
                <a:spcPct val="90000"/>
              </a:lnSpc>
              <a:buNone/>
              <a:tabLst>
                <a:tab pos="1873250" algn="r"/>
                <a:tab pos="1995488" algn="l"/>
              </a:tabLst>
            </a:pPr>
            <a:r>
              <a:rPr lang="en-US" sz="2200" dirty="0">
                <a:ea typeface="ヒラギノ角ゴ Pro W3" charset="0"/>
                <a:cs typeface="Arial" charset="0"/>
              </a:rPr>
              <a:t>	109,380	Puerto Rico</a:t>
            </a:r>
          </a:p>
          <a:p>
            <a:pPr marL="11113" indent="0">
              <a:lnSpc>
                <a:spcPct val="90000"/>
              </a:lnSpc>
              <a:buNone/>
              <a:tabLst>
                <a:tab pos="1873250" algn="r"/>
                <a:tab pos="1995488" algn="l"/>
              </a:tabLst>
            </a:pPr>
            <a:r>
              <a:rPr lang="en-US" sz="2200" dirty="0">
                <a:ea typeface="ヒラギノ角ゴ Pro W3" charset="0"/>
                <a:cs typeface="Arial" charset="0"/>
              </a:rPr>
              <a:t>	109,000	Idaho</a:t>
            </a:r>
          </a:p>
          <a:p>
            <a:pPr marL="11113" indent="0">
              <a:lnSpc>
                <a:spcPct val="90000"/>
              </a:lnSpc>
              <a:buNone/>
              <a:tabLst>
                <a:tab pos="1873250" algn="r"/>
                <a:tab pos="1995488" algn="l"/>
              </a:tabLst>
            </a:pPr>
            <a:r>
              <a:rPr lang="en-US" sz="2200" dirty="0">
                <a:ea typeface="ヒラギノ角ゴ Pro W3" charset="0"/>
                <a:cs typeface="Arial" charset="0"/>
              </a:rPr>
              <a:t>	102,250	Nebraska</a:t>
            </a:r>
          </a:p>
          <a:p>
            <a:pPr marL="11113" indent="0">
              <a:lnSpc>
                <a:spcPct val="90000"/>
              </a:lnSpc>
              <a:buNone/>
              <a:tabLst>
                <a:tab pos="1873250" algn="r"/>
                <a:tab pos="1995488" algn="l"/>
              </a:tabLst>
            </a:pPr>
            <a:r>
              <a:rPr lang="en-US" sz="2200" dirty="0">
                <a:ea typeface="ヒラギノ角ゴ Pro W3" charset="0"/>
                <a:cs typeface="Arial" charset="0"/>
              </a:rPr>
              <a:t>	101,610	New Mexico</a:t>
            </a:r>
          </a:p>
          <a:p>
            <a:pPr marL="11113" indent="0">
              <a:lnSpc>
                <a:spcPct val="90000"/>
              </a:lnSpc>
              <a:buNone/>
              <a:tabLst>
                <a:tab pos="1873250" algn="r"/>
                <a:tab pos="1995488" algn="l"/>
              </a:tabLst>
            </a:pPr>
            <a:r>
              <a:rPr lang="en-US" sz="2200" dirty="0">
                <a:ea typeface="ヒラギノ角ゴ Pro W3" charset="0"/>
                <a:cs typeface="Arial" charset="0"/>
              </a:rPr>
              <a:t>	81,680	Mississippi</a:t>
            </a:r>
          </a:p>
          <a:p>
            <a:pPr marL="11113" indent="0">
              <a:lnSpc>
                <a:spcPct val="90000"/>
              </a:lnSpc>
              <a:buNone/>
              <a:tabLst>
                <a:tab pos="1873250" algn="r"/>
                <a:tab pos="1995488" algn="l"/>
              </a:tabLst>
            </a:pPr>
            <a:r>
              <a:rPr lang="en-US" sz="2200" dirty="0">
                <a:ea typeface="ヒラギノ角ゴ Pro W3" charset="0"/>
                <a:cs typeface="Arial" charset="0"/>
              </a:rPr>
              <a:t>	68,730	New Hampshire</a:t>
            </a:r>
          </a:p>
          <a:p>
            <a:pPr marL="11113" indent="0">
              <a:lnSpc>
                <a:spcPct val="90000"/>
              </a:lnSpc>
              <a:buNone/>
              <a:tabLst>
                <a:tab pos="1873250" algn="r"/>
                <a:tab pos="1995488" algn="l"/>
              </a:tabLst>
            </a:pPr>
            <a:r>
              <a:rPr lang="en-US" sz="2200" dirty="0">
                <a:ea typeface="ヒラギノ角ゴ Pro W3" charset="0"/>
                <a:cs typeface="Arial" charset="0"/>
              </a:rPr>
              <a:t>	64,700	Hawaii</a:t>
            </a:r>
          </a:p>
          <a:p>
            <a:pPr marL="11113" indent="0">
              <a:lnSpc>
                <a:spcPct val="90000"/>
              </a:lnSpc>
              <a:buNone/>
              <a:tabLst>
                <a:tab pos="1873250" algn="r"/>
                <a:tab pos="1995488" algn="l"/>
              </a:tabLst>
            </a:pPr>
            <a:r>
              <a:rPr lang="en-US" sz="2200" dirty="0">
                <a:ea typeface="ヒラギノ角ゴ Pro W3" charset="0"/>
                <a:cs typeface="Arial" charset="0"/>
              </a:rPr>
              <a:t>	61,950	Montana</a:t>
            </a:r>
          </a:p>
          <a:p>
            <a:pPr marL="11113" indent="0">
              <a:lnSpc>
                <a:spcPct val="90000"/>
              </a:lnSpc>
              <a:buNone/>
              <a:tabLst>
                <a:tab pos="1873250" algn="r"/>
                <a:tab pos="1995488" algn="l"/>
              </a:tabLst>
            </a:pPr>
            <a:r>
              <a:rPr lang="en-US" sz="2200" dirty="0">
                <a:ea typeface="ヒラギノ角ゴ Pro W3" charset="0"/>
                <a:cs typeface="Arial" charset="0"/>
              </a:rPr>
              <a:t>	61,390	North Dakota</a:t>
            </a:r>
          </a:p>
          <a:p>
            <a:pPr marL="11113" indent="0">
              <a:lnSpc>
                <a:spcPct val="90000"/>
              </a:lnSpc>
              <a:buNone/>
              <a:tabLst>
                <a:tab pos="1873250" algn="r"/>
                <a:tab pos="1995488" algn="l"/>
              </a:tabLst>
            </a:pPr>
            <a:r>
              <a:rPr lang="en-US" sz="2200" dirty="0">
                <a:ea typeface="ヒラギノ角ゴ Pro W3" charset="0"/>
                <a:cs typeface="Arial" charset="0"/>
              </a:rPr>
              <a:t>	57,930	District of Columbia</a:t>
            </a:r>
          </a:p>
          <a:p>
            <a:pPr marL="11113" indent="0">
              <a:lnSpc>
                <a:spcPct val="90000"/>
              </a:lnSpc>
              <a:buNone/>
              <a:tabLst>
                <a:tab pos="1873250" algn="r"/>
                <a:tab pos="1995488" algn="l"/>
              </a:tabLst>
            </a:pPr>
            <a:r>
              <a:rPr lang="en-US" sz="2200" dirty="0">
                <a:ea typeface="ヒラギノ角ゴ Pro W3" charset="0"/>
                <a:cs typeface="Arial" charset="0"/>
              </a:rPr>
              <a:t>	51,420	Rhode Island</a:t>
            </a:r>
          </a:p>
          <a:p>
            <a:pPr marL="11113" indent="0">
              <a:lnSpc>
                <a:spcPct val="90000"/>
              </a:lnSpc>
              <a:buNone/>
              <a:tabLst>
                <a:tab pos="1873250" algn="r"/>
                <a:tab pos="1995488" algn="l"/>
              </a:tabLst>
            </a:pPr>
            <a:r>
              <a:rPr lang="en-US" sz="2200" dirty="0">
                <a:ea typeface="ヒラギノ角ゴ Pro W3" charset="0"/>
                <a:cs typeface="Arial" charset="0"/>
              </a:rPr>
              <a:t>	40,900	Delaware</a:t>
            </a:r>
          </a:p>
          <a:p>
            <a:pPr marL="11113" indent="0">
              <a:lnSpc>
                <a:spcPct val="90000"/>
              </a:lnSpc>
              <a:buNone/>
              <a:tabLst>
                <a:tab pos="1873250" algn="r"/>
                <a:tab pos="1995488" algn="l"/>
              </a:tabLst>
            </a:pPr>
            <a:r>
              <a:rPr lang="en-US" sz="2200" dirty="0">
                <a:ea typeface="ヒラギノ角ゴ Pro W3" charset="0"/>
                <a:cs typeface="Arial" charset="0"/>
              </a:rPr>
              <a:t>	39,110	West Virginia</a:t>
            </a:r>
          </a:p>
          <a:p>
            <a:pPr marL="11113" indent="0">
              <a:lnSpc>
                <a:spcPct val="90000"/>
              </a:lnSpc>
              <a:buNone/>
              <a:tabLst>
                <a:tab pos="1873250" algn="r"/>
                <a:tab pos="1995488" algn="l"/>
              </a:tabLst>
            </a:pPr>
            <a:r>
              <a:rPr lang="en-US" sz="2200" dirty="0">
                <a:ea typeface="ヒラギノ角ゴ Pro W3" charset="0"/>
                <a:cs typeface="Arial" charset="0"/>
              </a:rPr>
              <a:t>	36,660	Wyoming</a:t>
            </a:r>
          </a:p>
          <a:p>
            <a:pPr marL="11113" indent="0">
              <a:lnSpc>
                <a:spcPct val="90000"/>
              </a:lnSpc>
              <a:buNone/>
              <a:tabLst>
                <a:tab pos="1873250" algn="r"/>
                <a:tab pos="1995488" algn="l"/>
              </a:tabLst>
            </a:pPr>
            <a:r>
              <a:rPr lang="en-US" sz="2200" dirty="0">
                <a:ea typeface="ヒラギノ角ゴ Pro W3" charset="0"/>
                <a:cs typeface="Arial" charset="0"/>
              </a:rPr>
              <a:t>	36,120	Alaska</a:t>
            </a:r>
          </a:p>
          <a:p>
            <a:pPr marL="11113" indent="0">
              <a:lnSpc>
                <a:spcPct val="90000"/>
              </a:lnSpc>
              <a:buNone/>
              <a:tabLst>
                <a:tab pos="1873250" algn="r"/>
                <a:tab pos="1995488" algn="l"/>
              </a:tabLst>
            </a:pPr>
            <a:r>
              <a:rPr lang="en-US" sz="2200" dirty="0">
                <a:ea typeface="ヒラギノ角ゴ Pro W3" charset="0"/>
                <a:cs typeface="Arial" charset="0"/>
              </a:rPr>
              <a:t>	33,260	South Dakota</a:t>
            </a:r>
          </a:p>
          <a:p>
            <a:pPr marL="11113" indent="0">
              <a:lnSpc>
                <a:spcPct val="90000"/>
              </a:lnSpc>
              <a:buNone/>
              <a:tabLst>
                <a:tab pos="1873250" algn="r"/>
                <a:tab pos="1995488" algn="l"/>
              </a:tabLst>
            </a:pPr>
            <a:r>
              <a:rPr lang="en-US" sz="2200" dirty="0">
                <a:ea typeface="ヒラギノ角ゴ Pro W3" charset="0"/>
                <a:cs typeface="Arial" charset="0"/>
              </a:rPr>
              <a:t>	30,900	Vermont</a:t>
            </a:r>
          </a:p>
          <a:p>
            <a:pPr marL="11113" indent="0">
              <a:lnSpc>
                <a:spcPct val="90000"/>
              </a:lnSpc>
              <a:buNone/>
              <a:tabLst>
                <a:tab pos="1873250" algn="r"/>
                <a:tab pos="1995488" algn="l"/>
              </a:tabLst>
            </a:pPr>
            <a:r>
              <a:rPr lang="en-US" sz="2200" dirty="0">
                <a:ea typeface="ヒラギノ角ゴ Pro W3" charset="0"/>
                <a:cs typeface="Arial" charset="0"/>
              </a:rPr>
              <a:t>	15,000	Maine</a:t>
            </a:r>
          </a:p>
          <a:p>
            <a:pPr marL="11113" indent="0">
              <a:lnSpc>
                <a:spcPct val="90000"/>
              </a:lnSpc>
              <a:buNone/>
              <a:tabLst>
                <a:tab pos="1873250" algn="r"/>
                <a:tab pos="1995488" algn="l"/>
              </a:tabLst>
            </a:pPr>
            <a:r>
              <a:rPr lang="en-US" sz="2200" dirty="0">
                <a:ea typeface="ヒラギノ角ゴ Pro W3" charset="0"/>
                <a:cs typeface="Arial" charset="0"/>
              </a:rPr>
              <a:t>	11,240	Guam</a:t>
            </a:r>
          </a:p>
          <a:p>
            <a:pPr marL="11113" indent="0">
              <a:lnSpc>
                <a:spcPct val="90000"/>
              </a:lnSpc>
              <a:buNone/>
              <a:tabLst>
                <a:tab pos="1873250" algn="r"/>
                <a:tab pos="1995488" algn="l"/>
              </a:tabLst>
            </a:pPr>
            <a:r>
              <a:rPr lang="en-US" sz="2200" dirty="0">
                <a:ea typeface="ヒラギノ角ゴ Pro W3" charset="0"/>
                <a:cs typeface="Arial" charset="0"/>
              </a:rPr>
              <a:t>	70	Virgin Islands</a:t>
            </a:r>
          </a:p>
        </p:txBody>
      </p:sp>
      <p:sp>
        <p:nvSpPr>
          <p:cNvPr id="1336323" name="Rectangle 3"/>
          <p:cNvSpPr>
            <a:spLocks noChangeArrowheads="1"/>
          </p:cNvSpPr>
          <p:nvPr/>
        </p:nvSpPr>
        <p:spPr bwMode="auto">
          <a:xfrm>
            <a:off x="3733800" y="1466850"/>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u="sng" dirty="0">
                <a:effectLst>
                  <a:outerShdw blurRad="38100" dist="38100" dir="2700000" algn="tl">
                    <a:srgbClr val="DDDDDD"/>
                  </a:outerShdw>
                </a:effectLst>
              </a:rPr>
              <a:t>% </a:t>
            </a:r>
            <a:r>
              <a:rPr lang="en-US" sz="2200" b="1" u="sng" dirty="0" smtClean="0">
                <a:effectLst>
                  <a:outerShdw blurRad="38100" dist="38100" dir="2700000" algn="tl">
                    <a:srgbClr val="DDDDDD"/>
                  </a:outerShdw>
                </a:effectLst>
              </a:rPr>
              <a:t>Change</a:t>
            </a:r>
            <a:endParaRPr lang="en-US" sz="2200" b="1" u="sng" dirty="0">
              <a:effectLst>
                <a:outerShdw blurRad="38100" dist="38100" dir="2700000" algn="tl">
                  <a:srgbClr val="DDDDDD"/>
                </a:outerShdw>
              </a:effectLst>
            </a:endParaRPr>
          </a:p>
        </p:txBody>
      </p:sp>
      <p:sp>
        <p:nvSpPr>
          <p:cNvPr id="81924" name="Rectangle 115"/>
          <p:cNvSpPr>
            <a:spLocks noChangeArrowheads="1"/>
          </p:cNvSpPr>
          <p:nvPr/>
        </p:nvSpPr>
        <p:spPr bwMode="auto">
          <a:xfrm>
            <a:off x="4267200" y="1905000"/>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tabLst>
                <a:tab pos="1828800" algn="r"/>
                <a:tab pos="1947863" algn="l"/>
              </a:tabLst>
            </a:pPr>
            <a:r>
              <a:rPr lang="en-US" sz="2200" dirty="0"/>
              <a:t>	24.3	Utah</a:t>
            </a:r>
          </a:p>
          <a:p>
            <a:pPr>
              <a:spcBef>
                <a:spcPct val="20000"/>
              </a:spcBef>
              <a:tabLst>
                <a:tab pos="1828800" algn="r"/>
                <a:tab pos="1947863" algn="l"/>
              </a:tabLst>
            </a:pPr>
            <a:r>
              <a:rPr lang="en-US" sz="2200" dirty="0"/>
              <a:t>	</a:t>
            </a:r>
            <a:r>
              <a:rPr lang="en-US" sz="2200" dirty="0">
                <a:solidFill>
                  <a:srgbClr val="00B0F0"/>
                </a:solidFill>
              </a:rPr>
              <a:t>21.8	Arizona</a:t>
            </a:r>
          </a:p>
          <a:p>
            <a:pPr>
              <a:spcBef>
                <a:spcPct val="20000"/>
              </a:spcBef>
              <a:tabLst>
                <a:tab pos="1828800" algn="r"/>
                <a:tab pos="1947863" algn="l"/>
              </a:tabLst>
            </a:pPr>
            <a:r>
              <a:rPr lang="en-US" sz="2200" dirty="0"/>
              <a:t>	</a:t>
            </a:r>
            <a:r>
              <a:rPr lang="en-US" sz="2200" dirty="0">
                <a:solidFill>
                  <a:srgbClr val="00B0F0"/>
                </a:solidFill>
              </a:rPr>
              <a:t>21.3	Texas</a:t>
            </a:r>
          </a:p>
          <a:p>
            <a:pPr>
              <a:spcBef>
                <a:spcPct val="20000"/>
              </a:spcBef>
              <a:tabLst>
                <a:tab pos="1828800" algn="r"/>
                <a:tab pos="1947863" algn="l"/>
              </a:tabLst>
            </a:pPr>
            <a:r>
              <a:rPr lang="en-US" sz="2200" dirty="0"/>
              <a:t>	</a:t>
            </a:r>
            <a:r>
              <a:rPr lang="en-US" sz="2200" dirty="0" smtClean="0">
                <a:solidFill>
                  <a:srgbClr val="00B0F0"/>
                </a:solidFill>
              </a:rPr>
              <a:t>21.0</a:t>
            </a:r>
            <a:r>
              <a:rPr lang="en-US" sz="2200" dirty="0">
                <a:solidFill>
                  <a:srgbClr val="00B0F0"/>
                </a:solidFill>
              </a:rPr>
              <a:t>	Colorado</a:t>
            </a:r>
          </a:p>
          <a:p>
            <a:pPr>
              <a:spcBef>
                <a:spcPct val="20000"/>
              </a:spcBef>
              <a:tabLst>
                <a:tab pos="1828800" algn="r"/>
                <a:tab pos="1947863" algn="l"/>
              </a:tabLst>
            </a:pPr>
            <a:r>
              <a:rPr lang="en-US" sz="2200" dirty="0"/>
              <a:t>	19.1	Guam</a:t>
            </a:r>
          </a:p>
          <a:p>
            <a:pPr>
              <a:spcBef>
                <a:spcPct val="20000"/>
              </a:spcBef>
              <a:tabLst>
                <a:tab pos="1828800" algn="r"/>
                <a:tab pos="1947863" algn="l"/>
              </a:tabLst>
            </a:pPr>
            <a:r>
              <a:rPr lang="en-US" sz="2200" dirty="0"/>
              <a:t>	</a:t>
            </a:r>
            <a:r>
              <a:rPr lang="en-US" sz="2200" dirty="0">
                <a:solidFill>
                  <a:srgbClr val="00B0F0"/>
                </a:solidFill>
              </a:rPr>
              <a:t>17.3	Washington</a:t>
            </a:r>
          </a:p>
          <a:p>
            <a:pPr>
              <a:spcBef>
                <a:spcPct val="20000"/>
              </a:spcBef>
              <a:tabLst>
                <a:tab pos="1828800" algn="r"/>
                <a:tab pos="1947863" algn="l"/>
              </a:tabLst>
            </a:pPr>
            <a:r>
              <a:rPr lang="en-US" sz="2200" dirty="0"/>
              <a:t>	</a:t>
            </a:r>
            <a:r>
              <a:rPr lang="en-US" sz="2200" dirty="0">
                <a:solidFill>
                  <a:srgbClr val="00B0F0"/>
                </a:solidFill>
              </a:rPr>
              <a:t>16.7	Florida</a:t>
            </a:r>
          </a:p>
          <a:p>
            <a:pPr>
              <a:spcBef>
                <a:spcPct val="20000"/>
              </a:spcBef>
              <a:tabLst>
                <a:tab pos="1828800" algn="r"/>
                <a:tab pos="1947863" algn="l"/>
              </a:tabLst>
            </a:pPr>
            <a:r>
              <a:rPr lang="en-US" sz="2200" dirty="0"/>
              <a:t>	</a:t>
            </a:r>
            <a:r>
              <a:rPr lang="en-US" sz="2200" dirty="0">
                <a:solidFill>
                  <a:srgbClr val="00B0F0"/>
                </a:solidFill>
              </a:rPr>
              <a:t>16.3	Georgia</a:t>
            </a:r>
          </a:p>
          <a:p>
            <a:pPr>
              <a:spcBef>
                <a:spcPct val="20000"/>
              </a:spcBef>
              <a:tabLst>
                <a:tab pos="1828800" algn="r"/>
                <a:tab pos="1947863" algn="l"/>
              </a:tabLst>
            </a:pPr>
            <a:r>
              <a:rPr lang="en-US" sz="2200" dirty="0"/>
              <a:t>	16.2	Idaho</a:t>
            </a:r>
          </a:p>
          <a:p>
            <a:pPr>
              <a:spcBef>
                <a:spcPct val="20000"/>
              </a:spcBef>
              <a:tabLst>
                <a:tab pos="1828800" algn="r"/>
                <a:tab pos="1947863" algn="l"/>
              </a:tabLst>
            </a:pPr>
            <a:r>
              <a:rPr lang="en-US" sz="2200" dirty="0"/>
              <a:t>	15.4	Oregon</a:t>
            </a:r>
          </a:p>
          <a:p>
            <a:pPr>
              <a:spcBef>
                <a:spcPct val="20000"/>
              </a:spcBef>
              <a:tabLst>
                <a:tab pos="1828800" algn="r"/>
                <a:tab pos="1947863" algn="l"/>
              </a:tabLst>
            </a:pPr>
            <a:r>
              <a:rPr lang="en-US" sz="2200" dirty="0"/>
              <a:t>	</a:t>
            </a:r>
            <a:r>
              <a:rPr lang="en-US" sz="2200" dirty="0">
                <a:solidFill>
                  <a:srgbClr val="00B0F0"/>
                </a:solidFill>
              </a:rPr>
              <a:t>14.9	California</a:t>
            </a:r>
          </a:p>
          <a:p>
            <a:pPr>
              <a:spcBef>
                <a:spcPct val="20000"/>
              </a:spcBef>
              <a:tabLst>
                <a:tab pos="1828800" algn="r"/>
                <a:tab pos="1947863" algn="l"/>
              </a:tabLst>
            </a:pPr>
            <a:r>
              <a:rPr lang="en-US" sz="2200" dirty="0"/>
              <a:t>	13.8	Nevada</a:t>
            </a:r>
          </a:p>
          <a:p>
            <a:pPr>
              <a:spcBef>
                <a:spcPct val="20000"/>
              </a:spcBef>
              <a:tabLst>
                <a:tab pos="1828800" algn="r"/>
                <a:tab pos="1947863" algn="l"/>
              </a:tabLst>
            </a:pPr>
            <a:r>
              <a:rPr lang="en-US" sz="2200" dirty="0"/>
              <a:t>	13.5	Virginia</a:t>
            </a:r>
          </a:p>
          <a:p>
            <a:pPr>
              <a:spcBef>
                <a:spcPct val="20000"/>
              </a:spcBef>
              <a:tabLst>
                <a:tab pos="1828800" algn="r"/>
                <a:tab pos="1947863" algn="l"/>
              </a:tabLst>
            </a:pPr>
            <a:r>
              <a:rPr lang="en-US" sz="2200" dirty="0"/>
              <a:t>	13.2	Tennessee</a:t>
            </a:r>
          </a:p>
          <a:p>
            <a:pPr>
              <a:spcBef>
                <a:spcPct val="20000"/>
              </a:spcBef>
              <a:tabLst>
                <a:tab pos="1828800" algn="r"/>
                <a:tab pos="1947863" algn="l"/>
              </a:tabLst>
            </a:pPr>
            <a:r>
              <a:rPr lang="en-US" sz="2200" dirty="0"/>
              <a:t>	</a:t>
            </a:r>
            <a:r>
              <a:rPr lang="en-US" sz="2200" dirty="0" smtClean="0"/>
              <a:t>13.0</a:t>
            </a:r>
            <a:r>
              <a:rPr lang="en-US" sz="2200" dirty="0"/>
              <a:t>	Louisiana</a:t>
            </a:r>
          </a:p>
          <a:p>
            <a:pPr>
              <a:spcBef>
                <a:spcPct val="20000"/>
              </a:spcBef>
              <a:tabLst>
                <a:tab pos="1828800" algn="r"/>
                <a:tab pos="1947863" algn="l"/>
              </a:tabLst>
            </a:pPr>
            <a:r>
              <a:rPr lang="en-US" sz="2200" dirty="0"/>
              <a:t>	12.9	North Carolina</a:t>
            </a:r>
          </a:p>
          <a:p>
            <a:pPr>
              <a:spcBef>
                <a:spcPct val="20000"/>
              </a:spcBef>
              <a:tabLst>
                <a:tab pos="1828800" algn="r"/>
                <a:tab pos="1947863" algn="l"/>
              </a:tabLst>
            </a:pPr>
            <a:r>
              <a:rPr lang="en-US" sz="2200" dirty="0"/>
              <a:t>	12.8	Montana</a:t>
            </a:r>
          </a:p>
          <a:p>
            <a:pPr>
              <a:spcBef>
                <a:spcPct val="20000"/>
              </a:spcBef>
              <a:tabLst>
                <a:tab pos="1828800" algn="r"/>
                <a:tab pos="1947863" algn="l"/>
              </a:tabLst>
            </a:pPr>
            <a:r>
              <a:rPr lang="en-US" sz="2200" dirty="0"/>
              <a:t>	12.8	North Dakota</a:t>
            </a:r>
          </a:p>
          <a:p>
            <a:pPr>
              <a:spcBef>
                <a:spcPct val="20000"/>
              </a:spcBef>
              <a:tabLst>
                <a:tab pos="1828800" algn="r"/>
                <a:tab pos="1947863" algn="l"/>
              </a:tabLst>
            </a:pPr>
            <a:r>
              <a:rPr lang="en-US" sz="2200" dirty="0"/>
              <a:t>	12.2	Wyoming</a:t>
            </a:r>
          </a:p>
          <a:p>
            <a:pPr>
              <a:spcBef>
                <a:spcPct val="20000"/>
              </a:spcBef>
              <a:tabLst>
                <a:tab pos="1828800" algn="r"/>
                <a:tab pos="1947863" algn="l"/>
              </a:tabLst>
            </a:pPr>
            <a:r>
              <a:rPr lang="en-US" sz="2200" dirty="0"/>
              <a:t>	</a:t>
            </a:r>
            <a:r>
              <a:rPr lang="en-US" sz="2200" dirty="0" smtClean="0"/>
              <a:t>12.0</a:t>
            </a:r>
            <a:r>
              <a:rPr lang="en-US" sz="2200" dirty="0"/>
              <a:t>	New Mexico</a:t>
            </a:r>
          </a:p>
          <a:p>
            <a:pPr>
              <a:spcBef>
                <a:spcPct val="20000"/>
              </a:spcBef>
              <a:tabLst>
                <a:tab pos="1828800" algn="r"/>
                <a:tab pos="1947863" algn="l"/>
              </a:tabLst>
            </a:pPr>
            <a:r>
              <a:rPr lang="en-US" sz="2200" dirty="0"/>
              <a:t>	11.9	Indiana</a:t>
            </a:r>
          </a:p>
          <a:p>
            <a:pPr>
              <a:spcBef>
                <a:spcPct val="20000"/>
              </a:spcBef>
              <a:tabLst>
                <a:tab pos="1828800" algn="r"/>
                <a:tab pos="1947863" algn="l"/>
              </a:tabLst>
            </a:pPr>
            <a:r>
              <a:rPr lang="en-US" sz="2200" dirty="0"/>
              <a:t>	11.6	Kentucky</a:t>
            </a:r>
          </a:p>
          <a:p>
            <a:pPr>
              <a:spcBef>
                <a:spcPct val="20000"/>
              </a:spcBef>
              <a:tabLst>
                <a:tab pos="1828800" algn="r"/>
                <a:tab pos="1947863" algn="l"/>
              </a:tabLst>
            </a:pPr>
            <a:r>
              <a:rPr lang="en-US" sz="2200" dirty="0"/>
              <a:t>	11.5	South Carolina</a:t>
            </a:r>
          </a:p>
          <a:p>
            <a:pPr>
              <a:spcBef>
                <a:spcPct val="20000"/>
              </a:spcBef>
              <a:tabLst>
                <a:tab pos="1828800" algn="r"/>
                <a:tab pos="1947863" algn="l"/>
              </a:tabLst>
            </a:pPr>
            <a:r>
              <a:rPr lang="en-US" sz="2200" dirty="0"/>
              <a:t>	11.3	Massachusetts</a:t>
            </a:r>
          </a:p>
          <a:p>
            <a:pPr>
              <a:spcBef>
                <a:spcPct val="20000"/>
              </a:spcBef>
              <a:tabLst>
                <a:tab pos="1828800" algn="r"/>
                <a:tab pos="1947863" algn="l"/>
              </a:tabLst>
            </a:pPr>
            <a:r>
              <a:rPr lang="en-US" sz="2200" dirty="0"/>
              <a:t>	11.3	Kansas</a:t>
            </a:r>
          </a:p>
          <a:p>
            <a:pPr>
              <a:spcBef>
                <a:spcPct val="20000"/>
              </a:spcBef>
              <a:tabLst>
                <a:tab pos="1828800" algn="r"/>
                <a:tab pos="1947863" algn="l"/>
              </a:tabLst>
            </a:pPr>
            <a:r>
              <a:rPr lang="en-US" sz="2200" dirty="0"/>
              <a:t>	11.2	Iowa</a:t>
            </a:r>
          </a:p>
          <a:p>
            <a:pPr>
              <a:spcBef>
                <a:spcPct val="20000"/>
              </a:spcBef>
              <a:tabLst>
                <a:tab pos="1828800" algn="r"/>
                <a:tab pos="1947863" algn="l"/>
              </a:tabLst>
            </a:pPr>
            <a:r>
              <a:rPr lang="en-US" sz="2200" dirty="0"/>
              <a:t>	11.1	New York</a:t>
            </a:r>
          </a:p>
          <a:p>
            <a:pPr>
              <a:spcBef>
                <a:spcPct val="20000"/>
              </a:spcBef>
              <a:tabLst>
                <a:tab pos="1828800" algn="r"/>
                <a:tab pos="1947863" algn="l"/>
              </a:tabLst>
            </a:pPr>
            <a:r>
              <a:rPr lang="en-US" sz="2200" dirty="0"/>
              <a:t>	10.8	 United States</a:t>
            </a:r>
          </a:p>
          <a:p>
            <a:pPr>
              <a:spcBef>
                <a:spcPct val="20000"/>
              </a:spcBef>
              <a:tabLst>
                <a:tab pos="1828800" algn="r"/>
                <a:tab pos="1947863" algn="l"/>
              </a:tabLst>
            </a:pPr>
            <a:r>
              <a:rPr lang="en-US" sz="2200" dirty="0"/>
              <a:t>	10.8	Alaska</a:t>
            </a:r>
          </a:p>
          <a:p>
            <a:pPr>
              <a:spcBef>
                <a:spcPct val="20000"/>
              </a:spcBef>
              <a:tabLst>
                <a:tab pos="1828800" algn="r"/>
                <a:tab pos="1947863" algn="l"/>
              </a:tabLst>
            </a:pPr>
            <a:r>
              <a:rPr lang="en-US" sz="2200" dirty="0"/>
              <a:t>	10.5	Arkansas</a:t>
            </a:r>
          </a:p>
          <a:p>
            <a:pPr>
              <a:spcBef>
                <a:spcPct val="20000"/>
              </a:spcBef>
              <a:tabLst>
                <a:tab pos="1828800" algn="r"/>
                <a:tab pos="1947863" algn="l"/>
              </a:tabLst>
            </a:pPr>
            <a:r>
              <a:rPr lang="en-US" sz="2200" dirty="0"/>
              <a:t>	10.4	Alabama</a:t>
            </a:r>
          </a:p>
          <a:p>
            <a:pPr>
              <a:spcBef>
                <a:spcPct val="20000"/>
              </a:spcBef>
              <a:tabLst>
                <a:tab pos="1828800" algn="r"/>
                <a:tab pos="1947863" algn="l"/>
              </a:tabLst>
            </a:pPr>
            <a:r>
              <a:rPr lang="en-US" sz="2200" dirty="0"/>
              <a:t>	10.4	Rhode Island</a:t>
            </a:r>
          </a:p>
          <a:p>
            <a:pPr>
              <a:spcBef>
                <a:spcPct val="20000"/>
              </a:spcBef>
              <a:tabLst>
                <a:tab pos="1828800" algn="r"/>
                <a:tab pos="1947863" algn="l"/>
              </a:tabLst>
            </a:pPr>
            <a:r>
              <a:rPr lang="en-US" sz="2200" dirty="0"/>
              <a:t>	10.3	Puerto Rico</a:t>
            </a:r>
          </a:p>
          <a:p>
            <a:pPr>
              <a:spcBef>
                <a:spcPct val="20000"/>
              </a:spcBef>
              <a:tabLst>
                <a:tab pos="1828800" algn="r"/>
                <a:tab pos="1947863" algn="l"/>
              </a:tabLst>
            </a:pPr>
            <a:r>
              <a:rPr lang="en-US" sz="2200" dirty="0"/>
              <a:t>	10.3	New Hampshire</a:t>
            </a:r>
          </a:p>
          <a:p>
            <a:pPr>
              <a:spcBef>
                <a:spcPct val="20000"/>
              </a:spcBef>
              <a:tabLst>
                <a:tab pos="1828800" algn="r"/>
                <a:tab pos="1947863" algn="l"/>
              </a:tabLst>
            </a:pPr>
            <a:r>
              <a:rPr lang="en-US" sz="2200" dirty="0"/>
              <a:t>	</a:t>
            </a:r>
            <a:r>
              <a:rPr lang="en-US" sz="2200" dirty="0" smtClean="0"/>
              <a:t>10.0</a:t>
            </a:r>
            <a:r>
              <a:rPr lang="en-US" sz="2200" dirty="0"/>
              <a:t>	Oklahoma</a:t>
            </a:r>
          </a:p>
          <a:p>
            <a:pPr>
              <a:spcBef>
                <a:spcPct val="20000"/>
              </a:spcBef>
              <a:tabLst>
                <a:tab pos="1828800" algn="r"/>
                <a:tab pos="1947863" algn="l"/>
              </a:tabLst>
            </a:pPr>
            <a:r>
              <a:rPr lang="en-US" sz="2200" dirty="0"/>
              <a:t>	9.7	Hawaii</a:t>
            </a:r>
          </a:p>
          <a:p>
            <a:pPr>
              <a:spcBef>
                <a:spcPct val="20000"/>
              </a:spcBef>
              <a:tabLst>
                <a:tab pos="1828800" algn="r"/>
                <a:tab pos="1947863" algn="l"/>
              </a:tabLst>
            </a:pPr>
            <a:r>
              <a:rPr lang="en-US" sz="2200" dirty="0"/>
              <a:t>	9.5	Nebraska</a:t>
            </a:r>
          </a:p>
          <a:p>
            <a:pPr>
              <a:spcBef>
                <a:spcPct val="20000"/>
              </a:spcBef>
              <a:tabLst>
                <a:tab pos="1828800" algn="r"/>
                <a:tab pos="1947863" algn="l"/>
              </a:tabLst>
            </a:pPr>
            <a:r>
              <a:rPr lang="en-US" sz="2200" dirty="0"/>
              <a:t>	9.4	Connecticut</a:t>
            </a:r>
          </a:p>
          <a:p>
            <a:pPr>
              <a:spcBef>
                <a:spcPct val="20000"/>
              </a:spcBef>
              <a:tabLst>
                <a:tab pos="1828800" algn="r"/>
                <a:tab pos="1947863" algn="l"/>
              </a:tabLst>
            </a:pPr>
            <a:r>
              <a:rPr lang="en-US" sz="2200" dirty="0"/>
              <a:t>	9.3	Delaware</a:t>
            </a:r>
          </a:p>
          <a:p>
            <a:pPr>
              <a:spcBef>
                <a:spcPct val="20000"/>
              </a:spcBef>
              <a:tabLst>
                <a:tab pos="1828800" algn="r"/>
                <a:tab pos="1947863" algn="l"/>
              </a:tabLst>
            </a:pPr>
            <a:r>
              <a:rPr lang="en-US" sz="2200" dirty="0"/>
              <a:t>	8.7	Michigan</a:t>
            </a:r>
          </a:p>
          <a:p>
            <a:pPr>
              <a:spcBef>
                <a:spcPct val="20000"/>
              </a:spcBef>
              <a:tabLst>
                <a:tab pos="1828800" algn="r"/>
                <a:tab pos="1947863" algn="l"/>
              </a:tabLst>
            </a:pPr>
            <a:r>
              <a:rPr lang="en-US" sz="2200" dirty="0"/>
              <a:t>	8.6	Missouri</a:t>
            </a:r>
          </a:p>
          <a:p>
            <a:pPr>
              <a:spcBef>
                <a:spcPct val="20000"/>
              </a:spcBef>
              <a:tabLst>
                <a:tab pos="1828800" algn="r"/>
                <a:tab pos="1947863" algn="l"/>
              </a:tabLst>
            </a:pPr>
            <a:r>
              <a:rPr lang="en-US" sz="2200" dirty="0"/>
              <a:t>	8.5	Vermont</a:t>
            </a:r>
          </a:p>
          <a:p>
            <a:pPr>
              <a:spcBef>
                <a:spcPct val="20000"/>
              </a:spcBef>
              <a:tabLst>
                <a:tab pos="1828800" algn="r"/>
                <a:tab pos="1947863" algn="l"/>
              </a:tabLst>
            </a:pPr>
            <a:r>
              <a:rPr lang="en-US" sz="2200" dirty="0"/>
              <a:t>	8.3	Illinois</a:t>
            </a:r>
          </a:p>
          <a:p>
            <a:pPr>
              <a:spcBef>
                <a:spcPct val="20000"/>
              </a:spcBef>
              <a:tabLst>
                <a:tab pos="1828800" algn="r"/>
                <a:tab pos="1947863" algn="l"/>
              </a:tabLst>
            </a:pPr>
            <a:r>
              <a:rPr lang="en-US" sz="2200" dirty="0"/>
              <a:t>	8.3	Ohio</a:t>
            </a:r>
          </a:p>
          <a:p>
            <a:pPr>
              <a:spcBef>
                <a:spcPct val="20000"/>
              </a:spcBef>
              <a:tabLst>
                <a:tab pos="1828800" algn="r"/>
                <a:tab pos="1947863" algn="l"/>
              </a:tabLst>
            </a:pPr>
            <a:r>
              <a:rPr lang="en-US" sz="2200" dirty="0"/>
              <a:t>	7.7	Pennsylvania</a:t>
            </a:r>
          </a:p>
          <a:p>
            <a:pPr>
              <a:spcBef>
                <a:spcPct val="20000"/>
              </a:spcBef>
              <a:tabLst>
                <a:tab pos="1828800" algn="r"/>
                <a:tab pos="1947863" algn="l"/>
              </a:tabLst>
            </a:pPr>
            <a:r>
              <a:rPr lang="en-US" sz="2200" dirty="0"/>
              <a:t>	7.7	District of Columbia</a:t>
            </a:r>
          </a:p>
          <a:p>
            <a:pPr>
              <a:spcBef>
                <a:spcPct val="20000"/>
              </a:spcBef>
              <a:tabLst>
                <a:tab pos="1828800" algn="r"/>
                <a:tab pos="1947863" algn="l"/>
              </a:tabLst>
            </a:pPr>
            <a:r>
              <a:rPr lang="en-US" sz="2200" dirty="0"/>
              <a:t>	7.5	New Jersey</a:t>
            </a:r>
          </a:p>
          <a:p>
            <a:pPr>
              <a:spcBef>
                <a:spcPct val="20000"/>
              </a:spcBef>
              <a:tabLst>
                <a:tab pos="1828800" algn="r"/>
                <a:tab pos="1947863" algn="l"/>
              </a:tabLst>
            </a:pPr>
            <a:r>
              <a:rPr lang="en-US" sz="2200" dirty="0"/>
              <a:t>	7.1	Wisconsin</a:t>
            </a:r>
          </a:p>
          <a:p>
            <a:pPr>
              <a:spcBef>
                <a:spcPct val="20000"/>
              </a:spcBef>
              <a:tabLst>
                <a:tab pos="1828800" algn="r"/>
                <a:tab pos="1947863" algn="l"/>
              </a:tabLst>
            </a:pPr>
            <a:r>
              <a:rPr lang="en-US" sz="2200" dirty="0"/>
              <a:t>	7	Minnesota</a:t>
            </a:r>
          </a:p>
          <a:p>
            <a:pPr>
              <a:spcBef>
                <a:spcPct val="20000"/>
              </a:spcBef>
              <a:tabLst>
                <a:tab pos="1828800" algn="r"/>
                <a:tab pos="1947863" algn="l"/>
              </a:tabLst>
            </a:pPr>
            <a:r>
              <a:rPr lang="en-US" sz="2200" dirty="0"/>
              <a:t>	7	Mississippi</a:t>
            </a:r>
          </a:p>
          <a:p>
            <a:pPr>
              <a:spcBef>
                <a:spcPct val="20000"/>
              </a:spcBef>
              <a:tabLst>
                <a:tab pos="1828800" algn="r"/>
                <a:tab pos="1947863" algn="l"/>
              </a:tabLst>
            </a:pPr>
            <a:r>
              <a:rPr lang="en-US" sz="2200" dirty="0"/>
              <a:t>	7	South Dakota</a:t>
            </a:r>
          </a:p>
          <a:p>
            <a:pPr>
              <a:spcBef>
                <a:spcPct val="20000"/>
              </a:spcBef>
              <a:tabLst>
                <a:tab pos="1828800" algn="r"/>
                <a:tab pos="1947863" algn="l"/>
              </a:tabLst>
            </a:pPr>
            <a:r>
              <a:rPr lang="en-US" sz="2200" dirty="0"/>
              <a:t>	6.5	Maryland</a:t>
            </a:r>
          </a:p>
          <a:p>
            <a:pPr>
              <a:spcBef>
                <a:spcPct val="20000"/>
              </a:spcBef>
              <a:tabLst>
                <a:tab pos="1828800" algn="r"/>
                <a:tab pos="1947863" algn="l"/>
              </a:tabLst>
            </a:pPr>
            <a:r>
              <a:rPr lang="en-US" sz="2200" dirty="0"/>
              <a:t>	5	West Virginia</a:t>
            </a:r>
          </a:p>
          <a:p>
            <a:pPr>
              <a:spcBef>
                <a:spcPct val="20000"/>
              </a:spcBef>
              <a:tabLst>
                <a:tab pos="1828800" algn="r"/>
                <a:tab pos="1947863" algn="l"/>
              </a:tabLst>
            </a:pPr>
            <a:r>
              <a:rPr lang="en-US" sz="2200" dirty="0"/>
              <a:t>	2.3	Maine</a:t>
            </a:r>
          </a:p>
          <a:p>
            <a:pPr>
              <a:spcBef>
                <a:spcPct val="20000"/>
              </a:spcBef>
              <a:tabLst>
                <a:tab pos="1828800" algn="r"/>
                <a:tab pos="1947863" algn="l"/>
              </a:tabLst>
            </a:pPr>
            <a:r>
              <a:rPr lang="en-US" sz="2200" dirty="0"/>
              <a:t>	0.2	Virgin Islands</a:t>
            </a:r>
          </a:p>
        </p:txBody>
      </p:sp>
      <p:sp>
        <p:nvSpPr>
          <p:cNvPr id="2" name="Rectangle 1"/>
          <p:cNvSpPr/>
          <p:nvPr/>
        </p:nvSpPr>
        <p:spPr>
          <a:xfrm>
            <a:off x="1877864" y="1466850"/>
            <a:ext cx="2190023" cy="397032"/>
          </a:xfrm>
          <a:prstGeom prst="rect">
            <a:avLst/>
          </a:prstGeom>
        </p:spPr>
        <p:txBody>
          <a:bodyPr wrap="none">
            <a:spAutoFit/>
          </a:bodyPr>
          <a:lstStyle/>
          <a:p>
            <a:pPr algn="ctr">
              <a:lnSpc>
                <a:spcPct val="90000"/>
              </a:lnSpc>
              <a:tabLst>
                <a:tab pos="1828800" algn="r"/>
                <a:tab pos="1947863" algn="l"/>
              </a:tabLst>
            </a:pPr>
            <a:r>
              <a:rPr lang="en-US" sz="2200" b="1" u="sng" dirty="0">
                <a:ea typeface="ヒラギノ角ゴ Pro W3" charset="0"/>
                <a:cs typeface="Arial" charset="0"/>
              </a:rPr>
              <a:t>Numeric Change</a:t>
            </a:r>
          </a:p>
        </p:txBody>
      </p:sp>
    </p:spTree>
    <p:extLst>
      <p:ext uri="{BB962C8B-B14F-4D97-AF65-F5344CB8AC3E}">
        <p14:creationId xmlns:p14="http://schemas.microsoft.com/office/powerpoint/2010/main" val="2087726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8065" name="Picture 2" descr="H:\scanned\wallstree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05" y="0"/>
            <a:ext cx="9174868"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295400" y="2590800"/>
            <a:ext cx="6096000" cy="3785652"/>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wrap="square">
            <a:spAutoFit/>
          </a:bodyPr>
          <a:lstStyle/>
          <a:p>
            <a:pPr>
              <a:lnSpc>
                <a:spcPct val="150000"/>
              </a:lnSpc>
              <a:defRPr/>
            </a:pPr>
            <a:r>
              <a:rPr lang="en-US" sz="2000" dirty="0">
                <a:solidFill>
                  <a:schemeClr val="dk1"/>
                </a:solidFill>
                <a:latin typeface="+mn-lt"/>
                <a:ea typeface="+mn-ea"/>
                <a:cs typeface="+mn-cs"/>
              </a:rPr>
              <a:t>1. Registered Nurses</a:t>
            </a:r>
          </a:p>
          <a:p>
            <a:pPr>
              <a:lnSpc>
                <a:spcPct val="150000"/>
              </a:lnSpc>
              <a:defRPr/>
            </a:pPr>
            <a:r>
              <a:rPr lang="en-US" sz="2000" dirty="0">
                <a:solidFill>
                  <a:schemeClr val="dk1"/>
                </a:solidFill>
                <a:latin typeface="+mn-lt"/>
                <a:ea typeface="+mn-ea"/>
                <a:cs typeface="+mn-cs"/>
              </a:rPr>
              <a:t>2. Automotive Service Technicians and Mechanics</a:t>
            </a:r>
          </a:p>
          <a:p>
            <a:pPr>
              <a:lnSpc>
                <a:spcPct val="150000"/>
              </a:lnSpc>
              <a:defRPr/>
            </a:pPr>
            <a:r>
              <a:rPr lang="en-US" sz="2000" dirty="0">
                <a:solidFill>
                  <a:schemeClr val="dk1"/>
                </a:solidFill>
                <a:latin typeface="+mn-lt"/>
                <a:ea typeface="+mn-ea"/>
                <a:cs typeface="+mn-cs"/>
              </a:rPr>
              <a:t>3. Carpenters</a:t>
            </a:r>
          </a:p>
          <a:p>
            <a:pPr>
              <a:lnSpc>
                <a:spcPct val="150000"/>
              </a:lnSpc>
              <a:defRPr/>
            </a:pPr>
            <a:r>
              <a:rPr lang="en-US" sz="2000" dirty="0">
                <a:solidFill>
                  <a:schemeClr val="dk1"/>
                </a:solidFill>
                <a:latin typeface="+mn-lt"/>
                <a:ea typeface="+mn-ea"/>
                <a:cs typeface="+mn-cs"/>
              </a:rPr>
              <a:t>4. Electricians</a:t>
            </a:r>
          </a:p>
          <a:p>
            <a:pPr>
              <a:lnSpc>
                <a:spcPct val="150000"/>
              </a:lnSpc>
              <a:defRPr/>
            </a:pPr>
            <a:r>
              <a:rPr lang="en-US" sz="2000" dirty="0">
                <a:solidFill>
                  <a:schemeClr val="dk1"/>
                </a:solidFill>
                <a:latin typeface="+mn-lt"/>
                <a:ea typeface="+mn-ea"/>
                <a:cs typeface="+mn-cs"/>
              </a:rPr>
              <a:t>5. Computer Systems Analysts</a:t>
            </a:r>
          </a:p>
          <a:p>
            <a:pPr>
              <a:lnSpc>
                <a:spcPct val="150000"/>
              </a:lnSpc>
              <a:defRPr/>
            </a:pPr>
            <a:r>
              <a:rPr lang="en-US" sz="2000" dirty="0">
                <a:solidFill>
                  <a:schemeClr val="dk1"/>
                </a:solidFill>
                <a:latin typeface="+mn-lt"/>
                <a:ea typeface="+mn-ea"/>
                <a:cs typeface="+mn-cs"/>
              </a:rPr>
              <a:t>6. Machinists</a:t>
            </a:r>
          </a:p>
          <a:p>
            <a:pPr>
              <a:lnSpc>
                <a:spcPct val="150000"/>
              </a:lnSpc>
              <a:defRPr/>
            </a:pPr>
            <a:r>
              <a:rPr lang="en-US" sz="2000" dirty="0">
                <a:solidFill>
                  <a:schemeClr val="dk1"/>
                </a:solidFill>
                <a:latin typeface="+mn-lt"/>
                <a:ea typeface="+mn-ea"/>
                <a:cs typeface="+mn-cs"/>
              </a:rPr>
              <a:t>7. Plumbers, Pipefitters, Steamfitters</a:t>
            </a:r>
          </a:p>
          <a:p>
            <a:pPr>
              <a:lnSpc>
                <a:spcPct val="150000"/>
              </a:lnSpc>
              <a:defRPr/>
            </a:pPr>
            <a:r>
              <a:rPr lang="en-US" sz="2000" dirty="0">
                <a:solidFill>
                  <a:schemeClr val="dk1"/>
                </a:solidFill>
                <a:latin typeface="+mn-lt"/>
                <a:ea typeface="+mn-ea"/>
                <a:cs typeface="+mn-cs"/>
              </a:rPr>
              <a:t>8. Welders, Cutters, </a:t>
            </a:r>
            <a:r>
              <a:rPr lang="en-US" sz="2000" dirty="0" err="1">
                <a:solidFill>
                  <a:schemeClr val="dk1"/>
                </a:solidFill>
                <a:latin typeface="+mn-lt"/>
                <a:ea typeface="+mn-ea"/>
                <a:cs typeface="+mn-cs"/>
              </a:rPr>
              <a:t>Solderers</a:t>
            </a:r>
            <a:r>
              <a:rPr lang="en-US" sz="2000" dirty="0">
                <a:solidFill>
                  <a:schemeClr val="dk1"/>
                </a:solidFill>
                <a:latin typeface="+mn-lt"/>
                <a:ea typeface="+mn-ea"/>
                <a:cs typeface="+mn-cs"/>
              </a:rPr>
              <a:t> and </a:t>
            </a:r>
            <a:r>
              <a:rPr lang="en-US" sz="2000" dirty="0" err="1">
                <a:solidFill>
                  <a:schemeClr val="dk1"/>
                </a:solidFill>
                <a:latin typeface="+mn-lt"/>
                <a:ea typeface="+mn-ea"/>
                <a:cs typeface="+mn-cs"/>
              </a:rPr>
              <a:t>Brazers</a:t>
            </a:r>
            <a:endParaRPr lang="en-US" sz="2000" dirty="0">
              <a:solidFill>
                <a:schemeClr val="dk1"/>
              </a:solidFill>
              <a:latin typeface="+mn-lt"/>
              <a:ea typeface="+mn-ea"/>
              <a:cs typeface="+mn-cs"/>
            </a:endParaRPr>
          </a:p>
        </p:txBody>
      </p:sp>
    </p:spTree>
    <p:extLst>
      <p:ext uri="{BB962C8B-B14F-4D97-AF65-F5344CB8AC3E}">
        <p14:creationId xmlns:p14="http://schemas.microsoft.com/office/powerpoint/2010/main" val="1826516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3.13.33-P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11" y="-21486"/>
            <a:ext cx="11216896" cy="9546485"/>
          </a:xfrm>
          <a:prstGeom prst="rect">
            <a:avLst/>
          </a:prstGeom>
        </p:spPr>
      </p:pic>
    </p:spTree>
    <p:extLst>
      <p:ext uri="{BB962C8B-B14F-4D97-AF65-F5344CB8AC3E}">
        <p14:creationId xmlns:p14="http://schemas.microsoft.com/office/powerpoint/2010/main" val="534289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580798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03016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179909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7" name="Picture 2" descr="C:\Documents and Settings\cdroessler\My Documents\Presentations\NEW\10 hardest to fill jobs\Picture-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263" y="0"/>
            <a:ext cx="875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586624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8305" name="Picture 2" descr="C:\Documents and Settings\cdroessler\My Documents\Presentations\NEW\10 hardest to fill jobs\Picture-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931209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0353" name="Picture 2" descr="C:\Documents and Settings\cdroessler\My Documents\Presentations\NEW\10 hardest to fill jobs\Picture-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688" y="0"/>
            <a:ext cx="881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867625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3" name="Title 1"/>
          <p:cNvSpPr txBox="1">
            <a:spLocks/>
          </p:cNvSpPr>
          <p:nvPr/>
        </p:nvSpPr>
        <p:spPr>
          <a:xfrm>
            <a:off x="152400" y="15240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smtClean="0">
                <a:effectLst>
                  <a:outerShdw blurRad="38100" dist="38100" dir="2700000" algn="tl">
                    <a:srgbClr val="C0C0C0"/>
                  </a:outerShdw>
                </a:effectLst>
              </a:rPr>
              <a:t>A Changing World:  Helping youth prepare for life in a scary world that we know little about</a:t>
            </a:r>
            <a:endParaRPr lang="en-US" dirty="0" smtClean="0"/>
          </a:p>
        </p:txBody>
      </p:sp>
    </p:spTree>
    <p:extLst>
      <p:ext uri="{BB962C8B-B14F-4D97-AF65-F5344CB8AC3E}">
        <p14:creationId xmlns:p14="http://schemas.microsoft.com/office/powerpoint/2010/main" val="4761107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271633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300945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5250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4965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89" name="Picture 2" descr="C:\Documents and Settings\cdroessler\My Documents\Presentations\NEW\healthcare careers\Picture-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270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75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400" y="0"/>
            <a:ext cx="7050386" cy="6858000"/>
          </a:xfrm>
          <a:prstGeom prst="rect">
            <a:avLst/>
          </a:prstGeom>
        </p:spPr>
      </p:pic>
    </p:spTree>
    <p:extLst>
      <p:ext uri="{BB962C8B-B14F-4D97-AF65-F5344CB8AC3E}">
        <p14:creationId xmlns:p14="http://schemas.microsoft.com/office/powerpoint/2010/main" val="11897457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9300" y="0"/>
            <a:ext cx="7633680" cy="6858000"/>
          </a:xfrm>
          <a:prstGeom prst="rect">
            <a:avLst/>
          </a:prstGeom>
        </p:spPr>
      </p:pic>
    </p:spTree>
    <p:extLst>
      <p:ext uri="{BB962C8B-B14F-4D97-AF65-F5344CB8AC3E}">
        <p14:creationId xmlns:p14="http://schemas.microsoft.com/office/powerpoint/2010/main" val="18229091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0"/>
            <a:ext cx="7855757" cy="6858000"/>
          </a:xfrm>
          <a:prstGeom prst="rect">
            <a:avLst/>
          </a:prstGeom>
        </p:spPr>
      </p:pic>
    </p:spTree>
    <p:extLst>
      <p:ext uri="{BB962C8B-B14F-4D97-AF65-F5344CB8AC3E}">
        <p14:creationId xmlns:p14="http://schemas.microsoft.com/office/powerpoint/2010/main" val="11074444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215900"/>
            <a:ext cx="7924800" cy="6413500"/>
          </a:xfrm>
          <a:prstGeom prst="rect">
            <a:avLst/>
          </a:prstGeom>
        </p:spPr>
      </p:pic>
    </p:spTree>
    <p:extLst>
      <p:ext uri="{BB962C8B-B14F-4D97-AF65-F5344CB8AC3E}">
        <p14:creationId xmlns:p14="http://schemas.microsoft.com/office/powerpoint/2010/main" val="11362965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300" y="139700"/>
            <a:ext cx="7899400" cy="6578600"/>
          </a:xfrm>
          <a:prstGeom prst="rect">
            <a:avLst/>
          </a:prstGeom>
        </p:spPr>
      </p:pic>
    </p:spTree>
    <p:extLst>
      <p:ext uri="{BB962C8B-B14F-4D97-AF65-F5344CB8AC3E}">
        <p14:creationId xmlns:p14="http://schemas.microsoft.com/office/powerpoint/2010/main" val="958315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9911" cy="6858000"/>
          </a:xfrm>
          <a:prstGeom prst="rect">
            <a:avLst/>
          </a:prstGeom>
        </p:spPr>
      </p:pic>
    </p:spTree>
    <p:extLst>
      <p:ext uri="{BB962C8B-B14F-4D97-AF65-F5344CB8AC3E}">
        <p14:creationId xmlns:p14="http://schemas.microsoft.com/office/powerpoint/2010/main" val="9694159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900" y="292100"/>
            <a:ext cx="7937500" cy="6273800"/>
          </a:xfrm>
          <a:prstGeom prst="rect">
            <a:avLst/>
          </a:prstGeom>
        </p:spPr>
      </p:pic>
    </p:spTree>
    <p:extLst>
      <p:ext uri="{BB962C8B-B14F-4D97-AF65-F5344CB8AC3E}">
        <p14:creationId xmlns:p14="http://schemas.microsoft.com/office/powerpoint/2010/main" val="19949684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215900"/>
            <a:ext cx="8001000" cy="6426200"/>
          </a:xfrm>
          <a:prstGeom prst="rect">
            <a:avLst/>
          </a:prstGeom>
        </p:spPr>
      </p:pic>
    </p:spTree>
    <p:extLst>
      <p:ext uri="{BB962C8B-B14F-4D97-AF65-F5344CB8AC3E}">
        <p14:creationId xmlns:p14="http://schemas.microsoft.com/office/powerpoint/2010/main" val="10015285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7000"/>
            <a:ext cx="7912100" cy="6604000"/>
          </a:xfrm>
          <a:prstGeom prst="rect">
            <a:avLst/>
          </a:prstGeom>
        </p:spPr>
      </p:pic>
    </p:spTree>
    <p:extLst>
      <p:ext uri="{BB962C8B-B14F-4D97-AF65-F5344CB8AC3E}">
        <p14:creationId xmlns:p14="http://schemas.microsoft.com/office/powerpoint/2010/main" val="5298849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900" y="381000"/>
            <a:ext cx="7950200" cy="6096000"/>
          </a:xfrm>
          <a:prstGeom prst="rect">
            <a:avLst/>
          </a:prstGeom>
        </p:spPr>
      </p:pic>
    </p:spTree>
    <p:extLst>
      <p:ext uri="{BB962C8B-B14F-4D97-AF65-F5344CB8AC3E}">
        <p14:creationId xmlns:p14="http://schemas.microsoft.com/office/powerpoint/2010/main" val="14699220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4200" y="139700"/>
            <a:ext cx="7962900" cy="6578600"/>
          </a:xfrm>
          <a:prstGeom prst="rect">
            <a:avLst/>
          </a:prstGeom>
        </p:spPr>
      </p:pic>
    </p:spTree>
    <p:extLst>
      <p:ext uri="{BB962C8B-B14F-4D97-AF65-F5344CB8AC3E}">
        <p14:creationId xmlns:p14="http://schemas.microsoft.com/office/powerpoint/2010/main" val="3298200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6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36576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56860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normAutofit fontScale="90000"/>
          </a:bodyPr>
          <a:lstStyle/>
          <a:p>
            <a:pPr eaLnBrk="1" hangingPunct="1"/>
            <a:r>
              <a:rPr lang="en-US" sz="4000">
                <a:latin typeface="Arial" charset="0"/>
                <a:ea typeface="ヒラギノ角ゴ Pro W3" charset="0"/>
                <a:cs typeface="ヒラギノ角ゴ Pro W3" charset="0"/>
              </a:rPr>
              <a:t>Upsetting the Projection Data</a:t>
            </a:r>
          </a:p>
        </p:txBody>
      </p:sp>
      <p:sp>
        <p:nvSpPr>
          <p:cNvPr id="145410" name="Rectangle 3"/>
          <p:cNvSpPr>
            <a:spLocks noGrp="1" noChangeArrowheads="1"/>
          </p:cNvSpPr>
          <p:nvPr>
            <p:ph idx="1"/>
          </p:nvPr>
        </p:nvSpPr>
        <p:spPr/>
        <p:txBody>
          <a:bodyPr/>
          <a:lstStyle/>
          <a:p>
            <a:pPr eaLnBrk="1" hangingPunct="1">
              <a:spcAft>
                <a:spcPts val="600"/>
              </a:spcAft>
            </a:pPr>
            <a:r>
              <a:rPr lang="en-US" sz="3200">
                <a:latin typeface="Arial" charset="0"/>
                <a:ea typeface="ヒラギノ角ゴ Pro W3" charset="0"/>
                <a:cs typeface="ヒラギノ角ゴ Pro W3" charset="0"/>
              </a:rPr>
              <a:t>Recession</a:t>
            </a:r>
          </a:p>
          <a:p>
            <a:pPr eaLnBrk="1" hangingPunct="1">
              <a:spcAft>
                <a:spcPts val="600"/>
              </a:spcAft>
            </a:pPr>
            <a:r>
              <a:rPr lang="en-US" sz="3200">
                <a:latin typeface="Arial" charset="0"/>
                <a:ea typeface="ヒラギノ角ゴ Pro W3" charset="0"/>
                <a:cs typeface="ヒラギノ角ゴ Pro W3" charset="0"/>
              </a:rPr>
              <a:t>Natural Disasters</a:t>
            </a:r>
          </a:p>
          <a:p>
            <a:pPr eaLnBrk="1" hangingPunct="1">
              <a:spcAft>
                <a:spcPts val="600"/>
              </a:spcAft>
            </a:pPr>
            <a:r>
              <a:rPr lang="en-US" sz="3200">
                <a:latin typeface="Arial" charset="0"/>
                <a:ea typeface="ヒラギノ角ゴ Pro W3" charset="0"/>
                <a:cs typeface="ヒラギノ角ゴ Pro W3" charset="0"/>
              </a:rPr>
              <a:t>Immigration</a:t>
            </a:r>
          </a:p>
          <a:p>
            <a:pPr eaLnBrk="1" hangingPunct="1">
              <a:spcAft>
                <a:spcPts val="600"/>
              </a:spcAft>
            </a:pPr>
            <a:r>
              <a:rPr lang="en-US" sz="3200">
                <a:latin typeface="Arial" charset="0"/>
                <a:ea typeface="ヒラギノ角ゴ Pro W3" charset="0"/>
                <a:cs typeface="ヒラギノ角ゴ Pro W3" charset="0"/>
              </a:rPr>
              <a:t>Automation / Technology</a:t>
            </a:r>
          </a:p>
          <a:p>
            <a:pPr eaLnBrk="1" hangingPunct="1">
              <a:spcAft>
                <a:spcPts val="600"/>
              </a:spcAft>
            </a:pPr>
            <a:r>
              <a:rPr lang="en-US" sz="3200">
                <a:latin typeface="Arial" charset="0"/>
                <a:ea typeface="ヒラギノ角ゴ Pro W3" charset="0"/>
                <a:cs typeface="ヒラギノ角ゴ Pro W3" charset="0"/>
              </a:rPr>
              <a:t>Job relocation</a:t>
            </a:r>
          </a:p>
          <a:p>
            <a:pPr eaLnBrk="1" hangingPunct="1">
              <a:spcAft>
                <a:spcPts val="600"/>
              </a:spcAft>
            </a:pPr>
            <a:r>
              <a:rPr lang="en-US" sz="3200">
                <a:latin typeface="Arial" charset="0"/>
                <a:ea typeface="ヒラギノ角ゴ Pro W3" charset="0"/>
                <a:cs typeface="ヒラギノ角ゴ Pro W3" charset="0"/>
              </a:rPr>
              <a:t>Elections</a:t>
            </a:r>
          </a:p>
        </p:txBody>
      </p:sp>
    </p:spTree>
    <p:extLst>
      <p:ext uri="{BB962C8B-B14F-4D97-AF65-F5344CB8AC3E}">
        <p14:creationId xmlns:p14="http://schemas.microsoft.com/office/powerpoint/2010/main" val="110982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574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775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543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NCCCS Mission</a:t>
            </a: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idx="1"/>
          </p:nvPr>
        </p:nvSpPr>
        <p:spPr/>
        <p:txBody>
          <a:bodyPr/>
          <a:lstStyle/>
          <a:p>
            <a:pPr marL="0" indent="0">
              <a:buNone/>
            </a:pPr>
            <a:endParaRPr lang="en-US" sz="4000" dirty="0" smtClean="0"/>
          </a:p>
          <a:p>
            <a:pPr marL="0" indent="0">
              <a:buNone/>
            </a:pPr>
            <a:r>
              <a:rPr lang="en-US" sz="4000" dirty="0" smtClean="0"/>
              <a:t>The </a:t>
            </a:r>
            <a:r>
              <a:rPr lang="en-US" sz="4000" dirty="0"/>
              <a:t>mission of the North Carolina Community College System is to </a:t>
            </a:r>
            <a:r>
              <a:rPr lang="en-US" sz="4000" dirty="0" smtClean="0"/>
              <a:t>…</a:t>
            </a:r>
          </a:p>
          <a:p>
            <a:pPr marL="0" indent="0">
              <a:buNone/>
            </a:pPr>
            <a:endParaRPr lang="en-US" sz="4000" dirty="0" smtClean="0"/>
          </a:p>
          <a:p>
            <a:pPr marL="0" indent="0">
              <a:buNone/>
            </a:pPr>
            <a:r>
              <a:rPr lang="en-US" sz="4000" dirty="0" smtClean="0"/>
              <a:t>… develop </a:t>
            </a:r>
            <a:r>
              <a:rPr lang="en-US" sz="4000" dirty="0"/>
              <a:t>a globally and multi-culturally competent </a:t>
            </a:r>
            <a:r>
              <a:rPr lang="en-US" sz="4000" dirty="0" smtClean="0"/>
              <a:t>workforce …</a:t>
            </a:r>
            <a:endParaRPr lang="en-US" sz="4000" dirty="0"/>
          </a:p>
        </p:txBody>
      </p:sp>
    </p:spTree>
    <p:extLst>
      <p:ext uri="{BB962C8B-B14F-4D97-AF65-F5344CB8AC3E}">
        <p14:creationId xmlns:p14="http://schemas.microsoft.com/office/powerpoint/2010/main" val="1556567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801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505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4" name="TextBox 3"/>
          <p:cNvSpPr txBox="1"/>
          <p:nvPr/>
        </p:nvSpPr>
        <p:spPr>
          <a:xfrm>
            <a:off x="304800" y="4963149"/>
            <a:ext cx="5029200" cy="707886"/>
          </a:xfrm>
          <a:prstGeom prst="rect">
            <a:avLst/>
          </a:prstGeom>
          <a:noFill/>
        </p:spPr>
        <p:txBody>
          <a:bodyPr wrap="square" rtlCol="0">
            <a:spAutoFit/>
          </a:bodyPr>
          <a:lstStyle/>
          <a:p>
            <a:r>
              <a:rPr lang="en-US" sz="4000" smtClean="0"/>
              <a:t>October 3-7, 2016</a:t>
            </a:r>
            <a:endParaRPr lang="en-US" sz="4000"/>
          </a:p>
        </p:txBody>
      </p:sp>
      <p:sp>
        <p:nvSpPr>
          <p:cNvPr id="5" name="TextBox 4"/>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111358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a:t>
            </a:r>
            <a:r>
              <a:rPr lang="en-US" sz="4800" b="0" dirty="0" smtClean="0">
                <a:effectLst>
                  <a:outerShdw blurRad="38100" dist="38100" dir="2700000" algn="tl">
                    <a:srgbClr val="DDDDDD"/>
                  </a:outerShdw>
                </a:effectLst>
                <a:latin typeface="Arial" charset="0"/>
                <a:ea typeface="ヒラギノ角ゴ Pro W3" charset="0"/>
                <a:cs typeface="ヒラギノ角ゴ Pro W3" charset="0"/>
              </a:rPr>
              <a:t>people for </a:t>
            </a:r>
            <a:r>
              <a:rPr lang="en-US" sz="4800" b="0" dirty="0">
                <a:effectLst>
                  <a:outerShdw blurRad="38100" dist="38100" dir="2700000" algn="tl">
                    <a:srgbClr val="DDDDDD"/>
                  </a:outerShdw>
                </a:effectLst>
                <a:latin typeface="Arial" charset="0"/>
                <a:ea typeface="ヒラギノ角ゴ Pro W3" charset="0"/>
                <a:cs typeface="ヒラギノ角ゴ Pro W3" charset="0"/>
              </a:rPr>
              <a:t>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1800173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335833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113831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Who predicted these?</a:t>
            </a:r>
          </a:p>
        </p:txBody>
      </p:sp>
      <p:sp>
        <p:nvSpPr>
          <p:cNvPr id="1034243" name="Rectangle 3"/>
          <p:cNvSpPr>
            <a:spLocks noGrp="1" noChangeArrowheads="1"/>
          </p:cNvSpPr>
          <p:nvPr>
            <p:ph sz="half" idx="1"/>
          </p:nvPr>
        </p:nvSpPr>
        <p:spPr>
          <a:xfrm>
            <a:off x="457200" y="1600200"/>
            <a:ext cx="4191000" cy="5410200"/>
          </a:xfrm>
        </p:spPr>
        <p:txBody>
          <a:bodyPr>
            <a:normAutofit fontScale="85000" lnSpcReduction="20000"/>
          </a:bodyPr>
          <a:lstStyle/>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Cell phones for everyone</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iPads, Kindles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Smart phones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iPod  - portable music and videos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Hand-held GPS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Text messaging</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Blogs, Twitter</a:t>
            </a:r>
          </a:p>
          <a:p>
            <a:pPr eaLnBrk="1" hangingPunct="1">
              <a:lnSpc>
                <a:spcPct val="90000"/>
              </a:lnSpc>
              <a:spcAft>
                <a:spcPts val="600"/>
              </a:spcAft>
              <a:defRPr/>
            </a:pPr>
            <a:r>
              <a:rPr lang="en-US" sz="2800" dirty="0" err="1">
                <a:effectLst>
                  <a:outerShdw blurRad="38100" dist="38100" dir="2700000" algn="tl">
                    <a:srgbClr val="DDDDDD"/>
                  </a:outerShdw>
                </a:effectLst>
                <a:latin typeface="Arial" charset="0"/>
                <a:ea typeface="ヒラギノ角ゴ Pro W3" charset="0"/>
                <a:cs typeface="ヒラギノ角ゴ Pro W3" charset="0"/>
              </a:rPr>
              <a:t>MySpace</a:t>
            </a:r>
            <a:r>
              <a:rPr lang="en-US" sz="2800" dirty="0">
                <a:effectLst>
                  <a:outerShdw blurRad="38100" dist="38100" dir="2700000" algn="tl">
                    <a:srgbClr val="DDDDDD"/>
                  </a:outerShdw>
                </a:effectLst>
                <a:latin typeface="Arial" charset="0"/>
                <a:ea typeface="ヒラギノ角ゴ Pro W3" charset="0"/>
                <a:cs typeface="ヒラギノ角ゴ Pro W3" charset="0"/>
              </a:rPr>
              <a:t>, </a:t>
            </a:r>
            <a:r>
              <a:rPr lang="en-US" sz="2800" dirty="0" err="1">
                <a:effectLst>
                  <a:outerShdw blurRad="38100" dist="38100" dir="2700000" algn="tl">
                    <a:srgbClr val="DDDDDD"/>
                  </a:outerShdw>
                </a:effectLst>
                <a:latin typeface="Arial" charset="0"/>
                <a:ea typeface="ヒラギノ角ゴ Pro W3" charset="0"/>
                <a:cs typeface="ヒラギノ角ゴ Pro W3" charset="0"/>
              </a:rPr>
              <a:t>FaceBook</a:t>
            </a:r>
            <a:endParaRPr lang="en-US" sz="2800"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Wikipedia</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YouTube</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Pinterest</a:t>
            </a:r>
          </a:p>
        </p:txBody>
      </p:sp>
      <p:sp>
        <p:nvSpPr>
          <p:cNvPr id="2" name="Content Placeholder 1"/>
          <p:cNvSpPr>
            <a:spLocks noGrp="1"/>
          </p:cNvSpPr>
          <p:nvPr>
            <p:ph sz="half" idx="2"/>
          </p:nvPr>
        </p:nvSpPr>
        <p:spPr/>
        <p:txBody>
          <a:bodyPr>
            <a:normAutofit fontScale="85000" lnSpcReduction="20000"/>
          </a:bodyPr>
          <a:lstStyle/>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Google Plus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Tumblr</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Instagram</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SUVs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Self-driving </a:t>
            </a:r>
            <a:r>
              <a:rPr lang="en-US" dirty="0">
                <a:effectLst>
                  <a:outerShdw blurRad="38100" dist="38100" dir="2700000" algn="tl">
                    <a:srgbClr val="DDDDDD"/>
                  </a:outerShdw>
                </a:effectLst>
                <a:latin typeface="Arial" charset="0"/>
                <a:ea typeface="ヒラギノ角ゴ Pro W3" charset="0"/>
                <a:cs typeface="ヒラギノ角ゴ Pro W3" charset="0"/>
              </a:rPr>
              <a:t>cars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Electric cars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Wearable Tech - Fitbits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Cloud computing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“Reality</a:t>
            </a:r>
            <a:r>
              <a:rPr lang="en-US" dirty="0">
                <a:effectLst>
                  <a:outerShdw blurRad="38100" dist="38100" dir="2700000" algn="tl">
                    <a:srgbClr val="DDDDDD"/>
                  </a:outerShdw>
                </a:effectLst>
                <a:latin typeface="Arial" charset="0"/>
                <a:ea typeface="ヒラギノ角ゴ Pro W3" charset="0"/>
                <a:cs typeface="ヒラギノ角ゴ Pro W3" charset="0"/>
              </a:rPr>
              <a:t>” TV</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3D </a:t>
            </a:r>
            <a:r>
              <a:rPr lang="en-US" dirty="0" smtClean="0">
                <a:effectLst>
                  <a:outerShdw blurRad="38100" dist="38100" dir="2700000" algn="tl">
                    <a:srgbClr val="DDDDDD"/>
                  </a:outerShdw>
                </a:effectLst>
                <a:latin typeface="Arial" charset="0"/>
                <a:ea typeface="ヒラギノ角ゴ Pro W3" charset="0"/>
                <a:cs typeface="ヒラギノ角ゴ Pro W3" charset="0"/>
              </a:rPr>
              <a:t>printing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Webinars like this one !!</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endParaRPr lang="en-US" dirty="0"/>
          </a:p>
        </p:txBody>
      </p:sp>
    </p:spTree>
    <p:extLst>
      <p:ext uri="{BB962C8B-B14F-4D97-AF65-F5344CB8AC3E}">
        <p14:creationId xmlns:p14="http://schemas.microsoft.com/office/powerpoint/2010/main" val="162570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normAutofit fontScale="90000"/>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Old technologies making</a:t>
            </a:r>
            <a:br>
              <a:rPr lang="en-US" sz="4200" b="0">
                <a:effectLst>
                  <a:outerShdw blurRad="38100" dist="38100" dir="2700000" algn="tl">
                    <a:srgbClr val="DDDDDD"/>
                  </a:outerShdw>
                </a:effectLst>
                <a:latin typeface="Arial" charset="0"/>
                <a:ea typeface="ヒラギノ角ゴ Pro W3" charset="0"/>
                <a:cs typeface="ヒラギノ角ゴ Pro W3" charset="0"/>
              </a:rPr>
            </a:br>
            <a:r>
              <a:rPr lang="en-US" sz="4200" b="0">
                <a:effectLst>
                  <a:outerShdw blurRad="38100" dist="38100" dir="2700000" algn="tl">
                    <a:srgbClr val="DDDDDD"/>
                  </a:outerShdw>
                </a:effectLst>
                <a:latin typeface="Arial" charset="0"/>
                <a:ea typeface="ヒラギノ角ゴ Pro W3" charset="0"/>
                <a:cs typeface="ヒラギノ角ゴ Pro W3" charset="0"/>
              </a:rPr>
              <a:t>a comeback</a:t>
            </a:r>
          </a:p>
        </p:txBody>
      </p:sp>
      <p:sp>
        <p:nvSpPr>
          <p:cNvPr id="1034243" name="Rectangle 3"/>
          <p:cNvSpPr>
            <a:spLocks noGrp="1" noChangeArrowheads="1"/>
          </p:cNvSpPr>
          <p:nvPr>
            <p:ph idx="1"/>
          </p:nvPr>
        </p:nvSpPr>
        <p:spPr/>
        <p:txBody>
          <a:bodyPr/>
          <a:lstStyle/>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Vegetable powered-Diesel </a:t>
            </a:r>
            <a:r>
              <a:rPr lang="en-US" dirty="0" smtClean="0">
                <a:effectLst>
                  <a:outerShdw blurRad="38100" dist="38100" dir="2700000" algn="tl">
                    <a:srgbClr val="DDDDDD"/>
                  </a:outerShdw>
                </a:effectLst>
                <a:latin typeface="Arial" charset="0"/>
                <a:ea typeface="ヒラギノ角ゴ Pro W3" charset="0"/>
                <a:cs typeface="ヒラギノ角ゴ Pro W3" charset="0"/>
              </a:rPr>
              <a:t>engines</a:t>
            </a:r>
          </a:p>
          <a:p>
            <a:pPr eaLnBrk="1" hangingPunct="1">
              <a:lnSpc>
                <a:spcPct val="120000"/>
              </a:lnSpc>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Electric cars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Wind power</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Rain barrels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Recycling building materials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Biofuel  (Moonshine)</a:t>
            </a:r>
          </a:p>
          <a:p>
            <a:pPr eaLnBrk="1" hangingPunct="1">
              <a:lnSpc>
                <a:spcPct val="120000"/>
              </a:lnSpc>
              <a:defRPr/>
            </a:pP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750797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2033" name="Picture 2" descr="C:\Documents and Settings\cdroessler\My Documents\Documents\skills survey 2012\pages\2012SkillsSurveyWDBFinal-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675" y="0"/>
            <a:ext cx="768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11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4082" name="Picture 2" descr="C:\Documents and Settings\cdroessler\My Documents\Documents\skills survey 2012\pages\2012SkillsSurveyWDBFinal-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2" descr="C:\Documents and Settings\cdroessler\My Documents\Documents\skills survey 2012\pages\2012SkillsSurveyWDBFina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676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logo-lo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15000" y="3209925"/>
            <a:ext cx="3429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p:nvPr>
        </p:nvSpPr>
        <p:spPr/>
        <p:txBody>
          <a:bodyPr>
            <a:normAutofit fontScale="90000"/>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 Education </a:t>
            </a:r>
            <a:r>
              <a:rPr lang="en-US" dirty="0">
                <a:effectLst>
                  <a:outerShdw blurRad="38100" dist="38100" dir="2700000" algn="tl">
                    <a:srgbClr val="DDDDDD"/>
                  </a:outerShdw>
                </a:effectLst>
                <a:latin typeface="Arial" charset="0"/>
                <a:ea typeface="ヒラギノ角ゴ Pro W3" charset="0"/>
                <a:cs typeface="ヒラギノ角ゴ Pro W3" charset="0"/>
              </a:rPr>
              <a:t>Plan</a:t>
            </a:r>
            <a:r>
              <a:rPr lang="en-US" sz="3200" dirty="0">
                <a:latin typeface="Arial" charset="0"/>
                <a:ea typeface="ヒラギノ角ゴ Pro W3" charset="0"/>
                <a:cs typeface="ヒラギノ角ゴ Pro W3" charset="0"/>
              </a:rPr>
              <a:t/>
            </a:r>
            <a:br>
              <a:rPr lang="en-US" sz="3200" dirty="0">
                <a:latin typeface="Arial" charset="0"/>
                <a:ea typeface="ヒラギノ角ゴ Pro W3" charset="0"/>
                <a:cs typeface="ヒラギノ角ゴ Pro W3" charset="0"/>
              </a:rPr>
            </a:b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idx="1"/>
          </p:nvPr>
        </p:nvSpPr>
        <p:spPr/>
        <p:txBody>
          <a:bodyPr>
            <a:normAutofit/>
          </a:bodyPr>
          <a:lstStyle/>
          <a:p>
            <a:pPr marL="0" indent="0">
              <a:lnSpc>
                <a:spcPct val="150000"/>
              </a:lnSpc>
              <a:spcBef>
                <a:spcPts val="363"/>
              </a:spcBef>
              <a:buFontTx/>
              <a:buNone/>
              <a:defRPr/>
            </a:pPr>
            <a:r>
              <a:rPr lang="en-US" sz="4000" dirty="0">
                <a:latin typeface="Arial" charset="0"/>
                <a:ea typeface="ヒラギノ角ゴ Pro W3" charset="0"/>
                <a:cs typeface="ヒラギノ角ゴ Pro W3" charset="0"/>
              </a:rPr>
              <a:t>All students must graduate from</a:t>
            </a:r>
            <a:br>
              <a:rPr lang="en-US" sz="4000" dirty="0">
                <a:latin typeface="Arial" charset="0"/>
                <a:ea typeface="ヒラギノ角ゴ Pro W3" charset="0"/>
                <a:cs typeface="ヒラギノ角ゴ Pro W3" charset="0"/>
              </a:rPr>
            </a:br>
            <a:r>
              <a:rPr lang="en-US" sz="4000" dirty="0">
                <a:latin typeface="Arial" charset="0"/>
                <a:ea typeface="ヒラギノ角ゴ Pro W3" charset="0"/>
                <a:cs typeface="ヒラギノ角ゴ Pro W3" charset="0"/>
              </a:rPr>
              <a:t>high school and be </a:t>
            </a:r>
            <a:r>
              <a:rPr lang="en-US" sz="4000" b="1" u="sng" dirty="0">
                <a:latin typeface="Arial" charset="0"/>
                <a:ea typeface="ヒラギノ角ゴ Pro W3" charset="0"/>
                <a:cs typeface="ヒラギノ角ゴ Pro W3" charset="0"/>
              </a:rPr>
              <a:t>career</a:t>
            </a:r>
            <a:r>
              <a:rPr lang="en-US" sz="4000" dirty="0">
                <a:latin typeface="Arial" charset="0"/>
                <a:ea typeface="ヒラギノ角ゴ Pro W3" charset="0"/>
                <a:cs typeface="ヒラギノ角ゴ Pro W3" charset="0"/>
              </a:rPr>
              <a:t>,</a:t>
            </a:r>
            <a:br>
              <a:rPr lang="en-US" sz="4000" dirty="0">
                <a:latin typeface="Arial" charset="0"/>
                <a:ea typeface="ヒラギノ角ゴ Pro W3" charset="0"/>
                <a:cs typeface="ヒラギノ角ゴ Pro W3" charset="0"/>
              </a:rPr>
            </a:br>
            <a:r>
              <a:rPr lang="en-US" sz="4000" b="1" u="sng" dirty="0">
                <a:latin typeface="Arial" charset="0"/>
                <a:ea typeface="ヒラギノ角ゴ Pro W3" charset="0"/>
                <a:cs typeface="ヒラギノ角ゴ Pro W3" charset="0"/>
              </a:rPr>
              <a:t>college</a:t>
            </a:r>
            <a:r>
              <a:rPr lang="en-US" sz="4000" dirty="0">
                <a:latin typeface="Arial" charset="0"/>
                <a:ea typeface="ヒラギノ角ゴ Pro W3" charset="0"/>
                <a:cs typeface="ヒラギノ角ゴ Pro W3" charset="0"/>
              </a:rPr>
              <a:t>, and </a:t>
            </a:r>
            <a:r>
              <a:rPr lang="en-US" sz="4000" dirty="0" smtClean="0">
                <a:latin typeface="Arial" charset="0"/>
                <a:ea typeface="ヒラギノ角ゴ Pro W3" charset="0"/>
                <a:cs typeface="ヒラギノ角ゴ Pro W3" charset="0"/>
              </a:rPr>
              <a:t/>
            </a:r>
            <a:br>
              <a:rPr lang="en-US" sz="4000" dirty="0" smtClean="0">
                <a:latin typeface="Arial" charset="0"/>
                <a:ea typeface="ヒラギノ角ゴ Pro W3" charset="0"/>
                <a:cs typeface="ヒラギノ角ゴ Pro W3" charset="0"/>
              </a:rPr>
            </a:br>
            <a:r>
              <a:rPr lang="en-US" sz="4000" b="1" u="sng" dirty="0" smtClean="0">
                <a:latin typeface="Arial" charset="0"/>
                <a:ea typeface="ヒラギノ角ゴ Pro W3" charset="0"/>
                <a:cs typeface="ヒラギノ角ゴ Pro W3" charset="0"/>
              </a:rPr>
              <a:t>citizenship</a:t>
            </a:r>
            <a:r>
              <a:rPr lang="en-US" sz="4000" b="1" dirty="0">
                <a:latin typeface="Arial" charset="0"/>
                <a:ea typeface="ヒラギノ角ゴ Pro W3" charset="0"/>
                <a:cs typeface="ヒラギノ角ゴ Pro W3" charset="0"/>
              </a:rPr>
              <a:t> </a:t>
            </a:r>
            <a:r>
              <a:rPr lang="en-US" sz="4000" dirty="0" smtClean="0">
                <a:latin typeface="Arial" charset="0"/>
                <a:ea typeface="ヒラギノ角ゴ Pro W3" charset="0"/>
                <a:cs typeface="ヒラギノ角ゴ Pro W3" charset="0"/>
              </a:rPr>
              <a:t>READY</a:t>
            </a:r>
            <a:r>
              <a:rPr lang="en-US" sz="4000" dirty="0">
                <a:latin typeface="Arial" charset="0"/>
                <a:ea typeface="ヒラギノ角ゴ Pro W3" charset="0"/>
                <a:cs typeface="ヒラギノ角ゴ Pro W3" charset="0"/>
              </a:rPr>
              <a:t>.</a:t>
            </a:r>
            <a:endParaRPr lang="en-US" sz="3600"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976974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6130" name="Picture 2" descr="C:\Documents and Settings\cdroessler\My Documents\Documents\skills survey 2012\pages\2012SkillsSurveyWDBFinal-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2" descr="C:\Documents and Settings\cdroessler\My Documents\Documents\skills survey 2012\pages\2012SkillsSurveyWDBFina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05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scanned\Screen-Shot-2014-03-31-at-3.52.06-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41" y="0"/>
            <a:ext cx="9067800" cy="697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97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178178" name="Picture 2" descr="C:\Documents and Settings\cdroessler\My Documents\Documents\skills survey 2012\pages\2012SkillsSurveyWDBFinal-1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63" y="0"/>
            <a:ext cx="9174163"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Picture 2" descr="C:\Documents and Settings\cdroessler\My Documents\Documents\skills survey 2012\pages\2012SkillsSurveyWDBFina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13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USA-Today-GP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0"/>
            <a:ext cx="9179993" cy="7848600"/>
          </a:xfrm>
          <a:prstGeom prst="rect">
            <a:avLst/>
          </a:prstGeom>
        </p:spPr>
      </p:pic>
    </p:spTree>
    <p:extLst>
      <p:ext uri="{BB962C8B-B14F-4D97-AF65-F5344CB8AC3E}">
        <p14:creationId xmlns:p14="http://schemas.microsoft.com/office/powerpoint/2010/main" val="629582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46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332036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9B007EB5-E551-4081-B1D4-5458D7644D4F}" type="slidenum">
              <a:rPr lang="en-US" smtClean="0"/>
              <a:pPr/>
              <a:t>76</a:t>
            </a:fld>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381000"/>
            <a:ext cx="8138491" cy="9281916"/>
          </a:xfrm>
          <a:prstGeom prst="rect">
            <a:avLst/>
          </a:prstGeom>
        </p:spPr>
      </p:pic>
    </p:spTree>
    <p:extLst>
      <p:ext uri="{BB962C8B-B14F-4D97-AF65-F5344CB8AC3E}">
        <p14:creationId xmlns:p14="http://schemas.microsoft.com/office/powerpoint/2010/main" val="4093344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273" name="Picture 2" descr="figure-6.jpg                                                   0022920DHD                             C0EAB9B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33338"/>
            <a:ext cx="7772400" cy="765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Rectangle 3"/>
          <p:cNvSpPr>
            <a:spLocks noChangeArrowheads="1"/>
          </p:cNvSpPr>
          <p:nvPr/>
        </p:nvSpPr>
        <p:spPr bwMode="auto">
          <a:xfrm rot="-5400000">
            <a:off x="-1311275" y="2847975"/>
            <a:ext cx="326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Educational Testing Service, 2006</a:t>
            </a:r>
          </a:p>
        </p:txBody>
      </p:sp>
    </p:spTree>
    <p:extLst>
      <p:ext uri="{BB962C8B-B14F-4D97-AF65-F5344CB8AC3E}">
        <p14:creationId xmlns:p14="http://schemas.microsoft.com/office/powerpoint/2010/main" val="885324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5"/>
          <p:cNvSpPr>
            <a:spLocks noGrp="1"/>
          </p:cNvSpPr>
          <p:nvPr>
            <p:ph type="title"/>
          </p:nvPr>
        </p:nvSpPr>
        <p:spPr>
          <a:xfrm>
            <a:off x="1143000" y="2286000"/>
            <a:ext cx="7772400" cy="990600"/>
          </a:xfrm>
        </p:spPr>
        <p:txBody>
          <a:bodyPr>
            <a:normAutofit fontScale="90000"/>
          </a:bodyPr>
          <a:lstStyle/>
          <a:p>
            <a:r>
              <a:rPr lang="en-US" sz="7200">
                <a:latin typeface="Arial" charset="0"/>
                <a:ea typeface="ヒラギノ角ゴ Pro W3" charset="0"/>
                <a:cs typeface="ヒラギノ角ゴ Pro W3" charset="0"/>
              </a:rPr>
              <a:t>Vs</a:t>
            </a:r>
          </a:p>
        </p:txBody>
      </p:sp>
      <p:sp>
        <p:nvSpPr>
          <p:cNvPr id="186370" name="Content Placeholder 6"/>
          <p:cNvSpPr>
            <a:spLocks noGrp="1"/>
          </p:cNvSpPr>
          <p:nvPr>
            <p:ph idx="1"/>
          </p:nvPr>
        </p:nvSpPr>
        <p:spPr>
          <a:xfrm>
            <a:off x="381000" y="1219200"/>
            <a:ext cx="4495800" cy="4419600"/>
          </a:xfrm>
        </p:spPr>
        <p:txBody>
          <a:bodyPr/>
          <a:lstStyle/>
          <a:p>
            <a:r>
              <a:rPr lang="en-US">
                <a:latin typeface="Arial" charset="0"/>
                <a:ea typeface="ヒラギノ角ゴ Pro W3" charset="0"/>
                <a:cs typeface="ヒラギノ角ゴ Pro W3" charset="0"/>
              </a:rPr>
              <a:t>HS Diploma</a:t>
            </a:r>
          </a:p>
          <a:p>
            <a:r>
              <a:rPr lang="en-US">
                <a:latin typeface="Arial" charset="0"/>
                <a:ea typeface="ヒラギノ角ゴ Pro W3" charset="0"/>
                <a:cs typeface="ヒラギノ角ゴ Pro W3" charset="0"/>
              </a:rPr>
              <a:t>2-year Certificate</a:t>
            </a:r>
          </a:p>
          <a:p>
            <a:r>
              <a:rPr lang="en-US">
                <a:latin typeface="Arial" charset="0"/>
                <a:ea typeface="ヒラギノ角ゴ Pro W3" charset="0"/>
                <a:cs typeface="ヒラギノ角ゴ Pro W3" charset="0"/>
              </a:rPr>
              <a:t>Associate Degree</a:t>
            </a:r>
          </a:p>
          <a:p>
            <a:r>
              <a:rPr lang="en-US">
                <a:latin typeface="Arial" charset="0"/>
                <a:ea typeface="ヒラギノ角ゴ Pro W3" charset="0"/>
                <a:cs typeface="ヒラギノ角ゴ Pro W3" charset="0"/>
              </a:rPr>
              <a:t>Bachelor Degree</a:t>
            </a:r>
          </a:p>
          <a:p>
            <a:r>
              <a:rPr lang="en-US">
                <a:latin typeface="Arial" charset="0"/>
                <a:ea typeface="ヒラギノ角ゴ Pro W3" charset="0"/>
                <a:cs typeface="ヒラギノ角ゴ Pro W3" charset="0"/>
              </a:rPr>
              <a:t>Master Degree</a:t>
            </a:r>
          </a:p>
          <a:p>
            <a:r>
              <a:rPr lang="en-US">
                <a:latin typeface="Arial" charset="0"/>
                <a:ea typeface="ヒラギノ角ゴ Pro W3" charset="0"/>
                <a:cs typeface="ヒラギノ角ゴ Pro W3" charset="0"/>
              </a:rPr>
              <a:t>Doctoral Degree</a:t>
            </a:r>
          </a:p>
          <a:p>
            <a:r>
              <a:rPr lang="en-US">
                <a:latin typeface="Arial" charset="0"/>
                <a:ea typeface="ヒラギノ角ゴ Pro W3" charset="0"/>
                <a:cs typeface="ヒラギノ角ゴ Pro W3" charset="0"/>
              </a:rPr>
              <a:t>Professional Degree</a:t>
            </a:r>
          </a:p>
        </p:txBody>
      </p:sp>
      <p:sp>
        <p:nvSpPr>
          <p:cNvPr id="8" name="Content Placeholder 6"/>
          <p:cNvSpPr txBox="1">
            <a:spLocks/>
          </p:cNvSpPr>
          <p:nvPr/>
        </p:nvSpPr>
        <p:spPr bwMode="auto">
          <a:xfrm>
            <a:off x="6172200" y="685800"/>
            <a:ext cx="4495800" cy="4419600"/>
          </a:xfrm>
          <a:prstGeom prst="rect">
            <a:avLst/>
          </a:prstGeom>
          <a:noFill/>
          <a:ln w="9525">
            <a:noFill/>
            <a:miter lim="800000"/>
            <a:headEnd/>
            <a:tailEnd/>
          </a:ln>
        </p:spPr>
        <p:txBody>
          <a:bodyPr/>
          <a:lstStyle/>
          <a:p>
            <a:pPr marL="342900" indent="-342900">
              <a:spcBef>
                <a:spcPct val="20000"/>
              </a:spcBef>
              <a:buFontTx/>
              <a:buChar char="•"/>
              <a:defRPr/>
            </a:pPr>
            <a:r>
              <a:rPr lang="en-US" sz="3000" kern="0" dirty="0" err="1">
                <a:solidFill>
                  <a:srgbClr val="7F1353"/>
                </a:solidFill>
                <a:latin typeface="+mn-lt"/>
                <a:ea typeface="+mn-ea"/>
                <a:cs typeface="+mn-cs"/>
              </a:rPr>
              <a:t>CompTIA</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ServSafe</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ProStart</a:t>
            </a:r>
            <a:r>
              <a:rPr lang="en-US" sz="3000" kern="0" dirty="0">
                <a:solidFill>
                  <a:srgbClr val="7F1353"/>
                </a:solidFill>
                <a:latin typeface="+mn-lt"/>
                <a:ea typeface="+mn-ea"/>
                <a:cs typeface="+mn-cs"/>
              </a:rPr>
              <a:t> </a:t>
            </a:r>
          </a:p>
          <a:p>
            <a:pPr marL="342900" indent="-342900">
              <a:spcBef>
                <a:spcPct val="20000"/>
              </a:spcBef>
              <a:buFontTx/>
              <a:buChar char="•"/>
              <a:defRPr/>
            </a:pPr>
            <a:r>
              <a:rPr lang="en-US" sz="3000" kern="0" dirty="0">
                <a:solidFill>
                  <a:srgbClr val="7F1353"/>
                </a:solidFill>
                <a:latin typeface="+mn-lt"/>
                <a:ea typeface="+mn-ea"/>
                <a:cs typeface="+mn-cs"/>
              </a:rPr>
              <a:t>CNA</a:t>
            </a:r>
          </a:p>
          <a:p>
            <a:pPr marL="342900" indent="-342900">
              <a:spcBef>
                <a:spcPct val="20000"/>
              </a:spcBef>
              <a:buFontTx/>
              <a:buChar char="•"/>
              <a:defRPr/>
            </a:pPr>
            <a:r>
              <a:rPr lang="en-US" sz="3000" kern="0" dirty="0">
                <a:solidFill>
                  <a:srgbClr val="7F1353"/>
                </a:solidFill>
                <a:latin typeface="+mn-lt"/>
                <a:ea typeface="+mn-ea"/>
                <a:cs typeface="+mn-cs"/>
              </a:rPr>
              <a:t>ASE</a:t>
            </a:r>
          </a:p>
          <a:p>
            <a:pPr marL="342900" indent="-342900">
              <a:spcBef>
                <a:spcPct val="20000"/>
              </a:spcBef>
              <a:buFontTx/>
              <a:buChar char="•"/>
              <a:defRPr/>
            </a:pPr>
            <a:r>
              <a:rPr lang="en-US" sz="3000" kern="0" dirty="0">
                <a:solidFill>
                  <a:srgbClr val="7F1353"/>
                </a:solidFill>
                <a:latin typeface="+mn-lt"/>
                <a:ea typeface="+mn-ea"/>
                <a:cs typeface="+mn-cs"/>
              </a:rPr>
              <a:t>NCCER</a:t>
            </a:r>
          </a:p>
          <a:p>
            <a:pPr marL="342900" indent="-342900">
              <a:spcBef>
                <a:spcPct val="20000"/>
              </a:spcBef>
              <a:buFontTx/>
              <a:buChar char="•"/>
              <a:defRPr/>
            </a:pPr>
            <a:r>
              <a:rPr lang="en-US" sz="3000" kern="0" dirty="0">
                <a:solidFill>
                  <a:srgbClr val="7F1353"/>
                </a:solidFill>
                <a:latin typeface="+mn-lt"/>
                <a:ea typeface="+mn-ea"/>
                <a:cs typeface="+mn-cs"/>
              </a:rPr>
              <a:t>NIMS</a:t>
            </a:r>
          </a:p>
          <a:p>
            <a:pPr marL="342900" indent="-342900">
              <a:spcBef>
                <a:spcPct val="20000"/>
              </a:spcBef>
              <a:buFontTx/>
              <a:buChar char="•"/>
              <a:defRPr/>
            </a:pPr>
            <a:r>
              <a:rPr lang="en-US" sz="3000" kern="0" dirty="0" err="1">
                <a:solidFill>
                  <a:srgbClr val="7F1353"/>
                </a:solidFill>
                <a:latin typeface="+mn-lt"/>
                <a:ea typeface="+mn-ea"/>
                <a:cs typeface="+mn-cs"/>
              </a:rPr>
              <a:t>PrintEd</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a:solidFill>
                  <a:srgbClr val="7F1353"/>
                </a:solidFill>
                <a:latin typeface="+mn-lt"/>
                <a:ea typeface="+mn-ea"/>
                <a:cs typeface="+mn-cs"/>
              </a:rPr>
              <a:t>AWS</a:t>
            </a:r>
          </a:p>
        </p:txBody>
      </p:sp>
    </p:spTree>
    <p:extLst>
      <p:ext uri="{BB962C8B-B14F-4D97-AF65-F5344CB8AC3E}">
        <p14:creationId xmlns:p14="http://schemas.microsoft.com/office/powerpoint/2010/main" val="63158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33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16764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98250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46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2993" name="Picture 3" descr="C:\Documents and Settings\cdroessler\My Documents\Documents\Life in the 21st Century Workforce\cov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7334" y="-964"/>
            <a:ext cx="5537866" cy="685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426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41" name="Picture 2" descr="C:\Documents and Settings\cdroessler\My Documents\Documents\Life in the 21st Century Workforce\char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800" y="239713"/>
            <a:ext cx="7086600" cy="638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2" name="Picture 3" descr="C:\Documents and Settings\cdroessler\My Documents\Documents\Life in the 21st Century Workforce\cove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4876800"/>
            <a:ext cx="136048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45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descr="C:\Documents and Settings\cdroessler\My Documents\Presentations\new stuff\OECD Skills\OECD_Skills_Outlook_2013\OECD_Skills_Outlook_2013-52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98463"/>
            <a:ext cx="9086850"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4" name="Picture 2" descr="C:\Documents and Settings\cdroessler\My Documents\Presentations\new stuff\OECD Skills\OECD_Skills_Outlook_2013\OECD_Skills_Outlook_201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377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6400" y="2971800"/>
            <a:ext cx="5943600" cy="3581400"/>
          </a:xfrm>
          <a:prstGeom prst="rect">
            <a:avLst/>
          </a:prstGeom>
        </p:spPr>
      </p:pic>
      <p:sp>
        <p:nvSpPr>
          <p:cNvPr id="1620994" name="Rectangle 2"/>
          <p:cNvSpPr>
            <a:spLocks noGrp="1" noChangeArrowheads="1"/>
          </p:cNvSpPr>
          <p:nvPr>
            <p:ph type="title"/>
          </p:nvPr>
        </p:nvSpPr>
        <p:spPr/>
        <p:txBody>
          <a:bodyPr/>
          <a:lstStyle/>
          <a:p>
            <a:pPr algn="ctr" eaLnBrk="1" hangingPunct="1">
              <a:defRPr/>
            </a:pPr>
            <a:r>
              <a:rPr lang="en-US" sz="4200" i="1" dirty="0" smtClean="0">
                <a:effectLst>
                  <a:outerShdw blurRad="38100" dist="38100" dir="2700000" algn="tl">
                    <a:srgbClr val="DDDDDD"/>
                  </a:outerShdw>
                </a:effectLst>
                <a:latin typeface="Arial" charset="0"/>
                <a:ea typeface="ヒラギノ角ゴ Pro W3" charset="0"/>
                <a:cs typeface="ヒラギノ角ゴ Pro W3" charset="0"/>
              </a:rPr>
              <a:t>Myth # 1</a:t>
            </a:r>
            <a:endParaRPr lang="en-US" sz="4200"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20995" name="Rectangle 3"/>
          <p:cNvSpPr>
            <a:spLocks noGrp="1" noChangeArrowheads="1"/>
          </p:cNvSpPr>
          <p:nvPr>
            <p:ph idx="1"/>
          </p:nvPr>
        </p:nvSpPr>
        <p:spPr/>
        <p:txBody>
          <a:bodyPr/>
          <a:lstStyle/>
          <a:p>
            <a:pPr marL="0" indent="0" algn="ctr" eaLnBrk="1" hangingPunct="1">
              <a:lnSpc>
                <a:spcPct val="120000"/>
              </a:lnSpc>
              <a:buNone/>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All </a:t>
            </a:r>
            <a:r>
              <a:rPr lang="en-US" dirty="0">
                <a:effectLst>
                  <a:outerShdw blurRad="38100" dist="38100" dir="2700000" algn="tl">
                    <a:srgbClr val="DDDDDD"/>
                  </a:outerShdw>
                </a:effectLst>
                <a:latin typeface="Arial" charset="0"/>
                <a:ea typeface="ヒラギノ角ゴ Pro W3" charset="0"/>
                <a:cs typeface="ヒラギノ角ゴ Pro W3" charset="0"/>
              </a:rPr>
              <a:t>of the manufacturing is </a:t>
            </a:r>
            <a:r>
              <a:rPr lang="en-US" dirty="0" smtClean="0">
                <a:effectLst>
                  <a:outerShdw blurRad="38100" dist="38100" dir="2700000" algn="tl">
                    <a:srgbClr val="DDDDDD"/>
                  </a:outerShdw>
                </a:effectLst>
                <a:latin typeface="Arial" charset="0"/>
                <a:ea typeface="ヒラギノ角ゴ Pro W3" charset="0"/>
                <a:cs typeface="ヒラギノ角ゴ Pro W3" charset="0"/>
              </a:rPr>
              <a:t/>
            </a:r>
            <a:br>
              <a:rPr lang="en-US" dirty="0" smtClean="0">
                <a:effectLst>
                  <a:outerShdw blurRad="38100" dist="38100" dir="2700000" algn="tl">
                    <a:srgbClr val="DDDDDD"/>
                  </a:outerShdw>
                </a:effectLst>
                <a:latin typeface="Arial" charset="0"/>
                <a:ea typeface="ヒラギノ角ゴ Pro W3" charset="0"/>
                <a:cs typeface="ヒラギノ角ゴ Pro W3" charset="0"/>
              </a:rPr>
            </a:br>
            <a:r>
              <a:rPr lang="en-US" dirty="0" smtClean="0">
                <a:effectLst>
                  <a:outerShdw blurRad="38100" dist="38100" dir="2700000" algn="tl">
                    <a:srgbClr val="DDDDDD"/>
                  </a:outerShdw>
                </a:effectLst>
                <a:latin typeface="Arial" charset="0"/>
                <a:ea typeface="ヒラギノ角ゴ Pro W3" charset="0"/>
                <a:cs typeface="ヒラギノ角ゴ Pro W3" charset="0"/>
              </a:rPr>
              <a:t>moving to </a:t>
            </a:r>
            <a:r>
              <a:rPr lang="en-US" dirty="0">
                <a:effectLst>
                  <a:outerShdw blurRad="38100" dist="38100" dir="2700000" algn="tl">
                    <a:srgbClr val="DDDDDD"/>
                  </a:outerShdw>
                </a:effectLst>
                <a:latin typeface="Arial" charset="0"/>
                <a:ea typeface="ヒラギノ角ゴ Pro W3" charset="0"/>
                <a:cs typeface="ヒラギノ角ゴ Pro W3" charset="0"/>
              </a:rPr>
              <a:t>China.</a:t>
            </a:r>
          </a:p>
        </p:txBody>
      </p:sp>
    </p:spTree>
    <p:extLst>
      <p:ext uri="{BB962C8B-B14F-4D97-AF65-F5344CB8AC3E}">
        <p14:creationId xmlns:p14="http://schemas.microsoft.com/office/powerpoint/2010/main" val="118307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9857" name="Picture 2" descr="C:\Documents and Settings\cdroessler\My Documents\CTE future curriculum\Commerce meeting 081412\presentation\The-End-of-Chinese-Manufacturing-and-Rebirth-of-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93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756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3953" name="Picture 3" descr="C:\Documents and Settings\cdroessler\My Documents\Presentations\New since 120110\China jobs in NC\China-based-RATO-to-open-U.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3338"/>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2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01" name="Picture 2" descr="Solar-panel-jobs-com#C0B07E.jpg                                000634F2StarGate                       C165B6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1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0097"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732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20054"/>
            <a:ext cx="6831580" cy="6878053"/>
          </a:xfrm>
          <a:prstGeom prst="rect">
            <a:avLst/>
          </a:prstGeom>
        </p:spPr>
      </p:pic>
    </p:spTree>
    <p:extLst>
      <p:ext uri="{BB962C8B-B14F-4D97-AF65-F5344CB8AC3E}">
        <p14:creationId xmlns:p14="http://schemas.microsoft.com/office/powerpoint/2010/main" val="168215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49"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775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905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066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3" name="Picture 2" descr="C:\Documents and Settings\cdroessler\My Documents\Presentations\NEW\NC Exports\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609600"/>
            <a:ext cx="91233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957134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41" name="Picture 2" descr="C:\Documents and Settings\cdroessler\My Documents\Presentations\NEW\NC Exports\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2"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1353849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82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smtClean="0"/>
              <a:t>October 3-7, 2016</a:t>
            </a:r>
            <a:endParaRPr lang="en-US" sz="400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506231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H:\scanned\Screen-Shot-2014-03-31-at-4.10.43-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3" y="0"/>
            <a:ext cx="9144000" cy="7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1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H:\scanned\Screen-Shot-2014-03-31-at-4.11.24-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18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53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435141" y="1371600"/>
            <a:ext cx="2956259" cy="769441"/>
          </a:xfrm>
          <a:prstGeom prst="rect">
            <a:avLst/>
          </a:prstGeom>
        </p:spPr>
        <p:txBody>
          <a:bodyPr wrap="none">
            <a:spAutoFit/>
          </a:bodyPr>
          <a:lstStyle/>
          <a:p>
            <a:r>
              <a:rPr lang="en-US" sz="4400" dirty="0">
                <a:effectLst>
                  <a:outerShdw blurRad="38100" dist="38100" dir="2700000" algn="tl">
                    <a:srgbClr val="000000">
                      <a:alpha val="43137"/>
                    </a:srgbClr>
                  </a:outerShdw>
                </a:effectLst>
              </a:rPr>
              <a:t>white-collar</a:t>
            </a:r>
            <a:endParaRPr lang="en-US" dirty="0"/>
          </a:p>
        </p:txBody>
      </p:sp>
      <p:sp>
        <p:nvSpPr>
          <p:cNvPr id="270338" name="Rectangle 3"/>
          <p:cNvSpPr>
            <a:spLocks noGrp="1" noChangeArrowheads="1"/>
          </p:cNvSpPr>
          <p:nvPr>
            <p:ph idx="1"/>
          </p:nvPr>
        </p:nvSpPr>
        <p:spPr>
          <a:xfrm>
            <a:off x="685800" y="2438400"/>
            <a:ext cx="7924800" cy="4525963"/>
          </a:xfrm>
        </p:spPr>
        <p:txBody>
          <a:bodyPr/>
          <a:lstStyle/>
          <a:p>
            <a:pPr>
              <a:buFontTx/>
              <a:buNone/>
            </a:pPr>
            <a:r>
              <a:rPr lang="en-US" dirty="0">
                <a:latin typeface="Arial" charset="0"/>
                <a:ea typeface="ヒラギノ角ゴ Pro W3" charset="0"/>
                <a:cs typeface="ヒラギノ角ゴ Pro W3" charset="0"/>
              </a:rPr>
              <a:t>The real questions should be : </a:t>
            </a:r>
          </a:p>
          <a:p>
            <a:r>
              <a:rPr lang="en-US" dirty="0">
                <a:latin typeface="Arial" charset="0"/>
                <a:ea typeface="ヒラギノ角ゴ Pro W3" charset="0"/>
                <a:cs typeface="ヒラギノ角ゴ Pro W3" charset="0"/>
              </a:rPr>
              <a:t>Are they happy? </a:t>
            </a:r>
          </a:p>
          <a:p>
            <a:r>
              <a:rPr lang="en-US" dirty="0">
                <a:latin typeface="Arial" charset="0"/>
                <a:ea typeface="ヒラギノ角ゴ Pro W3" charset="0"/>
                <a:cs typeface="ヒラギノ角ゴ Pro W3" charset="0"/>
              </a:rPr>
              <a:t>Can they support themselves and their family? </a:t>
            </a:r>
          </a:p>
          <a:p>
            <a:pPr>
              <a:buFontTx/>
              <a:buNone/>
            </a:pPr>
            <a:endParaRPr lang="en-US" dirty="0">
              <a:latin typeface="Arial" charset="0"/>
              <a:ea typeface="ヒラギノ角ゴ Pro W3" charset="0"/>
              <a:cs typeface="ヒラギノ角ゴ Pro W3" charset="0"/>
            </a:endParaRPr>
          </a:p>
          <a:p>
            <a:pPr>
              <a:buFontTx/>
              <a:buNone/>
            </a:pPr>
            <a:r>
              <a:rPr lang="en-US" b="1" dirty="0">
                <a:solidFill>
                  <a:srgbClr val="FF8000"/>
                </a:solidFill>
                <a:latin typeface="Arial" charset="0"/>
                <a:ea typeface="ヒラギノ角ゴ Pro W3" charset="0"/>
                <a:cs typeface="ヒラギノ角ゴ Pro W3" charset="0"/>
              </a:rPr>
              <a:t>Gold-collar</a:t>
            </a:r>
            <a:r>
              <a:rPr lang="en-US" dirty="0">
                <a:solidFill>
                  <a:schemeClr val="tx1"/>
                </a:solidFill>
                <a:latin typeface="Arial" charset="0"/>
                <a:ea typeface="ヒラギノ角ゴ Pro W3" charset="0"/>
                <a:cs typeface="ヒラギノ角ゴ Pro W3" charset="0"/>
              </a:rPr>
              <a:t> means that they earn enough to maintain their standard of living.</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 name="Rectangle 1"/>
          <p:cNvSpPr/>
          <p:nvPr/>
        </p:nvSpPr>
        <p:spPr>
          <a:xfrm>
            <a:off x="990600" y="685800"/>
            <a:ext cx="7315200" cy="1446550"/>
          </a:xfrm>
          <a:prstGeom prst="rect">
            <a:avLst/>
          </a:prstGeom>
        </p:spPr>
        <p:txBody>
          <a:bodyPr wrap="square">
            <a:spAutoFit/>
          </a:bodyPr>
          <a:lstStyle/>
          <a:p>
            <a:r>
              <a:rPr lang="en-US" sz="4400" dirty="0">
                <a:solidFill>
                  <a:prstClr val="black"/>
                </a:solidFill>
                <a:latin typeface="Arial" charset="0"/>
                <a:ea typeface="ヒラギノ角ゴ Pro W3" charset="0"/>
                <a:cs typeface="ヒラギノ角ゴ Pro W3" charset="0"/>
              </a:rPr>
              <a:t>Does it matter if your child is </a:t>
            </a:r>
            <a:r>
              <a:rPr lang="en-US" sz="4400" dirty="0">
                <a:solidFill>
                  <a:srgbClr val="0004FF"/>
                </a:solidFill>
                <a:latin typeface="Arial" charset="0"/>
                <a:ea typeface="ヒラギノ角ゴ Pro W3" charset="0"/>
                <a:cs typeface="ヒラギノ角ゴ Pro W3" charset="0"/>
              </a:rPr>
              <a:t>blue-collar</a:t>
            </a:r>
            <a:r>
              <a:rPr lang="en-US" sz="4400" dirty="0">
                <a:solidFill>
                  <a:prstClr val="black"/>
                </a:solidFill>
                <a:latin typeface="Arial" charset="0"/>
                <a:ea typeface="ヒラギノ角ゴ Pro W3" charset="0"/>
                <a:cs typeface="ヒラギノ角ゴ Pro W3" charset="0"/>
              </a:rPr>
              <a:t> or </a:t>
            </a:r>
            <a:r>
              <a:rPr lang="en-US" sz="4400" dirty="0">
                <a:solidFill>
                  <a:prstClr val="white"/>
                </a:solidFill>
                <a:effectLst>
                  <a:outerShdw blurRad="38100" dist="38100" dir="2700000" algn="tl">
                    <a:srgbClr val="000000">
                      <a:alpha val="43137"/>
                    </a:srgbClr>
                  </a:outerShdw>
                </a:effectLst>
                <a:ea typeface="+mj-ea"/>
                <a:cs typeface="+mj-cs"/>
              </a:rPr>
              <a:t>white-collar</a:t>
            </a:r>
            <a:r>
              <a:rPr lang="en-US" sz="4400" dirty="0">
                <a:solidFill>
                  <a:prstClr val="black"/>
                </a:solidFill>
                <a:latin typeface="Arial" charset="0"/>
                <a:ea typeface="ヒラギノ角ゴ Pro W3" charset="0"/>
                <a:cs typeface="ヒラギノ角ゴ Pro W3" charset="0"/>
              </a:rPr>
              <a:t>? </a:t>
            </a:r>
            <a:endParaRPr lang="en-US" dirty="0"/>
          </a:p>
        </p:txBody>
      </p:sp>
    </p:spTree>
    <p:extLst>
      <p:ext uri="{BB962C8B-B14F-4D97-AF65-F5344CB8AC3E}">
        <p14:creationId xmlns:p14="http://schemas.microsoft.com/office/powerpoint/2010/main" val="387506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72385" name="Picture 2" descr="cartoon-google.jpg                                             000FEADEMacintosh HD                   C0EAB9B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2898" y="457200"/>
            <a:ext cx="8808701" cy="579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1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14029</TotalTime>
  <Words>23862</Words>
  <Application>Microsoft Macintosh PowerPoint</Application>
  <PresentationFormat>On-screen Show (4:3)</PresentationFormat>
  <Paragraphs>3244</Paragraphs>
  <Slides>139</Slides>
  <Notes>139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139</vt:i4>
      </vt:variant>
    </vt:vector>
  </HeadingPairs>
  <TitlesOfParts>
    <vt:vector size="149" baseType="lpstr">
      <vt:lpstr>Arial</vt:lpstr>
      <vt:lpstr>Calibri</vt:lpstr>
      <vt:lpstr>Franklin Gothic Medium</vt:lpstr>
      <vt:lpstr>Helvetica Neue</vt:lpstr>
      <vt:lpstr>HG創英角ｺﾞｼｯｸUB</vt:lpstr>
      <vt:lpstr>Times</vt:lpstr>
      <vt:lpstr>Wingdings</vt:lpstr>
      <vt:lpstr>ヒラギノ角ゴ Pro W3</vt:lpstr>
      <vt:lpstr>Office Theme</vt:lpstr>
      <vt:lpstr>Excel.Chart.8</vt:lpstr>
      <vt:lpstr>A Changing World:  Helping youth prepare for life in a scary world that we know little about</vt:lpstr>
      <vt:lpstr>You can’t see the whole sky through a bamboo tube</vt:lpstr>
      <vt:lpstr>Begin with the End in Mind</vt:lpstr>
      <vt:lpstr>PowerPoint Presentation</vt:lpstr>
      <vt:lpstr>PowerPoint Presentation</vt:lpstr>
      <vt:lpstr>NCCCS Mission</vt:lpstr>
      <vt:lpstr>NC Education Plan </vt:lpstr>
      <vt:lpstr>Surprises Future Demand Changing World New Ideas</vt:lpstr>
      <vt:lpstr>PowerPoint Presentation</vt:lpstr>
      <vt:lpstr>Degree Level Matters People with more education make more money  than those with less education</vt:lpstr>
      <vt:lpstr>Average Starting Salaries for 2009 College Graduates in FL</vt:lpstr>
      <vt:lpstr>Average Starting Salaries for 2005 College Graduates in OH</vt:lpstr>
      <vt:lpstr>Average Salaries</vt:lpstr>
      <vt:lpstr>2020 Projected NC Employment: Education Required</vt:lpstr>
      <vt:lpstr>2015 NC High School Graduate Intentions</vt:lpstr>
      <vt:lpstr>Postsecondary Intentions  vs. Reality</vt:lpstr>
      <vt:lpstr>Associate Degree NC starting salaries - high-projected demand 2022</vt:lpstr>
      <vt:lpstr>Bachelor Degree NC starting salaries - high-projected demand 2022</vt:lpstr>
      <vt:lpstr>Postsecondary Enrollment</vt:lpstr>
      <vt:lpstr>PowerPoint Presentation</vt:lpstr>
      <vt:lpstr>PowerPoint Presentation</vt:lpstr>
      <vt:lpstr>It makes you think?</vt:lpstr>
      <vt:lpstr>Surprises Future Demand Changing World New Ideas</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2010 - 2020) </vt:lpstr>
      <vt:lpstr>Fastest Growing Occupations in NC (Total Change in Positions Projected from 2010 - 2020)</vt:lpstr>
      <vt:lpstr>Fastest Growing Occupations in NC (Percent Change in Positions Projected from 2010 - 2020)</vt:lpstr>
      <vt:lpstr>Fastest Declining Occupations in NC (Total Change in Positions Projected from 2010 - 2020)</vt:lpstr>
      <vt:lpstr>PowerPoint Presentation</vt:lpstr>
      <vt:lpstr>States with Most New Jobs (Total Change in Positions Projected from 2012 - 2022)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vt:lpstr>
      <vt:lpstr>Upsetting the Projection Data</vt:lpstr>
      <vt:lpstr>PowerPoint Presentation</vt:lpstr>
      <vt:lpstr>PowerPoint Presentation</vt:lpstr>
      <vt:lpstr>PowerPoint Presentation</vt:lpstr>
      <vt:lpstr>PowerPoint Presentation</vt:lpstr>
      <vt:lpstr>PowerPoint Presentation</vt:lpstr>
      <vt:lpstr>NC Advanced Manufacturing Careers Awareness Week</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xx</vt:lpstr>
      <vt:lpstr>xx</vt:lpstr>
      <vt:lpstr>PowerPoint Presentation</vt:lpstr>
      <vt:lpstr>xx</vt:lpstr>
      <vt:lpstr>PowerPoint Presentation</vt:lpstr>
      <vt:lpstr>PowerPoint Presentation</vt:lpstr>
      <vt:lpstr>PowerPoint Presentation</vt:lpstr>
      <vt:lpstr>PowerPoint Presentation</vt:lpstr>
      <vt:lpstr>PowerPoint Presentation</vt:lpstr>
      <vt:lpstr>Vs</vt:lpstr>
      <vt:lpstr>PowerPoint Presentation</vt:lpstr>
      <vt:lpstr>PowerPoint Presentation</vt:lpstr>
      <vt:lpstr>PowerPoint Presentation</vt:lpstr>
      <vt:lpstr>PowerPoint Presentation</vt:lpstr>
      <vt:lpstr>PowerPoint Presentation</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Advanced Manufacturing Careers Awareness Week</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way of doing business is changing</vt:lpstr>
      <vt:lpstr>PowerPoint Presentation</vt:lpstr>
      <vt:lpstr>PowerPoint Presentation</vt:lpstr>
      <vt:lpstr>PowerPoint Presentation</vt:lpstr>
      <vt:lpstr>PowerPoint Presentation</vt:lpstr>
      <vt:lpstr>The 10 Key Skills for the Future of Work</vt:lpstr>
      <vt:lpstr>Preparing for Future Employment</vt:lpstr>
      <vt:lpstr>Ambition</vt:lpstr>
      <vt:lpstr>Value</vt:lpstr>
      <vt:lpstr>Articulation</vt:lpstr>
      <vt:lpstr>Communication</vt:lpstr>
      <vt:lpstr>Skills</vt:lpstr>
      <vt:lpstr>Skills – Value Line</vt:lpstr>
      <vt:lpstr>Expertise</vt:lpstr>
      <vt:lpstr>Terminology</vt:lpstr>
      <vt:lpstr>Curiosity</vt:lpstr>
      <vt:lpstr>Context</vt:lpstr>
      <vt:lpstr>Experience</vt:lpstr>
      <vt:lpstr>Resourcefulness</vt:lpstr>
      <vt:lpstr>How to Prepare Young People for Jobs of the Future</vt:lpstr>
      <vt:lpstr>Questions before I conclude?</vt:lpstr>
      <vt:lpstr>PowerPoint Presentation</vt:lpstr>
      <vt:lpstr>PowerPoint Presentation</vt:lpstr>
      <vt:lpstr>PowerPoint Presentation</vt:lpstr>
      <vt:lpstr>Passion and Purpose</vt:lpstr>
      <vt:lpstr>Thanks for listening!</vt:lpstr>
      <vt:lpstr>PowerPoint Presentation</vt:lpstr>
    </vt:vector>
  </TitlesOfParts>
  <Company>NCCCS</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Chris Droessler</cp:lastModifiedBy>
  <cp:revision>618</cp:revision>
  <cp:lastPrinted>2016-07-11T03:21:50Z</cp:lastPrinted>
  <dcterms:created xsi:type="dcterms:W3CDTF">2009-10-29T12:13:41Z</dcterms:created>
  <dcterms:modified xsi:type="dcterms:W3CDTF">2016-07-11T03:58:35Z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