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 id="2147483707" r:id="rId5"/>
  </p:sldMasterIdLst>
  <p:notesMasterIdLst>
    <p:notesMasterId r:id="rId51"/>
  </p:notesMasterIdLst>
  <p:handoutMasterIdLst>
    <p:handoutMasterId r:id="rId52"/>
  </p:handoutMasterIdLst>
  <p:sldIdLst>
    <p:sldId id="534" r:id="rId6"/>
    <p:sldId id="1651" r:id="rId7"/>
    <p:sldId id="1729" r:id="rId8"/>
    <p:sldId id="1731" r:id="rId9"/>
    <p:sldId id="257" r:id="rId10"/>
    <p:sldId id="1764" r:id="rId11"/>
    <p:sldId id="1198" r:id="rId12"/>
    <p:sldId id="1748" r:id="rId13"/>
    <p:sldId id="1749" r:id="rId14"/>
    <p:sldId id="1182" r:id="rId15"/>
    <p:sldId id="1732" r:id="rId16"/>
    <p:sldId id="1765" r:id="rId17"/>
    <p:sldId id="1750" r:id="rId18"/>
    <p:sldId id="1553" r:id="rId19"/>
    <p:sldId id="311" r:id="rId20"/>
    <p:sldId id="1204" r:id="rId21"/>
    <p:sldId id="1745" r:id="rId22"/>
    <p:sldId id="1746" r:id="rId23"/>
    <p:sldId id="1741" r:id="rId24"/>
    <p:sldId id="1742" r:id="rId25"/>
    <p:sldId id="1766" r:id="rId26"/>
    <p:sldId id="1202" r:id="rId27"/>
    <p:sldId id="1733" r:id="rId28"/>
    <p:sldId id="1734" r:id="rId29"/>
    <p:sldId id="1743" r:id="rId30"/>
    <p:sldId id="1738" r:id="rId31"/>
    <p:sldId id="1736" r:id="rId32"/>
    <p:sldId id="1737" r:id="rId33"/>
    <p:sldId id="1730" r:id="rId34"/>
    <p:sldId id="1744" r:id="rId35"/>
    <p:sldId id="784" r:id="rId36"/>
    <p:sldId id="1767" r:id="rId37"/>
    <p:sldId id="1735" r:id="rId38"/>
    <p:sldId id="1752" r:id="rId39"/>
    <p:sldId id="1754" r:id="rId40"/>
    <p:sldId id="1755" r:id="rId41"/>
    <p:sldId id="1756" r:id="rId42"/>
    <p:sldId id="1758" r:id="rId43"/>
    <p:sldId id="1757" r:id="rId44"/>
    <p:sldId id="1753" r:id="rId45"/>
    <p:sldId id="1739" r:id="rId46"/>
    <p:sldId id="1205" r:id="rId47"/>
    <p:sldId id="1769" r:id="rId48"/>
    <p:sldId id="1768" r:id="rId49"/>
    <p:sldId id="1194" r:id="rId50"/>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000"/>
    <a:srgbClr val="FFF2CC"/>
    <a:srgbClr val="EEB111"/>
    <a:srgbClr val="174B8F"/>
    <a:srgbClr val="FFB218"/>
    <a:srgbClr val="FFFFFF"/>
    <a:srgbClr val="0E69B0"/>
    <a:srgbClr val="3C599D"/>
    <a:srgbClr val="003768"/>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25561-AA18-4652-A55D-7989C467FA21}" v="1" dt="2024-01-10T19:27:33.619"/>
    <p1510:client id="{9FA5FDC1-64F0-7863-CAB1-F16EC084245E}" v="7" dt="2024-01-10T19:24:42.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6119" autoAdjust="0"/>
  </p:normalViewPr>
  <p:slideViewPr>
    <p:cSldViewPr snapToGrid="0">
      <p:cViewPr varScale="1">
        <p:scale>
          <a:sx n="201" d="100"/>
          <a:sy n="201" d="100"/>
        </p:scale>
        <p:origin x="498" y="17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image" Target="../media/image10.JPG"/><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image" Target="../media/image10.JPG"/><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Stefanie Schroeder</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B70EDC05-0BE4-46C1-9DAC-8033DCF77B4A}">
      <dgm:prSet/>
      <dgm:spPr/>
      <dgm:t>
        <a:bodyPr/>
        <a:lstStyle/>
        <a:p>
          <a:r>
            <a:rPr lang="en-US" dirty="0"/>
            <a:t>Jennifer McLean</a:t>
          </a:r>
        </a:p>
      </dgm:t>
    </dgm:pt>
    <dgm:pt modelId="{0300ABD8-23DE-4FA6-8381-4F23AB25491C}" type="parTrans" cxnId="{F7EF19F8-54E8-467F-8AF3-6901A9E6E960}">
      <dgm:prSet/>
      <dgm:spPr/>
      <dgm:t>
        <a:bodyPr/>
        <a:lstStyle/>
        <a:p>
          <a:endParaRPr lang="en-US"/>
        </a:p>
      </dgm:t>
    </dgm:pt>
    <dgm:pt modelId="{0BDD8D80-B364-4874-8C8D-AABCB6069EE9}" type="sibTrans" cxnId="{F7EF19F8-54E8-467F-8AF3-6901A9E6E960}">
      <dgm:prSet/>
      <dgm:spPr/>
      <dgm:t>
        <a:bodyPr/>
        <a:lstStyle/>
        <a:p>
          <a:endParaRPr lang="en-US"/>
        </a:p>
      </dgm:t>
    </dgm:pt>
    <dgm:pt modelId="{452466AB-2408-4645-9FC3-599DD3994EBC}">
      <dgm:prSet/>
      <dgm:spPr/>
      <dgm:t>
        <a:bodyPr/>
        <a:lstStyle/>
        <a:p>
          <a:r>
            <a:rPr lang="en-US" dirty="0"/>
            <a:t>Aaron Mabe</a:t>
          </a:r>
        </a:p>
      </dgm:t>
    </dgm:pt>
    <dgm:pt modelId="{C1C79EB9-8B7D-45FC-878D-8AFD91F84F1A}" type="parTrans" cxnId="{49D5A873-8F1F-4B53-808E-775E19F79296}">
      <dgm:prSet/>
      <dgm:spPr/>
      <dgm:t>
        <a:bodyPr/>
        <a:lstStyle/>
        <a:p>
          <a:endParaRPr lang="en-US"/>
        </a:p>
      </dgm:t>
    </dgm:pt>
    <dgm:pt modelId="{8618EC90-7155-47FF-9602-452D9A3BF89A}" type="sibTrans" cxnId="{49D5A873-8F1F-4B53-808E-775E19F79296}">
      <dgm:prSet/>
      <dgm:spPr/>
      <dgm:t>
        <a:bodyPr/>
        <a:lstStyle/>
        <a:p>
          <a:endParaRPr lang="en-US"/>
        </a:p>
      </dgm:t>
    </dgm:pt>
    <dgm:pt modelId="{F2727D7F-93FB-4DE6-AA32-52E7A96A13A9}" type="pres">
      <dgm:prSet presAssocID="{7FBB94E0-6142-4D42-A25A-B1596C2BF751}" presName="Name0" presStyleCnt="0">
        <dgm:presLayoutVars>
          <dgm:dir/>
          <dgm:resizeHandles val="exact"/>
        </dgm:presLayoutVars>
      </dgm:prSet>
      <dgm:spPr/>
    </dgm:pt>
    <dgm:pt modelId="{BD537E27-7F35-40AE-8F46-9CA6762F5832}" type="pres">
      <dgm:prSet presAssocID="{52D41CC0-F150-4E37-81CD-6FAC9303347E}" presName="composite" presStyleCnt="0"/>
      <dgm:spPr/>
    </dgm:pt>
    <dgm:pt modelId="{369C2B1C-A1DC-4D93-A814-FCE722422A8C}" type="pres">
      <dgm:prSet presAssocID="{52D41CC0-F150-4E37-81CD-6FAC9303347E}" presName="rect1" presStyleLbl="b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Photo of Bob Witchger"/>
        </a:ext>
      </dgm:extLst>
    </dgm:pt>
    <dgm:pt modelId="{E035FDE3-DD7C-4EC9-9BE2-FB9171A9C20C}" type="pres">
      <dgm:prSet presAssocID="{52D41CC0-F150-4E37-81CD-6FAC9303347E}" presName="wedgeRectCallout1" presStyleLbl="node1" presStyleIdx="0" presStyleCnt="9">
        <dgm:presLayoutVars>
          <dgm:bulletEnabled val="1"/>
        </dgm:presLayoutVars>
      </dgm:prSet>
      <dgm:spPr/>
    </dgm:pt>
    <dgm:pt modelId="{44CA1024-10F3-41FE-8001-B3872F132AAC}" type="pres">
      <dgm:prSet presAssocID="{6B32DB71-E2D6-46DF-AE49-CF5C32744BE2}" presName="sibTrans" presStyleCnt="0"/>
      <dgm:spPr/>
    </dgm:pt>
    <dgm:pt modelId="{5FA3948C-CCBE-408F-A842-E14A387BA3C6}" type="pres">
      <dgm:prSet presAssocID="{F971C0E7-F877-4636-BEBA-D30CDC7746C5}" presName="composite" presStyleCnt="0"/>
      <dgm:spPr/>
    </dgm:pt>
    <dgm:pt modelId="{8CD83F31-2381-453B-ACA6-2912988DB06F}" type="pres">
      <dgm:prSet presAssocID="{F971C0E7-F877-4636-BEBA-D30CDC7746C5}" presName="rect1" presStyleLbl="bgImgPlace1" presStyleIdx="1" presStyleCnt="9"/>
      <dgm:spPr>
        <a:blipFill>
          <a:blip xmlns:r="http://schemas.openxmlformats.org/officeDocument/2006/relationships" r:embed="rId2"/>
          <a:srcRect/>
          <a:stretch>
            <a:fillRect l="-1000" r="-1000"/>
          </a:stretch>
        </a:blipFill>
      </dgm:spPr>
      <dgm:extLst>
        <a:ext uri="{E40237B7-FDA0-4F09-8148-C483321AD2D9}">
          <dgm14:cNvPr xmlns:dgm14="http://schemas.microsoft.com/office/drawing/2010/diagram" id="0" name="" descr="Photo of Tony Reggi"/>
        </a:ext>
      </dgm:extLst>
    </dgm:pt>
    <dgm:pt modelId="{F909DEB2-C496-4520-8611-20AB9838DAF4}" type="pres">
      <dgm:prSet presAssocID="{F971C0E7-F877-4636-BEBA-D30CDC7746C5}" presName="wedgeRectCallout1" presStyleLbl="node1" presStyleIdx="1" presStyleCnt="9">
        <dgm:presLayoutVars>
          <dgm:bulletEnabled val="1"/>
        </dgm:presLayoutVars>
      </dgm:prSet>
      <dgm:spPr/>
    </dgm:pt>
    <dgm:pt modelId="{C610AD8C-5BA2-474C-9B7B-D9A7246B5AD0}" type="pres">
      <dgm:prSet presAssocID="{35A27956-206F-4CD5-85D3-7E8F83158435}" presName="sibTrans" presStyleCnt="0"/>
      <dgm:spPr/>
    </dgm:pt>
    <dgm:pt modelId="{02C97A1A-C14A-40DF-B44E-9646CAAEEC08}" type="pres">
      <dgm:prSet presAssocID="{802C5A5E-268D-4C44-B1CB-528B5141253C}" presName="composite" presStyleCnt="0"/>
      <dgm:spPr/>
    </dgm:pt>
    <dgm:pt modelId="{D2590E33-1BEC-4B8E-ABBB-5C2737C3F154}" type="pres">
      <dgm:prSet presAssocID="{802C5A5E-268D-4C44-B1CB-528B5141253C}" presName="rect1" presStyleLbl="bgImgPlace1" presStyleIdx="2" presStyleCnt="9"/>
      <dgm:spPr>
        <a:blipFill>
          <a:blip xmlns:r="http://schemas.openxmlformats.org/officeDocument/2006/relationships" r:embed="rId3"/>
          <a:srcRect/>
          <a:stretch>
            <a:fillRect t="-7000" b="-7000"/>
          </a:stretch>
        </a:blipFill>
      </dgm:spPr>
      <dgm:extLst>
        <a:ext uri="{E40237B7-FDA0-4F09-8148-C483321AD2D9}">
          <dgm14:cNvPr xmlns:dgm14="http://schemas.microsoft.com/office/drawing/2010/diagram" id="0" name="" descr="Photo of Patti Coultas"/>
        </a:ext>
      </dgm:extLst>
    </dgm:pt>
    <dgm:pt modelId="{A4DE3437-0929-45FC-B65B-097B6799677E}" type="pres">
      <dgm:prSet presAssocID="{802C5A5E-268D-4C44-B1CB-528B5141253C}" presName="wedgeRectCallout1" presStyleLbl="node1" presStyleIdx="2" presStyleCnt="9">
        <dgm:presLayoutVars>
          <dgm:bulletEnabled val="1"/>
        </dgm:presLayoutVars>
      </dgm:prSet>
      <dgm:spPr/>
    </dgm:pt>
    <dgm:pt modelId="{DA8DB6EA-372E-43C1-96D5-5A44B972ED16}" type="pres">
      <dgm:prSet presAssocID="{5ED36A2C-A23D-475F-B013-6BADCA0411E9}" presName="sibTrans" presStyleCnt="0"/>
      <dgm:spPr/>
    </dgm:pt>
    <dgm:pt modelId="{E3746054-4A9D-4DAC-BB8A-ADFA84AE7A84}" type="pres">
      <dgm:prSet presAssocID="{D1D8622C-E34C-47D5-ACE6-36634023FEF1}" presName="composite" presStyleCnt="0"/>
      <dgm:spPr/>
    </dgm:pt>
    <dgm:pt modelId="{ED8B02B9-0833-4572-A582-AC3CE9B9965F}" type="pres">
      <dgm:prSet presAssocID="{D1D8622C-E34C-47D5-ACE6-36634023FEF1}" presName="rect1" presStyleLbl="bgImgPlace1" presStyleIdx="3" presStyleCnt="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extLst>
        <a:ext uri="{E40237B7-FDA0-4F09-8148-C483321AD2D9}">
          <dgm14:cNvPr xmlns:dgm14="http://schemas.microsoft.com/office/drawing/2010/diagram" id="0" name="" descr="Photo of Mary Olvera"/>
        </a:ext>
      </dgm:extLst>
    </dgm:pt>
    <dgm:pt modelId="{5E562F88-71BE-425F-B4C8-C5F30BEE9644}" type="pres">
      <dgm:prSet presAssocID="{D1D8622C-E34C-47D5-ACE6-36634023FEF1}" presName="wedgeRectCallout1" presStyleLbl="node1" presStyleIdx="3" presStyleCnt="9">
        <dgm:presLayoutVars>
          <dgm:bulletEnabled val="1"/>
        </dgm:presLayoutVars>
      </dgm:prSet>
      <dgm:spPr/>
    </dgm:pt>
    <dgm:pt modelId="{E4D91319-44FB-4192-8D1E-86168C532F35}" type="pres">
      <dgm:prSet presAssocID="{B83D9F7A-9BA3-4681-BB5C-6C4D10EF11C7}" presName="sibTrans" presStyleCnt="0"/>
      <dgm:spPr/>
    </dgm:pt>
    <dgm:pt modelId="{0E52C320-BE21-4EDD-9316-91950E44C5A6}" type="pres">
      <dgm:prSet presAssocID="{B782E1AC-E3E0-48F7-8127-40611DCBD550}" presName="composite" presStyleCnt="0"/>
      <dgm:spPr/>
    </dgm:pt>
    <dgm:pt modelId="{01ACC801-DAA0-4794-B9BE-70AB3EA32713}" type="pres">
      <dgm:prSet presAssocID="{B782E1AC-E3E0-48F7-8127-40611DCBD550}" presName="rect1" presStyleLbl="bg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a:solidFill>
            <a:srgbClr val="003768"/>
          </a:solidFill>
        </a:ln>
      </dgm:spPr>
      <dgm:extLst>
        <a:ext uri="{E40237B7-FDA0-4F09-8148-C483321AD2D9}">
          <dgm14:cNvPr xmlns:dgm14="http://schemas.microsoft.com/office/drawing/2010/diagram" id="0" name="" descr="Photo of Stefanie Schroeder"/>
        </a:ext>
      </dgm:extLst>
    </dgm:pt>
    <dgm:pt modelId="{B7B0CCF7-D647-4781-BAA6-1B21C9181D10}" type="pres">
      <dgm:prSet presAssocID="{B782E1AC-E3E0-48F7-8127-40611DCBD550}" presName="wedgeRectCallout1" presStyleLbl="node1" presStyleIdx="4" presStyleCnt="9">
        <dgm:presLayoutVars>
          <dgm:bulletEnabled val="1"/>
        </dgm:presLayoutVars>
      </dgm:prSet>
      <dgm:spPr/>
    </dgm:pt>
    <dgm:pt modelId="{1A53D6B7-FB73-4CE0-A0F2-B948565C2F87}" type="pres">
      <dgm:prSet presAssocID="{FB46BE91-76AB-4830-A9C2-3431E497F567}" presName="sibTrans" presStyleCnt="0"/>
      <dgm:spPr/>
    </dgm:pt>
    <dgm:pt modelId="{20A351C9-C62A-4811-B58F-52FCD93FD38D}" type="pres">
      <dgm:prSet presAssocID="{452466AB-2408-4645-9FC3-599DD3994EBC}" presName="composite" presStyleCnt="0"/>
      <dgm:spPr/>
    </dgm:pt>
    <dgm:pt modelId="{3DDA16CE-7D47-4596-AF3C-F050F60DB5A3}" type="pres">
      <dgm:prSet presAssocID="{452466AB-2408-4645-9FC3-599DD3994EBC}" presName="rect1" presStyleLbl="bgImgPlace1" presStyleIdx="5" presStyleCnt="9" custLinFactNeighborX="-4641" custLinFactNeighborY="725"/>
      <dgm:spPr>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dgm:spPr>
      <dgm:extLst>
        <a:ext uri="{E40237B7-FDA0-4F09-8148-C483321AD2D9}">
          <dgm14:cNvPr xmlns:dgm14="http://schemas.microsoft.com/office/drawing/2010/diagram" id="0" name="" descr="Photo of Aaron Mabe"/>
        </a:ext>
      </dgm:extLst>
    </dgm:pt>
    <dgm:pt modelId="{BE39835D-6089-478B-AB36-D0A9CDA20D35}" type="pres">
      <dgm:prSet presAssocID="{452466AB-2408-4645-9FC3-599DD3994EBC}" presName="wedgeRectCallout1" presStyleLbl="node1" presStyleIdx="5" presStyleCnt="9">
        <dgm:presLayoutVars>
          <dgm:bulletEnabled val="1"/>
        </dgm:presLayoutVars>
      </dgm:prSet>
      <dgm:spPr/>
    </dgm:pt>
    <dgm:pt modelId="{4A9DA547-0FE5-43CE-B300-D9C5CB998034}" type="pres">
      <dgm:prSet presAssocID="{8618EC90-7155-47FF-9602-452D9A3BF89A}" presName="sibTrans" presStyleCnt="0"/>
      <dgm:spPr/>
    </dgm:pt>
    <dgm:pt modelId="{A524C09B-B55A-46D5-8D9F-753C91B28FE5}" type="pres">
      <dgm:prSet presAssocID="{2D82CAB0-23F6-4755-8E50-2C47A34D7695}" presName="composite" presStyleCnt="0"/>
      <dgm:spPr/>
    </dgm:pt>
    <dgm:pt modelId="{0812515D-69BB-4AFE-A675-A67D49D41966}" type="pres">
      <dgm:prSet presAssocID="{2D82CAB0-23F6-4755-8E50-2C47A34D7695}" presName="rect1" presStyleLbl="b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extLst>
        <a:ext uri="{E40237B7-FDA0-4F09-8148-C483321AD2D9}">
          <dgm14:cNvPr xmlns:dgm14="http://schemas.microsoft.com/office/drawing/2010/diagram" id="0" name="" descr="Photo of Darice McDougald"/>
        </a:ext>
      </dgm:extLst>
    </dgm:pt>
    <dgm:pt modelId="{10E6ECBD-0F75-421E-B1DF-7D296F7912AC}" type="pres">
      <dgm:prSet presAssocID="{2D82CAB0-23F6-4755-8E50-2C47A34D7695}" presName="wedgeRectCallout1" presStyleLbl="node1" presStyleIdx="6" presStyleCnt="9">
        <dgm:presLayoutVars>
          <dgm:bulletEnabled val="1"/>
        </dgm:presLayoutVars>
      </dgm:prSet>
      <dgm:spPr/>
    </dgm:pt>
    <dgm:pt modelId="{F709318E-3195-4611-ABF5-325AE4D47F31}" type="pres">
      <dgm:prSet presAssocID="{7D51842E-720F-4BB1-87A8-E277DBB027CC}" presName="sibTrans" presStyleCnt="0"/>
      <dgm:spPr/>
    </dgm:pt>
    <dgm:pt modelId="{439AF9FB-8673-44E7-9CD3-8B03706A044B}" type="pres">
      <dgm:prSet presAssocID="{6121D8CF-BC28-4E0A-80D0-B0B498B79F20}" presName="composite" presStyleCnt="0"/>
      <dgm:spPr/>
    </dgm:pt>
    <dgm:pt modelId="{7AB68F8F-FFE3-4CB3-A486-66519F9D24BB}" type="pres">
      <dgm:prSet presAssocID="{6121D8CF-BC28-4E0A-80D0-B0B498B79F20}" presName="rect1" presStyleLbl="bgImgPlace1" presStyleIdx="7" presStyleCnt="9" custLinFactNeighborX="-537" custLinFactNeighborY="534"/>
      <dgm:spPr>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descr="Photo of Lane Freeman"/>
        </a:ext>
      </dgm:extLst>
    </dgm:pt>
    <dgm:pt modelId="{A356E8FE-CCCE-4613-96CD-544348710590}" type="pres">
      <dgm:prSet presAssocID="{6121D8CF-BC28-4E0A-80D0-B0B498B79F20}" presName="wedgeRectCallout1" presStyleLbl="node1" presStyleIdx="7" presStyleCnt="9">
        <dgm:presLayoutVars>
          <dgm:bulletEnabled val="1"/>
        </dgm:presLayoutVars>
      </dgm:prSet>
      <dgm:spPr/>
    </dgm:pt>
    <dgm:pt modelId="{0C2C0C88-BACE-4D09-8624-7B00E3A62C75}" type="pres">
      <dgm:prSet presAssocID="{208FFD55-933A-4C59-AB1C-5481FA6F489F}" presName="sibTrans" presStyleCnt="0"/>
      <dgm:spPr/>
    </dgm:pt>
    <dgm:pt modelId="{89400835-B386-42BB-AD0E-D45DCF914AA1}" type="pres">
      <dgm:prSet presAssocID="{B70EDC05-0BE4-46C1-9DAC-8033DCF77B4A}" presName="composite" presStyleCnt="0"/>
      <dgm:spPr/>
    </dgm:pt>
    <dgm:pt modelId="{2B90E5F4-B2F1-439C-9027-616FE7D3BCF8}" type="pres">
      <dgm:prSet presAssocID="{B70EDC05-0BE4-46C1-9DAC-8033DCF77B4A}" presName="rect1" presStyleLbl="bgImgPlace1" presStyleIdx="8" presStyleCnt="9"/>
      <dgm:spPr>
        <a:blipFill>
          <a:blip xmlns:r="http://schemas.openxmlformats.org/officeDocument/2006/relationships" r:embed="rId9"/>
          <a:srcRect/>
          <a:stretch>
            <a:fillRect t="-12000" b="-12000"/>
          </a:stretch>
        </a:blipFill>
      </dgm:spPr>
      <dgm:extLst>
        <a:ext uri="{E40237B7-FDA0-4F09-8148-C483321AD2D9}">
          <dgm14:cNvPr xmlns:dgm14="http://schemas.microsoft.com/office/drawing/2010/diagram" id="0" name="" descr="Photo of Jennifer McLean"/>
        </a:ext>
      </dgm:extLst>
    </dgm:pt>
    <dgm:pt modelId="{1923388B-C79A-4088-ADF4-A99AF4C6631D}" type="pres">
      <dgm:prSet presAssocID="{B70EDC05-0BE4-46C1-9DAC-8033DCF77B4A}" presName="wedgeRectCallout1" presStyleLbl="node1" presStyleIdx="8" presStyleCnt="9">
        <dgm:presLayoutVars>
          <dgm:bulletEnabled val="1"/>
        </dgm:presLayoutVars>
      </dgm:prSet>
      <dgm:spPr/>
    </dgm:pt>
  </dgm:ptLst>
  <dgm:cxnLst>
    <dgm:cxn modelId="{388E9E07-5EC0-4045-A723-BB7E287BBA36}" type="presOf" srcId="{802C5A5E-268D-4C44-B1CB-528B5141253C}" destId="{A4DE3437-0929-45FC-B65B-097B6799677E}" srcOrd="0" destOrd="0" presId="urn:microsoft.com/office/officeart/2008/layout/BendingPictureCaptionList"/>
    <dgm:cxn modelId="{42425522-FB21-4687-9944-397880106BE4}" type="presOf" srcId="{B782E1AC-E3E0-48F7-8127-40611DCBD550}" destId="{B7B0CCF7-D647-4781-BAA6-1B21C9181D10}" srcOrd="0" destOrd="0" presId="urn:microsoft.com/office/officeart/2008/layout/BendingPictureCaptionList"/>
    <dgm:cxn modelId="{136B5937-FC6C-465F-B7BF-D87DCADDDF44}" type="presOf" srcId="{52D41CC0-F150-4E37-81CD-6FAC9303347E}" destId="{E035FDE3-DD7C-4EC9-9BE2-FB9171A9C20C}" srcOrd="0" destOrd="0" presId="urn:microsoft.com/office/officeart/2008/layout/BendingPictureCaptionList"/>
    <dgm:cxn modelId="{36FA1F3D-9EFA-47A7-B87D-D3261E4D53D0}" srcId="{7FBB94E0-6142-4D42-A25A-B1596C2BF751}" destId="{F971C0E7-F877-4636-BEBA-D30CDC7746C5}" srcOrd="1" destOrd="0" parTransId="{152EB26E-5108-4F37-9BE9-C3D7C92DF248}" sibTransId="{35A27956-206F-4CD5-85D3-7E8F83158435}"/>
    <dgm:cxn modelId="{39EADF3F-B644-49F5-ACD6-99887412B483}" type="presOf" srcId="{7FBB94E0-6142-4D42-A25A-B1596C2BF751}" destId="{F2727D7F-93FB-4DE6-AA32-52E7A96A13A9}" srcOrd="0" destOrd="0" presId="urn:microsoft.com/office/officeart/2008/layout/BendingPictureCaptionList"/>
    <dgm:cxn modelId="{EC252E68-581F-4CF9-A568-8C743D22294F}" type="presOf" srcId="{452466AB-2408-4645-9FC3-599DD3994EBC}" destId="{BE39835D-6089-478B-AB36-D0A9CDA20D35}" srcOrd="0" destOrd="0" presId="urn:microsoft.com/office/officeart/2008/layout/BendingPictureCaptionList"/>
    <dgm:cxn modelId="{49D5A873-8F1F-4B53-808E-775E19F79296}" srcId="{7FBB94E0-6142-4D42-A25A-B1596C2BF751}" destId="{452466AB-2408-4645-9FC3-599DD3994EBC}" srcOrd="5" destOrd="0" parTransId="{C1C79EB9-8B7D-45FC-878D-8AFD91F84F1A}" sibTransId="{8618EC90-7155-47FF-9602-452D9A3BF89A}"/>
    <dgm:cxn modelId="{2B73CD8E-AF6E-49DA-A2D9-E89F8829A30D}" srcId="{7FBB94E0-6142-4D42-A25A-B1596C2BF751}" destId="{2D82CAB0-23F6-4755-8E50-2C47A34D7695}" srcOrd="6" destOrd="0" parTransId="{949D640C-65C1-400D-985B-97B6A330B6A5}" sibTransId="{7D51842E-720F-4BB1-87A8-E277DBB027CC}"/>
    <dgm:cxn modelId="{11CA3E95-3A22-46F4-A6EE-97752037405C}" type="presOf" srcId="{2D82CAB0-23F6-4755-8E50-2C47A34D7695}" destId="{10E6ECBD-0F75-421E-B1DF-7D296F7912AC}" srcOrd="0" destOrd="0" presId="urn:microsoft.com/office/officeart/2008/layout/BendingPictureCaptionList"/>
    <dgm:cxn modelId="{9858E59F-F450-4F88-8D86-B5BDE8A9B6B7}" srcId="{7FBB94E0-6142-4D42-A25A-B1596C2BF751}" destId="{6121D8CF-BC28-4E0A-80D0-B0B498B79F20}" srcOrd="7" destOrd="0" parTransId="{4BFB067D-7D57-4B37-9653-67173E3FAD0D}" sibTransId="{208FFD55-933A-4C59-AB1C-5481FA6F489F}"/>
    <dgm:cxn modelId="{830C3EC5-3101-4D18-B65B-93BDD925AAC7}" type="presOf" srcId="{6121D8CF-BC28-4E0A-80D0-B0B498B79F20}" destId="{A356E8FE-CCCE-4613-96CD-544348710590}" srcOrd="0" destOrd="0" presId="urn:microsoft.com/office/officeart/2008/layout/BendingPictureCaptionList"/>
    <dgm:cxn modelId="{32504AC5-8308-4DCD-8747-61EB973876DA}" srcId="{7FBB94E0-6142-4D42-A25A-B1596C2BF751}" destId="{802C5A5E-268D-4C44-B1CB-528B5141253C}" srcOrd="2" destOrd="0" parTransId="{8BBE0DFC-471B-491F-ABDE-3237D40D57BF}" sibTransId="{5ED36A2C-A23D-475F-B013-6BADCA0411E9}"/>
    <dgm:cxn modelId="{875143C6-1BF3-4C85-A4AC-5DAE64987A03}" type="presOf" srcId="{D1D8622C-E34C-47D5-ACE6-36634023FEF1}" destId="{5E562F88-71BE-425F-B4C8-C5F30BEE9644}" srcOrd="0" destOrd="0" presId="urn:microsoft.com/office/officeart/2008/layout/BendingPictureCaptionList"/>
    <dgm:cxn modelId="{5571A2D0-DE44-44C6-8E2A-7CFC68A18808}" srcId="{7FBB94E0-6142-4D42-A25A-B1596C2BF751}" destId="{D1D8622C-E34C-47D5-ACE6-36634023FEF1}" srcOrd="3" destOrd="0" parTransId="{E1D66426-6FD0-49BA-8D34-DDEE330291F8}" sibTransId="{B83D9F7A-9BA3-4681-BB5C-6C4D10EF11C7}"/>
    <dgm:cxn modelId="{79B2A4DC-B919-418C-8317-8C5C3F556591}" type="presOf" srcId="{F971C0E7-F877-4636-BEBA-D30CDC7746C5}" destId="{F909DEB2-C496-4520-8611-20AB9838DAF4}" srcOrd="0" destOrd="0" presId="urn:microsoft.com/office/officeart/2008/layout/BendingPictureCaptionList"/>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D02E42E1-460B-4DA5-A20F-8BE6DF1A602F}" type="presOf" srcId="{B70EDC05-0BE4-46C1-9DAC-8033DCF77B4A}" destId="{1923388B-C79A-4088-ADF4-A99AF4C6631D}" srcOrd="0" destOrd="0" presId="urn:microsoft.com/office/officeart/2008/layout/BendingPictureCaptionList"/>
    <dgm:cxn modelId="{F7EF19F8-54E8-467F-8AF3-6901A9E6E960}" srcId="{7FBB94E0-6142-4D42-A25A-B1596C2BF751}" destId="{B70EDC05-0BE4-46C1-9DAC-8033DCF77B4A}" srcOrd="8" destOrd="0" parTransId="{0300ABD8-23DE-4FA6-8381-4F23AB25491C}" sibTransId="{0BDD8D80-B364-4874-8C8D-AABCB6069EE9}"/>
    <dgm:cxn modelId="{BC8585CD-8F37-4DD2-AF0E-226D959E5CE1}" type="presParOf" srcId="{F2727D7F-93FB-4DE6-AA32-52E7A96A13A9}" destId="{BD537E27-7F35-40AE-8F46-9CA6762F5832}" srcOrd="0" destOrd="0" presId="urn:microsoft.com/office/officeart/2008/layout/BendingPictureCaptionList"/>
    <dgm:cxn modelId="{7B8622E3-1715-4474-8F37-4C7D82D14354}" type="presParOf" srcId="{BD537E27-7F35-40AE-8F46-9CA6762F5832}" destId="{369C2B1C-A1DC-4D93-A814-FCE722422A8C}" srcOrd="0" destOrd="0" presId="urn:microsoft.com/office/officeart/2008/layout/BendingPictureCaptionList"/>
    <dgm:cxn modelId="{FC721A70-4B96-4344-A330-D62F4B618887}" type="presParOf" srcId="{BD537E27-7F35-40AE-8F46-9CA6762F5832}" destId="{E035FDE3-DD7C-4EC9-9BE2-FB9171A9C20C}" srcOrd="1" destOrd="0" presId="urn:microsoft.com/office/officeart/2008/layout/BendingPictureCaptionList"/>
    <dgm:cxn modelId="{860EF3EE-34DC-4685-9705-DD4B1DDB5C60}" type="presParOf" srcId="{F2727D7F-93FB-4DE6-AA32-52E7A96A13A9}" destId="{44CA1024-10F3-41FE-8001-B3872F132AAC}" srcOrd="1" destOrd="0" presId="urn:microsoft.com/office/officeart/2008/layout/BendingPictureCaptionList"/>
    <dgm:cxn modelId="{4E01C344-F7F5-4118-B2AE-468F2AF37775}" type="presParOf" srcId="{F2727D7F-93FB-4DE6-AA32-52E7A96A13A9}" destId="{5FA3948C-CCBE-408F-A842-E14A387BA3C6}" srcOrd="2" destOrd="0" presId="urn:microsoft.com/office/officeart/2008/layout/BendingPictureCaptionList"/>
    <dgm:cxn modelId="{D2251F55-381C-44EB-B6ED-F829E8224B1E}" type="presParOf" srcId="{5FA3948C-CCBE-408F-A842-E14A387BA3C6}" destId="{8CD83F31-2381-453B-ACA6-2912988DB06F}" srcOrd="0" destOrd="0" presId="urn:microsoft.com/office/officeart/2008/layout/BendingPictureCaptionList"/>
    <dgm:cxn modelId="{3ECBA3FC-0B0A-4F54-BBD2-0A2A1A29D6A5}" type="presParOf" srcId="{5FA3948C-CCBE-408F-A842-E14A387BA3C6}" destId="{F909DEB2-C496-4520-8611-20AB9838DAF4}" srcOrd="1" destOrd="0" presId="urn:microsoft.com/office/officeart/2008/layout/BendingPictureCaptionList"/>
    <dgm:cxn modelId="{AC6B0011-E8BB-4A30-ADC1-8A32D0E72528}" type="presParOf" srcId="{F2727D7F-93FB-4DE6-AA32-52E7A96A13A9}" destId="{C610AD8C-5BA2-474C-9B7B-D9A7246B5AD0}" srcOrd="3" destOrd="0" presId="urn:microsoft.com/office/officeart/2008/layout/BendingPictureCaptionList"/>
    <dgm:cxn modelId="{5D4F02BC-8610-437E-83B7-00B3D111E4AA}" type="presParOf" srcId="{F2727D7F-93FB-4DE6-AA32-52E7A96A13A9}" destId="{02C97A1A-C14A-40DF-B44E-9646CAAEEC08}" srcOrd="4" destOrd="0" presId="urn:microsoft.com/office/officeart/2008/layout/BendingPictureCaptionList"/>
    <dgm:cxn modelId="{65135F22-A7FD-4BDC-BD89-4F1C5C33506D}" type="presParOf" srcId="{02C97A1A-C14A-40DF-B44E-9646CAAEEC08}" destId="{D2590E33-1BEC-4B8E-ABBB-5C2737C3F154}" srcOrd="0" destOrd="0" presId="urn:microsoft.com/office/officeart/2008/layout/BendingPictureCaptionList"/>
    <dgm:cxn modelId="{F88BEC50-1E56-42C3-BDAD-8C7073E98CC7}" type="presParOf" srcId="{02C97A1A-C14A-40DF-B44E-9646CAAEEC08}" destId="{A4DE3437-0929-45FC-B65B-097B6799677E}" srcOrd="1" destOrd="0" presId="urn:microsoft.com/office/officeart/2008/layout/BendingPictureCaptionList"/>
    <dgm:cxn modelId="{A7415834-2B53-4D95-B470-9D76CBCF5711}" type="presParOf" srcId="{F2727D7F-93FB-4DE6-AA32-52E7A96A13A9}" destId="{DA8DB6EA-372E-43C1-96D5-5A44B972ED16}" srcOrd="5" destOrd="0" presId="urn:microsoft.com/office/officeart/2008/layout/BendingPictureCaptionList"/>
    <dgm:cxn modelId="{171E5CF6-1D20-478B-AA5D-C67676D3FA6D}" type="presParOf" srcId="{F2727D7F-93FB-4DE6-AA32-52E7A96A13A9}" destId="{E3746054-4A9D-4DAC-BB8A-ADFA84AE7A84}" srcOrd="6" destOrd="0" presId="urn:microsoft.com/office/officeart/2008/layout/BendingPictureCaptionList"/>
    <dgm:cxn modelId="{C962A088-53D2-4760-8CDB-017E88C63BA4}" type="presParOf" srcId="{E3746054-4A9D-4DAC-BB8A-ADFA84AE7A84}" destId="{ED8B02B9-0833-4572-A582-AC3CE9B9965F}" srcOrd="0" destOrd="0" presId="urn:microsoft.com/office/officeart/2008/layout/BendingPictureCaptionList"/>
    <dgm:cxn modelId="{E14A3DD1-57AE-4B13-9C6C-E9D27E7FE3C5}" type="presParOf" srcId="{E3746054-4A9D-4DAC-BB8A-ADFA84AE7A84}" destId="{5E562F88-71BE-425F-B4C8-C5F30BEE9644}" srcOrd="1" destOrd="0" presId="urn:microsoft.com/office/officeart/2008/layout/BendingPictureCaptionList"/>
    <dgm:cxn modelId="{A27E84B2-583B-4E50-8178-F884D29A5597}" type="presParOf" srcId="{F2727D7F-93FB-4DE6-AA32-52E7A96A13A9}" destId="{E4D91319-44FB-4192-8D1E-86168C532F35}" srcOrd="7" destOrd="0" presId="urn:microsoft.com/office/officeart/2008/layout/BendingPictureCaptionList"/>
    <dgm:cxn modelId="{D60D9C7C-193A-4FE2-AED6-EA152D2E8602}" type="presParOf" srcId="{F2727D7F-93FB-4DE6-AA32-52E7A96A13A9}" destId="{0E52C320-BE21-4EDD-9316-91950E44C5A6}" srcOrd="8" destOrd="0" presId="urn:microsoft.com/office/officeart/2008/layout/BendingPictureCaptionList"/>
    <dgm:cxn modelId="{9E460F78-D37B-4F50-A3DE-D73397D6A96E}" type="presParOf" srcId="{0E52C320-BE21-4EDD-9316-91950E44C5A6}" destId="{01ACC801-DAA0-4794-B9BE-70AB3EA32713}" srcOrd="0" destOrd="0" presId="urn:microsoft.com/office/officeart/2008/layout/BendingPictureCaptionList"/>
    <dgm:cxn modelId="{6D2E1CF4-E619-479B-863E-DF943E4BB12F}" type="presParOf" srcId="{0E52C320-BE21-4EDD-9316-91950E44C5A6}" destId="{B7B0CCF7-D647-4781-BAA6-1B21C9181D10}" srcOrd="1" destOrd="0" presId="urn:microsoft.com/office/officeart/2008/layout/BendingPictureCaptionList"/>
    <dgm:cxn modelId="{3923789B-E5CF-4143-95C7-C74FD6D6C93E}" type="presParOf" srcId="{F2727D7F-93FB-4DE6-AA32-52E7A96A13A9}" destId="{1A53D6B7-FB73-4CE0-A0F2-B948565C2F87}" srcOrd="9" destOrd="0" presId="urn:microsoft.com/office/officeart/2008/layout/BendingPictureCaptionList"/>
    <dgm:cxn modelId="{D3305B4E-C5CE-41FA-852C-6289AC61DE95}" type="presParOf" srcId="{F2727D7F-93FB-4DE6-AA32-52E7A96A13A9}" destId="{20A351C9-C62A-4811-B58F-52FCD93FD38D}" srcOrd="10" destOrd="0" presId="urn:microsoft.com/office/officeart/2008/layout/BendingPictureCaptionList"/>
    <dgm:cxn modelId="{4D92DADC-2169-4E48-8979-95C96BB492B8}" type="presParOf" srcId="{20A351C9-C62A-4811-B58F-52FCD93FD38D}" destId="{3DDA16CE-7D47-4596-AF3C-F050F60DB5A3}" srcOrd="0" destOrd="0" presId="urn:microsoft.com/office/officeart/2008/layout/BendingPictureCaptionList"/>
    <dgm:cxn modelId="{408350D4-F337-48B5-8C26-0F56BAE5E8B0}" type="presParOf" srcId="{20A351C9-C62A-4811-B58F-52FCD93FD38D}" destId="{BE39835D-6089-478B-AB36-D0A9CDA20D35}" srcOrd="1" destOrd="0" presId="urn:microsoft.com/office/officeart/2008/layout/BendingPictureCaptionList"/>
    <dgm:cxn modelId="{CFCA2741-F45B-4197-9385-78E21A2BF814}" type="presParOf" srcId="{F2727D7F-93FB-4DE6-AA32-52E7A96A13A9}" destId="{4A9DA547-0FE5-43CE-B300-D9C5CB998034}" srcOrd="11" destOrd="0" presId="urn:microsoft.com/office/officeart/2008/layout/BendingPictureCaptionList"/>
    <dgm:cxn modelId="{DC0AE7B0-676E-4113-BD82-0C765E6F165C}" type="presParOf" srcId="{F2727D7F-93FB-4DE6-AA32-52E7A96A13A9}" destId="{A524C09B-B55A-46D5-8D9F-753C91B28FE5}" srcOrd="12" destOrd="0" presId="urn:microsoft.com/office/officeart/2008/layout/BendingPictureCaptionList"/>
    <dgm:cxn modelId="{B4E62807-A9D8-48C6-BA6E-6F51FA8C8341}" type="presParOf" srcId="{A524C09B-B55A-46D5-8D9F-753C91B28FE5}" destId="{0812515D-69BB-4AFE-A675-A67D49D41966}" srcOrd="0" destOrd="0" presId="urn:microsoft.com/office/officeart/2008/layout/BendingPictureCaptionList"/>
    <dgm:cxn modelId="{E6F9D4AE-AEE3-4AE2-ADC0-BE7C5239C875}" type="presParOf" srcId="{A524C09B-B55A-46D5-8D9F-753C91B28FE5}" destId="{10E6ECBD-0F75-421E-B1DF-7D296F7912AC}" srcOrd="1" destOrd="0" presId="urn:microsoft.com/office/officeart/2008/layout/BendingPictureCaptionList"/>
    <dgm:cxn modelId="{F3EED505-1460-4FAE-99EE-609CB8DA4BD0}" type="presParOf" srcId="{F2727D7F-93FB-4DE6-AA32-52E7A96A13A9}" destId="{F709318E-3195-4611-ABF5-325AE4D47F31}" srcOrd="13" destOrd="0" presId="urn:microsoft.com/office/officeart/2008/layout/BendingPictureCaptionList"/>
    <dgm:cxn modelId="{7AC4DFE7-1FBA-45D0-A624-29B107754E17}" type="presParOf" srcId="{F2727D7F-93FB-4DE6-AA32-52E7A96A13A9}" destId="{439AF9FB-8673-44E7-9CD3-8B03706A044B}" srcOrd="14" destOrd="0" presId="urn:microsoft.com/office/officeart/2008/layout/BendingPictureCaptionList"/>
    <dgm:cxn modelId="{00752228-B977-49E3-B634-545FAADE48FD}" type="presParOf" srcId="{439AF9FB-8673-44E7-9CD3-8B03706A044B}" destId="{7AB68F8F-FFE3-4CB3-A486-66519F9D24BB}" srcOrd="0" destOrd="0" presId="urn:microsoft.com/office/officeart/2008/layout/BendingPictureCaptionList"/>
    <dgm:cxn modelId="{082CBD06-08BD-4D1F-9D6B-76406E1AA802}" type="presParOf" srcId="{439AF9FB-8673-44E7-9CD3-8B03706A044B}" destId="{A356E8FE-CCCE-4613-96CD-544348710590}" srcOrd="1" destOrd="0" presId="urn:microsoft.com/office/officeart/2008/layout/BendingPictureCaptionList"/>
    <dgm:cxn modelId="{A55063C2-10C3-4007-B77F-209AF868C743}" type="presParOf" srcId="{F2727D7F-93FB-4DE6-AA32-52E7A96A13A9}" destId="{0C2C0C88-BACE-4D09-8624-7B00E3A62C75}" srcOrd="15" destOrd="0" presId="urn:microsoft.com/office/officeart/2008/layout/BendingPictureCaptionList"/>
    <dgm:cxn modelId="{2AF822A9-F1AA-42A0-957E-C53482B80026}" type="presParOf" srcId="{F2727D7F-93FB-4DE6-AA32-52E7A96A13A9}" destId="{89400835-B386-42BB-AD0E-D45DCF914AA1}" srcOrd="16" destOrd="0" presId="urn:microsoft.com/office/officeart/2008/layout/BendingPictureCaptionList"/>
    <dgm:cxn modelId="{A27888F9-A1E5-4EC2-9F94-C05B5A3766A2}" type="presParOf" srcId="{89400835-B386-42BB-AD0E-D45DCF914AA1}" destId="{2B90E5F4-B2F1-439C-9027-616FE7D3BCF8}" srcOrd="0" destOrd="0" presId="urn:microsoft.com/office/officeart/2008/layout/BendingPictureCaptionList"/>
    <dgm:cxn modelId="{58C0F144-5359-4529-8267-26C57A0F066D}" type="presParOf" srcId="{89400835-B386-42BB-AD0E-D45DCF914AA1}" destId="{1923388B-C79A-4088-ADF4-A99AF4C6631D}" srcOrd="1" destOrd="0" presId="urn:microsoft.com/office/officeart/2008/layout/BendingPictureCaption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2B1C-A1DC-4D93-A814-FCE722422A8C}">
      <dsp:nvSpPr>
        <dsp:cNvPr id="0" name=""/>
        <dsp:cNvSpPr/>
      </dsp:nvSpPr>
      <dsp:spPr>
        <a:xfrm>
          <a:off x="2695" y="342194"/>
          <a:ext cx="1459501" cy="11676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5FDE3-DD7C-4EC9-9BE2-FB9171A9C20C}">
      <dsp:nvSpPr>
        <dsp:cNvPr id="0" name=""/>
        <dsp:cNvSpPr/>
      </dsp:nvSpPr>
      <dsp:spPr>
        <a:xfrm>
          <a:off x="134050"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Bob Witchger</a:t>
          </a:r>
        </a:p>
      </dsp:txBody>
      <dsp:txXfrm>
        <a:off x="134050" y="1393035"/>
        <a:ext cx="1298956" cy="408660"/>
      </dsp:txXfrm>
    </dsp:sp>
    <dsp:sp modelId="{8CD83F31-2381-453B-ACA6-2912988DB06F}">
      <dsp:nvSpPr>
        <dsp:cNvPr id="0" name=""/>
        <dsp:cNvSpPr/>
      </dsp:nvSpPr>
      <dsp:spPr>
        <a:xfrm>
          <a:off x="1608147" y="342194"/>
          <a:ext cx="1459501" cy="1167601"/>
        </a:xfrm>
        <a:prstGeom prst="rect">
          <a:avLst/>
        </a:prstGeom>
        <a:blipFill>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9DEB2-C496-4520-8611-20AB9838DAF4}">
      <dsp:nvSpPr>
        <dsp:cNvPr id="0" name=""/>
        <dsp:cNvSpPr/>
      </dsp:nvSpPr>
      <dsp:spPr>
        <a:xfrm>
          <a:off x="1739502"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Tony Reggi</a:t>
          </a:r>
        </a:p>
      </dsp:txBody>
      <dsp:txXfrm>
        <a:off x="1739502" y="1393035"/>
        <a:ext cx="1298956" cy="408660"/>
      </dsp:txXfrm>
    </dsp:sp>
    <dsp:sp modelId="{D2590E33-1BEC-4B8E-ABBB-5C2737C3F154}">
      <dsp:nvSpPr>
        <dsp:cNvPr id="0" name=""/>
        <dsp:cNvSpPr/>
      </dsp:nvSpPr>
      <dsp:spPr>
        <a:xfrm>
          <a:off x="3213599" y="342194"/>
          <a:ext cx="1459501" cy="1167601"/>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E3437-0929-45FC-B65B-097B6799677E}">
      <dsp:nvSpPr>
        <dsp:cNvPr id="0" name=""/>
        <dsp:cNvSpPr/>
      </dsp:nvSpPr>
      <dsp:spPr>
        <a:xfrm>
          <a:off x="3344954"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Patti Coultas</a:t>
          </a:r>
        </a:p>
      </dsp:txBody>
      <dsp:txXfrm>
        <a:off x="3344954" y="1393035"/>
        <a:ext cx="1298956" cy="408660"/>
      </dsp:txXfrm>
    </dsp:sp>
    <dsp:sp modelId="{ED8B02B9-0833-4572-A582-AC3CE9B9965F}">
      <dsp:nvSpPr>
        <dsp:cNvPr id="0" name=""/>
        <dsp:cNvSpPr/>
      </dsp:nvSpPr>
      <dsp:spPr>
        <a:xfrm>
          <a:off x="4819050" y="342194"/>
          <a:ext cx="1459501" cy="116760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62F88-71BE-425F-B4C8-C5F30BEE9644}">
      <dsp:nvSpPr>
        <dsp:cNvPr id="0" name=""/>
        <dsp:cNvSpPr/>
      </dsp:nvSpPr>
      <dsp:spPr>
        <a:xfrm>
          <a:off x="4950406"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Mary Olvera</a:t>
          </a:r>
        </a:p>
      </dsp:txBody>
      <dsp:txXfrm>
        <a:off x="4950406" y="1393035"/>
        <a:ext cx="1298956" cy="408660"/>
      </dsp:txXfrm>
    </dsp:sp>
    <dsp:sp modelId="{01ACC801-DAA0-4794-B9BE-70AB3EA32713}">
      <dsp:nvSpPr>
        <dsp:cNvPr id="0" name=""/>
        <dsp:cNvSpPr/>
      </dsp:nvSpPr>
      <dsp:spPr>
        <a:xfrm>
          <a:off x="6424502" y="342194"/>
          <a:ext cx="1459501" cy="11676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w="12700" cap="flat" cmpd="sng" algn="ctr">
          <a:solidFill>
            <a:srgbClr val="003768"/>
          </a:solidFill>
          <a:prstDash val="solid"/>
          <a:miter lim="800000"/>
        </a:ln>
        <a:effectLst/>
      </dsp:spPr>
      <dsp:style>
        <a:lnRef idx="2">
          <a:scrgbClr r="0" g="0" b="0"/>
        </a:lnRef>
        <a:fillRef idx="1">
          <a:scrgbClr r="0" g="0" b="0"/>
        </a:fillRef>
        <a:effectRef idx="0">
          <a:scrgbClr r="0" g="0" b="0"/>
        </a:effectRef>
        <a:fontRef idx="minor"/>
      </dsp:style>
    </dsp:sp>
    <dsp:sp modelId="{B7B0CCF7-D647-4781-BAA6-1B21C9181D10}">
      <dsp:nvSpPr>
        <dsp:cNvPr id="0" name=""/>
        <dsp:cNvSpPr/>
      </dsp:nvSpPr>
      <dsp:spPr>
        <a:xfrm>
          <a:off x="6555857" y="1393035"/>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Stefanie Schroeder</a:t>
          </a:r>
        </a:p>
      </dsp:txBody>
      <dsp:txXfrm>
        <a:off x="6555857" y="1393035"/>
        <a:ext cx="1298956" cy="408660"/>
      </dsp:txXfrm>
    </dsp:sp>
    <dsp:sp modelId="{3DDA16CE-7D47-4596-AF3C-F050F60DB5A3}">
      <dsp:nvSpPr>
        <dsp:cNvPr id="0" name=""/>
        <dsp:cNvSpPr/>
      </dsp:nvSpPr>
      <dsp:spPr>
        <a:xfrm>
          <a:off x="737686" y="1956111"/>
          <a:ext cx="1459501" cy="116760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9835D-6089-478B-AB36-D0A9CDA20D35}">
      <dsp:nvSpPr>
        <dsp:cNvPr id="0" name=""/>
        <dsp:cNvSpPr/>
      </dsp:nvSpPr>
      <dsp:spPr>
        <a:xfrm>
          <a:off x="936776"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Aaron Mabe</a:t>
          </a:r>
        </a:p>
      </dsp:txBody>
      <dsp:txXfrm>
        <a:off x="936776" y="2998487"/>
        <a:ext cx="1298956" cy="408660"/>
      </dsp:txXfrm>
    </dsp:sp>
    <dsp:sp modelId="{0812515D-69BB-4AFE-A675-A67D49D41966}">
      <dsp:nvSpPr>
        <dsp:cNvPr id="0" name=""/>
        <dsp:cNvSpPr/>
      </dsp:nvSpPr>
      <dsp:spPr>
        <a:xfrm>
          <a:off x="2410873" y="1947646"/>
          <a:ext cx="1459501" cy="116760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6ECBD-0F75-421E-B1DF-7D296F7912AC}">
      <dsp:nvSpPr>
        <dsp:cNvPr id="0" name=""/>
        <dsp:cNvSpPr/>
      </dsp:nvSpPr>
      <dsp:spPr>
        <a:xfrm>
          <a:off x="2542228"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Darice McDougald</a:t>
          </a:r>
        </a:p>
      </dsp:txBody>
      <dsp:txXfrm>
        <a:off x="2542228" y="2998487"/>
        <a:ext cx="1298956" cy="408660"/>
      </dsp:txXfrm>
    </dsp:sp>
    <dsp:sp modelId="{7AB68F8F-FFE3-4CB3-A486-66519F9D24BB}">
      <dsp:nvSpPr>
        <dsp:cNvPr id="0" name=""/>
        <dsp:cNvSpPr/>
      </dsp:nvSpPr>
      <dsp:spPr>
        <a:xfrm>
          <a:off x="4008487" y="1953881"/>
          <a:ext cx="1459501" cy="116760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6E8FE-CCCE-4613-96CD-544348710590}">
      <dsp:nvSpPr>
        <dsp:cNvPr id="0" name=""/>
        <dsp:cNvSpPr/>
      </dsp:nvSpPr>
      <dsp:spPr>
        <a:xfrm>
          <a:off x="4147680"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Lane Freeman</a:t>
          </a:r>
        </a:p>
      </dsp:txBody>
      <dsp:txXfrm>
        <a:off x="4147680" y="2998487"/>
        <a:ext cx="1298956" cy="408660"/>
      </dsp:txXfrm>
    </dsp:sp>
    <dsp:sp modelId="{2B90E5F4-B2F1-439C-9027-616FE7D3BCF8}">
      <dsp:nvSpPr>
        <dsp:cNvPr id="0" name=""/>
        <dsp:cNvSpPr/>
      </dsp:nvSpPr>
      <dsp:spPr>
        <a:xfrm>
          <a:off x="5621776" y="1947646"/>
          <a:ext cx="1459501" cy="1167601"/>
        </a:xfrm>
        <a:prstGeom prst="rect">
          <a:avLst/>
        </a:prstGeom>
        <a:blipFill>
          <a:blip xmlns:r="http://schemas.openxmlformats.org/officeDocument/2006/relationships" r:embed="rId9"/>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3388B-C79A-4088-ADF4-A99AF4C6631D}">
      <dsp:nvSpPr>
        <dsp:cNvPr id="0" name=""/>
        <dsp:cNvSpPr/>
      </dsp:nvSpPr>
      <dsp:spPr>
        <a:xfrm>
          <a:off x="5753131" y="2998487"/>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Jennifer McLean</a:t>
          </a:r>
        </a:p>
      </dsp:txBody>
      <dsp:txXfrm>
        <a:off x="5753131" y="2998487"/>
        <a:ext cx="1298956" cy="40866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5265809" y="2"/>
            <a:ext cx="4028440" cy="351737"/>
          </a:xfrm>
          <a:prstGeom prst="rect">
            <a:avLst/>
          </a:prstGeom>
        </p:spPr>
        <p:txBody>
          <a:bodyPr vert="horz" lIns="93150" tIns="46576" rIns="93150" bIns="46576" rtlCol="0"/>
          <a:lstStyle>
            <a:lvl1pPr algn="r">
              <a:defRPr sz="1200"/>
            </a:lvl1pPr>
          </a:lstStyle>
          <a:p>
            <a:fld id="{7E9B6F52-CC10-4425-9195-EDF28B435798}" type="datetimeFigureOut">
              <a:rPr lang="en-US" smtClean="0"/>
              <a:t>1/19/2024</a:t>
            </a:fld>
            <a:endParaRPr lang="en-US"/>
          </a:p>
        </p:txBody>
      </p:sp>
      <p:sp>
        <p:nvSpPr>
          <p:cNvPr id="4" name="Footer Placeholder 3"/>
          <p:cNvSpPr>
            <a:spLocks noGrp="1"/>
          </p:cNvSpPr>
          <p:nvPr>
            <p:ph type="ftr" sz="quarter" idx="2"/>
          </p:nvPr>
        </p:nvSpPr>
        <p:spPr>
          <a:xfrm>
            <a:off x="0" y="6658666"/>
            <a:ext cx="4028440" cy="351736"/>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6"/>
            <a:ext cx="4028440" cy="351736"/>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50" tIns="46576" rIns="93150" bIns="46576" rtlCol="0"/>
          <a:lstStyle>
            <a:lvl1pPr algn="r">
              <a:defRPr sz="1200"/>
            </a:lvl1pPr>
          </a:lstStyle>
          <a:p>
            <a:fld id="{C02D3CF6-D097-446F-BA20-84B1F837E572}" type="datetimeFigureOut">
              <a:rPr lang="en-US" smtClean="0"/>
              <a:t>1/19/2024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6"/>
            <a:ext cx="4028440" cy="351736"/>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6"/>
            <a:ext cx="4028440" cy="351736"/>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2546350" y="876300"/>
            <a:ext cx="4203700" cy="2365375"/>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129794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289682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307032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104004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35</a:t>
            </a:fld>
            <a:endParaRPr lang="en-US"/>
          </a:p>
        </p:txBody>
      </p:sp>
    </p:spTree>
    <p:extLst>
      <p:ext uri="{BB962C8B-B14F-4D97-AF65-F5344CB8AC3E}">
        <p14:creationId xmlns:p14="http://schemas.microsoft.com/office/powerpoint/2010/main" val="1612496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1/19/2024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29806"/>
            <a:ext cx="6858000" cy="1071375"/>
          </a:xfrm>
        </p:spPr>
        <p:txBody>
          <a:bodyPr anchor="b">
            <a:normAutofit/>
          </a:bodyPr>
          <a:lstStyle>
            <a:lvl1pPr algn="ctr">
              <a:defRPr sz="2700"/>
            </a:lvl1pPr>
          </a:lstStyle>
          <a:p>
            <a:r>
              <a:rPr lang="en-US"/>
              <a:t>Click to edit Master title style</a:t>
            </a:r>
          </a:p>
        </p:txBody>
      </p:sp>
      <p:sp>
        <p:nvSpPr>
          <p:cNvPr id="3" name="Subtitle 2"/>
          <p:cNvSpPr>
            <a:spLocks noGrp="1"/>
          </p:cNvSpPr>
          <p:nvPr>
            <p:ph type="subTitle" idx="1"/>
          </p:nvPr>
        </p:nvSpPr>
        <p:spPr>
          <a:xfrm>
            <a:off x="1143000" y="3070237"/>
            <a:ext cx="6858000" cy="1241822"/>
          </a:xfrm>
        </p:spPr>
        <p:txBody>
          <a:bodyPr>
            <a:normAutofit/>
          </a:bodyPr>
          <a:lstStyle>
            <a:lvl1pPr marL="0" indent="0" algn="ctr">
              <a:buNone/>
              <a:defRPr sz="1800"/>
            </a:lvl1pPr>
            <a:lvl2pPr marL="192876" indent="0" algn="ctr">
              <a:buNone/>
              <a:defRPr sz="844"/>
            </a:lvl2pPr>
            <a:lvl3pPr marL="385754" indent="0" algn="ctr">
              <a:buNone/>
              <a:defRPr sz="760"/>
            </a:lvl3pPr>
            <a:lvl4pPr marL="578630" indent="0" algn="ctr">
              <a:buNone/>
              <a:defRPr sz="675"/>
            </a:lvl4pPr>
            <a:lvl5pPr marL="771506" indent="0" algn="ctr">
              <a:buNone/>
              <a:defRPr sz="675"/>
            </a:lvl5pPr>
            <a:lvl6pPr marL="964382" indent="0" algn="ctr">
              <a:buNone/>
              <a:defRPr sz="675"/>
            </a:lvl6pPr>
            <a:lvl7pPr marL="1157259" indent="0" algn="ctr">
              <a:buNone/>
              <a:defRPr sz="675"/>
            </a:lvl7pPr>
            <a:lvl8pPr marL="1350135" indent="0" algn="ctr">
              <a:buNone/>
              <a:defRPr sz="675"/>
            </a:lvl8pPr>
            <a:lvl9pPr marL="1543012" indent="0" algn="ctr">
              <a:buNone/>
              <a:defRPr sz="675"/>
            </a:lvl9pPr>
          </a:lstStyle>
          <a:p>
            <a:r>
              <a:rPr lang="en-US"/>
              <a:t>Click to edit Master subtitle style</a:t>
            </a:r>
          </a:p>
        </p:txBody>
      </p:sp>
      <p:sp>
        <p:nvSpPr>
          <p:cNvPr id="9" name="Rectangle 8"/>
          <p:cNvSpPr/>
          <p:nvPr userDrawn="1"/>
        </p:nvSpPr>
        <p:spPr>
          <a:xfrm>
            <a:off x="1733354" y="366947"/>
            <a:ext cx="6025812" cy="809406"/>
          </a:xfrm>
          <a:prstGeom prst="rect">
            <a:avLst/>
          </a:prstGeom>
          <a:noFill/>
        </p:spPr>
        <p:txBody>
          <a:bodyPr wrap="square" lIns="51435" tIns="25718" rIns="51435" bIns="25718">
            <a:spAutoFit/>
          </a:bodyPr>
          <a:lstStyle/>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26367"/>
            <a:ext cx="1498914" cy="1267946"/>
          </a:xfrm>
          <a:prstGeom prst="rect">
            <a:avLst/>
          </a:prstGeom>
        </p:spPr>
      </p:pic>
    </p:spTree>
    <p:extLst>
      <p:ext uri="{BB962C8B-B14F-4D97-AF65-F5344CB8AC3E}">
        <p14:creationId xmlns:p14="http://schemas.microsoft.com/office/powerpoint/2010/main" val="1804932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5"/>
            <a:ext cx="7886700" cy="3548753"/>
          </a:xfrm>
        </p:spPr>
        <p:txBody>
          <a:bodyPr>
            <a:normAutofit/>
          </a:bodyPr>
          <a:lstStyle>
            <a:lvl1pPr>
              <a:lnSpc>
                <a:spcPct val="100000"/>
              </a:lnSpc>
              <a:spcBef>
                <a:spcPts val="450"/>
              </a:spcBef>
              <a:defRPr sz="2100"/>
            </a:lvl1pPr>
            <a:lvl2pPr>
              <a:lnSpc>
                <a:spcPct val="100000"/>
              </a:lnSpc>
              <a:spcBef>
                <a:spcPts val="225"/>
              </a:spcBef>
              <a:defRPr sz="1800"/>
            </a:lvl2pPr>
            <a:lvl3pPr>
              <a:lnSpc>
                <a:spcPct val="100000"/>
              </a:lnSpc>
              <a:spcBef>
                <a:spcPts val="225"/>
              </a:spcBef>
              <a:defRPr sz="1650"/>
            </a:lvl3pPr>
            <a:lvl4pPr>
              <a:lnSpc>
                <a:spcPct val="100000"/>
              </a:lnSpc>
              <a:spcBef>
                <a:spcPts val="225"/>
              </a:spcBef>
              <a:defRPr sz="1500"/>
            </a:lvl4pPr>
            <a:lvl5pPr>
              <a:lnSpc>
                <a:spcPct val="100000"/>
              </a:lnSpc>
              <a:spcBef>
                <a:spcPts val="225"/>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60"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2400"/>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6" y="126366"/>
            <a:ext cx="1014811" cy="858438"/>
          </a:xfrm>
          <a:prstGeom prst="rect">
            <a:avLst/>
          </a:prstGeom>
        </p:spPr>
      </p:pic>
    </p:spTree>
    <p:extLst>
      <p:ext uri="{BB962C8B-B14F-4D97-AF65-F5344CB8AC3E}">
        <p14:creationId xmlns:p14="http://schemas.microsoft.com/office/powerpoint/2010/main" val="3461669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9"/>
            <a:ext cx="7886700" cy="2139553"/>
          </a:xfrm>
        </p:spPr>
        <p:txBody>
          <a:bodyPr anchor="b">
            <a:normAutofit/>
          </a:bodyPr>
          <a:lstStyle>
            <a:lvl1pPr algn="ctr">
              <a:defRPr sz="255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1500">
                <a:solidFill>
                  <a:schemeClr val="tx1">
                    <a:tint val="75000"/>
                  </a:schemeClr>
                </a:solidFill>
              </a:defRPr>
            </a:lvl1pPr>
            <a:lvl2pPr marL="192876" indent="0">
              <a:buNone/>
              <a:defRPr sz="844">
                <a:solidFill>
                  <a:schemeClr val="tx1">
                    <a:tint val="75000"/>
                  </a:schemeClr>
                </a:solidFill>
              </a:defRPr>
            </a:lvl2pPr>
            <a:lvl3pPr marL="385754" indent="0">
              <a:buNone/>
              <a:defRPr sz="760">
                <a:solidFill>
                  <a:schemeClr val="tx1">
                    <a:tint val="75000"/>
                  </a:schemeClr>
                </a:solidFill>
              </a:defRPr>
            </a:lvl3pPr>
            <a:lvl4pPr marL="578630" indent="0">
              <a:buNone/>
              <a:defRPr sz="675">
                <a:solidFill>
                  <a:schemeClr val="tx1">
                    <a:tint val="75000"/>
                  </a:schemeClr>
                </a:solidFill>
              </a:defRPr>
            </a:lvl4pPr>
            <a:lvl5pPr marL="771506" indent="0">
              <a:buNone/>
              <a:defRPr sz="675">
                <a:solidFill>
                  <a:schemeClr val="tx1">
                    <a:tint val="75000"/>
                  </a:schemeClr>
                </a:solidFill>
              </a:defRPr>
            </a:lvl5pPr>
            <a:lvl6pPr marL="964382" indent="0">
              <a:buNone/>
              <a:defRPr sz="675">
                <a:solidFill>
                  <a:schemeClr val="tx1">
                    <a:tint val="75000"/>
                  </a:schemeClr>
                </a:solidFill>
              </a:defRPr>
            </a:lvl6pPr>
            <a:lvl7pPr marL="1157259" indent="0">
              <a:buNone/>
              <a:defRPr sz="675">
                <a:solidFill>
                  <a:schemeClr val="tx1">
                    <a:tint val="75000"/>
                  </a:schemeClr>
                </a:solidFill>
              </a:defRPr>
            </a:lvl7pPr>
            <a:lvl8pPr marL="1350135" indent="0">
              <a:buNone/>
              <a:defRPr sz="675">
                <a:solidFill>
                  <a:schemeClr val="tx1">
                    <a:tint val="75000"/>
                  </a:schemeClr>
                </a:solidFill>
              </a:defRPr>
            </a:lvl8pPr>
            <a:lvl9pPr marL="1543012"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3"/>
            <a:ext cx="316698" cy="267898"/>
          </a:xfrm>
          <a:prstGeom prst="rect">
            <a:avLst/>
          </a:prstGeom>
        </p:spPr>
      </p:pic>
    </p:spTree>
    <p:extLst>
      <p:ext uri="{BB962C8B-B14F-4D97-AF65-F5344CB8AC3E}">
        <p14:creationId xmlns:p14="http://schemas.microsoft.com/office/powerpoint/2010/main" val="4015459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3"/>
            <a:ext cx="316698" cy="267898"/>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6" y="126366"/>
            <a:ext cx="1014811" cy="858438"/>
          </a:xfrm>
          <a:prstGeom prst="rect">
            <a:avLst/>
          </a:prstGeom>
        </p:spPr>
      </p:pic>
      <p:cxnSp>
        <p:nvCxnSpPr>
          <p:cNvPr id="14" name="Straight Connector 13" title="Gold Line"/>
          <p:cNvCxnSpPr/>
          <p:nvPr userDrawn="1"/>
        </p:nvCxnSpPr>
        <p:spPr>
          <a:xfrm flipV="1">
            <a:off x="1297860"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76" indent="0">
              <a:buNone/>
              <a:defRPr sz="844" b="1"/>
            </a:lvl2pPr>
            <a:lvl3pPr marL="385754" indent="0">
              <a:buNone/>
              <a:defRPr sz="760" b="1"/>
            </a:lvl3pPr>
            <a:lvl4pPr marL="578630" indent="0">
              <a:buNone/>
              <a:defRPr sz="675" b="1"/>
            </a:lvl4pPr>
            <a:lvl5pPr marL="771506" indent="0">
              <a:buNone/>
              <a:defRPr sz="675" b="1"/>
            </a:lvl5pPr>
            <a:lvl6pPr marL="964382" indent="0">
              <a:buNone/>
              <a:defRPr sz="675" b="1"/>
            </a:lvl6pPr>
            <a:lvl7pPr marL="1157259" indent="0">
              <a:buNone/>
              <a:defRPr sz="675" b="1"/>
            </a:lvl7pPr>
            <a:lvl8pPr marL="1350135" indent="0">
              <a:buNone/>
              <a:defRPr sz="675" b="1"/>
            </a:lvl8pPr>
            <a:lvl9pPr marL="1543012"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8"/>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normAutofit/>
          </a:bodyPr>
          <a:lstStyle>
            <a:lvl1pPr marL="0" indent="0">
              <a:buNone/>
              <a:defRPr sz="1350" b="1"/>
            </a:lvl1pPr>
            <a:lvl2pPr marL="192876" indent="0">
              <a:buNone/>
              <a:defRPr sz="844" b="1"/>
            </a:lvl2pPr>
            <a:lvl3pPr marL="385754" indent="0">
              <a:buNone/>
              <a:defRPr sz="760" b="1"/>
            </a:lvl3pPr>
            <a:lvl4pPr marL="578630" indent="0">
              <a:buNone/>
              <a:defRPr sz="675" b="1"/>
            </a:lvl4pPr>
            <a:lvl5pPr marL="771506" indent="0">
              <a:buNone/>
              <a:defRPr sz="675" b="1"/>
            </a:lvl5pPr>
            <a:lvl6pPr marL="964382" indent="0">
              <a:buNone/>
              <a:defRPr sz="675" b="1"/>
            </a:lvl6pPr>
            <a:lvl7pPr marL="1157259" indent="0">
              <a:buNone/>
              <a:defRPr sz="675" b="1"/>
            </a:lvl7pPr>
            <a:lvl8pPr marL="1350135" indent="0">
              <a:buNone/>
              <a:defRPr sz="675" b="1"/>
            </a:lvl8pPr>
            <a:lvl9pPr marL="1543012"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2" y="1878808"/>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3"/>
            <a:ext cx="316698" cy="267898"/>
          </a:xfrm>
          <a:prstGeom prst="rect">
            <a:avLst/>
          </a:prstGeom>
        </p:spPr>
      </p:pic>
      <p:cxnSp>
        <p:nvCxnSpPr>
          <p:cNvPr id="14" name="Straight Connector 13" title="Gold Line"/>
          <p:cNvCxnSpPr/>
          <p:nvPr userDrawn="1"/>
        </p:nvCxnSpPr>
        <p:spPr>
          <a:xfrm flipV="1">
            <a:off x="1297860"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2400"/>
            </a:lvl1pPr>
          </a:lstStyle>
          <a:p>
            <a:r>
              <a:rPr lang="en-US"/>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6" y="126366"/>
            <a:ext cx="1014811" cy="858438"/>
          </a:xfrm>
          <a:prstGeom prst="rect">
            <a:avLst/>
          </a:prstGeom>
        </p:spPr>
      </p:pic>
    </p:spTree>
    <p:extLst>
      <p:ext uri="{BB962C8B-B14F-4D97-AF65-F5344CB8AC3E}">
        <p14:creationId xmlns:p14="http://schemas.microsoft.com/office/powerpoint/2010/main" val="285063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3"/>
            <a:ext cx="316698" cy="267898"/>
          </a:xfrm>
          <a:prstGeom prst="rect">
            <a:avLst/>
          </a:prstGeom>
        </p:spPr>
      </p:pic>
      <p:sp>
        <p:nvSpPr>
          <p:cNvPr id="12" name="Title 1"/>
          <p:cNvSpPr>
            <a:spLocks noGrp="1"/>
          </p:cNvSpPr>
          <p:nvPr>
            <p:ph type="title"/>
          </p:nvPr>
        </p:nvSpPr>
        <p:spPr>
          <a:xfrm>
            <a:off x="1297859" y="126367"/>
            <a:ext cx="7364361" cy="994172"/>
          </a:xfrm>
        </p:spPr>
        <p:txBody>
          <a:bodyPr>
            <a:normAutofit/>
          </a:bodyPr>
          <a:lstStyle>
            <a:lvl1pPr>
              <a:defRPr sz="2400"/>
            </a:lvl1pPr>
          </a:lstStyle>
          <a:p>
            <a:r>
              <a:rPr lang="en-US"/>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6" y="126366"/>
            <a:ext cx="1014811" cy="858438"/>
          </a:xfrm>
          <a:prstGeom prst="rect">
            <a:avLst/>
          </a:prstGeom>
        </p:spPr>
      </p:pic>
      <p:cxnSp>
        <p:nvCxnSpPr>
          <p:cNvPr id="14" name="Straight Connector 13" title="Gold Line"/>
          <p:cNvCxnSpPr/>
          <p:nvPr userDrawn="1"/>
        </p:nvCxnSpPr>
        <p:spPr>
          <a:xfrm flipV="1">
            <a:off x="1297860"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751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92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839376"/>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1" y="2910751"/>
            <a:ext cx="7336465" cy="1241822"/>
          </a:xfrm>
        </p:spPr>
        <p:txBody>
          <a:bodyPr>
            <a:normAutofit/>
          </a:bodyPr>
          <a:lstStyle>
            <a:lvl1pPr marL="0" indent="0" algn="ctr">
              <a:buNone/>
              <a:defRPr sz="2700"/>
            </a:lvl1pPr>
            <a:lvl2pPr marL="192876" indent="0" algn="ctr">
              <a:buNone/>
              <a:defRPr sz="844"/>
            </a:lvl2pPr>
            <a:lvl3pPr marL="385754" indent="0" algn="ctr">
              <a:buNone/>
              <a:defRPr sz="760"/>
            </a:lvl3pPr>
            <a:lvl4pPr marL="578630" indent="0" algn="ctr">
              <a:buNone/>
              <a:defRPr sz="675"/>
            </a:lvl4pPr>
            <a:lvl5pPr marL="771506" indent="0" algn="ctr">
              <a:buNone/>
              <a:defRPr sz="675"/>
            </a:lvl5pPr>
            <a:lvl6pPr marL="964382" indent="0" algn="ctr">
              <a:buNone/>
              <a:defRPr sz="675"/>
            </a:lvl6pPr>
            <a:lvl7pPr marL="1157259" indent="0" algn="ctr">
              <a:buNone/>
              <a:defRPr sz="675"/>
            </a:lvl7pPr>
            <a:lvl8pPr marL="1350135" indent="0" algn="ctr">
              <a:buNone/>
              <a:defRPr sz="675"/>
            </a:lvl8pPr>
            <a:lvl9pPr marL="1543012" indent="0" algn="ctr">
              <a:buNone/>
              <a:defRPr sz="675"/>
            </a:lvl9pPr>
          </a:lstStyle>
          <a:p>
            <a:r>
              <a:rPr lang="en-US"/>
              <a:t>Click to edit Master subtitle style</a:t>
            </a:r>
          </a:p>
        </p:txBody>
      </p:sp>
      <p:cxnSp>
        <p:nvCxnSpPr>
          <p:cNvPr id="10" name="Straight Connector 9" title="Gold Line"/>
          <p:cNvCxnSpPr/>
          <p:nvPr userDrawn="1"/>
        </p:nvCxnSpPr>
        <p:spPr>
          <a:xfrm flipV="1">
            <a:off x="1733356"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6" y="126367"/>
            <a:ext cx="943157" cy="1071375"/>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5"/>
            <a:ext cx="7886700" cy="3548753"/>
          </a:xfrm>
        </p:spPr>
        <p:txBody>
          <a:bodyPr>
            <a:normAutofit/>
          </a:bodyPr>
          <a:lstStyle>
            <a:lvl1pPr marL="175018" indent="-175018">
              <a:lnSpc>
                <a:spcPct val="100000"/>
              </a:lnSpc>
              <a:spcBef>
                <a:spcPts val="450"/>
              </a:spcBef>
              <a:tabLst/>
              <a:defRPr sz="2100"/>
            </a:lvl1pPr>
            <a:lvl2pPr marL="344083" indent="-151206">
              <a:lnSpc>
                <a:spcPct val="100000"/>
              </a:lnSpc>
              <a:spcBef>
                <a:spcPts val="225"/>
              </a:spcBef>
              <a:tabLst/>
              <a:defRPr sz="1800"/>
            </a:lvl2pPr>
            <a:lvl3pPr marL="519100" indent="-133347">
              <a:lnSpc>
                <a:spcPct val="100000"/>
              </a:lnSpc>
              <a:spcBef>
                <a:spcPts val="225"/>
              </a:spcBef>
              <a:tabLst/>
              <a:defRPr sz="1650"/>
            </a:lvl3pPr>
            <a:lvl4pPr marL="732217" indent="-153587">
              <a:lnSpc>
                <a:spcPct val="100000"/>
              </a:lnSpc>
              <a:spcBef>
                <a:spcPts val="225"/>
              </a:spcBef>
              <a:tabLst/>
              <a:defRPr sz="1500"/>
            </a:lvl4pPr>
            <a:lvl5pPr marL="900091" indent="-128585">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6" y="126367"/>
            <a:ext cx="759968" cy="857504"/>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9"/>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76" indent="0">
              <a:buNone/>
              <a:defRPr sz="844">
                <a:solidFill>
                  <a:schemeClr val="tx1">
                    <a:tint val="75000"/>
                  </a:schemeClr>
                </a:solidFill>
              </a:defRPr>
            </a:lvl2pPr>
            <a:lvl3pPr marL="385754" indent="0">
              <a:buNone/>
              <a:defRPr sz="760">
                <a:solidFill>
                  <a:schemeClr val="tx1">
                    <a:tint val="75000"/>
                  </a:schemeClr>
                </a:solidFill>
              </a:defRPr>
            </a:lvl3pPr>
            <a:lvl4pPr marL="578630" indent="0">
              <a:buNone/>
              <a:defRPr sz="675">
                <a:solidFill>
                  <a:schemeClr val="tx1">
                    <a:tint val="75000"/>
                  </a:schemeClr>
                </a:solidFill>
              </a:defRPr>
            </a:lvl4pPr>
            <a:lvl5pPr marL="771506" indent="0">
              <a:buNone/>
              <a:defRPr sz="675">
                <a:solidFill>
                  <a:schemeClr val="tx1">
                    <a:tint val="75000"/>
                  </a:schemeClr>
                </a:solidFill>
              </a:defRPr>
            </a:lvl5pPr>
            <a:lvl6pPr marL="964382" indent="0">
              <a:buNone/>
              <a:defRPr sz="675">
                <a:solidFill>
                  <a:schemeClr val="tx1">
                    <a:tint val="75000"/>
                  </a:schemeClr>
                </a:solidFill>
              </a:defRPr>
            </a:lvl6pPr>
            <a:lvl7pPr marL="1157259" indent="0">
              <a:buNone/>
              <a:defRPr sz="675">
                <a:solidFill>
                  <a:schemeClr val="tx1">
                    <a:tint val="75000"/>
                  </a:schemeClr>
                </a:solidFill>
              </a:defRPr>
            </a:lvl7pPr>
            <a:lvl8pPr marL="1350135" indent="0">
              <a:buNone/>
              <a:defRPr sz="675">
                <a:solidFill>
                  <a:schemeClr val="tx1">
                    <a:tint val="75000"/>
                  </a:schemeClr>
                </a:solidFill>
              </a:defRPr>
            </a:lvl8pPr>
            <a:lvl9pPr marL="1543012"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6" y="126367"/>
            <a:ext cx="759968" cy="857504"/>
          </a:xfrm>
          <a:prstGeom prst="rect">
            <a:avLst/>
          </a:prstGeom>
        </p:spPr>
      </p:pic>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76" indent="0">
              <a:buNone/>
              <a:defRPr sz="844" b="1"/>
            </a:lvl2pPr>
            <a:lvl3pPr marL="385754" indent="0">
              <a:buNone/>
              <a:defRPr sz="760" b="1"/>
            </a:lvl3pPr>
            <a:lvl4pPr marL="578630" indent="0">
              <a:buNone/>
              <a:defRPr sz="675" b="1"/>
            </a:lvl4pPr>
            <a:lvl5pPr marL="771506" indent="0">
              <a:buNone/>
              <a:defRPr sz="675" b="1"/>
            </a:lvl5pPr>
            <a:lvl6pPr marL="964382" indent="0">
              <a:buNone/>
              <a:defRPr sz="675" b="1"/>
            </a:lvl6pPr>
            <a:lvl7pPr marL="1157259" indent="0">
              <a:buNone/>
              <a:defRPr sz="675" b="1"/>
            </a:lvl7pPr>
            <a:lvl8pPr marL="1350135" indent="0">
              <a:buNone/>
              <a:defRPr sz="675" b="1"/>
            </a:lvl8pPr>
            <a:lvl9pPr marL="1543012"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7"/>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normAutofit/>
          </a:bodyPr>
          <a:lstStyle>
            <a:lvl1pPr marL="0" indent="0">
              <a:buNone/>
              <a:defRPr sz="1350" b="1"/>
            </a:lvl1pPr>
            <a:lvl2pPr marL="192876" indent="0">
              <a:buNone/>
              <a:defRPr sz="844" b="1"/>
            </a:lvl2pPr>
            <a:lvl3pPr marL="385754" indent="0">
              <a:buNone/>
              <a:defRPr sz="760" b="1"/>
            </a:lvl3pPr>
            <a:lvl4pPr marL="578630" indent="0">
              <a:buNone/>
              <a:defRPr sz="675" b="1"/>
            </a:lvl4pPr>
            <a:lvl5pPr marL="771506" indent="0">
              <a:buNone/>
              <a:defRPr sz="675" b="1"/>
            </a:lvl5pPr>
            <a:lvl6pPr marL="964382" indent="0">
              <a:buNone/>
              <a:defRPr sz="675" b="1"/>
            </a:lvl6pPr>
            <a:lvl7pPr marL="1157259" indent="0">
              <a:buNone/>
              <a:defRPr sz="675" b="1"/>
            </a:lvl7pPr>
            <a:lvl8pPr marL="1350135" indent="0">
              <a:buNone/>
              <a:defRPr sz="675" b="1"/>
            </a:lvl8pPr>
            <a:lvl9pPr marL="1543012"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6" y="126367"/>
            <a:ext cx="759968" cy="857504"/>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6" y="126367"/>
            <a:ext cx="759968" cy="857504"/>
          </a:xfrm>
          <a:prstGeom prst="rect">
            <a:avLst/>
          </a:prstGeom>
        </p:spPr>
      </p:pic>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4"/>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675"/>
            </a:lvl1pPr>
            <a:lvl2pPr marL="192876" indent="0">
              <a:buNone/>
              <a:defRPr sz="591"/>
            </a:lvl2pPr>
            <a:lvl3pPr marL="385754" indent="0">
              <a:buNone/>
              <a:defRPr sz="506"/>
            </a:lvl3pPr>
            <a:lvl4pPr marL="578630" indent="0">
              <a:buNone/>
              <a:defRPr sz="422"/>
            </a:lvl4pPr>
            <a:lvl5pPr marL="771506" indent="0">
              <a:buNone/>
              <a:defRPr sz="422"/>
            </a:lvl5pPr>
            <a:lvl6pPr marL="964382" indent="0">
              <a:buNone/>
              <a:defRPr sz="422"/>
            </a:lvl6pPr>
            <a:lvl7pPr marL="1157259" indent="0">
              <a:buNone/>
              <a:defRPr sz="422"/>
            </a:lvl7pPr>
            <a:lvl8pPr marL="1350135" indent="0">
              <a:buNone/>
              <a:defRPr sz="422"/>
            </a:lvl8pPr>
            <a:lvl9pPr marL="1543012"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1/19/2024</a:t>
            </a:fld>
            <a:endParaRPr lang="en-US"/>
          </a:p>
        </p:txBody>
      </p:sp>
      <p:sp>
        <p:nvSpPr>
          <p:cNvPr id="7" name="Slide Number Placeholder 6"/>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5"/>
            <a:ext cx="261242" cy="294650"/>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4"/>
            <a:ext cx="4629150" cy="3655219"/>
          </a:xfrm>
        </p:spPr>
        <p:txBody>
          <a:bodyPr/>
          <a:lstStyle>
            <a:lvl1pPr marL="0" indent="0">
              <a:buNone/>
              <a:defRPr sz="1350"/>
            </a:lvl1pPr>
            <a:lvl2pPr marL="192876" indent="0">
              <a:buNone/>
              <a:defRPr sz="1181"/>
            </a:lvl2pPr>
            <a:lvl3pPr marL="385754" indent="0">
              <a:buNone/>
              <a:defRPr sz="1013"/>
            </a:lvl3pPr>
            <a:lvl4pPr marL="578630" indent="0">
              <a:buNone/>
              <a:defRPr sz="844"/>
            </a:lvl4pPr>
            <a:lvl5pPr marL="771506" indent="0">
              <a:buNone/>
              <a:defRPr sz="844"/>
            </a:lvl5pPr>
            <a:lvl6pPr marL="964382" indent="0">
              <a:buNone/>
              <a:defRPr sz="844"/>
            </a:lvl6pPr>
            <a:lvl7pPr marL="1157259" indent="0">
              <a:buNone/>
              <a:defRPr sz="844"/>
            </a:lvl7pPr>
            <a:lvl8pPr marL="1350135" indent="0">
              <a:buNone/>
              <a:defRPr sz="844"/>
            </a:lvl8pPr>
            <a:lvl9pPr marL="1543012"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675"/>
            </a:lvl1pPr>
            <a:lvl2pPr marL="192876" indent="0">
              <a:buNone/>
              <a:defRPr sz="591"/>
            </a:lvl2pPr>
            <a:lvl3pPr marL="385754" indent="0">
              <a:buNone/>
              <a:defRPr sz="506"/>
            </a:lvl3pPr>
            <a:lvl4pPr marL="578630" indent="0">
              <a:buNone/>
              <a:defRPr sz="422"/>
            </a:lvl4pPr>
            <a:lvl5pPr marL="771506" indent="0">
              <a:buNone/>
              <a:defRPr sz="422"/>
            </a:lvl5pPr>
            <a:lvl6pPr marL="964382" indent="0">
              <a:buNone/>
              <a:defRPr sz="422"/>
            </a:lvl6pPr>
            <a:lvl7pPr marL="1157259" indent="0">
              <a:buNone/>
              <a:defRPr sz="422"/>
            </a:lvl7pPr>
            <a:lvl8pPr marL="1350135" indent="0">
              <a:buNone/>
              <a:defRPr sz="422"/>
            </a:lvl8pPr>
            <a:lvl9pPr marL="1543012"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1/19/2024</a:t>
            </a:fld>
            <a:endParaRPr lang="en-US"/>
          </a:p>
        </p:txBody>
      </p:sp>
      <p:sp>
        <p:nvSpPr>
          <p:cNvPr id="7" name="Slide Number Placeholder 6"/>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5"/>
            <a:ext cx="261242" cy="294650"/>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1/19/2024</a:t>
            </a:fld>
            <a:endParaRPr lang="en-US"/>
          </a:p>
        </p:txBody>
      </p:sp>
      <p:sp>
        <p:nvSpPr>
          <p:cNvPr id="6" name="Slide Number Placeholder 5"/>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5"/>
            <a:ext cx="261242" cy="294650"/>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50" y="223247"/>
            <a:ext cx="971180" cy="1095372"/>
          </a:xfrm>
          <a:prstGeom prst="rect">
            <a:avLst/>
          </a:prstGeom>
        </p:spPr>
      </p:pic>
      <p:cxnSp>
        <p:nvCxnSpPr>
          <p:cNvPr id="10" name="Straight Connector 9" title="Gold Line"/>
          <p:cNvCxnSpPr/>
          <p:nvPr userDrawn="1"/>
        </p:nvCxnSpPr>
        <p:spPr>
          <a:xfrm flipV="1">
            <a:off x="1455549" y="1287266"/>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4"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1/19/2024</a:t>
            </a:fld>
            <a:endParaRPr lang="en-US"/>
          </a:p>
        </p:txBody>
      </p:sp>
      <p:sp>
        <p:nvSpPr>
          <p:cNvPr id="6" name="Slide Number Placeholder 5"/>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6"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4" y="4767265"/>
            <a:ext cx="254263" cy="294650"/>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29806"/>
            <a:ext cx="6858000" cy="1071375"/>
          </a:xfrm>
        </p:spPr>
        <p:txBody>
          <a:bodyPr anchor="b">
            <a:normAutofit/>
          </a:bodyPr>
          <a:lstStyle>
            <a:lvl1pPr algn="ctr">
              <a:defRPr sz="2700"/>
            </a:lvl1pPr>
          </a:lstStyle>
          <a:p>
            <a:r>
              <a:rPr lang="en-US"/>
              <a:t>Click to edit Master title style</a:t>
            </a:r>
          </a:p>
        </p:txBody>
      </p:sp>
      <p:sp>
        <p:nvSpPr>
          <p:cNvPr id="3" name="Subtitle 2"/>
          <p:cNvSpPr>
            <a:spLocks noGrp="1"/>
          </p:cNvSpPr>
          <p:nvPr>
            <p:ph type="subTitle" idx="1"/>
          </p:nvPr>
        </p:nvSpPr>
        <p:spPr>
          <a:xfrm>
            <a:off x="1143000" y="3070237"/>
            <a:ext cx="6858000" cy="1241822"/>
          </a:xfrm>
        </p:spPr>
        <p:txBody>
          <a:bodyPr>
            <a:normAutofit/>
          </a:bodyPr>
          <a:lstStyle>
            <a:lvl1pPr marL="0" indent="0" algn="ctr">
              <a:buNone/>
              <a:defRPr sz="18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826476"/>
          </a:xfrm>
          <a:prstGeom prst="rect">
            <a:avLst/>
          </a:prstGeom>
          <a:noFill/>
        </p:spPr>
        <p:txBody>
          <a:bodyPr wrap="square" lIns="51435" tIns="25718" rIns="51435" bIns="25718">
            <a:spAutoFit/>
          </a:bodyPr>
          <a:lstStyle/>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26366"/>
            <a:ext cx="1498914" cy="1267946"/>
          </a:xfrm>
          <a:prstGeom prst="rect">
            <a:avLst/>
          </a:prstGeom>
        </p:spPr>
      </p:pic>
    </p:spTree>
    <p:extLst>
      <p:ext uri="{BB962C8B-B14F-4D97-AF65-F5344CB8AC3E}">
        <p14:creationId xmlns:p14="http://schemas.microsoft.com/office/powerpoint/2010/main" val="1804932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a:lnSpc>
                <a:spcPct val="100000"/>
              </a:lnSpc>
              <a:spcBef>
                <a:spcPts val="450"/>
              </a:spcBef>
              <a:defRPr sz="2100"/>
            </a:lvl1pPr>
            <a:lvl2pPr>
              <a:lnSpc>
                <a:spcPct val="100000"/>
              </a:lnSpc>
              <a:spcBef>
                <a:spcPts val="225"/>
              </a:spcBef>
              <a:defRPr sz="1800"/>
            </a:lvl2pPr>
            <a:lvl3pPr>
              <a:lnSpc>
                <a:spcPct val="100000"/>
              </a:lnSpc>
              <a:spcBef>
                <a:spcPts val="225"/>
              </a:spcBef>
              <a:defRPr sz="1650"/>
            </a:lvl3pPr>
            <a:lvl4pPr>
              <a:lnSpc>
                <a:spcPct val="100000"/>
              </a:lnSpc>
              <a:spcBef>
                <a:spcPts val="225"/>
              </a:spcBef>
              <a:defRPr sz="1500"/>
            </a:lvl4pPr>
            <a:lvl5pPr>
              <a:lnSpc>
                <a:spcPct val="100000"/>
              </a:lnSpc>
              <a:spcBef>
                <a:spcPts val="225"/>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2400"/>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spTree>
    <p:extLst>
      <p:ext uri="{BB962C8B-B14F-4D97-AF65-F5344CB8AC3E}">
        <p14:creationId xmlns:p14="http://schemas.microsoft.com/office/powerpoint/2010/main" val="3461669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55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15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spTree>
    <p:extLst>
      <p:ext uri="{BB962C8B-B14F-4D97-AF65-F5344CB8AC3E}">
        <p14:creationId xmlns:p14="http://schemas.microsoft.com/office/powerpoint/2010/main" val="4015459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92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7"/>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2" y="1878807"/>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2400"/>
            </a:lvl1pPr>
          </a:lstStyle>
          <a:p>
            <a:r>
              <a:rPr lang="en-US"/>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spTree>
    <p:extLst>
      <p:ext uri="{BB962C8B-B14F-4D97-AF65-F5344CB8AC3E}">
        <p14:creationId xmlns:p14="http://schemas.microsoft.com/office/powerpoint/2010/main" val="2850630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sp>
        <p:nvSpPr>
          <p:cNvPr id="12" name="Title 1"/>
          <p:cNvSpPr>
            <a:spLocks noGrp="1"/>
          </p:cNvSpPr>
          <p:nvPr>
            <p:ph type="title"/>
          </p:nvPr>
        </p:nvSpPr>
        <p:spPr>
          <a:xfrm>
            <a:off x="1297859" y="126367"/>
            <a:ext cx="7364361" cy="994172"/>
          </a:xfrm>
        </p:spPr>
        <p:txBody>
          <a:bodyPr>
            <a:normAutofit/>
          </a:bodyPr>
          <a:lstStyle>
            <a:lvl1pPr>
              <a:defRPr sz="2400"/>
            </a:lvl1pPr>
          </a:lstStyle>
          <a:p>
            <a:r>
              <a:rPr lang="en-US"/>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014811" cy="858438"/>
          </a:xfrm>
          <a:prstGeom prst="rect">
            <a:avLst/>
          </a:prstGeom>
        </p:spPr>
      </p:pic>
      <p:cxnSp>
        <p:nvCxnSpPr>
          <p:cNvPr id="14" name="Straight Connector 13" title="Gold Line"/>
          <p:cNvCxnSpPr/>
          <p:nvPr userDrawn="1"/>
        </p:nvCxnSpPr>
        <p:spPr>
          <a:xfrm flipV="1">
            <a:off x="1297859"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751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2"/>
            <a:ext cx="316698" cy="267898"/>
          </a:xfrm>
          <a:prstGeom prst="rect">
            <a:avLst/>
          </a:prstGeom>
        </p:spPr>
      </p:pic>
    </p:spTree>
    <p:extLst>
      <p:ext uri="{BB962C8B-B14F-4D97-AF65-F5344CB8AC3E}">
        <p14:creationId xmlns:p14="http://schemas.microsoft.com/office/powerpoint/2010/main" val="37659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4"/>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1/19/2024</a:t>
            </a:fld>
            <a:endParaRPr lang="en-US"/>
          </a:p>
        </p:txBody>
      </p:sp>
      <p:sp>
        <p:nvSpPr>
          <p:cNvPr id="7" name="Slide Number Placeholder 6"/>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2064910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4"/>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1/19/2024</a:t>
            </a:fld>
            <a:endParaRPr lang="en-US"/>
          </a:p>
        </p:txBody>
      </p:sp>
      <p:sp>
        <p:nvSpPr>
          <p:cNvPr id="7" name="Slide Number Placeholder 6"/>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22600166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1/19/2024</a:t>
            </a:fld>
            <a:endParaRPr lang="en-US"/>
          </a:p>
        </p:txBody>
      </p:sp>
      <p:sp>
        <p:nvSpPr>
          <p:cNvPr id="6" name="Slide Number Placeholder 5"/>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50"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302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6"/>
            <a:ext cx="2057400" cy="273844"/>
          </a:xfrm>
          <a:prstGeom prst="rect">
            <a:avLst/>
          </a:prstGeom>
        </p:spPr>
        <p:txBody>
          <a:bodyPr/>
          <a:lstStyle/>
          <a:p>
            <a:fld id="{47CC054E-03C2-4BA4-B0DC-8A52C253DBFA}" type="datetimeFigureOut">
              <a:rPr lang="en-US" smtClean="0"/>
              <a:t>1/19/2024</a:t>
            </a:fld>
            <a:endParaRPr lang="en-US"/>
          </a:p>
        </p:txBody>
      </p:sp>
      <p:sp>
        <p:nvSpPr>
          <p:cNvPr id="6" name="Slide Number Placeholder 5"/>
          <p:cNvSpPr>
            <a:spLocks noGrp="1"/>
          </p:cNvSpPr>
          <p:nvPr>
            <p:ph type="sldNum" sz="quarter" idx="12"/>
          </p:nvPr>
        </p:nvSpPr>
        <p:spPr>
          <a:xfrm>
            <a:off x="3543300" y="4662186"/>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484740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1" y="3355331"/>
            <a:ext cx="7358063" cy="243299"/>
          </a:xfrm>
          <a:prstGeom prst="rect">
            <a:avLst/>
          </a:prstGeom>
        </p:spPr>
        <p:txBody>
          <a:bodyPr anchor="t"/>
          <a:lstStyle>
            <a:lvl1pPr marL="0" indent="0" algn="ctr">
              <a:spcBef>
                <a:spcPts val="0"/>
              </a:spcBef>
              <a:buSzTx/>
              <a:buNone/>
              <a:defRPr sz="1265" i="1"/>
            </a:lvl1pPr>
            <a:lvl2pPr marL="485522" indent="-251132" algn="ctr">
              <a:spcBef>
                <a:spcPts val="0"/>
              </a:spcBef>
              <a:defRPr sz="1265" i="1"/>
            </a:lvl2pPr>
            <a:lvl3pPr marL="719912" indent="-251132" algn="ctr">
              <a:spcBef>
                <a:spcPts val="0"/>
              </a:spcBef>
              <a:defRPr sz="1265" i="1"/>
            </a:lvl3pPr>
            <a:lvl4pPr marL="954302" indent="-251132" algn="ctr">
              <a:spcBef>
                <a:spcPts val="0"/>
              </a:spcBef>
              <a:defRPr sz="1265" i="1"/>
            </a:lvl4pPr>
            <a:lvl5pPr marL="1188692" indent="-251132"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1" y="2250237"/>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4"/>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75107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52440" y="1845318"/>
            <a:ext cx="8239125" cy="1452868"/>
          </a:xfrm>
          <a:prstGeom prst="rect">
            <a:avLst/>
          </a:prstGeom>
        </p:spPr>
        <p:txBody>
          <a:bodyPr anchor="ctr"/>
          <a:lstStyle>
            <a:lvl1pPr marL="0" indent="0" algn="ctr">
              <a:lnSpc>
                <a:spcPct val="80000"/>
              </a:lnSpc>
              <a:spcBef>
                <a:spcPts val="0"/>
              </a:spcBef>
              <a:buSzTx/>
              <a:buNone/>
              <a:defRPr sz="3263" spc="-65">
                <a:latin typeface="Helvetica Neue Medium"/>
                <a:ea typeface="Helvetica Neue Medium"/>
                <a:cs typeface="Helvetica Neue Medium"/>
                <a:sym typeface="Helvetica Neue Medium"/>
              </a:defRPr>
            </a:lvl1pPr>
            <a:lvl2pPr marL="0" indent="0" algn="ctr">
              <a:lnSpc>
                <a:spcPct val="80000"/>
              </a:lnSpc>
              <a:spcBef>
                <a:spcPts val="0"/>
              </a:spcBef>
              <a:buSzTx/>
              <a:buNone/>
              <a:defRPr sz="3263" spc="-65">
                <a:latin typeface="Helvetica Neue Medium"/>
                <a:ea typeface="Helvetica Neue Medium"/>
                <a:cs typeface="Helvetica Neue Medium"/>
                <a:sym typeface="Helvetica Neue Medium"/>
              </a:defRPr>
            </a:lvl2pPr>
            <a:lvl3pPr marL="0" indent="0" algn="ctr">
              <a:lnSpc>
                <a:spcPct val="80000"/>
              </a:lnSpc>
              <a:spcBef>
                <a:spcPts val="0"/>
              </a:spcBef>
              <a:buSzTx/>
              <a:buNone/>
              <a:defRPr sz="3263" spc="-65">
                <a:latin typeface="Helvetica Neue Medium"/>
                <a:ea typeface="Helvetica Neue Medium"/>
                <a:cs typeface="Helvetica Neue Medium"/>
                <a:sym typeface="Helvetica Neue Medium"/>
              </a:defRPr>
            </a:lvl3pPr>
            <a:lvl4pPr marL="0" indent="0" algn="ctr">
              <a:lnSpc>
                <a:spcPct val="80000"/>
              </a:lnSpc>
              <a:spcBef>
                <a:spcPts val="0"/>
              </a:spcBef>
              <a:buSzTx/>
              <a:buNone/>
              <a:defRPr sz="3263" spc="-65">
                <a:latin typeface="Helvetica Neue Medium"/>
                <a:ea typeface="Helvetica Neue Medium"/>
                <a:cs typeface="Helvetica Neue Medium"/>
                <a:sym typeface="Helvetica Neue Medium"/>
              </a:defRPr>
            </a:lvl4pPr>
            <a:lvl5pPr marL="0" indent="0" algn="ctr">
              <a:lnSpc>
                <a:spcPct val="80000"/>
              </a:lnSpc>
              <a:spcBef>
                <a:spcPts val="0"/>
              </a:spcBef>
              <a:buSzTx/>
              <a:buNone/>
              <a:defRPr sz="3263" spc="-65">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736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712" r:id="rId1"/>
    <p:sldLayoutId id="2147483714" r:id="rId2"/>
    <p:sldLayoutId id="2147483715" r:id="rId3"/>
    <p:sldLayoutId id="2147483716" r:id="rId4"/>
    <p:sldLayoutId id="2147483717" r:id="rId5"/>
    <p:sldLayoutId id="2147483718" r:id="rId6"/>
    <p:sldLayoutId id="2147483687" r:id="rId7"/>
    <p:sldLayoutId id="2147483688" r:id="rId8"/>
    <p:sldLayoutId id="2147483689" r:id="rId9"/>
    <p:sldLayoutId id="2147483690" r:id="rId10"/>
    <p:sldLayoutId id="2147483691" r:id="rId11"/>
    <p:sldLayoutId id="2147483692" r:id="rId12"/>
    <p:sldLayoutId id="2147483710" r:id="rId13"/>
    <p:sldLayoutId id="2147483719" r:id="rId14"/>
    <p:sldLayoutId id="2147483720" r:id="rId15"/>
    <p:sldLayoutId id="2147483709" r:id="rId16"/>
    <p:sldLayoutId id="2147483708" r:id="rId17"/>
    <p:sldLayoutId id="2147483697" r:id="rId18"/>
    <p:sldLayoutId id="2147483711" r:id="rId19"/>
    <p:sldLayoutId id="2147483695" r:id="rId20"/>
    <p:sldLayoutId id="2147483696" r:id="rId21"/>
    <p:sldLayoutId id="2147483685" r:id="rId22"/>
    <p:sldLayoutId id="2147483713"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981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93" r:id="rId19"/>
    <p:sldLayoutId id="2147483694"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673" r:id="rId30"/>
    <p:sldLayoutId id="2147483674" r:id="rId31"/>
    <p:sldLayoutId id="2147483675" r:id="rId32"/>
    <p:sldLayoutId id="2147483676" r:id="rId33"/>
  </p:sldLayoutIdLst>
  <p:txStyles>
    <p:titleStyle>
      <a:lvl1pPr algn="l" defTabSz="514350" rtl="0" eaLnBrk="1" latinLnBrk="0" hangingPunct="1">
        <a:lnSpc>
          <a:spcPct val="90000"/>
        </a:lnSpc>
        <a:spcBef>
          <a:spcPct val="0"/>
        </a:spcBef>
        <a:buNone/>
        <a:defRPr sz="32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ccommunitycolleges.edu/sites/default/files/finance-operations/budget-accounting/accounting-procedures-manual/apm_section_2_2022.01_fina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8.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ncperkins.org/presentation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ncperkins.org/"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88468"/>
            <a:ext cx="7336465" cy="1071375"/>
          </a:xfrm>
        </p:spPr>
        <p:txBody>
          <a:bodyPr>
            <a:normAutofit fontScale="90000"/>
          </a:bodyPr>
          <a:lstStyle/>
          <a:p>
            <a:r>
              <a:rPr lang="en-US" sz="4800" dirty="0"/>
              <a:t>Perkins Overview for </a:t>
            </a:r>
            <a:br>
              <a:rPr lang="en-US" sz="4800" dirty="0"/>
            </a:br>
            <a:r>
              <a:rPr lang="en-US" sz="4800" dirty="0"/>
              <a:t>Business Office Personnel</a:t>
            </a:r>
          </a:p>
        </p:txBody>
      </p:sp>
      <p:sp>
        <p:nvSpPr>
          <p:cNvPr id="3" name="Subtitle 2"/>
          <p:cNvSpPr>
            <a:spLocks noGrp="1"/>
          </p:cNvSpPr>
          <p:nvPr>
            <p:ph type="subTitle" idx="1"/>
          </p:nvPr>
        </p:nvSpPr>
        <p:spPr>
          <a:xfrm>
            <a:off x="914400" y="3296263"/>
            <a:ext cx="7336465" cy="523261"/>
          </a:xfrm>
        </p:spPr>
        <p:txBody>
          <a:bodyPr vert="horz" lIns="91440" tIns="45720" rIns="91440" bIns="45720" rtlCol="0" anchor="t">
            <a:normAutofit/>
          </a:bodyPr>
          <a:lstStyle/>
          <a:p>
            <a:r>
              <a:rPr lang="en-US" dirty="0">
                <a:latin typeface="Times New Roman"/>
                <a:cs typeface="Times New Roman"/>
              </a:rPr>
              <a:t>January 22, 2024</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5" y="3719990"/>
            <a:ext cx="4299884" cy="13533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CE1EC-FDCB-7A4A-95B9-F6E35269A8C1}"/>
              </a:ext>
            </a:extLst>
          </p:cNvPr>
          <p:cNvSpPr>
            <a:spLocks noGrp="1"/>
          </p:cNvSpPr>
          <p:nvPr>
            <p:ph idx="1"/>
          </p:nvPr>
        </p:nvSpPr>
        <p:spPr/>
        <p:txBody>
          <a:bodyPr/>
          <a:lstStyle/>
          <a:p>
            <a:pPr marL="0" lvl="1" indent="0">
              <a:spcAft>
                <a:spcPts val="600"/>
              </a:spcAft>
              <a:buNone/>
            </a:pPr>
            <a:r>
              <a:rPr lang="en-US" sz="2000" dirty="0"/>
              <a:t>1P1 – Post-program Placement</a:t>
            </a:r>
          </a:p>
          <a:p>
            <a:pPr marL="388144" lvl="3" indent="0">
              <a:spcAft>
                <a:spcPts val="600"/>
              </a:spcAft>
              <a:buNone/>
            </a:pPr>
            <a:r>
              <a:rPr lang="en-US" sz="1700" b="0" i="0" dirty="0">
                <a:solidFill>
                  <a:srgbClr val="000000"/>
                </a:solidFill>
                <a:effectLst/>
                <a:latin typeface="Times New Roman" panose="02020603050405020304" pitchFamily="18" charset="0"/>
              </a:rPr>
              <a:t>CTE graduates who remain enrolled in postsecondary education, are in military service, or are employed.</a:t>
            </a:r>
          </a:p>
          <a:p>
            <a:pPr marL="388144" lvl="3" indent="0">
              <a:spcAft>
                <a:spcPts val="600"/>
              </a:spcAft>
              <a:buNone/>
            </a:pPr>
            <a:endParaRPr lang="en-US" sz="1700" dirty="0"/>
          </a:p>
          <a:p>
            <a:pPr marL="0" lvl="1" indent="0">
              <a:spcAft>
                <a:spcPts val="600"/>
              </a:spcAft>
              <a:buNone/>
            </a:pPr>
            <a:r>
              <a:rPr lang="en-US" sz="2000" dirty="0"/>
              <a:t>2P1 - Earned Recognized Postsecondary Credential</a:t>
            </a:r>
          </a:p>
          <a:p>
            <a:pPr marL="388144" lvl="3" indent="0">
              <a:spcAft>
                <a:spcPts val="600"/>
              </a:spcAft>
              <a:buNone/>
            </a:pPr>
            <a:r>
              <a:rPr lang="en-US" sz="1700" b="0" i="0" dirty="0">
                <a:solidFill>
                  <a:srgbClr val="000000"/>
                </a:solidFill>
                <a:effectLst/>
                <a:latin typeface="Times New Roman" panose="02020603050405020304" pitchFamily="18" charset="0"/>
              </a:rPr>
              <a:t>Student attainment of a curriculum certificate, diploma, or a degree.</a:t>
            </a:r>
          </a:p>
          <a:p>
            <a:pPr marL="388144" lvl="3" indent="0">
              <a:spcAft>
                <a:spcPts val="600"/>
              </a:spcAft>
              <a:buNone/>
            </a:pPr>
            <a:endParaRPr lang="en-US" sz="1700" dirty="0"/>
          </a:p>
          <a:p>
            <a:pPr marL="0" lvl="1" indent="0">
              <a:spcAft>
                <a:spcPts val="600"/>
              </a:spcAft>
              <a:buNone/>
            </a:pPr>
            <a:r>
              <a:rPr lang="en-US" sz="2000" dirty="0"/>
              <a:t>3P1 - Nontraditional Program Concentration</a:t>
            </a:r>
          </a:p>
          <a:p>
            <a:pPr marL="344091" lvl="2" indent="0">
              <a:buNone/>
            </a:pPr>
            <a:r>
              <a:rPr lang="en-US" b="0" i="0" dirty="0">
                <a:solidFill>
                  <a:srgbClr val="000000"/>
                </a:solidFill>
                <a:effectLst/>
                <a:latin typeface="Times New Roman" panose="02020603050405020304" pitchFamily="18" charset="0"/>
              </a:rPr>
              <a:t>CTE concentrators in programs and that lead to occupations that are nontraditional for their gender.</a:t>
            </a:r>
            <a:endParaRPr lang="en-US" dirty="0"/>
          </a:p>
          <a:p>
            <a:endParaRPr lang="en-US" dirty="0"/>
          </a:p>
        </p:txBody>
      </p:sp>
      <p:sp>
        <p:nvSpPr>
          <p:cNvPr id="3" name="Title 2">
            <a:extLst>
              <a:ext uri="{FF2B5EF4-FFF2-40B4-BE49-F238E27FC236}">
                <a16:creationId xmlns:a16="http://schemas.microsoft.com/office/drawing/2014/main" id="{8E172FDE-D34B-044C-A5CD-4AE923BDE1AE}"/>
              </a:ext>
            </a:extLst>
          </p:cNvPr>
          <p:cNvSpPr>
            <a:spLocks noGrp="1"/>
          </p:cNvSpPr>
          <p:nvPr>
            <p:ph type="title"/>
          </p:nvPr>
        </p:nvSpPr>
        <p:spPr/>
        <p:txBody>
          <a:bodyPr/>
          <a:lstStyle/>
          <a:p>
            <a:r>
              <a:rPr lang="en-US" sz="3200" dirty="0"/>
              <a:t>Performance Indicators</a:t>
            </a:r>
            <a:endParaRPr lang="en-US" dirty="0"/>
          </a:p>
        </p:txBody>
      </p:sp>
    </p:spTree>
    <p:extLst>
      <p:ext uri="{BB962C8B-B14F-4D97-AF65-F5344CB8AC3E}">
        <p14:creationId xmlns:p14="http://schemas.microsoft.com/office/powerpoint/2010/main" val="36283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F86F2D-E3EB-6BE0-FCE4-77E209005BC5}"/>
              </a:ext>
            </a:extLst>
          </p:cNvPr>
          <p:cNvSpPr>
            <a:spLocks noGrp="1"/>
          </p:cNvSpPr>
          <p:nvPr>
            <p:ph idx="1"/>
          </p:nvPr>
        </p:nvSpPr>
        <p:spPr/>
        <p:txBody>
          <a:bodyPr>
            <a:normAutofit/>
          </a:bodyPr>
          <a:lstStyle/>
          <a:p>
            <a:pPr algn="l" rtl="0" fontAlgn="base">
              <a:spcAft>
                <a:spcPts val="60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Colleges identify needs/gaps in their Comprehensive Local Needs Assessment (CLNA)</a:t>
            </a:r>
            <a:r>
              <a:rPr lang="en-US" sz="1800" b="0" i="0" dirty="0">
                <a:solidFill>
                  <a:srgbClr val="000000"/>
                </a:solidFill>
                <a:effectLst/>
                <a:latin typeface="Times New Roman" panose="02020603050405020304" pitchFamily="18" charset="0"/>
              </a:rPr>
              <a:t>​ every 2 years</a:t>
            </a:r>
          </a:p>
          <a:p>
            <a:pPr algn="l" rtl="0" fontAlgn="base">
              <a:spcAft>
                <a:spcPts val="600"/>
              </a:spcAft>
              <a:buFont typeface="Arial" panose="020B0604020202020204" pitchFamily="34" charset="0"/>
              <a:buChar char="•"/>
            </a:pPr>
            <a:r>
              <a:rPr lang="en-US" sz="1800" dirty="0">
                <a:solidFill>
                  <a:srgbClr val="000000"/>
                </a:solidFill>
                <a:latin typeface="Times New Roman" panose="02020603050405020304" pitchFamily="18" charset="0"/>
              </a:rPr>
              <a:t>Review needs and gaps and determine goals for the college in addressing them</a:t>
            </a:r>
          </a:p>
          <a:p>
            <a:pPr algn="l" rtl="0" fontAlgn="base">
              <a:spcAft>
                <a:spcPts val="600"/>
              </a:spcAft>
              <a:buFont typeface="Arial" panose="020B0604020202020204" pitchFamily="34" charset="0"/>
              <a:buChar char="•"/>
            </a:pPr>
            <a:r>
              <a:rPr lang="en-US" sz="1800" b="0" i="0" dirty="0">
                <a:solidFill>
                  <a:srgbClr val="000000"/>
                </a:solidFill>
                <a:effectLst/>
                <a:latin typeface="Times New Roman" panose="02020603050405020304" pitchFamily="18" charset="0"/>
              </a:rPr>
              <a:t>Determine if activities to address needs </a:t>
            </a:r>
            <a:r>
              <a:rPr lang="en-US" sz="1800" dirty="0">
                <a:solidFill>
                  <a:srgbClr val="000000"/>
                </a:solidFill>
                <a:latin typeface="Times New Roman" panose="02020603050405020304" pitchFamily="18" charset="0"/>
              </a:rPr>
              <a:t>and gaps can be addressed by Perkins V (Allowed by a Required Use as defined in Perkins V Section 135)</a:t>
            </a:r>
          </a:p>
          <a:p>
            <a:pPr algn="l" rtl="0" fontAlgn="base">
              <a:spcAft>
                <a:spcPts val="600"/>
              </a:spcAft>
              <a:buFont typeface="Arial" panose="020B0604020202020204" pitchFamily="34" charset="0"/>
              <a:buChar char="•"/>
            </a:pPr>
            <a:r>
              <a:rPr lang="en-US" sz="1800" dirty="0">
                <a:solidFill>
                  <a:srgbClr val="000000"/>
                </a:solidFill>
                <a:latin typeface="Times New Roman" panose="02020603050405020304" pitchFamily="18" charset="0"/>
              </a:rPr>
              <a:t>Complete Perkins Application every 4 years</a:t>
            </a:r>
          </a:p>
          <a:p>
            <a:pPr algn="l" rtl="0" fontAlgn="base">
              <a:spcAft>
                <a:spcPts val="600"/>
              </a:spcAft>
              <a:buFont typeface="Arial" panose="020B0604020202020204" pitchFamily="34" charset="0"/>
              <a:buChar char="•"/>
            </a:pPr>
            <a:r>
              <a:rPr lang="en-US" sz="1800" dirty="0">
                <a:solidFill>
                  <a:srgbClr val="000000"/>
                </a:solidFill>
                <a:latin typeface="Times New Roman" panose="02020603050405020304" pitchFamily="18" charset="0"/>
              </a:rPr>
              <a:t>Complete </a:t>
            </a:r>
            <a:r>
              <a:rPr lang="en-US" sz="1800" b="0" i="0" dirty="0">
                <a:solidFill>
                  <a:srgbClr val="000000"/>
                </a:solidFill>
                <a:effectLst/>
                <a:latin typeface="Times New Roman" panose="02020603050405020304" pitchFamily="18" charset="0"/>
              </a:rPr>
              <a:t>annual Perkins Plan and Budget</a:t>
            </a:r>
          </a:p>
          <a:p>
            <a:pPr algn="l" rtl="0" fontAlgn="base">
              <a:spcAft>
                <a:spcPts val="600"/>
              </a:spcAft>
              <a:buFont typeface="Arial" panose="020B0604020202020204" pitchFamily="34" charset="0"/>
              <a:buChar char="•"/>
            </a:pPr>
            <a:r>
              <a:rPr lang="en-US" sz="1800" dirty="0">
                <a:solidFill>
                  <a:srgbClr val="000000"/>
                </a:solidFill>
                <a:latin typeface="Times New Roman" panose="02020603050405020304" pitchFamily="18" charset="0"/>
              </a:rPr>
              <a:t>Submit plan and budget modifications as necessary</a:t>
            </a:r>
            <a:endParaRPr lang="en-US" b="0" i="0" dirty="0">
              <a:effectLst/>
              <a:latin typeface="Arial" panose="020B0604020202020204" pitchFamily="34" charset="0"/>
            </a:endParaRPr>
          </a:p>
          <a:p>
            <a:pPr algn="l" rtl="0" fontAlgn="base">
              <a:spcAft>
                <a:spcPts val="600"/>
              </a:spcAft>
              <a:buFont typeface="Arial" panose="020B0604020202020204" pitchFamily="34" charset="0"/>
              <a:buChar char="•"/>
            </a:pPr>
            <a:r>
              <a:rPr lang="en-US" sz="1800" dirty="0">
                <a:solidFill>
                  <a:srgbClr val="000000"/>
                </a:solidFill>
                <a:latin typeface="Times New Roman" panose="02020603050405020304" pitchFamily="18" charset="0"/>
              </a:rPr>
              <a:t>Submit mid-year and end-of-year reports as required</a:t>
            </a:r>
            <a:endParaRPr lang="en-US" sz="1800" b="0" i="0" u="none" strike="noStrike" dirty="0">
              <a:solidFill>
                <a:srgbClr val="000000"/>
              </a:solidFill>
              <a:effectLst/>
              <a:latin typeface="Times New Roman" panose="02020603050405020304" pitchFamily="18" charset="0"/>
            </a:endParaRPr>
          </a:p>
          <a:p>
            <a:pPr algn="l" rtl="0" fontAlgn="base">
              <a:buFont typeface="Arial" panose="020B0604020202020204" pitchFamily="34" charset="0"/>
              <a:buChar char="•"/>
            </a:pPr>
            <a:endParaRPr lang="en-US" b="0" i="0" dirty="0">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77427BB6-C804-EDCC-2014-998B40F74BD7}"/>
              </a:ext>
            </a:extLst>
          </p:cNvPr>
          <p:cNvSpPr>
            <a:spLocks noGrp="1"/>
          </p:cNvSpPr>
          <p:nvPr>
            <p:ph type="title"/>
          </p:nvPr>
        </p:nvSpPr>
        <p:spPr/>
        <p:txBody>
          <a:bodyPr/>
          <a:lstStyle/>
          <a:p>
            <a:r>
              <a:rPr lang="en-US" dirty="0"/>
              <a:t>Perkins Process Summarized</a:t>
            </a:r>
          </a:p>
        </p:txBody>
      </p:sp>
    </p:spTree>
    <p:extLst>
      <p:ext uri="{BB962C8B-B14F-4D97-AF65-F5344CB8AC3E}">
        <p14:creationId xmlns:p14="http://schemas.microsoft.com/office/powerpoint/2010/main" val="353633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C5408-E769-57B2-7EEA-00214C5376F2}"/>
              </a:ext>
            </a:extLst>
          </p:cNvPr>
          <p:cNvSpPr>
            <a:spLocks noGrp="1"/>
          </p:cNvSpPr>
          <p:nvPr>
            <p:ph type="title"/>
          </p:nvPr>
        </p:nvSpPr>
        <p:spPr/>
        <p:txBody>
          <a:bodyPr/>
          <a:lstStyle/>
          <a:p>
            <a:r>
              <a:rPr lang="en-US" dirty="0"/>
              <a:t>NCCCS Dashboards</a:t>
            </a:r>
          </a:p>
        </p:txBody>
      </p:sp>
      <p:pic>
        <p:nvPicPr>
          <p:cNvPr id="5" name="Picture 4">
            <a:extLst>
              <a:ext uri="{FF2B5EF4-FFF2-40B4-BE49-F238E27FC236}">
                <a16:creationId xmlns:a16="http://schemas.microsoft.com/office/drawing/2014/main" id="{7038A09A-4EC1-9516-AF8C-EE069FCA2EAF}"/>
              </a:ext>
            </a:extLst>
          </p:cNvPr>
          <p:cNvPicPr>
            <a:picLocks noChangeAspect="1"/>
          </p:cNvPicPr>
          <p:nvPr/>
        </p:nvPicPr>
        <p:blipFill rotWithShape="1">
          <a:blip r:embed="rId2"/>
          <a:srcRect t="24194"/>
          <a:stretch/>
        </p:blipFill>
        <p:spPr>
          <a:xfrm>
            <a:off x="4980039" y="1257300"/>
            <a:ext cx="4089963" cy="3886199"/>
          </a:xfrm>
          <a:prstGeom prst="rect">
            <a:avLst/>
          </a:prstGeom>
        </p:spPr>
      </p:pic>
      <p:sp>
        <p:nvSpPr>
          <p:cNvPr id="6" name="TextBox 5">
            <a:extLst>
              <a:ext uri="{FF2B5EF4-FFF2-40B4-BE49-F238E27FC236}">
                <a16:creationId xmlns:a16="http://schemas.microsoft.com/office/drawing/2014/main" id="{02344313-1185-8A08-EBCD-8571F37CAF69}"/>
              </a:ext>
            </a:extLst>
          </p:cNvPr>
          <p:cNvSpPr txBox="1"/>
          <p:nvPr/>
        </p:nvSpPr>
        <p:spPr>
          <a:xfrm>
            <a:off x="792359" y="1298934"/>
            <a:ext cx="4140587" cy="923330"/>
          </a:xfrm>
          <a:prstGeom prst="rect">
            <a:avLst/>
          </a:prstGeom>
          <a:noFill/>
        </p:spPr>
        <p:txBody>
          <a:bodyPr wrap="square" rtlCol="0">
            <a:spAutoFit/>
          </a:bodyPr>
          <a:lstStyle/>
          <a:p>
            <a:r>
              <a:rPr lang="en-US" dirty="0"/>
              <a:t>Data on the public-facing dashboards can be disaggregated by many of the special populations.</a:t>
            </a:r>
          </a:p>
        </p:txBody>
      </p:sp>
      <p:pic>
        <p:nvPicPr>
          <p:cNvPr id="4" name="Picture 3">
            <a:extLst>
              <a:ext uri="{FF2B5EF4-FFF2-40B4-BE49-F238E27FC236}">
                <a16:creationId xmlns:a16="http://schemas.microsoft.com/office/drawing/2014/main" id="{64737F87-2B34-2CE3-B47B-F37E836AFB27}"/>
              </a:ext>
            </a:extLst>
          </p:cNvPr>
          <p:cNvPicPr>
            <a:picLocks noChangeAspect="1"/>
          </p:cNvPicPr>
          <p:nvPr/>
        </p:nvPicPr>
        <p:blipFill rotWithShape="1">
          <a:blip r:embed="rId3"/>
          <a:srcRect r="15457"/>
          <a:stretch/>
        </p:blipFill>
        <p:spPr>
          <a:xfrm>
            <a:off x="4980039" y="610988"/>
            <a:ext cx="4089963" cy="651688"/>
          </a:xfrm>
          <a:prstGeom prst="rect">
            <a:avLst/>
          </a:prstGeom>
        </p:spPr>
      </p:pic>
      <p:pic>
        <p:nvPicPr>
          <p:cNvPr id="11" name="Picture 10">
            <a:extLst>
              <a:ext uri="{FF2B5EF4-FFF2-40B4-BE49-F238E27FC236}">
                <a16:creationId xmlns:a16="http://schemas.microsoft.com/office/drawing/2014/main" id="{0254715F-3221-2717-2CCD-A068FFD1EDD2}"/>
              </a:ext>
            </a:extLst>
          </p:cNvPr>
          <p:cNvPicPr>
            <a:picLocks noChangeAspect="1"/>
          </p:cNvPicPr>
          <p:nvPr/>
        </p:nvPicPr>
        <p:blipFill>
          <a:blip r:embed="rId4"/>
          <a:stretch>
            <a:fillRect/>
          </a:stretch>
        </p:blipFill>
        <p:spPr>
          <a:xfrm>
            <a:off x="889264" y="2222263"/>
            <a:ext cx="3946776" cy="2921236"/>
          </a:xfrm>
          <a:prstGeom prst="rect">
            <a:avLst/>
          </a:prstGeom>
        </p:spPr>
      </p:pic>
    </p:spTree>
    <p:extLst>
      <p:ext uri="{BB962C8B-B14F-4D97-AF65-F5344CB8AC3E}">
        <p14:creationId xmlns:p14="http://schemas.microsoft.com/office/powerpoint/2010/main" val="359286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61D1B-AFFE-3B75-85E0-8004EC027307}"/>
              </a:ext>
            </a:extLst>
          </p:cNvPr>
          <p:cNvSpPr>
            <a:spLocks noGrp="1"/>
          </p:cNvSpPr>
          <p:nvPr>
            <p:ph type="title"/>
          </p:nvPr>
        </p:nvSpPr>
        <p:spPr/>
        <p:txBody>
          <a:bodyPr/>
          <a:lstStyle/>
          <a:p>
            <a:r>
              <a:rPr lang="en-US" dirty="0"/>
              <a:t>Comprehensive Local Needs Assessment</a:t>
            </a:r>
          </a:p>
        </p:txBody>
      </p:sp>
      <p:sp>
        <p:nvSpPr>
          <p:cNvPr id="8" name="Content Placeholder 7">
            <a:extLst>
              <a:ext uri="{FF2B5EF4-FFF2-40B4-BE49-F238E27FC236}">
                <a16:creationId xmlns:a16="http://schemas.microsoft.com/office/drawing/2014/main" id="{35036503-0EFE-616E-39DD-40CA8C6254DA}"/>
              </a:ext>
            </a:extLst>
          </p:cNvPr>
          <p:cNvSpPr>
            <a:spLocks noGrp="1"/>
          </p:cNvSpPr>
          <p:nvPr>
            <p:ph idx="1"/>
          </p:nvPr>
        </p:nvSpPr>
        <p:spPr/>
        <p:txBody>
          <a:bodyPr vert="horz" lIns="91440" tIns="45720" rIns="91440" bIns="45720" rtlCol="0" anchor="t">
            <a:normAutofit fontScale="92500" lnSpcReduction="10000"/>
          </a:bodyPr>
          <a:lstStyle/>
          <a:p>
            <a:pPr marL="174625" indent="-174625">
              <a:buNone/>
            </a:pPr>
            <a:r>
              <a:rPr lang="en-US" sz="1900" b="1" dirty="0">
                <a:latin typeface="Calibri"/>
                <a:cs typeface="Times New Roman"/>
              </a:rPr>
              <a:t>Identify gaps and needs through the:</a:t>
            </a:r>
            <a:endParaRPr lang="en-US" dirty="0">
              <a:latin typeface="Calibri"/>
              <a:cs typeface="Times New Roman"/>
            </a:endParaRPr>
          </a:p>
          <a:p>
            <a:pPr marL="174625" indent="-174625">
              <a:buNone/>
            </a:pPr>
            <a:endParaRPr lang="en-US" sz="1900" b="1" dirty="0">
              <a:latin typeface="Calibri"/>
              <a:cs typeface="Times New Roman"/>
            </a:endParaRPr>
          </a:p>
          <a:p>
            <a:pPr marL="457200" indent="-457200">
              <a:buAutoNum type="arabicPeriod"/>
            </a:pPr>
            <a:r>
              <a:rPr lang="en-US" sz="1900" dirty="0">
                <a:latin typeface="Calibri"/>
                <a:cs typeface="Times New Roman"/>
              </a:rPr>
              <a:t>Evaluation of </a:t>
            </a:r>
            <a:r>
              <a:rPr lang="en-US" sz="1900" b="1" dirty="0">
                <a:solidFill>
                  <a:srgbClr val="FF0000"/>
                </a:solidFill>
                <a:latin typeface="Calibri"/>
                <a:cs typeface="Times New Roman"/>
              </a:rPr>
              <a:t>student performance by special population</a:t>
            </a:r>
            <a:r>
              <a:rPr lang="en-US" sz="1900" dirty="0">
                <a:latin typeface="Calibri"/>
                <a:cs typeface="Times New Roman"/>
              </a:rPr>
              <a:t> on Perkins core indicators.</a:t>
            </a:r>
            <a:endParaRPr lang="en-US" dirty="0">
              <a:latin typeface="Calibri"/>
              <a:cs typeface="Times New Roman"/>
            </a:endParaRPr>
          </a:p>
          <a:p>
            <a:pPr marL="457200" indent="-457200">
              <a:buAutoNum type="arabicPeriod"/>
            </a:pPr>
            <a:r>
              <a:rPr lang="en-US" sz="1900" dirty="0">
                <a:latin typeface="Calibri"/>
                <a:cs typeface="Times New Roman"/>
              </a:rPr>
              <a:t>Evaluation of the CTE programs offered </a:t>
            </a:r>
            <a:r>
              <a:rPr lang="en-US" sz="1900" dirty="0">
                <a:solidFill>
                  <a:srgbClr val="FF0000"/>
                </a:solidFill>
                <a:latin typeface="Calibri"/>
                <a:cs typeface="Times New Roman"/>
              </a:rPr>
              <a:t>(</a:t>
            </a:r>
            <a:r>
              <a:rPr lang="en-US" sz="1900" b="1" dirty="0">
                <a:solidFill>
                  <a:srgbClr val="FF0000"/>
                </a:solidFill>
                <a:latin typeface="Calibri"/>
                <a:cs typeface="Times New Roman"/>
              </a:rPr>
              <a:t>size, scope, quality)</a:t>
            </a:r>
            <a:endParaRPr lang="en-US" sz="1900" dirty="0">
              <a:latin typeface="Calibri"/>
              <a:cs typeface="Times New Roman"/>
            </a:endParaRPr>
          </a:p>
          <a:p>
            <a:pPr marL="457200" indent="-457200">
              <a:buAutoNum type="arabicPeriod"/>
            </a:pPr>
            <a:r>
              <a:rPr lang="en-US" sz="1900" dirty="0">
                <a:latin typeface="Calibri"/>
                <a:cs typeface="Times New Roman"/>
              </a:rPr>
              <a:t>The </a:t>
            </a:r>
            <a:r>
              <a:rPr lang="en-US" sz="1900" b="1" dirty="0">
                <a:solidFill>
                  <a:srgbClr val="FF0000"/>
                </a:solidFill>
                <a:latin typeface="Calibri"/>
                <a:cs typeface="Times New Roman"/>
              </a:rPr>
              <a:t>alignment to workforce needs</a:t>
            </a:r>
            <a:endParaRPr lang="en-US" b="1" dirty="0">
              <a:latin typeface="Calibri"/>
              <a:cs typeface="Times New Roman"/>
            </a:endParaRPr>
          </a:p>
          <a:p>
            <a:pPr marL="457200" indent="-457200">
              <a:buAutoNum type="arabicPeriod"/>
            </a:pPr>
            <a:r>
              <a:rPr lang="en-US" sz="1900" dirty="0">
                <a:latin typeface="Calibri"/>
                <a:cs typeface="Times New Roman"/>
              </a:rPr>
              <a:t>Evaluation of the progress toward implementing </a:t>
            </a:r>
            <a:r>
              <a:rPr lang="en-US" sz="1900" b="1" dirty="0">
                <a:solidFill>
                  <a:srgbClr val="FF0000"/>
                </a:solidFill>
                <a:latin typeface="Calibri"/>
                <a:cs typeface="Times New Roman"/>
              </a:rPr>
              <a:t>CTE 9-14 Programs of Study</a:t>
            </a:r>
            <a:r>
              <a:rPr lang="en-US" sz="1900" dirty="0">
                <a:latin typeface="Calibri"/>
                <a:cs typeface="Times New Roman"/>
              </a:rPr>
              <a:t>.</a:t>
            </a:r>
            <a:endParaRPr lang="en-US" dirty="0">
              <a:latin typeface="Calibri"/>
              <a:cs typeface="Times New Roman"/>
            </a:endParaRPr>
          </a:p>
          <a:p>
            <a:pPr marL="457200" indent="-457200">
              <a:buAutoNum type="arabicPeriod"/>
            </a:pPr>
            <a:r>
              <a:rPr lang="en-US" sz="1900" dirty="0">
                <a:latin typeface="Calibri"/>
                <a:cs typeface="Times New Roman"/>
              </a:rPr>
              <a:t>Evaluation of </a:t>
            </a:r>
            <a:r>
              <a:rPr lang="en-US" sz="1900" b="1" dirty="0">
                <a:solidFill>
                  <a:srgbClr val="FF0000"/>
                </a:solidFill>
                <a:latin typeface="Calibri"/>
                <a:cs typeface="Times New Roman"/>
              </a:rPr>
              <a:t>CTE educators and support professionals</a:t>
            </a:r>
            <a:r>
              <a:rPr lang="en-US" sz="1900" dirty="0">
                <a:latin typeface="Calibri"/>
                <a:cs typeface="Times New Roman"/>
              </a:rPr>
              <a:t>:</a:t>
            </a:r>
            <a:r>
              <a:rPr lang="en-US" sz="1900" b="1" dirty="0">
                <a:solidFill>
                  <a:srgbClr val="FF0000"/>
                </a:solidFill>
                <a:latin typeface="Calibri"/>
                <a:cs typeface="Times New Roman"/>
              </a:rPr>
              <a:t> </a:t>
            </a:r>
            <a:r>
              <a:rPr lang="en-US" sz="1900" dirty="0">
                <a:latin typeface="Calibri"/>
                <a:cs typeface="Times New Roman"/>
              </a:rPr>
              <a:t>recruitment, retention and training activities. </a:t>
            </a:r>
            <a:endParaRPr lang="en-US" dirty="0">
              <a:latin typeface="Calibri"/>
              <a:cs typeface="Times New Roman"/>
            </a:endParaRPr>
          </a:p>
          <a:p>
            <a:pPr marL="457200" indent="-457200">
              <a:buAutoNum type="arabicPeriod"/>
            </a:pPr>
            <a:r>
              <a:rPr lang="en-US" sz="1900" dirty="0">
                <a:latin typeface="Calibri"/>
                <a:cs typeface="Times New Roman"/>
              </a:rPr>
              <a:t>Evaluation of progress toward implementing </a:t>
            </a:r>
            <a:r>
              <a:rPr lang="en-US" sz="1900" b="1" dirty="0">
                <a:solidFill>
                  <a:srgbClr val="FF0000"/>
                </a:solidFill>
                <a:latin typeface="Calibri"/>
                <a:cs typeface="Times New Roman"/>
              </a:rPr>
              <a:t>equal access</a:t>
            </a:r>
            <a:r>
              <a:rPr lang="en-US" sz="1900" dirty="0">
                <a:latin typeface="Calibri"/>
                <a:cs typeface="Times New Roman"/>
              </a:rPr>
              <a:t> to CTE for </a:t>
            </a:r>
            <a:r>
              <a:rPr lang="en-US" sz="1900" b="1" dirty="0">
                <a:solidFill>
                  <a:srgbClr val="FF0000"/>
                </a:solidFill>
                <a:latin typeface="Calibri"/>
                <a:cs typeface="Times New Roman"/>
              </a:rPr>
              <a:t>all students</a:t>
            </a:r>
            <a:r>
              <a:rPr lang="en-US" sz="1900" dirty="0">
                <a:latin typeface="Calibri"/>
                <a:cs typeface="Times New Roman"/>
              </a:rPr>
              <a:t>.</a:t>
            </a:r>
            <a:endParaRPr lang="en-US" dirty="0">
              <a:latin typeface="Calibri"/>
              <a:cs typeface="Times New Roman"/>
            </a:endParaRPr>
          </a:p>
        </p:txBody>
      </p:sp>
    </p:spTree>
    <p:extLst>
      <p:ext uri="{BB962C8B-B14F-4D97-AF65-F5344CB8AC3E}">
        <p14:creationId xmlns:p14="http://schemas.microsoft.com/office/powerpoint/2010/main" val="334682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C61FA-F305-4AB4-A3B8-E1F5815EE9A5}"/>
              </a:ext>
            </a:extLst>
          </p:cNvPr>
          <p:cNvSpPr>
            <a:spLocks noGrp="1"/>
          </p:cNvSpPr>
          <p:nvPr>
            <p:ph idx="1"/>
          </p:nvPr>
        </p:nvSpPr>
        <p:spPr/>
        <p:txBody>
          <a:bodyPr vert="horz" lIns="91440" tIns="45720" rIns="91440" bIns="45720" rtlCol="0" anchor="t">
            <a:noAutofit/>
          </a:bodyPr>
          <a:lstStyle/>
          <a:p>
            <a:pPr marL="174621" indent="-174621">
              <a:spcAft>
                <a:spcPts val="600"/>
              </a:spcAft>
            </a:pPr>
            <a:r>
              <a:rPr lang="en-US" sz="1575" dirty="0">
                <a:latin typeface="Times New Roman"/>
                <a:cs typeface="Times New Roman"/>
              </a:rPr>
              <a:t>CTE program representatives at the secondary and postsecondary levels including teachers, faculty, administrators, career guidance and advisement professionals, and other staff</a:t>
            </a:r>
          </a:p>
          <a:p>
            <a:pPr marL="174621" indent="-174621">
              <a:spcAft>
                <a:spcPts val="600"/>
              </a:spcAft>
            </a:pPr>
            <a:r>
              <a:rPr lang="en-US" sz="1575" dirty="0">
                <a:latin typeface="Times New Roman"/>
                <a:cs typeface="Times New Roman"/>
              </a:rPr>
              <a:t>State or local workforce development board representatives, chambers of commerce, economic development representatives</a:t>
            </a:r>
          </a:p>
          <a:p>
            <a:pPr marL="174621" indent="-174621">
              <a:spcAft>
                <a:spcPts val="600"/>
              </a:spcAft>
            </a:pPr>
            <a:r>
              <a:rPr lang="en-US" sz="1575" dirty="0">
                <a:latin typeface="Times New Roman"/>
                <a:cs typeface="Times New Roman"/>
              </a:rPr>
              <a:t>Representatives from a range of local businesses and industries, as well as non-profit agencies</a:t>
            </a:r>
          </a:p>
          <a:p>
            <a:pPr marL="174621" indent="-174621">
              <a:spcAft>
                <a:spcPts val="600"/>
              </a:spcAft>
            </a:pPr>
            <a:r>
              <a:rPr lang="en-US" sz="1575" dirty="0">
                <a:latin typeface="Times New Roman"/>
                <a:cs typeface="Times New Roman"/>
              </a:rPr>
              <a:t>Parents and students</a:t>
            </a:r>
          </a:p>
          <a:p>
            <a:pPr marL="174621" indent="-174621">
              <a:spcAft>
                <a:spcPts val="600"/>
              </a:spcAft>
            </a:pPr>
            <a:r>
              <a:rPr lang="en-US" sz="1575" dirty="0">
                <a:latin typeface="Times New Roman"/>
                <a:cs typeface="Times New Roman"/>
              </a:rPr>
              <a:t>Representatives of special populations</a:t>
            </a:r>
          </a:p>
          <a:p>
            <a:pPr marL="174621" indent="-174621">
              <a:spcAft>
                <a:spcPts val="600"/>
              </a:spcAft>
            </a:pPr>
            <a:r>
              <a:rPr lang="en-US" sz="1575" dirty="0">
                <a:latin typeface="Times New Roman"/>
                <a:cs typeface="Times New Roman"/>
              </a:rPr>
              <a:t>Representatives from agencies serving at-risk, homeless, and out-of-school youth</a:t>
            </a:r>
          </a:p>
          <a:p>
            <a:pPr marL="174621" indent="-174621">
              <a:spcAft>
                <a:spcPts val="600"/>
              </a:spcAft>
            </a:pPr>
            <a:r>
              <a:rPr lang="en-US" sz="1575" dirty="0">
                <a:latin typeface="Times New Roman"/>
                <a:cs typeface="Times New Roman"/>
              </a:rPr>
              <a:t>Representatives from Indian Tribes or Tribal organizations, where applicable</a:t>
            </a:r>
          </a:p>
          <a:p>
            <a:pPr marL="174621" indent="-174621"/>
            <a:endParaRPr lang="en-US" dirty="0"/>
          </a:p>
        </p:txBody>
      </p:sp>
      <p:sp>
        <p:nvSpPr>
          <p:cNvPr id="3" name="Title 2">
            <a:extLst>
              <a:ext uri="{FF2B5EF4-FFF2-40B4-BE49-F238E27FC236}">
                <a16:creationId xmlns:a16="http://schemas.microsoft.com/office/drawing/2014/main" id="{50A0051C-B864-4493-BA4C-B103B4F406E3}"/>
              </a:ext>
            </a:extLst>
          </p:cNvPr>
          <p:cNvSpPr>
            <a:spLocks noGrp="1"/>
          </p:cNvSpPr>
          <p:nvPr>
            <p:ph type="title"/>
          </p:nvPr>
        </p:nvSpPr>
        <p:spPr/>
        <p:txBody>
          <a:bodyPr/>
          <a:lstStyle/>
          <a:p>
            <a:r>
              <a:rPr lang="en-US" dirty="0">
                <a:ln w="0">
                  <a:solidFill>
                    <a:srgbClr val="5B9BD5"/>
                  </a:solidFill>
                </a:ln>
                <a:cs typeface="Calibri Light"/>
              </a:rPr>
              <a:t>Required Stakeholder involvement in CLNA</a:t>
            </a:r>
            <a:endParaRPr lang="en-US" sz="2000" dirty="0"/>
          </a:p>
        </p:txBody>
      </p:sp>
    </p:spTree>
    <p:extLst>
      <p:ext uri="{BB962C8B-B14F-4D97-AF65-F5344CB8AC3E}">
        <p14:creationId xmlns:p14="http://schemas.microsoft.com/office/powerpoint/2010/main" val="32379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idx="1"/>
          </p:nvPr>
        </p:nvSpPr>
        <p:spPr>
          <a:xfrm>
            <a:off x="628650" y="1443037"/>
            <a:ext cx="7886700" cy="3634437"/>
          </a:xfrm>
        </p:spPr>
        <p:txBody>
          <a:bodyPr vert="horz" lIns="91440" tIns="45720" rIns="91440" bIns="45720" rtlCol="0" anchor="t">
            <a:noAutofit/>
          </a:bodyPr>
          <a:lstStyle/>
          <a:p>
            <a:pPr marL="0" indent="0">
              <a:spcBef>
                <a:spcPts val="400"/>
              </a:spcBef>
              <a:spcAft>
                <a:spcPts val="600"/>
              </a:spcAft>
              <a:buNone/>
            </a:pPr>
            <a:r>
              <a:rPr lang="en-US" sz="2000" dirty="0">
                <a:latin typeface="Times New Roman"/>
                <a:cs typeface="Times New Roman"/>
                <a:sym typeface="Tahoma Negreta"/>
              </a:rPr>
              <a:t>College's Perkins Plan and Budget</a:t>
            </a:r>
            <a:endParaRPr lang="en-US" dirty="0"/>
          </a:p>
          <a:p>
            <a:pPr marL="457200" indent="-282575">
              <a:spcBef>
                <a:spcPts val="400"/>
              </a:spcBef>
              <a:spcAft>
                <a:spcPts val="600"/>
              </a:spcAft>
              <a:buFont typeface="Arial"/>
              <a:buChar char="•"/>
            </a:pPr>
            <a:r>
              <a:rPr lang="en-US" sz="2000" dirty="0">
                <a:latin typeface="Times New Roman"/>
                <a:cs typeface="Times New Roman"/>
                <a:sym typeface="Tahoma Negreta"/>
              </a:rPr>
              <a:t>Must meet needs/gaps identified by the Comprehensive Local Needs Assessment (CLNA)</a:t>
            </a:r>
            <a:endParaRPr lang="en-US" sz="2000" dirty="0">
              <a:cs typeface="Times New Roman"/>
            </a:endParaRPr>
          </a:p>
          <a:p>
            <a:pPr marL="457200" indent="-282575">
              <a:spcBef>
                <a:spcPts val="400"/>
              </a:spcBef>
              <a:spcAft>
                <a:spcPts val="600"/>
              </a:spcAft>
              <a:buFont typeface="Arial"/>
              <a:buChar char="•"/>
            </a:pPr>
            <a:r>
              <a:rPr lang="en-US" sz="2000" dirty="0">
                <a:latin typeface="Times New Roman"/>
                <a:cs typeface="Times New Roman"/>
                <a:sym typeface="Tahoma Negreta"/>
              </a:rPr>
              <a:t>Must address the required uses of the grant funds are outlined in Perkins V, Section 135 </a:t>
            </a:r>
            <a:endParaRPr lang="en-US" sz="2000" dirty="0">
              <a:cs typeface="Times New Roman"/>
            </a:endParaRPr>
          </a:p>
          <a:p>
            <a:pPr marL="457200" indent="-282575">
              <a:spcBef>
                <a:spcPts val="400"/>
              </a:spcBef>
              <a:spcAft>
                <a:spcPts val="600"/>
              </a:spcAft>
              <a:buFont typeface="Arial"/>
              <a:buChar char="•"/>
            </a:pPr>
            <a:r>
              <a:rPr lang="en-US" sz="2000" dirty="0">
                <a:latin typeface="Times New Roman"/>
                <a:cs typeface="Times New Roman"/>
                <a:sym typeface="Tahoma Negreta"/>
              </a:rPr>
              <a:t>In addressing the gaps, colleges supplement state and local funds but not supplant them</a:t>
            </a:r>
            <a:endParaRPr lang="en-US" sz="2000" dirty="0">
              <a:cs typeface="Times New Roman"/>
            </a:endParaRPr>
          </a:p>
          <a:p>
            <a:pPr marL="0" indent="0">
              <a:spcBef>
                <a:spcPts val="400"/>
              </a:spcBef>
              <a:spcAft>
                <a:spcPts val="600"/>
              </a:spcAft>
              <a:buNone/>
            </a:pPr>
            <a:endParaRPr lang="en-US" sz="1600" dirty="0">
              <a:cs typeface="Times New Roman"/>
            </a:endParaRPr>
          </a:p>
        </p:txBody>
      </p:sp>
      <p:sp>
        <p:nvSpPr>
          <p:cNvPr id="120" name="Shape 120"/>
          <p:cNvSpPr>
            <a:spLocks noGrp="1"/>
          </p:cNvSpPr>
          <p:nvPr>
            <p:ph type="title"/>
          </p:nvPr>
        </p:nvSpPr>
        <p:spPr/>
        <p:txBody>
          <a:bodyPr>
            <a:normAutofit/>
          </a:bodyPr>
          <a:lstStyle>
            <a:lvl1pPr>
              <a:defRPr sz="4000">
                <a:latin typeface="Tahoma Negreta"/>
                <a:ea typeface="Tahoma Negreta"/>
                <a:cs typeface="Tahoma Negreta"/>
                <a:sym typeface="Tahoma Negreta"/>
              </a:defRPr>
            </a:lvl1pPr>
          </a:lstStyle>
          <a:p>
            <a:r>
              <a:rPr lang="en-US" sz="3000" dirty="0">
                <a:latin typeface="+mj-lt"/>
              </a:rPr>
              <a:t>College Use of Perkins Funds  </a:t>
            </a:r>
          </a:p>
        </p:txBody>
      </p:sp>
    </p:spTree>
    <p:extLst>
      <p:ext uri="{BB962C8B-B14F-4D97-AF65-F5344CB8AC3E}">
        <p14:creationId xmlns:p14="http://schemas.microsoft.com/office/powerpoint/2010/main" val="20554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F8D618-F415-4617-BB76-A72918024EEC}"/>
              </a:ext>
            </a:extLst>
          </p:cNvPr>
          <p:cNvSpPr>
            <a:spLocks noGrp="1"/>
          </p:cNvSpPr>
          <p:nvPr>
            <p:ph idx="1"/>
          </p:nvPr>
        </p:nvSpPr>
        <p:spPr>
          <a:xfrm>
            <a:off x="628650" y="1320904"/>
            <a:ext cx="7835036" cy="3696229"/>
          </a:xfrm>
        </p:spPr>
        <p:txBody>
          <a:bodyPr vert="horz" lIns="91440" tIns="45720" rIns="91440" bIns="45720" rtlCol="0" anchor="t">
            <a:noAutofit/>
          </a:bodyPr>
          <a:lstStyle/>
          <a:p>
            <a:pPr marL="0" indent="0">
              <a:buNone/>
            </a:pPr>
            <a:r>
              <a:rPr lang="en-US" sz="1750" dirty="0">
                <a:latin typeface="Times New Roman"/>
                <a:cs typeface="Times New Roman"/>
              </a:rPr>
              <a:t>In accordance with Perkins V, Title II, Part A, Section 211(a), funds made available </a:t>
            </a:r>
            <a:br>
              <a:rPr lang="en-US" sz="1750" dirty="0"/>
            </a:br>
            <a:r>
              <a:rPr lang="en-US" sz="1750" dirty="0">
                <a:latin typeface="Times New Roman"/>
                <a:cs typeface="Times New Roman"/>
              </a:rPr>
              <a:t>under the Act must supplement and not supplant nonfederal funds expended to carry out CTE activities. In other words, federal Perkins funds are to be used to enhance career and technical education programs and activities and cannot be used when non‐Perkins funds are available or have previously supported these CTE programs or activities.   </a:t>
            </a:r>
            <a:endParaRPr lang="en-US" sz="1750" dirty="0"/>
          </a:p>
          <a:p>
            <a:pPr marL="0" indent="0">
              <a:buNone/>
            </a:pPr>
            <a:r>
              <a:rPr lang="en-US" sz="1750" dirty="0"/>
              <a:t>It will be </a:t>
            </a:r>
            <a:r>
              <a:rPr lang="en-US" sz="1750" b="1" dirty="0"/>
              <a:t>presumed that supplanting </a:t>
            </a:r>
            <a:r>
              <a:rPr lang="en-US" sz="1750" dirty="0"/>
              <a:t>has occurred where:   </a:t>
            </a:r>
          </a:p>
          <a:p>
            <a:pPr marL="626110" lvl="1" indent="-457200">
              <a:buFont typeface="+mj-lt"/>
              <a:buAutoNum type="alphaLcPeriod"/>
            </a:pPr>
            <a:r>
              <a:rPr lang="en-US" sz="1750" dirty="0"/>
              <a:t>Colleges use Perkins funds to provide services that the college is required to </a:t>
            </a:r>
            <a:br>
              <a:rPr lang="en-US" sz="1750" dirty="0"/>
            </a:br>
            <a:r>
              <a:rPr lang="en-US" sz="1750" dirty="0"/>
              <a:t>make available under another federal, state, or local law; or   </a:t>
            </a:r>
          </a:p>
          <a:p>
            <a:pPr marL="626110" lvl="1" indent="-457200">
              <a:buFont typeface="+mj-lt"/>
              <a:buAutoNum type="alphaLcPeriod"/>
            </a:pPr>
            <a:r>
              <a:rPr lang="en-US" sz="1750" dirty="0"/>
              <a:t>Colleges use Perkins funds to provide services that the college provided with </a:t>
            </a:r>
            <a:br>
              <a:rPr lang="en-US" sz="1750" dirty="0"/>
            </a:br>
            <a:r>
              <a:rPr lang="en-US" sz="1750" dirty="0"/>
              <a:t>non-Perkins funds in the prior year  </a:t>
            </a:r>
          </a:p>
          <a:p>
            <a:pPr marL="626110" lvl="1" indent="-457200">
              <a:buFont typeface="+mj-lt"/>
              <a:buAutoNum type="alphaLcPeriod"/>
            </a:pPr>
            <a:r>
              <a:rPr lang="en-US" sz="1750" dirty="0"/>
              <a:t>College provides services for non‐CTE programs with non‐federal funds and </a:t>
            </a:r>
            <a:br>
              <a:rPr lang="en-US" sz="1750" dirty="0"/>
            </a:br>
            <a:r>
              <a:rPr lang="en-US" sz="1750" dirty="0"/>
              <a:t>provides the same services to CTE programs using Perkins funds. </a:t>
            </a:r>
          </a:p>
        </p:txBody>
      </p:sp>
      <p:sp>
        <p:nvSpPr>
          <p:cNvPr id="3" name="Title 2">
            <a:extLst>
              <a:ext uri="{FF2B5EF4-FFF2-40B4-BE49-F238E27FC236}">
                <a16:creationId xmlns:a16="http://schemas.microsoft.com/office/drawing/2014/main" id="{AF9AFFF4-FA3E-4444-AD8C-C7B50CD54680}"/>
              </a:ext>
            </a:extLst>
          </p:cNvPr>
          <p:cNvSpPr>
            <a:spLocks noGrp="1"/>
          </p:cNvSpPr>
          <p:nvPr>
            <p:ph type="title"/>
          </p:nvPr>
        </p:nvSpPr>
        <p:spPr/>
        <p:txBody>
          <a:bodyPr/>
          <a:lstStyle/>
          <a:p>
            <a:r>
              <a:rPr lang="en-US" dirty="0"/>
              <a:t>Supplementing Versus Supplanting</a:t>
            </a:r>
          </a:p>
        </p:txBody>
      </p:sp>
    </p:spTree>
    <p:extLst>
      <p:ext uri="{BB962C8B-B14F-4D97-AF65-F5344CB8AC3E}">
        <p14:creationId xmlns:p14="http://schemas.microsoft.com/office/powerpoint/2010/main" val="347282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BEFD26-C247-74FF-1A26-70BA9334457A}"/>
              </a:ext>
            </a:extLst>
          </p:cNvPr>
          <p:cNvSpPr>
            <a:spLocks noGrp="1"/>
          </p:cNvSpPr>
          <p:nvPr>
            <p:ph idx="1"/>
          </p:nvPr>
        </p:nvSpPr>
        <p:spPr>
          <a:xfrm>
            <a:off x="628650" y="1545421"/>
            <a:ext cx="7886700" cy="3324236"/>
          </a:xfrm>
        </p:spPr>
        <p:txBody>
          <a:bodyPr vert="horz" lIns="91440" tIns="45720" rIns="91440" bIns="45720" rtlCol="0" anchor="t">
            <a:normAutofit/>
          </a:bodyPr>
          <a:lstStyle/>
          <a:p>
            <a:pPr marL="174625" indent="-174625">
              <a:spcAft>
                <a:spcPts val="1200"/>
              </a:spcAft>
            </a:pPr>
            <a:r>
              <a:rPr lang="en-US" dirty="0">
                <a:latin typeface="Times New Roman"/>
                <a:cs typeface="Times New Roman"/>
              </a:rPr>
              <a:t>Perkins V Section 135 lists 5 required activities the college must address to receive a Perkins Basic Grant. </a:t>
            </a:r>
            <a:endParaRPr lang="en-US" dirty="0"/>
          </a:p>
          <a:p>
            <a:pPr marL="174625" indent="-174625">
              <a:spcAft>
                <a:spcPts val="1200"/>
              </a:spcAft>
            </a:pPr>
            <a:r>
              <a:rPr lang="en-US" dirty="0">
                <a:latin typeface="Times New Roman"/>
                <a:cs typeface="Times New Roman"/>
              </a:rPr>
              <a:t>Colleges must list activities for each required use, </a:t>
            </a:r>
            <a:r>
              <a:rPr lang="en-US" b="1" dirty="0">
                <a:latin typeface="Times New Roman"/>
                <a:cs typeface="Times New Roman"/>
              </a:rPr>
              <a:t>even if Perkins funds are not used to support it. </a:t>
            </a:r>
            <a:endParaRPr lang="en-US" b="1" dirty="0"/>
          </a:p>
          <a:p>
            <a:pPr marL="174625" indent="-174625">
              <a:spcAft>
                <a:spcPts val="1200"/>
              </a:spcAft>
            </a:pPr>
            <a:r>
              <a:rPr lang="en-US" dirty="0">
                <a:latin typeface="Times New Roman"/>
                <a:cs typeface="Times New Roman"/>
              </a:rPr>
              <a:t>The gaps identified in the CLNA must fit into a required use if Perkins is used to address it.</a:t>
            </a:r>
          </a:p>
          <a:p>
            <a:pPr marL="174625" indent="-174625">
              <a:spcAft>
                <a:spcPts val="1200"/>
              </a:spcAft>
            </a:pPr>
            <a:r>
              <a:rPr lang="en-US" dirty="0">
                <a:latin typeface="Times New Roman"/>
                <a:cs typeface="Times New Roman"/>
              </a:rPr>
              <a:t>The required uses are aligned with Voc Codes for budgeting purposes.</a:t>
            </a:r>
            <a:endParaRPr lang="en-US" dirty="0"/>
          </a:p>
        </p:txBody>
      </p:sp>
      <p:sp>
        <p:nvSpPr>
          <p:cNvPr id="3" name="Title 2">
            <a:extLst>
              <a:ext uri="{FF2B5EF4-FFF2-40B4-BE49-F238E27FC236}">
                <a16:creationId xmlns:a16="http://schemas.microsoft.com/office/drawing/2014/main" id="{3F448CEF-3018-789C-6FAA-A528E12470F3}"/>
              </a:ext>
            </a:extLst>
          </p:cNvPr>
          <p:cNvSpPr>
            <a:spLocks noGrp="1"/>
          </p:cNvSpPr>
          <p:nvPr>
            <p:ph type="title"/>
          </p:nvPr>
        </p:nvSpPr>
        <p:spPr/>
        <p:txBody>
          <a:bodyPr/>
          <a:lstStyle/>
          <a:p>
            <a:r>
              <a:rPr lang="en-US" dirty="0"/>
              <a:t>Perkins V Required Uses (Section 135)</a:t>
            </a:r>
          </a:p>
        </p:txBody>
      </p:sp>
    </p:spTree>
    <p:extLst>
      <p:ext uri="{BB962C8B-B14F-4D97-AF65-F5344CB8AC3E}">
        <p14:creationId xmlns:p14="http://schemas.microsoft.com/office/powerpoint/2010/main" val="390832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D3E72E-A121-79D3-7585-641FF410A77D}"/>
              </a:ext>
            </a:extLst>
          </p:cNvPr>
          <p:cNvSpPr>
            <a:spLocks noGrp="1"/>
          </p:cNvSpPr>
          <p:nvPr>
            <p:ph idx="1"/>
          </p:nvPr>
        </p:nvSpPr>
        <p:spPr>
          <a:xfrm>
            <a:off x="0" y="1365149"/>
            <a:ext cx="9144000" cy="1422296"/>
          </a:xfrm>
        </p:spPr>
        <p:txBody>
          <a:bodyPr>
            <a:normAutofit fontScale="92500" lnSpcReduction="20000"/>
          </a:bodyPr>
          <a:lstStyle/>
          <a:p>
            <a:pPr marL="0" indent="0">
              <a:buNone/>
            </a:pPr>
            <a:r>
              <a:rPr lang="en-US" dirty="0"/>
              <a:t>	General Ledger Coding</a:t>
            </a:r>
          </a:p>
          <a:p>
            <a:pPr marL="0" indent="0">
              <a:buNone/>
            </a:pPr>
            <a:endParaRPr lang="en-US" dirty="0"/>
          </a:p>
          <a:p>
            <a:pPr marL="0" indent="0" algn="ctr">
              <a:buNone/>
            </a:pPr>
            <a:r>
              <a:rPr lang="en-US" sz="5400" dirty="0"/>
              <a:t>11-220-</a:t>
            </a:r>
            <a:r>
              <a:rPr lang="en-US" sz="5400" b="1" u="sng" dirty="0">
                <a:solidFill>
                  <a:srgbClr val="FF0000"/>
                </a:solidFill>
              </a:rPr>
              <a:t>12</a:t>
            </a:r>
            <a:r>
              <a:rPr lang="en-US" sz="5400" dirty="0"/>
              <a:t>-531250-20020</a:t>
            </a:r>
          </a:p>
        </p:txBody>
      </p:sp>
      <p:sp>
        <p:nvSpPr>
          <p:cNvPr id="3" name="Title 2">
            <a:extLst>
              <a:ext uri="{FF2B5EF4-FFF2-40B4-BE49-F238E27FC236}">
                <a16:creationId xmlns:a16="http://schemas.microsoft.com/office/drawing/2014/main" id="{59660037-E92E-FF88-47D7-7FF1C4B411FD}"/>
              </a:ext>
            </a:extLst>
          </p:cNvPr>
          <p:cNvSpPr>
            <a:spLocks noGrp="1"/>
          </p:cNvSpPr>
          <p:nvPr>
            <p:ph type="title"/>
          </p:nvPr>
        </p:nvSpPr>
        <p:spPr/>
        <p:txBody>
          <a:bodyPr/>
          <a:lstStyle/>
          <a:p>
            <a:r>
              <a:rPr lang="en-US" dirty="0"/>
              <a:t>Accounting Budget Codes	</a:t>
            </a:r>
          </a:p>
        </p:txBody>
      </p:sp>
      <p:sp>
        <p:nvSpPr>
          <p:cNvPr id="4" name="Arrow: Up 3">
            <a:extLst>
              <a:ext uri="{FF2B5EF4-FFF2-40B4-BE49-F238E27FC236}">
                <a16:creationId xmlns:a16="http://schemas.microsoft.com/office/drawing/2014/main" id="{BF9B5845-7608-52E5-BA11-AEE057DEEA9D}"/>
              </a:ext>
            </a:extLst>
          </p:cNvPr>
          <p:cNvSpPr/>
          <p:nvPr/>
        </p:nvSpPr>
        <p:spPr>
          <a:xfrm>
            <a:off x="3323150" y="2692842"/>
            <a:ext cx="545690" cy="678425"/>
          </a:xfrm>
          <a:prstGeom prst="upArrow">
            <a:avLst/>
          </a:prstGeom>
          <a:solidFill>
            <a:srgbClr val="FD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D6ADD1-6B11-CD51-F54A-D736A698DE1E}"/>
              </a:ext>
            </a:extLst>
          </p:cNvPr>
          <p:cNvSpPr txBox="1"/>
          <p:nvPr/>
        </p:nvSpPr>
        <p:spPr>
          <a:xfrm>
            <a:off x="0" y="3435291"/>
            <a:ext cx="9144000" cy="523220"/>
          </a:xfrm>
          <a:prstGeom prst="rect">
            <a:avLst/>
          </a:prstGeom>
          <a:noFill/>
        </p:spPr>
        <p:txBody>
          <a:bodyPr wrap="square" rtlCol="0">
            <a:spAutoFit/>
          </a:bodyPr>
          <a:lstStyle/>
          <a:p>
            <a:pPr algn="ctr"/>
            <a:r>
              <a:rPr lang="en-US" sz="2800" dirty="0"/>
              <a:t>Voc Codes (10 – 19 and 28) have specific Perkins definitions</a:t>
            </a:r>
          </a:p>
        </p:txBody>
      </p:sp>
      <p:sp>
        <p:nvSpPr>
          <p:cNvPr id="6" name="TextBox 5">
            <a:extLst>
              <a:ext uri="{FF2B5EF4-FFF2-40B4-BE49-F238E27FC236}">
                <a16:creationId xmlns:a16="http://schemas.microsoft.com/office/drawing/2014/main" id="{0CBF4F6A-4220-2B78-89FC-91C655E1CF93}"/>
              </a:ext>
            </a:extLst>
          </p:cNvPr>
          <p:cNvSpPr txBox="1"/>
          <p:nvPr/>
        </p:nvSpPr>
        <p:spPr>
          <a:xfrm>
            <a:off x="0" y="4554389"/>
            <a:ext cx="9143999" cy="523220"/>
          </a:xfrm>
          <a:prstGeom prst="rect">
            <a:avLst/>
          </a:prstGeom>
          <a:noFill/>
        </p:spPr>
        <p:txBody>
          <a:bodyPr wrap="square" lIns="91440" tIns="45720" rIns="91440" bIns="45720" rtlCol="0" anchor="t">
            <a:spAutoFit/>
          </a:bodyPr>
          <a:lstStyle/>
          <a:p>
            <a:pPr algn="ctr"/>
            <a:r>
              <a:rPr lang="en-US" dirty="0"/>
              <a:t>See the Accounting Procedures Manual for additional information </a:t>
            </a:r>
            <a:endParaRPr lang="en-US"/>
          </a:p>
          <a:p>
            <a:pPr algn="ctr"/>
            <a:r>
              <a:rPr lang="en-US" sz="1000" dirty="0">
                <a:hlinkClick r:id="rId2"/>
              </a:rPr>
              <a:t>https://www.nccommunitycolleges.edu/sites/default/files/finance-operations/budget-accounting/accounting-procedures-manual/apm_section_2_2022.01_final.pdf</a:t>
            </a:r>
            <a:r>
              <a:rPr lang="en-US" sz="1000" dirty="0"/>
              <a:t> </a:t>
            </a:r>
            <a:endParaRPr lang="en-US"/>
          </a:p>
        </p:txBody>
      </p:sp>
    </p:spTree>
    <p:extLst>
      <p:ext uri="{BB962C8B-B14F-4D97-AF65-F5344CB8AC3E}">
        <p14:creationId xmlns:p14="http://schemas.microsoft.com/office/powerpoint/2010/main" val="24367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D879D1-12F2-C1D8-3FC5-736756B80466}"/>
              </a:ext>
            </a:extLst>
          </p:cNvPr>
          <p:cNvSpPr>
            <a:spLocks noGrp="1"/>
          </p:cNvSpPr>
          <p:nvPr>
            <p:ph type="title"/>
          </p:nvPr>
        </p:nvSpPr>
        <p:spPr/>
        <p:txBody>
          <a:bodyPr/>
          <a:lstStyle/>
          <a:p>
            <a:r>
              <a:rPr lang="en-US" dirty="0"/>
              <a:t>Perkins Required Uses &amp; Voc Codes</a:t>
            </a:r>
          </a:p>
        </p:txBody>
      </p:sp>
      <p:sp>
        <p:nvSpPr>
          <p:cNvPr id="6" name="Content Placeholder 1">
            <a:extLst>
              <a:ext uri="{FF2B5EF4-FFF2-40B4-BE49-F238E27FC236}">
                <a16:creationId xmlns:a16="http://schemas.microsoft.com/office/drawing/2014/main" id="{F1D82A66-E07B-BF02-AAED-801D978B5EAB}"/>
              </a:ext>
            </a:extLst>
          </p:cNvPr>
          <p:cNvSpPr>
            <a:spLocks noGrp="1"/>
          </p:cNvSpPr>
          <p:nvPr/>
        </p:nvSpPr>
        <p:spPr>
          <a:xfrm>
            <a:off x="233364" y="1304925"/>
            <a:ext cx="8782050" cy="3838575"/>
          </a:xfrm>
          <a:prstGeom prst="rect">
            <a:avLst/>
          </a:prstGeom>
        </p:spPr>
        <p:txBody>
          <a:bodyPr vert="horz" lIns="91440" tIns="45720" rIns="91440" bIns="45720" rtlCol="0">
            <a:no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marR="0"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(1) provide </a:t>
            </a:r>
            <a:r>
              <a:rPr lang="en-US" sz="2000" b="1" dirty="0">
                <a:effectLst/>
                <a:latin typeface="Calibri" panose="020F0502020204030204" pitchFamily="34" charset="0"/>
                <a:ea typeface="Calibri" panose="020F0502020204030204" pitchFamily="34" charset="0"/>
                <a:cs typeface="Arial" panose="020B0604020202020204" pitchFamily="34" charset="0"/>
              </a:rPr>
              <a:t>career exploration </a:t>
            </a:r>
            <a:r>
              <a:rPr lang="en-US" sz="2000" dirty="0">
                <a:effectLst/>
                <a:latin typeface="Calibri" panose="020F0502020204030204" pitchFamily="34" charset="0"/>
                <a:ea typeface="Calibri" panose="020F0502020204030204" pitchFamily="34" charset="0"/>
                <a:cs typeface="Arial" panose="020B0604020202020204" pitchFamily="34" charset="0"/>
              </a:rPr>
              <a:t>and career development activities through an organized, systematic framework designed to aid students, including in the middle grades, before enrolling and while participating in a career and technical education program, in making informed plans and decisions about future education and career opportunities and programs of study. For information on specific activities, see pages 202-205 of Perkins V- The Official Guide (</a:t>
            </a:r>
            <a:r>
              <a:rPr lang="en-US" sz="2000" dirty="0" err="1">
                <a:effectLst/>
                <a:latin typeface="Calibri" panose="020F0502020204030204" pitchFamily="34" charset="0"/>
                <a:ea typeface="Calibri" panose="020F0502020204030204" pitchFamily="34" charset="0"/>
                <a:cs typeface="Arial" panose="020B0604020202020204" pitchFamily="34" charset="0"/>
              </a:rPr>
              <a:t>Hyslop</a:t>
            </a:r>
            <a:r>
              <a:rPr lang="en-US" sz="2000" dirty="0">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Voc Code 11</a:t>
            </a:r>
          </a:p>
          <a:p>
            <a:pPr marL="0" marR="0"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(2) provide </a:t>
            </a:r>
            <a:r>
              <a:rPr lang="en-US" sz="2000" b="1" dirty="0">
                <a:effectLst/>
                <a:latin typeface="Calibri" panose="020F0502020204030204" pitchFamily="34" charset="0"/>
                <a:ea typeface="Calibri" panose="020F0502020204030204" pitchFamily="34" charset="0"/>
                <a:cs typeface="Arial" panose="020B0604020202020204" pitchFamily="34" charset="0"/>
              </a:rPr>
              <a:t>professional development </a:t>
            </a:r>
            <a:r>
              <a:rPr lang="en-US" sz="2000" dirty="0">
                <a:effectLst/>
                <a:latin typeface="Calibri" panose="020F0502020204030204" pitchFamily="34" charset="0"/>
                <a:ea typeface="Calibri" panose="020F0502020204030204" pitchFamily="34" charset="0"/>
                <a:cs typeface="Arial" panose="020B0604020202020204" pitchFamily="34" charset="0"/>
              </a:rPr>
              <a:t>for teachers, faculty, school leaders, administrators, specialized instructional support personnel, career guidance and academic counselors, or paraprofessionals. For specific details on allowable professional development, see page 203 of Perkins V- The Official Guide.</a:t>
            </a:r>
            <a:r>
              <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br>
              <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rPr>
            </a:br>
            <a:r>
              <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Voc Code 12</a:t>
            </a:r>
          </a:p>
        </p:txBody>
      </p:sp>
    </p:spTree>
    <p:extLst>
      <p:ext uri="{BB962C8B-B14F-4D97-AF65-F5344CB8AC3E}">
        <p14:creationId xmlns:p14="http://schemas.microsoft.com/office/powerpoint/2010/main" val="349313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nvPr>
        </p:nvGraphicFramePr>
        <p:xfrm>
          <a:off x="628650" y="1320799"/>
          <a:ext cx="7886700" cy="3749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a:xfrm>
            <a:off x="1297859" y="126367"/>
            <a:ext cx="7364361" cy="994172"/>
          </a:xfrm>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62F604-C470-49FC-9D86-A297CC077FE8}"/>
              </a:ext>
            </a:extLst>
          </p:cNvPr>
          <p:cNvSpPr>
            <a:spLocks noGrp="1"/>
          </p:cNvSpPr>
          <p:nvPr>
            <p:ph idx="1"/>
          </p:nvPr>
        </p:nvSpPr>
        <p:spPr>
          <a:xfrm>
            <a:off x="209549" y="1320904"/>
            <a:ext cx="8867775" cy="3822596"/>
          </a:xfrm>
        </p:spPr>
        <p:txBody>
          <a:bodyPr>
            <a:noAutofit/>
          </a:bodyPr>
          <a:lstStyle/>
          <a:p>
            <a:pPr marL="0"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(3) provide within career and </a:t>
            </a:r>
            <a:r>
              <a:rPr lang="en-US" sz="2000" b="1" dirty="0">
                <a:effectLst/>
                <a:latin typeface="Calibri" panose="020F0502020204030204" pitchFamily="34" charset="0"/>
                <a:ea typeface="Calibri" panose="020F0502020204030204" pitchFamily="34" charset="0"/>
                <a:cs typeface="Arial" panose="020B0604020202020204" pitchFamily="34" charset="0"/>
              </a:rPr>
              <a:t>technical </a:t>
            </a:r>
            <a:r>
              <a:rPr lang="en-US" sz="2000" dirty="0">
                <a:effectLst/>
                <a:latin typeface="Calibri" panose="020F0502020204030204" pitchFamily="34" charset="0"/>
                <a:ea typeface="Calibri" panose="020F0502020204030204" pitchFamily="34" charset="0"/>
                <a:cs typeface="Arial" panose="020B0604020202020204" pitchFamily="34" charset="0"/>
              </a:rPr>
              <a:t>education the </a:t>
            </a:r>
            <a:r>
              <a:rPr lang="en-US" sz="2000" b="1" dirty="0">
                <a:effectLst/>
                <a:latin typeface="Calibri" panose="020F0502020204030204" pitchFamily="34" charset="0"/>
                <a:ea typeface="Calibri" panose="020F0502020204030204" pitchFamily="34" charset="0"/>
                <a:cs typeface="Arial" panose="020B0604020202020204" pitchFamily="34" charset="0"/>
              </a:rPr>
              <a:t>skills</a:t>
            </a:r>
            <a:r>
              <a:rPr lang="en-US" sz="2000" dirty="0">
                <a:effectLst/>
                <a:latin typeface="Calibri" panose="020F0502020204030204" pitchFamily="34" charset="0"/>
                <a:ea typeface="Calibri" panose="020F0502020204030204" pitchFamily="34" charset="0"/>
                <a:cs typeface="Arial" panose="020B0604020202020204" pitchFamily="34" charset="0"/>
              </a:rPr>
              <a:t> necessary to pursue careers in high-skill, high-wage, or in-demand industry sectors or occupations; </a:t>
            </a:r>
            <a:br>
              <a:rPr lang="en-US" sz="2000" dirty="0">
                <a:effectLst/>
                <a:latin typeface="Calibri" panose="020F0502020204030204" pitchFamily="34" charset="0"/>
                <a:ea typeface="Calibri" panose="020F0502020204030204" pitchFamily="34" charset="0"/>
                <a:cs typeface="Arial" panose="020B0604020202020204" pitchFamily="34" charset="0"/>
              </a:rPr>
            </a:br>
            <a:r>
              <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Voc Code 13</a:t>
            </a:r>
          </a:p>
          <a:p>
            <a:pPr marL="0" marR="0"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(4) support </a:t>
            </a:r>
            <a:r>
              <a:rPr lang="en-US" sz="2000" b="1" dirty="0">
                <a:effectLst/>
                <a:latin typeface="Calibri" panose="020F0502020204030204" pitchFamily="34" charset="0"/>
                <a:ea typeface="Calibri" panose="020F0502020204030204" pitchFamily="34" charset="0"/>
                <a:cs typeface="Arial" panose="020B0604020202020204" pitchFamily="34" charset="0"/>
              </a:rPr>
              <a:t>integration of academic skills </a:t>
            </a:r>
            <a:r>
              <a:rPr lang="en-US" sz="2000" dirty="0">
                <a:effectLst/>
                <a:latin typeface="Calibri" panose="020F0502020204030204" pitchFamily="34" charset="0"/>
                <a:ea typeface="Calibri" panose="020F0502020204030204" pitchFamily="34" charset="0"/>
                <a:cs typeface="Arial" panose="020B0604020202020204" pitchFamily="34" charset="0"/>
              </a:rPr>
              <a:t>into career and technical education programs and programs of study to support: </a:t>
            </a:r>
            <a:r>
              <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Voc Code 14</a:t>
            </a:r>
          </a:p>
          <a:p>
            <a:pPr marL="625078" marR="0" indent="-342900">
              <a:lnSpc>
                <a:spcPct val="107000"/>
              </a:lnSpc>
              <a:spcBef>
                <a:spcPts val="0"/>
              </a:spcBef>
              <a:spcAft>
                <a:spcPts val="1200"/>
              </a:spcAft>
            </a:pPr>
            <a:r>
              <a:rPr lang="en-US" sz="2000" dirty="0">
                <a:effectLst/>
                <a:latin typeface="Calibri" panose="020F0502020204030204" pitchFamily="34" charset="0"/>
                <a:ea typeface="Calibri" panose="020F0502020204030204" pitchFamily="34" charset="0"/>
                <a:cs typeface="Arial" panose="020B0604020202020204" pitchFamily="34" charset="0"/>
              </a:rPr>
              <a:t>CTE participants at the postsecondary level in achieving academic skills </a:t>
            </a:r>
            <a:br>
              <a:rPr lang="en-US" sz="2000" dirty="0">
                <a:effectLst/>
                <a:latin typeface="Calibri" panose="020F0502020204030204" pitchFamily="34" charset="0"/>
                <a:ea typeface="Calibri" panose="020F0502020204030204" pitchFamily="34" charset="0"/>
                <a:cs typeface="Arial" panose="020B0604020202020204" pitchFamily="34" charset="0"/>
              </a:rPr>
            </a:br>
            <a:r>
              <a:rPr lang="en-US" sz="2000" dirty="0">
                <a:effectLst/>
                <a:latin typeface="Calibri" panose="020F0502020204030204" pitchFamily="34" charset="0"/>
                <a:ea typeface="Calibri" panose="020F0502020204030204" pitchFamily="34" charset="0"/>
                <a:cs typeface="Arial" panose="020B0604020202020204" pitchFamily="34" charset="0"/>
              </a:rPr>
              <a:t>(i.e. Math and English)</a:t>
            </a:r>
          </a:p>
        </p:txBody>
      </p:sp>
      <p:sp>
        <p:nvSpPr>
          <p:cNvPr id="3" name="Title 2">
            <a:extLst>
              <a:ext uri="{FF2B5EF4-FFF2-40B4-BE49-F238E27FC236}">
                <a16:creationId xmlns:a16="http://schemas.microsoft.com/office/drawing/2014/main" id="{D50DC095-CE83-47B6-859E-8AF2B32C3198}"/>
              </a:ext>
            </a:extLst>
          </p:cNvPr>
          <p:cNvSpPr>
            <a:spLocks noGrp="1"/>
          </p:cNvSpPr>
          <p:nvPr>
            <p:ph type="title"/>
          </p:nvPr>
        </p:nvSpPr>
        <p:spPr/>
        <p:txBody>
          <a:bodyPr/>
          <a:lstStyle/>
          <a:p>
            <a:r>
              <a:rPr lang="en-US" dirty="0"/>
              <a:t>Required uses continued</a:t>
            </a:r>
          </a:p>
        </p:txBody>
      </p:sp>
    </p:spTree>
    <p:extLst>
      <p:ext uri="{BB962C8B-B14F-4D97-AF65-F5344CB8AC3E}">
        <p14:creationId xmlns:p14="http://schemas.microsoft.com/office/powerpoint/2010/main" val="273849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0078E1-5D3F-FE44-1D6A-83FF639D6433}"/>
              </a:ext>
            </a:extLst>
          </p:cNvPr>
          <p:cNvSpPr>
            <a:spLocks noGrp="1"/>
          </p:cNvSpPr>
          <p:nvPr>
            <p:ph idx="1"/>
          </p:nvPr>
        </p:nvSpPr>
        <p:spPr/>
        <p:txBody>
          <a:bodyPr>
            <a:normAutofit/>
          </a:bodyPr>
          <a:lstStyle/>
          <a:p>
            <a:pPr marL="0" marR="0"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(5) plan and carry out elements that support the implementation of career and technical education programs and programs of study and that result in increasing </a:t>
            </a:r>
            <a:r>
              <a:rPr lang="en-US" sz="2000" b="1" dirty="0">
                <a:effectLst/>
                <a:latin typeface="Calibri" panose="020F0502020204030204" pitchFamily="34" charset="0"/>
                <a:ea typeface="Calibri" panose="020F0502020204030204" pitchFamily="34" charset="0"/>
                <a:cs typeface="Arial" panose="020B0604020202020204" pitchFamily="34" charset="0"/>
              </a:rPr>
              <a:t>student achievement </a:t>
            </a:r>
            <a:r>
              <a:rPr lang="en-US" sz="2000" dirty="0">
                <a:effectLst/>
                <a:latin typeface="Calibri" panose="020F0502020204030204" pitchFamily="34" charset="0"/>
                <a:ea typeface="Calibri" panose="020F0502020204030204" pitchFamily="34" charset="0"/>
                <a:cs typeface="Arial" panose="020B0604020202020204" pitchFamily="34" charset="0"/>
              </a:rPr>
              <a:t>of the local levels of performance established under section 113. For specific elements, see pages 204-205 in the Perkins V- The Official Guide.</a:t>
            </a:r>
            <a:r>
              <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Voc Code 15</a:t>
            </a:r>
          </a:p>
          <a:p>
            <a:pPr marL="0" marR="0" indent="0">
              <a:lnSpc>
                <a:spcPct val="107000"/>
              </a:lnSpc>
              <a:spcBef>
                <a:spcPts val="0"/>
              </a:spcBef>
              <a:spcAft>
                <a:spcPts val="12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(6) develop and implement </a:t>
            </a:r>
            <a:r>
              <a:rPr lang="en-US" sz="2000" b="1" dirty="0">
                <a:effectLst/>
                <a:latin typeface="Calibri" panose="020F0502020204030204" pitchFamily="34" charset="0"/>
                <a:ea typeface="Calibri" panose="020F0502020204030204" pitchFamily="34" charset="0"/>
                <a:cs typeface="Arial" panose="020B0604020202020204" pitchFamily="34" charset="0"/>
              </a:rPr>
              <a:t>evaluations of the activities </a:t>
            </a:r>
            <a:r>
              <a:rPr lang="en-US" sz="2000" dirty="0">
                <a:effectLst/>
                <a:latin typeface="Calibri" panose="020F0502020204030204" pitchFamily="34" charset="0"/>
                <a:ea typeface="Calibri" panose="020F0502020204030204" pitchFamily="34" charset="0"/>
                <a:cs typeface="Arial" panose="020B0604020202020204" pitchFamily="34" charset="0"/>
              </a:rPr>
              <a:t>carried out with funds under this part, including evaluations necessary to complete the comprehensive needs assessment required under section 134(c) and the local report required under section 113(b)(4)(B).</a:t>
            </a:r>
            <a:r>
              <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Voc Code 16</a:t>
            </a:r>
          </a:p>
          <a:p>
            <a:pPr marL="0" indent="0">
              <a:spcAft>
                <a:spcPts val="1200"/>
              </a:spcAft>
              <a:buNone/>
            </a:pPr>
            <a:endParaRPr lang="en-US" sz="2000" dirty="0"/>
          </a:p>
        </p:txBody>
      </p:sp>
      <p:sp>
        <p:nvSpPr>
          <p:cNvPr id="3" name="Title 2">
            <a:extLst>
              <a:ext uri="{FF2B5EF4-FFF2-40B4-BE49-F238E27FC236}">
                <a16:creationId xmlns:a16="http://schemas.microsoft.com/office/drawing/2014/main" id="{284F2427-02E7-2DBE-6296-90373BAED53B}"/>
              </a:ext>
            </a:extLst>
          </p:cNvPr>
          <p:cNvSpPr>
            <a:spLocks noGrp="1"/>
          </p:cNvSpPr>
          <p:nvPr>
            <p:ph type="title"/>
          </p:nvPr>
        </p:nvSpPr>
        <p:spPr/>
        <p:txBody>
          <a:bodyPr/>
          <a:lstStyle/>
          <a:p>
            <a:r>
              <a:rPr lang="en-US" dirty="0"/>
              <a:t>Required uses continued again</a:t>
            </a:r>
          </a:p>
        </p:txBody>
      </p:sp>
    </p:spTree>
    <p:extLst>
      <p:ext uri="{BB962C8B-B14F-4D97-AF65-F5344CB8AC3E}">
        <p14:creationId xmlns:p14="http://schemas.microsoft.com/office/powerpoint/2010/main" val="26828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92A9A9-C78B-4F6B-B741-305FDA022341}"/>
              </a:ext>
            </a:extLst>
          </p:cNvPr>
          <p:cNvSpPr>
            <a:spLocks noGrp="1"/>
          </p:cNvSpPr>
          <p:nvPr>
            <p:ph idx="1"/>
          </p:nvPr>
        </p:nvSpPr>
        <p:spPr>
          <a:xfrm>
            <a:off x="628650" y="1419149"/>
            <a:ext cx="7886700" cy="3450508"/>
          </a:xfrm>
        </p:spPr>
        <p:txBody>
          <a:bodyPr vert="horz" lIns="91440" tIns="45720" rIns="91440" bIns="45720" rtlCol="0" anchor="t">
            <a:normAutofit/>
          </a:bodyPr>
          <a:lstStyle/>
          <a:p>
            <a:pPr marL="174625" indent="-174625">
              <a:spcBef>
                <a:spcPts val="0"/>
              </a:spcBef>
              <a:spcAft>
                <a:spcPts val="1200"/>
              </a:spcAft>
            </a:pPr>
            <a:r>
              <a:rPr lang="en-US" sz="2400" dirty="0">
                <a:solidFill>
                  <a:srgbClr val="00B050"/>
                </a:solidFill>
                <a:effectLst/>
                <a:latin typeface="Calibri"/>
                <a:ea typeface="Calibri" panose="020F0502020204030204" pitchFamily="34" charset="0"/>
                <a:cs typeface="Arial"/>
              </a:rPr>
              <a:t>Voc Code </a:t>
            </a:r>
            <a:r>
              <a:rPr lang="en-US" sz="2400" dirty="0">
                <a:solidFill>
                  <a:srgbClr val="00B050"/>
                </a:solidFill>
                <a:latin typeface="Calibri"/>
                <a:ea typeface="Calibri" panose="020F0502020204030204" pitchFamily="34" charset="0"/>
                <a:cs typeface="Arial"/>
              </a:rPr>
              <a:t>10 </a:t>
            </a:r>
            <a:r>
              <a:rPr lang="en-US" sz="2400" dirty="0">
                <a:effectLst/>
                <a:latin typeface="Calibri"/>
                <a:ea typeface="Calibri" panose="020F0502020204030204" pitchFamily="34" charset="0"/>
                <a:cs typeface="Arial"/>
              </a:rPr>
              <a:t>– </a:t>
            </a:r>
            <a:r>
              <a:rPr lang="en-US" sz="2400" dirty="0">
                <a:latin typeface="Calibri"/>
                <a:ea typeface="Calibri" panose="020F0502020204030204" pitchFamily="34" charset="0"/>
                <a:cs typeface="Arial"/>
              </a:rPr>
              <a:t>Administration </a:t>
            </a:r>
            <a:endParaRPr lang="en-US" dirty="0"/>
          </a:p>
          <a:p>
            <a:pPr marL="174625" indent="-174625">
              <a:spcBef>
                <a:spcPts val="0"/>
              </a:spcBef>
              <a:spcAft>
                <a:spcPts val="1200"/>
              </a:spcAft>
            </a:pPr>
            <a:r>
              <a:rPr lang="en-US" sz="2400" dirty="0">
                <a:solidFill>
                  <a:srgbClr val="00B050"/>
                </a:solidFill>
                <a:effectLst/>
                <a:latin typeface="Calibri"/>
                <a:ea typeface="Calibri" panose="020F0502020204030204" pitchFamily="34" charset="0"/>
                <a:cs typeface="Calibri"/>
              </a:rPr>
              <a:t>Voc Code </a:t>
            </a:r>
            <a:r>
              <a:rPr lang="en-US" sz="2400" dirty="0">
                <a:solidFill>
                  <a:srgbClr val="00B050"/>
                </a:solidFill>
                <a:latin typeface="Calibri"/>
                <a:ea typeface="Calibri" panose="020F0502020204030204" pitchFamily="34" charset="0"/>
                <a:cs typeface="Calibri"/>
              </a:rPr>
              <a:t>17 </a:t>
            </a:r>
            <a:r>
              <a:rPr lang="en-US" sz="2400" dirty="0">
                <a:solidFill>
                  <a:srgbClr val="000000"/>
                </a:solidFill>
                <a:latin typeface="Calibri"/>
                <a:ea typeface="Calibri" panose="020F0502020204030204" pitchFamily="34" charset="0"/>
                <a:cs typeface="Calibri"/>
              </a:rPr>
              <a:t>– Equipment </a:t>
            </a:r>
          </a:p>
          <a:p>
            <a:pPr marL="174625" indent="-174625">
              <a:spcBef>
                <a:spcPts val="0"/>
              </a:spcBef>
              <a:spcAft>
                <a:spcPts val="1200"/>
              </a:spcAft>
            </a:pPr>
            <a:r>
              <a:rPr lang="en-US" sz="2400" dirty="0">
                <a:solidFill>
                  <a:srgbClr val="00B050"/>
                </a:solidFill>
                <a:latin typeface="Calibri"/>
                <a:ea typeface="Calibri" panose="020F0502020204030204" pitchFamily="34" charset="0"/>
                <a:cs typeface="Arial"/>
              </a:rPr>
              <a:t>Voc Code </a:t>
            </a:r>
            <a:r>
              <a:rPr lang="en-US" sz="2400" dirty="0">
                <a:solidFill>
                  <a:srgbClr val="00B050"/>
                </a:solidFill>
                <a:effectLst/>
                <a:latin typeface="Calibri"/>
                <a:ea typeface="Calibri" panose="020F0502020204030204" pitchFamily="34" charset="0"/>
                <a:cs typeface="Arial"/>
              </a:rPr>
              <a:t>18 </a:t>
            </a:r>
            <a:r>
              <a:rPr lang="en-US" sz="2400" dirty="0">
                <a:effectLst/>
                <a:latin typeface="Calibri"/>
                <a:ea typeface="Calibri" panose="020F0502020204030204" pitchFamily="34" charset="0"/>
                <a:cs typeface="Arial"/>
              </a:rPr>
              <a:t>– Employees</a:t>
            </a:r>
            <a:r>
              <a:rPr lang="en-US" sz="2400" dirty="0">
                <a:latin typeface="Calibri"/>
                <a:ea typeface="Calibri" panose="020F0502020204030204" pitchFamily="34" charset="0"/>
                <a:cs typeface="Arial"/>
              </a:rPr>
              <a:t> </a:t>
            </a:r>
            <a:endParaRPr lang="en-US" dirty="0"/>
          </a:p>
          <a:p>
            <a:pPr marL="174625" indent="-174625">
              <a:spcBef>
                <a:spcPts val="0"/>
              </a:spcBef>
              <a:spcAft>
                <a:spcPts val="1200"/>
              </a:spcAft>
            </a:pPr>
            <a:r>
              <a:rPr lang="en-US" sz="2400" dirty="0">
                <a:solidFill>
                  <a:srgbClr val="00B050"/>
                </a:solidFill>
                <a:latin typeface="Calibri" panose="020F0502020204030204" pitchFamily="34" charset="0"/>
                <a:cs typeface="Arial" panose="020B0604020202020204" pitchFamily="34" charset="0"/>
              </a:rPr>
              <a:t>Voc Code 19 </a:t>
            </a:r>
            <a:r>
              <a:rPr lang="en-US" sz="2400" dirty="0">
                <a:latin typeface="Calibri" panose="020F0502020204030204" pitchFamily="34" charset="0"/>
                <a:cs typeface="Arial" panose="020B0604020202020204" pitchFamily="34" charset="0"/>
              </a:rPr>
              <a:t>– CTSOs – only SkillsUSA or FBLA-PBL</a:t>
            </a:r>
            <a:br>
              <a:rPr lang="en-US" sz="2400" dirty="0">
                <a:latin typeface="Calibri" panose="020F0502020204030204" pitchFamily="34" charset="0"/>
                <a:cs typeface="Arial" panose="020B0604020202020204" pitchFamily="34" charset="0"/>
              </a:rPr>
            </a:br>
            <a:r>
              <a:rPr lang="en-US" sz="1400" dirty="0">
                <a:latin typeface="Calibri" panose="020F0502020204030204" pitchFamily="34" charset="0"/>
                <a:cs typeface="Arial" panose="020B0604020202020204" pitchFamily="34" charset="0"/>
              </a:rPr>
              <a:t>Other conferences, clubs, and organization expenditures would go in Skill Attainment or Increase Student Achievement</a:t>
            </a:r>
          </a:p>
          <a:p>
            <a:pPr marL="174625" indent="-174625">
              <a:spcBef>
                <a:spcPts val="0"/>
              </a:spcBef>
              <a:spcAft>
                <a:spcPts val="1200"/>
              </a:spcAft>
            </a:pPr>
            <a:r>
              <a:rPr lang="en-US" sz="2400" dirty="0">
                <a:solidFill>
                  <a:srgbClr val="00B050"/>
                </a:solidFill>
                <a:latin typeface="Calibri" panose="020F0502020204030204" pitchFamily="34" charset="0"/>
                <a:cs typeface="Arial" panose="020B0604020202020204" pitchFamily="34" charset="0"/>
              </a:rPr>
              <a:t>Voc Code 28 </a:t>
            </a:r>
            <a:r>
              <a:rPr lang="en-US" sz="2400" dirty="0">
                <a:latin typeface="Calibri" panose="020F0502020204030204" pitchFamily="34" charset="0"/>
                <a:cs typeface="Arial" panose="020B0604020202020204" pitchFamily="34" charset="0"/>
              </a:rPr>
              <a:t>– Reserve Fund and other special funding</a:t>
            </a:r>
            <a:endParaRPr lang="en-US" sz="1400" dirty="0">
              <a:latin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F778494F-F9C2-4AC4-9138-A8344E0A5471}"/>
              </a:ext>
            </a:extLst>
          </p:cNvPr>
          <p:cNvSpPr>
            <a:spLocks noGrp="1"/>
          </p:cNvSpPr>
          <p:nvPr>
            <p:ph type="title"/>
          </p:nvPr>
        </p:nvSpPr>
        <p:spPr/>
        <p:txBody>
          <a:bodyPr/>
          <a:lstStyle/>
          <a:p>
            <a:r>
              <a:rPr lang="en-US" dirty="0"/>
              <a:t>Additional Voc Codes</a:t>
            </a:r>
          </a:p>
        </p:txBody>
      </p:sp>
    </p:spTree>
    <p:extLst>
      <p:ext uri="{BB962C8B-B14F-4D97-AF65-F5344CB8AC3E}">
        <p14:creationId xmlns:p14="http://schemas.microsoft.com/office/powerpoint/2010/main" val="31090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E86B4-29AF-8F83-1403-71BEAF7C2CCA}"/>
              </a:ext>
            </a:extLst>
          </p:cNvPr>
          <p:cNvSpPr>
            <a:spLocks noGrp="1"/>
          </p:cNvSpPr>
          <p:nvPr>
            <p:ph idx="1"/>
          </p:nvPr>
        </p:nvSpPr>
        <p:spPr>
          <a:noFill/>
        </p:spPr>
        <p:txBody>
          <a:bodyPr/>
          <a:lstStyle/>
          <a:p>
            <a:pPr marL="0" indent="0">
              <a:spcBef>
                <a:spcPts val="0"/>
              </a:spcBef>
              <a:spcAft>
                <a:spcPts val="1800"/>
              </a:spcAft>
              <a:buNone/>
            </a:pPr>
            <a:r>
              <a:rPr lang="en-US" sz="1800" b="0" i="0" dirty="0">
                <a:effectLst/>
                <a:latin typeface="Calibri" panose="020F0502020204030204" pitchFamily="34" charset="0"/>
              </a:rPr>
              <a:t>Perkins V section 135(d) states that a college shall use not more than 5 percent of its allotment for </a:t>
            </a:r>
            <a:r>
              <a:rPr lang="en-US" sz="1800" b="1" i="0" dirty="0">
                <a:effectLst/>
                <a:latin typeface="Calibri" panose="020F0502020204030204" pitchFamily="34" charset="0"/>
              </a:rPr>
              <a:t>administrative expenses</a:t>
            </a:r>
            <a:r>
              <a:rPr lang="en-US" sz="1800" b="0" i="0" dirty="0">
                <a:effectLst/>
                <a:latin typeface="Calibri" panose="020F0502020204030204" pitchFamily="34" charset="0"/>
              </a:rPr>
              <a:t>. Administrative activities are those necessary for the effective and efficient performance of the eligible college’s duties under Perkins V, including the supervision of such activities.  Any cost that supports the management of the Perkins V program is administrative in nature.  Examples of allowable administrative costs include, but are not limited to, salary costs associated with the development of the local plan.   </a:t>
            </a:r>
            <a:endParaRPr lang="en-US" b="0" i="0" dirty="0">
              <a:effectLst/>
            </a:endParaRPr>
          </a:p>
          <a:p>
            <a:pPr marL="0" indent="0">
              <a:spcBef>
                <a:spcPts val="0"/>
              </a:spcBef>
              <a:spcAft>
                <a:spcPts val="1800"/>
              </a:spcAft>
              <a:buNone/>
            </a:pPr>
            <a:r>
              <a:rPr lang="en-US" sz="1800" b="1" dirty="0">
                <a:effectLst/>
                <a:latin typeface="Calibri" panose="020F0502020204030204" pitchFamily="34" charset="0"/>
              </a:rPr>
              <a:t>It is important to note</a:t>
            </a:r>
            <a:r>
              <a:rPr lang="en-US" sz="1800" dirty="0">
                <a:effectLst/>
                <a:latin typeface="Calibri" panose="020F0502020204030204" pitchFamily="34" charset="0"/>
              </a:rPr>
              <a:t> that administrative expenses may be used only in proportion to the grant expenditures. For example, if after the first quarter 25 percent of the grant has been spent, then 25 percent of the administrative funds may be billed to the grant. </a:t>
            </a:r>
            <a:endParaRPr lang="en-US" dirty="0"/>
          </a:p>
        </p:txBody>
      </p:sp>
      <p:sp>
        <p:nvSpPr>
          <p:cNvPr id="3" name="Title 2">
            <a:extLst>
              <a:ext uri="{FF2B5EF4-FFF2-40B4-BE49-F238E27FC236}">
                <a16:creationId xmlns:a16="http://schemas.microsoft.com/office/drawing/2014/main" id="{A329A5CC-A737-7452-0637-D1ADB351BEC0}"/>
              </a:ext>
            </a:extLst>
          </p:cNvPr>
          <p:cNvSpPr>
            <a:spLocks noGrp="1"/>
          </p:cNvSpPr>
          <p:nvPr>
            <p:ph type="title"/>
          </p:nvPr>
        </p:nvSpPr>
        <p:spPr/>
        <p:txBody>
          <a:bodyPr/>
          <a:lstStyle/>
          <a:p>
            <a:r>
              <a:rPr lang="en-US" dirty="0"/>
              <a:t>Perkins Administration (Voc Code 10)</a:t>
            </a:r>
          </a:p>
        </p:txBody>
      </p:sp>
    </p:spTree>
    <p:extLst>
      <p:ext uri="{BB962C8B-B14F-4D97-AF65-F5344CB8AC3E}">
        <p14:creationId xmlns:p14="http://schemas.microsoft.com/office/powerpoint/2010/main" val="308619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B1D480-D4A5-705F-A296-5FC3AA38F707}"/>
              </a:ext>
            </a:extLst>
          </p:cNvPr>
          <p:cNvSpPr>
            <a:spLocks noGrp="1"/>
          </p:cNvSpPr>
          <p:nvPr>
            <p:ph idx="1"/>
          </p:nvPr>
        </p:nvSpPr>
        <p:spPr>
          <a:xfrm>
            <a:off x="628650" y="1320904"/>
            <a:ext cx="7886700" cy="3696229"/>
          </a:xfrm>
        </p:spPr>
        <p:txBody>
          <a:bodyPr vert="horz" lIns="91440" tIns="45720" rIns="91440" bIns="45720" rtlCol="0" anchor="t">
            <a:normAutofit/>
          </a:bodyPr>
          <a:lstStyle/>
          <a:p>
            <a:pPr marL="0" indent="0" algn="l" rtl="0" fontAlgn="base">
              <a:spcBef>
                <a:spcPts val="0"/>
              </a:spcBef>
              <a:spcAft>
                <a:spcPts val="1800"/>
              </a:spcAft>
              <a:buNone/>
            </a:pPr>
            <a:r>
              <a:rPr lang="en-US" sz="1800" b="0" i="0" dirty="0">
                <a:effectLst/>
                <a:latin typeface="Calibri"/>
                <a:cs typeface="Times New Roman"/>
              </a:rPr>
              <a:t>The college’s 5 percent maximum administrative expenses is reduced by the Workforce Innovation and Opportunity Act (WIOA) Section 121(h), which requires all required partner programs of the one-stop delivery system to contribute to the infrastructure costs of this system based on proportionate use and relative benefit received.   </a:t>
            </a:r>
            <a:endParaRPr lang="en-US" b="0" i="0" dirty="0">
              <a:effectLst/>
              <a:latin typeface="Calibri"/>
              <a:cs typeface="Times New Roman"/>
            </a:endParaRPr>
          </a:p>
          <a:p>
            <a:pPr marL="0" indent="0" algn="l" rtl="0" fontAlgn="base">
              <a:spcBef>
                <a:spcPts val="0"/>
              </a:spcBef>
              <a:spcAft>
                <a:spcPts val="1800"/>
              </a:spcAft>
              <a:buNone/>
            </a:pPr>
            <a:r>
              <a:rPr lang="en-US" sz="1800" b="0" i="0" dirty="0">
                <a:effectLst/>
                <a:latin typeface="Calibri" panose="020F0502020204030204" pitchFamily="34" charset="0"/>
              </a:rPr>
              <a:t>The total allotment approved by the State Board will be reduced by this amount, </a:t>
            </a:r>
            <a:r>
              <a:rPr lang="en-US" sz="1800" b="1" i="0" dirty="0">
                <a:effectLst/>
                <a:latin typeface="Calibri" panose="020F0502020204030204" pitchFamily="34" charset="0"/>
              </a:rPr>
              <a:t>therefore the infrastructure contribution should not be in the local plan and budget</a:t>
            </a:r>
            <a:r>
              <a:rPr lang="en-US" sz="1800" b="0" i="0" dirty="0">
                <a:effectLst/>
                <a:latin typeface="Calibri" panose="020F0502020204030204" pitchFamily="34" charset="0"/>
              </a:rPr>
              <a:t>. It is important that colleges pay attention to the total amount they can budget for administration (Voc Code 10) as listed on the State Board item as “Admin Costs Available”). </a:t>
            </a:r>
            <a:endParaRPr lang="en-US" dirty="0"/>
          </a:p>
        </p:txBody>
      </p:sp>
      <p:sp>
        <p:nvSpPr>
          <p:cNvPr id="3" name="Title 2">
            <a:extLst>
              <a:ext uri="{FF2B5EF4-FFF2-40B4-BE49-F238E27FC236}">
                <a16:creationId xmlns:a16="http://schemas.microsoft.com/office/drawing/2014/main" id="{C3C81401-75C2-2BDA-0E33-84701CE77B96}"/>
              </a:ext>
            </a:extLst>
          </p:cNvPr>
          <p:cNvSpPr>
            <a:spLocks noGrp="1"/>
          </p:cNvSpPr>
          <p:nvPr>
            <p:ph type="title"/>
          </p:nvPr>
        </p:nvSpPr>
        <p:spPr/>
        <p:txBody>
          <a:bodyPr/>
          <a:lstStyle/>
          <a:p>
            <a:r>
              <a:rPr lang="en-US" dirty="0"/>
              <a:t>WIOA Infrastructure contribution</a:t>
            </a:r>
          </a:p>
        </p:txBody>
      </p:sp>
    </p:spTree>
    <p:extLst>
      <p:ext uri="{BB962C8B-B14F-4D97-AF65-F5344CB8AC3E}">
        <p14:creationId xmlns:p14="http://schemas.microsoft.com/office/powerpoint/2010/main" val="361436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F55E18-F841-CBF4-EAAB-EE09D503B3E8}"/>
              </a:ext>
            </a:extLst>
          </p:cNvPr>
          <p:cNvSpPr>
            <a:spLocks noGrp="1"/>
          </p:cNvSpPr>
          <p:nvPr>
            <p:ph idx="1"/>
          </p:nvPr>
        </p:nvSpPr>
        <p:spPr>
          <a:xfrm>
            <a:off x="720432" y="1382568"/>
            <a:ext cx="7709807" cy="3466678"/>
          </a:xfrm>
        </p:spPr>
        <p:txBody>
          <a:bodyPr vert="horz" lIns="91440" tIns="45720" rIns="91440" bIns="45720" rtlCol="0" anchor="t">
            <a:normAutofit/>
          </a:bodyPr>
          <a:lstStyle/>
          <a:p>
            <a:pPr marL="0" indent="0">
              <a:buNone/>
            </a:pPr>
            <a:r>
              <a:rPr lang="en-US" sz="1800" b="0" i="0" dirty="0">
                <a:effectLst/>
                <a:latin typeface="Calibri"/>
                <a:cs typeface="Times New Roman"/>
              </a:rPr>
              <a:t>In this example, the </a:t>
            </a:r>
            <a:r>
              <a:rPr lang="en-US" sz="1800" dirty="0">
                <a:latin typeface="Calibri"/>
                <a:cs typeface="Times New Roman"/>
              </a:rPr>
              <a:t>CTE Allotment is </a:t>
            </a:r>
            <a:r>
              <a:rPr lang="en-US" sz="1800" b="0" i="0" dirty="0">
                <a:effectLst/>
                <a:latin typeface="Calibri"/>
                <a:cs typeface="Times New Roman"/>
              </a:rPr>
              <a:t>$</a:t>
            </a:r>
            <a:r>
              <a:rPr lang="en-US" sz="1800" dirty="0">
                <a:latin typeface="Calibri"/>
                <a:cs typeface="Times New Roman"/>
              </a:rPr>
              <a:t>218,367</a:t>
            </a:r>
            <a:r>
              <a:rPr lang="en-US" sz="1800" b="0" i="0" dirty="0">
                <a:effectLst/>
                <a:latin typeface="Calibri"/>
                <a:cs typeface="Times New Roman"/>
              </a:rPr>
              <a:t> ($</a:t>
            </a:r>
            <a:r>
              <a:rPr lang="en-US" sz="1800" dirty="0">
                <a:latin typeface="Calibri"/>
                <a:cs typeface="Times New Roman"/>
              </a:rPr>
              <a:t>65,510+$152,857).</a:t>
            </a:r>
            <a:r>
              <a:rPr lang="en-US" sz="1800" b="0" i="0" dirty="0">
                <a:effectLst/>
                <a:latin typeface="Calibri"/>
                <a:cs typeface="Times New Roman"/>
              </a:rPr>
              <a:t> </a:t>
            </a:r>
          </a:p>
          <a:p>
            <a:pPr marL="0" indent="0">
              <a:buNone/>
            </a:pPr>
            <a:r>
              <a:rPr lang="en-US" sz="1800" b="0" i="0" dirty="0">
                <a:effectLst/>
                <a:latin typeface="Calibri"/>
                <a:cs typeface="Times New Roman"/>
              </a:rPr>
              <a:t>The WIOA infrastructure cost has been calculated to be $</a:t>
            </a:r>
            <a:r>
              <a:rPr lang="en-US" sz="1800" dirty="0">
                <a:latin typeface="Calibri"/>
                <a:cs typeface="Times New Roman"/>
              </a:rPr>
              <a:t>208 and is taken out before the balance is allotted to the college (Total Allotment = $218,159). </a:t>
            </a:r>
            <a:endParaRPr lang="en-US" dirty="0">
              <a:latin typeface="Calibri"/>
              <a:cs typeface="Times New Roman"/>
            </a:endParaRPr>
          </a:p>
          <a:p>
            <a:pPr marL="0" indent="0">
              <a:buNone/>
            </a:pPr>
            <a:r>
              <a:rPr lang="en-US" sz="1800" dirty="0">
                <a:latin typeface="Calibri"/>
                <a:cs typeface="Times New Roman"/>
              </a:rPr>
              <a:t>The WIOA amount is deducted from the Admin 5% to give the Admin Costs Available ($10,918 – $208 = $10,710). Therefore, a maximum amount that can be spent in Voc Code 10 is $10,710.</a:t>
            </a:r>
            <a:endParaRPr lang="en-US" dirty="0">
              <a:latin typeface="Calibri"/>
              <a:cs typeface="Times New Roman"/>
            </a:endParaRPr>
          </a:p>
          <a:p>
            <a:pPr marL="0" indent="0">
              <a:buNone/>
            </a:pPr>
            <a:r>
              <a:rPr lang="en-US" sz="1800" b="0" i="0" dirty="0">
                <a:effectLst/>
                <a:latin typeface="Calibri"/>
                <a:cs typeface="Times New Roman"/>
              </a:rPr>
              <a:t>  </a:t>
            </a:r>
            <a:endParaRPr lang="en-US" b="0" i="0" dirty="0">
              <a:effectLst/>
              <a:latin typeface="Calibri"/>
              <a:cs typeface="Times New Roman"/>
            </a:endParaRPr>
          </a:p>
          <a:p>
            <a:pPr marL="174625" indent="-174625"/>
            <a:endParaRPr lang="en-US" dirty="0"/>
          </a:p>
        </p:txBody>
      </p:sp>
      <p:sp>
        <p:nvSpPr>
          <p:cNvPr id="3" name="Title 2">
            <a:extLst>
              <a:ext uri="{FF2B5EF4-FFF2-40B4-BE49-F238E27FC236}">
                <a16:creationId xmlns:a16="http://schemas.microsoft.com/office/drawing/2014/main" id="{FC021F5B-153A-16AC-0D5A-C16531D2D43D}"/>
              </a:ext>
            </a:extLst>
          </p:cNvPr>
          <p:cNvSpPr>
            <a:spLocks noGrp="1"/>
          </p:cNvSpPr>
          <p:nvPr>
            <p:ph type="title"/>
          </p:nvPr>
        </p:nvSpPr>
        <p:spPr/>
        <p:txBody>
          <a:bodyPr/>
          <a:lstStyle/>
          <a:p>
            <a:r>
              <a:rPr lang="en-US" dirty="0"/>
              <a:t>Admin Costs Available example</a:t>
            </a:r>
          </a:p>
        </p:txBody>
      </p:sp>
      <p:pic>
        <p:nvPicPr>
          <p:cNvPr id="6" name="Picture 5">
            <a:extLst>
              <a:ext uri="{FF2B5EF4-FFF2-40B4-BE49-F238E27FC236}">
                <a16:creationId xmlns:a16="http://schemas.microsoft.com/office/drawing/2014/main" id="{5CC9B449-3164-3B5B-38D5-6A01DF7F9965}"/>
              </a:ext>
            </a:extLst>
          </p:cNvPr>
          <p:cNvPicPr>
            <a:picLocks noChangeAspect="1"/>
          </p:cNvPicPr>
          <p:nvPr/>
        </p:nvPicPr>
        <p:blipFill rotWithShape="1">
          <a:blip r:embed="rId2"/>
          <a:srcRect l="16243" b="18928"/>
          <a:stretch/>
        </p:blipFill>
        <p:spPr>
          <a:xfrm>
            <a:off x="1367203" y="3524249"/>
            <a:ext cx="6425981" cy="608827"/>
          </a:xfrm>
          <a:prstGeom prst="rect">
            <a:avLst/>
          </a:prstGeom>
        </p:spPr>
      </p:pic>
      <p:pic>
        <p:nvPicPr>
          <p:cNvPr id="8" name="Picture 7">
            <a:extLst>
              <a:ext uri="{FF2B5EF4-FFF2-40B4-BE49-F238E27FC236}">
                <a16:creationId xmlns:a16="http://schemas.microsoft.com/office/drawing/2014/main" id="{DE2EE89B-8D61-2EA3-3DED-FE90CBF28C0B}"/>
              </a:ext>
            </a:extLst>
          </p:cNvPr>
          <p:cNvPicPr>
            <a:picLocks noChangeAspect="1"/>
          </p:cNvPicPr>
          <p:nvPr/>
        </p:nvPicPr>
        <p:blipFill rotWithShape="1">
          <a:blip r:embed="rId3"/>
          <a:srcRect l="16266" r="-1" b="-1"/>
          <a:stretch/>
        </p:blipFill>
        <p:spPr>
          <a:xfrm>
            <a:off x="1341290" y="4133077"/>
            <a:ext cx="6407129" cy="147911"/>
          </a:xfrm>
          <a:prstGeom prst="rect">
            <a:avLst/>
          </a:prstGeom>
        </p:spPr>
      </p:pic>
      <p:sp>
        <p:nvSpPr>
          <p:cNvPr id="4" name="Arrow: Up 3">
            <a:extLst>
              <a:ext uri="{FF2B5EF4-FFF2-40B4-BE49-F238E27FC236}">
                <a16:creationId xmlns:a16="http://schemas.microsoft.com/office/drawing/2014/main" id="{9900543B-08F3-5C11-088B-A7CF89B0BFAB}"/>
              </a:ext>
            </a:extLst>
          </p:cNvPr>
          <p:cNvSpPr/>
          <p:nvPr/>
        </p:nvSpPr>
        <p:spPr>
          <a:xfrm>
            <a:off x="7343775" y="4315097"/>
            <a:ext cx="346982" cy="45583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0A8C7A-ED2D-0A64-891D-2B4C3C731CCD}"/>
              </a:ext>
            </a:extLst>
          </p:cNvPr>
          <p:cNvSpPr txBox="1"/>
          <p:nvPr/>
        </p:nvSpPr>
        <p:spPr>
          <a:xfrm>
            <a:off x="3381376" y="4543016"/>
            <a:ext cx="938212" cy="369332"/>
          </a:xfrm>
          <a:prstGeom prst="rect">
            <a:avLst/>
          </a:prstGeom>
          <a:noFill/>
        </p:spPr>
        <p:txBody>
          <a:bodyPr wrap="square" rtlCol="0">
            <a:spAutoFit/>
          </a:bodyPr>
          <a:lstStyle/>
          <a:p>
            <a:r>
              <a:rPr lang="en-US" dirty="0"/>
              <a:t>218,367</a:t>
            </a:r>
          </a:p>
        </p:txBody>
      </p:sp>
      <p:cxnSp>
        <p:nvCxnSpPr>
          <p:cNvPr id="9" name="Straight Arrow Connector 8">
            <a:extLst>
              <a:ext uri="{FF2B5EF4-FFF2-40B4-BE49-F238E27FC236}">
                <a16:creationId xmlns:a16="http://schemas.microsoft.com/office/drawing/2014/main" id="{78D6E5FD-0C0C-6644-72DE-FFCE6339FA82}"/>
              </a:ext>
            </a:extLst>
          </p:cNvPr>
          <p:cNvCxnSpPr/>
          <p:nvPr/>
        </p:nvCxnSpPr>
        <p:spPr>
          <a:xfrm>
            <a:off x="3529013" y="4315097"/>
            <a:ext cx="190500" cy="271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B790B0-C19D-C983-1247-61B983400DBA}"/>
              </a:ext>
            </a:extLst>
          </p:cNvPr>
          <p:cNvCxnSpPr>
            <a:cxnSpLocks/>
          </p:cNvCxnSpPr>
          <p:nvPr/>
        </p:nvCxnSpPr>
        <p:spPr>
          <a:xfrm flipH="1">
            <a:off x="3924300" y="4315097"/>
            <a:ext cx="185738" cy="2711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061A233-9159-0301-32E0-AE9A484A4C40}"/>
              </a:ext>
            </a:extLst>
          </p:cNvPr>
          <p:cNvSpPr txBox="1"/>
          <p:nvPr/>
        </p:nvSpPr>
        <p:spPr>
          <a:xfrm>
            <a:off x="3682061" y="4266026"/>
            <a:ext cx="271462"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5036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7790E-0B0E-00B2-7777-A6A627D0EB21}"/>
              </a:ext>
            </a:extLst>
          </p:cNvPr>
          <p:cNvSpPr>
            <a:spLocks noGrp="1"/>
          </p:cNvSpPr>
          <p:nvPr>
            <p:ph type="title"/>
          </p:nvPr>
        </p:nvSpPr>
        <p:spPr>
          <a:xfrm>
            <a:off x="1297859" y="126367"/>
            <a:ext cx="7364361" cy="994172"/>
          </a:xfrm>
        </p:spPr>
        <p:txBody>
          <a:bodyPr anchor="ctr">
            <a:normAutofit/>
          </a:bodyPr>
          <a:lstStyle/>
          <a:p>
            <a:r>
              <a:rPr lang="en-US" dirty="0"/>
              <a:t>Equipment (</a:t>
            </a:r>
            <a:r>
              <a:rPr lang="en-US" dirty="0" err="1"/>
              <a:t>voc</a:t>
            </a:r>
            <a:r>
              <a:rPr lang="en-US" dirty="0"/>
              <a:t> code 17)</a:t>
            </a:r>
          </a:p>
        </p:txBody>
      </p:sp>
      <p:sp>
        <p:nvSpPr>
          <p:cNvPr id="2" name="Content Placeholder 1">
            <a:extLst>
              <a:ext uri="{FF2B5EF4-FFF2-40B4-BE49-F238E27FC236}">
                <a16:creationId xmlns:a16="http://schemas.microsoft.com/office/drawing/2014/main" id="{0D33691D-1AFB-3C5D-8AE9-C211D0C537A8}"/>
              </a:ext>
            </a:extLst>
          </p:cNvPr>
          <p:cNvSpPr>
            <a:spLocks noGrp="1"/>
          </p:cNvSpPr>
          <p:nvPr>
            <p:ph sz="half" idx="1"/>
          </p:nvPr>
        </p:nvSpPr>
        <p:spPr>
          <a:xfrm>
            <a:off x="359417" y="1369219"/>
            <a:ext cx="8379771" cy="3449762"/>
          </a:xfrm>
        </p:spPr>
        <p:txBody>
          <a:bodyPr vert="horz" lIns="91440" tIns="45720" rIns="91440" bIns="45720" rtlCol="0">
            <a:noAutofit/>
          </a:bodyPr>
          <a:lstStyle/>
          <a:p>
            <a:pPr marL="174625" indent="-174625"/>
            <a:r>
              <a:rPr lang="en-US" sz="2400" dirty="0"/>
              <a:t>Capitalized Equipment with a $5,000 unit cost</a:t>
            </a:r>
          </a:p>
          <a:p>
            <a:pPr marL="174625" indent="-174625"/>
            <a:r>
              <a:rPr lang="en-US" sz="2400" dirty="0"/>
              <a:t>Non-capitalized equipment should be in either Technical Skill Achievement (</a:t>
            </a:r>
            <a:r>
              <a:rPr lang="en-US" sz="2400" dirty="0" err="1"/>
              <a:t>voc</a:t>
            </a:r>
            <a:r>
              <a:rPr lang="en-US" sz="2400" dirty="0"/>
              <a:t> code 13) or Student Achievement (</a:t>
            </a:r>
            <a:r>
              <a:rPr lang="en-US" sz="2400" dirty="0" err="1"/>
              <a:t>voc</a:t>
            </a:r>
            <a:r>
              <a:rPr lang="en-US" sz="2400" dirty="0"/>
              <a:t> code 15)</a:t>
            </a:r>
          </a:p>
          <a:p>
            <a:pPr marL="174625" indent="-174625"/>
            <a:r>
              <a:rPr lang="en-US" sz="2400" dirty="0"/>
              <a:t>Equipment vs instructional supplies</a:t>
            </a:r>
          </a:p>
          <a:p>
            <a:pPr marL="150654" indent="-151130"/>
            <a:r>
              <a:rPr lang="en-US" sz="2550" dirty="0"/>
              <a:t>Instructional supplies should be </a:t>
            </a:r>
            <a:r>
              <a:rPr lang="en-US" sz="2550" dirty="0" err="1"/>
              <a:t>voc</a:t>
            </a:r>
            <a:r>
              <a:rPr lang="en-US" sz="2550" dirty="0"/>
              <a:t> code 13 or 15</a:t>
            </a:r>
          </a:p>
          <a:p>
            <a:pPr marL="150654" indent="-151130"/>
            <a:r>
              <a:rPr lang="en-US" sz="2550" dirty="0"/>
              <a:t>Each expenditure in Voc Code 19 must have a corresponding activity in a Required Use, either Voc Code 13 or 15</a:t>
            </a:r>
          </a:p>
        </p:txBody>
      </p:sp>
    </p:spTree>
    <p:extLst>
      <p:ext uri="{BB962C8B-B14F-4D97-AF65-F5344CB8AC3E}">
        <p14:creationId xmlns:p14="http://schemas.microsoft.com/office/powerpoint/2010/main" val="300537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18347D-4C59-C544-9F83-1C44EFECAB96}"/>
              </a:ext>
            </a:extLst>
          </p:cNvPr>
          <p:cNvSpPr>
            <a:spLocks noGrp="1"/>
          </p:cNvSpPr>
          <p:nvPr>
            <p:ph idx="1"/>
          </p:nvPr>
        </p:nvSpPr>
        <p:spPr>
          <a:xfrm>
            <a:off x="628650" y="1328738"/>
            <a:ext cx="7886700" cy="3704205"/>
          </a:xfrm>
        </p:spPr>
        <p:txBody>
          <a:bodyPr vert="horz" lIns="91440" tIns="45720" rIns="91440" bIns="45720" rtlCol="0" anchor="t">
            <a:normAutofit/>
          </a:bodyPr>
          <a:lstStyle/>
          <a:p>
            <a:pPr marL="174625" indent="-174625">
              <a:spcBef>
                <a:spcPts val="0"/>
              </a:spcBef>
              <a:spcAft>
                <a:spcPts val="1200"/>
              </a:spcAft>
            </a:pPr>
            <a:r>
              <a:rPr lang="en-US" sz="2200" dirty="0"/>
              <a:t>Except for Admin (</a:t>
            </a:r>
            <a:r>
              <a:rPr lang="en-US" sz="2200" dirty="0" err="1"/>
              <a:t>voc</a:t>
            </a:r>
            <a:r>
              <a:rPr lang="en-US" sz="2200" dirty="0"/>
              <a:t> code 10), </a:t>
            </a:r>
            <a:r>
              <a:rPr lang="en-US" sz="2200" b="1" u="sng" dirty="0"/>
              <a:t>ALL</a:t>
            </a:r>
            <a:r>
              <a:rPr lang="en-US" sz="2200" dirty="0"/>
              <a:t> payroll items should be coded to Voc Code 18</a:t>
            </a:r>
          </a:p>
          <a:p>
            <a:pPr marL="174625" indent="-174625">
              <a:spcBef>
                <a:spcPts val="0"/>
              </a:spcBef>
              <a:spcAft>
                <a:spcPts val="1200"/>
              </a:spcAft>
            </a:pPr>
            <a:r>
              <a:rPr lang="en-US" sz="2200" dirty="0"/>
              <a:t>This may include wages, social security, health insurance, retirement, longevity, etc.</a:t>
            </a:r>
          </a:p>
          <a:p>
            <a:pPr marL="174625" indent="-174625">
              <a:spcBef>
                <a:spcPts val="0"/>
              </a:spcBef>
              <a:spcAft>
                <a:spcPts val="1200"/>
              </a:spcAft>
            </a:pPr>
            <a:r>
              <a:rPr lang="en-US" sz="2200" dirty="0">
                <a:latin typeface="Times New Roman"/>
                <a:cs typeface="Times New Roman"/>
              </a:rPr>
              <a:t>These positions must also have a corresponding activity in a Required Use Voc Code (11-16)</a:t>
            </a:r>
          </a:p>
          <a:p>
            <a:pPr marL="343535" lvl="1" indent="-151130">
              <a:spcBef>
                <a:spcPts val="0"/>
              </a:spcBef>
              <a:spcAft>
                <a:spcPts val="1200"/>
              </a:spcAft>
            </a:pPr>
            <a:r>
              <a:rPr lang="en-US" sz="2200" dirty="0"/>
              <a:t>For example: Career Coaches would have a corresponding activity in the required use for career exploration and career development (</a:t>
            </a:r>
            <a:r>
              <a:rPr lang="en-US" sz="2200" dirty="0" err="1"/>
              <a:t>voc</a:t>
            </a:r>
            <a:r>
              <a:rPr lang="en-US" sz="2200" dirty="0"/>
              <a:t> code 11)</a:t>
            </a:r>
          </a:p>
        </p:txBody>
      </p:sp>
      <p:sp>
        <p:nvSpPr>
          <p:cNvPr id="3" name="Title 2">
            <a:extLst>
              <a:ext uri="{FF2B5EF4-FFF2-40B4-BE49-F238E27FC236}">
                <a16:creationId xmlns:a16="http://schemas.microsoft.com/office/drawing/2014/main" id="{9EF8ADEF-E411-64DD-56E4-9E6320E0A69E}"/>
              </a:ext>
            </a:extLst>
          </p:cNvPr>
          <p:cNvSpPr>
            <a:spLocks noGrp="1"/>
          </p:cNvSpPr>
          <p:nvPr>
            <p:ph type="title"/>
          </p:nvPr>
        </p:nvSpPr>
        <p:spPr/>
        <p:txBody>
          <a:bodyPr/>
          <a:lstStyle/>
          <a:p>
            <a:r>
              <a:rPr lang="en-US" dirty="0"/>
              <a:t>Paying people with Perkins V (</a:t>
            </a:r>
            <a:r>
              <a:rPr lang="en-US" dirty="0" err="1"/>
              <a:t>voc</a:t>
            </a:r>
            <a:r>
              <a:rPr lang="en-US" dirty="0"/>
              <a:t> code 18)</a:t>
            </a:r>
          </a:p>
        </p:txBody>
      </p:sp>
    </p:spTree>
    <p:extLst>
      <p:ext uri="{BB962C8B-B14F-4D97-AF65-F5344CB8AC3E}">
        <p14:creationId xmlns:p14="http://schemas.microsoft.com/office/powerpoint/2010/main" val="291554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BAB7C5-6E0A-05B9-5C84-DD8607E6B256}"/>
              </a:ext>
            </a:extLst>
          </p:cNvPr>
          <p:cNvSpPr>
            <a:spLocks noGrp="1"/>
          </p:cNvSpPr>
          <p:nvPr>
            <p:ph idx="1"/>
          </p:nvPr>
        </p:nvSpPr>
        <p:spPr>
          <a:xfrm>
            <a:off x="628650" y="1593046"/>
            <a:ext cx="7886700" cy="3276611"/>
          </a:xfrm>
        </p:spPr>
        <p:txBody>
          <a:bodyPr vert="horz" lIns="91440" tIns="45720" rIns="91440" bIns="45720" rtlCol="0" anchor="t">
            <a:normAutofit/>
          </a:bodyPr>
          <a:lstStyle/>
          <a:p>
            <a:pPr marL="174625" indent="-174625"/>
            <a:r>
              <a:rPr lang="en-US" sz="2200" dirty="0">
                <a:latin typeface="Times New Roman"/>
                <a:cs typeface="Times New Roman"/>
              </a:rPr>
              <a:t>Stipends are not permissible because they do not have specific outcomes – EDGAR 200.430 (h) (4)</a:t>
            </a:r>
            <a:endParaRPr lang="en-US" sz="2200" dirty="0"/>
          </a:p>
          <a:p>
            <a:pPr marL="0" indent="0">
              <a:buNone/>
            </a:pPr>
            <a:endParaRPr lang="en-US" sz="2200" dirty="0">
              <a:latin typeface="Times New Roman"/>
              <a:cs typeface="Times New Roman"/>
            </a:endParaRPr>
          </a:p>
          <a:p>
            <a:pPr marL="174625" indent="-174625"/>
            <a:r>
              <a:rPr lang="en-US" sz="2200" b="1" dirty="0">
                <a:latin typeface="Times New Roman"/>
                <a:cs typeface="Times New Roman"/>
              </a:rPr>
              <a:t>Extra-duty Contacts</a:t>
            </a:r>
            <a:r>
              <a:rPr lang="en-US" sz="2200" dirty="0">
                <a:latin typeface="Times New Roman"/>
                <a:cs typeface="Times New Roman"/>
              </a:rPr>
              <a:t> must describe the scope of work, deliverables, and have a deadline no later than June 30th </a:t>
            </a:r>
          </a:p>
          <a:p>
            <a:pPr marL="174625" indent="-174625"/>
            <a:endParaRPr lang="en-US" sz="2200" dirty="0"/>
          </a:p>
          <a:p>
            <a:pPr marL="174625" indent="-174625"/>
            <a:r>
              <a:rPr lang="en-US" sz="2200" dirty="0"/>
              <a:t>The extra duty contract description must be submitted in the job descriptions area the NCPerkins Moodle. </a:t>
            </a:r>
          </a:p>
        </p:txBody>
      </p:sp>
      <p:sp>
        <p:nvSpPr>
          <p:cNvPr id="3" name="Title 2">
            <a:extLst>
              <a:ext uri="{FF2B5EF4-FFF2-40B4-BE49-F238E27FC236}">
                <a16:creationId xmlns:a16="http://schemas.microsoft.com/office/drawing/2014/main" id="{1DBFDD0B-C30F-111C-2F9B-DB073B14E37C}"/>
              </a:ext>
            </a:extLst>
          </p:cNvPr>
          <p:cNvSpPr>
            <a:spLocks noGrp="1"/>
          </p:cNvSpPr>
          <p:nvPr>
            <p:ph type="title"/>
          </p:nvPr>
        </p:nvSpPr>
        <p:spPr/>
        <p:txBody>
          <a:bodyPr/>
          <a:lstStyle/>
          <a:p>
            <a:r>
              <a:rPr lang="en-US" dirty="0"/>
              <a:t>Extra-duty pay contracts vs. stipends</a:t>
            </a:r>
          </a:p>
        </p:txBody>
      </p:sp>
    </p:spTree>
    <p:extLst>
      <p:ext uri="{BB962C8B-B14F-4D97-AF65-F5344CB8AC3E}">
        <p14:creationId xmlns:p14="http://schemas.microsoft.com/office/powerpoint/2010/main" val="29845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D8AA4F-7883-5CA6-0CEC-684C8D76B237}"/>
              </a:ext>
            </a:extLst>
          </p:cNvPr>
          <p:cNvSpPr>
            <a:spLocks noGrp="1"/>
          </p:cNvSpPr>
          <p:nvPr>
            <p:ph idx="1"/>
          </p:nvPr>
        </p:nvSpPr>
        <p:spPr>
          <a:xfrm>
            <a:off x="461963" y="1276350"/>
            <a:ext cx="8200257" cy="3867150"/>
          </a:xfrm>
        </p:spPr>
        <p:txBody>
          <a:bodyPr vert="horz" lIns="91440" tIns="45720" rIns="91440" bIns="45720" rtlCol="0" anchor="t">
            <a:normAutofit/>
          </a:bodyPr>
          <a:lstStyle/>
          <a:p>
            <a:pPr marL="174625" indent="-174625"/>
            <a:r>
              <a:rPr lang="en-US" sz="2200" dirty="0">
                <a:latin typeface="Times New Roman"/>
                <a:cs typeface="Times New Roman"/>
              </a:rPr>
              <a:t>Spends 100% of their time on CTE/Perkins approved activities. </a:t>
            </a:r>
            <a:endParaRPr lang="en-US" sz="2200" dirty="0"/>
          </a:p>
          <a:p>
            <a:pPr marL="343535" lvl="1" indent="-151130"/>
            <a:r>
              <a:rPr lang="en-US" sz="2200" dirty="0"/>
              <a:t>May be paid in full or part with Perkins funds</a:t>
            </a:r>
          </a:p>
          <a:p>
            <a:pPr marL="343535" lvl="1" indent="-151130"/>
            <a:r>
              <a:rPr lang="en-US" sz="2200" dirty="0"/>
              <a:t>Must complete a Semi-Annual Time Certification</a:t>
            </a:r>
          </a:p>
          <a:p>
            <a:pPr marL="192405" lvl="1" indent="0">
              <a:buNone/>
            </a:pPr>
            <a:endParaRPr lang="en-US" sz="2200" dirty="0">
              <a:latin typeface="Times New Roman"/>
              <a:cs typeface="Times New Roman"/>
            </a:endParaRPr>
          </a:p>
          <a:p>
            <a:pPr marL="174625" indent="-174625"/>
            <a:r>
              <a:rPr lang="en-US" sz="2200" dirty="0">
                <a:latin typeface="Times New Roman"/>
                <a:cs typeface="Times New Roman"/>
              </a:rPr>
              <a:t>Spends less than 100% of their time on CTE/Perkins approved activities (Called “Split Time and Effort Employee”</a:t>
            </a:r>
          </a:p>
          <a:p>
            <a:pPr marL="343535" lvl="1" indent="-151130"/>
            <a:r>
              <a:rPr lang="en-US" sz="2200" dirty="0"/>
              <a:t>Must be paid with other funding when spending time on non-CTE/Perkins activities</a:t>
            </a:r>
          </a:p>
          <a:p>
            <a:pPr marL="343535" lvl="1" indent="-151130"/>
            <a:r>
              <a:rPr lang="en-US" sz="2200" dirty="0"/>
              <a:t>Must keep documentation of their actual time spent</a:t>
            </a:r>
          </a:p>
          <a:p>
            <a:pPr marL="343535" lvl="1" indent="-151130"/>
            <a:r>
              <a:rPr lang="en-US" sz="2200" dirty="0">
                <a:latin typeface="Times New Roman"/>
                <a:cs typeface="Times New Roman"/>
              </a:rPr>
              <a:t>Split time and effort employee records are monitored each year</a:t>
            </a:r>
            <a:endParaRPr lang="en-US" sz="2200" dirty="0"/>
          </a:p>
        </p:txBody>
      </p:sp>
      <p:sp>
        <p:nvSpPr>
          <p:cNvPr id="3" name="Title 2">
            <a:extLst>
              <a:ext uri="{FF2B5EF4-FFF2-40B4-BE49-F238E27FC236}">
                <a16:creationId xmlns:a16="http://schemas.microsoft.com/office/drawing/2014/main" id="{B938B7CA-53FF-CAF4-3D85-44B5DDCB472F}"/>
              </a:ext>
            </a:extLst>
          </p:cNvPr>
          <p:cNvSpPr>
            <a:spLocks noGrp="1"/>
          </p:cNvSpPr>
          <p:nvPr>
            <p:ph type="title"/>
          </p:nvPr>
        </p:nvSpPr>
        <p:spPr/>
        <p:txBody>
          <a:bodyPr/>
          <a:lstStyle/>
          <a:p>
            <a:r>
              <a:rPr lang="en-US" dirty="0"/>
              <a:t>Types of Employees</a:t>
            </a:r>
          </a:p>
        </p:txBody>
      </p:sp>
    </p:spTree>
    <p:extLst>
      <p:ext uri="{BB962C8B-B14F-4D97-AF65-F5344CB8AC3E}">
        <p14:creationId xmlns:p14="http://schemas.microsoft.com/office/powerpoint/2010/main" val="311820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CE1AC2-9660-FD1C-C1F4-07FF85746586}"/>
              </a:ext>
            </a:extLst>
          </p:cNvPr>
          <p:cNvSpPr>
            <a:spLocks noGrp="1"/>
          </p:cNvSpPr>
          <p:nvPr>
            <p:ph idx="1"/>
          </p:nvPr>
        </p:nvSpPr>
        <p:spPr>
          <a:xfrm>
            <a:off x="219808" y="1301262"/>
            <a:ext cx="8765930" cy="3715871"/>
          </a:xfrm>
        </p:spPr>
        <p:txBody>
          <a:bodyPr vert="horz" lIns="91440" tIns="45720" rIns="91440" bIns="45720" numCol="2" rtlCol="0" anchor="t">
            <a:noAutofit/>
          </a:bodyPr>
          <a:lstStyle/>
          <a:p>
            <a:pPr marL="649605" lvl="1" indent="-457200">
              <a:spcBef>
                <a:spcPts val="0"/>
              </a:spcBef>
              <a:spcAft>
                <a:spcPts val="600"/>
              </a:spcAft>
              <a:buFont typeface="+mj-lt"/>
              <a:buAutoNum type="arabicPeriod"/>
            </a:pPr>
            <a:r>
              <a:rPr lang="en-US" sz="2400" dirty="0">
                <a:latin typeface="Calibri" panose="020F0502020204030204" pitchFamily="34" charset="0"/>
              </a:rPr>
              <a:t>What is Perkins?</a:t>
            </a:r>
            <a:endParaRPr lang="en-US" dirty="0"/>
          </a:p>
          <a:p>
            <a:pPr marL="649605" lvl="1" indent="-457200">
              <a:spcBef>
                <a:spcPts val="0"/>
              </a:spcBef>
              <a:spcAft>
                <a:spcPts val="600"/>
              </a:spcAft>
              <a:buFont typeface="+mj-lt"/>
              <a:buAutoNum type="arabicPeriod"/>
            </a:pPr>
            <a:r>
              <a:rPr lang="en-US" sz="2400" dirty="0">
                <a:latin typeface="Calibri" panose="020F0502020204030204" pitchFamily="34" charset="0"/>
              </a:rPr>
              <a:t>Comprehensive Local Needs Assessment</a:t>
            </a:r>
          </a:p>
          <a:p>
            <a:pPr marL="649605" lvl="1" indent="-457200">
              <a:spcBef>
                <a:spcPts val="0"/>
              </a:spcBef>
              <a:spcAft>
                <a:spcPts val="600"/>
              </a:spcAft>
              <a:buFont typeface="+mj-lt"/>
              <a:buAutoNum type="arabicPeriod"/>
            </a:pPr>
            <a:r>
              <a:rPr lang="en-US" sz="2400" dirty="0">
                <a:latin typeface="Calibri" panose="020F0502020204030204" pitchFamily="34" charset="0"/>
              </a:rPr>
              <a:t>Perkins V required uses and Voc Codes</a:t>
            </a:r>
          </a:p>
          <a:p>
            <a:pPr marL="649605" lvl="1" indent="-457200">
              <a:spcBef>
                <a:spcPts val="0"/>
              </a:spcBef>
              <a:spcAft>
                <a:spcPts val="600"/>
              </a:spcAft>
              <a:buFont typeface="+mj-lt"/>
              <a:buAutoNum type="arabicPeriod"/>
            </a:pPr>
            <a:r>
              <a:rPr lang="en-US" sz="2400" dirty="0">
                <a:latin typeface="Calibri"/>
                <a:cs typeface="Times New Roman"/>
              </a:rPr>
              <a:t>Optional Voc Codes </a:t>
            </a:r>
            <a:br>
              <a:rPr lang="en-US" sz="2400" dirty="0">
                <a:latin typeface="Calibri"/>
                <a:cs typeface="Times New Roman"/>
              </a:rPr>
            </a:br>
            <a:r>
              <a:rPr lang="en-US" sz="2400" dirty="0">
                <a:latin typeface="Calibri"/>
                <a:cs typeface="Times New Roman"/>
              </a:rPr>
              <a:t>(Voc Codes 10, 17-19, 28)</a:t>
            </a:r>
          </a:p>
          <a:p>
            <a:pPr marL="649605" lvl="1" indent="-457200">
              <a:spcBef>
                <a:spcPts val="0"/>
              </a:spcBef>
              <a:spcAft>
                <a:spcPts val="600"/>
              </a:spcAft>
              <a:buAutoNum type="arabicPeriod"/>
            </a:pPr>
            <a:r>
              <a:rPr lang="en-US" sz="2400" dirty="0">
                <a:latin typeface="Calibri"/>
                <a:cs typeface="Times New Roman"/>
              </a:rPr>
              <a:t>Perkins Admin (Voc Code 10)</a:t>
            </a:r>
            <a:endParaRPr lang="en-US" dirty="0"/>
          </a:p>
          <a:p>
            <a:pPr marL="649605" lvl="1" indent="-457200">
              <a:spcBef>
                <a:spcPts val="0"/>
              </a:spcBef>
              <a:spcAft>
                <a:spcPts val="600"/>
              </a:spcAft>
              <a:buFont typeface="+mj-lt"/>
              <a:buAutoNum type="arabicPeriod"/>
            </a:pPr>
            <a:r>
              <a:rPr lang="en-US" sz="2400" dirty="0">
                <a:latin typeface="Calibri" panose="020F0502020204030204" pitchFamily="34" charset="0"/>
              </a:rPr>
              <a:t>WIOA Infrastructure contribution</a:t>
            </a:r>
          </a:p>
          <a:p>
            <a:pPr marL="649605" lvl="1" indent="-457200">
              <a:spcBef>
                <a:spcPts val="0"/>
              </a:spcBef>
              <a:spcAft>
                <a:spcPts val="600"/>
              </a:spcAft>
              <a:buFont typeface="+mj-lt"/>
              <a:buAutoNum type="arabicPeriod"/>
            </a:pPr>
            <a:r>
              <a:rPr lang="en-US" sz="2400" dirty="0">
                <a:latin typeface="Calibri" panose="020F0502020204030204" pitchFamily="34" charset="0"/>
              </a:rPr>
              <a:t>The Perkins Process</a:t>
            </a:r>
          </a:p>
          <a:p>
            <a:pPr marL="649605" lvl="1" indent="-457200">
              <a:spcBef>
                <a:spcPts val="0"/>
              </a:spcBef>
              <a:spcAft>
                <a:spcPts val="600"/>
              </a:spcAft>
              <a:buFont typeface="+mj-lt"/>
              <a:buAutoNum type="arabicPeriod"/>
            </a:pPr>
            <a:r>
              <a:rPr lang="en-US" sz="2400" dirty="0">
                <a:latin typeface="Calibri" panose="020F0502020204030204" pitchFamily="34" charset="0"/>
              </a:rPr>
              <a:t>Approved plans, budgets, and modifications</a:t>
            </a:r>
          </a:p>
          <a:p>
            <a:pPr marL="649605" lvl="1" indent="-457200">
              <a:spcBef>
                <a:spcPts val="0"/>
              </a:spcBef>
              <a:spcAft>
                <a:spcPts val="600"/>
              </a:spcAft>
              <a:buFont typeface="+mj-lt"/>
              <a:buAutoNum type="arabicPeriod"/>
            </a:pPr>
            <a:r>
              <a:rPr lang="en-US" sz="2400" dirty="0">
                <a:latin typeface="Calibri" panose="020F0502020204030204" pitchFamily="34" charset="0"/>
              </a:rPr>
              <a:t>Budget reports and what we review</a:t>
            </a:r>
          </a:p>
        </p:txBody>
      </p:sp>
      <p:sp>
        <p:nvSpPr>
          <p:cNvPr id="3" name="Title 2">
            <a:extLst>
              <a:ext uri="{FF2B5EF4-FFF2-40B4-BE49-F238E27FC236}">
                <a16:creationId xmlns:a16="http://schemas.microsoft.com/office/drawing/2014/main" id="{470AB161-CF3E-E723-FE8A-81DCA31712C7}"/>
              </a:ext>
            </a:extLst>
          </p:cNvPr>
          <p:cNvSpPr>
            <a:spLocks noGrp="1"/>
          </p:cNvSpPr>
          <p:nvPr>
            <p:ph type="title"/>
          </p:nvPr>
        </p:nvSpPr>
        <p:spPr>
          <a:ln>
            <a:noFill/>
          </a:ln>
        </p:spPr>
        <p:txBody>
          <a:bodyPr/>
          <a:lstStyle/>
          <a:p>
            <a:r>
              <a:rPr lang="en-US" dirty="0">
                <a:solidFill>
                  <a:srgbClr val="174B8F"/>
                </a:solidFill>
              </a:rPr>
              <a:t>Workshop Agenda</a:t>
            </a:r>
            <a:endParaRPr lang="en-US" dirty="0">
              <a:solidFill>
                <a:srgbClr val="EEB111"/>
              </a:solidFill>
            </a:endParaRPr>
          </a:p>
        </p:txBody>
      </p:sp>
    </p:spTree>
    <p:extLst>
      <p:ext uri="{BB962C8B-B14F-4D97-AF65-F5344CB8AC3E}">
        <p14:creationId xmlns:p14="http://schemas.microsoft.com/office/powerpoint/2010/main" val="9363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99F624-4A24-0B23-1C44-71C6CC27B84F}"/>
              </a:ext>
            </a:extLst>
          </p:cNvPr>
          <p:cNvSpPr>
            <a:spLocks noGrp="1"/>
          </p:cNvSpPr>
          <p:nvPr>
            <p:ph idx="1"/>
          </p:nvPr>
        </p:nvSpPr>
        <p:spPr/>
        <p:txBody>
          <a:bodyPr vert="horz" lIns="91440" tIns="45720" rIns="91440" bIns="45720" rtlCol="0" anchor="t">
            <a:normAutofit/>
          </a:bodyPr>
          <a:lstStyle/>
          <a:p>
            <a:pPr marL="0" indent="0">
              <a:spcBef>
                <a:spcPts val="0"/>
              </a:spcBef>
              <a:spcAft>
                <a:spcPts val="1200"/>
              </a:spcAft>
              <a:buNone/>
            </a:pPr>
            <a:r>
              <a:rPr lang="en-US" sz="2200" dirty="0">
                <a:latin typeface="Times New Roman"/>
                <a:cs typeface="Times New Roman"/>
              </a:rPr>
              <a:t>We currently track 2 Career and Technical Student Organizations (CTSOs) that have postsecondary chapters in Voc Code 19</a:t>
            </a:r>
            <a:endParaRPr lang="en-US" sz="2200" dirty="0"/>
          </a:p>
          <a:p>
            <a:pPr marL="800100" indent="-342900">
              <a:spcBef>
                <a:spcPts val="0"/>
              </a:spcBef>
              <a:spcAft>
                <a:spcPts val="1200"/>
              </a:spcAft>
              <a:buAutoNum type="arabicPeriod"/>
            </a:pPr>
            <a:r>
              <a:rPr lang="en-US" sz="2200" dirty="0">
                <a:latin typeface="Times New Roman"/>
                <a:cs typeface="Times New Roman"/>
              </a:rPr>
              <a:t>Future Business Leaders of America /Phi Beta Lambda </a:t>
            </a:r>
            <a:br>
              <a:rPr lang="en-US" sz="2200" dirty="0">
                <a:latin typeface="Times New Roman"/>
                <a:cs typeface="Times New Roman"/>
              </a:rPr>
            </a:br>
            <a:r>
              <a:rPr lang="en-US" sz="2200" dirty="0">
                <a:latin typeface="Times New Roman"/>
                <a:cs typeface="Times New Roman"/>
              </a:rPr>
              <a:t>FBLA-PBL</a:t>
            </a:r>
            <a:endParaRPr lang="en-US" sz="2200" dirty="0"/>
          </a:p>
          <a:p>
            <a:pPr marL="800100" indent="-342900">
              <a:spcBef>
                <a:spcPts val="0"/>
              </a:spcBef>
              <a:spcAft>
                <a:spcPts val="1200"/>
              </a:spcAft>
              <a:buAutoNum type="arabicPeriod"/>
            </a:pPr>
            <a:r>
              <a:rPr lang="en-US" sz="2200" dirty="0">
                <a:latin typeface="Times New Roman"/>
                <a:cs typeface="Times New Roman"/>
              </a:rPr>
              <a:t>SkillsUSA – Many program areas</a:t>
            </a:r>
            <a:endParaRPr lang="en-US" sz="2200" dirty="0"/>
          </a:p>
          <a:p>
            <a:pPr marL="0" indent="0">
              <a:buNone/>
            </a:pPr>
            <a:r>
              <a:rPr lang="en-US" sz="2200" dirty="0">
                <a:latin typeface="Times New Roman"/>
                <a:cs typeface="Times New Roman"/>
              </a:rPr>
              <a:t>These activities must also have a corresponding activity in a Required Use in Student Achievement (Voc Code 15)</a:t>
            </a:r>
          </a:p>
        </p:txBody>
      </p:sp>
      <p:sp>
        <p:nvSpPr>
          <p:cNvPr id="3" name="Title 2">
            <a:extLst>
              <a:ext uri="{FF2B5EF4-FFF2-40B4-BE49-F238E27FC236}">
                <a16:creationId xmlns:a16="http://schemas.microsoft.com/office/drawing/2014/main" id="{AB03309A-62C0-00CD-1B91-92801CF5DD02}"/>
              </a:ext>
            </a:extLst>
          </p:cNvPr>
          <p:cNvSpPr>
            <a:spLocks noGrp="1"/>
          </p:cNvSpPr>
          <p:nvPr>
            <p:ph type="title"/>
          </p:nvPr>
        </p:nvSpPr>
        <p:spPr/>
        <p:txBody>
          <a:bodyPr/>
          <a:lstStyle/>
          <a:p>
            <a:r>
              <a:rPr lang="en-US" dirty="0"/>
              <a:t>CTSOs Voc Code 19</a:t>
            </a:r>
          </a:p>
        </p:txBody>
      </p:sp>
    </p:spTree>
    <p:extLst>
      <p:ext uri="{BB962C8B-B14F-4D97-AF65-F5344CB8AC3E}">
        <p14:creationId xmlns:p14="http://schemas.microsoft.com/office/powerpoint/2010/main" val="186172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idx="1"/>
          </p:nvPr>
        </p:nvSpPr>
        <p:spPr>
          <a:xfrm>
            <a:off x="832757" y="1443368"/>
            <a:ext cx="7682593" cy="3426289"/>
          </a:xfrm>
        </p:spPr>
        <p:txBody>
          <a:bodyPr>
            <a:normAutofit/>
          </a:bodyPr>
          <a:lstStyle/>
          <a:p>
            <a:r>
              <a:rPr lang="en-US" sz="2200" dirty="0">
                <a:sym typeface="Tahoma Negreta"/>
              </a:rPr>
              <a:t>Not used for the 2023-24 year</a:t>
            </a:r>
          </a:p>
          <a:p>
            <a:endParaRPr lang="en-US" sz="2200" dirty="0">
              <a:sym typeface="Tahoma Negreta"/>
            </a:endParaRPr>
          </a:p>
          <a:p>
            <a:r>
              <a:rPr lang="en-US" sz="2200" dirty="0">
                <a:sym typeface="Tahoma Negreta"/>
              </a:rPr>
              <a:t>Funds may be allocated to this VOC Code based upon a formula established by the State CTE Director and approved by the NCCC State Board. </a:t>
            </a:r>
          </a:p>
          <a:p>
            <a:endParaRPr lang="en-US" sz="2200" dirty="0">
              <a:sym typeface="Tahoma Negreta"/>
            </a:endParaRPr>
          </a:p>
          <a:p>
            <a:r>
              <a:rPr lang="en-US" sz="2200" dirty="0">
                <a:sym typeface="Tahoma Negreta"/>
              </a:rPr>
              <a:t>This includes Reserve Funds and special projects, except for leadership projects.</a:t>
            </a:r>
            <a:endParaRPr lang="en-US" sz="2200" dirty="0"/>
          </a:p>
        </p:txBody>
      </p:sp>
      <p:sp>
        <p:nvSpPr>
          <p:cNvPr id="172" name="Shape 172"/>
          <p:cNvSpPr>
            <a:spLocks noGrp="1"/>
          </p:cNvSpPr>
          <p:nvPr>
            <p:ph type="title"/>
          </p:nvPr>
        </p:nvSpPr>
        <p:spPr/>
        <p:txBody>
          <a:bodyPr>
            <a:normAutofit/>
          </a:bodyPr>
          <a:lstStyle>
            <a:lvl1pPr>
              <a:defRPr sz="3600"/>
            </a:lvl1pPr>
          </a:lstStyle>
          <a:p>
            <a:r>
              <a:rPr lang="en-US" sz="2000" dirty="0">
                <a:sym typeface="Tahoma Negreta"/>
              </a:rPr>
              <a:t>VOC 28:  Reserve Fund and other Special Funding  (Optional) </a:t>
            </a:r>
            <a:endParaRPr lang="en-US" sz="2000" dirty="0"/>
          </a:p>
        </p:txBody>
      </p:sp>
    </p:spTree>
    <p:extLst>
      <p:ext uri="{BB962C8B-B14F-4D97-AF65-F5344CB8AC3E}">
        <p14:creationId xmlns:p14="http://schemas.microsoft.com/office/powerpoint/2010/main" val="80559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0E118-2A44-3555-B584-158B46E0C75C}"/>
              </a:ext>
            </a:extLst>
          </p:cNvPr>
          <p:cNvSpPr>
            <a:spLocks noGrp="1"/>
          </p:cNvSpPr>
          <p:nvPr>
            <p:ph type="title"/>
          </p:nvPr>
        </p:nvSpPr>
        <p:spPr>
          <a:xfrm>
            <a:off x="1297859" y="126367"/>
            <a:ext cx="7364361" cy="994172"/>
          </a:xfrm>
        </p:spPr>
        <p:txBody>
          <a:bodyPr anchor="ctr">
            <a:normAutofit/>
          </a:bodyPr>
          <a:lstStyle/>
          <a:p>
            <a:r>
              <a:rPr lang="en-US" dirty="0"/>
              <a:t>Submitting paperwork via NCPerkins.org</a:t>
            </a:r>
          </a:p>
        </p:txBody>
      </p:sp>
      <p:sp>
        <p:nvSpPr>
          <p:cNvPr id="10" name="Content Placeholder 2">
            <a:extLst>
              <a:ext uri="{FF2B5EF4-FFF2-40B4-BE49-F238E27FC236}">
                <a16:creationId xmlns:a16="http://schemas.microsoft.com/office/drawing/2014/main" id="{0DCB24C0-7E15-2C53-FD8F-15DF1964AFD7}"/>
              </a:ext>
            </a:extLst>
          </p:cNvPr>
          <p:cNvSpPr>
            <a:spLocks noGrp="1"/>
          </p:cNvSpPr>
          <p:nvPr>
            <p:ph sz="half" idx="1"/>
          </p:nvPr>
        </p:nvSpPr>
        <p:spPr>
          <a:xfrm>
            <a:off x="628650" y="1369219"/>
            <a:ext cx="3492016" cy="3449762"/>
          </a:xfrm>
        </p:spPr>
        <p:txBody>
          <a:bodyPr/>
          <a:lstStyle/>
          <a:p>
            <a:pPr marL="0" indent="0">
              <a:buNone/>
            </a:pPr>
            <a:r>
              <a:rPr lang="en-US" dirty="0"/>
              <a:t>Each college has a Primary Perkins Contact who is responsible for submitting documents into the Moodle.</a:t>
            </a:r>
          </a:p>
          <a:p>
            <a:pPr marL="0" indent="0">
              <a:buNone/>
            </a:pPr>
            <a:endParaRPr lang="en-US" dirty="0"/>
          </a:p>
          <a:p>
            <a:pPr marL="0" indent="0">
              <a:buNone/>
            </a:pPr>
            <a:r>
              <a:rPr lang="en-US" dirty="0"/>
              <a:t>There is a Moodle Course for each academic year.</a:t>
            </a:r>
          </a:p>
          <a:p>
            <a:pPr marL="0" indent="0">
              <a:buNone/>
            </a:pPr>
            <a:endParaRPr lang="en-US" dirty="0"/>
          </a:p>
          <a:p>
            <a:pPr marL="0" indent="0">
              <a:buNone/>
            </a:pPr>
            <a:r>
              <a:rPr lang="en-US" dirty="0"/>
              <a:t>Purpose is for easy management of paperwork. Each entry is time stamped, stored, and “graded” </a:t>
            </a:r>
          </a:p>
          <a:p>
            <a:pPr marL="0" indent="0">
              <a:buNone/>
            </a:pPr>
            <a:endParaRPr lang="en-US" dirty="0"/>
          </a:p>
        </p:txBody>
      </p:sp>
      <p:pic>
        <p:nvPicPr>
          <p:cNvPr id="5" name="Content Placeholder 4">
            <a:extLst>
              <a:ext uri="{FF2B5EF4-FFF2-40B4-BE49-F238E27FC236}">
                <a16:creationId xmlns:a16="http://schemas.microsoft.com/office/drawing/2014/main" id="{7426A0E7-9B59-D395-2EBF-E37AE47F32FB}"/>
              </a:ext>
            </a:extLst>
          </p:cNvPr>
          <p:cNvPicPr>
            <a:picLocks noGrp="1" noChangeAspect="1"/>
          </p:cNvPicPr>
          <p:nvPr>
            <p:ph sz="half" idx="2"/>
          </p:nvPr>
        </p:nvPicPr>
        <p:blipFill>
          <a:blip r:embed="rId2"/>
          <a:stretch>
            <a:fillRect/>
          </a:stretch>
        </p:blipFill>
        <p:spPr>
          <a:xfrm>
            <a:off x="4120666" y="796520"/>
            <a:ext cx="4890515" cy="4291426"/>
          </a:xfrm>
          <a:noFill/>
        </p:spPr>
      </p:pic>
    </p:spTree>
    <p:extLst>
      <p:ext uri="{BB962C8B-B14F-4D97-AF65-F5344CB8AC3E}">
        <p14:creationId xmlns:p14="http://schemas.microsoft.com/office/powerpoint/2010/main" val="13923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1BD3B6-D721-6524-5D1B-E17FB944E0F7}"/>
              </a:ext>
            </a:extLst>
          </p:cNvPr>
          <p:cNvSpPr>
            <a:spLocks noGrp="1"/>
          </p:cNvSpPr>
          <p:nvPr>
            <p:ph idx="1"/>
          </p:nvPr>
        </p:nvSpPr>
        <p:spPr/>
        <p:txBody>
          <a:bodyPr vert="horz" lIns="91440" tIns="45720" rIns="91440" bIns="45720" rtlCol="0" anchor="t">
            <a:normAutofit/>
          </a:bodyPr>
          <a:lstStyle/>
          <a:p>
            <a:pPr marL="174625" indent="-174625">
              <a:spcAft>
                <a:spcPts val="1200"/>
              </a:spcAft>
            </a:pPr>
            <a:r>
              <a:rPr lang="en-US" dirty="0">
                <a:latin typeface="Times New Roman"/>
                <a:cs typeface="Times New Roman"/>
              </a:rPr>
              <a:t>Planning Budget is submitted and approved the spring before fiscal (academic) year starts. Colleges may start spending/obligating funds </a:t>
            </a:r>
            <a:br>
              <a:rPr lang="en-US" dirty="0">
                <a:latin typeface="Times New Roman"/>
                <a:cs typeface="Times New Roman"/>
              </a:rPr>
            </a:br>
            <a:r>
              <a:rPr lang="en-US" dirty="0">
                <a:latin typeface="Times New Roman"/>
                <a:cs typeface="Times New Roman"/>
              </a:rPr>
              <a:t>July 1</a:t>
            </a:r>
            <a:r>
              <a:rPr lang="en-US" baseline="30000" dirty="0">
                <a:latin typeface="Times New Roman"/>
                <a:cs typeface="Times New Roman"/>
              </a:rPr>
              <a:t>st</a:t>
            </a:r>
            <a:r>
              <a:rPr lang="en-US" dirty="0">
                <a:latin typeface="Times New Roman"/>
                <a:cs typeface="Times New Roman"/>
              </a:rPr>
              <a:t> </a:t>
            </a:r>
            <a:r>
              <a:rPr lang="en-US" b="1" dirty="0">
                <a:latin typeface="Times New Roman"/>
                <a:cs typeface="Times New Roman"/>
              </a:rPr>
              <a:t>if approved.</a:t>
            </a:r>
          </a:p>
          <a:p>
            <a:pPr marL="174625" indent="-174625">
              <a:spcAft>
                <a:spcPts val="1200"/>
              </a:spcAft>
            </a:pPr>
            <a:r>
              <a:rPr lang="en-US" dirty="0">
                <a:latin typeface="Times New Roman"/>
                <a:cs typeface="Times New Roman"/>
              </a:rPr>
              <a:t>Initial Allotment approved by State Board of Community Colleges </a:t>
            </a:r>
            <a:br>
              <a:rPr lang="en-US" dirty="0">
                <a:latin typeface="Times New Roman"/>
                <a:cs typeface="Times New Roman"/>
              </a:rPr>
            </a:br>
            <a:r>
              <a:rPr lang="en-US" dirty="0">
                <a:latin typeface="Times New Roman"/>
                <a:cs typeface="Times New Roman"/>
              </a:rPr>
              <a:t>(In 2023-24 it was in October 2023 meeting)</a:t>
            </a:r>
          </a:p>
          <a:p>
            <a:pPr marL="174625" indent="-174625">
              <a:spcAft>
                <a:spcPts val="1200"/>
              </a:spcAft>
            </a:pPr>
            <a:r>
              <a:rPr lang="en-US" dirty="0">
                <a:latin typeface="Times New Roman"/>
                <a:cs typeface="Times New Roman"/>
              </a:rPr>
              <a:t>Carry Forward approved by State Board of Community Colleges </a:t>
            </a:r>
            <a:br>
              <a:rPr lang="en-US" dirty="0">
                <a:latin typeface="Times New Roman"/>
                <a:cs typeface="Times New Roman"/>
              </a:rPr>
            </a:br>
            <a:r>
              <a:rPr lang="en-US" dirty="0">
                <a:latin typeface="Times New Roman"/>
                <a:cs typeface="Times New Roman"/>
              </a:rPr>
              <a:t>(also approved at the October 2023 meeting)</a:t>
            </a:r>
            <a:endParaRPr lang="en-US" dirty="0"/>
          </a:p>
          <a:p>
            <a:pPr marL="174625" indent="-174625">
              <a:spcAft>
                <a:spcPts val="1200"/>
              </a:spcAft>
            </a:pPr>
            <a:r>
              <a:rPr lang="en-US" dirty="0"/>
              <a:t>Modification deadline is May 15</a:t>
            </a:r>
            <a:r>
              <a:rPr lang="en-US" baseline="30000" dirty="0"/>
              <a:t>th</a:t>
            </a:r>
            <a:r>
              <a:rPr lang="en-US" dirty="0"/>
              <a:t>.</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1D4BD907-0032-5E34-ACF1-0F235A532109}"/>
              </a:ext>
            </a:extLst>
          </p:cNvPr>
          <p:cNvSpPr>
            <a:spLocks noGrp="1"/>
          </p:cNvSpPr>
          <p:nvPr>
            <p:ph type="title"/>
          </p:nvPr>
        </p:nvSpPr>
        <p:spPr/>
        <p:txBody>
          <a:bodyPr/>
          <a:lstStyle/>
          <a:p>
            <a:r>
              <a:rPr lang="en-US" dirty="0"/>
              <a:t>Approved plans, budgets, and modifications</a:t>
            </a:r>
          </a:p>
        </p:txBody>
      </p:sp>
    </p:spTree>
    <p:extLst>
      <p:ext uri="{BB962C8B-B14F-4D97-AF65-F5344CB8AC3E}">
        <p14:creationId xmlns:p14="http://schemas.microsoft.com/office/powerpoint/2010/main" val="117703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93D61-8130-F0BA-F7C0-0A79F181DEFC}"/>
              </a:ext>
            </a:extLst>
          </p:cNvPr>
          <p:cNvSpPr>
            <a:spLocks noGrp="1"/>
          </p:cNvSpPr>
          <p:nvPr>
            <p:ph type="title"/>
          </p:nvPr>
        </p:nvSpPr>
        <p:spPr>
          <a:xfrm>
            <a:off x="1297859" y="126367"/>
            <a:ext cx="7364361" cy="994172"/>
          </a:xfrm>
        </p:spPr>
        <p:txBody>
          <a:bodyPr anchor="ctr">
            <a:normAutofit/>
          </a:bodyPr>
          <a:lstStyle/>
          <a:p>
            <a:r>
              <a:rPr lang="en-US" dirty="0"/>
              <a:t>Local Plan template</a:t>
            </a:r>
          </a:p>
        </p:txBody>
      </p:sp>
      <p:pic>
        <p:nvPicPr>
          <p:cNvPr id="6" name="Picture 5">
            <a:extLst>
              <a:ext uri="{FF2B5EF4-FFF2-40B4-BE49-F238E27FC236}">
                <a16:creationId xmlns:a16="http://schemas.microsoft.com/office/drawing/2014/main" id="{B678390A-9A13-FF7C-3EC8-F4B4210E4E45}"/>
              </a:ext>
            </a:extLst>
          </p:cNvPr>
          <p:cNvPicPr>
            <a:picLocks noChangeAspect="1"/>
          </p:cNvPicPr>
          <p:nvPr/>
        </p:nvPicPr>
        <p:blipFill>
          <a:blip r:embed="rId2"/>
          <a:stretch>
            <a:fillRect/>
          </a:stretch>
        </p:blipFill>
        <p:spPr>
          <a:xfrm>
            <a:off x="1025620" y="0"/>
            <a:ext cx="7092759" cy="5143500"/>
          </a:xfrm>
          <a:prstGeom prst="rect">
            <a:avLst/>
          </a:prstGeom>
        </p:spPr>
      </p:pic>
    </p:spTree>
    <p:extLst>
      <p:ext uri="{BB962C8B-B14F-4D97-AF65-F5344CB8AC3E}">
        <p14:creationId xmlns:p14="http://schemas.microsoft.com/office/powerpoint/2010/main" val="381326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5F59B-A433-3449-9C68-6C3BE22FB029}"/>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dirty="0"/>
              <a:t>Budget Modification Form</a:t>
            </a:r>
          </a:p>
        </p:txBody>
      </p:sp>
      <p:sp>
        <p:nvSpPr>
          <p:cNvPr id="2" name="Rectangle 1">
            <a:extLst>
              <a:ext uri="{FF2B5EF4-FFF2-40B4-BE49-F238E27FC236}">
                <a16:creationId xmlns:a16="http://schemas.microsoft.com/office/drawing/2014/main" id="{2BBD58D3-F565-B75B-CC3D-5DA9C66779BE}"/>
              </a:ext>
            </a:extLst>
          </p:cNvPr>
          <p:cNvSpPr/>
          <p:nvPr/>
        </p:nvSpPr>
        <p:spPr>
          <a:xfrm>
            <a:off x="1247775" y="1120539"/>
            <a:ext cx="6598366" cy="1796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6" name="Picture 5">
            <a:extLst>
              <a:ext uri="{FF2B5EF4-FFF2-40B4-BE49-F238E27FC236}">
                <a16:creationId xmlns:a16="http://schemas.microsoft.com/office/drawing/2014/main" id="{8EC8E5C5-9543-0FD5-5B5D-582F6C7BDF55}"/>
              </a:ext>
            </a:extLst>
          </p:cNvPr>
          <p:cNvPicPr>
            <a:picLocks noChangeAspect="1"/>
          </p:cNvPicPr>
          <p:nvPr/>
        </p:nvPicPr>
        <p:blipFill>
          <a:blip r:embed="rId3"/>
          <a:stretch>
            <a:fillRect/>
          </a:stretch>
        </p:blipFill>
        <p:spPr>
          <a:xfrm>
            <a:off x="1503354" y="814387"/>
            <a:ext cx="6137294" cy="4329113"/>
          </a:xfrm>
          <a:prstGeom prst="rect">
            <a:avLst/>
          </a:prstGeom>
        </p:spPr>
      </p:pic>
      <p:sp>
        <p:nvSpPr>
          <p:cNvPr id="4" name="TextBox 3">
            <a:extLst>
              <a:ext uri="{FF2B5EF4-FFF2-40B4-BE49-F238E27FC236}">
                <a16:creationId xmlns:a16="http://schemas.microsoft.com/office/drawing/2014/main" id="{D038CD0B-2227-C7CA-1AB3-C89EB80E9DA2}"/>
              </a:ext>
            </a:extLst>
          </p:cNvPr>
          <p:cNvSpPr txBox="1"/>
          <p:nvPr/>
        </p:nvSpPr>
        <p:spPr>
          <a:xfrm>
            <a:off x="4975678" y="4676320"/>
            <a:ext cx="4104820" cy="300083"/>
          </a:xfrm>
          <a:prstGeom prst="rect">
            <a:avLst/>
          </a:prstGeom>
          <a:solidFill>
            <a:schemeClr val="bg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b="1" dirty="0">
                <a:solidFill>
                  <a:srgbClr val="FF0000"/>
                </a:solidFill>
                <a:latin typeface="Calibri Light"/>
                <a:cs typeface="Calibri Light"/>
              </a:rPr>
              <a:t>Download from the current NCPerkins.org course</a:t>
            </a:r>
          </a:p>
        </p:txBody>
      </p:sp>
    </p:spTree>
    <p:extLst>
      <p:ext uri="{BB962C8B-B14F-4D97-AF65-F5344CB8AC3E}">
        <p14:creationId xmlns:p14="http://schemas.microsoft.com/office/powerpoint/2010/main" val="2160920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443D7F-3CDA-910D-04F4-0559BD3B009B}"/>
              </a:ext>
            </a:extLst>
          </p:cNvPr>
          <p:cNvPicPr>
            <a:picLocks noChangeAspect="1"/>
          </p:cNvPicPr>
          <p:nvPr/>
        </p:nvPicPr>
        <p:blipFill>
          <a:blip r:embed="rId2"/>
          <a:stretch>
            <a:fillRect/>
          </a:stretch>
        </p:blipFill>
        <p:spPr>
          <a:xfrm>
            <a:off x="4289002" y="3403634"/>
            <a:ext cx="4732430" cy="1697502"/>
          </a:xfrm>
          <a:prstGeom prst="rect">
            <a:avLst/>
          </a:prstGeom>
        </p:spPr>
      </p:pic>
      <p:pic>
        <p:nvPicPr>
          <p:cNvPr id="4" name="Picture 3">
            <a:extLst>
              <a:ext uri="{FF2B5EF4-FFF2-40B4-BE49-F238E27FC236}">
                <a16:creationId xmlns:a16="http://schemas.microsoft.com/office/drawing/2014/main" id="{5CF9EDCE-38D2-4688-8D5C-89F589C3A47A}"/>
              </a:ext>
            </a:extLst>
          </p:cNvPr>
          <p:cNvPicPr>
            <a:picLocks noChangeAspect="1"/>
          </p:cNvPicPr>
          <p:nvPr/>
        </p:nvPicPr>
        <p:blipFill rotWithShape="1">
          <a:blip r:embed="rId3"/>
          <a:srcRect l="53322" t="9413" b="26121"/>
          <a:stretch/>
        </p:blipFill>
        <p:spPr>
          <a:xfrm>
            <a:off x="102380" y="1318921"/>
            <a:ext cx="1747931" cy="1583625"/>
          </a:xfrm>
          <a:prstGeom prst="rect">
            <a:avLst/>
          </a:prstGeom>
          <a:ln>
            <a:solidFill>
              <a:schemeClr val="tx1"/>
            </a:solidFill>
          </a:ln>
        </p:spPr>
      </p:pic>
      <p:sp>
        <p:nvSpPr>
          <p:cNvPr id="3" name="Title 2">
            <a:extLst>
              <a:ext uri="{FF2B5EF4-FFF2-40B4-BE49-F238E27FC236}">
                <a16:creationId xmlns:a16="http://schemas.microsoft.com/office/drawing/2014/main" id="{EDBE5035-740E-5955-D9D3-71E36C622875}"/>
              </a:ext>
            </a:extLst>
          </p:cNvPr>
          <p:cNvSpPr>
            <a:spLocks noGrp="1"/>
          </p:cNvSpPr>
          <p:nvPr>
            <p:ph type="title"/>
          </p:nvPr>
        </p:nvSpPr>
        <p:spPr>
          <a:xfrm>
            <a:off x="1297859" y="126367"/>
            <a:ext cx="7364361" cy="994172"/>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dirty="0"/>
              <a:t>Enter Current Budget</a:t>
            </a:r>
            <a:endParaRPr lang="en-US" sz="3000" dirty="0">
              <a:ln w="0">
                <a:solidFill>
                  <a:srgbClr val="5B9BD5"/>
                </a:solidFill>
              </a:ln>
              <a:cs typeface="Calibri Light"/>
            </a:endParaRPr>
          </a:p>
        </p:txBody>
      </p:sp>
      <p:sp>
        <p:nvSpPr>
          <p:cNvPr id="13" name="TextBox 12">
            <a:extLst>
              <a:ext uri="{FF2B5EF4-FFF2-40B4-BE49-F238E27FC236}">
                <a16:creationId xmlns:a16="http://schemas.microsoft.com/office/drawing/2014/main" id="{508614F6-20EE-4F74-8737-6C3AFBAED214}"/>
              </a:ext>
            </a:extLst>
          </p:cNvPr>
          <p:cNvSpPr txBox="1"/>
          <p:nvPr/>
        </p:nvSpPr>
        <p:spPr>
          <a:xfrm>
            <a:off x="103566" y="1250945"/>
            <a:ext cx="2316500" cy="311624"/>
          </a:xfrm>
          <a:prstGeom prst="rect">
            <a:avLst/>
          </a:prstGeom>
          <a:solidFill>
            <a:schemeClr val="bg1"/>
          </a:solidFill>
          <a:ln>
            <a:solidFill>
              <a:schemeClr val="tx1"/>
            </a:solidFill>
          </a:ln>
        </p:spPr>
        <p:txBody>
          <a:bodyPr wrap="square" lIns="68580" tIns="34290" rIns="68580" bIns="3429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75" dirty="0">
                <a:solidFill>
                  <a:srgbClr val="FF0000"/>
                </a:solidFill>
              </a:rPr>
              <a:t>Approved Planning Budget</a:t>
            </a:r>
          </a:p>
        </p:txBody>
      </p:sp>
      <p:pic>
        <p:nvPicPr>
          <p:cNvPr id="5" name="Picture 4">
            <a:extLst>
              <a:ext uri="{FF2B5EF4-FFF2-40B4-BE49-F238E27FC236}">
                <a16:creationId xmlns:a16="http://schemas.microsoft.com/office/drawing/2014/main" id="{8C221672-646D-01C3-C454-2C226EFB26FE}"/>
              </a:ext>
            </a:extLst>
          </p:cNvPr>
          <p:cNvPicPr>
            <a:picLocks noChangeAspect="1"/>
          </p:cNvPicPr>
          <p:nvPr/>
        </p:nvPicPr>
        <p:blipFill>
          <a:blip r:embed="rId4"/>
          <a:stretch>
            <a:fillRect/>
          </a:stretch>
        </p:blipFill>
        <p:spPr>
          <a:xfrm>
            <a:off x="1887550" y="1890299"/>
            <a:ext cx="4099469" cy="1447731"/>
          </a:xfrm>
          <a:prstGeom prst="rect">
            <a:avLst/>
          </a:prstGeom>
        </p:spPr>
      </p:pic>
      <p:sp>
        <p:nvSpPr>
          <p:cNvPr id="6" name="Arrow: Bent 5">
            <a:extLst>
              <a:ext uri="{FF2B5EF4-FFF2-40B4-BE49-F238E27FC236}">
                <a16:creationId xmlns:a16="http://schemas.microsoft.com/office/drawing/2014/main" id="{DC9AFCE4-7291-47D9-79E4-6D454B7C0D0C}"/>
              </a:ext>
            </a:extLst>
          </p:cNvPr>
          <p:cNvSpPr/>
          <p:nvPr/>
        </p:nvSpPr>
        <p:spPr>
          <a:xfrm rot="5400000">
            <a:off x="3148662" y="336241"/>
            <a:ext cx="151748" cy="3047807"/>
          </a:xfrm>
          <a:prstGeom prst="ben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solidFill>
                <a:schemeClr val="tx1"/>
              </a:solidFill>
            </a:endParaRPr>
          </a:p>
        </p:txBody>
      </p:sp>
      <p:sp>
        <p:nvSpPr>
          <p:cNvPr id="15" name="TextBox 14">
            <a:extLst>
              <a:ext uri="{FF2B5EF4-FFF2-40B4-BE49-F238E27FC236}">
                <a16:creationId xmlns:a16="http://schemas.microsoft.com/office/drawing/2014/main" id="{3B155FE6-4CB4-4D48-A4FE-32E170FDF475}"/>
              </a:ext>
            </a:extLst>
          </p:cNvPr>
          <p:cNvSpPr txBox="1"/>
          <p:nvPr/>
        </p:nvSpPr>
        <p:spPr>
          <a:xfrm>
            <a:off x="7255347" y="2776921"/>
            <a:ext cx="1350370" cy="584775"/>
          </a:xfrm>
          <a:prstGeom prst="rect">
            <a:avLst/>
          </a:prstGeom>
          <a:solidFill>
            <a:schemeClr val="bg1"/>
          </a:solidFill>
          <a:ln>
            <a:solidFill>
              <a:schemeClr val="tx1"/>
            </a:solidFill>
          </a:ln>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dirty="0">
                <a:solidFill>
                  <a:srgbClr val="FF0000"/>
                </a:solidFill>
              </a:rPr>
              <a:t>Modification 2</a:t>
            </a:r>
          </a:p>
        </p:txBody>
      </p:sp>
      <p:sp>
        <p:nvSpPr>
          <p:cNvPr id="14" name="TextBox 13">
            <a:extLst>
              <a:ext uri="{FF2B5EF4-FFF2-40B4-BE49-F238E27FC236}">
                <a16:creationId xmlns:a16="http://schemas.microsoft.com/office/drawing/2014/main" id="{DC80E222-414F-46F5-A346-41FDCEEA93D4}"/>
              </a:ext>
            </a:extLst>
          </p:cNvPr>
          <p:cNvSpPr txBox="1"/>
          <p:nvPr/>
        </p:nvSpPr>
        <p:spPr>
          <a:xfrm>
            <a:off x="3253241" y="1137115"/>
            <a:ext cx="1790503" cy="584775"/>
          </a:xfrm>
          <a:prstGeom prst="rect">
            <a:avLst/>
          </a:prstGeom>
          <a:solidFill>
            <a:schemeClr val="bg1"/>
          </a:solidFill>
          <a:ln>
            <a:solidFill>
              <a:schemeClr val="tx1"/>
            </a:solidFill>
          </a:ln>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dirty="0">
                <a:solidFill>
                  <a:srgbClr val="FF0000"/>
                </a:solidFill>
              </a:rPr>
              <a:t>Modification 1</a:t>
            </a:r>
          </a:p>
          <a:p>
            <a:r>
              <a:rPr lang="en-US" sz="1600" dirty="0">
                <a:solidFill>
                  <a:srgbClr val="FF0000"/>
                </a:solidFill>
              </a:rPr>
              <a:t>for Carry-forward</a:t>
            </a:r>
          </a:p>
        </p:txBody>
      </p:sp>
      <p:sp>
        <p:nvSpPr>
          <p:cNvPr id="2" name="TextBox 1">
            <a:extLst>
              <a:ext uri="{FF2B5EF4-FFF2-40B4-BE49-F238E27FC236}">
                <a16:creationId xmlns:a16="http://schemas.microsoft.com/office/drawing/2014/main" id="{E8E61F00-1BC2-D0BD-C745-8028F86CE51A}"/>
              </a:ext>
            </a:extLst>
          </p:cNvPr>
          <p:cNvSpPr txBox="1"/>
          <p:nvPr/>
        </p:nvSpPr>
        <p:spPr>
          <a:xfrm>
            <a:off x="462643" y="3760107"/>
            <a:ext cx="3569606" cy="8309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b="1" dirty="0">
                <a:solidFill>
                  <a:srgbClr val="FF0000"/>
                </a:solidFill>
                <a:latin typeface="Calibri Light"/>
                <a:cs typeface="Calibri Light"/>
              </a:rPr>
              <a:t>Always start a new modification with the most recently approved budget</a:t>
            </a:r>
            <a:endParaRPr lang="en-US" sz="1650">
              <a:solidFill>
                <a:srgbClr val="FF0000"/>
              </a:solidFill>
              <a:latin typeface="Calibri Light"/>
              <a:cs typeface="Calibri Light"/>
            </a:endParaRPr>
          </a:p>
          <a:p>
            <a:pPr algn="l"/>
            <a:endParaRPr lang="en-US" sz="1650" dirty="0">
              <a:cs typeface="Calibri"/>
            </a:endParaRPr>
          </a:p>
        </p:txBody>
      </p:sp>
      <p:cxnSp>
        <p:nvCxnSpPr>
          <p:cNvPr id="9" name="Connector: Curved 8">
            <a:extLst>
              <a:ext uri="{FF2B5EF4-FFF2-40B4-BE49-F238E27FC236}">
                <a16:creationId xmlns:a16="http://schemas.microsoft.com/office/drawing/2014/main" id="{88E66A33-28DD-2494-C115-359F73C1A5D8}"/>
              </a:ext>
            </a:extLst>
          </p:cNvPr>
          <p:cNvCxnSpPr/>
          <p:nvPr/>
        </p:nvCxnSpPr>
        <p:spPr>
          <a:xfrm>
            <a:off x="5873863" y="2000364"/>
            <a:ext cx="1425122" cy="1479550"/>
          </a:xfrm>
          <a:prstGeom prst="curvedConnector3">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7410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2EC7E2-1212-7FE3-F823-C28AA612C58B}"/>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dirty="0"/>
              <a:t>Modification to add a new activity</a:t>
            </a:r>
          </a:p>
        </p:txBody>
      </p:sp>
      <p:sp>
        <p:nvSpPr>
          <p:cNvPr id="10" name="Arrow: Right 9">
            <a:extLst>
              <a:ext uri="{FF2B5EF4-FFF2-40B4-BE49-F238E27FC236}">
                <a16:creationId xmlns:a16="http://schemas.microsoft.com/office/drawing/2014/main" id="{C207E354-64D8-4A6E-8060-44A68B3C515A}"/>
              </a:ext>
            </a:extLst>
          </p:cNvPr>
          <p:cNvSpPr/>
          <p:nvPr/>
        </p:nvSpPr>
        <p:spPr>
          <a:xfrm>
            <a:off x="555988" y="2215911"/>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00"/>
          </a:p>
        </p:txBody>
      </p:sp>
      <p:sp>
        <p:nvSpPr>
          <p:cNvPr id="11" name="Arrow: Right 10">
            <a:extLst>
              <a:ext uri="{FF2B5EF4-FFF2-40B4-BE49-F238E27FC236}">
                <a16:creationId xmlns:a16="http://schemas.microsoft.com/office/drawing/2014/main" id="{730707DA-3837-491F-9BC0-73675E381D50}"/>
              </a:ext>
            </a:extLst>
          </p:cNvPr>
          <p:cNvSpPr/>
          <p:nvPr/>
        </p:nvSpPr>
        <p:spPr>
          <a:xfrm>
            <a:off x="555987" y="3890152"/>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00"/>
          </a:p>
        </p:txBody>
      </p:sp>
      <p:pic>
        <p:nvPicPr>
          <p:cNvPr id="4" name="Picture 3">
            <a:extLst>
              <a:ext uri="{FF2B5EF4-FFF2-40B4-BE49-F238E27FC236}">
                <a16:creationId xmlns:a16="http://schemas.microsoft.com/office/drawing/2014/main" id="{AF085766-9603-7E3E-55B7-85BBDD88EB3E}"/>
              </a:ext>
            </a:extLst>
          </p:cNvPr>
          <p:cNvPicPr>
            <a:picLocks noChangeAspect="1"/>
          </p:cNvPicPr>
          <p:nvPr/>
        </p:nvPicPr>
        <p:blipFill>
          <a:blip r:embed="rId2"/>
          <a:stretch>
            <a:fillRect/>
          </a:stretch>
        </p:blipFill>
        <p:spPr>
          <a:xfrm>
            <a:off x="1327328" y="1588653"/>
            <a:ext cx="6467106" cy="2580624"/>
          </a:xfrm>
          <a:prstGeom prst="rect">
            <a:avLst/>
          </a:prstGeom>
        </p:spPr>
      </p:pic>
      <p:sp>
        <p:nvSpPr>
          <p:cNvPr id="14" name="Arrow: Right 13">
            <a:extLst>
              <a:ext uri="{FF2B5EF4-FFF2-40B4-BE49-F238E27FC236}">
                <a16:creationId xmlns:a16="http://schemas.microsoft.com/office/drawing/2014/main" id="{047B26C5-D1A4-4AB5-8C84-73F11B4CE928}"/>
              </a:ext>
            </a:extLst>
          </p:cNvPr>
          <p:cNvSpPr/>
          <p:nvPr/>
        </p:nvSpPr>
        <p:spPr>
          <a:xfrm rot="16200000">
            <a:off x="6221716" y="4016545"/>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00"/>
          </a:p>
        </p:txBody>
      </p:sp>
      <p:sp>
        <p:nvSpPr>
          <p:cNvPr id="2" name="TextBox 1">
            <a:extLst>
              <a:ext uri="{FF2B5EF4-FFF2-40B4-BE49-F238E27FC236}">
                <a16:creationId xmlns:a16="http://schemas.microsoft.com/office/drawing/2014/main" id="{CF43156D-C28C-AFC1-683A-EC97C2DB0060}"/>
              </a:ext>
            </a:extLst>
          </p:cNvPr>
          <p:cNvSpPr txBox="1"/>
          <p:nvPr/>
        </p:nvSpPr>
        <p:spPr>
          <a:xfrm>
            <a:off x="5324928" y="4676322"/>
            <a:ext cx="3311071"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b="1" dirty="0">
                <a:solidFill>
                  <a:srgbClr val="FF0000"/>
                </a:solidFill>
                <a:latin typeface="Calibri Light"/>
                <a:cs typeface="Calibri Light"/>
              </a:rPr>
              <a:t>Change requested must total $0.00</a:t>
            </a:r>
            <a:endParaRPr lang="en-US" sz="1650" dirty="0">
              <a:solidFill>
                <a:srgbClr val="FF0000"/>
              </a:solidFill>
              <a:latin typeface="Calibri Light"/>
              <a:cs typeface="Calibri Light"/>
            </a:endParaRPr>
          </a:p>
        </p:txBody>
      </p:sp>
      <p:sp>
        <p:nvSpPr>
          <p:cNvPr id="6" name="TextBox 5">
            <a:extLst>
              <a:ext uri="{FF2B5EF4-FFF2-40B4-BE49-F238E27FC236}">
                <a16:creationId xmlns:a16="http://schemas.microsoft.com/office/drawing/2014/main" id="{D66C6711-9EB2-ED22-1F36-F11E84B51E00}"/>
              </a:ext>
            </a:extLst>
          </p:cNvPr>
          <p:cNvSpPr txBox="1"/>
          <p:nvPr/>
        </p:nvSpPr>
        <p:spPr>
          <a:xfrm>
            <a:off x="530678" y="4331608"/>
            <a:ext cx="2322285"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b="1" dirty="0">
                <a:solidFill>
                  <a:srgbClr val="FF0000"/>
                </a:solidFill>
                <a:latin typeface="Calibri Light"/>
                <a:cs typeface="Calibri Light"/>
              </a:rPr>
              <a:t>Connect to your CLNA</a:t>
            </a:r>
          </a:p>
        </p:txBody>
      </p:sp>
    </p:spTree>
    <p:extLst>
      <p:ext uri="{BB962C8B-B14F-4D97-AF65-F5344CB8AC3E}">
        <p14:creationId xmlns:p14="http://schemas.microsoft.com/office/powerpoint/2010/main" val="2297654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EFC7FB-2BF0-21F3-5039-0CBC8CCB4458}"/>
              </a:ext>
            </a:extLst>
          </p:cNvPr>
          <p:cNvPicPr>
            <a:picLocks noChangeAspect="1"/>
          </p:cNvPicPr>
          <p:nvPr/>
        </p:nvPicPr>
        <p:blipFill>
          <a:blip r:embed="rId2"/>
          <a:stretch>
            <a:fillRect/>
          </a:stretch>
        </p:blipFill>
        <p:spPr>
          <a:xfrm>
            <a:off x="619579" y="3400610"/>
            <a:ext cx="7886700" cy="1202721"/>
          </a:xfrm>
          <a:prstGeom prst="rect">
            <a:avLst/>
          </a:prstGeom>
          <a:noFill/>
        </p:spPr>
      </p:pic>
      <p:sp>
        <p:nvSpPr>
          <p:cNvPr id="3" name="Title 2">
            <a:extLst>
              <a:ext uri="{FF2B5EF4-FFF2-40B4-BE49-F238E27FC236}">
                <a16:creationId xmlns:a16="http://schemas.microsoft.com/office/drawing/2014/main" id="{FEC3FBA7-AB7E-5B9F-BED2-E80FEC30E065}"/>
              </a:ext>
            </a:extLst>
          </p:cNvPr>
          <p:cNvSpPr>
            <a:spLocks noGrp="1"/>
          </p:cNvSpPr>
          <p:nvPr>
            <p:ph type="title"/>
          </p:nvPr>
        </p:nvSpPr>
        <p:spPr>
          <a:xfrm>
            <a:off x="1297859" y="126367"/>
            <a:ext cx="7364361" cy="994172"/>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dirty="0"/>
              <a:t>Is an updated Plan needed too?</a:t>
            </a:r>
            <a:endParaRPr lang="en-US" dirty="0"/>
          </a:p>
        </p:txBody>
      </p:sp>
      <p:sp>
        <p:nvSpPr>
          <p:cNvPr id="6" name="TextBox 5">
            <a:extLst>
              <a:ext uri="{FF2B5EF4-FFF2-40B4-BE49-F238E27FC236}">
                <a16:creationId xmlns:a16="http://schemas.microsoft.com/office/drawing/2014/main" id="{1AD68B14-49DB-7039-A85E-CCD946470E4C}"/>
              </a:ext>
            </a:extLst>
          </p:cNvPr>
          <p:cNvSpPr txBox="1"/>
          <p:nvPr/>
        </p:nvSpPr>
        <p:spPr>
          <a:xfrm>
            <a:off x="626575" y="1298725"/>
            <a:ext cx="7868579" cy="2100575"/>
          </a:xfrm>
          <a:prstGeom prst="rect">
            <a:avLst/>
          </a:prstGeom>
          <a:noFill/>
        </p:spPr>
        <p:txBody>
          <a:bodyPr wrap="square" lIns="68580" tIns="34290" rIns="68580" bIns="3429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dirty="0"/>
              <a:t>An updated plan is required when making significant changes or adding carry-forward.</a:t>
            </a:r>
            <a:endParaRPr lang="en-US" sz="1650" dirty="0">
              <a:cs typeface="Calibri"/>
            </a:endParaRPr>
          </a:p>
          <a:p>
            <a:endParaRPr lang="en-US" sz="1650" dirty="0">
              <a:cs typeface="Calibri"/>
            </a:endParaRPr>
          </a:p>
          <a:p>
            <a:pPr marL="214313" indent="-214313">
              <a:buFont typeface="Arial" panose="020B0604020202020204" pitchFamily="34" charset="0"/>
              <a:buChar char="•"/>
            </a:pPr>
            <a:r>
              <a:rPr lang="en-US" sz="1650" dirty="0"/>
              <a:t>It must include the connection to a gap or need in your CLNA. </a:t>
            </a:r>
          </a:p>
          <a:p>
            <a:pPr marL="214313" indent="-214313">
              <a:buFont typeface="Arial" panose="020B0604020202020204" pitchFamily="34" charset="0"/>
              <a:buChar char="•"/>
            </a:pPr>
            <a:r>
              <a:rPr lang="en-US" sz="1650" dirty="0"/>
              <a:t>Enter a status so it is easier for the change to be identified and feel free to highlight </a:t>
            </a:r>
            <a:br>
              <a:rPr lang="en-US" sz="1650" dirty="0"/>
            </a:br>
            <a:r>
              <a:rPr lang="en-US" sz="1650" dirty="0"/>
              <a:t>that activity too.</a:t>
            </a:r>
            <a:endParaRPr lang="en-US" sz="1650">
              <a:cs typeface="Calibri"/>
            </a:endParaRPr>
          </a:p>
          <a:p>
            <a:pPr marL="214313" indent="-214313">
              <a:buFont typeface="Arial" panose="020B0604020202020204" pitchFamily="34" charset="0"/>
              <a:buChar char="•"/>
            </a:pPr>
            <a:r>
              <a:rPr lang="en-US" sz="1650" dirty="0"/>
              <a:t>The budget page of the plan does not have to be signed, just the modification form</a:t>
            </a:r>
          </a:p>
          <a:p>
            <a:pPr marL="214313" indent="-214313">
              <a:buFont typeface="Arial" panose="020B0604020202020204" pitchFamily="34" charset="0"/>
              <a:buChar char="•"/>
            </a:pPr>
            <a:r>
              <a:rPr lang="en-US" sz="1650" dirty="0">
                <a:cs typeface="Calibri"/>
              </a:rPr>
              <a:t>Even if you don't submit it, update it internally so you can submit it in your mid-year </a:t>
            </a:r>
            <a:br>
              <a:rPr lang="en-US" sz="1013" dirty="0"/>
            </a:br>
            <a:r>
              <a:rPr lang="en-US" sz="1650" dirty="0">
                <a:cs typeface="Calibri"/>
              </a:rPr>
              <a:t>or end-of-year plan update</a:t>
            </a:r>
          </a:p>
        </p:txBody>
      </p:sp>
      <p:sp>
        <p:nvSpPr>
          <p:cNvPr id="7" name="Arrow: Up 6">
            <a:extLst>
              <a:ext uri="{FF2B5EF4-FFF2-40B4-BE49-F238E27FC236}">
                <a16:creationId xmlns:a16="http://schemas.microsoft.com/office/drawing/2014/main" id="{DF8EEFDE-2C96-6A4D-6F56-A71AC329F8AD}"/>
              </a:ext>
            </a:extLst>
          </p:cNvPr>
          <p:cNvSpPr/>
          <p:nvPr/>
        </p:nvSpPr>
        <p:spPr>
          <a:xfrm>
            <a:off x="7138030" y="4401203"/>
            <a:ext cx="377219" cy="611442"/>
          </a:xfrm>
          <a:prstGeom prst="up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8" name="Arrow: Up 7">
            <a:extLst>
              <a:ext uri="{FF2B5EF4-FFF2-40B4-BE49-F238E27FC236}">
                <a16:creationId xmlns:a16="http://schemas.microsoft.com/office/drawing/2014/main" id="{96CDEDF0-11BB-DC61-A678-E8F7551798A1}"/>
              </a:ext>
            </a:extLst>
          </p:cNvPr>
          <p:cNvSpPr/>
          <p:nvPr/>
        </p:nvSpPr>
        <p:spPr>
          <a:xfrm>
            <a:off x="7885515" y="4401203"/>
            <a:ext cx="377219" cy="611442"/>
          </a:xfrm>
          <a:prstGeom prst="up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9" name="Arrow: Up 8">
            <a:extLst>
              <a:ext uri="{FF2B5EF4-FFF2-40B4-BE49-F238E27FC236}">
                <a16:creationId xmlns:a16="http://schemas.microsoft.com/office/drawing/2014/main" id="{D9B2C14D-E84A-461A-EF9B-C3759FF94569}"/>
              </a:ext>
            </a:extLst>
          </p:cNvPr>
          <p:cNvSpPr/>
          <p:nvPr/>
        </p:nvSpPr>
        <p:spPr>
          <a:xfrm>
            <a:off x="2642910" y="4405739"/>
            <a:ext cx="377219" cy="611442"/>
          </a:xfrm>
          <a:prstGeom prst="up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Tree>
    <p:extLst>
      <p:ext uri="{BB962C8B-B14F-4D97-AF65-F5344CB8AC3E}">
        <p14:creationId xmlns:p14="http://schemas.microsoft.com/office/powerpoint/2010/main" val="47630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562D35-0F49-56EB-4A35-B17D17C787FB}"/>
              </a:ext>
            </a:extLst>
          </p:cNvPr>
          <p:cNvSpPr>
            <a:spLocks noGrp="1"/>
          </p:cNvSpPr>
          <p:nvPr>
            <p:ph type="title"/>
          </p:nvPr>
        </p:nvSpPr>
        <p:spPr>
          <a:xfrm>
            <a:off x="1087582" y="126367"/>
            <a:ext cx="7952510" cy="994172"/>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dirty="0"/>
              <a:t>Modification adding Carry-over </a:t>
            </a:r>
            <a:endParaRPr lang="en-US" sz="3000" dirty="0">
              <a:ln w="0">
                <a:solidFill>
                  <a:srgbClr val="5B9BD5"/>
                </a:solidFill>
              </a:ln>
              <a:cs typeface="Calibri Light"/>
            </a:endParaRPr>
          </a:p>
        </p:txBody>
      </p:sp>
      <p:pic>
        <p:nvPicPr>
          <p:cNvPr id="5" name="Picture 4">
            <a:extLst>
              <a:ext uri="{FF2B5EF4-FFF2-40B4-BE49-F238E27FC236}">
                <a16:creationId xmlns:a16="http://schemas.microsoft.com/office/drawing/2014/main" id="{D64FA038-DE68-4875-9196-0E4A00B50003}"/>
              </a:ext>
            </a:extLst>
          </p:cNvPr>
          <p:cNvPicPr>
            <a:picLocks noChangeAspect="1"/>
          </p:cNvPicPr>
          <p:nvPr/>
        </p:nvPicPr>
        <p:blipFill rotWithShape="1">
          <a:blip r:embed="rId2"/>
          <a:srcRect t="13648" r="-15" b="-128"/>
          <a:stretch/>
        </p:blipFill>
        <p:spPr>
          <a:xfrm>
            <a:off x="1444162" y="1347942"/>
            <a:ext cx="6256610" cy="3078149"/>
          </a:xfrm>
          <a:prstGeom prst="rect">
            <a:avLst/>
          </a:prstGeom>
        </p:spPr>
      </p:pic>
      <p:sp>
        <p:nvSpPr>
          <p:cNvPr id="6" name="Arrow: Right 5">
            <a:extLst>
              <a:ext uri="{FF2B5EF4-FFF2-40B4-BE49-F238E27FC236}">
                <a16:creationId xmlns:a16="http://schemas.microsoft.com/office/drawing/2014/main" id="{7F65224E-0163-48F5-B7D7-99EE73D2FDE4}"/>
              </a:ext>
            </a:extLst>
          </p:cNvPr>
          <p:cNvSpPr/>
          <p:nvPr/>
        </p:nvSpPr>
        <p:spPr>
          <a:xfrm>
            <a:off x="831144" y="3964045"/>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00"/>
          </a:p>
        </p:txBody>
      </p:sp>
      <p:sp>
        <p:nvSpPr>
          <p:cNvPr id="7" name="Arrow: Right 6">
            <a:extLst>
              <a:ext uri="{FF2B5EF4-FFF2-40B4-BE49-F238E27FC236}">
                <a16:creationId xmlns:a16="http://schemas.microsoft.com/office/drawing/2014/main" id="{8B1EB547-D651-407E-AA0C-F4B79D11A7DA}"/>
              </a:ext>
            </a:extLst>
          </p:cNvPr>
          <p:cNvSpPr/>
          <p:nvPr/>
        </p:nvSpPr>
        <p:spPr>
          <a:xfrm rot="10800000">
            <a:off x="7704376" y="3503829"/>
            <a:ext cx="741872" cy="38818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00"/>
          </a:p>
        </p:txBody>
      </p:sp>
      <p:sp>
        <p:nvSpPr>
          <p:cNvPr id="8" name="Arrow: Right 7">
            <a:extLst>
              <a:ext uri="{FF2B5EF4-FFF2-40B4-BE49-F238E27FC236}">
                <a16:creationId xmlns:a16="http://schemas.microsoft.com/office/drawing/2014/main" id="{BFB6BE7E-C6B8-49BD-94F7-591E4690B05F}"/>
              </a:ext>
            </a:extLst>
          </p:cNvPr>
          <p:cNvSpPr/>
          <p:nvPr/>
        </p:nvSpPr>
        <p:spPr>
          <a:xfrm rot="16200000">
            <a:off x="6333003" y="3902811"/>
            <a:ext cx="583124" cy="3791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00"/>
          </a:p>
        </p:txBody>
      </p:sp>
      <p:sp>
        <p:nvSpPr>
          <p:cNvPr id="2" name="TextBox 1">
            <a:extLst>
              <a:ext uri="{FF2B5EF4-FFF2-40B4-BE49-F238E27FC236}">
                <a16:creationId xmlns:a16="http://schemas.microsoft.com/office/drawing/2014/main" id="{F76C1316-E0A1-ED31-2DAE-4358DDB85844}"/>
              </a:ext>
            </a:extLst>
          </p:cNvPr>
          <p:cNvSpPr txBox="1"/>
          <p:nvPr/>
        </p:nvSpPr>
        <p:spPr>
          <a:xfrm>
            <a:off x="5061857" y="4340678"/>
            <a:ext cx="3424464" cy="1084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b="1" dirty="0">
                <a:solidFill>
                  <a:srgbClr val="FF0000"/>
                </a:solidFill>
                <a:latin typeface="Calibri Light"/>
                <a:cs typeface="Calibri Light"/>
              </a:rPr>
              <a:t>Change requested must total the difference between planning budget and total allotment</a:t>
            </a:r>
            <a:endParaRPr lang="en-US" sz="1650" dirty="0">
              <a:solidFill>
                <a:srgbClr val="FF0000"/>
              </a:solidFill>
              <a:latin typeface="Calibri Light"/>
              <a:cs typeface="Calibri Light"/>
            </a:endParaRPr>
          </a:p>
          <a:p>
            <a:endParaRPr lang="en-US" sz="1650" dirty="0">
              <a:solidFill>
                <a:srgbClr val="FF0000"/>
              </a:solidFill>
              <a:cs typeface="Calibri"/>
            </a:endParaRPr>
          </a:p>
        </p:txBody>
      </p:sp>
      <p:sp>
        <p:nvSpPr>
          <p:cNvPr id="4" name="TextBox 3">
            <a:extLst>
              <a:ext uri="{FF2B5EF4-FFF2-40B4-BE49-F238E27FC236}">
                <a16:creationId xmlns:a16="http://schemas.microsoft.com/office/drawing/2014/main" id="{55E7F27C-516E-85B9-59C2-692B57AE3AEB}"/>
              </a:ext>
            </a:extLst>
          </p:cNvPr>
          <p:cNvSpPr txBox="1"/>
          <p:nvPr/>
        </p:nvSpPr>
        <p:spPr>
          <a:xfrm>
            <a:off x="90715" y="3315607"/>
            <a:ext cx="1279070"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dirty="0">
                <a:solidFill>
                  <a:srgbClr val="FF0000"/>
                </a:solidFill>
                <a:cs typeface="Calibri"/>
              </a:rPr>
              <a:t>Must include updated plan</a:t>
            </a:r>
          </a:p>
        </p:txBody>
      </p:sp>
      <p:sp>
        <p:nvSpPr>
          <p:cNvPr id="9" name="TextBox 8">
            <a:extLst>
              <a:ext uri="{FF2B5EF4-FFF2-40B4-BE49-F238E27FC236}">
                <a16:creationId xmlns:a16="http://schemas.microsoft.com/office/drawing/2014/main" id="{B7426531-61AC-6294-CF7D-CB71FEECA988}"/>
              </a:ext>
            </a:extLst>
          </p:cNvPr>
          <p:cNvSpPr txBox="1"/>
          <p:nvPr/>
        </p:nvSpPr>
        <p:spPr>
          <a:xfrm>
            <a:off x="7864928" y="3088821"/>
            <a:ext cx="1279070"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50" dirty="0">
                <a:solidFill>
                  <a:srgbClr val="FF0000"/>
                </a:solidFill>
                <a:cs typeface="Calibri"/>
              </a:rPr>
              <a:t>Total Allotment</a:t>
            </a:r>
            <a:endParaRPr lang="en-US" sz="1013" dirty="0"/>
          </a:p>
        </p:txBody>
      </p:sp>
    </p:spTree>
    <p:extLst>
      <p:ext uri="{BB962C8B-B14F-4D97-AF65-F5344CB8AC3E}">
        <p14:creationId xmlns:p14="http://schemas.microsoft.com/office/powerpoint/2010/main" val="369589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F30F17-322B-7915-717C-5AB0E56C3F41}"/>
              </a:ext>
            </a:extLst>
          </p:cNvPr>
          <p:cNvSpPr>
            <a:spLocks noGrp="1"/>
          </p:cNvSpPr>
          <p:nvPr>
            <p:ph idx="1"/>
          </p:nvPr>
        </p:nvSpPr>
        <p:spPr>
          <a:xfrm>
            <a:off x="663676" y="1342103"/>
            <a:ext cx="7851673" cy="3675030"/>
          </a:xfrm>
        </p:spPr>
        <p:txBody>
          <a:bodyPr>
            <a:noAutofit/>
          </a:bodyPr>
          <a:lstStyle/>
          <a:p>
            <a:pPr algn="l" rtl="0" fontAlgn="base">
              <a:spcAft>
                <a:spcPts val="1200"/>
              </a:spcAft>
              <a:buFont typeface="Arial" panose="020B0604020202020204" pitchFamily="34" charset="0"/>
              <a:buChar char="•"/>
            </a:pPr>
            <a:r>
              <a:rPr lang="en-US" sz="2400" b="0" i="0" u="none" strike="noStrike" dirty="0">
                <a:solidFill>
                  <a:srgbClr val="000000"/>
                </a:solidFill>
                <a:effectLst/>
                <a:latin typeface="+mn-lt"/>
              </a:rPr>
              <a:t>Perkins V is a federal program meant to improve and enhance CTE curriculum programs.</a:t>
            </a:r>
            <a:r>
              <a:rPr lang="en-US" sz="2400" b="0" i="0" dirty="0">
                <a:solidFill>
                  <a:srgbClr val="000000"/>
                </a:solidFill>
                <a:effectLst/>
                <a:latin typeface="+mn-lt"/>
              </a:rPr>
              <a:t>​</a:t>
            </a:r>
            <a:endParaRPr lang="en-US" sz="2400" b="0" i="0" dirty="0">
              <a:effectLst/>
              <a:latin typeface="+mn-lt"/>
            </a:endParaRPr>
          </a:p>
          <a:p>
            <a:pPr algn="l" rtl="0" fontAlgn="base">
              <a:spcAft>
                <a:spcPts val="1200"/>
              </a:spcAft>
              <a:buFont typeface="Arial" panose="020B0604020202020204" pitchFamily="34" charset="0"/>
              <a:buChar char="•"/>
            </a:pPr>
            <a:r>
              <a:rPr lang="en-US" sz="2400" b="0" i="0" u="none" strike="noStrike" dirty="0">
                <a:solidFill>
                  <a:srgbClr val="000000"/>
                </a:solidFill>
                <a:effectLst/>
                <a:latin typeface="+mn-lt"/>
              </a:rPr>
              <a:t>The Perkins Act was originally authorized in 1984; the most recent authorization is </a:t>
            </a:r>
            <a:r>
              <a:rPr lang="en-US" sz="2400" b="1" i="0" u="none" strike="noStrike" dirty="0">
                <a:solidFill>
                  <a:srgbClr val="000000"/>
                </a:solidFill>
                <a:effectLst/>
                <a:latin typeface="+mn-lt"/>
              </a:rPr>
              <a:t>Perkins V</a:t>
            </a:r>
            <a:r>
              <a:rPr lang="en-US" sz="2400" b="0" i="0" u="none" strike="noStrike" dirty="0">
                <a:solidFill>
                  <a:srgbClr val="000000"/>
                </a:solidFill>
                <a:effectLst/>
                <a:latin typeface="+mn-lt"/>
              </a:rPr>
              <a:t> in 2018</a:t>
            </a:r>
            <a:r>
              <a:rPr lang="en-US" sz="2400" b="0" i="0" dirty="0">
                <a:solidFill>
                  <a:srgbClr val="000000"/>
                </a:solidFill>
                <a:effectLst/>
                <a:latin typeface="+mn-lt"/>
              </a:rPr>
              <a:t>​</a:t>
            </a:r>
            <a:endParaRPr lang="en-US" sz="2400" b="0" i="0" dirty="0">
              <a:effectLst/>
              <a:latin typeface="+mn-lt"/>
            </a:endParaRPr>
          </a:p>
          <a:p>
            <a:pPr algn="l" rtl="0" fontAlgn="base">
              <a:spcAft>
                <a:spcPts val="1200"/>
              </a:spcAft>
              <a:buFont typeface="Arial" panose="020B0604020202020204" pitchFamily="34" charset="0"/>
              <a:buChar char="•"/>
            </a:pPr>
            <a:r>
              <a:rPr lang="en-US" sz="2400" b="0" i="0" u="none" strike="noStrike" dirty="0">
                <a:solidFill>
                  <a:srgbClr val="000000"/>
                </a:solidFill>
                <a:effectLst/>
                <a:latin typeface="+mn-lt"/>
              </a:rPr>
              <a:t>Perkins is federal money – The state and local grantees must follow Perkins V grant guidelines and EDGAR </a:t>
            </a:r>
            <a:r>
              <a:rPr lang="en-US" sz="2400" b="0" i="0" dirty="0">
                <a:solidFill>
                  <a:srgbClr val="000000"/>
                </a:solidFill>
                <a:effectLst/>
                <a:latin typeface="+mn-lt"/>
              </a:rPr>
              <a:t>​</a:t>
            </a:r>
            <a:endParaRPr lang="en-US" sz="2400" b="0" i="0" dirty="0">
              <a:effectLst/>
              <a:latin typeface="+mn-lt"/>
            </a:endParaRPr>
          </a:p>
        </p:txBody>
      </p:sp>
      <p:sp>
        <p:nvSpPr>
          <p:cNvPr id="3" name="Title 2">
            <a:extLst>
              <a:ext uri="{FF2B5EF4-FFF2-40B4-BE49-F238E27FC236}">
                <a16:creationId xmlns:a16="http://schemas.microsoft.com/office/drawing/2014/main" id="{22E12E2C-F924-F572-FA5B-5771D260F132}"/>
              </a:ext>
            </a:extLst>
          </p:cNvPr>
          <p:cNvSpPr>
            <a:spLocks noGrp="1"/>
          </p:cNvSpPr>
          <p:nvPr>
            <p:ph type="title"/>
          </p:nvPr>
        </p:nvSpPr>
        <p:spPr/>
        <p:txBody>
          <a:bodyPr/>
          <a:lstStyle/>
          <a:p>
            <a:r>
              <a:rPr lang="en-US" dirty="0"/>
              <a:t>What is Perkins V?</a:t>
            </a:r>
          </a:p>
        </p:txBody>
      </p:sp>
    </p:spTree>
    <p:extLst>
      <p:ext uri="{BB962C8B-B14F-4D97-AF65-F5344CB8AC3E}">
        <p14:creationId xmlns:p14="http://schemas.microsoft.com/office/powerpoint/2010/main" val="284481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FC46E2-1FB8-BD58-7D8A-AAB7FF4EAAF7}"/>
              </a:ext>
            </a:extLst>
          </p:cNvPr>
          <p:cNvSpPr>
            <a:spLocks noGrp="1"/>
          </p:cNvSpPr>
          <p:nvPr>
            <p:ph idx="1"/>
          </p:nvPr>
        </p:nvSpPr>
        <p:spPr>
          <a:xfrm>
            <a:off x="914400" y="1468380"/>
            <a:ext cx="7600949" cy="3548753"/>
          </a:xfrm>
        </p:spPr>
        <p:txBody>
          <a:bodyPr vert="horz" lIns="91440" tIns="45720" rIns="91440" bIns="45720" rtlCol="0" anchor="t">
            <a:normAutofit/>
          </a:bodyPr>
          <a:lstStyle/>
          <a:p>
            <a:pPr marL="0" indent="0">
              <a:buNone/>
            </a:pPr>
            <a:r>
              <a:rPr lang="en-US" sz="2200" dirty="0">
                <a:latin typeface="+mn-lt"/>
              </a:rPr>
              <a:t>Planning Budget		$217,955.77</a:t>
            </a:r>
          </a:p>
          <a:p>
            <a:pPr marL="0" indent="0">
              <a:buNone/>
            </a:pPr>
            <a:endParaRPr lang="en-US" sz="2200" dirty="0">
              <a:latin typeface="+mn-lt"/>
            </a:endParaRPr>
          </a:p>
          <a:p>
            <a:pPr marL="0" indent="0">
              <a:buNone/>
            </a:pPr>
            <a:r>
              <a:rPr lang="en-US" sz="2200" dirty="0">
                <a:latin typeface="+mn-lt"/>
              </a:rPr>
              <a:t>Initial Allotment		$218,159</a:t>
            </a:r>
          </a:p>
          <a:p>
            <a:pPr marL="0" indent="0">
              <a:buNone/>
            </a:pPr>
            <a:r>
              <a:rPr lang="en-US" sz="2200" dirty="0">
                <a:latin typeface="+mn-lt"/>
                <a:cs typeface="Times New Roman"/>
              </a:rPr>
              <a:t>Carry Over        		</a:t>
            </a:r>
            <a:r>
              <a:rPr lang="en-US" sz="2200" u="sng" dirty="0">
                <a:latin typeface="+mn-lt"/>
                <a:cs typeface="Times New Roman"/>
              </a:rPr>
              <a:t>$  29,116</a:t>
            </a:r>
          </a:p>
          <a:p>
            <a:pPr marL="0" indent="0">
              <a:buNone/>
            </a:pPr>
            <a:r>
              <a:rPr lang="en-US" sz="2200" dirty="0">
                <a:latin typeface="+mn-lt"/>
                <a:cs typeface="Times New Roman"/>
              </a:rPr>
              <a:t>Total Allotment  		$247,275</a:t>
            </a:r>
          </a:p>
          <a:p>
            <a:pPr marL="0" indent="0">
              <a:buNone/>
            </a:pPr>
            <a:endParaRPr lang="en-US" sz="2200" dirty="0">
              <a:latin typeface="+mn-lt"/>
            </a:endParaRPr>
          </a:p>
          <a:p>
            <a:pPr marL="0" indent="0">
              <a:buNone/>
            </a:pPr>
            <a:r>
              <a:rPr lang="en-US" sz="2200" dirty="0">
                <a:latin typeface="+mn-lt"/>
              </a:rPr>
              <a:t>Modification needed once approved by State Board</a:t>
            </a:r>
          </a:p>
          <a:p>
            <a:pPr marL="0" indent="0">
              <a:buNone/>
            </a:pPr>
            <a:r>
              <a:rPr lang="en-US" sz="2200" dirty="0">
                <a:latin typeface="+mn-lt"/>
              </a:rPr>
              <a:t>Total Allotment – Planning Budget = </a:t>
            </a:r>
            <a:r>
              <a:rPr lang="en-US" sz="2200" dirty="0">
                <a:solidFill>
                  <a:srgbClr val="FF0000"/>
                </a:solidFill>
                <a:latin typeface="+mn-lt"/>
              </a:rPr>
              <a:t>$29,319.23</a:t>
            </a:r>
          </a:p>
        </p:txBody>
      </p:sp>
      <p:sp>
        <p:nvSpPr>
          <p:cNvPr id="3" name="Title 2">
            <a:extLst>
              <a:ext uri="{FF2B5EF4-FFF2-40B4-BE49-F238E27FC236}">
                <a16:creationId xmlns:a16="http://schemas.microsoft.com/office/drawing/2014/main" id="{961643D1-37D7-8CFA-7B68-7387D64A48F4}"/>
              </a:ext>
            </a:extLst>
          </p:cNvPr>
          <p:cNvSpPr>
            <a:spLocks noGrp="1"/>
          </p:cNvSpPr>
          <p:nvPr>
            <p:ph type="title"/>
          </p:nvPr>
        </p:nvSpPr>
        <p:spPr/>
        <p:txBody>
          <a:bodyPr/>
          <a:lstStyle/>
          <a:p>
            <a:r>
              <a:rPr lang="en-US" dirty="0"/>
              <a:t>Carry-over Modification Calculation</a:t>
            </a:r>
          </a:p>
        </p:txBody>
      </p:sp>
      <p:sp>
        <p:nvSpPr>
          <p:cNvPr id="4" name="TextBox 3">
            <a:extLst>
              <a:ext uri="{FF2B5EF4-FFF2-40B4-BE49-F238E27FC236}">
                <a16:creationId xmlns:a16="http://schemas.microsoft.com/office/drawing/2014/main" id="{4ACC50D0-1881-74B2-78CE-26D1334ACDFC}"/>
              </a:ext>
            </a:extLst>
          </p:cNvPr>
          <p:cNvSpPr txBox="1"/>
          <p:nvPr/>
        </p:nvSpPr>
        <p:spPr>
          <a:xfrm>
            <a:off x="7124700" y="3771901"/>
            <a:ext cx="1733550" cy="1107996"/>
          </a:xfrm>
          <a:prstGeom prst="rect">
            <a:avLst/>
          </a:prstGeom>
          <a:noFill/>
          <a:ln w="19050">
            <a:solidFill>
              <a:srgbClr val="FD0000"/>
            </a:solidFill>
          </a:ln>
        </p:spPr>
        <p:txBody>
          <a:bodyPr wrap="square" rtlCol="0">
            <a:spAutoFit/>
          </a:bodyPr>
          <a:lstStyle/>
          <a:p>
            <a:pPr algn="r"/>
            <a:r>
              <a:rPr lang="en-US" sz="2200" dirty="0"/>
              <a:t>  247,275.00</a:t>
            </a:r>
          </a:p>
          <a:p>
            <a:pPr algn="r"/>
            <a:r>
              <a:rPr lang="en-US" sz="2200" u="sng" dirty="0"/>
              <a:t>- 217,955.77</a:t>
            </a:r>
          </a:p>
          <a:p>
            <a:pPr algn="r"/>
            <a:r>
              <a:rPr lang="en-US" sz="2200" dirty="0"/>
              <a:t>    29,319.23</a:t>
            </a:r>
          </a:p>
        </p:txBody>
      </p:sp>
    </p:spTree>
    <p:extLst>
      <p:ext uri="{BB962C8B-B14F-4D97-AF65-F5344CB8AC3E}">
        <p14:creationId xmlns:p14="http://schemas.microsoft.com/office/powerpoint/2010/main" val="107016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5086EC-E168-B7CB-5D28-38AB21A20035}"/>
              </a:ext>
            </a:extLst>
          </p:cNvPr>
          <p:cNvSpPr>
            <a:spLocks noGrp="1"/>
          </p:cNvSpPr>
          <p:nvPr>
            <p:ph idx="1"/>
          </p:nvPr>
        </p:nvSpPr>
        <p:spPr>
          <a:xfrm>
            <a:off x="628650" y="1320904"/>
            <a:ext cx="7886700" cy="3774971"/>
          </a:xfrm>
        </p:spPr>
        <p:txBody>
          <a:bodyPr vert="horz" lIns="91440" tIns="45720" rIns="91440" bIns="45720" rtlCol="0" anchor="t">
            <a:normAutofit fontScale="92500" lnSpcReduction="20000"/>
          </a:bodyPr>
          <a:lstStyle/>
          <a:p>
            <a:pPr marL="0" indent="0">
              <a:buNone/>
            </a:pPr>
            <a:r>
              <a:rPr lang="en-US" dirty="0"/>
              <a:t>XDBRs are submitted to NCCCS for December 31 and June 30</a:t>
            </a:r>
          </a:p>
          <a:p>
            <a:pPr marL="0" indent="0">
              <a:buNone/>
            </a:pPr>
            <a:r>
              <a:rPr lang="en-US" dirty="0"/>
              <a:t>*We recommend reviewing the October XDBR internally to ensure budget and activities are recorded correctly</a:t>
            </a:r>
          </a:p>
          <a:p>
            <a:pPr marL="174625" indent="-174625"/>
            <a:endParaRPr lang="en-US" dirty="0"/>
          </a:p>
          <a:p>
            <a:pPr marL="0" indent="0">
              <a:buNone/>
            </a:pPr>
            <a:r>
              <a:rPr lang="en-US" dirty="0">
                <a:solidFill>
                  <a:srgbClr val="FF0000"/>
                </a:solidFill>
                <a:latin typeface="Times New Roman"/>
                <a:cs typeface="Times New Roman"/>
              </a:rPr>
              <a:t>Issues we’ve seen with XDBRs</a:t>
            </a:r>
          </a:p>
          <a:p>
            <a:pPr marL="174625" indent="-174625"/>
            <a:r>
              <a:rPr lang="en-US" dirty="0">
                <a:latin typeface="Times New Roman"/>
                <a:cs typeface="Times New Roman"/>
              </a:rPr>
              <a:t>XDBR Budget (by </a:t>
            </a:r>
            <a:r>
              <a:rPr lang="en-US" dirty="0" err="1">
                <a:latin typeface="Times New Roman"/>
                <a:cs typeface="Times New Roman"/>
              </a:rPr>
              <a:t>voc</a:t>
            </a:r>
            <a:r>
              <a:rPr lang="en-US" dirty="0">
                <a:latin typeface="Times New Roman"/>
                <a:cs typeface="Times New Roman"/>
              </a:rPr>
              <a:t> code) on report does not match NCCCS approved Perkins budget</a:t>
            </a:r>
          </a:p>
          <a:p>
            <a:pPr marL="174625" indent="-174625"/>
            <a:r>
              <a:rPr lang="en-US" dirty="0">
                <a:latin typeface="Times New Roman"/>
                <a:cs typeface="Times New Roman"/>
              </a:rPr>
              <a:t>Expenses recorded in </a:t>
            </a:r>
            <a:r>
              <a:rPr lang="en-US" dirty="0" err="1">
                <a:latin typeface="Times New Roman"/>
                <a:cs typeface="Times New Roman"/>
              </a:rPr>
              <a:t>voc</a:t>
            </a:r>
            <a:r>
              <a:rPr lang="en-US" dirty="0">
                <a:latin typeface="Times New Roman"/>
                <a:cs typeface="Times New Roman"/>
              </a:rPr>
              <a:t> codes that do not have a budget</a:t>
            </a:r>
          </a:p>
          <a:p>
            <a:pPr marL="174625" indent="-174625"/>
            <a:r>
              <a:rPr lang="en-US" dirty="0"/>
              <a:t>Payroll items in </a:t>
            </a:r>
            <a:r>
              <a:rPr lang="en-US" dirty="0" err="1"/>
              <a:t>voc</a:t>
            </a:r>
            <a:r>
              <a:rPr lang="en-US" dirty="0"/>
              <a:t> codes other than 18 and 10</a:t>
            </a:r>
          </a:p>
          <a:p>
            <a:pPr marL="174625" indent="-174625"/>
            <a:r>
              <a:rPr lang="en-US" dirty="0"/>
              <a:t>Non-payroll items in </a:t>
            </a:r>
            <a:r>
              <a:rPr lang="en-US" dirty="0" err="1"/>
              <a:t>voc</a:t>
            </a:r>
            <a:r>
              <a:rPr lang="en-US" dirty="0"/>
              <a:t> code 18</a:t>
            </a:r>
          </a:p>
          <a:p>
            <a:pPr marL="174625" indent="-174625"/>
            <a:r>
              <a:rPr lang="en-US" dirty="0"/>
              <a:t>Expenses listed on report with other </a:t>
            </a:r>
            <a:r>
              <a:rPr lang="en-US" dirty="0" err="1"/>
              <a:t>voc</a:t>
            </a:r>
            <a:r>
              <a:rPr lang="en-US" dirty="0"/>
              <a:t> codes (often 97)</a:t>
            </a:r>
          </a:p>
          <a:p>
            <a:pPr marL="174625" indent="-174625"/>
            <a:r>
              <a:rPr lang="en-US" dirty="0">
                <a:latin typeface="Times New Roman"/>
                <a:cs typeface="Times New Roman"/>
              </a:rPr>
              <a:t>Voc Code 10 fully expensed, but the grant was not</a:t>
            </a:r>
          </a:p>
          <a:p>
            <a:pPr marL="174625" indent="-174625"/>
            <a:endParaRPr lang="en-US" dirty="0"/>
          </a:p>
        </p:txBody>
      </p:sp>
      <p:sp>
        <p:nvSpPr>
          <p:cNvPr id="3" name="Title 2">
            <a:extLst>
              <a:ext uri="{FF2B5EF4-FFF2-40B4-BE49-F238E27FC236}">
                <a16:creationId xmlns:a16="http://schemas.microsoft.com/office/drawing/2014/main" id="{B6268B0B-F253-9FE6-86E6-248010954A88}"/>
              </a:ext>
            </a:extLst>
          </p:cNvPr>
          <p:cNvSpPr>
            <a:spLocks noGrp="1"/>
          </p:cNvSpPr>
          <p:nvPr>
            <p:ph type="title"/>
          </p:nvPr>
        </p:nvSpPr>
        <p:spPr/>
        <p:txBody>
          <a:bodyPr/>
          <a:lstStyle/>
          <a:p>
            <a:r>
              <a:rPr lang="en-US" dirty="0"/>
              <a:t>Budget Reports and what we review</a:t>
            </a:r>
          </a:p>
        </p:txBody>
      </p:sp>
    </p:spTree>
    <p:extLst>
      <p:ext uri="{BB962C8B-B14F-4D97-AF65-F5344CB8AC3E}">
        <p14:creationId xmlns:p14="http://schemas.microsoft.com/office/powerpoint/2010/main" val="190960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7AF260-F8CA-40AA-A5E7-8C70182D8B60}"/>
              </a:ext>
            </a:extLst>
          </p:cNvPr>
          <p:cNvSpPr>
            <a:spLocks noGrp="1"/>
          </p:cNvSpPr>
          <p:nvPr>
            <p:ph idx="1"/>
          </p:nvPr>
        </p:nvSpPr>
        <p:spPr>
          <a:xfrm>
            <a:off x="1297858" y="1262063"/>
            <a:ext cx="7217491" cy="3881437"/>
          </a:xfrm>
        </p:spPr>
        <p:txBody>
          <a:bodyPr>
            <a:noAutofit/>
          </a:bodyPr>
          <a:lstStyle/>
          <a:p>
            <a:r>
              <a:rPr lang="en-US" sz="1900" dirty="0"/>
              <a:t>Three categories:</a:t>
            </a:r>
          </a:p>
          <a:p>
            <a:pPr lvl="1"/>
            <a:r>
              <a:rPr lang="en-US" sz="1900" dirty="0"/>
              <a:t>Split Time and Effort Employee time documentation</a:t>
            </a:r>
          </a:p>
          <a:p>
            <a:pPr lvl="1"/>
            <a:r>
              <a:rPr lang="en-US" sz="1900" dirty="0"/>
              <a:t>Equipment (for those who spend a large percentage on equipment)</a:t>
            </a:r>
          </a:p>
          <a:p>
            <a:pPr lvl="1"/>
            <a:r>
              <a:rPr lang="en-US" sz="1900" dirty="0"/>
              <a:t>On-Site</a:t>
            </a:r>
          </a:p>
          <a:p>
            <a:r>
              <a:rPr lang="en-US" sz="1900" dirty="0"/>
              <a:t>Calculating Risk for on-site monitoring</a:t>
            </a:r>
          </a:p>
          <a:p>
            <a:pPr lvl="1"/>
            <a:r>
              <a:rPr lang="en-US" sz="1900" dirty="0"/>
              <a:t>Meeting attendance (identified by a blue star in NCPerkins)</a:t>
            </a:r>
          </a:p>
          <a:p>
            <a:pPr lvl="1"/>
            <a:r>
              <a:rPr lang="en-US" sz="1900" dirty="0"/>
              <a:t>New Perkins Coordinator</a:t>
            </a:r>
          </a:p>
          <a:p>
            <a:pPr lvl="1"/>
            <a:r>
              <a:rPr lang="en-US" sz="1900" dirty="0"/>
              <a:t>Employees paid by Perkins</a:t>
            </a:r>
          </a:p>
          <a:p>
            <a:pPr lvl="1"/>
            <a:r>
              <a:rPr lang="en-US" sz="1900" dirty="0"/>
              <a:t>All contacts listed</a:t>
            </a:r>
          </a:p>
          <a:p>
            <a:pPr lvl="1"/>
            <a:r>
              <a:rPr lang="en-US" sz="1900" dirty="0"/>
              <a:t>Large Grants (more than $500,000)</a:t>
            </a:r>
          </a:p>
          <a:p>
            <a:pPr lvl="1"/>
            <a:r>
              <a:rPr lang="en-US" sz="1900" dirty="0"/>
              <a:t>Submitting documents by due date in NCPerkins</a:t>
            </a:r>
          </a:p>
        </p:txBody>
      </p:sp>
      <p:sp>
        <p:nvSpPr>
          <p:cNvPr id="3" name="Title 2">
            <a:extLst>
              <a:ext uri="{FF2B5EF4-FFF2-40B4-BE49-F238E27FC236}">
                <a16:creationId xmlns:a16="http://schemas.microsoft.com/office/drawing/2014/main" id="{23CD15FB-73A2-489D-A8F9-11D3A07D8894}"/>
              </a:ext>
            </a:extLst>
          </p:cNvPr>
          <p:cNvSpPr>
            <a:spLocks noGrp="1"/>
          </p:cNvSpPr>
          <p:nvPr>
            <p:ph type="title"/>
          </p:nvPr>
        </p:nvSpPr>
        <p:spPr/>
        <p:txBody>
          <a:bodyPr/>
          <a:lstStyle/>
          <a:p>
            <a:r>
              <a:rPr lang="en-US" dirty="0"/>
              <a:t>Being Monitored by NCCCS</a:t>
            </a:r>
          </a:p>
        </p:txBody>
      </p:sp>
    </p:spTree>
    <p:extLst>
      <p:ext uri="{BB962C8B-B14F-4D97-AF65-F5344CB8AC3E}">
        <p14:creationId xmlns:p14="http://schemas.microsoft.com/office/powerpoint/2010/main" val="395969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127C41-1D40-97F7-4F9D-8413F261AB21}"/>
              </a:ext>
            </a:extLst>
          </p:cNvPr>
          <p:cNvSpPr>
            <a:spLocks noGrp="1"/>
          </p:cNvSpPr>
          <p:nvPr>
            <p:ph idx="1"/>
          </p:nvPr>
        </p:nvSpPr>
        <p:spPr/>
        <p:txBody>
          <a:bodyPr/>
          <a:lstStyle/>
          <a:p>
            <a:r>
              <a:rPr lang="en-US" dirty="0"/>
              <a:t>Perkins Update Webinar. 2</a:t>
            </a:r>
            <a:r>
              <a:rPr lang="en-US" baseline="30000" dirty="0"/>
              <a:t>nd</a:t>
            </a:r>
            <a:r>
              <a:rPr lang="en-US" dirty="0"/>
              <a:t> Tuesday of the month from 9-10am The registration link for each one is at </a:t>
            </a:r>
            <a:r>
              <a:rPr lang="en-US" dirty="0">
                <a:hlinkClick r:id="rId2"/>
              </a:rPr>
              <a:t>www.ncperkins.org/presentations</a:t>
            </a:r>
            <a:endParaRPr lang="en-US" dirty="0"/>
          </a:p>
          <a:p>
            <a:endParaRPr lang="en-US" dirty="0"/>
          </a:p>
        </p:txBody>
      </p:sp>
      <p:sp>
        <p:nvSpPr>
          <p:cNvPr id="3" name="Title 2">
            <a:extLst>
              <a:ext uri="{FF2B5EF4-FFF2-40B4-BE49-F238E27FC236}">
                <a16:creationId xmlns:a16="http://schemas.microsoft.com/office/drawing/2014/main" id="{DEAD1012-D5A2-0FC9-3162-FFBFB47B58FA}"/>
              </a:ext>
            </a:extLst>
          </p:cNvPr>
          <p:cNvSpPr>
            <a:spLocks noGrp="1"/>
          </p:cNvSpPr>
          <p:nvPr>
            <p:ph type="title"/>
          </p:nvPr>
        </p:nvSpPr>
        <p:spPr/>
        <p:txBody>
          <a:bodyPr/>
          <a:lstStyle/>
          <a:p>
            <a:r>
              <a:rPr lang="en-US" dirty="0"/>
              <a:t>Perkins Monthly Webinars</a:t>
            </a:r>
          </a:p>
        </p:txBody>
      </p:sp>
      <p:sp>
        <p:nvSpPr>
          <p:cNvPr id="4" name="Content Placeholder 9">
            <a:extLst>
              <a:ext uri="{FF2B5EF4-FFF2-40B4-BE49-F238E27FC236}">
                <a16:creationId xmlns:a16="http://schemas.microsoft.com/office/drawing/2014/main" id="{10B51B9A-EDA9-A2EA-BF88-9A3E2EBDF297}"/>
              </a:ext>
            </a:extLst>
          </p:cNvPr>
          <p:cNvSpPr>
            <a:spLocks noGrp="1"/>
          </p:cNvSpPr>
          <p:nvPr/>
        </p:nvSpPr>
        <p:spPr>
          <a:xfrm>
            <a:off x="804117" y="2149833"/>
            <a:ext cx="5783165" cy="1336318"/>
          </a:xfrm>
          <a:prstGeom prst="rect">
            <a:avLst/>
          </a:prstGeom>
        </p:spPr>
        <p:txBody>
          <a:bodyPr vert="horz" lIns="91440" tIns="45720" rIns="91440" bIns="45720" numCol="2" rtlCol="0">
            <a:norm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r>
              <a:rPr lang="en-US" dirty="0"/>
              <a:t>Feb 13, 2024</a:t>
            </a:r>
          </a:p>
          <a:p>
            <a:r>
              <a:rPr lang="en-US" dirty="0"/>
              <a:t>Mar 12, 2024</a:t>
            </a:r>
          </a:p>
          <a:p>
            <a:r>
              <a:rPr lang="en-US" dirty="0"/>
              <a:t>Apr 9, 2024</a:t>
            </a:r>
          </a:p>
          <a:p>
            <a:r>
              <a:rPr lang="en-US" dirty="0"/>
              <a:t>May 14, 2024</a:t>
            </a:r>
          </a:p>
          <a:p>
            <a:r>
              <a:rPr lang="en-US" dirty="0"/>
              <a:t>Jun 11, 2024</a:t>
            </a:r>
          </a:p>
        </p:txBody>
      </p:sp>
      <p:sp>
        <p:nvSpPr>
          <p:cNvPr id="5" name="TextBox 1">
            <a:extLst>
              <a:ext uri="{FF2B5EF4-FFF2-40B4-BE49-F238E27FC236}">
                <a16:creationId xmlns:a16="http://schemas.microsoft.com/office/drawing/2014/main" id="{407DB6A7-D27C-5A2C-DFE6-6158201196FA}"/>
              </a:ext>
            </a:extLst>
          </p:cNvPr>
          <p:cNvSpPr txBox="1"/>
          <p:nvPr/>
        </p:nvSpPr>
        <p:spPr>
          <a:xfrm>
            <a:off x="4767" y="3914970"/>
            <a:ext cx="9143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FF0000"/>
                </a:solidFill>
                <a:sym typeface="Wingdings 2" panose="05020102010507070707" pitchFamily="18" charset="2"/>
              </a:rPr>
              <a:t> </a:t>
            </a:r>
            <a:r>
              <a:rPr lang="en-US" sz="2000" dirty="0">
                <a:solidFill>
                  <a:srgbClr val="FF0000"/>
                </a:solidFill>
              </a:rPr>
              <a:t>Register now so they are on your calendar! </a:t>
            </a:r>
          </a:p>
        </p:txBody>
      </p:sp>
    </p:spTree>
    <p:extLst>
      <p:ext uri="{BB962C8B-B14F-4D97-AF65-F5344CB8AC3E}">
        <p14:creationId xmlns:p14="http://schemas.microsoft.com/office/powerpoint/2010/main" val="113932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2C2835-F442-A3D2-704C-0345DE68F839}"/>
              </a:ext>
            </a:extLst>
          </p:cNvPr>
          <p:cNvSpPr>
            <a:spLocks noGrp="1"/>
          </p:cNvSpPr>
          <p:nvPr>
            <p:ph type="title"/>
          </p:nvPr>
        </p:nvSpPr>
        <p:spPr>
          <a:xfrm>
            <a:off x="1297859" y="126367"/>
            <a:ext cx="7364361" cy="994172"/>
          </a:xfrm>
        </p:spPr>
        <p:txBody>
          <a:bodyPr anchor="ctr">
            <a:normAutofit/>
          </a:bodyPr>
          <a:lstStyle/>
          <a:p>
            <a:r>
              <a:rPr lang="en-US" dirty="0"/>
              <a:t>NCPerkins.org</a:t>
            </a:r>
          </a:p>
        </p:txBody>
      </p:sp>
      <p:sp>
        <p:nvSpPr>
          <p:cNvPr id="2" name="Content Placeholder 1">
            <a:extLst>
              <a:ext uri="{FF2B5EF4-FFF2-40B4-BE49-F238E27FC236}">
                <a16:creationId xmlns:a16="http://schemas.microsoft.com/office/drawing/2014/main" id="{77D39A30-B22A-37E7-ED75-400DFB4E3679}"/>
              </a:ext>
            </a:extLst>
          </p:cNvPr>
          <p:cNvSpPr>
            <a:spLocks noGrp="1"/>
          </p:cNvSpPr>
          <p:nvPr>
            <p:ph sz="half" idx="1"/>
          </p:nvPr>
        </p:nvSpPr>
        <p:spPr>
          <a:xfrm>
            <a:off x="338139" y="1295400"/>
            <a:ext cx="8582024" cy="3523581"/>
          </a:xfrm>
        </p:spPr>
        <p:txBody>
          <a:bodyPr>
            <a:normAutofit/>
          </a:bodyPr>
          <a:lstStyle/>
          <a:p>
            <a:pPr>
              <a:spcAft>
                <a:spcPts val="600"/>
              </a:spcAft>
            </a:pPr>
            <a:r>
              <a:rPr lang="en-US" dirty="0"/>
              <a:t>There is information on the front page of </a:t>
            </a:r>
            <a:r>
              <a:rPr lang="en-US" dirty="0">
                <a:hlinkClick r:id="rId2"/>
              </a:rPr>
              <a:t>www.ncperkins.org</a:t>
            </a:r>
            <a:r>
              <a:rPr lang="en-US" dirty="0"/>
              <a:t> that may be useful, including</a:t>
            </a:r>
          </a:p>
          <a:p>
            <a:pPr lvl="1">
              <a:spcAft>
                <a:spcPts val="600"/>
              </a:spcAft>
            </a:pPr>
            <a:r>
              <a:rPr lang="en-US" sz="1500" dirty="0"/>
              <a:t>The </a:t>
            </a:r>
            <a:r>
              <a:rPr lang="en-US" sz="1500" b="1" dirty="0"/>
              <a:t>Perkins Handbook </a:t>
            </a:r>
            <a:r>
              <a:rPr lang="en-US" sz="1500" dirty="0"/>
              <a:t>(updated each Academic Year) is at the top of the middle column. </a:t>
            </a:r>
          </a:p>
          <a:p>
            <a:pPr lvl="1">
              <a:spcAft>
                <a:spcPts val="600"/>
              </a:spcAft>
            </a:pPr>
            <a:r>
              <a:rPr lang="en-US" sz="1500" dirty="0"/>
              <a:t>The Perkins V Act and </a:t>
            </a:r>
            <a:r>
              <a:rPr lang="en-US" sz="1500" b="1" dirty="0"/>
              <a:t>Perkins V Local Uses of Funds Voc Codes handout </a:t>
            </a:r>
            <a:r>
              <a:rPr lang="en-US" sz="1500" dirty="0"/>
              <a:t>is at the top of the right column under the Legislation heading</a:t>
            </a:r>
          </a:p>
          <a:p>
            <a:pPr marL="0" indent="0">
              <a:spcAft>
                <a:spcPts val="1200"/>
              </a:spcAft>
              <a:buNone/>
            </a:pPr>
            <a:r>
              <a:rPr lang="en-US" dirty="0"/>
              <a:t> </a:t>
            </a:r>
          </a:p>
        </p:txBody>
      </p:sp>
      <p:pic>
        <p:nvPicPr>
          <p:cNvPr id="5" name="Picture 4">
            <a:extLst>
              <a:ext uri="{FF2B5EF4-FFF2-40B4-BE49-F238E27FC236}">
                <a16:creationId xmlns:a16="http://schemas.microsoft.com/office/drawing/2014/main" id="{D5F463FE-A0E8-0007-64EA-D3207FAFE61C}"/>
              </a:ext>
            </a:extLst>
          </p:cNvPr>
          <p:cNvPicPr>
            <a:picLocks noChangeAspect="1"/>
          </p:cNvPicPr>
          <p:nvPr/>
        </p:nvPicPr>
        <p:blipFill>
          <a:blip r:embed="rId3"/>
          <a:stretch>
            <a:fillRect/>
          </a:stretch>
        </p:blipFill>
        <p:spPr>
          <a:xfrm>
            <a:off x="1852045" y="2503190"/>
            <a:ext cx="4958330" cy="2640310"/>
          </a:xfrm>
          <a:prstGeom prst="rect">
            <a:avLst/>
          </a:prstGeom>
          <a:noFill/>
        </p:spPr>
      </p:pic>
      <p:sp>
        <p:nvSpPr>
          <p:cNvPr id="6" name="Oval 5">
            <a:extLst>
              <a:ext uri="{FF2B5EF4-FFF2-40B4-BE49-F238E27FC236}">
                <a16:creationId xmlns:a16="http://schemas.microsoft.com/office/drawing/2014/main" id="{2AC29C71-8FEB-A37A-5837-1F4DE8F736F2}"/>
              </a:ext>
            </a:extLst>
          </p:cNvPr>
          <p:cNvSpPr/>
          <p:nvPr/>
        </p:nvSpPr>
        <p:spPr>
          <a:xfrm>
            <a:off x="3533771" y="4157661"/>
            <a:ext cx="823912" cy="319087"/>
          </a:xfrm>
          <a:prstGeom prst="ellipse">
            <a:avLst/>
          </a:prstGeom>
          <a:noFill/>
          <a:ln>
            <a:solidFill>
              <a:srgbClr val="FD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3C074E-3E59-FE6D-CBAD-5773D7ADA1B6}"/>
              </a:ext>
            </a:extLst>
          </p:cNvPr>
          <p:cNvSpPr/>
          <p:nvPr/>
        </p:nvSpPr>
        <p:spPr>
          <a:xfrm>
            <a:off x="5095873" y="4257673"/>
            <a:ext cx="1195390" cy="400052"/>
          </a:xfrm>
          <a:prstGeom prst="ellipse">
            <a:avLst/>
          </a:prstGeom>
          <a:noFill/>
          <a:ln>
            <a:solidFill>
              <a:srgbClr val="FD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B75D42E-C8D3-F90D-552A-38784EE7AF4B}"/>
              </a:ext>
            </a:extLst>
          </p:cNvPr>
          <p:cNvSpPr/>
          <p:nvPr/>
        </p:nvSpPr>
        <p:spPr>
          <a:xfrm>
            <a:off x="1590675" y="4764543"/>
            <a:ext cx="361950" cy="138114"/>
          </a:xfrm>
          <a:prstGeom prst="rightArrow">
            <a:avLst/>
          </a:prstGeom>
          <a:solidFill>
            <a:srgbClr val="FD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V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idx="1"/>
          </p:nvPr>
        </p:nvSpPr>
        <p:spPr/>
        <p:txBody>
          <a:bodyPr vert="horz" lIns="91440" tIns="45720" rIns="91440" bIns="45720" rtlCol="0" anchor="t">
            <a:normAutofit fontScale="85000" lnSpcReduction="20000"/>
          </a:bodyPr>
          <a:lstStyle/>
          <a:p>
            <a:pPr marL="457200" indent="-457200">
              <a:buAutoNum type="alphaUcPeriod"/>
            </a:pPr>
            <a:r>
              <a:rPr lang="en-US" dirty="0">
                <a:latin typeface="Times New Roman"/>
                <a:cs typeface="Times New Roman"/>
              </a:rPr>
              <a:t>Individuals with disabilities;</a:t>
            </a:r>
            <a:endParaRPr lang="en-US" dirty="0"/>
          </a:p>
          <a:p>
            <a:pPr marL="457200" indent="-457200">
              <a:buAutoNum type="alphaUcPeriod"/>
            </a:pPr>
            <a:r>
              <a:rPr lang="en-US" dirty="0">
                <a:latin typeface="Times New Roman"/>
                <a:cs typeface="Times New Roman"/>
              </a:rPr>
              <a:t>Individuals from economically disadvantaged families, including low-income youth and adults;</a:t>
            </a:r>
            <a:endParaRPr lang="en-US" dirty="0">
              <a:cs typeface="Times New Roman"/>
            </a:endParaRPr>
          </a:p>
          <a:p>
            <a:pPr marL="457200" indent="-457200">
              <a:buAutoNum type="alphaUcPeriod"/>
            </a:pPr>
            <a:r>
              <a:rPr lang="en-US" dirty="0">
                <a:latin typeface="Times New Roman"/>
                <a:cs typeface="Times New Roman"/>
              </a:rPr>
              <a:t>Individuals preparing for non-traditional fields; </a:t>
            </a:r>
            <a:endParaRPr lang="en-US" dirty="0"/>
          </a:p>
          <a:p>
            <a:pPr marL="457200" indent="-457200">
              <a:buAutoNum type="alphaUcPeriod"/>
            </a:pPr>
            <a:r>
              <a:rPr lang="en-US" dirty="0">
                <a:latin typeface="Times New Roman"/>
                <a:cs typeface="Times New Roman"/>
              </a:rPr>
              <a:t>Single-parents, including single pregnant women;</a:t>
            </a:r>
            <a:endParaRPr lang="en-US" dirty="0">
              <a:cs typeface="Times New Roman"/>
            </a:endParaRPr>
          </a:p>
          <a:p>
            <a:pPr marL="457200" indent="-457200">
              <a:buAutoNum type="alphaUcPeriod"/>
            </a:pPr>
            <a:r>
              <a:rPr lang="en-US" dirty="0">
                <a:latin typeface="Times New Roman"/>
                <a:cs typeface="Times New Roman"/>
              </a:rPr>
              <a:t>Out-of-workforce individuals; </a:t>
            </a:r>
            <a:endParaRPr lang="en-US" dirty="0"/>
          </a:p>
          <a:p>
            <a:pPr marL="457200" indent="-457200">
              <a:buAutoNum type="alphaUcPeriod"/>
            </a:pPr>
            <a:r>
              <a:rPr lang="en-US" dirty="0">
                <a:latin typeface="Times New Roman"/>
                <a:cs typeface="Times New Roman"/>
              </a:rPr>
              <a:t>English learners;</a:t>
            </a:r>
            <a:endParaRPr lang="en-US" dirty="0">
              <a:cs typeface="Times New Roman"/>
            </a:endParaRPr>
          </a:p>
          <a:p>
            <a:pPr marL="457200" indent="-457200">
              <a:buAutoNum type="alphaUcPeriod"/>
            </a:pPr>
            <a:r>
              <a:rPr lang="en-US" dirty="0">
                <a:latin typeface="Times New Roman"/>
                <a:cs typeface="Times New Roman"/>
              </a:rPr>
              <a:t>Homeless individuals described in section 725 of the McKinney-Vento Homeless Assistance Act (42 U.S.C. 11434a);</a:t>
            </a:r>
            <a:endParaRPr lang="en-US" dirty="0">
              <a:cs typeface="Times New Roman"/>
            </a:endParaRPr>
          </a:p>
          <a:p>
            <a:pPr marL="457200" indent="-457200">
              <a:buAutoNum type="alphaUcPeriod"/>
            </a:pPr>
            <a:r>
              <a:rPr lang="en-US" dirty="0">
                <a:latin typeface="Times New Roman"/>
                <a:cs typeface="Times New Roman"/>
              </a:rPr>
              <a:t>Youth who are in, or have aged out of, the foster care system; and</a:t>
            </a:r>
            <a:endParaRPr lang="en-US" dirty="0">
              <a:cs typeface="Times New Roman"/>
            </a:endParaRPr>
          </a:p>
          <a:p>
            <a:pPr marL="457200" indent="-457200">
              <a:buAutoNum type="alphaUcPeriod"/>
            </a:pPr>
            <a:r>
              <a:rPr lang="en-US" dirty="0">
                <a:latin typeface="Times New Roman"/>
                <a:cs typeface="Times New Roman"/>
              </a:rPr>
              <a:t>Youth with a parent who – </a:t>
            </a:r>
            <a:endParaRPr lang="en-US" dirty="0"/>
          </a:p>
          <a:p>
            <a:pPr marL="1014730" lvl="3" indent="-457200">
              <a:buAutoNum type="romanLcPeriod"/>
            </a:pPr>
            <a:r>
              <a:rPr lang="en-US" dirty="0">
                <a:latin typeface="Times New Roman"/>
                <a:cs typeface="Times New Roman"/>
              </a:rPr>
              <a:t>Is a member of the armed forces (as such term is defined in section 101(a)(4) of title 10, U.S.C.); and</a:t>
            </a:r>
            <a:endParaRPr lang="en-US" dirty="0">
              <a:cs typeface="Times New Roman"/>
            </a:endParaRPr>
          </a:p>
          <a:p>
            <a:pPr marL="1014730" lvl="3" indent="-457200">
              <a:buAutoNum type="romanLcPeriod"/>
            </a:pPr>
            <a:r>
              <a:rPr lang="en-US" dirty="0">
                <a:latin typeface="Times New Roman"/>
                <a:cs typeface="Times New Roman"/>
              </a:rPr>
              <a:t>Is on active duty (as such term is defined in section 101(d)(10 of such title).</a:t>
            </a:r>
            <a:endParaRPr lang="en-US" dirty="0">
              <a:cs typeface="Times New Roman"/>
            </a:endParaRPr>
          </a:p>
          <a:p>
            <a:pPr marL="0" indent="0">
              <a:buNone/>
            </a:pPr>
            <a:endParaRPr lang="en-US" dirty="0"/>
          </a:p>
        </p:txBody>
      </p:sp>
      <p:sp>
        <p:nvSpPr>
          <p:cNvPr id="6" name="Title 5">
            <a:extLst>
              <a:ext uri="{FF2B5EF4-FFF2-40B4-BE49-F238E27FC236}">
                <a16:creationId xmlns:a16="http://schemas.microsoft.com/office/drawing/2014/main" id="{9716C669-2EED-BC49-9FA4-66005E1A6524}"/>
              </a:ext>
            </a:extLst>
          </p:cNvPr>
          <p:cNvSpPr>
            <a:spLocks noGrp="1"/>
          </p:cNvSpPr>
          <p:nvPr>
            <p:ph type="title"/>
          </p:nvPr>
        </p:nvSpPr>
        <p:spPr>
          <a:xfrm>
            <a:off x="1226422" y="126367"/>
            <a:ext cx="7435798" cy="994172"/>
          </a:xfrm>
        </p:spPr>
        <p:txBody>
          <a:bodyPr/>
          <a:lstStyle/>
          <a:p>
            <a:r>
              <a:rPr lang="en-US" dirty="0"/>
              <a:t>Special Populations – Perkins V, Section 3(48)</a:t>
            </a:r>
          </a:p>
        </p:txBody>
      </p:sp>
    </p:spTree>
    <p:extLst>
      <p:ext uri="{BB962C8B-B14F-4D97-AF65-F5344CB8AC3E}">
        <p14:creationId xmlns:p14="http://schemas.microsoft.com/office/powerpoint/2010/main" val="115946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E44EB-1DDC-45EB-990D-4A088A867C60}"/>
              </a:ext>
            </a:extLst>
          </p:cNvPr>
          <p:cNvSpPr>
            <a:spLocks noGrp="1"/>
          </p:cNvSpPr>
          <p:nvPr>
            <p:ph idx="1"/>
          </p:nvPr>
        </p:nvSpPr>
        <p:spPr>
          <a:xfrm>
            <a:off x="628650" y="1298959"/>
            <a:ext cx="7886700" cy="1970936"/>
          </a:xfrm>
        </p:spPr>
        <p:txBody>
          <a:bodyPr>
            <a:normAutofit/>
          </a:bodyPr>
          <a:lstStyle/>
          <a:p>
            <a:pPr marL="228600" marR="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(A)	Economically disadvantaged students;  </a:t>
            </a:r>
          </a:p>
          <a:p>
            <a:pPr marL="228600" marR="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(B) 	Students from major racial and ethnic groups;  </a:t>
            </a:r>
          </a:p>
          <a:p>
            <a:pPr marL="228600" marR="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(C) 	Children with disabilities; and  </a:t>
            </a:r>
          </a:p>
          <a:p>
            <a:pPr marL="228600" marR="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(D) 	English language learners. </a:t>
            </a:r>
            <a:endParaRPr lang="en-US" sz="1600" dirty="0"/>
          </a:p>
        </p:txBody>
      </p:sp>
      <p:sp>
        <p:nvSpPr>
          <p:cNvPr id="3" name="Title 2">
            <a:extLst>
              <a:ext uri="{FF2B5EF4-FFF2-40B4-BE49-F238E27FC236}">
                <a16:creationId xmlns:a16="http://schemas.microsoft.com/office/drawing/2014/main" id="{1D22C6F9-7802-45CC-BB95-2DD24620FBC0}"/>
              </a:ext>
            </a:extLst>
          </p:cNvPr>
          <p:cNvSpPr>
            <a:spLocks noGrp="1"/>
          </p:cNvSpPr>
          <p:nvPr>
            <p:ph type="title"/>
          </p:nvPr>
        </p:nvSpPr>
        <p:spPr/>
        <p:txBody>
          <a:bodyPr/>
          <a:lstStyle/>
          <a:p>
            <a:r>
              <a:rPr lang="en-US" dirty="0"/>
              <a:t>ESEA Sub-groups of Students</a:t>
            </a:r>
          </a:p>
        </p:txBody>
      </p:sp>
      <p:sp>
        <p:nvSpPr>
          <p:cNvPr id="4" name="TextBox 3">
            <a:extLst>
              <a:ext uri="{FF2B5EF4-FFF2-40B4-BE49-F238E27FC236}">
                <a16:creationId xmlns:a16="http://schemas.microsoft.com/office/drawing/2014/main" id="{1C8E921A-95DA-475F-976C-751EE504D99F}"/>
              </a:ext>
            </a:extLst>
          </p:cNvPr>
          <p:cNvSpPr txBox="1"/>
          <p:nvPr/>
        </p:nvSpPr>
        <p:spPr>
          <a:xfrm>
            <a:off x="1297858" y="3781958"/>
            <a:ext cx="6602557" cy="584775"/>
          </a:xfrm>
          <a:prstGeom prst="rect">
            <a:avLst/>
          </a:prstGeom>
          <a:noFill/>
        </p:spPr>
        <p:txBody>
          <a:bodyPr wrap="square" rtlCol="0">
            <a:spAutoFit/>
          </a:bodyPr>
          <a:lstStyle/>
          <a:p>
            <a:r>
              <a:rPr lang="en-US" sz="1600" dirty="0"/>
              <a:t>Elementary &amp; Secondary Education Act of 1965, Section </a:t>
            </a:r>
            <a:r>
              <a:rPr lang="en-US" sz="1600" dirty="0">
                <a:effectLst/>
                <a:ea typeface="Calibri" panose="020F0502020204030204" pitchFamily="34" charset="0"/>
                <a:cs typeface="Times New Roman" panose="02020603050405020304" pitchFamily="18" charset="0"/>
              </a:rPr>
              <a:t>1111(c)(2)(B) </a:t>
            </a:r>
          </a:p>
          <a:p>
            <a:r>
              <a:rPr lang="en-US" sz="1600" dirty="0">
                <a:ea typeface="Calibri" panose="020F0502020204030204" pitchFamily="34" charset="0"/>
                <a:cs typeface="Times New Roman" panose="02020603050405020304" pitchFamily="18" charset="0"/>
              </a:rPr>
              <a:t>Referenced in </a:t>
            </a:r>
            <a:r>
              <a:rPr lang="en-US" sz="1600" dirty="0">
                <a:effectLst/>
                <a:ea typeface="Calibri" panose="020F0502020204030204" pitchFamily="34" charset="0"/>
                <a:cs typeface="Times New Roman" panose="02020603050405020304" pitchFamily="18" charset="0"/>
              </a:rPr>
              <a:t>Perkins Section 114(e)(8)(B)(i)</a:t>
            </a:r>
            <a:endParaRPr lang="en-US" sz="1600" dirty="0"/>
          </a:p>
        </p:txBody>
      </p:sp>
      <p:sp>
        <p:nvSpPr>
          <p:cNvPr id="5" name="Arrow: Left 4">
            <a:extLst>
              <a:ext uri="{FF2B5EF4-FFF2-40B4-BE49-F238E27FC236}">
                <a16:creationId xmlns:a16="http://schemas.microsoft.com/office/drawing/2014/main" id="{D9978C6C-ACCA-49F8-AFA0-F9285A97C074}"/>
              </a:ext>
            </a:extLst>
          </p:cNvPr>
          <p:cNvSpPr/>
          <p:nvPr/>
        </p:nvSpPr>
        <p:spPr>
          <a:xfrm>
            <a:off x="5383988" y="1515559"/>
            <a:ext cx="1689811" cy="475488"/>
          </a:xfrm>
          <a:prstGeom prst="left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accent6">
                    <a:lumMod val="50000"/>
                  </a:schemeClr>
                </a:solidFill>
                <a:effectLst>
                  <a:outerShdw blurRad="38100" dist="19050" dir="2700000" algn="tl" rotWithShape="0">
                    <a:schemeClr val="dk1">
                      <a:alpha val="40000"/>
                    </a:schemeClr>
                  </a:outerShdw>
                </a:effectLst>
              </a:rPr>
              <a:t>Additional group</a:t>
            </a:r>
          </a:p>
        </p:txBody>
      </p:sp>
    </p:spTree>
    <p:extLst>
      <p:ext uri="{BB962C8B-B14F-4D97-AF65-F5344CB8AC3E}">
        <p14:creationId xmlns:p14="http://schemas.microsoft.com/office/powerpoint/2010/main" val="66361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33811A-6414-862B-D51C-E87101E319CB}"/>
              </a:ext>
            </a:extLst>
          </p:cNvPr>
          <p:cNvSpPr>
            <a:spLocks noGrp="1"/>
          </p:cNvSpPr>
          <p:nvPr>
            <p:ph idx="1"/>
          </p:nvPr>
        </p:nvSpPr>
        <p:spPr>
          <a:xfrm>
            <a:off x="628650" y="1559029"/>
            <a:ext cx="6934971" cy="3310628"/>
          </a:xfrm>
        </p:spPr>
        <p:txBody>
          <a:bodyPr vert="horz" lIns="91440" tIns="45720" rIns="91440" bIns="45720" rtlCol="0" anchor="t">
            <a:normAutofit/>
          </a:bodyPr>
          <a:lstStyle/>
          <a:p>
            <a:pPr marL="174625" indent="-174625">
              <a:spcAft>
                <a:spcPts val="1200"/>
              </a:spcAft>
            </a:pPr>
            <a:r>
              <a:rPr lang="en-US" dirty="0">
                <a:latin typeface="Times New Roman"/>
                <a:cs typeface="Times New Roman"/>
              </a:rPr>
              <a:t>Determine the number of curriculum CTE Students, with CTE as their primary program code, who have completed at least 12 credits in CTE courses who receive a Pell Grant or a grant from the Bureau of Indian Affairs</a:t>
            </a:r>
          </a:p>
          <a:p>
            <a:pPr marL="174625" indent="-174625">
              <a:spcAft>
                <a:spcPts val="1200"/>
              </a:spcAft>
            </a:pPr>
            <a:r>
              <a:rPr lang="en-US" dirty="0">
                <a:latin typeface="Times New Roman"/>
                <a:cs typeface="Times New Roman"/>
              </a:rPr>
              <a:t>Determine each college’s percentage in relation to the total in all colleges</a:t>
            </a:r>
          </a:p>
          <a:p>
            <a:pPr marL="174625" indent="-174625">
              <a:spcAft>
                <a:spcPts val="1200"/>
              </a:spcAft>
            </a:pPr>
            <a:r>
              <a:rPr lang="en-US" dirty="0">
                <a:latin typeface="Times New Roman"/>
                <a:cs typeface="Times New Roman"/>
              </a:rPr>
              <a:t>The percentage is then used to calculate the basic grant allotted to each college</a:t>
            </a:r>
            <a:endParaRPr lang="en-US" dirty="0"/>
          </a:p>
        </p:txBody>
      </p:sp>
      <p:sp>
        <p:nvSpPr>
          <p:cNvPr id="3" name="Title 2">
            <a:extLst>
              <a:ext uri="{FF2B5EF4-FFF2-40B4-BE49-F238E27FC236}">
                <a16:creationId xmlns:a16="http://schemas.microsoft.com/office/drawing/2014/main" id="{999174E3-B579-D39E-07D9-2EB873F2D13A}"/>
              </a:ext>
            </a:extLst>
          </p:cNvPr>
          <p:cNvSpPr>
            <a:spLocks noGrp="1"/>
          </p:cNvSpPr>
          <p:nvPr>
            <p:ph type="title"/>
          </p:nvPr>
        </p:nvSpPr>
        <p:spPr/>
        <p:txBody>
          <a:bodyPr/>
          <a:lstStyle/>
          <a:p>
            <a:r>
              <a:rPr lang="en-US" dirty="0"/>
              <a:t>Perkins Allocation Formula</a:t>
            </a:r>
          </a:p>
        </p:txBody>
      </p:sp>
      <p:pic>
        <p:nvPicPr>
          <p:cNvPr id="7" name="Picture 6">
            <a:extLst>
              <a:ext uri="{FF2B5EF4-FFF2-40B4-BE49-F238E27FC236}">
                <a16:creationId xmlns:a16="http://schemas.microsoft.com/office/drawing/2014/main" id="{7566B854-5E94-4CCF-3C6C-0DCC7BB752B8}"/>
              </a:ext>
            </a:extLst>
          </p:cNvPr>
          <p:cNvPicPr>
            <a:picLocks noChangeAspect="1"/>
          </p:cNvPicPr>
          <p:nvPr/>
        </p:nvPicPr>
        <p:blipFill>
          <a:blip r:embed="rId2"/>
          <a:stretch>
            <a:fillRect/>
          </a:stretch>
        </p:blipFill>
        <p:spPr>
          <a:xfrm>
            <a:off x="7504229" y="0"/>
            <a:ext cx="1639771" cy="5143500"/>
          </a:xfrm>
          <a:prstGeom prst="rect">
            <a:avLst/>
          </a:prstGeom>
        </p:spPr>
      </p:pic>
    </p:spTree>
    <p:extLst>
      <p:ext uri="{BB962C8B-B14F-4D97-AF65-F5344CB8AC3E}">
        <p14:creationId xmlns:p14="http://schemas.microsoft.com/office/powerpoint/2010/main" val="259157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Curved Down 5">
            <a:extLst>
              <a:ext uri="{FF2B5EF4-FFF2-40B4-BE49-F238E27FC236}">
                <a16:creationId xmlns:a16="http://schemas.microsoft.com/office/drawing/2014/main" id="{BC17F1CD-299A-8C0F-23F2-FFB1BAA30764}"/>
              </a:ext>
            </a:extLst>
          </p:cNvPr>
          <p:cNvSpPr/>
          <p:nvPr/>
        </p:nvSpPr>
        <p:spPr>
          <a:xfrm>
            <a:off x="1842066" y="2338388"/>
            <a:ext cx="5453063" cy="2552700"/>
          </a:xfrm>
          <a:prstGeom prst="curvedDownArrow">
            <a:avLst/>
          </a:prstGeom>
          <a:solidFill>
            <a:srgbClr val="EEB111">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Content Placeholder 1">
            <a:extLst>
              <a:ext uri="{FF2B5EF4-FFF2-40B4-BE49-F238E27FC236}">
                <a16:creationId xmlns:a16="http://schemas.microsoft.com/office/drawing/2014/main" id="{68069214-B22E-8CFB-F60F-3E5757D57D42}"/>
              </a:ext>
            </a:extLst>
          </p:cNvPr>
          <p:cNvSpPr>
            <a:spLocks noGrp="1"/>
          </p:cNvSpPr>
          <p:nvPr>
            <p:ph idx="1"/>
          </p:nvPr>
        </p:nvSpPr>
        <p:spPr>
          <a:xfrm>
            <a:off x="1254578" y="1422958"/>
            <a:ext cx="6628040" cy="3548753"/>
          </a:xfrm>
        </p:spPr>
        <p:txBody>
          <a:bodyPr vert="horz" lIns="91440" tIns="45720" rIns="91440" bIns="45720" rtlCol="0" anchor="t">
            <a:normAutofit/>
          </a:bodyPr>
          <a:lstStyle/>
          <a:p>
            <a:pPr marL="0" indent="0">
              <a:buNone/>
            </a:pPr>
            <a:r>
              <a:rPr lang="en-US" dirty="0">
                <a:latin typeface="Times New Roman"/>
                <a:cs typeface="Times New Roman"/>
              </a:rPr>
              <a:t>Perkins Basic Grant funds are allocated and spent in the program year</a:t>
            </a:r>
            <a:endParaRPr lang="en-US" dirty="0"/>
          </a:p>
          <a:p>
            <a:pPr marL="0" indent="0">
              <a:buNone/>
            </a:pPr>
            <a:endParaRPr lang="en-US" dirty="0">
              <a:cs typeface="Times New Roman"/>
            </a:endParaRPr>
          </a:p>
          <a:p>
            <a:pPr marL="0" indent="0">
              <a:buNone/>
            </a:pPr>
            <a:r>
              <a:rPr lang="en-US" dirty="0">
                <a:latin typeface="Times New Roman"/>
                <a:cs typeface="Times New Roman"/>
              </a:rPr>
              <a:t>Unspent funds are “returned” and reallocated based on the distribution formula for current fiscal year.</a:t>
            </a:r>
            <a:endParaRPr lang="en-US" dirty="0"/>
          </a:p>
          <a:p>
            <a:pPr marL="0" indent="0">
              <a:buNone/>
            </a:pPr>
            <a:endParaRPr lang="en-US" dirty="0"/>
          </a:p>
        </p:txBody>
      </p:sp>
      <p:sp>
        <p:nvSpPr>
          <p:cNvPr id="3" name="Title 2">
            <a:extLst>
              <a:ext uri="{FF2B5EF4-FFF2-40B4-BE49-F238E27FC236}">
                <a16:creationId xmlns:a16="http://schemas.microsoft.com/office/drawing/2014/main" id="{05FEB6AB-F1C8-BB5F-F1A3-AD8082D3A272}"/>
              </a:ext>
            </a:extLst>
          </p:cNvPr>
          <p:cNvSpPr>
            <a:spLocks noGrp="1"/>
          </p:cNvSpPr>
          <p:nvPr>
            <p:ph type="title"/>
          </p:nvPr>
        </p:nvSpPr>
        <p:spPr/>
        <p:txBody>
          <a:bodyPr/>
          <a:lstStyle/>
          <a:p>
            <a:r>
              <a:rPr lang="en-US" dirty="0"/>
              <a:t>Carry Over from previous year	</a:t>
            </a:r>
          </a:p>
        </p:txBody>
      </p:sp>
    </p:spTree>
    <p:extLst>
      <p:ext uri="{BB962C8B-B14F-4D97-AF65-F5344CB8AC3E}">
        <p14:creationId xmlns:p14="http://schemas.microsoft.com/office/powerpoint/2010/main" val="105086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bd1f56e5-2dfe-42af-a842-8886d825bf7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B2BE41672053428A04440375F834B6" ma:contentTypeVersion="13" ma:contentTypeDescription="Create a new document." ma:contentTypeScope="" ma:versionID="b82d43e5303b006902a54d4cbb9f6551">
  <xsd:schema xmlns:xsd="http://www.w3.org/2001/XMLSchema" xmlns:xs="http://www.w3.org/2001/XMLSchema" xmlns:p="http://schemas.microsoft.com/office/2006/metadata/properties" xmlns:ns2="bd1f56e5-2dfe-42af-a842-8886d825bf7e" xmlns:ns3="a3648569-d889-4cab-8fb7-f97de583ec0f" targetNamespace="http://schemas.microsoft.com/office/2006/metadata/properties" ma:root="true" ma:fieldsID="9d1d31c080f06da4605616a272c7b52f" ns2:_="" ns3:_="">
    <xsd:import namespace="bd1f56e5-2dfe-42af-a842-8886d825bf7e"/>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f56e5-2dfe-42af-a842-8886d825b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1C12FC-6215-4B2B-9EAC-7E250CE89C1A}">
  <ds:schemaRefs>
    <ds:schemaRef ds:uri="http://purl.org/dc/dcmitype/"/>
    <ds:schemaRef ds:uri="http://schemas.microsoft.com/office/2006/documentManagement/types"/>
    <ds:schemaRef ds:uri="http://schemas.microsoft.com/office/infopath/2007/PartnerControls"/>
    <ds:schemaRef ds:uri="http://www.w3.org/XML/1998/namespace"/>
    <ds:schemaRef ds:uri="a3648569-d889-4cab-8fb7-f97de583ec0f"/>
    <ds:schemaRef ds:uri="http://schemas.microsoft.com/office/2006/metadata/properties"/>
    <ds:schemaRef ds:uri="http://schemas.openxmlformats.org/package/2006/metadata/core-properties"/>
    <ds:schemaRef ds:uri="bd1f56e5-2dfe-42af-a842-8886d825bf7e"/>
    <ds:schemaRef ds:uri="http://purl.org/dc/terms/"/>
    <ds:schemaRef ds:uri="http://purl.org/dc/elements/1.1/"/>
  </ds:schemaRefs>
</ds:datastoreItem>
</file>

<file path=customXml/itemProps2.xml><?xml version="1.0" encoding="utf-8"?>
<ds:datastoreItem xmlns:ds="http://schemas.openxmlformats.org/officeDocument/2006/customXml" ds:itemID="{F44F835D-4066-40CB-ADD9-84F90CA58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f56e5-2dfe-42af-a842-8886d825bf7e"/>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70F828-9EB5-482E-A8F9-6390273F4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3150</Words>
  <Application>Microsoft Office PowerPoint</Application>
  <PresentationFormat>On-screen Show (16:9)</PresentationFormat>
  <Paragraphs>281</Paragraphs>
  <Slides>45</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Calibri Light</vt:lpstr>
      <vt:lpstr>Helvetica Neue Medium</vt:lpstr>
      <vt:lpstr>HelvLight</vt:lpstr>
      <vt:lpstr>Times New Roman</vt:lpstr>
      <vt:lpstr>Office Theme</vt:lpstr>
      <vt:lpstr>1_Office Theme</vt:lpstr>
      <vt:lpstr>Perkins Overview for  Business Office Personnel</vt:lpstr>
      <vt:lpstr>Career &amp; Technical Education Team</vt:lpstr>
      <vt:lpstr>Workshop Agenda</vt:lpstr>
      <vt:lpstr>What is Perkins V?</vt:lpstr>
      <vt:lpstr>Purpose of Perkins V </vt:lpstr>
      <vt:lpstr>Special Populations – Perkins V, Section 3(48)</vt:lpstr>
      <vt:lpstr>ESEA Sub-groups of Students</vt:lpstr>
      <vt:lpstr>Perkins Allocation Formula</vt:lpstr>
      <vt:lpstr>Carry Over from previous year </vt:lpstr>
      <vt:lpstr>Performance Indicators</vt:lpstr>
      <vt:lpstr>Perkins Process Summarized</vt:lpstr>
      <vt:lpstr>NCCCS Dashboards</vt:lpstr>
      <vt:lpstr>Comprehensive Local Needs Assessment</vt:lpstr>
      <vt:lpstr>Required Stakeholder involvement in CLNA</vt:lpstr>
      <vt:lpstr>College Use of Perkins Funds  </vt:lpstr>
      <vt:lpstr>Supplementing Versus Supplanting</vt:lpstr>
      <vt:lpstr>Perkins V Required Uses (Section 135)</vt:lpstr>
      <vt:lpstr>Accounting Budget Codes </vt:lpstr>
      <vt:lpstr>Perkins Required Uses &amp; Voc Codes</vt:lpstr>
      <vt:lpstr>Required uses continued</vt:lpstr>
      <vt:lpstr>Required uses continued again</vt:lpstr>
      <vt:lpstr>Additional Voc Codes</vt:lpstr>
      <vt:lpstr>Perkins Administration (Voc Code 10)</vt:lpstr>
      <vt:lpstr>WIOA Infrastructure contribution</vt:lpstr>
      <vt:lpstr>Admin Costs Available example</vt:lpstr>
      <vt:lpstr>Equipment (voc code 17)</vt:lpstr>
      <vt:lpstr>Paying people with Perkins V (voc code 18)</vt:lpstr>
      <vt:lpstr>Extra-duty pay contracts vs. stipends</vt:lpstr>
      <vt:lpstr>Types of Employees</vt:lpstr>
      <vt:lpstr>CTSOs Voc Code 19</vt:lpstr>
      <vt:lpstr>VOC 28:  Reserve Fund and other Special Funding  (Optional) </vt:lpstr>
      <vt:lpstr>Submitting paperwork via NCPerkins.org</vt:lpstr>
      <vt:lpstr>Approved plans, budgets, and modifications</vt:lpstr>
      <vt:lpstr>Local Plan template</vt:lpstr>
      <vt:lpstr>Budget Modification Form</vt:lpstr>
      <vt:lpstr>Enter Current Budget</vt:lpstr>
      <vt:lpstr>Modification to add a new activity</vt:lpstr>
      <vt:lpstr>Is an updated Plan needed too?</vt:lpstr>
      <vt:lpstr>Modification adding Carry-over </vt:lpstr>
      <vt:lpstr>Carry-over Modification Calculation</vt:lpstr>
      <vt:lpstr>Budget Reports and what we review</vt:lpstr>
      <vt:lpstr>Being Monitored by NCCCS</vt:lpstr>
      <vt:lpstr>Perkins Monthly Webinars</vt:lpstr>
      <vt:lpstr>NCPerkins.org</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1335</cp:revision>
  <dcterms:created xsi:type="dcterms:W3CDTF">2021-08-11T12:00:29Z</dcterms:created>
  <dcterms:modified xsi:type="dcterms:W3CDTF">2024-01-19T14:43:45Z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0x01010000B2BE41672053428A04440375F834B6</vt:lpwstr>
  </property>
  <property fmtid="{D5CDD505-2E9C-101B-9397-08002B2CF9AE}" pid="3" name="MediaServiceImageTags">
    <vt:lpwstr/>
  </property>
</Properties>
</file>