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2"/>
  </p:notesMasterIdLst>
  <p:sldIdLst>
    <p:sldId id="256" r:id="rId3"/>
    <p:sldId id="268" r:id="rId4"/>
    <p:sldId id="269" r:id="rId5"/>
    <p:sldId id="272" r:id="rId6"/>
    <p:sldId id="273" r:id="rId7"/>
    <p:sldId id="263" r:id="rId8"/>
    <p:sldId id="266" r:id="rId9"/>
    <p:sldId id="265"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02C"/>
    <a:srgbClr val="1C6F39"/>
    <a:srgbClr val="7F7F7F"/>
    <a:srgbClr val="737373"/>
    <a:srgbClr val="BFBFB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95" autoAdjust="0"/>
  </p:normalViewPr>
  <p:slideViewPr>
    <p:cSldViewPr snapToGrid="0" snapToObjects="1">
      <p:cViewPr varScale="1">
        <p:scale>
          <a:sx n="59" d="100"/>
          <a:sy n="59" d="100"/>
        </p:scale>
        <p:origin x="214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08646-7BF3-4BA2-A30D-B7982A1144C3}" type="datetimeFigureOut">
              <a:rPr lang="en-US" smtClean="0"/>
              <a:t>5/19/2023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87CA5-15EE-440D-AF1E-46C85C37032E}" type="slidenum">
              <a:rPr lang="en-US" smtClean="0"/>
              <a:t>‹#›</a:t>
            </a:fld>
            <a:endParaRPr lang="en-US"/>
          </a:p>
        </p:txBody>
      </p:sp>
    </p:spTree>
    <p:extLst>
      <p:ext uri="{BB962C8B-B14F-4D97-AF65-F5344CB8AC3E}">
        <p14:creationId xmlns:p14="http://schemas.microsoft.com/office/powerpoint/2010/main" val="18485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Durham Tech is pleased to present this year’s end of year presentation for Perkins.</a:t>
            </a:r>
          </a:p>
        </p:txBody>
      </p:sp>
      <p:sp>
        <p:nvSpPr>
          <p:cNvPr id="4" name="Slide Number Placeholder 3"/>
          <p:cNvSpPr>
            <a:spLocks noGrp="1"/>
          </p:cNvSpPr>
          <p:nvPr>
            <p:ph type="sldNum" sz="quarter" idx="5"/>
          </p:nvPr>
        </p:nvSpPr>
        <p:spPr/>
        <p:txBody>
          <a:bodyPr/>
          <a:lstStyle/>
          <a:p>
            <a:fld id="{45E87CA5-15EE-440D-AF1E-46C85C37032E}" type="slidenum">
              <a:rPr lang="en-US" smtClean="0"/>
              <a:t>1</a:t>
            </a:fld>
            <a:endParaRPr lang="en-US"/>
          </a:p>
        </p:txBody>
      </p:sp>
    </p:spTree>
    <p:extLst>
      <p:ext uri="{BB962C8B-B14F-4D97-AF65-F5344CB8AC3E}">
        <p14:creationId xmlns:p14="http://schemas.microsoft.com/office/powerpoint/2010/main" val="420625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This slide summarizes our success coach work this year including our work with students categorized as special populations. These numbers represent three of our CTE guided pathways. We continue to expand this work annually and improve ways to support and track these students using our Care Connect system and other resources.</a:t>
            </a:r>
          </a:p>
        </p:txBody>
      </p:sp>
      <p:sp>
        <p:nvSpPr>
          <p:cNvPr id="4" name="Slide Number Placeholder 3"/>
          <p:cNvSpPr>
            <a:spLocks noGrp="1"/>
          </p:cNvSpPr>
          <p:nvPr>
            <p:ph type="sldNum" sz="quarter" idx="5"/>
          </p:nvPr>
        </p:nvSpPr>
        <p:spPr/>
        <p:txBody>
          <a:bodyPr/>
          <a:lstStyle/>
          <a:p>
            <a:pPr defTabSz="471145"/>
            <a:fld id="{18AC1AA0-23D9-4483-AC35-BED100F74687}" type="slidenum">
              <a:rPr lang="en-US">
                <a:solidFill>
                  <a:prstClr val="black"/>
                </a:solidFill>
                <a:latin typeface="Calibri" panose="020F0502020204030204"/>
              </a:rPr>
              <a:pPr defTabSz="471145"/>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93922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Durham Tech would like to highlight an example of a program that has been a model of how Perkins funding can make a difference in the lives of our students. Ben Lock is the new Program Director of Welding Technology. When he arrived at Durham Tech, he immediately found gaps in the program that he wanted to improve. One area he wanted to address was the lack of state of the art equipment to improve the skills of students to meet the demands of the current workforce.</a:t>
            </a:r>
          </a:p>
          <a:p>
            <a:endParaRPr lang="en-US" dirty="0"/>
          </a:p>
          <a:p>
            <a:br>
              <a:rPr lang="en-US" dirty="0"/>
            </a:br>
            <a:r>
              <a:rPr lang="en-US" dirty="0"/>
              <a:t>Thanks to Perkins funding, Ben was able to meet significant equipment needs for the program including the purchase of the </a:t>
            </a:r>
            <a:r>
              <a:rPr lang="en-US" dirty="0" err="1"/>
              <a:t>Torchmate</a:t>
            </a:r>
            <a:r>
              <a:rPr lang="en-US" dirty="0"/>
              <a:t> 4800 CNC plasma cutting system. Ben says that this impressive piece of equipment will allow students to learn skills never accessible to them before. </a:t>
            </a:r>
          </a:p>
        </p:txBody>
      </p:sp>
      <p:sp>
        <p:nvSpPr>
          <p:cNvPr id="4" name="Slide Number Placeholder 3"/>
          <p:cNvSpPr>
            <a:spLocks noGrp="1"/>
          </p:cNvSpPr>
          <p:nvPr>
            <p:ph type="sldNum" sz="quarter" idx="5"/>
          </p:nvPr>
        </p:nvSpPr>
        <p:spPr/>
        <p:txBody>
          <a:bodyPr/>
          <a:lstStyle/>
          <a:p>
            <a:fld id="{45E87CA5-15EE-440D-AF1E-46C85C37032E}" type="slidenum">
              <a:rPr lang="en-US" smtClean="0"/>
              <a:t>3</a:t>
            </a:fld>
            <a:endParaRPr lang="en-US"/>
          </a:p>
        </p:txBody>
      </p:sp>
    </p:spTree>
    <p:extLst>
      <p:ext uri="{BB962C8B-B14F-4D97-AF65-F5344CB8AC3E}">
        <p14:creationId xmlns:p14="http://schemas.microsoft.com/office/powerpoint/2010/main" val="374392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has Ben identified equipment gaps in the program, but also evaluated labor market needs in the area, enrollment and growth opportunities, and student success. He is actively engaging with local high schools including Southern High School and Cedar Ridge High School. His efforts and those of his faculty have resulted in full enrollment and opportunity to grow.</a:t>
            </a:r>
          </a:p>
          <a:p>
            <a:endParaRPr lang="en-US" dirty="0"/>
          </a:p>
        </p:txBody>
      </p:sp>
      <p:sp>
        <p:nvSpPr>
          <p:cNvPr id="4" name="Slide Number Placeholder 3"/>
          <p:cNvSpPr>
            <a:spLocks noGrp="1"/>
          </p:cNvSpPr>
          <p:nvPr>
            <p:ph type="sldNum" sz="quarter" idx="5"/>
          </p:nvPr>
        </p:nvSpPr>
        <p:spPr/>
        <p:txBody>
          <a:bodyPr/>
          <a:lstStyle/>
          <a:p>
            <a:fld id="{45E87CA5-15EE-440D-AF1E-46C85C37032E}" type="slidenum">
              <a:rPr lang="en-US" smtClean="0"/>
              <a:t>4</a:t>
            </a:fld>
            <a:endParaRPr lang="en-US"/>
          </a:p>
        </p:txBody>
      </p:sp>
    </p:spTree>
    <p:extLst>
      <p:ext uri="{BB962C8B-B14F-4D97-AF65-F5344CB8AC3E}">
        <p14:creationId xmlns:p14="http://schemas.microsoft.com/office/powerpoint/2010/main" val="368828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welding technology program is focused on diversity within the profession and including more female students. The program’s focus…”Welding is for Everyone”. The program teaches a wide range of skills to prepare students for a variety of jobs. The program also assists students with </a:t>
            </a:r>
            <a:r>
              <a:rPr lang="en-US"/>
              <a:t>connecting with jobs. </a:t>
            </a:r>
          </a:p>
        </p:txBody>
      </p:sp>
      <p:sp>
        <p:nvSpPr>
          <p:cNvPr id="4" name="Slide Number Placeholder 3"/>
          <p:cNvSpPr>
            <a:spLocks noGrp="1"/>
          </p:cNvSpPr>
          <p:nvPr>
            <p:ph type="sldNum" sz="quarter" idx="5"/>
          </p:nvPr>
        </p:nvSpPr>
        <p:spPr/>
        <p:txBody>
          <a:bodyPr/>
          <a:lstStyle/>
          <a:p>
            <a:fld id="{45E87CA5-15EE-440D-AF1E-46C85C37032E}" type="slidenum">
              <a:rPr lang="en-US" smtClean="0"/>
              <a:t>5</a:t>
            </a:fld>
            <a:endParaRPr lang="en-US"/>
          </a:p>
        </p:txBody>
      </p:sp>
    </p:spTree>
    <p:extLst>
      <p:ext uri="{BB962C8B-B14F-4D97-AF65-F5344CB8AC3E}">
        <p14:creationId xmlns:p14="http://schemas.microsoft.com/office/powerpoint/2010/main" val="282223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 is one such student that discovered a love for welding.</a:t>
            </a:r>
          </a:p>
        </p:txBody>
      </p:sp>
      <p:sp>
        <p:nvSpPr>
          <p:cNvPr id="4" name="Slide Number Placeholder 3"/>
          <p:cNvSpPr>
            <a:spLocks noGrp="1"/>
          </p:cNvSpPr>
          <p:nvPr>
            <p:ph type="sldNum" sz="quarter" idx="5"/>
          </p:nvPr>
        </p:nvSpPr>
        <p:spPr/>
        <p:txBody>
          <a:bodyPr/>
          <a:lstStyle/>
          <a:p>
            <a:fld id="{45E87CA5-15EE-440D-AF1E-46C85C37032E}" type="slidenum">
              <a:rPr lang="en-US" smtClean="0"/>
              <a:t>6</a:t>
            </a:fld>
            <a:endParaRPr lang="en-US"/>
          </a:p>
        </p:txBody>
      </p:sp>
    </p:spTree>
    <p:extLst>
      <p:ext uri="{BB962C8B-B14F-4D97-AF65-F5344CB8AC3E}">
        <p14:creationId xmlns:p14="http://schemas.microsoft.com/office/powerpoint/2010/main" val="99542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support this year so that Durham Tech can “Do Great Things”!</a:t>
            </a:r>
          </a:p>
        </p:txBody>
      </p:sp>
      <p:sp>
        <p:nvSpPr>
          <p:cNvPr id="4" name="Slide Number Placeholder 3"/>
          <p:cNvSpPr>
            <a:spLocks noGrp="1"/>
          </p:cNvSpPr>
          <p:nvPr>
            <p:ph type="sldNum" sz="quarter" idx="5"/>
          </p:nvPr>
        </p:nvSpPr>
        <p:spPr/>
        <p:txBody>
          <a:bodyPr/>
          <a:lstStyle/>
          <a:p>
            <a:fld id="{45E87CA5-15EE-440D-AF1E-46C85C37032E}" type="slidenum">
              <a:rPr lang="en-US" smtClean="0"/>
              <a:t>9</a:t>
            </a:fld>
            <a:endParaRPr lang="en-US"/>
          </a:p>
        </p:txBody>
      </p:sp>
    </p:spTree>
    <p:extLst>
      <p:ext uri="{BB962C8B-B14F-4D97-AF65-F5344CB8AC3E}">
        <p14:creationId xmlns:p14="http://schemas.microsoft.com/office/powerpoint/2010/main" val="3657996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6"/>
          <p:cNvSpPr>
            <a:spLocks noChangeArrowheads="1"/>
          </p:cNvSpPr>
          <p:nvPr userDrawn="1"/>
        </p:nvSpPr>
        <p:spPr bwMode="auto">
          <a:xfrm>
            <a:off x="0" y="5269670"/>
            <a:ext cx="9144000" cy="1600200"/>
          </a:xfrm>
          <a:prstGeom prst="rect">
            <a:avLst/>
          </a:prstGeom>
          <a:solidFill>
            <a:srgbClr val="157337"/>
          </a:solidFill>
          <a:ln w="9525">
            <a:noFill/>
            <a:round/>
            <a:headEnd/>
            <a:tailEnd/>
          </a:ln>
        </p:spPr>
        <p:txBody>
          <a:bodyPr/>
          <a:lstStyle/>
          <a:p>
            <a:pPr eaLnBrk="0" hangingPunct="0"/>
            <a:endParaRPr lang="en-US"/>
          </a:p>
        </p:txBody>
      </p:sp>
      <p:sp>
        <p:nvSpPr>
          <p:cNvPr id="2" name="Title 1"/>
          <p:cNvSpPr>
            <a:spLocks noGrp="1"/>
          </p:cNvSpPr>
          <p:nvPr>
            <p:ph type="ctrTitle"/>
          </p:nvPr>
        </p:nvSpPr>
        <p:spPr>
          <a:xfrm>
            <a:off x="1219200" y="4421370"/>
            <a:ext cx="6400800" cy="1470025"/>
          </a:xfrm>
        </p:spPr>
        <p:txBody>
          <a:bodyPr anchor="b">
            <a:normAutofit/>
          </a:bodyPr>
          <a:lstStyle>
            <a:lvl1pPr>
              <a:defRPr sz="3200">
                <a:solidFill>
                  <a:srgbClr val="F2F2F2"/>
                </a:solidFill>
              </a:defRPr>
            </a:lvl1pPr>
          </a:lstStyle>
          <a:p>
            <a:r>
              <a:rPr lang="en-US" dirty="0"/>
              <a:t>Click to edit Master title style</a:t>
            </a:r>
          </a:p>
        </p:txBody>
      </p:sp>
      <p:sp>
        <p:nvSpPr>
          <p:cNvPr id="3" name="Subtitle 2"/>
          <p:cNvSpPr>
            <a:spLocks noGrp="1"/>
          </p:cNvSpPr>
          <p:nvPr>
            <p:ph type="subTitle" idx="1"/>
          </p:nvPr>
        </p:nvSpPr>
        <p:spPr>
          <a:xfrm>
            <a:off x="1219200" y="5939742"/>
            <a:ext cx="6400800" cy="612601"/>
          </a:xfrm>
        </p:spPr>
        <p:txBody>
          <a:bodyPr anchor="t">
            <a:normAutofit/>
          </a:bodyPr>
          <a:lstStyle>
            <a:lvl1pPr marL="0" indent="0" algn="l">
              <a:buNone/>
              <a:defRPr sz="2800" i="1">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Durham Tech 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00" y="1905000"/>
            <a:ext cx="67818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37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1C6F39"/>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2340045"/>
            <a:ext cx="8229600" cy="1143000"/>
          </a:xfrm>
        </p:spPr>
        <p:txBody>
          <a:bodyPr/>
          <a:lstStyle>
            <a:lvl1pPr algn="ctr">
              <a:defRPr>
                <a:solidFill>
                  <a:srgbClr val="F2F2F2"/>
                </a:solidFill>
              </a:defRPr>
            </a:lvl1pPr>
          </a:lstStyle>
          <a:p>
            <a:r>
              <a:rPr lang="en-US"/>
              <a:t>Click to edit Master title style</a:t>
            </a:r>
          </a:p>
        </p:txBody>
      </p:sp>
    </p:spTree>
    <p:extLst>
      <p:ext uri="{BB962C8B-B14F-4D97-AF65-F5344CB8AC3E}">
        <p14:creationId xmlns:p14="http://schemas.microsoft.com/office/powerpoint/2010/main" val="382749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rgbClr val="E6602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40045"/>
            <a:ext cx="8229600" cy="1143000"/>
          </a:xfrm>
        </p:spPr>
        <p:txBody>
          <a:bodyPr/>
          <a:lstStyle>
            <a:lvl1pPr algn="ctr">
              <a:defRPr>
                <a:solidFill>
                  <a:schemeClr val="bg2">
                    <a:lumMod val="25000"/>
                  </a:schemeClr>
                </a:solidFill>
              </a:defRPr>
            </a:lvl1pPr>
          </a:lstStyle>
          <a:p>
            <a:r>
              <a:rPr lang="en-US" dirty="0"/>
              <a:t>Click to edit Master title style</a:t>
            </a:r>
          </a:p>
        </p:txBody>
      </p:sp>
    </p:spTree>
    <p:extLst>
      <p:ext uri="{BB962C8B-B14F-4D97-AF65-F5344CB8AC3E}">
        <p14:creationId xmlns:p14="http://schemas.microsoft.com/office/powerpoint/2010/main" val="284051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95815"/>
            <a:ext cx="8229600" cy="1143000"/>
          </a:xfrm>
        </p:spPr>
        <p:txBody>
          <a:bodyPr/>
          <a:lstStyle>
            <a:lvl1pPr algn="ctr">
              <a:defRPr>
                <a:solidFill>
                  <a:srgbClr val="737373"/>
                </a:solidFill>
              </a:defRPr>
            </a:lvl1pPr>
          </a:lstStyle>
          <a:p>
            <a:r>
              <a:rPr lang="en-US" dirty="0"/>
              <a:t>Click to edit Master title style</a:t>
            </a:r>
          </a:p>
        </p:txBody>
      </p:sp>
      <p:sp>
        <p:nvSpPr>
          <p:cNvPr id="3" name="Rectangle 31"/>
          <p:cNvSpPr>
            <a:spLocks noChangeArrowheads="1"/>
          </p:cNvSpPr>
          <p:nvPr userDrawn="1"/>
        </p:nvSpPr>
        <p:spPr bwMode="auto">
          <a:xfrm>
            <a:off x="263273" y="6343894"/>
            <a:ext cx="1476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400" i="1" dirty="0" err="1">
                <a:solidFill>
                  <a:srgbClr val="737373"/>
                </a:solidFill>
                <a:latin typeface="Arial" charset="0"/>
              </a:rPr>
              <a:t>durhamtech.edu</a:t>
            </a:r>
            <a:endParaRPr lang="en-US" sz="1600" i="1" dirty="0">
              <a:solidFill>
                <a:srgbClr val="737373"/>
              </a:solidFill>
              <a:latin typeface="Arial" charset="0"/>
            </a:endParaRPr>
          </a:p>
        </p:txBody>
      </p:sp>
      <p:pic>
        <p:nvPicPr>
          <p:cNvPr id="5" name="Picture 4" descr="&quot;&quot;"/>
          <p:cNvPicPr>
            <a:picLocks noChangeAspect="1"/>
          </p:cNvPicPr>
          <p:nvPr userDrawn="1"/>
        </p:nvPicPr>
        <p:blipFill>
          <a:blip r:embed="rId2"/>
          <a:stretch>
            <a:fillRect/>
          </a:stretch>
        </p:blipFill>
        <p:spPr>
          <a:xfrm>
            <a:off x="8196142" y="5980944"/>
            <a:ext cx="651990" cy="669338"/>
          </a:xfrm>
          <a:prstGeom prst="rect">
            <a:avLst/>
          </a:prstGeom>
        </p:spPr>
      </p:pic>
    </p:spTree>
    <p:extLst>
      <p:ext uri="{BB962C8B-B14F-4D97-AF65-F5344CB8AC3E}">
        <p14:creationId xmlns:p14="http://schemas.microsoft.com/office/powerpoint/2010/main" val="284051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3737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31"/>
          <p:cNvSpPr>
            <a:spLocks noChangeArrowheads="1"/>
          </p:cNvSpPr>
          <p:nvPr userDrawn="1"/>
        </p:nvSpPr>
        <p:spPr bwMode="auto">
          <a:xfrm>
            <a:off x="263273" y="6343894"/>
            <a:ext cx="1476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400" i="1" dirty="0" err="1">
                <a:solidFill>
                  <a:srgbClr val="737373"/>
                </a:solidFill>
                <a:latin typeface="Arial" charset="0"/>
              </a:rPr>
              <a:t>durhamtech.edu</a:t>
            </a:r>
            <a:endParaRPr lang="en-US" sz="1600" i="1" dirty="0">
              <a:solidFill>
                <a:srgbClr val="737373"/>
              </a:solidFill>
              <a:latin typeface="Arial" charset="0"/>
            </a:endParaRPr>
          </a:p>
        </p:txBody>
      </p:sp>
      <p:pic>
        <p:nvPicPr>
          <p:cNvPr id="10" name="Picture 9" descr="&quot;&quot;"/>
          <p:cNvPicPr>
            <a:picLocks noChangeAspect="1"/>
          </p:cNvPicPr>
          <p:nvPr userDrawn="1"/>
        </p:nvPicPr>
        <p:blipFill>
          <a:blip r:embed="rId2"/>
          <a:stretch>
            <a:fillRect/>
          </a:stretch>
        </p:blipFill>
        <p:spPr>
          <a:xfrm>
            <a:off x="8196142" y="5980944"/>
            <a:ext cx="651990" cy="669338"/>
          </a:xfrm>
          <a:prstGeom prst="rect">
            <a:avLst/>
          </a:prstGeom>
        </p:spPr>
      </p:pic>
    </p:spTree>
    <p:extLst>
      <p:ext uri="{BB962C8B-B14F-4D97-AF65-F5344CB8AC3E}">
        <p14:creationId xmlns:p14="http://schemas.microsoft.com/office/powerpoint/2010/main" val="302489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31"/>
          <p:cNvSpPr>
            <a:spLocks noChangeArrowheads="1"/>
          </p:cNvSpPr>
          <p:nvPr userDrawn="1"/>
        </p:nvSpPr>
        <p:spPr bwMode="auto">
          <a:xfrm>
            <a:off x="263273" y="6343894"/>
            <a:ext cx="1476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400" i="1" dirty="0">
                <a:solidFill>
                  <a:srgbClr val="737373"/>
                </a:solidFill>
                <a:latin typeface="Arial" charset="0"/>
              </a:rPr>
              <a:t>durhamtech.edu</a:t>
            </a:r>
            <a:endParaRPr lang="en-US" sz="1600" i="1" dirty="0">
              <a:solidFill>
                <a:srgbClr val="737373"/>
              </a:solidFill>
              <a:latin typeface="Arial" charset="0"/>
            </a:endParaRPr>
          </a:p>
        </p:txBody>
      </p:sp>
      <p:pic>
        <p:nvPicPr>
          <p:cNvPr id="11" name="Picture 10" descr="&quot;&quot;"/>
          <p:cNvPicPr>
            <a:picLocks noChangeAspect="1"/>
          </p:cNvPicPr>
          <p:nvPr userDrawn="1"/>
        </p:nvPicPr>
        <p:blipFill>
          <a:blip r:embed="rId2"/>
          <a:stretch>
            <a:fillRect/>
          </a:stretch>
        </p:blipFill>
        <p:spPr>
          <a:xfrm>
            <a:off x="8196142" y="5980944"/>
            <a:ext cx="651990" cy="669338"/>
          </a:xfrm>
          <a:prstGeom prst="rect">
            <a:avLst/>
          </a:prstGeom>
        </p:spPr>
      </p:pic>
    </p:spTree>
    <p:extLst>
      <p:ext uri="{BB962C8B-B14F-4D97-AF65-F5344CB8AC3E}">
        <p14:creationId xmlns:p14="http://schemas.microsoft.com/office/powerpoint/2010/main" val="309730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31"/>
          <p:cNvSpPr>
            <a:spLocks noChangeArrowheads="1"/>
          </p:cNvSpPr>
          <p:nvPr userDrawn="1"/>
        </p:nvSpPr>
        <p:spPr bwMode="auto">
          <a:xfrm>
            <a:off x="263273" y="6343894"/>
            <a:ext cx="1476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400" i="1" dirty="0">
                <a:solidFill>
                  <a:srgbClr val="7F7F7F"/>
                </a:solidFill>
                <a:latin typeface="Arial" charset="0"/>
              </a:rPr>
              <a:t>durhamtech.edu</a:t>
            </a:r>
            <a:endParaRPr lang="en-US" sz="1600" i="1" dirty="0">
              <a:solidFill>
                <a:srgbClr val="7F7F7F"/>
              </a:solidFill>
              <a:latin typeface="Arial" charset="0"/>
            </a:endParaRPr>
          </a:p>
        </p:txBody>
      </p:sp>
      <p:pic>
        <p:nvPicPr>
          <p:cNvPr id="9" name="Picture 8" descr="&quot;&quot;"/>
          <p:cNvPicPr>
            <a:picLocks noChangeAspect="1"/>
          </p:cNvPicPr>
          <p:nvPr userDrawn="1"/>
        </p:nvPicPr>
        <p:blipFill>
          <a:blip r:embed="rId2"/>
          <a:stretch>
            <a:fillRect/>
          </a:stretch>
        </p:blipFill>
        <p:spPr>
          <a:xfrm>
            <a:off x="8196142" y="5980944"/>
            <a:ext cx="651990" cy="669338"/>
          </a:xfrm>
          <a:prstGeom prst="rect">
            <a:avLst/>
          </a:prstGeom>
        </p:spPr>
      </p:pic>
    </p:spTree>
    <p:extLst>
      <p:ext uri="{BB962C8B-B14F-4D97-AF65-F5344CB8AC3E}">
        <p14:creationId xmlns:p14="http://schemas.microsoft.com/office/powerpoint/2010/main" val="114132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31"/>
          <p:cNvSpPr>
            <a:spLocks noChangeArrowheads="1"/>
          </p:cNvSpPr>
          <p:nvPr userDrawn="1"/>
        </p:nvSpPr>
        <p:spPr bwMode="auto">
          <a:xfrm>
            <a:off x="6403975" y="6324600"/>
            <a:ext cx="1476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400" i="1" dirty="0" err="1">
                <a:solidFill>
                  <a:srgbClr val="7F7F7F"/>
                </a:solidFill>
                <a:latin typeface="Arial" charset="0"/>
              </a:rPr>
              <a:t>durhamtech.edu</a:t>
            </a:r>
            <a:endParaRPr lang="en-US" sz="1600" i="1" dirty="0">
              <a:solidFill>
                <a:srgbClr val="7F7F7F"/>
              </a:solidFill>
              <a:latin typeface="Arial" charset="0"/>
            </a:endParaRPr>
          </a:p>
        </p:txBody>
      </p:sp>
      <p:pic>
        <p:nvPicPr>
          <p:cNvPr id="6" name="Picture 5" descr="Durham Tech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738" y="6261100"/>
            <a:ext cx="2782887"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355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31"/>
          <p:cNvSpPr>
            <a:spLocks noChangeArrowheads="1"/>
          </p:cNvSpPr>
          <p:nvPr userDrawn="1"/>
        </p:nvSpPr>
        <p:spPr bwMode="auto">
          <a:xfrm>
            <a:off x="263273" y="6343896"/>
            <a:ext cx="110751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050" b="0" i="1" u="none" strike="noStrike" kern="1200" cap="none" spc="0" normalizeH="0" baseline="0" noProof="0" dirty="0" err="1">
                <a:ln>
                  <a:noFill/>
                </a:ln>
                <a:solidFill>
                  <a:srgbClr val="A6A6A6"/>
                </a:solidFill>
                <a:effectLst/>
                <a:uLnTx/>
                <a:uFillTx/>
                <a:latin typeface="Arial" charset="0"/>
                <a:ea typeface="+mn-ea"/>
                <a:cs typeface="+mn-cs"/>
              </a:rPr>
              <a:t>durhamtech.edu</a:t>
            </a:r>
            <a:endParaRPr kumimoji="0" lang="en-US" sz="1200" b="0" i="1" u="none" strike="noStrike" kern="1200" cap="none" spc="0" normalizeH="0" baseline="0" noProof="0" dirty="0">
              <a:ln>
                <a:noFill/>
              </a:ln>
              <a:solidFill>
                <a:srgbClr val="A6A6A6"/>
              </a:solidFill>
              <a:effectLst/>
              <a:uLnTx/>
              <a:uFillTx/>
              <a:latin typeface="Arial" charset="0"/>
              <a:ea typeface="+mn-ea"/>
              <a:cs typeface="+mn-cs"/>
            </a:endParaRPr>
          </a:p>
        </p:txBody>
      </p:sp>
      <p:pic>
        <p:nvPicPr>
          <p:cNvPr id="10" name="Picture 9"/>
          <p:cNvPicPr>
            <a:picLocks noChangeAspect="1"/>
          </p:cNvPicPr>
          <p:nvPr userDrawn="1"/>
        </p:nvPicPr>
        <p:blipFill>
          <a:blip r:embed="rId2"/>
          <a:stretch>
            <a:fillRect/>
          </a:stretch>
        </p:blipFill>
        <p:spPr>
          <a:xfrm>
            <a:off x="8196142" y="5980944"/>
            <a:ext cx="651990" cy="669338"/>
          </a:xfrm>
          <a:prstGeom prst="rect">
            <a:avLst/>
          </a:prstGeom>
        </p:spPr>
      </p:pic>
    </p:spTree>
    <p:extLst>
      <p:ext uri="{BB962C8B-B14F-4D97-AF65-F5344CB8AC3E}">
        <p14:creationId xmlns:p14="http://schemas.microsoft.com/office/powerpoint/2010/main" val="391365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CB8D3-C8B0-D445-B48F-C412E27CC3AD}" type="datetimeFigureOut">
              <a:rPr lang="en-US" smtClean="0"/>
              <a:t>5/19/2023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71608-F53F-7F42-947A-A3AA977696F1}" type="slidenum">
              <a:rPr lang="en-US" smtClean="0"/>
              <a:t>‹#›</a:t>
            </a:fld>
            <a:endParaRPr lang="en-US"/>
          </a:p>
        </p:txBody>
      </p:sp>
    </p:spTree>
    <p:extLst>
      <p:ext uri="{BB962C8B-B14F-4D97-AF65-F5344CB8AC3E}">
        <p14:creationId xmlns:p14="http://schemas.microsoft.com/office/powerpoint/2010/main" val="39243194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2" r:id="rId4"/>
    <p:sldLayoutId id="2147483650" r:id="rId5"/>
    <p:sldLayoutId id="2147483652" r:id="rId6"/>
    <p:sldLayoutId id="2147483654" r:id="rId7"/>
    <p:sldLayoutId id="2147483655" r:id="rId8"/>
  </p:sldLayoutIdLst>
  <p:txStyles>
    <p:titleStyle>
      <a:lvl1pPr algn="l" defTabSz="457200" rtl="0" eaLnBrk="1" latinLnBrk="0" hangingPunct="1">
        <a:spcBef>
          <a:spcPct val="0"/>
        </a:spcBef>
        <a:buNone/>
        <a:defRPr sz="2800" b="1" kern="1200">
          <a:solidFill>
            <a:srgbClr val="737373"/>
          </a:solidFill>
          <a:latin typeface="Arial"/>
          <a:ea typeface="+mj-ea"/>
          <a:cs typeface="Arial"/>
        </a:defRPr>
      </a:lvl1pPr>
    </p:titleStyle>
    <p:bodyStyle>
      <a:lvl1pPr marL="284163" indent="-284163" algn="l" defTabSz="457200" rtl="0" eaLnBrk="1" latinLnBrk="0" hangingPunct="1">
        <a:spcBef>
          <a:spcPct val="20000"/>
        </a:spcBef>
        <a:buFont typeface="Lucida Grande"/>
        <a:buChar char="&gt;"/>
        <a:defRPr sz="2400" kern="1200">
          <a:solidFill>
            <a:srgbClr val="737373"/>
          </a:solidFill>
          <a:latin typeface="Arial"/>
          <a:ea typeface="+mn-ea"/>
          <a:cs typeface="Arial"/>
        </a:defRPr>
      </a:lvl1pPr>
      <a:lvl2pPr marL="688975" indent="-231775" algn="l" defTabSz="457200" rtl="0" eaLnBrk="1" latinLnBrk="0" hangingPunct="1">
        <a:spcBef>
          <a:spcPct val="20000"/>
        </a:spcBef>
        <a:buFont typeface="Lucida Grande"/>
        <a:buChar char="&gt;"/>
        <a:defRPr sz="2000" kern="1200">
          <a:solidFill>
            <a:srgbClr val="737373"/>
          </a:solidFill>
          <a:latin typeface="Arial"/>
          <a:ea typeface="+mn-ea"/>
          <a:cs typeface="Arial"/>
        </a:defRPr>
      </a:lvl2pPr>
      <a:lvl3pPr marL="1143000" indent="-228600" algn="l" defTabSz="457200" rtl="0" eaLnBrk="1" latinLnBrk="0" hangingPunct="1">
        <a:spcBef>
          <a:spcPct val="20000"/>
        </a:spcBef>
        <a:buFont typeface="Lucida Grande"/>
        <a:buChar char="&gt;"/>
        <a:defRPr sz="1800" kern="1200">
          <a:solidFill>
            <a:srgbClr val="737373"/>
          </a:solidFill>
          <a:latin typeface="Arial"/>
          <a:ea typeface="+mn-ea"/>
          <a:cs typeface="Arial"/>
        </a:defRPr>
      </a:lvl3pPr>
      <a:lvl4pPr marL="1600200" indent="-228600" algn="l" defTabSz="457200" rtl="0" eaLnBrk="1" latinLnBrk="0" hangingPunct="1">
        <a:spcBef>
          <a:spcPct val="20000"/>
        </a:spcBef>
        <a:buFont typeface="Lucida Grande"/>
        <a:buChar char="&gt;"/>
        <a:defRPr sz="1600" kern="1200">
          <a:solidFill>
            <a:srgbClr val="737373"/>
          </a:solidFill>
          <a:latin typeface="Arial"/>
          <a:ea typeface="+mn-ea"/>
          <a:cs typeface="Arial"/>
        </a:defRPr>
      </a:lvl4pPr>
      <a:lvl5pPr marL="2057400" indent="-228600" algn="l" defTabSz="457200" rtl="0" eaLnBrk="1" latinLnBrk="0" hangingPunct="1">
        <a:spcBef>
          <a:spcPct val="20000"/>
        </a:spcBef>
        <a:buFont typeface="Lucida Grande"/>
        <a:buChar char="&gt;"/>
        <a:defRPr sz="1600" kern="1200">
          <a:solidFill>
            <a:srgbClr val="73737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6CB8D3-C8B0-D445-B48F-C412E27CC3AD}" type="datetimeFigureOut">
              <a:rPr lang="en-US" smtClean="0"/>
              <a:t>5/19/2023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071608-F53F-7F42-947A-A3AA977696F1}" type="slidenum">
              <a:rPr lang="en-US" smtClean="0"/>
              <a:t>‹#›</a:t>
            </a:fld>
            <a:endParaRPr lang="en-US"/>
          </a:p>
        </p:txBody>
      </p:sp>
    </p:spTree>
    <p:extLst>
      <p:ext uri="{BB962C8B-B14F-4D97-AF65-F5344CB8AC3E}">
        <p14:creationId xmlns:p14="http://schemas.microsoft.com/office/powerpoint/2010/main" val="429125411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457200" rtl="0" eaLnBrk="1" latinLnBrk="0" hangingPunct="1">
        <a:spcBef>
          <a:spcPct val="0"/>
        </a:spcBef>
        <a:buNone/>
        <a:defRPr sz="2800" b="1" kern="1200">
          <a:solidFill>
            <a:srgbClr val="7F7F7F"/>
          </a:solidFill>
          <a:latin typeface="Arial"/>
          <a:ea typeface="+mj-ea"/>
          <a:cs typeface="Arial"/>
        </a:defRPr>
      </a:lvl1pPr>
    </p:titleStyle>
    <p:bodyStyle>
      <a:lvl1pPr marL="284163" indent="-284163" algn="l" defTabSz="457200" rtl="0" eaLnBrk="1" latinLnBrk="0" hangingPunct="1">
        <a:spcBef>
          <a:spcPct val="20000"/>
        </a:spcBef>
        <a:buFont typeface="Lucida Grande"/>
        <a:buChar char="&gt;"/>
        <a:defRPr sz="2400" kern="1200">
          <a:solidFill>
            <a:schemeClr val="tx1">
              <a:lumMod val="50000"/>
              <a:lumOff val="50000"/>
            </a:schemeClr>
          </a:solidFill>
          <a:latin typeface="Arial"/>
          <a:ea typeface="+mn-ea"/>
          <a:cs typeface="Arial"/>
        </a:defRPr>
      </a:lvl1pPr>
      <a:lvl2pPr marL="688975" indent="-231775" algn="l" defTabSz="457200" rtl="0" eaLnBrk="1" latinLnBrk="0" hangingPunct="1">
        <a:spcBef>
          <a:spcPct val="20000"/>
        </a:spcBef>
        <a:buFont typeface="Lucida Grande"/>
        <a:buChar char="&gt;"/>
        <a:defRPr sz="2000" kern="1200">
          <a:solidFill>
            <a:srgbClr val="666666"/>
          </a:solidFill>
          <a:latin typeface="Arial"/>
          <a:ea typeface="+mn-ea"/>
          <a:cs typeface="Arial"/>
        </a:defRPr>
      </a:lvl2pPr>
      <a:lvl3pPr marL="1143000" indent="-228600" algn="l" defTabSz="457200" rtl="0" eaLnBrk="1" latinLnBrk="0" hangingPunct="1">
        <a:spcBef>
          <a:spcPct val="20000"/>
        </a:spcBef>
        <a:buFont typeface="Lucida Grande"/>
        <a:buChar char="&gt;"/>
        <a:defRPr sz="1800" kern="1200">
          <a:solidFill>
            <a:srgbClr val="666666"/>
          </a:solidFill>
          <a:latin typeface="Arial"/>
          <a:ea typeface="+mn-ea"/>
          <a:cs typeface="Arial"/>
        </a:defRPr>
      </a:lvl3pPr>
      <a:lvl4pPr marL="1600200" indent="-228600" algn="l" defTabSz="457200" rtl="0" eaLnBrk="1" latinLnBrk="0" hangingPunct="1">
        <a:spcBef>
          <a:spcPct val="20000"/>
        </a:spcBef>
        <a:buFont typeface="Lucida Grande"/>
        <a:buChar char="&gt;"/>
        <a:defRPr sz="1600" kern="1200">
          <a:solidFill>
            <a:srgbClr val="666666"/>
          </a:solidFill>
          <a:latin typeface="Arial"/>
          <a:ea typeface="+mn-ea"/>
          <a:cs typeface="Arial"/>
        </a:defRPr>
      </a:lvl4pPr>
      <a:lvl5pPr marL="2057400" indent="-228600" algn="l" defTabSz="457200" rtl="0" eaLnBrk="1" latinLnBrk="0" hangingPunct="1">
        <a:spcBef>
          <a:spcPct val="20000"/>
        </a:spcBef>
        <a:buFont typeface="Lucida Grande"/>
        <a:buChar char="&gt;"/>
        <a:defRPr sz="160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7.jp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4.png"/><Relationship Id="rId2" Type="http://schemas.microsoft.com/office/2007/relationships/media" Target="../media/media6.m4a"/><Relationship Id="rId1" Type="http://schemas.openxmlformats.org/officeDocument/2006/relationships/video" Target="https://www.youtube.com/embed/c3y2wdQaFd4?feature=oembed" TargetMode="External"/><Relationship Id="rId6" Type="http://schemas.openxmlformats.org/officeDocument/2006/relationships/image" Target="../media/image12.jpe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video" Target="https://www.youtube.com/embed/jIezDUqjQKM?feature=oembed" TargetMode="Externa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video" Target="https://www.youtube.com/embed/dOSGJcCVg_o?feature=oembed" TargetMode="Externa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xml"/><Relationship Id="rId7" Type="http://schemas.openxmlformats.org/officeDocument/2006/relationships/image" Target="../media/image16.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notesSlide" Target="../notesSlides/notesSlide7.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Perkins End of Year Video</a:t>
            </a:r>
          </a:p>
        </p:txBody>
      </p:sp>
      <p:sp>
        <p:nvSpPr>
          <p:cNvPr id="5" name="Subtitle 4"/>
          <p:cNvSpPr>
            <a:spLocks noGrp="1"/>
          </p:cNvSpPr>
          <p:nvPr>
            <p:ph type="subTitle" idx="1"/>
          </p:nvPr>
        </p:nvSpPr>
        <p:spPr/>
        <p:txBody>
          <a:bodyPr/>
          <a:lstStyle/>
          <a:p>
            <a:r>
              <a:rPr lang="en-US" dirty="0"/>
              <a:t>2022 2023</a:t>
            </a:r>
          </a:p>
        </p:txBody>
      </p:sp>
      <p:pic>
        <p:nvPicPr>
          <p:cNvPr id="7" name="Audio 6">
            <a:hlinkClick r:id="" action="ppaction://media"/>
            <a:extLst>
              <a:ext uri="{FF2B5EF4-FFF2-40B4-BE49-F238E27FC236}">
                <a16:creationId xmlns:a16="http://schemas.microsoft.com/office/drawing/2014/main" id="{FDEAE230-040A-050B-F41A-3D4283BA466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846134364"/>
      </p:ext>
    </p:extLst>
  </p:cSld>
  <p:clrMapOvr>
    <a:masterClrMapping/>
  </p:clrMapOvr>
  <mc:AlternateContent xmlns:mc="http://schemas.openxmlformats.org/markup-compatibility/2006" xmlns:p14="http://schemas.microsoft.com/office/powerpoint/2010/main">
    <mc:Choice Requires="p14">
      <p:transition spd="slow" p14:dur="2000" advTm="7251"/>
    </mc:Choice>
    <mc:Fallback xmlns="">
      <p:transition spd="slow" advTm="72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DAFAE-A6C4-4F34-8DD7-C9559B6DB94D}"/>
              </a:ext>
            </a:extLst>
          </p:cNvPr>
          <p:cNvSpPr>
            <a:spLocks noGrp="1"/>
          </p:cNvSpPr>
          <p:nvPr>
            <p:ph type="title"/>
          </p:nvPr>
        </p:nvSpPr>
        <p:spPr/>
        <p:txBody>
          <a:bodyPr/>
          <a:lstStyle/>
          <a:p>
            <a:r>
              <a:rPr lang="en-US" dirty="0"/>
              <a:t>Results of scaling Success Coach model</a:t>
            </a:r>
          </a:p>
        </p:txBody>
      </p:sp>
      <p:sp>
        <p:nvSpPr>
          <p:cNvPr id="3" name="Content Placeholder 2">
            <a:extLst>
              <a:ext uri="{FF2B5EF4-FFF2-40B4-BE49-F238E27FC236}">
                <a16:creationId xmlns:a16="http://schemas.microsoft.com/office/drawing/2014/main" id="{469C700B-80F4-4E51-8463-193E625674F3}"/>
              </a:ext>
            </a:extLst>
          </p:cNvPr>
          <p:cNvSpPr>
            <a:spLocks noGrp="1"/>
          </p:cNvSpPr>
          <p:nvPr>
            <p:ph idx="1"/>
          </p:nvPr>
        </p:nvSpPr>
        <p:spPr/>
        <p:txBody>
          <a:bodyPr>
            <a:normAutofit/>
          </a:bodyPr>
          <a:lstStyle/>
          <a:p>
            <a:pPr fontAlgn="base"/>
            <a:r>
              <a:rPr lang="en-US" dirty="0"/>
              <a:t>Over 400 students were supported by our success coaches this year to include career exploration, early alert retention/success strategies, and/or resource needs​ </a:t>
            </a:r>
            <a:r>
              <a:rPr lang="en-US" sz="1050" dirty="0"/>
              <a:t>(data duplicated for some categories)</a:t>
            </a:r>
          </a:p>
          <a:p>
            <a:pPr fontAlgn="base"/>
            <a:r>
              <a:rPr lang="en-US" dirty="0"/>
              <a:t>This data represents 3 </a:t>
            </a:r>
            <a:r>
              <a:rPr lang="en-US" dirty="0" err="1"/>
              <a:t>metamajors</a:t>
            </a:r>
            <a:r>
              <a:rPr lang="en-US" dirty="0"/>
              <a:t>: Health and Wellness, IT, and Business and Entrepreneurship</a:t>
            </a:r>
          </a:p>
          <a:p>
            <a:pPr lvl="1" fontAlgn="base"/>
            <a:r>
              <a:rPr lang="en-US" dirty="0"/>
              <a:t>Students with disabilities 7​</a:t>
            </a:r>
          </a:p>
          <a:p>
            <a:pPr lvl="1" fontAlgn="base"/>
            <a:r>
              <a:rPr lang="en-US" dirty="0"/>
              <a:t>Students with economic disadvantages 86</a:t>
            </a:r>
          </a:p>
          <a:p>
            <a:pPr lvl="1" fontAlgn="base"/>
            <a:r>
              <a:rPr lang="en-US" dirty="0"/>
              <a:t>Students preparing for non-traditional fields 81</a:t>
            </a:r>
          </a:p>
          <a:p>
            <a:pPr lvl="1" fontAlgn="base"/>
            <a:r>
              <a:rPr lang="en-US" dirty="0"/>
              <a:t>Single parents/pregnant women 30</a:t>
            </a:r>
          </a:p>
          <a:p>
            <a:pPr lvl="1" fontAlgn="base"/>
            <a:r>
              <a:rPr lang="en-US" dirty="0"/>
              <a:t>English learners 33</a:t>
            </a:r>
          </a:p>
          <a:p>
            <a:pPr lvl="1" fontAlgn="base"/>
            <a:r>
              <a:rPr lang="en-US" dirty="0"/>
              <a:t>Veterans and relatives of veterans 12 ​</a:t>
            </a:r>
          </a:p>
          <a:p>
            <a:pPr marL="296466" indent="-257175"/>
            <a:endParaRPr lang="en-US" dirty="0"/>
          </a:p>
        </p:txBody>
      </p:sp>
      <p:pic>
        <p:nvPicPr>
          <p:cNvPr id="18" name="Audio 17">
            <a:hlinkClick r:id="" action="ppaction://media"/>
            <a:extLst>
              <a:ext uri="{FF2B5EF4-FFF2-40B4-BE49-F238E27FC236}">
                <a16:creationId xmlns:a16="http://schemas.microsoft.com/office/drawing/2014/main" id="{EA88EE63-3CD4-354C-97DA-1317EFE1133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48635336"/>
      </p:ext>
    </p:extLst>
  </p:cSld>
  <p:clrMapOvr>
    <a:masterClrMapping/>
  </p:clrMapOvr>
  <mc:AlternateContent xmlns:mc="http://schemas.openxmlformats.org/markup-compatibility/2006" xmlns:p14="http://schemas.microsoft.com/office/powerpoint/2010/main">
    <mc:Choice Requires="p14">
      <p:transition spd="slow" p14:dur="2000" advTm="23601"/>
    </mc:Choice>
    <mc:Fallback xmlns="">
      <p:transition spd="slow" advTm="23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750F-2AD8-4637-6D81-0E063BD65EB1}"/>
              </a:ext>
            </a:extLst>
          </p:cNvPr>
          <p:cNvSpPr>
            <a:spLocks noGrp="1"/>
          </p:cNvSpPr>
          <p:nvPr>
            <p:ph type="title"/>
          </p:nvPr>
        </p:nvSpPr>
        <p:spPr/>
        <p:txBody>
          <a:bodyPr/>
          <a:lstStyle/>
          <a:p>
            <a:r>
              <a:rPr lang="en-US" dirty="0"/>
              <a:t>Perkins Highlight: Welding Technology</a:t>
            </a:r>
          </a:p>
        </p:txBody>
      </p:sp>
      <p:pic>
        <p:nvPicPr>
          <p:cNvPr id="17" name="Content Placeholder 16" descr="A picture containing electronics, text, indoor, machine">
            <a:extLst>
              <a:ext uri="{FF2B5EF4-FFF2-40B4-BE49-F238E27FC236}">
                <a16:creationId xmlns:a16="http://schemas.microsoft.com/office/drawing/2014/main" id="{57B2E934-502B-07C5-714C-D99DFA1E9A89}"/>
              </a:ext>
            </a:extLst>
          </p:cNvPr>
          <p:cNvPicPr>
            <a:picLocks noGrp="1" noChangeAspect="1"/>
          </p:cNvPicPr>
          <p:nvPr>
            <p:ph idx="1"/>
          </p:nvPr>
        </p:nvPicPr>
        <p:blipFill>
          <a:blip r:embed="rId5"/>
          <a:stretch>
            <a:fillRect/>
          </a:stretch>
        </p:blipFill>
        <p:spPr>
          <a:xfrm>
            <a:off x="814943" y="1241178"/>
            <a:ext cx="3071447" cy="2303585"/>
          </a:xfrm>
        </p:spPr>
      </p:pic>
      <p:pic>
        <p:nvPicPr>
          <p:cNvPr id="21" name="Picture 20" descr="A group of people standing around a table">
            <a:extLst>
              <a:ext uri="{FF2B5EF4-FFF2-40B4-BE49-F238E27FC236}">
                <a16:creationId xmlns:a16="http://schemas.microsoft.com/office/drawing/2014/main" id="{3176281A-9B1E-1E57-C56C-C74806351D4E}"/>
              </a:ext>
            </a:extLst>
          </p:cNvPr>
          <p:cNvPicPr>
            <a:picLocks noChangeAspect="1"/>
          </p:cNvPicPr>
          <p:nvPr/>
        </p:nvPicPr>
        <p:blipFill>
          <a:blip r:embed="rId6"/>
          <a:stretch>
            <a:fillRect/>
          </a:stretch>
        </p:blipFill>
        <p:spPr>
          <a:xfrm>
            <a:off x="1730538" y="3803997"/>
            <a:ext cx="5068847" cy="2851227"/>
          </a:xfrm>
          <a:prstGeom prst="rect">
            <a:avLst/>
          </a:prstGeom>
        </p:spPr>
      </p:pic>
      <p:pic>
        <p:nvPicPr>
          <p:cNvPr id="19" name="Picture 18" descr="A large machine in a room">
            <a:extLst>
              <a:ext uri="{FF2B5EF4-FFF2-40B4-BE49-F238E27FC236}">
                <a16:creationId xmlns:a16="http://schemas.microsoft.com/office/drawing/2014/main" id="{E6712593-6BFB-0D99-9ECE-497BDAFE762E}"/>
              </a:ext>
            </a:extLst>
          </p:cNvPr>
          <p:cNvPicPr>
            <a:picLocks noChangeAspect="1"/>
          </p:cNvPicPr>
          <p:nvPr/>
        </p:nvPicPr>
        <p:blipFill>
          <a:blip r:embed="rId7"/>
          <a:stretch>
            <a:fillRect/>
          </a:stretch>
        </p:blipFill>
        <p:spPr>
          <a:xfrm>
            <a:off x="4019632" y="1123948"/>
            <a:ext cx="4300417" cy="3225313"/>
          </a:xfrm>
          <a:prstGeom prst="rect">
            <a:avLst/>
          </a:prstGeom>
        </p:spPr>
      </p:pic>
      <p:pic>
        <p:nvPicPr>
          <p:cNvPr id="11" name="Audio 10">
            <a:hlinkClick r:id="" action="ppaction://media"/>
            <a:extLst>
              <a:ext uri="{FF2B5EF4-FFF2-40B4-BE49-F238E27FC236}">
                <a16:creationId xmlns:a16="http://schemas.microsoft.com/office/drawing/2014/main" id="{F748ECF6-8FD3-C3B8-0A51-7796E9C84EF9}"/>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606715857"/>
      </p:ext>
    </p:extLst>
  </p:cSld>
  <p:clrMapOvr>
    <a:masterClrMapping/>
  </p:clrMapOvr>
  <mc:AlternateContent xmlns:mc="http://schemas.openxmlformats.org/markup-compatibility/2006" xmlns:p14="http://schemas.microsoft.com/office/powerpoint/2010/main">
    <mc:Choice Requires="p14">
      <p:transition spd="slow" p14:dur="2000" advTm="49938"/>
    </mc:Choice>
    <mc:Fallback xmlns="">
      <p:transition spd="slow" advTm="499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3192-E879-20EB-B4F0-B596C1EED0D3}"/>
              </a:ext>
            </a:extLst>
          </p:cNvPr>
          <p:cNvSpPr>
            <a:spLocks noGrp="1"/>
          </p:cNvSpPr>
          <p:nvPr>
            <p:ph type="title"/>
          </p:nvPr>
        </p:nvSpPr>
        <p:spPr/>
        <p:txBody>
          <a:bodyPr/>
          <a:lstStyle/>
          <a:p>
            <a:r>
              <a:rPr lang="en-US" dirty="0"/>
              <a:t>Identifying and Addressing Gaps</a:t>
            </a:r>
          </a:p>
        </p:txBody>
      </p:sp>
      <p:pic>
        <p:nvPicPr>
          <p:cNvPr id="9" name="Picture 8" descr="A close-up of a metal surface&#10;&#10;Description automatically generated with low confidence">
            <a:extLst>
              <a:ext uri="{FF2B5EF4-FFF2-40B4-BE49-F238E27FC236}">
                <a16:creationId xmlns:a16="http://schemas.microsoft.com/office/drawing/2014/main" id="{1718AF5C-E92C-C559-4946-8BE5CF1750CB}"/>
              </a:ext>
            </a:extLst>
          </p:cNvPr>
          <p:cNvPicPr>
            <a:picLocks noChangeAspect="1"/>
          </p:cNvPicPr>
          <p:nvPr/>
        </p:nvPicPr>
        <p:blipFill>
          <a:blip r:embed="rId5"/>
          <a:stretch>
            <a:fillRect/>
          </a:stretch>
        </p:blipFill>
        <p:spPr>
          <a:xfrm>
            <a:off x="7136135" y="3360326"/>
            <a:ext cx="1793738" cy="2386678"/>
          </a:xfrm>
          <a:prstGeom prst="rect">
            <a:avLst/>
          </a:prstGeom>
        </p:spPr>
      </p:pic>
      <p:sp>
        <p:nvSpPr>
          <p:cNvPr id="3" name="Content Placeholder 2">
            <a:extLst>
              <a:ext uri="{FF2B5EF4-FFF2-40B4-BE49-F238E27FC236}">
                <a16:creationId xmlns:a16="http://schemas.microsoft.com/office/drawing/2014/main" id="{60502D13-EB3D-BC1E-5E9C-BBCE051DCD50}"/>
              </a:ext>
            </a:extLst>
          </p:cNvPr>
          <p:cNvSpPr>
            <a:spLocks noGrp="1"/>
          </p:cNvSpPr>
          <p:nvPr>
            <p:ph idx="1"/>
          </p:nvPr>
        </p:nvSpPr>
        <p:spPr/>
        <p:txBody>
          <a:bodyPr/>
          <a:lstStyle/>
          <a:p>
            <a:r>
              <a:rPr lang="en-US" dirty="0"/>
              <a:t>Evaluated what skills were being taught in the program</a:t>
            </a:r>
          </a:p>
          <a:p>
            <a:r>
              <a:rPr lang="en-US" dirty="0"/>
              <a:t>Evaluated labor market needs</a:t>
            </a:r>
          </a:p>
          <a:p>
            <a:r>
              <a:rPr lang="en-US" dirty="0"/>
              <a:t>Focused on full enrollment and growth</a:t>
            </a:r>
          </a:p>
          <a:p>
            <a:r>
              <a:rPr lang="en-US" dirty="0"/>
              <a:t>Recruits heavily in the high school and into the Career and College Program </a:t>
            </a:r>
          </a:p>
        </p:txBody>
      </p:sp>
      <p:pic>
        <p:nvPicPr>
          <p:cNvPr id="7" name="Picture 6" descr="A laser cutting machine with sparks">
            <a:extLst>
              <a:ext uri="{FF2B5EF4-FFF2-40B4-BE49-F238E27FC236}">
                <a16:creationId xmlns:a16="http://schemas.microsoft.com/office/drawing/2014/main" id="{17160920-BEC5-FDA6-17B4-23416D8DB187}"/>
              </a:ext>
            </a:extLst>
          </p:cNvPr>
          <p:cNvPicPr>
            <a:picLocks noChangeAspect="1"/>
          </p:cNvPicPr>
          <p:nvPr/>
        </p:nvPicPr>
        <p:blipFill>
          <a:blip r:embed="rId6"/>
          <a:stretch>
            <a:fillRect/>
          </a:stretch>
        </p:blipFill>
        <p:spPr>
          <a:xfrm>
            <a:off x="4278067" y="4177090"/>
            <a:ext cx="3175621" cy="2386678"/>
          </a:xfrm>
          <a:prstGeom prst="rect">
            <a:avLst/>
          </a:prstGeom>
        </p:spPr>
      </p:pic>
      <p:pic>
        <p:nvPicPr>
          <p:cNvPr id="28" name="Audio 27">
            <a:hlinkClick r:id="" action="ppaction://media"/>
            <a:extLst>
              <a:ext uri="{FF2B5EF4-FFF2-40B4-BE49-F238E27FC236}">
                <a16:creationId xmlns:a16="http://schemas.microsoft.com/office/drawing/2014/main" id="{A68132FF-3226-145E-6146-8C413C394249}"/>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7004304" y="4718304"/>
            <a:ext cx="2057400" cy="2057400"/>
          </a:xfrm>
          <a:prstGeom prst="ellipse">
            <a:avLst/>
          </a:prstGeom>
        </p:spPr>
      </p:pic>
      <p:pic>
        <p:nvPicPr>
          <p:cNvPr id="31" name="Picture 30">
            <a:extLst>
              <a:ext uri="{FF2B5EF4-FFF2-40B4-BE49-F238E27FC236}">
                <a16:creationId xmlns:a16="http://schemas.microsoft.com/office/drawing/2014/main" id="{931DF1B5-47B2-CA53-2ECE-D819768BEA82}"/>
              </a:ext>
            </a:extLst>
          </p:cNvPr>
          <p:cNvPicPr>
            <a:picLocks noChangeAspect="1"/>
          </p:cNvPicPr>
          <p:nvPr/>
        </p:nvPicPr>
        <p:blipFill>
          <a:blip r:embed="rId8"/>
          <a:stretch>
            <a:fillRect/>
          </a:stretch>
        </p:blipFill>
        <p:spPr>
          <a:xfrm>
            <a:off x="139858" y="3859630"/>
            <a:ext cx="4006378" cy="2217388"/>
          </a:xfrm>
          <a:prstGeom prst="rect">
            <a:avLst/>
          </a:prstGeom>
        </p:spPr>
      </p:pic>
    </p:spTree>
    <p:extLst>
      <p:ext uri="{BB962C8B-B14F-4D97-AF65-F5344CB8AC3E}">
        <p14:creationId xmlns:p14="http://schemas.microsoft.com/office/powerpoint/2010/main" val="642823810"/>
      </p:ext>
    </p:extLst>
  </p:cSld>
  <p:clrMapOvr>
    <a:masterClrMapping/>
  </p:clrMapOvr>
  <mc:AlternateContent xmlns:mc="http://schemas.openxmlformats.org/markup-compatibility/2006" xmlns:p14="http://schemas.microsoft.com/office/powerpoint/2010/main">
    <mc:Choice Requires="p14">
      <p:transition spd="slow" p14:dur="2000" advTm="24642"/>
    </mc:Choice>
    <mc:Fallback xmlns="">
      <p:transition spd="slow" advTm="24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C05F-12C3-56B6-10A9-89D90CF1CDFE}"/>
              </a:ext>
            </a:extLst>
          </p:cNvPr>
          <p:cNvSpPr>
            <a:spLocks noGrp="1"/>
          </p:cNvSpPr>
          <p:nvPr>
            <p:ph type="title"/>
          </p:nvPr>
        </p:nvSpPr>
        <p:spPr/>
        <p:txBody>
          <a:bodyPr/>
          <a:lstStyle/>
          <a:p>
            <a:r>
              <a:rPr lang="en-US" dirty="0"/>
              <a:t>Creating a Highly Trained and Diverse Workforce</a:t>
            </a:r>
          </a:p>
        </p:txBody>
      </p:sp>
      <p:sp>
        <p:nvSpPr>
          <p:cNvPr id="3" name="Content Placeholder 2">
            <a:extLst>
              <a:ext uri="{FF2B5EF4-FFF2-40B4-BE49-F238E27FC236}">
                <a16:creationId xmlns:a16="http://schemas.microsoft.com/office/drawing/2014/main" id="{13EC8B56-532F-CABC-06EE-B0A120FA9F33}"/>
              </a:ext>
            </a:extLst>
          </p:cNvPr>
          <p:cNvSpPr>
            <a:spLocks noGrp="1"/>
          </p:cNvSpPr>
          <p:nvPr>
            <p:ph idx="1"/>
          </p:nvPr>
        </p:nvSpPr>
        <p:spPr/>
        <p:txBody>
          <a:bodyPr/>
          <a:lstStyle/>
          <a:p>
            <a:r>
              <a:rPr lang="en-US" dirty="0"/>
              <a:t>“Welding is for everyone”</a:t>
            </a:r>
          </a:p>
          <a:p>
            <a:r>
              <a:rPr lang="en-US" dirty="0"/>
              <a:t>Connecting students with the opportunities in the field</a:t>
            </a:r>
          </a:p>
        </p:txBody>
      </p:sp>
      <p:pic>
        <p:nvPicPr>
          <p:cNvPr id="4" name="Picture 3">
            <a:extLst>
              <a:ext uri="{FF2B5EF4-FFF2-40B4-BE49-F238E27FC236}">
                <a16:creationId xmlns:a16="http://schemas.microsoft.com/office/drawing/2014/main" id="{88DC696E-6463-8CEC-36A6-22234E6B64CD}"/>
              </a:ext>
            </a:extLst>
          </p:cNvPr>
          <p:cNvPicPr>
            <a:picLocks noChangeAspect="1"/>
          </p:cNvPicPr>
          <p:nvPr/>
        </p:nvPicPr>
        <p:blipFill>
          <a:blip r:embed="rId5"/>
          <a:stretch>
            <a:fillRect/>
          </a:stretch>
        </p:blipFill>
        <p:spPr>
          <a:xfrm>
            <a:off x="2692819" y="2578340"/>
            <a:ext cx="5336753" cy="4005022"/>
          </a:xfrm>
          <a:prstGeom prst="rect">
            <a:avLst/>
          </a:prstGeom>
        </p:spPr>
      </p:pic>
      <p:pic>
        <p:nvPicPr>
          <p:cNvPr id="14" name="Audio 13">
            <a:hlinkClick r:id="" action="ppaction://media"/>
            <a:extLst>
              <a:ext uri="{FF2B5EF4-FFF2-40B4-BE49-F238E27FC236}">
                <a16:creationId xmlns:a16="http://schemas.microsoft.com/office/drawing/2014/main" id="{70DA82ED-C5BD-4109-111A-6920B4608112}"/>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987700873"/>
      </p:ext>
    </p:extLst>
  </p:cSld>
  <p:clrMapOvr>
    <a:masterClrMapping/>
  </p:clrMapOvr>
  <mc:AlternateContent xmlns:mc="http://schemas.openxmlformats.org/markup-compatibility/2006" xmlns:p14="http://schemas.microsoft.com/office/powerpoint/2010/main">
    <mc:Choice Requires="p14">
      <p:transition spd="slow" p14:dur="2000" advTm="23168"/>
    </mc:Choice>
    <mc:Fallback xmlns="">
      <p:transition spd="slow" advTm="23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2A13D-D124-B324-302B-1CCB96DF2A1E}"/>
              </a:ext>
            </a:extLst>
          </p:cNvPr>
          <p:cNvSpPr>
            <a:spLocks noGrp="1"/>
          </p:cNvSpPr>
          <p:nvPr>
            <p:ph type="title"/>
          </p:nvPr>
        </p:nvSpPr>
        <p:spPr/>
        <p:txBody>
          <a:bodyPr/>
          <a:lstStyle/>
          <a:p>
            <a:r>
              <a:rPr lang="en-US" dirty="0"/>
              <a:t>Meet Abby!</a:t>
            </a:r>
          </a:p>
        </p:txBody>
      </p:sp>
      <p:pic>
        <p:nvPicPr>
          <p:cNvPr id="4" name="Online Media 3" title="Perkins video 1">
            <a:hlinkClick r:id="" action="ppaction://media"/>
            <a:extLst>
              <a:ext uri="{FF2B5EF4-FFF2-40B4-BE49-F238E27FC236}">
                <a16:creationId xmlns:a16="http://schemas.microsoft.com/office/drawing/2014/main" id="{4997B212-FD4C-8846-0459-D9E78239734B}"/>
              </a:ext>
            </a:extLst>
          </p:cNvPr>
          <p:cNvPicPr>
            <a:picLocks noGrp="1" noRot="1" noChangeAspect="1"/>
          </p:cNvPicPr>
          <p:nvPr>
            <p:ph idx="1"/>
            <a:videoFile r:link="rId1"/>
          </p:nvPr>
        </p:nvPicPr>
        <p:blipFill>
          <a:blip r:embed="rId6"/>
          <a:stretch>
            <a:fillRect/>
          </a:stretch>
        </p:blipFill>
        <p:spPr>
          <a:xfrm>
            <a:off x="566738" y="1600200"/>
            <a:ext cx="8010525" cy="4525963"/>
          </a:xfrm>
          <a:prstGeom prst="rect">
            <a:avLst/>
          </a:prstGeom>
        </p:spPr>
      </p:pic>
      <p:pic>
        <p:nvPicPr>
          <p:cNvPr id="41" name="Audio 40">
            <a:hlinkClick r:id="" action="ppaction://media"/>
            <a:extLst>
              <a:ext uri="{FF2B5EF4-FFF2-40B4-BE49-F238E27FC236}">
                <a16:creationId xmlns:a16="http://schemas.microsoft.com/office/drawing/2014/main" id="{A0DD1DD9-907E-7100-41D4-91A4C4FD7D5C}"/>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837273594"/>
      </p:ext>
    </p:extLst>
  </p:cSld>
  <p:clrMapOvr>
    <a:masterClrMapping/>
  </p:clrMapOvr>
  <mc:AlternateContent xmlns:mc="http://schemas.openxmlformats.org/markup-compatibility/2006" xmlns:p14="http://schemas.microsoft.com/office/powerpoint/2010/main">
    <mc:Choice Requires="p14">
      <p:transition spd="slow" p14:dur="2000" advTm="49298"/>
    </mc:Choice>
    <mc:Fallback xmlns="">
      <p:transition spd="slow" advTm="492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audio isNarration="1">
              <p:cMediaNode vol="80000" showWhenStopped="0">
                <p:cTn id="17" fill="hold" display="0">
                  <p:stCondLst>
                    <p:cond delay="indefinite"/>
                  </p:stCondLst>
                  <p:endCondLst>
                    <p:cond evt="onStopAudio" delay="0">
                      <p:tgtEl>
                        <p:sldTgt/>
                      </p:tgtEl>
                    </p:cond>
                  </p:endCondLst>
                </p:cTn>
                <p:tgtEl>
                  <p:spTgt spid="41"/>
                </p:tgtEl>
              </p:cMediaNode>
            </p:audio>
          </p:childTnLst>
        </p:cTn>
      </p:par>
    </p:tnLst>
  </p:timing>
  <p:extLst>
    <p:ext uri="{E180D4A7-C9FB-4DFB-919C-405C955672EB}">
      <p14:showEvtLst xmlns:p14="http://schemas.microsoft.com/office/powerpoint/2010/main">
        <p14:playEvt time="6724" objId="4"/>
        <p14:triggerEvt type="onClick" time="6724" objId="4"/>
        <p14:pauseEvt time="49298"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erkins video 2">
            <a:hlinkClick r:id="" action="ppaction://media"/>
            <a:extLst>
              <a:ext uri="{FF2B5EF4-FFF2-40B4-BE49-F238E27FC236}">
                <a16:creationId xmlns:a16="http://schemas.microsoft.com/office/drawing/2014/main" id="{361A2CD7-F0E3-D6DB-E52D-32E9BDAFDDBA}"/>
              </a:ext>
            </a:extLst>
          </p:cNvPr>
          <p:cNvPicPr>
            <a:picLocks noGrp="1" noRot="1" noChangeAspect="1"/>
          </p:cNvPicPr>
          <p:nvPr>
            <p:ph idx="1"/>
            <a:videoFile r:link="rId1"/>
          </p:nvPr>
        </p:nvPicPr>
        <p:blipFill>
          <a:blip r:embed="rId5"/>
          <a:stretch>
            <a:fillRect/>
          </a:stretch>
        </p:blipFill>
        <p:spPr>
          <a:xfrm>
            <a:off x="461231" y="803031"/>
            <a:ext cx="8010525" cy="4525963"/>
          </a:xfrm>
          <a:prstGeom prst="rect">
            <a:avLst/>
          </a:prstGeom>
        </p:spPr>
      </p:pic>
      <p:pic>
        <p:nvPicPr>
          <p:cNvPr id="22" name="Audio 21">
            <a:hlinkClick r:id="" action="ppaction://media"/>
            <a:extLst>
              <a:ext uri="{FF2B5EF4-FFF2-40B4-BE49-F238E27FC236}">
                <a16:creationId xmlns:a16="http://schemas.microsoft.com/office/drawing/2014/main" id="{B7006755-F6A8-564B-5035-808418C1120B}"/>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045034487"/>
      </p:ext>
    </p:extLst>
  </p:cSld>
  <p:clrMapOvr>
    <a:masterClrMapping/>
  </p:clrMapOvr>
  <mc:AlternateContent xmlns:mc="http://schemas.openxmlformats.org/markup-compatibility/2006" xmlns:p14="http://schemas.microsoft.com/office/powerpoint/2010/main">
    <mc:Choice Requires="p14">
      <p:transition spd="slow" p14:dur="2000" advTm="28979"/>
    </mc:Choice>
    <mc:Fallback xmlns="">
      <p:transition spd="slow" advTm="289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audio isNarration="1">
              <p:cMediaNode vol="80000" showWhenStopped="0">
                <p:cTn id="17" fill="hold" display="0">
                  <p:stCondLst>
                    <p:cond delay="indefinite"/>
                  </p:stCondLst>
                  <p:endCondLst>
                    <p:cond evt="onStopAudio" delay="0">
                      <p:tgtEl>
                        <p:sldTgt/>
                      </p:tgtEl>
                    </p:cond>
                  </p:endCondLst>
                </p:cTn>
                <p:tgtEl>
                  <p:spTgt spid="22"/>
                </p:tgtEl>
              </p:cMediaNode>
            </p:audio>
          </p:childTnLst>
        </p:cTn>
      </p:par>
    </p:tnLst>
  </p:timing>
  <p:extLst>
    <p:ext uri="{E180D4A7-C9FB-4DFB-919C-405C955672EB}">
      <p14:showEvtLst xmlns:p14="http://schemas.microsoft.com/office/powerpoint/2010/main">
        <p14:playEvt time="3365" objId="4"/>
        <p14:triggerEvt type="onClick" time="3366" objId="4"/>
        <p14:pauseEvt time="28979"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5BC36-24BF-EC51-EE6D-55ECB20E0AD3}"/>
              </a:ext>
            </a:extLst>
          </p:cNvPr>
          <p:cNvSpPr>
            <a:spLocks noGrp="1"/>
          </p:cNvSpPr>
          <p:nvPr>
            <p:ph type="title"/>
          </p:nvPr>
        </p:nvSpPr>
        <p:spPr/>
        <p:txBody>
          <a:bodyPr/>
          <a:lstStyle/>
          <a:p>
            <a:r>
              <a:rPr lang="en-US" dirty="0"/>
              <a:t>Supporting Student Success and Completion</a:t>
            </a:r>
          </a:p>
        </p:txBody>
      </p:sp>
      <p:pic>
        <p:nvPicPr>
          <p:cNvPr id="4" name="Online Media 3" title="Perkins video 3">
            <a:hlinkClick r:id="" action="ppaction://media"/>
            <a:extLst>
              <a:ext uri="{FF2B5EF4-FFF2-40B4-BE49-F238E27FC236}">
                <a16:creationId xmlns:a16="http://schemas.microsoft.com/office/drawing/2014/main" id="{E2CA9E15-3BE8-BDAD-5332-ECB3C63C1D94}"/>
              </a:ext>
            </a:extLst>
          </p:cNvPr>
          <p:cNvPicPr>
            <a:picLocks noGrp="1" noRot="1" noChangeAspect="1"/>
          </p:cNvPicPr>
          <p:nvPr>
            <p:ph idx="1"/>
            <a:videoFile r:link="rId1"/>
          </p:nvPr>
        </p:nvPicPr>
        <p:blipFill>
          <a:blip r:embed="rId5"/>
          <a:stretch>
            <a:fillRect/>
          </a:stretch>
        </p:blipFill>
        <p:spPr>
          <a:xfrm>
            <a:off x="566738" y="1600200"/>
            <a:ext cx="8010525" cy="4525963"/>
          </a:xfrm>
          <a:prstGeom prst="rect">
            <a:avLst/>
          </a:prstGeom>
        </p:spPr>
      </p:pic>
      <p:pic>
        <p:nvPicPr>
          <p:cNvPr id="15" name="Audio 14">
            <a:hlinkClick r:id="" action="ppaction://media"/>
            <a:extLst>
              <a:ext uri="{FF2B5EF4-FFF2-40B4-BE49-F238E27FC236}">
                <a16:creationId xmlns:a16="http://schemas.microsoft.com/office/drawing/2014/main" id="{58BAA643-70F1-0789-25F7-CDF6D0396141}"/>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080331953"/>
      </p:ext>
    </p:extLst>
  </p:cSld>
  <p:clrMapOvr>
    <a:masterClrMapping/>
  </p:clrMapOvr>
  <mc:AlternateContent xmlns:mc="http://schemas.openxmlformats.org/markup-compatibility/2006" xmlns:p14="http://schemas.microsoft.com/office/powerpoint/2010/main">
    <mc:Choice Requires="p14">
      <p:transition spd="slow" p14:dur="2000" advTm="60549"/>
    </mc:Choice>
    <mc:Fallback xmlns="">
      <p:transition spd="slow" advTm="60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audio isNarration="1">
              <p:cMediaNode vol="80000" showWhenStopped="0">
                <p:cTn id="17" fill="hold" display="0">
                  <p:stCondLst>
                    <p:cond delay="indefinite"/>
                  </p:stCondLst>
                  <p:endCondLst>
                    <p:cond evt="onStopAudio" delay="0">
                      <p:tgtEl>
                        <p:sldTgt/>
                      </p:tgtEl>
                    </p:cond>
                  </p:endCondLst>
                </p:cTn>
                <p:tgtEl>
                  <p:spTgt spid="15"/>
                </p:tgtEl>
              </p:cMediaNode>
            </p:audio>
          </p:childTnLst>
        </p:cTn>
      </p:par>
    </p:tnLst>
  </p:timing>
  <p:extLst>
    <p:ext uri="{E180D4A7-C9FB-4DFB-919C-405C955672EB}">
      <p14:showEvtLst xmlns:p14="http://schemas.microsoft.com/office/powerpoint/2010/main">
        <p14:playEvt time="8261" objId="4"/>
        <p14:triggerEvt type="onClick" time="8262" objId="4"/>
        <p14:pauseEvt time="60549"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6F39"/>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0526AA-DFA0-FD43-F372-452AC19D7E5A}"/>
              </a:ext>
            </a:extLst>
          </p:cNvPr>
          <p:cNvSpPr>
            <a:spLocks noGrp="1"/>
          </p:cNvSpPr>
          <p:nvPr>
            <p:ph type="title"/>
          </p:nvPr>
        </p:nvSpPr>
        <p:spPr>
          <a:xfrm>
            <a:off x="457200" y="274638"/>
            <a:ext cx="8229600" cy="1143000"/>
          </a:xfrm>
        </p:spPr>
        <p:txBody>
          <a:bodyPr>
            <a:normAutofit/>
          </a:bodyPr>
          <a:lstStyle/>
          <a:p>
            <a:r>
              <a:rPr lang="en-US" sz="3600" dirty="0">
                <a:solidFill>
                  <a:srgbClr val="E6602C"/>
                </a:solidFill>
              </a:rPr>
              <a:t>Thank you!</a:t>
            </a:r>
          </a:p>
        </p:txBody>
      </p:sp>
      <p:pic>
        <p:nvPicPr>
          <p:cNvPr id="20" name="Audio 19">
            <a:hlinkClick r:id="" action="ppaction://media"/>
            <a:extLst>
              <a:ext uri="{FF2B5EF4-FFF2-40B4-BE49-F238E27FC236}">
                <a16:creationId xmlns:a16="http://schemas.microsoft.com/office/drawing/2014/main" id="{3A108B9C-C14B-A707-78E1-39FDD941281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7004304" y="4718304"/>
            <a:ext cx="2057400" cy="2057400"/>
          </a:xfrm>
          <a:prstGeom prst="ellipse">
            <a:avLst/>
          </a:prstGeom>
        </p:spPr>
      </p:pic>
      <p:pic>
        <p:nvPicPr>
          <p:cNvPr id="14" name="Picture 13">
            <a:extLst>
              <a:ext uri="{FF2B5EF4-FFF2-40B4-BE49-F238E27FC236}">
                <a16:creationId xmlns:a16="http://schemas.microsoft.com/office/drawing/2014/main" id="{95183C5C-77B8-B8F3-0B7A-DDB73E749DB5}"/>
              </a:ext>
            </a:extLst>
          </p:cNvPr>
          <p:cNvPicPr>
            <a:picLocks noChangeAspect="1"/>
          </p:cNvPicPr>
          <p:nvPr/>
        </p:nvPicPr>
        <p:blipFill>
          <a:blip r:embed="rId6"/>
          <a:stretch>
            <a:fillRect/>
          </a:stretch>
        </p:blipFill>
        <p:spPr>
          <a:xfrm>
            <a:off x="457200" y="1308717"/>
            <a:ext cx="3553859" cy="2301547"/>
          </a:xfrm>
          <a:prstGeom prst="rect">
            <a:avLst/>
          </a:prstGeom>
        </p:spPr>
      </p:pic>
      <p:pic>
        <p:nvPicPr>
          <p:cNvPr id="15" name="Picture 14">
            <a:extLst>
              <a:ext uri="{FF2B5EF4-FFF2-40B4-BE49-F238E27FC236}">
                <a16:creationId xmlns:a16="http://schemas.microsoft.com/office/drawing/2014/main" id="{5DED7D67-AAF5-0707-8397-BE5187D08BE0}"/>
              </a:ext>
            </a:extLst>
          </p:cNvPr>
          <p:cNvPicPr>
            <a:picLocks noChangeAspect="1"/>
          </p:cNvPicPr>
          <p:nvPr/>
        </p:nvPicPr>
        <p:blipFill>
          <a:blip r:embed="rId7"/>
          <a:stretch>
            <a:fillRect/>
          </a:stretch>
        </p:blipFill>
        <p:spPr>
          <a:xfrm>
            <a:off x="4809301" y="3175254"/>
            <a:ext cx="3971085" cy="2571750"/>
          </a:xfrm>
          <a:prstGeom prst="rect">
            <a:avLst/>
          </a:prstGeom>
        </p:spPr>
      </p:pic>
      <p:pic>
        <p:nvPicPr>
          <p:cNvPr id="16" name="Picture 15">
            <a:extLst>
              <a:ext uri="{FF2B5EF4-FFF2-40B4-BE49-F238E27FC236}">
                <a16:creationId xmlns:a16="http://schemas.microsoft.com/office/drawing/2014/main" id="{41D08A71-AD20-D920-971E-1DA945A7116A}"/>
              </a:ext>
            </a:extLst>
          </p:cNvPr>
          <p:cNvPicPr>
            <a:picLocks noChangeAspect="1"/>
          </p:cNvPicPr>
          <p:nvPr/>
        </p:nvPicPr>
        <p:blipFill>
          <a:blip r:embed="rId8"/>
          <a:stretch>
            <a:fillRect/>
          </a:stretch>
        </p:blipFill>
        <p:spPr>
          <a:xfrm>
            <a:off x="4687747" y="373499"/>
            <a:ext cx="3740636" cy="2422507"/>
          </a:xfrm>
          <a:prstGeom prst="rect">
            <a:avLst/>
          </a:prstGeom>
        </p:spPr>
      </p:pic>
      <p:pic>
        <p:nvPicPr>
          <p:cNvPr id="17" name="Picture 16">
            <a:extLst>
              <a:ext uri="{FF2B5EF4-FFF2-40B4-BE49-F238E27FC236}">
                <a16:creationId xmlns:a16="http://schemas.microsoft.com/office/drawing/2014/main" id="{F27C732A-9D4C-71FD-4A0E-89C92E4F7B42}"/>
              </a:ext>
            </a:extLst>
          </p:cNvPr>
          <p:cNvPicPr>
            <a:picLocks noChangeAspect="1"/>
          </p:cNvPicPr>
          <p:nvPr/>
        </p:nvPicPr>
        <p:blipFill>
          <a:blip r:embed="rId9"/>
          <a:stretch>
            <a:fillRect/>
          </a:stretch>
        </p:blipFill>
        <p:spPr>
          <a:xfrm>
            <a:off x="845297" y="3923835"/>
            <a:ext cx="3374337" cy="2185285"/>
          </a:xfrm>
          <a:prstGeom prst="rect">
            <a:avLst/>
          </a:prstGeom>
        </p:spPr>
      </p:pic>
    </p:spTree>
    <p:extLst>
      <p:ext uri="{BB962C8B-B14F-4D97-AF65-F5344CB8AC3E}">
        <p14:creationId xmlns:p14="http://schemas.microsoft.com/office/powerpoint/2010/main" val="1505708044"/>
      </p:ext>
    </p:extLst>
  </p:cSld>
  <p:clrMapOvr>
    <a:masterClrMapping/>
  </p:clrMapOvr>
  <mc:AlternateContent xmlns:mc="http://schemas.openxmlformats.org/markup-compatibility/2006" xmlns:p14="http://schemas.microsoft.com/office/powerpoint/2010/main">
    <mc:Choice Requires="p14">
      <p:transition spd="slow" p14:dur="2000" advTm="6225"/>
    </mc:Choice>
    <mc:Fallback xmlns="">
      <p:transition spd="slow" advTm="6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FFA20A777A1E45B39AEF474C3214FD" ma:contentTypeVersion="16" ma:contentTypeDescription="Create a new document." ma:contentTypeScope="" ma:versionID="d0b4765f9eca929b42e4cfe19c387201">
  <xsd:schema xmlns:xsd="http://www.w3.org/2001/XMLSchema" xmlns:xs="http://www.w3.org/2001/XMLSchema" xmlns:p="http://schemas.microsoft.com/office/2006/metadata/properties" xmlns:ns2="c2944ea2-f59e-4d9b-9e07-2e8200370d35" xmlns:ns3="a3648569-d889-4cab-8fb7-f97de583ec0f" targetNamespace="http://schemas.microsoft.com/office/2006/metadata/properties" ma:root="true" ma:fieldsID="7051abc4f3b88d980d311765e95f0cd0" ns2:_="" ns3:_="">
    <xsd:import namespace="c2944ea2-f59e-4d9b-9e07-2e8200370d35"/>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44ea2-f59e-4d9b-9e07-2e8200370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c2944ea2-f59e-4d9b-9e07-2e8200370d3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6A9E51-C61A-4D2D-B0B9-86FCFBADC208}"/>
</file>

<file path=customXml/itemProps2.xml><?xml version="1.0" encoding="utf-8"?>
<ds:datastoreItem xmlns:ds="http://schemas.openxmlformats.org/officeDocument/2006/customXml" ds:itemID="{F17601BA-2141-4FF6-B0F0-4B404B755871}"/>
</file>

<file path=customXml/itemProps3.xml><?xml version="1.0" encoding="utf-8"?>
<ds:datastoreItem xmlns:ds="http://schemas.openxmlformats.org/officeDocument/2006/customXml" ds:itemID="{EA68E389-404D-46D7-9B3E-B76144A1D731}"/>
</file>

<file path=docProps/app.xml><?xml version="1.0" encoding="utf-8"?>
<Properties xmlns="http://schemas.openxmlformats.org/officeDocument/2006/extended-properties" xmlns:vt="http://schemas.openxmlformats.org/officeDocument/2006/docPropsVTypes">
  <TotalTime>7077</TotalTime>
  <Words>537</Words>
  <Application>Microsoft Office PowerPoint</Application>
  <PresentationFormat>On-screen Show (4:3)</PresentationFormat>
  <Paragraphs>39</Paragraphs>
  <Slides>9</Slides>
  <Notes>7</Notes>
  <HiddenSlides>0</HiddenSlides>
  <MMClips>12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Lucida Grande</vt:lpstr>
      <vt:lpstr>Office Theme</vt:lpstr>
      <vt:lpstr>1_Office Theme</vt:lpstr>
      <vt:lpstr>Perkins End of Year Video</vt:lpstr>
      <vt:lpstr>Results of scaling Success Coach model</vt:lpstr>
      <vt:lpstr>Perkins Highlight: Welding Technology</vt:lpstr>
      <vt:lpstr>Identifying and Addressing Gaps</vt:lpstr>
      <vt:lpstr>Creating a Highly Trained and Diverse Workforce</vt:lpstr>
      <vt:lpstr>Meet Abby!</vt:lpstr>
      <vt:lpstr>PowerPoint Presentation</vt:lpstr>
      <vt:lpstr>Supporting Student Success and Completion</vt:lpstr>
      <vt:lpstr>Thank you!</vt:lpstr>
    </vt:vector>
  </TitlesOfParts>
  <Company>Engine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Brown</dc:creator>
  <cp:lastModifiedBy>Melissa Ockert</cp:lastModifiedBy>
  <cp:revision>40</cp:revision>
  <dcterms:created xsi:type="dcterms:W3CDTF">2014-10-17T21:10:32Z</dcterms:created>
  <dcterms:modified xsi:type="dcterms:W3CDTF">2023-05-19T19:50:23Z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0x01010056FFA20A777A1E45B39AEF474C3214FD</vt:lpwstr>
  </property>
</Properties>
</file>