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26"/>
  </p:notesMasterIdLst>
  <p:handoutMasterIdLst>
    <p:handoutMasterId r:id="rId27"/>
  </p:handoutMasterIdLst>
  <p:sldIdLst>
    <p:sldId id="534" r:id="rId5"/>
    <p:sldId id="1651" r:id="rId6"/>
    <p:sldId id="1642" r:id="rId7"/>
    <p:sldId id="257" r:id="rId8"/>
    <p:sldId id="1741" r:id="rId9"/>
    <p:sldId id="1752" r:id="rId10"/>
    <p:sldId id="1723" r:id="rId11"/>
    <p:sldId id="1755" r:id="rId12"/>
    <p:sldId id="1757" r:id="rId13"/>
    <p:sldId id="1751" r:id="rId14"/>
    <p:sldId id="1754" r:id="rId15"/>
    <p:sldId id="1753" r:id="rId16"/>
    <p:sldId id="1722" r:id="rId17"/>
    <p:sldId id="1756" r:id="rId18"/>
    <p:sldId id="1639" r:id="rId19"/>
    <p:sldId id="1750" r:id="rId20"/>
    <p:sldId id="1744" r:id="rId21"/>
    <p:sldId id="772" r:id="rId22"/>
    <p:sldId id="1240" r:id="rId23"/>
    <p:sldId id="1742" r:id="rId24"/>
    <p:sldId id="1194"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000"/>
    <a:srgbClr val="003768"/>
    <a:srgbClr val="174B8F"/>
    <a:srgbClr val="EEB111"/>
    <a:srgbClr val="FFB218"/>
    <a:srgbClr val="FFFFFF"/>
    <a:srgbClr val="0E69B0"/>
    <a:srgbClr val="3C599D"/>
    <a:srgbClr val="FE0000"/>
    <a:srgbClr val="F2A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C7F55-21FB-D71C-9AFE-53B41260A734}" v="109" dt="2023-10-09T16:29:42.108"/>
    <p1510:client id="{74485536-666A-1F4F-0DE1-4D34EBFFF80A}" v="1" dt="2023-10-10T13:07:11.590"/>
    <p1510:client id="{82A9136E-DCB1-4C24-871B-2B758BA5A7BF}" v="24" dt="2023-10-10T11:57:17.446"/>
    <p1510:client id="{A95159A5-5288-E8AF-1E59-F00725EB4F4A}" v="22" dt="2023-10-09T16:21:16.941"/>
    <p1510:client id="{E92AE172-8B24-AA5F-37DB-6BBB6BE9A359}" v="8" dt="2023-10-10T11:26:36.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37" autoAdjust="0"/>
    <p:restoredTop sz="96122" autoAdjust="0"/>
  </p:normalViewPr>
  <p:slideViewPr>
    <p:cSldViewPr snapToGrid="0">
      <p:cViewPr varScale="1">
        <p:scale>
          <a:sx n="201" d="100"/>
          <a:sy n="201" d="100"/>
        </p:scale>
        <p:origin x="474" y="17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ultasp\Desktop\sample%20bar%20charg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i="0" u="none" strike="noStrike" baseline="0" dirty="0">
                <a:effectLst/>
              </a:rPr>
              <a:t>Example </a:t>
            </a:r>
            <a:r>
              <a:rPr lang="en-US" sz="1000" baseline="0" dirty="0"/>
              <a:t>Community College</a:t>
            </a:r>
            <a:br>
              <a:rPr lang="en-US" sz="1000" baseline="0" dirty="0"/>
            </a:br>
            <a:r>
              <a:rPr lang="en-US" sz="1000" dirty="0"/>
              <a:t>3P1:</a:t>
            </a:r>
            <a:r>
              <a:rPr lang="en-US" sz="1000" baseline="0" dirty="0"/>
              <a:t> Nontraditional Program Concentration 2021-22</a:t>
            </a:r>
            <a:endParaRPr lang="en-US"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85281251608254"/>
          <c:y val="0.28078139883273107"/>
          <c:w val="0.75314008543049771"/>
          <c:h val="0.36971564994918488"/>
        </c:manualLayout>
      </c:layout>
      <c:barChart>
        <c:barDir val="col"/>
        <c:grouping val="clustered"/>
        <c:varyColors val="0"/>
        <c:ser>
          <c:idx val="0"/>
          <c:order val="0"/>
          <c:spPr>
            <a:solidFill>
              <a:schemeClr val="accent4"/>
            </a:solidFill>
            <a:ln>
              <a:noFill/>
            </a:ln>
            <a:effectLst/>
          </c:spPr>
          <c:invertIfNegative val="0"/>
          <c:cat>
            <c:strRef>
              <c:f>Sheet1!$A$70:$A$98</c:f>
              <c:strCache>
                <c:ptCount val="29"/>
                <c:pt idx="0">
                  <c:v>All CTE Concentrators</c:v>
                </c:pt>
                <c:pt idx="1">
                  <c:v>Female</c:v>
                </c:pt>
                <c:pt idx="2">
                  <c:v>Female w/disabilities</c:v>
                </c:pt>
                <c:pt idx="3">
                  <c:v>Female Pell recipients</c:v>
                </c:pt>
                <c:pt idx="4">
                  <c:v>Female single parent/pregnant</c:v>
                </c:pt>
                <c:pt idx="5">
                  <c:v>Female Out of Workforce</c:v>
                </c:pt>
                <c:pt idx="6">
                  <c:v>Female English Learners</c:v>
                </c:pt>
                <c:pt idx="7">
                  <c:v>Am Indian/Alaskan Native Female</c:v>
                </c:pt>
                <c:pt idx="8">
                  <c:v>Asian Female</c:v>
                </c:pt>
                <c:pt idx="9">
                  <c:v>Black Female</c:v>
                </c:pt>
                <c:pt idx="10">
                  <c:v>Hawaiian/Pac Islander Female</c:v>
                </c:pt>
                <c:pt idx="11">
                  <c:v>White Female</c:v>
                </c:pt>
                <c:pt idx="12">
                  <c:v>Multiple races Female</c:v>
                </c:pt>
                <c:pt idx="13">
                  <c:v>Unknown race Female</c:v>
                </c:pt>
                <c:pt idx="14">
                  <c:v>Hispanic Female</c:v>
                </c:pt>
                <c:pt idx="15">
                  <c:v>Male</c:v>
                </c:pt>
                <c:pt idx="16">
                  <c:v>Male w/disabilities</c:v>
                </c:pt>
                <c:pt idx="17">
                  <c:v>Male Pell recipients</c:v>
                </c:pt>
                <c:pt idx="18">
                  <c:v>Male single parent </c:v>
                </c:pt>
                <c:pt idx="19">
                  <c:v>Male Out of Workforce</c:v>
                </c:pt>
                <c:pt idx="20">
                  <c:v>Male English Learners</c:v>
                </c:pt>
                <c:pt idx="21">
                  <c:v>Am Indian/Alaskan Native Male</c:v>
                </c:pt>
                <c:pt idx="22">
                  <c:v>Asian Male</c:v>
                </c:pt>
                <c:pt idx="23">
                  <c:v>Black Male</c:v>
                </c:pt>
                <c:pt idx="24">
                  <c:v>Hawaiian/Pac Islander Male</c:v>
                </c:pt>
                <c:pt idx="25">
                  <c:v>White Male</c:v>
                </c:pt>
                <c:pt idx="26">
                  <c:v>Multiple races Male</c:v>
                </c:pt>
                <c:pt idx="27">
                  <c:v>Unknown race Male</c:v>
                </c:pt>
                <c:pt idx="28">
                  <c:v>Hispanic Male</c:v>
                </c:pt>
              </c:strCache>
            </c:strRef>
          </c:cat>
          <c:val>
            <c:numRef>
              <c:f>Sheet1!$B$70:$B$98</c:f>
              <c:numCache>
                <c:formatCode>0.00%</c:formatCode>
                <c:ptCount val="29"/>
                <c:pt idx="0">
                  <c:v>0.28999999999999998</c:v>
                </c:pt>
                <c:pt idx="1">
                  <c:v>0.6</c:v>
                </c:pt>
                <c:pt idx="2">
                  <c:v>0.61</c:v>
                </c:pt>
                <c:pt idx="3">
                  <c:v>0.59</c:v>
                </c:pt>
                <c:pt idx="4">
                  <c:v>0.55000000000000004</c:v>
                </c:pt>
                <c:pt idx="5">
                  <c:v>0.56999999999999995</c:v>
                </c:pt>
                <c:pt idx="6">
                  <c:v>0.59</c:v>
                </c:pt>
                <c:pt idx="7">
                  <c:v>0.61</c:v>
                </c:pt>
                <c:pt idx="8">
                  <c:v>0.63</c:v>
                </c:pt>
                <c:pt idx="9">
                  <c:v>0.62</c:v>
                </c:pt>
                <c:pt idx="10">
                  <c:v>0.6</c:v>
                </c:pt>
                <c:pt idx="11">
                  <c:v>0.62</c:v>
                </c:pt>
                <c:pt idx="12">
                  <c:v>0.6</c:v>
                </c:pt>
                <c:pt idx="13">
                  <c:v>0.59</c:v>
                </c:pt>
                <c:pt idx="14">
                  <c:v>0.61</c:v>
                </c:pt>
                <c:pt idx="15">
                  <c:v>0.03</c:v>
                </c:pt>
                <c:pt idx="16">
                  <c:v>3.5000000000000003E-2</c:v>
                </c:pt>
                <c:pt idx="17">
                  <c:v>0.05</c:v>
                </c:pt>
                <c:pt idx="18">
                  <c:v>0.03</c:v>
                </c:pt>
                <c:pt idx="19">
                  <c:v>0.06</c:v>
                </c:pt>
                <c:pt idx="20">
                  <c:v>0.04</c:v>
                </c:pt>
                <c:pt idx="21">
                  <c:v>0.02</c:v>
                </c:pt>
                <c:pt idx="22">
                  <c:v>0.03</c:v>
                </c:pt>
                <c:pt idx="23">
                  <c:v>4.4999999999999998E-2</c:v>
                </c:pt>
                <c:pt idx="24">
                  <c:v>2.5000000000000001E-2</c:v>
                </c:pt>
                <c:pt idx="25">
                  <c:v>0.04</c:v>
                </c:pt>
                <c:pt idx="26">
                  <c:v>0.03</c:v>
                </c:pt>
                <c:pt idx="27">
                  <c:v>0.01</c:v>
                </c:pt>
                <c:pt idx="28">
                  <c:v>3.5000000000000003E-2</c:v>
                </c:pt>
              </c:numCache>
            </c:numRef>
          </c:val>
          <c:extLst>
            <c:ext xmlns:c16="http://schemas.microsoft.com/office/drawing/2014/chart" uri="{C3380CC4-5D6E-409C-BE32-E72D297353CC}">
              <c16:uniqueId val="{00000000-B3EF-48C9-85D6-B9D89F349286}"/>
            </c:ext>
          </c:extLst>
        </c:ser>
        <c:dLbls>
          <c:showLegendKey val="0"/>
          <c:showVal val="0"/>
          <c:showCatName val="0"/>
          <c:showSerName val="0"/>
          <c:showPercent val="0"/>
          <c:showBubbleSize val="0"/>
        </c:dLbls>
        <c:gapWidth val="182"/>
        <c:axId val="1623349375"/>
        <c:axId val="1623349791"/>
      </c:barChart>
      <c:lineChart>
        <c:grouping val="standard"/>
        <c:varyColors val="0"/>
        <c:ser>
          <c:idx val="1"/>
          <c:order val="1"/>
          <c:spPr>
            <a:ln w="28575" cap="rnd">
              <a:solidFill>
                <a:schemeClr val="accent5"/>
              </a:solidFill>
              <a:prstDash val="dash"/>
              <a:round/>
            </a:ln>
            <a:effectLst/>
          </c:spPr>
          <c:marker>
            <c:symbol val="none"/>
          </c:marker>
          <c:cat>
            <c:strRef>
              <c:f>Sheet1!$A$70:$A$98</c:f>
              <c:strCache>
                <c:ptCount val="29"/>
                <c:pt idx="0">
                  <c:v>All CTE Concentrators</c:v>
                </c:pt>
                <c:pt idx="1">
                  <c:v>Female</c:v>
                </c:pt>
                <c:pt idx="2">
                  <c:v>Female w/disabilities</c:v>
                </c:pt>
                <c:pt idx="3">
                  <c:v>Female Pell recipients</c:v>
                </c:pt>
                <c:pt idx="4">
                  <c:v>Female single parent/pregnant</c:v>
                </c:pt>
                <c:pt idx="5">
                  <c:v>Female Out of Workforce</c:v>
                </c:pt>
                <c:pt idx="6">
                  <c:v>Female English Learners</c:v>
                </c:pt>
                <c:pt idx="7">
                  <c:v>Am Indian/Alaskan Native Female</c:v>
                </c:pt>
                <c:pt idx="8">
                  <c:v>Asian Female</c:v>
                </c:pt>
                <c:pt idx="9">
                  <c:v>Black Female</c:v>
                </c:pt>
                <c:pt idx="10">
                  <c:v>Hawaiian/Pac Islander Female</c:v>
                </c:pt>
                <c:pt idx="11">
                  <c:v>White Female</c:v>
                </c:pt>
                <c:pt idx="12">
                  <c:v>Multiple races Female</c:v>
                </c:pt>
                <c:pt idx="13">
                  <c:v>Unknown race Female</c:v>
                </c:pt>
                <c:pt idx="14">
                  <c:v>Hispanic Female</c:v>
                </c:pt>
                <c:pt idx="15">
                  <c:v>Male</c:v>
                </c:pt>
                <c:pt idx="16">
                  <c:v>Male w/disabilities</c:v>
                </c:pt>
                <c:pt idx="17">
                  <c:v>Male Pell recipients</c:v>
                </c:pt>
                <c:pt idx="18">
                  <c:v>Male single parent </c:v>
                </c:pt>
                <c:pt idx="19">
                  <c:v>Male Out of Workforce</c:v>
                </c:pt>
                <c:pt idx="20">
                  <c:v>Male English Learners</c:v>
                </c:pt>
                <c:pt idx="21">
                  <c:v>Am Indian/Alaskan Native Male</c:v>
                </c:pt>
                <c:pt idx="22">
                  <c:v>Asian Male</c:v>
                </c:pt>
                <c:pt idx="23">
                  <c:v>Black Male</c:v>
                </c:pt>
                <c:pt idx="24">
                  <c:v>Hawaiian/Pac Islander Male</c:v>
                </c:pt>
                <c:pt idx="25">
                  <c:v>White Male</c:v>
                </c:pt>
                <c:pt idx="26">
                  <c:v>Multiple races Male</c:v>
                </c:pt>
                <c:pt idx="27">
                  <c:v>Unknown race Male</c:v>
                </c:pt>
                <c:pt idx="28">
                  <c:v>Hispanic Male</c:v>
                </c:pt>
              </c:strCache>
            </c:strRef>
          </c:cat>
          <c:val>
            <c:numRef>
              <c:f>Sheet1!$C$70:$C$98</c:f>
              <c:numCache>
                <c:formatCode>0.00%</c:formatCode>
                <c:ptCount val="29"/>
                <c:pt idx="0">
                  <c:v>0.13800000000000001</c:v>
                </c:pt>
                <c:pt idx="1">
                  <c:v>0.13800000000000001</c:v>
                </c:pt>
                <c:pt idx="2">
                  <c:v>0.13800000000000001</c:v>
                </c:pt>
                <c:pt idx="3">
                  <c:v>0.13800000000000001</c:v>
                </c:pt>
                <c:pt idx="4">
                  <c:v>0.13800000000000001</c:v>
                </c:pt>
                <c:pt idx="5">
                  <c:v>0.13800000000000001</c:v>
                </c:pt>
                <c:pt idx="6">
                  <c:v>0.13800000000000001</c:v>
                </c:pt>
                <c:pt idx="7">
                  <c:v>0.13800000000000001</c:v>
                </c:pt>
                <c:pt idx="8">
                  <c:v>0.13800000000000001</c:v>
                </c:pt>
                <c:pt idx="9">
                  <c:v>0.13800000000000001</c:v>
                </c:pt>
                <c:pt idx="10">
                  <c:v>0.13800000000000001</c:v>
                </c:pt>
                <c:pt idx="11">
                  <c:v>0.13800000000000001</c:v>
                </c:pt>
                <c:pt idx="12">
                  <c:v>0.13800000000000001</c:v>
                </c:pt>
                <c:pt idx="13">
                  <c:v>0.13800000000000001</c:v>
                </c:pt>
                <c:pt idx="14">
                  <c:v>0.13800000000000001</c:v>
                </c:pt>
                <c:pt idx="15">
                  <c:v>0.13800000000000001</c:v>
                </c:pt>
                <c:pt idx="16">
                  <c:v>0.13800000000000001</c:v>
                </c:pt>
                <c:pt idx="17">
                  <c:v>0.13800000000000001</c:v>
                </c:pt>
                <c:pt idx="18">
                  <c:v>0.13800000000000001</c:v>
                </c:pt>
                <c:pt idx="19">
                  <c:v>0.13800000000000001</c:v>
                </c:pt>
                <c:pt idx="20">
                  <c:v>0.13800000000000001</c:v>
                </c:pt>
                <c:pt idx="21">
                  <c:v>0.13800000000000001</c:v>
                </c:pt>
                <c:pt idx="22">
                  <c:v>0.13800000000000001</c:v>
                </c:pt>
                <c:pt idx="23">
                  <c:v>0.13800000000000001</c:v>
                </c:pt>
                <c:pt idx="24">
                  <c:v>0.13800000000000001</c:v>
                </c:pt>
                <c:pt idx="25">
                  <c:v>0.13800000000000001</c:v>
                </c:pt>
                <c:pt idx="26">
                  <c:v>0.13800000000000001</c:v>
                </c:pt>
                <c:pt idx="27">
                  <c:v>0.13800000000000001</c:v>
                </c:pt>
                <c:pt idx="28">
                  <c:v>0.13800000000000001</c:v>
                </c:pt>
              </c:numCache>
            </c:numRef>
          </c:val>
          <c:smooth val="0"/>
          <c:extLst>
            <c:ext xmlns:c16="http://schemas.microsoft.com/office/drawing/2014/chart" uri="{C3380CC4-5D6E-409C-BE32-E72D297353CC}">
              <c16:uniqueId val="{00000001-B3EF-48C9-85D6-B9D89F349286}"/>
            </c:ext>
          </c:extLst>
        </c:ser>
        <c:ser>
          <c:idx val="2"/>
          <c:order val="2"/>
          <c:spPr>
            <a:ln w="28575" cap="rnd">
              <a:solidFill>
                <a:schemeClr val="accent3"/>
              </a:solidFill>
              <a:round/>
            </a:ln>
            <a:effectLst/>
          </c:spPr>
          <c:marker>
            <c:symbol val="none"/>
          </c:marker>
          <c:cat>
            <c:strRef>
              <c:f>Sheet1!$A$70:$A$98</c:f>
              <c:strCache>
                <c:ptCount val="29"/>
                <c:pt idx="0">
                  <c:v>All CTE Concentrators</c:v>
                </c:pt>
                <c:pt idx="1">
                  <c:v>Female</c:v>
                </c:pt>
                <c:pt idx="2">
                  <c:v>Female w/disabilities</c:v>
                </c:pt>
                <c:pt idx="3">
                  <c:v>Female Pell recipients</c:v>
                </c:pt>
                <c:pt idx="4">
                  <c:v>Female single parent/pregnant</c:v>
                </c:pt>
                <c:pt idx="5">
                  <c:v>Female Out of Workforce</c:v>
                </c:pt>
                <c:pt idx="6">
                  <c:v>Female English Learners</c:v>
                </c:pt>
                <c:pt idx="7">
                  <c:v>Am Indian/Alaskan Native Female</c:v>
                </c:pt>
                <c:pt idx="8">
                  <c:v>Asian Female</c:v>
                </c:pt>
                <c:pt idx="9">
                  <c:v>Black Female</c:v>
                </c:pt>
                <c:pt idx="10">
                  <c:v>Hawaiian/Pac Islander Female</c:v>
                </c:pt>
                <c:pt idx="11">
                  <c:v>White Female</c:v>
                </c:pt>
                <c:pt idx="12">
                  <c:v>Multiple races Female</c:v>
                </c:pt>
                <c:pt idx="13">
                  <c:v>Unknown race Female</c:v>
                </c:pt>
                <c:pt idx="14">
                  <c:v>Hispanic Female</c:v>
                </c:pt>
                <c:pt idx="15">
                  <c:v>Male</c:v>
                </c:pt>
                <c:pt idx="16">
                  <c:v>Male w/disabilities</c:v>
                </c:pt>
                <c:pt idx="17">
                  <c:v>Male Pell recipients</c:v>
                </c:pt>
                <c:pt idx="18">
                  <c:v>Male single parent </c:v>
                </c:pt>
                <c:pt idx="19">
                  <c:v>Male Out of Workforce</c:v>
                </c:pt>
                <c:pt idx="20">
                  <c:v>Male English Learners</c:v>
                </c:pt>
                <c:pt idx="21">
                  <c:v>Am Indian/Alaskan Native Male</c:v>
                </c:pt>
                <c:pt idx="22">
                  <c:v>Asian Male</c:v>
                </c:pt>
                <c:pt idx="23">
                  <c:v>Black Male</c:v>
                </c:pt>
                <c:pt idx="24">
                  <c:v>Hawaiian/Pac Islander Male</c:v>
                </c:pt>
                <c:pt idx="25">
                  <c:v>White Male</c:v>
                </c:pt>
                <c:pt idx="26">
                  <c:v>Multiple races Male</c:v>
                </c:pt>
                <c:pt idx="27">
                  <c:v>Unknown race Male</c:v>
                </c:pt>
                <c:pt idx="28">
                  <c:v>Hispanic Male</c:v>
                </c:pt>
              </c:strCache>
            </c:strRef>
          </c:cat>
          <c:val>
            <c:numRef>
              <c:f>Sheet1!$D$70:$D$98</c:f>
              <c:numCache>
                <c:formatCode>0.00%</c:formatCode>
                <c:ptCount val="29"/>
                <c:pt idx="0">
                  <c:v>0.161</c:v>
                </c:pt>
                <c:pt idx="1">
                  <c:v>0.161</c:v>
                </c:pt>
                <c:pt idx="2">
                  <c:v>0.161</c:v>
                </c:pt>
                <c:pt idx="3">
                  <c:v>0.161</c:v>
                </c:pt>
                <c:pt idx="4">
                  <c:v>0.161</c:v>
                </c:pt>
                <c:pt idx="5">
                  <c:v>0.161</c:v>
                </c:pt>
                <c:pt idx="6">
                  <c:v>0.161</c:v>
                </c:pt>
                <c:pt idx="7">
                  <c:v>0.161</c:v>
                </c:pt>
                <c:pt idx="8">
                  <c:v>0.161</c:v>
                </c:pt>
                <c:pt idx="9">
                  <c:v>0.161</c:v>
                </c:pt>
                <c:pt idx="10">
                  <c:v>0.161</c:v>
                </c:pt>
                <c:pt idx="11">
                  <c:v>0.161</c:v>
                </c:pt>
                <c:pt idx="12">
                  <c:v>0.161</c:v>
                </c:pt>
                <c:pt idx="13">
                  <c:v>0.161</c:v>
                </c:pt>
                <c:pt idx="14">
                  <c:v>0.161</c:v>
                </c:pt>
                <c:pt idx="15">
                  <c:v>0.161</c:v>
                </c:pt>
                <c:pt idx="16">
                  <c:v>0.161</c:v>
                </c:pt>
                <c:pt idx="17">
                  <c:v>0.161</c:v>
                </c:pt>
                <c:pt idx="18">
                  <c:v>0.161</c:v>
                </c:pt>
                <c:pt idx="19">
                  <c:v>0.161</c:v>
                </c:pt>
                <c:pt idx="20">
                  <c:v>0.161</c:v>
                </c:pt>
                <c:pt idx="21">
                  <c:v>0.161</c:v>
                </c:pt>
                <c:pt idx="22">
                  <c:v>0.161</c:v>
                </c:pt>
                <c:pt idx="23">
                  <c:v>0.161</c:v>
                </c:pt>
                <c:pt idx="24">
                  <c:v>0.161</c:v>
                </c:pt>
                <c:pt idx="25">
                  <c:v>0.161</c:v>
                </c:pt>
                <c:pt idx="26">
                  <c:v>0.161</c:v>
                </c:pt>
                <c:pt idx="27">
                  <c:v>0.161</c:v>
                </c:pt>
                <c:pt idx="28">
                  <c:v>0.161</c:v>
                </c:pt>
              </c:numCache>
            </c:numRef>
          </c:val>
          <c:smooth val="0"/>
          <c:extLst>
            <c:ext xmlns:c16="http://schemas.microsoft.com/office/drawing/2014/chart" uri="{C3380CC4-5D6E-409C-BE32-E72D297353CC}">
              <c16:uniqueId val="{00000002-B3EF-48C9-85D6-B9D89F349286}"/>
            </c:ext>
          </c:extLst>
        </c:ser>
        <c:dLbls>
          <c:showLegendKey val="0"/>
          <c:showVal val="0"/>
          <c:showCatName val="0"/>
          <c:showSerName val="0"/>
          <c:showPercent val="0"/>
          <c:showBubbleSize val="0"/>
        </c:dLbls>
        <c:marker val="1"/>
        <c:smooth val="0"/>
        <c:axId val="1623349375"/>
        <c:axId val="1623349791"/>
      </c:lineChart>
      <c:catAx>
        <c:axId val="162334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23349791"/>
        <c:crosses val="autoZero"/>
        <c:auto val="1"/>
        <c:lblAlgn val="ctr"/>
        <c:lblOffset val="100"/>
        <c:noMultiLvlLbl val="0"/>
      </c:catAx>
      <c:valAx>
        <c:axId val="16233497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349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a:solidFill>
            <a:srgbClr val="003768"/>
          </a:solidFill>
        </a:ln>
      </dgm:spPr>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vacant</a:t>
          </a:r>
        </a:p>
      </dsp:txBody>
      <dsp:txXfrm>
        <a:off x="6555857" y="1293189"/>
        <a:ext cx="1298956" cy="408660"/>
      </dsp:txXfrm>
    </dsp:sp>
    <dsp:sp modelId="{3DDA16CE-7D47-4596-AF3C-F050F60DB5A3}">
      <dsp:nvSpPr>
        <dsp:cNvPr id="0" name=""/>
        <dsp:cNvSpPr/>
      </dsp:nvSpPr>
      <dsp:spPr>
        <a:xfrm>
          <a:off x="737686" y="1856265"/>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10/11/2023</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10/11/2023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405044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https://www.acteonline.org/about/structure/divisions/postsecondary-adult-and-career-education-division/ </a:t>
            </a:r>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7315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Put in chat ideas and topics</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061141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nccareers.org/printables-tool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youtube.com/watch?v=e_9kOF5RaM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hyperlink" Target="http://www.ncperkins.org/presentation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October 10,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B49B1-5ECF-2F07-DE52-8DA2116CAC34}"/>
              </a:ext>
            </a:extLst>
          </p:cNvPr>
          <p:cNvSpPr>
            <a:spLocks noGrp="1"/>
          </p:cNvSpPr>
          <p:nvPr>
            <p:ph type="title"/>
          </p:nvPr>
        </p:nvSpPr>
        <p:spPr>
          <a:xfrm>
            <a:off x="1297859" y="126367"/>
            <a:ext cx="7364361" cy="994172"/>
          </a:xfrm>
        </p:spPr>
        <p:txBody>
          <a:bodyPr anchor="ctr">
            <a:normAutofit/>
          </a:bodyPr>
          <a:lstStyle/>
          <a:p>
            <a:r>
              <a:rPr lang="en-US" dirty="0" err="1"/>
              <a:t>PowerBi</a:t>
            </a:r>
            <a:r>
              <a:rPr lang="en-US" dirty="0"/>
              <a:t> for Special Pops Un-suppressed Data</a:t>
            </a:r>
          </a:p>
        </p:txBody>
      </p:sp>
      <p:sp>
        <p:nvSpPr>
          <p:cNvPr id="2" name="Content Placeholder 1">
            <a:extLst>
              <a:ext uri="{FF2B5EF4-FFF2-40B4-BE49-F238E27FC236}">
                <a16:creationId xmlns:a16="http://schemas.microsoft.com/office/drawing/2014/main" id="{522E7D94-5247-3B64-4885-5997676DE962}"/>
              </a:ext>
            </a:extLst>
          </p:cNvPr>
          <p:cNvSpPr>
            <a:spLocks noGrp="1"/>
          </p:cNvSpPr>
          <p:nvPr>
            <p:ph sz="half" idx="2"/>
          </p:nvPr>
        </p:nvSpPr>
        <p:spPr>
          <a:xfrm>
            <a:off x="1297859" y="1369219"/>
            <a:ext cx="7217491" cy="3449762"/>
          </a:xfrm>
        </p:spPr>
        <p:txBody>
          <a:bodyPr>
            <a:normAutofit/>
          </a:bodyPr>
          <a:lstStyle/>
          <a:p>
            <a:pPr marL="0" indent="0">
              <a:buNone/>
            </a:pPr>
            <a:r>
              <a:rPr lang="en-US" dirty="0">
                <a:solidFill>
                  <a:srgbClr val="FF0000"/>
                </a:solidFill>
              </a:rPr>
              <a:t>Perkins data coming soon!</a:t>
            </a:r>
          </a:p>
          <a:p>
            <a:pPr marL="0" indent="0">
              <a:buNone/>
            </a:pPr>
            <a:r>
              <a:rPr lang="en-US" dirty="0">
                <a:solidFill>
                  <a:srgbClr val="FF0000"/>
                </a:solidFill>
              </a:rPr>
              <a:t>Make sure your Data Coordinator (IR/IE) has access!</a:t>
            </a:r>
          </a:p>
        </p:txBody>
      </p:sp>
      <p:graphicFrame>
        <p:nvGraphicFramePr>
          <p:cNvPr id="4" name="Chart 3">
            <a:extLst>
              <a:ext uri="{FF2B5EF4-FFF2-40B4-BE49-F238E27FC236}">
                <a16:creationId xmlns:a16="http://schemas.microsoft.com/office/drawing/2014/main" id="{432C0C98-161F-44EB-BC12-22053A588DD3}"/>
              </a:ext>
              <a:ext uri="{147F2762-F138-4A5C-976F-8EAC2B608ADB}">
                <a16:predDERef xmlns:a16="http://schemas.microsoft.com/office/drawing/2014/main" pred="{94F2092B-4CF7-5B9F-7B2E-CBD4957793A4}"/>
              </a:ext>
            </a:extLst>
          </p:cNvPr>
          <p:cNvGraphicFramePr>
            <a:graphicFrameLocks/>
          </p:cNvGraphicFramePr>
          <p:nvPr>
            <p:extLst>
              <p:ext uri="{D42A27DB-BD31-4B8C-83A1-F6EECF244321}">
                <p14:modId xmlns:p14="http://schemas.microsoft.com/office/powerpoint/2010/main" val="173663808"/>
              </p:ext>
            </p:extLst>
          </p:nvPr>
        </p:nvGraphicFramePr>
        <p:xfrm>
          <a:off x="-1125996" y="2017727"/>
          <a:ext cx="10084260" cy="3049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5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F8834-BE71-4879-F37F-3AD331EB4D98}"/>
              </a:ext>
            </a:extLst>
          </p:cNvPr>
          <p:cNvSpPr>
            <a:spLocks noGrp="1"/>
          </p:cNvSpPr>
          <p:nvPr>
            <p:ph idx="1"/>
          </p:nvPr>
        </p:nvSpPr>
        <p:spPr/>
        <p:txBody>
          <a:bodyPr>
            <a:normAutofit/>
          </a:bodyPr>
          <a:lstStyle/>
          <a:p>
            <a:pPr marL="0" indent="0">
              <a:buNone/>
            </a:pPr>
            <a:endParaRPr lang="en-US" b="1" dirty="0">
              <a:solidFill>
                <a:srgbClr val="0E69B0"/>
              </a:solidFill>
            </a:endParaRPr>
          </a:p>
          <a:p>
            <a:pPr marL="0" indent="0">
              <a:buNone/>
            </a:pPr>
            <a:r>
              <a:rPr lang="en-US" sz="2400" b="1" dirty="0">
                <a:solidFill>
                  <a:srgbClr val="0E69B0"/>
                </a:solidFill>
              </a:rPr>
              <a:t>PACE</a:t>
            </a:r>
            <a:r>
              <a:rPr lang="en-US" sz="2400" dirty="0"/>
              <a:t> = </a:t>
            </a:r>
            <a:r>
              <a:rPr lang="en-US" sz="2400" b="1" dirty="0">
                <a:solidFill>
                  <a:srgbClr val="0E69B0"/>
                </a:solidFill>
              </a:rPr>
              <a:t>P</a:t>
            </a:r>
            <a:r>
              <a:rPr lang="en-US" sz="2400" dirty="0"/>
              <a:t>ostsecondary, </a:t>
            </a:r>
            <a:r>
              <a:rPr lang="en-US" sz="2400" b="1" dirty="0">
                <a:solidFill>
                  <a:srgbClr val="0E69B0"/>
                </a:solidFill>
              </a:rPr>
              <a:t>A</a:t>
            </a:r>
            <a:r>
              <a:rPr lang="en-US" sz="2400" dirty="0"/>
              <a:t>dult &amp; </a:t>
            </a:r>
            <a:r>
              <a:rPr lang="en-US" sz="2400" b="1" dirty="0">
                <a:solidFill>
                  <a:srgbClr val="0E69B0"/>
                </a:solidFill>
              </a:rPr>
              <a:t>C</a:t>
            </a:r>
            <a:r>
              <a:rPr lang="en-US" sz="2400" dirty="0"/>
              <a:t>areer </a:t>
            </a:r>
            <a:r>
              <a:rPr lang="en-US" sz="2400" b="1" dirty="0">
                <a:solidFill>
                  <a:srgbClr val="0E69B0"/>
                </a:solidFill>
              </a:rPr>
              <a:t>E</a:t>
            </a:r>
            <a:r>
              <a:rPr lang="en-US" sz="2400" dirty="0"/>
              <a:t>ducation</a:t>
            </a:r>
          </a:p>
          <a:p>
            <a:pPr marL="0" indent="0">
              <a:buNone/>
            </a:pPr>
            <a:endParaRPr lang="en-US" sz="2400" dirty="0"/>
          </a:p>
          <a:p>
            <a:pPr marL="0" indent="0">
              <a:spcBef>
                <a:spcPts val="0"/>
              </a:spcBef>
              <a:buNone/>
            </a:pPr>
            <a:r>
              <a:rPr lang="en-US" sz="2400" dirty="0"/>
              <a:t>Pam Gibson</a:t>
            </a:r>
          </a:p>
          <a:p>
            <a:pPr marL="0" indent="0">
              <a:spcBef>
                <a:spcPts val="0"/>
              </a:spcBef>
              <a:buNone/>
            </a:pPr>
            <a:r>
              <a:rPr lang="en-US" sz="2400" dirty="0"/>
              <a:t>Dean of Engineering &amp; Applied Technologies</a:t>
            </a:r>
          </a:p>
          <a:p>
            <a:pPr marL="0" indent="0">
              <a:spcBef>
                <a:spcPts val="0"/>
              </a:spcBef>
              <a:buNone/>
            </a:pPr>
            <a:r>
              <a:rPr lang="en-US" sz="2400" dirty="0"/>
              <a:t>Fayetteville Technical Community College</a:t>
            </a:r>
          </a:p>
          <a:p>
            <a:pPr marL="0" indent="0">
              <a:spcBef>
                <a:spcPts val="0"/>
              </a:spcBef>
              <a:buNone/>
            </a:pPr>
            <a:endParaRPr lang="en-US" sz="2400" dirty="0"/>
          </a:p>
          <a:p>
            <a:pPr marL="0" indent="0">
              <a:spcBef>
                <a:spcPts val="0"/>
              </a:spcBef>
              <a:buNone/>
            </a:pPr>
            <a:r>
              <a:rPr lang="en-US" sz="2400" dirty="0"/>
              <a:t>Discussion on joining NCACTE/ACTE</a:t>
            </a:r>
          </a:p>
        </p:txBody>
      </p:sp>
      <p:sp>
        <p:nvSpPr>
          <p:cNvPr id="3" name="Title 2">
            <a:extLst>
              <a:ext uri="{FF2B5EF4-FFF2-40B4-BE49-F238E27FC236}">
                <a16:creationId xmlns:a16="http://schemas.microsoft.com/office/drawing/2014/main" id="{8F544FCC-F724-3D8C-B75D-C84912A09848}"/>
              </a:ext>
            </a:extLst>
          </p:cNvPr>
          <p:cNvSpPr>
            <a:spLocks noGrp="1"/>
          </p:cNvSpPr>
          <p:nvPr>
            <p:ph type="title"/>
          </p:nvPr>
        </p:nvSpPr>
        <p:spPr/>
        <p:txBody>
          <a:bodyPr/>
          <a:lstStyle/>
          <a:p>
            <a:r>
              <a:rPr lang="en-US" dirty="0"/>
              <a:t>NCACTE PACE </a:t>
            </a:r>
          </a:p>
        </p:txBody>
      </p:sp>
      <p:pic>
        <p:nvPicPr>
          <p:cNvPr id="1028" name="Picture 4" descr="ACTE">
            <a:extLst>
              <a:ext uri="{FF2B5EF4-FFF2-40B4-BE49-F238E27FC236}">
                <a16:creationId xmlns:a16="http://schemas.microsoft.com/office/drawing/2014/main" id="{C21402EC-B5B3-5023-0B09-4027C567A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020" y="87335"/>
            <a:ext cx="3943350" cy="1092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m Gibson">
            <a:extLst>
              <a:ext uri="{FF2B5EF4-FFF2-40B4-BE49-F238E27FC236}">
                <a16:creationId xmlns:a16="http://schemas.microsoft.com/office/drawing/2014/main" id="{C507C4BA-BA87-4AE9-8DE4-2837212542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795" b="38829"/>
          <a:stretch/>
        </p:blipFill>
        <p:spPr bwMode="auto">
          <a:xfrm>
            <a:off x="6987401" y="2812895"/>
            <a:ext cx="2156599" cy="233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create a mailing list that will really grow | AtomPark Software">
            <a:extLst>
              <a:ext uri="{FF2B5EF4-FFF2-40B4-BE49-F238E27FC236}">
                <a16:creationId xmlns:a16="http://schemas.microsoft.com/office/drawing/2014/main" id="{CD8F00FC-924B-DC49-27EB-2FA53FC35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19" r="1" b="11898"/>
          <a:stretch/>
        </p:blipFill>
        <p:spPr bwMode="auto">
          <a:xfrm>
            <a:off x="1297859" y="1320904"/>
            <a:ext cx="6487756" cy="3548753"/>
          </a:xfrm>
          <a:prstGeom prst="rect">
            <a:avLst/>
          </a:prstGeom>
          <a:solidFill>
            <a:srgbClr val="FFFFFF"/>
          </a:solidFill>
        </p:spPr>
      </p:pic>
      <p:sp>
        <p:nvSpPr>
          <p:cNvPr id="2" name="Title 1">
            <a:extLst>
              <a:ext uri="{FF2B5EF4-FFF2-40B4-BE49-F238E27FC236}">
                <a16:creationId xmlns:a16="http://schemas.microsoft.com/office/drawing/2014/main" id="{53C5A6C0-BA43-21B5-08E7-4CA10B5EFD71}"/>
              </a:ext>
            </a:extLst>
          </p:cNvPr>
          <p:cNvSpPr>
            <a:spLocks noGrp="1"/>
          </p:cNvSpPr>
          <p:nvPr>
            <p:ph type="title"/>
          </p:nvPr>
        </p:nvSpPr>
        <p:spPr>
          <a:xfrm>
            <a:off x="1297859" y="126367"/>
            <a:ext cx="7364361" cy="994172"/>
          </a:xfrm>
        </p:spPr>
        <p:txBody>
          <a:bodyPr anchor="ctr">
            <a:normAutofit/>
          </a:bodyPr>
          <a:lstStyle/>
          <a:p>
            <a:r>
              <a:rPr lang="en-US" dirty="0" err="1"/>
              <a:t>ll-perkins</a:t>
            </a:r>
            <a:r>
              <a:rPr lang="en-US" dirty="0"/>
              <a:t> Listserv</a:t>
            </a:r>
          </a:p>
        </p:txBody>
      </p:sp>
    </p:spTree>
    <p:extLst>
      <p:ext uri="{BB962C8B-B14F-4D97-AF65-F5344CB8AC3E}">
        <p14:creationId xmlns:p14="http://schemas.microsoft.com/office/powerpoint/2010/main" val="260276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9556A-9665-DABA-1548-4BACC32F3FC6}"/>
              </a:ext>
            </a:extLst>
          </p:cNvPr>
          <p:cNvSpPr>
            <a:spLocks noGrp="1"/>
          </p:cNvSpPr>
          <p:nvPr>
            <p:ph type="title"/>
          </p:nvPr>
        </p:nvSpPr>
        <p:spPr>
          <a:xfrm>
            <a:off x="1297859" y="126367"/>
            <a:ext cx="7364361" cy="994172"/>
          </a:xfrm>
        </p:spPr>
        <p:txBody>
          <a:bodyPr anchor="ctr">
            <a:normAutofit/>
          </a:bodyPr>
          <a:lstStyle/>
          <a:p>
            <a:r>
              <a:rPr lang="en-US" dirty="0"/>
              <a:t>Career Exploration Guides</a:t>
            </a:r>
          </a:p>
        </p:txBody>
      </p:sp>
      <p:sp>
        <p:nvSpPr>
          <p:cNvPr id="10" name="Content Placeholder 2">
            <a:extLst>
              <a:ext uri="{FF2B5EF4-FFF2-40B4-BE49-F238E27FC236}">
                <a16:creationId xmlns:a16="http://schemas.microsoft.com/office/drawing/2014/main" id="{C945614D-2499-38A9-7C59-BE099C759420}"/>
              </a:ext>
            </a:extLst>
          </p:cNvPr>
          <p:cNvSpPr>
            <a:spLocks noGrp="1"/>
          </p:cNvSpPr>
          <p:nvPr>
            <p:ph sz="half" idx="1"/>
          </p:nvPr>
        </p:nvSpPr>
        <p:spPr>
          <a:xfrm>
            <a:off x="923095" y="1455398"/>
            <a:ext cx="7984273" cy="3449762"/>
          </a:xfrm>
        </p:spPr>
        <p:txBody>
          <a:bodyPr vert="horz" lIns="91440" tIns="45720" rIns="91440" bIns="45720" rtlCol="0" anchor="t">
            <a:normAutofit fontScale="92500" lnSpcReduction="20000"/>
          </a:bodyPr>
          <a:lstStyle/>
          <a:p>
            <a:pPr marL="0" indent="0">
              <a:buNone/>
            </a:pPr>
            <a:r>
              <a:rPr lang="en-US" sz="2400" dirty="0">
                <a:latin typeface="Times New Roman"/>
                <a:cs typeface="Times New Roman"/>
              </a:rPr>
              <a:t>Let us know if you need any!</a:t>
            </a:r>
          </a:p>
          <a:p>
            <a:pPr marL="0" indent="0">
              <a:buNone/>
            </a:pPr>
            <a:r>
              <a:rPr lang="en-US" sz="2400" dirty="0">
                <a:latin typeface="Times New Roman"/>
                <a:cs typeface="Times New Roman"/>
              </a:rPr>
              <a:t>40 guides per case</a:t>
            </a:r>
          </a:p>
          <a:p>
            <a:pPr marL="0" indent="0">
              <a:buNone/>
            </a:pPr>
            <a:endParaRPr lang="en-US" sz="2400" dirty="0"/>
          </a:p>
          <a:p>
            <a:pPr marL="0" indent="0">
              <a:buNone/>
            </a:pPr>
            <a:r>
              <a:rPr lang="en-US" sz="2400" dirty="0">
                <a:latin typeface="Times New Roman"/>
                <a:cs typeface="Times New Roman"/>
              </a:rPr>
              <a:t>Contact Darice to order them</a:t>
            </a:r>
            <a:endParaRPr lang="en-US" sz="2400" dirty="0"/>
          </a:p>
          <a:p>
            <a:pPr marL="0" indent="0">
              <a:buNone/>
            </a:pPr>
            <a:r>
              <a:rPr lang="en-US" sz="2400" dirty="0">
                <a:latin typeface="Times New Roman"/>
                <a:cs typeface="Times New Roman"/>
              </a:rPr>
              <a:t>Mcdougaldd@nccommunitycolleges.edu</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Available online at </a:t>
            </a:r>
            <a:r>
              <a:rPr lang="en-US" sz="2400" dirty="0">
                <a:hlinkClick r:id="rId2"/>
              </a:rPr>
              <a:t>https://nccareers.org/printables-tools</a:t>
            </a:r>
            <a:r>
              <a:rPr lang="en-US" sz="2400" dirty="0"/>
              <a:t> </a:t>
            </a:r>
          </a:p>
        </p:txBody>
      </p:sp>
      <p:pic>
        <p:nvPicPr>
          <p:cNvPr id="5" name="Picture 4">
            <a:extLst>
              <a:ext uri="{FF2B5EF4-FFF2-40B4-BE49-F238E27FC236}">
                <a16:creationId xmlns:a16="http://schemas.microsoft.com/office/drawing/2014/main" id="{EC7612A9-F02F-9E70-4BE7-B28AB49480BA}"/>
              </a:ext>
            </a:extLst>
          </p:cNvPr>
          <p:cNvPicPr>
            <a:picLocks noChangeAspect="1"/>
          </p:cNvPicPr>
          <p:nvPr/>
        </p:nvPicPr>
        <p:blipFill>
          <a:blip r:embed="rId3"/>
          <a:stretch>
            <a:fillRect/>
          </a:stretch>
        </p:blipFill>
        <p:spPr>
          <a:xfrm>
            <a:off x="5687344" y="126367"/>
            <a:ext cx="3233631" cy="4172428"/>
          </a:xfrm>
          <a:prstGeom prst="rect">
            <a:avLst/>
          </a:prstGeom>
          <a:noFill/>
          <a:ln>
            <a:solidFill>
              <a:srgbClr val="3C599D"/>
            </a:solidFill>
          </a:ln>
        </p:spPr>
      </p:pic>
    </p:spTree>
    <p:extLst>
      <p:ext uri="{BB962C8B-B14F-4D97-AF65-F5344CB8AC3E}">
        <p14:creationId xmlns:p14="http://schemas.microsoft.com/office/powerpoint/2010/main" val="4165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BCB08-F77E-93BA-D32D-0014CA81436D}"/>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November 20 – Catawba Valley</a:t>
            </a:r>
          </a:p>
          <a:p>
            <a:pPr marL="174625" indent="-174625"/>
            <a:r>
              <a:rPr lang="en-US" dirty="0"/>
              <a:t>December 5 – Wayne Community College</a:t>
            </a:r>
          </a:p>
          <a:p>
            <a:pPr marL="174625" indent="-174625"/>
            <a:r>
              <a:rPr lang="en-US" dirty="0"/>
              <a:t>9am – 2pm</a:t>
            </a:r>
          </a:p>
          <a:p>
            <a:pPr marL="0" indent="0">
              <a:buNone/>
            </a:pPr>
            <a:endParaRPr lang="en-US" dirty="0"/>
          </a:p>
          <a:p>
            <a:pPr marL="0" indent="0">
              <a:buNone/>
            </a:pPr>
            <a:r>
              <a:rPr lang="en-US" dirty="0">
                <a:latin typeface="Times New Roman"/>
                <a:cs typeface="Times New Roman"/>
              </a:rPr>
              <a:t>Who should attend?</a:t>
            </a:r>
          </a:p>
          <a:p>
            <a:pPr marL="0" indent="0">
              <a:buNone/>
            </a:pPr>
            <a:r>
              <a:rPr lang="en-US" dirty="0">
                <a:latin typeface="Times New Roman"/>
                <a:cs typeface="Times New Roman"/>
              </a:rPr>
              <a:t>Career Coaches and Career Counselors</a:t>
            </a:r>
            <a:endParaRPr lang="en-US" dirty="0"/>
          </a:p>
          <a:p>
            <a:pPr marL="0" indent="0">
              <a:buNone/>
            </a:pPr>
            <a:endParaRPr lang="en-US" dirty="0"/>
          </a:p>
          <a:p>
            <a:pPr marL="0" indent="0">
              <a:buNone/>
            </a:pPr>
            <a:endParaRPr lang="en-US" dirty="0"/>
          </a:p>
          <a:p>
            <a:pPr marL="0" indent="0">
              <a:buNone/>
            </a:pPr>
            <a:r>
              <a:rPr lang="en-US" dirty="0">
                <a:solidFill>
                  <a:srgbClr val="FD0000"/>
                </a:solidFill>
                <a:latin typeface="Times New Roman"/>
                <a:cs typeface="Times New Roman"/>
              </a:rPr>
              <a:t>*Lunch $10 cash only at the door</a:t>
            </a:r>
            <a:endParaRPr lang="en-US" dirty="0">
              <a:solidFill>
                <a:srgbClr val="FD0000"/>
              </a:solidFill>
            </a:endParaRPr>
          </a:p>
          <a:p>
            <a:pPr marL="174625" indent="-174625"/>
            <a:endParaRPr lang="en-US" dirty="0">
              <a:solidFill>
                <a:srgbClr val="FD0000"/>
              </a:solidFill>
            </a:endParaRPr>
          </a:p>
        </p:txBody>
      </p:sp>
      <p:sp>
        <p:nvSpPr>
          <p:cNvPr id="3" name="Title 2">
            <a:extLst>
              <a:ext uri="{FF2B5EF4-FFF2-40B4-BE49-F238E27FC236}">
                <a16:creationId xmlns:a16="http://schemas.microsoft.com/office/drawing/2014/main" id="{85D370CD-EA66-B844-0611-990CE51070C5}"/>
              </a:ext>
            </a:extLst>
          </p:cNvPr>
          <p:cNvSpPr>
            <a:spLocks noGrp="1"/>
          </p:cNvSpPr>
          <p:nvPr>
            <p:ph type="title"/>
          </p:nvPr>
        </p:nvSpPr>
        <p:spPr/>
        <p:txBody>
          <a:bodyPr/>
          <a:lstStyle/>
          <a:p>
            <a:r>
              <a:rPr lang="en-US" dirty="0"/>
              <a:t>Digging Deep in Career Exploration Workshops	</a:t>
            </a:r>
          </a:p>
        </p:txBody>
      </p:sp>
      <p:pic>
        <p:nvPicPr>
          <p:cNvPr id="4" name="Picture 3">
            <a:extLst>
              <a:ext uri="{FF2B5EF4-FFF2-40B4-BE49-F238E27FC236}">
                <a16:creationId xmlns:a16="http://schemas.microsoft.com/office/drawing/2014/main" id="{91083DDA-B6B5-09E4-D20C-6D50F76FB784}"/>
              </a:ext>
            </a:extLst>
          </p:cNvPr>
          <p:cNvPicPr>
            <a:picLocks noChangeAspect="1"/>
          </p:cNvPicPr>
          <p:nvPr/>
        </p:nvPicPr>
        <p:blipFill>
          <a:blip r:embed="rId2"/>
          <a:stretch>
            <a:fillRect/>
          </a:stretch>
        </p:blipFill>
        <p:spPr>
          <a:xfrm rot="1030506">
            <a:off x="5641280" y="965675"/>
            <a:ext cx="2878815" cy="3714601"/>
          </a:xfrm>
          <a:prstGeom prst="rect">
            <a:avLst/>
          </a:prstGeom>
          <a:noFill/>
          <a:ln>
            <a:solidFill>
              <a:srgbClr val="3C599D"/>
            </a:solidFill>
          </a:ln>
        </p:spPr>
      </p:pic>
    </p:spTree>
    <p:extLst>
      <p:ext uri="{BB962C8B-B14F-4D97-AF65-F5344CB8AC3E}">
        <p14:creationId xmlns:p14="http://schemas.microsoft.com/office/powerpoint/2010/main" val="34023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5400" y="1320904"/>
            <a:ext cx="7219950" cy="3548753"/>
          </a:xfrm>
        </p:spPr>
        <p:txBody>
          <a:bodyPr vert="horz" lIns="91440" tIns="45720" rIns="91440" bIns="45720" rtlCol="0" anchor="t">
            <a:normAutofit/>
          </a:bodyPr>
          <a:lstStyle/>
          <a:p>
            <a:pPr marL="0" indent="0">
              <a:buNone/>
            </a:pPr>
            <a:r>
              <a:rPr lang="en-US" sz="2400" b="1" dirty="0">
                <a:latin typeface="Times New Roman"/>
                <a:cs typeface="Times New Roman"/>
              </a:rPr>
              <a:t>Southwestern Community College</a:t>
            </a:r>
          </a:p>
          <a:p>
            <a:pPr marL="0" indent="0">
              <a:buNone/>
            </a:pPr>
            <a:r>
              <a:rPr lang="en-US" dirty="0">
                <a:latin typeface="Times New Roman"/>
                <a:cs typeface="Times New Roman"/>
              </a:rPr>
              <a:t>Supporting all students</a:t>
            </a:r>
            <a:endParaRPr lang="en-US" dirty="0"/>
          </a:p>
          <a:p>
            <a:pPr marL="0" indent="0">
              <a:buNone/>
            </a:pPr>
            <a:endParaRPr lang="en-US" dirty="0"/>
          </a:p>
          <a:p>
            <a:pPr marL="0" indent="0">
              <a:buNone/>
            </a:pPr>
            <a:r>
              <a:rPr lang="en-US" dirty="0"/>
              <a:t>Video won’t show during a viewing of the recording. The link is</a:t>
            </a:r>
            <a:br>
              <a:rPr lang="en-US" dirty="0"/>
            </a:br>
            <a:r>
              <a:rPr lang="en-US" b="0" i="0" dirty="0">
                <a:solidFill>
                  <a:srgbClr val="000000"/>
                </a:solidFill>
                <a:effectLst/>
                <a:latin typeface="Segoe UI" panose="020B0502040204020203" pitchFamily="34" charset="0"/>
                <a:hlinkClick r:id="rId4"/>
              </a:rPr>
              <a:t>https://www.youtube.com/watch?v=e_9kOF5RaM8</a:t>
            </a:r>
            <a:r>
              <a:rPr lang="en-US" b="0" i="0" dirty="0">
                <a:solidFill>
                  <a:srgbClr val="000000"/>
                </a:solidFill>
                <a:effectLst/>
                <a:latin typeface="Segoe UI" panose="020B0502040204020203" pitchFamily="34" charset="0"/>
              </a:rPr>
              <a:t> </a:t>
            </a: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from 2022-2023</a:t>
            </a:r>
          </a:p>
        </p:txBody>
      </p:sp>
      <p:pic>
        <p:nvPicPr>
          <p:cNvPr id="6" name="Picture 5" descr="Southwestern Community College">
            <a:extLst>
              <a:ext uri="{FF2B5EF4-FFF2-40B4-BE49-F238E27FC236}">
                <a16:creationId xmlns:a16="http://schemas.microsoft.com/office/drawing/2014/main" id="{B05BAC39-C846-0515-8A86-AA5F483DA15D}"/>
              </a:ext>
            </a:extLst>
          </p:cNvPr>
          <p:cNvPicPr>
            <a:picLocks noChangeAspect="1"/>
          </p:cNvPicPr>
          <p:nvPr/>
        </p:nvPicPr>
        <p:blipFill>
          <a:blip r:embed="rId5"/>
          <a:stretch>
            <a:fillRect/>
          </a:stretch>
        </p:blipFill>
        <p:spPr>
          <a:xfrm>
            <a:off x="633186" y="3858823"/>
            <a:ext cx="4920342" cy="995462"/>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dirty="0">
                <a:latin typeface="Times New Roman"/>
                <a:cs typeface="Times New Roman"/>
              </a:rPr>
              <a:t>2</a:t>
            </a:r>
            <a:r>
              <a:rPr lang="en-US" sz="2000" baseline="30000" dirty="0">
                <a:latin typeface="Times New Roman"/>
                <a:cs typeface="Times New Roman"/>
              </a:rPr>
              <a:t>nd</a:t>
            </a:r>
            <a:r>
              <a:rPr lang="en-US" sz="2000" dirty="0">
                <a:latin typeface="Times New Roman"/>
                <a:cs typeface="Times New Roman"/>
              </a:rPr>
              <a:t> Tuesday of the month 1-2pm</a:t>
            </a:r>
          </a:p>
          <a:p>
            <a:pPr marL="0" indent="0">
              <a:spcBef>
                <a:spcPts val="400"/>
              </a:spcBef>
              <a:spcAft>
                <a:spcPts val="1200"/>
              </a:spcAft>
              <a:buNone/>
            </a:pPr>
            <a:r>
              <a:rPr lang="en-US" sz="2000" dirty="0">
                <a:latin typeface="Times New Roman"/>
                <a:cs typeface="Times New Roman"/>
              </a:rPr>
              <a:t>4</a:t>
            </a:r>
            <a:r>
              <a:rPr lang="en-US" sz="2000" baseline="30000" dirty="0">
                <a:latin typeface="Times New Roman"/>
                <a:cs typeface="Times New Roman"/>
              </a:rPr>
              <a:t>th</a:t>
            </a:r>
            <a:r>
              <a:rPr lang="en-US" sz="2000" dirty="0">
                <a:latin typeface="Times New Roman"/>
                <a:cs typeface="Times New Roman"/>
              </a:rPr>
              <a:t> Wednesday of the month 9-10</a:t>
            </a:r>
          </a:p>
          <a:p>
            <a:pPr marL="0" indent="0">
              <a:spcBef>
                <a:spcPts val="400"/>
              </a:spcBef>
              <a:spcAft>
                <a:spcPts val="1200"/>
              </a:spcAft>
              <a:buNone/>
            </a:pPr>
            <a:endParaRPr lang="en-US" sz="2000" dirty="0">
              <a:latin typeface="Times New Roman"/>
              <a:cs typeface="Times New Roman"/>
            </a:endParaRPr>
          </a:p>
          <a:p>
            <a:pPr marL="0" indent="0">
              <a:spcBef>
                <a:spcPts val="400"/>
              </a:spcBef>
              <a:spcAft>
                <a:spcPts val="1200"/>
              </a:spcAft>
              <a:buNone/>
            </a:pPr>
            <a:r>
              <a:rPr lang="en-US" sz="2000" dirty="0">
                <a:latin typeface="Times New Roman"/>
                <a:cs typeface="Times New Roman"/>
              </a:rPr>
              <a:t>** See NCPerkins course announcements for TEAMS link</a:t>
            </a:r>
            <a:endParaRPr lang="en-US" sz="2000" dirty="0"/>
          </a:p>
        </p:txBody>
      </p:sp>
      <p:sp>
        <p:nvSpPr>
          <p:cNvPr id="10" name="Rectangle: Rounded Corners 9">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  Drop in to ask a CTE Coordinator your questions</a:t>
            </a:r>
          </a:p>
        </p:txBody>
      </p:sp>
      <p:sp>
        <p:nvSpPr>
          <p:cNvPr id="11" name="Speech Bubble: Rectangle with Corners Rounded 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22843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C4BB5-2FBB-DC42-D44C-D27D3139F9D1}"/>
              </a:ext>
            </a:extLst>
          </p:cNvPr>
          <p:cNvSpPr>
            <a:spLocks noGrp="1"/>
          </p:cNvSpPr>
          <p:nvPr>
            <p:ph type="title"/>
          </p:nvPr>
        </p:nvSpPr>
        <p:spPr>
          <a:xfrm>
            <a:off x="1297859" y="126367"/>
            <a:ext cx="7364361" cy="994172"/>
          </a:xfrm>
        </p:spPr>
        <p:txBody>
          <a:bodyPr anchor="ctr">
            <a:normAutofit/>
          </a:bodyPr>
          <a:lstStyle/>
          <a:p>
            <a:r>
              <a:rPr lang="en-US"/>
              <a:t>Fall 2024 System Conference</a:t>
            </a:r>
            <a:endParaRPr lang="en-US" dirty="0"/>
          </a:p>
        </p:txBody>
      </p:sp>
      <p:sp>
        <p:nvSpPr>
          <p:cNvPr id="2" name="Content Placeholder 1">
            <a:extLst>
              <a:ext uri="{FF2B5EF4-FFF2-40B4-BE49-F238E27FC236}">
                <a16:creationId xmlns:a16="http://schemas.microsoft.com/office/drawing/2014/main" id="{F951169E-2F6D-7C34-737B-54CE8DBD8C2D}"/>
              </a:ext>
            </a:extLst>
          </p:cNvPr>
          <p:cNvSpPr>
            <a:spLocks noGrp="1"/>
          </p:cNvSpPr>
          <p:nvPr>
            <p:ph sz="half" idx="1"/>
          </p:nvPr>
        </p:nvSpPr>
        <p:spPr>
          <a:xfrm>
            <a:off x="628650" y="1695790"/>
            <a:ext cx="7824711" cy="3123191"/>
          </a:xfrm>
        </p:spPr>
        <p:txBody>
          <a:bodyPr vert="horz" lIns="91440" tIns="45720" rIns="91440" bIns="45720" rtlCol="0" anchor="t">
            <a:normAutofit/>
          </a:bodyPr>
          <a:lstStyle/>
          <a:p>
            <a:pPr marL="0" indent="0">
              <a:buNone/>
            </a:pPr>
            <a:r>
              <a:rPr lang="en-US" sz="2400" dirty="0">
                <a:latin typeface="Times New Roman"/>
                <a:cs typeface="Times New Roman"/>
              </a:rPr>
              <a:t>Start planning now to submit a proposal to present!</a:t>
            </a:r>
          </a:p>
          <a:p>
            <a:pPr marL="342900" indent="-342900">
              <a:buFont typeface="Wingdings" panose="020B0604020202020204" pitchFamily="34" charset="0"/>
              <a:buChar char="Ø"/>
            </a:pPr>
            <a:r>
              <a:rPr lang="en-US" sz="2400" dirty="0">
                <a:latin typeface="Times New Roman"/>
                <a:cs typeface="Times New Roman"/>
              </a:rPr>
              <a:t>Ideas and Topics for a</a:t>
            </a:r>
            <a:br>
              <a:rPr lang="en-US" sz="2400" dirty="0">
                <a:latin typeface="Times New Roman"/>
                <a:cs typeface="Times New Roman"/>
              </a:rPr>
            </a:br>
            <a:r>
              <a:rPr lang="en-US" sz="2400" dirty="0">
                <a:latin typeface="Times New Roman"/>
                <a:cs typeface="Times New Roman"/>
              </a:rPr>
              <a:t>CTE Strand</a:t>
            </a:r>
            <a:endParaRPr lang="en-US" sz="2400" dirty="0"/>
          </a:p>
          <a:p>
            <a:pPr marL="0" indent="0">
              <a:buNone/>
            </a:pPr>
            <a:endParaRPr lang="en-US" sz="2400" dirty="0"/>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October 13-15, 2024</a:t>
            </a:r>
            <a:endParaRPr lang="en-US" dirty="0"/>
          </a:p>
          <a:p>
            <a:pPr marL="0" indent="0">
              <a:buNone/>
            </a:pPr>
            <a:r>
              <a:rPr lang="en-US" sz="2400" dirty="0">
                <a:latin typeface="Times New Roman"/>
                <a:cs typeface="Times New Roman"/>
              </a:rPr>
              <a:t>Convention Center, Raleigh</a:t>
            </a:r>
            <a:endParaRPr lang="en-US" dirty="0"/>
          </a:p>
        </p:txBody>
      </p:sp>
      <p:pic>
        <p:nvPicPr>
          <p:cNvPr id="4" name="Picture 3" descr="A person standing in front of a white board pointing at a graph&#10;&#10;Description automatically generated">
            <a:extLst>
              <a:ext uri="{FF2B5EF4-FFF2-40B4-BE49-F238E27FC236}">
                <a16:creationId xmlns:a16="http://schemas.microsoft.com/office/drawing/2014/main" id="{D73227F7-7832-40E1-6017-CB916C25CF4B}"/>
              </a:ext>
            </a:extLst>
          </p:cNvPr>
          <p:cNvPicPr>
            <a:picLocks noChangeAspect="1"/>
          </p:cNvPicPr>
          <p:nvPr/>
        </p:nvPicPr>
        <p:blipFill>
          <a:blip r:embed="rId3"/>
          <a:stretch>
            <a:fillRect/>
          </a:stretch>
        </p:blipFill>
        <p:spPr>
          <a:xfrm>
            <a:off x="4462337" y="2463301"/>
            <a:ext cx="4343551" cy="2351427"/>
          </a:xfrm>
          <a:prstGeom prst="rect">
            <a:avLst/>
          </a:prstGeom>
          <a:noFill/>
        </p:spPr>
      </p:pic>
    </p:spTree>
    <p:extLst>
      <p:ext uri="{BB962C8B-B14F-4D97-AF65-F5344CB8AC3E}">
        <p14:creationId xmlns:p14="http://schemas.microsoft.com/office/powerpoint/2010/main" val="18609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2023-24</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1089620" y="4193732"/>
            <a:ext cx="548640" cy="54864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pic>
        <p:nvPicPr>
          <p:cNvPr id="8" name="Picture 8" descr="Graphical user interface&#10;&#10;Description automatically generated">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6049537" y="1431101"/>
            <a:ext cx="2615953" cy="1420474"/>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175194" y="1340990"/>
            <a:ext cx="5783165" cy="1892748"/>
          </a:xfrm>
        </p:spPr>
        <p:txBody>
          <a:bodyPr numCol="2"/>
          <a:lstStyle/>
          <a:p>
            <a:r>
              <a:rPr lang="en-US" dirty="0"/>
              <a:t>Nov 14, 2023</a:t>
            </a:r>
          </a:p>
          <a:p>
            <a:r>
              <a:rPr lang="en-US" dirty="0"/>
              <a:t>Dec 12, 2023</a:t>
            </a:r>
          </a:p>
          <a:p>
            <a:r>
              <a:rPr lang="en-US" dirty="0"/>
              <a:t>Jan 9, 2024</a:t>
            </a:r>
          </a:p>
          <a:p>
            <a:r>
              <a:rPr lang="en-US" dirty="0"/>
              <a:t>Feb 13, 2024</a:t>
            </a:r>
          </a:p>
          <a:p>
            <a:r>
              <a:rPr lang="en-US" dirty="0"/>
              <a:t>Mar 12, 2024</a:t>
            </a:r>
          </a:p>
          <a:p>
            <a:r>
              <a:rPr lang="en-US" dirty="0"/>
              <a:t>Apr 9, 2024</a:t>
            </a:r>
          </a:p>
          <a:p>
            <a:r>
              <a:rPr lang="en-US" dirty="0"/>
              <a:t>May 14, 2024</a:t>
            </a:r>
          </a:p>
          <a:p>
            <a:r>
              <a:rPr lang="en-US" dirty="0"/>
              <a:t>Jun 11, 2024</a:t>
            </a:r>
          </a:p>
        </p:txBody>
      </p:sp>
      <p:sp>
        <p:nvSpPr>
          <p:cNvPr id="11" name="TextBox 10">
            <a:extLst>
              <a:ext uri="{FF2B5EF4-FFF2-40B4-BE49-F238E27FC236}">
                <a16:creationId xmlns:a16="http://schemas.microsoft.com/office/drawing/2014/main" id="{A696A040-02D2-6BBE-9529-2C9D01950C2A}"/>
              </a:ext>
            </a:extLst>
          </p:cNvPr>
          <p:cNvSpPr txBox="1"/>
          <p:nvPr/>
        </p:nvSpPr>
        <p:spPr>
          <a:xfrm>
            <a:off x="1" y="3479180"/>
            <a:ext cx="9143999" cy="400110"/>
          </a:xfrm>
          <a:prstGeom prst="rect">
            <a:avLst/>
          </a:prstGeom>
          <a:noFill/>
        </p:spPr>
        <p:txBody>
          <a:bodyPr wrap="square" rtlCol="0">
            <a:spAutoFit/>
          </a:bodyPr>
          <a:lstStyle/>
          <a:p>
            <a:pPr algn="ctr"/>
            <a:r>
              <a:rPr lang="en-US" sz="2000" dirty="0">
                <a:solidFill>
                  <a:srgbClr val="EEB111"/>
                </a:solidFill>
                <a:sym typeface="Wingdings 2" panose="05020102010507070707" pitchFamily="18" charset="2"/>
              </a:rPr>
              <a:t> </a:t>
            </a:r>
            <a:r>
              <a:rPr lang="en-US" sz="2000" dirty="0">
                <a:solidFill>
                  <a:srgbClr val="EEB111"/>
                </a:solidFill>
              </a:rPr>
              <a:t>Register now so they are on your calendar! www.ncperkins.org/presentations</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64" y="2962728"/>
            <a:ext cx="4762200" cy="1755636"/>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393902"/>
            <a:ext cx="6747883" cy="3749597"/>
          </a:xfrm>
        </p:spPr>
        <p:txBody>
          <a:bodyPr vert="horz" lIns="91440" tIns="45720" rIns="91440" bIns="45720" rtlCol="0" anchor="t">
            <a:noAutofit/>
          </a:bodyPr>
          <a:lstStyle/>
          <a:p>
            <a:pPr marL="0" indent="0" defTabSz="411163">
              <a:buNone/>
            </a:pPr>
            <a:r>
              <a:rPr lang="en-US" sz="2000" dirty="0">
                <a:latin typeface="Calibri"/>
                <a:cs typeface="Times New Roman"/>
              </a:rPr>
              <a:t>Oct. 18 – Disability Awareness Month</a:t>
            </a:r>
            <a:endParaRPr lang="en-US" sz="2000" dirty="0">
              <a:latin typeface="Calibri"/>
            </a:endParaRPr>
          </a:p>
          <a:p>
            <a:pPr marL="0" indent="0">
              <a:buNone/>
            </a:pPr>
            <a:r>
              <a:rPr lang="en-US" sz="2000" dirty="0">
                <a:latin typeface="Calibri"/>
                <a:cs typeface="Times New Roman"/>
              </a:rPr>
              <a:t>Nov. 15 – Dental Assisting and Hygiene</a:t>
            </a:r>
            <a:endParaRPr lang="en-US" sz="2000" dirty="0">
              <a:latin typeface="Calibri"/>
            </a:endParaRPr>
          </a:p>
          <a:p>
            <a:pPr marL="0" indent="0">
              <a:buNone/>
            </a:pPr>
            <a:r>
              <a:rPr lang="en-US" sz="2000" dirty="0">
                <a:latin typeface="Calibri"/>
                <a:cs typeface="Times New Roman"/>
              </a:rPr>
              <a:t>Jan. 17 – Engineering Technology</a:t>
            </a:r>
            <a:endParaRPr lang="en-US" sz="2000" dirty="0">
              <a:latin typeface="Calibri"/>
            </a:endParaRPr>
          </a:p>
          <a:p>
            <a:pPr marL="0" indent="0">
              <a:buNone/>
            </a:pPr>
            <a:r>
              <a:rPr lang="en-US" sz="2000" dirty="0">
                <a:latin typeface="Calibri"/>
                <a:cs typeface="Times New Roman"/>
              </a:rPr>
              <a:t>Feb. 21 – Biotechnology &amp; Clinical Trials Research Associate</a:t>
            </a:r>
            <a:endParaRPr lang="en-US" sz="2000" dirty="0">
              <a:latin typeface="Calibri"/>
            </a:endParaRPr>
          </a:p>
          <a:p>
            <a:pPr marL="0" indent="0">
              <a:buNone/>
            </a:pPr>
            <a:r>
              <a:rPr lang="en-US" sz="2000" dirty="0">
                <a:latin typeface="Calibri"/>
                <a:cs typeface="Times New Roman"/>
              </a:rPr>
              <a:t>Mar. 20 – Business Administration</a:t>
            </a:r>
            <a:endParaRPr lang="en-US" sz="2000" dirty="0">
              <a:latin typeface="Calibri"/>
            </a:endParaRPr>
          </a:p>
          <a:p>
            <a:pPr marL="0" indent="0">
              <a:buNone/>
            </a:pPr>
            <a:r>
              <a:rPr lang="en-US" sz="2000" dirty="0">
                <a:latin typeface="Calibri"/>
                <a:cs typeface="Times New Roman"/>
              </a:rPr>
              <a:t>Apr. 17 – Public Safety</a:t>
            </a:r>
            <a:endParaRPr lang="en-US" sz="2000" dirty="0">
              <a:latin typeface="Calibri"/>
            </a:endParaRPr>
          </a:p>
          <a:p>
            <a:pPr marL="0" indent="0">
              <a:buNone/>
            </a:pPr>
            <a:r>
              <a:rPr lang="en-US" sz="2000" dirty="0">
                <a:latin typeface="Calibri"/>
                <a:cs typeface="Times New Roman"/>
              </a:rPr>
              <a:t>May 15 – Cyber Crime Technology</a:t>
            </a:r>
            <a:endParaRPr lang="en-US" sz="2000" dirty="0">
              <a:latin typeface="Calibri"/>
            </a:endParaRPr>
          </a:p>
          <a:p>
            <a:pPr marL="0" indent="0">
              <a:buNone/>
            </a:pPr>
            <a:endParaRPr lang="en-US" sz="2000" dirty="0">
              <a:latin typeface="Calibri"/>
            </a:endParaRPr>
          </a:p>
          <a:p>
            <a:pPr marL="0" indent="0">
              <a:buNone/>
            </a:pPr>
            <a:r>
              <a:rPr lang="en-US" sz="2000" dirty="0">
                <a:solidFill>
                  <a:srgbClr val="FF0000"/>
                </a:solidFill>
                <a:latin typeface="Calibri"/>
                <a:cs typeface="Times New Roman"/>
              </a:rPr>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2190324235"/>
              </p:ext>
            </p:extLst>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E4975-79FC-5E90-29F4-288AF2EA9123}"/>
              </a:ext>
            </a:extLst>
          </p:cNvPr>
          <p:cNvSpPr>
            <a:spLocks noGrp="1"/>
          </p:cNvSpPr>
          <p:nvPr>
            <p:ph type="title"/>
          </p:nvPr>
        </p:nvSpPr>
        <p:spPr>
          <a:xfrm>
            <a:off x="1297859" y="126367"/>
            <a:ext cx="7364361" cy="994172"/>
          </a:xfrm>
        </p:spPr>
        <p:txBody>
          <a:bodyPr anchor="ctr">
            <a:normAutofit/>
          </a:bodyPr>
          <a:lstStyle/>
          <a:p>
            <a:r>
              <a:rPr lang="en-US"/>
              <a:t>National Disability Employment Awareness Month – October </a:t>
            </a:r>
            <a:r>
              <a:rPr lang="en-US" dirty="0"/>
              <a:t>18, </a:t>
            </a:r>
            <a:r>
              <a:rPr lang="en-US"/>
              <a:t>2023</a:t>
            </a:r>
            <a:r>
              <a:rPr lang="en-US" dirty="0"/>
              <a:t> 9am-10am</a:t>
            </a:r>
          </a:p>
        </p:txBody>
      </p:sp>
      <p:pic>
        <p:nvPicPr>
          <p:cNvPr id="5" name="Picture 4" descr="ablr's logo">
            <a:extLst>
              <a:ext uri="{FF2B5EF4-FFF2-40B4-BE49-F238E27FC236}">
                <a16:creationId xmlns:a16="http://schemas.microsoft.com/office/drawing/2014/main" id="{9BE70629-6F76-00AA-CA9C-FFB91671A370}"/>
              </a:ext>
            </a:extLst>
          </p:cNvPr>
          <p:cNvPicPr>
            <a:picLocks noChangeAspect="1"/>
          </p:cNvPicPr>
          <p:nvPr/>
        </p:nvPicPr>
        <p:blipFill>
          <a:blip r:embed="rId2"/>
          <a:stretch>
            <a:fillRect/>
          </a:stretch>
        </p:blipFill>
        <p:spPr>
          <a:xfrm>
            <a:off x="6735950" y="3584520"/>
            <a:ext cx="2244349" cy="1382651"/>
          </a:xfrm>
          <a:prstGeom prst="rect">
            <a:avLst/>
          </a:prstGeom>
          <a:noFill/>
        </p:spPr>
      </p:pic>
      <p:pic>
        <p:nvPicPr>
          <p:cNvPr id="4" name="Content Placeholder 3" descr="Collage of arrows in various colors pointing forward, with images of disabled people at work. The text reads “Advancing Access &amp; Equity, National Disability Employment Awareness Month, Celebrating 50 years of the Rehabilitation Act of 1973.” Also #NDEAM, #RehabAct50 and dol.gov/ODEP.">
            <a:extLst>
              <a:ext uri="{FF2B5EF4-FFF2-40B4-BE49-F238E27FC236}">
                <a16:creationId xmlns:a16="http://schemas.microsoft.com/office/drawing/2014/main" id="{1395C234-5657-3A8D-9684-CE39293FF141}"/>
              </a:ext>
            </a:extLst>
          </p:cNvPr>
          <p:cNvPicPr>
            <a:picLocks noGrp="1" noChangeAspect="1"/>
          </p:cNvPicPr>
          <p:nvPr>
            <p:ph sz="half" idx="2"/>
          </p:nvPr>
        </p:nvPicPr>
        <p:blipFill>
          <a:blip r:embed="rId3"/>
          <a:stretch>
            <a:fillRect/>
          </a:stretch>
        </p:blipFill>
        <p:spPr>
          <a:xfrm>
            <a:off x="182958" y="1380483"/>
            <a:ext cx="4859110" cy="2534003"/>
          </a:xfrm>
          <a:noFill/>
        </p:spPr>
      </p:pic>
      <p:sp>
        <p:nvSpPr>
          <p:cNvPr id="6" name="TextBox 5">
            <a:extLst>
              <a:ext uri="{FF2B5EF4-FFF2-40B4-BE49-F238E27FC236}">
                <a16:creationId xmlns:a16="http://schemas.microsoft.com/office/drawing/2014/main" id="{133496AB-9E51-76F9-CC9D-B86CB94D8A60}"/>
              </a:ext>
            </a:extLst>
          </p:cNvPr>
          <p:cNvSpPr txBox="1"/>
          <p:nvPr/>
        </p:nvSpPr>
        <p:spPr>
          <a:xfrm>
            <a:off x="5040826" y="1670911"/>
            <a:ext cx="325560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October 18, 9am-10am</a:t>
            </a:r>
          </a:p>
          <a:p>
            <a:r>
              <a:rPr lang="en-US" sz="2400" dirty="0">
                <a:cs typeface="Calibri"/>
              </a:rPr>
              <a:t>Webinar</a:t>
            </a:r>
          </a:p>
          <a:p>
            <a:endParaRPr lang="en-US" dirty="0">
              <a:cs typeface="Calibri"/>
            </a:endParaRPr>
          </a:p>
        </p:txBody>
      </p:sp>
      <p:sp>
        <p:nvSpPr>
          <p:cNvPr id="7" name="TextBox 6">
            <a:extLst>
              <a:ext uri="{FF2B5EF4-FFF2-40B4-BE49-F238E27FC236}">
                <a16:creationId xmlns:a16="http://schemas.microsoft.com/office/drawing/2014/main" id="{ECE5ECA5-D385-39DF-D62D-8690A2FD90CF}"/>
              </a:ext>
            </a:extLst>
          </p:cNvPr>
          <p:cNvSpPr txBox="1"/>
          <p:nvPr/>
        </p:nvSpPr>
        <p:spPr>
          <a:xfrm>
            <a:off x="216976" y="4160326"/>
            <a:ext cx="6518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To Register: </a:t>
            </a:r>
            <a:r>
              <a:rPr lang="en-US" dirty="0">
                <a:cs typeface="Calibri"/>
                <a:hlinkClick r:id="rId4"/>
              </a:rPr>
              <a:t>www.ncperkins.org/presentations</a:t>
            </a:r>
            <a:r>
              <a:rPr lang="en-US" dirty="0">
                <a:cs typeface="Calibri"/>
              </a:rPr>
              <a:t> or https://register.gotowebinar.com/register/4883145972769091420</a:t>
            </a:r>
            <a:endParaRPr lang="en-US" dirty="0"/>
          </a:p>
        </p:txBody>
      </p:sp>
    </p:spTree>
    <p:extLst>
      <p:ext uri="{BB962C8B-B14F-4D97-AF65-F5344CB8AC3E}">
        <p14:creationId xmlns:p14="http://schemas.microsoft.com/office/powerpoint/2010/main" val="16887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In Process to hire a CTE Coordinator</a:t>
            </a:r>
          </a:p>
        </p:txBody>
      </p:sp>
      <p:pic>
        <p:nvPicPr>
          <p:cNvPr id="6" name="Picture 5">
            <a:extLst>
              <a:ext uri="{FF2B5EF4-FFF2-40B4-BE49-F238E27FC236}">
                <a16:creationId xmlns:a16="http://schemas.microsoft.com/office/drawing/2014/main" id="{0E8134E5-C4DD-0FFE-A037-14AAC2F8F671}"/>
              </a:ext>
            </a:extLst>
          </p:cNvPr>
          <p:cNvPicPr>
            <a:picLocks noChangeAspect="1"/>
          </p:cNvPicPr>
          <p:nvPr/>
        </p:nvPicPr>
        <p:blipFill rotWithShape="1">
          <a:blip r:embed="rId3"/>
          <a:srcRect l="845" t="2561" r="845"/>
          <a:stretch/>
        </p:blipFill>
        <p:spPr>
          <a:xfrm>
            <a:off x="727410" y="1618157"/>
            <a:ext cx="7689180" cy="2998447"/>
          </a:xfrm>
          <a:prstGeom prst="rect">
            <a:avLst/>
          </a:prstGeom>
        </p:spPr>
      </p:pic>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1175395" y="1286886"/>
            <a:ext cx="7361726" cy="3548753"/>
          </a:xfrm>
        </p:spPr>
        <p:txBody>
          <a:bodyPr vert="horz" lIns="91440" tIns="45720" rIns="91440" bIns="45720" rtlCol="0" anchor="t">
            <a:normAutofit/>
          </a:bodyPr>
          <a:lstStyle/>
          <a:p>
            <a:pPr marL="0" indent="0">
              <a:spcBef>
                <a:spcPts val="0"/>
              </a:spcBef>
              <a:spcAft>
                <a:spcPts val="900"/>
              </a:spcAft>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 </a:t>
            </a:r>
            <a:r>
              <a:rPr lang="en-US" sz="2400" dirty="0">
                <a:latin typeface="Times New Roman"/>
                <a:cs typeface="Times New Roman"/>
              </a:rPr>
              <a:t>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pic>
        <p:nvPicPr>
          <p:cNvPr id="3" name="Picture 2" descr="A black and white logo&#10;&#10;Description automatically generated">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48" y="3695701"/>
            <a:ext cx="4198504" cy="1321432"/>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e chart with different colored sections&#10;&#10;Description automatically generated">
            <a:extLst>
              <a:ext uri="{FF2B5EF4-FFF2-40B4-BE49-F238E27FC236}">
                <a16:creationId xmlns:a16="http://schemas.microsoft.com/office/drawing/2014/main" id="{F4A45D98-3598-9819-A4C2-CFF2AB7129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69" b="8537"/>
          <a:stretch/>
        </p:blipFill>
        <p:spPr>
          <a:xfrm>
            <a:off x="1511667" y="1251354"/>
            <a:ext cx="6120665" cy="3871736"/>
          </a:xfrm>
          <a:noFill/>
        </p:spPr>
      </p:pic>
      <p:sp>
        <p:nvSpPr>
          <p:cNvPr id="3" name="Title 2">
            <a:extLst>
              <a:ext uri="{FF2B5EF4-FFF2-40B4-BE49-F238E27FC236}">
                <a16:creationId xmlns:a16="http://schemas.microsoft.com/office/drawing/2014/main" id="{8430E155-6E37-2A2A-6C81-BCCFC62134EF}"/>
              </a:ext>
            </a:extLst>
          </p:cNvPr>
          <p:cNvSpPr>
            <a:spLocks noGrp="1"/>
          </p:cNvSpPr>
          <p:nvPr>
            <p:ph type="title"/>
          </p:nvPr>
        </p:nvSpPr>
        <p:spPr>
          <a:xfrm>
            <a:off x="953145" y="128635"/>
            <a:ext cx="7364361" cy="994172"/>
          </a:xfrm>
        </p:spPr>
        <p:txBody>
          <a:bodyPr anchor="ctr">
            <a:normAutofit/>
          </a:bodyPr>
          <a:lstStyle/>
          <a:p>
            <a:r>
              <a:rPr lang="en-US" dirty="0"/>
              <a:t>Perkins 2023-24 Budgets by </a:t>
            </a:r>
            <a:r>
              <a:rPr lang="en-US" dirty="0" err="1"/>
              <a:t>Voc</a:t>
            </a:r>
            <a:r>
              <a:rPr lang="en-US" dirty="0"/>
              <a:t> Code</a:t>
            </a:r>
          </a:p>
        </p:txBody>
      </p:sp>
      <p:sp>
        <p:nvSpPr>
          <p:cNvPr id="6" name="TextBox 5">
            <a:extLst>
              <a:ext uri="{FF2B5EF4-FFF2-40B4-BE49-F238E27FC236}">
                <a16:creationId xmlns:a16="http://schemas.microsoft.com/office/drawing/2014/main" id="{0354B98F-4AD9-7354-9B01-5A42B2003315}"/>
              </a:ext>
            </a:extLst>
          </p:cNvPr>
          <p:cNvSpPr txBox="1"/>
          <p:nvPr/>
        </p:nvSpPr>
        <p:spPr>
          <a:xfrm>
            <a:off x="2981325" y="3024188"/>
            <a:ext cx="1100138" cy="646331"/>
          </a:xfrm>
          <a:prstGeom prst="rect">
            <a:avLst/>
          </a:prstGeom>
          <a:noFill/>
          <a:ln>
            <a:noFill/>
          </a:ln>
        </p:spPr>
        <p:txBody>
          <a:bodyPr wrap="square" lIns="91440" tIns="45720" rIns="91440" bIns="45720" rtlCol="0" anchor="t">
            <a:spAutoFit/>
          </a:bodyPr>
          <a:lstStyle/>
          <a:p>
            <a:r>
              <a:rPr lang="en-US" dirty="0"/>
              <a:t>Wages</a:t>
            </a:r>
          </a:p>
          <a:p>
            <a:r>
              <a:rPr lang="en-US" dirty="0"/>
              <a:t>45.25%</a:t>
            </a:r>
          </a:p>
        </p:txBody>
      </p:sp>
      <p:sp>
        <p:nvSpPr>
          <p:cNvPr id="7" name="TextBox 6">
            <a:extLst>
              <a:ext uri="{FF2B5EF4-FFF2-40B4-BE49-F238E27FC236}">
                <a16:creationId xmlns:a16="http://schemas.microsoft.com/office/drawing/2014/main" id="{C2F64E9A-029F-AE51-7A21-90E419008F19}"/>
              </a:ext>
            </a:extLst>
          </p:cNvPr>
          <p:cNvSpPr txBox="1"/>
          <p:nvPr/>
        </p:nvSpPr>
        <p:spPr>
          <a:xfrm>
            <a:off x="4629150" y="3502404"/>
            <a:ext cx="1547813" cy="646331"/>
          </a:xfrm>
          <a:prstGeom prst="rect">
            <a:avLst/>
          </a:prstGeom>
          <a:noFill/>
          <a:ln>
            <a:noFill/>
          </a:ln>
        </p:spPr>
        <p:txBody>
          <a:bodyPr wrap="square" lIns="91440" tIns="45720" rIns="91440" bIns="45720" rtlCol="0" anchor="t">
            <a:spAutoFit/>
          </a:bodyPr>
          <a:lstStyle/>
          <a:p>
            <a:r>
              <a:rPr lang="en-US" dirty="0"/>
              <a:t>Equipment 32.63%</a:t>
            </a:r>
          </a:p>
        </p:txBody>
      </p:sp>
      <p:sp>
        <p:nvSpPr>
          <p:cNvPr id="8" name="Rectangle 7">
            <a:extLst>
              <a:ext uri="{FF2B5EF4-FFF2-40B4-BE49-F238E27FC236}">
                <a16:creationId xmlns:a16="http://schemas.microsoft.com/office/drawing/2014/main" id="{7550147D-6F56-A4EE-B8EC-CAE33007A6CA}"/>
              </a:ext>
            </a:extLst>
          </p:cNvPr>
          <p:cNvSpPr/>
          <p:nvPr/>
        </p:nvSpPr>
        <p:spPr>
          <a:xfrm>
            <a:off x="1947183" y="3273119"/>
            <a:ext cx="773906" cy="1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588E56-1263-5A22-4A5A-E3B2692BAEE5}"/>
              </a:ext>
            </a:extLst>
          </p:cNvPr>
          <p:cNvSpPr/>
          <p:nvPr/>
        </p:nvSpPr>
        <p:spPr>
          <a:xfrm>
            <a:off x="6119814" y="4339919"/>
            <a:ext cx="773906" cy="1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631A0B-97E6-1BFE-C328-3529E5EFCF5C}"/>
              </a:ext>
            </a:extLst>
          </p:cNvPr>
          <p:cNvSpPr txBox="1"/>
          <p:nvPr/>
        </p:nvSpPr>
        <p:spPr>
          <a:xfrm>
            <a:off x="5715000" y="1510392"/>
            <a:ext cx="127907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P.D. 7.67%</a:t>
            </a:r>
            <a:endParaRPr lang="en-US" dirty="0"/>
          </a:p>
        </p:txBody>
      </p:sp>
    </p:spTree>
    <p:extLst>
      <p:ext uri="{BB962C8B-B14F-4D97-AF65-F5344CB8AC3E}">
        <p14:creationId xmlns:p14="http://schemas.microsoft.com/office/powerpoint/2010/main" val="317348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BA3EF-E574-2FB3-116A-E350B208D3A1}"/>
              </a:ext>
            </a:extLst>
          </p:cNvPr>
          <p:cNvSpPr>
            <a:spLocks noGrp="1"/>
          </p:cNvSpPr>
          <p:nvPr>
            <p:ph idx="1"/>
          </p:nvPr>
        </p:nvSpPr>
        <p:spPr>
          <a:xfrm>
            <a:off x="1297859" y="1320904"/>
            <a:ext cx="7217490" cy="3548753"/>
          </a:xfrm>
        </p:spPr>
        <p:txBody>
          <a:bodyPr/>
          <a:lstStyle/>
          <a:p>
            <a:pPr marL="0" indent="0">
              <a:buNone/>
            </a:pPr>
            <a:r>
              <a:rPr lang="en-US" dirty="0"/>
              <a:t>To be used in Perkins Approved Activities, with emphasis on</a:t>
            </a:r>
          </a:p>
          <a:p>
            <a:pPr marL="457200" indent="-174625"/>
            <a:r>
              <a:rPr lang="en-US" dirty="0"/>
              <a:t>Professional Development, </a:t>
            </a:r>
          </a:p>
          <a:p>
            <a:pPr marL="457200" indent="-174625"/>
            <a:r>
              <a:rPr lang="en-US" dirty="0"/>
              <a:t>Building Career Pathways, </a:t>
            </a:r>
          </a:p>
          <a:p>
            <a:pPr marL="457200" indent="-174625"/>
            <a:r>
              <a:rPr lang="en-US" dirty="0"/>
              <a:t>Integrating Academics into Technical Programs, </a:t>
            </a:r>
          </a:p>
          <a:p>
            <a:pPr marL="457200" indent="-174625"/>
            <a:r>
              <a:rPr lang="en-US" dirty="0"/>
              <a:t>Serving Special Populations, </a:t>
            </a:r>
          </a:p>
          <a:p>
            <a:endParaRPr lang="en-US" dirty="0"/>
          </a:p>
          <a:p>
            <a:pPr marL="0" indent="0">
              <a:buNone/>
            </a:pPr>
            <a:r>
              <a:rPr lang="en-US" dirty="0"/>
              <a:t>Activities as informed by each college’s CLNA.</a:t>
            </a:r>
          </a:p>
        </p:txBody>
      </p:sp>
      <p:sp>
        <p:nvSpPr>
          <p:cNvPr id="3" name="Title 2">
            <a:extLst>
              <a:ext uri="{FF2B5EF4-FFF2-40B4-BE49-F238E27FC236}">
                <a16:creationId xmlns:a16="http://schemas.microsoft.com/office/drawing/2014/main" id="{54FE7E10-EA72-26DA-ED6D-D77F0103C773}"/>
              </a:ext>
            </a:extLst>
          </p:cNvPr>
          <p:cNvSpPr>
            <a:spLocks noGrp="1"/>
          </p:cNvSpPr>
          <p:nvPr>
            <p:ph type="title"/>
          </p:nvPr>
        </p:nvSpPr>
        <p:spPr/>
        <p:txBody>
          <a:bodyPr/>
          <a:lstStyle/>
          <a:p>
            <a:r>
              <a:rPr lang="en-US" dirty="0"/>
              <a:t>Carryover from 2022-23</a:t>
            </a:r>
          </a:p>
        </p:txBody>
      </p:sp>
    </p:spTree>
    <p:extLst>
      <p:ext uri="{BB962C8B-B14F-4D97-AF65-F5344CB8AC3E}">
        <p14:creationId xmlns:p14="http://schemas.microsoft.com/office/powerpoint/2010/main" val="8267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498F8-E64C-1572-8157-B1044B26351B}"/>
              </a:ext>
            </a:extLst>
          </p:cNvPr>
          <p:cNvSpPr>
            <a:spLocks noGrp="1"/>
          </p:cNvSpPr>
          <p:nvPr>
            <p:ph idx="1"/>
          </p:nvPr>
        </p:nvSpPr>
        <p:spPr>
          <a:xfrm>
            <a:off x="1128231" y="1402229"/>
            <a:ext cx="3960840" cy="3696548"/>
          </a:xfrm>
        </p:spPr>
        <p:txBody>
          <a:bodyPr vert="horz" lIns="91440" tIns="45720" rIns="91440" bIns="45720" rtlCol="0" anchor="t">
            <a:normAutofit fontScale="92500" lnSpcReduction="10000"/>
          </a:bodyPr>
          <a:lstStyle/>
          <a:p>
            <a:pPr marL="0" indent="0">
              <a:buNone/>
            </a:pPr>
            <a:r>
              <a:rPr lang="en-US" sz="2400" dirty="0"/>
              <a:t>Caraway Conference Center</a:t>
            </a:r>
          </a:p>
          <a:p>
            <a:pPr marL="174625" indent="-174625"/>
            <a:r>
              <a:rPr lang="en-US" sz="2400" dirty="0">
                <a:latin typeface="Times New Roman"/>
                <a:cs typeface="Times New Roman"/>
              </a:rPr>
              <a:t>Room &amp; dinner will be available starting February 5</a:t>
            </a:r>
            <a:r>
              <a:rPr lang="en-US" sz="2400" baseline="30000" dirty="0">
                <a:latin typeface="Times New Roman"/>
                <a:cs typeface="Times New Roman"/>
              </a:rPr>
              <a:t>th </a:t>
            </a:r>
            <a:endParaRPr lang="en-US" sz="2400" dirty="0"/>
          </a:p>
          <a:p>
            <a:pPr marL="174625" indent="-174625"/>
            <a:r>
              <a:rPr lang="en-US" sz="2400" dirty="0">
                <a:latin typeface="Times New Roman"/>
                <a:cs typeface="Times New Roman"/>
              </a:rPr>
              <a:t>Please plan on staying the entire time to network and listen to other college’s promising practices.</a:t>
            </a:r>
          </a:p>
          <a:p>
            <a:pPr marL="174625" indent="-174625"/>
            <a:r>
              <a:rPr lang="en-US" sz="2400" dirty="0">
                <a:latin typeface="Times New Roman"/>
                <a:cs typeface="Times New Roman"/>
              </a:rPr>
              <a:t>Room and board paid by Perkins Leadership. </a:t>
            </a:r>
          </a:p>
          <a:p>
            <a:pPr marL="174625" indent="-174625"/>
            <a:r>
              <a:rPr lang="en-US" sz="2400" dirty="0">
                <a:solidFill>
                  <a:srgbClr val="FF0000"/>
                </a:solidFill>
                <a:latin typeface="Times New Roman"/>
                <a:cs typeface="Times New Roman"/>
              </a:rPr>
              <a:t>Colleges must pay for mileage</a:t>
            </a:r>
            <a:endParaRPr lang="en-US" sz="2400" dirty="0"/>
          </a:p>
        </p:txBody>
      </p:sp>
      <p:sp>
        <p:nvSpPr>
          <p:cNvPr id="3" name="Title 2">
            <a:extLst>
              <a:ext uri="{FF2B5EF4-FFF2-40B4-BE49-F238E27FC236}">
                <a16:creationId xmlns:a16="http://schemas.microsoft.com/office/drawing/2014/main" id="{0C28F9F2-73B8-8BF4-86BA-B8AFAD9CA706}"/>
              </a:ext>
            </a:extLst>
          </p:cNvPr>
          <p:cNvSpPr>
            <a:spLocks noGrp="1"/>
          </p:cNvSpPr>
          <p:nvPr>
            <p:ph type="title"/>
          </p:nvPr>
        </p:nvSpPr>
        <p:spPr/>
        <p:txBody>
          <a:bodyPr/>
          <a:lstStyle/>
          <a:p>
            <a:r>
              <a:rPr lang="en-US" dirty="0"/>
              <a:t>Mid-Year Review and Grant Technical Assistance</a:t>
            </a:r>
          </a:p>
        </p:txBody>
      </p:sp>
      <p:pic>
        <p:nvPicPr>
          <p:cNvPr id="5" name="Picture 4">
            <a:extLst>
              <a:ext uri="{FF2B5EF4-FFF2-40B4-BE49-F238E27FC236}">
                <a16:creationId xmlns:a16="http://schemas.microsoft.com/office/drawing/2014/main" id="{E12E05C4-A502-4F10-FA1D-A1392A3839FD}"/>
              </a:ext>
            </a:extLst>
          </p:cNvPr>
          <p:cNvPicPr>
            <a:picLocks noChangeAspect="1"/>
          </p:cNvPicPr>
          <p:nvPr/>
        </p:nvPicPr>
        <p:blipFill rotWithShape="1">
          <a:blip r:embed="rId3"/>
          <a:srcRect l="1224" t="1084" r="2457" b="1153"/>
          <a:stretch/>
        </p:blipFill>
        <p:spPr>
          <a:xfrm rot="1190673">
            <a:off x="5319636" y="1331125"/>
            <a:ext cx="3558063" cy="3731790"/>
          </a:xfrm>
          <a:prstGeom prst="rect">
            <a:avLst/>
          </a:prstGeom>
        </p:spPr>
      </p:pic>
      <p:sp>
        <p:nvSpPr>
          <p:cNvPr id="8" name="Oval 7">
            <a:extLst>
              <a:ext uri="{FF2B5EF4-FFF2-40B4-BE49-F238E27FC236}">
                <a16:creationId xmlns:a16="http://schemas.microsoft.com/office/drawing/2014/main" id="{E362AFB6-A7F7-AE5D-3DB3-FE6202EA8BF9}"/>
              </a:ext>
            </a:extLst>
          </p:cNvPr>
          <p:cNvSpPr/>
          <p:nvPr/>
        </p:nvSpPr>
        <p:spPr>
          <a:xfrm rot="1304146">
            <a:off x="6224725" y="3222387"/>
            <a:ext cx="1591735" cy="704212"/>
          </a:xfrm>
          <a:prstGeom prst="ellipse">
            <a:avLst/>
          </a:prstGeom>
          <a:noFill/>
          <a:ln w="57150">
            <a:solidFill>
              <a:srgbClr val="FD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C82AE-9519-184A-30B9-2F632855EF59}"/>
              </a:ext>
            </a:extLst>
          </p:cNvPr>
          <p:cNvSpPr>
            <a:spLocks noGrp="1"/>
          </p:cNvSpPr>
          <p:nvPr>
            <p:ph idx="1"/>
          </p:nvPr>
        </p:nvSpPr>
        <p:spPr/>
        <p:txBody>
          <a:bodyPr/>
          <a:lstStyle/>
          <a:p>
            <a:pPr marL="0" indent="0">
              <a:buNone/>
            </a:pPr>
            <a:r>
              <a:rPr lang="en-US" dirty="0"/>
              <a:t>Series of round tables to better share information from each other</a:t>
            </a:r>
          </a:p>
          <a:p>
            <a:pPr marL="0" indent="0">
              <a:buNone/>
            </a:pPr>
            <a:r>
              <a:rPr lang="en-US" dirty="0"/>
              <a:t>Small group discussions with report outs, topics such as</a:t>
            </a:r>
          </a:p>
          <a:p>
            <a:pPr marL="457200" indent="-174625">
              <a:tabLst>
                <a:tab pos="457200" algn="l"/>
              </a:tabLst>
            </a:pPr>
            <a:r>
              <a:rPr lang="en-US" dirty="0"/>
              <a:t>CLNA</a:t>
            </a:r>
          </a:p>
          <a:p>
            <a:pPr marL="457200" indent="-174625">
              <a:tabLst>
                <a:tab pos="457200" algn="l"/>
              </a:tabLst>
            </a:pPr>
            <a:r>
              <a:rPr lang="en-US" dirty="0"/>
              <a:t>9-14 Pathways</a:t>
            </a:r>
          </a:p>
          <a:p>
            <a:pPr marL="457200" indent="-174625">
              <a:tabLst>
                <a:tab pos="457200" algn="l"/>
              </a:tabLst>
            </a:pPr>
            <a:r>
              <a:rPr lang="en-US" dirty="0"/>
              <a:t>Professional Development</a:t>
            </a:r>
          </a:p>
          <a:p>
            <a:pPr marL="457200" indent="-174625">
              <a:tabLst>
                <a:tab pos="457200" algn="l"/>
              </a:tabLst>
            </a:pPr>
            <a:r>
              <a:rPr lang="en-US" dirty="0"/>
              <a:t>Identification and supporting special populations</a:t>
            </a:r>
          </a:p>
        </p:txBody>
      </p:sp>
      <p:sp>
        <p:nvSpPr>
          <p:cNvPr id="3" name="Title 2">
            <a:extLst>
              <a:ext uri="{FF2B5EF4-FFF2-40B4-BE49-F238E27FC236}">
                <a16:creationId xmlns:a16="http://schemas.microsoft.com/office/drawing/2014/main" id="{55C7C408-C98A-B5AC-7CCE-089CF8F0840E}"/>
              </a:ext>
            </a:extLst>
          </p:cNvPr>
          <p:cNvSpPr>
            <a:spLocks noGrp="1"/>
          </p:cNvSpPr>
          <p:nvPr>
            <p:ph type="title"/>
          </p:nvPr>
        </p:nvSpPr>
        <p:spPr/>
        <p:txBody>
          <a:bodyPr/>
          <a:lstStyle/>
          <a:p>
            <a:r>
              <a:rPr lang="en-US" dirty="0"/>
              <a:t>Mid-Year Reviews</a:t>
            </a:r>
          </a:p>
        </p:txBody>
      </p:sp>
    </p:spTree>
    <p:extLst>
      <p:ext uri="{BB962C8B-B14F-4D97-AF65-F5344CB8AC3E}">
        <p14:creationId xmlns:p14="http://schemas.microsoft.com/office/powerpoint/2010/main" val="36128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66CAFA-803C-6BEB-8737-3A12018DB2E9}"/>
              </a:ext>
            </a:extLst>
          </p:cNvPr>
          <p:cNvSpPr>
            <a:spLocks noGrp="1"/>
          </p:cNvSpPr>
          <p:nvPr>
            <p:ph type="title"/>
          </p:nvPr>
        </p:nvSpPr>
        <p:spPr>
          <a:xfrm>
            <a:off x="1297859" y="126367"/>
            <a:ext cx="7364361" cy="994172"/>
          </a:xfrm>
        </p:spPr>
        <p:txBody>
          <a:bodyPr anchor="ctr">
            <a:normAutofit/>
          </a:bodyPr>
          <a:lstStyle/>
          <a:p>
            <a:r>
              <a:rPr lang="en-US" dirty="0"/>
              <a:t>NAPE's Equity in Perkins V Workshop </a:t>
            </a:r>
          </a:p>
        </p:txBody>
      </p:sp>
      <p:pic>
        <p:nvPicPr>
          <p:cNvPr id="5" name="Content Placeholder 4" descr="A purple background with white text&#10;&#10;Description automatically generated">
            <a:extLst>
              <a:ext uri="{FF2B5EF4-FFF2-40B4-BE49-F238E27FC236}">
                <a16:creationId xmlns:a16="http://schemas.microsoft.com/office/drawing/2014/main" id="{3FFCB086-2602-1EF2-047A-2FE40B4D1607}"/>
              </a:ext>
            </a:extLst>
          </p:cNvPr>
          <p:cNvPicPr>
            <a:picLocks noGrp="1" noChangeAspect="1"/>
          </p:cNvPicPr>
          <p:nvPr>
            <p:ph sz="half" idx="1"/>
          </p:nvPr>
        </p:nvPicPr>
        <p:blipFill>
          <a:blip r:embed="rId2"/>
          <a:stretch>
            <a:fillRect/>
          </a:stretch>
        </p:blipFill>
        <p:spPr>
          <a:xfrm>
            <a:off x="698083" y="1461408"/>
            <a:ext cx="3886200" cy="1313560"/>
          </a:xfrm>
        </p:spPr>
      </p:pic>
      <p:pic>
        <p:nvPicPr>
          <p:cNvPr id="4" name="Picture 3">
            <a:extLst>
              <a:ext uri="{FF2B5EF4-FFF2-40B4-BE49-F238E27FC236}">
                <a16:creationId xmlns:a16="http://schemas.microsoft.com/office/drawing/2014/main" id="{087DE3E0-4837-D851-C705-31C29EEF2EAA}"/>
              </a:ext>
            </a:extLst>
          </p:cNvPr>
          <p:cNvPicPr>
            <a:picLocks noChangeAspect="1"/>
          </p:cNvPicPr>
          <p:nvPr/>
        </p:nvPicPr>
        <p:blipFill>
          <a:blip r:embed="rId3"/>
          <a:stretch>
            <a:fillRect/>
          </a:stretch>
        </p:blipFill>
        <p:spPr>
          <a:xfrm>
            <a:off x="4780166" y="1369219"/>
            <a:ext cx="3584168" cy="3449762"/>
          </a:xfrm>
          <a:prstGeom prst="rect">
            <a:avLst/>
          </a:prstGeom>
          <a:noFill/>
        </p:spPr>
      </p:pic>
      <p:sp>
        <p:nvSpPr>
          <p:cNvPr id="6" name="TextBox 5">
            <a:extLst>
              <a:ext uri="{FF2B5EF4-FFF2-40B4-BE49-F238E27FC236}">
                <a16:creationId xmlns:a16="http://schemas.microsoft.com/office/drawing/2014/main" id="{67D8EE25-79D6-9F73-DB09-7ED9AB80FE30}"/>
              </a:ext>
            </a:extLst>
          </p:cNvPr>
          <p:cNvSpPr txBox="1"/>
          <p:nvPr/>
        </p:nvSpPr>
        <p:spPr>
          <a:xfrm>
            <a:off x="687161" y="3537857"/>
            <a:ext cx="39052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Plans are in the works to offer this 2-day workshop around the state. </a:t>
            </a:r>
          </a:p>
        </p:txBody>
      </p:sp>
      <p:sp>
        <p:nvSpPr>
          <p:cNvPr id="7" name="TextBox 6">
            <a:extLst>
              <a:ext uri="{FF2B5EF4-FFF2-40B4-BE49-F238E27FC236}">
                <a16:creationId xmlns:a16="http://schemas.microsoft.com/office/drawing/2014/main" id="{BBCE8E59-60DC-8CFD-9DFD-FCECB9D9E3FB}"/>
              </a:ext>
            </a:extLst>
          </p:cNvPr>
          <p:cNvSpPr txBox="1"/>
          <p:nvPr/>
        </p:nvSpPr>
        <p:spPr>
          <a:xfrm>
            <a:off x="687160" y="3122839"/>
            <a:ext cx="1619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ea typeface="Calibri"/>
                <a:cs typeface="Calibri"/>
              </a:rPr>
              <a:t>Stay tuned!</a:t>
            </a:r>
            <a:endParaRPr lang="en-US" sz="2400" dirty="0">
              <a:solidFill>
                <a:srgbClr val="FF0000"/>
              </a:solidFill>
            </a:endParaRPr>
          </a:p>
        </p:txBody>
      </p:sp>
    </p:spTree>
    <p:extLst>
      <p:ext uri="{BB962C8B-B14F-4D97-AF65-F5344CB8AC3E}">
        <p14:creationId xmlns:p14="http://schemas.microsoft.com/office/powerpoint/2010/main" val="64658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SharedWithUsers xmlns="a3648569-d889-4cab-8fb7-f97de583ec0f">
      <UserInfo>
        <DisplayName>Darice McDougald</DisplayName>
        <AccountId>25</AccountId>
        <AccountType/>
      </UserInfo>
      <UserInfo>
        <DisplayName>Patti Coultas</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2" ma:contentTypeDescription="Create a new document." ma:contentTypeScope="" ma:versionID="60c6b7296d1c6f03198c6e35b83595ea">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0744fc3e3083d739e484f90b8162c87"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081C12FC-6215-4B2B-9EAC-7E250CE89C1A}">
  <ds:schemaRefs>
    <ds:schemaRef ds:uri="http://purl.org/dc/elements/1.1/"/>
    <ds:schemaRef ds:uri="bd1f56e5-2dfe-42af-a842-8886d825bf7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3648569-d889-4cab-8fb7-f97de583ec0f"/>
    <ds:schemaRef ds:uri="http://purl.org/dc/dcmitype/"/>
  </ds:schemaRefs>
</ds:datastoreItem>
</file>

<file path=customXml/itemProps3.xml><?xml version="1.0" encoding="utf-8"?>
<ds:datastoreItem xmlns:ds="http://schemas.openxmlformats.org/officeDocument/2006/customXml" ds:itemID="{CC33B4D6-29EC-43F6-9274-A81F45D5B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833</Words>
  <Application>Microsoft Office PowerPoint</Application>
  <PresentationFormat>On-screen Show (16:9)</PresentationFormat>
  <Paragraphs>152</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Helvetica Neue Medium</vt:lpstr>
      <vt:lpstr>Segoe UI</vt:lpstr>
      <vt:lpstr>Times New Roman</vt:lpstr>
      <vt:lpstr>Wingdings</vt:lpstr>
      <vt:lpstr>Office Theme</vt:lpstr>
      <vt:lpstr>Perkins Update</vt:lpstr>
      <vt:lpstr>Career &amp; Technical Education Team</vt:lpstr>
      <vt:lpstr>In Process to hire a CTE Coordinator</vt:lpstr>
      <vt:lpstr>Purpose of Perkins </vt:lpstr>
      <vt:lpstr>Perkins 2023-24 Budgets by Voc Code</vt:lpstr>
      <vt:lpstr>Carryover from 2022-23</vt:lpstr>
      <vt:lpstr>Mid-Year Review and Grant Technical Assistance</vt:lpstr>
      <vt:lpstr>Mid-Year Reviews</vt:lpstr>
      <vt:lpstr>NAPE's Equity in Perkins V Workshop </vt:lpstr>
      <vt:lpstr>PowerBi for Special Pops Un-suppressed Data</vt:lpstr>
      <vt:lpstr>NCACTE PACE </vt:lpstr>
      <vt:lpstr>ll-perkins Listserv</vt:lpstr>
      <vt:lpstr>Career Exploration Guides</vt:lpstr>
      <vt:lpstr>Digging Deep in Career Exploration Workshops </vt:lpstr>
      <vt:lpstr>Promising Practice Video from 2022-2023</vt:lpstr>
      <vt:lpstr>Virtual Office Hours for Technical Assistance</vt:lpstr>
      <vt:lpstr>Fall 2024 System Conference</vt:lpstr>
      <vt:lpstr>Perkins Monthly Updates 2023-24</vt:lpstr>
      <vt:lpstr>Raising the Awareness of Career Pathways Monthly Webinars</vt:lpstr>
      <vt:lpstr>National Disability Employment Awareness Month – October 18, 2023 9am-10am</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1459</cp:revision>
  <dcterms:created xsi:type="dcterms:W3CDTF">2021-08-11T12:00:29Z</dcterms:created>
  <dcterms:modified xsi:type="dcterms:W3CDTF">2023-10-11T15:48:54Z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