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0"/>
  </p:notesMasterIdLst>
  <p:sldIdLst>
    <p:sldId id="471" r:id="rId2"/>
    <p:sldId id="848" r:id="rId3"/>
    <p:sldId id="807" r:id="rId4"/>
    <p:sldId id="528" r:id="rId5"/>
    <p:sldId id="838" r:id="rId6"/>
    <p:sldId id="839" r:id="rId7"/>
    <p:sldId id="840" r:id="rId8"/>
    <p:sldId id="841" r:id="rId9"/>
    <p:sldId id="842" r:id="rId10"/>
    <p:sldId id="845" r:id="rId11"/>
    <p:sldId id="846" r:id="rId12"/>
    <p:sldId id="751" r:id="rId13"/>
    <p:sldId id="572" r:id="rId14"/>
    <p:sldId id="645" r:id="rId15"/>
    <p:sldId id="647" r:id="rId16"/>
    <p:sldId id="730" r:id="rId17"/>
    <p:sldId id="733" r:id="rId18"/>
    <p:sldId id="768" r:id="rId19"/>
    <p:sldId id="752" r:id="rId20"/>
    <p:sldId id="735" r:id="rId21"/>
    <p:sldId id="787" r:id="rId22"/>
    <p:sldId id="803" r:id="rId23"/>
    <p:sldId id="660" r:id="rId24"/>
    <p:sldId id="808" r:id="rId25"/>
    <p:sldId id="789" r:id="rId26"/>
    <p:sldId id="790" r:id="rId27"/>
    <p:sldId id="791" r:id="rId28"/>
    <p:sldId id="792" r:id="rId29"/>
    <p:sldId id="797" r:id="rId30"/>
    <p:sldId id="767" r:id="rId31"/>
    <p:sldId id="835" r:id="rId32"/>
    <p:sldId id="836" r:id="rId33"/>
    <p:sldId id="837" r:id="rId34"/>
    <p:sldId id="868" r:id="rId35"/>
    <p:sldId id="870" r:id="rId36"/>
    <p:sldId id="851" r:id="rId37"/>
    <p:sldId id="785" r:id="rId38"/>
    <p:sldId id="783" r:id="rId39"/>
    <p:sldId id="779" r:id="rId40"/>
    <p:sldId id="777" r:id="rId41"/>
    <p:sldId id="799" r:id="rId42"/>
    <p:sldId id="869" r:id="rId43"/>
    <p:sldId id="780" r:id="rId44"/>
    <p:sldId id="715" r:id="rId45"/>
    <p:sldId id="856" r:id="rId46"/>
    <p:sldId id="866" r:id="rId47"/>
    <p:sldId id="857" r:id="rId48"/>
    <p:sldId id="858" r:id="rId49"/>
    <p:sldId id="859" r:id="rId50"/>
    <p:sldId id="861" r:id="rId51"/>
    <p:sldId id="860" r:id="rId52"/>
    <p:sldId id="862" r:id="rId53"/>
    <p:sldId id="697" r:id="rId54"/>
    <p:sldId id="863" r:id="rId55"/>
    <p:sldId id="855" r:id="rId56"/>
    <p:sldId id="864" r:id="rId57"/>
    <p:sldId id="867" r:id="rId58"/>
    <p:sldId id="703" r:id="rId59"/>
    <p:sldId id="865" r:id="rId60"/>
    <p:sldId id="782" r:id="rId61"/>
    <p:sldId id="810" r:id="rId62"/>
    <p:sldId id="824" r:id="rId63"/>
    <p:sldId id="806" r:id="rId64"/>
    <p:sldId id="793" r:id="rId65"/>
    <p:sldId id="829" r:id="rId66"/>
    <p:sldId id="853" r:id="rId67"/>
    <p:sldId id="854" r:id="rId68"/>
    <p:sldId id="490" r:id="rId6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A9"/>
    <a:srgbClr val="FFEDBC"/>
    <a:srgbClr val="FFD1C3"/>
    <a:srgbClr val="673309"/>
    <a:srgbClr val="FFFF99"/>
    <a:srgbClr val="7F1353"/>
    <a:srgbClr val="71852C"/>
    <a:srgbClr val="245292"/>
    <a:srgbClr val="B4C12C"/>
    <a:srgbClr val="5800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392" autoAdjust="0"/>
  </p:normalViewPr>
  <p:slideViewPr>
    <p:cSldViewPr>
      <p:cViewPr>
        <p:scale>
          <a:sx n="68" d="100"/>
          <a:sy n="68" d="100"/>
        </p:scale>
        <p:origin x="-219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10216"/>
    </p:cViewPr>
  </p:sorterViewPr>
  <p:notesViewPr>
    <p:cSldViewPr>
      <p:cViewPr>
        <p:scale>
          <a:sx n="108" d="100"/>
          <a:sy n="108" d="100"/>
        </p:scale>
        <p:origin x="-2488" y="60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1" Type="http://schemas.openxmlformats.org/officeDocument/2006/relationships/hyperlink" Target="http://www.zeemaps.com/pub?group=609826&amp;legend=1&amp;geosearch=1&amp;search=1&amp;locate=1&amp;list=1&amp;shuttered=1&amp;add=1" TargetMode="External"/><Relationship Id="rId12" Type="http://schemas.openxmlformats.org/officeDocument/2006/relationships/hyperlink" Target="http://enablingthefuture.org/2015/01/21/e-nabling-haiti/" TargetMode="External"/><Relationship Id="rId13" Type="http://schemas.openxmlformats.org/officeDocument/2006/relationships/hyperlink" Target="http://www.ilabhaiti.org/"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fastcoexist.com/3041495/matching-people-who-have-3-d-printers-with-children-who-need-prosthetic-hands" TargetMode="External"/><Relationship Id="rId4" Type="http://schemas.openxmlformats.org/officeDocument/2006/relationships/hyperlink" Target="http://www.fastcoexist.com/technology/3-d" TargetMode="External"/><Relationship Id="rId5" Type="http://schemas.openxmlformats.org/officeDocument/2006/relationships/hyperlink" Target="http://www.fastcoexist.com/explore/printing" TargetMode="External"/><Relationship Id="rId6" Type="http://schemas.openxmlformats.org/officeDocument/2006/relationships/hyperlink" Target="http://enablingthefuture.org/upper-limb-prosthetics/" TargetMode="External"/><Relationship Id="rId7" Type="http://schemas.openxmlformats.org/officeDocument/2006/relationships/hyperlink" Target="http://enablingthefuture.org/" TargetMode="External"/><Relationship Id="rId8" Type="http://schemas.openxmlformats.org/officeDocument/2006/relationships/hyperlink" Target="http://www.fastcoexist.com/explore/online-community" TargetMode="External"/><Relationship Id="rId9" Type="http://schemas.openxmlformats.org/officeDocument/2006/relationships/hyperlink" Target="http://www.fastcompany.com/person/jon-schull" TargetMode="External"/><Relationship Id="rId10" Type="http://schemas.openxmlformats.org/officeDocument/2006/relationships/hyperlink" Target="http://www.npr.org/blogs/health/2013/06/18/191279201/3-d-printer-brings-dexterity-to-children-with-no-finger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219200" cy="914400"/>
          </a:xfrm>
          <a:ln/>
        </p:spPr>
      </p:sp>
      <p:sp>
        <p:nvSpPr>
          <p:cNvPr id="15362" name="Notes Placeholder 2"/>
          <p:cNvSpPr>
            <a:spLocks noGrp="1"/>
          </p:cNvSpPr>
          <p:nvPr>
            <p:ph type="body" idx="1"/>
          </p:nvPr>
        </p:nvSpPr>
        <p:spPr>
          <a:xfrm>
            <a:off x="838200" y="1371600"/>
            <a:ext cx="5867400" cy="815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dirty="0" smtClean="0">
                <a:latin typeface="Times"/>
                <a:ea typeface="ヒラギノ角ゴ Pro W3" charset="0"/>
                <a:cs typeface="Times"/>
              </a:rPr>
              <a:t>Good </a:t>
            </a:r>
            <a:r>
              <a:rPr lang="en-US" u="sng" dirty="0" smtClean="0">
                <a:latin typeface="Times"/>
                <a:ea typeface="ヒラギノ角ゴ Pro W3" charset="0"/>
                <a:cs typeface="Times"/>
              </a:rPr>
              <a:t>morning</a:t>
            </a:r>
            <a:r>
              <a:rPr lang="en-US" dirty="0" smtClean="0">
                <a:latin typeface="Times"/>
                <a:ea typeface="ヒラギノ角ゴ Pro W3" charset="0"/>
                <a:cs typeface="Times"/>
              </a:rPr>
              <a:t>.  I</a:t>
            </a:r>
            <a:r>
              <a:rPr lang="ja-JP" altLang="en-US" dirty="0" smtClean="0">
                <a:latin typeface="Times"/>
                <a:ea typeface="ヒラギノ角ゴ Pro W3" charset="0"/>
                <a:cs typeface="Times"/>
              </a:rPr>
              <a:t>’</a:t>
            </a:r>
            <a:r>
              <a:rPr lang="en-US" dirty="0" smtClean="0">
                <a:latin typeface="Times"/>
                <a:ea typeface="ヒラギノ角ゴ Pro W3" charset="0"/>
                <a:cs typeface="Times"/>
              </a:rPr>
              <a:t>m Chris </a:t>
            </a:r>
            <a:r>
              <a:rPr lang="en-US" dirty="0" err="1" smtClean="0">
                <a:latin typeface="Times"/>
                <a:ea typeface="ヒラギノ角ゴ Pro W3" charset="0"/>
                <a:cs typeface="Times"/>
              </a:rPr>
              <a:t>Droessler</a:t>
            </a:r>
            <a:r>
              <a:rPr lang="en-US" dirty="0" smtClean="0">
                <a:latin typeface="Times"/>
                <a:ea typeface="ヒラギノ角ゴ Pro W3" charset="0"/>
                <a:cs typeface="Times"/>
              </a:rPr>
              <a:t>, an education consultant from North Carolina Public Schools.</a:t>
            </a:r>
          </a:p>
          <a:p>
            <a:r>
              <a:rPr lang="en-US" sz="1800" dirty="0" smtClean="0">
                <a:latin typeface="Times"/>
                <a:ea typeface="ヒラギノ角ゴ Pro W3" charset="0"/>
                <a:cs typeface="Times"/>
              </a:rPr>
              <a:t>If you have a smart phone, </a:t>
            </a:r>
            <a:r>
              <a:rPr lang="en-US" sz="1800" u="sng" dirty="0" smtClean="0">
                <a:latin typeface="Times"/>
                <a:ea typeface="ヒラギノ角ゴ Pro W3" charset="0"/>
                <a:cs typeface="Times"/>
              </a:rPr>
              <a:t>and</a:t>
            </a:r>
            <a:r>
              <a:rPr lang="en-US" sz="1800" dirty="0" smtClean="0">
                <a:latin typeface="Times"/>
                <a:ea typeface="ヒラギノ角ゴ Pro W3" charset="0"/>
                <a:cs typeface="Times"/>
              </a:rPr>
              <a:t> you are smart enough to use it, you can capture that QR code, and your phone takes you to the webpage where you can download a copy of this PowerPoint file. </a:t>
            </a:r>
          </a:p>
          <a:p>
            <a:r>
              <a:rPr lang="en-US" sz="1800" dirty="0" smtClean="0">
                <a:latin typeface="Times"/>
                <a:ea typeface="ヒラギノ角ゴ Pro W3" charset="0"/>
                <a:cs typeface="Times"/>
              </a:rPr>
              <a:t>Or you can just go to </a:t>
            </a:r>
            <a:r>
              <a:rPr lang="en-US" sz="1800" dirty="0" err="1" smtClean="0">
                <a:latin typeface="Times"/>
                <a:ea typeface="ヒラギノ角ゴ Pro W3" charset="0"/>
                <a:cs typeface="Times"/>
              </a:rPr>
              <a:t>ctpnc.org</a:t>
            </a:r>
            <a:r>
              <a:rPr lang="en-US" sz="1800" dirty="0" smtClean="0">
                <a:latin typeface="Times"/>
                <a:ea typeface="ヒラギノ角ゴ Pro W3" charset="0"/>
                <a:cs typeface="Times"/>
              </a:rPr>
              <a:t> and click on the </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presentations</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 link.</a:t>
            </a:r>
          </a:p>
          <a:p>
            <a:r>
              <a:rPr lang="en-US" altLang="ja-JP" sz="1800" dirty="0" smtClean="0">
                <a:latin typeface="Times"/>
                <a:ea typeface="ヒラギノ角ゴ Pro W3" charset="0"/>
                <a:cs typeface="Times"/>
              </a:rPr>
              <a:t>That web address is on the handout that you should have received.</a:t>
            </a:r>
            <a:endParaRPr lang="en-US" sz="1800" dirty="0" smtClean="0">
              <a:latin typeface="Times"/>
              <a:ea typeface="ヒラギノ角ゴ Pro W3" charset="0"/>
              <a:cs typeface="Times"/>
            </a:endParaRPr>
          </a:p>
          <a:p>
            <a:r>
              <a:rPr lang="en-US" sz="1800" dirty="0" smtClean="0">
                <a:latin typeface="Times"/>
                <a:ea typeface="ヒラギノ角ゴ Pro W3" charset="0"/>
                <a:cs typeface="Times"/>
              </a:rPr>
              <a:t>How many of you have already downloaded my presentation??</a:t>
            </a:r>
          </a:p>
          <a:p>
            <a:r>
              <a:rPr lang="en-US" sz="1800" dirty="0" smtClean="0">
                <a:latin typeface="Times"/>
                <a:ea typeface="ヒラギノ角ゴ Pro W3" charset="0"/>
                <a:cs typeface="Times"/>
              </a:rPr>
              <a:t>I</a:t>
            </a:r>
            <a:r>
              <a:rPr lang="ja-JP" altLang="en-US" sz="1800" dirty="0" smtClean="0">
                <a:latin typeface="Times"/>
                <a:ea typeface="ヒラギノ角ゴ Pro W3" charset="0"/>
                <a:cs typeface="Times"/>
              </a:rPr>
              <a:t>’</a:t>
            </a:r>
            <a:r>
              <a:rPr lang="en-US" sz="1800" dirty="0" err="1" smtClean="0">
                <a:latin typeface="Times"/>
                <a:ea typeface="ヒラギノ角ゴ Pro W3" charset="0"/>
                <a:cs typeface="Times"/>
              </a:rPr>
              <a:t>ve</a:t>
            </a:r>
            <a:r>
              <a:rPr lang="en-US" sz="1800" dirty="0" smtClean="0">
                <a:latin typeface="Times"/>
                <a:ea typeface="ヒラギノ角ゴ Pro W3" charset="0"/>
                <a:cs typeface="Times"/>
              </a:rPr>
              <a:t> documented my information sources in the notes section of the PowerPoint, to allow you to further research anything that you see here.  </a:t>
            </a:r>
          </a:p>
          <a:p>
            <a:r>
              <a:rPr lang="en-US" sz="1800" dirty="0" smtClean="0">
                <a:latin typeface="Times"/>
                <a:ea typeface="ヒラギノ角ゴ Pro W3" charset="0"/>
                <a:cs typeface="Times"/>
              </a:rPr>
              <a:t>In fact the notes I</a:t>
            </a:r>
            <a:r>
              <a:rPr lang="ja-JP" altLang="en-US" sz="1800" dirty="0" smtClean="0">
                <a:latin typeface="Times"/>
                <a:ea typeface="ヒラギノ角ゴ Pro W3" charset="0"/>
                <a:cs typeface="Times"/>
              </a:rPr>
              <a:t>’</a:t>
            </a:r>
            <a:r>
              <a:rPr lang="en-US" sz="1800" dirty="0" smtClean="0">
                <a:latin typeface="Times"/>
                <a:ea typeface="ヒラギノ角ゴ Pro W3" charset="0"/>
                <a:cs typeface="Times"/>
              </a:rPr>
              <a:t>m reading from are there as well.</a:t>
            </a:r>
          </a:p>
          <a:p>
            <a:r>
              <a:rPr lang="en-US" sz="1800" dirty="0" smtClean="0">
                <a:ea typeface="ヒラギノ角ゴ Pro W3" charset="0"/>
              </a:rPr>
              <a:t>Download the PowerPoint and use it any way you wish if it will help our children learn.  --</a:t>
            </a:r>
          </a:p>
          <a:p>
            <a:endParaRPr lang="en-US" sz="1800" dirty="0" smtClean="0">
              <a:latin typeface="Times"/>
              <a:ea typeface="ヒラギノ角ゴ Pro W3" charset="0"/>
              <a:cs typeface="Times"/>
            </a:endParaRPr>
          </a:p>
          <a:p>
            <a:r>
              <a:rPr lang="en-US" dirty="0" smtClean="0">
                <a:latin typeface="Times"/>
                <a:ea typeface="ヒラギノ角ゴ Pro W3" charset="0"/>
                <a:cs typeface="Times"/>
              </a:rPr>
              <a:t>We are going to talk today about what gets you out </a:t>
            </a:r>
            <a:r>
              <a:rPr lang="en-US" smtClean="0">
                <a:latin typeface="Times"/>
                <a:ea typeface="ヒラギノ角ゴ Pro W3" charset="0"/>
                <a:cs typeface="Times"/>
              </a:rPr>
              <a:t>of bed </a:t>
            </a:r>
            <a:r>
              <a:rPr lang="en-US" dirty="0" smtClean="0">
                <a:latin typeface="Times"/>
                <a:ea typeface="ヒラギノ角ゴ Pro W3" charset="0"/>
                <a:cs typeface="Times"/>
              </a:rPr>
              <a:t>in t</a:t>
            </a:r>
            <a:r>
              <a:rPr lang="en-US" dirty="0" smtClean="0">
                <a:ea typeface="ヒラギノ角ゴ Pro W3" charset="0"/>
              </a:rPr>
              <a:t>he </a:t>
            </a:r>
            <a:r>
              <a:rPr lang="en-US" dirty="0" smtClean="0">
                <a:latin typeface="Times"/>
                <a:ea typeface="ヒラギノ角ゴ Pro W3" charset="0"/>
                <a:cs typeface="Times"/>
              </a:rPr>
              <a:t>morning with</a:t>
            </a:r>
            <a:r>
              <a:rPr lang="en-US" baseline="0" dirty="0" smtClean="0">
                <a:latin typeface="Times"/>
                <a:ea typeface="ヒラギノ角ゴ Pro W3" charset="0"/>
                <a:cs typeface="Times"/>
              </a:rPr>
              <a:t> a determination to go to work.</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left out a few definitions that apparently referred to romance novels.</a:t>
            </a:r>
          </a:p>
          <a:p>
            <a:endParaRPr lang="en-US" dirty="0" smtClean="0"/>
          </a:p>
          <a:p>
            <a:r>
              <a:rPr lang="en-US" dirty="0" smtClean="0"/>
              <a:t>I like helping people – </a:t>
            </a:r>
          </a:p>
          <a:p>
            <a:r>
              <a:rPr lang="en-US" dirty="0" smtClean="0"/>
              <a:t>That’s one of my passions.  </a:t>
            </a:r>
          </a:p>
          <a:p>
            <a:r>
              <a:rPr lang="en-US" dirty="0" smtClean="0"/>
              <a:t>That is</a:t>
            </a:r>
            <a:r>
              <a:rPr lang="en-US" baseline="0" dirty="0" smtClean="0"/>
              <a:t> why I am here today.</a:t>
            </a:r>
          </a:p>
          <a:p>
            <a:endParaRPr lang="en-US" baseline="0" dirty="0" smtClean="0"/>
          </a:p>
          <a:p>
            <a:endParaRPr lang="en-US" dirty="0" smtClean="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a:t>
            </a:fld>
            <a:endParaRPr lang="en-US"/>
          </a:p>
        </p:txBody>
      </p:sp>
    </p:spTree>
    <p:extLst>
      <p:ext uri="{BB962C8B-B14F-4D97-AF65-F5344CB8AC3E}">
        <p14:creationId xmlns:p14="http://schemas.microsoft.com/office/powerpoint/2010/main" val="61031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09900" cy="2257425"/>
          </a:xfrm>
        </p:spPr>
      </p:sp>
      <p:sp>
        <p:nvSpPr>
          <p:cNvPr id="3" name="Notes Placeholder 2"/>
          <p:cNvSpPr>
            <a:spLocks noGrp="1"/>
          </p:cNvSpPr>
          <p:nvPr>
            <p:ph type="body" idx="1"/>
          </p:nvPr>
        </p:nvSpPr>
        <p:spPr>
          <a:xfrm>
            <a:off x="974725" y="3276600"/>
            <a:ext cx="5365750" cy="5603875"/>
          </a:xfrm>
        </p:spPr>
        <p:txBody>
          <a:bodyPr/>
          <a:lstStyle/>
          <a:p>
            <a:r>
              <a:rPr lang="en-US" dirty="0" smtClean="0"/>
              <a:t>I was at NC State University for 11 years as a undergraduate in Electrical Engineering.  </a:t>
            </a:r>
          </a:p>
          <a:p>
            <a:r>
              <a:rPr lang="en-US" dirty="0" smtClean="0"/>
              <a:t>I never got a degree in Electrical Engineering.  </a:t>
            </a:r>
          </a:p>
          <a:p>
            <a:r>
              <a:rPr lang="en-US" dirty="0" smtClean="0"/>
              <a:t>I was there because I</a:t>
            </a:r>
            <a:r>
              <a:rPr lang="en-US" baseline="0" dirty="0" smtClean="0"/>
              <a:t> was good at math and built kits from Radio Shack. </a:t>
            </a:r>
          </a:p>
          <a:p>
            <a:r>
              <a:rPr lang="en-US" baseline="0" dirty="0" smtClean="0"/>
              <a:t>Looking back, I realize that I did not at the time really know what an Electrical Engineer did, and to the best of my knowledge I never met an electrical engineer. </a:t>
            </a:r>
          </a:p>
          <a:p>
            <a:endParaRPr lang="en-US" baseline="0" dirty="0" smtClean="0"/>
          </a:p>
          <a:p>
            <a:r>
              <a:rPr lang="en-US" baseline="0" dirty="0" smtClean="0"/>
              <a:t>I was in college because it was the next thing on the list that my family expected me to complete.</a:t>
            </a:r>
          </a:p>
          <a:p>
            <a:endParaRPr lang="en-US" baseline="0" dirty="0" smtClean="0"/>
          </a:p>
          <a:p>
            <a:r>
              <a:rPr lang="en-US" baseline="0" dirty="0" smtClean="0"/>
              <a:t>Electrical Engineering was never my passion, and at the time, I had no idea what passion was and had no desire to 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257300" y="720725"/>
            <a:ext cx="3543300" cy="2657475"/>
          </a:xfrm>
          <a:ln/>
        </p:spPr>
      </p:sp>
      <p:sp>
        <p:nvSpPr>
          <p:cNvPr id="1505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that</a:t>
            </a:r>
            <a:r>
              <a:rPr lang="en-US" altLang="ja-JP" baseline="0" dirty="0" smtClean="0">
                <a:ea typeface="ヒラギノ角ゴ Pro W3" charset="0"/>
              </a:rPr>
              <a:t> was a passion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you like to do?</a:t>
            </a:r>
          </a:p>
          <a:p>
            <a:endParaRPr lang="en-US" altLang="ja-JP" baseline="0" dirty="0" smtClean="0">
              <a:ea typeface="ヒラギノ角ゴ Pro W3" charset="0"/>
            </a:endParaRPr>
          </a:p>
          <a:p>
            <a:r>
              <a:rPr lang="en-US" altLang="ja-JP" baseline="0" dirty="0" smtClean="0">
                <a:ea typeface="ヒラギノ角ゴ Pro W3" charset="0"/>
              </a:rPr>
              <a:t>What do the children with whom you work like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13</a:t>
            </a:fld>
            <a:endParaRPr 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74725" y="4479925"/>
            <a:ext cx="552767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kids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they cared about and decided</a:t>
            </a:r>
            <a:r>
              <a:rPr lang="en-US" baseline="0" dirty="0" smtClean="0">
                <a:ea typeface="ヒラギノ角ゴ Pro W3" charset="0"/>
              </a:rPr>
              <a:t> to come up with a solution.</a:t>
            </a:r>
          </a:p>
          <a:p>
            <a:r>
              <a:rPr lang="en-US" baseline="0" dirty="0" smtClean="0">
                <a:ea typeface="ヒラギノ角ゴ Pro W3" charset="0"/>
              </a:rPr>
              <a:t>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14</a:t>
            </a:fld>
            <a:endParaRPr 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an 11-year old kid who </a:t>
            </a:r>
            <a:r>
              <a:rPr lang="en-US" dirty="0" smtClean="0">
                <a:ea typeface="ヒラギノ角ゴ Pro W3" charset="0"/>
              </a:rPr>
              <a:t>couldn‘t</a:t>
            </a:r>
            <a:r>
              <a:rPr lang="en-US" altLang="ja-JP" dirty="0" smtClean="0">
                <a:ea typeface="ヒラギノ角ゴ Pro W3" charset="0"/>
              </a:rPr>
              <a:t> </a:t>
            </a:r>
            <a:r>
              <a:rPr lang="en-US" altLang="ja-JP" dirty="0">
                <a:ea typeface="ヒラギノ角ゴ Pro W3" charset="0"/>
              </a:rPr>
              <a:t>find the kind of </a:t>
            </a:r>
            <a:r>
              <a:rPr lang="en-US" altLang="ja-JP" dirty="0" smtClean="0">
                <a:ea typeface="ヒラギノ角ゴ Pro W3" charset="0"/>
              </a:rPr>
              <a:t>bowties </a:t>
            </a:r>
            <a:r>
              <a:rPr lang="en-US" altLang="ja-JP" dirty="0">
                <a:ea typeface="ヒラギノ角ゴ Pro W3" charset="0"/>
              </a:rPr>
              <a:t>that he wanted to wear, so he got his grandmother to teach him how to make his own.  </a:t>
            </a:r>
          </a:p>
          <a:p>
            <a:r>
              <a:rPr lang="en-US" dirty="0">
                <a:ea typeface="ヒラギノ角ゴ Pro W3" charset="0"/>
              </a:rPr>
              <a:t>Now his ties are sold at six stores in multiple states.</a:t>
            </a:r>
          </a:p>
          <a:p>
            <a:endParaRPr lang="en-US" dirty="0" smtClean="0">
              <a:ea typeface="ヒラギノ角ゴ Pro W3" charset="0"/>
            </a:endParaRPr>
          </a:p>
          <a:p>
            <a:r>
              <a:rPr lang="en-US" dirty="0" smtClean="0">
                <a:ea typeface="ヒラギノ角ゴ Pro W3" charset="0"/>
              </a:rPr>
              <a:t>A passion for wearing stylish  bow ties.</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upstart.bizjournals.com</a:t>
            </a:r>
            <a:r>
              <a:rPr lang="en-US" dirty="0">
                <a:ea typeface="ヒラギノ角ゴ Pro W3" charset="0"/>
              </a:rPr>
              <a:t>/entrepreneurs/hot-shots/2013/02/11/</a:t>
            </a:r>
            <a:r>
              <a:rPr lang="en-US" dirty="0" err="1">
                <a:ea typeface="ヒラギノ角ゴ Pro W3" charset="0"/>
              </a:rPr>
              <a:t>moziah-bridges-of-mos-bows-about-ties.html?ana</a:t>
            </a:r>
            <a:r>
              <a:rPr lang="en-US" dirty="0">
                <a:ea typeface="ヒラギノ角ゴ Pro W3" charset="0"/>
              </a:rPr>
              <a:t>=</a:t>
            </a:r>
            <a:r>
              <a:rPr lang="en-US" dirty="0" err="1">
                <a:ea typeface="ヒラギノ角ゴ Pro W3" charset="0"/>
              </a:rPr>
              <a:t>e_du_ubj&amp;s</a:t>
            </a:r>
            <a:r>
              <a:rPr lang="en-US" dirty="0">
                <a:ea typeface="ヒラギノ角ゴ Pro W3" charset="0"/>
              </a:rPr>
              <a:t>=</a:t>
            </a:r>
            <a:r>
              <a:rPr lang="en-US" dirty="0" err="1">
                <a:ea typeface="ヒラギノ角ゴ Pro W3" charset="0"/>
              </a:rPr>
              <a:t>article_du&amp;ed</a:t>
            </a:r>
            <a:r>
              <a:rPr lang="en-US" dirty="0">
                <a:ea typeface="ヒラギノ角ゴ Pro W3" charset="0"/>
              </a:rPr>
              <a:t>=2013-02-12&amp;page=all</a:t>
            </a:r>
          </a:p>
          <a:p>
            <a:r>
              <a:rPr lang="en-US" dirty="0">
                <a:ea typeface="ヒラギノ角ゴ Pro W3" charset="0"/>
              </a:rPr>
              <a:t>Sartorial 11-year-old rocks the bow tie</a:t>
            </a:r>
          </a:p>
          <a:p>
            <a:endParaRPr lang="en-US" dirty="0">
              <a:ea typeface="ヒラギノ角ゴ Pro W3" charset="0"/>
            </a:endParaRPr>
          </a:p>
          <a:p>
            <a:r>
              <a:rPr lang="en-US" dirty="0">
                <a:ea typeface="ヒラギノ角ゴ Pro W3" charset="0"/>
              </a:rPr>
              <a:t>February 11, 2013 </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07DC50-46CD-A64E-BA9A-5C81AF2A615D}" type="slidenum">
              <a:rPr lang="en-US" sz="1300"/>
              <a:pPr/>
              <a:t>15</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 </a:t>
            </a:r>
            <a:r>
              <a:rPr lang="en-US" dirty="0" err="1">
                <a:ea typeface="ヒラギノ角ゴ Pro W3" charset="0"/>
              </a:rPr>
              <a:t>Arduino</a:t>
            </a:r>
            <a:r>
              <a:rPr lang="en-US" dirty="0">
                <a:ea typeface="ヒラギノ角ゴ Pro W3" charset="0"/>
              </a:rPr>
              <a:t> is a small circuit board with a microprocessor that can be used to build almost anything.</a:t>
            </a:r>
          </a:p>
          <a:p>
            <a:endParaRPr lang="en-US" dirty="0">
              <a:ea typeface="ヒラギノ角ゴ Pro W3" charset="0"/>
            </a:endParaRPr>
          </a:p>
          <a:p>
            <a:r>
              <a:rPr lang="en-US" dirty="0">
                <a:ea typeface="ヒラギノ角ゴ Pro W3" charset="0"/>
              </a:rPr>
              <a:t>Here is a 12-year old who has unleashed the potential and 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16</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t>
            </a:r>
            <a:r>
              <a:rPr lang="en-US" dirty="0" smtClean="0">
                <a:ea typeface="ヒラギノ角ゴ Pro W3" charset="0"/>
              </a:rPr>
              <a:t>that 12</a:t>
            </a:r>
            <a:r>
              <a:rPr lang="en-US" dirty="0">
                <a:ea typeface="ヒラギノ角ゴ Pro W3" charset="0"/>
              </a:rPr>
              <a:t>-year old teaching a class on a Saturday morning to people that want to learn how to make and program things with the </a:t>
            </a:r>
            <a:r>
              <a:rPr lang="en-US" dirty="0" err="1">
                <a:ea typeface="ヒラギノ角ゴ Pro W3" charset="0"/>
              </a:rPr>
              <a:t>Arduino</a:t>
            </a:r>
            <a:r>
              <a:rPr lang="en-US" dirty="0">
                <a:ea typeface="ヒラギノ角ゴ Pro W3" charset="0"/>
              </a:rPr>
              <a:t> microprocessor.  </a:t>
            </a:r>
          </a:p>
          <a:p>
            <a:endParaRPr lang="en-US" dirty="0">
              <a:ea typeface="ヒラギノ角ゴ Pro W3" charset="0"/>
            </a:endParaRPr>
          </a:p>
          <a:p>
            <a:r>
              <a:rPr lang="en-US" dirty="0" smtClean="0">
                <a:ea typeface="ヒラギノ角ゴ Pro W3" charset="0"/>
              </a:rPr>
              <a:t>He has a passion for creating new things and a passion for sharing his knowledge with others.  Maybe he will end up as a professor at MIT someday.</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17</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This </a:t>
            </a:r>
            <a:r>
              <a:rPr lang="en-US" dirty="0" smtClean="0"/>
              <a:t>is not my passion, but it may be yours.  Or one of the kids with</a:t>
            </a:r>
            <a:r>
              <a:rPr lang="en-US" baseline="0" dirty="0" smtClean="0"/>
              <a:t> whom you are working.</a:t>
            </a:r>
          </a:p>
          <a:p>
            <a:endParaRPr lang="en-US" baseline="0" dirty="0" smtClean="0"/>
          </a:p>
          <a:p>
            <a:r>
              <a:rPr lang="en-US" baseline="0" dirty="0" smtClean="0"/>
              <a:t>I do see a lot of physics at work here.</a:t>
            </a:r>
            <a:endParaRPr lang="en-US" dirty="0" smtClean="0"/>
          </a:p>
          <a:p>
            <a:endParaRPr lang="en-US" dirty="0" smtClean="0"/>
          </a:p>
          <a:p>
            <a:endParaRPr lang="en-US" dirty="0" smtClean="0"/>
          </a:p>
          <a:p>
            <a:r>
              <a:rPr lang="en-US" dirty="0" smtClean="0"/>
              <a:t>http://</a:t>
            </a:r>
            <a:r>
              <a:rPr lang="en-US" dirty="0" err="1" smtClean="0"/>
              <a:t>www.peppervirtualassistant.com</a:t>
            </a:r>
            <a:r>
              <a:rPr lang="en-US" dirty="0" smtClean="0"/>
              <a:t>/blog/</a:t>
            </a:r>
            <a:r>
              <a:rPr lang="en-US" dirty="0" err="1" smtClean="0"/>
              <a:t>wp</a:t>
            </a:r>
            <a:r>
              <a:rPr lang="en-US" dirty="0" smtClean="0"/>
              <a:t>-content/uploads/2011/05/passion-for-work-pepper-virtual-assistants-300x212.jpg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18</a:t>
            </a:fld>
            <a:endParaRPr lang="en-US"/>
          </a:p>
        </p:txBody>
      </p:sp>
    </p:spTree>
    <p:extLst>
      <p:ext uri="{BB962C8B-B14F-4D97-AF65-F5344CB8AC3E}">
        <p14:creationId xmlns:p14="http://schemas.microsoft.com/office/powerpoint/2010/main" val="249692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19</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xfrm>
            <a:off x="1257300" y="720725"/>
            <a:ext cx="2933700" cy="2200275"/>
          </a:xfrm>
          <a:ln/>
        </p:spPr>
      </p:sp>
      <p:sp>
        <p:nvSpPr>
          <p:cNvPr id="158722" name="Notes Placeholder 2"/>
          <p:cNvSpPr>
            <a:spLocks noGrp="1"/>
          </p:cNvSpPr>
          <p:nvPr>
            <p:ph type="body" idx="1"/>
          </p:nvPr>
        </p:nvSpPr>
        <p:spPr>
          <a:xfrm>
            <a:off x="974725" y="3124200"/>
            <a:ext cx="5365750"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Before I get started, let me draw you attention</a:t>
            </a:r>
            <a:r>
              <a:rPr lang="en-US" baseline="0" dirty="0" smtClean="0">
                <a:ea typeface="ヒラギノ角ゴ Pro W3" charset="0"/>
              </a:rPr>
              <a:t> to something about which I am passionate.</a:t>
            </a:r>
          </a:p>
          <a:p>
            <a:endParaRPr lang="en-US" baseline="0" dirty="0" smtClean="0">
              <a:ea typeface="ヒラギノ角ゴ Pro W3" charset="0"/>
            </a:endParaRPr>
          </a:p>
          <a:p>
            <a:r>
              <a:rPr lang="en-US" dirty="0" smtClean="0">
                <a:ea typeface="ヒラギノ角ゴ Pro W3" charset="0"/>
              </a:rPr>
              <a:t>You have this</a:t>
            </a:r>
            <a:r>
              <a:rPr lang="en-US" baseline="0" dirty="0" smtClean="0">
                <a:ea typeface="ヒラギノ角ゴ Pro W3" charset="0"/>
              </a:rPr>
              <a:t> on the back of your handout.</a:t>
            </a:r>
            <a:endParaRPr lang="en-US" dirty="0" smtClean="0">
              <a:ea typeface="ヒラギノ角ゴ Pro W3" charset="0"/>
            </a:endParaRPr>
          </a:p>
          <a:p>
            <a:r>
              <a:rPr lang="en-US" dirty="0" smtClean="0">
                <a:ea typeface="ヒラギノ角ゴ Pro W3" charset="0"/>
              </a:rPr>
              <a:t>North Carolina Advanced Manufacturing and STEM Careers Awareness</a:t>
            </a:r>
            <a:r>
              <a:rPr lang="en-US" baseline="0" dirty="0" smtClean="0">
                <a:ea typeface="ヒラギノ角ゴ Pro W3" charset="0"/>
              </a:rPr>
              <a:t> Week is in April.  </a:t>
            </a:r>
          </a:p>
          <a:p>
            <a:endParaRPr lang="en-US" baseline="0" dirty="0" smtClean="0">
              <a:ea typeface="ヒラギノ角ゴ Pro W3" charset="0"/>
            </a:endParaRPr>
          </a:p>
          <a:p>
            <a:r>
              <a:rPr lang="en-US" baseline="0" dirty="0" smtClean="0">
                <a:ea typeface="ヒラギノ角ゴ Pro W3" charset="0"/>
              </a:rPr>
              <a:t>It’s a joint venture between North Carolina Public Schools, the Community </a:t>
            </a:r>
            <a:r>
              <a:rPr lang="en-US" dirty="0">
                <a:ea typeface="ヒラギノ角ゴ Pro W3" charset="0"/>
              </a:rPr>
              <a:t>C</a:t>
            </a:r>
            <a:r>
              <a:rPr lang="en-US" baseline="0" dirty="0" smtClean="0">
                <a:ea typeface="ヒラギノ角ゴ Pro W3" charset="0"/>
              </a:rPr>
              <a:t>ollege </a:t>
            </a:r>
            <a:r>
              <a:rPr lang="en-US" dirty="0">
                <a:ea typeface="ヒラギノ角ゴ Pro W3" charset="0"/>
              </a:rPr>
              <a:t>S</a:t>
            </a:r>
            <a:r>
              <a:rPr lang="en-US" baseline="0" dirty="0" smtClean="0">
                <a:ea typeface="ヒラギノ角ゴ Pro W3" charset="0"/>
              </a:rPr>
              <a:t>ystem, and the Department of Commerce.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and STEM.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Make sure your students and clients know about these open houses.   </a:t>
            </a:r>
          </a:p>
          <a:p>
            <a:r>
              <a:rPr lang="en-US" baseline="0" dirty="0" smtClean="0">
                <a:ea typeface="ヒラギノ角ゴ Pro W3" charset="0"/>
              </a:rPr>
              <a:t>They are not just for high school students, they are for college students and adults who are still refining their career pathway.</a:t>
            </a:r>
          </a:p>
          <a:p>
            <a:endParaRPr lang="en-US" baseline="0" dirty="0" smtClean="0">
              <a:ea typeface="ヒラギノ角ゴ Pro W3" charset="0"/>
            </a:endParaRPr>
          </a:p>
          <a:p>
            <a:endParaRPr lang="en-US" baseline="0"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err="1" smtClean="0">
                <a:ea typeface="ヒラギノ角ゴ Pro W3" charset="0"/>
              </a:rPr>
              <a:t>www.ctpnc.org</a:t>
            </a:r>
            <a:r>
              <a:rPr lang="en-US" dirty="0" smtClean="0">
                <a:ea typeface="ヒラギノ角ゴ Pro W3" charset="0"/>
              </a:rPr>
              <a:t>/manufacturing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2</a:t>
            </a:fld>
            <a:endParaRPr 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3001433" cy="2251075"/>
          </a:xfrm>
          <a:ln/>
        </p:spPr>
      </p:sp>
      <p:sp>
        <p:nvSpPr>
          <p:cNvPr id="302082" name="Notes Placeholder 2"/>
          <p:cNvSpPr>
            <a:spLocks noGrp="1"/>
          </p:cNvSpPr>
          <p:nvPr>
            <p:ph type="body" idx="1"/>
          </p:nvPr>
        </p:nvSpPr>
        <p:spPr>
          <a:xfrm>
            <a:off x="974725" y="3124200"/>
            <a:ext cx="5365750"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smtClean="0">
                <a:ea typeface="ヒラギノ角ゴ Pro W3" charset="0"/>
              </a:rPr>
              <a:t>Here </a:t>
            </a:r>
            <a:r>
              <a:rPr lang="en-US" sz="1600" dirty="0">
                <a:ea typeface="ヒラギノ角ゴ Pro W3" charset="0"/>
              </a:rPr>
              <a:t>is a middle school engineering class that is designing a prosthetic hand for a classmate -- who wants to be a cheerleader, -- but couldn’t hold the pompoms.</a:t>
            </a:r>
          </a:p>
          <a:p>
            <a:endParaRPr lang="en-US" sz="1600" dirty="0">
              <a:ea typeface="ヒラギノ角ゴ Pro W3" charset="0"/>
            </a:endParaRPr>
          </a:p>
          <a:p>
            <a:r>
              <a:rPr lang="en-US" sz="1600" dirty="0" smtClean="0">
                <a:ea typeface="ヒラギノ角ゴ Pro W3" charset="0"/>
              </a:rPr>
              <a:t>A passion for helping a fellow</a:t>
            </a:r>
            <a:r>
              <a:rPr lang="en-US" sz="1600" baseline="0" dirty="0" smtClean="0">
                <a:ea typeface="ヒラギノ角ゴ Pro W3" charset="0"/>
              </a:rPr>
              <a:t> student, which in turn makes this engineering class more relevant for the students.</a:t>
            </a:r>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http://</a:t>
            </a:r>
            <a:r>
              <a:rPr lang="en-US" sz="1600" dirty="0" err="1">
                <a:ea typeface="ヒラギノ角ゴ Pro W3" charset="0"/>
              </a:rPr>
              <a:t>www.sj-r.com</a:t>
            </a:r>
            <a:r>
              <a:rPr lang="en-US" sz="1600" dirty="0">
                <a:ea typeface="ヒラギノ角ゴ Pro W3" charset="0"/>
              </a:rPr>
              <a:t>/article/20131230/ENTERTAINMENTLIFE/131239999/10298/LIFESTYLE</a:t>
            </a:r>
          </a:p>
          <a:p>
            <a:endParaRPr lang="en-US" sz="1600" dirty="0">
              <a:ea typeface="ヒラギノ角ゴ Pro W3" charset="0"/>
            </a:endParaRPr>
          </a:p>
          <a:p>
            <a:r>
              <a:rPr lang="en-US" sz="1600" dirty="0">
                <a:ea typeface="ヒラギノ角ゴ Pro W3" charset="0"/>
              </a:rPr>
              <a:t>Students build prosthetic hand for classmate</a:t>
            </a:r>
          </a:p>
          <a:p>
            <a:endParaRPr lang="en-US" sz="1600" dirty="0">
              <a:ea typeface="ヒラギノ角ゴ Pro W3" charset="0"/>
            </a:endParaRPr>
          </a:p>
          <a:p>
            <a:r>
              <a:rPr lang="en-US" sz="1600" dirty="0">
                <a:ea typeface="ヒラギノ角ゴ Pro W3" charset="0"/>
              </a:rPr>
              <a:t>By Amy </a:t>
            </a:r>
            <a:r>
              <a:rPr lang="en-US" sz="1600" dirty="0" err="1">
                <a:ea typeface="ヒラギノ角ゴ Pro W3" charset="0"/>
              </a:rPr>
              <a:t>Scalf</a:t>
            </a:r>
            <a:endParaRPr lang="en-US" sz="1600" dirty="0">
              <a:ea typeface="ヒラギノ角ゴ Pro W3" charset="0"/>
            </a:endParaRPr>
          </a:p>
          <a:p>
            <a:r>
              <a:rPr lang="en-US" sz="1600" dirty="0">
                <a:ea typeface="ヒラギノ角ゴ Pro W3" charset="0"/>
              </a:rPr>
              <a:t>The Kentucky Enquirer</a:t>
            </a:r>
          </a:p>
          <a:p>
            <a:r>
              <a:rPr lang="en-US" sz="1600" dirty="0">
                <a:ea typeface="ヒラギノ角ゴ Pro W3" charset="0"/>
              </a:rPr>
              <a:t>Posted Dec. 30, 2013 @ 9:50 pm</a:t>
            </a:r>
          </a:p>
          <a:p>
            <a:r>
              <a:rPr lang="en-US" sz="1600" dirty="0">
                <a:ea typeface="ヒラギノ角ゴ Pro W3" charset="0"/>
              </a:rPr>
              <a:t>Dec 30, 2013 at 11:27 PM</a:t>
            </a:r>
          </a:p>
          <a:p>
            <a:endParaRPr lang="en-US" sz="1600" dirty="0">
              <a:ea typeface="ヒラギノ角ゴ Pro W3" charset="0"/>
            </a:endParaRPr>
          </a:p>
          <a:p>
            <a:r>
              <a:rPr lang="en-US" sz="1600" dirty="0">
                <a:ea typeface="ヒラギノ角ゴ Pro W3" charset="0"/>
              </a:rPr>
              <a:t>    EDGEWOOD, Ky. (AP) — A Turkey Foot Middle School engineering class is working on a unique hands-on project.</a:t>
            </a:r>
          </a:p>
          <a:p>
            <a:endParaRPr lang="en-US" sz="1600" dirty="0">
              <a:ea typeface="ヒラギノ角ゴ Pro W3" charset="0"/>
            </a:endParaRPr>
          </a:p>
          <a:p>
            <a:r>
              <a:rPr lang="en-US" sz="1600"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sz="1600" dirty="0">
              <a:ea typeface="ヒラギノ角ゴ Pro W3" charset="0"/>
            </a:endParaRPr>
          </a:p>
          <a:p>
            <a:r>
              <a:rPr lang="en-US" sz="1600" dirty="0">
                <a:ea typeface="ヒラギノ角ゴ Pro W3" charset="0"/>
              </a:rPr>
              <a:t>    This year, his older students are using those skills and a 3-D printer to build a prosthetic hand for a fellow student who was born without the lower part of her left arm.</a:t>
            </a:r>
          </a:p>
          <a:p>
            <a:endParaRPr lang="en-US" sz="1600" dirty="0">
              <a:ea typeface="ヒラギノ角ゴ Pro W3" charset="0"/>
            </a:endParaRPr>
          </a:p>
          <a:p>
            <a:r>
              <a:rPr lang="en-US" sz="1600"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    Then, a new seventh-grade student enrolled at the school.</a:t>
            </a:r>
          </a:p>
          <a:p>
            <a:endParaRPr lang="en-US" sz="1600" dirty="0">
              <a:ea typeface="ヒラギノ角ゴ Pro W3" charset="0"/>
            </a:endParaRPr>
          </a:p>
          <a:p>
            <a:r>
              <a:rPr lang="en-US" sz="1600" dirty="0">
                <a:ea typeface="ヒラギノ角ゴ Pro W3" charset="0"/>
              </a:rPr>
              <a:t>    When </a:t>
            </a:r>
            <a:r>
              <a:rPr lang="en-US" sz="1600" dirty="0" err="1">
                <a:ea typeface="ヒラギノ角ゴ Pro W3" charset="0"/>
              </a:rPr>
              <a:t>Makayla</a:t>
            </a:r>
            <a:r>
              <a:rPr lang="en-US" sz="1600" dirty="0">
                <a:ea typeface="ヒラギノ角ゴ Pro W3" charset="0"/>
              </a:rPr>
              <a:t> Murphy entered Humphrey’s engineering class, the teacher noticed she has only one hand.</a:t>
            </a:r>
          </a:p>
          <a:p>
            <a:endParaRPr lang="en-US" sz="1600" dirty="0">
              <a:ea typeface="ヒラギノ角ゴ Pro W3" charset="0"/>
            </a:endParaRPr>
          </a:p>
          <a:p>
            <a:r>
              <a:rPr lang="en-US" sz="1600" dirty="0">
                <a:ea typeface="ヒラギノ角ゴ Pro W3" charset="0"/>
              </a:rPr>
              <a:t>    </a:t>
            </a:r>
            <a:r>
              <a:rPr lang="en-US" sz="1600" dirty="0" err="1">
                <a:ea typeface="ヒラギノ角ゴ Pro W3" charset="0"/>
              </a:rPr>
              <a:t>Makayla</a:t>
            </a:r>
            <a:r>
              <a:rPr lang="en-US" sz="1600" dirty="0">
                <a:ea typeface="ヒラギノ角ゴ Pro W3" charset="0"/>
              </a:rPr>
              <a:t> was born without the lower part of her left arm, and she quickly agreed to be the model for the eighth-grade class project.</a:t>
            </a:r>
          </a:p>
          <a:p>
            <a:endParaRPr lang="en-US" sz="1600" dirty="0">
              <a:ea typeface="ヒラギノ角ゴ Pro W3" charset="0"/>
            </a:endParaRPr>
          </a:p>
          <a:p>
            <a:r>
              <a:rPr lang="en-US" sz="1600" dirty="0">
                <a:ea typeface="ヒラギノ角ゴ Pro W3" charset="0"/>
              </a:rPr>
              <a:t>    “I have difficulties getting dressed and carrying books and stuff,” she said.</a:t>
            </a:r>
          </a:p>
          <a:p>
            <a:endParaRPr lang="en-US" sz="1600" dirty="0">
              <a:ea typeface="ヒラギノ角ゴ Pro W3" charset="0"/>
            </a:endParaRPr>
          </a:p>
          <a:p>
            <a:r>
              <a:rPr lang="en-US" sz="1600" dirty="0">
                <a:ea typeface="ヒラギノ角ゴ Pro W3" charset="0"/>
              </a:rPr>
              <a:t>    She wanted to be a cheerleader, but said she couldn’t hold the pompoms.</a:t>
            </a:r>
          </a:p>
          <a:p>
            <a:endParaRPr lang="en-US" sz="1600" dirty="0">
              <a:ea typeface="ヒラギノ角ゴ Pro W3" charset="0"/>
            </a:endParaRPr>
          </a:p>
          <a:p>
            <a:r>
              <a:rPr lang="en-US" sz="1600" dirty="0">
                <a:ea typeface="ヒラギノ角ゴ Pro W3" charset="0"/>
              </a:rPr>
              <a:t>    “I’m really excited about it because having an arm that can actually move is going to be really cool,” </a:t>
            </a:r>
            <a:r>
              <a:rPr lang="en-US" sz="1600" dirty="0" err="1">
                <a:ea typeface="ヒラギノ角ゴ Pro W3" charset="0"/>
              </a:rPr>
              <a:t>Makayla</a:t>
            </a:r>
            <a:r>
              <a:rPr lang="en-US" sz="1600" dirty="0">
                <a:ea typeface="ヒラギノ角ゴ Pro W3" charset="0"/>
              </a:rPr>
              <a:t> said.</a:t>
            </a:r>
          </a:p>
          <a:p>
            <a:endParaRPr lang="en-US" sz="1600" dirty="0">
              <a:ea typeface="ヒラギノ角ゴ Pro W3" charset="0"/>
            </a:endParaRPr>
          </a:p>
          <a:p>
            <a:r>
              <a:rPr lang="en-US" sz="1600"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sz="1600" dirty="0">
              <a:ea typeface="ヒラギノ角ゴ Pro W3" charset="0"/>
            </a:endParaRPr>
          </a:p>
          <a:p>
            <a:r>
              <a:rPr lang="en-US" sz="1600" dirty="0">
                <a:ea typeface="ヒラギノ角ゴ Pro W3" charset="0"/>
              </a:rPr>
              <a:t>    He also said the project has sparked a special interest among the students.</a:t>
            </a:r>
          </a:p>
          <a:p>
            <a:endParaRPr lang="en-US" sz="1600" dirty="0">
              <a:ea typeface="ヒラギノ角ゴ Pro W3" charset="0"/>
            </a:endParaRPr>
          </a:p>
          <a:p>
            <a:r>
              <a:rPr lang="en-US" sz="1600" dirty="0">
                <a:ea typeface="ヒラギノ角ゴ Pro W3" charset="0"/>
              </a:rPr>
              <a:t>    “Middle-</a:t>
            </a:r>
            <a:r>
              <a:rPr lang="en-US" sz="1600" dirty="0" err="1">
                <a:ea typeface="ヒラギノ角ゴ Pro W3" charset="0"/>
              </a:rPr>
              <a:t>schoolers</a:t>
            </a:r>
            <a:r>
              <a:rPr lang="en-US" sz="1600"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sz="1600" dirty="0">
              <a:ea typeface="ヒラギノ角ゴ Pro W3" charset="0"/>
            </a:endParaRPr>
          </a:p>
          <a:p>
            <a:r>
              <a:rPr lang="en-US" sz="1600" dirty="0">
                <a:ea typeface="ヒラギノ角ゴ Pro W3" charset="0"/>
              </a:rPr>
              <a:t>    Josh </a:t>
            </a:r>
            <a:r>
              <a:rPr lang="en-US" sz="1600" dirty="0" err="1">
                <a:ea typeface="ヒラギノ角ゴ Pro W3" charset="0"/>
              </a:rPr>
              <a:t>Suedkamp</a:t>
            </a:r>
            <a:r>
              <a:rPr lang="en-US" sz="1600" dirty="0">
                <a:ea typeface="ヒラギノ角ゴ Pro W3" charset="0"/>
              </a:rPr>
              <a:t> and Malachi Pike said that’s exactly why they like this project.</a:t>
            </a:r>
          </a:p>
          <a:p>
            <a:endParaRPr lang="en-US" sz="1600" dirty="0">
              <a:ea typeface="ヒラギノ角ゴ Pro W3" charset="0"/>
            </a:endParaRPr>
          </a:p>
          <a:p>
            <a:r>
              <a:rPr lang="en-US" sz="1600" dirty="0">
                <a:ea typeface="ヒラギノ角ゴ Pro W3" charset="0"/>
              </a:rPr>
              <a:t>    “It’s better because you’re actually affecting someone’s life,” said Malachi. “It’s cool because it helps a real person and it’s not just a school project.”</a:t>
            </a:r>
          </a:p>
          <a:p>
            <a:endParaRPr lang="en-US" sz="1600" dirty="0">
              <a:ea typeface="ヒラギノ角ゴ Pro W3" charset="0"/>
            </a:endParaRPr>
          </a:p>
          <a:p>
            <a:r>
              <a:rPr lang="en-US" sz="1600"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Read more: http://</a:t>
            </a:r>
            <a:r>
              <a:rPr lang="en-US" sz="1600" dirty="0" err="1">
                <a:ea typeface="ヒラギノ角ゴ Pro W3" charset="0"/>
              </a:rPr>
              <a:t>www.sj-r.com</a:t>
            </a:r>
            <a:r>
              <a:rPr lang="en-US" sz="1600" dirty="0">
                <a:ea typeface="ヒラギノ角ゴ Pro W3" charset="0"/>
              </a:rPr>
              <a:t>/article/20131230/ENTERTAINMENTLIFE/131239999/10298/LIFESTYLE#ixzz2pGvV3D3y</a:t>
            </a:r>
          </a:p>
          <a:p>
            <a:endParaRPr lang="en-US" sz="1600"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story about making hands for kids who don’t have them.</a:t>
            </a:r>
          </a:p>
          <a:p>
            <a:endParaRPr lang="en-US" dirty="0"/>
          </a:p>
          <a:p>
            <a:endParaRPr lang="en-US" dirty="0" smtClean="0"/>
          </a:p>
          <a:p>
            <a:r>
              <a:rPr lang="en-US" dirty="0" smtClean="0"/>
              <a:t>=====</a:t>
            </a:r>
          </a:p>
          <a:p>
            <a:r>
              <a:rPr lang="en-US" dirty="0">
                <a:hlinkClick r:id="rId3"/>
              </a:rPr>
              <a:t>http://www.fastcoexist.com/3041495/matching-people-who-have-3-d-printers-with-children-who-need-prosthetic-</a:t>
            </a:r>
            <a:r>
              <a:rPr lang="en-US" dirty="0" smtClean="0">
                <a:hlinkClick r:id="rId3"/>
              </a:rPr>
              <a:t>hands</a:t>
            </a:r>
            <a:endParaRPr lang="en-US" dirty="0" smtClean="0"/>
          </a:p>
          <a:p>
            <a:endParaRPr lang="en-US" dirty="0" smtClean="0"/>
          </a:p>
          <a:p>
            <a:r>
              <a:rPr lang="en-US" b="1" dirty="0" smtClean="0"/>
              <a:t>Matching People Who Have 3-D Printers With Children Who Need Prosthetic Hands</a:t>
            </a:r>
          </a:p>
          <a:p>
            <a:r>
              <a:rPr lang="en-US" dirty="0" smtClean="0"/>
              <a:t>3-D printed hands cost a fraction of regular prosthetics and can be made by anyone.</a:t>
            </a:r>
          </a:p>
          <a:p>
            <a:endParaRPr lang="en-US" dirty="0" smtClean="0"/>
          </a:p>
          <a:p>
            <a:endParaRPr lang="en-US" dirty="0" smtClean="0"/>
          </a:p>
          <a:p>
            <a:r>
              <a:rPr lang="en-US" dirty="0" smtClean="0"/>
              <a:t>Prosthetics is one area that really illustrates the transformative potential of </a:t>
            </a:r>
            <a:r>
              <a:rPr lang="en-US" dirty="0" smtClean="0">
                <a:hlinkClick r:id="rId4"/>
              </a:rPr>
              <a:t>3-D</a:t>
            </a:r>
            <a:r>
              <a:rPr lang="en-US" dirty="0" smtClean="0"/>
              <a:t> </a:t>
            </a:r>
            <a:r>
              <a:rPr lang="en-US" dirty="0" smtClean="0">
                <a:hlinkClick r:id="rId5"/>
              </a:rPr>
              <a:t>printing</a:t>
            </a:r>
            <a:r>
              <a:rPr lang="en-US" dirty="0" smtClean="0"/>
              <a:t>. Industrially produced prosthetics can cost thousands of dollars, a prohibitive cost for many who need them. By contrast, the materials to make a </a:t>
            </a:r>
            <a:r>
              <a:rPr lang="en-US" dirty="0" smtClean="0">
                <a:hlinkClick r:id="rId6"/>
              </a:rPr>
              <a:t>3-D printed prosthesis</a:t>
            </a:r>
            <a:r>
              <a:rPr lang="en-US" dirty="0" smtClean="0"/>
              <a:t> could run only $20 to $50.</a:t>
            </a:r>
          </a:p>
          <a:p>
            <a:r>
              <a:rPr lang="en-US" dirty="0" smtClean="0">
                <a:hlinkClick r:id="rId7"/>
              </a:rPr>
              <a:t>E-Nable</a:t>
            </a:r>
            <a:r>
              <a:rPr lang="en-US" dirty="0" smtClean="0"/>
              <a:t> is an </a:t>
            </a:r>
            <a:r>
              <a:rPr lang="en-US" dirty="0" smtClean="0">
                <a:hlinkClick r:id="rId8"/>
              </a:rPr>
              <a:t>online community</a:t>
            </a:r>
            <a:r>
              <a:rPr lang="en-US" dirty="0" smtClean="0"/>
              <a:t> that matches makers and designers with people who need 3-D printed prosthetic hands—mostly children born missing a hand or fingers.</a:t>
            </a:r>
          </a:p>
          <a:p>
            <a:endParaRPr lang="en-US" dirty="0" smtClean="0"/>
          </a:p>
          <a:p>
            <a:endParaRPr lang="en-US" dirty="0" smtClean="0"/>
          </a:p>
          <a:p>
            <a:r>
              <a:rPr lang="en-US" dirty="0" smtClean="0"/>
              <a:t>The founder of E-</a:t>
            </a:r>
            <a:r>
              <a:rPr lang="en-US" dirty="0" err="1" smtClean="0"/>
              <a:t>Nable</a:t>
            </a:r>
            <a:r>
              <a:rPr lang="en-US" dirty="0" smtClean="0"/>
              <a:t>, </a:t>
            </a:r>
            <a:r>
              <a:rPr lang="en-US" dirty="0" smtClean="0">
                <a:hlinkClick r:id="rId9"/>
              </a:rPr>
              <a:t>Jon Schull</a:t>
            </a:r>
            <a:r>
              <a:rPr lang="en-US" dirty="0" smtClean="0"/>
              <a:t>, got the idea from a YouTube video documenting the efforts of a carpenter from South Africa and a puppeteer from Washington state who </a:t>
            </a:r>
            <a:r>
              <a:rPr lang="en-US" dirty="0" smtClean="0">
                <a:hlinkClick r:id="rId10"/>
              </a:rPr>
              <a:t>collaborated to produce a 3-D printed prosthetic hand</a:t>
            </a:r>
            <a:r>
              <a:rPr lang="en-US" dirty="0" smtClean="0"/>
              <a:t> for a five-year-old South African boy born without fingers on his right hand.</a:t>
            </a:r>
          </a:p>
          <a:p>
            <a:r>
              <a:rPr lang="en-US" dirty="0" smtClean="0"/>
              <a:t>"This gave me the opportunity to do something very simple," </a:t>
            </a:r>
            <a:r>
              <a:rPr lang="en-US" dirty="0" err="1" smtClean="0"/>
              <a:t>Schull</a:t>
            </a:r>
            <a:r>
              <a:rPr lang="en-US" dirty="0" smtClean="0"/>
              <a:t> says. "I created a Google Map </a:t>
            </a:r>
            <a:r>
              <a:rPr lang="en-US" dirty="0" err="1" smtClean="0"/>
              <a:t>mashup</a:t>
            </a:r>
            <a:r>
              <a:rPr lang="en-US" dirty="0" smtClean="0"/>
              <a:t>. And then I left a comment on the the YouTube video saying 'If you have a printer and want to help, put yourself on this map. And If you need a hand, put yourself on this map.' "</a:t>
            </a:r>
          </a:p>
          <a:p>
            <a:r>
              <a:rPr lang="en-US" dirty="0" smtClean="0"/>
              <a:t>From that straightforward beginning 18 months ago, E-</a:t>
            </a:r>
            <a:r>
              <a:rPr lang="en-US" dirty="0" err="1" smtClean="0"/>
              <a:t>Nable</a:t>
            </a:r>
            <a:r>
              <a:rPr lang="en-US" dirty="0" smtClean="0"/>
              <a:t> has grown dramatically, with some people volunteering nearly full-time hours to coordinate the network. </a:t>
            </a:r>
            <a:r>
              <a:rPr lang="en-US" dirty="0" err="1" smtClean="0"/>
              <a:t>Schull</a:t>
            </a:r>
            <a:r>
              <a:rPr lang="en-US" dirty="0" smtClean="0"/>
              <a:t> estimates that the </a:t>
            </a:r>
            <a:r>
              <a:rPr lang="en-US" dirty="0" smtClean="0">
                <a:hlinkClick r:id="rId11"/>
              </a:rPr>
              <a:t>3,500 members</a:t>
            </a:r>
            <a:r>
              <a:rPr lang="en-US" dirty="0" smtClean="0"/>
              <a:t> of the E-</a:t>
            </a:r>
            <a:r>
              <a:rPr lang="en-US" dirty="0" err="1" smtClean="0"/>
              <a:t>Nable</a:t>
            </a:r>
            <a:r>
              <a:rPr lang="en-US" dirty="0" smtClean="0"/>
              <a:t> community have printed and given away over 800 prosthetic hands and limbs to children in need.</a:t>
            </a:r>
          </a:p>
          <a:p>
            <a:r>
              <a:rPr lang="en-US" dirty="0" smtClean="0"/>
              <a:t>Some volunteers are maker enthusiasts with 3-D printers in their homes. Others are designers, occupational therapists, and </a:t>
            </a:r>
            <a:r>
              <a:rPr lang="en-US" dirty="0" err="1" smtClean="0"/>
              <a:t>prosthetists</a:t>
            </a:r>
            <a:r>
              <a:rPr lang="en-US" dirty="0" smtClean="0"/>
              <a:t>. With their combination of skills and the adaptability of 3-D printed designs, volunteers are able to remotely collaborate to create custom prosthetics tailored for each individual</a:t>
            </a:r>
          </a:p>
          <a:p>
            <a:r>
              <a:rPr lang="en-US" dirty="0" smtClean="0"/>
              <a:t>Nonetheless, </a:t>
            </a:r>
            <a:r>
              <a:rPr lang="en-US" dirty="0" err="1" smtClean="0"/>
              <a:t>Schull</a:t>
            </a:r>
            <a:r>
              <a:rPr lang="en-US" dirty="0" smtClean="0"/>
              <a:t> said he was surprised to see how many needs could be met by just their one basic model.</a:t>
            </a:r>
          </a:p>
          <a:p>
            <a:r>
              <a:rPr lang="en-US" dirty="0" smtClean="0"/>
              <a:t>"In principle, every maker can tweak the design. That was our original inspiration," he says. "In truth, I'd say that 80% of the inquiries that come our way will work with a fairly standard prosthetic. So we have volunteers who are covering the general cases and volunteers who can work on those special cases."</a:t>
            </a:r>
          </a:p>
          <a:p>
            <a:r>
              <a:rPr lang="en-US" dirty="0" smtClean="0"/>
              <a:t>E-</a:t>
            </a:r>
            <a:r>
              <a:rPr lang="en-US" dirty="0" err="1" smtClean="0"/>
              <a:t>Nable's</a:t>
            </a:r>
            <a:r>
              <a:rPr lang="en-US" dirty="0" smtClean="0"/>
              <a:t> next step is to expand globally. While there are members of the community from around the world, the vast majority of hands delivered so far have gone to children in the United States.</a:t>
            </a:r>
          </a:p>
          <a:p>
            <a:r>
              <a:rPr lang="en-US" dirty="0" smtClean="0"/>
              <a:t>"Most of the cases we've served so far are the people who have heard about us," says </a:t>
            </a:r>
            <a:r>
              <a:rPr lang="en-US" dirty="0" err="1" smtClean="0"/>
              <a:t>Schull</a:t>
            </a:r>
            <a:r>
              <a:rPr lang="en-US" dirty="0" smtClean="0"/>
              <a:t>. "That tends to be parents of middle class children in stable environments mostly in the United States and to some extent in Europe. That is a small percentage of the population. And in some ways those guys are already among the luckiest people in the history of humanity."</a:t>
            </a:r>
          </a:p>
          <a:p>
            <a:r>
              <a:rPr lang="en-US" dirty="0" smtClean="0"/>
              <a:t>As a first foray along those lines, a group of E-</a:t>
            </a:r>
            <a:r>
              <a:rPr lang="en-US" dirty="0" err="1" smtClean="0"/>
              <a:t>Nable</a:t>
            </a:r>
            <a:r>
              <a:rPr lang="en-US" dirty="0" smtClean="0"/>
              <a:t> volunteers </a:t>
            </a:r>
            <a:r>
              <a:rPr lang="en-US" dirty="0" smtClean="0">
                <a:hlinkClick r:id="rId12"/>
              </a:rPr>
              <a:t>traveled to Haiti in December </a:t>
            </a:r>
            <a:r>
              <a:rPr lang="en-US" dirty="0" smtClean="0"/>
              <a:t>to meet with </a:t>
            </a:r>
            <a:r>
              <a:rPr lang="en-US" dirty="0" err="1" smtClean="0"/>
              <a:t>prosthetists</a:t>
            </a:r>
            <a:r>
              <a:rPr lang="en-US" dirty="0" smtClean="0"/>
              <a:t> at the Hospital Albert Schweitzer in </a:t>
            </a:r>
            <a:r>
              <a:rPr lang="en-US" dirty="0" err="1" smtClean="0"/>
              <a:t>Descapelles</a:t>
            </a:r>
            <a:r>
              <a:rPr lang="en-US" dirty="0" smtClean="0"/>
              <a:t>, which provides health care to an underserved rural population. The volunteers also met with a </a:t>
            </a:r>
            <a:r>
              <a:rPr lang="en-US" dirty="0" smtClean="0">
                <a:hlinkClick r:id="rId13"/>
              </a:rPr>
              <a:t>maker space in Port au Prince</a:t>
            </a:r>
            <a:r>
              <a:rPr lang="en-US" dirty="0" smtClean="0"/>
              <a:t> and shared ideas on how to create functional 3-D printed prosthetics.</a:t>
            </a:r>
          </a:p>
          <a:p>
            <a:r>
              <a:rPr lang="en-US" dirty="0" smtClean="0"/>
              <a:t>"There is a huge need among under-served populations around the world for inexpensive, robust prosthetics," says </a:t>
            </a:r>
            <a:r>
              <a:rPr lang="en-US" dirty="0" err="1" smtClean="0"/>
              <a:t>Schull</a:t>
            </a:r>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 making hands. </a:t>
            </a:r>
          </a:p>
          <a:p>
            <a:r>
              <a:rPr lang="en-US" dirty="0" smtClean="0"/>
              <a:t> It’s not just about learning</a:t>
            </a:r>
            <a:r>
              <a:rPr lang="en-US" baseline="0" dirty="0" smtClean="0"/>
              <a:t> engineering principles in class, it’s about what you can do with the engineering that motivates the kids.</a:t>
            </a:r>
            <a:endParaRPr lang="en-US" dirty="0" smtClean="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22</a:t>
            </a:fld>
            <a:endParaRPr lang="en-US"/>
          </a:p>
        </p:txBody>
      </p:sp>
    </p:spTree>
    <p:extLst>
      <p:ext uri="{BB962C8B-B14F-4D97-AF65-F5344CB8AC3E}">
        <p14:creationId xmlns:p14="http://schemas.microsoft.com/office/powerpoint/2010/main" val="1167251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like to do what they like to do.  </a:t>
            </a:r>
            <a:endParaRPr lang="en-US" dirty="0" smtClean="0">
              <a:ea typeface="ヒラギノ角ゴ Pro W3" charset="0"/>
            </a:endParaRPr>
          </a:p>
          <a:p>
            <a:r>
              <a:rPr lang="en-US" dirty="0" smtClean="0">
                <a:ea typeface="ヒラギノ角ゴ Pro W3" charset="0"/>
              </a:rPr>
              <a:t>How </a:t>
            </a:r>
            <a:r>
              <a:rPr lang="en-US" dirty="0">
                <a:ea typeface="ヒラギノ角ゴ Pro W3" charset="0"/>
              </a:rPr>
              <a:t>can we find out what </a:t>
            </a:r>
            <a:r>
              <a:rPr lang="en-US" dirty="0" smtClean="0">
                <a:ea typeface="ヒラギノ角ゴ Pro W3" charset="0"/>
              </a:rPr>
              <a:t>kids</a:t>
            </a:r>
            <a:r>
              <a:rPr lang="en-US" baseline="0" dirty="0" smtClean="0">
                <a:ea typeface="ヒラギノ角ゴ Pro W3" charset="0"/>
              </a:rPr>
              <a:t> </a:t>
            </a:r>
            <a:r>
              <a:rPr lang="en-US" dirty="0" smtClean="0">
                <a:ea typeface="ヒラギノ角ゴ Pro W3" charset="0"/>
              </a:rPr>
              <a:t>really </a:t>
            </a:r>
            <a:r>
              <a:rPr lang="en-US" dirty="0">
                <a:ea typeface="ヒラギノ角ゴ Pro W3" charset="0"/>
              </a:rPr>
              <a:t>like, and then how can we use that information to help them plan a career pathway?</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F3F222-9B25-A74A-8B5F-675724FD0255}" type="slidenum">
              <a:rPr lang="en-US" sz="1300"/>
              <a:pPr/>
              <a:t>23</a:t>
            </a:fld>
            <a:endParaRPr 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to encourage folks to try out different jobs until they find the right one.</a:t>
            </a:r>
          </a:p>
          <a:p>
            <a:endParaRPr lang="en-US" baseline="0" dirty="0" smtClean="0"/>
          </a:p>
          <a:p>
            <a:r>
              <a:rPr lang="en-US" baseline="0" dirty="0" smtClean="0"/>
              <a:t>Here you see where Lego is now creating science structures with female characters to encourage girls to consider careers in science.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are not girls in bikinis stretched out on a LEGO beach.  These are depictions of real women making a real difference in the world.</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24</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positive way. </a:t>
            </a:r>
          </a:p>
          <a:p>
            <a:endParaRPr lang="en-US" baseline="0" dirty="0" smtClean="0"/>
          </a:p>
          <a:p>
            <a:r>
              <a:rPr lang="en-US" baseline="0" dirty="0" smtClean="0"/>
              <a:t> That’s powerful!</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r>
              <a:rPr lang="en-US" dirty="0" smtClean="0">
                <a:sym typeface="Wingdings"/>
              </a:rPr>
              <a:t></a:t>
            </a:r>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been working to raise the awareness about the sugar in the foods that we eat for the last two years.  </a:t>
            </a:r>
          </a:p>
          <a:p>
            <a:endParaRPr lang="en-US" dirty="0" smtClean="0"/>
          </a:p>
          <a:p>
            <a:r>
              <a:rPr lang="en-US" dirty="0" smtClean="0"/>
              <a:t>This is all</a:t>
            </a:r>
            <a:r>
              <a:rPr lang="en-US" baseline="0" dirty="0" smtClean="0"/>
              <a:t> </a:t>
            </a:r>
            <a:r>
              <a:rPr lang="en-US" dirty="0" smtClean="0"/>
              <a:t>all ungraded work generated during lunch time.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Not bad for kids, right?</a:t>
            </a:r>
          </a:p>
          <a:p>
            <a:endParaRPr lang="en-US" dirty="0" smtClean="0"/>
          </a:p>
          <a:p>
            <a:r>
              <a:rPr lang="en-US" dirty="0" smtClean="0"/>
              <a:t>They are doing this because they want to.  They are learning about something that is important</a:t>
            </a:r>
            <a:r>
              <a:rPr lang="en-US" baseline="0" dirty="0" smtClean="0"/>
              <a:t> to them and they are sharing it with the world. </a:t>
            </a:r>
          </a:p>
          <a:p>
            <a:endParaRPr lang="en-US" baseline="0" dirty="0" smtClean="0"/>
          </a:p>
          <a:p>
            <a:r>
              <a:rPr lang="en-US" baseline="0" dirty="0" smtClean="0"/>
              <a:t>They are not driven by grades, money or any other reward.  They are doing this work because they believe it is the right thing to do. </a:t>
            </a:r>
          </a:p>
          <a:p>
            <a:endParaRPr lang="en-US" baseline="0"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Which is more important?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Looking</a:t>
            </a:r>
            <a:r>
              <a:rPr lang="en-US" baseline="0" dirty="0" smtClean="0"/>
              <a:t> forward to going to work on Monday morning,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or looking forward to a paycheck on Friday afternoon?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people think they have to choose between the two?</a:t>
            </a:r>
          </a:p>
          <a:p>
            <a:endParaRPr lang="en-US" dirty="0"/>
          </a:p>
          <a:p>
            <a:r>
              <a:rPr lang="en-US" dirty="0" smtClean="0"/>
              <a:t> OK, I did decide to become</a:t>
            </a:r>
            <a:r>
              <a:rPr lang="en-US" baseline="0" dirty="0" smtClean="0"/>
              <a:t> a teacher rather than an engineer!</a:t>
            </a:r>
            <a:endParaRPr lang="en-US" dirty="0" smtClean="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30</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86100" cy="2314575"/>
          </a:xfrm>
        </p:spPr>
      </p:sp>
      <p:sp>
        <p:nvSpPr>
          <p:cNvPr id="3" name="Notes Placeholder 2"/>
          <p:cNvSpPr>
            <a:spLocks noGrp="1"/>
          </p:cNvSpPr>
          <p:nvPr>
            <p:ph type="body" idx="1"/>
          </p:nvPr>
        </p:nvSpPr>
        <p:spPr>
          <a:xfrm>
            <a:off x="974725" y="3200400"/>
            <a:ext cx="5365750" cy="5680075"/>
          </a:xfrm>
        </p:spPr>
        <p:txBody>
          <a:bodyPr/>
          <a:lstStyle/>
          <a:p>
            <a:r>
              <a:rPr lang="en-US" dirty="0"/>
              <a:t>O</a:t>
            </a:r>
            <a:r>
              <a:rPr lang="en-US" dirty="0" smtClean="0"/>
              <a:t>ne of my passions is giraffes.</a:t>
            </a:r>
          </a:p>
          <a:p>
            <a:r>
              <a:rPr lang="en-US" dirty="0" smtClean="0"/>
              <a:t>Lots</a:t>
            </a:r>
            <a:r>
              <a:rPr lang="en-US" baseline="0" dirty="0" smtClean="0"/>
              <a:t> of kids like animals, </a:t>
            </a:r>
          </a:p>
          <a:p>
            <a:r>
              <a:rPr lang="en-US" baseline="0" dirty="0" smtClean="0"/>
              <a:t>and when asked what they want to </a:t>
            </a:r>
            <a:r>
              <a:rPr lang="en-US" dirty="0" smtClean="0"/>
              <a:t>do </a:t>
            </a:r>
            <a:r>
              <a:rPr lang="en-US" baseline="0" dirty="0" smtClean="0"/>
              <a:t>when they grow up, they say they want to work with animals.</a:t>
            </a:r>
          </a:p>
          <a:p>
            <a:r>
              <a:rPr lang="en-US" baseline="0" dirty="0" smtClean="0"/>
              <a:t>When adults hear this they automatically respond “You should be a ----- veterinarian.”  </a:t>
            </a:r>
          </a:p>
          <a:p>
            <a:r>
              <a:rPr lang="en-US" baseline="0" dirty="0" smtClean="0"/>
              <a:t>But kids don’t really know what a veterinarian really does for a job, </a:t>
            </a:r>
          </a:p>
          <a:p>
            <a:r>
              <a:rPr lang="en-US" dirty="0"/>
              <a:t>K</a:t>
            </a:r>
            <a:r>
              <a:rPr lang="en-US" baseline="0" dirty="0" smtClean="0"/>
              <a:t>ids just know that if it involves animals they will be happy. </a:t>
            </a:r>
          </a:p>
          <a:p>
            <a:r>
              <a:rPr lang="en-US" baseline="0" dirty="0" smtClean="0"/>
              <a:t>The problem is that when they finally get old enough to job shadow or intern with a veterinarian, they are often shocked to find out that they had no idea of the work of the veterinarian and want nothing to do with it. </a:t>
            </a:r>
          </a:p>
          <a:p>
            <a:r>
              <a:rPr lang="en-US" baseline="0" dirty="0" smtClean="0"/>
              <a:t>Their dreams are now shattered.  For many years they have told everyone that they were going to be a veterinarian, and now that they have seen the work, they are left confused and hopeless.</a:t>
            </a:r>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t>
            </a:r>
            <a:r>
              <a:rPr lang="en-US" u="sng" baseline="0" dirty="0" smtClean="0"/>
              <a:t>are</a:t>
            </a:r>
            <a:r>
              <a:rPr lang="en-US" baseline="0" dirty="0" smtClean="0"/>
              <a:t> lots of jobs that work with animals that do not require “fixing”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baseline="0" dirty="0" smtClean="0"/>
              <a:t>We need to stop telling kids that veterinarian is the answer. </a:t>
            </a:r>
          </a:p>
          <a:p>
            <a:r>
              <a:rPr lang="en-US" baseline="0" dirty="0" smtClean="0"/>
              <a:t>Kids need to discover their own direction after doing the research.</a:t>
            </a:r>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33</a:t>
            </a:fld>
            <a:endParaRPr lang="en-US"/>
          </a:p>
        </p:txBody>
      </p:sp>
    </p:spTree>
    <p:extLst>
      <p:ext uri="{BB962C8B-B14F-4D97-AF65-F5344CB8AC3E}">
        <p14:creationId xmlns:p14="http://schemas.microsoft.com/office/powerpoint/2010/main" val="2578266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705100" cy="2028825"/>
          </a:xfrm>
        </p:spPr>
      </p:sp>
      <p:sp>
        <p:nvSpPr>
          <p:cNvPr id="3" name="Notes Placeholder 2"/>
          <p:cNvSpPr>
            <a:spLocks noGrp="1"/>
          </p:cNvSpPr>
          <p:nvPr>
            <p:ph type="body" idx="1"/>
          </p:nvPr>
        </p:nvSpPr>
        <p:spPr>
          <a:xfrm>
            <a:off x="974725" y="3200400"/>
            <a:ext cx="5365750" cy="5680075"/>
          </a:xfrm>
        </p:spPr>
        <p:txBody>
          <a:bodyPr/>
          <a:lstStyle/>
          <a:p>
            <a:r>
              <a:rPr lang="en-US" dirty="0" smtClean="0"/>
              <a:t>Try it Out!</a:t>
            </a:r>
          </a:p>
          <a:p>
            <a:endParaRPr lang="en-US" dirty="0" smtClean="0"/>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Also take as many Career and Technical Education courses as you can.  Some schools have an ninth-grade introductory course where you can get a sense of all of the CTE courses offered at the school.</a:t>
            </a:r>
          </a:p>
          <a:p>
            <a:endParaRPr lang="en-US" baseline="0" dirty="0" smtClean="0"/>
          </a:p>
          <a:p>
            <a:r>
              <a:rPr lang="en-US" baseline="0" dirty="0" smtClean="0"/>
              <a:t>School Clubs are another way to get hands on experiences.  My participation in the Stamp Collecting club helped me to learn geography and learn about other cultures.</a:t>
            </a:r>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34</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400300" cy="1800225"/>
          </a:xfrm>
        </p:spPr>
      </p:sp>
      <p:sp>
        <p:nvSpPr>
          <p:cNvPr id="3" name="Notes Placeholder 2"/>
          <p:cNvSpPr>
            <a:spLocks noGrp="1"/>
          </p:cNvSpPr>
          <p:nvPr>
            <p:ph type="body" idx="1"/>
          </p:nvPr>
        </p:nvSpPr>
        <p:spPr>
          <a:xfrm>
            <a:off x="974725" y="2590800"/>
            <a:ext cx="5365750" cy="6289675"/>
          </a:xfrm>
        </p:spPr>
        <p:txBody>
          <a:bodyPr/>
          <a:lstStyle/>
          <a:p>
            <a:r>
              <a:rPr lang="en-US" baseline="0" dirty="0" smtClean="0"/>
              <a:t>Work-based learning means job shadowing where you get away from the school for a day and watch someone work</a:t>
            </a:r>
            <a:r>
              <a:rPr lang="en-US" dirty="0" smtClean="0"/>
              <a:t> --- t</a:t>
            </a:r>
            <a:r>
              <a:rPr lang="en-US" baseline="0" dirty="0" smtClean="0"/>
              <a:t>o see it that job is for you.</a:t>
            </a:r>
          </a:p>
          <a:p>
            <a:r>
              <a:rPr lang="en-US" baseline="0" dirty="0" smtClean="0"/>
              <a:t>Internships are longer experiences where you get to work in a real job for a few months in order to try out various occupations.  You don’t know what you will like until you try.</a:t>
            </a:r>
          </a:p>
          <a:p>
            <a:r>
              <a:rPr lang="en-US" baseline="0" dirty="0" smtClean="0"/>
              <a:t>I ran the radio station at my high school, which got me into </a:t>
            </a:r>
            <a:r>
              <a:rPr lang="en-US" baseline="0" dirty="0" err="1" smtClean="0"/>
              <a:t>DeeJaying</a:t>
            </a:r>
            <a:r>
              <a:rPr lang="en-US" baseline="0" dirty="0" smtClean="0"/>
              <a:t>, which I did here last night and will be doing again after dinner tonight.  Be there or be square.</a:t>
            </a:r>
          </a:p>
          <a:p>
            <a:r>
              <a:rPr lang="en-US" baseline="0" dirty="0" smtClean="0"/>
              <a:t>The Merit Badge Programs in Girl Scouts and Boy Scouts are designed to help kids explore various career interests. </a:t>
            </a:r>
          </a:p>
          <a:p>
            <a:r>
              <a:rPr lang="en-US" baseline="0" dirty="0" smtClean="0"/>
              <a:t>The Exploring program is career-oriented experiences for </a:t>
            </a:r>
            <a:r>
              <a:rPr lang="en-US" dirty="0" smtClean="0"/>
              <a:t>teen</a:t>
            </a:r>
            <a:r>
              <a:rPr lang="en-US" baseline="0" dirty="0" smtClean="0"/>
              <a:t>aged scouts. I was in a MultiMedia explorer post. </a:t>
            </a:r>
          </a:p>
          <a:p>
            <a:r>
              <a:rPr lang="en-US" baseline="0" dirty="0" smtClean="0"/>
              <a:t>It helped me discover that I had a passion for helping people communicate information, which we did through sound systems, stage lighting, video projection, and print media.  </a:t>
            </a:r>
          </a:p>
          <a:p>
            <a:r>
              <a:rPr lang="en-US" baseline="0" dirty="0" smtClean="0"/>
              <a:t>I still do the sound, stage lights, and video projection for the large Boy Scout camporees and conclaves in the area.</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35</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that everyone has a special super power.</a:t>
            </a:r>
          </a:p>
          <a:p>
            <a:endParaRPr lang="en-US" dirty="0" smtClean="0"/>
          </a:p>
          <a:p>
            <a:r>
              <a:rPr lang="en-US" dirty="0" smtClean="0"/>
              <a:t>The first thing is to discover what your special power is.</a:t>
            </a:r>
          </a:p>
          <a:p>
            <a:r>
              <a:rPr lang="en-US" dirty="0" smtClean="0"/>
              <a:t>Then</a:t>
            </a:r>
            <a:r>
              <a:rPr lang="en-US" baseline="0" dirty="0" smtClean="0"/>
              <a:t> you might have to hone your craft through practice.</a:t>
            </a:r>
          </a:p>
          <a:p>
            <a:r>
              <a:rPr lang="en-US" baseline="0" dirty="0" smtClean="0"/>
              <a:t>Learn the limits of your super power.</a:t>
            </a:r>
          </a:p>
          <a:p>
            <a:r>
              <a:rPr lang="en-US" baseline="0" dirty="0" smtClean="0"/>
              <a:t>Learn how your super power can work with other’s super powers for team work.</a:t>
            </a:r>
          </a:p>
          <a:p>
            <a:r>
              <a:rPr lang="en-US" baseline="0" dirty="0" smtClean="0"/>
              <a:t>Then decide if you plan to use your super power for good or evil.  I hope for good</a:t>
            </a:r>
          </a:p>
          <a:p>
            <a:endParaRPr lang="en-US" baseline="0" dirty="0" smtClean="0"/>
          </a:p>
          <a:p>
            <a:endParaRPr lang="en-US" baseline="0" dirty="0" smtClean="0"/>
          </a:p>
          <a:p>
            <a:r>
              <a:rPr lang="en-US" baseline="0" dirty="0" smtClean="0"/>
              <a:t>====</a:t>
            </a:r>
          </a:p>
          <a:p>
            <a:r>
              <a:rPr lang="en-US" dirty="0" smtClean="0"/>
              <a:t>http://</a:t>
            </a:r>
            <a:r>
              <a:rPr lang="en-US" dirty="0" err="1" smtClean="0"/>
              <a:t>misterjean.net</a:t>
            </a:r>
            <a:r>
              <a:rPr lang="en-US" dirty="0" smtClean="0"/>
              <a:t>/?p=178</a:t>
            </a:r>
          </a:p>
          <a:p>
            <a:r>
              <a:rPr lang="en-US" dirty="0" smtClean="0"/>
              <a:t>http://</a:t>
            </a:r>
            <a:r>
              <a:rPr lang="en-US" dirty="0" err="1" smtClean="0"/>
              <a:t>misterjean.net</a:t>
            </a:r>
            <a:r>
              <a:rPr lang="en-US" dirty="0" smtClean="0"/>
              <a:t>/</a:t>
            </a:r>
            <a:r>
              <a:rPr lang="en-US" dirty="0" err="1" smtClean="0"/>
              <a:t>wp</a:t>
            </a:r>
            <a:r>
              <a:rPr lang="en-US" dirty="0" smtClean="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36</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1714500" cy="1285875"/>
          </a:xfrm>
        </p:spPr>
      </p:sp>
      <p:sp>
        <p:nvSpPr>
          <p:cNvPr id="3" name="Notes Placeholder 2"/>
          <p:cNvSpPr>
            <a:spLocks noGrp="1"/>
          </p:cNvSpPr>
          <p:nvPr>
            <p:ph type="body" idx="1"/>
          </p:nvPr>
        </p:nvSpPr>
        <p:spPr>
          <a:xfrm>
            <a:off x="974725" y="2133600"/>
            <a:ext cx="5365750" cy="6746875"/>
          </a:xfrm>
        </p:spPr>
        <p:txBody>
          <a:bodyPr/>
          <a:lstStyle/>
          <a:p>
            <a:r>
              <a:rPr lang="en-US" sz="1800" dirty="0" smtClean="0"/>
              <a:t>Superman </a:t>
            </a:r>
            <a:r>
              <a:rPr lang="en-US" sz="1800" dirty="0">
                <a:ea typeface="+mn-ea"/>
              </a:rPr>
              <a:t>uses his incredible strength, speed, </a:t>
            </a:r>
            <a:r>
              <a:rPr lang="en-US" sz="1800" dirty="0" smtClean="0">
                <a:ea typeface="+mn-ea"/>
              </a:rPr>
              <a:t>flight, </a:t>
            </a:r>
            <a:r>
              <a:rPr lang="en-US" sz="1800" dirty="0">
                <a:ea typeface="+mn-ea"/>
              </a:rPr>
              <a:t>and various </a:t>
            </a:r>
            <a:r>
              <a:rPr lang="en-US" sz="1800" dirty="0" smtClean="0">
                <a:ea typeface="+mn-ea"/>
              </a:rPr>
              <a:t>superpowers </a:t>
            </a:r>
            <a:r>
              <a:rPr lang="en-US" sz="1800" dirty="0">
                <a:ea typeface="+mn-ea"/>
              </a:rPr>
              <a:t>to fight evil and protect the innocent. His passion is to fight evil.</a:t>
            </a:r>
          </a:p>
          <a:p>
            <a:r>
              <a:rPr lang="en-US" sz="1800" dirty="0">
                <a:ea typeface="+mn-ea"/>
              </a:rPr>
              <a:t>What is the difference between your super power or </a:t>
            </a:r>
            <a:r>
              <a:rPr lang="en-US" sz="1800" dirty="0" smtClean="0">
                <a:ea typeface="+mn-ea"/>
              </a:rPr>
              <a:t>innate </a:t>
            </a:r>
            <a:r>
              <a:rPr lang="en-US" sz="1800" dirty="0">
                <a:ea typeface="+mn-ea"/>
              </a:rPr>
              <a:t>gift and your passion.  </a:t>
            </a:r>
            <a:endParaRPr lang="en-US" sz="1800" dirty="0" smtClean="0">
              <a:ea typeface="+mn-ea"/>
            </a:endParaRPr>
          </a:p>
          <a:p>
            <a:r>
              <a:rPr lang="en-US" sz="1800" dirty="0" smtClean="0">
                <a:ea typeface="+mn-ea"/>
              </a:rPr>
              <a:t>Hopefully </a:t>
            </a:r>
            <a:r>
              <a:rPr lang="en-US" sz="1800" dirty="0">
                <a:ea typeface="+mn-ea"/>
              </a:rPr>
              <a:t>you can find a way to use your natural </a:t>
            </a:r>
            <a:r>
              <a:rPr lang="en-US" sz="1800" dirty="0" smtClean="0">
                <a:ea typeface="+mn-ea"/>
              </a:rPr>
              <a:t>gifts </a:t>
            </a:r>
            <a:r>
              <a:rPr lang="en-US" sz="1800" dirty="0">
                <a:ea typeface="+mn-ea"/>
              </a:rPr>
              <a:t>to fulfill your passion.  For some, the two never come together</a:t>
            </a:r>
            <a:r>
              <a:rPr lang="en-US" sz="1800" dirty="0" smtClean="0">
                <a:ea typeface="+mn-ea"/>
              </a:rPr>
              <a:t>.</a:t>
            </a:r>
            <a:endParaRPr lang="en-US" sz="1800" dirty="0">
              <a:ea typeface="+mn-ea"/>
            </a:endParaRPr>
          </a:p>
          <a:p>
            <a:r>
              <a:rPr lang="en-US" sz="1800" dirty="0">
                <a:ea typeface="+mn-ea"/>
              </a:rPr>
              <a:t>We usually do not know we have super powers until someone points them out.  </a:t>
            </a:r>
            <a:r>
              <a:rPr lang="en-US" sz="1800" dirty="0" smtClean="0">
                <a:ea typeface="+mn-ea"/>
              </a:rPr>
              <a:t>Most of the folks I work with have the </a:t>
            </a:r>
            <a:r>
              <a:rPr lang="en-US" sz="1800" dirty="0">
                <a:ea typeface="+mn-ea"/>
              </a:rPr>
              <a:t>super power of teaching.  </a:t>
            </a:r>
            <a:r>
              <a:rPr lang="en-US" sz="1800" dirty="0" smtClean="0">
                <a:ea typeface="+mn-ea"/>
              </a:rPr>
              <a:t>Everyone here has a passion for employment and training. What is your super power?</a:t>
            </a:r>
          </a:p>
          <a:p>
            <a:r>
              <a:rPr lang="en-US" sz="1800" dirty="0" smtClean="0">
                <a:ea typeface="+mn-ea"/>
              </a:rPr>
              <a:t>When did </a:t>
            </a:r>
            <a:r>
              <a:rPr lang="en-US" sz="1800" dirty="0">
                <a:ea typeface="+mn-ea"/>
              </a:rPr>
              <a:t>you discover that you </a:t>
            </a:r>
            <a:r>
              <a:rPr lang="en-US" sz="1800" dirty="0" smtClean="0">
                <a:ea typeface="+mn-ea"/>
              </a:rPr>
              <a:t>had a super power that </a:t>
            </a:r>
            <a:r>
              <a:rPr lang="en-US" sz="1800" dirty="0">
                <a:ea typeface="+mn-ea"/>
              </a:rPr>
              <a:t>others around you did not have?  Who pointed it out to you? Was it </a:t>
            </a:r>
            <a:r>
              <a:rPr lang="en-US" sz="1800" dirty="0" smtClean="0">
                <a:ea typeface="+mn-ea"/>
              </a:rPr>
              <a:t>a teacher? Someone else in the same profession?  Often,</a:t>
            </a:r>
            <a:r>
              <a:rPr lang="en-US" sz="1800" baseline="0" dirty="0" smtClean="0">
                <a:ea typeface="+mn-ea"/>
              </a:rPr>
              <a:t> i</a:t>
            </a:r>
            <a:r>
              <a:rPr lang="en-US" sz="1800" dirty="0" smtClean="0">
                <a:ea typeface="+mn-ea"/>
              </a:rPr>
              <a:t>t </a:t>
            </a:r>
            <a:r>
              <a:rPr lang="en-US" sz="1800" dirty="0">
                <a:ea typeface="+mn-ea"/>
              </a:rPr>
              <a:t>takes one to know one</a:t>
            </a:r>
            <a:r>
              <a:rPr lang="en-US" sz="1800" dirty="0" smtClean="0">
                <a:ea typeface="+mn-ea"/>
              </a:rPr>
              <a:t>!</a:t>
            </a:r>
            <a:endParaRPr lang="en-US" sz="1800" dirty="0">
              <a:ea typeface="+mn-ea"/>
            </a:endParaRPr>
          </a:p>
          <a:p>
            <a:r>
              <a:rPr lang="en-US" sz="1800" dirty="0">
                <a:ea typeface="+mn-ea"/>
              </a:rPr>
              <a:t>We have to help the kids at our school </a:t>
            </a:r>
            <a:r>
              <a:rPr lang="en-US" sz="1800" dirty="0" smtClean="0">
                <a:ea typeface="+mn-ea"/>
              </a:rPr>
              <a:t>or program discover their </a:t>
            </a:r>
            <a:r>
              <a:rPr lang="en-US" sz="1800" dirty="0">
                <a:ea typeface="+mn-ea"/>
              </a:rPr>
              <a:t>super power, help them to </a:t>
            </a:r>
            <a:r>
              <a:rPr lang="en-US" sz="1800" dirty="0" smtClean="0">
                <a:ea typeface="+mn-ea"/>
              </a:rPr>
              <a:t>nourish </a:t>
            </a:r>
            <a:r>
              <a:rPr lang="en-US" sz="1800" dirty="0">
                <a:ea typeface="+mn-ea"/>
              </a:rPr>
              <a:t>it, help them to use it for good, and get them on track to a career where their super power is highly prized.</a:t>
            </a:r>
          </a:p>
          <a:p>
            <a:endParaRPr lang="en-US" sz="1800" dirty="0" smtClean="0"/>
          </a:p>
          <a:p>
            <a:endParaRPr lang="en-US" sz="1800" dirty="0" smtClean="0"/>
          </a:p>
          <a:p>
            <a:endParaRPr lang="en-US" sz="1800" dirty="0" smtClean="0"/>
          </a:p>
          <a:p>
            <a:r>
              <a:rPr lang="en-US" sz="1800" dirty="0" smtClean="0"/>
              <a:t>=====</a:t>
            </a:r>
          </a:p>
          <a:p>
            <a:r>
              <a:rPr lang="en-US" sz="1800" dirty="0" smtClean="0"/>
              <a:t>http://</a:t>
            </a:r>
            <a:r>
              <a:rPr lang="en-US" sz="1800" dirty="0" err="1" smtClean="0"/>
              <a:t>www.metropolisplus.com</a:t>
            </a:r>
            <a:r>
              <a:rPr lang="en-US" sz="1800" dirty="0" smtClean="0"/>
              <a:t>/superman/</a:t>
            </a:r>
          </a:p>
          <a:p>
            <a:endParaRPr lang="en-US" sz="1800" dirty="0"/>
          </a:p>
        </p:txBody>
      </p:sp>
      <p:sp>
        <p:nvSpPr>
          <p:cNvPr id="4" name="Slide Number Placeholder 3"/>
          <p:cNvSpPr>
            <a:spLocks noGrp="1"/>
          </p:cNvSpPr>
          <p:nvPr>
            <p:ph type="sldNum" sz="quarter" idx="10"/>
          </p:nvPr>
        </p:nvSpPr>
        <p:spPr/>
        <p:txBody>
          <a:bodyPr/>
          <a:lstStyle/>
          <a:p>
            <a:fld id="{2B48FED1-1103-444D-81C8-76C00582214E}" type="slidenum">
              <a:rPr lang="en-US" smtClean="0"/>
              <a:t>37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have.  Then decide what to do with what we have.</a:t>
            </a:r>
          </a:p>
          <a:p>
            <a:endParaRPr lang="en-US" dirty="0"/>
          </a:p>
          <a:p>
            <a:endParaRPr lang="en-US" dirty="0" smtClean="0"/>
          </a:p>
          <a:p>
            <a:r>
              <a:rPr lang="en-US" dirty="0" smtClean="0"/>
              <a:t>=======</a:t>
            </a:r>
          </a:p>
          <a:p>
            <a:r>
              <a:rPr lang="en-US" dirty="0" smtClean="0"/>
              <a:t>“The measure of who we are is what we do with what we have."</a:t>
            </a:r>
          </a:p>
          <a:p>
            <a:endParaRPr lang="en-US" dirty="0" smtClean="0"/>
          </a:p>
          <a:p>
            <a:pPr defTabSz="483306" eaLnBrk="1" fontAlgn="auto" hangingPunct="1">
              <a:spcBef>
                <a:spcPts val="0"/>
              </a:spcBef>
              <a:spcAft>
                <a:spcPts val="0"/>
              </a:spcAft>
              <a:defRPr/>
            </a:pPr>
            <a:r>
              <a:rPr lang="en-US" dirty="0" smtClean="0"/>
              <a:t>-- Vince Lombardi, American football coach </a:t>
            </a:r>
          </a:p>
          <a:p>
            <a:endParaRPr lang="en-US" dirty="0" smtClean="0"/>
          </a:p>
          <a:p>
            <a:r>
              <a:rPr lang="en-US" dirty="0" smtClean="0"/>
              <a:t>=========</a:t>
            </a:r>
          </a:p>
          <a:p>
            <a:r>
              <a:rPr lang="en-US" dirty="0" smtClean="0"/>
              <a:t>http://</a:t>
            </a:r>
            <a:r>
              <a:rPr lang="en-US" dirty="0" err="1" smtClean="0"/>
              <a:t>www.brainyquote.com</a:t>
            </a:r>
            <a:r>
              <a:rPr lang="en-US" dirty="0" smtClean="0"/>
              <a:t>/quotes/quotes/v/vincelomba382625.html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38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r>
              <a:rPr lang="en-US" dirty="0" smtClean="0"/>
              <a:t>He</a:t>
            </a:r>
            <a:r>
              <a:rPr lang="en-US" baseline="0" dirty="0" smtClean="0"/>
              <a:t> makes no attempt to hide what excites him. </a:t>
            </a:r>
          </a:p>
          <a:p>
            <a:r>
              <a:rPr lang="en-US" baseline="0" dirty="0" smtClean="0"/>
              <a:t>He allows you to be his audience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4</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700" dirty="0" smtClean="0">
                <a:latin typeface="Times"/>
                <a:ea typeface="ヒラギノ角ゴ Pro W3" charset="0"/>
                <a:cs typeface="Times"/>
              </a:rPr>
              <a:t>One of Stephen Covey’s habits is </a:t>
            </a:r>
          </a:p>
          <a:p>
            <a:pPr eaLnBrk="1" hangingPunct="1"/>
            <a:r>
              <a:rPr lang="en-US" sz="1700" dirty="0" smtClean="0">
                <a:latin typeface="Times"/>
                <a:ea typeface="ヒラギノ角ゴ Pro W3" charset="0"/>
                <a:cs typeface="Times"/>
              </a:rPr>
              <a:t>“Begin with the end in mind.”</a:t>
            </a:r>
          </a:p>
          <a:p>
            <a:pPr eaLnBrk="1" hangingPunct="1"/>
            <a:endParaRPr lang="en-US" sz="1700" dirty="0" smtClean="0">
              <a:latin typeface="Times"/>
              <a:ea typeface="ヒラギノ角ゴ Pro W3" charset="0"/>
              <a:cs typeface="Times"/>
            </a:endParaRPr>
          </a:p>
          <a:p>
            <a:pPr eaLnBrk="1" hangingPunct="1"/>
            <a:r>
              <a:rPr lang="en-US" sz="1700" baseline="0" dirty="0" smtClean="0">
                <a:latin typeface="Times"/>
                <a:ea typeface="ヒラギノ角ゴ Pro W3" charset="0"/>
                <a:cs typeface="Times"/>
              </a:rPr>
              <a:t>If your goal is a job that you look forward to going to on Monday morning, then you have to do a little planning.</a:t>
            </a:r>
          </a:p>
          <a:p>
            <a:pPr eaLnBrk="1" hangingPunct="1"/>
            <a:endParaRPr lang="en-US" sz="1700" baseline="0" dirty="0" smtClean="0">
              <a:latin typeface="Times"/>
              <a:ea typeface="ヒラギノ角ゴ Pro W3" charset="0"/>
              <a:cs typeface="Time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and sometimes obnoxious. </a:t>
            </a:r>
          </a:p>
          <a:p>
            <a:r>
              <a:rPr lang="en-US" baseline="0" dirty="0" smtClean="0"/>
              <a:t>Some people never discover their super power, and it sits on a shelf like an unopened gift.</a:t>
            </a:r>
            <a:endParaRPr lang="en-US" dirty="0" smtClean="0"/>
          </a:p>
          <a:p>
            <a:endParaRPr lang="en-US" dirty="0" smtClean="0"/>
          </a:p>
          <a:p>
            <a:endParaRPr lang="en-US" dirty="0" smtClean="0"/>
          </a:p>
          <a:p>
            <a:r>
              <a:rPr lang="en-US" dirty="0" smtClean="0"/>
              <a:t>=======</a:t>
            </a:r>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 like to eat, and I am glad some people</a:t>
            </a:r>
            <a:r>
              <a:rPr lang="en-US" baseline="0" dirty="0" smtClean="0"/>
              <a:t> have the passion and the super powers for cooking.</a:t>
            </a:r>
          </a:p>
          <a:p>
            <a:endParaRPr lang="en-US" baseline="0" dirty="0" smtClean="0"/>
          </a:p>
          <a:p>
            <a:r>
              <a:rPr lang="en-US" dirty="0" smtClean="0"/>
              <a:t>Though I do have Cooking merit badge, I do not have a passion nor super powers</a:t>
            </a:r>
            <a:r>
              <a:rPr lang="en-US" baseline="0" dirty="0" smtClean="0"/>
              <a:t> for cooking. </a:t>
            </a:r>
          </a:p>
          <a:p>
            <a:r>
              <a:rPr lang="en-US" baseline="0" dirty="0" smtClean="0"/>
              <a:t>Luckily I married someone who does.</a:t>
            </a:r>
            <a:endParaRPr lang="en-US" dirty="0" smtClean="0"/>
          </a:p>
          <a:p>
            <a:endParaRPr lang="en-US" dirty="0" smtClean="0"/>
          </a:p>
          <a:p>
            <a:endParaRPr lang="en-US" dirty="0" smtClean="0"/>
          </a:p>
          <a:p>
            <a:r>
              <a:rPr lang="en-US" dirty="0" smtClean="0"/>
              <a:t>====</a:t>
            </a:r>
          </a:p>
          <a:p>
            <a:r>
              <a:rPr lang="en-US" dirty="0" smtClean="0"/>
              <a:t>http://</a:t>
            </a:r>
            <a:r>
              <a:rPr lang="en-US" dirty="0" err="1" smtClean="0"/>
              <a:t>www.atlantic.edu</a:t>
            </a:r>
            <a:r>
              <a:rPr lang="en-US" dirty="0" smtClean="0"/>
              <a:t>/</a:t>
            </a:r>
            <a:r>
              <a:rPr lang="en-US" dirty="0" err="1" smtClean="0"/>
              <a:t>aca</a:t>
            </a:r>
            <a:r>
              <a:rPr lang="en-US" dirty="0" smtClean="0"/>
              <a:t>/</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467100" cy="2600325"/>
          </a:xfrm>
        </p:spPr>
      </p:sp>
      <p:sp>
        <p:nvSpPr>
          <p:cNvPr id="3" name="Notes Placeholder 2"/>
          <p:cNvSpPr>
            <a:spLocks noGrp="1"/>
          </p:cNvSpPr>
          <p:nvPr>
            <p:ph type="body" idx="1"/>
          </p:nvPr>
        </p:nvSpPr>
        <p:spPr>
          <a:xfrm>
            <a:off x="974725" y="3505200"/>
            <a:ext cx="5365750" cy="5375275"/>
          </a:xfrm>
        </p:spPr>
        <p:txBody>
          <a:bodyPr/>
          <a:lstStyle/>
          <a:p>
            <a:r>
              <a:rPr lang="en-US" dirty="0" smtClean="0"/>
              <a:t>One of Mary Poppins’s super powers is to get people to see the fun in everything.</a:t>
            </a:r>
          </a:p>
          <a:p>
            <a:endParaRPr lang="en-US" dirty="0" smtClean="0"/>
          </a:p>
          <a:p>
            <a:r>
              <a:rPr lang="en-US" dirty="0" smtClean="0"/>
              <a:t>In the introduction to the song “A Spoonful of Sugar”</a:t>
            </a:r>
            <a:r>
              <a:rPr lang="en-US" baseline="0" dirty="0" smtClean="0"/>
              <a:t> </a:t>
            </a:r>
            <a:r>
              <a:rPr lang="en-US" dirty="0" smtClean="0"/>
              <a:t>Mary Poppins reminds us how we often have to do unpleasant things.  </a:t>
            </a:r>
          </a:p>
          <a:p>
            <a:endParaRPr lang="en-US" dirty="0" smtClean="0"/>
          </a:p>
          <a:p>
            <a:r>
              <a:rPr lang="en-US" dirty="0" smtClean="0"/>
              <a:t>“With every job that must be done, there is an element of fun.  You find the fun and snap, the job’s a game.  And every task</a:t>
            </a:r>
            <a:r>
              <a:rPr lang="en-US" baseline="0" dirty="0" smtClean="0"/>
              <a:t> you undertake becomes a piece of cake …”</a:t>
            </a:r>
          </a:p>
          <a:p>
            <a:endParaRPr lang="en-US" baseline="0" dirty="0" smtClean="0"/>
          </a:p>
          <a:p>
            <a:r>
              <a:rPr lang="en-US" baseline="0" dirty="0" smtClean="0"/>
              <a:t>Well, I do like cake!</a:t>
            </a:r>
          </a:p>
          <a:p>
            <a:endParaRPr lang="en-US" baseline="0" dirty="0" smtClean="0"/>
          </a:p>
          <a:p>
            <a:r>
              <a:rPr lang="en-US" baseline="0" dirty="0" smtClean="0"/>
              <a:t>When unpleasant tasks come my way at work, I just remember what Mary Poppins said, and it’s all good.</a:t>
            </a:r>
            <a:endParaRPr lang="en-US" dirty="0" smtClean="0"/>
          </a:p>
          <a:p>
            <a:endParaRPr lang="en-US" dirty="0" smtClean="0"/>
          </a:p>
          <a:p>
            <a:r>
              <a:rPr lang="en-US" dirty="0" smtClean="0"/>
              <a:t>==========</a:t>
            </a:r>
          </a:p>
          <a:p>
            <a:r>
              <a:rPr lang="nb-NO" dirty="0" smtClean="0"/>
              <a:t>http://</a:t>
            </a:r>
            <a:r>
              <a:rPr lang="nb-NO" dirty="0" err="1" smtClean="0"/>
              <a:t>s.ecrater.com</a:t>
            </a:r>
            <a:r>
              <a:rPr lang="nb-NO" dirty="0" smtClean="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42</a:t>
            </a:fld>
            <a:endParaRPr lang="en-US"/>
          </a:p>
        </p:txBody>
      </p:sp>
    </p:spTree>
    <p:extLst>
      <p:ext uri="{BB962C8B-B14F-4D97-AF65-F5344CB8AC3E}">
        <p14:creationId xmlns:p14="http://schemas.microsoft.com/office/powerpoint/2010/main" val="1564751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2987675" cy="2239963"/>
          </a:xfrm>
          <a:ln/>
        </p:spPr>
      </p:sp>
      <p:sp>
        <p:nvSpPr>
          <p:cNvPr id="181250" name="Rectangle 3"/>
          <p:cNvSpPr>
            <a:spLocks noGrp="1" noChangeArrowheads="1"/>
          </p:cNvSpPr>
          <p:nvPr>
            <p:ph type="body" idx="1"/>
          </p:nvPr>
        </p:nvSpPr>
        <p:spPr>
          <a:xfrm>
            <a:off x="974725" y="3200400"/>
            <a:ext cx="5365750" cy="568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Starting at Middle School most folks can</a:t>
            </a:r>
            <a:r>
              <a:rPr lang="en-US" baseline="0" dirty="0" smtClean="0">
                <a:ea typeface="ヒラギノ角ゴ Pro W3" charset="0"/>
              </a:rPr>
              <a:t> grasp their career interests. Like working indoors or outside. Like structured work or free thinking.  Like working around people or working by themselves.</a:t>
            </a:r>
          </a:p>
          <a:p>
            <a:endParaRPr lang="en-US" baseline="0" dirty="0" smtClean="0">
              <a:ea typeface="ヒラギノ角ゴ Pro W3" charset="0"/>
            </a:endParaRPr>
          </a:p>
          <a:p>
            <a:r>
              <a:rPr lang="en-US" baseline="0" dirty="0" smtClean="0">
                <a:ea typeface="ヒラギノ角ゴ Pro W3" charset="0"/>
              </a:rPr>
              <a:t>Passion is something else.</a:t>
            </a:r>
          </a:p>
          <a:p>
            <a:r>
              <a:rPr lang="en-US" baseline="0" dirty="0" smtClean="0">
                <a:ea typeface="ヒラギノ角ゴ Pro W3" charset="0"/>
              </a:rPr>
              <a:t>It turns out that my interests are not really right for my job. </a:t>
            </a:r>
          </a:p>
          <a:p>
            <a:r>
              <a:rPr lang="en-US" baseline="0" dirty="0" smtClean="0">
                <a:ea typeface="ヒラギノ角ゴ Pro W3" charset="0"/>
              </a:rPr>
              <a:t>This means that I have to stretch into uncomfortable areas like being extraverted when I prefer to be introverted.  </a:t>
            </a:r>
          </a:p>
          <a:p>
            <a:r>
              <a:rPr lang="en-US" baseline="0" dirty="0" smtClean="0">
                <a:ea typeface="ヒラギノ角ゴ Pro W3" charset="0"/>
              </a:rPr>
              <a:t>(point) I also don’t get to file a lot of wood in my job, which to me is fun.</a:t>
            </a:r>
          </a:p>
          <a:p>
            <a:endParaRPr lang="en-US" baseline="0" dirty="0" smtClean="0">
              <a:ea typeface="ヒラギノ角ゴ Pro W3" charset="0"/>
            </a:endParaRPr>
          </a:p>
          <a:p>
            <a:r>
              <a:rPr lang="en-US" baseline="0" dirty="0" smtClean="0">
                <a:ea typeface="ヒラギノ角ゴ Pro W3" charset="0"/>
              </a:rPr>
              <a:t>An interest is “working with my hands,” but a passion is “building things for people who who can’t afford it and really need it.”</a:t>
            </a:r>
          </a:p>
          <a:p>
            <a:endParaRPr lang="en-US" baseline="0" dirty="0" smtClean="0">
              <a:ea typeface="ヒラギノ角ゴ Pro W3" charset="0"/>
            </a:endParaRPr>
          </a:p>
          <a:p>
            <a:r>
              <a:rPr lang="en-US" baseline="0" dirty="0" smtClean="0">
                <a:ea typeface="ヒラギノ角ゴ Pro W3" charset="0"/>
              </a:rPr>
              <a:t>Your passion can easily override your interests. </a:t>
            </a:r>
          </a:p>
          <a:p>
            <a:r>
              <a:rPr lang="en-US" baseline="0" dirty="0" smtClean="0">
                <a:ea typeface="ヒラギノ角ゴ Pro W3" charset="0"/>
              </a:rPr>
              <a:t>To follow your </a:t>
            </a:r>
            <a:r>
              <a:rPr lang="en-US" u="sng" baseline="0" dirty="0" smtClean="0">
                <a:ea typeface="ヒラギノ角ゴ Pro W3" charset="0"/>
              </a:rPr>
              <a:t>passion</a:t>
            </a:r>
            <a:r>
              <a:rPr lang="en-US" baseline="0" dirty="0" smtClean="0">
                <a:ea typeface="ヒラギノ角ゴ Pro W3" charset="0"/>
              </a:rPr>
              <a:t>, you will do almost </a:t>
            </a:r>
            <a:r>
              <a:rPr lang="en-US" u="sng" baseline="0" dirty="0" smtClean="0">
                <a:ea typeface="ヒラギノ角ゴ Pro W3" charset="0"/>
              </a:rPr>
              <a:t>anything</a:t>
            </a:r>
            <a:r>
              <a:rPr lang="en-US" baseline="0" dirty="0" smtClean="0">
                <a:ea typeface="ヒラギノ角ゴ Pro W3" charset="0"/>
              </a:rPr>
              <a:t>.</a:t>
            </a:r>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Steve Jobs was </a:t>
            </a:r>
            <a:r>
              <a:rPr lang="en-US" sz="1800" b="0" i="0" dirty="0" smtClean="0"/>
              <a:t>passionate about </a:t>
            </a:r>
            <a:r>
              <a:rPr lang="en-US" altLang="en-US" sz="1800" b="0" i="0" dirty="0" smtClean="0">
                <a:effectLst>
                  <a:outerShdw blurRad="38100" dist="38100" dir="2700000" algn="tl">
                    <a:srgbClr val="C0C0C0"/>
                  </a:outerShdw>
                </a:effectLst>
              </a:rPr>
              <a:t>Making Better Things. </a:t>
            </a:r>
          </a:p>
          <a:p>
            <a:r>
              <a:rPr lang="en-US" sz="1800" dirty="0" smtClean="0"/>
              <a:t>He cared about making something that other people could benefit from.</a:t>
            </a:r>
          </a:p>
          <a:p>
            <a:endParaRPr lang="en-US" sz="1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b="0" i="0" dirty="0" smtClean="0">
                <a:effectLst>
                  <a:outerShdw blurRad="38100" dist="38100" dir="2700000" algn="tl">
                    <a:srgbClr val="C0C0C0"/>
                  </a:outerShdw>
                </a:effectLst>
              </a:rPr>
              <a:t>He challenged us all to Think Different.</a:t>
            </a:r>
          </a:p>
          <a:p>
            <a:endParaRPr lang="en-US" sz="1800" dirty="0" smtClean="0"/>
          </a:p>
          <a:p>
            <a:endParaRPr lang="en-US" sz="1800" dirty="0" smtClean="0"/>
          </a:p>
          <a:p>
            <a:endParaRPr lang="en-US" sz="1800" dirty="0" smtClean="0"/>
          </a:p>
          <a:p>
            <a:r>
              <a:rPr lang="en-US" sz="1800" dirty="0" smtClean="0"/>
              <a:t>====</a:t>
            </a:r>
          </a:p>
          <a:p>
            <a:r>
              <a:rPr lang="pl-PL" sz="1800" dirty="0" err="1" smtClean="0"/>
              <a:t>https</a:t>
            </a:r>
            <a:r>
              <a:rPr lang="pl-PL" sz="1800" dirty="0" smtClean="0"/>
              <a:t>://</a:t>
            </a:r>
            <a:r>
              <a:rPr lang="pl-PL" sz="1800" dirty="0" err="1" smtClean="0"/>
              <a:t>www.pinterest.com</a:t>
            </a:r>
            <a:r>
              <a:rPr lang="pl-PL" sz="1800" dirty="0" smtClean="0"/>
              <a:t>/pin/166422148705420451/</a:t>
            </a:r>
          </a:p>
          <a:p>
            <a:endParaRPr lang="pl-PL" sz="1800" dirty="0" smtClean="0"/>
          </a:p>
          <a:p>
            <a:r>
              <a:rPr lang="pl-PL" sz="1800" dirty="0" smtClean="0"/>
              <a:t>http://</a:t>
            </a:r>
            <a:r>
              <a:rPr lang="pl-PL" sz="1800" dirty="0" err="1" smtClean="0"/>
              <a:t>finance.yahoo.com</a:t>
            </a:r>
            <a:r>
              <a:rPr lang="pl-PL" sz="1800" dirty="0" smtClean="0"/>
              <a:t>/news/steve-jobs-destroyed-passion-myth-163000433.html;_ylt=A0LEV7_TYvdUvyQAJscnnIlQ;_ylu=X3oDMTEzamFkOTJqBHNlYwNzcgRwb3MDMgRjb2xvA2JmMQR2dGlkA1lIUzAwNF8x</a:t>
            </a:r>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45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Dean</a:t>
            </a:r>
            <a:r>
              <a:rPr lang="en-US" baseline="0" dirty="0" smtClean="0"/>
              <a:t> Smith was passionate about teamwork. Creating team players.</a:t>
            </a:r>
          </a:p>
          <a:p>
            <a:endParaRPr lang="en-US" baseline="0" dirty="0" smtClean="0"/>
          </a:p>
          <a:p>
            <a:r>
              <a:rPr lang="en-US" baseline="0" dirty="0" smtClean="0"/>
              <a:t>He was also passionate about the academic success of his players.</a:t>
            </a:r>
          </a:p>
          <a:p>
            <a:endParaRPr lang="en-US" dirty="0"/>
          </a:p>
          <a:p>
            <a:r>
              <a:rPr lang="en-US" baseline="0" dirty="0" smtClean="0"/>
              <a:t>And </a:t>
            </a:r>
            <a:r>
              <a:rPr lang="en-US" dirty="0" smtClean="0"/>
              <a:t>you probably have noticed that the folks here in Greensboro are very passionate about ACC basketball.</a:t>
            </a:r>
            <a:endParaRPr lang="en-US" baseline="0" dirty="0" smtClean="0"/>
          </a:p>
          <a:p>
            <a:endParaRPr lang="en-US" baseline="0" dirty="0" smtClean="0"/>
          </a:p>
          <a:p>
            <a:endParaRPr lang="en-US" baseline="0" dirty="0" smtClean="0"/>
          </a:p>
          <a:p>
            <a:endParaRPr lang="en-US" baseline="0" dirty="0" smtClean="0"/>
          </a:p>
          <a:p>
            <a:r>
              <a:rPr lang="en-US" baseline="0" dirty="0" smtClean="0"/>
              <a:t>======</a:t>
            </a:r>
          </a:p>
          <a:p>
            <a:endParaRPr lang="en-US" baseline="0" dirty="0" smtClean="0"/>
          </a:p>
          <a:p>
            <a:r>
              <a:rPr lang="en-US" dirty="0" smtClean="0"/>
              <a:t>http://</a:t>
            </a:r>
            <a:r>
              <a:rPr lang="en-US" dirty="0" err="1" smtClean="0"/>
              <a:t>bleacherreport.com</a:t>
            </a:r>
            <a:r>
              <a:rPr lang="en-US" dirty="0" smtClean="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46</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mn-ea"/>
              </a:rPr>
              <a:t>Nikola </a:t>
            </a:r>
            <a:r>
              <a:rPr lang="en-US" sz="1800" dirty="0" smtClean="0">
                <a:ea typeface="+mn-ea"/>
              </a:rPr>
              <a:t>Tesla</a:t>
            </a:r>
            <a:r>
              <a:rPr lang="en-US" sz="1800" baseline="0" dirty="0" smtClean="0">
                <a:ea typeface="+mn-ea"/>
              </a:rPr>
              <a:t> was </a:t>
            </a:r>
            <a:r>
              <a:rPr lang="en-US" sz="1800" dirty="0" smtClean="0">
                <a:ea typeface="+mn-ea"/>
              </a:rPr>
              <a:t>passionate </a:t>
            </a:r>
            <a:r>
              <a:rPr lang="en-US" sz="1800" dirty="0">
                <a:ea typeface="+mn-ea"/>
              </a:rPr>
              <a:t>about </a:t>
            </a:r>
            <a:r>
              <a:rPr lang="en-US" sz="1800" dirty="0" smtClean="0">
                <a:ea typeface="+mn-ea"/>
              </a:rPr>
              <a:t>the </a:t>
            </a:r>
            <a:r>
              <a:rPr lang="en-US" sz="1800" dirty="0" smtClean="0"/>
              <a:t>transmission of electrical energy</a:t>
            </a:r>
            <a:r>
              <a:rPr lang="en-US" sz="1800" baseline="0" dirty="0" smtClean="0"/>
              <a:t>.  </a:t>
            </a:r>
          </a:p>
          <a:p>
            <a:r>
              <a:rPr lang="en-US" sz="1800" baseline="0" dirty="0" smtClean="0"/>
              <a:t>It is because of Tesla that we have electricity in our homes.</a:t>
            </a:r>
          </a:p>
          <a:p>
            <a:r>
              <a:rPr lang="en-US" sz="1800" baseline="0" dirty="0" smtClean="0"/>
              <a:t>Tesla </a:t>
            </a:r>
            <a:r>
              <a:rPr lang="en-US" sz="1800" dirty="0"/>
              <a:t>p</a:t>
            </a:r>
            <a:r>
              <a:rPr lang="en-US" sz="1800" dirty="0" smtClean="0"/>
              <a:t>ursued technology, not fame.  </a:t>
            </a:r>
          </a:p>
          <a:p>
            <a:endParaRPr lang="en-US" sz="1800" dirty="0" smtClean="0"/>
          </a:p>
          <a:p>
            <a:endParaRPr lang="en-US" sz="1800" dirty="0" smtClean="0"/>
          </a:p>
          <a:p>
            <a:endParaRPr lang="en-US" sz="1800" dirty="0" smtClean="0"/>
          </a:p>
          <a:p>
            <a:r>
              <a:rPr lang="en-US" sz="1800" dirty="0" smtClean="0"/>
              <a:t>=======</a:t>
            </a:r>
          </a:p>
          <a:p>
            <a:r>
              <a:rPr lang="en-US" sz="1800" dirty="0" smtClean="0"/>
              <a:t>http://</a:t>
            </a:r>
            <a:r>
              <a:rPr lang="en-US" sz="1800" dirty="0" err="1" smtClean="0"/>
              <a:t>www.allnumis.com</a:t>
            </a:r>
            <a:r>
              <a:rPr lang="en-US" sz="1800" dirty="0" smtClean="0"/>
              <a:t>/postcard/</a:t>
            </a:r>
            <a:r>
              <a:rPr lang="en-US" sz="1800" dirty="0" err="1" smtClean="0"/>
              <a:t>serbia</a:t>
            </a:r>
            <a:r>
              <a:rPr lang="en-US" sz="1800" dirty="0" smtClean="0"/>
              <a:t>/nikola-tesla-2087</a:t>
            </a:r>
          </a:p>
          <a:p>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49</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5</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First we have to discover who we are.</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jokes 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50</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Rosa</a:t>
            </a:r>
            <a:r>
              <a:rPr lang="en-US" baseline="0" dirty="0" smtClean="0"/>
              <a:t> Parks refused to give up her seat on the bus.  </a:t>
            </a:r>
          </a:p>
          <a:p>
            <a:r>
              <a:rPr lang="en-US" baseline="0" dirty="0" smtClean="0"/>
              <a:t>She was passionate about civil rights.  </a:t>
            </a:r>
          </a:p>
          <a:p>
            <a:r>
              <a:rPr lang="en-US" baseline="0" dirty="0" smtClean="0"/>
              <a:t>Equality for all.</a:t>
            </a:r>
          </a:p>
          <a:p>
            <a:endParaRPr lang="en-US" baseline="0" dirty="0" smtClean="0"/>
          </a:p>
          <a:p>
            <a:endParaRPr lang="en-US" baseline="0" dirty="0" smtClean="0"/>
          </a:p>
          <a:p>
            <a:endParaRPr lang="en-US" baseline="0" dirty="0" smtClean="0"/>
          </a:p>
          <a:p>
            <a:r>
              <a:rPr lang="en-US" baseline="0" dirty="0" smtClean="0"/>
              <a:t>=====</a:t>
            </a:r>
          </a:p>
          <a:p>
            <a:r>
              <a:rPr lang="en-US" dirty="0" smtClean="0"/>
              <a:t>http://</a:t>
            </a:r>
            <a:r>
              <a:rPr lang="en-US" dirty="0" err="1" smtClean="0"/>
              <a:t>rosaparkspictures.com</a:t>
            </a:r>
            <a:r>
              <a:rPr lang="en-US" dirty="0" smtClean="0"/>
              <a:t>/images/Rosa-Parks-</a:t>
            </a:r>
            <a:r>
              <a:rPr lang="en-US" dirty="0" err="1" smtClean="0"/>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3DE0F42-8939-6247-9234-27A0979952BB}" type="slidenum">
              <a:rPr lang="en-US" sz="1300"/>
              <a:pPr/>
              <a:t>52</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300" b="1">
                <a:effectLst>
                  <a:outerShdw blurRad="38100" dist="38100" dir="2700000" algn="tl">
                    <a:srgbClr val="DDDDDD"/>
                  </a:outerShdw>
                </a:effectLst>
                <a:latin typeface="Helvetica Neue" charset="0"/>
              </a:rPr>
              <a:pPr algn="r"/>
              <a:t>52</a:t>
            </a:fld>
            <a:endParaRPr lang="en-US" sz="13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spcAft>
                <a:spcPct val="30000"/>
              </a:spcAft>
            </a:pPr>
            <a:r>
              <a:rPr lang="en-US" dirty="0" smtClean="0">
                <a:latin typeface="Arial" charset="0"/>
                <a:ea typeface="ヒラギノ角ゴ Pro W3" charset="0"/>
                <a:cs typeface="ヒラギノ角ゴ Pro W3" charset="0"/>
              </a:rPr>
              <a:t>Steve Irwin</a:t>
            </a:r>
            <a:r>
              <a:rPr lang="en-US" baseline="0" dirty="0" smtClean="0">
                <a:latin typeface="Arial" charset="0"/>
                <a:ea typeface="ヒラギノ角ゴ Pro W3" charset="0"/>
                <a:cs typeface="ヒラギノ角ゴ Pro W3" charset="0"/>
              </a:rPr>
              <a:t>, better known as The Crocodile Hunter was passionate about Wildlife Conservation.</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BD7602-491C-5341-87FB-153DD0DBBE6C}" type="slidenum">
              <a:rPr lang="en-US" sz="1300"/>
              <a:pPr/>
              <a:t>53</a:t>
            </a:fld>
            <a:endParaRPr lang="en-US" sz="13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685800" y="4572000"/>
            <a:ext cx="57705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Before I conclude my presentation, I will pause here to see if anyone has any questions. </a:t>
            </a:r>
          </a:p>
          <a:p>
            <a:endParaRPr lang="en-US" dirty="0">
              <a:ea typeface="ヒラギノ角ゴ Pro W3" charset="0"/>
            </a:endParaRPr>
          </a:p>
          <a:p>
            <a:r>
              <a:rPr lang="en-US" dirty="0">
                <a:ea typeface="ヒラギノ角ゴ Pro W3" charset="0"/>
              </a:rPr>
              <a:t>Remember that you can download the PowerPoint and use it however you can</a:t>
            </a:r>
            <a:r>
              <a:rPr lang="en-US" dirty="0" smtClean="0">
                <a:ea typeface="ヒラギノ角ゴ Pro W3" charset="0"/>
              </a:rPr>
              <a:t>.</a:t>
            </a:r>
            <a:endParaRPr lang="en-US" dirty="0">
              <a:ea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300"/>
              <a:pPr algn="r"/>
              <a:t>54</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300" b="1">
                <a:effectLst>
                  <a:outerShdw blurRad="38100" dist="38100" dir="2700000" algn="tl">
                    <a:srgbClr val="DDDDDD"/>
                  </a:outerShdw>
                </a:effectLst>
                <a:latin typeface="Helvetica Neue" charset="0"/>
              </a:rPr>
              <a:pPr algn="r"/>
              <a:t>54</a:t>
            </a:fld>
            <a:endParaRPr lang="en-US" sz="13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257300" y="720725"/>
            <a:ext cx="3509963" cy="2632075"/>
          </a:xfrm>
          <a:solidFill>
            <a:srgbClr val="FFFFFF"/>
          </a:solidFill>
          <a:ln/>
        </p:spPr>
      </p:sp>
      <p:sp>
        <p:nvSpPr>
          <p:cNvPr id="15365" name="Rectangle 3"/>
          <p:cNvSpPr>
            <a:spLocks noGrp="1" noChangeArrowheads="1"/>
          </p:cNvSpPr>
          <p:nvPr>
            <p:ph type="body" idx="1"/>
          </p:nvPr>
        </p:nvSpPr>
        <p:spPr>
          <a:xfrm>
            <a:off x="974725" y="3581400"/>
            <a:ext cx="5365750" cy="5299075"/>
          </a:xfrm>
          <a:solidFill>
            <a:srgbClr val="FFFFFF"/>
          </a:solidFill>
          <a:ln>
            <a:solidFill>
              <a:srgbClr val="000000"/>
            </a:solidFill>
          </a:ln>
        </p:spPr>
        <p:txBody>
          <a:bodyPr/>
          <a:lstStyle/>
          <a:p>
            <a:pPr eaLnBrk="1" hangingPunct="1">
              <a:spcBef>
                <a:spcPct val="0"/>
              </a:spcBef>
              <a:spcAft>
                <a:spcPct val="30000"/>
              </a:spcAft>
            </a:pPr>
            <a:r>
              <a:rPr lang="en-US" dirty="0" smtClean="0">
                <a:latin typeface="Arial" charset="0"/>
                <a:ea typeface="ヒラギノ角ゴ Pro W3" charset="0"/>
                <a:cs typeface="ヒラギノ角ゴ Pro W3" charset="0"/>
              </a:rPr>
              <a:t>And</a:t>
            </a:r>
            <a:r>
              <a:rPr lang="en-US" baseline="0" dirty="0" smtClean="0">
                <a:latin typeface="Arial" charset="0"/>
                <a:ea typeface="ヒラギノ角ゴ Pro W3" charset="0"/>
                <a:cs typeface="ヒラギノ角ゴ Pro W3" charset="0"/>
              </a:rPr>
              <a:t> then there is </a:t>
            </a:r>
            <a:r>
              <a:rPr lang="en-US" dirty="0" smtClean="0">
                <a:latin typeface="Arial" charset="0"/>
                <a:ea typeface="ヒラギノ角ゴ Pro W3" charset="0"/>
                <a:cs typeface="ヒラギノ角ゴ Pro W3" charset="0"/>
              </a:rPr>
              <a:t>Mister Rogers</a:t>
            </a:r>
            <a:r>
              <a:rPr lang="en-US" baseline="0" dirty="0" smtClean="0">
                <a:latin typeface="Arial" charset="0"/>
                <a:ea typeface="ヒラギノ角ゴ Pro W3" charset="0"/>
                <a:cs typeface="ヒラギノ角ゴ Pro W3" charset="0"/>
              </a:rPr>
              <a:t> – passionate about educating children.</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baseline="0" dirty="0" smtClean="0">
                <a:latin typeface="Arial" charset="0"/>
                <a:ea typeface="ヒラギノ角ゴ Pro W3" charset="0"/>
                <a:cs typeface="ヒラギノ角ゴ Pro W3" charset="0"/>
              </a:rPr>
              <a:t>It was so nice growing up knowing that Mr. Rogers was my neighbor, and that he liked me just the way I was.</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Wouldn’t </a:t>
            </a:r>
            <a:r>
              <a:rPr lang="en-US" dirty="0">
                <a:latin typeface="Arial" charset="0"/>
                <a:ea typeface="ヒラギノ角ゴ Pro W3" charset="0"/>
                <a:cs typeface="ヒラギノ角ゴ Pro W3" charset="0"/>
              </a:rPr>
              <a:t>it be great if </a:t>
            </a:r>
            <a:r>
              <a:rPr lang="en-US" dirty="0" smtClean="0">
                <a:latin typeface="Arial" charset="0"/>
                <a:ea typeface="ヒラギノ角ゴ Pro W3" charset="0"/>
                <a:cs typeface="ヒラギノ角ゴ Pro W3" charset="0"/>
              </a:rPr>
              <a:t>everyone could find </a:t>
            </a:r>
            <a:r>
              <a:rPr lang="en-US" dirty="0">
                <a:latin typeface="Arial" charset="0"/>
                <a:ea typeface="ヒラギノ角ゴ Pro W3" charset="0"/>
                <a:cs typeface="ヒラギノ角ゴ Pro W3" charset="0"/>
              </a:rPr>
              <a:t>a career that they are passionate about?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Not </a:t>
            </a:r>
            <a:r>
              <a:rPr lang="en-US" dirty="0">
                <a:latin typeface="Arial" charset="0"/>
                <a:ea typeface="ヒラギノ角ゴ Pro W3" charset="0"/>
                <a:cs typeface="ヒラギノ角ゴ Pro W3" charset="0"/>
              </a:rPr>
              <a:t>just a job that pays for their weekend activities, but a job that gives them a sense of purpose?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What </a:t>
            </a:r>
            <a:r>
              <a:rPr lang="en-US" dirty="0">
                <a:latin typeface="Arial" charset="0"/>
                <a:ea typeface="ヒラギノ角ゴ Pro W3" charset="0"/>
                <a:cs typeface="ヒラギノ角ゴ Pro W3" charset="0"/>
              </a:rPr>
              <a:t>if that sense of purpose </a:t>
            </a:r>
            <a:r>
              <a:rPr lang="en-US" dirty="0" smtClean="0">
                <a:latin typeface="Arial" charset="0"/>
                <a:ea typeface="ヒラギノ角ゴ Pro W3" charset="0"/>
                <a:cs typeface="ヒラギノ角ゴ Pro W3" charset="0"/>
              </a:rPr>
              <a:t>leads to </a:t>
            </a:r>
            <a:r>
              <a:rPr lang="en-US" dirty="0">
                <a:latin typeface="Arial" charset="0"/>
                <a:ea typeface="ヒラギノ角ゴ Pro W3" charset="0"/>
                <a:cs typeface="ヒラギノ角ゴ Pro W3" charset="0"/>
              </a:rPr>
              <a:t>a thirst for knowledge?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 </a:t>
            </a:r>
            <a:r>
              <a:rPr lang="en-US" dirty="0">
                <a:latin typeface="Arial" charset="0"/>
                <a:ea typeface="ヒラギノ角ゴ Pro W3" charset="0"/>
                <a:cs typeface="ヒラギノ角ゴ Pro W3" charset="0"/>
              </a:rPr>
              <a:t>desire for life-long education. </a:t>
            </a: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 </a:t>
            </a:r>
            <a:r>
              <a:rPr lang="en-US" dirty="0">
                <a:latin typeface="Arial" charset="0"/>
                <a:ea typeface="ヒラギノ角ゴ Pro W3" charset="0"/>
                <a:cs typeface="ヒラギノ角ゴ Pro W3" charset="0"/>
              </a:rPr>
              <a:t>desire to share that passion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t>
            </a:r>
          </a:p>
          <a:p>
            <a:pPr eaLnBrk="1" hangingPunct="1">
              <a:spcBef>
                <a:spcPct val="0"/>
              </a:spcBef>
              <a:spcAft>
                <a:spcPct val="30000"/>
              </a:spcAft>
            </a:pPr>
            <a:r>
              <a:rPr lang="en-US" dirty="0" smtClean="0">
                <a:latin typeface="Arial" charset="0"/>
                <a:ea typeface="ヒラギノ角ゴ Pro W3" charset="0"/>
                <a:cs typeface="ヒラギノ角ゴ Pro W3" charset="0"/>
              </a:rPr>
              <a:t>Graphic </a:t>
            </a:r>
            <a:r>
              <a:rPr lang="en-US" dirty="0">
                <a:latin typeface="Arial" charset="0"/>
                <a:ea typeface="ヒラギノ角ゴ Pro W3" charset="0"/>
                <a:cs typeface="ヒラギノ角ゴ Pro W3" charset="0"/>
              </a:rPr>
              <a:t>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defTabSz="483306" eaLnBrk="1" fontAlgn="auto" hangingPunct="1">
              <a:spcBef>
                <a:spcPct val="0"/>
              </a:spcBef>
              <a:spcAft>
                <a:spcPct val="30000"/>
              </a:spcAft>
              <a:defRPr/>
            </a:pPr>
            <a:r>
              <a:rPr lang="en-US" dirty="0" smtClean="0">
                <a:latin typeface="Arial" charset="0"/>
                <a:ea typeface="ヒラギノ角ゴ Pro W3" charset="0"/>
                <a:cs typeface="ヒラギノ角ゴ Pro W3" charset="0"/>
              </a:rPr>
              <a:t>Video  from http://</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JMFDphMXTlQ&amp;feature</a:t>
            </a:r>
            <a:r>
              <a:rPr lang="en-US" dirty="0" smtClean="0">
                <a:latin typeface="Arial" charset="0"/>
                <a:ea typeface="ヒラギノ角ゴ Pro W3" charset="0"/>
                <a:cs typeface="ヒラギノ角ゴ Pro W3" charset="0"/>
              </a:rPr>
              <a:t>=related</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47F1FB1-FF98-364F-B735-B84688F63983}" type="slidenum">
              <a:rPr lang="en-US" sz="1300"/>
              <a:pPr/>
              <a:t>55</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300" b="1">
                <a:effectLst>
                  <a:outerShdw blurRad="38100" dist="38100" dir="2700000" algn="tl">
                    <a:srgbClr val="DDDDDD"/>
                  </a:outerShdw>
                </a:effectLst>
                <a:latin typeface="Helvetica Neue" charset="0"/>
              </a:rPr>
              <a:pPr algn="r"/>
              <a:t>55</a:t>
            </a:fld>
            <a:endParaRPr lang="en-US" sz="13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kids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and put them on an education pathway, 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257300" y="720725"/>
            <a:ext cx="2324100" cy="1743075"/>
          </a:xfrm>
          <a:ln/>
        </p:spPr>
      </p:sp>
      <p:sp>
        <p:nvSpPr>
          <p:cNvPr id="19459" name="Notes Placeholder 2"/>
          <p:cNvSpPr>
            <a:spLocks noGrp="1"/>
          </p:cNvSpPr>
          <p:nvPr>
            <p:ph type="body" idx="1"/>
          </p:nvPr>
        </p:nvSpPr>
        <p:spPr>
          <a:xfrm>
            <a:off x="974725" y="2667000"/>
            <a:ext cx="5365750" cy="6213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ヒラギノ角ゴ Pro W3" charset="0"/>
                <a:cs typeface="ヒラギノ角ゴ Pro W3" charset="0"/>
              </a:rPr>
              <a:t>Though the term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vocational</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has earned a bad reputation in the last few decades, the </a:t>
            </a:r>
            <a:r>
              <a:rPr lang="en-US" u="sng" dirty="0" smtClean="0">
                <a:latin typeface="Arial" charset="0"/>
                <a:ea typeface="ヒラギノ角ゴ Pro W3" charset="0"/>
                <a:cs typeface="ヒラギノ角ゴ Pro W3" charset="0"/>
              </a:rPr>
              <a:t>original</a:t>
            </a:r>
            <a:r>
              <a:rPr lang="en-US" dirty="0" smtClean="0">
                <a:latin typeface="Arial" charset="0"/>
                <a:ea typeface="ヒラギノ角ゴ Pro W3" charset="0"/>
                <a:cs typeface="ヒラギノ角ゴ Pro W3" charset="0"/>
              </a:rPr>
              <a:t> meaning of the term is clear that your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is your life</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s calling.  </a:t>
            </a:r>
          </a:p>
          <a:p>
            <a:endParaRPr lang="en-US" u="sng" dirty="0" smtClean="0">
              <a:latin typeface="Arial" charset="0"/>
              <a:ea typeface="ヒラギノ角ゴ Pro W3" charset="0"/>
              <a:cs typeface="ヒラギノ角ゴ Pro W3" charset="0"/>
            </a:endParaRPr>
          </a:p>
          <a:p>
            <a:r>
              <a:rPr lang="en-US" u="sng" dirty="0" smtClean="0">
                <a:latin typeface="Arial" charset="0"/>
                <a:ea typeface="ヒラギノ角ゴ Pro W3" charset="0"/>
                <a:cs typeface="ヒラギノ角ゴ Pro W3" charset="0"/>
              </a:rPr>
              <a:t>My</a:t>
            </a:r>
            <a:r>
              <a:rPr lang="en-US" u="none" baseline="0" dirty="0" smtClean="0">
                <a:latin typeface="Arial" charset="0"/>
                <a:ea typeface="ヒラギノ角ゴ Pro W3" charset="0"/>
                <a:cs typeface="ヒラギノ角ゴ Pro W3" charset="0"/>
              </a:rPr>
              <a:t> </a:t>
            </a:r>
            <a:r>
              <a:rPr lang="en-US" u="none" dirty="0" smtClean="0">
                <a:latin typeface="Arial" charset="0"/>
                <a:ea typeface="ヒラギノ角ゴ Pro W3" charset="0"/>
                <a:cs typeface="ヒラギノ角ゴ Pro W3" charset="0"/>
              </a:rPr>
              <a:t>vocation</a:t>
            </a:r>
            <a:r>
              <a:rPr lang="en-US" dirty="0" smtClean="0">
                <a:latin typeface="Arial" charset="0"/>
                <a:ea typeface="ヒラギノ角ゴ Pro W3" charset="0"/>
                <a:cs typeface="ヒラギノ角ゴ Pro W3" charset="0"/>
              </a:rPr>
              <a:t> as an educator is educating young minds and preparing them for the real world.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is the </a:t>
            </a:r>
            <a:r>
              <a:rPr lang="en-US" u="sng" dirty="0" smtClean="0">
                <a:latin typeface="Arial" charset="0"/>
                <a:ea typeface="ヒラギノ角ゴ Pro W3" charset="0"/>
                <a:cs typeface="ヒラギノ角ゴ Pro W3" charset="0"/>
              </a:rPr>
              <a:t>vocation </a:t>
            </a:r>
            <a:r>
              <a:rPr lang="en-US" u="none" dirty="0" smtClean="0">
                <a:latin typeface="Arial" charset="0"/>
                <a:ea typeface="ヒラギノ角ゴ Pro W3" charset="0"/>
                <a:cs typeface="ヒラギノ角ゴ Pro W3" charset="0"/>
              </a:rPr>
              <a:t>of the kids with whom you work</a:t>
            </a:r>
            <a:r>
              <a:rPr lang="en-US" dirty="0" smtClean="0">
                <a:latin typeface="Arial" charset="0"/>
                <a:ea typeface="ヒラギノ角ゴ Pro W3" charset="0"/>
                <a:cs typeface="ヒラギノ角ゴ Pro W3" charset="0"/>
              </a:rPr>
              <a:t>? What is life calling </a:t>
            </a:r>
            <a:r>
              <a:rPr lang="en-US" u="sng" dirty="0" smtClean="0">
                <a:latin typeface="Arial" charset="0"/>
                <a:ea typeface="ヒラギノ角ゴ Pro W3" charset="0"/>
                <a:cs typeface="ヒラギノ角ゴ Pro W3" charset="0"/>
              </a:rPr>
              <a:t>them</a:t>
            </a:r>
            <a:r>
              <a:rPr lang="en-US" dirty="0" smtClean="0">
                <a:latin typeface="Arial" charset="0"/>
                <a:ea typeface="ヒラギノ角ゴ Pro W3" charset="0"/>
                <a:cs typeface="ヒラギノ角ゴ Pro W3" charset="0"/>
              </a:rPr>
              <a:t> to do? What is their </a:t>
            </a:r>
            <a:r>
              <a:rPr lang="en-US" u="sng" dirty="0" smtClean="0">
                <a:latin typeface="Arial" charset="0"/>
                <a:ea typeface="ヒラギノ角ゴ Pro W3" charset="0"/>
                <a:cs typeface="ヒラギノ角ゴ Pro W3" charset="0"/>
              </a:rPr>
              <a:t>purpose </a:t>
            </a:r>
            <a:r>
              <a:rPr lang="en-US" dirty="0" smtClean="0">
                <a:latin typeface="Arial" charset="0"/>
                <a:ea typeface="ヒラギノ角ゴ Pro W3" charset="0"/>
                <a:cs typeface="ヒラギノ角ゴ Pro W3" charset="0"/>
              </a:rPr>
              <a:t>in life?</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We need to help kids discover their </a:t>
            </a:r>
            <a:r>
              <a:rPr lang="en-US" u="sng" dirty="0" smtClean="0">
                <a:latin typeface="Arial" charset="0"/>
                <a:ea typeface="ヒラギノ角ゴ Pro W3" charset="0"/>
                <a:cs typeface="ヒラギノ角ゴ Pro W3" charset="0"/>
              </a:rPr>
              <a:t>passion</a:t>
            </a:r>
            <a:r>
              <a:rPr lang="en-US" dirty="0" smtClean="0">
                <a:latin typeface="Arial" charset="0"/>
                <a:ea typeface="ヒラギノ角ゴ Pro W3" charset="0"/>
                <a:cs typeface="ヒラギノ角ゴ Pro W3" charset="0"/>
              </a:rPr>
              <a:t>.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makes them get up in the morning and want to learn something new?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And we need to help them to </a:t>
            </a:r>
            <a:r>
              <a:rPr lang="en-US" u="sng" dirty="0" smtClean="0">
                <a:latin typeface="Arial" charset="0"/>
                <a:ea typeface="ヒラギノ角ゴ Pro W3" charset="0"/>
                <a:cs typeface="ヒラギノ角ゴ Pro W3" charset="0"/>
              </a:rPr>
              <a:t>turn</a:t>
            </a:r>
            <a:r>
              <a:rPr lang="en-US" dirty="0" smtClean="0">
                <a:latin typeface="Arial" charset="0"/>
                <a:ea typeface="ヒラギノ角ゴ Pro W3" charset="0"/>
                <a:cs typeface="ヒラギノ角ゴ Pro W3" charset="0"/>
              </a:rPr>
              <a:t> that passion into a rewarding career.</a:t>
            </a:r>
          </a:p>
          <a:p>
            <a:r>
              <a:rPr lang="en-US" dirty="0" smtClean="0">
                <a:latin typeface="Arial" charset="0"/>
                <a:ea typeface="ヒラギノ角ゴ Pro W3" charset="0"/>
                <a:cs typeface="ヒラギノ角ゴ Pro W3" charset="0"/>
              </a:rPr>
              <a:t>-- -- </a:t>
            </a:r>
          </a:p>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p>
          <a:p>
            <a:r>
              <a:rPr lang="en-US" dirty="0" smtClean="0">
                <a:latin typeface="Arial" charset="0"/>
                <a:ea typeface="ヒラギノ角ゴ Pro W3" charset="0"/>
                <a:cs typeface="ヒラギノ角ゴ Pro W3" charset="0"/>
              </a:rPr>
              <a:t>Emil Barnabas</a:t>
            </a:r>
          </a:p>
          <a:p>
            <a:endParaRPr lang="en-US" dirty="0">
              <a:latin typeface="Arial" charset="0"/>
              <a:ea typeface="ヒラギノ角ゴ Pro W3" charset="0"/>
              <a:cs typeface="ヒラギノ角ゴ Pro W3" charset="0"/>
            </a:endParaRPr>
          </a:p>
        </p:txBody>
      </p:sp>
      <p:sp>
        <p:nvSpPr>
          <p:cNvPr id="19460" name="Slide Number Placeholder 3"/>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300"/>
              <a:pPr algn="r"/>
              <a:t>56</a:t>
            </a:fld>
            <a:endParaRPr lang="en-US" sz="13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when our students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to make a difference!”</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58</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59</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6</a:t>
            </a:fld>
            <a:endParaRPr lang="en-US" sz="1300"/>
          </a:p>
        </p:txBody>
      </p:sp>
      <p:sp>
        <p:nvSpPr>
          <p:cNvPr id="78850" name="Rectangle 2"/>
          <p:cNvSpPr>
            <a:spLocks noGrp="1" noRot="1" noChangeAspect="1" noChangeArrowheads="1" noTextEdit="1"/>
          </p:cNvSpPr>
          <p:nvPr>
            <p:ph type="sldImg"/>
          </p:nvPr>
        </p:nvSpPr>
        <p:spPr>
          <a:xfrm>
            <a:off x="1257300" y="720725"/>
            <a:ext cx="2324100" cy="1743075"/>
          </a:xfrm>
          <a:solidFill>
            <a:srgbClr val="FFFFFF"/>
          </a:solidFill>
          <a:ln/>
        </p:spPr>
      </p:sp>
      <p:sp>
        <p:nvSpPr>
          <p:cNvPr id="78851" name="Rectangle 3"/>
          <p:cNvSpPr>
            <a:spLocks noGrp="1" noChangeArrowheads="1"/>
          </p:cNvSpPr>
          <p:nvPr>
            <p:ph type="body" idx="1"/>
          </p:nvPr>
        </p:nvSpPr>
        <p:spPr>
          <a:xfrm>
            <a:off x="893763" y="2590800"/>
            <a:ext cx="5507037"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a:t>
            </a:r>
            <a:r>
              <a:rPr lang="en-US" baseline="0" dirty="0" smtClean="0">
                <a:latin typeface="Arial" charset="0"/>
                <a:ea typeface="ヒラギノ角ゴ Pro W3" charset="0"/>
                <a:cs typeface="ヒラギノ角ゴ Pro W3" charset="0"/>
              </a:rPr>
              <a:t> fall into one or more of these categories.  </a:t>
            </a: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everything, and that’s OK.  </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FYI – I am naturally Realistic and Conventional, though I have learned how to function well in the other areas.</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Wouldn’t it be great if people could walk into a job interview not worrying</a:t>
            </a:r>
            <a:r>
              <a:rPr lang="en-US" baseline="0" dirty="0" smtClean="0"/>
              <a:t> about getting the job, but instead feeling </a:t>
            </a:r>
          </a:p>
          <a:p>
            <a:r>
              <a:rPr lang="en-US" baseline="0" dirty="0" smtClean="0"/>
              <a:t>“I feel like I have found my new home”  </a:t>
            </a:r>
          </a:p>
          <a:p>
            <a:r>
              <a:rPr lang="en-US" baseline="0" dirty="0" smtClean="0"/>
              <a:t>“A place where I will look forward to going everyday.” </a:t>
            </a:r>
          </a:p>
          <a:p>
            <a:r>
              <a:rPr lang="en-US" baseline="0" dirty="0" smtClean="0"/>
              <a:t>You might have to force me to go home at the end of the day, because this is where I belong.</a:t>
            </a:r>
            <a:endParaRPr lang="en-US" dirty="0" smtClean="0"/>
          </a:p>
          <a:p>
            <a:endParaRPr lang="en-US" dirty="0" smtClean="0"/>
          </a:p>
          <a:p>
            <a:endParaRPr lang="en-US" dirty="0" smtClean="0"/>
          </a:p>
          <a:p>
            <a:r>
              <a:rPr lang="en-US" dirty="0" smtClean="0"/>
              <a:t>======</a:t>
            </a:r>
          </a:p>
          <a:p>
            <a:r>
              <a:rPr lang="en-US" dirty="0" smtClean="0"/>
              <a:t>http://</a:t>
            </a:r>
            <a:r>
              <a:rPr lang="en-US" dirty="0" err="1" smtClean="0"/>
              <a:t>office.microsoft.com</a:t>
            </a:r>
            <a:r>
              <a:rPr lang="en-US" dirty="0" smtClean="0"/>
              <a:t>/en-us/images/business-CM079001906.aspx?qu=</a:t>
            </a:r>
            <a:r>
              <a:rPr lang="en-US" dirty="0" err="1" smtClean="0"/>
              <a:t>job+interview&amp;ex</a:t>
            </a:r>
            <a:r>
              <a:rPr lang="en-US" dirty="0" smtClean="0"/>
              <a:t>=1#ai:MP900448576|</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ea typeface="+mn-ea"/>
                <a:cs typeface="+mn-cs"/>
              </a:rPr>
              <a:t>When students go for their first job interview, they need </a:t>
            </a:r>
            <a:r>
              <a:rPr lang="en-US" sz="1300" dirty="0" smtClean="0">
                <a:latin typeface="+mn-lt"/>
                <a:ea typeface="+mn-ea"/>
                <a:cs typeface="+mn-cs"/>
              </a:rPr>
              <a:t>to be </a:t>
            </a:r>
            <a:r>
              <a:rPr lang="en-US" sz="1300" dirty="0">
                <a:latin typeface="+mn-lt"/>
                <a:ea typeface="+mn-ea"/>
                <a:cs typeface="+mn-cs"/>
              </a:rPr>
              <a:t>ready and willing to give 100% to help the company.</a:t>
            </a:r>
          </a:p>
          <a:p>
            <a:endParaRPr lang="en-US" sz="1300" dirty="0">
              <a:latin typeface="+mn-lt"/>
              <a:ea typeface="+mn-ea"/>
              <a:cs typeface="+mn-cs"/>
            </a:endParaRPr>
          </a:p>
          <a:p>
            <a:r>
              <a:rPr lang="en-US" sz="1300" dirty="0">
                <a:latin typeface="+mn-lt"/>
                <a:ea typeface="+mn-ea"/>
                <a:cs typeface="+mn-cs"/>
              </a:rPr>
              <a:t>Just as school should not be a place to trade learning for a grade, work should not be a place to trade work for money.  Work should </a:t>
            </a:r>
            <a:r>
              <a:rPr lang="en-US" sz="1300" dirty="0" smtClean="0">
                <a:latin typeface="+mn-lt"/>
                <a:ea typeface="+mn-ea"/>
                <a:cs typeface="+mn-cs"/>
              </a:rPr>
              <a:t>be a </a:t>
            </a:r>
            <a:r>
              <a:rPr lang="en-US" sz="1300" dirty="0">
                <a:latin typeface="+mn-lt"/>
                <a:ea typeface="+mn-ea"/>
                <a:cs typeface="+mn-cs"/>
              </a:rPr>
              <a:t>place you want to go to and do what you do even if you are not being paid to do it.</a:t>
            </a:r>
          </a:p>
          <a:p>
            <a:endParaRPr lang="en-US" sz="1300" dirty="0">
              <a:latin typeface="+mn-lt"/>
              <a:ea typeface="+mn-ea"/>
              <a:cs typeface="+mn-cs"/>
            </a:endParaRPr>
          </a:p>
          <a:p>
            <a:r>
              <a:rPr lang="en-US" sz="1300" dirty="0" smtClean="0">
                <a:latin typeface="+mn-lt"/>
                <a:ea typeface="+mn-ea"/>
                <a:cs typeface="+mn-cs"/>
              </a:rPr>
              <a:t>=======</a:t>
            </a:r>
            <a:endParaRPr lang="en-US" sz="1300" dirty="0">
              <a:latin typeface="+mn-lt"/>
              <a:ea typeface="+mn-ea"/>
              <a:cs typeface="+mn-cs"/>
            </a:endParaRPr>
          </a:p>
          <a:p>
            <a:r>
              <a:rPr lang="en-US" sz="1300" dirty="0">
                <a:latin typeface="+mn-lt"/>
                <a:ea typeface="+mn-ea"/>
                <a:cs typeface="+mn-cs"/>
              </a:rPr>
              <a:t>"I choose C" video</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/quotes/tag/passionate-people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Tony Wagner says we need a new position in each school called the "</a:t>
            </a:r>
            <a:r>
              <a:rPr lang="en-US" u="sng" dirty="0" smtClean="0"/>
              <a:t>Dream Director</a:t>
            </a:r>
            <a:r>
              <a:rPr lang="en-US" dirty="0" smtClean="0"/>
              <a:t>", who works hand-in-hand with the principal, teachers and community to </a:t>
            </a:r>
            <a:r>
              <a:rPr lang="en-US" u="sng" dirty="0" smtClean="0"/>
              <a:t>help inspire students to believe in themselves</a:t>
            </a:r>
            <a:r>
              <a:rPr lang="en-US" dirty="0" smtClean="0"/>
              <a:t> and to </a:t>
            </a:r>
            <a:r>
              <a:rPr lang="en-US" u="sng" dirty="0" smtClean="0"/>
              <a:t>see the world through a new lens of possibility</a:t>
            </a:r>
            <a:r>
              <a:rPr lang="en-US" dirty="0" smtClean="0"/>
              <a:t>.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800" kern="1200" dirty="0" smtClean="0">
                <a:solidFill>
                  <a:schemeClr val="tx1"/>
                </a:solidFill>
                <a:latin typeface="Times"/>
                <a:ea typeface="ヒラギノ角ゴ Pro W3" pitchFamily="-112" charset="-128"/>
                <a:cs typeface="Time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www.escapethecity.org</a:t>
            </a:r>
            <a:r>
              <a:rPr lang="en-US" dirty="0" smtClean="0"/>
              <a:t>/</a:t>
            </a:r>
            <a:r>
              <a:rPr lang="en-US" dirty="0" err="1" smtClean="0"/>
              <a:t>organisations</a:t>
            </a:r>
            <a:r>
              <a:rPr lang="en-US" dirty="0" smtClean="0"/>
              <a:t>/the-future-project</a:t>
            </a:r>
          </a:p>
          <a:p>
            <a:endParaRPr lang="en-US" dirty="0" smtClean="0"/>
          </a:p>
          <a:p>
            <a:endParaRPr lang="en-US" dirty="0" smtClean="0"/>
          </a:p>
          <a:p>
            <a:endParaRPr lang="en-US" dirty="0" smtClean="0"/>
          </a:p>
          <a:p>
            <a:r>
              <a:rPr lang="en-US" dirty="0" smtClean="0"/>
              <a:t>Tony Wagner says we need a new position in each school called the "Dream Director", who works hand-in-hand with the principal, teachers and community to help inspire students to believe in themselves and to see the world through a new lens of possibility.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300" dirty="0">
                <a:latin typeface="+mn-lt"/>
                <a:ea typeface="+mn-ea"/>
                <a:cs typeface="+mn-c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sz="1300" dirty="0">
              <a:latin typeface="+mn-lt"/>
              <a:ea typeface="+mn-ea"/>
              <a:cs typeface="+mn-cs"/>
            </a:endParaRPr>
          </a:p>
          <a:p>
            <a:r>
              <a:rPr lang="en-US" sz="1300" dirty="0">
                <a:latin typeface="+mn-lt"/>
                <a:ea typeface="+mn-ea"/>
                <a:cs typeface="+mn-cs"/>
              </a:rPr>
              <a:t>Photo</a:t>
            </a:r>
            <a:endParaRPr lang="en-US" dirty="0" smtClean="0"/>
          </a:p>
          <a:p>
            <a:r>
              <a:rPr lang="en-US" dirty="0" smtClean="0"/>
              <a:t>http://</a:t>
            </a:r>
            <a:r>
              <a:rPr lang="en-US" dirty="0" err="1" smtClean="0"/>
              <a:t>amandinevanray.deviantart.com</a:t>
            </a:r>
            <a:r>
              <a:rPr lang="en-US" dirty="0" smtClean="0"/>
              <a:t>/art/Little-dreamer-290575045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heavy-duty introvert.</a:t>
            </a:r>
          </a:p>
          <a:p>
            <a:endParaRPr lang="en-US" dirty="0" smtClean="0"/>
          </a:p>
          <a:p>
            <a:r>
              <a:rPr lang="en-US" dirty="0" smtClean="0"/>
              <a:t>I have found that some of the best public speakers, teachers, and entertainers are actually introverts.</a:t>
            </a:r>
          </a:p>
          <a:p>
            <a:endParaRPr lang="en-US" dirty="0" smtClean="0"/>
          </a:p>
          <a:p>
            <a:r>
              <a:rPr lang="en-US" dirty="0" smtClean="0"/>
              <a:t>An introvert is not always quiet and reserved.  The main thing</a:t>
            </a:r>
            <a:r>
              <a:rPr lang="en-US" baseline="0" dirty="0" smtClean="0"/>
              <a:t> is that after a long day of work Introverts would rather be by themselves to recharge their batteries.</a:t>
            </a:r>
          </a:p>
          <a:p>
            <a:endParaRPr lang="en-US" baseline="0" dirty="0" smtClean="0"/>
          </a:p>
          <a:p>
            <a:r>
              <a:rPr lang="en-US" baseline="0" dirty="0" smtClean="0"/>
              <a:t>A super power that introverts have is to understand people. We are watching them all the time deciding what we like and don’t like.  We can be </a:t>
            </a:r>
            <a:r>
              <a:rPr lang="en-US" baseline="0" dirty="0" err="1" smtClean="0"/>
              <a:t>frienfdly</a:t>
            </a:r>
            <a:r>
              <a:rPr lang="en-US" baseline="0" dirty="0" smtClean="0"/>
              <a:t> and outgoing, it just wears us out.</a:t>
            </a:r>
          </a:p>
          <a:p>
            <a:endParaRPr lang="en-US" baseline="0" dirty="0" smtClean="0"/>
          </a:p>
          <a:p>
            <a:r>
              <a:rPr lang="en-US" baseline="0" dirty="0" smtClean="0"/>
              <a:t>Introverts like work that they can do by themselves rather than always working in a group.</a:t>
            </a:r>
            <a:endParaRPr lang="en-US" dirty="0"/>
          </a:p>
          <a:p>
            <a:endParaRPr lang="en-US" dirty="0"/>
          </a:p>
          <a:p>
            <a:r>
              <a:rPr lang="en-US" dirty="0" smtClean="0"/>
              <a:t>===</a:t>
            </a:r>
          </a:p>
          <a:p>
            <a:r>
              <a:rPr lang="en-US" dirty="0" smtClean="0"/>
              <a:t>http://</a:t>
            </a:r>
            <a:r>
              <a:rPr lang="en-US" dirty="0" err="1" smtClean="0"/>
              <a:t>hunteremkay.com</a:t>
            </a:r>
            <a:r>
              <a:rPr lang="en-US" dirty="0" smtClean="0"/>
              <a:t>/</a:t>
            </a:r>
            <a:r>
              <a:rPr lang="en-US" dirty="0" err="1" smtClean="0"/>
              <a:t>wp</a:t>
            </a:r>
            <a:r>
              <a:rPr lang="en-US" dirty="0" smtClean="0"/>
              <a:t>-content/uploads/2011/11/</a:t>
            </a:r>
            <a:r>
              <a:rPr lang="en-US" dirty="0" err="1" smtClean="0"/>
              <a:t>introverts.jpg</a:t>
            </a:r>
            <a:endParaRPr lang="en-US" dirty="0" smtClean="0"/>
          </a:p>
          <a:p>
            <a:r>
              <a:rPr lang="en-US" dirty="0" smtClean="0"/>
              <a:t>http://</a:t>
            </a:r>
            <a:r>
              <a:rPr lang="en-US" dirty="0" err="1" smtClean="0"/>
              <a:t>hunteremkay.com</a:t>
            </a:r>
            <a:r>
              <a:rPr lang="en-US" dirty="0" smtClean="0"/>
              <a:t>/2011/11/introvert-extrovert-does-it-matter/</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Extraverts like </a:t>
            </a:r>
            <a:r>
              <a:rPr lang="en-US" baseline="0" dirty="0" smtClean="0"/>
              <a:t>being around people.  Extraverts prefer to work in a group constantly bouncing ideas off of others.</a:t>
            </a:r>
          </a:p>
          <a:p>
            <a:endParaRPr lang="en-US" baseline="0" dirty="0" smtClean="0"/>
          </a:p>
          <a:p>
            <a:r>
              <a:rPr lang="en-US" baseline="0" dirty="0" smtClean="0"/>
              <a:t>After a long day of work, extraverts prefer to hang out with people to recharge their batteries.</a:t>
            </a:r>
          </a:p>
          <a:p>
            <a:endParaRPr lang="en-US" baseline="0" dirty="0" smtClean="0"/>
          </a:p>
          <a:p>
            <a:endParaRPr lang="en-US" dirty="0" smtClean="0"/>
          </a:p>
          <a:p>
            <a:r>
              <a:rPr lang="en-US" dirty="0" smtClean="0"/>
              <a:t>A super power is that they can easily carry on a social conversation with just about anyone.  Extraverts typically have lots of friends.</a:t>
            </a:r>
            <a:r>
              <a:rPr lang="en-US" baseline="0" dirty="0" smtClean="0"/>
              <a:t>  </a:t>
            </a:r>
          </a:p>
          <a:p>
            <a:endParaRPr lang="en-US" baseline="0" dirty="0" smtClean="0"/>
          </a:p>
          <a:p>
            <a:r>
              <a:rPr lang="en-US" baseline="0" dirty="0" smtClean="0"/>
              <a:t>Introverts have a smaller number of friends, but those friendships are usually very deep.</a:t>
            </a:r>
            <a:endParaRPr lang="en-US" dirty="0" smtClean="0"/>
          </a:p>
          <a:p>
            <a:endParaRPr lang="en-US" dirty="0" smtClean="0"/>
          </a:p>
          <a:p>
            <a:endParaRPr lang="en-US" dirty="0" smtClean="0"/>
          </a:p>
          <a:p>
            <a:r>
              <a:rPr lang="en-US" dirty="0" smtClean="0"/>
              <a:t>====</a:t>
            </a:r>
          </a:p>
          <a:p>
            <a:r>
              <a:rPr lang="en-US" dirty="0" smtClean="0"/>
              <a:t>http://</a:t>
            </a:r>
            <a:r>
              <a:rPr lang="en-US" dirty="0" err="1" smtClean="0"/>
              <a:t>www.fastcodesign.com</a:t>
            </a:r>
            <a:r>
              <a:rPr lang="en-US" dirty="0" smtClean="0"/>
              <a:t>/3028421/evidence/are-extroverts-really-happier-than-introverts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B92C5A6-7704-6B4F-80CA-703AA535B8A5}" type="slidenum">
              <a:rPr lang="en-US" sz="1300"/>
              <a:pPr/>
              <a:t>66</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2D4D606-0742-8542-8965-BF91A28F8DD6}" type="slidenum">
              <a:rPr lang="en-US" sz="1300" b="1">
                <a:effectLst>
                  <a:outerShdw blurRad="38100" dist="38100" dir="2700000" algn="tl">
                    <a:srgbClr val="DDDDDD"/>
                  </a:outerShdw>
                </a:effectLst>
                <a:latin typeface="Helvetica Neue" charset="0"/>
              </a:rPr>
              <a:pPr algn="r"/>
              <a:t>66</a:t>
            </a:fld>
            <a:endParaRPr lang="en-US" sz="1300" b="1">
              <a:effectLst>
                <a:outerShdw blurRad="38100" dist="38100" dir="2700000" algn="tl">
                  <a:srgbClr val="DDDDDD"/>
                </a:outerShdw>
              </a:effectLst>
              <a:latin typeface="Helvetica Neue" charset="0"/>
            </a:endParaRPr>
          </a:p>
        </p:txBody>
      </p:sp>
      <p:sp>
        <p:nvSpPr>
          <p:cNvPr id="9220" name="Rectangle 2"/>
          <p:cNvSpPr>
            <a:spLocks noGrp="1" noRot="1" noChangeAspect="1" noChangeArrowheads="1" noTextEdit="1"/>
          </p:cNvSpPr>
          <p:nvPr>
            <p:ph type="sldImg"/>
          </p:nvPr>
        </p:nvSpPr>
        <p:spPr>
          <a:xfrm>
            <a:off x="1257300" y="720725"/>
            <a:ext cx="3001433" cy="2251075"/>
          </a:xfrm>
          <a:solidFill>
            <a:srgbClr val="FFFFFF"/>
          </a:solidFill>
          <a:ln/>
        </p:spPr>
      </p:sp>
      <p:sp>
        <p:nvSpPr>
          <p:cNvPr id="9221" name="Rectangle 3"/>
          <p:cNvSpPr>
            <a:spLocks noGrp="1" noChangeArrowheads="1"/>
          </p:cNvSpPr>
          <p:nvPr>
            <p:ph type="body" idx="1"/>
          </p:nvPr>
        </p:nvSpPr>
        <p:spPr>
          <a:xfrm>
            <a:off x="974725" y="3200400"/>
            <a:ext cx="5365750" cy="5680075"/>
          </a:xfrm>
          <a:solidFill>
            <a:srgbClr val="FFFFFF"/>
          </a:solidFill>
          <a:ln>
            <a:solidFill>
              <a:srgbClr val="000000"/>
            </a:solidFill>
          </a:ln>
        </p:spPr>
        <p:txBody>
          <a:bodyPr/>
          <a:lstStyle/>
          <a:p>
            <a:pPr eaLnBrk="1" hangingPunct="1">
              <a:spcBef>
                <a:spcPct val="0"/>
              </a:spcBef>
              <a:spcAft>
                <a:spcPct val="30000"/>
              </a:spcAft>
            </a:pPr>
            <a:r>
              <a:rPr lang="en-US" dirty="0">
                <a:latin typeface="Times New Roman" charset="0"/>
                <a:ea typeface="ヒラギノ角ゴ Pro W3" charset="0"/>
                <a:cs typeface="ヒラギノ角ゴ Pro W3" charset="0"/>
              </a:rPr>
              <a:t>Our mission is to help </a:t>
            </a:r>
            <a:r>
              <a:rPr lang="en-US" dirty="0" smtClean="0">
                <a:latin typeface="Times New Roman" charset="0"/>
                <a:ea typeface="ヒラギノ角ゴ Pro W3" charset="0"/>
                <a:cs typeface="ヒラギノ角ゴ Pro W3" charset="0"/>
              </a:rPr>
              <a:t>kids find </a:t>
            </a:r>
            <a:r>
              <a:rPr lang="en-US" dirty="0">
                <a:latin typeface="Times New Roman" charset="0"/>
                <a:ea typeface="ヒラギノ角ゴ Pro W3" charset="0"/>
                <a:cs typeface="ヒラギノ角ゴ Pro W3" charset="0"/>
              </a:rPr>
              <a:t>the right career. It’s not enough to just give them 12 years of reading, writing, and arithmetic. </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have to look 5 to 10 years down the road to help </a:t>
            </a:r>
            <a:r>
              <a:rPr lang="en-US" dirty="0" smtClean="0">
                <a:latin typeface="Times New Roman" charset="0"/>
                <a:ea typeface="ヒラギノ角ゴ Pro W3" charset="0"/>
                <a:cs typeface="ヒラギノ角ゴ Pro W3" charset="0"/>
              </a:rPr>
              <a:t>kids plan </a:t>
            </a:r>
            <a:r>
              <a:rPr lang="en-US" dirty="0">
                <a:latin typeface="Times New Roman" charset="0"/>
                <a:ea typeface="ヒラギノ角ゴ Pro W3" charset="0"/>
                <a:cs typeface="ヒラギノ角ゴ Pro W3" charset="0"/>
              </a:rPr>
              <a:t>their future. This means keeping up with the latest career trends, as well as teaching the students what it means to have a job.</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Get them to look at the growing industries, which have jobs that are in high demand.</a:t>
            </a:r>
          </a:p>
          <a:p>
            <a:pPr eaLnBrk="1" hangingPunct="1">
              <a:spcBef>
                <a:spcPct val="0"/>
              </a:spcBef>
              <a:spcAft>
                <a:spcPct val="30000"/>
              </a:spcAft>
            </a:pPr>
            <a:r>
              <a:rPr lang="en-US" dirty="0">
                <a:latin typeface="Times New Roman" charset="0"/>
                <a:ea typeface="ヒラギノ角ゴ Pro W3" charset="0"/>
                <a:cs typeface="ヒラギノ角ゴ Pro W3" charset="0"/>
              </a:rPr>
              <a:t>Look at the return on the investment of education verses wages.</a:t>
            </a:r>
          </a:p>
          <a:p>
            <a:pPr eaLnBrk="1" hangingPunct="1">
              <a:spcBef>
                <a:spcPct val="0"/>
              </a:spcBef>
              <a:spcAft>
                <a:spcPct val="30000"/>
              </a:spcAft>
            </a:pPr>
            <a:r>
              <a:rPr lang="en-US" dirty="0">
                <a:latin typeface="Times New Roman" charset="0"/>
                <a:ea typeface="ヒラギノ角ゴ Pro W3" charset="0"/>
                <a:cs typeface="ヒラギノ角ゴ Pro W3" charset="0"/>
              </a:rPr>
              <a:t>Look for jobs that have a pathway to higher jobs.</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need to get past the generation of employees who do not like their jobs and only go to work to earn the money to support their hobbies and interests. Wouldn’t it be nice if people could get paid to do the thing they are most passionate about? With our guidance they can.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41B83069-5BEB-FD4C-A091-B607AC3BFE1F}" type="slidenum">
              <a:rPr lang="en-US" sz="1300"/>
              <a:pPr/>
              <a:t>67</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31FC50C-1A8F-2B41-8C09-226CEDC211EB}" type="slidenum">
              <a:rPr lang="en-US" sz="1300" b="1">
                <a:effectLst>
                  <a:outerShdw blurRad="38100" dist="38100" dir="2700000" algn="tl">
                    <a:srgbClr val="DDDDDD"/>
                  </a:outerShdw>
                </a:effectLst>
                <a:latin typeface="Helvetica Neue" charset="0"/>
              </a:rPr>
              <a:pPr algn="r"/>
              <a:t>67</a:t>
            </a:fld>
            <a:endParaRPr lang="en-US" sz="1300" b="1">
              <a:effectLst>
                <a:outerShdw blurRad="38100" dist="38100" dir="2700000" algn="tl">
                  <a:srgbClr val="DDDDDD"/>
                </a:outerShdw>
              </a:effectLst>
              <a:latin typeface="Helvetica Neue" charset="0"/>
            </a:endParaRPr>
          </a:p>
        </p:txBody>
      </p:sp>
      <p:sp>
        <p:nvSpPr>
          <p:cNvPr id="10244" name="Rectangle 2"/>
          <p:cNvSpPr>
            <a:spLocks noGrp="1" noRot="1" noChangeAspect="1" noChangeArrowheads="1" noTextEdit="1"/>
          </p:cNvSpPr>
          <p:nvPr>
            <p:ph type="sldImg"/>
          </p:nvPr>
        </p:nvSpPr>
        <p:spPr>
          <a:solidFill>
            <a:srgbClr val="FFFFFF"/>
          </a:solidFill>
          <a:ln/>
        </p:spPr>
      </p:sp>
      <p:sp>
        <p:nvSpPr>
          <p:cNvPr id="102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ヒラギノ角ゴ Pro W3" charset="0"/>
                <a:cs typeface="ヒラギノ角ゴ Pro W3" charset="0"/>
              </a:rPr>
              <a:t>What’s </a:t>
            </a:r>
            <a:r>
              <a:rPr lang="en-US" dirty="0" smtClean="0">
                <a:latin typeface="Arial" charset="0"/>
                <a:ea typeface="ヒラギノ角ゴ Pro W3" charset="0"/>
                <a:cs typeface="ヒラギノ角ゴ Pro W3" charset="0"/>
              </a:rPr>
              <a:t>your </a:t>
            </a:r>
            <a:r>
              <a:rPr lang="en-US" dirty="0">
                <a:latin typeface="Arial" charset="0"/>
                <a:ea typeface="ヒラギノ角ゴ Pro W3" charset="0"/>
                <a:cs typeface="ヒラギノ角ゴ Pro W3" charset="0"/>
              </a:rPr>
              <a:t>attitude towards work?</a:t>
            </a:r>
          </a:p>
          <a:p>
            <a:pPr eaLnBrk="1" hangingPunct="1"/>
            <a:r>
              <a:rPr lang="en-US" dirty="0">
                <a:latin typeface="Arial" charset="0"/>
                <a:ea typeface="ヒラギノ角ゴ Pro W3" charset="0"/>
                <a:cs typeface="ヒラギノ角ゴ Pro W3" charset="0"/>
              </a:rPr>
              <a:t>Are you working for the weekend?</a:t>
            </a:r>
          </a:p>
          <a:p>
            <a:pPr eaLnBrk="1" hangingPunct="1"/>
            <a:r>
              <a:rPr lang="en-US" dirty="0">
                <a:latin typeface="Arial" charset="0"/>
                <a:ea typeface="ヒラギノ角ゴ Pro W3" charset="0"/>
                <a:cs typeface="ヒラギノ角ゴ Pro W3" charset="0"/>
              </a:rPr>
              <a:t>How do you feel about Mondays</a:t>
            </a:r>
            <a:r>
              <a:rPr lang="en-US"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Why are there no songs about loving your job?</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latin typeface="Times New Roman" charset="0"/>
                <a:ea typeface="ヒラギノ角ゴ Pro W3" charset="0"/>
                <a:cs typeface="Times New Roman" charset="0"/>
              </a:rPr>
              <a:t>Sometimes we get too caught up in how well kids do in school -- </a:t>
            </a:r>
          </a:p>
          <a:p>
            <a:r>
              <a:rPr lang="en-US" sz="1700" dirty="0">
                <a:latin typeface="Times New Roman" charset="0"/>
                <a:ea typeface="ヒラギノ角ゴ Pro W3" charset="0"/>
                <a:cs typeface="Times New Roman" charset="0"/>
              </a:rPr>
              <a:t>and we loose sight of the goal to produce adult citizens who can function outside of school.</a:t>
            </a:r>
          </a:p>
          <a:p>
            <a:endParaRPr lang="en-US" sz="1700" dirty="0" smtClean="0">
              <a:latin typeface="Times New Roman" charset="0"/>
              <a:ea typeface="ヒラギノ角ゴ Pro W3" charset="0"/>
              <a:cs typeface="Times New Roman" charset="0"/>
            </a:endParaRPr>
          </a:p>
          <a:p>
            <a:r>
              <a:rPr lang="en-US" sz="1700" dirty="0" smtClean="0">
                <a:latin typeface="Times New Roman" charset="0"/>
                <a:ea typeface="ヒラギノ角ゴ Pro W3" charset="0"/>
                <a:cs typeface="Times New Roman" charset="0"/>
              </a:rPr>
              <a:t>Being able to perform well in school does not always translate in being able to perform well outside</a:t>
            </a:r>
            <a:r>
              <a:rPr lang="en-US" sz="1700" baseline="0" dirty="0" smtClean="0">
                <a:latin typeface="Times New Roman" charset="0"/>
                <a:ea typeface="ヒラギノ角ゴ Pro W3" charset="0"/>
                <a:cs typeface="Times New Roman" charset="0"/>
              </a:rPr>
              <a:t> of school.</a:t>
            </a:r>
          </a:p>
          <a:p>
            <a:endParaRPr lang="en-US" sz="1700" dirty="0">
              <a:latin typeface="Times New Roman" charset="0"/>
              <a:ea typeface="ヒラギノ角ゴ Pro W3" charset="0"/>
              <a:cs typeface="Times New Roman" charset="0"/>
            </a:endParaRPr>
          </a:p>
          <a:p>
            <a:r>
              <a:rPr lang="en-US" sz="1700" dirty="0">
                <a:latin typeface="Times New Roman" charset="0"/>
                <a:ea typeface="ヒラギノ角ゴ Pro W3" charset="0"/>
                <a:cs typeface="Times New Roman" charset="0"/>
              </a:rPr>
              <a:t>We have to get back to the true purpose of education.</a:t>
            </a:r>
          </a:p>
          <a:p>
            <a:endParaRPr lang="en-US" sz="1700" dirty="0">
              <a:latin typeface="Times New Roman" charset="0"/>
              <a:ea typeface="ヒラギノ角ゴ Pro W3" charset="0"/>
              <a:cs typeface="Times New Roman" charset="0"/>
            </a:endParaRPr>
          </a:p>
          <a:p>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a:t>
            </a:r>
            <a:r>
              <a:rPr lang="en-US" sz="1700" dirty="0" smtClean="0">
                <a:solidFill>
                  <a:srgbClr val="3E3F40"/>
                </a:solidFill>
                <a:latin typeface="Times New Roman" charset="0"/>
                <a:ea typeface="ヒラギノ角ゴ Pro W3" charset="0"/>
                <a:cs typeface="Times New Roman" charset="0"/>
              </a:rPr>
              <a:t>=====</a:t>
            </a:r>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This line is often quoted without any reference. Here are two people who claim the quote and a school district that uses it as their motto.</a:t>
            </a:r>
          </a:p>
          <a:p>
            <a:endParaRPr lang="en-US" sz="1700" dirty="0">
              <a:solidFill>
                <a:srgbClr val="3E3F40"/>
              </a:solidFill>
              <a:latin typeface="Times New Roman" charset="0"/>
              <a:ea typeface="ヒラギノ角ゴ Pro W3" charset="0"/>
              <a:cs typeface="Times New Roman" charset="0"/>
            </a:endParaRPr>
          </a:p>
          <a:p>
            <a:r>
              <a:rPr lang="en-US" sz="1700" i="1" dirty="0">
                <a:latin typeface="Times New Roman" charset="0"/>
                <a:ea typeface="ヒラギノ角ゴ Pro W3" charset="0"/>
                <a:cs typeface="Times New Roman" charset="0"/>
              </a:rPr>
              <a:t>Elliot W. Eisner</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www.ascd.org</a:t>
            </a:r>
            <a:r>
              <a:rPr lang="en-US" sz="1700" dirty="0">
                <a:latin typeface="Times New Roman" charset="0"/>
                <a:ea typeface="ヒラギノ角ゴ Pro W3" charset="0"/>
                <a:cs typeface="Times New Roman" charset="0"/>
              </a:rPr>
              <a:t>/publications/educational-leadership/dec03/vol61/num04/Preparing-for-Today-and-</a:t>
            </a:r>
            <a:r>
              <a:rPr lang="en-US" sz="1700" dirty="0" err="1">
                <a:latin typeface="Times New Roman" charset="0"/>
                <a:ea typeface="ヒラギノ角ゴ Pro W3" charset="0"/>
                <a:cs typeface="Times New Roman" charset="0"/>
              </a:rPr>
              <a:t>Tomorrow.aspx</a:t>
            </a:r>
            <a:endParaRPr lang="en-US" sz="1700" dirty="0">
              <a:latin typeface="Times New Roman" charset="0"/>
              <a:ea typeface="ヒラギノ角ゴ Pro W3" charset="0"/>
              <a:cs typeface="Times New Roman" charset="0"/>
            </a:endParaRPr>
          </a:p>
          <a:p>
            <a:endParaRPr lang="en-US" sz="1700" dirty="0">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Raymond McNulty</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unioneagle.com</a:t>
            </a:r>
            <a:r>
              <a:rPr lang="en-US" sz="1700" dirty="0">
                <a:latin typeface="Times New Roman" charset="0"/>
                <a:ea typeface="ヒラギノ角ゴ Pro W3" charset="0"/>
                <a:cs typeface="Times New Roman" charset="0"/>
              </a:rPr>
              <a:t>/2012/01/education-leader-challenges-teachers-to-be-different/</a:t>
            </a:r>
            <a:endParaRPr lang="en-US" sz="1700" i="1" dirty="0">
              <a:latin typeface="Times New Roman" charset="0"/>
              <a:ea typeface="ヒラギノ角ゴ Pro W3" charset="0"/>
              <a:cs typeface="Times New Roman" charset="0"/>
            </a:endParaRPr>
          </a:p>
          <a:p>
            <a:endParaRPr lang="en-US" sz="1700" i="1" dirty="0">
              <a:latin typeface="Times New Roman" charset="0"/>
              <a:ea typeface="ヒラギノ角ゴ Pro W3" charset="0"/>
              <a:cs typeface="Times New Roman" charset="0"/>
            </a:endParaRPr>
          </a:p>
          <a:p>
            <a:r>
              <a:rPr lang="en-US" sz="1700" b="1" dirty="0">
                <a:solidFill>
                  <a:srgbClr val="FFFFFF"/>
                </a:solidFill>
                <a:latin typeface="Times New Roman" charset="0"/>
                <a:ea typeface="ヒラギノ角ゴ Pro W3" charset="0"/>
                <a:cs typeface="Times New Roman" charset="0"/>
              </a:rPr>
              <a:t>Bellevue Community School District</a:t>
            </a:r>
          </a:p>
          <a:p>
            <a:r>
              <a:rPr lang="en-US" sz="1700" dirty="0">
                <a:latin typeface="Times New Roman" charset="0"/>
                <a:ea typeface="ヒラギノ角ゴ Pro W3" charset="0"/>
                <a:cs typeface="Times New Roman" charset="0"/>
              </a:rPr>
              <a:t>http://bellevue.k12.ia.us/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7</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Career and Technical Education courses in middle school and high school</a:t>
            </a:r>
            <a:r>
              <a:rPr lang="en-US" dirty="0" smtClean="0">
                <a:latin typeface="Arial" charset="0"/>
                <a:ea typeface="ヒラギノ角ゴ Pro W3" charset="0"/>
                <a:cs typeface="ヒラギノ角ゴ Pro W3" charset="0"/>
              </a:rPr>
              <a:t> </a:t>
            </a:r>
            <a:r>
              <a:rPr lang="en-US" baseline="0" dirty="0" smtClean="0">
                <a:latin typeface="Arial" charset="0"/>
                <a:ea typeface="ヒラギノ角ゴ Pro W3" charset="0"/>
                <a:cs typeface="ヒラギノ角ゴ Pro W3" charset="0"/>
              </a:rPr>
              <a:t>are a great place to test out these skills without making a formal work commitment.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8</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smtClean="0">
                <a:latin typeface="Times"/>
                <a:ea typeface="ヒラギノ角ゴ Pro W3" charset="0"/>
                <a:cs typeface="Times"/>
              </a:rPr>
              <a:t>You have to know the job market.</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The world of work is changing much more rapidly than</a:t>
            </a:r>
            <a:r>
              <a:rPr lang="en-US" sz="1700" baseline="0" dirty="0" smtClean="0">
                <a:latin typeface="Times"/>
                <a:ea typeface="ヒラギノ角ゴ Pro W3" charset="0"/>
                <a:cs typeface="Times"/>
              </a:rPr>
              <a:t> decades ago, so you have to keep up with the occupation demand projections and the latest trends in work.</a:t>
            </a:r>
          </a:p>
          <a:p>
            <a:pPr eaLnBrk="1" hangingPunct="1">
              <a:spcBef>
                <a:spcPct val="0"/>
              </a:spcBef>
              <a:spcAft>
                <a:spcPct val="30000"/>
              </a:spcAft>
            </a:pPr>
            <a:endParaRPr lang="en-US" sz="1700" baseline="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a:t>
            </a:r>
            <a:r>
              <a:rPr lang="en-US" sz="1700" baseline="0" dirty="0" smtClean="0">
                <a:latin typeface="Times"/>
                <a:ea typeface="ヒラギノ角ゴ Pro W3" charset="0"/>
                <a:cs typeface="Times"/>
              </a:rPr>
              <a:t> you want to be a nurse, there should be no problem finding a job over the next ten years.  Same for teachers, which are </a:t>
            </a:r>
            <a:r>
              <a:rPr lang="en-US" sz="1700" dirty="0" smtClean="0">
                <a:latin typeface="Times"/>
                <a:ea typeface="ヒラギノ角ゴ Pro W3" charset="0"/>
                <a:cs typeface="Times"/>
              </a:rPr>
              <a:t>split out here into several categories.</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 you discover your special skill is threading a textile loom, then you might want to keep looking.</a:t>
            </a:r>
          </a:p>
          <a:p>
            <a:pPr eaLnBrk="1" hangingPunct="1">
              <a:spcBef>
                <a:spcPct val="0"/>
              </a:spcBef>
              <a:spcAft>
                <a:spcPct val="30000"/>
              </a:spcAft>
            </a:pPr>
            <a:endParaRPr lang="en-US" dirty="0">
              <a:solidFill>
                <a:srgbClr val="FF0000"/>
              </a:solidFill>
              <a:ea typeface="ヒラギノ角ゴ Pro W3" charset="0"/>
            </a:endParaRPr>
          </a:p>
          <a:p>
            <a:pPr eaLnBrk="1" hangingPunct="1">
              <a:spcBef>
                <a:spcPct val="0"/>
              </a:spcBef>
              <a:spcAft>
                <a:spcPct val="30000"/>
              </a:spcAft>
            </a:pPr>
            <a:endParaRPr lang="en-US" dirty="0" smtClean="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9</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We are here today</a:t>
            </a:r>
            <a:r>
              <a:rPr lang="en-US" baseline="0" dirty="0" smtClean="0">
                <a:latin typeface="Arial" charset="0"/>
                <a:ea typeface="ヒラギノ角ゴ Pro W3" charset="0"/>
                <a:cs typeface="ヒラギノ角ゴ Pro W3" charset="0"/>
              </a:rPr>
              <a:t> to talk about passion.</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WhitebackPPTCove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hitebackPPTCover2_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spd="med">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6.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1.xml"/><Relationship Id="rId5" Type="http://schemas.openxmlformats.org/officeDocument/2006/relationships/image" Target="../media/image57.png"/><Relationship Id="rId1" Type="http://schemas.microsoft.com/office/2007/relationships/media" Target="../media/media1.mov"/><Relationship Id="rId2" Type="http://schemas.openxmlformats.org/officeDocument/2006/relationships/video" Target="../media/media1.mov"/></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410200" cy="3962400"/>
          </a:xfrm>
        </p:spPr>
        <p:txBody>
          <a:bodyPr/>
          <a:lstStyle/>
          <a:p>
            <a:pPr>
              <a:lnSpc>
                <a:spcPct val="110000"/>
              </a:lnSpc>
              <a:defRPr/>
            </a:pPr>
            <a:r>
              <a:rPr lang="en-US" sz="4200" i="1" dirty="0" smtClean="0">
                <a:effectLst>
                  <a:outerShdw blurRad="38100" dist="38100" dir="2700000" algn="tl">
                    <a:srgbClr val="C0C0C0"/>
                  </a:outerShdw>
                </a:effectLst>
              </a:rPr>
              <a:t>Help Kids Discover Their Passion and Turn it into a Career</a:t>
            </a:r>
            <a:endParaRPr lang="en-US" sz="4200"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pic>
        <p:nvPicPr>
          <p:cNvPr id="14339" name="Picture 4" descr="ctp-presentations.jpg                                          00ABE3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6782770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is the Next Step ?</a:t>
            </a:r>
            <a:endParaRPr lang="en-US" dirty="0"/>
          </a:p>
        </p:txBody>
      </p:sp>
      <p:pic>
        <p:nvPicPr>
          <p:cNvPr id="6" name="Picture 5"/>
          <p:cNvPicPr>
            <a:picLocks noChangeAspect="1"/>
          </p:cNvPicPr>
          <p:nvPr/>
        </p:nvPicPr>
        <p:blipFill>
          <a:blip r:embed="rId3"/>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6643187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689171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21"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00"/>
            <a:ext cx="52578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
            <a:ext cx="9208698" cy="650748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5662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EED3A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854259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C:\Users\cdroessler\Documents\NCETA\2015\Spring Board Meeting - Janaury\My Presentation\ManufacturingAwarenessFlyer-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19" y="990"/>
            <a:ext cx="4340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269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67" y="-1"/>
            <a:ext cx="8630510" cy="870164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452514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5222283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42119801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4171237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65278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394518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42896963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24630302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93" y="0"/>
            <a:ext cx="5731760" cy="6858000"/>
          </a:xfrm>
          <a:prstGeom prst="rect">
            <a:avLst/>
          </a:prstGeom>
        </p:spPr>
      </p:pic>
    </p:spTree>
    <p:extLst>
      <p:ext uri="{BB962C8B-B14F-4D97-AF65-F5344CB8AC3E}">
        <p14:creationId xmlns:p14="http://schemas.microsoft.com/office/powerpoint/2010/main" val="22223004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46788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1752010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6820110" cy="6858000"/>
          </a:xfrm>
          <a:prstGeom prst="rect">
            <a:avLst/>
          </a:prstGeom>
        </p:spPr>
      </p:pic>
    </p:spTree>
    <p:extLst>
      <p:ext uri="{BB962C8B-B14F-4D97-AF65-F5344CB8AC3E}">
        <p14:creationId xmlns:p14="http://schemas.microsoft.com/office/powerpoint/2010/main" val="40978221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a:srcRect t="14101" b="14584"/>
          <a:stretch/>
        </p:blipFill>
        <p:spPr>
          <a:xfrm>
            <a:off x="-19927" y="1436145"/>
            <a:ext cx="9163927" cy="4736055"/>
          </a:xfrm>
          <a:prstGeom prst="rect">
            <a:avLst/>
          </a:prstGeom>
        </p:spPr>
      </p:pic>
    </p:spTree>
    <p:extLst>
      <p:ext uri="{BB962C8B-B14F-4D97-AF65-F5344CB8AC3E}">
        <p14:creationId xmlns:p14="http://schemas.microsoft.com/office/powerpoint/2010/main" val="17637908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a:t>
            </a:r>
          </a:p>
          <a:p>
            <a:r>
              <a:rPr lang="en-US" dirty="0" smtClean="0"/>
              <a:t>School Clubs</a:t>
            </a:r>
          </a:p>
        </p:txBody>
      </p:sp>
    </p:spTree>
    <p:extLst>
      <p:ext uri="{BB962C8B-B14F-4D97-AF65-F5344CB8AC3E}">
        <p14:creationId xmlns:p14="http://schemas.microsoft.com/office/powerpoint/2010/main" val="16446474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Life</a:t>
            </a:r>
            <a:endParaRPr lang="en-US" dirty="0"/>
          </a:p>
        </p:txBody>
      </p:sp>
    </p:spTree>
    <p:extLst>
      <p:ext uri="{BB962C8B-B14F-4D97-AF65-F5344CB8AC3E}">
        <p14:creationId xmlns:p14="http://schemas.microsoft.com/office/powerpoint/2010/main" val="2999963335"/>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41800135"/>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6220624"/>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8382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72661894"/>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9144000" cy="51435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1341837"/>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endParaRPr lang="en-US">
              <a:effectLst>
                <a:outerShdw blurRad="38100" dist="38100" dir="2700000" algn="tl">
                  <a:srgbClr val="DDDDDD"/>
                </a:outerShdw>
              </a:effectLst>
            </a:endParaRPr>
          </a:p>
        </p:txBody>
      </p:sp>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16277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10439400" y="3810000"/>
            <a:ext cx="7543800" cy="16764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13"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86736271"/>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691803984"/>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838640179"/>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 y="357124"/>
            <a:ext cx="9189003" cy="6119876"/>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23496774"/>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oy filing w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62000"/>
            <a:ext cx="5338789" cy="6858000"/>
          </a:xfrm>
          <a:prstGeom prst="rect">
            <a:avLst/>
          </a:prstGeom>
        </p:spPr>
      </p:pic>
      <p:sp>
        <p:nvSpPr>
          <p:cNvPr id="5" name="Rectangle 2"/>
          <p:cNvSpPr>
            <a:spLocks noChangeArrowheads="1"/>
          </p:cNvSpPr>
          <p:nvPr/>
        </p:nvSpPr>
        <p:spPr bwMode="auto">
          <a:xfrm>
            <a:off x="228600" y="-2286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41245823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914400"/>
            <a:ext cx="5943600" cy="7732059"/>
          </a:xfrm>
          <a:prstGeom prst="rect">
            <a:avLst/>
          </a:prstGeom>
        </p:spPr>
      </p:pic>
    </p:spTree>
    <p:extLst>
      <p:ext uri="{BB962C8B-B14F-4D97-AF65-F5344CB8AC3E}">
        <p14:creationId xmlns:p14="http://schemas.microsoft.com/office/powerpoint/2010/main" val="11533551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38414991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7016138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7546286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345834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el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8382694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1066800"/>
            <a:ext cx="5791200" cy="5791200"/>
          </a:xfrm>
          <a:prstGeom prst="rect">
            <a:avLst/>
          </a:prstGeom>
        </p:spPr>
      </p:pic>
    </p:spTree>
    <p:extLst>
      <p:ext uri="{BB962C8B-B14F-4D97-AF65-F5344CB8AC3E}">
        <p14:creationId xmlns:p14="http://schemas.microsoft.com/office/powerpoint/2010/main" val="15980815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a:extLst>
              <a:ext uri="{28A0092B-C50C-407E-A947-70E740481C1C}">
                <a14:useLocalDpi xmlns:a14="http://schemas.microsoft.com/office/drawing/2010/main" val="0"/>
              </a:ext>
            </a:extLst>
          </a:blip>
          <a:srcRect t="18321" b="11014"/>
          <a:stretch>
            <a:fillRect/>
          </a:stretch>
        </p:blipFill>
        <p:spPr bwMode="auto">
          <a:xfrm>
            <a:off x="3989175" y="4408425"/>
            <a:ext cx="4981696" cy="234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9359" y="1123727"/>
            <a:ext cx="4851512" cy="32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2" y="1123727"/>
            <a:ext cx="3983181" cy="56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514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754116"/>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754118"/>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754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Questions</a:t>
            </a:r>
            <a:br>
              <a:rPr lang="en-US" sz="4800">
                <a:latin typeface="Arial" charset="0"/>
                <a:ea typeface="ヒラギノ角ゴ Pro W3" charset="0"/>
                <a:cs typeface="ヒラギノ角ゴ Pro W3" charset="0"/>
              </a:rPr>
            </a:br>
            <a:r>
              <a:rPr lang="en-US" sz="4800">
                <a:latin typeface="Arial" charset="0"/>
                <a:ea typeface="ヒラギノ角ゴ Pro W3" charset="0"/>
                <a:cs typeface="ヒラギノ角ゴ Pro W3" charset="0"/>
              </a:rPr>
              <a:t>before I conclude?</a:t>
            </a:r>
            <a:endParaRPr lang="en-US">
              <a:latin typeface="Arial" charset="0"/>
              <a:ea typeface="ヒラギノ角ゴ Pro W3" charset="0"/>
              <a:cs typeface="ヒラギノ角ゴ Pro W3" charset="0"/>
            </a:endParaRPr>
          </a:p>
        </p:txBody>
      </p:sp>
      <p:sp>
        <p:nvSpPr>
          <p:cNvPr id="348162"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063789"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291756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en-US" sz="3200" b="1" dirty="0">
                <a:latin typeface="Times" charset="0"/>
              </a:rPr>
              <a:t>Thriving in your work, not just surviving.</a:t>
            </a:r>
          </a:p>
          <a:p>
            <a:pPr>
              <a:buFont typeface="Arial" charset="0"/>
              <a:buChar char="•"/>
            </a:pPr>
            <a:endParaRPr lang="en-US" sz="3200" b="1" dirty="0">
              <a:latin typeface="Times" charset="0"/>
            </a:endParaRPr>
          </a:p>
          <a:p>
            <a:pPr>
              <a:buFont typeface="Arial" charset="0"/>
              <a:buChar char="•"/>
            </a:pPr>
            <a:r>
              <a:rPr lang="en-US" sz="3200" b="1" dirty="0">
                <a:latin typeface="Times" charset="0"/>
              </a:rPr>
              <a:t>Leaving the world a little better off because you cared to make a difference in your work.</a:t>
            </a:r>
          </a:p>
          <a:p>
            <a:pPr>
              <a:buFont typeface="Arial" charset="0"/>
              <a:buChar char="•"/>
            </a:pPr>
            <a:endParaRPr lang="en-US" sz="3200" b="1" dirty="0">
              <a:latin typeface="Times" charset="0"/>
            </a:endParaRPr>
          </a:p>
          <a:p>
            <a:pPr>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37327146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318655"/>
            <a:ext cx="7620000" cy="5105400"/>
          </a:xfrm>
        </p:spPr>
        <p:txBody>
          <a:bodyPr>
            <a:normAutofit/>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0200172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94626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advTm="4000">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extLst>
      <p:ext uri="{BB962C8B-B14F-4D97-AF65-F5344CB8AC3E}">
        <p14:creationId xmlns:p14="http://schemas.microsoft.com/office/powerpoint/2010/main" val="2814725270"/>
      </p:ext>
    </p:extLst>
  </p:cSld>
  <p:clrMapOvr>
    <a:masterClrMapping/>
  </p:clrMapOvr>
  <p:transition xmlns:p14="http://schemas.microsoft.com/office/powerpoint/2010/main" spd="med" advTm="4000">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68900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P9004485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360" y="0"/>
            <a:ext cx="4572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81394305"/>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95400" y="6858000"/>
            <a:ext cx="1890098" cy="369332"/>
          </a:xfrm>
          <a:prstGeom prst="rect">
            <a:avLst/>
          </a:prstGeom>
        </p:spPr>
        <p:txBody>
          <a:bodyPr wrap="none">
            <a:spAutoFit/>
          </a:bodyPr>
          <a:lstStyle/>
          <a:p>
            <a:r>
              <a:rPr lang="en-US" dirty="0" smtClean="0"/>
              <a:t>"I choose C" video </a:t>
            </a:r>
            <a:endParaRPr lang="en-US" dirty="0"/>
          </a:p>
        </p:txBody>
      </p:sp>
      <p:pic>
        <p:nvPicPr>
          <p:cNvPr id="4" name="Why We Need Common Core_ I choose 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1" y="854364"/>
            <a:ext cx="9160452" cy="5160818"/>
          </a:xfrm>
          <a:prstGeom prst="rect">
            <a:avLst/>
          </a:prstGeom>
        </p:spPr>
      </p:pic>
    </p:spTree>
    <p:extLst>
      <p:ext uri="{BB962C8B-B14F-4D97-AF65-F5344CB8AC3E}">
        <p14:creationId xmlns:p14="http://schemas.microsoft.com/office/powerpoint/2010/main" val="28767513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10200" y="1600200"/>
            <a:ext cx="2501900" cy="3378200"/>
          </a:xfrm>
          <a:prstGeom prst="rect">
            <a:avLst/>
          </a:prstGeom>
        </p:spPr>
      </p:pic>
      <p:sp>
        <p:nvSpPr>
          <p:cNvPr id="3" name="Rectangle 2"/>
          <p:cNvSpPr/>
          <p:nvPr/>
        </p:nvSpPr>
        <p:spPr>
          <a:xfrm>
            <a:off x="609600" y="381000"/>
            <a:ext cx="2557110" cy="461665"/>
          </a:xfrm>
          <a:prstGeom prst="rect">
            <a:avLst/>
          </a:prstGeom>
        </p:spPr>
        <p:txBody>
          <a:bodyPr wrap="none">
            <a:spAutoFit/>
          </a:bodyPr>
          <a:lstStyle/>
          <a:p>
            <a:r>
              <a:rPr lang="en-US" dirty="0" err="1"/>
              <a:t>Israelmore</a:t>
            </a:r>
            <a:r>
              <a:rPr lang="en-US" dirty="0"/>
              <a:t> </a:t>
            </a:r>
            <a:r>
              <a:rPr lang="en-US" dirty="0" err="1"/>
              <a:t>Ayivor</a:t>
            </a:r>
            <a:endParaRPr lang="en-US" dirty="0"/>
          </a:p>
        </p:txBody>
      </p:sp>
      <p:sp>
        <p:nvSpPr>
          <p:cNvPr id="4" name="Rectangle 3"/>
          <p:cNvSpPr/>
          <p:nvPr/>
        </p:nvSpPr>
        <p:spPr>
          <a:xfrm>
            <a:off x="838200" y="2057400"/>
            <a:ext cx="4572000" cy="3046988"/>
          </a:xfrm>
          <a:prstGeom prst="rect">
            <a:avLst/>
          </a:prstGeom>
        </p:spPr>
        <p:txBody>
          <a:bodyPr>
            <a:spAutoFit/>
          </a:bodyPr>
          <a:lstStyle/>
          <a:p>
            <a:r>
              <a:rPr lang="en-US" dirty="0"/>
              <a:t>“Passion is different from interest. Those who are just interested in things have the “wish”, but passionate people have the “will”.</a:t>
            </a:r>
            <a:r>
              <a:rPr lang="en-US" dirty="0" smtClean="0"/>
              <a:t>”</a:t>
            </a:r>
          </a:p>
          <a:p>
            <a:endParaRPr lang="en-US" dirty="0"/>
          </a:p>
          <a:p>
            <a:r>
              <a:rPr lang="en-US" dirty="0"/>
              <a:t>― </a:t>
            </a:r>
            <a:r>
              <a:rPr lang="en-US" dirty="0" err="1"/>
              <a:t>Israelmore</a:t>
            </a:r>
            <a:r>
              <a:rPr lang="en-US" dirty="0"/>
              <a:t> </a:t>
            </a:r>
            <a:r>
              <a:rPr lang="en-US" dirty="0" err="1"/>
              <a:t>Ayivor</a:t>
            </a:r>
            <a:r>
              <a:rPr lang="en-US" dirty="0"/>
              <a:t>, Dream Big!: See Your Bigger Picture! </a:t>
            </a:r>
          </a:p>
        </p:txBody>
      </p:sp>
    </p:spTree>
    <p:extLst>
      <p:ext uri="{BB962C8B-B14F-4D97-AF65-F5344CB8AC3E}">
        <p14:creationId xmlns:p14="http://schemas.microsoft.com/office/powerpoint/2010/main" val="39353808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little_dreamer_by_miraccoon-d4t0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0" y="0"/>
            <a:ext cx="8057702" cy="6858000"/>
          </a:xfrm>
          <a:prstGeom prst="rect">
            <a:avLst/>
          </a:prstGeom>
        </p:spPr>
      </p:pic>
    </p:spTree>
    <p:extLst>
      <p:ext uri="{BB962C8B-B14F-4D97-AF65-F5344CB8AC3E}">
        <p14:creationId xmlns:p14="http://schemas.microsoft.com/office/powerpoint/2010/main" val="25811546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Introverts</a:t>
            </a:r>
            <a:endParaRPr lang="en-US" dirty="0"/>
          </a:p>
        </p:txBody>
      </p:sp>
      <p:pic>
        <p:nvPicPr>
          <p:cNvPr id="4" name="Picture 3"/>
          <p:cNvPicPr>
            <a:picLocks noChangeAspect="1"/>
          </p:cNvPicPr>
          <p:nvPr/>
        </p:nvPicPr>
        <p:blipFill>
          <a:blip r:embed="rId3"/>
          <a:stretch>
            <a:fillRect/>
          </a:stretch>
        </p:blipFill>
        <p:spPr>
          <a:xfrm>
            <a:off x="1295400" y="1524000"/>
            <a:ext cx="6350000" cy="4813300"/>
          </a:xfrm>
          <a:prstGeom prst="rect">
            <a:avLst/>
          </a:prstGeom>
        </p:spPr>
      </p:pic>
    </p:spTree>
    <p:extLst>
      <p:ext uri="{BB962C8B-B14F-4D97-AF65-F5344CB8AC3E}">
        <p14:creationId xmlns:p14="http://schemas.microsoft.com/office/powerpoint/2010/main" val="3351803647"/>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Extroverts</a:t>
            </a:r>
            <a:endParaRPr lang="en-US" dirty="0"/>
          </a:p>
        </p:txBody>
      </p:sp>
      <p:pic>
        <p:nvPicPr>
          <p:cNvPr id="3" name="Picture 2"/>
          <p:cNvPicPr>
            <a:picLocks noChangeAspect="1"/>
          </p:cNvPicPr>
          <p:nvPr/>
        </p:nvPicPr>
        <p:blipFill>
          <a:blip r:embed="rId3"/>
          <a:stretch>
            <a:fillRect/>
          </a:stretch>
        </p:blipFill>
        <p:spPr>
          <a:xfrm>
            <a:off x="533400" y="1600200"/>
            <a:ext cx="8128000" cy="4953000"/>
          </a:xfrm>
          <a:prstGeom prst="rect">
            <a:avLst/>
          </a:prstGeom>
        </p:spPr>
      </p:pic>
    </p:spTree>
    <p:extLst>
      <p:ext uri="{BB962C8B-B14F-4D97-AF65-F5344CB8AC3E}">
        <p14:creationId xmlns:p14="http://schemas.microsoft.com/office/powerpoint/2010/main" val="3174516289"/>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defRPr/>
            </a:pPr>
            <a:r>
              <a:rPr lang="en-US" altLang="en-US" sz="5000" i="1" smtClean="0">
                <a:effectLst>
                  <a:outerShdw blurRad="38100" dist="38100" dir="2700000" algn="tl">
                    <a:srgbClr val="C0C0C0"/>
                  </a:outerShdw>
                </a:effectLst>
              </a:rPr>
              <a:t>Our Mission</a:t>
            </a:r>
            <a:endParaRPr lang="en-US" altLang="en-US" sz="5000" smtClean="0">
              <a:effectLst>
                <a:outerShdw blurRad="38100" dist="38100" dir="2700000" algn="tl">
                  <a:srgbClr val="C0C0C0"/>
                </a:outerShdw>
              </a:effectLst>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defRPr/>
            </a:pPr>
            <a:endParaRPr lang="en-US" altLang="en-US" sz="2300" smtClean="0">
              <a:effectLst>
                <a:outerShdw blurRad="38100" dist="38100" dir="2700000" algn="tl">
                  <a:srgbClr val="C0C0C0"/>
                </a:outerShdw>
              </a:effectLst>
            </a:endParaRPr>
          </a:p>
          <a:p>
            <a:pPr eaLnBrk="1" hangingPunct="1">
              <a:lnSpc>
                <a:spcPct val="90000"/>
              </a:lnSpc>
              <a:defRPr/>
            </a:pPr>
            <a:endParaRPr lang="en-US" altLang="en-US" sz="2300" smtClean="0">
              <a:effectLst>
                <a:outerShdw blurRad="38100" dist="38100" dir="2700000" algn="tl">
                  <a:srgbClr val="C0C0C0"/>
                </a:outerShdw>
              </a:effectLst>
            </a:endParaRPr>
          </a:p>
        </p:txBody>
      </p:sp>
      <p:sp>
        <p:nvSpPr>
          <p:cNvPr id="1747972" name="Rectangle 4"/>
          <p:cNvSpPr>
            <a:spLocks noChangeArrowheads="1"/>
          </p:cNvSpPr>
          <p:nvPr/>
        </p:nvSpPr>
        <p:spPr bwMode="auto">
          <a:xfrm>
            <a:off x="533400" y="1143000"/>
            <a:ext cx="8534400" cy="5424488"/>
          </a:xfrm>
          <a:prstGeom prst="rect">
            <a:avLst/>
          </a:prstGeom>
          <a:noFill/>
          <a:ln w="9525">
            <a:noFill/>
            <a:miter lim="800000"/>
            <a:headEnd/>
            <a:tailEnd/>
          </a:ln>
          <a:effectLst/>
        </p:spPr>
        <p:txBody>
          <a:bodyPr>
            <a:spAutoFit/>
          </a:bodyPr>
          <a:lstStyle>
            <a:lvl1pPr marL="508000" indent="-508000">
              <a:defRPr sz="2400">
                <a:solidFill>
                  <a:schemeClr val="tx1"/>
                </a:solidFill>
                <a:latin typeface="Arial" pitchFamily="34" charset="0"/>
                <a:ea typeface="ヒラギノ角ゴ Pro W3" pitchFamily="-112" charset="-128"/>
              </a:defRPr>
            </a:lvl1pPr>
            <a:lvl2pPr marL="1252538" indent="-338138">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nSpc>
                <a:spcPct val="120000"/>
              </a:lnSpc>
              <a:defRPr/>
            </a:pPr>
            <a:r>
              <a:rPr lang="en-US" altLang="en-US" sz="3600" b="1" smtClean="0">
                <a:effectLst>
                  <a:outerShdw blurRad="38100" dist="38100" dir="2700000" algn="tl">
                    <a:srgbClr val="C0C0C0"/>
                  </a:outerShdw>
                </a:effectLst>
                <a:latin typeface="Times" pitchFamily="-112" charset="0"/>
                <a:cs typeface="+mn-cs"/>
              </a:rPr>
              <a:t>Help our students find the right career:</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High demand occupations in growing industries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ROI - Education vs. Salary</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Jobs with potential for advancement</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Future-proof occupations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Transferable skills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 satisfaction</a:t>
            </a:r>
          </a:p>
          <a:p>
            <a:pPr lvl="1">
              <a:lnSpc>
                <a:spcPct val="120000"/>
              </a:lnSpc>
              <a:buFontTx/>
              <a:buChar char="•"/>
              <a:defRPr/>
            </a:pPr>
            <a:endParaRPr lang="en-US" altLang="en-US" sz="3200" b="1" smtClean="0">
              <a:effectLst>
                <a:outerShdw blurRad="38100" dist="38100" dir="2700000" algn="tl">
                  <a:srgbClr val="C0C0C0"/>
                </a:outerShdw>
              </a:effectLst>
              <a:latin typeface="Times" pitchFamily="-112" charset="0"/>
              <a:cs typeface="+mn-cs"/>
            </a:endParaRPr>
          </a:p>
        </p:txBody>
      </p:sp>
      <p:sp>
        <p:nvSpPr>
          <p:cNvPr id="1747973" name="AutoShape 5"/>
          <p:cNvSpPr>
            <a:spLocks noChangeArrowheads="1"/>
          </p:cNvSpPr>
          <p:nvPr/>
        </p:nvSpPr>
        <p:spPr bwMode="auto">
          <a:xfrm>
            <a:off x="4876800" y="5486400"/>
            <a:ext cx="1676400" cy="381000"/>
          </a:xfrm>
          <a:prstGeom prst="leftArrow">
            <a:avLst>
              <a:gd name="adj1" fmla="val 50000"/>
              <a:gd name="adj2" fmla="val 110000"/>
            </a:avLst>
          </a:prstGeom>
          <a:solidFill>
            <a:schemeClr val="accent1"/>
          </a:solidFill>
          <a:ln w="9525">
            <a:solidFill>
              <a:schemeClr val="tx1"/>
            </a:solidFill>
            <a:miter lim="800000"/>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Tree>
    <p:extLst>
      <p:ext uri="{BB962C8B-B14F-4D97-AF65-F5344CB8AC3E}">
        <p14:creationId xmlns:p14="http://schemas.microsoft.com/office/powerpoint/2010/main" val="31701196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38186320" presetClass="entr" presetSubtype="2" fill="hold" grpId="0" nodeType="clickEffect">
                                  <p:stCondLst>
                                    <p:cond delay="0"/>
                                  </p:stCondLst>
                                  <p:childTnLst>
                                    <p:set>
                                      <p:cBhvr>
                                        <p:cTn id="6" dur="1" fill="hold">
                                          <p:stCondLst>
                                            <p:cond delay="499"/>
                                          </p:stCondLst>
                                        </p:cTn>
                                        <p:tgtEl>
                                          <p:spTgt spid="1747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973"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366713"/>
            <a:ext cx="86106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130000"/>
              </a:lnSpc>
            </a:pPr>
            <a:r>
              <a:rPr lang="en-US">
                <a:latin typeface="Times" charset="0"/>
              </a:rPr>
              <a:t>Everybody’s Working For The Weekend (Loverboy)</a:t>
            </a:r>
          </a:p>
          <a:p>
            <a:pPr>
              <a:lnSpc>
                <a:spcPct val="130000"/>
              </a:lnSpc>
            </a:pPr>
            <a:r>
              <a:rPr lang="en-US">
                <a:latin typeface="Times" charset="0"/>
              </a:rPr>
              <a:t>Take This Job And Shove It (Johnny Paycheck)</a:t>
            </a:r>
          </a:p>
          <a:p>
            <a:pPr>
              <a:lnSpc>
                <a:spcPct val="130000"/>
              </a:lnSpc>
            </a:pPr>
            <a:r>
              <a:rPr lang="en-US">
                <a:latin typeface="Times" charset="0"/>
              </a:rPr>
              <a:t>Rainy Days And Mondays Always Get Me Down (Carpenters)</a:t>
            </a:r>
          </a:p>
          <a:p>
            <a:pPr>
              <a:lnSpc>
                <a:spcPct val="130000"/>
              </a:lnSpc>
            </a:pPr>
            <a:r>
              <a:rPr lang="en-US">
                <a:latin typeface="Times" charset="0"/>
              </a:rPr>
              <a:t>I Don’t Like Mondays (Boomtown Rats)</a:t>
            </a:r>
          </a:p>
          <a:p>
            <a:pPr>
              <a:lnSpc>
                <a:spcPct val="130000"/>
              </a:lnSpc>
            </a:pPr>
            <a:r>
              <a:rPr lang="en-US">
                <a:latin typeface="Times" charset="0"/>
              </a:rPr>
              <a:t>Don’t Talk To Me About Work (Lou Reed )</a:t>
            </a:r>
          </a:p>
          <a:p>
            <a:pPr>
              <a:lnSpc>
                <a:spcPct val="130000"/>
              </a:lnSpc>
            </a:pPr>
            <a:r>
              <a:rPr lang="en-US">
                <a:latin typeface="Times" charset="0"/>
              </a:rPr>
              <a:t>The Work Song (Billy Squier)</a:t>
            </a:r>
          </a:p>
          <a:p>
            <a:pPr>
              <a:lnSpc>
                <a:spcPct val="130000"/>
              </a:lnSpc>
            </a:pPr>
            <a:r>
              <a:rPr lang="en-US">
                <a:latin typeface="Times" charset="0"/>
              </a:rPr>
              <a:t>Goin’ To Work (Martina McBride )</a:t>
            </a:r>
          </a:p>
          <a:p>
            <a:pPr>
              <a:lnSpc>
                <a:spcPct val="130000"/>
              </a:lnSpc>
            </a:pPr>
            <a:r>
              <a:rPr lang="en-US">
                <a:latin typeface="Times" charset="0"/>
              </a:rPr>
              <a:t>Off To Work (Chicago)</a:t>
            </a:r>
          </a:p>
          <a:p>
            <a:pPr>
              <a:lnSpc>
                <a:spcPct val="130000"/>
              </a:lnSpc>
            </a:pPr>
            <a:r>
              <a:rPr lang="en-US">
                <a:latin typeface="Times" charset="0"/>
              </a:rPr>
              <a:t>I’ve Been Working On The Railroad (John Denver)</a:t>
            </a:r>
          </a:p>
          <a:p>
            <a:pPr>
              <a:lnSpc>
                <a:spcPct val="130000"/>
              </a:lnSpc>
            </a:pPr>
            <a:r>
              <a:rPr lang="en-US">
                <a:latin typeface="Times" charset="0"/>
              </a:rPr>
              <a:t>I Don’t Wanna Work That Hard (Blaine Larsen) </a:t>
            </a:r>
          </a:p>
          <a:p>
            <a:pPr>
              <a:lnSpc>
                <a:spcPct val="130000"/>
              </a:lnSpc>
            </a:pPr>
            <a:r>
              <a:rPr lang="en-US">
                <a:latin typeface="Times" charset="0"/>
              </a:rPr>
              <a:t>Seven Day Weekend (Abc)</a:t>
            </a:r>
          </a:p>
          <a:p>
            <a:pPr>
              <a:lnSpc>
                <a:spcPct val="130000"/>
              </a:lnSpc>
            </a:pPr>
            <a:r>
              <a:rPr lang="en-US">
                <a:latin typeface="Times" charset="0"/>
              </a:rPr>
              <a:t>The Weekend Song (Alanis Morissette)</a:t>
            </a:r>
          </a:p>
          <a:p>
            <a:pPr>
              <a:lnSpc>
                <a:spcPct val="130000"/>
              </a:lnSpc>
            </a:pPr>
            <a:r>
              <a:rPr lang="en-US">
                <a:latin typeface="Times" charset="0"/>
              </a:rPr>
              <a:t>Living For The Weekend (Hard-Fi)</a:t>
            </a:r>
          </a:p>
        </p:txBody>
      </p:sp>
    </p:spTree>
    <p:extLst>
      <p:ext uri="{BB962C8B-B14F-4D97-AF65-F5344CB8AC3E}">
        <p14:creationId xmlns:p14="http://schemas.microsoft.com/office/powerpoint/2010/main" val="11816657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69342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Elliot W. Eisner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336822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type="body" idx="4294967295"/>
          </p:nvPr>
        </p:nvSpPr>
        <p:spPr>
          <a:xfrm>
            <a:off x="-228600" y="1676400"/>
            <a:ext cx="12039600" cy="4419600"/>
          </a:xfrm>
        </p:spPr>
        <p:txBody>
          <a:bodyPr/>
          <a:lstStyle/>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17,250</a:t>
            </a:r>
            <a:r>
              <a:rPr lang="en-US" sz="22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9,930</a:t>
            </a:r>
            <a:r>
              <a:rPr lang="en-US" sz="22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8,640</a:t>
            </a:r>
            <a:r>
              <a:rPr lang="en-US" sz="22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4,400</a:t>
            </a:r>
            <a:r>
              <a:rPr lang="en-US" sz="22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4,160</a:t>
            </a:r>
            <a:r>
              <a:rPr lang="en-US" sz="2200"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3,870</a:t>
            </a:r>
            <a:r>
              <a:rPr lang="en-US" sz="2200"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3,830</a:t>
            </a:r>
            <a:r>
              <a:rPr lang="en-US" sz="22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3,730</a:t>
            </a:r>
            <a:r>
              <a:rPr lang="en-US" sz="22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3,360</a:t>
            </a:r>
            <a:r>
              <a:rPr lang="en-US" sz="2200" dirty="0">
                <a:solidFill>
                  <a:srgbClr val="0004FF"/>
                </a:solidFill>
                <a:latin typeface="Arial" charset="0"/>
                <a:ea typeface="ヒラギノ角ゴ Pro W3" charset="0"/>
                <a:cs typeface="ヒラギノ角ゴ Pro W3" charset="0"/>
              </a:rPr>
              <a:t>	</a:t>
            </a:r>
            <a:r>
              <a:rPr lang="en-US" sz="2200" dirty="0" err="1">
                <a:solidFill>
                  <a:srgbClr val="0004FF"/>
                </a:solidFill>
                <a:latin typeface="Arial" charset="0"/>
                <a:ea typeface="ヒラギノ角ゴ Pro W3" charset="0"/>
                <a:cs typeface="ヒラギノ角ゴ Pro W3" charset="0"/>
              </a:rPr>
              <a:t>Physicans</a:t>
            </a:r>
            <a:r>
              <a:rPr lang="en-US" sz="2200" dirty="0">
                <a:solidFill>
                  <a:srgbClr val="0004FF"/>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3,240</a:t>
            </a:r>
            <a:r>
              <a:rPr lang="en-US" sz="2200"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3,100</a:t>
            </a:r>
            <a:r>
              <a:rPr lang="en-US" sz="22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3,010</a:t>
            </a:r>
            <a:r>
              <a:rPr lang="en-US" sz="22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2,860</a:t>
            </a:r>
            <a:r>
              <a:rPr lang="en-US" sz="22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2,530</a:t>
            </a:r>
            <a:r>
              <a:rPr lang="en-US" sz="22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2,430</a:t>
            </a:r>
            <a:r>
              <a:rPr lang="en-US" sz="22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2,280</a:t>
            </a:r>
            <a:r>
              <a:rPr lang="en-US" sz="22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38103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7567400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2244</TotalTime>
  <Words>11236</Words>
  <Application>Microsoft Macintosh PowerPoint</Application>
  <PresentationFormat>On-screen Show (4:3)</PresentationFormat>
  <Paragraphs>1091</Paragraphs>
  <Slides>68</Slides>
  <Notes>68</Notes>
  <HiddenSlides>0</HiddenSlides>
  <MMClips>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Blank Presentation</vt:lpstr>
      <vt:lpstr>Help Kids Discover Their Passion and Turn it into a Career</vt:lpstr>
      <vt:lpstr>PowerPoint Presentation</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2010 - 2020)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Like Animals?</vt:lpstr>
      <vt:lpstr>PowerPoint Presentation</vt:lpstr>
      <vt:lpstr>NOT Jobs For Animals</vt:lpstr>
      <vt:lpstr>Try it Out</vt:lpstr>
      <vt:lpstr>Try it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PowerPoint Presentation</vt:lpstr>
      <vt:lpstr>PowerPoint Presentation</vt:lpstr>
      <vt:lpstr>Help kids discover their passion, then help them get on a pathway where they can turn that passion into a career. </vt:lpstr>
      <vt:lpstr>PowerPoint Presentation</vt:lpstr>
      <vt:lpstr>Thanks for listening!</vt:lpstr>
      <vt:lpstr>Thanks for listening!</vt:lpstr>
      <vt:lpstr>PowerPoint Presentation</vt:lpstr>
      <vt:lpstr>PowerPoint Presentation</vt:lpstr>
      <vt:lpstr>PowerPoint Presentation</vt:lpstr>
      <vt:lpstr>PowerPoint Presentation</vt:lpstr>
      <vt:lpstr>Reaching Introverts</vt:lpstr>
      <vt:lpstr>Reaching Extroverts</vt:lpstr>
      <vt:lpstr>Our Mission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Chris Droessler</cp:lastModifiedBy>
  <cp:revision>258</cp:revision>
  <cp:lastPrinted>2015-03-10T09:15:22Z</cp:lastPrinted>
  <dcterms:created xsi:type="dcterms:W3CDTF">2010-12-09T21:02:02Z</dcterms:created>
  <dcterms:modified xsi:type="dcterms:W3CDTF">2015-03-10T09:39:23Z</dcterms:modified>
</cp:coreProperties>
</file>