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471" r:id="rId2"/>
    <p:sldId id="547" r:id="rId3"/>
    <p:sldId id="548" r:id="rId4"/>
    <p:sldId id="523" r:id="rId5"/>
    <p:sldId id="473" r:id="rId6"/>
    <p:sldId id="474" r:id="rId7"/>
    <p:sldId id="475" r:id="rId8"/>
    <p:sldId id="476" r:id="rId9"/>
    <p:sldId id="477" r:id="rId10"/>
    <p:sldId id="549" r:id="rId11"/>
    <p:sldId id="550" r:id="rId12"/>
    <p:sldId id="478" r:id="rId13"/>
    <p:sldId id="479" r:id="rId14"/>
    <p:sldId id="480" r:id="rId15"/>
    <p:sldId id="481" r:id="rId16"/>
    <p:sldId id="551" r:id="rId17"/>
    <p:sldId id="554" r:id="rId18"/>
    <p:sldId id="483" r:id="rId19"/>
    <p:sldId id="524" r:id="rId20"/>
    <p:sldId id="560" r:id="rId21"/>
    <p:sldId id="561" r:id="rId22"/>
    <p:sldId id="552" r:id="rId23"/>
    <p:sldId id="555" r:id="rId24"/>
    <p:sldId id="556" r:id="rId25"/>
    <p:sldId id="558" r:id="rId26"/>
    <p:sldId id="563" r:id="rId27"/>
    <p:sldId id="559" r:id="rId28"/>
    <p:sldId id="557" r:id="rId29"/>
    <p:sldId id="562" r:id="rId30"/>
    <p:sldId id="455" r:id="rId3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5pPr>
    <a:lvl6pPr marL="2286000" algn="l" defTabSz="914400" rtl="0" eaLnBrk="1" latinLnBrk="0" hangingPunct="1">
      <a:defRPr sz="2400" kern="1200">
        <a:solidFill>
          <a:schemeClr val="tx1"/>
        </a:solidFill>
        <a:latin typeface="Arial" charset="0"/>
        <a:ea typeface="ヒラギノ角ゴ Pro W3" pitchFamily="-80" charset="-128"/>
        <a:cs typeface="+mn-cs"/>
      </a:defRPr>
    </a:lvl6pPr>
    <a:lvl7pPr marL="2743200" algn="l" defTabSz="914400" rtl="0" eaLnBrk="1" latinLnBrk="0" hangingPunct="1">
      <a:defRPr sz="2400" kern="1200">
        <a:solidFill>
          <a:schemeClr val="tx1"/>
        </a:solidFill>
        <a:latin typeface="Arial" charset="0"/>
        <a:ea typeface="ヒラギノ角ゴ Pro W3" pitchFamily="-80" charset="-128"/>
        <a:cs typeface="+mn-cs"/>
      </a:defRPr>
    </a:lvl7pPr>
    <a:lvl8pPr marL="3200400" algn="l" defTabSz="914400" rtl="0" eaLnBrk="1" latinLnBrk="0" hangingPunct="1">
      <a:defRPr sz="2400" kern="1200">
        <a:solidFill>
          <a:schemeClr val="tx1"/>
        </a:solidFill>
        <a:latin typeface="Arial" charset="0"/>
        <a:ea typeface="ヒラギノ角ゴ Pro W3" pitchFamily="-80" charset="-128"/>
        <a:cs typeface="+mn-cs"/>
      </a:defRPr>
    </a:lvl8pPr>
    <a:lvl9pPr marL="3657600" algn="l" defTabSz="914400" rtl="0" eaLnBrk="1" latinLnBrk="0" hangingPunct="1">
      <a:defRPr sz="2400" kern="1200">
        <a:solidFill>
          <a:schemeClr val="tx1"/>
        </a:solidFill>
        <a:latin typeface="Arial" charset="0"/>
        <a:ea typeface="ヒラギノ角ゴ Pro W3"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353"/>
    <a:srgbClr val="FFFF99"/>
    <a:srgbClr val="71852C"/>
    <a:srgbClr val="245292"/>
    <a:srgbClr val="B4C12C"/>
    <a:srgbClr val="580035"/>
    <a:srgbClr val="AFC1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38" autoAdjust="0"/>
    <p:restoredTop sz="70348" autoAdjust="0"/>
  </p:normalViewPr>
  <p:slideViewPr>
    <p:cSldViewPr>
      <p:cViewPr>
        <p:scale>
          <a:sx n="70" d="100"/>
          <a:sy n="70" d="100"/>
        </p:scale>
        <p:origin x="-2808" y="-10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8" d="100"/>
        <a:sy n="118" d="100"/>
      </p:scale>
      <p:origin x="0" y="0"/>
    </p:cViewPr>
  </p:sorterViewPr>
  <p:notesViewPr>
    <p:cSldViewPr>
      <p:cViewPr>
        <p:scale>
          <a:sx n="100" d="100"/>
          <a:sy n="100" d="100"/>
        </p:scale>
        <p:origin x="-3480" y="-65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8650" cy="479425"/>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lvl1pP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5123" name="Rectangle 3"/>
          <p:cNvSpPr>
            <a:spLocks noGrp="1" noChangeArrowheads="1"/>
          </p:cNvSpPr>
          <p:nvPr>
            <p:ph type="dt" idx="1"/>
          </p:nvPr>
        </p:nvSpPr>
        <p:spPr bwMode="auto">
          <a:xfrm>
            <a:off x="4146550" y="0"/>
            <a:ext cx="3168650" cy="479425"/>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lvl1pPr algn="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74725" y="4343400"/>
            <a:ext cx="5365750" cy="5029200"/>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6" name="Rectangle 6"/>
          <p:cNvSpPr>
            <a:spLocks noGrp="1" noChangeArrowheads="1"/>
          </p:cNvSpPr>
          <p:nvPr>
            <p:ph type="ftr" sz="quarter" idx="4"/>
          </p:nvPr>
        </p:nvSpPr>
        <p:spPr bwMode="auto">
          <a:xfrm>
            <a:off x="0" y="9121775"/>
            <a:ext cx="3168650" cy="479425"/>
          </a:xfrm>
          <a:prstGeom prst="rect">
            <a:avLst/>
          </a:prstGeom>
          <a:noFill/>
          <a:ln w="9525">
            <a:noFill/>
            <a:miter lim="800000"/>
            <a:headEnd/>
            <a:tailEnd/>
          </a:ln>
        </p:spPr>
        <p:txBody>
          <a:bodyPr vert="horz" wrap="square" lIns="96656" tIns="48328" rIns="96656" bIns="48328" numCol="1" anchor="b" anchorCtr="0" compatLnSpc="1">
            <a:prstTxWarp prst="textNoShape">
              <a:avLst/>
            </a:prstTxWarp>
          </a:bodyPr>
          <a:lstStyle>
            <a:lvl1pP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5127"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p:spPr>
        <p:txBody>
          <a:bodyPr vert="horz" wrap="square" lIns="96656" tIns="48328" rIns="96656" bIns="48328" numCol="1" anchor="b" anchorCtr="0" compatLnSpc="1">
            <a:prstTxWarp prst="textNoShape">
              <a:avLst/>
            </a:prstTxWarp>
          </a:bodyPr>
          <a:lstStyle>
            <a:lvl1pPr algn="r">
              <a:defRPr sz="1200">
                <a:latin typeface="Arial" pitchFamily="34" charset="0"/>
                <a:ea typeface="ヒラギノ角ゴ Pro W3" pitchFamily="-112" charset="-128"/>
              </a:defRPr>
            </a:lvl1pPr>
          </a:lstStyle>
          <a:p>
            <a:pPr>
              <a:defRPr/>
            </a:pPr>
            <a:fld id="{68513B16-888F-47D5-852A-F51D94840549}" type="slidenum">
              <a:rPr lang="en-US"/>
              <a:pPr>
                <a:defRPr/>
              </a:pPr>
              <a:t>‹#›</a:t>
            </a:fld>
            <a:endParaRPr lang="en-US"/>
          </a:p>
        </p:txBody>
      </p:sp>
    </p:spTree>
    <p:extLst>
      <p:ext uri="{BB962C8B-B14F-4D97-AF65-F5344CB8AC3E}">
        <p14:creationId xmlns:p14="http://schemas.microsoft.com/office/powerpoint/2010/main" val="1903117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panose="02020603050405020304" pitchFamily="18" charset="0"/>
        <a:ea typeface="ヒラギノ角ゴ Pro W3" pitchFamily="-112" charset="-128"/>
        <a:cs typeface="Times" panose="02020603050405020304" pitchFamily="18" charset="0"/>
      </a:defRPr>
    </a:lvl1pPr>
    <a:lvl2pPr marL="457200" algn="l" rtl="0" eaLnBrk="0" fontAlgn="base" hangingPunct="0">
      <a:spcBef>
        <a:spcPct val="30000"/>
      </a:spcBef>
      <a:spcAft>
        <a:spcPct val="0"/>
      </a:spcAft>
      <a:defRPr sz="1600" kern="1200">
        <a:solidFill>
          <a:schemeClr val="tx1"/>
        </a:solidFill>
        <a:latin typeface="Times" panose="02020603050405020304" pitchFamily="18" charset="0"/>
        <a:ea typeface="ヒラギノ角ゴ Pro W3" pitchFamily="-112" charset="-128"/>
        <a:cs typeface="Times" panose="02020603050405020304" pitchFamily="18" charset="0"/>
      </a:defRPr>
    </a:lvl2pPr>
    <a:lvl3pPr marL="914400" algn="l" rtl="0" eaLnBrk="0" fontAlgn="base" hangingPunct="0">
      <a:spcBef>
        <a:spcPct val="30000"/>
      </a:spcBef>
      <a:spcAft>
        <a:spcPct val="0"/>
      </a:spcAft>
      <a:defRPr sz="1600" kern="1200">
        <a:solidFill>
          <a:schemeClr val="tx1"/>
        </a:solidFill>
        <a:latin typeface="Times" panose="02020603050405020304" pitchFamily="18" charset="0"/>
        <a:ea typeface="ヒラギノ角ゴ Pro W3" pitchFamily="-112" charset="-128"/>
        <a:cs typeface="Times" panose="02020603050405020304" pitchFamily="18" charset="0"/>
      </a:defRPr>
    </a:lvl3pPr>
    <a:lvl4pPr marL="1371600" algn="l" rtl="0" eaLnBrk="0" fontAlgn="base" hangingPunct="0">
      <a:spcBef>
        <a:spcPct val="30000"/>
      </a:spcBef>
      <a:spcAft>
        <a:spcPct val="0"/>
      </a:spcAft>
      <a:defRPr sz="1600" kern="1200">
        <a:solidFill>
          <a:schemeClr val="tx1"/>
        </a:solidFill>
        <a:latin typeface="Times" panose="02020603050405020304" pitchFamily="18" charset="0"/>
        <a:ea typeface="ヒラギノ角ゴ Pro W3" pitchFamily="-112" charset="-128"/>
        <a:cs typeface="Times" panose="02020603050405020304" pitchFamily="18" charset="0"/>
      </a:defRPr>
    </a:lvl4pPr>
    <a:lvl5pPr marL="1828800" algn="l" rtl="0" eaLnBrk="0" fontAlgn="base" hangingPunct="0">
      <a:spcBef>
        <a:spcPct val="30000"/>
      </a:spcBef>
      <a:spcAft>
        <a:spcPct val="0"/>
      </a:spcAft>
      <a:defRPr sz="1600" kern="1200">
        <a:solidFill>
          <a:schemeClr val="tx1"/>
        </a:solidFill>
        <a:latin typeface="Times" panose="02020603050405020304" pitchFamily="18" charset="0"/>
        <a:ea typeface="ヒラギノ角ゴ Pro W3" pitchFamily="-112" charset="-128"/>
        <a:cs typeface="Times" panose="02020603050405020304"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44600" y="609600"/>
            <a:ext cx="3119438" cy="2339975"/>
          </a:xfrm>
          <a:ln/>
        </p:spPr>
      </p:sp>
      <p:sp>
        <p:nvSpPr>
          <p:cNvPr id="28675" name="Notes Placeholder 2"/>
          <p:cNvSpPr>
            <a:spLocks noGrp="1"/>
          </p:cNvSpPr>
          <p:nvPr>
            <p:ph type="body" idx="1"/>
          </p:nvPr>
        </p:nvSpPr>
        <p:spPr>
          <a:xfrm>
            <a:off x="974725" y="3009900"/>
            <a:ext cx="5365750" cy="5759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panose="02020603050405020304" pitchFamily="18" charset="0"/>
                <a:ea typeface="ヒラギノ角ゴ Pro W3" pitchFamily="-80" charset="-128"/>
                <a:cs typeface="Times" panose="02020603050405020304" pitchFamily="18" charset="0"/>
              </a:rPr>
              <a:t>I am Chris Droessler (silent O, no Q</a:t>
            </a:r>
            <a:r>
              <a:rPr lang="en-US" altLang="en-US" sz="1600" dirty="0" smtClean="0">
                <a:latin typeface="Times" panose="02020603050405020304" pitchFamily="18" charset="0"/>
                <a:ea typeface="ヒラギノ角ゴ Pro W3" pitchFamily="-80" charset="-128"/>
                <a:cs typeface="Times" panose="02020603050405020304" pitchFamily="18" charset="0"/>
              </a:rPr>
              <a:t>)</a:t>
            </a:r>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panose="02020603050405020304" pitchFamily="18" charset="0"/>
                <a:ea typeface="ヒラギノ角ゴ Pro W3" pitchFamily="-80" charset="-128"/>
                <a:cs typeface="Times" panose="02020603050405020304" pitchFamily="18" charset="0"/>
              </a:rPr>
              <a:t>I am </a:t>
            </a:r>
            <a:r>
              <a:rPr lang="en-US" altLang="en-US" sz="1600" u="sng" dirty="0" smtClean="0">
                <a:latin typeface="Times" panose="02020603050405020304" pitchFamily="18" charset="0"/>
                <a:ea typeface="ヒラギノ角ゴ Pro W3" pitchFamily="-80" charset="-128"/>
                <a:cs typeface="Times" panose="02020603050405020304" pitchFamily="18" charset="0"/>
              </a:rPr>
              <a:t>your</a:t>
            </a:r>
            <a:r>
              <a:rPr lang="en-US" altLang="en-US" sz="1600" dirty="0" smtClean="0">
                <a:latin typeface="Times" panose="02020603050405020304" pitchFamily="18" charset="0"/>
                <a:ea typeface="ヒラギノ角ゴ Pro W3" pitchFamily="-80" charset="-128"/>
                <a:cs typeface="Times" panose="02020603050405020304" pitchFamily="18" charset="0"/>
              </a:rPr>
              <a:t> CTE Support Services consultant at the North Carolina Department of Public Instruction.</a:t>
            </a: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panose="02020603050405020304" pitchFamily="18" charset="0"/>
                <a:ea typeface="ヒラギノ角ゴ Pro W3" pitchFamily="-80" charset="-128"/>
                <a:cs typeface="Times" panose="02020603050405020304" pitchFamily="18" charset="0"/>
              </a:rPr>
              <a:t>I hope that you all recognize the QR code on the right side of the screen.</a:t>
            </a:r>
          </a:p>
          <a:p>
            <a:r>
              <a:rPr lang="en-US" altLang="en-US" sz="1600" dirty="0" smtClean="0">
                <a:latin typeface="Times" panose="02020603050405020304" pitchFamily="18" charset="0"/>
                <a:ea typeface="ヒラギノ角ゴ Pro W3" pitchFamily="-80" charset="-128"/>
                <a:cs typeface="Times" panose="02020603050405020304" pitchFamily="18" charset="0"/>
              </a:rPr>
              <a:t>If you have a smart phone, </a:t>
            </a:r>
            <a:r>
              <a:rPr lang="en-US" altLang="en-US" sz="1600" u="sng" dirty="0" smtClean="0">
                <a:latin typeface="Times" panose="02020603050405020304" pitchFamily="18" charset="0"/>
                <a:ea typeface="ヒラギノ角ゴ Pro W3" pitchFamily="-80" charset="-128"/>
                <a:cs typeface="Times" panose="02020603050405020304" pitchFamily="18" charset="0"/>
              </a:rPr>
              <a:t>and</a:t>
            </a:r>
            <a:r>
              <a:rPr lang="en-US" altLang="en-US" sz="1600" dirty="0" smtClean="0">
                <a:latin typeface="Times" panose="02020603050405020304" pitchFamily="18" charset="0"/>
                <a:ea typeface="ヒラギノ角ゴ Pro W3" pitchFamily="-80" charset="-128"/>
                <a:cs typeface="Times" panose="02020603050405020304" pitchFamily="18" charset="0"/>
              </a:rPr>
              <a:t> you are smart enough to use it, you can capture that QR code, and your phone takes you to the webpage where you can download a copy of this PowerPoint file. </a:t>
            </a: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panose="02020603050405020304" pitchFamily="18" charset="0"/>
                <a:ea typeface="ヒラギノ角ゴ Pro W3" pitchFamily="-80" charset="-128"/>
                <a:cs typeface="Times" panose="02020603050405020304" pitchFamily="18" charset="0"/>
              </a:rPr>
              <a:t>Or you can just go to ctpnc.org and click on the “presentations” link.</a:t>
            </a: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New Roman" pitchFamily="-80" charset="0"/>
                <a:ea typeface="ヒラギノ角ゴ Pro W3" pitchFamily="-80" charset="-128"/>
                <a:cs typeface="Times New Roman" pitchFamily="-80" charset="0"/>
              </a:rPr>
              <a:t>How many of you have already downloaded my presentation??</a:t>
            </a:r>
          </a:p>
          <a:p>
            <a:endParaRPr lang="en-US" altLang="en-US" sz="1600" baseline="0" dirty="0" smtClean="0">
              <a:latin typeface="Times" panose="02020603050405020304" pitchFamily="18" charset="0"/>
              <a:ea typeface="ヒラギノ角ゴ Pro W3" pitchFamily="-80" charset="-128"/>
              <a:cs typeface="Times" panose="02020603050405020304" pitchFamily="18" charset="0"/>
            </a:endParaRPr>
          </a:p>
          <a:p>
            <a:r>
              <a:rPr lang="en-US" altLang="en-US" sz="1600" baseline="0" dirty="0" smtClean="0">
                <a:latin typeface="Times" panose="02020603050405020304" pitchFamily="18" charset="0"/>
                <a:ea typeface="ヒラギノ角ゴ Pro W3" pitchFamily="-80" charset="-128"/>
                <a:cs typeface="Times" panose="02020603050405020304" pitchFamily="18" charset="0"/>
              </a:rPr>
              <a:t>Who is in the room today?  CDC, SPC, CAC , other</a:t>
            </a:r>
            <a:r>
              <a:rPr lang="en-US" altLang="en-US" sz="1600" baseline="0" dirty="0" smtClean="0">
                <a:latin typeface="Times" panose="02020603050405020304" pitchFamily="18" charset="0"/>
                <a:ea typeface="ヒラギノ角ゴ Pro W3" pitchFamily="-80" charset="-128"/>
                <a:cs typeface="Times" panose="02020603050405020304" pitchFamily="18" charset="0"/>
              </a:rPr>
              <a:t>?</a:t>
            </a:r>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New Roman" pitchFamily="-80" charset="0"/>
                <a:ea typeface="ヒラギノ角ゴ Pro W3" pitchFamily="-80" charset="-128"/>
                <a:cs typeface="Times New Roman" pitchFamily="-80" charset="0"/>
              </a:rPr>
              <a:t>==============</a:t>
            </a:r>
            <a:r>
              <a:rPr lang="en-US" altLang="en-US" sz="1600" dirty="0" smtClean="0">
                <a:latin typeface="Times New Roman" pitchFamily="-80" charset="0"/>
                <a:ea typeface="ヒラギノ角ゴ Pro W3" pitchFamily="-80" charset="-128"/>
                <a:cs typeface="Times New Roman" pitchFamily="-80" charset="0"/>
              </a:rPr>
              <a:t>=</a:t>
            </a:r>
          </a:p>
          <a:p>
            <a:r>
              <a:rPr lang="en-US" altLang="en-US" dirty="0" smtClean="0">
                <a:latin typeface="Times New Roman" pitchFamily="-80" charset="0"/>
                <a:ea typeface="ヒラギノ角ゴ Pro W3" pitchFamily="-80" charset="-128"/>
                <a:cs typeface="Times New Roman" pitchFamily="-80" charset="0"/>
              </a:rPr>
              <a:t>CDC Induction – August 17, 2015</a:t>
            </a:r>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www.ctpnc.org/presentations</a:t>
            </a:r>
          </a:p>
          <a:p>
            <a:endParaRPr lang="en-US" altLang="en-US" sz="1600" dirty="0" smtClean="0">
              <a:latin typeface="Times New Roman" pitchFamily="-80" charset="0"/>
              <a:ea typeface="ヒラギノ角ゴ Pro W3" pitchFamily="-80" charset="-128"/>
              <a:cs typeface="Times New Roman" pitchFamily="-80"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0F9A7600-873F-44F5-A548-561BED75037A}"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427163" y="720725"/>
            <a:ext cx="3508375" cy="2632075"/>
          </a:xfrm>
          <a:ln/>
        </p:spPr>
      </p:sp>
      <p:sp>
        <p:nvSpPr>
          <p:cNvPr id="43011" name="Rectangle 3"/>
          <p:cNvSpPr>
            <a:spLocks noGrp="1" noChangeArrowheads="1"/>
          </p:cNvSpPr>
          <p:nvPr>
            <p:ph type="body" idx="1"/>
          </p:nvPr>
        </p:nvSpPr>
        <p:spPr>
          <a:xfrm>
            <a:off x="974725" y="3733800"/>
            <a:ext cx="5365750" cy="5146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So what’s the difference</a:t>
            </a:r>
            <a:r>
              <a:rPr lang="en-US" altLang="en-US" sz="1600" baseline="0" dirty="0" smtClean="0">
                <a:latin typeface="Times New Roman" pitchFamily="-80" charset="0"/>
                <a:ea typeface="ヒラギノ角ゴ Pro W3" pitchFamily="-80" charset="-128"/>
                <a:cs typeface="Times New Roman" pitchFamily="-80" charset="0"/>
              </a:rPr>
              <a:t> between these kinds</a:t>
            </a:r>
            <a:r>
              <a:rPr lang="en-US" altLang="en-US" sz="1600" dirty="0" smtClean="0">
                <a:latin typeface="Times New Roman" pitchFamily="-80" charset="0"/>
                <a:ea typeface="ヒラギノ角ゴ Pro W3" pitchFamily="-80" charset="-128"/>
                <a:cs typeface="Times New Roman" pitchFamily="-80" charset="0"/>
              </a:rPr>
              <a:t> of long-term work-based learning</a:t>
            </a:r>
            <a:r>
              <a:rPr lang="en-US" altLang="en-US" sz="1600" baseline="0" dirty="0" smtClean="0">
                <a:latin typeface="Times New Roman" pitchFamily="-80" charset="0"/>
                <a:ea typeface="ヒラギノ角ゴ Pro W3" pitchFamily="-80" charset="-128"/>
                <a:cs typeface="Times New Roman" pitchFamily="-80" charset="0"/>
              </a:rPr>
              <a:t>?</a:t>
            </a:r>
          </a:p>
          <a:p>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From our perspective, the work-based experience could look the same for all of these.</a:t>
            </a:r>
          </a:p>
          <a:p>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We recently</a:t>
            </a:r>
            <a:r>
              <a:rPr lang="en-US" altLang="en-US" sz="1600" dirty="0" smtClean="0">
                <a:latin typeface="Times New Roman" pitchFamily="-80" charset="0"/>
                <a:ea typeface="ヒラギノ角ゴ Pro W3" pitchFamily="-80" charset="-128"/>
                <a:cs typeface="Times New Roman" pitchFamily="-80" charset="0"/>
              </a:rPr>
              <a:t> </a:t>
            </a:r>
            <a:r>
              <a:rPr lang="en-US" altLang="en-US" sz="1600" baseline="0" dirty="0" smtClean="0">
                <a:latin typeface="Times New Roman" pitchFamily="-80" charset="0"/>
                <a:ea typeface="ヒラギノ角ゴ Pro W3" pitchFamily="-80" charset="-128"/>
                <a:cs typeface="Times New Roman" pitchFamily="-80" charset="0"/>
              </a:rPr>
              <a:t>moved the apprenticeship and pre-apprenticeship to work like adding a credential to either internship or cooperative education.  More on that in a few minutes.</a:t>
            </a:r>
          </a:p>
          <a:p>
            <a:endParaRPr lang="en-US" altLang="en-US" sz="1600" baseline="0" dirty="0" smtClean="0">
              <a:latin typeface="Times New Roman" pitchFamily="-80" charset="0"/>
              <a:ea typeface="ヒラギノ角ゴ Pro W3" pitchFamily="-80" charset="-128"/>
              <a:cs typeface="Times New Roman" pitchFamily="-80" charset="0"/>
            </a:endParaRPr>
          </a:p>
          <a:p>
            <a:endParaRPr lang="en-US" altLang="en-US" sz="1600" dirty="0" smtClean="0">
              <a:latin typeface="Times New Roman" pitchFamily="-80" charset="0"/>
              <a:ea typeface="ヒラギノ角ゴ Pro W3" pitchFamily="-80" charset="-128"/>
              <a:cs typeface="Times New Roman" pitchFamily="-80" charset="0"/>
            </a:endParaRP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a:t>
            </a:r>
          </a:p>
          <a:p>
            <a:r>
              <a:rPr lang="en-US" altLang="en-US" sz="1600" dirty="0" smtClean="0">
                <a:latin typeface="Times New Roman" pitchFamily="-80" charset="0"/>
                <a:ea typeface="ヒラギノ角ゴ Pro W3" pitchFamily="-80" charset="-128"/>
                <a:cs typeface="Times New Roman" pitchFamily="-80" charset="0"/>
              </a:rPr>
              <a:t>http://gecd.mit.edu/sites/default/files/images/landing/2nd-level-header-image.jpg?1315239382</a:t>
            </a:r>
          </a:p>
          <a:p>
            <a:r>
              <a:rPr lang="en-US" altLang="en-US" sz="1600" dirty="0" smtClean="0">
                <a:latin typeface="Times New Roman" pitchFamily="-80" charset="0"/>
                <a:ea typeface="ヒラギノ角ゴ Pro W3" pitchFamily="-80" charset="-128"/>
                <a:cs typeface="Times New Roman" pitchFamily="-80" charset="0"/>
              </a:rPr>
              <a:t>http://gecd.mit.edu/jobs</a:t>
            </a:r>
          </a:p>
          <a:p>
            <a:endParaRPr lang="en-US" altLang="en-US" sz="1600" dirty="0" smtClean="0">
              <a:latin typeface="Times New Roman" pitchFamily="-80" charset="0"/>
              <a:ea typeface="ヒラギノ角ゴ Pro W3" pitchFamily="-80" charset="-128"/>
              <a:cs typeface="Times New Roman" pitchFamily="-80"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EB249773-4340-4C25-AFC7-1677F8EB4386}" type="slidenum">
              <a:rPr lang="en-US" altLang="en-US" sz="1200" smtClean="0"/>
              <a:pPr/>
              <a:t>10</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427163" y="720725"/>
            <a:ext cx="3508375" cy="2632075"/>
          </a:xfrm>
          <a:ln/>
        </p:spPr>
      </p:sp>
      <p:sp>
        <p:nvSpPr>
          <p:cNvPr id="43011" name="Rectangle 3"/>
          <p:cNvSpPr>
            <a:spLocks noGrp="1" noChangeArrowheads="1"/>
          </p:cNvSpPr>
          <p:nvPr>
            <p:ph type="body" idx="1"/>
          </p:nvPr>
        </p:nvSpPr>
        <p:spPr>
          <a:xfrm>
            <a:off x="974725" y="3733800"/>
            <a:ext cx="5365750" cy="5146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Cooperative Education must be tied to a CTE course, internship does not.</a:t>
            </a:r>
          </a:p>
          <a:p>
            <a:endParaRPr lang="en-US" altLang="en-US" dirty="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Coop must be paid, internship does not.</a:t>
            </a:r>
          </a:p>
          <a:p>
            <a:endParaRPr lang="en-US" altLang="en-US" dirty="0" smtClean="0">
              <a:latin typeface="Times New Roman" pitchFamily="-80" charset="0"/>
              <a:ea typeface="ヒラギノ角ゴ Pro W3" pitchFamily="-80" charset="-128"/>
              <a:cs typeface="Times New Roman" pitchFamily="-80" charset="0"/>
            </a:endParaRPr>
          </a:p>
          <a:p>
            <a:r>
              <a:rPr lang="en-US" altLang="en-US" dirty="0" smtClean="0">
                <a:latin typeface="Times New Roman" pitchFamily="-80" charset="0"/>
                <a:ea typeface="ヒラギノ角ゴ Pro W3" pitchFamily="-80" charset="-128"/>
                <a:cs typeface="Times New Roman" pitchFamily="-80" charset="0"/>
              </a:rPr>
              <a:t>The rest of the requirements are the same</a:t>
            </a:r>
            <a:r>
              <a:rPr lang="en-US" altLang="en-US" dirty="0" smtClean="0">
                <a:latin typeface="Times New Roman" pitchFamily="-80" charset="0"/>
                <a:ea typeface="ヒラギノ角ゴ Pro W3" pitchFamily="-80" charset="-128"/>
                <a:cs typeface="Times New Roman" pitchFamily="-80" charset="0"/>
              </a:rPr>
              <a:t>.</a:t>
            </a:r>
          </a:p>
          <a:p>
            <a:endParaRPr lang="en-US" altLang="en-US" dirty="0">
              <a:latin typeface="Times New Roman" pitchFamily="-80" charset="0"/>
              <a:ea typeface="ヒラギノ角ゴ Pro W3" pitchFamily="-80" charset="-128"/>
              <a:cs typeface="Times New Roman" pitchFamily="-80" charset="0"/>
            </a:endParaRPr>
          </a:p>
          <a:p>
            <a:r>
              <a:rPr lang="en-US" altLang="en-US" dirty="0" smtClean="0">
                <a:latin typeface="Times New Roman" pitchFamily="-80" charset="0"/>
                <a:ea typeface="ヒラギノ角ゴ Pro W3" pitchFamily="-80" charset="-128"/>
                <a:cs typeface="Times New Roman" pitchFamily="-80" charset="0"/>
              </a:rPr>
              <a:t>The work the student does could be exactly the same.</a:t>
            </a:r>
            <a:endParaRPr lang="en-US" altLang="en-US" dirty="0">
              <a:latin typeface="Times New Roman" pitchFamily="-80" charset="0"/>
              <a:ea typeface="ヒラギノ角ゴ Pro W3" pitchFamily="-80" charset="-128"/>
              <a:cs typeface="Times New Roman" pitchFamily="-80"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EB249773-4340-4C25-AFC7-1677F8EB4386}" type="slidenum">
              <a:rPr lang="en-US" altLang="en-US" sz="1200" smtClean="0"/>
              <a:pPr/>
              <a:t>11</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427163" y="720725"/>
            <a:ext cx="3508375" cy="2632075"/>
          </a:xfrm>
          <a:ln/>
        </p:spPr>
      </p:sp>
      <p:sp>
        <p:nvSpPr>
          <p:cNvPr id="43011" name="Rectangle 3"/>
          <p:cNvSpPr>
            <a:spLocks noGrp="1" noChangeArrowheads="1"/>
          </p:cNvSpPr>
          <p:nvPr>
            <p:ph type="body" idx="1"/>
          </p:nvPr>
        </p:nvSpPr>
        <p:spPr>
          <a:xfrm>
            <a:off x="974725" y="3733800"/>
            <a:ext cx="5365750" cy="5146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Cooperative Education is a method of instruction where technical classroom instruction is combined with paid employment that is directly related to the classroom instruction.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The two experiences must be planned and supervised by the school and the employer so that each contributes to the student's career objective.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Written cooperative agreements showing the instruction to be provided  -- are developed by the school and employer providing the training.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School credit is received for both the on-the-job training and the classroom components.</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EB249773-4340-4C25-AFC7-1677F8EB4386}" type="slidenum">
              <a:rPr lang="en-US" altLang="en-US" sz="1200" smtClean="0"/>
              <a:pPr/>
              <a:t>12</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57300" y="720725"/>
            <a:ext cx="3162300" cy="2371725"/>
          </a:xfrm>
          <a:ln/>
        </p:spPr>
      </p:sp>
      <p:sp>
        <p:nvSpPr>
          <p:cNvPr id="44035" name="Rectangle 3"/>
          <p:cNvSpPr>
            <a:spLocks noGrp="1" noChangeArrowheads="1"/>
          </p:cNvSpPr>
          <p:nvPr>
            <p:ph type="body" idx="1"/>
          </p:nvPr>
        </p:nvSpPr>
        <p:spPr>
          <a:xfrm>
            <a:off x="974725" y="3581400"/>
            <a:ext cx="5365750" cy="5299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Through an internship, a student learns by taking on a responsible role as a worker in a company or organization.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The internship allows students to observe and participate in daily operations, develop direct contact with job personnel, ask questions about particular careers, and perform certain job tasks.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The work experience should be directly related to the student’s chosen career pathway.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Internships may be paid or unpaid. </a:t>
            </a:r>
          </a:p>
          <a:p>
            <a:r>
              <a:rPr lang="en-US" altLang="en-US" sz="1600" dirty="0" smtClean="0">
                <a:latin typeface="Times New Roman" pitchFamily="-80" charset="0"/>
                <a:ea typeface="ヒラギノ角ゴ Pro W3" pitchFamily="-80" charset="-128"/>
                <a:cs typeface="Times New Roman" pitchFamily="-80" charset="0"/>
              </a:rPr>
              <a:t>It is </a:t>
            </a:r>
            <a:r>
              <a:rPr lang="en-US" altLang="en-US" sz="1600" u="sng" dirty="0" smtClean="0">
                <a:latin typeface="Times New Roman" pitchFamily="-80" charset="0"/>
                <a:ea typeface="ヒラギノ角ゴ Pro W3" pitchFamily="-80" charset="-128"/>
                <a:cs typeface="Times New Roman" pitchFamily="-80" charset="0"/>
              </a:rPr>
              <a:t>not</a:t>
            </a:r>
            <a:r>
              <a:rPr lang="en-US" altLang="en-US" sz="1600" dirty="0" smtClean="0">
                <a:latin typeface="Times New Roman" pitchFamily="-80" charset="0"/>
                <a:ea typeface="ヒラギノ角ゴ Pro W3" pitchFamily="-80" charset="-128"/>
                <a:cs typeface="Times New Roman" pitchFamily="-80" charset="0"/>
              </a:rPr>
              <a:t> possible to do an internship through self-employment.  You must be working under the constant supervision of a supervisor.</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Since internship work does not </a:t>
            </a:r>
            <a:r>
              <a:rPr lang="en-US" altLang="en-US" sz="1600" u="sng" dirty="0" smtClean="0">
                <a:latin typeface="Times New Roman" pitchFamily="-80" charset="0"/>
                <a:ea typeface="ヒラギノ角ゴ Pro W3" pitchFamily="-80" charset="-128"/>
                <a:cs typeface="Times New Roman" pitchFamily="-80" charset="0"/>
              </a:rPr>
              <a:t>have</a:t>
            </a:r>
            <a:r>
              <a:rPr lang="en-US" altLang="en-US" sz="1600" dirty="0" smtClean="0">
                <a:latin typeface="Times New Roman" pitchFamily="-80" charset="0"/>
                <a:ea typeface="ヒラギノ角ゴ Pro W3" pitchFamily="-80" charset="-128"/>
                <a:cs typeface="Times New Roman" pitchFamily="-80" charset="0"/>
              </a:rPr>
              <a:t> to be paid, it is possible to do internship hours through …</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E6DA9AC5-A322-408E-BFEE-CBAB5567FB4B}" type="slidenum">
              <a:rPr lang="en-US" altLang="en-US" sz="1200" smtClean="0"/>
              <a:pPr/>
              <a:t>13</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243013" y="720725"/>
            <a:ext cx="2879725" cy="2159000"/>
          </a:xfrm>
          <a:ln/>
        </p:spPr>
      </p:sp>
      <p:sp>
        <p:nvSpPr>
          <p:cNvPr id="45059" name="Notes Placeholder 2"/>
          <p:cNvSpPr>
            <a:spLocks noGrp="1"/>
          </p:cNvSpPr>
          <p:nvPr>
            <p:ph type="body" idx="1"/>
          </p:nvPr>
        </p:nvSpPr>
        <p:spPr>
          <a:xfrm>
            <a:off x="974725" y="2960688"/>
            <a:ext cx="5365750" cy="5919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 Service learning, which is where students do work that is considered to be a </a:t>
            </a:r>
            <a:r>
              <a:rPr lang="en-US" altLang="en-US" sz="1600" u="sng" dirty="0" smtClean="0">
                <a:latin typeface="Times New Roman" pitchFamily="-80" charset="0"/>
                <a:ea typeface="ヒラギノ角ゴ Pro W3" pitchFamily="-80" charset="-128"/>
                <a:cs typeface="Times New Roman" pitchFamily="-80" charset="0"/>
              </a:rPr>
              <a:t>service</a:t>
            </a:r>
            <a:r>
              <a:rPr lang="en-US" altLang="en-US" sz="1600" dirty="0" smtClean="0">
                <a:latin typeface="Times New Roman" pitchFamily="-80" charset="0"/>
                <a:ea typeface="ヒラギノ角ゴ Pro W3" pitchFamily="-80" charset="-128"/>
                <a:cs typeface="Times New Roman" pitchFamily="-80" charset="0"/>
              </a:rPr>
              <a:t> to the community and would often be done by a volunteer.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Construction students could work for Habitat for Humanity. </a:t>
            </a:r>
          </a:p>
          <a:p>
            <a:r>
              <a:rPr lang="en-US" altLang="en-US" sz="1600" dirty="0" smtClean="0">
                <a:latin typeface="Times New Roman" pitchFamily="-80" charset="0"/>
                <a:ea typeface="ヒラギノ角ゴ Pro W3" pitchFamily="-80" charset="-128"/>
                <a:cs typeface="Times New Roman" pitchFamily="-80" charset="0"/>
              </a:rPr>
              <a:t>Business Ed and Marketing Ed students could work for practically any non-profit organization.</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Houses of Worship are a great place to work internship hours. I know one student who did an internship at his church creating a series of videos.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Service learning is great because students can see a </a:t>
            </a:r>
            <a:r>
              <a:rPr lang="en-US" altLang="en-US" sz="1600" u="sng" dirty="0" smtClean="0">
                <a:latin typeface="Times New Roman" pitchFamily="-80" charset="0"/>
                <a:ea typeface="ヒラギノ角ゴ Pro W3" pitchFamily="-80" charset="-128"/>
                <a:cs typeface="Times New Roman" pitchFamily="-80" charset="0"/>
              </a:rPr>
              <a:t>purpose</a:t>
            </a:r>
            <a:r>
              <a:rPr lang="en-US" altLang="en-US" sz="1600" dirty="0" smtClean="0">
                <a:latin typeface="Times New Roman" pitchFamily="-80" charset="0"/>
                <a:ea typeface="ヒラギノ角ゴ Pro W3" pitchFamily="-80" charset="-128"/>
                <a:cs typeface="Times New Roman" pitchFamily="-80" charset="0"/>
              </a:rPr>
              <a:t> to their work and have a good feeling that their work is </a:t>
            </a:r>
            <a:r>
              <a:rPr lang="en-US" altLang="en-US" sz="1600" u="sng" dirty="0" smtClean="0">
                <a:latin typeface="Times New Roman" pitchFamily="-80" charset="0"/>
                <a:ea typeface="ヒラギノ角ゴ Pro W3" pitchFamily="-80" charset="-128"/>
                <a:cs typeface="Times New Roman" pitchFamily="-80" charset="0"/>
              </a:rPr>
              <a:t>appreciated</a:t>
            </a:r>
            <a:r>
              <a:rPr lang="en-US" altLang="en-US" sz="1600" dirty="0" smtClean="0">
                <a:latin typeface="Times New Roman" pitchFamily="-80" charset="0"/>
                <a:ea typeface="ヒラギノ角ゴ Pro W3" pitchFamily="-80" charset="-128"/>
                <a:cs typeface="Times New Roman" pitchFamily="-80" charset="0"/>
              </a:rPr>
              <a:t> and is helping to make the world a better place.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In a </a:t>
            </a:r>
            <a:r>
              <a:rPr lang="en-US" altLang="en-US" sz="1600" u="sng" dirty="0" smtClean="0">
                <a:latin typeface="Times New Roman" pitchFamily="-80" charset="0"/>
                <a:ea typeface="ヒラギノ角ゴ Pro W3" pitchFamily="-80" charset="-128"/>
                <a:cs typeface="Times New Roman" pitchFamily="-80" charset="0"/>
              </a:rPr>
              <a:t>traditional</a:t>
            </a:r>
            <a:r>
              <a:rPr lang="en-US" altLang="en-US" sz="1600" dirty="0" smtClean="0">
                <a:latin typeface="Times New Roman" pitchFamily="-80" charset="0"/>
                <a:ea typeface="ヒラギノ角ゴ Pro W3" pitchFamily="-80" charset="-128"/>
                <a:cs typeface="Times New Roman" pitchFamily="-80" charset="0"/>
              </a:rPr>
              <a:t> work environment, it is sometimes hard to see the fruits of your labor.</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518923B5-88AA-4BBC-BB9B-3805F1E71725}" type="slidenum">
              <a:rPr lang="en-US" altLang="en-US" sz="1200" smtClean="0"/>
              <a:pPr/>
              <a:t>14</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239838" y="609600"/>
            <a:ext cx="2478087" cy="1858963"/>
          </a:xfrm>
          <a:ln/>
        </p:spPr>
      </p:sp>
      <p:sp>
        <p:nvSpPr>
          <p:cNvPr id="46083" name="Rectangle 3"/>
          <p:cNvSpPr>
            <a:spLocks noGrp="1" noChangeArrowheads="1"/>
          </p:cNvSpPr>
          <p:nvPr>
            <p:ph type="body" idx="1"/>
          </p:nvPr>
        </p:nvSpPr>
        <p:spPr>
          <a:xfrm>
            <a:off x="974725" y="2895600"/>
            <a:ext cx="5365750" cy="5862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Apprenticeship is a system of skilled occupational training that combines practical work experiences with related academic and technical instruction. </a:t>
            </a:r>
          </a:p>
          <a:p>
            <a:r>
              <a:rPr lang="en-US" altLang="en-US" sz="1600" dirty="0" smtClean="0">
                <a:latin typeface="Times New Roman" pitchFamily="-80" charset="0"/>
                <a:ea typeface="ヒラギノ角ゴ Pro W3" pitchFamily="-80" charset="-128"/>
                <a:cs typeface="Times New Roman" pitchFamily="-80" charset="0"/>
              </a:rPr>
              <a:t>An apprentice works on the job for an employer and is taught and supervised by an experienced person in the chosen occupation. </a:t>
            </a:r>
          </a:p>
          <a:p>
            <a:r>
              <a:rPr lang="en-US" altLang="en-US" sz="1600" dirty="0" smtClean="0">
                <a:latin typeface="Times New Roman" pitchFamily="-80" charset="0"/>
                <a:ea typeface="ヒラギノ角ゴ Pro W3" pitchFamily="-80" charset="-128"/>
                <a:cs typeface="Times New Roman" pitchFamily="-80" charset="0"/>
              </a:rPr>
              <a:t>This preplanned, progressively challenging work-based learning experience extends for two to four years, depending on the occupation. </a:t>
            </a:r>
          </a:p>
          <a:p>
            <a:r>
              <a:rPr lang="en-US" altLang="en-US" sz="1600" dirty="0" smtClean="0">
                <a:latin typeface="Times New Roman" pitchFamily="-80" charset="0"/>
                <a:ea typeface="ヒラギノ角ゴ Pro W3" pitchFamily="-80" charset="-128"/>
                <a:cs typeface="Times New Roman" pitchFamily="-80" charset="0"/>
              </a:rPr>
              <a:t>Upon completion of the work and the related instruction, the apprentice receives certification as a journeyman in the field.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Apprenticeship programs are registered and monitored by the NC Department of Commerce. </a:t>
            </a:r>
          </a:p>
          <a:p>
            <a:r>
              <a:rPr lang="en-US" altLang="en-US" sz="1600" dirty="0" smtClean="0">
                <a:latin typeface="Times New Roman" pitchFamily="-80" charset="0"/>
                <a:ea typeface="ヒラギノ角ゴ Pro W3" pitchFamily="-80" charset="-128"/>
                <a:cs typeface="Times New Roman" pitchFamily="-80" charset="0"/>
              </a:rPr>
              <a:t>For students who are not ready to make a multi-year commitment, they have a Pre-Apprenticeship program, which can be turned into a Registered Apprenticeship at anytime.</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Think of Apprenticeship as a </a:t>
            </a:r>
            <a:r>
              <a:rPr lang="en-US" altLang="en-US" sz="1600" u="sng" dirty="0" smtClean="0">
                <a:latin typeface="Times New Roman" pitchFamily="-80" charset="0"/>
                <a:ea typeface="ヒラギノ角ゴ Pro W3" pitchFamily="-80" charset="-128"/>
                <a:cs typeface="Times New Roman" pitchFamily="-80" charset="0"/>
              </a:rPr>
              <a:t>credential</a:t>
            </a:r>
            <a:r>
              <a:rPr lang="en-US" altLang="en-US" sz="1600" dirty="0" smtClean="0">
                <a:latin typeface="Times New Roman" pitchFamily="-80" charset="0"/>
                <a:ea typeface="ヒラギノ角ゴ Pro W3" pitchFamily="-80" charset="-128"/>
                <a:cs typeface="Times New Roman" pitchFamily="-80" charset="0"/>
              </a:rPr>
              <a:t> that can be added to internships and cooperative education.</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182C6F17-B487-4596-92DD-79AA4F01F24F}" type="slidenum">
              <a:rPr lang="en-US" altLang="en-US" sz="1200" smtClean="0"/>
              <a:pPr/>
              <a:t>15</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243013" y="720725"/>
            <a:ext cx="2879725" cy="2159000"/>
          </a:xfrm>
          <a:ln/>
        </p:spPr>
      </p:sp>
      <p:sp>
        <p:nvSpPr>
          <p:cNvPr id="45059" name="Notes Placeholder 2"/>
          <p:cNvSpPr>
            <a:spLocks noGrp="1"/>
          </p:cNvSpPr>
          <p:nvPr>
            <p:ph type="body" idx="1"/>
          </p:nvPr>
        </p:nvSpPr>
        <p:spPr>
          <a:xfrm>
            <a:off x="974725" y="2960688"/>
            <a:ext cx="5365750" cy="5919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Mentorship pairs a student</a:t>
            </a:r>
            <a:r>
              <a:rPr lang="en-US" altLang="en-US" sz="1600" baseline="0" dirty="0" smtClean="0">
                <a:latin typeface="Times New Roman" pitchFamily="-80" charset="0"/>
                <a:ea typeface="ヒラギノ角ゴ Pro W3" pitchFamily="-80" charset="-128"/>
                <a:cs typeface="Times New Roman" pitchFamily="-80" charset="0"/>
              </a:rPr>
              <a:t> </a:t>
            </a:r>
            <a:r>
              <a:rPr lang="en-US" altLang="en-US" sz="1600" dirty="0" smtClean="0">
                <a:latin typeface="Times New Roman" pitchFamily="-80" charset="0"/>
                <a:ea typeface="ヒラギノ角ゴ Pro W3" pitchFamily="-80" charset="-128"/>
                <a:cs typeface="Times New Roman" pitchFamily="-80" charset="0"/>
              </a:rPr>
              <a:t>with a community professional (mentor) in a one-to-one relationship with the intent of providing first-hand experience in a career field of the student's choice. </a:t>
            </a:r>
          </a:p>
          <a:p>
            <a:r>
              <a:rPr lang="en-US" altLang="en-US" sz="1600" dirty="0" smtClean="0">
                <a:latin typeface="Times New Roman" pitchFamily="-80" charset="0"/>
                <a:ea typeface="ヒラギノ角ゴ Pro W3" pitchFamily="-80" charset="-128"/>
                <a:cs typeface="Times New Roman" pitchFamily="-80" charset="0"/>
              </a:rPr>
              <a:t>Mentors are encouraged to provide as much hands-on experience as possible and to give learners a view of all aspects of the career, including routine tasks, as well as creative and challenging opportunities. </a:t>
            </a:r>
          </a:p>
          <a:p>
            <a:r>
              <a:rPr lang="en-US" altLang="en-US" sz="1600" dirty="0" smtClean="0">
                <a:latin typeface="Times New Roman" pitchFamily="-80" charset="0"/>
                <a:ea typeface="ヒラギノ角ゴ Pro W3" pitchFamily="-80" charset="-128"/>
                <a:cs typeface="Times New Roman" pitchFamily="-80" charset="0"/>
              </a:rPr>
              <a:t>The mentorship differs primarily from an internship experience in that it is a one-to-one relationship and does not require a minimum number of hours.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Mentorship is great for entrepreneurial students or students who are self-employed </a:t>
            </a:r>
            <a:r>
              <a:rPr lang="en-US" altLang="en-US" sz="1600" baseline="0" dirty="0" smtClean="0">
                <a:latin typeface="Times New Roman" pitchFamily="-80" charset="0"/>
                <a:ea typeface="ヒラギノ角ゴ Pro W3" pitchFamily="-80" charset="-128"/>
                <a:cs typeface="Times New Roman" pitchFamily="-80" charset="0"/>
              </a:rPr>
              <a:t>to learn from an experienced professional.</a:t>
            </a:r>
          </a:p>
          <a:p>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Just remember - Wax on – wax off.</a:t>
            </a:r>
            <a:endParaRPr lang="en-US" altLang="en-US" sz="1600" dirty="0" smtClean="0">
              <a:latin typeface="Times New Roman" pitchFamily="-80" charset="0"/>
              <a:ea typeface="ヒラギノ角ゴ Pro W3" pitchFamily="-80" charset="-128"/>
              <a:cs typeface="Times New Roman" pitchFamily="-80" charset="0"/>
            </a:endParaRP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https://southernadventuress.files.wordpress.com/2012/11/116486.jpg</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518923B5-88AA-4BBC-BB9B-3805F1E71725}" type="slidenum">
              <a:rPr lang="en-US" altLang="en-US" sz="1200" smtClean="0"/>
              <a:pPr/>
              <a:t>16</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charset="-128"/>
              </a:rPr>
              <a:t>Internships</a:t>
            </a:r>
            <a:r>
              <a:rPr lang="en-US" altLang="en-US" baseline="0" dirty="0" smtClean="0">
                <a:ea typeface="ヒラギノ角ゴ Pro W3" charset="-128"/>
              </a:rPr>
              <a:t> and</a:t>
            </a:r>
            <a:r>
              <a:rPr lang="en-US" altLang="en-US" dirty="0" smtClean="0">
                <a:ea typeface="ヒラギノ角ゴ Pro W3" charset="-128"/>
              </a:rPr>
              <a:t> </a:t>
            </a:r>
            <a:r>
              <a:rPr lang="en-US" altLang="en-US" dirty="0">
                <a:ea typeface="ヒラギノ角ゴ Pro W3" charset="-128"/>
              </a:rPr>
              <a:t>Cooperative </a:t>
            </a:r>
            <a:r>
              <a:rPr lang="en-US" altLang="en-US" dirty="0" smtClean="0">
                <a:ea typeface="ヒラギノ角ゴ Pro W3" charset="-128"/>
              </a:rPr>
              <a:t>Education</a:t>
            </a:r>
            <a:r>
              <a:rPr lang="en-US" altLang="en-US" baseline="0" dirty="0" smtClean="0">
                <a:ea typeface="ヒラギノ角ゴ Pro W3" charset="-128"/>
              </a:rPr>
              <a:t> </a:t>
            </a:r>
            <a:r>
              <a:rPr lang="en-US" altLang="en-US" dirty="0" smtClean="0">
                <a:ea typeface="ヒラギノ角ゴ Pro W3" charset="-128"/>
              </a:rPr>
              <a:t>can </a:t>
            </a:r>
            <a:r>
              <a:rPr lang="en-US" altLang="en-US" dirty="0">
                <a:ea typeface="ヒラギノ角ゴ Pro W3" charset="-128"/>
              </a:rPr>
              <a:t>receive academic credit based upon the number of hours spent in the workplace. </a:t>
            </a:r>
            <a:endParaRPr lang="en-US" altLang="en-US" dirty="0" smtClean="0">
              <a:ea typeface="ヒラギノ角ゴ Pro W3" charset="-128"/>
            </a:endParaRPr>
          </a:p>
          <a:p>
            <a:endParaRPr lang="en-US" altLang="en-US" dirty="0">
              <a:ea typeface="ヒラギノ角ゴ Pro W3" charset="-128"/>
            </a:endParaRPr>
          </a:p>
          <a:p>
            <a:r>
              <a:rPr lang="en-US" altLang="en-US" sz="1600" dirty="0" smtClean="0">
                <a:latin typeface="Times New Roman" pitchFamily="-80" charset="0"/>
                <a:ea typeface="ヒラギノ角ゴ Pro W3" pitchFamily="-80" charset="-128"/>
                <a:cs typeface="Times New Roman" pitchFamily="-80" charset="0"/>
              </a:rPr>
              <a:t>The </a:t>
            </a:r>
            <a:r>
              <a:rPr lang="en-US" altLang="en-US" sz="1600" u="sng" dirty="0" smtClean="0">
                <a:latin typeface="Times New Roman" pitchFamily="-80" charset="0"/>
                <a:ea typeface="ヒラギノ角ゴ Pro W3" pitchFamily="-80" charset="-128"/>
                <a:cs typeface="Times New Roman" pitchFamily="-80" charset="0"/>
              </a:rPr>
              <a:t>minimum</a:t>
            </a:r>
            <a:r>
              <a:rPr lang="en-US" altLang="en-US" sz="1600" dirty="0" smtClean="0">
                <a:latin typeface="Times New Roman" pitchFamily="-80" charset="0"/>
                <a:ea typeface="ヒラギノ角ゴ Pro W3" pitchFamily="-80" charset="-128"/>
                <a:cs typeface="Times New Roman" pitchFamily="-80" charset="0"/>
              </a:rPr>
              <a:t> hours required to receive 1 credit for students on a block schedule is 135 hours. </a:t>
            </a:r>
          </a:p>
          <a:p>
            <a:r>
              <a:rPr lang="en-US" altLang="en-US" sz="1600" dirty="0" smtClean="0">
                <a:latin typeface="Times New Roman" pitchFamily="-80" charset="0"/>
                <a:ea typeface="ヒラギノ角ゴ Pro W3" pitchFamily="-80" charset="-128"/>
                <a:cs typeface="Times New Roman" pitchFamily="-80" charset="0"/>
              </a:rPr>
              <a:t>For traditional calendars, the minimum is 150 hours.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LEAs may require more hours if they are consistent for both internship and cooperative education.</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Students should not receive academic credit for work done at their </a:t>
            </a:r>
            <a:r>
              <a:rPr lang="en-US" altLang="en-US" sz="1600" u="sng" dirty="0" smtClean="0">
                <a:latin typeface="Times New Roman" pitchFamily="-80" charset="0"/>
                <a:ea typeface="ヒラギノ角ゴ Pro W3" pitchFamily="-80" charset="-128"/>
                <a:cs typeface="Times New Roman" pitchFamily="-80" charset="0"/>
              </a:rPr>
              <a:t>own</a:t>
            </a:r>
            <a:r>
              <a:rPr lang="en-US" altLang="en-US" sz="1600" dirty="0" smtClean="0">
                <a:latin typeface="Times New Roman" pitchFamily="-80" charset="0"/>
                <a:ea typeface="ヒラギノ角ゴ Pro W3" pitchFamily="-80" charset="-128"/>
                <a:cs typeface="Times New Roman" pitchFamily="-80" charset="0"/>
              </a:rPr>
              <a:t> school. The work should be done at a business or at another school.</a:t>
            </a:r>
          </a:p>
          <a:p>
            <a:endParaRPr lang="en-US" altLang="en-US" sz="1600" dirty="0" smtClean="0">
              <a:latin typeface="Times New Roman" pitchFamily="-80" charset="0"/>
              <a:ea typeface="ヒラギノ角ゴ Pro W3" pitchFamily="-80" charset="-128"/>
              <a:cs typeface="Times New Roman" pitchFamily="-80" charset="0"/>
            </a:endParaRP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http://www.irasmithinc.com/blog/wp-content/uploads/2013/04/bad-credit-credit-report-secured-credit-card-secured-credit-cards-credit-repair-fix-bad-credit-how-to-fix-bad-credit.jpeg</a:t>
            </a:r>
          </a:p>
          <a:p>
            <a:r>
              <a:rPr lang="en-US" altLang="en-US" sz="1600" dirty="0" smtClean="0">
                <a:latin typeface="Times New Roman" pitchFamily="-80" charset="0"/>
                <a:ea typeface="ヒラギノ角ゴ Pro W3" pitchFamily="-80" charset="-128"/>
                <a:cs typeface="Times New Roman" pitchFamily="-80" charset="0"/>
              </a:rPr>
              <a:t>http://www.eventbrite.com/e/credit-repair-bootcamp-build-a-strong-credit-profile-registration-8784610005</a:t>
            </a:r>
          </a:p>
          <a:p>
            <a:endParaRPr lang="en-US" altLang="en-US" sz="1600" dirty="0" smtClean="0">
              <a:latin typeface="Times New Roman" pitchFamily="-80" charset="0"/>
              <a:ea typeface="ヒラギノ角ゴ Pro W3" pitchFamily="-80" charset="-128"/>
              <a:cs typeface="Times New Roman" pitchFamily="-80"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ヒラギノ角ゴ Pro W3" charset="-128"/>
              </a:defRPr>
            </a:lvl1pPr>
            <a:lvl2pPr marL="785372" indent="-302066" eaLnBrk="0" hangingPunct="0">
              <a:defRPr sz="2500">
                <a:solidFill>
                  <a:schemeClr val="tx1"/>
                </a:solidFill>
                <a:latin typeface="Arial" pitchFamily="34" charset="0"/>
                <a:ea typeface="ヒラギノ角ゴ Pro W3" charset="-128"/>
              </a:defRPr>
            </a:lvl2pPr>
            <a:lvl3pPr marL="1208265" indent="-241653" eaLnBrk="0" hangingPunct="0">
              <a:defRPr sz="2500">
                <a:solidFill>
                  <a:schemeClr val="tx1"/>
                </a:solidFill>
                <a:latin typeface="Arial" pitchFamily="34" charset="0"/>
                <a:ea typeface="ヒラギノ角ゴ Pro W3" charset="-128"/>
              </a:defRPr>
            </a:lvl3pPr>
            <a:lvl4pPr marL="1691571" indent="-241653" eaLnBrk="0" hangingPunct="0">
              <a:defRPr sz="2500">
                <a:solidFill>
                  <a:schemeClr val="tx1"/>
                </a:solidFill>
                <a:latin typeface="Arial" pitchFamily="34" charset="0"/>
                <a:ea typeface="ヒラギノ角ゴ Pro W3" charset="-128"/>
              </a:defRPr>
            </a:lvl4pPr>
            <a:lvl5pPr marL="2174878" indent="-241653" eaLnBrk="0" hangingPunct="0">
              <a:defRPr sz="2500">
                <a:solidFill>
                  <a:schemeClr val="tx1"/>
                </a:solidFill>
                <a:latin typeface="Arial" pitchFamily="34" charset="0"/>
                <a:ea typeface="ヒラギノ角ゴ Pro W3" charset="-128"/>
              </a:defRPr>
            </a:lvl5pPr>
            <a:lvl6pPr marL="2658184" indent="-241653" eaLnBrk="0" fontAlgn="base" hangingPunct="0">
              <a:spcBef>
                <a:spcPct val="0"/>
              </a:spcBef>
              <a:spcAft>
                <a:spcPct val="0"/>
              </a:spcAft>
              <a:defRPr sz="2500">
                <a:solidFill>
                  <a:schemeClr val="tx1"/>
                </a:solidFill>
                <a:latin typeface="Arial" pitchFamily="34" charset="0"/>
                <a:ea typeface="ヒラギノ角ゴ Pro W3" charset="-128"/>
              </a:defRPr>
            </a:lvl6pPr>
            <a:lvl7pPr marL="3141490" indent="-241653" eaLnBrk="0" fontAlgn="base" hangingPunct="0">
              <a:spcBef>
                <a:spcPct val="0"/>
              </a:spcBef>
              <a:spcAft>
                <a:spcPct val="0"/>
              </a:spcAft>
              <a:defRPr sz="2500">
                <a:solidFill>
                  <a:schemeClr val="tx1"/>
                </a:solidFill>
                <a:latin typeface="Arial" pitchFamily="34" charset="0"/>
                <a:ea typeface="ヒラギノ角ゴ Pro W3" charset="-128"/>
              </a:defRPr>
            </a:lvl7pPr>
            <a:lvl8pPr marL="3624796" indent="-241653" eaLnBrk="0" fontAlgn="base" hangingPunct="0">
              <a:spcBef>
                <a:spcPct val="0"/>
              </a:spcBef>
              <a:spcAft>
                <a:spcPct val="0"/>
              </a:spcAft>
              <a:defRPr sz="2500">
                <a:solidFill>
                  <a:schemeClr val="tx1"/>
                </a:solidFill>
                <a:latin typeface="Arial" pitchFamily="34" charset="0"/>
                <a:ea typeface="ヒラギノ角ゴ Pro W3" charset="-128"/>
              </a:defRPr>
            </a:lvl8pPr>
            <a:lvl9pPr marL="4108102" indent="-241653" eaLnBrk="0" fontAlgn="base" hangingPunct="0">
              <a:spcBef>
                <a:spcPct val="0"/>
              </a:spcBef>
              <a:spcAft>
                <a:spcPct val="0"/>
              </a:spcAft>
              <a:defRPr sz="2500">
                <a:solidFill>
                  <a:schemeClr val="tx1"/>
                </a:solidFill>
                <a:latin typeface="Arial" pitchFamily="34" charset="0"/>
                <a:ea typeface="ヒラギノ角ゴ Pro W3" charset="-128"/>
              </a:defRPr>
            </a:lvl9pPr>
          </a:lstStyle>
          <a:p>
            <a:fld id="{0E145788-E571-44E8-82D0-015EF209E32E}" type="slidenum">
              <a:rPr lang="en-US" altLang="en-US" sz="1300"/>
              <a:pPr/>
              <a:t>17</a:t>
            </a:fld>
            <a:endParaRPr lang="en-US" alt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pitchFamily="-80" charset="-128"/>
              </a:rPr>
              <a:t>If you want to learn more about Work-Based Learning and see all the rules and regulations, you can go to the state Career and Technical Education website. </a:t>
            </a:r>
          </a:p>
          <a:p>
            <a:endParaRPr lang="en-US" altLang="en-US" dirty="0" smtClean="0">
              <a:ea typeface="ヒラギノ角ゴ Pro W3" pitchFamily="-80" charset="-128"/>
            </a:endParaRPr>
          </a:p>
          <a:p>
            <a:r>
              <a:rPr lang="en-US" altLang="en-US" dirty="0" smtClean="0">
                <a:ea typeface="ヒラギノ角ゴ Pro W3" pitchFamily="-80" charset="-128"/>
              </a:rPr>
              <a:t>Select the Curriculum button on the left-side navigation bar. </a:t>
            </a:r>
          </a:p>
          <a:p>
            <a:endParaRPr lang="en-US" altLang="en-US" dirty="0" smtClean="0">
              <a:ea typeface="ヒラギノ角ゴ Pro W3" pitchFamily="-80" charset="-128"/>
            </a:endParaRPr>
          </a:p>
          <a:p>
            <a:r>
              <a:rPr lang="en-US" altLang="en-US" dirty="0" smtClean="0">
                <a:ea typeface="ヒラギノ角ゴ Pro W3" pitchFamily="-80" charset="-128"/>
              </a:rPr>
              <a:t>And then select the Work-Based Learning button that appears below that.</a:t>
            </a:r>
          </a:p>
          <a:p>
            <a:endParaRPr lang="en-US" altLang="en-US" dirty="0" smtClean="0">
              <a:ea typeface="ヒラギノ角ゴ Pro W3" pitchFamily="-80" charset="-128"/>
            </a:endParaRPr>
          </a:p>
          <a:p>
            <a:r>
              <a:rPr lang="en-US" altLang="en-US" dirty="0" smtClean="0">
                <a:ea typeface="ヒラギノ角ゴ Pro W3" pitchFamily="-80" charset="-128"/>
              </a:rPr>
              <a:t>And there in yellow, you see the full web address.</a:t>
            </a:r>
          </a:p>
          <a:p>
            <a:endParaRPr lang="en-US" altLang="en-US" dirty="0" smtClean="0">
              <a:ea typeface="ヒラギノ角ゴ Pro W3" pitchFamily="-80" charset="-128"/>
            </a:endParaRPr>
          </a:p>
          <a:p>
            <a:r>
              <a:rPr lang="en-US" altLang="en-US" dirty="0" smtClean="0">
                <a:ea typeface="ヒラギノ角ゴ Pro W3" pitchFamily="-80" charset="-128"/>
              </a:rPr>
              <a:t>I</a:t>
            </a:r>
            <a:r>
              <a:rPr lang="en-US" altLang="en-US" baseline="0" dirty="0" smtClean="0">
                <a:ea typeface="ヒラギノ角ゴ Pro W3" pitchFamily="-80" charset="-128"/>
              </a:rPr>
              <a:t> recently updated and reorganized all of the work-based learning web pages.  If you have any questions or suggestions for improvement, please let me know.</a:t>
            </a:r>
            <a:endParaRPr lang="en-US" altLang="en-US" dirty="0" smtClean="0">
              <a:ea typeface="ヒラギノ角ゴ Pro W3" pitchFamily="-80" charset="-128"/>
            </a:endParaRPr>
          </a:p>
          <a:p>
            <a:endParaRPr lang="en-US" altLang="en-US" dirty="0" smtClean="0">
              <a:ea typeface="ヒラギノ角ゴ Pro W3" pitchFamily="-80" charset="-128"/>
            </a:endParaRPr>
          </a:p>
          <a:p>
            <a:r>
              <a:rPr lang="en-US" altLang="en-US" dirty="0" smtClean="0">
                <a:ea typeface="ヒラギノ角ゴ Pro W3" pitchFamily="-80"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solidFill>
                  <a:schemeClr val="tx1"/>
                </a:solidFill>
              </a:rPr>
              <a:t>www.ncpublicschools.org/cte/curriculum/work-based</a:t>
            </a:r>
          </a:p>
          <a:p>
            <a:endParaRPr lang="en-US" altLang="en-US" dirty="0" smtClean="0">
              <a:ea typeface="ヒラギノ角ゴ Pro W3" pitchFamily="-80"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D25FCFEE-8829-458A-A5C0-231EDD6CB1B0}" type="slidenum">
              <a:rPr lang="en-US" altLang="en-US" sz="1200" smtClean="0"/>
              <a:pPr/>
              <a:t>18</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700" dirty="0" smtClean="0">
                <a:latin typeface="Times New Roman" pitchFamily="18" charset="0"/>
                <a:cs typeface="Times New Roman" pitchFamily="18" charset="0"/>
                <a:sym typeface="Wingdings" pitchFamily="2" charset="2"/>
              </a:rPr>
              <a:t></a:t>
            </a:r>
          </a:p>
          <a:p>
            <a:r>
              <a:rPr lang="en-US" altLang="en-US" sz="1700" dirty="0" smtClean="0">
                <a:latin typeface="Times New Roman" pitchFamily="18" charset="0"/>
                <a:cs typeface="Times New Roman" pitchFamily="18" charset="0"/>
              </a:rPr>
              <a:t>What is the first thing you need to do to start, or to improve, your work-based learning program? </a:t>
            </a:r>
          </a:p>
          <a:p>
            <a:endParaRPr lang="en-US" altLang="en-US" sz="1700" dirty="0" smtClean="0">
              <a:latin typeface="Times New Roman" pitchFamily="18" charset="0"/>
              <a:cs typeface="Times New Roman" pitchFamily="18" charset="0"/>
            </a:endParaRPr>
          </a:p>
          <a:p>
            <a:r>
              <a:rPr lang="en-US" altLang="en-US" sz="1700" dirty="0" smtClean="0">
                <a:latin typeface="Times New Roman" pitchFamily="18" charset="0"/>
                <a:cs typeface="Times New Roman" pitchFamily="18" charset="0"/>
              </a:rPr>
              <a:t>Share this with a neighbor, then we will share with the large group.</a:t>
            </a:r>
          </a:p>
          <a:p>
            <a:endParaRPr lang="en-US" altLang="en-US" sz="1700" dirty="0" smtClean="0">
              <a:latin typeface="Times New Roman" pitchFamily="18" charset="0"/>
              <a:cs typeface="Times New Roman" pitchFamily="18" charset="0"/>
            </a:endParaRPr>
          </a:p>
          <a:p>
            <a:r>
              <a:rPr lang="en-US" altLang="en-US" sz="1700" dirty="0" smtClean="0">
                <a:latin typeface="Times New Roman" pitchFamily="18" charset="0"/>
                <a:cs typeface="Times New Roman" pitchFamily="18" charset="0"/>
                <a:sym typeface="Wingdings" pitchFamily="2" charset="2"/>
              </a:rPr>
              <a:t></a:t>
            </a:r>
          </a:p>
          <a:p>
            <a:r>
              <a:rPr lang="en-US" altLang="en-US" sz="1700" dirty="0" smtClean="0">
                <a:latin typeface="Times New Roman" pitchFamily="18" charset="0"/>
                <a:cs typeface="Times New Roman" pitchFamily="18" charset="0"/>
              </a:rPr>
              <a:t>How</a:t>
            </a:r>
            <a:r>
              <a:rPr lang="en-US" altLang="en-US" sz="1700" baseline="0" dirty="0" smtClean="0">
                <a:latin typeface="Times New Roman" pitchFamily="18" charset="0"/>
                <a:cs typeface="Times New Roman" pitchFamily="18" charset="0"/>
              </a:rPr>
              <a:t> do you get the students to want to participate in work-based learning?  How do you market </a:t>
            </a:r>
            <a:r>
              <a:rPr lang="en-US" altLang="en-US" sz="1700" baseline="0" smtClean="0">
                <a:latin typeface="Times New Roman" pitchFamily="18" charset="0"/>
                <a:cs typeface="Times New Roman" pitchFamily="18" charset="0"/>
              </a:rPr>
              <a:t>your program?</a:t>
            </a:r>
            <a:endParaRPr lang="en-US" altLang="en-US" sz="1700" dirty="0" smtClean="0">
              <a:latin typeface="Times New Roman" pitchFamily="18" charset="0"/>
              <a:cs typeface="Times New Roman" pitchFamily="18" charset="0"/>
            </a:endParaRPr>
          </a:p>
          <a:p>
            <a:endParaRPr lang="en-US" altLang="en-US" sz="1700" dirty="0" smtClean="0">
              <a:latin typeface="Times New Roman" pitchFamily="18" charset="0"/>
              <a:cs typeface="Times New Roman" pitchFamily="18"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12" charset="-128"/>
              </a:defRPr>
            </a:lvl1pPr>
            <a:lvl2pPr marL="784225" indent="-300038">
              <a:defRPr sz="2400">
                <a:solidFill>
                  <a:schemeClr val="tx1"/>
                </a:solidFill>
                <a:latin typeface="Arial" pitchFamily="34" charset="0"/>
                <a:ea typeface="ヒラギノ角ゴ Pro W3" pitchFamily="-112" charset="-128"/>
              </a:defRPr>
            </a:lvl2pPr>
            <a:lvl3pPr marL="1206500" indent="-239713">
              <a:defRPr sz="2400">
                <a:solidFill>
                  <a:schemeClr val="tx1"/>
                </a:solidFill>
                <a:latin typeface="Arial" pitchFamily="34" charset="0"/>
                <a:ea typeface="ヒラギノ角ゴ Pro W3" pitchFamily="-112" charset="-128"/>
              </a:defRPr>
            </a:lvl3pPr>
            <a:lvl4pPr marL="1690688" indent="-239713">
              <a:defRPr sz="2400">
                <a:solidFill>
                  <a:schemeClr val="tx1"/>
                </a:solidFill>
                <a:latin typeface="Arial" pitchFamily="34" charset="0"/>
                <a:ea typeface="ヒラギノ角ゴ Pro W3" pitchFamily="-112" charset="-128"/>
              </a:defRPr>
            </a:lvl4pPr>
            <a:lvl5pPr marL="2173288" indent="-239713">
              <a:defRPr sz="2400">
                <a:solidFill>
                  <a:schemeClr val="tx1"/>
                </a:solidFill>
                <a:latin typeface="Arial" pitchFamily="34" charset="0"/>
                <a:ea typeface="ヒラギノ角ゴ Pro W3" pitchFamily="-112" charset="-128"/>
              </a:defRPr>
            </a:lvl5pPr>
            <a:lvl6pPr marL="2630488" indent="-239713" eaLnBrk="0" fontAlgn="base" hangingPunct="0">
              <a:spcBef>
                <a:spcPct val="0"/>
              </a:spcBef>
              <a:spcAft>
                <a:spcPct val="0"/>
              </a:spcAft>
              <a:defRPr sz="2400">
                <a:solidFill>
                  <a:schemeClr val="tx1"/>
                </a:solidFill>
                <a:latin typeface="Arial" pitchFamily="34" charset="0"/>
                <a:ea typeface="ヒラギノ角ゴ Pro W3" pitchFamily="-112" charset="-128"/>
              </a:defRPr>
            </a:lvl6pPr>
            <a:lvl7pPr marL="3087688" indent="-239713" eaLnBrk="0" fontAlgn="base" hangingPunct="0">
              <a:spcBef>
                <a:spcPct val="0"/>
              </a:spcBef>
              <a:spcAft>
                <a:spcPct val="0"/>
              </a:spcAft>
              <a:defRPr sz="2400">
                <a:solidFill>
                  <a:schemeClr val="tx1"/>
                </a:solidFill>
                <a:latin typeface="Arial" pitchFamily="34" charset="0"/>
                <a:ea typeface="ヒラギノ角ゴ Pro W3" pitchFamily="-112" charset="-128"/>
              </a:defRPr>
            </a:lvl7pPr>
            <a:lvl8pPr marL="3544888" indent="-239713" eaLnBrk="0" fontAlgn="base" hangingPunct="0">
              <a:spcBef>
                <a:spcPct val="0"/>
              </a:spcBef>
              <a:spcAft>
                <a:spcPct val="0"/>
              </a:spcAft>
              <a:defRPr sz="2400">
                <a:solidFill>
                  <a:schemeClr val="tx1"/>
                </a:solidFill>
                <a:latin typeface="Arial" pitchFamily="34" charset="0"/>
                <a:ea typeface="ヒラギノ角ゴ Pro W3" pitchFamily="-112" charset="-128"/>
              </a:defRPr>
            </a:lvl8pPr>
            <a:lvl9pPr marL="4002088" indent="-239713" eaLnBrk="0" fontAlgn="base" hangingPunct="0">
              <a:spcBef>
                <a:spcPct val="0"/>
              </a:spcBef>
              <a:spcAft>
                <a:spcPct val="0"/>
              </a:spcAft>
              <a:defRPr sz="2400">
                <a:solidFill>
                  <a:schemeClr val="tx1"/>
                </a:solidFill>
                <a:latin typeface="Arial" pitchFamily="34" charset="0"/>
                <a:ea typeface="ヒラギノ角ゴ Pro W3" pitchFamily="-112" charset="-128"/>
              </a:defRPr>
            </a:lvl9pPr>
          </a:lstStyle>
          <a:p>
            <a:fld id="{E6A82758-D831-4F31-B5E6-A35575AC6D5E}" type="slidenum">
              <a:rPr lang="en-US" altLang="en-US" sz="1200" smtClean="0"/>
              <a:pPr/>
              <a:t>19</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noTextEdit="1"/>
          </p:cNvSpPr>
          <p:nvPr>
            <p:ph type="sldImg"/>
          </p:nvPr>
        </p:nvSpPr>
        <p:spPr>
          <a:ln/>
        </p:spPr>
      </p:sp>
      <p:sp>
        <p:nvSpPr>
          <p:cNvPr id="209922" name="Notes Placeholder 2"/>
          <p:cNvSpPr>
            <a:spLocks noGrp="1"/>
          </p:cNvSpPr>
          <p:nvPr>
            <p:ph type="body" idx="1"/>
          </p:nvPr>
        </p:nvSpPr>
        <p:spPr>
          <a:xfrm>
            <a:off x="1381125" y="4560888"/>
            <a:ext cx="4959350"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700" dirty="0">
                <a:ea typeface="ヒラギノ角ゴ Pro W3" charset="0"/>
              </a:rPr>
              <a:t>Employers value Internships and other employment while in school as </a:t>
            </a:r>
            <a:r>
              <a:rPr lang="en-US" sz="1700" u="sng" dirty="0" smtClean="0">
                <a:ea typeface="ヒラギノ角ゴ Pro W3" charset="0"/>
              </a:rPr>
              <a:t>more </a:t>
            </a:r>
            <a:r>
              <a:rPr lang="en-US" sz="1700" dirty="0" smtClean="0">
                <a:ea typeface="ヒラギノ角ゴ Pro W3" charset="0"/>
              </a:rPr>
              <a:t>important </a:t>
            </a:r>
            <a:r>
              <a:rPr lang="en-US" sz="1700" dirty="0">
                <a:ea typeface="ヒラギノ角ゴ Pro W3" charset="0"/>
              </a:rPr>
              <a:t>than college </a:t>
            </a:r>
            <a:r>
              <a:rPr lang="en-US" sz="1700" u="sng" dirty="0">
                <a:ea typeface="ヒラギノ角ゴ Pro W3" charset="0"/>
              </a:rPr>
              <a:t>major</a:t>
            </a:r>
            <a:r>
              <a:rPr lang="en-US" sz="1700" dirty="0">
                <a:ea typeface="ヒラギノ角ゴ Pro W3" charset="0"/>
              </a:rPr>
              <a:t> and </a:t>
            </a:r>
            <a:r>
              <a:rPr lang="en-US" sz="1700" u="sng" dirty="0">
                <a:ea typeface="ヒラギノ角ゴ Pro W3" charset="0"/>
              </a:rPr>
              <a:t>GPA</a:t>
            </a:r>
            <a:r>
              <a:rPr lang="en-US" sz="1700" dirty="0">
                <a:ea typeface="ヒラギノ角ゴ Pro W3" charset="0"/>
              </a:rPr>
              <a:t>.</a:t>
            </a:r>
          </a:p>
          <a:p>
            <a:endParaRPr lang="en-US" sz="1700" dirty="0">
              <a:ea typeface="ヒラギノ角ゴ Pro W3" charset="0"/>
            </a:endParaRPr>
          </a:p>
          <a:p>
            <a:r>
              <a:rPr lang="en-US" sz="1700" dirty="0" smtClean="0">
                <a:ea typeface="ヒラギノ角ゴ Pro W3" charset="0"/>
              </a:rPr>
              <a:t>Even </a:t>
            </a:r>
            <a:r>
              <a:rPr lang="en-US" sz="1700" u="sng" dirty="0" smtClean="0">
                <a:ea typeface="ヒラギノ角ゴ Pro W3" charset="0"/>
              </a:rPr>
              <a:t>volunteer</a:t>
            </a:r>
            <a:r>
              <a:rPr lang="en-US" sz="1700" dirty="0" smtClean="0">
                <a:ea typeface="ヒラギノ角ゴ Pro W3" charset="0"/>
              </a:rPr>
              <a:t> work and extra-curricular activities are </a:t>
            </a:r>
            <a:r>
              <a:rPr lang="en-US" sz="1700" u="sng" dirty="0" smtClean="0">
                <a:ea typeface="ヒラギノ角ゴ Pro W3" charset="0"/>
              </a:rPr>
              <a:t>more</a:t>
            </a:r>
            <a:r>
              <a:rPr lang="en-US" sz="1700" dirty="0" smtClean="0">
                <a:ea typeface="ヒラギノ角ゴ Pro W3" charset="0"/>
              </a:rPr>
              <a:t> important to the business community than</a:t>
            </a:r>
            <a:r>
              <a:rPr lang="en-US" sz="1700" baseline="0" dirty="0" smtClean="0">
                <a:ea typeface="ヒラギノ角ゴ Pro W3" charset="0"/>
              </a:rPr>
              <a:t> grades</a:t>
            </a:r>
            <a:r>
              <a:rPr lang="en-US" sz="1700" baseline="0" dirty="0" smtClean="0">
                <a:ea typeface="ヒラギノ角ゴ Pro W3" charset="0"/>
              </a:rPr>
              <a:t>.</a:t>
            </a:r>
          </a:p>
          <a:p>
            <a:endParaRPr lang="en-US" sz="1700" dirty="0">
              <a:ea typeface="ヒラギノ角ゴ Pro W3" charset="0"/>
            </a:endParaRPr>
          </a:p>
          <a:p>
            <a:r>
              <a:rPr lang="en-US" sz="1700" baseline="0" dirty="0" smtClean="0">
                <a:ea typeface="ヒラギノ角ゴ Pro W3" charset="0"/>
              </a:rPr>
              <a:t>Yet,</a:t>
            </a:r>
            <a:r>
              <a:rPr lang="en-US" sz="1700" dirty="0" smtClean="0">
                <a:ea typeface="ヒラギノ角ゴ Pro W3" charset="0"/>
              </a:rPr>
              <a:t> this generation of teens is working less than previous generations. Some blame the economy.</a:t>
            </a:r>
          </a:p>
          <a:p>
            <a:r>
              <a:rPr lang="en-US" sz="1700" baseline="0" dirty="0" smtClean="0">
                <a:ea typeface="ヒラギノ角ゴ Pro W3" charset="0"/>
              </a:rPr>
              <a:t>We need to promote the benefits of working while in high school and college.</a:t>
            </a:r>
            <a:endParaRPr lang="en-US" sz="1700" baseline="0" dirty="0" smtClean="0">
              <a:ea typeface="ヒラギノ角ゴ Pro W3" charset="0"/>
            </a:endParaRPr>
          </a:p>
          <a:p>
            <a:endParaRPr lang="en-US" sz="1700"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chronicle.com</a:t>
            </a:r>
            <a:r>
              <a:rPr lang="en-US" dirty="0">
                <a:ea typeface="ヒラギノ角ゴ Pro W3" charset="0"/>
              </a:rPr>
              <a:t>/article/The-Employment-Mismatch/137625/#id=overview</a:t>
            </a:r>
          </a:p>
          <a:p>
            <a:endParaRPr lang="en-US" dirty="0">
              <a:ea typeface="ヒラギノ角ゴ Pro W3" charset="0"/>
            </a:endParaRPr>
          </a:p>
          <a:p>
            <a:r>
              <a:rPr lang="en-US" dirty="0">
                <a:ea typeface="ヒラギノ角ゴ Pro W3" charset="0"/>
              </a:rPr>
              <a:t>The Employment Mismatch:  A College Degree Sorts Job Applicants, but Employers Wish It Meant More</a:t>
            </a:r>
          </a:p>
          <a:p>
            <a:endParaRPr lang="en-US" dirty="0">
              <a:ea typeface="ヒラギノ角ゴ Pro W3" charset="0"/>
            </a:endParaRPr>
          </a:p>
          <a:p>
            <a:endParaRPr lang="en-US" dirty="0">
              <a:ea typeface="ヒラギノ角ゴ Pro W3" charset="0"/>
            </a:endParaRPr>
          </a:p>
          <a:p>
            <a:r>
              <a:rPr lang="en-US" dirty="0">
                <a:ea typeface="ヒラギノ角ゴ Pro W3" charset="0"/>
              </a:rPr>
              <a:t>Employers value a four-year college degree, many of them more than ever.</a:t>
            </a:r>
          </a:p>
          <a:p>
            <a:endParaRPr lang="en-US" dirty="0">
              <a:ea typeface="ヒラギノ角ゴ Pro W3" charset="0"/>
            </a:endParaRPr>
          </a:p>
          <a:p>
            <a:r>
              <a:rPr lang="en-US" dirty="0">
                <a:ea typeface="ヒラギノ角ゴ Pro W3" charset="0"/>
              </a:rPr>
              <a:t>Yet half of those surveyed recently by The Chronicle and American Public Media's Marketplace said they had trouble finding recent graduates qualified to fill positions at their company or organization. Nearly a third gave colleges just fair to poor marks for producing successful employees. And they dinged bachelor's-degree holders for lacking basic workplace proficiencies, like adaptability, communication skills, and the ability to solve complex problems.</a:t>
            </a:r>
          </a:p>
          <a:p>
            <a:endParaRPr lang="en-US" dirty="0">
              <a:ea typeface="ヒラギノ角ゴ Pro W3" charset="0"/>
            </a:endParaRPr>
          </a:p>
          <a:p>
            <a:r>
              <a:rPr lang="en-US" dirty="0">
                <a:ea typeface="ヒラギノ角ゴ Pro W3" charset="0"/>
              </a:rPr>
              <a:t>The report</a:t>
            </a:r>
          </a:p>
          <a:p>
            <a:r>
              <a:rPr lang="en-US" dirty="0">
                <a:ea typeface="ヒラギノ角ゴ Pro W3" charset="0"/>
              </a:rPr>
              <a:t>The Role of Higher Education in Career Development: Employer Perceptions </a:t>
            </a:r>
          </a:p>
          <a:p>
            <a:r>
              <a:rPr lang="en-US" dirty="0">
                <a:ea typeface="ヒラギノ角ゴ Pro W3" charset="0"/>
              </a:rPr>
              <a:t>http://</a:t>
            </a:r>
            <a:r>
              <a:rPr lang="en-US" dirty="0" err="1">
                <a:ea typeface="ヒラギノ角ゴ Pro W3" charset="0"/>
              </a:rPr>
              <a:t>chronicle.com</a:t>
            </a:r>
            <a:r>
              <a:rPr lang="en-US" dirty="0">
                <a:ea typeface="ヒラギノ角ゴ Pro W3" charset="0"/>
              </a:rPr>
              <a:t>/items/biz/</a:t>
            </a:r>
            <a:r>
              <a:rPr lang="en-US" dirty="0" err="1">
                <a:ea typeface="ヒラギノ角ゴ Pro W3" charset="0"/>
              </a:rPr>
              <a:t>pdf</a:t>
            </a:r>
            <a:r>
              <a:rPr lang="en-US" dirty="0">
                <a:ea typeface="ヒラギノ角ゴ Pro W3" charset="0"/>
              </a:rPr>
              <a:t>/Employers%20Survey.pdf</a:t>
            </a:r>
          </a:p>
          <a:p>
            <a:endParaRPr lang="en-US" dirty="0">
              <a:ea typeface="ヒラギノ角ゴ Pro W3" charset="0"/>
            </a:endParaRPr>
          </a:p>
        </p:txBody>
      </p:sp>
      <p:sp>
        <p:nvSpPr>
          <p:cNvPr id="2099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459F0CF-FE26-E94E-B0D8-C6D9AC9F68AD}" type="slidenum">
              <a:rPr lang="en-US" sz="1300"/>
              <a:pPr/>
              <a:t>2</a:t>
            </a:fld>
            <a:endParaRPr 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44600" y="609600"/>
            <a:ext cx="4672808" cy="3505200"/>
          </a:xfrm>
          <a:ln/>
        </p:spPr>
      </p:sp>
      <p:sp>
        <p:nvSpPr>
          <p:cNvPr id="28675" name="Notes Placeholder 2"/>
          <p:cNvSpPr>
            <a:spLocks noGrp="1"/>
          </p:cNvSpPr>
          <p:nvPr>
            <p:ph type="body" idx="1"/>
          </p:nvPr>
        </p:nvSpPr>
        <p:spPr>
          <a:xfrm>
            <a:off x="974725" y="4572000"/>
            <a:ext cx="53657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600" dirty="0" smtClean="0">
                <a:latin typeface="Times"/>
                <a:ea typeface="ヒラギノ角ゴ Pro W3" charset="0"/>
                <a:cs typeface="Times"/>
              </a:rPr>
              <a:t>Any questions before I jump into the next topic?</a:t>
            </a:r>
          </a:p>
          <a:p>
            <a:pPr>
              <a:defRPr/>
            </a:pPr>
            <a:endParaRPr lang="en-US" sz="1600" dirty="0" smtClean="0">
              <a:latin typeface="Times"/>
              <a:ea typeface="ヒラギノ角ゴ Pro W3" charset="0"/>
              <a:cs typeface="Times"/>
            </a:endParaRPr>
          </a:p>
          <a:p>
            <a:pPr>
              <a:defRPr/>
            </a:pPr>
            <a:r>
              <a:rPr lang="en-US" sz="1600" dirty="0" smtClean="0">
                <a:latin typeface="Times"/>
                <a:ea typeface="ヒラギノ角ゴ Pro W3" charset="0"/>
                <a:cs typeface="Times"/>
              </a:rPr>
              <a:t>Remember you can download this PowerPoint at the </a:t>
            </a:r>
            <a:endParaRPr lang="en-US" sz="1600" dirty="0" smtClean="0">
              <a:latin typeface="Times"/>
              <a:ea typeface="ヒラギノ角ゴ Pro W3" charset="0"/>
              <a:cs typeface="Times"/>
            </a:endParaRPr>
          </a:p>
          <a:p>
            <a:pPr>
              <a:defRPr/>
            </a:pPr>
            <a:r>
              <a:rPr lang="en-US" sz="1600" dirty="0" smtClean="0">
                <a:latin typeface="Times"/>
                <a:ea typeface="ヒラギノ角ゴ Pro W3" charset="0"/>
                <a:cs typeface="Times"/>
              </a:rPr>
              <a:t>C </a:t>
            </a:r>
            <a:r>
              <a:rPr lang="en-US" sz="1600" dirty="0" smtClean="0">
                <a:latin typeface="Times"/>
                <a:ea typeface="ヒラギノ角ゴ Pro W3" charset="0"/>
                <a:cs typeface="Times"/>
              </a:rPr>
              <a:t>T P N C dot org website.</a:t>
            </a:r>
          </a:p>
          <a:p>
            <a:pPr>
              <a:defRPr/>
            </a:pPr>
            <a:endParaRPr lang="en-US" sz="1600" dirty="0" smtClean="0">
              <a:latin typeface="Times"/>
              <a:ea typeface="ヒラギノ角ゴ Pro W3" charset="0"/>
              <a:cs typeface="Times"/>
            </a:endParaRPr>
          </a:p>
          <a:p>
            <a:pPr>
              <a:defRPr/>
            </a:pPr>
            <a:endParaRPr lang="en-US" sz="1600" dirty="0" smtClean="0">
              <a:latin typeface="Times"/>
              <a:ea typeface="ヒラギノ角ゴ Pro W3" charset="0"/>
              <a:cs typeface="Times"/>
            </a:endParaRPr>
          </a:p>
          <a:p>
            <a:endParaRPr lang="en-US" altLang="en-US" dirty="0" smtClean="0">
              <a:ea typeface="ヒラギノ角ゴ Pro W3" pitchFamily="-80" charset="-128"/>
            </a:endParaRP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New Roman" pitchFamily="-80" charset="0"/>
                <a:ea typeface="ヒラギノ角ゴ Pro W3" pitchFamily="-80" charset="-128"/>
                <a:cs typeface="Times New Roman" pitchFamily="-80" charset="0"/>
              </a:rPr>
              <a:t>===============</a:t>
            </a:r>
          </a:p>
          <a:p>
            <a:r>
              <a:rPr lang="en-US" altLang="en-US" sz="1600" dirty="0" smtClean="0">
                <a:latin typeface="Times New Roman" pitchFamily="-80" charset="0"/>
                <a:ea typeface="ヒラギノ角ゴ Pro W3" pitchFamily="-80" charset="-128"/>
                <a:cs typeface="Times New Roman" pitchFamily="-80" charset="0"/>
              </a:rPr>
              <a:t>www.ctpnc.org/presentations</a:t>
            </a:r>
          </a:p>
          <a:p>
            <a:pPr>
              <a:defRPr/>
            </a:pPr>
            <a:endParaRPr lang="en-US" sz="1600" dirty="0">
              <a:latin typeface="Times"/>
              <a:ea typeface="ヒラギノ角ゴ Pro W3" charset="0"/>
              <a:cs typeface="Times"/>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0F9A7600-873F-44F5-A548-561BED75037A}" type="slidenum">
              <a:rPr lang="en-US" altLang="en-US" sz="1200" smtClean="0"/>
              <a:pPr/>
              <a:t>20</a:t>
            </a:fld>
            <a:endParaRPr lang="en-US"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44600" y="609600"/>
            <a:ext cx="3119438" cy="2339975"/>
          </a:xfrm>
          <a:ln/>
        </p:spPr>
      </p:sp>
      <p:sp>
        <p:nvSpPr>
          <p:cNvPr id="28675" name="Notes Placeholder 2"/>
          <p:cNvSpPr>
            <a:spLocks noGrp="1"/>
          </p:cNvSpPr>
          <p:nvPr>
            <p:ph type="body" idx="1"/>
          </p:nvPr>
        </p:nvSpPr>
        <p:spPr>
          <a:xfrm>
            <a:off x="974725" y="3009900"/>
            <a:ext cx="5365750" cy="5759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600" dirty="0" smtClean="0">
                <a:latin typeface="Times"/>
                <a:ea typeface="ヒラギノ角ゴ Pro W3" charset="0"/>
                <a:cs typeface="Times"/>
              </a:rPr>
              <a:t>Let’s look at Business Partnerships</a:t>
            </a:r>
          </a:p>
          <a:p>
            <a:pPr>
              <a:defRPr/>
            </a:pPr>
            <a:endParaRPr lang="en-US" sz="1600" dirty="0" smtClean="0">
              <a:latin typeface="Times"/>
              <a:ea typeface="ヒラギノ角ゴ Pro W3" charset="0"/>
              <a:cs typeface="Times"/>
            </a:endParaRPr>
          </a:p>
          <a:p>
            <a:pPr>
              <a:defRPr/>
            </a:pPr>
            <a:r>
              <a:rPr lang="en-US" sz="1600" dirty="0" smtClean="0">
                <a:latin typeface="Times"/>
                <a:ea typeface="ヒラギノ角ゴ Pro W3" charset="0"/>
                <a:cs typeface="Times"/>
              </a:rPr>
              <a:t>Remember you can download this PowerPoint at the C T P N C dot org website.</a:t>
            </a:r>
          </a:p>
          <a:p>
            <a:pPr>
              <a:defRPr/>
            </a:pPr>
            <a:endParaRPr lang="en-US" sz="1600" dirty="0">
              <a:latin typeface="Times"/>
              <a:ea typeface="ヒラギノ角ゴ Pro W3" charset="0"/>
              <a:cs typeface="Times"/>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0F9A7600-873F-44F5-A548-561BED75037A}" type="slidenum">
              <a:rPr lang="en-US" altLang="en-US" sz="1200" smtClean="0"/>
              <a:pPr/>
              <a:t>21</a:t>
            </a:fld>
            <a:endParaRPr lang="en-US"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57300" y="720725"/>
            <a:ext cx="3924300" cy="2943225"/>
          </a:xfrm>
          <a:ln/>
        </p:spPr>
      </p:sp>
      <p:sp>
        <p:nvSpPr>
          <p:cNvPr id="44035" name="Rectangle 3"/>
          <p:cNvSpPr>
            <a:spLocks noGrp="1" noChangeArrowheads="1"/>
          </p:cNvSpPr>
          <p:nvPr>
            <p:ph type="body" idx="1"/>
          </p:nvPr>
        </p:nvSpPr>
        <p:spPr>
          <a:xfrm>
            <a:off x="974725" y="3733800"/>
            <a:ext cx="536575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You have heard the expression that</a:t>
            </a:r>
            <a:r>
              <a:rPr lang="en-US" altLang="en-US" sz="1600" baseline="0" dirty="0" smtClean="0">
                <a:latin typeface="Times New Roman" pitchFamily="-80" charset="0"/>
                <a:ea typeface="ヒラギノ角ゴ Pro W3" pitchFamily="-80" charset="-128"/>
                <a:cs typeface="Times New Roman" pitchFamily="-80" charset="0"/>
              </a:rPr>
              <a:t> “it takes a whole village to raise a child.”</a:t>
            </a:r>
          </a:p>
          <a:p>
            <a:r>
              <a:rPr lang="en-US" altLang="en-US" sz="1600" baseline="0" dirty="0" smtClean="0">
                <a:latin typeface="Times New Roman" pitchFamily="-80" charset="0"/>
                <a:ea typeface="ヒラギノ角ゴ Pro W3" pitchFamily="-80" charset="-128"/>
                <a:cs typeface="Times New Roman" pitchFamily="-80" charset="0"/>
              </a:rPr>
              <a:t>While it sounds a little trite, there is a great message in there that relates to our business partnerships.</a:t>
            </a:r>
          </a:p>
          <a:p>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Working together -- we can build the community and make it better. </a:t>
            </a:r>
          </a:p>
          <a:p>
            <a:r>
              <a:rPr lang="en-US" altLang="en-US" sz="1600" baseline="0" dirty="0" smtClean="0">
                <a:latin typeface="Times New Roman" pitchFamily="-80" charset="0"/>
                <a:ea typeface="ヒラギノ角ゴ Pro W3" pitchFamily="-80" charset="-128"/>
                <a:cs typeface="Times New Roman" pitchFamily="-80" charset="0"/>
              </a:rPr>
              <a:t>But that takes a clear vision and a willingness for folks who normally do not talk to each other, to actually come together and work together expecting synergistic results.</a:t>
            </a:r>
          </a:p>
          <a:p>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In the public schools we are creating the state’s future employees, so it should make sense for us to work with the employers to ensure that we create the future employees that they will want to </a:t>
            </a:r>
            <a:r>
              <a:rPr lang="en-US" altLang="en-US" sz="1600" baseline="0" dirty="0" smtClean="0">
                <a:latin typeface="Times New Roman" pitchFamily="-80" charset="0"/>
                <a:ea typeface="ヒラギノ角ゴ Pro W3" pitchFamily="-80" charset="-128"/>
                <a:cs typeface="Times New Roman" pitchFamily="-80" charset="0"/>
              </a:rPr>
              <a:t>hire -- </a:t>
            </a:r>
            <a:r>
              <a:rPr lang="en-US" altLang="en-US" sz="1600" baseline="0" dirty="0" smtClean="0">
                <a:latin typeface="Times New Roman" pitchFamily="-80" charset="0"/>
                <a:ea typeface="ヒラギノ角ゴ Pro W3" pitchFamily="-80" charset="-128"/>
                <a:cs typeface="Times New Roman" pitchFamily="-80" charset="0"/>
              </a:rPr>
              <a:t>five or ten years down the road.</a:t>
            </a:r>
          </a:p>
          <a:p>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Happy faces like these.</a:t>
            </a:r>
            <a:endParaRPr lang="en-US" altLang="en-US" sz="1600" dirty="0" smtClean="0">
              <a:latin typeface="Times New Roman" pitchFamily="-80" charset="0"/>
              <a:ea typeface="ヒラギノ角ゴ Pro W3" pitchFamily="-80" charset="-128"/>
              <a:cs typeface="Times New Roman" pitchFamily="-80"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ヒラギノ角ゴ Pro W3" charset="-128"/>
              </a:defRPr>
            </a:lvl1pPr>
            <a:lvl2pPr marL="785372" indent="-302066" eaLnBrk="0" hangingPunct="0">
              <a:defRPr sz="2500">
                <a:solidFill>
                  <a:schemeClr val="tx1"/>
                </a:solidFill>
                <a:latin typeface="Arial" pitchFamily="34" charset="0"/>
                <a:ea typeface="ヒラギノ角ゴ Pro W3" charset="-128"/>
              </a:defRPr>
            </a:lvl2pPr>
            <a:lvl3pPr marL="1208265" indent="-241653" eaLnBrk="0" hangingPunct="0">
              <a:defRPr sz="2500">
                <a:solidFill>
                  <a:schemeClr val="tx1"/>
                </a:solidFill>
                <a:latin typeface="Arial" pitchFamily="34" charset="0"/>
                <a:ea typeface="ヒラギノ角ゴ Pro W3" charset="-128"/>
              </a:defRPr>
            </a:lvl3pPr>
            <a:lvl4pPr marL="1691571" indent="-241653" eaLnBrk="0" hangingPunct="0">
              <a:defRPr sz="2500">
                <a:solidFill>
                  <a:schemeClr val="tx1"/>
                </a:solidFill>
                <a:latin typeface="Arial" pitchFamily="34" charset="0"/>
                <a:ea typeface="ヒラギノ角ゴ Pro W3" charset="-128"/>
              </a:defRPr>
            </a:lvl4pPr>
            <a:lvl5pPr marL="2174878" indent="-241653" eaLnBrk="0" hangingPunct="0">
              <a:defRPr sz="2500">
                <a:solidFill>
                  <a:schemeClr val="tx1"/>
                </a:solidFill>
                <a:latin typeface="Arial" pitchFamily="34" charset="0"/>
                <a:ea typeface="ヒラギノ角ゴ Pro W3" charset="-128"/>
              </a:defRPr>
            </a:lvl5pPr>
            <a:lvl6pPr marL="2658184" indent="-241653" eaLnBrk="0" fontAlgn="base" hangingPunct="0">
              <a:spcBef>
                <a:spcPct val="0"/>
              </a:spcBef>
              <a:spcAft>
                <a:spcPct val="0"/>
              </a:spcAft>
              <a:defRPr sz="2500">
                <a:solidFill>
                  <a:schemeClr val="tx1"/>
                </a:solidFill>
                <a:latin typeface="Arial" pitchFamily="34" charset="0"/>
                <a:ea typeface="ヒラギノ角ゴ Pro W3" charset="-128"/>
              </a:defRPr>
            </a:lvl6pPr>
            <a:lvl7pPr marL="3141490" indent="-241653" eaLnBrk="0" fontAlgn="base" hangingPunct="0">
              <a:spcBef>
                <a:spcPct val="0"/>
              </a:spcBef>
              <a:spcAft>
                <a:spcPct val="0"/>
              </a:spcAft>
              <a:defRPr sz="2500">
                <a:solidFill>
                  <a:schemeClr val="tx1"/>
                </a:solidFill>
                <a:latin typeface="Arial" pitchFamily="34" charset="0"/>
                <a:ea typeface="ヒラギノ角ゴ Pro W3" charset="-128"/>
              </a:defRPr>
            </a:lvl7pPr>
            <a:lvl8pPr marL="3624796" indent="-241653" eaLnBrk="0" fontAlgn="base" hangingPunct="0">
              <a:spcBef>
                <a:spcPct val="0"/>
              </a:spcBef>
              <a:spcAft>
                <a:spcPct val="0"/>
              </a:spcAft>
              <a:defRPr sz="2500">
                <a:solidFill>
                  <a:schemeClr val="tx1"/>
                </a:solidFill>
                <a:latin typeface="Arial" pitchFamily="34" charset="0"/>
                <a:ea typeface="ヒラギノ角ゴ Pro W3" charset="-128"/>
              </a:defRPr>
            </a:lvl8pPr>
            <a:lvl9pPr marL="4108102" indent="-241653" eaLnBrk="0" fontAlgn="base" hangingPunct="0">
              <a:spcBef>
                <a:spcPct val="0"/>
              </a:spcBef>
              <a:spcAft>
                <a:spcPct val="0"/>
              </a:spcAft>
              <a:defRPr sz="2500">
                <a:solidFill>
                  <a:schemeClr val="tx1"/>
                </a:solidFill>
                <a:latin typeface="Arial" pitchFamily="34" charset="0"/>
                <a:ea typeface="ヒラギノ角ゴ Pro W3" charset="-128"/>
              </a:defRPr>
            </a:lvl9pPr>
          </a:lstStyle>
          <a:p>
            <a:fld id="{0E145788-E571-44E8-82D0-015EF209E32E}" type="slidenum">
              <a:rPr lang="en-US" altLang="en-US" sz="1300"/>
              <a:pPr/>
              <a:t>22</a:t>
            </a:fld>
            <a:endParaRPr lang="en-US" alt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57300" y="720725"/>
            <a:ext cx="2290233" cy="1717675"/>
          </a:xfrm>
          <a:ln/>
        </p:spPr>
      </p:sp>
      <p:sp>
        <p:nvSpPr>
          <p:cNvPr id="44035" name="Rectangle 3"/>
          <p:cNvSpPr>
            <a:spLocks noGrp="1" noChangeArrowheads="1"/>
          </p:cNvSpPr>
          <p:nvPr>
            <p:ph type="body" idx="1"/>
          </p:nvPr>
        </p:nvSpPr>
        <p:spPr>
          <a:xfrm>
            <a:off x="974725" y="2590800"/>
            <a:ext cx="5365750" cy="678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Business/Education</a:t>
            </a:r>
            <a:r>
              <a:rPr lang="en-US" altLang="en-US" sz="1600" baseline="0" dirty="0" smtClean="0">
                <a:latin typeface="Times New Roman" pitchFamily="-80" charset="0"/>
                <a:ea typeface="ヒラギノ角ゴ Pro W3" pitchFamily="-80" charset="-128"/>
                <a:cs typeface="Times New Roman" pitchFamily="-80" charset="0"/>
              </a:rPr>
              <a:t> partnerships can connect in several ways</a:t>
            </a:r>
            <a:r>
              <a:rPr lang="en-US" altLang="en-US" sz="1600" baseline="0" dirty="0" smtClean="0">
                <a:latin typeface="Times New Roman" pitchFamily="-80" charset="0"/>
                <a:ea typeface="ヒラギノ角ゴ Pro W3" pitchFamily="-80" charset="-128"/>
                <a:cs typeface="Times New Roman" pitchFamily="-80" charset="0"/>
              </a:rPr>
              <a:t>.</a:t>
            </a:r>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Every teacher should have a professional advisory team. Some of </a:t>
            </a:r>
            <a:r>
              <a:rPr lang="en-US" altLang="en-US" sz="1600" baseline="0" dirty="0" smtClean="0">
                <a:latin typeface="Times New Roman" pitchFamily="-80" charset="0"/>
                <a:ea typeface="ヒラギノ角ゴ Pro W3" pitchFamily="-80" charset="-128"/>
                <a:cs typeface="Times New Roman" pitchFamily="-80" charset="0"/>
              </a:rPr>
              <a:t>the team members should </a:t>
            </a:r>
            <a:r>
              <a:rPr lang="en-US" altLang="en-US" sz="1600" baseline="0" dirty="0" smtClean="0">
                <a:latin typeface="Times New Roman" pitchFamily="-80" charset="0"/>
                <a:ea typeface="ヒラギノ角ゴ Pro W3" pitchFamily="-80" charset="-128"/>
                <a:cs typeface="Times New Roman" pitchFamily="-80" charset="0"/>
              </a:rPr>
              <a:t>be professionals in the career area in which the teacher is teaching. This could be one-on-one discussions -- or the advisory team could meet as a team once or twice during the year</a:t>
            </a:r>
            <a:r>
              <a:rPr lang="en-US" altLang="en-US" sz="1600" baseline="0" dirty="0" smtClean="0">
                <a:latin typeface="Times New Roman" pitchFamily="-80" charset="0"/>
                <a:ea typeface="ヒラギノ角ゴ Pro W3" pitchFamily="-80" charset="-128"/>
                <a:cs typeface="Times New Roman" pitchFamily="-80" charset="0"/>
              </a:rPr>
              <a:t>.</a:t>
            </a:r>
          </a:p>
          <a:p>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Second is by program area. If you have multiple teachers at the same school teaching in the same CTE program area. Thus if you have two Agricultural Education teachers, you could have a group of business professionals that work as a group with the two </a:t>
            </a:r>
            <a:r>
              <a:rPr lang="en-US" altLang="en-US" sz="1600" baseline="0" dirty="0" smtClean="0">
                <a:latin typeface="Times New Roman" pitchFamily="-80" charset="0"/>
                <a:ea typeface="ヒラギノ角ゴ Pro W3" pitchFamily="-80" charset="-128"/>
                <a:cs typeface="Times New Roman" pitchFamily="-80" charset="0"/>
              </a:rPr>
              <a:t>teachers at that school.</a:t>
            </a:r>
            <a:endParaRPr lang="en-US" altLang="en-US" sz="1600" baseline="0" dirty="0" smtClean="0">
              <a:latin typeface="Times New Roman" pitchFamily="-80" charset="0"/>
              <a:ea typeface="ヒラギノ角ゴ Pro W3" pitchFamily="-80" charset="-128"/>
              <a:cs typeface="Times New Roman" pitchFamily="-80" charset="0"/>
            </a:endParaRPr>
          </a:p>
          <a:p>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Some schools have a group of business professionals in an advisory capacity. These are sometimes referred to as a  Business Alliance, or Business/Education </a:t>
            </a:r>
            <a:r>
              <a:rPr lang="en-US" altLang="en-US" sz="1600" baseline="0" dirty="0" smtClean="0">
                <a:latin typeface="Times New Roman" pitchFamily="-80" charset="0"/>
                <a:ea typeface="ヒラギノ角ゴ Pro W3" pitchFamily="-80" charset="-128"/>
                <a:cs typeface="Times New Roman" pitchFamily="-80" charset="0"/>
              </a:rPr>
              <a:t>Advisory Team</a:t>
            </a:r>
            <a:r>
              <a:rPr lang="en-US" altLang="en-US" sz="1600" baseline="0" dirty="0" smtClean="0">
                <a:latin typeface="Times New Roman" pitchFamily="-80" charset="0"/>
                <a:ea typeface="ヒラギノ角ゴ Pro W3" pitchFamily="-80" charset="-128"/>
                <a:cs typeface="Times New Roman" pitchFamily="-80" charset="0"/>
              </a:rPr>
              <a:t>. </a:t>
            </a:r>
          </a:p>
          <a:p>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Or the partnership could occur at the LEA or regional level where all of the teachers in that LEA or region of the state could come together with business professionals. An example would be all of the drafting teachers in the LEA could get together once or twice a year to talk  to drafting professionals.</a:t>
            </a:r>
            <a:endParaRPr lang="en-US" altLang="en-US" sz="1600" dirty="0" smtClean="0">
              <a:latin typeface="Times New Roman" pitchFamily="-80" charset="0"/>
              <a:ea typeface="ヒラギノ角ゴ Pro W3" pitchFamily="-80" charset="-128"/>
              <a:cs typeface="Times New Roman" pitchFamily="-80"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ヒラギノ角ゴ Pro W3" charset="-128"/>
              </a:defRPr>
            </a:lvl1pPr>
            <a:lvl2pPr marL="785372" indent="-302066" eaLnBrk="0" hangingPunct="0">
              <a:defRPr sz="2500">
                <a:solidFill>
                  <a:schemeClr val="tx1"/>
                </a:solidFill>
                <a:latin typeface="Arial" pitchFamily="34" charset="0"/>
                <a:ea typeface="ヒラギノ角ゴ Pro W3" charset="-128"/>
              </a:defRPr>
            </a:lvl2pPr>
            <a:lvl3pPr marL="1208265" indent="-241653" eaLnBrk="0" hangingPunct="0">
              <a:defRPr sz="2500">
                <a:solidFill>
                  <a:schemeClr val="tx1"/>
                </a:solidFill>
                <a:latin typeface="Arial" pitchFamily="34" charset="0"/>
                <a:ea typeface="ヒラギノ角ゴ Pro W3" charset="-128"/>
              </a:defRPr>
            </a:lvl3pPr>
            <a:lvl4pPr marL="1691571" indent="-241653" eaLnBrk="0" hangingPunct="0">
              <a:defRPr sz="2500">
                <a:solidFill>
                  <a:schemeClr val="tx1"/>
                </a:solidFill>
                <a:latin typeface="Arial" pitchFamily="34" charset="0"/>
                <a:ea typeface="ヒラギノ角ゴ Pro W3" charset="-128"/>
              </a:defRPr>
            </a:lvl4pPr>
            <a:lvl5pPr marL="2174878" indent="-241653" eaLnBrk="0" hangingPunct="0">
              <a:defRPr sz="2500">
                <a:solidFill>
                  <a:schemeClr val="tx1"/>
                </a:solidFill>
                <a:latin typeface="Arial" pitchFamily="34" charset="0"/>
                <a:ea typeface="ヒラギノ角ゴ Pro W3" charset="-128"/>
              </a:defRPr>
            </a:lvl5pPr>
            <a:lvl6pPr marL="2658184" indent="-241653" eaLnBrk="0" fontAlgn="base" hangingPunct="0">
              <a:spcBef>
                <a:spcPct val="0"/>
              </a:spcBef>
              <a:spcAft>
                <a:spcPct val="0"/>
              </a:spcAft>
              <a:defRPr sz="2500">
                <a:solidFill>
                  <a:schemeClr val="tx1"/>
                </a:solidFill>
                <a:latin typeface="Arial" pitchFamily="34" charset="0"/>
                <a:ea typeface="ヒラギノ角ゴ Pro W3" charset="-128"/>
              </a:defRPr>
            </a:lvl6pPr>
            <a:lvl7pPr marL="3141490" indent="-241653" eaLnBrk="0" fontAlgn="base" hangingPunct="0">
              <a:spcBef>
                <a:spcPct val="0"/>
              </a:spcBef>
              <a:spcAft>
                <a:spcPct val="0"/>
              </a:spcAft>
              <a:defRPr sz="2500">
                <a:solidFill>
                  <a:schemeClr val="tx1"/>
                </a:solidFill>
                <a:latin typeface="Arial" pitchFamily="34" charset="0"/>
                <a:ea typeface="ヒラギノ角ゴ Pro W3" charset="-128"/>
              </a:defRPr>
            </a:lvl7pPr>
            <a:lvl8pPr marL="3624796" indent="-241653" eaLnBrk="0" fontAlgn="base" hangingPunct="0">
              <a:spcBef>
                <a:spcPct val="0"/>
              </a:spcBef>
              <a:spcAft>
                <a:spcPct val="0"/>
              </a:spcAft>
              <a:defRPr sz="2500">
                <a:solidFill>
                  <a:schemeClr val="tx1"/>
                </a:solidFill>
                <a:latin typeface="Arial" pitchFamily="34" charset="0"/>
                <a:ea typeface="ヒラギノ角ゴ Pro W3" charset="-128"/>
              </a:defRPr>
            </a:lvl8pPr>
            <a:lvl9pPr marL="4108102" indent="-241653" eaLnBrk="0" fontAlgn="base" hangingPunct="0">
              <a:spcBef>
                <a:spcPct val="0"/>
              </a:spcBef>
              <a:spcAft>
                <a:spcPct val="0"/>
              </a:spcAft>
              <a:defRPr sz="2500">
                <a:solidFill>
                  <a:schemeClr val="tx1"/>
                </a:solidFill>
                <a:latin typeface="Arial" pitchFamily="34" charset="0"/>
                <a:ea typeface="ヒラギノ角ゴ Pro W3" charset="-128"/>
              </a:defRPr>
            </a:lvl9pPr>
          </a:lstStyle>
          <a:p>
            <a:fld id="{0E145788-E571-44E8-82D0-015EF209E32E}" type="slidenum">
              <a:rPr lang="en-US" altLang="en-US" sz="1300"/>
              <a:pPr/>
              <a:t>23</a:t>
            </a:fld>
            <a:endParaRPr lang="en-US" altLang="en-US"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A school-level business alliance typically meets with</a:t>
            </a:r>
            <a:r>
              <a:rPr lang="en-US" altLang="en-US" sz="1600" baseline="0" dirty="0" smtClean="0">
                <a:latin typeface="Times New Roman" pitchFamily="-80" charset="0"/>
                <a:ea typeface="ヒラギノ角ゴ Pro W3" pitchFamily="-80" charset="-128"/>
                <a:cs typeface="Times New Roman" pitchFamily="-80" charset="0"/>
              </a:rPr>
              <a:t> the school faculty a few times a year and looks at what they can do to support the school improvement plan.</a:t>
            </a:r>
          </a:p>
          <a:p>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They can also be a resource for classroom speakers, field trips, job shadowing. </a:t>
            </a:r>
            <a:r>
              <a:rPr lang="en-US" altLang="en-US" dirty="0" smtClean="0">
                <a:latin typeface="Times New Roman" pitchFamily="-80" charset="0"/>
                <a:ea typeface="ヒラギノ角ゴ Pro W3" pitchFamily="-80" charset="-128"/>
                <a:cs typeface="Times New Roman" pitchFamily="-80" charset="0"/>
              </a:rPr>
              <a:t>On the screen you see a few ideas.</a:t>
            </a:r>
            <a:endParaRPr lang="en-US" altLang="en-US" sz="1600" baseline="0" dirty="0" smtClean="0">
              <a:latin typeface="Times New Roman" pitchFamily="-80" charset="0"/>
              <a:ea typeface="ヒラギノ角ゴ Pro W3" pitchFamily="-80" charset="-128"/>
              <a:cs typeface="Times New Roman" pitchFamily="-80" charset="0"/>
            </a:endParaRPr>
          </a:p>
          <a:p>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These meetings are typically coordinated by the school’s CDC, yet run by a business person.</a:t>
            </a:r>
          </a:p>
          <a:p>
            <a:endParaRPr lang="en-US" altLang="en-US" sz="1600" baseline="0" dirty="0" smtClean="0">
              <a:latin typeface="Times New Roman" pitchFamily="-80" charset="0"/>
              <a:ea typeface="ヒラギノ角ゴ Pro W3" pitchFamily="-80" charset="-128"/>
              <a:cs typeface="Times New Roman" pitchFamily="-80" charset="0"/>
            </a:endParaRPr>
          </a:p>
          <a:p>
            <a:endParaRPr lang="en-US" altLang="en-US" sz="1600" baseline="0" dirty="0" smtClean="0">
              <a:latin typeface="Times New Roman" pitchFamily="-80" charset="0"/>
              <a:ea typeface="ヒラギノ角ゴ Pro W3" pitchFamily="-80" charset="-128"/>
              <a:cs typeface="Times New Roman" pitchFamily="-80"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ヒラギノ角ゴ Pro W3" charset="-128"/>
              </a:defRPr>
            </a:lvl1pPr>
            <a:lvl2pPr marL="785372" indent="-302066" eaLnBrk="0" hangingPunct="0">
              <a:defRPr sz="2500">
                <a:solidFill>
                  <a:schemeClr val="tx1"/>
                </a:solidFill>
                <a:latin typeface="Arial" pitchFamily="34" charset="0"/>
                <a:ea typeface="ヒラギノ角ゴ Pro W3" charset="-128"/>
              </a:defRPr>
            </a:lvl2pPr>
            <a:lvl3pPr marL="1208265" indent="-241653" eaLnBrk="0" hangingPunct="0">
              <a:defRPr sz="2500">
                <a:solidFill>
                  <a:schemeClr val="tx1"/>
                </a:solidFill>
                <a:latin typeface="Arial" pitchFamily="34" charset="0"/>
                <a:ea typeface="ヒラギノ角ゴ Pro W3" charset="-128"/>
              </a:defRPr>
            </a:lvl3pPr>
            <a:lvl4pPr marL="1691571" indent="-241653" eaLnBrk="0" hangingPunct="0">
              <a:defRPr sz="2500">
                <a:solidFill>
                  <a:schemeClr val="tx1"/>
                </a:solidFill>
                <a:latin typeface="Arial" pitchFamily="34" charset="0"/>
                <a:ea typeface="ヒラギノ角ゴ Pro W3" charset="-128"/>
              </a:defRPr>
            </a:lvl4pPr>
            <a:lvl5pPr marL="2174878" indent="-241653" eaLnBrk="0" hangingPunct="0">
              <a:defRPr sz="2500">
                <a:solidFill>
                  <a:schemeClr val="tx1"/>
                </a:solidFill>
                <a:latin typeface="Arial" pitchFamily="34" charset="0"/>
                <a:ea typeface="ヒラギノ角ゴ Pro W3" charset="-128"/>
              </a:defRPr>
            </a:lvl5pPr>
            <a:lvl6pPr marL="2658184" indent="-241653" eaLnBrk="0" fontAlgn="base" hangingPunct="0">
              <a:spcBef>
                <a:spcPct val="0"/>
              </a:spcBef>
              <a:spcAft>
                <a:spcPct val="0"/>
              </a:spcAft>
              <a:defRPr sz="2500">
                <a:solidFill>
                  <a:schemeClr val="tx1"/>
                </a:solidFill>
                <a:latin typeface="Arial" pitchFamily="34" charset="0"/>
                <a:ea typeface="ヒラギノ角ゴ Pro W3" charset="-128"/>
              </a:defRPr>
            </a:lvl6pPr>
            <a:lvl7pPr marL="3141490" indent="-241653" eaLnBrk="0" fontAlgn="base" hangingPunct="0">
              <a:spcBef>
                <a:spcPct val="0"/>
              </a:spcBef>
              <a:spcAft>
                <a:spcPct val="0"/>
              </a:spcAft>
              <a:defRPr sz="2500">
                <a:solidFill>
                  <a:schemeClr val="tx1"/>
                </a:solidFill>
                <a:latin typeface="Arial" pitchFamily="34" charset="0"/>
                <a:ea typeface="ヒラギノ角ゴ Pro W3" charset="-128"/>
              </a:defRPr>
            </a:lvl7pPr>
            <a:lvl8pPr marL="3624796" indent="-241653" eaLnBrk="0" fontAlgn="base" hangingPunct="0">
              <a:spcBef>
                <a:spcPct val="0"/>
              </a:spcBef>
              <a:spcAft>
                <a:spcPct val="0"/>
              </a:spcAft>
              <a:defRPr sz="2500">
                <a:solidFill>
                  <a:schemeClr val="tx1"/>
                </a:solidFill>
                <a:latin typeface="Arial" pitchFamily="34" charset="0"/>
                <a:ea typeface="ヒラギノ角ゴ Pro W3" charset="-128"/>
              </a:defRPr>
            </a:lvl8pPr>
            <a:lvl9pPr marL="4108102" indent="-241653" eaLnBrk="0" fontAlgn="base" hangingPunct="0">
              <a:spcBef>
                <a:spcPct val="0"/>
              </a:spcBef>
              <a:spcAft>
                <a:spcPct val="0"/>
              </a:spcAft>
              <a:defRPr sz="2500">
                <a:solidFill>
                  <a:schemeClr val="tx1"/>
                </a:solidFill>
                <a:latin typeface="Arial" pitchFamily="34" charset="0"/>
                <a:ea typeface="ヒラギノ角ゴ Pro W3" charset="-128"/>
              </a:defRPr>
            </a:lvl9pPr>
          </a:lstStyle>
          <a:p>
            <a:fld id="{0E145788-E571-44E8-82D0-015EF209E32E}" type="slidenum">
              <a:rPr lang="en-US" altLang="en-US" sz="1300"/>
              <a:pPr/>
              <a:t>24</a:t>
            </a:fld>
            <a:endParaRPr lang="en-US" alt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57300" y="720725"/>
            <a:ext cx="3009900" cy="2257425"/>
          </a:xfrm>
          <a:ln/>
        </p:spPr>
      </p:sp>
      <p:sp>
        <p:nvSpPr>
          <p:cNvPr id="44035" name="Rectangle 3"/>
          <p:cNvSpPr>
            <a:spLocks noGrp="1" noChangeArrowheads="1"/>
          </p:cNvSpPr>
          <p:nvPr>
            <p:ph type="body" idx="1"/>
          </p:nvPr>
        </p:nvSpPr>
        <p:spPr>
          <a:xfrm>
            <a:off x="974725" y="3276600"/>
            <a:ext cx="5365750" cy="609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The first step is to identify a single business person and sit down with them. Talk about what you two can do to build the community. Decide what kind of partnership you wish to build. </a:t>
            </a:r>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Keep </a:t>
            </a:r>
            <a:r>
              <a:rPr lang="en-US" altLang="en-US" sz="1600" dirty="0" smtClean="0">
                <a:latin typeface="Times New Roman" pitchFamily="-80" charset="0"/>
                <a:ea typeface="ヒラギノ角ゴ Pro W3" pitchFamily="-80" charset="-128"/>
                <a:cs typeface="Times New Roman" pitchFamily="-80" charset="0"/>
              </a:rPr>
              <a:t>the plans flexible,</a:t>
            </a:r>
            <a:r>
              <a:rPr lang="en-US" altLang="en-US" sz="1600" baseline="0" dirty="0" smtClean="0">
                <a:latin typeface="Times New Roman" pitchFamily="-80" charset="0"/>
                <a:ea typeface="ヒラギノ角ゴ Pro W3" pitchFamily="-80" charset="-128"/>
                <a:cs typeface="Times New Roman" pitchFamily="-80" charset="0"/>
              </a:rPr>
              <a:t> because you don’t know how this will all come together</a:t>
            </a:r>
            <a:r>
              <a:rPr lang="en-US" altLang="en-US" sz="1600" baseline="0" dirty="0" smtClean="0">
                <a:latin typeface="Times New Roman" pitchFamily="-80" charset="0"/>
                <a:ea typeface="ヒラギノ角ゴ Pro W3" pitchFamily="-80" charset="-128"/>
                <a:cs typeface="Times New Roman" pitchFamily="-80" charset="0"/>
              </a:rPr>
              <a:t>,-- </a:t>
            </a:r>
            <a:r>
              <a:rPr lang="en-US" altLang="en-US" sz="1600" baseline="0" dirty="0" smtClean="0">
                <a:latin typeface="Times New Roman" pitchFamily="-80" charset="0"/>
                <a:ea typeface="ヒラギノ角ゴ Pro W3" pitchFamily="-80" charset="-128"/>
                <a:cs typeface="Times New Roman" pitchFamily="-80" charset="0"/>
              </a:rPr>
              <a:t>and you certainly do not have all the answers.</a:t>
            </a:r>
            <a:endParaRPr lang="en-US" altLang="en-US" sz="1600" dirty="0" smtClean="0">
              <a:latin typeface="Times New Roman" pitchFamily="-80" charset="0"/>
              <a:ea typeface="ヒラギノ角ゴ Pro W3" pitchFamily="-80" charset="-128"/>
              <a:cs typeface="Times New Roman" pitchFamily="-80" charset="0"/>
            </a:endParaRP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The second step is to get everyone together. Explain what’s going on. Have each side do a plus/delta.</a:t>
            </a:r>
            <a:r>
              <a:rPr lang="en-US" altLang="en-US" sz="1600" baseline="0" dirty="0" smtClean="0">
                <a:latin typeface="Times New Roman" pitchFamily="-80" charset="0"/>
                <a:ea typeface="ヒラギノ角ゴ Pro W3" pitchFamily="-80" charset="-128"/>
                <a:cs typeface="Times New Roman" pitchFamily="-80" charset="0"/>
              </a:rPr>
              <a:t> </a:t>
            </a:r>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The </a:t>
            </a:r>
            <a:r>
              <a:rPr lang="en-US" altLang="en-US" sz="1600" baseline="0" dirty="0" smtClean="0">
                <a:latin typeface="Times New Roman" pitchFamily="-80" charset="0"/>
                <a:ea typeface="ヒラギノ角ゴ Pro W3" pitchFamily="-80" charset="-128"/>
                <a:cs typeface="Times New Roman" pitchFamily="-80" charset="0"/>
              </a:rPr>
              <a:t>business leaders could talk about what makes </a:t>
            </a:r>
            <a:r>
              <a:rPr lang="en-US" altLang="en-US" sz="1600" baseline="0" dirty="0" smtClean="0">
                <a:latin typeface="Times New Roman" pitchFamily="-80" charset="0"/>
                <a:ea typeface="ヒラギノ角ゴ Pro W3" pitchFamily="-80" charset="-128"/>
                <a:cs typeface="Times New Roman" pitchFamily="-80" charset="0"/>
              </a:rPr>
              <a:t>a great employee. </a:t>
            </a:r>
            <a:r>
              <a:rPr lang="en-US" altLang="en-US" sz="1600" baseline="0" dirty="0" smtClean="0">
                <a:latin typeface="Times New Roman" pitchFamily="-80" charset="0"/>
                <a:ea typeface="ヒラギノ角ゴ Pro W3" pitchFamily="-80" charset="-128"/>
                <a:cs typeface="Times New Roman" pitchFamily="-80" charset="0"/>
              </a:rPr>
              <a:t>They could talk about what is lacking in the new recruits. It could be soft skills, technical skills, or it could be a total lack of </a:t>
            </a:r>
            <a:r>
              <a:rPr lang="en-US" altLang="en-US" sz="1600" baseline="0" dirty="0" smtClean="0">
                <a:latin typeface="Times New Roman" pitchFamily="-80" charset="0"/>
                <a:ea typeface="ヒラギノ角ゴ Pro W3" pitchFamily="-80" charset="-128"/>
                <a:cs typeface="Times New Roman" pitchFamily="-80" charset="0"/>
              </a:rPr>
              <a:t>prepared, </a:t>
            </a:r>
            <a:r>
              <a:rPr lang="en-US" altLang="en-US" sz="1600" baseline="0" dirty="0" smtClean="0">
                <a:latin typeface="Times New Roman" pitchFamily="-80" charset="0"/>
                <a:ea typeface="ヒラギノ角ゴ Pro W3" pitchFamily="-80" charset="-128"/>
                <a:cs typeface="Times New Roman" pitchFamily="-80" charset="0"/>
              </a:rPr>
              <a:t>or interested job applicants.</a:t>
            </a:r>
          </a:p>
          <a:p>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Then have the teachers describe their successes and their struggles. </a:t>
            </a:r>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Try </a:t>
            </a:r>
            <a:r>
              <a:rPr lang="en-US" altLang="en-US" sz="1600" baseline="0" dirty="0" smtClean="0">
                <a:latin typeface="Times New Roman" pitchFamily="-80" charset="0"/>
                <a:ea typeface="ヒラギノ角ゴ Pro W3" pitchFamily="-80" charset="-128"/>
                <a:cs typeface="Times New Roman" pitchFamily="-80" charset="0"/>
              </a:rPr>
              <a:t>to keep the session from being a gripe session and keep the discussion away </a:t>
            </a:r>
            <a:r>
              <a:rPr lang="en-US" altLang="en-US" sz="1600" baseline="0" dirty="0" smtClean="0">
                <a:latin typeface="Times New Roman" pitchFamily="-80" charset="0"/>
                <a:ea typeface="ヒラギノ角ゴ Pro W3" pitchFamily="-80" charset="-128"/>
                <a:cs typeface="Times New Roman" pitchFamily="-80" charset="0"/>
              </a:rPr>
              <a:t>from </a:t>
            </a:r>
            <a:r>
              <a:rPr lang="en-US" altLang="en-US" sz="1600" baseline="0" dirty="0" smtClean="0">
                <a:latin typeface="Times New Roman" pitchFamily="-80" charset="0"/>
                <a:ea typeface="ヒラギノ角ゴ Pro W3" pitchFamily="-80" charset="-128"/>
                <a:cs typeface="Times New Roman" pitchFamily="-80" charset="0"/>
              </a:rPr>
              <a:t>budgets and politics.  Focus on what needs to be done to improve student </a:t>
            </a:r>
            <a:r>
              <a:rPr lang="en-US" altLang="en-US" sz="1600" baseline="0" dirty="0" smtClean="0">
                <a:latin typeface="Times New Roman" pitchFamily="-80" charset="0"/>
                <a:ea typeface="ヒラギノ角ゴ Pro W3" pitchFamily="-80" charset="-128"/>
                <a:cs typeface="Times New Roman" pitchFamily="-80" charset="0"/>
              </a:rPr>
              <a:t>learning -- and to get these students ready</a:t>
            </a:r>
            <a:r>
              <a:rPr lang="en-US" altLang="en-US" sz="1600" dirty="0" smtClean="0">
                <a:latin typeface="Times New Roman" pitchFamily="-80" charset="0"/>
                <a:ea typeface="ヒラギノ角ゴ Pro W3" pitchFamily="-80" charset="-128"/>
                <a:cs typeface="Times New Roman" pitchFamily="-80" charset="0"/>
              </a:rPr>
              <a:t> for the workplace</a:t>
            </a:r>
            <a:r>
              <a:rPr lang="en-US" altLang="en-US" sz="1600" baseline="0" dirty="0" smtClean="0">
                <a:latin typeface="Times New Roman" pitchFamily="-80" charset="0"/>
                <a:ea typeface="ヒラギノ角ゴ Pro W3" pitchFamily="-80" charset="-128"/>
                <a:cs typeface="Times New Roman" pitchFamily="-80" charset="0"/>
              </a:rPr>
              <a:t>.</a:t>
            </a:r>
            <a:endParaRPr lang="en-US" altLang="en-US" sz="1600" baseline="0" dirty="0" smtClean="0">
              <a:latin typeface="Times New Roman" pitchFamily="-80" charset="0"/>
              <a:ea typeface="ヒラギノ角ゴ Pro W3" pitchFamily="-80" charset="-128"/>
              <a:cs typeface="Times New Roman" pitchFamily="-80" charset="0"/>
            </a:endParaRPr>
          </a:p>
          <a:p>
            <a:endParaRPr lang="en-US" altLang="en-US" sz="1600" baseline="0" dirty="0" smtClean="0">
              <a:latin typeface="Times New Roman" pitchFamily="-80" charset="0"/>
              <a:ea typeface="ヒラギノ角ゴ Pro W3" pitchFamily="-80" charset="-128"/>
              <a:cs typeface="Times New Roman" pitchFamily="-80"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ヒラギノ角ゴ Pro W3" charset="-128"/>
              </a:defRPr>
            </a:lvl1pPr>
            <a:lvl2pPr marL="785372" indent="-302066" eaLnBrk="0" hangingPunct="0">
              <a:defRPr sz="2500">
                <a:solidFill>
                  <a:schemeClr val="tx1"/>
                </a:solidFill>
                <a:latin typeface="Arial" pitchFamily="34" charset="0"/>
                <a:ea typeface="ヒラギノ角ゴ Pro W3" charset="-128"/>
              </a:defRPr>
            </a:lvl2pPr>
            <a:lvl3pPr marL="1208265" indent="-241653" eaLnBrk="0" hangingPunct="0">
              <a:defRPr sz="2500">
                <a:solidFill>
                  <a:schemeClr val="tx1"/>
                </a:solidFill>
                <a:latin typeface="Arial" pitchFamily="34" charset="0"/>
                <a:ea typeface="ヒラギノ角ゴ Pro W3" charset="-128"/>
              </a:defRPr>
            </a:lvl3pPr>
            <a:lvl4pPr marL="1691571" indent="-241653" eaLnBrk="0" hangingPunct="0">
              <a:defRPr sz="2500">
                <a:solidFill>
                  <a:schemeClr val="tx1"/>
                </a:solidFill>
                <a:latin typeface="Arial" pitchFamily="34" charset="0"/>
                <a:ea typeface="ヒラギノ角ゴ Pro W3" charset="-128"/>
              </a:defRPr>
            </a:lvl4pPr>
            <a:lvl5pPr marL="2174878" indent="-241653" eaLnBrk="0" hangingPunct="0">
              <a:defRPr sz="2500">
                <a:solidFill>
                  <a:schemeClr val="tx1"/>
                </a:solidFill>
                <a:latin typeface="Arial" pitchFamily="34" charset="0"/>
                <a:ea typeface="ヒラギノ角ゴ Pro W3" charset="-128"/>
              </a:defRPr>
            </a:lvl5pPr>
            <a:lvl6pPr marL="2658184" indent="-241653" eaLnBrk="0" fontAlgn="base" hangingPunct="0">
              <a:spcBef>
                <a:spcPct val="0"/>
              </a:spcBef>
              <a:spcAft>
                <a:spcPct val="0"/>
              </a:spcAft>
              <a:defRPr sz="2500">
                <a:solidFill>
                  <a:schemeClr val="tx1"/>
                </a:solidFill>
                <a:latin typeface="Arial" pitchFamily="34" charset="0"/>
                <a:ea typeface="ヒラギノ角ゴ Pro W3" charset="-128"/>
              </a:defRPr>
            </a:lvl6pPr>
            <a:lvl7pPr marL="3141490" indent="-241653" eaLnBrk="0" fontAlgn="base" hangingPunct="0">
              <a:spcBef>
                <a:spcPct val="0"/>
              </a:spcBef>
              <a:spcAft>
                <a:spcPct val="0"/>
              </a:spcAft>
              <a:defRPr sz="2500">
                <a:solidFill>
                  <a:schemeClr val="tx1"/>
                </a:solidFill>
                <a:latin typeface="Arial" pitchFamily="34" charset="0"/>
                <a:ea typeface="ヒラギノ角ゴ Pro W3" charset="-128"/>
              </a:defRPr>
            </a:lvl7pPr>
            <a:lvl8pPr marL="3624796" indent="-241653" eaLnBrk="0" fontAlgn="base" hangingPunct="0">
              <a:spcBef>
                <a:spcPct val="0"/>
              </a:spcBef>
              <a:spcAft>
                <a:spcPct val="0"/>
              </a:spcAft>
              <a:defRPr sz="2500">
                <a:solidFill>
                  <a:schemeClr val="tx1"/>
                </a:solidFill>
                <a:latin typeface="Arial" pitchFamily="34" charset="0"/>
                <a:ea typeface="ヒラギノ角ゴ Pro W3" charset="-128"/>
              </a:defRPr>
            </a:lvl8pPr>
            <a:lvl9pPr marL="4108102" indent="-241653" eaLnBrk="0" fontAlgn="base" hangingPunct="0">
              <a:spcBef>
                <a:spcPct val="0"/>
              </a:spcBef>
              <a:spcAft>
                <a:spcPct val="0"/>
              </a:spcAft>
              <a:defRPr sz="2500">
                <a:solidFill>
                  <a:schemeClr val="tx1"/>
                </a:solidFill>
                <a:latin typeface="Arial" pitchFamily="34" charset="0"/>
                <a:ea typeface="ヒラギノ角ゴ Pro W3" charset="-128"/>
              </a:defRPr>
            </a:lvl9pPr>
          </a:lstStyle>
          <a:p>
            <a:fld id="{0E145788-E571-44E8-82D0-015EF209E32E}" type="slidenum">
              <a:rPr lang="en-US" altLang="en-US" sz="1300"/>
              <a:pPr/>
              <a:t>25</a:t>
            </a:fld>
            <a:endParaRPr lang="en-US" alt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57300" y="720725"/>
            <a:ext cx="1714500" cy="1285875"/>
          </a:xfrm>
          <a:ln/>
        </p:spPr>
      </p:sp>
      <p:sp>
        <p:nvSpPr>
          <p:cNvPr id="44035" name="Rectangle 3"/>
          <p:cNvSpPr>
            <a:spLocks noGrp="1" noChangeArrowheads="1"/>
          </p:cNvSpPr>
          <p:nvPr>
            <p:ph type="body" idx="1"/>
          </p:nvPr>
        </p:nvSpPr>
        <p:spPr>
          <a:xfrm>
            <a:off x="974725" y="2133600"/>
            <a:ext cx="5365750" cy="723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aseline="0" dirty="0" smtClean="0">
                <a:latin typeface="Times New Roman" pitchFamily="-80" charset="0"/>
                <a:ea typeface="ヒラギノ角ゴ Pro W3" pitchFamily="-80" charset="-128"/>
                <a:cs typeface="Times New Roman" pitchFamily="-80" charset="0"/>
              </a:rPr>
              <a:t>When </a:t>
            </a:r>
            <a:r>
              <a:rPr lang="en-US" altLang="en-US" sz="1600" baseline="0" dirty="0" smtClean="0">
                <a:latin typeface="Times New Roman" pitchFamily="-80" charset="0"/>
                <a:ea typeface="ヒラギノ角ゴ Pro W3" pitchFamily="-80" charset="-128"/>
                <a:cs typeface="Times New Roman" pitchFamily="-80" charset="0"/>
              </a:rPr>
              <a:t>I was </a:t>
            </a:r>
            <a:r>
              <a:rPr lang="en-US" altLang="en-US" sz="1600" baseline="0" dirty="0" smtClean="0">
                <a:latin typeface="Times New Roman" pitchFamily="-80" charset="0"/>
                <a:ea typeface="ヒラギノ角ゴ Pro W3" pitchFamily="-80" charset="-128"/>
                <a:cs typeface="Times New Roman" pitchFamily="-80" charset="0"/>
              </a:rPr>
              <a:t>working in </a:t>
            </a:r>
            <a:r>
              <a:rPr lang="en-US" altLang="en-US" sz="1600" baseline="0" dirty="0" smtClean="0">
                <a:latin typeface="Times New Roman" pitchFamily="-80" charset="0"/>
                <a:ea typeface="ヒラギノ角ゴ Pro W3" pitchFamily="-80" charset="-128"/>
                <a:cs typeface="Times New Roman" pitchFamily="-80" charset="0"/>
              </a:rPr>
              <a:t>Wake County we got the six agricultural teachers together with several ag-related businesses for county-level meetings every other month. It started out slow, nobody knew what to say.  -- but after a few meetings we had businesses offering internship opportunities and businesses volunteering to come teach certain lessons that </a:t>
            </a:r>
            <a:r>
              <a:rPr lang="en-US" altLang="en-US" sz="1600" baseline="0" dirty="0" smtClean="0">
                <a:latin typeface="Times New Roman" pitchFamily="-80" charset="0"/>
                <a:ea typeface="ヒラギノ角ゴ Pro W3" pitchFamily="-80" charset="-128"/>
                <a:cs typeface="Times New Roman" pitchFamily="-80" charset="0"/>
              </a:rPr>
              <a:t>the teacher </a:t>
            </a:r>
            <a:r>
              <a:rPr lang="en-US" altLang="en-US" sz="1600" baseline="0" dirty="0" smtClean="0">
                <a:latin typeface="Times New Roman" pitchFamily="-80" charset="0"/>
                <a:ea typeface="ヒラギノ角ゴ Pro W3" pitchFamily="-80" charset="-128"/>
                <a:cs typeface="Times New Roman" pitchFamily="-80" charset="0"/>
              </a:rPr>
              <a:t>was not confident teaching.  </a:t>
            </a:r>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A </a:t>
            </a:r>
            <a:r>
              <a:rPr lang="en-US" altLang="en-US" sz="1600" baseline="0" dirty="0" smtClean="0">
                <a:latin typeface="Times New Roman" pitchFamily="-80" charset="0"/>
                <a:ea typeface="ヒラギノ角ゴ Pro W3" pitchFamily="-80" charset="-128"/>
                <a:cs typeface="Times New Roman" pitchFamily="-80" charset="0"/>
              </a:rPr>
              <a:t>teacher said she was not comfortable teaching the lesson on chain saws, since she did not have much experience. A </a:t>
            </a:r>
            <a:r>
              <a:rPr lang="en-US" altLang="en-US" sz="1600" baseline="0" dirty="0" smtClean="0">
                <a:latin typeface="Times New Roman" pitchFamily="-80" charset="0"/>
                <a:ea typeface="ヒラギノ角ゴ Pro W3" pitchFamily="-80" charset="-128"/>
                <a:cs typeface="Times New Roman" pitchFamily="-80" charset="0"/>
              </a:rPr>
              <a:t>small-engine </a:t>
            </a:r>
            <a:r>
              <a:rPr lang="en-US" altLang="en-US" sz="1600" baseline="0" dirty="0" smtClean="0">
                <a:latin typeface="Times New Roman" pitchFamily="-80" charset="0"/>
                <a:ea typeface="ヒラギノ角ゴ Pro W3" pitchFamily="-80" charset="-128"/>
                <a:cs typeface="Times New Roman" pitchFamily="-80" charset="0"/>
              </a:rPr>
              <a:t>business owner said “I’ve got a guy who can teach that. Let’s get together to set up a time.”  It took a little honest discussion like that to get the ball rolling.  </a:t>
            </a:r>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A </a:t>
            </a:r>
            <a:r>
              <a:rPr lang="en-US" altLang="en-US" sz="1600" baseline="0" dirty="0" smtClean="0">
                <a:latin typeface="Times New Roman" pitchFamily="-80" charset="0"/>
                <a:ea typeface="ヒラギノ角ゴ Pro W3" pitchFamily="-80" charset="-128"/>
                <a:cs typeface="Times New Roman" pitchFamily="-80" charset="0"/>
              </a:rPr>
              <a:t>large landscaping company said they always order an extra plant or two when they do a large landscaping project just in case one of the plants arrives dead.  They said they usually discard the plants at the end of the project figuring nobody would want just one of a single kind of plant. </a:t>
            </a:r>
          </a:p>
          <a:p>
            <a:r>
              <a:rPr lang="en-US" altLang="en-US" sz="1600" baseline="0" dirty="0" smtClean="0">
                <a:latin typeface="Times New Roman" pitchFamily="-80" charset="0"/>
                <a:ea typeface="ヒラギノ角ゴ Pro W3" pitchFamily="-80" charset="-128"/>
                <a:cs typeface="Times New Roman" pitchFamily="-80" charset="0"/>
              </a:rPr>
              <a:t>One of the teachers explained that in fact </a:t>
            </a:r>
            <a:r>
              <a:rPr lang="en-US" altLang="en-US" sz="1600" baseline="0" dirty="0" smtClean="0">
                <a:latin typeface="Times New Roman" pitchFamily="-80" charset="0"/>
                <a:ea typeface="ヒラギノ角ゴ Pro W3" pitchFamily="-80" charset="-128"/>
                <a:cs typeface="Times New Roman" pitchFamily="-80" charset="0"/>
              </a:rPr>
              <a:t>-- single </a:t>
            </a:r>
            <a:r>
              <a:rPr lang="en-US" altLang="en-US" sz="1600" baseline="0" dirty="0" smtClean="0">
                <a:latin typeface="Times New Roman" pitchFamily="-80" charset="0"/>
                <a:ea typeface="ヒラギノ角ゴ Pro W3" pitchFamily="-80" charset="-128"/>
                <a:cs typeface="Times New Roman" pitchFamily="-80" charset="0"/>
              </a:rPr>
              <a:t>plants were what they needed, since they have to teach plant identification. Here you had a business that had single plants it was throwing away, since their focus was on large landscaping projects. </a:t>
            </a:r>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And </a:t>
            </a:r>
            <a:r>
              <a:rPr lang="en-US" altLang="en-US" sz="1600" baseline="0" dirty="0" smtClean="0">
                <a:latin typeface="Times New Roman" pitchFamily="-80" charset="0"/>
                <a:ea typeface="ヒラギノ角ゴ Pro W3" pitchFamily="-80" charset="-128"/>
                <a:cs typeface="Times New Roman" pitchFamily="-80" charset="0"/>
              </a:rPr>
              <a:t>here you have lots of schools that want those single plants to help the students learn about all kinds of plants. </a:t>
            </a:r>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A </a:t>
            </a:r>
            <a:r>
              <a:rPr lang="en-US" altLang="en-US" sz="1600" baseline="0" dirty="0" smtClean="0">
                <a:latin typeface="Times New Roman" pitchFamily="-80" charset="0"/>
                <a:ea typeface="ヒラギノ角ゴ Pro W3" pitchFamily="-80" charset="-128"/>
                <a:cs typeface="Times New Roman" pitchFamily="-80" charset="0"/>
              </a:rPr>
              <a:t>win-win for everyone.</a:t>
            </a:r>
            <a:endParaRPr lang="en-US" altLang="en-US" sz="1600" dirty="0" smtClean="0">
              <a:latin typeface="Times New Roman" pitchFamily="-80" charset="0"/>
              <a:ea typeface="ヒラギノ角ゴ Pro W3" pitchFamily="-80" charset="-128"/>
              <a:cs typeface="Times New Roman" pitchFamily="-80" charset="0"/>
            </a:endParaRPr>
          </a:p>
          <a:p>
            <a:endParaRPr lang="en-US" altLang="en-US" sz="1600" dirty="0" smtClean="0">
              <a:latin typeface="Times New Roman" pitchFamily="-80" charset="0"/>
              <a:ea typeface="ヒラギノ角ゴ Pro W3" pitchFamily="-80" charset="-128"/>
              <a:cs typeface="Times New Roman" pitchFamily="-80"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ヒラギノ角ゴ Pro W3" charset="-128"/>
              </a:defRPr>
            </a:lvl1pPr>
            <a:lvl2pPr marL="785372" indent="-302066" eaLnBrk="0" hangingPunct="0">
              <a:defRPr sz="2500">
                <a:solidFill>
                  <a:schemeClr val="tx1"/>
                </a:solidFill>
                <a:latin typeface="Arial" pitchFamily="34" charset="0"/>
                <a:ea typeface="ヒラギノ角ゴ Pro W3" charset="-128"/>
              </a:defRPr>
            </a:lvl2pPr>
            <a:lvl3pPr marL="1208265" indent="-241653" eaLnBrk="0" hangingPunct="0">
              <a:defRPr sz="2500">
                <a:solidFill>
                  <a:schemeClr val="tx1"/>
                </a:solidFill>
                <a:latin typeface="Arial" pitchFamily="34" charset="0"/>
                <a:ea typeface="ヒラギノ角ゴ Pro W3" charset="-128"/>
              </a:defRPr>
            </a:lvl3pPr>
            <a:lvl4pPr marL="1691571" indent="-241653" eaLnBrk="0" hangingPunct="0">
              <a:defRPr sz="2500">
                <a:solidFill>
                  <a:schemeClr val="tx1"/>
                </a:solidFill>
                <a:latin typeface="Arial" pitchFamily="34" charset="0"/>
                <a:ea typeface="ヒラギノ角ゴ Pro W3" charset="-128"/>
              </a:defRPr>
            </a:lvl4pPr>
            <a:lvl5pPr marL="2174878" indent="-241653" eaLnBrk="0" hangingPunct="0">
              <a:defRPr sz="2500">
                <a:solidFill>
                  <a:schemeClr val="tx1"/>
                </a:solidFill>
                <a:latin typeface="Arial" pitchFamily="34" charset="0"/>
                <a:ea typeface="ヒラギノ角ゴ Pro W3" charset="-128"/>
              </a:defRPr>
            </a:lvl5pPr>
            <a:lvl6pPr marL="2658184" indent="-241653" eaLnBrk="0" fontAlgn="base" hangingPunct="0">
              <a:spcBef>
                <a:spcPct val="0"/>
              </a:spcBef>
              <a:spcAft>
                <a:spcPct val="0"/>
              </a:spcAft>
              <a:defRPr sz="2500">
                <a:solidFill>
                  <a:schemeClr val="tx1"/>
                </a:solidFill>
                <a:latin typeface="Arial" pitchFamily="34" charset="0"/>
                <a:ea typeface="ヒラギノ角ゴ Pro W3" charset="-128"/>
              </a:defRPr>
            </a:lvl6pPr>
            <a:lvl7pPr marL="3141490" indent="-241653" eaLnBrk="0" fontAlgn="base" hangingPunct="0">
              <a:spcBef>
                <a:spcPct val="0"/>
              </a:spcBef>
              <a:spcAft>
                <a:spcPct val="0"/>
              </a:spcAft>
              <a:defRPr sz="2500">
                <a:solidFill>
                  <a:schemeClr val="tx1"/>
                </a:solidFill>
                <a:latin typeface="Arial" pitchFamily="34" charset="0"/>
                <a:ea typeface="ヒラギノ角ゴ Pro W3" charset="-128"/>
              </a:defRPr>
            </a:lvl7pPr>
            <a:lvl8pPr marL="3624796" indent="-241653" eaLnBrk="0" fontAlgn="base" hangingPunct="0">
              <a:spcBef>
                <a:spcPct val="0"/>
              </a:spcBef>
              <a:spcAft>
                <a:spcPct val="0"/>
              </a:spcAft>
              <a:defRPr sz="2500">
                <a:solidFill>
                  <a:schemeClr val="tx1"/>
                </a:solidFill>
                <a:latin typeface="Arial" pitchFamily="34" charset="0"/>
                <a:ea typeface="ヒラギノ角ゴ Pro W3" charset="-128"/>
              </a:defRPr>
            </a:lvl8pPr>
            <a:lvl9pPr marL="4108102" indent="-241653" eaLnBrk="0" fontAlgn="base" hangingPunct="0">
              <a:spcBef>
                <a:spcPct val="0"/>
              </a:spcBef>
              <a:spcAft>
                <a:spcPct val="0"/>
              </a:spcAft>
              <a:defRPr sz="2500">
                <a:solidFill>
                  <a:schemeClr val="tx1"/>
                </a:solidFill>
                <a:latin typeface="Arial" pitchFamily="34" charset="0"/>
                <a:ea typeface="ヒラギノ角ゴ Pro W3" charset="-128"/>
              </a:defRPr>
            </a:lvl9pPr>
          </a:lstStyle>
          <a:p>
            <a:fld id="{0E145788-E571-44E8-82D0-015EF209E32E}" type="slidenum">
              <a:rPr lang="en-US" altLang="en-US" sz="1300"/>
              <a:pPr/>
              <a:t>26</a:t>
            </a:fld>
            <a:endParaRPr lang="en-US" altLang="en-US"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aseline="0" dirty="0" smtClean="0">
                <a:latin typeface="Times New Roman" pitchFamily="-80" charset="0"/>
                <a:ea typeface="ヒラギノ角ゴ Pro W3" pitchFamily="-80" charset="-128"/>
                <a:cs typeface="Times New Roman" pitchFamily="-80" charset="0"/>
              </a:rPr>
              <a:t>In order for a school alliance to be successful you need the commitment of the principal</a:t>
            </a:r>
            <a:r>
              <a:rPr lang="en-US" altLang="en-US" sz="1600" baseline="0" dirty="0" smtClean="0">
                <a:latin typeface="Times New Roman" pitchFamily="-80" charset="0"/>
                <a:ea typeface="ヒラギノ角ゴ Pro W3" pitchFamily="-80" charset="-128"/>
                <a:cs typeface="Times New Roman" pitchFamily="-80" charset="0"/>
              </a:rPr>
              <a:t>.</a:t>
            </a:r>
          </a:p>
          <a:p>
            <a:r>
              <a:rPr lang="en-US" altLang="en-US" dirty="0" smtClean="0">
                <a:latin typeface="Times New Roman" pitchFamily="-80" charset="0"/>
                <a:ea typeface="ヒラギノ角ゴ Pro W3" pitchFamily="-80" charset="-128"/>
                <a:cs typeface="Times New Roman" pitchFamily="-80" charset="0"/>
              </a:rPr>
              <a:t>You need commitment by the business community.</a:t>
            </a:r>
          </a:p>
          <a:p>
            <a:r>
              <a:rPr lang="en-US" altLang="en-US" sz="1600" baseline="0" dirty="0" smtClean="0">
                <a:latin typeface="Times New Roman" pitchFamily="-80" charset="0"/>
                <a:ea typeface="ヒラギノ角ゴ Pro W3" pitchFamily="-80" charset="-128"/>
                <a:cs typeface="Times New Roman" pitchFamily="-80" charset="0"/>
              </a:rPr>
              <a:t>And</a:t>
            </a:r>
            <a:r>
              <a:rPr lang="en-US" altLang="en-US" sz="1600" dirty="0" smtClean="0">
                <a:latin typeface="Times New Roman" pitchFamily="-80" charset="0"/>
                <a:ea typeface="ヒラギノ角ゴ Pro W3" pitchFamily="-80" charset="-128"/>
                <a:cs typeface="Times New Roman" pitchFamily="-80" charset="0"/>
              </a:rPr>
              <a:t> you need commitment by the school staff.</a:t>
            </a:r>
            <a:endParaRPr lang="en-US" altLang="en-US" dirty="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Ensure that </a:t>
            </a:r>
            <a:r>
              <a:rPr lang="en-US" altLang="en-US" sz="1600" u="sng" dirty="0" smtClean="0">
                <a:latin typeface="Times New Roman" pitchFamily="-80" charset="0"/>
                <a:ea typeface="ヒラギノ角ゴ Pro W3" pitchFamily="-80" charset="-128"/>
                <a:cs typeface="Times New Roman" pitchFamily="-80" charset="0"/>
              </a:rPr>
              <a:t>everyone</a:t>
            </a:r>
            <a:r>
              <a:rPr lang="en-US" altLang="en-US" sz="1600" dirty="0" smtClean="0">
                <a:latin typeface="Times New Roman" pitchFamily="-80" charset="0"/>
                <a:ea typeface="ヒラギノ角ゴ Pro W3" pitchFamily="-80" charset="-128"/>
                <a:cs typeface="Times New Roman" pitchFamily="-80" charset="0"/>
              </a:rPr>
              <a:t> sees the benefit of the business-education partnership.</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ヒラギノ角ゴ Pro W3" charset="-128"/>
              </a:defRPr>
            </a:lvl1pPr>
            <a:lvl2pPr marL="785372" indent="-302066" eaLnBrk="0" hangingPunct="0">
              <a:defRPr sz="2500">
                <a:solidFill>
                  <a:schemeClr val="tx1"/>
                </a:solidFill>
                <a:latin typeface="Arial" pitchFamily="34" charset="0"/>
                <a:ea typeface="ヒラギノ角ゴ Pro W3" charset="-128"/>
              </a:defRPr>
            </a:lvl2pPr>
            <a:lvl3pPr marL="1208265" indent="-241653" eaLnBrk="0" hangingPunct="0">
              <a:defRPr sz="2500">
                <a:solidFill>
                  <a:schemeClr val="tx1"/>
                </a:solidFill>
                <a:latin typeface="Arial" pitchFamily="34" charset="0"/>
                <a:ea typeface="ヒラギノ角ゴ Pro W3" charset="-128"/>
              </a:defRPr>
            </a:lvl3pPr>
            <a:lvl4pPr marL="1691571" indent="-241653" eaLnBrk="0" hangingPunct="0">
              <a:defRPr sz="2500">
                <a:solidFill>
                  <a:schemeClr val="tx1"/>
                </a:solidFill>
                <a:latin typeface="Arial" pitchFamily="34" charset="0"/>
                <a:ea typeface="ヒラギノ角ゴ Pro W3" charset="-128"/>
              </a:defRPr>
            </a:lvl4pPr>
            <a:lvl5pPr marL="2174878" indent="-241653" eaLnBrk="0" hangingPunct="0">
              <a:defRPr sz="2500">
                <a:solidFill>
                  <a:schemeClr val="tx1"/>
                </a:solidFill>
                <a:latin typeface="Arial" pitchFamily="34" charset="0"/>
                <a:ea typeface="ヒラギノ角ゴ Pro W3" charset="-128"/>
              </a:defRPr>
            </a:lvl5pPr>
            <a:lvl6pPr marL="2658184" indent="-241653" eaLnBrk="0" fontAlgn="base" hangingPunct="0">
              <a:spcBef>
                <a:spcPct val="0"/>
              </a:spcBef>
              <a:spcAft>
                <a:spcPct val="0"/>
              </a:spcAft>
              <a:defRPr sz="2500">
                <a:solidFill>
                  <a:schemeClr val="tx1"/>
                </a:solidFill>
                <a:latin typeface="Arial" pitchFamily="34" charset="0"/>
                <a:ea typeface="ヒラギノ角ゴ Pro W3" charset="-128"/>
              </a:defRPr>
            </a:lvl6pPr>
            <a:lvl7pPr marL="3141490" indent="-241653" eaLnBrk="0" fontAlgn="base" hangingPunct="0">
              <a:spcBef>
                <a:spcPct val="0"/>
              </a:spcBef>
              <a:spcAft>
                <a:spcPct val="0"/>
              </a:spcAft>
              <a:defRPr sz="2500">
                <a:solidFill>
                  <a:schemeClr val="tx1"/>
                </a:solidFill>
                <a:latin typeface="Arial" pitchFamily="34" charset="0"/>
                <a:ea typeface="ヒラギノ角ゴ Pro W3" charset="-128"/>
              </a:defRPr>
            </a:lvl7pPr>
            <a:lvl8pPr marL="3624796" indent="-241653" eaLnBrk="0" fontAlgn="base" hangingPunct="0">
              <a:spcBef>
                <a:spcPct val="0"/>
              </a:spcBef>
              <a:spcAft>
                <a:spcPct val="0"/>
              </a:spcAft>
              <a:defRPr sz="2500">
                <a:solidFill>
                  <a:schemeClr val="tx1"/>
                </a:solidFill>
                <a:latin typeface="Arial" pitchFamily="34" charset="0"/>
                <a:ea typeface="ヒラギノ角ゴ Pro W3" charset="-128"/>
              </a:defRPr>
            </a:lvl8pPr>
            <a:lvl9pPr marL="4108102" indent="-241653" eaLnBrk="0" fontAlgn="base" hangingPunct="0">
              <a:spcBef>
                <a:spcPct val="0"/>
              </a:spcBef>
              <a:spcAft>
                <a:spcPct val="0"/>
              </a:spcAft>
              <a:defRPr sz="2500">
                <a:solidFill>
                  <a:schemeClr val="tx1"/>
                </a:solidFill>
                <a:latin typeface="Arial" pitchFamily="34" charset="0"/>
                <a:ea typeface="ヒラギノ角ゴ Pro W3" charset="-128"/>
              </a:defRPr>
            </a:lvl9pPr>
          </a:lstStyle>
          <a:p>
            <a:fld id="{0E145788-E571-44E8-82D0-015EF209E32E}" type="slidenum">
              <a:rPr lang="en-US" altLang="en-US" sz="1300"/>
              <a:pPr/>
              <a:t>27</a:t>
            </a:fld>
            <a:endParaRPr lang="en-US" altLang="en-US"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57300" y="720725"/>
            <a:ext cx="2019300" cy="1514475"/>
          </a:xfrm>
          <a:ln/>
        </p:spPr>
      </p:sp>
      <p:sp>
        <p:nvSpPr>
          <p:cNvPr id="44035" name="Rectangle 3"/>
          <p:cNvSpPr>
            <a:spLocks noGrp="1" noChangeArrowheads="1"/>
          </p:cNvSpPr>
          <p:nvPr>
            <p:ph type="body" idx="1"/>
          </p:nvPr>
        </p:nvSpPr>
        <p:spPr>
          <a:xfrm>
            <a:off x="974725" y="2286000"/>
            <a:ext cx="5365750" cy="708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Here are a few </a:t>
            </a:r>
            <a:r>
              <a:rPr lang="en-US" altLang="en-US" sz="1600" u="sng" dirty="0" smtClean="0">
                <a:latin typeface="Times New Roman" pitchFamily="-80" charset="0"/>
                <a:ea typeface="ヒラギノ角ゴ Pro W3" pitchFamily="-80" charset="-128"/>
                <a:cs typeface="Times New Roman" pitchFamily="-80" charset="0"/>
              </a:rPr>
              <a:t>very important </a:t>
            </a:r>
            <a:r>
              <a:rPr lang="en-US" altLang="en-US" sz="1600" dirty="0" smtClean="0">
                <a:latin typeface="Times New Roman" pitchFamily="-80" charset="0"/>
                <a:ea typeface="ヒラギノ角ゴ Pro W3" pitchFamily="-80" charset="-128"/>
                <a:cs typeface="Times New Roman" pitchFamily="-80" charset="0"/>
              </a:rPr>
              <a:t>principals to create a successful business partnership</a:t>
            </a:r>
            <a:r>
              <a:rPr lang="en-US" altLang="en-US" sz="1600" dirty="0" smtClean="0">
                <a:latin typeface="Times New Roman" pitchFamily="-80" charset="0"/>
                <a:ea typeface="ヒラギノ角ゴ Pro W3" pitchFamily="-80" charset="-128"/>
                <a:cs typeface="Times New Roman" pitchFamily="-80" charset="0"/>
              </a:rPr>
              <a:t>.</a:t>
            </a:r>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For a school-wide or county-wide partnership, Let the business people elect a </a:t>
            </a:r>
            <a:r>
              <a:rPr lang="en-US" altLang="en-US" sz="1600" dirty="0" smtClean="0">
                <a:latin typeface="Times New Roman" pitchFamily="-80" charset="0"/>
                <a:ea typeface="ヒラギノ角ゴ Pro W3" pitchFamily="-80" charset="-128"/>
                <a:cs typeface="Times New Roman" pitchFamily="-80" charset="0"/>
              </a:rPr>
              <a:t>leader, </a:t>
            </a:r>
            <a:r>
              <a:rPr lang="en-US" altLang="en-US" sz="1600" dirty="0" smtClean="0">
                <a:latin typeface="Times New Roman" pitchFamily="-80" charset="0"/>
                <a:ea typeface="ヒラギノ角ゴ Pro W3" pitchFamily="-80" charset="-128"/>
                <a:cs typeface="Times New Roman" pitchFamily="-80" charset="0"/>
              </a:rPr>
              <a:t>and let that leader run the</a:t>
            </a:r>
            <a:r>
              <a:rPr lang="en-US" altLang="en-US" sz="1600" baseline="0" dirty="0" smtClean="0">
                <a:latin typeface="Times New Roman" pitchFamily="-80" charset="0"/>
                <a:ea typeface="ヒラギノ角ゴ Pro W3" pitchFamily="-80" charset="-128"/>
                <a:cs typeface="Times New Roman" pitchFamily="-80" charset="0"/>
              </a:rPr>
              <a:t> partnership and run the meetings, if there are any meetings.  </a:t>
            </a:r>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The </a:t>
            </a:r>
            <a:r>
              <a:rPr lang="en-US" altLang="en-US" sz="1600" baseline="0" dirty="0" smtClean="0">
                <a:latin typeface="Times New Roman" pitchFamily="-80" charset="0"/>
                <a:ea typeface="ヒラギノ角ゴ Pro W3" pitchFamily="-80" charset="-128"/>
                <a:cs typeface="Times New Roman" pitchFamily="-80" charset="0"/>
              </a:rPr>
              <a:t>teacher or school should express it’s needs, but let the business people, working with the school staff, come up with the solutions.  We </a:t>
            </a:r>
            <a:r>
              <a:rPr lang="en-US" altLang="en-US" sz="1600" u="sng" baseline="0" dirty="0" smtClean="0">
                <a:latin typeface="Times New Roman" pitchFamily="-80" charset="0"/>
                <a:ea typeface="ヒラギノ角ゴ Pro W3" pitchFamily="-80" charset="-128"/>
                <a:cs typeface="Times New Roman" pitchFamily="-80" charset="0"/>
              </a:rPr>
              <a:t>are </a:t>
            </a:r>
            <a:r>
              <a:rPr lang="en-US" altLang="en-US" sz="1600" baseline="0" dirty="0" smtClean="0">
                <a:latin typeface="Times New Roman" pitchFamily="-80" charset="0"/>
                <a:ea typeface="ヒラギノ角ゴ Pro W3" pitchFamily="-80" charset="-128"/>
                <a:cs typeface="Times New Roman" pitchFamily="-80" charset="0"/>
              </a:rPr>
              <a:t>creating </a:t>
            </a:r>
            <a:r>
              <a:rPr lang="en-US" altLang="en-US" sz="1600" baseline="0" dirty="0" smtClean="0">
                <a:latin typeface="Times New Roman" pitchFamily="-80" charset="0"/>
                <a:ea typeface="ヒラギノ角ゴ Pro W3" pitchFamily="-80" charset="-128"/>
                <a:cs typeface="Times New Roman" pitchFamily="-80" charset="0"/>
              </a:rPr>
              <a:t>their future employees, so let </a:t>
            </a:r>
            <a:r>
              <a:rPr lang="en-US" altLang="en-US" sz="1600" u="sng" baseline="0" dirty="0" smtClean="0">
                <a:latin typeface="Times New Roman" pitchFamily="-80" charset="0"/>
                <a:ea typeface="ヒラギノ角ゴ Pro W3" pitchFamily="-80" charset="-128"/>
                <a:cs typeface="Times New Roman" pitchFamily="-80" charset="0"/>
              </a:rPr>
              <a:t>them</a:t>
            </a:r>
            <a:r>
              <a:rPr lang="en-US" altLang="en-US" sz="1600" baseline="0" dirty="0" smtClean="0">
                <a:latin typeface="Times New Roman" pitchFamily="-80" charset="0"/>
                <a:ea typeface="ヒラギノ角ゴ Pro W3" pitchFamily="-80" charset="-128"/>
                <a:cs typeface="Times New Roman" pitchFamily="-80" charset="0"/>
              </a:rPr>
              <a:t> decide how best to do it.</a:t>
            </a:r>
          </a:p>
          <a:p>
            <a:r>
              <a:rPr lang="en-US" altLang="en-US" sz="1600" baseline="0" dirty="0" smtClean="0">
                <a:latin typeface="Times New Roman" pitchFamily="-80" charset="0"/>
                <a:ea typeface="ヒラギノ角ゴ Pro W3" pitchFamily="-80" charset="-128"/>
                <a:cs typeface="Times New Roman" pitchFamily="-80" charset="0"/>
              </a:rPr>
              <a:t>The CDC should coordinate the meeting. This includes scheduling a meeting room, refreshments, making copies, communication</a:t>
            </a:r>
            <a:r>
              <a:rPr lang="en-US" altLang="en-US" sz="1600" baseline="0" dirty="0" smtClean="0">
                <a:latin typeface="Times New Roman" pitchFamily="-80" charset="0"/>
                <a:ea typeface="ヒラギノ角ゴ Pro W3" pitchFamily="-80" charset="-128"/>
                <a:cs typeface="Times New Roman" pitchFamily="-80" charset="0"/>
              </a:rPr>
              <a:t>.</a:t>
            </a:r>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u="sng" baseline="0" dirty="0" smtClean="0">
                <a:latin typeface="Times New Roman" pitchFamily="-80" charset="0"/>
                <a:ea typeface="ヒラギノ角ゴ Pro W3" pitchFamily="-80" charset="-128"/>
                <a:cs typeface="Times New Roman" pitchFamily="-80" charset="0"/>
              </a:rPr>
              <a:t>-- The </a:t>
            </a:r>
            <a:r>
              <a:rPr lang="en-US" altLang="en-US" sz="1600" u="sng" baseline="0" dirty="0" smtClean="0">
                <a:latin typeface="Times New Roman" pitchFamily="-80" charset="0"/>
                <a:ea typeface="ヒラギノ角ゴ Pro W3" pitchFamily="-80" charset="-128"/>
                <a:cs typeface="Times New Roman" pitchFamily="-80" charset="0"/>
              </a:rPr>
              <a:t>second important point </a:t>
            </a:r>
            <a:r>
              <a:rPr lang="en-US" altLang="en-US" sz="1600" baseline="0" dirty="0" smtClean="0">
                <a:latin typeface="Times New Roman" pitchFamily="-80" charset="0"/>
                <a:ea typeface="ヒラギノ角ゴ Pro W3" pitchFamily="-80" charset="-128"/>
                <a:cs typeface="Times New Roman" pitchFamily="-80" charset="0"/>
              </a:rPr>
              <a:t>that works across all kinds of business partnerships </a:t>
            </a:r>
            <a:r>
              <a:rPr lang="en-US" altLang="en-US" sz="1600" baseline="0" dirty="0" smtClean="0">
                <a:latin typeface="Times New Roman" pitchFamily="-80" charset="0"/>
                <a:ea typeface="ヒラギノ角ゴ Pro W3" pitchFamily="-80" charset="-128"/>
                <a:cs typeface="Times New Roman" pitchFamily="-80" charset="0"/>
              </a:rPr>
              <a:t>is:</a:t>
            </a:r>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u="sng" baseline="0" dirty="0" smtClean="0">
                <a:latin typeface="Times New Roman" pitchFamily="-80" charset="0"/>
                <a:ea typeface="ヒラギノ角ゴ Pro W3" pitchFamily="-80" charset="-128"/>
                <a:cs typeface="Times New Roman" pitchFamily="-80" charset="0"/>
              </a:rPr>
              <a:t>Do not ask for money</a:t>
            </a:r>
            <a:r>
              <a:rPr lang="en-US" altLang="en-US" sz="1600" baseline="0" dirty="0" smtClean="0">
                <a:latin typeface="Times New Roman" pitchFamily="-80" charset="0"/>
                <a:ea typeface="ヒラギノ角ゴ Pro W3" pitchFamily="-80" charset="-128"/>
                <a:cs typeface="Times New Roman" pitchFamily="-80" charset="0"/>
              </a:rPr>
              <a:t>. Be up front with the businesses and tell them that you will not be asking for their money, you want a little bit of their time, and mostly their expertise.  Let them know that you wish to engage the community to help build the community.</a:t>
            </a:r>
          </a:p>
          <a:p>
            <a:r>
              <a:rPr lang="en-US" altLang="en-US" sz="1600" baseline="0" dirty="0" smtClean="0">
                <a:latin typeface="Times New Roman" pitchFamily="-80" charset="0"/>
                <a:ea typeface="ヒラギノ角ゴ Pro W3" pitchFamily="-80" charset="-128"/>
                <a:cs typeface="Times New Roman" pitchFamily="-80" charset="0"/>
              </a:rPr>
              <a:t>If they offer funding or equipment, don’t say no</a:t>
            </a:r>
            <a:r>
              <a:rPr lang="en-US" altLang="en-US" sz="1600" baseline="0" dirty="0" smtClean="0">
                <a:latin typeface="Times New Roman" pitchFamily="-80" charset="0"/>
                <a:ea typeface="ヒラギノ角ゴ Pro W3" pitchFamily="-80" charset="-128"/>
                <a:cs typeface="Times New Roman" pitchFamily="-80" charset="0"/>
              </a:rPr>
              <a:t>.</a:t>
            </a:r>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It’s about building long-term relationships. Investing in the community.  </a:t>
            </a:r>
            <a:endParaRPr lang="en-US" altLang="en-US" sz="1600" baseline="0" dirty="0" smtClean="0">
              <a:latin typeface="Times New Roman" pitchFamily="-80" charset="0"/>
              <a:ea typeface="ヒラギノ角ゴ Pro W3" pitchFamily="-80" charset="-128"/>
              <a:cs typeface="Times New Roman" pitchFamily="-80" charset="0"/>
            </a:endParaRPr>
          </a:p>
          <a:p>
            <a:r>
              <a:rPr lang="en-US" altLang="en-US" sz="1600" baseline="0" dirty="0" smtClean="0">
                <a:latin typeface="Times New Roman" pitchFamily="-80" charset="0"/>
                <a:ea typeface="ヒラギノ角ゴ Pro W3" pitchFamily="-80" charset="-128"/>
                <a:cs typeface="Times New Roman" pitchFamily="-80" charset="0"/>
              </a:rPr>
              <a:t>For </a:t>
            </a:r>
            <a:r>
              <a:rPr lang="en-US" altLang="en-US" sz="1600" baseline="0" dirty="0" smtClean="0">
                <a:latin typeface="Times New Roman" pitchFamily="-80" charset="0"/>
                <a:ea typeface="ヒラギノ角ゴ Pro W3" pitchFamily="-80" charset="-128"/>
                <a:cs typeface="Times New Roman" pitchFamily="-80" charset="0"/>
              </a:rPr>
              <a:t>too long we have been the educators and they have been the employers. We need to work together.</a:t>
            </a:r>
            <a:endParaRPr lang="en-US" altLang="en-US" sz="1600" dirty="0" smtClean="0">
              <a:latin typeface="Times New Roman" pitchFamily="-80" charset="0"/>
              <a:ea typeface="ヒラギノ角ゴ Pro W3" pitchFamily="-80" charset="-128"/>
              <a:cs typeface="Times New Roman" pitchFamily="-80"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ヒラギノ角ゴ Pro W3" charset="-128"/>
              </a:defRPr>
            </a:lvl1pPr>
            <a:lvl2pPr marL="785372" indent="-302066" eaLnBrk="0" hangingPunct="0">
              <a:defRPr sz="2500">
                <a:solidFill>
                  <a:schemeClr val="tx1"/>
                </a:solidFill>
                <a:latin typeface="Arial" pitchFamily="34" charset="0"/>
                <a:ea typeface="ヒラギノ角ゴ Pro W3" charset="-128"/>
              </a:defRPr>
            </a:lvl2pPr>
            <a:lvl3pPr marL="1208265" indent="-241653" eaLnBrk="0" hangingPunct="0">
              <a:defRPr sz="2500">
                <a:solidFill>
                  <a:schemeClr val="tx1"/>
                </a:solidFill>
                <a:latin typeface="Arial" pitchFamily="34" charset="0"/>
                <a:ea typeface="ヒラギノ角ゴ Pro W3" charset="-128"/>
              </a:defRPr>
            </a:lvl3pPr>
            <a:lvl4pPr marL="1691571" indent="-241653" eaLnBrk="0" hangingPunct="0">
              <a:defRPr sz="2500">
                <a:solidFill>
                  <a:schemeClr val="tx1"/>
                </a:solidFill>
                <a:latin typeface="Arial" pitchFamily="34" charset="0"/>
                <a:ea typeface="ヒラギノ角ゴ Pro W3" charset="-128"/>
              </a:defRPr>
            </a:lvl4pPr>
            <a:lvl5pPr marL="2174878" indent="-241653" eaLnBrk="0" hangingPunct="0">
              <a:defRPr sz="2500">
                <a:solidFill>
                  <a:schemeClr val="tx1"/>
                </a:solidFill>
                <a:latin typeface="Arial" pitchFamily="34" charset="0"/>
                <a:ea typeface="ヒラギノ角ゴ Pro W3" charset="-128"/>
              </a:defRPr>
            </a:lvl5pPr>
            <a:lvl6pPr marL="2658184" indent="-241653" eaLnBrk="0" fontAlgn="base" hangingPunct="0">
              <a:spcBef>
                <a:spcPct val="0"/>
              </a:spcBef>
              <a:spcAft>
                <a:spcPct val="0"/>
              </a:spcAft>
              <a:defRPr sz="2500">
                <a:solidFill>
                  <a:schemeClr val="tx1"/>
                </a:solidFill>
                <a:latin typeface="Arial" pitchFamily="34" charset="0"/>
                <a:ea typeface="ヒラギノ角ゴ Pro W3" charset="-128"/>
              </a:defRPr>
            </a:lvl6pPr>
            <a:lvl7pPr marL="3141490" indent="-241653" eaLnBrk="0" fontAlgn="base" hangingPunct="0">
              <a:spcBef>
                <a:spcPct val="0"/>
              </a:spcBef>
              <a:spcAft>
                <a:spcPct val="0"/>
              </a:spcAft>
              <a:defRPr sz="2500">
                <a:solidFill>
                  <a:schemeClr val="tx1"/>
                </a:solidFill>
                <a:latin typeface="Arial" pitchFamily="34" charset="0"/>
                <a:ea typeface="ヒラギノ角ゴ Pro W3" charset="-128"/>
              </a:defRPr>
            </a:lvl7pPr>
            <a:lvl8pPr marL="3624796" indent="-241653" eaLnBrk="0" fontAlgn="base" hangingPunct="0">
              <a:spcBef>
                <a:spcPct val="0"/>
              </a:spcBef>
              <a:spcAft>
                <a:spcPct val="0"/>
              </a:spcAft>
              <a:defRPr sz="2500">
                <a:solidFill>
                  <a:schemeClr val="tx1"/>
                </a:solidFill>
                <a:latin typeface="Arial" pitchFamily="34" charset="0"/>
                <a:ea typeface="ヒラギノ角ゴ Pro W3" charset="-128"/>
              </a:defRPr>
            </a:lvl8pPr>
            <a:lvl9pPr marL="4108102" indent="-241653" eaLnBrk="0" fontAlgn="base" hangingPunct="0">
              <a:spcBef>
                <a:spcPct val="0"/>
              </a:spcBef>
              <a:spcAft>
                <a:spcPct val="0"/>
              </a:spcAft>
              <a:defRPr sz="2500">
                <a:solidFill>
                  <a:schemeClr val="tx1"/>
                </a:solidFill>
                <a:latin typeface="Arial" pitchFamily="34" charset="0"/>
                <a:ea typeface="ヒラギノ角ゴ Pro W3" charset="-128"/>
              </a:defRPr>
            </a:lvl9pPr>
          </a:lstStyle>
          <a:p>
            <a:fld id="{0E145788-E571-44E8-82D0-015EF209E32E}" type="slidenum">
              <a:rPr lang="en-US" altLang="en-US" sz="1300"/>
              <a:pPr/>
              <a:t>28</a:t>
            </a:fld>
            <a:endParaRPr lang="en-US" altLang="en-US"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44600" y="609600"/>
            <a:ext cx="3119438" cy="2339975"/>
          </a:xfrm>
          <a:ln/>
        </p:spPr>
      </p:sp>
      <p:sp>
        <p:nvSpPr>
          <p:cNvPr id="28675" name="Notes Placeholder 2"/>
          <p:cNvSpPr>
            <a:spLocks noGrp="1"/>
          </p:cNvSpPr>
          <p:nvPr>
            <p:ph type="body" idx="1"/>
          </p:nvPr>
        </p:nvSpPr>
        <p:spPr>
          <a:xfrm>
            <a:off x="974725" y="3009900"/>
            <a:ext cx="5365750" cy="5759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600" dirty="0" smtClean="0">
                <a:latin typeface="Times"/>
                <a:ea typeface="ヒラギノ角ゴ Pro W3" charset="0"/>
                <a:cs typeface="Times"/>
              </a:rPr>
              <a:t>Any questions </a:t>
            </a:r>
            <a:r>
              <a:rPr lang="en-US" sz="1600" dirty="0" smtClean="0">
                <a:latin typeface="Times"/>
                <a:ea typeface="ヒラギノ角ゴ Pro W3" charset="0"/>
                <a:cs typeface="Times"/>
              </a:rPr>
              <a:t>about Business Partnerships?</a:t>
            </a:r>
          </a:p>
          <a:p>
            <a:pPr>
              <a:defRPr/>
            </a:pPr>
            <a:endParaRPr lang="en-US" sz="1600" dirty="0" smtClean="0">
              <a:latin typeface="Times"/>
              <a:ea typeface="ヒラギノ角ゴ Pro W3" charset="0"/>
              <a:cs typeface="Times"/>
            </a:endParaRPr>
          </a:p>
          <a:p>
            <a:pPr>
              <a:defRPr/>
            </a:pPr>
            <a:r>
              <a:rPr lang="en-US" sz="1600" dirty="0" smtClean="0">
                <a:latin typeface="Times"/>
                <a:ea typeface="ヒラギノ角ゴ Pro W3" charset="0"/>
                <a:cs typeface="Times"/>
              </a:rPr>
              <a:t>Any questions about anything?</a:t>
            </a:r>
            <a:endParaRPr lang="en-US" sz="1600" dirty="0" smtClean="0">
              <a:latin typeface="Times"/>
              <a:ea typeface="ヒラギノ角ゴ Pro W3" charset="0"/>
              <a:cs typeface="Times"/>
            </a:endParaRPr>
          </a:p>
          <a:p>
            <a:pPr>
              <a:defRPr/>
            </a:pPr>
            <a:endParaRPr lang="en-US" sz="1600" dirty="0" smtClean="0">
              <a:latin typeface="Times"/>
              <a:ea typeface="ヒラギノ角ゴ Pro W3" charset="0"/>
              <a:cs typeface="Times"/>
            </a:endParaRPr>
          </a:p>
          <a:p>
            <a:pPr>
              <a:defRPr/>
            </a:pPr>
            <a:r>
              <a:rPr lang="en-US" sz="1600" dirty="0" smtClean="0">
                <a:latin typeface="Times"/>
                <a:ea typeface="ヒラギノ角ゴ Pro W3" charset="0"/>
                <a:cs typeface="Times"/>
              </a:rPr>
              <a:t>Remember you can download this PowerPoint at the C T P N C dot org website.</a:t>
            </a:r>
          </a:p>
          <a:p>
            <a:pPr>
              <a:defRPr/>
            </a:pPr>
            <a:endParaRPr lang="en-US" sz="1600" dirty="0" smtClean="0">
              <a:latin typeface="Times"/>
              <a:ea typeface="ヒラギノ角ゴ Pro W3" charset="0"/>
              <a:cs typeface="Times"/>
            </a:endParaRPr>
          </a:p>
          <a:p>
            <a:endParaRPr lang="en-US" altLang="en-US" dirty="0" smtClean="0">
              <a:ea typeface="ヒラギノ角ゴ Pro W3" pitchFamily="-80" charset="-128"/>
            </a:endParaRPr>
          </a:p>
          <a:p>
            <a:r>
              <a:rPr lang="en-US" altLang="en-US" dirty="0" smtClean="0">
                <a:ea typeface="ヒラギノ角ゴ Pro W3" pitchFamily="-80" charset="-128"/>
              </a:rPr>
              <a:t>Thank you for your time.</a:t>
            </a: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New Roman" pitchFamily="-80" charset="0"/>
                <a:ea typeface="ヒラギノ角ゴ Pro W3" pitchFamily="-80" charset="-128"/>
                <a:cs typeface="Times New Roman" pitchFamily="-80" charset="0"/>
              </a:rPr>
              <a:t>===============</a:t>
            </a:r>
          </a:p>
          <a:p>
            <a:r>
              <a:rPr lang="en-US" altLang="en-US" sz="1600" dirty="0" smtClean="0">
                <a:latin typeface="Times New Roman" pitchFamily="-80" charset="0"/>
                <a:ea typeface="ヒラギノ角ゴ Pro W3" pitchFamily="-80" charset="-128"/>
                <a:cs typeface="Times New Roman" pitchFamily="-80" charset="0"/>
              </a:rPr>
              <a:t>www.ctpnc.org/presentations</a:t>
            </a:r>
          </a:p>
          <a:p>
            <a:pPr>
              <a:defRPr/>
            </a:pPr>
            <a:endParaRPr lang="en-US" sz="1600" dirty="0">
              <a:latin typeface="Times"/>
              <a:ea typeface="ヒラギノ角ゴ Pro W3" charset="0"/>
              <a:cs typeface="Times"/>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0F9A7600-873F-44F5-A548-561BED75037A}" type="slidenum">
              <a:rPr lang="en-US" altLang="en-US" sz="1200" smtClean="0"/>
              <a:pPr/>
              <a:t>29</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635125" y="720725"/>
            <a:ext cx="2987675" cy="2239963"/>
          </a:xfrm>
          <a:ln/>
        </p:spPr>
      </p:sp>
      <p:sp>
        <p:nvSpPr>
          <p:cNvPr id="36867" name="Rectangle 3"/>
          <p:cNvSpPr>
            <a:spLocks noGrp="1" noChangeArrowheads="1"/>
          </p:cNvSpPr>
          <p:nvPr>
            <p:ph type="body" idx="1"/>
          </p:nvPr>
        </p:nvSpPr>
        <p:spPr>
          <a:xfrm>
            <a:off x="974725" y="3200400"/>
            <a:ext cx="5365750" cy="5680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700" dirty="0" smtClean="0">
                <a:ea typeface="ヒラギノ角ゴ Pro W3" pitchFamily="-80" charset="-128"/>
              </a:rPr>
              <a:t>There are three main components of a quality </a:t>
            </a:r>
          </a:p>
          <a:p>
            <a:r>
              <a:rPr lang="en-US" altLang="en-US" sz="1700" dirty="0" smtClean="0">
                <a:ea typeface="ヒラギノ角ゴ Pro W3" pitchFamily="-80" charset="-128"/>
              </a:rPr>
              <a:t>Career and Technical Education program.</a:t>
            </a:r>
          </a:p>
          <a:p>
            <a:endParaRPr lang="en-US" altLang="en-US" sz="1700" dirty="0" smtClean="0">
              <a:ea typeface="ヒラギノ角ゴ Pro W3" pitchFamily="-80" charset="-128"/>
            </a:endParaRPr>
          </a:p>
          <a:p>
            <a:r>
              <a:rPr lang="en-US" altLang="en-US" sz="1700" dirty="0" smtClean="0">
                <a:ea typeface="ヒラギノ角ゴ Pro W3" pitchFamily="-80" charset="-128"/>
              </a:rPr>
              <a:t>The most</a:t>
            </a:r>
            <a:r>
              <a:rPr lang="en-US" altLang="en-US" sz="1700" baseline="0" dirty="0" smtClean="0">
                <a:ea typeface="ヒラギノ角ゴ Pro W3" pitchFamily="-80" charset="-128"/>
              </a:rPr>
              <a:t> obvious is the coursework where we teach academic and technical skills.</a:t>
            </a:r>
          </a:p>
          <a:p>
            <a:endParaRPr lang="en-US" altLang="en-US" sz="1700" baseline="0" dirty="0" smtClean="0">
              <a:ea typeface="ヒラギノ角ゴ Pro W3" pitchFamily="-80" charset="-128"/>
            </a:endParaRPr>
          </a:p>
          <a:p>
            <a:r>
              <a:rPr lang="en-US" altLang="en-US" sz="1700" baseline="0" dirty="0" smtClean="0">
                <a:ea typeface="ヒラギノ角ゴ Pro W3" pitchFamily="-80" charset="-128"/>
              </a:rPr>
              <a:t>We teach leadership and other soft skills though our CTSOs.</a:t>
            </a:r>
          </a:p>
          <a:p>
            <a:endParaRPr lang="en-US" altLang="en-US" sz="1700" baseline="0" dirty="0" smtClean="0">
              <a:ea typeface="ヒラギノ角ゴ Pro W3" pitchFamily="-80" charset="-128"/>
            </a:endParaRPr>
          </a:p>
          <a:p>
            <a:r>
              <a:rPr lang="en-US" altLang="en-US" sz="1700" baseline="0" dirty="0" smtClean="0">
                <a:ea typeface="ヒラギノ角ゴ Pro W3" pitchFamily="-80" charset="-128"/>
              </a:rPr>
              <a:t>And then there is work-based learning …</a:t>
            </a:r>
            <a:endParaRPr lang="en-US" altLang="en-US" sz="1700" dirty="0" smtClean="0">
              <a:ea typeface="ヒラギノ角ゴ Pro W3" pitchFamily="-80" charset="-128"/>
            </a:endParaRPr>
          </a:p>
          <a:p>
            <a:endParaRPr lang="en-US" altLang="en-US" dirty="0" smtClean="0">
              <a:ea typeface="ヒラギノ角ゴ Pro W3" pitchFamily="-80"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62BD13E-06AF-47EA-9B2F-C5424574E7F4}" type="slidenum">
              <a:rPr lang="en-US" altLang="en-US" sz="1200" smtClean="0"/>
              <a:pPr/>
              <a:t>3</a:t>
            </a:fld>
            <a:endParaRPr lang="en-US" alt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pitchFamily="-80" charset="-128"/>
              </a:rPr>
              <a:t>Chris Droessler said that.</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9ED5A4B3-C8CD-47FD-8637-25CA96774709}" type="slidenum">
              <a:rPr lang="en-US" altLang="en-US" sz="1200" smtClean="0"/>
              <a:pPr/>
              <a:t>30</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635125" y="720725"/>
            <a:ext cx="2987675" cy="2239963"/>
          </a:xfrm>
          <a:ln/>
        </p:spPr>
      </p:sp>
      <p:sp>
        <p:nvSpPr>
          <p:cNvPr id="36867" name="Rectangle 3"/>
          <p:cNvSpPr>
            <a:spLocks noGrp="1" noChangeArrowheads="1"/>
          </p:cNvSpPr>
          <p:nvPr>
            <p:ph type="body" idx="1"/>
          </p:nvPr>
        </p:nvSpPr>
        <p:spPr>
          <a:xfrm>
            <a:off x="974725" y="3200400"/>
            <a:ext cx="5365750" cy="5680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pitchFamily="-80" charset="-128"/>
              </a:rPr>
              <a:t>The </a:t>
            </a:r>
            <a:r>
              <a:rPr lang="en-US" altLang="en-US" u="sng" dirty="0" smtClean="0">
                <a:ea typeface="ヒラギノ角ゴ Pro W3" pitchFamily="-80" charset="-128"/>
              </a:rPr>
              <a:t>goal </a:t>
            </a:r>
            <a:r>
              <a:rPr lang="en-US" altLang="en-US" dirty="0" smtClean="0">
                <a:ea typeface="ヒラギノ角ゴ Pro W3" pitchFamily="-80" charset="-128"/>
              </a:rPr>
              <a:t>of work-based learning is to get students into the workplace so they can learn about the world of work. </a:t>
            </a:r>
          </a:p>
          <a:p>
            <a:r>
              <a:rPr lang="en-US" altLang="en-US" dirty="0" smtClean="0">
                <a:ea typeface="ヒラギノ角ゴ Pro W3" pitchFamily="-80" charset="-128"/>
              </a:rPr>
              <a:t>Kids need to watch employers work throughout the entire workday in order to learn the many facets of a job. </a:t>
            </a:r>
          </a:p>
          <a:p>
            <a:endParaRPr lang="en-US" altLang="en-US" dirty="0" smtClean="0">
              <a:ea typeface="ヒラギノ角ゴ Pro W3" pitchFamily="-80" charset="-128"/>
            </a:endParaRPr>
          </a:p>
          <a:p>
            <a:r>
              <a:rPr lang="en-US" altLang="en-US" dirty="0" smtClean="0">
                <a:ea typeface="ヒラギノ角ゴ Pro W3" pitchFamily="-80" charset="-128"/>
              </a:rPr>
              <a:t>It is </a:t>
            </a:r>
            <a:r>
              <a:rPr lang="en-US" altLang="en-US" u="sng" dirty="0" smtClean="0">
                <a:ea typeface="ヒラギノ角ゴ Pro W3" pitchFamily="-80" charset="-128"/>
              </a:rPr>
              <a:t>hoped</a:t>
            </a:r>
            <a:r>
              <a:rPr lang="en-US" altLang="en-US" dirty="0" smtClean="0">
                <a:ea typeface="ヒラギノ角ゴ Pro W3" pitchFamily="-80" charset="-128"/>
              </a:rPr>
              <a:t> that students will </a:t>
            </a:r>
            <a:r>
              <a:rPr lang="en-US" altLang="en-US" u="sng" dirty="0" smtClean="0">
                <a:ea typeface="ヒラギノ角ゴ Pro W3" pitchFamily="-80" charset="-128"/>
              </a:rPr>
              <a:t>connect</a:t>
            </a:r>
            <a:r>
              <a:rPr lang="en-US" altLang="en-US" dirty="0" smtClean="0">
                <a:ea typeface="ヒラギノ角ゴ Pro W3" pitchFamily="-80" charset="-128"/>
              </a:rPr>
              <a:t> what they are learning in the classroom with what they experience on the job.  </a:t>
            </a:r>
          </a:p>
          <a:p>
            <a:r>
              <a:rPr lang="en-US" altLang="en-US" dirty="0" smtClean="0">
                <a:ea typeface="ヒラギノ角ゴ Pro W3" pitchFamily="-80" charset="-128"/>
              </a:rPr>
              <a:t>All students participating in work-based learning have a mentor teacher who is responsible for helping them make those important connections between school and work.</a:t>
            </a:r>
          </a:p>
          <a:p>
            <a:endParaRPr lang="en-US" altLang="en-US" dirty="0" smtClean="0">
              <a:ea typeface="ヒラギノ角ゴ Pro W3" pitchFamily="-80" charset="-128"/>
            </a:endParaRPr>
          </a:p>
          <a:p>
            <a:r>
              <a:rPr lang="en-US" altLang="en-US" dirty="0" smtClean="0">
                <a:ea typeface="ヒラギノ角ゴ Pro W3" pitchFamily="-80" charset="-128"/>
              </a:rPr>
              <a:t>As the CDC, you are probably the person at your school who is in charge of work-based learning.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62BD13E-06AF-47EA-9B2F-C5424574E7F4}" type="slidenum">
              <a:rPr lang="en-US" altLang="en-US" sz="1200" smtClean="0"/>
              <a:pPr/>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Work-based learning benefits everyone.</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There are lots of benefits for the students.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Connecting what the kids learn in the classroom -- with what they will be doing when they later enter the workforce -- is essential.</a:t>
            </a:r>
          </a:p>
          <a:p>
            <a:endParaRPr lang="en-US" altLang="en-US" dirty="0" smtClean="0">
              <a:ea typeface="ヒラギノ角ゴ Pro W3" pitchFamily="-80" charset="-128"/>
            </a:endParaRPr>
          </a:p>
          <a:p>
            <a:r>
              <a:rPr lang="en-US" altLang="en-US" dirty="0" smtClean="0">
                <a:ea typeface="ヒラギノ角ゴ Pro W3" pitchFamily="-80" charset="-128"/>
              </a:rPr>
              <a:t>For</a:t>
            </a:r>
            <a:r>
              <a:rPr lang="en-US" altLang="en-US" baseline="0" dirty="0" smtClean="0">
                <a:ea typeface="ヒラギノ角ゴ Pro W3" pitchFamily="-80" charset="-128"/>
              </a:rPr>
              <a:t> many kids,</a:t>
            </a:r>
            <a:r>
              <a:rPr lang="en-US" altLang="en-US" dirty="0" smtClean="0">
                <a:ea typeface="ヒラギノ角ゴ Pro W3" pitchFamily="-80" charset="-128"/>
              </a:rPr>
              <a:t> work-based learning </a:t>
            </a:r>
            <a:r>
              <a:rPr lang="en-US" altLang="en-US" baseline="0" dirty="0" smtClean="0">
                <a:ea typeface="ヒラギノ角ゴ Pro W3" pitchFamily="-80" charset="-128"/>
              </a:rPr>
              <a:t>gives them a reason for staying in school.</a:t>
            </a:r>
            <a:endParaRPr lang="en-US" altLang="en-US" dirty="0" smtClean="0">
              <a:ea typeface="ヒラギノ角ゴ Pro W3" pitchFamily="-80"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BCE6F0F-CDFB-476C-9583-64837C258FFC}" type="slidenum">
              <a:rPr lang="en-US" altLang="en-US" sz="1200" smtClean="0"/>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pitchFamily="-80" charset="-128"/>
              </a:rPr>
              <a:t>Employers get to have a positive  impact on their future recruits.  </a:t>
            </a:r>
          </a:p>
          <a:p>
            <a:endParaRPr lang="en-US" altLang="en-US" dirty="0" smtClean="0">
              <a:ea typeface="ヒラギノ角ゴ Pro W3" pitchFamily="-80" charset="-128"/>
            </a:endParaRPr>
          </a:p>
          <a:p>
            <a:r>
              <a:rPr lang="en-US" altLang="en-US" dirty="0" smtClean="0">
                <a:ea typeface="ヒラギノ角ゴ Pro W3" pitchFamily="-80" charset="-128"/>
              </a:rPr>
              <a:t>They get to try out workers and see if they want to hire them permanently.</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9CB3FC36-EE19-4B90-803C-82090B2B62FF}" type="slidenum">
              <a:rPr lang="en-US" altLang="en-US" sz="1200" smtClean="0"/>
              <a:pPr/>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Work-based learning </a:t>
            </a:r>
            <a:r>
              <a:rPr lang="en-US" altLang="en-US" sz="1600" u="sng" dirty="0" smtClean="0">
                <a:latin typeface="Times New Roman" pitchFamily="-80" charset="0"/>
                <a:ea typeface="ヒラギノ角ゴ Pro W3" pitchFamily="-80" charset="-128"/>
                <a:cs typeface="Times New Roman" pitchFamily="-80" charset="0"/>
              </a:rPr>
              <a:t>should</a:t>
            </a:r>
            <a:r>
              <a:rPr lang="en-US" altLang="en-US" sz="1600" dirty="0" smtClean="0">
                <a:latin typeface="Times New Roman" pitchFamily="-80" charset="0"/>
                <a:ea typeface="ヒラギノ角ゴ Pro W3" pitchFamily="-80" charset="-128"/>
                <a:cs typeface="Times New Roman" pitchFamily="-80" charset="0"/>
              </a:rPr>
              <a:t> eliminate many of the -- “Why do we have to learn this?” kind of questions.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Connecting with the business community through students in work-based learning can also help the </a:t>
            </a:r>
            <a:r>
              <a:rPr lang="en-US" altLang="en-US" sz="1600" u="sng" dirty="0" smtClean="0">
                <a:latin typeface="Times New Roman" pitchFamily="-80" charset="0"/>
                <a:ea typeface="ヒラギノ角ゴ Pro W3" pitchFamily="-80" charset="-128"/>
                <a:cs typeface="Times New Roman" pitchFamily="-80" charset="0"/>
              </a:rPr>
              <a:t>teacher</a:t>
            </a:r>
            <a:r>
              <a:rPr lang="en-US" altLang="en-US" sz="1600" dirty="0" smtClean="0">
                <a:latin typeface="Times New Roman" pitchFamily="-80" charset="0"/>
                <a:ea typeface="ヒラギノ角ゴ Pro W3" pitchFamily="-80" charset="-128"/>
                <a:cs typeface="Times New Roman" pitchFamily="-80" charset="0"/>
              </a:rPr>
              <a:t> keep up with the latest trends in the business or industry that they are teaching.</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CF4AAF54-9442-4C18-B916-2602AAB4E6E1}" type="slidenum">
              <a:rPr lang="en-US" altLang="en-US" sz="1200" smtClean="0"/>
              <a:pPr/>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974725" y="4572000"/>
            <a:ext cx="536575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If work-based learning can </a:t>
            </a:r>
            <a:r>
              <a:rPr lang="en-US" altLang="en-US" sz="1600" u="sng" dirty="0" smtClean="0">
                <a:latin typeface="Times New Roman" pitchFamily="-80" charset="0"/>
                <a:ea typeface="ヒラギノ角ゴ Pro W3" pitchFamily="-80" charset="-128"/>
                <a:cs typeface="Times New Roman" pitchFamily="-80" charset="0"/>
              </a:rPr>
              <a:t>keep</a:t>
            </a:r>
            <a:r>
              <a:rPr lang="en-US" altLang="en-US" sz="1600" dirty="0" smtClean="0">
                <a:latin typeface="Times New Roman" pitchFamily="-80" charset="0"/>
                <a:ea typeface="ヒラギノ角ゴ Pro W3" pitchFamily="-80" charset="-128"/>
                <a:cs typeface="Times New Roman" pitchFamily="-80" charset="0"/>
              </a:rPr>
              <a:t> kids in school and help produce motivated employees, then the whole community wins.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Yes, -- </a:t>
            </a:r>
            <a:r>
              <a:rPr lang="en-US" altLang="en-US" sz="1600" u="sng" dirty="0" smtClean="0">
                <a:latin typeface="Times New Roman" pitchFamily="-80" charset="0"/>
                <a:ea typeface="ヒラギノ角ゴ Pro W3" pitchFamily="-80" charset="-128"/>
                <a:cs typeface="Times New Roman" pitchFamily="-80" charset="0"/>
              </a:rPr>
              <a:t>we</a:t>
            </a:r>
            <a:r>
              <a:rPr lang="en-US" altLang="en-US" sz="1600" dirty="0" smtClean="0">
                <a:latin typeface="Times New Roman" pitchFamily="-80" charset="0"/>
                <a:ea typeface="ヒラギノ角ゴ Pro W3" pitchFamily="-80" charset="-128"/>
                <a:cs typeface="Times New Roman" pitchFamily="-80" charset="0"/>
              </a:rPr>
              <a:t> have the power to </a:t>
            </a:r>
            <a:r>
              <a:rPr lang="en-US" altLang="en-US" sz="1600" dirty="0" smtClean="0">
                <a:latin typeface="Times New Roman" pitchFamily="-80" charset="0"/>
                <a:ea typeface="ヒラギノ角ゴ Pro W3" pitchFamily="-80" charset="-128"/>
                <a:cs typeface="Times New Roman" pitchFamily="-80" charset="0"/>
              </a:rPr>
              <a:t>improve the </a:t>
            </a:r>
            <a:r>
              <a:rPr lang="en-US" altLang="en-US" sz="1600" dirty="0" smtClean="0">
                <a:latin typeface="Times New Roman" pitchFamily="-80" charset="0"/>
                <a:ea typeface="ヒラギノ角ゴ Pro W3" pitchFamily="-80" charset="-128"/>
                <a:cs typeface="Times New Roman" pitchFamily="-80" charset="0"/>
              </a:rPr>
              <a:t>economy just by getting our students out into the workplace.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5762DB7E-870B-4FDD-ABC3-43BA1CA13330}" type="slidenum">
              <a:rPr lang="en-US" altLang="en-US" sz="1200" smtClean="0"/>
              <a:pPr/>
              <a:t>8</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257300" y="720725"/>
            <a:ext cx="3314700" cy="2486025"/>
          </a:xfrm>
          <a:ln/>
        </p:spPr>
      </p:sp>
      <p:sp>
        <p:nvSpPr>
          <p:cNvPr id="41987" name="Notes Placeholder 2"/>
          <p:cNvSpPr>
            <a:spLocks noGrp="1"/>
          </p:cNvSpPr>
          <p:nvPr>
            <p:ph type="body" idx="1"/>
          </p:nvPr>
        </p:nvSpPr>
        <p:spPr>
          <a:xfrm>
            <a:off x="974725" y="3505200"/>
            <a:ext cx="5365750" cy="537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Let’s look at some different types of work-based learning.</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u="sng" dirty="0" smtClean="0">
                <a:latin typeface="Times New Roman" pitchFamily="-80" charset="0"/>
                <a:ea typeface="ヒラギノ角ゴ Pro W3" pitchFamily="-80" charset="-128"/>
                <a:cs typeface="Times New Roman" pitchFamily="-80" charset="0"/>
              </a:rPr>
              <a:t>Job Shadowing </a:t>
            </a:r>
            <a:r>
              <a:rPr lang="en-US" altLang="en-US" sz="1600" dirty="0" smtClean="0">
                <a:latin typeface="Times New Roman" pitchFamily="-80" charset="0"/>
                <a:ea typeface="ヒラギノ角ゴ Pro W3" pitchFamily="-80" charset="-128"/>
                <a:cs typeface="Times New Roman" pitchFamily="-80" charset="0"/>
              </a:rPr>
              <a:t>is a short-term educational experience that introduces a student to a particular occupation by pairing the student with an employee of a business, industry, or agency.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By following, or "shadowing" the employee, the student becomes familiar with the duties associated with that occupation, the physical setting of the occupation, and the compatibility of the occupation with his or her own career goals.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Job Shadowing is typically a half or whole day, but could last longer if a student wishes to see every department in a large business.</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CC6D55BE-D732-458A-A639-6F1DB0126D30}" type="slidenum">
              <a:rPr lang="en-US" altLang="en-US" sz="1200" smtClean="0">
                <a:ea typeface="MS PGothic" pitchFamily="34" charset="-128"/>
              </a:rPr>
              <a:pPr/>
              <a:t>9</a:t>
            </a:fld>
            <a:endParaRPr lang="en-US" altLang="en-US" sz="1200"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WhitebackPPTCover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286000"/>
            <a:ext cx="7772400" cy="1143000"/>
          </a:xfrm>
        </p:spPr>
        <p:txBody>
          <a:bodyPr/>
          <a:lstStyle>
            <a:lvl1pPr>
              <a:defRPr sz="4000"/>
            </a:lvl1pPr>
          </a:lstStyle>
          <a:p>
            <a:r>
              <a:rPr lang="en-US"/>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en-US"/>
              <a:t>Click to edit Master subtitle style</a:t>
            </a:r>
          </a:p>
        </p:txBody>
      </p:sp>
      <p:sp>
        <p:nvSpPr>
          <p:cNvPr id="5" name="Rectangle 4"/>
          <p:cNvSpPr>
            <a:spLocks noGrp="1" noChangeArrowheads="1"/>
          </p:cNvSpPr>
          <p:nvPr>
            <p:ph type="sldNum" sz="quarter" idx="10"/>
          </p:nvPr>
        </p:nvSpPr>
        <p:spPr/>
        <p:txBody>
          <a:bodyPr/>
          <a:lstStyle>
            <a:lvl1pPr>
              <a:defRPr>
                <a:solidFill>
                  <a:schemeClr val="folHlink"/>
                </a:solidFill>
              </a:defRPr>
            </a:lvl1pPr>
          </a:lstStyle>
          <a:p>
            <a:pPr>
              <a:defRPr/>
            </a:pPr>
            <a:fld id="{38811D3B-F7DA-428D-8F3F-B5A9ED37FBA5}" type="slidenum">
              <a:rPr lang="en-US"/>
              <a:pPr>
                <a:defRPr/>
              </a:pPr>
              <a:t>‹#›</a:t>
            </a:fld>
            <a:endParaRPr lang="en-US"/>
          </a:p>
        </p:txBody>
      </p:sp>
    </p:spTree>
    <p:extLst>
      <p:ext uri="{BB962C8B-B14F-4D97-AF65-F5344CB8AC3E}">
        <p14:creationId xmlns:p14="http://schemas.microsoft.com/office/powerpoint/2010/main" val="371566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02091A5-44D5-4F89-A2C9-D3BB467C1B89}" type="slidenum">
              <a:rPr lang="en-US"/>
              <a:pPr>
                <a:defRPr/>
              </a:pPr>
              <a:t>‹#›</a:t>
            </a:fld>
            <a:endParaRPr lang="en-US"/>
          </a:p>
        </p:txBody>
      </p:sp>
    </p:spTree>
    <p:extLst>
      <p:ext uri="{BB962C8B-B14F-4D97-AF65-F5344CB8AC3E}">
        <p14:creationId xmlns:p14="http://schemas.microsoft.com/office/powerpoint/2010/main" val="363175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6C1951B-A9D5-4681-8DED-4CDB7270302F}" type="slidenum">
              <a:rPr lang="en-US"/>
              <a:pPr>
                <a:defRPr/>
              </a:pPr>
              <a:t>‹#›</a:t>
            </a:fld>
            <a:endParaRPr lang="en-US"/>
          </a:p>
        </p:txBody>
      </p:sp>
    </p:spTree>
    <p:extLst>
      <p:ext uri="{BB962C8B-B14F-4D97-AF65-F5344CB8AC3E}">
        <p14:creationId xmlns:p14="http://schemas.microsoft.com/office/powerpoint/2010/main" val="296907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E7A35E4-B183-4FE8-8AE7-77F29FEE286D}" type="slidenum">
              <a:rPr lang="en-US"/>
              <a:pPr>
                <a:defRPr/>
              </a:pPr>
              <a:t>‹#›</a:t>
            </a:fld>
            <a:endParaRPr lang="en-US"/>
          </a:p>
        </p:txBody>
      </p:sp>
    </p:spTree>
    <p:extLst>
      <p:ext uri="{BB962C8B-B14F-4D97-AF65-F5344CB8AC3E}">
        <p14:creationId xmlns:p14="http://schemas.microsoft.com/office/powerpoint/2010/main" val="326491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AB8D9C4-7E11-4D31-B151-15880B2EFAD1}" type="slidenum">
              <a:rPr lang="en-US"/>
              <a:pPr>
                <a:defRPr/>
              </a:pPr>
              <a:t>‹#›</a:t>
            </a:fld>
            <a:endParaRPr lang="en-US"/>
          </a:p>
        </p:txBody>
      </p:sp>
    </p:spTree>
    <p:extLst>
      <p:ext uri="{BB962C8B-B14F-4D97-AF65-F5344CB8AC3E}">
        <p14:creationId xmlns:p14="http://schemas.microsoft.com/office/powerpoint/2010/main" val="417810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71AC0F1-11CA-4F6A-AF58-FC57C9D0FAA6}" type="slidenum">
              <a:rPr lang="en-US"/>
              <a:pPr>
                <a:defRPr/>
              </a:pPr>
              <a:t>‹#›</a:t>
            </a:fld>
            <a:endParaRPr lang="en-US"/>
          </a:p>
        </p:txBody>
      </p:sp>
    </p:spTree>
    <p:extLst>
      <p:ext uri="{BB962C8B-B14F-4D97-AF65-F5344CB8AC3E}">
        <p14:creationId xmlns:p14="http://schemas.microsoft.com/office/powerpoint/2010/main" val="97541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FCF4310-A22B-48B4-B544-F0C22A9D15CA}" type="slidenum">
              <a:rPr lang="en-US"/>
              <a:pPr>
                <a:defRPr/>
              </a:pPr>
              <a:t>‹#›</a:t>
            </a:fld>
            <a:endParaRPr lang="en-US"/>
          </a:p>
        </p:txBody>
      </p:sp>
    </p:spTree>
    <p:extLst>
      <p:ext uri="{BB962C8B-B14F-4D97-AF65-F5344CB8AC3E}">
        <p14:creationId xmlns:p14="http://schemas.microsoft.com/office/powerpoint/2010/main" val="254885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BADBA67-5A40-4189-9B1D-6162205346AC}" type="slidenum">
              <a:rPr lang="en-US"/>
              <a:pPr>
                <a:defRPr/>
              </a:pPr>
              <a:t>‹#›</a:t>
            </a:fld>
            <a:endParaRPr lang="en-US"/>
          </a:p>
        </p:txBody>
      </p:sp>
    </p:spTree>
    <p:extLst>
      <p:ext uri="{BB962C8B-B14F-4D97-AF65-F5344CB8AC3E}">
        <p14:creationId xmlns:p14="http://schemas.microsoft.com/office/powerpoint/2010/main" val="58425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B26391-0620-4EDB-8541-47438C55DA30}" type="slidenum">
              <a:rPr lang="en-US"/>
              <a:pPr>
                <a:defRPr/>
              </a:pPr>
              <a:t>‹#›</a:t>
            </a:fld>
            <a:endParaRPr lang="en-US"/>
          </a:p>
        </p:txBody>
      </p:sp>
    </p:spTree>
    <p:extLst>
      <p:ext uri="{BB962C8B-B14F-4D97-AF65-F5344CB8AC3E}">
        <p14:creationId xmlns:p14="http://schemas.microsoft.com/office/powerpoint/2010/main" val="84782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410A101-86B7-4602-8C84-90596BAF4B32}" type="slidenum">
              <a:rPr lang="en-US"/>
              <a:pPr>
                <a:defRPr/>
              </a:pPr>
              <a:t>‹#›</a:t>
            </a:fld>
            <a:endParaRPr lang="en-US"/>
          </a:p>
        </p:txBody>
      </p:sp>
    </p:spTree>
    <p:extLst>
      <p:ext uri="{BB962C8B-B14F-4D97-AF65-F5344CB8AC3E}">
        <p14:creationId xmlns:p14="http://schemas.microsoft.com/office/powerpoint/2010/main" val="193129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3AD1F81-BE97-4991-8331-7BB8034DC255}" type="slidenum">
              <a:rPr lang="en-US"/>
              <a:pPr>
                <a:defRPr/>
              </a:pPr>
              <a:t>‹#›</a:t>
            </a:fld>
            <a:endParaRPr lang="en-US"/>
          </a:p>
        </p:txBody>
      </p:sp>
    </p:spTree>
    <p:extLst>
      <p:ext uri="{BB962C8B-B14F-4D97-AF65-F5344CB8AC3E}">
        <p14:creationId xmlns:p14="http://schemas.microsoft.com/office/powerpoint/2010/main" val="37655683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WhitebackPPTCover2_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3048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245292"/>
                </a:solidFill>
                <a:latin typeface="Arial" pitchFamily="34" charset="0"/>
                <a:ea typeface="ヒラギノ角ゴ Pro W3" pitchFamily="-112" charset="-128"/>
              </a:defRPr>
            </a:lvl1pPr>
          </a:lstStyle>
          <a:p>
            <a:pPr>
              <a:defRPr/>
            </a:pPr>
            <a:fld id="{2613A616-67C5-40FC-B9EC-F96DEE622A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6" r:id="rId2"/>
    <p:sldLayoutId id="2147483825" r:id="rId3"/>
    <p:sldLayoutId id="2147483824" r:id="rId4"/>
    <p:sldLayoutId id="2147483823" r:id="rId5"/>
    <p:sldLayoutId id="2147483822" r:id="rId6"/>
    <p:sldLayoutId id="2147483821" r:id="rId7"/>
    <p:sldLayoutId id="2147483820" r:id="rId8"/>
    <p:sldLayoutId id="2147483819" r:id="rId9"/>
    <p:sldLayoutId id="2147483818" r:id="rId10"/>
    <p:sldLayoutId id="2147483817" r:id="rId11"/>
  </p:sldLayoutIdLst>
  <p:txStyles>
    <p:titleStyle>
      <a:lvl1pPr algn="ctr" rtl="0" eaLnBrk="0" fontAlgn="base" hangingPunct="0">
        <a:spcBef>
          <a:spcPct val="0"/>
        </a:spcBef>
        <a:spcAft>
          <a:spcPct val="0"/>
        </a:spcAft>
        <a:defRPr sz="3800" b="1">
          <a:solidFill>
            <a:srgbClr val="71852C"/>
          </a:solidFill>
          <a:latin typeface="+mj-lt"/>
          <a:ea typeface="+mj-ea"/>
          <a:cs typeface="+mj-cs"/>
        </a:defRPr>
      </a:lvl1pPr>
      <a:lvl2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Char char="•"/>
        <a:defRPr sz="3000">
          <a:solidFill>
            <a:srgbClr val="7F1353"/>
          </a:solidFill>
          <a:latin typeface="+mn-lt"/>
          <a:ea typeface="+mn-ea"/>
          <a:cs typeface="+mn-cs"/>
        </a:defRPr>
      </a:lvl1pPr>
      <a:lvl2pPr marL="742950" indent="-285750" algn="l" rtl="0" eaLnBrk="0" fontAlgn="base" hangingPunct="0">
        <a:spcBef>
          <a:spcPct val="20000"/>
        </a:spcBef>
        <a:spcAft>
          <a:spcPct val="0"/>
        </a:spcAft>
        <a:buChar char="–"/>
        <a:defRPr sz="2800">
          <a:solidFill>
            <a:srgbClr val="7F1353"/>
          </a:solidFill>
          <a:latin typeface="+mn-lt"/>
          <a:ea typeface="+mn-ea"/>
          <a:cs typeface="+mn-cs"/>
        </a:defRPr>
      </a:lvl2pPr>
      <a:lvl3pPr marL="1143000" indent="-228600" algn="l" rtl="0" eaLnBrk="0" fontAlgn="base" hangingPunct="0">
        <a:spcBef>
          <a:spcPct val="20000"/>
        </a:spcBef>
        <a:spcAft>
          <a:spcPct val="0"/>
        </a:spcAft>
        <a:buChar char="•"/>
        <a:defRPr sz="2400">
          <a:solidFill>
            <a:srgbClr val="7F1353"/>
          </a:solidFill>
          <a:latin typeface="+mn-lt"/>
          <a:ea typeface="+mn-ea"/>
          <a:cs typeface="+mn-cs"/>
        </a:defRPr>
      </a:lvl3pPr>
      <a:lvl4pPr marL="1600200" indent="-228600" algn="l" rtl="0" eaLnBrk="0" fontAlgn="base" hangingPunct="0">
        <a:spcBef>
          <a:spcPct val="20000"/>
        </a:spcBef>
        <a:spcAft>
          <a:spcPct val="0"/>
        </a:spcAft>
        <a:buChar char="–"/>
        <a:defRPr sz="2000">
          <a:solidFill>
            <a:srgbClr val="7F1353"/>
          </a:solidFill>
          <a:latin typeface="+mn-lt"/>
          <a:ea typeface="+mn-ea"/>
          <a:cs typeface="+mn-cs"/>
        </a:defRPr>
      </a:lvl4pPr>
      <a:lvl5pPr marL="2057400" indent="-228600" algn="l" rtl="0" eaLnBrk="0" fontAlgn="base" hangingPunct="0">
        <a:spcBef>
          <a:spcPct val="20000"/>
        </a:spcBef>
        <a:spcAft>
          <a:spcPct val="0"/>
        </a:spcAft>
        <a:buChar char="»"/>
        <a:defRPr sz="2000">
          <a:solidFill>
            <a:srgbClr val="7F1353"/>
          </a:solidFill>
          <a:latin typeface="+mn-lt"/>
          <a:ea typeface="+mn-ea"/>
          <a:cs typeface="+mn-cs"/>
        </a:defRPr>
      </a:lvl5pPr>
      <a:lvl6pPr marL="2514600" indent="-228600" algn="l" rtl="0" fontAlgn="base">
        <a:spcBef>
          <a:spcPct val="20000"/>
        </a:spcBef>
        <a:spcAft>
          <a:spcPct val="0"/>
        </a:spcAft>
        <a:buChar char="»"/>
        <a:defRPr sz="2000">
          <a:solidFill>
            <a:srgbClr val="7F1353"/>
          </a:solidFill>
          <a:latin typeface="+mn-lt"/>
          <a:ea typeface="+mn-ea"/>
          <a:cs typeface="+mn-cs"/>
        </a:defRPr>
      </a:lvl6pPr>
      <a:lvl7pPr marL="2971800" indent="-228600" algn="l" rtl="0" fontAlgn="base">
        <a:spcBef>
          <a:spcPct val="20000"/>
        </a:spcBef>
        <a:spcAft>
          <a:spcPct val="0"/>
        </a:spcAft>
        <a:buChar char="»"/>
        <a:defRPr sz="2000">
          <a:solidFill>
            <a:srgbClr val="7F1353"/>
          </a:solidFill>
          <a:latin typeface="+mn-lt"/>
          <a:ea typeface="+mn-ea"/>
          <a:cs typeface="+mn-cs"/>
        </a:defRPr>
      </a:lvl7pPr>
      <a:lvl8pPr marL="3429000" indent="-228600" algn="l" rtl="0" fontAlgn="base">
        <a:spcBef>
          <a:spcPct val="20000"/>
        </a:spcBef>
        <a:spcAft>
          <a:spcPct val="0"/>
        </a:spcAft>
        <a:buChar char="»"/>
        <a:defRPr sz="2000">
          <a:solidFill>
            <a:srgbClr val="7F1353"/>
          </a:solidFill>
          <a:latin typeface="+mn-lt"/>
          <a:ea typeface="+mn-ea"/>
          <a:cs typeface="+mn-cs"/>
        </a:defRPr>
      </a:lvl8pPr>
      <a:lvl9pPr marL="3886200" indent="-228600" algn="l" rtl="0" fontAlgn="base">
        <a:spcBef>
          <a:spcPct val="20000"/>
        </a:spcBef>
        <a:spcAft>
          <a:spcPct val="0"/>
        </a:spcAft>
        <a:buChar char="»"/>
        <a:defRPr sz="2000">
          <a:solidFill>
            <a:srgbClr val="7F135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5257800" cy="3962400"/>
          </a:xfrm>
        </p:spPr>
        <p:txBody>
          <a:bodyPr/>
          <a:lstStyle/>
          <a:p>
            <a:pPr>
              <a:lnSpc>
                <a:spcPct val="150000"/>
              </a:lnSpc>
              <a:defRPr/>
            </a:pPr>
            <a:r>
              <a:rPr lang="en-US" sz="5400" i="1" dirty="0" smtClean="0">
                <a:effectLst>
                  <a:outerShdw blurRad="38100" dist="38100" dir="2700000" algn="tl">
                    <a:srgbClr val="C0C0C0"/>
                  </a:outerShdw>
                </a:effectLst>
              </a:rPr>
              <a:t>Work-Based Learning</a:t>
            </a:r>
            <a:endParaRPr lang="en-US" sz="5400" dirty="0" smtClean="0"/>
          </a:p>
        </p:txBody>
      </p:sp>
      <p:sp>
        <p:nvSpPr>
          <p:cNvPr id="3" name="Subtitle 2"/>
          <p:cNvSpPr>
            <a:spLocks noGrp="1"/>
          </p:cNvSpPr>
          <p:nvPr>
            <p:ph type="subTitle" idx="1"/>
          </p:nvPr>
        </p:nvSpPr>
        <p:spPr>
          <a:xfrm>
            <a:off x="0" y="5105400"/>
            <a:ext cx="9144000" cy="1295400"/>
          </a:xfrm>
        </p:spPr>
        <p:txBody>
          <a:bodyPr/>
          <a:lstStyle/>
          <a:p>
            <a:pPr eaLnBrk="1" hangingPunct="1">
              <a:defRPr/>
            </a:pPr>
            <a:r>
              <a:rPr lang="en-US" sz="3600" dirty="0" smtClean="0">
                <a:effectLst>
                  <a:outerShdw blurRad="38100" dist="38100" dir="2700000" algn="tl">
                    <a:srgbClr val="C0C0C0"/>
                  </a:outerShdw>
                </a:effectLst>
              </a:rPr>
              <a:t>Chris </a:t>
            </a:r>
            <a:r>
              <a:rPr lang="en-US" sz="3600" dirty="0" err="1" smtClean="0">
                <a:effectLst>
                  <a:outerShdw blurRad="38100" dist="38100" dir="2700000" algn="tl">
                    <a:srgbClr val="C0C0C0"/>
                  </a:outerShdw>
                </a:effectLst>
              </a:rPr>
              <a:t>Droessler</a:t>
            </a:r>
            <a:r>
              <a:rPr lang="en-US" sz="3600" dirty="0" smtClean="0">
                <a:effectLst>
                  <a:outerShdw blurRad="38100" dist="38100" dir="2700000" algn="tl">
                    <a:srgbClr val="C0C0C0"/>
                  </a:outerShdw>
                </a:effectLst>
              </a:rPr>
              <a:t>, </a:t>
            </a:r>
          </a:p>
          <a:p>
            <a:pPr eaLnBrk="1" hangingPunct="1">
              <a:defRPr/>
            </a:pPr>
            <a:r>
              <a:rPr lang="en-US" dirty="0" smtClean="0">
                <a:effectLst>
                  <a:outerShdw blurRad="38100" dist="38100" dir="2700000" algn="tl">
                    <a:srgbClr val="C0C0C0"/>
                  </a:outerShdw>
                </a:effectLst>
              </a:rPr>
              <a:t>CTE Support Services Consultant, NCDPI</a:t>
            </a:r>
          </a:p>
          <a:p>
            <a:pPr eaLnBrk="1" hangingPunct="1">
              <a:defRPr/>
            </a:pPr>
            <a:r>
              <a:rPr lang="en-US" dirty="0" smtClean="0"/>
              <a:t>www.ctpnc.org/presentations</a:t>
            </a:r>
          </a:p>
        </p:txBody>
      </p:sp>
      <p:pic>
        <p:nvPicPr>
          <p:cNvPr id="3076" name="Picture 4" descr="ctp-presentations.jpg                                          00ABE35CStarGate                       C165B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Long-term WBL</a:t>
            </a:r>
          </a:p>
        </p:txBody>
      </p:sp>
      <p:sp>
        <p:nvSpPr>
          <p:cNvPr id="17411" name="Content Placeholder 2"/>
          <p:cNvSpPr>
            <a:spLocks noGrp="1"/>
          </p:cNvSpPr>
          <p:nvPr>
            <p:ph idx="1"/>
          </p:nvPr>
        </p:nvSpPr>
        <p:spPr>
          <a:xfrm>
            <a:off x="228600" y="1600200"/>
            <a:ext cx="8305800" cy="4572000"/>
          </a:xfrm>
        </p:spPr>
        <p:txBody>
          <a:bodyPr/>
          <a:lstStyle/>
          <a:p>
            <a:r>
              <a:rPr lang="en-US" altLang="en-US" dirty="0" smtClean="0"/>
              <a:t>Cooperative Education</a:t>
            </a:r>
          </a:p>
          <a:p>
            <a:r>
              <a:rPr lang="en-US" altLang="en-US" dirty="0" smtClean="0"/>
              <a:t>Internship</a:t>
            </a:r>
          </a:p>
          <a:p>
            <a:r>
              <a:rPr lang="en-US" altLang="en-US" dirty="0" smtClean="0"/>
              <a:t>Apprenticeship</a:t>
            </a:r>
          </a:p>
          <a:p>
            <a:r>
              <a:rPr lang="en-US" altLang="en-US" dirty="0" smtClean="0"/>
              <a:t>Pre-apprenticeshi</a:t>
            </a:r>
            <a:r>
              <a:rPr lang="en-US" altLang="en-US" dirty="0"/>
              <a:t>p</a:t>
            </a:r>
            <a:endParaRPr lang="en-US" altLang="en-US" dirty="0" smtClean="0"/>
          </a:p>
          <a:p>
            <a:endParaRPr lang="en-US" altLang="en-US" dirty="0" smtClean="0"/>
          </a:p>
        </p:txBody>
      </p:sp>
      <p:pic>
        <p:nvPicPr>
          <p:cNvPr id="2050" name="Picture 2" descr="C:\Users\cdroessler1\Downloads\2nd-level-header-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l="4310"/>
          <a:stretch/>
        </p:blipFill>
        <p:spPr bwMode="auto">
          <a:xfrm>
            <a:off x="4100286" y="3276600"/>
            <a:ext cx="5043953" cy="357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8326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Cooperative Ed. vs Internship</a:t>
            </a:r>
          </a:p>
        </p:txBody>
      </p:sp>
      <p:sp>
        <p:nvSpPr>
          <p:cNvPr id="2" name="Text Placeholder 1"/>
          <p:cNvSpPr>
            <a:spLocks noGrp="1"/>
          </p:cNvSpPr>
          <p:nvPr>
            <p:ph type="body" idx="1"/>
          </p:nvPr>
        </p:nvSpPr>
        <p:spPr/>
        <p:txBody>
          <a:bodyPr/>
          <a:lstStyle/>
          <a:p>
            <a:r>
              <a:rPr lang="en-US" sz="2600" u="sng" dirty="0" smtClean="0"/>
              <a:t>Cooperative Education</a:t>
            </a:r>
            <a:endParaRPr lang="en-US" sz="2600" u="sng" dirty="0"/>
          </a:p>
        </p:txBody>
      </p:sp>
      <p:sp>
        <p:nvSpPr>
          <p:cNvPr id="17411" name="Content Placeholder 2"/>
          <p:cNvSpPr>
            <a:spLocks noGrp="1"/>
          </p:cNvSpPr>
          <p:nvPr>
            <p:ph sz="half" idx="2"/>
          </p:nvPr>
        </p:nvSpPr>
        <p:spPr/>
        <p:txBody>
          <a:bodyPr/>
          <a:lstStyle/>
          <a:p>
            <a:r>
              <a:rPr lang="en-US" altLang="en-US" b="1" dirty="0" smtClean="0"/>
              <a:t>Must be tied to a course</a:t>
            </a:r>
          </a:p>
          <a:p>
            <a:endParaRPr lang="en-US" altLang="en-US" b="1" dirty="0" smtClean="0"/>
          </a:p>
          <a:p>
            <a:r>
              <a:rPr lang="en-US" altLang="en-US" b="1" dirty="0" smtClean="0"/>
              <a:t>Paid</a:t>
            </a:r>
          </a:p>
          <a:p>
            <a:r>
              <a:rPr lang="en-US" altLang="en-US" dirty="0" smtClean="0">
                <a:solidFill>
                  <a:schemeClr val="bg1">
                    <a:lumMod val="50000"/>
                  </a:schemeClr>
                </a:solidFill>
              </a:rPr>
              <a:t>Training Agreement</a:t>
            </a:r>
          </a:p>
          <a:p>
            <a:r>
              <a:rPr lang="en-US" altLang="en-US" dirty="0" smtClean="0">
                <a:solidFill>
                  <a:schemeClr val="bg1">
                    <a:lumMod val="50000"/>
                  </a:schemeClr>
                </a:solidFill>
              </a:rPr>
              <a:t>Training Plan</a:t>
            </a:r>
          </a:p>
          <a:p>
            <a:r>
              <a:rPr lang="en-US" altLang="en-US" dirty="0" smtClean="0">
                <a:solidFill>
                  <a:schemeClr val="bg1">
                    <a:lumMod val="50000"/>
                  </a:schemeClr>
                </a:solidFill>
              </a:rPr>
              <a:t>Journal</a:t>
            </a:r>
          </a:p>
          <a:p>
            <a:r>
              <a:rPr lang="en-US" altLang="en-US" dirty="0" smtClean="0">
                <a:solidFill>
                  <a:schemeClr val="bg1">
                    <a:lumMod val="50000"/>
                  </a:schemeClr>
                </a:solidFill>
              </a:rPr>
              <a:t>135 hours</a:t>
            </a:r>
          </a:p>
          <a:p>
            <a:r>
              <a:rPr lang="en-US" altLang="en-US" dirty="0" smtClean="0">
                <a:solidFill>
                  <a:schemeClr val="bg1">
                    <a:lumMod val="50000"/>
                  </a:schemeClr>
                </a:solidFill>
              </a:rPr>
              <a:t>Add Apprenticeship</a:t>
            </a:r>
          </a:p>
          <a:p>
            <a:endParaRPr lang="en-US" altLang="en-US" dirty="0" smtClean="0"/>
          </a:p>
        </p:txBody>
      </p:sp>
      <p:sp>
        <p:nvSpPr>
          <p:cNvPr id="3" name="Text Placeholder 2"/>
          <p:cNvSpPr>
            <a:spLocks noGrp="1"/>
          </p:cNvSpPr>
          <p:nvPr>
            <p:ph type="body" sz="quarter" idx="3"/>
          </p:nvPr>
        </p:nvSpPr>
        <p:spPr/>
        <p:txBody>
          <a:bodyPr/>
          <a:lstStyle/>
          <a:p>
            <a:r>
              <a:rPr lang="en-US" sz="2600" u="sng" dirty="0" smtClean="0"/>
              <a:t>Internshi</a:t>
            </a:r>
            <a:r>
              <a:rPr lang="en-US" sz="2600" u="sng" dirty="0"/>
              <a:t>p</a:t>
            </a:r>
          </a:p>
        </p:txBody>
      </p:sp>
      <p:sp>
        <p:nvSpPr>
          <p:cNvPr id="4" name="Content Placeholder 3"/>
          <p:cNvSpPr>
            <a:spLocks noGrp="1"/>
          </p:cNvSpPr>
          <p:nvPr>
            <p:ph sz="quarter" idx="4"/>
          </p:nvPr>
        </p:nvSpPr>
        <p:spPr/>
        <p:txBody>
          <a:bodyPr/>
          <a:lstStyle/>
          <a:p>
            <a:r>
              <a:rPr lang="en-US" b="1" dirty="0" smtClean="0"/>
              <a:t>Does not have to be tied to a course</a:t>
            </a:r>
          </a:p>
          <a:p>
            <a:r>
              <a:rPr lang="en-US" b="1" dirty="0" smtClean="0"/>
              <a:t>Paid or unpaid</a:t>
            </a:r>
          </a:p>
          <a:p>
            <a:r>
              <a:rPr lang="en-US" altLang="en-US" dirty="0">
                <a:solidFill>
                  <a:schemeClr val="bg1">
                    <a:lumMod val="50000"/>
                  </a:schemeClr>
                </a:solidFill>
              </a:rPr>
              <a:t>Training Agreement</a:t>
            </a:r>
          </a:p>
          <a:p>
            <a:r>
              <a:rPr lang="en-US" altLang="en-US" dirty="0">
                <a:solidFill>
                  <a:schemeClr val="bg1">
                    <a:lumMod val="50000"/>
                  </a:schemeClr>
                </a:solidFill>
              </a:rPr>
              <a:t>Training Plan</a:t>
            </a:r>
          </a:p>
          <a:p>
            <a:r>
              <a:rPr lang="en-US" altLang="en-US" dirty="0">
                <a:solidFill>
                  <a:schemeClr val="bg1">
                    <a:lumMod val="50000"/>
                  </a:schemeClr>
                </a:solidFill>
              </a:rPr>
              <a:t>Journal</a:t>
            </a:r>
          </a:p>
          <a:p>
            <a:r>
              <a:rPr lang="en-US" altLang="en-US" dirty="0">
                <a:solidFill>
                  <a:schemeClr val="bg1">
                    <a:lumMod val="50000"/>
                  </a:schemeClr>
                </a:solidFill>
              </a:rPr>
              <a:t>135 </a:t>
            </a:r>
            <a:r>
              <a:rPr lang="en-US" altLang="en-US" dirty="0" smtClean="0">
                <a:solidFill>
                  <a:schemeClr val="bg1">
                    <a:lumMod val="50000"/>
                  </a:schemeClr>
                </a:solidFill>
              </a:rPr>
              <a:t>hours</a:t>
            </a:r>
          </a:p>
          <a:p>
            <a:r>
              <a:rPr lang="en-US" altLang="en-US" dirty="0">
                <a:solidFill>
                  <a:schemeClr val="bg1">
                    <a:lumMod val="50000"/>
                  </a:schemeClr>
                </a:solidFill>
              </a:rPr>
              <a:t>Add Apprenticeship</a:t>
            </a:r>
          </a:p>
          <a:p>
            <a:pPr marL="0" indent="0">
              <a:buNone/>
            </a:pPr>
            <a:endParaRPr lang="en-US" altLang="en-US" dirty="0">
              <a:solidFill>
                <a:schemeClr val="bg1">
                  <a:lumMod val="50000"/>
                </a:schemeClr>
              </a:solidFill>
            </a:endParaRPr>
          </a:p>
        </p:txBody>
      </p:sp>
    </p:spTree>
    <p:extLst>
      <p:ext uri="{BB962C8B-B14F-4D97-AF65-F5344CB8AC3E}">
        <p14:creationId xmlns:p14="http://schemas.microsoft.com/office/powerpoint/2010/main" val="419923334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Cooperative Education</a:t>
            </a:r>
          </a:p>
        </p:txBody>
      </p:sp>
      <p:sp>
        <p:nvSpPr>
          <p:cNvPr id="17411" name="Content Placeholder 2"/>
          <p:cNvSpPr>
            <a:spLocks noGrp="1"/>
          </p:cNvSpPr>
          <p:nvPr>
            <p:ph idx="1"/>
          </p:nvPr>
        </p:nvSpPr>
        <p:spPr>
          <a:xfrm>
            <a:off x="228600" y="1600200"/>
            <a:ext cx="8305800" cy="4572000"/>
          </a:xfrm>
        </p:spPr>
        <p:txBody>
          <a:bodyPr/>
          <a:lstStyle/>
          <a:p>
            <a:r>
              <a:rPr lang="en-US" altLang="en-US" smtClean="0"/>
              <a:t>Technical classroom instruction combined with paid employment.</a:t>
            </a:r>
          </a:p>
          <a:p>
            <a:r>
              <a:rPr lang="en-US" altLang="en-US" smtClean="0"/>
              <a:t>Work is directly related to classroom instruction. </a:t>
            </a:r>
          </a:p>
          <a:p>
            <a:r>
              <a:rPr lang="en-US" altLang="en-US" smtClean="0"/>
              <a:t>Planned by school &amp; employer</a:t>
            </a:r>
          </a:p>
          <a:p>
            <a:r>
              <a:rPr lang="en-US" altLang="en-US" smtClean="0"/>
              <a:t>Work and class contributes to</a:t>
            </a:r>
            <a:br>
              <a:rPr lang="en-US" altLang="en-US" smtClean="0"/>
            </a:br>
            <a:r>
              <a:rPr lang="en-US" altLang="en-US" smtClean="0"/>
              <a:t>student’s career objective. </a:t>
            </a:r>
          </a:p>
          <a:p>
            <a:r>
              <a:rPr lang="en-US" altLang="en-US" smtClean="0"/>
              <a:t>Connect to almost any CTE </a:t>
            </a:r>
            <a:br>
              <a:rPr lang="en-US" altLang="en-US" smtClean="0"/>
            </a:br>
            <a:r>
              <a:rPr lang="en-US" altLang="en-US" smtClean="0"/>
              <a:t>course.</a:t>
            </a:r>
          </a:p>
          <a:p>
            <a:endParaRPr lang="en-US" altLang="en-US" smtClean="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895600"/>
            <a:ext cx="28194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Internship</a:t>
            </a:r>
          </a:p>
        </p:txBody>
      </p:sp>
      <p:sp>
        <p:nvSpPr>
          <p:cNvPr id="18435" name="Content Placeholder 2"/>
          <p:cNvSpPr>
            <a:spLocks noGrp="1"/>
          </p:cNvSpPr>
          <p:nvPr>
            <p:ph idx="1"/>
          </p:nvPr>
        </p:nvSpPr>
        <p:spPr>
          <a:xfrm>
            <a:off x="228600" y="1600200"/>
            <a:ext cx="8229600" cy="4495800"/>
          </a:xfrm>
        </p:spPr>
        <p:txBody>
          <a:bodyPr/>
          <a:lstStyle/>
          <a:p>
            <a:r>
              <a:rPr lang="en-US" altLang="en-US" smtClean="0"/>
              <a:t>Students:</a:t>
            </a:r>
          </a:p>
          <a:p>
            <a:pPr lvl="1">
              <a:lnSpc>
                <a:spcPct val="70000"/>
              </a:lnSpc>
            </a:pPr>
            <a:r>
              <a:rPr lang="en-US" altLang="en-US" smtClean="0"/>
              <a:t>observe and participate in daily operations</a:t>
            </a:r>
          </a:p>
          <a:p>
            <a:pPr lvl="1">
              <a:lnSpc>
                <a:spcPct val="70000"/>
              </a:lnSpc>
            </a:pPr>
            <a:r>
              <a:rPr lang="en-US" altLang="en-US" smtClean="0"/>
              <a:t>develop direct contact with job personnel</a:t>
            </a:r>
          </a:p>
          <a:p>
            <a:pPr lvl="1">
              <a:lnSpc>
                <a:spcPct val="70000"/>
              </a:lnSpc>
            </a:pPr>
            <a:r>
              <a:rPr lang="en-US" altLang="en-US" smtClean="0"/>
              <a:t>ask questions about particular careers</a:t>
            </a:r>
          </a:p>
          <a:p>
            <a:pPr lvl="1">
              <a:lnSpc>
                <a:spcPct val="70000"/>
              </a:lnSpc>
            </a:pPr>
            <a:r>
              <a:rPr lang="en-US" altLang="en-US" smtClean="0"/>
              <a:t>perform certain job tasks</a:t>
            </a:r>
          </a:p>
          <a:p>
            <a:r>
              <a:rPr lang="en-US" altLang="en-US" smtClean="0"/>
              <a:t>Internships may be paid or unpaid. </a:t>
            </a:r>
          </a:p>
          <a:p>
            <a:r>
              <a:rPr lang="en-US" altLang="en-US" smtClean="0"/>
              <a:t>Work experience is directly </a:t>
            </a:r>
            <a:br>
              <a:rPr lang="en-US" altLang="en-US" smtClean="0"/>
            </a:br>
            <a:r>
              <a:rPr lang="en-US" altLang="en-US" smtClean="0"/>
              <a:t>related to the student’s </a:t>
            </a:r>
            <a:br>
              <a:rPr lang="en-US" altLang="en-US" smtClean="0"/>
            </a:br>
            <a:r>
              <a:rPr lang="en-US" altLang="en-US" smtClean="0"/>
              <a:t>career pathway. </a:t>
            </a:r>
          </a:p>
          <a:p>
            <a:endParaRPr lang="en-US" altLang="en-US" smtClean="0"/>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5" y="4206875"/>
            <a:ext cx="374967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Service Learning</a:t>
            </a:r>
          </a:p>
        </p:txBody>
      </p:sp>
      <p:sp>
        <p:nvSpPr>
          <p:cNvPr id="19459" name="Content Placeholder 2"/>
          <p:cNvSpPr>
            <a:spLocks noGrp="1"/>
          </p:cNvSpPr>
          <p:nvPr>
            <p:ph idx="1"/>
          </p:nvPr>
        </p:nvSpPr>
        <p:spPr>
          <a:xfrm>
            <a:off x="228600" y="1524000"/>
            <a:ext cx="7772400" cy="4495800"/>
          </a:xfrm>
        </p:spPr>
        <p:txBody>
          <a:bodyPr/>
          <a:lstStyle/>
          <a:p>
            <a:pPr>
              <a:lnSpc>
                <a:spcPts val="4000"/>
              </a:lnSpc>
            </a:pPr>
            <a:r>
              <a:rPr lang="en-US" altLang="en-US" smtClean="0"/>
              <a:t>Since internship does not have to be paid, it is possible to do internship hours through Service Learning. </a:t>
            </a:r>
          </a:p>
          <a:p>
            <a:pPr>
              <a:lnSpc>
                <a:spcPts val="4000"/>
              </a:lnSpc>
            </a:pPr>
            <a:r>
              <a:rPr lang="en-US" altLang="en-US" smtClean="0"/>
              <a:t>Doing work that is considered a service to the community and would often</a:t>
            </a:r>
            <a:br>
              <a:rPr lang="en-US" altLang="en-US" smtClean="0"/>
            </a:br>
            <a:r>
              <a:rPr lang="en-US" altLang="en-US" smtClean="0"/>
              <a:t>be done by a volunteer. </a:t>
            </a:r>
          </a:p>
          <a:p>
            <a:pPr>
              <a:lnSpc>
                <a:spcPts val="4000"/>
              </a:lnSpc>
            </a:pPr>
            <a:r>
              <a:rPr lang="en-US" altLang="en-US" smtClean="0"/>
              <a:t>Students can see a purpose </a:t>
            </a:r>
            <a:br>
              <a:rPr lang="en-US" altLang="en-US" smtClean="0"/>
            </a:br>
            <a:r>
              <a:rPr lang="en-US" altLang="en-US" smtClean="0"/>
              <a:t>to their work.</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698875"/>
            <a:ext cx="334645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Apprenticeship</a:t>
            </a:r>
          </a:p>
        </p:txBody>
      </p:sp>
      <p:sp>
        <p:nvSpPr>
          <p:cNvPr id="20483" name="Content Placeholder 2"/>
          <p:cNvSpPr>
            <a:spLocks noGrp="1"/>
          </p:cNvSpPr>
          <p:nvPr>
            <p:ph idx="1"/>
          </p:nvPr>
        </p:nvSpPr>
        <p:spPr>
          <a:xfrm>
            <a:off x="228600" y="1600200"/>
            <a:ext cx="8001000" cy="4495800"/>
          </a:xfrm>
        </p:spPr>
        <p:txBody>
          <a:bodyPr/>
          <a:lstStyle/>
          <a:p>
            <a:r>
              <a:rPr lang="en-US" altLang="en-US" dirty="0" smtClean="0"/>
              <a:t>NC Department of Commerce program.</a:t>
            </a:r>
          </a:p>
          <a:p>
            <a:r>
              <a:rPr lang="en-US" altLang="en-US" dirty="0" smtClean="0"/>
              <a:t>Combines practical work experiences with related academic and technical instruction. </a:t>
            </a:r>
          </a:p>
          <a:p>
            <a:r>
              <a:rPr lang="en-US" altLang="en-US" dirty="0"/>
              <a:t>“</a:t>
            </a:r>
            <a:r>
              <a:rPr lang="en-US" altLang="en-US" dirty="0" err="1"/>
              <a:t>Preapprenticeship</a:t>
            </a:r>
            <a:r>
              <a:rPr lang="en-US" altLang="en-US" dirty="0"/>
              <a:t>” for </a:t>
            </a:r>
            <a:br>
              <a:rPr lang="en-US" altLang="en-US" dirty="0"/>
            </a:br>
            <a:r>
              <a:rPr lang="en-US" altLang="en-US" dirty="0"/>
              <a:t>HS </a:t>
            </a:r>
            <a:r>
              <a:rPr lang="en-US" altLang="en-US" dirty="0" smtClean="0"/>
              <a:t>students</a:t>
            </a:r>
            <a:endParaRPr lang="en-US" altLang="en-US" dirty="0"/>
          </a:p>
          <a:p>
            <a:r>
              <a:rPr lang="en-US" altLang="en-US" dirty="0" smtClean="0"/>
              <a:t>Can be added to</a:t>
            </a:r>
            <a:br>
              <a:rPr lang="en-US" altLang="en-US" dirty="0" smtClean="0"/>
            </a:br>
            <a:r>
              <a:rPr lang="en-US" altLang="en-US" dirty="0" smtClean="0"/>
              <a:t>Internship or </a:t>
            </a:r>
            <a:br>
              <a:rPr lang="en-US" altLang="en-US" dirty="0" smtClean="0"/>
            </a:br>
            <a:r>
              <a:rPr lang="en-US" altLang="en-US" dirty="0" smtClean="0"/>
              <a:t>Cooperative Education</a:t>
            </a:r>
          </a:p>
        </p:txBody>
      </p:sp>
      <p:pic>
        <p:nvPicPr>
          <p:cNvPr id="20484" name="Picture 10" descr="BUSINES3.JPG                                                   000B0790StarGate                       C165B620:"/>
          <p:cNvPicPr>
            <a:picLocks noChangeAspect="1" noChangeArrowheads="1"/>
          </p:cNvPicPr>
          <p:nvPr/>
        </p:nvPicPr>
        <p:blipFill>
          <a:blip r:embed="rId3">
            <a:extLst>
              <a:ext uri="{28A0092B-C50C-407E-A947-70E740481C1C}">
                <a14:useLocalDpi xmlns:a14="http://schemas.microsoft.com/office/drawing/2010/main" val="0"/>
              </a:ext>
            </a:extLst>
          </a:blip>
          <a:srcRect l="10170"/>
          <a:stretch>
            <a:fillRect/>
          </a:stretch>
        </p:blipFill>
        <p:spPr bwMode="auto">
          <a:xfrm>
            <a:off x="5029200" y="3810000"/>
            <a:ext cx="40386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Mentorship</a:t>
            </a:r>
          </a:p>
        </p:txBody>
      </p:sp>
      <p:sp>
        <p:nvSpPr>
          <p:cNvPr id="19459" name="Content Placeholder 2"/>
          <p:cNvSpPr>
            <a:spLocks noGrp="1"/>
          </p:cNvSpPr>
          <p:nvPr>
            <p:ph idx="1"/>
          </p:nvPr>
        </p:nvSpPr>
        <p:spPr>
          <a:xfrm>
            <a:off x="228600" y="1524000"/>
            <a:ext cx="7772400" cy="4495800"/>
          </a:xfrm>
        </p:spPr>
        <p:txBody>
          <a:bodyPr/>
          <a:lstStyle/>
          <a:p>
            <a:pPr>
              <a:lnSpc>
                <a:spcPts val="4000"/>
              </a:lnSpc>
            </a:pPr>
            <a:r>
              <a:rPr lang="en-US" altLang="en-US" dirty="0" smtClean="0"/>
              <a:t>Pair student with Mentor</a:t>
            </a:r>
          </a:p>
          <a:p>
            <a:pPr>
              <a:lnSpc>
                <a:spcPts val="4000"/>
              </a:lnSpc>
            </a:pPr>
            <a:r>
              <a:rPr lang="en-US" altLang="en-US" dirty="0" smtClean="0"/>
              <a:t>One-to-One relationship</a:t>
            </a:r>
          </a:p>
          <a:p>
            <a:pPr>
              <a:lnSpc>
                <a:spcPts val="4000"/>
              </a:lnSpc>
            </a:pPr>
            <a:r>
              <a:rPr lang="en-US" altLang="en-US" dirty="0" smtClean="0"/>
              <a:t>Should include hands-on activities</a:t>
            </a:r>
          </a:p>
          <a:p>
            <a:pPr>
              <a:lnSpc>
                <a:spcPts val="4000"/>
              </a:lnSpc>
            </a:pPr>
            <a:r>
              <a:rPr lang="en-US" altLang="en-US" dirty="0" smtClean="0"/>
              <a:t>No required hours</a:t>
            </a:r>
          </a:p>
          <a:p>
            <a:pPr>
              <a:lnSpc>
                <a:spcPts val="4000"/>
              </a:lnSpc>
            </a:pPr>
            <a:r>
              <a:rPr lang="en-US" altLang="en-US" dirty="0" smtClean="0"/>
              <a:t>No course credit</a:t>
            </a:r>
          </a:p>
        </p:txBody>
      </p:sp>
      <p:pic>
        <p:nvPicPr>
          <p:cNvPr id="1026" name="Picture 2" descr="C:\Users\cdroessler1\Downloads\1164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429001"/>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50248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Credit for WBL</a:t>
            </a:r>
          </a:p>
        </p:txBody>
      </p:sp>
      <p:sp>
        <p:nvSpPr>
          <p:cNvPr id="20483" name="Content Placeholder 2"/>
          <p:cNvSpPr>
            <a:spLocks noGrp="1"/>
          </p:cNvSpPr>
          <p:nvPr>
            <p:ph idx="1"/>
          </p:nvPr>
        </p:nvSpPr>
        <p:spPr>
          <a:xfrm>
            <a:off x="228600" y="1600200"/>
            <a:ext cx="7772400" cy="4495800"/>
          </a:xfrm>
        </p:spPr>
        <p:txBody>
          <a:bodyPr/>
          <a:lstStyle/>
          <a:p>
            <a:r>
              <a:rPr lang="en-US" altLang="en-US" dirty="0" smtClean="0"/>
              <a:t>Internships and Cooperative Education can receive academic credit.</a:t>
            </a:r>
          </a:p>
          <a:p>
            <a:pPr lvl="1"/>
            <a:r>
              <a:rPr lang="en-US" altLang="en-US" dirty="0" smtClean="0"/>
              <a:t>135 hours - block schedule</a:t>
            </a:r>
          </a:p>
          <a:p>
            <a:pPr lvl="1"/>
            <a:r>
              <a:rPr lang="en-US" altLang="en-US" dirty="0" smtClean="0"/>
              <a:t>150 hours - traditional calendar</a:t>
            </a:r>
          </a:p>
          <a:p>
            <a:r>
              <a:rPr lang="en-US" altLang="en-US" dirty="0" smtClean="0"/>
              <a:t>Work should occur away from school.</a:t>
            </a:r>
          </a:p>
          <a:p>
            <a:endParaRPr lang="en-US" altLang="en-US" dirty="0" smtClean="0"/>
          </a:p>
        </p:txBody>
      </p:sp>
      <p:pic>
        <p:nvPicPr>
          <p:cNvPr id="3074" name="Picture 2" descr="C:\Users\cdroessler1\Downloads\bad-credit-credit-report-secured-credit-card-secured-credit-cards-credit-repair-fix-bad-credit-how-to-fix-bad-credi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377" y="4111957"/>
            <a:ext cx="27813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9591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H:\scanned\wbl-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463" y="4763"/>
            <a:ext cx="5876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a:spLocks noChangeArrowheads="1"/>
          </p:cNvSpPr>
          <p:nvPr/>
        </p:nvSpPr>
        <p:spPr bwMode="auto">
          <a:xfrm>
            <a:off x="1524000" y="2286000"/>
            <a:ext cx="1447800" cy="1147763"/>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
        <p:nvSpPr>
          <p:cNvPr id="22532" name="Rectangle 1"/>
          <p:cNvSpPr>
            <a:spLocks noChangeArrowheads="1"/>
          </p:cNvSpPr>
          <p:nvPr/>
        </p:nvSpPr>
        <p:spPr bwMode="auto">
          <a:xfrm>
            <a:off x="0" y="4837113"/>
            <a:ext cx="9144000" cy="6477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rgbClr val="7F1353"/>
                </a:solidFill>
                <a:latin typeface="Arial" charset="0"/>
                <a:ea typeface="ヒラギノ角ゴ Pro W3" pitchFamily="-80" charset="-128"/>
              </a:defRPr>
            </a:lvl1pPr>
            <a:lvl2pPr marL="742950" indent="-285750">
              <a:spcBef>
                <a:spcPct val="20000"/>
              </a:spcBef>
              <a:buChar char="–"/>
              <a:defRPr sz="2800">
                <a:solidFill>
                  <a:srgbClr val="7F1353"/>
                </a:solidFill>
                <a:latin typeface="Arial" charset="0"/>
                <a:ea typeface="ヒラギノ角ゴ Pro W3" pitchFamily="-80" charset="-128"/>
              </a:defRPr>
            </a:lvl2pPr>
            <a:lvl3pPr marL="1143000" indent="-228600">
              <a:spcBef>
                <a:spcPct val="20000"/>
              </a:spcBef>
              <a:buChar char="•"/>
              <a:defRPr sz="2400">
                <a:solidFill>
                  <a:srgbClr val="7F1353"/>
                </a:solidFill>
                <a:latin typeface="Arial" charset="0"/>
                <a:ea typeface="ヒラギノ角ゴ Pro W3" pitchFamily="-80" charset="-128"/>
              </a:defRPr>
            </a:lvl3pPr>
            <a:lvl4pPr marL="1600200" indent="-228600">
              <a:spcBef>
                <a:spcPct val="20000"/>
              </a:spcBef>
              <a:buChar char="–"/>
              <a:defRPr sz="2000">
                <a:solidFill>
                  <a:srgbClr val="7F1353"/>
                </a:solidFill>
                <a:latin typeface="Arial" charset="0"/>
                <a:ea typeface="ヒラギノ角ゴ Pro W3" pitchFamily="-80" charset="-128"/>
              </a:defRPr>
            </a:lvl4pPr>
            <a:lvl5pPr marL="2057400" indent="-228600">
              <a:spcBef>
                <a:spcPct val="20000"/>
              </a:spcBef>
              <a:buChar char="»"/>
              <a:defRPr sz="2000">
                <a:solidFill>
                  <a:srgbClr val="7F1353"/>
                </a:solidFill>
                <a:latin typeface="Arial" charset="0"/>
                <a:ea typeface="ヒラギノ角ゴ Pro W3" pitchFamily="-80" charset="-128"/>
              </a:defRPr>
            </a:lvl5pPr>
            <a:lvl6pPr marL="25146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6pPr>
            <a:lvl7pPr marL="29718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7pPr>
            <a:lvl8pPr marL="34290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8pPr>
            <a:lvl9pPr marL="38862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9pPr>
          </a:lstStyle>
          <a:p>
            <a:pPr algn="ctr" eaLnBrk="1" hangingPunct="1">
              <a:lnSpc>
                <a:spcPct val="150000"/>
              </a:lnSpc>
              <a:spcBef>
                <a:spcPct val="0"/>
              </a:spcBef>
              <a:buFontTx/>
              <a:buNone/>
            </a:pPr>
            <a:r>
              <a:rPr lang="en-US" altLang="en-US" sz="2400" dirty="0">
                <a:solidFill>
                  <a:schemeClr val="tx1"/>
                </a:solidFill>
              </a:rPr>
              <a:t>www.ncpublicschools.org/cte/curriculum/work-based</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altLang="en-US" smtClean="0"/>
              <a:t>Activity</a:t>
            </a:r>
          </a:p>
        </p:txBody>
      </p:sp>
      <p:sp>
        <p:nvSpPr>
          <p:cNvPr id="71683" name="Rectangle 3"/>
          <p:cNvSpPr>
            <a:spLocks noGrp="1" noChangeArrowheads="1"/>
          </p:cNvSpPr>
          <p:nvPr>
            <p:ph type="body" idx="4294967295"/>
          </p:nvPr>
        </p:nvSpPr>
        <p:spPr>
          <a:xfrm>
            <a:off x="228600" y="1600200"/>
            <a:ext cx="8915400" cy="4267200"/>
          </a:xfrm>
        </p:spPr>
        <p:txBody>
          <a:bodyPr/>
          <a:lstStyle/>
          <a:p>
            <a:pPr eaLnBrk="1" hangingPunct="1">
              <a:lnSpc>
                <a:spcPct val="150000"/>
              </a:lnSpc>
              <a:spcBef>
                <a:spcPts val="4200"/>
              </a:spcBef>
            </a:pPr>
            <a:r>
              <a:rPr lang="en-US" altLang="en-US" i="1" smtClean="0"/>
              <a:t>First step to starting or improving your WBL program.</a:t>
            </a:r>
          </a:p>
          <a:p>
            <a:pPr eaLnBrk="1" hangingPunct="1">
              <a:lnSpc>
                <a:spcPct val="150000"/>
              </a:lnSpc>
              <a:spcBef>
                <a:spcPts val="4200"/>
              </a:spcBef>
            </a:pPr>
            <a:r>
              <a:rPr lang="en-US" altLang="en-US" i="1" smtClean="0"/>
              <a:t>First step to marketing your WBL </a:t>
            </a:r>
            <a:br>
              <a:rPr lang="en-US" altLang="en-US" i="1" smtClean="0"/>
            </a:br>
            <a:r>
              <a:rPr lang="en-US" altLang="en-US" i="1" smtClean="0"/>
              <a:t>program to the students.</a:t>
            </a:r>
            <a:endParaRPr lang="en-US" altLang="en-US" smtClean="0"/>
          </a:p>
        </p:txBody>
      </p:sp>
      <p:pic>
        <p:nvPicPr>
          <p:cNvPr id="245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124200"/>
            <a:ext cx="2433638"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4084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2" descr="C:\Documents and Settings\cdroessler\My Documents\Presentations\NEW\colelge degrees vs employers\survey report pages\Employers-Survey-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61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220338"/>
            <a:ext cx="5257800" cy="3962400"/>
          </a:xfrm>
        </p:spPr>
        <p:txBody>
          <a:bodyPr/>
          <a:lstStyle/>
          <a:p>
            <a:pPr>
              <a:lnSpc>
                <a:spcPct val="150000"/>
              </a:lnSpc>
              <a:defRPr/>
            </a:pPr>
            <a:r>
              <a:rPr lang="en-US" sz="6600" i="1" dirty="0" smtClean="0">
                <a:effectLst>
                  <a:outerShdw blurRad="38100" dist="38100" dir="2700000" algn="tl">
                    <a:srgbClr val="C0C0C0"/>
                  </a:outerShdw>
                </a:effectLst>
              </a:rPr>
              <a:t>Questions</a:t>
            </a:r>
            <a:endParaRPr lang="en-US" sz="6600" dirty="0" smtClean="0"/>
          </a:p>
        </p:txBody>
      </p:sp>
      <p:sp>
        <p:nvSpPr>
          <p:cNvPr id="3" name="Subtitle 2"/>
          <p:cNvSpPr>
            <a:spLocks noGrp="1"/>
          </p:cNvSpPr>
          <p:nvPr>
            <p:ph type="subTitle" idx="1"/>
          </p:nvPr>
        </p:nvSpPr>
        <p:spPr>
          <a:xfrm>
            <a:off x="0" y="5105400"/>
            <a:ext cx="9144000" cy="1295400"/>
          </a:xfrm>
        </p:spPr>
        <p:txBody>
          <a:bodyPr/>
          <a:lstStyle/>
          <a:p>
            <a:pPr eaLnBrk="1" hangingPunct="1">
              <a:defRPr/>
            </a:pPr>
            <a:r>
              <a:rPr lang="en-US" sz="3600" dirty="0" smtClean="0">
                <a:effectLst>
                  <a:outerShdw blurRad="38100" dist="38100" dir="2700000" algn="tl">
                    <a:srgbClr val="C0C0C0"/>
                  </a:outerShdw>
                </a:effectLst>
              </a:rPr>
              <a:t>Chris </a:t>
            </a:r>
            <a:r>
              <a:rPr lang="en-US" sz="3600" dirty="0" err="1" smtClean="0">
                <a:effectLst>
                  <a:outerShdw blurRad="38100" dist="38100" dir="2700000" algn="tl">
                    <a:srgbClr val="C0C0C0"/>
                  </a:outerShdw>
                </a:effectLst>
              </a:rPr>
              <a:t>Droessler</a:t>
            </a:r>
            <a:r>
              <a:rPr lang="en-US" sz="3600" dirty="0" smtClean="0">
                <a:effectLst>
                  <a:outerShdw blurRad="38100" dist="38100" dir="2700000" algn="tl">
                    <a:srgbClr val="C0C0C0"/>
                  </a:outerShdw>
                </a:effectLst>
              </a:rPr>
              <a:t>, </a:t>
            </a:r>
          </a:p>
          <a:p>
            <a:pPr eaLnBrk="1" hangingPunct="1">
              <a:defRPr/>
            </a:pPr>
            <a:r>
              <a:rPr lang="en-US" dirty="0" smtClean="0">
                <a:effectLst>
                  <a:outerShdw blurRad="38100" dist="38100" dir="2700000" algn="tl">
                    <a:srgbClr val="C0C0C0"/>
                  </a:outerShdw>
                </a:effectLst>
              </a:rPr>
              <a:t>CTE Support Services Consultant, NCDPI</a:t>
            </a:r>
          </a:p>
          <a:p>
            <a:pPr eaLnBrk="1" hangingPunct="1">
              <a:defRPr/>
            </a:pPr>
            <a:r>
              <a:rPr lang="en-US" dirty="0" smtClean="0"/>
              <a:t>www.ctpnc.org/presentations</a:t>
            </a:r>
          </a:p>
        </p:txBody>
      </p:sp>
      <p:pic>
        <p:nvPicPr>
          <p:cNvPr id="2050" name="Picture 2" descr="C:\Users\cdroessler1\AppData\Local\Microsoft\Windows\Temporary Internet Files\Content.IE5\3HCYNZV2\question_makrs_cutie_mark_by_rildraw-d4byew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1199866"/>
            <a:ext cx="4557673" cy="451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62013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5257800" cy="3962400"/>
          </a:xfrm>
        </p:spPr>
        <p:txBody>
          <a:bodyPr/>
          <a:lstStyle/>
          <a:p>
            <a:pPr>
              <a:lnSpc>
                <a:spcPct val="150000"/>
              </a:lnSpc>
              <a:defRPr/>
            </a:pPr>
            <a:r>
              <a:rPr lang="en-US" sz="5400" i="1" dirty="0" smtClean="0">
                <a:effectLst>
                  <a:outerShdw blurRad="38100" dist="38100" dir="2700000" algn="tl">
                    <a:srgbClr val="C0C0C0"/>
                  </a:outerShdw>
                </a:effectLst>
              </a:rPr>
              <a:t>Business Partnerships</a:t>
            </a:r>
            <a:endParaRPr lang="en-US" sz="5400" dirty="0" smtClean="0"/>
          </a:p>
        </p:txBody>
      </p:sp>
      <p:sp>
        <p:nvSpPr>
          <p:cNvPr id="3" name="Subtitle 2"/>
          <p:cNvSpPr>
            <a:spLocks noGrp="1"/>
          </p:cNvSpPr>
          <p:nvPr>
            <p:ph type="subTitle" idx="1"/>
          </p:nvPr>
        </p:nvSpPr>
        <p:spPr>
          <a:xfrm>
            <a:off x="0" y="5105400"/>
            <a:ext cx="9144000" cy="1295400"/>
          </a:xfrm>
        </p:spPr>
        <p:txBody>
          <a:bodyPr/>
          <a:lstStyle/>
          <a:p>
            <a:pPr eaLnBrk="1" hangingPunct="1">
              <a:defRPr/>
            </a:pPr>
            <a:r>
              <a:rPr lang="en-US" sz="3600" dirty="0" smtClean="0">
                <a:effectLst>
                  <a:outerShdw blurRad="38100" dist="38100" dir="2700000" algn="tl">
                    <a:srgbClr val="C0C0C0"/>
                  </a:outerShdw>
                </a:effectLst>
              </a:rPr>
              <a:t>Chris </a:t>
            </a:r>
            <a:r>
              <a:rPr lang="en-US" sz="3600" dirty="0" err="1" smtClean="0">
                <a:effectLst>
                  <a:outerShdw blurRad="38100" dist="38100" dir="2700000" algn="tl">
                    <a:srgbClr val="C0C0C0"/>
                  </a:outerShdw>
                </a:effectLst>
              </a:rPr>
              <a:t>Droessler</a:t>
            </a:r>
            <a:r>
              <a:rPr lang="en-US" sz="3600" dirty="0" smtClean="0">
                <a:effectLst>
                  <a:outerShdw blurRad="38100" dist="38100" dir="2700000" algn="tl">
                    <a:srgbClr val="C0C0C0"/>
                  </a:outerShdw>
                </a:effectLst>
              </a:rPr>
              <a:t>, </a:t>
            </a:r>
          </a:p>
          <a:p>
            <a:pPr eaLnBrk="1" hangingPunct="1">
              <a:defRPr/>
            </a:pPr>
            <a:r>
              <a:rPr lang="en-US" dirty="0" smtClean="0">
                <a:effectLst>
                  <a:outerShdw blurRad="38100" dist="38100" dir="2700000" algn="tl">
                    <a:srgbClr val="C0C0C0"/>
                  </a:outerShdw>
                </a:effectLst>
              </a:rPr>
              <a:t>CTE Support Services Consultant, NCDPI</a:t>
            </a:r>
          </a:p>
          <a:p>
            <a:pPr eaLnBrk="1" hangingPunct="1">
              <a:defRPr/>
            </a:pPr>
            <a:r>
              <a:rPr lang="en-US" dirty="0" smtClean="0"/>
              <a:t>www.ctpnc.org/presentations</a:t>
            </a:r>
          </a:p>
        </p:txBody>
      </p:sp>
      <p:pic>
        <p:nvPicPr>
          <p:cNvPr id="3076" name="Picture 4" descr="ctp-presentations.jpg                                          00ABE35CStarGate                       C165B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90018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304800"/>
            <a:ext cx="9144000" cy="990600"/>
          </a:xfrm>
        </p:spPr>
        <p:txBody>
          <a:bodyPr/>
          <a:lstStyle/>
          <a:p>
            <a:r>
              <a:rPr lang="en-US" altLang="en-US" dirty="0" smtClean="0"/>
              <a:t>Business/Education Partnerships</a:t>
            </a:r>
          </a:p>
        </p:txBody>
      </p:sp>
      <p:sp>
        <p:nvSpPr>
          <p:cNvPr id="20483" name="Content Placeholder 2"/>
          <p:cNvSpPr>
            <a:spLocks noGrp="1"/>
          </p:cNvSpPr>
          <p:nvPr>
            <p:ph idx="1"/>
          </p:nvPr>
        </p:nvSpPr>
        <p:spPr>
          <a:xfrm>
            <a:off x="228600" y="1600200"/>
            <a:ext cx="7772400" cy="4495800"/>
          </a:xfrm>
        </p:spPr>
        <p:txBody>
          <a:bodyPr/>
          <a:lstStyle/>
          <a:p>
            <a:r>
              <a:rPr lang="en-US" altLang="en-US" dirty="0" smtClean="0"/>
              <a:t>Educators collaborating with business to improve student learning.</a:t>
            </a:r>
          </a:p>
          <a:p>
            <a:endParaRPr lang="en-US" altLang="en-US" dirty="0" smtClean="0"/>
          </a:p>
        </p:txBody>
      </p:sp>
      <p:pic>
        <p:nvPicPr>
          <p:cNvPr id="1028" name="Picture 4" descr="C:\Users\cdroessler1\AppData\Local\Microsoft\Windows\Temporary Internet Files\Content.IE5\2KT10KFP\happy-childr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1300"/>
            <a:ext cx="4648200" cy="315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66881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304800"/>
            <a:ext cx="9144000" cy="990600"/>
          </a:xfrm>
        </p:spPr>
        <p:txBody>
          <a:bodyPr/>
          <a:lstStyle/>
          <a:p>
            <a:r>
              <a:rPr lang="en-US" altLang="en-US" dirty="0" smtClean="0"/>
              <a:t>Business/Education Partnerships</a:t>
            </a:r>
          </a:p>
        </p:txBody>
      </p:sp>
      <p:sp>
        <p:nvSpPr>
          <p:cNvPr id="20483" name="Content Placeholder 2"/>
          <p:cNvSpPr>
            <a:spLocks noGrp="1"/>
          </p:cNvSpPr>
          <p:nvPr>
            <p:ph idx="1"/>
          </p:nvPr>
        </p:nvSpPr>
        <p:spPr>
          <a:xfrm>
            <a:off x="914400" y="1600200"/>
            <a:ext cx="7086600" cy="4495800"/>
          </a:xfrm>
        </p:spPr>
        <p:txBody>
          <a:bodyPr/>
          <a:lstStyle/>
          <a:p>
            <a:pPr marL="0" indent="0">
              <a:buNone/>
            </a:pPr>
            <a:r>
              <a:rPr lang="en-US" altLang="en-US" b="1" dirty="0" smtClean="0">
                <a:solidFill>
                  <a:schemeClr val="tx1"/>
                </a:solidFill>
              </a:rPr>
              <a:t>Different Levels</a:t>
            </a:r>
          </a:p>
          <a:p>
            <a:r>
              <a:rPr lang="en-US" altLang="en-US" dirty="0" smtClean="0"/>
              <a:t>Individual teacher</a:t>
            </a:r>
          </a:p>
          <a:p>
            <a:r>
              <a:rPr lang="en-US" altLang="en-US" dirty="0" smtClean="0"/>
              <a:t>CTE program (multiple teacher)</a:t>
            </a:r>
          </a:p>
          <a:p>
            <a:r>
              <a:rPr lang="en-US" altLang="en-US" dirty="0" smtClean="0"/>
              <a:t>School</a:t>
            </a:r>
          </a:p>
          <a:p>
            <a:r>
              <a:rPr lang="en-US" altLang="en-US" dirty="0" smtClean="0"/>
              <a:t>LEA</a:t>
            </a:r>
          </a:p>
          <a:p>
            <a:endParaRPr lang="en-US" altLang="en-US" dirty="0" smtClean="0"/>
          </a:p>
        </p:txBody>
      </p:sp>
    </p:spTree>
    <p:extLst>
      <p:ext uri="{BB962C8B-B14F-4D97-AF65-F5344CB8AC3E}">
        <p14:creationId xmlns:p14="http://schemas.microsoft.com/office/powerpoint/2010/main" val="15232022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304800"/>
            <a:ext cx="9144000" cy="990600"/>
          </a:xfrm>
        </p:spPr>
        <p:txBody>
          <a:bodyPr/>
          <a:lstStyle/>
          <a:p>
            <a:r>
              <a:rPr lang="en-US" altLang="en-US" dirty="0" smtClean="0"/>
              <a:t>Business/Education Partnerships</a:t>
            </a:r>
          </a:p>
        </p:txBody>
      </p:sp>
      <p:sp>
        <p:nvSpPr>
          <p:cNvPr id="20483" name="Content Placeholder 2"/>
          <p:cNvSpPr>
            <a:spLocks noGrp="1"/>
          </p:cNvSpPr>
          <p:nvPr>
            <p:ph idx="1"/>
          </p:nvPr>
        </p:nvSpPr>
        <p:spPr>
          <a:xfrm>
            <a:off x="36394" y="1447800"/>
            <a:ext cx="7086600" cy="4495800"/>
          </a:xfrm>
        </p:spPr>
        <p:txBody>
          <a:bodyPr/>
          <a:lstStyle/>
          <a:p>
            <a:pPr marL="109538" lvl="0" indent="-109538"/>
            <a:r>
              <a:rPr lang="en-US" sz="2400" dirty="0" smtClean="0"/>
              <a:t>Professional </a:t>
            </a:r>
            <a:r>
              <a:rPr lang="en-US" sz="2400" dirty="0"/>
              <a:t>development</a:t>
            </a:r>
          </a:p>
          <a:p>
            <a:pPr marL="109538" lvl="0" indent="-109538"/>
            <a:r>
              <a:rPr lang="en-US" sz="2400" dirty="0"/>
              <a:t>Technology support/training</a:t>
            </a:r>
          </a:p>
          <a:p>
            <a:pPr marL="109538" lvl="0" indent="-109538"/>
            <a:r>
              <a:rPr lang="en-US" sz="2400" dirty="0"/>
              <a:t>Resource speakers</a:t>
            </a:r>
          </a:p>
          <a:p>
            <a:pPr marL="109538" lvl="0" indent="-109538"/>
            <a:r>
              <a:rPr lang="en-US" sz="2400" dirty="0"/>
              <a:t>Student leadership training</a:t>
            </a:r>
          </a:p>
          <a:p>
            <a:pPr marL="109538" lvl="0" indent="-109538"/>
            <a:r>
              <a:rPr lang="en-US" sz="2400" dirty="0" smtClean="0"/>
              <a:t>Career </a:t>
            </a:r>
            <a:r>
              <a:rPr lang="en-US" sz="2400" dirty="0"/>
              <a:t>Fair participants</a:t>
            </a:r>
          </a:p>
          <a:p>
            <a:pPr marL="109538" lvl="0" indent="-109538"/>
            <a:r>
              <a:rPr lang="en-US" sz="2400" dirty="0"/>
              <a:t>Tutor/mentor programs</a:t>
            </a:r>
          </a:p>
          <a:p>
            <a:pPr marL="109538" lvl="0" indent="-109538"/>
            <a:r>
              <a:rPr lang="en-US" sz="2400" dirty="0"/>
              <a:t>Student tours</a:t>
            </a:r>
          </a:p>
          <a:p>
            <a:pPr marL="109538" lvl="0" indent="-109538"/>
            <a:r>
              <a:rPr lang="en-US" sz="2400" dirty="0"/>
              <a:t>Teacher tours</a:t>
            </a:r>
          </a:p>
          <a:p>
            <a:pPr marL="109538" indent="-109538"/>
            <a:r>
              <a:rPr lang="en-US" sz="2400" dirty="0" smtClean="0"/>
              <a:t>Academic </a:t>
            </a:r>
            <a:r>
              <a:rPr lang="en-US" sz="2400" dirty="0"/>
              <a:t>achievement </a:t>
            </a:r>
            <a:r>
              <a:rPr lang="en-US" sz="2400" dirty="0" smtClean="0"/>
              <a:t>recognition</a:t>
            </a:r>
          </a:p>
          <a:p>
            <a:pPr marL="109538" indent="-109538"/>
            <a:r>
              <a:rPr lang="en-US" sz="2400" dirty="0"/>
              <a:t>Shared use of equipment and facilities</a:t>
            </a:r>
          </a:p>
          <a:p>
            <a:pPr marL="109538" lvl="0" indent="-109538"/>
            <a:endParaRPr lang="en-US" altLang="en-US" sz="2400" dirty="0" smtClean="0"/>
          </a:p>
        </p:txBody>
      </p:sp>
      <p:sp>
        <p:nvSpPr>
          <p:cNvPr id="4" name="Content Placeholder 2"/>
          <p:cNvSpPr txBox="1">
            <a:spLocks/>
          </p:cNvSpPr>
          <p:nvPr/>
        </p:nvSpPr>
        <p:spPr bwMode="auto">
          <a:xfrm>
            <a:off x="4419600" y="1447800"/>
            <a:ext cx="7086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rgbClr val="7F1353"/>
                </a:solidFill>
                <a:latin typeface="+mn-lt"/>
                <a:ea typeface="+mn-ea"/>
                <a:cs typeface="+mn-cs"/>
              </a:defRPr>
            </a:lvl1pPr>
            <a:lvl2pPr marL="742950" indent="-285750" algn="l" rtl="0" eaLnBrk="0" fontAlgn="base" hangingPunct="0">
              <a:spcBef>
                <a:spcPct val="20000"/>
              </a:spcBef>
              <a:spcAft>
                <a:spcPct val="0"/>
              </a:spcAft>
              <a:buChar char="–"/>
              <a:defRPr sz="2800">
                <a:solidFill>
                  <a:srgbClr val="7F1353"/>
                </a:solidFill>
                <a:latin typeface="+mn-lt"/>
                <a:ea typeface="+mn-ea"/>
                <a:cs typeface="+mn-cs"/>
              </a:defRPr>
            </a:lvl2pPr>
            <a:lvl3pPr marL="1143000" indent="-228600" algn="l" rtl="0" eaLnBrk="0" fontAlgn="base" hangingPunct="0">
              <a:spcBef>
                <a:spcPct val="20000"/>
              </a:spcBef>
              <a:spcAft>
                <a:spcPct val="0"/>
              </a:spcAft>
              <a:buChar char="•"/>
              <a:defRPr sz="2400">
                <a:solidFill>
                  <a:srgbClr val="7F1353"/>
                </a:solidFill>
                <a:latin typeface="+mn-lt"/>
                <a:ea typeface="+mn-ea"/>
                <a:cs typeface="+mn-cs"/>
              </a:defRPr>
            </a:lvl3pPr>
            <a:lvl4pPr marL="1600200" indent="-228600" algn="l" rtl="0" eaLnBrk="0" fontAlgn="base" hangingPunct="0">
              <a:spcBef>
                <a:spcPct val="20000"/>
              </a:spcBef>
              <a:spcAft>
                <a:spcPct val="0"/>
              </a:spcAft>
              <a:buChar char="–"/>
              <a:defRPr sz="2000">
                <a:solidFill>
                  <a:srgbClr val="7F1353"/>
                </a:solidFill>
                <a:latin typeface="+mn-lt"/>
                <a:ea typeface="+mn-ea"/>
                <a:cs typeface="+mn-cs"/>
              </a:defRPr>
            </a:lvl4pPr>
            <a:lvl5pPr marL="2057400" indent="-228600" algn="l" rtl="0" eaLnBrk="0" fontAlgn="base" hangingPunct="0">
              <a:spcBef>
                <a:spcPct val="20000"/>
              </a:spcBef>
              <a:spcAft>
                <a:spcPct val="0"/>
              </a:spcAft>
              <a:buChar char="»"/>
              <a:defRPr sz="2000">
                <a:solidFill>
                  <a:srgbClr val="7F1353"/>
                </a:solidFill>
                <a:latin typeface="+mn-lt"/>
                <a:ea typeface="+mn-ea"/>
                <a:cs typeface="+mn-cs"/>
              </a:defRPr>
            </a:lvl5pPr>
            <a:lvl6pPr marL="2514600" indent="-228600" algn="l" rtl="0" fontAlgn="base">
              <a:spcBef>
                <a:spcPct val="20000"/>
              </a:spcBef>
              <a:spcAft>
                <a:spcPct val="0"/>
              </a:spcAft>
              <a:buChar char="»"/>
              <a:defRPr sz="2000">
                <a:solidFill>
                  <a:srgbClr val="7F1353"/>
                </a:solidFill>
                <a:latin typeface="+mn-lt"/>
                <a:ea typeface="+mn-ea"/>
                <a:cs typeface="+mn-cs"/>
              </a:defRPr>
            </a:lvl6pPr>
            <a:lvl7pPr marL="2971800" indent="-228600" algn="l" rtl="0" fontAlgn="base">
              <a:spcBef>
                <a:spcPct val="20000"/>
              </a:spcBef>
              <a:spcAft>
                <a:spcPct val="0"/>
              </a:spcAft>
              <a:buChar char="»"/>
              <a:defRPr sz="2000">
                <a:solidFill>
                  <a:srgbClr val="7F1353"/>
                </a:solidFill>
                <a:latin typeface="+mn-lt"/>
                <a:ea typeface="+mn-ea"/>
                <a:cs typeface="+mn-cs"/>
              </a:defRPr>
            </a:lvl7pPr>
            <a:lvl8pPr marL="3429000" indent="-228600" algn="l" rtl="0" fontAlgn="base">
              <a:spcBef>
                <a:spcPct val="20000"/>
              </a:spcBef>
              <a:spcAft>
                <a:spcPct val="0"/>
              </a:spcAft>
              <a:buChar char="»"/>
              <a:defRPr sz="2000">
                <a:solidFill>
                  <a:srgbClr val="7F1353"/>
                </a:solidFill>
                <a:latin typeface="+mn-lt"/>
                <a:ea typeface="+mn-ea"/>
                <a:cs typeface="+mn-cs"/>
              </a:defRPr>
            </a:lvl8pPr>
            <a:lvl9pPr marL="3886200" indent="-228600" algn="l" rtl="0" fontAlgn="base">
              <a:spcBef>
                <a:spcPct val="20000"/>
              </a:spcBef>
              <a:spcAft>
                <a:spcPct val="0"/>
              </a:spcAft>
              <a:buChar char="»"/>
              <a:defRPr sz="2000">
                <a:solidFill>
                  <a:srgbClr val="7F1353"/>
                </a:solidFill>
                <a:latin typeface="+mn-lt"/>
                <a:ea typeface="+mn-ea"/>
                <a:cs typeface="+mn-cs"/>
              </a:defRPr>
            </a:lvl9pPr>
          </a:lstStyle>
          <a:p>
            <a:pPr marL="109538" lvl="0" indent="-109538"/>
            <a:r>
              <a:rPr lang="en-US" sz="2400" dirty="0" smtClean="0"/>
              <a:t>Business Exposition</a:t>
            </a:r>
            <a:endParaRPr lang="en-US" sz="2400" dirty="0"/>
          </a:p>
          <a:p>
            <a:pPr marL="109538" indent="-109538"/>
            <a:r>
              <a:rPr lang="en-US" sz="2400" kern="0" dirty="0" smtClean="0"/>
              <a:t>Classroom partnerships</a:t>
            </a:r>
          </a:p>
          <a:p>
            <a:pPr marL="109538" indent="-109538"/>
            <a:r>
              <a:rPr lang="en-US" sz="2400" kern="0" dirty="0" smtClean="0"/>
              <a:t>Student internship opportunities</a:t>
            </a:r>
          </a:p>
          <a:p>
            <a:pPr marL="109538" indent="-109538"/>
            <a:r>
              <a:rPr lang="en-US" sz="2400" kern="0" dirty="0" smtClean="0"/>
              <a:t>Job shadowing opportunities</a:t>
            </a:r>
          </a:p>
          <a:p>
            <a:pPr marL="109538" indent="-109538"/>
            <a:r>
              <a:rPr lang="en-US" sz="2400" kern="0" dirty="0" smtClean="0"/>
              <a:t>Apprenticeships</a:t>
            </a:r>
          </a:p>
          <a:p>
            <a:pPr marL="109538" indent="-109538"/>
            <a:r>
              <a:rPr lang="en-US" sz="2400" kern="0" dirty="0" smtClean="0"/>
              <a:t>Summer teacher internships</a:t>
            </a:r>
          </a:p>
          <a:p>
            <a:pPr marL="109538" indent="-109538"/>
            <a:r>
              <a:rPr lang="en-US" sz="2400" kern="0" dirty="0" smtClean="0"/>
              <a:t>Web site development</a:t>
            </a:r>
          </a:p>
          <a:p>
            <a:pPr marL="109538" indent="-109538"/>
            <a:r>
              <a:rPr lang="en-US" sz="2400" kern="0" dirty="0" smtClean="0"/>
              <a:t>Electronic mentors</a:t>
            </a:r>
          </a:p>
          <a:p>
            <a:pPr marL="109538" indent="-109538"/>
            <a:endParaRPr lang="en-US" altLang="en-US" sz="2400" kern="0" dirty="0" smtClean="0"/>
          </a:p>
        </p:txBody>
      </p:sp>
    </p:spTree>
    <p:extLst>
      <p:ext uri="{BB962C8B-B14F-4D97-AF65-F5344CB8AC3E}">
        <p14:creationId xmlns:p14="http://schemas.microsoft.com/office/powerpoint/2010/main" val="365071403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304800"/>
            <a:ext cx="9144000" cy="990600"/>
          </a:xfrm>
        </p:spPr>
        <p:txBody>
          <a:bodyPr/>
          <a:lstStyle/>
          <a:p>
            <a:r>
              <a:rPr lang="en-US" altLang="en-US" dirty="0" smtClean="0"/>
              <a:t>Business/Education Partnerships</a:t>
            </a:r>
          </a:p>
        </p:txBody>
      </p:sp>
      <p:sp>
        <p:nvSpPr>
          <p:cNvPr id="20483" name="Content Placeholder 2"/>
          <p:cNvSpPr>
            <a:spLocks noGrp="1"/>
          </p:cNvSpPr>
          <p:nvPr>
            <p:ph idx="1"/>
          </p:nvPr>
        </p:nvSpPr>
        <p:spPr>
          <a:xfrm>
            <a:off x="914400" y="1600200"/>
            <a:ext cx="7086600" cy="4495800"/>
          </a:xfrm>
        </p:spPr>
        <p:txBody>
          <a:bodyPr/>
          <a:lstStyle/>
          <a:p>
            <a:pPr marL="0" indent="0">
              <a:buNone/>
            </a:pPr>
            <a:r>
              <a:rPr lang="en-US" altLang="en-US" b="1" dirty="0" smtClean="0">
                <a:solidFill>
                  <a:schemeClr val="tx1"/>
                </a:solidFill>
              </a:rPr>
              <a:t>First step</a:t>
            </a:r>
          </a:p>
          <a:p>
            <a:r>
              <a:rPr lang="en-US" altLang="en-US" dirty="0" smtClean="0"/>
              <a:t>Find a single business person</a:t>
            </a:r>
          </a:p>
          <a:p>
            <a:r>
              <a:rPr lang="en-US" altLang="en-US" dirty="0" smtClean="0"/>
              <a:t>Convene a larger group</a:t>
            </a:r>
          </a:p>
          <a:p>
            <a:r>
              <a:rPr lang="en-US" altLang="en-US" dirty="0" smtClean="0"/>
              <a:t>Talk – plus/delta</a:t>
            </a:r>
          </a:p>
          <a:p>
            <a:r>
              <a:rPr lang="en-US" altLang="en-US" dirty="0" smtClean="0"/>
              <a:t>Focus on building community</a:t>
            </a:r>
          </a:p>
          <a:p>
            <a:endParaRPr lang="en-US" altLang="en-US" dirty="0" smtClean="0"/>
          </a:p>
        </p:txBody>
      </p:sp>
    </p:spTree>
    <p:extLst>
      <p:ext uri="{BB962C8B-B14F-4D97-AF65-F5344CB8AC3E}">
        <p14:creationId xmlns:p14="http://schemas.microsoft.com/office/powerpoint/2010/main" val="305807659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304800"/>
            <a:ext cx="9144000" cy="990600"/>
          </a:xfrm>
        </p:spPr>
        <p:txBody>
          <a:bodyPr/>
          <a:lstStyle/>
          <a:p>
            <a:r>
              <a:rPr lang="en-US" altLang="en-US" dirty="0" smtClean="0"/>
              <a:t>Business/Education Partnerships</a:t>
            </a:r>
          </a:p>
        </p:txBody>
      </p:sp>
      <p:sp>
        <p:nvSpPr>
          <p:cNvPr id="20483" name="Content Placeholder 2"/>
          <p:cNvSpPr>
            <a:spLocks noGrp="1"/>
          </p:cNvSpPr>
          <p:nvPr>
            <p:ph idx="1"/>
          </p:nvPr>
        </p:nvSpPr>
        <p:spPr>
          <a:xfrm>
            <a:off x="914400" y="1600200"/>
            <a:ext cx="7086600" cy="4495800"/>
          </a:xfrm>
        </p:spPr>
        <p:txBody>
          <a:bodyPr/>
          <a:lstStyle/>
          <a:p>
            <a:pPr marL="0" indent="0">
              <a:buNone/>
            </a:pPr>
            <a:r>
              <a:rPr lang="en-US" altLang="en-US" b="1" dirty="0" smtClean="0">
                <a:solidFill>
                  <a:schemeClr val="tx1"/>
                </a:solidFill>
              </a:rPr>
              <a:t>First step</a:t>
            </a:r>
          </a:p>
          <a:p>
            <a:r>
              <a:rPr lang="en-US" altLang="en-US" dirty="0" smtClean="0"/>
              <a:t>Find a single business person</a:t>
            </a:r>
          </a:p>
          <a:p>
            <a:r>
              <a:rPr lang="en-US" altLang="en-US" dirty="0" smtClean="0"/>
              <a:t>Convene a larger group</a:t>
            </a:r>
          </a:p>
          <a:p>
            <a:r>
              <a:rPr lang="en-US" altLang="en-US" dirty="0" smtClean="0"/>
              <a:t>Talk – plus/delta</a:t>
            </a:r>
          </a:p>
          <a:p>
            <a:r>
              <a:rPr lang="en-US" altLang="en-US" dirty="0" smtClean="0"/>
              <a:t>Focus on building community</a:t>
            </a:r>
          </a:p>
          <a:p>
            <a:endParaRPr lang="en-US" altLang="en-US" dirty="0" smtClean="0"/>
          </a:p>
        </p:txBody>
      </p:sp>
    </p:spTree>
    <p:extLst>
      <p:ext uri="{BB962C8B-B14F-4D97-AF65-F5344CB8AC3E}">
        <p14:creationId xmlns:p14="http://schemas.microsoft.com/office/powerpoint/2010/main" val="403263352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304800"/>
            <a:ext cx="9144000" cy="990600"/>
          </a:xfrm>
        </p:spPr>
        <p:txBody>
          <a:bodyPr/>
          <a:lstStyle/>
          <a:p>
            <a:r>
              <a:rPr lang="en-US" altLang="en-US" dirty="0"/>
              <a:t>What makes a successful School/Business Alliance? </a:t>
            </a:r>
          </a:p>
        </p:txBody>
      </p:sp>
      <p:sp>
        <p:nvSpPr>
          <p:cNvPr id="4" name="Content Placeholder 2"/>
          <p:cNvSpPr txBox="1">
            <a:spLocks/>
          </p:cNvSpPr>
          <p:nvPr/>
        </p:nvSpPr>
        <p:spPr bwMode="auto">
          <a:xfrm>
            <a:off x="381000" y="1524000"/>
            <a:ext cx="8610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rgbClr val="7F1353"/>
                </a:solidFill>
                <a:latin typeface="+mn-lt"/>
                <a:ea typeface="+mn-ea"/>
                <a:cs typeface="+mn-cs"/>
              </a:defRPr>
            </a:lvl1pPr>
            <a:lvl2pPr marL="742950" indent="-285750" algn="l" rtl="0" eaLnBrk="0" fontAlgn="base" hangingPunct="0">
              <a:spcBef>
                <a:spcPct val="20000"/>
              </a:spcBef>
              <a:spcAft>
                <a:spcPct val="0"/>
              </a:spcAft>
              <a:buChar char="–"/>
              <a:defRPr sz="2800">
                <a:solidFill>
                  <a:srgbClr val="7F1353"/>
                </a:solidFill>
                <a:latin typeface="+mn-lt"/>
                <a:ea typeface="+mn-ea"/>
                <a:cs typeface="+mn-cs"/>
              </a:defRPr>
            </a:lvl2pPr>
            <a:lvl3pPr marL="1143000" indent="-228600" algn="l" rtl="0" eaLnBrk="0" fontAlgn="base" hangingPunct="0">
              <a:spcBef>
                <a:spcPct val="20000"/>
              </a:spcBef>
              <a:spcAft>
                <a:spcPct val="0"/>
              </a:spcAft>
              <a:buChar char="•"/>
              <a:defRPr sz="2400">
                <a:solidFill>
                  <a:srgbClr val="7F1353"/>
                </a:solidFill>
                <a:latin typeface="+mn-lt"/>
                <a:ea typeface="+mn-ea"/>
                <a:cs typeface="+mn-cs"/>
              </a:defRPr>
            </a:lvl3pPr>
            <a:lvl4pPr marL="1600200" indent="-228600" algn="l" rtl="0" eaLnBrk="0" fontAlgn="base" hangingPunct="0">
              <a:spcBef>
                <a:spcPct val="20000"/>
              </a:spcBef>
              <a:spcAft>
                <a:spcPct val="0"/>
              </a:spcAft>
              <a:buChar char="–"/>
              <a:defRPr sz="2000">
                <a:solidFill>
                  <a:srgbClr val="7F1353"/>
                </a:solidFill>
                <a:latin typeface="+mn-lt"/>
                <a:ea typeface="+mn-ea"/>
                <a:cs typeface="+mn-cs"/>
              </a:defRPr>
            </a:lvl4pPr>
            <a:lvl5pPr marL="2057400" indent="-228600" algn="l" rtl="0" eaLnBrk="0" fontAlgn="base" hangingPunct="0">
              <a:spcBef>
                <a:spcPct val="20000"/>
              </a:spcBef>
              <a:spcAft>
                <a:spcPct val="0"/>
              </a:spcAft>
              <a:buChar char="»"/>
              <a:defRPr sz="2000">
                <a:solidFill>
                  <a:srgbClr val="7F1353"/>
                </a:solidFill>
                <a:latin typeface="+mn-lt"/>
                <a:ea typeface="+mn-ea"/>
                <a:cs typeface="+mn-cs"/>
              </a:defRPr>
            </a:lvl5pPr>
            <a:lvl6pPr marL="2514600" indent="-228600" algn="l" rtl="0" fontAlgn="base">
              <a:spcBef>
                <a:spcPct val="20000"/>
              </a:spcBef>
              <a:spcAft>
                <a:spcPct val="0"/>
              </a:spcAft>
              <a:buChar char="»"/>
              <a:defRPr sz="2000">
                <a:solidFill>
                  <a:srgbClr val="7F1353"/>
                </a:solidFill>
                <a:latin typeface="+mn-lt"/>
                <a:ea typeface="+mn-ea"/>
                <a:cs typeface="+mn-cs"/>
              </a:defRPr>
            </a:lvl6pPr>
            <a:lvl7pPr marL="2971800" indent="-228600" algn="l" rtl="0" fontAlgn="base">
              <a:spcBef>
                <a:spcPct val="20000"/>
              </a:spcBef>
              <a:spcAft>
                <a:spcPct val="0"/>
              </a:spcAft>
              <a:buChar char="»"/>
              <a:defRPr sz="2000">
                <a:solidFill>
                  <a:srgbClr val="7F1353"/>
                </a:solidFill>
                <a:latin typeface="+mn-lt"/>
                <a:ea typeface="+mn-ea"/>
                <a:cs typeface="+mn-cs"/>
              </a:defRPr>
            </a:lvl7pPr>
            <a:lvl8pPr marL="3429000" indent="-228600" algn="l" rtl="0" fontAlgn="base">
              <a:spcBef>
                <a:spcPct val="20000"/>
              </a:spcBef>
              <a:spcAft>
                <a:spcPct val="0"/>
              </a:spcAft>
              <a:buChar char="»"/>
              <a:defRPr sz="2000">
                <a:solidFill>
                  <a:srgbClr val="7F1353"/>
                </a:solidFill>
                <a:latin typeface="+mn-lt"/>
                <a:ea typeface="+mn-ea"/>
                <a:cs typeface="+mn-cs"/>
              </a:defRPr>
            </a:lvl8pPr>
            <a:lvl9pPr marL="3886200" indent="-228600" algn="l" rtl="0" fontAlgn="base">
              <a:spcBef>
                <a:spcPct val="20000"/>
              </a:spcBef>
              <a:spcAft>
                <a:spcPct val="0"/>
              </a:spcAft>
              <a:buChar char="»"/>
              <a:defRPr sz="2000">
                <a:solidFill>
                  <a:srgbClr val="7F1353"/>
                </a:solidFill>
                <a:latin typeface="+mn-lt"/>
                <a:ea typeface="+mn-ea"/>
                <a:cs typeface="+mn-cs"/>
              </a:defRPr>
            </a:lvl9pPr>
          </a:lstStyle>
          <a:p>
            <a:r>
              <a:rPr lang="en-US" altLang="en-US" sz="2400" kern="0" dirty="0" smtClean="0"/>
              <a:t>Leadership </a:t>
            </a:r>
            <a:r>
              <a:rPr lang="en-US" altLang="en-US" sz="2400" kern="0" dirty="0"/>
              <a:t>and commitment of the principal</a:t>
            </a:r>
          </a:p>
          <a:p>
            <a:r>
              <a:rPr lang="en-US" altLang="en-US" sz="2400" kern="0" dirty="0" smtClean="0"/>
              <a:t>Dedicated </a:t>
            </a:r>
            <a:r>
              <a:rPr lang="en-US" altLang="en-US" sz="2400" kern="0" dirty="0"/>
              <a:t>coordinator at the school</a:t>
            </a:r>
          </a:p>
          <a:p>
            <a:r>
              <a:rPr lang="en-US" altLang="en-US" sz="2400" kern="0" dirty="0" smtClean="0"/>
              <a:t>Support </a:t>
            </a:r>
            <a:r>
              <a:rPr lang="en-US" altLang="en-US" sz="2400" kern="0" dirty="0"/>
              <a:t>of the School/Business Alliance chair</a:t>
            </a:r>
          </a:p>
          <a:p>
            <a:r>
              <a:rPr lang="en-US" altLang="en-US" sz="2400" kern="0" dirty="0" smtClean="0"/>
              <a:t>Action </a:t>
            </a:r>
            <a:r>
              <a:rPr lang="en-US" altLang="en-US" sz="2400" kern="0" dirty="0"/>
              <a:t>and goal oriented School/Business Alliance members</a:t>
            </a:r>
          </a:p>
          <a:p>
            <a:r>
              <a:rPr lang="en-US" altLang="en-US" sz="2400" kern="0" dirty="0" smtClean="0"/>
              <a:t>Commitment </a:t>
            </a:r>
            <a:r>
              <a:rPr lang="en-US" altLang="en-US" sz="2400" kern="0" dirty="0"/>
              <a:t>to a “Win/Win” relationship</a:t>
            </a:r>
          </a:p>
          <a:p>
            <a:r>
              <a:rPr lang="en-US" altLang="en-US" sz="2400" kern="0" dirty="0" smtClean="0"/>
              <a:t>Regular </a:t>
            </a:r>
            <a:r>
              <a:rPr lang="en-US" altLang="en-US" sz="2400" kern="0" dirty="0"/>
              <a:t>attendance at alliance meetings </a:t>
            </a:r>
          </a:p>
          <a:p>
            <a:r>
              <a:rPr lang="en-US" altLang="en-US" sz="2400" kern="0" dirty="0" smtClean="0"/>
              <a:t>Commitment </a:t>
            </a:r>
            <a:r>
              <a:rPr lang="en-US" altLang="en-US" sz="2400" kern="0" dirty="0"/>
              <a:t>to the school/business alliance strategic plan</a:t>
            </a:r>
          </a:p>
          <a:p>
            <a:r>
              <a:rPr lang="en-US" altLang="en-US" sz="2400" kern="0" dirty="0" smtClean="0"/>
              <a:t>Structure </a:t>
            </a:r>
            <a:r>
              <a:rPr lang="en-US" altLang="en-US" sz="2400" kern="0" dirty="0"/>
              <a:t>that will ensure focus and sustainability where every member is involved and contributes to the alliance activities</a:t>
            </a:r>
          </a:p>
          <a:p>
            <a:endParaRPr lang="en-US" altLang="en-US" sz="2400" kern="0" dirty="0"/>
          </a:p>
          <a:p>
            <a:endParaRPr lang="en-US" altLang="en-US" sz="2400" kern="0" dirty="0" smtClean="0"/>
          </a:p>
          <a:p>
            <a:endParaRPr lang="en-US" altLang="en-US" sz="2400" kern="0" dirty="0" smtClean="0"/>
          </a:p>
        </p:txBody>
      </p:sp>
    </p:spTree>
    <p:extLst>
      <p:ext uri="{BB962C8B-B14F-4D97-AF65-F5344CB8AC3E}">
        <p14:creationId xmlns:p14="http://schemas.microsoft.com/office/powerpoint/2010/main" val="3188104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304800"/>
            <a:ext cx="9144000" cy="990600"/>
          </a:xfrm>
        </p:spPr>
        <p:txBody>
          <a:bodyPr/>
          <a:lstStyle/>
          <a:p>
            <a:r>
              <a:rPr lang="en-US" altLang="en-US" dirty="0" smtClean="0"/>
              <a:t>Business/Education Partnerships</a:t>
            </a:r>
          </a:p>
        </p:txBody>
      </p:sp>
      <p:sp>
        <p:nvSpPr>
          <p:cNvPr id="20483" name="Content Placeholder 2"/>
          <p:cNvSpPr>
            <a:spLocks noGrp="1"/>
          </p:cNvSpPr>
          <p:nvPr>
            <p:ph idx="1"/>
          </p:nvPr>
        </p:nvSpPr>
        <p:spPr>
          <a:xfrm>
            <a:off x="914400" y="1600200"/>
            <a:ext cx="7086600" cy="4495800"/>
          </a:xfrm>
        </p:spPr>
        <p:txBody>
          <a:bodyPr/>
          <a:lstStyle/>
          <a:p>
            <a:pPr marL="0" indent="0">
              <a:buNone/>
            </a:pPr>
            <a:r>
              <a:rPr lang="en-US" altLang="en-US" b="1" dirty="0" smtClean="0">
                <a:solidFill>
                  <a:schemeClr val="tx1"/>
                </a:solidFill>
              </a:rPr>
              <a:t>Important Principles</a:t>
            </a:r>
          </a:p>
          <a:p>
            <a:r>
              <a:rPr lang="en-US" altLang="en-US" dirty="0" smtClean="0"/>
              <a:t>Lead by business</a:t>
            </a:r>
          </a:p>
          <a:p>
            <a:r>
              <a:rPr lang="en-US" altLang="en-US" dirty="0" smtClean="0"/>
              <a:t>Do NOT ask for money</a:t>
            </a:r>
          </a:p>
          <a:p>
            <a:r>
              <a:rPr lang="en-US" altLang="en-US" smtClean="0"/>
              <a:t>Build Relationships</a:t>
            </a:r>
            <a:endParaRPr lang="en-US" altLang="en-US" dirty="0" smtClean="0"/>
          </a:p>
          <a:p>
            <a:endParaRPr lang="en-US" altLang="en-US" dirty="0" smtClean="0"/>
          </a:p>
        </p:txBody>
      </p:sp>
    </p:spTree>
    <p:extLst>
      <p:ext uri="{BB962C8B-B14F-4D97-AF65-F5344CB8AC3E}">
        <p14:creationId xmlns:p14="http://schemas.microsoft.com/office/powerpoint/2010/main" val="14117409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220338"/>
            <a:ext cx="5257800" cy="3962400"/>
          </a:xfrm>
        </p:spPr>
        <p:txBody>
          <a:bodyPr/>
          <a:lstStyle/>
          <a:p>
            <a:pPr>
              <a:lnSpc>
                <a:spcPct val="150000"/>
              </a:lnSpc>
              <a:defRPr/>
            </a:pPr>
            <a:r>
              <a:rPr lang="en-US" sz="6600" i="1" dirty="0" smtClean="0">
                <a:effectLst>
                  <a:outerShdw blurRad="38100" dist="38100" dir="2700000" algn="tl">
                    <a:srgbClr val="C0C0C0"/>
                  </a:outerShdw>
                </a:effectLst>
              </a:rPr>
              <a:t>Questions</a:t>
            </a:r>
            <a:endParaRPr lang="en-US" sz="6600" dirty="0" smtClean="0"/>
          </a:p>
        </p:txBody>
      </p:sp>
      <p:sp>
        <p:nvSpPr>
          <p:cNvPr id="3" name="Subtitle 2"/>
          <p:cNvSpPr>
            <a:spLocks noGrp="1"/>
          </p:cNvSpPr>
          <p:nvPr>
            <p:ph type="subTitle" idx="1"/>
          </p:nvPr>
        </p:nvSpPr>
        <p:spPr>
          <a:xfrm>
            <a:off x="0" y="5105400"/>
            <a:ext cx="9144000" cy="1295400"/>
          </a:xfrm>
        </p:spPr>
        <p:txBody>
          <a:bodyPr/>
          <a:lstStyle/>
          <a:p>
            <a:pPr eaLnBrk="1" hangingPunct="1">
              <a:defRPr/>
            </a:pPr>
            <a:r>
              <a:rPr lang="en-US" sz="3600" dirty="0" smtClean="0">
                <a:effectLst>
                  <a:outerShdw blurRad="38100" dist="38100" dir="2700000" algn="tl">
                    <a:srgbClr val="C0C0C0"/>
                  </a:outerShdw>
                </a:effectLst>
              </a:rPr>
              <a:t>Chris </a:t>
            </a:r>
            <a:r>
              <a:rPr lang="en-US" sz="3600" dirty="0" err="1" smtClean="0">
                <a:effectLst>
                  <a:outerShdw blurRad="38100" dist="38100" dir="2700000" algn="tl">
                    <a:srgbClr val="C0C0C0"/>
                  </a:outerShdw>
                </a:effectLst>
              </a:rPr>
              <a:t>Droessler</a:t>
            </a:r>
            <a:r>
              <a:rPr lang="en-US" sz="3600" dirty="0" smtClean="0">
                <a:effectLst>
                  <a:outerShdw blurRad="38100" dist="38100" dir="2700000" algn="tl">
                    <a:srgbClr val="C0C0C0"/>
                  </a:outerShdw>
                </a:effectLst>
              </a:rPr>
              <a:t>, </a:t>
            </a:r>
          </a:p>
          <a:p>
            <a:pPr eaLnBrk="1" hangingPunct="1">
              <a:defRPr/>
            </a:pPr>
            <a:r>
              <a:rPr lang="en-US" dirty="0" smtClean="0">
                <a:effectLst>
                  <a:outerShdw blurRad="38100" dist="38100" dir="2700000" algn="tl">
                    <a:srgbClr val="C0C0C0"/>
                  </a:outerShdw>
                </a:effectLst>
              </a:rPr>
              <a:t>CTE Support Services Consultant, NCDPI</a:t>
            </a:r>
          </a:p>
          <a:p>
            <a:pPr eaLnBrk="1" hangingPunct="1">
              <a:defRPr/>
            </a:pPr>
            <a:r>
              <a:rPr lang="en-US" dirty="0" smtClean="0"/>
              <a:t>www.ctpnc.org/presentations</a:t>
            </a:r>
          </a:p>
        </p:txBody>
      </p:sp>
      <p:pic>
        <p:nvPicPr>
          <p:cNvPr id="2050" name="Picture 2" descr="C:\Users\cdroessler1\AppData\Local\Microsoft\Windows\Temporary Internet Files\Content.IE5\3HCYNZV2\question_makrs_cutie_mark_by_rildraw-d4byew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1199866"/>
            <a:ext cx="4557673" cy="451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9694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droessler\Documents\logos\CareerTech.Org\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4486276" cy="1633538"/>
          </a:xfrm>
          <a:prstGeom prst="rect">
            <a:avLst/>
          </a:prstGeom>
          <a:noFill/>
          <a:extLst>
            <a:ext uri="{909E8E84-426E-40dd-AFC4-6F175D3DCCD1}">
              <a14:hiddenFill xmlns:a14="http://schemas.microsoft.com/office/drawing/2010/main">
                <a:solidFill>
                  <a:srgbClr val="FFFFFF"/>
                </a:solidFill>
              </a14:hiddenFill>
            </a:ext>
          </a:extLst>
        </p:spPr>
      </p:pic>
      <p:sp>
        <p:nvSpPr>
          <p:cNvPr id="11266" name="Title 1"/>
          <p:cNvSpPr>
            <a:spLocks noGrp="1"/>
          </p:cNvSpPr>
          <p:nvPr>
            <p:ph type="title"/>
          </p:nvPr>
        </p:nvSpPr>
        <p:spPr>
          <a:xfrm>
            <a:off x="685800" y="838200"/>
            <a:ext cx="7772400" cy="609600"/>
          </a:xfrm>
        </p:spPr>
        <p:txBody>
          <a:bodyPr/>
          <a:lstStyle/>
          <a:p>
            <a:r>
              <a:rPr lang="en-US" altLang="en-US" dirty="0" smtClean="0"/>
              <a:t/>
            </a:r>
            <a:br>
              <a:rPr lang="en-US" altLang="en-US" dirty="0" smtClean="0"/>
            </a:br>
            <a:r>
              <a:rPr lang="en-US" altLang="en-US" dirty="0"/>
              <a:t/>
            </a:r>
            <a:br>
              <a:rPr lang="en-US" altLang="en-US" dirty="0"/>
            </a:br>
            <a:r>
              <a:rPr lang="en-US" altLang="en-US" dirty="0" smtClean="0"/>
              <a:t>CTE in NC</a:t>
            </a:r>
          </a:p>
        </p:txBody>
      </p:sp>
      <p:sp>
        <p:nvSpPr>
          <p:cNvPr id="11267" name="Content Placeholder 2"/>
          <p:cNvSpPr>
            <a:spLocks noGrp="1"/>
          </p:cNvSpPr>
          <p:nvPr>
            <p:ph idx="1"/>
          </p:nvPr>
        </p:nvSpPr>
        <p:spPr>
          <a:xfrm>
            <a:off x="1143000" y="2362200"/>
            <a:ext cx="7696200" cy="4114800"/>
          </a:xfrm>
        </p:spPr>
        <p:txBody>
          <a:bodyPr/>
          <a:lstStyle/>
          <a:p>
            <a:pPr>
              <a:lnSpc>
                <a:spcPct val="150000"/>
              </a:lnSpc>
              <a:spcBef>
                <a:spcPts val="1200"/>
              </a:spcBef>
            </a:pPr>
            <a:r>
              <a:rPr lang="en-US" altLang="en-US" dirty="0" smtClean="0"/>
              <a:t>CTE Coursework</a:t>
            </a:r>
          </a:p>
          <a:p>
            <a:pPr>
              <a:lnSpc>
                <a:spcPct val="150000"/>
              </a:lnSpc>
              <a:spcBef>
                <a:spcPts val="1200"/>
              </a:spcBef>
            </a:pPr>
            <a:r>
              <a:rPr lang="en-US" altLang="en-US" dirty="0" smtClean="0"/>
              <a:t>Career Technical Student Organizations (CTSOs)</a:t>
            </a:r>
          </a:p>
          <a:p>
            <a:pPr>
              <a:lnSpc>
                <a:spcPct val="150000"/>
              </a:lnSpc>
              <a:spcBef>
                <a:spcPts val="1200"/>
              </a:spcBef>
            </a:pPr>
            <a:r>
              <a:rPr lang="en-US" altLang="en-US" dirty="0" smtClean="0"/>
              <a:t>Work-based Learning (WBL)</a:t>
            </a:r>
          </a:p>
        </p:txBody>
      </p:sp>
      <p:pic>
        <p:nvPicPr>
          <p:cNvPr id="4" name="Picture 3" descr="4colorlogo_no-tex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200167"/>
            <a:ext cx="1473200" cy="1485900"/>
          </a:xfrm>
          <a:prstGeom prst="rect">
            <a:avLst/>
          </a:prstGeom>
        </p:spPr>
      </p:pic>
    </p:spTree>
    <p:extLst>
      <p:ext uri="{BB962C8B-B14F-4D97-AF65-F5344CB8AC3E}">
        <p14:creationId xmlns:p14="http://schemas.microsoft.com/office/powerpoint/2010/main" val="13876565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a:xfrm>
            <a:off x="838200" y="304800"/>
            <a:ext cx="7620000" cy="5105400"/>
          </a:xfrm>
        </p:spPr>
        <p:txBody>
          <a:bodyPr/>
          <a:lstStyle/>
          <a:p>
            <a:pPr eaLnBrk="1" hangingPunct="1">
              <a:lnSpc>
                <a:spcPct val="140000"/>
              </a:lnSpc>
            </a:pPr>
            <a:r>
              <a:rPr lang="en-US" altLang="en-US" smtClean="0">
                <a:solidFill>
                  <a:srgbClr val="7F1353"/>
                </a:solidFill>
              </a:rPr>
              <a:t>Help students discover their passion, then help them get on a pathway where they can turn that passion into a career.</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Work-based Learning</a:t>
            </a:r>
          </a:p>
        </p:txBody>
      </p:sp>
      <p:sp>
        <p:nvSpPr>
          <p:cNvPr id="11267" name="Content Placeholder 2"/>
          <p:cNvSpPr>
            <a:spLocks noGrp="1"/>
          </p:cNvSpPr>
          <p:nvPr>
            <p:ph idx="1"/>
          </p:nvPr>
        </p:nvSpPr>
        <p:spPr>
          <a:xfrm>
            <a:off x="228600" y="1600200"/>
            <a:ext cx="8001000" cy="4572000"/>
          </a:xfrm>
        </p:spPr>
        <p:txBody>
          <a:bodyPr/>
          <a:lstStyle/>
          <a:p>
            <a:pPr>
              <a:lnSpc>
                <a:spcPts val="4000"/>
              </a:lnSpc>
              <a:spcBef>
                <a:spcPts val="1200"/>
              </a:spcBef>
            </a:pPr>
            <a:r>
              <a:rPr lang="en-US" altLang="en-US" smtClean="0"/>
              <a:t>Goal - get students into the workplace so they can learn about the world of work. </a:t>
            </a:r>
          </a:p>
          <a:p>
            <a:pPr>
              <a:lnSpc>
                <a:spcPts val="4000"/>
              </a:lnSpc>
              <a:spcBef>
                <a:spcPts val="1200"/>
              </a:spcBef>
            </a:pPr>
            <a:r>
              <a:rPr lang="en-US" altLang="en-US" smtClean="0"/>
              <a:t>Why - kids need to watch employers work throughout the entire workday in order to learn the many facets of a job. </a:t>
            </a:r>
          </a:p>
          <a:p>
            <a:pPr>
              <a:lnSpc>
                <a:spcPts val="4000"/>
              </a:lnSpc>
              <a:spcBef>
                <a:spcPts val="1200"/>
              </a:spcBef>
            </a:pPr>
            <a:r>
              <a:rPr lang="en-US" altLang="en-US" smtClean="0"/>
              <a:t>Vision - students connecting what they are learning in the classroom with what they experience on the job.</a:t>
            </a:r>
          </a:p>
        </p:txBody>
      </p:sp>
      <p:pic>
        <p:nvPicPr>
          <p:cNvPr id="4" name="Picture 3" descr="4colorlogo_no-tex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200" y="228600"/>
            <a:ext cx="1473200" cy="1485900"/>
          </a:xfrm>
          <a:prstGeom prst="rect">
            <a:avLst/>
          </a:prstGeom>
        </p:spPr>
      </p:pic>
    </p:spTree>
    <p:extLst>
      <p:ext uri="{BB962C8B-B14F-4D97-AF65-F5344CB8AC3E}">
        <p14:creationId xmlns:p14="http://schemas.microsoft.com/office/powerpoint/2010/main" val="119165008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Benefit for Students</a:t>
            </a:r>
          </a:p>
        </p:txBody>
      </p:sp>
      <p:sp>
        <p:nvSpPr>
          <p:cNvPr id="12291" name="Rectangle 3"/>
          <p:cNvSpPr>
            <a:spLocks noGrp="1" noChangeArrowheads="1"/>
          </p:cNvSpPr>
          <p:nvPr>
            <p:ph type="body" idx="1"/>
          </p:nvPr>
        </p:nvSpPr>
        <p:spPr>
          <a:xfrm>
            <a:off x="228600" y="1600200"/>
            <a:ext cx="7010400" cy="4267200"/>
          </a:xfrm>
        </p:spPr>
        <p:txBody>
          <a:bodyPr/>
          <a:lstStyle/>
          <a:p>
            <a:pPr eaLnBrk="1" hangingPunct="1"/>
            <a:r>
              <a:rPr lang="en-US" altLang="en-US" smtClean="0"/>
              <a:t>Application of classroom learning</a:t>
            </a:r>
          </a:p>
          <a:p>
            <a:pPr eaLnBrk="1" hangingPunct="1"/>
            <a:r>
              <a:rPr lang="en-US" altLang="en-US" smtClean="0"/>
              <a:t>Connect education and work</a:t>
            </a:r>
          </a:p>
          <a:p>
            <a:pPr eaLnBrk="1" hangingPunct="1"/>
            <a:r>
              <a:rPr lang="en-US" altLang="en-US" smtClean="0"/>
              <a:t>Assess interests, aptitudes, abilities</a:t>
            </a:r>
          </a:p>
          <a:p>
            <a:pPr eaLnBrk="1" hangingPunct="1"/>
            <a:r>
              <a:rPr lang="en-US" altLang="en-US" smtClean="0"/>
              <a:t>Explore possible careers</a:t>
            </a:r>
          </a:p>
          <a:p>
            <a:pPr eaLnBrk="1" hangingPunct="1"/>
            <a:r>
              <a:rPr lang="en-US" altLang="en-US" smtClean="0"/>
              <a:t>Develop positive work habits</a:t>
            </a:r>
          </a:p>
          <a:p>
            <a:pPr eaLnBrk="1" hangingPunct="1"/>
            <a:r>
              <a:rPr lang="en-US" altLang="en-US" smtClean="0"/>
              <a:t>Gain professional contacts</a:t>
            </a:r>
          </a:p>
          <a:p>
            <a:pPr eaLnBrk="1" hangingPunct="1"/>
            <a:r>
              <a:rPr lang="en-US" altLang="en-US" smtClean="0"/>
              <a:t>Motivation to stay in school</a:t>
            </a:r>
          </a:p>
        </p:txBody>
      </p:sp>
      <p:pic>
        <p:nvPicPr>
          <p:cNvPr id="12292" name="Picture 4" descr="MPj042229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3352800"/>
            <a:ext cx="22367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Benefit for Employers</a:t>
            </a:r>
          </a:p>
        </p:txBody>
      </p:sp>
      <p:sp>
        <p:nvSpPr>
          <p:cNvPr id="13315" name="Rectangle 3"/>
          <p:cNvSpPr>
            <a:spLocks noGrp="1" noChangeArrowheads="1"/>
          </p:cNvSpPr>
          <p:nvPr>
            <p:ph type="body" idx="1"/>
          </p:nvPr>
        </p:nvSpPr>
        <p:spPr>
          <a:xfrm>
            <a:off x="228600" y="1600200"/>
            <a:ext cx="7772400" cy="4495800"/>
          </a:xfrm>
        </p:spPr>
        <p:txBody>
          <a:bodyPr/>
          <a:lstStyle/>
          <a:p>
            <a:pPr eaLnBrk="1" hangingPunct="1">
              <a:lnSpc>
                <a:spcPct val="150000"/>
              </a:lnSpc>
            </a:pPr>
            <a:r>
              <a:rPr lang="en-US" altLang="en-US" smtClean="0"/>
              <a:t>Tryout potential employees</a:t>
            </a:r>
          </a:p>
          <a:p>
            <a:pPr eaLnBrk="1" hangingPunct="1">
              <a:lnSpc>
                <a:spcPct val="150000"/>
              </a:lnSpc>
            </a:pPr>
            <a:r>
              <a:rPr lang="en-US" altLang="en-US" smtClean="0"/>
              <a:t>Shape potential employees</a:t>
            </a:r>
          </a:p>
          <a:p>
            <a:pPr eaLnBrk="1" hangingPunct="1">
              <a:lnSpc>
                <a:spcPct val="150000"/>
              </a:lnSpc>
            </a:pPr>
            <a:r>
              <a:rPr lang="en-US" altLang="en-US" smtClean="0"/>
              <a:t>Reduce recruitment costs</a:t>
            </a:r>
          </a:p>
          <a:p>
            <a:pPr eaLnBrk="1" hangingPunct="1">
              <a:lnSpc>
                <a:spcPct val="150000"/>
              </a:lnSpc>
            </a:pPr>
            <a:r>
              <a:rPr lang="en-US" altLang="en-US" smtClean="0"/>
              <a:t>Provide community service</a:t>
            </a:r>
          </a:p>
          <a:p>
            <a:pPr eaLnBrk="1" hangingPunct="1">
              <a:lnSpc>
                <a:spcPct val="150000"/>
              </a:lnSpc>
            </a:pPr>
            <a:endParaRPr lang="en-US" altLang="en-US" smtClean="0"/>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0"/>
            <a:ext cx="2197100"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r>
              <a:rPr lang="en-US" altLang="en-US" smtClean="0"/>
              <a:t>Benefit for Teachers</a:t>
            </a:r>
          </a:p>
        </p:txBody>
      </p:sp>
      <p:sp>
        <p:nvSpPr>
          <p:cNvPr id="14339" name="Rectangle 3"/>
          <p:cNvSpPr>
            <a:spLocks noGrp="1" noChangeArrowheads="1"/>
          </p:cNvSpPr>
          <p:nvPr>
            <p:ph type="body" idx="4294967295"/>
          </p:nvPr>
        </p:nvSpPr>
        <p:spPr>
          <a:xfrm>
            <a:off x="228600" y="1600200"/>
            <a:ext cx="7772400" cy="4495800"/>
          </a:xfrm>
        </p:spPr>
        <p:txBody>
          <a:bodyPr/>
          <a:lstStyle/>
          <a:p>
            <a:pPr>
              <a:spcBef>
                <a:spcPts val="1200"/>
              </a:spcBef>
            </a:pPr>
            <a:r>
              <a:rPr lang="en-US" altLang="en-US" smtClean="0"/>
              <a:t>Improve student motivation to learn in class</a:t>
            </a:r>
          </a:p>
          <a:p>
            <a:pPr>
              <a:spcBef>
                <a:spcPts val="1200"/>
              </a:spcBef>
            </a:pPr>
            <a:r>
              <a:rPr lang="en-US" altLang="en-US" smtClean="0"/>
              <a:t>Improve teacher’s understanding </a:t>
            </a:r>
            <a:br>
              <a:rPr lang="en-US" altLang="en-US" smtClean="0"/>
            </a:br>
            <a:r>
              <a:rPr lang="en-US" altLang="en-US" smtClean="0"/>
              <a:t>of the real world</a:t>
            </a:r>
          </a:p>
          <a:p>
            <a:pPr>
              <a:spcBef>
                <a:spcPts val="1200"/>
              </a:spcBef>
            </a:pPr>
            <a:r>
              <a:rPr lang="en-US" altLang="en-US" smtClean="0"/>
              <a:t>Networking with subject matter </a:t>
            </a:r>
            <a:br>
              <a:rPr lang="en-US" altLang="en-US" smtClean="0"/>
            </a:br>
            <a:r>
              <a:rPr lang="en-US" altLang="en-US" smtClean="0"/>
              <a:t>experts</a:t>
            </a:r>
          </a:p>
          <a:p>
            <a:pPr>
              <a:spcBef>
                <a:spcPts val="1200"/>
              </a:spcBef>
            </a:pPr>
            <a:r>
              <a:rPr lang="en-US" altLang="en-US" smtClean="0"/>
              <a:t>Find new resources</a:t>
            </a:r>
          </a:p>
        </p:txBody>
      </p:sp>
      <p:pic>
        <p:nvPicPr>
          <p:cNvPr id="14340" name="Picture 4" descr="MPj042259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741613"/>
            <a:ext cx="269557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Benefit for Community</a:t>
            </a:r>
          </a:p>
        </p:txBody>
      </p:sp>
      <p:sp>
        <p:nvSpPr>
          <p:cNvPr id="15363" name="Rectangle 3"/>
          <p:cNvSpPr>
            <a:spLocks noGrp="1" noChangeArrowheads="1"/>
          </p:cNvSpPr>
          <p:nvPr>
            <p:ph type="body" idx="1"/>
          </p:nvPr>
        </p:nvSpPr>
        <p:spPr>
          <a:xfrm>
            <a:off x="228600" y="1600200"/>
            <a:ext cx="7772400" cy="4495800"/>
          </a:xfrm>
        </p:spPr>
        <p:txBody>
          <a:bodyPr/>
          <a:lstStyle/>
          <a:p>
            <a:pPr eaLnBrk="1" hangingPunct="1">
              <a:spcBef>
                <a:spcPts val="2400"/>
              </a:spcBef>
            </a:pPr>
            <a:r>
              <a:rPr lang="en-US" altLang="en-US" smtClean="0"/>
              <a:t>Collaboration among school, employers, and community</a:t>
            </a:r>
          </a:p>
          <a:p>
            <a:pPr eaLnBrk="1" hangingPunct="1">
              <a:spcBef>
                <a:spcPts val="2400"/>
              </a:spcBef>
            </a:pPr>
            <a:r>
              <a:rPr lang="en-US" altLang="en-US" smtClean="0"/>
              <a:t>Build local economy</a:t>
            </a:r>
          </a:p>
          <a:p>
            <a:pPr eaLnBrk="1" hangingPunct="1">
              <a:spcBef>
                <a:spcPts val="2400"/>
              </a:spcBef>
            </a:pPr>
            <a:r>
              <a:rPr lang="en-US" altLang="en-US" smtClean="0"/>
              <a:t>Foster public confidence in </a:t>
            </a:r>
            <a:br>
              <a:rPr lang="en-US" altLang="en-US" smtClean="0"/>
            </a:br>
            <a:r>
              <a:rPr lang="en-US" altLang="en-US" smtClean="0"/>
              <a:t>public schools</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463" y="3200400"/>
            <a:ext cx="33258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Job Shadowing</a:t>
            </a:r>
          </a:p>
        </p:txBody>
      </p:sp>
      <p:sp>
        <p:nvSpPr>
          <p:cNvPr id="16387" name="Rectangle 3"/>
          <p:cNvSpPr>
            <a:spLocks noGrp="1" noChangeArrowheads="1"/>
          </p:cNvSpPr>
          <p:nvPr>
            <p:ph type="body" idx="1"/>
          </p:nvPr>
        </p:nvSpPr>
        <p:spPr>
          <a:xfrm>
            <a:off x="228600" y="1676400"/>
            <a:ext cx="7772400" cy="4495800"/>
          </a:xfrm>
        </p:spPr>
        <p:txBody>
          <a:bodyPr/>
          <a:lstStyle/>
          <a:p>
            <a:pPr eaLnBrk="1" hangingPunct="1">
              <a:lnSpc>
                <a:spcPct val="90000"/>
              </a:lnSpc>
            </a:pPr>
            <a:r>
              <a:rPr lang="en-US" altLang="en-US" smtClean="0"/>
              <a:t>1 day or less</a:t>
            </a:r>
          </a:p>
          <a:p>
            <a:pPr eaLnBrk="1" hangingPunct="1">
              <a:lnSpc>
                <a:spcPct val="90000"/>
              </a:lnSpc>
            </a:pPr>
            <a:r>
              <a:rPr lang="en-US" altLang="en-US" smtClean="0"/>
              <a:t>Student watches worker(s)</a:t>
            </a:r>
          </a:p>
          <a:p>
            <a:pPr eaLnBrk="1" hangingPunct="1">
              <a:lnSpc>
                <a:spcPct val="90000"/>
              </a:lnSpc>
            </a:pPr>
            <a:r>
              <a:rPr lang="en-US" altLang="en-US" smtClean="0"/>
              <a:t>Develops awareness of:</a:t>
            </a:r>
          </a:p>
          <a:p>
            <a:pPr lvl="1" eaLnBrk="1" hangingPunct="1">
              <a:lnSpc>
                <a:spcPct val="90000"/>
              </a:lnSpc>
            </a:pPr>
            <a:r>
              <a:rPr lang="en-US" altLang="en-US" sz="3000" smtClean="0"/>
              <a:t>Work</a:t>
            </a:r>
          </a:p>
          <a:p>
            <a:pPr lvl="1" eaLnBrk="1" hangingPunct="1">
              <a:lnSpc>
                <a:spcPct val="90000"/>
              </a:lnSpc>
            </a:pPr>
            <a:r>
              <a:rPr lang="en-US" altLang="en-US" sz="3000" smtClean="0"/>
              <a:t>Variety of jobs</a:t>
            </a:r>
          </a:p>
          <a:p>
            <a:pPr lvl="1" eaLnBrk="1" hangingPunct="1">
              <a:lnSpc>
                <a:spcPct val="90000"/>
              </a:lnSpc>
            </a:pPr>
            <a:r>
              <a:rPr lang="en-US" altLang="en-US" sz="3000" smtClean="0"/>
              <a:t>Work environment</a:t>
            </a:r>
          </a:p>
          <a:p>
            <a:pPr eaLnBrk="1" hangingPunct="1">
              <a:lnSpc>
                <a:spcPct val="90000"/>
              </a:lnSpc>
            </a:pPr>
            <a:r>
              <a:rPr lang="en-US" altLang="en-US" smtClean="0"/>
              <a:t>Students@Work</a:t>
            </a:r>
          </a:p>
          <a:p>
            <a:pPr eaLnBrk="1" hangingPunct="1">
              <a:lnSpc>
                <a:spcPct val="90000"/>
              </a:lnSpc>
            </a:pPr>
            <a:r>
              <a:rPr lang="en-US" altLang="en-US" smtClean="0"/>
              <a:t>Online shadowing</a:t>
            </a:r>
          </a:p>
          <a:p>
            <a:pPr eaLnBrk="1" hangingPunct="1">
              <a:lnSpc>
                <a:spcPct val="90000"/>
              </a:lnSpc>
              <a:buFontTx/>
              <a:buNone/>
            </a:pPr>
            <a:endParaRPr lang="en-US" altLang="en-US" smtClean="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498850"/>
            <a:ext cx="380682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1096</TotalTime>
  <Words>4039</Words>
  <Application>Microsoft Macintosh PowerPoint</Application>
  <PresentationFormat>On-screen Show (4:3)</PresentationFormat>
  <Paragraphs>450</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Blank Presentation</vt:lpstr>
      <vt:lpstr>Work-Based Learning</vt:lpstr>
      <vt:lpstr>PowerPoint Presentation</vt:lpstr>
      <vt:lpstr>  CTE in NC</vt:lpstr>
      <vt:lpstr>Work-based Learning</vt:lpstr>
      <vt:lpstr>Benefit for Students</vt:lpstr>
      <vt:lpstr>Benefit for Employers</vt:lpstr>
      <vt:lpstr>Benefit for Teachers</vt:lpstr>
      <vt:lpstr>Benefit for Community</vt:lpstr>
      <vt:lpstr>Job Shadowing</vt:lpstr>
      <vt:lpstr>Long-term WBL</vt:lpstr>
      <vt:lpstr>Cooperative Ed. vs Internship</vt:lpstr>
      <vt:lpstr>Cooperative Education</vt:lpstr>
      <vt:lpstr>Internship</vt:lpstr>
      <vt:lpstr>Service Learning</vt:lpstr>
      <vt:lpstr>Apprenticeship</vt:lpstr>
      <vt:lpstr>Mentorship</vt:lpstr>
      <vt:lpstr>Credit for WBL</vt:lpstr>
      <vt:lpstr>PowerPoint Presentation</vt:lpstr>
      <vt:lpstr>Activity</vt:lpstr>
      <vt:lpstr>Questions</vt:lpstr>
      <vt:lpstr>Business Partnerships</vt:lpstr>
      <vt:lpstr>Business/Education Partnerships</vt:lpstr>
      <vt:lpstr>Business/Education Partnerships</vt:lpstr>
      <vt:lpstr>Business/Education Partnerships</vt:lpstr>
      <vt:lpstr>Business/Education Partnerships</vt:lpstr>
      <vt:lpstr>Business/Education Partnerships</vt:lpstr>
      <vt:lpstr>What makes a successful School/Business Alliance? </vt:lpstr>
      <vt:lpstr>Business/Education Partnerships</vt:lpstr>
      <vt:lpstr>Questions</vt:lpstr>
      <vt:lpstr>Help students discover their passion, then help them get on a pathway where they can turn that passion into a career.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Work-based Learning</dc:title>
  <dc:creator/>
  <cp:lastModifiedBy>Emil Barnabas</cp:lastModifiedBy>
  <cp:revision>96</cp:revision>
  <cp:lastPrinted>2015-08-16T22:55:32Z</cp:lastPrinted>
  <dcterms:created xsi:type="dcterms:W3CDTF">2010-12-09T21:02:02Z</dcterms:created>
  <dcterms:modified xsi:type="dcterms:W3CDTF">2015-08-16T22:55:37Z</dcterms:modified>
</cp:coreProperties>
</file>