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1"/>
  </p:sldMasterIdLst>
  <p:notesMasterIdLst>
    <p:notesMasterId r:id="rId76"/>
  </p:notesMasterIdLst>
  <p:sldIdLst>
    <p:sldId id="471" r:id="rId2"/>
    <p:sldId id="765" r:id="rId3"/>
    <p:sldId id="843" r:id="rId4"/>
    <p:sldId id="767" r:id="rId5"/>
    <p:sldId id="763" r:id="rId6"/>
    <p:sldId id="768" r:id="rId7"/>
    <p:sldId id="771" r:id="rId8"/>
    <p:sldId id="769" r:id="rId9"/>
    <p:sldId id="844" r:id="rId10"/>
    <p:sldId id="770" r:id="rId11"/>
    <p:sldId id="772" r:id="rId12"/>
    <p:sldId id="774" r:id="rId13"/>
    <p:sldId id="830" r:id="rId14"/>
    <p:sldId id="831" r:id="rId15"/>
    <p:sldId id="826" r:id="rId16"/>
    <p:sldId id="827" r:id="rId17"/>
    <p:sldId id="829" r:id="rId18"/>
    <p:sldId id="801" r:id="rId19"/>
    <p:sldId id="775" r:id="rId20"/>
    <p:sldId id="802" r:id="rId21"/>
    <p:sldId id="777" r:id="rId22"/>
    <p:sldId id="803" r:id="rId23"/>
    <p:sldId id="780" r:id="rId24"/>
    <p:sldId id="782" r:id="rId25"/>
    <p:sldId id="783" r:id="rId26"/>
    <p:sldId id="804" r:id="rId27"/>
    <p:sldId id="785" r:id="rId28"/>
    <p:sldId id="811" r:id="rId29"/>
    <p:sldId id="812" r:id="rId30"/>
    <p:sldId id="813" r:id="rId31"/>
    <p:sldId id="814" r:id="rId32"/>
    <p:sldId id="815" r:id="rId33"/>
    <p:sldId id="816" r:id="rId34"/>
    <p:sldId id="817" r:id="rId35"/>
    <p:sldId id="818" r:id="rId36"/>
    <p:sldId id="819" r:id="rId37"/>
    <p:sldId id="820" r:id="rId38"/>
    <p:sldId id="821" r:id="rId39"/>
    <p:sldId id="822" r:id="rId40"/>
    <p:sldId id="845" r:id="rId41"/>
    <p:sldId id="846" r:id="rId42"/>
    <p:sldId id="805" r:id="rId43"/>
    <p:sldId id="787" r:id="rId44"/>
    <p:sldId id="806" r:id="rId45"/>
    <p:sldId id="789" r:id="rId46"/>
    <p:sldId id="807" r:id="rId47"/>
    <p:sldId id="791" r:id="rId48"/>
    <p:sldId id="792" r:id="rId49"/>
    <p:sldId id="793" r:id="rId50"/>
    <p:sldId id="847" r:id="rId51"/>
    <p:sldId id="848" r:id="rId52"/>
    <p:sldId id="849" r:id="rId53"/>
    <p:sldId id="850" r:id="rId54"/>
    <p:sldId id="851" r:id="rId55"/>
    <p:sldId id="852" r:id="rId56"/>
    <p:sldId id="853" r:id="rId57"/>
    <p:sldId id="854" r:id="rId58"/>
    <p:sldId id="855" r:id="rId59"/>
    <p:sldId id="856" r:id="rId60"/>
    <p:sldId id="857" r:id="rId61"/>
    <p:sldId id="858" r:id="rId62"/>
    <p:sldId id="859" r:id="rId63"/>
    <p:sldId id="860" r:id="rId64"/>
    <p:sldId id="861" r:id="rId65"/>
    <p:sldId id="862" r:id="rId66"/>
    <p:sldId id="863" r:id="rId67"/>
    <p:sldId id="864" r:id="rId68"/>
    <p:sldId id="865" r:id="rId69"/>
    <p:sldId id="808" r:id="rId70"/>
    <p:sldId id="795" r:id="rId71"/>
    <p:sldId id="800" r:id="rId72"/>
    <p:sldId id="809" r:id="rId73"/>
    <p:sldId id="722" r:id="rId74"/>
    <p:sldId id="703" r:id="rId75"/>
  </p:sldIdLst>
  <p:sldSz cx="9144000" cy="6858000" type="screen4x3"/>
  <p:notesSz cx="7315200" cy="9601200"/>
  <p:defaultTextStyle>
    <a:defPPr>
      <a:defRPr lang="en-US"/>
    </a:defPPr>
    <a:lvl1pPr algn="l" rtl="0" eaLnBrk="0" fontAlgn="base" hangingPunct="0">
      <a:spcBef>
        <a:spcPct val="0"/>
      </a:spcBef>
      <a:spcAft>
        <a:spcPct val="0"/>
      </a:spcAft>
      <a:defRPr sz="2400" kern="1200">
        <a:solidFill>
          <a:schemeClr val="tx1"/>
        </a:solidFill>
        <a:latin typeface="Arial" charset="0"/>
        <a:ea typeface="ヒラギノ角ゴ Pro W3" charset="0"/>
        <a:cs typeface="ヒラギノ角ゴ Pro W3" charset="0"/>
      </a:defRPr>
    </a:lvl1pPr>
    <a:lvl2pPr marL="457200" algn="l" rtl="0" eaLnBrk="0" fontAlgn="base" hangingPunct="0">
      <a:spcBef>
        <a:spcPct val="0"/>
      </a:spcBef>
      <a:spcAft>
        <a:spcPct val="0"/>
      </a:spcAft>
      <a:defRPr sz="2400" kern="1200">
        <a:solidFill>
          <a:schemeClr val="tx1"/>
        </a:solidFill>
        <a:latin typeface="Arial" charset="0"/>
        <a:ea typeface="ヒラギノ角ゴ Pro W3" charset="0"/>
        <a:cs typeface="ヒラギノ角ゴ Pro W3" charset="0"/>
      </a:defRPr>
    </a:lvl2pPr>
    <a:lvl3pPr marL="914400" algn="l" rtl="0" eaLnBrk="0" fontAlgn="base" hangingPunct="0">
      <a:spcBef>
        <a:spcPct val="0"/>
      </a:spcBef>
      <a:spcAft>
        <a:spcPct val="0"/>
      </a:spcAft>
      <a:defRPr sz="2400" kern="1200">
        <a:solidFill>
          <a:schemeClr val="tx1"/>
        </a:solidFill>
        <a:latin typeface="Arial" charset="0"/>
        <a:ea typeface="ヒラギノ角ゴ Pro W3" charset="0"/>
        <a:cs typeface="ヒラギノ角ゴ Pro W3" charset="0"/>
      </a:defRPr>
    </a:lvl3pPr>
    <a:lvl4pPr marL="1371600" algn="l" rtl="0" eaLnBrk="0" fontAlgn="base" hangingPunct="0">
      <a:spcBef>
        <a:spcPct val="0"/>
      </a:spcBef>
      <a:spcAft>
        <a:spcPct val="0"/>
      </a:spcAft>
      <a:defRPr sz="2400" kern="1200">
        <a:solidFill>
          <a:schemeClr val="tx1"/>
        </a:solidFill>
        <a:latin typeface="Arial" charset="0"/>
        <a:ea typeface="ヒラギノ角ゴ Pro W3" charset="0"/>
        <a:cs typeface="ヒラギノ角ゴ Pro W3" charset="0"/>
      </a:defRPr>
    </a:lvl4pPr>
    <a:lvl5pPr marL="1828800" algn="l" rtl="0" eaLnBrk="0" fontAlgn="base" hangingPunct="0">
      <a:spcBef>
        <a:spcPct val="0"/>
      </a:spcBef>
      <a:spcAft>
        <a:spcPct val="0"/>
      </a:spcAft>
      <a:defRPr sz="2400" kern="1200">
        <a:solidFill>
          <a:schemeClr val="tx1"/>
        </a:solidFill>
        <a:latin typeface="Arial" charset="0"/>
        <a:ea typeface="ヒラギノ角ゴ Pro W3" charset="0"/>
        <a:cs typeface="ヒラギノ角ゴ Pro W3" charset="0"/>
      </a:defRPr>
    </a:lvl5pPr>
    <a:lvl6pPr marL="2286000" algn="l" defTabSz="457200" rtl="0" eaLnBrk="1" latinLnBrk="0" hangingPunct="1">
      <a:defRPr sz="2400" kern="1200">
        <a:solidFill>
          <a:schemeClr val="tx1"/>
        </a:solidFill>
        <a:latin typeface="Arial" charset="0"/>
        <a:ea typeface="ヒラギノ角ゴ Pro W3" charset="0"/>
        <a:cs typeface="ヒラギノ角ゴ Pro W3" charset="0"/>
      </a:defRPr>
    </a:lvl6pPr>
    <a:lvl7pPr marL="2743200" algn="l" defTabSz="457200" rtl="0" eaLnBrk="1" latinLnBrk="0" hangingPunct="1">
      <a:defRPr sz="2400" kern="1200">
        <a:solidFill>
          <a:schemeClr val="tx1"/>
        </a:solidFill>
        <a:latin typeface="Arial" charset="0"/>
        <a:ea typeface="ヒラギノ角ゴ Pro W3" charset="0"/>
        <a:cs typeface="ヒラギノ角ゴ Pro W3" charset="0"/>
      </a:defRPr>
    </a:lvl7pPr>
    <a:lvl8pPr marL="3200400" algn="l" defTabSz="457200" rtl="0" eaLnBrk="1" latinLnBrk="0" hangingPunct="1">
      <a:defRPr sz="2400" kern="1200">
        <a:solidFill>
          <a:schemeClr val="tx1"/>
        </a:solidFill>
        <a:latin typeface="Arial" charset="0"/>
        <a:ea typeface="ヒラギノ角ゴ Pro W3" charset="0"/>
        <a:cs typeface="ヒラギノ角ゴ Pro W3" charset="0"/>
      </a:defRPr>
    </a:lvl8pPr>
    <a:lvl9pPr marL="3657600" algn="l" defTabSz="457200" rtl="0" eaLnBrk="1" latinLnBrk="0" hangingPunct="1">
      <a:defRPr sz="2400" kern="1200">
        <a:solidFill>
          <a:schemeClr val="tx1"/>
        </a:solidFill>
        <a:latin typeface="Arial" charset="0"/>
        <a:ea typeface="ヒラギノ角ゴ Pro W3" charset="0"/>
        <a:cs typeface="ヒラギノ角ゴ Pro W3"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prnPr prnWhat="notes"/>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7F1353"/>
    <a:srgbClr val="0004FF"/>
    <a:srgbClr val="FFFF99"/>
    <a:srgbClr val="71852C"/>
    <a:srgbClr val="245292"/>
    <a:srgbClr val="B4C12C"/>
    <a:srgbClr val="580035"/>
    <a:srgbClr val="AFC124"/>
  </p:clrMru>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notesView">
  <p:normalViewPr>
    <p:restoredLeft sz="15620"/>
    <p:restoredTop sz="70462" autoAdjust="0"/>
  </p:normalViewPr>
  <p:slideViewPr>
    <p:cSldViewPr>
      <p:cViewPr>
        <p:scale>
          <a:sx n="90" d="100"/>
          <a:sy n="90" d="100"/>
        </p:scale>
        <p:origin x="-876" y="15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30" d="100"/>
        <a:sy n="130" d="100"/>
      </p:scale>
      <p:origin x="0" y="0"/>
    </p:cViewPr>
  </p:sorterViewPr>
  <p:notesViewPr>
    <p:cSldViewPr>
      <p:cViewPr varScale="1">
        <p:scale>
          <a:sx n="77" d="100"/>
          <a:sy n="77" d="100"/>
        </p:scale>
        <p:origin x="-2364" y="-102"/>
      </p:cViewPr>
      <p:guideLst>
        <p:guide orient="horz" pos="3024"/>
        <p:guide pos="2305"/>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notesMaster" Target="notesMasters/notesMaster1.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theme" Target="theme/theme1.xml"/><Relationship Id="rId5" Type="http://schemas.openxmlformats.org/officeDocument/2006/relationships/slide" Target="slides/slide4.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tableStyles" Target="tableStyle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122" name="Rectangle 2"/>
          <p:cNvSpPr>
            <a:spLocks noGrp="1" noChangeArrowheads="1"/>
          </p:cNvSpPr>
          <p:nvPr>
            <p:ph type="hdr" sz="quarter"/>
          </p:nvPr>
        </p:nvSpPr>
        <p:spPr bwMode="auto">
          <a:xfrm>
            <a:off x="0" y="0"/>
            <a:ext cx="3168650" cy="479425"/>
          </a:xfrm>
          <a:prstGeom prst="rect">
            <a:avLst/>
          </a:prstGeom>
          <a:noFill/>
          <a:ln w="9525">
            <a:noFill/>
            <a:miter lim="800000"/>
            <a:headEnd/>
            <a:tailEnd/>
          </a:ln>
        </p:spPr>
        <p:txBody>
          <a:bodyPr vert="horz" wrap="square" lIns="96656" tIns="48328" rIns="96656" bIns="48328" numCol="1" anchor="t" anchorCtr="0" compatLnSpc="1">
            <a:prstTxWarp prst="textNoShape">
              <a:avLst/>
            </a:prstTxWarp>
          </a:bodyPr>
          <a:lstStyle>
            <a:lvl1pPr>
              <a:defRPr sz="1200">
                <a:latin typeface="Arial" pitchFamily="-112" charset="0"/>
                <a:ea typeface="ヒラギノ角ゴ Pro W3" pitchFamily="-112" charset="-128"/>
                <a:cs typeface="ヒラギノ角ゴ Pro W3" pitchFamily="-112" charset="-128"/>
              </a:defRPr>
            </a:lvl1pPr>
          </a:lstStyle>
          <a:p>
            <a:pPr>
              <a:defRPr/>
            </a:pPr>
            <a:endParaRPr lang="en-US"/>
          </a:p>
        </p:txBody>
      </p:sp>
      <p:sp>
        <p:nvSpPr>
          <p:cNvPr id="5123" name="Rectangle 3"/>
          <p:cNvSpPr>
            <a:spLocks noGrp="1" noChangeArrowheads="1"/>
          </p:cNvSpPr>
          <p:nvPr>
            <p:ph type="dt" idx="1"/>
          </p:nvPr>
        </p:nvSpPr>
        <p:spPr bwMode="auto">
          <a:xfrm>
            <a:off x="4146550" y="0"/>
            <a:ext cx="3168650" cy="479425"/>
          </a:xfrm>
          <a:prstGeom prst="rect">
            <a:avLst/>
          </a:prstGeom>
          <a:noFill/>
          <a:ln w="9525">
            <a:noFill/>
            <a:miter lim="800000"/>
            <a:headEnd/>
            <a:tailEnd/>
          </a:ln>
        </p:spPr>
        <p:txBody>
          <a:bodyPr vert="horz" wrap="square" lIns="96656" tIns="48328" rIns="96656" bIns="48328" numCol="1" anchor="t" anchorCtr="0" compatLnSpc="1">
            <a:prstTxWarp prst="textNoShape">
              <a:avLst/>
            </a:prstTxWarp>
          </a:bodyPr>
          <a:lstStyle>
            <a:lvl1pPr algn="r">
              <a:defRPr sz="1200">
                <a:latin typeface="Arial" pitchFamily="-112" charset="0"/>
                <a:ea typeface="ヒラギノ角ゴ Pro W3" pitchFamily="-112" charset="-128"/>
                <a:cs typeface="ヒラギノ角ゴ Pro W3" pitchFamily="-112" charset="-128"/>
              </a:defRPr>
            </a:lvl1pPr>
          </a:lstStyle>
          <a:p>
            <a:pPr>
              <a:defRPr/>
            </a:pPr>
            <a:endParaRPr lang="en-US"/>
          </a:p>
        </p:txBody>
      </p:sp>
      <p:sp>
        <p:nvSpPr>
          <p:cNvPr id="13316" name="Rectangle 4"/>
          <p:cNvSpPr>
            <a:spLocks noGrp="1" noRot="1" noChangeAspect="1" noChangeArrowheads="1" noTextEdit="1"/>
          </p:cNvSpPr>
          <p:nvPr>
            <p:ph type="sldImg" idx="2"/>
          </p:nvPr>
        </p:nvSpPr>
        <p:spPr bwMode="auto">
          <a:xfrm>
            <a:off x="1257300" y="720725"/>
            <a:ext cx="4800600" cy="360045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 xmlns:ma14="http://schemas.microsoft.com/office/mac/drawingml/2011/main" val="1"/>
            </a:ext>
          </a:extLst>
        </p:spPr>
      </p:sp>
      <p:sp>
        <p:nvSpPr>
          <p:cNvPr id="5125" name="Rectangle 5"/>
          <p:cNvSpPr>
            <a:spLocks noGrp="1" noChangeArrowheads="1"/>
          </p:cNvSpPr>
          <p:nvPr>
            <p:ph type="body" sz="quarter" idx="3"/>
          </p:nvPr>
        </p:nvSpPr>
        <p:spPr bwMode="auto">
          <a:xfrm>
            <a:off x="974725" y="4559300"/>
            <a:ext cx="5365750" cy="4321175"/>
          </a:xfrm>
          <a:prstGeom prst="rect">
            <a:avLst/>
          </a:prstGeom>
          <a:noFill/>
          <a:ln w="9525">
            <a:noFill/>
            <a:miter lim="800000"/>
            <a:headEnd/>
            <a:tailEnd/>
          </a:ln>
        </p:spPr>
        <p:txBody>
          <a:bodyPr vert="horz" wrap="square" lIns="96656" tIns="48328" rIns="96656" bIns="48328" numCol="1" anchor="t" anchorCtr="0" compatLnSpc="1">
            <a:prstTxWarp prst="textNoShape">
              <a:avLst/>
            </a:prstTxWarp>
          </a:bodyPr>
          <a:lstStyle/>
          <a:p>
            <a:pPr lvl="0"/>
            <a:r>
              <a:rPr lang="en-US" noProof="0" dirty="0"/>
              <a:t>Click to edit Master text styles</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p>
        </p:txBody>
      </p:sp>
      <p:sp>
        <p:nvSpPr>
          <p:cNvPr id="5126" name="Rectangle 6"/>
          <p:cNvSpPr>
            <a:spLocks noGrp="1" noChangeArrowheads="1"/>
          </p:cNvSpPr>
          <p:nvPr>
            <p:ph type="ftr" sz="quarter" idx="4"/>
          </p:nvPr>
        </p:nvSpPr>
        <p:spPr bwMode="auto">
          <a:xfrm>
            <a:off x="0" y="9121775"/>
            <a:ext cx="3168650" cy="479425"/>
          </a:xfrm>
          <a:prstGeom prst="rect">
            <a:avLst/>
          </a:prstGeom>
          <a:noFill/>
          <a:ln w="9525">
            <a:noFill/>
            <a:miter lim="800000"/>
            <a:headEnd/>
            <a:tailEnd/>
          </a:ln>
        </p:spPr>
        <p:txBody>
          <a:bodyPr vert="horz" wrap="square" lIns="96656" tIns="48328" rIns="96656" bIns="48328" numCol="1" anchor="b" anchorCtr="0" compatLnSpc="1">
            <a:prstTxWarp prst="textNoShape">
              <a:avLst/>
            </a:prstTxWarp>
          </a:bodyPr>
          <a:lstStyle>
            <a:lvl1pPr>
              <a:defRPr sz="1200">
                <a:latin typeface="Arial" pitchFamily="-112" charset="0"/>
                <a:ea typeface="ヒラギノ角ゴ Pro W3" pitchFamily="-112" charset="-128"/>
                <a:cs typeface="ヒラギノ角ゴ Pro W3" pitchFamily="-112" charset="-128"/>
              </a:defRPr>
            </a:lvl1pPr>
          </a:lstStyle>
          <a:p>
            <a:pPr>
              <a:defRPr/>
            </a:pPr>
            <a:endParaRPr lang="en-US"/>
          </a:p>
        </p:txBody>
      </p:sp>
      <p:sp>
        <p:nvSpPr>
          <p:cNvPr id="5127" name="Rectangle 7"/>
          <p:cNvSpPr>
            <a:spLocks noGrp="1" noChangeArrowheads="1"/>
          </p:cNvSpPr>
          <p:nvPr>
            <p:ph type="sldNum" sz="quarter" idx="5"/>
          </p:nvPr>
        </p:nvSpPr>
        <p:spPr bwMode="auto">
          <a:xfrm>
            <a:off x="4146550" y="9121775"/>
            <a:ext cx="3168650" cy="479425"/>
          </a:xfrm>
          <a:prstGeom prst="rect">
            <a:avLst/>
          </a:prstGeom>
          <a:noFill/>
          <a:ln w="9525">
            <a:noFill/>
            <a:miter lim="800000"/>
            <a:headEnd/>
            <a:tailEnd/>
          </a:ln>
        </p:spPr>
        <p:txBody>
          <a:bodyPr vert="horz" wrap="square" lIns="96656" tIns="48328" rIns="96656" bIns="48328" numCol="1" anchor="b" anchorCtr="0" compatLnSpc="1">
            <a:prstTxWarp prst="textNoShape">
              <a:avLst/>
            </a:prstTxWarp>
          </a:bodyPr>
          <a:lstStyle>
            <a:lvl1pPr algn="r">
              <a:defRPr sz="1200"/>
            </a:lvl1pPr>
          </a:lstStyle>
          <a:p>
            <a:pPr>
              <a:defRPr/>
            </a:pPr>
            <a:fld id="{E595AFB6-591D-6147-886F-35FF617A7290}" type="slidenum">
              <a:rPr lang="en-US"/>
              <a:pPr>
                <a:defRPr/>
              </a:pPr>
              <a:t>‹#›</a:t>
            </a:fld>
            <a:endParaRPr lang="en-US"/>
          </a:p>
        </p:txBody>
      </p:sp>
    </p:spTree>
    <p:extLst>
      <p:ext uri="{BB962C8B-B14F-4D97-AF65-F5344CB8AC3E}">
        <p14:creationId xmlns:p14="http://schemas.microsoft.com/office/powerpoint/2010/main" val="3424446323"/>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700" kern="1200">
        <a:solidFill>
          <a:schemeClr val="tx1"/>
        </a:solidFill>
        <a:latin typeface="Times"/>
        <a:ea typeface="ヒラギノ角ゴ Pro W3" pitchFamily="-112" charset="-128"/>
        <a:cs typeface="Times"/>
      </a:defRPr>
    </a:lvl1pPr>
    <a:lvl2pPr marL="457200" algn="l" rtl="0" eaLnBrk="0" fontAlgn="base" hangingPunct="0">
      <a:spcBef>
        <a:spcPct val="30000"/>
      </a:spcBef>
      <a:spcAft>
        <a:spcPct val="0"/>
      </a:spcAft>
      <a:defRPr sz="1700" kern="1200">
        <a:solidFill>
          <a:schemeClr val="tx1"/>
        </a:solidFill>
        <a:latin typeface="Times"/>
        <a:ea typeface="ヒラギノ角ゴ Pro W3" pitchFamily="-112" charset="-128"/>
        <a:cs typeface="Times"/>
      </a:defRPr>
    </a:lvl2pPr>
    <a:lvl3pPr marL="914400" algn="l" rtl="0" eaLnBrk="0" fontAlgn="base" hangingPunct="0">
      <a:spcBef>
        <a:spcPct val="30000"/>
      </a:spcBef>
      <a:spcAft>
        <a:spcPct val="0"/>
      </a:spcAft>
      <a:defRPr sz="1700" kern="1200">
        <a:solidFill>
          <a:schemeClr val="tx1"/>
        </a:solidFill>
        <a:latin typeface="Times"/>
        <a:ea typeface="ヒラギノ角ゴ Pro W3" pitchFamily="-112" charset="-128"/>
        <a:cs typeface="Times"/>
      </a:defRPr>
    </a:lvl3pPr>
    <a:lvl4pPr marL="1371600" algn="l" rtl="0" eaLnBrk="0" fontAlgn="base" hangingPunct="0">
      <a:spcBef>
        <a:spcPct val="30000"/>
      </a:spcBef>
      <a:spcAft>
        <a:spcPct val="0"/>
      </a:spcAft>
      <a:defRPr sz="1700" kern="1200">
        <a:solidFill>
          <a:schemeClr val="tx1"/>
        </a:solidFill>
        <a:latin typeface="Times"/>
        <a:ea typeface="ヒラギノ角ゴ Pro W3" pitchFamily="-112" charset="-128"/>
        <a:cs typeface="Times"/>
      </a:defRPr>
    </a:lvl4pPr>
    <a:lvl5pPr marL="1828800" algn="l" rtl="0" eaLnBrk="0" fontAlgn="base" hangingPunct="0">
      <a:spcBef>
        <a:spcPct val="30000"/>
      </a:spcBef>
      <a:spcAft>
        <a:spcPct val="0"/>
      </a:spcAft>
      <a:defRPr sz="1700" kern="1200">
        <a:solidFill>
          <a:schemeClr val="tx1"/>
        </a:solidFill>
        <a:latin typeface="Times"/>
        <a:ea typeface="ヒラギノ角ゴ Pro W3" pitchFamily="-112" charset="-128"/>
        <a:cs typeface="Time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Slide Image Placeholder 1"/>
          <p:cNvSpPr>
            <a:spLocks noGrp="1" noRot="1" noChangeAspect="1" noTextEdit="1"/>
          </p:cNvSpPr>
          <p:nvPr>
            <p:ph type="sldImg"/>
          </p:nvPr>
        </p:nvSpPr>
        <p:spPr>
          <a:xfrm>
            <a:off x="1066800" y="381000"/>
            <a:ext cx="3276600" cy="2457450"/>
          </a:xfrm>
          <a:ln/>
        </p:spPr>
      </p:sp>
      <p:sp>
        <p:nvSpPr>
          <p:cNvPr id="15362" name="Notes Placeholder 2"/>
          <p:cNvSpPr>
            <a:spLocks noGrp="1"/>
          </p:cNvSpPr>
          <p:nvPr>
            <p:ph type="body" idx="1"/>
          </p:nvPr>
        </p:nvSpPr>
        <p:spPr>
          <a:xfrm>
            <a:off x="838200" y="2971800"/>
            <a:ext cx="5562600" cy="65532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spcAft>
                <a:spcPct val="30000"/>
              </a:spcAft>
            </a:pPr>
            <a:r>
              <a:rPr lang="en-US" dirty="0" smtClean="0">
                <a:ea typeface="ヒラギノ角ゴ Pro W3" charset="0"/>
              </a:rPr>
              <a:t>Good </a:t>
            </a:r>
            <a:r>
              <a:rPr lang="en-US" u="sng" dirty="0" smtClean="0">
                <a:ea typeface="ヒラギノ角ゴ Pro W3" charset="0"/>
              </a:rPr>
              <a:t>afternoon</a:t>
            </a:r>
            <a:r>
              <a:rPr lang="en-US" dirty="0" smtClean="0">
                <a:ea typeface="ヒラギノ角ゴ Pro W3" charset="0"/>
              </a:rPr>
              <a:t>.  I</a:t>
            </a:r>
            <a:r>
              <a:rPr lang="en-US" dirty="0">
                <a:ea typeface="ヒラギノ角ゴ Pro W3" charset="0"/>
              </a:rPr>
              <a:t> </a:t>
            </a:r>
            <a:r>
              <a:rPr lang="en-US" dirty="0" smtClean="0">
                <a:ea typeface="ヒラギノ角ゴ Pro W3" charset="0"/>
              </a:rPr>
              <a:t>am Chris Droessler, an education consultant from North Carolina Public Schools. </a:t>
            </a:r>
          </a:p>
          <a:p>
            <a:pPr eaLnBrk="1" hangingPunct="1">
              <a:spcBef>
                <a:spcPct val="0"/>
              </a:spcBef>
              <a:spcAft>
                <a:spcPct val="30000"/>
              </a:spcAft>
            </a:pPr>
            <a:r>
              <a:rPr lang="en-US" dirty="0" smtClean="0">
                <a:ea typeface="ヒラギノ角ゴ Pro W3" charset="0"/>
              </a:rPr>
              <a:t>And I am here to talk to you about The Role of Career Information and Technological Resources in Career Planning.</a:t>
            </a:r>
          </a:p>
          <a:p>
            <a:pPr eaLnBrk="1" hangingPunct="1">
              <a:spcBef>
                <a:spcPct val="0"/>
              </a:spcBef>
              <a:spcAft>
                <a:spcPct val="30000"/>
              </a:spcAft>
            </a:pPr>
            <a:r>
              <a:rPr lang="en-US" dirty="0" smtClean="0">
                <a:ea typeface="ヒラギノ角ゴ Pro W3" charset="0"/>
              </a:rPr>
              <a:t>It doesn’t get much more exciting than </a:t>
            </a:r>
            <a:r>
              <a:rPr lang="en-US" u="sng" dirty="0" smtClean="0">
                <a:ea typeface="ヒラギノ角ゴ Pro W3" charset="0"/>
              </a:rPr>
              <a:t>that</a:t>
            </a:r>
            <a:r>
              <a:rPr lang="en-US" dirty="0" smtClean="0">
                <a:ea typeface="ヒラギノ角ゴ Pro W3" charset="0"/>
              </a:rPr>
              <a:t>!</a:t>
            </a:r>
          </a:p>
          <a:p>
            <a:pPr eaLnBrk="1" hangingPunct="1">
              <a:spcBef>
                <a:spcPct val="0"/>
              </a:spcBef>
              <a:spcAft>
                <a:spcPct val="30000"/>
              </a:spcAft>
            </a:pPr>
            <a:r>
              <a:rPr lang="en-US" dirty="0" smtClean="0">
                <a:ea typeface="ヒラギノ角ゴ Pro W3" charset="0"/>
              </a:rPr>
              <a:t>Seriously, it’s a bunch of boring data and tech talk</a:t>
            </a:r>
            <a:r>
              <a:rPr lang="en-US" baseline="0" dirty="0" smtClean="0">
                <a:ea typeface="ヒラギノ角ゴ Pro W3" charset="0"/>
              </a:rPr>
              <a:t> that I am going to try to bring to life -- right here </a:t>
            </a:r>
            <a:r>
              <a:rPr lang="en-US" baseline="0" dirty="0" smtClean="0">
                <a:ea typeface="ヒラギノ角ゴ Pro W3" charset="0"/>
              </a:rPr>
              <a:t>-- before </a:t>
            </a:r>
            <a:r>
              <a:rPr lang="en-US" baseline="0" dirty="0" smtClean="0">
                <a:ea typeface="ヒラギノ角ゴ Pro W3" charset="0"/>
              </a:rPr>
              <a:t>your very own eyes.</a:t>
            </a:r>
            <a:endParaRPr lang="en-US" dirty="0" smtClean="0">
              <a:ea typeface="ヒラギノ角ゴ Pro W3" charset="0"/>
            </a:endParaRPr>
          </a:p>
          <a:p>
            <a:r>
              <a:rPr lang="en-US" dirty="0" smtClean="0">
                <a:ea typeface="ヒラギノ角ゴ Pro W3" charset="0"/>
              </a:rPr>
              <a:t>If you have a smart phone, </a:t>
            </a:r>
            <a:r>
              <a:rPr lang="en-US" u="sng" dirty="0" smtClean="0">
                <a:ea typeface="ヒラギノ角ゴ Pro W3" charset="0"/>
              </a:rPr>
              <a:t>and</a:t>
            </a:r>
            <a:r>
              <a:rPr lang="en-US" dirty="0" smtClean="0">
                <a:ea typeface="ヒラギノ角ゴ Pro W3" charset="0"/>
              </a:rPr>
              <a:t> you are smart enough to use it, you can capture that QR code, and your phone takes you to the webpage where you can download a copy of this PowerPoint file. </a:t>
            </a:r>
          </a:p>
          <a:p>
            <a:r>
              <a:rPr lang="en-US" dirty="0" smtClean="0">
                <a:ea typeface="ヒラギノ角ゴ Pro W3" charset="0"/>
              </a:rPr>
              <a:t>Or you can just go to </a:t>
            </a:r>
            <a:r>
              <a:rPr lang="en-US" dirty="0" err="1" smtClean="0">
                <a:ea typeface="ヒラギノ角ゴ Pro W3" charset="0"/>
              </a:rPr>
              <a:t>ctpnc.org</a:t>
            </a:r>
            <a:r>
              <a:rPr lang="en-US" dirty="0" smtClean="0">
                <a:ea typeface="ヒラギノ角ゴ Pro W3" charset="0"/>
              </a:rPr>
              <a:t> and click on the </a:t>
            </a:r>
            <a:r>
              <a:rPr lang="ja-JP" altLang="en-US" dirty="0" smtClean="0">
                <a:ea typeface="ヒラギノ角ゴ Pro W3" charset="0"/>
              </a:rPr>
              <a:t>“</a:t>
            </a:r>
            <a:r>
              <a:rPr lang="en-US" altLang="ja-JP" dirty="0" smtClean="0">
                <a:ea typeface="ヒラギノ角ゴ Pro W3" charset="0"/>
              </a:rPr>
              <a:t>presentations</a:t>
            </a:r>
            <a:r>
              <a:rPr lang="ja-JP" altLang="en-US" dirty="0" smtClean="0">
                <a:ea typeface="ヒラギノ角ゴ Pro W3" charset="0"/>
              </a:rPr>
              <a:t>”</a:t>
            </a:r>
            <a:r>
              <a:rPr lang="en-US" altLang="ja-JP" dirty="0" smtClean="0">
                <a:ea typeface="ヒラギノ角ゴ Pro W3" charset="0"/>
              </a:rPr>
              <a:t> link.</a:t>
            </a:r>
          </a:p>
          <a:p>
            <a:r>
              <a:rPr lang="en-US" dirty="0" smtClean="0">
                <a:ea typeface="ヒラギノ角ゴ Pro W3" charset="0"/>
              </a:rPr>
              <a:t>Download the PowerPoint and use it any way you wish if it will help people discover their perfect career.  --</a:t>
            </a:r>
          </a:p>
          <a:p>
            <a:pPr eaLnBrk="1" hangingPunct="1">
              <a:spcBef>
                <a:spcPct val="0"/>
              </a:spcBef>
              <a:spcAft>
                <a:spcPct val="30000"/>
              </a:spcAft>
            </a:pPr>
            <a:endParaRPr lang="en-US" dirty="0" smtClean="0">
              <a:ea typeface="ヒラギノ角ゴ Pro W3" charset="0"/>
            </a:endParaRPr>
          </a:p>
          <a:p>
            <a:pPr eaLnBrk="1" hangingPunct="1">
              <a:spcBef>
                <a:spcPct val="0"/>
              </a:spcBef>
              <a:spcAft>
                <a:spcPct val="30000"/>
              </a:spcAft>
            </a:pPr>
            <a:r>
              <a:rPr lang="en-US" dirty="0" smtClean="0">
                <a:ea typeface="ヒラギノ角ゴ Pro W3" charset="0"/>
              </a:rPr>
              <a:t>=====</a:t>
            </a:r>
          </a:p>
          <a:p>
            <a:pPr eaLnBrk="1" hangingPunct="1">
              <a:spcBef>
                <a:spcPct val="0"/>
              </a:spcBef>
              <a:spcAft>
                <a:spcPct val="30000"/>
              </a:spcAft>
            </a:pPr>
            <a:r>
              <a:rPr lang="en-US" dirty="0" smtClean="0">
                <a:ea typeface="ヒラギノ角ゴ Pro W3" charset="0"/>
              </a:rPr>
              <a:t>CDF Class</a:t>
            </a:r>
          </a:p>
          <a:p>
            <a:pPr eaLnBrk="1" hangingPunct="1">
              <a:spcBef>
                <a:spcPct val="0"/>
              </a:spcBef>
              <a:spcAft>
                <a:spcPct val="30000"/>
              </a:spcAft>
            </a:pPr>
            <a:r>
              <a:rPr lang="en-US" dirty="0" smtClean="0">
                <a:ea typeface="ヒラギノ角ゴ Pro W3" charset="0"/>
              </a:rPr>
              <a:t>September 30, 2015</a:t>
            </a:r>
          </a:p>
          <a:p>
            <a:pPr eaLnBrk="1" hangingPunct="1">
              <a:spcBef>
                <a:spcPct val="0"/>
              </a:spcBef>
              <a:spcAft>
                <a:spcPct val="30000"/>
              </a:spcAft>
            </a:pPr>
            <a:endParaRPr lang="en-US" dirty="0" smtClean="0">
              <a:ea typeface="ヒラギノ角ゴ Pro W3" charset="0"/>
            </a:endParaRPr>
          </a:p>
          <a:p>
            <a:pPr eaLnBrk="1" hangingPunct="1">
              <a:spcBef>
                <a:spcPct val="0"/>
              </a:spcBef>
              <a:spcAft>
                <a:spcPct val="30000"/>
              </a:spcAft>
            </a:pPr>
            <a:endParaRPr lang="en-US" dirty="0" smtClean="0">
              <a:ea typeface="ヒラギノ角ゴ Pro W3" charset="0"/>
            </a:endParaRPr>
          </a:p>
          <a:p>
            <a:endParaRPr lang="en-US" dirty="0" smtClean="0">
              <a:ea typeface="ヒラギノ角ゴ Pro W3" charset="0"/>
            </a:endParaRPr>
          </a:p>
          <a:p>
            <a:endParaRPr lang="en-US" dirty="0">
              <a:ea typeface="ヒラギノ角ゴ Pro W3" charset="0"/>
            </a:endParaRPr>
          </a:p>
        </p:txBody>
      </p:sp>
      <p:sp>
        <p:nvSpPr>
          <p:cNvPr id="15363"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ヒラギノ角ゴ Pro W3" charset="0"/>
                <a:cs typeface="ヒラギノ角ゴ Pro W3" charset="0"/>
              </a:defRPr>
            </a:lvl1pPr>
            <a:lvl2pPr marL="742950" indent="-285750">
              <a:defRPr sz="2400">
                <a:solidFill>
                  <a:schemeClr val="tx1"/>
                </a:solidFill>
                <a:latin typeface="Arial" charset="0"/>
                <a:ea typeface="ヒラギノ角ゴ Pro W3" charset="0"/>
                <a:cs typeface="ヒラギノ角ゴ Pro W3" charset="0"/>
              </a:defRPr>
            </a:lvl2pPr>
            <a:lvl3pPr marL="1143000" indent="-228600">
              <a:defRPr sz="2400">
                <a:solidFill>
                  <a:schemeClr val="tx1"/>
                </a:solidFill>
                <a:latin typeface="Arial" charset="0"/>
                <a:ea typeface="ヒラギノ角ゴ Pro W3" charset="0"/>
                <a:cs typeface="ヒラギノ角ゴ Pro W3" charset="0"/>
              </a:defRPr>
            </a:lvl3pPr>
            <a:lvl4pPr marL="1600200" indent="-228600">
              <a:defRPr sz="2400">
                <a:solidFill>
                  <a:schemeClr val="tx1"/>
                </a:solidFill>
                <a:latin typeface="Arial" charset="0"/>
                <a:ea typeface="ヒラギノ角ゴ Pro W3" charset="0"/>
                <a:cs typeface="ヒラギノ角ゴ Pro W3" charset="0"/>
              </a:defRPr>
            </a:lvl4pPr>
            <a:lvl5pPr marL="2057400" indent="-228600">
              <a:defRPr sz="2400">
                <a:solidFill>
                  <a:schemeClr val="tx1"/>
                </a:solidFill>
                <a:latin typeface="Arial" charset="0"/>
                <a:ea typeface="ヒラギノ角ゴ Pro W3" charset="0"/>
                <a:cs typeface="ヒラギノ角ゴ Pro W3" charset="0"/>
              </a:defRPr>
            </a:lvl5pPr>
            <a:lvl6pPr marL="25146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6pPr>
            <a:lvl7pPr marL="29718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7pPr>
            <a:lvl8pPr marL="34290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8pPr>
            <a:lvl9pPr marL="38862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9pPr>
          </a:lstStyle>
          <a:p>
            <a:fld id="{6200AC89-A9A6-F44C-8FB1-2FAE2DFF8A10}" type="slidenum">
              <a:rPr lang="en-US" sz="1200"/>
              <a:pPr/>
              <a:t>1</a:t>
            </a:fld>
            <a:endParaRPr lang="en-US" sz="120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ヒラギノ角ゴ Pro W3" charset="0"/>
                <a:cs typeface="ヒラギノ角ゴ Pro W3" charset="0"/>
              </a:defRPr>
            </a:lvl1pPr>
            <a:lvl2pPr marL="742950" indent="-285750">
              <a:defRPr sz="2400">
                <a:solidFill>
                  <a:schemeClr val="tx1"/>
                </a:solidFill>
                <a:latin typeface="Arial" charset="0"/>
                <a:ea typeface="ヒラギノ角ゴ Pro W3" charset="0"/>
                <a:cs typeface="ヒラギノ角ゴ Pro W3" charset="0"/>
              </a:defRPr>
            </a:lvl2pPr>
            <a:lvl3pPr marL="1143000" indent="-228600">
              <a:defRPr sz="2400">
                <a:solidFill>
                  <a:schemeClr val="tx1"/>
                </a:solidFill>
                <a:latin typeface="Arial" charset="0"/>
                <a:ea typeface="ヒラギノ角ゴ Pro W3" charset="0"/>
                <a:cs typeface="ヒラギノ角ゴ Pro W3" charset="0"/>
              </a:defRPr>
            </a:lvl3pPr>
            <a:lvl4pPr marL="1600200" indent="-228600">
              <a:defRPr sz="2400">
                <a:solidFill>
                  <a:schemeClr val="tx1"/>
                </a:solidFill>
                <a:latin typeface="Arial" charset="0"/>
                <a:ea typeface="ヒラギノ角ゴ Pro W3" charset="0"/>
                <a:cs typeface="ヒラギノ角ゴ Pro W3" charset="0"/>
              </a:defRPr>
            </a:lvl4pPr>
            <a:lvl5pPr marL="2057400" indent="-228600">
              <a:defRPr sz="2400">
                <a:solidFill>
                  <a:schemeClr val="tx1"/>
                </a:solidFill>
                <a:latin typeface="Arial" charset="0"/>
                <a:ea typeface="ヒラギノ角ゴ Pro W3" charset="0"/>
                <a:cs typeface="ヒラギノ角ゴ Pro W3" charset="0"/>
              </a:defRPr>
            </a:lvl5pPr>
            <a:lvl6pPr marL="25146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6pPr>
            <a:lvl7pPr marL="29718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7pPr>
            <a:lvl8pPr marL="34290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8pPr>
            <a:lvl9pPr marL="38862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9pPr>
          </a:lstStyle>
          <a:p>
            <a:fld id="{620BAE88-FB43-2046-99A0-1C01B692316A}" type="slidenum">
              <a:rPr lang="en-US" sz="1300"/>
              <a:pPr/>
              <a:t>10</a:t>
            </a:fld>
            <a:endParaRPr lang="en-US" sz="1300"/>
          </a:p>
        </p:txBody>
      </p:sp>
      <p:sp>
        <p:nvSpPr>
          <p:cNvPr id="31746" name="Slide Image Placeholder 1"/>
          <p:cNvSpPr>
            <a:spLocks noGrp="1" noRot="1" noChangeAspect="1" noTextEdit="1"/>
          </p:cNvSpPr>
          <p:nvPr>
            <p:ph type="sldImg"/>
          </p:nvPr>
        </p:nvSpPr>
        <p:spPr>
          <a:solidFill>
            <a:srgbClr val="FFFFFF"/>
          </a:solidFill>
          <a:ln/>
        </p:spPr>
      </p:sp>
      <p:sp>
        <p:nvSpPr>
          <p:cNvPr id="31747" name="Notes Placeholder 2"/>
          <p:cNvSpPr>
            <a:spLocks noGrp="1"/>
          </p:cNvSpPr>
          <p:nvPr>
            <p:ph type="body" idx="1"/>
          </p:nvPr>
        </p:nvSpPr>
        <p:spPr>
          <a:xfrm>
            <a:off x="812800" y="4560888"/>
            <a:ext cx="5608638" cy="4560887"/>
          </a:xfrm>
          <a:noFill/>
          <a:ln>
            <a:solidFill>
              <a:srgbClr val="000000"/>
            </a:solidFill>
          </a:ln>
          <a:extLst>
            <a:ext uri="{909E8E84-426E-40DD-AFC4-6F175D3DCCD1}">
              <a14:hiddenFill xmlns:a14="http://schemas.microsoft.com/office/drawing/2010/main">
                <a:solidFill>
                  <a:srgbClr val="FFFFFF"/>
                </a:solidFill>
              </a14:hiddenFill>
            </a:ext>
          </a:extLst>
        </p:spPr>
        <p:txBody>
          <a:bodyPr/>
          <a:lstStyle/>
          <a:p>
            <a:r>
              <a:rPr lang="en-US" dirty="0" smtClean="0">
                <a:latin typeface="Arial" charset="0"/>
                <a:ea typeface="ヒラギノ角ゴ Pro W3" charset="0"/>
                <a:cs typeface="ヒラギノ角ゴ Pro W3" charset="0"/>
              </a:rPr>
              <a:t>And now Learning Objective number three:</a:t>
            </a:r>
          </a:p>
          <a:p>
            <a:endParaRPr lang="en-US" dirty="0" smtClean="0">
              <a:latin typeface="Arial" charset="0"/>
              <a:ea typeface="ヒラギノ角ゴ Pro W3" charset="0"/>
              <a:cs typeface="ヒラギノ角ゴ Pro W3" charset="0"/>
            </a:endParaRPr>
          </a:p>
          <a:p>
            <a:r>
              <a:rPr lang="en-US" dirty="0" smtClean="0">
                <a:latin typeface="Arial" charset="0"/>
                <a:ea typeface="ヒラギノ角ゴ Pro W3" charset="0"/>
                <a:cs typeface="ヒラギノ角ゴ Pro W3" charset="0"/>
              </a:rPr>
              <a:t>First</a:t>
            </a:r>
            <a:r>
              <a:rPr lang="en-US" baseline="0" dirty="0" smtClean="0">
                <a:latin typeface="Arial" charset="0"/>
                <a:ea typeface="ヒラギノ角ゴ Pro W3" charset="0"/>
                <a:cs typeface="ヒラギノ角ゴ Pro W3" charset="0"/>
              </a:rPr>
              <a:t> – There is a lot of stuff out there.</a:t>
            </a:r>
          </a:p>
          <a:p>
            <a:r>
              <a:rPr lang="en-US" baseline="0" dirty="0" smtClean="0">
                <a:latin typeface="Arial" charset="0"/>
                <a:ea typeface="ヒラギノ角ゴ Pro W3" charset="0"/>
                <a:cs typeface="ヒラギノ角ゴ Pro W3" charset="0"/>
              </a:rPr>
              <a:t>Some formal and some informal.</a:t>
            </a:r>
          </a:p>
          <a:p>
            <a:r>
              <a:rPr lang="en-US" baseline="0" dirty="0" smtClean="0">
                <a:latin typeface="Arial" charset="0"/>
                <a:ea typeface="ヒラギノ角ゴ Pro W3" charset="0"/>
                <a:cs typeface="ヒラギノ角ゴ Pro W3" charset="0"/>
              </a:rPr>
              <a:t>Some of it is really good, and some is quite lame.</a:t>
            </a:r>
          </a:p>
          <a:p>
            <a:r>
              <a:rPr lang="en-US" baseline="0" dirty="0" smtClean="0">
                <a:latin typeface="Arial" charset="0"/>
                <a:ea typeface="ヒラギノ角ゴ Pro W3" charset="0"/>
                <a:cs typeface="ヒラギノ角ゴ Pro W3" charset="0"/>
              </a:rPr>
              <a:t>Some is detailed, and some is big picture.</a:t>
            </a:r>
          </a:p>
          <a:p>
            <a:pPr marL="0" marR="0" indent="0" algn="l" defTabSz="914400" rtl="0" eaLnBrk="0" fontAlgn="base" latinLnBrk="0" hangingPunct="0">
              <a:lnSpc>
                <a:spcPct val="100000"/>
              </a:lnSpc>
              <a:spcBef>
                <a:spcPct val="30000"/>
              </a:spcBef>
              <a:spcAft>
                <a:spcPct val="0"/>
              </a:spcAft>
              <a:buClrTx/>
              <a:buSzTx/>
              <a:buFontTx/>
              <a:buNone/>
              <a:tabLst/>
              <a:defRPr/>
            </a:pPr>
            <a:r>
              <a:rPr lang="en-US" baseline="0" dirty="0" smtClean="0">
                <a:latin typeface="Arial" charset="0"/>
                <a:ea typeface="ヒラギノ角ゴ Pro W3" charset="0"/>
                <a:cs typeface="ヒラギノ角ゴ Pro W3" charset="0"/>
              </a:rPr>
              <a:t>Some free, and some cost big bucks.</a:t>
            </a:r>
          </a:p>
          <a:p>
            <a:r>
              <a:rPr lang="en-US" baseline="0" dirty="0" smtClean="0">
                <a:latin typeface="Arial" charset="0"/>
                <a:ea typeface="ヒラギノ角ゴ Pro W3" charset="0"/>
                <a:cs typeface="ヒラギノ角ゴ Pro W3" charset="0"/>
              </a:rPr>
              <a:t>Print, video, the Web, social media.</a:t>
            </a:r>
          </a:p>
          <a:p>
            <a:r>
              <a:rPr lang="en-US" baseline="0" dirty="0" smtClean="0">
                <a:latin typeface="Arial" charset="0"/>
                <a:ea typeface="ヒラギノ角ゴ Pro W3" charset="0"/>
                <a:cs typeface="ヒラギノ角ゴ Pro W3" charset="0"/>
              </a:rPr>
              <a:t>And even old-fashioned face-to-face discussions</a:t>
            </a:r>
          </a:p>
          <a:p>
            <a:endParaRPr lang="en-US" baseline="0" dirty="0" smtClean="0">
              <a:latin typeface="Arial" charset="0"/>
              <a:ea typeface="ヒラギノ角ゴ Pro W3" charset="0"/>
              <a:cs typeface="ヒラギノ角ゴ Pro W3" charset="0"/>
            </a:endParaRPr>
          </a:p>
          <a:p>
            <a:pPr marL="0" marR="0" indent="0" algn="l" defTabSz="914400" rtl="0" eaLnBrk="0" fontAlgn="base" latinLnBrk="0" hangingPunct="0">
              <a:lnSpc>
                <a:spcPct val="100000"/>
              </a:lnSpc>
              <a:spcBef>
                <a:spcPct val="30000"/>
              </a:spcBef>
              <a:spcAft>
                <a:spcPct val="0"/>
              </a:spcAft>
              <a:buClrTx/>
              <a:buSzTx/>
              <a:buFontTx/>
              <a:buNone/>
              <a:tabLst/>
              <a:defRPr/>
            </a:pPr>
            <a:r>
              <a:rPr lang="en-US" baseline="0" dirty="0" smtClean="0">
                <a:latin typeface="Arial" charset="0"/>
                <a:ea typeface="ヒラギノ角ゴ Pro W3" charset="0"/>
                <a:cs typeface="ヒラギノ角ゴ Pro W3" charset="0"/>
              </a:rPr>
              <a:t>There is a lot of information about careers out there.</a:t>
            </a:r>
          </a:p>
          <a:p>
            <a:endParaRPr lang="en-US" baseline="0" dirty="0" smtClean="0">
              <a:latin typeface="Arial" charset="0"/>
              <a:ea typeface="ヒラギノ角ゴ Pro W3" charset="0"/>
              <a:cs typeface="ヒラギノ角ゴ Pro W3" charset="0"/>
            </a:endParaRPr>
          </a:p>
          <a:p>
            <a:endParaRPr lang="en-US" dirty="0" smtClean="0">
              <a:latin typeface="Arial" charset="0"/>
              <a:ea typeface="ヒラギノ角ゴ Pro W3" charset="0"/>
              <a:cs typeface="ヒラギノ角ゴ Pro W3" charset="0"/>
            </a:endParaRPr>
          </a:p>
          <a:p>
            <a:endParaRPr lang="en-US" dirty="0">
              <a:latin typeface="Arial" charset="0"/>
              <a:ea typeface="ヒラギノ角ゴ Pro W3" charset="0"/>
              <a:cs typeface="ヒラギノ角ゴ Pro W3" charset="0"/>
            </a:endParaRPr>
          </a:p>
        </p:txBody>
      </p:sp>
      <p:sp>
        <p:nvSpPr>
          <p:cNvPr id="31748" name="Slide Number Placeholder 3"/>
          <p:cNvSpPr txBox="1">
            <a:spLocks noGrp="1"/>
          </p:cNvSpPr>
          <p:nvPr/>
        </p:nvSpPr>
        <p:spPr bwMode="auto">
          <a:xfrm>
            <a:off x="4144963" y="9121775"/>
            <a:ext cx="3170237" cy="479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6661" tIns="48331" rIns="96661" bIns="48331" anchor="b"/>
          <a:lstStyle>
            <a:lvl1pPr>
              <a:defRPr sz="2400">
                <a:solidFill>
                  <a:schemeClr val="tx1"/>
                </a:solidFill>
                <a:latin typeface="Arial" charset="0"/>
                <a:ea typeface="ヒラギノ角ゴ Pro W3" charset="0"/>
                <a:cs typeface="ヒラギノ角ゴ Pro W3" charset="0"/>
              </a:defRPr>
            </a:lvl1pPr>
            <a:lvl2pPr marL="742950" indent="-285750">
              <a:defRPr sz="2400">
                <a:solidFill>
                  <a:schemeClr val="tx1"/>
                </a:solidFill>
                <a:latin typeface="Arial" charset="0"/>
                <a:ea typeface="ヒラギノ角ゴ Pro W3" charset="0"/>
                <a:cs typeface="ヒラギノ角ゴ Pro W3" charset="0"/>
              </a:defRPr>
            </a:lvl2pPr>
            <a:lvl3pPr marL="1143000" indent="-228600">
              <a:defRPr sz="2400">
                <a:solidFill>
                  <a:schemeClr val="tx1"/>
                </a:solidFill>
                <a:latin typeface="Arial" charset="0"/>
                <a:ea typeface="ヒラギノ角ゴ Pro W3" charset="0"/>
                <a:cs typeface="ヒラギノ角ゴ Pro W3" charset="0"/>
              </a:defRPr>
            </a:lvl3pPr>
            <a:lvl4pPr marL="1600200" indent="-228600">
              <a:defRPr sz="2400">
                <a:solidFill>
                  <a:schemeClr val="tx1"/>
                </a:solidFill>
                <a:latin typeface="Arial" charset="0"/>
                <a:ea typeface="ヒラギノ角ゴ Pro W3" charset="0"/>
                <a:cs typeface="ヒラギノ角ゴ Pro W3" charset="0"/>
              </a:defRPr>
            </a:lvl4pPr>
            <a:lvl5pPr marL="2057400" indent="-228600">
              <a:defRPr sz="2400">
                <a:solidFill>
                  <a:schemeClr val="tx1"/>
                </a:solidFill>
                <a:latin typeface="Arial" charset="0"/>
                <a:ea typeface="ヒラギノ角ゴ Pro W3" charset="0"/>
                <a:cs typeface="ヒラギノ角ゴ Pro W3" charset="0"/>
              </a:defRPr>
            </a:lvl5pPr>
            <a:lvl6pPr marL="25146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6pPr>
            <a:lvl7pPr marL="29718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7pPr>
            <a:lvl8pPr marL="34290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8pPr>
            <a:lvl9pPr marL="38862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9pPr>
          </a:lstStyle>
          <a:p>
            <a:pPr algn="r"/>
            <a:fld id="{3008DC6F-E8C4-5846-90E7-EA5C8363BAAB}" type="slidenum">
              <a:rPr lang="en-US" sz="1300"/>
              <a:pPr algn="r"/>
              <a:t>10</a:t>
            </a:fld>
            <a:endParaRPr lang="en-US" sz="130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ヒラギノ角ゴ Pro W3" charset="0"/>
                <a:cs typeface="ヒラギノ角ゴ Pro W3" charset="0"/>
              </a:defRPr>
            </a:lvl1pPr>
            <a:lvl2pPr marL="742950" indent="-285750">
              <a:defRPr sz="2400">
                <a:solidFill>
                  <a:schemeClr val="tx1"/>
                </a:solidFill>
                <a:latin typeface="Arial" charset="0"/>
                <a:ea typeface="ヒラギノ角ゴ Pro W3" charset="0"/>
                <a:cs typeface="ヒラギノ角ゴ Pro W3" charset="0"/>
              </a:defRPr>
            </a:lvl2pPr>
            <a:lvl3pPr marL="1143000" indent="-228600">
              <a:defRPr sz="2400">
                <a:solidFill>
                  <a:schemeClr val="tx1"/>
                </a:solidFill>
                <a:latin typeface="Arial" charset="0"/>
                <a:ea typeface="ヒラギノ角ゴ Pro W3" charset="0"/>
                <a:cs typeface="ヒラギノ角ゴ Pro W3" charset="0"/>
              </a:defRPr>
            </a:lvl3pPr>
            <a:lvl4pPr marL="1600200" indent="-228600">
              <a:defRPr sz="2400">
                <a:solidFill>
                  <a:schemeClr val="tx1"/>
                </a:solidFill>
                <a:latin typeface="Arial" charset="0"/>
                <a:ea typeface="ヒラギノ角ゴ Pro W3" charset="0"/>
                <a:cs typeface="ヒラギノ角ゴ Pro W3" charset="0"/>
              </a:defRPr>
            </a:lvl4pPr>
            <a:lvl5pPr marL="2057400" indent="-228600">
              <a:defRPr sz="2400">
                <a:solidFill>
                  <a:schemeClr val="tx1"/>
                </a:solidFill>
                <a:latin typeface="Arial" charset="0"/>
                <a:ea typeface="ヒラギノ角ゴ Pro W3" charset="0"/>
                <a:cs typeface="ヒラギノ角ゴ Pro W3" charset="0"/>
              </a:defRPr>
            </a:lvl5pPr>
            <a:lvl6pPr marL="25146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6pPr>
            <a:lvl7pPr marL="29718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7pPr>
            <a:lvl8pPr marL="34290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8pPr>
            <a:lvl9pPr marL="38862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9pPr>
          </a:lstStyle>
          <a:p>
            <a:fld id="{620BAE88-FB43-2046-99A0-1C01B692316A}" type="slidenum">
              <a:rPr lang="en-US" sz="1300"/>
              <a:pPr/>
              <a:t>11</a:t>
            </a:fld>
            <a:endParaRPr lang="en-US" sz="1300"/>
          </a:p>
        </p:txBody>
      </p:sp>
      <p:sp>
        <p:nvSpPr>
          <p:cNvPr id="31746" name="Slide Image Placeholder 1"/>
          <p:cNvSpPr>
            <a:spLocks noGrp="1" noRot="1" noChangeAspect="1" noTextEdit="1"/>
          </p:cNvSpPr>
          <p:nvPr>
            <p:ph type="sldImg"/>
          </p:nvPr>
        </p:nvSpPr>
        <p:spPr>
          <a:xfrm>
            <a:off x="1257300" y="720725"/>
            <a:ext cx="2400300" cy="1800225"/>
          </a:xfrm>
          <a:solidFill>
            <a:srgbClr val="FFFFFF"/>
          </a:solidFill>
          <a:ln/>
        </p:spPr>
      </p:sp>
      <p:sp>
        <p:nvSpPr>
          <p:cNvPr id="31747" name="Notes Placeholder 2"/>
          <p:cNvSpPr>
            <a:spLocks noGrp="1"/>
          </p:cNvSpPr>
          <p:nvPr>
            <p:ph type="body" idx="1"/>
          </p:nvPr>
        </p:nvSpPr>
        <p:spPr>
          <a:xfrm>
            <a:off x="812800" y="2667000"/>
            <a:ext cx="5608638" cy="6454775"/>
          </a:xfrm>
          <a:noFill/>
          <a:ln>
            <a:solidFill>
              <a:srgbClr val="000000"/>
            </a:solidFill>
          </a:ln>
          <a:extLst>
            <a:ext uri="{909E8E84-426E-40DD-AFC4-6F175D3DCCD1}">
              <a14:hiddenFill xmlns:a14="http://schemas.microsoft.com/office/drawing/2010/main">
                <a:solidFill>
                  <a:srgbClr val="FFFFFF"/>
                </a:solidFill>
              </a14:hiddenFill>
            </a:ext>
          </a:extLst>
        </p:spPr>
        <p:txBody>
          <a:bodyPr/>
          <a:lstStyle/>
          <a:p>
            <a:r>
              <a:rPr lang="en-US" dirty="0" smtClean="0">
                <a:latin typeface="Arial" charset="0"/>
                <a:ea typeface="ヒラギノ角ゴ Pro W3" charset="0"/>
                <a:cs typeface="ヒラギノ角ゴ Pro W3" charset="0"/>
              </a:rPr>
              <a:t>Career data is classified several different ways. Categorizing data is one way of turning it into information.</a:t>
            </a:r>
          </a:p>
          <a:p>
            <a:endParaRPr lang="en-US" dirty="0" smtClean="0">
              <a:latin typeface="Arial" charset="0"/>
              <a:ea typeface="ヒラギノ角ゴ Pro W3" charset="0"/>
              <a:cs typeface="ヒラギノ角ゴ Pro W3" charset="0"/>
            </a:endParaRPr>
          </a:p>
          <a:p>
            <a:r>
              <a:rPr lang="en-US" dirty="0" smtClean="0">
                <a:latin typeface="Arial" charset="0"/>
                <a:ea typeface="ヒラギノ角ゴ Pro W3" charset="0"/>
                <a:cs typeface="ヒラギノ角ゴ Pro W3" charset="0"/>
              </a:rPr>
              <a:t>John Holland came up with a way to discover</a:t>
            </a:r>
            <a:r>
              <a:rPr lang="en-US" baseline="0" dirty="0" smtClean="0">
                <a:latin typeface="Arial" charset="0"/>
                <a:ea typeface="ヒラギノ角ゴ Pro W3" charset="0"/>
                <a:cs typeface="ヒラギノ角ゴ Pro W3" charset="0"/>
              </a:rPr>
              <a:t> your career interests in six different categories and then compare those to people who are already employed in occupations.  Has everyone done a career interest assessment? I am high in Realistic and Conventional. Low in social and artistic.</a:t>
            </a:r>
          </a:p>
          <a:p>
            <a:endParaRPr lang="en-US" baseline="0" dirty="0" smtClean="0">
              <a:latin typeface="Arial" charset="0"/>
              <a:ea typeface="ヒラギノ角ゴ Pro W3" charset="0"/>
              <a:cs typeface="ヒラギノ角ゴ Pro W3" charset="0"/>
            </a:endParaRPr>
          </a:p>
          <a:p>
            <a:r>
              <a:rPr lang="en-US" baseline="0" dirty="0" smtClean="0">
                <a:latin typeface="Arial" charset="0"/>
                <a:ea typeface="ヒラギノ角ゴ Pro W3" charset="0"/>
                <a:cs typeface="ヒラギノ角ゴ Pro W3" charset="0"/>
              </a:rPr>
              <a:t>The Standard Occupational Classification System is used to identify specific occupations. It is useful when you want to compare several government data tables.</a:t>
            </a:r>
          </a:p>
          <a:p>
            <a:endParaRPr lang="en-US" baseline="0" dirty="0" smtClean="0">
              <a:latin typeface="Arial" charset="0"/>
              <a:ea typeface="ヒラギノ角ゴ Pro W3" charset="0"/>
              <a:cs typeface="ヒラギノ角ゴ Pro W3" charset="0"/>
            </a:endParaRPr>
          </a:p>
          <a:p>
            <a:r>
              <a:rPr lang="en-US" baseline="0" dirty="0" smtClean="0">
                <a:latin typeface="Arial" charset="0"/>
                <a:ea typeface="ヒラギノ角ゴ Pro W3" charset="0"/>
                <a:cs typeface="ヒラギノ角ゴ Pro W3" charset="0"/>
              </a:rPr>
              <a:t>For years we have been using the 16 Career Clusters to help us educators classify careers. It’s a good first step to get folks to choose a broad career cluster before narrowing down to a specific career.</a:t>
            </a:r>
          </a:p>
          <a:p>
            <a:endParaRPr lang="en-US" baseline="0" dirty="0" smtClean="0">
              <a:latin typeface="Arial" charset="0"/>
              <a:ea typeface="ヒラギノ角ゴ Pro W3" charset="0"/>
              <a:cs typeface="ヒラギノ角ゴ Pro W3" charset="0"/>
            </a:endParaRPr>
          </a:p>
          <a:p>
            <a:endParaRPr lang="en-US" dirty="0" smtClean="0">
              <a:latin typeface="Arial" charset="0"/>
              <a:ea typeface="ヒラギノ角ゴ Pro W3" charset="0"/>
              <a:cs typeface="ヒラギノ角ゴ Pro W3" charset="0"/>
            </a:endParaRPr>
          </a:p>
          <a:p>
            <a:endParaRPr lang="en-US" dirty="0">
              <a:latin typeface="Arial" charset="0"/>
              <a:ea typeface="ヒラギノ角ゴ Pro W3" charset="0"/>
              <a:cs typeface="ヒラギノ角ゴ Pro W3" charset="0"/>
            </a:endParaRPr>
          </a:p>
        </p:txBody>
      </p:sp>
      <p:sp>
        <p:nvSpPr>
          <p:cNvPr id="31748" name="Slide Number Placeholder 3"/>
          <p:cNvSpPr txBox="1">
            <a:spLocks noGrp="1"/>
          </p:cNvSpPr>
          <p:nvPr/>
        </p:nvSpPr>
        <p:spPr bwMode="auto">
          <a:xfrm>
            <a:off x="4144963" y="9121775"/>
            <a:ext cx="3170237" cy="479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6661" tIns="48331" rIns="96661" bIns="48331" anchor="b"/>
          <a:lstStyle>
            <a:lvl1pPr>
              <a:defRPr sz="2400">
                <a:solidFill>
                  <a:schemeClr val="tx1"/>
                </a:solidFill>
                <a:latin typeface="Arial" charset="0"/>
                <a:ea typeface="ヒラギノ角ゴ Pro W3" charset="0"/>
                <a:cs typeface="ヒラギノ角ゴ Pro W3" charset="0"/>
              </a:defRPr>
            </a:lvl1pPr>
            <a:lvl2pPr marL="742950" indent="-285750">
              <a:defRPr sz="2400">
                <a:solidFill>
                  <a:schemeClr val="tx1"/>
                </a:solidFill>
                <a:latin typeface="Arial" charset="0"/>
                <a:ea typeface="ヒラギノ角ゴ Pro W3" charset="0"/>
                <a:cs typeface="ヒラギノ角ゴ Pro W3" charset="0"/>
              </a:defRPr>
            </a:lvl2pPr>
            <a:lvl3pPr marL="1143000" indent="-228600">
              <a:defRPr sz="2400">
                <a:solidFill>
                  <a:schemeClr val="tx1"/>
                </a:solidFill>
                <a:latin typeface="Arial" charset="0"/>
                <a:ea typeface="ヒラギノ角ゴ Pro W3" charset="0"/>
                <a:cs typeface="ヒラギノ角ゴ Pro W3" charset="0"/>
              </a:defRPr>
            </a:lvl3pPr>
            <a:lvl4pPr marL="1600200" indent="-228600">
              <a:defRPr sz="2400">
                <a:solidFill>
                  <a:schemeClr val="tx1"/>
                </a:solidFill>
                <a:latin typeface="Arial" charset="0"/>
                <a:ea typeface="ヒラギノ角ゴ Pro W3" charset="0"/>
                <a:cs typeface="ヒラギノ角ゴ Pro W3" charset="0"/>
              </a:defRPr>
            </a:lvl4pPr>
            <a:lvl5pPr marL="2057400" indent="-228600">
              <a:defRPr sz="2400">
                <a:solidFill>
                  <a:schemeClr val="tx1"/>
                </a:solidFill>
                <a:latin typeface="Arial" charset="0"/>
                <a:ea typeface="ヒラギノ角ゴ Pro W3" charset="0"/>
                <a:cs typeface="ヒラギノ角ゴ Pro W3" charset="0"/>
              </a:defRPr>
            </a:lvl5pPr>
            <a:lvl6pPr marL="25146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6pPr>
            <a:lvl7pPr marL="29718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7pPr>
            <a:lvl8pPr marL="34290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8pPr>
            <a:lvl9pPr marL="38862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9pPr>
          </a:lstStyle>
          <a:p>
            <a:pPr algn="r"/>
            <a:fld id="{3008DC6F-E8C4-5846-90E7-EA5C8363BAAB}" type="slidenum">
              <a:rPr lang="en-US" sz="1300"/>
              <a:pPr algn="r"/>
              <a:t>11</a:t>
            </a:fld>
            <a:endParaRPr lang="en-US" sz="130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ヒラギノ角ゴ Pro W3" charset="0"/>
                <a:cs typeface="ヒラギノ角ゴ Pro W3" charset="0"/>
              </a:defRPr>
            </a:lvl1pPr>
            <a:lvl2pPr marL="742950" indent="-285750">
              <a:defRPr sz="2400">
                <a:solidFill>
                  <a:schemeClr val="tx1"/>
                </a:solidFill>
                <a:latin typeface="Arial" charset="0"/>
                <a:ea typeface="ヒラギノ角ゴ Pro W3" charset="0"/>
                <a:cs typeface="ヒラギノ角ゴ Pro W3" charset="0"/>
              </a:defRPr>
            </a:lvl2pPr>
            <a:lvl3pPr marL="1143000" indent="-228600">
              <a:defRPr sz="2400">
                <a:solidFill>
                  <a:schemeClr val="tx1"/>
                </a:solidFill>
                <a:latin typeface="Arial" charset="0"/>
                <a:ea typeface="ヒラギノ角ゴ Pro W3" charset="0"/>
                <a:cs typeface="ヒラギノ角ゴ Pro W3" charset="0"/>
              </a:defRPr>
            </a:lvl3pPr>
            <a:lvl4pPr marL="1600200" indent="-228600">
              <a:defRPr sz="2400">
                <a:solidFill>
                  <a:schemeClr val="tx1"/>
                </a:solidFill>
                <a:latin typeface="Arial" charset="0"/>
                <a:ea typeface="ヒラギノ角ゴ Pro W3" charset="0"/>
                <a:cs typeface="ヒラギノ角ゴ Pro W3" charset="0"/>
              </a:defRPr>
            </a:lvl4pPr>
            <a:lvl5pPr marL="2057400" indent="-228600">
              <a:defRPr sz="2400">
                <a:solidFill>
                  <a:schemeClr val="tx1"/>
                </a:solidFill>
                <a:latin typeface="Arial" charset="0"/>
                <a:ea typeface="ヒラギノ角ゴ Pro W3" charset="0"/>
                <a:cs typeface="ヒラギノ角ゴ Pro W3" charset="0"/>
              </a:defRPr>
            </a:lvl5pPr>
            <a:lvl6pPr marL="25146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6pPr>
            <a:lvl7pPr marL="29718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7pPr>
            <a:lvl8pPr marL="34290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8pPr>
            <a:lvl9pPr marL="38862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9pPr>
          </a:lstStyle>
          <a:p>
            <a:fld id="{620BAE88-FB43-2046-99A0-1C01B692316A}" type="slidenum">
              <a:rPr lang="en-US" sz="1300"/>
              <a:pPr/>
              <a:t>12</a:t>
            </a:fld>
            <a:endParaRPr lang="en-US" sz="1300"/>
          </a:p>
        </p:txBody>
      </p:sp>
      <p:sp>
        <p:nvSpPr>
          <p:cNvPr id="31746" name="Slide Image Placeholder 1"/>
          <p:cNvSpPr>
            <a:spLocks noGrp="1" noRot="1" noChangeAspect="1" noTextEdit="1"/>
          </p:cNvSpPr>
          <p:nvPr>
            <p:ph type="sldImg"/>
          </p:nvPr>
        </p:nvSpPr>
        <p:spPr>
          <a:xfrm>
            <a:off x="5562600" y="152400"/>
            <a:ext cx="1562100" cy="1171575"/>
          </a:xfrm>
          <a:solidFill>
            <a:srgbClr val="FFFFFF"/>
          </a:solidFill>
          <a:ln/>
        </p:spPr>
      </p:sp>
      <p:sp>
        <p:nvSpPr>
          <p:cNvPr id="31747" name="Notes Placeholder 2"/>
          <p:cNvSpPr>
            <a:spLocks noGrp="1"/>
          </p:cNvSpPr>
          <p:nvPr>
            <p:ph type="body" idx="1"/>
          </p:nvPr>
        </p:nvSpPr>
        <p:spPr>
          <a:xfrm>
            <a:off x="685800" y="609600"/>
            <a:ext cx="6248400" cy="8512175"/>
          </a:xfrm>
          <a:noFill/>
          <a:ln>
            <a:solidFill>
              <a:srgbClr val="000000"/>
            </a:solidFill>
          </a:ln>
          <a:extLst>
            <a:ext uri="{909E8E84-426E-40DD-AFC4-6F175D3DCCD1}">
              <a14:hiddenFill xmlns:a14="http://schemas.microsoft.com/office/drawing/2010/main">
                <a:solidFill>
                  <a:srgbClr val="FFFFFF"/>
                </a:solidFill>
              </a14:hiddenFill>
            </a:ext>
          </a:extLst>
        </p:spPr>
        <p:txBody>
          <a:bodyPr/>
          <a:lstStyle/>
          <a:p>
            <a:r>
              <a:rPr lang="en-US" dirty="0" smtClean="0">
                <a:latin typeface="Arial" charset="0"/>
                <a:ea typeface="ヒラギノ角ゴ Pro W3" charset="0"/>
                <a:cs typeface="ヒラギノ角ゴ Pro W3" charset="0"/>
                <a:sym typeface="Wingdings" panose="05000000000000000000" pitchFamily="2" charset="2"/>
              </a:rPr>
              <a:t> </a:t>
            </a:r>
            <a:r>
              <a:rPr lang="en-US" dirty="0" smtClean="0">
                <a:latin typeface="Arial" charset="0"/>
                <a:ea typeface="ヒラギノ角ゴ Pro W3" charset="0"/>
                <a:cs typeface="ヒラギノ角ゴ Pro W3" charset="0"/>
              </a:rPr>
              <a:t>Start with a career assessment. </a:t>
            </a:r>
            <a:br>
              <a:rPr lang="en-US" dirty="0" smtClean="0">
                <a:latin typeface="Arial" charset="0"/>
                <a:ea typeface="ヒラギノ角ゴ Pro W3" charset="0"/>
                <a:cs typeface="ヒラギノ角ゴ Pro W3" charset="0"/>
              </a:rPr>
            </a:br>
            <a:r>
              <a:rPr lang="en-US" dirty="0" smtClean="0">
                <a:latin typeface="Arial" charset="0"/>
                <a:ea typeface="ヒラギノ角ゴ Pro W3" charset="0"/>
                <a:cs typeface="ヒラギノ角ゴ Pro W3" charset="0"/>
              </a:rPr>
              <a:t>Career interests is a good place to start.</a:t>
            </a:r>
          </a:p>
          <a:p>
            <a:r>
              <a:rPr lang="en-US" dirty="0" smtClean="0">
                <a:latin typeface="Arial" charset="0"/>
                <a:ea typeface="ヒラギノ角ゴ Pro W3" charset="0"/>
                <a:cs typeface="ヒラギノ角ゴ Pro W3" charset="0"/>
              </a:rPr>
              <a:t>Middle- and High</a:t>
            </a:r>
            <a:r>
              <a:rPr lang="en-US" baseline="0" dirty="0" smtClean="0">
                <a:latin typeface="Arial" charset="0"/>
                <a:ea typeface="ヒラギノ角ゴ Pro W3" charset="0"/>
                <a:cs typeface="ヒラギノ角ゴ Pro W3" charset="0"/>
              </a:rPr>
              <a:t>-school kids may not be able to complete </a:t>
            </a:r>
            <a:r>
              <a:rPr lang="en-US" u="sng" baseline="0" dirty="0" smtClean="0">
                <a:latin typeface="Arial" charset="0"/>
                <a:ea typeface="ヒラギノ角ゴ Pro W3" charset="0"/>
                <a:cs typeface="ヒラギノ角ゴ Pro W3" charset="0"/>
              </a:rPr>
              <a:t>skills</a:t>
            </a:r>
            <a:r>
              <a:rPr lang="en-US" baseline="0" dirty="0" smtClean="0">
                <a:latin typeface="Arial" charset="0"/>
                <a:ea typeface="ヒラギノ角ゴ Pro W3" charset="0"/>
                <a:cs typeface="ヒラギノ角ゴ Pro W3" charset="0"/>
              </a:rPr>
              <a:t> assessments and </a:t>
            </a:r>
            <a:r>
              <a:rPr lang="en-US" u="sng" baseline="0" dirty="0" smtClean="0">
                <a:latin typeface="Arial" charset="0"/>
                <a:ea typeface="ヒラギノ角ゴ Pro W3" charset="0"/>
                <a:cs typeface="ヒラギノ角ゴ Pro W3" charset="0"/>
              </a:rPr>
              <a:t>work values </a:t>
            </a:r>
            <a:r>
              <a:rPr lang="en-US" baseline="0" dirty="0" smtClean="0">
                <a:latin typeface="Arial" charset="0"/>
                <a:ea typeface="ヒラギノ角ゴ Pro W3" charset="0"/>
                <a:cs typeface="ヒラギノ角ゴ Pro W3" charset="0"/>
              </a:rPr>
              <a:t>assessments since they have not had much time to try out skills or understand work values.  But they should be able to complete a career interest assessment.</a:t>
            </a:r>
            <a:endParaRPr lang="en-US" dirty="0" smtClean="0">
              <a:latin typeface="Arial" charset="0"/>
              <a:ea typeface="ヒラギノ角ゴ Pro W3" charset="0"/>
              <a:cs typeface="ヒラギノ角ゴ Pro W3" charset="0"/>
            </a:endParaRPr>
          </a:p>
          <a:p>
            <a:r>
              <a:rPr lang="en-US" dirty="0" smtClean="0">
                <a:latin typeface="Arial" charset="0"/>
                <a:ea typeface="ヒラギノ角ゴ Pro W3" charset="0"/>
                <a:cs typeface="ヒラギノ角ゴ Pro W3" charset="0"/>
              </a:rPr>
              <a:t>The key here is that -- kids have to figure out who they are -- before they can match themselves to a occupation.  And if you have been around</a:t>
            </a:r>
            <a:r>
              <a:rPr lang="en-US" baseline="0" dirty="0" smtClean="0">
                <a:latin typeface="Arial" charset="0"/>
                <a:ea typeface="ヒラギノ角ゴ Pro W3" charset="0"/>
                <a:cs typeface="ヒラギノ角ゴ Pro W3" charset="0"/>
              </a:rPr>
              <a:t> high school kids, you know they do </a:t>
            </a:r>
            <a:r>
              <a:rPr lang="en-US" u="sng" baseline="0" dirty="0" smtClean="0">
                <a:latin typeface="Arial" charset="0"/>
                <a:ea typeface="ヒラギノ角ゴ Pro W3" charset="0"/>
                <a:cs typeface="ヒラギノ角ゴ Pro W3" charset="0"/>
              </a:rPr>
              <a:t>not</a:t>
            </a:r>
            <a:r>
              <a:rPr lang="en-US" baseline="0" dirty="0" smtClean="0">
                <a:latin typeface="Arial" charset="0"/>
                <a:ea typeface="ヒラギノ角ゴ Pro W3" charset="0"/>
                <a:cs typeface="ヒラギノ角ゴ Pro W3" charset="0"/>
              </a:rPr>
              <a:t> know who they are.</a:t>
            </a:r>
          </a:p>
          <a:p>
            <a:pPr marL="285750" indent="-285750">
              <a:buFont typeface="Wingdings"/>
              <a:buChar char="à"/>
            </a:pPr>
            <a:r>
              <a:rPr lang="en-US" baseline="0" dirty="0" smtClean="0">
                <a:latin typeface="Arial" charset="0"/>
                <a:ea typeface="ヒラギノ角ゴ Pro W3" charset="0"/>
                <a:cs typeface="ヒラギノ角ゴ Pro W3" charset="0"/>
              </a:rPr>
              <a:t>Next is to look at career- or occupation-information sources. These could be government sources like the Occupational Handbook or the O*NET. Or could be something like Futures for Kids, Career Cruising, Bridges, or </a:t>
            </a:r>
            <a:r>
              <a:rPr lang="en-US" baseline="0" dirty="0" err="1" smtClean="0">
                <a:latin typeface="Arial" charset="0"/>
                <a:ea typeface="ヒラギノ角ゴ Pro W3" charset="0"/>
                <a:cs typeface="ヒラギノ角ゴ Pro W3" charset="0"/>
              </a:rPr>
              <a:t>Kuder</a:t>
            </a:r>
            <a:r>
              <a:rPr lang="en-US" baseline="0" dirty="0" smtClean="0">
                <a:latin typeface="Arial" charset="0"/>
                <a:ea typeface="ヒラギノ角ゴ Pro W3" charset="0"/>
                <a:cs typeface="ヒラギノ角ゴ Pro W3" charset="0"/>
              </a:rPr>
              <a:t>.  Some cost money, and others are free.</a:t>
            </a:r>
          </a:p>
          <a:p>
            <a:pPr marL="0" marR="0" indent="0" algn="l" defTabSz="914400" rtl="0" eaLnBrk="0" fontAlgn="base" latinLnBrk="0" hangingPunct="0">
              <a:lnSpc>
                <a:spcPct val="100000"/>
              </a:lnSpc>
              <a:spcBef>
                <a:spcPct val="30000"/>
              </a:spcBef>
              <a:spcAft>
                <a:spcPct val="0"/>
              </a:spcAft>
              <a:buClrTx/>
              <a:buSzTx/>
              <a:buFont typeface="Wingdings"/>
              <a:buNone/>
              <a:tabLst/>
              <a:defRPr/>
            </a:pPr>
            <a:r>
              <a:rPr lang="en-US" baseline="0" dirty="0" smtClean="0">
                <a:latin typeface="Arial" charset="0"/>
                <a:ea typeface="ヒラギノ角ゴ Pro W3" charset="0"/>
                <a:cs typeface="ヒラギノ角ゴ Pro W3" charset="0"/>
              </a:rPr>
              <a:t>The number one source of career information is parents, yet what do this generation’s parents know about nanotechnology and bioinformatics?</a:t>
            </a:r>
          </a:p>
          <a:p>
            <a:pPr marL="0" marR="0" indent="0" algn="l" defTabSz="914400" rtl="0" eaLnBrk="0" fontAlgn="base" latinLnBrk="0" hangingPunct="0">
              <a:lnSpc>
                <a:spcPct val="100000"/>
              </a:lnSpc>
              <a:spcBef>
                <a:spcPct val="30000"/>
              </a:spcBef>
              <a:spcAft>
                <a:spcPct val="0"/>
              </a:spcAft>
              <a:buClrTx/>
              <a:buSzTx/>
              <a:buFont typeface="Wingdings"/>
              <a:buNone/>
              <a:tabLst/>
              <a:defRPr/>
            </a:pPr>
            <a:r>
              <a:rPr lang="en-US" baseline="0" dirty="0" smtClean="0">
                <a:latin typeface="Arial" charset="0"/>
                <a:ea typeface="ヒラギノ角ゴ Pro W3" charset="0"/>
                <a:cs typeface="ヒラギノ角ゴ Pro W3" charset="0"/>
              </a:rPr>
              <a:t>Social media, like LinkedIn, blogs, podcasts, wikis, discussion boards are modern methods of communicating and can be used to gather occupational information.</a:t>
            </a:r>
          </a:p>
          <a:p>
            <a:r>
              <a:rPr lang="en-US" baseline="0" dirty="0" smtClean="0">
                <a:latin typeface="Arial" charset="0"/>
                <a:ea typeface="ヒラギノ角ゴ Pro W3" charset="0"/>
                <a:cs typeface="ヒラギノ角ゴ Pro W3" charset="0"/>
                <a:sym typeface="Wingdings" panose="05000000000000000000" pitchFamily="2" charset="2"/>
              </a:rPr>
              <a:t> </a:t>
            </a:r>
            <a:r>
              <a:rPr lang="en-US" baseline="0" dirty="0" smtClean="0">
                <a:latin typeface="Arial" charset="0"/>
                <a:ea typeface="ヒラギノ角ゴ Pro W3" charset="0"/>
                <a:cs typeface="ヒラギノ角ゴ Pro W3" charset="0"/>
              </a:rPr>
              <a:t>Then check out the salaries, job projections, educational requirements and other aspects of each occupation.</a:t>
            </a:r>
          </a:p>
          <a:p>
            <a:pPr marL="0" marR="0" indent="0" algn="l" defTabSz="914400" rtl="0" eaLnBrk="0" fontAlgn="base" latinLnBrk="0" hangingPunct="0">
              <a:lnSpc>
                <a:spcPct val="100000"/>
              </a:lnSpc>
              <a:spcBef>
                <a:spcPct val="30000"/>
              </a:spcBef>
              <a:spcAft>
                <a:spcPct val="0"/>
              </a:spcAft>
              <a:buClrTx/>
              <a:buSzTx/>
              <a:buFontTx/>
              <a:buNone/>
              <a:tabLst/>
              <a:defRPr/>
            </a:pPr>
            <a:r>
              <a:rPr lang="en-US" baseline="0" dirty="0" smtClean="0">
                <a:latin typeface="Arial" charset="0"/>
                <a:ea typeface="ヒラギノ角ゴ Pro W3" charset="0"/>
                <a:cs typeface="ヒラギノ角ゴ Pro W3" charset="0"/>
              </a:rPr>
              <a:t>You will find that some web sites have different salaries and projections, and even a different list of job titles. There is no one perfect career information resource.  Start with something simple, but make sure kids know before they get out of high school that there are lots of answers, they just have to figure out which answer is the right one for them.</a:t>
            </a:r>
            <a:endParaRPr lang="en-US" dirty="0" smtClean="0">
              <a:latin typeface="Arial" charset="0"/>
              <a:ea typeface="ヒラギノ角ゴ Pro W3" charset="0"/>
              <a:cs typeface="ヒラギノ角ゴ Pro W3" charset="0"/>
            </a:endParaRPr>
          </a:p>
        </p:txBody>
      </p:sp>
      <p:sp>
        <p:nvSpPr>
          <p:cNvPr id="31748" name="Slide Number Placeholder 3"/>
          <p:cNvSpPr txBox="1">
            <a:spLocks noGrp="1"/>
          </p:cNvSpPr>
          <p:nvPr/>
        </p:nvSpPr>
        <p:spPr bwMode="auto">
          <a:xfrm>
            <a:off x="4144963" y="9121775"/>
            <a:ext cx="3170237" cy="479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6661" tIns="48331" rIns="96661" bIns="48331" anchor="b"/>
          <a:lstStyle>
            <a:lvl1pPr>
              <a:defRPr sz="2400">
                <a:solidFill>
                  <a:schemeClr val="tx1"/>
                </a:solidFill>
                <a:latin typeface="Arial" charset="0"/>
                <a:ea typeface="ヒラギノ角ゴ Pro W3" charset="0"/>
                <a:cs typeface="ヒラギノ角ゴ Pro W3" charset="0"/>
              </a:defRPr>
            </a:lvl1pPr>
            <a:lvl2pPr marL="742950" indent="-285750">
              <a:defRPr sz="2400">
                <a:solidFill>
                  <a:schemeClr val="tx1"/>
                </a:solidFill>
                <a:latin typeface="Arial" charset="0"/>
                <a:ea typeface="ヒラギノ角ゴ Pro W3" charset="0"/>
                <a:cs typeface="ヒラギノ角ゴ Pro W3" charset="0"/>
              </a:defRPr>
            </a:lvl2pPr>
            <a:lvl3pPr marL="1143000" indent="-228600">
              <a:defRPr sz="2400">
                <a:solidFill>
                  <a:schemeClr val="tx1"/>
                </a:solidFill>
                <a:latin typeface="Arial" charset="0"/>
                <a:ea typeface="ヒラギノ角ゴ Pro W3" charset="0"/>
                <a:cs typeface="ヒラギノ角ゴ Pro W3" charset="0"/>
              </a:defRPr>
            </a:lvl3pPr>
            <a:lvl4pPr marL="1600200" indent="-228600">
              <a:defRPr sz="2400">
                <a:solidFill>
                  <a:schemeClr val="tx1"/>
                </a:solidFill>
                <a:latin typeface="Arial" charset="0"/>
                <a:ea typeface="ヒラギノ角ゴ Pro W3" charset="0"/>
                <a:cs typeface="ヒラギノ角ゴ Pro W3" charset="0"/>
              </a:defRPr>
            </a:lvl4pPr>
            <a:lvl5pPr marL="2057400" indent="-228600">
              <a:defRPr sz="2400">
                <a:solidFill>
                  <a:schemeClr val="tx1"/>
                </a:solidFill>
                <a:latin typeface="Arial" charset="0"/>
                <a:ea typeface="ヒラギノ角ゴ Pro W3" charset="0"/>
                <a:cs typeface="ヒラギノ角ゴ Pro W3" charset="0"/>
              </a:defRPr>
            </a:lvl5pPr>
            <a:lvl6pPr marL="25146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6pPr>
            <a:lvl7pPr marL="29718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7pPr>
            <a:lvl8pPr marL="34290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8pPr>
            <a:lvl9pPr marL="38862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9pPr>
          </a:lstStyle>
          <a:p>
            <a:pPr algn="r"/>
            <a:fld id="{3008DC6F-E8C4-5846-90E7-EA5C8363BAAB}" type="slidenum">
              <a:rPr lang="en-US" sz="1300"/>
              <a:pPr algn="r"/>
              <a:t>12</a:t>
            </a:fld>
            <a:endParaRPr lang="en-US" sz="130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5"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ヒラギノ角ゴ Pro W3" charset="0"/>
                <a:cs typeface="ヒラギノ角ゴ Pro W3" charset="0"/>
              </a:defRPr>
            </a:lvl1pPr>
            <a:lvl2pPr marL="742950" indent="-285750">
              <a:defRPr sz="2400">
                <a:solidFill>
                  <a:schemeClr val="tx1"/>
                </a:solidFill>
                <a:latin typeface="Arial" charset="0"/>
                <a:ea typeface="ヒラギノ角ゴ Pro W3" charset="0"/>
                <a:cs typeface="ヒラギノ角ゴ Pro W3" charset="0"/>
              </a:defRPr>
            </a:lvl2pPr>
            <a:lvl3pPr marL="1143000" indent="-228600">
              <a:defRPr sz="2400">
                <a:solidFill>
                  <a:schemeClr val="tx1"/>
                </a:solidFill>
                <a:latin typeface="Arial" charset="0"/>
                <a:ea typeface="ヒラギノ角ゴ Pro W3" charset="0"/>
                <a:cs typeface="ヒラギノ角ゴ Pro W3" charset="0"/>
              </a:defRPr>
            </a:lvl3pPr>
            <a:lvl4pPr marL="1600200" indent="-228600">
              <a:defRPr sz="2400">
                <a:solidFill>
                  <a:schemeClr val="tx1"/>
                </a:solidFill>
                <a:latin typeface="Arial" charset="0"/>
                <a:ea typeface="ヒラギノ角ゴ Pro W3" charset="0"/>
                <a:cs typeface="ヒラギノ角ゴ Pro W3" charset="0"/>
              </a:defRPr>
            </a:lvl4pPr>
            <a:lvl5pPr marL="2057400" indent="-228600">
              <a:defRPr sz="2400">
                <a:solidFill>
                  <a:schemeClr val="tx1"/>
                </a:solidFill>
                <a:latin typeface="Arial" charset="0"/>
                <a:ea typeface="ヒラギノ角ゴ Pro W3" charset="0"/>
                <a:cs typeface="ヒラギノ角ゴ Pro W3" charset="0"/>
              </a:defRPr>
            </a:lvl5pPr>
            <a:lvl6pPr marL="25146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6pPr>
            <a:lvl7pPr marL="29718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7pPr>
            <a:lvl8pPr marL="34290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8pPr>
            <a:lvl9pPr marL="38862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9pPr>
          </a:lstStyle>
          <a:p>
            <a:fld id="{8D91717C-E739-654F-8B53-60AAA679CAB2}" type="slidenum">
              <a:rPr lang="en-US" sz="1300"/>
              <a:pPr/>
              <a:t>13</a:t>
            </a:fld>
            <a:endParaRPr lang="en-US" sz="1300"/>
          </a:p>
        </p:txBody>
      </p:sp>
      <p:sp>
        <p:nvSpPr>
          <p:cNvPr id="41986" name="Rectangle 2"/>
          <p:cNvSpPr>
            <a:spLocks noGrp="1" noRot="1" noChangeAspect="1" noChangeArrowheads="1" noTextEdit="1"/>
          </p:cNvSpPr>
          <p:nvPr>
            <p:ph type="sldImg"/>
          </p:nvPr>
        </p:nvSpPr>
        <p:spPr>
          <a:xfrm>
            <a:off x="1244600" y="400050"/>
            <a:ext cx="3733800" cy="2800350"/>
          </a:xfrm>
          <a:solidFill>
            <a:srgbClr val="FFFFFF"/>
          </a:solidFill>
          <a:ln/>
        </p:spPr>
      </p:sp>
      <p:sp>
        <p:nvSpPr>
          <p:cNvPr id="41987" name="Rectangle 3"/>
          <p:cNvSpPr>
            <a:spLocks noGrp="1" noChangeArrowheads="1"/>
          </p:cNvSpPr>
          <p:nvPr>
            <p:ph type="body" idx="1"/>
          </p:nvPr>
        </p:nvSpPr>
        <p:spPr>
          <a:xfrm>
            <a:off x="731838" y="3657600"/>
            <a:ext cx="5851525" cy="5622925"/>
          </a:xfrm>
          <a:solidFill>
            <a:srgbClr val="FFFFFF"/>
          </a:solidFill>
          <a:ln/>
          <a:extLs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spcAft>
                <a:spcPct val="30000"/>
              </a:spcAft>
            </a:pPr>
            <a:r>
              <a:rPr lang="en-US" sz="1700" dirty="0" smtClean="0">
                <a:latin typeface="Times"/>
                <a:ea typeface="ヒラギノ角ゴ Pro W3" charset="0"/>
                <a:cs typeface="Times"/>
              </a:rPr>
              <a:t>Let’s look at some occupation information.  Remember you can download this PowerPoint and use these slides with your students and their parents.</a:t>
            </a:r>
          </a:p>
          <a:p>
            <a:pPr eaLnBrk="1" hangingPunct="1">
              <a:spcBef>
                <a:spcPct val="0"/>
              </a:spcBef>
              <a:spcAft>
                <a:spcPct val="30000"/>
              </a:spcAft>
            </a:pPr>
            <a:endParaRPr lang="en-US" sz="1700" dirty="0" smtClean="0">
              <a:latin typeface="Times"/>
              <a:ea typeface="ヒラギノ角ゴ Pro W3" charset="0"/>
              <a:cs typeface="Times"/>
            </a:endParaRPr>
          </a:p>
          <a:p>
            <a:pPr eaLnBrk="1" hangingPunct="1">
              <a:spcBef>
                <a:spcPct val="0"/>
              </a:spcBef>
              <a:spcAft>
                <a:spcPct val="30000"/>
              </a:spcAft>
            </a:pPr>
            <a:r>
              <a:rPr lang="en-US" sz="1700" dirty="0" smtClean="0">
                <a:latin typeface="Times"/>
                <a:ea typeface="ヒラギノ角ゴ Pro W3" charset="0"/>
                <a:cs typeface="Times"/>
              </a:rPr>
              <a:t>Here </a:t>
            </a:r>
            <a:r>
              <a:rPr lang="en-US" sz="1700" dirty="0">
                <a:latin typeface="Times"/>
                <a:ea typeface="ヒラギノ角ゴ Pro W3" charset="0"/>
                <a:cs typeface="Times"/>
              </a:rPr>
              <a:t>are High </a:t>
            </a:r>
            <a:r>
              <a:rPr lang="en-US" sz="1700" dirty="0" smtClean="0">
                <a:latin typeface="Times"/>
                <a:ea typeface="ヒラギノ角ゴ Pro W3" charset="0"/>
                <a:cs typeface="Times"/>
              </a:rPr>
              <a:t>Demand </a:t>
            </a:r>
            <a:r>
              <a:rPr lang="en-US" sz="1700" dirty="0">
                <a:latin typeface="Times"/>
                <a:ea typeface="ヒラギノ角ゴ Pro W3" charset="0"/>
                <a:cs typeface="Times"/>
              </a:rPr>
              <a:t>jobs in </a:t>
            </a:r>
            <a:r>
              <a:rPr lang="en-US" sz="1700" dirty="0" smtClean="0">
                <a:latin typeface="Times"/>
                <a:ea typeface="ヒラギノ角ゴ Pro W3" charset="0"/>
                <a:cs typeface="Times"/>
              </a:rPr>
              <a:t>North Carolina that </a:t>
            </a:r>
            <a:r>
              <a:rPr lang="en-US" sz="1700" dirty="0">
                <a:latin typeface="Times"/>
                <a:ea typeface="ヒラギノ角ゴ Pro W3" charset="0"/>
                <a:cs typeface="Times"/>
              </a:rPr>
              <a:t>require </a:t>
            </a:r>
            <a:r>
              <a:rPr lang="en-US" sz="1700" dirty="0" smtClean="0">
                <a:latin typeface="Times"/>
                <a:ea typeface="ヒラギノ角ゴ Pro W3" charset="0"/>
                <a:cs typeface="Times"/>
              </a:rPr>
              <a:t>a</a:t>
            </a:r>
            <a:r>
              <a:rPr lang="en-US" sz="1700" baseline="0" dirty="0" smtClean="0">
                <a:latin typeface="Times"/>
                <a:ea typeface="ヒラギノ角ゴ Pro W3" charset="0"/>
                <a:cs typeface="Times"/>
              </a:rPr>
              <a:t> </a:t>
            </a:r>
            <a:r>
              <a:rPr lang="en-US" sz="1700" dirty="0" smtClean="0">
                <a:latin typeface="Times"/>
                <a:ea typeface="ヒラギノ角ゴ Pro W3" charset="0"/>
                <a:cs typeface="Times"/>
              </a:rPr>
              <a:t>2-year </a:t>
            </a:r>
            <a:r>
              <a:rPr lang="en-US" sz="1700" dirty="0">
                <a:latin typeface="Times"/>
                <a:ea typeface="ヒラギノ角ゴ Pro W3" charset="0"/>
                <a:cs typeface="Times"/>
              </a:rPr>
              <a:t>associate degree</a:t>
            </a:r>
            <a:r>
              <a:rPr lang="en-US" sz="1700" dirty="0" smtClean="0">
                <a:latin typeface="Times"/>
                <a:ea typeface="ヒラギノ角ゴ Pro W3" charset="0"/>
                <a:cs typeface="Times"/>
              </a:rPr>
              <a:t>. This list shows the occupations with the highest </a:t>
            </a:r>
            <a:r>
              <a:rPr lang="en-US" sz="1700" u="sng" dirty="0" smtClean="0">
                <a:latin typeface="Times"/>
                <a:ea typeface="ヒラギノ角ゴ Pro W3" charset="0"/>
                <a:cs typeface="Times"/>
              </a:rPr>
              <a:t>starting</a:t>
            </a:r>
            <a:r>
              <a:rPr lang="en-US" sz="1700" dirty="0" smtClean="0">
                <a:latin typeface="Times"/>
                <a:ea typeface="ヒラギノ角ゴ Pro W3" charset="0"/>
                <a:cs typeface="Times"/>
              </a:rPr>
              <a:t> salaries.</a:t>
            </a:r>
          </a:p>
          <a:p>
            <a:pPr eaLnBrk="1" hangingPunct="1">
              <a:spcBef>
                <a:spcPct val="0"/>
              </a:spcBef>
              <a:spcAft>
                <a:spcPct val="30000"/>
              </a:spcAft>
            </a:pPr>
            <a:endParaRPr lang="en-US" sz="1700" dirty="0" smtClean="0">
              <a:latin typeface="Times"/>
              <a:ea typeface="ヒラギノ角ゴ Pro W3" charset="0"/>
              <a:cs typeface="Times"/>
            </a:endParaRPr>
          </a:p>
          <a:p>
            <a:pPr eaLnBrk="1" hangingPunct="1">
              <a:spcBef>
                <a:spcPct val="0"/>
              </a:spcBef>
              <a:spcAft>
                <a:spcPct val="30000"/>
              </a:spcAft>
            </a:pPr>
            <a:r>
              <a:rPr lang="en-US" sz="1700" dirty="0" smtClean="0">
                <a:latin typeface="Times"/>
                <a:ea typeface="ヒラギノ角ゴ Pro W3" charset="0"/>
                <a:cs typeface="Times"/>
              </a:rPr>
              <a:t>How many of you wish you had</a:t>
            </a:r>
            <a:r>
              <a:rPr lang="en-US" sz="1700" baseline="0" dirty="0" smtClean="0">
                <a:latin typeface="Times"/>
                <a:ea typeface="ヒラギノ角ゴ Pro W3" charset="0"/>
                <a:cs typeface="Times"/>
              </a:rPr>
              <a:t> the starting salary of a dental hygienist? Or had the Dental Hygienist’s student loans to repay. Two years of community college and you start making over fifty thousand dollars.  Not bad.</a:t>
            </a:r>
            <a:endParaRPr lang="en-US" sz="1700" dirty="0" smtClean="0">
              <a:latin typeface="Times"/>
              <a:ea typeface="ヒラギノ角ゴ Pro W3" charset="0"/>
              <a:cs typeface="Times"/>
            </a:endParaRPr>
          </a:p>
          <a:p>
            <a:pPr eaLnBrk="1" hangingPunct="1">
              <a:spcBef>
                <a:spcPct val="0"/>
              </a:spcBef>
              <a:spcAft>
                <a:spcPct val="30000"/>
              </a:spcAft>
            </a:pPr>
            <a:endParaRPr lang="en-US" sz="1700" dirty="0">
              <a:latin typeface="Times"/>
              <a:ea typeface="ヒラギノ角ゴ Pro W3" charset="0"/>
              <a:cs typeface="Times"/>
            </a:endParaRPr>
          </a:p>
          <a:p>
            <a:pPr eaLnBrk="1" hangingPunct="1">
              <a:spcBef>
                <a:spcPct val="0"/>
              </a:spcBef>
              <a:spcAft>
                <a:spcPct val="30000"/>
              </a:spcAft>
            </a:pPr>
            <a:endParaRPr lang="en-US" sz="1700" dirty="0">
              <a:latin typeface="Times"/>
              <a:ea typeface="ヒラギノ角ゴ Pro W3" charset="0"/>
              <a:cs typeface="Times"/>
            </a:endParaRPr>
          </a:p>
          <a:p>
            <a:pPr eaLnBrk="1" hangingPunct="1">
              <a:spcBef>
                <a:spcPct val="0"/>
              </a:spcBef>
              <a:spcAft>
                <a:spcPct val="30000"/>
              </a:spcAft>
            </a:pPr>
            <a:r>
              <a:rPr lang="en-US" sz="1700" dirty="0">
                <a:latin typeface="Times"/>
                <a:ea typeface="ヒラギノ角ゴ Pro W3" charset="0"/>
                <a:cs typeface="Times"/>
              </a:rPr>
              <a:t>===============</a:t>
            </a:r>
          </a:p>
          <a:p>
            <a:pPr eaLnBrk="1" hangingPunct="1">
              <a:spcBef>
                <a:spcPct val="0"/>
              </a:spcBef>
              <a:spcAft>
                <a:spcPct val="30000"/>
              </a:spcAft>
            </a:pPr>
            <a:r>
              <a:rPr lang="en-US" sz="1700" dirty="0">
                <a:latin typeface="Times"/>
                <a:ea typeface="ヒラギノ角ゴ Pro W3" charset="0"/>
                <a:cs typeface="Times"/>
              </a:rPr>
              <a:t>www.CareerOutlook.us </a:t>
            </a:r>
            <a:endParaRPr lang="en-US" sz="1700" dirty="0" smtClean="0">
              <a:latin typeface="Times"/>
              <a:ea typeface="ヒラギノ角ゴ Pro W3" charset="0"/>
              <a:cs typeface="Times"/>
            </a:endParaRPr>
          </a:p>
          <a:p>
            <a:pPr eaLnBrk="1" hangingPunct="1">
              <a:spcBef>
                <a:spcPct val="0"/>
              </a:spcBef>
              <a:spcAft>
                <a:spcPct val="30000"/>
              </a:spcAft>
            </a:pPr>
            <a:r>
              <a:rPr lang="en-US" sz="1700" dirty="0" smtClean="0">
                <a:latin typeface="Times"/>
                <a:ea typeface="ヒラギノ角ゴ Pro W3" charset="0"/>
                <a:cs typeface="Times"/>
              </a:rPr>
              <a:t>High </a:t>
            </a:r>
            <a:r>
              <a:rPr lang="en-US" sz="1700" dirty="0">
                <a:latin typeface="Times"/>
                <a:ea typeface="ヒラギノ角ゴ Pro W3" charset="0"/>
                <a:cs typeface="Times"/>
              </a:rPr>
              <a:t>Demand is above the Mean of all Average Total Annual Openings, which for 2008-2018 is above 60 openings per year.</a:t>
            </a: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3"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ヒラギノ角ゴ Pro W3" charset="0"/>
                <a:cs typeface="ヒラギノ角ゴ Pro W3" charset="0"/>
              </a:defRPr>
            </a:lvl1pPr>
            <a:lvl2pPr marL="742950" indent="-285750">
              <a:defRPr sz="2400">
                <a:solidFill>
                  <a:schemeClr val="tx1"/>
                </a:solidFill>
                <a:latin typeface="Arial" charset="0"/>
                <a:ea typeface="ヒラギノ角ゴ Pro W3" charset="0"/>
                <a:cs typeface="ヒラギノ角ゴ Pro W3" charset="0"/>
              </a:defRPr>
            </a:lvl2pPr>
            <a:lvl3pPr marL="1143000" indent="-228600">
              <a:defRPr sz="2400">
                <a:solidFill>
                  <a:schemeClr val="tx1"/>
                </a:solidFill>
                <a:latin typeface="Arial" charset="0"/>
                <a:ea typeface="ヒラギノ角ゴ Pro W3" charset="0"/>
                <a:cs typeface="ヒラギノ角ゴ Pro W3" charset="0"/>
              </a:defRPr>
            </a:lvl3pPr>
            <a:lvl4pPr marL="1600200" indent="-228600">
              <a:defRPr sz="2400">
                <a:solidFill>
                  <a:schemeClr val="tx1"/>
                </a:solidFill>
                <a:latin typeface="Arial" charset="0"/>
                <a:ea typeface="ヒラギノ角ゴ Pro W3" charset="0"/>
                <a:cs typeface="ヒラギノ角ゴ Pro W3" charset="0"/>
              </a:defRPr>
            </a:lvl4pPr>
            <a:lvl5pPr marL="2057400" indent="-228600">
              <a:defRPr sz="2400">
                <a:solidFill>
                  <a:schemeClr val="tx1"/>
                </a:solidFill>
                <a:latin typeface="Arial" charset="0"/>
                <a:ea typeface="ヒラギノ角ゴ Pro W3" charset="0"/>
                <a:cs typeface="ヒラギノ角ゴ Pro W3" charset="0"/>
              </a:defRPr>
            </a:lvl5pPr>
            <a:lvl6pPr marL="25146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6pPr>
            <a:lvl7pPr marL="29718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7pPr>
            <a:lvl8pPr marL="34290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8pPr>
            <a:lvl9pPr marL="38862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9pPr>
          </a:lstStyle>
          <a:p>
            <a:fld id="{D53BC6B2-6DA5-A446-A70C-E716B17D5B6B}" type="slidenum">
              <a:rPr lang="en-US" sz="1300"/>
              <a:pPr/>
              <a:t>14</a:t>
            </a:fld>
            <a:endParaRPr lang="en-US" sz="1300"/>
          </a:p>
        </p:txBody>
      </p:sp>
      <p:sp>
        <p:nvSpPr>
          <p:cNvPr id="44034" name="Rectangle 2"/>
          <p:cNvSpPr>
            <a:spLocks noGrp="1" noRot="1" noChangeAspect="1" noChangeArrowheads="1" noTextEdit="1"/>
          </p:cNvSpPr>
          <p:nvPr>
            <p:ph type="sldImg"/>
          </p:nvPr>
        </p:nvSpPr>
        <p:spPr>
          <a:xfrm>
            <a:off x="1257300" y="720725"/>
            <a:ext cx="3619500" cy="2714625"/>
          </a:xfrm>
          <a:solidFill>
            <a:srgbClr val="FFFFFF"/>
          </a:solidFill>
          <a:ln/>
        </p:spPr>
      </p:sp>
      <p:sp>
        <p:nvSpPr>
          <p:cNvPr id="44035" name="Rectangle 3"/>
          <p:cNvSpPr>
            <a:spLocks noGrp="1" noChangeArrowheads="1"/>
          </p:cNvSpPr>
          <p:nvPr>
            <p:ph type="body" idx="1"/>
          </p:nvPr>
        </p:nvSpPr>
        <p:spPr>
          <a:xfrm>
            <a:off x="974725" y="3810000"/>
            <a:ext cx="5365750" cy="5070475"/>
          </a:xfrm>
          <a:solidFill>
            <a:srgbClr val="FFFFFF"/>
          </a:solidFill>
          <a:ln>
            <a:solidFill>
              <a:srgbClr val="000000"/>
            </a:solidFill>
          </a:ln>
        </p:spPr>
        <p:txBody>
          <a:bodyPr/>
          <a:lstStyle/>
          <a:p>
            <a:pPr eaLnBrk="1" hangingPunct="1"/>
            <a:r>
              <a:rPr lang="en-US" sz="1700" dirty="0">
                <a:latin typeface="Times"/>
                <a:ea typeface="ヒラギノ角ゴ Pro W3" charset="0"/>
                <a:cs typeface="Times"/>
              </a:rPr>
              <a:t>Here we are looking at the high demand jobs in North </a:t>
            </a:r>
            <a:r>
              <a:rPr lang="en-US" sz="1700" dirty="0" smtClean="0">
                <a:latin typeface="Times"/>
                <a:ea typeface="ヒラギノ角ゴ Pro W3" charset="0"/>
                <a:cs typeface="Times"/>
              </a:rPr>
              <a:t>Carolina that require a bachelor degree, </a:t>
            </a:r>
            <a:r>
              <a:rPr lang="en-US" sz="1700" dirty="0">
                <a:latin typeface="Times"/>
                <a:ea typeface="ヒラギノ角ゴ Pro W3" charset="0"/>
                <a:cs typeface="Times"/>
              </a:rPr>
              <a:t>starting with the highest </a:t>
            </a:r>
            <a:r>
              <a:rPr lang="en-US" sz="1700" u="sng" dirty="0">
                <a:latin typeface="Times"/>
                <a:ea typeface="ヒラギノ角ゴ Pro W3" charset="0"/>
                <a:cs typeface="Times"/>
              </a:rPr>
              <a:t>starting</a:t>
            </a:r>
            <a:r>
              <a:rPr lang="en-US" sz="1700" dirty="0">
                <a:latin typeface="Times"/>
                <a:ea typeface="ヒラギノ角ゴ Pro W3" charset="0"/>
                <a:cs typeface="Times"/>
              </a:rPr>
              <a:t> salaries.  </a:t>
            </a:r>
            <a:r>
              <a:rPr lang="en-US" sz="1700" dirty="0" smtClean="0">
                <a:latin typeface="Times"/>
                <a:ea typeface="ヒラギノ角ゴ Pro W3" charset="0"/>
                <a:cs typeface="Times"/>
              </a:rPr>
              <a:t>If you follow this list Below the </a:t>
            </a:r>
            <a:r>
              <a:rPr lang="en-US" sz="1700" dirty="0">
                <a:latin typeface="Times"/>
                <a:ea typeface="ヒラギノ角ゴ Pro W3" charset="0"/>
                <a:cs typeface="Times"/>
              </a:rPr>
              <a:t>bottom of the </a:t>
            </a:r>
            <a:r>
              <a:rPr lang="en-US" sz="1700" dirty="0" smtClean="0">
                <a:latin typeface="Times"/>
                <a:ea typeface="ヒラギノ角ゴ Pro W3" charset="0"/>
                <a:cs typeface="Times"/>
              </a:rPr>
              <a:t>screen, down near </a:t>
            </a:r>
            <a:r>
              <a:rPr lang="en-US" sz="1700" dirty="0">
                <a:latin typeface="Times"/>
                <a:ea typeface="ヒラギノ角ゴ Pro W3" charset="0"/>
                <a:cs typeface="Times"/>
              </a:rPr>
              <a:t>the floor, are the school teachers.</a:t>
            </a:r>
          </a:p>
          <a:p>
            <a:pPr eaLnBrk="1" hangingPunct="1"/>
            <a:endParaRPr lang="en-US" sz="1700" dirty="0">
              <a:latin typeface="Times"/>
              <a:ea typeface="ヒラギノ角ゴ Pro W3" charset="0"/>
              <a:cs typeface="Times"/>
            </a:endParaRPr>
          </a:p>
          <a:p>
            <a:pPr eaLnBrk="1" hangingPunct="1"/>
            <a:r>
              <a:rPr lang="en-US" sz="1700" dirty="0" smtClean="0">
                <a:latin typeface="Times"/>
                <a:ea typeface="ヒラギノ角ゴ Pro W3" charset="0"/>
                <a:cs typeface="Times"/>
              </a:rPr>
              <a:t>The </a:t>
            </a:r>
            <a:r>
              <a:rPr lang="en-US" sz="1700" dirty="0">
                <a:latin typeface="Times"/>
                <a:ea typeface="ヒラギノ角ゴ Pro W3" charset="0"/>
                <a:cs typeface="Times"/>
              </a:rPr>
              <a:t>underlined occupations are in </a:t>
            </a:r>
            <a:r>
              <a:rPr lang="en-US" sz="1700" u="sng" dirty="0">
                <a:latin typeface="Times"/>
                <a:ea typeface="ヒラギノ角ゴ Pro W3" charset="0"/>
                <a:cs typeface="Times"/>
              </a:rPr>
              <a:t>management</a:t>
            </a:r>
            <a:r>
              <a:rPr lang="en-US" sz="1700" dirty="0">
                <a:latin typeface="Times"/>
                <a:ea typeface="ヒラギノ角ゴ Pro W3" charset="0"/>
                <a:cs typeface="Times"/>
              </a:rPr>
              <a:t>, which means that not only does the job require a bachelor degree, but also requires some years of work experience in that field.  </a:t>
            </a:r>
            <a:r>
              <a:rPr lang="en-US" sz="1700" dirty="0" smtClean="0">
                <a:latin typeface="Times"/>
                <a:ea typeface="ヒラギノ角ゴ Pro W3" charset="0"/>
                <a:cs typeface="Times"/>
              </a:rPr>
              <a:t>These are not jobs that you get four years out of high school.</a:t>
            </a:r>
          </a:p>
          <a:p>
            <a:pPr eaLnBrk="1" hangingPunct="1"/>
            <a:endParaRPr lang="en-US" sz="1700" dirty="0" smtClean="0">
              <a:latin typeface="Times"/>
              <a:ea typeface="ヒラギノ角ゴ Pro W3" charset="0"/>
              <a:cs typeface="Times"/>
            </a:endParaRPr>
          </a:p>
          <a:p>
            <a:pPr eaLnBrk="1" hangingPunct="1"/>
            <a:r>
              <a:rPr lang="en-US" sz="1700" dirty="0" smtClean="0">
                <a:latin typeface="Times"/>
                <a:ea typeface="ヒラギノ角ゴ Pro W3" charset="0"/>
                <a:cs typeface="Times"/>
              </a:rPr>
              <a:t>How could you use this information with your students?</a:t>
            </a:r>
          </a:p>
          <a:p>
            <a:pPr eaLnBrk="1" hangingPunct="1"/>
            <a:endParaRPr lang="en-US" sz="1700" dirty="0">
              <a:latin typeface="Times"/>
              <a:ea typeface="ヒラギノ角ゴ Pro W3" charset="0"/>
              <a:cs typeface="Times"/>
            </a:endParaRPr>
          </a:p>
          <a:p>
            <a:pPr eaLnBrk="1" hangingPunct="1"/>
            <a:endParaRPr lang="en-US" sz="1700" dirty="0">
              <a:latin typeface="Times"/>
              <a:ea typeface="ヒラギノ角ゴ Pro W3" charset="0"/>
              <a:cs typeface="Times"/>
            </a:endParaRPr>
          </a:p>
          <a:p>
            <a:pPr eaLnBrk="1" hangingPunct="1"/>
            <a:r>
              <a:rPr lang="en-US" sz="1700" dirty="0">
                <a:latin typeface="Times"/>
                <a:ea typeface="ヒラギノ角ゴ Pro W3" charset="0"/>
                <a:cs typeface="Times"/>
              </a:rPr>
              <a:t>=============</a:t>
            </a:r>
          </a:p>
          <a:p>
            <a:pPr eaLnBrk="1" hangingPunct="1">
              <a:spcBef>
                <a:spcPct val="0"/>
              </a:spcBef>
              <a:spcAft>
                <a:spcPct val="30000"/>
              </a:spcAft>
            </a:pPr>
            <a:r>
              <a:rPr lang="en-US" sz="1700" dirty="0">
                <a:latin typeface="Times"/>
                <a:ea typeface="ヒラギノ角ゴ Pro W3" charset="0"/>
                <a:cs typeface="Times"/>
              </a:rPr>
              <a:t>www.CareerOutlook.us </a:t>
            </a:r>
            <a:endParaRPr lang="en-US" sz="1700" dirty="0" smtClean="0">
              <a:latin typeface="Times"/>
              <a:ea typeface="ヒラギノ角ゴ Pro W3" charset="0"/>
              <a:cs typeface="Times"/>
            </a:endParaRPr>
          </a:p>
          <a:p>
            <a:pPr eaLnBrk="1" hangingPunct="1">
              <a:spcBef>
                <a:spcPct val="0"/>
              </a:spcBef>
              <a:spcAft>
                <a:spcPct val="30000"/>
              </a:spcAft>
            </a:pPr>
            <a:r>
              <a:rPr lang="en-US" sz="1700" dirty="0" smtClean="0">
                <a:latin typeface="Times"/>
                <a:ea typeface="ヒラギノ角ゴ Pro W3" charset="0"/>
                <a:cs typeface="Times"/>
              </a:rPr>
              <a:t>High </a:t>
            </a:r>
            <a:r>
              <a:rPr lang="en-US" sz="1700" dirty="0">
                <a:latin typeface="Times"/>
                <a:ea typeface="ヒラギノ角ゴ Pro W3" charset="0"/>
                <a:cs typeface="Times"/>
              </a:rPr>
              <a:t>Demand is above the Mean of all Average Total Annual Openings, which for 2008-2018 is above 60 openings per year.</a:t>
            </a: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1" name="Rectangle 7"/>
          <p:cNvSpPr txBox="1">
            <a:spLocks noGrp="1" noChangeArrowheads="1"/>
          </p:cNvSpPr>
          <p:nvPr/>
        </p:nvSpPr>
        <p:spPr bwMode="auto">
          <a:xfrm>
            <a:off x="4144963" y="9121775"/>
            <a:ext cx="3170237" cy="479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6661" tIns="48331" rIns="96661" bIns="48331" anchor="b"/>
          <a:lstStyle>
            <a:lvl1pPr>
              <a:defRPr sz="2400">
                <a:solidFill>
                  <a:schemeClr val="tx1"/>
                </a:solidFill>
                <a:latin typeface="Arial" charset="0"/>
                <a:ea typeface="ヒラギノ角ゴ Pro W3" charset="0"/>
                <a:cs typeface="ヒラギノ角ゴ Pro W3" charset="0"/>
              </a:defRPr>
            </a:lvl1pPr>
            <a:lvl2pPr marL="742950" indent="-285750">
              <a:defRPr sz="2400">
                <a:solidFill>
                  <a:schemeClr val="tx1"/>
                </a:solidFill>
                <a:latin typeface="Arial" charset="0"/>
                <a:ea typeface="ヒラギノ角ゴ Pro W3" charset="0"/>
                <a:cs typeface="ヒラギノ角ゴ Pro W3" charset="0"/>
              </a:defRPr>
            </a:lvl2pPr>
            <a:lvl3pPr marL="1143000" indent="-228600">
              <a:defRPr sz="2400">
                <a:solidFill>
                  <a:schemeClr val="tx1"/>
                </a:solidFill>
                <a:latin typeface="Arial" charset="0"/>
                <a:ea typeface="ヒラギノ角ゴ Pro W3" charset="0"/>
                <a:cs typeface="ヒラギノ角ゴ Pro W3" charset="0"/>
              </a:defRPr>
            </a:lvl3pPr>
            <a:lvl4pPr marL="1600200" indent="-228600">
              <a:defRPr sz="2400">
                <a:solidFill>
                  <a:schemeClr val="tx1"/>
                </a:solidFill>
                <a:latin typeface="Arial" charset="0"/>
                <a:ea typeface="ヒラギノ角ゴ Pro W3" charset="0"/>
                <a:cs typeface="ヒラギノ角ゴ Pro W3" charset="0"/>
              </a:defRPr>
            </a:lvl4pPr>
            <a:lvl5pPr marL="2057400" indent="-228600">
              <a:defRPr sz="2400">
                <a:solidFill>
                  <a:schemeClr val="tx1"/>
                </a:solidFill>
                <a:latin typeface="Arial" charset="0"/>
                <a:ea typeface="ヒラギノ角ゴ Pro W3" charset="0"/>
                <a:cs typeface="ヒラギノ角ゴ Pro W3" charset="0"/>
              </a:defRPr>
            </a:lvl5pPr>
            <a:lvl6pPr marL="25146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6pPr>
            <a:lvl7pPr marL="29718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7pPr>
            <a:lvl8pPr marL="34290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8pPr>
            <a:lvl9pPr marL="38862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9pPr>
          </a:lstStyle>
          <a:p>
            <a:pPr algn="r"/>
            <a:fld id="{973A91F3-687B-304D-ADB9-A18A4744307D}" type="slidenum">
              <a:rPr lang="en-US" sz="1300"/>
              <a:pPr algn="r"/>
              <a:t>15</a:t>
            </a:fld>
            <a:endParaRPr lang="en-US" sz="1300"/>
          </a:p>
        </p:txBody>
      </p:sp>
      <p:sp>
        <p:nvSpPr>
          <p:cNvPr id="66562" name="Rectangle 2"/>
          <p:cNvSpPr>
            <a:spLocks noGrp="1" noRot="1" noChangeAspect="1" noChangeArrowheads="1" noTextEdit="1"/>
          </p:cNvSpPr>
          <p:nvPr>
            <p:ph type="sldImg"/>
          </p:nvPr>
        </p:nvSpPr>
        <p:spPr>
          <a:solidFill>
            <a:srgbClr val="FFFFFF"/>
          </a:solidFill>
          <a:ln/>
        </p:spPr>
      </p:sp>
      <p:sp>
        <p:nvSpPr>
          <p:cNvPr id="66563" name="Rectangle 3"/>
          <p:cNvSpPr>
            <a:spLocks noGrp="1" noChangeArrowheads="1"/>
          </p:cNvSpPr>
          <p:nvPr>
            <p:ph type="body" idx="1"/>
          </p:nvPr>
        </p:nvSpPr>
        <p:spPr>
          <a:xfrm>
            <a:off x="893763" y="4560888"/>
            <a:ext cx="5689600" cy="4319587"/>
          </a:xfrm>
          <a:solidFill>
            <a:srgbClr val="FFFFFF"/>
          </a:solidFill>
          <a:ln/>
          <a:extLs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spcAft>
                <a:spcPct val="30000"/>
              </a:spcAft>
            </a:pPr>
            <a:r>
              <a:rPr lang="en-US" sz="1700" dirty="0">
                <a:latin typeface="Times"/>
                <a:ea typeface="ヒラギノ角ゴ Pro W3" charset="0"/>
                <a:cs typeface="Times"/>
              </a:rPr>
              <a:t>Not counting the occupations that require </a:t>
            </a:r>
            <a:r>
              <a:rPr lang="en-US" sz="1700" u="sng" dirty="0">
                <a:latin typeface="Times"/>
                <a:ea typeface="ヒラギノ角ゴ Pro W3" charset="0"/>
                <a:cs typeface="Times"/>
              </a:rPr>
              <a:t>less </a:t>
            </a:r>
            <a:r>
              <a:rPr lang="en-US" sz="1700" dirty="0">
                <a:latin typeface="Times"/>
                <a:ea typeface="ヒラギノ角ゴ Pro W3" charset="0"/>
                <a:cs typeface="Times"/>
              </a:rPr>
              <a:t>than a year of </a:t>
            </a:r>
            <a:r>
              <a:rPr lang="en-US" sz="1700" u="sng" dirty="0">
                <a:latin typeface="Times"/>
                <a:ea typeface="ヒラギノ角ゴ Pro W3" charset="0"/>
                <a:cs typeface="Times"/>
              </a:rPr>
              <a:t>on-the-job-training</a:t>
            </a:r>
            <a:r>
              <a:rPr lang="en-US" sz="1700" dirty="0">
                <a:latin typeface="Times"/>
                <a:ea typeface="ヒラギノ角ゴ Pro W3" charset="0"/>
                <a:cs typeface="Times"/>
              </a:rPr>
              <a:t> (OJT), </a:t>
            </a:r>
          </a:p>
          <a:p>
            <a:pPr eaLnBrk="1" hangingPunct="1">
              <a:spcBef>
                <a:spcPct val="0"/>
              </a:spcBef>
              <a:spcAft>
                <a:spcPct val="30000"/>
              </a:spcAft>
            </a:pPr>
            <a:r>
              <a:rPr lang="en-US" sz="1700" dirty="0">
                <a:latin typeface="Times"/>
                <a:ea typeface="ヒラギノ角ゴ Pro W3" charset="0"/>
                <a:cs typeface="Times"/>
              </a:rPr>
              <a:t>here are the </a:t>
            </a:r>
            <a:r>
              <a:rPr lang="en-US" sz="1700" u="sng" dirty="0">
                <a:latin typeface="Times"/>
                <a:ea typeface="ヒラギノ角ゴ Pro W3" charset="0"/>
                <a:cs typeface="Times"/>
              </a:rPr>
              <a:t>high-demand</a:t>
            </a:r>
            <a:r>
              <a:rPr lang="en-US" sz="1700" dirty="0">
                <a:latin typeface="Times"/>
                <a:ea typeface="ヒラギノ角ゴ Pro W3" charset="0"/>
                <a:cs typeface="Times"/>
              </a:rPr>
              <a:t> occupations in </a:t>
            </a:r>
            <a:r>
              <a:rPr lang="en-US" sz="1700" dirty="0" smtClean="0">
                <a:latin typeface="Times"/>
                <a:ea typeface="ヒラギノ角ゴ Pro W3" charset="0"/>
                <a:cs typeface="Times"/>
              </a:rPr>
              <a:t>North Carolina that </a:t>
            </a:r>
            <a:r>
              <a:rPr lang="en-US" sz="1700" u="sng" dirty="0">
                <a:latin typeface="Times"/>
                <a:ea typeface="ヒラギノ角ゴ Pro W3" charset="0"/>
                <a:cs typeface="Times"/>
              </a:rPr>
              <a:t>require</a:t>
            </a:r>
            <a:r>
              <a:rPr lang="en-US" sz="1700" dirty="0">
                <a:latin typeface="Times"/>
                <a:ea typeface="ヒラギノ角ゴ Pro W3" charset="0"/>
                <a:cs typeface="Times"/>
              </a:rPr>
              <a:t> some kind of </a:t>
            </a:r>
            <a:r>
              <a:rPr lang="en-US" sz="1700" u="sng" dirty="0">
                <a:latin typeface="Times"/>
                <a:ea typeface="ヒラギノ角ゴ Pro W3" charset="0"/>
                <a:cs typeface="Times"/>
              </a:rPr>
              <a:t>postsecondary</a:t>
            </a:r>
            <a:r>
              <a:rPr lang="en-US" sz="1700" dirty="0">
                <a:latin typeface="Times"/>
                <a:ea typeface="ヒラギノ角ゴ Pro W3" charset="0"/>
                <a:cs typeface="Times"/>
              </a:rPr>
              <a:t> education.</a:t>
            </a:r>
          </a:p>
          <a:p>
            <a:pPr eaLnBrk="1" hangingPunct="1">
              <a:spcBef>
                <a:spcPct val="0"/>
              </a:spcBef>
              <a:spcAft>
                <a:spcPct val="30000"/>
              </a:spcAft>
            </a:pPr>
            <a:endParaRPr lang="en-US" sz="1700" dirty="0">
              <a:latin typeface="Times"/>
              <a:ea typeface="ヒラギノ角ゴ Pro W3" charset="0"/>
              <a:cs typeface="Times"/>
            </a:endParaRPr>
          </a:p>
          <a:p>
            <a:pPr eaLnBrk="1" hangingPunct="1">
              <a:spcBef>
                <a:spcPct val="0"/>
              </a:spcBef>
              <a:spcAft>
                <a:spcPct val="30000"/>
              </a:spcAft>
            </a:pPr>
            <a:r>
              <a:rPr lang="en-US" sz="1700" dirty="0">
                <a:latin typeface="Times"/>
                <a:ea typeface="ヒラギノ角ゴ Pro W3" charset="0"/>
                <a:cs typeface="Times"/>
              </a:rPr>
              <a:t>The number listed is the projected change in the number of positions in </a:t>
            </a:r>
            <a:r>
              <a:rPr lang="en-US" dirty="0" smtClean="0">
                <a:ea typeface="ヒラギノ角ゴ Pro W3" charset="0"/>
              </a:rPr>
              <a:t>North Carolina </a:t>
            </a:r>
            <a:r>
              <a:rPr lang="en-US" sz="1700" dirty="0" smtClean="0">
                <a:latin typeface="Times"/>
                <a:ea typeface="ヒラギノ角ゴ Pro W3" charset="0"/>
                <a:cs typeface="Times"/>
              </a:rPr>
              <a:t>over </a:t>
            </a:r>
            <a:r>
              <a:rPr lang="en-US" sz="1700" dirty="0">
                <a:latin typeface="Times"/>
                <a:ea typeface="ヒラギノ角ゴ Pro W3" charset="0"/>
                <a:cs typeface="Times"/>
              </a:rPr>
              <a:t>the ten-year projection period.</a:t>
            </a:r>
          </a:p>
          <a:p>
            <a:pPr eaLnBrk="1" hangingPunct="1">
              <a:spcBef>
                <a:spcPct val="0"/>
              </a:spcBef>
              <a:spcAft>
                <a:spcPct val="30000"/>
              </a:spcAft>
            </a:pPr>
            <a:endParaRPr lang="en-US" sz="1700" dirty="0">
              <a:latin typeface="Times"/>
              <a:ea typeface="ヒラギノ角ゴ Pro W3" charset="0"/>
              <a:cs typeface="Times"/>
            </a:endParaRPr>
          </a:p>
          <a:p>
            <a:pPr eaLnBrk="1" hangingPunct="1">
              <a:spcBef>
                <a:spcPct val="0"/>
              </a:spcBef>
              <a:spcAft>
                <a:spcPct val="30000"/>
              </a:spcAft>
            </a:pPr>
            <a:r>
              <a:rPr lang="en-US" sz="1700" dirty="0">
                <a:latin typeface="Times"/>
                <a:ea typeface="ヒラギノ角ゴ Pro W3" charset="0"/>
                <a:cs typeface="Times"/>
              </a:rPr>
              <a:t>In 2020, </a:t>
            </a:r>
            <a:r>
              <a:rPr lang="en-US" sz="1700" dirty="0" smtClean="0">
                <a:latin typeface="Times"/>
                <a:ea typeface="ヒラギノ角ゴ Pro W3" charset="0"/>
                <a:cs typeface="Times"/>
              </a:rPr>
              <a:t>North Carolina will </a:t>
            </a:r>
            <a:r>
              <a:rPr lang="en-US" sz="1700" dirty="0">
                <a:latin typeface="Times"/>
                <a:ea typeface="ヒラギノ角ゴ Pro W3" charset="0"/>
                <a:cs typeface="Times"/>
              </a:rPr>
              <a:t>need </a:t>
            </a:r>
            <a:r>
              <a:rPr lang="en-US" sz="1700" dirty="0" smtClean="0">
                <a:latin typeface="Times"/>
                <a:ea typeface="ヒラギノ角ゴ Pro W3" charset="0"/>
                <a:cs typeface="Times"/>
              </a:rPr>
              <a:t>17,250  </a:t>
            </a:r>
            <a:r>
              <a:rPr lang="en-US" sz="1700" dirty="0">
                <a:latin typeface="Times"/>
                <a:ea typeface="ヒラギノ角ゴ Pro W3" charset="0"/>
                <a:cs typeface="Times"/>
              </a:rPr>
              <a:t>more registered nurses than we had in 2010. </a:t>
            </a:r>
          </a:p>
          <a:p>
            <a:pPr eaLnBrk="1" hangingPunct="1">
              <a:spcBef>
                <a:spcPct val="0"/>
              </a:spcBef>
              <a:spcAft>
                <a:spcPct val="30000"/>
              </a:spcAft>
            </a:pPr>
            <a:endParaRPr lang="en-US" sz="1700" dirty="0">
              <a:latin typeface="Times"/>
              <a:ea typeface="ヒラギノ角ゴ Pro W3" charset="0"/>
              <a:cs typeface="Times"/>
            </a:endParaRPr>
          </a:p>
          <a:p>
            <a:pPr eaLnBrk="1" hangingPunct="1">
              <a:spcBef>
                <a:spcPct val="0"/>
              </a:spcBef>
              <a:spcAft>
                <a:spcPct val="30000"/>
              </a:spcAft>
            </a:pPr>
            <a:r>
              <a:rPr lang="en-US" sz="1700" dirty="0" smtClean="0">
                <a:latin typeface="Times"/>
                <a:ea typeface="ヒラギノ角ゴ Pro W3" charset="0"/>
                <a:cs typeface="Times"/>
              </a:rPr>
              <a:t>And you should notice that we need a lot of teachers.  They are split out into several categories.</a:t>
            </a:r>
          </a:p>
          <a:p>
            <a:pPr eaLnBrk="1" hangingPunct="1">
              <a:spcBef>
                <a:spcPct val="0"/>
              </a:spcBef>
              <a:spcAft>
                <a:spcPct val="30000"/>
              </a:spcAft>
            </a:pPr>
            <a:endParaRPr lang="en-US" dirty="0">
              <a:solidFill>
                <a:srgbClr val="FF0000"/>
              </a:solidFill>
              <a:ea typeface="ヒラギノ角ゴ Pro W3" charset="0"/>
            </a:endParaRPr>
          </a:p>
          <a:p>
            <a:pPr eaLnBrk="1" hangingPunct="1">
              <a:spcBef>
                <a:spcPct val="0"/>
              </a:spcBef>
              <a:spcAft>
                <a:spcPct val="30000"/>
              </a:spcAft>
            </a:pPr>
            <a:endParaRPr lang="en-US" dirty="0" smtClean="0">
              <a:solidFill>
                <a:srgbClr val="FF0000"/>
              </a:solidFill>
              <a:latin typeface="Arial" charset="0"/>
              <a:ea typeface="ヒラギノ角ゴ Pro W3" charset="0"/>
              <a:cs typeface="Arial" charset="0"/>
            </a:endParaRPr>
          </a:p>
          <a:p>
            <a:pPr eaLnBrk="1" hangingPunct="1">
              <a:spcBef>
                <a:spcPct val="0"/>
              </a:spcBef>
              <a:spcAft>
                <a:spcPct val="30000"/>
              </a:spcAft>
            </a:pPr>
            <a:r>
              <a:rPr lang="en-US" dirty="0" smtClean="0">
                <a:solidFill>
                  <a:srgbClr val="FF0000"/>
                </a:solidFill>
                <a:latin typeface="Arial" charset="0"/>
                <a:ea typeface="ヒラギノ角ゴ Pro W3" charset="0"/>
                <a:cs typeface="Arial" charset="0"/>
              </a:rPr>
              <a:t>=========</a:t>
            </a:r>
            <a:endParaRPr lang="en-US" dirty="0">
              <a:solidFill>
                <a:srgbClr val="FF0000"/>
              </a:solidFill>
              <a:latin typeface="Arial" charset="0"/>
              <a:ea typeface="ヒラギノ角ゴ Pro W3" charset="0"/>
              <a:cs typeface="Arial" charset="0"/>
            </a:endParaRPr>
          </a:p>
          <a:p>
            <a:pPr eaLnBrk="1" hangingPunct="1">
              <a:spcBef>
                <a:spcPct val="0"/>
              </a:spcBef>
              <a:spcAft>
                <a:spcPct val="30000"/>
              </a:spcAft>
            </a:pPr>
            <a:r>
              <a:rPr lang="en-US" dirty="0">
                <a:solidFill>
                  <a:srgbClr val="FF0000"/>
                </a:solidFill>
                <a:latin typeface="Arial" charset="0"/>
                <a:ea typeface="ヒラギノ角ゴ Pro W3" charset="0"/>
                <a:cs typeface="Arial" charset="0"/>
              </a:rPr>
              <a:t>These data are from </a:t>
            </a:r>
            <a:r>
              <a:rPr lang="en-US" dirty="0" err="1">
                <a:solidFill>
                  <a:srgbClr val="FF0000"/>
                </a:solidFill>
                <a:latin typeface="Arial" charset="0"/>
                <a:ea typeface="ヒラギノ角ゴ Pro W3" charset="0"/>
                <a:cs typeface="Arial" charset="0"/>
              </a:rPr>
              <a:t>www.CareerOutlook.US</a:t>
            </a:r>
            <a:endParaRPr lang="en-US" dirty="0">
              <a:solidFill>
                <a:srgbClr val="FF0000"/>
              </a:solidFill>
              <a:latin typeface="Arial" charset="0"/>
              <a:ea typeface="ヒラギノ角ゴ Pro W3" charset="0"/>
              <a:cs typeface="Arial" charset="0"/>
            </a:endParaRPr>
          </a:p>
          <a:p>
            <a:pPr eaLnBrk="1" hangingPunct="1">
              <a:spcBef>
                <a:spcPct val="0"/>
              </a:spcBef>
              <a:spcAft>
                <a:spcPct val="30000"/>
              </a:spcAft>
            </a:pPr>
            <a:endParaRPr lang="en-US" dirty="0">
              <a:solidFill>
                <a:srgbClr val="FF0000"/>
              </a:solidFill>
              <a:latin typeface="Arial" charset="0"/>
              <a:ea typeface="ヒラギノ角ゴ Pro W3" charset="0"/>
              <a:cs typeface="Arial" charset="0"/>
            </a:endParaRPr>
          </a:p>
          <a:p>
            <a:r>
              <a:rPr lang="en-US" dirty="0">
                <a:solidFill>
                  <a:srgbClr val="FF0000"/>
                </a:solidFill>
                <a:latin typeface="Arial" charset="0"/>
                <a:ea typeface="ヒラギノ角ゴ Pro W3" charset="0"/>
                <a:cs typeface="ヒラギノ角ゴ Pro W3" charset="0"/>
              </a:rPr>
              <a:t>http://</a:t>
            </a:r>
            <a:r>
              <a:rPr lang="en-US" dirty="0" err="1">
                <a:solidFill>
                  <a:srgbClr val="FF0000"/>
                </a:solidFill>
                <a:latin typeface="Arial" charset="0"/>
                <a:ea typeface="ヒラギノ角ゴ Pro W3" charset="0"/>
                <a:cs typeface="ヒラギノ角ゴ Pro W3" charset="0"/>
              </a:rPr>
              <a:t>www.bls.gov</a:t>
            </a:r>
            <a:r>
              <a:rPr lang="en-US" dirty="0">
                <a:solidFill>
                  <a:srgbClr val="FF0000"/>
                </a:solidFill>
                <a:latin typeface="Arial" charset="0"/>
                <a:ea typeface="ヒラギノ角ゴ Pro W3" charset="0"/>
                <a:cs typeface="ヒラギノ角ゴ Pro W3" charset="0"/>
              </a:rPr>
              <a:t>/</a:t>
            </a:r>
            <a:r>
              <a:rPr lang="en-US" dirty="0" err="1">
                <a:solidFill>
                  <a:srgbClr val="FF0000"/>
                </a:solidFill>
                <a:latin typeface="Arial" charset="0"/>
                <a:ea typeface="ヒラギノ角ゴ Pro W3" charset="0"/>
                <a:cs typeface="ヒラギノ角ゴ Pro W3" charset="0"/>
              </a:rPr>
              <a:t>emp</a:t>
            </a:r>
            <a:r>
              <a:rPr lang="en-US" dirty="0">
                <a:solidFill>
                  <a:srgbClr val="FF0000"/>
                </a:solidFill>
                <a:latin typeface="Arial" charset="0"/>
                <a:ea typeface="ヒラギノ角ゴ Pro W3" charset="0"/>
                <a:cs typeface="ヒラギノ角ゴ Pro W3" charset="0"/>
              </a:rPr>
              <a:t>/ep_table_112.htm</a:t>
            </a:r>
          </a:p>
          <a:p>
            <a:r>
              <a:rPr lang="en-US" dirty="0">
                <a:solidFill>
                  <a:srgbClr val="FF0000"/>
                </a:solidFill>
                <a:latin typeface="Arial" charset="0"/>
                <a:ea typeface="ヒラギノ角ゴ Pro W3" charset="0"/>
                <a:cs typeface="ヒラギノ角ゴ Pro W3" charset="0"/>
              </a:rPr>
              <a:t>Education and training assignments</a:t>
            </a:r>
          </a:p>
          <a:p>
            <a:r>
              <a:rPr lang="en-US" dirty="0">
                <a:solidFill>
                  <a:srgbClr val="FF0000"/>
                </a:solidFill>
                <a:latin typeface="Arial" charset="0"/>
                <a:ea typeface="ヒラギノ角ゴ Pro W3" charset="0"/>
                <a:cs typeface="ヒラギノ角ゴ Pro W3" charset="0"/>
              </a:rPr>
              <a:t>updated January 13, 2012</a:t>
            </a: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09" name="Rectangle 7"/>
          <p:cNvSpPr txBox="1">
            <a:spLocks noGrp="1" noChangeArrowheads="1"/>
          </p:cNvSpPr>
          <p:nvPr/>
        </p:nvSpPr>
        <p:spPr bwMode="auto">
          <a:xfrm>
            <a:off x="4144963" y="9121775"/>
            <a:ext cx="3170237" cy="479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6661" tIns="48331" rIns="96661" bIns="48331" anchor="b"/>
          <a:lstStyle>
            <a:lvl1pPr>
              <a:defRPr sz="2400">
                <a:solidFill>
                  <a:schemeClr val="tx1"/>
                </a:solidFill>
                <a:latin typeface="Arial" charset="0"/>
                <a:ea typeface="ヒラギノ角ゴ Pro W3" charset="0"/>
                <a:cs typeface="ヒラギノ角ゴ Pro W3" charset="0"/>
              </a:defRPr>
            </a:lvl1pPr>
            <a:lvl2pPr marL="742950" indent="-285750">
              <a:defRPr sz="2400">
                <a:solidFill>
                  <a:schemeClr val="tx1"/>
                </a:solidFill>
                <a:latin typeface="Arial" charset="0"/>
                <a:ea typeface="ヒラギノ角ゴ Pro W3" charset="0"/>
                <a:cs typeface="ヒラギノ角ゴ Pro W3" charset="0"/>
              </a:defRPr>
            </a:lvl2pPr>
            <a:lvl3pPr marL="1143000" indent="-228600">
              <a:defRPr sz="2400">
                <a:solidFill>
                  <a:schemeClr val="tx1"/>
                </a:solidFill>
                <a:latin typeface="Arial" charset="0"/>
                <a:ea typeface="ヒラギノ角ゴ Pro W3" charset="0"/>
                <a:cs typeface="ヒラギノ角ゴ Pro W3" charset="0"/>
              </a:defRPr>
            </a:lvl3pPr>
            <a:lvl4pPr marL="1600200" indent="-228600">
              <a:defRPr sz="2400">
                <a:solidFill>
                  <a:schemeClr val="tx1"/>
                </a:solidFill>
                <a:latin typeface="Arial" charset="0"/>
                <a:ea typeface="ヒラギノ角ゴ Pro W3" charset="0"/>
                <a:cs typeface="ヒラギノ角ゴ Pro W3" charset="0"/>
              </a:defRPr>
            </a:lvl4pPr>
            <a:lvl5pPr marL="2057400" indent="-228600">
              <a:defRPr sz="2400">
                <a:solidFill>
                  <a:schemeClr val="tx1"/>
                </a:solidFill>
                <a:latin typeface="Arial" charset="0"/>
                <a:ea typeface="ヒラギノ角ゴ Pro W3" charset="0"/>
                <a:cs typeface="ヒラギノ角ゴ Pro W3" charset="0"/>
              </a:defRPr>
            </a:lvl5pPr>
            <a:lvl6pPr marL="25146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6pPr>
            <a:lvl7pPr marL="29718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7pPr>
            <a:lvl8pPr marL="34290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8pPr>
            <a:lvl9pPr marL="38862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9pPr>
          </a:lstStyle>
          <a:p>
            <a:pPr algn="r"/>
            <a:fld id="{B7A50826-EDC7-6349-ACF1-5B3715F875D7}" type="slidenum">
              <a:rPr lang="en-US" sz="1300"/>
              <a:pPr algn="r"/>
              <a:t>16</a:t>
            </a:fld>
            <a:endParaRPr lang="en-US" sz="1300"/>
          </a:p>
        </p:txBody>
      </p:sp>
      <p:sp>
        <p:nvSpPr>
          <p:cNvPr id="68610" name="Rectangle 2"/>
          <p:cNvSpPr>
            <a:spLocks noGrp="1" noRot="1" noChangeAspect="1" noChangeArrowheads="1" noTextEdit="1"/>
          </p:cNvSpPr>
          <p:nvPr>
            <p:ph type="sldImg"/>
          </p:nvPr>
        </p:nvSpPr>
        <p:spPr>
          <a:xfrm>
            <a:off x="914400" y="457200"/>
            <a:ext cx="4064000" cy="3048000"/>
          </a:xfrm>
          <a:solidFill>
            <a:srgbClr val="FFFFFF"/>
          </a:solidFill>
          <a:ln/>
        </p:spPr>
      </p:sp>
      <p:sp>
        <p:nvSpPr>
          <p:cNvPr id="68611" name="Rectangle 3"/>
          <p:cNvSpPr>
            <a:spLocks noGrp="1" noChangeArrowheads="1"/>
          </p:cNvSpPr>
          <p:nvPr>
            <p:ph type="body" idx="1"/>
          </p:nvPr>
        </p:nvSpPr>
        <p:spPr>
          <a:xfrm>
            <a:off x="761999" y="3733800"/>
            <a:ext cx="5902325" cy="5146675"/>
          </a:xfrm>
          <a:solidFill>
            <a:srgbClr val="FFFFFF"/>
          </a:solidFill>
          <a:ln/>
          <a:extLs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spcAft>
                <a:spcPct val="30000"/>
              </a:spcAft>
            </a:pPr>
            <a:r>
              <a:rPr lang="en-US" sz="1700" dirty="0">
                <a:latin typeface="Times"/>
                <a:ea typeface="ヒラギノ角ゴ Pro W3" charset="0"/>
                <a:cs typeface="Times"/>
              </a:rPr>
              <a:t>Here I</a:t>
            </a:r>
            <a:r>
              <a:rPr lang="ja-JP" altLang="en-US" sz="1700" dirty="0">
                <a:latin typeface="Times"/>
                <a:ea typeface="ヒラギノ角ゴ Pro W3" charset="0"/>
                <a:cs typeface="Times"/>
              </a:rPr>
              <a:t>’</a:t>
            </a:r>
            <a:r>
              <a:rPr lang="en-US" altLang="ja-JP" sz="1700" dirty="0" err="1">
                <a:latin typeface="Times"/>
                <a:ea typeface="ヒラギノ角ゴ Pro W3" charset="0"/>
                <a:cs typeface="Times"/>
              </a:rPr>
              <a:t>ve</a:t>
            </a:r>
            <a:r>
              <a:rPr lang="en-US" altLang="ja-JP" sz="1700" dirty="0">
                <a:latin typeface="Times"/>
                <a:ea typeface="ヒラギノ角ゴ Pro W3" charset="0"/>
                <a:cs typeface="Times"/>
              </a:rPr>
              <a:t> added to </a:t>
            </a:r>
            <a:r>
              <a:rPr lang="en-US" altLang="ja-JP" sz="1700" dirty="0" smtClean="0">
                <a:latin typeface="Times"/>
                <a:ea typeface="ヒラギノ角ゴ Pro W3" charset="0"/>
                <a:cs typeface="Times"/>
              </a:rPr>
              <a:t>that </a:t>
            </a:r>
            <a:r>
              <a:rPr lang="en-US" altLang="ja-JP" sz="1700" dirty="0">
                <a:latin typeface="Times"/>
                <a:ea typeface="ヒラギノ角ゴ Pro W3" charset="0"/>
                <a:cs typeface="Times"/>
              </a:rPr>
              <a:t>list the </a:t>
            </a:r>
            <a:r>
              <a:rPr lang="en-US" altLang="ja-JP" sz="1700" u="sng" dirty="0">
                <a:latin typeface="Times"/>
                <a:ea typeface="ヒラギノ角ゴ Pro W3" charset="0"/>
                <a:cs typeface="Times"/>
              </a:rPr>
              <a:t>short</a:t>
            </a:r>
            <a:r>
              <a:rPr lang="en-US" altLang="ja-JP" sz="1700" dirty="0">
                <a:latin typeface="Times"/>
                <a:ea typeface="ヒラギノ角ゴ Pro W3" charset="0"/>
                <a:cs typeface="Times"/>
              </a:rPr>
              <a:t> and </a:t>
            </a:r>
            <a:r>
              <a:rPr lang="en-US" altLang="ja-JP" sz="1700" u="sng" dirty="0">
                <a:latin typeface="Times"/>
                <a:ea typeface="ヒラギノ角ゴ Pro W3" charset="0"/>
                <a:cs typeface="Times"/>
              </a:rPr>
              <a:t>moderate</a:t>
            </a:r>
            <a:r>
              <a:rPr lang="en-US" altLang="ja-JP" sz="1700" dirty="0">
                <a:latin typeface="Times"/>
                <a:ea typeface="ヒラギノ角ゴ Pro W3" charset="0"/>
                <a:cs typeface="Times"/>
              </a:rPr>
              <a:t> on-the-job-training occupations in </a:t>
            </a:r>
            <a:r>
              <a:rPr lang="en-US" altLang="ja-JP" sz="1700" u="sng" dirty="0">
                <a:latin typeface="Times"/>
                <a:ea typeface="ヒラギノ角ゴ Pro W3" charset="0"/>
                <a:cs typeface="Times"/>
              </a:rPr>
              <a:t>green </a:t>
            </a:r>
            <a:r>
              <a:rPr lang="en-US" altLang="ja-JP" sz="1700" dirty="0">
                <a:latin typeface="Times"/>
                <a:ea typeface="ヒラギノ角ゴ Pro W3" charset="0"/>
                <a:cs typeface="Times"/>
              </a:rPr>
              <a:t>so you can compare </a:t>
            </a:r>
            <a:r>
              <a:rPr lang="en-US" altLang="ja-JP" sz="1700" u="sng" dirty="0">
                <a:latin typeface="Times"/>
                <a:ea typeface="ヒラギノ角ゴ Pro W3" charset="0"/>
                <a:cs typeface="Times"/>
              </a:rPr>
              <a:t>their</a:t>
            </a:r>
            <a:r>
              <a:rPr lang="en-US" altLang="ja-JP" sz="1700" dirty="0">
                <a:latin typeface="Times"/>
                <a:ea typeface="ヒラギノ角ゴ Pro W3" charset="0"/>
                <a:cs typeface="Times"/>
              </a:rPr>
              <a:t> demand with the </a:t>
            </a:r>
            <a:r>
              <a:rPr lang="en-US" altLang="ja-JP" sz="1700" u="sng" dirty="0">
                <a:latin typeface="Times"/>
                <a:ea typeface="ヒラギノ角ゴ Pro W3" charset="0"/>
                <a:cs typeface="Times"/>
              </a:rPr>
              <a:t>others</a:t>
            </a:r>
            <a:r>
              <a:rPr lang="en-US" altLang="ja-JP" sz="1700" dirty="0">
                <a:latin typeface="Times"/>
                <a:ea typeface="ヒラギノ角ゴ Pro W3" charset="0"/>
                <a:cs typeface="Times"/>
              </a:rPr>
              <a:t>.  </a:t>
            </a:r>
            <a:endParaRPr lang="en-US" altLang="ja-JP" sz="1700" dirty="0" smtClean="0">
              <a:latin typeface="Times"/>
              <a:ea typeface="ヒラギノ角ゴ Pro W3" charset="0"/>
              <a:cs typeface="Times"/>
            </a:endParaRPr>
          </a:p>
          <a:p>
            <a:pPr eaLnBrk="1" hangingPunct="1">
              <a:spcBef>
                <a:spcPct val="0"/>
              </a:spcBef>
              <a:spcAft>
                <a:spcPct val="30000"/>
              </a:spcAft>
            </a:pPr>
            <a:r>
              <a:rPr lang="en-US" altLang="ja-JP" sz="1700" dirty="0" smtClean="0">
                <a:latin typeface="Times"/>
                <a:ea typeface="ヒラギノ角ゴ Pro W3" charset="0"/>
                <a:cs typeface="Times"/>
              </a:rPr>
              <a:t>Thus </a:t>
            </a:r>
            <a:r>
              <a:rPr lang="en-US" altLang="ja-JP" sz="1700" dirty="0">
                <a:latin typeface="Times"/>
                <a:ea typeface="ヒラギノ角ゴ Pro W3" charset="0"/>
                <a:cs typeface="Times"/>
              </a:rPr>
              <a:t>the </a:t>
            </a:r>
            <a:r>
              <a:rPr lang="en-US" altLang="ja-JP" sz="1700" u="sng" dirty="0">
                <a:latin typeface="Times"/>
                <a:ea typeface="ヒラギノ角ゴ Pro W3" charset="0"/>
                <a:cs typeface="Times"/>
              </a:rPr>
              <a:t>green</a:t>
            </a:r>
            <a:r>
              <a:rPr lang="en-US" altLang="ja-JP" sz="1700" dirty="0">
                <a:latin typeface="Times"/>
                <a:ea typeface="ヒラギノ角ゴ Pro W3" charset="0"/>
                <a:cs typeface="Times"/>
              </a:rPr>
              <a:t> jobs are the ones you can get right out of </a:t>
            </a:r>
            <a:r>
              <a:rPr lang="en-US" altLang="ja-JP" sz="1700" u="sng" dirty="0">
                <a:latin typeface="Times"/>
                <a:ea typeface="ヒラギノ角ゴ Pro W3" charset="0"/>
                <a:cs typeface="Times"/>
              </a:rPr>
              <a:t>high</a:t>
            </a:r>
            <a:r>
              <a:rPr lang="en-US" altLang="ja-JP" sz="1700" dirty="0">
                <a:latin typeface="Times"/>
                <a:ea typeface="ヒラギノ角ゴ Pro W3" charset="0"/>
                <a:cs typeface="Times"/>
              </a:rPr>
              <a:t> school, whereas the </a:t>
            </a:r>
            <a:r>
              <a:rPr lang="en-US" altLang="ja-JP" sz="1700" u="sng" dirty="0">
                <a:latin typeface="Times"/>
                <a:ea typeface="ヒラギノ角ゴ Pro W3" charset="0"/>
                <a:cs typeface="Times"/>
              </a:rPr>
              <a:t>blue</a:t>
            </a:r>
            <a:r>
              <a:rPr lang="en-US" altLang="ja-JP" sz="1700" dirty="0">
                <a:latin typeface="Times"/>
                <a:ea typeface="ヒラギノ角ゴ Pro W3" charset="0"/>
                <a:cs typeface="Times"/>
              </a:rPr>
              <a:t> ones </a:t>
            </a:r>
            <a:r>
              <a:rPr lang="en-US" altLang="ja-JP" sz="1700" dirty="0" smtClean="0">
                <a:latin typeface="Times"/>
                <a:ea typeface="ヒラギノ角ゴ Pro W3" charset="0"/>
                <a:cs typeface="Times"/>
              </a:rPr>
              <a:t>require some </a:t>
            </a:r>
            <a:r>
              <a:rPr lang="en-US" altLang="ja-JP" sz="1700" u="sng" dirty="0">
                <a:latin typeface="Times"/>
                <a:ea typeface="ヒラギノ角ゴ Pro W3" charset="0"/>
                <a:cs typeface="Times"/>
              </a:rPr>
              <a:t>college</a:t>
            </a:r>
            <a:r>
              <a:rPr lang="en-US" altLang="ja-JP" sz="1700" dirty="0">
                <a:latin typeface="Times"/>
                <a:ea typeface="ヒラギノ角ゴ Pro W3" charset="0"/>
                <a:cs typeface="Times"/>
              </a:rPr>
              <a:t> work.</a:t>
            </a:r>
          </a:p>
          <a:p>
            <a:pPr eaLnBrk="1" hangingPunct="1">
              <a:spcBef>
                <a:spcPct val="0"/>
              </a:spcBef>
              <a:spcAft>
                <a:spcPct val="30000"/>
              </a:spcAft>
            </a:pPr>
            <a:r>
              <a:rPr lang="en-US" sz="1700" dirty="0" smtClean="0">
                <a:latin typeface="Times"/>
                <a:ea typeface="ヒラギノ角ゴ Pro W3" charset="0"/>
                <a:cs typeface="Times"/>
              </a:rPr>
              <a:t>-- This </a:t>
            </a:r>
            <a:r>
              <a:rPr lang="en-US" sz="1700" dirty="0">
                <a:latin typeface="Times"/>
                <a:ea typeface="ヒラギノ角ゴ Pro W3" charset="0"/>
                <a:cs typeface="Times"/>
              </a:rPr>
              <a:t>list shows </a:t>
            </a:r>
            <a:r>
              <a:rPr lang="en-US" sz="1700" u="sng" dirty="0">
                <a:latin typeface="Times"/>
                <a:ea typeface="ヒラギノ角ゴ Pro W3" charset="0"/>
                <a:cs typeface="Times"/>
              </a:rPr>
              <a:t>all</a:t>
            </a:r>
            <a:r>
              <a:rPr lang="en-US" sz="1700" dirty="0">
                <a:latin typeface="Times"/>
                <a:ea typeface="ヒラギノ角ゴ Pro W3" charset="0"/>
                <a:cs typeface="Times"/>
              </a:rPr>
              <a:t> occupations in </a:t>
            </a:r>
            <a:r>
              <a:rPr lang="en-US" sz="1700" dirty="0" smtClean="0">
                <a:latin typeface="Times"/>
                <a:ea typeface="ヒラギノ角ゴ Pro W3" charset="0"/>
                <a:cs typeface="Times"/>
              </a:rPr>
              <a:t>North Carolina that </a:t>
            </a:r>
            <a:r>
              <a:rPr lang="en-US" sz="1700" dirty="0">
                <a:latin typeface="Times"/>
                <a:ea typeface="ヒラギノ角ゴ Pro W3" charset="0"/>
                <a:cs typeface="Times"/>
              </a:rPr>
              <a:t>require the </a:t>
            </a:r>
            <a:r>
              <a:rPr lang="en-US" sz="1700" u="sng" dirty="0">
                <a:latin typeface="Times"/>
                <a:ea typeface="ヒラギノ角ゴ Pro W3" charset="0"/>
                <a:cs typeface="Times"/>
              </a:rPr>
              <a:t>most</a:t>
            </a:r>
            <a:r>
              <a:rPr lang="en-US" sz="1700" dirty="0">
                <a:latin typeface="Times"/>
                <a:ea typeface="ヒラギノ角ゴ Pro W3" charset="0"/>
                <a:cs typeface="Times"/>
              </a:rPr>
              <a:t> new workers projected through </a:t>
            </a:r>
            <a:r>
              <a:rPr lang="en-US" sz="1700" u="sng" dirty="0">
                <a:latin typeface="Times"/>
                <a:ea typeface="ヒラギノ角ゴ Pro W3" charset="0"/>
                <a:cs typeface="Times"/>
              </a:rPr>
              <a:t>2020</a:t>
            </a:r>
            <a:r>
              <a:rPr lang="en-US" sz="1700" dirty="0">
                <a:latin typeface="Times"/>
                <a:ea typeface="ヒラギノ角ゴ Pro W3" charset="0"/>
                <a:cs typeface="Times"/>
              </a:rPr>
              <a:t>.</a:t>
            </a:r>
          </a:p>
          <a:p>
            <a:pPr eaLnBrk="1" hangingPunct="1">
              <a:spcBef>
                <a:spcPct val="0"/>
              </a:spcBef>
              <a:spcAft>
                <a:spcPct val="30000"/>
              </a:spcAft>
            </a:pPr>
            <a:endParaRPr lang="en-US" sz="1700" dirty="0">
              <a:latin typeface="Times"/>
              <a:ea typeface="ヒラギノ角ゴ Pro W3" charset="0"/>
              <a:cs typeface="Times"/>
            </a:endParaRPr>
          </a:p>
          <a:p>
            <a:pPr eaLnBrk="1" hangingPunct="1">
              <a:spcBef>
                <a:spcPct val="0"/>
              </a:spcBef>
              <a:spcAft>
                <a:spcPct val="30000"/>
              </a:spcAft>
            </a:pPr>
            <a:r>
              <a:rPr lang="en-US" sz="1700" dirty="0">
                <a:latin typeface="Times"/>
                <a:ea typeface="ヒラギノ角ゴ Pro W3" charset="0"/>
                <a:cs typeface="Times"/>
              </a:rPr>
              <a:t>Only </a:t>
            </a:r>
            <a:r>
              <a:rPr lang="en-US" sz="1700" u="sng" dirty="0" smtClean="0">
                <a:latin typeface="Times"/>
                <a:ea typeface="ヒラギノ角ゴ Pro W3" charset="0"/>
                <a:cs typeface="Times"/>
              </a:rPr>
              <a:t>two </a:t>
            </a:r>
            <a:r>
              <a:rPr lang="en-US" sz="1700" dirty="0" smtClean="0">
                <a:latin typeface="Times"/>
                <a:ea typeface="ヒラギノ角ゴ Pro W3" charset="0"/>
                <a:cs typeface="Times"/>
              </a:rPr>
              <a:t>occupations </a:t>
            </a:r>
            <a:r>
              <a:rPr lang="en-US" sz="1700" dirty="0">
                <a:latin typeface="Times"/>
                <a:ea typeface="ヒラギノ角ゴ Pro W3" charset="0"/>
                <a:cs typeface="Times"/>
              </a:rPr>
              <a:t>on this </a:t>
            </a:r>
            <a:r>
              <a:rPr lang="en-US" sz="1700" dirty="0" smtClean="0">
                <a:latin typeface="Times"/>
                <a:ea typeface="ヒラギノ角ゴ Pro W3" charset="0"/>
                <a:cs typeface="Times"/>
              </a:rPr>
              <a:t>list </a:t>
            </a:r>
            <a:r>
              <a:rPr lang="en-US" sz="1700" dirty="0">
                <a:latin typeface="Times"/>
                <a:ea typeface="ヒラギノ角ゴ Pro W3" charset="0"/>
                <a:cs typeface="Times"/>
              </a:rPr>
              <a:t>requires a </a:t>
            </a:r>
            <a:r>
              <a:rPr lang="en-US" sz="1700" u="sng" dirty="0">
                <a:latin typeface="Times"/>
                <a:ea typeface="ヒラギノ角ゴ Pro W3" charset="0"/>
                <a:cs typeface="Times"/>
              </a:rPr>
              <a:t>4-year degree</a:t>
            </a:r>
            <a:r>
              <a:rPr lang="en-US" sz="1700" dirty="0">
                <a:latin typeface="Times"/>
                <a:ea typeface="ヒラギノ角ゴ Pro W3" charset="0"/>
                <a:cs typeface="Times"/>
              </a:rPr>
              <a:t>!  And once you get past the bottom of the page you find a variety of </a:t>
            </a:r>
            <a:r>
              <a:rPr lang="en-US" sz="1700" u="sng" dirty="0">
                <a:latin typeface="Times"/>
                <a:ea typeface="ヒラギノ角ゴ Pro W3" charset="0"/>
                <a:cs typeface="Times"/>
              </a:rPr>
              <a:t>education</a:t>
            </a:r>
            <a:r>
              <a:rPr lang="en-US" sz="1700" dirty="0">
                <a:latin typeface="Times"/>
                <a:ea typeface="ヒラギノ角ゴ Pro W3" charset="0"/>
                <a:cs typeface="Times"/>
              </a:rPr>
              <a:t> occupations that </a:t>
            </a:r>
            <a:r>
              <a:rPr lang="en-US" sz="1700" u="sng" dirty="0">
                <a:latin typeface="Times"/>
                <a:ea typeface="ヒラギノ角ゴ Pro W3" charset="0"/>
                <a:cs typeface="Times"/>
              </a:rPr>
              <a:t>also</a:t>
            </a:r>
            <a:r>
              <a:rPr lang="en-US" sz="1700" dirty="0">
                <a:latin typeface="Times"/>
                <a:ea typeface="ヒラギノ角ゴ Pro W3" charset="0"/>
                <a:cs typeface="Times"/>
              </a:rPr>
              <a:t> require the 4-year degree. </a:t>
            </a:r>
          </a:p>
          <a:p>
            <a:pPr eaLnBrk="1" hangingPunct="1">
              <a:spcBef>
                <a:spcPct val="0"/>
              </a:spcBef>
              <a:spcAft>
                <a:spcPct val="30000"/>
              </a:spcAft>
            </a:pPr>
            <a:endParaRPr lang="en-US" sz="1700" dirty="0" smtClean="0">
              <a:latin typeface="Times"/>
              <a:ea typeface="ヒラギノ角ゴ Pro W3" charset="0"/>
              <a:cs typeface="Times"/>
            </a:endParaRPr>
          </a:p>
          <a:p>
            <a:pPr eaLnBrk="1" hangingPunct="1">
              <a:spcBef>
                <a:spcPct val="0"/>
              </a:spcBef>
              <a:spcAft>
                <a:spcPct val="30000"/>
              </a:spcAft>
            </a:pPr>
            <a:endParaRPr lang="en-US" dirty="0">
              <a:latin typeface="Arial" charset="0"/>
              <a:ea typeface="ヒラギノ角ゴ Pro W3" charset="0"/>
              <a:cs typeface="ヒラギノ角ゴ Pro W3" charset="0"/>
            </a:endParaRPr>
          </a:p>
          <a:p>
            <a:pPr eaLnBrk="1" hangingPunct="1">
              <a:spcBef>
                <a:spcPct val="0"/>
              </a:spcBef>
              <a:spcAft>
                <a:spcPct val="30000"/>
              </a:spcAft>
            </a:pPr>
            <a:r>
              <a:rPr lang="en-US" dirty="0">
                <a:solidFill>
                  <a:srgbClr val="FF0000"/>
                </a:solidFill>
                <a:latin typeface="Arial" charset="0"/>
                <a:ea typeface="ヒラギノ角ゴ Pro W3" charset="0"/>
                <a:cs typeface="ヒラギノ角ゴ Pro W3" charset="0"/>
              </a:rPr>
              <a:t>…</a:t>
            </a:r>
          </a:p>
          <a:p>
            <a:pPr eaLnBrk="1" hangingPunct="1">
              <a:spcBef>
                <a:spcPct val="0"/>
              </a:spcBef>
              <a:spcAft>
                <a:spcPct val="30000"/>
              </a:spcAft>
            </a:pPr>
            <a:r>
              <a:rPr lang="en-US" dirty="0">
                <a:solidFill>
                  <a:srgbClr val="FF0000"/>
                </a:solidFill>
                <a:latin typeface="Arial" charset="0"/>
                <a:ea typeface="ヒラギノ角ゴ Pro W3" charset="0"/>
                <a:cs typeface="Arial" charset="0"/>
              </a:rPr>
              <a:t>--------</a:t>
            </a:r>
          </a:p>
          <a:p>
            <a:pPr eaLnBrk="1" hangingPunct="1">
              <a:spcBef>
                <a:spcPct val="0"/>
              </a:spcBef>
              <a:spcAft>
                <a:spcPct val="30000"/>
              </a:spcAft>
            </a:pPr>
            <a:r>
              <a:rPr lang="en-US" dirty="0">
                <a:solidFill>
                  <a:srgbClr val="FF0000"/>
                </a:solidFill>
                <a:latin typeface="Arial" charset="0"/>
                <a:ea typeface="ヒラギノ角ゴ Pro W3" charset="0"/>
                <a:cs typeface="Arial" charset="0"/>
              </a:rPr>
              <a:t>These data are from </a:t>
            </a:r>
            <a:r>
              <a:rPr lang="en-US" dirty="0" err="1">
                <a:solidFill>
                  <a:srgbClr val="FF0000"/>
                </a:solidFill>
                <a:latin typeface="Arial" charset="0"/>
                <a:ea typeface="ヒラギノ角ゴ Pro W3" charset="0"/>
                <a:cs typeface="Arial" charset="0"/>
              </a:rPr>
              <a:t>www.CareerOutlook.US</a:t>
            </a:r>
            <a:endParaRPr lang="en-US" dirty="0">
              <a:solidFill>
                <a:srgbClr val="FF0000"/>
              </a:solidFill>
              <a:latin typeface="Arial" charset="0"/>
              <a:ea typeface="ヒラギノ角ゴ Pro W3" charset="0"/>
              <a:cs typeface="Arial" charset="0"/>
            </a:endParaRPr>
          </a:p>
          <a:p>
            <a:pPr eaLnBrk="1" hangingPunct="1">
              <a:spcBef>
                <a:spcPct val="0"/>
              </a:spcBef>
              <a:spcAft>
                <a:spcPct val="30000"/>
              </a:spcAft>
            </a:pPr>
            <a:endParaRPr lang="en-US" dirty="0">
              <a:solidFill>
                <a:srgbClr val="FF0000"/>
              </a:solidFill>
              <a:latin typeface="Arial" charset="0"/>
              <a:ea typeface="ヒラギノ角ゴ Pro W3" charset="0"/>
              <a:cs typeface="Arial" charset="0"/>
            </a:endParaRPr>
          </a:p>
          <a:p>
            <a:r>
              <a:rPr lang="en-US" dirty="0">
                <a:solidFill>
                  <a:srgbClr val="FF0000"/>
                </a:solidFill>
                <a:latin typeface="Arial" charset="0"/>
                <a:ea typeface="ヒラギノ角ゴ Pro W3" charset="0"/>
                <a:cs typeface="ヒラギノ角ゴ Pro W3" charset="0"/>
              </a:rPr>
              <a:t>http://</a:t>
            </a:r>
            <a:r>
              <a:rPr lang="en-US" dirty="0" err="1">
                <a:solidFill>
                  <a:srgbClr val="FF0000"/>
                </a:solidFill>
                <a:latin typeface="Arial" charset="0"/>
                <a:ea typeface="ヒラギノ角ゴ Pro W3" charset="0"/>
                <a:cs typeface="ヒラギノ角ゴ Pro W3" charset="0"/>
              </a:rPr>
              <a:t>www.bls.gov</a:t>
            </a:r>
            <a:r>
              <a:rPr lang="en-US" dirty="0">
                <a:solidFill>
                  <a:srgbClr val="FF0000"/>
                </a:solidFill>
                <a:latin typeface="Arial" charset="0"/>
                <a:ea typeface="ヒラギノ角ゴ Pro W3" charset="0"/>
                <a:cs typeface="ヒラギノ角ゴ Pro W3" charset="0"/>
              </a:rPr>
              <a:t>/</a:t>
            </a:r>
            <a:r>
              <a:rPr lang="en-US" dirty="0" err="1">
                <a:solidFill>
                  <a:srgbClr val="FF0000"/>
                </a:solidFill>
                <a:latin typeface="Arial" charset="0"/>
                <a:ea typeface="ヒラギノ角ゴ Pro W3" charset="0"/>
                <a:cs typeface="ヒラギノ角ゴ Pro W3" charset="0"/>
              </a:rPr>
              <a:t>emp</a:t>
            </a:r>
            <a:r>
              <a:rPr lang="en-US" dirty="0">
                <a:solidFill>
                  <a:srgbClr val="FF0000"/>
                </a:solidFill>
                <a:latin typeface="Arial" charset="0"/>
                <a:ea typeface="ヒラギノ角ゴ Pro W3" charset="0"/>
                <a:cs typeface="ヒラギノ角ゴ Pro W3" charset="0"/>
              </a:rPr>
              <a:t>/ep_table_112.htm</a:t>
            </a:r>
          </a:p>
          <a:p>
            <a:r>
              <a:rPr lang="en-US" dirty="0">
                <a:solidFill>
                  <a:srgbClr val="FF0000"/>
                </a:solidFill>
                <a:latin typeface="Arial" charset="0"/>
                <a:ea typeface="ヒラギノ角ゴ Pro W3" charset="0"/>
                <a:cs typeface="ヒラギノ角ゴ Pro W3" charset="0"/>
              </a:rPr>
              <a:t>Education and training assignments</a:t>
            </a:r>
          </a:p>
          <a:p>
            <a:r>
              <a:rPr lang="en-US" dirty="0">
                <a:solidFill>
                  <a:srgbClr val="FF0000"/>
                </a:solidFill>
                <a:latin typeface="Arial" charset="0"/>
                <a:ea typeface="ヒラギノ角ゴ Pro W3" charset="0"/>
                <a:cs typeface="ヒラギノ角ゴ Pro W3" charset="0"/>
              </a:rPr>
              <a:t>updated January 13, 2012</a:t>
            </a: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5" name="Rectangle 7"/>
          <p:cNvSpPr txBox="1">
            <a:spLocks noGrp="1" noChangeArrowheads="1"/>
          </p:cNvSpPr>
          <p:nvPr/>
        </p:nvSpPr>
        <p:spPr bwMode="auto">
          <a:xfrm>
            <a:off x="4144963" y="9121775"/>
            <a:ext cx="3170237" cy="479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6661" tIns="48331" rIns="96661" bIns="48331" anchor="b"/>
          <a:lstStyle>
            <a:lvl1pPr>
              <a:defRPr sz="2400">
                <a:solidFill>
                  <a:schemeClr val="tx1"/>
                </a:solidFill>
                <a:latin typeface="Arial" charset="0"/>
                <a:ea typeface="ヒラギノ角ゴ Pro W3" charset="0"/>
                <a:cs typeface="ヒラギノ角ゴ Pro W3" charset="0"/>
              </a:defRPr>
            </a:lvl1pPr>
            <a:lvl2pPr marL="742950" indent="-285750">
              <a:defRPr sz="2400">
                <a:solidFill>
                  <a:schemeClr val="tx1"/>
                </a:solidFill>
                <a:latin typeface="Arial" charset="0"/>
                <a:ea typeface="ヒラギノ角ゴ Pro W3" charset="0"/>
                <a:cs typeface="ヒラギノ角ゴ Pro W3" charset="0"/>
              </a:defRPr>
            </a:lvl2pPr>
            <a:lvl3pPr marL="1143000" indent="-228600">
              <a:defRPr sz="2400">
                <a:solidFill>
                  <a:schemeClr val="tx1"/>
                </a:solidFill>
                <a:latin typeface="Arial" charset="0"/>
                <a:ea typeface="ヒラギノ角ゴ Pro W3" charset="0"/>
                <a:cs typeface="ヒラギノ角ゴ Pro W3" charset="0"/>
              </a:defRPr>
            </a:lvl3pPr>
            <a:lvl4pPr marL="1600200" indent="-228600">
              <a:defRPr sz="2400">
                <a:solidFill>
                  <a:schemeClr val="tx1"/>
                </a:solidFill>
                <a:latin typeface="Arial" charset="0"/>
                <a:ea typeface="ヒラギノ角ゴ Pro W3" charset="0"/>
                <a:cs typeface="ヒラギノ角ゴ Pro W3" charset="0"/>
              </a:defRPr>
            </a:lvl4pPr>
            <a:lvl5pPr marL="2057400" indent="-228600">
              <a:defRPr sz="2400">
                <a:solidFill>
                  <a:schemeClr val="tx1"/>
                </a:solidFill>
                <a:latin typeface="Arial" charset="0"/>
                <a:ea typeface="ヒラギノ角ゴ Pro W3" charset="0"/>
                <a:cs typeface="ヒラギノ角ゴ Pro W3" charset="0"/>
              </a:defRPr>
            </a:lvl5pPr>
            <a:lvl6pPr marL="25146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6pPr>
            <a:lvl7pPr marL="29718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7pPr>
            <a:lvl8pPr marL="34290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8pPr>
            <a:lvl9pPr marL="38862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9pPr>
          </a:lstStyle>
          <a:p>
            <a:pPr algn="r"/>
            <a:fld id="{0875D8A8-53D3-E647-B05C-1396DC2C2C48}" type="slidenum">
              <a:rPr lang="en-US" sz="1300"/>
              <a:pPr algn="r"/>
              <a:t>17</a:t>
            </a:fld>
            <a:endParaRPr lang="en-US" sz="1300"/>
          </a:p>
        </p:txBody>
      </p:sp>
      <p:sp>
        <p:nvSpPr>
          <p:cNvPr id="72706" name="Rectangle 2"/>
          <p:cNvSpPr>
            <a:spLocks noGrp="1" noRot="1" noChangeAspect="1" noChangeArrowheads="1" noTextEdit="1"/>
          </p:cNvSpPr>
          <p:nvPr>
            <p:ph type="sldImg"/>
          </p:nvPr>
        </p:nvSpPr>
        <p:spPr>
          <a:solidFill>
            <a:srgbClr val="FFFFFF"/>
          </a:solidFill>
          <a:ln/>
        </p:spPr>
      </p:sp>
      <p:sp>
        <p:nvSpPr>
          <p:cNvPr id="72707" name="Rectangle 3"/>
          <p:cNvSpPr>
            <a:spLocks noGrp="1" noChangeArrowheads="1"/>
          </p:cNvSpPr>
          <p:nvPr>
            <p:ph type="body" idx="1"/>
          </p:nvPr>
        </p:nvSpPr>
        <p:spPr>
          <a:xfrm>
            <a:off x="650875" y="4560888"/>
            <a:ext cx="6096000" cy="4319587"/>
          </a:xfrm>
          <a:solidFill>
            <a:srgbClr val="FFFFFF"/>
          </a:solidFill>
          <a:ln/>
          <a:extLs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spcAft>
                <a:spcPct val="30000"/>
              </a:spcAft>
            </a:pPr>
            <a:r>
              <a:rPr lang="en-US" sz="1700" dirty="0">
                <a:latin typeface="Times"/>
                <a:ea typeface="ヒラギノ角ゴ Pro W3" charset="0"/>
                <a:cs typeface="Times"/>
              </a:rPr>
              <a:t>And here are the jobs to stay away from.  </a:t>
            </a:r>
            <a:endParaRPr lang="en-US" sz="1700" dirty="0" smtClean="0">
              <a:latin typeface="Times"/>
              <a:ea typeface="ヒラギノ角ゴ Pro W3" charset="0"/>
              <a:cs typeface="Times"/>
            </a:endParaRPr>
          </a:p>
          <a:p>
            <a:pPr eaLnBrk="1" hangingPunct="1">
              <a:spcBef>
                <a:spcPct val="0"/>
              </a:spcBef>
              <a:spcAft>
                <a:spcPct val="30000"/>
              </a:spcAft>
            </a:pPr>
            <a:r>
              <a:rPr lang="en-US" sz="1700" dirty="0" smtClean="0">
                <a:latin typeface="Times"/>
                <a:ea typeface="ヒラギノ角ゴ Pro W3" charset="0"/>
                <a:cs typeface="Times"/>
              </a:rPr>
              <a:t>We </a:t>
            </a:r>
            <a:r>
              <a:rPr lang="en-US" sz="1700" dirty="0">
                <a:latin typeface="Times"/>
                <a:ea typeface="ヒラギノ角ゴ Pro W3" charset="0"/>
                <a:cs typeface="Times"/>
              </a:rPr>
              <a:t>need this many less of each of these jobs over this </a:t>
            </a:r>
            <a:r>
              <a:rPr lang="en-US" sz="1700" dirty="0" smtClean="0">
                <a:latin typeface="Times"/>
                <a:ea typeface="ヒラギノ角ゴ Pro W3" charset="0"/>
                <a:cs typeface="Times"/>
              </a:rPr>
              <a:t>ten-year projection </a:t>
            </a:r>
            <a:r>
              <a:rPr lang="en-US" sz="1700" dirty="0">
                <a:latin typeface="Times"/>
                <a:ea typeface="ヒラギノ角ゴ Pro W3" charset="0"/>
                <a:cs typeface="Times"/>
              </a:rPr>
              <a:t>period.  </a:t>
            </a:r>
            <a:endParaRPr lang="en-US" sz="1700" dirty="0" smtClean="0">
              <a:latin typeface="Times"/>
              <a:ea typeface="ヒラギノ角ゴ Pro W3" charset="0"/>
              <a:cs typeface="Times"/>
            </a:endParaRPr>
          </a:p>
          <a:p>
            <a:pPr eaLnBrk="1" hangingPunct="1">
              <a:spcBef>
                <a:spcPct val="0"/>
              </a:spcBef>
              <a:spcAft>
                <a:spcPct val="30000"/>
              </a:spcAft>
            </a:pPr>
            <a:r>
              <a:rPr lang="en-US" sz="1700" dirty="0" smtClean="0">
                <a:latin typeface="Times"/>
                <a:ea typeface="ヒラギノ角ゴ Pro W3" charset="0"/>
                <a:cs typeface="Times"/>
              </a:rPr>
              <a:t>For </a:t>
            </a:r>
            <a:r>
              <a:rPr lang="en-US" sz="1700" dirty="0">
                <a:latin typeface="Times"/>
                <a:ea typeface="ヒラギノ角ゴ Pro W3" charset="0"/>
                <a:cs typeface="Times"/>
              </a:rPr>
              <a:t>most of these positions, machines are replacing humans.</a:t>
            </a:r>
          </a:p>
          <a:p>
            <a:pPr eaLnBrk="1" hangingPunct="1">
              <a:spcBef>
                <a:spcPct val="0"/>
              </a:spcBef>
              <a:spcAft>
                <a:spcPct val="30000"/>
              </a:spcAft>
            </a:pPr>
            <a:endParaRPr lang="en-US" sz="1500" dirty="0">
              <a:latin typeface="Arial" charset="0"/>
              <a:ea typeface="ヒラギノ角ゴ Pro W3" charset="0"/>
              <a:cs typeface="Arial" charset="0"/>
            </a:endParaRPr>
          </a:p>
          <a:p>
            <a:pPr eaLnBrk="1" hangingPunct="1">
              <a:spcBef>
                <a:spcPct val="0"/>
              </a:spcBef>
              <a:spcAft>
                <a:spcPct val="30000"/>
              </a:spcAft>
            </a:pPr>
            <a:endParaRPr lang="en-US" sz="1500" dirty="0">
              <a:latin typeface="Arial" charset="0"/>
              <a:ea typeface="ヒラギノ角ゴ Pro W3" charset="0"/>
              <a:cs typeface="Arial" charset="0"/>
            </a:endParaRPr>
          </a:p>
          <a:p>
            <a:pPr eaLnBrk="1" hangingPunct="1">
              <a:spcBef>
                <a:spcPct val="0"/>
              </a:spcBef>
              <a:spcAft>
                <a:spcPct val="30000"/>
              </a:spcAft>
            </a:pPr>
            <a:endParaRPr lang="en-US" sz="1500" dirty="0">
              <a:latin typeface="Arial" charset="0"/>
              <a:ea typeface="ヒラギノ角ゴ Pro W3" charset="0"/>
              <a:cs typeface="Arial" charset="0"/>
            </a:endParaRPr>
          </a:p>
          <a:p>
            <a:pPr eaLnBrk="1" hangingPunct="1">
              <a:spcBef>
                <a:spcPct val="0"/>
              </a:spcBef>
              <a:spcAft>
                <a:spcPct val="30000"/>
              </a:spcAft>
            </a:pPr>
            <a:endParaRPr lang="en-US" dirty="0">
              <a:latin typeface="Arial" charset="0"/>
              <a:ea typeface="ヒラギノ角ゴ Pro W3" charset="0"/>
              <a:cs typeface="Arial" charset="0"/>
            </a:endParaRPr>
          </a:p>
          <a:p>
            <a:pPr eaLnBrk="1" hangingPunct="1">
              <a:spcBef>
                <a:spcPct val="0"/>
              </a:spcBef>
              <a:spcAft>
                <a:spcPct val="30000"/>
              </a:spcAft>
            </a:pPr>
            <a:endParaRPr lang="en-US" dirty="0">
              <a:latin typeface="Arial" charset="0"/>
              <a:ea typeface="ヒラギノ角ゴ Pro W3" charset="0"/>
              <a:cs typeface="Arial" charset="0"/>
            </a:endParaRPr>
          </a:p>
          <a:p>
            <a:pPr eaLnBrk="1" hangingPunct="1">
              <a:spcBef>
                <a:spcPct val="0"/>
              </a:spcBef>
              <a:spcAft>
                <a:spcPct val="30000"/>
              </a:spcAft>
            </a:pPr>
            <a:endParaRPr lang="en-US" dirty="0">
              <a:solidFill>
                <a:srgbClr val="FF0000"/>
              </a:solidFill>
              <a:latin typeface="Arial" charset="0"/>
              <a:ea typeface="ヒラギノ角ゴ Pro W3" charset="0"/>
              <a:cs typeface="Arial" charset="0"/>
            </a:endParaRPr>
          </a:p>
          <a:p>
            <a:pPr eaLnBrk="1" hangingPunct="1">
              <a:spcBef>
                <a:spcPct val="0"/>
              </a:spcBef>
              <a:spcAft>
                <a:spcPct val="30000"/>
              </a:spcAft>
            </a:pPr>
            <a:endParaRPr lang="en-US" dirty="0">
              <a:solidFill>
                <a:srgbClr val="FF0000"/>
              </a:solidFill>
              <a:latin typeface="Arial" charset="0"/>
              <a:ea typeface="ヒラギノ角ゴ Pro W3" charset="0"/>
              <a:cs typeface="ヒラギノ角ゴ Pro W3" charset="0"/>
            </a:endParaRPr>
          </a:p>
          <a:p>
            <a:pPr eaLnBrk="1" hangingPunct="1">
              <a:spcBef>
                <a:spcPct val="0"/>
              </a:spcBef>
              <a:spcAft>
                <a:spcPct val="30000"/>
              </a:spcAft>
            </a:pPr>
            <a:r>
              <a:rPr lang="en-US" dirty="0" smtClean="0">
                <a:solidFill>
                  <a:srgbClr val="FF0000"/>
                </a:solidFill>
                <a:latin typeface="Arial" charset="0"/>
                <a:ea typeface="ヒラギノ角ゴ Pro W3" charset="0"/>
                <a:cs typeface="Arial" charset="0"/>
              </a:rPr>
              <a:t>=======</a:t>
            </a:r>
            <a:endParaRPr lang="en-US" dirty="0">
              <a:solidFill>
                <a:srgbClr val="FF0000"/>
              </a:solidFill>
              <a:latin typeface="Arial" charset="0"/>
              <a:ea typeface="ヒラギノ角ゴ Pro W3" charset="0"/>
              <a:cs typeface="Arial" charset="0"/>
            </a:endParaRPr>
          </a:p>
          <a:p>
            <a:pPr eaLnBrk="1" hangingPunct="1">
              <a:spcBef>
                <a:spcPct val="0"/>
              </a:spcBef>
              <a:spcAft>
                <a:spcPct val="30000"/>
              </a:spcAft>
            </a:pPr>
            <a:r>
              <a:rPr lang="en-US" dirty="0">
                <a:solidFill>
                  <a:srgbClr val="FF0000"/>
                </a:solidFill>
                <a:latin typeface="Arial" charset="0"/>
                <a:ea typeface="ヒラギノ角ゴ Pro W3" charset="0"/>
                <a:cs typeface="Arial" charset="0"/>
              </a:rPr>
              <a:t>These data are from </a:t>
            </a:r>
            <a:r>
              <a:rPr lang="en-US" dirty="0" err="1">
                <a:solidFill>
                  <a:srgbClr val="FF0000"/>
                </a:solidFill>
                <a:latin typeface="Arial" charset="0"/>
                <a:ea typeface="ヒラギノ角ゴ Pro W3" charset="0"/>
                <a:cs typeface="Arial" charset="0"/>
              </a:rPr>
              <a:t>www.CareerOutlook.US</a:t>
            </a:r>
            <a:endParaRPr lang="en-US" dirty="0">
              <a:solidFill>
                <a:srgbClr val="FF0000"/>
              </a:solidFill>
              <a:latin typeface="Arial" charset="0"/>
              <a:ea typeface="ヒラギノ角ゴ Pro W3" charset="0"/>
              <a:cs typeface="Arial" charset="0"/>
            </a:endParaRPr>
          </a:p>
          <a:p>
            <a:pPr eaLnBrk="1" hangingPunct="1">
              <a:spcBef>
                <a:spcPct val="0"/>
              </a:spcBef>
              <a:spcAft>
                <a:spcPct val="30000"/>
              </a:spcAft>
            </a:pPr>
            <a:endParaRPr lang="en-US" dirty="0">
              <a:solidFill>
                <a:srgbClr val="FF0000"/>
              </a:solidFill>
              <a:latin typeface="Arial" charset="0"/>
              <a:ea typeface="ヒラギノ角ゴ Pro W3" charset="0"/>
              <a:cs typeface="Arial" charset="0"/>
            </a:endParaRPr>
          </a:p>
          <a:p>
            <a:r>
              <a:rPr lang="en-US" dirty="0">
                <a:solidFill>
                  <a:srgbClr val="FF0000"/>
                </a:solidFill>
                <a:latin typeface="Arial" charset="0"/>
                <a:ea typeface="ヒラギノ角ゴ Pro W3" charset="0"/>
                <a:cs typeface="ヒラギノ角ゴ Pro W3" charset="0"/>
              </a:rPr>
              <a:t>http://</a:t>
            </a:r>
            <a:r>
              <a:rPr lang="en-US" dirty="0" err="1">
                <a:solidFill>
                  <a:srgbClr val="FF0000"/>
                </a:solidFill>
                <a:latin typeface="Arial" charset="0"/>
                <a:ea typeface="ヒラギノ角ゴ Pro W3" charset="0"/>
                <a:cs typeface="ヒラギノ角ゴ Pro W3" charset="0"/>
              </a:rPr>
              <a:t>www.bls.gov</a:t>
            </a:r>
            <a:r>
              <a:rPr lang="en-US" dirty="0">
                <a:solidFill>
                  <a:srgbClr val="FF0000"/>
                </a:solidFill>
                <a:latin typeface="Arial" charset="0"/>
                <a:ea typeface="ヒラギノ角ゴ Pro W3" charset="0"/>
                <a:cs typeface="ヒラギノ角ゴ Pro W3" charset="0"/>
              </a:rPr>
              <a:t>/</a:t>
            </a:r>
            <a:r>
              <a:rPr lang="en-US" dirty="0" err="1">
                <a:solidFill>
                  <a:srgbClr val="FF0000"/>
                </a:solidFill>
                <a:latin typeface="Arial" charset="0"/>
                <a:ea typeface="ヒラギノ角ゴ Pro W3" charset="0"/>
                <a:cs typeface="ヒラギノ角ゴ Pro W3" charset="0"/>
              </a:rPr>
              <a:t>emp</a:t>
            </a:r>
            <a:r>
              <a:rPr lang="en-US" dirty="0">
                <a:solidFill>
                  <a:srgbClr val="FF0000"/>
                </a:solidFill>
                <a:latin typeface="Arial" charset="0"/>
                <a:ea typeface="ヒラギノ角ゴ Pro W3" charset="0"/>
                <a:cs typeface="ヒラギノ角ゴ Pro W3" charset="0"/>
              </a:rPr>
              <a:t>/ep_table_112.htm</a:t>
            </a:r>
          </a:p>
          <a:p>
            <a:r>
              <a:rPr lang="en-US" dirty="0">
                <a:solidFill>
                  <a:srgbClr val="FF0000"/>
                </a:solidFill>
                <a:latin typeface="Arial" charset="0"/>
                <a:ea typeface="ヒラギノ角ゴ Pro W3" charset="0"/>
                <a:cs typeface="ヒラギノ角ゴ Pro W3" charset="0"/>
              </a:rPr>
              <a:t>Education and training assignments</a:t>
            </a:r>
          </a:p>
          <a:p>
            <a:r>
              <a:rPr lang="en-US" dirty="0">
                <a:solidFill>
                  <a:srgbClr val="FF0000"/>
                </a:solidFill>
                <a:latin typeface="Arial" charset="0"/>
                <a:ea typeface="ヒラギノ角ゴ Pro W3" charset="0"/>
                <a:cs typeface="ヒラギノ角ゴ Pro W3" charset="0"/>
              </a:rPr>
              <a:t>updated January 13, 2012</a:t>
            </a:r>
          </a:p>
          <a:p>
            <a:endParaRPr lang="en-US" dirty="0">
              <a:solidFill>
                <a:srgbClr val="FF0000"/>
              </a:solidFill>
              <a:latin typeface="Arial" charset="0"/>
              <a:ea typeface="ヒラギノ角ゴ Pro W3" charset="0"/>
              <a:cs typeface="ヒラギノ角ゴ Pro W3" charset="0"/>
            </a:endParaRPr>
          </a:p>
          <a:p>
            <a:pPr eaLnBrk="1" hangingPunct="1">
              <a:spcBef>
                <a:spcPct val="0"/>
              </a:spcBef>
              <a:spcAft>
                <a:spcPct val="30000"/>
              </a:spcAft>
            </a:pPr>
            <a:r>
              <a:rPr lang="en-US" dirty="0">
                <a:solidFill>
                  <a:srgbClr val="FF0000"/>
                </a:solidFill>
                <a:latin typeface="Arial" charset="0"/>
                <a:ea typeface="ヒラギノ角ゴ Pro W3" charset="0"/>
                <a:cs typeface="Arial" charset="0"/>
              </a:rPr>
              <a:t>Textiles – socks in NC</a:t>
            </a:r>
          </a:p>
          <a:p>
            <a:pPr eaLnBrk="1" hangingPunct="1">
              <a:spcBef>
                <a:spcPct val="0"/>
              </a:spcBef>
              <a:spcAft>
                <a:spcPct val="30000"/>
              </a:spcAft>
            </a:pPr>
            <a:r>
              <a:rPr lang="en-US" dirty="0">
                <a:solidFill>
                  <a:srgbClr val="FF0000"/>
                </a:solidFill>
                <a:latin typeface="Arial" charset="0"/>
                <a:ea typeface="ヒラギノ角ゴ Pro W3" charset="0"/>
                <a:cs typeface="Arial" charset="0"/>
              </a:rPr>
              <a:t>http://</a:t>
            </a:r>
            <a:r>
              <a:rPr lang="en-US" dirty="0" err="1">
                <a:solidFill>
                  <a:srgbClr val="FF0000"/>
                </a:solidFill>
                <a:latin typeface="Arial" charset="0"/>
                <a:ea typeface="ヒラギノ角ゴ Pro W3" charset="0"/>
                <a:cs typeface="Arial" charset="0"/>
              </a:rPr>
              <a:t>www.nctextileconnect.com</a:t>
            </a:r>
            <a:r>
              <a:rPr lang="en-US" dirty="0">
                <a:solidFill>
                  <a:srgbClr val="FF0000"/>
                </a:solidFill>
                <a:latin typeface="Arial" charset="0"/>
                <a:ea typeface="ヒラギノ角ゴ Pro W3" charset="0"/>
                <a:cs typeface="Arial" charset="0"/>
              </a:rPr>
              <a:t>/</a:t>
            </a:r>
            <a:r>
              <a:rPr lang="en-US" dirty="0" err="1">
                <a:solidFill>
                  <a:srgbClr val="FF0000"/>
                </a:solidFill>
                <a:latin typeface="Arial" charset="0"/>
                <a:ea typeface="ヒラギノ角ゴ Pro W3" charset="0"/>
                <a:cs typeface="Arial" charset="0"/>
              </a:rPr>
              <a:t>connect_detail.cfm?valuechain_catid</a:t>
            </a:r>
            <a:r>
              <a:rPr lang="en-US" dirty="0">
                <a:solidFill>
                  <a:srgbClr val="FF0000"/>
                </a:solidFill>
                <a:latin typeface="Arial" charset="0"/>
                <a:ea typeface="ヒラギノ角ゴ Pro W3" charset="0"/>
                <a:cs typeface="Arial" charset="0"/>
              </a:rPr>
              <a:t>=38</a:t>
            </a:r>
          </a:p>
          <a:p>
            <a:pPr eaLnBrk="1" hangingPunct="1">
              <a:spcBef>
                <a:spcPct val="0"/>
              </a:spcBef>
              <a:spcAft>
                <a:spcPct val="30000"/>
              </a:spcAft>
            </a:pPr>
            <a:endParaRPr lang="en-US" dirty="0">
              <a:solidFill>
                <a:srgbClr val="FF0000"/>
              </a:solidFill>
              <a:latin typeface="Arial" charset="0"/>
              <a:ea typeface="ヒラギノ角ゴ Pro W3" charset="0"/>
              <a:cs typeface="Arial" charset="0"/>
            </a:endParaRPr>
          </a:p>
          <a:p>
            <a:pPr eaLnBrk="1" hangingPunct="1">
              <a:spcBef>
                <a:spcPct val="0"/>
              </a:spcBef>
              <a:spcAft>
                <a:spcPct val="30000"/>
              </a:spcAft>
            </a:pPr>
            <a:r>
              <a:rPr lang="en-US" dirty="0">
                <a:solidFill>
                  <a:srgbClr val="FF0000"/>
                </a:solidFill>
                <a:latin typeface="Arial" charset="0"/>
                <a:ea typeface="ヒラギノ角ゴ Pro W3" charset="0"/>
                <a:cs typeface="Arial" charset="0"/>
              </a:rPr>
              <a:t>Socks made in USA</a:t>
            </a:r>
          </a:p>
          <a:p>
            <a:pPr eaLnBrk="1" hangingPunct="1">
              <a:spcBef>
                <a:spcPct val="0"/>
              </a:spcBef>
              <a:spcAft>
                <a:spcPct val="30000"/>
              </a:spcAft>
            </a:pPr>
            <a:r>
              <a:rPr lang="en-US" dirty="0">
                <a:solidFill>
                  <a:srgbClr val="FF0000"/>
                </a:solidFill>
                <a:latin typeface="Arial" charset="0"/>
                <a:ea typeface="ヒラギノ角ゴ Pro W3" charset="0"/>
                <a:cs typeface="ヒラギノ角ゴ Pro W3" charset="0"/>
              </a:rPr>
              <a:t>http://</a:t>
            </a:r>
            <a:r>
              <a:rPr lang="en-US" dirty="0" err="1">
                <a:solidFill>
                  <a:srgbClr val="FF0000"/>
                </a:solidFill>
                <a:latin typeface="Arial" charset="0"/>
                <a:ea typeface="ヒラギノ角ゴ Pro W3" charset="0"/>
                <a:cs typeface="ヒラギノ角ゴ Pro W3" charset="0"/>
              </a:rPr>
              <a:t>www.americansworking.com</a:t>
            </a:r>
            <a:r>
              <a:rPr lang="en-US" dirty="0">
                <a:solidFill>
                  <a:srgbClr val="FF0000"/>
                </a:solidFill>
                <a:latin typeface="Arial" charset="0"/>
                <a:ea typeface="ヒラギノ角ゴ Pro W3" charset="0"/>
                <a:cs typeface="ヒラギノ角ゴ Pro W3" charset="0"/>
              </a:rPr>
              <a:t>/</a:t>
            </a:r>
            <a:r>
              <a:rPr lang="en-US" dirty="0" err="1">
                <a:solidFill>
                  <a:srgbClr val="FF0000"/>
                </a:solidFill>
                <a:latin typeface="Arial" charset="0"/>
                <a:ea typeface="ヒラギノ角ゴ Pro W3" charset="0"/>
                <a:cs typeface="ヒラギノ角ゴ Pro W3" charset="0"/>
              </a:rPr>
              <a:t>socks.html</a:t>
            </a:r>
            <a:endParaRPr lang="en-US" dirty="0">
              <a:solidFill>
                <a:srgbClr val="FF0000"/>
              </a:solidFill>
              <a:latin typeface="Arial" charset="0"/>
              <a:ea typeface="ヒラギノ角ゴ Pro W3" charset="0"/>
              <a:cs typeface="ヒラギノ角ゴ Pro W3" charset="0"/>
            </a:endParaRPr>
          </a:p>
          <a:p>
            <a:pPr eaLnBrk="1" hangingPunct="1">
              <a:spcBef>
                <a:spcPct val="0"/>
              </a:spcBef>
              <a:spcAft>
                <a:spcPct val="30000"/>
              </a:spcAft>
            </a:pPr>
            <a:endParaRPr lang="en-US" dirty="0">
              <a:latin typeface="Arial" charset="0"/>
              <a:ea typeface="ヒラギノ角ゴ Pro W3" charset="0"/>
              <a:cs typeface="ヒラギノ角ゴ Pro W3" charset="0"/>
            </a:endParaRPr>
          </a:p>
          <a:p>
            <a:pPr eaLnBrk="1" hangingPunct="1">
              <a:spcBef>
                <a:spcPct val="0"/>
              </a:spcBef>
              <a:spcAft>
                <a:spcPct val="30000"/>
              </a:spcAft>
            </a:pPr>
            <a:endParaRPr lang="en-US" dirty="0">
              <a:latin typeface="Arial" charset="0"/>
              <a:ea typeface="ヒラギノ角ゴ Pro W3" charset="0"/>
              <a:cs typeface="ヒラギノ角ゴ Pro W3" charset="0"/>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ヒラギノ角ゴ Pro W3" charset="0"/>
                <a:cs typeface="ヒラギノ角ゴ Pro W3" charset="0"/>
              </a:defRPr>
            </a:lvl1pPr>
            <a:lvl2pPr marL="742950" indent="-285750">
              <a:defRPr sz="2400">
                <a:solidFill>
                  <a:schemeClr val="tx1"/>
                </a:solidFill>
                <a:latin typeface="Arial" charset="0"/>
                <a:ea typeface="ヒラギノ角ゴ Pro W3" charset="0"/>
                <a:cs typeface="ヒラギノ角ゴ Pro W3" charset="0"/>
              </a:defRPr>
            </a:lvl2pPr>
            <a:lvl3pPr marL="1143000" indent="-228600">
              <a:defRPr sz="2400">
                <a:solidFill>
                  <a:schemeClr val="tx1"/>
                </a:solidFill>
                <a:latin typeface="Arial" charset="0"/>
                <a:ea typeface="ヒラギノ角ゴ Pro W3" charset="0"/>
                <a:cs typeface="ヒラギノ角ゴ Pro W3" charset="0"/>
              </a:defRPr>
            </a:lvl3pPr>
            <a:lvl4pPr marL="1600200" indent="-228600">
              <a:defRPr sz="2400">
                <a:solidFill>
                  <a:schemeClr val="tx1"/>
                </a:solidFill>
                <a:latin typeface="Arial" charset="0"/>
                <a:ea typeface="ヒラギノ角ゴ Pro W3" charset="0"/>
                <a:cs typeface="ヒラギノ角ゴ Pro W3" charset="0"/>
              </a:defRPr>
            </a:lvl4pPr>
            <a:lvl5pPr marL="2057400" indent="-228600">
              <a:defRPr sz="2400">
                <a:solidFill>
                  <a:schemeClr val="tx1"/>
                </a:solidFill>
                <a:latin typeface="Arial" charset="0"/>
                <a:ea typeface="ヒラギノ角ゴ Pro W3" charset="0"/>
                <a:cs typeface="ヒラギノ角ゴ Pro W3" charset="0"/>
              </a:defRPr>
            </a:lvl5pPr>
            <a:lvl6pPr marL="25146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6pPr>
            <a:lvl7pPr marL="29718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7pPr>
            <a:lvl8pPr marL="34290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8pPr>
            <a:lvl9pPr marL="38862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9pPr>
          </a:lstStyle>
          <a:p>
            <a:fld id="{620BAE88-FB43-2046-99A0-1C01B692316A}" type="slidenum">
              <a:rPr lang="en-US" sz="1300"/>
              <a:pPr/>
              <a:t>18</a:t>
            </a:fld>
            <a:endParaRPr lang="en-US" sz="1300"/>
          </a:p>
        </p:txBody>
      </p:sp>
      <p:sp>
        <p:nvSpPr>
          <p:cNvPr id="31746" name="Slide Image Placeholder 1"/>
          <p:cNvSpPr>
            <a:spLocks noGrp="1" noRot="1" noChangeAspect="1" noTextEdit="1"/>
          </p:cNvSpPr>
          <p:nvPr>
            <p:ph type="sldImg"/>
          </p:nvPr>
        </p:nvSpPr>
        <p:spPr>
          <a:solidFill>
            <a:srgbClr val="FFFFFF"/>
          </a:solidFill>
          <a:ln/>
        </p:spPr>
      </p:sp>
      <p:sp>
        <p:nvSpPr>
          <p:cNvPr id="31747" name="Notes Placeholder 2"/>
          <p:cNvSpPr>
            <a:spLocks noGrp="1"/>
          </p:cNvSpPr>
          <p:nvPr>
            <p:ph type="body" idx="1"/>
          </p:nvPr>
        </p:nvSpPr>
        <p:spPr>
          <a:xfrm>
            <a:off x="812800" y="4560888"/>
            <a:ext cx="5608638" cy="4560887"/>
          </a:xfrm>
          <a:noFill/>
          <a:ln>
            <a:solidFill>
              <a:srgbClr val="000000"/>
            </a:solidFill>
          </a:ln>
          <a:extLst>
            <a:ext uri="{909E8E84-426E-40DD-AFC4-6F175D3DCCD1}">
              <a14:hiddenFill xmlns:a14="http://schemas.microsoft.com/office/drawing/2010/main">
                <a:solidFill>
                  <a:srgbClr val="FFFFFF"/>
                </a:solidFill>
              </a14:hiddenFill>
            </a:ext>
          </a:extLst>
        </p:spPr>
        <p:txBody>
          <a:bodyPr/>
          <a:lstStyle/>
          <a:p>
            <a:r>
              <a:rPr lang="en-US" dirty="0" smtClean="0">
                <a:latin typeface="Arial" charset="0"/>
                <a:ea typeface="ヒラギノ角ゴ Pro W3" charset="0"/>
                <a:cs typeface="ヒラギノ角ゴ Pro W3" charset="0"/>
              </a:rPr>
              <a:t>What have we learned for Objective number 3?</a:t>
            </a:r>
            <a:endParaRPr lang="en-US" dirty="0">
              <a:latin typeface="Arial" charset="0"/>
              <a:ea typeface="ヒラギノ角ゴ Pro W3" charset="0"/>
              <a:cs typeface="ヒラギノ角ゴ Pro W3" charset="0"/>
            </a:endParaRPr>
          </a:p>
        </p:txBody>
      </p:sp>
      <p:sp>
        <p:nvSpPr>
          <p:cNvPr id="31748" name="Slide Number Placeholder 3"/>
          <p:cNvSpPr txBox="1">
            <a:spLocks noGrp="1"/>
          </p:cNvSpPr>
          <p:nvPr/>
        </p:nvSpPr>
        <p:spPr bwMode="auto">
          <a:xfrm>
            <a:off x="4144963" y="9121775"/>
            <a:ext cx="3170237" cy="479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6661" tIns="48331" rIns="96661" bIns="48331" anchor="b"/>
          <a:lstStyle>
            <a:lvl1pPr>
              <a:defRPr sz="2400">
                <a:solidFill>
                  <a:schemeClr val="tx1"/>
                </a:solidFill>
                <a:latin typeface="Arial" charset="0"/>
                <a:ea typeface="ヒラギノ角ゴ Pro W3" charset="0"/>
                <a:cs typeface="ヒラギノ角ゴ Pro W3" charset="0"/>
              </a:defRPr>
            </a:lvl1pPr>
            <a:lvl2pPr marL="742950" indent="-285750">
              <a:defRPr sz="2400">
                <a:solidFill>
                  <a:schemeClr val="tx1"/>
                </a:solidFill>
                <a:latin typeface="Arial" charset="0"/>
                <a:ea typeface="ヒラギノ角ゴ Pro W3" charset="0"/>
                <a:cs typeface="ヒラギノ角ゴ Pro W3" charset="0"/>
              </a:defRPr>
            </a:lvl2pPr>
            <a:lvl3pPr marL="1143000" indent="-228600">
              <a:defRPr sz="2400">
                <a:solidFill>
                  <a:schemeClr val="tx1"/>
                </a:solidFill>
                <a:latin typeface="Arial" charset="0"/>
                <a:ea typeface="ヒラギノ角ゴ Pro W3" charset="0"/>
                <a:cs typeface="ヒラギノ角ゴ Pro W3" charset="0"/>
              </a:defRPr>
            </a:lvl3pPr>
            <a:lvl4pPr marL="1600200" indent="-228600">
              <a:defRPr sz="2400">
                <a:solidFill>
                  <a:schemeClr val="tx1"/>
                </a:solidFill>
                <a:latin typeface="Arial" charset="0"/>
                <a:ea typeface="ヒラギノ角ゴ Pro W3" charset="0"/>
                <a:cs typeface="ヒラギノ角ゴ Pro W3" charset="0"/>
              </a:defRPr>
            </a:lvl4pPr>
            <a:lvl5pPr marL="2057400" indent="-228600">
              <a:defRPr sz="2400">
                <a:solidFill>
                  <a:schemeClr val="tx1"/>
                </a:solidFill>
                <a:latin typeface="Arial" charset="0"/>
                <a:ea typeface="ヒラギノ角ゴ Pro W3" charset="0"/>
                <a:cs typeface="ヒラギノ角ゴ Pro W3" charset="0"/>
              </a:defRPr>
            </a:lvl5pPr>
            <a:lvl6pPr marL="25146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6pPr>
            <a:lvl7pPr marL="29718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7pPr>
            <a:lvl8pPr marL="34290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8pPr>
            <a:lvl9pPr marL="38862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9pPr>
          </a:lstStyle>
          <a:p>
            <a:pPr algn="r"/>
            <a:fld id="{3008DC6F-E8C4-5846-90E7-EA5C8363BAAB}" type="slidenum">
              <a:rPr lang="en-US" sz="1300"/>
              <a:pPr algn="r"/>
              <a:t>18</a:t>
            </a:fld>
            <a:endParaRPr lang="en-US" sz="130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ヒラギノ角ゴ Pro W3" charset="0"/>
                <a:cs typeface="ヒラギノ角ゴ Pro W3" charset="0"/>
              </a:defRPr>
            </a:lvl1pPr>
            <a:lvl2pPr marL="742950" indent="-285750">
              <a:defRPr sz="2400">
                <a:solidFill>
                  <a:schemeClr val="tx1"/>
                </a:solidFill>
                <a:latin typeface="Arial" charset="0"/>
                <a:ea typeface="ヒラギノ角ゴ Pro W3" charset="0"/>
                <a:cs typeface="ヒラギノ角ゴ Pro W3" charset="0"/>
              </a:defRPr>
            </a:lvl2pPr>
            <a:lvl3pPr marL="1143000" indent="-228600">
              <a:defRPr sz="2400">
                <a:solidFill>
                  <a:schemeClr val="tx1"/>
                </a:solidFill>
                <a:latin typeface="Arial" charset="0"/>
                <a:ea typeface="ヒラギノ角ゴ Pro W3" charset="0"/>
                <a:cs typeface="ヒラギノ角ゴ Pro W3" charset="0"/>
              </a:defRPr>
            </a:lvl3pPr>
            <a:lvl4pPr marL="1600200" indent="-228600">
              <a:defRPr sz="2400">
                <a:solidFill>
                  <a:schemeClr val="tx1"/>
                </a:solidFill>
                <a:latin typeface="Arial" charset="0"/>
                <a:ea typeface="ヒラギノ角ゴ Pro W3" charset="0"/>
                <a:cs typeface="ヒラギノ角ゴ Pro W3" charset="0"/>
              </a:defRPr>
            </a:lvl4pPr>
            <a:lvl5pPr marL="2057400" indent="-228600">
              <a:defRPr sz="2400">
                <a:solidFill>
                  <a:schemeClr val="tx1"/>
                </a:solidFill>
                <a:latin typeface="Arial" charset="0"/>
                <a:ea typeface="ヒラギノ角ゴ Pro W3" charset="0"/>
                <a:cs typeface="ヒラギノ角ゴ Pro W3" charset="0"/>
              </a:defRPr>
            </a:lvl5pPr>
            <a:lvl6pPr marL="25146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6pPr>
            <a:lvl7pPr marL="29718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7pPr>
            <a:lvl8pPr marL="34290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8pPr>
            <a:lvl9pPr marL="38862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9pPr>
          </a:lstStyle>
          <a:p>
            <a:fld id="{620BAE88-FB43-2046-99A0-1C01B692316A}" type="slidenum">
              <a:rPr lang="en-US" sz="1300"/>
              <a:pPr/>
              <a:t>19</a:t>
            </a:fld>
            <a:endParaRPr lang="en-US" sz="1300"/>
          </a:p>
        </p:txBody>
      </p:sp>
      <p:sp>
        <p:nvSpPr>
          <p:cNvPr id="31746" name="Slide Image Placeholder 1"/>
          <p:cNvSpPr>
            <a:spLocks noGrp="1" noRot="1" noChangeAspect="1" noTextEdit="1"/>
          </p:cNvSpPr>
          <p:nvPr>
            <p:ph type="sldImg"/>
          </p:nvPr>
        </p:nvSpPr>
        <p:spPr>
          <a:xfrm>
            <a:off x="1257300" y="720725"/>
            <a:ext cx="3611563" cy="2708275"/>
          </a:xfrm>
          <a:solidFill>
            <a:srgbClr val="FFFFFF"/>
          </a:solidFill>
          <a:ln/>
        </p:spPr>
      </p:sp>
      <p:sp>
        <p:nvSpPr>
          <p:cNvPr id="31747" name="Notes Placeholder 2"/>
          <p:cNvSpPr>
            <a:spLocks noGrp="1"/>
          </p:cNvSpPr>
          <p:nvPr>
            <p:ph type="body" idx="1"/>
          </p:nvPr>
        </p:nvSpPr>
        <p:spPr>
          <a:xfrm>
            <a:off x="812800" y="3733800"/>
            <a:ext cx="5608638" cy="5387975"/>
          </a:xfrm>
          <a:noFill/>
          <a:ln>
            <a:solidFill>
              <a:srgbClr val="000000"/>
            </a:solidFill>
          </a:ln>
          <a:extLst>
            <a:ext uri="{909E8E84-426E-40DD-AFC4-6F175D3DCCD1}">
              <a14:hiddenFill xmlns:a14="http://schemas.microsoft.com/office/drawing/2010/main">
                <a:solidFill>
                  <a:srgbClr val="FFFFFF"/>
                </a:solidFill>
              </a14:hiddenFill>
            </a:ext>
          </a:extLst>
        </p:spPr>
        <p:txBody>
          <a:bodyPr/>
          <a:lstStyle/>
          <a:p>
            <a:r>
              <a:rPr lang="en-US" baseline="0" dirty="0" smtClean="0">
                <a:latin typeface="Arial" charset="0"/>
                <a:ea typeface="ヒラギノ角ゴ Pro W3" charset="0"/>
                <a:cs typeface="ヒラギノ角ゴ Pro W3" charset="0"/>
              </a:rPr>
              <a:t>If all of the information about a certain career shows pictures of a single gender or race, then kids might unconsciously steer away from that occupation.</a:t>
            </a:r>
          </a:p>
          <a:p>
            <a:endParaRPr lang="en-US" baseline="0" dirty="0" smtClean="0">
              <a:latin typeface="Arial" charset="0"/>
              <a:ea typeface="ヒラギノ角ゴ Pro W3" charset="0"/>
              <a:cs typeface="ヒラギノ角ゴ Pro W3" charset="0"/>
            </a:endParaRPr>
          </a:p>
          <a:p>
            <a:r>
              <a:rPr lang="en-US" baseline="0" dirty="0" smtClean="0">
                <a:latin typeface="Arial" charset="0"/>
                <a:ea typeface="ヒラギノ角ゴ Pro W3" charset="0"/>
                <a:cs typeface="ヒラギノ角ゴ Pro W3" charset="0"/>
              </a:rPr>
              <a:t>Terms used in interest assessments or occupational information may have special meaning for certain cultures and may not be understood by all.</a:t>
            </a:r>
          </a:p>
          <a:p>
            <a:endParaRPr lang="en-US" baseline="0" dirty="0" smtClean="0">
              <a:latin typeface="Arial" charset="0"/>
              <a:ea typeface="ヒラギノ角ゴ Pro W3" charset="0"/>
              <a:cs typeface="ヒラギノ角ゴ Pro W3" charset="0"/>
            </a:endParaRPr>
          </a:p>
          <a:p>
            <a:r>
              <a:rPr lang="en-US" baseline="0" dirty="0" smtClean="0">
                <a:latin typeface="Arial" charset="0"/>
                <a:ea typeface="ヒラギノ角ゴ Pro W3" charset="0"/>
                <a:cs typeface="ヒラギノ角ゴ Pro W3" charset="0"/>
              </a:rPr>
              <a:t>The projected job openings and average salaries are different across the state, across the country, and across the world.</a:t>
            </a:r>
          </a:p>
          <a:p>
            <a:endParaRPr lang="en-US" baseline="0" dirty="0" smtClean="0">
              <a:latin typeface="Arial" charset="0"/>
              <a:ea typeface="ヒラギノ角ゴ Pro W3" charset="0"/>
              <a:cs typeface="ヒラギノ角ゴ Pro W3" charset="0"/>
            </a:endParaRPr>
          </a:p>
          <a:p>
            <a:r>
              <a:rPr lang="en-US" baseline="0" dirty="0" smtClean="0">
                <a:latin typeface="Arial" charset="0"/>
                <a:ea typeface="ヒラギノ角ゴ Pro W3" charset="0"/>
                <a:cs typeface="ヒラギノ角ゴ Pro W3" charset="0"/>
              </a:rPr>
              <a:t>Most of the popular career information web sites use the federal data about salaries and job projections, but some create their own data.</a:t>
            </a:r>
          </a:p>
          <a:p>
            <a:r>
              <a:rPr lang="en-US" baseline="0" dirty="0" smtClean="0">
                <a:latin typeface="Arial" charset="0"/>
                <a:ea typeface="ヒラギノ角ゴ Pro W3" charset="0"/>
                <a:cs typeface="ヒラギノ角ゴ Pro W3" charset="0"/>
              </a:rPr>
              <a:t>Who collected the data and turned it into information?  </a:t>
            </a:r>
          </a:p>
          <a:p>
            <a:r>
              <a:rPr lang="en-US" baseline="0" dirty="0" smtClean="0">
                <a:latin typeface="Arial" charset="0"/>
                <a:ea typeface="ヒラギノ角ゴ Pro W3" charset="0"/>
                <a:cs typeface="ヒラギノ角ゴ Pro W3" charset="0"/>
              </a:rPr>
              <a:t>Can we trust them?</a:t>
            </a:r>
          </a:p>
          <a:p>
            <a:endParaRPr lang="en-US" baseline="0" dirty="0" smtClean="0">
              <a:latin typeface="Arial" charset="0"/>
              <a:ea typeface="ヒラギノ角ゴ Pro W3" charset="0"/>
              <a:cs typeface="ヒラギノ角ゴ Pro W3" charset="0"/>
            </a:endParaRPr>
          </a:p>
        </p:txBody>
      </p:sp>
      <p:sp>
        <p:nvSpPr>
          <p:cNvPr id="31748" name="Slide Number Placeholder 3"/>
          <p:cNvSpPr txBox="1">
            <a:spLocks noGrp="1"/>
          </p:cNvSpPr>
          <p:nvPr/>
        </p:nvSpPr>
        <p:spPr bwMode="auto">
          <a:xfrm>
            <a:off x="4144963" y="9121775"/>
            <a:ext cx="3170237" cy="479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6661" tIns="48331" rIns="96661" bIns="48331" anchor="b"/>
          <a:lstStyle>
            <a:lvl1pPr>
              <a:defRPr sz="2400">
                <a:solidFill>
                  <a:schemeClr val="tx1"/>
                </a:solidFill>
                <a:latin typeface="Arial" charset="0"/>
                <a:ea typeface="ヒラギノ角ゴ Pro W3" charset="0"/>
                <a:cs typeface="ヒラギノ角ゴ Pro W3" charset="0"/>
              </a:defRPr>
            </a:lvl1pPr>
            <a:lvl2pPr marL="742950" indent="-285750">
              <a:defRPr sz="2400">
                <a:solidFill>
                  <a:schemeClr val="tx1"/>
                </a:solidFill>
                <a:latin typeface="Arial" charset="0"/>
                <a:ea typeface="ヒラギノ角ゴ Pro W3" charset="0"/>
                <a:cs typeface="ヒラギノ角ゴ Pro W3" charset="0"/>
              </a:defRPr>
            </a:lvl2pPr>
            <a:lvl3pPr marL="1143000" indent="-228600">
              <a:defRPr sz="2400">
                <a:solidFill>
                  <a:schemeClr val="tx1"/>
                </a:solidFill>
                <a:latin typeface="Arial" charset="0"/>
                <a:ea typeface="ヒラギノ角ゴ Pro W3" charset="0"/>
                <a:cs typeface="ヒラギノ角ゴ Pro W3" charset="0"/>
              </a:defRPr>
            </a:lvl3pPr>
            <a:lvl4pPr marL="1600200" indent="-228600">
              <a:defRPr sz="2400">
                <a:solidFill>
                  <a:schemeClr val="tx1"/>
                </a:solidFill>
                <a:latin typeface="Arial" charset="0"/>
                <a:ea typeface="ヒラギノ角ゴ Pro W3" charset="0"/>
                <a:cs typeface="ヒラギノ角ゴ Pro W3" charset="0"/>
              </a:defRPr>
            </a:lvl4pPr>
            <a:lvl5pPr marL="2057400" indent="-228600">
              <a:defRPr sz="2400">
                <a:solidFill>
                  <a:schemeClr val="tx1"/>
                </a:solidFill>
                <a:latin typeface="Arial" charset="0"/>
                <a:ea typeface="ヒラギノ角ゴ Pro W3" charset="0"/>
                <a:cs typeface="ヒラギノ角ゴ Pro W3" charset="0"/>
              </a:defRPr>
            </a:lvl5pPr>
            <a:lvl6pPr marL="25146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6pPr>
            <a:lvl7pPr marL="29718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7pPr>
            <a:lvl8pPr marL="34290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8pPr>
            <a:lvl9pPr marL="38862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9pPr>
          </a:lstStyle>
          <a:p>
            <a:pPr algn="r"/>
            <a:fld id="{3008DC6F-E8C4-5846-90E7-EA5C8363BAAB}" type="slidenum">
              <a:rPr lang="en-US" sz="1300"/>
              <a:pPr algn="r"/>
              <a:t>19</a:t>
            </a:fld>
            <a:endParaRPr lang="en-US" sz="130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ヒラギノ角ゴ Pro W3" charset="0"/>
                <a:cs typeface="ヒラギノ角ゴ Pro W3" charset="0"/>
              </a:defRPr>
            </a:lvl1pPr>
            <a:lvl2pPr marL="742950" indent="-285750">
              <a:defRPr sz="2400">
                <a:solidFill>
                  <a:schemeClr val="tx1"/>
                </a:solidFill>
                <a:latin typeface="Arial" charset="0"/>
                <a:ea typeface="ヒラギノ角ゴ Pro W3" charset="0"/>
                <a:cs typeface="ヒラギノ角ゴ Pro W3" charset="0"/>
              </a:defRPr>
            </a:lvl2pPr>
            <a:lvl3pPr marL="1143000" indent="-228600">
              <a:defRPr sz="2400">
                <a:solidFill>
                  <a:schemeClr val="tx1"/>
                </a:solidFill>
                <a:latin typeface="Arial" charset="0"/>
                <a:ea typeface="ヒラギノ角ゴ Pro W3" charset="0"/>
                <a:cs typeface="ヒラギノ角ゴ Pro W3" charset="0"/>
              </a:defRPr>
            </a:lvl3pPr>
            <a:lvl4pPr marL="1600200" indent="-228600">
              <a:defRPr sz="2400">
                <a:solidFill>
                  <a:schemeClr val="tx1"/>
                </a:solidFill>
                <a:latin typeface="Arial" charset="0"/>
                <a:ea typeface="ヒラギノ角ゴ Pro W3" charset="0"/>
                <a:cs typeface="ヒラギノ角ゴ Pro W3" charset="0"/>
              </a:defRPr>
            </a:lvl4pPr>
            <a:lvl5pPr marL="2057400" indent="-228600">
              <a:defRPr sz="2400">
                <a:solidFill>
                  <a:schemeClr val="tx1"/>
                </a:solidFill>
                <a:latin typeface="Arial" charset="0"/>
                <a:ea typeface="ヒラギノ角ゴ Pro W3" charset="0"/>
                <a:cs typeface="ヒラギノ角ゴ Pro W3" charset="0"/>
              </a:defRPr>
            </a:lvl5pPr>
            <a:lvl6pPr marL="25146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6pPr>
            <a:lvl7pPr marL="29718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7pPr>
            <a:lvl8pPr marL="34290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8pPr>
            <a:lvl9pPr marL="38862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9pPr>
          </a:lstStyle>
          <a:p>
            <a:fld id="{620BAE88-FB43-2046-99A0-1C01B692316A}" type="slidenum">
              <a:rPr lang="en-US" sz="1300"/>
              <a:pPr/>
              <a:t>2</a:t>
            </a:fld>
            <a:endParaRPr lang="en-US" sz="1300"/>
          </a:p>
        </p:txBody>
      </p:sp>
      <p:sp>
        <p:nvSpPr>
          <p:cNvPr id="31746" name="Slide Image Placeholder 1"/>
          <p:cNvSpPr>
            <a:spLocks noGrp="1" noRot="1" noChangeAspect="1" noTextEdit="1"/>
          </p:cNvSpPr>
          <p:nvPr>
            <p:ph type="sldImg"/>
          </p:nvPr>
        </p:nvSpPr>
        <p:spPr>
          <a:solidFill>
            <a:srgbClr val="FFFFFF"/>
          </a:solidFill>
          <a:ln/>
        </p:spPr>
      </p:sp>
      <p:sp>
        <p:nvSpPr>
          <p:cNvPr id="31747" name="Notes Placeholder 2"/>
          <p:cNvSpPr>
            <a:spLocks noGrp="1"/>
          </p:cNvSpPr>
          <p:nvPr>
            <p:ph type="body" idx="1"/>
          </p:nvPr>
        </p:nvSpPr>
        <p:spPr>
          <a:xfrm>
            <a:off x="812800" y="4560888"/>
            <a:ext cx="5608638" cy="4560887"/>
          </a:xfrm>
          <a:noFill/>
          <a:ln>
            <a:solidFill>
              <a:srgbClr val="000000"/>
            </a:solidFill>
          </a:ln>
          <a:extLst>
            <a:ext uri="{909E8E84-426E-40DD-AFC4-6F175D3DCCD1}">
              <a14:hiddenFill xmlns:a14="http://schemas.microsoft.com/office/drawing/2010/main">
                <a:solidFill>
                  <a:srgbClr val="FFFFFF"/>
                </a:solidFill>
              </a14:hiddenFill>
            </a:ext>
          </a:extLst>
        </p:spPr>
        <p:txBody>
          <a:bodyPr/>
          <a:lstStyle/>
          <a:p>
            <a:r>
              <a:rPr lang="en-US" altLang="en-US" sz="1800" baseline="0" dirty="0" smtClean="0">
                <a:latin typeface="Times" panose="02020603050405020304" pitchFamily="18" charset="0"/>
                <a:ea typeface="ヒラギノ角ゴ Pro W3" pitchFamily="-80" charset="-128"/>
                <a:cs typeface="Times" panose="02020603050405020304" pitchFamily="18" charset="0"/>
              </a:rPr>
              <a:t>Who is in the room today?  CDC, SPC, CAC , other?</a:t>
            </a:r>
          </a:p>
          <a:p>
            <a:endParaRPr lang="en-US" dirty="0" smtClean="0">
              <a:ea typeface="ヒラギノ角ゴ Pro W3" charset="0"/>
            </a:endParaRPr>
          </a:p>
          <a:p>
            <a:endParaRPr lang="en-US" dirty="0" smtClean="0">
              <a:ea typeface="ヒラギノ角ゴ Pro W3" charset="0"/>
            </a:endParaRPr>
          </a:p>
          <a:p>
            <a:r>
              <a:rPr lang="en-US" dirty="0" smtClean="0">
                <a:ea typeface="ヒラギノ角ゴ Pro W3" charset="0"/>
              </a:rPr>
              <a:t>====</a:t>
            </a:r>
          </a:p>
          <a:p>
            <a:endParaRPr lang="en-US" dirty="0" smtClean="0">
              <a:ea typeface="ヒラギノ角ゴ Pro W3" charset="0"/>
            </a:endParaRPr>
          </a:p>
          <a:p>
            <a:r>
              <a:rPr lang="en-US" dirty="0" smtClean="0">
                <a:ea typeface="ヒラギノ角ゴ Pro W3" charset="0"/>
              </a:rPr>
              <a:t>Airplane graphic was borrowed without permission from http://samueleggleton.blogspot.com/2010/09/kirsty-mitchells-website.html</a:t>
            </a:r>
          </a:p>
          <a:p>
            <a:endParaRPr lang="en-US" dirty="0" smtClean="0">
              <a:ea typeface="ヒラギノ角ゴ Pro W3" charset="0"/>
            </a:endParaRPr>
          </a:p>
          <a:p>
            <a:endParaRPr lang="en-US" dirty="0">
              <a:latin typeface="Arial" charset="0"/>
              <a:ea typeface="ヒラギノ角ゴ Pro W3" charset="0"/>
              <a:cs typeface="ヒラギノ角ゴ Pro W3" charset="0"/>
            </a:endParaRPr>
          </a:p>
        </p:txBody>
      </p:sp>
      <p:sp>
        <p:nvSpPr>
          <p:cNvPr id="31748" name="Slide Number Placeholder 3"/>
          <p:cNvSpPr txBox="1">
            <a:spLocks noGrp="1"/>
          </p:cNvSpPr>
          <p:nvPr/>
        </p:nvSpPr>
        <p:spPr bwMode="auto">
          <a:xfrm>
            <a:off x="4144963" y="9121775"/>
            <a:ext cx="3170237" cy="479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6661" tIns="48331" rIns="96661" bIns="48331" anchor="b"/>
          <a:lstStyle>
            <a:lvl1pPr>
              <a:defRPr sz="2400">
                <a:solidFill>
                  <a:schemeClr val="tx1"/>
                </a:solidFill>
                <a:latin typeface="Arial" charset="0"/>
                <a:ea typeface="ヒラギノ角ゴ Pro W3" charset="0"/>
                <a:cs typeface="ヒラギノ角ゴ Pro W3" charset="0"/>
              </a:defRPr>
            </a:lvl1pPr>
            <a:lvl2pPr marL="742950" indent="-285750">
              <a:defRPr sz="2400">
                <a:solidFill>
                  <a:schemeClr val="tx1"/>
                </a:solidFill>
                <a:latin typeface="Arial" charset="0"/>
                <a:ea typeface="ヒラギノ角ゴ Pro W3" charset="0"/>
                <a:cs typeface="ヒラギノ角ゴ Pro W3" charset="0"/>
              </a:defRPr>
            </a:lvl2pPr>
            <a:lvl3pPr marL="1143000" indent="-228600">
              <a:defRPr sz="2400">
                <a:solidFill>
                  <a:schemeClr val="tx1"/>
                </a:solidFill>
                <a:latin typeface="Arial" charset="0"/>
                <a:ea typeface="ヒラギノ角ゴ Pro W3" charset="0"/>
                <a:cs typeface="ヒラギノ角ゴ Pro W3" charset="0"/>
              </a:defRPr>
            </a:lvl3pPr>
            <a:lvl4pPr marL="1600200" indent="-228600">
              <a:defRPr sz="2400">
                <a:solidFill>
                  <a:schemeClr val="tx1"/>
                </a:solidFill>
                <a:latin typeface="Arial" charset="0"/>
                <a:ea typeface="ヒラギノ角ゴ Pro W3" charset="0"/>
                <a:cs typeface="ヒラギノ角ゴ Pro W3" charset="0"/>
              </a:defRPr>
            </a:lvl4pPr>
            <a:lvl5pPr marL="2057400" indent="-228600">
              <a:defRPr sz="2400">
                <a:solidFill>
                  <a:schemeClr val="tx1"/>
                </a:solidFill>
                <a:latin typeface="Arial" charset="0"/>
                <a:ea typeface="ヒラギノ角ゴ Pro W3" charset="0"/>
                <a:cs typeface="ヒラギノ角ゴ Pro W3" charset="0"/>
              </a:defRPr>
            </a:lvl5pPr>
            <a:lvl6pPr marL="25146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6pPr>
            <a:lvl7pPr marL="29718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7pPr>
            <a:lvl8pPr marL="34290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8pPr>
            <a:lvl9pPr marL="38862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9pPr>
          </a:lstStyle>
          <a:p>
            <a:pPr algn="r"/>
            <a:fld id="{3008DC6F-E8C4-5846-90E7-EA5C8363BAAB}" type="slidenum">
              <a:rPr lang="en-US" sz="1300"/>
              <a:pPr algn="r"/>
              <a:t>2</a:t>
            </a:fld>
            <a:endParaRPr lang="en-US" sz="130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ヒラギノ角ゴ Pro W3" charset="0"/>
                <a:cs typeface="ヒラギノ角ゴ Pro W3" charset="0"/>
              </a:defRPr>
            </a:lvl1pPr>
            <a:lvl2pPr marL="742950" indent="-285750">
              <a:defRPr sz="2400">
                <a:solidFill>
                  <a:schemeClr val="tx1"/>
                </a:solidFill>
                <a:latin typeface="Arial" charset="0"/>
                <a:ea typeface="ヒラギノ角ゴ Pro W3" charset="0"/>
                <a:cs typeface="ヒラギノ角ゴ Pro W3" charset="0"/>
              </a:defRPr>
            </a:lvl2pPr>
            <a:lvl3pPr marL="1143000" indent="-228600">
              <a:defRPr sz="2400">
                <a:solidFill>
                  <a:schemeClr val="tx1"/>
                </a:solidFill>
                <a:latin typeface="Arial" charset="0"/>
                <a:ea typeface="ヒラギノ角ゴ Pro W3" charset="0"/>
                <a:cs typeface="ヒラギノ角ゴ Pro W3" charset="0"/>
              </a:defRPr>
            </a:lvl3pPr>
            <a:lvl4pPr marL="1600200" indent="-228600">
              <a:defRPr sz="2400">
                <a:solidFill>
                  <a:schemeClr val="tx1"/>
                </a:solidFill>
                <a:latin typeface="Arial" charset="0"/>
                <a:ea typeface="ヒラギノ角ゴ Pro W3" charset="0"/>
                <a:cs typeface="ヒラギノ角ゴ Pro W3" charset="0"/>
              </a:defRPr>
            </a:lvl4pPr>
            <a:lvl5pPr marL="2057400" indent="-228600">
              <a:defRPr sz="2400">
                <a:solidFill>
                  <a:schemeClr val="tx1"/>
                </a:solidFill>
                <a:latin typeface="Arial" charset="0"/>
                <a:ea typeface="ヒラギノ角ゴ Pro W3" charset="0"/>
                <a:cs typeface="ヒラギノ角ゴ Pro W3" charset="0"/>
              </a:defRPr>
            </a:lvl5pPr>
            <a:lvl6pPr marL="25146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6pPr>
            <a:lvl7pPr marL="29718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7pPr>
            <a:lvl8pPr marL="34290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8pPr>
            <a:lvl9pPr marL="38862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9pPr>
          </a:lstStyle>
          <a:p>
            <a:fld id="{620BAE88-FB43-2046-99A0-1C01B692316A}" type="slidenum">
              <a:rPr lang="en-US" sz="1300"/>
              <a:pPr/>
              <a:t>20</a:t>
            </a:fld>
            <a:endParaRPr lang="en-US" sz="1300"/>
          </a:p>
        </p:txBody>
      </p:sp>
      <p:sp>
        <p:nvSpPr>
          <p:cNvPr id="31746" name="Slide Image Placeholder 1"/>
          <p:cNvSpPr>
            <a:spLocks noGrp="1" noRot="1" noChangeAspect="1" noTextEdit="1"/>
          </p:cNvSpPr>
          <p:nvPr>
            <p:ph type="sldImg"/>
          </p:nvPr>
        </p:nvSpPr>
        <p:spPr>
          <a:solidFill>
            <a:srgbClr val="FFFFFF"/>
          </a:solidFill>
          <a:ln/>
        </p:spPr>
      </p:sp>
      <p:sp>
        <p:nvSpPr>
          <p:cNvPr id="31747" name="Notes Placeholder 2"/>
          <p:cNvSpPr>
            <a:spLocks noGrp="1"/>
          </p:cNvSpPr>
          <p:nvPr>
            <p:ph type="body" idx="1"/>
          </p:nvPr>
        </p:nvSpPr>
        <p:spPr>
          <a:xfrm>
            <a:off x="812800" y="4560888"/>
            <a:ext cx="5608638" cy="4560887"/>
          </a:xfrm>
          <a:noFill/>
          <a:ln>
            <a:solidFill>
              <a:srgbClr val="000000"/>
            </a:solidFill>
          </a:ln>
          <a:extLst>
            <a:ext uri="{909E8E84-426E-40DD-AFC4-6F175D3DCCD1}">
              <a14:hiddenFill xmlns:a14="http://schemas.microsoft.com/office/drawing/2010/main">
                <a:solidFill>
                  <a:srgbClr val="FFFFFF"/>
                </a:solidFill>
              </a14:hiddenFill>
            </a:ext>
          </a:extLst>
        </p:spPr>
        <p:txBody>
          <a:bodyPr/>
          <a:lstStyle/>
          <a:p>
            <a:r>
              <a:rPr lang="en-US" dirty="0" smtClean="0">
                <a:latin typeface="Arial" charset="0"/>
                <a:ea typeface="ヒラギノ角ゴ Pro W3" charset="0"/>
                <a:cs typeface="ヒラギノ角ゴ Pro W3" charset="0"/>
              </a:rPr>
              <a:t>What have we learned about how information can be culture specific?</a:t>
            </a:r>
            <a:endParaRPr lang="en-US" dirty="0">
              <a:latin typeface="Arial" charset="0"/>
              <a:ea typeface="ヒラギノ角ゴ Pro W3" charset="0"/>
              <a:cs typeface="ヒラギノ角ゴ Pro W3" charset="0"/>
            </a:endParaRPr>
          </a:p>
        </p:txBody>
      </p:sp>
      <p:sp>
        <p:nvSpPr>
          <p:cNvPr id="31748" name="Slide Number Placeholder 3"/>
          <p:cNvSpPr txBox="1">
            <a:spLocks noGrp="1"/>
          </p:cNvSpPr>
          <p:nvPr/>
        </p:nvSpPr>
        <p:spPr bwMode="auto">
          <a:xfrm>
            <a:off x="4144963" y="9121775"/>
            <a:ext cx="3170237" cy="479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6661" tIns="48331" rIns="96661" bIns="48331" anchor="b"/>
          <a:lstStyle>
            <a:lvl1pPr>
              <a:defRPr sz="2400">
                <a:solidFill>
                  <a:schemeClr val="tx1"/>
                </a:solidFill>
                <a:latin typeface="Arial" charset="0"/>
                <a:ea typeface="ヒラギノ角ゴ Pro W3" charset="0"/>
                <a:cs typeface="ヒラギノ角ゴ Pro W3" charset="0"/>
              </a:defRPr>
            </a:lvl1pPr>
            <a:lvl2pPr marL="742950" indent="-285750">
              <a:defRPr sz="2400">
                <a:solidFill>
                  <a:schemeClr val="tx1"/>
                </a:solidFill>
                <a:latin typeface="Arial" charset="0"/>
                <a:ea typeface="ヒラギノ角ゴ Pro W3" charset="0"/>
                <a:cs typeface="ヒラギノ角ゴ Pro W3" charset="0"/>
              </a:defRPr>
            </a:lvl2pPr>
            <a:lvl3pPr marL="1143000" indent="-228600">
              <a:defRPr sz="2400">
                <a:solidFill>
                  <a:schemeClr val="tx1"/>
                </a:solidFill>
                <a:latin typeface="Arial" charset="0"/>
                <a:ea typeface="ヒラギノ角ゴ Pro W3" charset="0"/>
                <a:cs typeface="ヒラギノ角ゴ Pro W3" charset="0"/>
              </a:defRPr>
            </a:lvl3pPr>
            <a:lvl4pPr marL="1600200" indent="-228600">
              <a:defRPr sz="2400">
                <a:solidFill>
                  <a:schemeClr val="tx1"/>
                </a:solidFill>
                <a:latin typeface="Arial" charset="0"/>
                <a:ea typeface="ヒラギノ角ゴ Pro W3" charset="0"/>
                <a:cs typeface="ヒラギノ角ゴ Pro W3" charset="0"/>
              </a:defRPr>
            </a:lvl4pPr>
            <a:lvl5pPr marL="2057400" indent="-228600">
              <a:defRPr sz="2400">
                <a:solidFill>
                  <a:schemeClr val="tx1"/>
                </a:solidFill>
                <a:latin typeface="Arial" charset="0"/>
                <a:ea typeface="ヒラギノ角ゴ Pro W3" charset="0"/>
                <a:cs typeface="ヒラギノ角ゴ Pro W3" charset="0"/>
              </a:defRPr>
            </a:lvl5pPr>
            <a:lvl6pPr marL="25146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6pPr>
            <a:lvl7pPr marL="29718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7pPr>
            <a:lvl8pPr marL="34290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8pPr>
            <a:lvl9pPr marL="38862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9pPr>
          </a:lstStyle>
          <a:p>
            <a:pPr algn="r"/>
            <a:fld id="{3008DC6F-E8C4-5846-90E7-EA5C8363BAAB}" type="slidenum">
              <a:rPr lang="en-US" sz="1300"/>
              <a:pPr algn="r"/>
              <a:t>20</a:t>
            </a:fld>
            <a:endParaRPr lang="en-US" sz="130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ヒラギノ角ゴ Pro W3" charset="0"/>
                <a:cs typeface="ヒラギノ角ゴ Pro W3" charset="0"/>
              </a:defRPr>
            </a:lvl1pPr>
            <a:lvl2pPr marL="742950" indent="-285750">
              <a:defRPr sz="2400">
                <a:solidFill>
                  <a:schemeClr val="tx1"/>
                </a:solidFill>
                <a:latin typeface="Arial" charset="0"/>
                <a:ea typeface="ヒラギノ角ゴ Pro W3" charset="0"/>
                <a:cs typeface="ヒラギノ角ゴ Pro W3" charset="0"/>
              </a:defRPr>
            </a:lvl2pPr>
            <a:lvl3pPr marL="1143000" indent="-228600">
              <a:defRPr sz="2400">
                <a:solidFill>
                  <a:schemeClr val="tx1"/>
                </a:solidFill>
                <a:latin typeface="Arial" charset="0"/>
                <a:ea typeface="ヒラギノ角ゴ Pro W3" charset="0"/>
                <a:cs typeface="ヒラギノ角ゴ Pro W3" charset="0"/>
              </a:defRPr>
            </a:lvl3pPr>
            <a:lvl4pPr marL="1600200" indent="-228600">
              <a:defRPr sz="2400">
                <a:solidFill>
                  <a:schemeClr val="tx1"/>
                </a:solidFill>
                <a:latin typeface="Arial" charset="0"/>
                <a:ea typeface="ヒラギノ角ゴ Pro W3" charset="0"/>
                <a:cs typeface="ヒラギノ角ゴ Pro W3" charset="0"/>
              </a:defRPr>
            </a:lvl4pPr>
            <a:lvl5pPr marL="2057400" indent="-228600">
              <a:defRPr sz="2400">
                <a:solidFill>
                  <a:schemeClr val="tx1"/>
                </a:solidFill>
                <a:latin typeface="Arial" charset="0"/>
                <a:ea typeface="ヒラギノ角ゴ Pro W3" charset="0"/>
                <a:cs typeface="ヒラギノ角ゴ Pro W3" charset="0"/>
              </a:defRPr>
            </a:lvl5pPr>
            <a:lvl6pPr marL="25146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6pPr>
            <a:lvl7pPr marL="29718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7pPr>
            <a:lvl8pPr marL="34290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8pPr>
            <a:lvl9pPr marL="38862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9pPr>
          </a:lstStyle>
          <a:p>
            <a:fld id="{620BAE88-FB43-2046-99A0-1C01B692316A}" type="slidenum">
              <a:rPr lang="en-US" sz="1300"/>
              <a:pPr/>
              <a:t>21</a:t>
            </a:fld>
            <a:endParaRPr lang="en-US" sz="1300"/>
          </a:p>
        </p:txBody>
      </p:sp>
      <p:sp>
        <p:nvSpPr>
          <p:cNvPr id="31746" name="Slide Image Placeholder 1"/>
          <p:cNvSpPr>
            <a:spLocks noGrp="1" noRot="1" noChangeAspect="1" noTextEdit="1"/>
          </p:cNvSpPr>
          <p:nvPr>
            <p:ph type="sldImg"/>
          </p:nvPr>
        </p:nvSpPr>
        <p:spPr>
          <a:xfrm>
            <a:off x="1257300" y="720725"/>
            <a:ext cx="3713163" cy="2784475"/>
          </a:xfrm>
          <a:solidFill>
            <a:srgbClr val="FFFFFF"/>
          </a:solidFill>
          <a:ln/>
        </p:spPr>
      </p:sp>
      <p:sp>
        <p:nvSpPr>
          <p:cNvPr id="31747" name="Notes Placeholder 2"/>
          <p:cNvSpPr>
            <a:spLocks noGrp="1"/>
          </p:cNvSpPr>
          <p:nvPr>
            <p:ph type="body" idx="1"/>
          </p:nvPr>
        </p:nvSpPr>
        <p:spPr>
          <a:xfrm>
            <a:off x="812800" y="3733800"/>
            <a:ext cx="5608638" cy="5387975"/>
          </a:xfrm>
          <a:noFill/>
          <a:ln>
            <a:solidFill>
              <a:srgbClr val="000000"/>
            </a:solidFill>
          </a:ln>
          <a:extLst>
            <a:ext uri="{909E8E84-426E-40DD-AFC4-6F175D3DCCD1}">
              <a14:hiddenFill xmlns:a14="http://schemas.microsoft.com/office/drawing/2010/main">
                <a:solidFill>
                  <a:srgbClr val="FFFFFF"/>
                </a:solidFill>
              </a14:hiddenFill>
            </a:ext>
          </a:extLst>
        </p:spPr>
        <p:txBody>
          <a:bodyPr/>
          <a:lstStyle/>
          <a:p>
            <a:r>
              <a:rPr lang="en-US" baseline="0" dirty="0" smtClean="0">
                <a:latin typeface="Arial" charset="0"/>
                <a:ea typeface="ヒラギノ角ゴ Pro W3" charset="0"/>
                <a:cs typeface="ヒラギノ角ゴ Pro W3" charset="0"/>
              </a:rPr>
              <a:t>Can you locate and use career information?</a:t>
            </a:r>
          </a:p>
          <a:p>
            <a:r>
              <a:rPr lang="en-US" baseline="0" dirty="0" smtClean="0">
                <a:latin typeface="Arial" charset="0"/>
                <a:ea typeface="ヒラギノ角ゴ Pro W3" charset="0"/>
                <a:cs typeface="ヒラギノ角ゴ Pro W3" charset="0"/>
              </a:rPr>
              <a:t>Is it good information?  How can you tell?</a:t>
            </a:r>
          </a:p>
          <a:p>
            <a:r>
              <a:rPr lang="en-US" baseline="0" dirty="0" smtClean="0">
                <a:latin typeface="Arial" charset="0"/>
                <a:ea typeface="ヒラギノ角ゴ Pro W3" charset="0"/>
                <a:cs typeface="ヒラギノ角ゴ Pro W3" charset="0"/>
              </a:rPr>
              <a:t>Then can you use the information? Or is it just a bunch of meaningless gibberish on a computer screen?</a:t>
            </a:r>
          </a:p>
          <a:p>
            <a:endParaRPr lang="en-US" baseline="0" dirty="0" smtClean="0">
              <a:latin typeface="Arial" charset="0"/>
              <a:ea typeface="ヒラギノ角ゴ Pro W3" charset="0"/>
              <a:cs typeface="ヒラギノ角ゴ Pro W3" charset="0"/>
            </a:endParaRPr>
          </a:p>
          <a:p>
            <a:r>
              <a:rPr lang="en-US" baseline="0" dirty="0" smtClean="0">
                <a:latin typeface="Arial" charset="0"/>
                <a:ea typeface="ヒラギノ角ゴ Pro W3" charset="0"/>
                <a:cs typeface="ヒラギノ角ゴ Pro W3" charset="0"/>
              </a:rPr>
              <a:t>The career information should help solve the problem of creating or improving a personal career plan. If it does not do that, then it is time to move on to something else.</a:t>
            </a:r>
          </a:p>
          <a:p>
            <a:endParaRPr lang="en-US" baseline="0" dirty="0" smtClean="0">
              <a:latin typeface="Arial" charset="0"/>
              <a:ea typeface="ヒラギノ角ゴ Pro W3" charset="0"/>
              <a:cs typeface="ヒラギノ角ゴ Pro W3" charset="0"/>
            </a:endParaRPr>
          </a:p>
          <a:p>
            <a:r>
              <a:rPr lang="en-US" baseline="0" dirty="0" smtClean="0">
                <a:latin typeface="Arial" charset="0"/>
                <a:ea typeface="ヒラギノ角ゴ Pro W3" charset="0"/>
                <a:cs typeface="ヒラギノ角ゴ Pro W3" charset="0"/>
              </a:rPr>
              <a:t>And since things change quickly in this fast-paced world, we have to keep re-evaluating the resources often.</a:t>
            </a:r>
          </a:p>
          <a:p>
            <a:endParaRPr lang="en-US" baseline="0" dirty="0" smtClean="0">
              <a:latin typeface="Arial" charset="0"/>
              <a:ea typeface="ヒラギノ角ゴ Pro W3" charset="0"/>
              <a:cs typeface="ヒラギノ角ゴ Pro W3" charset="0"/>
            </a:endParaRPr>
          </a:p>
          <a:p>
            <a:r>
              <a:rPr lang="en-US" baseline="0" dirty="0" smtClean="0">
                <a:latin typeface="Arial" charset="0"/>
                <a:ea typeface="ヒラギノ角ゴ Pro W3" charset="0"/>
                <a:cs typeface="ヒラギノ角ゴ Pro W3" charset="0"/>
              </a:rPr>
              <a:t>From all of the available resources, </a:t>
            </a:r>
            <a:r>
              <a:rPr lang="en-US" u="sng" baseline="0" dirty="0" smtClean="0">
                <a:latin typeface="Arial" charset="0"/>
                <a:ea typeface="ヒラギノ角ゴ Pro W3" charset="0"/>
                <a:cs typeface="ヒラギノ角ゴ Pro W3" charset="0"/>
              </a:rPr>
              <a:t>you</a:t>
            </a:r>
            <a:r>
              <a:rPr lang="en-US" baseline="0" dirty="0" smtClean="0">
                <a:latin typeface="Arial" charset="0"/>
                <a:ea typeface="ヒラギノ角ゴ Pro W3" charset="0"/>
                <a:cs typeface="ヒラギノ角ゴ Pro W3" charset="0"/>
              </a:rPr>
              <a:t> have to decide which source of information is best for the specific student with whom you are working.  Are you ready for that?</a:t>
            </a:r>
          </a:p>
        </p:txBody>
      </p:sp>
      <p:sp>
        <p:nvSpPr>
          <p:cNvPr id="31748" name="Slide Number Placeholder 3"/>
          <p:cNvSpPr txBox="1">
            <a:spLocks noGrp="1"/>
          </p:cNvSpPr>
          <p:nvPr/>
        </p:nvSpPr>
        <p:spPr bwMode="auto">
          <a:xfrm>
            <a:off x="4144963" y="9121775"/>
            <a:ext cx="3170237" cy="479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6661" tIns="48331" rIns="96661" bIns="48331" anchor="b"/>
          <a:lstStyle>
            <a:lvl1pPr>
              <a:defRPr sz="2400">
                <a:solidFill>
                  <a:schemeClr val="tx1"/>
                </a:solidFill>
                <a:latin typeface="Arial" charset="0"/>
                <a:ea typeface="ヒラギノ角ゴ Pro W3" charset="0"/>
                <a:cs typeface="ヒラギノ角ゴ Pro W3" charset="0"/>
              </a:defRPr>
            </a:lvl1pPr>
            <a:lvl2pPr marL="742950" indent="-285750">
              <a:defRPr sz="2400">
                <a:solidFill>
                  <a:schemeClr val="tx1"/>
                </a:solidFill>
                <a:latin typeface="Arial" charset="0"/>
                <a:ea typeface="ヒラギノ角ゴ Pro W3" charset="0"/>
                <a:cs typeface="ヒラギノ角ゴ Pro W3" charset="0"/>
              </a:defRPr>
            </a:lvl2pPr>
            <a:lvl3pPr marL="1143000" indent="-228600">
              <a:defRPr sz="2400">
                <a:solidFill>
                  <a:schemeClr val="tx1"/>
                </a:solidFill>
                <a:latin typeface="Arial" charset="0"/>
                <a:ea typeface="ヒラギノ角ゴ Pro W3" charset="0"/>
                <a:cs typeface="ヒラギノ角ゴ Pro W3" charset="0"/>
              </a:defRPr>
            </a:lvl3pPr>
            <a:lvl4pPr marL="1600200" indent="-228600">
              <a:defRPr sz="2400">
                <a:solidFill>
                  <a:schemeClr val="tx1"/>
                </a:solidFill>
                <a:latin typeface="Arial" charset="0"/>
                <a:ea typeface="ヒラギノ角ゴ Pro W3" charset="0"/>
                <a:cs typeface="ヒラギノ角ゴ Pro W3" charset="0"/>
              </a:defRPr>
            </a:lvl4pPr>
            <a:lvl5pPr marL="2057400" indent="-228600">
              <a:defRPr sz="2400">
                <a:solidFill>
                  <a:schemeClr val="tx1"/>
                </a:solidFill>
                <a:latin typeface="Arial" charset="0"/>
                <a:ea typeface="ヒラギノ角ゴ Pro W3" charset="0"/>
                <a:cs typeface="ヒラギノ角ゴ Pro W3" charset="0"/>
              </a:defRPr>
            </a:lvl5pPr>
            <a:lvl6pPr marL="25146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6pPr>
            <a:lvl7pPr marL="29718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7pPr>
            <a:lvl8pPr marL="34290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8pPr>
            <a:lvl9pPr marL="38862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9pPr>
          </a:lstStyle>
          <a:p>
            <a:pPr algn="r"/>
            <a:fld id="{3008DC6F-E8C4-5846-90E7-EA5C8363BAAB}" type="slidenum">
              <a:rPr lang="en-US" sz="1300"/>
              <a:pPr algn="r"/>
              <a:t>21</a:t>
            </a:fld>
            <a:endParaRPr lang="en-US" sz="130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ヒラギノ角ゴ Pro W3" charset="0"/>
                <a:cs typeface="ヒラギノ角ゴ Pro W3" charset="0"/>
              </a:defRPr>
            </a:lvl1pPr>
            <a:lvl2pPr marL="742950" indent="-285750">
              <a:defRPr sz="2400">
                <a:solidFill>
                  <a:schemeClr val="tx1"/>
                </a:solidFill>
                <a:latin typeface="Arial" charset="0"/>
                <a:ea typeface="ヒラギノ角ゴ Pro W3" charset="0"/>
                <a:cs typeface="ヒラギノ角ゴ Pro W3" charset="0"/>
              </a:defRPr>
            </a:lvl2pPr>
            <a:lvl3pPr marL="1143000" indent="-228600">
              <a:defRPr sz="2400">
                <a:solidFill>
                  <a:schemeClr val="tx1"/>
                </a:solidFill>
                <a:latin typeface="Arial" charset="0"/>
                <a:ea typeface="ヒラギノ角ゴ Pro W3" charset="0"/>
                <a:cs typeface="ヒラギノ角ゴ Pro W3" charset="0"/>
              </a:defRPr>
            </a:lvl3pPr>
            <a:lvl4pPr marL="1600200" indent="-228600">
              <a:defRPr sz="2400">
                <a:solidFill>
                  <a:schemeClr val="tx1"/>
                </a:solidFill>
                <a:latin typeface="Arial" charset="0"/>
                <a:ea typeface="ヒラギノ角ゴ Pro W3" charset="0"/>
                <a:cs typeface="ヒラギノ角ゴ Pro W3" charset="0"/>
              </a:defRPr>
            </a:lvl4pPr>
            <a:lvl5pPr marL="2057400" indent="-228600">
              <a:defRPr sz="2400">
                <a:solidFill>
                  <a:schemeClr val="tx1"/>
                </a:solidFill>
                <a:latin typeface="Arial" charset="0"/>
                <a:ea typeface="ヒラギノ角ゴ Pro W3" charset="0"/>
                <a:cs typeface="ヒラギノ角ゴ Pro W3" charset="0"/>
              </a:defRPr>
            </a:lvl5pPr>
            <a:lvl6pPr marL="25146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6pPr>
            <a:lvl7pPr marL="29718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7pPr>
            <a:lvl8pPr marL="34290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8pPr>
            <a:lvl9pPr marL="38862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9pPr>
          </a:lstStyle>
          <a:p>
            <a:fld id="{620BAE88-FB43-2046-99A0-1C01B692316A}" type="slidenum">
              <a:rPr lang="en-US" sz="1300"/>
              <a:pPr/>
              <a:t>22</a:t>
            </a:fld>
            <a:endParaRPr lang="en-US" sz="1300"/>
          </a:p>
        </p:txBody>
      </p:sp>
      <p:sp>
        <p:nvSpPr>
          <p:cNvPr id="31746" name="Slide Image Placeholder 1"/>
          <p:cNvSpPr>
            <a:spLocks noGrp="1" noRot="1" noChangeAspect="1" noTextEdit="1"/>
          </p:cNvSpPr>
          <p:nvPr>
            <p:ph type="sldImg"/>
          </p:nvPr>
        </p:nvSpPr>
        <p:spPr>
          <a:solidFill>
            <a:srgbClr val="FFFFFF"/>
          </a:solidFill>
          <a:ln/>
        </p:spPr>
      </p:sp>
      <p:sp>
        <p:nvSpPr>
          <p:cNvPr id="31747" name="Notes Placeholder 2"/>
          <p:cNvSpPr>
            <a:spLocks noGrp="1"/>
          </p:cNvSpPr>
          <p:nvPr>
            <p:ph type="body" idx="1"/>
          </p:nvPr>
        </p:nvSpPr>
        <p:spPr>
          <a:xfrm>
            <a:off x="812800" y="4560888"/>
            <a:ext cx="5608638" cy="4560887"/>
          </a:xfrm>
          <a:noFill/>
          <a:ln>
            <a:solidFill>
              <a:srgbClr val="000000"/>
            </a:solidFill>
          </a:ln>
          <a:extLst>
            <a:ext uri="{909E8E84-426E-40DD-AFC4-6F175D3DCCD1}">
              <a14:hiddenFill xmlns:a14="http://schemas.microsoft.com/office/drawing/2010/main">
                <a:solidFill>
                  <a:srgbClr val="FFFFFF"/>
                </a:solidFill>
              </a14:hiddenFill>
            </a:ext>
          </a:extLst>
        </p:spPr>
        <p:txBody>
          <a:bodyPr/>
          <a:lstStyle/>
          <a:p>
            <a:r>
              <a:rPr lang="en-US" dirty="0" smtClean="0">
                <a:latin typeface="Arial" charset="0"/>
                <a:ea typeface="ヒラギノ角ゴ Pro W3" charset="0"/>
                <a:cs typeface="ヒラギノ角ゴ Pro W3" charset="0"/>
              </a:rPr>
              <a:t>What have we just learned?</a:t>
            </a:r>
          </a:p>
          <a:p>
            <a:endParaRPr lang="en-US" dirty="0">
              <a:latin typeface="Arial" charset="0"/>
              <a:ea typeface="ヒラギノ角ゴ Pro W3" charset="0"/>
              <a:cs typeface="ヒラギノ角ゴ Pro W3" charset="0"/>
            </a:endParaRPr>
          </a:p>
          <a:p>
            <a:r>
              <a:rPr lang="en-US" dirty="0" smtClean="0">
                <a:latin typeface="Arial" charset="0"/>
                <a:ea typeface="ヒラギノ角ゴ Pro W3" charset="0"/>
                <a:cs typeface="ヒラギノ角ゴ Pro W3" charset="0"/>
              </a:rPr>
              <a:t>Objective number 5.</a:t>
            </a:r>
            <a:endParaRPr lang="en-US" dirty="0">
              <a:latin typeface="Arial" charset="0"/>
              <a:ea typeface="ヒラギノ角ゴ Pro W3" charset="0"/>
              <a:cs typeface="ヒラギノ角ゴ Pro W3" charset="0"/>
            </a:endParaRPr>
          </a:p>
        </p:txBody>
      </p:sp>
      <p:sp>
        <p:nvSpPr>
          <p:cNvPr id="31748" name="Slide Number Placeholder 3"/>
          <p:cNvSpPr txBox="1">
            <a:spLocks noGrp="1"/>
          </p:cNvSpPr>
          <p:nvPr/>
        </p:nvSpPr>
        <p:spPr bwMode="auto">
          <a:xfrm>
            <a:off x="4144963" y="9121775"/>
            <a:ext cx="3170237" cy="479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6661" tIns="48331" rIns="96661" bIns="48331" anchor="b"/>
          <a:lstStyle>
            <a:lvl1pPr>
              <a:defRPr sz="2400">
                <a:solidFill>
                  <a:schemeClr val="tx1"/>
                </a:solidFill>
                <a:latin typeface="Arial" charset="0"/>
                <a:ea typeface="ヒラギノ角ゴ Pro W3" charset="0"/>
                <a:cs typeface="ヒラギノ角ゴ Pro W3" charset="0"/>
              </a:defRPr>
            </a:lvl1pPr>
            <a:lvl2pPr marL="742950" indent="-285750">
              <a:defRPr sz="2400">
                <a:solidFill>
                  <a:schemeClr val="tx1"/>
                </a:solidFill>
                <a:latin typeface="Arial" charset="0"/>
                <a:ea typeface="ヒラギノ角ゴ Pro W3" charset="0"/>
                <a:cs typeface="ヒラギノ角ゴ Pro W3" charset="0"/>
              </a:defRPr>
            </a:lvl2pPr>
            <a:lvl3pPr marL="1143000" indent="-228600">
              <a:defRPr sz="2400">
                <a:solidFill>
                  <a:schemeClr val="tx1"/>
                </a:solidFill>
                <a:latin typeface="Arial" charset="0"/>
                <a:ea typeface="ヒラギノ角ゴ Pro W3" charset="0"/>
                <a:cs typeface="ヒラギノ角ゴ Pro W3" charset="0"/>
              </a:defRPr>
            </a:lvl3pPr>
            <a:lvl4pPr marL="1600200" indent="-228600">
              <a:defRPr sz="2400">
                <a:solidFill>
                  <a:schemeClr val="tx1"/>
                </a:solidFill>
                <a:latin typeface="Arial" charset="0"/>
                <a:ea typeface="ヒラギノ角ゴ Pro W3" charset="0"/>
                <a:cs typeface="ヒラギノ角ゴ Pro W3" charset="0"/>
              </a:defRPr>
            </a:lvl4pPr>
            <a:lvl5pPr marL="2057400" indent="-228600">
              <a:defRPr sz="2400">
                <a:solidFill>
                  <a:schemeClr val="tx1"/>
                </a:solidFill>
                <a:latin typeface="Arial" charset="0"/>
                <a:ea typeface="ヒラギノ角ゴ Pro W3" charset="0"/>
                <a:cs typeface="ヒラギノ角ゴ Pro W3" charset="0"/>
              </a:defRPr>
            </a:lvl5pPr>
            <a:lvl6pPr marL="25146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6pPr>
            <a:lvl7pPr marL="29718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7pPr>
            <a:lvl8pPr marL="34290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8pPr>
            <a:lvl9pPr marL="38862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9pPr>
          </a:lstStyle>
          <a:p>
            <a:pPr algn="r"/>
            <a:fld id="{3008DC6F-E8C4-5846-90E7-EA5C8363BAAB}" type="slidenum">
              <a:rPr lang="en-US" sz="1300"/>
              <a:pPr algn="r"/>
              <a:t>22</a:t>
            </a:fld>
            <a:endParaRPr lang="en-US" sz="130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ヒラギノ角ゴ Pro W3" charset="0"/>
                <a:cs typeface="ヒラギノ角ゴ Pro W3" charset="0"/>
              </a:defRPr>
            </a:lvl1pPr>
            <a:lvl2pPr marL="742950" indent="-285750">
              <a:defRPr sz="2400">
                <a:solidFill>
                  <a:schemeClr val="tx1"/>
                </a:solidFill>
                <a:latin typeface="Arial" charset="0"/>
                <a:ea typeface="ヒラギノ角ゴ Pro W3" charset="0"/>
                <a:cs typeface="ヒラギノ角ゴ Pro W3" charset="0"/>
              </a:defRPr>
            </a:lvl2pPr>
            <a:lvl3pPr marL="1143000" indent="-228600">
              <a:defRPr sz="2400">
                <a:solidFill>
                  <a:schemeClr val="tx1"/>
                </a:solidFill>
                <a:latin typeface="Arial" charset="0"/>
                <a:ea typeface="ヒラギノ角ゴ Pro W3" charset="0"/>
                <a:cs typeface="ヒラギノ角ゴ Pro W3" charset="0"/>
              </a:defRPr>
            </a:lvl3pPr>
            <a:lvl4pPr marL="1600200" indent="-228600">
              <a:defRPr sz="2400">
                <a:solidFill>
                  <a:schemeClr val="tx1"/>
                </a:solidFill>
                <a:latin typeface="Arial" charset="0"/>
                <a:ea typeface="ヒラギノ角ゴ Pro W3" charset="0"/>
                <a:cs typeface="ヒラギノ角ゴ Pro W3" charset="0"/>
              </a:defRPr>
            </a:lvl4pPr>
            <a:lvl5pPr marL="2057400" indent="-228600">
              <a:defRPr sz="2400">
                <a:solidFill>
                  <a:schemeClr val="tx1"/>
                </a:solidFill>
                <a:latin typeface="Arial" charset="0"/>
                <a:ea typeface="ヒラギノ角ゴ Pro W3" charset="0"/>
                <a:cs typeface="ヒラギノ角ゴ Pro W3" charset="0"/>
              </a:defRPr>
            </a:lvl5pPr>
            <a:lvl6pPr marL="25146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6pPr>
            <a:lvl7pPr marL="29718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7pPr>
            <a:lvl8pPr marL="34290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8pPr>
            <a:lvl9pPr marL="38862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9pPr>
          </a:lstStyle>
          <a:p>
            <a:fld id="{620BAE88-FB43-2046-99A0-1C01B692316A}" type="slidenum">
              <a:rPr lang="en-US" sz="1300"/>
              <a:pPr/>
              <a:t>23</a:t>
            </a:fld>
            <a:endParaRPr lang="en-US" sz="1300"/>
          </a:p>
        </p:txBody>
      </p:sp>
      <p:sp>
        <p:nvSpPr>
          <p:cNvPr id="31746" name="Slide Image Placeholder 1"/>
          <p:cNvSpPr>
            <a:spLocks noGrp="1" noRot="1" noChangeAspect="1" noTextEdit="1"/>
          </p:cNvSpPr>
          <p:nvPr>
            <p:ph type="sldImg"/>
          </p:nvPr>
        </p:nvSpPr>
        <p:spPr>
          <a:solidFill>
            <a:srgbClr val="FFFFFF"/>
          </a:solidFill>
          <a:ln/>
        </p:spPr>
      </p:sp>
      <p:sp>
        <p:nvSpPr>
          <p:cNvPr id="31747" name="Notes Placeholder 2"/>
          <p:cNvSpPr>
            <a:spLocks noGrp="1"/>
          </p:cNvSpPr>
          <p:nvPr>
            <p:ph type="body" idx="1"/>
          </p:nvPr>
        </p:nvSpPr>
        <p:spPr>
          <a:xfrm>
            <a:off x="812800" y="4560888"/>
            <a:ext cx="5608638" cy="4560887"/>
          </a:xfrm>
          <a:noFill/>
          <a:ln>
            <a:solidFill>
              <a:srgbClr val="000000"/>
            </a:solidFill>
          </a:ln>
          <a:extLst>
            <a:ext uri="{909E8E84-426E-40DD-AFC4-6F175D3DCCD1}">
              <a14:hiddenFill xmlns:a14="http://schemas.microsoft.com/office/drawing/2010/main">
                <a:solidFill>
                  <a:srgbClr val="FFFFFF"/>
                </a:solidFill>
              </a14:hiddenFill>
            </a:ext>
          </a:extLst>
        </p:spPr>
        <p:txBody>
          <a:bodyPr/>
          <a:lstStyle/>
          <a:p>
            <a:r>
              <a:rPr lang="en-US" baseline="0" dirty="0" smtClean="0">
                <a:latin typeface="Arial" charset="0"/>
                <a:ea typeface="ヒラギノ角ゴ Pro W3" charset="0"/>
                <a:cs typeface="ヒラギノ角ゴ Pro W3" charset="0"/>
              </a:rPr>
              <a:t>I have to pause here to see if we are using the same definitions of the terms information and technology.</a:t>
            </a:r>
          </a:p>
          <a:p>
            <a:endParaRPr lang="en-US" baseline="0" dirty="0" smtClean="0">
              <a:latin typeface="Arial" charset="0"/>
              <a:ea typeface="ヒラギノ角ゴ Pro W3" charset="0"/>
              <a:cs typeface="ヒラギノ角ゴ Pro W3" charset="0"/>
            </a:endParaRPr>
          </a:p>
          <a:p>
            <a:r>
              <a:rPr lang="en-US" baseline="0" dirty="0" smtClean="0">
                <a:latin typeface="Arial" charset="0"/>
                <a:ea typeface="ヒラギノ角ゴ Pro W3" charset="0"/>
                <a:cs typeface="ヒラギノ角ゴ Pro W3" charset="0"/>
              </a:rPr>
              <a:t>You have already heard my definition of information.</a:t>
            </a:r>
          </a:p>
          <a:p>
            <a:endParaRPr lang="en-US" baseline="0" dirty="0" smtClean="0">
              <a:latin typeface="Arial" charset="0"/>
              <a:ea typeface="ヒラギノ角ゴ Pro W3" charset="0"/>
              <a:cs typeface="ヒラギノ角ゴ Pro W3" charset="0"/>
            </a:endParaRPr>
          </a:p>
          <a:p>
            <a:r>
              <a:rPr lang="en-US" baseline="0" dirty="0" smtClean="0">
                <a:latin typeface="Arial" charset="0"/>
                <a:ea typeface="ヒラギノ角ゴ Pro W3" charset="0"/>
                <a:cs typeface="ヒラギノ角ゴ Pro W3" charset="0"/>
              </a:rPr>
              <a:t>Now sit back and enjoy my rant about the word </a:t>
            </a:r>
            <a:r>
              <a:rPr lang="en-US" i="1" u="sng" baseline="0" dirty="0" smtClean="0">
                <a:latin typeface="Arial" charset="0"/>
                <a:ea typeface="ヒラギノ角ゴ Pro W3" charset="0"/>
                <a:cs typeface="ヒラギノ角ゴ Pro W3" charset="0"/>
              </a:rPr>
              <a:t>technology</a:t>
            </a:r>
            <a:r>
              <a:rPr lang="en-US" baseline="0" dirty="0" smtClean="0">
                <a:latin typeface="Arial" charset="0"/>
                <a:ea typeface="ヒラギノ角ゴ Pro W3" charset="0"/>
                <a:cs typeface="ヒラギノ角ゴ Pro W3" charset="0"/>
              </a:rPr>
              <a:t>.</a:t>
            </a:r>
          </a:p>
        </p:txBody>
      </p:sp>
      <p:sp>
        <p:nvSpPr>
          <p:cNvPr id="31748" name="Slide Number Placeholder 3"/>
          <p:cNvSpPr txBox="1">
            <a:spLocks noGrp="1"/>
          </p:cNvSpPr>
          <p:nvPr/>
        </p:nvSpPr>
        <p:spPr bwMode="auto">
          <a:xfrm>
            <a:off x="4144963" y="9121775"/>
            <a:ext cx="3170237" cy="479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6661" tIns="48331" rIns="96661" bIns="48331" anchor="b"/>
          <a:lstStyle>
            <a:lvl1pPr>
              <a:defRPr sz="2400">
                <a:solidFill>
                  <a:schemeClr val="tx1"/>
                </a:solidFill>
                <a:latin typeface="Arial" charset="0"/>
                <a:ea typeface="ヒラギノ角ゴ Pro W3" charset="0"/>
                <a:cs typeface="ヒラギノ角ゴ Pro W3" charset="0"/>
              </a:defRPr>
            </a:lvl1pPr>
            <a:lvl2pPr marL="742950" indent="-285750">
              <a:defRPr sz="2400">
                <a:solidFill>
                  <a:schemeClr val="tx1"/>
                </a:solidFill>
                <a:latin typeface="Arial" charset="0"/>
                <a:ea typeface="ヒラギノ角ゴ Pro W3" charset="0"/>
                <a:cs typeface="ヒラギノ角ゴ Pro W3" charset="0"/>
              </a:defRPr>
            </a:lvl2pPr>
            <a:lvl3pPr marL="1143000" indent="-228600">
              <a:defRPr sz="2400">
                <a:solidFill>
                  <a:schemeClr val="tx1"/>
                </a:solidFill>
                <a:latin typeface="Arial" charset="0"/>
                <a:ea typeface="ヒラギノ角ゴ Pro W3" charset="0"/>
                <a:cs typeface="ヒラギノ角ゴ Pro W3" charset="0"/>
              </a:defRPr>
            </a:lvl3pPr>
            <a:lvl4pPr marL="1600200" indent="-228600">
              <a:defRPr sz="2400">
                <a:solidFill>
                  <a:schemeClr val="tx1"/>
                </a:solidFill>
                <a:latin typeface="Arial" charset="0"/>
                <a:ea typeface="ヒラギノ角ゴ Pro W3" charset="0"/>
                <a:cs typeface="ヒラギノ角ゴ Pro W3" charset="0"/>
              </a:defRPr>
            </a:lvl4pPr>
            <a:lvl5pPr marL="2057400" indent="-228600">
              <a:defRPr sz="2400">
                <a:solidFill>
                  <a:schemeClr val="tx1"/>
                </a:solidFill>
                <a:latin typeface="Arial" charset="0"/>
                <a:ea typeface="ヒラギノ角ゴ Pro W3" charset="0"/>
                <a:cs typeface="ヒラギノ角ゴ Pro W3" charset="0"/>
              </a:defRPr>
            </a:lvl5pPr>
            <a:lvl6pPr marL="25146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6pPr>
            <a:lvl7pPr marL="29718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7pPr>
            <a:lvl8pPr marL="34290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8pPr>
            <a:lvl9pPr marL="38862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9pPr>
          </a:lstStyle>
          <a:p>
            <a:pPr algn="r"/>
            <a:fld id="{3008DC6F-E8C4-5846-90E7-EA5C8363BAAB}" type="slidenum">
              <a:rPr lang="en-US" sz="1300"/>
              <a:pPr algn="r"/>
              <a:t>23</a:t>
            </a:fld>
            <a:endParaRPr lang="en-US" sz="130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ヒラギノ角ゴ Pro W3" charset="0"/>
                <a:cs typeface="ヒラギノ角ゴ Pro W3" charset="0"/>
              </a:defRPr>
            </a:lvl1pPr>
            <a:lvl2pPr marL="742950" indent="-285750">
              <a:defRPr sz="2400">
                <a:solidFill>
                  <a:schemeClr val="tx1"/>
                </a:solidFill>
                <a:latin typeface="Arial" charset="0"/>
                <a:ea typeface="ヒラギノ角ゴ Pro W3" charset="0"/>
                <a:cs typeface="ヒラギノ角ゴ Pro W3" charset="0"/>
              </a:defRPr>
            </a:lvl2pPr>
            <a:lvl3pPr marL="1143000" indent="-228600">
              <a:defRPr sz="2400">
                <a:solidFill>
                  <a:schemeClr val="tx1"/>
                </a:solidFill>
                <a:latin typeface="Arial" charset="0"/>
                <a:ea typeface="ヒラギノ角ゴ Pro W3" charset="0"/>
                <a:cs typeface="ヒラギノ角ゴ Pro W3" charset="0"/>
              </a:defRPr>
            </a:lvl3pPr>
            <a:lvl4pPr marL="1600200" indent="-228600">
              <a:defRPr sz="2400">
                <a:solidFill>
                  <a:schemeClr val="tx1"/>
                </a:solidFill>
                <a:latin typeface="Arial" charset="0"/>
                <a:ea typeface="ヒラギノ角ゴ Pro W3" charset="0"/>
                <a:cs typeface="ヒラギノ角ゴ Pro W3" charset="0"/>
              </a:defRPr>
            </a:lvl4pPr>
            <a:lvl5pPr marL="2057400" indent="-228600">
              <a:defRPr sz="2400">
                <a:solidFill>
                  <a:schemeClr val="tx1"/>
                </a:solidFill>
                <a:latin typeface="Arial" charset="0"/>
                <a:ea typeface="ヒラギノ角ゴ Pro W3" charset="0"/>
                <a:cs typeface="ヒラギノ角ゴ Pro W3" charset="0"/>
              </a:defRPr>
            </a:lvl5pPr>
            <a:lvl6pPr marL="25146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6pPr>
            <a:lvl7pPr marL="29718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7pPr>
            <a:lvl8pPr marL="34290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8pPr>
            <a:lvl9pPr marL="38862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9pPr>
          </a:lstStyle>
          <a:p>
            <a:fld id="{620BAE88-FB43-2046-99A0-1C01B692316A}" type="slidenum">
              <a:rPr lang="en-US" sz="1300"/>
              <a:pPr/>
              <a:t>24</a:t>
            </a:fld>
            <a:endParaRPr lang="en-US" sz="1300"/>
          </a:p>
        </p:txBody>
      </p:sp>
      <p:sp>
        <p:nvSpPr>
          <p:cNvPr id="31746" name="Slide Image Placeholder 1"/>
          <p:cNvSpPr>
            <a:spLocks noGrp="1" noRot="1" noChangeAspect="1" noTextEdit="1"/>
          </p:cNvSpPr>
          <p:nvPr>
            <p:ph type="sldImg"/>
          </p:nvPr>
        </p:nvSpPr>
        <p:spPr>
          <a:xfrm>
            <a:off x="1257300" y="720725"/>
            <a:ext cx="4229100" cy="3171825"/>
          </a:xfrm>
          <a:solidFill>
            <a:srgbClr val="FFFFFF"/>
          </a:solidFill>
          <a:ln/>
        </p:spPr>
      </p:sp>
      <p:sp>
        <p:nvSpPr>
          <p:cNvPr id="31747" name="Notes Placeholder 2"/>
          <p:cNvSpPr>
            <a:spLocks noGrp="1"/>
          </p:cNvSpPr>
          <p:nvPr>
            <p:ph type="body" idx="1"/>
          </p:nvPr>
        </p:nvSpPr>
        <p:spPr>
          <a:xfrm>
            <a:off x="812800" y="4191000"/>
            <a:ext cx="5608638" cy="4930775"/>
          </a:xfrm>
          <a:noFill/>
          <a:ln>
            <a:solidFill>
              <a:srgbClr val="000000"/>
            </a:solidFill>
          </a:ln>
          <a:extLst>
            <a:ext uri="{909E8E84-426E-40DD-AFC4-6F175D3DCCD1}">
              <a14:hiddenFill xmlns:a14="http://schemas.microsoft.com/office/drawing/2010/main">
                <a:solidFill>
                  <a:srgbClr val="FFFFFF"/>
                </a:solidFill>
              </a14:hiddenFill>
            </a:ext>
          </a:extLst>
        </p:spPr>
        <p:txBody>
          <a:bodyPr/>
          <a:lstStyle/>
          <a:p>
            <a:r>
              <a:rPr lang="en-US" baseline="0" dirty="0" smtClean="0">
                <a:latin typeface="Arial" charset="0"/>
                <a:ea typeface="ヒラギノ角ゴ Pro W3" charset="0"/>
                <a:cs typeface="ヒラギノ角ゴ Pro W3" charset="0"/>
              </a:rPr>
              <a:t>I’m back on my soapbox defending the classic meaning of the word </a:t>
            </a:r>
            <a:r>
              <a:rPr lang="en-US" i="1" u="sng" baseline="0" dirty="0" smtClean="0">
                <a:latin typeface="Arial" charset="0"/>
                <a:ea typeface="ヒラギノ角ゴ Pro W3" charset="0"/>
                <a:cs typeface="ヒラギノ角ゴ Pro W3" charset="0"/>
              </a:rPr>
              <a:t>technology</a:t>
            </a:r>
            <a:r>
              <a:rPr lang="en-US" baseline="0" dirty="0" smtClean="0">
                <a:latin typeface="Arial" charset="0"/>
                <a:ea typeface="ヒラギノ角ゴ Pro W3" charset="0"/>
                <a:cs typeface="ヒラギノ角ゴ Pro W3" charset="0"/>
              </a:rPr>
              <a:t>.  </a:t>
            </a:r>
          </a:p>
          <a:p>
            <a:endParaRPr lang="en-US" baseline="0" dirty="0" smtClean="0">
              <a:latin typeface="Arial" charset="0"/>
              <a:ea typeface="ヒラギノ角ゴ Pro W3" charset="0"/>
              <a:cs typeface="ヒラギノ角ゴ Pro W3" charset="0"/>
            </a:endParaRPr>
          </a:p>
          <a:p>
            <a:r>
              <a:rPr lang="en-US" baseline="0" dirty="0" smtClean="0">
                <a:latin typeface="Arial" charset="0"/>
                <a:ea typeface="ヒラギノ角ゴ Pro W3" charset="0"/>
                <a:cs typeface="ヒラギノ角ゴ Pro W3" charset="0"/>
              </a:rPr>
              <a:t>Some folks think that </a:t>
            </a:r>
            <a:r>
              <a:rPr lang="en-US" i="1" u="sng" baseline="0" dirty="0" smtClean="0">
                <a:latin typeface="Arial" charset="0"/>
                <a:ea typeface="ヒラギノ角ゴ Pro W3" charset="0"/>
                <a:cs typeface="ヒラギノ角ゴ Pro W3" charset="0"/>
              </a:rPr>
              <a:t>technology</a:t>
            </a:r>
            <a:r>
              <a:rPr lang="en-US" baseline="0" dirty="0" smtClean="0">
                <a:latin typeface="Arial" charset="0"/>
                <a:ea typeface="ヒラギノ角ゴ Pro W3" charset="0"/>
                <a:cs typeface="ヒラギノ角ゴ Pro W3" charset="0"/>
              </a:rPr>
              <a:t> means that it involves computers. Computers </a:t>
            </a:r>
            <a:r>
              <a:rPr lang="en-US" u="sng" baseline="0" dirty="0" smtClean="0">
                <a:latin typeface="Arial" charset="0"/>
                <a:ea typeface="ヒラギノ角ゴ Pro W3" charset="0"/>
                <a:cs typeface="ヒラギノ角ゴ Pro W3" charset="0"/>
              </a:rPr>
              <a:t>are </a:t>
            </a:r>
            <a:r>
              <a:rPr lang="en-US" baseline="0" dirty="0" smtClean="0">
                <a:latin typeface="Arial" charset="0"/>
                <a:ea typeface="ヒラギノ角ゴ Pro W3" charset="0"/>
                <a:cs typeface="ヒラギノ角ゴ Pro W3" charset="0"/>
              </a:rPr>
              <a:t>a special kind of technology that we use to gather, manipulate, store, and output large amounts of information, which is why we call the field of computers “Information Technology.”</a:t>
            </a:r>
          </a:p>
          <a:p>
            <a:endParaRPr lang="en-US" baseline="0" dirty="0" smtClean="0">
              <a:latin typeface="Arial" charset="0"/>
              <a:ea typeface="ヒラギノ角ゴ Pro W3" charset="0"/>
              <a:cs typeface="ヒラギノ角ゴ Pro W3" charset="0"/>
            </a:endParaRPr>
          </a:p>
          <a:p>
            <a:r>
              <a:rPr lang="en-US" baseline="0" dirty="0" smtClean="0">
                <a:latin typeface="Arial" charset="0"/>
                <a:ea typeface="ヒラギノ角ゴ Pro W3" charset="0"/>
                <a:cs typeface="ヒラギノ角ゴ Pro W3" charset="0"/>
              </a:rPr>
              <a:t>But Technology is anything that man has created to help overcome a situation or something created to make life better.  A wooden stick is technology. It allowed our ancestors to defend themselves from wild animals. </a:t>
            </a:r>
          </a:p>
          <a:p>
            <a:endParaRPr lang="en-US" baseline="0" dirty="0" smtClean="0">
              <a:latin typeface="Arial" charset="0"/>
              <a:ea typeface="ヒラギノ角ゴ Pro W3" charset="0"/>
              <a:cs typeface="ヒラギノ角ゴ Pro W3" charset="0"/>
            </a:endParaRPr>
          </a:p>
          <a:p>
            <a:r>
              <a:rPr lang="en-US" baseline="0" dirty="0" smtClean="0">
                <a:latin typeface="Arial" charset="0"/>
                <a:ea typeface="ヒラギノ角ゴ Pro W3" charset="0"/>
                <a:cs typeface="ヒラギノ角ゴ Pro W3" charset="0"/>
              </a:rPr>
              <a:t>Now -- there’s an app for that.</a:t>
            </a:r>
          </a:p>
        </p:txBody>
      </p:sp>
      <p:sp>
        <p:nvSpPr>
          <p:cNvPr id="31748" name="Slide Number Placeholder 3"/>
          <p:cNvSpPr txBox="1">
            <a:spLocks noGrp="1"/>
          </p:cNvSpPr>
          <p:nvPr/>
        </p:nvSpPr>
        <p:spPr bwMode="auto">
          <a:xfrm>
            <a:off x="4144963" y="9121775"/>
            <a:ext cx="3170237" cy="479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6661" tIns="48331" rIns="96661" bIns="48331" anchor="b"/>
          <a:lstStyle>
            <a:lvl1pPr>
              <a:defRPr sz="2400">
                <a:solidFill>
                  <a:schemeClr val="tx1"/>
                </a:solidFill>
                <a:latin typeface="Arial" charset="0"/>
                <a:ea typeface="ヒラギノ角ゴ Pro W3" charset="0"/>
                <a:cs typeface="ヒラギノ角ゴ Pro W3" charset="0"/>
              </a:defRPr>
            </a:lvl1pPr>
            <a:lvl2pPr marL="742950" indent="-285750">
              <a:defRPr sz="2400">
                <a:solidFill>
                  <a:schemeClr val="tx1"/>
                </a:solidFill>
                <a:latin typeface="Arial" charset="0"/>
                <a:ea typeface="ヒラギノ角ゴ Pro W3" charset="0"/>
                <a:cs typeface="ヒラギノ角ゴ Pro W3" charset="0"/>
              </a:defRPr>
            </a:lvl2pPr>
            <a:lvl3pPr marL="1143000" indent="-228600">
              <a:defRPr sz="2400">
                <a:solidFill>
                  <a:schemeClr val="tx1"/>
                </a:solidFill>
                <a:latin typeface="Arial" charset="0"/>
                <a:ea typeface="ヒラギノ角ゴ Pro W3" charset="0"/>
                <a:cs typeface="ヒラギノ角ゴ Pro W3" charset="0"/>
              </a:defRPr>
            </a:lvl3pPr>
            <a:lvl4pPr marL="1600200" indent="-228600">
              <a:defRPr sz="2400">
                <a:solidFill>
                  <a:schemeClr val="tx1"/>
                </a:solidFill>
                <a:latin typeface="Arial" charset="0"/>
                <a:ea typeface="ヒラギノ角ゴ Pro W3" charset="0"/>
                <a:cs typeface="ヒラギノ角ゴ Pro W3" charset="0"/>
              </a:defRPr>
            </a:lvl4pPr>
            <a:lvl5pPr marL="2057400" indent="-228600">
              <a:defRPr sz="2400">
                <a:solidFill>
                  <a:schemeClr val="tx1"/>
                </a:solidFill>
                <a:latin typeface="Arial" charset="0"/>
                <a:ea typeface="ヒラギノ角ゴ Pro W3" charset="0"/>
                <a:cs typeface="ヒラギノ角ゴ Pro W3" charset="0"/>
              </a:defRPr>
            </a:lvl5pPr>
            <a:lvl6pPr marL="25146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6pPr>
            <a:lvl7pPr marL="29718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7pPr>
            <a:lvl8pPr marL="34290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8pPr>
            <a:lvl9pPr marL="38862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9pPr>
          </a:lstStyle>
          <a:p>
            <a:pPr algn="r"/>
            <a:fld id="{3008DC6F-E8C4-5846-90E7-EA5C8363BAAB}" type="slidenum">
              <a:rPr lang="en-US" sz="1300"/>
              <a:pPr algn="r"/>
              <a:t>24</a:t>
            </a:fld>
            <a:endParaRPr lang="en-US" sz="130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ヒラギノ角ゴ Pro W3" charset="0"/>
                <a:cs typeface="ヒラギノ角ゴ Pro W3" charset="0"/>
              </a:defRPr>
            </a:lvl1pPr>
            <a:lvl2pPr marL="742950" indent="-285750">
              <a:defRPr sz="2400">
                <a:solidFill>
                  <a:schemeClr val="tx1"/>
                </a:solidFill>
                <a:latin typeface="Arial" charset="0"/>
                <a:ea typeface="ヒラギノ角ゴ Pro W3" charset="0"/>
                <a:cs typeface="ヒラギノ角ゴ Pro W3" charset="0"/>
              </a:defRPr>
            </a:lvl2pPr>
            <a:lvl3pPr marL="1143000" indent="-228600">
              <a:defRPr sz="2400">
                <a:solidFill>
                  <a:schemeClr val="tx1"/>
                </a:solidFill>
                <a:latin typeface="Arial" charset="0"/>
                <a:ea typeface="ヒラギノ角ゴ Pro W3" charset="0"/>
                <a:cs typeface="ヒラギノ角ゴ Pro W3" charset="0"/>
              </a:defRPr>
            </a:lvl3pPr>
            <a:lvl4pPr marL="1600200" indent="-228600">
              <a:defRPr sz="2400">
                <a:solidFill>
                  <a:schemeClr val="tx1"/>
                </a:solidFill>
                <a:latin typeface="Arial" charset="0"/>
                <a:ea typeface="ヒラギノ角ゴ Pro W3" charset="0"/>
                <a:cs typeface="ヒラギノ角ゴ Pro W3" charset="0"/>
              </a:defRPr>
            </a:lvl4pPr>
            <a:lvl5pPr marL="2057400" indent="-228600">
              <a:defRPr sz="2400">
                <a:solidFill>
                  <a:schemeClr val="tx1"/>
                </a:solidFill>
                <a:latin typeface="Arial" charset="0"/>
                <a:ea typeface="ヒラギノ角ゴ Pro W3" charset="0"/>
                <a:cs typeface="ヒラギノ角ゴ Pro W3" charset="0"/>
              </a:defRPr>
            </a:lvl5pPr>
            <a:lvl6pPr marL="25146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6pPr>
            <a:lvl7pPr marL="29718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7pPr>
            <a:lvl8pPr marL="34290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8pPr>
            <a:lvl9pPr marL="38862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9pPr>
          </a:lstStyle>
          <a:p>
            <a:fld id="{620BAE88-FB43-2046-99A0-1C01B692316A}" type="slidenum">
              <a:rPr lang="en-US" sz="1300"/>
              <a:pPr/>
              <a:t>25</a:t>
            </a:fld>
            <a:endParaRPr lang="en-US" sz="1300"/>
          </a:p>
        </p:txBody>
      </p:sp>
      <p:sp>
        <p:nvSpPr>
          <p:cNvPr id="31746" name="Slide Image Placeholder 1"/>
          <p:cNvSpPr>
            <a:spLocks noGrp="1" noRot="1" noChangeAspect="1" noTextEdit="1"/>
          </p:cNvSpPr>
          <p:nvPr>
            <p:ph type="sldImg"/>
          </p:nvPr>
        </p:nvSpPr>
        <p:spPr>
          <a:xfrm>
            <a:off x="5729288" y="152400"/>
            <a:ext cx="1276350" cy="957263"/>
          </a:xfrm>
          <a:solidFill>
            <a:srgbClr val="FFFFFF"/>
          </a:solidFill>
          <a:ln/>
        </p:spPr>
      </p:sp>
      <p:sp>
        <p:nvSpPr>
          <p:cNvPr id="31747" name="Notes Placeholder 2"/>
          <p:cNvSpPr>
            <a:spLocks noGrp="1"/>
          </p:cNvSpPr>
          <p:nvPr>
            <p:ph type="body" idx="1"/>
          </p:nvPr>
        </p:nvSpPr>
        <p:spPr>
          <a:xfrm>
            <a:off x="685800" y="914400"/>
            <a:ext cx="5608638" cy="8207375"/>
          </a:xfrm>
          <a:noFill/>
          <a:ln>
            <a:solidFill>
              <a:srgbClr val="000000"/>
            </a:solidFill>
          </a:ln>
          <a:extLst>
            <a:ext uri="{909E8E84-426E-40DD-AFC4-6F175D3DCCD1}">
              <a14:hiddenFill xmlns:a14="http://schemas.microsoft.com/office/drawing/2010/main">
                <a:solidFill>
                  <a:srgbClr val="FFFFFF"/>
                </a:solidFill>
              </a14:hiddenFill>
            </a:ext>
          </a:extLst>
        </p:spPr>
        <p:txBody>
          <a:bodyPr/>
          <a:lstStyle/>
          <a:p>
            <a:r>
              <a:rPr lang="en-US" baseline="0" dirty="0" smtClean="0">
                <a:latin typeface="Arial" charset="0"/>
                <a:ea typeface="ヒラギノ角ゴ Pro W3" charset="0"/>
                <a:cs typeface="ヒラギノ角ゴ Pro W3" charset="0"/>
              </a:rPr>
              <a:t>Here are the six stages in the decision making process, which in this case is the career planning process.</a:t>
            </a:r>
          </a:p>
          <a:p>
            <a:r>
              <a:rPr lang="en-US" u="sng" baseline="0" dirty="0" smtClean="0">
                <a:latin typeface="Arial" charset="0"/>
                <a:ea typeface="ヒラギノ角ゴ Pro W3" charset="0"/>
                <a:cs typeface="ヒラギノ角ゴ Pro W3" charset="0"/>
              </a:rPr>
              <a:t>Communication</a:t>
            </a:r>
            <a:r>
              <a:rPr lang="en-US" baseline="0" dirty="0" smtClean="0">
                <a:latin typeface="Arial" charset="0"/>
                <a:ea typeface="ヒラギノ角ゴ Pro W3" charset="0"/>
                <a:cs typeface="ヒラギノ角ゴ Pro W3" charset="0"/>
              </a:rPr>
              <a:t> is the first encounter with the student. It’s a time to figure out if the student is ready to start exploring careers.</a:t>
            </a:r>
          </a:p>
          <a:p>
            <a:r>
              <a:rPr lang="en-US" baseline="0" dirty="0" smtClean="0">
                <a:latin typeface="Arial" charset="0"/>
                <a:ea typeface="ヒラギノ角ゴ Pro W3" charset="0"/>
                <a:cs typeface="ヒラギノ角ゴ Pro W3" charset="0"/>
              </a:rPr>
              <a:t>Then </a:t>
            </a:r>
            <a:r>
              <a:rPr lang="en-US" u="sng" baseline="0" dirty="0" smtClean="0">
                <a:latin typeface="Arial" charset="0"/>
                <a:ea typeface="ヒラギノ角ゴ Pro W3" charset="0"/>
                <a:cs typeface="ヒラギノ角ゴ Pro W3" charset="0"/>
              </a:rPr>
              <a:t>Analysis</a:t>
            </a:r>
            <a:r>
              <a:rPr lang="en-US" baseline="0" dirty="0" smtClean="0">
                <a:latin typeface="Arial" charset="0"/>
                <a:ea typeface="ヒラギノ角ゴ Pro W3" charset="0"/>
                <a:cs typeface="ヒラギノ角ゴ Pro W3" charset="0"/>
              </a:rPr>
              <a:t> is where you help the student figure out who they are, what are their interests when it comes to careers.</a:t>
            </a:r>
          </a:p>
          <a:p>
            <a:r>
              <a:rPr lang="en-US" u="sng" baseline="0" dirty="0" smtClean="0">
                <a:latin typeface="Arial" charset="0"/>
                <a:ea typeface="ヒラギノ角ゴ Pro W3" charset="0"/>
                <a:cs typeface="ヒラギノ角ゴ Pro W3" charset="0"/>
              </a:rPr>
              <a:t>Synthesis</a:t>
            </a:r>
            <a:r>
              <a:rPr lang="en-US" baseline="0" dirty="0" smtClean="0">
                <a:latin typeface="Arial" charset="0"/>
                <a:ea typeface="ヒラギノ角ゴ Pro W3" charset="0"/>
                <a:cs typeface="ヒラギノ角ゴ Pro W3" charset="0"/>
              </a:rPr>
              <a:t> is where you take the results of the assessments and come up with a short list of career options. Your students do not need to be looking at a list of 900 occupations. The self assessment will help to narrow down to a short list.</a:t>
            </a:r>
          </a:p>
          <a:p>
            <a:r>
              <a:rPr lang="en-US" u="sng" baseline="0" dirty="0" smtClean="0">
                <a:latin typeface="Arial" charset="0"/>
                <a:ea typeface="ヒラギノ角ゴ Pro W3" charset="0"/>
                <a:cs typeface="ヒラギノ角ゴ Pro W3" charset="0"/>
              </a:rPr>
              <a:t>Valuing</a:t>
            </a:r>
            <a:r>
              <a:rPr lang="en-US" baseline="0" dirty="0" smtClean="0">
                <a:latin typeface="Arial" charset="0"/>
                <a:ea typeface="ヒラギノ角ゴ Pro W3" charset="0"/>
                <a:cs typeface="ヒラギノ角ゴ Pro W3" charset="0"/>
              </a:rPr>
              <a:t> stage is where they decide which of the occupations on their list have the salary they desire, the job security, education level they wish to pursue, etc.</a:t>
            </a:r>
          </a:p>
          <a:p>
            <a:r>
              <a:rPr lang="en-US" baseline="0" dirty="0" smtClean="0">
                <a:latin typeface="Arial" charset="0"/>
                <a:ea typeface="ヒラギノ角ゴ Pro W3" charset="0"/>
                <a:cs typeface="ヒラギノ角ゴ Pro W3" charset="0"/>
              </a:rPr>
              <a:t>This will help them whittle down their list to just a few occupations.  This is the stage where job shadowing  and further research can help the student decide which occupations have </a:t>
            </a:r>
            <a:r>
              <a:rPr lang="en-US" u="sng" baseline="0" dirty="0" smtClean="0">
                <a:latin typeface="Arial" charset="0"/>
                <a:ea typeface="ヒラギノ角ゴ Pro W3" charset="0"/>
                <a:cs typeface="ヒラギノ角ゴ Pro W3" charset="0"/>
              </a:rPr>
              <a:t>value</a:t>
            </a:r>
            <a:r>
              <a:rPr lang="en-US" baseline="0" dirty="0" smtClean="0">
                <a:latin typeface="Arial" charset="0"/>
                <a:ea typeface="ヒラギノ角ゴ Pro W3" charset="0"/>
                <a:cs typeface="ヒラギノ角ゴ Pro W3" charset="0"/>
              </a:rPr>
              <a:t> to them.</a:t>
            </a:r>
          </a:p>
          <a:p>
            <a:r>
              <a:rPr lang="en-US" baseline="0" dirty="0" smtClean="0">
                <a:latin typeface="Arial" charset="0"/>
                <a:ea typeface="ヒラギノ角ゴ Pro W3" charset="0"/>
                <a:cs typeface="ヒラギノ角ゴ Pro W3" charset="0"/>
              </a:rPr>
              <a:t>At the </a:t>
            </a:r>
            <a:r>
              <a:rPr lang="en-US" u="sng" baseline="0" dirty="0" smtClean="0">
                <a:latin typeface="Arial" charset="0"/>
                <a:ea typeface="ヒラギノ角ゴ Pro W3" charset="0"/>
                <a:cs typeface="ヒラギノ角ゴ Pro W3" charset="0"/>
              </a:rPr>
              <a:t>Execution</a:t>
            </a:r>
            <a:r>
              <a:rPr lang="en-US" baseline="0" dirty="0" smtClean="0">
                <a:latin typeface="Arial" charset="0"/>
                <a:ea typeface="ヒラギノ角ゴ Pro W3" charset="0"/>
                <a:cs typeface="ヒラギノ角ゴ Pro W3" charset="0"/>
              </a:rPr>
              <a:t> stage, the student decides which occupations to pursue. This includes drafting a detailed career plan that includes all steps necessary to get that job. This step includes internships, apprenticeships, further education and the other steps on the career plan.</a:t>
            </a:r>
          </a:p>
          <a:p>
            <a:r>
              <a:rPr lang="en-US" u="sng" baseline="0" dirty="0" smtClean="0">
                <a:latin typeface="Arial" charset="0"/>
                <a:ea typeface="ヒラギノ角ゴ Pro W3" charset="0"/>
                <a:cs typeface="ヒラギノ角ゴ Pro W3" charset="0"/>
              </a:rPr>
              <a:t>Communication</a:t>
            </a:r>
            <a:r>
              <a:rPr lang="en-US" baseline="0" dirty="0" smtClean="0">
                <a:latin typeface="Arial" charset="0"/>
                <a:ea typeface="ヒラギノ角ゴ Pro W3" charset="0"/>
                <a:cs typeface="ヒラギノ角ゴ Pro W3" charset="0"/>
              </a:rPr>
              <a:t> stage is where you take the student back to the first stage where careers were first discussed. Does the decision at the Execution stage solve the concerns at the initial communication stage.</a:t>
            </a:r>
          </a:p>
          <a:p>
            <a:endParaRPr lang="en-US" baseline="0" dirty="0" smtClean="0">
              <a:latin typeface="Arial" charset="0"/>
              <a:ea typeface="ヒラギノ角ゴ Pro W3" charset="0"/>
              <a:cs typeface="ヒラギノ角ゴ Pro W3" charset="0"/>
            </a:endParaRPr>
          </a:p>
          <a:p>
            <a:endParaRPr lang="en-US" baseline="0" dirty="0" smtClean="0">
              <a:latin typeface="Arial" charset="0"/>
              <a:ea typeface="ヒラギノ角ゴ Pro W3" charset="0"/>
              <a:cs typeface="ヒラギノ角ゴ Pro W3" charset="0"/>
            </a:endParaRPr>
          </a:p>
        </p:txBody>
      </p:sp>
      <p:sp>
        <p:nvSpPr>
          <p:cNvPr id="31748" name="Slide Number Placeholder 3"/>
          <p:cNvSpPr txBox="1">
            <a:spLocks noGrp="1"/>
          </p:cNvSpPr>
          <p:nvPr/>
        </p:nvSpPr>
        <p:spPr bwMode="auto">
          <a:xfrm>
            <a:off x="4144963" y="9121775"/>
            <a:ext cx="3170237" cy="479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6661" tIns="48331" rIns="96661" bIns="48331" anchor="b"/>
          <a:lstStyle>
            <a:lvl1pPr>
              <a:defRPr sz="2400">
                <a:solidFill>
                  <a:schemeClr val="tx1"/>
                </a:solidFill>
                <a:latin typeface="Arial" charset="0"/>
                <a:ea typeface="ヒラギノ角ゴ Pro W3" charset="0"/>
                <a:cs typeface="ヒラギノ角ゴ Pro W3" charset="0"/>
              </a:defRPr>
            </a:lvl1pPr>
            <a:lvl2pPr marL="742950" indent="-285750">
              <a:defRPr sz="2400">
                <a:solidFill>
                  <a:schemeClr val="tx1"/>
                </a:solidFill>
                <a:latin typeface="Arial" charset="0"/>
                <a:ea typeface="ヒラギノ角ゴ Pro W3" charset="0"/>
                <a:cs typeface="ヒラギノ角ゴ Pro W3" charset="0"/>
              </a:defRPr>
            </a:lvl2pPr>
            <a:lvl3pPr marL="1143000" indent="-228600">
              <a:defRPr sz="2400">
                <a:solidFill>
                  <a:schemeClr val="tx1"/>
                </a:solidFill>
                <a:latin typeface="Arial" charset="0"/>
                <a:ea typeface="ヒラギノ角ゴ Pro W3" charset="0"/>
                <a:cs typeface="ヒラギノ角ゴ Pro W3" charset="0"/>
              </a:defRPr>
            </a:lvl3pPr>
            <a:lvl4pPr marL="1600200" indent="-228600">
              <a:defRPr sz="2400">
                <a:solidFill>
                  <a:schemeClr val="tx1"/>
                </a:solidFill>
                <a:latin typeface="Arial" charset="0"/>
                <a:ea typeface="ヒラギノ角ゴ Pro W3" charset="0"/>
                <a:cs typeface="ヒラギノ角ゴ Pro W3" charset="0"/>
              </a:defRPr>
            </a:lvl4pPr>
            <a:lvl5pPr marL="2057400" indent="-228600">
              <a:defRPr sz="2400">
                <a:solidFill>
                  <a:schemeClr val="tx1"/>
                </a:solidFill>
                <a:latin typeface="Arial" charset="0"/>
                <a:ea typeface="ヒラギノ角ゴ Pro W3" charset="0"/>
                <a:cs typeface="ヒラギノ角ゴ Pro W3" charset="0"/>
              </a:defRPr>
            </a:lvl5pPr>
            <a:lvl6pPr marL="25146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6pPr>
            <a:lvl7pPr marL="29718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7pPr>
            <a:lvl8pPr marL="34290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8pPr>
            <a:lvl9pPr marL="38862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9pPr>
          </a:lstStyle>
          <a:p>
            <a:pPr algn="r"/>
            <a:fld id="{3008DC6F-E8C4-5846-90E7-EA5C8363BAAB}" type="slidenum">
              <a:rPr lang="en-US" sz="1300"/>
              <a:pPr algn="r"/>
              <a:t>25</a:t>
            </a:fld>
            <a:endParaRPr lang="en-US" sz="130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ヒラギノ角ゴ Pro W3" charset="0"/>
                <a:cs typeface="ヒラギノ角ゴ Pro W3" charset="0"/>
              </a:defRPr>
            </a:lvl1pPr>
            <a:lvl2pPr marL="742950" indent="-285750">
              <a:defRPr sz="2400">
                <a:solidFill>
                  <a:schemeClr val="tx1"/>
                </a:solidFill>
                <a:latin typeface="Arial" charset="0"/>
                <a:ea typeface="ヒラギノ角ゴ Pro W3" charset="0"/>
                <a:cs typeface="ヒラギノ角ゴ Pro W3" charset="0"/>
              </a:defRPr>
            </a:lvl2pPr>
            <a:lvl3pPr marL="1143000" indent="-228600">
              <a:defRPr sz="2400">
                <a:solidFill>
                  <a:schemeClr val="tx1"/>
                </a:solidFill>
                <a:latin typeface="Arial" charset="0"/>
                <a:ea typeface="ヒラギノ角ゴ Pro W3" charset="0"/>
                <a:cs typeface="ヒラギノ角ゴ Pro W3" charset="0"/>
              </a:defRPr>
            </a:lvl3pPr>
            <a:lvl4pPr marL="1600200" indent="-228600">
              <a:defRPr sz="2400">
                <a:solidFill>
                  <a:schemeClr val="tx1"/>
                </a:solidFill>
                <a:latin typeface="Arial" charset="0"/>
                <a:ea typeface="ヒラギノ角ゴ Pro W3" charset="0"/>
                <a:cs typeface="ヒラギノ角ゴ Pro W3" charset="0"/>
              </a:defRPr>
            </a:lvl4pPr>
            <a:lvl5pPr marL="2057400" indent="-228600">
              <a:defRPr sz="2400">
                <a:solidFill>
                  <a:schemeClr val="tx1"/>
                </a:solidFill>
                <a:latin typeface="Arial" charset="0"/>
                <a:ea typeface="ヒラギノ角ゴ Pro W3" charset="0"/>
                <a:cs typeface="ヒラギノ角ゴ Pro W3" charset="0"/>
              </a:defRPr>
            </a:lvl5pPr>
            <a:lvl6pPr marL="25146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6pPr>
            <a:lvl7pPr marL="29718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7pPr>
            <a:lvl8pPr marL="34290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8pPr>
            <a:lvl9pPr marL="38862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9pPr>
          </a:lstStyle>
          <a:p>
            <a:fld id="{620BAE88-FB43-2046-99A0-1C01B692316A}" type="slidenum">
              <a:rPr lang="en-US" sz="1300"/>
              <a:pPr/>
              <a:t>26</a:t>
            </a:fld>
            <a:endParaRPr lang="en-US" sz="1300"/>
          </a:p>
        </p:txBody>
      </p:sp>
      <p:sp>
        <p:nvSpPr>
          <p:cNvPr id="31746" name="Slide Image Placeholder 1"/>
          <p:cNvSpPr>
            <a:spLocks noGrp="1" noRot="1" noChangeAspect="1" noTextEdit="1"/>
          </p:cNvSpPr>
          <p:nvPr>
            <p:ph type="sldImg"/>
          </p:nvPr>
        </p:nvSpPr>
        <p:spPr>
          <a:solidFill>
            <a:srgbClr val="FFFFFF"/>
          </a:solidFill>
          <a:ln/>
        </p:spPr>
      </p:sp>
      <p:sp>
        <p:nvSpPr>
          <p:cNvPr id="31747" name="Notes Placeholder 2"/>
          <p:cNvSpPr>
            <a:spLocks noGrp="1"/>
          </p:cNvSpPr>
          <p:nvPr>
            <p:ph type="body" idx="1"/>
          </p:nvPr>
        </p:nvSpPr>
        <p:spPr>
          <a:xfrm>
            <a:off x="812800" y="4560888"/>
            <a:ext cx="5608638" cy="4560887"/>
          </a:xfrm>
          <a:noFill/>
          <a:ln>
            <a:solidFill>
              <a:srgbClr val="000000"/>
            </a:solidFill>
          </a:ln>
          <a:extLst>
            <a:ext uri="{909E8E84-426E-40DD-AFC4-6F175D3DCCD1}">
              <a14:hiddenFill xmlns:a14="http://schemas.microsoft.com/office/drawing/2010/main">
                <a:solidFill>
                  <a:srgbClr val="FFFFFF"/>
                </a:solidFill>
              </a14:hiddenFill>
            </a:ext>
          </a:extLst>
        </p:spPr>
        <p:txBody>
          <a:bodyPr/>
          <a:lstStyle/>
          <a:p>
            <a:r>
              <a:rPr lang="en-US" dirty="0" smtClean="0">
                <a:latin typeface="Arial" charset="0"/>
                <a:ea typeface="ヒラギノ角ゴ Pro W3" charset="0"/>
                <a:cs typeface="ヒラギノ角ゴ Pro W3" charset="0"/>
              </a:rPr>
              <a:t>What have</a:t>
            </a:r>
            <a:r>
              <a:rPr lang="en-US" baseline="0" dirty="0" smtClean="0">
                <a:latin typeface="Arial" charset="0"/>
                <a:ea typeface="ヒラギノ角ゴ Pro W3" charset="0"/>
                <a:cs typeface="ヒラギノ角ゴ Pro W3" charset="0"/>
              </a:rPr>
              <a:t> we learned?</a:t>
            </a:r>
          </a:p>
          <a:p>
            <a:endParaRPr lang="en-US" dirty="0">
              <a:latin typeface="Arial" charset="0"/>
              <a:ea typeface="ヒラギノ角ゴ Pro W3" charset="0"/>
              <a:cs typeface="ヒラギノ角ゴ Pro W3" charset="0"/>
            </a:endParaRPr>
          </a:p>
          <a:p>
            <a:r>
              <a:rPr lang="en-US" dirty="0" smtClean="0">
                <a:latin typeface="Arial" charset="0"/>
                <a:ea typeface="ヒラギノ角ゴ Pro W3" charset="0"/>
                <a:cs typeface="ヒラギノ角ゴ Pro W3" charset="0"/>
              </a:rPr>
              <a:t>Objective number 6.</a:t>
            </a:r>
            <a:endParaRPr lang="en-US" dirty="0">
              <a:latin typeface="Arial" charset="0"/>
              <a:ea typeface="ヒラギノ角ゴ Pro W3" charset="0"/>
              <a:cs typeface="ヒラギノ角ゴ Pro W3" charset="0"/>
            </a:endParaRPr>
          </a:p>
        </p:txBody>
      </p:sp>
      <p:sp>
        <p:nvSpPr>
          <p:cNvPr id="31748" name="Slide Number Placeholder 3"/>
          <p:cNvSpPr txBox="1">
            <a:spLocks noGrp="1"/>
          </p:cNvSpPr>
          <p:nvPr/>
        </p:nvSpPr>
        <p:spPr bwMode="auto">
          <a:xfrm>
            <a:off x="4144963" y="9121775"/>
            <a:ext cx="3170237" cy="479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6661" tIns="48331" rIns="96661" bIns="48331" anchor="b"/>
          <a:lstStyle>
            <a:lvl1pPr>
              <a:defRPr sz="2400">
                <a:solidFill>
                  <a:schemeClr val="tx1"/>
                </a:solidFill>
                <a:latin typeface="Arial" charset="0"/>
                <a:ea typeface="ヒラギノ角ゴ Pro W3" charset="0"/>
                <a:cs typeface="ヒラギノ角ゴ Pro W3" charset="0"/>
              </a:defRPr>
            </a:lvl1pPr>
            <a:lvl2pPr marL="742950" indent="-285750">
              <a:defRPr sz="2400">
                <a:solidFill>
                  <a:schemeClr val="tx1"/>
                </a:solidFill>
                <a:latin typeface="Arial" charset="0"/>
                <a:ea typeface="ヒラギノ角ゴ Pro W3" charset="0"/>
                <a:cs typeface="ヒラギノ角ゴ Pro W3" charset="0"/>
              </a:defRPr>
            </a:lvl2pPr>
            <a:lvl3pPr marL="1143000" indent="-228600">
              <a:defRPr sz="2400">
                <a:solidFill>
                  <a:schemeClr val="tx1"/>
                </a:solidFill>
                <a:latin typeface="Arial" charset="0"/>
                <a:ea typeface="ヒラギノ角ゴ Pro W3" charset="0"/>
                <a:cs typeface="ヒラギノ角ゴ Pro W3" charset="0"/>
              </a:defRPr>
            </a:lvl3pPr>
            <a:lvl4pPr marL="1600200" indent="-228600">
              <a:defRPr sz="2400">
                <a:solidFill>
                  <a:schemeClr val="tx1"/>
                </a:solidFill>
                <a:latin typeface="Arial" charset="0"/>
                <a:ea typeface="ヒラギノ角ゴ Pro W3" charset="0"/>
                <a:cs typeface="ヒラギノ角ゴ Pro W3" charset="0"/>
              </a:defRPr>
            </a:lvl4pPr>
            <a:lvl5pPr marL="2057400" indent="-228600">
              <a:defRPr sz="2400">
                <a:solidFill>
                  <a:schemeClr val="tx1"/>
                </a:solidFill>
                <a:latin typeface="Arial" charset="0"/>
                <a:ea typeface="ヒラギノ角ゴ Pro W3" charset="0"/>
                <a:cs typeface="ヒラギノ角ゴ Pro W3" charset="0"/>
              </a:defRPr>
            </a:lvl5pPr>
            <a:lvl6pPr marL="25146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6pPr>
            <a:lvl7pPr marL="29718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7pPr>
            <a:lvl8pPr marL="34290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8pPr>
            <a:lvl9pPr marL="38862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9pPr>
          </a:lstStyle>
          <a:p>
            <a:pPr algn="r"/>
            <a:fld id="{3008DC6F-E8C4-5846-90E7-EA5C8363BAAB}" type="slidenum">
              <a:rPr lang="en-US" sz="1300"/>
              <a:pPr algn="r"/>
              <a:t>26</a:t>
            </a:fld>
            <a:endParaRPr lang="en-US" sz="1300"/>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ヒラギノ角ゴ Pro W3" charset="0"/>
                <a:cs typeface="ヒラギノ角ゴ Pro W3" charset="0"/>
              </a:defRPr>
            </a:lvl1pPr>
            <a:lvl2pPr marL="742950" indent="-285750">
              <a:defRPr sz="2400">
                <a:solidFill>
                  <a:schemeClr val="tx1"/>
                </a:solidFill>
                <a:latin typeface="Arial" charset="0"/>
                <a:ea typeface="ヒラギノ角ゴ Pro W3" charset="0"/>
                <a:cs typeface="ヒラギノ角ゴ Pro W3" charset="0"/>
              </a:defRPr>
            </a:lvl2pPr>
            <a:lvl3pPr marL="1143000" indent="-228600">
              <a:defRPr sz="2400">
                <a:solidFill>
                  <a:schemeClr val="tx1"/>
                </a:solidFill>
                <a:latin typeface="Arial" charset="0"/>
                <a:ea typeface="ヒラギノ角ゴ Pro W3" charset="0"/>
                <a:cs typeface="ヒラギノ角ゴ Pro W3" charset="0"/>
              </a:defRPr>
            </a:lvl3pPr>
            <a:lvl4pPr marL="1600200" indent="-228600">
              <a:defRPr sz="2400">
                <a:solidFill>
                  <a:schemeClr val="tx1"/>
                </a:solidFill>
                <a:latin typeface="Arial" charset="0"/>
                <a:ea typeface="ヒラギノ角ゴ Pro W3" charset="0"/>
                <a:cs typeface="ヒラギノ角ゴ Pro W3" charset="0"/>
              </a:defRPr>
            </a:lvl4pPr>
            <a:lvl5pPr marL="2057400" indent="-228600">
              <a:defRPr sz="2400">
                <a:solidFill>
                  <a:schemeClr val="tx1"/>
                </a:solidFill>
                <a:latin typeface="Arial" charset="0"/>
                <a:ea typeface="ヒラギノ角ゴ Pro W3" charset="0"/>
                <a:cs typeface="ヒラギノ角ゴ Pro W3" charset="0"/>
              </a:defRPr>
            </a:lvl5pPr>
            <a:lvl6pPr marL="25146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6pPr>
            <a:lvl7pPr marL="29718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7pPr>
            <a:lvl8pPr marL="34290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8pPr>
            <a:lvl9pPr marL="38862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9pPr>
          </a:lstStyle>
          <a:p>
            <a:fld id="{620BAE88-FB43-2046-99A0-1C01B692316A}" type="slidenum">
              <a:rPr lang="en-US" sz="1300"/>
              <a:pPr/>
              <a:t>27</a:t>
            </a:fld>
            <a:endParaRPr lang="en-US" sz="1300"/>
          </a:p>
        </p:txBody>
      </p:sp>
      <p:sp>
        <p:nvSpPr>
          <p:cNvPr id="31746" name="Slide Image Placeholder 1"/>
          <p:cNvSpPr>
            <a:spLocks noGrp="1" noRot="1" noChangeAspect="1" noTextEdit="1"/>
          </p:cNvSpPr>
          <p:nvPr>
            <p:ph type="sldImg"/>
          </p:nvPr>
        </p:nvSpPr>
        <p:spPr>
          <a:xfrm>
            <a:off x="1257300" y="720725"/>
            <a:ext cx="3848100" cy="2886075"/>
          </a:xfrm>
          <a:solidFill>
            <a:srgbClr val="FFFFFF"/>
          </a:solidFill>
          <a:ln/>
        </p:spPr>
      </p:sp>
      <p:sp>
        <p:nvSpPr>
          <p:cNvPr id="31747" name="Notes Placeholder 2"/>
          <p:cNvSpPr>
            <a:spLocks noGrp="1"/>
          </p:cNvSpPr>
          <p:nvPr>
            <p:ph type="body" idx="1"/>
          </p:nvPr>
        </p:nvSpPr>
        <p:spPr>
          <a:xfrm>
            <a:off x="812800" y="4114800"/>
            <a:ext cx="5608638" cy="5006975"/>
          </a:xfrm>
          <a:noFill/>
          <a:ln>
            <a:solidFill>
              <a:srgbClr val="000000"/>
            </a:solidFill>
          </a:ln>
          <a:extLst>
            <a:ext uri="{909E8E84-426E-40DD-AFC4-6F175D3DCCD1}">
              <a14:hiddenFill xmlns:a14="http://schemas.microsoft.com/office/drawing/2010/main">
                <a:solidFill>
                  <a:srgbClr val="FFFFFF"/>
                </a:solidFill>
              </a14:hiddenFill>
            </a:ext>
          </a:extLst>
        </p:spPr>
        <p:txBody>
          <a:bodyPr/>
          <a:lstStyle/>
          <a:p>
            <a:r>
              <a:rPr lang="en-US" baseline="0" dirty="0" smtClean="0">
                <a:latin typeface="Arial" charset="0"/>
                <a:ea typeface="ヒラギノ角ゴ Pro W3" charset="0"/>
                <a:cs typeface="ヒラギノ角ゴ Pro W3" charset="0"/>
              </a:rPr>
              <a:t>There is no one perfect career exploration or planning  tool. </a:t>
            </a:r>
          </a:p>
          <a:p>
            <a:endParaRPr lang="en-US" baseline="0" dirty="0" smtClean="0">
              <a:latin typeface="Arial" charset="0"/>
              <a:ea typeface="ヒラギノ角ゴ Pro W3" charset="0"/>
              <a:cs typeface="ヒラギノ角ゴ Pro W3" charset="0"/>
            </a:endParaRPr>
          </a:p>
          <a:p>
            <a:r>
              <a:rPr lang="en-US" baseline="0" dirty="0" smtClean="0">
                <a:latin typeface="Arial" charset="0"/>
                <a:ea typeface="ヒラギノ角ゴ Pro W3" charset="0"/>
                <a:cs typeface="ヒラギノ角ゴ Pro W3" charset="0"/>
              </a:rPr>
              <a:t>Not everyone has the same comfort level using online tools.</a:t>
            </a:r>
          </a:p>
          <a:p>
            <a:r>
              <a:rPr lang="en-US" baseline="0" dirty="0" smtClean="0">
                <a:latin typeface="Arial" charset="0"/>
                <a:ea typeface="ヒラギノ角ゴ Pro W3" charset="0"/>
                <a:cs typeface="ヒラギノ角ゴ Pro W3" charset="0"/>
              </a:rPr>
              <a:t>You have to match the career resources to each student which whom you work.</a:t>
            </a:r>
          </a:p>
          <a:p>
            <a:r>
              <a:rPr lang="en-US" baseline="0" dirty="0" smtClean="0">
                <a:latin typeface="Arial" charset="0"/>
                <a:ea typeface="ヒラギノ角ゴ Pro W3" charset="0"/>
                <a:cs typeface="ヒラギノ角ゴ Pro W3" charset="0"/>
              </a:rPr>
              <a:t>It’s called Differentiated instruction.</a:t>
            </a:r>
          </a:p>
          <a:p>
            <a:endParaRPr lang="en-US" baseline="0" dirty="0" smtClean="0">
              <a:latin typeface="Arial" charset="0"/>
              <a:ea typeface="ヒラギノ角ゴ Pro W3" charset="0"/>
              <a:cs typeface="ヒラギノ角ゴ Pro W3" charset="0"/>
            </a:endParaRPr>
          </a:p>
          <a:p>
            <a:r>
              <a:rPr lang="en-US" baseline="0" dirty="0" smtClean="0">
                <a:latin typeface="Arial" charset="0"/>
                <a:ea typeface="ヒラギノ角ゴ Pro W3" charset="0"/>
                <a:cs typeface="ヒラギノ角ゴ Pro W3" charset="0"/>
              </a:rPr>
              <a:t>In the old days, the sole source for information was the school library or the public library.   Everything that went into the school or public library was vetted by a committee to judge the appropriateness of the information.  Now with the Internet 2.0, anyone can put anything on the Internet and claim it to be true.  That </a:t>
            </a:r>
            <a:r>
              <a:rPr lang="en-US" u="sng" baseline="0" dirty="0" smtClean="0">
                <a:latin typeface="Arial" charset="0"/>
                <a:ea typeface="ヒラギノ角ゴ Pro W3" charset="0"/>
                <a:cs typeface="ヒラギノ角ゴ Pro W3" charset="0"/>
              </a:rPr>
              <a:t>can</a:t>
            </a:r>
            <a:r>
              <a:rPr lang="en-US" baseline="0" dirty="0" smtClean="0">
                <a:latin typeface="Arial" charset="0"/>
                <a:ea typeface="ヒラギノ角ゴ Pro W3" charset="0"/>
                <a:cs typeface="ヒラギノ角ゴ Pro W3" charset="0"/>
              </a:rPr>
              <a:t> be a problem.</a:t>
            </a:r>
          </a:p>
        </p:txBody>
      </p:sp>
      <p:sp>
        <p:nvSpPr>
          <p:cNvPr id="31748" name="Slide Number Placeholder 3"/>
          <p:cNvSpPr txBox="1">
            <a:spLocks noGrp="1"/>
          </p:cNvSpPr>
          <p:nvPr/>
        </p:nvSpPr>
        <p:spPr bwMode="auto">
          <a:xfrm>
            <a:off x="4144963" y="9121775"/>
            <a:ext cx="3170237" cy="479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6661" tIns="48331" rIns="96661" bIns="48331" anchor="b"/>
          <a:lstStyle>
            <a:lvl1pPr>
              <a:defRPr sz="2400">
                <a:solidFill>
                  <a:schemeClr val="tx1"/>
                </a:solidFill>
                <a:latin typeface="Arial" charset="0"/>
                <a:ea typeface="ヒラギノ角ゴ Pro W3" charset="0"/>
                <a:cs typeface="ヒラギノ角ゴ Pro W3" charset="0"/>
              </a:defRPr>
            </a:lvl1pPr>
            <a:lvl2pPr marL="742950" indent="-285750">
              <a:defRPr sz="2400">
                <a:solidFill>
                  <a:schemeClr val="tx1"/>
                </a:solidFill>
                <a:latin typeface="Arial" charset="0"/>
                <a:ea typeface="ヒラギノ角ゴ Pro W3" charset="0"/>
                <a:cs typeface="ヒラギノ角ゴ Pro W3" charset="0"/>
              </a:defRPr>
            </a:lvl2pPr>
            <a:lvl3pPr marL="1143000" indent="-228600">
              <a:defRPr sz="2400">
                <a:solidFill>
                  <a:schemeClr val="tx1"/>
                </a:solidFill>
                <a:latin typeface="Arial" charset="0"/>
                <a:ea typeface="ヒラギノ角ゴ Pro W3" charset="0"/>
                <a:cs typeface="ヒラギノ角ゴ Pro W3" charset="0"/>
              </a:defRPr>
            </a:lvl3pPr>
            <a:lvl4pPr marL="1600200" indent="-228600">
              <a:defRPr sz="2400">
                <a:solidFill>
                  <a:schemeClr val="tx1"/>
                </a:solidFill>
                <a:latin typeface="Arial" charset="0"/>
                <a:ea typeface="ヒラギノ角ゴ Pro W3" charset="0"/>
                <a:cs typeface="ヒラギノ角ゴ Pro W3" charset="0"/>
              </a:defRPr>
            </a:lvl4pPr>
            <a:lvl5pPr marL="2057400" indent="-228600">
              <a:defRPr sz="2400">
                <a:solidFill>
                  <a:schemeClr val="tx1"/>
                </a:solidFill>
                <a:latin typeface="Arial" charset="0"/>
                <a:ea typeface="ヒラギノ角ゴ Pro W3" charset="0"/>
                <a:cs typeface="ヒラギノ角ゴ Pro W3" charset="0"/>
              </a:defRPr>
            </a:lvl5pPr>
            <a:lvl6pPr marL="25146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6pPr>
            <a:lvl7pPr marL="29718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7pPr>
            <a:lvl8pPr marL="34290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8pPr>
            <a:lvl9pPr marL="38862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9pPr>
          </a:lstStyle>
          <a:p>
            <a:pPr algn="r"/>
            <a:fld id="{3008DC6F-E8C4-5846-90E7-EA5C8363BAAB}" type="slidenum">
              <a:rPr lang="en-US" sz="1300"/>
              <a:pPr algn="r"/>
              <a:t>27</a:t>
            </a:fld>
            <a:endParaRPr lang="en-US" sz="1300"/>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89" name="Slide Image Placeholder 1"/>
          <p:cNvSpPr>
            <a:spLocks noGrp="1" noRot="1" noChangeAspect="1" noTextEdit="1"/>
          </p:cNvSpPr>
          <p:nvPr>
            <p:ph type="sldImg"/>
          </p:nvPr>
        </p:nvSpPr>
        <p:spPr>
          <a:ln/>
        </p:spPr>
      </p:sp>
      <p:sp>
        <p:nvSpPr>
          <p:cNvPr id="89090"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sz="1700" dirty="0" smtClean="0">
                <a:latin typeface="Times"/>
                <a:ea typeface="ヒラギノ角ゴ Pro W3" charset="0"/>
                <a:cs typeface="Times"/>
              </a:rPr>
              <a:t>There are lots of different hot job lists out there.  </a:t>
            </a:r>
          </a:p>
          <a:p>
            <a:endParaRPr lang="en-US" sz="1700" dirty="0" smtClean="0">
              <a:latin typeface="Times"/>
              <a:ea typeface="ヒラギノ角ゴ Pro W3" charset="0"/>
              <a:cs typeface="Times"/>
            </a:endParaRPr>
          </a:p>
          <a:p>
            <a:r>
              <a:rPr lang="en-US" sz="1700" dirty="0" smtClean="0">
                <a:latin typeface="Times"/>
                <a:ea typeface="ヒラギノ角ゴ Pro W3" charset="0"/>
                <a:cs typeface="Times"/>
              </a:rPr>
              <a:t>This particular list shows the top jobs that </a:t>
            </a:r>
            <a:r>
              <a:rPr lang="en-US" sz="1700" u="sng" dirty="0" smtClean="0">
                <a:latin typeface="Times"/>
                <a:ea typeface="ヒラギノ角ゴ Pro W3" charset="0"/>
                <a:cs typeface="Times"/>
              </a:rPr>
              <a:t>don</a:t>
            </a:r>
            <a:r>
              <a:rPr lang="fr-FR" sz="1700" u="sng" dirty="0" smtClean="0">
                <a:latin typeface="Times"/>
                <a:ea typeface="ヒラギノ角ゴ Pro W3" charset="0"/>
                <a:cs typeface="Times"/>
              </a:rPr>
              <a:t>’</a:t>
            </a:r>
            <a:r>
              <a:rPr lang="en-US" sz="1700" u="sng" dirty="0" smtClean="0">
                <a:latin typeface="Times"/>
                <a:ea typeface="ヒラギノ角ゴ Pro W3" charset="0"/>
                <a:cs typeface="Times"/>
              </a:rPr>
              <a:t>t</a:t>
            </a:r>
            <a:r>
              <a:rPr lang="en-US" sz="1700" baseline="0" dirty="0" smtClean="0">
                <a:latin typeface="Times"/>
                <a:ea typeface="ヒラギノ角ゴ Pro W3" charset="0"/>
                <a:cs typeface="Times"/>
              </a:rPr>
              <a:t> require a four-year degree.</a:t>
            </a:r>
          </a:p>
          <a:p>
            <a:endParaRPr lang="en-US" sz="1700" baseline="0" dirty="0" smtClean="0">
              <a:latin typeface="Times"/>
              <a:ea typeface="ヒラギノ角ゴ Pro W3" charset="0"/>
              <a:cs typeface="Times"/>
            </a:endParaRPr>
          </a:p>
          <a:p>
            <a:r>
              <a:rPr lang="en-US" sz="1700" dirty="0" smtClean="0">
                <a:latin typeface="Times"/>
                <a:ea typeface="ヒラギノ角ゴ Pro W3" charset="0"/>
                <a:cs typeface="Times"/>
              </a:rPr>
              <a:t>All high-demand jobs.</a:t>
            </a:r>
          </a:p>
          <a:p>
            <a:endParaRPr lang="en-US" dirty="0">
              <a:latin typeface="Arial" charset="0"/>
              <a:ea typeface="ヒラギノ角ゴ Pro W3" charset="0"/>
              <a:cs typeface="ヒラギノ角ゴ Pro W3" charset="0"/>
            </a:endParaRPr>
          </a:p>
          <a:p>
            <a:r>
              <a:rPr lang="en-US" dirty="0">
                <a:latin typeface="Arial" charset="0"/>
                <a:ea typeface="ヒラギノ角ゴ Pro W3" charset="0"/>
                <a:cs typeface="ヒラギノ角ゴ Pro W3" charset="0"/>
              </a:rPr>
              <a:t>====</a:t>
            </a:r>
          </a:p>
          <a:p>
            <a:endParaRPr lang="en-US" dirty="0">
              <a:latin typeface="Arial" charset="0"/>
              <a:ea typeface="ヒラギノ角ゴ Pro W3" charset="0"/>
              <a:cs typeface="ヒラギノ角ゴ Pro W3" charset="0"/>
            </a:endParaRPr>
          </a:p>
          <a:p>
            <a:r>
              <a:rPr lang="en-US" dirty="0">
                <a:latin typeface="Arial" charset="0"/>
                <a:ea typeface="ヒラギノ角ゴ Pro W3" charset="0"/>
                <a:cs typeface="ヒラギノ角ゴ Pro W3" charset="0"/>
              </a:rPr>
              <a:t>The average STEM job available to workers without a bachelor</a:t>
            </a:r>
            <a:r>
              <a:rPr lang="ja-JP" altLang="en-US" dirty="0">
                <a:latin typeface="Arial" charset="0"/>
                <a:ea typeface="ヒラギノ角ゴ Pro W3" charset="0"/>
                <a:cs typeface="ヒラギノ角ゴ Pro W3" charset="0"/>
              </a:rPr>
              <a:t>’</a:t>
            </a:r>
            <a:r>
              <a:rPr lang="en-US" altLang="ja-JP" dirty="0">
                <a:latin typeface="Arial" charset="0"/>
                <a:ea typeface="ヒラギノ角ゴ Pro W3" charset="0"/>
                <a:cs typeface="ヒラギノ角ゴ Pro W3" charset="0"/>
              </a:rPr>
              <a:t>s degree paid $53,000, 10% higher than other jobs requiring similar educational attainment.</a:t>
            </a:r>
          </a:p>
          <a:p>
            <a:endParaRPr lang="en-US" dirty="0">
              <a:latin typeface="Arial" charset="0"/>
              <a:ea typeface="ヒラギノ角ゴ Pro W3" charset="0"/>
              <a:cs typeface="ヒラギノ角ゴ Pro W3" charset="0"/>
            </a:endParaRPr>
          </a:p>
          <a:p>
            <a:r>
              <a:rPr lang="en-US" b="1" dirty="0">
                <a:latin typeface="Arial" charset="0"/>
                <a:ea typeface="ヒラギノ角ゴ Pro W3" charset="0"/>
                <a:cs typeface="ヒラギノ角ゴ Pro W3" charset="0"/>
              </a:rPr>
              <a:t>1. Registered Nurses</a:t>
            </a:r>
          </a:p>
          <a:p>
            <a:r>
              <a:rPr lang="en-US" b="1" dirty="0">
                <a:latin typeface="Arial" charset="0"/>
                <a:ea typeface="ヒラギノ角ゴ Pro W3" charset="0"/>
                <a:cs typeface="ヒラギノ角ゴ Pro W3" charset="0"/>
              </a:rPr>
              <a:t>2. Automotive Service Technicians and Mechanics</a:t>
            </a:r>
          </a:p>
          <a:p>
            <a:r>
              <a:rPr lang="en-US" b="1" dirty="0">
                <a:latin typeface="Arial" charset="0"/>
                <a:ea typeface="ヒラギノ角ゴ Pro W3" charset="0"/>
                <a:cs typeface="ヒラギノ角ゴ Pro W3" charset="0"/>
              </a:rPr>
              <a:t>3. Carpenters</a:t>
            </a:r>
          </a:p>
          <a:p>
            <a:r>
              <a:rPr lang="en-US" b="1" dirty="0">
                <a:latin typeface="Arial" charset="0"/>
                <a:ea typeface="ヒラギノ角ゴ Pro W3" charset="0"/>
                <a:cs typeface="ヒラギノ角ゴ Pro W3" charset="0"/>
              </a:rPr>
              <a:t>4. Electricians</a:t>
            </a:r>
          </a:p>
          <a:p>
            <a:r>
              <a:rPr lang="en-US" b="1" dirty="0">
                <a:latin typeface="Arial" charset="0"/>
                <a:ea typeface="ヒラギノ角ゴ Pro W3" charset="0"/>
                <a:cs typeface="ヒラギノ角ゴ Pro W3" charset="0"/>
              </a:rPr>
              <a:t>5. Computer Systems Analysts</a:t>
            </a:r>
          </a:p>
          <a:p>
            <a:r>
              <a:rPr lang="en-US" b="1" dirty="0">
                <a:latin typeface="Arial" charset="0"/>
                <a:ea typeface="ヒラギノ角ゴ Pro W3" charset="0"/>
                <a:cs typeface="ヒラギノ角ゴ Pro W3" charset="0"/>
              </a:rPr>
              <a:t>6. Machinists</a:t>
            </a:r>
          </a:p>
          <a:p>
            <a:r>
              <a:rPr lang="en-US" b="1" dirty="0">
                <a:latin typeface="Arial" charset="0"/>
                <a:ea typeface="ヒラギノ角ゴ Pro W3" charset="0"/>
                <a:cs typeface="ヒラギノ角ゴ Pro W3" charset="0"/>
              </a:rPr>
              <a:t>7. Plumbers, Pipefitters, Steamfitters</a:t>
            </a:r>
          </a:p>
          <a:p>
            <a:r>
              <a:rPr lang="en-US" b="1" dirty="0">
                <a:latin typeface="Arial" charset="0"/>
                <a:ea typeface="ヒラギノ角ゴ Pro W3" charset="0"/>
                <a:cs typeface="ヒラギノ角ゴ Pro W3" charset="0"/>
              </a:rPr>
              <a:t>8. Welders, Cutters, </a:t>
            </a:r>
            <a:r>
              <a:rPr lang="en-US" b="1" dirty="0" err="1">
                <a:latin typeface="Arial" charset="0"/>
                <a:ea typeface="ヒラギノ角ゴ Pro W3" charset="0"/>
                <a:cs typeface="ヒラギノ角ゴ Pro W3" charset="0"/>
              </a:rPr>
              <a:t>Solderers</a:t>
            </a:r>
            <a:r>
              <a:rPr lang="en-US" b="1" dirty="0">
                <a:latin typeface="Arial" charset="0"/>
                <a:ea typeface="ヒラギノ角ゴ Pro W3" charset="0"/>
                <a:cs typeface="ヒラギノ角ゴ Pro W3" charset="0"/>
              </a:rPr>
              <a:t> and </a:t>
            </a:r>
            <a:r>
              <a:rPr lang="en-US" b="1" dirty="0" err="1">
                <a:latin typeface="Arial" charset="0"/>
                <a:ea typeface="ヒラギノ角ゴ Pro W3" charset="0"/>
                <a:cs typeface="ヒラギノ角ゴ Pro W3" charset="0"/>
              </a:rPr>
              <a:t>Brazers</a:t>
            </a:r>
            <a:endParaRPr lang="en-US" b="1" dirty="0">
              <a:latin typeface="Arial" charset="0"/>
              <a:ea typeface="ヒラギノ角ゴ Pro W3" charset="0"/>
              <a:cs typeface="ヒラギノ角ゴ Pro W3" charset="0"/>
            </a:endParaRPr>
          </a:p>
          <a:p>
            <a:endParaRPr lang="en-US" dirty="0">
              <a:latin typeface="Arial" charset="0"/>
              <a:ea typeface="ヒラギノ角ゴ Pro W3" charset="0"/>
              <a:cs typeface="ヒラギノ角ゴ Pro W3" charset="0"/>
            </a:endParaRPr>
          </a:p>
          <a:p>
            <a:r>
              <a:rPr lang="en-US" dirty="0">
                <a:latin typeface="Arial" charset="0"/>
                <a:ea typeface="ヒラギノ角ゴ Pro W3" charset="0"/>
                <a:cs typeface="ヒラギノ角ゴ Pro W3" charset="0"/>
              </a:rPr>
              <a:t>====</a:t>
            </a:r>
          </a:p>
          <a:p>
            <a:r>
              <a:rPr lang="en-US" dirty="0">
                <a:latin typeface="Arial" charset="0"/>
                <a:ea typeface="ヒラギノ角ゴ Pro W3" charset="0"/>
                <a:cs typeface="ヒラギノ角ゴ Pro W3" charset="0"/>
              </a:rPr>
              <a:t>http://247wallst.com/2013/06/26/high-tech-jobs-that-do-not-require-a-college-degree/</a:t>
            </a:r>
          </a:p>
          <a:p>
            <a:endParaRPr lang="en-US" dirty="0">
              <a:latin typeface="Arial" charset="0"/>
              <a:ea typeface="ヒラギノ角ゴ Pro W3" charset="0"/>
              <a:cs typeface="ヒラギノ角ゴ Pro W3" charset="0"/>
            </a:endParaRPr>
          </a:p>
          <a:p>
            <a:r>
              <a:rPr lang="en-US" dirty="0">
                <a:latin typeface="Arial" charset="0"/>
                <a:ea typeface="ヒラギノ角ゴ Pro W3" charset="0"/>
                <a:cs typeface="ヒラギノ角ゴ Pro W3" charset="0"/>
              </a:rPr>
              <a:t>High-Tech Jobs That Don</a:t>
            </a:r>
            <a:r>
              <a:rPr lang="ja-JP" altLang="en-US" dirty="0">
                <a:latin typeface="Arial" charset="0"/>
                <a:ea typeface="ヒラギノ角ゴ Pro W3" charset="0"/>
                <a:cs typeface="ヒラギノ角ゴ Pro W3" charset="0"/>
              </a:rPr>
              <a:t>’</a:t>
            </a:r>
            <a:r>
              <a:rPr lang="en-US" altLang="ja-JP" dirty="0">
                <a:latin typeface="Arial" charset="0"/>
                <a:ea typeface="ヒラギノ角ゴ Pro W3" charset="0"/>
                <a:cs typeface="ヒラギノ角ゴ Pro W3" charset="0"/>
              </a:rPr>
              <a:t>t Need a College Degree</a:t>
            </a:r>
          </a:p>
          <a:p>
            <a:endParaRPr lang="en-US" dirty="0">
              <a:latin typeface="Arial" charset="0"/>
              <a:ea typeface="ヒラギノ角ゴ Pro W3" charset="0"/>
              <a:cs typeface="ヒラギノ角ゴ Pro W3" charset="0"/>
            </a:endParaRPr>
          </a:p>
          <a:p>
            <a:r>
              <a:rPr lang="en-US" dirty="0">
                <a:latin typeface="Arial" charset="0"/>
                <a:ea typeface="ヒラギノ角ゴ Pro W3" charset="0"/>
                <a:cs typeface="ヒラギノ角ゴ Pro W3" charset="0"/>
              </a:rPr>
              <a:t>Read more: High-Tech Jobs That Don</a:t>
            </a:r>
            <a:r>
              <a:rPr lang="ja-JP" altLang="en-US" dirty="0">
                <a:latin typeface="Arial" charset="0"/>
                <a:ea typeface="ヒラギノ角ゴ Pro W3" charset="0"/>
                <a:cs typeface="ヒラギノ角ゴ Pro W3" charset="0"/>
              </a:rPr>
              <a:t>’</a:t>
            </a:r>
            <a:r>
              <a:rPr lang="en-US" altLang="ja-JP" dirty="0">
                <a:latin typeface="Arial" charset="0"/>
                <a:ea typeface="ヒラギノ角ゴ Pro W3" charset="0"/>
                <a:cs typeface="ヒラギノ角ゴ Pro W3" charset="0"/>
              </a:rPr>
              <a:t>t Need a College Degree - 24/7 Wall St. http://247wallst.com/2013/06/26/high-tech-jobs-that-do-not-require-a-college-degree/#ixzz2XQ7hpswB</a:t>
            </a:r>
          </a:p>
          <a:p>
            <a:endParaRPr lang="en-US" dirty="0">
              <a:latin typeface="Arial" charset="0"/>
              <a:ea typeface="ヒラギノ角ゴ Pro W3" charset="0"/>
              <a:cs typeface="ヒラギノ角ゴ Pro W3" charset="0"/>
            </a:endParaRPr>
          </a:p>
          <a:p>
            <a:endParaRPr lang="en-US" dirty="0">
              <a:latin typeface="Arial" charset="0"/>
              <a:ea typeface="ヒラギノ角ゴ Pro W3" charset="0"/>
              <a:cs typeface="ヒラギノ角ゴ Pro W3" charset="0"/>
            </a:endParaRPr>
          </a:p>
          <a:p>
            <a:r>
              <a:rPr lang="en-US" dirty="0">
                <a:latin typeface="Arial" charset="0"/>
                <a:ea typeface="ヒラギノ角ゴ Pro W3" charset="0"/>
                <a:cs typeface="ヒラギノ角ゴ Pro W3" charset="0"/>
              </a:rPr>
              <a:t>June 26, 2013</a:t>
            </a:r>
          </a:p>
          <a:p>
            <a:endParaRPr lang="en-US" dirty="0">
              <a:latin typeface="Arial" charset="0"/>
              <a:ea typeface="ヒラギノ角ゴ Pro W3" charset="0"/>
              <a:cs typeface="ヒラギノ角ゴ Pro W3" charset="0"/>
            </a:endParaRPr>
          </a:p>
          <a:p>
            <a:r>
              <a:rPr lang="en-US" dirty="0">
                <a:latin typeface="Arial" charset="0"/>
                <a:ea typeface="ヒラギノ角ゴ Pro W3" charset="0"/>
                <a:cs typeface="ヒラギノ角ゴ Pro W3" charset="0"/>
              </a:rPr>
              <a:t>The average STEM job available to workers without a bachelor</a:t>
            </a:r>
            <a:r>
              <a:rPr lang="ja-JP" altLang="en-US" dirty="0">
                <a:latin typeface="Arial" charset="0"/>
                <a:ea typeface="ヒラギノ角ゴ Pro W3" charset="0"/>
                <a:cs typeface="ヒラギノ角ゴ Pro W3" charset="0"/>
              </a:rPr>
              <a:t>’</a:t>
            </a:r>
            <a:r>
              <a:rPr lang="en-US" altLang="ja-JP" dirty="0">
                <a:latin typeface="Arial" charset="0"/>
                <a:ea typeface="ヒラギノ角ゴ Pro W3" charset="0"/>
                <a:cs typeface="ヒラギノ角ゴ Pro W3" charset="0"/>
              </a:rPr>
              <a:t>s degree paid $53,000, 10% higher than other jobs requiring similar educational attainment. Among the eight most popular STEM jobs that do not require a college degree, six paid more than the national annual average wage of $45,230. There were nearly 500,000 people working as computer systems analysts in 2011, a position that does not require a bachelor</a:t>
            </a:r>
            <a:r>
              <a:rPr lang="ja-JP" altLang="en-US" dirty="0">
                <a:latin typeface="Arial" charset="0"/>
                <a:ea typeface="ヒラギノ角ゴ Pro W3" charset="0"/>
                <a:cs typeface="ヒラギノ角ゴ Pro W3" charset="0"/>
              </a:rPr>
              <a:t>’</a:t>
            </a:r>
            <a:r>
              <a:rPr lang="en-US" altLang="ja-JP" dirty="0">
                <a:latin typeface="Arial" charset="0"/>
                <a:ea typeface="ヒラギノ角ゴ Pro W3" charset="0"/>
                <a:cs typeface="ヒラギノ角ゴ Pro W3" charset="0"/>
              </a:rPr>
              <a:t>s degree and paid $82,320, on average.</a:t>
            </a:r>
          </a:p>
          <a:p>
            <a:endParaRPr lang="en-US" dirty="0">
              <a:latin typeface="Arial" charset="0"/>
              <a:ea typeface="ヒラギノ角ゴ Pro W3" charset="0"/>
              <a:cs typeface="ヒラギノ角ゴ Pro W3" charset="0"/>
            </a:endParaRPr>
          </a:p>
          <a:p>
            <a:r>
              <a:rPr lang="en-US" dirty="0">
                <a:latin typeface="Arial" charset="0"/>
                <a:ea typeface="ヒラギノ角ゴ Pro W3" charset="0"/>
                <a:cs typeface="ヒラギノ角ゴ Pro W3" charset="0"/>
              </a:rPr>
              <a:t>Though a four-year college degree is not a prerequisite, many of these jobs still have rigorous requirements. Most plumbers, pipefitters and steamfitters go through a four or five year apprenticeship program, which includes studying math, physics and chemistry, according to the Bureau of Labor Statistics (BLS). Registered nurses, by far the fastest growing STEM job that does not require a bachelor</a:t>
            </a:r>
            <a:r>
              <a:rPr lang="ja-JP" altLang="en-US" dirty="0">
                <a:latin typeface="Arial" charset="0"/>
                <a:ea typeface="ヒラギノ角ゴ Pro W3" charset="0"/>
                <a:cs typeface="ヒラギノ角ゴ Pro W3" charset="0"/>
              </a:rPr>
              <a:t>’</a:t>
            </a:r>
            <a:r>
              <a:rPr lang="en-US" altLang="ja-JP" dirty="0">
                <a:latin typeface="Arial" charset="0"/>
                <a:ea typeface="ヒラギノ角ゴ Pro W3" charset="0"/>
                <a:cs typeface="ヒラギノ角ゴ Pro W3" charset="0"/>
              </a:rPr>
              <a:t>s degree, need to take courses in anatomy, chemistry and microbiology.</a:t>
            </a:r>
          </a:p>
          <a:p>
            <a:endParaRPr lang="en-US" dirty="0">
              <a:latin typeface="Arial" charset="0"/>
              <a:ea typeface="ヒラギノ角ゴ Pro W3" charset="0"/>
              <a:cs typeface="ヒラギノ角ゴ Pro W3" charset="0"/>
            </a:endParaRPr>
          </a:p>
          <a:p>
            <a:r>
              <a:rPr lang="en-US" dirty="0">
                <a:latin typeface="Arial" charset="0"/>
                <a:ea typeface="ヒラギノ角ゴ Pro W3" charset="0"/>
                <a:cs typeface="ヒラギノ角ゴ Pro W3" charset="0"/>
              </a:rPr>
              <a:t>Read more: High-Tech Jobs That Don</a:t>
            </a:r>
            <a:r>
              <a:rPr lang="ja-JP" altLang="en-US" dirty="0">
                <a:latin typeface="Arial" charset="0"/>
                <a:ea typeface="ヒラギノ角ゴ Pro W3" charset="0"/>
                <a:cs typeface="ヒラギノ角ゴ Pro W3" charset="0"/>
              </a:rPr>
              <a:t>’</a:t>
            </a:r>
            <a:r>
              <a:rPr lang="en-US" altLang="ja-JP" dirty="0">
                <a:latin typeface="Arial" charset="0"/>
                <a:ea typeface="ヒラギノ角ゴ Pro W3" charset="0"/>
                <a:cs typeface="ヒラギノ角ゴ Pro W3" charset="0"/>
              </a:rPr>
              <a:t>t Need a College Degree - 24/7 Wall St. http://247wallst.com/2013/06/26/high-tech-jobs-that-do-not-require-a-college-degree/#ixzz2XQ7ptbo3</a:t>
            </a:r>
          </a:p>
          <a:p>
            <a:endParaRPr lang="en-US" dirty="0">
              <a:latin typeface="Arial" charset="0"/>
              <a:ea typeface="ヒラギノ角ゴ Pro W3" charset="0"/>
              <a:cs typeface="ヒラギノ角ゴ Pro W3" charset="0"/>
            </a:endParaRPr>
          </a:p>
        </p:txBody>
      </p:sp>
      <p:sp>
        <p:nvSpPr>
          <p:cNvPr id="89091"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ヒラギノ角ゴ Pro W3" charset="0"/>
                <a:cs typeface="ヒラギノ角ゴ Pro W3" charset="0"/>
              </a:defRPr>
            </a:lvl1pPr>
            <a:lvl2pPr marL="742950" indent="-285750">
              <a:defRPr sz="2400">
                <a:solidFill>
                  <a:schemeClr val="tx1"/>
                </a:solidFill>
                <a:latin typeface="Arial" charset="0"/>
                <a:ea typeface="ヒラギノ角ゴ Pro W3" charset="0"/>
                <a:cs typeface="ヒラギノ角ゴ Pro W3" charset="0"/>
              </a:defRPr>
            </a:lvl2pPr>
            <a:lvl3pPr marL="1143000" indent="-228600">
              <a:defRPr sz="2400">
                <a:solidFill>
                  <a:schemeClr val="tx1"/>
                </a:solidFill>
                <a:latin typeface="Arial" charset="0"/>
                <a:ea typeface="ヒラギノ角ゴ Pro W3" charset="0"/>
                <a:cs typeface="ヒラギノ角ゴ Pro W3" charset="0"/>
              </a:defRPr>
            </a:lvl3pPr>
            <a:lvl4pPr marL="1600200" indent="-228600">
              <a:defRPr sz="2400">
                <a:solidFill>
                  <a:schemeClr val="tx1"/>
                </a:solidFill>
                <a:latin typeface="Arial" charset="0"/>
                <a:ea typeface="ヒラギノ角ゴ Pro W3" charset="0"/>
                <a:cs typeface="ヒラギノ角ゴ Pro W3" charset="0"/>
              </a:defRPr>
            </a:lvl4pPr>
            <a:lvl5pPr marL="2057400" indent="-228600">
              <a:defRPr sz="2400">
                <a:solidFill>
                  <a:schemeClr val="tx1"/>
                </a:solidFill>
                <a:latin typeface="Arial" charset="0"/>
                <a:ea typeface="ヒラギノ角ゴ Pro W3" charset="0"/>
                <a:cs typeface="ヒラギノ角ゴ Pro W3" charset="0"/>
              </a:defRPr>
            </a:lvl5pPr>
            <a:lvl6pPr marL="25146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6pPr>
            <a:lvl7pPr marL="29718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7pPr>
            <a:lvl8pPr marL="34290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8pPr>
            <a:lvl9pPr marL="38862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9pPr>
          </a:lstStyle>
          <a:p>
            <a:fld id="{CAB973DB-2B7B-FC41-90F4-64575ED16F65}" type="slidenum">
              <a:rPr lang="en-US" sz="1300"/>
              <a:pPr/>
              <a:t>28</a:t>
            </a:fld>
            <a:endParaRPr lang="en-US" sz="1300"/>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700" baseline="0" dirty="0" smtClean="0">
                <a:latin typeface="Times"/>
                <a:cs typeface="Times"/>
              </a:rPr>
              <a:t>This hot jobs list shows the</a:t>
            </a:r>
            <a:r>
              <a:rPr lang="en-US" sz="1700" dirty="0" smtClean="0">
                <a:latin typeface="Times"/>
                <a:cs typeface="Times"/>
              </a:rPr>
              <a:t> Top</a:t>
            </a:r>
            <a:r>
              <a:rPr lang="en-US" sz="1700" baseline="0" dirty="0" smtClean="0">
                <a:latin typeface="Times"/>
                <a:cs typeface="Times"/>
              </a:rPr>
              <a:t> ten </a:t>
            </a:r>
            <a:r>
              <a:rPr lang="en-US" sz="1700" u="sng" baseline="0" dirty="0" smtClean="0">
                <a:latin typeface="Times"/>
                <a:cs typeface="Times"/>
              </a:rPr>
              <a:t>unusual</a:t>
            </a:r>
            <a:r>
              <a:rPr lang="en-US" sz="1700" baseline="0" dirty="0" smtClean="0">
                <a:latin typeface="Times"/>
                <a:cs typeface="Times"/>
              </a:rPr>
              <a:t> jobs that </a:t>
            </a:r>
            <a:r>
              <a:rPr lang="en-US" sz="1700" u="sng" baseline="0" dirty="0" smtClean="0">
                <a:latin typeface="Times"/>
                <a:cs typeface="Times"/>
              </a:rPr>
              <a:t>pay</a:t>
            </a:r>
            <a:r>
              <a:rPr lang="en-US" sz="1700" baseline="0" dirty="0" smtClean="0">
                <a:latin typeface="Times"/>
                <a:cs typeface="Times"/>
              </a:rPr>
              <a:t> surprisingly well.  </a:t>
            </a:r>
          </a:p>
          <a:p>
            <a:r>
              <a:rPr lang="en-US" dirty="0" smtClean="0"/>
              <a:t>--  like running a hot dog cart.</a:t>
            </a:r>
            <a:endParaRPr lang="en-US" sz="1700" baseline="0" dirty="0" smtClean="0">
              <a:latin typeface="Times"/>
              <a:cs typeface="Times"/>
            </a:endParaRPr>
          </a:p>
          <a:p>
            <a:endParaRPr lang="en-US" sz="1700" baseline="0" dirty="0" smtClean="0">
              <a:latin typeface="Times"/>
              <a:cs typeface="Times"/>
            </a:endParaRPr>
          </a:p>
          <a:p>
            <a:r>
              <a:rPr lang="en-US" sz="1700" baseline="0" dirty="0" smtClean="0">
                <a:latin typeface="Times"/>
                <a:cs typeface="Times"/>
              </a:rPr>
              <a:t>Everyone needs to know that there is no </a:t>
            </a:r>
            <a:r>
              <a:rPr lang="en-US" sz="1700" u="sng" baseline="0" dirty="0" smtClean="0">
                <a:latin typeface="Times"/>
                <a:cs typeface="Times"/>
              </a:rPr>
              <a:t>one</a:t>
            </a:r>
            <a:r>
              <a:rPr lang="en-US" sz="1700" baseline="0" dirty="0" smtClean="0">
                <a:latin typeface="Times"/>
                <a:cs typeface="Times"/>
              </a:rPr>
              <a:t> best list.</a:t>
            </a:r>
            <a:endParaRPr lang="en-US" sz="1700" dirty="0" smtClean="0">
              <a:latin typeface="Times"/>
              <a:cs typeface="Times"/>
            </a:endParaRPr>
          </a:p>
          <a:p>
            <a:endParaRPr lang="en-US" sz="1700" dirty="0" smtClean="0">
              <a:latin typeface="Times"/>
              <a:cs typeface="Times"/>
            </a:endParaRPr>
          </a:p>
          <a:p>
            <a:endParaRPr lang="en-US" dirty="0" smtClean="0"/>
          </a:p>
          <a:p>
            <a:r>
              <a:rPr lang="en-US" dirty="0" smtClean="0"/>
              <a:t>======</a:t>
            </a:r>
          </a:p>
          <a:p>
            <a:r>
              <a:rPr lang="en-US" dirty="0" smtClean="0"/>
              <a:t>http://</a:t>
            </a:r>
            <a:r>
              <a:rPr lang="en-US" dirty="0" err="1" smtClean="0"/>
              <a:t>www.forbes.com</a:t>
            </a:r>
            <a:r>
              <a:rPr lang="en-US" dirty="0" smtClean="0"/>
              <a:t>/pictures/efkk45ejgdm/10-unusual-jobs-that-pay-surprisingly-well/#</a:t>
            </a:r>
            <a:r>
              <a:rPr lang="en-US" dirty="0" err="1" smtClean="0"/>
              <a:t>gallerycontent</a:t>
            </a:r>
            <a:endParaRPr lang="en-US" dirty="0"/>
          </a:p>
        </p:txBody>
      </p:sp>
      <p:sp>
        <p:nvSpPr>
          <p:cNvPr id="4" name="Slide Number Placeholder 3"/>
          <p:cNvSpPr>
            <a:spLocks noGrp="1"/>
          </p:cNvSpPr>
          <p:nvPr>
            <p:ph type="sldNum" sz="quarter" idx="10"/>
          </p:nvPr>
        </p:nvSpPr>
        <p:spPr/>
        <p:txBody>
          <a:bodyPr/>
          <a:lstStyle/>
          <a:p>
            <a:pPr>
              <a:defRPr/>
            </a:pPr>
            <a:fld id="{E595AFB6-591D-6147-886F-35FF617A7290}" type="slidenum">
              <a:rPr lang="en-US" smtClean="0"/>
              <a:pPr>
                <a:defRPr/>
              </a:pPr>
              <a:t>29</a:t>
            </a:fld>
            <a:endParaRPr lang="en-US"/>
          </a:p>
        </p:txBody>
      </p:sp>
    </p:spTree>
    <p:extLst>
      <p:ext uri="{BB962C8B-B14F-4D97-AF65-F5344CB8AC3E}">
        <p14:creationId xmlns:p14="http://schemas.microsoft.com/office/powerpoint/2010/main" val="313627348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ヒラギノ角ゴ Pro W3" charset="0"/>
                <a:cs typeface="ヒラギノ角ゴ Pro W3" charset="0"/>
              </a:defRPr>
            </a:lvl1pPr>
            <a:lvl2pPr marL="742950" indent="-285750">
              <a:defRPr sz="2400">
                <a:solidFill>
                  <a:schemeClr val="tx1"/>
                </a:solidFill>
                <a:latin typeface="Arial" charset="0"/>
                <a:ea typeface="ヒラギノ角ゴ Pro W3" charset="0"/>
                <a:cs typeface="ヒラギノ角ゴ Pro W3" charset="0"/>
              </a:defRPr>
            </a:lvl2pPr>
            <a:lvl3pPr marL="1143000" indent="-228600">
              <a:defRPr sz="2400">
                <a:solidFill>
                  <a:schemeClr val="tx1"/>
                </a:solidFill>
                <a:latin typeface="Arial" charset="0"/>
                <a:ea typeface="ヒラギノ角ゴ Pro W3" charset="0"/>
                <a:cs typeface="ヒラギノ角ゴ Pro W3" charset="0"/>
              </a:defRPr>
            </a:lvl3pPr>
            <a:lvl4pPr marL="1600200" indent="-228600">
              <a:defRPr sz="2400">
                <a:solidFill>
                  <a:schemeClr val="tx1"/>
                </a:solidFill>
                <a:latin typeface="Arial" charset="0"/>
                <a:ea typeface="ヒラギノ角ゴ Pro W3" charset="0"/>
                <a:cs typeface="ヒラギノ角ゴ Pro W3" charset="0"/>
              </a:defRPr>
            </a:lvl4pPr>
            <a:lvl5pPr marL="2057400" indent="-228600">
              <a:defRPr sz="2400">
                <a:solidFill>
                  <a:schemeClr val="tx1"/>
                </a:solidFill>
                <a:latin typeface="Arial" charset="0"/>
                <a:ea typeface="ヒラギノ角ゴ Pro W3" charset="0"/>
                <a:cs typeface="ヒラギノ角ゴ Pro W3" charset="0"/>
              </a:defRPr>
            </a:lvl5pPr>
            <a:lvl6pPr marL="25146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6pPr>
            <a:lvl7pPr marL="29718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7pPr>
            <a:lvl8pPr marL="34290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8pPr>
            <a:lvl9pPr marL="38862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9pPr>
          </a:lstStyle>
          <a:p>
            <a:fld id="{620BAE88-FB43-2046-99A0-1C01B692316A}" type="slidenum">
              <a:rPr lang="en-US" sz="1300"/>
              <a:pPr/>
              <a:t>3</a:t>
            </a:fld>
            <a:endParaRPr lang="en-US" sz="1300"/>
          </a:p>
        </p:txBody>
      </p:sp>
      <p:sp>
        <p:nvSpPr>
          <p:cNvPr id="31746" name="Slide Image Placeholder 1"/>
          <p:cNvSpPr>
            <a:spLocks noGrp="1" noRot="1" noChangeAspect="1" noTextEdit="1"/>
          </p:cNvSpPr>
          <p:nvPr>
            <p:ph type="sldImg"/>
          </p:nvPr>
        </p:nvSpPr>
        <p:spPr>
          <a:xfrm>
            <a:off x="1257300" y="720725"/>
            <a:ext cx="2798763" cy="2098675"/>
          </a:xfrm>
          <a:solidFill>
            <a:srgbClr val="FFFFFF"/>
          </a:solidFill>
          <a:ln/>
        </p:spPr>
      </p:sp>
      <p:sp>
        <p:nvSpPr>
          <p:cNvPr id="31747" name="Notes Placeholder 2"/>
          <p:cNvSpPr>
            <a:spLocks noGrp="1"/>
          </p:cNvSpPr>
          <p:nvPr>
            <p:ph type="body" idx="1"/>
          </p:nvPr>
        </p:nvSpPr>
        <p:spPr>
          <a:xfrm>
            <a:off x="812800" y="2819400"/>
            <a:ext cx="5608638" cy="6302375"/>
          </a:xfrm>
          <a:noFill/>
          <a:ln>
            <a:solidFill>
              <a:srgbClr val="000000"/>
            </a:solidFill>
          </a:ln>
          <a:extLst>
            <a:ext uri="{909E8E84-426E-40DD-AFC4-6F175D3DCCD1}">
              <a14:hiddenFill xmlns:a14="http://schemas.microsoft.com/office/drawing/2010/main">
                <a:solidFill>
                  <a:srgbClr val="FFFFFF"/>
                </a:solidFill>
              </a14:hiddenFill>
            </a:ext>
          </a:extLst>
        </p:spPr>
        <p:txBody>
          <a:bodyPr/>
          <a:lstStyle/>
          <a:p>
            <a:r>
              <a:rPr lang="en-US" sz="1600" dirty="0" smtClean="0">
                <a:latin typeface="Arial" charset="0"/>
                <a:ea typeface="ヒラギノ角ゴ Pro W3" charset="0"/>
                <a:cs typeface="ヒラギノ角ゴ Pro W3" charset="0"/>
              </a:rPr>
              <a:t>I am still trying to figure out what I want to be when I grow up. At times I think I belong in the Millennial generation, since I have jumped around various industries</a:t>
            </a:r>
            <a:r>
              <a:rPr lang="en-US" sz="1600" baseline="0" dirty="0" smtClean="0">
                <a:latin typeface="Arial" charset="0"/>
                <a:ea typeface="ヒラギノ角ゴ Pro W3" charset="0"/>
                <a:cs typeface="ヒラギノ角ゴ Pro W3" charset="0"/>
              </a:rPr>
              <a:t> doing a variety of different jobs. </a:t>
            </a:r>
          </a:p>
          <a:p>
            <a:r>
              <a:rPr lang="en-US" sz="1600" baseline="0" dirty="0" smtClean="0">
                <a:latin typeface="Arial" charset="0"/>
                <a:ea typeface="ヒラギノ角ゴ Pro W3" charset="0"/>
                <a:cs typeface="ヒラギノ角ゴ Pro W3" charset="0"/>
              </a:rPr>
              <a:t>I found over time that I am passionate about career information, but it might be because </a:t>
            </a:r>
            <a:r>
              <a:rPr lang="en-US" sz="1600" dirty="0">
                <a:latin typeface="Arial" charset="0"/>
                <a:ea typeface="ヒラギノ角ゴ Pro W3" charset="0"/>
                <a:cs typeface="ヒラギノ角ゴ Pro W3" charset="0"/>
              </a:rPr>
              <a:t>I</a:t>
            </a:r>
            <a:r>
              <a:rPr lang="en-US" sz="1600" baseline="0" dirty="0" smtClean="0">
                <a:latin typeface="Arial" charset="0"/>
                <a:ea typeface="ヒラギノ角ゴ Pro W3" charset="0"/>
                <a:cs typeface="ヒラギノ角ゴ Pro W3" charset="0"/>
              </a:rPr>
              <a:t> did not have access to this kind of information when I was young. </a:t>
            </a:r>
          </a:p>
          <a:p>
            <a:r>
              <a:rPr lang="en-US" sz="1600" baseline="0" dirty="0" smtClean="0">
                <a:latin typeface="Arial" charset="0"/>
                <a:ea typeface="ヒラギノ角ゴ Pro W3" charset="0"/>
                <a:cs typeface="ヒラギノ角ゴ Pro W3" charset="0"/>
              </a:rPr>
              <a:t>If I did, there is no telling where I would be today.  </a:t>
            </a:r>
          </a:p>
          <a:p>
            <a:r>
              <a:rPr lang="en-US" sz="1600" baseline="0" dirty="0" smtClean="0">
                <a:latin typeface="Arial" charset="0"/>
                <a:ea typeface="ヒラギノ角ゴ Pro W3" charset="0"/>
                <a:cs typeface="ヒラギノ角ゴ Pro W3" charset="0"/>
              </a:rPr>
              <a:t>I probably would have grown up to become Dr. Sheldon Cooper.</a:t>
            </a:r>
          </a:p>
          <a:p>
            <a:endParaRPr lang="en-US" sz="1600" baseline="0" dirty="0" smtClean="0">
              <a:latin typeface="Arial" charset="0"/>
              <a:ea typeface="ヒラギノ角ゴ Pro W3" charset="0"/>
              <a:cs typeface="ヒラギノ角ゴ Pro W3" charset="0"/>
            </a:endParaRPr>
          </a:p>
          <a:p>
            <a:r>
              <a:rPr lang="en-US" sz="1600" baseline="0" dirty="0" smtClean="0">
                <a:latin typeface="Arial" charset="0"/>
                <a:ea typeface="ヒラギノ角ゴ Pro W3" charset="0"/>
                <a:cs typeface="ヒラギノ角ゴ Pro W3" charset="0"/>
              </a:rPr>
              <a:t>CDCs are people-oriented people. I’m not, so that’s why I’m not a CDC.  You have an innate desire to help people.  And that’s good.</a:t>
            </a:r>
          </a:p>
          <a:p>
            <a:endParaRPr lang="en-US" sz="1600" baseline="0" dirty="0" smtClean="0">
              <a:latin typeface="Arial" charset="0"/>
              <a:ea typeface="ヒラギノ角ゴ Pro W3" charset="0"/>
              <a:cs typeface="ヒラギノ角ゴ Pro W3" charset="0"/>
            </a:endParaRPr>
          </a:p>
          <a:p>
            <a:r>
              <a:rPr lang="en-US" sz="1600" baseline="0" dirty="0" smtClean="0">
                <a:latin typeface="Arial" charset="0"/>
                <a:ea typeface="ヒラギノ角ゴ Pro W3" charset="0"/>
                <a:cs typeface="ヒラギノ角ゴ Pro W3" charset="0"/>
              </a:rPr>
              <a:t>We stopped using a perfectly good word when we changed form </a:t>
            </a:r>
            <a:r>
              <a:rPr lang="en-US" sz="1600" u="sng" baseline="0" dirty="0" smtClean="0">
                <a:latin typeface="Arial" charset="0"/>
                <a:ea typeface="ヒラギノ角ゴ Pro W3" charset="0"/>
                <a:cs typeface="ヒラギノ角ゴ Pro W3" charset="0"/>
              </a:rPr>
              <a:t>Vocational</a:t>
            </a:r>
            <a:r>
              <a:rPr lang="en-US" sz="1600" baseline="0" dirty="0" smtClean="0">
                <a:latin typeface="Arial" charset="0"/>
                <a:ea typeface="ヒラギノ角ゴ Pro W3" charset="0"/>
                <a:cs typeface="ヒラギノ角ゴ Pro W3" charset="0"/>
              </a:rPr>
              <a:t> Education to </a:t>
            </a:r>
            <a:r>
              <a:rPr lang="en-US" sz="1600" u="sng" baseline="0" dirty="0" smtClean="0">
                <a:latin typeface="Arial" charset="0"/>
                <a:ea typeface="ヒラギノ角ゴ Pro W3" charset="0"/>
                <a:cs typeface="ヒラギノ角ゴ Pro W3" charset="0"/>
              </a:rPr>
              <a:t>Career</a:t>
            </a:r>
            <a:r>
              <a:rPr lang="en-US" sz="1600" baseline="0" dirty="0" smtClean="0">
                <a:latin typeface="Arial" charset="0"/>
                <a:ea typeface="ヒラギノ角ゴ Pro W3" charset="0"/>
                <a:cs typeface="ヒラギノ角ゴ Pro W3" charset="0"/>
              </a:rPr>
              <a:t> and Technical Education.</a:t>
            </a:r>
          </a:p>
          <a:p>
            <a:r>
              <a:rPr lang="en-US" sz="1600" baseline="0" dirty="0" smtClean="0">
                <a:latin typeface="Arial" charset="0"/>
                <a:ea typeface="ヒラギノ角ゴ Pro W3" charset="0"/>
                <a:cs typeface="ヒラギノ角ゴ Pro W3" charset="0"/>
              </a:rPr>
              <a:t>Your </a:t>
            </a:r>
            <a:r>
              <a:rPr lang="en-US" sz="1600" u="sng" baseline="0" dirty="0" smtClean="0">
                <a:latin typeface="Arial" charset="0"/>
                <a:ea typeface="ヒラギノ角ゴ Pro W3" charset="0"/>
                <a:cs typeface="ヒラギノ角ゴ Pro W3" charset="0"/>
              </a:rPr>
              <a:t>Vocation</a:t>
            </a:r>
            <a:r>
              <a:rPr lang="en-US" sz="1600" baseline="0" dirty="0" smtClean="0">
                <a:latin typeface="Arial" charset="0"/>
                <a:ea typeface="ヒラギノ角ゴ Pro W3" charset="0"/>
                <a:cs typeface="ヒラギノ角ゴ Pro W3" charset="0"/>
              </a:rPr>
              <a:t> is your life’s calling.  What is life, the world, a higher power calling </a:t>
            </a:r>
            <a:r>
              <a:rPr lang="en-US" sz="1600" u="sng" baseline="0" dirty="0" smtClean="0">
                <a:latin typeface="Arial" charset="0"/>
                <a:ea typeface="ヒラギノ角ゴ Pro W3" charset="0"/>
                <a:cs typeface="ヒラギノ角ゴ Pro W3" charset="0"/>
              </a:rPr>
              <a:t>you</a:t>
            </a:r>
            <a:r>
              <a:rPr lang="en-US" sz="1600" baseline="0" dirty="0" smtClean="0">
                <a:latin typeface="Arial" charset="0"/>
                <a:ea typeface="ヒラギノ角ゴ Pro W3" charset="0"/>
                <a:cs typeface="ヒラギノ角ゴ Pro W3" charset="0"/>
              </a:rPr>
              <a:t> to do with your life?</a:t>
            </a:r>
          </a:p>
          <a:p>
            <a:r>
              <a:rPr lang="en-US" sz="1600" baseline="0" dirty="0" smtClean="0">
                <a:latin typeface="Arial" charset="0"/>
                <a:ea typeface="ヒラギノ角ゴ Pro W3" charset="0"/>
                <a:cs typeface="ヒラギノ角ゴ Pro W3" charset="0"/>
              </a:rPr>
              <a:t>Someone called us all together today, so let’s make the best of it.</a:t>
            </a:r>
            <a:endParaRPr lang="en-US" sz="1600" dirty="0">
              <a:latin typeface="Arial" charset="0"/>
              <a:ea typeface="ヒラギノ角ゴ Pro W3" charset="0"/>
              <a:cs typeface="ヒラギノ角ゴ Pro W3" charset="0"/>
            </a:endParaRPr>
          </a:p>
        </p:txBody>
      </p:sp>
      <p:sp>
        <p:nvSpPr>
          <p:cNvPr id="31748" name="Slide Number Placeholder 3"/>
          <p:cNvSpPr txBox="1">
            <a:spLocks noGrp="1"/>
          </p:cNvSpPr>
          <p:nvPr/>
        </p:nvSpPr>
        <p:spPr bwMode="auto">
          <a:xfrm>
            <a:off x="4144963" y="9121775"/>
            <a:ext cx="3170237" cy="479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6661" tIns="48331" rIns="96661" bIns="48331" anchor="b"/>
          <a:lstStyle>
            <a:lvl1pPr>
              <a:defRPr sz="2400">
                <a:solidFill>
                  <a:schemeClr val="tx1"/>
                </a:solidFill>
                <a:latin typeface="Arial" charset="0"/>
                <a:ea typeface="ヒラギノ角ゴ Pro W3" charset="0"/>
                <a:cs typeface="ヒラギノ角ゴ Pro W3" charset="0"/>
              </a:defRPr>
            </a:lvl1pPr>
            <a:lvl2pPr marL="742950" indent="-285750">
              <a:defRPr sz="2400">
                <a:solidFill>
                  <a:schemeClr val="tx1"/>
                </a:solidFill>
                <a:latin typeface="Arial" charset="0"/>
                <a:ea typeface="ヒラギノ角ゴ Pro W3" charset="0"/>
                <a:cs typeface="ヒラギノ角ゴ Pro W3" charset="0"/>
              </a:defRPr>
            </a:lvl2pPr>
            <a:lvl3pPr marL="1143000" indent="-228600">
              <a:defRPr sz="2400">
                <a:solidFill>
                  <a:schemeClr val="tx1"/>
                </a:solidFill>
                <a:latin typeface="Arial" charset="0"/>
                <a:ea typeface="ヒラギノ角ゴ Pro W3" charset="0"/>
                <a:cs typeface="ヒラギノ角ゴ Pro W3" charset="0"/>
              </a:defRPr>
            </a:lvl3pPr>
            <a:lvl4pPr marL="1600200" indent="-228600">
              <a:defRPr sz="2400">
                <a:solidFill>
                  <a:schemeClr val="tx1"/>
                </a:solidFill>
                <a:latin typeface="Arial" charset="0"/>
                <a:ea typeface="ヒラギノ角ゴ Pro W3" charset="0"/>
                <a:cs typeface="ヒラギノ角ゴ Pro W3" charset="0"/>
              </a:defRPr>
            </a:lvl4pPr>
            <a:lvl5pPr marL="2057400" indent="-228600">
              <a:defRPr sz="2400">
                <a:solidFill>
                  <a:schemeClr val="tx1"/>
                </a:solidFill>
                <a:latin typeface="Arial" charset="0"/>
                <a:ea typeface="ヒラギノ角ゴ Pro W3" charset="0"/>
                <a:cs typeface="ヒラギノ角ゴ Pro W3" charset="0"/>
              </a:defRPr>
            </a:lvl5pPr>
            <a:lvl6pPr marL="25146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6pPr>
            <a:lvl7pPr marL="29718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7pPr>
            <a:lvl8pPr marL="34290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8pPr>
            <a:lvl9pPr marL="38862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9pPr>
          </a:lstStyle>
          <a:p>
            <a:pPr algn="r"/>
            <a:fld id="{3008DC6F-E8C4-5846-90E7-EA5C8363BAAB}" type="slidenum">
              <a:rPr lang="en-US" sz="1300"/>
              <a:pPr algn="r"/>
              <a:t>3</a:t>
            </a:fld>
            <a:endParaRPr lang="en-US" sz="1300"/>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7" name="Slide Image Placeholder 1"/>
          <p:cNvSpPr>
            <a:spLocks noGrp="1" noRot="1" noChangeAspect="1" noTextEdit="1"/>
          </p:cNvSpPr>
          <p:nvPr>
            <p:ph type="sldImg"/>
          </p:nvPr>
        </p:nvSpPr>
        <p:spPr>
          <a:ln/>
        </p:spPr>
      </p:sp>
      <p:sp>
        <p:nvSpPr>
          <p:cNvPr id="91138"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sz="1700" dirty="0" smtClean="0">
                <a:latin typeface="Times"/>
                <a:ea typeface="ヒラギノ角ゴ Pro W3" charset="0"/>
                <a:cs typeface="Times"/>
              </a:rPr>
              <a:t>Here is a list of the top ten </a:t>
            </a:r>
            <a:r>
              <a:rPr lang="en-US" sz="1700" u="sng" dirty="0" smtClean="0">
                <a:latin typeface="Times"/>
                <a:ea typeface="ヒラギノ角ゴ Pro W3" charset="0"/>
                <a:cs typeface="Times"/>
              </a:rPr>
              <a:t>hardest-to-fill</a:t>
            </a:r>
            <a:r>
              <a:rPr lang="en-US" sz="1700" dirty="0" smtClean="0">
                <a:latin typeface="Times"/>
                <a:ea typeface="ヒラギノ角ゴ Pro W3" charset="0"/>
                <a:cs typeface="Times"/>
              </a:rPr>
              <a:t> jobs.</a:t>
            </a:r>
          </a:p>
          <a:p>
            <a:endParaRPr lang="en-US" sz="1700" dirty="0" smtClean="0">
              <a:latin typeface="Times"/>
              <a:ea typeface="ヒラギノ角ゴ Pro W3" charset="0"/>
              <a:cs typeface="Times"/>
            </a:endParaRPr>
          </a:p>
          <a:p>
            <a:r>
              <a:rPr lang="en-US" sz="1700" dirty="0" smtClean="0">
                <a:latin typeface="Times"/>
                <a:ea typeface="ヒラギノ角ゴ Pro W3" charset="0"/>
                <a:cs typeface="Times"/>
              </a:rPr>
              <a:t>Teachers are on the list at number </a:t>
            </a:r>
            <a:r>
              <a:rPr lang="en-US" sz="1700" u="sng" dirty="0" smtClean="0">
                <a:latin typeface="Times"/>
                <a:ea typeface="ヒラギノ角ゴ Pro W3" charset="0"/>
                <a:cs typeface="Times"/>
              </a:rPr>
              <a:t>ten</a:t>
            </a:r>
            <a:r>
              <a:rPr lang="en-US" sz="1700" dirty="0" smtClean="0">
                <a:latin typeface="Times"/>
                <a:ea typeface="ヒラギノ角ゴ Pro W3" charset="0"/>
                <a:cs typeface="Times"/>
              </a:rPr>
              <a:t>.</a:t>
            </a:r>
          </a:p>
          <a:p>
            <a:endParaRPr lang="en-US" sz="1700" baseline="0" dirty="0" smtClean="0">
              <a:latin typeface="Times"/>
              <a:ea typeface="ヒラギノ角ゴ Pro W3" charset="0"/>
              <a:cs typeface="Times"/>
            </a:endParaRPr>
          </a:p>
          <a:p>
            <a:r>
              <a:rPr lang="en-US" sz="1700" baseline="0" dirty="0" smtClean="0">
                <a:latin typeface="Times"/>
                <a:ea typeface="ヒラギノ角ゴ Pro W3" charset="0"/>
                <a:cs typeface="Times"/>
              </a:rPr>
              <a:t>Teachers, of all kinds, are the occupation that requires a bachelor degree -- that is in the highest demand.  </a:t>
            </a:r>
          </a:p>
          <a:p>
            <a:endParaRPr lang="en-US" sz="1700" baseline="0" dirty="0" smtClean="0">
              <a:latin typeface="Times"/>
              <a:ea typeface="ヒラギノ角ゴ Pro W3" charset="0"/>
              <a:cs typeface="Times"/>
            </a:endParaRPr>
          </a:p>
          <a:p>
            <a:endParaRPr lang="en-US" sz="1700" dirty="0">
              <a:latin typeface="Times"/>
              <a:ea typeface="ヒラギノ角ゴ Pro W3" charset="0"/>
              <a:cs typeface="Times"/>
            </a:endParaRPr>
          </a:p>
          <a:p>
            <a:endParaRPr lang="en-US" dirty="0">
              <a:latin typeface="Arial" charset="0"/>
              <a:ea typeface="ヒラギノ角ゴ Pro W3" charset="0"/>
              <a:cs typeface="ヒラギノ角ゴ Pro W3" charset="0"/>
            </a:endParaRPr>
          </a:p>
          <a:p>
            <a:r>
              <a:rPr lang="en-US" dirty="0">
                <a:latin typeface="Arial" charset="0"/>
                <a:ea typeface="ヒラギノ角ゴ Pro W3" charset="0"/>
                <a:cs typeface="ヒラギノ角ゴ Pro W3" charset="0"/>
              </a:rPr>
              <a:t>======</a:t>
            </a:r>
          </a:p>
          <a:p>
            <a:endParaRPr lang="en-US" dirty="0">
              <a:latin typeface="Arial" charset="0"/>
              <a:ea typeface="ヒラギノ角ゴ Pro W3" charset="0"/>
              <a:cs typeface="ヒラギノ角ゴ Pro W3" charset="0"/>
            </a:endParaRPr>
          </a:p>
          <a:p>
            <a:r>
              <a:rPr lang="en-US" dirty="0">
                <a:latin typeface="Arial" charset="0"/>
                <a:ea typeface="ヒラギノ角ゴ Pro W3" charset="0"/>
                <a:cs typeface="ヒラギノ角ゴ Pro W3" charset="0"/>
              </a:rPr>
              <a:t>Forbes recently looked at the 10 Hardest to Fill Jobs in America</a:t>
            </a:r>
          </a:p>
          <a:p>
            <a:endParaRPr lang="en-US" dirty="0">
              <a:latin typeface="Arial" charset="0"/>
              <a:ea typeface="ヒラギノ角ゴ Pro W3" charset="0"/>
              <a:cs typeface="ヒラギノ角ゴ Pro W3" charset="0"/>
            </a:endParaRPr>
          </a:p>
          <a:p>
            <a:endParaRPr lang="en-US" dirty="0">
              <a:latin typeface="Arial" charset="0"/>
              <a:ea typeface="ヒラギノ角ゴ Pro W3" charset="0"/>
              <a:cs typeface="ヒラギノ角ゴ Pro W3" charset="0"/>
            </a:endParaRPr>
          </a:p>
          <a:p>
            <a:r>
              <a:rPr lang="en-US" dirty="0">
                <a:latin typeface="Arial" charset="0"/>
                <a:ea typeface="ヒラギノ角ゴ Pro W3" charset="0"/>
                <a:cs typeface="ヒラギノ角ゴ Pro W3" charset="0"/>
              </a:rPr>
              <a:t>===</a:t>
            </a:r>
          </a:p>
          <a:p>
            <a:r>
              <a:rPr lang="en-US" dirty="0">
                <a:latin typeface="Arial" charset="0"/>
                <a:ea typeface="ヒラギノ角ゴ Pro W3" charset="0"/>
                <a:cs typeface="ヒラギノ角ゴ Pro W3" charset="0"/>
              </a:rPr>
              <a:t>http://</a:t>
            </a:r>
            <a:r>
              <a:rPr lang="en-US" dirty="0" err="1">
                <a:latin typeface="Arial" charset="0"/>
                <a:ea typeface="ヒラギノ角ゴ Pro W3" charset="0"/>
                <a:cs typeface="ヒラギノ角ゴ Pro W3" charset="0"/>
              </a:rPr>
              <a:t>www.forbes.com</a:t>
            </a:r>
            <a:r>
              <a:rPr lang="en-US" dirty="0">
                <a:latin typeface="Arial" charset="0"/>
                <a:ea typeface="ヒラギノ角ゴ Pro W3" charset="0"/>
                <a:cs typeface="ヒラギノ角ゴ Pro W3" charset="0"/>
              </a:rPr>
              <a:t>/sites/</a:t>
            </a:r>
            <a:r>
              <a:rPr lang="en-US" dirty="0" err="1">
                <a:latin typeface="Arial" charset="0"/>
                <a:ea typeface="ヒラギノ角ゴ Pro W3" charset="0"/>
                <a:cs typeface="ヒラギノ角ゴ Pro W3" charset="0"/>
              </a:rPr>
              <a:t>jacquelynsmith</a:t>
            </a:r>
            <a:r>
              <a:rPr lang="en-US" dirty="0">
                <a:latin typeface="Arial" charset="0"/>
                <a:ea typeface="ヒラギノ角ゴ Pro W3" charset="0"/>
                <a:cs typeface="ヒラギノ角ゴ Pro W3" charset="0"/>
              </a:rPr>
              <a:t>/2013/05/28/the-10-hardest-jobs-to-fill-in-2013/</a:t>
            </a:r>
          </a:p>
        </p:txBody>
      </p:sp>
      <p:sp>
        <p:nvSpPr>
          <p:cNvPr id="91139"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ヒラギノ角ゴ Pro W3" charset="0"/>
                <a:cs typeface="ヒラギノ角ゴ Pro W3" charset="0"/>
              </a:defRPr>
            </a:lvl1pPr>
            <a:lvl2pPr marL="742950" indent="-285750">
              <a:defRPr sz="2400">
                <a:solidFill>
                  <a:schemeClr val="tx1"/>
                </a:solidFill>
                <a:latin typeface="Arial" charset="0"/>
                <a:ea typeface="ヒラギノ角ゴ Pro W3" charset="0"/>
                <a:cs typeface="ヒラギノ角ゴ Pro W3" charset="0"/>
              </a:defRPr>
            </a:lvl2pPr>
            <a:lvl3pPr marL="1143000" indent="-228600">
              <a:defRPr sz="2400">
                <a:solidFill>
                  <a:schemeClr val="tx1"/>
                </a:solidFill>
                <a:latin typeface="Arial" charset="0"/>
                <a:ea typeface="ヒラギノ角ゴ Pro W3" charset="0"/>
                <a:cs typeface="ヒラギノ角ゴ Pro W3" charset="0"/>
              </a:defRPr>
            </a:lvl3pPr>
            <a:lvl4pPr marL="1600200" indent="-228600">
              <a:defRPr sz="2400">
                <a:solidFill>
                  <a:schemeClr val="tx1"/>
                </a:solidFill>
                <a:latin typeface="Arial" charset="0"/>
                <a:ea typeface="ヒラギノ角ゴ Pro W3" charset="0"/>
                <a:cs typeface="ヒラギノ角ゴ Pro W3" charset="0"/>
              </a:defRPr>
            </a:lvl4pPr>
            <a:lvl5pPr marL="2057400" indent="-228600">
              <a:defRPr sz="2400">
                <a:solidFill>
                  <a:schemeClr val="tx1"/>
                </a:solidFill>
                <a:latin typeface="Arial" charset="0"/>
                <a:ea typeface="ヒラギノ角ゴ Pro W3" charset="0"/>
                <a:cs typeface="ヒラギノ角ゴ Pro W3" charset="0"/>
              </a:defRPr>
            </a:lvl5pPr>
            <a:lvl6pPr marL="25146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6pPr>
            <a:lvl7pPr marL="29718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7pPr>
            <a:lvl8pPr marL="34290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8pPr>
            <a:lvl9pPr marL="38862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9pPr>
          </a:lstStyle>
          <a:p>
            <a:fld id="{EC2501A1-6C12-C641-A9FB-D552B422665B}" type="slidenum">
              <a:rPr lang="en-US" sz="1300"/>
              <a:pPr/>
              <a:t>30</a:t>
            </a:fld>
            <a:endParaRPr lang="en-US" sz="1300"/>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5" name="Slide Image Placeholder 1"/>
          <p:cNvSpPr>
            <a:spLocks noGrp="1" noRot="1" noChangeAspect="1" noTextEdit="1"/>
          </p:cNvSpPr>
          <p:nvPr>
            <p:ph type="sldImg"/>
          </p:nvPr>
        </p:nvSpPr>
        <p:spPr>
          <a:ln/>
        </p:spPr>
      </p:sp>
      <p:sp>
        <p:nvSpPr>
          <p:cNvPr id="93186"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sz="1700" dirty="0" smtClean="0">
                <a:latin typeface="Times"/>
                <a:ea typeface="ヒラギノ角ゴ Pro W3" charset="0"/>
                <a:cs typeface="Times"/>
              </a:rPr>
              <a:t>Mechanics </a:t>
            </a:r>
          </a:p>
          <a:p>
            <a:endParaRPr lang="en-US" sz="1700" dirty="0" smtClean="0">
              <a:latin typeface="Times"/>
              <a:ea typeface="ヒラギノ角ゴ Pro W3" charset="0"/>
              <a:cs typeface="Times"/>
            </a:endParaRPr>
          </a:p>
          <a:p>
            <a:endParaRPr lang="en-US" sz="1700" dirty="0" smtClean="0">
              <a:latin typeface="Times"/>
              <a:ea typeface="ヒラギノ角ゴ Pro W3" charset="0"/>
              <a:cs typeface="Times"/>
            </a:endParaRPr>
          </a:p>
          <a:p>
            <a:r>
              <a:rPr lang="en-US" sz="1700" dirty="0" smtClean="0">
                <a:latin typeface="Times"/>
                <a:ea typeface="ヒラギノ角ゴ Pro W3" charset="0"/>
                <a:cs typeface="Times"/>
              </a:rPr>
              <a:t>======</a:t>
            </a:r>
          </a:p>
          <a:p>
            <a:r>
              <a:rPr lang="en-US" sz="1700" dirty="0" smtClean="0">
                <a:latin typeface="Times"/>
                <a:ea typeface="ヒラギノ角ゴ Pro W3" charset="0"/>
                <a:cs typeface="Times"/>
              </a:rPr>
              <a:t>Mechanics  are in high demand.  We depend on our cars and want them fixed fast</a:t>
            </a:r>
            <a:r>
              <a:rPr lang="en-US" sz="1700" baseline="0" dirty="0" smtClean="0">
                <a:latin typeface="Times"/>
                <a:ea typeface="ヒラギノ角ゴ Pro W3" charset="0"/>
                <a:cs typeface="Times"/>
              </a:rPr>
              <a:t> and correctly.</a:t>
            </a:r>
          </a:p>
          <a:p>
            <a:r>
              <a:rPr lang="en-US" sz="1700" baseline="0" dirty="0" smtClean="0">
                <a:latin typeface="Times"/>
                <a:ea typeface="ヒラギノ角ゴ Pro W3" charset="0"/>
                <a:cs typeface="Times"/>
              </a:rPr>
              <a:t>Top mechanics can make over $100,000 working at the large dealerships.  </a:t>
            </a:r>
          </a:p>
          <a:p>
            <a:endParaRPr lang="en-US" sz="1700" baseline="0" dirty="0" smtClean="0">
              <a:latin typeface="Times"/>
              <a:ea typeface="ヒラギノ角ゴ Pro W3" charset="0"/>
              <a:cs typeface="Times"/>
            </a:endParaRPr>
          </a:p>
          <a:p>
            <a:endParaRPr lang="en-US" dirty="0">
              <a:latin typeface="Arial" charset="0"/>
              <a:ea typeface="ヒラギノ角ゴ Pro W3" charset="0"/>
              <a:cs typeface="ヒラギノ角ゴ Pro W3" charset="0"/>
            </a:endParaRPr>
          </a:p>
          <a:p>
            <a:r>
              <a:rPr lang="en-US" dirty="0">
                <a:latin typeface="Arial" charset="0"/>
                <a:ea typeface="ヒラギノ角ゴ Pro W3" charset="0"/>
                <a:cs typeface="ヒラギノ角ゴ Pro W3" charset="0"/>
              </a:rPr>
              <a:t>======</a:t>
            </a:r>
          </a:p>
          <a:p>
            <a:endParaRPr lang="en-US" dirty="0">
              <a:latin typeface="Arial" charset="0"/>
              <a:ea typeface="ヒラギノ角ゴ Pro W3" charset="0"/>
              <a:cs typeface="ヒラギノ角ゴ Pro W3" charset="0"/>
            </a:endParaRPr>
          </a:p>
          <a:p>
            <a:endParaRPr lang="en-US" dirty="0">
              <a:latin typeface="Arial" charset="0"/>
              <a:ea typeface="ヒラギノ角ゴ Pro W3" charset="0"/>
              <a:cs typeface="ヒラギノ角ゴ Pro W3" charset="0"/>
            </a:endParaRPr>
          </a:p>
          <a:p>
            <a:r>
              <a:rPr lang="en-US" dirty="0">
                <a:latin typeface="Arial" charset="0"/>
                <a:ea typeface="ヒラギノ角ゴ Pro W3" charset="0"/>
                <a:cs typeface="ヒラギノ角ゴ Pro W3" charset="0"/>
              </a:rPr>
              <a:t>Forbes recently looked at the 10 Hardest to Fill Jobs in America</a:t>
            </a:r>
          </a:p>
          <a:p>
            <a:endParaRPr lang="en-US" dirty="0">
              <a:latin typeface="Arial" charset="0"/>
              <a:ea typeface="ヒラギノ角ゴ Pro W3" charset="0"/>
              <a:cs typeface="ヒラギノ角ゴ Pro W3" charset="0"/>
            </a:endParaRPr>
          </a:p>
          <a:p>
            <a:endParaRPr lang="en-US" dirty="0">
              <a:latin typeface="Arial" charset="0"/>
              <a:ea typeface="ヒラギノ角ゴ Pro W3" charset="0"/>
              <a:cs typeface="ヒラギノ角ゴ Pro W3" charset="0"/>
            </a:endParaRPr>
          </a:p>
          <a:p>
            <a:r>
              <a:rPr lang="en-US" dirty="0">
                <a:latin typeface="Arial" charset="0"/>
                <a:ea typeface="ヒラギノ角ゴ Pro W3" charset="0"/>
                <a:cs typeface="ヒラギノ角ゴ Pro W3" charset="0"/>
              </a:rPr>
              <a:t>===</a:t>
            </a:r>
          </a:p>
          <a:p>
            <a:r>
              <a:rPr lang="en-US" dirty="0">
                <a:latin typeface="Arial" charset="0"/>
                <a:ea typeface="ヒラギノ角ゴ Pro W3" charset="0"/>
                <a:cs typeface="ヒラギノ角ゴ Pro W3" charset="0"/>
              </a:rPr>
              <a:t>http://</a:t>
            </a:r>
            <a:r>
              <a:rPr lang="en-US" dirty="0" err="1">
                <a:latin typeface="Arial" charset="0"/>
                <a:ea typeface="ヒラギノ角ゴ Pro W3" charset="0"/>
                <a:cs typeface="ヒラギノ角ゴ Pro W3" charset="0"/>
              </a:rPr>
              <a:t>www.forbes.com</a:t>
            </a:r>
            <a:r>
              <a:rPr lang="en-US" dirty="0">
                <a:latin typeface="Arial" charset="0"/>
                <a:ea typeface="ヒラギノ角ゴ Pro W3" charset="0"/>
                <a:cs typeface="ヒラギノ角ゴ Pro W3" charset="0"/>
              </a:rPr>
              <a:t>/sites/</a:t>
            </a:r>
            <a:r>
              <a:rPr lang="en-US" dirty="0" err="1">
                <a:latin typeface="Arial" charset="0"/>
                <a:ea typeface="ヒラギノ角ゴ Pro W3" charset="0"/>
                <a:cs typeface="ヒラギノ角ゴ Pro W3" charset="0"/>
              </a:rPr>
              <a:t>jacquelynsmith</a:t>
            </a:r>
            <a:r>
              <a:rPr lang="en-US" dirty="0">
                <a:latin typeface="Arial" charset="0"/>
                <a:ea typeface="ヒラギノ角ゴ Pro W3" charset="0"/>
                <a:cs typeface="ヒラギノ角ゴ Pro W3" charset="0"/>
              </a:rPr>
              <a:t>/2013/05/28/the-10-hardest-jobs-to-fill-in-2013/</a:t>
            </a:r>
          </a:p>
        </p:txBody>
      </p:sp>
      <p:sp>
        <p:nvSpPr>
          <p:cNvPr id="93187"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ヒラギノ角ゴ Pro W3" charset="0"/>
                <a:cs typeface="ヒラギノ角ゴ Pro W3" charset="0"/>
              </a:defRPr>
            </a:lvl1pPr>
            <a:lvl2pPr marL="742950" indent="-285750">
              <a:defRPr sz="2400">
                <a:solidFill>
                  <a:schemeClr val="tx1"/>
                </a:solidFill>
                <a:latin typeface="Arial" charset="0"/>
                <a:ea typeface="ヒラギノ角ゴ Pro W3" charset="0"/>
                <a:cs typeface="ヒラギノ角ゴ Pro W3" charset="0"/>
              </a:defRPr>
            </a:lvl2pPr>
            <a:lvl3pPr marL="1143000" indent="-228600">
              <a:defRPr sz="2400">
                <a:solidFill>
                  <a:schemeClr val="tx1"/>
                </a:solidFill>
                <a:latin typeface="Arial" charset="0"/>
                <a:ea typeface="ヒラギノ角ゴ Pro W3" charset="0"/>
                <a:cs typeface="ヒラギノ角ゴ Pro W3" charset="0"/>
              </a:defRPr>
            </a:lvl3pPr>
            <a:lvl4pPr marL="1600200" indent="-228600">
              <a:defRPr sz="2400">
                <a:solidFill>
                  <a:schemeClr val="tx1"/>
                </a:solidFill>
                <a:latin typeface="Arial" charset="0"/>
                <a:ea typeface="ヒラギノ角ゴ Pro W3" charset="0"/>
                <a:cs typeface="ヒラギノ角ゴ Pro W3" charset="0"/>
              </a:defRPr>
            </a:lvl4pPr>
            <a:lvl5pPr marL="2057400" indent="-228600">
              <a:defRPr sz="2400">
                <a:solidFill>
                  <a:schemeClr val="tx1"/>
                </a:solidFill>
                <a:latin typeface="Arial" charset="0"/>
                <a:ea typeface="ヒラギノ角ゴ Pro W3" charset="0"/>
                <a:cs typeface="ヒラギノ角ゴ Pro W3" charset="0"/>
              </a:defRPr>
            </a:lvl5pPr>
            <a:lvl6pPr marL="25146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6pPr>
            <a:lvl7pPr marL="29718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7pPr>
            <a:lvl8pPr marL="34290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8pPr>
            <a:lvl9pPr marL="38862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9pPr>
          </a:lstStyle>
          <a:p>
            <a:fld id="{616E0625-C8C6-C54B-AF88-1494B379B34C}" type="slidenum">
              <a:rPr lang="en-US" sz="1300"/>
              <a:pPr/>
              <a:t>31</a:t>
            </a:fld>
            <a:endParaRPr lang="en-US" sz="1300"/>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3" name="Slide Image Placeholder 1"/>
          <p:cNvSpPr>
            <a:spLocks noGrp="1" noRot="1" noChangeAspect="1" noTextEdit="1"/>
          </p:cNvSpPr>
          <p:nvPr>
            <p:ph type="sldImg"/>
          </p:nvPr>
        </p:nvSpPr>
        <p:spPr>
          <a:ln/>
        </p:spPr>
      </p:sp>
      <p:sp>
        <p:nvSpPr>
          <p:cNvPr id="95234"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dirty="0" smtClean="0">
                <a:ea typeface="ヒラギノ角ゴ Pro W3" charset="0"/>
              </a:rPr>
              <a:t>Technicians </a:t>
            </a:r>
          </a:p>
          <a:p>
            <a:endParaRPr lang="en-US" dirty="0" smtClean="0">
              <a:ea typeface="ヒラギノ角ゴ Pro W3" charset="0"/>
            </a:endParaRPr>
          </a:p>
          <a:p>
            <a:endParaRPr lang="en-US" dirty="0" smtClean="0">
              <a:ea typeface="ヒラギノ角ゴ Pro W3" charset="0"/>
            </a:endParaRPr>
          </a:p>
          <a:p>
            <a:r>
              <a:rPr lang="en-US" dirty="0" smtClean="0">
                <a:ea typeface="ヒラギノ角ゴ Pro W3" charset="0"/>
              </a:rPr>
              <a:t>======</a:t>
            </a:r>
          </a:p>
          <a:p>
            <a:endParaRPr lang="en-US" dirty="0" smtClean="0">
              <a:ea typeface="ヒラギノ角ゴ Pro W3" charset="0"/>
            </a:endParaRPr>
          </a:p>
          <a:p>
            <a:r>
              <a:rPr lang="en-US" dirty="0" smtClean="0">
                <a:ea typeface="ヒラギノ角ゴ Pro W3" charset="0"/>
              </a:rPr>
              <a:t>Technicians are in high demand.</a:t>
            </a:r>
          </a:p>
          <a:p>
            <a:endParaRPr lang="en-US" dirty="0" smtClean="0">
              <a:ea typeface="ヒラギノ角ゴ Pro W3" charset="0"/>
            </a:endParaRPr>
          </a:p>
          <a:p>
            <a:r>
              <a:rPr lang="en-US" dirty="0" smtClean="0">
                <a:ea typeface="ヒラギノ角ゴ Pro W3" charset="0"/>
              </a:rPr>
              <a:t>This is the Science and Technology side of the STEM that we keep hearing about.</a:t>
            </a:r>
          </a:p>
          <a:p>
            <a:r>
              <a:rPr lang="en-US" dirty="0" smtClean="0">
                <a:ea typeface="ヒラギノ角ゴ Pro W3" charset="0"/>
              </a:rPr>
              <a:t> </a:t>
            </a:r>
            <a:endParaRPr lang="en-US" dirty="0">
              <a:ea typeface="ヒラギノ角ゴ Pro W3" charset="0"/>
            </a:endParaRPr>
          </a:p>
          <a:p>
            <a:r>
              <a:rPr lang="en-US" dirty="0">
                <a:latin typeface="Arial" charset="0"/>
                <a:ea typeface="ヒラギノ角ゴ Pro W3" charset="0"/>
                <a:cs typeface="ヒラギノ角ゴ Pro W3" charset="0"/>
              </a:rPr>
              <a:t>======</a:t>
            </a:r>
          </a:p>
          <a:p>
            <a:endParaRPr lang="en-US" dirty="0">
              <a:latin typeface="Arial" charset="0"/>
              <a:ea typeface="ヒラギノ角ゴ Pro W3" charset="0"/>
              <a:cs typeface="ヒラギノ角ゴ Pro W3" charset="0"/>
            </a:endParaRPr>
          </a:p>
          <a:p>
            <a:endParaRPr lang="en-US" dirty="0">
              <a:latin typeface="Arial" charset="0"/>
              <a:ea typeface="ヒラギノ角ゴ Pro W3" charset="0"/>
              <a:cs typeface="ヒラギノ角ゴ Pro W3" charset="0"/>
            </a:endParaRPr>
          </a:p>
          <a:p>
            <a:r>
              <a:rPr lang="en-US" dirty="0">
                <a:latin typeface="Arial" charset="0"/>
                <a:ea typeface="ヒラギノ角ゴ Pro W3" charset="0"/>
                <a:cs typeface="ヒラギノ角ゴ Pro W3" charset="0"/>
              </a:rPr>
              <a:t>Forbes recently looked at the 10 Hardest to Fill Jobs in America</a:t>
            </a:r>
          </a:p>
          <a:p>
            <a:endParaRPr lang="en-US" dirty="0">
              <a:latin typeface="Arial" charset="0"/>
              <a:ea typeface="ヒラギノ角ゴ Pro W3" charset="0"/>
              <a:cs typeface="ヒラギノ角ゴ Pro W3" charset="0"/>
            </a:endParaRPr>
          </a:p>
          <a:p>
            <a:endParaRPr lang="en-US" dirty="0">
              <a:latin typeface="Arial" charset="0"/>
              <a:ea typeface="ヒラギノ角ゴ Pro W3" charset="0"/>
              <a:cs typeface="ヒラギノ角ゴ Pro W3" charset="0"/>
            </a:endParaRPr>
          </a:p>
          <a:p>
            <a:r>
              <a:rPr lang="en-US" dirty="0">
                <a:latin typeface="Arial" charset="0"/>
                <a:ea typeface="ヒラギノ角ゴ Pro W3" charset="0"/>
                <a:cs typeface="ヒラギノ角ゴ Pro W3" charset="0"/>
              </a:rPr>
              <a:t>===</a:t>
            </a:r>
          </a:p>
          <a:p>
            <a:r>
              <a:rPr lang="en-US" dirty="0">
                <a:latin typeface="Arial" charset="0"/>
                <a:ea typeface="ヒラギノ角ゴ Pro W3" charset="0"/>
                <a:cs typeface="ヒラギノ角ゴ Pro W3" charset="0"/>
              </a:rPr>
              <a:t>http://</a:t>
            </a:r>
            <a:r>
              <a:rPr lang="en-US" dirty="0" err="1">
                <a:latin typeface="Arial" charset="0"/>
                <a:ea typeface="ヒラギノ角ゴ Pro W3" charset="0"/>
                <a:cs typeface="ヒラギノ角ゴ Pro W3" charset="0"/>
              </a:rPr>
              <a:t>www.forbes.com</a:t>
            </a:r>
            <a:r>
              <a:rPr lang="en-US" dirty="0">
                <a:latin typeface="Arial" charset="0"/>
                <a:ea typeface="ヒラギノ角ゴ Pro W3" charset="0"/>
                <a:cs typeface="ヒラギノ角ゴ Pro W3" charset="0"/>
              </a:rPr>
              <a:t>/sites/</a:t>
            </a:r>
            <a:r>
              <a:rPr lang="en-US" dirty="0" err="1">
                <a:latin typeface="Arial" charset="0"/>
                <a:ea typeface="ヒラギノ角ゴ Pro W3" charset="0"/>
                <a:cs typeface="ヒラギノ角ゴ Pro W3" charset="0"/>
              </a:rPr>
              <a:t>jacquelynsmith</a:t>
            </a:r>
            <a:r>
              <a:rPr lang="en-US" dirty="0">
                <a:latin typeface="Arial" charset="0"/>
                <a:ea typeface="ヒラギノ角ゴ Pro W3" charset="0"/>
                <a:cs typeface="ヒラギノ角ゴ Pro W3" charset="0"/>
              </a:rPr>
              <a:t>/2013/05/28/the-10-hardest-jobs-to-fill-in-2013/</a:t>
            </a:r>
          </a:p>
        </p:txBody>
      </p:sp>
      <p:sp>
        <p:nvSpPr>
          <p:cNvPr id="95235"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ヒラギノ角ゴ Pro W3" charset="0"/>
                <a:cs typeface="ヒラギノ角ゴ Pro W3" charset="0"/>
              </a:defRPr>
            </a:lvl1pPr>
            <a:lvl2pPr marL="742950" indent="-285750">
              <a:defRPr sz="2400">
                <a:solidFill>
                  <a:schemeClr val="tx1"/>
                </a:solidFill>
                <a:latin typeface="Arial" charset="0"/>
                <a:ea typeface="ヒラギノ角ゴ Pro W3" charset="0"/>
                <a:cs typeface="ヒラギノ角ゴ Pro W3" charset="0"/>
              </a:defRPr>
            </a:lvl2pPr>
            <a:lvl3pPr marL="1143000" indent="-228600">
              <a:defRPr sz="2400">
                <a:solidFill>
                  <a:schemeClr val="tx1"/>
                </a:solidFill>
                <a:latin typeface="Arial" charset="0"/>
                <a:ea typeface="ヒラギノ角ゴ Pro W3" charset="0"/>
                <a:cs typeface="ヒラギノ角ゴ Pro W3" charset="0"/>
              </a:defRPr>
            </a:lvl3pPr>
            <a:lvl4pPr marL="1600200" indent="-228600">
              <a:defRPr sz="2400">
                <a:solidFill>
                  <a:schemeClr val="tx1"/>
                </a:solidFill>
                <a:latin typeface="Arial" charset="0"/>
                <a:ea typeface="ヒラギノ角ゴ Pro W3" charset="0"/>
                <a:cs typeface="ヒラギノ角ゴ Pro W3" charset="0"/>
              </a:defRPr>
            </a:lvl4pPr>
            <a:lvl5pPr marL="2057400" indent="-228600">
              <a:defRPr sz="2400">
                <a:solidFill>
                  <a:schemeClr val="tx1"/>
                </a:solidFill>
                <a:latin typeface="Arial" charset="0"/>
                <a:ea typeface="ヒラギノ角ゴ Pro W3" charset="0"/>
                <a:cs typeface="ヒラギノ角ゴ Pro W3" charset="0"/>
              </a:defRPr>
            </a:lvl5pPr>
            <a:lvl6pPr marL="25146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6pPr>
            <a:lvl7pPr marL="29718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7pPr>
            <a:lvl8pPr marL="34290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8pPr>
            <a:lvl9pPr marL="38862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9pPr>
          </a:lstStyle>
          <a:p>
            <a:fld id="{F338549B-F61B-FB41-832C-34EDC3C7F533}" type="slidenum">
              <a:rPr lang="en-US" sz="1300"/>
              <a:pPr/>
              <a:t>32</a:t>
            </a:fld>
            <a:endParaRPr lang="en-US" sz="1300"/>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1" name="Slide Image Placeholder 1"/>
          <p:cNvSpPr>
            <a:spLocks noGrp="1" noRot="1" noChangeAspect="1" noTextEdit="1"/>
          </p:cNvSpPr>
          <p:nvPr>
            <p:ph type="sldImg"/>
          </p:nvPr>
        </p:nvSpPr>
        <p:spPr>
          <a:ln/>
        </p:spPr>
      </p:sp>
      <p:sp>
        <p:nvSpPr>
          <p:cNvPr id="97282"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dirty="0" smtClean="0">
                <a:ea typeface="ヒラギノ角ゴ Pro W3" charset="0"/>
              </a:rPr>
              <a:t>Engineers</a:t>
            </a:r>
          </a:p>
          <a:p>
            <a:endParaRPr lang="en-US" dirty="0" smtClean="0">
              <a:ea typeface="ヒラギノ角ゴ Pro W3" charset="0"/>
            </a:endParaRPr>
          </a:p>
          <a:p>
            <a:r>
              <a:rPr lang="en-US" dirty="0" smtClean="0">
                <a:ea typeface="ヒラギノ角ゴ Pro W3" charset="0"/>
              </a:rPr>
              <a:t>=====</a:t>
            </a:r>
          </a:p>
          <a:p>
            <a:endParaRPr lang="en-US" dirty="0" smtClean="0">
              <a:ea typeface="ヒラギノ角ゴ Pro W3" charset="0"/>
            </a:endParaRPr>
          </a:p>
          <a:p>
            <a:r>
              <a:rPr lang="en-US" dirty="0" smtClean="0">
                <a:ea typeface="ヒラギノ角ゴ Pro W3" charset="0"/>
              </a:rPr>
              <a:t>Not just engineers who can design buildings that don’t fall down, but engineers who can think outside</a:t>
            </a:r>
            <a:r>
              <a:rPr lang="en-US" baseline="0" dirty="0" smtClean="0">
                <a:ea typeface="ヒラギノ角ゴ Pro W3" charset="0"/>
              </a:rPr>
              <a:t> the box and create something exciting and new.</a:t>
            </a:r>
          </a:p>
          <a:p>
            <a:endParaRPr lang="en-US" dirty="0">
              <a:ea typeface="ヒラギノ角ゴ Pro W3" charset="0"/>
            </a:endParaRPr>
          </a:p>
          <a:p>
            <a:endParaRPr lang="en-US" dirty="0">
              <a:ea typeface="ヒラギノ角ゴ Pro W3" charset="0"/>
            </a:endParaRPr>
          </a:p>
          <a:p>
            <a:r>
              <a:rPr lang="en-US" dirty="0">
                <a:ea typeface="ヒラギノ角ゴ Pro W3" charset="0"/>
              </a:rPr>
              <a:t>======</a:t>
            </a:r>
          </a:p>
          <a:p>
            <a:endParaRPr lang="en-US" dirty="0">
              <a:ea typeface="ヒラギノ角ゴ Pro W3" charset="0"/>
            </a:endParaRPr>
          </a:p>
          <a:p>
            <a:endParaRPr lang="en-US" dirty="0">
              <a:ea typeface="ヒラギノ角ゴ Pro W3" charset="0"/>
            </a:endParaRPr>
          </a:p>
          <a:p>
            <a:r>
              <a:rPr lang="en-US" dirty="0">
                <a:ea typeface="ヒラギノ角ゴ Pro W3" charset="0"/>
              </a:rPr>
              <a:t>Forbes recently looked at the 10 Hardest to Fill Jobs in America</a:t>
            </a:r>
          </a:p>
          <a:p>
            <a:endParaRPr lang="en-US" dirty="0">
              <a:ea typeface="ヒラギノ角ゴ Pro W3" charset="0"/>
            </a:endParaRPr>
          </a:p>
          <a:p>
            <a:endParaRPr lang="en-US" dirty="0">
              <a:ea typeface="ヒラギノ角ゴ Pro W3" charset="0"/>
            </a:endParaRPr>
          </a:p>
          <a:p>
            <a:r>
              <a:rPr lang="en-US" dirty="0">
                <a:ea typeface="ヒラギノ角ゴ Pro W3" charset="0"/>
              </a:rPr>
              <a:t>===</a:t>
            </a:r>
          </a:p>
          <a:p>
            <a:r>
              <a:rPr lang="en-US" dirty="0">
                <a:ea typeface="ヒラギノ角ゴ Pro W3" charset="0"/>
              </a:rPr>
              <a:t>http://</a:t>
            </a:r>
            <a:r>
              <a:rPr lang="en-US" dirty="0" err="1">
                <a:ea typeface="ヒラギノ角ゴ Pro W3" charset="0"/>
              </a:rPr>
              <a:t>www.forbes.com</a:t>
            </a:r>
            <a:r>
              <a:rPr lang="en-US" dirty="0">
                <a:ea typeface="ヒラギノ角ゴ Pro W3" charset="0"/>
              </a:rPr>
              <a:t>/sites/</a:t>
            </a:r>
            <a:r>
              <a:rPr lang="en-US" dirty="0" err="1">
                <a:ea typeface="ヒラギノ角ゴ Pro W3" charset="0"/>
              </a:rPr>
              <a:t>jacquelynsmith</a:t>
            </a:r>
            <a:r>
              <a:rPr lang="en-US" dirty="0">
                <a:ea typeface="ヒラギノ角ゴ Pro W3" charset="0"/>
              </a:rPr>
              <a:t>/2013/05/28/the-10-hardest-jobs-to-fill-in-2013/</a:t>
            </a:r>
          </a:p>
        </p:txBody>
      </p:sp>
      <p:sp>
        <p:nvSpPr>
          <p:cNvPr id="97283"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ヒラギノ角ゴ Pro W3" charset="0"/>
                <a:cs typeface="ヒラギノ角ゴ Pro W3" charset="0"/>
              </a:defRPr>
            </a:lvl1pPr>
            <a:lvl2pPr marL="742950" indent="-285750">
              <a:defRPr sz="2400">
                <a:solidFill>
                  <a:schemeClr val="tx1"/>
                </a:solidFill>
                <a:latin typeface="Arial" charset="0"/>
                <a:ea typeface="ヒラギノ角ゴ Pro W3" charset="0"/>
                <a:cs typeface="ヒラギノ角ゴ Pro W3" charset="0"/>
              </a:defRPr>
            </a:lvl2pPr>
            <a:lvl3pPr marL="1143000" indent="-228600">
              <a:defRPr sz="2400">
                <a:solidFill>
                  <a:schemeClr val="tx1"/>
                </a:solidFill>
                <a:latin typeface="Arial" charset="0"/>
                <a:ea typeface="ヒラギノ角ゴ Pro W3" charset="0"/>
                <a:cs typeface="ヒラギノ角ゴ Pro W3" charset="0"/>
              </a:defRPr>
            </a:lvl3pPr>
            <a:lvl4pPr marL="1600200" indent="-228600">
              <a:defRPr sz="2400">
                <a:solidFill>
                  <a:schemeClr val="tx1"/>
                </a:solidFill>
                <a:latin typeface="Arial" charset="0"/>
                <a:ea typeface="ヒラギノ角ゴ Pro W3" charset="0"/>
                <a:cs typeface="ヒラギノ角ゴ Pro W3" charset="0"/>
              </a:defRPr>
            </a:lvl4pPr>
            <a:lvl5pPr marL="2057400" indent="-228600">
              <a:defRPr sz="2400">
                <a:solidFill>
                  <a:schemeClr val="tx1"/>
                </a:solidFill>
                <a:latin typeface="Arial" charset="0"/>
                <a:ea typeface="ヒラギノ角ゴ Pro W3" charset="0"/>
                <a:cs typeface="ヒラギノ角ゴ Pro W3" charset="0"/>
              </a:defRPr>
            </a:lvl5pPr>
            <a:lvl6pPr marL="25146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6pPr>
            <a:lvl7pPr marL="29718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7pPr>
            <a:lvl8pPr marL="34290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8pPr>
            <a:lvl9pPr marL="38862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9pPr>
          </a:lstStyle>
          <a:p>
            <a:fld id="{96947D81-41ED-EF4D-9C96-08B7FE7BE11C}" type="slidenum">
              <a:rPr lang="en-US" sz="1300"/>
              <a:pPr/>
              <a:t>33</a:t>
            </a:fld>
            <a:endParaRPr lang="en-US" sz="1300"/>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29" name="Slide Image Placeholder 1"/>
          <p:cNvSpPr>
            <a:spLocks noGrp="1" noRot="1" noChangeAspect="1" noTextEdit="1"/>
          </p:cNvSpPr>
          <p:nvPr>
            <p:ph type="sldImg"/>
          </p:nvPr>
        </p:nvSpPr>
        <p:spPr>
          <a:ln/>
        </p:spPr>
      </p:sp>
      <p:sp>
        <p:nvSpPr>
          <p:cNvPr id="99330"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dirty="0" smtClean="0">
                <a:ea typeface="ヒラギノ角ゴ Pro W3" charset="0"/>
              </a:rPr>
              <a:t>IT workers </a:t>
            </a:r>
          </a:p>
          <a:p>
            <a:endParaRPr lang="en-US" dirty="0" smtClean="0">
              <a:ea typeface="ヒラギノ角ゴ Pro W3" charset="0"/>
            </a:endParaRPr>
          </a:p>
          <a:p>
            <a:r>
              <a:rPr lang="en-US" dirty="0" smtClean="0">
                <a:ea typeface="ヒラギノ角ゴ Pro W3" charset="0"/>
              </a:rPr>
              <a:t>=====</a:t>
            </a:r>
          </a:p>
          <a:p>
            <a:endParaRPr lang="en-US" dirty="0" smtClean="0">
              <a:ea typeface="ヒラギノ角ゴ Pro W3" charset="0"/>
            </a:endParaRPr>
          </a:p>
          <a:p>
            <a:r>
              <a:rPr lang="en-US" dirty="0" smtClean="0">
                <a:ea typeface="ヒラギノ角ゴ Pro W3" charset="0"/>
              </a:rPr>
              <a:t>IT workers at all levels.</a:t>
            </a:r>
          </a:p>
          <a:p>
            <a:endParaRPr lang="en-US" dirty="0" smtClean="0">
              <a:ea typeface="ヒラギノ角ゴ Pro W3" charset="0"/>
            </a:endParaRPr>
          </a:p>
          <a:p>
            <a:r>
              <a:rPr lang="en-US" dirty="0" smtClean="0">
                <a:ea typeface="ヒラギノ角ゴ Pro W3" charset="0"/>
              </a:rPr>
              <a:t>Notice that we are seeing a lot of the</a:t>
            </a:r>
            <a:r>
              <a:rPr lang="en-US" baseline="0" dirty="0" smtClean="0">
                <a:ea typeface="ヒラギノ角ゴ Pro W3" charset="0"/>
              </a:rPr>
              <a:t> STEM jobs in these lists.</a:t>
            </a:r>
          </a:p>
          <a:p>
            <a:endParaRPr lang="en-US" dirty="0">
              <a:ea typeface="ヒラギノ角ゴ Pro W3" charset="0"/>
            </a:endParaRPr>
          </a:p>
          <a:p>
            <a:r>
              <a:rPr lang="en-US" dirty="0">
                <a:ea typeface="ヒラギノ角ゴ Pro W3" charset="0"/>
              </a:rPr>
              <a:t>======</a:t>
            </a:r>
          </a:p>
          <a:p>
            <a:endParaRPr lang="en-US" dirty="0">
              <a:ea typeface="ヒラギノ角ゴ Pro W3" charset="0"/>
            </a:endParaRPr>
          </a:p>
          <a:p>
            <a:endParaRPr lang="en-US" dirty="0">
              <a:ea typeface="ヒラギノ角ゴ Pro W3" charset="0"/>
            </a:endParaRPr>
          </a:p>
          <a:p>
            <a:r>
              <a:rPr lang="en-US" dirty="0">
                <a:ea typeface="ヒラギノ角ゴ Pro W3" charset="0"/>
              </a:rPr>
              <a:t>Forbes recently looked at the 10 Hardest to Fill Jobs in America</a:t>
            </a:r>
          </a:p>
          <a:p>
            <a:endParaRPr lang="en-US" dirty="0">
              <a:ea typeface="ヒラギノ角ゴ Pro W3" charset="0"/>
            </a:endParaRPr>
          </a:p>
          <a:p>
            <a:endParaRPr lang="en-US" dirty="0">
              <a:ea typeface="ヒラギノ角ゴ Pro W3" charset="0"/>
            </a:endParaRPr>
          </a:p>
          <a:p>
            <a:r>
              <a:rPr lang="en-US" dirty="0">
                <a:ea typeface="ヒラギノ角ゴ Pro W3" charset="0"/>
              </a:rPr>
              <a:t>===</a:t>
            </a:r>
          </a:p>
          <a:p>
            <a:r>
              <a:rPr lang="en-US" dirty="0">
                <a:ea typeface="ヒラギノ角ゴ Pro W3" charset="0"/>
              </a:rPr>
              <a:t>http://</a:t>
            </a:r>
            <a:r>
              <a:rPr lang="en-US" dirty="0" err="1">
                <a:ea typeface="ヒラギノ角ゴ Pro W3" charset="0"/>
              </a:rPr>
              <a:t>www.forbes.com</a:t>
            </a:r>
            <a:r>
              <a:rPr lang="en-US" dirty="0">
                <a:ea typeface="ヒラギノ角ゴ Pro W3" charset="0"/>
              </a:rPr>
              <a:t>/sites/</a:t>
            </a:r>
            <a:r>
              <a:rPr lang="en-US" dirty="0" err="1">
                <a:ea typeface="ヒラギノ角ゴ Pro W3" charset="0"/>
              </a:rPr>
              <a:t>jacquelynsmith</a:t>
            </a:r>
            <a:r>
              <a:rPr lang="en-US" dirty="0">
                <a:ea typeface="ヒラギノ角ゴ Pro W3" charset="0"/>
              </a:rPr>
              <a:t>/2013/05/28/the-10-hardest-jobs-to-fill-in-2013/</a:t>
            </a:r>
          </a:p>
        </p:txBody>
      </p:sp>
      <p:sp>
        <p:nvSpPr>
          <p:cNvPr id="99331"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ヒラギノ角ゴ Pro W3" charset="0"/>
                <a:cs typeface="ヒラギノ角ゴ Pro W3" charset="0"/>
              </a:defRPr>
            </a:lvl1pPr>
            <a:lvl2pPr marL="742950" indent="-285750">
              <a:defRPr sz="2400">
                <a:solidFill>
                  <a:schemeClr val="tx1"/>
                </a:solidFill>
                <a:latin typeface="Arial" charset="0"/>
                <a:ea typeface="ヒラギノ角ゴ Pro W3" charset="0"/>
                <a:cs typeface="ヒラギノ角ゴ Pro W3" charset="0"/>
              </a:defRPr>
            </a:lvl2pPr>
            <a:lvl3pPr marL="1143000" indent="-228600">
              <a:defRPr sz="2400">
                <a:solidFill>
                  <a:schemeClr val="tx1"/>
                </a:solidFill>
                <a:latin typeface="Arial" charset="0"/>
                <a:ea typeface="ヒラギノ角ゴ Pro W3" charset="0"/>
                <a:cs typeface="ヒラギノ角ゴ Pro W3" charset="0"/>
              </a:defRPr>
            </a:lvl3pPr>
            <a:lvl4pPr marL="1600200" indent="-228600">
              <a:defRPr sz="2400">
                <a:solidFill>
                  <a:schemeClr val="tx1"/>
                </a:solidFill>
                <a:latin typeface="Arial" charset="0"/>
                <a:ea typeface="ヒラギノ角ゴ Pro W3" charset="0"/>
                <a:cs typeface="ヒラギノ角ゴ Pro W3" charset="0"/>
              </a:defRPr>
            </a:lvl4pPr>
            <a:lvl5pPr marL="2057400" indent="-228600">
              <a:defRPr sz="2400">
                <a:solidFill>
                  <a:schemeClr val="tx1"/>
                </a:solidFill>
                <a:latin typeface="Arial" charset="0"/>
                <a:ea typeface="ヒラギノ角ゴ Pro W3" charset="0"/>
                <a:cs typeface="ヒラギノ角ゴ Pro W3" charset="0"/>
              </a:defRPr>
            </a:lvl5pPr>
            <a:lvl6pPr marL="25146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6pPr>
            <a:lvl7pPr marL="29718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7pPr>
            <a:lvl8pPr marL="34290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8pPr>
            <a:lvl9pPr marL="38862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9pPr>
          </a:lstStyle>
          <a:p>
            <a:fld id="{FB395613-BBA1-AF42-8F98-F6F4E93A4EF5}" type="slidenum">
              <a:rPr lang="en-US" sz="1300"/>
              <a:pPr/>
              <a:t>34</a:t>
            </a:fld>
            <a:endParaRPr lang="en-US" sz="1300"/>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7" name="Slide Image Placeholder 1"/>
          <p:cNvSpPr>
            <a:spLocks noGrp="1" noRot="1" noChangeAspect="1" noTextEdit="1"/>
          </p:cNvSpPr>
          <p:nvPr>
            <p:ph type="sldImg"/>
          </p:nvPr>
        </p:nvSpPr>
        <p:spPr>
          <a:ln/>
        </p:spPr>
      </p:sp>
      <p:sp>
        <p:nvSpPr>
          <p:cNvPr id="101378"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dirty="0" smtClean="0">
                <a:ea typeface="ヒラギノ角ゴ Pro W3" charset="0"/>
              </a:rPr>
              <a:t>Sales Representatives </a:t>
            </a:r>
          </a:p>
          <a:p>
            <a:pPr marL="0" marR="0" indent="0" algn="l" defTabSz="914400" rtl="0" eaLnBrk="0" fontAlgn="base" latinLnBrk="0" hangingPunct="0">
              <a:lnSpc>
                <a:spcPct val="100000"/>
              </a:lnSpc>
              <a:spcBef>
                <a:spcPct val="30000"/>
              </a:spcBef>
              <a:spcAft>
                <a:spcPct val="0"/>
              </a:spcAft>
              <a:buClrTx/>
              <a:buSzTx/>
              <a:buFontTx/>
              <a:buNone/>
              <a:tabLst/>
              <a:defRPr/>
            </a:pPr>
            <a:endParaRPr lang="en-US" dirty="0" smtClean="0">
              <a:ea typeface="ヒラギノ角ゴ Pro W3" charset="0"/>
            </a:endParaRPr>
          </a:p>
          <a:p>
            <a:pPr marL="0" marR="0" indent="0" algn="l" defTabSz="914400" rtl="0" eaLnBrk="0" fontAlgn="base" latinLnBrk="0" hangingPunct="0">
              <a:lnSpc>
                <a:spcPct val="100000"/>
              </a:lnSpc>
              <a:spcBef>
                <a:spcPct val="30000"/>
              </a:spcBef>
              <a:spcAft>
                <a:spcPct val="0"/>
              </a:spcAft>
              <a:buClrTx/>
              <a:buSzTx/>
              <a:buFontTx/>
              <a:buNone/>
              <a:tabLst/>
              <a:defRPr/>
            </a:pPr>
            <a:endParaRPr lang="en-US" dirty="0" smtClean="0">
              <a:ea typeface="ヒラギノ角ゴ Pro W3" charset="0"/>
            </a:endParaRPr>
          </a:p>
          <a:p>
            <a:pPr marL="0" marR="0" indent="0" algn="l" defTabSz="914400" rtl="0" eaLnBrk="0" fontAlgn="base" latinLnBrk="0" hangingPunct="0">
              <a:lnSpc>
                <a:spcPct val="100000"/>
              </a:lnSpc>
              <a:spcBef>
                <a:spcPct val="30000"/>
              </a:spcBef>
              <a:spcAft>
                <a:spcPct val="0"/>
              </a:spcAft>
              <a:buClrTx/>
              <a:buSzTx/>
              <a:buFontTx/>
              <a:buNone/>
              <a:tabLst/>
              <a:defRPr/>
            </a:pPr>
            <a:r>
              <a:rPr lang="en-US" dirty="0" smtClean="0">
                <a:ea typeface="ヒラギノ角ゴ Pro W3" charset="0"/>
              </a:rPr>
              <a:t>====</a:t>
            </a:r>
          </a:p>
          <a:p>
            <a:pPr marL="0" marR="0" indent="0" algn="l" defTabSz="914400" rtl="0" eaLnBrk="0" fontAlgn="base" latinLnBrk="0" hangingPunct="0">
              <a:lnSpc>
                <a:spcPct val="100000"/>
              </a:lnSpc>
              <a:spcBef>
                <a:spcPct val="30000"/>
              </a:spcBef>
              <a:spcAft>
                <a:spcPct val="0"/>
              </a:spcAft>
              <a:buClrTx/>
              <a:buSzTx/>
              <a:buFontTx/>
              <a:buNone/>
              <a:tabLst/>
              <a:defRPr/>
            </a:pPr>
            <a:endParaRPr lang="en-US" dirty="0" smtClean="0">
              <a:ea typeface="ヒラギノ角ゴ Pro W3" charset="0"/>
            </a:endParaRPr>
          </a:p>
          <a:p>
            <a:pPr marL="0" marR="0" indent="0" algn="l" defTabSz="914400" rtl="0" eaLnBrk="0" fontAlgn="base" latinLnBrk="0" hangingPunct="0">
              <a:lnSpc>
                <a:spcPct val="100000"/>
              </a:lnSpc>
              <a:spcBef>
                <a:spcPct val="30000"/>
              </a:spcBef>
              <a:spcAft>
                <a:spcPct val="0"/>
              </a:spcAft>
              <a:buClrTx/>
              <a:buSzTx/>
              <a:buFontTx/>
              <a:buNone/>
              <a:tabLst/>
              <a:defRPr/>
            </a:pPr>
            <a:r>
              <a:rPr lang="en-US" dirty="0" smtClean="0">
                <a:ea typeface="ヒラギノ角ゴ Pro W3" charset="0"/>
              </a:rPr>
              <a:t>Sales Representatives are in high demand because businesses</a:t>
            </a:r>
            <a:r>
              <a:rPr lang="en-US" baseline="0" dirty="0" smtClean="0">
                <a:ea typeface="ヒラギノ角ゴ Pro W3" charset="0"/>
              </a:rPr>
              <a:t> need to sell their products and services.</a:t>
            </a:r>
            <a:endParaRPr lang="en-US" dirty="0" smtClean="0">
              <a:ea typeface="ヒラギノ角ゴ Pro W3" charset="0"/>
            </a:endParaRPr>
          </a:p>
          <a:p>
            <a:endParaRPr lang="en-US" dirty="0" smtClean="0">
              <a:ea typeface="ヒラギノ角ゴ Pro W3" charset="0"/>
            </a:endParaRPr>
          </a:p>
          <a:p>
            <a:endParaRPr lang="en-US" dirty="0" smtClean="0">
              <a:ea typeface="ヒラギノ角ゴ Pro W3" charset="0"/>
            </a:endParaRPr>
          </a:p>
          <a:p>
            <a:endParaRPr lang="en-US" dirty="0" smtClean="0">
              <a:ea typeface="ヒラギノ角ゴ Pro W3" charset="0"/>
            </a:endParaRPr>
          </a:p>
          <a:p>
            <a:endParaRPr lang="en-US" dirty="0">
              <a:ea typeface="ヒラギノ角ゴ Pro W3" charset="0"/>
            </a:endParaRPr>
          </a:p>
          <a:p>
            <a:r>
              <a:rPr lang="en-US" dirty="0">
                <a:ea typeface="ヒラギノ角ゴ Pro W3" charset="0"/>
              </a:rPr>
              <a:t>======</a:t>
            </a:r>
          </a:p>
          <a:p>
            <a:endParaRPr lang="en-US" dirty="0">
              <a:ea typeface="ヒラギノ角ゴ Pro W3" charset="0"/>
            </a:endParaRPr>
          </a:p>
          <a:p>
            <a:endParaRPr lang="en-US" dirty="0">
              <a:ea typeface="ヒラギノ角ゴ Pro W3" charset="0"/>
            </a:endParaRPr>
          </a:p>
          <a:p>
            <a:r>
              <a:rPr lang="en-US" dirty="0">
                <a:ea typeface="ヒラギノ角ゴ Pro W3" charset="0"/>
              </a:rPr>
              <a:t>Forbes recently looked at the 10 Hardest to Fill Jobs in America</a:t>
            </a:r>
          </a:p>
          <a:p>
            <a:endParaRPr lang="en-US" dirty="0">
              <a:ea typeface="ヒラギノ角ゴ Pro W3" charset="0"/>
            </a:endParaRPr>
          </a:p>
          <a:p>
            <a:endParaRPr lang="en-US" dirty="0">
              <a:ea typeface="ヒラギノ角ゴ Pro W3" charset="0"/>
            </a:endParaRPr>
          </a:p>
          <a:p>
            <a:r>
              <a:rPr lang="en-US" dirty="0">
                <a:ea typeface="ヒラギノ角ゴ Pro W3" charset="0"/>
              </a:rPr>
              <a:t>===</a:t>
            </a:r>
          </a:p>
          <a:p>
            <a:r>
              <a:rPr lang="en-US" dirty="0">
                <a:ea typeface="ヒラギノ角ゴ Pro W3" charset="0"/>
              </a:rPr>
              <a:t>http://</a:t>
            </a:r>
            <a:r>
              <a:rPr lang="en-US" dirty="0" err="1">
                <a:ea typeface="ヒラギノ角ゴ Pro W3" charset="0"/>
              </a:rPr>
              <a:t>www.forbes.com</a:t>
            </a:r>
            <a:r>
              <a:rPr lang="en-US" dirty="0">
                <a:ea typeface="ヒラギノ角ゴ Pro W3" charset="0"/>
              </a:rPr>
              <a:t>/sites/</a:t>
            </a:r>
            <a:r>
              <a:rPr lang="en-US" dirty="0" err="1">
                <a:ea typeface="ヒラギノ角ゴ Pro W3" charset="0"/>
              </a:rPr>
              <a:t>jacquelynsmith</a:t>
            </a:r>
            <a:r>
              <a:rPr lang="en-US" dirty="0">
                <a:ea typeface="ヒラギノ角ゴ Pro W3" charset="0"/>
              </a:rPr>
              <a:t>/2013/05/28/the-10-hardest-jobs-to-fill-in-2013/</a:t>
            </a:r>
          </a:p>
        </p:txBody>
      </p:sp>
      <p:sp>
        <p:nvSpPr>
          <p:cNvPr id="101379"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ヒラギノ角ゴ Pro W3" charset="0"/>
                <a:cs typeface="ヒラギノ角ゴ Pro W3" charset="0"/>
              </a:defRPr>
            </a:lvl1pPr>
            <a:lvl2pPr marL="742950" indent="-285750">
              <a:defRPr sz="2400">
                <a:solidFill>
                  <a:schemeClr val="tx1"/>
                </a:solidFill>
                <a:latin typeface="Arial" charset="0"/>
                <a:ea typeface="ヒラギノ角ゴ Pro W3" charset="0"/>
                <a:cs typeface="ヒラギノ角ゴ Pro W3" charset="0"/>
              </a:defRPr>
            </a:lvl2pPr>
            <a:lvl3pPr marL="1143000" indent="-228600">
              <a:defRPr sz="2400">
                <a:solidFill>
                  <a:schemeClr val="tx1"/>
                </a:solidFill>
                <a:latin typeface="Arial" charset="0"/>
                <a:ea typeface="ヒラギノ角ゴ Pro W3" charset="0"/>
                <a:cs typeface="ヒラギノ角ゴ Pro W3" charset="0"/>
              </a:defRPr>
            </a:lvl3pPr>
            <a:lvl4pPr marL="1600200" indent="-228600">
              <a:defRPr sz="2400">
                <a:solidFill>
                  <a:schemeClr val="tx1"/>
                </a:solidFill>
                <a:latin typeface="Arial" charset="0"/>
                <a:ea typeface="ヒラギノ角ゴ Pro W3" charset="0"/>
                <a:cs typeface="ヒラギノ角ゴ Pro W3" charset="0"/>
              </a:defRPr>
            </a:lvl4pPr>
            <a:lvl5pPr marL="2057400" indent="-228600">
              <a:defRPr sz="2400">
                <a:solidFill>
                  <a:schemeClr val="tx1"/>
                </a:solidFill>
                <a:latin typeface="Arial" charset="0"/>
                <a:ea typeface="ヒラギノ角ゴ Pro W3" charset="0"/>
                <a:cs typeface="ヒラギノ角ゴ Pro W3" charset="0"/>
              </a:defRPr>
            </a:lvl5pPr>
            <a:lvl6pPr marL="25146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6pPr>
            <a:lvl7pPr marL="29718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7pPr>
            <a:lvl8pPr marL="34290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8pPr>
            <a:lvl9pPr marL="38862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9pPr>
          </a:lstStyle>
          <a:p>
            <a:fld id="{2015479E-A864-0A43-B3F0-05B54562F849}" type="slidenum">
              <a:rPr lang="en-US" sz="1300"/>
              <a:pPr/>
              <a:t>35</a:t>
            </a:fld>
            <a:endParaRPr lang="en-US" sz="1300"/>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5" name="Slide Image Placeholder 1"/>
          <p:cNvSpPr>
            <a:spLocks noGrp="1" noRot="1" noChangeAspect="1" noTextEdit="1"/>
          </p:cNvSpPr>
          <p:nvPr>
            <p:ph type="sldImg"/>
          </p:nvPr>
        </p:nvSpPr>
        <p:spPr>
          <a:ln/>
        </p:spPr>
      </p:sp>
      <p:sp>
        <p:nvSpPr>
          <p:cNvPr id="103426"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dirty="0" smtClean="0">
                <a:ea typeface="ヒラギノ角ゴ Pro W3" charset="0"/>
              </a:rPr>
              <a:t>And topping this high demand list -- is Skilled Trades.</a:t>
            </a:r>
          </a:p>
          <a:p>
            <a:pPr marL="0" marR="0" indent="0" algn="l" defTabSz="914400" rtl="0" eaLnBrk="0" fontAlgn="base" latinLnBrk="0" hangingPunct="0">
              <a:lnSpc>
                <a:spcPct val="100000"/>
              </a:lnSpc>
              <a:spcBef>
                <a:spcPct val="30000"/>
              </a:spcBef>
              <a:spcAft>
                <a:spcPct val="0"/>
              </a:spcAft>
              <a:buClrTx/>
              <a:buSzTx/>
              <a:buFontTx/>
              <a:buNone/>
              <a:tabLst/>
              <a:defRPr/>
            </a:pPr>
            <a:endParaRPr lang="en-US" dirty="0" smtClean="0">
              <a:ea typeface="ヒラギノ角ゴ Pro W3" charset="0"/>
            </a:endParaRPr>
          </a:p>
          <a:p>
            <a:pPr marL="0" marR="0" indent="0" algn="l" defTabSz="914400" rtl="0" eaLnBrk="0" fontAlgn="base" latinLnBrk="0" hangingPunct="0">
              <a:lnSpc>
                <a:spcPct val="100000"/>
              </a:lnSpc>
              <a:spcBef>
                <a:spcPct val="30000"/>
              </a:spcBef>
              <a:spcAft>
                <a:spcPct val="0"/>
              </a:spcAft>
              <a:buClrTx/>
              <a:buSzTx/>
              <a:buFontTx/>
              <a:buNone/>
              <a:tabLst/>
              <a:defRPr/>
            </a:pPr>
            <a:endParaRPr lang="en-US" dirty="0" smtClean="0">
              <a:ea typeface="ヒラギノ角ゴ Pro W3" charset="0"/>
            </a:endParaRPr>
          </a:p>
          <a:p>
            <a:pPr marL="0" marR="0" indent="0" algn="l" defTabSz="914400" rtl="0" eaLnBrk="0" fontAlgn="base" latinLnBrk="0" hangingPunct="0">
              <a:lnSpc>
                <a:spcPct val="100000"/>
              </a:lnSpc>
              <a:spcBef>
                <a:spcPct val="30000"/>
              </a:spcBef>
              <a:spcAft>
                <a:spcPct val="0"/>
              </a:spcAft>
              <a:buClrTx/>
              <a:buSzTx/>
              <a:buFontTx/>
              <a:buNone/>
              <a:tabLst/>
              <a:defRPr/>
            </a:pPr>
            <a:r>
              <a:rPr lang="en-US" dirty="0" smtClean="0">
                <a:ea typeface="ヒラギノ角ゴ Pro W3" charset="0"/>
              </a:rPr>
              <a:t>=====</a:t>
            </a:r>
          </a:p>
          <a:p>
            <a:pPr marL="0" marR="0" indent="0" algn="l" defTabSz="914400" rtl="0" eaLnBrk="0" fontAlgn="base" latinLnBrk="0" hangingPunct="0">
              <a:lnSpc>
                <a:spcPct val="100000"/>
              </a:lnSpc>
              <a:spcBef>
                <a:spcPct val="30000"/>
              </a:spcBef>
              <a:spcAft>
                <a:spcPct val="0"/>
              </a:spcAft>
              <a:buClrTx/>
              <a:buSzTx/>
              <a:buFontTx/>
              <a:buNone/>
              <a:tabLst/>
              <a:defRPr/>
            </a:pPr>
            <a:endParaRPr lang="en-US" dirty="0" smtClean="0">
              <a:ea typeface="ヒラギノ角ゴ Pro W3" charset="0"/>
            </a:endParaRPr>
          </a:p>
          <a:p>
            <a:pPr marL="0" marR="0" indent="0" algn="l" defTabSz="914400" rtl="0" eaLnBrk="0" fontAlgn="base" latinLnBrk="0" hangingPunct="0">
              <a:lnSpc>
                <a:spcPct val="100000"/>
              </a:lnSpc>
              <a:spcBef>
                <a:spcPct val="30000"/>
              </a:spcBef>
              <a:spcAft>
                <a:spcPct val="0"/>
              </a:spcAft>
              <a:buClrTx/>
              <a:buSzTx/>
              <a:buFontTx/>
              <a:buNone/>
              <a:tabLst/>
              <a:defRPr/>
            </a:pPr>
            <a:r>
              <a:rPr lang="en-US" dirty="0" smtClean="0">
                <a:ea typeface="ヒラギノ角ゴ Pro W3" charset="0"/>
              </a:rPr>
              <a:t>One reason that skilled trades are in high demand is because years</a:t>
            </a:r>
            <a:r>
              <a:rPr lang="en-US" baseline="0" dirty="0" smtClean="0">
                <a:ea typeface="ヒラギノ角ゴ Pro W3" charset="0"/>
              </a:rPr>
              <a:t> ago we started discouraging kids from going into blue-collar jobs. </a:t>
            </a:r>
          </a:p>
          <a:p>
            <a:pPr marL="0" marR="0" indent="0" algn="l" defTabSz="914400" rtl="0" eaLnBrk="0" fontAlgn="base" latinLnBrk="0" hangingPunct="0">
              <a:lnSpc>
                <a:spcPct val="100000"/>
              </a:lnSpc>
              <a:spcBef>
                <a:spcPct val="30000"/>
              </a:spcBef>
              <a:spcAft>
                <a:spcPct val="0"/>
              </a:spcAft>
              <a:buClrTx/>
              <a:buSzTx/>
              <a:buFontTx/>
              <a:buNone/>
              <a:tabLst/>
              <a:defRPr/>
            </a:pPr>
            <a:r>
              <a:rPr lang="en-US" dirty="0" smtClean="0">
                <a:ea typeface="ヒラギノ角ゴ Pro W3" charset="0"/>
              </a:rPr>
              <a:t>And now that we are coming out of the recession, --  the building boom is set to begin with no one to do the work.</a:t>
            </a:r>
            <a:endParaRPr lang="en-US" baseline="0" dirty="0" smtClean="0">
              <a:ea typeface="ヒラギノ角ゴ Pro W3" charset="0"/>
            </a:endParaRPr>
          </a:p>
          <a:p>
            <a:endParaRPr lang="en-US" dirty="0" smtClean="0">
              <a:ea typeface="ヒラギノ角ゴ Pro W3" charset="0"/>
            </a:endParaRPr>
          </a:p>
          <a:p>
            <a:endParaRPr lang="en-US" dirty="0" smtClean="0">
              <a:ea typeface="ヒラギノ角ゴ Pro W3" charset="0"/>
            </a:endParaRPr>
          </a:p>
          <a:p>
            <a:endParaRPr lang="en-US" dirty="0">
              <a:ea typeface="ヒラギノ角ゴ Pro W3" charset="0"/>
            </a:endParaRPr>
          </a:p>
          <a:p>
            <a:r>
              <a:rPr lang="en-US" dirty="0">
                <a:ea typeface="ヒラギノ角ゴ Pro W3" charset="0"/>
              </a:rPr>
              <a:t>======</a:t>
            </a:r>
          </a:p>
          <a:p>
            <a:endParaRPr lang="en-US" dirty="0">
              <a:ea typeface="ヒラギノ角ゴ Pro W3" charset="0"/>
            </a:endParaRPr>
          </a:p>
          <a:p>
            <a:endParaRPr lang="en-US" dirty="0">
              <a:ea typeface="ヒラギノ角ゴ Pro W3" charset="0"/>
            </a:endParaRPr>
          </a:p>
          <a:p>
            <a:r>
              <a:rPr lang="en-US" dirty="0">
                <a:ea typeface="ヒラギノ角ゴ Pro W3" charset="0"/>
              </a:rPr>
              <a:t>Forbes recently looked at the 10 Hardest to Fill Jobs in America</a:t>
            </a:r>
          </a:p>
          <a:p>
            <a:endParaRPr lang="en-US" dirty="0">
              <a:ea typeface="ヒラギノ角ゴ Pro W3" charset="0"/>
            </a:endParaRPr>
          </a:p>
          <a:p>
            <a:endParaRPr lang="en-US" dirty="0">
              <a:ea typeface="ヒラギノ角ゴ Pro W3" charset="0"/>
            </a:endParaRPr>
          </a:p>
          <a:p>
            <a:r>
              <a:rPr lang="en-US" dirty="0">
                <a:ea typeface="ヒラギノ角ゴ Pro W3" charset="0"/>
              </a:rPr>
              <a:t>===</a:t>
            </a:r>
          </a:p>
          <a:p>
            <a:r>
              <a:rPr lang="en-US" dirty="0">
                <a:ea typeface="ヒラギノ角ゴ Pro W3" charset="0"/>
              </a:rPr>
              <a:t>http://</a:t>
            </a:r>
            <a:r>
              <a:rPr lang="en-US" dirty="0" err="1">
                <a:ea typeface="ヒラギノ角ゴ Pro W3" charset="0"/>
              </a:rPr>
              <a:t>www.forbes.com</a:t>
            </a:r>
            <a:r>
              <a:rPr lang="en-US" dirty="0">
                <a:ea typeface="ヒラギノ角ゴ Pro W3" charset="0"/>
              </a:rPr>
              <a:t>/sites/</a:t>
            </a:r>
            <a:r>
              <a:rPr lang="en-US" dirty="0" err="1">
                <a:ea typeface="ヒラギノ角ゴ Pro W3" charset="0"/>
              </a:rPr>
              <a:t>jacquelynsmith</a:t>
            </a:r>
            <a:r>
              <a:rPr lang="en-US" dirty="0">
                <a:ea typeface="ヒラギノ角ゴ Pro W3" charset="0"/>
              </a:rPr>
              <a:t>/2013/05/28/the-10-hardest-jobs-to-fill-in-2013/</a:t>
            </a:r>
          </a:p>
        </p:txBody>
      </p:sp>
      <p:sp>
        <p:nvSpPr>
          <p:cNvPr id="103427"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ヒラギノ角ゴ Pro W3" charset="0"/>
                <a:cs typeface="ヒラギノ角ゴ Pro W3" charset="0"/>
              </a:defRPr>
            </a:lvl1pPr>
            <a:lvl2pPr marL="742950" indent="-285750">
              <a:defRPr sz="2400">
                <a:solidFill>
                  <a:schemeClr val="tx1"/>
                </a:solidFill>
                <a:latin typeface="Arial" charset="0"/>
                <a:ea typeface="ヒラギノ角ゴ Pro W3" charset="0"/>
                <a:cs typeface="ヒラギノ角ゴ Pro W3" charset="0"/>
              </a:defRPr>
            </a:lvl2pPr>
            <a:lvl3pPr marL="1143000" indent="-228600">
              <a:defRPr sz="2400">
                <a:solidFill>
                  <a:schemeClr val="tx1"/>
                </a:solidFill>
                <a:latin typeface="Arial" charset="0"/>
                <a:ea typeface="ヒラギノ角ゴ Pro W3" charset="0"/>
                <a:cs typeface="ヒラギノ角ゴ Pro W3" charset="0"/>
              </a:defRPr>
            </a:lvl3pPr>
            <a:lvl4pPr marL="1600200" indent="-228600">
              <a:defRPr sz="2400">
                <a:solidFill>
                  <a:schemeClr val="tx1"/>
                </a:solidFill>
                <a:latin typeface="Arial" charset="0"/>
                <a:ea typeface="ヒラギノ角ゴ Pro W3" charset="0"/>
                <a:cs typeface="ヒラギノ角ゴ Pro W3" charset="0"/>
              </a:defRPr>
            </a:lvl4pPr>
            <a:lvl5pPr marL="2057400" indent="-228600">
              <a:defRPr sz="2400">
                <a:solidFill>
                  <a:schemeClr val="tx1"/>
                </a:solidFill>
                <a:latin typeface="Arial" charset="0"/>
                <a:ea typeface="ヒラギノ角ゴ Pro W3" charset="0"/>
                <a:cs typeface="ヒラギノ角ゴ Pro W3" charset="0"/>
              </a:defRPr>
            </a:lvl5pPr>
            <a:lvl6pPr marL="25146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6pPr>
            <a:lvl7pPr marL="29718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7pPr>
            <a:lvl8pPr marL="34290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8pPr>
            <a:lvl9pPr marL="38862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9pPr>
          </a:lstStyle>
          <a:p>
            <a:fld id="{3299937B-E6E2-D147-A62C-295DBAF56E06}" type="slidenum">
              <a:rPr lang="en-US" sz="1300"/>
              <a:pPr/>
              <a:t>36</a:t>
            </a:fld>
            <a:endParaRPr lang="en-US" sz="1300"/>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3" name="Slide Image Placeholder 1"/>
          <p:cNvSpPr>
            <a:spLocks noGrp="1" noRot="1" noChangeAspect="1"/>
          </p:cNvSpPr>
          <p:nvPr>
            <p:ph type="sldImg"/>
          </p:nvPr>
        </p:nvSpPr>
        <p:spPr>
          <a:ln/>
        </p:spPr>
      </p:sp>
      <p:sp>
        <p:nvSpPr>
          <p:cNvPr id="105474"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dirty="0" smtClean="0">
                <a:ea typeface="ヒラギノ角ゴ Pro W3" charset="0"/>
              </a:rPr>
              <a:t>I found this list of Top Ten Job Titles that Didn’t Exist Five Years Ago.</a:t>
            </a:r>
          </a:p>
          <a:p>
            <a:endParaRPr lang="en-US" dirty="0" smtClean="0">
              <a:ea typeface="ヒラギノ角ゴ Pro W3" charset="0"/>
            </a:endParaRPr>
          </a:p>
          <a:p>
            <a:r>
              <a:rPr lang="en-US" dirty="0" smtClean="0">
                <a:ea typeface="ヒラギノ角ゴ Pro W3" charset="0"/>
              </a:rPr>
              <a:t>My dad spent</a:t>
            </a:r>
            <a:r>
              <a:rPr lang="en-US" baseline="0" dirty="0" smtClean="0">
                <a:ea typeface="ヒラギノ角ゴ Pro W3" charset="0"/>
              </a:rPr>
              <a:t> his whole career working on clouds, but then he was a meteorologist.  The clouds since than have changed.</a:t>
            </a:r>
            <a:endParaRPr lang="en-US" dirty="0">
              <a:ea typeface="ヒラギノ角ゴ Pro W3" charset="0"/>
            </a:endParaRPr>
          </a:p>
          <a:p>
            <a:endParaRPr lang="en-US" dirty="0">
              <a:ea typeface="ヒラギノ角ゴ Pro W3" charset="0"/>
            </a:endParaRPr>
          </a:p>
          <a:p>
            <a:endParaRPr lang="en-US" dirty="0">
              <a:ea typeface="ヒラギノ角ゴ Pro W3" charset="0"/>
            </a:endParaRPr>
          </a:p>
          <a:p>
            <a:endParaRPr lang="en-US" dirty="0">
              <a:ea typeface="ヒラギノ角ゴ Pro W3" charset="0"/>
            </a:endParaRPr>
          </a:p>
          <a:p>
            <a:endParaRPr lang="en-US" dirty="0">
              <a:ea typeface="ヒラギノ角ゴ Pro W3" charset="0"/>
            </a:endParaRPr>
          </a:p>
          <a:p>
            <a:r>
              <a:rPr lang="en-US" dirty="0">
                <a:ea typeface="ヒラギノ角ゴ Pro W3" charset="0"/>
              </a:rPr>
              <a:t>=====</a:t>
            </a:r>
          </a:p>
          <a:p>
            <a:r>
              <a:rPr lang="en-US" dirty="0">
                <a:ea typeface="ヒラギノ角ゴ Pro W3" charset="0"/>
              </a:rPr>
              <a:t>http://</a:t>
            </a:r>
            <a:r>
              <a:rPr lang="en-US" dirty="0" err="1">
                <a:ea typeface="ヒラギノ角ゴ Pro W3" charset="0"/>
              </a:rPr>
              <a:t>talent.linkedin.com</a:t>
            </a:r>
            <a:r>
              <a:rPr lang="en-US" dirty="0">
                <a:ea typeface="ヒラギノ角ゴ Pro W3" charset="0"/>
              </a:rPr>
              <a:t>/blog/</a:t>
            </a:r>
            <a:r>
              <a:rPr lang="en-US" dirty="0" err="1">
                <a:ea typeface="ヒラギノ角ゴ Pro W3" charset="0"/>
              </a:rPr>
              <a:t>index.php</a:t>
            </a:r>
            <a:r>
              <a:rPr lang="en-US" dirty="0">
                <a:ea typeface="ヒラギノ角ゴ Pro W3" charset="0"/>
              </a:rPr>
              <a:t>/2014/01/top-10-job-titles-that-didnt-exist-5-years-ago-infographic</a:t>
            </a:r>
          </a:p>
          <a:p>
            <a:endParaRPr lang="en-US" dirty="0">
              <a:ea typeface="ヒラギノ角ゴ Pro W3" charset="0"/>
            </a:endParaRPr>
          </a:p>
          <a:p>
            <a:r>
              <a:rPr lang="en-US" dirty="0">
                <a:ea typeface="ヒラギノ角ゴ Pro W3" charset="0"/>
              </a:rPr>
              <a:t>Top 10 Job Titles That Didn’t Exist 5 Years Ago</a:t>
            </a:r>
          </a:p>
          <a:p>
            <a:endParaRPr lang="en-US" dirty="0">
              <a:ea typeface="ヒラギノ角ゴ Pro W3" charset="0"/>
            </a:endParaRPr>
          </a:p>
          <a:p>
            <a:r>
              <a:rPr lang="en-US" dirty="0">
                <a:ea typeface="ヒラギノ角ゴ Pro W3" charset="0"/>
              </a:rPr>
              <a:t>Methodological details: We counted the frequencies of all English words and phrases used in job titles that were held in 2013 and compared the results to job titles that were held in 2008. We then took the top titles that saw the largest growth in frequency in that 5 year period and ranked them by their relative size in 2013. “Big data” and “cloud services” were the root phrases used to determine frequencies for “big data architect” and “cloud services manager” (which had many permutations, e.g. “big data architect/analyst/engineer” etc.). For simplicity’s sake, the titles you see above were used as examples. Data is current as of November 26, 2013.</a:t>
            </a:r>
          </a:p>
        </p:txBody>
      </p:sp>
      <p:sp>
        <p:nvSpPr>
          <p:cNvPr id="105475"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ヒラギノ角ゴ Pro W3" charset="0"/>
                <a:cs typeface="ヒラギノ角ゴ Pro W3" charset="0"/>
              </a:defRPr>
            </a:lvl1pPr>
            <a:lvl2pPr marL="742950" indent="-285750">
              <a:defRPr sz="2400">
                <a:solidFill>
                  <a:schemeClr val="tx1"/>
                </a:solidFill>
                <a:latin typeface="Arial" charset="0"/>
                <a:ea typeface="ヒラギノ角ゴ Pro W3" charset="0"/>
                <a:cs typeface="ヒラギノ角ゴ Pro W3" charset="0"/>
              </a:defRPr>
            </a:lvl2pPr>
            <a:lvl3pPr marL="1143000" indent="-228600">
              <a:defRPr sz="2400">
                <a:solidFill>
                  <a:schemeClr val="tx1"/>
                </a:solidFill>
                <a:latin typeface="Arial" charset="0"/>
                <a:ea typeface="ヒラギノ角ゴ Pro W3" charset="0"/>
                <a:cs typeface="ヒラギノ角ゴ Pro W3" charset="0"/>
              </a:defRPr>
            </a:lvl3pPr>
            <a:lvl4pPr marL="1600200" indent="-228600">
              <a:defRPr sz="2400">
                <a:solidFill>
                  <a:schemeClr val="tx1"/>
                </a:solidFill>
                <a:latin typeface="Arial" charset="0"/>
                <a:ea typeface="ヒラギノ角ゴ Pro W3" charset="0"/>
                <a:cs typeface="ヒラギノ角ゴ Pro W3" charset="0"/>
              </a:defRPr>
            </a:lvl4pPr>
            <a:lvl5pPr marL="2057400" indent="-228600">
              <a:defRPr sz="2400">
                <a:solidFill>
                  <a:schemeClr val="tx1"/>
                </a:solidFill>
                <a:latin typeface="Arial" charset="0"/>
                <a:ea typeface="ヒラギノ角ゴ Pro W3" charset="0"/>
                <a:cs typeface="ヒラギノ角ゴ Pro W3" charset="0"/>
              </a:defRPr>
            </a:lvl5pPr>
            <a:lvl6pPr marL="25146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6pPr>
            <a:lvl7pPr marL="29718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7pPr>
            <a:lvl8pPr marL="34290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8pPr>
            <a:lvl9pPr marL="38862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9pPr>
          </a:lstStyle>
          <a:p>
            <a:fld id="{DDCF7B4C-0FF4-6C41-91ED-5F8FD57EA949}" type="slidenum">
              <a:rPr lang="en-US" sz="1200"/>
              <a:pPr/>
              <a:t>37</a:t>
            </a:fld>
            <a:endParaRPr lang="en-US" sz="1200"/>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1" name="Slide Image Placeholder 1"/>
          <p:cNvSpPr>
            <a:spLocks noGrp="1" noRot="1" noChangeAspect="1"/>
          </p:cNvSpPr>
          <p:nvPr>
            <p:ph type="sldImg"/>
          </p:nvPr>
        </p:nvSpPr>
        <p:spPr>
          <a:ln/>
        </p:spPr>
      </p:sp>
      <p:sp>
        <p:nvSpPr>
          <p:cNvPr id="107522"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defTabSz="965200"/>
            <a:r>
              <a:rPr lang="en-US" dirty="0" smtClean="0">
                <a:ea typeface="ヒラギノ角ゴ Pro W3" charset="0"/>
              </a:rPr>
              <a:t>the Data Scientist</a:t>
            </a:r>
          </a:p>
          <a:p>
            <a:pPr defTabSz="965200"/>
            <a:endParaRPr lang="en-US" dirty="0" smtClean="0">
              <a:ea typeface="ヒラギノ角ゴ Pro W3" charset="0"/>
            </a:endParaRPr>
          </a:p>
          <a:p>
            <a:pPr defTabSz="965200"/>
            <a:endParaRPr lang="en-US" dirty="0" smtClean="0">
              <a:ea typeface="ヒラギノ角ゴ Pro W3" charset="0"/>
            </a:endParaRPr>
          </a:p>
          <a:p>
            <a:pPr defTabSz="965200"/>
            <a:r>
              <a:rPr lang="en-US" dirty="0" smtClean="0">
                <a:ea typeface="ヒラギノ角ゴ Pro W3" charset="0"/>
              </a:rPr>
              <a:t>====</a:t>
            </a:r>
          </a:p>
          <a:p>
            <a:pPr defTabSz="965200"/>
            <a:endParaRPr lang="en-US" dirty="0" smtClean="0">
              <a:ea typeface="ヒラギノ角ゴ Pro W3" charset="0"/>
            </a:endParaRPr>
          </a:p>
          <a:p>
            <a:pPr defTabSz="965200"/>
            <a:r>
              <a:rPr lang="en-US" dirty="0" smtClean="0">
                <a:ea typeface="ヒラギノ角ゴ Pro W3" charset="0"/>
              </a:rPr>
              <a:t>Someone </a:t>
            </a:r>
            <a:r>
              <a:rPr lang="en-US" dirty="0">
                <a:ea typeface="ヒラギノ角ゴ Pro W3" charset="0"/>
              </a:rPr>
              <a:t>needs to take all that data we’ve collected and turn it into information.  </a:t>
            </a:r>
          </a:p>
          <a:p>
            <a:pPr defTabSz="965200"/>
            <a:r>
              <a:rPr lang="en-US" dirty="0">
                <a:ea typeface="ヒラギノ角ゴ Pro W3" charset="0"/>
              </a:rPr>
              <a:t>That’s the Data Scientist.</a:t>
            </a:r>
          </a:p>
          <a:p>
            <a:pPr defTabSz="965200"/>
            <a:endParaRPr lang="en-US" dirty="0">
              <a:ea typeface="ヒラギノ角ゴ Pro W3" charset="0"/>
            </a:endParaRPr>
          </a:p>
          <a:p>
            <a:pPr defTabSz="965200"/>
            <a:endParaRPr lang="en-US" dirty="0">
              <a:ea typeface="ヒラギノ角ゴ Pro W3" charset="0"/>
            </a:endParaRPr>
          </a:p>
          <a:p>
            <a:pPr defTabSz="965200"/>
            <a:endParaRPr lang="en-US" dirty="0">
              <a:ea typeface="ヒラギノ角ゴ Pro W3" charset="0"/>
            </a:endParaRPr>
          </a:p>
          <a:p>
            <a:pPr defTabSz="965200"/>
            <a:endParaRPr lang="en-US" dirty="0">
              <a:ea typeface="ヒラギノ角ゴ Pro W3" charset="0"/>
            </a:endParaRPr>
          </a:p>
          <a:p>
            <a:pPr defTabSz="965200"/>
            <a:r>
              <a:rPr lang="en-US" dirty="0">
                <a:ea typeface="ヒラギノ角ゴ Pro W3" charset="0"/>
              </a:rPr>
              <a:t>=====</a:t>
            </a:r>
          </a:p>
          <a:p>
            <a:pPr defTabSz="965200"/>
            <a:r>
              <a:rPr lang="en-US" dirty="0">
                <a:ea typeface="ヒラギノ角ゴ Pro W3" charset="0"/>
              </a:rPr>
              <a:t>http://</a:t>
            </a:r>
            <a:r>
              <a:rPr lang="en-US" dirty="0" err="1">
                <a:ea typeface="ヒラギノ角ゴ Pro W3" charset="0"/>
              </a:rPr>
              <a:t>talent.linkedin.com</a:t>
            </a:r>
            <a:r>
              <a:rPr lang="en-US" dirty="0">
                <a:ea typeface="ヒラギノ角ゴ Pro W3" charset="0"/>
              </a:rPr>
              <a:t>/blog/</a:t>
            </a:r>
            <a:r>
              <a:rPr lang="en-US" dirty="0" err="1">
                <a:ea typeface="ヒラギノ角ゴ Pro W3" charset="0"/>
              </a:rPr>
              <a:t>index.php</a:t>
            </a:r>
            <a:r>
              <a:rPr lang="en-US" dirty="0">
                <a:ea typeface="ヒラギノ角ゴ Pro W3" charset="0"/>
              </a:rPr>
              <a:t>/2014/01/top-10-job-titles-that-didnt-exist-5-years-ago-infographic</a:t>
            </a:r>
          </a:p>
          <a:p>
            <a:pPr defTabSz="965200"/>
            <a:endParaRPr lang="en-US" dirty="0">
              <a:ea typeface="ヒラギノ角ゴ Pro W3" charset="0"/>
            </a:endParaRPr>
          </a:p>
          <a:p>
            <a:pPr defTabSz="965200"/>
            <a:r>
              <a:rPr lang="en-US" dirty="0">
                <a:ea typeface="ヒラギノ角ゴ Pro W3" charset="0"/>
              </a:rPr>
              <a:t>Top 10 Job Titles That Didn’t Exist 5 Years Ago</a:t>
            </a:r>
          </a:p>
          <a:p>
            <a:pPr defTabSz="965200"/>
            <a:endParaRPr lang="en-US" dirty="0">
              <a:ea typeface="ヒラギノ角ゴ Pro W3" charset="0"/>
            </a:endParaRPr>
          </a:p>
          <a:p>
            <a:pPr defTabSz="965200"/>
            <a:r>
              <a:rPr lang="en-US" dirty="0">
                <a:ea typeface="ヒラギノ角ゴ Pro W3" charset="0"/>
              </a:rPr>
              <a:t>Methodological details: We counted the frequencies of all English words and phrases used in job titles that were held in 2013 and compared the results to job titles that were held in 2008. We then took the top titles that saw the largest growth in frequency in that 5 year period and ranked them by their relative size in 2013. “Big data” and “cloud services” were the root phrases used to determine frequencies for “big data architect” and “cloud services manager” (which had many permutations, e.g. “big data architect/analyst/engineer” etc.). For simplicity’s sake, the titles you see above were used as examples. Data is current as of November 26, 2013.</a:t>
            </a:r>
          </a:p>
        </p:txBody>
      </p:sp>
      <p:sp>
        <p:nvSpPr>
          <p:cNvPr id="107523"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ヒラギノ角ゴ Pro W3" charset="0"/>
                <a:cs typeface="ヒラギノ角ゴ Pro W3" charset="0"/>
              </a:defRPr>
            </a:lvl1pPr>
            <a:lvl2pPr marL="742950" indent="-285750">
              <a:defRPr sz="2400">
                <a:solidFill>
                  <a:schemeClr val="tx1"/>
                </a:solidFill>
                <a:latin typeface="Arial" charset="0"/>
                <a:ea typeface="ヒラギノ角ゴ Pro W3" charset="0"/>
                <a:cs typeface="ヒラギノ角ゴ Pro W3" charset="0"/>
              </a:defRPr>
            </a:lvl2pPr>
            <a:lvl3pPr marL="1143000" indent="-228600">
              <a:defRPr sz="2400">
                <a:solidFill>
                  <a:schemeClr val="tx1"/>
                </a:solidFill>
                <a:latin typeface="Arial" charset="0"/>
                <a:ea typeface="ヒラギノ角ゴ Pro W3" charset="0"/>
                <a:cs typeface="ヒラギノ角ゴ Pro W3" charset="0"/>
              </a:defRPr>
            </a:lvl3pPr>
            <a:lvl4pPr marL="1600200" indent="-228600">
              <a:defRPr sz="2400">
                <a:solidFill>
                  <a:schemeClr val="tx1"/>
                </a:solidFill>
                <a:latin typeface="Arial" charset="0"/>
                <a:ea typeface="ヒラギノ角ゴ Pro W3" charset="0"/>
                <a:cs typeface="ヒラギノ角ゴ Pro W3" charset="0"/>
              </a:defRPr>
            </a:lvl4pPr>
            <a:lvl5pPr marL="2057400" indent="-228600">
              <a:defRPr sz="2400">
                <a:solidFill>
                  <a:schemeClr val="tx1"/>
                </a:solidFill>
                <a:latin typeface="Arial" charset="0"/>
                <a:ea typeface="ヒラギノ角ゴ Pro W3" charset="0"/>
                <a:cs typeface="ヒラギノ角ゴ Pro W3" charset="0"/>
              </a:defRPr>
            </a:lvl5pPr>
            <a:lvl6pPr marL="25146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6pPr>
            <a:lvl7pPr marL="29718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7pPr>
            <a:lvl8pPr marL="34290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8pPr>
            <a:lvl9pPr marL="38862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9pPr>
          </a:lstStyle>
          <a:p>
            <a:fld id="{F533C95B-F72F-C941-A7AC-DA1A684C82F3}" type="slidenum">
              <a:rPr lang="en-US" sz="1200"/>
              <a:pPr/>
              <a:t>38</a:t>
            </a:fld>
            <a:endParaRPr lang="en-US" sz="1200"/>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69" name="Slide Image Placeholder 1"/>
          <p:cNvSpPr>
            <a:spLocks noGrp="1" noRot="1" noChangeAspect="1"/>
          </p:cNvSpPr>
          <p:nvPr>
            <p:ph type="sldImg"/>
          </p:nvPr>
        </p:nvSpPr>
        <p:spPr>
          <a:ln/>
        </p:spPr>
      </p:sp>
      <p:sp>
        <p:nvSpPr>
          <p:cNvPr id="109570"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dirty="0">
                <a:ea typeface="ヒラギノ角ゴ Pro W3" charset="0"/>
              </a:rPr>
              <a:t>Look!  It’s a high demand job that does </a:t>
            </a:r>
            <a:r>
              <a:rPr lang="en-US" u="sng" dirty="0">
                <a:ea typeface="ヒラギノ角ゴ Pro W3" charset="0"/>
              </a:rPr>
              <a:t>not</a:t>
            </a:r>
            <a:r>
              <a:rPr lang="en-US" dirty="0">
                <a:ea typeface="ヒラギノ角ゴ Pro W3" charset="0"/>
              </a:rPr>
              <a:t> require a </a:t>
            </a:r>
            <a:r>
              <a:rPr lang="en-US" u="sng" dirty="0">
                <a:ea typeface="ヒラギノ角ゴ Pro W3" charset="0"/>
              </a:rPr>
              <a:t>computer</a:t>
            </a:r>
            <a:r>
              <a:rPr lang="en-US" dirty="0" smtClean="0">
                <a:ea typeface="ヒラギノ角ゴ Pro W3" charset="0"/>
              </a:rPr>
              <a:t>!</a:t>
            </a:r>
          </a:p>
          <a:p>
            <a:endParaRPr lang="en-US" dirty="0" smtClean="0">
              <a:ea typeface="ヒラギノ角ゴ Pro W3" charset="0"/>
            </a:endParaRPr>
          </a:p>
          <a:p>
            <a:r>
              <a:rPr lang="en-US" dirty="0" smtClean="0">
                <a:ea typeface="ヒラギノ角ゴ Pro W3" charset="0"/>
              </a:rPr>
              <a:t>=======</a:t>
            </a:r>
            <a:endParaRPr lang="en-US" dirty="0">
              <a:ea typeface="ヒラギノ角ゴ Pro W3" charset="0"/>
            </a:endParaRPr>
          </a:p>
          <a:p>
            <a:endParaRPr lang="en-US" dirty="0">
              <a:ea typeface="ヒラギノ角ゴ Pro W3" charset="0"/>
            </a:endParaRPr>
          </a:p>
          <a:p>
            <a:r>
              <a:rPr lang="en-US" dirty="0">
                <a:ea typeface="ヒラギノ角ゴ Pro W3" charset="0"/>
              </a:rPr>
              <a:t>Raise your hand if you </a:t>
            </a:r>
            <a:r>
              <a:rPr lang="en-US" dirty="0" err="1">
                <a:ea typeface="ヒラギノ角ゴ Pro W3" charset="0"/>
              </a:rPr>
              <a:t>Zumba</a:t>
            </a:r>
            <a:r>
              <a:rPr lang="en-US" dirty="0" smtClean="0">
                <a:ea typeface="ヒラギノ角ゴ Pro W3" charset="0"/>
              </a:rPr>
              <a:t>.</a:t>
            </a:r>
          </a:p>
          <a:p>
            <a:endParaRPr lang="en-US" dirty="0">
              <a:ea typeface="ヒラギノ角ゴ Pro W3" charset="0"/>
            </a:endParaRPr>
          </a:p>
          <a:p>
            <a:r>
              <a:rPr lang="en-US" dirty="0" smtClean="0">
                <a:ea typeface="ヒラギノ角ゴ Pro W3" charset="0"/>
              </a:rPr>
              <a:t>Sometimes we need to get away from our computers for a little while, and that’s why Zumba instructors are in high demand.</a:t>
            </a:r>
            <a:endParaRPr lang="en-US" dirty="0">
              <a:ea typeface="ヒラギノ角ゴ Pro W3" charset="0"/>
            </a:endParaRPr>
          </a:p>
          <a:p>
            <a:endParaRPr lang="en-US" dirty="0">
              <a:ea typeface="ヒラギノ角ゴ Pro W3" charset="0"/>
            </a:endParaRPr>
          </a:p>
          <a:p>
            <a:endParaRPr lang="en-US" dirty="0">
              <a:ea typeface="ヒラギノ角ゴ Pro W3" charset="0"/>
            </a:endParaRPr>
          </a:p>
          <a:p>
            <a:r>
              <a:rPr lang="en-US" dirty="0">
                <a:ea typeface="ヒラギノ角ゴ Pro W3" charset="0"/>
              </a:rPr>
              <a:t>=====</a:t>
            </a:r>
          </a:p>
          <a:p>
            <a:r>
              <a:rPr lang="en-US" dirty="0">
                <a:ea typeface="ヒラギノ角ゴ Pro W3" charset="0"/>
              </a:rPr>
              <a:t>http://</a:t>
            </a:r>
            <a:r>
              <a:rPr lang="en-US" dirty="0" err="1">
                <a:ea typeface="ヒラギノ角ゴ Pro W3" charset="0"/>
              </a:rPr>
              <a:t>talent.linkedin.com</a:t>
            </a:r>
            <a:r>
              <a:rPr lang="en-US" dirty="0">
                <a:ea typeface="ヒラギノ角ゴ Pro W3" charset="0"/>
              </a:rPr>
              <a:t>/blog/</a:t>
            </a:r>
            <a:r>
              <a:rPr lang="en-US" dirty="0" err="1">
                <a:ea typeface="ヒラギノ角ゴ Pro W3" charset="0"/>
              </a:rPr>
              <a:t>index.php</a:t>
            </a:r>
            <a:r>
              <a:rPr lang="en-US" dirty="0">
                <a:ea typeface="ヒラギノ角ゴ Pro W3" charset="0"/>
              </a:rPr>
              <a:t>/2014/01/top-10-job-titles-that-didnt-exist-5-years-ago-infographic</a:t>
            </a:r>
          </a:p>
          <a:p>
            <a:endParaRPr lang="en-US" dirty="0">
              <a:ea typeface="ヒラギノ角ゴ Pro W3" charset="0"/>
            </a:endParaRPr>
          </a:p>
          <a:p>
            <a:r>
              <a:rPr lang="en-US" dirty="0">
                <a:ea typeface="ヒラギノ角ゴ Pro W3" charset="0"/>
              </a:rPr>
              <a:t>Top 10 Job Titles That Didn’t Exist 5 Years Ago</a:t>
            </a:r>
          </a:p>
          <a:p>
            <a:endParaRPr lang="en-US" dirty="0">
              <a:ea typeface="ヒラギノ角ゴ Pro W3" charset="0"/>
            </a:endParaRPr>
          </a:p>
          <a:p>
            <a:r>
              <a:rPr lang="en-US" dirty="0">
                <a:ea typeface="ヒラギノ角ゴ Pro W3" charset="0"/>
              </a:rPr>
              <a:t>Methodological details: We counted the frequencies of all English words and phrases used in job titles that were held in 2013 and compared the results to job titles that were held in 2008. We then took the top titles that saw the largest growth in frequency in that 5 year period and ranked them by their relative size in 2013. “Big data” and “cloud services” were the root phrases used to determine frequencies for “big data architect” and “cloud services manager” (which had many permutations, e.g. “big data architect/analyst/engineer” etc.). For simplicity’s sake, the titles you see above were used as examples. Data is current as of November 26, 2013.</a:t>
            </a:r>
          </a:p>
        </p:txBody>
      </p:sp>
      <p:sp>
        <p:nvSpPr>
          <p:cNvPr id="109571"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ヒラギノ角ゴ Pro W3" charset="0"/>
                <a:cs typeface="ヒラギノ角ゴ Pro W3" charset="0"/>
              </a:defRPr>
            </a:lvl1pPr>
            <a:lvl2pPr marL="742950" indent="-285750">
              <a:defRPr sz="2400">
                <a:solidFill>
                  <a:schemeClr val="tx1"/>
                </a:solidFill>
                <a:latin typeface="Arial" charset="0"/>
                <a:ea typeface="ヒラギノ角ゴ Pro W3" charset="0"/>
                <a:cs typeface="ヒラギノ角ゴ Pro W3" charset="0"/>
              </a:defRPr>
            </a:lvl2pPr>
            <a:lvl3pPr marL="1143000" indent="-228600">
              <a:defRPr sz="2400">
                <a:solidFill>
                  <a:schemeClr val="tx1"/>
                </a:solidFill>
                <a:latin typeface="Arial" charset="0"/>
                <a:ea typeface="ヒラギノ角ゴ Pro W3" charset="0"/>
                <a:cs typeface="ヒラギノ角ゴ Pro W3" charset="0"/>
              </a:defRPr>
            </a:lvl3pPr>
            <a:lvl4pPr marL="1600200" indent="-228600">
              <a:defRPr sz="2400">
                <a:solidFill>
                  <a:schemeClr val="tx1"/>
                </a:solidFill>
                <a:latin typeface="Arial" charset="0"/>
                <a:ea typeface="ヒラギノ角ゴ Pro W3" charset="0"/>
                <a:cs typeface="ヒラギノ角ゴ Pro W3" charset="0"/>
              </a:defRPr>
            </a:lvl4pPr>
            <a:lvl5pPr marL="2057400" indent="-228600">
              <a:defRPr sz="2400">
                <a:solidFill>
                  <a:schemeClr val="tx1"/>
                </a:solidFill>
                <a:latin typeface="Arial" charset="0"/>
                <a:ea typeface="ヒラギノ角ゴ Pro W3" charset="0"/>
                <a:cs typeface="ヒラギノ角ゴ Pro W3" charset="0"/>
              </a:defRPr>
            </a:lvl5pPr>
            <a:lvl6pPr marL="25146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6pPr>
            <a:lvl7pPr marL="29718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7pPr>
            <a:lvl8pPr marL="34290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8pPr>
            <a:lvl9pPr marL="38862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9pPr>
          </a:lstStyle>
          <a:p>
            <a:fld id="{B6EF91FD-388F-4248-9790-B37AD612BB9A}" type="slidenum">
              <a:rPr lang="en-US" sz="1200"/>
              <a:pPr/>
              <a:t>39</a:t>
            </a:fld>
            <a:endParaRPr lang="en-US" sz="120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ヒラギノ角ゴ Pro W3" charset="0"/>
                <a:cs typeface="ヒラギノ角ゴ Pro W3" charset="0"/>
              </a:defRPr>
            </a:lvl1pPr>
            <a:lvl2pPr marL="742950" indent="-285750">
              <a:defRPr sz="2400">
                <a:solidFill>
                  <a:schemeClr val="tx1"/>
                </a:solidFill>
                <a:latin typeface="Arial" charset="0"/>
                <a:ea typeface="ヒラギノ角ゴ Pro W3" charset="0"/>
                <a:cs typeface="ヒラギノ角ゴ Pro W3" charset="0"/>
              </a:defRPr>
            </a:lvl2pPr>
            <a:lvl3pPr marL="1143000" indent="-228600">
              <a:defRPr sz="2400">
                <a:solidFill>
                  <a:schemeClr val="tx1"/>
                </a:solidFill>
                <a:latin typeface="Arial" charset="0"/>
                <a:ea typeface="ヒラギノ角ゴ Pro W3" charset="0"/>
                <a:cs typeface="ヒラギノ角ゴ Pro W3" charset="0"/>
              </a:defRPr>
            </a:lvl3pPr>
            <a:lvl4pPr marL="1600200" indent="-228600">
              <a:defRPr sz="2400">
                <a:solidFill>
                  <a:schemeClr val="tx1"/>
                </a:solidFill>
                <a:latin typeface="Arial" charset="0"/>
                <a:ea typeface="ヒラギノ角ゴ Pro W3" charset="0"/>
                <a:cs typeface="ヒラギノ角ゴ Pro W3" charset="0"/>
              </a:defRPr>
            </a:lvl4pPr>
            <a:lvl5pPr marL="2057400" indent="-228600">
              <a:defRPr sz="2400">
                <a:solidFill>
                  <a:schemeClr val="tx1"/>
                </a:solidFill>
                <a:latin typeface="Arial" charset="0"/>
                <a:ea typeface="ヒラギノ角ゴ Pro W3" charset="0"/>
                <a:cs typeface="ヒラギノ角ゴ Pro W3" charset="0"/>
              </a:defRPr>
            </a:lvl5pPr>
            <a:lvl6pPr marL="25146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6pPr>
            <a:lvl7pPr marL="29718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7pPr>
            <a:lvl8pPr marL="34290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8pPr>
            <a:lvl9pPr marL="38862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9pPr>
          </a:lstStyle>
          <a:p>
            <a:fld id="{620BAE88-FB43-2046-99A0-1C01B692316A}" type="slidenum">
              <a:rPr lang="en-US" sz="1300"/>
              <a:pPr/>
              <a:t>4</a:t>
            </a:fld>
            <a:endParaRPr lang="en-US" sz="1300"/>
          </a:p>
        </p:txBody>
      </p:sp>
      <p:sp>
        <p:nvSpPr>
          <p:cNvPr id="31746" name="Slide Image Placeholder 1"/>
          <p:cNvSpPr>
            <a:spLocks noGrp="1" noRot="1" noChangeAspect="1" noTextEdit="1"/>
          </p:cNvSpPr>
          <p:nvPr>
            <p:ph type="sldImg"/>
          </p:nvPr>
        </p:nvSpPr>
        <p:spPr>
          <a:xfrm>
            <a:off x="1066800" y="457200"/>
            <a:ext cx="2095500" cy="1571625"/>
          </a:xfrm>
          <a:solidFill>
            <a:srgbClr val="FFFFFF"/>
          </a:solidFill>
          <a:ln/>
        </p:spPr>
      </p:sp>
      <p:sp>
        <p:nvSpPr>
          <p:cNvPr id="31747" name="Notes Placeholder 2"/>
          <p:cNvSpPr>
            <a:spLocks noGrp="1"/>
          </p:cNvSpPr>
          <p:nvPr>
            <p:ph type="body" idx="1"/>
          </p:nvPr>
        </p:nvSpPr>
        <p:spPr>
          <a:xfrm>
            <a:off x="812800" y="2057400"/>
            <a:ext cx="5608638" cy="7064375"/>
          </a:xfrm>
          <a:noFill/>
          <a:ln>
            <a:solidFill>
              <a:srgbClr val="000000"/>
            </a:solidFill>
          </a:ln>
          <a:extLst>
            <a:ext uri="{909E8E84-426E-40DD-AFC4-6F175D3DCCD1}">
              <a14:hiddenFill xmlns:a14="http://schemas.microsoft.com/office/drawing/2010/main">
                <a:solidFill>
                  <a:srgbClr val="FFFFFF"/>
                </a:solidFill>
              </a14:hiddenFill>
            </a:ext>
          </a:extLst>
        </p:spPr>
        <p:txBody>
          <a:bodyPr/>
          <a:lstStyle/>
          <a:p>
            <a:r>
              <a:rPr lang="en-US" dirty="0" smtClean="0">
                <a:latin typeface="Arial" charset="0"/>
                <a:ea typeface="ヒラギノ角ゴ Pro W3" charset="0"/>
                <a:cs typeface="ヒラギノ角ゴ Pro W3" charset="0"/>
              </a:rPr>
              <a:t>Learning Objective number one:  Define career and related information and its purposes.</a:t>
            </a:r>
          </a:p>
          <a:p>
            <a:r>
              <a:rPr lang="en-US" dirty="0" smtClean="0">
                <a:latin typeface="Arial" charset="0"/>
                <a:ea typeface="ヒラギノ角ゴ Pro W3" charset="0"/>
                <a:cs typeface="ヒラギノ角ゴ Pro W3" charset="0"/>
              </a:rPr>
              <a:t>I can see the excitement</a:t>
            </a:r>
            <a:r>
              <a:rPr lang="en-US" baseline="0" dirty="0" smtClean="0">
                <a:latin typeface="Arial" charset="0"/>
                <a:ea typeface="ヒラギノ角ゴ Pro W3" charset="0"/>
                <a:cs typeface="ヒラギノ角ゴ Pro W3" charset="0"/>
              </a:rPr>
              <a:t> building in your eyes as we begin to delve into the wonderful world of Career Information.</a:t>
            </a:r>
          </a:p>
          <a:p>
            <a:r>
              <a:rPr lang="en-US" baseline="0" dirty="0" smtClean="0">
                <a:latin typeface="Arial" charset="0"/>
                <a:ea typeface="ヒラギノ角ゴ Pro W3" charset="0"/>
                <a:cs typeface="ヒラギノ角ゴ Pro W3" charset="0"/>
              </a:rPr>
              <a:t>Actually, this could very well be the part of the CDF class that makes you fall asleep thinking -- “Will this </a:t>
            </a:r>
            <a:r>
              <a:rPr lang="en-US" u="sng" baseline="0" dirty="0" smtClean="0">
                <a:latin typeface="Arial" charset="0"/>
                <a:ea typeface="ヒラギノ角ゴ Pro W3" charset="0"/>
                <a:cs typeface="ヒラギノ角ゴ Pro W3" charset="0"/>
              </a:rPr>
              <a:t>really</a:t>
            </a:r>
            <a:r>
              <a:rPr lang="en-US" baseline="0" dirty="0" smtClean="0">
                <a:latin typeface="Arial" charset="0"/>
                <a:ea typeface="ヒラギノ角ゴ Pro W3" charset="0"/>
                <a:cs typeface="ヒラギノ角ゴ Pro W3" charset="0"/>
              </a:rPr>
              <a:t> be on the test?”</a:t>
            </a:r>
          </a:p>
          <a:p>
            <a:r>
              <a:rPr lang="en-US" baseline="0" dirty="0" smtClean="0">
                <a:latin typeface="Arial" charset="0"/>
                <a:ea typeface="ヒラギノ角ゴ Pro W3" charset="0"/>
                <a:cs typeface="ヒラギノ角ゴ Pro W3" charset="0"/>
                <a:sym typeface="Wingdings" panose="05000000000000000000" pitchFamily="2" charset="2"/>
              </a:rPr>
              <a:t> </a:t>
            </a:r>
            <a:r>
              <a:rPr lang="en-US" baseline="0" dirty="0" smtClean="0">
                <a:latin typeface="Arial" charset="0"/>
                <a:ea typeface="ヒラギノ角ゴ Pro W3" charset="0"/>
                <a:cs typeface="ヒラギノ角ゴ Pro W3" charset="0"/>
              </a:rPr>
              <a:t>Right now I feel like professor John Keating, played by Robin Williams in the Dead Poets Society, when I say that your textbook is </a:t>
            </a:r>
            <a:r>
              <a:rPr lang="en-US" u="sng" baseline="0" dirty="0" smtClean="0">
                <a:latin typeface="Arial" charset="0"/>
                <a:ea typeface="ヒラギノ角ゴ Pro W3" charset="0"/>
                <a:cs typeface="ヒラギノ角ゴ Pro W3" charset="0"/>
              </a:rPr>
              <a:t>wrong</a:t>
            </a:r>
            <a:r>
              <a:rPr lang="en-US" u="none" baseline="0" dirty="0" smtClean="0">
                <a:latin typeface="Arial" charset="0"/>
                <a:ea typeface="ヒラギノ角ゴ Pro W3" charset="0"/>
                <a:cs typeface="ヒラギノ角ゴ Pro W3" charset="0"/>
              </a:rPr>
              <a:t>.  W</a:t>
            </a:r>
            <a:r>
              <a:rPr lang="en-US" baseline="0" dirty="0" smtClean="0">
                <a:latin typeface="Arial" charset="0"/>
                <a:ea typeface="ヒラギノ角ゴ Pro W3" charset="0"/>
                <a:cs typeface="ヒラギノ角ゴ Pro W3" charset="0"/>
              </a:rPr>
              <a:t>e should stand on our desks and </a:t>
            </a:r>
            <a:r>
              <a:rPr lang="en-US" u="sng" baseline="0" dirty="0" smtClean="0">
                <a:latin typeface="Arial" charset="0"/>
                <a:ea typeface="ヒラギノ角ゴ Pro W3" charset="0"/>
                <a:cs typeface="ヒラギノ角ゴ Pro W3" charset="0"/>
              </a:rPr>
              <a:t>rip</a:t>
            </a:r>
            <a:r>
              <a:rPr lang="en-US" baseline="0" dirty="0" smtClean="0">
                <a:latin typeface="Arial" charset="0"/>
                <a:ea typeface="ヒラギノ角ゴ Pro W3" charset="0"/>
                <a:cs typeface="ヒラギノ角ゴ Pro W3" charset="0"/>
              </a:rPr>
              <a:t> out the offending page.</a:t>
            </a:r>
          </a:p>
          <a:p>
            <a:r>
              <a:rPr lang="en-US" baseline="0" dirty="0" smtClean="0">
                <a:latin typeface="Arial" charset="0"/>
                <a:ea typeface="ヒラギノ角ゴ Pro W3" charset="0"/>
                <a:cs typeface="ヒラギノ角ゴ Pro W3" charset="0"/>
              </a:rPr>
              <a:t>Notice in the middle of page 7-3 where the paragraph begins with “Information can be defined as data, knowledge, or intelligence that is either given or received.”</a:t>
            </a:r>
            <a:endParaRPr lang="en-US" dirty="0" smtClean="0">
              <a:latin typeface="Arial" charset="0"/>
              <a:ea typeface="ヒラギノ角ゴ Pro W3" charset="0"/>
              <a:cs typeface="ヒラギノ角ゴ Pro W3" charset="0"/>
            </a:endParaRPr>
          </a:p>
          <a:p>
            <a:r>
              <a:rPr lang="en-US" dirty="0" smtClean="0">
                <a:latin typeface="Arial" charset="0"/>
                <a:ea typeface="ヒラギノ角ゴ Pro W3" charset="0"/>
                <a:cs typeface="ヒラギノ角ゴ Pro W3" charset="0"/>
                <a:sym typeface="Wingdings" panose="05000000000000000000" pitchFamily="2" charset="2"/>
              </a:rPr>
              <a:t> Let me tell you that </a:t>
            </a:r>
            <a:r>
              <a:rPr lang="en-US" u="sng" dirty="0" smtClean="0">
                <a:latin typeface="Arial" charset="0"/>
                <a:ea typeface="ヒラギノ角ゴ Pro W3" charset="0"/>
                <a:cs typeface="ヒラギノ角ゴ Pro W3" charset="0"/>
              </a:rPr>
              <a:t>Information </a:t>
            </a:r>
            <a:r>
              <a:rPr lang="en-US" dirty="0" smtClean="0">
                <a:latin typeface="Arial" charset="0"/>
                <a:ea typeface="ヒラギノ角ゴ Pro W3" charset="0"/>
                <a:cs typeface="ヒラギノ角ゴ Pro W3" charset="0"/>
              </a:rPr>
              <a:t>is neither data nor knowledge. These are not synonyms. Taken with a grain of salt, the rest of the definition on this page is really good.</a:t>
            </a:r>
          </a:p>
          <a:p>
            <a:r>
              <a:rPr lang="en-US" dirty="0" smtClean="0">
                <a:latin typeface="Arial" charset="0"/>
                <a:ea typeface="ヒラギノ角ゴ Pro W3" charset="0"/>
                <a:cs typeface="ヒラギノ角ゴ Pro W3" charset="0"/>
              </a:rPr>
              <a:t>Let’s go off topic a minute for my 60-second soapbox lecture on the difference</a:t>
            </a:r>
            <a:r>
              <a:rPr lang="en-US" baseline="0" dirty="0" smtClean="0">
                <a:latin typeface="Arial" charset="0"/>
                <a:ea typeface="ヒラギノ角ゴ Pro W3" charset="0"/>
                <a:cs typeface="ヒラギノ角ゴ Pro W3" charset="0"/>
              </a:rPr>
              <a:t> between data, information, and knowledge.</a:t>
            </a:r>
            <a:endParaRPr lang="en-US" dirty="0" smtClean="0">
              <a:latin typeface="Arial" charset="0"/>
              <a:ea typeface="ヒラギノ角ゴ Pro W3" charset="0"/>
              <a:cs typeface="ヒラギノ角ゴ Pro W3" charset="0"/>
            </a:endParaRPr>
          </a:p>
          <a:p>
            <a:r>
              <a:rPr lang="en-US" dirty="0" smtClean="0">
                <a:latin typeface="Arial" charset="0"/>
                <a:ea typeface="ヒラギノ角ゴ Pro W3" charset="0"/>
                <a:cs typeface="ヒラギノ角ゴ Pro W3" charset="0"/>
              </a:rPr>
              <a:t>That’s my soapbox icon in the corner of the screen.</a:t>
            </a:r>
            <a:endParaRPr lang="en-US" dirty="0">
              <a:latin typeface="Arial" charset="0"/>
              <a:ea typeface="ヒラギノ角ゴ Pro W3" charset="0"/>
              <a:cs typeface="ヒラギノ角ゴ Pro W3" charset="0"/>
            </a:endParaRPr>
          </a:p>
        </p:txBody>
      </p:sp>
      <p:sp>
        <p:nvSpPr>
          <p:cNvPr id="31748" name="Slide Number Placeholder 3"/>
          <p:cNvSpPr txBox="1">
            <a:spLocks noGrp="1"/>
          </p:cNvSpPr>
          <p:nvPr/>
        </p:nvSpPr>
        <p:spPr bwMode="auto">
          <a:xfrm>
            <a:off x="4144963" y="9121775"/>
            <a:ext cx="3170237" cy="479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6661" tIns="48331" rIns="96661" bIns="48331" anchor="b"/>
          <a:lstStyle>
            <a:lvl1pPr>
              <a:defRPr sz="2400">
                <a:solidFill>
                  <a:schemeClr val="tx1"/>
                </a:solidFill>
                <a:latin typeface="Arial" charset="0"/>
                <a:ea typeface="ヒラギノ角ゴ Pro W3" charset="0"/>
                <a:cs typeface="ヒラギノ角ゴ Pro W3" charset="0"/>
              </a:defRPr>
            </a:lvl1pPr>
            <a:lvl2pPr marL="742950" indent="-285750">
              <a:defRPr sz="2400">
                <a:solidFill>
                  <a:schemeClr val="tx1"/>
                </a:solidFill>
                <a:latin typeface="Arial" charset="0"/>
                <a:ea typeface="ヒラギノ角ゴ Pro W3" charset="0"/>
                <a:cs typeface="ヒラギノ角ゴ Pro W3" charset="0"/>
              </a:defRPr>
            </a:lvl2pPr>
            <a:lvl3pPr marL="1143000" indent="-228600">
              <a:defRPr sz="2400">
                <a:solidFill>
                  <a:schemeClr val="tx1"/>
                </a:solidFill>
                <a:latin typeface="Arial" charset="0"/>
                <a:ea typeface="ヒラギノ角ゴ Pro W3" charset="0"/>
                <a:cs typeface="ヒラギノ角ゴ Pro W3" charset="0"/>
              </a:defRPr>
            </a:lvl3pPr>
            <a:lvl4pPr marL="1600200" indent="-228600">
              <a:defRPr sz="2400">
                <a:solidFill>
                  <a:schemeClr val="tx1"/>
                </a:solidFill>
                <a:latin typeface="Arial" charset="0"/>
                <a:ea typeface="ヒラギノ角ゴ Pro W3" charset="0"/>
                <a:cs typeface="ヒラギノ角ゴ Pro W3" charset="0"/>
              </a:defRPr>
            </a:lvl4pPr>
            <a:lvl5pPr marL="2057400" indent="-228600">
              <a:defRPr sz="2400">
                <a:solidFill>
                  <a:schemeClr val="tx1"/>
                </a:solidFill>
                <a:latin typeface="Arial" charset="0"/>
                <a:ea typeface="ヒラギノ角ゴ Pro W3" charset="0"/>
                <a:cs typeface="ヒラギノ角ゴ Pro W3" charset="0"/>
              </a:defRPr>
            </a:lvl5pPr>
            <a:lvl6pPr marL="25146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6pPr>
            <a:lvl7pPr marL="29718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7pPr>
            <a:lvl8pPr marL="34290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8pPr>
            <a:lvl9pPr marL="38862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9pPr>
          </a:lstStyle>
          <a:p>
            <a:pPr algn="r"/>
            <a:fld id="{3008DC6F-E8C4-5846-90E7-EA5C8363BAAB}" type="slidenum">
              <a:rPr lang="en-US" sz="1300"/>
              <a:pPr algn="r"/>
              <a:t>4</a:t>
            </a:fld>
            <a:endParaRPr lang="en-US" sz="1300"/>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09" name="Slide Image Placeholder 1"/>
          <p:cNvSpPr>
            <a:spLocks noGrp="1" noRot="1" noChangeAspect="1" noTextEdit="1"/>
          </p:cNvSpPr>
          <p:nvPr>
            <p:ph type="sldImg"/>
          </p:nvPr>
        </p:nvSpPr>
        <p:spPr>
          <a:ln/>
        </p:spPr>
      </p:sp>
      <p:sp>
        <p:nvSpPr>
          <p:cNvPr id="119810"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dirty="0" smtClean="0">
                <a:ea typeface="ヒラギノ角ゴ Pro W3" charset="0"/>
              </a:rPr>
              <a:t>A recent study from Georgetown.</a:t>
            </a:r>
          </a:p>
          <a:p>
            <a:pPr marL="0" marR="0" indent="0" algn="l" defTabSz="914400" rtl="0" eaLnBrk="0" fontAlgn="base" latinLnBrk="0" hangingPunct="0">
              <a:lnSpc>
                <a:spcPct val="100000"/>
              </a:lnSpc>
              <a:spcBef>
                <a:spcPct val="30000"/>
              </a:spcBef>
              <a:spcAft>
                <a:spcPct val="0"/>
              </a:spcAft>
              <a:buClrTx/>
              <a:buSzTx/>
              <a:buFontTx/>
              <a:buNone/>
              <a:tabLst/>
              <a:defRPr/>
            </a:pPr>
            <a:endParaRPr lang="en-US" dirty="0" smtClean="0">
              <a:ea typeface="ヒラギノ角ゴ Pro W3" charset="0"/>
            </a:endParaRPr>
          </a:p>
          <a:p>
            <a:pPr marL="0" marR="0" indent="0" algn="l" defTabSz="914400" rtl="0" eaLnBrk="0" fontAlgn="base" latinLnBrk="0" hangingPunct="0">
              <a:lnSpc>
                <a:spcPct val="100000"/>
              </a:lnSpc>
              <a:spcBef>
                <a:spcPct val="30000"/>
              </a:spcBef>
              <a:spcAft>
                <a:spcPct val="0"/>
              </a:spcAft>
              <a:buClrTx/>
              <a:buSzTx/>
              <a:buFontTx/>
              <a:buNone/>
              <a:tabLst/>
              <a:defRPr/>
            </a:pPr>
            <a:r>
              <a:rPr lang="en-US" dirty="0" smtClean="0">
                <a:ea typeface="ヒラギノ角ゴ Pro W3" charset="0"/>
              </a:rPr>
              <a:t>====</a:t>
            </a:r>
          </a:p>
          <a:p>
            <a:endParaRPr lang="en-US" dirty="0" smtClean="0">
              <a:ea typeface="ヒラギノ角ゴ Pro W3" charset="0"/>
            </a:endParaRPr>
          </a:p>
          <a:p>
            <a:r>
              <a:rPr lang="en-US" dirty="0" smtClean="0">
                <a:ea typeface="ヒラギノ角ゴ Pro W3" charset="0"/>
              </a:rPr>
              <a:t>Job Growth and Education Requirements Through 2020</a:t>
            </a:r>
          </a:p>
          <a:p>
            <a:endParaRPr lang="en-US" dirty="0" smtClean="0">
              <a:ea typeface="ヒラギノ角ゴ Pro W3" charset="0"/>
            </a:endParaRPr>
          </a:p>
          <a:p>
            <a:endParaRPr lang="en-US" dirty="0">
              <a:ea typeface="ヒラギノ角ゴ Pro W3" charset="0"/>
            </a:endParaRPr>
          </a:p>
          <a:p>
            <a:endParaRPr lang="en-US" dirty="0" smtClean="0">
              <a:ea typeface="ヒラギノ角ゴ Pro W3" charset="0"/>
            </a:endParaRPr>
          </a:p>
          <a:p>
            <a:r>
              <a:rPr lang="en-US" dirty="0" smtClean="0">
                <a:ea typeface="ヒラギノ角ゴ Pro W3" charset="0"/>
              </a:rPr>
              <a:t>=====</a:t>
            </a:r>
          </a:p>
          <a:p>
            <a:r>
              <a:rPr lang="en-US" dirty="0" smtClean="0">
                <a:ea typeface="ヒラギノ角ゴ Pro W3" charset="0"/>
              </a:rPr>
              <a:t>http://</a:t>
            </a:r>
            <a:r>
              <a:rPr lang="en-US" dirty="0" err="1" smtClean="0">
                <a:ea typeface="ヒラギノ角ゴ Pro W3" charset="0"/>
              </a:rPr>
              <a:t>cew.georgetown.edu</a:t>
            </a:r>
            <a:r>
              <a:rPr lang="en-US" dirty="0" smtClean="0">
                <a:ea typeface="ヒラギノ角ゴ Pro W3" charset="0"/>
              </a:rPr>
              <a:t>/recovery2020/</a:t>
            </a:r>
          </a:p>
          <a:p>
            <a:endParaRPr lang="en-US" dirty="0" smtClean="0">
              <a:ea typeface="ヒラギノ角ゴ Pro W3" charset="0"/>
            </a:endParaRPr>
          </a:p>
          <a:p>
            <a:r>
              <a:rPr lang="en-US" dirty="0" smtClean="0">
                <a:ea typeface="ヒラギノ角ゴ Pro W3" charset="0"/>
              </a:rPr>
              <a:t>Recovery 2020:  Job Growth and Education Requirements Through 2020</a:t>
            </a:r>
          </a:p>
          <a:p>
            <a:endParaRPr lang="en-US" dirty="0" smtClean="0">
              <a:ea typeface="ヒラギノ角ゴ Pro W3" charset="0"/>
            </a:endParaRPr>
          </a:p>
          <a:p>
            <a:r>
              <a:rPr lang="en-US" dirty="0" smtClean="0">
                <a:ea typeface="ヒラギノ角ゴ Pro W3" charset="0"/>
              </a:rPr>
              <a:t>June 26, 2013</a:t>
            </a:r>
          </a:p>
          <a:p>
            <a:endParaRPr lang="en-US" dirty="0" smtClean="0">
              <a:ea typeface="ヒラギノ角ゴ Pro W3" charset="0"/>
            </a:endParaRPr>
          </a:p>
          <a:p>
            <a:r>
              <a:rPr lang="en-US" dirty="0" smtClean="0">
                <a:ea typeface="ヒラギノ角ゴ Pro W3" charset="0"/>
              </a:rPr>
              <a:t>Recovery 2020 finds that:</a:t>
            </a:r>
          </a:p>
          <a:p>
            <a:endParaRPr lang="en-US" dirty="0" smtClean="0">
              <a:ea typeface="ヒラギノ角ゴ Pro W3" charset="0"/>
            </a:endParaRPr>
          </a:p>
          <a:p>
            <a:r>
              <a:rPr lang="en-US" dirty="0" smtClean="0">
                <a:ea typeface="ヒラギノ角ゴ Pro W3" charset="0"/>
              </a:rPr>
              <a:t>    There will be 55 million job openings in the economy through 2020: 24 million openings from newly created jobs and 31 million openings due to baby boom retirements.</a:t>
            </a:r>
          </a:p>
          <a:p>
            <a:r>
              <a:rPr lang="en-US" dirty="0" smtClean="0">
                <a:ea typeface="ヒラギノ角ゴ Pro W3" charset="0"/>
              </a:rPr>
              <a:t>    By educational attainment: 35 percent of the job openings will require at least a bachelor</a:t>
            </a:r>
            <a:r>
              <a:rPr lang="ja-JP" altLang="en-US" dirty="0" smtClean="0">
                <a:ea typeface="ヒラギノ角ゴ Pro W3" charset="0"/>
              </a:rPr>
              <a:t>’</a:t>
            </a:r>
            <a:r>
              <a:rPr lang="en-US" altLang="ja-JP" dirty="0" smtClean="0">
                <a:ea typeface="ヒラギノ角ゴ Pro W3" charset="0"/>
              </a:rPr>
              <a:t>s degree, 30 percent of the job openings will require some college or an associate</a:t>
            </a:r>
            <a:r>
              <a:rPr lang="ja-JP" altLang="en-US" dirty="0" smtClean="0">
                <a:ea typeface="ヒラギノ角ゴ Pro W3" charset="0"/>
              </a:rPr>
              <a:t>’</a:t>
            </a:r>
            <a:r>
              <a:rPr lang="en-US" altLang="ja-JP" dirty="0" smtClean="0">
                <a:ea typeface="ヒラギノ角ゴ Pro W3" charset="0"/>
              </a:rPr>
              <a:t>s degree and 36 percent of the job openings will not require education beyond high school.</a:t>
            </a:r>
          </a:p>
          <a:p>
            <a:r>
              <a:rPr lang="en-US" dirty="0" smtClean="0">
                <a:ea typeface="ヒラギノ角ゴ Pro W3" charset="0"/>
              </a:rPr>
              <a:t>    STEM, Healthcare Professions, Healthcare Support, and Community Services will be the fastest growing occupations, but also will require high levels of post-secondary education.</a:t>
            </a:r>
          </a:p>
          <a:p>
            <a:r>
              <a:rPr lang="en-US" dirty="0" smtClean="0">
                <a:ea typeface="ヒラギノ角ゴ Pro W3" charset="0"/>
              </a:rPr>
              <a:t>    Most jobs will require some type of post-secondary education, and individuals that only posses a high school diploma will have fewer employment options.</a:t>
            </a:r>
          </a:p>
          <a:p>
            <a:r>
              <a:rPr lang="en-US" dirty="0" smtClean="0">
                <a:ea typeface="ヒラギノ角ゴ Pro W3" charset="0"/>
              </a:rPr>
              <a:t>    Employers will seek cognitive skills such as communication and analytics from job applicants rather than physical skills traditionally associated with manufacturing.</a:t>
            </a:r>
          </a:p>
          <a:p>
            <a:r>
              <a:rPr lang="en-US" dirty="0" smtClean="0">
                <a:ea typeface="ヒラギノ角ゴ Pro W3" charset="0"/>
              </a:rPr>
              <a:t>    The United States will fall short by 5 million workers with postsecondary education – at the current production rate – by 2020.</a:t>
            </a:r>
          </a:p>
          <a:p>
            <a:endParaRPr lang="en-US" dirty="0">
              <a:ea typeface="ヒラギノ角ゴ Pro W3" charset="0"/>
            </a:endParaRPr>
          </a:p>
        </p:txBody>
      </p:sp>
      <p:sp>
        <p:nvSpPr>
          <p:cNvPr id="119811"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ヒラギノ角ゴ Pro W3" charset="0"/>
                <a:cs typeface="ヒラギノ角ゴ Pro W3" charset="0"/>
              </a:defRPr>
            </a:lvl1pPr>
            <a:lvl2pPr marL="742950" indent="-285750">
              <a:defRPr sz="2400">
                <a:solidFill>
                  <a:schemeClr val="tx1"/>
                </a:solidFill>
                <a:latin typeface="Arial" charset="0"/>
                <a:ea typeface="ヒラギノ角ゴ Pro W3" charset="0"/>
                <a:cs typeface="ヒラギノ角ゴ Pro W3" charset="0"/>
              </a:defRPr>
            </a:lvl2pPr>
            <a:lvl3pPr marL="1143000" indent="-228600">
              <a:defRPr sz="2400">
                <a:solidFill>
                  <a:schemeClr val="tx1"/>
                </a:solidFill>
                <a:latin typeface="Arial" charset="0"/>
                <a:ea typeface="ヒラギノ角ゴ Pro W3" charset="0"/>
                <a:cs typeface="ヒラギノ角ゴ Pro W3" charset="0"/>
              </a:defRPr>
            </a:lvl3pPr>
            <a:lvl4pPr marL="1600200" indent="-228600">
              <a:defRPr sz="2400">
                <a:solidFill>
                  <a:schemeClr val="tx1"/>
                </a:solidFill>
                <a:latin typeface="Arial" charset="0"/>
                <a:ea typeface="ヒラギノ角ゴ Pro W3" charset="0"/>
                <a:cs typeface="ヒラギノ角ゴ Pro W3" charset="0"/>
              </a:defRPr>
            </a:lvl4pPr>
            <a:lvl5pPr marL="2057400" indent="-228600">
              <a:defRPr sz="2400">
                <a:solidFill>
                  <a:schemeClr val="tx1"/>
                </a:solidFill>
                <a:latin typeface="Arial" charset="0"/>
                <a:ea typeface="ヒラギノ角ゴ Pro W3" charset="0"/>
                <a:cs typeface="ヒラギノ角ゴ Pro W3" charset="0"/>
              </a:defRPr>
            </a:lvl5pPr>
            <a:lvl6pPr marL="25146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6pPr>
            <a:lvl7pPr marL="29718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7pPr>
            <a:lvl8pPr marL="34290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8pPr>
            <a:lvl9pPr marL="38862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9pPr>
          </a:lstStyle>
          <a:p>
            <a:fld id="{E588E824-BBC6-A644-9B04-9B31EC0B95A9}" type="slidenum">
              <a:rPr lang="en-US" sz="1300"/>
              <a:pPr/>
              <a:t>40</a:t>
            </a:fld>
            <a:endParaRPr lang="en-US" sz="1300"/>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5" name="Slide Image Placeholder 1"/>
          <p:cNvSpPr>
            <a:spLocks noGrp="1" noRot="1" noChangeAspect="1" noTextEdit="1"/>
          </p:cNvSpPr>
          <p:nvPr>
            <p:ph type="sldImg"/>
          </p:nvPr>
        </p:nvSpPr>
        <p:spPr>
          <a:ln/>
        </p:spPr>
      </p:sp>
      <p:sp>
        <p:nvSpPr>
          <p:cNvPr id="123906"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dirty="0" smtClean="0">
                <a:ea typeface="ヒラギノ角ゴ Pro W3" charset="0"/>
              </a:rPr>
              <a:t>Here are the job areas that their research says will be hiring. </a:t>
            </a:r>
          </a:p>
          <a:p>
            <a:endParaRPr lang="en-US" dirty="0" smtClean="0">
              <a:ea typeface="ヒラギノ角ゴ Pro W3" charset="0"/>
            </a:endParaRPr>
          </a:p>
          <a:p>
            <a:r>
              <a:rPr lang="en-US" dirty="0" smtClean="0">
                <a:ea typeface="ヒラギノ角ゴ Pro W3" charset="0"/>
              </a:rPr>
              <a:t>There are lots of different lists</a:t>
            </a:r>
            <a:r>
              <a:rPr lang="en-US" baseline="0" dirty="0" smtClean="0">
                <a:ea typeface="ヒラギノ角ゴ Pro W3" charset="0"/>
              </a:rPr>
              <a:t> of what is in demand and what is not. </a:t>
            </a:r>
          </a:p>
          <a:p>
            <a:endParaRPr lang="en-US" baseline="0" dirty="0" smtClean="0">
              <a:ea typeface="ヒラギノ角ゴ Pro W3" charset="0"/>
            </a:endParaRPr>
          </a:p>
          <a:p>
            <a:r>
              <a:rPr lang="en-US" baseline="0" dirty="0" smtClean="0">
                <a:ea typeface="ヒラギノ角ゴ Pro W3" charset="0"/>
              </a:rPr>
              <a:t>How do you know which lists are appropriate for the student with whom you are working?</a:t>
            </a:r>
            <a:endParaRPr lang="en-US" dirty="0" smtClean="0">
              <a:ea typeface="ヒラギノ角ゴ Pro W3" charset="0"/>
            </a:endParaRPr>
          </a:p>
          <a:p>
            <a:endParaRPr lang="en-US" dirty="0" smtClean="0">
              <a:ea typeface="ヒラギノ角ゴ Pro W3" charset="0"/>
            </a:endParaRPr>
          </a:p>
          <a:p>
            <a:endParaRPr lang="en-US" dirty="0" smtClean="0">
              <a:ea typeface="ヒラギノ角ゴ Pro W3" charset="0"/>
            </a:endParaRPr>
          </a:p>
          <a:p>
            <a:r>
              <a:rPr lang="en-US" dirty="0" smtClean="0">
                <a:ea typeface="ヒラギノ角ゴ Pro W3" charset="0"/>
              </a:rPr>
              <a:t>======</a:t>
            </a:r>
            <a:endParaRPr lang="en-US" dirty="0">
              <a:ea typeface="ヒラギノ角ゴ Pro W3" charset="0"/>
            </a:endParaRPr>
          </a:p>
          <a:p>
            <a:endParaRPr lang="en-US" dirty="0" smtClean="0">
              <a:ea typeface="ヒラギノ角ゴ Pro W3" charset="0"/>
            </a:endParaRPr>
          </a:p>
          <a:p>
            <a:r>
              <a:rPr lang="en-US" dirty="0" smtClean="0">
                <a:ea typeface="ヒラギノ角ゴ Pro W3" charset="0"/>
              </a:rPr>
              <a:t>We hear</a:t>
            </a:r>
            <a:r>
              <a:rPr lang="en-US" baseline="0" dirty="0" smtClean="0">
                <a:ea typeface="ヒラギノ角ゴ Pro W3" charset="0"/>
              </a:rPr>
              <a:t> a lot about STEM jobs and healthcare.  </a:t>
            </a:r>
          </a:p>
          <a:p>
            <a:endParaRPr lang="en-US" baseline="0" dirty="0" smtClean="0">
              <a:ea typeface="ヒラギノ角ゴ Pro W3" charset="0"/>
            </a:endParaRPr>
          </a:p>
          <a:p>
            <a:r>
              <a:rPr lang="en-US" baseline="0" dirty="0" smtClean="0">
                <a:ea typeface="ヒラギノ角ゴ Pro W3" charset="0"/>
              </a:rPr>
              <a:t>Community services is an area that is growing in demand.</a:t>
            </a:r>
            <a:endParaRPr lang="en-US" dirty="0" smtClean="0">
              <a:ea typeface="ヒラギノ角ゴ Pro W3" charset="0"/>
            </a:endParaRPr>
          </a:p>
          <a:p>
            <a:endParaRPr lang="en-US" dirty="0" smtClean="0">
              <a:ea typeface="ヒラギノ角ゴ Pro W3" charset="0"/>
            </a:endParaRPr>
          </a:p>
          <a:p>
            <a:endParaRPr lang="en-US" dirty="0">
              <a:ea typeface="ヒラギノ角ゴ Pro W3" charset="0"/>
            </a:endParaRPr>
          </a:p>
          <a:p>
            <a:endParaRPr lang="en-US" dirty="0">
              <a:ea typeface="ヒラギノ角ゴ Pro W3" charset="0"/>
            </a:endParaRPr>
          </a:p>
          <a:p>
            <a:r>
              <a:rPr lang="en-US" dirty="0">
                <a:ea typeface="ヒラギノ角ゴ Pro W3" charset="0"/>
              </a:rPr>
              <a:t>=====</a:t>
            </a:r>
          </a:p>
          <a:p>
            <a:r>
              <a:rPr lang="en-US" dirty="0">
                <a:ea typeface="ヒラギノ角ゴ Pro W3" charset="0"/>
              </a:rPr>
              <a:t>http://</a:t>
            </a:r>
            <a:r>
              <a:rPr lang="en-US" dirty="0" err="1">
                <a:ea typeface="ヒラギノ角ゴ Pro W3" charset="0"/>
              </a:rPr>
              <a:t>cew.georgetown.edu</a:t>
            </a:r>
            <a:r>
              <a:rPr lang="en-US" dirty="0">
                <a:ea typeface="ヒラギノ角ゴ Pro W3" charset="0"/>
              </a:rPr>
              <a:t>/recovery2020/</a:t>
            </a:r>
          </a:p>
          <a:p>
            <a:endParaRPr lang="en-US" dirty="0">
              <a:ea typeface="ヒラギノ角ゴ Pro W3" charset="0"/>
            </a:endParaRPr>
          </a:p>
          <a:p>
            <a:r>
              <a:rPr lang="en-US" dirty="0">
                <a:ea typeface="ヒラギノ角ゴ Pro W3" charset="0"/>
              </a:rPr>
              <a:t>Recovery 2020:  Job Growth and Education Requirements Through 2020</a:t>
            </a:r>
          </a:p>
          <a:p>
            <a:endParaRPr lang="en-US" dirty="0">
              <a:ea typeface="ヒラギノ角ゴ Pro W3" charset="0"/>
            </a:endParaRPr>
          </a:p>
          <a:p>
            <a:r>
              <a:rPr lang="en-US" dirty="0">
                <a:ea typeface="ヒラギノ角ゴ Pro W3" charset="0"/>
              </a:rPr>
              <a:t>June 26, 2013</a:t>
            </a:r>
          </a:p>
          <a:p>
            <a:endParaRPr lang="en-US" dirty="0">
              <a:ea typeface="ヒラギノ角ゴ Pro W3" charset="0"/>
            </a:endParaRPr>
          </a:p>
          <a:p>
            <a:r>
              <a:rPr lang="en-US" dirty="0">
                <a:ea typeface="ヒラギノ角ゴ Pro W3" charset="0"/>
              </a:rPr>
              <a:t>Recovery 2020 finds that:</a:t>
            </a:r>
          </a:p>
          <a:p>
            <a:endParaRPr lang="en-US" dirty="0">
              <a:ea typeface="ヒラギノ角ゴ Pro W3" charset="0"/>
            </a:endParaRPr>
          </a:p>
          <a:p>
            <a:r>
              <a:rPr lang="en-US" dirty="0">
                <a:ea typeface="ヒラギノ角ゴ Pro W3" charset="0"/>
              </a:rPr>
              <a:t>    There will be 55 million job openings in the economy through 2020: 24 million openings from newly created jobs and 31 million openings due to baby boom retirements.</a:t>
            </a:r>
          </a:p>
          <a:p>
            <a:r>
              <a:rPr lang="en-US" dirty="0">
                <a:ea typeface="ヒラギノ角ゴ Pro W3" charset="0"/>
              </a:rPr>
              <a:t>    By educational attainment: 35 percent of the job openings will require at least a bachelor</a:t>
            </a:r>
            <a:r>
              <a:rPr lang="ja-JP" altLang="en-US" dirty="0">
                <a:ea typeface="ヒラギノ角ゴ Pro W3" charset="0"/>
              </a:rPr>
              <a:t>’</a:t>
            </a:r>
            <a:r>
              <a:rPr lang="en-US" altLang="ja-JP" dirty="0">
                <a:ea typeface="ヒラギノ角ゴ Pro W3" charset="0"/>
              </a:rPr>
              <a:t>s degree, 30 percent of the job openings will require some college or an associate</a:t>
            </a:r>
            <a:r>
              <a:rPr lang="ja-JP" altLang="en-US" dirty="0">
                <a:ea typeface="ヒラギノ角ゴ Pro W3" charset="0"/>
              </a:rPr>
              <a:t>’</a:t>
            </a:r>
            <a:r>
              <a:rPr lang="en-US" altLang="ja-JP" dirty="0">
                <a:ea typeface="ヒラギノ角ゴ Pro W3" charset="0"/>
              </a:rPr>
              <a:t>s degree and 36 percent of the job openings will not require education beyond high school.</a:t>
            </a:r>
          </a:p>
          <a:p>
            <a:r>
              <a:rPr lang="en-US" dirty="0">
                <a:ea typeface="ヒラギノ角ゴ Pro W3" charset="0"/>
              </a:rPr>
              <a:t>    STEM, Healthcare Professions, Healthcare Support, and Community Services will be the fastest growing occupations, but also will require high levels of post-secondary education.</a:t>
            </a:r>
          </a:p>
          <a:p>
            <a:r>
              <a:rPr lang="en-US" dirty="0">
                <a:ea typeface="ヒラギノ角ゴ Pro W3" charset="0"/>
              </a:rPr>
              <a:t>    Most jobs will require some type of post-secondary education, and individuals that only posses a high school diploma will have fewer employment options.</a:t>
            </a:r>
          </a:p>
          <a:p>
            <a:r>
              <a:rPr lang="en-US" dirty="0">
                <a:ea typeface="ヒラギノ角ゴ Pro W3" charset="0"/>
              </a:rPr>
              <a:t>    Employers will seek cognitive skills such as communication and analytics from job applicants rather than physical skills traditionally associated with manufacturing.</a:t>
            </a:r>
          </a:p>
          <a:p>
            <a:r>
              <a:rPr lang="en-US" dirty="0">
                <a:ea typeface="ヒラギノ角ゴ Pro W3" charset="0"/>
              </a:rPr>
              <a:t>    The United States will fall short by 5 million workers with postsecondary education – at the current production rate – by 2020.</a:t>
            </a:r>
          </a:p>
          <a:p>
            <a:endParaRPr lang="en-US" dirty="0">
              <a:ea typeface="ヒラギノ角ゴ Pro W3" charset="0"/>
            </a:endParaRPr>
          </a:p>
        </p:txBody>
      </p:sp>
      <p:sp>
        <p:nvSpPr>
          <p:cNvPr id="123907"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ヒラギノ角ゴ Pro W3" charset="0"/>
                <a:cs typeface="ヒラギノ角ゴ Pro W3" charset="0"/>
              </a:defRPr>
            </a:lvl1pPr>
            <a:lvl2pPr marL="742950" indent="-285750">
              <a:defRPr sz="2400">
                <a:solidFill>
                  <a:schemeClr val="tx1"/>
                </a:solidFill>
                <a:latin typeface="Arial" charset="0"/>
                <a:ea typeface="ヒラギノ角ゴ Pro W3" charset="0"/>
                <a:cs typeface="ヒラギノ角ゴ Pro W3" charset="0"/>
              </a:defRPr>
            </a:lvl2pPr>
            <a:lvl3pPr marL="1143000" indent="-228600">
              <a:defRPr sz="2400">
                <a:solidFill>
                  <a:schemeClr val="tx1"/>
                </a:solidFill>
                <a:latin typeface="Arial" charset="0"/>
                <a:ea typeface="ヒラギノ角ゴ Pro W3" charset="0"/>
                <a:cs typeface="ヒラギノ角ゴ Pro W3" charset="0"/>
              </a:defRPr>
            </a:lvl3pPr>
            <a:lvl4pPr marL="1600200" indent="-228600">
              <a:defRPr sz="2400">
                <a:solidFill>
                  <a:schemeClr val="tx1"/>
                </a:solidFill>
                <a:latin typeface="Arial" charset="0"/>
                <a:ea typeface="ヒラギノ角ゴ Pro W3" charset="0"/>
                <a:cs typeface="ヒラギノ角ゴ Pro W3" charset="0"/>
              </a:defRPr>
            </a:lvl4pPr>
            <a:lvl5pPr marL="2057400" indent="-228600">
              <a:defRPr sz="2400">
                <a:solidFill>
                  <a:schemeClr val="tx1"/>
                </a:solidFill>
                <a:latin typeface="Arial" charset="0"/>
                <a:ea typeface="ヒラギノ角ゴ Pro W3" charset="0"/>
                <a:cs typeface="ヒラギノ角ゴ Pro W3" charset="0"/>
              </a:defRPr>
            </a:lvl5pPr>
            <a:lvl6pPr marL="25146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6pPr>
            <a:lvl7pPr marL="29718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7pPr>
            <a:lvl8pPr marL="34290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8pPr>
            <a:lvl9pPr marL="38862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9pPr>
          </a:lstStyle>
          <a:p>
            <a:fld id="{DE8B65FE-4EB7-0F4D-BFC7-85631113F6DB}" type="slidenum">
              <a:rPr lang="en-US" sz="1300"/>
              <a:pPr/>
              <a:t>41</a:t>
            </a:fld>
            <a:endParaRPr lang="en-US" sz="1300"/>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ヒラギノ角ゴ Pro W3" charset="0"/>
                <a:cs typeface="ヒラギノ角ゴ Pro W3" charset="0"/>
              </a:defRPr>
            </a:lvl1pPr>
            <a:lvl2pPr marL="742950" indent="-285750">
              <a:defRPr sz="2400">
                <a:solidFill>
                  <a:schemeClr val="tx1"/>
                </a:solidFill>
                <a:latin typeface="Arial" charset="0"/>
                <a:ea typeface="ヒラギノ角ゴ Pro W3" charset="0"/>
                <a:cs typeface="ヒラギノ角ゴ Pro W3" charset="0"/>
              </a:defRPr>
            </a:lvl2pPr>
            <a:lvl3pPr marL="1143000" indent="-228600">
              <a:defRPr sz="2400">
                <a:solidFill>
                  <a:schemeClr val="tx1"/>
                </a:solidFill>
                <a:latin typeface="Arial" charset="0"/>
                <a:ea typeface="ヒラギノ角ゴ Pro W3" charset="0"/>
                <a:cs typeface="ヒラギノ角ゴ Pro W3" charset="0"/>
              </a:defRPr>
            </a:lvl3pPr>
            <a:lvl4pPr marL="1600200" indent="-228600">
              <a:defRPr sz="2400">
                <a:solidFill>
                  <a:schemeClr val="tx1"/>
                </a:solidFill>
                <a:latin typeface="Arial" charset="0"/>
                <a:ea typeface="ヒラギノ角ゴ Pro W3" charset="0"/>
                <a:cs typeface="ヒラギノ角ゴ Pro W3" charset="0"/>
              </a:defRPr>
            </a:lvl4pPr>
            <a:lvl5pPr marL="2057400" indent="-228600">
              <a:defRPr sz="2400">
                <a:solidFill>
                  <a:schemeClr val="tx1"/>
                </a:solidFill>
                <a:latin typeface="Arial" charset="0"/>
                <a:ea typeface="ヒラギノ角ゴ Pro W3" charset="0"/>
                <a:cs typeface="ヒラギノ角ゴ Pro W3" charset="0"/>
              </a:defRPr>
            </a:lvl5pPr>
            <a:lvl6pPr marL="25146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6pPr>
            <a:lvl7pPr marL="29718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7pPr>
            <a:lvl8pPr marL="34290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8pPr>
            <a:lvl9pPr marL="38862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9pPr>
          </a:lstStyle>
          <a:p>
            <a:fld id="{620BAE88-FB43-2046-99A0-1C01B692316A}" type="slidenum">
              <a:rPr lang="en-US" sz="1300"/>
              <a:pPr/>
              <a:t>42</a:t>
            </a:fld>
            <a:endParaRPr lang="en-US" sz="1300"/>
          </a:p>
        </p:txBody>
      </p:sp>
      <p:sp>
        <p:nvSpPr>
          <p:cNvPr id="31746" name="Slide Image Placeholder 1"/>
          <p:cNvSpPr>
            <a:spLocks noGrp="1" noRot="1" noChangeAspect="1" noTextEdit="1"/>
          </p:cNvSpPr>
          <p:nvPr>
            <p:ph type="sldImg"/>
          </p:nvPr>
        </p:nvSpPr>
        <p:spPr>
          <a:solidFill>
            <a:srgbClr val="FFFFFF"/>
          </a:solidFill>
          <a:ln/>
        </p:spPr>
      </p:sp>
      <p:sp>
        <p:nvSpPr>
          <p:cNvPr id="31747" name="Notes Placeholder 2"/>
          <p:cNvSpPr>
            <a:spLocks noGrp="1"/>
          </p:cNvSpPr>
          <p:nvPr>
            <p:ph type="body" idx="1"/>
          </p:nvPr>
        </p:nvSpPr>
        <p:spPr>
          <a:xfrm>
            <a:off x="812800" y="4560888"/>
            <a:ext cx="5608638" cy="4560887"/>
          </a:xfrm>
          <a:noFill/>
          <a:ln>
            <a:solidFill>
              <a:srgbClr val="000000"/>
            </a:solidFill>
          </a:ln>
          <a:extLst>
            <a:ext uri="{909E8E84-426E-40DD-AFC4-6F175D3DCCD1}">
              <a14:hiddenFill xmlns:a14="http://schemas.microsoft.com/office/drawing/2010/main">
                <a:solidFill>
                  <a:srgbClr val="FFFFFF"/>
                </a:solidFill>
              </a14:hiddenFill>
            </a:ext>
          </a:extLst>
        </p:spPr>
        <p:txBody>
          <a:bodyPr/>
          <a:lstStyle/>
          <a:p>
            <a:r>
              <a:rPr lang="en-US" dirty="0" smtClean="0">
                <a:latin typeface="Arial" charset="0"/>
                <a:ea typeface="ヒラギノ角ゴ Pro W3" charset="0"/>
                <a:cs typeface="ヒラギノ角ゴ Pro W3" charset="0"/>
              </a:rPr>
              <a:t>What have we learned in Objective</a:t>
            </a:r>
            <a:r>
              <a:rPr lang="en-US" baseline="0" dirty="0" smtClean="0">
                <a:latin typeface="Arial" charset="0"/>
                <a:ea typeface="ヒラギノ角ゴ Pro W3" charset="0"/>
                <a:cs typeface="ヒラギノ角ゴ Pro W3" charset="0"/>
              </a:rPr>
              <a:t> number 7?</a:t>
            </a:r>
            <a:endParaRPr lang="en-US" dirty="0">
              <a:latin typeface="Arial" charset="0"/>
              <a:ea typeface="ヒラギノ角ゴ Pro W3" charset="0"/>
              <a:cs typeface="ヒラギノ角ゴ Pro W3" charset="0"/>
            </a:endParaRPr>
          </a:p>
        </p:txBody>
      </p:sp>
      <p:sp>
        <p:nvSpPr>
          <p:cNvPr id="31748" name="Slide Number Placeholder 3"/>
          <p:cNvSpPr txBox="1">
            <a:spLocks noGrp="1"/>
          </p:cNvSpPr>
          <p:nvPr/>
        </p:nvSpPr>
        <p:spPr bwMode="auto">
          <a:xfrm>
            <a:off x="4144963" y="9121775"/>
            <a:ext cx="3170237" cy="479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6661" tIns="48331" rIns="96661" bIns="48331" anchor="b"/>
          <a:lstStyle>
            <a:lvl1pPr>
              <a:defRPr sz="2400">
                <a:solidFill>
                  <a:schemeClr val="tx1"/>
                </a:solidFill>
                <a:latin typeface="Arial" charset="0"/>
                <a:ea typeface="ヒラギノ角ゴ Pro W3" charset="0"/>
                <a:cs typeface="ヒラギノ角ゴ Pro W3" charset="0"/>
              </a:defRPr>
            </a:lvl1pPr>
            <a:lvl2pPr marL="742950" indent="-285750">
              <a:defRPr sz="2400">
                <a:solidFill>
                  <a:schemeClr val="tx1"/>
                </a:solidFill>
                <a:latin typeface="Arial" charset="0"/>
                <a:ea typeface="ヒラギノ角ゴ Pro W3" charset="0"/>
                <a:cs typeface="ヒラギノ角ゴ Pro W3" charset="0"/>
              </a:defRPr>
            </a:lvl2pPr>
            <a:lvl3pPr marL="1143000" indent="-228600">
              <a:defRPr sz="2400">
                <a:solidFill>
                  <a:schemeClr val="tx1"/>
                </a:solidFill>
                <a:latin typeface="Arial" charset="0"/>
                <a:ea typeface="ヒラギノ角ゴ Pro W3" charset="0"/>
                <a:cs typeface="ヒラギノ角ゴ Pro W3" charset="0"/>
              </a:defRPr>
            </a:lvl3pPr>
            <a:lvl4pPr marL="1600200" indent="-228600">
              <a:defRPr sz="2400">
                <a:solidFill>
                  <a:schemeClr val="tx1"/>
                </a:solidFill>
                <a:latin typeface="Arial" charset="0"/>
                <a:ea typeface="ヒラギノ角ゴ Pro W3" charset="0"/>
                <a:cs typeface="ヒラギノ角ゴ Pro W3" charset="0"/>
              </a:defRPr>
            </a:lvl4pPr>
            <a:lvl5pPr marL="2057400" indent="-228600">
              <a:defRPr sz="2400">
                <a:solidFill>
                  <a:schemeClr val="tx1"/>
                </a:solidFill>
                <a:latin typeface="Arial" charset="0"/>
                <a:ea typeface="ヒラギノ角ゴ Pro W3" charset="0"/>
                <a:cs typeface="ヒラギノ角ゴ Pro W3" charset="0"/>
              </a:defRPr>
            </a:lvl5pPr>
            <a:lvl6pPr marL="25146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6pPr>
            <a:lvl7pPr marL="29718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7pPr>
            <a:lvl8pPr marL="34290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8pPr>
            <a:lvl9pPr marL="38862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9pPr>
          </a:lstStyle>
          <a:p>
            <a:pPr algn="r"/>
            <a:fld id="{3008DC6F-E8C4-5846-90E7-EA5C8363BAAB}" type="slidenum">
              <a:rPr lang="en-US" sz="1300"/>
              <a:pPr algn="r"/>
              <a:t>42</a:t>
            </a:fld>
            <a:endParaRPr lang="en-US" sz="1300"/>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ヒラギノ角ゴ Pro W3" charset="0"/>
                <a:cs typeface="ヒラギノ角ゴ Pro W3" charset="0"/>
              </a:defRPr>
            </a:lvl1pPr>
            <a:lvl2pPr marL="742950" indent="-285750">
              <a:defRPr sz="2400">
                <a:solidFill>
                  <a:schemeClr val="tx1"/>
                </a:solidFill>
                <a:latin typeface="Arial" charset="0"/>
                <a:ea typeface="ヒラギノ角ゴ Pro W3" charset="0"/>
                <a:cs typeface="ヒラギノ角ゴ Pro W3" charset="0"/>
              </a:defRPr>
            </a:lvl2pPr>
            <a:lvl3pPr marL="1143000" indent="-228600">
              <a:defRPr sz="2400">
                <a:solidFill>
                  <a:schemeClr val="tx1"/>
                </a:solidFill>
                <a:latin typeface="Arial" charset="0"/>
                <a:ea typeface="ヒラギノ角ゴ Pro W3" charset="0"/>
                <a:cs typeface="ヒラギノ角ゴ Pro W3" charset="0"/>
              </a:defRPr>
            </a:lvl3pPr>
            <a:lvl4pPr marL="1600200" indent="-228600">
              <a:defRPr sz="2400">
                <a:solidFill>
                  <a:schemeClr val="tx1"/>
                </a:solidFill>
                <a:latin typeface="Arial" charset="0"/>
                <a:ea typeface="ヒラギノ角ゴ Pro W3" charset="0"/>
                <a:cs typeface="ヒラギノ角ゴ Pro W3" charset="0"/>
              </a:defRPr>
            </a:lvl4pPr>
            <a:lvl5pPr marL="2057400" indent="-228600">
              <a:defRPr sz="2400">
                <a:solidFill>
                  <a:schemeClr val="tx1"/>
                </a:solidFill>
                <a:latin typeface="Arial" charset="0"/>
                <a:ea typeface="ヒラギノ角ゴ Pro W3" charset="0"/>
                <a:cs typeface="ヒラギノ角ゴ Pro W3" charset="0"/>
              </a:defRPr>
            </a:lvl5pPr>
            <a:lvl6pPr marL="25146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6pPr>
            <a:lvl7pPr marL="29718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7pPr>
            <a:lvl8pPr marL="34290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8pPr>
            <a:lvl9pPr marL="38862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9pPr>
          </a:lstStyle>
          <a:p>
            <a:fld id="{620BAE88-FB43-2046-99A0-1C01B692316A}" type="slidenum">
              <a:rPr lang="en-US" sz="1300"/>
              <a:pPr/>
              <a:t>43</a:t>
            </a:fld>
            <a:endParaRPr lang="en-US" sz="1300"/>
          </a:p>
        </p:txBody>
      </p:sp>
      <p:sp>
        <p:nvSpPr>
          <p:cNvPr id="31746" name="Slide Image Placeholder 1"/>
          <p:cNvSpPr>
            <a:spLocks noGrp="1" noRot="1" noChangeAspect="1" noTextEdit="1"/>
          </p:cNvSpPr>
          <p:nvPr>
            <p:ph type="sldImg"/>
          </p:nvPr>
        </p:nvSpPr>
        <p:spPr>
          <a:xfrm>
            <a:off x="1257300" y="720725"/>
            <a:ext cx="2628900" cy="1971675"/>
          </a:xfrm>
          <a:solidFill>
            <a:srgbClr val="FFFFFF"/>
          </a:solidFill>
          <a:ln/>
        </p:spPr>
      </p:sp>
      <p:sp>
        <p:nvSpPr>
          <p:cNvPr id="31747" name="Notes Placeholder 2"/>
          <p:cNvSpPr>
            <a:spLocks noGrp="1"/>
          </p:cNvSpPr>
          <p:nvPr>
            <p:ph type="body" idx="1"/>
          </p:nvPr>
        </p:nvSpPr>
        <p:spPr>
          <a:xfrm>
            <a:off x="812800" y="2743200"/>
            <a:ext cx="5608638" cy="6378575"/>
          </a:xfrm>
          <a:noFill/>
          <a:ln>
            <a:solidFill>
              <a:srgbClr val="000000"/>
            </a:solidFill>
          </a:ln>
          <a:extLst>
            <a:ext uri="{909E8E84-426E-40DD-AFC4-6F175D3DCCD1}">
              <a14:hiddenFill xmlns:a14="http://schemas.microsoft.com/office/drawing/2010/main">
                <a:solidFill>
                  <a:srgbClr val="FFFFFF"/>
                </a:solidFill>
              </a14:hiddenFill>
            </a:ext>
          </a:extLst>
        </p:spPr>
        <p:txBody>
          <a:bodyPr/>
          <a:lstStyle/>
          <a:p>
            <a:r>
              <a:rPr lang="en-US" baseline="0" dirty="0" smtClean="0">
                <a:latin typeface="Arial" charset="0"/>
                <a:ea typeface="ヒラギノ角ゴ Pro W3" charset="0"/>
                <a:cs typeface="ヒラギノ角ゴ Pro W3" charset="0"/>
              </a:rPr>
              <a:t>Do you have career information on your school website? How to write a resume, how to dress for success?</a:t>
            </a:r>
          </a:p>
          <a:p>
            <a:endParaRPr lang="en-US" baseline="0" dirty="0" smtClean="0">
              <a:latin typeface="Arial" charset="0"/>
              <a:ea typeface="ヒラギノ角ゴ Pro W3" charset="0"/>
              <a:cs typeface="ヒラギノ角ゴ Pro W3" charset="0"/>
            </a:endParaRPr>
          </a:p>
          <a:p>
            <a:r>
              <a:rPr lang="en-US" baseline="0" dirty="0" smtClean="0">
                <a:latin typeface="Arial" charset="0"/>
                <a:ea typeface="ヒラギノ角ゴ Pro W3" charset="0"/>
                <a:cs typeface="ヒラギノ角ゴ Pro W3" charset="0"/>
              </a:rPr>
              <a:t>What about links to Career information sites like CFNC, Futures for Kids, the O*NET?</a:t>
            </a:r>
          </a:p>
          <a:p>
            <a:endParaRPr lang="en-US" baseline="0" dirty="0" smtClean="0">
              <a:latin typeface="Arial" charset="0"/>
              <a:ea typeface="ヒラギノ角ゴ Pro W3" charset="0"/>
              <a:cs typeface="ヒラギノ角ゴ Pro W3" charset="0"/>
            </a:endParaRPr>
          </a:p>
          <a:p>
            <a:r>
              <a:rPr lang="en-US" baseline="0" dirty="0" smtClean="0">
                <a:latin typeface="Arial" charset="0"/>
                <a:ea typeface="ヒラギノ角ゴ Pro W3" charset="0"/>
                <a:cs typeface="ヒラギノ角ゴ Pro W3" charset="0"/>
              </a:rPr>
              <a:t>Do you have a career blog, do you tweet? Any other form of social media to bring career information to your students?</a:t>
            </a:r>
          </a:p>
          <a:p>
            <a:r>
              <a:rPr lang="en-US" baseline="0" dirty="0" smtClean="0">
                <a:latin typeface="Arial" charset="0"/>
                <a:ea typeface="ヒラギノ角ゴ Pro W3" charset="0"/>
                <a:cs typeface="ヒラギノ角ゴ Pro W3" charset="0"/>
              </a:rPr>
              <a:t>The information you provide might be geared to the students, to the teachers, or to the parents.</a:t>
            </a:r>
          </a:p>
          <a:p>
            <a:endParaRPr lang="en-US" baseline="0" dirty="0" smtClean="0">
              <a:latin typeface="Arial" charset="0"/>
              <a:ea typeface="ヒラギノ角ゴ Pro W3" charset="0"/>
              <a:cs typeface="ヒラギノ角ゴ Pro W3" charset="0"/>
            </a:endParaRPr>
          </a:p>
          <a:p>
            <a:r>
              <a:rPr lang="en-US" baseline="0" dirty="0" smtClean="0">
                <a:latin typeface="Arial" charset="0"/>
                <a:ea typeface="ヒラギノ角ゴ Pro W3" charset="0"/>
                <a:cs typeface="ヒラギノ角ゴ Pro W3" charset="0"/>
              </a:rPr>
              <a:t>What is your school’s policy about reaching the students? </a:t>
            </a:r>
          </a:p>
          <a:p>
            <a:r>
              <a:rPr lang="en-US" baseline="0" dirty="0" smtClean="0">
                <a:latin typeface="Arial" charset="0"/>
                <a:ea typeface="ヒラギノ角ゴ Pro W3" charset="0"/>
                <a:cs typeface="ヒラギノ角ゴ Pro W3" charset="0"/>
              </a:rPr>
              <a:t>Do you access each 9</a:t>
            </a:r>
            <a:r>
              <a:rPr lang="en-US" baseline="30000" dirty="0" smtClean="0">
                <a:latin typeface="Arial" charset="0"/>
                <a:ea typeface="ヒラギノ角ゴ Pro W3" charset="0"/>
                <a:cs typeface="ヒラギノ角ゴ Pro W3" charset="0"/>
              </a:rPr>
              <a:t>th</a:t>
            </a:r>
            <a:r>
              <a:rPr lang="en-US" baseline="0" dirty="0" smtClean="0">
                <a:latin typeface="Arial" charset="0"/>
                <a:ea typeface="ヒラギノ角ゴ Pro W3" charset="0"/>
                <a:cs typeface="ヒラギノ角ゴ Pro W3" charset="0"/>
              </a:rPr>
              <a:t> grade English class? Or something else?  </a:t>
            </a:r>
          </a:p>
          <a:p>
            <a:r>
              <a:rPr lang="en-US" baseline="0" dirty="0" smtClean="0">
                <a:latin typeface="Arial" charset="0"/>
                <a:ea typeface="ヒラギノ角ゴ Pro W3" charset="0"/>
                <a:cs typeface="ヒラギノ角ゴ Pro W3" charset="0"/>
              </a:rPr>
              <a:t>Can you be the substitute teacher some day and work with the kids on their career exploration?  </a:t>
            </a:r>
          </a:p>
          <a:p>
            <a:r>
              <a:rPr lang="en-US" baseline="0" dirty="0" smtClean="0">
                <a:latin typeface="Arial" charset="0"/>
                <a:ea typeface="ヒラギノ角ゴ Pro W3" charset="0"/>
                <a:cs typeface="ヒラギノ角ゴ Pro W3" charset="0"/>
              </a:rPr>
              <a:t>Do you have regular office hours?</a:t>
            </a:r>
          </a:p>
          <a:p>
            <a:endParaRPr lang="en-US" baseline="0" dirty="0" smtClean="0">
              <a:latin typeface="Arial" charset="0"/>
              <a:ea typeface="ヒラギノ角ゴ Pro W3" charset="0"/>
              <a:cs typeface="ヒラギノ角ゴ Pro W3" charset="0"/>
            </a:endParaRPr>
          </a:p>
          <a:p>
            <a:endParaRPr lang="en-US" baseline="0" dirty="0" smtClean="0">
              <a:latin typeface="Arial" charset="0"/>
              <a:ea typeface="ヒラギノ角ゴ Pro W3" charset="0"/>
              <a:cs typeface="ヒラギノ角ゴ Pro W3" charset="0"/>
            </a:endParaRPr>
          </a:p>
          <a:p>
            <a:endParaRPr lang="en-US" baseline="0" dirty="0" smtClean="0">
              <a:latin typeface="Arial" charset="0"/>
              <a:ea typeface="ヒラギノ角ゴ Pro W3" charset="0"/>
              <a:cs typeface="ヒラギノ角ゴ Pro W3" charset="0"/>
            </a:endParaRPr>
          </a:p>
        </p:txBody>
      </p:sp>
      <p:sp>
        <p:nvSpPr>
          <p:cNvPr id="31748" name="Slide Number Placeholder 3"/>
          <p:cNvSpPr txBox="1">
            <a:spLocks noGrp="1"/>
          </p:cNvSpPr>
          <p:nvPr/>
        </p:nvSpPr>
        <p:spPr bwMode="auto">
          <a:xfrm>
            <a:off x="4144963" y="9121775"/>
            <a:ext cx="3170237" cy="479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6661" tIns="48331" rIns="96661" bIns="48331" anchor="b"/>
          <a:lstStyle>
            <a:lvl1pPr>
              <a:defRPr sz="2400">
                <a:solidFill>
                  <a:schemeClr val="tx1"/>
                </a:solidFill>
                <a:latin typeface="Arial" charset="0"/>
                <a:ea typeface="ヒラギノ角ゴ Pro W3" charset="0"/>
                <a:cs typeface="ヒラギノ角ゴ Pro W3" charset="0"/>
              </a:defRPr>
            </a:lvl1pPr>
            <a:lvl2pPr marL="742950" indent="-285750">
              <a:defRPr sz="2400">
                <a:solidFill>
                  <a:schemeClr val="tx1"/>
                </a:solidFill>
                <a:latin typeface="Arial" charset="0"/>
                <a:ea typeface="ヒラギノ角ゴ Pro W3" charset="0"/>
                <a:cs typeface="ヒラギノ角ゴ Pro W3" charset="0"/>
              </a:defRPr>
            </a:lvl2pPr>
            <a:lvl3pPr marL="1143000" indent="-228600">
              <a:defRPr sz="2400">
                <a:solidFill>
                  <a:schemeClr val="tx1"/>
                </a:solidFill>
                <a:latin typeface="Arial" charset="0"/>
                <a:ea typeface="ヒラギノ角ゴ Pro W3" charset="0"/>
                <a:cs typeface="ヒラギノ角ゴ Pro W3" charset="0"/>
              </a:defRPr>
            </a:lvl3pPr>
            <a:lvl4pPr marL="1600200" indent="-228600">
              <a:defRPr sz="2400">
                <a:solidFill>
                  <a:schemeClr val="tx1"/>
                </a:solidFill>
                <a:latin typeface="Arial" charset="0"/>
                <a:ea typeface="ヒラギノ角ゴ Pro W3" charset="0"/>
                <a:cs typeface="ヒラギノ角ゴ Pro W3" charset="0"/>
              </a:defRPr>
            </a:lvl4pPr>
            <a:lvl5pPr marL="2057400" indent="-228600">
              <a:defRPr sz="2400">
                <a:solidFill>
                  <a:schemeClr val="tx1"/>
                </a:solidFill>
                <a:latin typeface="Arial" charset="0"/>
                <a:ea typeface="ヒラギノ角ゴ Pro W3" charset="0"/>
                <a:cs typeface="ヒラギノ角ゴ Pro W3" charset="0"/>
              </a:defRPr>
            </a:lvl5pPr>
            <a:lvl6pPr marL="25146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6pPr>
            <a:lvl7pPr marL="29718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7pPr>
            <a:lvl8pPr marL="34290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8pPr>
            <a:lvl9pPr marL="38862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9pPr>
          </a:lstStyle>
          <a:p>
            <a:pPr algn="r"/>
            <a:fld id="{3008DC6F-E8C4-5846-90E7-EA5C8363BAAB}" type="slidenum">
              <a:rPr lang="en-US" sz="1300"/>
              <a:pPr algn="r"/>
              <a:t>43</a:t>
            </a:fld>
            <a:endParaRPr lang="en-US" sz="1300"/>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ヒラギノ角ゴ Pro W3" charset="0"/>
                <a:cs typeface="ヒラギノ角ゴ Pro W3" charset="0"/>
              </a:defRPr>
            </a:lvl1pPr>
            <a:lvl2pPr marL="742950" indent="-285750">
              <a:defRPr sz="2400">
                <a:solidFill>
                  <a:schemeClr val="tx1"/>
                </a:solidFill>
                <a:latin typeface="Arial" charset="0"/>
                <a:ea typeface="ヒラギノ角ゴ Pro W3" charset="0"/>
                <a:cs typeface="ヒラギノ角ゴ Pro W3" charset="0"/>
              </a:defRPr>
            </a:lvl2pPr>
            <a:lvl3pPr marL="1143000" indent="-228600">
              <a:defRPr sz="2400">
                <a:solidFill>
                  <a:schemeClr val="tx1"/>
                </a:solidFill>
                <a:latin typeface="Arial" charset="0"/>
                <a:ea typeface="ヒラギノ角ゴ Pro W3" charset="0"/>
                <a:cs typeface="ヒラギノ角ゴ Pro W3" charset="0"/>
              </a:defRPr>
            </a:lvl3pPr>
            <a:lvl4pPr marL="1600200" indent="-228600">
              <a:defRPr sz="2400">
                <a:solidFill>
                  <a:schemeClr val="tx1"/>
                </a:solidFill>
                <a:latin typeface="Arial" charset="0"/>
                <a:ea typeface="ヒラギノ角ゴ Pro W3" charset="0"/>
                <a:cs typeface="ヒラギノ角ゴ Pro W3" charset="0"/>
              </a:defRPr>
            </a:lvl4pPr>
            <a:lvl5pPr marL="2057400" indent="-228600">
              <a:defRPr sz="2400">
                <a:solidFill>
                  <a:schemeClr val="tx1"/>
                </a:solidFill>
                <a:latin typeface="Arial" charset="0"/>
                <a:ea typeface="ヒラギノ角ゴ Pro W3" charset="0"/>
                <a:cs typeface="ヒラギノ角ゴ Pro W3" charset="0"/>
              </a:defRPr>
            </a:lvl5pPr>
            <a:lvl6pPr marL="25146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6pPr>
            <a:lvl7pPr marL="29718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7pPr>
            <a:lvl8pPr marL="34290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8pPr>
            <a:lvl9pPr marL="38862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9pPr>
          </a:lstStyle>
          <a:p>
            <a:fld id="{620BAE88-FB43-2046-99A0-1C01B692316A}" type="slidenum">
              <a:rPr lang="en-US" sz="1300"/>
              <a:pPr/>
              <a:t>44</a:t>
            </a:fld>
            <a:endParaRPr lang="en-US" sz="1300"/>
          </a:p>
        </p:txBody>
      </p:sp>
      <p:sp>
        <p:nvSpPr>
          <p:cNvPr id="31746" name="Slide Image Placeholder 1"/>
          <p:cNvSpPr>
            <a:spLocks noGrp="1" noRot="1" noChangeAspect="1" noTextEdit="1"/>
          </p:cNvSpPr>
          <p:nvPr>
            <p:ph type="sldImg"/>
          </p:nvPr>
        </p:nvSpPr>
        <p:spPr>
          <a:solidFill>
            <a:srgbClr val="FFFFFF"/>
          </a:solidFill>
          <a:ln/>
        </p:spPr>
      </p:sp>
      <p:sp>
        <p:nvSpPr>
          <p:cNvPr id="31747" name="Notes Placeholder 2"/>
          <p:cNvSpPr>
            <a:spLocks noGrp="1"/>
          </p:cNvSpPr>
          <p:nvPr>
            <p:ph type="body" idx="1"/>
          </p:nvPr>
        </p:nvSpPr>
        <p:spPr>
          <a:xfrm>
            <a:off x="812800" y="4560888"/>
            <a:ext cx="5608638" cy="4560887"/>
          </a:xfrm>
          <a:noFill/>
          <a:ln>
            <a:solidFill>
              <a:srgbClr val="000000"/>
            </a:solidFill>
          </a:ln>
          <a:extLst>
            <a:ext uri="{909E8E84-426E-40DD-AFC4-6F175D3DCCD1}">
              <a14:hiddenFill xmlns:a14="http://schemas.microsoft.com/office/drawing/2010/main">
                <a:solidFill>
                  <a:srgbClr val="FFFFFF"/>
                </a:solidFill>
              </a14:hiddenFill>
            </a:ext>
          </a:extLst>
        </p:spPr>
        <p:txBody>
          <a:bodyPr/>
          <a:lstStyle/>
          <a:p>
            <a:r>
              <a:rPr lang="en-US" dirty="0" smtClean="0">
                <a:latin typeface="Arial" charset="0"/>
                <a:ea typeface="ヒラギノ角ゴ Pro W3" charset="0"/>
                <a:cs typeface="ヒラギノ角ゴ Pro W3" charset="0"/>
              </a:rPr>
              <a:t>What are the elements you need?</a:t>
            </a:r>
          </a:p>
          <a:p>
            <a:r>
              <a:rPr lang="en-US" dirty="0" smtClean="0">
                <a:latin typeface="Arial" charset="0"/>
                <a:ea typeface="ヒラギノ角ゴ Pro W3" charset="0"/>
                <a:cs typeface="ヒラギノ角ゴ Pro W3" charset="0"/>
              </a:rPr>
              <a:t>Let’s evaluate objective 8.</a:t>
            </a:r>
            <a:endParaRPr lang="en-US" dirty="0">
              <a:latin typeface="Arial" charset="0"/>
              <a:ea typeface="ヒラギノ角ゴ Pro W3" charset="0"/>
              <a:cs typeface="ヒラギノ角ゴ Pro W3" charset="0"/>
            </a:endParaRPr>
          </a:p>
        </p:txBody>
      </p:sp>
      <p:sp>
        <p:nvSpPr>
          <p:cNvPr id="31748" name="Slide Number Placeholder 3"/>
          <p:cNvSpPr txBox="1">
            <a:spLocks noGrp="1"/>
          </p:cNvSpPr>
          <p:nvPr/>
        </p:nvSpPr>
        <p:spPr bwMode="auto">
          <a:xfrm>
            <a:off x="4144963" y="9121775"/>
            <a:ext cx="3170237" cy="479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6661" tIns="48331" rIns="96661" bIns="48331" anchor="b"/>
          <a:lstStyle>
            <a:lvl1pPr>
              <a:defRPr sz="2400">
                <a:solidFill>
                  <a:schemeClr val="tx1"/>
                </a:solidFill>
                <a:latin typeface="Arial" charset="0"/>
                <a:ea typeface="ヒラギノ角ゴ Pro W3" charset="0"/>
                <a:cs typeface="ヒラギノ角ゴ Pro W3" charset="0"/>
              </a:defRPr>
            </a:lvl1pPr>
            <a:lvl2pPr marL="742950" indent="-285750">
              <a:defRPr sz="2400">
                <a:solidFill>
                  <a:schemeClr val="tx1"/>
                </a:solidFill>
                <a:latin typeface="Arial" charset="0"/>
                <a:ea typeface="ヒラギノ角ゴ Pro W3" charset="0"/>
                <a:cs typeface="ヒラギノ角ゴ Pro W3" charset="0"/>
              </a:defRPr>
            </a:lvl2pPr>
            <a:lvl3pPr marL="1143000" indent="-228600">
              <a:defRPr sz="2400">
                <a:solidFill>
                  <a:schemeClr val="tx1"/>
                </a:solidFill>
                <a:latin typeface="Arial" charset="0"/>
                <a:ea typeface="ヒラギノ角ゴ Pro W3" charset="0"/>
                <a:cs typeface="ヒラギノ角ゴ Pro W3" charset="0"/>
              </a:defRPr>
            </a:lvl3pPr>
            <a:lvl4pPr marL="1600200" indent="-228600">
              <a:defRPr sz="2400">
                <a:solidFill>
                  <a:schemeClr val="tx1"/>
                </a:solidFill>
                <a:latin typeface="Arial" charset="0"/>
                <a:ea typeface="ヒラギノ角ゴ Pro W3" charset="0"/>
                <a:cs typeface="ヒラギノ角ゴ Pro W3" charset="0"/>
              </a:defRPr>
            </a:lvl4pPr>
            <a:lvl5pPr marL="2057400" indent="-228600">
              <a:defRPr sz="2400">
                <a:solidFill>
                  <a:schemeClr val="tx1"/>
                </a:solidFill>
                <a:latin typeface="Arial" charset="0"/>
                <a:ea typeface="ヒラギノ角ゴ Pro W3" charset="0"/>
                <a:cs typeface="ヒラギノ角ゴ Pro W3" charset="0"/>
              </a:defRPr>
            </a:lvl5pPr>
            <a:lvl6pPr marL="25146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6pPr>
            <a:lvl7pPr marL="29718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7pPr>
            <a:lvl8pPr marL="34290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8pPr>
            <a:lvl9pPr marL="38862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9pPr>
          </a:lstStyle>
          <a:p>
            <a:pPr algn="r"/>
            <a:fld id="{3008DC6F-E8C4-5846-90E7-EA5C8363BAAB}" type="slidenum">
              <a:rPr lang="en-US" sz="1300"/>
              <a:pPr algn="r"/>
              <a:t>44</a:t>
            </a:fld>
            <a:endParaRPr lang="en-US" sz="1300"/>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ヒラギノ角ゴ Pro W3" charset="0"/>
                <a:cs typeface="ヒラギノ角ゴ Pro W3" charset="0"/>
              </a:defRPr>
            </a:lvl1pPr>
            <a:lvl2pPr marL="742950" indent="-285750">
              <a:defRPr sz="2400">
                <a:solidFill>
                  <a:schemeClr val="tx1"/>
                </a:solidFill>
                <a:latin typeface="Arial" charset="0"/>
                <a:ea typeface="ヒラギノ角ゴ Pro W3" charset="0"/>
                <a:cs typeface="ヒラギノ角ゴ Pro W3" charset="0"/>
              </a:defRPr>
            </a:lvl2pPr>
            <a:lvl3pPr marL="1143000" indent="-228600">
              <a:defRPr sz="2400">
                <a:solidFill>
                  <a:schemeClr val="tx1"/>
                </a:solidFill>
                <a:latin typeface="Arial" charset="0"/>
                <a:ea typeface="ヒラギノ角ゴ Pro W3" charset="0"/>
                <a:cs typeface="ヒラギノ角ゴ Pro W3" charset="0"/>
              </a:defRPr>
            </a:lvl3pPr>
            <a:lvl4pPr marL="1600200" indent="-228600">
              <a:defRPr sz="2400">
                <a:solidFill>
                  <a:schemeClr val="tx1"/>
                </a:solidFill>
                <a:latin typeface="Arial" charset="0"/>
                <a:ea typeface="ヒラギノ角ゴ Pro W3" charset="0"/>
                <a:cs typeface="ヒラギノ角ゴ Pro W3" charset="0"/>
              </a:defRPr>
            </a:lvl4pPr>
            <a:lvl5pPr marL="2057400" indent="-228600">
              <a:defRPr sz="2400">
                <a:solidFill>
                  <a:schemeClr val="tx1"/>
                </a:solidFill>
                <a:latin typeface="Arial" charset="0"/>
                <a:ea typeface="ヒラギノ角ゴ Pro W3" charset="0"/>
                <a:cs typeface="ヒラギノ角ゴ Pro W3" charset="0"/>
              </a:defRPr>
            </a:lvl5pPr>
            <a:lvl6pPr marL="25146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6pPr>
            <a:lvl7pPr marL="29718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7pPr>
            <a:lvl8pPr marL="34290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8pPr>
            <a:lvl9pPr marL="38862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9pPr>
          </a:lstStyle>
          <a:p>
            <a:fld id="{620BAE88-FB43-2046-99A0-1C01B692316A}" type="slidenum">
              <a:rPr lang="en-US" sz="1300"/>
              <a:pPr/>
              <a:t>45</a:t>
            </a:fld>
            <a:endParaRPr lang="en-US" sz="1300"/>
          </a:p>
        </p:txBody>
      </p:sp>
      <p:sp>
        <p:nvSpPr>
          <p:cNvPr id="31746" name="Slide Image Placeholder 1"/>
          <p:cNvSpPr>
            <a:spLocks noGrp="1" noRot="1" noChangeAspect="1" noTextEdit="1"/>
          </p:cNvSpPr>
          <p:nvPr>
            <p:ph type="sldImg"/>
          </p:nvPr>
        </p:nvSpPr>
        <p:spPr>
          <a:xfrm>
            <a:off x="5638800" y="304800"/>
            <a:ext cx="1135063" cy="850900"/>
          </a:xfrm>
          <a:solidFill>
            <a:srgbClr val="FFFFFF"/>
          </a:solidFill>
          <a:ln/>
        </p:spPr>
      </p:sp>
      <p:sp>
        <p:nvSpPr>
          <p:cNvPr id="31747" name="Notes Placeholder 2"/>
          <p:cNvSpPr>
            <a:spLocks noGrp="1"/>
          </p:cNvSpPr>
          <p:nvPr>
            <p:ph type="body" idx="1"/>
          </p:nvPr>
        </p:nvSpPr>
        <p:spPr>
          <a:xfrm>
            <a:off x="812800" y="990600"/>
            <a:ext cx="5608638" cy="8131175"/>
          </a:xfrm>
          <a:noFill/>
          <a:ln>
            <a:solidFill>
              <a:srgbClr val="000000"/>
            </a:solidFill>
          </a:ln>
          <a:extLst>
            <a:ext uri="{909E8E84-426E-40DD-AFC4-6F175D3DCCD1}">
              <a14:hiddenFill xmlns:a14="http://schemas.microsoft.com/office/drawing/2010/main">
                <a:solidFill>
                  <a:srgbClr val="FFFFFF"/>
                </a:solidFill>
              </a14:hiddenFill>
            </a:ext>
          </a:extLst>
        </p:spPr>
        <p:txBody>
          <a:bodyPr/>
          <a:lstStyle/>
          <a:p>
            <a:r>
              <a:rPr lang="en-US" baseline="0" dirty="0" smtClean="0">
                <a:latin typeface="Arial" charset="0"/>
                <a:ea typeface="ヒラギノ角ゴ Pro W3" charset="0"/>
                <a:cs typeface="ヒラギノ角ゴ Pro W3" charset="0"/>
              </a:rPr>
              <a:t>What about your technological readiness. Do you always know which button to push?</a:t>
            </a:r>
          </a:p>
          <a:p>
            <a:r>
              <a:rPr lang="en-US" baseline="0" dirty="0" smtClean="0">
                <a:latin typeface="Arial" charset="0"/>
                <a:ea typeface="ヒラギノ角ゴ Pro W3" charset="0"/>
                <a:cs typeface="ヒラギノ角ゴ Pro W3" charset="0"/>
              </a:rPr>
              <a:t>There is a nice chart in your manual on page 7-20 that helps you evaluate your own technological skills. </a:t>
            </a:r>
          </a:p>
          <a:p>
            <a:r>
              <a:rPr lang="en-US" baseline="0" dirty="0" smtClean="0">
                <a:latin typeface="Arial" charset="0"/>
                <a:ea typeface="ヒラギノ角ゴ Pro W3" charset="0"/>
                <a:cs typeface="ヒラギノ角ゴ Pro W3" charset="0"/>
              </a:rPr>
              <a:t>As educators we </a:t>
            </a:r>
            <a:r>
              <a:rPr lang="en-US" u="sng" baseline="0" dirty="0" smtClean="0">
                <a:latin typeface="Arial" charset="0"/>
                <a:ea typeface="ヒラギノ角ゴ Pro W3" charset="0"/>
                <a:cs typeface="ヒラギノ角ゴ Pro W3" charset="0"/>
              </a:rPr>
              <a:t>know</a:t>
            </a:r>
            <a:r>
              <a:rPr lang="en-US" baseline="0" dirty="0" smtClean="0">
                <a:latin typeface="Arial" charset="0"/>
                <a:ea typeface="ヒラギノ角ゴ Pro W3" charset="0"/>
                <a:cs typeface="ヒラギノ角ゴ Pro W3" charset="0"/>
              </a:rPr>
              <a:t> that people don’t </a:t>
            </a:r>
            <a:r>
              <a:rPr lang="en-US" u="sng" baseline="0" dirty="0" smtClean="0">
                <a:latin typeface="Arial" charset="0"/>
                <a:ea typeface="ヒラギノ角ゴ Pro W3" charset="0"/>
                <a:cs typeface="ヒラギノ角ゴ Pro W3" charset="0"/>
              </a:rPr>
              <a:t>know</a:t>
            </a:r>
            <a:r>
              <a:rPr lang="en-US" baseline="0" dirty="0" smtClean="0">
                <a:latin typeface="Arial" charset="0"/>
                <a:ea typeface="ヒラギノ角ゴ Pro W3" charset="0"/>
                <a:cs typeface="ヒラギノ角ゴ Pro W3" charset="0"/>
              </a:rPr>
              <a:t> what they don’t </a:t>
            </a:r>
            <a:r>
              <a:rPr lang="en-US" u="sng" baseline="0" dirty="0" smtClean="0">
                <a:latin typeface="Arial" charset="0"/>
                <a:ea typeface="ヒラギノ角ゴ Pro W3" charset="0"/>
                <a:cs typeface="ヒラギノ角ゴ Pro W3" charset="0"/>
              </a:rPr>
              <a:t>know</a:t>
            </a:r>
            <a:r>
              <a:rPr lang="en-US" baseline="0" dirty="0" smtClean="0">
                <a:latin typeface="Arial" charset="0"/>
                <a:ea typeface="ヒラギノ角ゴ Pro W3" charset="0"/>
                <a:cs typeface="ヒラギノ角ゴ Pro W3" charset="0"/>
              </a:rPr>
              <a:t>. </a:t>
            </a:r>
          </a:p>
          <a:p>
            <a:r>
              <a:rPr lang="en-US" baseline="0" dirty="0" smtClean="0">
                <a:latin typeface="Arial" charset="0"/>
                <a:ea typeface="ヒラギノ角ゴ Pro W3" charset="0"/>
                <a:cs typeface="ヒラギノ角ゴ Pro W3" charset="0"/>
              </a:rPr>
              <a:t>This worksheet helps you to get an insight into what you don’t know.</a:t>
            </a:r>
          </a:p>
          <a:p>
            <a:r>
              <a:rPr lang="en-US" baseline="0" dirty="0" smtClean="0">
                <a:latin typeface="Arial" charset="0"/>
                <a:ea typeface="ヒラギノ角ゴ Pro W3" charset="0"/>
                <a:cs typeface="ヒラギノ角ゴ Pro W3" charset="0"/>
              </a:rPr>
              <a:t>What about the technological readiness of your students?  We often assume they know more than we do.  They might spend more time on the Internet than we do, but that does not make them experts at career information.</a:t>
            </a:r>
          </a:p>
          <a:p>
            <a:pPr marL="0" marR="0" indent="0" algn="l" defTabSz="914400" rtl="0" eaLnBrk="0" fontAlgn="base" latinLnBrk="0" hangingPunct="0">
              <a:lnSpc>
                <a:spcPct val="100000"/>
              </a:lnSpc>
              <a:spcBef>
                <a:spcPct val="30000"/>
              </a:spcBef>
              <a:spcAft>
                <a:spcPct val="0"/>
              </a:spcAft>
              <a:buClrTx/>
              <a:buSzTx/>
              <a:buFontTx/>
              <a:buNone/>
              <a:tabLst/>
              <a:defRPr/>
            </a:pPr>
            <a:r>
              <a:rPr lang="en-US" baseline="0" dirty="0" smtClean="0">
                <a:latin typeface="Arial" charset="0"/>
                <a:ea typeface="ヒラギノ角ゴ Pro W3" charset="0"/>
                <a:cs typeface="ヒラギノ角ゴ Pro W3" charset="0"/>
              </a:rPr>
              <a:t>How about the technological readiness of the parents? Does that matter?</a:t>
            </a:r>
          </a:p>
          <a:p>
            <a:r>
              <a:rPr lang="en-US" baseline="0" dirty="0" smtClean="0">
                <a:latin typeface="Arial" charset="0"/>
                <a:ea typeface="ヒラギノ角ゴ Pro W3" charset="0"/>
                <a:cs typeface="ヒラギノ角ゴ Pro W3" charset="0"/>
              </a:rPr>
              <a:t>Some of your students might not have access to online resources.  For some it might be a comfort level with online resources.</a:t>
            </a:r>
          </a:p>
          <a:p>
            <a:r>
              <a:rPr lang="en-US" baseline="0" dirty="0" smtClean="0">
                <a:latin typeface="Arial" charset="0"/>
                <a:ea typeface="ヒラギノ角ゴ Pro W3" charset="0"/>
                <a:cs typeface="ヒラギノ角ゴ Pro W3" charset="0"/>
              </a:rPr>
              <a:t>We have been talking a lot about online or internet resources, but what about using the school TV network? Maybe a career of the week during morning announcements. A Digital Media class could help you put this together.</a:t>
            </a:r>
          </a:p>
          <a:p>
            <a:r>
              <a:rPr lang="en-US" baseline="0" dirty="0" smtClean="0">
                <a:latin typeface="Arial" charset="0"/>
                <a:ea typeface="ヒラギノ角ゴ Pro W3" charset="0"/>
                <a:cs typeface="ヒラギノ角ゴ Pro W3" charset="0"/>
              </a:rPr>
              <a:t>How about a career bulletin board. Maybe in the counseling office.</a:t>
            </a:r>
          </a:p>
          <a:p>
            <a:r>
              <a:rPr lang="en-US" baseline="0" dirty="0" smtClean="0">
                <a:latin typeface="Arial" charset="0"/>
                <a:ea typeface="ヒラギノ角ゴ Pro W3" charset="0"/>
                <a:cs typeface="ヒラギノ角ゴ Pro W3" charset="0"/>
              </a:rPr>
              <a:t>Handouts, pamphlets, videos. – There are a lot of resources. – You just have to figure out which is right for your students.</a:t>
            </a:r>
          </a:p>
          <a:p>
            <a:endParaRPr lang="en-US" baseline="0" dirty="0" smtClean="0">
              <a:latin typeface="Arial" charset="0"/>
              <a:ea typeface="ヒラギノ角ゴ Pro W3" charset="0"/>
              <a:cs typeface="ヒラギノ角ゴ Pro W3" charset="0"/>
            </a:endParaRPr>
          </a:p>
          <a:p>
            <a:endParaRPr lang="en-US" baseline="0" dirty="0" smtClean="0">
              <a:latin typeface="Arial" charset="0"/>
              <a:ea typeface="ヒラギノ角ゴ Pro W3" charset="0"/>
              <a:cs typeface="ヒラギノ角ゴ Pro W3" charset="0"/>
            </a:endParaRPr>
          </a:p>
        </p:txBody>
      </p:sp>
      <p:sp>
        <p:nvSpPr>
          <p:cNvPr id="31748" name="Slide Number Placeholder 3"/>
          <p:cNvSpPr txBox="1">
            <a:spLocks noGrp="1"/>
          </p:cNvSpPr>
          <p:nvPr/>
        </p:nvSpPr>
        <p:spPr bwMode="auto">
          <a:xfrm>
            <a:off x="4144963" y="9121775"/>
            <a:ext cx="3170237" cy="479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6661" tIns="48331" rIns="96661" bIns="48331" anchor="b"/>
          <a:lstStyle>
            <a:lvl1pPr>
              <a:defRPr sz="2400">
                <a:solidFill>
                  <a:schemeClr val="tx1"/>
                </a:solidFill>
                <a:latin typeface="Arial" charset="0"/>
                <a:ea typeface="ヒラギノ角ゴ Pro W3" charset="0"/>
                <a:cs typeface="ヒラギノ角ゴ Pro W3" charset="0"/>
              </a:defRPr>
            </a:lvl1pPr>
            <a:lvl2pPr marL="742950" indent="-285750">
              <a:defRPr sz="2400">
                <a:solidFill>
                  <a:schemeClr val="tx1"/>
                </a:solidFill>
                <a:latin typeface="Arial" charset="0"/>
                <a:ea typeface="ヒラギノ角ゴ Pro W3" charset="0"/>
                <a:cs typeface="ヒラギノ角ゴ Pro W3" charset="0"/>
              </a:defRPr>
            </a:lvl2pPr>
            <a:lvl3pPr marL="1143000" indent="-228600">
              <a:defRPr sz="2400">
                <a:solidFill>
                  <a:schemeClr val="tx1"/>
                </a:solidFill>
                <a:latin typeface="Arial" charset="0"/>
                <a:ea typeface="ヒラギノ角ゴ Pro W3" charset="0"/>
                <a:cs typeface="ヒラギノ角ゴ Pro W3" charset="0"/>
              </a:defRPr>
            </a:lvl3pPr>
            <a:lvl4pPr marL="1600200" indent="-228600">
              <a:defRPr sz="2400">
                <a:solidFill>
                  <a:schemeClr val="tx1"/>
                </a:solidFill>
                <a:latin typeface="Arial" charset="0"/>
                <a:ea typeface="ヒラギノ角ゴ Pro W3" charset="0"/>
                <a:cs typeface="ヒラギノ角ゴ Pro W3" charset="0"/>
              </a:defRPr>
            </a:lvl4pPr>
            <a:lvl5pPr marL="2057400" indent="-228600">
              <a:defRPr sz="2400">
                <a:solidFill>
                  <a:schemeClr val="tx1"/>
                </a:solidFill>
                <a:latin typeface="Arial" charset="0"/>
                <a:ea typeface="ヒラギノ角ゴ Pro W3" charset="0"/>
                <a:cs typeface="ヒラギノ角ゴ Pro W3" charset="0"/>
              </a:defRPr>
            </a:lvl5pPr>
            <a:lvl6pPr marL="25146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6pPr>
            <a:lvl7pPr marL="29718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7pPr>
            <a:lvl8pPr marL="34290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8pPr>
            <a:lvl9pPr marL="38862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9pPr>
          </a:lstStyle>
          <a:p>
            <a:pPr algn="r"/>
            <a:fld id="{3008DC6F-E8C4-5846-90E7-EA5C8363BAAB}" type="slidenum">
              <a:rPr lang="en-US" sz="1300"/>
              <a:pPr algn="r"/>
              <a:t>45</a:t>
            </a:fld>
            <a:endParaRPr lang="en-US" sz="1300"/>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ヒラギノ角ゴ Pro W3" charset="0"/>
                <a:cs typeface="ヒラギノ角ゴ Pro W3" charset="0"/>
              </a:defRPr>
            </a:lvl1pPr>
            <a:lvl2pPr marL="742950" indent="-285750">
              <a:defRPr sz="2400">
                <a:solidFill>
                  <a:schemeClr val="tx1"/>
                </a:solidFill>
                <a:latin typeface="Arial" charset="0"/>
                <a:ea typeface="ヒラギノ角ゴ Pro W3" charset="0"/>
                <a:cs typeface="ヒラギノ角ゴ Pro W3" charset="0"/>
              </a:defRPr>
            </a:lvl2pPr>
            <a:lvl3pPr marL="1143000" indent="-228600">
              <a:defRPr sz="2400">
                <a:solidFill>
                  <a:schemeClr val="tx1"/>
                </a:solidFill>
                <a:latin typeface="Arial" charset="0"/>
                <a:ea typeface="ヒラギノ角ゴ Pro W3" charset="0"/>
                <a:cs typeface="ヒラギノ角ゴ Pro W3" charset="0"/>
              </a:defRPr>
            </a:lvl3pPr>
            <a:lvl4pPr marL="1600200" indent="-228600">
              <a:defRPr sz="2400">
                <a:solidFill>
                  <a:schemeClr val="tx1"/>
                </a:solidFill>
                <a:latin typeface="Arial" charset="0"/>
                <a:ea typeface="ヒラギノ角ゴ Pro W3" charset="0"/>
                <a:cs typeface="ヒラギノ角ゴ Pro W3" charset="0"/>
              </a:defRPr>
            </a:lvl4pPr>
            <a:lvl5pPr marL="2057400" indent="-228600">
              <a:defRPr sz="2400">
                <a:solidFill>
                  <a:schemeClr val="tx1"/>
                </a:solidFill>
                <a:latin typeface="Arial" charset="0"/>
                <a:ea typeface="ヒラギノ角ゴ Pro W3" charset="0"/>
                <a:cs typeface="ヒラギノ角ゴ Pro W3" charset="0"/>
              </a:defRPr>
            </a:lvl5pPr>
            <a:lvl6pPr marL="25146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6pPr>
            <a:lvl7pPr marL="29718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7pPr>
            <a:lvl8pPr marL="34290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8pPr>
            <a:lvl9pPr marL="38862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9pPr>
          </a:lstStyle>
          <a:p>
            <a:fld id="{620BAE88-FB43-2046-99A0-1C01B692316A}" type="slidenum">
              <a:rPr lang="en-US" sz="1300"/>
              <a:pPr/>
              <a:t>46</a:t>
            </a:fld>
            <a:endParaRPr lang="en-US" sz="1300"/>
          </a:p>
        </p:txBody>
      </p:sp>
      <p:sp>
        <p:nvSpPr>
          <p:cNvPr id="31746" name="Slide Image Placeholder 1"/>
          <p:cNvSpPr>
            <a:spLocks noGrp="1" noRot="1" noChangeAspect="1" noTextEdit="1"/>
          </p:cNvSpPr>
          <p:nvPr>
            <p:ph type="sldImg"/>
          </p:nvPr>
        </p:nvSpPr>
        <p:spPr>
          <a:solidFill>
            <a:srgbClr val="FFFFFF"/>
          </a:solidFill>
          <a:ln/>
        </p:spPr>
      </p:sp>
      <p:sp>
        <p:nvSpPr>
          <p:cNvPr id="31747" name="Notes Placeholder 2"/>
          <p:cNvSpPr>
            <a:spLocks noGrp="1"/>
          </p:cNvSpPr>
          <p:nvPr>
            <p:ph type="body" idx="1"/>
          </p:nvPr>
        </p:nvSpPr>
        <p:spPr>
          <a:xfrm>
            <a:off x="812800" y="4560888"/>
            <a:ext cx="5608638" cy="4560887"/>
          </a:xfrm>
          <a:noFill/>
          <a:ln>
            <a:solidFill>
              <a:srgbClr val="000000"/>
            </a:solidFill>
          </a:ln>
          <a:extLst>
            <a:ext uri="{909E8E84-426E-40DD-AFC4-6F175D3DCCD1}">
              <a14:hiddenFill xmlns:a14="http://schemas.microsoft.com/office/drawing/2010/main">
                <a:solidFill>
                  <a:srgbClr val="FFFFFF"/>
                </a:solidFill>
              </a14:hiddenFill>
            </a:ext>
          </a:extLst>
        </p:spPr>
        <p:txBody>
          <a:bodyPr/>
          <a:lstStyle/>
          <a:p>
            <a:r>
              <a:rPr lang="en-US" dirty="0" smtClean="0">
                <a:latin typeface="Arial" charset="0"/>
                <a:ea typeface="ヒラギノ角ゴ Pro W3" charset="0"/>
                <a:cs typeface="ヒラギノ角ゴ Pro W3" charset="0"/>
              </a:rPr>
              <a:t>What have</a:t>
            </a:r>
            <a:r>
              <a:rPr lang="en-US" baseline="0" dirty="0" smtClean="0">
                <a:latin typeface="Arial" charset="0"/>
                <a:ea typeface="ヒラギノ角ゴ Pro W3" charset="0"/>
                <a:cs typeface="ヒラギノ角ゴ Pro W3" charset="0"/>
              </a:rPr>
              <a:t> we learned about </a:t>
            </a:r>
            <a:r>
              <a:rPr lang="en-US" baseline="0" dirty="0" smtClean="0">
                <a:latin typeface="Arial" charset="0"/>
                <a:ea typeface="ヒラギノ角ゴ Pro W3" charset="0"/>
                <a:cs typeface="ヒラギノ角ゴ Pro W3" charset="0"/>
              </a:rPr>
              <a:t>technology readiness</a:t>
            </a:r>
            <a:r>
              <a:rPr lang="en-US" baseline="0" dirty="0" smtClean="0">
                <a:latin typeface="Arial" charset="0"/>
                <a:ea typeface="ヒラギノ角ゴ Pro W3" charset="0"/>
                <a:cs typeface="ヒラギノ角ゴ Pro W3" charset="0"/>
              </a:rPr>
              <a:t>?</a:t>
            </a:r>
            <a:endParaRPr lang="en-US" dirty="0">
              <a:latin typeface="Arial" charset="0"/>
              <a:ea typeface="ヒラギノ角ゴ Pro W3" charset="0"/>
              <a:cs typeface="ヒラギノ角ゴ Pro W3" charset="0"/>
            </a:endParaRPr>
          </a:p>
        </p:txBody>
      </p:sp>
      <p:sp>
        <p:nvSpPr>
          <p:cNvPr id="31748" name="Slide Number Placeholder 3"/>
          <p:cNvSpPr txBox="1">
            <a:spLocks noGrp="1"/>
          </p:cNvSpPr>
          <p:nvPr/>
        </p:nvSpPr>
        <p:spPr bwMode="auto">
          <a:xfrm>
            <a:off x="4144963" y="9121775"/>
            <a:ext cx="3170237" cy="479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6661" tIns="48331" rIns="96661" bIns="48331" anchor="b"/>
          <a:lstStyle>
            <a:lvl1pPr>
              <a:defRPr sz="2400">
                <a:solidFill>
                  <a:schemeClr val="tx1"/>
                </a:solidFill>
                <a:latin typeface="Arial" charset="0"/>
                <a:ea typeface="ヒラギノ角ゴ Pro W3" charset="0"/>
                <a:cs typeface="ヒラギノ角ゴ Pro W3" charset="0"/>
              </a:defRPr>
            </a:lvl1pPr>
            <a:lvl2pPr marL="742950" indent="-285750">
              <a:defRPr sz="2400">
                <a:solidFill>
                  <a:schemeClr val="tx1"/>
                </a:solidFill>
                <a:latin typeface="Arial" charset="0"/>
                <a:ea typeface="ヒラギノ角ゴ Pro W3" charset="0"/>
                <a:cs typeface="ヒラギノ角ゴ Pro W3" charset="0"/>
              </a:defRPr>
            </a:lvl2pPr>
            <a:lvl3pPr marL="1143000" indent="-228600">
              <a:defRPr sz="2400">
                <a:solidFill>
                  <a:schemeClr val="tx1"/>
                </a:solidFill>
                <a:latin typeface="Arial" charset="0"/>
                <a:ea typeface="ヒラギノ角ゴ Pro W3" charset="0"/>
                <a:cs typeface="ヒラギノ角ゴ Pro W3" charset="0"/>
              </a:defRPr>
            </a:lvl3pPr>
            <a:lvl4pPr marL="1600200" indent="-228600">
              <a:defRPr sz="2400">
                <a:solidFill>
                  <a:schemeClr val="tx1"/>
                </a:solidFill>
                <a:latin typeface="Arial" charset="0"/>
                <a:ea typeface="ヒラギノ角ゴ Pro W3" charset="0"/>
                <a:cs typeface="ヒラギノ角ゴ Pro W3" charset="0"/>
              </a:defRPr>
            </a:lvl4pPr>
            <a:lvl5pPr marL="2057400" indent="-228600">
              <a:defRPr sz="2400">
                <a:solidFill>
                  <a:schemeClr val="tx1"/>
                </a:solidFill>
                <a:latin typeface="Arial" charset="0"/>
                <a:ea typeface="ヒラギノ角ゴ Pro W3" charset="0"/>
                <a:cs typeface="ヒラギノ角ゴ Pro W3" charset="0"/>
              </a:defRPr>
            </a:lvl5pPr>
            <a:lvl6pPr marL="25146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6pPr>
            <a:lvl7pPr marL="29718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7pPr>
            <a:lvl8pPr marL="34290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8pPr>
            <a:lvl9pPr marL="38862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9pPr>
          </a:lstStyle>
          <a:p>
            <a:pPr algn="r"/>
            <a:fld id="{3008DC6F-E8C4-5846-90E7-EA5C8363BAAB}" type="slidenum">
              <a:rPr lang="en-US" sz="1300"/>
              <a:pPr algn="r"/>
              <a:t>46</a:t>
            </a:fld>
            <a:endParaRPr lang="en-US" sz="1300"/>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ヒラギノ角ゴ Pro W3" charset="0"/>
                <a:cs typeface="ヒラギノ角ゴ Pro W3" charset="0"/>
              </a:defRPr>
            </a:lvl1pPr>
            <a:lvl2pPr marL="742950" indent="-285750">
              <a:defRPr sz="2400">
                <a:solidFill>
                  <a:schemeClr val="tx1"/>
                </a:solidFill>
                <a:latin typeface="Arial" charset="0"/>
                <a:ea typeface="ヒラギノ角ゴ Pro W3" charset="0"/>
                <a:cs typeface="ヒラギノ角ゴ Pro W3" charset="0"/>
              </a:defRPr>
            </a:lvl2pPr>
            <a:lvl3pPr marL="1143000" indent="-228600">
              <a:defRPr sz="2400">
                <a:solidFill>
                  <a:schemeClr val="tx1"/>
                </a:solidFill>
                <a:latin typeface="Arial" charset="0"/>
                <a:ea typeface="ヒラギノ角ゴ Pro W3" charset="0"/>
                <a:cs typeface="ヒラギノ角ゴ Pro W3" charset="0"/>
              </a:defRPr>
            </a:lvl3pPr>
            <a:lvl4pPr marL="1600200" indent="-228600">
              <a:defRPr sz="2400">
                <a:solidFill>
                  <a:schemeClr val="tx1"/>
                </a:solidFill>
                <a:latin typeface="Arial" charset="0"/>
                <a:ea typeface="ヒラギノ角ゴ Pro W3" charset="0"/>
                <a:cs typeface="ヒラギノ角ゴ Pro W3" charset="0"/>
              </a:defRPr>
            </a:lvl4pPr>
            <a:lvl5pPr marL="2057400" indent="-228600">
              <a:defRPr sz="2400">
                <a:solidFill>
                  <a:schemeClr val="tx1"/>
                </a:solidFill>
                <a:latin typeface="Arial" charset="0"/>
                <a:ea typeface="ヒラギノ角ゴ Pro W3" charset="0"/>
                <a:cs typeface="ヒラギノ角ゴ Pro W3" charset="0"/>
              </a:defRPr>
            </a:lvl5pPr>
            <a:lvl6pPr marL="25146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6pPr>
            <a:lvl7pPr marL="29718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7pPr>
            <a:lvl8pPr marL="34290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8pPr>
            <a:lvl9pPr marL="38862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9pPr>
          </a:lstStyle>
          <a:p>
            <a:fld id="{620BAE88-FB43-2046-99A0-1C01B692316A}" type="slidenum">
              <a:rPr lang="en-US" sz="1300"/>
              <a:pPr/>
              <a:t>47</a:t>
            </a:fld>
            <a:endParaRPr lang="en-US" sz="1300"/>
          </a:p>
        </p:txBody>
      </p:sp>
      <p:sp>
        <p:nvSpPr>
          <p:cNvPr id="31746" name="Slide Image Placeholder 1"/>
          <p:cNvSpPr>
            <a:spLocks noGrp="1" noRot="1" noChangeAspect="1" noTextEdit="1"/>
          </p:cNvSpPr>
          <p:nvPr>
            <p:ph type="sldImg"/>
          </p:nvPr>
        </p:nvSpPr>
        <p:spPr>
          <a:solidFill>
            <a:srgbClr val="FFFFFF"/>
          </a:solidFill>
          <a:ln/>
        </p:spPr>
      </p:sp>
      <p:sp>
        <p:nvSpPr>
          <p:cNvPr id="31747" name="Notes Placeholder 2"/>
          <p:cNvSpPr>
            <a:spLocks noGrp="1"/>
          </p:cNvSpPr>
          <p:nvPr>
            <p:ph type="body" idx="1"/>
          </p:nvPr>
        </p:nvSpPr>
        <p:spPr>
          <a:xfrm>
            <a:off x="812800" y="4560888"/>
            <a:ext cx="5608638" cy="4560887"/>
          </a:xfrm>
          <a:noFill/>
          <a:ln>
            <a:solidFill>
              <a:srgbClr val="000000"/>
            </a:solidFill>
          </a:ln>
          <a:extLst>
            <a:ext uri="{909E8E84-426E-40DD-AFC4-6F175D3DCCD1}">
              <a14:hiddenFill xmlns:a14="http://schemas.microsoft.com/office/drawing/2010/main">
                <a:solidFill>
                  <a:srgbClr val="FFFFFF"/>
                </a:solidFill>
              </a14:hiddenFill>
            </a:ext>
          </a:extLst>
        </p:spPr>
        <p:txBody>
          <a:bodyPr/>
          <a:lstStyle/>
          <a:p>
            <a:r>
              <a:rPr lang="en-US" baseline="0" dirty="0" smtClean="0">
                <a:latin typeface="Arial" charset="0"/>
                <a:ea typeface="ヒラギノ角ゴ Pro W3" charset="0"/>
                <a:cs typeface="ヒラギノ角ゴ Pro W3" charset="0"/>
              </a:rPr>
              <a:t>Objective number ten!</a:t>
            </a:r>
          </a:p>
          <a:p>
            <a:endParaRPr lang="en-US" dirty="0">
              <a:latin typeface="Arial" charset="0"/>
              <a:ea typeface="ヒラギノ角ゴ Pro W3" charset="0"/>
              <a:cs typeface="ヒラギノ角ゴ Pro W3" charset="0"/>
            </a:endParaRPr>
          </a:p>
          <a:p>
            <a:r>
              <a:rPr lang="en-US" baseline="0" dirty="0" smtClean="0">
                <a:latin typeface="Arial" charset="0"/>
                <a:ea typeface="ヒラギノ角ゴ Pro W3" charset="0"/>
                <a:cs typeface="ヒラギノ角ゴ Pro W3" charset="0"/>
              </a:rPr>
              <a:t>This is where the rubber hits the road.</a:t>
            </a:r>
          </a:p>
          <a:p>
            <a:r>
              <a:rPr lang="en-US" baseline="0" dirty="0" smtClean="0">
                <a:latin typeface="Arial" charset="0"/>
                <a:ea typeface="ヒラギノ角ゴ Pro W3" charset="0"/>
                <a:cs typeface="ヒラギノ角ゴ Pro W3" charset="0"/>
              </a:rPr>
              <a:t>This is where you demonstrate what you have learned.</a:t>
            </a:r>
          </a:p>
          <a:p>
            <a:endParaRPr lang="en-US" baseline="0" dirty="0" smtClean="0">
              <a:latin typeface="Arial" charset="0"/>
              <a:ea typeface="ヒラギノ角ゴ Pro W3" charset="0"/>
              <a:cs typeface="ヒラギノ角ゴ Pro W3" charset="0"/>
            </a:endParaRPr>
          </a:p>
          <a:p>
            <a:r>
              <a:rPr lang="en-US" baseline="0" dirty="0" smtClean="0">
                <a:latin typeface="Arial" charset="0"/>
                <a:ea typeface="ヒラギノ角ゴ Pro W3" charset="0"/>
                <a:cs typeface="ヒラギノ角ゴ Pro W3" charset="0"/>
              </a:rPr>
              <a:t>There are a few scenarios listed in your book.</a:t>
            </a:r>
          </a:p>
          <a:p>
            <a:endParaRPr lang="en-US" baseline="0" dirty="0" smtClean="0">
              <a:latin typeface="Arial" charset="0"/>
              <a:ea typeface="ヒラギノ角ゴ Pro W3" charset="0"/>
              <a:cs typeface="ヒラギノ角ゴ Pro W3" charset="0"/>
            </a:endParaRPr>
          </a:p>
          <a:p>
            <a:r>
              <a:rPr lang="en-US" baseline="0" dirty="0" smtClean="0">
                <a:latin typeface="Arial" charset="0"/>
                <a:ea typeface="ヒラギノ角ゴ Pro W3" charset="0"/>
                <a:cs typeface="ヒラギノ角ゴ Pro W3" charset="0"/>
              </a:rPr>
              <a:t>Let’s take a look at some resources of which you may not be aware.</a:t>
            </a:r>
          </a:p>
          <a:p>
            <a:endParaRPr lang="en-US" baseline="0" dirty="0" smtClean="0">
              <a:latin typeface="Arial" charset="0"/>
              <a:ea typeface="ヒラギノ角ゴ Pro W3" charset="0"/>
              <a:cs typeface="ヒラギノ角ゴ Pro W3" charset="0"/>
            </a:endParaRPr>
          </a:p>
        </p:txBody>
      </p:sp>
      <p:sp>
        <p:nvSpPr>
          <p:cNvPr id="31748" name="Slide Number Placeholder 3"/>
          <p:cNvSpPr txBox="1">
            <a:spLocks noGrp="1"/>
          </p:cNvSpPr>
          <p:nvPr/>
        </p:nvSpPr>
        <p:spPr bwMode="auto">
          <a:xfrm>
            <a:off x="4144963" y="9121775"/>
            <a:ext cx="3170237" cy="479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6661" tIns="48331" rIns="96661" bIns="48331" anchor="b"/>
          <a:lstStyle>
            <a:lvl1pPr>
              <a:defRPr sz="2400">
                <a:solidFill>
                  <a:schemeClr val="tx1"/>
                </a:solidFill>
                <a:latin typeface="Arial" charset="0"/>
                <a:ea typeface="ヒラギノ角ゴ Pro W3" charset="0"/>
                <a:cs typeface="ヒラギノ角ゴ Pro W3" charset="0"/>
              </a:defRPr>
            </a:lvl1pPr>
            <a:lvl2pPr marL="742950" indent="-285750">
              <a:defRPr sz="2400">
                <a:solidFill>
                  <a:schemeClr val="tx1"/>
                </a:solidFill>
                <a:latin typeface="Arial" charset="0"/>
                <a:ea typeface="ヒラギノ角ゴ Pro W3" charset="0"/>
                <a:cs typeface="ヒラギノ角ゴ Pro W3" charset="0"/>
              </a:defRPr>
            </a:lvl2pPr>
            <a:lvl3pPr marL="1143000" indent="-228600">
              <a:defRPr sz="2400">
                <a:solidFill>
                  <a:schemeClr val="tx1"/>
                </a:solidFill>
                <a:latin typeface="Arial" charset="0"/>
                <a:ea typeface="ヒラギノ角ゴ Pro W3" charset="0"/>
                <a:cs typeface="ヒラギノ角ゴ Pro W3" charset="0"/>
              </a:defRPr>
            </a:lvl3pPr>
            <a:lvl4pPr marL="1600200" indent="-228600">
              <a:defRPr sz="2400">
                <a:solidFill>
                  <a:schemeClr val="tx1"/>
                </a:solidFill>
                <a:latin typeface="Arial" charset="0"/>
                <a:ea typeface="ヒラギノ角ゴ Pro W3" charset="0"/>
                <a:cs typeface="ヒラギノ角ゴ Pro W3" charset="0"/>
              </a:defRPr>
            </a:lvl4pPr>
            <a:lvl5pPr marL="2057400" indent="-228600">
              <a:defRPr sz="2400">
                <a:solidFill>
                  <a:schemeClr val="tx1"/>
                </a:solidFill>
                <a:latin typeface="Arial" charset="0"/>
                <a:ea typeface="ヒラギノ角ゴ Pro W3" charset="0"/>
                <a:cs typeface="ヒラギノ角ゴ Pro W3" charset="0"/>
              </a:defRPr>
            </a:lvl5pPr>
            <a:lvl6pPr marL="25146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6pPr>
            <a:lvl7pPr marL="29718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7pPr>
            <a:lvl8pPr marL="34290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8pPr>
            <a:lvl9pPr marL="38862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9pPr>
          </a:lstStyle>
          <a:p>
            <a:pPr algn="r"/>
            <a:fld id="{3008DC6F-E8C4-5846-90E7-EA5C8363BAAB}" type="slidenum">
              <a:rPr lang="en-US" sz="1300"/>
              <a:pPr algn="r"/>
              <a:t>47</a:t>
            </a:fld>
            <a:endParaRPr lang="en-US" sz="1300"/>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ヒラギノ角ゴ Pro W3" charset="0"/>
                <a:cs typeface="ヒラギノ角ゴ Pro W3" charset="0"/>
              </a:defRPr>
            </a:lvl1pPr>
            <a:lvl2pPr marL="742950" indent="-285750">
              <a:defRPr sz="2400">
                <a:solidFill>
                  <a:schemeClr val="tx1"/>
                </a:solidFill>
                <a:latin typeface="Arial" charset="0"/>
                <a:ea typeface="ヒラギノ角ゴ Pro W3" charset="0"/>
                <a:cs typeface="ヒラギノ角ゴ Pro W3" charset="0"/>
              </a:defRPr>
            </a:lvl2pPr>
            <a:lvl3pPr marL="1143000" indent="-228600">
              <a:defRPr sz="2400">
                <a:solidFill>
                  <a:schemeClr val="tx1"/>
                </a:solidFill>
                <a:latin typeface="Arial" charset="0"/>
                <a:ea typeface="ヒラギノ角ゴ Pro W3" charset="0"/>
                <a:cs typeface="ヒラギノ角ゴ Pro W3" charset="0"/>
              </a:defRPr>
            </a:lvl3pPr>
            <a:lvl4pPr marL="1600200" indent="-228600">
              <a:defRPr sz="2400">
                <a:solidFill>
                  <a:schemeClr val="tx1"/>
                </a:solidFill>
                <a:latin typeface="Arial" charset="0"/>
                <a:ea typeface="ヒラギノ角ゴ Pro W3" charset="0"/>
                <a:cs typeface="ヒラギノ角ゴ Pro W3" charset="0"/>
              </a:defRPr>
            </a:lvl4pPr>
            <a:lvl5pPr marL="2057400" indent="-228600">
              <a:defRPr sz="2400">
                <a:solidFill>
                  <a:schemeClr val="tx1"/>
                </a:solidFill>
                <a:latin typeface="Arial" charset="0"/>
                <a:ea typeface="ヒラギノ角ゴ Pro W3" charset="0"/>
                <a:cs typeface="ヒラギノ角ゴ Pro W3" charset="0"/>
              </a:defRPr>
            </a:lvl5pPr>
            <a:lvl6pPr marL="25146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6pPr>
            <a:lvl7pPr marL="29718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7pPr>
            <a:lvl8pPr marL="34290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8pPr>
            <a:lvl9pPr marL="38862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9pPr>
          </a:lstStyle>
          <a:p>
            <a:fld id="{620BAE88-FB43-2046-99A0-1C01B692316A}" type="slidenum">
              <a:rPr lang="en-US" sz="1300"/>
              <a:pPr/>
              <a:t>48</a:t>
            </a:fld>
            <a:endParaRPr lang="en-US" sz="1300"/>
          </a:p>
        </p:txBody>
      </p:sp>
      <p:sp>
        <p:nvSpPr>
          <p:cNvPr id="31746" name="Slide Image Placeholder 1"/>
          <p:cNvSpPr>
            <a:spLocks noGrp="1" noRot="1" noChangeAspect="1" noTextEdit="1"/>
          </p:cNvSpPr>
          <p:nvPr>
            <p:ph type="sldImg"/>
          </p:nvPr>
        </p:nvSpPr>
        <p:spPr>
          <a:xfrm>
            <a:off x="1295400" y="762000"/>
            <a:ext cx="1828800" cy="1371600"/>
          </a:xfrm>
          <a:solidFill>
            <a:srgbClr val="FFFFFF"/>
          </a:solidFill>
          <a:ln/>
        </p:spPr>
      </p:sp>
      <p:sp>
        <p:nvSpPr>
          <p:cNvPr id="31747" name="Notes Placeholder 2"/>
          <p:cNvSpPr>
            <a:spLocks noGrp="1"/>
          </p:cNvSpPr>
          <p:nvPr>
            <p:ph type="body" idx="1"/>
          </p:nvPr>
        </p:nvSpPr>
        <p:spPr>
          <a:xfrm>
            <a:off x="812800" y="2971800"/>
            <a:ext cx="5608638" cy="6149975"/>
          </a:xfrm>
          <a:noFill/>
          <a:ln>
            <a:solidFill>
              <a:srgbClr val="000000"/>
            </a:solidFill>
          </a:ln>
          <a:extLst>
            <a:ext uri="{909E8E84-426E-40DD-AFC4-6F175D3DCCD1}">
              <a14:hiddenFill xmlns:a14="http://schemas.microsoft.com/office/drawing/2010/main">
                <a:solidFill>
                  <a:srgbClr val="FFFFFF"/>
                </a:solidFill>
              </a14:hiddenFill>
            </a:ext>
          </a:extLst>
        </p:spPr>
        <p:txBody>
          <a:bodyPr/>
          <a:lstStyle/>
          <a:p>
            <a:r>
              <a:rPr lang="en-US" baseline="0" dirty="0" smtClean="0">
                <a:latin typeface="Arial" charset="0"/>
                <a:ea typeface="ヒラギノ角ゴ Pro W3" charset="0"/>
                <a:cs typeface="ヒラギノ角ゴ Pro W3" charset="0"/>
              </a:rPr>
              <a:t>We just published a new Career Clusters Guide.  You might have seen the one we did in 2009.</a:t>
            </a:r>
          </a:p>
          <a:p>
            <a:r>
              <a:rPr lang="en-US" baseline="0" dirty="0" smtClean="0">
                <a:latin typeface="Arial" charset="0"/>
                <a:ea typeface="ヒラギノ角ゴ Pro W3" charset="0"/>
                <a:cs typeface="ヒラギノ角ゴ Pro W3" charset="0"/>
              </a:rPr>
              <a:t>This one has updated data and fresh stories.</a:t>
            </a:r>
          </a:p>
          <a:p>
            <a:r>
              <a:rPr lang="en-US" baseline="0" dirty="0" smtClean="0">
                <a:latin typeface="Arial" charset="0"/>
                <a:ea typeface="ヒラギノ角ゴ Pro W3" charset="0"/>
                <a:cs typeface="ヒラギノ角ゴ Pro W3" charset="0"/>
              </a:rPr>
              <a:t>We are still working out the logistics of getting a classroom set for your school.  We’ll let you know.</a:t>
            </a:r>
          </a:p>
          <a:p>
            <a:endParaRPr lang="en-US" baseline="0" dirty="0" smtClean="0">
              <a:latin typeface="Arial" charset="0"/>
              <a:ea typeface="ヒラギノ角ゴ Pro W3" charset="0"/>
              <a:cs typeface="ヒラギノ角ゴ Pro W3" charset="0"/>
            </a:endParaRPr>
          </a:p>
          <a:p>
            <a:r>
              <a:rPr lang="en-US" baseline="0" dirty="0" smtClean="0">
                <a:latin typeface="Arial" charset="0"/>
                <a:ea typeface="ヒラギノ角ゴ Pro W3" charset="0"/>
                <a:cs typeface="ヒラギノ角ゴ Pro W3" charset="0"/>
              </a:rPr>
              <a:t>In the meantime, lets look at what’s in here.</a:t>
            </a:r>
          </a:p>
          <a:p>
            <a:endParaRPr lang="en-US" baseline="0" dirty="0" smtClean="0">
              <a:latin typeface="Arial" charset="0"/>
              <a:ea typeface="ヒラギノ角ゴ Pro W3" charset="0"/>
              <a:cs typeface="ヒラギノ角ゴ Pro W3" charset="0"/>
            </a:endParaRPr>
          </a:p>
          <a:p>
            <a:r>
              <a:rPr lang="en-US" baseline="0" dirty="0" smtClean="0">
                <a:latin typeface="Arial" charset="0"/>
                <a:ea typeface="ヒラギノ角ゴ Pro W3" charset="0"/>
                <a:cs typeface="ヒラギノ角ゴ Pro W3" charset="0"/>
              </a:rPr>
              <a:t>If you have a student who says they are thinking about something </a:t>
            </a:r>
            <a:r>
              <a:rPr lang="en-US" baseline="0" dirty="0" smtClean="0">
                <a:latin typeface="Arial" charset="0"/>
                <a:ea typeface="ヒラギノ角ゴ Pro W3" charset="0"/>
                <a:cs typeface="ヒラギノ角ゴ Pro W3" charset="0"/>
              </a:rPr>
              <a:t>in the </a:t>
            </a:r>
            <a:r>
              <a:rPr lang="en-US" baseline="0" dirty="0" smtClean="0">
                <a:latin typeface="Arial" charset="0"/>
                <a:ea typeface="ヒラギノ角ゴ Pro W3" charset="0"/>
                <a:cs typeface="ヒラギノ角ゴ Pro W3" charset="0"/>
              </a:rPr>
              <a:t>medical field, where in the book do you send them? ---- ??</a:t>
            </a:r>
          </a:p>
          <a:p>
            <a:endParaRPr lang="en-US" baseline="0" dirty="0" smtClean="0">
              <a:latin typeface="Arial" charset="0"/>
              <a:ea typeface="ヒラギノ角ゴ Pro W3" charset="0"/>
              <a:cs typeface="ヒラギノ角ゴ Pro W3" charset="0"/>
            </a:endParaRPr>
          </a:p>
          <a:p>
            <a:r>
              <a:rPr lang="en-US" baseline="0" dirty="0" smtClean="0">
                <a:latin typeface="Arial" charset="0"/>
                <a:ea typeface="ヒラギノ角ゴ Pro W3" charset="0"/>
                <a:cs typeface="ヒラギノ角ゴ Pro W3" charset="0"/>
              </a:rPr>
              <a:t>What about a student who has not a clue as to what they want to be when they grow up. Where in the book do you send </a:t>
            </a:r>
            <a:r>
              <a:rPr lang="en-US" dirty="0">
                <a:latin typeface="Arial" charset="0"/>
                <a:ea typeface="ヒラギノ角ゴ Pro W3" charset="0"/>
                <a:cs typeface="ヒラギノ角ゴ Pro W3" charset="0"/>
              </a:rPr>
              <a:t>them? ---- </a:t>
            </a:r>
            <a:r>
              <a:rPr lang="en-US" dirty="0" smtClean="0">
                <a:latin typeface="Arial" charset="0"/>
                <a:ea typeface="ヒラギノ角ゴ Pro W3" charset="0"/>
                <a:cs typeface="ヒラギノ角ゴ Pro W3" charset="0"/>
              </a:rPr>
              <a:t>??</a:t>
            </a:r>
            <a:endParaRPr lang="en-US" baseline="0" dirty="0" smtClean="0">
              <a:latin typeface="Arial" charset="0"/>
              <a:ea typeface="ヒラギノ角ゴ Pro W3" charset="0"/>
              <a:cs typeface="ヒラギノ角ゴ Pro W3" charset="0"/>
            </a:endParaRPr>
          </a:p>
          <a:p>
            <a:endParaRPr lang="en-US" baseline="0" dirty="0" smtClean="0">
              <a:latin typeface="Arial" charset="0"/>
              <a:ea typeface="ヒラギノ角ゴ Pro W3" charset="0"/>
              <a:cs typeface="ヒラギノ角ゴ Pro W3" charset="0"/>
            </a:endParaRPr>
          </a:p>
          <a:p>
            <a:r>
              <a:rPr lang="en-US" baseline="0" dirty="0" smtClean="0">
                <a:latin typeface="Arial" charset="0"/>
                <a:ea typeface="ヒラギノ角ゴ Pro W3" charset="0"/>
                <a:cs typeface="ヒラギノ角ゴ Pro W3" charset="0"/>
              </a:rPr>
              <a:t>What if the student has questions about work-based learning? To which page do you send </a:t>
            </a:r>
            <a:r>
              <a:rPr lang="en-US" dirty="0">
                <a:latin typeface="Arial" charset="0"/>
                <a:ea typeface="ヒラギノ角ゴ Pro W3" charset="0"/>
                <a:cs typeface="ヒラギノ角ゴ Pro W3" charset="0"/>
              </a:rPr>
              <a:t>them? ---- </a:t>
            </a:r>
            <a:r>
              <a:rPr lang="en-US" dirty="0" smtClean="0">
                <a:latin typeface="Arial" charset="0"/>
                <a:ea typeface="ヒラギノ角ゴ Pro W3" charset="0"/>
                <a:cs typeface="ヒラギノ角ゴ Pro W3" charset="0"/>
              </a:rPr>
              <a:t>??</a:t>
            </a:r>
            <a:endParaRPr lang="en-US" baseline="0" dirty="0" smtClean="0">
              <a:latin typeface="Arial" charset="0"/>
              <a:ea typeface="ヒラギノ角ゴ Pro W3" charset="0"/>
              <a:cs typeface="ヒラギノ角ゴ Pro W3" charset="0"/>
            </a:endParaRPr>
          </a:p>
          <a:p>
            <a:endParaRPr lang="en-US" baseline="0" dirty="0" smtClean="0">
              <a:latin typeface="Arial" charset="0"/>
              <a:ea typeface="ヒラギノ角ゴ Pro W3" charset="0"/>
              <a:cs typeface="ヒラギノ角ゴ Pro W3" charset="0"/>
            </a:endParaRPr>
          </a:p>
        </p:txBody>
      </p:sp>
      <p:sp>
        <p:nvSpPr>
          <p:cNvPr id="31748" name="Slide Number Placeholder 3"/>
          <p:cNvSpPr txBox="1">
            <a:spLocks noGrp="1"/>
          </p:cNvSpPr>
          <p:nvPr/>
        </p:nvSpPr>
        <p:spPr bwMode="auto">
          <a:xfrm>
            <a:off x="4144963" y="9121775"/>
            <a:ext cx="3170237" cy="479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6661" tIns="48331" rIns="96661" bIns="48331" anchor="b"/>
          <a:lstStyle>
            <a:lvl1pPr>
              <a:defRPr sz="2400">
                <a:solidFill>
                  <a:schemeClr val="tx1"/>
                </a:solidFill>
                <a:latin typeface="Arial" charset="0"/>
                <a:ea typeface="ヒラギノ角ゴ Pro W3" charset="0"/>
                <a:cs typeface="ヒラギノ角ゴ Pro W3" charset="0"/>
              </a:defRPr>
            </a:lvl1pPr>
            <a:lvl2pPr marL="742950" indent="-285750">
              <a:defRPr sz="2400">
                <a:solidFill>
                  <a:schemeClr val="tx1"/>
                </a:solidFill>
                <a:latin typeface="Arial" charset="0"/>
                <a:ea typeface="ヒラギノ角ゴ Pro W3" charset="0"/>
                <a:cs typeface="ヒラギノ角ゴ Pro W3" charset="0"/>
              </a:defRPr>
            </a:lvl2pPr>
            <a:lvl3pPr marL="1143000" indent="-228600">
              <a:defRPr sz="2400">
                <a:solidFill>
                  <a:schemeClr val="tx1"/>
                </a:solidFill>
                <a:latin typeface="Arial" charset="0"/>
                <a:ea typeface="ヒラギノ角ゴ Pro W3" charset="0"/>
                <a:cs typeface="ヒラギノ角ゴ Pro W3" charset="0"/>
              </a:defRPr>
            </a:lvl3pPr>
            <a:lvl4pPr marL="1600200" indent="-228600">
              <a:defRPr sz="2400">
                <a:solidFill>
                  <a:schemeClr val="tx1"/>
                </a:solidFill>
                <a:latin typeface="Arial" charset="0"/>
                <a:ea typeface="ヒラギノ角ゴ Pro W3" charset="0"/>
                <a:cs typeface="ヒラギノ角ゴ Pro W3" charset="0"/>
              </a:defRPr>
            </a:lvl4pPr>
            <a:lvl5pPr marL="2057400" indent="-228600">
              <a:defRPr sz="2400">
                <a:solidFill>
                  <a:schemeClr val="tx1"/>
                </a:solidFill>
                <a:latin typeface="Arial" charset="0"/>
                <a:ea typeface="ヒラギノ角ゴ Pro W3" charset="0"/>
                <a:cs typeface="ヒラギノ角ゴ Pro W3" charset="0"/>
              </a:defRPr>
            </a:lvl5pPr>
            <a:lvl6pPr marL="25146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6pPr>
            <a:lvl7pPr marL="29718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7pPr>
            <a:lvl8pPr marL="34290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8pPr>
            <a:lvl9pPr marL="38862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9pPr>
          </a:lstStyle>
          <a:p>
            <a:pPr algn="r"/>
            <a:fld id="{3008DC6F-E8C4-5846-90E7-EA5C8363BAAB}" type="slidenum">
              <a:rPr lang="en-US" sz="1300"/>
              <a:pPr algn="r"/>
              <a:t>48</a:t>
            </a:fld>
            <a:endParaRPr lang="en-US" sz="1300"/>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ヒラギノ角ゴ Pro W3" charset="0"/>
                <a:cs typeface="ヒラギノ角ゴ Pro W3" charset="0"/>
              </a:defRPr>
            </a:lvl1pPr>
            <a:lvl2pPr marL="742950" indent="-285750">
              <a:defRPr sz="2400">
                <a:solidFill>
                  <a:schemeClr val="tx1"/>
                </a:solidFill>
                <a:latin typeface="Arial" charset="0"/>
                <a:ea typeface="ヒラギノ角ゴ Pro W3" charset="0"/>
                <a:cs typeface="ヒラギノ角ゴ Pro W3" charset="0"/>
              </a:defRPr>
            </a:lvl2pPr>
            <a:lvl3pPr marL="1143000" indent="-228600">
              <a:defRPr sz="2400">
                <a:solidFill>
                  <a:schemeClr val="tx1"/>
                </a:solidFill>
                <a:latin typeface="Arial" charset="0"/>
                <a:ea typeface="ヒラギノ角ゴ Pro W3" charset="0"/>
                <a:cs typeface="ヒラギノ角ゴ Pro W3" charset="0"/>
              </a:defRPr>
            </a:lvl3pPr>
            <a:lvl4pPr marL="1600200" indent="-228600">
              <a:defRPr sz="2400">
                <a:solidFill>
                  <a:schemeClr val="tx1"/>
                </a:solidFill>
                <a:latin typeface="Arial" charset="0"/>
                <a:ea typeface="ヒラギノ角ゴ Pro W3" charset="0"/>
                <a:cs typeface="ヒラギノ角ゴ Pro W3" charset="0"/>
              </a:defRPr>
            </a:lvl4pPr>
            <a:lvl5pPr marL="2057400" indent="-228600">
              <a:defRPr sz="2400">
                <a:solidFill>
                  <a:schemeClr val="tx1"/>
                </a:solidFill>
                <a:latin typeface="Arial" charset="0"/>
                <a:ea typeface="ヒラギノ角ゴ Pro W3" charset="0"/>
                <a:cs typeface="ヒラギノ角ゴ Pro W3" charset="0"/>
              </a:defRPr>
            </a:lvl5pPr>
            <a:lvl6pPr marL="25146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6pPr>
            <a:lvl7pPr marL="29718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7pPr>
            <a:lvl8pPr marL="34290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8pPr>
            <a:lvl9pPr marL="38862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9pPr>
          </a:lstStyle>
          <a:p>
            <a:fld id="{620BAE88-FB43-2046-99A0-1C01B692316A}" type="slidenum">
              <a:rPr lang="en-US" sz="1300"/>
              <a:pPr/>
              <a:t>49</a:t>
            </a:fld>
            <a:endParaRPr lang="en-US" sz="1300"/>
          </a:p>
        </p:txBody>
      </p:sp>
      <p:sp>
        <p:nvSpPr>
          <p:cNvPr id="31746" name="Slide Image Placeholder 1"/>
          <p:cNvSpPr>
            <a:spLocks noGrp="1" noRot="1" noChangeAspect="1" noTextEdit="1"/>
          </p:cNvSpPr>
          <p:nvPr>
            <p:ph type="sldImg"/>
          </p:nvPr>
        </p:nvSpPr>
        <p:spPr>
          <a:solidFill>
            <a:srgbClr val="FFFFFF"/>
          </a:solidFill>
          <a:ln/>
        </p:spPr>
      </p:sp>
      <p:sp>
        <p:nvSpPr>
          <p:cNvPr id="31747" name="Notes Placeholder 2"/>
          <p:cNvSpPr>
            <a:spLocks noGrp="1"/>
          </p:cNvSpPr>
          <p:nvPr>
            <p:ph type="body" idx="1"/>
          </p:nvPr>
        </p:nvSpPr>
        <p:spPr>
          <a:xfrm>
            <a:off x="812800" y="4560888"/>
            <a:ext cx="5608638" cy="4560887"/>
          </a:xfrm>
          <a:noFill/>
          <a:ln>
            <a:solidFill>
              <a:srgbClr val="000000"/>
            </a:solidFill>
          </a:ln>
          <a:extLst>
            <a:ext uri="{909E8E84-426E-40DD-AFC4-6F175D3DCCD1}">
              <a14:hiddenFill xmlns:a14="http://schemas.microsoft.com/office/drawing/2010/main">
                <a:solidFill>
                  <a:srgbClr val="FFFFFF"/>
                </a:solidFill>
              </a14:hiddenFill>
            </a:ext>
          </a:extLst>
        </p:spPr>
        <p:txBody>
          <a:bodyPr/>
          <a:lstStyle/>
          <a:p>
            <a:r>
              <a:rPr lang="en-US" baseline="0" dirty="0" smtClean="0">
                <a:latin typeface="Arial" charset="0"/>
                <a:ea typeface="ヒラギノ角ゴ Pro W3" charset="0"/>
                <a:cs typeface="ヒラギノ角ゴ Pro W3" charset="0"/>
              </a:rPr>
              <a:t>And now look.  We took the book and made it into an interactive website. How cool is that?</a:t>
            </a:r>
          </a:p>
          <a:p>
            <a:endParaRPr lang="en-US" baseline="0" dirty="0" smtClean="0">
              <a:latin typeface="Arial" charset="0"/>
              <a:ea typeface="ヒラギノ角ゴ Pro W3" charset="0"/>
              <a:cs typeface="ヒラギノ角ゴ Pro W3" charset="0"/>
            </a:endParaRPr>
          </a:p>
          <a:p>
            <a:r>
              <a:rPr lang="en-US" baseline="0" dirty="0" smtClean="0">
                <a:latin typeface="Arial" charset="0"/>
                <a:ea typeface="ヒラギノ角ゴ Pro W3" charset="0"/>
                <a:cs typeface="ヒラギノ角ゴ Pro W3" charset="0"/>
              </a:rPr>
              <a:t>And you guys are the </a:t>
            </a:r>
            <a:r>
              <a:rPr lang="en-US" baseline="0" dirty="0" smtClean="0">
                <a:latin typeface="Arial" charset="0"/>
                <a:ea typeface="ヒラギノ角ゴ Pro W3" charset="0"/>
                <a:cs typeface="ヒラギノ角ゴ Pro W3" charset="0"/>
              </a:rPr>
              <a:t>second group to </a:t>
            </a:r>
            <a:r>
              <a:rPr lang="en-US" baseline="0" dirty="0" smtClean="0">
                <a:latin typeface="Arial" charset="0"/>
                <a:ea typeface="ヒラギノ角ゴ Pro W3" charset="0"/>
                <a:cs typeface="ヒラギノ角ゴ Pro W3" charset="0"/>
              </a:rPr>
              <a:t>see it.</a:t>
            </a:r>
          </a:p>
          <a:p>
            <a:endParaRPr lang="en-US" baseline="0" dirty="0" smtClean="0">
              <a:latin typeface="Arial" charset="0"/>
              <a:ea typeface="ヒラギノ角ゴ Pro W3" charset="0"/>
              <a:cs typeface="ヒラギノ角ゴ Pro W3" charset="0"/>
            </a:endParaRPr>
          </a:p>
          <a:p>
            <a:pPr marL="285750" indent="-285750">
              <a:buFont typeface="Wingdings"/>
              <a:buChar char="à"/>
            </a:pPr>
            <a:r>
              <a:rPr lang="en-US" baseline="0" dirty="0" smtClean="0">
                <a:latin typeface="Arial" charset="0"/>
                <a:ea typeface="ヒラギノ角ゴ Pro W3" charset="0"/>
                <a:cs typeface="ヒラギノ角ゴ Pro W3" charset="0"/>
                <a:sym typeface="Wingdings" panose="05000000000000000000" pitchFamily="2" charset="2"/>
              </a:rPr>
              <a:t>Here is the web address.  </a:t>
            </a:r>
            <a:r>
              <a:rPr lang="en-US" u="sng" baseline="0" dirty="0" smtClean="0">
                <a:latin typeface="Arial" charset="0"/>
                <a:ea typeface="ヒラギノ角ゴ Pro W3" charset="0"/>
                <a:cs typeface="ヒラギノ角ゴ Pro W3" charset="0"/>
                <a:sym typeface="Wingdings" panose="05000000000000000000" pitchFamily="2" charset="2"/>
              </a:rPr>
              <a:t>CTENC dot org</a:t>
            </a:r>
            <a:r>
              <a:rPr lang="en-US" baseline="0" dirty="0" smtClean="0">
                <a:latin typeface="Arial" charset="0"/>
                <a:ea typeface="ヒラギノ角ゴ Pro W3" charset="0"/>
                <a:cs typeface="ヒラギノ角ゴ Pro W3" charset="0"/>
                <a:sym typeface="Wingdings" panose="05000000000000000000" pitchFamily="2" charset="2"/>
              </a:rPr>
              <a:t> </a:t>
            </a:r>
            <a:r>
              <a:rPr lang="en-US" baseline="0" dirty="0" smtClean="0">
                <a:latin typeface="Arial" charset="0"/>
                <a:ea typeface="ヒラギノ角ゴ Pro W3" charset="0"/>
                <a:cs typeface="ヒラギノ角ゴ Pro W3" charset="0"/>
                <a:sym typeface="Wingdings" panose="05000000000000000000" pitchFamily="2" charset="2"/>
              </a:rPr>
              <a:t>is the same website we use for summer conference. Just add a </a:t>
            </a:r>
            <a:r>
              <a:rPr lang="en-US" u="sng" baseline="0" dirty="0" smtClean="0">
                <a:latin typeface="Arial" charset="0"/>
                <a:ea typeface="ヒラギノ角ゴ Pro W3" charset="0"/>
                <a:cs typeface="ヒラギノ角ゴ Pro W3" charset="0"/>
                <a:sym typeface="Wingdings" panose="05000000000000000000" pitchFamily="2" charset="2"/>
              </a:rPr>
              <a:t>slash careers </a:t>
            </a:r>
            <a:r>
              <a:rPr lang="en-US" baseline="0" dirty="0" smtClean="0">
                <a:latin typeface="Arial" charset="0"/>
                <a:ea typeface="ヒラギノ角ゴ Pro W3" charset="0"/>
                <a:cs typeface="ヒラギノ角ゴ Pro W3" charset="0"/>
                <a:sym typeface="Wingdings" panose="05000000000000000000" pitchFamily="2" charset="2"/>
              </a:rPr>
              <a:t>after that.</a:t>
            </a:r>
          </a:p>
          <a:p>
            <a:pPr marL="285750" indent="-285750">
              <a:buFont typeface="Wingdings"/>
              <a:buChar char="à"/>
            </a:pPr>
            <a:endParaRPr lang="en-US" baseline="0" dirty="0" smtClean="0">
              <a:latin typeface="Arial" charset="0"/>
              <a:ea typeface="ヒラギノ角ゴ Pro W3" charset="0"/>
              <a:cs typeface="ヒラギノ角ゴ Pro W3" charset="0"/>
              <a:sym typeface="Wingdings" panose="05000000000000000000" pitchFamily="2" charset="2"/>
            </a:endParaRPr>
          </a:p>
          <a:p>
            <a:pPr marL="285750" indent="-285750">
              <a:buFont typeface="Wingdings"/>
              <a:buChar char="à"/>
            </a:pPr>
            <a:r>
              <a:rPr lang="en-US" baseline="0" dirty="0" smtClean="0">
                <a:latin typeface="Arial" charset="0"/>
                <a:ea typeface="ヒラギノ角ゴ Pro W3" charset="0"/>
                <a:cs typeface="ヒラギノ角ゴ Pro W3" charset="0"/>
                <a:sym typeface="Wingdings" panose="05000000000000000000" pitchFamily="2" charset="2"/>
              </a:rPr>
              <a:t>We are going to start here at step number one and select the link to the Interest Assessment.</a:t>
            </a:r>
          </a:p>
          <a:p>
            <a:endParaRPr lang="en-US" baseline="0" dirty="0" smtClean="0">
              <a:latin typeface="Arial" charset="0"/>
              <a:ea typeface="ヒラギノ角ゴ Pro W3" charset="0"/>
              <a:cs typeface="ヒラギノ角ゴ Pro W3" charset="0"/>
            </a:endParaRPr>
          </a:p>
          <a:p>
            <a:r>
              <a:rPr lang="en-US" baseline="0" dirty="0" smtClean="0">
                <a:latin typeface="Arial" charset="0"/>
                <a:ea typeface="ヒラギノ角ゴ Pro W3" charset="0"/>
                <a:cs typeface="ヒラギノ角ゴ Pro W3" charset="0"/>
              </a:rPr>
              <a:t>=====</a:t>
            </a:r>
          </a:p>
          <a:p>
            <a:endParaRPr lang="en-US" baseline="0" dirty="0" smtClean="0">
              <a:latin typeface="Arial" charset="0"/>
              <a:ea typeface="ヒラギノ角ゴ Pro W3" charset="0"/>
              <a:cs typeface="ヒラギノ角ゴ Pro W3" charset="0"/>
            </a:endParaRPr>
          </a:p>
          <a:p>
            <a:r>
              <a:rPr lang="en-US" baseline="0" dirty="0" smtClean="0">
                <a:latin typeface="Arial" charset="0"/>
                <a:ea typeface="ヒラギノ角ゴ Pro W3" charset="0"/>
                <a:cs typeface="ヒラギノ角ゴ Pro W3" charset="0"/>
              </a:rPr>
              <a:t>www.ctenc.org/careers</a:t>
            </a:r>
          </a:p>
          <a:p>
            <a:endParaRPr lang="en-US" baseline="0" dirty="0" smtClean="0">
              <a:latin typeface="Arial" charset="0"/>
              <a:ea typeface="ヒラギノ角ゴ Pro W3" charset="0"/>
              <a:cs typeface="ヒラギノ角ゴ Pro W3" charset="0"/>
            </a:endParaRPr>
          </a:p>
        </p:txBody>
      </p:sp>
      <p:sp>
        <p:nvSpPr>
          <p:cNvPr id="31748" name="Slide Number Placeholder 3"/>
          <p:cNvSpPr txBox="1">
            <a:spLocks noGrp="1"/>
          </p:cNvSpPr>
          <p:nvPr/>
        </p:nvSpPr>
        <p:spPr bwMode="auto">
          <a:xfrm>
            <a:off x="4144963" y="9121775"/>
            <a:ext cx="3170237" cy="479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6661" tIns="48331" rIns="96661" bIns="48331" anchor="b"/>
          <a:lstStyle>
            <a:lvl1pPr>
              <a:defRPr sz="2400">
                <a:solidFill>
                  <a:schemeClr val="tx1"/>
                </a:solidFill>
                <a:latin typeface="Arial" charset="0"/>
                <a:ea typeface="ヒラギノ角ゴ Pro W3" charset="0"/>
                <a:cs typeface="ヒラギノ角ゴ Pro W3" charset="0"/>
              </a:defRPr>
            </a:lvl1pPr>
            <a:lvl2pPr marL="742950" indent="-285750">
              <a:defRPr sz="2400">
                <a:solidFill>
                  <a:schemeClr val="tx1"/>
                </a:solidFill>
                <a:latin typeface="Arial" charset="0"/>
                <a:ea typeface="ヒラギノ角ゴ Pro W3" charset="0"/>
                <a:cs typeface="ヒラギノ角ゴ Pro W3" charset="0"/>
              </a:defRPr>
            </a:lvl2pPr>
            <a:lvl3pPr marL="1143000" indent="-228600">
              <a:defRPr sz="2400">
                <a:solidFill>
                  <a:schemeClr val="tx1"/>
                </a:solidFill>
                <a:latin typeface="Arial" charset="0"/>
                <a:ea typeface="ヒラギノ角ゴ Pro W3" charset="0"/>
                <a:cs typeface="ヒラギノ角ゴ Pro W3" charset="0"/>
              </a:defRPr>
            </a:lvl3pPr>
            <a:lvl4pPr marL="1600200" indent="-228600">
              <a:defRPr sz="2400">
                <a:solidFill>
                  <a:schemeClr val="tx1"/>
                </a:solidFill>
                <a:latin typeface="Arial" charset="0"/>
                <a:ea typeface="ヒラギノ角ゴ Pro W3" charset="0"/>
                <a:cs typeface="ヒラギノ角ゴ Pro W3" charset="0"/>
              </a:defRPr>
            </a:lvl4pPr>
            <a:lvl5pPr marL="2057400" indent="-228600">
              <a:defRPr sz="2400">
                <a:solidFill>
                  <a:schemeClr val="tx1"/>
                </a:solidFill>
                <a:latin typeface="Arial" charset="0"/>
                <a:ea typeface="ヒラギノ角ゴ Pro W3" charset="0"/>
                <a:cs typeface="ヒラギノ角ゴ Pro W3" charset="0"/>
              </a:defRPr>
            </a:lvl5pPr>
            <a:lvl6pPr marL="25146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6pPr>
            <a:lvl7pPr marL="29718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7pPr>
            <a:lvl8pPr marL="34290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8pPr>
            <a:lvl9pPr marL="38862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9pPr>
          </a:lstStyle>
          <a:p>
            <a:pPr algn="r"/>
            <a:fld id="{3008DC6F-E8C4-5846-90E7-EA5C8363BAAB}" type="slidenum">
              <a:rPr lang="en-US" sz="1300"/>
              <a:pPr algn="r"/>
              <a:t>49</a:t>
            </a:fld>
            <a:endParaRPr lang="en-US" sz="130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Rectangle 7"/>
          <p:cNvSpPr txBox="1">
            <a:spLocks noGrp="1" noChangeArrowheads="1"/>
          </p:cNvSpPr>
          <p:nvPr/>
        </p:nvSpPr>
        <p:spPr bwMode="auto">
          <a:xfrm>
            <a:off x="4144963" y="9121775"/>
            <a:ext cx="3170237" cy="479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6661" tIns="48331" rIns="96661" bIns="48331" anchor="b"/>
          <a:lstStyle>
            <a:lvl1pPr>
              <a:defRPr sz="2400">
                <a:solidFill>
                  <a:schemeClr val="tx1"/>
                </a:solidFill>
                <a:latin typeface="Arial" charset="0"/>
                <a:ea typeface="ヒラギノ角ゴ Pro W3" charset="0"/>
                <a:cs typeface="ヒラギノ角ゴ Pro W3" charset="0"/>
              </a:defRPr>
            </a:lvl1pPr>
            <a:lvl2pPr marL="742950" indent="-285750">
              <a:defRPr sz="2400">
                <a:solidFill>
                  <a:schemeClr val="tx1"/>
                </a:solidFill>
                <a:latin typeface="Arial" charset="0"/>
                <a:ea typeface="ヒラギノ角ゴ Pro W3" charset="0"/>
                <a:cs typeface="ヒラギノ角ゴ Pro W3" charset="0"/>
              </a:defRPr>
            </a:lvl2pPr>
            <a:lvl3pPr marL="1143000" indent="-228600">
              <a:defRPr sz="2400">
                <a:solidFill>
                  <a:schemeClr val="tx1"/>
                </a:solidFill>
                <a:latin typeface="Arial" charset="0"/>
                <a:ea typeface="ヒラギノ角ゴ Pro W3" charset="0"/>
                <a:cs typeface="ヒラギノ角ゴ Pro W3" charset="0"/>
              </a:defRPr>
            </a:lvl3pPr>
            <a:lvl4pPr marL="1600200" indent="-228600">
              <a:defRPr sz="2400">
                <a:solidFill>
                  <a:schemeClr val="tx1"/>
                </a:solidFill>
                <a:latin typeface="Arial" charset="0"/>
                <a:ea typeface="ヒラギノ角ゴ Pro W3" charset="0"/>
                <a:cs typeface="ヒラギノ角ゴ Pro W3" charset="0"/>
              </a:defRPr>
            </a:lvl4pPr>
            <a:lvl5pPr marL="2057400" indent="-228600">
              <a:defRPr sz="2400">
                <a:solidFill>
                  <a:schemeClr val="tx1"/>
                </a:solidFill>
                <a:latin typeface="Arial" charset="0"/>
                <a:ea typeface="ヒラギノ角ゴ Pro W3" charset="0"/>
                <a:cs typeface="ヒラギノ角ゴ Pro W3" charset="0"/>
              </a:defRPr>
            </a:lvl5pPr>
            <a:lvl6pPr marL="25146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6pPr>
            <a:lvl7pPr marL="29718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7pPr>
            <a:lvl8pPr marL="34290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8pPr>
            <a:lvl9pPr marL="38862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9pPr>
          </a:lstStyle>
          <a:p>
            <a:pPr algn="r"/>
            <a:fld id="{ECA8685C-A3C9-BE40-9533-D70993672923}" type="slidenum">
              <a:rPr lang="en-US" sz="1300"/>
              <a:pPr algn="r"/>
              <a:t>5</a:t>
            </a:fld>
            <a:endParaRPr lang="en-US" sz="1300"/>
          </a:p>
        </p:txBody>
      </p:sp>
      <p:sp>
        <p:nvSpPr>
          <p:cNvPr id="19458" name="Rectangle 2"/>
          <p:cNvSpPr>
            <a:spLocks noGrp="1" noRot="1" noChangeAspect="1" noChangeArrowheads="1" noTextEdit="1"/>
          </p:cNvSpPr>
          <p:nvPr>
            <p:ph type="sldImg"/>
          </p:nvPr>
        </p:nvSpPr>
        <p:spPr>
          <a:xfrm>
            <a:off x="1257300" y="720725"/>
            <a:ext cx="1714500" cy="1285875"/>
          </a:xfrm>
          <a:solidFill>
            <a:srgbClr val="FFFFFF"/>
          </a:solidFill>
          <a:ln/>
        </p:spPr>
      </p:sp>
      <p:sp>
        <p:nvSpPr>
          <p:cNvPr id="19459" name="Rectangle 3"/>
          <p:cNvSpPr>
            <a:spLocks noGrp="1" noChangeArrowheads="1"/>
          </p:cNvSpPr>
          <p:nvPr>
            <p:ph type="body" idx="1"/>
          </p:nvPr>
        </p:nvSpPr>
        <p:spPr>
          <a:xfrm>
            <a:off x="974725" y="2057400"/>
            <a:ext cx="5578475" cy="7304087"/>
          </a:xfrm>
          <a:solidFill>
            <a:srgbClr val="FFFFFF"/>
          </a:solidFill>
          <a:ln>
            <a:noFill/>
          </a:ln>
        </p:spPr>
        <p:txBody>
          <a:bodyPr/>
          <a:lstStyle/>
          <a:p>
            <a:r>
              <a:rPr lang="en-US" dirty="0" smtClean="0">
                <a:ea typeface="ヒラギノ角ゴ Pro W3" charset="0"/>
              </a:rPr>
              <a:t>Data is just raw characters,</a:t>
            </a:r>
            <a:r>
              <a:rPr lang="en-US" baseline="0" dirty="0" smtClean="0">
                <a:ea typeface="ヒラギノ角ゴ Pro W3" charset="0"/>
              </a:rPr>
              <a:t> like a list of numbers.  It won’t mean anything until you put it in context. If we go back to the offending sentence, it mentions data that is given or received.  If you give or receive data it is still data.  It does not magically turn into information.  -- But…</a:t>
            </a:r>
          </a:p>
          <a:p>
            <a:r>
              <a:rPr lang="en-US" baseline="0" dirty="0" smtClean="0">
                <a:ea typeface="ヒラギノ角ゴ Pro W3" charset="0"/>
                <a:sym typeface="Wingdings" panose="05000000000000000000" pitchFamily="2" charset="2"/>
              </a:rPr>
              <a:t> </a:t>
            </a:r>
            <a:r>
              <a:rPr lang="en-US" baseline="0" dirty="0" smtClean="0">
                <a:ea typeface="ヒラギノ角ゴ Pro W3" charset="0"/>
              </a:rPr>
              <a:t>If you analyze the data and form it into something useful, then you have information.</a:t>
            </a:r>
          </a:p>
          <a:p>
            <a:r>
              <a:rPr lang="en-US" baseline="0" dirty="0" smtClean="0">
                <a:ea typeface="ヒラギノ角ゴ Pro W3" charset="0"/>
              </a:rPr>
              <a:t>But what good is information all by itself?</a:t>
            </a:r>
          </a:p>
          <a:p>
            <a:r>
              <a:rPr lang="en-US" baseline="0" dirty="0" smtClean="0">
                <a:ea typeface="ヒラギノ角ゴ Pro W3" charset="0"/>
                <a:sym typeface="Wingdings" panose="05000000000000000000" pitchFamily="2" charset="2"/>
              </a:rPr>
              <a:t> </a:t>
            </a:r>
            <a:r>
              <a:rPr lang="en-US" baseline="0" dirty="0" smtClean="0">
                <a:ea typeface="ヒラギノ角ゴ Pro W3" charset="0"/>
              </a:rPr>
              <a:t>If you take that information and add understanding, you have knowledge.</a:t>
            </a:r>
          </a:p>
          <a:p>
            <a:r>
              <a:rPr lang="en-US" baseline="0" dirty="0" smtClean="0">
                <a:ea typeface="ヒラギノ角ゴ Pro W3" charset="0"/>
              </a:rPr>
              <a:t>We try to turn information into knowledge every day in classrooms across the state.</a:t>
            </a:r>
          </a:p>
          <a:p>
            <a:endParaRPr lang="en-US" baseline="0" dirty="0" smtClean="0">
              <a:ea typeface="ヒラギノ角ゴ Pro W3" charset="0"/>
            </a:endParaRPr>
          </a:p>
          <a:p>
            <a:pPr marL="285750" indent="-285750">
              <a:buFont typeface="Wingdings"/>
              <a:buChar char="à"/>
            </a:pPr>
            <a:r>
              <a:rPr lang="en-US" dirty="0" smtClean="0">
                <a:ea typeface="ヒラギノ角ゴ Pro W3" charset="0"/>
              </a:rPr>
              <a:t>And when you take all of that knowledge and temper it with compassion, you end up with wisdom.</a:t>
            </a:r>
            <a:r>
              <a:rPr lang="en-US" baseline="0" dirty="0" smtClean="0">
                <a:ea typeface="ヒラギノ角ゴ Pro W3" charset="0"/>
              </a:rPr>
              <a:t> </a:t>
            </a:r>
          </a:p>
          <a:p>
            <a:pPr marL="0" indent="0">
              <a:buFont typeface="Wingdings"/>
              <a:buNone/>
            </a:pPr>
            <a:r>
              <a:rPr lang="en-US" baseline="0" dirty="0" smtClean="0">
                <a:ea typeface="ヒラギノ角ゴ Pro W3" charset="0"/>
              </a:rPr>
              <a:t>Wisdom to take the data that was turned into information, understood to become knowledge, and now apply it to the real problems of the world.  Adding </a:t>
            </a:r>
            <a:r>
              <a:rPr lang="en-US" u="sng" baseline="0" dirty="0" smtClean="0">
                <a:ea typeface="ヒラギノ角ゴ Pro W3" charset="0"/>
              </a:rPr>
              <a:t>passion</a:t>
            </a:r>
            <a:r>
              <a:rPr lang="en-US" baseline="0" dirty="0" smtClean="0">
                <a:ea typeface="ヒラギノ角ゴ Pro W3" charset="0"/>
              </a:rPr>
              <a:t> means you will hopefully use that knowledge for </a:t>
            </a:r>
            <a:r>
              <a:rPr lang="en-US" u="sng" baseline="0" dirty="0" smtClean="0">
                <a:ea typeface="ヒラギノ角ゴ Pro W3" charset="0"/>
              </a:rPr>
              <a:t>good</a:t>
            </a:r>
            <a:r>
              <a:rPr lang="en-US" baseline="0" dirty="0" smtClean="0">
                <a:ea typeface="ヒラギノ角ゴ Pro W3" charset="0"/>
              </a:rPr>
              <a:t> rather than for </a:t>
            </a:r>
            <a:r>
              <a:rPr lang="en-US" u="sng" baseline="0" dirty="0" smtClean="0">
                <a:ea typeface="ヒラギノ角ゴ Pro W3" charset="0"/>
              </a:rPr>
              <a:t>evil</a:t>
            </a:r>
            <a:r>
              <a:rPr lang="en-US" baseline="0" dirty="0" smtClean="0">
                <a:ea typeface="ヒラギノ角ゴ Pro W3" charset="0"/>
              </a:rPr>
              <a:t>.  </a:t>
            </a:r>
          </a:p>
          <a:p>
            <a:pPr marL="0" indent="0">
              <a:buFont typeface="Wingdings"/>
              <a:buNone/>
            </a:pPr>
            <a:endParaRPr lang="en-US" baseline="0" dirty="0" smtClean="0">
              <a:ea typeface="ヒラギノ角ゴ Pro W3" charset="0"/>
            </a:endParaRPr>
          </a:p>
          <a:p>
            <a:pPr marL="0" indent="0">
              <a:buFont typeface="Wingdings"/>
              <a:buNone/>
            </a:pPr>
            <a:r>
              <a:rPr lang="en-US" u="sng" baseline="0" dirty="0" smtClean="0">
                <a:ea typeface="ヒラギノ角ゴ Pro W3" charset="0"/>
              </a:rPr>
              <a:t>You</a:t>
            </a:r>
            <a:r>
              <a:rPr lang="en-US" baseline="0" dirty="0" smtClean="0">
                <a:ea typeface="ヒラギノ角ゴ Pro W3" charset="0"/>
              </a:rPr>
              <a:t> have the power to use </a:t>
            </a:r>
            <a:r>
              <a:rPr lang="en-US" u="sng" baseline="0" dirty="0" smtClean="0">
                <a:ea typeface="ヒラギノ角ゴ Pro W3" charset="0"/>
              </a:rPr>
              <a:t>your wisdom </a:t>
            </a:r>
            <a:r>
              <a:rPr lang="en-US" baseline="0" dirty="0" smtClean="0">
                <a:ea typeface="ヒラギノ角ゴ Pro W3" charset="0"/>
              </a:rPr>
              <a:t>to steer your kids away from the </a:t>
            </a:r>
            <a:r>
              <a:rPr lang="en-US" u="sng" baseline="0" dirty="0" smtClean="0">
                <a:ea typeface="ヒラギノ角ゴ Pro W3" charset="0"/>
              </a:rPr>
              <a:t>dark</a:t>
            </a:r>
            <a:r>
              <a:rPr lang="en-US" baseline="0" dirty="0" smtClean="0">
                <a:ea typeface="ヒラギノ角ゴ Pro W3" charset="0"/>
              </a:rPr>
              <a:t> side of the </a:t>
            </a:r>
            <a:r>
              <a:rPr lang="en-US" u="sng" baseline="0" dirty="0" smtClean="0">
                <a:ea typeface="ヒラギノ角ゴ Pro W3" charset="0"/>
              </a:rPr>
              <a:t>force</a:t>
            </a:r>
            <a:r>
              <a:rPr lang="en-US" baseline="0" dirty="0" smtClean="0">
                <a:ea typeface="ヒラギノ角ゴ Pro W3" charset="0"/>
              </a:rPr>
              <a:t>.</a:t>
            </a:r>
            <a:endParaRPr lang="en-US" dirty="0">
              <a:ea typeface="ヒラギノ角ゴ Pro W3" charset="0"/>
            </a:endParaRPr>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ヒラギノ角ゴ Pro W3" charset="0"/>
                <a:cs typeface="ヒラギノ角ゴ Pro W3" charset="0"/>
              </a:defRPr>
            </a:lvl1pPr>
            <a:lvl2pPr marL="742950" indent="-285750">
              <a:defRPr sz="2400">
                <a:solidFill>
                  <a:schemeClr val="tx1"/>
                </a:solidFill>
                <a:latin typeface="Arial" charset="0"/>
                <a:ea typeface="ヒラギノ角ゴ Pro W3" charset="0"/>
                <a:cs typeface="ヒラギノ角ゴ Pro W3" charset="0"/>
              </a:defRPr>
            </a:lvl2pPr>
            <a:lvl3pPr marL="1143000" indent="-228600">
              <a:defRPr sz="2400">
                <a:solidFill>
                  <a:schemeClr val="tx1"/>
                </a:solidFill>
                <a:latin typeface="Arial" charset="0"/>
                <a:ea typeface="ヒラギノ角ゴ Pro W3" charset="0"/>
                <a:cs typeface="ヒラギノ角ゴ Pro W3" charset="0"/>
              </a:defRPr>
            </a:lvl3pPr>
            <a:lvl4pPr marL="1600200" indent="-228600">
              <a:defRPr sz="2400">
                <a:solidFill>
                  <a:schemeClr val="tx1"/>
                </a:solidFill>
                <a:latin typeface="Arial" charset="0"/>
                <a:ea typeface="ヒラギノ角ゴ Pro W3" charset="0"/>
                <a:cs typeface="ヒラギノ角ゴ Pro W3" charset="0"/>
              </a:defRPr>
            </a:lvl4pPr>
            <a:lvl5pPr marL="2057400" indent="-228600">
              <a:defRPr sz="2400">
                <a:solidFill>
                  <a:schemeClr val="tx1"/>
                </a:solidFill>
                <a:latin typeface="Arial" charset="0"/>
                <a:ea typeface="ヒラギノ角ゴ Pro W3" charset="0"/>
                <a:cs typeface="ヒラギノ角ゴ Pro W3" charset="0"/>
              </a:defRPr>
            </a:lvl5pPr>
            <a:lvl6pPr marL="25146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6pPr>
            <a:lvl7pPr marL="29718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7pPr>
            <a:lvl8pPr marL="34290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8pPr>
            <a:lvl9pPr marL="38862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9pPr>
          </a:lstStyle>
          <a:p>
            <a:fld id="{620BAE88-FB43-2046-99A0-1C01B692316A}" type="slidenum">
              <a:rPr lang="en-US" sz="1300"/>
              <a:pPr/>
              <a:t>50</a:t>
            </a:fld>
            <a:endParaRPr lang="en-US" sz="1300"/>
          </a:p>
        </p:txBody>
      </p:sp>
      <p:sp>
        <p:nvSpPr>
          <p:cNvPr id="31746" name="Slide Image Placeholder 1"/>
          <p:cNvSpPr>
            <a:spLocks noGrp="1" noRot="1" noChangeAspect="1" noTextEdit="1"/>
          </p:cNvSpPr>
          <p:nvPr>
            <p:ph type="sldImg"/>
          </p:nvPr>
        </p:nvSpPr>
        <p:spPr>
          <a:solidFill>
            <a:srgbClr val="FFFFFF"/>
          </a:solidFill>
          <a:ln/>
        </p:spPr>
      </p:sp>
      <p:sp>
        <p:nvSpPr>
          <p:cNvPr id="31747" name="Notes Placeholder 2"/>
          <p:cNvSpPr>
            <a:spLocks noGrp="1"/>
          </p:cNvSpPr>
          <p:nvPr>
            <p:ph type="body" idx="1"/>
          </p:nvPr>
        </p:nvSpPr>
        <p:spPr>
          <a:xfrm>
            <a:off x="812800" y="4560888"/>
            <a:ext cx="5608638" cy="4560887"/>
          </a:xfrm>
          <a:noFill/>
          <a:ln>
            <a:solidFill>
              <a:srgbClr val="000000"/>
            </a:solidFill>
          </a:ln>
          <a:extLst>
            <a:ext uri="{909E8E84-426E-40DD-AFC4-6F175D3DCCD1}">
              <a14:hiddenFill xmlns:a14="http://schemas.microsoft.com/office/drawing/2010/main">
                <a:solidFill>
                  <a:srgbClr val="FFFFFF"/>
                </a:solidFill>
              </a14:hiddenFill>
            </a:ext>
          </a:extLst>
        </p:spPr>
        <p:txBody>
          <a:bodyPr/>
          <a:lstStyle/>
          <a:p>
            <a:r>
              <a:rPr lang="en-US" baseline="0" dirty="0" smtClean="0">
                <a:latin typeface="Arial" charset="0"/>
                <a:ea typeface="ヒラギノ角ゴ Pro W3" charset="0"/>
                <a:cs typeface="ヒラギノ角ゴ Pro W3" charset="0"/>
              </a:rPr>
              <a:t>This is the same interest assessment that is on the O*NET.</a:t>
            </a:r>
          </a:p>
          <a:p>
            <a:endParaRPr lang="en-US" baseline="0" dirty="0" smtClean="0">
              <a:latin typeface="Arial" charset="0"/>
              <a:ea typeface="ヒラギノ角ゴ Pro W3" charset="0"/>
              <a:cs typeface="ヒラギノ角ゴ Pro W3" charset="0"/>
            </a:endParaRPr>
          </a:p>
          <a:p>
            <a:r>
              <a:rPr lang="en-US" baseline="0" dirty="0" smtClean="0">
                <a:latin typeface="Arial" charset="0"/>
                <a:ea typeface="ヒラギノ角ゴ Pro W3" charset="0"/>
                <a:cs typeface="ヒラギノ角ゴ Pro W3" charset="0"/>
              </a:rPr>
              <a:t>There is a place to enter a name, which makes it handy if the </a:t>
            </a:r>
            <a:r>
              <a:rPr lang="en-US" baseline="0" dirty="0" smtClean="0">
                <a:latin typeface="Arial" charset="0"/>
                <a:ea typeface="ヒラギノ角ゴ Pro W3" charset="0"/>
                <a:cs typeface="ヒラギノ角ゴ Pro W3" charset="0"/>
              </a:rPr>
              <a:t>results</a:t>
            </a:r>
            <a:r>
              <a:rPr lang="en-US" dirty="0" smtClean="0">
                <a:latin typeface="Arial" charset="0"/>
                <a:ea typeface="ヒラギノ角ゴ Pro W3" charset="0"/>
                <a:cs typeface="ヒラギノ角ゴ Pro W3" charset="0"/>
              </a:rPr>
              <a:t> </a:t>
            </a:r>
            <a:r>
              <a:rPr lang="en-US" baseline="0" dirty="0" smtClean="0">
                <a:latin typeface="Arial" charset="0"/>
                <a:ea typeface="ヒラギノ角ゴ Pro W3" charset="0"/>
                <a:cs typeface="ヒラギノ角ゴ Pro W3" charset="0"/>
              </a:rPr>
              <a:t>are </a:t>
            </a:r>
            <a:r>
              <a:rPr lang="en-US" baseline="0" dirty="0" smtClean="0">
                <a:latin typeface="Arial" charset="0"/>
                <a:ea typeface="ヒラギノ角ゴ Pro W3" charset="0"/>
                <a:cs typeface="ヒラギノ角ゴ Pro W3" charset="0"/>
              </a:rPr>
              <a:t>printed on a common classroom printer.</a:t>
            </a:r>
          </a:p>
          <a:p>
            <a:endParaRPr lang="en-US" dirty="0">
              <a:latin typeface="Arial" charset="0"/>
              <a:ea typeface="ヒラギノ角ゴ Pro W3" charset="0"/>
              <a:cs typeface="ヒラギノ角ゴ Pro W3" charset="0"/>
            </a:endParaRPr>
          </a:p>
          <a:p>
            <a:r>
              <a:rPr lang="en-US" baseline="0" dirty="0" smtClean="0">
                <a:latin typeface="Arial" charset="0"/>
                <a:ea typeface="ヒラギノ角ゴ Pro W3" charset="0"/>
                <a:cs typeface="ヒラギノ角ゴ Pro W3" charset="0"/>
              </a:rPr>
              <a:t>The students answer the questions.</a:t>
            </a:r>
          </a:p>
          <a:p>
            <a:endParaRPr lang="en-US" baseline="0" dirty="0" smtClean="0">
              <a:latin typeface="Arial" charset="0"/>
              <a:ea typeface="ヒラギノ角ゴ Pro W3" charset="0"/>
              <a:cs typeface="ヒラギノ角ゴ Pro W3" charset="0"/>
            </a:endParaRPr>
          </a:p>
          <a:p>
            <a:endParaRPr lang="en-US" baseline="0" dirty="0" smtClean="0">
              <a:latin typeface="Arial" charset="0"/>
              <a:ea typeface="ヒラギノ角ゴ Pro W3" charset="0"/>
              <a:cs typeface="ヒラギノ角ゴ Pro W3" charset="0"/>
            </a:endParaRPr>
          </a:p>
          <a:p>
            <a:r>
              <a:rPr lang="en-US" baseline="0" dirty="0" smtClean="0">
                <a:latin typeface="Arial" charset="0"/>
                <a:ea typeface="ヒラギノ角ゴ Pro W3" charset="0"/>
                <a:cs typeface="ヒラギノ角ゴ Pro W3" charset="0"/>
              </a:rPr>
              <a:t>=====</a:t>
            </a:r>
          </a:p>
          <a:p>
            <a:endParaRPr lang="en-US" baseline="0" dirty="0" smtClean="0">
              <a:latin typeface="Arial" charset="0"/>
              <a:ea typeface="ヒラギノ角ゴ Pro W3" charset="0"/>
              <a:cs typeface="ヒラギノ角ゴ Pro W3" charset="0"/>
            </a:endParaRPr>
          </a:p>
          <a:p>
            <a:r>
              <a:rPr lang="en-US" baseline="0" dirty="0" smtClean="0">
                <a:latin typeface="Arial" charset="0"/>
                <a:ea typeface="ヒラギノ角ゴ Pro W3" charset="0"/>
                <a:cs typeface="ヒラギノ角ゴ Pro W3" charset="0"/>
              </a:rPr>
              <a:t>www.ctenc.org/careers</a:t>
            </a:r>
          </a:p>
        </p:txBody>
      </p:sp>
      <p:sp>
        <p:nvSpPr>
          <p:cNvPr id="31748" name="Slide Number Placeholder 3"/>
          <p:cNvSpPr txBox="1">
            <a:spLocks noGrp="1"/>
          </p:cNvSpPr>
          <p:nvPr/>
        </p:nvSpPr>
        <p:spPr bwMode="auto">
          <a:xfrm>
            <a:off x="4144963" y="9121775"/>
            <a:ext cx="3170237" cy="479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6661" tIns="48331" rIns="96661" bIns="48331" anchor="b"/>
          <a:lstStyle>
            <a:lvl1pPr>
              <a:defRPr sz="2400">
                <a:solidFill>
                  <a:schemeClr val="tx1"/>
                </a:solidFill>
                <a:latin typeface="Arial" charset="0"/>
                <a:ea typeface="ヒラギノ角ゴ Pro W3" charset="0"/>
                <a:cs typeface="ヒラギノ角ゴ Pro W3" charset="0"/>
              </a:defRPr>
            </a:lvl1pPr>
            <a:lvl2pPr marL="742950" indent="-285750">
              <a:defRPr sz="2400">
                <a:solidFill>
                  <a:schemeClr val="tx1"/>
                </a:solidFill>
                <a:latin typeface="Arial" charset="0"/>
                <a:ea typeface="ヒラギノ角ゴ Pro W3" charset="0"/>
                <a:cs typeface="ヒラギノ角ゴ Pro W3" charset="0"/>
              </a:defRPr>
            </a:lvl2pPr>
            <a:lvl3pPr marL="1143000" indent="-228600">
              <a:defRPr sz="2400">
                <a:solidFill>
                  <a:schemeClr val="tx1"/>
                </a:solidFill>
                <a:latin typeface="Arial" charset="0"/>
                <a:ea typeface="ヒラギノ角ゴ Pro W3" charset="0"/>
                <a:cs typeface="ヒラギノ角ゴ Pro W3" charset="0"/>
              </a:defRPr>
            </a:lvl3pPr>
            <a:lvl4pPr marL="1600200" indent="-228600">
              <a:defRPr sz="2400">
                <a:solidFill>
                  <a:schemeClr val="tx1"/>
                </a:solidFill>
                <a:latin typeface="Arial" charset="0"/>
                <a:ea typeface="ヒラギノ角ゴ Pro W3" charset="0"/>
                <a:cs typeface="ヒラギノ角ゴ Pro W3" charset="0"/>
              </a:defRPr>
            </a:lvl4pPr>
            <a:lvl5pPr marL="2057400" indent="-228600">
              <a:defRPr sz="2400">
                <a:solidFill>
                  <a:schemeClr val="tx1"/>
                </a:solidFill>
                <a:latin typeface="Arial" charset="0"/>
                <a:ea typeface="ヒラギノ角ゴ Pro W3" charset="0"/>
                <a:cs typeface="ヒラギノ角ゴ Pro W3" charset="0"/>
              </a:defRPr>
            </a:lvl5pPr>
            <a:lvl6pPr marL="25146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6pPr>
            <a:lvl7pPr marL="29718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7pPr>
            <a:lvl8pPr marL="34290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8pPr>
            <a:lvl9pPr marL="38862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9pPr>
          </a:lstStyle>
          <a:p>
            <a:pPr algn="r"/>
            <a:fld id="{3008DC6F-E8C4-5846-90E7-EA5C8363BAAB}" type="slidenum">
              <a:rPr lang="en-US" sz="1300"/>
              <a:pPr algn="r"/>
              <a:t>50</a:t>
            </a:fld>
            <a:endParaRPr lang="en-US" sz="1300"/>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ヒラギノ角ゴ Pro W3" charset="0"/>
                <a:cs typeface="ヒラギノ角ゴ Pro W3" charset="0"/>
              </a:defRPr>
            </a:lvl1pPr>
            <a:lvl2pPr marL="742950" indent="-285750">
              <a:defRPr sz="2400">
                <a:solidFill>
                  <a:schemeClr val="tx1"/>
                </a:solidFill>
                <a:latin typeface="Arial" charset="0"/>
                <a:ea typeface="ヒラギノ角ゴ Pro W3" charset="0"/>
                <a:cs typeface="ヒラギノ角ゴ Pro W3" charset="0"/>
              </a:defRPr>
            </a:lvl2pPr>
            <a:lvl3pPr marL="1143000" indent="-228600">
              <a:defRPr sz="2400">
                <a:solidFill>
                  <a:schemeClr val="tx1"/>
                </a:solidFill>
                <a:latin typeface="Arial" charset="0"/>
                <a:ea typeface="ヒラギノ角ゴ Pro W3" charset="0"/>
                <a:cs typeface="ヒラギノ角ゴ Pro W3" charset="0"/>
              </a:defRPr>
            </a:lvl3pPr>
            <a:lvl4pPr marL="1600200" indent="-228600">
              <a:defRPr sz="2400">
                <a:solidFill>
                  <a:schemeClr val="tx1"/>
                </a:solidFill>
                <a:latin typeface="Arial" charset="0"/>
                <a:ea typeface="ヒラギノ角ゴ Pro W3" charset="0"/>
                <a:cs typeface="ヒラギノ角ゴ Pro W3" charset="0"/>
              </a:defRPr>
            </a:lvl4pPr>
            <a:lvl5pPr marL="2057400" indent="-228600">
              <a:defRPr sz="2400">
                <a:solidFill>
                  <a:schemeClr val="tx1"/>
                </a:solidFill>
                <a:latin typeface="Arial" charset="0"/>
                <a:ea typeface="ヒラギノ角ゴ Pro W3" charset="0"/>
                <a:cs typeface="ヒラギノ角ゴ Pro W3" charset="0"/>
              </a:defRPr>
            </a:lvl5pPr>
            <a:lvl6pPr marL="25146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6pPr>
            <a:lvl7pPr marL="29718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7pPr>
            <a:lvl8pPr marL="34290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8pPr>
            <a:lvl9pPr marL="38862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9pPr>
          </a:lstStyle>
          <a:p>
            <a:fld id="{620BAE88-FB43-2046-99A0-1C01B692316A}" type="slidenum">
              <a:rPr lang="en-US" sz="1300"/>
              <a:pPr/>
              <a:t>51</a:t>
            </a:fld>
            <a:endParaRPr lang="en-US" sz="1300"/>
          </a:p>
        </p:txBody>
      </p:sp>
      <p:sp>
        <p:nvSpPr>
          <p:cNvPr id="31746" name="Slide Image Placeholder 1"/>
          <p:cNvSpPr>
            <a:spLocks noGrp="1" noRot="1" noChangeAspect="1" noTextEdit="1"/>
          </p:cNvSpPr>
          <p:nvPr>
            <p:ph type="sldImg"/>
          </p:nvPr>
        </p:nvSpPr>
        <p:spPr>
          <a:solidFill>
            <a:srgbClr val="FFFFFF"/>
          </a:solidFill>
          <a:ln/>
        </p:spPr>
      </p:sp>
      <p:sp>
        <p:nvSpPr>
          <p:cNvPr id="31747" name="Notes Placeholder 2"/>
          <p:cNvSpPr>
            <a:spLocks noGrp="1"/>
          </p:cNvSpPr>
          <p:nvPr>
            <p:ph type="body" idx="1"/>
          </p:nvPr>
        </p:nvSpPr>
        <p:spPr>
          <a:xfrm>
            <a:off x="812800" y="4560888"/>
            <a:ext cx="5608638" cy="4560887"/>
          </a:xfrm>
          <a:noFill/>
          <a:ln>
            <a:solidFill>
              <a:srgbClr val="000000"/>
            </a:solidFill>
          </a:ln>
          <a:extLst>
            <a:ext uri="{909E8E84-426E-40DD-AFC4-6F175D3DCCD1}">
              <a14:hiddenFill xmlns:a14="http://schemas.microsoft.com/office/drawing/2010/main">
                <a:solidFill>
                  <a:srgbClr val="FFFFFF"/>
                </a:solidFill>
              </a14:hiddenFill>
            </a:ext>
          </a:extLst>
        </p:spPr>
        <p:txBody>
          <a:bodyPr/>
          <a:lstStyle/>
          <a:p>
            <a:r>
              <a:rPr lang="en-US" baseline="0" dirty="0" smtClean="0">
                <a:latin typeface="Arial" charset="0"/>
                <a:ea typeface="ヒラギノ角ゴ Pro W3" charset="0"/>
                <a:cs typeface="ヒラギノ角ゴ Pro W3" charset="0"/>
              </a:rPr>
              <a:t>Here are my results. </a:t>
            </a:r>
          </a:p>
          <a:p>
            <a:r>
              <a:rPr lang="en-US" baseline="0" dirty="0" smtClean="0">
                <a:latin typeface="Arial" charset="0"/>
                <a:ea typeface="ヒラギノ角ゴ Pro W3" charset="0"/>
                <a:cs typeface="ヒラギノ角ゴ Pro W3" charset="0"/>
                <a:sym typeface="Wingdings" panose="05000000000000000000" pitchFamily="2" charset="2"/>
              </a:rPr>
              <a:t> </a:t>
            </a:r>
            <a:r>
              <a:rPr lang="en-US" baseline="0" dirty="0" smtClean="0">
                <a:latin typeface="Arial" charset="0"/>
                <a:ea typeface="ヒラギノ角ゴ Pro W3" charset="0"/>
                <a:cs typeface="ヒラギノ角ゴ Pro W3" charset="0"/>
              </a:rPr>
              <a:t>I am a Realistic, Conventional kind of guy.</a:t>
            </a:r>
          </a:p>
          <a:p>
            <a:pPr marL="285750" indent="-285750">
              <a:buFont typeface="Wingdings"/>
              <a:buChar char="à"/>
            </a:pPr>
            <a:r>
              <a:rPr lang="en-US" baseline="0" dirty="0" smtClean="0">
                <a:latin typeface="Arial" charset="0"/>
                <a:ea typeface="ヒラギノ角ゴ Pro W3" charset="0"/>
                <a:cs typeface="ヒラギノ角ゴ Pro W3" charset="0"/>
                <a:sym typeface="Wingdings" panose="05000000000000000000" pitchFamily="2" charset="2"/>
              </a:rPr>
              <a:t>((hide))</a:t>
            </a:r>
          </a:p>
          <a:p>
            <a:pPr marL="0" indent="0">
              <a:buFont typeface="Wingdings"/>
              <a:buNone/>
            </a:pPr>
            <a:endParaRPr lang="en-US" baseline="0" dirty="0" smtClean="0">
              <a:latin typeface="Arial" charset="0"/>
              <a:ea typeface="ヒラギノ角ゴ Pro W3" charset="0"/>
              <a:cs typeface="ヒラギノ角ゴ Pro W3" charset="0"/>
            </a:endParaRPr>
          </a:p>
          <a:p>
            <a:pPr marL="285750" indent="-285750">
              <a:buFont typeface="Wingdings"/>
              <a:buChar char="à"/>
            </a:pPr>
            <a:r>
              <a:rPr lang="en-US" baseline="0" dirty="0" smtClean="0">
                <a:latin typeface="Arial" charset="0"/>
                <a:ea typeface="ヒラギノ角ゴ Pro W3" charset="0"/>
                <a:cs typeface="ヒラギノ角ゴ Pro W3" charset="0"/>
              </a:rPr>
              <a:t>Notice there is a place to enter an email address, so the results can be emailed to the student for further use.</a:t>
            </a:r>
          </a:p>
          <a:p>
            <a:pPr marL="0" indent="0">
              <a:buFont typeface="Wingdings"/>
              <a:buNone/>
            </a:pPr>
            <a:endParaRPr lang="en-US" baseline="0" dirty="0" smtClean="0">
              <a:latin typeface="Arial" charset="0"/>
              <a:ea typeface="ヒラギノ角ゴ Pro W3" charset="0"/>
              <a:cs typeface="ヒラギノ角ゴ Pro W3" charset="0"/>
            </a:endParaRPr>
          </a:p>
          <a:p>
            <a:pPr marL="285750" indent="-285750">
              <a:buFont typeface="Wingdings"/>
              <a:buChar char="à"/>
            </a:pPr>
            <a:r>
              <a:rPr lang="en-US" baseline="0" dirty="0" smtClean="0">
                <a:latin typeface="Arial" charset="0"/>
                <a:ea typeface="ヒラギノ角ゴ Pro W3" charset="0"/>
                <a:cs typeface="ヒラギノ角ゴ Pro W3" charset="0"/>
              </a:rPr>
              <a:t>Since I rank high in Realistic interests, I select the link to Realistic Careers …</a:t>
            </a:r>
          </a:p>
          <a:p>
            <a:endParaRPr lang="en-US" baseline="0" dirty="0" smtClean="0">
              <a:latin typeface="Arial" charset="0"/>
              <a:ea typeface="ヒラギノ角ゴ Pro W3" charset="0"/>
              <a:cs typeface="ヒラギノ角ゴ Pro W3" charset="0"/>
            </a:endParaRPr>
          </a:p>
          <a:p>
            <a:r>
              <a:rPr lang="en-US" baseline="0" dirty="0" smtClean="0">
                <a:latin typeface="Arial" charset="0"/>
                <a:ea typeface="ヒラギノ角ゴ Pro W3" charset="0"/>
                <a:cs typeface="ヒラギノ角ゴ Pro W3" charset="0"/>
              </a:rPr>
              <a:t>=====</a:t>
            </a:r>
          </a:p>
          <a:p>
            <a:endParaRPr lang="en-US" baseline="0" dirty="0" smtClean="0">
              <a:latin typeface="Arial" charset="0"/>
              <a:ea typeface="ヒラギノ角ゴ Pro W3" charset="0"/>
              <a:cs typeface="ヒラギノ角ゴ Pro W3" charset="0"/>
            </a:endParaRPr>
          </a:p>
          <a:p>
            <a:r>
              <a:rPr lang="en-US" baseline="0" dirty="0" smtClean="0">
                <a:latin typeface="Arial" charset="0"/>
                <a:ea typeface="ヒラギノ角ゴ Pro W3" charset="0"/>
                <a:cs typeface="ヒラギノ角ゴ Pro W3" charset="0"/>
              </a:rPr>
              <a:t>www.ctenc.org/careers</a:t>
            </a:r>
          </a:p>
        </p:txBody>
      </p:sp>
      <p:sp>
        <p:nvSpPr>
          <p:cNvPr id="31748" name="Slide Number Placeholder 3"/>
          <p:cNvSpPr txBox="1">
            <a:spLocks noGrp="1"/>
          </p:cNvSpPr>
          <p:nvPr/>
        </p:nvSpPr>
        <p:spPr bwMode="auto">
          <a:xfrm>
            <a:off x="4144963" y="9121775"/>
            <a:ext cx="3170237" cy="479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6661" tIns="48331" rIns="96661" bIns="48331" anchor="b"/>
          <a:lstStyle>
            <a:lvl1pPr>
              <a:defRPr sz="2400">
                <a:solidFill>
                  <a:schemeClr val="tx1"/>
                </a:solidFill>
                <a:latin typeface="Arial" charset="0"/>
                <a:ea typeface="ヒラギノ角ゴ Pro W3" charset="0"/>
                <a:cs typeface="ヒラギノ角ゴ Pro W3" charset="0"/>
              </a:defRPr>
            </a:lvl1pPr>
            <a:lvl2pPr marL="742950" indent="-285750">
              <a:defRPr sz="2400">
                <a:solidFill>
                  <a:schemeClr val="tx1"/>
                </a:solidFill>
                <a:latin typeface="Arial" charset="0"/>
                <a:ea typeface="ヒラギノ角ゴ Pro W3" charset="0"/>
                <a:cs typeface="ヒラギノ角ゴ Pro W3" charset="0"/>
              </a:defRPr>
            </a:lvl2pPr>
            <a:lvl3pPr marL="1143000" indent="-228600">
              <a:defRPr sz="2400">
                <a:solidFill>
                  <a:schemeClr val="tx1"/>
                </a:solidFill>
                <a:latin typeface="Arial" charset="0"/>
                <a:ea typeface="ヒラギノ角ゴ Pro W3" charset="0"/>
                <a:cs typeface="ヒラギノ角ゴ Pro W3" charset="0"/>
              </a:defRPr>
            </a:lvl3pPr>
            <a:lvl4pPr marL="1600200" indent="-228600">
              <a:defRPr sz="2400">
                <a:solidFill>
                  <a:schemeClr val="tx1"/>
                </a:solidFill>
                <a:latin typeface="Arial" charset="0"/>
                <a:ea typeface="ヒラギノ角ゴ Pro W3" charset="0"/>
                <a:cs typeface="ヒラギノ角ゴ Pro W3" charset="0"/>
              </a:defRPr>
            </a:lvl4pPr>
            <a:lvl5pPr marL="2057400" indent="-228600">
              <a:defRPr sz="2400">
                <a:solidFill>
                  <a:schemeClr val="tx1"/>
                </a:solidFill>
                <a:latin typeface="Arial" charset="0"/>
                <a:ea typeface="ヒラギノ角ゴ Pro W3" charset="0"/>
                <a:cs typeface="ヒラギノ角ゴ Pro W3" charset="0"/>
              </a:defRPr>
            </a:lvl5pPr>
            <a:lvl6pPr marL="25146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6pPr>
            <a:lvl7pPr marL="29718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7pPr>
            <a:lvl8pPr marL="34290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8pPr>
            <a:lvl9pPr marL="38862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9pPr>
          </a:lstStyle>
          <a:p>
            <a:pPr algn="r"/>
            <a:fld id="{3008DC6F-E8C4-5846-90E7-EA5C8363BAAB}" type="slidenum">
              <a:rPr lang="en-US" sz="1300"/>
              <a:pPr algn="r"/>
              <a:t>51</a:t>
            </a:fld>
            <a:endParaRPr lang="en-US" sz="1300"/>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ヒラギノ角ゴ Pro W3" charset="0"/>
                <a:cs typeface="ヒラギノ角ゴ Pro W3" charset="0"/>
              </a:defRPr>
            </a:lvl1pPr>
            <a:lvl2pPr marL="742950" indent="-285750">
              <a:defRPr sz="2400">
                <a:solidFill>
                  <a:schemeClr val="tx1"/>
                </a:solidFill>
                <a:latin typeface="Arial" charset="0"/>
                <a:ea typeface="ヒラギノ角ゴ Pro W3" charset="0"/>
                <a:cs typeface="ヒラギノ角ゴ Pro W3" charset="0"/>
              </a:defRPr>
            </a:lvl2pPr>
            <a:lvl3pPr marL="1143000" indent="-228600">
              <a:defRPr sz="2400">
                <a:solidFill>
                  <a:schemeClr val="tx1"/>
                </a:solidFill>
                <a:latin typeface="Arial" charset="0"/>
                <a:ea typeface="ヒラギノ角ゴ Pro W3" charset="0"/>
                <a:cs typeface="ヒラギノ角ゴ Pro W3" charset="0"/>
              </a:defRPr>
            </a:lvl3pPr>
            <a:lvl4pPr marL="1600200" indent="-228600">
              <a:defRPr sz="2400">
                <a:solidFill>
                  <a:schemeClr val="tx1"/>
                </a:solidFill>
                <a:latin typeface="Arial" charset="0"/>
                <a:ea typeface="ヒラギノ角ゴ Pro W3" charset="0"/>
                <a:cs typeface="ヒラギノ角ゴ Pro W3" charset="0"/>
              </a:defRPr>
            </a:lvl4pPr>
            <a:lvl5pPr marL="2057400" indent="-228600">
              <a:defRPr sz="2400">
                <a:solidFill>
                  <a:schemeClr val="tx1"/>
                </a:solidFill>
                <a:latin typeface="Arial" charset="0"/>
                <a:ea typeface="ヒラギノ角ゴ Pro W3" charset="0"/>
                <a:cs typeface="ヒラギノ角ゴ Pro W3" charset="0"/>
              </a:defRPr>
            </a:lvl5pPr>
            <a:lvl6pPr marL="25146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6pPr>
            <a:lvl7pPr marL="29718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7pPr>
            <a:lvl8pPr marL="34290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8pPr>
            <a:lvl9pPr marL="38862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9pPr>
          </a:lstStyle>
          <a:p>
            <a:fld id="{620BAE88-FB43-2046-99A0-1C01B692316A}" type="slidenum">
              <a:rPr lang="en-US" sz="1300"/>
              <a:pPr/>
              <a:t>52</a:t>
            </a:fld>
            <a:endParaRPr lang="en-US" sz="1300"/>
          </a:p>
        </p:txBody>
      </p:sp>
      <p:sp>
        <p:nvSpPr>
          <p:cNvPr id="31746" name="Slide Image Placeholder 1"/>
          <p:cNvSpPr>
            <a:spLocks noGrp="1" noRot="1" noChangeAspect="1" noTextEdit="1"/>
          </p:cNvSpPr>
          <p:nvPr>
            <p:ph type="sldImg"/>
          </p:nvPr>
        </p:nvSpPr>
        <p:spPr>
          <a:solidFill>
            <a:srgbClr val="FFFFFF"/>
          </a:solidFill>
          <a:ln/>
        </p:spPr>
      </p:sp>
      <p:sp>
        <p:nvSpPr>
          <p:cNvPr id="31747" name="Notes Placeholder 2"/>
          <p:cNvSpPr>
            <a:spLocks noGrp="1"/>
          </p:cNvSpPr>
          <p:nvPr>
            <p:ph type="body" idx="1"/>
          </p:nvPr>
        </p:nvSpPr>
        <p:spPr>
          <a:xfrm>
            <a:off x="812800" y="4560888"/>
            <a:ext cx="5608638" cy="4560887"/>
          </a:xfrm>
          <a:noFill/>
          <a:ln>
            <a:solidFill>
              <a:srgbClr val="000000"/>
            </a:solidFill>
          </a:ln>
          <a:extLst>
            <a:ext uri="{909E8E84-426E-40DD-AFC4-6F175D3DCCD1}">
              <a14:hiddenFill xmlns:a14="http://schemas.microsoft.com/office/drawing/2010/main">
                <a:solidFill>
                  <a:srgbClr val="FFFFFF"/>
                </a:solidFill>
              </a14:hiddenFill>
            </a:ext>
          </a:extLst>
        </p:spPr>
        <p:txBody>
          <a:bodyPr/>
          <a:lstStyle/>
          <a:p>
            <a:r>
              <a:rPr lang="en-US" baseline="0" dirty="0" smtClean="0">
                <a:latin typeface="Arial" charset="0"/>
                <a:ea typeface="ヒラギノ角ゴ Pro W3" charset="0"/>
                <a:cs typeface="ヒラギノ角ゴ Pro W3" charset="0"/>
              </a:rPr>
              <a:t>Which takes me to this page, where we now see all of the occupations in North Carolina where the workers have a predominate Realistic career interest.</a:t>
            </a:r>
          </a:p>
          <a:p>
            <a:r>
              <a:rPr lang="en-US" baseline="0" dirty="0" smtClean="0">
                <a:latin typeface="Arial" charset="0"/>
                <a:ea typeface="ヒラギノ角ゴ Pro W3" charset="0"/>
                <a:cs typeface="ヒラギノ角ゴ Pro W3" charset="0"/>
              </a:rPr>
              <a:t/>
            </a:r>
            <a:br>
              <a:rPr lang="en-US" baseline="0" dirty="0" smtClean="0">
                <a:latin typeface="Arial" charset="0"/>
                <a:ea typeface="ヒラギノ角ゴ Pro W3" charset="0"/>
                <a:cs typeface="ヒラギノ角ゴ Pro W3" charset="0"/>
              </a:rPr>
            </a:br>
            <a:r>
              <a:rPr lang="en-US" baseline="0" dirty="0" smtClean="0">
                <a:latin typeface="Arial" charset="0"/>
                <a:ea typeface="ヒラギノ角ゴ Pro W3" charset="0"/>
                <a:cs typeface="ヒラギノ角ゴ Pro W3" charset="0"/>
              </a:rPr>
              <a:t>The color coding corresponds to the projected growth rate of that occupation over a ten year period.</a:t>
            </a:r>
          </a:p>
          <a:p>
            <a:r>
              <a:rPr lang="en-US" baseline="0" dirty="0" smtClean="0">
                <a:latin typeface="Arial" charset="0"/>
                <a:ea typeface="ヒラギノ角ゴ Pro W3" charset="0"/>
                <a:cs typeface="ヒラギノ角ゴ Pro W3" charset="0"/>
              </a:rPr>
              <a:t>Blue is projected high demand, red is low demand, and green are average demand.</a:t>
            </a:r>
          </a:p>
          <a:p>
            <a:endParaRPr lang="en-US" baseline="0" dirty="0" smtClean="0">
              <a:latin typeface="Arial" charset="0"/>
              <a:ea typeface="ヒラギノ角ゴ Pro W3" charset="0"/>
              <a:cs typeface="ヒラギノ角ゴ Pro W3" charset="0"/>
            </a:endParaRPr>
          </a:p>
          <a:p>
            <a:r>
              <a:rPr lang="en-US" baseline="0" dirty="0" smtClean="0">
                <a:latin typeface="Arial" charset="0"/>
                <a:ea typeface="ヒラギノ角ゴ Pro W3" charset="0"/>
                <a:cs typeface="ヒラギノ角ゴ Pro W3" charset="0"/>
                <a:sym typeface="Wingdings" panose="05000000000000000000" pitchFamily="2" charset="2"/>
              </a:rPr>
              <a:t> </a:t>
            </a:r>
            <a:r>
              <a:rPr lang="en-US" baseline="0" dirty="0" smtClean="0">
                <a:latin typeface="Arial" charset="0"/>
                <a:ea typeface="ヒラギノ角ゴ Pro W3" charset="0"/>
                <a:cs typeface="ヒラギノ角ゴ Pro W3" charset="0"/>
              </a:rPr>
              <a:t>If you select “Aircraft Mechanic” …</a:t>
            </a:r>
          </a:p>
          <a:p>
            <a:endParaRPr lang="en-US" baseline="0" dirty="0" smtClean="0">
              <a:latin typeface="Arial" charset="0"/>
              <a:ea typeface="ヒラギノ角ゴ Pro W3" charset="0"/>
              <a:cs typeface="ヒラギノ角ゴ Pro W3" charset="0"/>
            </a:endParaRPr>
          </a:p>
          <a:p>
            <a:endParaRPr lang="en-US" baseline="0" dirty="0" smtClean="0">
              <a:latin typeface="Arial" charset="0"/>
              <a:ea typeface="ヒラギノ角ゴ Pro W3" charset="0"/>
              <a:cs typeface="ヒラギノ角ゴ Pro W3" charset="0"/>
            </a:endParaRPr>
          </a:p>
          <a:p>
            <a:r>
              <a:rPr lang="en-US" baseline="0" dirty="0" smtClean="0">
                <a:latin typeface="Arial" charset="0"/>
                <a:ea typeface="ヒラギノ角ゴ Pro W3" charset="0"/>
                <a:cs typeface="ヒラギノ角ゴ Pro W3" charset="0"/>
              </a:rPr>
              <a:t>=====</a:t>
            </a:r>
          </a:p>
          <a:p>
            <a:endParaRPr lang="en-US" baseline="0" dirty="0" smtClean="0">
              <a:latin typeface="Arial" charset="0"/>
              <a:ea typeface="ヒラギノ角ゴ Pro W3" charset="0"/>
              <a:cs typeface="ヒラギノ角ゴ Pro W3" charset="0"/>
            </a:endParaRPr>
          </a:p>
          <a:p>
            <a:r>
              <a:rPr lang="en-US" baseline="0" dirty="0" smtClean="0">
                <a:latin typeface="Arial" charset="0"/>
                <a:ea typeface="ヒラギノ角ゴ Pro W3" charset="0"/>
                <a:cs typeface="ヒラギノ角ゴ Pro W3" charset="0"/>
              </a:rPr>
              <a:t>www.ctenc.org/careers</a:t>
            </a:r>
          </a:p>
        </p:txBody>
      </p:sp>
      <p:sp>
        <p:nvSpPr>
          <p:cNvPr id="31748" name="Slide Number Placeholder 3"/>
          <p:cNvSpPr txBox="1">
            <a:spLocks noGrp="1"/>
          </p:cNvSpPr>
          <p:nvPr/>
        </p:nvSpPr>
        <p:spPr bwMode="auto">
          <a:xfrm>
            <a:off x="4144963" y="9121775"/>
            <a:ext cx="3170237" cy="479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6661" tIns="48331" rIns="96661" bIns="48331" anchor="b"/>
          <a:lstStyle>
            <a:lvl1pPr>
              <a:defRPr sz="2400">
                <a:solidFill>
                  <a:schemeClr val="tx1"/>
                </a:solidFill>
                <a:latin typeface="Arial" charset="0"/>
                <a:ea typeface="ヒラギノ角ゴ Pro W3" charset="0"/>
                <a:cs typeface="ヒラギノ角ゴ Pro W3" charset="0"/>
              </a:defRPr>
            </a:lvl1pPr>
            <a:lvl2pPr marL="742950" indent="-285750">
              <a:defRPr sz="2400">
                <a:solidFill>
                  <a:schemeClr val="tx1"/>
                </a:solidFill>
                <a:latin typeface="Arial" charset="0"/>
                <a:ea typeface="ヒラギノ角ゴ Pro W3" charset="0"/>
                <a:cs typeface="ヒラギノ角ゴ Pro W3" charset="0"/>
              </a:defRPr>
            </a:lvl2pPr>
            <a:lvl3pPr marL="1143000" indent="-228600">
              <a:defRPr sz="2400">
                <a:solidFill>
                  <a:schemeClr val="tx1"/>
                </a:solidFill>
                <a:latin typeface="Arial" charset="0"/>
                <a:ea typeface="ヒラギノ角ゴ Pro W3" charset="0"/>
                <a:cs typeface="ヒラギノ角ゴ Pro W3" charset="0"/>
              </a:defRPr>
            </a:lvl3pPr>
            <a:lvl4pPr marL="1600200" indent="-228600">
              <a:defRPr sz="2400">
                <a:solidFill>
                  <a:schemeClr val="tx1"/>
                </a:solidFill>
                <a:latin typeface="Arial" charset="0"/>
                <a:ea typeface="ヒラギノ角ゴ Pro W3" charset="0"/>
                <a:cs typeface="ヒラギノ角ゴ Pro W3" charset="0"/>
              </a:defRPr>
            </a:lvl4pPr>
            <a:lvl5pPr marL="2057400" indent="-228600">
              <a:defRPr sz="2400">
                <a:solidFill>
                  <a:schemeClr val="tx1"/>
                </a:solidFill>
                <a:latin typeface="Arial" charset="0"/>
                <a:ea typeface="ヒラギノ角ゴ Pro W3" charset="0"/>
                <a:cs typeface="ヒラギノ角ゴ Pro W3" charset="0"/>
              </a:defRPr>
            </a:lvl5pPr>
            <a:lvl6pPr marL="25146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6pPr>
            <a:lvl7pPr marL="29718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7pPr>
            <a:lvl8pPr marL="34290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8pPr>
            <a:lvl9pPr marL="38862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9pPr>
          </a:lstStyle>
          <a:p>
            <a:pPr algn="r"/>
            <a:fld id="{3008DC6F-E8C4-5846-90E7-EA5C8363BAAB}" type="slidenum">
              <a:rPr lang="en-US" sz="1300"/>
              <a:pPr algn="r"/>
              <a:t>52</a:t>
            </a:fld>
            <a:endParaRPr lang="en-US" sz="1300"/>
          </a:p>
        </p:txBody>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ヒラギノ角ゴ Pro W3" charset="0"/>
                <a:cs typeface="ヒラギノ角ゴ Pro W3" charset="0"/>
              </a:defRPr>
            </a:lvl1pPr>
            <a:lvl2pPr marL="742950" indent="-285750">
              <a:defRPr sz="2400">
                <a:solidFill>
                  <a:schemeClr val="tx1"/>
                </a:solidFill>
                <a:latin typeface="Arial" charset="0"/>
                <a:ea typeface="ヒラギノ角ゴ Pro W3" charset="0"/>
                <a:cs typeface="ヒラギノ角ゴ Pro W3" charset="0"/>
              </a:defRPr>
            </a:lvl2pPr>
            <a:lvl3pPr marL="1143000" indent="-228600">
              <a:defRPr sz="2400">
                <a:solidFill>
                  <a:schemeClr val="tx1"/>
                </a:solidFill>
                <a:latin typeface="Arial" charset="0"/>
                <a:ea typeface="ヒラギノ角ゴ Pro W3" charset="0"/>
                <a:cs typeface="ヒラギノ角ゴ Pro W3" charset="0"/>
              </a:defRPr>
            </a:lvl3pPr>
            <a:lvl4pPr marL="1600200" indent="-228600">
              <a:defRPr sz="2400">
                <a:solidFill>
                  <a:schemeClr val="tx1"/>
                </a:solidFill>
                <a:latin typeface="Arial" charset="0"/>
                <a:ea typeface="ヒラギノ角ゴ Pro W3" charset="0"/>
                <a:cs typeface="ヒラギノ角ゴ Pro W3" charset="0"/>
              </a:defRPr>
            </a:lvl4pPr>
            <a:lvl5pPr marL="2057400" indent="-228600">
              <a:defRPr sz="2400">
                <a:solidFill>
                  <a:schemeClr val="tx1"/>
                </a:solidFill>
                <a:latin typeface="Arial" charset="0"/>
                <a:ea typeface="ヒラギノ角ゴ Pro W3" charset="0"/>
                <a:cs typeface="ヒラギノ角ゴ Pro W3" charset="0"/>
              </a:defRPr>
            </a:lvl5pPr>
            <a:lvl6pPr marL="25146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6pPr>
            <a:lvl7pPr marL="29718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7pPr>
            <a:lvl8pPr marL="34290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8pPr>
            <a:lvl9pPr marL="38862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9pPr>
          </a:lstStyle>
          <a:p>
            <a:fld id="{620BAE88-FB43-2046-99A0-1C01B692316A}" type="slidenum">
              <a:rPr lang="en-US" sz="1300"/>
              <a:pPr/>
              <a:t>53</a:t>
            </a:fld>
            <a:endParaRPr lang="en-US" sz="1300"/>
          </a:p>
        </p:txBody>
      </p:sp>
      <p:sp>
        <p:nvSpPr>
          <p:cNvPr id="31746" name="Slide Image Placeholder 1"/>
          <p:cNvSpPr>
            <a:spLocks noGrp="1" noRot="1" noChangeAspect="1" noTextEdit="1"/>
          </p:cNvSpPr>
          <p:nvPr>
            <p:ph type="sldImg"/>
          </p:nvPr>
        </p:nvSpPr>
        <p:spPr>
          <a:solidFill>
            <a:srgbClr val="FFFFFF"/>
          </a:solidFill>
          <a:ln/>
        </p:spPr>
      </p:sp>
      <p:sp>
        <p:nvSpPr>
          <p:cNvPr id="31747" name="Notes Placeholder 2"/>
          <p:cNvSpPr>
            <a:spLocks noGrp="1"/>
          </p:cNvSpPr>
          <p:nvPr>
            <p:ph type="body" idx="1"/>
          </p:nvPr>
        </p:nvSpPr>
        <p:spPr>
          <a:xfrm>
            <a:off x="812800" y="4560888"/>
            <a:ext cx="5608638" cy="4560887"/>
          </a:xfrm>
          <a:noFill/>
          <a:ln>
            <a:solidFill>
              <a:srgbClr val="000000"/>
            </a:solidFill>
          </a:ln>
          <a:extLst>
            <a:ext uri="{909E8E84-426E-40DD-AFC4-6F175D3DCCD1}">
              <a14:hiddenFill xmlns:a14="http://schemas.microsoft.com/office/drawing/2010/main">
                <a:solidFill>
                  <a:srgbClr val="FFFFFF"/>
                </a:solidFill>
              </a14:hiddenFill>
            </a:ext>
          </a:extLst>
        </p:spPr>
        <p:txBody>
          <a:bodyPr/>
          <a:lstStyle/>
          <a:p>
            <a:r>
              <a:rPr lang="en-US" baseline="0" dirty="0" smtClean="0">
                <a:latin typeface="Arial" charset="0"/>
                <a:ea typeface="ヒラギノ角ゴ Pro W3" charset="0"/>
                <a:cs typeface="ヒラギノ角ゴ Pro W3" charset="0"/>
              </a:rPr>
              <a:t>It takes you to this web page where you can learn all about the occupation of aircraft mechanic.</a:t>
            </a:r>
          </a:p>
          <a:p>
            <a:endParaRPr lang="en-US" baseline="0" dirty="0" smtClean="0">
              <a:latin typeface="Arial" charset="0"/>
              <a:ea typeface="ヒラギノ角ゴ Pro W3" charset="0"/>
              <a:cs typeface="ヒラギノ角ゴ Pro W3" charset="0"/>
            </a:endParaRPr>
          </a:p>
          <a:p>
            <a:r>
              <a:rPr lang="en-US" baseline="0" dirty="0" smtClean="0">
                <a:latin typeface="Arial" charset="0"/>
                <a:ea typeface="ヒラギノ角ゴ Pro W3" charset="0"/>
                <a:cs typeface="ヒラギノ角ゴ Pro W3" charset="0"/>
              </a:rPr>
              <a:t>If you scroll down the page, …</a:t>
            </a:r>
          </a:p>
          <a:p>
            <a:r>
              <a:rPr lang="en-US" baseline="0" dirty="0" smtClean="0">
                <a:latin typeface="Arial" charset="0"/>
                <a:ea typeface="ヒラギノ角ゴ Pro W3" charset="0"/>
                <a:cs typeface="ヒラギノ角ゴ Pro W3" charset="0"/>
              </a:rPr>
              <a:t>=====</a:t>
            </a:r>
          </a:p>
          <a:p>
            <a:endParaRPr lang="en-US" baseline="0" dirty="0" smtClean="0">
              <a:latin typeface="Arial" charset="0"/>
              <a:ea typeface="ヒラギノ角ゴ Pro W3" charset="0"/>
              <a:cs typeface="ヒラギノ角ゴ Pro W3" charset="0"/>
            </a:endParaRPr>
          </a:p>
          <a:p>
            <a:r>
              <a:rPr lang="en-US" baseline="0" dirty="0" smtClean="0">
                <a:latin typeface="Arial" charset="0"/>
                <a:ea typeface="ヒラギノ角ゴ Pro W3" charset="0"/>
                <a:cs typeface="ヒラギノ角ゴ Pro W3" charset="0"/>
              </a:rPr>
              <a:t>www.ctenc.org/careers</a:t>
            </a:r>
          </a:p>
        </p:txBody>
      </p:sp>
      <p:sp>
        <p:nvSpPr>
          <p:cNvPr id="31748" name="Slide Number Placeholder 3"/>
          <p:cNvSpPr txBox="1">
            <a:spLocks noGrp="1"/>
          </p:cNvSpPr>
          <p:nvPr/>
        </p:nvSpPr>
        <p:spPr bwMode="auto">
          <a:xfrm>
            <a:off x="4144963" y="9121775"/>
            <a:ext cx="3170237" cy="479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6661" tIns="48331" rIns="96661" bIns="48331" anchor="b"/>
          <a:lstStyle>
            <a:lvl1pPr>
              <a:defRPr sz="2400">
                <a:solidFill>
                  <a:schemeClr val="tx1"/>
                </a:solidFill>
                <a:latin typeface="Arial" charset="0"/>
                <a:ea typeface="ヒラギノ角ゴ Pro W3" charset="0"/>
                <a:cs typeface="ヒラギノ角ゴ Pro W3" charset="0"/>
              </a:defRPr>
            </a:lvl1pPr>
            <a:lvl2pPr marL="742950" indent="-285750">
              <a:defRPr sz="2400">
                <a:solidFill>
                  <a:schemeClr val="tx1"/>
                </a:solidFill>
                <a:latin typeface="Arial" charset="0"/>
                <a:ea typeface="ヒラギノ角ゴ Pro W3" charset="0"/>
                <a:cs typeface="ヒラギノ角ゴ Pro W3" charset="0"/>
              </a:defRPr>
            </a:lvl2pPr>
            <a:lvl3pPr marL="1143000" indent="-228600">
              <a:defRPr sz="2400">
                <a:solidFill>
                  <a:schemeClr val="tx1"/>
                </a:solidFill>
                <a:latin typeface="Arial" charset="0"/>
                <a:ea typeface="ヒラギノ角ゴ Pro W3" charset="0"/>
                <a:cs typeface="ヒラギノ角ゴ Pro W3" charset="0"/>
              </a:defRPr>
            </a:lvl3pPr>
            <a:lvl4pPr marL="1600200" indent="-228600">
              <a:defRPr sz="2400">
                <a:solidFill>
                  <a:schemeClr val="tx1"/>
                </a:solidFill>
                <a:latin typeface="Arial" charset="0"/>
                <a:ea typeface="ヒラギノ角ゴ Pro W3" charset="0"/>
                <a:cs typeface="ヒラギノ角ゴ Pro W3" charset="0"/>
              </a:defRPr>
            </a:lvl4pPr>
            <a:lvl5pPr marL="2057400" indent="-228600">
              <a:defRPr sz="2400">
                <a:solidFill>
                  <a:schemeClr val="tx1"/>
                </a:solidFill>
                <a:latin typeface="Arial" charset="0"/>
                <a:ea typeface="ヒラギノ角ゴ Pro W3" charset="0"/>
                <a:cs typeface="ヒラギノ角ゴ Pro W3" charset="0"/>
              </a:defRPr>
            </a:lvl5pPr>
            <a:lvl6pPr marL="25146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6pPr>
            <a:lvl7pPr marL="29718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7pPr>
            <a:lvl8pPr marL="34290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8pPr>
            <a:lvl9pPr marL="38862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9pPr>
          </a:lstStyle>
          <a:p>
            <a:pPr algn="r"/>
            <a:fld id="{3008DC6F-E8C4-5846-90E7-EA5C8363BAAB}" type="slidenum">
              <a:rPr lang="en-US" sz="1300"/>
              <a:pPr algn="r"/>
              <a:t>53</a:t>
            </a:fld>
            <a:endParaRPr lang="en-US" sz="1300"/>
          </a:p>
        </p:txBody>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ヒラギノ角ゴ Pro W3" charset="0"/>
                <a:cs typeface="ヒラギノ角ゴ Pro W3" charset="0"/>
              </a:defRPr>
            </a:lvl1pPr>
            <a:lvl2pPr marL="742950" indent="-285750">
              <a:defRPr sz="2400">
                <a:solidFill>
                  <a:schemeClr val="tx1"/>
                </a:solidFill>
                <a:latin typeface="Arial" charset="0"/>
                <a:ea typeface="ヒラギノ角ゴ Pro W3" charset="0"/>
                <a:cs typeface="ヒラギノ角ゴ Pro W3" charset="0"/>
              </a:defRPr>
            </a:lvl2pPr>
            <a:lvl3pPr marL="1143000" indent="-228600">
              <a:defRPr sz="2400">
                <a:solidFill>
                  <a:schemeClr val="tx1"/>
                </a:solidFill>
                <a:latin typeface="Arial" charset="0"/>
                <a:ea typeface="ヒラギノ角ゴ Pro W3" charset="0"/>
                <a:cs typeface="ヒラギノ角ゴ Pro W3" charset="0"/>
              </a:defRPr>
            </a:lvl3pPr>
            <a:lvl4pPr marL="1600200" indent="-228600">
              <a:defRPr sz="2400">
                <a:solidFill>
                  <a:schemeClr val="tx1"/>
                </a:solidFill>
                <a:latin typeface="Arial" charset="0"/>
                <a:ea typeface="ヒラギノ角ゴ Pro W3" charset="0"/>
                <a:cs typeface="ヒラギノ角ゴ Pro W3" charset="0"/>
              </a:defRPr>
            </a:lvl4pPr>
            <a:lvl5pPr marL="2057400" indent="-228600">
              <a:defRPr sz="2400">
                <a:solidFill>
                  <a:schemeClr val="tx1"/>
                </a:solidFill>
                <a:latin typeface="Arial" charset="0"/>
                <a:ea typeface="ヒラギノ角ゴ Pro W3" charset="0"/>
                <a:cs typeface="ヒラギノ角ゴ Pro W3" charset="0"/>
              </a:defRPr>
            </a:lvl5pPr>
            <a:lvl6pPr marL="25146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6pPr>
            <a:lvl7pPr marL="29718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7pPr>
            <a:lvl8pPr marL="34290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8pPr>
            <a:lvl9pPr marL="38862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9pPr>
          </a:lstStyle>
          <a:p>
            <a:fld id="{620BAE88-FB43-2046-99A0-1C01B692316A}" type="slidenum">
              <a:rPr lang="en-US" sz="1300"/>
              <a:pPr/>
              <a:t>54</a:t>
            </a:fld>
            <a:endParaRPr lang="en-US" sz="1300"/>
          </a:p>
        </p:txBody>
      </p:sp>
      <p:sp>
        <p:nvSpPr>
          <p:cNvPr id="31746" name="Slide Image Placeholder 1"/>
          <p:cNvSpPr>
            <a:spLocks noGrp="1" noRot="1" noChangeAspect="1" noTextEdit="1"/>
          </p:cNvSpPr>
          <p:nvPr>
            <p:ph type="sldImg"/>
          </p:nvPr>
        </p:nvSpPr>
        <p:spPr>
          <a:solidFill>
            <a:srgbClr val="FFFFFF"/>
          </a:solidFill>
          <a:ln/>
        </p:spPr>
      </p:sp>
      <p:sp>
        <p:nvSpPr>
          <p:cNvPr id="31747" name="Notes Placeholder 2"/>
          <p:cNvSpPr>
            <a:spLocks noGrp="1"/>
          </p:cNvSpPr>
          <p:nvPr>
            <p:ph type="body" idx="1"/>
          </p:nvPr>
        </p:nvSpPr>
        <p:spPr>
          <a:xfrm>
            <a:off x="812800" y="4560888"/>
            <a:ext cx="5608638" cy="4560887"/>
          </a:xfrm>
          <a:noFill/>
          <a:ln>
            <a:solidFill>
              <a:srgbClr val="000000"/>
            </a:solidFill>
          </a:ln>
          <a:extLst>
            <a:ext uri="{909E8E84-426E-40DD-AFC4-6F175D3DCCD1}">
              <a14:hiddenFill xmlns:a14="http://schemas.microsoft.com/office/drawing/2010/main">
                <a:solidFill>
                  <a:srgbClr val="FFFFFF"/>
                </a:solidFill>
              </a14:hiddenFill>
            </a:ext>
          </a:extLst>
        </p:spPr>
        <p:txBody>
          <a:bodyPr/>
          <a:lstStyle/>
          <a:p>
            <a:r>
              <a:rPr lang="en-US" baseline="0" dirty="0" smtClean="0">
                <a:latin typeface="Arial" charset="0"/>
                <a:ea typeface="ヒラギノ角ゴ Pro W3" charset="0"/>
                <a:cs typeface="ヒラギノ角ゴ Pro W3" charset="0"/>
              </a:rPr>
              <a:t>… you see direct links to the O*NET, America’s Career Info Net, and the Occupational Outlook Handbook.</a:t>
            </a:r>
          </a:p>
          <a:p>
            <a:endParaRPr lang="en-US" baseline="0" dirty="0" smtClean="0">
              <a:latin typeface="Arial" charset="0"/>
              <a:ea typeface="ヒラギノ角ゴ Pro W3" charset="0"/>
              <a:cs typeface="ヒラギノ角ゴ Pro W3" charset="0"/>
            </a:endParaRPr>
          </a:p>
          <a:p>
            <a:r>
              <a:rPr lang="en-US" baseline="0" dirty="0" smtClean="0">
                <a:latin typeface="Arial" charset="0"/>
                <a:ea typeface="ヒラギノ角ゴ Pro W3" charset="0"/>
                <a:cs typeface="ヒラギノ角ゴ Pro W3" charset="0"/>
              </a:rPr>
              <a:t>Scroll down a little further and you see career videos …</a:t>
            </a:r>
          </a:p>
          <a:p>
            <a:r>
              <a:rPr lang="en-US" baseline="0" dirty="0" smtClean="0">
                <a:latin typeface="Arial" charset="0"/>
                <a:ea typeface="ヒラギノ角ゴ Pro W3" charset="0"/>
                <a:cs typeface="ヒラギノ角ゴ Pro W3" charset="0"/>
              </a:rPr>
              <a:t>=====</a:t>
            </a:r>
          </a:p>
          <a:p>
            <a:endParaRPr lang="en-US" baseline="0" dirty="0" smtClean="0">
              <a:latin typeface="Arial" charset="0"/>
              <a:ea typeface="ヒラギノ角ゴ Pro W3" charset="0"/>
              <a:cs typeface="ヒラギノ角ゴ Pro W3" charset="0"/>
            </a:endParaRPr>
          </a:p>
          <a:p>
            <a:r>
              <a:rPr lang="en-US" baseline="0" dirty="0" smtClean="0">
                <a:latin typeface="Arial" charset="0"/>
                <a:ea typeface="ヒラギノ角ゴ Pro W3" charset="0"/>
                <a:cs typeface="ヒラギノ角ゴ Pro W3" charset="0"/>
              </a:rPr>
              <a:t>www.ctenc.org/careers</a:t>
            </a:r>
          </a:p>
        </p:txBody>
      </p:sp>
      <p:sp>
        <p:nvSpPr>
          <p:cNvPr id="31748" name="Slide Number Placeholder 3"/>
          <p:cNvSpPr txBox="1">
            <a:spLocks noGrp="1"/>
          </p:cNvSpPr>
          <p:nvPr/>
        </p:nvSpPr>
        <p:spPr bwMode="auto">
          <a:xfrm>
            <a:off x="4144963" y="9121775"/>
            <a:ext cx="3170237" cy="479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6661" tIns="48331" rIns="96661" bIns="48331" anchor="b"/>
          <a:lstStyle>
            <a:lvl1pPr>
              <a:defRPr sz="2400">
                <a:solidFill>
                  <a:schemeClr val="tx1"/>
                </a:solidFill>
                <a:latin typeface="Arial" charset="0"/>
                <a:ea typeface="ヒラギノ角ゴ Pro W3" charset="0"/>
                <a:cs typeface="ヒラギノ角ゴ Pro W3" charset="0"/>
              </a:defRPr>
            </a:lvl1pPr>
            <a:lvl2pPr marL="742950" indent="-285750">
              <a:defRPr sz="2400">
                <a:solidFill>
                  <a:schemeClr val="tx1"/>
                </a:solidFill>
                <a:latin typeface="Arial" charset="0"/>
                <a:ea typeface="ヒラギノ角ゴ Pro W3" charset="0"/>
                <a:cs typeface="ヒラギノ角ゴ Pro W3" charset="0"/>
              </a:defRPr>
            </a:lvl2pPr>
            <a:lvl3pPr marL="1143000" indent="-228600">
              <a:defRPr sz="2400">
                <a:solidFill>
                  <a:schemeClr val="tx1"/>
                </a:solidFill>
                <a:latin typeface="Arial" charset="0"/>
                <a:ea typeface="ヒラギノ角ゴ Pro W3" charset="0"/>
                <a:cs typeface="ヒラギノ角ゴ Pro W3" charset="0"/>
              </a:defRPr>
            </a:lvl3pPr>
            <a:lvl4pPr marL="1600200" indent="-228600">
              <a:defRPr sz="2400">
                <a:solidFill>
                  <a:schemeClr val="tx1"/>
                </a:solidFill>
                <a:latin typeface="Arial" charset="0"/>
                <a:ea typeface="ヒラギノ角ゴ Pro W3" charset="0"/>
                <a:cs typeface="ヒラギノ角ゴ Pro W3" charset="0"/>
              </a:defRPr>
            </a:lvl4pPr>
            <a:lvl5pPr marL="2057400" indent="-228600">
              <a:defRPr sz="2400">
                <a:solidFill>
                  <a:schemeClr val="tx1"/>
                </a:solidFill>
                <a:latin typeface="Arial" charset="0"/>
                <a:ea typeface="ヒラギノ角ゴ Pro W3" charset="0"/>
                <a:cs typeface="ヒラギノ角ゴ Pro W3" charset="0"/>
              </a:defRPr>
            </a:lvl5pPr>
            <a:lvl6pPr marL="25146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6pPr>
            <a:lvl7pPr marL="29718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7pPr>
            <a:lvl8pPr marL="34290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8pPr>
            <a:lvl9pPr marL="38862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9pPr>
          </a:lstStyle>
          <a:p>
            <a:pPr algn="r"/>
            <a:fld id="{3008DC6F-E8C4-5846-90E7-EA5C8363BAAB}" type="slidenum">
              <a:rPr lang="en-US" sz="1300"/>
              <a:pPr algn="r"/>
              <a:t>54</a:t>
            </a:fld>
            <a:endParaRPr lang="en-US" sz="1300"/>
          </a:p>
        </p:txBody>
      </p:sp>
    </p:spTree>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ヒラギノ角ゴ Pro W3" charset="0"/>
                <a:cs typeface="ヒラギノ角ゴ Pro W3" charset="0"/>
              </a:defRPr>
            </a:lvl1pPr>
            <a:lvl2pPr marL="742950" indent="-285750">
              <a:defRPr sz="2400">
                <a:solidFill>
                  <a:schemeClr val="tx1"/>
                </a:solidFill>
                <a:latin typeface="Arial" charset="0"/>
                <a:ea typeface="ヒラギノ角ゴ Pro W3" charset="0"/>
                <a:cs typeface="ヒラギノ角ゴ Pro W3" charset="0"/>
              </a:defRPr>
            </a:lvl2pPr>
            <a:lvl3pPr marL="1143000" indent="-228600">
              <a:defRPr sz="2400">
                <a:solidFill>
                  <a:schemeClr val="tx1"/>
                </a:solidFill>
                <a:latin typeface="Arial" charset="0"/>
                <a:ea typeface="ヒラギノ角ゴ Pro W3" charset="0"/>
                <a:cs typeface="ヒラギノ角ゴ Pro W3" charset="0"/>
              </a:defRPr>
            </a:lvl3pPr>
            <a:lvl4pPr marL="1600200" indent="-228600">
              <a:defRPr sz="2400">
                <a:solidFill>
                  <a:schemeClr val="tx1"/>
                </a:solidFill>
                <a:latin typeface="Arial" charset="0"/>
                <a:ea typeface="ヒラギノ角ゴ Pro W3" charset="0"/>
                <a:cs typeface="ヒラギノ角ゴ Pro W3" charset="0"/>
              </a:defRPr>
            </a:lvl4pPr>
            <a:lvl5pPr marL="2057400" indent="-228600">
              <a:defRPr sz="2400">
                <a:solidFill>
                  <a:schemeClr val="tx1"/>
                </a:solidFill>
                <a:latin typeface="Arial" charset="0"/>
                <a:ea typeface="ヒラギノ角ゴ Pro W3" charset="0"/>
                <a:cs typeface="ヒラギノ角ゴ Pro W3" charset="0"/>
              </a:defRPr>
            </a:lvl5pPr>
            <a:lvl6pPr marL="25146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6pPr>
            <a:lvl7pPr marL="29718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7pPr>
            <a:lvl8pPr marL="34290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8pPr>
            <a:lvl9pPr marL="38862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9pPr>
          </a:lstStyle>
          <a:p>
            <a:fld id="{620BAE88-FB43-2046-99A0-1C01B692316A}" type="slidenum">
              <a:rPr lang="en-US" sz="1300"/>
              <a:pPr/>
              <a:t>55</a:t>
            </a:fld>
            <a:endParaRPr lang="en-US" sz="1300"/>
          </a:p>
        </p:txBody>
      </p:sp>
      <p:sp>
        <p:nvSpPr>
          <p:cNvPr id="31746" name="Slide Image Placeholder 1"/>
          <p:cNvSpPr>
            <a:spLocks noGrp="1" noRot="1" noChangeAspect="1" noTextEdit="1"/>
          </p:cNvSpPr>
          <p:nvPr>
            <p:ph type="sldImg"/>
          </p:nvPr>
        </p:nvSpPr>
        <p:spPr>
          <a:solidFill>
            <a:srgbClr val="FFFFFF"/>
          </a:solidFill>
          <a:ln/>
        </p:spPr>
      </p:sp>
      <p:sp>
        <p:nvSpPr>
          <p:cNvPr id="31747" name="Notes Placeholder 2"/>
          <p:cNvSpPr>
            <a:spLocks noGrp="1"/>
          </p:cNvSpPr>
          <p:nvPr>
            <p:ph type="body" idx="1"/>
          </p:nvPr>
        </p:nvSpPr>
        <p:spPr>
          <a:xfrm>
            <a:off x="812800" y="4560888"/>
            <a:ext cx="5608638" cy="4560887"/>
          </a:xfrm>
          <a:noFill/>
          <a:ln>
            <a:solidFill>
              <a:srgbClr val="000000"/>
            </a:solidFill>
          </a:ln>
          <a:extLst>
            <a:ext uri="{909E8E84-426E-40DD-AFC4-6F175D3DCCD1}">
              <a14:hiddenFill xmlns:a14="http://schemas.microsoft.com/office/drawing/2010/main">
                <a:solidFill>
                  <a:srgbClr val="FFFFFF"/>
                </a:solidFill>
              </a14:hiddenFill>
            </a:ext>
          </a:extLst>
        </p:spPr>
        <p:txBody>
          <a:bodyPr/>
          <a:lstStyle/>
          <a:p>
            <a:r>
              <a:rPr lang="en-US" baseline="0" dirty="0" smtClean="0">
                <a:latin typeface="Arial" charset="0"/>
                <a:ea typeface="ヒラギノ角ゴ Pro W3" charset="0"/>
                <a:cs typeface="ヒラギノ角ゴ Pro W3" charset="0"/>
              </a:rPr>
              <a:t>In this case there three career videos. </a:t>
            </a:r>
          </a:p>
          <a:p>
            <a:r>
              <a:rPr lang="en-US" baseline="0" dirty="0" smtClean="0">
                <a:latin typeface="Arial" charset="0"/>
                <a:ea typeface="ヒラギノ角ゴ Pro W3" charset="0"/>
                <a:cs typeface="ヒラギノ角ゴ Pro W3" charset="0"/>
              </a:rPr>
              <a:t>One for the Airframe and Power Plant Mechanics, and another video about the Aircraft Engine Specialists.  </a:t>
            </a:r>
          </a:p>
          <a:p>
            <a:r>
              <a:rPr lang="en-US" baseline="0" dirty="0" smtClean="0">
                <a:latin typeface="Arial" charset="0"/>
                <a:ea typeface="ヒラギノ角ゴ Pro W3" charset="0"/>
                <a:cs typeface="ヒラギノ角ゴ Pro W3" charset="0"/>
              </a:rPr>
              <a:t>The third video is a Spanish language video about Aircraft Mechanics. </a:t>
            </a:r>
          </a:p>
          <a:p>
            <a:endParaRPr lang="en-US" baseline="0" dirty="0" smtClean="0">
              <a:latin typeface="Arial" charset="0"/>
              <a:ea typeface="ヒラギノ角ゴ Pro W3" charset="0"/>
              <a:cs typeface="ヒラギノ角ゴ Pro W3" charset="0"/>
            </a:endParaRPr>
          </a:p>
          <a:p>
            <a:r>
              <a:rPr lang="en-US" baseline="0" dirty="0" smtClean="0">
                <a:latin typeface="Arial" charset="0"/>
                <a:ea typeface="ヒラギノ角ゴ Pro W3" charset="0"/>
                <a:cs typeface="ヒラギノ角ゴ Pro W3" charset="0"/>
              </a:rPr>
              <a:t>=====</a:t>
            </a:r>
          </a:p>
          <a:p>
            <a:endParaRPr lang="en-US" baseline="0" dirty="0" smtClean="0">
              <a:latin typeface="Arial" charset="0"/>
              <a:ea typeface="ヒラギノ角ゴ Pro W3" charset="0"/>
              <a:cs typeface="ヒラギノ角ゴ Pro W3" charset="0"/>
            </a:endParaRPr>
          </a:p>
          <a:p>
            <a:r>
              <a:rPr lang="en-US" baseline="0" dirty="0" smtClean="0">
                <a:latin typeface="Arial" charset="0"/>
                <a:ea typeface="ヒラギノ角ゴ Pro W3" charset="0"/>
                <a:cs typeface="ヒラギノ角ゴ Pro W3" charset="0"/>
              </a:rPr>
              <a:t>www.ctenc.org/careers</a:t>
            </a:r>
          </a:p>
        </p:txBody>
      </p:sp>
      <p:sp>
        <p:nvSpPr>
          <p:cNvPr id="31748" name="Slide Number Placeholder 3"/>
          <p:cNvSpPr txBox="1">
            <a:spLocks noGrp="1"/>
          </p:cNvSpPr>
          <p:nvPr/>
        </p:nvSpPr>
        <p:spPr bwMode="auto">
          <a:xfrm>
            <a:off x="4144963" y="9121775"/>
            <a:ext cx="3170237" cy="479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6661" tIns="48331" rIns="96661" bIns="48331" anchor="b"/>
          <a:lstStyle>
            <a:lvl1pPr>
              <a:defRPr sz="2400">
                <a:solidFill>
                  <a:schemeClr val="tx1"/>
                </a:solidFill>
                <a:latin typeface="Arial" charset="0"/>
                <a:ea typeface="ヒラギノ角ゴ Pro W3" charset="0"/>
                <a:cs typeface="ヒラギノ角ゴ Pro W3" charset="0"/>
              </a:defRPr>
            </a:lvl1pPr>
            <a:lvl2pPr marL="742950" indent="-285750">
              <a:defRPr sz="2400">
                <a:solidFill>
                  <a:schemeClr val="tx1"/>
                </a:solidFill>
                <a:latin typeface="Arial" charset="0"/>
                <a:ea typeface="ヒラギノ角ゴ Pro W3" charset="0"/>
                <a:cs typeface="ヒラギノ角ゴ Pro W3" charset="0"/>
              </a:defRPr>
            </a:lvl2pPr>
            <a:lvl3pPr marL="1143000" indent="-228600">
              <a:defRPr sz="2400">
                <a:solidFill>
                  <a:schemeClr val="tx1"/>
                </a:solidFill>
                <a:latin typeface="Arial" charset="0"/>
                <a:ea typeface="ヒラギノ角ゴ Pro W3" charset="0"/>
                <a:cs typeface="ヒラギノ角ゴ Pro W3" charset="0"/>
              </a:defRPr>
            </a:lvl3pPr>
            <a:lvl4pPr marL="1600200" indent="-228600">
              <a:defRPr sz="2400">
                <a:solidFill>
                  <a:schemeClr val="tx1"/>
                </a:solidFill>
                <a:latin typeface="Arial" charset="0"/>
                <a:ea typeface="ヒラギノ角ゴ Pro W3" charset="0"/>
                <a:cs typeface="ヒラギノ角ゴ Pro W3" charset="0"/>
              </a:defRPr>
            </a:lvl4pPr>
            <a:lvl5pPr marL="2057400" indent="-228600">
              <a:defRPr sz="2400">
                <a:solidFill>
                  <a:schemeClr val="tx1"/>
                </a:solidFill>
                <a:latin typeface="Arial" charset="0"/>
                <a:ea typeface="ヒラギノ角ゴ Pro W3" charset="0"/>
                <a:cs typeface="ヒラギノ角ゴ Pro W3" charset="0"/>
              </a:defRPr>
            </a:lvl5pPr>
            <a:lvl6pPr marL="25146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6pPr>
            <a:lvl7pPr marL="29718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7pPr>
            <a:lvl8pPr marL="34290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8pPr>
            <a:lvl9pPr marL="38862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9pPr>
          </a:lstStyle>
          <a:p>
            <a:pPr algn="r"/>
            <a:fld id="{3008DC6F-E8C4-5846-90E7-EA5C8363BAAB}" type="slidenum">
              <a:rPr lang="en-US" sz="1300"/>
              <a:pPr algn="r"/>
              <a:t>55</a:t>
            </a:fld>
            <a:endParaRPr lang="en-US" sz="1300"/>
          </a:p>
        </p:txBody>
      </p:sp>
    </p:spTree>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ヒラギノ角ゴ Pro W3" charset="0"/>
                <a:cs typeface="ヒラギノ角ゴ Pro W3" charset="0"/>
              </a:defRPr>
            </a:lvl1pPr>
            <a:lvl2pPr marL="742950" indent="-285750">
              <a:defRPr sz="2400">
                <a:solidFill>
                  <a:schemeClr val="tx1"/>
                </a:solidFill>
                <a:latin typeface="Arial" charset="0"/>
                <a:ea typeface="ヒラギノ角ゴ Pro W3" charset="0"/>
                <a:cs typeface="ヒラギノ角ゴ Pro W3" charset="0"/>
              </a:defRPr>
            </a:lvl2pPr>
            <a:lvl3pPr marL="1143000" indent="-228600">
              <a:defRPr sz="2400">
                <a:solidFill>
                  <a:schemeClr val="tx1"/>
                </a:solidFill>
                <a:latin typeface="Arial" charset="0"/>
                <a:ea typeface="ヒラギノ角ゴ Pro W3" charset="0"/>
                <a:cs typeface="ヒラギノ角ゴ Pro W3" charset="0"/>
              </a:defRPr>
            </a:lvl3pPr>
            <a:lvl4pPr marL="1600200" indent="-228600">
              <a:defRPr sz="2400">
                <a:solidFill>
                  <a:schemeClr val="tx1"/>
                </a:solidFill>
                <a:latin typeface="Arial" charset="0"/>
                <a:ea typeface="ヒラギノ角ゴ Pro W3" charset="0"/>
                <a:cs typeface="ヒラギノ角ゴ Pro W3" charset="0"/>
              </a:defRPr>
            </a:lvl4pPr>
            <a:lvl5pPr marL="2057400" indent="-228600">
              <a:defRPr sz="2400">
                <a:solidFill>
                  <a:schemeClr val="tx1"/>
                </a:solidFill>
                <a:latin typeface="Arial" charset="0"/>
                <a:ea typeface="ヒラギノ角ゴ Pro W3" charset="0"/>
                <a:cs typeface="ヒラギノ角ゴ Pro W3" charset="0"/>
              </a:defRPr>
            </a:lvl5pPr>
            <a:lvl6pPr marL="25146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6pPr>
            <a:lvl7pPr marL="29718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7pPr>
            <a:lvl8pPr marL="34290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8pPr>
            <a:lvl9pPr marL="38862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9pPr>
          </a:lstStyle>
          <a:p>
            <a:fld id="{620BAE88-FB43-2046-99A0-1C01B692316A}" type="slidenum">
              <a:rPr lang="en-US" sz="1300"/>
              <a:pPr/>
              <a:t>56</a:t>
            </a:fld>
            <a:endParaRPr lang="en-US" sz="1300"/>
          </a:p>
        </p:txBody>
      </p:sp>
      <p:sp>
        <p:nvSpPr>
          <p:cNvPr id="31746" name="Slide Image Placeholder 1"/>
          <p:cNvSpPr>
            <a:spLocks noGrp="1" noRot="1" noChangeAspect="1" noTextEdit="1"/>
          </p:cNvSpPr>
          <p:nvPr>
            <p:ph type="sldImg"/>
          </p:nvPr>
        </p:nvSpPr>
        <p:spPr>
          <a:solidFill>
            <a:srgbClr val="FFFFFF"/>
          </a:solidFill>
          <a:ln/>
        </p:spPr>
      </p:sp>
      <p:sp>
        <p:nvSpPr>
          <p:cNvPr id="31747" name="Notes Placeholder 2"/>
          <p:cNvSpPr>
            <a:spLocks noGrp="1"/>
          </p:cNvSpPr>
          <p:nvPr>
            <p:ph type="body" idx="1"/>
          </p:nvPr>
        </p:nvSpPr>
        <p:spPr>
          <a:xfrm>
            <a:off x="812800" y="4560888"/>
            <a:ext cx="5608638" cy="4560887"/>
          </a:xfrm>
          <a:noFill/>
          <a:ln>
            <a:solidFill>
              <a:srgbClr val="000000"/>
            </a:solidFill>
          </a:ln>
          <a:extLst>
            <a:ext uri="{909E8E84-426E-40DD-AFC4-6F175D3DCCD1}">
              <a14:hiddenFill xmlns:a14="http://schemas.microsoft.com/office/drawing/2010/main">
                <a:solidFill>
                  <a:srgbClr val="FFFFFF"/>
                </a:solidFill>
              </a14:hiddenFill>
            </a:ext>
          </a:extLst>
        </p:spPr>
        <p:txBody>
          <a:bodyPr/>
          <a:lstStyle/>
          <a:p>
            <a:r>
              <a:rPr lang="en-US" baseline="0" dirty="0" smtClean="0">
                <a:latin typeface="Arial" charset="0"/>
                <a:ea typeface="ヒラギノ角ゴ Pro W3" charset="0"/>
                <a:cs typeface="ヒラギノ角ゴ Pro W3" charset="0"/>
              </a:rPr>
              <a:t>The Footnotes at the bottom of the page explains from where all of the data came.</a:t>
            </a:r>
          </a:p>
          <a:p>
            <a:endParaRPr lang="en-US" baseline="0" dirty="0" smtClean="0">
              <a:latin typeface="Arial" charset="0"/>
              <a:ea typeface="ヒラギノ角ゴ Pro W3" charset="0"/>
              <a:cs typeface="ヒラギノ角ゴ Pro W3" charset="0"/>
            </a:endParaRPr>
          </a:p>
          <a:p>
            <a:r>
              <a:rPr lang="en-US" baseline="0" dirty="0" smtClean="0">
                <a:latin typeface="Arial" charset="0"/>
                <a:ea typeface="ヒラギノ角ゴ Pro W3" charset="0"/>
                <a:cs typeface="ヒラギノ角ゴ Pro W3" charset="0"/>
              </a:rPr>
              <a:t>=====</a:t>
            </a:r>
          </a:p>
          <a:p>
            <a:endParaRPr lang="en-US" baseline="0" dirty="0" smtClean="0">
              <a:latin typeface="Arial" charset="0"/>
              <a:ea typeface="ヒラギノ角ゴ Pro W3" charset="0"/>
              <a:cs typeface="ヒラギノ角ゴ Pro W3" charset="0"/>
            </a:endParaRPr>
          </a:p>
          <a:p>
            <a:r>
              <a:rPr lang="en-US" baseline="0" dirty="0" smtClean="0">
                <a:latin typeface="Arial" charset="0"/>
                <a:ea typeface="ヒラギノ角ゴ Pro W3" charset="0"/>
                <a:cs typeface="ヒラギノ角ゴ Pro W3" charset="0"/>
              </a:rPr>
              <a:t>www.ctenc.org/careers</a:t>
            </a:r>
          </a:p>
        </p:txBody>
      </p:sp>
      <p:sp>
        <p:nvSpPr>
          <p:cNvPr id="31748" name="Slide Number Placeholder 3"/>
          <p:cNvSpPr txBox="1">
            <a:spLocks noGrp="1"/>
          </p:cNvSpPr>
          <p:nvPr/>
        </p:nvSpPr>
        <p:spPr bwMode="auto">
          <a:xfrm>
            <a:off x="4144963" y="9121775"/>
            <a:ext cx="3170237" cy="479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6661" tIns="48331" rIns="96661" bIns="48331" anchor="b"/>
          <a:lstStyle>
            <a:lvl1pPr>
              <a:defRPr sz="2400">
                <a:solidFill>
                  <a:schemeClr val="tx1"/>
                </a:solidFill>
                <a:latin typeface="Arial" charset="0"/>
                <a:ea typeface="ヒラギノ角ゴ Pro W3" charset="0"/>
                <a:cs typeface="ヒラギノ角ゴ Pro W3" charset="0"/>
              </a:defRPr>
            </a:lvl1pPr>
            <a:lvl2pPr marL="742950" indent="-285750">
              <a:defRPr sz="2400">
                <a:solidFill>
                  <a:schemeClr val="tx1"/>
                </a:solidFill>
                <a:latin typeface="Arial" charset="0"/>
                <a:ea typeface="ヒラギノ角ゴ Pro W3" charset="0"/>
                <a:cs typeface="ヒラギノ角ゴ Pro W3" charset="0"/>
              </a:defRPr>
            </a:lvl2pPr>
            <a:lvl3pPr marL="1143000" indent="-228600">
              <a:defRPr sz="2400">
                <a:solidFill>
                  <a:schemeClr val="tx1"/>
                </a:solidFill>
                <a:latin typeface="Arial" charset="0"/>
                <a:ea typeface="ヒラギノ角ゴ Pro W3" charset="0"/>
                <a:cs typeface="ヒラギノ角ゴ Pro W3" charset="0"/>
              </a:defRPr>
            </a:lvl3pPr>
            <a:lvl4pPr marL="1600200" indent="-228600">
              <a:defRPr sz="2400">
                <a:solidFill>
                  <a:schemeClr val="tx1"/>
                </a:solidFill>
                <a:latin typeface="Arial" charset="0"/>
                <a:ea typeface="ヒラギノ角ゴ Pro W3" charset="0"/>
                <a:cs typeface="ヒラギノ角ゴ Pro W3" charset="0"/>
              </a:defRPr>
            </a:lvl4pPr>
            <a:lvl5pPr marL="2057400" indent="-228600">
              <a:defRPr sz="2400">
                <a:solidFill>
                  <a:schemeClr val="tx1"/>
                </a:solidFill>
                <a:latin typeface="Arial" charset="0"/>
                <a:ea typeface="ヒラギノ角ゴ Pro W3" charset="0"/>
                <a:cs typeface="ヒラギノ角ゴ Pro W3" charset="0"/>
              </a:defRPr>
            </a:lvl5pPr>
            <a:lvl6pPr marL="25146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6pPr>
            <a:lvl7pPr marL="29718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7pPr>
            <a:lvl8pPr marL="34290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8pPr>
            <a:lvl9pPr marL="38862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9pPr>
          </a:lstStyle>
          <a:p>
            <a:pPr algn="r"/>
            <a:fld id="{3008DC6F-E8C4-5846-90E7-EA5C8363BAAB}" type="slidenum">
              <a:rPr lang="en-US" sz="1300"/>
              <a:pPr algn="r"/>
              <a:t>56</a:t>
            </a:fld>
            <a:endParaRPr lang="en-US" sz="1300"/>
          </a:p>
        </p:txBody>
      </p:sp>
    </p:spTree>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ヒラギノ角ゴ Pro W3" charset="0"/>
                <a:cs typeface="ヒラギノ角ゴ Pro W3" charset="0"/>
              </a:defRPr>
            </a:lvl1pPr>
            <a:lvl2pPr marL="742950" indent="-285750">
              <a:defRPr sz="2400">
                <a:solidFill>
                  <a:schemeClr val="tx1"/>
                </a:solidFill>
                <a:latin typeface="Arial" charset="0"/>
                <a:ea typeface="ヒラギノ角ゴ Pro W3" charset="0"/>
                <a:cs typeface="ヒラギノ角ゴ Pro W3" charset="0"/>
              </a:defRPr>
            </a:lvl2pPr>
            <a:lvl3pPr marL="1143000" indent="-228600">
              <a:defRPr sz="2400">
                <a:solidFill>
                  <a:schemeClr val="tx1"/>
                </a:solidFill>
                <a:latin typeface="Arial" charset="0"/>
                <a:ea typeface="ヒラギノ角ゴ Pro W3" charset="0"/>
                <a:cs typeface="ヒラギノ角ゴ Pro W3" charset="0"/>
              </a:defRPr>
            </a:lvl3pPr>
            <a:lvl4pPr marL="1600200" indent="-228600">
              <a:defRPr sz="2400">
                <a:solidFill>
                  <a:schemeClr val="tx1"/>
                </a:solidFill>
                <a:latin typeface="Arial" charset="0"/>
                <a:ea typeface="ヒラギノ角ゴ Pro W3" charset="0"/>
                <a:cs typeface="ヒラギノ角ゴ Pro W3" charset="0"/>
              </a:defRPr>
            </a:lvl4pPr>
            <a:lvl5pPr marL="2057400" indent="-228600">
              <a:defRPr sz="2400">
                <a:solidFill>
                  <a:schemeClr val="tx1"/>
                </a:solidFill>
                <a:latin typeface="Arial" charset="0"/>
                <a:ea typeface="ヒラギノ角ゴ Pro W3" charset="0"/>
                <a:cs typeface="ヒラギノ角ゴ Pro W3" charset="0"/>
              </a:defRPr>
            </a:lvl5pPr>
            <a:lvl6pPr marL="25146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6pPr>
            <a:lvl7pPr marL="29718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7pPr>
            <a:lvl8pPr marL="34290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8pPr>
            <a:lvl9pPr marL="38862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9pPr>
          </a:lstStyle>
          <a:p>
            <a:fld id="{620BAE88-FB43-2046-99A0-1C01B692316A}" type="slidenum">
              <a:rPr lang="en-US" sz="1300"/>
              <a:pPr/>
              <a:t>57</a:t>
            </a:fld>
            <a:endParaRPr lang="en-US" sz="1300"/>
          </a:p>
        </p:txBody>
      </p:sp>
      <p:sp>
        <p:nvSpPr>
          <p:cNvPr id="31746" name="Slide Image Placeholder 1"/>
          <p:cNvSpPr>
            <a:spLocks noGrp="1" noRot="1" noChangeAspect="1" noTextEdit="1"/>
          </p:cNvSpPr>
          <p:nvPr>
            <p:ph type="sldImg"/>
          </p:nvPr>
        </p:nvSpPr>
        <p:spPr>
          <a:solidFill>
            <a:srgbClr val="FFFFFF"/>
          </a:solidFill>
          <a:ln/>
        </p:spPr>
      </p:sp>
      <p:sp>
        <p:nvSpPr>
          <p:cNvPr id="31747" name="Notes Placeholder 2"/>
          <p:cNvSpPr>
            <a:spLocks noGrp="1"/>
          </p:cNvSpPr>
          <p:nvPr>
            <p:ph type="body" idx="1"/>
          </p:nvPr>
        </p:nvSpPr>
        <p:spPr>
          <a:xfrm>
            <a:off x="812800" y="4560888"/>
            <a:ext cx="5608638" cy="4560887"/>
          </a:xfrm>
          <a:noFill/>
          <a:ln>
            <a:solidFill>
              <a:srgbClr val="000000"/>
            </a:solidFill>
          </a:ln>
          <a:extLst>
            <a:ext uri="{909E8E84-426E-40DD-AFC4-6F175D3DCCD1}">
              <a14:hiddenFill xmlns:a14="http://schemas.microsoft.com/office/drawing/2010/main">
                <a:solidFill>
                  <a:srgbClr val="FFFFFF"/>
                </a:solidFill>
              </a14:hiddenFill>
            </a:ext>
          </a:extLst>
        </p:spPr>
        <p:txBody>
          <a:bodyPr/>
          <a:lstStyle/>
          <a:p>
            <a:r>
              <a:rPr lang="en-US" baseline="0" dirty="0" smtClean="0">
                <a:latin typeface="Arial" charset="0"/>
                <a:ea typeface="ヒラギノ角ゴ Pro W3" charset="0"/>
                <a:cs typeface="ヒラギノ角ゴ Pro W3" charset="0"/>
              </a:rPr>
              <a:t>Here is the Career Clusters page with links to more information.</a:t>
            </a:r>
          </a:p>
          <a:p>
            <a:endParaRPr lang="en-US" baseline="0" dirty="0" smtClean="0">
              <a:latin typeface="Arial" charset="0"/>
              <a:ea typeface="ヒラギノ角ゴ Pro W3" charset="0"/>
              <a:cs typeface="ヒラギノ角ゴ Pro W3" charset="0"/>
            </a:endParaRPr>
          </a:p>
          <a:p>
            <a:r>
              <a:rPr lang="en-US" baseline="0" dirty="0" smtClean="0">
                <a:latin typeface="Arial" charset="0"/>
                <a:ea typeface="ヒラギノ角ゴ Pro W3" charset="0"/>
                <a:cs typeface="ヒラギノ角ゴ Pro W3" charset="0"/>
                <a:sym typeface="Wingdings" panose="05000000000000000000" pitchFamily="2" charset="2"/>
              </a:rPr>
              <a:t> If we select the Agriculture, Food &amp; Natural Resources link, …</a:t>
            </a:r>
            <a:endParaRPr lang="en-US" baseline="0" dirty="0" smtClean="0">
              <a:latin typeface="Arial" charset="0"/>
              <a:ea typeface="ヒラギノ角ゴ Pro W3" charset="0"/>
              <a:cs typeface="ヒラギノ角ゴ Pro W3" charset="0"/>
            </a:endParaRPr>
          </a:p>
          <a:p>
            <a:endParaRPr lang="en-US" baseline="0" dirty="0" smtClean="0">
              <a:latin typeface="Arial" charset="0"/>
              <a:ea typeface="ヒラギノ角ゴ Pro W3" charset="0"/>
              <a:cs typeface="ヒラギノ角ゴ Pro W3" charset="0"/>
            </a:endParaRPr>
          </a:p>
          <a:p>
            <a:r>
              <a:rPr lang="en-US" baseline="0" dirty="0" smtClean="0">
                <a:latin typeface="Arial" charset="0"/>
                <a:ea typeface="ヒラギノ角ゴ Pro W3" charset="0"/>
                <a:cs typeface="ヒラギノ角ゴ Pro W3" charset="0"/>
              </a:rPr>
              <a:t>=====</a:t>
            </a:r>
          </a:p>
          <a:p>
            <a:endParaRPr lang="en-US" baseline="0" dirty="0" smtClean="0">
              <a:latin typeface="Arial" charset="0"/>
              <a:ea typeface="ヒラギノ角ゴ Pro W3" charset="0"/>
              <a:cs typeface="ヒラギノ角ゴ Pro W3" charset="0"/>
            </a:endParaRPr>
          </a:p>
          <a:p>
            <a:r>
              <a:rPr lang="en-US" baseline="0" dirty="0" smtClean="0">
                <a:latin typeface="Arial" charset="0"/>
                <a:ea typeface="ヒラギノ角ゴ Pro W3" charset="0"/>
                <a:cs typeface="ヒラギノ角ゴ Pro W3" charset="0"/>
              </a:rPr>
              <a:t>www.ctenc.org/careers</a:t>
            </a:r>
          </a:p>
        </p:txBody>
      </p:sp>
      <p:sp>
        <p:nvSpPr>
          <p:cNvPr id="31748" name="Slide Number Placeholder 3"/>
          <p:cNvSpPr txBox="1">
            <a:spLocks noGrp="1"/>
          </p:cNvSpPr>
          <p:nvPr/>
        </p:nvSpPr>
        <p:spPr bwMode="auto">
          <a:xfrm>
            <a:off x="4144963" y="9121775"/>
            <a:ext cx="3170237" cy="479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6661" tIns="48331" rIns="96661" bIns="48331" anchor="b"/>
          <a:lstStyle>
            <a:lvl1pPr>
              <a:defRPr sz="2400">
                <a:solidFill>
                  <a:schemeClr val="tx1"/>
                </a:solidFill>
                <a:latin typeface="Arial" charset="0"/>
                <a:ea typeface="ヒラギノ角ゴ Pro W3" charset="0"/>
                <a:cs typeface="ヒラギノ角ゴ Pro W3" charset="0"/>
              </a:defRPr>
            </a:lvl1pPr>
            <a:lvl2pPr marL="742950" indent="-285750">
              <a:defRPr sz="2400">
                <a:solidFill>
                  <a:schemeClr val="tx1"/>
                </a:solidFill>
                <a:latin typeface="Arial" charset="0"/>
                <a:ea typeface="ヒラギノ角ゴ Pro W3" charset="0"/>
                <a:cs typeface="ヒラギノ角ゴ Pro W3" charset="0"/>
              </a:defRPr>
            </a:lvl2pPr>
            <a:lvl3pPr marL="1143000" indent="-228600">
              <a:defRPr sz="2400">
                <a:solidFill>
                  <a:schemeClr val="tx1"/>
                </a:solidFill>
                <a:latin typeface="Arial" charset="0"/>
                <a:ea typeface="ヒラギノ角ゴ Pro W3" charset="0"/>
                <a:cs typeface="ヒラギノ角ゴ Pro W3" charset="0"/>
              </a:defRPr>
            </a:lvl3pPr>
            <a:lvl4pPr marL="1600200" indent="-228600">
              <a:defRPr sz="2400">
                <a:solidFill>
                  <a:schemeClr val="tx1"/>
                </a:solidFill>
                <a:latin typeface="Arial" charset="0"/>
                <a:ea typeface="ヒラギノ角ゴ Pro W3" charset="0"/>
                <a:cs typeface="ヒラギノ角ゴ Pro W3" charset="0"/>
              </a:defRPr>
            </a:lvl4pPr>
            <a:lvl5pPr marL="2057400" indent="-228600">
              <a:defRPr sz="2400">
                <a:solidFill>
                  <a:schemeClr val="tx1"/>
                </a:solidFill>
                <a:latin typeface="Arial" charset="0"/>
                <a:ea typeface="ヒラギノ角ゴ Pro W3" charset="0"/>
                <a:cs typeface="ヒラギノ角ゴ Pro W3" charset="0"/>
              </a:defRPr>
            </a:lvl5pPr>
            <a:lvl6pPr marL="25146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6pPr>
            <a:lvl7pPr marL="29718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7pPr>
            <a:lvl8pPr marL="34290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8pPr>
            <a:lvl9pPr marL="38862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9pPr>
          </a:lstStyle>
          <a:p>
            <a:pPr algn="r"/>
            <a:fld id="{3008DC6F-E8C4-5846-90E7-EA5C8363BAAB}" type="slidenum">
              <a:rPr lang="en-US" sz="1300"/>
              <a:pPr algn="r"/>
              <a:t>57</a:t>
            </a:fld>
            <a:endParaRPr lang="en-US" sz="1300"/>
          </a:p>
        </p:txBody>
      </p:sp>
    </p:spTree>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ヒラギノ角ゴ Pro W3" charset="0"/>
                <a:cs typeface="ヒラギノ角ゴ Pro W3" charset="0"/>
              </a:defRPr>
            </a:lvl1pPr>
            <a:lvl2pPr marL="742950" indent="-285750">
              <a:defRPr sz="2400">
                <a:solidFill>
                  <a:schemeClr val="tx1"/>
                </a:solidFill>
                <a:latin typeface="Arial" charset="0"/>
                <a:ea typeface="ヒラギノ角ゴ Pro W3" charset="0"/>
                <a:cs typeface="ヒラギノ角ゴ Pro W3" charset="0"/>
              </a:defRPr>
            </a:lvl2pPr>
            <a:lvl3pPr marL="1143000" indent="-228600">
              <a:defRPr sz="2400">
                <a:solidFill>
                  <a:schemeClr val="tx1"/>
                </a:solidFill>
                <a:latin typeface="Arial" charset="0"/>
                <a:ea typeface="ヒラギノ角ゴ Pro W3" charset="0"/>
                <a:cs typeface="ヒラギノ角ゴ Pro W3" charset="0"/>
              </a:defRPr>
            </a:lvl3pPr>
            <a:lvl4pPr marL="1600200" indent="-228600">
              <a:defRPr sz="2400">
                <a:solidFill>
                  <a:schemeClr val="tx1"/>
                </a:solidFill>
                <a:latin typeface="Arial" charset="0"/>
                <a:ea typeface="ヒラギノ角ゴ Pro W3" charset="0"/>
                <a:cs typeface="ヒラギノ角ゴ Pro W3" charset="0"/>
              </a:defRPr>
            </a:lvl4pPr>
            <a:lvl5pPr marL="2057400" indent="-228600">
              <a:defRPr sz="2400">
                <a:solidFill>
                  <a:schemeClr val="tx1"/>
                </a:solidFill>
                <a:latin typeface="Arial" charset="0"/>
                <a:ea typeface="ヒラギノ角ゴ Pro W3" charset="0"/>
                <a:cs typeface="ヒラギノ角ゴ Pro W3" charset="0"/>
              </a:defRPr>
            </a:lvl5pPr>
            <a:lvl6pPr marL="25146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6pPr>
            <a:lvl7pPr marL="29718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7pPr>
            <a:lvl8pPr marL="34290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8pPr>
            <a:lvl9pPr marL="38862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9pPr>
          </a:lstStyle>
          <a:p>
            <a:fld id="{620BAE88-FB43-2046-99A0-1C01B692316A}" type="slidenum">
              <a:rPr lang="en-US" sz="1300"/>
              <a:pPr/>
              <a:t>58</a:t>
            </a:fld>
            <a:endParaRPr lang="en-US" sz="1300"/>
          </a:p>
        </p:txBody>
      </p:sp>
      <p:sp>
        <p:nvSpPr>
          <p:cNvPr id="31746" name="Slide Image Placeholder 1"/>
          <p:cNvSpPr>
            <a:spLocks noGrp="1" noRot="1" noChangeAspect="1" noTextEdit="1"/>
          </p:cNvSpPr>
          <p:nvPr>
            <p:ph type="sldImg"/>
          </p:nvPr>
        </p:nvSpPr>
        <p:spPr>
          <a:solidFill>
            <a:srgbClr val="FFFFFF"/>
          </a:solidFill>
          <a:ln/>
        </p:spPr>
      </p:sp>
      <p:sp>
        <p:nvSpPr>
          <p:cNvPr id="31747" name="Notes Placeholder 2"/>
          <p:cNvSpPr>
            <a:spLocks noGrp="1"/>
          </p:cNvSpPr>
          <p:nvPr>
            <p:ph type="body" idx="1"/>
          </p:nvPr>
        </p:nvSpPr>
        <p:spPr>
          <a:xfrm>
            <a:off x="812800" y="4560888"/>
            <a:ext cx="5608638" cy="4560887"/>
          </a:xfrm>
          <a:noFill/>
          <a:ln>
            <a:solidFill>
              <a:srgbClr val="000000"/>
            </a:solidFill>
          </a:ln>
          <a:extLst>
            <a:ext uri="{909E8E84-426E-40DD-AFC4-6F175D3DCCD1}">
              <a14:hiddenFill xmlns:a14="http://schemas.microsoft.com/office/drawing/2010/main">
                <a:solidFill>
                  <a:srgbClr val="FFFFFF"/>
                </a:solidFill>
              </a14:hiddenFill>
            </a:ext>
          </a:extLst>
        </p:spPr>
        <p:txBody>
          <a:bodyPr/>
          <a:lstStyle/>
          <a:p>
            <a:r>
              <a:rPr lang="en-US" baseline="0" dirty="0" smtClean="0">
                <a:latin typeface="Arial" charset="0"/>
                <a:ea typeface="ヒラギノ角ゴ Pro W3" charset="0"/>
                <a:cs typeface="ヒラギノ角ゴ Pro W3" charset="0"/>
              </a:rPr>
              <a:t>We get to this web page with a wealth of information about this career cluster.</a:t>
            </a:r>
          </a:p>
          <a:p>
            <a:endParaRPr lang="en-US" baseline="0" dirty="0" smtClean="0">
              <a:latin typeface="Arial" charset="0"/>
              <a:ea typeface="ヒラギノ角ゴ Pro W3" charset="0"/>
              <a:cs typeface="ヒラギノ角ゴ Pro W3" charset="0"/>
            </a:endParaRPr>
          </a:p>
          <a:p>
            <a:r>
              <a:rPr lang="en-US" baseline="0" dirty="0" smtClean="0">
                <a:latin typeface="Arial" charset="0"/>
                <a:ea typeface="ヒラギノ角ゴ Pro W3" charset="0"/>
                <a:cs typeface="ヒラギノ角ゴ Pro W3" charset="0"/>
              </a:rPr>
              <a:t>If we scroll down the page …</a:t>
            </a:r>
          </a:p>
          <a:p>
            <a:endParaRPr lang="en-US" baseline="0" dirty="0" smtClean="0">
              <a:latin typeface="Arial" charset="0"/>
              <a:ea typeface="ヒラギノ角ゴ Pro W3" charset="0"/>
              <a:cs typeface="ヒラギノ角ゴ Pro W3" charset="0"/>
            </a:endParaRPr>
          </a:p>
          <a:p>
            <a:r>
              <a:rPr lang="en-US" baseline="0" dirty="0" smtClean="0">
                <a:latin typeface="Arial" charset="0"/>
                <a:ea typeface="ヒラギノ角ゴ Pro W3" charset="0"/>
                <a:cs typeface="ヒラギノ角ゴ Pro W3" charset="0"/>
              </a:rPr>
              <a:t>=====</a:t>
            </a:r>
          </a:p>
          <a:p>
            <a:endParaRPr lang="en-US" baseline="0" dirty="0" smtClean="0">
              <a:latin typeface="Arial" charset="0"/>
              <a:ea typeface="ヒラギノ角ゴ Pro W3" charset="0"/>
              <a:cs typeface="ヒラギノ角ゴ Pro W3" charset="0"/>
            </a:endParaRPr>
          </a:p>
          <a:p>
            <a:r>
              <a:rPr lang="en-US" baseline="0" dirty="0" smtClean="0">
                <a:latin typeface="Arial" charset="0"/>
                <a:ea typeface="ヒラギノ角ゴ Pro W3" charset="0"/>
                <a:cs typeface="ヒラギノ角ゴ Pro W3" charset="0"/>
              </a:rPr>
              <a:t>www.ctenc.org/careers</a:t>
            </a:r>
          </a:p>
        </p:txBody>
      </p:sp>
      <p:sp>
        <p:nvSpPr>
          <p:cNvPr id="31748" name="Slide Number Placeholder 3"/>
          <p:cNvSpPr txBox="1">
            <a:spLocks noGrp="1"/>
          </p:cNvSpPr>
          <p:nvPr/>
        </p:nvSpPr>
        <p:spPr bwMode="auto">
          <a:xfrm>
            <a:off x="4144963" y="9121775"/>
            <a:ext cx="3170237" cy="479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6661" tIns="48331" rIns="96661" bIns="48331" anchor="b"/>
          <a:lstStyle>
            <a:lvl1pPr>
              <a:defRPr sz="2400">
                <a:solidFill>
                  <a:schemeClr val="tx1"/>
                </a:solidFill>
                <a:latin typeface="Arial" charset="0"/>
                <a:ea typeface="ヒラギノ角ゴ Pro W3" charset="0"/>
                <a:cs typeface="ヒラギノ角ゴ Pro W3" charset="0"/>
              </a:defRPr>
            </a:lvl1pPr>
            <a:lvl2pPr marL="742950" indent="-285750">
              <a:defRPr sz="2400">
                <a:solidFill>
                  <a:schemeClr val="tx1"/>
                </a:solidFill>
                <a:latin typeface="Arial" charset="0"/>
                <a:ea typeface="ヒラギノ角ゴ Pro W3" charset="0"/>
                <a:cs typeface="ヒラギノ角ゴ Pro W3" charset="0"/>
              </a:defRPr>
            </a:lvl2pPr>
            <a:lvl3pPr marL="1143000" indent="-228600">
              <a:defRPr sz="2400">
                <a:solidFill>
                  <a:schemeClr val="tx1"/>
                </a:solidFill>
                <a:latin typeface="Arial" charset="0"/>
                <a:ea typeface="ヒラギノ角ゴ Pro W3" charset="0"/>
                <a:cs typeface="ヒラギノ角ゴ Pro W3" charset="0"/>
              </a:defRPr>
            </a:lvl3pPr>
            <a:lvl4pPr marL="1600200" indent="-228600">
              <a:defRPr sz="2400">
                <a:solidFill>
                  <a:schemeClr val="tx1"/>
                </a:solidFill>
                <a:latin typeface="Arial" charset="0"/>
                <a:ea typeface="ヒラギノ角ゴ Pro W3" charset="0"/>
                <a:cs typeface="ヒラギノ角ゴ Pro W3" charset="0"/>
              </a:defRPr>
            </a:lvl4pPr>
            <a:lvl5pPr marL="2057400" indent="-228600">
              <a:defRPr sz="2400">
                <a:solidFill>
                  <a:schemeClr val="tx1"/>
                </a:solidFill>
                <a:latin typeface="Arial" charset="0"/>
                <a:ea typeface="ヒラギノ角ゴ Pro W3" charset="0"/>
                <a:cs typeface="ヒラギノ角ゴ Pro W3" charset="0"/>
              </a:defRPr>
            </a:lvl5pPr>
            <a:lvl6pPr marL="25146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6pPr>
            <a:lvl7pPr marL="29718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7pPr>
            <a:lvl8pPr marL="34290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8pPr>
            <a:lvl9pPr marL="38862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9pPr>
          </a:lstStyle>
          <a:p>
            <a:pPr algn="r"/>
            <a:fld id="{3008DC6F-E8C4-5846-90E7-EA5C8363BAAB}" type="slidenum">
              <a:rPr lang="en-US" sz="1300"/>
              <a:pPr algn="r"/>
              <a:t>58</a:t>
            </a:fld>
            <a:endParaRPr lang="en-US" sz="1300"/>
          </a:p>
        </p:txBody>
      </p:sp>
    </p:spTree>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ヒラギノ角ゴ Pro W3" charset="0"/>
                <a:cs typeface="ヒラギノ角ゴ Pro W3" charset="0"/>
              </a:defRPr>
            </a:lvl1pPr>
            <a:lvl2pPr marL="742950" indent="-285750">
              <a:defRPr sz="2400">
                <a:solidFill>
                  <a:schemeClr val="tx1"/>
                </a:solidFill>
                <a:latin typeface="Arial" charset="0"/>
                <a:ea typeface="ヒラギノ角ゴ Pro W3" charset="0"/>
                <a:cs typeface="ヒラギノ角ゴ Pro W3" charset="0"/>
              </a:defRPr>
            </a:lvl2pPr>
            <a:lvl3pPr marL="1143000" indent="-228600">
              <a:defRPr sz="2400">
                <a:solidFill>
                  <a:schemeClr val="tx1"/>
                </a:solidFill>
                <a:latin typeface="Arial" charset="0"/>
                <a:ea typeface="ヒラギノ角ゴ Pro W3" charset="0"/>
                <a:cs typeface="ヒラギノ角ゴ Pro W3" charset="0"/>
              </a:defRPr>
            </a:lvl3pPr>
            <a:lvl4pPr marL="1600200" indent="-228600">
              <a:defRPr sz="2400">
                <a:solidFill>
                  <a:schemeClr val="tx1"/>
                </a:solidFill>
                <a:latin typeface="Arial" charset="0"/>
                <a:ea typeface="ヒラギノ角ゴ Pro W3" charset="0"/>
                <a:cs typeface="ヒラギノ角ゴ Pro W3" charset="0"/>
              </a:defRPr>
            </a:lvl4pPr>
            <a:lvl5pPr marL="2057400" indent="-228600">
              <a:defRPr sz="2400">
                <a:solidFill>
                  <a:schemeClr val="tx1"/>
                </a:solidFill>
                <a:latin typeface="Arial" charset="0"/>
                <a:ea typeface="ヒラギノ角ゴ Pro W3" charset="0"/>
                <a:cs typeface="ヒラギノ角ゴ Pro W3" charset="0"/>
              </a:defRPr>
            </a:lvl5pPr>
            <a:lvl6pPr marL="25146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6pPr>
            <a:lvl7pPr marL="29718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7pPr>
            <a:lvl8pPr marL="34290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8pPr>
            <a:lvl9pPr marL="38862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9pPr>
          </a:lstStyle>
          <a:p>
            <a:fld id="{620BAE88-FB43-2046-99A0-1C01B692316A}" type="slidenum">
              <a:rPr lang="en-US" sz="1300"/>
              <a:pPr/>
              <a:t>59</a:t>
            </a:fld>
            <a:endParaRPr lang="en-US" sz="1300"/>
          </a:p>
        </p:txBody>
      </p:sp>
      <p:sp>
        <p:nvSpPr>
          <p:cNvPr id="31746" name="Slide Image Placeholder 1"/>
          <p:cNvSpPr>
            <a:spLocks noGrp="1" noRot="1" noChangeAspect="1" noTextEdit="1"/>
          </p:cNvSpPr>
          <p:nvPr>
            <p:ph type="sldImg"/>
          </p:nvPr>
        </p:nvSpPr>
        <p:spPr>
          <a:solidFill>
            <a:srgbClr val="FFFFFF"/>
          </a:solidFill>
          <a:ln/>
        </p:spPr>
      </p:sp>
      <p:sp>
        <p:nvSpPr>
          <p:cNvPr id="31747" name="Notes Placeholder 2"/>
          <p:cNvSpPr>
            <a:spLocks noGrp="1"/>
          </p:cNvSpPr>
          <p:nvPr>
            <p:ph type="body" idx="1"/>
          </p:nvPr>
        </p:nvSpPr>
        <p:spPr>
          <a:xfrm>
            <a:off x="812800" y="4560888"/>
            <a:ext cx="5608638" cy="4560887"/>
          </a:xfrm>
          <a:noFill/>
          <a:ln>
            <a:solidFill>
              <a:srgbClr val="000000"/>
            </a:solidFill>
          </a:ln>
          <a:extLst>
            <a:ext uri="{909E8E84-426E-40DD-AFC4-6F175D3DCCD1}">
              <a14:hiddenFill xmlns:a14="http://schemas.microsoft.com/office/drawing/2010/main">
                <a:solidFill>
                  <a:srgbClr val="FFFFFF"/>
                </a:solidFill>
              </a14:hiddenFill>
            </a:ext>
          </a:extLst>
        </p:spPr>
        <p:txBody>
          <a:bodyPr/>
          <a:lstStyle/>
          <a:p>
            <a:r>
              <a:rPr lang="en-US" baseline="0" dirty="0" smtClean="0">
                <a:latin typeface="Arial" charset="0"/>
                <a:ea typeface="ヒラギノ角ゴ Pro W3" charset="0"/>
                <a:cs typeface="ヒラギノ角ゴ Pro W3" charset="0"/>
              </a:rPr>
              <a:t>At the top is a link to the list of careers in the cluster.</a:t>
            </a:r>
          </a:p>
          <a:p>
            <a:endParaRPr lang="en-US" baseline="0" dirty="0" smtClean="0">
              <a:latin typeface="Arial" charset="0"/>
              <a:ea typeface="ヒラギノ角ゴ Pro W3" charset="0"/>
              <a:cs typeface="ヒラギノ角ゴ Pro W3" charset="0"/>
            </a:endParaRPr>
          </a:p>
          <a:p>
            <a:r>
              <a:rPr lang="en-US" baseline="0" dirty="0" smtClean="0">
                <a:latin typeface="Arial" charset="0"/>
                <a:ea typeface="ヒラギノ角ゴ Pro W3" charset="0"/>
                <a:cs typeface="ヒラギノ角ゴ Pro W3" charset="0"/>
              </a:rPr>
              <a:t>You see a list of core skills for the cluster, and on the right, links for further career research.</a:t>
            </a:r>
          </a:p>
          <a:p>
            <a:endParaRPr lang="en-US" baseline="0" dirty="0" smtClean="0">
              <a:latin typeface="Arial" charset="0"/>
              <a:ea typeface="ヒラギノ角ゴ Pro W3" charset="0"/>
              <a:cs typeface="ヒラギノ角ゴ Pro W3" charset="0"/>
            </a:endParaRPr>
          </a:p>
          <a:p>
            <a:r>
              <a:rPr lang="en-US" baseline="0" dirty="0" smtClean="0">
                <a:latin typeface="Arial" charset="0"/>
                <a:ea typeface="ヒラギノ角ゴ Pro W3" charset="0"/>
                <a:cs typeface="ヒラギノ角ゴ Pro W3" charset="0"/>
              </a:rPr>
              <a:t>Scrolling down the page further …</a:t>
            </a:r>
          </a:p>
          <a:p>
            <a:endParaRPr lang="en-US" baseline="0" dirty="0" smtClean="0">
              <a:latin typeface="Arial" charset="0"/>
              <a:ea typeface="ヒラギノ角ゴ Pro W3" charset="0"/>
              <a:cs typeface="ヒラギノ角ゴ Pro W3" charset="0"/>
            </a:endParaRPr>
          </a:p>
          <a:p>
            <a:r>
              <a:rPr lang="en-US" baseline="0" dirty="0" smtClean="0">
                <a:latin typeface="Arial" charset="0"/>
                <a:ea typeface="ヒラギノ角ゴ Pro W3" charset="0"/>
                <a:cs typeface="ヒラギノ角ゴ Pro W3" charset="0"/>
              </a:rPr>
              <a:t>=====</a:t>
            </a:r>
          </a:p>
          <a:p>
            <a:endParaRPr lang="en-US" baseline="0" dirty="0" smtClean="0">
              <a:latin typeface="Arial" charset="0"/>
              <a:ea typeface="ヒラギノ角ゴ Pro W3" charset="0"/>
              <a:cs typeface="ヒラギノ角ゴ Pro W3" charset="0"/>
            </a:endParaRPr>
          </a:p>
          <a:p>
            <a:r>
              <a:rPr lang="en-US" baseline="0" dirty="0" smtClean="0">
                <a:latin typeface="Arial" charset="0"/>
                <a:ea typeface="ヒラギノ角ゴ Pro W3" charset="0"/>
                <a:cs typeface="ヒラギノ角ゴ Pro W3" charset="0"/>
              </a:rPr>
              <a:t>www.ctenc.org/careers</a:t>
            </a:r>
          </a:p>
        </p:txBody>
      </p:sp>
      <p:sp>
        <p:nvSpPr>
          <p:cNvPr id="31748" name="Slide Number Placeholder 3"/>
          <p:cNvSpPr txBox="1">
            <a:spLocks noGrp="1"/>
          </p:cNvSpPr>
          <p:nvPr/>
        </p:nvSpPr>
        <p:spPr bwMode="auto">
          <a:xfrm>
            <a:off x="4144963" y="9121775"/>
            <a:ext cx="3170237" cy="479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6661" tIns="48331" rIns="96661" bIns="48331" anchor="b"/>
          <a:lstStyle>
            <a:lvl1pPr>
              <a:defRPr sz="2400">
                <a:solidFill>
                  <a:schemeClr val="tx1"/>
                </a:solidFill>
                <a:latin typeface="Arial" charset="0"/>
                <a:ea typeface="ヒラギノ角ゴ Pro W3" charset="0"/>
                <a:cs typeface="ヒラギノ角ゴ Pro W3" charset="0"/>
              </a:defRPr>
            </a:lvl1pPr>
            <a:lvl2pPr marL="742950" indent="-285750">
              <a:defRPr sz="2400">
                <a:solidFill>
                  <a:schemeClr val="tx1"/>
                </a:solidFill>
                <a:latin typeface="Arial" charset="0"/>
                <a:ea typeface="ヒラギノ角ゴ Pro W3" charset="0"/>
                <a:cs typeface="ヒラギノ角ゴ Pro W3" charset="0"/>
              </a:defRPr>
            </a:lvl2pPr>
            <a:lvl3pPr marL="1143000" indent="-228600">
              <a:defRPr sz="2400">
                <a:solidFill>
                  <a:schemeClr val="tx1"/>
                </a:solidFill>
                <a:latin typeface="Arial" charset="0"/>
                <a:ea typeface="ヒラギノ角ゴ Pro W3" charset="0"/>
                <a:cs typeface="ヒラギノ角ゴ Pro W3" charset="0"/>
              </a:defRPr>
            </a:lvl3pPr>
            <a:lvl4pPr marL="1600200" indent="-228600">
              <a:defRPr sz="2400">
                <a:solidFill>
                  <a:schemeClr val="tx1"/>
                </a:solidFill>
                <a:latin typeface="Arial" charset="0"/>
                <a:ea typeface="ヒラギノ角ゴ Pro W3" charset="0"/>
                <a:cs typeface="ヒラギノ角ゴ Pro W3" charset="0"/>
              </a:defRPr>
            </a:lvl4pPr>
            <a:lvl5pPr marL="2057400" indent="-228600">
              <a:defRPr sz="2400">
                <a:solidFill>
                  <a:schemeClr val="tx1"/>
                </a:solidFill>
                <a:latin typeface="Arial" charset="0"/>
                <a:ea typeface="ヒラギノ角ゴ Pro W3" charset="0"/>
                <a:cs typeface="ヒラギノ角ゴ Pro W3" charset="0"/>
              </a:defRPr>
            </a:lvl5pPr>
            <a:lvl6pPr marL="25146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6pPr>
            <a:lvl7pPr marL="29718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7pPr>
            <a:lvl8pPr marL="34290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8pPr>
            <a:lvl9pPr marL="38862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9pPr>
          </a:lstStyle>
          <a:p>
            <a:pPr algn="r"/>
            <a:fld id="{3008DC6F-E8C4-5846-90E7-EA5C8363BAAB}" type="slidenum">
              <a:rPr lang="en-US" sz="1300"/>
              <a:pPr algn="r"/>
              <a:t>59</a:t>
            </a:fld>
            <a:endParaRPr lang="en-US" sz="130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ヒラギノ角ゴ Pro W3" charset="0"/>
                <a:cs typeface="ヒラギノ角ゴ Pro W3" charset="0"/>
              </a:defRPr>
            </a:lvl1pPr>
            <a:lvl2pPr marL="742950" indent="-285750">
              <a:defRPr sz="2400">
                <a:solidFill>
                  <a:schemeClr val="tx1"/>
                </a:solidFill>
                <a:latin typeface="Arial" charset="0"/>
                <a:ea typeface="ヒラギノ角ゴ Pro W3" charset="0"/>
                <a:cs typeface="ヒラギノ角ゴ Pro W3" charset="0"/>
              </a:defRPr>
            </a:lvl2pPr>
            <a:lvl3pPr marL="1143000" indent="-228600">
              <a:defRPr sz="2400">
                <a:solidFill>
                  <a:schemeClr val="tx1"/>
                </a:solidFill>
                <a:latin typeface="Arial" charset="0"/>
                <a:ea typeface="ヒラギノ角ゴ Pro W3" charset="0"/>
                <a:cs typeface="ヒラギノ角ゴ Pro W3" charset="0"/>
              </a:defRPr>
            </a:lvl3pPr>
            <a:lvl4pPr marL="1600200" indent="-228600">
              <a:defRPr sz="2400">
                <a:solidFill>
                  <a:schemeClr val="tx1"/>
                </a:solidFill>
                <a:latin typeface="Arial" charset="0"/>
                <a:ea typeface="ヒラギノ角ゴ Pro W3" charset="0"/>
                <a:cs typeface="ヒラギノ角ゴ Pro W3" charset="0"/>
              </a:defRPr>
            </a:lvl4pPr>
            <a:lvl5pPr marL="2057400" indent="-228600">
              <a:defRPr sz="2400">
                <a:solidFill>
                  <a:schemeClr val="tx1"/>
                </a:solidFill>
                <a:latin typeface="Arial" charset="0"/>
                <a:ea typeface="ヒラギノ角ゴ Pro W3" charset="0"/>
                <a:cs typeface="ヒラギノ角ゴ Pro W3" charset="0"/>
              </a:defRPr>
            </a:lvl5pPr>
            <a:lvl6pPr marL="25146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6pPr>
            <a:lvl7pPr marL="29718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7pPr>
            <a:lvl8pPr marL="34290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8pPr>
            <a:lvl9pPr marL="38862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9pPr>
          </a:lstStyle>
          <a:p>
            <a:fld id="{620BAE88-FB43-2046-99A0-1C01B692316A}" type="slidenum">
              <a:rPr lang="en-US" sz="1300"/>
              <a:pPr/>
              <a:t>6</a:t>
            </a:fld>
            <a:endParaRPr lang="en-US" sz="1300"/>
          </a:p>
        </p:txBody>
      </p:sp>
      <p:sp>
        <p:nvSpPr>
          <p:cNvPr id="31746" name="Slide Image Placeholder 1"/>
          <p:cNvSpPr>
            <a:spLocks noGrp="1" noRot="1" noChangeAspect="1" noTextEdit="1"/>
          </p:cNvSpPr>
          <p:nvPr>
            <p:ph type="sldImg"/>
          </p:nvPr>
        </p:nvSpPr>
        <p:spPr>
          <a:solidFill>
            <a:srgbClr val="FFFFFF"/>
          </a:solidFill>
          <a:ln/>
        </p:spPr>
      </p:sp>
      <p:sp>
        <p:nvSpPr>
          <p:cNvPr id="31747" name="Notes Placeholder 2"/>
          <p:cNvSpPr>
            <a:spLocks noGrp="1"/>
          </p:cNvSpPr>
          <p:nvPr>
            <p:ph type="body" idx="1"/>
          </p:nvPr>
        </p:nvSpPr>
        <p:spPr>
          <a:xfrm>
            <a:off x="812800" y="4560888"/>
            <a:ext cx="5608638" cy="4560887"/>
          </a:xfrm>
          <a:noFill/>
          <a:ln>
            <a:solidFill>
              <a:srgbClr val="000000"/>
            </a:solidFill>
          </a:ln>
          <a:extLst>
            <a:ext uri="{909E8E84-426E-40DD-AFC4-6F175D3DCCD1}">
              <a14:hiddenFill xmlns:a14="http://schemas.microsoft.com/office/drawing/2010/main">
                <a:solidFill>
                  <a:srgbClr val="FFFFFF"/>
                </a:solidFill>
              </a14:hiddenFill>
            </a:ext>
          </a:extLst>
        </p:spPr>
        <p:txBody>
          <a:bodyPr/>
          <a:lstStyle/>
          <a:p>
            <a:r>
              <a:rPr lang="en-US" dirty="0" smtClean="0">
                <a:latin typeface="Arial" charset="0"/>
                <a:ea typeface="ヒラギノ角ゴ Pro W3" charset="0"/>
                <a:cs typeface="ヒラギノ角ゴ Pro W3" charset="0"/>
              </a:rPr>
              <a:t>Back to Learning Objective number one.</a:t>
            </a:r>
          </a:p>
          <a:p>
            <a:endParaRPr lang="en-US" dirty="0" smtClean="0">
              <a:latin typeface="Arial" charset="0"/>
              <a:ea typeface="ヒラギノ角ゴ Pro W3" charset="0"/>
              <a:cs typeface="ヒラギノ角ゴ Pro W3" charset="0"/>
            </a:endParaRPr>
          </a:p>
          <a:p>
            <a:r>
              <a:rPr lang="en-US" dirty="0" smtClean="0">
                <a:latin typeface="Arial" charset="0"/>
                <a:ea typeface="ヒラギノ角ゴ Pro W3" charset="0"/>
                <a:cs typeface="ヒラギノ角ゴ Pro W3" charset="0"/>
                <a:sym typeface="Wingdings" panose="05000000000000000000" pitchFamily="2" charset="2"/>
              </a:rPr>
              <a:t> </a:t>
            </a:r>
            <a:r>
              <a:rPr lang="en-US" dirty="0" smtClean="0">
                <a:latin typeface="Arial" charset="0"/>
                <a:ea typeface="ヒラギノ角ゴ Pro W3" charset="0"/>
                <a:cs typeface="ヒラギノ角ゴ Pro W3" charset="0"/>
              </a:rPr>
              <a:t>Our essential purpose here is to</a:t>
            </a:r>
            <a:r>
              <a:rPr lang="en-US" baseline="0" dirty="0" smtClean="0">
                <a:latin typeface="Arial" charset="0"/>
                <a:ea typeface="ヒラギノ角ゴ Pro W3" charset="0"/>
                <a:cs typeface="ヒラギノ角ゴ Pro W3" charset="0"/>
              </a:rPr>
              <a:t> help you and your students make the best use of the plethora of career information.</a:t>
            </a:r>
          </a:p>
          <a:p>
            <a:endParaRPr lang="en-US" dirty="0" smtClean="0">
              <a:latin typeface="Arial" charset="0"/>
              <a:ea typeface="ヒラギノ角ゴ Pro W3" charset="0"/>
              <a:cs typeface="ヒラギノ角ゴ Pro W3" charset="0"/>
            </a:endParaRPr>
          </a:p>
          <a:p>
            <a:pPr marL="285750" indent="-285750">
              <a:buFont typeface="Wingdings"/>
              <a:buChar char="à"/>
            </a:pPr>
            <a:r>
              <a:rPr lang="en-US" dirty="0" smtClean="0">
                <a:latin typeface="Arial" charset="0"/>
                <a:ea typeface="ヒラギノ角ゴ Pro W3" charset="0"/>
                <a:cs typeface="ヒラギノ角ゴ Pro W3" charset="0"/>
              </a:rPr>
              <a:t>And then here is some of what makes up career or occupation information.</a:t>
            </a:r>
          </a:p>
          <a:p>
            <a:pPr marL="0" indent="0">
              <a:buFont typeface="Wingdings"/>
              <a:buNone/>
            </a:pPr>
            <a:r>
              <a:rPr lang="en-US" dirty="0" smtClean="0">
                <a:latin typeface="Arial" charset="0"/>
                <a:ea typeface="ヒラギノ角ゴ Pro W3" charset="0"/>
                <a:cs typeface="ヒラギノ角ゴ Pro W3" charset="0"/>
              </a:rPr>
              <a:t>Job outlook, salaries, education requirements, and much more.</a:t>
            </a:r>
          </a:p>
          <a:p>
            <a:pPr marL="0" indent="0">
              <a:buFont typeface="Wingdings"/>
              <a:buNone/>
            </a:pPr>
            <a:endParaRPr lang="en-US" dirty="0" smtClean="0">
              <a:latin typeface="Arial" charset="0"/>
              <a:ea typeface="ヒラギノ角ゴ Pro W3" charset="0"/>
              <a:cs typeface="ヒラギノ角ゴ Pro W3" charset="0"/>
            </a:endParaRPr>
          </a:p>
          <a:p>
            <a:pPr marL="0" indent="0">
              <a:buFont typeface="Wingdings"/>
              <a:buNone/>
            </a:pPr>
            <a:r>
              <a:rPr lang="en-US" dirty="0" smtClean="0">
                <a:latin typeface="Arial" charset="0"/>
                <a:ea typeface="ヒラギノ角ゴ Pro W3" charset="0"/>
                <a:cs typeface="ヒラギノ角ゴ Pro W3" charset="0"/>
                <a:sym typeface="Wingdings" panose="05000000000000000000" pitchFamily="2" charset="2"/>
              </a:rPr>
              <a:t> </a:t>
            </a:r>
            <a:r>
              <a:rPr lang="en-US" dirty="0" smtClean="0">
                <a:latin typeface="Arial" charset="0"/>
                <a:ea typeface="ヒラギノ角ゴ Pro W3" charset="0"/>
                <a:cs typeface="ヒラギノ角ゴ Pro W3" charset="0"/>
              </a:rPr>
              <a:t>We are talking about the information our students need to help get them on the career pathway that</a:t>
            </a:r>
            <a:r>
              <a:rPr lang="en-US" baseline="0" dirty="0" smtClean="0">
                <a:latin typeface="Arial" charset="0"/>
                <a:ea typeface="ヒラギノ角ゴ Pro W3" charset="0"/>
                <a:cs typeface="ヒラギノ角ゴ Pro W3" charset="0"/>
              </a:rPr>
              <a:t> is </a:t>
            </a:r>
            <a:r>
              <a:rPr lang="en-US" u="sng" baseline="0" dirty="0" smtClean="0">
                <a:latin typeface="Arial" charset="0"/>
                <a:ea typeface="ヒラギノ角ゴ Pro W3" charset="0"/>
                <a:cs typeface="ヒラギノ角ゴ Pro W3" charset="0"/>
              </a:rPr>
              <a:t>right</a:t>
            </a:r>
            <a:r>
              <a:rPr lang="en-US" baseline="0" dirty="0" smtClean="0">
                <a:latin typeface="Arial" charset="0"/>
                <a:ea typeface="ヒラギノ角ゴ Pro W3" charset="0"/>
                <a:cs typeface="ヒラギノ角ゴ Pro W3" charset="0"/>
              </a:rPr>
              <a:t> for them.</a:t>
            </a:r>
            <a:endParaRPr lang="en-US" dirty="0">
              <a:latin typeface="Arial" charset="0"/>
              <a:ea typeface="ヒラギノ角ゴ Pro W3" charset="0"/>
              <a:cs typeface="ヒラギノ角ゴ Pro W3" charset="0"/>
            </a:endParaRPr>
          </a:p>
        </p:txBody>
      </p:sp>
      <p:sp>
        <p:nvSpPr>
          <p:cNvPr id="31748" name="Slide Number Placeholder 3"/>
          <p:cNvSpPr txBox="1">
            <a:spLocks noGrp="1"/>
          </p:cNvSpPr>
          <p:nvPr/>
        </p:nvSpPr>
        <p:spPr bwMode="auto">
          <a:xfrm>
            <a:off x="4144963" y="9121775"/>
            <a:ext cx="3170237" cy="479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6661" tIns="48331" rIns="96661" bIns="48331" anchor="b"/>
          <a:lstStyle>
            <a:lvl1pPr>
              <a:defRPr sz="2400">
                <a:solidFill>
                  <a:schemeClr val="tx1"/>
                </a:solidFill>
                <a:latin typeface="Arial" charset="0"/>
                <a:ea typeface="ヒラギノ角ゴ Pro W3" charset="0"/>
                <a:cs typeface="ヒラギノ角ゴ Pro W3" charset="0"/>
              </a:defRPr>
            </a:lvl1pPr>
            <a:lvl2pPr marL="742950" indent="-285750">
              <a:defRPr sz="2400">
                <a:solidFill>
                  <a:schemeClr val="tx1"/>
                </a:solidFill>
                <a:latin typeface="Arial" charset="0"/>
                <a:ea typeface="ヒラギノ角ゴ Pro W3" charset="0"/>
                <a:cs typeface="ヒラギノ角ゴ Pro W3" charset="0"/>
              </a:defRPr>
            </a:lvl2pPr>
            <a:lvl3pPr marL="1143000" indent="-228600">
              <a:defRPr sz="2400">
                <a:solidFill>
                  <a:schemeClr val="tx1"/>
                </a:solidFill>
                <a:latin typeface="Arial" charset="0"/>
                <a:ea typeface="ヒラギノ角ゴ Pro W3" charset="0"/>
                <a:cs typeface="ヒラギノ角ゴ Pro W3" charset="0"/>
              </a:defRPr>
            </a:lvl3pPr>
            <a:lvl4pPr marL="1600200" indent="-228600">
              <a:defRPr sz="2400">
                <a:solidFill>
                  <a:schemeClr val="tx1"/>
                </a:solidFill>
                <a:latin typeface="Arial" charset="0"/>
                <a:ea typeface="ヒラギノ角ゴ Pro W3" charset="0"/>
                <a:cs typeface="ヒラギノ角ゴ Pro W3" charset="0"/>
              </a:defRPr>
            </a:lvl4pPr>
            <a:lvl5pPr marL="2057400" indent="-228600">
              <a:defRPr sz="2400">
                <a:solidFill>
                  <a:schemeClr val="tx1"/>
                </a:solidFill>
                <a:latin typeface="Arial" charset="0"/>
                <a:ea typeface="ヒラギノ角ゴ Pro W3" charset="0"/>
                <a:cs typeface="ヒラギノ角ゴ Pro W3" charset="0"/>
              </a:defRPr>
            </a:lvl5pPr>
            <a:lvl6pPr marL="25146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6pPr>
            <a:lvl7pPr marL="29718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7pPr>
            <a:lvl8pPr marL="34290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8pPr>
            <a:lvl9pPr marL="38862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9pPr>
          </a:lstStyle>
          <a:p>
            <a:pPr algn="r"/>
            <a:fld id="{3008DC6F-E8C4-5846-90E7-EA5C8363BAAB}" type="slidenum">
              <a:rPr lang="en-US" sz="1300"/>
              <a:pPr algn="r"/>
              <a:t>6</a:t>
            </a:fld>
            <a:endParaRPr lang="en-US" sz="1300"/>
          </a:p>
        </p:txBody>
      </p:sp>
    </p:spTree>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ヒラギノ角ゴ Pro W3" charset="0"/>
                <a:cs typeface="ヒラギノ角ゴ Pro W3" charset="0"/>
              </a:defRPr>
            </a:lvl1pPr>
            <a:lvl2pPr marL="742950" indent="-285750">
              <a:defRPr sz="2400">
                <a:solidFill>
                  <a:schemeClr val="tx1"/>
                </a:solidFill>
                <a:latin typeface="Arial" charset="0"/>
                <a:ea typeface="ヒラギノ角ゴ Pro W3" charset="0"/>
                <a:cs typeface="ヒラギノ角ゴ Pro W3" charset="0"/>
              </a:defRPr>
            </a:lvl2pPr>
            <a:lvl3pPr marL="1143000" indent="-228600">
              <a:defRPr sz="2400">
                <a:solidFill>
                  <a:schemeClr val="tx1"/>
                </a:solidFill>
                <a:latin typeface="Arial" charset="0"/>
                <a:ea typeface="ヒラギノ角ゴ Pro W3" charset="0"/>
                <a:cs typeface="ヒラギノ角ゴ Pro W3" charset="0"/>
              </a:defRPr>
            </a:lvl3pPr>
            <a:lvl4pPr marL="1600200" indent="-228600">
              <a:defRPr sz="2400">
                <a:solidFill>
                  <a:schemeClr val="tx1"/>
                </a:solidFill>
                <a:latin typeface="Arial" charset="0"/>
                <a:ea typeface="ヒラギノ角ゴ Pro W3" charset="0"/>
                <a:cs typeface="ヒラギノ角ゴ Pro W3" charset="0"/>
              </a:defRPr>
            </a:lvl4pPr>
            <a:lvl5pPr marL="2057400" indent="-228600">
              <a:defRPr sz="2400">
                <a:solidFill>
                  <a:schemeClr val="tx1"/>
                </a:solidFill>
                <a:latin typeface="Arial" charset="0"/>
                <a:ea typeface="ヒラギノ角ゴ Pro W3" charset="0"/>
                <a:cs typeface="ヒラギノ角ゴ Pro W3" charset="0"/>
              </a:defRPr>
            </a:lvl5pPr>
            <a:lvl6pPr marL="25146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6pPr>
            <a:lvl7pPr marL="29718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7pPr>
            <a:lvl8pPr marL="34290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8pPr>
            <a:lvl9pPr marL="38862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9pPr>
          </a:lstStyle>
          <a:p>
            <a:fld id="{620BAE88-FB43-2046-99A0-1C01B692316A}" type="slidenum">
              <a:rPr lang="en-US" sz="1300"/>
              <a:pPr/>
              <a:t>60</a:t>
            </a:fld>
            <a:endParaRPr lang="en-US" sz="1300"/>
          </a:p>
        </p:txBody>
      </p:sp>
      <p:sp>
        <p:nvSpPr>
          <p:cNvPr id="31746" name="Slide Image Placeholder 1"/>
          <p:cNvSpPr>
            <a:spLocks noGrp="1" noRot="1" noChangeAspect="1" noTextEdit="1"/>
          </p:cNvSpPr>
          <p:nvPr>
            <p:ph type="sldImg"/>
          </p:nvPr>
        </p:nvSpPr>
        <p:spPr>
          <a:solidFill>
            <a:srgbClr val="FFFFFF"/>
          </a:solidFill>
          <a:ln/>
        </p:spPr>
      </p:sp>
      <p:sp>
        <p:nvSpPr>
          <p:cNvPr id="31747" name="Notes Placeholder 2"/>
          <p:cNvSpPr>
            <a:spLocks noGrp="1"/>
          </p:cNvSpPr>
          <p:nvPr>
            <p:ph type="body" idx="1"/>
          </p:nvPr>
        </p:nvSpPr>
        <p:spPr>
          <a:xfrm>
            <a:off x="812800" y="4560888"/>
            <a:ext cx="5608638" cy="4560887"/>
          </a:xfrm>
          <a:noFill/>
          <a:ln>
            <a:solidFill>
              <a:srgbClr val="000000"/>
            </a:solidFill>
          </a:ln>
          <a:extLst>
            <a:ext uri="{909E8E84-426E-40DD-AFC4-6F175D3DCCD1}">
              <a14:hiddenFill xmlns:a14="http://schemas.microsoft.com/office/drawing/2010/main">
                <a:solidFill>
                  <a:srgbClr val="FFFFFF"/>
                </a:solidFill>
              </a14:hiddenFill>
            </a:ext>
          </a:extLst>
        </p:spPr>
        <p:txBody>
          <a:bodyPr/>
          <a:lstStyle/>
          <a:p>
            <a:r>
              <a:rPr lang="en-US" baseline="0" dirty="0" smtClean="0">
                <a:latin typeface="Arial" charset="0"/>
                <a:ea typeface="ヒラギノ角ゴ Pro W3" charset="0"/>
                <a:cs typeface="ヒラギノ角ゴ Pro W3" charset="0"/>
              </a:rPr>
              <a:t>… you find a career story about someone in North Carolina who is employed in a career in this career cluster.</a:t>
            </a:r>
          </a:p>
          <a:p>
            <a:endParaRPr lang="en-US" baseline="0" dirty="0" smtClean="0">
              <a:latin typeface="Arial" charset="0"/>
              <a:ea typeface="ヒラギノ角ゴ Pro W3" charset="0"/>
              <a:cs typeface="ヒラギノ角ゴ Pro W3" charset="0"/>
            </a:endParaRPr>
          </a:p>
          <a:p>
            <a:r>
              <a:rPr lang="en-US" baseline="0" dirty="0" smtClean="0">
                <a:latin typeface="Arial" charset="0"/>
                <a:ea typeface="ヒラギノ角ゴ Pro W3" charset="0"/>
                <a:cs typeface="ヒラギノ角ゴ Pro W3" charset="0"/>
              </a:rPr>
              <a:t>=====</a:t>
            </a:r>
          </a:p>
          <a:p>
            <a:endParaRPr lang="en-US" baseline="0" dirty="0" smtClean="0">
              <a:latin typeface="Arial" charset="0"/>
              <a:ea typeface="ヒラギノ角ゴ Pro W3" charset="0"/>
              <a:cs typeface="ヒラギノ角ゴ Pro W3" charset="0"/>
            </a:endParaRPr>
          </a:p>
          <a:p>
            <a:r>
              <a:rPr lang="en-US" baseline="0" dirty="0" smtClean="0">
                <a:latin typeface="Arial" charset="0"/>
                <a:ea typeface="ヒラギノ角ゴ Pro W3" charset="0"/>
                <a:cs typeface="ヒラギノ角ゴ Pro W3" charset="0"/>
              </a:rPr>
              <a:t>www.ctenc.org/careers</a:t>
            </a:r>
          </a:p>
        </p:txBody>
      </p:sp>
      <p:sp>
        <p:nvSpPr>
          <p:cNvPr id="31748" name="Slide Number Placeholder 3"/>
          <p:cNvSpPr txBox="1">
            <a:spLocks noGrp="1"/>
          </p:cNvSpPr>
          <p:nvPr/>
        </p:nvSpPr>
        <p:spPr bwMode="auto">
          <a:xfrm>
            <a:off x="4144963" y="9121775"/>
            <a:ext cx="3170237" cy="479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6661" tIns="48331" rIns="96661" bIns="48331" anchor="b"/>
          <a:lstStyle>
            <a:lvl1pPr>
              <a:defRPr sz="2400">
                <a:solidFill>
                  <a:schemeClr val="tx1"/>
                </a:solidFill>
                <a:latin typeface="Arial" charset="0"/>
                <a:ea typeface="ヒラギノ角ゴ Pro W3" charset="0"/>
                <a:cs typeface="ヒラギノ角ゴ Pro W3" charset="0"/>
              </a:defRPr>
            </a:lvl1pPr>
            <a:lvl2pPr marL="742950" indent="-285750">
              <a:defRPr sz="2400">
                <a:solidFill>
                  <a:schemeClr val="tx1"/>
                </a:solidFill>
                <a:latin typeface="Arial" charset="0"/>
                <a:ea typeface="ヒラギノ角ゴ Pro W3" charset="0"/>
                <a:cs typeface="ヒラギノ角ゴ Pro W3" charset="0"/>
              </a:defRPr>
            </a:lvl2pPr>
            <a:lvl3pPr marL="1143000" indent="-228600">
              <a:defRPr sz="2400">
                <a:solidFill>
                  <a:schemeClr val="tx1"/>
                </a:solidFill>
                <a:latin typeface="Arial" charset="0"/>
                <a:ea typeface="ヒラギノ角ゴ Pro W3" charset="0"/>
                <a:cs typeface="ヒラギノ角ゴ Pro W3" charset="0"/>
              </a:defRPr>
            </a:lvl3pPr>
            <a:lvl4pPr marL="1600200" indent="-228600">
              <a:defRPr sz="2400">
                <a:solidFill>
                  <a:schemeClr val="tx1"/>
                </a:solidFill>
                <a:latin typeface="Arial" charset="0"/>
                <a:ea typeface="ヒラギノ角ゴ Pro W3" charset="0"/>
                <a:cs typeface="ヒラギノ角ゴ Pro W3" charset="0"/>
              </a:defRPr>
            </a:lvl4pPr>
            <a:lvl5pPr marL="2057400" indent="-228600">
              <a:defRPr sz="2400">
                <a:solidFill>
                  <a:schemeClr val="tx1"/>
                </a:solidFill>
                <a:latin typeface="Arial" charset="0"/>
                <a:ea typeface="ヒラギノ角ゴ Pro W3" charset="0"/>
                <a:cs typeface="ヒラギノ角ゴ Pro W3" charset="0"/>
              </a:defRPr>
            </a:lvl5pPr>
            <a:lvl6pPr marL="25146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6pPr>
            <a:lvl7pPr marL="29718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7pPr>
            <a:lvl8pPr marL="34290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8pPr>
            <a:lvl9pPr marL="38862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9pPr>
          </a:lstStyle>
          <a:p>
            <a:pPr algn="r"/>
            <a:fld id="{3008DC6F-E8C4-5846-90E7-EA5C8363BAAB}" type="slidenum">
              <a:rPr lang="en-US" sz="1300"/>
              <a:pPr algn="r"/>
              <a:t>60</a:t>
            </a:fld>
            <a:endParaRPr lang="en-US" sz="1300"/>
          </a:p>
        </p:txBody>
      </p:sp>
    </p:spTree>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ヒラギノ角ゴ Pro W3" charset="0"/>
                <a:cs typeface="ヒラギノ角ゴ Pro W3" charset="0"/>
              </a:defRPr>
            </a:lvl1pPr>
            <a:lvl2pPr marL="742950" indent="-285750">
              <a:defRPr sz="2400">
                <a:solidFill>
                  <a:schemeClr val="tx1"/>
                </a:solidFill>
                <a:latin typeface="Arial" charset="0"/>
                <a:ea typeface="ヒラギノ角ゴ Pro W3" charset="0"/>
                <a:cs typeface="ヒラギノ角ゴ Pro W3" charset="0"/>
              </a:defRPr>
            </a:lvl2pPr>
            <a:lvl3pPr marL="1143000" indent="-228600">
              <a:defRPr sz="2400">
                <a:solidFill>
                  <a:schemeClr val="tx1"/>
                </a:solidFill>
                <a:latin typeface="Arial" charset="0"/>
                <a:ea typeface="ヒラギノ角ゴ Pro W3" charset="0"/>
                <a:cs typeface="ヒラギノ角ゴ Pro W3" charset="0"/>
              </a:defRPr>
            </a:lvl3pPr>
            <a:lvl4pPr marL="1600200" indent="-228600">
              <a:defRPr sz="2400">
                <a:solidFill>
                  <a:schemeClr val="tx1"/>
                </a:solidFill>
                <a:latin typeface="Arial" charset="0"/>
                <a:ea typeface="ヒラギノ角ゴ Pro W3" charset="0"/>
                <a:cs typeface="ヒラギノ角ゴ Pro W3" charset="0"/>
              </a:defRPr>
            </a:lvl4pPr>
            <a:lvl5pPr marL="2057400" indent="-228600">
              <a:defRPr sz="2400">
                <a:solidFill>
                  <a:schemeClr val="tx1"/>
                </a:solidFill>
                <a:latin typeface="Arial" charset="0"/>
                <a:ea typeface="ヒラギノ角ゴ Pro W3" charset="0"/>
                <a:cs typeface="ヒラギノ角ゴ Pro W3" charset="0"/>
              </a:defRPr>
            </a:lvl5pPr>
            <a:lvl6pPr marL="25146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6pPr>
            <a:lvl7pPr marL="29718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7pPr>
            <a:lvl8pPr marL="34290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8pPr>
            <a:lvl9pPr marL="38862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9pPr>
          </a:lstStyle>
          <a:p>
            <a:fld id="{620BAE88-FB43-2046-99A0-1C01B692316A}" type="slidenum">
              <a:rPr lang="en-US" sz="1300"/>
              <a:pPr/>
              <a:t>61</a:t>
            </a:fld>
            <a:endParaRPr lang="en-US" sz="1300"/>
          </a:p>
        </p:txBody>
      </p:sp>
      <p:sp>
        <p:nvSpPr>
          <p:cNvPr id="31746" name="Slide Image Placeholder 1"/>
          <p:cNvSpPr>
            <a:spLocks noGrp="1" noRot="1" noChangeAspect="1" noTextEdit="1"/>
          </p:cNvSpPr>
          <p:nvPr>
            <p:ph type="sldImg"/>
          </p:nvPr>
        </p:nvSpPr>
        <p:spPr>
          <a:solidFill>
            <a:srgbClr val="FFFFFF"/>
          </a:solidFill>
          <a:ln/>
        </p:spPr>
      </p:sp>
      <p:sp>
        <p:nvSpPr>
          <p:cNvPr id="31747" name="Notes Placeholder 2"/>
          <p:cNvSpPr>
            <a:spLocks noGrp="1"/>
          </p:cNvSpPr>
          <p:nvPr>
            <p:ph type="body" idx="1"/>
          </p:nvPr>
        </p:nvSpPr>
        <p:spPr>
          <a:xfrm>
            <a:off x="812800" y="4560888"/>
            <a:ext cx="5608638" cy="4560887"/>
          </a:xfrm>
          <a:noFill/>
          <a:ln>
            <a:solidFill>
              <a:srgbClr val="000000"/>
            </a:solidFill>
          </a:ln>
          <a:extLst>
            <a:ext uri="{909E8E84-426E-40DD-AFC4-6F175D3DCCD1}">
              <a14:hiddenFill xmlns:a14="http://schemas.microsoft.com/office/drawing/2010/main">
                <a:solidFill>
                  <a:srgbClr val="FFFFFF"/>
                </a:solidFill>
              </a14:hiddenFill>
            </a:ext>
          </a:extLst>
        </p:spPr>
        <p:txBody>
          <a:bodyPr/>
          <a:lstStyle/>
          <a:p>
            <a:r>
              <a:rPr lang="en-US" baseline="0" dirty="0" smtClean="0">
                <a:latin typeface="Arial" charset="0"/>
                <a:ea typeface="ヒラギノ角ゴ Pro W3" charset="0"/>
                <a:cs typeface="ヒラギノ角ゴ Pro W3" charset="0"/>
              </a:rPr>
              <a:t>There is a page about work-based learning.</a:t>
            </a:r>
          </a:p>
          <a:p>
            <a:endParaRPr lang="en-US" baseline="0" dirty="0" smtClean="0">
              <a:latin typeface="Arial" charset="0"/>
              <a:ea typeface="ヒラギノ角ゴ Pro W3" charset="0"/>
              <a:cs typeface="ヒラギノ角ゴ Pro W3" charset="0"/>
            </a:endParaRPr>
          </a:p>
          <a:p>
            <a:r>
              <a:rPr lang="en-US" baseline="0" dirty="0" smtClean="0">
                <a:latin typeface="Arial" charset="0"/>
                <a:ea typeface="ヒラギノ角ゴ Pro W3" charset="0"/>
                <a:cs typeface="ヒラギノ角ゴ Pro W3" charset="0"/>
              </a:rPr>
              <a:t>And if you scroll down the page ….</a:t>
            </a:r>
          </a:p>
          <a:p>
            <a:endParaRPr lang="en-US" baseline="0" dirty="0" smtClean="0">
              <a:latin typeface="Arial" charset="0"/>
              <a:ea typeface="ヒラギノ角ゴ Pro W3" charset="0"/>
              <a:cs typeface="ヒラギノ角ゴ Pro W3" charset="0"/>
            </a:endParaRPr>
          </a:p>
          <a:p>
            <a:r>
              <a:rPr lang="en-US" baseline="0" dirty="0" smtClean="0">
                <a:latin typeface="Arial" charset="0"/>
                <a:ea typeface="ヒラギノ角ゴ Pro W3" charset="0"/>
                <a:cs typeface="ヒラギノ角ゴ Pro W3" charset="0"/>
              </a:rPr>
              <a:t>=====</a:t>
            </a:r>
          </a:p>
          <a:p>
            <a:endParaRPr lang="en-US" baseline="0" dirty="0" smtClean="0">
              <a:latin typeface="Arial" charset="0"/>
              <a:ea typeface="ヒラギノ角ゴ Pro W3" charset="0"/>
              <a:cs typeface="ヒラギノ角ゴ Pro W3" charset="0"/>
            </a:endParaRPr>
          </a:p>
          <a:p>
            <a:r>
              <a:rPr lang="en-US" baseline="0" dirty="0" smtClean="0">
                <a:latin typeface="Arial" charset="0"/>
                <a:ea typeface="ヒラギノ角ゴ Pro W3" charset="0"/>
                <a:cs typeface="ヒラギノ角ゴ Pro W3" charset="0"/>
              </a:rPr>
              <a:t>www.ctenc.org/careers</a:t>
            </a:r>
          </a:p>
        </p:txBody>
      </p:sp>
      <p:sp>
        <p:nvSpPr>
          <p:cNvPr id="31748" name="Slide Number Placeholder 3"/>
          <p:cNvSpPr txBox="1">
            <a:spLocks noGrp="1"/>
          </p:cNvSpPr>
          <p:nvPr/>
        </p:nvSpPr>
        <p:spPr bwMode="auto">
          <a:xfrm>
            <a:off x="4144963" y="9121775"/>
            <a:ext cx="3170237" cy="479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6661" tIns="48331" rIns="96661" bIns="48331" anchor="b"/>
          <a:lstStyle>
            <a:lvl1pPr>
              <a:defRPr sz="2400">
                <a:solidFill>
                  <a:schemeClr val="tx1"/>
                </a:solidFill>
                <a:latin typeface="Arial" charset="0"/>
                <a:ea typeface="ヒラギノ角ゴ Pro W3" charset="0"/>
                <a:cs typeface="ヒラギノ角ゴ Pro W3" charset="0"/>
              </a:defRPr>
            </a:lvl1pPr>
            <a:lvl2pPr marL="742950" indent="-285750">
              <a:defRPr sz="2400">
                <a:solidFill>
                  <a:schemeClr val="tx1"/>
                </a:solidFill>
                <a:latin typeface="Arial" charset="0"/>
                <a:ea typeface="ヒラギノ角ゴ Pro W3" charset="0"/>
                <a:cs typeface="ヒラギノ角ゴ Pro W3" charset="0"/>
              </a:defRPr>
            </a:lvl2pPr>
            <a:lvl3pPr marL="1143000" indent="-228600">
              <a:defRPr sz="2400">
                <a:solidFill>
                  <a:schemeClr val="tx1"/>
                </a:solidFill>
                <a:latin typeface="Arial" charset="0"/>
                <a:ea typeface="ヒラギノ角ゴ Pro W3" charset="0"/>
                <a:cs typeface="ヒラギノ角ゴ Pro W3" charset="0"/>
              </a:defRPr>
            </a:lvl3pPr>
            <a:lvl4pPr marL="1600200" indent="-228600">
              <a:defRPr sz="2400">
                <a:solidFill>
                  <a:schemeClr val="tx1"/>
                </a:solidFill>
                <a:latin typeface="Arial" charset="0"/>
                <a:ea typeface="ヒラギノ角ゴ Pro W3" charset="0"/>
                <a:cs typeface="ヒラギノ角ゴ Pro W3" charset="0"/>
              </a:defRPr>
            </a:lvl4pPr>
            <a:lvl5pPr marL="2057400" indent="-228600">
              <a:defRPr sz="2400">
                <a:solidFill>
                  <a:schemeClr val="tx1"/>
                </a:solidFill>
                <a:latin typeface="Arial" charset="0"/>
                <a:ea typeface="ヒラギノ角ゴ Pro W3" charset="0"/>
                <a:cs typeface="ヒラギノ角ゴ Pro W3" charset="0"/>
              </a:defRPr>
            </a:lvl5pPr>
            <a:lvl6pPr marL="25146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6pPr>
            <a:lvl7pPr marL="29718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7pPr>
            <a:lvl8pPr marL="34290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8pPr>
            <a:lvl9pPr marL="38862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9pPr>
          </a:lstStyle>
          <a:p>
            <a:pPr algn="r"/>
            <a:fld id="{3008DC6F-E8C4-5846-90E7-EA5C8363BAAB}" type="slidenum">
              <a:rPr lang="en-US" sz="1300"/>
              <a:pPr algn="r"/>
              <a:t>61</a:t>
            </a:fld>
            <a:endParaRPr lang="en-US" sz="1300"/>
          </a:p>
        </p:txBody>
      </p:sp>
    </p:spTree>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ヒラギノ角ゴ Pro W3" charset="0"/>
                <a:cs typeface="ヒラギノ角ゴ Pro W3" charset="0"/>
              </a:defRPr>
            </a:lvl1pPr>
            <a:lvl2pPr marL="742950" indent="-285750">
              <a:defRPr sz="2400">
                <a:solidFill>
                  <a:schemeClr val="tx1"/>
                </a:solidFill>
                <a:latin typeface="Arial" charset="0"/>
                <a:ea typeface="ヒラギノ角ゴ Pro W3" charset="0"/>
                <a:cs typeface="ヒラギノ角ゴ Pro W3" charset="0"/>
              </a:defRPr>
            </a:lvl2pPr>
            <a:lvl3pPr marL="1143000" indent="-228600">
              <a:defRPr sz="2400">
                <a:solidFill>
                  <a:schemeClr val="tx1"/>
                </a:solidFill>
                <a:latin typeface="Arial" charset="0"/>
                <a:ea typeface="ヒラギノ角ゴ Pro W3" charset="0"/>
                <a:cs typeface="ヒラギノ角ゴ Pro W3" charset="0"/>
              </a:defRPr>
            </a:lvl3pPr>
            <a:lvl4pPr marL="1600200" indent="-228600">
              <a:defRPr sz="2400">
                <a:solidFill>
                  <a:schemeClr val="tx1"/>
                </a:solidFill>
                <a:latin typeface="Arial" charset="0"/>
                <a:ea typeface="ヒラギノ角ゴ Pro W3" charset="0"/>
                <a:cs typeface="ヒラギノ角ゴ Pro W3" charset="0"/>
              </a:defRPr>
            </a:lvl4pPr>
            <a:lvl5pPr marL="2057400" indent="-228600">
              <a:defRPr sz="2400">
                <a:solidFill>
                  <a:schemeClr val="tx1"/>
                </a:solidFill>
                <a:latin typeface="Arial" charset="0"/>
                <a:ea typeface="ヒラギノ角ゴ Pro W3" charset="0"/>
                <a:cs typeface="ヒラギノ角ゴ Pro W3" charset="0"/>
              </a:defRPr>
            </a:lvl5pPr>
            <a:lvl6pPr marL="25146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6pPr>
            <a:lvl7pPr marL="29718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7pPr>
            <a:lvl8pPr marL="34290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8pPr>
            <a:lvl9pPr marL="38862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9pPr>
          </a:lstStyle>
          <a:p>
            <a:fld id="{620BAE88-FB43-2046-99A0-1C01B692316A}" type="slidenum">
              <a:rPr lang="en-US" sz="1300"/>
              <a:pPr/>
              <a:t>62</a:t>
            </a:fld>
            <a:endParaRPr lang="en-US" sz="1300"/>
          </a:p>
        </p:txBody>
      </p:sp>
      <p:sp>
        <p:nvSpPr>
          <p:cNvPr id="31746" name="Slide Image Placeholder 1"/>
          <p:cNvSpPr>
            <a:spLocks noGrp="1" noRot="1" noChangeAspect="1" noTextEdit="1"/>
          </p:cNvSpPr>
          <p:nvPr>
            <p:ph type="sldImg"/>
          </p:nvPr>
        </p:nvSpPr>
        <p:spPr>
          <a:solidFill>
            <a:srgbClr val="FFFFFF"/>
          </a:solidFill>
          <a:ln/>
        </p:spPr>
      </p:sp>
      <p:sp>
        <p:nvSpPr>
          <p:cNvPr id="31747" name="Notes Placeholder 2"/>
          <p:cNvSpPr>
            <a:spLocks noGrp="1"/>
          </p:cNvSpPr>
          <p:nvPr>
            <p:ph type="body" idx="1"/>
          </p:nvPr>
        </p:nvSpPr>
        <p:spPr>
          <a:xfrm>
            <a:off x="812800" y="4560888"/>
            <a:ext cx="5608638" cy="4560887"/>
          </a:xfrm>
          <a:noFill/>
          <a:ln>
            <a:solidFill>
              <a:srgbClr val="000000"/>
            </a:solidFill>
          </a:ln>
          <a:extLst>
            <a:ext uri="{909E8E84-426E-40DD-AFC4-6F175D3DCCD1}">
              <a14:hiddenFill xmlns:a14="http://schemas.microsoft.com/office/drawing/2010/main">
                <a:solidFill>
                  <a:srgbClr val="FFFFFF"/>
                </a:solidFill>
              </a14:hiddenFill>
            </a:ext>
          </a:extLst>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baseline="0" dirty="0" smtClean="0">
                <a:latin typeface="Arial" charset="0"/>
                <a:ea typeface="ヒラギノ角ゴ Pro W3" charset="0"/>
                <a:cs typeface="ヒラギノ角ゴ Pro W3" charset="0"/>
              </a:rPr>
              <a:t>There is the link to the NCDPI work-based learning web page as well as a link to the national rules about youth employment.</a:t>
            </a:r>
          </a:p>
          <a:p>
            <a:pPr marL="0" marR="0" indent="0" algn="l" defTabSz="914400" rtl="0" eaLnBrk="0" fontAlgn="base" latinLnBrk="0" hangingPunct="0">
              <a:lnSpc>
                <a:spcPct val="100000"/>
              </a:lnSpc>
              <a:spcBef>
                <a:spcPct val="30000"/>
              </a:spcBef>
              <a:spcAft>
                <a:spcPct val="0"/>
              </a:spcAft>
              <a:buClrTx/>
              <a:buSzTx/>
              <a:buFontTx/>
              <a:buNone/>
              <a:tabLst/>
              <a:defRPr/>
            </a:pPr>
            <a:endParaRPr lang="en-US" baseline="0" dirty="0" smtClean="0">
              <a:latin typeface="Arial" charset="0"/>
              <a:ea typeface="ヒラギノ角ゴ Pro W3" charset="0"/>
              <a:cs typeface="ヒラギノ角ゴ Pro W3" charset="0"/>
            </a:endParaRPr>
          </a:p>
          <a:p>
            <a:pPr marL="0" marR="0" indent="0" algn="l" defTabSz="914400" rtl="0" eaLnBrk="0" fontAlgn="base" latinLnBrk="0" hangingPunct="0">
              <a:lnSpc>
                <a:spcPct val="100000"/>
              </a:lnSpc>
              <a:spcBef>
                <a:spcPct val="30000"/>
              </a:spcBef>
              <a:spcAft>
                <a:spcPct val="0"/>
              </a:spcAft>
              <a:buClrTx/>
              <a:buSzTx/>
              <a:buFontTx/>
              <a:buNone/>
              <a:tabLst/>
              <a:defRPr/>
            </a:pPr>
            <a:r>
              <a:rPr lang="en-US" baseline="0" dirty="0" smtClean="0">
                <a:latin typeface="Arial" charset="0"/>
                <a:ea typeface="ヒラギノ角ゴ Pro W3" charset="0"/>
                <a:cs typeface="ヒラギノ角ゴ Pro W3" charset="0"/>
              </a:rPr>
              <a:t>Also you see career stories about North </a:t>
            </a:r>
            <a:r>
              <a:rPr lang="en-US" baseline="0" dirty="0" smtClean="0">
                <a:latin typeface="Arial" charset="0"/>
                <a:ea typeface="ヒラギノ角ゴ Pro W3" charset="0"/>
                <a:cs typeface="ヒラギノ角ゴ Pro W3" charset="0"/>
              </a:rPr>
              <a:t>Carolinians </a:t>
            </a:r>
            <a:r>
              <a:rPr lang="en-US" baseline="0" dirty="0" smtClean="0">
                <a:latin typeface="Arial" charset="0"/>
                <a:ea typeface="ヒラギノ角ゴ Pro W3" charset="0"/>
                <a:cs typeface="ヒラギノ角ゴ Pro W3" charset="0"/>
              </a:rPr>
              <a:t>who benefited from a work-based learning program.</a:t>
            </a:r>
          </a:p>
          <a:p>
            <a:endParaRPr lang="en-US" baseline="0" dirty="0" smtClean="0">
              <a:latin typeface="Arial" charset="0"/>
              <a:ea typeface="ヒラギノ角ゴ Pro W3" charset="0"/>
              <a:cs typeface="ヒラギノ角ゴ Pro W3" charset="0"/>
            </a:endParaRPr>
          </a:p>
          <a:p>
            <a:r>
              <a:rPr lang="en-US" baseline="0" dirty="0" smtClean="0">
                <a:latin typeface="Arial" charset="0"/>
                <a:ea typeface="ヒラギノ角ゴ Pro W3" charset="0"/>
                <a:cs typeface="ヒラギノ角ゴ Pro W3" charset="0"/>
              </a:rPr>
              <a:t>=====</a:t>
            </a:r>
          </a:p>
          <a:p>
            <a:endParaRPr lang="en-US" baseline="0" dirty="0" smtClean="0">
              <a:latin typeface="Arial" charset="0"/>
              <a:ea typeface="ヒラギノ角ゴ Pro W3" charset="0"/>
              <a:cs typeface="ヒラギノ角ゴ Pro W3" charset="0"/>
            </a:endParaRPr>
          </a:p>
          <a:p>
            <a:r>
              <a:rPr lang="en-US" baseline="0" dirty="0" smtClean="0">
                <a:latin typeface="Arial" charset="0"/>
                <a:ea typeface="ヒラギノ角ゴ Pro W3" charset="0"/>
                <a:cs typeface="ヒラギノ角ゴ Pro W3" charset="0"/>
              </a:rPr>
              <a:t>www.ctenc.org/careers</a:t>
            </a:r>
          </a:p>
        </p:txBody>
      </p:sp>
      <p:sp>
        <p:nvSpPr>
          <p:cNvPr id="31748" name="Slide Number Placeholder 3"/>
          <p:cNvSpPr txBox="1">
            <a:spLocks noGrp="1"/>
          </p:cNvSpPr>
          <p:nvPr/>
        </p:nvSpPr>
        <p:spPr bwMode="auto">
          <a:xfrm>
            <a:off x="4144963" y="9121775"/>
            <a:ext cx="3170237" cy="479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6661" tIns="48331" rIns="96661" bIns="48331" anchor="b"/>
          <a:lstStyle>
            <a:lvl1pPr>
              <a:defRPr sz="2400">
                <a:solidFill>
                  <a:schemeClr val="tx1"/>
                </a:solidFill>
                <a:latin typeface="Arial" charset="0"/>
                <a:ea typeface="ヒラギノ角ゴ Pro W3" charset="0"/>
                <a:cs typeface="ヒラギノ角ゴ Pro W3" charset="0"/>
              </a:defRPr>
            </a:lvl1pPr>
            <a:lvl2pPr marL="742950" indent="-285750">
              <a:defRPr sz="2400">
                <a:solidFill>
                  <a:schemeClr val="tx1"/>
                </a:solidFill>
                <a:latin typeface="Arial" charset="0"/>
                <a:ea typeface="ヒラギノ角ゴ Pro W3" charset="0"/>
                <a:cs typeface="ヒラギノ角ゴ Pro W3" charset="0"/>
              </a:defRPr>
            </a:lvl2pPr>
            <a:lvl3pPr marL="1143000" indent="-228600">
              <a:defRPr sz="2400">
                <a:solidFill>
                  <a:schemeClr val="tx1"/>
                </a:solidFill>
                <a:latin typeface="Arial" charset="0"/>
                <a:ea typeface="ヒラギノ角ゴ Pro W3" charset="0"/>
                <a:cs typeface="ヒラギノ角ゴ Pro W3" charset="0"/>
              </a:defRPr>
            </a:lvl3pPr>
            <a:lvl4pPr marL="1600200" indent="-228600">
              <a:defRPr sz="2400">
                <a:solidFill>
                  <a:schemeClr val="tx1"/>
                </a:solidFill>
                <a:latin typeface="Arial" charset="0"/>
                <a:ea typeface="ヒラギノ角ゴ Pro W3" charset="0"/>
                <a:cs typeface="ヒラギノ角ゴ Pro W3" charset="0"/>
              </a:defRPr>
            </a:lvl4pPr>
            <a:lvl5pPr marL="2057400" indent="-228600">
              <a:defRPr sz="2400">
                <a:solidFill>
                  <a:schemeClr val="tx1"/>
                </a:solidFill>
                <a:latin typeface="Arial" charset="0"/>
                <a:ea typeface="ヒラギノ角ゴ Pro W3" charset="0"/>
                <a:cs typeface="ヒラギノ角ゴ Pro W3" charset="0"/>
              </a:defRPr>
            </a:lvl5pPr>
            <a:lvl6pPr marL="25146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6pPr>
            <a:lvl7pPr marL="29718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7pPr>
            <a:lvl8pPr marL="34290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8pPr>
            <a:lvl9pPr marL="38862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9pPr>
          </a:lstStyle>
          <a:p>
            <a:pPr algn="r"/>
            <a:fld id="{3008DC6F-E8C4-5846-90E7-EA5C8363BAAB}" type="slidenum">
              <a:rPr lang="en-US" sz="1300"/>
              <a:pPr algn="r"/>
              <a:t>62</a:t>
            </a:fld>
            <a:endParaRPr lang="en-US" sz="1300"/>
          </a:p>
        </p:txBody>
      </p:sp>
    </p:spTree>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ヒラギノ角ゴ Pro W3" charset="0"/>
                <a:cs typeface="ヒラギノ角ゴ Pro W3" charset="0"/>
              </a:defRPr>
            </a:lvl1pPr>
            <a:lvl2pPr marL="742950" indent="-285750">
              <a:defRPr sz="2400">
                <a:solidFill>
                  <a:schemeClr val="tx1"/>
                </a:solidFill>
                <a:latin typeface="Arial" charset="0"/>
                <a:ea typeface="ヒラギノ角ゴ Pro W3" charset="0"/>
                <a:cs typeface="ヒラギノ角ゴ Pro W3" charset="0"/>
              </a:defRPr>
            </a:lvl2pPr>
            <a:lvl3pPr marL="1143000" indent="-228600">
              <a:defRPr sz="2400">
                <a:solidFill>
                  <a:schemeClr val="tx1"/>
                </a:solidFill>
                <a:latin typeface="Arial" charset="0"/>
                <a:ea typeface="ヒラギノ角ゴ Pro W3" charset="0"/>
                <a:cs typeface="ヒラギノ角ゴ Pro W3" charset="0"/>
              </a:defRPr>
            </a:lvl3pPr>
            <a:lvl4pPr marL="1600200" indent="-228600">
              <a:defRPr sz="2400">
                <a:solidFill>
                  <a:schemeClr val="tx1"/>
                </a:solidFill>
                <a:latin typeface="Arial" charset="0"/>
                <a:ea typeface="ヒラギノ角ゴ Pro W3" charset="0"/>
                <a:cs typeface="ヒラギノ角ゴ Pro W3" charset="0"/>
              </a:defRPr>
            </a:lvl4pPr>
            <a:lvl5pPr marL="2057400" indent="-228600">
              <a:defRPr sz="2400">
                <a:solidFill>
                  <a:schemeClr val="tx1"/>
                </a:solidFill>
                <a:latin typeface="Arial" charset="0"/>
                <a:ea typeface="ヒラギノ角ゴ Pro W3" charset="0"/>
                <a:cs typeface="ヒラギノ角ゴ Pro W3" charset="0"/>
              </a:defRPr>
            </a:lvl5pPr>
            <a:lvl6pPr marL="25146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6pPr>
            <a:lvl7pPr marL="29718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7pPr>
            <a:lvl8pPr marL="34290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8pPr>
            <a:lvl9pPr marL="38862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9pPr>
          </a:lstStyle>
          <a:p>
            <a:fld id="{620BAE88-FB43-2046-99A0-1C01B692316A}" type="slidenum">
              <a:rPr lang="en-US" sz="1300"/>
              <a:pPr/>
              <a:t>63</a:t>
            </a:fld>
            <a:endParaRPr lang="en-US" sz="1300"/>
          </a:p>
        </p:txBody>
      </p:sp>
      <p:sp>
        <p:nvSpPr>
          <p:cNvPr id="31746" name="Slide Image Placeholder 1"/>
          <p:cNvSpPr>
            <a:spLocks noGrp="1" noRot="1" noChangeAspect="1" noTextEdit="1"/>
          </p:cNvSpPr>
          <p:nvPr>
            <p:ph type="sldImg"/>
          </p:nvPr>
        </p:nvSpPr>
        <p:spPr>
          <a:solidFill>
            <a:srgbClr val="FFFFFF"/>
          </a:solidFill>
          <a:ln/>
        </p:spPr>
      </p:sp>
      <p:sp>
        <p:nvSpPr>
          <p:cNvPr id="31747" name="Notes Placeholder 2"/>
          <p:cNvSpPr>
            <a:spLocks noGrp="1"/>
          </p:cNvSpPr>
          <p:nvPr>
            <p:ph type="body" idx="1"/>
          </p:nvPr>
        </p:nvSpPr>
        <p:spPr>
          <a:xfrm>
            <a:off x="812800" y="4560888"/>
            <a:ext cx="5608638" cy="4560887"/>
          </a:xfrm>
          <a:noFill/>
          <a:ln>
            <a:solidFill>
              <a:srgbClr val="000000"/>
            </a:solidFill>
          </a:ln>
          <a:extLst>
            <a:ext uri="{909E8E84-426E-40DD-AFC4-6F175D3DCCD1}">
              <a14:hiddenFill xmlns:a14="http://schemas.microsoft.com/office/drawing/2010/main">
                <a:solidFill>
                  <a:srgbClr val="FFFFFF"/>
                </a:solidFill>
              </a14:hiddenFill>
            </a:ext>
          </a:extLst>
        </p:spPr>
        <p:txBody>
          <a:bodyPr/>
          <a:lstStyle/>
          <a:p>
            <a:r>
              <a:rPr lang="en-US" baseline="0" dirty="0" smtClean="0">
                <a:latin typeface="Arial" charset="0"/>
                <a:ea typeface="ヒラギノ角ゴ Pro W3" charset="0"/>
                <a:cs typeface="ヒラギノ角ゴ Pro W3" charset="0"/>
              </a:rPr>
              <a:t>Here is a page about exploring the job market.  This is a lot of what I have been presenting to you here today.</a:t>
            </a:r>
          </a:p>
          <a:p>
            <a:endParaRPr lang="en-US" baseline="0" dirty="0" smtClean="0">
              <a:latin typeface="Arial" charset="0"/>
              <a:ea typeface="ヒラギノ角ゴ Pro W3" charset="0"/>
              <a:cs typeface="ヒラギノ角ゴ Pro W3" charset="0"/>
            </a:endParaRPr>
          </a:p>
          <a:p>
            <a:r>
              <a:rPr lang="en-US" baseline="0" dirty="0" smtClean="0">
                <a:latin typeface="Arial" charset="0"/>
                <a:ea typeface="ヒラギノ角ゴ Pro W3" charset="0"/>
                <a:cs typeface="ヒラギノ角ゴ Pro W3" charset="0"/>
              </a:rPr>
              <a:t>=====</a:t>
            </a:r>
          </a:p>
          <a:p>
            <a:endParaRPr lang="en-US" baseline="0" dirty="0" smtClean="0">
              <a:latin typeface="Arial" charset="0"/>
              <a:ea typeface="ヒラギノ角ゴ Pro W3" charset="0"/>
              <a:cs typeface="ヒラギノ角ゴ Pro W3" charset="0"/>
            </a:endParaRPr>
          </a:p>
          <a:p>
            <a:r>
              <a:rPr lang="en-US" baseline="0" dirty="0" smtClean="0">
                <a:latin typeface="Arial" charset="0"/>
                <a:ea typeface="ヒラギノ角ゴ Pro W3" charset="0"/>
                <a:cs typeface="ヒラギノ角ゴ Pro W3" charset="0"/>
              </a:rPr>
              <a:t>www.ctenc.org/careers</a:t>
            </a:r>
          </a:p>
        </p:txBody>
      </p:sp>
      <p:sp>
        <p:nvSpPr>
          <p:cNvPr id="31748" name="Slide Number Placeholder 3"/>
          <p:cNvSpPr txBox="1">
            <a:spLocks noGrp="1"/>
          </p:cNvSpPr>
          <p:nvPr/>
        </p:nvSpPr>
        <p:spPr bwMode="auto">
          <a:xfrm>
            <a:off x="4144963" y="9121775"/>
            <a:ext cx="3170237" cy="479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6661" tIns="48331" rIns="96661" bIns="48331" anchor="b"/>
          <a:lstStyle>
            <a:lvl1pPr>
              <a:defRPr sz="2400">
                <a:solidFill>
                  <a:schemeClr val="tx1"/>
                </a:solidFill>
                <a:latin typeface="Arial" charset="0"/>
                <a:ea typeface="ヒラギノ角ゴ Pro W3" charset="0"/>
                <a:cs typeface="ヒラギノ角ゴ Pro W3" charset="0"/>
              </a:defRPr>
            </a:lvl1pPr>
            <a:lvl2pPr marL="742950" indent="-285750">
              <a:defRPr sz="2400">
                <a:solidFill>
                  <a:schemeClr val="tx1"/>
                </a:solidFill>
                <a:latin typeface="Arial" charset="0"/>
                <a:ea typeface="ヒラギノ角ゴ Pro W3" charset="0"/>
                <a:cs typeface="ヒラギノ角ゴ Pro W3" charset="0"/>
              </a:defRPr>
            </a:lvl2pPr>
            <a:lvl3pPr marL="1143000" indent="-228600">
              <a:defRPr sz="2400">
                <a:solidFill>
                  <a:schemeClr val="tx1"/>
                </a:solidFill>
                <a:latin typeface="Arial" charset="0"/>
                <a:ea typeface="ヒラギノ角ゴ Pro W3" charset="0"/>
                <a:cs typeface="ヒラギノ角ゴ Pro W3" charset="0"/>
              </a:defRPr>
            </a:lvl3pPr>
            <a:lvl4pPr marL="1600200" indent="-228600">
              <a:defRPr sz="2400">
                <a:solidFill>
                  <a:schemeClr val="tx1"/>
                </a:solidFill>
                <a:latin typeface="Arial" charset="0"/>
                <a:ea typeface="ヒラギノ角ゴ Pro W3" charset="0"/>
                <a:cs typeface="ヒラギノ角ゴ Pro W3" charset="0"/>
              </a:defRPr>
            </a:lvl4pPr>
            <a:lvl5pPr marL="2057400" indent="-228600">
              <a:defRPr sz="2400">
                <a:solidFill>
                  <a:schemeClr val="tx1"/>
                </a:solidFill>
                <a:latin typeface="Arial" charset="0"/>
                <a:ea typeface="ヒラギノ角ゴ Pro W3" charset="0"/>
                <a:cs typeface="ヒラギノ角ゴ Pro W3" charset="0"/>
              </a:defRPr>
            </a:lvl5pPr>
            <a:lvl6pPr marL="25146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6pPr>
            <a:lvl7pPr marL="29718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7pPr>
            <a:lvl8pPr marL="34290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8pPr>
            <a:lvl9pPr marL="38862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9pPr>
          </a:lstStyle>
          <a:p>
            <a:pPr algn="r"/>
            <a:fld id="{3008DC6F-E8C4-5846-90E7-EA5C8363BAAB}" type="slidenum">
              <a:rPr lang="en-US" sz="1300"/>
              <a:pPr algn="r"/>
              <a:t>63</a:t>
            </a:fld>
            <a:endParaRPr lang="en-US" sz="1300"/>
          </a:p>
        </p:txBody>
      </p:sp>
    </p:spTree>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ヒラギノ角ゴ Pro W3" charset="0"/>
                <a:cs typeface="ヒラギノ角ゴ Pro W3" charset="0"/>
              </a:defRPr>
            </a:lvl1pPr>
            <a:lvl2pPr marL="742950" indent="-285750">
              <a:defRPr sz="2400">
                <a:solidFill>
                  <a:schemeClr val="tx1"/>
                </a:solidFill>
                <a:latin typeface="Arial" charset="0"/>
                <a:ea typeface="ヒラギノ角ゴ Pro W3" charset="0"/>
                <a:cs typeface="ヒラギノ角ゴ Pro W3" charset="0"/>
              </a:defRPr>
            </a:lvl2pPr>
            <a:lvl3pPr marL="1143000" indent="-228600">
              <a:defRPr sz="2400">
                <a:solidFill>
                  <a:schemeClr val="tx1"/>
                </a:solidFill>
                <a:latin typeface="Arial" charset="0"/>
                <a:ea typeface="ヒラギノ角ゴ Pro W3" charset="0"/>
                <a:cs typeface="ヒラギノ角ゴ Pro W3" charset="0"/>
              </a:defRPr>
            </a:lvl3pPr>
            <a:lvl4pPr marL="1600200" indent="-228600">
              <a:defRPr sz="2400">
                <a:solidFill>
                  <a:schemeClr val="tx1"/>
                </a:solidFill>
                <a:latin typeface="Arial" charset="0"/>
                <a:ea typeface="ヒラギノ角ゴ Pro W3" charset="0"/>
                <a:cs typeface="ヒラギノ角ゴ Pro W3" charset="0"/>
              </a:defRPr>
            </a:lvl4pPr>
            <a:lvl5pPr marL="2057400" indent="-228600">
              <a:defRPr sz="2400">
                <a:solidFill>
                  <a:schemeClr val="tx1"/>
                </a:solidFill>
                <a:latin typeface="Arial" charset="0"/>
                <a:ea typeface="ヒラギノ角ゴ Pro W3" charset="0"/>
                <a:cs typeface="ヒラギノ角ゴ Pro W3" charset="0"/>
              </a:defRPr>
            </a:lvl5pPr>
            <a:lvl6pPr marL="25146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6pPr>
            <a:lvl7pPr marL="29718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7pPr>
            <a:lvl8pPr marL="34290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8pPr>
            <a:lvl9pPr marL="38862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9pPr>
          </a:lstStyle>
          <a:p>
            <a:fld id="{620BAE88-FB43-2046-99A0-1C01B692316A}" type="slidenum">
              <a:rPr lang="en-US" sz="1300"/>
              <a:pPr/>
              <a:t>64</a:t>
            </a:fld>
            <a:endParaRPr lang="en-US" sz="1300"/>
          </a:p>
        </p:txBody>
      </p:sp>
      <p:sp>
        <p:nvSpPr>
          <p:cNvPr id="31746" name="Slide Image Placeholder 1"/>
          <p:cNvSpPr>
            <a:spLocks noGrp="1" noRot="1" noChangeAspect="1" noTextEdit="1"/>
          </p:cNvSpPr>
          <p:nvPr>
            <p:ph type="sldImg"/>
          </p:nvPr>
        </p:nvSpPr>
        <p:spPr>
          <a:solidFill>
            <a:srgbClr val="FFFFFF"/>
          </a:solidFill>
          <a:ln/>
        </p:spPr>
      </p:sp>
      <p:sp>
        <p:nvSpPr>
          <p:cNvPr id="31747" name="Notes Placeholder 2"/>
          <p:cNvSpPr>
            <a:spLocks noGrp="1"/>
          </p:cNvSpPr>
          <p:nvPr>
            <p:ph type="body" idx="1"/>
          </p:nvPr>
        </p:nvSpPr>
        <p:spPr>
          <a:xfrm>
            <a:off x="812800" y="4560888"/>
            <a:ext cx="5608638" cy="4560887"/>
          </a:xfrm>
          <a:noFill/>
          <a:ln>
            <a:solidFill>
              <a:srgbClr val="000000"/>
            </a:solidFill>
          </a:ln>
          <a:extLst>
            <a:ext uri="{909E8E84-426E-40DD-AFC4-6F175D3DCCD1}">
              <a14:hiddenFill xmlns:a14="http://schemas.microsoft.com/office/drawing/2010/main">
                <a:solidFill>
                  <a:srgbClr val="FFFFFF"/>
                </a:solidFill>
              </a14:hiddenFill>
            </a:ext>
          </a:extLst>
        </p:spPr>
        <p:txBody>
          <a:bodyPr/>
          <a:lstStyle/>
          <a:p>
            <a:r>
              <a:rPr lang="en-US" baseline="0" dirty="0" smtClean="0">
                <a:latin typeface="Arial" charset="0"/>
                <a:ea typeface="ヒラギノ角ゴ Pro W3" charset="0"/>
                <a:cs typeface="ヒラギノ角ゴ Pro W3" charset="0"/>
              </a:rPr>
              <a:t>I showed you this page earlier. </a:t>
            </a:r>
          </a:p>
          <a:p>
            <a:r>
              <a:rPr lang="en-US" baseline="0" dirty="0" smtClean="0">
                <a:latin typeface="Arial" charset="0"/>
                <a:ea typeface="ヒラギノ角ゴ Pro W3" charset="0"/>
                <a:cs typeface="ヒラギノ角ゴ Pro W3" charset="0"/>
              </a:rPr>
              <a:t>Right now it shows all occupations in North Carolina.</a:t>
            </a:r>
          </a:p>
          <a:p>
            <a:endParaRPr lang="en-US" baseline="0" dirty="0" smtClean="0">
              <a:latin typeface="Arial" charset="0"/>
              <a:ea typeface="ヒラギノ角ゴ Pro W3" charset="0"/>
              <a:cs typeface="ヒラギノ角ゴ Pro W3" charset="0"/>
            </a:endParaRPr>
          </a:p>
          <a:p>
            <a:r>
              <a:rPr lang="en-US" baseline="0" dirty="0" smtClean="0">
                <a:latin typeface="Arial" charset="0"/>
                <a:ea typeface="ヒラギノ角ゴ Pro W3" charset="0"/>
                <a:cs typeface="ヒラギノ角ゴ Pro W3" charset="0"/>
              </a:rPr>
              <a:t>The drop-down menus let you select a career cluster </a:t>
            </a:r>
            <a:r>
              <a:rPr lang="en-US" baseline="0" dirty="0" smtClean="0">
                <a:latin typeface="Arial" charset="0"/>
                <a:ea typeface="ヒラギノ角ゴ Pro W3" charset="0"/>
                <a:cs typeface="ヒラギノ角ゴ Pro W3" charset="0"/>
              </a:rPr>
              <a:t>-- or </a:t>
            </a:r>
            <a:r>
              <a:rPr lang="en-US" baseline="0" dirty="0" smtClean="0">
                <a:latin typeface="Arial" charset="0"/>
                <a:ea typeface="ヒラギノ角ゴ Pro W3" charset="0"/>
                <a:cs typeface="ヒラギノ角ゴ Pro W3" charset="0"/>
              </a:rPr>
              <a:t>a career interest </a:t>
            </a:r>
            <a:r>
              <a:rPr lang="en-US" baseline="0" dirty="0" smtClean="0">
                <a:latin typeface="Arial" charset="0"/>
                <a:ea typeface="ヒラギノ角ゴ Pro W3" charset="0"/>
                <a:cs typeface="ヒラギノ角ゴ Pro W3" charset="0"/>
              </a:rPr>
              <a:t>-- or </a:t>
            </a:r>
            <a:r>
              <a:rPr lang="en-US" baseline="0" dirty="0" smtClean="0">
                <a:latin typeface="Arial" charset="0"/>
                <a:ea typeface="ヒラギノ角ゴ Pro W3" charset="0"/>
                <a:cs typeface="ヒラギノ角ゴ Pro W3" charset="0"/>
              </a:rPr>
              <a:t>both.</a:t>
            </a:r>
          </a:p>
          <a:p>
            <a:endParaRPr lang="en-US" baseline="0" dirty="0" smtClean="0">
              <a:latin typeface="Arial" charset="0"/>
              <a:ea typeface="ヒラギノ角ゴ Pro W3" charset="0"/>
              <a:cs typeface="ヒラギノ角ゴ Pro W3" charset="0"/>
            </a:endParaRPr>
          </a:p>
          <a:p>
            <a:r>
              <a:rPr lang="en-US" baseline="0" dirty="0" smtClean="0">
                <a:latin typeface="Arial" charset="0"/>
                <a:ea typeface="ヒラギノ角ゴ Pro W3" charset="0"/>
                <a:cs typeface="ヒラギノ角ゴ Pro W3" charset="0"/>
              </a:rPr>
              <a:t>=====</a:t>
            </a:r>
          </a:p>
          <a:p>
            <a:endParaRPr lang="en-US" baseline="0" dirty="0" smtClean="0">
              <a:latin typeface="Arial" charset="0"/>
              <a:ea typeface="ヒラギノ角ゴ Pro W3" charset="0"/>
              <a:cs typeface="ヒラギノ角ゴ Pro W3" charset="0"/>
            </a:endParaRPr>
          </a:p>
          <a:p>
            <a:r>
              <a:rPr lang="en-US" baseline="0" dirty="0" smtClean="0">
                <a:latin typeface="Arial" charset="0"/>
                <a:ea typeface="ヒラギノ角ゴ Pro W3" charset="0"/>
                <a:cs typeface="ヒラギノ角ゴ Pro W3" charset="0"/>
              </a:rPr>
              <a:t>www.ctenc.org/careers</a:t>
            </a:r>
          </a:p>
        </p:txBody>
      </p:sp>
      <p:sp>
        <p:nvSpPr>
          <p:cNvPr id="31748" name="Slide Number Placeholder 3"/>
          <p:cNvSpPr txBox="1">
            <a:spLocks noGrp="1"/>
          </p:cNvSpPr>
          <p:nvPr/>
        </p:nvSpPr>
        <p:spPr bwMode="auto">
          <a:xfrm>
            <a:off x="4144963" y="9121775"/>
            <a:ext cx="3170237" cy="479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6661" tIns="48331" rIns="96661" bIns="48331" anchor="b"/>
          <a:lstStyle>
            <a:lvl1pPr>
              <a:defRPr sz="2400">
                <a:solidFill>
                  <a:schemeClr val="tx1"/>
                </a:solidFill>
                <a:latin typeface="Arial" charset="0"/>
                <a:ea typeface="ヒラギノ角ゴ Pro W3" charset="0"/>
                <a:cs typeface="ヒラギノ角ゴ Pro W3" charset="0"/>
              </a:defRPr>
            </a:lvl1pPr>
            <a:lvl2pPr marL="742950" indent="-285750">
              <a:defRPr sz="2400">
                <a:solidFill>
                  <a:schemeClr val="tx1"/>
                </a:solidFill>
                <a:latin typeface="Arial" charset="0"/>
                <a:ea typeface="ヒラギノ角ゴ Pro W3" charset="0"/>
                <a:cs typeface="ヒラギノ角ゴ Pro W3" charset="0"/>
              </a:defRPr>
            </a:lvl2pPr>
            <a:lvl3pPr marL="1143000" indent="-228600">
              <a:defRPr sz="2400">
                <a:solidFill>
                  <a:schemeClr val="tx1"/>
                </a:solidFill>
                <a:latin typeface="Arial" charset="0"/>
                <a:ea typeface="ヒラギノ角ゴ Pro W3" charset="0"/>
                <a:cs typeface="ヒラギノ角ゴ Pro W3" charset="0"/>
              </a:defRPr>
            </a:lvl3pPr>
            <a:lvl4pPr marL="1600200" indent="-228600">
              <a:defRPr sz="2400">
                <a:solidFill>
                  <a:schemeClr val="tx1"/>
                </a:solidFill>
                <a:latin typeface="Arial" charset="0"/>
                <a:ea typeface="ヒラギノ角ゴ Pro W3" charset="0"/>
                <a:cs typeface="ヒラギノ角ゴ Pro W3" charset="0"/>
              </a:defRPr>
            </a:lvl4pPr>
            <a:lvl5pPr marL="2057400" indent="-228600">
              <a:defRPr sz="2400">
                <a:solidFill>
                  <a:schemeClr val="tx1"/>
                </a:solidFill>
                <a:latin typeface="Arial" charset="0"/>
                <a:ea typeface="ヒラギノ角ゴ Pro W3" charset="0"/>
                <a:cs typeface="ヒラギノ角ゴ Pro W3" charset="0"/>
              </a:defRPr>
            </a:lvl5pPr>
            <a:lvl6pPr marL="25146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6pPr>
            <a:lvl7pPr marL="29718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7pPr>
            <a:lvl8pPr marL="34290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8pPr>
            <a:lvl9pPr marL="38862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9pPr>
          </a:lstStyle>
          <a:p>
            <a:pPr algn="r"/>
            <a:fld id="{3008DC6F-E8C4-5846-90E7-EA5C8363BAAB}" type="slidenum">
              <a:rPr lang="en-US" sz="1300"/>
              <a:pPr algn="r"/>
              <a:t>64</a:t>
            </a:fld>
            <a:endParaRPr lang="en-US" sz="1300"/>
          </a:p>
        </p:txBody>
      </p:sp>
    </p:spTree>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ヒラギノ角ゴ Pro W3" charset="0"/>
                <a:cs typeface="ヒラギノ角ゴ Pro W3" charset="0"/>
              </a:defRPr>
            </a:lvl1pPr>
            <a:lvl2pPr marL="742950" indent="-285750">
              <a:defRPr sz="2400">
                <a:solidFill>
                  <a:schemeClr val="tx1"/>
                </a:solidFill>
                <a:latin typeface="Arial" charset="0"/>
                <a:ea typeface="ヒラギノ角ゴ Pro W3" charset="0"/>
                <a:cs typeface="ヒラギノ角ゴ Pro W3" charset="0"/>
              </a:defRPr>
            </a:lvl2pPr>
            <a:lvl3pPr marL="1143000" indent="-228600">
              <a:defRPr sz="2400">
                <a:solidFill>
                  <a:schemeClr val="tx1"/>
                </a:solidFill>
                <a:latin typeface="Arial" charset="0"/>
                <a:ea typeface="ヒラギノ角ゴ Pro W3" charset="0"/>
                <a:cs typeface="ヒラギノ角ゴ Pro W3" charset="0"/>
              </a:defRPr>
            </a:lvl3pPr>
            <a:lvl4pPr marL="1600200" indent="-228600">
              <a:defRPr sz="2400">
                <a:solidFill>
                  <a:schemeClr val="tx1"/>
                </a:solidFill>
                <a:latin typeface="Arial" charset="0"/>
                <a:ea typeface="ヒラギノ角ゴ Pro W3" charset="0"/>
                <a:cs typeface="ヒラギノ角ゴ Pro W3" charset="0"/>
              </a:defRPr>
            </a:lvl4pPr>
            <a:lvl5pPr marL="2057400" indent="-228600">
              <a:defRPr sz="2400">
                <a:solidFill>
                  <a:schemeClr val="tx1"/>
                </a:solidFill>
                <a:latin typeface="Arial" charset="0"/>
                <a:ea typeface="ヒラギノ角ゴ Pro W3" charset="0"/>
                <a:cs typeface="ヒラギノ角ゴ Pro W3" charset="0"/>
              </a:defRPr>
            </a:lvl5pPr>
            <a:lvl6pPr marL="25146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6pPr>
            <a:lvl7pPr marL="29718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7pPr>
            <a:lvl8pPr marL="34290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8pPr>
            <a:lvl9pPr marL="38862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9pPr>
          </a:lstStyle>
          <a:p>
            <a:fld id="{620BAE88-FB43-2046-99A0-1C01B692316A}" type="slidenum">
              <a:rPr lang="en-US" sz="1300"/>
              <a:pPr/>
              <a:t>65</a:t>
            </a:fld>
            <a:endParaRPr lang="en-US" sz="1300"/>
          </a:p>
        </p:txBody>
      </p:sp>
      <p:sp>
        <p:nvSpPr>
          <p:cNvPr id="31746" name="Slide Image Placeholder 1"/>
          <p:cNvSpPr>
            <a:spLocks noGrp="1" noRot="1" noChangeAspect="1" noTextEdit="1"/>
          </p:cNvSpPr>
          <p:nvPr>
            <p:ph type="sldImg"/>
          </p:nvPr>
        </p:nvSpPr>
        <p:spPr>
          <a:solidFill>
            <a:srgbClr val="FFFFFF"/>
          </a:solidFill>
          <a:ln/>
        </p:spPr>
      </p:sp>
      <p:sp>
        <p:nvSpPr>
          <p:cNvPr id="31747" name="Notes Placeholder 2"/>
          <p:cNvSpPr>
            <a:spLocks noGrp="1"/>
          </p:cNvSpPr>
          <p:nvPr>
            <p:ph type="body" idx="1"/>
          </p:nvPr>
        </p:nvSpPr>
        <p:spPr>
          <a:xfrm>
            <a:off x="812800" y="4560888"/>
            <a:ext cx="5608638" cy="4560887"/>
          </a:xfrm>
          <a:noFill/>
          <a:ln>
            <a:solidFill>
              <a:srgbClr val="000000"/>
            </a:solidFill>
          </a:ln>
          <a:extLst>
            <a:ext uri="{909E8E84-426E-40DD-AFC4-6F175D3DCCD1}">
              <a14:hiddenFill xmlns:a14="http://schemas.microsoft.com/office/drawing/2010/main">
                <a:solidFill>
                  <a:srgbClr val="FFFFFF"/>
                </a:solidFill>
              </a14:hiddenFill>
            </a:ext>
          </a:extLst>
        </p:spPr>
        <p:txBody>
          <a:bodyPr/>
          <a:lstStyle/>
          <a:p>
            <a:r>
              <a:rPr lang="en-US" baseline="0" dirty="0" smtClean="0">
                <a:latin typeface="Arial" charset="0"/>
                <a:ea typeface="ヒラギノ角ゴ Pro W3" charset="0"/>
                <a:cs typeface="ヒラギノ角ゴ Pro W3" charset="0"/>
              </a:rPr>
              <a:t>Here is the menu to select a career cluster.</a:t>
            </a:r>
          </a:p>
          <a:p>
            <a:endParaRPr lang="en-US" baseline="0" dirty="0" smtClean="0">
              <a:latin typeface="Arial" charset="0"/>
              <a:ea typeface="ヒラギノ角ゴ Pro W3" charset="0"/>
              <a:cs typeface="ヒラギノ角ゴ Pro W3" charset="0"/>
            </a:endParaRPr>
          </a:p>
          <a:p>
            <a:r>
              <a:rPr lang="en-US" baseline="0" dirty="0" smtClean="0">
                <a:latin typeface="Arial" charset="0"/>
                <a:ea typeface="ヒラギノ角ゴ Pro W3" charset="0"/>
                <a:cs typeface="ヒラギノ角ゴ Pro W3" charset="0"/>
              </a:rPr>
              <a:t>=====</a:t>
            </a:r>
          </a:p>
          <a:p>
            <a:endParaRPr lang="en-US" baseline="0" dirty="0" smtClean="0">
              <a:latin typeface="Arial" charset="0"/>
              <a:ea typeface="ヒラギノ角ゴ Pro W3" charset="0"/>
              <a:cs typeface="ヒラギノ角ゴ Pro W3" charset="0"/>
            </a:endParaRPr>
          </a:p>
          <a:p>
            <a:r>
              <a:rPr lang="en-US" baseline="0" dirty="0" smtClean="0">
                <a:latin typeface="Arial" charset="0"/>
                <a:ea typeface="ヒラギノ角ゴ Pro W3" charset="0"/>
                <a:cs typeface="ヒラギノ角ゴ Pro W3" charset="0"/>
              </a:rPr>
              <a:t>www.ctenc.org/careers</a:t>
            </a:r>
          </a:p>
        </p:txBody>
      </p:sp>
      <p:sp>
        <p:nvSpPr>
          <p:cNvPr id="31748" name="Slide Number Placeholder 3"/>
          <p:cNvSpPr txBox="1">
            <a:spLocks noGrp="1"/>
          </p:cNvSpPr>
          <p:nvPr/>
        </p:nvSpPr>
        <p:spPr bwMode="auto">
          <a:xfrm>
            <a:off x="4144963" y="9121775"/>
            <a:ext cx="3170237" cy="479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6661" tIns="48331" rIns="96661" bIns="48331" anchor="b"/>
          <a:lstStyle>
            <a:lvl1pPr>
              <a:defRPr sz="2400">
                <a:solidFill>
                  <a:schemeClr val="tx1"/>
                </a:solidFill>
                <a:latin typeface="Arial" charset="0"/>
                <a:ea typeface="ヒラギノ角ゴ Pro W3" charset="0"/>
                <a:cs typeface="ヒラギノ角ゴ Pro W3" charset="0"/>
              </a:defRPr>
            </a:lvl1pPr>
            <a:lvl2pPr marL="742950" indent="-285750">
              <a:defRPr sz="2400">
                <a:solidFill>
                  <a:schemeClr val="tx1"/>
                </a:solidFill>
                <a:latin typeface="Arial" charset="0"/>
                <a:ea typeface="ヒラギノ角ゴ Pro W3" charset="0"/>
                <a:cs typeface="ヒラギノ角ゴ Pro W3" charset="0"/>
              </a:defRPr>
            </a:lvl2pPr>
            <a:lvl3pPr marL="1143000" indent="-228600">
              <a:defRPr sz="2400">
                <a:solidFill>
                  <a:schemeClr val="tx1"/>
                </a:solidFill>
                <a:latin typeface="Arial" charset="0"/>
                <a:ea typeface="ヒラギノ角ゴ Pro W3" charset="0"/>
                <a:cs typeface="ヒラギノ角ゴ Pro W3" charset="0"/>
              </a:defRPr>
            </a:lvl3pPr>
            <a:lvl4pPr marL="1600200" indent="-228600">
              <a:defRPr sz="2400">
                <a:solidFill>
                  <a:schemeClr val="tx1"/>
                </a:solidFill>
                <a:latin typeface="Arial" charset="0"/>
                <a:ea typeface="ヒラギノ角ゴ Pro W3" charset="0"/>
                <a:cs typeface="ヒラギノ角ゴ Pro W3" charset="0"/>
              </a:defRPr>
            </a:lvl4pPr>
            <a:lvl5pPr marL="2057400" indent="-228600">
              <a:defRPr sz="2400">
                <a:solidFill>
                  <a:schemeClr val="tx1"/>
                </a:solidFill>
                <a:latin typeface="Arial" charset="0"/>
                <a:ea typeface="ヒラギノ角ゴ Pro W3" charset="0"/>
                <a:cs typeface="ヒラギノ角ゴ Pro W3" charset="0"/>
              </a:defRPr>
            </a:lvl5pPr>
            <a:lvl6pPr marL="25146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6pPr>
            <a:lvl7pPr marL="29718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7pPr>
            <a:lvl8pPr marL="34290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8pPr>
            <a:lvl9pPr marL="38862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9pPr>
          </a:lstStyle>
          <a:p>
            <a:pPr algn="r"/>
            <a:fld id="{3008DC6F-E8C4-5846-90E7-EA5C8363BAAB}" type="slidenum">
              <a:rPr lang="en-US" sz="1300"/>
              <a:pPr algn="r"/>
              <a:t>65</a:t>
            </a:fld>
            <a:endParaRPr lang="en-US" sz="1300"/>
          </a:p>
        </p:txBody>
      </p:sp>
    </p:spTree>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ヒラギノ角ゴ Pro W3" charset="0"/>
                <a:cs typeface="ヒラギノ角ゴ Pro W3" charset="0"/>
              </a:defRPr>
            </a:lvl1pPr>
            <a:lvl2pPr marL="742950" indent="-285750">
              <a:defRPr sz="2400">
                <a:solidFill>
                  <a:schemeClr val="tx1"/>
                </a:solidFill>
                <a:latin typeface="Arial" charset="0"/>
                <a:ea typeface="ヒラギノ角ゴ Pro W3" charset="0"/>
                <a:cs typeface="ヒラギノ角ゴ Pro W3" charset="0"/>
              </a:defRPr>
            </a:lvl2pPr>
            <a:lvl3pPr marL="1143000" indent="-228600">
              <a:defRPr sz="2400">
                <a:solidFill>
                  <a:schemeClr val="tx1"/>
                </a:solidFill>
                <a:latin typeface="Arial" charset="0"/>
                <a:ea typeface="ヒラギノ角ゴ Pro W3" charset="0"/>
                <a:cs typeface="ヒラギノ角ゴ Pro W3" charset="0"/>
              </a:defRPr>
            </a:lvl3pPr>
            <a:lvl4pPr marL="1600200" indent="-228600">
              <a:defRPr sz="2400">
                <a:solidFill>
                  <a:schemeClr val="tx1"/>
                </a:solidFill>
                <a:latin typeface="Arial" charset="0"/>
                <a:ea typeface="ヒラギノ角ゴ Pro W3" charset="0"/>
                <a:cs typeface="ヒラギノ角ゴ Pro W3" charset="0"/>
              </a:defRPr>
            </a:lvl4pPr>
            <a:lvl5pPr marL="2057400" indent="-228600">
              <a:defRPr sz="2400">
                <a:solidFill>
                  <a:schemeClr val="tx1"/>
                </a:solidFill>
                <a:latin typeface="Arial" charset="0"/>
                <a:ea typeface="ヒラギノ角ゴ Pro W3" charset="0"/>
                <a:cs typeface="ヒラギノ角ゴ Pro W3" charset="0"/>
              </a:defRPr>
            </a:lvl5pPr>
            <a:lvl6pPr marL="25146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6pPr>
            <a:lvl7pPr marL="29718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7pPr>
            <a:lvl8pPr marL="34290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8pPr>
            <a:lvl9pPr marL="38862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9pPr>
          </a:lstStyle>
          <a:p>
            <a:fld id="{620BAE88-FB43-2046-99A0-1C01B692316A}" type="slidenum">
              <a:rPr lang="en-US" sz="1300"/>
              <a:pPr/>
              <a:t>66</a:t>
            </a:fld>
            <a:endParaRPr lang="en-US" sz="1300"/>
          </a:p>
        </p:txBody>
      </p:sp>
      <p:sp>
        <p:nvSpPr>
          <p:cNvPr id="31746" name="Slide Image Placeholder 1"/>
          <p:cNvSpPr>
            <a:spLocks noGrp="1" noRot="1" noChangeAspect="1" noTextEdit="1"/>
          </p:cNvSpPr>
          <p:nvPr>
            <p:ph type="sldImg"/>
          </p:nvPr>
        </p:nvSpPr>
        <p:spPr>
          <a:solidFill>
            <a:srgbClr val="FFFFFF"/>
          </a:solidFill>
          <a:ln/>
        </p:spPr>
      </p:sp>
      <p:sp>
        <p:nvSpPr>
          <p:cNvPr id="31747" name="Notes Placeholder 2"/>
          <p:cNvSpPr>
            <a:spLocks noGrp="1"/>
          </p:cNvSpPr>
          <p:nvPr>
            <p:ph type="body" idx="1"/>
          </p:nvPr>
        </p:nvSpPr>
        <p:spPr>
          <a:xfrm>
            <a:off x="812800" y="4560888"/>
            <a:ext cx="5608638" cy="4560887"/>
          </a:xfrm>
          <a:noFill/>
          <a:ln>
            <a:solidFill>
              <a:srgbClr val="000000"/>
            </a:solidFill>
          </a:ln>
          <a:extLst>
            <a:ext uri="{909E8E84-426E-40DD-AFC4-6F175D3DCCD1}">
              <a14:hiddenFill xmlns:a14="http://schemas.microsoft.com/office/drawing/2010/main">
                <a:solidFill>
                  <a:srgbClr val="FFFFFF"/>
                </a:solidFill>
              </a14:hiddenFill>
            </a:ext>
          </a:extLst>
        </p:spPr>
        <p:txBody>
          <a:bodyPr/>
          <a:lstStyle/>
          <a:p>
            <a:r>
              <a:rPr lang="en-US" baseline="0" dirty="0" smtClean="0">
                <a:latin typeface="Arial" charset="0"/>
                <a:ea typeface="ヒラギノ角ゴ Pro W3" charset="0"/>
                <a:cs typeface="ヒラギノ角ゴ Pro W3" charset="0"/>
              </a:rPr>
              <a:t>And the drop-down menu to select a career interest.</a:t>
            </a:r>
          </a:p>
          <a:p>
            <a:endParaRPr lang="en-US" baseline="0" dirty="0" smtClean="0">
              <a:latin typeface="Arial" charset="0"/>
              <a:ea typeface="ヒラギノ角ゴ Pro W3" charset="0"/>
              <a:cs typeface="ヒラギノ角ゴ Pro W3" charset="0"/>
            </a:endParaRPr>
          </a:p>
          <a:p>
            <a:r>
              <a:rPr lang="en-US" baseline="0" dirty="0" smtClean="0">
                <a:latin typeface="Arial" charset="0"/>
                <a:ea typeface="ヒラギノ角ゴ Pro W3" charset="0"/>
                <a:cs typeface="ヒラギノ角ゴ Pro W3" charset="0"/>
              </a:rPr>
              <a:t>Select a cluster and </a:t>
            </a:r>
            <a:r>
              <a:rPr lang="en-US" baseline="0" dirty="0" smtClean="0">
                <a:latin typeface="Arial" charset="0"/>
                <a:ea typeface="ヒラギノ角ゴ Pro W3" charset="0"/>
                <a:cs typeface="ヒラギノ角ゴ Pro W3" charset="0"/>
              </a:rPr>
              <a:t>interest, </a:t>
            </a:r>
            <a:r>
              <a:rPr lang="en-US" baseline="0" dirty="0" smtClean="0">
                <a:latin typeface="Arial" charset="0"/>
                <a:ea typeface="ヒラギノ角ゴ Pro W3" charset="0"/>
                <a:cs typeface="ヒラギノ角ゴ Pro W3" charset="0"/>
              </a:rPr>
              <a:t>or just select one or the other -- and then select the Search button.</a:t>
            </a:r>
          </a:p>
          <a:p>
            <a:endParaRPr lang="en-US" baseline="0" dirty="0" smtClean="0">
              <a:latin typeface="Arial" charset="0"/>
              <a:ea typeface="ヒラギノ角ゴ Pro W3" charset="0"/>
              <a:cs typeface="ヒラギノ角ゴ Pro W3" charset="0"/>
            </a:endParaRPr>
          </a:p>
          <a:p>
            <a:r>
              <a:rPr lang="en-US" baseline="0" dirty="0" smtClean="0">
                <a:latin typeface="Arial" charset="0"/>
                <a:ea typeface="ヒラギノ角ゴ Pro W3" charset="0"/>
                <a:cs typeface="ヒラギノ角ゴ Pro W3" charset="0"/>
              </a:rPr>
              <a:t>=====</a:t>
            </a:r>
          </a:p>
          <a:p>
            <a:endParaRPr lang="en-US" baseline="0" dirty="0" smtClean="0">
              <a:latin typeface="Arial" charset="0"/>
              <a:ea typeface="ヒラギノ角ゴ Pro W3" charset="0"/>
              <a:cs typeface="ヒラギノ角ゴ Pro W3" charset="0"/>
            </a:endParaRPr>
          </a:p>
          <a:p>
            <a:r>
              <a:rPr lang="en-US" baseline="0" dirty="0" smtClean="0">
                <a:latin typeface="Arial" charset="0"/>
                <a:ea typeface="ヒラギノ角ゴ Pro W3" charset="0"/>
                <a:cs typeface="ヒラギノ角ゴ Pro W3" charset="0"/>
              </a:rPr>
              <a:t>www.ctenc.org/careers</a:t>
            </a:r>
          </a:p>
        </p:txBody>
      </p:sp>
      <p:sp>
        <p:nvSpPr>
          <p:cNvPr id="31748" name="Slide Number Placeholder 3"/>
          <p:cNvSpPr txBox="1">
            <a:spLocks noGrp="1"/>
          </p:cNvSpPr>
          <p:nvPr/>
        </p:nvSpPr>
        <p:spPr bwMode="auto">
          <a:xfrm>
            <a:off x="4144963" y="9121775"/>
            <a:ext cx="3170237" cy="479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6661" tIns="48331" rIns="96661" bIns="48331" anchor="b"/>
          <a:lstStyle>
            <a:lvl1pPr>
              <a:defRPr sz="2400">
                <a:solidFill>
                  <a:schemeClr val="tx1"/>
                </a:solidFill>
                <a:latin typeface="Arial" charset="0"/>
                <a:ea typeface="ヒラギノ角ゴ Pro W3" charset="0"/>
                <a:cs typeface="ヒラギノ角ゴ Pro W3" charset="0"/>
              </a:defRPr>
            </a:lvl1pPr>
            <a:lvl2pPr marL="742950" indent="-285750">
              <a:defRPr sz="2400">
                <a:solidFill>
                  <a:schemeClr val="tx1"/>
                </a:solidFill>
                <a:latin typeface="Arial" charset="0"/>
                <a:ea typeface="ヒラギノ角ゴ Pro W3" charset="0"/>
                <a:cs typeface="ヒラギノ角ゴ Pro W3" charset="0"/>
              </a:defRPr>
            </a:lvl2pPr>
            <a:lvl3pPr marL="1143000" indent="-228600">
              <a:defRPr sz="2400">
                <a:solidFill>
                  <a:schemeClr val="tx1"/>
                </a:solidFill>
                <a:latin typeface="Arial" charset="0"/>
                <a:ea typeface="ヒラギノ角ゴ Pro W3" charset="0"/>
                <a:cs typeface="ヒラギノ角ゴ Pro W3" charset="0"/>
              </a:defRPr>
            </a:lvl3pPr>
            <a:lvl4pPr marL="1600200" indent="-228600">
              <a:defRPr sz="2400">
                <a:solidFill>
                  <a:schemeClr val="tx1"/>
                </a:solidFill>
                <a:latin typeface="Arial" charset="0"/>
                <a:ea typeface="ヒラギノ角ゴ Pro W3" charset="0"/>
                <a:cs typeface="ヒラギノ角ゴ Pro W3" charset="0"/>
              </a:defRPr>
            </a:lvl4pPr>
            <a:lvl5pPr marL="2057400" indent="-228600">
              <a:defRPr sz="2400">
                <a:solidFill>
                  <a:schemeClr val="tx1"/>
                </a:solidFill>
                <a:latin typeface="Arial" charset="0"/>
                <a:ea typeface="ヒラギノ角ゴ Pro W3" charset="0"/>
                <a:cs typeface="ヒラギノ角ゴ Pro W3" charset="0"/>
              </a:defRPr>
            </a:lvl5pPr>
            <a:lvl6pPr marL="25146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6pPr>
            <a:lvl7pPr marL="29718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7pPr>
            <a:lvl8pPr marL="34290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8pPr>
            <a:lvl9pPr marL="38862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9pPr>
          </a:lstStyle>
          <a:p>
            <a:pPr algn="r"/>
            <a:fld id="{3008DC6F-E8C4-5846-90E7-EA5C8363BAAB}" type="slidenum">
              <a:rPr lang="en-US" sz="1300"/>
              <a:pPr algn="r"/>
              <a:t>66</a:t>
            </a:fld>
            <a:endParaRPr lang="en-US" sz="1300"/>
          </a:p>
        </p:txBody>
      </p:sp>
    </p:spTree>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ヒラギノ角ゴ Pro W3" charset="0"/>
                <a:cs typeface="ヒラギノ角ゴ Pro W3" charset="0"/>
              </a:defRPr>
            </a:lvl1pPr>
            <a:lvl2pPr marL="742950" indent="-285750">
              <a:defRPr sz="2400">
                <a:solidFill>
                  <a:schemeClr val="tx1"/>
                </a:solidFill>
                <a:latin typeface="Arial" charset="0"/>
                <a:ea typeface="ヒラギノ角ゴ Pro W3" charset="0"/>
                <a:cs typeface="ヒラギノ角ゴ Pro W3" charset="0"/>
              </a:defRPr>
            </a:lvl2pPr>
            <a:lvl3pPr marL="1143000" indent="-228600">
              <a:defRPr sz="2400">
                <a:solidFill>
                  <a:schemeClr val="tx1"/>
                </a:solidFill>
                <a:latin typeface="Arial" charset="0"/>
                <a:ea typeface="ヒラギノ角ゴ Pro W3" charset="0"/>
                <a:cs typeface="ヒラギノ角ゴ Pro W3" charset="0"/>
              </a:defRPr>
            </a:lvl3pPr>
            <a:lvl4pPr marL="1600200" indent="-228600">
              <a:defRPr sz="2400">
                <a:solidFill>
                  <a:schemeClr val="tx1"/>
                </a:solidFill>
                <a:latin typeface="Arial" charset="0"/>
                <a:ea typeface="ヒラギノ角ゴ Pro W3" charset="0"/>
                <a:cs typeface="ヒラギノ角ゴ Pro W3" charset="0"/>
              </a:defRPr>
            </a:lvl4pPr>
            <a:lvl5pPr marL="2057400" indent="-228600">
              <a:defRPr sz="2400">
                <a:solidFill>
                  <a:schemeClr val="tx1"/>
                </a:solidFill>
                <a:latin typeface="Arial" charset="0"/>
                <a:ea typeface="ヒラギノ角ゴ Pro W3" charset="0"/>
                <a:cs typeface="ヒラギノ角ゴ Pro W3" charset="0"/>
              </a:defRPr>
            </a:lvl5pPr>
            <a:lvl6pPr marL="25146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6pPr>
            <a:lvl7pPr marL="29718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7pPr>
            <a:lvl8pPr marL="34290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8pPr>
            <a:lvl9pPr marL="38862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9pPr>
          </a:lstStyle>
          <a:p>
            <a:fld id="{620BAE88-FB43-2046-99A0-1C01B692316A}" type="slidenum">
              <a:rPr lang="en-US" sz="1300"/>
              <a:pPr/>
              <a:t>67</a:t>
            </a:fld>
            <a:endParaRPr lang="en-US" sz="1300"/>
          </a:p>
        </p:txBody>
      </p:sp>
      <p:sp>
        <p:nvSpPr>
          <p:cNvPr id="31746" name="Slide Image Placeholder 1"/>
          <p:cNvSpPr>
            <a:spLocks noGrp="1" noRot="1" noChangeAspect="1" noTextEdit="1"/>
          </p:cNvSpPr>
          <p:nvPr>
            <p:ph type="sldImg"/>
          </p:nvPr>
        </p:nvSpPr>
        <p:spPr>
          <a:solidFill>
            <a:srgbClr val="FFFFFF"/>
          </a:solidFill>
          <a:ln/>
        </p:spPr>
      </p:sp>
      <p:sp>
        <p:nvSpPr>
          <p:cNvPr id="31747" name="Notes Placeholder 2"/>
          <p:cNvSpPr>
            <a:spLocks noGrp="1"/>
          </p:cNvSpPr>
          <p:nvPr>
            <p:ph type="body" idx="1"/>
          </p:nvPr>
        </p:nvSpPr>
        <p:spPr>
          <a:xfrm>
            <a:off x="812800" y="4560888"/>
            <a:ext cx="5608638" cy="4560887"/>
          </a:xfrm>
          <a:noFill/>
          <a:ln>
            <a:solidFill>
              <a:srgbClr val="000000"/>
            </a:solidFill>
          </a:ln>
          <a:extLst>
            <a:ext uri="{909E8E84-426E-40DD-AFC4-6F175D3DCCD1}">
              <a14:hiddenFill xmlns:a14="http://schemas.microsoft.com/office/drawing/2010/main">
                <a:solidFill>
                  <a:srgbClr val="FFFFFF"/>
                </a:solidFill>
              </a14:hiddenFill>
            </a:ext>
          </a:extLst>
        </p:spPr>
        <p:txBody>
          <a:bodyPr/>
          <a:lstStyle/>
          <a:p>
            <a:r>
              <a:rPr lang="en-US" baseline="0" dirty="0" smtClean="0">
                <a:latin typeface="Arial" charset="0"/>
                <a:ea typeface="ヒラギノ角ゴ Pro W3" charset="0"/>
                <a:cs typeface="ヒラギノ角ゴ Pro W3" charset="0"/>
              </a:rPr>
              <a:t>In this case we are looking at all of the careers in North Carolina in the Agriculture, Food and Natural Resources career cluster for people who have Realistic Career interests.</a:t>
            </a:r>
          </a:p>
          <a:p>
            <a:endParaRPr lang="en-US" baseline="0" dirty="0" smtClean="0">
              <a:latin typeface="Arial" charset="0"/>
              <a:ea typeface="ヒラギノ角ゴ Pro W3" charset="0"/>
              <a:cs typeface="ヒラギノ角ゴ Pro W3" charset="0"/>
            </a:endParaRPr>
          </a:p>
          <a:p>
            <a:r>
              <a:rPr lang="en-US" baseline="0" dirty="0" smtClean="0">
                <a:latin typeface="Arial" charset="0"/>
                <a:ea typeface="ヒラギノ角ゴ Pro W3" charset="0"/>
                <a:cs typeface="ヒラギノ角ゴ Pro W3" charset="0"/>
              </a:rPr>
              <a:t>From here you can select a column to sort the data and select an occupation to see more details.</a:t>
            </a:r>
          </a:p>
          <a:p>
            <a:endParaRPr lang="en-US" baseline="0" dirty="0" smtClean="0">
              <a:latin typeface="Arial" charset="0"/>
              <a:ea typeface="ヒラギノ角ゴ Pro W3" charset="0"/>
              <a:cs typeface="ヒラギノ角ゴ Pro W3" charset="0"/>
            </a:endParaRPr>
          </a:p>
          <a:p>
            <a:r>
              <a:rPr lang="en-US" baseline="0" dirty="0" smtClean="0">
                <a:latin typeface="Arial" charset="0"/>
                <a:ea typeface="ヒラギノ角ゴ Pro W3" charset="0"/>
                <a:cs typeface="ヒラギノ角ゴ Pro W3" charset="0"/>
              </a:rPr>
              <a:t>=====</a:t>
            </a:r>
          </a:p>
          <a:p>
            <a:endParaRPr lang="en-US" baseline="0" dirty="0" smtClean="0">
              <a:latin typeface="Arial" charset="0"/>
              <a:ea typeface="ヒラギノ角ゴ Pro W3" charset="0"/>
              <a:cs typeface="ヒラギノ角ゴ Pro W3" charset="0"/>
            </a:endParaRPr>
          </a:p>
          <a:p>
            <a:r>
              <a:rPr lang="en-US" baseline="0" dirty="0" smtClean="0">
                <a:latin typeface="Arial" charset="0"/>
                <a:ea typeface="ヒラギノ角ゴ Pro W3" charset="0"/>
                <a:cs typeface="ヒラギノ角ゴ Pro W3" charset="0"/>
              </a:rPr>
              <a:t>www.ctenc.org/careers</a:t>
            </a:r>
          </a:p>
        </p:txBody>
      </p:sp>
      <p:sp>
        <p:nvSpPr>
          <p:cNvPr id="31748" name="Slide Number Placeholder 3"/>
          <p:cNvSpPr txBox="1">
            <a:spLocks noGrp="1"/>
          </p:cNvSpPr>
          <p:nvPr/>
        </p:nvSpPr>
        <p:spPr bwMode="auto">
          <a:xfrm>
            <a:off x="4144963" y="9121775"/>
            <a:ext cx="3170237" cy="479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6661" tIns="48331" rIns="96661" bIns="48331" anchor="b"/>
          <a:lstStyle>
            <a:lvl1pPr>
              <a:defRPr sz="2400">
                <a:solidFill>
                  <a:schemeClr val="tx1"/>
                </a:solidFill>
                <a:latin typeface="Arial" charset="0"/>
                <a:ea typeface="ヒラギノ角ゴ Pro W3" charset="0"/>
                <a:cs typeface="ヒラギノ角ゴ Pro W3" charset="0"/>
              </a:defRPr>
            </a:lvl1pPr>
            <a:lvl2pPr marL="742950" indent="-285750">
              <a:defRPr sz="2400">
                <a:solidFill>
                  <a:schemeClr val="tx1"/>
                </a:solidFill>
                <a:latin typeface="Arial" charset="0"/>
                <a:ea typeface="ヒラギノ角ゴ Pro W3" charset="0"/>
                <a:cs typeface="ヒラギノ角ゴ Pro W3" charset="0"/>
              </a:defRPr>
            </a:lvl2pPr>
            <a:lvl3pPr marL="1143000" indent="-228600">
              <a:defRPr sz="2400">
                <a:solidFill>
                  <a:schemeClr val="tx1"/>
                </a:solidFill>
                <a:latin typeface="Arial" charset="0"/>
                <a:ea typeface="ヒラギノ角ゴ Pro W3" charset="0"/>
                <a:cs typeface="ヒラギノ角ゴ Pro W3" charset="0"/>
              </a:defRPr>
            </a:lvl3pPr>
            <a:lvl4pPr marL="1600200" indent="-228600">
              <a:defRPr sz="2400">
                <a:solidFill>
                  <a:schemeClr val="tx1"/>
                </a:solidFill>
                <a:latin typeface="Arial" charset="0"/>
                <a:ea typeface="ヒラギノ角ゴ Pro W3" charset="0"/>
                <a:cs typeface="ヒラギノ角ゴ Pro W3" charset="0"/>
              </a:defRPr>
            </a:lvl4pPr>
            <a:lvl5pPr marL="2057400" indent="-228600">
              <a:defRPr sz="2400">
                <a:solidFill>
                  <a:schemeClr val="tx1"/>
                </a:solidFill>
                <a:latin typeface="Arial" charset="0"/>
                <a:ea typeface="ヒラギノ角ゴ Pro W3" charset="0"/>
                <a:cs typeface="ヒラギノ角ゴ Pro W3" charset="0"/>
              </a:defRPr>
            </a:lvl5pPr>
            <a:lvl6pPr marL="25146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6pPr>
            <a:lvl7pPr marL="29718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7pPr>
            <a:lvl8pPr marL="34290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8pPr>
            <a:lvl9pPr marL="38862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9pPr>
          </a:lstStyle>
          <a:p>
            <a:pPr algn="r"/>
            <a:fld id="{3008DC6F-E8C4-5846-90E7-EA5C8363BAAB}" type="slidenum">
              <a:rPr lang="en-US" sz="1300"/>
              <a:pPr algn="r"/>
              <a:t>67</a:t>
            </a:fld>
            <a:endParaRPr lang="en-US" sz="1300"/>
          </a:p>
        </p:txBody>
      </p:sp>
    </p:spTree>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ヒラギノ角ゴ Pro W3" charset="0"/>
                <a:cs typeface="ヒラギノ角ゴ Pro W3" charset="0"/>
              </a:defRPr>
            </a:lvl1pPr>
            <a:lvl2pPr marL="742950" indent="-285750">
              <a:defRPr sz="2400">
                <a:solidFill>
                  <a:schemeClr val="tx1"/>
                </a:solidFill>
                <a:latin typeface="Arial" charset="0"/>
                <a:ea typeface="ヒラギノ角ゴ Pro W3" charset="0"/>
                <a:cs typeface="ヒラギノ角ゴ Pro W3" charset="0"/>
              </a:defRPr>
            </a:lvl2pPr>
            <a:lvl3pPr marL="1143000" indent="-228600">
              <a:defRPr sz="2400">
                <a:solidFill>
                  <a:schemeClr val="tx1"/>
                </a:solidFill>
                <a:latin typeface="Arial" charset="0"/>
                <a:ea typeface="ヒラギノ角ゴ Pro W3" charset="0"/>
                <a:cs typeface="ヒラギノ角ゴ Pro W3" charset="0"/>
              </a:defRPr>
            </a:lvl3pPr>
            <a:lvl4pPr marL="1600200" indent="-228600">
              <a:defRPr sz="2400">
                <a:solidFill>
                  <a:schemeClr val="tx1"/>
                </a:solidFill>
                <a:latin typeface="Arial" charset="0"/>
                <a:ea typeface="ヒラギノ角ゴ Pro W3" charset="0"/>
                <a:cs typeface="ヒラギノ角ゴ Pro W3" charset="0"/>
              </a:defRPr>
            </a:lvl4pPr>
            <a:lvl5pPr marL="2057400" indent="-228600">
              <a:defRPr sz="2400">
                <a:solidFill>
                  <a:schemeClr val="tx1"/>
                </a:solidFill>
                <a:latin typeface="Arial" charset="0"/>
                <a:ea typeface="ヒラギノ角ゴ Pro W3" charset="0"/>
                <a:cs typeface="ヒラギノ角ゴ Pro W3" charset="0"/>
              </a:defRPr>
            </a:lvl5pPr>
            <a:lvl6pPr marL="25146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6pPr>
            <a:lvl7pPr marL="29718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7pPr>
            <a:lvl8pPr marL="34290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8pPr>
            <a:lvl9pPr marL="38862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9pPr>
          </a:lstStyle>
          <a:p>
            <a:fld id="{620BAE88-FB43-2046-99A0-1C01B692316A}" type="slidenum">
              <a:rPr lang="en-US" sz="1300"/>
              <a:pPr/>
              <a:t>68</a:t>
            </a:fld>
            <a:endParaRPr lang="en-US" sz="1300"/>
          </a:p>
        </p:txBody>
      </p:sp>
      <p:sp>
        <p:nvSpPr>
          <p:cNvPr id="31746" name="Slide Image Placeholder 1"/>
          <p:cNvSpPr>
            <a:spLocks noGrp="1" noRot="1" noChangeAspect="1" noTextEdit="1"/>
          </p:cNvSpPr>
          <p:nvPr>
            <p:ph type="sldImg"/>
          </p:nvPr>
        </p:nvSpPr>
        <p:spPr>
          <a:solidFill>
            <a:srgbClr val="FFFFFF"/>
          </a:solidFill>
          <a:ln/>
        </p:spPr>
      </p:sp>
      <p:sp>
        <p:nvSpPr>
          <p:cNvPr id="31747" name="Notes Placeholder 2"/>
          <p:cNvSpPr>
            <a:spLocks noGrp="1"/>
          </p:cNvSpPr>
          <p:nvPr>
            <p:ph type="body" idx="1"/>
          </p:nvPr>
        </p:nvSpPr>
        <p:spPr>
          <a:xfrm>
            <a:off x="812800" y="4560888"/>
            <a:ext cx="5608638" cy="4560887"/>
          </a:xfrm>
          <a:noFill/>
          <a:ln>
            <a:solidFill>
              <a:srgbClr val="000000"/>
            </a:solidFill>
          </a:ln>
          <a:extLst>
            <a:ext uri="{909E8E84-426E-40DD-AFC4-6F175D3DCCD1}">
              <a14:hiddenFill xmlns:a14="http://schemas.microsoft.com/office/drawing/2010/main">
                <a:solidFill>
                  <a:srgbClr val="FFFFFF"/>
                </a:solidFill>
              </a14:hiddenFill>
            </a:ext>
          </a:extLst>
        </p:spPr>
        <p:txBody>
          <a:bodyPr/>
          <a:lstStyle/>
          <a:p>
            <a:r>
              <a:rPr lang="en-US" baseline="0" dirty="0" smtClean="0">
                <a:latin typeface="Arial" charset="0"/>
                <a:ea typeface="ヒラギノ角ゴ Pro W3" charset="0"/>
                <a:cs typeface="ヒラギノ角ゴ Pro W3" charset="0"/>
              </a:rPr>
              <a:t>Can you see where you can use this tool with your students?</a:t>
            </a:r>
          </a:p>
          <a:p>
            <a:endParaRPr lang="en-US" baseline="0" dirty="0" smtClean="0">
              <a:latin typeface="Arial" charset="0"/>
              <a:ea typeface="ヒラギノ角ゴ Pro W3" charset="0"/>
              <a:cs typeface="ヒラギノ角ゴ Pro W3" charset="0"/>
            </a:endParaRPr>
          </a:p>
          <a:p>
            <a:r>
              <a:rPr lang="en-US" baseline="0" dirty="0" smtClean="0">
                <a:latin typeface="Arial" charset="0"/>
                <a:ea typeface="ヒラギノ角ゴ Pro W3" charset="0"/>
                <a:cs typeface="ヒラギノ角ゴ Pro W3" charset="0"/>
              </a:rPr>
              <a:t>Try it out and send me some feedback.</a:t>
            </a:r>
          </a:p>
          <a:p>
            <a:endParaRPr lang="en-US" baseline="0" dirty="0" smtClean="0">
              <a:latin typeface="Arial" charset="0"/>
              <a:ea typeface="ヒラギノ角ゴ Pro W3" charset="0"/>
              <a:cs typeface="ヒラギノ角ゴ Pro W3" charset="0"/>
            </a:endParaRPr>
          </a:p>
          <a:p>
            <a:r>
              <a:rPr lang="en-US" baseline="0" dirty="0" smtClean="0">
                <a:latin typeface="Arial" charset="0"/>
                <a:ea typeface="ヒラギノ角ゴ Pro W3" charset="0"/>
                <a:cs typeface="ヒラギノ角ゴ Pro W3" charset="0"/>
              </a:rPr>
              <a:t>I definitely need to work on the look of the pages.</a:t>
            </a:r>
          </a:p>
          <a:p>
            <a:endParaRPr lang="en-US" baseline="0" dirty="0" smtClean="0">
              <a:latin typeface="Arial" charset="0"/>
              <a:ea typeface="ヒラギノ角ゴ Pro W3" charset="0"/>
              <a:cs typeface="ヒラギノ角ゴ Pro W3" charset="0"/>
            </a:endParaRPr>
          </a:p>
          <a:p>
            <a:r>
              <a:rPr lang="en-US" baseline="0" dirty="0" smtClean="0">
                <a:latin typeface="Arial" charset="0"/>
                <a:ea typeface="ヒラギノ角ゴ Pro W3" charset="0"/>
                <a:cs typeface="ヒラギノ角ゴ Pro W3" charset="0"/>
              </a:rPr>
              <a:t>=====</a:t>
            </a:r>
          </a:p>
          <a:p>
            <a:endParaRPr lang="en-US" baseline="0" dirty="0" smtClean="0">
              <a:latin typeface="Arial" charset="0"/>
              <a:ea typeface="ヒラギノ角ゴ Pro W3" charset="0"/>
              <a:cs typeface="ヒラギノ角ゴ Pro W3" charset="0"/>
            </a:endParaRPr>
          </a:p>
          <a:p>
            <a:r>
              <a:rPr lang="en-US" baseline="0" dirty="0" smtClean="0">
                <a:latin typeface="Arial" charset="0"/>
                <a:ea typeface="ヒラギノ角ゴ Pro W3" charset="0"/>
                <a:cs typeface="ヒラギノ角ゴ Pro W3" charset="0"/>
              </a:rPr>
              <a:t>www.ctenc.org/careers</a:t>
            </a:r>
          </a:p>
        </p:txBody>
      </p:sp>
      <p:sp>
        <p:nvSpPr>
          <p:cNvPr id="31748" name="Slide Number Placeholder 3"/>
          <p:cNvSpPr txBox="1">
            <a:spLocks noGrp="1"/>
          </p:cNvSpPr>
          <p:nvPr/>
        </p:nvSpPr>
        <p:spPr bwMode="auto">
          <a:xfrm>
            <a:off x="4144963" y="9121775"/>
            <a:ext cx="3170237" cy="479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6661" tIns="48331" rIns="96661" bIns="48331" anchor="b"/>
          <a:lstStyle>
            <a:lvl1pPr>
              <a:defRPr sz="2400">
                <a:solidFill>
                  <a:schemeClr val="tx1"/>
                </a:solidFill>
                <a:latin typeface="Arial" charset="0"/>
                <a:ea typeface="ヒラギノ角ゴ Pro W3" charset="0"/>
                <a:cs typeface="ヒラギノ角ゴ Pro W3" charset="0"/>
              </a:defRPr>
            </a:lvl1pPr>
            <a:lvl2pPr marL="742950" indent="-285750">
              <a:defRPr sz="2400">
                <a:solidFill>
                  <a:schemeClr val="tx1"/>
                </a:solidFill>
                <a:latin typeface="Arial" charset="0"/>
                <a:ea typeface="ヒラギノ角ゴ Pro W3" charset="0"/>
                <a:cs typeface="ヒラギノ角ゴ Pro W3" charset="0"/>
              </a:defRPr>
            </a:lvl2pPr>
            <a:lvl3pPr marL="1143000" indent="-228600">
              <a:defRPr sz="2400">
                <a:solidFill>
                  <a:schemeClr val="tx1"/>
                </a:solidFill>
                <a:latin typeface="Arial" charset="0"/>
                <a:ea typeface="ヒラギノ角ゴ Pro W3" charset="0"/>
                <a:cs typeface="ヒラギノ角ゴ Pro W3" charset="0"/>
              </a:defRPr>
            </a:lvl3pPr>
            <a:lvl4pPr marL="1600200" indent="-228600">
              <a:defRPr sz="2400">
                <a:solidFill>
                  <a:schemeClr val="tx1"/>
                </a:solidFill>
                <a:latin typeface="Arial" charset="0"/>
                <a:ea typeface="ヒラギノ角ゴ Pro W3" charset="0"/>
                <a:cs typeface="ヒラギノ角ゴ Pro W3" charset="0"/>
              </a:defRPr>
            </a:lvl4pPr>
            <a:lvl5pPr marL="2057400" indent="-228600">
              <a:defRPr sz="2400">
                <a:solidFill>
                  <a:schemeClr val="tx1"/>
                </a:solidFill>
                <a:latin typeface="Arial" charset="0"/>
                <a:ea typeface="ヒラギノ角ゴ Pro W3" charset="0"/>
                <a:cs typeface="ヒラギノ角ゴ Pro W3" charset="0"/>
              </a:defRPr>
            </a:lvl5pPr>
            <a:lvl6pPr marL="25146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6pPr>
            <a:lvl7pPr marL="29718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7pPr>
            <a:lvl8pPr marL="34290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8pPr>
            <a:lvl9pPr marL="38862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9pPr>
          </a:lstStyle>
          <a:p>
            <a:pPr algn="r"/>
            <a:fld id="{3008DC6F-E8C4-5846-90E7-EA5C8363BAAB}" type="slidenum">
              <a:rPr lang="en-US" sz="1300"/>
              <a:pPr algn="r"/>
              <a:t>68</a:t>
            </a:fld>
            <a:endParaRPr lang="en-US" sz="1300"/>
          </a:p>
        </p:txBody>
      </p:sp>
    </p:spTree>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ヒラギノ角ゴ Pro W3" charset="0"/>
                <a:cs typeface="ヒラギノ角ゴ Pro W3" charset="0"/>
              </a:defRPr>
            </a:lvl1pPr>
            <a:lvl2pPr marL="742950" indent="-285750">
              <a:defRPr sz="2400">
                <a:solidFill>
                  <a:schemeClr val="tx1"/>
                </a:solidFill>
                <a:latin typeface="Arial" charset="0"/>
                <a:ea typeface="ヒラギノ角ゴ Pro W3" charset="0"/>
                <a:cs typeface="ヒラギノ角ゴ Pro W3" charset="0"/>
              </a:defRPr>
            </a:lvl2pPr>
            <a:lvl3pPr marL="1143000" indent="-228600">
              <a:defRPr sz="2400">
                <a:solidFill>
                  <a:schemeClr val="tx1"/>
                </a:solidFill>
                <a:latin typeface="Arial" charset="0"/>
                <a:ea typeface="ヒラギノ角ゴ Pro W3" charset="0"/>
                <a:cs typeface="ヒラギノ角ゴ Pro W3" charset="0"/>
              </a:defRPr>
            </a:lvl3pPr>
            <a:lvl4pPr marL="1600200" indent="-228600">
              <a:defRPr sz="2400">
                <a:solidFill>
                  <a:schemeClr val="tx1"/>
                </a:solidFill>
                <a:latin typeface="Arial" charset="0"/>
                <a:ea typeface="ヒラギノ角ゴ Pro W3" charset="0"/>
                <a:cs typeface="ヒラギノ角ゴ Pro W3" charset="0"/>
              </a:defRPr>
            </a:lvl4pPr>
            <a:lvl5pPr marL="2057400" indent="-228600">
              <a:defRPr sz="2400">
                <a:solidFill>
                  <a:schemeClr val="tx1"/>
                </a:solidFill>
                <a:latin typeface="Arial" charset="0"/>
                <a:ea typeface="ヒラギノ角ゴ Pro W3" charset="0"/>
                <a:cs typeface="ヒラギノ角ゴ Pro W3" charset="0"/>
              </a:defRPr>
            </a:lvl5pPr>
            <a:lvl6pPr marL="25146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6pPr>
            <a:lvl7pPr marL="29718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7pPr>
            <a:lvl8pPr marL="34290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8pPr>
            <a:lvl9pPr marL="38862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9pPr>
          </a:lstStyle>
          <a:p>
            <a:fld id="{620BAE88-FB43-2046-99A0-1C01B692316A}" type="slidenum">
              <a:rPr lang="en-US" sz="1300"/>
              <a:pPr/>
              <a:t>69</a:t>
            </a:fld>
            <a:endParaRPr lang="en-US" sz="1300"/>
          </a:p>
        </p:txBody>
      </p:sp>
      <p:sp>
        <p:nvSpPr>
          <p:cNvPr id="31746" name="Slide Image Placeholder 1"/>
          <p:cNvSpPr>
            <a:spLocks noGrp="1" noRot="1" noChangeAspect="1" noTextEdit="1"/>
          </p:cNvSpPr>
          <p:nvPr>
            <p:ph type="sldImg"/>
          </p:nvPr>
        </p:nvSpPr>
        <p:spPr>
          <a:solidFill>
            <a:srgbClr val="FFFFFF"/>
          </a:solidFill>
          <a:ln/>
        </p:spPr>
      </p:sp>
      <p:sp>
        <p:nvSpPr>
          <p:cNvPr id="31747" name="Notes Placeholder 2"/>
          <p:cNvSpPr>
            <a:spLocks noGrp="1"/>
          </p:cNvSpPr>
          <p:nvPr>
            <p:ph type="body" idx="1"/>
          </p:nvPr>
        </p:nvSpPr>
        <p:spPr>
          <a:xfrm>
            <a:off x="812800" y="4560888"/>
            <a:ext cx="5608638" cy="4560887"/>
          </a:xfrm>
          <a:noFill/>
          <a:ln>
            <a:solidFill>
              <a:srgbClr val="000000"/>
            </a:solidFill>
          </a:ln>
          <a:extLst>
            <a:ext uri="{909E8E84-426E-40DD-AFC4-6F175D3DCCD1}">
              <a14:hiddenFill xmlns:a14="http://schemas.microsoft.com/office/drawing/2010/main">
                <a:solidFill>
                  <a:srgbClr val="FFFFFF"/>
                </a:solidFill>
              </a14:hiddenFill>
            </a:ext>
          </a:extLst>
        </p:spPr>
        <p:txBody>
          <a:bodyPr/>
          <a:lstStyle/>
          <a:p>
            <a:r>
              <a:rPr lang="en-US" dirty="0" smtClean="0">
                <a:latin typeface="Arial" charset="0"/>
                <a:ea typeface="ヒラギノ角ゴ Pro W3" charset="0"/>
                <a:cs typeface="ヒラギノ角ゴ Pro W3" charset="0"/>
              </a:rPr>
              <a:t>Any questions about the new book or the new website?</a:t>
            </a:r>
          </a:p>
          <a:p>
            <a:endParaRPr lang="en-US" dirty="0" smtClean="0">
              <a:latin typeface="Arial" charset="0"/>
              <a:ea typeface="ヒラギノ角ゴ Pro W3" charset="0"/>
              <a:cs typeface="ヒラギノ角ゴ Pro W3" charset="0"/>
            </a:endParaRPr>
          </a:p>
          <a:p>
            <a:r>
              <a:rPr lang="en-US" dirty="0" smtClean="0">
                <a:latin typeface="Arial" charset="0"/>
                <a:ea typeface="ヒラギノ角ゴ Pro W3" charset="0"/>
                <a:cs typeface="ヒラギノ角ゴ Pro W3" charset="0"/>
              </a:rPr>
              <a:t>What have you learned in</a:t>
            </a:r>
            <a:r>
              <a:rPr lang="en-US" baseline="0" dirty="0" smtClean="0">
                <a:latin typeface="Arial" charset="0"/>
                <a:ea typeface="ヒラギノ角ゴ Pro W3" charset="0"/>
                <a:cs typeface="ヒラギノ角ゴ Pro W3" charset="0"/>
              </a:rPr>
              <a:t> Objective number 10?</a:t>
            </a:r>
            <a:endParaRPr lang="en-US" dirty="0">
              <a:latin typeface="Arial" charset="0"/>
              <a:ea typeface="ヒラギノ角ゴ Pro W3" charset="0"/>
              <a:cs typeface="ヒラギノ角ゴ Pro W3" charset="0"/>
            </a:endParaRPr>
          </a:p>
        </p:txBody>
      </p:sp>
      <p:sp>
        <p:nvSpPr>
          <p:cNvPr id="31748" name="Slide Number Placeholder 3"/>
          <p:cNvSpPr txBox="1">
            <a:spLocks noGrp="1"/>
          </p:cNvSpPr>
          <p:nvPr/>
        </p:nvSpPr>
        <p:spPr bwMode="auto">
          <a:xfrm>
            <a:off x="4144963" y="9121775"/>
            <a:ext cx="3170237" cy="479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6661" tIns="48331" rIns="96661" bIns="48331" anchor="b"/>
          <a:lstStyle>
            <a:lvl1pPr>
              <a:defRPr sz="2400">
                <a:solidFill>
                  <a:schemeClr val="tx1"/>
                </a:solidFill>
                <a:latin typeface="Arial" charset="0"/>
                <a:ea typeface="ヒラギノ角ゴ Pro W3" charset="0"/>
                <a:cs typeface="ヒラギノ角ゴ Pro W3" charset="0"/>
              </a:defRPr>
            </a:lvl1pPr>
            <a:lvl2pPr marL="742950" indent="-285750">
              <a:defRPr sz="2400">
                <a:solidFill>
                  <a:schemeClr val="tx1"/>
                </a:solidFill>
                <a:latin typeface="Arial" charset="0"/>
                <a:ea typeface="ヒラギノ角ゴ Pro W3" charset="0"/>
                <a:cs typeface="ヒラギノ角ゴ Pro W3" charset="0"/>
              </a:defRPr>
            </a:lvl2pPr>
            <a:lvl3pPr marL="1143000" indent="-228600">
              <a:defRPr sz="2400">
                <a:solidFill>
                  <a:schemeClr val="tx1"/>
                </a:solidFill>
                <a:latin typeface="Arial" charset="0"/>
                <a:ea typeface="ヒラギノ角ゴ Pro W3" charset="0"/>
                <a:cs typeface="ヒラギノ角ゴ Pro W3" charset="0"/>
              </a:defRPr>
            </a:lvl3pPr>
            <a:lvl4pPr marL="1600200" indent="-228600">
              <a:defRPr sz="2400">
                <a:solidFill>
                  <a:schemeClr val="tx1"/>
                </a:solidFill>
                <a:latin typeface="Arial" charset="0"/>
                <a:ea typeface="ヒラギノ角ゴ Pro W3" charset="0"/>
                <a:cs typeface="ヒラギノ角ゴ Pro W3" charset="0"/>
              </a:defRPr>
            </a:lvl4pPr>
            <a:lvl5pPr marL="2057400" indent="-228600">
              <a:defRPr sz="2400">
                <a:solidFill>
                  <a:schemeClr val="tx1"/>
                </a:solidFill>
                <a:latin typeface="Arial" charset="0"/>
                <a:ea typeface="ヒラギノ角ゴ Pro W3" charset="0"/>
                <a:cs typeface="ヒラギノ角ゴ Pro W3" charset="0"/>
              </a:defRPr>
            </a:lvl5pPr>
            <a:lvl6pPr marL="25146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6pPr>
            <a:lvl7pPr marL="29718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7pPr>
            <a:lvl8pPr marL="34290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8pPr>
            <a:lvl9pPr marL="38862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9pPr>
          </a:lstStyle>
          <a:p>
            <a:pPr algn="r"/>
            <a:fld id="{3008DC6F-E8C4-5846-90E7-EA5C8363BAAB}" type="slidenum">
              <a:rPr lang="en-US" sz="1300"/>
              <a:pPr algn="r"/>
              <a:t>69</a:t>
            </a:fld>
            <a:endParaRPr lang="en-US" sz="130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ヒラギノ角ゴ Pro W3" charset="0"/>
                <a:cs typeface="ヒラギノ角ゴ Pro W3" charset="0"/>
              </a:defRPr>
            </a:lvl1pPr>
            <a:lvl2pPr marL="742950" indent="-285750">
              <a:defRPr sz="2400">
                <a:solidFill>
                  <a:schemeClr val="tx1"/>
                </a:solidFill>
                <a:latin typeface="Arial" charset="0"/>
                <a:ea typeface="ヒラギノ角ゴ Pro W3" charset="0"/>
                <a:cs typeface="ヒラギノ角ゴ Pro W3" charset="0"/>
              </a:defRPr>
            </a:lvl2pPr>
            <a:lvl3pPr marL="1143000" indent="-228600">
              <a:defRPr sz="2400">
                <a:solidFill>
                  <a:schemeClr val="tx1"/>
                </a:solidFill>
                <a:latin typeface="Arial" charset="0"/>
                <a:ea typeface="ヒラギノ角ゴ Pro W3" charset="0"/>
                <a:cs typeface="ヒラギノ角ゴ Pro W3" charset="0"/>
              </a:defRPr>
            </a:lvl3pPr>
            <a:lvl4pPr marL="1600200" indent="-228600">
              <a:defRPr sz="2400">
                <a:solidFill>
                  <a:schemeClr val="tx1"/>
                </a:solidFill>
                <a:latin typeface="Arial" charset="0"/>
                <a:ea typeface="ヒラギノ角ゴ Pro W3" charset="0"/>
                <a:cs typeface="ヒラギノ角ゴ Pro W3" charset="0"/>
              </a:defRPr>
            </a:lvl4pPr>
            <a:lvl5pPr marL="2057400" indent="-228600">
              <a:defRPr sz="2400">
                <a:solidFill>
                  <a:schemeClr val="tx1"/>
                </a:solidFill>
                <a:latin typeface="Arial" charset="0"/>
                <a:ea typeface="ヒラギノ角ゴ Pro W3" charset="0"/>
                <a:cs typeface="ヒラギノ角ゴ Pro W3" charset="0"/>
              </a:defRPr>
            </a:lvl5pPr>
            <a:lvl6pPr marL="25146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6pPr>
            <a:lvl7pPr marL="29718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7pPr>
            <a:lvl8pPr marL="34290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8pPr>
            <a:lvl9pPr marL="38862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9pPr>
          </a:lstStyle>
          <a:p>
            <a:fld id="{620BAE88-FB43-2046-99A0-1C01B692316A}" type="slidenum">
              <a:rPr lang="en-US" sz="1300"/>
              <a:pPr/>
              <a:t>7</a:t>
            </a:fld>
            <a:endParaRPr lang="en-US" sz="1300"/>
          </a:p>
        </p:txBody>
      </p:sp>
      <p:sp>
        <p:nvSpPr>
          <p:cNvPr id="31746" name="Slide Image Placeholder 1"/>
          <p:cNvSpPr>
            <a:spLocks noGrp="1" noRot="1" noChangeAspect="1" noTextEdit="1"/>
          </p:cNvSpPr>
          <p:nvPr>
            <p:ph type="sldImg"/>
          </p:nvPr>
        </p:nvSpPr>
        <p:spPr>
          <a:solidFill>
            <a:srgbClr val="FFFFFF"/>
          </a:solidFill>
          <a:ln/>
        </p:spPr>
      </p:sp>
      <p:sp>
        <p:nvSpPr>
          <p:cNvPr id="31747" name="Notes Placeholder 2"/>
          <p:cNvSpPr>
            <a:spLocks noGrp="1"/>
          </p:cNvSpPr>
          <p:nvPr>
            <p:ph type="body" idx="1"/>
          </p:nvPr>
        </p:nvSpPr>
        <p:spPr>
          <a:xfrm>
            <a:off x="812800" y="4560888"/>
            <a:ext cx="5608638" cy="4560887"/>
          </a:xfrm>
          <a:noFill/>
          <a:ln>
            <a:solidFill>
              <a:srgbClr val="000000"/>
            </a:solidFill>
          </a:ln>
          <a:extLst>
            <a:ext uri="{909E8E84-426E-40DD-AFC4-6F175D3DCCD1}">
              <a14:hiddenFill xmlns:a14="http://schemas.microsoft.com/office/drawing/2010/main">
                <a:solidFill>
                  <a:srgbClr val="FFFFFF"/>
                </a:solidFill>
              </a14:hiddenFill>
            </a:ext>
          </a:extLst>
        </p:spPr>
        <p:txBody>
          <a:bodyPr/>
          <a:lstStyle/>
          <a:p>
            <a:r>
              <a:rPr lang="en-US" dirty="0" smtClean="0">
                <a:latin typeface="Arial" charset="0"/>
                <a:ea typeface="ヒラギノ角ゴ Pro W3" charset="0"/>
                <a:cs typeface="ヒラギノ角ゴ Pro W3" charset="0"/>
              </a:rPr>
              <a:t>Who</a:t>
            </a:r>
            <a:r>
              <a:rPr lang="en-US" baseline="0" dirty="0" smtClean="0">
                <a:latin typeface="Arial" charset="0"/>
                <a:ea typeface="ヒラギノ角ゴ Pro W3" charset="0"/>
                <a:cs typeface="ヒラギノ角ゴ Pro W3" charset="0"/>
              </a:rPr>
              <a:t> is ready to help us with a formative assessment of learning objective number one?</a:t>
            </a:r>
          </a:p>
          <a:p>
            <a:r>
              <a:rPr lang="en-US" baseline="0" dirty="0" smtClean="0">
                <a:latin typeface="Arial" charset="0"/>
                <a:ea typeface="ヒラギノ角ゴ Pro W3" charset="0"/>
                <a:cs typeface="ヒラギノ角ゴ Pro W3" charset="0"/>
              </a:rPr>
              <a:t>Just repeat anything I just said.</a:t>
            </a:r>
          </a:p>
          <a:p>
            <a:r>
              <a:rPr lang="en-US" dirty="0" smtClean="0">
                <a:latin typeface="Arial" charset="0"/>
                <a:ea typeface="ヒラギノ角ゴ Pro W3" charset="0"/>
                <a:cs typeface="ヒラギノ角ゴ Pro W3" charset="0"/>
              </a:rPr>
              <a:t>Anyone?</a:t>
            </a:r>
          </a:p>
          <a:p>
            <a:r>
              <a:rPr lang="en-US" baseline="0" dirty="0" err="1" smtClean="0">
                <a:latin typeface="Arial" charset="0"/>
                <a:ea typeface="ヒラギノ角ゴ Pro W3" charset="0"/>
                <a:cs typeface="ヒラギノ角ゴ Pro W3" charset="0"/>
              </a:rPr>
              <a:t>Bueller</a:t>
            </a:r>
            <a:r>
              <a:rPr lang="en-US" baseline="0" dirty="0" smtClean="0">
                <a:latin typeface="Arial" charset="0"/>
                <a:ea typeface="ヒラギノ角ゴ Pro W3" charset="0"/>
                <a:cs typeface="ヒラギノ角ゴ Pro W3" charset="0"/>
              </a:rPr>
              <a:t>?</a:t>
            </a:r>
          </a:p>
          <a:p>
            <a:r>
              <a:rPr lang="en-US" baseline="0" dirty="0" smtClean="0">
                <a:latin typeface="Arial" charset="0"/>
                <a:ea typeface="ヒラギノ角ゴ Pro W3" charset="0"/>
                <a:cs typeface="ヒラギノ角ゴ Pro W3" charset="0"/>
              </a:rPr>
              <a:t>….</a:t>
            </a:r>
          </a:p>
          <a:p>
            <a:r>
              <a:rPr lang="en-US" baseline="0" dirty="0" smtClean="0">
                <a:latin typeface="Arial" charset="0"/>
                <a:ea typeface="ヒラギノ角ゴ Pro W3" charset="0"/>
                <a:cs typeface="ヒラギノ角ゴ Pro W3" charset="0"/>
              </a:rPr>
              <a:t>Thank you very much</a:t>
            </a:r>
            <a:r>
              <a:rPr lang="en-US" baseline="0" dirty="0" smtClean="0">
                <a:latin typeface="Arial" charset="0"/>
                <a:ea typeface="ヒラギノ角ゴ Pro W3" charset="0"/>
                <a:cs typeface="ヒラギノ角ゴ Pro W3" charset="0"/>
              </a:rPr>
              <a:t>.  Have a Career Clusters Guide.</a:t>
            </a:r>
            <a:endParaRPr lang="en-US" dirty="0">
              <a:latin typeface="Arial" charset="0"/>
              <a:ea typeface="ヒラギノ角ゴ Pro W3" charset="0"/>
              <a:cs typeface="ヒラギノ角ゴ Pro W3" charset="0"/>
            </a:endParaRPr>
          </a:p>
        </p:txBody>
      </p:sp>
      <p:sp>
        <p:nvSpPr>
          <p:cNvPr id="31748" name="Slide Number Placeholder 3"/>
          <p:cNvSpPr txBox="1">
            <a:spLocks noGrp="1"/>
          </p:cNvSpPr>
          <p:nvPr/>
        </p:nvSpPr>
        <p:spPr bwMode="auto">
          <a:xfrm>
            <a:off x="4144963" y="9121775"/>
            <a:ext cx="3170237" cy="479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6661" tIns="48331" rIns="96661" bIns="48331" anchor="b"/>
          <a:lstStyle>
            <a:lvl1pPr>
              <a:defRPr sz="2400">
                <a:solidFill>
                  <a:schemeClr val="tx1"/>
                </a:solidFill>
                <a:latin typeface="Arial" charset="0"/>
                <a:ea typeface="ヒラギノ角ゴ Pro W3" charset="0"/>
                <a:cs typeface="ヒラギノ角ゴ Pro W3" charset="0"/>
              </a:defRPr>
            </a:lvl1pPr>
            <a:lvl2pPr marL="742950" indent="-285750">
              <a:defRPr sz="2400">
                <a:solidFill>
                  <a:schemeClr val="tx1"/>
                </a:solidFill>
                <a:latin typeface="Arial" charset="0"/>
                <a:ea typeface="ヒラギノ角ゴ Pro W3" charset="0"/>
                <a:cs typeface="ヒラギノ角ゴ Pro W3" charset="0"/>
              </a:defRPr>
            </a:lvl2pPr>
            <a:lvl3pPr marL="1143000" indent="-228600">
              <a:defRPr sz="2400">
                <a:solidFill>
                  <a:schemeClr val="tx1"/>
                </a:solidFill>
                <a:latin typeface="Arial" charset="0"/>
                <a:ea typeface="ヒラギノ角ゴ Pro W3" charset="0"/>
                <a:cs typeface="ヒラギノ角ゴ Pro W3" charset="0"/>
              </a:defRPr>
            </a:lvl3pPr>
            <a:lvl4pPr marL="1600200" indent="-228600">
              <a:defRPr sz="2400">
                <a:solidFill>
                  <a:schemeClr val="tx1"/>
                </a:solidFill>
                <a:latin typeface="Arial" charset="0"/>
                <a:ea typeface="ヒラギノ角ゴ Pro W3" charset="0"/>
                <a:cs typeface="ヒラギノ角ゴ Pro W3" charset="0"/>
              </a:defRPr>
            </a:lvl4pPr>
            <a:lvl5pPr marL="2057400" indent="-228600">
              <a:defRPr sz="2400">
                <a:solidFill>
                  <a:schemeClr val="tx1"/>
                </a:solidFill>
                <a:latin typeface="Arial" charset="0"/>
                <a:ea typeface="ヒラギノ角ゴ Pro W3" charset="0"/>
                <a:cs typeface="ヒラギノ角ゴ Pro W3" charset="0"/>
              </a:defRPr>
            </a:lvl5pPr>
            <a:lvl6pPr marL="25146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6pPr>
            <a:lvl7pPr marL="29718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7pPr>
            <a:lvl8pPr marL="34290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8pPr>
            <a:lvl9pPr marL="38862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9pPr>
          </a:lstStyle>
          <a:p>
            <a:pPr algn="r"/>
            <a:fld id="{3008DC6F-E8C4-5846-90E7-EA5C8363BAAB}" type="slidenum">
              <a:rPr lang="en-US" sz="1300"/>
              <a:pPr algn="r"/>
              <a:t>7</a:t>
            </a:fld>
            <a:endParaRPr lang="en-US" sz="1300"/>
          </a:p>
        </p:txBody>
      </p:sp>
    </p:spTree>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ヒラギノ角ゴ Pro W3" charset="0"/>
                <a:cs typeface="ヒラギノ角ゴ Pro W3" charset="0"/>
              </a:defRPr>
            </a:lvl1pPr>
            <a:lvl2pPr marL="742950" indent="-285750">
              <a:defRPr sz="2400">
                <a:solidFill>
                  <a:schemeClr val="tx1"/>
                </a:solidFill>
                <a:latin typeface="Arial" charset="0"/>
                <a:ea typeface="ヒラギノ角ゴ Pro W3" charset="0"/>
                <a:cs typeface="ヒラギノ角ゴ Pro W3" charset="0"/>
              </a:defRPr>
            </a:lvl2pPr>
            <a:lvl3pPr marL="1143000" indent="-228600">
              <a:defRPr sz="2400">
                <a:solidFill>
                  <a:schemeClr val="tx1"/>
                </a:solidFill>
                <a:latin typeface="Arial" charset="0"/>
                <a:ea typeface="ヒラギノ角ゴ Pro W3" charset="0"/>
                <a:cs typeface="ヒラギノ角ゴ Pro W3" charset="0"/>
              </a:defRPr>
            </a:lvl3pPr>
            <a:lvl4pPr marL="1600200" indent="-228600">
              <a:defRPr sz="2400">
                <a:solidFill>
                  <a:schemeClr val="tx1"/>
                </a:solidFill>
                <a:latin typeface="Arial" charset="0"/>
                <a:ea typeface="ヒラギノ角ゴ Pro W3" charset="0"/>
                <a:cs typeface="ヒラギノ角ゴ Pro W3" charset="0"/>
              </a:defRPr>
            </a:lvl4pPr>
            <a:lvl5pPr marL="2057400" indent="-228600">
              <a:defRPr sz="2400">
                <a:solidFill>
                  <a:schemeClr val="tx1"/>
                </a:solidFill>
                <a:latin typeface="Arial" charset="0"/>
                <a:ea typeface="ヒラギノ角ゴ Pro W3" charset="0"/>
                <a:cs typeface="ヒラギノ角ゴ Pro W3" charset="0"/>
              </a:defRPr>
            </a:lvl5pPr>
            <a:lvl6pPr marL="25146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6pPr>
            <a:lvl7pPr marL="29718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7pPr>
            <a:lvl8pPr marL="34290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8pPr>
            <a:lvl9pPr marL="38862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9pPr>
          </a:lstStyle>
          <a:p>
            <a:fld id="{620BAE88-FB43-2046-99A0-1C01B692316A}" type="slidenum">
              <a:rPr lang="en-US" sz="1300"/>
              <a:pPr/>
              <a:t>70</a:t>
            </a:fld>
            <a:endParaRPr lang="en-US" sz="1300"/>
          </a:p>
        </p:txBody>
      </p:sp>
      <p:sp>
        <p:nvSpPr>
          <p:cNvPr id="31746" name="Slide Image Placeholder 1"/>
          <p:cNvSpPr>
            <a:spLocks noGrp="1" noRot="1" noChangeAspect="1" noTextEdit="1"/>
          </p:cNvSpPr>
          <p:nvPr>
            <p:ph type="sldImg"/>
          </p:nvPr>
        </p:nvSpPr>
        <p:spPr>
          <a:xfrm>
            <a:off x="4419600" y="381000"/>
            <a:ext cx="2476500" cy="1857375"/>
          </a:xfrm>
          <a:solidFill>
            <a:srgbClr val="FFFFFF"/>
          </a:solidFill>
          <a:ln/>
        </p:spPr>
      </p:sp>
      <p:sp>
        <p:nvSpPr>
          <p:cNvPr id="31747" name="Notes Placeholder 2"/>
          <p:cNvSpPr>
            <a:spLocks noGrp="1"/>
          </p:cNvSpPr>
          <p:nvPr>
            <p:ph type="body" idx="1"/>
          </p:nvPr>
        </p:nvSpPr>
        <p:spPr>
          <a:xfrm>
            <a:off x="838200" y="1752600"/>
            <a:ext cx="5608638" cy="7346521"/>
          </a:xfrm>
          <a:noFill/>
          <a:ln>
            <a:solidFill>
              <a:srgbClr val="000000"/>
            </a:solidFill>
          </a:ln>
          <a:extLst>
            <a:ext uri="{909E8E84-426E-40DD-AFC4-6F175D3DCCD1}">
              <a14:hiddenFill xmlns:a14="http://schemas.microsoft.com/office/drawing/2010/main">
                <a:solidFill>
                  <a:srgbClr val="FFFFFF"/>
                </a:solidFill>
              </a14:hiddenFill>
            </a:ext>
          </a:extLst>
        </p:spPr>
        <p:txBody>
          <a:bodyPr/>
          <a:lstStyle/>
          <a:p>
            <a:r>
              <a:rPr lang="en-US" baseline="0" dirty="0" smtClean="0">
                <a:latin typeface="Arial" charset="0"/>
                <a:ea typeface="ヒラギノ角ゴ Pro W3" charset="0"/>
                <a:cs typeface="ヒラギノ角ゴ Pro W3" charset="0"/>
              </a:rPr>
              <a:t>We are at the last objective. Yeah!</a:t>
            </a:r>
          </a:p>
          <a:p>
            <a:endParaRPr lang="en-US" baseline="0" dirty="0" smtClean="0">
              <a:latin typeface="Arial" charset="0"/>
              <a:ea typeface="ヒラギノ角ゴ Pro W3" charset="0"/>
              <a:cs typeface="ヒラギノ角ゴ Pro W3" charset="0"/>
            </a:endParaRPr>
          </a:p>
          <a:p>
            <a:r>
              <a:rPr lang="en-US" baseline="0" dirty="0" smtClean="0">
                <a:latin typeface="Arial" charset="0"/>
                <a:ea typeface="ヒラギノ角ゴ Pro W3" charset="0"/>
                <a:cs typeface="ヒラギノ角ゴ Pro W3" charset="0"/>
              </a:rPr>
              <a:t>What do we mean by “</a:t>
            </a:r>
            <a:r>
              <a:rPr lang="en-US" dirty="0" smtClean="0">
                <a:latin typeface="Arial" charset="0"/>
                <a:ea typeface="ヒラギノ角ゴ Pro W3" charset="0"/>
                <a:cs typeface="ヒラギノ角ゴ Pro W3" charset="0"/>
              </a:rPr>
              <a:t>information literate”?</a:t>
            </a:r>
            <a:endParaRPr lang="en-US" baseline="0" dirty="0" smtClean="0">
              <a:latin typeface="Arial" charset="0"/>
              <a:ea typeface="ヒラギノ角ゴ Pro W3" charset="0"/>
              <a:cs typeface="ヒラギノ角ゴ Pro W3" charset="0"/>
            </a:endParaRPr>
          </a:p>
          <a:p>
            <a:r>
              <a:rPr lang="en-US" baseline="0" dirty="0" smtClean="0">
                <a:latin typeface="Arial" charset="0"/>
                <a:ea typeface="ヒラギノ角ゴ Pro W3" charset="0"/>
                <a:cs typeface="ヒラギノ角ゴ Pro W3" charset="0"/>
              </a:rPr>
              <a:t>How can you do that?</a:t>
            </a:r>
          </a:p>
          <a:p>
            <a:r>
              <a:rPr lang="en-US" baseline="0" dirty="0" smtClean="0">
                <a:latin typeface="Arial" charset="0"/>
                <a:ea typeface="ヒラギノ角ゴ Pro W3" charset="0"/>
                <a:cs typeface="ヒラギノ角ゴ Pro W3" charset="0"/>
              </a:rPr>
              <a:t>And how can we ever keep up with the rapidly changing technology?</a:t>
            </a:r>
          </a:p>
          <a:p>
            <a:r>
              <a:rPr lang="en-US" baseline="0" dirty="0" smtClean="0">
                <a:latin typeface="Arial" charset="0"/>
                <a:ea typeface="ヒラギノ角ゴ Pro W3" charset="0"/>
                <a:cs typeface="ヒラギノ角ゴ Pro W3" charset="0"/>
              </a:rPr>
              <a:t>The big plan you need to work on -- is how to learn what you do not already know about career information resources, and start gathering and sharing information.</a:t>
            </a:r>
          </a:p>
          <a:p>
            <a:r>
              <a:rPr lang="en-US" baseline="0" dirty="0" smtClean="0">
                <a:latin typeface="Arial" charset="0"/>
                <a:ea typeface="ヒラギノ角ゴ Pro W3" charset="0"/>
                <a:cs typeface="ヒラギノ角ゴ Pro W3" charset="0"/>
              </a:rPr>
              <a:t>The Career Development Moodle PLC is a great place to start. We have lots of CDCs who have been doing this for many years who are willing to share. Regional CDC meetings and our state CTE summer conference are other ways to network with CDCs and learn from them.  Marchelle and I are at the state office ready to assist as well.</a:t>
            </a:r>
          </a:p>
          <a:p>
            <a:r>
              <a:rPr lang="en-US" baseline="0" dirty="0" smtClean="0">
                <a:latin typeface="Arial" charset="0"/>
                <a:ea typeface="ヒラギノ角ゴ Pro W3" charset="0"/>
                <a:cs typeface="ヒラギノ角ゴ Pro W3" charset="0"/>
              </a:rPr>
              <a:t>We have to stay one step ahead of the students with whom we work, which is hard to do, since, as far as computers go,  they always seem to be one step ahead of us.</a:t>
            </a:r>
          </a:p>
          <a:p>
            <a:endParaRPr lang="en-US" baseline="0" dirty="0" smtClean="0">
              <a:latin typeface="Arial" charset="0"/>
              <a:ea typeface="ヒラギノ角ゴ Pro W3" charset="0"/>
              <a:cs typeface="ヒラギノ角ゴ Pro W3" charset="0"/>
            </a:endParaRPr>
          </a:p>
          <a:p>
            <a:r>
              <a:rPr lang="en-US" baseline="0" dirty="0" smtClean="0">
                <a:latin typeface="Arial" charset="0"/>
                <a:ea typeface="ヒラギノ角ゴ Pro W3" charset="0"/>
                <a:cs typeface="ヒラギノ角ゴ Pro W3" charset="0"/>
              </a:rPr>
              <a:t>We have to know when information sources become dated, and keep up with the new tools.  It’s not any easy task, but you are not alone in this.</a:t>
            </a:r>
          </a:p>
          <a:p>
            <a:endParaRPr lang="en-US" baseline="0" dirty="0" smtClean="0">
              <a:latin typeface="Arial" charset="0"/>
              <a:ea typeface="ヒラギノ角ゴ Pro W3" charset="0"/>
              <a:cs typeface="ヒラギノ角ゴ Pro W3" charset="0"/>
            </a:endParaRPr>
          </a:p>
        </p:txBody>
      </p:sp>
      <p:sp>
        <p:nvSpPr>
          <p:cNvPr id="31748" name="Slide Number Placeholder 3"/>
          <p:cNvSpPr txBox="1">
            <a:spLocks noGrp="1"/>
          </p:cNvSpPr>
          <p:nvPr/>
        </p:nvSpPr>
        <p:spPr bwMode="auto">
          <a:xfrm>
            <a:off x="4144963" y="9121775"/>
            <a:ext cx="3170237" cy="479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6661" tIns="48331" rIns="96661" bIns="48331" anchor="b"/>
          <a:lstStyle>
            <a:lvl1pPr>
              <a:defRPr sz="2400">
                <a:solidFill>
                  <a:schemeClr val="tx1"/>
                </a:solidFill>
                <a:latin typeface="Arial" charset="0"/>
                <a:ea typeface="ヒラギノ角ゴ Pro W3" charset="0"/>
                <a:cs typeface="ヒラギノ角ゴ Pro W3" charset="0"/>
              </a:defRPr>
            </a:lvl1pPr>
            <a:lvl2pPr marL="742950" indent="-285750">
              <a:defRPr sz="2400">
                <a:solidFill>
                  <a:schemeClr val="tx1"/>
                </a:solidFill>
                <a:latin typeface="Arial" charset="0"/>
                <a:ea typeface="ヒラギノ角ゴ Pro W3" charset="0"/>
                <a:cs typeface="ヒラギノ角ゴ Pro W3" charset="0"/>
              </a:defRPr>
            </a:lvl2pPr>
            <a:lvl3pPr marL="1143000" indent="-228600">
              <a:defRPr sz="2400">
                <a:solidFill>
                  <a:schemeClr val="tx1"/>
                </a:solidFill>
                <a:latin typeface="Arial" charset="0"/>
                <a:ea typeface="ヒラギノ角ゴ Pro W3" charset="0"/>
                <a:cs typeface="ヒラギノ角ゴ Pro W3" charset="0"/>
              </a:defRPr>
            </a:lvl3pPr>
            <a:lvl4pPr marL="1600200" indent="-228600">
              <a:defRPr sz="2400">
                <a:solidFill>
                  <a:schemeClr val="tx1"/>
                </a:solidFill>
                <a:latin typeface="Arial" charset="0"/>
                <a:ea typeface="ヒラギノ角ゴ Pro W3" charset="0"/>
                <a:cs typeface="ヒラギノ角ゴ Pro W3" charset="0"/>
              </a:defRPr>
            </a:lvl4pPr>
            <a:lvl5pPr marL="2057400" indent="-228600">
              <a:defRPr sz="2400">
                <a:solidFill>
                  <a:schemeClr val="tx1"/>
                </a:solidFill>
                <a:latin typeface="Arial" charset="0"/>
                <a:ea typeface="ヒラギノ角ゴ Pro W3" charset="0"/>
                <a:cs typeface="ヒラギノ角ゴ Pro W3" charset="0"/>
              </a:defRPr>
            </a:lvl5pPr>
            <a:lvl6pPr marL="25146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6pPr>
            <a:lvl7pPr marL="29718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7pPr>
            <a:lvl8pPr marL="34290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8pPr>
            <a:lvl9pPr marL="38862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9pPr>
          </a:lstStyle>
          <a:p>
            <a:pPr algn="r"/>
            <a:fld id="{3008DC6F-E8C4-5846-90E7-EA5C8363BAAB}" type="slidenum">
              <a:rPr lang="en-US" sz="1300"/>
              <a:pPr algn="r"/>
              <a:t>70</a:t>
            </a:fld>
            <a:endParaRPr lang="en-US" sz="1300"/>
          </a:p>
        </p:txBody>
      </p:sp>
    </p:spTree>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3" name="Rectangle 7"/>
          <p:cNvSpPr txBox="1">
            <a:spLocks noGrp="1" noChangeArrowheads="1"/>
          </p:cNvSpPr>
          <p:nvPr/>
        </p:nvSpPr>
        <p:spPr bwMode="auto">
          <a:xfrm>
            <a:off x="4144963" y="9121775"/>
            <a:ext cx="3170237" cy="479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6661" tIns="48331" rIns="96661" bIns="48331" anchor="b"/>
          <a:lstStyle>
            <a:lvl1pPr>
              <a:defRPr sz="2400">
                <a:solidFill>
                  <a:schemeClr val="tx1"/>
                </a:solidFill>
                <a:latin typeface="Arial" charset="0"/>
                <a:ea typeface="ヒラギノ角ゴ Pro W3" charset="0"/>
                <a:cs typeface="ヒラギノ角ゴ Pro W3" charset="0"/>
              </a:defRPr>
            </a:lvl1pPr>
            <a:lvl2pPr marL="742950" indent="-285750">
              <a:defRPr sz="2400">
                <a:solidFill>
                  <a:schemeClr val="tx1"/>
                </a:solidFill>
                <a:latin typeface="Arial" charset="0"/>
                <a:ea typeface="ヒラギノ角ゴ Pro W3" charset="0"/>
                <a:cs typeface="ヒラギノ角ゴ Pro W3" charset="0"/>
              </a:defRPr>
            </a:lvl2pPr>
            <a:lvl3pPr marL="1143000" indent="-228600">
              <a:defRPr sz="2400">
                <a:solidFill>
                  <a:schemeClr val="tx1"/>
                </a:solidFill>
                <a:latin typeface="Arial" charset="0"/>
                <a:ea typeface="ヒラギノ角ゴ Pro W3" charset="0"/>
                <a:cs typeface="ヒラギノ角ゴ Pro W3" charset="0"/>
              </a:defRPr>
            </a:lvl3pPr>
            <a:lvl4pPr marL="1600200" indent="-228600">
              <a:defRPr sz="2400">
                <a:solidFill>
                  <a:schemeClr val="tx1"/>
                </a:solidFill>
                <a:latin typeface="Arial" charset="0"/>
                <a:ea typeface="ヒラギノ角ゴ Pro W3" charset="0"/>
                <a:cs typeface="ヒラギノ角ゴ Pro W3" charset="0"/>
              </a:defRPr>
            </a:lvl4pPr>
            <a:lvl5pPr marL="2057400" indent="-228600">
              <a:defRPr sz="2400">
                <a:solidFill>
                  <a:schemeClr val="tx1"/>
                </a:solidFill>
                <a:latin typeface="Arial" charset="0"/>
                <a:ea typeface="ヒラギノ角ゴ Pro W3" charset="0"/>
                <a:cs typeface="ヒラギノ角ゴ Pro W3" charset="0"/>
              </a:defRPr>
            </a:lvl5pPr>
            <a:lvl6pPr marL="25146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6pPr>
            <a:lvl7pPr marL="29718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7pPr>
            <a:lvl8pPr marL="34290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8pPr>
            <a:lvl9pPr marL="38862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9pPr>
          </a:lstStyle>
          <a:p>
            <a:pPr algn="r"/>
            <a:fld id="{C31E6C6E-8D0B-614A-9DE6-0C37E655B851}" type="slidenum">
              <a:rPr lang="en-US" sz="1300"/>
              <a:pPr algn="r"/>
              <a:t>71</a:t>
            </a:fld>
            <a:endParaRPr lang="en-US" sz="1300"/>
          </a:p>
        </p:txBody>
      </p:sp>
      <p:sp>
        <p:nvSpPr>
          <p:cNvPr id="64514" name="Rectangle 2"/>
          <p:cNvSpPr>
            <a:spLocks noGrp="1" noRot="1" noChangeAspect="1" noChangeArrowheads="1" noTextEdit="1"/>
          </p:cNvSpPr>
          <p:nvPr>
            <p:ph type="sldImg"/>
          </p:nvPr>
        </p:nvSpPr>
        <p:spPr>
          <a:solidFill>
            <a:srgbClr val="FFFFFF"/>
          </a:solidFill>
          <a:ln/>
        </p:spPr>
      </p:sp>
      <p:sp>
        <p:nvSpPr>
          <p:cNvPr id="64515" name="Rectangle 3"/>
          <p:cNvSpPr>
            <a:spLocks noGrp="1" noChangeArrowheads="1"/>
          </p:cNvSpPr>
          <p:nvPr>
            <p:ph type="body" idx="1"/>
          </p:nvPr>
        </p:nvSpPr>
        <p:spPr>
          <a:xfrm>
            <a:off x="812800" y="4560888"/>
            <a:ext cx="5770563" cy="4319587"/>
          </a:xfrm>
          <a:solidFill>
            <a:srgbClr val="FFFFFF"/>
          </a:solidFill>
          <a:ln/>
          <a:extLs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spcAft>
                <a:spcPct val="30000"/>
              </a:spcAft>
            </a:pPr>
            <a:r>
              <a:rPr lang="en-US" sz="1700" dirty="0">
                <a:latin typeface="Times"/>
                <a:ea typeface="ヒラギノ角ゴ Pro W3" charset="0"/>
                <a:cs typeface="Times"/>
              </a:rPr>
              <a:t>The job market has changed considerably from when </a:t>
            </a:r>
            <a:r>
              <a:rPr lang="en-US" sz="1700" u="sng" dirty="0">
                <a:latin typeface="Times"/>
                <a:ea typeface="ヒラギノ角ゴ Pro W3" charset="0"/>
                <a:cs typeface="Times"/>
              </a:rPr>
              <a:t>we</a:t>
            </a:r>
            <a:r>
              <a:rPr lang="en-US" sz="1700" dirty="0">
                <a:latin typeface="Times"/>
                <a:ea typeface="ヒラギノ角ゴ Pro W3" charset="0"/>
                <a:cs typeface="Times"/>
              </a:rPr>
              <a:t> graduated from high school. </a:t>
            </a:r>
          </a:p>
          <a:p>
            <a:pPr eaLnBrk="1" hangingPunct="1">
              <a:spcBef>
                <a:spcPct val="0"/>
              </a:spcBef>
              <a:spcAft>
                <a:spcPct val="30000"/>
              </a:spcAft>
            </a:pPr>
            <a:endParaRPr lang="en-US" sz="1700" dirty="0">
              <a:latin typeface="Times"/>
              <a:ea typeface="ヒラギノ角ゴ Pro W3" charset="0"/>
              <a:cs typeface="Times"/>
            </a:endParaRPr>
          </a:p>
          <a:p>
            <a:pPr eaLnBrk="1" hangingPunct="1">
              <a:spcBef>
                <a:spcPct val="0"/>
              </a:spcBef>
              <a:spcAft>
                <a:spcPct val="30000"/>
              </a:spcAft>
            </a:pPr>
            <a:r>
              <a:rPr lang="en-US" sz="1700" dirty="0">
                <a:latin typeface="Times"/>
                <a:ea typeface="ヒラギノ角ゴ Pro W3" charset="0"/>
                <a:cs typeface="Times"/>
              </a:rPr>
              <a:t>Many of the careers our current students </a:t>
            </a:r>
            <a:r>
              <a:rPr lang="en-US" sz="1700" dirty="0" smtClean="0">
                <a:latin typeface="Times"/>
                <a:ea typeface="ヒラギノ角ゴ Pro W3" charset="0"/>
                <a:cs typeface="Times"/>
              </a:rPr>
              <a:t>will </a:t>
            </a:r>
            <a:r>
              <a:rPr lang="en-US" sz="1700" dirty="0">
                <a:latin typeface="Times"/>
                <a:ea typeface="ヒラギノ角ゴ Pro W3" charset="0"/>
                <a:cs typeface="Times"/>
              </a:rPr>
              <a:t>have  - have yet to be thought of, which makes career preparation an even bigger challenge.</a:t>
            </a:r>
          </a:p>
          <a:p>
            <a:pPr eaLnBrk="1" hangingPunct="1">
              <a:spcBef>
                <a:spcPct val="0"/>
              </a:spcBef>
              <a:spcAft>
                <a:spcPct val="30000"/>
              </a:spcAft>
            </a:pPr>
            <a:endParaRPr lang="en-US" sz="1700" dirty="0">
              <a:latin typeface="Times"/>
              <a:ea typeface="ヒラギノ角ゴ Pro W3" charset="0"/>
              <a:cs typeface="Times"/>
            </a:endParaRPr>
          </a:p>
          <a:p>
            <a:pPr eaLnBrk="1" hangingPunct="1">
              <a:spcBef>
                <a:spcPct val="0"/>
              </a:spcBef>
              <a:spcAft>
                <a:spcPct val="30000"/>
              </a:spcAft>
            </a:pPr>
            <a:r>
              <a:rPr lang="en-US" dirty="0" smtClean="0">
                <a:latin typeface="Arial" charset="0"/>
                <a:ea typeface="ヒラギノ角ゴ Pro W3" charset="0"/>
                <a:cs typeface="ヒラギノ角ゴ Pro W3" charset="0"/>
              </a:rPr>
              <a:t>====</a:t>
            </a:r>
            <a:endParaRPr lang="en-US" dirty="0">
              <a:latin typeface="Arial" charset="0"/>
              <a:ea typeface="ヒラギノ角ゴ Pro W3" charset="0"/>
              <a:cs typeface="ヒラギノ角ゴ Pro W3" charset="0"/>
            </a:endParaRPr>
          </a:p>
          <a:p>
            <a:pPr eaLnBrk="1" hangingPunct="1">
              <a:spcBef>
                <a:spcPct val="0"/>
              </a:spcBef>
              <a:spcAft>
                <a:spcPct val="30000"/>
              </a:spcAft>
            </a:pPr>
            <a:r>
              <a:rPr lang="en-US" dirty="0" smtClean="0">
                <a:latin typeface="Arial" charset="0"/>
                <a:ea typeface="ヒラギノ角ゴ Pro W3" charset="0"/>
                <a:cs typeface="ヒラギノ角ゴ Pro W3" charset="0"/>
              </a:rPr>
              <a:t>Emil </a:t>
            </a:r>
            <a:r>
              <a:rPr lang="en-US" dirty="0">
                <a:latin typeface="Arial" charset="0"/>
                <a:ea typeface="ヒラギノ角ゴ Pro W3" charset="0"/>
                <a:cs typeface="ヒラギノ角ゴ Pro W3" charset="0"/>
              </a:rPr>
              <a:t>Barnabas</a:t>
            </a:r>
          </a:p>
        </p:txBody>
      </p:sp>
    </p:spTree>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ヒラギノ角ゴ Pro W3" charset="0"/>
                <a:cs typeface="ヒラギノ角ゴ Pro W3" charset="0"/>
              </a:defRPr>
            </a:lvl1pPr>
            <a:lvl2pPr marL="742950" indent="-285750">
              <a:defRPr sz="2400">
                <a:solidFill>
                  <a:schemeClr val="tx1"/>
                </a:solidFill>
                <a:latin typeface="Arial" charset="0"/>
                <a:ea typeface="ヒラギノ角ゴ Pro W3" charset="0"/>
                <a:cs typeface="ヒラギノ角ゴ Pro W3" charset="0"/>
              </a:defRPr>
            </a:lvl2pPr>
            <a:lvl3pPr marL="1143000" indent="-228600">
              <a:defRPr sz="2400">
                <a:solidFill>
                  <a:schemeClr val="tx1"/>
                </a:solidFill>
                <a:latin typeface="Arial" charset="0"/>
                <a:ea typeface="ヒラギノ角ゴ Pro W3" charset="0"/>
                <a:cs typeface="ヒラギノ角ゴ Pro W3" charset="0"/>
              </a:defRPr>
            </a:lvl3pPr>
            <a:lvl4pPr marL="1600200" indent="-228600">
              <a:defRPr sz="2400">
                <a:solidFill>
                  <a:schemeClr val="tx1"/>
                </a:solidFill>
                <a:latin typeface="Arial" charset="0"/>
                <a:ea typeface="ヒラギノ角ゴ Pro W3" charset="0"/>
                <a:cs typeface="ヒラギノ角ゴ Pro W3" charset="0"/>
              </a:defRPr>
            </a:lvl4pPr>
            <a:lvl5pPr marL="2057400" indent="-228600">
              <a:defRPr sz="2400">
                <a:solidFill>
                  <a:schemeClr val="tx1"/>
                </a:solidFill>
                <a:latin typeface="Arial" charset="0"/>
                <a:ea typeface="ヒラギノ角ゴ Pro W3" charset="0"/>
                <a:cs typeface="ヒラギノ角ゴ Pro W3" charset="0"/>
              </a:defRPr>
            </a:lvl5pPr>
            <a:lvl6pPr marL="25146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6pPr>
            <a:lvl7pPr marL="29718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7pPr>
            <a:lvl8pPr marL="34290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8pPr>
            <a:lvl9pPr marL="38862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9pPr>
          </a:lstStyle>
          <a:p>
            <a:fld id="{620BAE88-FB43-2046-99A0-1C01B692316A}" type="slidenum">
              <a:rPr lang="en-US" sz="1300"/>
              <a:pPr/>
              <a:t>72</a:t>
            </a:fld>
            <a:endParaRPr lang="en-US" sz="1300"/>
          </a:p>
        </p:txBody>
      </p:sp>
      <p:sp>
        <p:nvSpPr>
          <p:cNvPr id="31746" name="Slide Image Placeholder 1"/>
          <p:cNvSpPr>
            <a:spLocks noGrp="1" noRot="1" noChangeAspect="1" noTextEdit="1"/>
          </p:cNvSpPr>
          <p:nvPr>
            <p:ph type="sldImg"/>
          </p:nvPr>
        </p:nvSpPr>
        <p:spPr>
          <a:solidFill>
            <a:srgbClr val="FFFFFF"/>
          </a:solidFill>
          <a:ln/>
        </p:spPr>
      </p:sp>
      <p:sp>
        <p:nvSpPr>
          <p:cNvPr id="31747" name="Notes Placeholder 2"/>
          <p:cNvSpPr>
            <a:spLocks noGrp="1"/>
          </p:cNvSpPr>
          <p:nvPr>
            <p:ph type="body" idx="1"/>
          </p:nvPr>
        </p:nvSpPr>
        <p:spPr>
          <a:xfrm>
            <a:off x="812800" y="4560888"/>
            <a:ext cx="5608638" cy="4560887"/>
          </a:xfrm>
          <a:noFill/>
          <a:ln>
            <a:solidFill>
              <a:srgbClr val="000000"/>
            </a:solidFill>
          </a:ln>
          <a:extLst>
            <a:ext uri="{909E8E84-426E-40DD-AFC4-6F175D3DCCD1}">
              <a14:hiddenFill xmlns:a14="http://schemas.microsoft.com/office/drawing/2010/main">
                <a:solidFill>
                  <a:srgbClr val="FFFFFF"/>
                </a:solidFill>
              </a14:hiddenFill>
            </a:ext>
          </a:extLst>
        </p:spPr>
        <p:txBody>
          <a:bodyPr/>
          <a:lstStyle/>
          <a:p>
            <a:r>
              <a:rPr lang="en-US" baseline="0" dirty="0" smtClean="0">
                <a:latin typeface="Arial" charset="0"/>
                <a:ea typeface="ヒラギノ角ゴ Pro W3" charset="0"/>
                <a:cs typeface="ヒラギノ角ゴ Pro W3" charset="0"/>
              </a:rPr>
              <a:t>Did you learn anything here, or are you just ready to admit defeat because you will never be able to learn it all and keep up?</a:t>
            </a:r>
          </a:p>
        </p:txBody>
      </p:sp>
      <p:sp>
        <p:nvSpPr>
          <p:cNvPr id="31748" name="Slide Number Placeholder 3"/>
          <p:cNvSpPr txBox="1">
            <a:spLocks noGrp="1"/>
          </p:cNvSpPr>
          <p:nvPr/>
        </p:nvSpPr>
        <p:spPr bwMode="auto">
          <a:xfrm>
            <a:off x="4144963" y="9121775"/>
            <a:ext cx="3170237" cy="479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6661" tIns="48331" rIns="96661" bIns="48331" anchor="b"/>
          <a:lstStyle>
            <a:lvl1pPr>
              <a:defRPr sz="2400">
                <a:solidFill>
                  <a:schemeClr val="tx1"/>
                </a:solidFill>
                <a:latin typeface="Arial" charset="0"/>
                <a:ea typeface="ヒラギノ角ゴ Pro W3" charset="0"/>
                <a:cs typeface="ヒラギノ角ゴ Pro W3" charset="0"/>
              </a:defRPr>
            </a:lvl1pPr>
            <a:lvl2pPr marL="742950" indent="-285750">
              <a:defRPr sz="2400">
                <a:solidFill>
                  <a:schemeClr val="tx1"/>
                </a:solidFill>
                <a:latin typeface="Arial" charset="0"/>
                <a:ea typeface="ヒラギノ角ゴ Pro W3" charset="0"/>
                <a:cs typeface="ヒラギノ角ゴ Pro W3" charset="0"/>
              </a:defRPr>
            </a:lvl2pPr>
            <a:lvl3pPr marL="1143000" indent="-228600">
              <a:defRPr sz="2400">
                <a:solidFill>
                  <a:schemeClr val="tx1"/>
                </a:solidFill>
                <a:latin typeface="Arial" charset="0"/>
                <a:ea typeface="ヒラギノ角ゴ Pro W3" charset="0"/>
                <a:cs typeface="ヒラギノ角ゴ Pro W3" charset="0"/>
              </a:defRPr>
            </a:lvl3pPr>
            <a:lvl4pPr marL="1600200" indent="-228600">
              <a:defRPr sz="2400">
                <a:solidFill>
                  <a:schemeClr val="tx1"/>
                </a:solidFill>
                <a:latin typeface="Arial" charset="0"/>
                <a:ea typeface="ヒラギノ角ゴ Pro W3" charset="0"/>
                <a:cs typeface="ヒラギノ角ゴ Pro W3" charset="0"/>
              </a:defRPr>
            </a:lvl4pPr>
            <a:lvl5pPr marL="2057400" indent="-228600">
              <a:defRPr sz="2400">
                <a:solidFill>
                  <a:schemeClr val="tx1"/>
                </a:solidFill>
                <a:latin typeface="Arial" charset="0"/>
                <a:ea typeface="ヒラギノ角ゴ Pro W3" charset="0"/>
                <a:cs typeface="ヒラギノ角ゴ Pro W3" charset="0"/>
              </a:defRPr>
            </a:lvl5pPr>
            <a:lvl6pPr marL="25146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6pPr>
            <a:lvl7pPr marL="29718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7pPr>
            <a:lvl8pPr marL="34290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8pPr>
            <a:lvl9pPr marL="38862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9pPr>
          </a:lstStyle>
          <a:p>
            <a:pPr algn="r"/>
            <a:fld id="{3008DC6F-E8C4-5846-90E7-EA5C8363BAAB}" type="slidenum">
              <a:rPr lang="en-US" sz="1300"/>
              <a:pPr algn="r"/>
              <a:t>72</a:t>
            </a:fld>
            <a:endParaRPr lang="en-US" sz="1300"/>
          </a:p>
        </p:txBody>
      </p:sp>
    </p:spTree>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Rectangle 7"/>
          <p:cNvSpPr txBox="1">
            <a:spLocks noGrp="1" noChangeArrowheads="1"/>
          </p:cNvSpPr>
          <p:nvPr/>
        </p:nvSpPr>
        <p:spPr bwMode="auto">
          <a:xfrm>
            <a:off x="4144963" y="9121775"/>
            <a:ext cx="3170237" cy="479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6661" tIns="48331" rIns="96661" bIns="48331" anchor="b"/>
          <a:lstStyle>
            <a:lvl1pPr>
              <a:defRPr sz="2400">
                <a:solidFill>
                  <a:schemeClr val="tx1"/>
                </a:solidFill>
                <a:latin typeface="Arial" charset="0"/>
                <a:ea typeface="ヒラギノ角ゴ Pro W3" charset="0"/>
                <a:cs typeface="ヒラギノ角ゴ Pro W3" charset="0"/>
              </a:defRPr>
            </a:lvl1pPr>
            <a:lvl2pPr marL="742950" indent="-285750">
              <a:defRPr sz="2400">
                <a:solidFill>
                  <a:schemeClr val="tx1"/>
                </a:solidFill>
                <a:latin typeface="Arial" charset="0"/>
                <a:ea typeface="ヒラギノ角ゴ Pro W3" charset="0"/>
                <a:cs typeface="ヒラギノ角ゴ Pro W3" charset="0"/>
              </a:defRPr>
            </a:lvl2pPr>
            <a:lvl3pPr marL="1143000" indent="-228600">
              <a:defRPr sz="2400">
                <a:solidFill>
                  <a:schemeClr val="tx1"/>
                </a:solidFill>
                <a:latin typeface="Arial" charset="0"/>
                <a:ea typeface="ヒラギノ角ゴ Pro W3" charset="0"/>
                <a:cs typeface="ヒラギノ角ゴ Pro W3" charset="0"/>
              </a:defRPr>
            </a:lvl3pPr>
            <a:lvl4pPr marL="1600200" indent="-228600">
              <a:defRPr sz="2400">
                <a:solidFill>
                  <a:schemeClr val="tx1"/>
                </a:solidFill>
                <a:latin typeface="Arial" charset="0"/>
                <a:ea typeface="ヒラギノ角ゴ Pro W3" charset="0"/>
                <a:cs typeface="ヒラギノ角ゴ Pro W3" charset="0"/>
              </a:defRPr>
            </a:lvl4pPr>
            <a:lvl5pPr marL="2057400" indent="-228600">
              <a:defRPr sz="2400">
                <a:solidFill>
                  <a:schemeClr val="tx1"/>
                </a:solidFill>
                <a:latin typeface="Arial" charset="0"/>
                <a:ea typeface="ヒラギノ角ゴ Pro W3" charset="0"/>
                <a:cs typeface="ヒラギノ角ゴ Pro W3" charset="0"/>
              </a:defRPr>
            </a:lvl5pPr>
            <a:lvl6pPr marL="25146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6pPr>
            <a:lvl7pPr marL="29718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7pPr>
            <a:lvl8pPr marL="34290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8pPr>
            <a:lvl9pPr marL="38862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9pPr>
          </a:lstStyle>
          <a:p>
            <a:pPr algn="r"/>
            <a:fld id="{ECA8685C-A3C9-BE40-9533-D70993672923}" type="slidenum">
              <a:rPr lang="en-US" sz="1300"/>
              <a:pPr algn="r"/>
              <a:t>73</a:t>
            </a:fld>
            <a:endParaRPr lang="en-US" sz="1300"/>
          </a:p>
        </p:txBody>
      </p:sp>
      <p:sp>
        <p:nvSpPr>
          <p:cNvPr id="19458" name="Rectangle 2"/>
          <p:cNvSpPr>
            <a:spLocks noGrp="1" noRot="1" noChangeAspect="1" noChangeArrowheads="1" noTextEdit="1"/>
          </p:cNvSpPr>
          <p:nvPr>
            <p:ph type="sldImg"/>
          </p:nvPr>
        </p:nvSpPr>
        <p:spPr>
          <a:xfrm>
            <a:off x="1257300" y="720725"/>
            <a:ext cx="2476500" cy="1857375"/>
          </a:xfrm>
          <a:solidFill>
            <a:srgbClr val="FFFFFF"/>
          </a:solidFill>
          <a:ln/>
        </p:spPr>
      </p:sp>
      <p:sp>
        <p:nvSpPr>
          <p:cNvPr id="19459" name="Rectangle 3"/>
          <p:cNvSpPr>
            <a:spLocks noGrp="1" noChangeArrowheads="1"/>
          </p:cNvSpPr>
          <p:nvPr>
            <p:ph type="body" idx="1"/>
          </p:nvPr>
        </p:nvSpPr>
        <p:spPr>
          <a:xfrm>
            <a:off x="974725" y="2743200"/>
            <a:ext cx="5654675" cy="6618287"/>
          </a:xfrm>
          <a:solidFill>
            <a:srgbClr val="FFFFFF"/>
          </a:solidFill>
          <a:ln>
            <a:noFill/>
          </a:ln>
        </p:spPr>
        <p:txBody>
          <a:bodyPr/>
          <a:lstStyle/>
          <a:p>
            <a:r>
              <a:rPr lang="en-US" dirty="0" smtClean="0">
                <a:ea typeface="ヒラギノ角ゴ Pro W3" charset="0"/>
              </a:rPr>
              <a:t>I’ll leave you with this.</a:t>
            </a:r>
          </a:p>
          <a:p>
            <a:endParaRPr lang="en-US" dirty="0" smtClean="0">
              <a:ea typeface="ヒラギノ角ゴ Pro W3" charset="0"/>
            </a:endParaRPr>
          </a:p>
          <a:p>
            <a:r>
              <a:rPr lang="en-US" dirty="0" smtClean="0">
                <a:ea typeface="ヒラギノ角ゴ Pro W3" charset="0"/>
              </a:rPr>
              <a:t>Here is the simplified version of our state school board mission.</a:t>
            </a:r>
            <a:endParaRPr lang="en-US" dirty="0">
              <a:ea typeface="ヒラギノ角ゴ Pro W3" charset="0"/>
            </a:endParaRPr>
          </a:p>
          <a:p>
            <a:r>
              <a:rPr lang="en-US" u="sng" dirty="0" smtClean="0">
                <a:ea typeface="ヒラギノ角ゴ Pro W3" charset="0"/>
              </a:rPr>
              <a:t>Every</a:t>
            </a:r>
            <a:r>
              <a:rPr lang="en-US" u="none" baseline="0" dirty="0" smtClean="0">
                <a:ea typeface="ヒラギノ角ゴ Pro W3" charset="0"/>
              </a:rPr>
              <a:t> graduate </a:t>
            </a:r>
            <a:r>
              <a:rPr lang="en-US" u="none" dirty="0" smtClean="0">
                <a:ea typeface="ヒラギノ角ゴ Pro W3" charset="0"/>
              </a:rPr>
              <a:t>must</a:t>
            </a:r>
            <a:r>
              <a:rPr lang="en-US" baseline="0" dirty="0" smtClean="0">
                <a:ea typeface="ヒラギノ角ゴ Pro W3" charset="0"/>
              </a:rPr>
              <a:t> be</a:t>
            </a:r>
            <a:r>
              <a:rPr lang="en-US" dirty="0" smtClean="0">
                <a:ea typeface="ヒラギノ角ゴ Pro W3" charset="0"/>
              </a:rPr>
              <a:t> </a:t>
            </a:r>
            <a:r>
              <a:rPr lang="en-US" u="sng" dirty="0">
                <a:ea typeface="ヒラギノ角ゴ Pro W3" charset="0"/>
              </a:rPr>
              <a:t>career</a:t>
            </a:r>
            <a:r>
              <a:rPr lang="en-US" dirty="0" smtClean="0">
                <a:ea typeface="ヒラギノ角ゴ Pro W3" charset="0"/>
              </a:rPr>
              <a:t>, </a:t>
            </a:r>
            <a:r>
              <a:rPr lang="en-US" u="sng" dirty="0" smtClean="0">
                <a:ea typeface="ヒラギノ角ゴ Pro W3" charset="0"/>
              </a:rPr>
              <a:t>college</a:t>
            </a:r>
            <a:r>
              <a:rPr lang="en-US" dirty="0">
                <a:ea typeface="ヒラギノ角ゴ Pro W3" charset="0"/>
              </a:rPr>
              <a:t>, and </a:t>
            </a:r>
            <a:r>
              <a:rPr lang="en-US" u="sng" dirty="0">
                <a:ea typeface="ヒラギノ角ゴ Pro W3" charset="0"/>
              </a:rPr>
              <a:t>citizenship</a:t>
            </a:r>
            <a:r>
              <a:rPr lang="en-US" dirty="0">
                <a:ea typeface="ヒラギノ角ゴ Pro W3" charset="0"/>
              </a:rPr>
              <a:t> </a:t>
            </a:r>
            <a:r>
              <a:rPr lang="en-US" u="sng" dirty="0">
                <a:ea typeface="ヒラギノ角ゴ Pro W3" charset="0"/>
              </a:rPr>
              <a:t>ready</a:t>
            </a:r>
            <a:r>
              <a:rPr lang="en-US" dirty="0">
                <a:ea typeface="ヒラギノ角ゴ Pro W3" charset="0"/>
              </a:rPr>
              <a:t>.</a:t>
            </a:r>
          </a:p>
          <a:p>
            <a:endParaRPr lang="en-US" dirty="0">
              <a:ea typeface="ヒラギノ角ゴ Pro W3" charset="0"/>
            </a:endParaRPr>
          </a:p>
          <a:p>
            <a:r>
              <a:rPr lang="en-US" dirty="0">
                <a:ea typeface="ヒラギノ角ゴ Pro W3" charset="0"/>
              </a:rPr>
              <a:t>Notice the “</a:t>
            </a:r>
            <a:r>
              <a:rPr lang="en-US" u="sng" dirty="0">
                <a:ea typeface="ヒラギノ角ゴ Pro W3" charset="0"/>
              </a:rPr>
              <a:t>and</a:t>
            </a:r>
            <a:r>
              <a:rPr lang="en-US" dirty="0">
                <a:ea typeface="ヒラギノ角ゴ Pro W3" charset="0"/>
              </a:rPr>
              <a:t>.”  That means </a:t>
            </a:r>
            <a:r>
              <a:rPr lang="en-US" dirty="0" smtClean="0">
                <a:ea typeface="ヒラギノ角ゴ Pro W3" charset="0"/>
              </a:rPr>
              <a:t>we recognize that </a:t>
            </a:r>
            <a:r>
              <a:rPr lang="en-US" u="sng" dirty="0" smtClean="0">
                <a:ea typeface="ヒラギノ角ゴ Pro W3" charset="0"/>
              </a:rPr>
              <a:t>everyone</a:t>
            </a:r>
            <a:r>
              <a:rPr lang="en-US" dirty="0" smtClean="0">
                <a:ea typeface="ヒラギノ角ゴ Pro W3" charset="0"/>
              </a:rPr>
              <a:t> needs</a:t>
            </a:r>
            <a:r>
              <a:rPr lang="en-US" baseline="0" dirty="0" smtClean="0">
                <a:ea typeface="ヒラギノ角ゴ Pro W3" charset="0"/>
              </a:rPr>
              <a:t> </a:t>
            </a:r>
            <a:r>
              <a:rPr lang="en-US" dirty="0" smtClean="0">
                <a:ea typeface="ヒラギノ角ゴ Pro W3" charset="0"/>
              </a:rPr>
              <a:t>to </a:t>
            </a:r>
            <a:r>
              <a:rPr lang="en-US" dirty="0">
                <a:ea typeface="ヒラギノ角ゴ Pro W3" charset="0"/>
              </a:rPr>
              <a:t>be ready for </a:t>
            </a:r>
            <a:r>
              <a:rPr lang="en-US" u="sng" dirty="0">
                <a:ea typeface="ヒラギノ角ゴ Pro W3" charset="0"/>
              </a:rPr>
              <a:t>all</a:t>
            </a:r>
            <a:r>
              <a:rPr lang="en-US" dirty="0">
                <a:ea typeface="ヒラギノ角ゴ Pro W3" charset="0"/>
              </a:rPr>
              <a:t> three.  </a:t>
            </a:r>
            <a:endParaRPr lang="en-US" dirty="0" smtClean="0">
              <a:ea typeface="ヒラギノ角ゴ Pro W3" charset="0"/>
            </a:endParaRPr>
          </a:p>
          <a:p>
            <a:r>
              <a:rPr lang="en-US" u="sng" dirty="0" smtClean="0">
                <a:ea typeface="ヒラギノ角ゴ Pro W3" charset="0"/>
              </a:rPr>
              <a:t>Career</a:t>
            </a:r>
            <a:r>
              <a:rPr lang="en-US" dirty="0" smtClean="0">
                <a:ea typeface="ヒラギノ角ゴ Pro W3" charset="0"/>
              </a:rPr>
              <a:t> ready means</a:t>
            </a:r>
            <a:r>
              <a:rPr lang="en-US" baseline="0" dirty="0" smtClean="0">
                <a:ea typeface="ヒラギノ角ゴ Pro W3" charset="0"/>
              </a:rPr>
              <a:t> they have the technical skills and soft skills for</a:t>
            </a:r>
            <a:r>
              <a:rPr lang="en-US" dirty="0" smtClean="0">
                <a:ea typeface="ヒラギノ角ゴ Pro W3" charset="0"/>
              </a:rPr>
              <a:t> which</a:t>
            </a:r>
            <a:r>
              <a:rPr lang="en-US" baseline="0" dirty="0" smtClean="0">
                <a:ea typeface="ヒラギノ角ゴ Pro W3" charset="0"/>
              </a:rPr>
              <a:t> the employer is looking, and they are ready to </a:t>
            </a:r>
            <a:r>
              <a:rPr lang="en-US" u="sng" baseline="0" dirty="0" smtClean="0">
                <a:ea typeface="ヒラギノ角ゴ Pro W3" charset="0"/>
              </a:rPr>
              <a:t>get </a:t>
            </a:r>
            <a:r>
              <a:rPr lang="en-US" baseline="0" dirty="0" smtClean="0">
                <a:ea typeface="ヒラギノ角ゴ Pro W3" charset="0"/>
              </a:rPr>
              <a:t>and </a:t>
            </a:r>
            <a:r>
              <a:rPr lang="en-US" u="sng" baseline="0" dirty="0" smtClean="0">
                <a:ea typeface="ヒラギノ角ゴ Pro W3" charset="0"/>
              </a:rPr>
              <a:t>keep</a:t>
            </a:r>
            <a:r>
              <a:rPr lang="en-US" baseline="0" dirty="0" smtClean="0">
                <a:ea typeface="ヒラギノ角ゴ Pro W3" charset="0"/>
              </a:rPr>
              <a:t> the job.</a:t>
            </a:r>
          </a:p>
          <a:p>
            <a:r>
              <a:rPr lang="en-US" baseline="0" dirty="0" smtClean="0">
                <a:ea typeface="ヒラギノ角ゴ Pro W3" charset="0"/>
              </a:rPr>
              <a:t>“</a:t>
            </a:r>
            <a:r>
              <a:rPr lang="en-US" u="sng" baseline="0" dirty="0" smtClean="0">
                <a:ea typeface="ヒラギノ角ゴ Pro W3" charset="0"/>
              </a:rPr>
              <a:t>College ready</a:t>
            </a:r>
            <a:r>
              <a:rPr lang="en-US" baseline="0" dirty="0" smtClean="0">
                <a:ea typeface="ヒラギノ角ゴ Pro W3" charset="0"/>
              </a:rPr>
              <a:t>” does </a:t>
            </a:r>
            <a:r>
              <a:rPr lang="en-US" u="sng" baseline="0" dirty="0" smtClean="0">
                <a:ea typeface="ヒラギノ角ゴ Pro W3" charset="0"/>
              </a:rPr>
              <a:t>not</a:t>
            </a:r>
            <a:r>
              <a:rPr lang="en-US" baseline="0" dirty="0" smtClean="0">
                <a:ea typeface="ヒラギノ角ゴ Pro W3" charset="0"/>
              </a:rPr>
              <a:t> mean that everyone needs a four-year college degree.  It means some kind of training after high school as well as  life-long learning.  The learning does not stop after high school graduation.  </a:t>
            </a:r>
          </a:p>
          <a:p>
            <a:r>
              <a:rPr lang="en-US" baseline="0" dirty="0" smtClean="0">
                <a:ea typeface="ヒラギノ角ゴ Pro W3" charset="0"/>
              </a:rPr>
              <a:t>With the ever-changing world in which we live, everyone must continuously learn to keep up with the latest in their chosen profession.</a:t>
            </a:r>
          </a:p>
          <a:p>
            <a:endParaRPr lang="en-US" dirty="0">
              <a:ea typeface="ヒラギノ角ゴ Pro W3" charset="0"/>
            </a:endParaRPr>
          </a:p>
          <a:p>
            <a:endParaRPr lang="en-US" dirty="0">
              <a:ea typeface="ヒラギノ角ゴ Pro W3" charset="0"/>
            </a:endParaRPr>
          </a:p>
          <a:p>
            <a:endParaRPr lang="en-US" dirty="0">
              <a:ea typeface="ヒラギノ角ゴ Pro W3" charset="0"/>
            </a:endParaRPr>
          </a:p>
          <a:p>
            <a:endParaRPr lang="en-US" dirty="0">
              <a:ea typeface="ヒラギノ角ゴ Pro W3" charset="0"/>
            </a:endParaRPr>
          </a:p>
          <a:p>
            <a:endParaRPr lang="en-US" dirty="0">
              <a:ea typeface="ヒラギノ角ゴ Pro W3" charset="0"/>
            </a:endParaRPr>
          </a:p>
          <a:p>
            <a:r>
              <a:rPr lang="en-US" dirty="0">
                <a:ea typeface="ヒラギノ角ゴ Pro W3" charset="0"/>
              </a:rPr>
              <a:t>===</a:t>
            </a:r>
          </a:p>
          <a:p>
            <a:r>
              <a:rPr lang="en-US" dirty="0">
                <a:ea typeface="ヒラギノ角ゴ Pro W3" charset="0"/>
              </a:rPr>
              <a:t>http://</a:t>
            </a:r>
            <a:r>
              <a:rPr lang="en-US" dirty="0" err="1">
                <a:ea typeface="ヒラギノ角ゴ Pro W3" charset="0"/>
              </a:rPr>
              <a:t>legislative.ncpublicschools.gov</a:t>
            </a:r>
            <a:r>
              <a:rPr lang="en-US" dirty="0">
                <a:ea typeface="ヒラギノ角ゴ Pro W3" charset="0"/>
              </a:rPr>
              <a:t>/resources-for-legislation/2012/20120608-sup-howmeasure.pdf</a:t>
            </a:r>
          </a:p>
        </p:txBody>
      </p:sp>
    </p:spTree>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3521"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ヒラギノ角ゴ Pro W3" charset="0"/>
                <a:cs typeface="ヒラギノ角ゴ Pro W3" charset="0"/>
              </a:defRPr>
            </a:lvl1pPr>
            <a:lvl2pPr marL="742950" indent="-285750">
              <a:defRPr sz="2400">
                <a:solidFill>
                  <a:schemeClr val="tx1"/>
                </a:solidFill>
                <a:latin typeface="Arial" charset="0"/>
                <a:ea typeface="ヒラギノ角ゴ Pro W3" charset="0"/>
                <a:cs typeface="ヒラギノ角ゴ Pro W3" charset="0"/>
              </a:defRPr>
            </a:lvl2pPr>
            <a:lvl3pPr marL="1143000" indent="-228600">
              <a:defRPr sz="2400">
                <a:solidFill>
                  <a:schemeClr val="tx1"/>
                </a:solidFill>
                <a:latin typeface="Arial" charset="0"/>
                <a:ea typeface="ヒラギノ角ゴ Pro W3" charset="0"/>
                <a:cs typeface="ヒラギノ角ゴ Pro W3" charset="0"/>
              </a:defRPr>
            </a:lvl3pPr>
            <a:lvl4pPr marL="1600200" indent="-228600">
              <a:defRPr sz="2400">
                <a:solidFill>
                  <a:schemeClr val="tx1"/>
                </a:solidFill>
                <a:latin typeface="Arial" charset="0"/>
                <a:ea typeface="ヒラギノ角ゴ Pro W3" charset="0"/>
                <a:cs typeface="ヒラギノ角ゴ Pro W3" charset="0"/>
              </a:defRPr>
            </a:lvl4pPr>
            <a:lvl5pPr marL="2057400" indent="-228600">
              <a:defRPr sz="2400">
                <a:solidFill>
                  <a:schemeClr val="tx1"/>
                </a:solidFill>
                <a:latin typeface="Arial" charset="0"/>
                <a:ea typeface="ヒラギノ角ゴ Pro W3" charset="0"/>
                <a:cs typeface="ヒラギノ角ゴ Pro W3" charset="0"/>
              </a:defRPr>
            </a:lvl5pPr>
            <a:lvl6pPr marL="25146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6pPr>
            <a:lvl7pPr marL="29718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7pPr>
            <a:lvl8pPr marL="34290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8pPr>
            <a:lvl9pPr marL="38862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9pPr>
          </a:lstStyle>
          <a:p>
            <a:fld id="{DA680611-EAB2-AA45-B4A6-15E7A3A8A2EC}" type="slidenum">
              <a:rPr lang="en-US" sz="1300"/>
              <a:pPr/>
              <a:t>74</a:t>
            </a:fld>
            <a:endParaRPr lang="en-US" sz="1300"/>
          </a:p>
        </p:txBody>
      </p:sp>
      <p:sp>
        <p:nvSpPr>
          <p:cNvPr id="363522" name="Rectangle 2"/>
          <p:cNvSpPr>
            <a:spLocks noGrp="1" noRot="1" noChangeAspect="1" noChangeArrowheads="1" noTextEdit="1"/>
          </p:cNvSpPr>
          <p:nvPr>
            <p:ph type="sldImg"/>
          </p:nvPr>
        </p:nvSpPr>
        <p:spPr>
          <a:ln/>
        </p:spPr>
      </p:sp>
      <p:sp>
        <p:nvSpPr>
          <p:cNvPr id="363523" name="Rectangle 3"/>
          <p:cNvSpPr>
            <a:spLocks noGrp="1" noChangeArrowheads="1"/>
          </p:cNvSpPr>
          <p:nvPr>
            <p:ph type="body" idx="1"/>
          </p:nvPr>
        </p:nvSpPr>
        <p:spPr>
          <a:xfrm>
            <a:off x="974725" y="4560888"/>
            <a:ext cx="4876800" cy="4319587"/>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dirty="0" smtClean="0">
                <a:ea typeface="ヒラギノ角ゴ Pro W3" charset="0"/>
              </a:rPr>
              <a:t>Any Questions.</a:t>
            </a:r>
          </a:p>
          <a:p>
            <a:endParaRPr lang="en-US" dirty="0" smtClean="0">
              <a:ea typeface="ヒラギノ角ゴ Pro W3" charset="0"/>
            </a:endParaRPr>
          </a:p>
          <a:p>
            <a:r>
              <a:rPr lang="en-US" dirty="0" smtClean="0">
                <a:ea typeface="ヒラギノ角ゴ Pro W3" charset="0"/>
              </a:rPr>
              <a:t>Be sure to download the PowerPoint.</a:t>
            </a:r>
            <a:endParaRPr lang="en-US" dirty="0" smtClean="0">
              <a:ea typeface="ヒラギノ角ゴ Pro W3" charset="0"/>
            </a:endParaRPr>
          </a:p>
          <a:p>
            <a:endParaRPr lang="en-US" dirty="0" smtClean="0">
              <a:ea typeface="ヒラギノ角ゴ Pro W3" charset="0"/>
            </a:endParaRPr>
          </a:p>
          <a:p>
            <a:r>
              <a:rPr lang="en-US" dirty="0" smtClean="0">
                <a:ea typeface="ヒラギノ角ゴ Pro W3" charset="0"/>
              </a:rPr>
              <a:t>=====</a:t>
            </a:r>
          </a:p>
          <a:p>
            <a:endParaRPr lang="en-US" dirty="0" smtClean="0">
              <a:ea typeface="ヒラギノ角ゴ Pro W3" charset="0"/>
            </a:endParaRPr>
          </a:p>
          <a:p>
            <a:pPr eaLnBrk="1" hangingPunct="1">
              <a:defRPr/>
            </a:pPr>
            <a:r>
              <a:rPr lang="en-US" sz="2400" dirty="0" smtClean="0">
                <a:effectLst>
                  <a:outerShdw blurRad="38100" dist="38100" dir="2700000" algn="tl">
                    <a:srgbClr val="C0C0C0"/>
                  </a:outerShdw>
                </a:effectLst>
              </a:rPr>
              <a:t>Chris </a:t>
            </a:r>
            <a:r>
              <a:rPr lang="en-US" sz="2400" dirty="0" err="1" smtClean="0">
                <a:effectLst>
                  <a:outerShdw blurRad="38100" dist="38100" dir="2700000" algn="tl">
                    <a:srgbClr val="C0C0C0"/>
                  </a:outerShdw>
                </a:effectLst>
              </a:rPr>
              <a:t>Droessler</a:t>
            </a:r>
            <a:r>
              <a:rPr lang="en-US" sz="2400" dirty="0" smtClean="0">
                <a:effectLst>
                  <a:outerShdw blurRad="38100" dist="38100" dir="2700000" algn="tl">
                    <a:srgbClr val="C0C0C0"/>
                  </a:outerShdw>
                </a:effectLst>
              </a:rPr>
              <a:t>, </a:t>
            </a:r>
            <a:r>
              <a:rPr lang="en-US" dirty="0" smtClean="0">
                <a:effectLst>
                  <a:outerShdw blurRad="38100" dist="38100" dir="2700000" algn="tl">
                    <a:srgbClr val="C0C0C0"/>
                  </a:outerShdw>
                </a:effectLst>
              </a:rPr>
              <a:t>Consultant, NCDPI</a:t>
            </a:r>
          </a:p>
          <a:p>
            <a:pPr eaLnBrk="1" hangingPunct="1">
              <a:defRPr/>
            </a:pPr>
            <a:r>
              <a:rPr lang="en-US" dirty="0" err="1" smtClean="0"/>
              <a:t>www.ctpnc.org</a:t>
            </a:r>
            <a:r>
              <a:rPr lang="en-US" dirty="0" smtClean="0"/>
              <a:t>/presentations</a:t>
            </a:r>
          </a:p>
          <a:p>
            <a:endParaRPr lang="en-US" dirty="0">
              <a:ea typeface="ヒラギノ角ゴ Pro W3"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ヒラギノ角ゴ Pro W3" charset="0"/>
                <a:cs typeface="ヒラギノ角ゴ Pro W3" charset="0"/>
              </a:defRPr>
            </a:lvl1pPr>
            <a:lvl2pPr marL="742950" indent="-285750">
              <a:defRPr sz="2400">
                <a:solidFill>
                  <a:schemeClr val="tx1"/>
                </a:solidFill>
                <a:latin typeface="Arial" charset="0"/>
                <a:ea typeface="ヒラギノ角ゴ Pro W3" charset="0"/>
                <a:cs typeface="ヒラギノ角ゴ Pro W3" charset="0"/>
              </a:defRPr>
            </a:lvl2pPr>
            <a:lvl3pPr marL="1143000" indent="-228600">
              <a:defRPr sz="2400">
                <a:solidFill>
                  <a:schemeClr val="tx1"/>
                </a:solidFill>
                <a:latin typeface="Arial" charset="0"/>
                <a:ea typeface="ヒラギノ角ゴ Pro W3" charset="0"/>
                <a:cs typeface="ヒラギノ角ゴ Pro W3" charset="0"/>
              </a:defRPr>
            </a:lvl3pPr>
            <a:lvl4pPr marL="1600200" indent="-228600">
              <a:defRPr sz="2400">
                <a:solidFill>
                  <a:schemeClr val="tx1"/>
                </a:solidFill>
                <a:latin typeface="Arial" charset="0"/>
                <a:ea typeface="ヒラギノ角ゴ Pro W3" charset="0"/>
                <a:cs typeface="ヒラギノ角ゴ Pro W3" charset="0"/>
              </a:defRPr>
            </a:lvl4pPr>
            <a:lvl5pPr marL="2057400" indent="-228600">
              <a:defRPr sz="2400">
                <a:solidFill>
                  <a:schemeClr val="tx1"/>
                </a:solidFill>
                <a:latin typeface="Arial" charset="0"/>
                <a:ea typeface="ヒラギノ角ゴ Pro W3" charset="0"/>
                <a:cs typeface="ヒラギノ角ゴ Pro W3" charset="0"/>
              </a:defRPr>
            </a:lvl5pPr>
            <a:lvl6pPr marL="25146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6pPr>
            <a:lvl7pPr marL="29718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7pPr>
            <a:lvl8pPr marL="34290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8pPr>
            <a:lvl9pPr marL="38862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9pPr>
          </a:lstStyle>
          <a:p>
            <a:fld id="{620BAE88-FB43-2046-99A0-1C01B692316A}" type="slidenum">
              <a:rPr lang="en-US" sz="1300"/>
              <a:pPr/>
              <a:t>8</a:t>
            </a:fld>
            <a:endParaRPr lang="en-US" sz="1300"/>
          </a:p>
        </p:txBody>
      </p:sp>
      <p:sp>
        <p:nvSpPr>
          <p:cNvPr id="31746" name="Slide Image Placeholder 1"/>
          <p:cNvSpPr>
            <a:spLocks noGrp="1" noRot="1" noChangeAspect="1" noTextEdit="1"/>
          </p:cNvSpPr>
          <p:nvPr>
            <p:ph type="sldImg"/>
          </p:nvPr>
        </p:nvSpPr>
        <p:spPr>
          <a:xfrm>
            <a:off x="5486400" y="228600"/>
            <a:ext cx="1423988" cy="1068388"/>
          </a:xfrm>
          <a:solidFill>
            <a:srgbClr val="FFFFFF"/>
          </a:solidFill>
          <a:ln/>
        </p:spPr>
      </p:sp>
      <p:sp>
        <p:nvSpPr>
          <p:cNvPr id="31747" name="Notes Placeholder 2"/>
          <p:cNvSpPr>
            <a:spLocks noGrp="1"/>
          </p:cNvSpPr>
          <p:nvPr>
            <p:ph type="body" idx="1"/>
          </p:nvPr>
        </p:nvSpPr>
        <p:spPr>
          <a:xfrm>
            <a:off x="533400" y="914400"/>
            <a:ext cx="6477000" cy="8054975"/>
          </a:xfrm>
          <a:noFill/>
          <a:ln>
            <a:solidFill>
              <a:srgbClr val="000000"/>
            </a:solidFill>
          </a:ln>
          <a:extLst>
            <a:ext uri="{909E8E84-426E-40DD-AFC4-6F175D3DCCD1}">
              <a14:hiddenFill xmlns:a14="http://schemas.microsoft.com/office/drawing/2010/main">
                <a:solidFill>
                  <a:srgbClr val="FFFFFF"/>
                </a:solidFill>
              </a14:hiddenFill>
            </a:ext>
          </a:extLst>
        </p:spPr>
        <p:txBody>
          <a:bodyPr/>
          <a:lstStyle/>
          <a:p>
            <a:r>
              <a:rPr lang="en-US" dirty="0" smtClean="0">
                <a:latin typeface="Arial" charset="0"/>
                <a:ea typeface="ヒラギノ角ゴ Pro W3" charset="0"/>
                <a:cs typeface="ヒラギノ角ゴ Pro W3" charset="0"/>
              </a:rPr>
              <a:t>And now Learning Objective number two.</a:t>
            </a:r>
          </a:p>
          <a:p>
            <a:r>
              <a:rPr lang="en-US" dirty="0" smtClean="0">
                <a:latin typeface="Arial" charset="0"/>
                <a:ea typeface="ヒラギノ角ゴ Pro W3" charset="0"/>
                <a:cs typeface="ヒラギノ角ゴ Pro W3" charset="0"/>
                <a:sym typeface="Wingdings" panose="05000000000000000000" pitchFamily="2" charset="2"/>
              </a:rPr>
              <a:t> </a:t>
            </a:r>
            <a:r>
              <a:rPr lang="en-US" dirty="0" smtClean="0">
                <a:latin typeface="Arial" charset="0"/>
                <a:ea typeface="ヒラギノ角ゴ Pro W3" charset="0"/>
                <a:cs typeface="ヒラギノ角ゴ Pro W3" charset="0"/>
              </a:rPr>
              <a:t>This</a:t>
            </a:r>
            <a:r>
              <a:rPr lang="en-US" baseline="0" dirty="0" smtClean="0">
                <a:latin typeface="Arial" charset="0"/>
                <a:ea typeface="ヒラギノ角ゴ Pro W3" charset="0"/>
                <a:cs typeface="ヒラギノ角ゴ Pro W3" charset="0"/>
              </a:rPr>
              <a:t> lesson is about </a:t>
            </a:r>
            <a:r>
              <a:rPr lang="en-US" dirty="0" smtClean="0">
                <a:latin typeface="Arial" charset="0"/>
                <a:ea typeface="ヒラギノ角ゴ Pro W3" charset="0"/>
                <a:cs typeface="ヒラギノ角ゴ Pro W3" charset="0"/>
              </a:rPr>
              <a:t>Knowing where to find good, appropriate career information for your students.</a:t>
            </a:r>
          </a:p>
          <a:p>
            <a:r>
              <a:rPr lang="en-US" dirty="0" smtClean="0">
                <a:latin typeface="Arial" charset="0"/>
                <a:ea typeface="ヒラギノ角ゴ Pro W3" charset="0"/>
                <a:cs typeface="ヒラギノ角ゴ Pro W3" charset="0"/>
              </a:rPr>
              <a:t>Can we assume that all of our high</a:t>
            </a:r>
            <a:r>
              <a:rPr lang="en-US" baseline="0" dirty="0" smtClean="0">
                <a:latin typeface="Arial" charset="0"/>
                <a:ea typeface="ヒラギノ角ゴ Pro W3" charset="0"/>
                <a:cs typeface="ヒラギノ角ゴ Pro W3" charset="0"/>
              </a:rPr>
              <a:t> school students have taken at least one trip on the Internet?  If you were working with adults, it might be different.</a:t>
            </a:r>
          </a:p>
          <a:p>
            <a:r>
              <a:rPr lang="en-US" baseline="0" dirty="0" smtClean="0">
                <a:latin typeface="Arial" charset="0"/>
                <a:ea typeface="ヒラギノ角ゴ Pro W3" charset="0"/>
                <a:cs typeface="ヒラギノ角ゴ Pro W3" charset="0"/>
              </a:rPr>
              <a:t>But since we are dealing with children, -- we do have to inform the parents.</a:t>
            </a:r>
          </a:p>
          <a:p>
            <a:r>
              <a:rPr lang="en-US" baseline="0" dirty="0" smtClean="0">
                <a:latin typeface="Arial" charset="0"/>
                <a:ea typeface="ヒラギノ角ゴ Pro W3" charset="0"/>
                <a:cs typeface="ヒラギノ角ゴ Pro W3" charset="0"/>
              </a:rPr>
              <a:t>The number one source of career information is the parents.  We have to remember to educate the parents.</a:t>
            </a:r>
          </a:p>
          <a:p>
            <a:r>
              <a:rPr lang="en-US" baseline="0" dirty="0" smtClean="0">
                <a:latin typeface="Arial" charset="0"/>
                <a:ea typeface="ヒラギノ角ゴ Pro W3" charset="0"/>
                <a:cs typeface="ヒラギノ角ゴ Pro W3" charset="0"/>
              </a:rPr>
              <a:t>Us folks who went to college have learned about, and experienced a lot of things that less-educated people are unaware of.</a:t>
            </a:r>
          </a:p>
          <a:p>
            <a:r>
              <a:rPr lang="en-US" baseline="0" dirty="0" smtClean="0">
                <a:latin typeface="Arial" charset="0"/>
                <a:ea typeface="ヒラギノ角ゴ Pro W3" charset="0"/>
                <a:cs typeface="ヒラギノ角ゴ Pro W3" charset="0"/>
              </a:rPr>
              <a:t>People only know about the occupations with witch they have come in contact. They might think that culture or social status might keep them from certain occupations.</a:t>
            </a:r>
          </a:p>
          <a:p>
            <a:pPr marL="0" marR="0" indent="0" algn="l" defTabSz="914400" rtl="0" eaLnBrk="0" fontAlgn="base" latinLnBrk="0" hangingPunct="0">
              <a:lnSpc>
                <a:spcPct val="100000"/>
              </a:lnSpc>
              <a:spcBef>
                <a:spcPct val="30000"/>
              </a:spcBef>
              <a:spcAft>
                <a:spcPct val="0"/>
              </a:spcAft>
              <a:buClrTx/>
              <a:buSzTx/>
              <a:buFontTx/>
              <a:buNone/>
              <a:tabLst/>
              <a:defRPr/>
            </a:pPr>
            <a:r>
              <a:rPr lang="en-US" dirty="0" smtClean="0">
                <a:latin typeface="Arial" charset="0"/>
                <a:ea typeface="ヒラギノ角ゴ Pro W3" charset="0"/>
                <a:cs typeface="ヒラギノ角ゴ Pro W3" charset="0"/>
                <a:sym typeface="Wingdings" panose="05000000000000000000" pitchFamily="2" charset="2"/>
              </a:rPr>
              <a:t> </a:t>
            </a:r>
            <a:r>
              <a:rPr lang="en-US" dirty="0" smtClean="0">
                <a:latin typeface="Arial" charset="0"/>
                <a:ea typeface="ヒラギノ角ゴ Pro W3" charset="0"/>
                <a:cs typeface="ヒラギノ角ゴ Pro W3" charset="0"/>
              </a:rPr>
              <a:t>Do not overwhelm your students with too much information.</a:t>
            </a:r>
          </a:p>
          <a:p>
            <a:r>
              <a:rPr lang="en-US" baseline="0" dirty="0" smtClean="0">
                <a:latin typeface="Arial" charset="0"/>
                <a:ea typeface="ヒラギノ角ゴ Pro W3" charset="0"/>
                <a:cs typeface="ヒラギノ角ゴ Pro W3" charset="0"/>
              </a:rPr>
              <a:t>Some websites are cluttered with too much information.  Start simple.</a:t>
            </a:r>
          </a:p>
          <a:p>
            <a:pPr marL="0" marR="0" indent="0" algn="l" defTabSz="914400" rtl="0" eaLnBrk="0" fontAlgn="base" latinLnBrk="0" hangingPunct="0">
              <a:lnSpc>
                <a:spcPct val="100000"/>
              </a:lnSpc>
              <a:spcBef>
                <a:spcPct val="30000"/>
              </a:spcBef>
              <a:spcAft>
                <a:spcPct val="0"/>
              </a:spcAft>
              <a:buClrTx/>
              <a:buSzTx/>
              <a:buFontTx/>
              <a:buNone/>
              <a:tabLst/>
              <a:defRPr/>
            </a:pPr>
            <a:r>
              <a:rPr lang="en-US" baseline="0" dirty="0" smtClean="0">
                <a:latin typeface="Arial" charset="0"/>
                <a:ea typeface="ヒラギノ角ゴ Pro W3" charset="0"/>
                <a:cs typeface="ヒラギノ角ゴ Pro W3" charset="0"/>
              </a:rPr>
              <a:t>And Keep it simple -- until they are ready to take off on their own.</a:t>
            </a:r>
          </a:p>
          <a:p>
            <a:pPr marL="0" marR="0" indent="0" algn="l" defTabSz="914400" rtl="0" eaLnBrk="0" fontAlgn="base" latinLnBrk="0" hangingPunct="0">
              <a:lnSpc>
                <a:spcPct val="100000"/>
              </a:lnSpc>
              <a:spcBef>
                <a:spcPct val="30000"/>
              </a:spcBef>
              <a:spcAft>
                <a:spcPct val="0"/>
              </a:spcAft>
              <a:buClrTx/>
              <a:buSzTx/>
              <a:buFontTx/>
              <a:buNone/>
              <a:tabLst/>
              <a:defRPr/>
            </a:pPr>
            <a:r>
              <a:rPr lang="en-US" baseline="0" dirty="0" smtClean="0">
                <a:latin typeface="Arial" charset="0"/>
                <a:ea typeface="ヒラギノ角ゴ Pro W3" charset="0"/>
                <a:cs typeface="ヒラギノ角ゴ Pro W3" charset="0"/>
              </a:rPr>
              <a:t>And remember, your job as a counselor is to help </a:t>
            </a:r>
            <a:r>
              <a:rPr lang="en-US" u="sng" baseline="0" dirty="0" smtClean="0">
                <a:latin typeface="Arial" charset="0"/>
                <a:ea typeface="ヒラギノ角ゴ Pro W3" charset="0"/>
                <a:cs typeface="ヒラギノ角ゴ Pro W3" charset="0"/>
              </a:rPr>
              <a:t>guide</a:t>
            </a:r>
            <a:r>
              <a:rPr lang="en-US" baseline="0" dirty="0" smtClean="0">
                <a:latin typeface="Arial" charset="0"/>
                <a:ea typeface="ヒラギノ角ゴ Pro W3" charset="0"/>
                <a:cs typeface="ヒラギノ角ゴ Pro W3" charset="0"/>
              </a:rPr>
              <a:t> the student to make their </a:t>
            </a:r>
            <a:r>
              <a:rPr lang="en-US" u="sng" baseline="0" dirty="0" smtClean="0">
                <a:latin typeface="Arial" charset="0"/>
                <a:ea typeface="ヒラギノ角ゴ Pro W3" charset="0"/>
                <a:cs typeface="ヒラギノ角ゴ Pro W3" charset="0"/>
              </a:rPr>
              <a:t>own</a:t>
            </a:r>
            <a:r>
              <a:rPr lang="en-US" baseline="0" dirty="0" smtClean="0">
                <a:latin typeface="Arial" charset="0"/>
                <a:ea typeface="ヒラギノ角ゴ Pro W3" charset="0"/>
                <a:cs typeface="ヒラギノ角ゴ Pro W3" charset="0"/>
              </a:rPr>
              <a:t> career decision. Help them to sift through the myriad of information. Teach them the decision making process.  But in the end, -- let them make the decision.  And sometimes you have to wait until they are </a:t>
            </a:r>
            <a:r>
              <a:rPr lang="en-US" u="sng" baseline="0" dirty="0" smtClean="0">
                <a:latin typeface="Arial" charset="0"/>
                <a:ea typeface="ヒラギノ角ゴ Pro W3" charset="0"/>
                <a:cs typeface="ヒラギノ角ゴ Pro W3" charset="0"/>
              </a:rPr>
              <a:t>ready</a:t>
            </a:r>
            <a:r>
              <a:rPr lang="en-US" baseline="0" dirty="0" smtClean="0">
                <a:latin typeface="Arial" charset="0"/>
                <a:ea typeface="ヒラギノ角ゴ Pro W3" charset="0"/>
                <a:cs typeface="ヒラギノ角ゴ Pro W3" charset="0"/>
              </a:rPr>
              <a:t> to make that decision.</a:t>
            </a:r>
          </a:p>
          <a:p>
            <a:pPr marL="0" marR="0" indent="0" algn="l" defTabSz="914400" rtl="0" eaLnBrk="0" fontAlgn="base" latinLnBrk="0" hangingPunct="0">
              <a:lnSpc>
                <a:spcPct val="100000"/>
              </a:lnSpc>
              <a:spcBef>
                <a:spcPct val="30000"/>
              </a:spcBef>
              <a:spcAft>
                <a:spcPct val="0"/>
              </a:spcAft>
              <a:buClrTx/>
              <a:buSzTx/>
              <a:buFontTx/>
              <a:buNone/>
              <a:tabLst/>
              <a:defRPr/>
            </a:pPr>
            <a:r>
              <a:rPr lang="en-US" baseline="0" dirty="0" smtClean="0">
                <a:latin typeface="Arial" charset="0"/>
                <a:ea typeface="ヒラギノ角ゴ Pro W3" charset="0"/>
                <a:cs typeface="ヒラギノ角ゴ Pro W3" charset="0"/>
              </a:rPr>
              <a:t>It’s their life.</a:t>
            </a:r>
          </a:p>
          <a:p>
            <a:endParaRPr lang="en-US" baseline="0" dirty="0" smtClean="0">
              <a:latin typeface="Arial" charset="0"/>
              <a:ea typeface="ヒラギノ角ゴ Pro W3" charset="0"/>
              <a:cs typeface="ヒラギノ角ゴ Pro W3" charset="0"/>
            </a:endParaRPr>
          </a:p>
          <a:p>
            <a:endParaRPr lang="en-US" dirty="0">
              <a:latin typeface="Arial" charset="0"/>
              <a:ea typeface="ヒラギノ角ゴ Pro W3" charset="0"/>
              <a:cs typeface="ヒラギノ角ゴ Pro W3" charset="0"/>
            </a:endParaRPr>
          </a:p>
        </p:txBody>
      </p:sp>
      <p:sp>
        <p:nvSpPr>
          <p:cNvPr id="31748" name="Slide Number Placeholder 3"/>
          <p:cNvSpPr txBox="1">
            <a:spLocks noGrp="1"/>
          </p:cNvSpPr>
          <p:nvPr/>
        </p:nvSpPr>
        <p:spPr bwMode="auto">
          <a:xfrm>
            <a:off x="4144963" y="9121775"/>
            <a:ext cx="3170237" cy="479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6661" tIns="48331" rIns="96661" bIns="48331" anchor="b"/>
          <a:lstStyle>
            <a:lvl1pPr>
              <a:defRPr sz="2400">
                <a:solidFill>
                  <a:schemeClr val="tx1"/>
                </a:solidFill>
                <a:latin typeface="Arial" charset="0"/>
                <a:ea typeface="ヒラギノ角ゴ Pro W3" charset="0"/>
                <a:cs typeface="ヒラギノ角ゴ Pro W3" charset="0"/>
              </a:defRPr>
            </a:lvl1pPr>
            <a:lvl2pPr marL="742950" indent="-285750">
              <a:defRPr sz="2400">
                <a:solidFill>
                  <a:schemeClr val="tx1"/>
                </a:solidFill>
                <a:latin typeface="Arial" charset="0"/>
                <a:ea typeface="ヒラギノ角ゴ Pro W3" charset="0"/>
                <a:cs typeface="ヒラギノ角ゴ Pro W3" charset="0"/>
              </a:defRPr>
            </a:lvl2pPr>
            <a:lvl3pPr marL="1143000" indent="-228600">
              <a:defRPr sz="2400">
                <a:solidFill>
                  <a:schemeClr val="tx1"/>
                </a:solidFill>
                <a:latin typeface="Arial" charset="0"/>
                <a:ea typeface="ヒラギノ角ゴ Pro W3" charset="0"/>
                <a:cs typeface="ヒラギノ角ゴ Pro W3" charset="0"/>
              </a:defRPr>
            </a:lvl3pPr>
            <a:lvl4pPr marL="1600200" indent="-228600">
              <a:defRPr sz="2400">
                <a:solidFill>
                  <a:schemeClr val="tx1"/>
                </a:solidFill>
                <a:latin typeface="Arial" charset="0"/>
                <a:ea typeface="ヒラギノ角ゴ Pro W3" charset="0"/>
                <a:cs typeface="ヒラギノ角ゴ Pro W3" charset="0"/>
              </a:defRPr>
            </a:lvl4pPr>
            <a:lvl5pPr marL="2057400" indent="-228600">
              <a:defRPr sz="2400">
                <a:solidFill>
                  <a:schemeClr val="tx1"/>
                </a:solidFill>
                <a:latin typeface="Arial" charset="0"/>
                <a:ea typeface="ヒラギノ角ゴ Pro W3" charset="0"/>
                <a:cs typeface="ヒラギノ角ゴ Pro W3" charset="0"/>
              </a:defRPr>
            </a:lvl5pPr>
            <a:lvl6pPr marL="25146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6pPr>
            <a:lvl7pPr marL="29718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7pPr>
            <a:lvl8pPr marL="34290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8pPr>
            <a:lvl9pPr marL="38862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9pPr>
          </a:lstStyle>
          <a:p>
            <a:pPr algn="r"/>
            <a:fld id="{3008DC6F-E8C4-5846-90E7-EA5C8363BAAB}" type="slidenum">
              <a:rPr lang="en-US" sz="1300"/>
              <a:pPr algn="r"/>
              <a:t>8</a:t>
            </a:fld>
            <a:endParaRPr lang="en-US" sz="130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ヒラギノ角ゴ Pro W3" charset="0"/>
                <a:cs typeface="ヒラギノ角ゴ Pro W3" charset="0"/>
              </a:defRPr>
            </a:lvl1pPr>
            <a:lvl2pPr marL="742950" indent="-285750">
              <a:defRPr sz="2400">
                <a:solidFill>
                  <a:schemeClr val="tx1"/>
                </a:solidFill>
                <a:latin typeface="Arial" charset="0"/>
                <a:ea typeface="ヒラギノ角ゴ Pro W3" charset="0"/>
                <a:cs typeface="ヒラギノ角ゴ Pro W3" charset="0"/>
              </a:defRPr>
            </a:lvl2pPr>
            <a:lvl3pPr marL="1143000" indent="-228600">
              <a:defRPr sz="2400">
                <a:solidFill>
                  <a:schemeClr val="tx1"/>
                </a:solidFill>
                <a:latin typeface="Arial" charset="0"/>
                <a:ea typeface="ヒラギノ角ゴ Pro W3" charset="0"/>
                <a:cs typeface="ヒラギノ角ゴ Pro W3" charset="0"/>
              </a:defRPr>
            </a:lvl3pPr>
            <a:lvl4pPr marL="1600200" indent="-228600">
              <a:defRPr sz="2400">
                <a:solidFill>
                  <a:schemeClr val="tx1"/>
                </a:solidFill>
                <a:latin typeface="Arial" charset="0"/>
                <a:ea typeface="ヒラギノ角ゴ Pro W3" charset="0"/>
                <a:cs typeface="ヒラギノ角ゴ Pro W3" charset="0"/>
              </a:defRPr>
            </a:lvl4pPr>
            <a:lvl5pPr marL="2057400" indent="-228600">
              <a:defRPr sz="2400">
                <a:solidFill>
                  <a:schemeClr val="tx1"/>
                </a:solidFill>
                <a:latin typeface="Arial" charset="0"/>
                <a:ea typeface="ヒラギノ角ゴ Pro W3" charset="0"/>
                <a:cs typeface="ヒラギノ角ゴ Pro W3" charset="0"/>
              </a:defRPr>
            </a:lvl5pPr>
            <a:lvl6pPr marL="25146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6pPr>
            <a:lvl7pPr marL="29718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7pPr>
            <a:lvl8pPr marL="34290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8pPr>
            <a:lvl9pPr marL="38862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9pPr>
          </a:lstStyle>
          <a:p>
            <a:fld id="{620BAE88-FB43-2046-99A0-1C01B692316A}" type="slidenum">
              <a:rPr lang="en-US" sz="1300"/>
              <a:pPr/>
              <a:t>9</a:t>
            </a:fld>
            <a:endParaRPr lang="en-US" sz="1300"/>
          </a:p>
        </p:txBody>
      </p:sp>
      <p:sp>
        <p:nvSpPr>
          <p:cNvPr id="31746" name="Slide Image Placeholder 1"/>
          <p:cNvSpPr>
            <a:spLocks noGrp="1" noRot="1" noChangeAspect="1" noTextEdit="1"/>
          </p:cNvSpPr>
          <p:nvPr>
            <p:ph type="sldImg"/>
          </p:nvPr>
        </p:nvSpPr>
        <p:spPr>
          <a:solidFill>
            <a:srgbClr val="FFFFFF"/>
          </a:solidFill>
          <a:ln/>
        </p:spPr>
      </p:sp>
      <p:sp>
        <p:nvSpPr>
          <p:cNvPr id="31747" name="Notes Placeholder 2"/>
          <p:cNvSpPr>
            <a:spLocks noGrp="1"/>
          </p:cNvSpPr>
          <p:nvPr>
            <p:ph type="body" idx="1"/>
          </p:nvPr>
        </p:nvSpPr>
        <p:spPr>
          <a:xfrm>
            <a:off x="812800" y="4560888"/>
            <a:ext cx="5608638" cy="4560887"/>
          </a:xfrm>
          <a:noFill/>
          <a:ln>
            <a:solidFill>
              <a:srgbClr val="000000"/>
            </a:solidFill>
          </a:ln>
          <a:extLst>
            <a:ext uri="{909E8E84-426E-40DD-AFC4-6F175D3DCCD1}">
              <a14:hiddenFill xmlns:a14="http://schemas.microsoft.com/office/drawing/2010/main">
                <a:solidFill>
                  <a:srgbClr val="FFFFFF"/>
                </a:solidFill>
              </a14:hiddenFill>
            </a:ext>
          </a:extLst>
        </p:spPr>
        <p:txBody>
          <a:bodyPr/>
          <a:lstStyle/>
          <a:p>
            <a:r>
              <a:rPr lang="en-US" dirty="0" smtClean="0">
                <a:latin typeface="Arial" charset="0"/>
                <a:ea typeface="ヒラギノ角ゴ Pro W3" charset="0"/>
                <a:cs typeface="ヒラギノ角ゴ Pro W3" charset="0"/>
              </a:rPr>
              <a:t>Who</a:t>
            </a:r>
            <a:r>
              <a:rPr lang="en-US" baseline="0" dirty="0" smtClean="0">
                <a:latin typeface="Arial" charset="0"/>
                <a:ea typeface="ヒラギノ角ゴ Pro W3" charset="0"/>
                <a:cs typeface="ヒラギノ角ゴ Pro W3" charset="0"/>
              </a:rPr>
              <a:t> is ready to help us with a formative assessment of learning objective number two?</a:t>
            </a:r>
          </a:p>
          <a:p>
            <a:r>
              <a:rPr lang="en-US" baseline="0" dirty="0" smtClean="0">
                <a:latin typeface="Arial" charset="0"/>
                <a:ea typeface="ヒラギノ角ゴ Pro W3" charset="0"/>
                <a:cs typeface="ヒラギノ角ゴ Pro W3" charset="0"/>
              </a:rPr>
              <a:t>Just repeat anything I just said.</a:t>
            </a:r>
          </a:p>
          <a:p>
            <a:r>
              <a:rPr lang="en-US" dirty="0">
                <a:latin typeface="Arial" charset="0"/>
                <a:ea typeface="ヒラギノ角ゴ Pro W3" charset="0"/>
                <a:cs typeface="ヒラギノ角ゴ Pro W3" charset="0"/>
              </a:rPr>
              <a:t>Anyone?</a:t>
            </a:r>
          </a:p>
          <a:p>
            <a:r>
              <a:rPr lang="en-US" dirty="0" err="1">
                <a:latin typeface="Arial" charset="0"/>
                <a:ea typeface="ヒラギノ角ゴ Pro W3" charset="0"/>
                <a:cs typeface="ヒラギノ角ゴ Pro W3" charset="0"/>
              </a:rPr>
              <a:t>Bueller</a:t>
            </a:r>
            <a:r>
              <a:rPr lang="en-US" dirty="0">
                <a:latin typeface="Arial" charset="0"/>
                <a:ea typeface="ヒラギノ角ゴ Pro W3" charset="0"/>
                <a:cs typeface="ヒラギノ角ゴ Pro W3" charset="0"/>
              </a:rPr>
              <a:t>?</a:t>
            </a:r>
          </a:p>
          <a:p>
            <a:r>
              <a:rPr lang="en-US" baseline="0" dirty="0" smtClean="0">
                <a:latin typeface="Arial" charset="0"/>
                <a:ea typeface="ヒラギノ角ゴ Pro W3" charset="0"/>
                <a:cs typeface="ヒラギノ角ゴ Pro W3" charset="0"/>
              </a:rPr>
              <a:t>….</a:t>
            </a:r>
          </a:p>
          <a:p>
            <a:r>
              <a:rPr lang="en-US" baseline="0" dirty="0" smtClean="0">
                <a:latin typeface="Arial" charset="0"/>
                <a:ea typeface="ヒラギノ角ゴ Pro W3" charset="0"/>
                <a:cs typeface="ヒラギノ角ゴ Pro W3" charset="0"/>
              </a:rPr>
              <a:t>Thank you very much.</a:t>
            </a:r>
            <a:endParaRPr lang="en-US" dirty="0">
              <a:latin typeface="Arial" charset="0"/>
              <a:ea typeface="ヒラギノ角ゴ Pro W3" charset="0"/>
              <a:cs typeface="ヒラギノ角ゴ Pro W3" charset="0"/>
            </a:endParaRPr>
          </a:p>
        </p:txBody>
      </p:sp>
      <p:sp>
        <p:nvSpPr>
          <p:cNvPr id="31748" name="Slide Number Placeholder 3"/>
          <p:cNvSpPr txBox="1">
            <a:spLocks noGrp="1"/>
          </p:cNvSpPr>
          <p:nvPr/>
        </p:nvSpPr>
        <p:spPr bwMode="auto">
          <a:xfrm>
            <a:off x="4144963" y="9121775"/>
            <a:ext cx="3170237" cy="479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6661" tIns="48331" rIns="96661" bIns="48331" anchor="b"/>
          <a:lstStyle>
            <a:lvl1pPr>
              <a:defRPr sz="2400">
                <a:solidFill>
                  <a:schemeClr val="tx1"/>
                </a:solidFill>
                <a:latin typeface="Arial" charset="0"/>
                <a:ea typeface="ヒラギノ角ゴ Pro W3" charset="0"/>
                <a:cs typeface="ヒラギノ角ゴ Pro W3" charset="0"/>
              </a:defRPr>
            </a:lvl1pPr>
            <a:lvl2pPr marL="742950" indent="-285750">
              <a:defRPr sz="2400">
                <a:solidFill>
                  <a:schemeClr val="tx1"/>
                </a:solidFill>
                <a:latin typeface="Arial" charset="0"/>
                <a:ea typeface="ヒラギノ角ゴ Pro W3" charset="0"/>
                <a:cs typeface="ヒラギノ角ゴ Pro W3" charset="0"/>
              </a:defRPr>
            </a:lvl2pPr>
            <a:lvl3pPr marL="1143000" indent="-228600">
              <a:defRPr sz="2400">
                <a:solidFill>
                  <a:schemeClr val="tx1"/>
                </a:solidFill>
                <a:latin typeface="Arial" charset="0"/>
                <a:ea typeface="ヒラギノ角ゴ Pro W3" charset="0"/>
                <a:cs typeface="ヒラギノ角ゴ Pro W3" charset="0"/>
              </a:defRPr>
            </a:lvl3pPr>
            <a:lvl4pPr marL="1600200" indent="-228600">
              <a:defRPr sz="2400">
                <a:solidFill>
                  <a:schemeClr val="tx1"/>
                </a:solidFill>
                <a:latin typeface="Arial" charset="0"/>
                <a:ea typeface="ヒラギノ角ゴ Pro W3" charset="0"/>
                <a:cs typeface="ヒラギノ角ゴ Pro W3" charset="0"/>
              </a:defRPr>
            </a:lvl4pPr>
            <a:lvl5pPr marL="2057400" indent="-228600">
              <a:defRPr sz="2400">
                <a:solidFill>
                  <a:schemeClr val="tx1"/>
                </a:solidFill>
                <a:latin typeface="Arial" charset="0"/>
                <a:ea typeface="ヒラギノ角ゴ Pro W3" charset="0"/>
                <a:cs typeface="ヒラギノ角ゴ Pro W3" charset="0"/>
              </a:defRPr>
            </a:lvl5pPr>
            <a:lvl6pPr marL="25146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6pPr>
            <a:lvl7pPr marL="29718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7pPr>
            <a:lvl8pPr marL="34290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8pPr>
            <a:lvl9pPr marL="38862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9pPr>
          </a:lstStyle>
          <a:p>
            <a:pPr algn="r"/>
            <a:fld id="{3008DC6F-E8C4-5846-90E7-EA5C8363BAAB}" type="slidenum">
              <a:rPr lang="en-US" sz="1300"/>
              <a:pPr algn="r"/>
              <a:t>9</a:t>
            </a:fld>
            <a:endParaRPr lang="en-US" sz="1300"/>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4" name="Picture 10" descr="WhitebackPPTCover2"/>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9144000" cy="6865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218" name="Rectangle 2"/>
          <p:cNvSpPr>
            <a:spLocks noGrp="1" noChangeArrowheads="1"/>
          </p:cNvSpPr>
          <p:nvPr>
            <p:ph type="ctrTitle"/>
          </p:nvPr>
        </p:nvSpPr>
        <p:spPr>
          <a:xfrm>
            <a:off x="685800" y="2286000"/>
            <a:ext cx="7772400" cy="1143000"/>
          </a:xfrm>
        </p:spPr>
        <p:txBody>
          <a:bodyPr/>
          <a:lstStyle>
            <a:lvl1pPr>
              <a:defRPr sz="4000"/>
            </a:lvl1pPr>
          </a:lstStyle>
          <a:p>
            <a:r>
              <a:rPr lang="en-US"/>
              <a:t>Click to edit Master title style</a:t>
            </a:r>
          </a:p>
        </p:txBody>
      </p:sp>
      <p:sp>
        <p:nvSpPr>
          <p:cNvPr id="9219" name="Rectangle 3"/>
          <p:cNvSpPr>
            <a:spLocks noGrp="1" noChangeArrowheads="1"/>
          </p:cNvSpPr>
          <p:nvPr>
            <p:ph type="subTitle" idx="1"/>
          </p:nvPr>
        </p:nvSpPr>
        <p:spPr>
          <a:xfrm>
            <a:off x="1371600" y="3886200"/>
            <a:ext cx="6400800" cy="1752600"/>
          </a:xfrm>
        </p:spPr>
        <p:txBody>
          <a:bodyPr/>
          <a:lstStyle>
            <a:lvl1pPr marL="0" indent="0" algn="ctr">
              <a:buFontTx/>
              <a:buNone/>
              <a:defRPr sz="2800"/>
            </a:lvl1pPr>
          </a:lstStyle>
          <a:p>
            <a:r>
              <a:rPr lang="en-US"/>
              <a:t>Click to edit Master subtitle style</a:t>
            </a:r>
          </a:p>
        </p:txBody>
      </p:sp>
      <p:sp>
        <p:nvSpPr>
          <p:cNvPr id="5" name="Rectangle 4"/>
          <p:cNvSpPr>
            <a:spLocks noGrp="1" noChangeArrowheads="1"/>
          </p:cNvSpPr>
          <p:nvPr>
            <p:ph type="sldNum" sz="quarter" idx="10"/>
          </p:nvPr>
        </p:nvSpPr>
        <p:spPr/>
        <p:txBody>
          <a:bodyPr/>
          <a:lstStyle>
            <a:lvl1pPr>
              <a:defRPr>
                <a:solidFill>
                  <a:schemeClr val="folHlink"/>
                </a:solidFill>
              </a:defRPr>
            </a:lvl1pPr>
          </a:lstStyle>
          <a:p>
            <a:pPr>
              <a:defRPr/>
            </a:pPr>
            <a:fld id="{A83D0CBA-B152-324F-B779-CEAB3EFD427D}" type="slidenum">
              <a:rPr lang="en-US"/>
              <a:pPr>
                <a:defRPr/>
              </a:pPr>
              <a:t>‹#›</a:t>
            </a:fld>
            <a:endParaRPr lang="en-US"/>
          </a:p>
        </p:txBody>
      </p:sp>
    </p:spTree>
    <p:extLst>
      <p:ext uri="{BB962C8B-B14F-4D97-AF65-F5344CB8AC3E}">
        <p14:creationId xmlns:p14="http://schemas.microsoft.com/office/powerpoint/2010/main" val="2166011420"/>
      </p:ext>
    </p:extLst>
  </p:cSld>
  <p:clrMapOvr>
    <a:masterClrMapping/>
  </p:clrMapOvr>
  <p:transition spd="med">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6"/>
          <p:cNvSpPr>
            <a:spLocks noGrp="1" noChangeArrowheads="1"/>
          </p:cNvSpPr>
          <p:nvPr>
            <p:ph type="sldNum" sz="quarter" idx="10"/>
          </p:nvPr>
        </p:nvSpPr>
        <p:spPr>
          <a:ln/>
        </p:spPr>
        <p:txBody>
          <a:bodyPr/>
          <a:lstStyle>
            <a:lvl1pPr>
              <a:defRPr/>
            </a:lvl1pPr>
          </a:lstStyle>
          <a:p>
            <a:pPr>
              <a:defRPr/>
            </a:pPr>
            <a:fld id="{EB09E4CE-AA4E-1D4A-9B1C-016CE17BE367}" type="slidenum">
              <a:rPr lang="en-US"/>
              <a:pPr>
                <a:defRPr/>
              </a:pPr>
              <a:t>‹#›</a:t>
            </a:fld>
            <a:endParaRPr lang="en-US"/>
          </a:p>
        </p:txBody>
      </p:sp>
    </p:spTree>
    <p:extLst>
      <p:ext uri="{BB962C8B-B14F-4D97-AF65-F5344CB8AC3E}">
        <p14:creationId xmlns:p14="http://schemas.microsoft.com/office/powerpoint/2010/main" val="3810298260"/>
      </p:ext>
    </p:extLst>
  </p:cSld>
  <p:clrMapOvr>
    <a:masterClrMapping/>
  </p:clrMapOvr>
  <p:transition spd="med">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304800"/>
            <a:ext cx="1943100" cy="57912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304800"/>
            <a:ext cx="5676900" cy="57912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6"/>
          <p:cNvSpPr>
            <a:spLocks noGrp="1" noChangeArrowheads="1"/>
          </p:cNvSpPr>
          <p:nvPr>
            <p:ph type="sldNum" sz="quarter" idx="10"/>
          </p:nvPr>
        </p:nvSpPr>
        <p:spPr>
          <a:ln/>
        </p:spPr>
        <p:txBody>
          <a:bodyPr/>
          <a:lstStyle>
            <a:lvl1pPr>
              <a:defRPr/>
            </a:lvl1pPr>
          </a:lstStyle>
          <a:p>
            <a:pPr>
              <a:defRPr/>
            </a:pPr>
            <a:fld id="{97EBDBA7-F676-6C41-B007-0C8F23786C24}" type="slidenum">
              <a:rPr lang="en-US"/>
              <a:pPr>
                <a:defRPr/>
              </a:pPr>
              <a:t>‹#›</a:t>
            </a:fld>
            <a:endParaRPr lang="en-US"/>
          </a:p>
        </p:txBody>
      </p:sp>
    </p:spTree>
    <p:extLst>
      <p:ext uri="{BB962C8B-B14F-4D97-AF65-F5344CB8AC3E}">
        <p14:creationId xmlns:p14="http://schemas.microsoft.com/office/powerpoint/2010/main" val="1815996374"/>
      </p:ext>
    </p:extLst>
  </p:cSld>
  <p:clrMapOvr>
    <a:masterClrMapping/>
  </p:clrMapOvr>
  <p:transition spd="med">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6"/>
          <p:cNvSpPr>
            <a:spLocks noGrp="1" noChangeArrowheads="1"/>
          </p:cNvSpPr>
          <p:nvPr>
            <p:ph type="sldNum" sz="quarter" idx="10"/>
          </p:nvPr>
        </p:nvSpPr>
        <p:spPr>
          <a:ln/>
        </p:spPr>
        <p:txBody>
          <a:bodyPr/>
          <a:lstStyle>
            <a:lvl1pPr>
              <a:defRPr/>
            </a:lvl1pPr>
          </a:lstStyle>
          <a:p>
            <a:pPr>
              <a:defRPr/>
            </a:pPr>
            <a:fld id="{1B3CAFC3-B8BB-8D4A-8CC8-7AB21D6C5A8F}" type="slidenum">
              <a:rPr lang="en-US"/>
              <a:pPr>
                <a:defRPr/>
              </a:pPr>
              <a:t>‹#›</a:t>
            </a:fld>
            <a:endParaRPr lang="en-US"/>
          </a:p>
        </p:txBody>
      </p:sp>
    </p:spTree>
    <p:extLst>
      <p:ext uri="{BB962C8B-B14F-4D97-AF65-F5344CB8AC3E}">
        <p14:creationId xmlns:p14="http://schemas.microsoft.com/office/powerpoint/2010/main" val="9955474"/>
      </p:ext>
    </p:extLst>
  </p:cSld>
  <p:clrMapOvr>
    <a:masterClrMapping/>
  </p:clrMapOvr>
  <p:transition spd="med">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6"/>
          <p:cNvSpPr>
            <a:spLocks noGrp="1" noChangeArrowheads="1"/>
          </p:cNvSpPr>
          <p:nvPr>
            <p:ph type="sldNum" sz="quarter" idx="10"/>
          </p:nvPr>
        </p:nvSpPr>
        <p:spPr>
          <a:ln/>
        </p:spPr>
        <p:txBody>
          <a:bodyPr/>
          <a:lstStyle>
            <a:lvl1pPr>
              <a:defRPr/>
            </a:lvl1pPr>
          </a:lstStyle>
          <a:p>
            <a:pPr>
              <a:defRPr/>
            </a:pPr>
            <a:fld id="{CC3B7819-D22A-3046-A679-427E59DA1912}" type="slidenum">
              <a:rPr lang="en-US"/>
              <a:pPr>
                <a:defRPr/>
              </a:pPr>
              <a:t>‹#›</a:t>
            </a:fld>
            <a:endParaRPr lang="en-US"/>
          </a:p>
        </p:txBody>
      </p:sp>
    </p:spTree>
    <p:extLst>
      <p:ext uri="{BB962C8B-B14F-4D97-AF65-F5344CB8AC3E}">
        <p14:creationId xmlns:p14="http://schemas.microsoft.com/office/powerpoint/2010/main" val="2828267176"/>
      </p:ext>
    </p:extLst>
  </p:cSld>
  <p:clrMapOvr>
    <a:masterClrMapping/>
  </p:clrMapOvr>
  <p:transition spd="med">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600200"/>
            <a:ext cx="3810000" cy="4495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3810000" cy="4495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6"/>
          <p:cNvSpPr>
            <a:spLocks noGrp="1" noChangeArrowheads="1"/>
          </p:cNvSpPr>
          <p:nvPr>
            <p:ph type="sldNum" sz="quarter" idx="10"/>
          </p:nvPr>
        </p:nvSpPr>
        <p:spPr>
          <a:ln/>
        </p:spPr>
        <p:txBody>
          <a:bodyPr/>
          <a:lstStyle>
            <a:lvl1pPr>
              <a:defRPr/>
            </a:lvl1pPr>
          </a:lstStyle>
          <a:p>
            <a:pPr>
              <a:defRPr/>
            </a:pPr>
            <a:fld id="{54D89CA3-E5A1-CB4A-B5A0-E6F07601E825}" type="slidenum">
              <a:rPr lang="en-US"/>
              <a:pPr>
                <a:defRPr/>
              </a:pPr>
              <a:t>‹#›</a:t>
            </a:fld>
            <a:endParaRPr lang="en-US"/>
          </a:p>
        </p:txBody>
      </p:sp>
    </p:spTree>
    <p:extLst>
      <p:ext uri="{BB962C8B-B14F-4D97-AF65-F5344CB8AC3E}">
        <p14:creationId xmlns:p14="http://schemas.microsoft.com/office/powerpoint/2010/main" val="880895226"/>
      </p:ext>
    </p:extLst>
  </p:cSld>
  <p:clrMapOvr>
    <a:masterClrMapping/>
  </p:clrMapOvr>
  <p:transition spd="med">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6"/>
          <p:cNvSpPr>
            <a:spLocks noGrp="1" noChangeArrowheads="1"/>
          </p:cNvSpPr>
          <p:nvPr>
            <p:ph type="sldNum" sz="quarter" idx="10"/>
          </p:nvPr>
        </p:nvSpPr>
        <p:spPr>
          <a:ln/>
        </p:spPr>
        <p:txBody>
          <a:bodyPr/>
          <a:lstStyle>
            <a:lvl1pPr>
              <a:defRPr/>
            </a:lvl1pPr>
          </a:lstStyle>
          <a:p>
            <a:pPr>
              <a:defRPr/>
            </a:pPr>
            <a:fld id="{BFD93C67-05F7-2048-80AF-853DB6205C78}" type="slidenum">
              <a:rPr lang="en-US"/>
              <a:pPr>
                <a:defRPr/>
              </a:pPr>
              <a:t>‹#›</a:t>
            </a:fld>
            <a:endParaRPr lang="en-US"/>
          </a:p>
        </p:txBody>
      </p:sp>
    </p:spTree>
    <p:extLst>
      <p:ext uri="{BB962C8B-B14F-4D97-AF65-F5344CB8AC3E}">
        <p14:creationId xmlns:p14="http://schemas.microsoft.com/office/powerpoint/2010/main" val="1771115257"/>
      </p:ext>
    </p:extLst>
  </p:cSld>
  <p:clrMapOvr>
    <a:masterClrMapping/>
  </p:clrMapOvr>
  <p:transition spd="med">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6"/>
          <p:cNvSpPr>
            <a:spLocks noGrp="1" noChangeArrowheads="1"/>
          </p:cNvSpPr>
          <p:nvPr>
            <p:ph type="sldNum" sz="quarter" idx="10"/>
          </p:nvPr>
        </p:nvSpPr>
        <p:spPr>
          <a:ln/>
        </p:spPr>
        <p:txBody>
          <a:bodyPr/>
          <a:lstStyle>
            <a:lvl1pPr>
              <a:defRPr/>
            </a:lvl1pPr>
          </a:lstStyle>
          <a:p>
            <a:pPr>
              <a:defRPr/>
            </a:pPr>
            <a:fld id="{625C3AF5-7682-8543-9159-46877F58F740}" type="slidenum">
              <a:rPr lang="en-US"/>
              <a:pPr>
                <a:defRPr/>
              </a:pPr>
              <a:t>‹#›</a:t>
            </a:fld>
            <a:endParaRPr lang="en-US"/>
          </a:p>
        </p:txBody>
      </p:sp>
    </p:spTree>
    <p:extLst>
      <p:ext uri="{BB962C8B-B14F-4D97-AF65-F5344CB8AC3E}">
        <p14:creationId xmlns:p14="http://schemas.microsoft.com/office/powerpoint/2010/main" val="2660140486"/>
      </p:ext>
    </p:extLst>
  </p:cSld>
  <p:clrMapOvr>
    <a:masterClrMapping/>
  </p:clrMapOvr>
  <p:transition spd="med">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6"/>
          <p:cNvSpPr>
            <a:spLocks noGrp="1" noChangeArrowheads="1"/>
          </p:cNvSpPr>
          <p:nvPr>
            <p:ph type="sldNum" sz="quarter" idx="10"/>
          </p:nvPr>
        </p:nvSpPr>
        <p:spPr>
          <a:ln/>
        </p:spPr>
        <p:txBody>
          <a:bodyPr/>
          <a:lstStyle>
            <a:lvl1pPr>
              <a:defRPr/>
            </a:lvl1pPr>
          </a:lstStyle>
          <a:p>
            <a:pPr>
              <a:defRPr/>
            </a:pPr>
            <a:fld id="{F2BEB252-922A-204A-93D5-9F522DFED9AC}" type="slidenum">
              <a:rPr lang="en-US"/>
              <a:pPr>
                <a:defRPr/>
              </a:pPr>
              <a:t>‹#›</a:t>
            </a:fld>
            <a:endParaRPr lang="en-US"/>
          </a:p>
        </p:txBody>
      </p:sp>
    </p:spTree>
    <p:extLst>
      <p:ext uri="{BB962C8B-B14F-4D97-AF65-F5344CB8AC3E}">
        <p14:creationId xmlns:p14="http://schemas.microsoft.com/office/powerpoint/2010/main" val="1300702354"/>
      </p:ext>
    </p:extLst>
  </p:cSld>
  <p:clrMapOvr>
    <a:masterClrMapping/>
  </p:clrMapOvr>
  <p:transition spd="med">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6"/>
          <p:cNvSpPr>
            <a:spLocks noGrp="1" noChangeArrowheads="1"/>
          </p:cNvSpPr>
          <p:nvPr>
            <p:ph type="sldNum" sz="quarter" idx="10"/>
          </p:nvPr>
        </p:nvSpPr>
        <p:spPr>
          <a:ln/>
        </p:spPr>
        <p:txBody>
          <a:bodyPr/>
          <a:lstStyle>
            <a:lvl1pPr>
              <a:defRPr/>
            </a:lvl1pPr>
          </a:lstStyle>
          <a:p>
            <a:pPr>
              <a:defRPr/>
            </a:pPr>
            <a:fld id="{C776718E-C21A-FA42-86A7-FE4D0A258165}" type="slidenum">
              <a:rPr lang="en-US"/>
              <a:pPr>
                <a:defRPr/>
              </a:pPr>
              <a:t>‹#›</a:t>
            </a:fld>
            <a:endParaRPr lang="en-US"/>
          </a:p>
        </p:txBody>
      </p:sp>
    </p:spTree>
    <p:extLst>
      <p:ext uri="{BB962C8B-B14F-4D97-AF65-F5344CB8AC3E}">
        <p14:creationId xmlns:p14="http://schemas.microsoft.com/office/powerpoint/2010/main" val="3444498877"/>
      </p:ext>
    </p:extLst>
  </p:cSld>
  <p:clrMapOvr>
    <a:masterClrMapping/>
  </p:clrMapOvr>
  <p:transition spd="med">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6"/>
          <p:cNvSpPr>
            <a:spLocks noGrp="1" noChangeArrowheads="1"/>
          </p:cNvSpPr>
          <p:nvPr>
            <p:ph type="sldNum" sz="quarter" idx="10"/>
          </p:nvPr>
        </p:nvSpPr>
        <p:spPr>
          <a:ln/>
        </p:spPr>
        <p:txBody>
          <a:bodyPr/>
          <a:lstStyle>
            <a:lvl1pPr>
              <a:defRPr/>
            </a:lvl1pPr>
          </a:lstStyle>
          <a:p>
            <a:pPr>
              <a:defRPr/>
            </a:pPr>
            <a:fld id="{7C9CEE65-3B6D-9443-93E6-AA2D7FED554B}" type="slidenum">
              <a:rPr lang="en-US"/>
              <a:pPr>
                <a:defRPr/>
              </a:pPr>
              <a:t>‹#›</a:t>
            </a:fld>
            <a:endParaRPr lang="en-US"/>
          </a:p>
        </p:txBody>
      </p:sp>
    </p:spTree>
    <p:extLst>
      <p:ext uri="{BB962C8B-B14F-4D97-AF65-F5344CB8AC3E}">
        <p14:creationId xmlns:p14="http://schemas.microsoft.com/office/powerpoint/2010/main" val="1502842920"/>
      </p:ext>
    </p:extLst>
  </p:cSld>
  <p:clrMapOvr>
    <a:masterClrMapping/>
  </p:clrMapOvr>
  <p:transition spd="med">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6" name="Picture 8" descr="WhitebackPPTCover2_3"/>
          <p:cNvPicPr>
            <a:picLocks noChangeAspect="1" noChangeArrowheads="1"/>
          </p:cNvPicPr>
          <p:nvPr userDrawn="1"/>
        </p:nvPicPr>
        <p:blipFill>
          <a:blip r:embed="rId13">
            <a:extLst>
              <a:ext uri="{28A0092B-C50C-407E-A947-70E740481C1C}">
                <a14:useLocalDpi xmlns:a14="http://schemas.microsoft.com/office/drawing/2010/main" val="0"/>
              </a:ext>
            </a:extLst>
          </a:blip>
          <a:srcRect/>
          <a:stretch>
            <a:fillRect/>
          </a:stretch>
        </p:blipFill>
        <p:spPr bwMode="auto">
          <a:xfrm>
            <a:off x="0" y="6350"/>
            <a:ext cx="9144000" cy="6845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7" name="Rectangle 2"/>
          <p:cNvSpPr>
            <a:spLocks noGrp="1" noChangeArrowheads="1"/>
          </p:cNvSpPr>
          <p:nvPr>
            <p:ph type="title"/>
          </p:nvPr>
        </p:nvSpPr>
        <p:spPr bwMode="auto">
          <a:xfrm>
            <a:off x="685800" y="304800"/>
            <a:ext cx="7772400"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8" name="Rectangle 3"/>
          <p:cNvSpPr>
            <a:spLocks noGrp="1" noChangeArrowheads="1"/>
          </p:cNvSpPr>
          <p:nvPr>
            <p:ph type="body" idx="1"/>
          </p:nvPr>
        </p:nvSpPr>
        <p:spPr bwMode="auto">
          <a:xfrm>
            <a:off x="685800" y="1600200"/>
            <a:ext cx="7772400" cy="449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r">
              <a:defRPr sz="1400">
                <a:solidFill>
                  <a:srgbClr val="245292"/>
                </a:solidFill>
              </a:defRPr>
            </a:lvl1pPr>
          </a:lstStyle>
          <a:p>
            <a:pPr>
              <a:defRPr/>
            </a:pPr>
            <a:fld id="{E4F7AC8F-0F2F-0D4D-8789-0D00088B2E00}"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863" r:id="rId1"/>
    <p:sldLayoutId id="2147483853" r:id="rId2"/>
    <p:sldLayoutId id="2147483854" r:id="rId3"/>
    <p:sldLayoutId id="2147483855" r:id="rId4"/>
    <p:sldLayoutId id="2147483856" r:id="rId5"/>
    <p:sldLayoutId id="2147483857" r:id="rId6"/>
    <p:sldLayoutId id="2147483858" r:id="rId7"/>
    <p:sldLayoutId id="2147483859" r:id="rId8"/>
    <p:sldLayoutId id="2147483860" r:id="rId9"/>
    <p:sldLayoutId id="2147483861" r:id="rId10"/>
    <p:sldLayoutId id="2147483862" r:id="rId11"/>
  </p:sldLayoutIdLst>
  <p:transition spd="med">
    <p:fade/>
  </p:transition>
  <p:txStyles>
    <p:titleStyle>
      <a:lvl1pPr algn="ctr" rtl="0" eaLnBrk="0" fontAlgn="base" hangingPunct="0">
        <a:spcBef>
          <a:spcPct val="0"/>
        </a:spcBef>
        <a:spcAft>
          <a:spcPct val="0"/>
        </a:spcAft>
        <a:defRPr sz="3800" b="1">
          <a:solidFill>
            <a:srgbClr val="71852C"/>
          </a:solidFill>
          <a:latin typeface="+mj-lt"/>
          <a:ea typeface="+mj-ea"/>
          <a:cs typeface="+mj-cs"/>
        </a:defRPr>
      </a:lvl1pPr>
      <a:lvl2pPr algn="ctr" rtl="0" eaLnBrk="0" fontAlgn="base" hangingPunct="0">
        <a:spcBef>
          <a:spcPct val="0"/>
        </a:spcBef>
        <a:spcAft>
          <a:spcPct val="0"/>
        </a:spcAft>
        <a:defRPr sz="3800" b="1">
          <a:solidFill>
            <a:srgbClr val="71852C"/>
          </a:solidFill>
          <a:latin typeface="Arial" pitchFamily="-112" charset="0"/>
          <a:ea typeface="ヒラギノ角ゴ Pro W3" pitchFamily="-112" charset="-128"/>
          <a:cs typeface="ヒラギノ角ゴ Pro W3" pitchFamily="-112" charset="-128"/>
        </a:defRPr>
      </a:lvl2pPr>
      <a:lvl3pPr algn="ctr" rtl="0" eaLnBrk="0" fontAlgn="base" hangingPunct="0">
        <a:spcBef>
          <a:spcPct val="0"/>
        </a:spcBef>
        <a:spcAft>
          <a:spcPct val="0"/>
        </a:spcAft>
        <a:defRPr sz="3800" b="1">
          <a:solidFill>
            <a:srgbClr val="71852C"/>
          </a:solidFill>
          <a:latin typeface="Arial" pitchFamily="-112" charset="0"/>
          <a:ea typeface="ヒラギノ角ゴ Pro W3" pitchFamily="-112" charset="-128"/>
          <a:cs typeface="ヒラギノ角ゴ Pro W3" pitchFamily="-112" charset="-128"/>
        </a:defRPr>
      </a:lvl3pPr>
      <a:lvl4pPr algn="ctr" rtl="0" eaLnBrk="0" fontAlgn="base" hangingPunct="0">
        <a:spcBef>
          <a:spcPct val="0"/>
        </a:spcBef>
        <a:spcAft>
          <a:spcPct val="0"/>
        </a:spcAft>
        <a:defRPr sz="3800" b="1">
          <a:solidFill>
            <a:srgbClr val="71852C"/>
          </a:solidFill>
          <a:latin typeface="Arial" pitchFamily="-112" charset="0"/>
          <a:ea typeface="ヒラギノ角ゴ Pro W3" pitchFamily="-112" charset="-128"/>
          <a:cs typeface="ヒラギノ角ゴ Pro W3" pitchFamily="-112" charset="-128"/>
        </a:defRPr>
      </a:lvl4pPr>
      <a:lvl5pPr algn="ctr" rtl="0" eaLnBrk="0" fontAlgn="base" hangingPunct="0">
        <a:spcBef>
          <a:spcPct val="0"/>
        </a:spcBef>
        <a:spcAft>
          <a:spcPct val="0"/>
        </a:spcAft>
        <a:defRPr sz="3800" b="1">
          <a:solidFill>
            <a:srgbClr val="71852C"/>
          </a:solidFill>
          <a:latin typeface="Arial" pitchFamily="-112" charset="0"/>
          <a:ea typeface="ヒラギノ角ゴ Pro W3" pitchFamily="-112" charset="-128"/>
          <a:cs typeface="ヒラギノ角ゴ Pro W3" pitchFamily="-112" charset="-128"/>
        </a:defRPr>
      </a:lvl5pPr>
      <a:lvl6pPr marL="457200" algn="ctr" rtl="0" fontAlgn="base">
        <a:spcBef>
          <a:spcPct val="0"/>
        </a:spcBef>
        <a:spcAft>
          <a:spcPct val="0"/>
        </a:spcAft>
        <a:defRPr sz="3800" b="1">
          <a:solidFill>
            <a:srgbClr val="71852C"/>
          </a:solidFill>
          <a:latin typeface="Arial" pitchFamily="-112" charset="0"/>
          <a:ea typeface="ヒラギノ角ゴ Pro W3" pitchFamily="-112" charset="-128"/>
          <a:cs typeface="ヒラギノ角ゴ Pro W3" pitchFamily="-112" charset="-128"/>
        </a:defRPr>
      </a:lvl6pPr>
      <a:lvl7pPr marL="914400" algn="ctr" rtl="0" fontAlgn="base">
        <a:spcBef>
          <a:spcPct val="0"/>
        </a:spcBef>
        <a:spcAft>
          <a:spcPct val="0"/>
        </a:spcAft>
        <a:defRPr sz="3800" b="1">
          <a:solidFill>
            <a:srgbClr val="71852C"/>
          </a:solidFill>
          <a:latin typeface="Arial" pitchFamily="-112" charset="0"/>
          <a:ea typeface="ヒラギノ角ゴ Pro W3" pitchFamily="-112" charset="-128"/>
          <a:cs typeface="ヒラギノ角ゴ Pro W3" pitchFamily="-112" charset="-128"/>
        </a:defRPr>
      </a:lvl7pPr>
      <a:lvl8pPr marL="1371600" algn="ctr" rtl="0" fontAlgn="base">
        <a:spcBef>
          <a:spcPct val="0"/>
        </a:spcBef>
        <a:spcAft>
          <a:spcPct val="0"/>
        </a:spcAft>
        <a:defRPr sz="3800" b="1">
          <a:solidFill>
            <a:srgbClr val="71852C"/>
          </a:solidFill>
          <a:latin typeface="Arial" pitchFamily="-112" charset="0"/>
          <a:ea typeface="ヒラギノ角ゴ Pro W3" pitchFamily="-112" charset="-128"/>
          <a:cs typeface="ヒラギノ角ゴ Pro W3" pitchFamily="-112" charset="-128"/>
        </a:defRPr>
      </a:lvl8pPr>
      <a:lvl9pPr marL="1828800" algn="ctr" rtl="0" fontAlgn="base">
        <a:spcBef>
          <a:spcPct val="0"/>
        </a:spcBef>
        <a:spcAft>
          <a:spcPct val="0"/>
        </a:spcAft>
        <a:defRPr sz="3800" b="1">
          <a:solidFill>
            <a:srgbClr val="71852C"/>
          </a:solidFill>
          <a:latin typeface="Arial" pitchFamily="-112" charset="0"/>
          <a:ea typeface="ヒラギノ角ゴ Pro W3" pitchFamily="-112" charset="-128"/>
          <a:cs typeface="ヒラギノ角ゴ Pro W3" pitchFamily="-112" charset="-128"/>
        </a:defRPr>
      </a:lvl9pPr>
    </p:titleStyle>
    <p:bodyStyle>
      <a:lvl1pPr marL="342900" indent="-342900" algn="l" rtl="0" eaLnBrk="0" fontAlgn="base" hangingPunct="0">
        <a:spcBef>
          <a:spcPct val="20000"/>
        </a:spcBef>
        <a:spcAft>
          <a:spcPct val="0"/>
        </a:spcAft>
        <a:buChar char="•"/>
        <a:defRPr sz="3000">
          <a:solidFill>
            <a:srgbClr val="7F1353"/>
          </a:solidFill>
          <a:latin typeface="+mn-lt"/>
          <a:ea typeface="+mn-ea"/>
          <a:cs typeface="+mn-cs"/>
        </a:defRPr>
      </a:lvl1pPr>
      <a:lvl2pPr marL="742950" indent="-285750" algn="l" rtl="0" eaLnBrk="0" fontAlgn="base" hangingPunct="0">
        <a:spcBef>
          <a:spcPct val="20000"/>
        </a:spcBef>
        <a:spcAft>
          <a:spcPct val="0"/>
        </a:spcAft>
        <a:buChar char="–"/>
        <a:defRPr sz="2800">
          <a:solidFill>
            <a:srgbClr val="7F1353"/>
          </a:solidFill>
          <a:latin typeface="+mn-lt"/>
          <a:ea typeface="+mn-ea"/>
          <a:cs typeface="+mn-cs"/>
        </a:defRPr>
      </a:lvl2pPr>
      <a:lvl3pPr marL="1143000" indent="-228600" algn="l" rtl="0" eaLnBrk="0" fontAlgn="base" hangingPunct="0">
        <a:spcBef>
          <a:spcPct val="20000"/>
        </a:spcBef>
        <a:spcAft>
          <a:spcPct val="0"/>
        </a:spcAft>
        <a:buChar char="•"/>
        <a:defRPr sz="2400">
          <a:solidFill>
            <a:srgbClr val="7F1353"/>
          </a:solidFill>
          <a:latin typeface="+mn-lt"/>
          <a:ea typeface="+mn-ea"/>
          <a:cs typeface="+mn-cs"/>
        </a:defRPr>
      </a:lvl3pPr>
      <a:lvl4pPr marL="1600200" indent="-228600" algn="l" rtl="0" eaLnBrk="0" fontAlgn="base" hangingPunct="0">
        <a:spcBef>
          <a:spcPct val="20000"/>
        </a:spcBef>
        <a:spcAft>
          <a:spcPct val="0"/>
        </a:spcAft>
        <a:buChar char="–"/>
        <a:defRPr sz="2000">
          <a:solidFill>
            <a:srgbClr val="7F1353"/>
          </a:solidFill>
          <a:latin typeface="+mn-lt"/>
          <a:ea typeface="+mn-ea"/>
          <a:cs typeface="+mn-cs"/>
        </a:defRPr>
      </a:lvl4pPr>
      <a:lvl5pPr marL="2057400" indent="-228600" algn="l" rtl="0" eaLnBrk="0" fontAlgn="base" hangingPunct="0">
        <a:spcBef>
          <a:spcPct val="20000"/>
        </a:spcBef>
        <a:spcAft>
          <a:spcPct val="0"/>
        </a:spcAft>
        <a:buChar char="»"/>
        <a:defRPr sz="2000">
          <a:solidFill>
            <a:srgbClr val="7F1353"/>
          </a:solidFill>
          <a:latin typeface="+mn-lt"/>
          <a:ea typeface="+mn-ea"/>
          <a:cs typeface="+mn-cs"/>
        </a:defRPr>
      </a:lvl5pPr>
      <a:lvl6pPr marL="2514600" indent="-228600" algn="l" rtl="0" fontAlgn="base">
        <a:spcBef>
          <a:spcPct val="20000"/>
        </a:spcBef>
        <a:spcAft>
          <a:spcPct val="0"/>
        </a:spcAft>
        <a:buChar char="»"/>
        <a:defRPr sz="2000">
          <a:solidFill>
            <a:srgbClr val="7F1353"/>
          </a:solidFill>
          <a:latin typeface="+mn-lt"/>
          <a:ea typeface="+mn-ea"/>
          <a:cs typeface="+mn-cs"/>
        </a:defRPr>
      </a:lvl6pPr>
      <a:lvl7pPr marL="2971800" indent="-228600" algn="l" rtl="0" fontAlgn="base">
        <a:spcBef>
          <a:spcPct val="20000"/>
        </a:spcBef>
        <a:spcAft>
          <a:spcPct val="0"/>
        </a:spcAft>
        <a:buChar char="»"/>
        <a:defRPr sz="2000">
          <a:solidFill>
            <a:srgbClr val="7F1353"/>
          </a:solidFill>
          <a:latin typeface="+mn-lt"/>
          <a:ea typeface="+mn-ea"/>
          <a:cs typeface="+mn-cs"/>
        </a:defRPr>
      </a:lvl7pPr>
      <a:lvl8pPr marL="3429000" indent="-228600" algn="l" rtl="0" fontAlgn="base">
        <a:spcBef>
          <a:spcPct val="20000"/>
        </a:spcBef>
        <a:spcAft>
          <a:spcPct val="0"/>
        </a:spcAft>
        <a:buChar char="»"/>
        <a:defRPr sz="2000">
          <a:solidFill>
            <a:srgbClr val="7F1353"/>
          </a:solidFill>
          <a:latin typeface="+mn-lt"/>
          <a:ea typeface="+mn-ea"/>
          <a:cs typeface="+mn-cs"/>
        </a:defRPr>
      </a:lvl8pPr>
      <a:lvl9pPr marL="3886200" indent="-228600" algn="l" rtl="0" fontAlgn="base">
        <a:spcBef>
          <a:spcPct val="20000"/>
        </a:spcBef>
        <a:spcAft>
          <a:spcPct val="0"/>
        </a:spcAft>
        <a:buChar char="»"/>
        <a:defRPr sz="2000">
          <a:solidFill>
            <a:srgbClr val="7F1353"/>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8.jpeg"/><Relationship Id="rId7" Type="http://schemas.openxmlformats.org/officeDocument/2006/relationships/image" Target="../media/image12.wmf"/><Relationship Id="rId2" Type="http://schemas.openxmlformats.org/officeDocument/2006/relationships/notesSlide" Target="../notesSlides/notesSlide10.xml"/><Relationship Id="rId1" Type="http://schemas.openxmlformats.org/officeDocument/2006/relationships/slideLayout" Target="../slideLayouts/slideLayout7.xml"/><Relationship Id="rId6" Type="http://schemas.openxmlformats.org/officeDocument/2006/relationships/image" Target="../media/image11.jpeg"/><Relationship Id="rId5" Type="http://schemas.openxmlformats.org/officeDocument/2006/relationships/image" Target="../media/image10.jpeg"/><Relationship Id="rId4" Type="http://schemas.openxmlformats.org/officeDocument/2006/relationships/image" Target="../media/image9.jpeg"/></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13.gif"/><Relationship Id="rId2" Type="http://schemas.openxmlformats.org/officeDocument/2006/relationships/notesSlide" Target="../notesSlides/notesSlide24.xml"/><Relationship Id="rId1" Type="http://schemas.openxmlformats.org/officeDocument/2006/relationships/slideLayout" Target="../slideLayouts/slideLayout7.xml"/><Relationship Id="rId4" Type="http://schemas.openxmlformats.org/officeDocument/2006/relationships/image" Target="../media/image6.jpeg"/></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6.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7.xml"/><Relationship Id="rId1" Type="http://schemas.openxmlformats.org/officeDocument/2006/relationships/slideLayout" Target="../slideLayouts/slideLayout7.xml"/><Relationship Id="rId4" Type="http://schemas.openxmlformats.org/officeDocument/2006/relationships/image" Target="../media/image15.png"/></Relationships>
</file>

<file path=ppt/slides/_rels/slide28.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28.xml"/><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notesSlide" Target="../notesSlides/notesSlide29.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37.xml"/><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38.xml"/><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39.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40.xml"/><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41.xml"/><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2.xml"/><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4.xml"/><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6.xml"/><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47.xml"/><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48.xml"/><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49.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50.xml"/><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51.xml"/><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52.xml"/><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53.xml"/><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54.xml"/><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55.xml"/><Relationship Id="rId1" Type="http://schemas.openxmlformats.org/officeDocument/2006/relationships/slideLayout" Target="../slideLayouts/slideLayout7.xml"/></Relationships>
</file>

<file path=ppt/slides/_rels/slide56.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56.xml"/><Relationship Id="rId1" Type="http://schemas.openxmlformats.org/officeDocument/2006/relationships/slideLayout" Target="../slideLayouts/slideLayout7.xml"/></Relationships>
</file>

<file path=ppt/slides/_rels/slide57.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57.xml"/><Relationship Id="rId1" Type="http://schemas.openxmlformats.org/officeDocument/2006/relationships/slideLayout" Target="../slideLayouts/slideLayout7.xml"/></Relationships>
</file>

<file path=ppt/slides/_rels/slide58.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58.xml"/><Relationship Id="rId1" Type="http://schemas.openxmlformats.org/officeDocument/2006/relationships/slideLayout" Target="../slideLayouts/slideLayout7.xml"/></Relationships>
</file>

<file path=ppt/slides/_rels/slide59.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59.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60.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60.xml"/><Relationship Id="rId1" Type="http://schemas.openxmlformats.org/officeDocument/2006/relationships/slideLayout" Target="../slideLayouts/slideLayout7.xml"/></Relationships>
</file>

<file path=ppt/slides/_rels/slide61.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61.xml"/><Relationship Id="rId1" Type="http://schemas.openxmlformats.org/officeDocument/2006/relationships/slideLayout" Target="../slideLayouts/slideLayout7.xml"/></Relationships>
</file>

<file path=ppt/slides/_rels/slide62.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62.xml"/><Relationship Id="rId1" Type="http://schemas.openxmlformats.org/officeDocument/2006/relationships/slideLayout" Target="../slideLayouts/slideLayout7.xml"/></Relationships>
</file>

<file path=ppt/slides/_rels/slide63.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63.xml"/><Relationship Id="rId1" Type="http://schemas.openxmlformats.org/officeDocument/2006/relationships/slideLayout" Target="../slideLayouts/slideLayout7.xml"/></Relationships>
</file>

<file path=ppt/slides/_rels/slide64.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64.xml"/><Relationship Id="rId1" Type="http://schemas.openxmlformats.org/officeDocument/2006/relationships/slideLayout" Target="../slideLayouts/slideLayout7.xml"/></Relationships>
</file>

<file path=ppt/slides/_rels/slide65.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65.xml"/><Relationship Id="rId1" Type="http://schemas.openxmlformats.org/officeDocument/2006/relationships/slideLayout" Target="../slideLayouts/slideLayout7.xml"/></Relationships>
</file>

<file path=ppt/slides/_rels/slide66.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notesSlide" Target="../notesSlides/notesSlide66.xml"/><Relationship Id="rId1" Type="http://schemas.openxmlformats.org/officeDocument/2006/relationships/slideLayout" Target="../slideLayouts/slideLayout7.xml"/></Relationships>
</file>

<file path=ppt/slides/_rels/slide67.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notesSlide" Target="../notesSlides/notesSlide67.xml"/><Relationship Id="rId1" Type="http://schemas.openxmlformats.org/officeDocument/2006/relationships/slideLayout" Target="../slideLayouts/slideLayout7.xml"/></Relationships>
</file>

<file path=ppt/slides/_rels/slide68.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68.xml"/><Relationship Id="rId1" Type="http://schemas.openxmlformats.org/officeDocument/2006/relationships/slideLayout" Target="../slideLayouts/slideLayout7.xml"/></Relationships>
</file>

<file path=ppt/slides/_rels/slide6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69.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70.xml"/><Relationship Id="rId1" Type="http://schemas.openxmlformats.org/officeDocument/2006/relationships/slideLayout" Target="../slideLayouts/slideLayout7.xml"/></Relationships>
</file>

<file path=ppt/slides/_rels/slide71.xml.rels><?xml version="1.0" encoding="UTF-8" standalone="yes"?>
<Relationships xmlns="http://schemas.openxmlformats.org/package/2006/relationships"><Relationship Id="rId2" Type="http://schemas.openxmlformats.org/officeDocument/2006/relationships/notesSlide" Target="../notesSlides/notesSlide71.xml"/><Relationship Id="rId1" Type="http://schemas.openxmlformats.org/officeDocument/2006/relationships/slideLayout" Target="../slideLayouts/slideLayout7.xml"/></Relationships>
</file>

<file path=ppt/slides/_rels/slide7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72.xml"/><Relationship Id="rId1" Type="http://schemas.openxmlformats.org/officeDocument/2006/relationships/slideLayout" Target="../slideLayouts/slideLayout7.xml"/></Relationships>
</file>

<file path=ppt/slides/_rels/slide73.xml.rels><?xml version="1.0" encoding="UTF-8" standalone="yes"?>
<Relationships xmlns="http://schemas.openxmlformats.org/package/2006/relationships"><Relationship Id="rId3" Type="http://schemas.openxmlformats.org/officeDocument/2006/relationships/image" Target="../media/image51.jpeg"/><Relationship Id="rId2" Type="http://schemas.openxmlformats.org/officeDocument/2006/relationships/notesSlide" Target="../notesSlides/notesSlide73.xml"/><Relationship Id="rId1" Type="http://schemas.openxmlformats.org/officeDocument/2006/relationships/slideLayout" Target="../slideLayouts/slideLayout7.xml"/></Relationships>
</file>

<file path=ppt/slides/_rels/slide74.xml.rels><?xml version="1.0" encoding="UTF-8" standalone="yes"?>
<Relationships xmlns="http://schemas.openxmlformats.org/package/2006/relationships"><Relationship Id="rId2" Type="http://schemas.openxmlformats.org/officeDocument/2006/relationships/notesSlide" Target="../notesSlides/notesSlide74.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447800"/>
            <a:ext cx="5410200" cy="3962400"/>
          </a:xfrm>
        </p:spPr>
        <p:txBody>
          <a:bodyPr/>
          <a:lstStyle/>
          <a:p>
            <a:pPr>
              <a:lnSpc>
                <a:spcPct val="150000"/>
              </a:lnSpc>
              <a:defRPr/>
            </a:pPr>
            <a:r>
              <a:rPr lang="en-US" sz="3300" i="1" dirty="0" smtClean="0">
                <a:effectLst>
                  <a:outerShdw blurRad="38100" dist="38100" dir="2700000" algn="tl">
                    <a:srgbClr val="C0C0C0"/>
                  </a:outerShdw>
                </a:effectLst>
              </a:rPr>
              <a:t>The Role of Career Information and Technological Resources in Career Planning</a:t>
            </a:r>
            <a:endParaRPr lang="en-US" sz="3300" dirty="0" smtClean="0"/>
          </a:p>
        </p:txBody>
      </p:sp>
      <p:sp>
        <p:nvSpPr>
          <p:cNvPr id="3" name="Subtitle 2"/>
          <p:cNvSpPr>
            <a:spLocks noGrp="1"/>
          </p:cNvSpPr>
          <p:nvPr>
            <p:ph type="subTitle" idx="1"/>
          </p:nvPr>
        </p:nvSpPr>
        <p:spPr>
          <a:xfrm>
            <a:off x="0" y="5562600"/>
            <a:ext cx="9144000" cy="1295400"/>
          </a:xfrm>
        </p:spPr>
        <p:txBody>
          <a:bodyPr/>
          <a:lstStyle/>
          <a:p>
            <a:pPr eaLnBrk="1" hangingPunct="1">
              <a:defRPr/>
            </a:pPr>
            <a:r>
              <a:rPr lang="en-US" sz="3600" dirty="0" smtClean="0">
                <a:effectLst>
                  <a:outerShdw blurRad="38100" dist="38100" dir="2700000" algn="tl">
                    <a:srgbClr val="C0C0C0"/>
                  </a:outerShdw>
                </a:effectLst>
              </a:rPr>
              <a:t>Chris </a:t>
            </a:r>
            <a:r>
              <a:rPr lang="en-US" sz="3600" dirty="0" err="1" smtClean="0">
                <a:effectLst>
                  <a:outerShdw blurRad="38100" dist="38100" dir="2700000" algn="tl">
                    <a:srgbClr val="C0C0C0"/>
                  </a:outerShdw>
                </a:effectLst>
              </a:rPr>
              <a:t>Droessler</a:t>
            </a:r>
            <a:r>
              <a:rPr lang="en-US" sz="3600" dirty="0" smtClean="0">
                <a:effectLst>
                  <a:outerShdw blurRad="38100" dist="38100" dir="2700000" algn="tl">
                    <a:srgbClr val="C0C0C0"/>
                  </a:outerShdw>
                </a:effectLst>
              </a:rPr>
              <a:t>, </a:t>
            </a:r>
            <a:r>
              <a:rPr lang="en-US" dirty="0" smtClean="0">
                <a:effectLst>
                  <a:outerShdw blurRad="38100" dist="38100" dir="2700000" algn="tl">
                    <a:srgbClr val="C0C0C0"/>
                  </a:outerShdw>
                </a:effectLst>
              </a:rPr>
              <a:t>Consultant, NCDPI</a:t>
            </a:r>
          </a:p>
          <a:p>
            <a:pPr eaLnBrk="1" hangingPunct="1">
              <a:defRPr/>
            </a:pPr>
            <a:r>
              <a:rPr lang="en-US" dirty="0" err="1" smtClean="0"/>
              <a:t>www.ctpnc.org</a:t>
            </a:r>
            <a:r>
              <a:rPr lang="en-US" dirty="0" smtClean="0"/>
              <a:t>/presentations</a:t>
            </a:r>
          </a:p>
        </p:txBody>
      </p:sp>
      <p:pic>
        <p:nvPicPr>
          <p:cNvPr id="14339" name="Picture 4" descr="ctp-presentations.jpg                                          00ABE35CStarGate                       C165B62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34000" y="1828800"/>
            <a:ext cx="3352800" cy="3352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med">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3082" name="Picture 10" descr="C:\Users\cdroessler1\AppData\Local\Microsoft\Windows\Temporary Internet Files\Content.IE5\2KT10KFP\internet search[1].jpg"/>
          <p:cNvPicPr>
            <a:picLocks noChangeAspect="1" noChangeArrowheads="1"/>
          </p:cNvPicPr>
          <p:nvPr/>
        </p:nvPicPr>
        <p:blipFill rotWithShape="1">
          <a:blip r:embed="rId3">
            <a:extLst>
              <a:ext uri="{28A0092B-C50C-407E-A947-70E740481C1C}">
                <a14:useLocalDpi xmlns:a14="http://schemas.microsoft.com/office/drawing/2010/main" val="0"/>
              </a:ext>
            </a:extLst>
          </a:blip>
          <a:srcRect t="2331" r="4305"/>
          <a:stretch/>
        </p:blipFill>
        <p:spPr bwMode="auto">
          <a:xfrm>
            <a:off x="4670194" y="3886199"/>
            <a:ext cx="2166541" cy="2211233"/>
          </a:xfrm>
          <a:prstGeom prst="rect">
            <a:avLst/>
          </a:prstGeom>
          <a:noFill/>
          <a:extLst>
            <a:ext uri="{909E8E84-426E-40DD-AFC4-6F175D3DCCD1}">
              <a14:hiddenFill xmlns:a14="http://schemas.microsoft.com/office/drawing/2010/main">
                <a:solidFill>
                  <a:srgbClr val="FFFFFF"/>
                </a:solidFill>
              </a14:hiddenFill>
            </a:ext>
          </a:extLst>
        </p:spPr>
      </p:pic>
      <p:pic>
        <p:nvPicPr>
          <p:cNvPr id="3083" name="Picture 11" descr="C:\Users\cdroessler1\AppData\Local\Microsoft\Windows\Temporary Internet Files\Content.IE5\3HCYNZV2\internet[1].jpg"/>
          <p:cNvPicPr>
            <a:picLocks noChangeAspect="1" noChangeArrowheads="1"/>
          </p:cNvPicPr>
          <p:nvPr/>
        </p:nvPicPr>
        <p:blipFill rotWithShape="1">
          <a:blip r:embed="rId4">
            <a:extLst>
              <a:ext uri="{28A0092B-C50C-407E-A947-70E740481C1C}">
                <a14:useLocalDpi xmlns:a14="http://schemas.microsoft.com/office/drawing/2010/main" val="0"/>
              </a:ext>
            </a:extLst>
          </a:blip>
          <a:srcRect l="5181" t="4732" r="6347" b="11857"/>
          <a:stretch/>
        </p:blipFill>
        <p:spPr bwMode="auto">
          <a:xfrm>
            <a:off x="6115493" y="1584250"/>
            <a:ext cx="2647507" cy="2530550"/>
          </a:xfrm>
          <a:prstGeom prst="rect">
            <a:avLst/>
          </a:prstGeom>
          <a:noFill/>
          <a:extLst>
            <a:ext uri="{909E8E84-426E-40DD-AFC4-6F175D3DCCD1}">
              <a14:hiddenFill xmlns:a14="http://schemas.microsoft.com/office/drawing/2010/main">
                <a:solidFill>
                  <a:srgbClr val="FFFFFF"/>
                </a:solidFill>
              </a14:hiddenFill>
            </a:ext>
          </a:extLst>
        </p:spPr>
      </p:pic>
      <p:sp>
        <p:nvSpPr>
          <p:cNvPr id="30721" name="Rectangle 2"/>
          <p:cNvSpPr>
            <a:spLocks noGrp="1" noChangeArrowheads="1"/>
          </p:cNvSpPr>
          <p:nvPr>
            <p:ph type="title" idx="4294967295"/>
          </p:nvPr>
        </p:nvSpPr>
        <p:spPr>
          <a:xfrm>
            <a:off x="0" y="304800"/>
            <a:ext cx="9144000" cy="990600"/>
          </a:xfrm>
        </p:spPr>
        <p:txBody>
          <a:bodyPr/>
          <a:lstStyle/>
          <a:p>
            <a:r>
              <a:rPr lang="en-US" sz="3200" dirty="0" smtClean="0">
                <a:latin typeface="Arial" charset="0"/>
                <a:ea typeface="ヒラギノ角ゴ Pro W3" charset="0"/>
                <a:cs typeface="ヒラギノ角ゴ Pro W3" charset="0"/>
              </a:rPr>
              <a:t>3. Identify and describe multiple types and sources of information, including career information and technological resources.</a:t>
            </a:r>
            <a:endParaRPr lang="en-US" sz="3200" dirty="0">
              <a:latin typeface="Arial" charset="0"/>
              <a:ea typeface="ヒラギノ角ゴ Pro W3" charset="0"/>
              <a:cs typeface="ヒラギノ角ゴ Pro W3" charset="0"/>
            </a:endParaRPr>
          </a:p>
        </p:txBody>
      </p:sp>
      <p:pic>
        <p:nvPicPr>
          <p:cNvPr id="3074" name="Picture 2" descr="C:\Users\cdroessler1\AppData\Local\Microsoft\Windows\Temporary Internet Files\Content.IE5\3BLH44E3\tv-06[1].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52400" y="2133600"/>
            <a:ext cx="1685925" cy="2243332"/>
          </a:xfrm>
          <a:prstGeom prst="rect">
            <a:avLst/>
          </a:prstGeom>
          <a:noFill/>
          <a:extLst>
            <a:ext uri="{909E8E84-426E-40DD-AFC4-6F175D3DCCD1}">
              <a14:hiddenFill xmlns:a14="http://schemas.microsoft.com/office/drawing/2010/main">
                <a:solidFill>
                  <a:srgbClr val="FFFFFF"/>
                </a:solidFill>
              </a14:hiddenFill>
            </a:ext>
          </a:extLst>
        </p:spPr>
      </p:pic>
      <p:sp>
        <p:nvSpPr>
          <p:cNvPr id="30722" name="Rectangle 3"/>
          <p:cNvSpPr>
            <a:spLocks noGrp="1" noChangeArrowheads="1"/>
          </p:cNvSpPr>
          <p:nvPr>
            <p:ph type="body" idx="4294967295"/>
          </p:nvPr>
        </p:nvSpPr>
        <p:spPr>
          <a:xfrm>
            <a:off x="685800" y="1752600"/>
            <a:ext cx="8077200" cy="4495800"/>
          </a:xfrm>
        </p:spPr>
        <p:txBody>
          <a:bodyPr/>
          <a:lstStyle/>
          <a:p>
            <a:pPr>
              <a:lnSpc>
                <a:spcPct val="150000"/>
              </a:lnSpc>
              <a:spcAft>
                <a:spcPts val="600"/>
              </a:spcAft>
              <a:tabLst>
                <a:tab pos="571500" algn="l"/>
              </a:tabLst>
            </a:pPr>
            <a:r>
              <a:rPr lang="en-US" sz="2800" dirty="0" smtClean="0">
                <a:latin typeface="Arial" charset="0"/>
                <a:ea typeface="ヒラギノ角ゴ Pro W3" charset="0"/>
                <a:cs typeface="ヒラギノ角ゴ Pro W3" charset="0"/>
              </a:rPr>
              <a:t>There is a lot of stuff out there.</a:t>
            </a:r>
            <a:endParaRPr lang="en-US" sz="2800" dirty="0">
              <a:latin typeface="Arial" charset="0"/>
              <a:ea typeface="ヒラギノ角ゴ Pro W3" charset="0"/>
              <a:cs typeface="ヒラギノ角ゴ Pro W3" charset="0"/>
            </a:endParaRPr>
          </a:p>
          <a:p>
            <a:pPr marL="1604963" indent="-1604963">
              <a:lnSpc>
                <a:spcPct val="150000"/>
              </a:lnSpc>
              <a:spcAft>
                <a:spcPts val="600"/>
              </a:spcAft>
              <a:buFontTx/>
              <a:buNone/>
              <a:tabLst>
                <a:tab pos="1604963" algn="l"/>
              </a:tabLst>
            </a:pPr>
            <a:r>
              <a:rPr lang="en-US" sz="2800" dirty="0">
                <a:latin typeface="Arial" charset="0"/>
                <a:ea typeface="ヒラギノ角ゴ Pro W3" charset="0"/>
                <a:cs typeface="ヒラギノ角ゴ Pro W3" charset="0"/>
              </a:rPr>
              <a:t/>
            </a:r>
            <a:br>
              <a:rPr lang="en-US" sz="2800" dirty="0">
                <a:latin typeface="Arial" charset="0"/>
                <a:ea typeface="ヒラギノ角ゴ Pro W3" charset="0"/>
                <a:cs typeface="ヒラギノ角ゴ Pro W3" charset="0"/>
              </a:rPr>
            </a:br>
            <a:r>
              <a:rPr lang="en-US" sz="2800" dirty="0">
                <a:latin typeface="Arial" charset="0"/>
                <a:ea typeface="ヒラギノ角ゴ Pro W3" charset="0"/>
                <a:cs typeface="ヒラギノ角ゴ Pro W3" charset="0"/>
              </a:rPr>
              <a:t/>
            </a:r>
            <a:br>
              <a:rPr lang="en-US" sz="2800" dirty="0">
                <a:latin typeface="Arial" charset="0"/>
                <a:ea typeface="ヒラギノ角ゴ Pro W3" charset="0"/>
                <a:cs typeface="ヒラギノ角ゴ Pro W3" charset="0"/>
              </a:rPr>
            </a:br>
            <a:endParaRPr lang="en-US" sz="2800" dirty="0">
              <a:latin typeface="Arial" charset="0"/>
              <a:ea typeface="ヒラギノ角ゴ Pro W3" charset="0"/>
              <a:cs typeface="ヒラギノ角ゴ Pro W3" charset="0"/>
            </a:endParaRPr>
          </a:p>
        </p:txBody>
      </p:sp>
      <p:pic>
        <p:nvPicPr>
          <p:cNvPr id="3075" name="Picture 3" descr="C:\Users\cdroessler1\AppData\Local\Microsoft\Windows\Temporary Internet Files\Content.IE5\3BLH44E3\open-book-silhouette[1].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086600" y="4343400"/>
            <a:ext cx="1700776" cy="1700776"/>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descr="C:\Program Files (x86)\Microsoft Office\MEDIA\CAGCAT10\j0195812.wmf"/>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007404" y="2464965"/>
            <a:ext cx="2042218" cy="2101199"/>
          </a:xfrm>
          <a:prstGeom prst="rect">
            <a:avLst/>
          </a:prstGeom>
          <a:noFill/>
          <a:extLst>
            <a:ext uri="{909E8E84-426E-40DD-AFC4-6F175D3DCCD1}">
              <a14:hiddenFill xmlns:a14="http://schemas.microsoft.com/office/drawing/2010/main">
                <a:solidFill>
                  <a:srgbClr val="FFFFFF"/>
                </a:solidFill>
              </a14:hiddenFill>
            </a:ext>
          </a:extLst>
        </p:spPr>
      </p:pic>
      <p:grpSp>
        <p:nvGrpSpPr>
          <p:cNvPr id="2" name="Group 5"/>
          <p:cNvGrpSpPr>
            <a:grpSpLocks/>
          </p:cNvGrpSpPr>
          <p:nvPr/>
        </p:nvGrpSpPr>
        <p:grpSpPr bwMode="auto">
          <a:xfrm>
            <a:off x="990600" y="3886200"/>
            <a:ext cx="2457450" cy="2085975"/>
            <a:chOff x="2304" y="1584"/>
            <a:chExt cx="1740" cy="1554"/>
          </a:xfrm>
        </p:grpSpPr>
        <p:sp>
          <p:nvSpPr>
            <p:cNvPr id="3" name="Film"/>
            <p:cNvSpPr>
              <a:spLocks noEditPoints="1" noChangeArrowheads="1"/>
            </p:cNvSpPr>
            <p:nvPr/>
          </p:nvSpPr>
          <p:spPr bwMode="auto">
            <a:xfrm>
              <a:off x="2304" y="1980"/>
              <a:ext cx="726" cy="1158"/>
            </a:xfrm>
            <a:custGeom>
              <a:avLst/>
              <a:gdLst>
                <a:gd name="T0" fmla="*/ 0 w 21600"/>
                <a:gd name="T1" fmla="*/ 0 h 21600"/>
                <a:gd name="T2" fmla="*/ 10800 w 21600"/>
                <a:gd name="T3" fmla="*/ 0 h 21600"/>
                <a:gd name="T4" fmla="*/ 21600 w 21600"/>
                <a:gd name="T5" fmla="*/ 0 h 21600"/>
                <a:gd name="T6" fmla="*/ 21600 w 21600"/>
                <a:gd name="T7" fmla="*/ 10800 h 21600"/>
                <a:gd name="T8" fmla="*/ 21600 w 21600"/>
                <a:gd name="T9" fmla="*/ 21600 h 21600"/>
                <a:gd name="T10" fmla="*/ 10800 w 21600"/>
                <a:gd name="T11" fmla="*/ 21600 h 21600"/>
                <a:gd name="T12" fmla="*/ 0 w 21600"/>
                <a:gd name="T13" fmla="*/ 21600 h 21600"/>
                <a:gd name="T14" fmla="*/ 0 w 21600"/>
                <a:gd name="T15" fmla="*/ 10800 h 21600"/>
                <a:gd name="T16" fmla="*/ 4960 w 21600"/>
                <a:gd name="T17" fmla="*/ 8129 h 21600"/>
                <a:gd name="T18" fmla="*/ 17079 w 21600"/>
                <a:gd name="T19" fmla="*/ 13427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extrusionOk="0">
                  <a:moveTo>
                    <a:pt x="21600" y="0"/>
                  </a:moveTo>
                  <a:lnTo>
                    <a:pt x="21600" y="21600"/>
                  </a:lnTo>
                  <a:lnTo>
                    <a:pt x="0" y="21600"/>
                  </a:lnTo>
                  <a:lnTo>
                    <a:pt x="0" y="0"/>
                  </a:lnTo>
                  <a:lnTo>
                    <a:pt x="21600" y="0"/>
                  </a:lnTo>
                  <a:close/>
                </a:path>
                <a:path w="21600" h="21600" extrusionOk="0">
                  <a:moveTo>
                    <a:pt x="3014" y="21600"/>
                  </a:moveTo>
                  <a:lnTo>
                    <a:pt x="3014" y="0"/>
                  </a:lnTo>
                  <a:lnTo>
                    <a:pt x="0" y="0"/>
                  </a:lnTo>
                  <a:lnTo>
                    <a:pt x="0" y="21600"/>
                  </a:lnTo>
                  <a:lnTo>
                    <a:pt x="3014" y="21600"/>
                  </a:lnTo>
                  <a:close/>
                </a:path>
                <a:path w="21600" h="21600" extrusionOk="0">
                  <a:moveTo>
                    <a:pt x="21600" y="21600"/>
                  </a:moveTo>
                  <a:lnTo>
                    <a:pt x="21600" y="0"/>
                  </a:lnTo>
                  <a:lnTo>
                    <a:pt x="18586" y="0"/>
                  </a:lnTo>
                  <a:lnTo>
                    <a:pt x="18586" y="21600"/>
                  </a:lnTo>
                  <a:lnTo>
                    <a:pt x="21600" y="21600"/>
                  </a:lnTo>
                  <a:close/>
                </a:path>
                <a:path w="21600" h="21600" extrusionOk="0">
                  <a:moveTo>
                    <a:pt x="6028" y="6574"/>
                  </a:moveTo>
                  <a:lnTo>
                    <a:pt x="15572" y="6574"/>
                  </a:lnTo>
                  <a:lnTo>
                    <a:pt x="16074" y="6574"/>
                  </a:lnTo>
                  <a:lnTo>
                    <a:pt x="16326" y="6457"/>
                  </a:lnTo>
                  <a:lnTo>
                    <a:pt x="16577" y="6339"/>
                  </a:lnTo>
                  <a:lnTo>
                    <a:pt x="16828" y="6222"/>
                  </a:lnTo>
                  <a:lnTo>
                    <a:pt x="17079" y="6222"/>
                  </a:lnTo>
                  <a:lnTo>
                    <a:pt x="17330" y="5987"/>
                  </a:lnTo>
                  <a:lnTo>
                    <a:pt x="17330" y="5870"/>
                  </a:lnTo>
                  <a:lnTo>
                    <a:pt x="17581" y="5635"/>
                  </a:lnTo>
                  <a:lnTo>
                    <a:pt x="17581" y="1526"/>
                  </a:lnTo>
                  <a:lnTo>
                    <a:pt x="17330" y="1291"/>
                  </a:lnTo>
                  <a:lnTo>
                    <a:pt x="17330" y="1174"/>
                  </a:lnTo>
                  <a:lnTo>
                    <a:pt x="17079" y="1057"/>
                  </a:lnTo>
                  <a:lnTo>
                    <a:pt x="16828" y="939"/>
                  </a:lnTo>
                  <a:lnTo>
                    <a:pt x="16577" y="822"/>
                  </a:lnTo>
                  <a:lnTo>
                    <a:pt x="16326" y="704"/>
                  </a:lnTo>
                  <a:lnTo>
                    <a:pt x="16074" y="704"/>
                  </a:lnTo>
                  <a:lnTo>
                    <a:pt x="15572" y="587"/>
                  </a:lnTo>
                  <a:lnTo>
                    <a:pt x="6028" y="587"/>
                  </a:lnTo>
                  <a:lnTo>
                    <a:pt x="5526" y="704"/>
                  </a:lnTo>
                  <a:lnTo>
                    <a:pt x="5274" y="704"/>
                  </a:lnTo>
                  <a:lnTo>
                    <a:pt x="5023" y="822"/>
                  </a:lnTo>
                  <a:lnTo>
                    <a:pt x="4772" y="939"/>
                  </a:lnTo>
                  <a:lnTo>
                    <a:pt x="4521" y="1057"/>
                  </a:lnTo>
                  <a:lnTo>
                    <a:pt x="4270" y="1174"/>
                  </a:lnTo>
                  <a:lnTo>
                    <a:pt x="4270" y="1291"/>
                  </a:lnTo>
                  <a:lnTo>
                    <a:pt x="4019" y="1526"/>
                  </a:lnTo>
                  <a:lnTo>
                    <a:pt x="4019" y="5635"/>
                  </a:lnTo>
                  <a:lnTo>
                    <a:pt x="4270" y="5870"/>
                  </a:lnTo>
                  <a:lnTo>
                    <a:pt x="4270" y="5987"/>
                  </a:lnTo>
                  <a:lnTo>
                    <a:pt x="4521" y="6222"/>
                  </a:lnTo>
                  <a:lnTo>
                    <a:pt x="4772" y="6222"/>
                  </a:lnTo>
                  <a:lnTo>
                    <a:pt x="5023" y="6339"/>
                  </a:lnTo>
                  <a:lnTo>
                    <a:pt x="5274" y="6457"/>
                  </a:lnTo>
                  <a:lnTo>
                    <a:pt x="5526" y="6574"/>
                  </a:lnTo>
                  <a:lnTo>
                    <a:pt x="6028" y="6574"/>
                  </a:lnTo>
                  <a:close/>
                </a:path>
                <a:path w="21600" h="21600" extrusionOk="0">
                  <a:moveTo>
                    <a:pt x="6028" y="13617"/>
                  </a:moveTo>
                  <a:lnTo>
                    <a:pt x="15572" y="13617"/>
                  </a:lnTo>
                  <a:lnTo>
                    <a:pt x="16074" y="13617"/>
                  </a:lnTo>
                  <a:lnTo>
                    <a:pt x="16326" y="13617"/>
                  </a:lnTo>
                  <a:lnTo>
                    <a:pt x="16577" y="13500"/>
                  </a:lnTo>
                  <a:lnTo>
                    <a:pt x="16828" y="13383"/>
                  </a:lnTo>
                  <a:lnTo>
                    <a:pt x="17079" y="13265"/>
                  </a:lnTo>
                  <a:lnTo>
                    <a:pt x="17330" y="13148"/>
                  </a:lnTo>
                  <a:lnTo>
                    <a:pt x="17330" y="12913"/>
                  </a:lnTo>
                  <a:lnTo>
                    <a:pt x="17581" y="12796"/>
                  </a:lnTo>
                  <a:lnTo>
                    <a:pt x="17581" y="8687"/>
                  </a:lnTo>
                  <a:lnTo>
                    <a:pt x="17330" y="8452"/>
                  </a:lnTo>
                  <a:lnTo>
                    <a:pt x="17330" y="8335"/>
                  </a:lnTo>
                  <a:lnTo>
                    <a:pt x="17079" y="8217"/>
                  </a:lnTo>
                  <a:lnTo>
                    <a:pt x="16828" y="7983"/>
                  </a:lnTo>
                  <a:lnTo>
                    <a:pt x="16577" y="7983"/>
                  </a:lnTo>
                  <a:lnTo>
                    <a:pt x="16326" y="7865"/>
                  </a:lnTo>
                  <a:lnTo>
                    <a:pt x="16074" y="7865"/>
                  </a:lnTo>
                  <a:lnTo>
                    <a:pt x="15572" y="7748"/>
                  </a:lnTo>
                  <a:lnTo>
                    <a:pt x="6028" y="7748"/>
                  </a:lnTo>
                  <a:lnTo>
                    <a:pt x="5526" y="7865"/>
                  </a:lnTo>
                  <a:lnTo>
                    <a:pt x="5274" y="7865"/>
                  </a:lnTo>
                  <a:lnTo>
                    <a:pt x="5023" y="7983"/>
                  </a:lnTo>
                  <a:lnTo>
                    <a:pt x="4772" y="7983"/>
                  </a:lnTo>
                  <a:lnTo>
                    <a:pt x="4521" y="8217"/>
                  </a:lnTo>
                  <a:lnTo>
                    <a:pt x="4270" y="8335"/>
                  </a:lnTo>
                  <a:lnTo>
                    <a:pt x="4270" y="8452"/>
                  </a:lnTo>
                  <a:lnTo>
                    <a:pt x="4019" y="8687"/>
                  </a:lnTo>
                  <a:lnTo>
                    <a:pt x="4019" y="12796"/>
                  </a:lnTo>
                  <a:lnTo>
                    <a:pt x="4270" y="12913"/>
                  </a:lnTo>
                  <a:lnTo>
                    <a:pt x="4270" y="13148"/>
                  </a:lnTo>
                  <a:lnTo>
                    <a:pt x="4521" y="13265"/>
                  </a:lnTo>
                  <a:lnTo>
                    <a:pt x="4772" y="13383"/>
                  </a:lnTo>
                  <a:lnTo>
                    <a:pt x="5023" y="13500"/>
                  </a:lnTo>
                  <a:lnTo>
                    <a:pt x="5274" y="13617"/>
                  </a:lnTo>
                  <a:lnTo>
                    <a:pt x="5526" y="13617"/>
                  </a:lnTo>
                  <a:lnTo>
                    <a:pt x="6028" y="13617"/>
                  </a:lnTo>
                  <a:close/>
                </a:path>
                <a:path w="21600" h="21600" extrusionOk="0">
                  <a:moveTo>
                    <a:pt x="6028" y="20778"/>
                  </a:moveTo>
                  <a:lnTo>
                    <a:pt x="15572" y="20778"/>
                  </a:lnTo>
                  <a:lnTo>
                    <a:pt x="16074" y="20778"/>
                  </a:lnTo>
                  <a:lnTo>
                    <a:pt x="16326" y="20661"/>
                  </a:lnTo>
                  <a:lnTo>
                    <a:pt x="16577" y="20661"/>
                  </a:lnTo>
                  <a:lnTo>
                    <a:pt x="16828" y="20543"/>
                  </a:lnTo>
                  <a:lnTo>
                    <a:pt x="17079" y="20426"/>
                  </a:lnTo>
                  <a:lnTo>
                    <a:pt x="17330" y="20309"/>
                  </a:lnTo>
                  <a:lnTo>
                    <a:pt x="17330" y="20074"/>
                  </a:lnTo>
                  <a:lnTo>
                    <a:pt x="17581" y="19957"/>
                  </a:lnTo>
                  <a:lnTo>
                    <a:pt x="17581" y="15730"/>
                  </a:lnTo>
                  <a:lnTo>
                    <a:pt x="17330" y="15613"/>
                  </a:lnTo>
                  <a:lnTo>
                    <a:pt x="17330" y="15378"/>
                  </a:lnTo>
                  <a:lnTo>
                    <a:pt x="17079" y="15378"/>
                  </a:lnTo>
                  <a:lnTo>
                    <a:pt x="16828" y="15143"/>
                  </a:lnTo>
                  <a:lnTo>
                    <a:pt x="16577" y="15026"/>
                  </a:lnTo>
                  <a:lnTo>
                    <a:pt x="16326" y="15026"/>
                  </a:lnTo>
                  <a:lnTo>
                    <a:pt x="16074" y="15026"/>
                  </a:lnTo>
                  <a:lnTo>
                    <a:pt x="15572" y="14909"/>
                  </a:lnTo>
                  <a:lnTo>
                    <a:pt x="6028" y="14909"/>
                  </a:lnTo>
                  <a:lnTo>
                    <a:pt x="5526" y="15026"/>
                  </a:lnTo>
                  <a:lnTo>
                    <a:pt x="5274" y="15026"/>
                  </a:lnTo>
                  <a:lnTo>
                    <a:pt x="5023" y="15026"/>
                  </a:lnTo>
                  <a:lnTo>
                    <a:pt x="4772" y="15143"/>
                  </a:lnTo>
                  <a:lnTo>
                    <a:pt x="4521" y="15378"/>
                  </a:lnTo>
                  <a:lnTo>
                    <a:pt x="4270" y="15378"/>
                  </a:lnTo>
                  <a:lnTo>
                    <a:pt x="4270" y="15613"/>
                  </a:lnTo>
                  <a:lnTo>
                    <a:pt x="4019" y="15730"/>
                  </a:lnTo>
                  <a:lnTo>
                    <a:pt x="4019" y="19957"/>
                  </a:lnTo>
                  <a:lnTo>
                    <a:pt x="4270" y="20074"/>
                  </a:lnTo>
                  <a:lnTo>
                    <a:pt x="4270" y="20309"/>
                  </a:lnTo>
                  <a:lnTo>
                    <a:pt x="4521" y="20426"/>
                  </a:lnTo>
                  <a:lnTo>
                    <a:pt x="4772" y="20543"/>
                  </a:lnTo>
                  <a:lnTo>
                    <a:pt x="5023" y="20661"/>
                  </a:lnTo>
                  <a:lnTo>
                    <a:pt x="5274" y="20661"/>
                  </a:lnTo>
                  <a:lnTo>
                    <a:pt x="5526" y="20778"/>
                  </a:lnTo>
                  <a:lnTo>
                    <a:pt x="6028" y="20778"/>
                  </a:lnTo>
                  <a:close/>
                </a:path>
                <a:path w="21600" h="21600" extrusionOk="0">
                  <a:moveTo>
                    <a:pt x="753" y="1291"/>
                  </a:moveTo>
                  <a:lnTo>
                    <a:pt x="2260" y="1291"/>
                  </a:lnTo>
                  <a:lnTo>
                    <a:pt x="2260" y="235"/>
                  </a:lnTo>
                  <a:lnTo>
                    <a:pt x="753" y="235"/>
                  </a:lnTo>
                  <a:lnTo>
                    <a:pt x="753" y="1291"/>
                  </a:lnTo>
                  <a:close/>
                </a:path>
                <a:path w="21600" h="21600" extrusionOk="0">
                  <a:moveTo>
                    <a:pt x="753" y="2700"/>
                  </a:moveTo>
                  <a:lnTo>
                    <a:pt x="2260" y="2700"/>
                  </a:lnTo>
                  <a:lnTo>
                    <a:pt x="2260" y="1643"/>
                  </a:lnTo>
                  <a:lnTo>
                    <a:pt x="753" y="1643"/>
                  </a:lnTo>
                  <a:lnTo>
                    <a:pt x="753" y="2700"/>
                  </a:lnTo>
                  <a:close/>
                </a:path>
                <a:path w="21600" h="21600" extrusionOk="0">
                  <a:moveTo>
                    <a:pt x="753" y="4109"/>
                  </a:moveTo>
                  <a:lnTo>
                    <a:pt x="2260" y="4109"/>
                  </a:lnTo>
                  <a:lnTo>
                    <a:pt x="2260" y="3052"/>
                  </a:lnTo>
                  <a:lnTo>
                    <a:pt x="753" y="3052"/>
                  </a:lnTo>
                  <a:lnTo>
                    <a:pt x="753" y="4109"/>
                  </a:lnTo>
                  <a:close/>
                </a:path>
                <a:path w="21600" h="21600" extrusionOk="0">
                  <a:moveTo>
                    <a:pt x="753" y="5517"/>
                  </a:moveTo>
                  <a:lnTo>
                    <a:pt x="2260" y="5517"/>
                  </a:lnTo>
                  <a:lnTo>
                    <a:pt x="2260" y="4461"/>
                  </a:lnTo>
                  <a:lnTo>
                    <a:pt x="753" y="4461"/>
                  </a:lnTo>
                  <a:lnTo>
                    <a:pt x="753" y="5517"/>
                  </a:lnTo>
                  <a:close/>
                </a:path>
                <a:path w="21600" h="21600" extrusionOk="0">
                  <a:moveTo>
                    <a:pt x="753" y="6926"/>
                  </a:moveTo>
                  <a:lnTo>
                    <a:pt x="2260" y="6926"/>
                  </a:lnTo>
                  <a:lnTo>
                    <a:pt x="2260" y="5870"/>
                  </a:lnTo>
                  <a:lnTo>
                    <a:pt x="753" y="5870"/>
                  </a:lnTo>
                  <a:lnTo>
                    <a:pt x="753" y="6926"/>
                  </a:lnTo>
                  <a:close/>
                </a:path>
                <a:path w="21600" h="21600" extrusionOk="0">
                  <a:moveTo>
                    <a:pt x="753" y="8335"/>
                  </a:moveTo>
                  <a:lnTo>
                    <a:pt x="2260" y="8335"/>
                  </a:lnTo>
                  <a:lnTo>
                    <a:pt x="2260" y="7278"/>
                  </a:lnTo>
                  <a:lnTo>
                    <a:pt x="753" y="7278"/>
                  </a:lnTo>
                  <a:lnTo>
                    <a:pt x="753" y="8335"/>
                  </a:lnTo>
                  <a:close/>
                </a:path>
                <a:path w="21600" h="21600" extrusionOk="0">
                  <a:moveTo>
                    <a:pt x="753" y="9743"/>
                  </a:moveTo>
                  <a:lnTo>
                    <a:pt x="2260" y="9743"/>
                  </a:lnTo>
                  <a:lnTo>
                    <a:pt x="2260" y="8687"/>
                  </a:lnTo>
                  <a:lnTo>
                    <a:pt x="753" y="8687"/>
                  </a:lnTo>
                  <a:lnTo>
                    <a:pt x="753" y="9743"/>
                  </a:lnTo>
                  <a:close/>
                </a:path>
                <a:path w="21600" h="21600" extrusionOk="0">
                  <a:moveTo>
                    <a:pt x="753" y="11152"/>
                  </a:moveTo>
                  <a:lnTo>
                    <a:pt x="2260" y="11152"/>
                  </a:lnTo>
                  <a:lnTo>
                    <a:pt x="2260" y="10096"/>
                  </a:lnTo>
                  <a:lnTo>
                    <a:pt x="753" y="10096"/>
                  </a:lnTo>
                  <a:lnTo>
                    <a:pt x="753" y="11152"/>
                  </a:lnTo>
                  <a:close/>
                </a:path>
                <a:path w="21600" h="21600" extrusionOk="0">
                  <a:moveTo>
                    <a:pt x="753" y="12561"/>
                  </a:moveTo>
                  <a:lnTo>
                    <a:pt x="2260" y="12561"/>
                  </a:lnTo>
                  <a:lnTo>
                    <a:pt x="2260" y="11504"/>
                  </a:lnTo>
                  <a:lnTo>
                    <a:pt x="753" y="11504"/>
                  </a:lnTo>
                  <a:lnTo>
                    <a:pt x="753" y="12561"/>
                  </a:lnTo>
                  <a:close/>
                </a:path>
                <a:path w="21600" h="21600" extrusionOk="0">
                  <a:moveTo>
                    <a:pt x="753" y="13970"/>
                  </a:moveTo>
                  <a:lnTo>
                    <a:pt x="2260" y="13970"/>
                  </a:lnTo>
                  <a:lnTo>
                    <a:pt x="2260" y="12913"/>
                  </a:lnTo>
                  <a:lnTo>
                    <a:pt x="753" y="12913"/>
                  </a:lnTo>
                  <a:lnTo>
                    <a:pt x="753" y="13970"/>
                  </a:lnTo>
                  <a:close/>
                </a:path>
                <a:path w="21600" h="21600" extrusionOk="0">
                  <a:moveTo>
                    <a:pt x="753" y="15378"/>
                  </a:moveTo>
                  <a:lnTo>
                    <a:pt x="2260" y="15378"/>
                  </a:lnTo>
                  <a:lnTo>
                    <a:pt x="2260" y="14322"/>
                  </a:lnTo>
                  <a:lnTo>
                    <a:pt x="753" y="14322"/>
                  </a:lnTo>
                  <a:lnTo>
                    <a:pt x="753" y="15378"/>
                  </a:lnTo>
                  <a:close/>
                </a:path>
                <a:path w="21600" h="21600" extrusionOk="0">
                  <a:moveTo>
                    <a:pt x="753" y="16787"/>
                  </a:moveTo>
                  <a:lnTo>
                    <a:pt x="2260" y="16787"/>
                  </a:lnTo>
                  <a:lnTo>
                    <a:pt x="2260" y="15730"/>
                  </a:lnTo>
                  <a:lnTo>
                    <a:pt x="753" y="15730"/>
                  </a:lnTo>
                  <a:lnTo>
                    <a:pt x="753" y="16787"/>
                  </a:lnTo>
                  <a:close/>
                </a:path>
                <a:path w="21600" h="21600" extrusionOk="0">
                  <a:moveTo>
                    <a:pt x="753" y="18196"/>
                  </a:moveTo>
                  <a:lnTo>
                    <a:pt x="2260" y="18196"/>
                  </a:lnTo>
                  <a:lnTo>
                    <a:pt x="2260" y="17139"/>
                  </a:lnTo>
                  <a:lnTo>
                    <a:pt x="753" y="17139"/>
                  </a:lnTo>
                  <a:lnTo>
                    <a:pt x="753" y="18196"/>
                  </a:lnTo>
                  <a:close/>
                </a:path>
                <a:path w="21600" h="21600" extrusionOk="0">
                  <a:moveTo>
                    <a:pt x="753" y="19604"/>
                  </a:moveTo>
                  <a:lnTo>
                    <a:pt x="2260" y="19604"/>
                  </a:lnTo>
                  <a:lnTo>
                    <a:pt x="2260" y="18548"/>
                  </a:lnTo>
                  <a:lnTo>
                    <a:pt x="753" y="18548"/>
                  </a:lnTo>
                  <a:lnTo>
                    <a:pt x="753" y="19604"/>
                  </a:lnTo>
                  <a:close/>
                </a:path>
                <a:path w="21600" h="21600" extrusionOk="0">
                  <a:moveTo>
                    <a:pt x="753" y="21013"/>
                  </a:moveTo>
                  <a:lnTo>
                    <a:pt x="2260" y="21013"/>
                  </a:lnTo>
                  <a:lnTo>
                    <a:pt x="2260" y="19957"/>
                  </a:lnTo>
                  <a:lnTo>
                    <a:pt x="753" y="19957"/>
                  </a:lnTo>
                  <a:lnTo>
                    <a:pt x="753" y="21013"/>
                  </a:lnTo>
                  <a:close/>
                </a:path>
                <a:path w="21600" h="21600" extrusionOk="0">
                  <a:moveTo>
                    <a:pt x="19340" y="1409"/>
                  </a:moveTo>
                  <a:lnTo>
                    <a:pt x="20595" y="1409"/>
                  </a:lnTo>
                  <a:lnTo>
                    <a:pt x="20595" y="352"/>
                  </a:lnTo>
                  <a:lnTo>
                    <a:pt x="19340" y="352"/>
                  </a:lnTo>
                  <a:lnTo>
                    <a:pt x="19340" y="1409"/>
                  </a:lnTo>
                  <a:close/>
                </a:path>
                <a:path w="21600" h="21600" extrusionOk="0">
                  <a:moveTo>
                    <a:pt x="19340" y="2700"/>
                  </a:moveTo>
                  <a:lnTo>
                    <a:pt x="20595" y="2700"/>
                  </a:lnTo>
                  <a:lnTo>
                    <a:pt x="20595" y="1643"/>
                  </a:lnTo>
                  <a:lnTo>
                    <a:pt x="19340" y="1643"/>
                  </a:lnTo>
                  <a:lnTo>
                    <a:pt x="19340" y="2700"/>
                  </a:lnTo>
                  <a:close/>
                </a:path>
                <a:path w="21600" h="21600" extrusionOk="0">
                  <a:moveTo>
                    <a:pt x="19340" y="4109"/>
                  </a:moveTo>
                  <a:lnTo>
                    <a:pt x="20595" y="4109"/>
                  </a:lnTo>
                  <a:lnTo>
                    <a:pt x="20595" y="3052"/>
                  </a:lnTo>
                  <a:lnTo>
                    <a:pt x="19340" y="3052"/>
                  </a:lnTo>
                  <a:lnTo>
                    <a:pt x="19340" y="4109"/>
                  </a:lnTo>
                  <a:close/>
                </a:path>
                <a:path w="21600" h="21600" extrusionOk="0">
                  <a:moveTo>
                    <a:pt x="19340" y="5517"/>
                  </a:moveTo>
                  <a:lnTo>
                    <a:pt x="20595" y="5517"/>
                  </a:lnTo>
                  <a:lnTo>
                    <a:pt x="20595" y="4461"/>
                  </a:lnTo>
                  <a:lnTo>
                    <a:pt x="19340" y="4461"/>
                  </a:lnTo>
                  <a:lnTo>
                    <a:pt x="19340" y="5517"/>
                  </a:lnTo>
                  <a:close/>
                </a:path>
                <a:path w="21600" h="21600" extrusionOk="0">
                  <a:moveTo>
                    <a:pt x="19340" y="6926"/>
                  </a:moveTo>
                  <a:lnTo>
                    <a:pt x="20595" y="6926"/>
                  </a:lnTo>
                  <a:lnTo>
                    <a:pt x="20595" y="5870"/>
                  </a:lnTo>
                  <a:lnTo>
                    <a:pt x="19340" y="5870"/>
                  </a:lnTo>
                  <a:lnTo>
                    <a:pt x="19340" y="6926"/>
                  </a:lnTo>
                  <a:close/>
                </a:path>
                <a:path w="21600" h="21600" extrusionOk="0">
                  <a:moveTo>
                    <a:pt x="19340" y="8335"/>
                  </a:moveTo>
                  <a:lnTo>
                    <a:pt x="20595" y="8335"/>
                  </a:lnTo>
                  <a:lnTo>
                    <a:pt x="20595" y="7278"/>
                  </a:lnTo>
                  <a:lnTo>
                    <a:pt x="19340" y="7278"/>
                  </a:lnTo>
                  <a:lnTo>
                    <a:pt x="19340" y="8335"/>
                  </a:lnTo>
                  <a:close/>
                </a:path>
                <a:path w="21600" h="21600" extrusionOk="0">
                  <a:moveTo>
                    <a:pt x="19340" y="9743"/>
                  </a:moveTo>
                  <a:lnTo>
                    <a:pt x="20595" y="9743"/>
                  </a:lnTo>
                  <a:lnTo>
                    <a:pt x="20595" y="8687"/>
                  </a:lnTo>
                  <a:lnTo>
                    <a:pt x="19340" y="8687"/>
                  </a:lnTo>
                  <a:lnTo>
                    <a:pt x="19340" y="9743"/>
                  </a:lnTo>
                  <a:close/>
                </a:path>
                <a:path w="21600" h="21600" extrusionOk="0">
                  <a:moveTo>
                    <a:pt x="19340" y="11152"/>
                  </a:moveTo>
                  <a:lnTo>
                    <a:pt x="20595" y="11152"/>
                  </a:lnTo>
                  <a:lnTo>
                    <a:pt x="20595" y="10096"/>
                  </a:lnTo>
                  <a:lnTo>
                    <a:pt x="19340" y="10096"/>
                  </a:lnTo>
                  <a:lnTo>
                    <a:pt x="19340" y="11152"/>
                  </a:lnTo>
                  <a:close/>
                </a:path>
                <a:path w="21600" h="21600" extrusionOk="0">
                  <a:moveTo>
                    <a:pt x="19340" y="12561"/>
                  </a:moveTo>
                  <a:lnTo>
                    <a:pt x="20595" y="12561"/>
                  </a:lnTo>
                  <a:lnTo>
                    <a:pt x="20595" y="11504"/>
                  </a:lnTo>
                  <a:lnTo>
                    <a:pt x="19340" y="11504"/>
                  </a:lnTo>
                  <a:lnTo>
                    <a:pt x="19340" y="12561"/>
                  </a:lnTo>
                  <a:close/>
                </a:path>
                <a:path w="21600" h="21600" extrusionOk="0">
                  <a:moveTo>
                    <a:pt x="19340" y="13970"/>
                  </a:moveTo>
                  <a:lnTo>
                    <a:pt x="20595" y="13970"/>
                  </a:lnTo>
                  <a:lnTo>
                    <a:pt x="20595" y="12913"/>
                  </a:lnTo>
                  <a:lnTo>
                    <a:pt x="19340" y="12913"/>
                  </a:lnTo>
                  <a:lnTo>
                    <a:pt x="19340" y="13970"/>
                  </a:lnTo>
                  <a:close/>
                </a:path>
                <a:path w="21600" h="21600" extrusionOk="0">
                  <a:moveTo>
                    <a:pt x="19340" y="15378"/>
                  </a:moveTo>
                  <a:lnTo>
                    <a:pt x="20595" y="15378"/>
                  </a:lnTo>
                  <a:lnTo>
                    <a:pt x="20595" y="14322"/>
                  </a:lnTo>
                  <a:lnTo>
                    <a:pt x="19340" y="14322"/>
                  </a:lnTo>
                  <a:lnTo>
                    <a:pt x="19340" y="15378"/>
                  </a:lnTo>
                  <a:close/>
                </a:path>
                <a:path w="21600" h="21600" extrusionOk="0">
                  <a:moveTo>
                    <a:pt x="19340" y="16787"/>
                  </a:moveTo>
                  <a:lnTo>
                    <a:pt x="20595" y="16787"/>
                  </a:lnTo>
                  <a:lnTo>
                    <a:pt x="20595" y="15730"/>
                  </a:lnTo>
                  <a:lnTo>
                    <a:pt x="19340" y="15730"/>
                  </a:lnTo>
                  <a:lnTo>
                    <a:pt x="19340" y="16787"/>
                  </a:lnTo>
                  <a:close/>
                </a:path>
                <a:path w="21600" h="21600" extrusionOk="0">
                  <a:moveTo>
                    <a:pt x="19340" y="18196"/>
                  </a:moveTo>
                  <a:lnTo>
                    <a:pt x="20595" y="18196"/>
                  </a:lnTo>
                  <a:lnTo>
                    <a:pt x="20595" y="17139"/>
                  </a:lnTo>
                  <a:lnTo>
                    <a:pt x="19340" y="17139"/>
                  </a:lnTo>
                  <a:lnTo>
                    <a:pt x="19340" y="18196"/>
                  </a:lnTo>
                  <a:close/>
                </a:path>
                <a:path w="21600" h="21600" extrusionOk="0">
                  <a:moveTo>
                    <a:pt x="19340" y="19604"/>
                  </a:moveTo>
                  <a:lnTo>
                    <a:pt x="20595" y="19604"/>
                  </a:lnTo>
                  <a:lnTo>
                    <a:pt x="20595" y="18548"/>
                  </a:lnTo>
                  <a:lnTo>
                    <a:pt x="19340" y="18548"/>
                  </a:lnTo>
                  <a:lnTo>
                    <a:pt x="19340" y="19604"/>
                  </a:lnTo>
                  <a:close/>
                </a:path>
                <a:path w="21600" h="21600" extrusionOk="0">
                  <a:moveTo>
                    <a:pt x="19340" y="21013"/>
                  </a:moveTo>
                  <a:lnTo>
                    <a:pt x="20595" y="21013"/>
                  </a:lnTo>
                  <a:lnTo>
                    <a:pt x="20595" y="19957"/>
                  </a:lnTo>
                  <a:lnTo>
                    <a:pt x="19340" y="19957"/>
                  </a:lnTo>
                  <a:lnTo>
                    <a:pt x="19340" y="21013"/>
                  </a:lnTo>
                  <a:close/>
                </a:path>
              </a:pathLst>
            </a:custGeom>
            <a:solidFill>
              <a:srgbClr val="CCCC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4" name="Sound"/>
            <p:cNvSpPr>
              <a:spLocks noEditPoints="1" noChangeArrowheads="1"/>
            </p:cNvSpPr>
            <p:nvPr/>
          </p:nvSpPr>
          <p:spPr bwMode="auto">
            <a:xfrm>
              <a:off x="2724" y="1584"/>
              <a:ext cx="1008" cy="768"/>
            </a:xfrm>
            <a:custGeom>
              <a:avLst/>
              <a:gdLst>
                <a:gd name="T0" fmla="*/ 11164 w 21600"/>
                <a:gd name="T1" fmla="*/ 21159 h 21600"/>
                <a:gd name="T2" fmla="*/ 11164 w 21600"/>
                <a:gd name="T3" fmla="*/ 0 h 21600"/>
                <a:gd name="T4" fmla="*/ 0 w 21600"/>
                <a:gd name="T5" fmla="*/ 10800 h 21600"/>
                <a:gd name="T6" fmla="*/ 21600 w 21600"/>
                <a:gd name="T7" fmla="*/ 10800 h 21600"/>
                <a:gd name="T8" fmla="*/ 242 w 21600"/>
                <a:gd name="T9" fmla="*/ 7604 h 21600"/>
                <a:gd name="T10" fmla="*/ 10760 w 21600"/>
                <a:gd name="T11" fmla="*/ 13555 h 21600"/>
              </a:gdLst>
              <a:ahLst/>
              <a:cxnLst>
                <a:cxn ang="0">
                  <a:pos x="T0" y="T1"/>
                </a:cxn>
                <a:cxn ang="0">
                  <a:pos x="T2" y="T3"/>
                </a:cxn>
                <a:cxn ang="0">
                  <a:pos x="T4" y="T5"/>
                </a:cxn>
                <a:cxn ang="0">
                  <a:pos x="T6" y="T7"/>
                </a:cxn>
              </a:cxnLst>
              <a:rect l="T8" t="T9" r="T10" b="T11"/>
              <a:pathLst>
                <a:path w="21600" h="21600">
                  <a:moveTo>
                    <a:pt x="0" y="7273"/>
                  </a:moveTo>
                  <a:lnTo>
                    <a:pt x="5824" y="7273"/>
                  </a:lnTo>
                  <a:lnTo>
                    <a:pt x="11164" y="0"/>
                  </a:lnTo>
                  <a:lnTo>
                    <a:pt x="11164" y="21159"/>
                  </a:lnTo>
                  <a:lnTo>
                    <a:pt x="5824" y="13885"/>
                  </a:lnTo>
                  <a:lnTo>
                    <a:pt x="0" y="13885"/>
                  </a:lnTo>
                  <a:lnTo>
                    <a:pt x="0" y="7273"/>
                  </a:lnTo>
                  <a:close/>
                </a:path>
                <a:path w="21600" h="21600">
                  <a:moveTo>
                    <a:pt x="13024" y="7273"/>
                  </a:moveTo>
                  <a:lnTo>
                    <a:pt x="13591" y="6722"/>
                  </a:lnTo>
                  <a:lnTo>
                    <a:pt x="13833" y="7548"/>
                  </a:lnTo>
                  <a:lnTo>
                    <a:pt x="14076" y="8485"/>
                  </a:lnTo>
                  <a:lnTo>
                    <a:pt x="14157" y="9367"/>
                  </a:lnTo>
                  <a:lnTo>
                    <a:pt x="14197" y="10524"/>
                  </a:lnTo>
                  <a:lnTo>
                    <a:pt x="14197" y="11406"/>
                  </a:lnTo>
                  <a:lnTo>
                    <a:pt x="14116" y="12012"/>
                  </a:lnTo>
                  <a:lnTo>
                    <a:pt x="13995" y="12728"/>
                  </a:lnTo>
                  <a:lnTo>
                    <a:pt x="13833" y="13444"/>
                  </a:lnTo>
                  <a:lnTo>
                    <a:pt x="13712" y="14106"/>
                  </a:lnTo>
                  <a:lnTo>
                    <a:pt x="13591" y="14546"/>
                  </a:lnTo>
                  <a:lnTo>
                    <a:pt x="13065" y="13885"/>
                  </a:lnTo>
                  <a:lnTo>
                    <a:pt x="13307" y="12893"/>
                  </a:lnTo>
                  <a:lnTo>
                    <a:pt x="13469" y="11791"/>
                  </a:lnTo>
                  <a:lnTo>
                    <a:pt x="13550" y="10910"/>
                  </a:lnTo>
                  <a:lnTo>
                    <a:pt x="13591" y="10138"/>
                  </a:lnTo>
                  <a:lnTo>
                    <a:pt x="13469" y="9367"/>
                  </a:lnTo>
                  <a:lnTo>
                    <a:pt x="13388" y="8595"/>
                  </a:lnTo>
                  <a:lnTo>
                    <a:pt x="13267" y="7934"/>
                  </a:lnTo>
                  <a:lnTo>
                    <a:pt x="13024" y="7273"/>
                  </a:lnTo>
                  <a:close/>
                </a:path>
                <a:path w="21600" h="21600">
                  <a:moveTo>
                    <a:pt x="16382" y="3967"/>
                  </a:moveTo>
                  <a:lnTo>
                    <a:pt x="16786" y="5179"/>
                  </a:lnTo>
                  <a:lnTo>
                    <a:pt x="17150" y="6612"/>
                  </a:lnTo>
                  <a:lnTo>
                    <a:pt x="17474" y="8651"/>
                  </a:lnTo>
                  <a:lnTo>
                    <a:pt x="17595" y="9753"/>
                  </a:lnTo>
                  <a:lnTo>
                    <a:pt x="17635" y="12012"/>
                  </a:lnTo>
                  <a:lnTo>
                    <a:pt x="17393" y="13665"/>
                  </a:lnTo>
                  <a:lnTo>
                    <a:pt x="17150" y="15208"/>
                  </a:lnTo>
                  <a:lnTo>
                    <a:pt x="16786" y="16310"/>
                  </a:lnTo>
                  <a:lnTo>
                    <a:pt x="16341" y="17687"/>
                  </a:lnTo>
                  <a:lnTo>
                    <a:pt x="15815" y="17081"/>
                  </a:lnTo>
                  <a:lnTo>
                    <a:pt x="16503" y="14602"/>
                  </a:lnTo>
                  <a:lnTo>
                    <a:pt x="16786" y="13169"/>
                  </a:lnTo>
                  <a:lnTo>
                    <a:pt x="16867" y="12012"/>
                  </a:lnTo>
                  <a:lnTo>
                    <a:pt x="16867" y="9642"/>
                  </a:lnTo>
                  <a:lnTo>
                    <a:pt x="16705" y="7989"/>
                  </a:lnTo>
                  <a:lnTo>
                    <a:pt x="16422" y="6612"/>
                  </a:lnTo>
                  <a:lnTo>
                    <a:pt x="16220" y="5675"/>
                  </a:lnTo>
                  <a:lnTo>
                    <a:pt x="15856" y="4518"/>
                  </a:lnTo>
                  <a:lnTo>
                    <a:pt x="16382" y="3967"/>
                  </a:lnTo>
                  <a:close/>
                </a:path>
                <a:path w="21600" h="21600">
                  <a:moveTo>
                    <a:pt x="18889" y="1377"/>
                  </a:moveTo>
                  <a:lnTo>
                    <a:pt x="19415" y="826"/>
                  </a:lnTo>
                  <a:lnTo>
                    <a:pt x="20194" y="2576"/>
                  </a:lnTo>
                  <a:lnTo>
                    <a:pt x="20831" y="4683"/>
                  </a:lnTo>
                  <a:lnTo>
                    <a:pt x="21357" y="7204"/>
                  </a:lnTo>
                  <a:lnTo>
                    <a:pt x="21650" y="9450"/>
                  </a:lnTo>
                  <a:lnTo>
                    <a:pt x="21600" y="12301"/>
                  </a:lnTo>
                  <a:lnTo>
                    <a:pt x="21215" y="15938"/>
                  </a:lnTo>
                  <a:lnTo>
                    <a:pt x="20629" y="18348"/>
                  </a:lnTo>
                  <a:lnTo>
                    <a:pt x="19415" y="21655"/>
                  </a:lnTo>
                  <a:lnTo>
                    <a:pt x="18889" y="21159"/>
                  </a:lnTo>
                  <a:lnTo>
                    <a:pt x="19901" y="18404"/>
                  </a:lnTo>
                  <a:lnTo>
                    <a:pt x="20467" y="15593"/>
                  </a:lnTo>
                  <a:lnTo>
                    <a:pt x="20791" y="12342"/>
                  </a:lnTo>
                  <a:lnTo>
                    <a:pt x="20871" y="9532"/>
                  </a:lnTo>
                  <a:lnTo>
                    <a:pt x="20629" y="7411"/>
                  </a:lnTo>
                  <a:lnTo>
                    <a:pt x="20062" y="4628"/>
                  </a:lnTo>
                  <a:lnTo>
                    <a:pt x="19415" y="2810"/>
                  </a:lnTo>
                  <a:lnTo>
                    <a:pt x="18889" y="1377"/>
                  </a:lnTo>
                  <a:close/>
                </a:path>
              </a:pathLst>
            </a:custGeom>
            <a:solidFill>
              <a:srgbClr val="CCCCFF"/>
            </a:solidFill>
            <a:ln w="9525">
              <a:solidFill>
                <a:srgbClr val="000000"/>
              </a:solidFill>
              <a:miter lim="800000"/>
              <a:headEnd/>
              <a:tailEnd/>
            </a:ln>
            <a:effectLst>
              <a:outerShdw dist="107763" dir="2700000" algn="ctr" rotWithShape="0">
                <a:srgbClr val="808080"/>
              </a:outerShdw>
            </a:effectLst>
          </p:spPr>
          <p:txBody>
            <a:bodyPr vert="horz" wrap="square" lIns="91440" tIns="45720" rIns="91440" bIns="45720" numCol="1" anchor="t" anchorCtr="0" compatLnSpc="1">
              <a:prstTxWarp prst="textNoShape">
                <a:avLst/>
              </a:prstTxWarp>
            </a:bodyPr>
            <a:lstStyle/>
            <a:p>
              <a:endParaRPr lang="en-US"/>
            </a:p>
          </p:txBody>
        </p:sp>
        <p:sp>
          <p:nvSpPr>
            <p:cNvPr id="5" name="Photo"/>
            <p:cNvSpPr>
              <a:spLocks noEditPoints="1" noChangeArrowheads="1"/>
            </p:cNvSpPr>
            <p:nvPr/>
          </p:nvSpPr>
          <p:spPr bwMode="auto">
            <a:xfrm>
              <a:off x="3108" y="2040"/>
              <a:ext cx="936" cy="696"/>
            </a:xfrm>
            <a:custGeom>
              <a:avLst/>
              <a:gdLst>
                <a:gd name="T0" fmla="*/ 0 w 21600"/>
                <a:gd name="T1" fmla="*/ 3085 h 21600"/>
                <a:gd name="T2" fmla="*/ 10800 w 21600"/>
                <a:gd name="T3" fmla="*/ 0 h 21600"/>
                <a:gd name="T4" fmla="*/ 21600 w 21600"/>
                <a:gd name="T5" fmla="*/ 3085 h 21600"/>
                <a:gd name="T6" fmla="*/ 21600 w 21600"/>
                <a:gd name="T7" fmla="*/ 10800 h 21600"/>
                <a:gd name="T8" fmla="*/ 21600 w 21600"/>
                <a:gd name="T9" fmla="*/ 21600 h 21600"/>
                <a:gd name="T10" fmla="*/ 10800 w 21600"/>
                <a:gd name="T11" fmla="*/ 21800 h 21600"/>
                <a:gd name="T12" fmla="*/ 0 w 21600"/>
                <a:gd name="T13" fmla="*/ 21600 h 21600"/>
                <a:gd name="T14" fmla="*/ 0 w 21600"/>
                <a:gd name="T15" fmla="*/ 10800 h 21600"/>
                <a:gd name="T16" fmla="*/ 7778 w 21600"/>
                <a:gd name="T17" fmla="*/ 8228 h 21600"/>
                <a:gd name="T18" fmla="*/ 13757 w 21600"/>
                <a:gd name="T19" fmla="*/ 16886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extrusionOk="0">
                  <a:moveTo>
                    <a:pt x="0" y="21600"/>
                  </a:moveTo>
                  <a:lnTo>
                    <a:pt x="0" y="3085"/>
                  </a:lnTo>
                  <a:lnTo>
                    <a:pt x="1542" y="3085"/>
                  </a:lnTo>
                  <a:lnTo>
                    <a:pt x="1542" y="1028"/>
                  </a:lnTo>
                  <a:lnTo>
                    <a:pt x="3857" y="1028"/>
                  </a:lnTo>
                  <a:lnTo>
                    <a:pt x="3857" y="3085"/>
                  </a:lnTo>
                  <a:lnTo>
                    <a:pt x="5400" y="3085"/>
                  </a:lnTo>
                  <a:lnTo>
                    <a:pt x="6942" y="0"/>
                  </a:lnTo>
                  <a:lnTo>
                    <a:pt x="14657" y="0"/>
                  </a:lnTo>
                  <a:lnTo>
                    <a:pt x="16200" y="3085"/>
                  </a:lnTo>
                  <a:lnTo>
                    <a:pt x="21600" y="3085"/>
                  </a:lnTo>
                  <a:lnTo>
                    <a:pt x="21600" y="21600"/>
                  </a:lnTo>
                  <a:lnTo>
                    <a:pt x="0" y="21600"/>
                  </a:lnTo>
                  <a:close/>
                </a:path>
                <a:path w="21600" h="21600" extrusionOk="0">
                  <a:moveTo>
                    <a:pt x="0" y="3085"/>
                  </a:moveTo>
                  <a:lnTo>
                    <a:pt x="21600" y="3085"/>
                  </a:lnTo>
                  <a:lnTo>
                    <a:pt x="21600" y="21600"/>
                  </a:lnTo>
                  <a:lnTo>
                    <a:pt x="0" y="21600"/>
                  </a:lnTo>
                  <a:lnTo>
                    <a:pt x="0" y="3085"/>
                  </a:lnTo>
                  <a:close/>
                </a:path>
                <a:path w="21600" h="21600" extrusionOk="0">
                  <a:moveTo>
                    <a:pt x="10800" y="4800"/>
                  </a:moveTo>
                  <a:lnTo>
                    <a:pt x="11925" y="4971"/>
                  </a:lnTo>
                  <a:lnTo>
                    <a:pt x="13017" y="5442"/>
                  </a:lnTo>
                  <a:lnTo>
                    <a:pt x="14046" y="6128"/>
                  </a:lnTo>
                  <a:lnTo>
                    <a:pt x="14914" y="7071"/>
                  </a:lnTo>
                  <a:lnTo>
                    <a:pt x="15621" y="8271"/>
                  </a:lnTo>
                  <a:lnTo>
                    <a:pt x="16167" y="9514"/>
                  </a:lnTo>
                  <a:lnTo>
                    <a:pt x="16425" y="11014"/>
                  </a:lnTo>
                  <a:lnTo>
                    <a:pt x="16585" y="12471"/>
                  </a:lnTo>
                  <a:lnTo>
                    <a:pt x="16489" y="14014"/>
                  </a:lnTo>
                  <a:lnTo>
                    <a:pt x="16135" y="15471"/>
                  </a:lnTo>
                  <a:lnTo>
                    <a:pt x="15621" y="16800"/>
                  </a:lnTo>
                  <a:lnTo>
                    <a:pt x="14914" y="18000"/>
                  </a:lnTo>
                  <a:lnTo>
                    <a:pt x="14046" y="18942"/>
                  </a:lnTo>
                  <a:lnTo>
                    <a:pt x="13050" y="19671"/>
                  </a:lnTo>
                  <a:lnTo>
                    <a:pt x="11925" y="20057"/>
                  </a:lnTo>
                  <a:lnTo>
                    <a:pt x="10832" y="20185"/>
                  </a:lnTo>
                  <a:lnTo>
                    <a:pt x="9675" y="20142"/>
                  </a:lnTo>
                  <a:lnTo>
                    <a:pt x="8582" y="19628"/>
                  </a:lnTo>
                  <a:lnTo>
                    <a:pt x="7553" y="18942"/>
                  </a:lnTo>
                  <a:lnTo>
                    <a:pt x="6717" y="17957"/>
                  </a:lnTo>
                  <a:lnTo>
                    <a:pt x="5946" y="16842"/>
                  </a:lnTo>
                  <a:lnTo>
                    <a:pt x="5464" y="15514"/>
                  </a:lnTo>
                  <a:lnTo>
                    <a:pt x="5078" y="14014"/>
                  </a:lnTo>
                  <a:lnTo>
                    <a:pt x="5014" y="12514"/>
                  </a:lnTo>
                  <a:lnTo>
                    <a:pt x="5110" y="11014"/>
                  </a:lnTo>
                  <a:lnTo>
                    <a:pt x="5528" y="9557"/>
                  </a:lnTo>
                  <a:lnTo>
                    <a:pt x="6010" y="8228"/>
                  </a:lnTo>
                  <a:lnTo>
                    <a:pt x="6750" y="7114"/>
                  </a:lnTo>
                  <a:lnTo>
                    <a:pt x="7650" y="6085"/>
                  </a:lnTo>
                  <a:lnTo>
                    <a:pt x="8614" y="5400"/>
                  </a:lnTo>
                  <a:lnTo>
                    <a:pt x="9707" y="4971"/>
                  </a:lnTo>
                  <a:lnTo>
                    <a:pt x="10800" y="4800"/>
                  </a:lnTo>
                  <a:close/>
                </a:path>
                <a:path w="21600" h="21600" extrusionOk="0">
                  <a:moveTo>
                    <a:pt x="8003" y="8057"/>
                  </a:moveTo>
                  <a:lnTo>
                    <a:pt x="8807" y="7371"/>
                  </a:lnTo>
                  <a:lnTo>
                    <a:pt x="9546" y="6985"/>
                  </a:lnTo>
                  <a:lnTo>
                    <a:pt x="10446" y="6771"/>
                  </a:lnTo>
                  <a:lnTo>
                    <a:pt x="11217" y="6771"/>
                  </a:lnTo>
                  <a:lnTo>
                    <a:pt x="12053" y="7028"/>
                  </a:lnTo>
                  <a:lnTo>
                    <a:pt x="12889" y="7457"/>
                  </a:lnTo>
                  <a:lnTo>
                    <a:pt x="13628" y="8100"/>
                  </a:lnTo>
                  <a:lnTo>
                    <a:pt x="14175" y="8871"/>
                  </a:lnTo>
                  <a:lnTo>
                    <a:pt x="14625" y="9814"/>
                  </a:lnTo>
                  <a:lnTo>
                    <a:pt x="14978" y="10885"/>
                  </a:lnTo>
                  <a:lnTo>
                    <a:pt x="15171" y="12042"/>
                  </a:lnTo>
                  <a:lnTo>
                    <a:pt x="15107" y="13114"/>
                  </a:lnTo>
                  <a:lnTo>
                    <a:pt x="15042" y="14228"/>
                  </a:lnTo>
                  <a:lnTo>
                    <a:pt x="14689" y="15257"/>
                  </a:lnTo>
                  <a:lnTo>
                    <a:pt x="14207" y="16285"/>
                  </a:lnTo>
                  <a:lnTo>
                    <a:pt x="13596" y="17057"/>
                  </a:lnTo>
                  <a:lnTo>
                    <a:pt x="12889" y="17657"/>
                  </a:lnTo>
                  <a:lnTo>
                    <a:pt x="12053" y="18085"/>
                  </a:lnTo>
                  <a:lnTo>
                    <a:pt x="11185" y="18257"/>
                  </a:lnTo>
                  <a:lnTo>
                    <a:pt x="10414" y="18214"/>
                  </a:lnTo>
                  <a:lnTo>
                    <a:pt x="9546" y="18042"/>
                  </a:lnTo>
                  <a:lnTo>
                    <a:pt x="8742" y="17614"/>
                  </a:lnTo>
                  <a:lnTo>
                    <a:pt x="8003" y="17014"/>
                  </a:lnTo>
                  <a:lnTo>
                    <a:pt x="7457" y="16242"/>
                  </a:lnTo>
                  <a:lnTo>
                    <a:pt x="6975" y="15257"/>
                  </a:lnTo>
                  <a:lnTo>
                    <a:pt x="6653" y="14142"/>
                  </a:lnTo>
                  <a:lnTo>
                    <a:pt x="6492" y="13114"/>
                  </a:lnTo>
                  <a:lnTo>
                    <a:pt x="6525" y="11914"/>
                  </a:lnTo>
                  <a:lnTo>
                    <a:pt x="6621" y="10842"/>
                  </a:lnTo>
                  <a:lnTo>
                    <a:pt x="6942" y="9771"/>
                  </a:lnTo>
                  <a:lnTo>
                    <a:pt x="7457" y="8785"/>
                  </a:lnTo>
                  <a:lnTo>
                    <a:pt x="8003" y="8057"/>
                  </a:lnTo>
                  <a:close/>
                </a:path>
              </a:pathLst>
            </a:custGeom>
            <a:solidFill>
              <a:srgbClr val="CCCCFF"/>
            </a:solidFill>
            <a:ln w="9525">
              <a:solidFill>
                <a:srgbClr val="000000"/>
              </a:solidFill>
              <a:miter lim="800000"/>
              <a:headEnd/>
              <a:tailEnd/>
            </a:ln>
            <a:effectLst>
              <a:outerShdw dist="107763" dir="2700000" algn="ctr" rotWithShape="0">
                <a:srgbClr val="808080"/>
              </a:outerShdw>
            </a:effectLst>
          </p:spPr>
          <p:txBody>
            <a:bodyPr vert="horz" wrap="square" lIns="91440" tIns="45720" rIns="91440" bIns="45720" numCol="1" anchor="t" anchorCtr="0" compatLnSpc="1">
              <a:prstTxWarp prst="textNoShape">
                <a:avLst/>
              </a:prstTxWarp>
            </a:bodyPr>
            <a:lstStyle/>
            <a:p>
              <a:endParaRPr lang="en-US"/>
            </a:p>
          </p:txBody>
        </p:sp>
        <p:sp>
          <p:nvSpPr>
            <p:cNvPr id="6" name="Music"/>
            <p:cNvSpPr>
              <a:spLocks noEditPoints="1" noChangeArrowheads="1"/>
            </p:cNvSpPr>
            <p:nvPr/>
          </p:nvSpPr>
          <p:spPr bwMode="auto">
            <a:xfrm>
              <a:off x="3216" y="2448"/>
              <a:ext cx="768" cy="672"/>
            </a:xfrm>
            <a:custGeom>
              <a:avLst/>
              <a:gdLst>
                <a:gd name="T0" fmla="*/ 7352 w 21600"/>
                <a:gd name="T1" fmla="*/ 46 h 21600"/>
                <a:gd name="T2" fmla="*/ 7373 w 21600"/>
                <a:gd name="T3" fmla="*/ 9900 h 21600"/>
                <a:gd name="T4" fmla="*/ 21683 w 21600"/>
                <a:gd name="T5" fmla="*/ 10061 h 21600"/>
                <a:gd name="T6" fmla="*/ 7352 w 21600"/>
                <a:gd name="T7" fmla="*/ 46 h 21600"/>
                <a:gd name="T8" fmla="*/ 21600 w 21600"/>
                <a:gd name="T9" fmla="*/ 0 h 21600"/>
                <a:gd name="T10" fmla="*/ 7975 w 21600"/>
                <a:gd name="T11" fmla="*/ 923 h 21600"/>
                <a:gd name="T12" fmla="*/ 20935 w 21600"/>
                <a:gd name="T13" fmla="*/ 5354 h 21600"/>
              </a:gdLst>
              <a:ahLst/>
              <a:cxnLst>
                <a:cxn ang="0">
                  <a:pos x="T0" y="T1"/>
                </a:cxn>
                <a:cxn ang="0">
                  <a:pos x="T2" y="T3"/>
                </a:cxn>
                <a:cxn ang="0">
                  <a:pos x="T4" y="T5"/>
                </a:cxn>
                <a:cxn ang="0">
                  <a:pos x="T6" y="T7"/>
                </a:cxn>
                <a:cxn ang="0">
                  <a:pos x="T8" y="T9"/>
                </a:cxn>
              </a:cxnLst>
              <a:rect l="T10" t="T11" r="T12" b="T13"/>
              <a:pathLst>
                <a:path w="21600" h="21600">
                  <a:moveTo>
                    <a:pt x="7352" y="46"/>
                  </a:moveTo>
                  <a:lnTo>
                    <a:pt x="7373" y="9900"/>
                  </a:lnTo>
                  <a:lnTo>
                    <a:pt x="7352" y="16107"/>
                  </a:lnTo>
                  <a:lnTo>
                    <a:pt x="7103" y="15969"/>
                  </a:lnTo>
                  <a:lnTo>
                    <a:pt x="6729" y="15692"/>
                  </a:lnTo>
                  <a:lnTo>
                    <a:pt x="6355" y="15553"/>
                  </a:lnTo>
                  <a:lnTo>
                    <a:pt x="5981" y="15415"/>
                  </a:lnTo>
                  <a:lnTo>
                    <a:pt x="5607" y="15276"/>
                  </a:lnTo>
                  <a:lnTo>
                    <a:pt x="5109" y="15138"/>
                  </a:lnTo>
                  <a:lnTo>
                    <a:pt x="4735" y="15138"/>
                  </a:lnTo>
                  <a:lnTo>
                    <a:pt x="4236" y="15138"/>
                  </a:lnTo>
                  <a:lnTo>
                    <a:pt x="3364" y="15138"/>
                  </a:lnTo>
                  <a:lnTo>
                    <a:pt x="2616" y="15276"/>
                  </a:lnTo>
                  <a:lnTo>
                    <a:pt x="1869" y="15692"/>
                  </a:lnTo>
                  <a:lnTo>
                    <a:pt x="1246" y="15969"/>
                  </a:lnTo>
                  <a:lnTo>
                    <a:pt x="747" y="16523"/>
                  </a:lnTo>
                  <a:lnTo>
                    <a:pt x="373" y="17076"/>
                  </a:lnTo>
                  <a:lnTo>
                    <a:pt x="124" y="17630"/>
                  </a:lnTo>
                  <a:lnTo>
                    <a:pt x="0" y="18323"/>
                  </a:lnTo>
                  <a:lnTo>
                    <a:pt x="124" y="19015"/>
                  </a:lnTo>
                  <a:lnTo>
                    <a:pt x="373" y="19569"/>
                  </a:lnTo>
                  <a:lnTo>
                    <a:pt x="747" y="20123"/>
                  </a:lnTo>
                  <a:lnTo>
                    <a:pt x="1246" y="20676"/>
                  </a:lnTo>
                  <a:lnTo>
                    <a:pt x="1869" y="21092"/>
                  </a:lnTo>
                  <a:lnTo>
                    <a:pt x="2616" y="21369"/>
                  </a:lnTo>
                  <a:lnTo>
                    <a:pt x="3364" y="21507"/>
                  </a:lnTo>
                  <a:lnTo>
                    <a:pt x="4236" y="21646"/>
                  </a:lnTo>
                  <a:lnTo>
                    <a:pt x="5109" y="21507"/>
                  </a:lnTo>
                  <a:lnTo>
                    <a:pt x="5856" y="21369"/>
                  </a:lnTo>
                  <a:lnTo>
                    <a:pt x="6604" y="21092"/>
                  </a:lnTo>
                  <a:lnTo>
                    <a:pt x="7227" y="20676"/>
                  </a:lnTo>
                  <a:lnTo>
                    <a:pt x="7726" y="20123"/>
                  </a:lnTo>
                  <a:lnTo>
                    <a:pt x="8100" y="19569"/>
                  </a:lnTo>
                  <a:lnTo>
                    <a:pt x="8349" y="19015"/>
                  </a:lnTo>
                  <a:lnTo>
                    <a:pt x="8473" y="18323"/>
                  </a:lnTo>
                  <a:lnTo>
                    <a:pt x="8473" y="6276"/>
                  </a:lnTo>
                  <a:lnTo>
                    <a:pt x="20561" y="6276"/>
                  </a:lnTo>
                  <a:lnTo>
                    <a:pt x="20561" y="16107"/>
                  </a:lnTo>
                  <a:lnTo>
                    <a:pt x="20187" y="15830"/>
                  </a:lnTo>
                  <a:lnTo>
                    <a:pt x="19938" y="15692"/>
                  </a:lnTo>
                  <a:lnTo>
                    <a:pt x="19564" y="15553"/>
                  </a:lnTo>
                  <a:lnTo>
                    <a:pt x="19190" y="15415"/>
                  </a:lnTo>
                  <a:lnTo>
                    <a:pt x="18692" y="15276"/>
                  </a:lnTo>
                  <a:lnTo>
                    <a:pt x="18318" y="15138"/>
                  </a:lnTo>
                  <a:lnTo>
                    <a:pt x="17944" y="15138"/>
                  </a:lnTo>
                  <a:lnTo>
                    <a:pt x="17446" y="15138"/>
                  </a:lnTo>
                  <a:lnTo>
                    <a:pt x="16573" y="15138"/>
                  </a:lnTo>
                  <a:lnTo>
                    <a:pt x="15826" y="15276"/>
                  </a:lnTo>
                  <a:lnTo>
                    <a:pt x="15078" y="15692"/>
                  </a:lnTo>
                  <a:lnTo>
                    <a:pt x="14455" y="15969"/>
                  </a:lnTo>
                  <a:lnTo>
                    <a:pt x="13956" y="16523"/>
                  </a:lnTo>
                  <a:lnTo>
                    <a:pt x="13583" y="17076"/>
                  </a:lnTo>
                  <a:lnTo>
                    <a:pt x="13333" y="17630"/>
                  </a:lnTo>
                  <a:lnTo>
                    <a:pt x="13209" y="18323"/>
                  </a:lnTo>
                  <a:lnTo>
                    <a:pt x="13333" y="19015"/>
                  </a:lnTo>
                  <a:lnTo>
                    <a:pt x="13583" y="19569"/>
                  </a:lnTo>
                  <a:lnTo>
                    <a:pt x="13956" y="20123"/>
                  </a:lnTo>
                  <a:lnTo>
                    <a:pt x="14455" y="20676"/>
                  </a:lnTo>
                  <a:lnTo>
                    <a:pt x="15078" y="21092"/>
                  </a:lnTo>
                  <a:lnTo>
                    <a:pt x="15826" y="21369"/>
                  </a:lnTo>
                  <a:lnTo>
                    <a:pt x="16573" y="21507"/>
                  </a:lnTo>
                  <a:lnTo>
                    <a:pt x="17446" y="21646"/>
                  </a:lnTo>
                  <a:lnTo>
                    <a:pt x="18318" y="21507"/>
                  </a:lnTo>
                  <a:lnTo>
                    <a:pt x="19066" y="21369"/>
                  </a:lnTo>
                  <a:lnTo>
                    <a:pt x="19813" y="21092"/>
                  </a:lnTo>
                  <a:lnTo>
                    <a:pt x="20436" y="20676"/>
                  </a:lnTo>
                  <a:lnTo>
                    <a:pt x="20935" y="20123"/>
                  </a:lnTo>
                  <a:lnTo>
                    <a:pt x="21309" y="19569"/>
                  </a:lnTo>
                  <a:lnTo>
                    <a:pt x="21558" y="19015"/>
                  </a:lnTo>
                  <a:lnTo>
                    <a:pt x="21683" y="18323"/>
                  </a:lnTo>
                  <a:lnTo>
                    <a:pt x="21683" y="10061"/>
                  </a:lnTo>
                  <a:lnTo>
                    <a:pt x="21683" y="46"/>
                  </a:lnTo>
                  <a:lnTo>
                    <a:pt x="7352" y="46"/>
                  </a:lnTo>
                  <a:close/>
                </a:path>
              </a:pathLst>
            </a:custGeom>
            <a:solidFill>
              <a:srgbClr val="CCCCFF"/>
            </a:solidFill>
            <a:ln w="9525">
              <a:solidFill>
                <a:srgbClr val="000000"/>
              </a:solidFill>
              <a:miter lim="800000"/>
              <a:headEnd/>
              <a:tailEnd/>
            </a:ln>
            <a:effectLst>
              <a:outerShdw dist="107763" dir="2700000" algn="ctr" rotWithShape="0">
                <a:srgbClr val="808080"/>
              </a:outerShdw>
            </a:effectLst>
          </p:spPr>
          <p:txBody>
            <a:bodyPr vert="horz" wrap="square" lIns="91440" tIns="45720" rIns="91440" bIns="45720" numCol="1" anchor="t" anchorCtr="0" compatLnSpc="1">
              <a:prstTxWarp prst="textNoShape">
                <a:avLst/>
              </a:prstTxWarp>
            </a:bodyPr>
            <a:lstStyle/>
            <a:p>
              <a:endParaRPr lang="en-US"/>
            </a:p>
          </p:txBody>
        </p:sp>
      </p:grpSp>
    </p:spTree>
    <p:extLst>
      <p:ext uri="{BB962C8B-B14F-4D97-AF65-F5344CB8AC3E}">
        <p14:creationId xmlns:p14="http://schemas.microsoft.com/office/powerpoint/2010/main" val="2739386380"/>
      </p:ext>
    </p:extLst>
  </p:cSld>
  <p:clrMapOvr>
    <a:masterClrMapping/>
  </p:clrMapOvr>
  <p:transition spd="med">
    <p:fad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0721" name="Rectangle 2"/>
          <p:cNvSpPr>
            <a:spLocks noGrp="1" noChangeArrowheads="1"/>
          </p:cNvSpPr>
          <p:nvPr>
            <p:ph type="title" idx="4294967295"/>
          </p:nvPr>
        </p:nvSpPr>
        <p:spPr>
          <a:xfrm>
            <a:off x="0" y="304800"/>
            <a:ext cx="9144000" cy="990600"/>
          </a:xfrm>
        </p:spPr>
        <p:txBody>
          <a:bodyPr/>
          <a:lstStyle/>
          <a:p>
            <a:r>
              <a:rPr lang="en-US" sz="3200" dirty="0" smtClean="0">
                <a:latin typeface="Arial" charset="0"/>
                <a:ea typeface="ヒラギノ角ゴ Pro W3" charset="0"/>
                <a:cs typeface="ヒラギノ角ゴ Pro W3" charset="0"/>
              </a:rPr>
              <a:t>3. Identify and describe multiple types and sources of information, including career information and technological resources.</a:t>
            </a:r>
            <a:endParaRPr lang="en-US" sz="3200" dirty="0">
              <a:latin typeface="Arial" charset="0"/>
              <a:ea typeface="ヒラギノ角ゴ Pro W3" charset="0"/>
              <a:cs typeface="ヒラギノ角ゴ Pro W3" charset="0"/>
            </a:endParaRPr>
          </a:p>
        </p:txBody>
      </p:sp>
      <p:sp>
        <p:nvSpPr>
          <p:cNvPr id="30722" name="Rectangle 3"/>
          <p:cNvSpPr>
            <a:spLocks noGrp="1" noChangeArrowheads="1"/>
          </p:cNvSpPr>
          <p:nvPr>
            <p:ph type="body" idx="4294967295"/>
          </p:nvPr>
        </p:nvSpPr>
        <p:spPr>
          <a:xfrm>
            <a:off x="685800" y="1752600"/>
            <a:ext cx="8077200" cy="4495800"/>
          </a:xfrm>
        </p:spPr>
        <p:txBody>
          <a:bodyPr/>
          <a:lstStyle/>
          <a:p>
            <a:pPr marL="0" indent="0">
              <a:lnSpc>
                <a:spcPct val="150000"/>
              </a:lnSpc>
              <a:spcAft>
                <a:spcPts val="600"/>
              </a:spcAft>
              <a:buNone/>
              <a:tabLst>
                <a:tab pos="571500" algn="l"/>
              </a:tabLst>
            </a:pPr>
            <a:r>
              <a:rPr lang="en-US" sz="2800" b="1" dirty="0" smtClean="0">
                <a:latin typeface="Arial" charset="0"/>
                <a:ea typeface="ヒラギノ角ゴ Pro W3" charset="0"/>
                <a:cs typeface="ヒラギノ角ゴ Pro W3" charset="0"/>
              </a:rPr>
              <a:t>Classification Systems</a:t>
            </a:r>
          </a:p>
          <a:p>
            <a:pPr>
              <a:lnSpc>
                <a:spcPct val="150000"/>
              </a:lnSpc>
              <a:spcAft>
                <a:spcPts val="600"/>
              </a:spcAft>
              <a:tabLst>
                <a:tab pos="571500" algn="l"/>
              </a:tabLst>
            </a:pPr>
            <a:r>
              <a:rPr lang="en-US" sz="2800" dirty="0" smtClean="0">
                <a:latin typeface="Arial" charset="0"/>
                <a:ea typeface="ヒラギノ角ゴ Pro W3" charset="0"/>
                <a:cs typeface="ヒラギノ角ゴ Pro W3" charset="0"/>
              </a:rPr>
              <a:t>Holland RIASEC – career interests</a:t>
            </a:r>
          </a:p>
          <a:p>
            <a:pPr>
              <a:lnSpc>
                <a:spcPct val="150000"/>
              </a:lnSpc>
              <a:spcAft>
                <a:spcPts val="600"/>
              </a:spcAft>
              <a:tabLst>
                <a:tab pos="571500" algn="l"/>
              </a:tabLst>
            </a:pPr>
            <a:r>
              <a:rPr lang="en-US" sz="2800" dirty="0" smtClean="0">
                <a:latin typeface="Arial" charset="0"/>
                <a:ea typeface="ヒラギノ角ゴ Pro W3" charset="0"/>
                <a:cs typeface="ヒラギノ角ゴ Pro W3" charset="0"/>
              </a:rPr>
              <a:t>Standard Occupational Classification System (SOC) (example: 29-1131.00 = Veterinarians)</a:t>
            </a:r>
            <a:endParaRPr lang="en-US" sz="2800" dirty="0">
              <a:latin typeface="Arial" charset="0"/>
              <a:ea typeface="ヒラギノ角ゴ Pro W3" charset="0"/>
              <a:cs typeface="ヒラギノ角ゴ Pro W3" charset="0"/>
            </a:endParaRPr>
          </a:p>
          <a:p>
            <a:pPr>
              <a:lnSpc>
                <a:spcPct val="150000"/>
              </a:lnSpc>
              <a:spcAft>
                <a:spcPts val="600"/>
              </a:spcAft>
              <a:tabLst>
                <a:tab pos="571500" algn="l"/>
              </a:tabLst>
            </a:pPr>
            <a:r>
              <a:rPr lang="en-US" sz="2800" dirty="0" smtClean="0">
                <a:latin typeface="Arial" charset="0"/>
                <a:ea typeface="ヒラギノ角ゴ Pro W3" charset="0"/>
                <a:cs typeface="ヒラギノ角ゴ Pro W3" charset="0"/>
              </a:rPr>
              <a:t>16 Career Clusters</a:t>
            </a:r>
            <a:r>
              <a:rPr lang="en-US" sz="2800" dirty="0">
                <a:latin typeface="Arial" charset="0"/>
                <a:ea typeface="ヒラギノ角ゴ Pro W3" charset="0"/>
                <a:cs typeface="ヒラギノ角ゴ Pro W3" charset="0"/>
              </a:rPr>
              <a:t/>
            </a:r>
            <a:br>
              <a:rPr lang="en-US" sz="2800" dirty="0">
                <a:latin typeface="Arial" charset="0"/>
                <a:ea typeface="ヒラギノ角ゴ Pro W3" charset="0"/>
                <a:cs typeface="ヒラギノ角ゴ Pro W3" charset="0"/>
              </a:rPr>
            </a:br>
            <a:r>
              <a:rPr lang="en-US" sz="2800" dirty="0">
                <a:latin typeface="Arial" charset="0"/>
                <a:ea typeface="ヒラギノ角ゴ Pro W3" charset="0"/>
                <a:cs typeface="ヒラギノ角ゴ Pro W3" charset="0"/>
              </a:rPr>
              <a:t/>
            </a:r>
            <a:br>
              <a:rPr lang="en-US" sz="2800" dirty="0">
                <a:latin typeface="Arial" charset="0"/>
                <a:ea typeface="ヒラギノ角ゴ Pro W3" charset="0"/>
                <a:cs typeface="ヒラギノ角ゴ Pro W3" charset="0"/>
              </a:rPr>
            </a:br>
            <a:endParaRPr lang="en-US" sz="2800" dirty="0">
              <a:latin typeface="Arial" charset="0"/>
              <a:ea typeface="ヒラギノ角ゴ Pro W3" charset="0"/>
              <a:cs typeface="ヒラギノ角ゴ Pro W3" charset="0"/>
            </a:endParaRPr>
          </a:p>
        </p:txBody>
      </p:sp>
    </p:spTree>
    <p:extLst>
      <p:ext uri="{BB962C8B-B14F-4D97-AF65-F5344CB8AC3E}">
        <p14:creationId xmlns:p14="http://schemas.microsoft.com/office/powerpoint/2010/main" val="4061123013"/>
      </p:ext>
    </p:extLst>
  </p:cSld>
  <p:clrMapOvr>
    <a:masterClrMapping/>
  </p:clrMapOvr>
  <p:transition spd="med">
    <p:fad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0721" name="Rectangle 2"/>
          <p:cNvSpPr>
            <a:spLocks noGrp="1" noChangeArrowheads="1"/>
          </p:cNvSpPr>
          <p:nvPr>
            <p:ph type="title" idx="4294967295"/>
          </p:nvPr>
        </p:nvSpPr>
        <p:spPr>
          <a:xfrm>
            <a:off x="0" y="304800"/>
            <a:ext cx="9144000" cy="990600"/>
          </a:xfrm>
        </p:spPr>
        <p:txBody>
          <a:bodyPr/>
          <a:lstStyle/>
          <a:p>
            <a:r>
              <a:rPr lang="en-US" sz="3200" dirty="0" smtClean="0">
                <a:latin typeface="Arial" charset="0"/>
                <a:ea typeface="ヒラギノ角ゴ Pro W3" charset="0"/>
                <a:cs typeface="ヒラギノ角ゴ Pro W3" charset="0"/>
              </a:rPr>
              <a:t>3. Identify and describe multiple types and sources of information, including career information and technological resources.</a:t>
            </a:r>
            <a:endParaRPr lang="en-US" sz="3200" dirty="0">
              <a:latin typeface="Arial" charset="0"/>
              <a:ea typeface="ヒラギノ角ゴ Pro W3" charset="0"/>
              <a:cs typeface="ヒラギノ角ゴ Pro W3" charset="0"/>
            </a:endParaRPr>
          </a:p>
        </p:txBody>
      </p:sp>
      <p:sp>
        <p:nvSpPr>
          <p:cNvPr id="30722" name="Rectangle 3"/>
          <p:cNvSpPr>
            <a:spLocks noGrp="1" noChangeArrowheads="1"/>
          </p:cNvSpPr>
          <p:nvPr>
            <p:ph type="body" idx="4294967295"/>
          </p:nvPr>
        </p:nvSpPr>
        <p:spPr>
          <a:xfrm>
            <a:off x="685800" y="1752600"/>
            <a:ext cx="8077200" cy="4495800"/>
          </a:xfrm>
        </p:spPr>
        <p:txBody>
          <a:bodyPr/>
          <a:lstStyle/>
          <a:p>
            <a:pPr marL="514350" indent="-514350">
              <a:lnSpc>
                <a:spcPct val="150000"/>
              </a:lnSpc>
              <a:spcAft>
                <a:spcPts val="600"/>
              </a:spcAft>
              <a:buFont typeface="+mj-lt"/>
              <a:buAutoNum type="arabicPeriod"/>
              <a:tabLst>
                <a:tab pos="571500" algn="l"/>
              </a:tabLst>
            </a:pPr>
            <a:r>
              <a:rPr lang="en-US" sz="2800" dirty="0" smtClean="0">
                <a:latin typeface="Arial" charset="0"/>
                <a:ea typeface="ヒラギノ角ゴ Pro W3" charset="0"/>
                <a:cs typeface="ヒラギノ角ゴ Pro W3" charset="0"/>
              </a:rPr>
              <a:t>Career assessments</a:t>
            </a:r>
          </a:p>
          <a:p>
            <a:pPr marL="514350" indent="-514350">
              <a:lnSpc>
                <a:spcPct val="150000"/>
              </a:lnSpc>
              <a:spcAft>
                <a:spcPts val="600"/>
              </a:spcAft>
              <a:buFont typeface="+mj-lt"/>
              <a:buAutoNum type="arabicPeriod"/>
              <a:tabLst>
                <a:tab pos="571500" algn="l"/>
              </a:tabLst>
            </a:pPr>
            <a:r>
              <a:rPr lang="en-US" sz="2800" dirty="0" smtClean="0">
                <a:latin typeface="Arial" charset="0"/>
                <a:ea typeface="ヒラギノ角ゴ Pro W3" charset="0"/>
                <a:cs typeface="ヒラギノ角ゴ Pro W3" charset="0"/>
              </a:rPr>
              <a:t>Career information sources</a:t>
            </a:r>
          </a:p>
          <a:p>
            <a:pPr marL="514350" indent="-514350">
              <a:lnSpc>
                <a:spcPct val="150000"/>
              </a:lnSpc>
              <a:spcAft>
                <a:spcPts val="600"/>
              </a:spcAft>
              <a:buFont typeface="+mj-lt"/>
              <a:buAutoNum type="arabicPeriod"/>
              <a:tabLst>
                <a:tab pos="571500" algn="l"/>
              </a:tabLst>
            </a:pPr>
            <a:r>
              <a:rPr lang="en-US" sz="2800" dirty="0" smtClean="0">
                <a:latin typeface="Arial" charset="0"/>
                <a:ea typeface="ヒラギノ角ゴ Pro W3" charset="0"/>
                <a:cs typeface="ヒラギノ角ゴ Pro W3" charset="0"/>
              </a:rPr>
              <a:t>Salaries, projections, education requirements</a:t>
            </a:r>
            <a:r>
              <a:rPr lang="en-US" sz="2800" dirty="0">
                <a:latin typeface="Arial" charset="0"/>
                <a:ea typeface="ヒラギノ角ゴ Pro W3" charset="0"/>
                <a:cs typeface="ヒラギノ角ゴ Pro W3" charset="0"/>
              </a:rPr>
              <a:t/>
            </a:r>
            <a:br>
              <a:rPr lang="en-US" sz="2800" dirty="0">
                <a:latin typeface="Arial" charset="0"/>
                <a:ea typeface="ヒラギノ角ゴ Pro W3" charset="0"/>
                <a:cs typeface="ヒラギノ角ゴ Pro W3" charset="0"/>
              </a:rPr>
            </a:br>
            <a:r>
              <a:rPr lang="en-US" sz="2800" dirty="0">
                <a:latin typeface="Arial" charset="0"/>
                <a:ea typeface="ヒラギノ角ゴ Pro W3" charset="0"/>
                <a:cs typeface="ヒラギノ角ゴ Pro W3" charset="0"/>
              </a:rPr>
              <a:t/>
            </a:r>
            <a:br>
              <a:rPr lang="en-US" sz="2800" dirty="0">
                <a:latin typeface="Arial" charset="0"/>
                <a:ea typeface="ヒラギノ角ゴ Pro W3" charset="0"/>
                <a:cs typeface="ヒラギノ角ゴ Pro W3" charset="0"/>
              </a:rPr>
            </a:br>
            <a:endParaRPr lang="en-US" sz="2800" dirty="0">
              <a:latin typeface="Arial" charset="0"/>
              <a:ea typeface="ヒラギノ角ゴ Pro W3" charset="0"/>
              <a:cs typeface="ヒラギノ角ゴ Pro W3" charset="0"/>
            </a:endParaRPr>
          </a:p>
        </p:txBody>
      </p:sp>
    </p:spTree>
    <p:extLst>
      <p:ext uri="{BB962C8B-B14F-4D97-AF65-F5344CB8AC3E}">
        <p14:creationId xmlns:p14="http://schemas.microsoft.com/office/powerpoint/2010/main" val="1750763332"/>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072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0722">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0722">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22"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04610" name="Rectangle 2"/>
          <p:cNvSpPr>
            <a:spLocks noGrp="1" noChangeArrowheads="1"/>
          </p:cNvSpPr>
          <p:nvPr>
            <p:ph type="title" idx="4294967295"/>
          </p:nvPr>
        </p:nvSpPr>
        <p:spPr>
          <a:xfrm>
            <a:off x="228600" y="228600"/>
            <a:ext cx="8686800" cy="1143000"/>
          </a:xfrm>
        </p:spPr>
        <p:txBody>
          <a:bodyPr/>
          <a:lstStyle/>
          <a:p>
            <a:pPr eaLnBrk="1" hangingPunct="1">
              <a:defRPr/>
            </a:pPr>
            <a:r>
              <a:rPr lang="en-US" i="1">
                <a:effectLst>
                  <a:outerShdw blurRad="38100" dist="38100" dir="2700000" algn="tl">
                    <a:srgbClr val="DDDDDD"/>
                  </a:outerShdw>
                </a:effectLst>
                <a:latin typeface="Arial" charset="0"/>
                <a:ea typeface="ヒラギノ角ゴ Pro W3" charset="0"/>
                <a:cs typeface="ヒラギノ角ゴ Pro W3" charset="0"/>
              </a:rPr>
              <a:t>Associate Degree Required</a:t>
            </a:r>
            <a:br>
              <a:rPr lang="en-US" i="1">
                <a:effectLst>
                  <a:outerShdw blurRad="38100" dist="38100" dir="2700000" algn="tl">
                    <a:srgbClr val="DDDDDD"/>
                  </a:outerShdw>
                </a:effectLst>
                <a:latin typeface="Arial" charset="0"/>
                <a:ea typeface="ヒラギノ角ゴ Pro W3" charset="0"/>
                <a:cs typeface="ヒラギノ角ゴ Pro W3" charset="0"/>
              </a:rPr>
            </a:br>
            <a:r>
              <a:rPr lang="en-US" sz="1900" i="1">
                <a:solidFill>
                  <a:srgbClr val="FF0000"/>
                </a:solidFill>
                <a:effectLst>
                  <a:outerShdw blurRad="38100" dist="38100" dir="2700000" algn="tl">
                    <a:srgbClr val="DDDDDD"/>
                  </a:outerShdw>
                </a:effectLst>
                <a:latin typeface="Arial" charset="0"/>
                <a:ea typeface="ヒラギノ角ゴ Pro W3" charset="0"/>
                <a:cs typeface="ヒラギノ角ゴ Pro W3" charset="0"/>
              </a:rPr>
              <a:t>(2011 NC Starting Salaries - 2018 High Demand)</a:t>
            </a:r>
            <a:br>
              <a:rPr lang="en-US" sz="1900" i="1">
                <a:solidFill>
                  <a:srgbClr val="FF0000"/>
                </a:solidFill>
                <a:effectLst>
                  <a:outerShdw blurRad="38100" dist="38100" dir="2700000" algn="tl">
                    <a:srgbClr val="DDDDDD"/>
                  </a:outerShdw>
                </a:effectLst>
                <a:latin typeface="Arial" charset="0"/>
                <a:ea typeface="ヒラギノ角ゴ Pro W3" charset="0"/>
                <a:cs typeface="ヒラギノ角ゴ Pro W3" charset="0"/>
              </a:rPr>
            </a:br>
            <a:endParaRPr lang="en-US" sz="1900">
              <a:solidFill>
                <a:srgbClr val="FF0000"/>
              </a:solidFill>
              <a:effectLst>
                <a:outerShdw blurRad="38100" dist="38100" dir="2700000" algn="tl">
                  <a:srgbClr val="DDDDDD"/>
                </a:outerShdw>
              </a:effectLst>
              <a:latin typeface="Arial" charset="0"/>
              <a:ea typeface="ヒラギノ角ゴ Pro W3" charset="0"/>
              <a:cs typeface="ヒラギノ角ゴ Pro W3" charset="0"/>
            </a:endParaRPr>
          </a:p>
        </p:txBody>
      </p:sp>
      <p:sp>
        <p:nvSpPr>
          <p:cNvPr id="1604611" name="Rectangle 3"/>
          <p:cNvSpPr>
            <a:spLocks noGrp="1" noChangeArrowheads="1"/>
          </p:cNvSpPr>
          <p:nvPr>
            <p:ph type="body" idx="4294967295"/>
          </p:nvPr>
        </p:nvSpPr>
        <p:spPr>
          <a:xfrm>
            <a:off x="0" y="1295400"/>
            <a:ext cx="9144000" cy="4419600"/>
          </a:xfrm>
        </p:spPr>
        <p:txBody>
          <a:bodyPr/>
          <a:lstStyle/>
          <a:p>
            <a:pPr eaLnBrk="1" hangingPunct="1">
              <a:lnSpc>
                <a:spcPct val="90000"/>
              </a:lnSpc>
              <a:defRPr/>
            </a:pPr>
            <a:endParaRPr lang="en-US" sz="2300">
              <a:effectLst>
                <a:outerShdw blurRad="38100" dist="38100" dir="2700000" algn="tl">
                  <a:srgbClr val="DDDDDD"/>
                </a:outerShdw>
              </a:effectLst>
              <a:latin typeface="Arial" charset="0"/>
              <a:ea typeface="ヒラギノ角ゴ Pro W3" charset="0"/>
              <a:cs typeface="ヒラギノ角ゴ Pro W3" charset="0"/>
            </a:endParaRPr>
          </a:p>
          <a:p>
            <a:pPr eaLnBrk="1" hangingPunct="1">
              <a:lnSpc>
                <a:spcPct val="90000"/>
              </a:lnSpc>
              <a:defRPr/>
            </a:pPr>
            <a:endParaRPr lang="en-US" sz="2300">
              <a:effectLst>
                <a:outerShdw blurRad="38100" dist="38100" dir="2700000" algn="tl">
                  <a:srgbClr val="DDDDDD"/>
                </a:outerShdw>
              </a:effectLst>
              <a:latin typeface="Arial" charset="0"/>
              <a:ea typeface="ヒラギノ角ゴ Pro W3" charset="0"/>
              <a:cs typeface="ヒラギノ角ゴ Pro W3" charset="0"/>
            </a:endParaRPr>
          </a:p>
        </p:txBody>
      </p:sp>
      <p:sp>
        <p:nvSpPr>
          <p:cNvPr id="40963" name="Text Box 4"/>
          <p:cNvSpPr txBox="1">
            <a:spLocks noChangeArrowheads="1"/>
          </p:cNvSpPr>
          <p:nvPr/>
        </p:nvSpPr>
        <p:spPr bwMode="auto">
          <a:xfrm>
            <a:off x="228600" y="1219200"/>
            <a:ext cx="7370763" cy="4283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tabLst>
                <a:tab pos="1150938" algn="r"/>
                <a:tab pos="1371600" algn="l"/>
              </a:tabLst>
              <a:defRPr sz="2400">
                <a:solidFill>
                  <a:schemeClr val="tx1"/>
                </a:solidFill>
                <a:latin typeface="Arial" charset="0"/>
                <a:ea typeface="ヒラギノ角ゴ Pro W3" charset="0"/>
                <a:cs typeface="ヒラギノ角ゴ Pro W3" charset="0"/>
              </a:defRPr>
            </a:lvl1pPr>
            <a:lvl2pPr marL="742950" indent="-285750">
              <a:tabLst>
                <a:tab pos="1150938" algn="r"/>
                <a:tab pos="1371600" algn="l"/>
              </a:tabLst>
              <a:defRPr sz="2400">
                <a:solidFill>
                  <a:schemeClr val="tx1"/>
                </a:solidFill>
                <a:latin typeface="Arial" charset="0"/>
                <a:ea typeface="ヒラギノ角ゴ Pro W3" charset="0"/>
                <a:cs typeface="ヒラギノ角ゴ Pro W3" charset="0"/>
              </a:defRPr>
            </a:lvl2pPr>
            <a:lvl3pPr marL="1143000" indent="-228600">
              <a:tabLst>
                <a:tab pos="1150938" algn="r"/>
                <a:tab pos="1371600" algn="l"/>
              </a:tabLst>
              <a:defRPr sz="2400">
                <a:solidFill>
                  <a:schemeClr val="tx1"/>
                </a:solidFill>
                <a:latin typeface="Arial" charset="0"/>
                <a:ea typeface="ヒラギノ角ゴ Pro W3" charset="0"/>
                <a:cs typeface="ヒラギノ角ゴ Pro W3" charset="0"/>
              </a:defRPr>
            </a:lvl3pPr>
            <a:lvl4pPr marL="1600200" indent="-228600">
              <a:tabLst>
                <a:tab pos="1150938" algn="r"/>
                <a:tab pos="1371600" algn="l"/>
              </a:tabLst>
              <a:defRPr sz="2400">
                <a:solidFill>
                  <a:schemeClr val="tx1"/>
                </a:solidFill>
                <a:latin typeface="Arial" charset="0"/>
                <a:ea typeface="ヒラギノ角ゴ Pro W3" charset="0"/>
                <a:cs typeface="ヒラギノ角ゴ Pro W3" charset="0"/>
              </a:defRPr>
            </a:lvl4pPr>
            <a:lvl5pPr marL="2057400" indent="-228600">
              <a:tabLst>
                <a:tab pos="1150938" algn="r"/>
                <a:tab pos="1371600" algn="l"/>
              </a:tabLst>
              <a:defRPr sz="2400">
                <a:solidFill>
                  <a:schemeClr val="tx1"/>
                </a:solidFill>
                <a:latin typeface="Arial" charset="0"/>
                <a:ea typeface="ヒラギノ角ゴ Pro W3" charset="0"/>
                <a:cs typeface="ヒラギノ角ゴ Pro W3" charset="0"/>
              </a:defRPr>
            </a:lvl5pPr>
            <a:lvl6pPr marL="2514600" indent="-228600" eaLnBrk="0" fontAlgn="base" hangingPunct="0">
              <a:spcBef>
                <a:spcPct val="0"/>
              </a:spcBef>
              <a:spcAft>
                <a:spcPct val="0"/>
              </a:spcAft>
              <a:tabLst>
                <a:tab pos="1150938" algn="r"/>
                <a:tab pos="1371600" algn="l"/>
              </a:tabLst>
              <a:defRPr sz="2400">
                <a:solidFill>
                  <a:schemeClr val="tx1"/>
                </a:solidFill>
                <a:latin typeface="Arial" charset="0"/>
                <a:ea typeface="ヒラギノ角ゴ Pro W3" charset="0"/>
                <a:cs typeface="ヒラギノ角ゴ Pro W3" charset="0"/>
              </a:defRPr>
            </a:lvl6pPr>
            <a:lvl7pPr marL="2971800" indent="-228600" eaLnBrk="0" fontAlgn="base" hangingPunct="0">
              <a:spcBef>
                <a:spcPct val="0"/>
              </a:spcBef>
              <a:spcAft>
                <a:spcPct val="0"/>
              </a:spcAft>
              <a:tabLst>
                <a:tab pos="1150938" algn="r"/>
                <a:tab pos="1371600" algn="l"/>
              </a:tabLst>
              <a:defRPr sz="2400">
                <a:solidFill>
                  <a:schemeClr val="tx1"/>
                </a:solidFill>
                <a:latin typeface="Arial" charset="0"/>
                <a:ea typeface="ヒラギノ角ゴ Pro W3" charset="0"/>
                <a:cs typeface="ヒラギノ角ゴ Pro W3" charset="0"/>
              </a:defRPr>
            </a:lvl7pPr>
            <a:lvl8pPr marL="3429000" indent="-228600" eaLnBrk="0" fontAlgn="base" hangingPunct="0">
              <a:spcBef>
                <a:spcPct val="0"/>
              </a:spcBef>
              <a:spcAft>
                <a:spcPct val="0"/>
              </a:spcAft>
              <a:tabLst>
                <a:tab pos="1150938" algn="r"/>
                <a:tab pos="1371600" algn="l"/>
              </a:tabLst>
              <a:defRPr sz="2400">
                <a:solidFill>
                  <a:schemeClr val="tx1"/>
                </a:solidFill>
                <a:latin typeface="Arial" charset="0"/>
                <a:ea typeface="ヒラギノ角ゴ Pro W3" charset="0"/>
                <a:cs typeface="ヒラギノ角ゴ Pro W3" charset="0"/>
              </a:defRPr>
            </a:lvl8pPr>
            <a:lvl9pPr marL="3886200" indent="-228600" eaLnBrk="0" fontAlgn="base" hangingPunct="0">
              <a:spcBef>
                <a:spcPct val="0"/>
              </a:spcBef>
              <a:spcAft>
                <a:spcPct val="0"/>
              </a:spcAft>
              <a:tabLst>
                <a:tab pos="1150938" algn="r"/>
                <a:tab pos="1371600" algn="l"/>
              </a:tabLst>
              <a:defRPr sz="2400">
                <a:solidFill>
                  <a:schemeClr val="tx1"/>
                </a:solidFill>
                <a:latin typeface="Arial" charset="0"/>
                <a:ea typeface="ヒラギノ角ゴ Pro W3" charset="0"/>
                <a:cs typeface="ヒラギノ角ゴ Pro W3" charset="0"/>
              </a:defRPr>
            </a:lvl9pPr>
          </a:lstStyle>
          <a:p>
            <a:pPr>
              <a:lnSpc>
                <a:spcPts val="3300"/>
              </a:lnSpc>
            </a:pPr>
            <a:r>
              <a:rPr lang="en-US" sz="2200">
                <a:solidFill>
                  <a:srgbClr val="0004FF"/>
                </a:solidFill>
                <a:latin typeface="Helvetica Neue" charset="0"/>
              </a:rPr>
              <a:t>	$62,210 	</a:t>
            </a:r>
            <a:r>
              <a:rPr lang="en-US" sz="2200">
                <a:latin typeface="Helvetica Neue" charset="0"/>
              </a:rPr>
              <a:t>Construction </a:t>
            </a:r>
            <a:r>
              <a:rPr lang="en-US" sz="2200" u="sng">
                <a:latin typeface="Helvetica Neue" charset="0"/>
              </a:rPr>
              <a:t>Managers</a:t>
            </a:r>
          </a:p>
          <a:p>
            <a:pPr>
              <a:lnSpc>
                <a:spcPts val="3300"/>
              </a:lnSpc>
            </a:pPr>
            <a:r>
              <a:rPr lang="en-US" sz="2200">
                <a:solidFill>
                  <a:srgbClr val="0004FF"/>
                </a:solidFill>
                <a:latin typeface="Helvetica Neue" charset="0"/>
              </a:rPr>
              <a:t>	$51,360 	</a:t>
            </a:r>
            <a:r>
              <a:rPr lang="en-US" sz="2200">
                <a:latin typeface="Helvetica Neue" charset="0"/>
              </a:rPr>
              <a:t>Dental Hygienists</a:t>
            </a:r>
          </a:p>
          <a:p>
            <a:pPr>
              <a:lnSpc>
                <a:spcPts val="3300"/>
              </a:lnSpc>
            </a:pPr>
            <a:r>
              <a:rPr lang="en-US" sz="2200">
                <a:solidFill>
                  <a:srgbClr val="0004FF"/>
                </a:solidFill>
                <a:latin typeface="Helvetica Neue" charset="0"/>
              </a:rPr>
              <a:t>	$46,040 	</a:t>
            </a:r>
            <a:r>
              <a:rPr lang="en-US" sz="2200">
                <a:latin typeface="Helvetica Neue" charset="0"/>
              </a:rPr>
              <a:t>Registered Nurses</a:t>
            </a:r>
          </a:p>
          <a:p>
            <a:pPr>
              <a:lnSpc>
                <a:spcPts val="3300"/>
              </a:lnSpc>
            </a:pPr>
            <a:r>
              <a:rPr lang="en-US" sz="2200">
                <a:solidFill>
                  <a:srgbClr val="0004FF"/>
                </a:solidFill>
                <a:latin typeface="Helvetica Neue" charset="0"/>
              </a:rPr>
              <a:t>	$42,350 	</a:t>
            </a:r>
            <a:r>
              <a:rPr lang="en-US" sz="2200">
                <a:latin typeface="Helvetica Neue" charset="0"/>
              </a:rPr>
              <a:t>Respiratory Therapists</a:t>
            </a:r>
          </a:p>
          <a:p>
            <a:pPr>
              <a:lnSpc>
                <a:spcPts val="3300"/>
              </a:lnSpc>
            </a:pPr>
            <a:r>
              <a:rPr lang="en-US" sz="2200">
                <a:solidFill>
                  <a:srgbClr val="0004FF"/>
                </a:solidFill>
                <a:latin typeface="Helvetica Neue" charset="0"/>
              </a:rPr>
              <a:t>	$40,690 	</a:t>
            </a:r>
            <a:r>
              <a:rPr lang="en-US" sz="2200">
                <a:latin typeface="Helvetica Neue" charset="0"/>
              </a:rPr>
              <a:t>Radiologic Technologists and Technicians</a:t>
            </a:r>
          </a:p>
          <a:p>
            <a:pPr>
              <a:lnSpc>
                <a:spcPts val="3300"/>
              </a:lnSpc>
            </a:pPr>
            <a:r>
              <a:rPr lang="en-US" sz="2200">
                <a:solidFill>
                  <a:srgbClr val="0004FF"/>
                </a:solidFill>
                <a:latin typeface="Helvetica Neue" charset="0"/>
              </a:rPr>
              <a:t>	$40,420 	</a:t>
            </a:r>
            <a:r>
              <a:rPr lang="en-US" sz="2200">
                <a:latin typeface="Helvetica Neue" charset="0"/>
              </a:rPr>
              <a:t>Physical Therapist Assistants</a:t>
            </a:r>
          </a:p>
          <a:p>
            <a:pPr>
              <a:lnSpc>
                <a:spcPts val="3300"/>
              </a:lnSpc>
            </a:pPr>
            <a:r>
              <a:rPr lang="en-US" sz="2200">
                <a:solidFill>
                  <a:srgbClr val="0004FF"/>
                </a:solidFill>
                <a:latin typeface="Helvetica Neue" charset="0"/>
              </a:rPr>
              <a:t>	$28,030 	</a:t>
            </a:r>
            <a:r>
              <a:rPr lang="en-US" sz="2200">
                <a:latin typeface="Helvetica Neue" charset="0"/>
              </a:rPr>
              <a:t>Paralegals and Legal Assistants</a:t>
            </a:r>
          </a:p>
          <a:p>
            <a:pPr>
              <a:lnSpc>
                <a:spcPts val="3300"/>
              </a:lnSpc>
            </a:pPr>
            <a:r>
              <a:rPr lang="en-US" sz="2200">
                <a:solidFill>
                  <a:srgbClr val="0004FF"/>
                </a:solidFill>
                <a:latin typeface="Helvetica Neue" charset="0"/>
              </a:rPr>
              <a:t>	$26,840 	</a:t>
            </a:r>
            <a:r>
              <a:rPr lang="en-US" sz="2200">
                <a:latin typeface="Helvetica Neue" charset="0"/>
              </a:rPr>
              <a:t>Medical and Clinical Laboratory Technicians</a:t>
            </a:r>
          </a:p>
          <a:p>
            <a:pPr>
              <a:lnSpc>
                <a:spcPts val="3300"/>
              </a:lnSpc>
            </a:pPr>
            <a:r>
              <a:rPr lang="en-US" sz="2200">
                <a:solidFill>
                  <a:srgbClr val="0004FF"/>
                </a:solidFill>
                <a:latin typeface="Helvetica Neue" charset="0"/>
              </a:rPr>
              <a:t>	$19,810 	</a:t>
            </a:r>
            <a:r>
              <a:rPr lang="en-US" sz="2200">
                <a:latin typeface="Helvetica Neue" charset="0"/>
              </a:rPr>
              <a:t>Veterinary Technologists and Technicians</a:t>
            </a:r>
          </a:p>
          <a:p>
            <a:pPr>
              <a:lnSpc>
                <a:spcPts val="3300"/>
              </a:lnSpc>
            </a:pPr>
            <a:r>
              <a:rPr lang="en-US" sz="2200">
                <a:solidFill>
                  <a:srgbClr val="0004FF"/>
                </a:solidFill>
                <a:latin typeface="Helvetica Neue" charset="0"/>
              </a:rPr>
              <a:t>	$17,400 	</a:t>
            </a:r>
            <a:r>
              <a:rPr lang="en-US" sz="2200">
                <a:latin typeface="Helvetica Neue" charset="0"/>
              </a:rPr>
              <a:t>Preschool Teachers, except Special Education</a:t>
            </a:r>
          </a:p>
        </p:txBody>
      </p:sp>
    </p:spTree>
    <p:extLst>
      <p:ext uri="{BB962C8B-B14F-4D97-AF65-F5344CB8AC3E}">
        <p14:creationId xmlns:p14="http://schemas.microsoft.com/office/powerpoint/2010/main" val="1370381480"/>
      </p:ext>
    </p:extLst>
  </p:cSld>
  <p:clrMapOvr>
    <a:masterClrMapping/>
  </p:clrMapOvr>
  <p:transition spd="med">
    <p:fade/>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581058" name="Rectangle 2"/>
          <p:cNvSpPr>
            <a:spLocks noGrp="1" noChangeArrowheads="1"/>
          </p:cNvSpPr>
          <p:nvPr>
            <p:ph type="title" idx="4294967295"/>
          </p:nvPr>
        </p:nvSpPr>
        <p:spPr>
          <a:xfrm>
            <a:off x="228600" y="228600"/>
            <a:ext cx="8686800" cy="1143000"/>
          </a:xfrm>
        </p:spPr>
        <p:txBody>
          <a:bodyPr/>
          <a:lstStyle/>
          <a:p>
            <a:pPr eaLnBrk="1" hangingPunct="1">
              <a:defRPr/>
            </a:pPr>
            <a:r>
              <a:rPr lang="en-US" i="1">
                <a:effectLst>
                  <a:outerShdw blurRad="38100" dist="38100" dir="2700000" algn="tl">
                    <a:srgbClr val="DDDDDD"/>
                  </a:outerShdw>
                </a:effectLst>
                <a:latin typeface="Arial" charset="0"/>
                <a:ea typeface="ヒラギノ角ゴ Pro W3" charset="0"/>
                <a:cs typeface="ヒラギノ角ゴ Pro W3" charset="0"/>
              </a:rPr>
              <a:t>Bachelor Degree Required</a:t>
            </a:r>
            <a:br>
              <a:rPr lang="en-US" i="1">
                <a:effectLst>
                  <a:outerShdw blurRad="38100" dist="38100" dir="2700000" algn="tl">
                    <a:srgbClr val="DDDDDD"/>
                  </a:outerShdw>
                </a:effectLst>
                <a:latin typeface="Arial" charset="0"/>
                <a:ea typeface="ヒラギノ角ゴ Pro W3" charset="0"/>
                <a:cs typeface="ヒラギノ角ゴ Pro W3" charset="0"/>
              </a:rPr>
            </a:br>
            <a:r>
              <a:rPr lang="en-US" sz="1900" i="1">
                <a:solidFill>
                  <a:srgbClr val="FF0000"/>
                </a:solidFill>
                <a:effectLst>
                  <a:outerShdw blurRad="38100" dist="38100" dir="2700000" algn="tl">
                    <a:srgbClr val="DDDDDD"/>
                  </a:outerShdw>
                </a:effectLst>
                <a:latin typeface="Arial" charset="0"/>
                <a:ea typeface="ヒラギノ角ゴ Pro W3" charset="0"/>
                <a:cs typeface="ヒラギノ角ゴ Pro W3" charset="0"/>
              </a:rPr>
              <a:t>(2011 NC Starting Salaries - 2018 High Demand)</a:t>
            </a:r>
            <a:br>
              <a:rPr lang="en-US" sz="1900" i="1">
                <a:solidFill>
                  <a:srgbClr val="FF0000"/>
                </a:solidFill>
                <a:effectLst>
                  <a:outerShdw blurRad="38100" dist="38100" dir="2700000" algn="tl">
                    <a:srgbClr val="DDDDDD"/>
                  </a:outerShdw>
                </a:effectLst>
                <a:latin typeface="Arial" charset="0"/>
                <a:ea typeface="ヒラギノ角ゴ Pro W3" charset="0"/>
                <a:cs typeface="ヒラギノ角ゴ Pro W3" charset="0"/>
              </a:rPr>
            </a:br>
            <a:endParaRPr lang="en-US" sz="1900" i="1">
              <a:solidFill>
                <a:srgbClr val="FF0000"/>
              </a:solidFill>
              <a:effectLst>
                <a:outerShdw blurRad="38100" dist="38100" dir="2700000" algn="tl">
                  <a:srgbClr val="DDDDDD"/>
                </a:outerShdw>
              </a:effectLst>
              <a:latin typeface="Arial" charset="0"/>
              <a:ea typeface="ヒラギノ角ゴ Pro W3" charset="0"/>
              <a:cs typeface="ヒラギノ角ゴ Pro W3" charset="0"/>
            </a:endParaRPr>
          </a:p>
        </p:txBody>
      </p:sp>
      <p:sp>
        <p:nvSpPr>
          <p:cNvPr id="1581059" name="Rectangle 3"/>
          <p:cNvSpPr>
            <a:spLocks noGrp="1" noChangeArrowheads="1"/>
          </p:cNvSpPr>
          <p:nvPr>
            <p:ph type="body" idx="4294967295"/>
          </p:nvPr>
        </p:nvSpPr>
        <p:spPr>
          <a:xfrm>
            <a:off x="0" y="1295400"/>
            <a:ext cx="9144000" cy="4419600"/>
          </a:xfrm>
        </p:spPr>
        <p:txBody>
          <a:bodyPr/>
          <a:lstStyle/>
          <a:p>
            <a:pPr eaLnBrk="1" hangingPunct="1">
              <a:lnSpc>
                <a:spcPct val="90000"/>
              </a:lnSpc>
              <a:defRPr/>
            </a:pPr>
            <a:endParaRPr lang="en-US" sz="2300">
              <a:effectLst>
                <a:outerShdw blurRad="38100" dist="38100" dir="2700000" algn="tl">
                  <a:srgbClr val="DDDDDD"/>
                </a:outerShdw>
              </a:effectLst>
              <a:latin typeface="Arial" charset="0"/>
              <a:ea typeface="ヒラギノ角ゴ Pro W3" charset="0"/>
              <a:cs typeface="ヒラギノ角ゴ Pro W3" charset="0"/>
            </a:endParaRPr>
          </a:p>
          <a:p>
            <a:pPr eaLnBrk="1" hangingPunct="1">
              <a:lnSpc>
                <a:spcPct val="90000"/>
              </a:lnSpc>
              <a:defRPr/>
            </a:pPr>
            <a:endParaRPr lang="en-US" sz="2300">
              <a:effectLst>
                <a:outerShdw blurRad="38100" dist="38100" dir="2700000" algn="tl">
                  <a:srgbClr val="DDDDDD"/>
                </a:outerShdw>
              </a:effectLst>
              <a:latin typeface="Arial" charset="0"/>
              <a:ea typeface="ヒラギノ角ゴ Pro W3" charset="0"/>
              <a:cs typeface="ヒラギノ角ゴ Pro W3" charset="0"/>
            </a:endParaRPr>
          </a:p>
        </p:txBody>
      </p:sp>
      <p:sp>
        <p:nvSpPr>
          <p:cNvPr id="43011" name="Rectangle 4"/>
          <p:cNvSpPr>
            <a:spLocks noChangeArrowheads="1"/>
          </p:cNvSpPr>
          <p:nvPr/>
        </p:nvSpPr>
        <p:spPr bwMode="auto">
          <a:xfrm>
            <a:off x="152400" y="1295400"/>
            <a:ext cx="13335000" cy="12280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tabLst>
                <a:tab pos="1143000" algn="r"/>
                <a:tab pos="1371600" algn="l"/>
              </a:tabLst>
            </a:pPr>
            <a:r>
              <a:rPr lang="en-US" sz="2200">
                <a:solidFill>
                  <a:srgbClr val="0004FF"/>
                </a:solidFill>
                <a:latin typeface="Helvetica Neue" charset="0"/>
              </a:rPr>
              <a:t>	$86,820 	</a:t>
            </a:r>
            <a:r>
              <a:rPr lang="en-US" sz="2200">
                <a:latin typeface="Helvetica Neue" charset="0"/>
              </a:rPr>
              <a:t>Computer and Information Systems </a:t>
            </a:r>
            <a:r>
              <a:rPr lang="en-US" sz="2200" u="sng">
                <a:latin typeface="Helvetica Neue" charset="0"/>
              </a:rPr>
              <a:t>Managers</a:t>
            </a:r>
          </a:p>
          <a:p>
            <a:pPr>
              <a:tabLst>
                <a:tab pos="1143000" algn="r"/>
                <a:tab pos="1371600" algn="l"/>
              </a:tabLst>
            </a:pPr>
            <a:r>
              <a:rPr lang="en-US" sz="2200">
                <a:solidFill>
                  <a:srgbClr val="0004FF"/>
                </a:solidFill>
                <a:latin typeface="Helvetica Neue" charset="0"/>
              </a:rPr>
              <a:t>	$72,800 	</a:t>
            </a:r>
            <a:r>
              <a:rPr lang="en-US" sz="2200">
                <a:latin typeface="Helvetica Neue" charset="0"/>
              </a:rPr>
              <a:t>Financial </a:t>
            </a:r>
            <a:r>
              <a:rPr lang="en-US" sz="2200" u="sng">
                <a:latin typeface="Helvetica Neue" charset="0"/>
              </a:rPr>
              <a:t>Managers</a:t>
            </a:r>
          </a:p>
          <a:p>
            <a:pPr>
              <a:tabLst>
                <a:tab pos="1143000" algn="r"/>
                <a:tab pos="1371600" algn="l"/>
              </a:tabLst>
            </a:pPr>
            <a:r>
              <a:rPr lang="en-US" sz="2200">
                <a:solidFill>
                  <a:srgbClr val="0004FF"/>
                </a:solidFill>
                <a:latin typeface="Helvetica Neue" charset="0"/>
              </a:rPr>
              <a:t>	$71,430 	</a:t>
            </a:r>
            <a:r>
              <a:rPr lang="en-US" sz="2200">
                <a:latin typeface="Helvetica Neue" charset="0"/>
              </a:rPr>
              <a:t>Software Developers, Systems Software</a:t>
            </a:r>
          </a:p>
          <a:p>
            <a:pPr>
              <a:tabLst>
                <a:tab pos="1143000" algn="r"/>
                <a:tab pos="1371600" algn="l"/>
              </a:tabLst>
            </a:pPr>
            <a:r>
              <a:rPr lang="en-US" sz="2200">
                <a:solidFill>
                  <a:srgbClr val="0004FF"/>
                </a:solidFill>
                <a:latin typeface="Helvetica Neue" charset="0"/>
              </a:rPr>
              <a:t>	$63,180 	</a:t>
            </a:r>
            <a:r>
              <a:rPr lang="en-US" sz="2200">
                <a:latin typeface="Helvetica Neue" charset="0"/>
              </a:rPr>
              <a:t>Medical and Health Services </a:t>
            </a:r>
            <a:r>
              <a:rPr lang="en-US" sz="2200" u="sng">
                <a:latin typeface="Helvetica Neue" charset="0"/>
              </a:rPr>
              <a:t>Managers</a:t>
            </a:r>
          </a:p>
          <a:p>
            <a:pPr>
              <a:tabLst>
                <a:tab pos="1143000" algn="r"/>
                <a:tab pos="1371600" algn="l"/>
              </a:tabLst>
            </a:pPr>
            <a:r>
              <a:rPr lang="en-US" sz="2200">
                <a:solidFill>
                  <a:srgbClr val="0004FF"/>
                </a:solidFill>
                <a:latin typeface="Helvetica Neue" charset="0"/>
              </a:rPr>
              <a:t>	$61,140 	</a:t>
            </a:r>
            <a:r>
              <a:rPr lang="en-US" sz="2200">
                <a:latin typeface="Helvetica Neue" charset="0"/>
              </a:rPr>
              <a:t>Software Developers, Applications</a:t>
            </a:r>
          </a:p>
          <a:p>
            <a:pPr>
              <a:tabLst>
                <a:tab pos="1143000" algn="r"/>
                <a:tab pos="1371600" algn="l"/>
              </a:tabLst>
            </a:pPr>
            <a:r>
              <a:rPr lang="en-US" sz="2200">
                <a:solidFill>
                  <a:srgbClr val="0004FF"/>
                </a:solidFill>
                <a:latin typeface="Helvetica Neue" charset="0"/>
              </a:rPr>
              <a:t>	$54,740 	</a:t>
            </a:r>
            <a:r>
              <a:rPr lang="en-US" sz="2200">
                <a:latin typeface="Helvetica Neue" charset="0"/>
              </a:rPr>
              <a:t>Sales </a:t>
            </a:r>
            <a:r>
              <a:rPr lang="en-US" sz="2200" u="sng">
                <a:latin typeface="Helvetica Neue" charset="0"/>
              </a:rPr>
              <a:t>Managers</a:t>
            </a:r>
          </a:p>
          <a:p>
            <a:pPr>
              <a:tabLst>
                <a:tab pos="1143000" algn="r"/>
                <a:tab pos="1371600" algn="l"/>
              </a:tabLst>
            </a:pPr>
            <a:r>
              <a:rPr lang="en-US" sz="2200">
                <a:solidFill>
                  <a:srgbClr val="0004FF"/>
                </a:solidFill>
                <a:latin typeface="Helvetica Neue" charset="0"/>
              </a:rPr>
              <a:t>	$54,430 	</a:t>
            </a:r>
            <a:r>
              <a:rPr lang="en-US" sz="2200">
                <a:latin typeface="Helvetica Neue" charset="0"/>
              </a:rPr>
              <a:t>Computer Systems Analysts</a:t>
            </a:r>
          </a:p>
          <a:p>
            <a:pPr>
              <a:tabLst>
                <a:tab pos="1143000" algn="r"/>
                <a:tab pos="1371600" algn="l"/>
              </a:tabLst>
            </a:pPr>
            <a:r>
              <a:rPr lang="en-US" sz="2200">
                <a:solidFill>
                  <a:srgbClr val="0004FF"/>
                </a:solidFill>
                <a:latin typeface="Helvetica Neue" charset="0"/>
              </a:rPr>
              <a:t>	$49,890 	</a:t>
            </a:r>
            <a:r>
              <a:rPr lang="en-US" sz="2200">
                <a:latin typeface="Helvetica Neue" charset="0"/>
              </a:rPr>
              <a:t>Financial Analysts</a:t>
            </a:r>
          </a:p>
          <a:p>
            <a:pPr>
              <a:tabLst>
                <a:tab pos="1143000" algn="r"/>
                <a:tab pos="1371600" algn="l"/>
              </a:tabLst>
            </a:pPr>
            <a:r>
              <a:rPr lang="en-US" sz="2200">
                <a:solidFill>
                  <a:srgbClr val="0004FF"/>
                </a:solidFill>
                <a:latin typeface="Helvetica Neue" charset="0"/>
              </a:rPr>
              <a:t>	$49,270 	</a:t>
            </a:r>
            <a:r>
              <a:rPr lang="en-US" sz="2200">
                <a:latin typeface="Helvetica Neue" charset="0"/>
              </a:rPr>
              <a:t>Network and Computer Systems Administrators</a:t>
            </a:r>
          </a:p>
          <a:p>
            <a:pPr>
              <a:tabLst>
                <a:tab pos="1143000" algn="r"/>
                <a:tab pos="1371600" algn="l"/>
              </a:tabLst>
            </a:pPr>
            <a:r>
              <a:rPr lang="en-US" sz="2200">
                <a:solidFill>
                  <a:srgbClr val="0004FF"/>
                </a:solidFill>
                <a:latin typeface="Helvetica Neue" charset="0"/>
              </a:rPr>
              <a:t>	$47,950 	</a:t>
            </a:r>
            <a:r>
              <a:rPr lang="en-US" sz="2200" u="sng">
                <a:latin typeface="Helvetica Neue" charset="0"/>
              </a:rPr>
              <a:t>Management</a:t>
            </a:r>
            <a:r>
              <a:rPr lang="en-US" sz="2200">
                <a:latin typeface="Helvetica Neue" charset="0"/>
              </a:rPr>
              <a:t> Analysts</a:t>
            </a:r>
          </a:p>
          <a:p>
            <a:pPr>
              <a:tabLst>
                <a:tab pos="1143000" algn="r"/>
                <a:tab pos="1371600" algn="l"/>
              </a:tabLst>
            </a:pPr>
            <a:r>
              <a:rPr lang="en-US" sz="2200">
                <a:solidFill>
                  <a:srgbClr val="0004FF"/>
                </a:solidFill>
                <a:latin typeface="Helvetica Neue" charset="0"/>
              </a:rPr>
              <a:t>	$46,380 	</a:t>
            </a:r>
            <a:r>
              <a:rPr lang="en-US" sz="2200">
                <a:latin typeface="Helvetica Neue" charset="0"/>
              </a:rPr>
              <a:t>Civil Engineers</a:t>
            </a:r>
          </a:p>
          <a:p>
            <a:pPr>
              <a:tabLst>
                <a:tab pos="1143000" algn="r"/>
                <a:tab pos="1371600" algn="l"/>
              </a:tabLst>
            </a:pPr>
            <a:r>
              <a:rPr lang="en-US" sz="2200">
                <a:solidFill>
                  <a:srgbClr val="0004FF"/>
                </a:solidFill>
                <a:latin typeface="Helvetica Neue" charset="0"/>
              </a:rPr>
              <a:t>	$43,880 	</a:t>
            </a:r>
            <a:r>
              <a:rPr lang="en-US" sz="2200">
                <a:latin typeface="Helvetica Neue" charset="0"/>
              </a:rPr>
              <a:t>Accountants and Auditors</a:t>
            </a:r>
          </a:p>
          <a:p>
            <a:pPr>
              <a:tabLst>
                <a:tab pos="1143000" algn="r"/>
                <a:tab pos="1371600" algn="l"/>
              </a:tabLst>
            </a:pPr>
            <a:r>
              <a:rPr lang="en-US" sz="2200">
                <a:solidFill>
                  <a:srgbClr val="0004FF"/>
                </a:solidFill>
                <a:latin typeface="Helvetica Neue" charset="0"/>
              </a:rPr>
              <a:t>	$43,360 	</a:t>
            </a:r>
            <a:r>
              <a:rPr lang="en-US" sz="2200">
                <a:latin typeface="Helvetica Neue" charset="0"/>
              </a:rPr>
              <a:t>Securities, Commodities, and Financial Services Sales Agents</a:t>
            </a:r>
          </a:p>
          <a:p>
            <a:pPr>
              <a:tabLst>
                <a:tab pos="1143000" algn="r"/>
                <a:tab pos="1371600" algn="l"/>
              </a:tabLst>
            </a:pPr>
            <a:r>
              <a:rPr lang="en-US" sz="2200">
                <a:solidFill>
                  <a:srgbClr val="0004FF"/>
                </a:solidFill>
                <a:latin typeface="Helvetica Neue" charset="0"/>
              </a:rPr>
              <a:t>	$40,950 	</a:t>
            </a:r>
            <a:r>
              <a:rPr lang="en-US" sz="2200">
                <a:latin typeface="Helvetica Neue" charset="0"/>
              </a:rPr>
              <a:t>Financial Specialists, All Other</a:t>
            </a:r>
          </a:p>
          <a:p>
            <a:pPr>
              <a:tabLst>
                <a:tab pos="1143000" algn="r"/>
                <a:tab pos="1371600" algn="l"/>
              </a:tabLst>
            </a:pPr>
            <a:r>
              <a:rPr lang="en-US" sz="2200">
                <a:solidFill>
                  <a:srgbClr val="0004FF"/>
                </a:solidFill>
                <a:latin typeface="Helvetica Neue" charset="0"/>
              </a:rPr>
              <a:t>	$40,830 	</a:t>
            </a:r>
            <a:r>
              <a:rPr lang="en-US" sz="2200">
                <a:latin typeface="Helvetica Neue" charset="0"/>
              </a:rPr>
              <a:t>Environmental Scientists and Specialists, Including Health</a:t>
            </a:r>
          </a:p>
          <a:p>
            <a:pPr>
              <a:tabLst>
                <a:tab pos="1143000" algn="r"/>
                <a:tab pos="1371600" algn="l"/>
              </a:tabLst>
            </a:pPr>
            <a:r>
              <a:rPr lang="en-US" sz="2200">
                <a:solidFill>
                  <a:srgbClr val="0004FF"/>
                </a:solidFill>
                <a:latin typeface="Helvetica Neue" charset="0"/>
              </a:rPr>
              <a:t>	$40,790 	</a:t>
            </a:r>
            <a:r>
              <a:rPr lang="en-US" sz="2200">
                <a:latin typeface="Helvetica Neue" charset="0"/>
              </a:rPr>
              <a:t>Compensation, Benefits, and Job Analysis Specialists</a:t>
            </a:r>
          </a:p>
          <a:p>
            <a:pPr>
              <a:tabLst>
                <a:tab pos="1143000" algn="r"/>
                <a:tab pos="1371600" algn="l"/>
              </a:tabLst>
            </a:pPr>
            <a:r>
              <a:rPr lang="en-US" sz="2200">
                <a:solidFill>
                  <a:srgbClr val="0004FF"/>
                </a:solidFill>
                <a:latin typeface="Helvetica Neue" charset="0"/>
              </a:rPr>
              <a:t>	$39,040 	</a:t>
            </a:r>
            <a:r>
              <a:rPr lang="en-US" sz="2200">
                <a:latin typeface="Helvetica Neue" charset="0"/>
              </a:rPr>
              <a:t>Sales Representatives, Wholesale and Manufacturing, Technical and Scientific Products</a:t>
            </a:r>
          </a:p>
          <a:p>
            <a:pPr>
              <a:tabLst>
                <a:tab pos="1143000" algn="r"/>
                <a:tab pos="1371600" algn="l"/>
              </a:tabLst>
            </a:pPr>
            <a:r>
              <a:rPr lang="en-US" sz="2200">
                <a:solidFill>
                  <a:srgbClr val="0004FF"/>
                </a:solidFill>
                <a:latin typeface="Helvetica Neue" charset="0"/>
              </a:rPr>
              <a:t>	$38,140 	Training and Development Specialists</a:t>
            </a:r>
          </a:p>
          <a:p>
            <a:pPr>
              <a:tabLst>
                <a:tab pos="1143000" algn="r"/>
                <a:tab pos="1371600" algn="l"/>
              </a:tabLst>
            </a:pPr>
            <a:r>
              <a:rPr lang="en-US" sz="2200">
                <a:solidFill>
                  <a:srgbClr val="0004FF"/>
                </a:solidFill>
                <a:latin typeface="Helvetica Neue" charset="0"/>
              </a:rPr>
              <a:t>	$38,040 	Compliance Officers</a:t>
            </a:r>
          </a:p>
          <a:p>
            <a:pPr>
              <a:tabLst>
                <a:tab pos="1143000" algn="r"/>
                <a:tab pos="1371600" algn="l"/>
              </a:tabLst>
            </a:pPr>
            <a:r>
              <a:rPr lang="en-US" sz="2200">
                <a:solidFill>
                  <a:srgbClr val="0004FF"/>
                </a:solidFill>
                <a:latin typeface="Helvetica Neue" charset="0"/>
              </a:rPr>
              <a:t>	$37,160 	Cost Estimators</a:t>
            </a:r>
          </a:p>
          <a:p>
            <a:pPr>
              <a:tabLst>
                <a:tab pos="1143000" algn="r"/>
                <a:tab pos="1371600" algn="l"/>
              </a:tabLst>
            </a:pPr>
            <a:r>
              <a:rPr lang="en-US" sz="2200">
                <a:solidFill>
                  <a:srgbClr val="0004FF"/>
                </a:solidFill>
                <a:latin typeface="Helvetica Neue" charset="0"/>
              </a:rPr>
              <a:t>	$36,990 	Market Research Analysts and Marketing Specialists</a:t>
            </a:r>
          </a:p>
          <a:p>
            <a:pPr>
              <a:tabLst>
                <a:tab pos="1143000" algn="r"/>
                <a:tab pos="1371600" algn="l"/>
              </a:tabLst>
            </a:pPr>
            <a:r>
              <a:rPr lang="en-US" sz="2200">
                <a:solidFill>
                  <a:srgbClr val="0004FF"/>
                </a:solidFill>
                <a:latin typeface="Helvetica Neue" charset="0"/>
              </a:rPr>
              <a:t>	$36,230 	Personal Financial Advisors</a:t>
            </a:r>
          </a:p>
          <a:p>
            <a:pPr>
              <a:tabLst>
                <a:tab pos="1143000" algn="r"/>
                <a:tab pos="1371600" algn="l"/>
              </a:tabLst>
            </a:pPr>
            <a:r>
              <a:rPr lang="en-US" sz="2200">
                <a:solidFill>
                  <a:srgbClr val="0004FF"/>
                </a:solidFill>
                <a:latin typeface="Helvetica Neue" charset="0"/>
              </a:rPr>
              <a:t>	$35,500 	Public Relations Specialists</a:t>
            </a:r>
          </a:p>
          <a:p>
            <a:pPr>
              <a:tabLst>
                <a:tab pos="1143000" algn="r"/>
                <a:tab pos="1371600" algn="l"/>
              </a:tabLst>
            </a:pPr>
            <a:r>
              <a:rPr lang="en-US" sz="2200">
                <a:solidFill>
                  <a:srgbClr val="0004FF"/>
                </a:solidFill>
                <a:latin typeface="Helvetica Neue" charset="0"/>
              </a:rPr>
              <a:t>	$34,770 	Secondary School Teachers, Except Special and Career/Technical Education</a:t>
            </a:r>
          </a:p>
          <a:p>
            <a:pPr>
              <a:tabLst>
                <a:tab pos="1143000" algn="r"/>
                <a:tab pos="1371600" algn="l"/>
              </a:tabLst>
            </a:pPr>
            <a:r>
              <a:rPr lang="en-US" sz="2200">
                <a:solidFill>
                  <a:srgbClr val="0004FF"/>
                </a:solidFill>
                <a:latin typeface="Helvetica Neue" charset="0"/>
              </a:rPr>
              <a:t>	$34,060 	Special Education Teachers, Preschool, Kindergarten, and Elementary School</a:t>
            </a:r>
          </a:p>
          <a:p>
            <a:pPr>
              <a:tabLst>
                <a:tab pos="1143000" algn="r"/>
                <a:tab pos="1371600" algn="l"/>
              </a:tabLst>
            </a:pPr>
            <a:r>
              <a:rPr lang="en-US" sz="2200">
                <a:solidFill>
                  <a:srgbClr val="0004FF"/>
                </a:solidFill>
                <a:latin typeface="Helvetica Neue" charset="0"/>
              </a:rPr>
              <a:t>	$33,750 	Elementary School Teachers, Except Special Education</a:t>
            </a:r>
          </a:p>
          <a:p>
            <a:pPr>
              <a:tabLst>
                <a:tab pos="1143000" algn="r"/>
                <a:tab pos="1371600" algn="l"/>
              </a:tabLst>
            </a:pPr>
            <a:r>
              <a:rPr lang="en-US" sz="2200">
                <a:solidFill>
                  <a:srgbClr val="0004FF"/>
                </a:solidFill>
                <a:latin typeface="Helvetica Neue" charset="0"/>
              </a:rPr>
              <a:t>	$33,710 	Middle School Teachers, Except Special and Career/Technical Education</a:t>
            </a:r>
          </a:p>
          <a:p>
            <a:pPr>
              <a:tabLst>
                <a:tab pos="1143000" algn="r"/>
                <a:tab pos="1371600" algn="l"/>
              </a:tabLst>
            </a:pPr>
            <a:r>
              <a:rPr lang="en-US" sz="2200">
                <a:solidFill>
                  <a:srgbClr val="0004FF"/>
                </a:solidFill>
                <a:latin typeface="Helvetica Neue" charset="0"/>
              </a:rPr>
              <a:t>	$33,630 	Kindergarten Teachers, Except Special Education</a:t>
            </a:r>
          </a:p>
          <a:p>
            <a:pPr>
              <a:tabLst>
                <a:tab pos="1143000" algn="r"/>
                <a:tab pos="1371600" algn="l"/>
              </a:tabLst>
            </a:pPr>
            <a:r>
              <a:rPr lang="en-US" sz="2200">
                <a:solidFill>
                  <a:srgbClr val="0004FF"/>
                </a:solidFill>
                <a:latin typeface="Helvetica Neue" charset="0"/>
              </a:rPr>
              <a:t>	$33,380 	Mental Health and Substance Abuse Social Workers</a:t>
            </a:r>
          </a:p>
          <a:p>
            <a:pPr>
              <a:tabLst>
                <a:tab pos="1143000" algn="r"/>
                <a:tab pos="1371600" algn="l"/>
              </a:tabLst>
            </a:pPr>
            <a:r>
              <a:rPr lang="en-US" sz="2200">
                <a:solidFill>
                  <a:srgbClr val="0004FF"/>
                </a:solidFill>
                <a:latin typeface="Helvetica Neue" charset="0"/>
              </a:rPr>
              <a:t>	$32,890 	Child, Family, and School Social Workers</a:t>
            </a:r>
          </a:p>
          <a:p>
            <a:pPr>
              <a:tabLst>
                <a:tab pos="1143000" algn="r"/>
                <a:tab pos="1371600" algn="l"/>
              </a:tabLst>
            </a:pPr>
            <a:r>
              <a:rPr lang="en-US" sz="2200">
                <a:solidFill>
                  <a:srgbClr val="0004FF"/>
                </a:solidFill>
                <a:latin typeface="Helvetica Neue" charset="0"/>
              </a:rPr>
              <a:t>	$32,160 	Adult Basic and Secondary Education and Literacy Teachers and Instructors</a:t>
            </a:r>
          </a:p>
          <a:p>
            <a:pPr>
              <a:tabLst>
                <a:tab pos="1143000" algn="r"/>
                <a:tab pos="1371600" algn="l"/>
              </a:tabLst>
            </a:pPr>
            <a:r>
              <a:rPr lang="en-US" sz="2200">
                <a:solidFill>
                  <a:srgbClr val="0004FF"/>
                </a:solidFill>
                <a:latin typeface="Helvetica Neue" charset="0"/>
              </a:rPr>
              <a:t>	$28,300 	Clergy</a:t>
            </a:r>
          </a:p>
          <a:p>
            <a:pPr>
              <a:tabLst>
                <a:tab pos="1143000" algn="r"/>
                <a:tab pos="1371600" algn="l"/>
              </a:tabLst>
            </a:pPr>
            <a:r>
              <a:rPr lang="en-US" sz="2200">
                <a:solidFill>
                  <a:srgbClr val="0004FF"/>
                </a:solidFill>
                <a:latin typeface="Helvetica Neue" charset="0"/>
              </a:rPr>
              <a:t>	$28,100 	Graphic Designers</a:t>
            </a:r>
          </a:p>
          <a:p>
            <a:pPr>
              <a:tabLst>
                <a:tab pos="1143000" algn="r"/>
                <a:tab pos="1371600" algn="l"/>
              </a:tabLst>
            </a:pPr>
            <a:r>
              <a:rPr lang="en-US" sz="2200">
                <a:solidFill>
                  <a:srgbClr val="0004FF"/>
                </a:solidFill>
                <a:latin typeface="Helvetica Neue" charset="0"/>
              </a:rPr>
              <a:t>	$16,890 	Recreation Workers</a:t>
            </a:r>
          </a:p>
          <a:p>
            <a:pPr>
              <a:tabLst>
                <a:tab pos="1143000" algn="r"/>
                <a:tab pos="1371600" algn="l"/>
              </a:tabLst>
            </a:pPr>
            <a:endParaRPr lang="en-US" sz="2200">
              <a:latin typeface="Helvetica Neue" charset="0"/>
            </a:endParaRPr>
          </a:p>
        </p:txBody>
      </p:sp>
    </p:spTree>
    <p:extLst>
      <p:ext uri="{BB962C8B-B14F-4D97-AF65-F5344CB8AC3E}">
        <p14:creationId xmlns:p14="http://schemas.microsoft.com/office/powerpoint/2010/main" val="3029604089"/>
      </p:ext>
    </p:extLst>
  </p:cSld>
  <p:clrMapOvr>
    <a:masterClrMapping/>
  </p:clrMapOvr>
  <p:transition spd="med">
    <p:fade/>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270786" name="Rectangle 2"/>
          <p:cNvSpPr>
            <a:spLocks noGrp="1" noChangeArrowheads="1"/>
          </p:cNvSpPr>
          <p:nvPr>
            <p:ph type="title" idx="4294967295"/>
          </p:nvPr>
        </p:nvSpPr>
        <p:spPr>
          <a:xfrm>
            <a:off x="228600" y="533400"/>
            <a:ext cx="8686800" cy="1143000"/>
          </a:xfrm>
        </p:spPr>
        <p:txBody>
          <a:bodyPr/>
          <a:lstStyle/>
          <a:p>
            <a:pPr eaLnBrk="1" hangingPunct="1">
              <a:defRPr/>
            </a:pPr>
            <a:r>
              <a:rPr lang="en-US" i="1" dirty="0">
                <a:effectLst>
                  <a:outerShdw blurRad="38100" dist="38100" dir="2700000" algn="tl">
                    <a:srgbClr val="DDDDDD"/>
                  </a:outerShdw>
                </a:effectLst>
                <a:latin typeface="Arial" charset="0"/>
                <a:ea typeface="ヒラギノ角ゴ Pro W3" charset="0"/>
                <a:cs typeface="ヒラギノ角ゴ Pro W3" charset="0"/>
              </a:rPr>
              <a:t>Fastest Growing </a:t>
            </a:r>
            <a:r>
              <a:rPr lang="en-US" i="1" dirty="0" smtClean="0">
                <a:effectLst>
                  <a:outerShdw blurRad="38100" dist="38100" dir="2700000" algn="tl">
                    <a:srgbClr val="DDDDDD"/>
                  </a:outerShdw>
                </a:effectLst>
                <a:latin typeface="Arial" charset="0"/>
                <a:ea typeface="ヒラギノ角ゴ Pro W3" charset="0"/>
                <a:cs typeface="ヒラギノ角ゴ Pro W3" charset="0"/>
              </a:rPr>
              <a:t>Occupations </a:t>
            </a:r>
            <a:r>
              <a:rPr lang="en-US" i="1" dirty="0">
                <a:effectLst>
                  <a:outerShdw blurRad="38100" dist="38100" dir="2700000" algn="tl">
                    <a:srgbClr val="DDDDDD"/>
                  </a:outerShdw>
                </a:effectLst>
                <a:latin typeface="Arial" charset="0"/>
                <a:ea typeface="ヒラギノ角ゴ Pro W3" charset="0"/>
                <a:cs typeface="ヒラギノ角ゴ Pro W3" charset="0"/>
              </a:rPr>
              <a:t>in </a:t>
            </a:r>
            <a:r>
              <a:rPr lang="en-US" i="1" dirty="0" smtClean="0">
                <a:effectLst>
                  <a:outerShdw blurRad="38100" dist="38100" dir="2700000" algn="tl">
                    <a:srgbClr val="DDDDDD"/>
                  </a:outerShdw>
                </a:effectLst>
                <a:latin typeface="Arial" charset="0"/>
                <a:ea typeface="ヒラギノ角ゴ Pro W3" charset="0"/>
                <a:cs typeface="ヒラギノ角ゴ Pro W3" charset="0"/>
              </a:rPr>
              <a:t>NC</a:t>
            </a:r>
            <a:r>
              <a:rPr lang="en-US" i="1" dirty="0">
                <a:effectLst>
                  <a:outerShdw blurRad="38100" dist="38100" dir="2700000" algn="tl">
                    <a:srgbClr val="DDDDDD"/>
                  </a:outerShdw>
                </a:effectLst>
                <a:latin typeface="Arial" charset="0"/>
                <a:ea typeface="ヒラギノ角ゴ Pro W3" charset="0"/>
                <a:cs typeface="ヒラギノ角ゴ Pro W3" charset="0"/>
              </a:rPr>
              <a:t/>
            </a:r>
            <a:br>
              <a:rPr lang="en-US" i="1" dirty="0">
                <a:effectLst>
                  <a:outerShdw blurRad="38100" dist="38100" dir="2700000" algn="tl">
                    <a:srgbClr val="DDDDDD"/>
                  </a:outerShdw>
                </a:effectLst>
                <a:latin typeface="Arial" charset="0"/>
                <a:ea typeface="ヒラギノ角ゴ Pro W3" charset="0"/>
                <a:cs typeface="ヒラギノ角ゴ Pro W3" charset="0"/>
              </a:rPr>
            </a:br>
            <a:r>
              <a:rPr lang="en-US" sz="3200" i="1" dirty="0">
                <a:effectLst>
                  <a:outerShdw blurRad="38100" dist="38100" dir="2700000" algn="tl">
                    <a:srgbClr val="DDDDDD"/>
                  </a:outerShdw>
                </a:effectLst>
                <a:latin typeface="Arial" charset="0"/>
                <a:ea typeface="ヒラギノ角ゴ Pro W3" charset="0"/>
                <a:cs typeface="ヒラギノ角ゴ Pro W3" charset="0"/>
              </a:rPr>
              <a:t>Requiring Postsecondary Education</a:t>
            </a:r>
            <a:r>
              <a:rPr lang="en-US" i="1" dirty="0">
                <a:effectLst>
                  <a:outerShdw blurRad="38100" dist="38100" dir="2700000" algn="tl">
                    <a:srgbClr val="DDDDDD"/>
                  </a:outerShdw>
                </a:effectLst>
                <a:latin typeface="Arial" charset="0"/>
                <a:ea typeface="ヒラギノ角ゴ Pro W3" charset="0"/>
                <a:cs typeface="ヒラギノ角ゴ Pro W3" charset="0"/>
              </a:rPr>
              <a:t/>
            </a:r>
            <a:br>
              <a:rPr lang="en-US" i="1" dirty="0">
                <a:effectLst>
                  <a:outerShdw blurRad="38100" dist="38100" dir="2700000" algn="tl">
                    <a:srgbClr val="DDDDDD"/>
                  </a:outerShdw>
                </a:effectLst>
                <a:latin typeface="Arial" charset="0"/>
                <a:ea typeface="ヒラギノ角ゴ Pro W3" charset="0"/>
                <a:cs typeface="ヒラギノ角ゴ Pro W3" charset="0"/>
              </a:rPr>
            </a:br>
            <a:r>
              <a:rPr lang="en-US" sz="1900" i="1" dirty="0">
                <a:solidFill>
                  <a:schemeClr val="tx1"/>
                </a:solidFill>
                <a:effectLst>
                  <a:outerShdw blurRad="38100" dist="38100" dir="2700000" algn="tl">
                    <a:srgbClr val="DDDDDD"/>
                  </a:outerShdw>
                </a:effectLst>
                <a:latin typeface="Arial" charset="0"/>
                <a:ea typeface="ヒラギノ角ゴ Pro W3" charset="0"/>
                <a:cs typeface="ヒラギノ角ゴ Pro W3" charset="0"/>
              </a:rPr>
              <a:t>(Total Change in Positions Projected from 2010 - 2020)</a:t>
            </a:r>
            <a:br>
              <a:rPr lang="en-US" sz="1900" i="1" dirty="0">
                <a:solidFill>
                  <a:schemeClr val="tx1"/>
                </a:solidFill>
                <a:effectLst>
                  <a:outerShdw blurRad="38100" dist="38100" dir="2700000" algn="tl">
                    <a:srgbClr val="DDDDDD"/>
                  </a:outerShdw>
                </a:effectLst>
                <a:latin typeface="Arial" charset="0"/>
                <a:ea typeface="ヒラギノ角ゴ Pro W3" charset="0"/>
                <a:cs typeface="ヒラギノ角ゴ Pro W3" charset="0"/>
              </a:rPr>
            </a:br>
            <a:endParaRPr lang="en-US" sz="1900" i="1" dirty="0">
              <a:solidFill>
                <a:schemeClr val="tx1"/>
              </a:solidFill>
              <a:effectLst>
                <a:outerShdw blurRad="38100" dist="38100" dir="2700000" algn="tl">
                  <a:srgbClr val="DDDDDD"/>
                </a:outerShdw>
              </a:effectLst>
              <a:latin typeface="Arial" charset="0"/>
              <a:ea typeface="ヒラギノ角ゴ Pro W3" charset="0"/>
              <a:cs typeface="ヒラギノ角ゴ Pro W3" charset="0"/>
            </a:endParaRPr>
          </a:p>
        </p:txBody>
      </p:sp>
      <p:sp>
        <p:nvSpPr>
          <p:cNvPr id="65538" name="Rectangle 3"/>
          <p:cNvSpPr>
            <a:spLocks noGrp="1" noChangeArrowheads="1"/>
          </p:cNvSpPr>
          <p:nvPr>
            <p:ph type="body" idx="4294967295"/>
          </p:nvPr>
        </p:nvSpPr>
        <p:spPr>
          <a:xfrm>
            <a:off x="-228600" y="1676400"/>
            <a:ext cx="12039600" cy="4419600"/>
          </a:xfrm>
        </p:spPr>
        <p:txBody>
          <a:bodyPr/>
          <a:lstStyle/>
          <a:p>
            <a:pPr marL="2060575" indent="-2060575">
              <a:lnSpc>
                <a:spcPct val="90000"/>
              </a:lnSpc>
              <a:buFontTx/>
              <a:buNone/>
              <a:tabLst>
                <a:tab pos="1320800" algn="r"/>
                <a:tab pos="1541463" algn="l"/>
              </a:tabLst>
            </a:pPr>
            <a:r>
              <a:rPr lang="en-US" sz="2200" dirty="0">
                <a:solidFill>
                  <a:srgbClr val="0004FF"/>
                </a:solidFill>
                <a:latin typeface="Arial" charset="0"/>
                <a:ea typeface="ヒラギノ角ゴ Pro W3" charset="0"/>
                <a:cs typeface="ヒラギノ角ゴ Pro W3" charset="0"/>
              </a:rPr>
              <a:t>	</a:t>
            </a:r>
            <a:r>
              <a:rPr lang="en-US" sz="2200" dirty="0" smtClean="0">
                <a:solidFill>
                  <a:srgbClr val="0004FF"/>
                </a:solidFill>
                <a:latin typeface="Arial" charset="0"/>
                <a:ea typeface="ヒラギノ角ゴ Pro W3" charset="0"/>
                <a:cs typeface="ヒラギノ角ゴ Pro W3" charset="0"/>
              </a:rPr>
              <a:t>17,250</a:t>
            </a:r>
            <a:r>
              <a:rPr lang="en-US" sz="2200" dirty="0">
                <a:solidFill>
                  <a:srgbClr val="0004FF"/>
                </a:solidFill>
                <a:latin typeface="Arial" charset="0"/>
                <a:ea typeface="ヒラギノ角ゴ Pro W3" charset="0"/>
                <a:cs typeface="ヒラギノ角ゴ Pro W3" charset="0"/>
              </a:rPr>
              <a:t>	Registered Nurses</a:t>
            </a:r>
          </a:p>
          <a:p>
            <a:pPr marL="2060575" indent="-2060575">
              <a:lnSpc>
                <a:spcPct val="90000"/>
              </a:lnSpc>
              <a:buFontTx/>
              <a:buNone/>
              <a:tabLst>
                <a:tab pos="1320800" algn="r"/>
                <a:tab pos="1541463" algn="l"/>
              </a:tabLst>
            </a:pPr>
            <a:r>
              <a:rPr lang="en-US" sz="2200" dirty="0">
                <a:solidFill>
                  <a:srgbClr val="0004FF"/>
                </a:solidFill>
                <a:latin typeface="Arial" charset="0"/>
                <a:ea typeface="ヒラギノ角ゴ Pro W3" charset="0"/>
                <a:cs typeface="ヒラギノ角ゴ Pro W3" charset="0"/>
              </a:rPr>
              <a:t>	</a:t>
            </a:r>
            <a:r>
              <a:rPr lang="en-US" sz="2200" dirty="0" smtClean="0">
                <a:solidFill>
                  <a:srgbClr val="0004FF"/>
                </a:solidFill>
                <a:latin typeface="Arial" charset="0"/>
                <a:ea typeface="ヒラギノ角ゴ Pro W3" charset="0"/>
                <a:cs typeface="ヒラギノ角ゴ Pro W3" charset="0"/>
              </a:rPr>
              <a:t>9,930</a:t>
            </a:r>
            <a:r>
              <a:rPr lang="en-US" sz="2200" dirty="0">
                <a:solidFill>
                  <a:srgbClr val="0004FF"/>
                </a:solidFill>
                <a:latin typeface="Arial" charset="0"/>
                <a:ea typeface="ヒラギノ角ゴ Pro W3" charset="0"/>
                <a:cs typeface="ヒラギノ角ゴ Pro W3" charset="0"/>
              </a:rPr>
              <a:t>	Postsecondary Teachers</a:t>
            </a:r>
          </a:p>
          <a:p>
            <a:pPr marL="2060575" indent="-2060575">
              <a:lnSpc>
                <a:spcPct val="90000"/>
              </a:lnSpc>
              <a:buFontTx/>
              <a:buNone/>
              <a:tabLst>
                <a:tab pos="1320800" algn="r"/>
                <a:tab pos="1541463" algn="l"/>
              </a:tabLst>
            </a:pPr>
            <a:r>
              <a:rPr lang="en-US" sz="2200" dirty="0">
                <a:solidFill>
                  <a:srgbClr val="0004FF"/>
                </a:solidFill>
                <a:latin typeface="Arial" charset="0"/>
                <a:ea typeface="ヒラギノ角ゴ Pro W3" charset="0"/>
                <a:cs typeface="ヒラギノ角ゴ Pro W3" charset="0"/>
              </a:rPr>
              <a:t>	</a:t>
            </a:r>
            <a:r>
              <a:rPr lang="en-US" sz="2200" dirty="0" smtClean="0">
                <a:solidFill>
                  <a:srgbClr val="0004FF"/>
                </a:solidFill>
                <a:latin typeface="Arial" charset="0"/>
                <a:ea typeface="ヒラギノ角ゴ Pro W3" charset="0"/>
                <a:cs typeface="ヒラギノ角ゴ Pro W3" charset="0"/>
              </a:rPr>
              <a:t>8,640</a:t>
            </a:r>
            <a:r>
              <a:rPr lang="en-US" sz="2200" dirty="0">
                <a:solidFill>
                  <a:srgbClr val="0004FF"/>
                </a:solidFill>
                <a:latin typeface="Arial" charset="0"/>
                <a:ea typeface="ヒラギノ角ゴ Pro W3" charset="0"/>
                <a:cs typeface="ヒラギノ角ゴ Pro W3" charset="0"/>
              </a:rPr>
              <a:t>	Elementary School Teachers, Except Special Education</a:t>
            </a:r>
          </a:p>
          <a:p>
            <a:pPr marL="2060575" indent="-2060575">
              <a:lnSpc>
                <a:spcPct val="90000"/>
              </a:lnSpc>
              <a:buFontTx/>
              <a:buNone/>
              <a:tabLst>
                <a:tab pos="1320800" algn="r"/>
                <a:tab pos="1541463" algn="l"/>
              </a:tabLst>
            </a:pPr>
            <a:r>
              <a:rPr lang="en-US" sz="2200" dirty="0">
                <a:solidFill>
                  <a:srgbClr val="0004FF"/>
                </a:solidFill>
                <a:latin typeface="Arial" charset="0"/>
                <a:ea typeface="ヒラギノ角ゴ Pro W3" charset="0"/>
                <a:cs typeface="ヒラギノ角ゴ Pro W3" charset="0"/>
              </a:rPr>
              <a:t>	</a:t>
            </a:r>
            <a:r>
              <a:rPr lang="en-US" sz="2200" dirty="0" smtClean="0">
                <a:solidFill>
                  <a:srgbClr val="0004FF"/>
                </a:solidFill>
                <a:latin typeface="Arial" charset="0"/>
                <a:ea typeface="ヒラギノ角ゴ Pro W3" charset="0"/>
                <a:cs typeface="ヒラギノ角ゴ Pro W3" charset="0"/>
              </a:rPr>
              <a:t>4,400</a:t>
            </a:r>
            <a:r>
              <a:rPr lang="en-US" sz="2200" dirty="0">
                <a:solidFill>
                  <a:srgbClr val="0004FF"/>
                </a:solidFill>
                <a:latin typeface="Arial" charset="0"/>
                <a:ea typeface="ヒラギノ角ゴ Pro W3" charset="0"/>
                <a:cs typeface="ヒラギノ角ゴ Pro W3" charset="0"/>
              </a:rPr>
              <a:t>	Accountants and Auditors</a:t>
            </a:r>
          </a:p>
          <a:p>
            <a:pPr marL="2060575" indent="-2060575">
              <a:lnSpc>
                <a:spcPct val="90000"/>
              </a:lnSpc>
              <a:buFontTx/>
              <a:buNone/>
              <a:tabLst>
                <a:tab pos="1320800" algn="r"/>
                <a:tab pos="1541463" algn="l"/>
              </a:tabLst>
            </a:pPr>
            <a:r>
              <a:rPr lang="en-US" sz="2200" dirty="0">
                <a:solidFill>
                  <a:srgbClr val="0004FF"/>
                </a:solidFill>
                <a:latin typeface="Arial" charset="0"/>
                <a:ea typeface="ヒラギノ角ゴ Pro W3" charset="0"/>
                <a:cs typeface="ヒラギノ角ゴ Pro W3" charset="0"/>
              </a:rPr>
              <a:t>	</a:t>
            </a:r>
            <a:r>
              <a:rPr lang="en-US" sz="2200" dirty="0" smtClean="0">
                <a:solidFill>
                  <a:srgbClr val="0004FF"/>
                </a:solidFill>
                <a:latin typeface="Arial" charset="0"/>
                <a:ea typeface="ヒラギノ角ゴ Pro W3" charset="0"/>
                <a:cs typeface="ヒラギノ角ゴ Pro W3" charset="0"/>
              </a:rPr>
              <a:t>4,160</a:t>
            </a:r>
            <a:r>
              <a:rPr lang="en-US" sz="2200" dirty="0">
                <a:solidFill>
                  <a:srgbClr val="0004FF"/>
                </a:solidFill>
                <a:latin typeface="Arial" charset="0"/>
                <a:ea typeface="ヒラギノ角ゴ Pro W3" charset="0"/>
                <a:cs typeface="ヒラギノ角ゴ Pro W3" charset="0"/>
              </a:rPr>
              <a:t>	Middle School Teachers, Except Special and Career/Technical Education</a:t>
            </a:r>
          </a:p>
          <a:p>
            <a:pPr marL="2060575" indent="-2060575">
              <a:lnSpc>
                <a:spcPct val="90000"/>
              </a:lnSpc>
              <a:buFontTx/>
              <a:buNone/>
              <a:tabLst>
                <a:tab pos="1320800" algn="r"/>
                <a:tab pos="1541463" algn="l"/>
              </a:tabLst>
            </a:pPr>
            <a:r>
              <a:rPr lang="en-US" sz="2200" dirty="0">
                <a:solidFill>
                  <a:srgbClr val="0004FF"/>
                </a:solidFill>
                <a:latin typeface="Arial" charset="0"/>
                <a:ea typeface="ヒラギノ角ゴ Pro W3" charset="0"/>
                <a:cs typeface="ヒラギノ角ゴ Pro W3" charset="0"/>
              </a:rPr>
              <a:t>	</a:t>
            </a:r>
            <a:r>
              <a:rPr lang="en-US" sz="2200" dirty="0" smtClean="0">
                <a:solidFill>
                  <a:srgbClr val="0004FF"/>
                </a:solidFill>
                <a:latin typeface="Arial" charset="0"/>
                <a:ea typeface="ヒラギノ角ゴ Pro W3" charset="0"/>
                <a:cs typeface="ヒラギノ角ゴ Pro W3" charset="0"/>
              </a:rPr>
              <a:t>3,870</a:t>
            </a:r>
            <a:r>
              <a:rPr lang="en-US" sz="2200" dirty="0">
                <a:solidFill>
                  <a:srgbClr val="0004FF"/>
                </a:solidFill>
                <a:latin typeface="Arial" charset="0"/>
                <a:ea typeface="ヒラギノ角ゴ Pro W3" charset="0"/>
                <a:cs typeface="ヒラギノ角ゴ Pro W3" charset="0"/>
              </a:rPr>
              <a:t>	Teachers and Instructors, All Other</a:t>
            </a:r>
          </a:p>
          <a:p>
            <a:pPr marL="2060575" indent="-2060575">
              <a:lnSpc>
                <a:spcPct val="90000"/>
              </a:lnSpc>
              <a:buFontTx/>
              <a:buNone/>
              <a:tabLst>
                <a:tab pos="1320800" algn="r"/>
                <a:tab pos="1541463" algn="l"/>
              </a:tabLst>
            </a:pPr>
            <a:r>
              <a:rPr lang="en-US" sz="2200" dirty="0">
                <a:solidFill>
                  <a:srgbClr val="0004FF"/>
                </a:solidFill>
                <a:latin typeface="Arial" charset="0"/>
                <a:ea typeface="ヒラギノ角ゴ Pro W3" charset="0"/>
                <a:cs typeface="ヒラギノ角ゴ Pro W3" charset="0"/>
              </a:rPr>
              <a:t>	</a:t>
            </a:r>
            <a:r>
              <a:rPr lang="en-US" sz="2200" dirty="0" smtClean="0">
                <a:solidFill>
                  <a:srgbClr val="0004FF"/>
                </a:solidFill>
                <a:latin typeface="Arial" charset="0"/>
                <a:ea typeface="ヒラギノ角ゴ Pro W3" charset="0"/>
                <a:cs typeface="ヒラギノ角ゴ Pro W3" charset="0"/>
              </a:rPr>
              <a:t>3,830</a:t>
            </a:r>
            <a:r>
              <a:rPr lang="en-US" sz="2200" dirty="0">
                <a:solidFill>
                  <a:srgbClr val="0004FF"/>
                </a:solidFill>
                <a:latin typeface="Arial" charset="0"/>
                <a:ea typeface="ヒラギノ角ゴ Pro W3" charset="0"/>
                <a:cs typeface="ヒラギノ角ゴ Pro W3" charset="0"/>
              </a:rPr>
              <a:t>	Market Research Analysts and Marketing Specialists</a:t>
            </a:r>
          </a:p>
          <a:p>
            <a:pPr marL="2060575" indent="-2060575">
              <a:lnSpc>
                <a:spcPct val="90000"/>
              </a:lnSpc>
              <a:buFontTx/>
              <a:buNone/>
              <a:tabLst>
                <a:tab pos="1320800" algn="r"/>
                <a:tab pos="1541463" algn="l"/>
              </a:tabLst>
            </a:pPr>
            <a:r>
              <a:rPr lang="en-US" sz="2200" dirty="0">
                <a:solidFill>
                  <a:srgbClr val="0004FF"/>
                </a:solidFill>
                <a:latin typeface="Arial" charset="0"/>
                <a:ea typeface="ヒラギノ角ゴ Pro W3" charset="0"/>
                <a:cs typeface="ヒラギノ角ゴ Pro W3" charset="0"/>
              </a:rPr>
              <a:t>	</a:t>
            </a:r>
            <a:r>
              <a:rPr lang="en-US" sz="2200" dirty="0" smtClean="0">
                <a:solidFill>
                  <a:srgbClr val="0004FF"/>
                </a:solidFill>
                <a:latin typeface="Arial" charset="0"/>
                <a:ea typeface="ヒラギノ角ゴ Pro W3" charset="0"/>
                <a:cs typeface="ヒラギノ角ゴ Pro W3" charset="0"/>
              </a:rPr>
              <a:t>3,730</a:t>
            </a:r>
            <a:r>
              <a:rPr lang="en-US" sz="2200" dirty="0">
                <a:solidFill>
                  <a:srgbClr val="0004FF"/>
                </a:solidFill>
                <a:latin typeface="Arial" charset="0"/>
                <a:ea typeface="ヒラギノ角ゴ Pro W3" charset="0"/>
                <a:cs typeface="ヒラギノ角ゴ Pro W3" charset="0"/>
              </a:rPr>
              <a:t>	Business Operations Specialists, All Other</a:t>
            </a:r>
          </a:p>
          <a:p>
            <a:pPr marL="2060575" indent="-2060575">
              <a:lnSpc>
                <a:spcPct val="90000"/>
              </a:lnSpc>
              <a:buFontTx/>
              <a:buNone/>
              <a:tabLst>
                <a:tab pos="1320800" algn="r"/>
                <a:tab pos="1541463" algn="l"/>
              </a:tabLst>
            </a:pPr>
            <a:r>
              <a:rPr lang="en-US" sz="2200" dirty="0">
                <a:solidFill>
                  <a:srgbClr val="0004FF"/>
                </a:solidFill>
                <a:latin typeface="Arial" charset="0"/>
                <a:ea typeface="ヒラギノ角ゴ Pro W3" charset="0"/>
                <a:cs typeface="ヒラギノ角ゴ Pro W3" charset="0"/>
              </a:rPr>
              <a:t>	</a:t>
            </a:r>
            <a:r>
              <a:rPr lang="en-US" sz="2200" dirty="0" smtClean="0">
                <a:solidFill>
                  <a:srgbClr val="0004FF"/>
                </a:solidFill>
                <a:latin typeface="Arial" charset="0"/>
                <a:ea typeface="ヒラギノ角ゴ Pro W3" charset="0"/>
                <a:cs typeface="ヒラギノ角ゴ Pro W3" charset="0"/>
              </a:rPr>
              <a:t>3,360</a:t>
            </a:r>
            <a:r>
              <a:rPr lang="en-US" sz="2200" dirty="0">
                <a:solidFill>
                  <a:srgbClr val="0004FF"/>
                </a:solidFill>
                <a:latin typeface="Arial" charset="0"/>
                <a:ea typeface="ヒラギノ角ゴ Pro W3" charset="0"/>
                <a:cs typeface="ヒラギノ角ゴ Pro W3" charset="0"/>
              </a:rPr>
              <a:t>	</a:t>
            </a:r>
            <a:r>
              <a:rPr lang="en-US" sz="2200" dirty="0" err="1">
                <a:solidFill>
                  <a:srgbClr val="0004FF"/>
                </a:solidFill>
                <a:latin typeface="Arial" charset="0"/>
                <a:ea typeface="ヒラギノ角ゴ Pro W3" charset="0"/>
                <a:cs typeface="ヒラギノ角ゴ Pro W3" charset="0"/>
              </a:rPr>
              <a:t>Physicans</a:t>
            </a:r>
            <a:r>
              <a:rPr lang="en-US" sz="2200" dirty="0">
                <a:solidFill>
                  <a:srgbClr val="0004FF"/>
                </a:solidFill>
                <a:latin typeface="Arial" charset="0"/>
                <a:ea typeface="ヒラギノ角ゴ Pro W3" charset="0"/>
                <a:cs typeface="ヒラギノ角ゴ Pro W3" charset="0"/>
              </a:rPr>
              <a:t> and Surgeons</a:t>
            </a:r>
          </a:p>
          <a:p>
            <a:pPr marL="2060575" indent="-2060575">
              <a:lnSpc>
                <a:spcPct val="90000"/>
              </a:lnSpc>
              <a:buFontTx/>
              <a:buNone/>
              <a:tabLst>
                <a:tab pos="1320800" algn="r"/>
                <a:tab pos="1541463" algn="l"/>
              </a:tabLst>
            </a:pPr>
            <a:r>
              <a:rPr lang="en-US" sz="2200" dirty="0">
                <a:solidFill>
                  <a:srgbClr val="0004FF"/>
                </a:solidFill>
                <a:latin typeface="Arial" charset="0"/>
                <a:ea typeface="ヒラギノ角ゴ Pro W3" charset="0"/>
                <a:cs typeface="ヒラギノ角ゴ Pro W3" charset="0"/>
              </a:rPr>
              <a:t>	</a:t>
            </a:r>
            <a:r>
              <a:rPr lang="en-US" sz="2200" dirty="0" smtClean="0">
                <a:solidFill>
                  <a:srgbClr val="0004FF"/>
                </a:solidFill>
                <a:latin typeface="Arial" charset="0"/>
                <a:ea typeface="ヒラギノ角ゴ Pro W3" charset="0"/>
                <a:cs typeface="ヒラギノ角ゴ Pro W3" charset="0"/>
              </a:rPr>
              <a:t>3,240</a:t>
            </a:r>
            <a:r>
              <a:rPr lang="en-US" sz="2200" dirty="0">
                <a:solidFill>
                  <a:srgbClr val="0004FF"/>
                </a:solidFill>
                <a:latin typeface="Arial" charset="0"/>
                <a:ea typeface="ヒラギノ角ゴ Pro W3" charset="0"/>
                <a:cs typeface="ヒラギノ角ゴ Pro W3" charset="0"/>
              </a:rPr>
              <a:t>	Secondary School Teachers, Except Special and Career/Technical Education</a:t>
            </a:r>
          </a:p>
          <a:p>
            <a:pPr marL="2060575" indent="-2060575">
              <a:lnSpc>
                <a:spcPct val="90000"/>
              </a:lnSpc>
              <a:buFontTx/>
              <a:buNone/>
              <a:tabLst>
                <a:tab pos="1320800" algn="r"/>
                <a:tab pos="1541463" algn="l"/>
              </a:tabLst>
            </a:pPr>
            <a:r>
              <a:rPr lang="en-US" sz="2200" dirty="0">
                <a:solidFill>
                  <a:srgbClr val="0004FF"/>
                </a:solidFill>
                <a:latin typeface="Arial" charset="0"/>
                <a:ea typeface="ヒラギノ角ゴ Pro W3" charset="0"/>
                <a:cs typeface="ヒラギノ角ゴ Pro W3" charset="0"/>
              </a:rPr>
              <a:t>	</a:t>
            </a:r>
            <a:r>
              <a:rPr lang="en-US" sz="2200" dirty="0" smtClean="0">
                <a:solidFill>
                  <a:srgbClr val="0004FF"/>
                </a:solidFill>
                <a:latin typeface="Arial" charset="0"/>
                <a:ea typeface="ヒラギノ角ゴ Pro W3" charset="0"/>
                <a:cs typeface="ヒラギノ角ゴ Pro W3" charset="0"/>
              </a:rPr>
              <a:t>3,100</a:t>
            </a:r>
            <a:r>
              <a:rPr lang="en-US" sz="2200" dirty="0">
                <a:solidFill>
                  <a:srgbClr val="0004FF"/>
                </a:solidFill>
                <a:latin typeface="Arial" charset="0"/>
                <a:ea typeface="ヒラギノ角ゴ Pro W3" charset="0"/>
                <a:cs typeface="ヒラギノ角ゴ Pro W3" charset="0"/>
              </a:rPr>
              <a:t>	Police and Sheriff's Patrol Officers</a:t>
            </a:r>
          </a:p>
          <a:p>
            <a:pPr marL="2060575" indent="-2060575">
              <a:lnSpc>
                <a:spcPct val="90000"/>
              </a:lnSpc>
              <a:buFontTx/>
              <a:buNone/>
              <a:tabLst>
                <a:tab pos="1320800" algn="r"/>
                <a:tab pos="1541463" algn="l"/>
              </a:tabLst>
            </a:pPr>
            <a:r>
              <a:rPr lang="en-US" sz="2200" dirty="0">
                <a:solidFill>
                  <a:srgbClr val="0004FF"/>
                </a:solidFill>
                <a:latin typeface="Arial" charset="0"/>
                <a:ea typeface="ヒラギノ角ゴ Pro W3" charset="0"/>
                <a:cs typeface="ヒラギノ角ゴ Pro W3" charset="0"/>
              </a:rPr>
              <a:t>	</a:t>
            </a:r>
            <a:r>
              <a:rPr lang="en-US" sz="2200" dirty="0" smtClean="0">
                <a:solidFill>
                  <a:srgbClr val="0004FF"/>
                </a:solidFill>
                <a:latin typeface="Arial" charset="0"/>
                <a:ea typeface="ヒラギノ角ゴ Pro W3" charset="0"/>
                <a:cs typeface="ヒラギノ角ゴ Pro W3" charset="0"/>
              </a:rPr>
              <a:t>3,010</a:t>
            </a:r>
            <a:r>
              <a:rPr lang="en-US" sz="2200" dirty="0">
                <a:solidFill>
                  <a:srgbClr val="0004FF"/>
                </a:solidFill>
                <a:latin typeface="Arial" charset="0"/>
                <a:ea typeface="ヒラギノ角ゴ Pro W3" charset="0"/>
                <a:cs typeface="ヒラギノ角ゴ Pro W3" charset="0"/>
              </a:rPr>
              <a:t>	Medical Secretaries</a:t>
            </a:r>
          </a:p>
          <a:p>
            <a:pPr marL="2060575" indent="-2060575">
              <a:lnSpc>
                <a:spcPct val="90000"/>
              </a:lnSpc>
              <a:buFontTx/>
              <a:buNone/>
              <a:tabLst>
                <a:tab pos="1320800" algn="r"/>
                <a:tab pos="1541463" algn="l"/>
              </a:tabLst>
            </a:pPr>
            <a:r>
              <a:rPr lang="en-US" sz="2200" dirty="0">
                <a:solidFill>
                  <a:srgbClr val="0004FF"/>
                </a:solidFill>
                <a:latin typeface="Arial" charset="0"/>
                <a:ea typeface="ヒラギノ角ゴ Pro W3" charset="0"/>
                <a:cs typeface="ヒラギノ角ゴ Pro W3" charset="0"/>
              </a:rPr>
              <a:t>	</a:t>
            </a:r>
            <a:r>
              <a:rPr lang="en-US" sz="2200" dirty="0" smtClean="0">
                <a:solidFill>
                  <a:srgbClr val="0004FF"/>
                </a:solidFill>
                <a:latin typeface="Arial" charset="0"/>
                <a:ea typeface="ヒラギノ角ゴ Pro W3" charset="0"/>
                <a:cs typeface="ヒラギノ角ゴ Pro W3" charset="0"/>
              </a:rPr>
              <a:t>2,860</a:t>
            </a:r>
            <a:r>
              <a:rPr lang="en-US" sz="2200" dirty="0">
                <a:solidFill>
                  <a:srgbClr val="0004FF"/>
                </a:solidFill>
                <a:latin typeface="Arial" charset="0"/>
                <a:ea typeface="ヒラギノ角ゴ Pro W3" charset="0"/>
                <a:cs typeface="ヒラギノ角ゴ Pro W3" charset="0"/>
              </a:rPr>
              <a:t>	Emergency Medical Technicians and Paramedics</a:t>
            </a:r>
          </a:p>
          <a:p>
            <a:pPr marL="2060575" indent="-2060575">
              <a:lnSpc>
                <a:spcPct val="90000"/>
              </a:lnSpc>
              <a:buFontTx/>
              <a:buNone/>
              <a:tabLst>
                <a:tab pos="1320800" algn="r"/>
                <a:tab pos="1541463" algn="l"/>
              </a:tabLst>
            </a:pPr>
            <a:r>
              <a:rPr lang="en-US" sz="2200" dirty="0">
                <a:solidFill>
                  <a:srgbClr val="0004FF"/>
                </a:solidFill>
                <a:latin typeface="Arial" charset="0"/>
                <a:ea typeface="ヒラギノ角ゴ Pro W3" charset="0"/>
                <a:cs typeface="ヒラギノ角ゴ Pro W3" charset="0"/>
              </a:rPr>
              <a:t>	</a:t>
            </a:r>
            <a:r>
              <a:rPr lang="en-US" sz="2200" dirty="0" smtClean="0">
                <a:solidFill>
                  <a:srgbClr val="0004FF"/>
                </a:solidFill>
                <a:latin typeface="Arial" charset="0"/>
                <a:ea typeface="ヒラギノ角ゴ Pro W3" charset="0"/>
                <a:cs typeface="ヒラギノ角ゴ Pro W3" charset="0"/>
              </a:rPr>
              <a:t>2,530</a:t>
            </a:r>
            <a:r>
              <a:rPr lang="en-US" sz="2200" dirty="0">
                <a:solidFill>
                  <a:srgbClr val="0004FF"/>
                </a:solidFill>
                <a:latin typeface="Arial" charset="0"/>
                <a:ea typeface="ヒラギノ角ゴ Pro W3" charset="0"/>
                <a:cs typeface="ヒラギノ角ゴ Pro W3" charset="0"/>
              </a:rPr>
              <a:t>	Paralegals and Legal Assistants</a:t>
            </a:r>
          </a:p>
          <a:p>
            <a:pPr marL="2060575" indent="-2060575">
              <a:lnSpc>
                <a:spcPct val="90000"/>
              </a:lnSpc>
              <a:buFontTx/>
              <a:buNone/>
              <a:tabLst>
                <a:tab pos="1320800" algn="r"/>
                <a:tab pos="1541463" algn="l"/>
              </a:tabLst>
            </a:pPr>
            <a:r>
              <a:rPr lang="en-US" sz="2200" dirty="0">
                <a:solidFill>
                  <a:srgbClr val="0004FF"/>
                </a:solidFill>
                <a:latin typeface="Arial" charset="0"/>
                <a:ea typeface="ヒラギノ角ゴ Pro W3" charset="0"/>
                <a:cs typeface="ヒラギノ角ゴ Pro W3" charset="0"/>
              </a:rPr>
              <a:t>	</a:t>
            </a:r>
            <a:r>
              <a:rPr lang="en-US" sz="2200" dirty="0" smtClean="0">
                <a:solidFill>
                  <a:srgbClr val="0004FF"/>
                </a:solidFill>
                <a:latin typeface="Arial" charset="0"/>
                <a:ea typeface="ヒラギノ角ゴ Pro W3" charset="0"/>
                <a:cs typeface="ヒラギノ角ゴ Pro W3" charset="0"/>
              </a:rPr>
              <a:t>2,430</a:t>
            </a:r>
            <a:r>
              <a:rPr lang="en-US" sz="2200" dirty="0">
                <a:solidFill>
                  <a:srgbClr val="0004FF"/>
                </a:solidFill>
                <a:latin typeface="Arial" charset="0"/>
                <a:ea typeface="ヒラギノ角ゴ Pro W3" charset="0"/>
                <a:cs typeface="ヒラギノ角ゴ Pro W3" charset="0"/>
              </a:rPr>
              <a:t>	Heating, Air Conditioning, and Refrigeration Mechanics and Installers</a:t>
            </a:r>
          </a:p>
          <a:p>
            <a:pPr marL="2060575" indent="-2060575">
              <a:lnSpc>
                <a:spcPct val="90000"/>
              </a:lnSpc>
              <a:buFontTx/>
              <a:buNone/>
              <a:tabLst>
                <a:tab pos="1320800" algn="r"/>
                <a:tab pos="1541463" algn="l"/>
              </a:tabLst>
            </a:pPr>
            <a:r>
              <a:rPr lang="en-US" sz="2200" dirty="0">
                <a:solidFill>
                  <a:srgbClr val="0004FF"/>
                </a:solidFill>
                <a:latin typeface="Arial" charset="0"/>
                <a:ea typeface="ヒラギノ角ゴ Pro W3" charset="0"/>
                <a:cs typeface="ヒラギノ角ゴ Pro W3" charset="0"/>
              </a:rPr>
              <a:t>	</a:t>
            </a:r>
            <a:r>
              <a:rPr lang="en-US" sz="2200" dirty="0" smtClean="0">
                <a:solidFill>
                  <a:srgbClr val="0004FF"/>
                </a:solidFill>
                <a:latin typeface="Arial" charset="0"/>
                <a:ea typeface="ヒラギノ角ゴ Pro W3" charset="0"/>
                <a:cs typeface="ヒラギノ角ゴ Pro W3" charset="0"/>
              </a:rPr>
              <a:t>2,280</a:t>
            </a:r>
            <a:r>
              <a:rPr lang="en-US" sz="2200" dirty="0">
                <a:solidFill>
                  <a:srgbClr val="0004FF"/>
                </a:solidFill>
                <a:latin typeface="Arial" charset="0"/>
                <a:ea typeface="ヒラギノ角ゴ Pro W3" charset="0"/>
                <a:cs typeface="ヒラギノ角ゴ Pro W3" charset="0"/>
              </a:rPr>
              <a:t>	Medical Scientists, Except Epidemiologists</a:t>
            </a:r>
          </a:p>
          <a:p>
            <a:pPr marL="2060575" indent="-2060575">
              <a:lnSpc>
                <a:spcPct val="90000"/>
              </a:lnSpc>
              <a:buFontTx/>
              <a:buNone/>
              <a:tabLst>
                <a:tab pos="1320800" algn="r"/>
                <a:tab pos="1541463" algn="l"/>
              </a:tabLst>
            </a:pPr>
            <a:r>
              <a:rPr lang="en-US" sz="2200" dirty="0">
                <a:solidFill>
                  <a:srgbClr val="0004FF"/>
                </a:solidFill>
                <a:latin typeface="Arial" charset="0"/>
                <a:ea typeface="ヒラギノ角ゴ Pro W3" charset="0"/>
                <a:cs typeface="ヒラギノ角ゴ Pro W3" charset="0"/>
              </a:rPr>
              <a:t>	2220	Special Education Teachers, Preschool, Kindergarten, and Elementary School</a:t>
            </a:r>
          </a:p>
          <a:p>
            <a:pPr marL="2060575" indent="-2060575">
              <a:lnSpc>
                <a:spcPct val="90000"/>
              </a:lnSpc>
              <a:buFontTx/>
              <a:buNone/>
              <a:tabLst>
                <a:tab pos="1320800" algn="r"/>
                <a:tab pos="1541463" algn="l"/>
              </a:tabLst>
            </a:pPr>
            <a:r>
              <a:rPr lang="en-US" sz="2200" dirty="0">
                <a:solidFill>
                  <a:srgbClr val="0004FF"/>
                </a:solidFill>
                <a:latin typeface="Arial" charset="0"/>
                <a:ea typeface="ヒラギノ角ゴ Pro W3" charset="0"/>
                <a:cs typeface="ヒラギノ角ゴ Pro W3" charset="0"/>
              </a:rPr>
              <a:t>	2210	Firefighters</a:t>
            </a:r>
          </a:p>
          <a:p>
            <a:pPr marL="2060575" indent="-2060575">
              <a:lnSpc>
                <a:spcPct val="90000"/>
              </a:lnSpc>
              <a:buFontTx/>
              <a:buNone/>
              <a:tabLst>
                <a:tab pos="1320800" algn="r"/>
                <a:tab pos="1541463" algn="l"/>
              </a:tabLst>
            </a:pPr>
            <a:r>
              <a:rPr lang="en-US" sz="2200" dirty="0">
                <a:solidFill>
                  <a:srgbClr val="0004FF"/>
                </a:solidFill>
                <a:latin typeface="Arial" charset="0"/>
                <a:ea typeface="ヒラギノ角ゴ Pro W3" charset="0"/>
                <a:cs typeface="ヒラギノ角ゴ Pro W3" charset="0"/>
              </a:rPr>
              <a:t>	2120	Computer Systems Analysts</a:t>
            </a:r>
          </a:p>
          <a:p>
            <a:pPr marL="2060575" indent="-2060575">
              <a:lnSpc>
                <a:spcPct val="90000"/>
              </a:lnSpc>
              <a:buFontTx/>
              <a:buNone/>
              <a:tabLst>
                <a:tab pos="1320800" algn="r"/>
                <a:tab pos="1541463" algn="l"/>
              </a:tabLst>
            </a:pPr>
            <a:r>
              <a:rPr lang="en-US" sz="2200" dirty="0">
                <a:solidFill>
                  <a:srgbClr val="0004FF"/>
                </a:solidFill>
                <a:latin typeface="Arial" charset="0"/>
                <a:ea typeface="ヒラギノ角ゴ Pro W3" charset="0"/>
                <a:cs typeface="ヒラギノ角ゴ Pro W3" charset="0"/>
              </a:rPr>
              <a:t>	2110	Human Resources, Training, and Labor Relations Specialists, All Other</a:t>
            </a:r>
          </a:p>
          <a:p>
            <a:pPr marL="2060575" indent="-2060575">
              <a:lnSpc>
                <a:spcPct val="90000"/>
              </a:lnSpc>
              <a:buFontTx/>
              <a:buNone/>
              <a:tabLst>
                <a:tab pos="1320800" algn="r"/>
                <a:tab pos="1541463" algn="l"/>
              </a:tabLst>
            </a:pPr>
            <a:r>
              <a:rPr lang="en-US" sz="2200" dirty="0">
                <a:solidFill>
                  <a:srgbClr val="0004FF"/>
                </a:solidFill>
                <a:latin typeface="Arial" charset="0"/>
                <a:ea typeface="ヒラギノ角ゴ Pro W3" charset="0"/>
                <a:cs typeface="ヒラギノ角ゴ Pro W3" charset="0"/>
              </a:rPr>
              <a:t>	1980	Lawyers</a:t>
            </a:r>
          </a:p>
          <a:p>
            <a:pPr marL="2060575" indent="-2060575">
              <a:lnSpc>
                <a:spcPct val="90000"/>
              </a:lnSpc>
              <a:buFontTx/>
              <a:buNone/>
              <a:tabLst>
                <a:tab pos="1320800" algn="r"/>
                <a:tab pos="1541463" algn="l"/>
              </a:tabLst>
            </a:pPr>
            <a:r>
              <a:rPr lang="en-US" sz="2200" dirty="0">
                <a:solidFill>
                  <a:srgbClr val="0004FF"/>
                </a:solidFill>
                <a:latin typeface="Arial" charset="0"/>
                <a:ea typeface="ヒラギノ角ゴ Pro W3" charset="0"/>
                <a:cs typeface="ヒラギノ角ゴ Pro W3" charset="0"/>
              </a:rPr>
              <a:t>	1920	Construction Managers</a:t>
            </a:r>
          </a:p>
          <a:p>
            <a:pPr marL="2060575" indent="-2060575">
              <a:lnSpc>
                <a:spcPct val="90000"/>
              </a:lnSpc>
              <a:buFontTx/>
              <a:buNone/>
              <a:tabLst>
                <a:tab pos="1320800" algn="r"/>
                <a:tab pos="1541463" algn="l"/>
              </a:tabLst>
            </a:pPr>
            <a:r>
              <a:rPr lang="en-US" sz="2200" dirty="0">
                <a:solidFill>
                  <a:srgbClr val="0004FF"/>
                </a:solidFill>
                <a:latin typeface="Arial" charset="0"/>
                <a:ea typeface="ヒラギノ角ゴ Pro W3" charset="0"/>
                <a:cs typeface="ヒラギノ角ゴ Pro W3" charset="0"/>
              </a:rPr>
              <a:t>	1920	Information Security Analysts, Web Developers, and Computer Network Architects</a:t>
            </a:r>
          </a:p>
          <a:p>
            <a:pPr marL="2060575" indent="-2060575">
              <a:lnSpc>
                <a:spcPct val="90000"/>
              </a:lnSpc>
              <a:buFontTx/>
              <a:buNone/>
              <a:tabLst>
                <a:tab pos="1320800" algn="r"/>
                <a:tab pos="1541463" algn="l"/>
              </a:tabLst>
            </a:pPr>
            <a:r>
              <a:rPr lang="en-US" sz="2200" dirty="0">
                <a:solidFill>
                  <a:srgbClr val="0004FF"/>
                </a:solidFill>
                <a:latin typeface="Arial" charset="0"/>
                <a:ea typeface="ヒラギノ角ゴ Pro W3" charset="0"/>
                <a:cs typeface="ヒラギノ角ゴ Pro W3" charset="0"/>
              </a:rPr>
              <a:t>	1830	Network and Computer Systems Administrators</a:t>
            </a:r>
          </a:p>
          <a:p>
            <a:pPr marL="2060575" indent="-2060575">
              <a:lnSpc>
                <a:spcPct val="90000"/>
              </a:lnSpc>
              <a:buFontTx/>
              <a:buNone/>
              <a:tabLst>
                <a:tab pos="1320800" algn="r"/>
                <a:tab pos="1541463" algn="l"/>
              </a:tabLst>
            </a:pPr>
            <a:r>
              <a:rPr lang="en-US" sz="2200" dirty="0">
                <a:solidFill>
                  <a:srgbClr val="0004FF"/>
                </a:solidFill>
                <a:latin typeface="Arial" charset="0"/>
                <a:ea typeface="ヒラギノ角ゴ Pro W3" charset="0"/>
                <a:cs typeface="ヒラギノ角ゴ Pro W3" charset="0"/>
              </a:rPr>
              <a:t>	1770	Dental Hygienists</a:t>
            </a:r>
          </a:p>
        </p:txBody>
      </p:sp>
      <p:sp>
        <p:nvSpPr>
          <p:cNvPr id="65539" name="Text Box 4"/>
          <p:cNvSpPr txBox="1">
            <a:spLocks noChangeArrowheads="1"/>
          </p:cNvSpPr>
          <p:nvPr/>
        </p:nvSpPr>
        <p:spPr bwMode="auto">
          <a:xfrm>
            <a:off x="10439400" y="6400800"/>
            <a:ext cx="1841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charset="0"/>
                <a:ea typeface="ヒラギノ角ゴ Pro W3" charset="0"/>
                <a:cs typeface="ヒラギノ角ゴ Pro W3" charset="0"/>
              </a:defRPr>
            </a:lvl1pPr>
            <a:lvl2pPr marL="742950" indent="-285750">
              <a:defRPr sz="2400">
                <a:solidFill>
                  <a:schemeClr val="tx1"/>
                </a:solidFill>
                <a:latin typeface="Arial" charset="0"/>
                <a:ea typeface="ヒラギノ角ゴ Pro W3" charset="0"/>
                <a:cs typeface="ヒラギノ角ゴ Pro W3" charset="0"/>
              </a:defRPr>
            </a:lvl2pPr>
            <a:lvl3pPr marL="1143000" indent="-228600">
              <a:defRPr sz="2400">
                <a:solidFill>
                  <a:schemeClr val="tx1"/>
                </a:solidFill>
                <a:latin typeface="Arial" charset="0"/>
                <a:ea typeface="ヒラギノ角ゴ Pro W3" charset="0"/>
                <a:cs typeface="ヒラギノ角ゴ Pro W3" charset="0"/>
              </a:defRPr>
            </a:lvl3pPr>
            <a:lvl4pPr marL="1600200" indent="-228600">
              <a:defRPr sz="2400">
                <a:solidFill>
                  <a:schemeClr val="tx1"/>
                </a:solidFill>
                <a:latin typeface="Arial" charset="0"/>
                <a:ea typeface="ヒラギノ角ゴ Pro W3" charset="0"/>
                <a:cs typeface="ヒラギノ角ゴ Pro W3" charset="0"/>
              </a:defRPr>
            </a:lvl4pPr>
            <a:lvl5pPr marL="2057400" indent="-228600">
              <a:defRPr sz="2400">
                <a:solidFill>
                  <a:schemeClr val="tx1"/>
                </a:solidFill>
                <a:latin typeface="Arial" charset="0"/>
                <a:ea typeface="ヒラギノ角ゴ Pro W3" charset="0"/>
                <a:cs typeface="ヒラギノ角ゴ Pro W3" charset="0"/>
              </a:defRPr>
            </a:lvl5pPr>
            <a:lvl6pPr marL="25146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6pPr>
            <a:lvl7pPr marL="29718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7pPr>
            <a:lvl8pPr marL="34290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8pPr>
            <a:lvl9pPr marL="38862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9pPr>
          </a:lstStyle>
          <a:p>
            <a:endParaRPr lang="en-US">
              <a:latin typeface="Times" charset="0"/>
            </a:endParaRPr>
          </a:p>
        </p:txBody>
      </p:sp>
    </p:spTree>
    <p:extLst>
      <p:ext uri="{BB962C8B-B14F-4D97-AF65-F5344CB8AC3E}">
        <p14:creationId xmlns:p14="http://schemas.microsoft.com/office/powerpoint/2010/main" val="1090549781"/>
      </p:ext>
    </p:extLst>
  </p:cSld>
  <p:clrMapOvr>
    <a:masterClrMapping/>
  </p:clrMapOvr>
  <p:transition spd="med">
    <p:fade/>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270786" name="Rectangle 2"/>
          <p:cNvSpPr>
            <a:spLocks noGrp="1" noChangeArrowheads="1"/>
          </p:cNvSpPr>
          <p:nvPr>
            <p:ph type="title" idx="4294967295"/>
          </p:nvPr>
        </p:nvSpPr>
        <p:spPr>
          <a:xfrm>
            <a:off x="228600" y="533400"/>
            <a:ext cx="8686800" cy="1143000"/>
          </a:xfrm>
        </p:spPr>
        <p:txBody>
          <a:bodyPr/>
          <a:lstStyle/>
          <a:p>
            <a:pPr eaLnBrk="1" hangingPunct="1">
              <a:defRPr/>
            </a:pPr>
            <a:r>
              <a:rPr lang="en-US" i="1" dirty="0">
                <a:effectLst>
                  <a:outerShdw blurRad="38100" dist="38100" dir="2700000" algn="tl">
                    <a:srgbClr val="DDDDDD"/>
                  </a:outerShdw>
                </a:effectLst>
                <a:latin typeface="Arial" charset="0"/>
                <a:ea typeface="ヒラギノ角ゴ Pro W3" charset="0"/>
                <a:cs typeface="ヒラギノ角ゴ Pro W3" charset="0"/>
              </a:rPr>
              <a:t>Fastest Growing </a:t>
            </a:r>
            <a:r>
              <a:rPr lang="en-US" i="1" dirty="0" smtClean="0">
                <a:effectLst>
                  <a:outerShdw blurRad="38100" dist="38100" dir="2700000" algn="tl">
                    <a:srgbClr val="DDDDDD"/>
                  </a:outerShdw>
                </a:effectLst>
                <a:latin typeface="Arial" charset="0"/>
                <a:ea typeface="ヒラギノ角ゴ Pro W3" charset="0"/>
                <a:cs typeface="ヒラギノ角ゴ Pro W3" charset="0"/>
              </a:rPr>
              <a:t>Occupations </a:t>
            </a:r>
            <a:r>
              <a:rPr lang="en-US" i="1" dirty="0">
                <a:effectLst>
                  <a:outerShdw blurRad="38100" dist="38100" dir="2700000" algn="tl">
                    <a:srgbClr val="DDDDDD"/>
                  </a:outerShdw>
                </a:effectLst>
                <a:latin typeface="Arial" charset="0"/>
                <a:ea typeface="ヒラギノ角ゴ Pro W3" charset="0"/>
                <a:cs typeface="ヒラギノ角ゴ Pro W3" charset="0"/>
              </a:rPr>
              <a:t>in </a:t>
            </a:r>
            <a:r>
              <a:rPr lang="en-US" i="1" dirty="0" smtClean="0">
                <a:effectLst>
                  <a:outerShdw blurRad="38100" dist="38100" dir="2700000" algn="tl">
                    <a:srgbClr val="DDDDDD"/>
                  </a:outerShdw>
                </a:effectLst>
                <a:latin typeface="Arial" charset="0"/>
                <a:ea typeface="ヒラギノ角ゴ Pro W3" charset="0"/>
                <a:cs typeface="ヒラギノ角ゴ Pro W3" charset="0"/>
              </a:rPr>
              <a:t>NC</a:t>
            </a:r>
            <a:r>
              <a:rPr lang="en-US" i="1" dirty="0">
                <a:effectLst>
                  <a:outerShdw blurRad="38100" dist="38100" dir="2700000" algn="tl">
                    <a:srgbClr val="DDDDDD"/>
                  </a:outerShdw>
                </a:effectLst>
                <a:latin typeface="Arial" charset="0"/>
                <a:ea typeface="ヒラギノ角ゴ Pro W3" charset="0"/>
                <a:cs typeface="ヒラギノ角ゴ Pro W3" charset="0"/>
              </a:rPr>
              <a:t/>
            </a:r>
            <a:br>
              <a:rPr lang="en-US" i="1" dirty="0">
                <a:effectLst>
                  <a:outerShdw blurRad="38100" dist="38100" dir="2700000" algn="tl">
                    <a:srgbClr val="DDDDDD"/>
                  </a:outerShdw>
                </a:effectLst>
                <a:latin typeface="Arial" charset="0"/>
                <a:ea typeface="ヒラギノ角ゴ Pro W3" charset="0"/>
                <a:cs typeface="ヒラギノ角ゴ Pro W3" charset="0"/>
              </a:rPr>
            </a:br>
            <a:r>
              <a:rPr lang="en-US" sz="1900" i="1" dirty="0">
                <a:solidFill>
                  <a:schemeClr val="tx1"/>
                </a:solidFill>
                <a:effectLst>
                  <a:outerShdw blurRad="38100" dist="38100" dir="2700000" algn="tl">
                    <a:srgbClr val="DDDDDD"/>
                  </a:outerShdw>
                </a:effectLst>
                <a:latin typeface="Arial" charset="0"/>
                <a:ea typeface="ヒラギノ角ゴ Pro W3" charset="0"/>
                <a:cs typeface="ヒラギノ角ゴ Pro W3" charset="0"/>
              </a:rPr>
              <a:t>(Total Change in Positions Projected from 2010 - 2020)</a:t>
            </a:r>
          </a:p>
        </p:txBody>
      </p:sp>
      <p:sp>
        <p:nvSpPr>
          <p:cNvPr id="67586" name="Rectangle 3"/>
          <p:cNvSpPr>
            <a:spLocks noGrp="1" noChangeArrowheads="1"/>
          </p:cNvSpPr>
          <p:nvPr>
            <p:ph type="body" idx="4294967295"/>
          </p:nvPr>
        </p:nvSpPr>
        <p:spPr>
          <a:xfrm>
            <a:off x="0" y="1676400"/>
            <a:ext cx="12496800" cy="4419600"/>
          </a:xfrm>
        </p:spPr>
        <p:txBody>
          <a:bodyPr/>
          <a:lstStyle/>
          <a:p>
            <a:pPr marL="2060575" indent="-2060575">
              <a:lnSpc>
                <a:spcPct val="90000"/>
              </a:lnSpc>
              <a:buFontTx/>
              <a:buNone/>
              <a:tabLst>
                <a:tab pos="1320800" algn="r"/>
                <a:tab pos="1541463" algn="l"/>
              </a:tabLst>
            </a:pPr>
            <a:r>
              <a:rPr lang="en-US" sz="2600" dirty="0">
                <a:solidFill>
                  <a:srgbClr val="00B050"/>
                </a:solidFill>
                <a:latin typeface="Arial" charset="0"/>
                <a:ea typeface="ヒラギノ角ゴ Pro W3" charset="0"/>
                <a:cs typeface="ヒラギノ角ゴ Pro W3" charset="0"/>
              </a:rPr>
              <a:t>	</a:t>
            </a:r>
            <a:r>
              <a:rPr lang="en-US" sz="2600" dirty="0" smtClean="0">
                <a:solidFill>
                  <a:srgbClr val="00B050"/>
                </a:solidFill>
                <a:latin typeface="Arial" charset="0"/>
                <a:ea typeface="ヒラギノ角ゴ Pro W3" charset="0"/>
                <a:cs typeface="ヒラギノ角ゴ Pro W3" charset="0"/>
              </a:rPr>
              <a:t>18,610</a:t>
            </a:r>
            <a:r>
              <a:rPr lang="en-US" sz="2600" dirty="0">
                <a:solidFill>
                  <a:srgbClr val="00B050"/>
                </a:solidFill>
                <a:latin typeface="Arial" charset="0"/>
                <a:ea typeface="ヒラギノ角ゴ Pro W3" charset="0"/>
                <a:cs typeface="ヒラギノ角ゴ Pro W3" charset="0"/>
              </a:rPr>
              <a:t>	Combined Food Preparation and Serving Workers, Including Fast Food</a:t>
            </a:r>
          </a:p>
          <a:p>
            <a:pPr marL="2060575" indent="-2060575">
              <a:lnSpc>
                <a:spcPct val="90000"/>
              </a:lnSpc>
              <a:buFontTx/>
              <a:buNone/>
              <a:tabLst>
                <a:tab pos="1320800" algn="r"/>
                <a:tab pos="1541463" algn="l"/>
              </a:tabLst>
            </a:pPr>
            <a:r>
              <a:rPr lang="en-US" sz="2600" dirty="0">
                <a:solidFill>
                  <a:srgbClr val="0004FF"/>
                </a:solidFill>
                <a:latin typeface="Arial" charset="0"/>
                <a:ea typeface="ヒラギノ角ゴ Pro W3" charset="0"/>
                <a:cs typeface="ヒラギノ角ゴ Pro W3" charset="0"/>
              </a:rPr>
              <a:t>	</a:t>
            </a:r>
            <a:r>
              <a:rPr lang="en-US" sz="2600" dirty="0" smtClean="0">
                <a:solidFill>
                  <a:srgbClr val="0004FF"/>
                </a:solidFill>
                <a:latin typeface="Arial" charset="0"/>
                <a:ea typeface="ヒラギノ角ゴ Pro W3" charset="0"/>
                <a:cs typeface="ヒラギノ角ゴ Pro W3" charset="0"/>
              </a:rPr>
              <a:t>17,250</a:t>
            </a:r>
            <a:r>
              <a:rPr lang="en-US" sz="2600" dirty="0">
                <a:solidFill>
                  <a:srgbClr val="0004FF"/>
                </a:solidFill>
                <a:latin typeface="Arial" charset="0"/>
                <a:ea typeface="ヒラギノ角ゴ Pro W3" charset="0"/>
                <a:cs typeface="ヒラギノ角ゴ Pro W3" charset="0"/>
              </a:rPr>
              <a:t>	Registered Nurses</a:t>
            </a:r>
          </a:p>
          <a:p>
            <a:pPr marL="2060575" indent="-2060575">
              <a:lnSpc>
                <a:spcPct val="90000"/>
              </a:lnSpc>
              <a:buFontTx/>
              <a:buNone/>
              <a:tabLst>
                <a:tab pos="1320800" algn="r"/>
                <a:tab pos="1541463" algn="l"/>
              </a:tabLst>
            </a:pPr>
            <a:r>
              <a:rPr lang="en-US" sz="2600" dirty="0">
                <a:solidFill>
                  <a:srgbClr val="00B050"/>
                </a:solidFill>
                <a:latin typeface="Arial" charset="0"/>
                <a:ea typeface="ヒラギノ角ゴ Pro W3" charset="0"/>
                <a:cs typeface="ヒラギノ角ゴ Pro W3" charset="0"/>
              </a:rPr>
              <a:t>	</a:t>
            </a:r>
            <a:r>
              <a:rPr lang="en-US" sz="2600" dirty="0" smtClean="0">
                <a:solidFill>
                  <a:srgbClr val="00B050"/>
                </a:solidFill>
                <a:latin typeface="Arial" charset="0"/>
                <a:ea typeface="ヒラギノ角ゴ Pro W3" charset="0"/>
                <a:cs typeface="ヒラギノ角ゴ Pro W3" charset="0"/>
              </a:rPr>
              <a:t>14,260</a:t>
            </a:r>
            <a:r>
              <a:rPr lang="en-US" sz="2600" dirty="0">
                <a:solidFill>
                  <a:srgbClr val="00B050"/>
                </a:solidFill>
                <a:latin typeface="Arial" charset="0"/>
                <a:ea typeface="ヒラギノ角ゴ Pro W3" charset="0"/>
                <a:cs typeface="ヒラギノ角ゴ Pro W3" charset="0"/>
              </a:rPr>
              <a:t>	Retail Salespersons</a:t>
            </a:r>
          </a:p>
          <a:p>
            <a:pPr marL="2060575" indent="-2060575">
              <a:lnSpc>
                <a:spcPct val="90000"/>
              </a:lnSpc>
              <a:buFontTx/>
              <a:buNone/>
              <a:tabLst>
                <a:tab pos="1320800" algn="r"/>
                <a:tab pos="1541463" algn="l"/>
              </a:tabLst>
            </a:pPr>
            <a:r>
              <a:rPr lang="en-US" sz="2600" dirty="0">
                <a:solidFill>
                  <a:srgbClr val="00B050"/>
                </a:solidFill>
                <a:latin typeface="Arial" charset="0"/>
                <a:ea typeface="ヒラギノ角ゴ Pro W3" charset="0"/>
                <a:cs typeface="ヒラギノ角ゴ Pro W3" charset="0"/>
              </a:rPr>
              <a:t>	</a:t>
            </a:r>
            <a:r>
              <a:rPr lang="en-US" sz="2600" dirty="0" smtClean="0">
                <a:solidFill>
                  <a:srgbClr val="00B050"/>
                </a:solidFill>
                <a:latin typeface="Arial" charset="0"/>
                <a:ea typeface="ヒラギノ角ゴ Pro W3" charset="0"/>
                <a:cs typeface="ヒラギノ角ゴ Pro W3" charset="0"/>
              </a:rPr>
              <a:t>12,010</a:t>
            </a:r>
            <a:r>
              <a:rPr lang="en-US" sz="2600" dirty="0">
                <a:solidFill>
                  <a:srgbClr val="00B050"/>
                </a:solidFill>
                <a:latin typeface="Arial" charset="0"/>
                <a:ea typeface="ヒラギノ角ゴ Pro W3" charset="0"/>
                <a:cs typeface="ヒラギノ角ゴ Pro W3" charset="0"/>
              </a:rPr>
              <a:t>	Home Health Aides</a:t>
            </a:r>
          </a:p>
          <a:p>
            <a:pPr marL="2060575" indent="-2060575">
              <a:lnSpc>
                <a:spcPct val="90000"/>
              </a:lnSpc>
              <a:buFontTx/>
              <a:buNone/>
              <a:tabLst>
                <a:tab pos="1320800" algn="r"/>
                <a:tab pos="1541463" algn="l"/>
              </a:tabLst>
            </a:pPr>
            <a:r>
              <a:rPr lang="en-US" sz="2600" dirty="0">
                <a:solidFill>
                  <a:srgbClr val="00B050"/>
                </a:solidFill>
                <a:latin typeface="Arial" charset="0"/>
                <a:ea typeface="ヒラギノ角ゴ Pro W3" charset="0"/>
                <a:cs typeface="ヒラギノ角ゴ Pro W3" charset="0"/>
              </a:rPr>
              <a:t>	</a:t>
            </a:r>
            <a:r>
              <a:rPr lang="en-US" sz="2600" dirty="0" smtClean="0">
                <a:solidFill>
                  <a:srgbClr val="00B050"/>
                </a:solidFill>
                <a:latin typeface="Arial" charset="0"/>
                <a:ea typeface="ヒラギノ角ゴ Pro W3" charset="0"/>
                <a:cs typeface="ヒラギノ角ゴ Pro W3" charset="0"/>
              </a:rPr>
              <a:t>10,100</a:t>
            </a:r>
            <a:r>
              <a:rPr lang="en-US" sz="2600" dirty="0">
                <a:solidFill>
                  <a:srgbClr val="00B050"/>
                </a:solidFill>
                <a:latin typeface="Arial" charset="0"/>
                <a:ea typeface="ヒラギノ角ゴ Pro W3" charset="0"/>
                <a:cs typeface="ヒラギノ角ゴ Pro W3" charset="0"/>
              </a:rPr>
              <a:t>	Customer Service Representatives</a:t>
            </a:r>
          </a:p>
          <a:p>
            <a:pPr marL="2060575" indent="-2060575">
              <a:lnSpc>
                <a:spcPct val="90000"/>
              </a:lnSpc>
              <a:buFontTx/>
              <a:buNone/>
              <a:tabLst>
                <a:tab pos="1320800" algn="r"/>
                <a:tab pos="1541463" algn="l"/>
              </a:tabLst>
            </a:pPr>
            <a:r>
              <a:rPr lang="en-US" sz="2600" dirty="0">
                <a:solidFill>
                  <a:srgbClr val="0004FF"/>
                </a:solidFill>
                <a:latin typeface="Arial" charset="0"/>
                <a:ea typeface="ヒラギノ角ゴ Pro W3" charset="0"/>
                <a:cs typeface="ヒラギノ角ゴ Pro W3" charset="0"/>
              </a:rPr>
              <a:t>	</a:t>
            </a:r>
            <a:r>
              <a:rPr lang="en-US" sz="2600" dirty="0" smtClean="0">
                <a:solidFill>
                  <a:srgbClr val="0004FF"/>
                </a:solidFill>
                <a:latin typeface="Arial" charset="0"/>
                <a:ea typeface="ヒラギノ角ゴ Pro W3" charset="0"/>
                <a:cs typeface="ヒラギノ角ゴ Pro W3" charset="0"/>
              </a:rPr>
              <a:t>9,930</a:t>
            </a:r>
            <a:r>
              <a:rPr lang="en-US" sz="2600" dirty="0">
                <a:solidFill>
                  <a:srgbClr val="0004FF"/>
                </a:solidFill>
                <a:latin typeface="Arial" charset="0"/>
                <a:ea typeface="ヒラギノ角ゴ Pro W3" charset="0"/>
                <a:cs typeface="ヒラギノ角ゴ Pro W3" charset="0"/>
              </a:rPr>
              <a:t>	Postsecondary Teachers</a:t>
            </a:r>
          </a:p>
          <a:p>
            <a:pPr marL="2060575" indent="-2060575">
              <a:lnSpc>
                <a:spcPct val="90000"/>
              </a:lnSpc>
              <a:buFontTx/>
              <a:buNone/>
              <a:tabLst>
                <a:tab pos="1320800" algn="r"/>
                <a:tab pos="1541463" algn="l"/>
              </a:tabLst>
            </a:pPr>
            <a:r>
              <a:rPr lang="en-US" sz="2600" dirty="0">
                <a:solidFill>
                  <a:srgbClr val="00B050"/>
                </a:solidFill>
                <a:latin typeface="Arial" charset="0"/>
                <a:ea typeface="ヒラギノ角ゴ Pro W3" charset="0"/>
                <a:cs typeface="ヒラギノ角ゴ Pro W3" charset="0"/>
              </a:rPr>
              <a:t>	</a:t>
            </a:r>
            <a:r>
              <a:rPr lang="en-US" sz="2600" dirty="0" smtClean="0">
                <a:solidFill>
                  <a:srgbClr val="00B050"/>
                </a:solidFill>
                <a:latin typeface="Arial" charset="0"/>
                <a:ea typeface="ヒラギノ角ゴ Pro W3" charset="0"/>
                <a:cs typeface="ヒラギノ角ゴ Pro W3" charset="0"/>
              </a:rPr>
              <a:t>9,840</a:t>
            </a:r>
            <a:r>
              <a:rPr lang="en-US" sz="2600" dirty="0">
                <a:solidFill>
                  <a:srgbClr val="00B050"/>
                </a:solidFill>
                <a:latin typeface="Arial" charset="0"/>
                <a:ea typeface="ヒラギノ角ゴ Pro W3" charset="0"/>
                <a:cs typeface="ヒラギノ角ゴ Pro W3" charset="0"/>
              </a:rPr>
              <a:t>	Landscaping and </a:t>
            </a:r>
            <a:r>
              <a:rPr lang="en-US" sz="2600" dirty="0" err="1">
                <a:solidFill>
                  <a:srgbClr val="00B050"/>
                </a:solidFill>
                <a:latin typeface="Arial" charset="0"/>
                <a:ea typeface="ヒラギノ角ゴ Pro W3" charset="0"/>
                <a:cs typeface="ヒラギノ角ゴ Pro W3" charset="0"/>
              </a:rPr>
              <a:t>Groundskeeping</a:t>
            </a:r>
            <a:r>
              <a:rPr lang="en-US" sz="2600" dirty="0">
                <a:solidFill>
                  <a:srgbClr val="00B050"/>
                </a:solidFill>
                <a:latin typeface="Arial" charset="0"/>
                <a:ea typeface="ヒラギノ角ゴ Pro W3" charset="0"/>
                <a:cs typeface="ヒラギノ角ゴ Pro W3" charset="0"/>
              </a:rPr>
              <a:t> Workers</a:t>
            </a:r>
          </a:p>
          <a:p>
            <a:pPr marL="2060575" indent="-2060575">
              <a:lnSpc>
                <a:spcPct val="90000"/>
              </a:lnSpc>
              <a:buFontTx/>
              <a:buNone/>
              <a:tabLst>
                <a:tab pos="1320800" algn="r"/>
                <a:tab pos="1541463" algn="l"/>
              </a:tabLst>
            </a:pPr>
            <a:r>
              <a:rPr lang="en-US" sz="2600" dirty="0">
                <a:solidFill>
                  <a:srgbClr val="00B050"/>
                </a:solidFill>
                <a:latin typeface="Arial" charset="0"/>
                <a:ea typeface="ヒラギノ角ゴ Pro W3" charset="0"/>
                <a:cs typeface="ヒラギノ角ゴ Pro W3" charset="0"/>
              </a:rPr>
              <a:t>	</a:t>
            </a:r>
            <a:r>
              <a:rPr lang="en-US" sz="2600" dirty="0" smtClean="0">
                <a:solidFill>
                  <a:srgbClr val="00B050"/>
                </a:solidFill>
                <a:latin typeface="Arial" charset="0"/>
                <a:ea typeface="ヒラギノ角ゴ Pro W3" charset="0"/>
                <a:cs typeface="ヒラギノ角ゴ Pro W3" charset="0"/>
              </a:rPr>
              <a:t>8,870</a:t>
            </a:r>
            <a:r>
              <a:rPr lang="en-US" sz="2600" dirty="0">
                <a:solidFill>
                  <a:srgbClr val="00B050"/>
                </a:solidFill>
                <a:latin typeface="Arial" charset="0"/>
                <a:ea typeface="ヒラギノ角ゴ Pro W3" charset="0"/>
                <a:cs typeface="ヒラギノ角ゴ Pro W3" charset="0"/>
              </a:rPr>
              <a:t>	Janitors and Cleaners, Except Maids and Housekeeping Cleaners</a:t>
            </a:r>
          </a:p>
          <a:p>
            <a:pPr marL="2060575" indent="-2060575">
              <a:lnSpc>
                <a:spcPct val="90000"/>
              </a:lnSpc>
              <a:buFontTx/>
              <a:buNone/>
              <a:tabLst>
                <a:tab pos="1320800" algn="r"/>
                <a:tab pos="1541463" algn="l"/>
              </a:tabLst>
            </a:pPr>
            <a:r>
              <a:rPr lang="en-US" sz="2600" dirty="0">
                <a:solidFill>
                  <a:srgbClr val="00B050"/>
                </a:solidFill>
                <a:latin typeface="Arial" charset="0"/>
                <a:ea typeface="ヒラギノ角ゴ Pro W3" charset="0"/>
                <a:cs typeface="ヒラギノ角ゴ Pro W3" charset="0"/>
              </a:rPr>
              <a:t>	</a:t>
            </a:r>
            <a:r>
              <a:rPr lang="en-US" sz="2600" dirty="0" smtClean="0">
                <a:solidFill>
                  <a:srgbClr val="00B050"/>
                </a:solidFill>
                <a:latin typeface="Arial" charset="0"/>
                <a:ea typeface="ヒラギノ角ゴ Pro W3" charset="0"/>
                <a:cs typeface="ヒラギノ角ゴ Pro W3" charset="0"/>
              </a:rPr>
              <a:t>8,790</a:t>
            </a:r>
            <a:r>
              <a:rPr lang="en-US" sz="2600" dirty="0">
                <a:solidFill>
                  <a:srgbClr val="00B050"/>
                </a:solidFill>
                <a:latin typeface="Arial" charset="0"/>
                <a:ea typeface="ヒラギノ角ゴ Pro W3" charset="0"/>
                <a:cs typeface="ヒラギノ角ゴ Pro W3" charset="0"/>
              </a:rPr>
              <a:t>	Cashiers</a:t>
            </a:r>
          </a:p>
          <a:p>
            <a:pPr marL="2060575" indent="-2060575">
              <a:lnSpc>
                <a:spcPct val="90000"/>
              </a:lnSpc>
              <a:buFontTx/>
              <a:buNone/>
              <a:tabLst>
                <a:tab pos="1320800" algn="r"/>
                <a:tab pos="1541463" algn="l"/>
              </a:tabLst>
            </a:pPr>
            <a:r>
              <a:rPr lang="en-US" sz="2600" dirty="0">
                <a:solidFill>
                  <a:srgbClr val="0004FF"/>
                </a:solidFill>
                <a:latin typeface="Arial" charset="0"/>
                <a:ea typeface="ヒラギノ角ゴ Pro W3" charset="0"/>
                <a:cs typeface="ヒラギノ角ゴ Pro W3" charset="0"/>
              </a:rPr>
              <a:t>	</a:t>
            </a:r>
            <a:r>
              <a:rPr lang="en-US" sz="2600" dirty="0" smtClean="0">
                <a:solidFill>
                  <a:srgbClr val="0004FF"/>
                </a:solidFill>
                <a:latin typeface="Arial" charset="0"/>
                <a:ea typeface="ヒラギノ角ゴ Pro W3" charset="0"/>
                <a:cs typeface="ヒラギノ角ゴ Pro W3" charset="0"/>
              </a:rPr>
              <a:t>8,640</a:t>
            </a:r>
            <a:r>
              <a:rPr lang="en-US" sz="2600" dirty="0">
                <a:solidFill>
                  <a:srgbClr val="0004FF"/>
                </a:solidFill>
                <a:latin typeface="Arial" charset="0"/>
                <a:ea typeface="ヒラギノ角ゴ Pro W3" charset="0"/>
                <a:cs typeface="ヒラギノ角ゴ Pro W3" charset="0"/>
              </a:rPr>
              <a:t>	Elementary School Teachers, Except Special Education</a:t>
            </a:r>
          </a:p>
          <a:p>
            <a:pPr marL="2060575" indent="-2060575">
              <a:lnSpc>
                <a:spcPct val="90000"/>
              </a:lnSpc>
              <a:buFontTx/>
              <a:buNone/>
              <a:tabLst>
                <a:tab pos="1320800" algn="r"/>
                <a:tab pos="1541463" algn="l"/>
              </a:tabLst>
            </a:pPr>
            <a:r>
              <a:rPr lang="en-US" sz="2600" dirty="0">
                <a:solidFill>
                  <a:srgbClr val="00B050"/>
                </a:solidFill>
                <a:latin typeface="Arial" charset="0"/>
                <a:ea typeface="ヒラギノ角ゴ Pro W3" charset="0"/>
                <a:cs typeface="ヒラギノ角ゴ Pro W3" charset="0"/>
              </a:rPr>
              <a:t>	</a:t>
            </a:r>
            <a:r>
              <a:rPr lang="en-US" sz="2600" dirty="0" smtClean="0">
                <a:solidFill>
                  <a:srgbClr val="00B050"/>
                </a:solidFill>
                <a:latin typeface="Arial" charset="0"/>
                <a:ea typeface="ヒラギノ角ゴ Pro W3" charset="0"/>
                <a:cs typeface="ヒラギノ角ゴ Pro W3" charset="0"/>
              </a:rPr>
              <a:t>7,350</a:t>
            </a:r>
            <a:r>
              <a:rPr lang="en-US" sz="2600" dirty="0">
                <a:solidFill>
                  <a:srgbClr val="00B050"/>
                </a:solidFill>
                <a:latin typeface="Arial" charset="0"/>
                <a:ea typeface="ヒラギノ角ゴ Pro W3" charset="0"/>
                <a:cs typeface="ヒラギノ角ゴ Pro W3" charset="0"/>
              </a:rPr>
              <a:t>	Office Clerks, General</a:t>
            </a:r>
          </a:p>
          <a:p>
            <a:pPr marL="2060575" indent="-2060575">
              <a:lnSpc>
                <a:spcPct val="90000"/>
              </a:lnSpc>
              <a:buFontTx/>
              <a:buNone/>
              <a:tabLst>
                <a:tab pos="1320800" algn="r"/>
                <a:tab pos="1541463" algn="l"/>
              </a:tabLst>
            </a:pPr>
            <a:r>
              <a:rPr lang="en-US" sz="2600" dirty="0">
                <a:solidFill>
                  <a:srgbClr val="00B050"/>
                </a:solidFill>
                <a:latin typeface="Arial" charset="0"/>
                <a:ea typeface="ヒラギノ角ゴ Pro W3" charset="0"/>
                <a:cs typeface="ヒラギノ角ゴ Pro W3" charset="0"/>
              </a:rPr>
              <a:t>	</a:t>
            </a:r>
            <a:r>
              <a:rPr lang="en-US" sz="2600" dirty="0" smtClean="0">
                <a:solidFill>
                  <a:srgbClr val="00B050"/>
                </a:solidFill>
                <a:latin typeface="Arial" charset="0"/>
                <a:ea typeface="ヒラギノ角ゴ Pro W3" charset="0"/>
                <a:cs typeface="ヒラギノ角ゴ Pro W3" charset="0"/>
              </a:rPr>
              <a:t>6,360</a:t>
            </a:r>
            <a:r>
              <a:rPr lang="en-US" sz="2600" dirty="0">
                <a:solidFill>
                  <a:srgbClr val="00B050"/>
                </a:solidFill>
                <a:latin typeface="Arial" charset="0"/>
                <a:ea typeface="ヒラギノ角ゴ Pro W3" charset="0"/>
                <a:cs typeface="ヒラギノ角ゴ Pro W3" charset="0"/>
              </a:rPr>
              <a:t>	Receptionists and Information Clerks</a:t>
            </a:r>
          </a:p>
          <a:p>
            <a:pPr marL="2060575" indent="-2060575">
              <a:lnSpc>
                <a:spcPct val="90000"/>
              </a:lnSpc>
              <a:buFontTx/>
              <a:buNone/>
              <a:tabLst>
                <a:tab pos="1320800" algn="r"/>
                <a:tab pos="1541463" algn="l"/>
              </a:tabLst>
            </a:pPr>
            <a:r>
              <a:rPr lang="en-US" sz="2600" dirty="0">
                <a:solidFill>
                  <a:srgbClr val="00B050"/>
                </a:solidFill>
                <a:latin typeface="Arial" charset="0"/>
                <a:ea typeface="ヒラギノ角ゴ Pro W3" charset="0"/>
                <a:cs typeface="ヒラギノ角ゴ Pro W3" charset="0"/>
              </a:rPr>
              <a:t>	</a:t>
            </a:r>
            <a:r>
              <a:rPr lang="en-US" sz="2600" dirty="0" smtClean="0">
                <a:solidFill>
                  <a:srgbClr val="00B050"/>
                </a:solidFill>
                <a:latin typeface="Arial" charset="0"/>
                <a:ea typeface="ヒラギノ角ゴ Pro W3" charset="0"/>
                <a:cs typeface="ヒラギノ角ゴ Pro W3" charset="0"/>
              </a:rPr>
              <a:t>5,680</a:t>
            </a:r>
            <a:r>
              <a:rPr lang="en-US" sz="2600" dirty="0">
                <a:solidFill>
                  <a:srgbClr val="00B050"/>
                </a:solidFill>
                <a:latin typeface="Arial" charset="0"/>
                <a:ea typeface="ヒラギノ角ゴ Pro W3" charset="0"/>
                <a:cs typeface="ヒラギノ角ゴ Pro W3" charset="0"/>
              </a:rPr>
              <a:t>	Waiters and Waitresses</a:t>
            </a:r>
          </a:p>
          <a:p>
            <a:pPr marL="2060575" indent="-2060575">
              <a:lnSpc>
                <a:spcPct val="90000"/>
              </a:lnSpc>
              <a:buFontTx/>
              <a:buNone/>
              <a:tabLst>
                <a:tab pos="1320800" algn="r"/>
                <a:tab pos="1541463" algn="l"/>
              </a:tabLst>
            </a:pPr>
            <a:r>
              <a:rPr lang="en-US" sz="2600" dirty="0">
                <a:solidFill>
                  <a:srgbClr val="00B050"/>
                </a:solidFill>
                <a:latin typeface="Arial" charset="0"/>
                <a:ea typeface="ヒラギノ角ゴ Pro W3" charset="0"/>
                <a:cs typeface="ヒラギノ角ゴ Pro W3" charset="0"/>
              </a:rPr>
              <a:t>	</a:t>
            </a:r>
            <a:r>
              <a:rPr lang="en-US" sz="2600" dirty="0" smtClean="0">
                <a:solidFill>
                  <a:srgbClr val="00B050"/>
                </a:solidFill>
                <a:latin typeface="Arial" charset="0"/>
                <a:ea typeface="ヒラギノ角ゴ Pro W3" charset="0"/>
                <a:cs typeface="ヒラギノ角ゴ Pro W3" charset="0"/>
              </a:rPr>
              <a:t>5,660</a:t>
            </a:r>
            <a:r>
              <a:rPr lang="en-US" sz="2600" dirty="0">
                <a:solidFill>
                  <a:srgbClr val="00B050"/>
                </a:solidFill>
                <a:latin typeface="Arial" charset="0"/>
                <a:ea typeface="ヒラギノ角ゴ Pro W3" charset="0"/>
                <a:cs typeface="ヒラギノ角ゴ Pro W3" charset="0"/>
              </a:rPr>
              <a:t>	Teacher Assistants</a:t>
            </a:r>
          </a:p>
          <a:p>
            <a:pPr marL="2060575" indent="-2060575">
              <a:lnSpc>
                <a:spcPct val="90000"/>
              </a:lnSpc>
              <a:buFontTx/>
              <a:buNone/>
              <a:tabLst>
                <a:tab pos="1320800" algn="r"/>
                <a:tab pos="1541463" algn="l"/>
              </a:tabLst>
            </a:pPr>
            <a:r>
              <a:rPr lang="en-US" sz="2600" dirty="0">
                <a:solidFill>
                  <a:srgbClr val="00B050"/>
                </a:solidFill>
                <a:latin typeface="Arial" charset="0"/>
                <a:ea typeface="ヒラギノ角ゴ Pro W3" charset="0"/>
                <a:cs typeface="ヒラギノ角ゴ Pro W3" charset="0"/>
              </a:rPr>
              <a:t>	5530	Bookkeeping, Accounting, and Auditing Clerks</a:t>
            </a:r>
          </a:p>
          <a:p>
            <a:pPr marL="2060575" indent="-2060575">
              <a:lnSpc>
                <a:spcPct val="90000"/>
              </a:lnSpc>
              <a:buFontTx/>
              <a:buNone/>
              <a:tabLst>
                <a:tab pos="1320800" algn="r"/>
                <a:tab pos="1541463" algn="l"/>
              </a:tabLst>
            </a:pPr>
            <a:r>
              <a:rPr lang="en-US" sz="2600" dirty="0">
                <a:solidFill>
                  <a:srgbClr val="00B050"/>
                </a:solidFill>
                <a:latin typeface="Arial" charset="0"/>
                <a:ea typeface="ヒラギノ角ゴ Pro W3" charset="0"/>
                <a:cs typeface="ヒラギノ角ゴ Pro W3" charset="0"/>
              </a:rPr>
              <a:t>	5360	Laborers and Freight, Stock, and Material Movers, Hand</a:t>
            </a:r>
          </a:p>
          <a:p>
            <a:pPr marL="2060575" indent="-2060575">
              <a:lnSpc>
                <a:spcPct val="90000"/>
              </a:lnSpc>
              <a:buFontTx/>
              <a:buNone/>
              <a:tabLst>
                <a:tab pos="1320800" algn="r"/>
                <a:tab pos="1541463" algn="l"/>
              </a:tabLst>
            </a:pPr>
            <a:r>
              <a:rPr lang="en-US" sz="2600" dirty="0">
                <a:solidFill>
                  <a:srgbClr val="00B050"/>
                </a:solidFill>
                <a:latin typeface="Arial" charset="0"/>
                <a:ea typeface="ヒラギノ角ゴ Pro W3" charset="0"/>
                <a:cs typeface="ヒラギノ角ゴ Pro W3" charset="0"/>
              </a:rPr>
              <a:t>	4920	Childcare Workers</a:t>
            </a:r>
          </a:p>
          <a:p>
            <a:pPr marL="2060575" indent="-2060575">
              <a:lnSpc>
                <a:spcPct val="90000"/>
              </a:lnSpc>
              <a:buFontTx/>
              <a:buNone/>
              <a:tabLst>
                <a:tab pos="1320800" algn="r"/>
                <a:tab pos="1541463" algn="l"/>
              </a:tabLst>
            </a:pPr>
            <a:r>
              <a:rPr lang="en-US" sz="2600" dirty="0">
                <a:solidFill>
                  <a:srgbClr val="00B050"/>
                </a:solidFill>
                <a:latin typeface="Arial" charset="0"/>
                <a:ea typeface="ヒラギノ角ゴ Pro W3" charset="0"/>
                <a:cs typeface="ヒラギノ角ゴ Pro W3" charset="0"/>
              </a:rPr>
              <a:t>	4900	Nursing Aides, Orderlies, and Attendants</a:t>
            </a:r>
          </a:p>
          <a:p>
            <a:pPr marL="2060575" indent="-2060575">
              <a:lnSpc>
                <a:spcPct val="90000"/>
              </a:lnSpc>
              <a:buFontTx/>
              <a:buNone/>
              <a:tabLst>
                <a:tab pos="1320800" algn="r"/>
                <a:tab pos="1541463" algn="l"/>
              </a:tabLst>
            </a:pPr>
            <a:r>
              <a:rPr lang="en-US" sz="2600" dirty="0">
                <a:solidFill>
                  <a:srgbClr val="00B050"/>
                </a:solidFill>
                <a:latin typeface="Arial" charset="0"/>
                <a:ea typeface="ヒラギノ角ゴ Pro W3" charset="0"/>
                <a:cs typeface="ヒラギノ角ゴ Pro W3" charset="0"/>
              </a:rPr>
              <a:t>	4810	First-Line Supervisors of Office and Administrative Support Workers</a:t>
            </a:r>
          </a:p>
          <a:p>
            <a:pPr marL="2060575" indent="-2060575">
              <a:lnSpc>
                <a:spcPct val="90000"/>
              </a:lnSpc>
              <a:buFontTx/>
              <a:buNone/>
              <a:tabLst>
                <a:tab pos="1320800" algn="r"/>
                <a:tab pos="1541463" algn="l"/>
              </a:tabLst>
            </a:pPr>
            <a:r>
              <a:rPr lang="en-US" sz="2600" dirty="0">
                <a:solidFill>
                  <a:srgbClr val="00B050"/>
                </a:solidFill>
                <a:latin typeface="Arial" charset="0"/>
                <a:ea typeface="ヒラギノ角ゴ Pro W3" charset="0"/>
                <a:cs typeface="ヒラギノ角ゴ Pro W3" charset="0"/>
              </a:rPr>
              <a:t>	4590	Personal Care Aides</a:t>
            </a:r>
          </a:p>
          <a:p>
            <a:pPr marL="2060575" indent="-2060575">
              <a:lnSpc>
                <a:spcPct val="90000"/>
              </a:lnSpc>
              <a:buFontTx/>
              <a:buNone/>
              <a:tabLst>
                <a:tab pos="1320800" algn="r"/>
                <a:tab pos="1541463" algn="l"/>
              </a:tabLst>
            </a:pPr>
            <a:r>
              <a:rPr lang="en-US" sz="2600" dirty="0">
                <a:solidFill>
                  <a:srgbClr val="002060"/>
                </a:solidFill>
                <a:latin typeface="Arial" charset="0"/>
                <a:ea typeface="ヒラギノ角ゴ Pro W3" charset="0"/>
                <a:cs typeface="ヒラギノ角ゴ Pro W3" charset="0"/>
              </a:rPr>
              <a:t>	4400	Accountants and Auditors</a:t>
            </a:r>
          </a:p>
          <a:p>
            <a:pPr marL="2060575" indent="-2060575">
              <a:lnSpc>
                <a:spcPct val="90000"/>
              </a:lnSpc>
              <a:buFontTx/>
              <a:buNone/>
              <a:tabLst>
                <a:tab pos="1320800" algn="r"/>
                <a:tab pos="1541463" algn="l"/>
              </a:tabLst>
            </a:pPr>
            <a:r>
              <a:rPr lang="en-US" sz="2600" dirty="0">
                <a:solidFill>
                  <a:srgbClr val="00B050"/>
                </a:solidFill>
                <a:latin typeface="Arial" charset="0"/>
                <a:ea typeface="ヒラギノ角ゴ Pro W3" charset="0"/>
                <a:cs typeface="ヒラギノ角ゴ Pro W3" charset="0"/>
              </a:rPr>
              <a:t>	4340	Maintenance and Repair Workers, General</a:t>
            </a:r>
          </a:p>
          <a:p>
            <a:pPr marL="2060575" indent="-2060575">
              <a:lnSpc>
                <a:spcPct val="90000"/>
              </a:lnSpc>
              <a:buFontTx/>
              <a:buNone/>
              <a:tabLst>
                <a:tab pos="1320800" algn="r"/>
                <a:tab pos="1541463" algn="l"/>
              </a:tabLst>
            </a:pPr>
            <a:r>
              <a:rPr lang="en-US" sz="2600" dirty="0">
                <a:solidFill>
                  <a:srgbClr val="00B050"/>
                </a:solidFill>
                <a:latin typeface="Arial" charset="0"/>
                <a:ea typeface="ヒラギノ角ゴ Pro W3" charset="0"/>
                <a:cs typeface="ヒラギノ角ゴ Pro W3" charset="0"/>
              </a:rPr>
              <a:t>	4320	Security Guards</a:t>
            </a:r>
          </a:p>
          <a:p>
            <a:pPr marL="2060575" indent="-2060575">
              <a:lnSpc>
                <a:spcPct val="90000"/>
              </a:lnSpc>
              <a:buFontTx/>
              <a:buNone/>
              <a:tabLst>
                <a:tab pos="1320800" algn="r"/>
                <a:tab pos="1541463" algn="l"/>
              </a:tabLst>
            </a:pPr>
            <a:r>
              <a:rPr lang="en-US" sz="2600" dirty="0">
                <a:solidFill>
                  <a:srgbClr val="00B050"/>
                </a:solidFill>
                <a:latin typeface="Arial" charset="0"/>
                <a:ea typeface="ヒラギノ角ゴ Pro W3" charset="0"/>
                <a:cs typeface="ヒラギノ角ゴ Pro W3" charset="0"/>
              </a:rPr>
              <a:t>	</a:t>
            </a:r>
            <a:r>
              <a:rPr lang="en-US" sz="2600" dirty="0">
                <a:solidFill>
                  <a:srgbClr val="002060"/>
                </a:solidFill>
                <a:latin typeface="Arial" charset="0"/>
                <a:ea typeface="ヒラギノ角ゴ Pro W3" charset="0"/>
                <a:cs typeface="ヒラギノ角ゴ Pro W3" charset="0"/>
              </a:rPr>
              <a:t>4160	Middle School Teachers, Except Special and Career/Technical Education</a:t>
            </a:r>
          </a:p>
          <a:p>
            <a:pPr marL="2060575" indent="-2060575">
              <a:lnSpc>
                <a:spcPct val="90000"/>
              </a:lnSpc>
              <a:buFontTx/>
              <a:buNone/>
              <a:tabLst>
                <a:tab pos="1320800" algn="r"/>
                <a:tab pos="1541463" algn="l"/>
              </a:tabLst>
            </a:pPr>
            <a:r>
              <a:rPr lang="en-US" sz="2600" dirty="0">
                <a:solidFill>
                  <a:srgbClr val="002060"/>
                </a:solidFill>
                <a:latin typeface="Arial" charset="0"/>
                <a:ea typeface="ヒラギノ角ゴ Pro W3" charset="0"/>
                <a:cs typeface="ヒラギノ角ゴ Pro W3" charset="0"/>
              </a:rPr>
              <a:t>	3870	Teachers and Instructors, All Other</a:t>
            </a:r>
          </a:p>
          <a:p>
            <a:pPr marL="2060575" indent="-2060575">
              <a:lnSpc>
                <a:spcPct val="90000"/>
              </a:lnSpc>
              <a:buFontTx/>
              <a:buNone/>
              <a:tabLst>
                <a:tab pos="1320800" algn="r"/>
                <a:tab pos="1541463" algn="l"/>
              </a:tabLst>
            </a:pPr>
            <a:r>
              <a:rPr lang="en-US" sz="2600" dirty="0">
                <a:solidFill>
                  <a:srgbClr val="002060"/>
                </a:solidFill>
                <a:latin typeface="Arial" charset="0"/>
                <a:ea typeface="ヒラギノ角ゴ Pro W3" charset="0"/>
                <a:cs typeface="ヒラギノ角ゴ Pro W3" charset="0"/>
              </a:rPr>
              <a:t>	3830	Market Research Analysts and Marketing Specialists</a:t>
            </a:r>
          </a:p>
          <a:p>
            <a:pPr marL="2060575" indent="-2060575">
              <a:lnSpc>
                <a:spcPct val="90000"/>
              </a:lnSpc>
              <a:buFontTx/>
              <a:buNone/>
              <a:tabLst>
                <a:tab pos="1320800" algn="r"/>
                <a:tab pos="1541463" algn="l"/>
              </a:tabLst>
            </a:pPr>
            <a:r>
              <a:rPr lang="en-US" sz="2600" dirty="0">
                <a:solidFill>
                  <a:srgbClr val="00B050"/>
                </a:solidFill>
                <a:latin typeface="Arial" charset="0"/>
                <a:ea typeface="ヒラギノ角ゴ Pro W3" charset="0"/>
                <a:cs typeface="ヒラギノ角ゴ Pro W3" charset="0"/>
              </a:rPr>
              <a:t>	3800	Sales Representatives, Wholesale and Manufacturing, Except Technical and Scientific Products</a:t>
            </a:r>
          </a:p>
          <a:p>
            <a:pPr marL="2060575" indent="-2060575">
              <a:lnSpc>
                <a:spcPct val="90000"/>
              </a:lnSpc>
              <a:buFontTx/>
              <a:buNone/>
              <a:tabLst>
                <a:tab pos="1320800" algn="r"/>
                <a:tab pos="1541463" algn="l"/>
              </a:tabLst>
            </a:pPr>
            <a:r>
              <a:rPr lang="en-US" sz="2600" dirty="0">
                <a:solidFill>
                  <a:srgbClr val="002060"/>
                </a:solidFill>
                <a:latin typeface="Arial" charset="0"/>
                <a:ea typeface="ヒラギノ角ゴ Pro W3" charset="0"/>
                <a:cs typeface="ヒラギノ角ゴ Pro W3" charset="0"/>
              </a:rPr>
              <a:t>	3730	Business Operations Specialists, All Other</a:t>
            </a:r>
          </a:p>
          <a:p>
            <a:pPr marL="2060575" indent="-2060575">
              <a:lnSpc>
                <a:spcPct val="90000"/>
              </a:lnSpc>
              <a:buFontTx/>
              <a:buNone/>
              <a:tabLst>
                <a:tab pos="1320800" algn="r"/>
                <a:tab pos="1541463" algn="l"/>
              </a:tabLst>
            </a:pPr>
            <a:r>
              <a:rPr lang="en-US" sz="2600" dirty="0">
                <a:solidFill>
                  <a:srgbClr val="00B050"/>
                </a:solidFill>
                <a:latin typeface="Arial" charset="0"/>
                <a:ea typeface="ヒラギノ角ゴ Pro W3" charset="0"/>
                <a:cs typeface="ヒラギノ角ゴ Pro W3" charset="0"/>
              </a:rPr>
              <a:t>	3620	Executive Secretaries and Executive Administrative Assistants</a:t>
            </a:r>
          </a:p>
          <a:p>
            <a:pPr marL="2060575" indent="-2060575">
              <a:lnSpc>
                <a:spcPct val="90000"/>
              </a:lnSpc>
              <a:buFontTx/>
              <a:buNone/>
              <a:tabLst>
                <a:tab pos="1320800" algn="r"/>
                <a:tab pos="1541463" algn="l"/>
              </a:tabLst>
            </a:pPr>
            <a:r>
              <a:rPr lang="en-US" sz="2600" dirty="0">
                <a:solidFill>
                  <a:srgbClr val="00B050"/>
                </a:solidFill>
                <a:latin typeface="Arial" charset="0"/>
                <a:ea typeface="ヒラギノ角ゴ Pro W3" charset="0"/>
                <a:cs typeface="ヒラギノ角ゴ Pro W3" charset="0"/>
              </a:rPr>
              <a:t>	3490	First-Line Supervisors of Construction Trades and Extraction Workers</a:t>
            </a:r>
          </a:p>
          <a:p>
            <a:pPr marL="2060575" indent="-2060575">
              <a:lnSpc>
                <a:spcPct val="90000"/>
              </a:lnSpc>
              <a:buFontTx/>
              <a:buNone/>
              <a:tabLst>
                <a:tab pos="1320800" algn="r"/>
                <a:tab pos="1541463" algn="l"/>
              </a:tabLst>
            </a:pPr>
            <a:r>
              <a:rPr lang="en-US" sz="2600" dirty="0">
                <a:solidFill>
                  <a:srgbClr val="00B050"/>
                </a:solidFill>
                <a:latin typeface="Arial" charset="0"/>
                <a:ea typeface="ヒラギノ角ゴ Pro W3" charset="0"/>
                <a:cs typeface="ヒラギノ角ゴ Pro W3" charset="0"/>
              </a:rPr>
              <a:t>	3440	Cooks, Restaurant</a:t>
            </a:r>
          </a:p>
          <a:p>
            <a:pPr marL="2060575" indent="-2060575">
              <a:lnSpc>
                <a:spcPct val="90000"/>
              </a:lnSpc>
              <a:buFontTx/>
              <a:buNone/>
              <a:tabLst>
                <a:tab pos="1320800" algn="r"/>
                <a:tab pos="1541463" algn="l"/>
              </a:tabLst>
            </a:pPr>
            <a:r>
              <a:rPr lang="en-US" sz="2600" dirty="0">
                <a:solidFill>
                  <a:srgbClr val="002060"/>
                </a:solidFill>
                <a:latin typeface="Arial" charset="0"/>
                <a:ea typeface="ヒラギノ角ゴ Pro W3" charset="0"/>
                <a:cs typeface="ヒラギノ角ゴ Pro W3" charset="0"/>
              </a:rPr>
              <a:t>	3360	</a:t>
            </a:r>
            <a:r>
              <a:rPr lang="en-US" sz="2600" dirty="0" err="1">
                <a:solidFill>
                  <a:srgbClr val="002060"/>
                </a:solidFill>
                <a:latin typeface="Arial" charset="0"/>
                <a:ea typeface="ヒラギノ角ゴ Pro W3" charset="0"/>
                <a:cs typeface="ヒラギノ角ゴ Pro W3" charset="0"/>
              </a:rPr>
              <a:t>Physicans</a:t>
            </a:r>
            <a:r>
              <a:rPr lang="en-US" sz="2600" dirty="0">
                <a:solidFill>
                  <a:srgbClr val="002060"/>
                </a:solidFill>
                <a:latin typeface="Arial" charset="0"/>
                <a:ea typeface="ヒラギノ角ゴ Pro W3" charset="0"/>
                <a:cs typeface="ヒラギノ角ゴ Pro W3" charset="0"/>
              </a:rPr>
              <a:t> and Surgeons</a:t>
            </a:r>
          </a:p>
          <a:p>
            <a:pPr marL="2060575" indent="-2060575">
              <a:lnSpc>
                <a:spcPct val="90000"/>
              </a:lnSpc>
              <a:buFontTx/>
              <a:buNone/>
              <a:tabLst>
                <a:tab pos="1320800" algn="r"/>
                <a:tab pos="1541463" algn="l"/>
              </a:tabLst>
            </a:pPr>
            <a:r>
              <a:rPr lang="en-US" sz="2600" dirty="0">
                <a:solidFill>
                  <a:srgbClr val="00B050"/>
                </a:solidFill>
                <a:latin typeface="Arial" charset="0"/>
                <a:ea typeface="ヒラギノ角ゴ Pro W3" charset="0"/>
                <a:cs typeface="ヒラギノ角ゴ Pro W3" charset="0"/>
              </a:rPr>
              <a:t>	3280	Team Assemblers</a:t>
            </a:r>
          </a:p>
          <a:p>
            <a:pPr marL="2060575" indent="-2060575">
              <a:lnSpc>
                <a:spcPct val="90000"/>
              </a:lnSpc>
              <a:buFontTx/>
              <a:buNone/>
              <a:tabLst>
                <a:tab pos="1320800" algn="r"/>
                <a:tab pos="1541463" algn="l"/>
              </a:tabLst>
            </a:pPr>
            <a:r>
              <a:rPr lang="en-US" sz="2600" dirty="0">
                <a:solidFill>
                  <a:srgbClr val="002060"/>
                </a:solidFill>
                <a:latin typeface="Arial" charset="0"/>
                <a:ea typeface="ヒラギノ角ゴ Pro W3" charset="0"/>
                <a:cs typeface="ヒラギノ角ゴ Pro W3" charset="0"/>
              </a:rPr>
              <a:t>	3240	Secondary School Teachers, Except Special and Career/Technical Education</a:t>
            </a:r>
          </a:p>
          <a:p>
            <a:pPr marL="2060575" indent="-2060575">
              <a:lnSpc>
                <a:spcPct val="90000"/>
              </a:lnSpc>
              <a:buFontTx/>
              <a:buNone/>
              <a:tabLst>
                <a:tab pos="1320800" algn="r"/>
                <a:tab pos="1541463" algn="l"/>
              </a:tabLst>
            </a:pPr>
            <a:r>
              <a:rPr lang="en-US" sz="2600" dirty="0">
                <a:solidFill>
                  <a:srgbClr val="00B050"/>
                </a:solidFill>
                <a:latin typeface="Arial" charset="0"/>
                <a:ea typeface="ヒラギノ角ゴ Pro W3" charset="0"/>
                <a:cs typeface="ヒラギノ角ゴ Pro W3" charset="0"/>
              </a:rPr>
              <a:t>	3160	Software Developers, Applications</a:t>
            </a:r>
          </a:p>
          <a:p>
            <a:pPr marL="2060575" indent="-2060575">
              <a:lnSpc>
                <a:spcPct val="90000"/>
              </a:lnSpc>
              <a:buFontTx/>
              <a:buNone/>
              <a:tabLst>
                <a:tab pos="1320800" algn="r"/>
                <a:tab pos="1541463" algn="l"/>
              </a:tabLst>
            </a:pPr>
            <a:r>
              <a:rPr lang="en-US" sz="2600" dirty="0">
                <a:solidFill>
                  <a:srgbClr val="002060"/>
                </a:solidFill>
                <a:latin typeface="Arial" charset="0"/>
                <a:ea typeface="ヒラギノ角ゴ Pro W3" charset="0"/>
                <a:cs typeface="ヒラギノ角ゴ Pro W3" charset="0"/>
              </a:rPr>
              <a:t>	3100	Police and Sheriff's Patrol Officers</a:t>
            </a:r>
          </a:p>
          <a:p>
            <a:pPr marL="2060575" indent="-2060575">
              <a:lnSpc>
                <a:spcPct val="90000"/>
              </a:lnSpc>
              <a:buFontTx/>
              <a:buNone/>
              <a:tabLst>
                <a:tab pos="1320800" algn="r"/>
                <a:tab pos="1541463" algn="l"/>
              </a:tabLst>
            </a:pPr>
            <a:r>
              <a:rPr lang="en-US" sz="2600" dirty="0">
                <a:solidFill>
                  <a:srgbClr val="00B050"/>
                </a:solidFill>
                <a:latin typeface="Arial" charset="0"/>
                <a:ea typeface="ヒラギノ角ゴ Pro W3" charset="0"/>
                <a:cs typeface="ヒラギノ角ゴ Pro W3" charset="0"/>
              </a:rPr>
              <a:t>	3020	First-Line Supervisors of Food Preparation and Serving Workers</a:t>
            </a:r>
          </a:p>
          <a:p>
            <a:pPr marL="2060575" indent="-2060575">
              <a:lnSpc>
                <a:spcPct val="90000"/>
              </a:lnSpc>
              <a:buFontTx/>
              <a:buNone/>
              <a:tabLst>
                <a:tab pos="1320800" algn="r"/>
                <a:tab pos="1541463" algn="l"/>
              </a:tabLst>
            </a:pPr>
            <a:r>
              <a:rPr lang="en-US" sz="2600" dirty="0">
                <a:solidFill>
                  <a:srgbClr val="002060"/>
                </a:solidFill>
                <a:latin typeface="Arial" charset="0"/>
                <a:ea typeface="ヒラギノ角ゴ Pro W3" charset="0"/>
                <a:cs typeface="ヒラギノ角ゴ Pro W3" charset="0"/>
              </a:rPr>
              <a:t>	3010	Medical Secretaries</a:t>
            </a:r>
          </a:p>
          <a:p>
            <a:pPr marL="2060575" indent="-2060575">
              <a:lnSpc>
                <a:spcPct val="90000"/>
              </a:lnSpc>
              <a:buFontTx/>
              <a:buNone/>
              <a:tabLst>
                <a:tab pos="1320800" algn="r"/>
                <a:tab pos="1541463" algn="l"/>
              </a:tabLst>
            </a:pPr>
            <a:r>
              <a:rPr lang="en-US" sz="2600" dirty="0">
                <a:solidFill>
                  <a:srgbClr val="00B050"/>
                </a:solidFill>
                <a:latin typeface="Arial" charset="0"/>
                <a:ea typeface="ヒラギノ角ゴ Pro W3" charset="0"/>
                <a:cs typeface="ヒラギノ角ゴ Pro W3" charset="0"/>
              </a:rPr>
              <a:t>	2900	First-Line Supervisors of Retail Sales Workers</a:t>
            </a:r>
          </a:p>
          <a:p>
            <a:pPr marL="2060575" indent="-2060575">
              <a:lnSpc>
                <a:spcPct val="90000"/>
              </a:lnSpc>
              <a:buFontTx/>
              <a:buNone/>
              <a:tabLst>
                <a:tab pos="1320800" algn="r"/>
                <a:tab pos="1541463" algn="l"/>
              </a:tabLst>
            </a:pPr>
            <a:r>
              <a:rPr lang="en-US" sz="2600" dirty="0">
                <a:solidFill>
                  <a:srgbClr val="002060"/>
                </a:solidFill>
                <a:latin typeface="Arial" charset="0"/>
                <a:ea typeface="ヒラギノ角ゴ Pro W3" charset="0"/>
                <a:cs typeface="ヒラギノ角ゴ Pro W3" charset="0"/>
              </a:rPr>
              <a:t>	2860	Emergency Medical Technicians and Paramedics</a:t>
            </a:r>
          </a:p>
          <a:p>
            <a:pPr marL="2060575" indent="-2060575">
              <a:lnSpc>
                <a:spcPct val="90000"/>
              </a:lnSpc>
              <a:buFontTx/>
              <a:buNone/>
              <a:tabLst>
                <a:tab pos="1320800" algn="r"/>
                <a:tab pos="1541463" algn="l"/>
              </a:tabLst>
            </a:pPr>
            <a:r>
              <a:rPr lang="en-US" sz="2600" dirty="0">
                <a:solidFill>
                  <a:srgbClr val="00B050"/>
                </a:solidFill>
                <a:latin typeface="Arial" charset="0"/>
                <a:ea typeface="ヒラギノ角ゴ Pro W3" charset="0"/>
                <a:cs typeface="ヒラギノ角ゴ Pro W3" charset="0"/>
              </a:rPr>
              <a:t>	2850	Construction Laborers</a:t>
            </a:r>
          </a:p>
          <a:p>
            <a:pPr marL="2060575" indent="-2060575">
              <a:lnSpc>
                <a:spcPct val="90000"/>
              </a:lnSpc>
              <a:buFontTx/>
              <a:buNone/>
              <a:tabLst>
                <a:tab pos="1320800" algn="r"/>
                <a:tab pos="1541463" algn="l"/>
              </a:tabLst>
            </a:pPr>
            <a:r>
              <a:rPr lang="en-US" sz="2600" dirty="0">
                <a:solidFill>
                  <a:srgbClr val="00B050"/>
                </a:solidFill>
                <a:latin typeface="Arial" charset="0"/>
                <a:ea typeface="ヒラギノ角ゴ Pro W3" charset="0"/>
                <a:cs typeface="ヒラギノ角ゴ Pro W3" charset="0"/>
              </a:rPr>
              <a:t>	2810	Hairdressers, Hairstylists, and Cosmetologists</a:t>
            </a:r>
          </a:p>
          <a:p>
            <a:pPr marL="2060575" indent="-2060575">
              <a:lnSpc>
                <a:spcPct val="90000"/>
              </a:lnSpc>
              <a:buFontTx/>
              <a:buNone/>
              <a:tabLst>
                <a:tab pos="1320800" algn="r"/>
                <a:tab pos="1541463" algn="l"/>
              </a:tabLst>
            </a:pPr>
            <a:r>
              <a:rPr lang="en-US" sz="2600" dirty="0">
                <a:solidFill>
                  <a:srgbClr val="00B050"/>
                </a:solidFill>
                <a:latin typeface="Arial" charset="0"/>
                <a:ea typeface="ヒラギノ角ゴ Pro W3" charset="0"/>
                <a:cs typeface="ヒラギノ角ゴ Pro W3" charset="0"/>
              </a:rPr>
              <a:t>	2770	Medical Assistants</a:t>
            </a:r>
          </a:p>
          <a:p>
            <a:pPr marL="2060575" indent="-2060575">
              <a:lnSpc>
                <a:spcPct val="90000"/>
              </a:lnSpc>
              <a:buFontTx/>
              <a:buNone/>
              <a:tabLst>
                <a:tab pos="1320800" algn="r"/>
                <a:tab pos="1541463" algn="l"/>
              </a:tabLst>
            </a:pPr>
            <a:r>
              <a:rPr lang="en-US" sz="2600" dirty="0">
                <a:solidFill>
                  <a:srgbClr val="00B050"/>
                </a:solidFill>
                <a:latin typeface="Arial" charset="0"/>
                <a:ea typeface="ヒラギノ角ゴ Pro W3" charset="0"/>
                <a:cs typeface="ヒラギノ角ゴ Pro W3" charset="0"/>
              </a:rPr>
              <a:t>	2690	Food Preparation Workers</a:t>
            </a:r>
          </a:p>
          <a:p>
            <a:pPr marL="2060575" indent="-2060575">
              <a:lnSpc>
                <a:spcPct val="90000"/>
              </a:lnSpc>
              <a:buFontTx/>
              <a:buNone/>
              <a:tabLst>
                <a:tab pos="1320800" algn="r"/>
                <a:tab pos="1541463" algn="l"/>
              </a:tabLst>
            </a:pPr>
            <a:r>
              <a:rPr lang="en-US" sz="2600" dirty="0">
                <a:solidFill>
                  <a:srgbClr val="00B050"/>
                </a:solidFill>
                <a:latin typeface="Arial" charset="0"/>
                <a:ea typeface="ヒラギノ角ゴ Pro W3" charset="0"/>
                <a:cs typeface="ヒラギノ角ゴ Pro W3" charset="0"/>
              </a:rPr>
              <a:t>	2630	Maids and Housekeeping Cleaners</a:t>
            </a:r>
          </a:p>
          <a:p>
            <a:pPr marL="2060575" indent="-2060575">
              <a:lnSpc>
                <a:spcPct val="90000"/>
              </a:lnSpc>
              <a:buFontTx/>
              <a:buNone/>
              <a:tabLst>
                <a:tab pos="1320800" algn="r"/>
                <a:tab pos="1541463" algn="l"/>
              </a:tabLst>
            </a:pPr>
            <a:r>
              <a:rPr lang="en-US" sz="2600" dirty="0">
                <a:solidFill>
                  <a:srgbClr val="00B050"/>
                </a:solidFill>
                <a:latin typeface="Arial" charset="0"/>
                <a:ea typeface="ヒラギノ角ゴ Pro W3" charset="0"/>
                <a:cs typeface="ヒラギノ角ゴ Pro W3" charset="0"/>
              </a:rPr>
              <a:t>	2590	Pharmacy Technicians</a:t>
            </a:r>
          </a:p>
          <a:p>
            <a:pPr marL="2060575" indent="-2060575">
              <a:lnSpc>
                <a:spcPct val="90000"/>
              </a:lnSpc>
              <a:buFontTx/>
              <a:buNone/>
              <a:tabLst>
                <a:tab pos="1320800" algn="r"/>
                <a:tab pos="1541463" algn="l"/>
              </a:tabLst>
            </a:pPr>
            <a:r>
              <a:rPr lang="en-US" sz="2600" dirty="0">
                <a:solidFill>
                  <a:srgbClr val="00B050"/>
                </a:solidFill>
                <a:latin typeface="Arial" charset="0"/>
                <a:ea typeface="ヒラギノ角ゴ Pro W3" charset="0"/>
                <a:cs typeface="ヒラギノ角ゴ Pro W3" charset="0"/>
              </a:rPr>
              <a:t>	2560	Carpenters</a:t>
            </a:r>
          </a:p>
          <a:p>
            <a:pPr marL="2060575" indent="-2060575">
              <a:lnSpc>
                <a:spcPct val="90000"/>
              </a:lnSpc>
              <a:buFontTx/>
              <a:buNone/>
              <a:tabLst>
                <a:tab pos="1320800" algn="r"/>
                <a:tab pos="1541463" algn="l"/>
              </a:tabLst>
            </a:pPr>
            <a:r>
              <a:rPr lang="en-US" sz="2600" dirty="0">
                <a:solidFill>
                  <a:srgbClr val="002060"/>
                </a:solidFill>
                <a:latin typeface="Arial" charset="0"/>
                <a:ea typeface="ヒラギノ角ゴ Pro W3" charset="0"/>
                <a:cs typeface="ヒラギノ角ゴ Pro W3" charset="0"/>
              </a:rPr>
              <a:t>	2530	Paralegals and Legal Assistants</a:t>
            </a:r>
          </a:p>
          <a:p>
            <a:pPr marL="2060575" indent="-2060575">
              <a:lnSpc>
                <a:spcPct val="90000"/>
              </a:lnSpc>
              <a:buFontTx/>
              <a:buNone/>
              <a:tabLst>
                <a:tab pos="1320800" algn="r"/>
                <a:tab pos="1541463" algn="l"/>
              </a:tabLst>
            </a:pPr>
            <a:r>
              <a:rPr lang="en-US" sz="2600" dirty="0">
                <a:solidFill>
                  <a:srgbClr val="002060"/>
                </a:solidFill>
                <a:latin typeface="Arial" charset="0"/>
                <a:ea typeface="ヒラギノ角ゴ Pro W3" charset="0"/>
                <a:cs typeface="ヒラギノ角ゴ Pro W3" charset="0"/>
              </a:rPr>
              <a:t>	2430	Heating, Air Conditioning, and Refrigeration Mechanics and Installers</a:t>
            </a:r>
          </a:p>
          <a:p>
            <a:pPr marL="2060575" indent="-2060575">
              <a:lnSpc>
                <a:spcPct val="90000"/>
              </a:lnSpc>
              <a:buFontTx/>
              <a:buNone/>
              <a:tabLst>
                <a:tab pos="1320800" algn="r"/>
                <a:tab pos="1541463" algn="l"/>
              </a:tabLst>
            </a:pPr>
            <a:r>
              <a:rPr lang="en-US" sz="2600" dirty="0">
                <a:solidFill>
                  <a:srgbClr val="00B050"/>
                </a:solidFill>
                <a:latin typeface="Arial" charset="0"/>
                <a:ea typeface="ヒラギノ角ゴ Pro W3" charset="0"/>
                <a:cs typeface="ヒラギノ角ゴ Pro W3" charset="0"/>
              </a:rPr>
              <a:t>	2310	Secretaries and Administrative Assistants, Except Legal, Medical, and Executive</a:t>
            </a:r>
          </a:p>
          <a:p>
            <a:pPr marL="2060575" indent="-2060575">
              <a:lnSpc>
                <a:spcPct val="90000"/>
              </a:lnSpc>
              <a:buFontTx/>
              <a:buNone/>
              <a:tabLst>
                <a:tab pos="1320800" algn="r"/>
                <a:tab pos="1541463" algn="l"/>
              </a:tabLst>
            </a:pPr>
            <a:r>
              <a:rPr lang="en-US" sz="2600" dirty="0">
                <a:solidFill>
                  <a:srgbClr val="002060"/>
                </a:solidFill>
                <a:latin typeface="Arial" charset="0"/>
                <a:ea typeface="ヒラギノ角ゴ Pro W3" charset="0"/>
                <a:cs typeface="ヒラギノ角ゴ Pro W3" charset="0"/>
              </a:rPr>
              <a:t>	2280	Medical Scientists, Except Epidemiologists</a:t>
            </a:r>
          </a:p>
          <a:p>
            <a:pPr marL="2060575" indent="-2060575">
              <a:lnSpc>
                <a:spcPct val="90000"/>
              </a:lnSpc>
              <a:buFontTx/>
              <a:buNone/>
              <a:tabLst>
                <a:tab pos="1320800" algn="r"/>
                <a:tab pos="1541463" algn="l"/>
              </a:tabLst>
            </a:pPr>
            <a:r>
              <a:rPr lang="en-US" sz="2600" dirty="0">
                <a:solidFill>
                  <a:srgbClr val="00B050"/>
                </a:solidFill>
                <a:latin typeface="Arial" charset="0"/>
                <a:ea typeface="ヒラギノ角ゴ Pro W3" charset="0"/>
                <a:cs typeface="ヒラギノ角ゴ Pro W3" charset="0"/>
              </a:rPr>
              <a:t>	2240	Coaches and Scouts</a:t>
            </a:r>
          </a:p>
          <a:p>
            <a:pPr marL="2060575" indent="-2060575">
              <a:lnSpc>
                <a:spcPct val="90000"/>
              </a:lnSpc>
              <a:buFontTx/>
              <a:buNone/>
              <a:tabLst>
                <a:tab pos="1320800" algn="r"/>
                <a:tab pos="1541463" algn="l"/>
              </a:tabLst>
            </a:pPr>
            <a:r>
              <a:rPr lang="en-US" sz="2600" dirty="0">
                <a:solidFill>
                  <a:srgbClr val="00B050"/>
                </a:solidFill>
                <a:latin typeface="Arial" charset="0"/>
                <a:ea typeface="ヒラギノ角ゴ Pro W3" charset="0"/>
                <a:cs typeface="ヒラギノ角ゴ Pro W3" charset="0"/>
              </a:rPr>
              <a:t>	2240	Billing and Posting Clerks</a:t>
            </a:r>
          </a:p>
          <a:p>
            <a:pPr marL="2060575" indent="-2060575">
              <a:lnSpc>
                <a:spcPct val="90000"/>
              </a:lnSpc>
              <a:buFontTx/>
              <a:buNone/>
              <a:tabLst>
                <a:tab pos="1320800" algn="r"/>
                <a:tab pos="1541463" algn="l"/>
              </a:tabLst>
            </a:pPr>
            <a:r>
              <a:rPr lang="en-US" sz="2600" dirty="0">
                <a:solidFill>
                  <a:srgbClr val="002060"/>
                </a:solidFill>
                <a:latin typeface="Arial" charset="0"/>
                <a:ea typeface="ヒラギノ角ゴ Pro W3" charset="0"/>
                <a:cs typeface="ヒラギノ角ゴ Pro W3" charset="0"/>
              </a:rPr>
              <a:t>	2220	Special Education Teachers, Preschool, Kindergarten, and Elementary School</a:t>
            </a:r>
          </a:p>
          <a:p>
            <a:pPr marL="2060575" indent="-2060575">
              <a:lnSpc>
                <a:spcPct val="90000"/>
              </a:lnSpc>
              <a:buFontTx/>
              <a:buNone/>
              <a:tabLst>
                <a:tab pos="1320800" algn="r"/>
                <a:tab pos="1541463" algn="l"/>
              </a:tabLst>
            </a:pPr>
            <a:r>
              <a:rPr lang="en-US" sz="2600" dirty="0">
                <a:solidFill>
                  <a:srgbClr val="00B050"/>
                </a:solidFill>
                <a:latin typeface="Arial" charset="0"/>
                <a:ea typeface="ヒラギノ角ゴ Pro W3" charset="0"/>
                <a:cs typeface="ヒラギノ角ゴ Pro W3" charset="0"/>
              </a:rPr>
              <a:t>	2210	Firefighters</a:t>
            </a:r>
          </a:p>
          <a:p>
            <a:pPr marL="2060575" indent="-2060575">
              <a:lnSpc>
                <a:spcPct val="90000"/>
              </a:lnSpc>
              <a:buFontTx/>
              <a:buNone/>
              <a:tabLst>
                <a:tab pos="1320800" algn="r"/>
                <a:tab pos="1541463" algn="l"/>
              </a:tabLst>
            </a:pPr>
            <a:r>
              <a:rPr lang="en-US" sz="2600" dirty="0">
                <a:solidFill>
                  <a:srgbClr val="00B050"/>
                </a:solidFill>
                <a:latin typeface="Arial" charset="0"/>
                <a:ea typeface="ヒラギノ角ゴ Pro W3" charset="0"/>
                <a:cs typeface="ヒラギノ角ゴ Pro W3" charset="0"/>
              </a:rPr>
              <a:t>	2160	Sales Representatives, Services, All Other</a:t>
            </a:r>
          </a:p>
          <a:p>
            <a:pPr marL="2060575" indent="-2060575">
              <a:lnSpc>
                <a:spcPct val="90000"/>
              </a:lnSpc>
              <a:buFontTx/>
              <a:buNone/>
              <a:tabLst>
                <a:tab pos="1320800" algn="r"/>
                <a:tab pos="1541463" algn="l"/>
              </a:tabLst>
            </a:pPr>
            <a:r>
              <a:rPr lang="en-US" sz="2600" dirty="0">
                <a:solidFill>
                  <a:srgbClr val="00B050"/>
                </a:solidFill>
                <a:latin typeface="Arial" charset="0"/>
                <a:ea typeface="ヒラギノ角ゴ Pro W3" charset="0"/>
                <a:cs typeface="ヒラギノ角ゴ Pro W3" charset="0"/>
              </a:rPr>
              <a:t>	2130	Heavy and Tractor-Trailer Truck Drivers</a:t>
            </a:r>
          </a:p>
          <a:p>
            <a:pPr marL="2060575" indent="-2060575">
              <a:lnSpc>
                <a:spcPct val="90000"/>
              </a:lnSpc>
              <a:buFontTx/>
              <a:buNone/>
              <a:tabLst>
                <a:tab pos="1320800" algn="r"/>
                <a:tab pos="1541463" algn="l"/>
              </a:tabLst>
            </a:pPr>
            <a:r>
              <a:rPr lang="en-US" sz="2600" dirty="0">
                <a:solidFill>
                  <a:srgbClr val="00B050"/>
                </a:solidFill>
                <a:latin typeface="Arial" charset="0"/>
                <a:ea typeface="ヒラギノ角ゴ Pro W3" charset="0"/>
                <a:cs typeface="ヒラギノ角ゴ Pro W3" charset="0"/>
              </a:rPr>
              <a:t>	2120	Computer Systems Analysts</a:t>
            </a:r>
          </a:p>
          <a:p>
            <a:pPr marL="2060575" indent="-2060575">
              <a:lnSpc>
                <a:spcPct val="90000"/>
              </a:lnSpc>
              <a:buFontTx/>
              <a:buNone/>
              <a:tabLst>
                <a:tab pos="1320800" algn="r"/>
                <a:tab pos="1541463" algn="l"/>
              </a:tabLst>
            </a:pPr>
            <a:r>
              <a:rPr lang="en-US" sz="2600" dirty="0">
                <a:solidFill>
                  <a:srgbClr val="00B050"/>
                </a:solidFill>
                <a:latin typeface="Arial" charset="0"/>
                <a:ea typeface="ヒラギノ角ゴ Pro W3" charset="0"/>
                <a:cs typeface="ヒラギノ角ゴ Pro W3" charset="0"/>
              </a:rPr>
              <a:t>	2110	Human Resources, Training, and Labor Relations Specialists, All Other</a:t>
            </a:r>
          </a:p>
          <a:p>
            <a:pPr marL="2060575" indent="-2060575">
              <a:lnSpc>
                <a:spcPct val="90000"/>
              </a:lnSpc>
              <a:buFontTx/>
              <a:buNone/>
              <a:tabLst>
                <a:tab pos="1320800" algn="r"/>
                <a:tab pos="1541463" algn="l"/>
              </a:tabLst>
            </a:pPr>
            <a:r>
              <a:rPr lang="en-US" sz="2600" dirty="0">
                <a:solidFill>
                  <a:srgbClr val="00B050"/>
                </a:solidFill>
                <a:latin typeface="Arial" charset="0"/>
                <a:ea typeface="ヒラギノ角ゴ Pro W3" charset="0"/>
                <a:cs typeface="ヒラギノ角ゴ Pro W3" charset="0"/>
              </a:rPr>
              <a:t>	2070	Painters, Construction and Maintenance</a:t>
            </a:r>
          </a:p>
          <a:p>
            <a:pPr marL="2060575" indent="-2060575">
              <a:lnSpc>
                <a:spcPct val="90000"/>
              </a:lnSpc>
              <a:buFontTx/>
              <a:buNone/>
              <a:tabLst>
                <a:tab pos="1320800" algn="r"/>
                <a:tab pos="1541463" algn="l"/>
              </a:tabLst>
            </a:pPr>
            <a:r>
              <a:rPr lang="en-US" sz="2600" dirty="0">
                <a:solidFill>
                  <a:srgbClr val="00B050"/>
                </a:solidFill>
                <a:latin typeface="Arial" charset="0"/>
                <a:ea typeface="ヒラギノ角ゴ Pro W3" charset="0"/>
                <a:cs typeface="ヒラギノ角ゴ Pro W3" charset="0"/>
              </a:rPr>
              <a:t>	2010	Tellers</a:t>
            </a:r>
          </a:p>
          <a:p>
            <a:pPr marL="2060575" indent="-2060575">
              <a:lnSpc>
                <a:spcPct val="90000"/>
              </a:lnSpc>
              <a:buFontTx/>
              <a:buNone/>
              <a:tabLst>
                <a:tab pos="1320800" algn="r"/>
                <a:tab pos="1541463" algn="l"/>
              </a:tabLst>
            </a:pPr>
            <a:r>
              <a:rPr lang="en-US" sz="2600" dirty="0">
                <a:solidFill>
                  <a:srgbClr val="00B050"/>
                </a:solidFill>
                <a:latin typeface="Arial" charset="0"/>
                <a:ea typeface="ヒラギノ角ゴ Pro W3" charset="0"/>
                <a:cs typeface="ヒラギノ角ゴ Pro W3" charset="0"/>
              </a:rPr>
              <a:t>	1980	Lawyers</a:t>
            </a:r>
          </a:p>
          <a:p>
            <a:pPr marL="2060575" indent="-2060575">
              <a:lnSpc>
                <a:spcPct val="90000"/>
              </a:lnSpc>
              <a:buFontTx/>
              <a:buNone/>
              <a:tabLst>
                <a:tab pos="1320800" algn="r"/>
                <a:tab pos="1541463" algn="l"/>
              </a:tabLst>
            </a:pPr>
            <a:r>
              <a:rPr lang="en-US" sz="2600" dirty="0">
                <a:solidFill>
                  <a:srgbClr val="00B050"/>
                </a:solidFill>
                <a:latin typeface="Arial" charset="0"/>
                <a:ea typeface="ヒラギノ角ゴ Pro W3" charset="0"/>
                <a:cs typeface="ヒラギノ角ゴ Pro W3" charset="0"/>
              </a:rPr>
              <a:t>	1980	Dental Assistants</a:t>
            </a:r>
          </a:p>
          <a:p>
            <a:pPr marL="2060575" indent="-2060575">
              <a:lnSpc>
                <a:spcPct val="90000"/>
              </a:lnSpc>
              <a:buFontTx/>
              <a:buNone/>
              <a:tabLst>
                <a:tab pos="1320800" algn="r"/>
                <a:tab pos="1541463" algn="l"/>
              </a:tabLst>
            </a:pPr>
            <a:r>
              <a:rPr lang="en-US" sz="2600" dirty="0">
                <a:solidFill>
                  <a:srgbClr val="00B050"/>
                </a:solidFill>
                <a:latin typeface="Arial" charset="0"/>
                <a:ea typeface="ヒラギノ角ゴ Pro W3" charset="0"/>
                <a:cs typeface="ヒラギノ角ゴ Pro W3" charset="0"/>
              </a:rPr>
              <a:t>	1980	Packers and Packagers, Hand</a:t>
            </a:r>
          </a:p>
          <a:p>
            <a:pPr marL="2060575" indent="-2060575">
              <a:lnSpc>
                <a:spcPct val="90000"/>
              </a:lnSpc>
              <a:buFontTx/>
              <a:buNone/>
              <a:tabLst>
                <a:tab pos="1320800" algn="r"/>
                <a:tab pos="1541463" algn="l"/>
              </a:tabLst>
            </a:pPr>
            <a:r>
              <a:rPr lang="en-US" sz="2600" dirty="0">
                <a:solidFill>
                  <a:srgbClr val="00B050"/>
                </a:solidFill>
                <a:latin typeface="Arial" charset="0"/>
                <a:ea typeface="ヒラギノ角ゴ Pro W3" charset="0"/>
                <a:cs typeface="ヒラギノ角ゴ Pro W3" charset="0"/>
              </a:rPr>
              <a:t>	1920	Construction Managers</a:t>
            </a:r>
          </a:p>
          <a:p>
            <a:pPr marL="2060575" indent="-2060575">
              <a:lnSpc>
                <a:spcPct val="90000"/>
              </a:lnSpc>
              <a:buFontTx/>
              <a:buNone/>
              <a:tabLst>
                <a:tab pos="1320800" algn="r"/>
                <a:tab pos="1541463" algn="l"/>
              </a:tabLst>
            </a:pPr>
            <a:r>
              <a:rPr lang="en-US" sz="2600" dirty="0">
                <a:solidFill>
                  <a:srgbClr val="00B050"/>
                </a:solidFill>
                <a:latin typeface="Arial" charset="0"/>
                <a:ea typeface="ヒラギノ角ゴ Pro W3" charset="0"/>
                <a:cs typeface="ヒラギノ角ゴ Pro W3" charset="0"/>
              </a:rPr>
              <a:t>	1920	Information Security Analysts, Web Developers, and Computer Network Architects</a:t>
            </a:r>
          </a:p>
          <a:p>
            <a:pPr marL="2060575" indent="-2060575">
              <a:lnSpc>
                <a:spcPct val="90000"/>
              </a:lnSpc>
              <a:buFontTx/>
              <a:buNone/>
              <a:tabLst>
                <a:tab pos="1320800" algn="r"/>
                <a:tab pos="1541463" algn="l"/>
              </a:tabLst>
            </a:pPr>
            <a:r>
              <a:rPr lang="en-US" sz="2600" dirty="0">
                <a:solidFill>
                  <a:srgbClr val="00B050"/>
                </a:solidFill>
                <a:latin typeface="Arial" charset="0"/>
                <a:ea typeface="ヒラギノ角ゴ Pro W3" charset="0"/>
                <a:cs typeface="ヒラギノ角ゴ Pro W3" charset="0"/>
              </a:rPr>
              <a:t>	1910	Machinists</a:t>
            </a:r>
          </a:p>
          <a:p>
            <a:pPr marL="2060575" indent="-2060575">
              <a:lnSpc>
                <a:spcPct val="90000"/>
              </a:lnSpc>
              <a:buFontTx/>
              <a:buNone/>
              <a:tabLst>
                <a:tab pos="1320800" algn="r"/>
                <a:tab pos="1541463" algn="l"/>
              </a:tabLst>
            </a:pPr>
            <a:r>
              <a:rPr lang="en-US" sz="2600" dirty="0">
                <a:solidFill>
                  <a:srgbClr val="00B050"/>
                </a:solidFill>
                <a:latin typeface="Arial" charset="0"/>
                <a:ea typeface="ヒラギノ角ゴ Pro W3" charset="0"/>
                <a:cs typeface="ヒラギノ角ゴ Pro W3" charset="0"/>
              </a:rPr>
              <a:t>	1840	Amusement and Recreation Attendants</a:t>
            </a:r>
          </a:p>
          <a:p>
            <a:pPr marL="2060575" indent="-2060575">
              <a:lnSpc>
                <a:spcPct val="90000"/>
              </a:lnSpc>
              <a:buFontTx/>
              <a:buNone/>
              <a:tabLst>
                <a:tab pos="1320800" algn="r"/>
                <a:tab pos="1541463" algn="l"/>
              </a:tabLst>
            </a:pPr>
            <a:r>
              <a:rPr lang="en-US" sz="2600" dirty="0">
                <a:solidFill>
                  <a:srgbClr val="00B050"/>
                </a:solidFill>
                <a:latin typeface="Arial" charset="0"/>
                <a:ea typeface="ヒラギノ角ゴ Pro W3" charset="0"/>
                <a:cs typeface="ヒラギノ角ゴ Pro W3" charset="0"/>
              </a:rPr>
              <a:t>	1830	Network and Computer Systems Administrators</a:t>
            </a:r>
          </a:p>
          <a:p>
            <a:pPr marL="2060575" indent="-2060575">
              <a:lnSpc>
                <a:spcPct val="90000"/>
              </a:lnSpc>
              <a:buFontTx/>
              <a:buNone/>
              <a:tabLst>
                <a:tab pos="1320800" algn="r"/>
                <a:tab pos="1541463" algn="l"/>
              </a:tabLst>
            </a:pPr>
            <a:r>
              <a:rPr lang="en-US" sz="2600" dirty="0">
                <a:solidFill>
                  <a:srgbClr val="00B050"/>
                </a:solidFill>
                <a:latin typeface="Arial" charset="0"/>
                <a:ea typeface="ヒラギノ角ゴ Pro W3" charset="0"/>
                <a:cs typeface="ヒラギノ角ゴ Pro W3" charset="0"/>
              </a:rPr>
              <a:t>	1780	Industrial Machinery Mechanics</a:t>
            </a:r>
          </a:p>
          <a:p>
            <a:pPr marL="2060575" indent="-2060575">
              <a:lnSpc>
                <a:spcPct val="90000"/>
              </a:lnSpc>
              <a:buFontTx/>
              <a:buNone/>
              <a:tabLst>
                <a:tab pos="1320800" algn="r"/>
                <a:tab pos="1541463" algn="l"/>
              </a:tabLst>
            </a:pPr>
            <a:r>
              <a:rPr lang="en-US" sz="2600" dirty="0">
                <a:solidFill>
                  <a:srgbClr val="00B050"/>
                </a:solidFill>
                <a:latin typeface="Arial" charset="0"/>
                <a:ea typeface="ヒラギノ角ゴ Pro W3" charset="0"/>
                <a:cs typeface="ヒラギノ角ゴ Pro W3" charset="0"/>
              </a:rPr>
              <a:t>	1770	Dental Hygienists</a:t>
            </a:r>
          </a:p>
          <a:p>
            <a:pPr marL="2060575" indent="-2060575">
              <a:lnSpc>
                <a:spcPct val="90000"/>
              </a:lnSpc>
              <a:buFontTx/>
              <a:buNone/>
              <a:tabLst>
                <a:tab pos="1320800" algn="r"/>
                <a:tab pos="1541463" algn="l"/>
              </a:tabLst>
            </a:pPr>
            <a:r>
              <a:rPr lang="en-US" sz="2600" dirty="0">
                <a:solidFill>
                  <a:srgbClr val="00B050"/>
                </a:solidFill>
                <a:latin typeface="Arial" charset="0"/>
                <a:ea typeface="ヒラギノ角ゴ Pro W3" charset="0"/>
                <a:cs typeface="ヒラギノ角ゴ Pro W3" charset="0"/>
              </a:rPr>
              <a:t>	1760	Insurance Sales Agents</a:t>
            </a:r>
          </a:p>
          <a:p>
            <a:pPr marL="2060575" indent="-2060575">
              <a:lnSpc>
                <a:spcPct val="90000"/>
              </a:lnSpc>
              <a:buFontTx/>
              <a:buNone/>
              <a:tabLst>
                <a:tab pos="1320800" algn="r"/>
                <a:tab pos="1541463" algn="l"/>
              </a:tabLst>
            </a:pPr>
            <a:r>
              <a:rPr lang="en-US" sz="2600" dirty="0">
                <a:solidFill>
                  <a:srgbClr val="00B050"/>
                </a:solidFill>
                <a:latin typeface="Arial" charset="0"/>
                <a:ea typeface="ヒラギノ角ゴ Pro W3" charset="0"/>
                <a:cs typeface="ヒラギノ角ゴ Pro W3" charset="0"/>
              </a:rPr>
              <a:t>	1730	Management Analysts</a:t>
            </a:r>
          </a:p>
          <a:p>
            <a:pPr marL="2060575" indent="-2060575">
              <a:lnSpc>
                <a:spcPct val="90000"/>
              </a:lnSpc>
              <a:buFontTx/>
              <a:buNone/>
              <a:tabLst>
                <a:tab pos="1320800" algn="r"/>
                <a:tab pos="1541463" algn="l"/>
              </a:tabLst>
            </a:pPr>
            <a:r>
              <a:rPr lang="en-US" sz="2600" dirty="0">
                <a:solidFill>
                  <a:srgbClr val="00B050"/>
                </a:solidFill>
                <a:latin typeface="Arial" charset="0"/>
                <a:ea typeface="ヒラギノ角ゴ Pro W3" charset="0"/>
                <a:cs typeface="ヒラギノ角ゴ Pro W3" charset="0"/>
              </a:rPr>
              <a:t>	1700	Radiologic Technologists and Technicians</a:t>
            </a:r>
          </a:p>
          <a:p>
            <a:pPr marL="2060575" indent="-2060575">
              <a:lnSpc>
                <a:spcPct val="90000"/>
              </a:lnSpc>
              <a:buFontTx/>
              <a:buNone/>
              <a:tabLst>
                <a:tab pos="1320800" algn="r"/>
                <a:tab pos="1541463" algn="l"/>
              </a:tabLst>
            </a:pPr>
            <a:r>
              <a:rPr lang="en-US" sz="2600" dirty="0">
                <a:solidFill>
                  <a:srgbClr val="00B050"/>
                </a:solidFill>
                <a:latin typeface="Arial" charset="0"/>
                <a:ea typeface="ヒラギノ角ゴ Pro W3" charset="0"/>
                <a:cs typeface="ヒラギノ角ゴ Pro W3" charset="0"/>
              </a:rPr>
              <a:t>	1680	Managers, All Other</a:t>
            </a:r>
          </a:p>
          <a:p>
            <a:pPr marL="2060575" indent="-2060575">
              <a:lnSpc>
                <a:spcPct val="90000"/>
              </a:lnSpc>
              <a:buFontTx/>
              <a:buNone/>
              <a:tabLst>
                <a:tab pos="1320800" algn="r"/>
                <a:tab pos="1541463" algn="l"/>
              </a:tabLst>
            </a:pPr>
            <a:r>
              <a:rPr lang="en-US" sz="2600" dirty="0">
                <a:solidFill>
                  <a:srgbClr val="00B050"/>
                </a:solidFill>
                <a:latin typeface="Arial" charset="0"/>
                <a:ea typeface="ヒラギノ角ゴ Pro W3" charset="0"/>
                <a:cs typeface="ヒラギノ角ゴ Pro W3" charset="0"/>
              </a:rPr>
              <a:t>	1680	Operating Engineers and Other Construction Equipment Operators</a:t>
            </a:r>
          </a:p>
          <a:p>
            <a:pPr marL="2060575" indent="-2060575">
              <a:lnSpc>
                <a:spcPct val="90000"/>
              </a:lnSpc>
              <a:buFontTx/>
              <a:buNone/>
              <a:tabLst>
                <a:tab pos="1320800" algn="r"/>
                <a:tab pos="1541463" algn="l"/>
              </a:tabLst>
            </a:pPr>
            <a:r>
              <a:rPr lang="en-US" sz="2600" dirty="0">
                <a:solidFill>
                  <a:srgbClr val="00B050"/>
                </a:solidFill>
                <a:latin typeface="Arial" charset="0"/>
                <a:ea typeface="ヒラギノ角ゴ Pro W3" charset="0"/>
                <a:cs typeface="ヒラギノ角ゴ Pro W3" charset="0"/>
              </a:rPr>
              <a:t>	1670	Financial Analysts</a:t>
            </a:r>
          </a:p>
          <a:p>
            <a:pPr marL="2060575" indent="-2060575">
              <a:lnSpc>
                <a:spcPct val="90000"/>
              </a:lnSpc>
              <a:buFontTx/>
              <a:buNone/>
              <a:tabLst>
                <a:tab pos="1320800" algn="r"/>
                <a:tab pos="1541463" algn="l"/>
              </a:tabLst>
            </a:pPr>
            <a:r>
              <a:rPr lang="en-US" sz="2600" dirty="0">
                <a:solidFill>
                  <a:srgbClr val="00B050"/>
                </a:solidFill>
                <a:latin typeface="Arial" charset="0"/>
                <a:ea typeface="ヒラギノ角ゴ Pro W3" charset="0"/>
                <a:cs typeface="ヒラギノ角ゴ Pro W3" charset="0"/>
              </a:rPr>
              <a:t>	1670	Software Developers, Systems Software</a:t>
            </a:r>
          </a:p>
          <a:p>
            <a:pPr marL="2060575" indent="-2060575">
              <a:lnSpc>
                <a:spcPct val="90000"/>
              </a:lnSpc>
              <a:buFontTx/>
              <a:buNone/>
              <a:tabLst>
                <a:tab pos="1320800" algn="r"/>
                <a:tab pos="1541463" algn="l"/>
              </a:tabLst>
            </a:pPr>
            <a:r>
              <a:rPr lang="en-US" sz="2600" dirty="0">
                <a:solidFill>
                  <a:srgbClr val="00B050"/>
                </a:solidFill>
                <a:latin typeface="Arial" charset="0"/>
                <a:ea typeface="ヒラギノ角ゴ Pro W3" charset="0"/>
                <a:cs typeface="ヒラギノ角ゴ Pro W3" charset="0"/>
              </a:rPr>
              <a:t>	1670	Licensed Practical and Licensed Vocational Nurses</a:t>
            </a:r>
          </a:p>
          <a:p>
            <a:pPr marL="2060575" indent="-2060575">
              <a:lnSpc>
                <a:spcPct val="90000"/>
              </a:lnSpc>
              <a:buFontTx/>
              <a:buNone/>
              <a:tabLst>
                <a:tab pos="1320800" algn="r"/>
                <a:tab pos="1541463" algn="l"/>
              </a:tabLst>
            </a:pPr>
            <a:r>
              <a:rPr lang="en-US" sz="2600" dirty="0">
                <a:solidFill>
                  <a:srgbClr val="00B050"/>
                </a:solidFill>
                <a:latin typeface="Arial" charset="0"/>
                <a:ea typeface="ヒラギノ角ゴ Pro W3" charset="0"/>
                <a:cs typeface="ヒラギノ角ゴ Pro W3" charset="0"/>
              </a:rPr>
              <a:t>	1660	Helpers--Production Workers</a:t>
            </a:r>
          </a:p>
          <a:p>
            <a:pPr marL="2060575" indent="-2060575">
              <a:lnSpc>
                <a:spcPct val="90000"/>
              </a:lnSpc>
              <a:buFontTx/>
              <a:buNone/>
              <a:tabLst>
                <a:tab pos="1320800" algn="r"/>
                <a:tab pos="1541463" algn="l"/>
              </a:tabLst>
            </a:pPr>
            <a:r>
              <a:rPr lang="en-US" sz="2600" dirty="0">
                <a:solidFill>
                  <a:srgbClr val="00B050"/>
                </a:solidFill>
                <a:latin typeface="Arial" charset="0"/>
                <a:ea typeface="ヒラギノ角ゴ Pro W3" charset="0"/>
                <a:cs typeface="ヒラギノ角ゴ Pro W3" charset="0"/>
              </a:rPr>
              <a:t>	1620	Training and Development Specialists</a:t>
            </a:r>
          </a:p>
          <a:p>
            <a:pPr marL="2060575" indent="-2060575">
              <a:lnSpc>
                <a:spcPct val="90000"/>
              </a:lnSpc>
              <a:buFontTx/>
              <a:buNone/>
              <a:tabLst>
                <a:tab pos="1320800" algn="r"/>
                <a:tab pos="1541463" algn="l"/>
              </a:tabLst>
            </a:pPr>
            <a:r>
              <a:rPr lang="en-US" sz="2600" dirty="0">
                <a:solidFill>
                  <a:srgbClr val="00B050"/>
                </a:solidFill>
                <a:latin typeface="Arial" charset="0"/>
                <a:ea typeface="ヒラギノ角ゴ Pro W3" charset="0"/>
                <a:cs typeface="ヒラギノ角ゴ Pro W3" charset="0"/>
              </a:rPr>
              <a:t>	1600	Personal Financial Advisors</a:t>
            </a:r>
          </a:p>
          <a:p>
            <a:pPr marL="2060575" indent="-2060575">
              <a:lnSpc>
                <a:spcPct val="90000"/>
              </a:lnSpc>
              <a:buFontTx/>
              <a:buNone/>
              <a:tabLst>
                <a:tab pos="1320800" algn="r"/>
                <a:tab pos="1541463" algn="l"/>
              </a:tabLst>
            </a:pPr>
            <a:r>
              <a:rPr lang="en-US" sz="2600" dirty="0">
                <a:solidFill>
                  <a:srgbClr val="00B050"/>
                </a:solidFill>
                <a:latin typeface="Arial" charset="0"/>
                <a:ea typeface="ヒラギノ角ゴ Pro W3" charset="0"/>
                <a:cs typeface="ヒラギノ角ゴ Pro W3" charset="0"/>
              </a:rPr>
              <a:t>	1600	Automotive Service Technicians and Mechanics</a:t>
            </a:r>
          </a:p>
          <a:p>
            <a:pPr marL="2060575" indent="-2060575">
              <a:lnSpc>
                <a:spcPct val="90000"/>
              </a:lnSpc>
              <a:buFontTx/>
              <a:buNone/>
              <a:tabLst>
                <a:tab pos="1320800" algn="r"/>
                <a:tab pos="1541463" algn="l"/>
              </a:tabLst>
            </a:pPr>
            <a:r>
              <a:rPr lang="en-US" sz="2600" dirty="0">
                <a:solidFill>
                  <a:srgbClr val="00B050"/>
                </a:solidFill>
                <a:latin typeface="Arial" charset="0"/>
                <a:ea typeface="ヒラギノ角ゴ Pro W3" charset="0"/>
                <a:cs typeface="ヒラギノ角ゴ Pro W3" charset="0"/>
              </a:rPr>
              <a:t>	1580	Meat, Poultry, and Fish Cutters and Trimmers</a:t>
            </a:r>
          </a:p>
          <a:p>
            <a:pPr marL="2060575" indent="-2060575">
              <a:lnSpc>
                <a:spcPct val="90000"/>
              </a:lnSpc>
              <a:buFontTx/>
              <a:buNone/>
              <a:tabLst>
                <a:tab pos="1320800" algn="r"/>
                <a:tab pos="1541463" algn="l"/>
              </a:tabLst>
            </a:pPr>
            <a:r>
              <a:rPr lang="en-US" sz="2600" dirty="0">
                <a:solidFill>
                  <a:srgbClr val="00B050"/>
                </a:solidFill>
                <a:latin typeface="Arial" charset="0"/>
                <a:ea typeface="ヒラギノ角ゴ Pro W3" charset="0"/>
                <a:cs typeface="ヒラギノ角ゴ Pro W3" charset="0"/>
              </a:rPr>
              <a:t>	1550	Preschool Teachers, Except Special Education</a:t>
            </a:r>
          </a:p>
          <a:p>
            <a:pPr marL="2060575" indent="-2060575">
              <a:lnSpc>
                <a:spcPct val="90000"/>
              </a:lnSpc>
              <a:buFontTx/>
              <a:buNone/>
              <a:tabLst>
                <a:tab pos="1320800" algn="r"/>
                <a:tab pos="1541463" algn="l"/>
              </a:tabLst>
            </a:pPr>
            <a:r>
              <a:rPr lang="en-US" sz="2600" dirty="0">
                <a:solidFill>
                  <a:srgbClr val="00B050"/>
                </a:solidFill>
                <a:latin typeface="Arial" charset="0"/>
                <a:ea typeface="ヒラギノ角ゴ Pro W3" charset="0"/>
                <a:cs typeface="ヒラギノ角ゴ Pro W3" charset="0"/>
              </a:rPr>
              <a:t>	1530	Child, Family, and School Social Workers</a:t>
            </a:r>
          </a:p>
          <a:p>
            <a:pPr marL="2060575" indent="-2060575">
              <a:lnSpc>
                <a:spcPct val="90000"/>
              </a:lnSpc>
              <a:buFontTx/>
              <a:buNone/>
              <a:tabLst>
                <a:tab pos="1320800" algn="r"/>
                <a:tab pos="1541463" algn="l"/>
              </a:tabLst>
            </a:pPr>
            <a:r>
              <a:rPr lang="en-US" sz="2600" dirty="0">
                <a:solidFill>
                  <a:srgbClr val="00B050"/>
                </a:solidFill>
                <a:latin typeface="Arial" charset="0"/>
                <a:ea typeface="ヒラギノ角ゴ Pro W3" charset="0"/>
                <a:cs typeface="ヒラギノ角ゴ Pro W3" charset="0"/>
              </a:rPr>
              <a:t>	1530	Fitness Trainers and Aerobics Instructors</a:t>
            </a:r>
          </a:p>
          <a:p>
            <a:pPr marL="2060575" indent="-2060575">
              <a:lnSpc>
                <a:spcPct val="90000"/>
              </a:lnSpc>
              <a:buFontTx/>
              <a:buNone/>
              <a:tabLst>
                <a:tab pos="1320800" algn="r"/>
                <a:tab pos="1541463" algn="l"/>
              </a:tabLst>
            </a:pPr>
            <a:r>
              <a:rPr lang="en-US" sz="2600" dirty="0">
                <a:solidFill>
                  <a:srgbClr val="00B050"/>
                </a:solidFill>
                <a:latin typeface="Arial" charset="0"/>
                <a:ea typeface="ヒラギノ角ゴ Pro W3" charset="0"/>
                <a:cs typeface="ヒラギノ角ゴ Pro W3" charset="0"/>
              </a:rPr>
              <a:t>	1520	Pharmacists</a:t>
            </a:r>
          </a:p>
          <a:p>
            <a:pPr marL="2060575" indent="-2060575">
              <a:lnSpc>
                <a:spcPct val="90000"/>
              </a:lnSpc>
              <a:buFontTx/>
              <a:buNone/>
              <a:tabLst>
                <a:tab pos="1320800" algn="r"/>
                <a:tab pos="1541463" algn="l"/>
              </a:tabLst>
            </a:pPr>
            <a:r>
              <a:rPr lang="en-US" sz="2600" dirty="0">
                <a:solidFill>
                  <a:srgbClr val="00B050"/>
                </a:solidFill>
                <a:latin typeface="Arial" charset="0"/>
                <a:ea typeface="ヒラギノ角ゴ Pro W3" charset="0"/>
                <a:cs typeface="ヒラギノ角ゴ Pro W3" charset="0"/>
              </a:rPr>
              <a:t>	1480	Telecommunications Equipment Installers and Repairers, Except Line Installers</a:t>
            </a:r>
          </a:p>
          <a:p>
            <a:pPr marL="2060575" indent="-2060575">
              <a:lnSpc>
                <a:spcPct val="90000"/>
              </a:lnSpc>
              <a:buFontTx/>
              <a:buNone/>
              <a:tabLst>
                <a:tab pos="1320800" algn="r"/>
                <a:tab pos="1541463" algn="l"/>
              </a:tabLst>
            </a:pPr>
            <a:r>
              <a:rPr lang="en-US" sz="2600" dirty="0">
                <a:solidFill>
                  <a:srgbClr val="00B050"/>
                </a:solidFill>
                <a:latin typeface="Arial" charset="0"/>
                <a:ea typeface="ヒラギノ角ゴ Pro W3" charset="0"/>
                <a:cs typeface="ヒラギノ角ゴ Pro W3" charset="0"/>
              </a:rPr>
              <a:t>	1470	Electricians</a:t>
            </a:r>
          </a:p>
          <a:p>
            <a:pPr marL="2060575" indent="-2060575">
              <a:lnSpc>
                <a:spcPct val="90000"/>
              </a:lnSpc>
              <a:buFontTx/>
              <a:buNone/>
              <a:tabLst>
                <a:tab pos="1320800" algn="r"/>
                <a:tab pos="1541463" algn="l"/>
              </a:tabLst>
            </a:pPr>
            <a:r>
              <a:rPr lang="en-US" sz="2600" dirty="0">
                <a:solidFill>
                  <a:srgbClr val="00B050"/>
                </a:solidFill>
                <a:latin typeface="Arial" charset="0"/>
                <a:ea typeface="ヒラギノ角ゴ Pro W3" charset="0"/>
                <a:cs typeface="ヒラギノ角ゴ Pro W3" charset="0"/>
              </a:rPr>
              <a:t>	1440	Securities, Commodities, and Financial Services Sales Agents</a:t>
            </a:r>
          </a:p>
          <a:p>
            <a:pPr marL="2060575" indent="-2060575">
              <a:lnSpc>
                <a:spcPct val="90000"/>
              </a:lnSpc>
              <a:buFontTx/>
              <a:buNone/>
              <a:tabLst>
                <a:tab pos="1320800" algn="r"/>
                <a:tab pos="1541463" algn="l"/>
              </a:tabLst>
            </a:pPr>
            <a:r>
              <a:rPr lang="en-US" sz="2600" dirty="0">
                <a:solidFill>
                  <a:srgbClr val="00B050"/>
                </a:solidFill>
                <a:latin typeface="Arial" charset="0"/>
                <a:ea typeface="ヒラギノ角ゴ Pro W3" charset="0"/>
                <a:cs typeface="ヒラギノ角ゴ Pro W3" charset="0"/>
              </a:rPr>
              <a:t>	1440	First-Line Supervisors of Mechanics, Installers, and Repairers</a:t>
            </a:r>
          </a:p>
          <a:p>
            <a:pPr marL="2060575" indent="-2060575">
              <a:lnSpc>
                <a:spcPct val="90000"/>
              </a:lnSpc>
              <a:buFontTx/>
              <a:buNone/>
              <a:tabLst>
                <a:tab pos="1320800" algn="r"/>
                <a:tab pos="1541463" algn="l"/>
              </a:tabLst>
            </a:pPr>
            <a:r>
              <a:rPr lang="en-US" sz="2600" dirty="0">
                <a:solidFill>
                  <a:srgbClr val="00B050"/>
                </a:solidFill>
                <a:latin typeface="Arial" charset="0"/>
                <a:ea typeface="ヒラギノ角ゴ Pro W3" charset="0"/>
                <a:cs typeface="ヒラギノ角ゴ Pro W3" charset="0"/>
              </a:rPr>
              <a:t>	1420	Plumbers, Pipefitters, and Steamfitters</a:t>
            </a:r>
          </a:p>
          <a:p>
            <a:pPr marL="2060575" indent="-2060575">
              <a:lnSpc>
                <a:spcPct val="90000"/>
              </a:lnSpc>
              <a:buFontTx/>
              <a:buNone/>
              <a:tabLst>
                <a:tab pos="1320800" algn="r"/>
                <a:tab pos="1541463" algn="l"/>
              </a:tabLst>
            </a:pPr>
            <a:r>
              <a:rPr lang="en-US" sz="2600" dirty="0">
                <a:solidFill>
                  <a:srgbClr val="00B050"/>
                </a:solidFill>
                <a:latin typeface="Arial" charset="0"/>
                <a:ea typeface="ヒラギノ角ゴ Pro W3" charset="0"/>
                <a:cs typeface="ヒラギノ角ゴ Pro W3" charset="0"/>
              </a:rPr>
              <a:t>	1400	First-Line Supervisors of Landscaping, Lawn Service, and </a:t>
            </a:r>
            <a:r>
              <a:rPr lang="en-US" sz="2600" dirty="0" err="1">
                <a:solidFill>
                  <a:srgbClr val="00B050"/>
                </a:solidFill>
                <a:latin typeface="Arial" charset="0"/>
                <a:ea typeface="ヒラギノ角ゴ Pro W3" charset="0"/>
                <a:cs typeface="ヒラギノ角ゴ Pro W3" charset="0"/>
              </a:rPr>
              <a:t>Groundskeeping</a:t>
            </a:r>
            <a:r>
              <a:rPr lang="en-US" sz="2600" dirty="0">
                <a:solidFill>
                  <a:srgbClr val="00B050"/>
                </a:solidFill>
                <a:latin typeface="Arial" charset="0"/>
                <a:ea typeface="ヒラギノ角ゴ Pro W3" charset="0"/>
                <a:cs typeface="ヒラギノ角ゴ Pro W3" charset="0"/>
              </a:rPr>
              <a:t> Workers</a:t>
            </a:r>
          </a:p>
          <a:p>
            <a:pPr marL="2060575" indent="-2060575">
              <a:lnSpc>
                <a:spcPct val="90000"/>
              </a:lnSpc>
              <a:buFontTx/>
              <a:buNone/>
              <a:tabLst>
                <a:tab pos="1320800" algn="r"/>
                <a:tab pos="1541463" algn="l"/>
              </a:tabLst>
            </a:pPr>
            <a:r>
              <a:rPr lang="en-US" sz="2600" dirty="0">
                <a:solidFill>
                  <a:srgbClr val="00B050"/>
                </a:solidFill>
                <a:latin typeface="Arial" charset="0"/>
                <a:ea typeface="ヒラギノ角ゴ Pro W3" charset="0"/>
                <a:cs typeface="ヒラギノ角ゴ Pro W3" charset="0"/>
              </a:rPr>
              <a:t>	1370	Cost Estimators</a:t>
            </a:r>
          </a:p>
          <a:p>
            <a:pPr marL="2060575" indent="-2060575">
              <a:lnSpc>
                <a:spcPct val="90000"/>
              </a:lnSpc>
              <a:buFontTx/>
              <a:buNone/>
              <a:tabLst>
                <a:tab pos="1320800" algn="r"/>
                <a:tab pos="1541463" algn="l"/>
              </a:tabLst>
            </a:pPr>
            <a:r>
              <a:rPr lang="en-US" sz="2600" dirty="0">
                <a:solidFill>
                  <a:srgbClr val="00B050"/>
                </a:solidFill>
                <a:latin typeface="Arial" charset="0"/>
                <a:ea typeface="ヒラギノ角ゴ Pro W3" charset="0"/>
                <a:cs typeface="ヒラギノ角ゴ Pro W3" charset="0"/>
              </a:rPr>
              <a:t>	1350	Civil Engineers</a:t>
            </a:r>
          </a:p>
          <a:p>
            <a:pPr marL="2060575" indent="-2060575">
              <a:lnSpc>
                <a:spcPct val="90000"/>
              </a:lnSpc>
              <a:buFontTx/>
              <a:buNone/>
              <a:tabLst>
                <a:tab pos="1320800" algn="r"/>
                <a:tab pos="1541463" algn="l"/>
              </a:tabLst>
            </a:pPr>
            <a:r>
              <a:rPr lang="en-US" sz="2600" dirty="0">
                <a:solidFill>
                  <a:srgbClr val="00B050"/>
                </a:solidFill>
                <a:latin typeface="Arial" charset="0"/>
                <a:ea typeface="ヒラギノ角ゴ Pro W3" charset="0"/>
                <a:cs typeface="ヒラギノ角ゴ Pro W3" charset="0"/>
              </a:rPr>
              <a:t>	1340	Computer and Information Systems Managers</a:t>
            </a:r>
          </a:p>
          <a:p>
            <a:pPr marL="2060575" indent="-2060575">
              <a:lnSpc>
                <a:spcPct val="90000"/>
              </a:lnSpc>
              <a:buFontTx/>
              <a:buNone/>
              <a:tabLst>
                <a:tab pos="1320800" algn="r"/>
                <a:tab pos="1541463" algn="l"/>
              </a:tabLst>
            </a:pPr>
            <a:r>
              <a:rPr lang="en-US" sz="2600" dirty="0">
                <a:solidFill>
                  <a:srgbClr val="00B050"/>
                </a:solidFill>
                <a:latin typeface="Arial" charset="0"/>
                <a:ea typeface="ヒラギノ角ゴ Pro W3" charset="0"/>
                <a:cs typeface="ヒラギノ角ゴ Pro W3" charset="0"/>
              </a:rPr>
              <a:t>	1330	Nonfarm Animal Caretakers</a:t>
            </a:r>
          </a:p>
          <a:p>
            <a:pPr marL="2060575" indent="-2060575">
              <a:lnSpc>
                <a:spcPct val="90000"/>
              </a:lnSpc>
              <a:buFontTx/>
              <a:buNone/>
              <a:tabLst>
                <a:tab pos="1320800" algn="r"/>
                <a:tab pos="1541463" algn="l"/>
              </a:tabLst>
            </a:pPr>
            <a:r>
              <a:rPr lang="en-US" sz="2600" dirty="0">
                <a:solidFill>
                  <a:srgbClr val="00B050"/>
                </a:solidFill>
                <a:latin typeface="Arial" charset="0"/>
                <a:ea typeface="ヒラギノ角ゴ Pro W3" charset="0"/>
                <a:cs typeface="ヒラギノ角ゴ Pro W3" charset="0"/>
              </a:rPr>
              <a:t>	1270	Sales Representatives, Wholesale and Manufacturing, Technical and Scientific Products</a:t>
            </a:r>
          </a:p>
          <a:p>
            <a:pPr marL="2060575" indent="-2060575">
              <a:lnSpc>
                <a:spcPct val="90000"/>
              </a:lnSpc>
              <a:buFontTx/>
              <a:buNone/>
              <a:tabLst>
                <a:tab pos="1320800" algn="r"/>
                <a:tab pos="1541463" algn="l"/>
              </a:tabLst>
            </a:pPr>
            <a:r>
              <a:rPr lang="en-US" sz="2600" dirty="0">
                <a:solidFill>
                  <a:srgbClr val="00B050"/>
                </a:solidFill>
                <a:latin typeface="Arial" charset="0"/>
                <a:ea typeface="ヒラギノ角ゴ Pro W3" charset="0"/>
                <a:cs typeface="ヒラギノ角ゴ Pro W3" charset="0"/>
              </a:rPr>
              <a:t>	1240	Veterinary Technologists and Technicians</a:t>
            </a:r>
          </a:p>
          <a:p>
            <a:pPr marL="2060575" indent="-2060575">
              <a:lnSpc>
                <a:spcPct val="90000"/>
              </a:lnSpc>
              <a:buFontTx/>
              <a:buNone/>
              <a:tabLst>
                <a:tab pos="1320800" algn="r"/>
                <a:tab pos="1541463" algn="l"/>
              </a:tabLst>
            </a:pPr>
            <a:r>
              <a:rPr lang="en-US" sz="2600" dirty="0">
                <a:solidFill>
                  <a:srgbClr val="00B050"/>
                </a:solidFill>
                <a:latin typeface="Arial" charset="0"/>
                <a:ea typeface="ヒラギノ角ゴ Pro W3" charset="0"/>
                <a:cs typeface="ヒラギノ角ゴ Pro W3" charset="0"/>
              </a:rPr>
              <a:t>	1240	Correctional Officers and Jailers</a:t>
            </a:r>
          </a:p>
          <a:p>
            <a:pPr marL="2060575" indent="-2060575">
              <a:lnSpc>
                <a:spcPct val="90000"/>
              </a:lnSpc>
              <a:buFontTx/>
              <a:buNone/>
              <a:tabLst>
                <a:tab pos="1320800" algn="r"/>
                <a:tab pos="1541463" algn="l"/>
              </a:tabLst>
            </a:pPr>
            <a:r>
              <a:rPr lang="en-US" sz="2600" dirty="0">
                <a:solidFill>
                  <a:srgbClr val="00B050"/>
                </a:solidFill>
                <a:latin typeface="Arial" charset="0"/>
                <a:ea typeface="ヒラギノ角ゴ Pro W3" charset="0"/>
                <a:cs typeface="ヒラギノ角ゴ Pro W3" charset="0"/>
              </a:rPr>
              <a:t>	1240	Real Estate Sales Agents</a:t>
            </a:r>
          </a:p>
          <a:p>
            <a:pPr marL="2060575" indent="-2060575">
              <a:lnSpc>
                <a:spcPct val="90000"/>
              </a:lnSpc>
              <a:buFontTx/>
              <a:buNone/>
              <a:tabLst>
                <a:tab pos="1320800" algn="r"/>
                <a:tab pos="1541463" algn="l"/>
              </a:tabLst>
            </a:pPr>
            <a:r>
              <a:rPr lang="en-US" sz="2600" dirty="0">
                <a:solidFill>
                  <a:srgbClr val="00B050"/>
                </a:solidFill>
                <a:latin typeface="Arial" charset="0"/>
                <a:ea typeface="ヒラギノ角ゴ Pro W3" charset="0"/>
                <a:cs typeface="ヒラギノ角ゴ Pro W3" charset="0"/>
              </a:rPr>
              <a:t>	1220	Educational, Guidance, School, and Vocational Counselors</a:t>
            </a:r>
          </a:p>
          <a:p>
            <a:pPr marL="2060575" indent="-2060575">
              <a:lnSpc>
                <a:spcPct val="90000"/>
              </a:lnSpc>
              <a:buFontTx/>
              <a:buNone/>
              <a:tabLst>
                <a:tab pos="1320800" algn="r"/>
                <a:tab pos="1541463" algn="l"/>
              </a:tabLst>
            </a:pPr>
            <a:r>
              <a:rPr lang="en-US" sz="2600" dirty="0">
                <a:solidFill>
                  <a:srgbClr val="00B050"/>
                </a:solidFill>
                <a:latin typeface="Arial" charset="0"/>
                <a:ea typeface="ヒラギノ角ゴ Pro W3" charset="0"/>
                <a:cs typeface="ヒラギノ角ゴ Pro W3" charset="0"/>
              </a:rPr>
              <a:t>	1210	Interpreters and Translators</a:t>
            </a:r>
          </a:p>
          <a:p>
            <a:pPr marL="2060575" indent="-2060575">
              <a:lnSpc>
                <a:spcPct val="90000"/>
              </a:lnSpc>
              <a:buFontTx/>
              <a:buNone/>
              <a:tabLst>
                <a:tab pos="1320800" algn="r"/>
                <a:tab pos="1541463" algn="l"/>
              </a:tabLst>
            </a:pPr>
            <a:r>
              <a:rPr lang="en-US" sz="2600" dirty="0">
                <a:solidFill>
                  <a:srgbClr val="00B050"/>
                </a:solidFill>
                <a:latin typeface="Arial" charset="0"/>
                <a:ea typeface="ヒラギノ角ゴ Pro W3" charset="0"/>
                <a:cs typeface="ヒラギノ角ゴ Pro W3" charset="0"/>
              </a:rPr>
              <a:t>	1160	Self-Enrichment Education Teachers</a:t>
            </a:r>
          </a:p>
          <a:p>
            <a:pPr marL="2060575" indent="-2060575">
              <a:lnSpc>
                <a:spcPct val="90000"/>
              </a:lnSpc>
              <a:buFontTx/>
              <a:buNone/>
              <a:tabLst>
                <a:tab pos="1320800" algn="r"/>
                <a:tab pos="1541463" algn="l"/>
              </a:tabLst>
            </a:pPr>
            <a:r>
              <a:rPr lang="en-US" sz="2600" dirty="0">
                <a:solidFill>
                  <a:srgbClr val="00B050"/>
                </a:solidFill>
                <a:latin typeface="Arial" charset="0"/>
                <a:ea typeface="ヒラギノ角ゴ Pro W3" charset="0"/>
                <a:cs typeface="ヒラギノ角ゴ Pro W3" charset="0"/>
              </a:rPr>
              <a:t>	1160	Recreation Workers</a:t>
            </a:r>
          </a:p>
          <a:p>
            <a:pPr marL="2060575" indent="-2060575">
              <a:lnSpc>
                <a:spcPct val="90000"/>
              </a:lnSpc>
              <a:buFontTx/>
              <a:buNone/>
              <a:tabLst>
                <a:tab pos="1320800" algn="r"/>
                <a:tab pos="1541463" algn="l"/>
              </a:tabLst>
            </a:pPr>
            <a:r>
              <a:rPr lang="en-US" sz="2600" dirty="0">
                <a:solidFill>
                  <a:srgbClr val="00B050"/>
                </a:solidFill>
                <a:latin typeface="Arial" charset="0"/>
                <a:ea typeface="ヒラギノ角ゴ Pro W3" charset="0"/>
                <a:cs typeface="ヒラギノ角ゴ Pro W3" charset="0"/>
              </a:rPr>
              <a:t>	1160	Real Estate Brokers</a:t>
            </a:r>
          </a:p>
          <a:p>
            <a:pPr marL="2060575" indent="-2060575">
              <a:lnSpc>
                <a:spcPct val="90000"/>
              </a:lnSpc>
              <a:buFontTx/>
              <a:buNone/>
              <a:tabLst>
                <a:tab pos="1320800" algn="r"/>
                <a:tab pos="1541463" algn="l"/>
              </a:tabLst>
            </a:pPr>
            <a:r>
              <a:rPr lang="en-US" sz="2600" dirty="0">
                <a:solidFill>
                  <a:srgbClr val="00B050"/>
                </a:solidFill>
                <a:latin typeface="Arial" charset="0"/>
                <a:ea typeface="ヒラギノ角ゴ Pro W3" charset="0"/>
                <a:cs typeface="ヒラギノ角ゴ Pro W3" charset="0"/>
              </a:rPr>
              <a:t>	1140	Financial Managers</a:t>
            </a:r>
          </a:p>
          <a:p>
            <a:pPr marL="2060575" indent="-2060575">
              <a:lnSpc>
                <a:spcPct val="90000"/>
              </a:lnSpc>
              <a:buFontTx/>
              <a:buNone/>
              <a:tabLst>
                <a:tab pos="1320800" algn="r"/>
                <a:tab pos="1541463" algn="l"/>
              </a:tabLst>
            </a:pPr>
            <a:r>
              <a:rPr lang="en-US" sz="2600" dirty="0">
                <a:solidFill>
                  <a:srgbClr val="00B050"/>
                </a:solidFill>
                <a:latin typeface="Arial" charset="0"/>
                <a:ea typeface="ヒラギノ角ゴ Pro W3" charset="0"/>
                <a:cs typeface="ヒラギノ角ゴ Pro W3" charset="0"/>
              </a:rPr>
              <a:t>	1140	Social and Human Service Assistants</a:t>
            </a:r>
          </a:p>
          <a:p>
            <a:pPr marL="2060575" indent="-2060575">
              <a:lnSpc>
                <a:spcPct val="90000"/>
              </a:lnSpc>
              <a:buFontTx/>
              <a:buNone/>
              <a:tabLst>
                <a:tab pos="1320800" algn="r"/>
                <a:tab pos="1541463" algn="l"/>
              </a:tabLst>
            </a:pPr>
            <a:r>
              <a:rPr lang="en-US" sz="2600" dirty="0">
                <a:solidFill>
                  <a:srgbClr val="00B050"/>
                </a:solidFill>
                <a:latin typeface="Arial" charset="0"/>
                <a:ea typeface="ヒラギノ角ゴ Pro W3" charset="0"/>
                <a:cs typeface="ヒラギノ角ゴ Pro W3" charset="0"/>
              </a:rPr>
              <a:t>	1130	Education Administrators, Elementary and Secondary School</a:t>
            </a:r>
          </a:p>
          <a:p>
            <a:pPr marL="2060575" indent="-2060575">
              <a:lnSpc>
                <a:spcPct val="90000"/>
              </a:lnSpc>
              <a:buFontTx/>
              <a:buNone/>
              <a:tabLst>
                <a:tab pos="1320800" algn="r"/>
                <a:tab pos="1541463" algn="l"/>
              </a:tabLst>
            </a:pPr>
            <a:r>
              <a:rPr lang="en-US" sz="2600" dirty="0">
                <a:solidFill>
                  <a:srgbClr val="00B050"/>
                </a:solidFill>
                <a:latin typeface="Arial" charset="0"/>
                <a:ea typeface="ヒラギノ角ゴ Pro W3" charset="0"/>
                <a:cs typeface="ヒラギノ角ゴ Pro W3" charset="0"/>
              </a:rPr>
              <a:t>	1120	Loan Officers</a:t>
            </a:r>
          </a:p>
          <a:p>
            <a:pPr marL="2060575" indent="-2060575">
              <a:lnSpc>
                <a:spcPct val="90000"/>
              </a:lnSpc>
              <a:buFontTx/>
              <a:buNone/>
              <a:tabLst>
                <a:tab pos="1320800" algn="r"/>
                <a:tab pos="1541463" algn="l"/>
              </a:tabLst>
            </a:pPr>
            <a:r>
              <a:rPr lang="en-US" sz="2600" dirty="0">
                <a:solidFill>
                  <a:srgbClr val="00B050"/>
                </a:solidFill>
                <a:latin typeface="Arial" charset="0"/>
                <a:ea typeface="ヒラギノ角ゴ Pro W3" charset="0"/>
                <a:cs typeface="ヒラギノ角ゴ Pro W3" charset="0"/>
              </a:rPr>
              <a:t>	1120	Counter and Rental Clerks</a:t>
            </a:r>
          </a:p>
          <a:p>
            <a:pPr marL="2060575" indent="-2060575">
              <a:lnSpc>
                <a:spcPct val="90000"/>
              </a:lnSpc>
              <a:buFontTx/>
              <a:buNone/>
              <a:tabLst>
                <a:tab pos="1320800" algn="r"/>
                <a:tab pos="1541463" algn="l"/>
              </a:tabLst>
            </a:pPr>
            <a:r>
              <a:rPr lang="en-US" sz="2600" dirty="0">
                <a:solidFill>
                  <a:srgbClr val="00B050"/>
                </a:solidFill>
                <a:latin typeface="Arial" charset="0"/>
                <a:ea typeface="ヒラギノ角ゴ Pro W3" charset="0"/>
                <a:cs typeface="ヒラギノ角ゴ Pro W3" charset="0"/>
              </a:rPr>
              <a:t>	1110	Inspectors, Testers, Sorters, Samplers, and </a:t>
            </a:r>
            <a:r>
              <a:rPr lang="en-US" sz="2600" dirty="0" err="1">
                <a:solidFill>
                  <a:srgbClr val="00B050"/>
                </a:solidFill>
                <a:latin typeface="Arial" charset="0"/>
                <a:ea typeface="ヒラギノ角ゴ Pro W3" charset="0"/>
                <a:cs typeface="ヒラギノ角ゴ Pro W3" charset="0"/>
              </a:rPr>
              <a:t>Weighers</a:t>
            </a:r>
            <a:endParaRPr lang="en-US" sz="2600" dirty="0">
              <a:solidFill>
                <a:srgbClr val="00B050"/>
              </a:solidFill>
              <a:latin typeface="Arial" charset="0"/>
              <a:ea typeface="ヒラギノ角ゴ Pro W3" charset="0"/>
              <a:cs typeface="ヒラギノ角ゴ Pro W3" charset="0"/>
            </a:endParaRPr>
          </a:p>
          <a:p>
            <a:pPr marL="2060575" indent="-2060575">
              <a:lnSpc>
                <a:spcPct val="90000"/>
              </a:lnSpc>
              <a:buFontTx/>
              <a:buNone/>
              <a:tabLst>
                <a:tab pos="1320800" algn="r"/>
                <a:tab pos="1541463" algn="l"/>
              </a:tabLst>
            </a:pPr>
            <a:r>
              <a:rPr lang="en-US" sz="2600" dirty="0">
                <a:solidFill>
                  <a:srgbClr val="00B050"/>
                </a:solidFill>
                <a:latin typeface="Arial" charset="0"/>
                <a:ea typeface="ヒラギノ角ゴ Pro W3" charset="0"/>
                <a:cs typeface="ヒラギノ角ゴ Pro W3" charset="0"/>
              </a:rPr>
              <a:t>	1100	Assemblers and Fabricators, All Other</a:t>
            </a:r>
          </a:p>
          <a:p>
            <a:pPr marL="2060575" indent="-2060575">
              <a:lnSpc>
                <a:spcPct val="90000"/>
              </a:lnSpc>
              <a:buFontTx/>
              <a:buNone/>
              <a:tabLst>
                <a:tab pos="1320800" algn="r"/>
                <a:tab pos="1541463" algn="l"/>
              </a:tabLst>
            </a:pPr>
            <a:r>
              <a:rPr lang="en-US" sz="2600" dirty="0">
                <a:solidFill>
                  <a:srgbClr val="00B050"/>
                </a:solidFill>
                <a:latin typeface="Arial" charset="0"/>
                <a:ea typeface="ヒラギノ角ゴ Pro W3" charset="0"/>
                <a:cs typeface="ヒラギノ角ゴ Pro W3" charset="0"/>
              </a:rPr>
              <a:t>	1100	Computer-Controlled Machine Tool Operators, Metal and Plastic</a:t>
            </a:r>
          </a:p>
          <a:p>
            <a:pPr marL="2060575" indent="-2060575">
              <a:lnSpc>
                <a:spcPct val="90000"/>
              </a:lnSpc>
              <a:buFontTx/>
              <a:buNone/>
              <a:tabLst>
                <a:tab pos="1320800" algn="r"/>
                <a:tab pos="1541463" algn="l"/>
              </a:tabLst>
            </a:pPr>
            <a:r>
              <a:rPr lang="en-US" sz="2600" dirty="0">
                <a:solidFill>
                  <a:srgbClr val="00B050"/>
                </a:solidFill>
                <a:latin typeface="Arial" charset="0"/>
                <a:ea typeface="ヒラギノ角ゴ Pro W3" charset="0"/>
                <a:cs typeface="ヒラギノ角ゴ Pro W3" charset="0"/>
              </a:rPr>
              <a:t>	1100	Light Truck or Delivery Services Drivers</a:t>
            </a:r>
          </a:p>
          <a:p>
            <a:pPr marL="2060575" indent="-2060575">
              <a:lnSpc>
                <a:spcPct val="90000"/>
              </a:lnSpc>
              <a:buFontTx/>
              <a:buNone/>
              <a:tabLst>
                <a:tab pos="1320800" algn="r"/>
                <a:tab pos="1541463" algn="l"/>
              </a:tabLst>
            </a:pPr>
            <a:r>
              <a:rPr lang="en-US" sz="2600" dirty="0">
                <a:solidFill>
                  <a:srgbClr val="00B050"/>
                </a:solidFill>
                <a:latin typeface="Arial" charset="0"/>
                <a:ea typeface="ヒラギノ角ゴ Pro W3" charset="0"/>
                <a:cs typeface="ヒラギノ角ゴ Pro W3" charset="0"/>
              </a:rPr>
              <a:t>	1090	Education, Training, and Library Workers, All Other</a:t>
            </a:r>
          </a:p>
          <a:p>
            <a:pPr marL="2060575" indent="-2060575">
              <a:lnSpc>
                <a:spcPct val="90000"/>
              </a:lnSpc>
              <a:buFontTx/>
              <a:buNone/>
              <a:tabLst>
                <a:tab pos="1320800" algn="r"/>
                <a:tab pos="1541463" algn="l"/>
              </a:tabLst>
            </a:pPr>
            <a:r>
              <a:rPr lang="en-US" sz="2600" dirty="0">
                <a:solidFill>
                  <a:srgbClr val="00B050"/>
                </a:solidFill>
                <a:latin typeface="Arial" charset="0"/>
                <a:ea typeface="ヒラギノ角ゴ Pro W3" charset="0"/>
                <a:cs typeface="ヒラギノ角ゴ Pro W3" charset="0"/>
              </a:rPr>
              <a:t>	1080	Bill and Account Collectors</a:t>
            </a:r>
          </a:p>
          <a:p>
            <a:pPr marL="2060575" indent="-2060575">
              <a:lnSpc>
                <a:spcPct val="90000"/>
              </a:lnSpc>
              <a:buFontTx/>
              <a:buNone/>
              <a:tabLst>
                <a:tab pos="1320800" algn="r"/>
                <a:tab pos="1541463" algn="l"/>
              </a:tabLst>
            </a:pPr>
            <a:r>
              <a:rPr lang="en-US" sz="2600" dirty="0">
                <a:solidFill>
                  <a:srgbClr val="00B050"/>
                </a:solidFill>
                <a:latin typeface="Arial" charset="0"/>
                <a:ea typeface="ヒラギノ角ゴ Pro W3" charset="0"/>
                <a:cs typeface="ヒラギノ角ゴ Pro W3" charset="0"/>
              </a:rPr>
              <a:t>	1030	Education Administrators, Postsecondary</a:t>
            </a:r>
          </a:p>
          <a:p>
            <a:pPr marL="2060575" indent="-2060575">
              <a:lnSpc>
                <a:spcPct val="90000"/>
              </a:lnSpc>
              <a:buFontTx/>
              <a:buNone/>
              <a:tabLst>
                <a:tab pos="1320800" algn="r"/>
                <a:tab pos="1541463" algn="l"/>
              </a:tabLst>
            </a:pPr>
            <a:r>
              <a:rPr lang="en-US" sz="2600" dirty="0">
                <a:solidFill>
                  <a:srgbClr val="00B050"/>
                </a:solidFill>
                <a:latin typeface="Arial" charset="0"/>
                <a:ea typeface="ヒラギノ角ゴ Pro W3" charset="0"/>
                <a:cs typeface="ヒラギノ角ゴ Pro W3" charset="0"/>
              </a:rPr>
              <a:t>	1020	Slaughterers and Meat Packers</a:t>
            </a:r>
          </a:p>
          <a:p>
            <a:pPr marL="2060575" indent="-2060575">
              <a:lnSpc>
                <a:spcPct val="90000"/>
              </a:lnSpc>
              <a:buFontTx/>
              <a:buNone/>
              <a:tabLst>
                <a:tab pos="1320800" algn="r"/>
                <a:tab pos="1541463" algn="l"/>
              </a:tabLst>
            </a:pPr>
            <a:r>
              <a:rPr lang="en-US" sz="2600" dirty="0">
                <a:solidFill>
                  <a:srgbClr val="00B050"/>
                </a:solidFill>
                <a:latin typeface="Arial" charset="0"/>
                <a:ea typeface="ヒラギノ角ゴ Pro W3" charset="0"/>
                <a:cs typeface="ヒラギノ角ゴ Pro W3" charset="0"/>
              </a:rPr>
              <a:t>	1020	Driver/Sales Workers</a:t>
            </a:r>
          </a:p>
          <a:p>
            <a:pPr marL="2060575" indent="-2060575">
              <a:lnSpc>
                <a:spcPct val="90000"/>
              </a:lnSpc>
              <a:buFontTx/>
              <a:buNone/>
              <a:tabLst>
                <a:tab pos="1320800" algn="r"/>
                <a:tab pos="1541463" algn="l"/>
              </a:tabLst>
            </a:pPr>
            <a:r>
              <a:rPr lang="en-US" sz="2600" dirty="0">
                <a:solidFill>
                  <a:srgbClr val="00B050"/>
                </a:solidFill>
                <a:latin typeface="Arial" charset="0"/>
                <a:ea typeface="ヒラギノ角ゴ Pro W3" charset="0"/>
                <a:cs typeface="ヒラギノ角ゴ Pro W3" charset="0"/>
              </a:rPr>
              <a:t>	1010	Graphic Designers</a:t>
            </a:r>
          </a:p>
        </p:txBody>
      </p:sp>
      <p:sp>
        <p:nvSpPr>
          <p:cNvPr id="67587" name="Text Box 4"/>
          <p:cNvSpPr txBox="1">
            <a:spLocks noChangeArrowheads="1"/>
          </p:cNvSpPr>
          <p:nvPr/>
        </p:nvSpPr>
        <p:spPr bwMode="auto">
          <a:xfrm>
            <a:off x="10439400" y="6400800"/>
            <a:ext cx="1841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charset="0"/>
                <a:ea typeface="ヒラギノ角ゴ Pro W3" charset="0"/>
                <a:cs typeface="ヒラギノ角ゴ Pro W3" charset="0"/>
              </a:defRPr>
            </a:lvl1pPr>
            <a:lvl2pPr marL="742950" indent="-285750">
              <a:defRPr sz="2400">
                <a:solidFill>
                  <a:schemeClr val="tx1"/>
                </a:solidFill>
                <a:latin typeface="Arial" charset="0"/>
                <a:ea typeface="ヒラギノ角ゴ Pro W3" charset="0"/>
                <a:cs typeface="ヒラギノ角ゴ Pro W3" charset="0"/>
              </a:defRPr>
            </a:lvl2pPr>
            <a:lvl3pPr marL="1143000" indent="-228600">
              <a:defRPr sz="2400">
                <a:solidFill>
                  <a:schemeClr val="tx1"/>
                </a:solidFill>
                <a:latin typeface="Arial" charset="0"/>
                <a:ea typeface="ヒラギノ角ゴ Pro W3" charset="0"/>
                <a:cs typeface="ヒラギノ角ゴ Pro W3" charset="0"/>
              </a:defRPr>
            </a:lvl3pPr>
            <a:lvl4pPr marL="1600200" indent="-228600">
              <a:defRPr sz="2400">
                <a:solidFill>
                  <a:schemeClr val="tx1"/>
                </a:solidFill>
                <a:latin typeface="Arial" charset="0"/>
                <a:ea typeface="ヒラギノ角ゴ Pro W3" charset="0"/>
                <a:cs typeface="ヒラギノ角ゴ Pro W3" charset="0"/>
              </a:defRPr>
            </a:lvl4pPr>
            <a:lvl5pPr marL="2057400" indent="-228600">
              <a:defRPr sz="2400">
                <a:solidFill>
                  <a:schemeClr val="tx1"/>
                </a:solidFill>
                <a:latin typeface="Arial" charset="0"/>
                <a:ea typeface="ヒラギノ角ゴ Pro W3" charset="0"/>
                <a:cs typeface="ヒラギノ角ゴ Pro W3" charset="0"/>
              </a:defRPr>
            </a:lvl5pPr>
            <a:lvl6pPr marL="25146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6pPr>
            <a:lvl7pPr marL="29718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7pPr>
            <a:lvl8pPr marL="34290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8pPr>
            <a:lvl9pPr marL="38862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9pPr>
          </a:lstStyle>
          <a:p>
            <a:endParaRPr lang="en-US">
              <a:latin typeface="Times" charset="0"/>
            </a:endParaRPr>
          </a:p>
        </p:txBody>
      </p:sp>
    </p:spTree>
    <p:extLst>
      <p:ext uri="{BB962C8B-B14F-4D97-AF65-F5344CB8AC3E}">
        <p14:creationId xmlns:p14="http://schemas.microsoft.com/office/powerpoint/2010/main" val="249818495"/>
      </p:ext>
    </p:extLst>
  </p:cSld>
  <p:clrMapOvr>
    <a:masterClrMapping/>
  </p:clrMapOvr>
  <p:transition spd="med">
    <p:fade/>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270786" name="Rectangle 2"/>
          <p:cNvSpPr>
            <a:spLocks noGrp="1" noChangeArrowheads="1"/>
          </p:cNvSpPr>
          <p:nvPr>
            <p:ph type="title" idx="4294967295"/>
          </p:nvPr>
        </p:nvSpPr>
        <p:spPr>
          <a:xfrm>
            <a:off x="228600" y="533400"/>
            <a:ext cx="8686800" cy="1143000"/>
          </a:xfrm>
        </p:spPr>
        <p:txBody>
          <a:bodyPr/>
          <a:lstStyle/>
          <a:p>
            <a:pPr eaLnBrk="1" hangingPunct="1">
              <a:defRPr/>
            </a:pPr>
            <a:r>
              <a:rPr lang="en-US" i="1" dirty="0">
                <a:effectLst>
                  <a:outerShdw blurRad="38100" dist="38100" dir="2700000" algn="tl">
                    <a:srgbClr val="DDDDDD"/>
                  </a:outerShdw>
                </a:effectLst>
                <a:latin typeface="Arial" charset="0"/>
                <a:ea typeface="ヒラギノ角ゴ Pro W3" charset="0"/>
                <a:cs typeface="ヒラギノ角ゴ Pro W3" charset="0"/>
              </a:rPr>
              <a:t>Fastest Declining </a:t>
            </a:r>
            <a:r>
              <a:rPr lang="en-US" i="1" dirty="0" smtClean="0">
                <a:effectLst>
                  <a:outerShdw blurRad="38100" dist="38100" dir="2700000" algn="tl">
                    <a:srgbClr val="DDDDDD"/>
                  </a:outerShdw>
                </a:effectLst>
                <a:latin typeface="Arial" charset="0"/>
                <a:ea typeface="ヒラギノ角ゴ Pro W3" charset="0"/>
                <a:cs typeface="ヒラギノ角ゴ Pro W3" charset="0"/>
              </a:rPr>
              <a:t>Occupations </a:t>
            </a:r>
            <a:r>
              <a:rPr lang="en-US" i="1" dirty="0">
                <a:effectLst>
                  <a:outerShdw blurRad="38100" dist="38100" dir="2700000" algn="tl">
                    <a:srgbClr val="DDDDDD"/>
                  </a:outerShdw>
                </a:effectLst>
                <a:latin typeface="Arial" charset="0"/>
                <a:ea typeface="ヒラギノ角ゴ Pro W3" charset="0"/>
                <a:cs typeface="ヒラギノ角ゴ Pro W3" charset="0"/>
              </a:rPr>
              <a:t>in </a:t>
            </a:r>
            <a:r>
              <a:rPr lang="en-US" i="1" dirty="0" smtClean="0">
                <a:effectLst>
                  <a:outerShdw blurRad="38100" dist="38100" dir="2700000" algn="tl">
                    <a:srgbClr val="DDDDDD"/>
                  </a:outerShdw>
                </a:effectLst>
                <a:latin typeface="Arial" charset="0"/>
                <a:ea typeface="ヒラギノ角ゴ Pro W3" charset="0"/>
                <a:cs typeface="ヒラギノ角ゴ Pro W3" charset="0"/>
              </a:rPr>
              <a:t>NC</a:t>
            </a:r>
            <a:r>
              <a:rPr lang="en-US" i="1" dirty="0">
                <a:effectLst>
                  <a:outerShdw blurRad="38100" dist="38100" dir="2700000" algn="tl">
                    <a:srgbClr val="DDDDDD"/>
                  </a:outerShdw>
                </a:effectLst>
                <a:latin typeface="Arial" charset="0"/>
                <a:ea typeface="ヒラギノ角ゴ Pro W3" charset="0"/>
                <a:cs typeface="ヒラギノ角ゴ Pro W3" charset="0"/>
              </a:rPr>
              <a:t/>
            </a:r>
            <a:br>
              <a:rPr lang="en-US" i="1" dirty="0">
                <a:effectLst>
                  <a:outerShdw blurRad="38100" dist="38100" dir="2700000" algn="tl">
                    <a:srgbClr val="DDDDDD"/>
                  </a:outerShdw>
                </a:effectLst>
                <a:latin typeface="Arial" charset="0"/>
                <a:ea typeface="ヒラギノ角ゴ Pro W3" charset="0"/>
                <a:cs typeface="ヒラギノ角ゴ Pro W3" charset="0"/>
              </a:rPr>
            </a:br>
            <a:r>
              <a:rPr lang="en-US" sz="1900" i="1" dirty="0">
                <a:solidFill>
                  <a:schemeClr val="tx1"/>
                </a:solidFill>
                <a:effectLst>
                  <a:outerShdw blurRad="38100" dist="38100" dir="2700000" algn="tl">
                    <a:srgbClr val="DDDDDD"/>
                  </a:outerShdw>
                </a:effectLst>
                <a:latin typeface="Arial" charset="0"/>
                <a:ea typeface="ヒラギノ角ゴ Pro W3" charset="0"/>
                <a:cs typeface="ヒラギノ角ゴ Pro W3" charset="0"/>
              </a:rPr>
              <a:t>(Total Change in Positions Projected from 2010 - 2020)</a:t>
            </a:r>
          </a:p>
        </p:txBody>
      </p:sp>
      <p:sp>
        <p:nvSpPr>
          <p:cNvPr id="71682" name="Rectangle 3"/>
          <p:cNvSpPr>
            <a:spLocks noGrp="1" noChangeArrowheads="1"/>
          </p:cNvSpPr>
          <p:nvPr>
            <p:ph type="body" idx="4294967295"/>
          </p:nvPr>
        </p:nvSpPr>
        <p:spPr>
          <a:xfrm>
            <a:off x="0" y="1676400"/>
            <a:ext cx="12496800" cy="4419600"/>
          </a:xfrm>
        </p:spPr>
        <p:txBody>
          <a:bodyPr/>
          <a:lstStyle/>
          <a:p>
            <a:pPr marL="2060575" indent="-2060575">
              <a:lnSpc>
                <a:spcPct val="90000"/>
              </a:lnSpc>
              <a:buFontTx/>
              <a:buNone/>
              <a:tabLst>
                <a:tab pos="1320800" algn="r"/>
                <a:tab pos="1541463" algn="l"/>
              </a:tabLst>
            </a:pPr>
            <a:r>
              <a:rPr lang="en-US" sz="2000" dirty="0">
                <a:solidFill>
                  <a:srgbClr val="CD0921"/>
                </a:solidFill>
                <a:latin typeface="Arial" charset="0"/>
                <a:ea typeface="ヒラギノ角ゴ Pro W3" charset="0"/>
                <a:cs typeface="ヒラギノ角ゴ Pro W3" charset="0"/>
              </a:rPr>
              <a:t>	-</a:t>
            </a:r>
            <a:r>
              <a:rPr lang="en-US" sz="2000" dirty="0" smtClean="0">
                <a:solidFill>
                  <a:srgbClr val="CD0921"/>
                </a:solidFill>
                <a:latin typeface="Arial" charset="0"/>
                <a:ea typeface="ヒラギノ角ゴ Pro W3" charset="0"/>
                <a:cs typeface="ヒラギノ角ゴ Pro W3" charset="0"/>
              </a:rPr>
              <a:t>8,380</a:t>
            </a:r>
            <a:r>
              <a:rPr lang="en-US" sz="2000" dirty="0">
                <a:solidFill>
                  <a:srgbClr val="CD0921"/>
                </a:solidFill>
                <a:latin typeface="Arial" charset="0"/>
                <a:ea typeface="ヒラギノ角ゴ Pro W3" charset="0"/>
                <a:cs typeface="ヒラギノ角ゴ Pro W3" charset="0"/>
              </a:rPr>
              <a:t>	Farmers, Ranchers, and Other Agricultural Managers</a:t>
            </a:r>
          </a:p>
          <a:p>
            <a:pPr marL="2060575" indent="-2060575">
              <a:lnSpc>
                <a:spcPct val="90000"/>
              </a:lnSpc>
              <a:buFontTx/>
              <a:buNone/>
              <a:tabLst>
                <a:tab pos="1320800" algn="r"/>
                <a:tab pos="1541463" algn="l"/>
              </a:tabLst>
            </a:pPr>
            <a:r>
              <a:rPr lang="en-US" sz="2000" dirty="0">
                <a:solidFill>
                  <a:srgbClr val="CD0921"/>
                </a:solidFill>
                <a:latin typeface="Arial" charset="0"/>
                <a:ea typeface="ヒラギノ角ゴ Pro W3" charset="0"/>
                <a:cs typeface="ヒラギノ角ゴ Pro W3" charset="0"/>
              </a:rPr>
              <a:t>	-</a:t>
            </a:r>
            <a:r>
              <a:rPr lang="en-US" sz="2000" dirty="0" smtClean="0">
                <a:solidFill>
                  <a:srgbClr val="CD0921"/>
                </a:solidFill>
                <a:latin typeface="Arial" charset="0"/>
                <a:ea typeface="ヒラギノ角ゴ Pro W3" charset="0"/>
                <a:cs typeface="ヒラギノ角ゴ Pro W3" charset="0"/>
              </a:rPr>
              <a:t>1,690</a:t>
            </a:r>
            <a:r>
              <a:rPr lang="en-US" sz="2000" dirty="0">
                <a:solidFill>
                  <a:srgbClr val="CD0921"/>
                </a:solidFill>
                <a:latin typeface="Arial" charset="0"/>
                <a:ea typeface="ヒラギノ角ゴ Pro W3" charset="0"/>
                <a:cs typeface="ヒラギノ角ゴ Pro W3" charset="0"/>
              </a:rPr>
              <a:t>	Sewing Machine Operators</a:t>
            </a:r>
          </a:p>
          <a:p>
            <a:pPr marL="2060575" indent="-2060575">
              <a:lnSpc>
                <a:spcPct val="90000"/>
              </a:lnSpc>
              <a:buFontTx/>
              <a:buNone/>
              <a:tabLst>
                <a:tab pos="1320800" algn="r"/>
                <a:tab pos="1541463" algn="l"/>
              </a:tabLst>
            </a:pPr>
            <a:r>
              <a:rPr lang="en-US" sz="2000" dirty="0">
                <a:solidFill>
                  <a:srgbClr val="CD0921"/>
                </a:solidFill>
                <a:latin typeface="Arial" charset="0"/>
                <a:ea typeface="ヒラギノ角ゴ Pro W3" charset="0"/>
                <a:cs typeface="ヒラギノ角ゴ Pro W3" charset="0"/>
              </a:rPr>
              <a:t>	-</a:t>
            </a:r>
            <a:r>
              <a:rPr lang="en-US" sz="2000" dirty="0" smtClean="0">
                <a:solidFill>
                  <a:srgbClr val="CD0921"/>
                </a:solidFill>
                <a:latin typeface="Arial" charset="0"/>
                <a:ea typeface="ヒラギノ角ゴ Pro W3" charset="0"/>
                <a:cs typeface="ヒラギノ角ゴ Pro W3" charset="0"/>
              </a:rPr>
              <a:t>1,090</a:t>
            </a:r>
            <a:r>
              <a:rPr lang="en-US" sz="2000" dirty="0">
                <a:solidFill>
                  <a:srgbClr val="CD0921"/>
                </a:solidFill>
                <a:latin typeface="Arial" charset="0"/>
                <a:ea typeface="ヒラギノ角ゴ Pro W3" charset="0"/>
                <a:cs typeface="ヒラギノ角ゴ Pro W3" charset="0"/>
              </a:rPr>
              <a:t>	Switchboard Operators, Including Answering Service</a:t>
            </a:r>
          </a:p>
          <a:p>
            <a:pPr marL="2060575" indent="-2060575">
              <a:lnSpc>
                <a:spcPct val="90000"/>
              </a:lnSpc>
              <a:buFontTx/>
              <a:buNone/>
              <a:tabLst>
                <a:tab pos="1320800" algn="r"/>
                <a:tab pos="1541463" algn="l"/>
              </a:tabLst>
            </a:pPr>
            <a:r>
              <a:rPr lang="en-US" sz="2000" dirty="0">
                <a:solidFill>
                  <a:srgbClr val="CD0921"/>
                </a:solidFill>
                <a:latin typeface="Arial" charset="0"/>
                <a:ea typeface="ヒラギノ角ゴ Pro W3" charset="0"/>
                <a:cs typeface="ヒラギノ角ゴ Pro W3" charset="0"/>
              </a:rPr>
              <a:t>	-</a:t>
            </a:r>
            <a:r>
              <a:rPr lang="en-US" sz="2000" dirty="0" smtClean="0">
                <a:solidFill>
                  <a:srgbClr val="CD0921"/>
                </a:solidFill>
                <a:latin typeface="Arial" charset="0"/>
                <a:ea typeface="ヒラギノ角ゴ Pro W3" charset="0"/>
                <a:cs typeface="ヒラギノ角ゴ Pro W3" charset="0"/>
              </a:rPr>
              <a:t>1,040</a:t>
            </a:r>
            <a:r>
              <a:rPr lang="en-US" sz="2000" dirty="0">
                <a:solidFill>
                  <a:srgbClr val="CD0921"/>
                </a:solidFill>
                <a:latin typeface="Arial" charset="0"/>
                <a:ea typeface="ヒラギノ角ゴ Pro W3" charset="0"/>
                <a:cs typeface="ヒラギノ角ゴ Pro W3" charset="0"/>
              </a:rPr>
              <a:t>	Textile Knitting and Weaving Machine Setters, Operators, and Tenders</a:t>
            </a:r>
          </a:p>
          <a:p>
            <a:pPr marL="2060575" indent="-2060575">
              <a:lnSpc>
                <a:spcPct val="90000"/>
              </a:lnSpc>
              <a:buFontTx/>
              <a:buNone/>
              <a:tabLst>
                <a:tab pos="1320800" algn="r"/>
                <a:tab pos="1541463" algn="l"/>
              </a:tabLst>
            </a:pPr>
            <a:r>
              <a:rPr lang="en-US" sz="2000" dirty="0">
                <a:solidFill>
                  <a:srgbClr val="CD0921"/>
                </a:solidFill>
                <a:latin typeface="Arial" charset="0"/>
                <a:ea typeface="ヒラギノ角ゴ Pro W3" charset="0"/>
                <a:cs typeface="ヒラギノ角ゴ Pro W3" charset="0"/>
              </a:rPr>
              <a:t>	-</a:t>
            </a:r>
            <a:r>
              <a:rPr lang="en-US" sz="2000" dirty="0" smtClean="0">
                <a:solidFill>
                  <a:srgbClr val="CD0921"/>
                </a:solidFill>
                <a:latin typeface="Arial" charset="0"/>
                <a:ea typeface="ヒラギノ角ゴ Pro W3" charset="0"/>
                <a:cs typeface="ヒラギノ角ゴ Pro W3" charset="0"/>
              </a:rPr>
              <a:t>1,010</a:t>
            </a:r>
            <a:r>
              <a:rPr lang="en-US" sz="2000" dirty="0">
                <a:solidFill>
                  <a:srgbClr val="CD0921"/>
                </a:solidFill>
                <a:latin typeface="Arial" charset="0"/>
                <a:ea typeface="ヒラギノ角ゴ Pro W3" charset="0"/>
                <a:cs typeface="ヒラギノ角ゴ Pro W3" charset="0"/>
              </a:rPr>
              <a:t>	Textile Winding, Twisting, and Drawing Out Machine Setters, Operators, and Tenders</a:t>
            </a:r>
          </a:p>
          <a:p>
            <a:pPr marL="2060575" indent="-2060575">
              <a:lnSpc>
                <a:spcPct val="90000"/>
              </a:lnSpc>
              <a:buFontTx/>
              <a:buNone/>
              <a:tabLst>
                <a:tab pos="1320800" algn="r"/>
                <a:tab pos="1541463" algn="l"/>
              </a:tabLst>
            </a:pPr>
            <a:r>
              <a:rPr lang="en-US" sz="2000" dirty="0">
                <a:solidFill>
                  <a:srgbClr val="CD0921"/>
                </a:solidFill>
                <a:latin typeface="Arial" charset="0"/>
                <a:ea typeface="ヒラギノ角ゴ Pro W3" charset="0"/>
                <a:cs typeface="ヒラギノ角ゴ Pro W3" charset="0"/>
              </a:rPr>
              <a:t>	-740	Machine Feeders and </a:t>
            </a:r>
            <a:r>
              <a:rPr lang="en-US" sz="2000" dirty="0" err="1">
                <a:solidFill>
                  <a:srgbClr val="CD0921"/>
                </a:solidFill>
                <a:latin typeface="Arial" charset="0"/>
                <a:ea typeface="ヒラギノ角ゴ Pro W3" charset="0"/>
                <a:cs typeface="ヒラギノ角ゴ Pro W3" charset="0"/>
              </a:rPr>
              <a:t>Offbearers</a:t>
            </a:r>
            <a:endParaRPr lang="en-US" sz="2000" dirty="0">
              <a:solidFill>
                <a:srgbClr val="CD0921"/>
              </a:solidFill>
              <a:latin typeface="Arial" charset="0"/>
              <a:ea typeface="ヒラギノ角ゴ Pro W3" charset="0"/>
              <a:cs typeface="ヒラギノ角ゴ Pro W3" charset="0"/>
            </a:endParaRPr>
          </a:p>
          <a:p>
            <a:pPr marL="2060575" indent="-2060575">
              <a:lnSpc>
                <a:spcPct val="90000"/>
              </a:lnSpc>
              <a:buFontTx/>
              <a:buNone/>
              <a:tabLst>
                <a:tab pos="1320800" algn="r"/>
                <a:tab pos="1541463" algn="l"/>
              </a:tabLst>
            </a:pPr>
            <a:r>
              <a:rPr lang="en-US" sz="2000" dirty="0">
                <a:solidFill>
                  <a:srgbClr val="CD0921"/>
                </a:solidFill>
                <a:latin typeface="Arial" charset="0"/>
                <a:ea typeface="ヒラギノ角ゴ Pro W3" charset="0"/>
                <a:cs typeface="ヒラギノ角ゴ Pro W3" charset="0"/>
              </a:rPr>
              <a:t>	-720	Textile Bleaching and Dyeing Machine Operators and Tenders</a:t>
            </a:r>
          </a:p>
          <a:p>
            <a:pPr marL="2060575" indent="-2060575">
              <a:lnSpc>
                <a:spcPct val="90000"/>
              </a:lnSpc>
              <a:buFontTx/>
              <a:buNone/>
              <a:tabLst>
                <a:tab pos="1320800" algn="r"/>
                <a:tab pos="1541463" algn="l"/>
              </a:tabLst>
            </a:pPr>
            <a:r>
              <a:rPr lang="en-US" sz="2000" dirty="0">
                <a:solidFill>
                  <a:srgbClr val="CD0921"/>
                </a:solidFill>
                <a:latin typeface="Arial" charset="0"/>
                <a:ea typeface="ヒラギノ角ゴ Pro W3" charset="0"/>
                <a:cs typeface="ヒラギノ角ゴ Pro W3" charset="0"/>
              </a:rPr>
              <a:t>	-700	Upholsterers</a:t>
            </a:r>
          </a:p>
          <a:p>
            <a:pPr marL="2060575" indent="-2060575">
              <a:lnSpc>
                <a:spcPct val="90000"/>
              </a:lnSpc>
              <a:buFontTx/>
              <a:buNone/>
              <a:tabLst>
                <a:tab pos="1320800" algn="r"/>
                <a:tab pos="1541463" algn="l"/>
              </a:tabLst>
            </a:pPr>
            <a:r>
              <a:rPr lang="en-US" sz="2000" dirty="0">
                <a:solidFill>
                  <a:srgbClr val="CD0921"/>
                </a:solidFill>
                <a:latin typeface="Arial" charset="0"/>
                <a:ea typeface="ヒラギノ角ゴ Pro W3" charset="0"/>
                <a:cs typeface="ヒラギノ角ゴ Pro W3" charset="0"/>
              </a:rPr>
              <a:t>	-660	Shipping, Receiving, and Traffic Clerks</a:t>
            </a:r>
          </a:p>
          <a:p>
            <a:pPr marL="2060575" indent="-2060575">
              <a:lnSpc>
                <a:spcPct val="90000"/>
              </a:lnSpc>
              <a:buFontTx/>
              <a:buNone/>
              <a:tabLst>
                <a:tab pos="1320800" algn="r"/>
                <a:tab pos="1541463" algn="l"/>
              </a:tabLst>
            </a:pPr>
            <a:r>
              <a:rPr lang="en-US" sz="2000" dirty="0">
                <a:solidFill>
                  <a:srgbClr val="CD0921"/>
                </a:solidFill>
                <a:latin typeface="Arial" charset="0"/>
                <a:ea typeface="ヒラギノ角ゴ Pro W3" charset="0"/>
                <a:cs typeface="ヒラギノ角ゴ Pro W3" charset="0"/>
              </a:rPr>
              <a:t>	-560	Data Entry </a:t>
            </a:r>
            <a:r>
              <a:rPr lang="en-US" sz="2000" dirty="0" err="1">
                <a:solidFill>
                  <a:srgbClr val="CD0921"/>
                </a:solidFill>
                <a:latin typeface="Arial" charset="0"/>
                <a:ea typeface="ヒラギノ角ゴ Pro W3" charset="0"/>
                <a:cs typeface="ヒラギノ角ゴ Pro W3" charset="0"/>
              </a:rPr>
              <a:t>Keyers</a:t>
            </a:r>
            <a:endParaRPr lang="en-US" sz="2000" dirty="0">
              <a:solidFill>
                <a:srgbClr val="CD0921"/>
              </a:solidFill>
              <a:latin typeface="Arial" charset="0"/>
              <a:ea typeface="ヒラギノ角ゴ Pro W3" charset="0"/>
              <a:cs typeface="ヒラギノ角ゴ Pro W3" charset="0"/>
            </a:endParaRPr>
          </a:p>
          <a:p>
            <a:pPr marL="2060575" indent="-2060575">
              <a:lnSpc>
                <a:spcPct val="90000"/>
              </a:lnSpc>
              <a:buFontTx/>
              <a:buNone/>
              <a:tabLst>
                <a:tab pos="1320800" algn="r"/>
                <a:tab pos="1541463" algn="l"/>
              </a:tabLst>
            </a:pPr>
            <a:r>
              <a:rPr lang="en-US" sz="2000" dirty="0">
                <a:solidFill>
                  <a:srgbClr val="CD0921"/>
                </a:solidFill>
                <a:latin typeface="Arial" charset="0"/>
                <a:ea typeface="ヒラギノ角ゴ Pro W3" charset="0"/>
                <a:cs typeface="ヒラギノ角ゴ Pro W3" charset="0"/>
              </a:rPr>
              <a:t>	-450	Food Service Managers</a:t>
            </a:r>
          </a:p>
          <a:p>
            <a:pPr marL="2060575" indent="-2060575">
              <a:lnSpc>
                <a:spcPct val="90000"/>
              </a:lnSpc>
              <a:buFontTx/>
              <a:buNone/>
              <a:tabLst>
                <a:tab pos="1320800" algn="r"/>
                <a:tab pos="1541463" algn="l"/>
              </a:tabLst>
            </a:pPr>
            <a:r>
              <a:rPr lang="en-US" sz="2000" dirty="0">
                <a:solidFill>
                  <a:srgbClr val="CD0921"/>
                </a:solidFill>
                <a:latin typeface="Arial" charset="0"/>
                <a:ea typeface="ヒラギノ角ゴ Pro W3" charset="0"/>
                <a:cs typeface="ヒラギノ角ゴ Pro W3" charset="0"/>
              </a:rPr>
              <a:t>	-400	Loan Interviewers and Clerks</a:t>
            </a:r>
          </a:p>
          <a:p>
            <a:pPr marL="2060575" indent="-2060575">
              <a:lnSpc>
                <a:spcPct val="90000"/>
              </a:lnSpc>
              <a:buFontTx/>
              <a:buNone/>
              <a:tabLst>
                <a:tab pos="1320800" algn="r"/>
                <a:tab pos="1541463" algn="l"/>
              </a:tabLst>
            </a:pPr>
            <a:r>
              <a:rPr lang="en-US" sz="2000" dirty="0">
                <a:solidFill>
                  <a:srgbClr val="CD0921"/>
                </a:solidFill>
                <a:latin typeface="Arial" charset="0"/>
                <a:ea typeface="ヒラギノ角ゴ Pro W3" charset="0"/>
                <a:cs typeface="ヒラギノ角ゴ Pro W3" charset="0"/>
              </a:rPr>
              <a:t>	-270	Postal Service Mail Carriers</a:t>
            </a:r>
          </a:p>
          <a:p>
            <a:pPr marL="2060575" indent="-2060575">
              <a:lnSpc>
                <a:spcPct val="90000"/>
              </a:lnSpc>
              <a:buFontTx/>
              <a:buNone/>
              <a:tabLst>
                <a:tab pos="1320800" algn="r"/>
                <a:tab pos="1541463" algn="l"/>
              </a:tabLst>
            </a:pPr>
            <a:r>
              <a:rPr lang="en-US" sz="2000" dirty="0">
                <a:solidFill>
                  <a:srgbClr val="CD0921"/>
                </a:solidFill>
                <a:latin typeface="Arial" charset="0"/>
                <a:ea typeface="ヒラギノ角ゴ Pro W3" charset="0"/>
                <a:cs typeface="ヒラギノ角ゴ Pro W3" charset="0"/>
              </a:rPr>
              <a:t>	-250	Extruding, Forming, Pressing, and Compacting Machine Setters, Operators, and Tenders</a:t>
            </a:r>
          </a:p>
          <a:p>
            <a:pPr marL="2060575" indent="-2060575">
              <a:lnSpc>
                <a:spcPct val="90000"/>
              </a:lnSpc>
              <a:buFontTx/>
              <a:buNone/>
              <a:tabLst>
                <a:tab pos="1320800" algn="r"/>
                <a:tab pos="1541463" algn="l"/>
              </a:tabLst>
            </a:pPr>
            <a:r>
              <a:rPr lang="en-US" sz="2000" dirty="0">
                <a:solidFill>
                  <a:srgbClr val="CD0921"/>
                </a:solidFill>
                <a:latin typeface="Arial" charset="0"/>
                <a:ea typeface="ヒラギノ角ゴ Pro W3" charset="0"/>
                <a:cs typeface="ヒラギノ角ゴ Pro W3" charset="0"/>
              </a:rPr>
              <a:t>	-240	Office Machine Operators, Except Computer</a:t>
            </a:r>
          </a:p>
          <a:p>
            <a:pPr marL="2060575" indent="-2060575">
              <a:lnSpc>
                <a:spcPct val="90000"/>
              </a:lnSpc>
              <a:buFontTx/>
              <a:buNone/>
              <a:tabLst>
                <a:tab pos="1320800" algn="r"/>
                <a:tab pos="1541463" algn="l"/>
              </a:tabLst>
            </a:pPr>
            <a:r>
              <a:rPr lang="en-US" sz="2000" dirty="0">
                <a:solidFill>
                  <a:srgbClr val="CD0921"/>
                </a:solidFill>
                <a:latin typeface="Arial" charset="0"/>
                <a:ea typeface="ヒラギノ角ゴ Pro W3" charset="0"/>
                <a:cs typeface="ヒラギノ角ゴ Pro W3" charset="0"/>
              </a:rPr>
              <a:t>	-240	Extruding and Forming Machine Setters, Operators, and Tenders, Synthetic and Glass Fibers</a:t>
            </a:r>
          </a:p>
          <a:p>
            <a:pPr marL="2060575" indent="-2060575">
              <a:lnSpc>
                <a:spcPct val="90000"/>
              </a:lnSpc>
              <a:buFontTx/>
              <a:buNone/>
              <a:tabLst>
                <a:tab pos="1320800" algn="r"/>
                <a:tab pos="1541463" algn="l"/>
              </a:tabLst>
            </a:pPr>
            <a:r>
              <a:rPr lang="en-US" sz="2000" dirty="0">
                <a:solidFill>
                  <a:srgbClr val="CD0921"/>
                </a:solidFill>
                <a:latin typeface="Arial" charset="0"/>
                <a:ea typeface="ヒラギノ角ゴ Pro W3" charset="0"/>
                <a:cs typeface="ヒラギノ角ゴ Pro W3" charset="0"/>
              </a:rPr>
              <a:t>	-230	Textile Cutting Machine Setters, Operators, and Tenders</a:t>
            </a:r>
          </a:p>
          <a:p>
            <a:pPr marL="2060575" indent="-2060575">
              <a:lnSpc>
                <a:spcPct val="90000"/>
              </a:lnSpc>
              <a:buFontTx/>
              <a:buNone/>
              <a:tabLst>
                <a:tab pos="1320800" algn="r"/>
                <a:tab pos="1541463" algn="l"/>
              </a:tabLst>
            </a:pPr>
            <a:r>
              <a:rPr lang="en-US" sz="2000" dirty="0">
                <a:solidFill>
                  <a:srgbClr val="CD0921"/>
                </a:solidFill>
                <a:latin typeface="Arial" charset="0"/>
                <a:ea typeface="ヒラギノ角ゴ Pro W3" charset="0"/>
                <a:cs typeface="ヒラギノ角ゴ Pro W3" charset="0"/>
              </a:rPr>
              <a:t>	-230	Textile, Apparel, and Furnishings Workers, All Other</a:t>
            </a:r>
          </a:p>
          <a:p>
            <a:pPr marL="2060575" indent="-2060575">
              <a:lnSpc>
                <a:spcPct val="90000"/>
              </a:lnSpc>
              <a:buFontTx/>
              <a:buNone/>
              <a:tabLst>
                <a:tab pos="1320800" algn="r"/>
                <a:tab pos="1541463" algn="l"/>
              </a:tabLst>
            </a:pPr>
            <a:r>
              <a:rPr lang="en-US" sz="2000" dirty="0">
                <a:solidFill>
                  <a:srgbClr val="CD0921"/>
                </a:solidFill>
                <a:latin typeface="Arial" charset="0"/>
                <a:ea typeface="ヒラギノ角ゴ Pro W3" charset="0"/>
                <a:cs typeface="ヒラギノ角ゴ Pro W3" charset="0"/>
              </a:rPr>
              <a:t>	-220	Logging Equipment Operators</a:t>
            </a:r>
          </a:p>
          <a:p>
            <a:pPr marL="2060575" indent="-2060575">
              <a:lnSpc>
                <a:spcPct val="90000"/>
              </a:lnSpc>
              <a:buFontTx/>
              <a:buNone/>
              <a:tabLst>
                <a:tab pos="1320800" algn="r"/>
                <a:tab pos="1541463" algn="l"/>
              </a:tabLst>
            </a:pPr>
            <a:r>
              <a:rPr lang="en-US" sz="2000" dirty="0">
                <a:solidFill>
                  <a:srgbClr val="CD0921"/>
                </a:solidFill>
                <a:latin typeface="Arial" charset="0"/>
                <a:ea typeface="ヒラギノ角ゴ Pro W3" charset="0"/>
                <a:cs typeface="ヒラギノ角ゴ Pro W3" charset="0"/>
              </a:rPr>
              <a:t>	-210	Furnace, Kiln, Oven, Drier, and Kettle Operators and Tenders</a:t>
            </a:r>
          </a:p>
          <a:p>
            <a:pPr marL="2060575" indent="-2060575">
              <a:lnSpc>
                <a:spcPct val="90000"/>
              </a:lnSpc>
              <a:buFontTx/>
              <a:buNone/>
              <a:tabLst>
                <a:tab pos="1320800" algn="r"/>
                <a:tab pos="1541463" algn="l"/>
              </a:tabLst>
            </a:pPr>
            <a:r>
              <a:rPr lang="en-US" sz="2000" dirty="0">
                <a:solidFill>
                  <a:srgbClr val="CD0921"/>
                </a:solidFill>
                <a:latin typeface="Arial" charset="0"/>
                <a:ea typeface="ヒラギノ角ゴ Pro W3" charset="0"/>
                <a:cs typeface="ヒラギノ角ゴ Pro W3" charset="0"/>
              </a:rPr>
              <a:t>	-200	Photographic Process Workers and Processing Machine Operators</a:t>
            </a:r>
          </a:p>
          <a:p>
            <a:pPr marL="2060575" indent="-2060575">
              <a:lnSpc>
                <a:spcPct val="90000"/>
              </a:lnSpc>
              <a:buFontTx/>
              <a:buNone/>
              <a:tabLst>
                <a:tab pos="1320800" algn="r"/>
                <a:tab pos="1541463" algn="l"/>
              </a:tabLst>
            </a:pPr>
            <a:r>
              <a:rPr lang="en-US" sz="2000" dirty="0">
                <a:solidFill>
                  <a:srgbClr val="CD0921"/>
                </a:solidFill>
                <a:latin typeface="Arial" charset="0"/>
                <a:ea typeface="ヒラギノ角ゴ Pro W3" charset="0"/>
                <a:cs typeface="ヒラギノ角ゴ Pro W3" charset="0"/>
              </a:rPr>
              <a:t>	-190	Furniture Finishers</a:t>
            </a:r>
          </a:p>
          <a:p>
            <a:pPr marL="2060575" indent="-2060575">
              <a:lnSpc>
                <a:spcPct val="90000"/>
              </a:lnSpc>
              <a:buFontTx/>
              <a:buNone/>
              <a:tabLst>
                <a:tab pos="1320800" algn="r"/>
                <a:tab pos="1541463" algn="l"/>
              </a:tabLst>
            </a:pPr>
            <a:r>
              <a:rPr lang="en-US" sz="2000" dirty="0">
                <a:solidFill>
                  <a:srgbClr val="CD0921"/>
                </a:solidFill>
                <a:latin typeface="Arial" charset="0"/>
                <a:ea typeface="ヒラギノ角ゴ Pro W3" charset="0"/>
                <a:cs typeface="ヒラギノ角ゴ Pro W3" charset="0"/>
              </a:rPr>
              <a:t>	-160	Computer Operators</a:t>
            </a:r>
          </a:p>
          <a:p>
            <a:pPr marL="2060575" indent="-2060575">
              <a:lnSpc>
                <a:spcPct val="90000"/>
              </a:lnSpc>
              <a:buFontTx/>
              <a:buNone/>
              <a:tabLst>
                <a:tab pos="1320800" algn="r"/>
                <a:tab pos="1541463" algn="l"/>
              </a:tabLst>
            </a:pPr>
            <a:r>
              <a:rPr lang="en-US" sz="2000" dirty="0">
                <a:solidFill>
                  <a:srgbClr val="CD0921"/>
                </a:solidFill>
                <a:latin typeface="Arial" charset="0"/>
                <a:ea typeface="ヒラギノ角ゴ Pro W3" charset="0"/>
                <a:cs typeface="ヒラギノ角ゴ Pro W3" charset="0"/>
              </a:rPr>
              <a:t>	-160	Prepress Technicians and Workers</a:t>
            </a:r>
          </a:p>
          <a:p>
            <a:pPr marL="2060575" indent="-2060575">
              <a:lnSpc>
                <a:spcPct val="90000"/>
              </a:lnSpc>
              <a:buFontTx/>
              <a:buNone/>
              <a:tabLst>
                <a:tab pos="1320800" algn="r"/>
                <a:tab pos="1541463" algn="l"/>
              </a:tabLst>
            </a:pPr>
            <a:r>
              <a:rPr lang="en-US" sz="2000" dirty="0">
                <a:solidFill>
                  <a:srgbClr val="CD0921"/>
                </a:solidFill>
                <a:latin typeface="Arial" charset="0"/>
                <a:ea typeface="ヒラギノ角ゴ Pro W3" charset="0"/>
                <a:cs typeface="ヒラギノ角ゴ Pro W3" charset="0"/>
              </a:rPr>
              <a:t>	-160	Printing Press Operators</a:t>
            </a:r>
          </a:p>
          <a:p>
            <a:pPr marL="2060575" indent="-2060575">
              <a:lnSpc>
                <a:spcPct val="90000"/>
              </a:lnSpc>
              <a:buFontTx/>
              <a:buNone/>
              <a:tabLst>
                <a:tab pos="1320800" algn="r"/>
                <a:tab pos="1541463" algn="l"/>
              </a:tabLst>
            </a:pPr>
            <a:r>
              <a:rPr lang="en-US" sz="2000" dirty="0">
                <a:solidFill>
                  <a:srgbClr val="CD0921"/>
                </a:solidFill>
                <a:latin typeface="Arial" charset="0"/>
                <a:ea typeface="ヒラギノ角ゴ Pro W3" charset="0"/>
                <a:cs typeface="ヒラギノ角ゴ Pro W3" charset="0"/>
              </a:rPr>
              <a:t>	-160	Cutters and Trimmers, Hand</a:t>
            </a:r>
          </a:p>
          <a:p>
            <a:pPr marL="2060575" indent="-2060575">
              <a:lnSpc>
                <a:spcPct val="90000"/>
              </a:lnSpc>
              <a:buFontTx/>
              <a:buNone/>
              <a:tabLst>
                <a:tab pos="1320800" algn="r"/>
                <a:tab pos="1541463" algn="l"/>
              </a:tabLst>
            </a:pPr>
            <a:r>
              <a:rPr lang="en-US" sz="2000" dirty="0">
                <a:solidFill>
                  <a:srgbClr val="CD0921"/>
                </a:solidFill>
                <a:latin typeface="Arial" charset="0"/>
                <a:ea typeface="ヒラギノ角ゴ Pro W3" charset="0"/>
                <a:cs typeface="ヒラギノ角ゴ Pro W3" charset="0"/>
              </a:rPr>
              <a:t>	-150	Travel Agents</a:t>
            </a:r>
          </a:p>
          <a:p>
            <a:pPr marL="2060575" indent="-2060575">
              <a:lnSpc>
                <a:spcPct val="90000"/>
              </a:lnSpc>
              <a:buFontTx/>
              <a:buNone/>
              <a:tabLst>
                <a:tab pos="1320800" algn="r"/>
                <a:tab pos="1541463" algn="l"/>
              </a:tabLst>
            </a:pPr>
            <a:r>
              <a:rPr lang="en-US" sz="2000" dirty="0">
                <a:solidFill>
                  <a:srgbClr val="CD0921"/>
                </a:solidFill>
                <a:latin typeface="Arial" charset="0"/>
                <a:ea typeface="ヒラギノ角ゴ Pro W3" charset="0"/>
                <a:cs typeface="ヒラギノ角ゴ Pro W3" charset="0"/>
              </a:rPr>
              <a:t>	-140	Reporters and Correspondents</a:t>
            </a:r>
          </a:p>
          <a:p>
            <a:pPr marL="2060575" indent="-2060575">
              <a:lnSpc>
                <a:spcPct val="90000"/>
              </a:lnSpc>
              <a:buFontTx/>
              <a:buNone/>
              <a:tabLst>
                <a:tab pos="1320800" algn="r"/>
                <a:tab pos="1541463" algn="l"/>
              </a:tabLst>
            </a:pPr>
            <a:r>
              <a:rPr lang="en-US" sz="2000" dirty="0">
                <a:solidFill>
                  <a:srgbClr val="CD0921"/>
                </a:solidFill>
                <a:latin typeface="Arial" charset="0"/>
                <a:ea typeface="ヒラギノ角ゴ Pro W3" charset="0"/>
                <a:cs typeface="ヒラギノ角ゴ Pro W3" charset="0"/>
              </a:rPr>
              <a:t>	-140	Fiberglass Laminators and Fabricators</a:t>
            </a:r>
          </a:p>
          <a:p>
            <a:pPr marL="2060575" indent="-2060575">
              <a:lnSpc>
                <a:spcPct val="90000"/>
              </a:lnSpc>
              <a:buFontTx/>
              <a:buNone/>
              <a:tabLst>
                <a:tab pos="1320800" algn="r"/>
                <a:tab pos="1541463" algn="l"/>
              </a:tabLst>
            </a:pPr>
            <a:r>
              <a:rPr lang="en-US" sz="2000" dirty="0">
                <a:solidFill>
                  <a:srgbClr val="CD0921"/>
                </a:solidFill>
                <a:latin typeface="Arial" charset="0"/>
                <a:ea typeface="ヒラギノ角ゴ Pro W3" charset="0"/>
                <a:cs typeface="ヒラギノ角ゴ Pro W3" charset="0"/>
              </a:rPr>
              <a:t>	-120	Claims Adjusters, Examiners, and Investigators</a:t>
            </a:r>
          </a:p>
          <a:p>
            <a:pPr marL="2060575" indent="-2060575">
              <a:lnSpc>
                <a:spcPct val="90000"/>
              </a:lnSpc>
              <a:buFontTx/>
              <a:buNone/>
              <a:tabLst>
                <a:tab pos="1320800" algn="r"/>
                <a:tab pos="1541463" algn="l"/>
              </a:tabLst>
            </a:pPr>
            <a:r>
              <a:rPr lang="en-US" sz="2000" dirty="0">
                <a:solidFill>
                  <a:srgbClr val="CD0921"/>
                </a:solidFill>
                <a:latin typeface="Arial" charset="0"/>
                <a:ea typeface="ヒラギノ角ゴ Pro W3" charset="0"/>
                <a:cs typeface="ヒラギノ角ゴ Pro W3" charset="0"/>
              </a:rPr>
              <a:t>	-120	Chemical Plant and System Operators</a:t>
            </a:r>
          </a:p>
          <a:p>
            <a:pPr marL="2060575" indent="-2060575">
              <a:lnSpc>
                <a:spcPct val="90000"/>
              </a:lnSpc>
              <a:buFontTx/>
              <a:buNone/>
              <a:tabLst>
                <a:tab pos="1320800" algn="r"/>
                <a:tab pos="1541463" algn="l"/>
              </a:tabLst>
            </a:pPr>
            <a:r>
              <a:rPr lang="en-US" sz="2000" dirty="0">
                <a:solidFill>
                  <a:srgbClr val="CD0921"/>
                </a:solidFill>
                <a:latin typeface="Arial" charset="0"/>
                <a:ea typeface="ヒラギノ角ゴ Pro W3" charset="0"/>
                <a:cs typeface="ヒラギノ角ゴ Pro W3" charset="0"/>
              </a:rPr>
              <a:t>	-110	Millwrights</a:t>
            </a:r>
          </a:p>
          <a:p>
            <a:pPr marL="2060575" indent="-2060575">
              <a:lnSpc>
                <a:spcPct val="90000"/>
              </a:lnSpc>
              <a:buFontTx/>
              <a:buNone/>
              <a:tabLst>
                <a:tab pos="1320800" algn="r"/>
                <a:tab pos="1541463" algn="l"/>
              </a:tabLst>
            </a:pPr>
            <a:r>
              <a:rPr lang="en-US" sz="2000" dirty="0">
                <a:solidFill>
                  <a:srgbClr val="CD0921"/>
                </a:solidFill>
                <a:latin typeface="Arial" charset="0"/>
                <a:ea typeface="ヒラギノ角ゴ Pro W3" charset="0"/>
                <a:cs typeface="ヒラギノ角ゴ Pro W3" charset="0"/>
              </a:rPr>
              <a:t>	-110	Semiconductor Processors</a:t>
            </a:r>
          </a:p>
          <a:p>
            <a:pPr marL="2060575" indent="-2060575">
              <a:lnSpc>
                <a:spcPct val="90000"/>
              </a:lnSpc>
              <a:buFontTx/>
              <a:buNone/>
              <a:tabLst>
                <a:tab pos="1320800" algn="r"/>
                <a:tab pos="1541463" algn="l"/>
              </a:tabLst>
            </a:pPr>
            <a:r>
              <a:rPr lang="en-US" sz="2000" dirty="0">
                <a:solidFill>
                  <a:srgbClr val="CD0921"/>
                </a:solidFill>
                <a:latin typeface="Arial" charset="0"/>
                <a:ea typeface="ヒラギノ角ゴ Pro W3" charset="0"/>
                <a:cs typeface="ヒラギノ角ゴ Pro W3" charset="0"/>
              </a:rPr>
              <a:t>	-100	Postal Service Mail Sorters, Processors, and Processing Machine Operators</a:t>
            </a:r>
          </a:p>
          <a:p>
            <a:pPr marL="2060575" indent="-2060575">
              <a:lnSpc>
                <a:spcPct val="90000"/>
              </a:lnSpc>
              <a:buFontTx/>
              <a:buNone/>
              <a:tabLst>
                <a:tab pos="1320800" algn="r"/>
                <a:tab pos="1541463" algn="l"/>
              </a:tabLst>
            </a:pPr>
            <a:r>
              <a:rPr lang="en-US" sz="2000" dirty="0">
                <a:solidFill>
                  <a:srgbClr val="CD0921"/>
                </a:solidFill>
                <a:latin typeface="Arial" charset="0"/>
                <a:ea typeface="ヒラギノ角ゴ Pro W3" charset="0"/>
                <a:cs typeface="ヒラギノ角ゴ Pro W3" charset="0"/>
              </a:rPr>
              <a:t>	-100	Fabric and Apparel Patternmakers</a:t>
            </a:r>
          </a:p>
          <a:p>
            <a:pPr marL="2060575" indent="-2060575">
              <a:lnSpc>
                <a:spcPct val="90000"/>
              </a:lnSpc>
              <a:buFontTx/>
              <a:buNone/>
              <a:tabLst>
                <a:tab pos="1320800" algn="r"/>
                <a:tab pos="1541463" algn="l"/>
              </a:tabLst>
            </a:pPr>
            <a:r>
              <a:rPr lang="en-US" sz="2000" dirty="0">
                <a:solidFill>
                  <a:srgbClr val="CD0921"/>
                </a:solidFill>
                <a:latin typeface="Arial" charset="0"/>
                <a:ea typeface="ヒラギノ角ゴ Pro W3" charset="0"/>
                <a:cs typeface="ヒラギノ角ゴ Pro W3" charset="0"/>
              </a:rPr>
              <a:t>	-90	Cooks, Fast Food</a:t>
            </a:r>
          </a:p>
          <a:p>
            <a:pPr marL="2060575" indent="-2060575">
              <a:lnSpc>
                <a:spcPct val="90000"/>
              </a:lnSpc>
              <a:buFontTx/>
              <a:buNone/>
              <a:tabLst>
                <a:tab pos="1320800" algn="r"/>
                <a:tab pos="1541463" algn="l"/>
              </a:tabLst>
            </a:pPr>
            <a:r>
              <a:rPr lang="en-US" sz="2000" dirty="0">
                <a:solidFill>
                  <a:srgbClr val="CD0921"/>
                </a:solidFill>
                <a:latin typeface="Arial" charset="0"/>
                <a:ea typeface="ヒラギノ角ゴ Pro W3" charset="0"/>
                <a:cs typeface="ヒラギノ角ゴ Pro W3" charset="0"/>
              </a:rPr>
              <a:t>	-90	Desktop Publishers</a:t>
            </a:r>
          </a:p>
          <a:p>
            <a:pPr marL="2060575" indent="-2060575">
              <a:lnSpc>
                <a:spcPct val="90000"/>
              </a:lnSpc>
              <a:buFontTx/>
              <a:buNone/>
              <a:tabLst>
                <a:tab pos="1320800" algn="r"/>
                <a:tab pos="1541463" algn="l"/>
              </a:tabLst>
            </a:pPr>
            <a:r>
              <a:rPr lang="en-US" sz="2000" dirty="0">
                <a:solidFill>
                  <a:srgbClr val="CD0921"/>
                </a:solidFill>
                <a:latin typeface="Arial" charset="0"/>
                <a:ea typeface="ヒラギノ角ゴ Pro W3" charset="0"/>
                <a:cs typeface="ヒラギノ角ゴ Pro W3" charset="0"/>
              </a:rPr>
              <a:t>	-90	First-Line Supervisors of Farming, Fishing, and Forestry Workers</a:t>
            </a:r>
          </a:p>
          <a:p>
            <a:pPr marL="2060575" indent="-2060575">
              <a:lnSpc>
                <a:spcPct val="90000"/>
              </a:lnSpc>
              <a:buFontTx/>
              <a:buNone/>
              <a:tabLst>
                <a:tab pos="1320800" algn="r"/>
                <a:tab pos="1541463" algn="l"/>
              </a:tabLst>
            </a:pPr>
            <a:r>
              <a:rPr lang="en-US" sz="2000" dirty="0">
                <a:solidFill>
                  <a:srgbClr val="CD0921"/>
                </a:solidFill>
                <a:latin typeface="Arial" charset="0"/>
                <a:ea typeface="ヒラギノ角ゴ Pro W3" charset="0"/>
                <a:cs typeface="ヒラギノ角ゴ Pro W3" charset="0"/>
              </a:rPr>
              <a:t>	-90	Pressers, Textile, Garment, and Related Materials</a:t>
            </a:r>
          </a:p>
          <a:p>
            <a:pPr marL="2060575" indent="-2060575">
              <a:lnSpc>
                <a:spcPct val="90000"/>
              </a:lnSpc>
              <a:buFontTx/>
              <a:buNone/>
              <a:tabLst>
                <a:tab pos="1320800" algn="r"/>
                <a:tab pos="1541463" algn="l"/>
              </a:tabLst>
            </a:pPr>
            <a:r>
              <a:rPr lang="en-US" sz="2000" dirty="0">
                <a:solidFill>
                  <a:srgbClr val="CD0921"/>
                </a:solidFill>
                <a:latin typeface="Arial" charset="0"/>
                <a:ea typeface="ヒラギノ角ゴ Pro W3" charset="0"/>
                <a:cs typeface="ヒラギノ角ゴ Pro W3" charset="0"/>
              </a:rPr>
              <a:t>	-80	Chefs and Head Cooks</a:t>
            </a:r>
          </a:p>
          <a:p>
            <a:pPr marL="2060575" indent="-2060575">
              <a:lnSpc>
                <a:spcPct val="90000"/>
              </a:lnSpc>
              <a:buFontTx/>
              <a:buNone/>
              <a:tabLst>
                <a:tab pos="1320800" algn="r"/>
                <a:tab pos="1541463" algn="l"/>
              </a:tabLst>
            </a:pPr>
            <a:r>
              <a:rPr lang="en-US" sz="2000" dirty="0">
                <a:solidFill>
                  <a:srgbClr val="CD0921"/>
                </a:solidFill>
                <a:latin typeface="Arial" charset="0"/>
                <a:ea typeface="ヒラギノ角ゴ Pro W3" charset="0"/>
                <a:cs typeface="ヒラギノ角ゴ Pro W3" charset="0"/>
              </a:rPr>
              <a:t>	-80	File Clerks</a:t>
            </a:r>
          </a:p>
          <a:p>
            <a:pPr marL="2060575" indent="-2060575">
              <a:lnSpc>
                <a:spcPct val="90000"/>
              </a:lnSpc>
              <a:buFontTx/>
              <a:buNone/>
              <a:tabLst>
                <a:tab pos="1320800" algn="r"/>
                <a:tab pos="1541463" algn="l"/>
              </a:tabLst>
            </a:pPr>
            <a:r>
              <a:rPr lang="en-US" sz="2000" dirty="0">
                <a:solidFill>
                  <a:srgbClr val="CD0921"/>
                </a:solidFill>
                <a:latin typeface="Arial" charset="0"/>
                <a:ea typeface="ヒラギノ角ゴ Pro W3" charset="0"/>
                <a:cs typeface="ヒラギノ角ゴ Pro W3" charset="0"/>
              </a:rPr>
              <a:t>	-80	Word Processors and Typists</a:t>
            </a:r>
          </a:p>
          <a:p>
            <a:pPr marL="2060575" indent="-2060575">
              <a:lnSpc>
                <a:spcPct val="90000"/>
              </a:lnSpc>
              <a:buFontTx/>
              <a:buNone/>
              <a:tabLst>
                <a:tab pos="1320800" algn="r"/>
                <a:tab pos="1541463" algn="l"/>
              </a:tabLst>
            </a:pPr>
            <a:r>
              <a:rPr lang="en-US" sz="2000" dirty="0">
                <a:solidFill>
                  <a:srgbClr val="CD0921"/>
                </a:solidFill>
                <a:latin typeface="Arial" charset="0"/>
                <a:ea typeface="ヒラギノ角ゴ Pro W3" charset="0"/>
                <a:cs typeface="ヒラギノ角ゴ Pro W3" charset="0"/>
              </a:rPr>
              <a:t>	-80	Maintenance Workers, Machinery</a:t>
            </a:r>
          </a:p>
          <a:p>
            <a:pPr marL="2060575" indent="-2060575">
              <a:lnSpc>
                <a:spcPct val="90000"/>
              </a:lnSpc>
              <a:buFontTx/>
              <a:buNone/>
              <a:tabLst>
                <a:tab pos="1320800" algn="r"/>
                <a:tab pos="1541463" algn="l"/>
              </a:tabLst>
            </a:pPr>
            <a:r>
              <a:rPr lang="en-US" sz="2000" dirty="0">
                <a:solidFill>
                  <a:srgbClr val="CD0921"/>
                </a:solidFill>
                <a:latin typeface="Arial" charset="0"/>
                <a:ea typeface="ヒラギノ角ゴ Pro W3" charset="0"/>
                <a:cs typeface="ヒラギノ角ゴ Pro W3" charset="0"/>
              </a:rPr>
              <a:t>	-80	Jewelers and Precious Stone and Metal Workers</a:t>
            </a:r>
          </a:p>
          <a:p>
            <a:pPr marL="2060575" indent="-2060575">
              <a:lnSpc>
                <a:spcPct val="90000"/>
              </a:lnSpc>
              <a:buFontTx/>
              <a:buNone/>
              <a:tabLst>
                <a:tab pos="1320800" algn="r"/>
                <a:tab pos="1541463" algn="l"/>
              </a:tabLst>
            </a:pPr>
            <a:r>
              <a:rPr lang="en-US" sz="2000" dirty="0">
                <a:solidFill>
                  <a:srgbClr val="CD0921"/>
                </a:solidFill>
                <a:latin typeface="Arial" charset="0"/>
                <a:ea typeface="ヒラギノ角ゴ Pro W3" charset="0"/>
                <a:cs typeface="ヒラギノ角ゴ Pro W3" charset="0"/>
              </a:rPr>
              <a:t>	-70	Insurance Underwriters</a:t>
            </a:r>
          </a:p>
          <a:p>
            <a:pPr marL="2060575" indent="-2060575">
              <a:lnSpc>
                <a:spcPct val="90000"/>
              </a:lnSpc>
              <a:buFontTx/>
              <a:buNone/>
              <a:tabLst>
                <a:tab pos="1320800" algn="r"/>
                <a:tab pos="1541463" algn="l"/>
              </a:tabLst>
            </a:pPr>
            <a:r>
              <a:rPr lang="en-US" sz="2000" dirty="0">
                <a:solidFill>
                  <a:srgbClr val="CD0921"/>
                </a:solidFill>
                <a:latin typeface="Arial" charset="0"/>
                <a:ea typeface="ヒラギノ角ゴ Pro W3" charset="0"/>
                <a:cs typeface="ヒラギノ角ゴ Pro W3" charset="0"/>
              </a:rPr>
              <a:t>	-70	Postal Service Clerks</a:t>
            </a:r>
          </a:p>
          <a:p>
            <a:pPr marL="2060575" indent="-2060575">
              <a:lnSpc>
                <a:spcPct val="90000"/>
              </a:lnSpc>
              <a:buFontTx/>
              <a:buNone/>
              <a:tabLst>
                <a:tab pos="1320800" algn="r"/>
                <a:tab pos="1541463" algn="l"/>
              </a:tabLst>
            </a:pPr>
            <a:r>
              <a:rPr lang="en-US" sz="2000" dirty="0">
                <a:solidFill>
                  <a:srgbClr val="CD0921"/>
                </a:solidFill>
                <a:latin typeface="Arial" charset="0"/>
                <a:ea typeface="ヒラギノ角ゴ Pro W3" charset="0"/>
                <a:cs typeface="ヒラギノ角ゴ Pro W3" charset="0"/>
              </a:rPr>
              <a:t>	-70	Fallers</a:t>
            </a:r>
          </a:p>
          <a:p>
            <a:pPr marL="2060575" indent="-2060575">
              <a:lnSpc>
                <a:spcPct val="90000"/>
              </a:lnSpc>
              <a:buFontTx/>
              <a:buNone/>
              <a:tabLst>
                <a:tab pos="1320800" algn="r"/>
                <a:tab pos="1541463" algn="l"/>
              </a:tabLst>
            </a:pPr>
            <a:r>
              <a:rPr lang="en-US" sz="2000" dirty="0">
                <a:solidFill>
                  <a:srgbClr val="CD0921"/>
                </a:solidFill>
                <a:latin typeface="Arial" charset="0"/>
                <a:ea typeface="ヒラギノ角ゴ Pro W3" charset="0"/>
                <a:cs typeface="ヒラギノ角ゴ Pro W3" charset="0"/>
              </a:rPr>
              <a:t>	-70	Parking Lot Attendants</a:t>
            </a:r>
          </a:p>
          <a:p>
            <a:pPr marL="2060575" indent="-2060575">
              <a:lnSpc>
                <a:spcPct val="90000"/>
              </a:lnSpc>
              <a:buFontTx/>
              <a:buNone/>
              <a:tabLst>
                <a:tab pos="1320800" algn="r"/>
                <a:tab pos="1541463" algn="l"/>
              </a:tabLst>
            </a:pPr>
            <a:r>
              <a:rPr lang="en-US" sz="2000" dirty="0">
                <a:solidFill>
                  <a:srgbClr val="CD0921"/>
                </a:solidFill>
                <a:latin typeface="Arial" charset="0"/>
                <a:ea typeface="ヒラギノ角ゴ Pro W3" charset="0"/>
                <a:cs typeface="ヒラギノ角ゴ Pro W3" charset="0"/>
              </a:rPr>
              <a:t>	-60	Floral Designers</a:t>
            </a:r>
          </a:p>
          <a:p>
            <a:pPr marL="2060575" indent="-2060575">
              <a:lnSpc>
                <a:spcPct val="90000"/>
              </a:lnSpc>
              <a:buFontTx/>
              <a:buNone/>
              <a:tabLst>
                <a:tab pos="1320800" algn="r"/>
                <a:tab pos="1541463" algn="l"/>
              </a:tabLst>
            </a:pPr>
            <a:r>
              <a:rPr lang="en-US" sz="2000" dirty="0">
                <a:solidFill>
                  <a:srgbClr val="CD0921"/>
                </a:solidFill>
                <a:latin typeface="Arial" charset="0"/>
                <a:ea typeface="ヒラギノ角ゴ Pro W3" charset="0"/>
                <a:cs typeface="ヒラギノ角ゴ Pro W3" charset="0"/>
              </a:rPr>
              <a:t>	-60	Lathe and Turning Machine Tool Setters, Operators, and Tenders, Metal and Plastic</a:t>
            </a:r>
          </a:p>
          <a:p>
            <a:pPr marL="2060575" indent="-2060575">
              <a:lnSpc>
                <a:spcPct val="90000"/>
              </a:lnSpc>
              <a:buFontTx/>
              <a:buNone/>
              <a:tabLst>
                <a:tab pos="1320800" algn="r"/>
                <a:tab pos="1541463" algn="l"/>
              </a:tabLst>
            </a:pPr>
            <a:r>
              <a:rPr lang="en-US" sz="2000" dirty="0">
                <a:solidFill>
                  <a:srgbClr val="CD0921"/>
                </a:solidFill>
                <a:latin typeface="Arial" charset="0"/>
                <a:ea typeface="ヒラギノ角ゴ Pro W3" charset="0"/>
                <a:cs typeface="ヒラギノ角ゴ Pro W3" charset="0"/>
              </a:rPr>
              <a:t>	-60	Molding, </a:t>
            </a:r>
            <a:r>
              <a:rPr lang="en-US" sz="2000" dirty="0" err="1">
                <a:solidFill>
                  <a:srgbClr val="CD0921"/>
                </a:solidFill>
                <a:latin typeface="Arial" charset="0"/>
                <a:ea typeface="ヒラギノ角ゴ Pro W3" charset="0"/>
                <a:cs typeface="ヒラギノ角ゴ Pro W3" charset="0"/>
              </a:rPr>
              <a:t>Coremaking</a:t>
            </a:r>
            <a:r>
              <a:rPr lang="en-US" sz="2000" dirty="0">
                <a:solidFill>
                  <a:srgbClr val="CD0921"/>
                </a:solidFill>
                <a:latin typeface="Arial" charset="0"/>
                <a:ea typeface="ヒラギノ角ゴ Pro W3" charset="0"/>
                <a:cs typeface="ヒラギノ角ゴ Pro W3" charset="0"/>
              </a:rPr>
              <a:t>, and Casting Machine Setters, Operators, and Tenders, Metal and Plastic</a:t>
            </a:r>
          </a:p>
          <a:p>
            <a:pPr marL="2060575" indent="-2060575">
              <a:lnSpc>
                <a:spcPct val="90000"/>
              </a:lnSpc>
              <a:buFontTx/>
              <a:buNone/>
              <a:tabLst>
                <a:tab pos="1320800" algn="r"/>
                <a:tab pos="1541463" algn="l"/>
              </a:tabLst>
            </a:pPr>
            <a:r>
              <a:rPr lang="en-US" sz="2000" dirty="0">
                <a:solidFill>
                  <a:srgbClr val="CD0921"/>
                </a:solidFill>
                <a:latin typeface="Arial" charset="0"/>
                <a:ea typeface="ヒラギノ角ゴ Pro W3" charset="0"/>
                <a:cs typeface="ヒラギノ角ゴ Pro W3" charset="0"/>
              </a:rPr>
              <a:t>	-50	Helpers--Roofers</a:t>
            </a:r>
          </a:p>
          <a:p>
            <a:pPr marL="2060575" indent="-2060575">
              <a:lnSpc>
                <a:spcPct val="90000"/>
              </a:lnSpc>
              <a:buFontTx/>
              <a:buNone/>
              <a:tabLst>
                <a:tab pos="1320800" algn="r"/>
                <a:tab pos="1541463" algn="l"/>
              </a:tabLst>
            </a:pPr>
            <a:r>
              <a:rPr lang="en-US" sz="2000" dirty="0">
                <a:solidFill>
                  <a:srgbClr val="CD0921"/>
                </a:solidFill>
                <a:latin typeface="Arial" charset="0"/>
                <a:ea typeface="ヒラギノ角ゴ Pro W3" charset="0"/>
                <a:cs typeface="ヒラギノ角ゴ Pro W3" charset="0"/>
              </a:rPr>
              <a:t>	-50	Sewers, Hand</a:t>
            </a:r>
          </a:p>
          <a:p>
            <a:pPr marL="2060575" indent="-2060575">
              <a:lnSpc>
                <a:spcPct val="90000"/>
              </a:lnSpc>
              <a:buFontTx/>
              <a:buNone/>
              <a:tabLst>
                <a:tab pos="1320800" algn="r"/>
                <a:tab pos="1541463" algn="l"/>
              </a:tabLst>
            </a:pPr>
            <a:r>
              <a:rPr lang="en-US" sz="2000" dirty="0">
                <a:solidFill>
                  <a:srgbClr val="CD0921"/>
                </a:solidFill>
                <a:latin typeface="Arial" charset="0"/>
                <a:ea typeface="ヒラギノ角ゴ Pro W3" charset="0"/>
                <a:cs typeface="ヒラギノ角ゴ Pro W3" charset="0"/>
              </a:rPr>
              <a:t>	-50	Grinding and Polishing Workers, Hand</a:t>
            </a:r>
          </a:p>
          <a:p>
            <a:pPr marL="2060575" indent="-2060575">
              <a:lnSpc>
                <a:spcPct val="90000"/>
              </a:lnSpc>
              <a:buFontTx/>
              <a:buNone/>
              <a:tabLst>
                <a:tab pos="1320800" algn="r"/>
                <a:tab pos="1541463" algn="l"/>
              </a:tabLst>
            </a:pPr>
            <a:r>
              <a:rPr lang="en-US" sz="2000" dirty="0">
                <a:solidFill>
                  <a:srgbClr val="CD0921"/>
                </a:solidFill>
                <a:latin typeface="Arial" charset="0"/>
                <a:ea typeface="ヒラギノ角ゴ Pro W3" charset="0"/>
                <a:cs typeface="ヒラギノ角ゴ Pro W3" charset="0"/>
              </a:rPr>
              <a:t>	-40	Insurance Claims and Policy Processing Clerks</a:t>
            </a:r>
          </a:p>
          <a:p>
            <a:pPr marL="2060575" indent="-2060575">
              <a:lnSpc>
                <a:spcPct val="90000"/>
              </a:lnSpc>
              <a:buFontTx/>
              <a:buNone/>
              <a:tabLst>
                <a:tab pos="1320800" algn="r"/>
                <a:tab pos="1541463" algn="l"/>
              </a:tabLst>
            </a:pPr>
            <a:r>
              <a:rPr lang="en-US" sz="2000" dirty="0">
                <a:solidFill>
                  <a:srgbClr val="CD0921"/>
                </a:solidFill>
                <a:latin typeface="Arial" charset="0"/>
                <a:ea typeface="ヒラギノ角ゴ Pro W3" charset="0"/>
                <a:cs typeface="ヒラギノ角ゴ Pro W3" charset="0"/>
              </a:rPr>
              <a:t>	-40	Painters, Transportation Equipment</a:t>
            </a:r>
          </a:p>
          <a:p>
            <a:pPr marL="2060575" indent="-2060575">
              <a:lnSpc>
                <a:spcPct val="90000"/>
              </a:lnSpc>
              <a:buFontTx/>
              <a:buNone/>
              <a:tabLst>
                <a:tab pos="1320800" algn="r"/>
                <a:tab pos="1541463" algn="l"/>
              </a:tabLst>
            </a:pPr>
            <a:r>
              <a:rPr lang="en-US" sz="2000" dirty="0">
                <a:solidFill>
                  <a:srgbClr val="CD0921"/>
                </a:solidFill>
                <a:latin typeface="Arial" charset="0"/>
                <a:ea typeface="ヒラギノ角ゴ Pro W3" charset="0"/>
                <a:cs typeface="ヒラギノ角ゴ Pro W3" charset="0"/>
              </a:rPr>
              <a:t>	-40	Rail Yard Engineers, </a:t>
            </a:r>
            <a:r>
              <a:rPr lang="en-US" sz="2000" dirty="0" err="1">
                <a:solidFill>
                  <a:srgbClr val="CD0921"/>
                </a:solidFill>
                <a:latin typeface="Arial" charset="0"/>
                <a:ea typeface="ヒラギノ角ゴ Pro W3" charset="0"/>
                <a:cs typeface="ヒラギノ角ゴ Pro W3" charset="0"/>
              </a:rPr>
              <a:t>Dinkey</a:t>
            </a:r>
            <a:r>
              <a:rPr lang="en-US" sz="2000" dirty="0">
                <a:solidFill>
                  <a:srgbClr val="CD0921"/>
                </a:solidFill>
                <a:latin typeface="Arial" charset="0"/>
                <a:ea typeface="ヒラギノ角ゴ Pro W3" charset="0"/>
                <a:cs typeface="ヒラギノ角ゴ Pro W3" charset="0"/>
              </a:rPr>
              <a:t> Operators, and Hostlers</a:t>
            </a:r>
          </a:p>
          <a:p>
            <a:pPr marL="2060575" indent="-2060575">
              <a:lnSpc>
                <a:spcPct val="90000"/>
              </a:lnSpc>
              <a:buFontTx/>
              <a:buNone/>
              <a:tabLst>
                <a:tab pos="1320800" algn="r"/>
                <a:tab pos="1541463" algn="l"/>
              </a:tabLst>
            </a:pPr>
            <a:r>
              <a:rPr lang="en-US" sz="2000" dirty="0">
                <a:solidFill>
                  <a:srgbClr val="CD0921"/>
                </a:solidFill>
                <a:latin typeface="Arial" charset="0"/>
                <a:ea typeface="ヒラギノ角ゴ Pro W3" charset="0"/>
                <a:cs typeface="ヒラギノ角ゴ Pro W3" charset="0"/>
              </a:rPr>
              <a:t>	-30	Insurance Appraisers, Auto Damage</a:t>
            </a:r>
          </a:p>
          <a:p>
            <a:pPr marL="2060575" indent="-2060575">
              <a:lnSpc>
                <a:spcPct val="90000"/>
              </a:lnSpc>
              <a:buFontTx/>
              <a:buNone/>
              <a:tabLst>
                <a:tab pos="1320800" algn="r"/>
                <a:tab pos="1541463" algn="l"/>
              </a:tabLst>
            </a:pPr>
            <a:r>
              <a:rPr lang="en-US" sz="2000" dirty="0">
                <a:solidFill>
                  <a:srgbClr val="CD0921"/>
                </a:solidFill>
                <a:latin typeface="Arial" charset="0"/>
                <a:ea typeface="ヒラギノ角ゴ Pro W3" charset="0"/>
                <a:cs typeface="ヒラギノ角ゴ Pro W3" charset="0"/>
              </a:rPr>
              <a:t>	-30	Funeral Attendants</a:t>
            </a:r>
          </a:p>
          <a:p>
            <a:pPr marL="2060575" indent="-2060575">
              <a:lnSpc>
                <a:spcPct val="90000"/>
              </a:lnSpc>
              <a:buFontTx/>
              <a:buNone/>
              <a:tabLst>
                <a:tab pos="1320800" algn="r"/>
                <a:tab pos="1541463" algn="l"/>
              </a:tabLst>
            </a:pPr>
            <a:r>
              <a:rPr lang="en-US" sz="2000" dirty="0">
                <a:solidFill>
                  <a:srgbClr val="CD0921"/>
                </a:solidFill>
                <a:latin typeface="Arial" charset="0"/>
                <a:ea typeface="ヒラギノ角ゴ Pro W3" charset="0"/>
                <a:cs typeface="ヒラギノ角ゴ Pro W3" charset="0"/>
              </a:rPr>
              <a:t>	-30	Reservation and Transportation Ticket Agents and Travel Clerks</a:t>
            </a:r>
          </a:p>
          <a:p>
            <a:pPr marL="2060575" indent="-2060575">
              <a:lnSpc>
                <a:spcPct val="90000"/>
              </a:lnSpc>
              <a:buFontTx/>
              <a:buNone/>
              <a:tabLst>
                <a:tab pos="1320800" algn="r"/>
                <a:tab pos="1541463" algn="l"/>
              </a:tabLst>
            </a:pPr>
            <a:r>
              <a:rPr lang="en-US" sz="2000" dirty="0">
                <a:solidFill>
                  <a:srgbClr val="CD0921"/>
                </a:solidFill>
                <a:latin typeface="Arial" charset="0"/>
                <a:ea typeface="ヒラギノ角ゴ Pro W3" charset="0"/>
                <a:cs typeface="ヒラギノ角ゴ Pro W3" charset="0"/>
              </a:rPr>
              <a:t>	-30	Drilling and Boring Machine Tool Setters, Operators, and Tenders, Metal and Plastic</a:t>
            </a:r>
          </a:p>
          <a:p>
            <a:pPr marL="2060575" indent="-2060575">
              <a:lnSpc>
                <a:spcPct val="90000"/>
              </a:lnSpc>
              <a:buFontTx/>
              <a:buNone/>
              <a:tabLst>
                <a:tab pos="1320800" algn="r"/>
                <a:tab pos="1541463" algn="l"/>
              </a:tabLst>
            </a:pPr>
            <a:r>
              <a:rPr lang="en-US" sz="2000" dirty="0">
                <a:solidFill>
                  <a:srgbClr val="CD0921"/>
                </a:solidFill>
                <a:latin typeface="Arial" charset="0"/>
                <a:ea typeface="ヒラギノ角ゴ Pro W3" charset="0"/>
                <a:cs typeface="ヒラギノ角ゴ Pro W3" charset="0"/>
              </a:rPr>
              <a:t>	-30	Tailors, Dressmakers, and Custom Sewers</a:t>
            </a:r>
          </a:p>
          <a:p>
            <a:pPr marL="2060575" indent="-2060575">
              <a:lnSpc>
                <a:spcPct val="90000"/>
              </a:lnSpc>
              <a:buFontTx/>
              <a:buNone/>
              <a:tabLst>
                <a:tab pos="1320800" algn="r"/>
                <a:tab pos="1541463" algn="l"/>
              </a:tabLst>
            </a:pPr>
            <a:r>
              <a:rPr lang="en-US" sz="2000" dirty="0">
                <a:solidFill>
                  <a:srgbClr val="CD0921"/>
                </a:solidFill>
                <a:latin typeface="Arial" charset="0"/>
                <a:ea typeface="ヒラギノ角ゴ Pro W3" charset="0"/>
                <a:cs typeface="ヒラギノ角ゴ Pro W3" charset="0"/>
              </a:rPr>
              <a:t>	-20	Postmasters and Mail Superintendents</a:t>
            </a:r>
          </a:p>
          <a:p>
            <a:pPr marL="2060575" indent="-2060575">
              <a:lnSpc>
                <a:spcPct val="90000"/>
              </a:lnSpc>
              <a:buFontTx/>
              <a:buNone/>
              <a:tabLst>
                <a:tab pos="1320800" algn="r"/>
                <a:tab pos="1541463" algn="l"/>
              </a:tabLst>
            </a:pPr>
            <a:r>
              <a:rPr lang="en-US" sz="2000" dirty="0">
                <a:solidFill>
                  <a:srgbClr val="CD0921"/>
                </a:solidFill>
                <a:latin typeface="Arial" charset="0"/>
                <a:ea typeface="ヒラギノ角ゴ Pro W3" charset="0"/>
                <a:cs typeface="ヒラギノ角ゴ Pro W3" charset="0"/>
              </a:rPr>
              <a:t>	-20	Actors</a:t>
            </a:r>
          </a:p>
          <a:p>
            <a:pPr marL="2060575" indent="-2060575">
              <a:lnSpc>
                <a:spcPct val="90000"/>
              </a:lnSpc>
              <a:buFontTx/>
              <a:buNone/>
              <a:tabLst>
                <a:tab pos="1320800" algn="r"/>
                <a:tab pos="1541463" algn="l"/>
              </a:tabLst>
            </a:pPr>
            <a:r>
              <a:rPr lang="en-US" sz="2000" dirty="0">
                <a:solidFill>
                  <a:srgbClr val="CD0921"/>
                </a:solidFill>
                <a:latin typeface="Arial" charset="0"/>
                <a:ea typeface="ヒラギノ角ゴ Pro W3" charset="0"/>
                <a:cs typeface="ヒラギノ角ゴ Pro W3" charset="0"/>
              </a:rPr>
              <a:t>	-20	Correspondence Clerks</a:t>
            </a:r>
          </a:p>
          <a:p>
            <a:pPr marL="2060575" indent="-2060575">
              <a:lnSpc>
                <a:spcPct val="90000"/>
              </a:lnSpc>
              <a:buFontTx/>
              <a:buNone/>
              <a:tabLst>
                <a:tab pos="1320800" algn="r"/>
                <a:tab pos="1541463" algn="l"/>
              </a:tabLst>
            </a:pPr>
            <a:r>
              <a:rPr lang="en-US" sz="2000" dirty="0">
                <a:solidFill>
                  <a:srgbClr val="CD0921"/>
                </a:solidFill>
                <a:latin typeface="Arial" charset="0"/>
                <a:ea typeface="ヒラギノ角ゴ Pro W3" charset="0"/>
                <a:cs typeface="ヒラギノ角ゴ Pro W3" charset="0"/>
              </a:rPr>
              <a:t>	-20	Elevator Installers and Repairers</a:t>
            </a:r>
          </a:p>
          <a:p>
            <a:pPr marL="2060575" indent="-2060575">
              <a:lnSpc>
                <a:spcPct val="90000"/>
              </a:lnSpc>
              <a:buFontTx/>
              <a:buNone/>
              <a:tabLst>
                <a:tab pos="1320800" algn="r"/>
                <a:tab pos="1541463" algn="l"/>
              </a:tabLst>
            </a:pPr>
            <a:r>
              <a:rPr lang="en-US" sz="2000" dirty="0">
                <a:solidFill>
                  <a:srgbClr val="CD0921"/>
                </a:solidFill>
                <a:latin typeface="Arial" charset="0"/>
                <a:ea typeface="ヒラギノ角ゴ Pro W3" charset="0"/>
                <a:cs typeface="ヒラギノ角ゴ Pro W3" charset="0"/>
              </a:rPr>
              <a:t>	-20	Fabric Menders, Except Garment</a:t>
            </a:r>
          </a:p>
          <a:p>
            <a:pPr marL="2060575" indent="-2060575">
              <a:lnSpc>
                <a:spcPct val="90000"/>
              </a:lnSpc>
              <a:buFontTx/>
              <a:buNone/>
              <a:tabLst>
                <a:tab pos="1320800" algn="r"/>
                <a:tab pos="1541463" algn="l"/>
              </a:tabLst>
            </a:pPr>
            <a:r>
              <a:rPr lang="en-US" sz="2000" dirty="0">
                <a:solidFill>
                  <a:srgbClr val="CD0921"/>
                </a:solidFill>
                <a:latin typeface="Arial" charset="0"/>
                <a:ea typeface="ヒラギノ角ゴ Pro W3" charset="0"/>
                <a:cs typeface="ヒラギノ角ゴ Pro W3" charset="0"/>
              </a:rPr>
              <a:t>	-20	Coil Winders, Tapers, and Finishers</a:t>
            </a:r>
          </a:p>
          <a:p>
            <a:pPr marL="2060575" indent="-2060575">
              <a:lnSpc>
                <a:spcPct val="90000"/>
              </a:lnSpc>
              <a:buFontTx/>
              <a:buNone/>
              <a:tabLst>
                <a:tab pos="1320800" algn="r"/>
                <a:tab pos="1541463" algn="l"/>
              </a:tabLst>
            </a:pPr>
            <a:r>
              <a:rPr lang="en-US" sz="2000" dirty="0">
                <a:solidFill>
                  <a:srgbClr val="CD0921"/>
                </a:solidFill>
                <a:latin typeface="Arial" charset="0"/>
                <a:ea typeface="ヒラギノ角ゴ Pro W3" charset="0"/>
                <a:cs typeface="ヒラギノ角ゴ Pro W3" charset="0"/>
              </a:rPr>
              <a:t>	-20	Plating and Coating Machine Setters, Operators, and Tenders, Metal and Plastic</a:t>
            </a:r>
          </a:p>
          <a:p>
            <a:pPr marL="2060575" indent="-2060575">
              <a:lnSpc>
                <a:spcPct val="90000"/>
              </a:lnSpc>
              <a:buFontTx/>
              <a:buNone/>
              <a:tabLst>
                <a:tab pos="1320800" algn="r"/>
                <a:tab pos="1541463" algn="l"/>
              </a:tabLst>
            </a:pPr>
            <a:r>
              <a:rPr lang="en-US" sz="2000" dirty="0">
                <a:solidFill>
                  <a:srgbClr val="CD0921"/>
                </a:solidFill>
                <a:latin typeface="Arial" charset="0"/>
                <a:ea typeface="ヒラギノ角ゴ Pro W3" charset="0"/>
                <a:cs typeface="ヒラギノ角ゴ Pro W3" charset="0"/>
              </a:rPr>
              <a:t>	-20	Model Makers, Wood</a:t>
            </a:r>
          </a:p>
          <a:p>
            <a:pPr marL="2060575" indent="-2060575">
              <a:lnSpc>
                <a:spcPct val="90000"/>
              </a:lnSpc>
              <a:buFontTx/>
              <a:buNone/>
              <a:tabLst>
                <a:tab pos="1320800" algn="r"/>
                <a:tab pos="1541463" algn="l"/>
              </a:tabLst>
            </a:pPr>
            <a:r>
              <a:rPr lang="en-US" sz="2000" dirty="0">
                <a:solidFill>
                  <a:srgbClr val="CD0921"/>
                </a:solidFill>
                <a:latin typeface="Arial" charset="0"/>
                <a:ea typeface="ヒラギノ角ゴ Pro W3" charset="0"/>
                <a:cs typeface="ヒラギノ角ゴ Pro W3" charset="0"/>
              </a:rPr>
              <a:t>	-20	Conveyor Operators and Tenders</a:t>
            </a:r>
          </a:p>
          <a:p>
            <a:pPr marL="2060575" indent="-2060575">
              <a:lnSpc>
                <a:spcPct val="90000"/>
              </a:lnSpc>
              <a:buFontTx/>
              <a:buNone/>
              <a:tabLst>
                <a:tab pos="1320800" algn="r"/>
                <a:tab pos="1541463" algn="l"/>
              </a:tabLst>
            </a:pPr>
            <a:r>
              <a:rPr lang="en-US" sz="2000" dirty="0">
                <a:solidFill>
                  <a:srgbClr val="CD0921"/>
                </a:solidFill>
                <a:latin typeface="Arial" charset="0"/>
                <a:ea typeface="ヒラギノ角ゴ Pro W3" charset="0"/>
                <a:cs typeface="ヒラギノ角ゴ Pro W3" charset="0"/>
              </a:rPr>
              <a:t>	-10	Computer Hardware Engineers</a:t>
            </a:r>
          </a:p>
          <a:p>
            <a:pPr marL="2060575" indent="-2060575">
              <a:lnSpc>
                <a:spcPct val="90000"/>
              </a:lnSpc>
              <a:buFontTx/>
              <a:buNone/>
              <a:tabLst>
                <a:tab pos="1320800" algn="r"/>
                <a:tab pos="1541463" algn="l"/>
              </a:tabLst>
            </a:pPr>
            <a:r>
              <a:rPr lang="en-US" sz="2000" dirty="0">
                <a:solidFill>
                  <a:srgbClr val="CD0921"/>
                </a:solidFill>
                <a:latin typeface="Arial" charset="0"/>
                <a:ea typeface="ヒラギノ角ゴ Pro W3" charset="0"/>
                <a:cs typeface="ヒラギノ角ゴ Pro W3" charset="0"/>
              </a:rPr>
              <a:t>	-10	Drafters, All Other</a:t>
            </a:r>
          </a:p>
          <a:p>
            <a:pPr marL="2060575" indent="-2060575">
              <a:lnSpc>
                <a:spcPct val="90000"/>
              </a:lnSpc>
              <a:buFontTx/>
              <a:buNone/>
              <a:tabLst>
                <a:tab pos="1320800" algn="r"/>
                <a:tab pos="1541463" algn="l"/>
              </a:tabLst>
            </a:pPr>
            <a:r>
              <a:rPr lang="en-US" sz="2000" dirty="0">
                <a:solidFill>
                  <a:srgbClr val="CD0921"/>
                </a:solidFill>
                <a:latin typeface="Arial" charset="0"/>
                <a:ea typeface="ヒラギノ角ゴ Pro W3" charset="0"/>
                <a:cs typeface="ヒラギノ角ゴ Pro W3" charset="0"/>
              </a:rPr>
              <a:t>	-10	Respiratory Therapy Technicians</a:t>
            </a:r>
          </a:p>
          <a:p>
            <a:pPr marL="2060575" indent="-2060575">
              <a:lnSpc>
                <a:spcPct val="90000"/>
              </a:lnSpc>
              <a:buFontTx/>
              <a:buNone/>
              <a:tabLst>
                <a:tab pos="1320800" algn="r"/>
                <a:tab pos="1541463" algn="l"/>
              </a:tabLst>
            </a:pPr>
            <a:r>
              <a:rPr lang="en-US" sz="2000" dirty="0">
                <a:solidFill>
                  <a:srgbClr val="CD0921"/>
                </a:solidFill>
                <a:latin typeface="Arial" charset="0"/>
                <a:ea typeface="ヒラギノ角ゴ Pro W3" charset="0"/>
                <a:cs typeface="ヒラギノ角ゴ Pro W3" charset="0"/>
              </a:rPr>
              <a:t>	-10	Food Preparation and Serving Related Workers, All Other</a:t>
            </a:r>
          </a:p>
          <a:p>
            <a:pPr marL="2060575" indent="-2060575">
              <a:lnSpc>
                <a:spcPct val="90000"/>
              </a:lnSpc>
              <a:buFontTx/>
              <a:buNone/>
              <a:tabLst>
                <a:tab pos="1320800" algn="r"/>
                <a:tab pos="1541463" algn="l"/>
              </a:tabLst>
            </a:pPr>
            <a:r>
              <a:rPr lang="en-US" sz="2000" dirty="0">
                <a:solidFill>
                  <a:srgbClr val="CD0921"/>
                </a:solidFill>
                <a:latin typeface="Arial" charset="0"/>
                <a:ea typeface="ヒラギノ角ゴ Pro W3" charset="0"/>
                <a:cs typeface="ヒラギノ角ゴ Pro W3" charset="0"/>
              </a:rPr>
              <a:t>	-10	Animal Trainers</a:t>
            </a:r>
          </a:p>
          <a:p>
            <a:pPr marL="2060575" indent="-2060575">
              <a:lnSpc>
                <a:spcPct val="90000"/>
              </a:lnSpc>
              <a:buFontTx/>
              <a:buNone/>
              <a:tabLst>
                <a:tab pos="1320800" algn="r"/>
                <a:tab pos="1541463" algn="l"/>
              </a:tabLst>
            </a:pPr>
            <a:r>
              <a:rPr lang="en-US" sz="2000" dirty="0">
                <a:solidFill>
                  <a:srgbClr val="CD0921"/>
                </a:solidFill>
                <a:latin typeface="Arial" charset="0"/>
                <a:ea typeface="ヒラギノ角ゴ Pro W3" charset="0"/>
                <a:cs typeface="ヒラギノ角ゴ Pro W3" charset="0"/>
              </a:rPr>
              <a:t>	-10	Motion Picture Projectionists</a:t>
            </a:r>
          </a:p>
          <a:p>
            <a:pPr marL="2060575" indent="-2060575">
              <a:lnSpc>
                <a:spcPct val="90000"/>
              </a:lnSpc>
              <a:buFontTx/>
              <a:buNone/>
              <a:tabLst>
                <a:tab pos="1320800" algn="r"/>
                <a:tab pos="1541463" algn="l"/>
              </a:tabLst>
            </a:pPr>
            <a:r>
              <a:rPr lang="en-US" sz="2000" dirty="0">
                <a:solidFill>
                  <a:srgbClr val="CD0921"/>
                </a:solidFill>
                <a:latin typeface="Arial" charset="0"/>
                <a:ea typeface="ヒラギノ角ゴ Pro W3" charset="0"/>
                <a:cs typeface="ヒラギノ角ゴ Pro W3" charset="0"/>
              </a:rPr>
              <a:t>	-10	Shampooers</a:t>
            </a:r>
          </a:p>
          <a:p>
            <a:pPr marL="2060575" indent="-2060575">
              <a:lnSpc>
                <a:spcPct val="90000"/>
              </a:lnSpc>
              <a:buFontTx/>
              <a:buNone/>
              <a:tabLst>
                <a:tab pos="1320800" algn="r"/>
                <a:tab pos="1541463" algn="l"/>
              </a:tabLst>
            </a:pPr>
            <a:r>
              <a:rPr lang="en-US" sz="2000" dirty="0">
                <a:solidFill>
                  <a:srgbClr val="CD0921"/>
                </a:solidFill>
                <a:latin typeface="Arial" charset="0"/>
                <a:ea typeface="ヒラギノ角ゴ Pro W3" charset="0"/>
                <a:cs typeface="ヒラギノ角ゴ Pro W3" charset="0"/>
              </a:rPr>
              <a:t>	-10	Electric Motor, Power Tool, and Related Repairers</a:t>
            </a:r>
          </a:p>
          <a:p>
            <a:pPr marL="2060575" indent="-2060575">
              <a:lnSpc>
                <a:spcPct val="90000"/>
              </a:lnSpc>
              <a:buFontTx/>
              <a:buNone/>
              <a:tabLst>
                <a:tab pos="1320800" algn="r"/>
                <a:tab pos="1541463" algn="l"/>
              </a:tabLst>
            </a:pPr>
            <a:r>
              <a:rPr lang="en-US" sz="2000" dirty="0">
                <a:solidFill>
                  <a:srgbClr val="CD0921"/>
                </a:solidFill>
                <a:latin typeface="Arial" charset="0"/>
                <a:ea typeface="ヒラギノ角ゴ Pro W3" charset="0"/>
                <a:cs typeface="ヒラギノ角ゴ Pro W3" charset="0"/>
              </a:rPr>
              <a:t>	-10	Patternmakers, Metal and Plastic</a:t>
            </a:r>
          </a:p>
          <a:p>
            <a:pPr marL="2060575" indent="-2060575">
              <a:lnSpc>
                <a:spcPct val="90000"/>
              </a:lnSpc>
              <a:buFontTx/>
              <a:buNone/>
              <a:tabLst>
                <a:tab pos="1320800" algn="r"/>
                <a:tab pos="1541463" algn="l"/>
              </a:tabLst>
            </a:pPr>
            <a:r>
              <a:rPr lang="en-US" sz="2000" dirty="0">
                <a:solidFill>
                  <a:srgbClr val="CD0921"/>
                </a:solidFill>
                <a:latin typeface="Arial" charset="0"/>
                <a:ea typeface="ヒラギノ角ゴ Pro W3" charset="0"/>
                <a:cs typeface="ヒラギノ角ゴ Pro W3" charset="0"/>
              </a:rPr>
              <a:t>	-10	Print Binding and Finishing Workers</a:t>
            </a:r>
          </a:p>
          <a:p>
            <a:pPr marL="2060575" indent="-2060575">
              <a:lnSpc>
                <a:spcPct val="90000"/>
              </a:lnSpc>
              <a:buFontTx/>
              <a:buNone/>
              <a:tabLst>
                <a:tab pos="1320800" algn="r"/>
                <a:tab pos="1541463" algn="l"/>
              </a:tabLst>
            </a:pPr>
            <a:r>
              <a:rPr lang="en-US" sz="2000" dirty="0">
                <a:solidFill>
                  <a:srgbClr val="CD0921"/>
                </a:solidFill>
                <a:latin typeface="Arial" charset="0"/>
                <a:ea typeface="ヒラギノ角ゴ Pro W3" charset="0"/>
                <a:cs typeface="ヒラギノ角ゴ Pro W3" charset="0"/>
              </a:rPr>
              <a:t>	-10	Patternmakers, Wood</a:t>
            </a:r>
          </a:p>
          <a:p>
            <a:pPr marL="2060575" indent="-2060575">
              <a:lnSpc>
                <a:spcPct val="90000"/>
              </a:lnSpc>
              <a:buFontTx/>
              <a:buNone/>
              <a:tabLst>
                <a:tab pos="1320800" algn="r"/>
                <a:tab pos="1541463" algn="l"/>
              </a:tabLst>
            </a:pPr>
            <a:r>
              <a:rPr lang="en-US" sz="2000" dirty="0">
                <a:solidFill>
                  <a:srgbClr val="CD0921"/>
                </a:solidFill>
                <a:latin typeface="Arial" charset="0"/>
                <a:ea typeface="ヒラギノ角ゴ Pro W3" charset="0"/>
                <a:cs typeface="ヒラギノ角ゴ Pro W3" charset="0"/>
              </a:rPr>
              <a:t>	-10	Power Plant Operators</a:t>
            </a:r>
          </a:p>
          <a:p>
            <a:pPr marL="2060575" indent="-2060575">
              <a:lnSpc>
                <a:spcPct val="90000"/>
              </a:lnSpc>
              <a:buFontTx/>
              <a:buNone/>
              <a:tabLst>
                <a:tab pos="1320800" algn="r"/>
                <a:tab pos="1541463" algn="l"/>
              </a:tabLst>
            </a:pPr>
            <a:r>
              <a:rPr lang="en-US" sz="2000" dirty="0">
                <a:solidFill>
                  <a:srgbClr val="CD0921"/>
                </a:solidFill>
                <a:latin typeface="Arial" charset="0"/>
                <a:ea typeface="ヒラギノ角ゴ Pro W3" charset="0"/>
                <a:cs typeface="ヒラギノ角ゴ Pro W3" charset="0"/>
              </a:rPr>
              <a:t>	-10	Stationary Engineers and Boiler Operators</a:t>
            </a:r>
          </a:p>
          <a:p>
            <a:pPr marL="2060575" indent="-2060575">
              <a:lnSpc>
                <a:spcPct val="90000"/>
              </a:lnSpc>
              <a:buFontTx/>
              <a:buNone/>
              <a:tabLst>
                <a:tab pos="1320800" algn="r"/>
                <a:tab pos="1541463" algn="l"/>
              </a:tabLst>
            </a:pPr>
            <a:r>
              <a:rPr lang="en-US" sz="2000" dirty="0">
                <a:solidFill>
                  <a:srgbClr val="CD0921"/>
                </a:solidFill>
                <a:latin typeface="Arial" charset="0"/>
                <a:ea typeface="ヒラギノ角ゴ Pro W3" charset="0"/>
                <a:cs typeface="ヒラギノ角ゴ Pro W3" charset="0"/>
              </a:rPr>
              <a:t>	-10	Etchers and Engravers</a:t>
            </a:r>
          </a:p>
          <a:p>
            <a:pPr marL="2060575" indent="-2060575">
              <a:lnSpc>
                <a:spcPct val="90000"/>
              </a:lnSpc>
              <a:buFontTx/>
              <a:buNone/>
              <a:tabLst>
                <a:tab pos="1320800" algn="r"/>
                <a:tab pos="1541463" algn="l"/>
              </a:tabLst>
            </a:pPr>
            <a:r>
              <a:rPr lang="en-US" sz="2000" dirty="0">
                <a:solidFill>
                  <a:srgbClr val="CD0921"/>
                </a:solidFill>
                <a:latin typeface="Arial" charset="0"/>
                <a:ea typeface="ヒラギノ角ゴ Pro W3" charset="0"/>
                <a:cs typeface="ヒラギノ角ゴ Pro W3" charset="0"/>
              </a:rPr>
              <a:t>	-10	Pump Operators, Except Wellhead Pumpers</a:t>
            </a:r>
          </a:p>
          <a:p>
            <a:pPr marL="2060575" indent="-2060575">
              <a:lnSpc>
                <a:spcPct val="90000"/>
              </a:lnSpc>
              <a:buFontTx/>
              <a:buNone/>
              <a:tabLst>
                <a:tab pos="1320800" algn="r"/>
                <a:tab pos="1541463" algn="l"/>
              </a:tabLst>
            </a:pPr>
            <a:r>
              <a:rPr lang="en-US" sz="2000" dirty="0">
                <a:solidFill>
                  <a:srgbClr val="CD0921"/>
                </a:solidFill>
                <a:latin typeface="Arial" charset="0"/>
                <a:ea typeface="ヒラギノ角ゴ Pro W3" charset="0"/>
                <a:cs typeface="ヒラギノ角ゴ Pro W3" charset="0"/>
              </a:rPr>
              <a:t>	-10	Tank Car, Truck, and Ship Loaders</a:t>
            </a:r>
          </a:p>
        </p:txBody>
      </p:sp>
      <p:sp>
        <p:nvSpPr>
          <p:cNvPr id="71683" name="Text Box 4"/>
          <p:cNvSpPr txBox="1">
            <a:spLocks noChangeArrowheads="1"/>
          </p:cNvSpPr>
          <p:nvPr/>
        </p:nvSpPr>
        <p:spPr bwMode="auto">
          <a:xfrm>
            <a:off x="10439400" y="6400800"/>
            <a:ext cx="1841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charset="0"/>
                <a:ea typeface="ヒラギノ角ゴ Pro W3" charset="0"/>
                <a:cs typeface="ヒラギノ角ゴ Pro W3" charset="0"/>
              </a:defRPr>
            </a:lvl1pPr>
            <a:lvl2pPr marL="742950" indent="-285750">
              <a:defRPr sz="2400">
                <a:solidFill>
                  <a:schemeClr val="tx1"/>
                </a:solidFill>
                <a:latin typeface="Arial" charset="0"/>
                <a:ea typeface="ヒラギノ角ゴ Pro W3" charset="0"/>
                <a:cs typeface="ヒラギノ角ゴ Pro W3" charset="0"/>
              </a:defRPr>
            </a:lvl2pPr>
            <a:lvl3pPr marL="1143000" indent="-228600">
              <a:defRPr sz="2400">
                <a:solidFill>
                  <a:schemeClr val="tx1"/>
                </a:solidFill>
                <a:latin typeface="Arial" charset="0"/>
                <a:ea typeface="ヒラギノ角ゴ Pro W3" charset="0"/>
                <a:cs typeface="ヒラギノ角ゴ Pro W3" charset="0"/>
              </a:defRPr>
            </a:lvl3pPr>
            <a:lvl4pPr marL="1600200" indent="-228600">
              <a:defRPr sz="2400">
                <a:solidFill>
                  <a:schemeClr val="tx1"/>
                </a:solidFill>
                <a:latin typeface="Arial" charset="0"/>
                <a:ea typeface="ヒラギノ角ゴ Pro W3" charset="0"/>
                <a:cs typeface="ヒラギノ角ゴ Pro W3" charset="0"/>
              </a:defRPr>
            </a:lvl4pPr>
            <a:lvl5pPr marL="2057400" indent="-228600">
              <a:defRPr sz="2400">
                <a:solidFill>
                  <a:schemeClr val="tx1"/>
                </a:solidFill>
                <a:latin typeface="Arial" charset="0"/>
                <a:ea typeface="ヒラギノ角ゴ Pro W3" charset="0"/>
                <a:cs typeface="ヒラギノ角ゴ Pro W3" charset="0"/>
              </a:defRPr>
            </a:lvl5pPr>
            <a:lvl6pPr marL="25146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6pPr>
            <a:lvl7pPr marL="29718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7pPr>
            <a:lvl8pPr marL="34290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8pPr>
            <a:lvl9pPr marL="38862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9pPr>
          </a:lstStyle>
          <a:p>
            <a:endParaRPr lang="en-US">
              <a:latin typeface="Times" charset="0"/>
            </a:endParaRPr>
          </a:p>
        </p:txBody>
      </p:sp>
    </p:spTree>
    <p:extLst>
      <p:ext uri="{BB962C8B-B14F-4D97-AF65-F5344CB8AC3E}">
        <p14:creationId xmlns:p14="http://schemas.microsoft.com/office/powerpoint/2010/main" val="304264782"/>
      </p:ext>
    </p:extLst>
  </p:cSld>
  <p:clrMapOvr>
    <a:masterClrMapping/>
  </p:clrMapOvr>
  <p:transition spd="med">
    <p:fade/>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0721" name="Rectangle 2"/>
          <p:cNvSpPr>
            <a:spLocks noGrp="1" noChangeArrowheads="1"/>
          </p:cNvSpPr>
          <p:nvPr>
            <p:ph type="title" idx="4294967295"/>
          </p:nvPr>
        </p:nvSpPr>
        <p:spPr>
          <a:xfrm>
            <a:off x="0" y="304800"/>
            <a:ext cx="9144000" cy="990600"/>
          </a:xfrm>
        </p:spPr>
        <p:txBody>
          <a:bodyPr/>
          <a:lstStyle/>
          <a:p>
            <a:r>
              <a:rPr lang="en-US" sz="3200" dirty="0">
                <a:latin typeface="Arial" charset="0"/>
                <a:ea typeface="ヒラギノ角ゴ Pro W3" charset="0"/>
                <a:cs typeface="ヒラギノ角ゴ Pro W3" charset="0"/>
              </a:rPr>
              <a:t>3. Identify and describe multiple types and sources of information, including career information and technological resources.</a:t>
            </a:r>
          </a:p>
        </p:txBody>
      </p:sp>
      <p:sp>
        <p:nvSpPr>
          <p:cNvPr id="30722" name="Rectangle 3"/>
          <p:cNvSpPr>
            <a:spLocks noGrp="1" noChangeArrowheads="1"/>
          </p:cNvSpPr>
          <p:nvPr>
            <p:ph type="body" idx="4294967295"/>
          </p:nvPr>
        </p:nvSpPr>
        <p:spPr>
          <a:xfrm>
            <a:off x="685800" y="1752600"/>
            <a:ext cx="8077200" cy="4495800"/>
          </a:xfrm>
        </p:spPr>
        <p:txBody>
          <a:bodyPr/>
          <a:lstStyle/>
          <a:p>
            <a:pPr marL="0" indent="0">
              <a:spcAft>
                <a:spcPts val="600"/>
              </a:spcAft>
              <a:buNone/>
              <a:tabLst>
                <a:tab pos="571500" algn="l"/>
              </a:tabLst>
            </a:pPr>
            <a:endParaRPr lang="en-US" sz="3200" b="1" dirty="0" smtClean="0">
              <a:latin typeface="Arial" charset="0"/>
              <a:ea typeface="ヒラギノ角ゴ Pro W3" charset="0"/>
              <a:cs typeface="ヒラギノ角ゴ Pro W3" charset="0"/>
            </a:endParaRPr>
          </a:p>
          <a:p>
            <a:pPr marL="0" indent="0">
              <a:spcAft>
                <a:spcPts val="600"/>
              </a:spcAft>
              <a:buNone/>
              <a:tabLst>
                <a:tab pos="571500" algn="l"/>
              </a:tabLst>
            </a:pPr>
            <a:endParaRPr lang="en-US" sz="3200" b="1" dirty="0">
              <a:latin typeface="Arial" charset="0"/>
              <a:ea typeface="ヒラギノ角ゴ Pro W3" charset="0"/>
              <a:cs typeface="ヒラギノ角ゴ Pro W3" charset="0"/>
            </a:endParaRPr>
          </a:p>
          <a:p>
            <a:pPr marL="0" indent="0">
              <a:spcAft>
                <a:spcPts val="600"/>
              </a:spcAft>
              <a:buNone/>
              <a:tabLst>
                <a:tab pos="571500" algn="l"/>
              </a:tabLst>
            </a:pPr>
            <a:endParaRPr lang="en-US" sz="3200" b="1" dirty="0" smtClean="0">
              <a:latin typeface="Arial" charset="0"/>
              <a:ea typeface="ヒラギノ角ゴ Pro W3" charset="0"/>
              <a:cs typeface="ヒラギノ角ゴ Pro W3" charset="0"/>
            </a:endParaRPr>
          </a:p>
          <a:p>
            <a:pPr marL="0" indent="0">
              <a:spcAft>
                <a:spcPts val="600"/>
              </a:spcAft>
              <a:buNone/>
              <a:tabLst>
                <a:tab pos="571500" algn="l"/>
              </a:tabLst>
            </a:pPr>
            <a:r>
              <a:rPr lang="en-US" sz="3200" b="1" dirty="0" smtClean="0">
                <a:latin typeface="Arial" charset="0"/>
                <a:ea typeface="ヒラギノ角ゴ Pro W3" charset="0"/>
                <a:cs typeface="ヒラギノ角ゴ Pro W3" charset="0"/>
              </a:rPr>
              <a:t>Formative </a:t>
            </a:r>
            <a:br>
              <a:rPr lang="en-US" sz="3200" b="1" dirty="0" smtClean="0">
                <a:latin typeface="Arial" charset="0"/>
                <a:ea typeface="ヒラギノ角ゴ Pro W3" charset="0"/>
                <a:cs typeface="ヒラギノ角ゴ Pro W3" charset="0"/>
              </a:rPr>
            </a:br>
            <a:r>
              <a:rPr lang="en-US" sz="3200" b="1" dirty="0" smtClean="0">
                <a:latin typeface="Arial" charset="0"/>
                <a:ea typeface="ヒラギノ角ゴ Pro W3" charset="0"/>
                <a:cs typeface="ヒラギノ角ゴ Pro W3" charset="0"/>
              </a:rPr>
              <a:t>Assessment</a:t>
            </a:r>
            <a:endParaRPr lang="en-US" sz="3200" b="1" dirty="0">
              <a:latin typeface="Arial" charset="0"/>
              <a:ea typeface="ヒラギノ角ゴ Pro W3" charset="0"/>
              <a:cs typeface="ヒラギノ角ゴ Pro W3" charset="0"/>
            </a:endParaRPr>
          </a:p>
          <a:p>
            <a:pPr marL="1604963" indent="-1604963">
              <a:lnSpc>
                <a:spcPct val="150000"/>
              </a:lnSpc>
              <a:spcAft>
                <a:spcPts val="600"/>
              </a:spcAft>
              <a:buFontTx/>
              <a:buNone/>
              <a:tabLst>
                <a:tab pos="1604963" algn="l"/>
              </a:tabLst>
            </a:pPr>
            <a:r>
              <a:rPr lang="en-US" sz="2800" dirty="0">
                <a:latin typeface="Arial" charset="0"/>
                <a:ea typeface="ヒラギノ角ゴ Pro W3" charset="0"/>
                <a:cs typeface="ヒラギノ角ゴ Pro W3" charset="0"/>
              </a:rPr>
              <a:t/>
            </a:r>
            <a:br>
              <a:rPr lang="en-US" sz="2800" dirty="0">
                <a:latin typeface="Arial" charset="0"/>
                <a:ea typeface="ヒラギノ角ゴ Pro W3" charset="0"/>
                <a:cs typeface="ヒラギノ角ゴ Pro W3" charset="0"/>
              </a:rPr>
            </a:br>
            <a:r>
              <a:rPr lang="en-US" sz="2800" dirty="0">
                <a:latin typeface="Arial" charset="0"/>
                <a:ea typeface="ヒラギノ角ゴ Pro W3" charset="0"/>
                <a:cs typeface="ヒラギノ角ゴ Pro W3" charset="0"/>
              </a:rPr>
              <a:t/>
            </a:r>
            <a:br>
              <a:rPr lang="en-US" sz="2800" dirty="0">
                <a:latin typeface="Arial" charset="0"/>
                <a:ea typeface="ヒラギノ角ゴ Pro W3" charset="0"/>
                <a:cs typeface="ヒラギノ角ゴ Pro W3" charset="0"/>
              </a:rPr>
            </a:br>
            <a:endParaRPr lang="en-US" sz="2800" dirty="0">
              <a:latin typeface="Arial" charset="0"/>
              <a:ea typeface="ヒラギノ角ゴ Pro W3" charset="0"/>
              <a:cs typeface="ヒラギノ角ゴ Pro W3" charset="0"/>
            </a:endParaRPr>
          </a:p>
        </p:txBody>
      </p:sp>
      <p:pic>
        <p:nvPicPr>
          <p:cNvPr id="1032" name="Picture 8" descr="C:\Users\cdroessler1\Documents\Career Development\CDF Pilot Class 2015\test-taker-cartoon.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038600" y="1588625"/>
            <a:ext cx="4667250" cy="50217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45421189"/>
      </p:ext>
    </p:extLst>
  </p:cSld>
  <p:clrMapOvr>
    <a:masterClrMapping/>
  </p:clrMapOvr>
  <p:transition spd="med">
    <p:fade/>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0721" name="Rectangle 2"/>
          <p:cNvSpPr>
            <a:spLocks noGrp="1" noChangeArrowheads="1"/>
          </p:cNvSpPr>
          <p:nvPr>
            <p:ph type="title" idx="4294967295"/>
          </p:nvPr>
        </p:nvSpPr>
        <p:spPr>
          <a:xfrm>
            <a:off x="0" y="304800"/>
            <a:ext cx="9144000" cy="990600"/>
          </a:xfrm>
        </p:spPr>
        <p:txBody>
          <a:bodyPr/>
          <a:lstStyle/>
          <a:p>
            <a:r>
              <a:rPr lang="en-US" sz="3200" dirty="0" smtClean="0">
                <a:latin typeface="Arial" charset="0"/>
                <a:ea typeface="ヒラギノ角ゴ Pro W3" charset="0"/>
                <a:cs typeface="ヒラギノ角ゴ Pro W3" charset="0"/>
              </a:rPr>
              <a:t>4. Explain how information is culture specific.</a:t>
            </a:r>
            <a:endParaRPr lang="en-US" sz="3200" dirty="0">
              <a:latin typeface="Arial" charset="0"/>
              <a:ea typeface="ヒラギノ角ゴ Pro W3" charset="0"/>
              <a:cs typeface="ヒラギノ角ゴ Pro W3" charset="0"/>
            </a:endParaRPr>
          </a:p>
        </p:txBody>
      </p:sp>
      <p:sp>
        <p:nvSpPr>
          <p:cNvPr id="30722" name="Rectangle 3"/>
          <p:cNvSpPr>
            <a:spLocks noGrp="1" noChangeArrowheads="1"/>
          </p:cNvSpPr>
          <p:nvPr>
            <p:ph type="body" idx="4294967295"/>
          </p:nvPr>
        </p:nvSpPr>
        <p:spPr>
          <a:xfrm>
            <a:off x="685800" y="1752600"/>
            <a:ext cx="8077200" cy="4495800"/>
          </a:xfrm>
        </p:spPr>
        <p:txBody>
          <a:bodyPr/>
          <a:lstStyle/>
          <a:p>
            <a:pPr marL="514350" indent="-514350">
              <a:lnSpc>
                <a:spcPct val="150000"/>
              </a:lnSpc>
              <a:spcAft>
                <a:spcPts val="600"/>
              </a:spcAft>
              <a:buFont typeface="+mj-lt"/>
              <a:buAutoNum type="arabicPeriod"/>
              <a:tabLst>
                <a:tab pos="571500" algn="l"/>
              </a:tabLst>
            </a:pPr>
            <a:r>
              <a:rPr lang="en-US" sz="2800" dirty="0" smtClean="0">
                <a:latin typeface="Arial" charset="0"/>
                <a:ea typeface="ヒラギノ角ゴ Pro W3" charset="0"/>
                <a:cs typeface="ヒラギノ角ゴ Pro W3" charset="0"/>
              </a:rPr>
              <a:t>Geography</a:t>
            </a:r>
          </a:p>
          <a:p>
            <a:pPr marL="514350" indent="-514350">
              <a:lnSpc>
                <a:spcPct val="150000"/>
              </a:lnSpc>
              <a:spcAft>
                <a:spcPts val="600"/>
              </a:spcAft>
              <a:buFont typeface="+mj-lt"/>
              <a:buAutoNum type="arabicPeriod"/>
              <a:tabLst>
                <a:tab pos="571500" algn="l"/>
              </a:tabLst>
            </a:pPr>
            <a:r>
              <a:rPr lang="en-US" sz="2800" dirty="0" smtClean="0">
                <a:latin typeface="Arial" charset="0"/>
                <a:ea typeface="ヒラギノ角ゴ Pro W3" charset="0"/>
                <a:cs typeface="ヒラギノ角ゴ Pro W3" charset="0"/>
              </a:rPr>
              <a:t>Gender</a:t>
            </a:r>
          </a:p>
          <a:p>
            <a:pPr marL="514350" indent="-514350">
              <a:lnSpc>
                <a:spcPct val="150000"/>
              </a:lnSpc>
              <a:spcAft>
                <a:spcPts val="600"/>
              </a:spcAft>
              <a:buFont typeface="+mj-lt"/>
              <a:buAutoNum type="arabicPeriod"/>
              <a:tabLst>
                <a:tab pos="571500" algn="l"/>
              </a:tabLst>
            </a:pPr>
            <a:r>
              <a:rPr lang="en-US" sz="2800" dirty="0" smtClean="0">
                <a:latin typeface="Arial" charset="0"/>
                <a:ea typeface="ヒラギノ角ゴ Pro W3" charset="0"/>
                <a:cs typeface="ヒラギノ角ゴ Pro W3" charset="0"/>
              </a:rPr>
              <a:t>Race</a:t>
            </a:r>
          </a:p>
          <a:p>
            <a:pPr marL="514350" indent="-514350">
              <a:lnSpc>
                <a:spcPct val="150000"/>
              </a:lnSpc>
              <a:spcAft>
                <a:spcPts val="600"/>
              </a:spcAft>
              <a:buFont typeface="+mj-lt"/>
              <a:buAutoNum type="arabicPeriod"/>
              <a:tabLst>
                <a:tab pos="571500" algn="l"/>
              </a:tabLst>
            </a:pPr>
            <a:r>
              <a:rPr lang="en-US" sz="2800" dirty="0" smtClean="0">
                <a:latin typeface="Arial" charset="0"/>
                <a:ea typeface="ヒラギノ角ゴ Pro W3" charset="0"/>
                <a:cs typeface="ヒラギノ角ゴ Pro W3" charset="0"/>
              </a:rPr>
              <a:t>Age</a:t>
            </a:r>
          </a:p>
          <a:p>
            <a:pPr marL="514350" indent="-514350">
              <a:lnSpc>
                <a:spcPct val="150000"/>
              </a:lnSpc>
              <a:spcAft>
                <a:spcPts val="600"/>
              </a:spcAft>
              <a:buFont typeface="+mj-lt"/>
              <a:buAutoNum type="arabicPeriod"/>
              <a:tabLst>
                <a:tab pos="571500" algn="l"/>
              </a:tabLst>
            </a:pPr>
            <a:r>
              <a:rPr lang="en-US" sz="2800" dirty="0" smtClean="0">
                <a:latin typeface="Arial" charset="0"/>
                <a:ea typeface="ヒラギノ角ゴ Pro W3" charset="0"/>
                <a:cs typeface="ヒラギノ角ゴ Pro W3" charset="0"/>
              </a:rPr>
              <a:t>Disability</a:t>
            </a:r>
            <a:r>
              <a:rPr lang="en-US" sz="2800" dirty="0">
                <a:latin typeface="Arial" charset="0"/>
                <a:ea typeface="ヒラギノ角ゴ Pro W3" charset="0"/>
                <a:cs typeface="ヒラギノ角ゴ Pro W3" charset="0"/>
              </a:rPr>
              <a:t/>
            </a:r>
            <a:br>
              <a:rPr lang="en-US" sz="2800" dirty="0">
                <a:latin typeface="Arial" charset="0"/>
                <a:ea typeface="ヒラギノ角ゴ Pro W3" charset="0"/>
                <a:cs typeface="ヒラギノ角ゴ Pro W3" charset="0"/>
              </a:rPr>
            </a:br>
            <a:r>
              <a:rPr lang="en-US" sz="2800" dirty="0">
                <a:latin typeface="Arial" charset="0"/>
                <a:ea typeface="ヒラギノ角ゴ Pro W3" charset="0"/>
                <a:cs typeface="ヒラギノ角ゴ Pro W3" charset="0"/>
              </a:rPr>
              <a:t/>
            </a:r>
            <a:br>
              <a:rPr lang="en-US" sz="2800" dirty="0">
                <a:latin typeface="Arial" charset="0"/>
                <a:ea typeface="ヒラギノ角ゴ Pro W3" charset="0"/>
                <a:cs typeface="ヒラギノ角ゴ Pro W3" charset="0"/>
              </a:rPr>
            </a:br>
            <a:endParaRPr lang="en-US" sz="2800" dirty="0">
              <a:latin typeface="Arial" charset="0"/>
              <a:ea typeface="ヒラギノ角ゴ Pro W3" charset="0"/>
              <a:cs typeface="ヒラギノ角ゴ Pro W3" charset="0"/>
            </a:endParaRPr>
          </a:p>
        </p:txBody>
      </p:sp>
    </p:spTree>
    <p:extLst>
      <p:ext uri="{BB962C8B-B14F-4D97-AF65-F5344CB8AC3E}">
        <p14:creationId xmlns:p14="http://schemas.microsoft.com/office/powerpoint/2010/main" val="3245663146"/>
      </p:ext>
    </p:extLst>
  </p:cSld>
  <p:clrMapOvr>
    <a:masterClrMapping/>
  </p:clrMapOvr>
  <p:transition spd="med">
    <p:fad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30721" name="Rectangle 2"/>
          <p:cNvSpPr>
            <a:spLocks noGrp="1" noChangeArrowheads="1"/>
          </p:cNvSpPr>
          <p:nvPr>
            <p:ph type="title" idx="4294967295"/>
          </p:nvPr>
        </p:nvSpPr>
        <p:spPr>
          <a:xfrm>
            <a:off x="0" y="304800"/>
            <a:ext cx="9144000" cy="990600"/>
          </a:xfrm>
        </p:spPr>
        <p:txBody>
          <a:bodyPr/>
          <a:lstStyle/>
          <a:p>
            <a:r>
              <a:rPr lang="en-US" dirty="0" smtClean="0">
                <a:latin typeface="Arial" charset="0"/>
                <a:ea typeface="ヒラギノ角ゴ Pro W3" charset="0"/>
                <a:cs typeface="ヒラギノ角ゴ Pro W3" charset="0"/>
              </a:rPr>
              <a:t>Who’s on the Plane?</a:t>
            </a:r>
            <a:endParaRPr lang="en-US" dirty="0">
              <a:latin typeface="Arial" charset="0"/>
              <a:ea typeface="ヒラギノ角ゴ Pro W3" charset="0"/>
              <a:cs typeface="ヒラギノ角ゴ Pro W3" charset="0"/>
            </a:endParaRPr>
          </a:p>
        </p:txBody>
      </p:sp>
      <p:pic>
        <p:nvPicPr>
          <p:cNvPr id="5" name="Picture 2" descr="G:\scanned\plane cartoon\plane2.jpg"/>
          <p:cNvPicPr>
            <a:picLocks noChangeAspect="1" noChangeArrowheads="1"/>
          </p:cNvPicPr>
          <p:nvPr/>
        </p:nvPicPr>
        <p:blipFill rotWithShape="1">
          <a:blip r:embed="rId3">
            <a:extLst>
              <a:ext uri="{28A0092B-C50C-407E-A947-70E740481C1C}">
                <a14:useLocalDpi xmlns:a14="http://schemas.microsoft.com/office/drawing/2010/main" val="0"/>
              </a:ext>
            </a:extLst>
          </a:blip>
          <a:srcRect l="3480" b="3374"/>
          <a:stretch/>
        </p:blipFill>
        <p:spPr bwMode="auto">
          <a:xfrm>
            <a:off x="417659" y="1143000"/>
            <a:ext cx="8192941" cy="5638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22746697"/>
      </p:ext>
    </p:extLst>
  </p:cSld>
  <p:clrMapOvr>
    <a:masterClrMapping/>
  </p:clrMapOvr>
  <p:transition spd="med">
    <p:fade/>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0721" name="Rectangle 2"/>
          <p:cNvSpPr>
            <a:spLocks noGrp="1" noChangeArrowheads="1"/>
          </p:cNvSpPr>
          <p:nvPr>
            <p:ph type="title" idx="4294967295"/>
          </p:nvPr>
        </p:nvSpPr>
        <p:spPr>
          <a:xfrm>
            <a:off x="0" y="304800"/>
            <a:ext cx="9144000" cy="990600"/>
          </a:xfrm>
        </p:spPr>
        <p:txBody>
          <a:bodyPr/>
          <a:lstStyle/>
          <a:p>
            <a:r>
              <a:rPr lang="en-US" sz="3200" dirty="0">
                <a:latin typeface="Arial" charset="0"/>
                <a:ea typeface="ヒラギノ角ゴ Pro W3" charset="0"/>
                <a:cs typeface="ヒラギノ角ゴ Pro W3" charset="0"/>
              </a:rPr>
              <a:t>4. Explain how information is culture specific.</a:t>
            </a:r>
          </a:p>
        </p:txBody>
      </p:sp>
      <p:sp>
        <p:nvSpPr>
          <p:cNvPr id="30722" name="Rectangle 3"/>
          <p:cNvSpPr>
            <a:spLocks noGrp="1" noChangeArrowheads="1"/>
          </p:cNvSpPr>
          <p:nvPr>
            <p:ph type="body" idx="4294967295"/>
          </p:nvPr>
        </p:nvSpPr>
        <p:spPr>
          <a:xfrm>
            <a:off x="685800" y="1752600"/>
            <a:ext cx="8077200" cy="4495800"/>
          </a:xfrm>
        </p:spPr>
        <p:txBody>
          <a:bodyPr/>
          <a:lstStyle/>
          <a:p>
            <a:pPr marL="0" indent="0">
              <a:spcAft>
                <a:spcPts val="600"/>
              </a:spcAft>
              <a:buNone/>
              <a:tabLst>
                <a:tab pos="571500" algn="l"/>
              </a:tabLst>
            </a:pPr>
            <a:endParaRPr lang="en-US" sz="3200" b="1" dirty="0" smtClean="0">
              <a:latin typeface="Arial" charset="0"/>
              <a:ea typeface="ヒラギノ角ゴ Pro W3" charset="0"/>
              <a:cs typeface="ヒラギノ角ゴ Pro W3" charset="0"/>
            </a:endParaRPr>
          </a:p>
          <a:p>
            <a:pPr marL="0" indent="0">
              <a:spcAft>
                <a:spcPts val="600"/>
              </a:spcAft>
              <a:buNone/>
              <a:tabLst>
                <a:tab pos="571500" algn="l"/>
              </a:tabLst>
            </a:pPr>
            <a:endParaRPr lang="en-US" sz="3200" b="1" dirty="0">
              <a:latin typeface="Arial" charset="0"/>
              <a:ea typeface="ヒラギノ角ゴ Pro W3" charset="0"/>
              <a:cs typeface="ヒラギノ角ゴ Pro W3" charset="0"/>
            </a:endParaRPr>
          </a:p>
          <a:p>
            <a:pPr marL="0" indent="0">
              <a:spcAft>
                <a:spcPts val="600"/>
              </a:spcAft>
              <a:buNone/>
              <a:tabLst>
                <a:tab pos="571500" algn="l"/>
              </a:tabLst>
            </a:pPr>
            <a:endParaRPr lang="en-US" sz="3200" b="1" dirty="0" smtClean="0">
              <a:latin typeface="Arial" charset="0"/>
              <a:ea typeface="ヒラギノ角ゴ Pro W3" charset="0"/>
              <a:cs typeface="ヒラギノ角ゴ Pro W3" charset="0"/>
            </a:endParaRPr>
          </a:p>
          <a:p>
            <a:pPr marL="0" indent="0">
              <a:spcAft>
                <a:spcPts val="600"/>
              </a:spcAft>
              <a:buNone/>
              <a:tabLst>
                <a:tab pos="571500" algn="l"/>
              </a:tabLst>
            </a:pPr>
            <a:r>
              <a:rPr lang="en-US" sz="3200" b="1" dirty="0" smtClean="0">
                <a:latin typeface="Arial" charset="0"/>
                <a:ea typeface="ヒラギノ角ゴ Pro W3" charset="0"/>
                <a:cs typeface="ヒラギノ角ゴ Pro W3" charset="0"/>
              </a:rPr>
              <a:t>Formative </a:t>
            </a:r>
            <a:br>
              <a:rPr lang="en-US" sz="3200" b="1" dirty="0" smtClean="0">
                <a:latin typeface="Arial" charset="0"/>
                <a:ea typeface="ヒラギノ角ゴ Pro W3" charset="0"/>
                <a:cs typeface="ヒラギノ角ゴ Pro W3" charset="0"/>
              </a:rPr>
            </a:br>
            <a:r>
              <a:rPr lang="en-US" sz="3200" b="1" dirty="0" smtClean="0">
                <a:latin typeface="Arial" charset="0"/>
                <a:ea typeface="ヒラギノ角ゴ Pro W3" charset="0"/>
                <a:cs typeface="ヒラギノ角ゴ Pro W3" charset="0"/>
              </a:rPr>
              <a:t>Assessment</a:t>
            </a:r>
            <a:endParaRPr lang="en-US" sz="3200" b="1" dirty="0">
              <a:latin typeface="Arial" charset="0"/>
              <a:ea typeface="ヒラギノ角ゴ Pro W3" charset="0"/>
              <a:cs typeface="ヒラギノ角ゴ Pro W3" charset="0"/>
            </a:endParaRPr>
          </a:p>
          <a:p>
            <a:pPr marL="1604963" indent="-1604963">
              <a:lnSpc>
                <a:spcPct val="150000"/>
              </a:lnSpc>
              <a:spcAft>
                <a:spcPts val="600"/>
              </a:spcAft>
              <a:buFontTx/>
              <a:buNone/>
              <a:tabLst>
                <a:tab pos="1604963" algn="l"/>
              </a:tabLst>
            </a:pPr>
            <a:r>
              <a:rPr lang="en-US" sz="2800" dirty="0">
                <a:latin typeface="Arial" charset="0"/>
                <a:ea typeface="ヒラギノ角ゴ Pro W3" charset="0"/>
                <a:cs typeface="ヒラギノ角ゴ Pro W3" charset="0"/>
              </a:rPr>
              <a:t/>
            </a:r>
            <a:br>
              <a:rPr lang="en-US" sz="2800" dirty="0">
                <a:latin typeface="Arial" charset="0"/>
                <a:ea typeface="ヒラギノ角ゴ Pro W3" charset="0"/>
                <a:cs typeface="ヒラギノ角ゴ Pro W3" charset="0"/>
              </a:rPr>
            </a:br>
            <a:r>
              <a:rPr lang="en-US" sz="2800" dirty="0">
                <a:latin typeface="Arial" charset="0"/>
                <a:ea typeface="ヒラギノ角ゴ Pro W3" charset="0"/>
                <a:cs typeface="ヒラギノ角ゴ Pro W3" charset="0"/>
              </a:rPr>
              <a:t/>
            </a:r>
            <a:br>
              <a:rPr lang="en-US" sz="2800" dirty="0">
                <a:latin typeface="Arial" charset="0"/>
                <a:ea typeface="ヒラギノ角ゴ Pro W3" charset="0"/>
                <a:cs typeface="ヒラギノ角ゴ Pro W3" charset="0"/>
              </a:rPr>
            </a:br>
            <a:endParaRPr lang="en-US" sz="2800" dirty="0">
              <a:latin typeface="Arial" charset="0"/>
              <a:ea typeface="ヒラギノ角ゴ Pro W3" charset="0"/>
              <a:cs typeface="ヒラギノ角ゴ Pro W3" charset="0"/>
            </a:endParaRPr>
          </a:p>
        </p:txBody>
      </p:sp>
      <p:pic>
        <p:nvPicPr>
          <p:cNvPr id="1032" name="Picture 8" descr="C:\Users\cdroessler1\Documents\Career Development\CDF Pilot Class 2015\test-taker-cartoon.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038600" y="1588625"/>
            <a:ext cx="4667250" cy="50217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35651608"/>
      </p:ext>
    </p:extLst>
  </p:cSld>
  <p:clrMapOvr>
    <a:masterClrMapping/>
  </p:clrMapOvr>
  <p:transition spd="med">
    <p:fade/>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0721" name="Rectangle 2"/>
          <p:cNvSpPr>
            <a:spLocks noGrp="1" noChangeArrowheads="1"/>
          </p:cNvSpPr>
          <p:nvPr>
            <p:ph type="title" idx="4294967295"/>
          </p:nvPr>
        </p:nvSpPr>
        <p:spPr>
          <a:xfrm>
            <a:off x="0" y="304800"/>
            <a:ext cx="9144000" cy="990600"/>
          </a:xfrm>
        </p:spPr>
        <p:txBody>
          <a:bodyPr/>
          <a:lstStyle/>
          <a:p>
            <a:r>
              <a:rPr lang="en-US" sz="3200" dirty="0" smtClean="0">
                <a:latin typeface="Arial" charset="0"/>
                <a:ea typeface="ヒラギノ角ゴ Pro W3" charset="0"/>
                <a:cs typeface="ヒラギノ角ゴ Pro W3" charset="0"/>
              </a:rPr>
              <a:t>5. Critically evaluate your career information and technological literacy.</a:t>
            </a:r>
            <a:endParaRPr lang="en-US" sz="3200" dirty="0">
              <a:latin typeface="Arial" charset="0"/>
              <a:ea typeface="ヒラギノ角ゴ Pro W3" charset="0"/>
              <a:cs typeface="ヒラギノ角ゴ Pro W3" charset="0"/>
            </a:endParaRPr>
          </a:p>
        </p:txBody>
      </p:sp>
      <p:sp>
        <p:nvSpPr>
          <p:cNvPr id="30722" name="Rectangle 3"/>
          <p:cNvSpPr>
            <a:spLocks noGrp="1" noChangeArrowheads="1"/>
          </p:cNvSpPr>
          <p:nvPr>
            <p:ph type="body" idx="4294967295"/>
          </p:nvPr>
        </p:nvSpPr>
        <p:spPr>
          <a:xfrm>
            <a:off x="685800" y="1752600"/>
            <a:ext cx="8077200" cy="4495800"/>
          </a:xfrm>
        </p:spPr>
        <p:txBody>
          <a:bodyPr/>
          <a:lstStyle/>
          <a:p>
            <a:pPr marL="514350" indent="-514350">
              <a:lnSpc>
                <a:spcPct val="150000"/>
              </a:lnSpc>
              <a:spcAft>
                <a:spcPts val="600"/>
              </a:spcAft>
              <a:buFont typeface="+mj-lt"/>
              <a:buAutoNum type="arabicPeriod"/>
              <a:tabLst>
                <a:tab pos="571500" algn="l"/>
              </a:tabLst>
            </a:pPr>
            <a:r>
              <a:rPr lang="en-US" sz="2800" dirty="0" smtClean="0">
                <a:latin typeface="Arial" charset="0"/>
                <a:ea typeface="ヒラギノ角ゴ Pro W3" charset="0"/>
                <a:cs typeface="ヒラギノ角ゴ Pro W3" charset="0"/>
              </a:rPr>
              <a:t>Locating information</a:t>
            </a:r>
          </a:p>
          <a:p>
            <a:pPr marL="514350" indent="-514350">
              <a:lnSpc>
                <a:spcPct val="150000"/>
              </a:lnSpc>
              <a:spcAft>
                <a:spcPts val="600"/>
              </a:spcAft>
              <a:buFont typeface="+mj-lt"/>
              <a:buAutoNum type="arabicPeriod"/>
              <a:tabLst>
                <a:tab pos="571500" algn="l"/>
              </a:tabLst>
            </a:pPr>
            <a:r>
              <a:rPr lang="en-US" sz="2800" dirty="0" smtClean="0">
                <a:latin typeface="Arial" charset="0"/>
                <a:ea typeface="ヒラギノ角ゴ Pro W3" charset="0"/>
                <a:cs typeface="ヒラギノ角ゴ Pro W3" charset="0"/>
              </a:rPr>
              <a:t>Evaluating the information</a:t>
            </a:r>
            <a:br>
              <a:rPr lang="en-US" sz="2800" dirty="0" smtClean="0">
                <a:latin typeface="Arial" charset="0"/>
                <a:ea typeface="ヒラギノ角ゴ Pro W3" charset="0"/>
                <a:cs typeface="ヒラギノ角ゴ Pro W3" charset="0"/>
              </a:rPr>
            </a:br>
            <a:r>
              <a:rPr lang="en-US" sz="2800" i="1" dirty="0" smtClean="0">
                <a:solidFill>
                  <a:schemeClr val="tx1"/>
                </a:solidFill>
                <a:latin typeface="Arial" charset="0"/>
                <a:ea typeface="ヒラギノ角ゴ Pro W3" charset="0"/>
                <a:cs typeface="ヒラギノ角ゴ Pro W3" charset="0"/>
              </a:rPr>
              <a:t>Is it accurate, understandable, current, specific, sufficient, unbiased?</a:t>
            </a:r>
          </a:p>
          <a:p>
            <a:pPr marL="514350" indent="-514350">
              <a:lnSpc>
                <a:spcPct val="150000"/>
              </a:lnSpc>
              <a:spcAft>
                <a:spcPts val="600"/>
              </a:spcAft>
              <a:buFont typeface="+mj-lt"/>
              <a:buAutoNum type="arabicPeriod"/>
              <a:tabLst>
                <a:tab pos="571500" algn="l"/>
              </a:tabLst>
            </a:pPr>
            <a:r>
              <a:rPr lang="en-US" sz="2800" dirty="0" smtClean="0">
                <a:latin typeface="Arial" charset="0"/>
                <a:ea typeface="ヒラギノ角ゴ Pro W3" charset="0"/>
                <a:cs typeface="ヒラギノ角ゴ Pro W3" charset="0"/>
              </a:rPr>
              <a:t>Using the information</a:t>
            </a:r>
            <a:r>
              <a:rPr lang="en-US" sz="2800" dirty="0">
                <a:latin typeface="Arial" charset="0"/>
                <a:ea typeface="ヒラギノ角ゴ Pro W3" charset="0"/>
                <a:cs typeface="ヒラギノ角ゴ Pro W3" charset="0"/>
              </a:rPr>
              <a:t/>
            </a:r>
            <a:br>
              <a:rPr lang="en-US" sz="2800" dirty="0">
                <a:latin typeface="Arial" charset="0"/>
                <a:ea typeface="ヒラギノ角ゴ Pro W3" charset="0"/>
                <a:cs typeface="ヒラギノ角ゴ Pro W3" charset="0"/>
              </a:rPr>
            </a:br>
            <a:r>
              <a:rPr lang="en-US" sz="2800" dirty="0">
                <a:latin typeface="Arial" charset="0"/>
                <a:ea typeface="ヒラギノ角ゴ Pro W3" charset="0"/>
                <a:cs typeface="ヒラギノ角ゴ Pro W3" charset="0"/>
              </a:rPr>
              <a:t/>
            </a:r>
            <a:br>
              <a:rPr lang="en-US" sz="2800" dirty="0">
                <a:latin typeface="Arial" charset="0"/>
                <a:ea typeface="ヒラギノ角ゴ Pro W3" charset="0"/>
                <a:cs typeface="ヒラギノ角ゴ Pro W3" charset="0"/>
              </a:rPr>
            </a:br>
            <a:endParaRPr lang="en-US" sz="2800" dirty="0">
              <a:latin typeface="Arial" charset="0"/>
              <a:ea typeface="ヒラギノ角ゴ Pro W3" charset="0"/>
              <a:cs typeface="ヒラギノ角ゴ Pro W3" charset="0"/>
            </a:endParaRPr>
          </a:p>
        </p:txBody>
      </p:sp>
    </p:spTree>
    <p:extLst>
      <p:ext uri="{BB962C8B-B14F-4D97-AF65-F5344CB8AC3E}">
        <p14:creationId xmlns:p14="http://schemas.microsoft.com/office/powerpoint/2010/main" val="3349667542"/>
      </p:ext>
    </p:extLst>
  </p:cSld>
  <p:clrMapOvr>
    <a:masterClrMapping/>
  </p:clrMapOvr>
  <p:transition spd="med">
    <p:fade/>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0721" name="Rectangle 2"/>
          <p:cNvSpPr>
            <a:spLocks noGrp="1" noChangeArrowheads="1"/>
          </p:cNvSpPr>
          <p:nvPr>
            <p:ph type="title" idx="4294967295"/>
          </p:nvPr>
        </p:nvSpPr>
        <p:spPr>
          <a:xfrm>
            <a:off x="0" y="304800"/>
            <a:ext cx="9144000" cy="990600"/>
          </a:xfrm>
        </p:spPr>
        <p:txBody>
          <a:bodyPr/>
          <a:lstStyle/>
          <a:p>
            <a:r>
              <a:rPr lang="en-US" sz="3200" dirty="0">
                <a:latin typeface="Arial" charset="0"/>
                <a:ea typeface="ヒラギノ角ゴ Pro W3" charset="0"/>
                <a:cs typeface="ヒラギノ角ゴ Pro W3" charset="0"/>
              </a:rPr>
              <a:t>5. Critically evaluate your career information and technological literacy.</a:t>
            </a:r>
          </a:p>
        </p:txBody>
      </p:sp>
      <p:sp>
        <p:nvSpPr>
          <p:cNvPr id="30722" name="Rectangle 3"/>
          <p:cNvSpPr>
            <a:spLocks noGrp="1" noChangeArrowheads="1"/>
          </p:cNvSpPr>
          <p:nvPr>
            <p:ph type="body" idx="4294967295"/>
          </p:nvPr>
        </p:nvSpPr>
        <p:spPr>
          <a:xfrm>
            <a:off x="685800" y="1752600"/>
            <a:ext cx="8077200" cy="4495800"/>
          </a:xfrm>
        </p:spPr>
        <p:txBody>
          <a:bodyPr/>
          <a:lstStyle/>
          <a:p>
            <a:pPr marL="0" indent="0">
              <a:spcAft>
                <a:spcPts val="600"/>
              </a:spcAft>
              <a:buNone/>
              <a:tabLst>
                <a:tab pos="571500" algn="l"/>
              </a:tabLst>
            </a:pPr>
            <a:endParaRPr lang="en-US" sz="3200" b="1" dirty="0" smtClean="0">
              <a:latin typeface="Arial" charset="0"/>
              <a:ea typeface="ヒラギノ角ゴ Pro W3" charset="0"/>
              <a:cs typeface="ヒラギノ角ゴ Pro W3" charset="0"/>
            </a:endParaRPr>
          </a:p>
          <a:p>
            <a:pPr marL="0" indent="0">
              <a:spcAft>
                <a:spcPts val="600"/>
              </a:spcAft>
              <a:buNone/>
              <a:tabLst>
                <a:tab pos="571500" algn="l"/>
              </a:tabLst>
            </a:pPr>
            <a:endParaRPr lang="en-US" sz="3200" b="1" dirty="0">
              <a:latin typeface="Arial" charset="0"/>
              <a:ea typeface="ヒラギノ角ゴ Pro W3" charset="0"/>
              <a:cs typeface="ヒラギノ角ゴ Pro W3" charset="0"/>
            </a:endParaRPr>
          </a:p>
          <a:p>
            <a:pPr marL="0" indent="0">
              <a:spcAft>
                <a:spcPts val="600"/>
              </a:spcAft>
              <a:buNone/>
              <a:tabLst>
                <a:tab pos="571500" algn="l"/>
              </a:tabLst>
            </a:pPr>
            <a:endParaRPr lang="en-US" sz="3200" b="1" dirty="0" smtClean="0">
              <a:latin typeface="Arial" charset="0"/>
              <a:ea typeface="ヒラギノ角ゴ Pro W3" charset="0"/>
              <a:cs typeface="ヒラギノ角ゴ Pro W3" charset="0"/>
            </a:endParaRPr>
          </a:p>
          <a:p>
            <a:pPr marL="0" indent="0">
              <a:spcAft>
                <a:spcPts val="600"/>
              </a:spcAft>
              <a:buNone/>
              <a:tabLst>
                <a:tab pos="571500" algn="l"/>
              </a:tabLst>
            </a:pPr>
            <a:r>
              <a:rPr lang="en-US" sz="3200" b="1" dirty="0" smtClean="0">
                <a:latin typeface="Arial" charset="0"/>
                <a:ea typeface="ヒラギノ角ゴ Pro W3" charset="0"/>
                <a:cs typeface="ヒラギノ角ゴ Pro W3" charset="0"/>
              </a:rPr>
              <a:t>Formative </a:t>
            </a:r>
            <a:br>
              <a:rPr lang="en-US" sz="3200" b="1" dirty="0" smtClean="0">
                <a:latin typeface="Arial" charset="0"/>
                <a:ea typeface="ヒラギノ角ゴ Pro W3" charset="0"/>
                <a:cs typeface="ヒラギノ角ゴ Pro W3" charset="0"/>
              </a:rPr>
            </a:br>
            <a:r>
              <a:rPr lang="en-US" sz="3200" b="1" dirty="0" smtClean="0">
                <a:latin typeface="Arial" charset="0"/>
                <a:ea typeface="ヒラギノ角ゴ Pro W3" charset="0"/>
                <a:cs typeface="ヒラギノ角ゴ Pro W3" charset="0"/>
              </a:rPr>
              <a:t>Assessment</a:t>
            </a:r>
            <a:endParaRPr lang="en-US" sz="3200" b="1" dirty="0">
              <a:latin typeface="Arial" charset="0"/>
              <a:ea typeface="ヒラギノ角ゴ Pro W3" charset="0"/>
              <a:cs typeface="ヒラギノ角ゴ Pro W3" charset="0"/>
            </a:endParaRPr>
          </a:p>
          <a:p>
            <a:pPr marL="1604963" indent="-1604963">
              <a:lnSpc>
                <a:spcPct val="150000"/>
              </a:lnSpc>
              <a:spcAft>
                <a:spcPts val="600"/>
              </a:spcAft>
              <a:buFontTx/>
              <a:buNone/>
              <a:tabLst>
                <a:tab pos="1604963" algn="l"/>
              </a:tabLst>
            </a:pPr>
            <a:r>
              <a:rPr lang="en-US" sz="2800" dirty="0">
                <a:latin typeface="Arial" charset="0"/>
                <a:ea typeface="ヒラギノ角ゴ Pro W3" charset="0"/>
                <a:cs typeface="ヒラギノ角ゴ Pro W3" charset="0"/>
              </a:rPr>
              <a:t/>
            </a:r>
            <a:br>
              <a:rPr lang="en-US" sz="2800" dirty="0">
                <a:latin typeface="Arial" charset="0"/>
                <a:ea typeface="ヒラギノ角ゴ Pro W3" charset="0"/>
                <a:cs typeface="ヒラギノ角ゴ Pro W3" charset="0"/>
              </a:rPr>
            </a:br>
            <a:r>
              <a:rPr lang="en-US" sz="2800" dirty="0">
                <a:latin typeface="Arial" charset="0"/>
                <a:ea typeface="ヒラギノ角ゴ Pro W3" charset="0"/>
                <a:cs typeface="ヒラギノ角ゴ Pro W3" charset="0"/>
              </a:rPr>
              <a:t/>
            </a:r>
            <a:br>
              <a:rPr lang="en-US" sz="2800" dirty="0">
                <a:latin typeface="Arial" charset="0"/>
                <a:ea typeface="ヒラギノ角ゴ Pro W3" charset="0"/>
                <a:cs typeface="ヒラギノ角ゴ Pro W3" charset="0"/>
              </a:rPr>
            </a:br>
            <a:endParaRPr lang="en-US" sz="2800" dirty="0">
              <a:latin typeface="Arial" charset="0"/>
              <a:ea typeface="ヒラギノ角ゴ Pro W3" charset="0"/>
              <a:cs typeface="ヒラギノ角ゴ Pro W3" charset="0"/>
            </a:endParaRPr>
          </a:p>
        </p:txBody>
      </p:sp>
      <p:pic>
        <p:nvPicPr>
          <p:cNvPr id="1032" name="Picture 8" descr="C:\Users\cdroessler1\Documents\Career Development\CDF Pilot Class 2015\test-taker-cartoon.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038600" y="1588625"/>
            <a:ext cx="4667250" cy="50217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76906976"/>
      </p:ext>
    </p:extLst>
  </p:cSld>
  <p:clrMapOvr>
    <a:masterClrMapping/>
  </p:clrMapOvr>
  <p:transition spd="med">
    <p:fade/>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0721" name="Rectangle 2"/>
          <p:cNvSpPr>
            <a:spLocks noGrp="1" noChangeArrowheads="1"/>
          </p:cNvSpPr>
          <p:nvPr>
            <p:ph type="title" idx="4294967295"/>
          </p:nvPr>
        </p:nvSpPr>
        <p:spPr>
          <a:xfrm>
            <a:off x="0" y="304800"/>
            <a:ext cx="9144000" cy="990600"/>
          </a:xfrm>
        </p:spPr>
        <p:txBody>
          <a:bodyPr/>
          <a:lstStyle/>
          <a:p>
            <a:r>
              <a:rPr lang="en-US" sz="3200" dirty="0" smtClean="0">
                <a:latin typeface="Arial" charset="0"/>
                <a:ea typeface="ヒラギノ角ゴ Pro W3" charset="0"/>
                <a:cs typeface="ヒラギノ角ゴ Pro W3" charset="0"/>
              </a:rPr>
              <a:t>6. Incorporate information and technology into the career planning process.</a:t>
            </a:r>
            <a:endParaRPr lang="en-US" sz="3200" dirty="0">
              <a:latin typeface="Arial" charset="0"/>
              <a:ea typeface="ヒラギノ角ゴ Pro W3" charset="0"/>
              <a:cs typeface="ヒラギノ角ゴ Pro W3" charset="0"/>
            </a:endParaRPr>
          </a:p>
        </p:txBody>
      </p:sp>
      <p:sp>
        <p:nvSpPr>
          <p:cNvPr id="30722" name="Rectangle 3"/>
          <p:cNvSpPr>
            <a:spLocks noGrp="1" noChangeArrowheads="1"/>
          </p:cNvSpPr>
          <p:nvPr>
            <p:ph type="body" idx="4294967295"/>
          </p:nvPr>
        </p:nvSpPr>
        <p:spPr>
          <a:xfrm>
            <a:off x="685800" y="1752600"/>
            <a:ext cx="8077200" cy="4495800"/>
          </a:xfrm>
        </p:spPr>
        <p:txBody>
          <a:bodyPr/>
          <a:lstStyle/>
          <a:p>
            <a:pPr marL="514350" indent="-514350">
              <a:lnSpc>
                <a:spcPct val="150000"/>
              </a:lnSpc>
              <a:spcAft>
                <a:spcPts val="600"/>
              </a:spcAft>
              <a:buFont typeface="+mj-lt"/>
              <a:buAutoNum type="arabicPeriod"/>
              <a:tabLst>
                <a:tab pos="571500" algn="l"/>
              </a:tabLst>
            </a:pPr>
            <a:r>
              <a:rPr lang="en-US" sz="2800" dirty="0">
                <a:latin typeface="Arial" charset="0"/>
                <a:ea typeface="ヒラギノ角ゴ Pro W3" charset="0"/>
                <a:cs typeface="ヒラギノ角ゴ Pro W3" charset="0"/>
              </a:rPr>
              <a:t/>
            </a:r>
            <a:br>
              <a:rPr lang="en-US" sz="2800" dirty="0">
                <a:latin typeface="Arial" charset="0"/>
                <a:ea typeface="ヒラギノ角ゴ Pro W3" charset="0"/>
                <a:cs typeface="ヒラギノ角ゴ Pro W3" charset="0"/>
              </a:rPr>
            </a:br>
            <a:r>
              <a:rPr lang="en-US" sz="2800" dirty="0">
                <a:latin typeface="Arial" charset="0"/>
                <a:ea typeface="ヒラギノ角ゴ Pro W3" charset="0"/>
                <a:cs typeface="ヒラギノ角ゴ Pro W3" charset="0"/>
              </a:rPr>
              <a:t/>
            </a:r>
            <a:br>
              <a:rPr lang="en-US" sz="2800" dirty="0">
                <a:latin typeface="Arial" charset="0"/>
                <a:ea typeface="ヒラギノ角ゴ Pro W3" charset="0"/>
                <a:cs typeface="ヒラギノ角ゴ Pro W3" charset="0"/>
              </a:rPr>
            </a:br>
            <a:endParaRPr lang="en-US" sz="2800" dirty="0">
              <a:latin typeface="Arial" charset="0"/>
              <a:ea typeface="ヒラギノ角ゴ Pro W3" charset="0"/>
              <a:cs typeface="ヒラギノ角ゴ Pro W3" charset="0"/>
            </a:endParaRPr>
          </a:p>
        </p:txBody>
      </p:sp>
    </p:spTree>
    <p:extLst>
      <p:ext uri="{BB962C8B-B14F-4D97-AF65-F5344CB8AC3E}">
        <p14:creationId xmlns:p14="http://schemas.microsoft.com/office/powerpoint/2010/main" val="3595817299"/>
      </p:ext>
    </p:extLst>
  </p:cSld>
  <p:clrMapOvr>
    <a:masterClrMapping/>
  </p:clrMapOvr>
  <p:transition spd="med">
    <p:fade/>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0721" name="Rectangle 2"/>
          <p:cNvSpPr>
            <a:spLocks noGrp="1" noChangeArrowheads="1"/>
          </p:cNvSpPr>
          <p:nvPr>
            <p:ph type="title" idx="4294967295"/>
          </p:nvPr>
        </p:nvSpPr>
        <p:spPr>
          <a:xfrm>
            <a:off x="0" y="304800"/>
            <a:ext cx="9144000" cy="990600"/>
          </a:xfrm>
        </p:spPr>
        <p:txBody>
          <a:bodyPr/>
          <a:lstStyle/>
          <a:p>
            <a:r>
              <a:rPr lang="en-US" sz="3200" dirty="0" smtClean="0">
                <a:latin typeface="Arial" charset="0"/>
                <a:ea typeface="ヒラギノ角ゴ Pro W3" charset="0"/>
                <a:cs typeface="ヒラギノ角ゴ Pro W3" charset="0"/>
              </a:rPr>
              <a:t>Technology</a:t>
            </a:r>
            <a:endParaRPr lang="en-US" sz="3200" dirty="0">
              <a:latin typeface="Arial" charset="0"/>
              <a:ea typeface="ヒラギノ角ゴ Pro W3" charset="0"/>
              <a:cs typeface="ヒラギノ角ゴ Pro W3" charset="0"/>
            </a:endParaRPr>
          </a:p>
        </p:txBody>
      </p:sp>
      <p:pic>
        <p:nvPicPr>
          <p:cNvPr id="1027" name="Picture 3" descr="C:\Users\cdroessler1\AppData\Local\Microsoft\Windows\Temporary Internet Files\Content.IE5\2KT10KFP\humans[1].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43200" y="1095375"/>
            <a:ext cx="3914775" cy="4895850"/>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C:\Users\cdroessler1\AppData\Local\Microsoft\Windows\Temporary Internet Files\Content.IE5\3HCYNZV2\soapbox-300x300[1].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819900" y="4533900"/>
            <a:ext cx="2324100" cy="23241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98987126"/>
      </p:ext>
    </p:extLst>
  </p:cSld>
  <p:clrMapOvr>
    <a:masterClrMapping/>
  </p:clrMapOvr>
  <p:transition spd="med">
    <p:fade/>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0721" name="Rectangle 2"/>
          <p:cNvSpPr>
            <a:spLocks noGrp="1" noChangeArrowheads="1"/>
          </p:cNvSpPr>
          <p:nvPr>
            <p:ph type="title" idx="4294967295"/>
          </p:nvPr>
        </p:nvSpPr>
        <p:spPr>
          <a:xfrm>
            <a:off x="0" y="304800"/>
            <a:ext cx="9144000" cy="990600"/>
          </a:xfrm>
        </p:spPr>
        <p:txBody>
          <a:bodyPr/>
          <a:lstStyle/>
          <a:p>
            <a:r>
              <a:rPr lang="en-US" sz="3200" dirty="0" smtClean="0">
                <a:latin typeface="Arial" charset="0"/>
                <a:ea typeface="ヒラギノ角ゴ Pro W3" charset="0"/>
                <a:cs typeface="ヒラギノ角ゴ Pro W3" charset="0"/>
              </a:rPr>
              <a:t>6. Incorporate information and technology into the career planning process.</a:t>
            </a:r>
            <a:endParaRPr lang="en-US" sz="3200" dirty="0">
              <a:latin typeface="Arial" charset="0"/>
              <a:ea typeface="ヒラギノ角ゴ Pro W3" charset="0"/>
              <a:cs typeface="ヒラギノ角ゴ Pro W3" charset="0"/>
            </a:endParaRPr>
          </a:p>
        </p:txBody>
      </p:sp>
      <p:sp>
        <p:nvSpPr>
          <p:cNvPr id="30722" name="Rectangle 3"/>
          <p:cNvSpPr>
            <a:spLocks noGrp="1" noChangeArrowheads="1"/>
          </p:cNvSpPr>
          <p:nvPr>
            <p:ph type="body" idx="4294967295"/>
          </p:nvPr>
        </p:nvSpPr>
        <p:spPr>
          <a:xfrm>
            <a:off x="685800" y="1752600"/>
            <a:ext cx="8077200" cy="4495800"/>
          </a:xfrm>
        </p:spPr>
        <p:txBody>
          <a:bodyPr/>
          <a:lstStyle/>
          <a:p>
            <a:pPr marL="514350" indent="-514350">
              <a:spcAft>
                <a:spcPts val="600"/>
              </a:spcAft>
              <a:buFont typeface="+mj-lt"/>
              <a:buAutoNum type="arabicPeriod"/>
              <a:tabLst>
                <a:tab pos="571500" algn="l"/>
              </a:tabLst>
            </a:pPr>
            <a:r>
              <a:rPr lang="en-US" sz="2800" dirty="0" smtClean="0">
                <a:latin typeface="Arial" charset="0"/>
                <a:ea typeface="ヒラギノ角ゴ Pro W3" charset="0"/>
                <a:cs typeface="ヒラギノ角ゴ Pro W3" charset="0"/>
              </a:rPr>
              <a:t>Communication</a:t>
            </a:r>
          </a:p>
          <a:p>
            <a:pPr marL="514350" indent="-514350">
              <a:spcAft>
                <a:spcPts val="600"/>
              </a:spcAft>
              <a:buFont typeface="+mj-lt"/>
              <a:buAutoNum type="arabicPeriod"/>
              <a:tabLst>
                <a:tab pos="571500" algn="l"/>
              </a:tabLst>
            </a:pPr>
            <a:r>
              <a:rPr lang="en-US" sz="2800" dirty="0" smtClean="0">
                <a:latin typeface="Arial" charset="0"/>
                <a:ea typeface="ヒラギノ角ゴ Pro W3" charset="0"/>
                <a:cs typeface="ヒラギノ角ゴ Pro W3" charset="0"/>
              </a:rPr>
              <a:t>Analysis</a:t>
            </a:r>
          </a:p>
          <a:p>
            <a:pPr marL="514350" indent="-514350">
              <a:spcAft>
                <a:spcPts val="600"/>
              </a:spcAft>
              <a:buFont typeface="+mj-lt"/>
              <a:buAutoNum type="arabicPeriod"/>
              <a:tabLst>
                <a:tab pos="571500" algn="l"/>
              </a:tabLst>
            </a:pPr>
            <a:r>
              <a:rPr lang="en-US" sz="2800" dirty="0" smtClean="0">
                <a:latin typeface="Arial" charset="0"/>
                <a:ea typeface="ヒラギノ角ゴ Pro W3" charset="0"/>
                <a:cs typeface="ヒラギノ角ゴ Pro W3" charset="0"/>
              </a:rPr>
              <a:t>Synthesis</a:t>
            </a:r>
          </a:p>
          <a:p>
            <a:pPr marL="514350" indent="-514350">
              <a:spcAft>
                <a:spcPts val="600"/>
              </a:spcAft>
              <a:buFont typeface="+mj-lt"/>
              <a:buAutoNum type="arabicPeriod"/>
              <a:tabLst>
                <a:tab pos="571500" algn="l"/>
              </a:tabLst>
            </a:pPr>
            <a:r>
              <a:rPr lang="en-US" sz="2800" dirty="0" smtClean="0">
                <a:latin typeface="Arial" charset="0"/>
                <a:ea typeface="ヒラギノ角ゴ Pro W3" charset="0"/>
                <a:cs typeface="ヒラギノ角ゴ Pro W3" charset="0"/>
              </a:rPr>
              <a:t>Valuing</a:t>
            </a:r>
          </a:p>
          <a:p>
            <a:pPr marL="514350" indent="-514350">
              <a:spcAft>
                <a:spcPts val="600"/>
              </a:spcAft>
              <a:buFont typeface="+mj-lt"/>
              <a:buAutoNum type="arabicPeriod"/>
              <a:tabLst>
                <a:tab pos="571500" algn="l"/>
              </a:tabLst>
            </a:pPr>
            <a:r>
              <a:rPr lang="en-US" sz="2800" dirty="0" smtClean="0">
                <a:latin typeface="Arial" charset="0"/>
                <a:ea typeface="ヒラギノ角ゴ Pro W3" charset="0"/>
                <a:cs typeface="ヒラギノ角ゴ Pro W3" charset="0"/>
              </a:rPr>
              <a:t>Execution</a:t>
            </a:r>
          </a:p>
          <a:p>
            <a:pPr marL="514350" indent="-514350">
              <a:spcAft>
                <a:spcPts val="600"/>
              </a:spcAft>
              <a:buFont typeface="+mj-lt"/>
              <a:buAutoNum type="arabicPeriod"/>
              <a:tabLst>
                <a:tab pos="571500" algn="l"/>
              </a:tabLst>
            </a:pPr>
            <a:r>
              <a:rPr lang="en-US" sz="2800" dirty="0" smtClean="0">
                <a:latin typeface="Arial" charset="0"/>
                <a:ea typeface="ヒラギノ角ゴ Pro W3" charset="0"/>
                <a:cs typeface="ヒラギノ角ゴ Pro W3" charset="0"/>
              </a:rPr>
              <a:t>Communication - Revisited</a:t>
            </a:r>
            <a:endParaRPr lang="en-US" sz="2800" dirty="0">
              <a:latin typeface="Arial" charset="0"/>
              <a:ea typeface="ヒラギノ角ゴ Pro W3" charset="0"/>
              <a:cs typeface="ヒラギノ角ゴ Pro W3" charset="0"/>
            </a:endParaRPr>
          </a:p>
        </p:txBody>
      </p:sp>
    </p:spTree>
    <p:extLst>
      <p:ext uri="{BB962C8B-B14F-4D97-AF65-F5344CB8AC3E}">
        <p14:creationId xmlns:p14="http://schemas.microsoft.com/office/powerpoint/2010/main" val="2627821805"/>
      </p:ext>
    </p:extLst>
  </p:cSld>
  <p:clrMapOvr>
    <a:masterClrMapping/>
  </p:clrMapOvr>
  <p:transition spd="med">
    <p:fade/>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0721" name="Rectangle 2"/>
          <p:cNvSpPr>
            <a:spLocks noGrp="1" noChangeArrowheads="1"/>
          </p:cNvSpPr>
          <p:nvPr>
            <p:ph type="title" idx="4294967295"/>
          </p:nvPr>
        </p:nvSpPr>
        <p:spPr>
          <a:xfrm>
            <a:off x="0" y="304800"/>
            <a:ext cx="9144000" cy="990600"/>
          </a:xfrm>
        </p:spPr>
        <p:txBody>
          <a:bodyPr/>
          <a:lstStyle/>
          <a:p>
            <a:r>
              <a:rPr lang="en-US" sz="3200" dirty="0">
                <a:latin typeface="Arial" charset="0"/>
                <a:ea typeface="ヒラギノ角ゴ Pro W3" charset="0"/>
                <a:cs typeface="ヒラギノ角ゴ Pro W3" charset="0"/>
              </a:rPr>
              <a:t>6. Incorporate information and technology into the career planning process.</a:t>
            </a:r>
          </a:p>
        </p:txBody>
      </p:sp>
      <p:sp>
        <p:nvSpPr>
          <p:cNvPr id="30722" name="Rectangle 3"/>
          <p:cNvSpPr>
            <a:spLocks noGrp="1" noChangeArrowheads="1"/>
          </p:cNvSpPr>
          <p:nvPr>
            <p:ph type="body" idx="4294967295"/>
          </p:nvPr>
        </p:nvSpPr>
        <p:spPr>
          <a:xfrm>
            <a:off x="685800" y="1752600"/>
            <a:ext cx="8077200" cy="4495800"/>
          </a:xfrm>
        </p:spPr>
        <p:txBody>
          <a:bodyPr/>
          <a:lstStyle/>
          <a:p>
            <a:pPr marL="0" indent="0">
              <a:spcAft>
                <a:spcPts val="600"/>
              </a:spcAft>
              <a:buNone/>
              <a:tabLst>
                <a:tab pos="571500" algn="l"/>
              </a:tabLst>
            </a:pPr>
            <a:endParaRPr lang="en-US" sz="3200" b="1" dirty="0" smtClean="0">
              <a:latin typeface="Arial" charset="0"/>
              <a:ea typeface="ヒラギノ角ゴ Pro W3" charset="0"/>
              <a:cs typeface="ヒラギノ角ゴ Pro W3" charset="0"/>
            </a:endParaRPr>
          </a:p>
          <a:p>
            <a:pPr marL="0" indent="0">
              <a:spcAft>
                <a:spcPts val="600"/>
              </a:spcAft>
              <a:buNone/>
              <a:tabLst>
                <a:tab pos="571500" algn="l"/>
              </a:tabLst>
            </a:pPr>
            <a:endParaRPr lang="en-US" sz="3200" b="1" dirty="0">
              <a:latin typeface="Arial" charset="0"/>
              <a:ea typeface="ヒラギノ角ゴ Pro W3" charset="0"/>
              <a:cs typeface="ヒラギノ角ゴ Pro W3" charset="0"/>
            </a:endParaRPr>
          </a:p>
          <a:p>
            <a:pPr marL="0" indent="0">
              <a:spcAft>
                <a:spcPts val="600"/>
              </a:spcAft>
              <a:buNone/>
              <a:tabLst>
                <a:tab pos="571500" algn="l"/>
              </a:tabLst>
            </a:pPr>
            <a:endParaRPr lang="en-US" sz="3200" b="1" dirty="0" smtClean="0">
              <a:latin typeface="Arial" charset="0"/>
              <a:ea typeface="ヒラギノ角ゴ Pro W3" charset="0"/>
              <a:cs typeface="ヒラギノ角ゴ Pro W3" charset="0"/>
            </a:endParaRPr>
          </a:p>
          <a:p>
            <a:pPr marL="0" indent="0">
              <a:spcAft>
                <a:spcPts val="600"/>
              </a:spcAft>
              <a:buNone/>
              <a:tabLst>
                <a:tab pos="571500" algn="l"/>
              </a:tabLst>
            </a:pPr>
            <a:r>
              <a:rPr lang="en-US" sz="3200" b="1" dirty="0" smtClean="0">
                <a:latin typeface="Arial" charset="0"/>
                <a:ea typeface="ヒラギノ角ゴ Pro W3" charset="0"/>
                <a:cs typeface="ヒラギノ角ゴ Pro W3" charset="0"/>
              </a:rPr>
              <a:t>Formative </a:t>
            </a:r>
            <a:br>
              <a:rPr lang="en-US" sz="3200" b="1" dirty="0" smtClean="0">
                <a:latin typeface="Arial" charset="0"/>
                <a:ea typeface="ヒラギノ角ゴ Pro W3" charset="0"/>
                <a:cs typeface="ヒラギノ角ゴ Pro W3" charset="0"/>
              </a:rPr>
            </a:br>
            <a:r>
              <a:rPr lang="en-US" sz="3200" b="1" dirty="0" smtClean="0">
                <a:latin typeface="Arial" charset="0"/>
                <a:ea typeface="ヒラギノ角ゴ Pro W3" charset="0"/>
                <a:cs typeface="ヒラギノ角ゴ Pro W3" charset="0"/>
              </a:rPr>
              <a:t>Assessment</a:t>
            </a:r>
            <a:endParaRPr lang="en-US" sz="3200" b="1" dirty="0">
              <a:latin typeface="Arial" charset="0"/>
              <a:ea typeface="ヒラギノ角ゴ Pro W3" charset="0"/>
              <a:cs typeface="ヒラギノ角ゴ Pro W3" charset="0"/>
            </a:endParaRPr>
          </a:p>
          <a:p>
            <a:pPr marL="1604963" indent="-1604963">
              <a:lnSpc>
                <a:spcPct val="150000"/>
              </a:lnSpc>
              <a:spcAft>
                <a:spcPts val="600"/>
              </a:spcAft>
              <a:buFontTx/>
              <a:buNone/>
              <a:tabLst>
                <a:tab pos="1604963" algn="l"/>
              </a:tabLst>
            </a:pPr>
            <a:r>
              <a:rPr lang="en-US" sz="2800" dirty="0">
                <a:latin typeface="Arial" charset="0"/>
                <a:ea typeface="ヒラギノ角ゴ Pro W3" charset="0"/>
                <a:cs typeface="ヒラギノ角ゴ Pro W3" charset="0"/>
              </a:rPr>
              <a:t/>
            </a:r>
            <a:br>
              <a:rPr lang="en-US" sz="2800" dirty="0">
                <a:latin typeface="Arial" charset="0"/>
                <a:ea typeface="ヒラギノ角ゴ Pro W3" charset="0"/>
                <a:cs typeface="ヒラギノ角ゴ Pro W3" charset="0"/>
              </a:rPr>
            </a:br>
            <a:r>
              <a:rPr lang="en-US" sz="2800" dirty="0">
                <a:latin typeface="Arial" charset="0"/>
                <a:ea typeface="ヒラギノ角ゴ Pro W3" charset="0"/>
                <a:cs typeface="ヒラギノ角ゴ Pro W3" charset="0"/>
              </a:rPr>
              <a:t/>
            </a:r>
            <a:br>
              <a:rPr lang="en-US" sz="2800" dirty="0">
                <a:latin typeface="Arial" charset="0"/>
                <a:ea typeface="ヒラギノ角ゴ Pro W3" charset="0"/>
                <a:cs typeface="ヒラギノ角ゴ Pro W3" charset="0"/>
              </a:rPr>
            </a:br>
            <a:endParaRPr lang="en-US" sz="2800" dirty="0">
              <a:latin typeface="Arial" charset="0"/>
              <a:ea typeface="ヒラギノ角ゴ Pro W3" charset="0"/>
              <a:cs typeface="ヒラギノ角ゴ Pro W3" charset="0"/>
            </a:endParaRPr>
          </a:p>
        </p:txBody>
      </p:sp>
      <p:pic>
        <p:nvPicPr>
          <p:cNvPr id="1032" name="Picture 8" descr="C:\Users\cdroessler1\Documents\Career Development\CDF Pilot Class 2015\test-taker-cartoon.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038600" y="1588625"/>
            <a:ext cx="4667250" cy="50217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40335489"/>
      </p:ext>
    </p:extLst>
  </p:cSld>
  <p:clrMapOvr>
    <a:masterClrMapping/>
  </p:clrMapOvr>
  <p:transition spd="med">
    <p:fade/>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0721" name="Rectangle 2"/>
          <p:cNvSpPr>
            <a:spLocks noGrp="1" noChangeArrowheads="1"/>
          </p:cNvSpPr>
          <p:nvPr>
            <p:ph type="title" idx="4294967295"/>
          </p:nvPr>
        </p:nvSpPr>
        <p:spPr>
          <a:xfrm>
            <a:off x="0" y="304800"/>
            <a:ext cx="9144000" cy="990600"/>
          </a:xfrm>
        </p:spPr>
        <p:txBody>
          <a:bodyPr/>
          <a:lstStyle/>
          <a:p>
            <a:r>
              <a:rPr lang="en-US" sz="3100" dirty="0" smtClean="0">
                <a:latin typeface="Arial" charset="0"/>
                <a:ea typeface="ヒラギノ角ゴ Pro W3" charset="0"/>
                <a:cs typeface="ヒラギノ角ゴ Pro W3" charset="0"/>
              </a:rPr>
              <a:t>7. Explain unique opportunities and challenges presented by technological resources.</a:t>
            </a:r>
            <a:endParaRPr lang="en-US" sz="3100" dirty="0">
              <a:latin typeface="Arial" charset="0"/>
              <a:ea typeface="ヒラギノ角ゴ Pro W3" charset="0"/>
              <a:cs typeface="ヒラギノ角ゴ Pro W3" charset="0"/>
            </a:endParaRPr>
          </a:p>
        </p:txBody>
      </p:sp>
      <p:pic>
        <p:nvPicPr>
          <p:cNvPr id="1026" name="Picture 2" descr="C:\Users\cdroessler1\AppData\Local\Microsoft\Windows\Temporary Internet Files\Content.IE5\2KT10KFP\230px-Tribar.svg[1].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19600" y="2582318"/>
            <a:ext cx="3048000" cy="2650435"/>
          </a:xfrm>
          <a:prstGeom prst="rect">
            <a:avLst/>
          </a:prstGeom>
          <a:noFill/>
          <a:extLst>
            <a:ext uri="{909E8E84-426E-40DD-AFC4-6F175D3DCCD1}">
              <a14:hiddenFill xmlns:a14="http://schemas.microsoft.com/office/drawing/2010/main">
                <a:solidFill>
                  <a:srgbClr val="FFFFFF"/>
                </a:solidFill>
              </a14:hiddenFill>
            </a:ext>
          </a:extLst>
        </p:spPr>
      </p:pic>
      <p:pic>
        <p:nvPicPr>
          <p:cNvPr id="1029" name="Picture 5" descr="C:\Users\cdroessler1\AppData\Local\Microsoft\Windows\Temporary Internet Files\Content.IE5\3HCYNZV2\large-plus-sign-33.3-3891[1].gif"/>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600200" y="2732151"/>
            <a:ext cx="2286000" cy="235077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77542298"/>
      </p:ext>
    </p:extLst>
  </p:cSld>
  <p:clrMapOvr>
    <a:masterClrMapping/>
  </p:clrMapOvr>
  <p:transition spd="med">
    <p:fade/>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88065" name="Picture 2" descr="H:\scanned\wallstreet.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63563" y="0"/>
            <a:ext cx="8016875"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ectangle 1"/>
          <p:cNvSpPr>
            <a:spLocks noChangeArrowheads="1"/>
          </p:cNvSpPr>
          <p:nvPr/>
        </p:nvSpPr>
        <p:spPr bwMode="auto">
          <a:xfrm>
            <a:off x="555625" y="1676400"/>
            <a:ext cx="7620000" cy="4456113"/>
          </a:xfrm>
          <a:prstGeom prst="rect">
            <a:avLst/>
          </a:prstGeom>
          <a:gradFill rotWithShape="1">
            <a:gsLst>
              <a:gs pos="0">
                <a:srgbClr val="F0FFFF"/>
              </a:gs>
              <a:gs pos="64999">
                <a:srgbClr val="DDFEFF"/>
              </a:gs>
              <a:gs pos="100000">
                <a:srgbClr val="CFFFFF"/>
              </a:gs>
            </a:gsLst>
            <a:lin ang="5400000" scaled="1"/>
          </a:gradFill>
          <a:ln w="9525">
            <a:solidFill>
              <a:srgbClr val="B6DCDF"/>
            </a:solidFill>
            <a:miter lim="800000"/>
            <a:headEnd/>
            <a:tailEnd/>
          </a:ln>
          <a:effectLst>
            <a:outerShdw blurRad="40000" dist="20000" dir="5400000" rotWithShape="0">
              <a:srgbClr val="000000">
                <a:alpha val="37999"/>
              </a:srgbClr>
            </a:outerShdw>
          </a:effectLst>
        </p:spPr>
        <p:txBody>
          <a:bodyPr>
            <a:spAutoFit/>
          </a:bodyPr>
          <a:lstStyle/>
          <a:p>
            <a:pPr>
              <a:lnSpc>
                <a:spcPct val="150000"/>
              </a:lnSpc>
              <a:defRPr/>
            </a:pPr>
            <a:r>
              <a:rPr lang="en-US" dirty="0">
                <a:solidFill>
                  <a:schemeClr val="dk1"/>
                </a:solidFill>
                <a:latin typeface="+mn-lt"/>
                <a:ea typeface="+mn-ea"/>
                <a:cs typeface="+mn-cs"/>
              </a:rPr>
              <a:t>1. Registered Nurses</a:t>
            </a:r>
          </a:p>
          <a:p>
            <a:pPr>
              <a:lnSpc>
                <a:spcPct val="150000"/>
              </a:lnSpc>
              <a:defRPr/>
            </a:pPr>
            <a:r>
              <a:rPr lang="en-US" dirty="0">
                <a:solidFill>
                  <a:schemeClr val="dk1"/>
                </a:solidFill>
                <a:latin typeface="+mn-lt"/>
                <a:ea typeface="+mn-ea"/>
                <a:cs typeface="+mn-cs"/>
              </a:rPr>
              <a:t>2. Automotive Service Technicians and Mechanics</a:t>
            </a:r>
          </a:p>
          <a:p>
            <a:pPr>
              <a:lnSpc>
                <a:spcPct val="150000"/>
              </a:lnSpc>
              <a:defRPr/>
            </a:pPr>
            <a:r>
              <a:rPr lang="en-US" dirty="0">
                <a:solidFill>
                  <a:schemeClr val="dk1"/>
                </a:solidFill>
                <a:latin typeface="+mn-lt"/>
                <a:ea typeface="+mn-ea"/>
                <a:cs typeface="+mn-cs"/>
              </a:rPr>
              <a:t>3. Carpenters</a:t>
            </a:r>
          </a:p>
          <a:p>
            <a:pPr>
              <a:lnSpc>
                <a:spcPct val="150000"/>
              </a:lnSpc>
              <a:defRPr/>
            </a:pPr>
            <a:r>
              <a:rPr lang="en-US" dirty="0">
                <a:solidFill>
                  <a:schemeClr val="dk1"/>
                </a:solidFill>
                <a:latin typeface="+mn-lt"/>
                <a:ea typeface="+mn-ea"/>
                <a:cs typeface="+mn-cs"/>
              </a:rPr>
              <a:t>4. Electricians</a:t>
            </a:r>
          </a:p>
          <a:p>
            <a:pPr>
              <a:lnSpc>
                <a:spcPct val="150000"/>
              </a:lnSpc>
              <a:defRPr/>
            </a:pPr>
            <a:r>
              <a:rPr lang="en-US" dirty="0">
                <a:solidFill>
                  <a:schemeClr val="dk1"/>
                </a:solidFill>
                <a:latin typeface="+mn-lt"/>
                <a:ea typeface="+mn-ea"/>
                <a:cs typeface="+mn-cs"/>
              </a:rPr>
              <a:t>5. Computer Systems Analysts</a:t>
            </a:r>
          </a:p>
          <a:p>
            <a:pPr>
              <a:lnSpc>
                <a:spcPct val="150000"/>
              </a:lnSpc>
              <a:defRPr/>
            </a:pPr>
            <a:r>
              <a:rPr lang="en-US" dirty="0">
                <a:solidFill>
                  <a:schemeClr val="dk1"/>
                </a:solidFill>
                <a:latin typeface="+mn-lt"/>
                <a:ea typeface="+mn-ea"/>
                <a:cs typeface="+mn-cs"/>
              </a:rPr>
              <a:t>6. Machinists</a:t>
            </a:r>
          </a:p>
          <a:p>
            <a:pPr>
              <a:lnSpc>
                <a:spcPct val="150000"/>
              </a:lnSpc>
              <a:defRPr/>
            </a:pPr>
            <a:r>
              <a:rPr lang="en-US" dirty="0">
                <a:solidFill>
                  <a:schemeClr val="dk1"/>
                </a:solidFill>
                <a:latin typeface="+mn-lt"/>
                <a:ea typeface="+mn-ea"/>
                <a:cs typeface="+mn-cs"/>
              </a:rPr>
              <a:t>7. Plumbers, Pipefitters, Steamfitters</a:t>
            </a:r>
          </a:p>
          <a:p>
            <a:pPr>
              <a:lnSpc>
                <a:spcPct val="150000"/>
              </a:lnSpc>
              <a:defRPr/>
            </a:pPr>
            <a:r>
              <a:rPr lang="en-US" dirty="0">
                <a:solidFill>
                  <a:schemeClr val="dk1"/>
                </a:solidFill>
                <a:latin typeface="+mn-lt"/>
                <a:ea typeface="+mn-ea"/>
                <a:cs typeface="+mn-cs"/>
              </a:rPr>
              <a:t>8. Welders, Cutters, </a:t>
            </a:r>
            <a:r>
              <a:rPr lang="en-US" dirty="0" err="1">
                <a:solidFill>
                  <a:schemeClr val="dk1"/>
                </a:solidFill>
                <a:latin typeface="+mn-lt"/>
                <a:ea typeface="+mn-ea"/>
                <a:cs typeface="+mn-cs"/>
              </a:rPr>
              <a:t>Solderers</a:t>
            </a:r>
            <a:r>
              <a:rPr lang="en-US" dirty="0">
                <a:solidFill>
                  <a:schemeClr val="dk1"/>
                </a:solidFill>
                <a:latin typeface="+mn-lt"/>
                <a:ea typeface="+mn-ea"/>
                <a:cs typeface="+mn-cs"/>
              </a:rPr>
              <a:t> and </a:t>
            </a:r>
            <a:r>
              <a:rPr lang="en-US" dirty="0" err="1">
                <a:solidFill>
                  <a:schemeClr val="dk1"/>
                </a:solidFill>
                <a:latin typeface="+mn-lt"/>
                <a:ea typeface="+mn-ea"/>
                <a:cs typeface="+mn-cs"/>
              </a:rPr>
              <a:t>Brazers</a:t>
            </a:r>
            <a:endParaRPr lang="en-US" dirty="0">
              <a:solidFill>
                <a:schemeClr val="dk1"/>
              </a:solidFill>
              <a:latin typeface="+mn-lt"/>
              <a:ea typeface="+mn-ea"/>
              <a:cs typeface="+mn-cs"/>
            </a:endParaRPr>
          </a:p>
        </p:txBody>
      </p:sp>
    </p:spTree>
    <p:extLst>
      <p:ext uri="{BB962C8B-B14F-4D97-AF65-F5344CB8AC3E}">
        <p14:creationId xmlns:p14="http://schemas.microsoft.com/office/powerpoint/2010/main" val="544499262"/>
      </p:ext>
    </p:extLst>
  </p:cSld>
  <p:clrMapOvr>
    <a:masterClrMapping/>
  </p:clrMapOvr>
  <p:transition spd="med">
    <p:fade/>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creen-Shot-2014-02-28-at-3.13.33-PM.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611" y="-21485"/>
            <a:ext cx="9131389" cy="7771550"/>
          </a:xfrm>
          <a:prstGeom prst="rect">
            <a:avLst/>
          </a:prstGeom>
        </p:spPr>
      </p:pic>
    </p:spTree>
    <p:extLst>
      <p:ext uri="{BB962C8B-B14F-4D97-AF65-F5344CB8AC3E}">
        <p14:creationId xmlns:p14="http://schemas.microsoft.com/office/powerpoint/2010/main" val="3946774149"/>
      </p:ext>
    </p:extLst>
  </p:cSld>
  <p:clrMapOvr>
    <a:masterClrMapping/>
  </p:clrMapOvr>
  <p:transition spd="med">
    <p:fad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2061" name="Picture 13" descr="C:\Users\cdroessler1\AppData\Local\Microsoft\Windows\Temporary Internet Files\Content.IE5\3BLH44E3\question-marks[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43200" y="-304800"/>
            <a:ext cx="7318537" cy="5497033"/>
          </a:xfrm>
          <a:prstGeom prst="rect">
            <a:avLst/>
          </a:prstGeom>
          <a:noFill/>
          <a:extLst>
            <a:ext uri="{909E8E84-426E-40DD-AFC4-6F175D3DCCD1}">
              <a14:hiddenFill xmlns:a14="http://schemas.microsoft.com/office/drawing/2010/main">
                <a:solidFill>
                  <a:srgbClr val="FFFFFF"/>
                </a:solidFill>
              </a14:hiddenFill>
            </a:ext>
          </a:extLst>
        </p:spPr>
      </p:pic>
      <p:sp>
        <p:nvSpPr>
          <p:cNvPr id="30721" name="Rectangle 2"/>
          <p:cNvSpPr>
            <a:spLocks noGrp="1" noChangeArrowheads="1"/>
          </p:cNvSpPr>
          <p:nvPr>
            <p:ph type="title" idx="4294967295"/>
          </p:nvPr>
        </p:nvSpPr>
        <p:spPr>
          <a:xfrm>
            <a:off x="152400" y="762000"/>
            <a:ext cx="8991600" cy="990600"/>
          </a:xfrm>
        </p:spPr>
        <p:txBody>
          <a:bodyPr/>
          <a:lstStyle/>
          <a:p>
            <a:pPr algn="l"/>
            <a:r>
              <a:rPr lang="en-US" sz="4000" dirty="0" smtClean="0">
                <a:latin typeface="Arial" charset="0"/>
                <a:ea typeface="ヒラギノ角ゴ Pro W3" charset="0"/>
                <a:cs typeface="ヒラギノ角ゴ Pro W3" charset="0"/>
              </a:rPr>
              <a:t>Essential </a:t>
            </a:r>
            <a:br>
              <a:rPr lang="en-US" sz="4000" dirty="0" smtClean="0">
                <a:latin typeface="Arial" charset="0"/>
                <a:ea typeface="ヒラギノ角ゴ Pro W3" charset="0"/>
                <a:cs typeface="ヒラギノ角ゴ Pro W3" charset="0"/>
              </a:rPr>
            </a:br>
            <a:r>
              <a:rPr lang="en-US" sz="4000" dirty="0" smtClean="0">
                <a:latin typeface="Arial" charset="0"/>
                <a:ea typeface="ヒラギノ角ゴ Pro W3" charset="0"/>
                <a:cs typeface="ヒラギノ角ゴ Pro W3" charset="0"/>
              </a:rPr>
              <a:t>Questions</a:t>
            </a:r>
            <a:endParaRPr lang="en-US" sz="4000" dirty="0">
              <a:latin typeface="Arial" charset="0"/>
              <a:ea typeface="ヒラギノ角ゴ Pro W3" charset="0"/>
              <a:cs typeface="ヒラギノ角ゴ Pro W3" charset="0"/>
            </a:endParaRPr>
          </a:p>
        </p:txBody>
      </p:sp>
      <p:sp>
        <p:nvSpPr>
          <p:cNvPr id="30722" name="Rectangle 3"/>
          <p:cNvSpPr>
            <a:spLocks noGrp="1" noChangeArrowheads="1"/>
          </p:cNvSpPr>
          <p:nvPr>
            <p:ph type="body" idx="4294967295"/>
          </p:nvPr>
        </p:nvSpPr>
        <p:spPr>
          <a:xfrm>
            <a:off x="685800" y="2438400"/>
            <a:ext cx="8077200" cy="4495800"/>
          </a:xfrm>
        </p:spPr>
        <p:txBody>
          <a:bodyPr/>
          <a:lstStyle/>
          <a:p>
            <a:pPr marL="571500" indent="-571500">
              <a:lnSpc>
                <a:spcPct val="150000"/>
              </a:lnSpc>
              <a:spcAft>
                <a:spcPts val="2400"/>
              </a:spcAft>
              <a:buFontTx/>
              <a:buNone/>
              <a:tabLst>
                <a:tab pos="571500" algn="l"/>
              </a:tabLst>
            </a:pPr>
            <a:r>
              <a:rPr lang="en-US" sz="2800" dirty="0" smtClean="0">
                <a:latin typeface="Arial" charset="0"/>
                <a:ea typeface="ヒラギノ角ゴ Pro W3" charset="0"/>
                <a:cs typeface="ヒラギノ角ゴ Pro W3" charset="0"/>
              </a:rPr>
              <a:t>What do I want to be when I grow up?</a:t>
            </a:r>
          </a:p>
          <a:p>
            <a:pPr marL="571500" indent="-571500">
              <a:lnSpc>
                <a:spcPct val="150000"/>
              </a:lnSpc>
              <a:spcAft>
                <a:spcPts val="2400"/>
              </a:spcAft>
              <a:buFontTx/>
              <a:buNone/>
              <a:tabLst>
                <a:tab pos="571500" algn="l"/>
              </a:tabLst>
            </a:pPr>
            <a:r>
              <a:rPr lang="en-US" sz="2800" dirty="0" smtClean="0">
                <a:latin typeface="Arial" charset="0"/>
                <a:ea typeface="ヒラギノ角ゴ Pro W3" charset="0"/>
                <a:cs typeface="ヒラギノ角ゴ Pro W3" charset="0"/>
              </a:rPr>
              <a:t>How can I help get others on a career path?</a:t>
            </a:r>
          </a:p>
          <a:p>
            <a:pPr marL="571500" indent="-571500">
              <a:lnSpc>
                <a:spcPct val="150000"/>
              </a:lnSpc>
              <a:spcAft>
                <a:spcPts val="2400"/>
              </a:spcAft>
              <a:buFontTx/>
              <a:buNone/>
              <a:tabLst>
                <a:tab pos="571500" algn="l"/>
              </a:tabLst>
            </a:pPr>
            <a:r>
              <a:rPr lang="en-US" sz="2800" dirty="0" smtClean="0">
                <a:latin typeface="Arial" charset="0"/>
                <a:ea typeface="ヒラギノ角ゴ Pro W3" charset="0"/>
                <a:cs typeface="ヒラギノ角ゴ Pro W3" charset="0"/>
              </a:rPr>
              <a:t>What is my Vocation? </a:t>
            </a:r>
            <a:endParaRPr lang="en-US" sz="2800" dirty="0">
              <a:latin typeface="Arial" charset="0"/>
              <a:ea typeface="ヒラギノ角ゴ Pro W3" charset="0"/>
              <a:cs typeface="ヒラギノ角ゴ Pro W3" charset="0"/>
            </a:endParaRPr>
          </a:p>
          <a:p>
            <a:pPr marL="1604963" indent="-1604963">
              <a:lnSpc>
                <a:spcPct val="150000"/>
              </a:lnSpc>
              <a:spcAft>
                <a:spcPts val="600"/>
              </a:spcAft>
              <a:buFontTx/>
              <a:buNone/>
              <a:tabLst>
                <a:tab pos="1604963" algn="l"/>
              </a:tabLst>
            </a:pPr>
            <a:endParaRPr lang="en-US" sz="2800" dirty="0">
              <a:latin typeface="Arial" charset="0"/>
              <a:ea typeface="ヒラギノ角ゴ Pro W3" charset="0"/>
              <a:cs typeface="ヒラギノ角ゴ Pro W3" charset="0"/>
            </a:endParaRPr>
          </a:p>
        </p:txBody>
      </p:sp>
    </p:spTree>
    <p:extLst>
      <p:ext uri="{BB962C8B-B14F-4D97-AF65-F5344CB8AC3E}">
        <p14:creationId xmlns:p14="http://schemas.microsoft.com/office/powerpoint/2010/main" val="2517493066"/>
      </p:ext>
    </p:extLst>
  </p:cSld>
  <p:clrMapOvr>
    <a:masterClrMapping/>
  </p:clrMapOvr>
  <p:transition spd="med">
    <p:fade/>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0113" name="Picture 2" descr="C:\Documents and Settings\cdroessler\My Documents\Presentations\NEW\10 hardest to fill jobs\Picture-12.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7163" y="0"/>
            <a:ext cx="8829675"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ectangle 1"/>
          <p:cNvSpPr/>
          <p:nvPr/>
        </p:nvSpPr>
        <p:spPr>
          <a:xfrm>
            <a:off x="0" y="177800"/>
            <a:ext cx="9144000" cy="584200"/>
          </a:xfrm>
          <a:prstGeom prst="rect">
            <a:avLst/>
          </a:prstGeom>
        </p:spPr>
        <p:txBody>
          <a:bodyPr>
            <a:spAutoFit/>
          </a:bodyPr>
          <a:lstStyle/>
          <a:p>
            <a:pPr algn="ctr">
              <a:defRPr/>
            </a:pPr>
            <a:r>
              <a:rPr lang="en-US" sz="3200" b="1" dirty="0">
                <a:ln>
                  <a:solidFill>
                    <a:srgbClr val="000000"/>
                  </a:solidFill>
                </a:ln>
                <a:solidFill>
                  <a:schemeClr val="bg1"/>
                </a:solidFill>
                <a:effectLst>
                  <a:outerShdw blurRad="38100" dist="38100" dir="2700000" algn="tl">
                    <a:srgbClr val="808080"/>
                  </a:outerShdw>
                </a:effectLst>
                <a:latin typeface="Arial" pitchFamily="-108" charset="0"/>
                <a:ea typeface="Arial" pitchFamily="-108" charset="0"/>
                <a:cs typeface="Arial" pitchFamily="-108" charset="0"/>
              </a:rPr>
              <a:t>10 Hardest to Fill Jobs in America</a:t>
            </a:r>
            <a:endParaRPr lang="en-US" sz="3200" b="1" dirty="0">
              <a:ln>
                <a:solidFill>
                  <a:srgbClr val="000000"/>
                </a:solidFill>
              </a:ln>
              <a:solidFill>
                <a:schemeClr val="bg1"/>
              </a:solidFill>
              <a:effectLst>
                <a:outerShdw blurRad="38100" dist="38100" dir="2700000" algn="tl">
                  <a:srgbClr val="808080"/>
                </a:outerShdw>
              </a:effectLst>
              <a:latin typeface="Arial" pitchFamily="-108" charset="0"/>
              <a:ea typeface="ヒラギノ角ゴ Pro W3" pitchFamily="-108" charset="-128"/>
              <a:cs typeface="+mn-cs"/>
            </a:endParaRPr>
          </a:p>
        </p:txBody>
      </p:sp>
    </p:spTree>
    <p:extLst>
      <p:ext uri="{BB962C8B-B14F-4D97-AF65-F5344CB8AC3E}">
        <p14:creationId xmlns:p14="http://schemas.microsoft.com/office/powerpoint/2010/main" val="1264450716"/>
      </p:ext>
    </p:extLst>
  </p:cSld>
  <p:clrMapOvr>
    <a:masterClrMapping/>
  </p:clrMapOvr>
  <p:transition spd="med">
    <p:fade/>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61" name="Picture 2" descr="C:\Documents and Settings\cdroessler\My Documents\Presentations\NEW\10 hardest to fill jobs\Picture-1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7638" y="0"/>
            <a:ext cx="8848725"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Rectangle 2"/>
          <p:cNvSpPr/>
          <p:nvPr/>
        </p:nvSpPr>
        <p:spPr>
          <a:xfrm>
            <a:off x="0" y="177800"/>
            <a:ext cx="9144000" cy="584200"/>
          </a:xfrm>
          <a:prstGeom prst="rect">
            <a:avLst/>
          </a:prstGeom>
        </p:spPr>
        <p:txBody>
          <a:bodyPr>
            <a:spAutoFit/>
          </a:bodyPr>
          <a:lstStyle/>
          <a:p>
            <a:pPr algn="ctr">
              <a:defRPr/>
            </a:pPr>
            <a:r>
              <a:rPr lang="en-US" sz="3200" b="1" dirty="0">
                <a:ln>
                  <a:solidFill>
                    <a:schemeClr val="tx1"/>
                  </a:solidFill>
                </a:ln>
                <a:solidFill>
                  <a:schemeClr val="bg1"/>
                </a:solidFill>
                <a:effectLst>
                  <a:outerShdw blurRad="38100" dist="38100" dir="2700000" algn="tl">
                    <a:srgbClr val="FFFFFF"/>
                  </a:outerShdw>
                </a:effectLst>
                <a:latin typeface="Arial" pitchFamily="-108" charset="0"/>
                <a:ea typeface="Arial" pitchFamily="-108" charset="0"/>
                <a:cs typeface="Arial" pitchFamily="-108" charset="0"/>
              </a:rPr>
              <a:t>10 Hardest to Fill Jobs in America</a:t>
            </a:r>
            <a:endParaRPr lang="en-US" sz="3200" b="1" dirty="0">
              <a:ln>
                <a:solidFill>
                  <a:schemeClr val="tx1"/>
                </a:solidFill>
              </a:ln>
              <a:solidFill>
                <a:schemeClr val="bg1"/>
              </a:solidFill>
              <a:effectLst>
                <a:outerShdw blurRad="38100" dist="38100" dir="2700000" algn="tl">
                  <a:srgbClr val="FFFFFF"/>
                </a:outerShdw>
              </a:effectLst>
              <a:latin typeface="Arial" pitchFamily="-108" charset="0"/>
              <a:ea typeface="ヒラギノ角ゴ Pro W3" pitchFamily="-108" charset="-128"/>
              <a:cs typeface="+mn-cs"/>
            </a:endParaRPr>
          </a:p>
        </p:txBody>
      </p:sp>
    </p:spTree>
    <p:extLst>
      <p:ext uri="{BB962C8B-B14F-4D97-AF65-F5344CB8AC3E}">
        <p14:creationId xmlns:p14="http://schemas.microsoft.com/office/powerpoint/2010/main" val="440231902"/>
      </p:ext>
    </p:extLst>
  </p:cSld>
  <p:clrMapOvr>
    <a:masterClrMapping/>
  </p:clrMapOvr>
  <p:transition spd="med">
    <p:fade/>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4209" name="Picture 2" descr="C:\Documents and Settings\cdroessler\My Documents\Presentations\NEW\10 hardest to fill jobs\Picture-9.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7638" y="0"/>
            <a:ext cx="8848725"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Rectangle 2"/>
          <p:cNvSpPr/>
          <p:nvPr/>
        </p:nvSpPr>
        <p:spPr>
          <a:xfrm>
            <a:off x="0" y="177800"/>
            <a:ext cx="9144000" cy="584200"/>
          </a:xfrm>
          <a:prstGeom prst="rect">
            <a:avLst/>
          </a:prstGeom>
        </p:spPr>
        <p:txBody>
          <a:bodyPr>
            <a:spAutoFit/>
          </a:bodyPr>
          <a:lstStyle/>
          <a:p>
            <a:pPr algn="ctr">
              <a:defRPr/>
            </a:pPr>
            <a:r>
              <a:rPr lang="en-US" sz="3200" b="1" dirty="0">
                <a:ln>
                  <a:solidFill>
                    <a:srgbClr val="000000"/>
                  </a:solidFill>
                </a:ln>
                <a:solidFill>
                  <a:schemeClr val="bg1"/>
                </a:solidFill>
                <a:effectLst>
                  <a:outerShdw blurRad="38100" dist="38100" dir="2700000" algn="tl">
                    <a:srgbClr val="808080"/>
                  </a:outerShdw>
                </a:effectLst>
                <a:latin typeface="Arial" pitchFamily="-108" charset="0"/>
                <a:ea typeface="Arial" pitchFamily="-108" charset="0"/>
                <a:cs typeface="Arial" pitchFamily="-108" charset="0"/>
              </a:rPr>
              <a:t>10 Hardest to Fill Jobs in America</a:t>
            </a:r>
            <a:endParaRPr lang="en-US" sz="3200" b="1" dirty="0">
              <a:ln>
                <a:solidFill>
                  <a:srgbClr val="000000"/>
                </a:solidFill>
              </a:ln>
              <a:solidFill>
                <a:schemeClr val="bg1"/>
              </a:solidFill>
              <a:effectLst>
                <a:outerShdw blurRad="38100" dist="38100" dir="2700000" algn="tl">
                  <a:srgbClr val="808080"/>
                </a:outerShdw>
              </a:effectLst>
              <a:latin typeface="Arial" pitchFamily="-108" charset="0"/>
              <a:ea typeface="ヒラギノ角ゴ Pro W3" pitchFamily="-108" charset="-128"/>
              <a:cs typeface="+mn-cs"/>
            </a:endParaRPr>
          </a:p>
        </p:txBody>
      </p:sp>
    </p:spTree>
    <p:extLst>
      <p:ext uri="{BB962C8B-B14F-4D97-AF65-F5344CB8AC3E}">
        <p14:creationId xmlns:p14="http://schemas.microsoft.com/office/powerpoint/2010/main" val="3410662852"/>
      </p:ext>
    </p:extLst>
  </p:cSld>
  <p:clrMapOvr>
    <a:masterClrMapping/>
  </p:clrMapOvr>
  <p:transition spd="med">
    <p:fade/>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6257" name="Picture 2" descr="C:\Documents and Settings\cdroessler\My Documents\Presentations\NEW\10 hardest to fill jobs\Picture-8.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5263" y="0"/>
            <a:ext cx="8753475"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Rectangle 2"/>
          <p:cNvSpPr/>
          <p:nvPr/>
        </p:nvSpPr>
        <p:spPr>
          <a:xfrm>
            <a:off x="0" y="177800"/>
            <a:ext cx="9144000" cy="584200"/>
          </a:xfrm>
          <a:prstGeom prst="rect">
            <a:avLst/>
          </a:prstGeom>
        </p:spPr>
        <p:txBody>
          <a:bodyPr>
            <a:spAutoFit/>
          </a:bodyPr>
          <a:lstStyle/>
          <a:p>
            <a:pPr algn="ctr">
              <a:defRPr/>
            </a:pPr>
            <a:r>
              <a:rPr lang="en-US" sz="3200" b="1" dirty="0">
                <a:ln>
                  <a:solidFill>
                    <a:srgbClr val="000000"/>
                  </a:solidFill>
                </a:ln>
                <a:solidFill>
                  <a:schemeClr val="bg1"/>
                </a:solidFill>
                <a:effectLst>
                  <a:outerShdw blurRad="38100" dist="38100" dir="2700000" algn="tl">
                    <a:srgbClr val="808080"/>
                  </a:outerShdw>
                </a:effectLst>
                <a:latin typeface="Arial" pitchFamily="-108" charset="0"/>
                <a:ea typeface="Arial" pitchFamily="-108" charset="0"/>
                <a:cs typeface="Arial" pitchFamily="-108" charset="0"/>
              </a:rPr>
              <a:t>10 Hardest to Fill Jobs in America</a:t>
            </a:r>
            <a:endParaRPr lang="en-US" sz="3200" b="1" dirty="0">
              <a:ln>
                <a:solidFill>
                  <a:srgbClr val="000000"/>
                </a:solidFill>
              </a:ln>
              <a:solidFill>
                <a:schemeClr val="bg1"/>
              </a:solidFill>
              <a:effectLst>
                <a:outerShdw blurRad="38100" dist="38100" dir="2700000" algn="tl">
                  <a:srgbClr val="808080"/>
                </a:outerShdw>
              </a:effectLst>
              <a:latin typeface="Arial" pitchFamily="-108" charset="0"/>
              <a:ea typeface="ヒラギノ角ゴ Pro W3" pitchFamily="-108" charset="-128"/>
              <a:cs typeface="+mn-cs"/>
            </a:endParaRPr>
          </a:p>
        </p:txBody>
      </p:sp>
    </p:spTree>
    <p:extLst>
      <p:ext uri="{BB962C8B-B14F-4D97-AF65-F5344CB8AC3E}">
        <p14:creationId xmlns:p14="http://schemas.microsoft.com/office/powerpoint/2010/main" val="1539482156"/>
      </p:ext>
    </p:extLst>
  </p:cSld>
  <p:clrMapOvr>
    <a:masterClrMapping/>
  </p:clrMapOvr>
  <p:transition spd="med">
    <p:fade/>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8305" name="Picture 2" descr="C:\Documents and Settings\cdroessler\My Documents\Presentations\NEW\10 hardest to fill jobs\Picture-6.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7638" y="0"/>
            <a:ext cx="8848725"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Rectangle 2"/>
          <p:cNvSpPr/>
          <p:nvPr/>
        </p:nvSpPr>
        <p:spPr>
          <a:xfrm>
            <a:off x="0" y="177800"/>
            <a:ext cx="9144000" cy="584200"/>
          </a:xfrm>
          <a:prstGeom prst="rect">
            <a:avLst/>
          </a:prstGeom>
        </p:spPr>
        <p:txBody>
          <a:bodyPr>
            <a:spAutoFit/>
          </a:bodyPr>
          <a:lstStyle/>
          <a:p>
            <a:pPr algn="ctr">
              <a:defRPr/>
            </a:pPr>
            <a:r>
              <a:rPr lang="en-US" sz="3200" b="1" dirty="0">
                <a:ln>
                  <a:solidFill>
                    <a:srgbClr val="000000"/>
                  </a:solidFill>
                </a:ln>
                <a:solidFill>
                  <a:schemeClr val="bg1"/>
                </a:solidFill>
                <a:effectLst>
                  <a:outerShdw blurRad="38100" dist="38100" dir="2700000" algn="tl">
                    <a:srgbClr val="808080"/>
                  </a:outerShdw>
                </a:effectLst>
                <a:latin typeface="Arial" pitchFamily="-108" charset="0"/>
                <a:ea typeface="Arial" pitchFamily="-108" charset="0"/>
                <a:cs typeface="Arial" pitchFamily="-108" charset="0"/>
              </a:rPr>
              <a:t>10 Hardest to Fill Jobs in America</a:t>
            </a:r>
            <a:endParaRPr lang="en-US" sz="3200" b="1" dirty="0">
              <a:ln>
                <a:solidFill>
                  <a:srgbClr val="000000"/>
                </a:solidFill>
              </a:ln>
              <a:solidFill>
                <a:schemeClr val="bg1"/>
              </a:solidFill>
              <a:effectLst>
                <a:outerShdw blurRad="38100" dist="38100" dir="2700000" algn="tl">
                  <a:srgbClr val="808080"/>
                </a:outerShdw>
              </a:effectLst>
              <a:latin typeface="Arial" pitchFamily="-108" charset="0"/>
              <a:ea typeface="ヒラギノ角ゴ Pro W3" pitchFamily="-108" charset="-128"/>
              <a:cs typeface="+mn-cs"/>
            </a:endParaRPr>
          </a:p>
        </p:txBody>
      </p:sp>
    </p:spTree>
    <p:extLst>
      <p:ext uri="{BB962C8B-B14F-4D97-AF65-F5344CB8AC3E}">
        <p14:creationId xmlns:p14="http://schemas.microsoft.com/office/powerpoint/2010/main" val="3644496145"/>
      </p:ext>
    </p:extLst>
  </p:cSld>
  <p:clrMapOvr>
    <a:masterClrMapping/>
  </p:clrMapOvr>
  <p:transition spd="med">
    <p:fade/>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0353" name="Picture 2" descr="C:\Documents and Settings\cdroessler\My Documents\Presentations\NEW\10 hardest to fill jobs\Picture-4.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6688" y="0"/>
            <a:ext cx="8810625"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Rectangle 2"/>
          <p:cNvSpPr/>
          <p:nvPr/>
        </p:nvSpPr>
        <p:spPr>
          <a:xfrm>
            <a:off x="0" y="177800"/>
            <a:ext cx="9144000" cy="584200"/>
          </a:xfrm>
          <a:prstGeom prst="rect">
            <a:avLst/>
          </a:prstGeom>
        </p:spPr>
        <p:txBody>
          <a:bodyPr>
            <a:spAutoFit/>
          </a:bodyPr>
          <a:lstStyle/>
          <a:p>
            <a:pPr algn="ctr">
              <a:defRPr/>
            </a:pPr>
            <a:r>
              <a:rPr lang="en-US" sz="3200" b="1" dirty="0">
                <a:ln>
                  <a:solidFill>
                    <a:srgbClr val="000000"/>
                  </a:solidFill>
                </a:ln>
                <a:solidFill>
                  <a:schemeClr val="bg1"/>
                </a:solidFill>
                <a:effectLst>
                  <a:outerShdw blurRad="38100" dist="38100" dir="2700000" algn="tl">
                    <a:srgbClr val="808080"/>
                  </a:outerShdw>
                </a:effectLst>
                <a:latin typeface="Arial" pitchFamily="-108" charset="0"/>
                <a:ea typeface="Arial" pitchFamily="-108" charset="0"/>
                <a:cs typeface="Arial" pitchFamily="-108" charset="0"/>
              </a:rPr>
              <a:t>10 Hardest to Fill Jobs in America</a:t>
            </a:r>
            <a:endParaRPr lang="en-US" sz="3200" b="1" dirty="0">
              <a:ln>
                <a:solidFill>
                  <a:srgbClr val="000000"/>
                </a:solidFill>
              </a:ln>
              <a:solidFill>
                <a:schemeClr val="bg1"/>
              </a:solidFill>
              <a:effectLst>
                <a:outerShdw blurRad="38100" dist="38100" dir="2700000" algn="tl">
                  <a:srgbClr val="808080"/>
                </a:outerShdw>
              </a:effectLst>
              <a:latin typeface="Arial" pitchFamily="-108" charset="0"/>
              <a:ea typeface="ヒラギノ角ゴ Pro W3" pitchFamily="-108" charset="-128"/>
              <a:cs typeface="+mn-cs"/>
            </a:endParaRPr>
          </a:p>
        </p:txBody>
      </p:sp>
    </p:spTree>
    <p:extLst>
      <p:ext uri="{BB962C8B-B14F-4D97-AF65-F5344CB8AC3E}">
        <p14:creationId xmlns:p14="http://schemas.microsoft.com/office/powerpoint/2010/main" val="2019464270"/>
      </p:ext>
    </p:extLst>
  </p:cSld>
  <p:clrMapOvr>
    <a:masterClrMapping/>
  </p:clrMapOvr>
  <p:transition spd="med">
    <p:fade/>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01" name="Picture 2" descr="C:\Documents and Settings\cdroessler\My Documents\Presentations\NEW\10 hardest to fill jobs\Picture-3.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9538" y="0"/>
            <a:ext cx="8924925"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Rectangle 2"/>
          <p:cNvSpPr/>
          <p:nvPr/>
        </p:nvSpPr>
        <p:spPr>
          <a:xfrm>
            <a:off x="0" y="177800"/>
            <a:ext cx="9144000" cy="584200"/>
          </a:xfrm>
          <a:prstGeom prst="rect">
            <a:avLst/>
          </a:prstGeom>
        </p:spPr>
        <p:txBody>
          <a:bodyPr>
            <a:spAutoFit/>
          </a:bodyPr>
          <a:lstStyle/>
          <a:p>
            <a:pPr algn="ctr">
              <a:defRPr/>
            </a:pPr>
            <a:r>
              <a:rPr lang="en-US" sz="3200" b="1" dirty="0">
                <a:ln>
                  <a:solidFill>
                    <a:srgbClr val="000000"/>
                  </a:solidFill>
                </a:ln>
                <a:solidFill>
                  <a:srgbClr val="FFFFFF"/>
                </a:solidFill>
                <a:effectLst>
                  <a:outerShdw blurRad="38100" dist="38100" dir="2700000" algn="tl">
                    <a:srgbClr val="FFFFFF"/>
                  </a:outerShdw>
                </a:effectLst>
                <a:latin typeface="Arial" pitchFamily="-108" charset="0"/>
                <a:ea typeface="Arial" pitchFamily="-108" charset="0"/>
                <a:cs typeface="Arial" pitchFamily="-108" charset="0"/>
              </a:rPr>
              <a:t>10 Hardest to Fill Jobs in America</a:t>
            </a:r>
            <a:endParaRPr lang="en-US" sz="3200" b="1" dirty="0">
              <a:ln>
                <a:solidFill>
                  <a:srgbClr val="000000"/>
                </a:solidFill>
              </a:ln>
              <a:solidFill>
                <a:srgbClr val="FFFFFF"/>
              </a:solidFill>
              <a:effectLst>
                <a:outerShdw blurRad="38100" dist="38100" dir="2700000" algn="tl">
                  <a:srgbClr val="FFFFFF"/>
                </a:outerShdw>
              </a:effectLst>
              <a:latin typeface="Arial" pitchFamily="-108" charset="0"/>
              <a:ea typeface="ヒラギノ角ゴ Pro W3" pitchFamily="-108" charset="-128"/>
              <a:cs typeface="+mn-cs"/>
            </a:endParaRPr>
          </a:p>
        </p:txBody>
      </p:sp>
    </p:spTree>
    <p:extLst>
      <p:ext uri="{BB962C8B-B14F-4D97-AF65-F5344CB8AC3E}">
        <p14:creationId xmlns:p14="http://schemas.microsoft.com/office/powerpoint/2010/main" val="172242524"/>
      </p:ext>
    </p:extLst>
  </p:cSld>
  <p:clrMapOvr>
    <a:masterClrMapping/>
  </p:clrMapOvr>
  <p:transition spd="med">
    <p:fade/>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4449" name="Picture 2" descr="C:\Documents and Settings\cdroessler\My Documents\Presentations\NEW\10 new jobs\9a.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700" y="903288"/>
            <a:ext cx="9144000" cy="6107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4450" name="Title 1"/>
          <p:cNvSpPr txBox="1">
            <a:spLocks/>
          </p:cNvSpPr>
          <p:nvPr/>
        </p:nvSpPr>
        <p:spPr bwMode="auto">
          <a:xfrm>
            <a:off x="685800" y="228600"/>
            <a:ext cx="7772400"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nchor="ctr"/>
          <a:lstStyle>
            <a:lvl1pPr>
              <a:defRPr sz="2400">
                <a:solidFill>
                  <a:schemeClr val="tx1"/>
                </a:solidFill>
                <a:latin typeface="Arial" charset="0"/>
                <a:ea typeface="ヒラギノ角ゴ Pro W3" charset="0"/>
                <a:cs typeface="ヒラギノ角ゴ Pro W3" charset="0"/>
              </a:defRPr>
            </a:lvl1pPr>
            <a:lvl2pPr marL="742950" indent="-285750">
              <a:defRPr sz="2400">
                <a:solidFill>
                  <a:schemeClr val="tx1"/>
                </a:solidFill>
                <a:latin typeface="Arial" charset="0"/>
                <a:ea typeface="ヒラギノ角ゴ Pro W3" charset="0"/>
                <a:cs typeface="ヒラギノ角ゴ Pro W3" charset="0"/>
              </a:defRPr>
            </a:lvl2pPr>
            <a:lvl3pPr marL="1143000" indent="-228600">
              <a:defRPr sz="2400">
                <a:solidFill>
                  <a:schemeClr val="tx1"/>
                </a:solidFill>
                <a:latin typeface="Arial" charset="0"/>
                <a:ea typeface="ヒラギノ角ゴ Pro W3" charset="0"/>
                <a:cs typeface="ヒラギノ角ゴ Pro W3" charset="0"/>
              </a:defRPr>
            </a:lvl3pPr>
            <a:lvl4pPr marL="1600200" indent="-228600">
              <a:defRPr sz="2400">
                <a:solidFill>
                  <a:schemeClr val="tx1"/>
                </a:solidFill>
                <a:latin typeface="Arial" charset="0"/>
                <a:ea typeface="ヒラギノ角ゴ Pro W3" charset="0"/>
                <a:cs typeface="ヒラギノ角ゴ Pro W3" charset="0"/>
              </a:defRPr>
            </a:lvl4pPr>
            <a:lvl5pPr marL="2057400" indent="-228600">
              <a:defRPr sz="2400">
                <a:solidFill>
                  <a:schemeClr val="tx1"/>
                </a:solidFill>
                <a:latin typeface="Arial" charset="0"/>
                <a:ea typeface="ヒラギノ角ゴ Pro W3" charset="0"/>
                <a:cs typeface="ヒラギノ角ゴ Pro W3" charset="0"/>
              </a:defRPr>
            </a:lvl5pPr>
            <a:lvl6pPr marL="25146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6pPr>
            <a:lvl7pPr marL="29718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7pPr>
            <a:lvl8pPr marL="34290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8pPr>
            <a:lvl9pPr marL="38862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9pPr>
          </a:lstStyle>
          <a:p>
            <a:pPr algn="ctr"/>
            <a:r>
              <a:rPr lang="en-US" sz="4000" b="1">
                <a:solidFill>
                  <a:srgbClr val="71852C"/>
                </a:solidFill>
              </a:rPr>
              <a:t>Top 10 Job Titles that Didn’t Exist Five Years Ago</a:t>
            </a:r>
          </a:p>
        </p:txBody>
      </p:sp>
    </p:spTree>
    <p:extLst>
      <p:ext uri="{BB962C8B-B14F-4D97-AF65-F5344CB8AC3E}">
        <p14:creationId xmlns:p14="http://schemas.microsoft.com/office/powerpoint/2010/main" val="2759917461"/>
      </p:ext>
    </p:extLst>
  </p:cSld>
  <p:clrMapOvr>
    <a:masterClrMapping/>
  </p:clrMapOvr>
  <p:transition spd="med">
    <p:fade/>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6497" name="Picture 2" descr="C:\Documents and Settings\cdroessler\My Documents\Presentations\NEW\10 new jobs\5.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522175"/>
            <a:ext cx="9166225" cy="5335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6498" name="Title 1"/>
          <p:cNvSpPr txBox="1">
            <a:spLocks/>
          </p:cNvSpPr>
          <p:nvPr/>
        </p:nvSpPr>
        <p:spPr bwMode="auto">
          <a:xfrm>
            <a:off x="685800" y="228600"/>
            <a:ext cx="7772400"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nchor="ctr"/>
          <a:lstStyle>
            <a:lvl1pPr>
              <a:defRPr sz="2400">
                <a:solidFill>
                  <a:schemeClr val="tx1"/>
                </a:solidFill>
                <a:latin typeface="Arial" charset="0"/>
                <a:ea typeface="ヒラギノ角ゴ Pro W3" charset="0"/>
                <a:cs typeface="ヒラギノ角ゴ Pro W3" charset="0"/>
              </a:defRPr>
            </a:lvl1pPr>
            <a:lvl2pPr marL="742950" indent="-285750">
              <a:defRPr sz="2400">
                <a:solidFill>
                  <a:schemeClr val="tx1"/>
                </a:solidFill>
                <a:latin typeface="Arial" charset="0"/>
                <a:ea typeface="ヒラギノ角ゴ Pro W3" charset="0"/>
                <a:cs typeface="ヒラギノ角ゴ Pro W3" charset="0"/>
              </a:defRPr>
            </a:lvl2pPr>
            <a:lvl3pPr marL="1143000" indent="-228600">
              <a:defRPr sz="2400">
                <a:solidFill>
                  <a:schemeClr val="tx1"/>
                </a:solidFill>
                <a:latin typeface="Arial" charset="0"/>
                <a:ea typeface="ヒラギノ角ゴ Pro W3" charset="0"/>
                <a:cs typeface="ヒラギノ角ゴ Pro W3" charset="0"/>
              </a:defRPr>
            </a:lvl3pPr>
            <a:lvl4pPr marL="1600200" indent="-228600">
              <a:defRPr sz="2400">
                <a:solidFill>
                  <a:schemeClr val="tx1"/>
                </a:solidFill>
                <a:latin typeface="Arial" charset="0"/>
                <a:ea typeface="ヒラギノ角ゴ Pro W3" charset="0"/>
                <a:cs typeface="ヒラギノ角ゴ Pro W3" charset="0"/>
              </a:defRPr>
            </a:lvl4pPr>
            <a:lvl5pPr marL="2057400" indent="-228600">
              <a:defRPr sz="2400">
                <a:solidFill>
                  <a:schemeClr val="tx1"/>
                </a:solidFill>
                <a:latin typeface="Arial" charset="0"/>
                <a:ea typeface="ヒラギノ角ゴ Pro W3" charset="0"/>
                <a:cs typeface="ヒラギノ角ゴ Pro W3" charset="0"/>
              </a:defRPr>
            </a:lvl5pPr>
            <a:lvl6pPr marL="25146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6pPr>
            <a:lvl7pPr marL="29718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7pPr>
            <a:lvl8pPr marL="34290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8pPr>
            <a:lvl9pPr marL="38862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9pPr>
          </a:lstStyle>
          <a:p>
            <a:pPr algn="ctr"/>
            <a:r>
              <a:rPr lang="en-US" sz="4000" b="1">
                <a:solidFill>
                  <a:srgbClr val="71852C"/>
                </a:solidFill>
              </a:rPr>
              <a:t>Top 10 Job Titles that Didn’t Exist Five Years Ago</a:t>
            </a:r>
          </a:p>
        </p:txBody>
      </p:sp>
    </p:spTree>
    <p:extLst>
      <p:ext uri="{BB962C8B-B14F-4D97-AF65-F5344CB8AC3E}">
        <p14:creationId xmlns:p14="http://schemas.microsoft.com/office/powerpoint/2010/main" val="2529631452"/>
      </p:ext>
    </p:extLst>
  </p:cSld>
  <p:clrMapOvr>
    <a:masterClrMapping/>
  </p:clrMapOvr>
  <p:transition spd="med">
    <p:fade/>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8545" name="Picture 2" descr="C:\Documents and Settings\cdroessler\My Documents\Presentations\NEW\10 new jobs\3.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562100"/>
            <a:ext cx="9144000" cy="529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8546" name="Title 1"/>
          <p:cNvSpPr txBox="1">
            <a:spLocks/>
          </p:cNvSpPr>
          <p:nvPr/>
        </p:nvSpPr>
        <p:spPr bwMode="auto">
          <a:xfrm>
            <a:off x="685800" y="228600"/>
            <a:ext cx="7772400"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nchor="ctr"/>
          <a:lstStyle>
            <a:lvl1pPr>
              <a:defRPr sz="2400">
                <a:solidFill>
                  <a:schemeClr val="tx1"/>
                </a:solidFill>
                <a:latin typeface="Arial" charset="0"/>
                <a:ea typeface="ヒラギノ角ゴ Pro W3" charset="0"/>
                <a:cs typeface="ヒラギノ角ゴ Pro W3" charset="0"/>
              </a:defRPr>
            </a:lvl1pPr>
            <a:lvl2pPr marL="742950" indent="-285750">
              <a:defRPr sz="2400">
                <a:solidFill>
                  <a:schemeClr val="tx1"/>
                </a:solidFill>
                <a:latin typeface="Arial" charset="0"/>
                <a:ea typeface="ヒラギノ角ゴ Pro W3" charset="0"/>
                <a:cs typeface="ヒラギノ角ゴ Pro W3" charset="0"/>
              </a:defRPr>
            </a:lvl2pPr>
            <a:lvl3pPr marL="1143000" indent="-228600">
              <a:defRPr sz="2400">
                <a:solidFill>
                  <a:schemeClr val="tx1"/>
                </a:solidFill>
                <a:latin typeface="Arial" charset="0"/>
                <a:ea typeface="ヒラギノ角ゴ Pro W3" charset="0"/>
                <a:cs typeface="ヒラギノ角ゴ Pro W3" charset="0"/>
              </a:defRPr>
            </a:lvl3pPr>
            <a:lvl4pPr marL="1600200" indent="-228600">
              <a:defRPr sz="2400">
                <a:solidFill>
                  <a:schemeClr val="tx1"/>
                </a:solidFill>
                <a:latin typeface="Arial" charset="0"/>
                <a:ea typeface="ヒラギノ角ゴ Pro W3" charset="0"/>
                <a:cs typeface="ヒラギノ角ゴ Pro W3" charset="0"/>
              </a:defRPr>
            </a:lvl4pPr>
            <a:lvl5pPr marL="2057400" indent="-228600">
              <a:defRPr sz="2400">
                <a:solidFill>
                  <a:schemeClr val="tx1"/>
                </a:solidFill>
                <a:latin typeface="Arial" charset="0"/>
                <a:ea typeface="ヒラギノ角ゴ Pro W3" charset="0"/>
                <a:cs typeface="ヒラギノ角ゴ Pro W3" charset="0"/>
              </a:defRPr>
            </a:lvl5pPr>
            <a:lvl6pPr marL="25146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6pPr>
            <a:lvl7pPr marL="29718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7pPr>
            <a:lvl8pPr marL="34290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8pPr>
            <a:lvl9pPr marL="38862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9pPr>
          </a:lstStyle>
          <a:p>
            <a:pPr algn="ctr"/>
            <a:r>
              <a:rPr lang="en-US" sz="4000" b="1">
                <a:solidFill>
                  <a:srgbClr val="71852C"/>
                </a:solidFill>
              </a:rPr>
              <a:t>Top 10 Job Titles that Didn’t Exist Five Years Ago</a:t>
            </a:r>
          </a:p>
        </p:txBody>
      </p:sp>
    </p:spTree>
    <p:extLst>
      <p:ext uri="{BB962C8B-B14F-4D97-AF65-F5344CB8AC3E}">
        <p14:creationId xmlns:p14="http://schemas.microsoft.com/office/powerpoint/2010/main" val="3499279504"/>
      </p:ext>
    </p:extLst>
  </p:cSld>
  <p:clrMapOvr>
    <a:masterClrMapping/>
  </p:clrMapOvr>
  <p:transition spd="med">
    <p:fad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0721" name="Rectangle 2"/>
          <p:cNvSpPr>
            <a:spLocks noGrp="1" noChangeArrowheads="1"/>
          </p:cNvSpPr>
          <p:nvPr>
            <p:ph type="title" idx="4294967295"/>
          </p:nvPr>
        </p:nvSpPr>
        <p:spPr>
          <a:xfrm>
            <a:off x="0" y="304800"/>
            <a:ext cx="9144000" cy="990600"/>
          </a:xfrm>
        </p:spPr>
        <p:txBody>
          <a:bodyPr/>
          <a:lstStyle/>
          <a:p>
            <a:r>
              <a:rPr lang="en-US" dirty="0" smtClean="0">
                <a:latin typeface="Arial" charset="0"/>
                <a:ea typeface="ヒラギノ角ゴ Pro W3" charset="0"/>
                <a:cs typeface="ヒラギノ角ゴ Pro W3" charset="0"/>
              </a:rPr>
              <a:t>1. Define </a:t>
            </a:r>
            <a:r>
              <a:rPr lang="en-US" dirty="0">
                <a:latin typeface="Arial" charset="0"/>
                <a:ea typeface="ヒラギノ角ゴ Pro W3" charset="0"/>
                <a:cs typeface="ヒラギノ角ゴ Pro W3" charset="0"/>
              </a:rPr>
              <a:t>career and related information and its </a:t>
            </a:r>
            <a:r>
              <a:rPr lang="en-US" dirty="0" smtClean="0">
                <a:latin typeface="Arial" charset="0"/>
                <a:ea typeface="ヒラギノ角ゴ Pro W3" charset="0"/>
                <a:cs typeface="ヒラギノ角ゴ Pro W3" charset="0"/>
              </a:rPr>
              <a:t>purposes.</a:t>
            </a:r>
            <a:endParaRPr lang="en-US" dirty="0">
              <a:latin typeface="Arial" charset="0"/>
              <a:ea typeface="ヒラギノ角ゴ Pro W3" charset="0"/>
              <a:cs typeface="ヒラギノ角ゴ Pro W3" charset="0"/>
            </a:endParaRPr>
          </a:p>
        </p:txBody>
      </p:sp>
      <p:sp>
        <p:nvSpPr>
          <p:cNvPr id="30722" name="Rectangle 3"/>
          <p:cNvSpPr>
            <a:spLocks noGrp="1" noChangeArrowheads="1"/>
          </p:cNvSpPr>
          <p:nvPr>
            <p:ph type="body" idx="4294967295"/>
          </p:nvPr>
        </p:nvSpPr>
        <p:spPr>
          <a:xfrm>
            <a:off x="685800" y="1752600"/>
            <a:ext cx="8077200" cy="4495800"/>
          </a:xfrm>
        </p:spPr>
        <p:txBody>
          <a:bodyPr/>
          <a:lstStyle/>
          <a:p>
            <a:pPr marL="571500" indent="-571500">
              <a:lnSpc>
                <a:spcPct val="150000"/>
              </a:lnSpc>
              <a:spcAft>
                <a:spcPts val="600"/>
              </a:spcAft>
              <a:buFontTx/>
              <a:buAutoNum type="arabicPeriod"/>
              <a:tabLst>
                <a:tab pos="571500" algn="l"/>
              </a:tabLst>
            </a:pPr>
            <a:r>
              <a:rPr lang="en-US" sz="2800" dirty="0" smtClean="0">
                <a:latin typeface="Arial" charset="0"/>
                <a:ea typeface="ヒラギノ角ゴ Pro W3" charset="0"/>
                <a:cs typeface="ヒラギノ角ゴ Pro W3" charset="0"/>
              </a:rPr>
              <a:t>Your book is wrong. </a:t>
            </a:r>
            <a:br>
              <a:rPr lang="en-US" sz="2800" dirty="0" smtClean="0">
                <a:latin typeface="Arial" charset="0"/>
                <a:ea typeface="ヒラギノ角ゴ Pro W3" charset="0"/>
                <a:cs typeface="ヒラギノ角ゴ Pro W3" charset="0"/>
              </a:rPr>
            </a:br>
            <a:r>
              <a:rPr lang="en-US" sz="2800" dirty="0" smtClean="0">
                <a:latin typeface="Arial" charset="0"/>
                <a:ea typeface="ヒラギノ角ゴ Pro W3" charset="0"/>
                <a:cs typeface="ヒラギノ角ゴ Pro W3" charset="0"/>
              </a:rPr>
              <a:t>The middle of page 7-3 has a bad definition of Information.</a:t>
            </a:r>
          </a:p>
          <a:p>
            <a:pPr marL="571500" indent="-571500">
              <a:lnSpc>
                <a:spcPct val="150000"/>
              </a:lnSpc>
              <a:spcAft>
                <a:spcPts val="600"/>
              </a:spcAft>
              <a:buFontTx/>
              <a:buAutoNum type="arabicPeriod"/>
              <a:tabLst>
                <a:tab pos="571500" algn="l"/>
              </a:tabLst>
            </a:pPr>
            <a:r>
              <a:rPr lang="en-US" sz="2800" dirty="0" smtClean="0">
                <a:latin typeface="Arial" charset="0"/>
                <a:ea typeface="ヒラギノ角ゴ Pro W3" charset="0"/>
                <a:cs typeface="ヒラギノ角ゴ Pro W3" charset="0"/>
              </a:rPr>
              <a:t>Information is </a:t>
            </a:r>
            <a:r>
              <a:rPr lang="en-US" sz="2800" u="sng" dirty="0" smtClean="0">
                <a:latin typeface="Arial" charset="0"/>
                <a:ea typeface="ヒラギノ角ゴ Pro W3" charset="0"/>
                <a:cs typeface="ヒラギノ角ゴ Pro W3" charset="0"/>
              </a:rPr>
              <a:t>neither</a:t>
            </a:r>
            <a:r>
              <a:rPr lang="en-US" sz="2800" dirty="0" smtClean="0">
                <a:latin typeface="Arial" charset="0"/>
                <a:ea typeface="ヒラギノ角ゴ Pro W3" charset="0"/>
                <a:cs typeface="ヒラギノ角ゴ Pro W3" charset="0"/>
              </a:rPr>
              <a:t> data </a:t>
            </a:r>
            <a:r>
              <a:rPr lang="en-US" sz="2800" u="sng" dirty="0" smtClean="0">
                <a:latin typeface="Arial" charset="0"/>
                <a:ea typeface="ヒラギノ角ゴ Pro W3" charset="0"/>
                <a:cs typeface="ヒラギノ角ゴ Pro W3" charset="0"/>
              </a:rPr>
              <a:t>nor</a:t>
            </a:r>
            <a:r>
              <a:rPr lang="en-US" sz="2800" dirty="0" smtClean="0">
                <a:latin typeface="Arial" charset="0"/>
                <a:ea typeface="ヒラギノ角ゴ Pro W3" charset="0"/>
                <a:cs typeface="ヒラギノ角ゴ Pro W3" charset="0"/>
              </a:rPr>
              <a:t> knowledge.</a:t>
            </a:r>
            <a:r>
              <a:rPr lang="en-US" sz="2800" dirty="0">
                <a:latin typeface="Arial" charset="0"/>
                <a:ea typeface="ヒラギノ角ゴ Pro W3" charset="0"/>
                <a:cs typeface="ヒラギノ角ゴ Pro W3" charset="0"/>
              </a:rPr>
              <a:t/>
            </a:r>
            <a:br>
              <a:rPr lang="en-US" sz="2800" dirty="0">
                <a:latin typeface="Arial" charset="0"/>
                <a:ea typeface="ヒラギノ角ゴ Pro W3" charset="0"/>
                <a:cs typeface="ヒラギノ角ゴ Pro W3" charset="0"/>
              </a:rPr>
            </a:br>
            <a:r>
              <a:rPr lang="en-US" sz="2800" dirty="0">
                <a:latin typeface="Arial" charset="0"/>
                <a:ea typeface="ヒラギノ角ゴ Pro W3" charset="0"/>
                <a:cs typeface="ヒラギノ角ゴ Pro W3" charset="0"/>
              </a:rPr>
              <a:t/>
            </a:r>
            <a:br>
              <a:rPr lang="en-US" sz="2800" dirty="0">
                <a:latin typeface="Arial" charset="0"/>
                <a:ea typeface="ヒラギノ角ゴ Pro W3" charset="0"/>
                <a:cs typeface="ヒラギノ角ゴ Pro W3" charset="0"/>
              </a:rPr>
            </a:br>
            <a:endParaRPr lang="en-US" sz="2800" dirty="0">
              <a:latin typeface="Arial" charset="0"/>
              <a:ea typeface="ヒラギノ角ゴ Pro W3" charset="0"/>
              <a:cs typeface="ヒラギノ角ゴ Pro W3" charset="0"/>
            </a:endParaRPr>
          </a:p>
        </p:txBody>
      </p:sp>
      <p:pic>
        <p:nvPicPr>
          <p:cNvPr id="4" name="Picture 6" descr="C:\Users\cdroessler1\AppData\Local\Microsoft\Windows\Temporary Internet Files\Content.IE5\3HCYNZV2\soapbox-300x300[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19900" y="4533900"/>
            <a:ext cx="2324100" cy="23241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23323797"/>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072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0722">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22" grpId="0" build="p"/>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8785" name="Picture 2" descr="C:\Documents and Settings\cdroessler\My Documents\Presentations\NEW\Recovery 2020 - Georgetown\already grabbed\slide-1-638.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3175"/>
            <a:ext cx="9144000" cy="6864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561449531"/>
      </p:ext>
    </p:extLst>
  </p:cSld>
  <p:clrMapOvr>
    <a:masterClrMapping/>
  </p:clrMapOvr>
  <p:transition spd="med">
    <p:fade/>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881" name="Picture 2" descr="C:\Documents and Settings\cdroessler\My Documents\Presentations\NEW\Recovery 2020 - Georgetown\already grabbed\slide-4-638.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3175"/>
            <a:ext cx="9144000" cy="6864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04782031"/>
      </p:ext>
    </p:extLst>
  </p:cSld>
  <p:clrMapOvr>
    <a:masterClrMapping/>
  </p:clrMapOvr>
  <p:transition spd="med">
    <p:fade/>
  </p:transition>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0721" name="Rectangle 2"/>
          <p:cNvSpPr>
            <a:spLocks noGrp="1" noChangeArrowheads="1"/>
          </p:cNvSpPr>
          <p:nvPr>
            <p:ph type="title" idx="4294967295"/>
          </p:nvPr>
        </p:nvSpPr>
        <p:spPr>
          <a:xfrm>
            <a:off x="0" y="304800"/>
            <a:ext cx="9144000" cy="990600"/>
          </a:xfrm>
        </p:spPr>
        <p:txBody>
          <a:bodyPr/>
          <a:lstStyle/>
          <a:p>
            <a:r>
              <a:rPr lang="en-US" sz="3100" dirty="0">
                <a:latin typeface="Arial" charset="0"/>
                <a:ea typeface="ヒラギノ角ゴ Pro W3" charset="0"/>
                <a:cs typeface="ヒラギノ角ゴ Pro W3" charset="0"/>
              </a:rPr>
              <a:t>7. Explain unique opportunities and challenges presented by technological resources.</a:t>
            </a:r>
          </a:p>
        </p:txBody>
      </p:sp>
      <p:sp>
        <p:nvSpPr>
          <p:cNvPr id="30722" name="Rectangle 3"/>
          <p:cNvSpPr>
            <a:spLocks noGrp="1" noChangeArrowheads="1"/>
          </p:cNvSpPr>
          <p:nvPr>
            <p:ph type="body" idx="4294967295"/>
          </p:nvPr>
        </p:nvSpPr>
        <p:spPr>
          <a:xfrm>
            <a:off x="685800" y="1752600"/>
            <a:ext cx="8077200" cy="4495800"/>
          </a:xfrm>
        </p:spPr>
        <p:txBody>
          <a:bodyPr/>
          <a:lstStyle/>
          <a:p>
            <a:pPr marL="0" indent="0">
              <a:spcAft>
                <a:spcPts val="600"/>
              </a:spcAft>
              <a:buNone/>
              <a:tabLst>
                <a:tab pos="571500" algn="l"/>
              </a:tabLst>
            </a:pPr>
            <a:endParaRPr lang="en-US" sz="3200" b="1" dirty="0" smtClean="0">
              <a:latin typeface="Arial" charset="0"/>
              <a:ea typeface="ヒラギノ角ゴ Pro W3" charset="0"/>
              <a:cs typeface="ヒラギノ角ゴ Pro W3" charset="0"/>
            </a:endParaRPr>
          </a:p>
          <a:p>
            <a:pPr marL="0" indent="0">
              <a:spcAft>
                <a:spcPts val="600"/>
              </a:spcAft>
              <a:buNone/>
              <a:tabLst>
                <a:tab pos="571500" algn="l"/>
              </a:tabLst>
            </a:pPr>
            <a:endParaRPr lang="en-US" sz="3200" b="1" dirty="0">
              <a:latin typeface="Arial" charset="0"/>
              <a:ea typeface="ヒラギノ角ゴ Pro W3" charset="0"/>
              <a:cs typeface="ヒラギノ角ゴ Pro W3" charset="0"/>
            </a:endParaRPr>
          </a:p>
          <a:p>
            <a:pPr marL="0" indent="0">
              <a:spcAft>
                <a:spcPts val="600"/>
              </a:spcAft>
              <a:buNone/>
              <a:tabLst>
                <a:tab pos="571500" algn="l"/>
              </a:tabLst>
            </a:pPr>
            <a:endParaRPr lang="en-US" sz="3200" b="1" dirty="0" smtClean="0">
              <a:latin typeface="Arial" charset="0"/>
              <a:ea typeface="ヒラギノ角ゴ Pro W3" charset="0"/>
              <a:cs typeface="ヒラギノ角ゴ Pro W3" charset="0"/>
            </a:endParaRPr>
          </a:p>
          <a:p>
            <a:pPr marL="0" indent="0">
              <a:spcAft>
                <a:spcPts val="600"/>
              </a:spcAft>
              <a:buNone/>
              <a:tabLst>
                <a:tab pos="571500" algn="l"/>
              </a:tabLst>
            </a:pPr>
            <a:r>
              <a:rPr lang="en-US" sz="3200" b="1" dirty="0" smtClean="0">
                <a:latin typeface="Arial" charset="0"/>
                <a:ea typeface="ヒラギノ角ゴ Pro W3" charset="0"/>
                <a:cs typeface="ヒラギノ角ゴ Pro W3" charset="0"/>
              </a:rPr>
              <a:t>Formative </a:t>
            </a:r>
            <a:br>
              <a:rPr lang="en-US" sz="3200" b="1" dirty="0" smtClean="0">
                <a:latin typeface="Arial" charset="0"/>
                <a:ea typeface="ヒラギノ角ゴ Pro W3" charset="0"/>
                <a:cs typeface="ヒラギノ角ゴ Pro W3" charset="0"/>
              </a:rPr>
            </a:br>
            <a:r>
              <a:rPr lang="en-US" sz="3200" b="1" dirty="0" smtClean="0">
                <a:latin typeface="Arial" charset="0"/>
                <a:ea typeface="ヒラギノ角ゴ Pro W3" charset="0"/>
                <a:cs typeface="ヒラギノ角ゴ Pro W3" charset="0"/>
              </a:rPr>
              <a:t>Assessment</a:t>
            </a:r>
            <a:endParaRPr lang="en-US" sz="3200" b="1" dirty="0">
              <a:latin typeface="Arial" charset="0"/>
              <a:ea typeface="ヒラギノ角ゴ Pro W3" charset="0"/>
              <a:cs typeface="ヒラギノ角ゴ Pro W3" charset="0"/>
            </a:endParaRPr>
          </a:p>
          <a:p>
            <a:pPr marL="1604963" indent="-1604963">
              <a:lnSpc>
                <a:spcPct val="150000"/>
              </a:lnSpc>
              <a:spcAft>
                <a:spcPts val="600"/>
              </a:spcAft>
              <a:buFontTx/>
              <a:buNone/>
              <a:tabLst>
                <a:tab pos="1604963" algn="l"/>
              </a:tabLst>
            </a:pPr>
            <a:r>
              <a:rPr lang="en-US" sz="2800" dirty="0">
                <a:latin typeface="Arial" charset="0"/>
                <a:ea typeface="ヒラギノ角ゴ Pro W3" charset="0"/>
                <a:cs typeface="ヒラギノ角ゴ Pro W3" charset="0"/>
              </a:rPr>
              <a:t/>
            </a:r>
            <a:br>
              <a:rPr lang="en-US" sz="2800" dirty="0">
                <a:latin typeface="Arial" charset="0"/>
                <a:ea typeface="ヒラギノ角ゴ Pro W3" charset="0"/>
                <a:cs typeface="ヒラギノ角ゴ Pro W3" charset="0"/>
              </a:rPr>
            </a:br>
            <a:r>
              <a:rPr lang="en-US" sz="2800" dirty="0">
                <a:latin typeface="Arial" charset="0"/>
                <a:ea typeface="ヒラギノ角ゴ Pro W3" charset="0"/>
                <a:cs typeface="ヒラギノ角ゴ Pro W3" charset="0"/>
              </a:rPr>
              <a:t/>
            </a:r>
            <a:br>
              <a:rPr lang="en-US" sz="2800" dirty="0">
                <a:latin typeface="Arial" charset="0"/>
                <a:ea typeface="ヒラギノ角ゴ Pro W3" charset="0"/>
                <a:cs typeface="ヒラギノ角ゴ Pro W3" charset="0"/>
              </a:rPr>
            </a:br>
            <a:endParaRPr lang="en-US" sz="2800" dirty="0">
              <a:latin typeface="Arial" charset="0"/>
              <a:ea typeface="ヒラギノ角ゴ Pro W3" charset="0"/>
              <a:cs typeface="ヒラギノ角ゴ Pro W3" charset="0"/>
            </a:endParaRPr>
          </a:p>
        </p:txBody>
      </p:sp>
      <p:pic>
        <p:nvPicPr>
          <p:cNvPr id="1032" name="Picture 8" descr="C:\Users\cdroessler1\Documents\Career Development\CDF Pilot Class 2015\test-taker-cartoon.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038600" y="1588625"/>
            <a:ext cx="4667250" cy="50217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39917261"/>
      </p:ext>
    </p:extLst>
  </p:cSld>
  <p:clrMapOvr>
    <a:masterClrMapping/>
  </p:clrMapOvr>
  <p:transition spd="med">
    <p:fade/>
  </p:transition>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0721" name="Rectangle 2"/>
          <p:cNvSpPr>
            <a:spLocks noGrp="1" noChangeArrowheads="1"/>
          </p:cNvSpPr>
          <p:nvPr>
            <p:ph type="title" idx="4294967295"/>
          </p:nvPr>
        </p:nvSpPr>
        <p:spPr>
          <a:xfrm>
            <a:off x="0" y="304800"/>
            <a:ext cx="9144000" cy="990600"/>
          </a:xfrm>
        </p:spPr>
        <p:txBody>
          <a:bodyPr/>
          <a:lstStyle/>
          <a:p>
            <a:r>
              <a:rPr lang="en-US" sz="3200" dirty="0" smtClean="0">
                <a:latin typeface="Arial" charset="0"/>
                <a:ea typeface="ヒラギノ角ゴ Pro W3" charset="0"/>
                <a:cs typeface="ヒラギノ角ゴ Pro W3" charset="0"/>
              </a:rPr>
              <a:t>8. Identify the elements required for providing online career services.</a:t>
            </a:r>
            <a:endParaRPr lang="en-US" sz="3200" dirty="0">
              <a:latin typeface="Arial" charset="0"/>
              <a:ea typeface="ヒラギノ角ゴ Pro W3" charset="0"/>
              <a:cs typeface="ヒラギノ角ゴ Pro W3" charset="0"/>
            </a:endParaRPr>
          </a:p>
        </p:txBody>
      </p:sp>
      <p:sp>
        <p:nvSpPr>
          <p:cNvPr id="30722" name="Rectangle 3"/>
          <p:cNvSpPr>
            <a:spLocks noGrp="1" noChangeArrowheads="1"/>
          </p:cNvSpPr>
          <p:nvPr>
            <p:ph type="body" idx="4294967295"/>
          </p:nvPr>
        </p:nvSpPr>
        <p:spPr>
          <a:xfrm>
            <a:off x="685800" y="1752600"/>
            <a:ext cx="8077200" cy="4495800"/>
          </a:xfrm>
        </p:spPr>
        <p:txBody>
          <a:bodyPr/>
          <a:lstStyle/>
          <a:p>
            <a:pPr marL="514350" indent="-514350">
              <a:spcAft>
                <a:spcPts val="600"/>
              </a:spcAft>
              <a:buFont typeface="+mj-lt"/>
              <a:buAutoNum type="arabicPeriod"/>
              <a:tabLst>
                <a:tab pos="571500" algn="l"/>
              </a:tabLst>
            </a:pPr>
            <a:r>
              <a:rPr lang="en-US" sz="2800" dirty="0" smtClean="0">
                <a:latin typeface="Arial" charset="0"/>
                <a:ea typeface="ヒラギノ角ゴ Pro W3" charset="0"/>
                <a:cs typeface="ヒラギノ角ゴ Pro W3" charset="0"/>
              </a:rPr>
              <a:t>Career information on school website</a:t>
            </a:r>
          </a:p>
          <a:p>
            <a:pPr marL="514350" indent="-514350">
              <a:spcAft>
                <a:spcPts val="600"/>
              </a:spcAft>
              <a:buFont typeface="+mj-lt"/>
              <a:buAutoNum type="arabicPeriod"/>
              <a:tabLst>
                <a:tab pos="571500" algn="l"/>
              </a:tabLst>
            </a:pPr>
            <a:r>
              <a:rPr lang="en-US" sz="2800" dirty="0" smtClean="0">
                <a:latin typeface="Arial" charset="0"/>
                <a:ea typeface="ヒラギノ角ゴ Pro W3" charset="0"/>
                <a:cs typeface="ヒラギノ角ゴ Pro W3" charset="0"/>
              </a:rPr>
              <a:t>Links to career information sites</a:t>
            </a:r>
          </a:p>
          <a:p>
            <a:pPr marL="514350" indent="-514350">
              <a:spcAft>
                <a:spcPts val="600"/>
              </a:spcAft>
              <a:buFont typeface="+mj-lt"/>
              <a:buAutoNum type="arabicPeriod"/>
              <a:tabLst>
                <a:tab pos="571500" algn="l"/>
              </a:tabLst>
            </a:pPr>
            <a:r>
              <a:rPr lang="en-US" sz="2800" dirty="0" smtClean="0">
                <a:latin typeface="Arial" charset="0"/>
                <a:ea typeface="ヒラギノ角ゴ Pro W3" charset="0"/>
                <a:cs typeface="ヒラギノ角ゴ Pro W3" charset="0"/>
              </a:rPr>
              <a:t>Blog, twitter, discussions</a:t>
            </a:r>
          </a:p>
          <a:p>
            <a:pPr marL="514350" indent="-514350">
              <a:spcAft>
                <a:spcPts val="600"/>
              </a:spcAft>
              <a:buFont typeface="+mj-lt"/>
              <a:buAutoNum type="arabicPeriod"/>
              <a:tabLst>
                <a:tab pos="571500" algn="l"/>
              </a:tabLst>
            </a:pPr>
            <a:r>
              <a:rPr lang="en-US" sz="2800" dirty="0" smtClean="0">
                <a:latin typeface="Arial" charset="0"/>
                <a:ea typeface="ヒラギノ角ゴ Pro W3" charset="0"/>
                <a:cs typeface="ヒラギノ角ゴ Pro W3" charset="0"/>
              </a:rPr>
              <a:t>Policy about reaching students</a:t>
            </a:r>
            <a:endParaRPr lang="en-US" sz="2800" dirty="0">
              <a:latin typeface="Arial" charset="0"/>
              <a:ea typeface="ヒラギノ角ゴ Pro W3" charset="0"/>
              <a:cs typeface="ヒラギノ角ゴ Pro W3" charset="0"/>
            </a:endParaRPr>
          </a:p>
        </p:txBody>
      </p:sp>
    </p:spTree>
    <p:extLst>
      <p:ext uri="{BB962C8B-B14F-4D97-AF65-F5344CB8AC3E}">
        <p14:creationId xmlns:p14="http://schemas.microsoft.com/office/powerpoint/2010/main" val="4057770395"/>
      </p:ext>
    </p:extLst>
  </p:cSld>
  <p:clrMapOvr>
    <a:masterClrMapping/>
  </p:clrMapOvr>
  <p:transition spd="med">
    <p:fade/>
  </p:transition>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0721" name="Rectangle 2"/>
          <p:cNvSpPr>
            <a:spLocks noGrp="1" noChangeArrowheads="1"/>
          </p:cNvSpPr>
          <p:nvPr>
            <p:ph type="title" idx="4294967295"/>
          </p:nvPr>
        </p:nvSpPr>
        <p:spPr>
          <a:xfrm>
            <a:off x="0" y="304800"/>
            <a:ext cx="9144000" cy="990600"/>
          </a:xfrm>
        </p:spPr>
        <p:txBody>
          <a:bodyPr/>
          <a:lstStyle/>
          <a:p>
            <a:r>
              <a:rPr lang="en-US" sz="3200" dirty="0">
                <a:latin typeface="Arial" charset="0"/>
                <a:ea typeface="ヒラギノ角ゴ Pro W3" charset="0"/>
                <a:cs typeface="ヒラギノ角ゴ Pro W3" charset="0"/>
              </a:rPr>
              <a:t>8. Identify the elements required for providing online career services.</a:t>
            </a:r>
          </a:p>
        </p:txBody>
      </p:sp>
      <p:sp>
        <p:nvSpPr>
          <p:cNvPr id="30722" name="Rectangle 3"/>
          <p:cNvSpPr>
            <a:spLocks noGrp="1" noChangeArrowheads="1"/>
          </p:cNvSpPr>
          <p:nvPr>
            <p:ph type="body" idx="4294967295"/>
          </p:nvPr>
        </p:nvSpPr>
        <p:spPr>
          <a:xfrm>
            <a:off x="685800" y="1752600"/>
            <a:ext cx="8077200" cy="4495800"/>
          </a:xfrm>
        </p:spPr>
        <p:txBody>
          <a:bodyPr/>
          <a:lstStyle/>
          <a:p>
            <a:pPr marL="0" indent="0">
              <a:spcAft>
                <a:spcPts val="600"/>
              </a:spcAft>
              <a:buNone/>
              <a:tabLst>
                <a:tab pos="571500" algn="l"/>
              </a:tabLst>
            </a:pPr>
            <a:endParaRPr lang="en-US" sz="3200" b="1" dirty="0" smtClean="0">
              <a:latin typeface="Arial" charset="0"/>
              <a:ea typeface="ヒラギノ角ゴ Pro W3" charset="0"/>
              <a:cs typeface="ヒラギノ角ゴ Pro W3" charset="0"/>
            </a:endParaRPr>
          </a:p>
          <a:p>
            <a:pPr marL="0" indent="0">
              <a:spcAft>
                <a:spcPts val="600"/>
              </a:spcAft>
              <a:buNone/>
              <a:tabLst>
                <a:tab pos="571500" algn="l"/>
              </a:tabLst>
            </a:pPr>
            <a:endParaRPr lang="en-US" sz="3200" b="1" dirty="0">
              <a:latin typeface="Arial" charset="0"/>
              <a:ea typeface="ヒラギノ角ゴ Pro W3" charset="0"/>
              <a:cs typeface="ヒラギノ角ゴ Pro W3" charset="0"/>
            </a:endParaRPr>
          </a:p>
          <a:p>
            <a:pPr marL="0" indent="0">
              <a:spcAft>
                <a:spcPts val="600"/>
              </a:spcAft>
              <a:buNone/>
              <a:tabLst>
                <a:tab pos="571500" algn="l"/>
              </a:tabLst>
            </a:pPr>
            <a:endParaRPr lang="en-US" sz="3200" b="1" dirty="0" smtClean="0">
              <a:latin typeface="Arial" charset="0"/>
              <a:ea typeface="ヒラギノ角ゴ Pro W3" charset="0"/>
              <a:cs typeface="ヒラギノ角ゴ Pro W3" charset="0"/>
            </a:endParaRPr>
          </a:p>
          <a:p>
            <a:pPr marL="0" indent="0">
              <a:spcAft>
                <a:spcPts val="600"/>
              </a:spcAft>
              <a:buNone/>
              <a:tabLst>
                <a:tab pos="571500" algn="l"/>
              </a:tabLst>
            </a:pPr>
            <a:r>
              <a:rPr lang="en-US" sz="3200" b="1" dirty="0" smtClean="0">
                <a:latin typeface="Arial" charset="0"/>
                <a:ea typeface="ヒラギノ角ゴ Pro W3" charset="0"/>
                <a:cs typeface="ヒラギノ角ゴ Pro W3" charset="0"/>
              </a:rPr>
              <a:t>Formative </a:t>
            </a:r>
            <a:br>
              <a:rPr lang="en-US" sz="3200" b="1" dirty="0" smtClean="0">
                <a:latin typeface="Arial" charset="0"/>
                <a:ea typeface="ヒラギノ角ゴ Pro W3" charset="0"/>
                <a:cs typeface="ヒラギノ角ゴ Pro W3" charset="0"/>
              </a:rPr>
            </a:br>
            <a:r>
              <a:rPr lang="en-US" sz="3200" b="1" dirty="0" smtClean="0">
                <a:latin typeface="Arial" charset="0"/>
                <a:ea typeface="ヒラギノ角ゴ Pro W3" charset="0"/>
                <a:cs typeface="ヒラギノ角ゴ Pro W3" charset="0"/>
              </a:rPr>
              <a:t>Assessment</a:t>
            </a:r>
            <a:endParaRPr lang="en-US" sz="3200" b="1" dirty="0">
              <a:latin typeface="Arial" charset="0"/>
              <a:ea typeface="ヒラギノ角ゴ Pro W3" charset="0"/>
              <a:cs typeface="ヒラギノ角ゴ Pro W3" charset="0"/>
            </a:endParaRPr>
          </a:p>
          <a:p>
            <a:pPr marL="1604963" indent="-1604963">
              <a:lnSpc>
                <a:spcPct val="150000"/>
              </a:lnSpc>
              <a:spcAft>
                <a:spcPts val="600"/>
              </a:spcAft>
              <a:buFontTx/>
              <a:buNone/>
              <a:tabLst>
                <a:tab pos="1604963" algn="l"/>
              </a:tabLst>
            </a:pPr>
            <a:r>
              <a:rPr lang="en-US" sz="2800" dirty="0">
                <a:latin typeface="Arial" charset="0"/>
                <a:ea typeface="ヒラギノ角ゴ Pro W3" charset="0"/>
                <a:cs typeface="ヒラギノ角ゴ Pro W3" charset="0"/>
              </a:rPr>
              <a:t/>
            </a:r>
            <a:br>
              <a:rPr lang="en-US" sz="2800" dirty="0">
                <a:latin typeface="Arial" charset="0"/>
                <a:ea typeface="ヒラギノ角ゴ Pro W3" charset="0"/>
                <a:cs typeface="ヒラギノ角ゴ Pro W3" charset="0"/>
              </a:rPr>
            </a:br>
            <a:r>
              <a:rPr lang="en-US" sz="2800" dirty="0">
                <a:latin typeface="Arial" charset="0"/>
                <a:ea typeface="ヒラギノ角ゴ Pro W3" charset="0"/>
                <a:cs typeface="ヒラギノ角ゴ Pro W3" charset="0"/>
              </a:rPr>
              <a:t/>
            </a:r>
            <a:br>
              <a:rPr lang="en-US" sz="2800" dirty="0">
                <a:latin typeface="Arial" charset="0"/>
                <a:ea typeface="ヒラギノ角ゴ Pro W3" charset="0"/>
                <a:cs typeface="ヒラギノ角ゴ Pro W3" charset="0"/>
              </a:rPr>
            </a:br>
            <a:endParaRPr lang="en-US" sz="2800" dirty="0">
              <a:latin typeface="Arial" charset="0"/>
              <a:ea typeface="ヒラギノ角ゴ Pro W3" charset="0"/>
              <a:cs typeface="ヒラギノ角ゴ Pro W3" charset="0"/>
            </a:endParaRPr>
          </a:p>
        </p:txBody>
      </p:sp>
      <p:pic>
        <p:nvPicPr>
          <p:cNvPr id="1032" name="Picture 8" descr="C:\Users\cdroessler1\Documents\Career Development\CDF Pilot Class 2015\test-taker-cartoon.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038600" y="1588625"/>
            <a:ext cx="4667250" cy="50217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55120583"/>
      </p:ext>
    </p:extLst>
  </p:cSld>
  <p:clrMapOvr>
    <a:masterClrMapping/>
  </p:clrMapOvr>
  <p:transition spd="med">
    <p:fade/>
  </p:transition>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0721" name="Rectangle 2"/>
          <p:cNvSpPr>
            <a:spLocks noGrp="1" noChangeArrowheads="1"/>
          </p:cNvSpPr>
          <p:nvPr>
            <p:ph type="title" idx="4294967295"/>
          </p:nvPr>
        </p:nvSpPr>
        <p:spPr>
          <a:xfrm>
            <a:off x="0" y="304800"/>
            <a:ext cx="9144000" cy="990600"/>
          </a:xfrm>
        </p:spPr>
        <p:txBody>
          <a:bodyPr/>
          <a:lstStyle/>
          <a:p>
            <a:r>
              <a:rPr lang="en-US" sz="3200" dirty="0" smtClean="0">
                <a:latin typeface="Arial" charset="0"/>
                <a:ea typeface="ヒラギノ角ゴ Pro W3" charset="0"/>
                <a:cs typeface="ヒラギノ角ゴ Pro W3" charset="0"/>
              </a:rPr>
              <a:t>9. Evaluate the technological readiness of yourself and clients.</a:t>
            </a:r>
            <a:endParaRPr lang="en-US" sz="3200" dirty="0">
              <a:latin typeface="Arial" charset="0"/>
              <a:ea typeface="ヒラギノ角ゴ Pro W3" charset="0"/>
              <a:cs typeface="ヒラギノ角ゴ Pro W3" charset="0"/>
            </a:endParaRPr>
          </a:p>
        </p:txBody>
      </p:sp>
      <p:sp>
        <p:nvSpPr>
          <p:cNvPr id="30722" name="Rectangle 3"/>
          <p:cNvSpPr>
            <a:spLocks noGrp="1" noChangeArrowheads="1"/>
          </p:cNvSpPr>
          <p:nvPr>
            <p:ph type="body" idx="4294967295"/>
          </p:nvPr>
        </p:nvSpPr>
        <p:spPr>
          <a:xfrm>
            <a:off x="685800" y="1752600"/>
            <a:ext cx="8077200" cy="4495800"/>
          </a:xfrm>
        </p:spPr>
        <p:txBody>
          <a:bodyPr/>
          <a:lstStyle/>
          <a:p>
            <a:pPr marL="514350" indent="-514350">
              <a:spcAft>
                <a:spcPts val="600"/>
              </a:spcAft>
              <a:buFont typeface="+mj-lt"/>
              <a:buAutoNum type="arabicPeriod"/>
              <a:tabLst>
                <a:tab pos="571500" algn="l"/>
              </a:tabLst>
            </a:pPr>
            <a:r>
              <a:rPr lang="en-US" sz="2800" dirty="0" smtClean="0">
                <a:latin typeface="Arial" charset="0"/>
                <a:ea typeface="ヒラギノ角ゴ Pro W3" charset="0"/>
                <a:cs typeface="ヒラギノ角ゴ Pro W3" charset="0"/>
              </a:rPr>
              <a:t>Are you technologically literate?</a:t>
            </a:r>
          </a:p>
          <a:p>
            <a:pPr marL="514350" indent="-514350">
              <a:spcAft>
                <a:spcPts val="600"/>
              </a:spcAft>
              <a:buFont typeface="+mj-lt"/>
              <a:buAutoNum type="arabicPeriod"/>
              <a:tabLst>
                <a:tab pos="571500" algn="l"/>
              </a:tabLst>
            </a:pPr>
            <a:r>
              <a:rPr lang="en-US" sz="2800" dirty="0" smtClean="0">
                <a:latin typeface="Arial" charset="0"/>
                <a:ea typeface="ヒラギノ角ゴ Pro W3" charset="0"/>
                <a:cs typeface="ヒラギノ角ゴ Pro W3" charset="0"/>
              </a:rPr>
              <a:t>Are your students technologically literate?</a:t>
            </a:r>
          </a:p>
          <a:p>
            <a:pPr marL="514350" indent="-514350">
              <a:spcAft>
                <a:spcPts val="600"/>
              </a:spcAft>
              <a:buFont typeface="+mj-lt"/>
              <a:buAutoNum type="arabicPeriod"/>
              <a:tabLst>
                <a:tab pos="571500" algn="l"/>
              </a:tabLst>
            </a:pPr>
            <a:r>
              <a:rPr lang="en-US" sz="2800" dirty="0" smtClean="0">
                <a:latin typeface="Arial" charset="0"/>
                <a:ea typeface="ヒラギノ角ゴ Pro W3" charset="0"/>
                <a:cs typeface="ヒラギノ角ゴ Pro W3" charset="0"/>
              </a:rPr>
              <a:t>Online vs Offline materials</a:t>
            </a:r>
            <a:endParaRPr lang="en-US" sz="2800" dirty="0">
              <a:latin typeface="Arial" charset="0"/>
              <a:ea typeface="ヒラギノ角ゴ Pro W3" charset="0"/>
              <a:cs typeface="ヒラギノ角ゴ Pro W3" charset="0"/>
            </a:endParaRPr>
          </a:p>
        </p:txBody>
      </p:sp>
    </p:spTree>
    <p:extLst>
      <p:ext uri="{BB962C8B-B14F-4D97-AF65-F5344CB8AC3E}">
        <p14:creationId xmlns:p14="http://schemas.microsoft.com/office/powerpoint/2010/main" val="4203190"/>
      </p:ext>
    </p:extLst>
  </p:cSld>
  <p:clrMapOvr>
    <a:masterClrMapping/>
  </p:clrMapOvr>
  <p:transition spd="med">
    <p:fade/>
  </p:transition>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0721" name="Rectangle 2"/>
          <p:cNvSpPr>
            <a:spLocks noGrp="1" noChangeArrowheads="1"/>
          </p:cNvSpPr>
          <p:nvPr>
            <p:ph type="title" idx="4294967295"/>
          </p:nvPr>
        </p:nvSpPr>
        <p:spPr>
          <a:xfrm>
            <a:off x="0" y="304800"/>
            <a:ext cx="9144000" cy="990600"/>
          </a:xfrm>
        </p:spPr>
        <p:txBody>
          <a:bodyPr/>
          <a:lstStyle/>
          <a:p>
            <a:r>
              <a:rPr lang="en-US" sz="3200" dirty="0">
                <a:latin typeface="Arial" charset="0"/>
                <a:ea typeface="ヒラギノ角ゴ Pro W3" charset="0"/>
                <a:cs typeface="ヒラギノ角ゴ Pro W3" charset="0"/>
              </a:rPr>
              <a:t>9. Evaluate the technological readiness of yourself and clients.</a:t>
            </a:r>
          </a:p>
        </p:txBody>
      </p:sp>
      <p:sp>
        <p:nvSpPr>
          <p:cNvPr id="30722" name="Rectangle 3"/>
          <p:cNvSpPr>
            <a:spLocks noGrp="1" noChangeArrowheads="1"/>
          </p:cNvSpPr>
          <p:nvPr>
            <p:ph type="body" idx="4294967295"/>
          </p:nvPr>
        </p:nvSpPr>
        <p:spPr>
          <a:xfrm>
            <a:off x="685800" y="1752600"/>
            <a:ext cx="8077200" cy="4495800"/>
          </a:xfrm>
        </p:spPr>
        <p:txBody>
          <a:bodyPr/>
          <a:lstStyle/>
          <a:p>
            <a:pPr marL="0" indent="0">
              <a:spcAft>
                <a:spcPts val="600"/>
              </a:spcAft>
              <a:buNone/>
              <a:tabLst>
                <a:tab pos="571500" algn="l"/>
              </a:tabLst>
            </a:pPr>
            <a:endParaRPr lang="en-US" sz="3200" b="1" dirty="0" smtClean="0">
              <a:latin typeface="Arial" charset="0"/>
              <a:ea typeface="ヒラギノ角ゴ Pro W3" charset="0"/>
              <a:cs typeface="ヒラギノ角ゴ Pro W3" charset="0"/>
            </a:endParaRPr>
          </a:p>
          <a:p>
            <a:pPr marL="0" indent="0">
              <a:spcAft>
                <a:spcPts val="600"/>
              </a:spcAft>
              <a:buNone/>
              <a:tabLst>
                <a:tab pos="571500" algn="l"/>
              </a:tabLst>
            </a:pPr>
            <a:endParaRPr lang="en-US" sz="3200" b="1" dirty="0">
              <a:latin typeface="Arial" charset="0"/>
              <a:ea typeface="ヒラギノ角ゴ Pro W3" charset="0"/>
              <a:cs typeface="ヒラギノ角ゴ Pro W3" charset="0"/>
            </a:endParaRPr>
          </a:p>
          <a:p>
            <a:pPr marL="0" indent="0">
              <a:spcAft>
                <a:spcPts val="600"/>
              </a:spcAft>
              <a:buNone/>
              <a:tabLst>
                <a:tab pos="571500" algn="l"/>
              </a:tabLst>
            </a:pPr>
            <a:endParaRPr lang="en-US" sz="3200" b="1" dirty="0" smtClean="0">
              <a:latin typeface="Arial" charset="0"/>
              <a:ea typeface="ヒラギノ角ゴ Pro W3" charset="0"/>
              <a:cs typeface="ヒラギノ角ゴ Pro W3" charset="0"/>
            </a:endParaRPr>
          </a:p>
          <a:p>
            <a:pPr marL="0" indent="0">
              <a:spcAft>
                <a:spcPts val="600"/>
              </a:spcAft>
              <a:buNone/>
              <a:tabLst>
                <a:tab pos="571500" algn="l"/>
              </a:tabLst>
            </a:pPr>
            <a:r>
              <a:rPr lang="en-US" sz="3200" b="1" dirty="0" smtClean="0">
                <a:latin typeface="Arial" charset="0"/>
                <a:ea typeface="ヒラギノ角ゴ Pro W3" charset="0"/>
                <a:cs typeface="ヒラギノ角ゴ Pro W3" charset="0"/>
              </a:rPr>
              <a:t>Formative </a:t>
            </a:r>
            <a:br>
              <a:rPr lang="en-US" sz="3200" b="1" dirty="0" smtClean="0">
                <a:latin typeface="Arial" charset="0"/>
                <a:ea typeface="ヒラギノ角ゴ Pro W3" charset="0"/>
                <a:cs typeface="ヒラギノ角ゴ Pro W3" charset="0"/>
              </a:rPr>
            </a:br>
            <a:r>
              <a:rPr lang="en-US" sz="3200" b="1" dirty="0" smtClean="0">
                <a:latin typeface="Arial" charset="0"/>
                <a:ea typeface="ヒラギノ角ゴ Pro W3" charset="0"/>
                <a:cs typeface="ヒラギノ角ゴ Pro W3" charset="0"/>
              </a:rPr>
              <a:t>Assessment</a:t>
            </a:r>
            <a:endParaRPr lang="en-US" sz="3200" b="1" dirty="0">
              <a:latin typeface="Arial" charset="0"/>
              <a:ea typeface="ヒラギノ角ゴ Pro W3" charset="0"/>
              <a:cs typeface="ヒラギノ角ゴ Pro W3" charset="0"/>
            </a:endParaRPr>
          </a:p>
          <a:p>
            <a:pPr marL="1604963" indent="-1604963">
              <a:lnSpc>
                <a:spcPct val="150000"/>
              </a:lnSpc>
              <a:spcAft>
                <a:spcPts val="600"/>
              </a:spcAft>
              <a:buFontTx/>
              <a:buNone/>
              <a:tabLst>
                <a:tab pos="1604963" algn="l"/>
              </a:tabLst>
            </a:pPr>
            <a:r>
              <a:rPr lang="en-US" sz="2800" dirty="0">
                <a:latin typeface="Arial" charset="0"/>
                <a:ea typeface="ヒラギノ角ゴ Pro W3" charset="0"/>
                <a:cs typeface="ヒラギノ角ゴ Pro W3" charset="0"/>
              </a:rPr>
              <a:t/>
            </a:r>
            <a:br>
              <a:rPr lang="en-US" sz="2800" dirty="0">
                <a:latin typeface="Arial" charset="0"/>
                <a:ea typeface="ヒラギノ角ゴ Pro W3" charset="0"/>
                <a:cs typeface="ヒラギノ角ゴ Pro W3" charset="0"/>
              </a:rPr>
            </a:br>
            <a:r>
              <a:rPr lang="en-US" sz="2800" dirty="0">
                <a:latin typeface="Arial" charset="0"/>
                <a:ea typeface="ヒラギノ角ゴ Pro W3" charset="0"/>
                <a:cs typeface="ヒラギノ角ゴ Pro W3" charset="0"/>
              </a:rPr>
              <a:t/>
            </a:r>
            <a:br>
              <a:rPr lang="en-US" sz="2800" dirty="0">
                <a:latin typeface="Arial" charset="0"/>
                <a:ea typeface="ヒラギノ角ゴ Pro W3" charset="0"/>
                <a:cs typeface="ヒラギノ角ゴ Pro W3" charset="0"/>
              </a:rPr>
            </a:br>
            <a:endParaRPr lang="en-US" sz="2800" dirty="0">
              <a:latin typeface="Arial" charset="0"/>
              <a:ea typeface="ヒラギノ角ゴ Pro W3" charset="0"/>
              <a:cs typeface="ヒラギノ角ゴ Pro W3" charset="0"/>
            </a:endParaRPr>
          </a:p>
        </p:txBody>
      </p:sp>
      <p:pic>
        <p:nvPicPr>
          <p:cNvPr id="1032" name="Picture 8" descr="C:\Users\cdroessler1\Documents\Career Development\CDF Pilot Class 2015\test-taker-cartoon.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038600" y="1588625"/>
            <a:ext cx="4667250" cy="50217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29126003"/>
      </p:ext>
    </p:extLst>
  </p:cSld>
  <p:clrMapOvr>
    <a:masterClrMapping/>
  </p:clrMapOvr>
  <p:transition spd="med">
    <p:fade/>
  </p:transition>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0721" name="Rectangle 2"/>
          <p:cNvSpPr>
            <a:spLocks noGrp="1" noChangeArrowheads="1"/>
          </p:cNvSpPr>
          <p:nvPr>
            <p:ph type="title" idx="4294967295"/>
          </p:nvPr>
        </p:nvSpPr>
        <p:spPr>
          <a:xfrm>
            <a:off x="0" y="304800"/>
            <a:ext cx="9144000" cy="990600"/>
          </a:xfrm>
        </p:spPr>
        <p:txBody>
          <a:bodyPr/>
          <a:lstStyle/>
          <a:p>
            <a:r>
              <a:rPr lang="en-US" sz="3200" dirty="0" smtClean="0">
                <a:latin typeface="Arial" charset="0"/>
                <a:ea typeface="ヒラギノ角ゴ Pro W3" charset="0"/>
                <a:cs typeface="ヒラギノ角ゴ Pro W3" charset="0"/>
              </a:rPr>
              <a:t>10. Demonstrate how different informational and technological resources can be used to help clients with their career issues.</a:t>
            </a:r>
            <a:endParaRPr lang="en-US" sz="3200" dirty="0">
              <a:latin typeface="Arial" charset="0"/>
              <a:ea typeface="ヒラギノ角ゴ Pro W3" charset="0"/>
              <a:cs typeface="ヒラギノ角ゴ Pro W3" charset="0"/>
            </a:endParaRPr>
          </a:p>
        </p:txBody>
      </p:sp>
      <p:sp>
        <p:nvSpPr>
          <p:cNvPr id="30722" name="Rectangle 3"/>
          <p:cNvSpPr>
            <a:spLocks noGrp="1" noChangeArrowheads="1"/>
          </p:cNvSpPr>
          <p:nvPr>
            <p:ph type="body" idx="4294967295"/>
          </p:nvPr>
        </p:nvSpPr>
        <p:spPr>
          <a:xfrm>
            <a:off x="685800" y="1752600"/>
            <a:ext cx="8077200" cy="4495800"/>
          </a:xfrm>
        </p:spPr>
        <p:txBody>
          <a:bodyPr/>
          <a:lstStyle/>
          <a:p>
            <a:pPr marL="514350" indent="-514350">
              <a:spcAft>
                <a:spcPts val="600"/>
              </a:spcAft>
              <a:buFont typeface="+mj-lt"/>
              <a:buAutoNum type="arabicPeriod"/>
              <a:tabLst>
                <a:tab pos="571500" algn="l"/>
              </a:tabLst>
            </a:pPr>
            <a:endParaRPr lang="en-US" sz="2800" dirty="0">
              <a:latin typeface="Arial" charset="0"/>
              <a:ea typeface="ヒラギノ角ゴ Pro W3" charset="0"/>
              <a:cs typeface="ヒラギノ角ゴ Pro W3" charset="0"/>
            </a:endParaRPr>
          </a:p>
        </p:txBody>
      </p:sp>
      <p:pic>
        <p:nvPicPr>
          <p:cNvPr id="2050" name="Picture 2" descr="C:\Users\cdroessler1\AppData\Local\Microsoft\Windows\Temporary Internet Files\Content.IE5\5ZK0K6CH\Questionmark[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14600" y="1524000"/>
            <a:ext cx="3657600" cy="4572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10139025"/>
      </p:ext>
    </p:extLst>
  </p:cSld>
  <p:clrMapOvr>
    <a:masterClrMapping/>
  </p:clrMapOvr>
  <p:transition spd="med">
    <p:fade/>
  </p:transition>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pic>
        <p:nvPicPr>
          <p:cNvPr id="3074" name="Picture 2" descr="C:\Users\cdroessler1\Documents\Career Development\Career Clusters book LEAD 2015\NC_Career_Clusters_Guide_2015-cover.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60071" y="123825"/>
            <a:ext cx="5002729" cy="6657975"/>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bwMode="auto">
          <a:xfrm>
            <a:off x="2160071" y="123825"/>
            <a:ext cx="5002729" cy="6657975"/>
          </a:xfrm>
          <a:prstGeom prst="rect">
            <a:avLst/>
          </a:prstGeom>
          <a:noFill/>
          <a:ln w="3810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pitchFamily="-112" charset="0"/>
              <a:ea typeface="ヒラギノ角ゴ Pro W3" pitchFamily="-112" charset="-128"/>
              <a:cs typeface="ヒラギノ角ゴ Pro W3" pitchFamily="-112" charset="-128"/>
            </a:endParaRPr>
          </a:p>
        </p:txBody>
      </p:sp>
    </p:spTree>
    <p:extLst>
      <p:ext uri="{BB962C8B-B14F-4D97-AF65-F5344CB8AC3E}">
        <p14:creationId xmlns:p14="http://schemas.microsoft.com/office/powerpoint/2010/main" val="2541652346"/>
      </p:ext>
    </p:extLst>
  </p:cSld>
  <p:clrMapOvr>
    <a:masterClrMapping/>
  </p:clrMapOvr>
  <p:transition spd="med">
    <p:fade/>
  </p:transition>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showMasterSp="0" showMasterPhAnim="0">
  <p:cSld>
    <p:bg>
      <p:bgPr>
        <a:solidFill>
          <a:srgbClr val="7F1353"/>
        </a:solidFill>
        <a:effectLst/>
      </p:bgPr>
    </p:bg>
    <p:spTree>
      <p:nvGrpSpPr>
        <p:cNvPr id="1" name=""/>
        <p:cNvGrpSpPr/>
        <p:nvPr/>
      </p:nvGrpSpPr>
      <p:grpSpPr>
        <a:xfrm>
          <a:off x="0" y="0"/>
          <a:ext cx="0" cy="0"/>
          <a:chOff x="0" y="0"/>
          <a:chExt cx="0" cy="0"/>
        </a:xfrm>
      </p:grpSpPr>
      <p:pic>
        <p:nvPicPr>
          <p:cNvPr id="1026" name="Picture 2" descr="C:\Users\cdroessler1\Documents\Career Development\CDF Pilot Class 2015\screen shots\01.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51177" y="-8860"/>
            <a:ext cx="7841646" cy="6858000"/>
          </a:xfrm>
          <a:prstGeom prst="rect">
            <a:avLst/>
          </a:prstGeom>
          <a:noFill/>
          <a:extLst>
            <a:ext uri="{909E8E84-426E-40DD-AFC4-6F175D3DCCD1}">
              <a14:hiddenFill xmlns:a14="http://schemas.microsoft.com/office/drawing/2010/main">
                <a:solidFill>
                  <a:srgbClr val="FFFFFF"/>
                </a:solidFill>
              </a14:hiddenFill>
            </a:ext>
          </a:extLst>
        </p:spPr>
      </p:pic>
      <p:sp>
        <p:nvSpPr>
          <p:cNvPr id="5" name="Text Box 3"/>
          <p:cNvSpPr txBox="1">
            <a:spLocks noChangeArrowheads="1"/>
          </p:cNvSpPr>
          <p:nvPr/>
        </p:nvSpPr>
        <p:spPr bwMode="auto">
          <a:xfrm>
            <a:off x="1828800" y="4114800"/>
            <a:ext cx="5331716" cy="1384995"/>
          </a:xfrm>
          <a:prstGeom prst="rect">
            <a:avLst/>
          </a:prstGeom>
          <a:solidFill>
            <a:srgbClr val="BBE0E3"/>
          </a:solidFill>
          <a:ln w="38100">
            <a:solidFill>
              <a:srgbClr val="7F1353"/>
            </a:solidFill>
            <a:miter lim="800000"/>
            <a:headEnd/>
            <a:tailEnd/>
          </a:ln>
          <a:effectLst/>
        </p:spPr>
        <p:txBody>
          <a:bodyPr wrap="none">
            <a:spAutoFit/>
          </a:bodyPr>
          <a:lstStyle>
            <a:lvl1pPr>
              <a:defRPr sz="2400">
                <a:solidFill>
                  <a:schemeClr val="tx1"/>
                </a:solidFill>
                <a:latin typeface="Arial" charset="0"/>
                <a:ea typeface="ヒラギノ角ゴ Pro W3" charset="0"/>
                <a:cs typeface="ヒラギノ角ゴ Pro W3" charset="0"/>
              </a:defRPr>
            </a:lvl1pPr>
            <a:lvl2pPr marL="37931725" indent="-37474525">
              <a:defRPr sz="2400">
                <a:solidFill>
                  <a:schemeClr val="tx1"/>
                </a:solidFill>
                <a:latin typeface="Arial" charset="0"/>
                <a:ea typeface="ヒラギノ角ゴ Pro W3" charset="0"/>
                <a:cs typeface="ヒラギノ角ゴ Pro W3" charset="0"/>
              </a:defRPr>
            </a:lvl2pPr>
            <a:lvl3pPr>
              <a:defRPr sz="2400">
                <a:solidFill>
                  <a:schemeClr val="tx1"/>
                </a:solidFill>
                <a:latin typeface="Arial" charset="0"/>
                <a:ea typeface="ヒラギノ角ゴ Pro W3" charset="0"/>
                <a:cs typeface="ヒラギノ角ゴ Pro W3" charset="0"/>
              </a:defRPr>
            </a:lvl3pPr>
            <a:lvl4pPr>
              <a:defRPr sz="2400">
                <a:solidFill>
                  <a:schemeClr val="tx1"/>
                </a:solidFill>
                <a:latin typeface="Arial" charset="0"/>
                <a:ea typeface="ヒラギノ角ゴ Pro W3" charset="0"/>
                <a:cs typeface="ヒラギノ角ゴ Pro W3" charset="0"/>
              </a:defRPr>
            </a:lvl4pPr>
            <a:lvl5pPr>
              <a:defRPr sz="2400">
                <a:solidFill>
                  <a:schemeClr val="tx1"/>
                </a:solidFill>
                <a:latin typeface="Arial" charset="0"/>
                <a:ea typeface="ヒラギノ角ゴ Pro W3" charset="0"/>
                <a:cs typeface="ヒラギノ角ゴ Pro W3" charset="0"/>
              </a:defRPr>
            </a:lvl5pPr>
            <a:lvl6pPr marL="4572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6pPr>
            <a:lvl7pPr marL="9144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7pPr>
            <a:lvl8pPr marL="1371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8pPr>
            <a:lvl9pPr marL="18288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9pPr>
          </a:lstStyle>
          <a:p>
            <a:pPr>
              <a:defRPr/>
            </a:pPr>
            <a:endParaRPr lang="en-US" b="1" dirty="0">
              <a:effectLst>
                <a:outerShdw blurRad="38100" dist="38100" dir="2700000" algn="tl">
                  <a:srgbClr val="FFFFFF"/>
                </a:outerShdw>
              </a:effectLst>
              <a:latin typeface="Helvetica Neue" charset="0"/>
            </a:endParaRPr>
          </a:p>
          <a:p>
            <a:pPr>
              <a:defRPr/>
            </a:pPr>
            <a:r>
              <a:rPr lang="en-US" b="1" dirty="0">
                <a:effectLst>
                  <a:outerShdw blurRad="38100" dist="38100" dir="2700000" algn="tl">
                    <a:srgbClr val="FFFFFF"/>
                  </a:outerShdw>
                </a:effectLst>
                <a:latin typeface="Helvetica Neue" charset="0"/>
              </a:rPr>
              <a:t>   </a:t>
            </a:r>
            <a:r>
              <a:rPr lang="en-US" b="1" dirty="0" smtClean="0">
                <a:effectLst>
                  <a:outerShdw blurRad="38100" dist="38100" dir="2700000" algn="tl">
                    <a:srgbClr val="FFFFFF"/>
                  </a:outerShdw>
                </a:effectLst>
                <a:latin typeface="Helvetica Neue" charset="0"/>
              </a:rPr>
              <a:t>www.</a:t>
            </a:r>
            <a:r>
              <a:rPr lang="en-US" sz="3600" b="1" dirty="0" smtClean="0">
                <a:effectLst>
                  <a:outerShdw blurRad="38100" dist="38100" dir="2700000" algn="tl">
                    <a:srgbClr val="FFFFFF"/>
                  </a:outerShdw>
                </a:effectLst>
                <a:latin typeface="Helvetica Neue" charset="0"/>
              </a:rPr>
              <a:t>ctenc.org/careers</a:t>
            </a:r>
            <a:r>
              <a:rPr lang="en-US" b="1" dirty="0" smtClean="0">
                <a:effectLst>
                  <a:outerShdw blurRad="38100" dist="38100" dir="2700000" algn="tl">
                    <a:srgbClr val="FFFFFF"/>
                  </a:outerShdw>
                </a:effectLst>
                <a:latin typeface="Helvetica Neue" charset="0"/>
              </a:rPr>
              <a:t>   </a:t>
            </a:r>
            <a:endParaRPr lang="en-US" b="1" dirty="0">
              <a:effectLst>
                <a:outerShdw blurRad="38100" dist="38100" dir="2700000" algn="tl">
                  <a:srgbClr val="FFFFFF"/>
                </a:outerShdw>
              </a:effectLst>
              <a:latin typeface="Helvetica Neue" charset="0"/>
            </a:endParaRPr>
          </a:p>
          <a:p>
            <a:pPr>
              <a:defRPr/>
            </a:pPr>
            <a:endParaRPr lang="en-US" b="1" dirty="0">
              <a:effectLst>
                <a:outerShdw blurRad="38100" dist="38100" dir="2700000" algn="tl">
                  <a:srgbClr val="FFFFFF"/>
                </a:outerShdw>
              </a:effectLst>
              <a:latin typeface="Helvetica Neue" charset="0"/>
            </a:endParaRPr>
          </a:p>
        </p:txBody>
      </p:sp>
      <p:sp>
        <p:nvSpPr>
          <p:cNvPr id="6" name="Rounded Rectangle 5"/>
          <p:cNvSpPr>
            <a:spLocks noChangeArrowheads="1"/>
          </p:cNvSpPr>
          <p:nvPr/>
        </p:nvSpPr>
        <p:spPr bwMode="auto">
          <a:xfrm>
            <a:off x="762000" y="2590800"/>
            <a:ext cx="1905000" cy="914400"/>
          </a:xfrm>
          <a:prstGeom prst="roundRect">
            <a:avLst>
              <a:gd name="adj" fmla="val 16667"/>
            </a:avLst>
          </a:prstGeom>
          <a:noFill/>
          <a:ln w="88900">
            <a:solidFill>
              <a:srgbClr val="FF00FF"/>
            </a:solidFill>
            <a:round/>
            <a:headEnd/>
            <a:tailEnd/>
          </a:ln>
          <a:effectLst>
            <a:outerShdw blurRad="50800" dist="38100" dir="2700000" algn="tl" rotWithShape="0">
              <a:srgbClr val="808080">
                <a:alpha val="39998"/>
              </a:srgbClr>
            </a:outerShdw>
          </a:effectLst>
          <a:extLst>
            <a:ext uri="{909E8E84-426E-40DD-AFC4-6F175D3DCCD1}">
              <a14:hiddenFill xmlns:a14="http://schemas.microsoft.com/office/drawing/2010/main">
                <a:solidFill>
                  <a:srgbClr val="FFFFFF"/>
                </a:solidFill>
              </a14:hiddenFill>
            </a:ext>
          </a:extLst>
        </p:spPr>
        <p:txBody>
          <a:bodyPr/>
          <a:lstStyle/>
          <a:p>
            <a:pPr>
              <a:defRPr/>
            </a:pPr>
            <a:endParaRPr lang="en-US">
              <a:latin typeface="Arial" pitchFamily="-112" charset="0"/>
              <a:ea typeface="ヒラギノ角ゴ Pro W3" pitchFamily="-112" charset="-128"/>
            </a:endParaRPr>
          </a:p>
        </p:txBody>
      </p:sp>
    </p:spTree>
    <p:extLst>
      <p:ext uri="{BB962C8B-B14F-4D97-AF65-F5344CB8AC3E}">
        <p14:creationId xmlns:p14="http://schemas.microsoft.com/office/powerpoint/2010/main" val="3040041836"/>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1" presetClass="entr" presetSubtype="1"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wheel(1)">
                                      <p:cBhvr>
                                        <p:cTn id="11" dur="1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49667" name="Rectangle 3"/>
          <p:cNvSpPr>
            <a:spLocks noGrp="1" noChangeArrowheads="1"/>
          </p:cNvSpPr>
          <p:nvPr>
            <p:ph type="body" idx="4294967295"/>
          </p:nvPr>
        </p:nvSpPr>
        <p:spPr>
          <a:xfrm>
            <a:off x="228600" y="228600"/>
            <a:ext cx="8686800" cy="5791200"/>
          </a:xfrm>
        </p:spPr>
        <p:txBody>
          <a:bodyPr/>
          <a:lstStyle/>
          <a:p>
            <a:pPr marL="0" indent="0" algn="ctr">
              <a:spcBef>
                <a:spcPts val="600"/>
              </a:spcBef>
              <a:spcAft>
                <a:spcPts val="1800"/>
              </a:spcAft>
              <a:buNone/>
            </a:pPr>
            <a:r>
              <a:rPr lang="en-US" sz="5400" b="1" u="sng" dirty="0" smtClean="0">
                <a:solidFill>
                  <a:schemeClr val="accent4">
                    <a:lumMod val="95000"/>
                    <a:lumOff val="5000"/>
                  </a:schemeClr>
                </a:solidFill>
              </a:rPr>
              <a:t>Wisdom</a:t>
            </a:r>
            <a:r>
              <a:rPr lang="en-US" sz="4000" b="1" u="sng" dirty="0" smtClean="0">
                <a:solidFill>
                  <a:schemeClr val="accent4">
                    <a:lumMod val="95000"/>
                    <a:lumOff val="5000"/>
                  </a:schemeClr>
                </a:solidFill>
              </a:rPr>
              <a:t/>
            </a:r>
            <a:br>
              <a:rPr lang="en-US" sz="4000" b="1" u="sng" dirty="0" smtClean="0">
                <a:solidFill>
                  <a:schemeClr val="accent4">
                    <a:lumMod val="95000"/>
                    <a:lumOff val="5000"/>
                  </a:schemeClr>
                </a:solidFill>
              </a:rPr>
            </a:br>
            <a:r>
              <a:rPr lang="en-US" sz="3200" b="1" dirty="0" smtClean="0"/>
              <a:t>knowledge </a:t>
            </a:r>
            <a:r>
              <a:rPr lang="en-US" sz="3200" b="1" dirty="0"/>
              <a:t>+ compassion</a:t>
            </a:r>
          </a:p>
          <a:p>
            <a:pPr marL="0" indent="0" algn="ctr">
              <a:spcBef>
                <a:spcPts val="600"/>
              </a:spcBef>
              <a:spcAft>
                <a:spcPts val="1800"/>
              </a:spcAft>
              <a:buNone/>
            </a:pPr>
            <a:r>
              <a:rPr lang="en-US" sz="5400" b="1" u="sng" dirty="0" smtClean="0">
                <a:solidFill>
                  <a:schemeClr val="accent4">
                    <a:lumMod val="95000"/>
                    <a:lumOff val="5000"/>
                  </a:schemeClr>
                </a:solidFill>
              </a:rPr>
              <a:t>Knowledge</a:t>
            </a:r>
            <a:r>
              <a:rPr lang="en-US" sz="4000" b="1" u="sng" dirty="0" smtClean="0">
                <a:solidFill>
                  <a:schemeClr val="accent4">
                    <a:lumMod val="95000"/>
                    <a:lumOff val="5000"/>
                  </a:schemeClr>
                </a:solidFill>
              </a:rPr>
              <a:t/>
            </a:r>
            <a:br>
              <a:rPr lang="en-US" sz="4000" b="1" u="sng" dirty="0" smtClean="0">
                <a:solidFill>
                  <a:schemeClr val="accent4">
                    <a:lumMod val="95000"/>
                    <a:lumOff val="5000"/>
                  </a:schemeClr>
                </a:solidFill>
              </a:rPr>
            </a:br>
            <a:r>
              <a:rPr lang="en-US" sz="3200" b="1" dirty="0" smtClean="0"/>
              <a:t>information </a:t>
            </a:r>
            <a:r>
              <a:rPr lang="en-US" sz="3200" b="1" dirty="0"/>
              <a:t>+ understanding</a:t>
            </a:r>
          </a:p>
          <a:p>
            <a:pPr marL="0" indent="0" algn="ctr">
              <a:spcBef>
                <a:spcPts val="600"/>
              </a:spcBef>
              <a:spcAft>
                <a:spcPts val="1800"/>
              </a:spcAft>
              <a:buNone/>
            </a:pPr>
            <a:r>
              <a:rPr lang="en-US" sz="5400" b="1" u="sng" dirty="0" smtClean="0">
                <a:solidFill>
                  <a:schemeClr val="accent4">
                    <a:lumMod val="95000"/>
                    <a:lumOff val="5000"/>
                  </a:schemeClr>
                </a:solidFill>
              </a:rPr>
              <a:t>Information</a:t>
            </a:r>
            <a:r>
              <a:rPr lang="en-US" sz="4000" b="1" u="sng" dirty="0" smtClean="0">
                <a:solidFill>
                  <a:schemeClr val="accent4">
                    <a:lumMod val="95000"/>
                    <a:lumOff val="5000"/>
                  </a:schemeClr>
                </a:solidFill>
              </a:rPr>
              <a:t/>
            </a:r>
            <a:br>
              <a:rPr lang="en-US" sz="4000" b="1" u="sng" dirty="0" smtClean="0">
                <a:solidFill>
                  <a:schemeClr val="accent4">
                    <a:lumMod val="95000"/>
                    <a:lumOff val="5000"/>
                  </a:schemeClr>
                </a:solidFill>
              </a:rPr>
            </a:br>
            <a:r>
              <a:rPr lang="en-US" sz="3200" b="1" dirty="0" smtClean="0"/>
              <a:t>data </a:t>
            </a:r>
            <a:r>
              <a:rPr lang="en-US" sz="3200" b="1" dirty="0"/>
              <a:t>+ analysis</a:t>
            </a:r>
          </a:p>
          <a:p>
            <a:pPr marL="0" indent="0" algn="ctr">
              <a:spcBef>
                <a:spcPts val="600"/>
              </a:spcBef>
              <a:spcAft>
                <a:spcPts val="1800"/>
              </a:spcAft>
              <a:buNone/>
            </a:pPr>
            <a:r>
              <a:rPr lang="en-US" sz="5400" b="1" u="sng" dirty="0">
                <a:solidFill>
                  <a:schemeClr val="accent4">
                    <a:lumMod val="95000"/>
                    <a:lumOff val="5000"/>
                  </a:schemeClr>
                </a:solidFill>
              </a:rPr>
              <a:t>Data</a:t>
            </a:r>
            <a:endParaRPr lang="en-US" sz="5400" u="sng" dirty="0">
              <a:solidFill>
                <a:schemeClr val="accent4">
                  <a:lumMod val="95000"/>
                  <a:lumOff val="5000"/>
                </a:schemeClr>
              </a:solidFill>
              <a:effectLst>
                <a:outerShdw blurRad="38100" dist="38100" dir="2700000" algn="tl">
                  <a:srgbClr val="DDDDDD"/>
                </a:outerShdw>
              </a:effectLst>
              <a:latin typeface="Arial" charset="0"/>
              <a:ea typeface="ヒラギノ角ゴ Pro W3" charset="0"/>
              <a:cs typeface="ヒラギノ角ゴ Pro W3" charset="0"/>
            </a:endParaRPr>
          </a:p>
        </p:txBody>
      </p:sp>
      <p:pic>
        <p:nvPicPr>
          <p:cNvPr id="3" name="Picture 6" descr="C:\Users\cdroessler1\AppData\Local\Microsoft\Windows\Temporary Internet Files\Content.IE5\3HCYNZV2\soapbox-300x300[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19900" y="4533900"/>
            <a:ext cx="2324100" cy="23241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51318378"/>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649667">
                                            <p:txEl>
                                              <p:pRg st="3" end="3"/>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649667">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649667">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649667">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49667" grpId="0" uiExpand="1" build="p"/>
    </p:bldLst>
  </p:timing>
</p:sld>
</file>

<file path=ppt/slides/slide50.xml><?xml version="1.0" encoding="utf-8"?>
<p:sld xmlns:a="http://schemas.openxmlformats.org/drawingml/2006/main" xmlns:r="http://schemas.openxmlformats.org/officeDocument/2006/relationships" xmlns:p="http://schemas.openxmlformats.org/presentationml/2006/main" showMasterSp="0" showMasterPhAnim="0">
  <p:cSld>
    <p:bg>
      <p:bgPr>
        <a:solidFill>
          <a:srgbClr val="7F1353"/>
        </a:solidFill>
        <a:effectLst/>
      </p:bgPr>
    </p:bg>
    <p:spTree>
      <p:nvGrpSpPr>
        <p:cNvPr id="1" name=""/>
        <p:cNvGrpSpPr/>
        <p:nvPr/>
      </p:nvGrpSpPr>
      <p:grpSpPr>
        <a:xfrm>
          <a:off x="0" y="0"/>
          <a:ext cx="0" cy="0"/>
          <a:chOff x="0" y="0"/>
          <a:chExt cx="0" cy="0"/>
        </a:xfrm>
      </p:grpSpPr>
      <p:pic>
        <p:nvPicPr>
          <p:cNvPr id="2050" name="Picture 2" descr="C:\Users\cdroessler1\Documents\Career Development\CDF Pilot Class 2015\screen shots\02.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51177" y="0"/>
            <a:ext cx="7841646"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69811603"/>
      </p:ext>
    </p:extLst>
  </p:cSld>
  <p:clrMapOvr>
    <a:masterClrMapping/>
  </p:clrMapOvr>
  <p:transition spd="med">
    <p:fade/>
  </p:transition>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showMasterSp="0" showMasterPhAnim="0">
  <p:cSld>
    <p:bg>
      <p:bgPr>
        <a:solidFill>
          <a:srgbClr val="7F1353"/>
        </a:solidFill>
        <a:effectLst/>
      </p:bgPr>
    </p:bg>
    <p:spTree>
      <p:nvGrpSpPr>
        <p:cNvPr id="1" name=""/>
        <p:cNvGrpSpPr/>
        <p:nvPr/>
      </p:nvGrpSpPr>
      <p:grpSpPr>
        <a:xfrm>
          <a:off x="0" y="0"/>
          <a:ext cx="0" cy="0"/>
          <a:chOff x="0" y="0"/>
          <a:chExt cx="0" cy="0"/>
        </a:xfrm>
      </p:grpSpPr>
      <p:pic>
        <p:nvPicPr>
          <p:cNvPr id="3074" name="Picture 2" descr="C:\Users\cdroessler1\Documents\Career Development\CDF Pilot Class 2015\screen shots\03.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51178" y="0"/>
            <a:ext cx="7841644" cy="6858000"/>
          </a:xfrm>
          <a:prstGeom prst="rect">
            <a:avLst/>
          </a:prstGeom>
          <a:noFill/>
          <a:extLst>
            <a:ext uri="{909E8E84-426E-40DD-AFC4-6F175D3DCCD1}">
              <a14:hiddenFill xmlns:a14="http://schemas.microsoft.com/office/drawing/2010/main">
                <a:solidFill>
                  <a:srgbClr val="FFFFFF"/>
                </a:solidFill>
              </a14:hiddenFill>
            </a:ext>
          </a:extLst>
        </p:spPr>
      </p:pic>
      <p:sp>
        <p:nvSpPr>
          <p:cNvPr id="3" name="Rounded Rectangle 2"/>
          <p:cNvSpPr>
            <a:spLocks noChangeArrowheads="1"/>
          </p:cNvSpPr>
          <p:nvPr/>
        </p:nvSpPr>
        <p:spPr bwMode="auto">
          <a:xfrm>
            <a:off x="651178" y="914400"/>
            <a:ext cx="1482422" cy="1143000"/>
          </a:xfrm>
          <a:prstGeom prst="roundRect">
            <a:avLst>
              <a:gd name="adj" fmla="val 16667"/>
            </a:avLst>
          </a:prstGeom>
          <a:noFill/>
          <a:ln w="88900">
            <a:solidFill>
              <a:srgbClr val="FF00FF"/>
            </a:solidFill>
            <a:round/>
            <a:headEnd/>
            <a:tailEnd/>
          </a:ln>
          <a:effectLst>
            <a:outerShdw blurRad="50800" dist="38100" dir="2700000" algn="tl" rotWithShape="0">
              <a:srgbClr val="808080">
                <a:alpha val="39998"/>
              </a:srgbClr>
            </a:outerShdw>
          </a:effectLst>
          <a:extLst>
            <a:ext uri="{909E8E84-426E-40DD-AFC4-6F175D3DCCD1}">
              <a14:hiddenFill xmlns:a14="http://schemas.microsoft.com/office/drawing/2010/main">
                <a:solidFill>
                  <a:srgbClr val="FFFFFF"/>
                </a:solidFill>
              </a14:hiddenFill>
            </a:ext>
          </a:extLst>
        </p:spPr>
        <p:txBody>
          <a:bodyPr/>
          <a:lstStyle/>
          <a:p>
            <a:pPr>
              <a:defRPr/>
            </a:pPr>
            <a:endParaRPr lang="en-US">
              <a:latin typeface="Arial" pitchFamily="-112" charset="0"/>
              <a:ea typeface="ヒラギノ角ゴ Pro W3" pitchFamily="-112" charset="-128"/>
            </a:endParaRPr>
          </a:p>
        </p:txBody>
      </p:sp>
      <p:sp>
        <p:nvSpPr>
          <p:cNvPr id="4" name="Rounded Rectangle 3"/>
          <p:cNvSpPr>
            <a:spLocks noChangeArrowheads="1"/>
          </p:cNvSpPr>
          <p:nvPr/>
        </p:nvSpPr>
        <p:spPr bwMode="auto">
          <a:xfrm>
            <a:off x="651178" y="1752600"/>
            <a:ext cx="4225622" cy="685800"/>
          </a:xfrm>
          <a:prstGeom prst="roundRect">
            <a:avLst>
              <a:gd name="adj" fmla="val 16667"/>
            </a:avLst>
          </a:prstGeom>
          <a:noFill/>
          <a:ln w="88900">
            <a:solidFill>
              <a:srgbClr val="FF00FF"/>
            </a:solidFill>
            <a:round/>
            <a:headEnd/>
            <a:tailEnd/>
          </a:ln>
          <a:effectLst>
            <a:outerShdw blurRad="50800" dist="38100" dir="2700000" algn="tl" rotWithShape="0">
              <a:srgbClr val="808080">
                <a:alpha val="39998"/>
              </a:srgbClr>
            </a:outerShdw>
          </a:effectLst>
          <a:extLst>
            <a:ext uri="{909E8E84-426E-40DD-AFC4-6F175D3DCCD1}">
              <a14:hiddenFill xmlns:a14="http://schemas.microsoft.com/office/drawing/2010/main">
                <a:solidFill>
                  <a:srgbClr val="FFFFFF"/>
                </a:solidFill>
              </a14:hiddenFill>
            </a:ext>
          </a:extLst>
        </p:spPr>
        <p:txBody>
          <a:bodyPr/>
          <a:lstStyle/>
          <a:p>
            <a:pPr>
              <a:defRPr/>
            </a:pPr>
            <a:endParaRPr lang="en-US">
              <a:latin typeface="Arial" pitchFamily="-112" charset="0"/>
              <a:ea typeface="ヒラギノ角ゴ Pro W3" pitchFamily="-112" charset="-128"/>
            </a:endParaRPr>
          </a:p>
        </p:txBody>
      </p:sp>
      <p:sp>
        <p:nvSpPr>
          <p:cNvPr id="5" name="Rounded Rectangle 4"/>
          <p:cNvSpPr>
            <a:spLocks noChangeArrowheads="1"/>
          </p:cNvSpPr>
          <p:nvPr/>
        </p:nvSpPr>
        <p:spPr bwMode="auto">
          <a:xfrm>
            <a:off x="651178" y="2971800"/>
            <a:ext cx="1634822" cy="609600"/>
          </a:xfrm>
          <a:prstGeom prst="roundRect">
            <a:avLst>
              <a:gd name="adj" fmla="val 16667"/>
            </a:avLst>
          </a:prstGeom>
          <a:noFill/>
          <a:ln w="88900">
            <a:solidFill>
              <a:srgbClr val="FF00FF"/>
            </a:solidFill>
            <a:round/>
            <a:headEnd/>
            <a:tailEnd/>
          </a:ln>
          <a:effectLst>
            <a:outerShdw blurRad="50800" dist="38100" dir="2700000" algn="tl" rotWithShape="0">
              <a:srgbClr val="808080">
                <a:alpha val="39998"/>
              </a:srgbClr>
            </a:outerShdw>
          </a:effectLst>
          <a:extLst>
            <a:ext uri="{909E8E84-426E-40DD-AFC4-6F175D3DCCD1}">
              <a14:hiddenFill xmlns:a14="http://schemas.microsoft.com/office/drawing/2010/main">
                <a:solidFill>
                  <a:srgbClr val="FFFFFF"/>
                </a:solidFill>
              </a14:hiddenFill>
            </a:ext>
          </a:extLst>
        </p:spPr>
        <p:txBody>
          <a:bodyPr/>
          <a:lstStyle/>
          <a:p>
            <a:pPr>
              <a:defRPr/>
            </a:pPr>
            <a:endParaRPr lang="en-US">
              <a:latin typeface="Arial" pitchFamily="-112" charset="0"/>
              <a:ea typeface="ヒラギノ角ゴ Pro W3" pitchFamily="-112" charset="-128"/>
            </a:endParaRPr>
          </a:p>
        </p:txBody>
      </p:sp>
    </p:spTree>
    <p:extLst>
      <p:ext uri="{BB962C8B-B14F-4D97-AF65-F5344CB8AC3E}">
        <p14:creationId xmlns:p14="http://schemas.microsoft.com/office/powerpoint/2010/main" val="1064482008"/>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heel(1)">
                                      <p:cBhvr>
                                        <p:cTn id="7" dur="1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xit" presetSubtype="0" fill="hold" grpId="1" nodeType="clickEffect">
                                  <p:stCondLst>
                                    <p:cond delay="0"/>
                                  </p:stCondLst>
                                  <p:childTnLst>
                                    <p:animEffect transition="out" filter="fade">
                                      <p:cBhvr>
                                        <p:cTn id="11" dur="500"/>
                                        <p:tgtEl>
                                          <p:spTgt spid="3"/>
                                        </p:tgtEl>
                                      </p:cBhvr>
                                    </p:animEffect>
                                    <p:set>
                                      <p:cBhvr>
                                        <p:cTn id="12" dur="1" fill="hold">
                                          <p:stCondLst>
                                            <p:cond delay="499"/>
                                          </p:stCondLst>
                                        </p:cTn>
                                        <p:tgtEl>
                                          <p:spTgt spid="3"/>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21" presetClass="entr" presetSubtype="1" fill="hold" grpId="0"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wheel(1)">
                                      <p:cBhvr>
                                        <p:cTn id="17" dur="1500"/>
                                        <p:tgtEl>
                                          <p:spTgt spid="4"/>
                                        </p:tgtEl>
                                      </p:cBhvr>
                                    </p:animEffect>
                                  </p:childTnLst>
                                </p:cTn>
                              </p:par>
                            </p:childTnLst>
                          </p:cTn>
                        </p:par>
                      </p:childTnLst>
                    </p:cTn>
                  </p:par>
                  <p:par>
                    <p:cTn id="18" fill="hold">
                      <p:stCondLst>
                        <p:cond delay="indefinite"/>
                      </p:stCondLst>
                      <p:childTnLst>
                        <p:par>
                          <p:cTn id="19" fill="hold">
                            <p:stCondLst>
                              <p:cond delay="0"/>
                            </p:stCondLst>
                            <p:childTnLst>
                              <p:par>
                                <p:cTn id="20" presetID="21" presetClass="entr" presetSubtype="1" fill="hold" grpId="0" nodeType="click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wheel(1)">
                                      <p:cBhvr>
                                        <p:cTn id="22" dur="1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3" grpId="1" animBg="1"/>
      <p:bldP spid="4" grpId="0" animBg="1"/>
      <p:bldP spid="5" grpId="0" animBg="1"/>
    </p:bldLst>
  </p:timing>
</p:sld>
</file>

<file path=ppt/slides/slide52.xml><?xml version="1.0" encoding="utf-8"?>
<p:sld xmlns:a="http://schemas.openxmlformats.org/drawingml/2006/main" xmlns:r="http://schemas.openxmlformats.org/officeDocument/2006/relationships" xmlns:p="http://schemas.openxmlformats.org/presentationml/2006/main" showMasterSp="0" showMasterPhAnim="0">
  <p:cSld>
    <p:bg>
      <p:bgPr>
        <a:solidFill>
          <a:srgbClr val="7F1353"/>
        </a:solidFill>
        <a:effectLst/>
      </p:bgPr>
    </p:bg>
    <p:spTree>
      <p:nvGrpSpPr>
        <p:cNvPr id="1" name=""/>
        <p:cNvGrpSpPr/>
        <p:nvPr/>
      </p:nvGrpSpPr>
      <p:grpSpPr>
        <a:xfrm>
          <a:off x="0" y="0"/>
          <a:ext cx="0" cy="0"/>
          <a:chOff x="0" y="0"/>
          <a:chExt cx="0" cy="0"/>
        </a:xfrm>
      </p:grpSpPr>
      <p:pic>
        <p:nvPicPr>
          <p:cNvPr id="4098" name="Picture 2" descr="C:\Users\cdroessler1\Documents\Career Development\CDF Pilot Class 2015\screen shots\04.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51178" y="0"/>
            <a:ext cx="7841645" cy="6858000"/>
          </a:xfrm>
          <a:prstGeom prst="rect">
            <a:avLst/>
          </a:prstGeom>
          <a:noFill/>
          <a:extLst>
            <a:ext uri="{909E8E84-426E-40DD-AFC4-6F175D3DCCD1}">
              <a14:hiddenFill xmlns:a14="http://schemas.microsoft.com/office/drawing/2010/main">
                <a:solidFill>
                  <a:srgbClr val="FFFFFF"/>
                </a:solidFill>
              </a14:hiddenFill>
            </a:ext>
          </a:extLst>
        </p:spPr>
      </p:pic>
      <p:sp>
        <p:nvSpPr>
          <p:cNvPr id="3" name="Rounded Rectangle 2"/>
          <p:cNvSpPr>
            <a:spLocks noChangeArrowheads="1"/>
          </p:cNvSpPr>
          <p:nvPr/>
        </p:nvSpPr>
        <p:spPr bwMode="auto">
          <a:xfrm>
            <a:off x="762000" y="3200400"/>
            <a:ext cx="2667000" cy="342900"/>
          </a:xfrm>
          <a:prstGeom prst="roundRect">
            <a:avLst>
              <a:gd name="adj" fmla="val 16667"/>
            </a:avLst>
          </a:prstGeom>
          <a:noFill/>
          <a:ln w="88900">
            <a:solidFill>
              <a:srgbClr val="FF00FF"/>
            </a:solidFill>
            <a:round/>
            <a:headEnd/>
            <a:tailEnd/>
          </a:ln>
          <a:effectLst>
            <a:outerShdw blurRad="50800" dist="38100" dir="2700000" algn="tl" rotWithShape="0">
              <a:srgbClr val="808080">
                <a:alpha val="39998"/>
              </a:srgbClr>
            </a:outerShdw>
          </a:effectLst>
          <a:extLst>
            <a:ext uri="{909E8E84-426E-40DD-AFC4-6F175D3DCCD1}">
              <a14:hiddenFill xmlns:a14="http://schemas.microsoft.com/office/drawing/2010/main">
                <a:solidFill>
                  <a:srgbClr val="FFFFFF"/>
                </a:solidFill>
              </a14:hiddenFill>
            </a:ext>
          </a:extLst>
        </p:spPr>
        <p:txBody>
          <a:bodyPr/>
          <a:lstStyle/>
          <a:p>
            <a:pPr>
              <a:defRPr/>
            </a:pPr>
            <a:endParaRPr lang="en-US">
              <a:latin typeface="Arial" pitchFamily="-112" charset="0"/>
              <a:ea typeface="ヒラギノ角ゴ Pro W3" pitchFamily="-112" charset="-128"/>
            </a:endParaRPr>
          </a:p>
        </p:txBody>
      </p:sp>
    </p:spTree>
    <p:extLst>
      <p:ext uri="{BB962C8B-B14F-4D97-AF65-F5344CB8AC3E}">
        <p14:creationId xmlns:p14="http://schemas.microsoft.com/office/powerpoint/2010/main" val="1203600637"/>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heel(1)">
                                      <p:cBhvr>
                                        <p:cTn id="7" dur="1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53.xml><?xml version="1.0" encoding="utf-8"?>
<p:sld xmlns:a="http://schemas.openxmlformats.org/drawingml/2006/main" xmlns:r="http://schemas.openxmlformats.org/officeDocument/2006/relationships" xmlns:p="http://schemas.openxmlformats.org/presentationml/2006/main" showMasterSp="0" showMasterPhAnim="0">
  <p:cSld>
    <p:bg>
      <p:bgPr>
        <a:solidFill>
          <a:srgbClr val="7F1353"/>
        </a:solidFill>
        <a:effectLst/>
      </p:bgPr>
    </p:bg>
    <p:spTree>
      <p:nvGrpSpPr>
        <p:cNvPr id="1" name=""/>
        <p:cNvGrpSpPr/>
        <p:nvPr/>
      </p:nvGrpSpPr>
      <p:grpSpPr>
        <a:xfrm>
          <a:off x="0" y="0"/>
          <a:ext cx="0" cy="0"/>
          <a:chOff x="0" y="0"/>
          <a:chExt cx="0" cy="0"/>
        </a:xfrm>
      </p:grpSpPr>
      <p:pic>
        <p:nvPicPr>
          <p:cNvPr id="5122" name="Picture 2" descr="C:\Users\cdroessler1\Documents\Career Development\CDF Pilot Class 2015\screen shots\05.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51178" y="0"/>
            <a:ext cx="7841645"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77066911"/>
      </p:ext>
    </p:extLst>
  </p:cSld>
  <p:clrMapOvr>
    <a:masterClrMapping/>
  </p:clrMapOvr>
  <p:transition spd="med">
    <p:fade/>
  </p:transition>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showMasterSp="0" showMasterPhAnim="0">
  <p:cSld>
    <p:bg>
      <p:bgPr>
        <a:solidFill>
          <a:srgbClr val="7F1353"/>
        </a:solidFill>
        <a:effectLst/>
      </p:bgPr>
    </p:bg>
    <p:spTree>
      <p:nvGrpSpPr>
        <p:cNvPr id="1" name=""/>
        <p:cNvGrpSpPr/>
        <p:nvPr/>
      </p:nvGrpSpPr>
      <p:grpSpPr>
        <a:xfrm>
          <a:off x="0" y="0"/>
          <a:ext cx="0" cy="0"/>
          <a:chOff x="0" y="0"/>
          <a:chExt cx="0" cy="0"/>
        </a:xfrm>
      </p:grpSpPr>
      <p:pic>
        <p:nvPicPr>
          <p:cNvPr id="6146" name="Picture 2" descr="C:\Users\cdroessler1\Documents\Career Development\CDF Pilot Class 2015\screen shots\06.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51178" y="0"/>
            <a:ext cx="7841645"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51395325"/>
      </p:ext>
    </p:extLst>
  </p:cSld>
  <p:clrMapOvr>
    <a:masterClrMapping/>
  </p:clrMapOvr>
  <p:transition spd="med">
    <p:fade/>
  </p:transition>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showMasterSp="0" showMasterPhAnim="0">
  <p:cSld>
    <p:bg>
      <p:bgPr>
        <a:solidFill>
          <a:srgbClr val="7F1353"/>
        </a:solidFill>
        <a:effectLst/>
      </p:bgPr>
    </p:bg>
    <p:spTree>
      <p:nvGrpSpPr>
        <p:cNvPr id="1" name=""/>
        <p:cNvGrpSpPr/>
        <p:nvPr/>
      </p:nvGrpSpPr>
      <p:grpSpPr>
        <a:xfrm>
          <a:off x="0" y="0"/>
          <a:ext cx="0" cy="0"/>
          <a:chOff x="0" y="0"/>
          <a:chExt cx="0" cy="0"/>
        </a:xfrm>
      </p:grpSpPr>
      <p:pic>
        <p:nvPicPr>
          <p:cNvPr id="7170" name="Picture 2" descr="C:\Users\cdroessler1\Documents\Career Development\CDF Pilot Class 2015\screen shots\07.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51177" y="0"/>
            <a:ext cx="7841646"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90211154"/>
      </p:ext>
    </p:extLst>
  </p:cSld>
  <p:clrMapOvr>
    <a:masterClrMapping/>
  </p:clrMapOvr>
  <p:transition spd="med">
    <p:fade/>
  </p:transition>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showMasterSp="0" showMasterPhAnim="0">
  <p:cSld>
    <p:bg>
      <p:bgPr>
        <a:solidFill>
          <a:srgbClr val="7F1353"/>
        </a:solidFill>
        <a:effectLst/>
      </p:bgPr>
    </p:bg>
    <p:spTree>
      <p:nvGrpSpPr>
        <p:cNvPr id="1" name=""/>
        <p:cNvGrpSpPr/>
        <p:nvPr/>
      </p:nvGrpSpPr>
      <p:grpSpPr>
        <a:xfrm>
          <a:off x="0" y="0"/>
          <a:ext cx="0" cy="0"/>
          <a:chOff x="0" y="0"/>
          <a:chExt cx="0" cy="0"/>
        </a:xfrm>
      </p:grpSpPr>
      <p:pic>
        <p:nvPicPr>
          <p:cNvPr id="8194" name="Picture 2" descr="C:\Users\cdroessler1\Documents\Career Development\CDF Pilot Class 2015\screen shots\09.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51178" y="0"/>
            <a:ext cx="7841645"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67957299"/>
      </p:ext>
    </p:extLst>
  </p:cSld>
  <p:clrMapOvr>
    <a:masterClrMapping/>
  </p:clrMapOvr>
  <p:transition spd="med">
    <p:fade/>
  </p:transition>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showMasterSp="0" showMasterPhAnim="0">
  <p:cSld>
    <p:bg>
      <p:bgPr>
        <a:solidFill>
          <a:srgbClr val="7F1353"/>
        </a:solidFill>
        <a:effectLst/>
      </p:bgPr>
    </p:bg>
    <p:spTree>
      <p:nvGrpSpPr>
        <p:cNvPr id="1" name=""/>
        <p:cNvGrpSpPr/>
        <p:nvPr/>
      </p:nvGrpSpPr>
      <p:grpSpPr>
        <a:xfrm>
          <a:off x="0" y="0"/>
          <a:ext cx="0" cy="0"/>
          <a:chOff x="0" y="0"/>
          <a:chExt cx="0" cy="0"/>
        </a:xfrm>
      </p:grpSpPr>
      <p:pic>
        <p:nvPicPr>
          <p:cNvPr id="9218" name="Picture 2" descr="C:\Users\cdroessler1\Documents\Career Development\CDF Pilot Class 2015\screen shots\10.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51178" y="0"/>
            <a:ext cx="7841644" cy="6858000"/>
          </a:xfrm>
          <a:prstGeom prst="rect">
            <a:avLst/>
          </a:prstGeom>
          <a:noFill/>
          <a:extLst>
            <a:ext uri="{909E8E84-426E-40DD-AFC4-6F175D3DCCD1}">
              <a14:hiddenFill xmlns:a14="http://schemas.microsoft.com/office/drawing/2010/main">
                <a:solidFill>
                  <a:srgbClr val="FFFFFF"/>
                </a:solidFill>
              </a14:hiddenFill>
            </a:ext>
          </a:extLst>
        </p:spPr>
      </p:pic>
      <p:sp>
        <p:nvSpPr>
          <p:cNvPr id="3" name="Rounded Rectangle 2"/>
          <p:cNvSpPr>
            <a:spLocks noChangeArrowheads="1"/>
          </p:cNvSpPr>
          <p:nvPr/>
        </p:nvSpPr>
        <p:spPr bwMode="auto">
          <a:xfrm>
            <a:off x="838200" y="3086100"/>
            <a:ext cx="1295400" cy="1333500"/>
          </a:xfrm>
          <a:prstGeom prst="roundRect">
            <a:avLst>
              <a:gd name="adj" fmla="val 16667"/>
            </a:avLst>
          </a:prstGeom>
          <a:noFill/>
          <a:ln w="88900">
            <a:solidFill>
              <a:srgbClr val="FF00FF"/>
            </a:solidFill>
            <a:round/>
            <a:headEnd/>
            <a:tailEnd/>
          </a:ln>
          <a:effectLst>
            <a:outerShdw blurRad="50800" dist="38100" dir="2700000" algn="tl" rotWithShape="0">
              <a:srgbClr val="808080">
                <a:alpha val="39998"/>
              </a:srgbClr>
            </a:outerShdw>
          </a:effectLst>
          <a:extLst>
            <a:ext uri="{909E8E84-426E-40DD-AFC4-6F175D3DCCD1}">
              <a14:hiddenFill xmlns:a14="http://schemas.microsoft.com/office/drawing/2010/main">
                <a:solidFill>
                  <a:srgbClr val="FFFFFF"/>
                </a:solidFill>
              </a14:hiddenFill>
            </a:ext>
          </a:extLst>
        </p:spPr>
        <p:txBody>
          <a:bodyPr/>
          <a:lstStyle/>
          <a:p>
            <a:pPr>
              <a:defRPr/>
            </a:pPr>
            <a:endParaRPr lang="en-US">
              <a:latin typeface="Arial" pitchFamily="-112" charset="0"/>
              <a:ea typeface="ヒラギノ角ゴ Pro W3" pitchFamily="-112" charset="-128"/>
            </a:endParaRPr>
          </a:p>
        </p:txBody>
      </p:sp>
    </p:spTree>
    <p:extLst>
      <p:ext uri="{BB962C8B-B14F-4D97-AF65-F5344CB8AC3E}">
        <p14:creationId xmlns:p14="http://schemas.microsoft.com/office/powerpoint/2010/main" val="1519487262"/>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heel(1)">
                                      <p:cBhvr>
                                        <p:cTn id="7" dur="1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58.xml><?xml version="1.0" encoding="utf-8"?>
<p:sld xmlns:a="http://schemas.openxmlformats.org/drawingml/2006/main" xmlns:r="http://schemas.openxmlformats.org/officeDocument/2006/relationships" xmlns:p="http://schemas.openxmlformats.org/presentationml/2006/main" showMasterSp="0" showMasterPhAnim="0">
  <p:cSld>
    <p:bg>
      <p:bgPr>
        <a:solidFill>
          <a:srgbClr val="7F1353"/>
        </a:solidFill>
        <a:effectLst/>
      </p:bgPr>
    </p:bg>
    <p:spTree>
      <p:nvGrpSpPr>
        <p:cNvPr id="1" name=""/>
        <p:cNvGrpSpPr/>
        <p:nvPr/>
      </p:nvGrpSpPr>
      <p:grpSpPr>
        <a:xfrm>
          <a:off x="0" y="0"/>
          <a:ext cx="0" cy="0"/>
          <a:chOff x="0" y="0"/>
          <a:chExt cx="0" cy="0"/>
        </a:xfrm>
      </p:grpSpPr>
      <p:pic>
        <p:nvPicPr>
          <p:cNvPr id="10242" name="Picture 2" descr="C:\Users\cdroessler1\Documents\Career Development\CDF Pilot Class 2015\screen shots\11.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51178" y="0"/>
            <a:ext cx="7841645"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32592369"/>
      </p:ext>
    </p:extLst>
  </p:cSld>
  <p:clrMapOvr>
    <a:masterClrMapping/>
  </p:clrMapOvr>
  <p:transition spd="med">
    <p:fade/>
  </p:transition>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showMasterSp="0" showMasterPhAnim="0">
  <p:cSld>
    <p:bg>
      <p:bgPr>
        <a:solidFill>
          <a:srgbClr val="7F1353"/>
        </a:solidFill>
        <a:effectLst/>
      </p:bgPr>
    </p:bg>
    <p:spTree>
      <p:nvGrpSpPr>
        <p:cNvPr id="1" name=""/>
        <p:cNvGrpSpPr/>
        <p:nvPr/>
      </p:nvGrpSpPr>
      <p:grpSpPr>
        <a:xfrm>
          <a:off x="0" y="0"/>
          <a:ext cx="0" cy="0"/>
          <a:chOff x="0" y="0"/>
          <a:chExt cx="0" cy="0"/>
        </a:xfrm>
      </p:grpSpPr>
      <p:pic>
        <p:nvPicPr>
          <p:cNvPr id="11266" name="Picture 2" descr="C:\Users\cdroessler1\Documents\Career Development\CDF Pilot Class 2015\screen shots\12.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51177" y="0"/>
            <a:ext cx="7841646"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16452115"/>
      </p:ext>
    </p:extLst>
  </p:cSld>
  <p:clrMapOvr>
    <a:masterClrMapping/>
  </p:clrMapOvr>
  <p:transition spd="med">
    <p:fad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0721" name="Rectangle 2"/>
          <p:cNvSpPr>
            <a:spLocks noGrp="1" noChangeArrowheads="1"/>
          </p:cNvSpPr>
          <p:nvPr>
            <p:ph type="title" idx="4294967295"/>
          </p:nvPr>
        </p:nvSpPr>
        <p:spPr>
          <a:xfrm>
            <a:off x="0" y="304800"/>
            <a:ext cx="9144000" cy="990600"/>
          </a:xfrm>
        </p:spPr>
        <p:txBody>
          <a:bodyPr/>
          <a:lstStyle/>
          <a:p>
            <a:r>
              <a:rPr lang="en-US" dirty="0" smtClean="0">
                <a:latin typeface="Arial" charset="0"/>
                <a:ea typeface="ヒラギノ角ゴ Pro W3" charset="0"/>
                <a:cs typeface="ヒラギノ角ゴ Pro W3" charset="0"/>
              </a:rPr>
              <a:t>1. Define </a:t>
            </a:r>
            <a:r>
              <a:rPr lang="en-US" dirty="0">
                <a:latin typeface="Arial" charset="0"/>
                <a:ea typeface="ヒラギノ角ゴ Pro W3" charset="0"/>
                <a:cs typeface="ヒラギノ角ゴ Pro W3" charset="0"/>
              </a:rPr>
              <a:t>career and related information and its </a:t>
            </a:r>
            <a:r>
              <a:rPr lang="en-US" dirty="0" smtClean="0">
                <a:latin typeface="Arial" charset="0"/>
                <a:ea typeface="ヒラギノ角ゴ Pro W3" charset="0"/>
                <a:cs typeface="ヒラギノ角ゴ Pro W3" charset="0"/>
              </a:rPr>
              <a:t>purposes.</a:t>
            </a:r>
            <a:endParaRPr lang="en-US" dirty="0">
              <a:latin typeface="Arial" charset="0"/>
              <a:ea typeface="ヒラギノ角ゴ Pro W3" charset="0"/>
              <a:cs typeface="ヒラギノ角ゴ Pro W3" charset="0"/>
            </a:endParaRPr>
          </a:p>
        </p:txBody>
      </p:sp>
      <p:sp>
        <p:nvSpPr>
          <p:cNvPr id="30722" name="Rectangle 3"/>
          <p:cNvSpPr>
            <a:spLocks noGrp="1" noChangeArrowheads="1"/>
          </p:cNvSpPr>
          <p:nvPr>
            <p:ph type="body" idx="4294967295"/>
          </p:nvPr>
        </p:nvSpPr>
        <p:spPr>
          <a:xfrm>
            <a:off x="685800" y="1752600"/>
            <a:ext cx="8077200" cy="4495800"/>
          </a:xfrm>
        </p:spPr>
        <p:txBody>
          <a:bodyPr/>
          <a:lstStyle/>
          <a:p>
            <a:pPr>
              <a:lnSpc>
                <a:spcPct val="150000"/>
              </a:lnSpc>
              <a:spcAft>
                <a:spcPts val="600"/>
              </a:spcAft>
              <a:tabLst>
                <a:tab pos="571500" algn="l"/>
              </a:tabLst>
            </a:pPr>
            <a:r>
              <a:rPr lang="en-US" sz="2800" dirty="0" smtClean="0">
                <a:latin typeface="Arial" charset="0"/>
                <a:ea typeface="ヒラギノ角ゴ Pro W3" charset="0"/>
                <a:cs typeface="ヒラギノ角ゴ Pro W3" charset="0"/>
              </a:rPr>
              <a:t>Help your students make the best use of the plethora of career information.</a:t>
            </a:r>
          </a:p>
          <a:p>
            <a:pPr>
              <a:lnSpc>
                <a:spcPct val="150000"/>
              </a:lnSpc>
              <a:spcAft>
                <a:spcPts val="600"/>
              </a:spcAft>
              <a:tabLst>
                <a:tab pos="571500" algn="l"/>
              </a:tabLst>
            </a:pPr>
            <a:r>
              <a:rPr lang="en-US" sz="2800" dirty="0" smtClean="0">
                <a:latin typeface="Arial" charset="0"/>
                <a:ea typeface="ヒラギノ角ゴ Pro W3" charset="0"/>
                <a:cs typeface="ヒラギノ角ゴ Pro W3" charset="0"/>
              </a:rPr>
              <a:t>Job outlook, salaries, education requirements, list of jobs, videos, job postings.</a:t>
            </a:r>
          </a:p>
          <a:p>
            <a:pPr>
              <a:lnSpc>
                <a:spcPct val="150000"/>
              </a:lnSpc>
              <a:spcAft>
                <a:spcPts val="600"/>
              </a:spcAft>
              <a:tabLst>
                <a:tab pos="571500" algn="l"/>
              </a:tabLst>
            </a:pPr>
            <a:r>
              <a:rPr lang="en-US" sz="2800" dirty="0" smtClean="0">
                <a:latin typeface="Arial" charset="0"/>
                <a:ea typeface="ヒラギノ角ゴ Pro W3" charset="0"/>
                <a:cs typeface="ヒラギノ角ゴ Pro W3" charset="0"/>
              </a:rPr>
              <a:t>Get students on the right career pathway</a:t>
            </a:r>
            <a:r>
              <a:rPr lang="en-US" sz="2800" dirty="0">
                <a:latin typeface="Arial" charset="0"/>
                <a:ea typeface="ヒラギノ角ゴ Pro W3" charset="0"/>
                <a:cs typeface="ヒラギノ角ゴ Pro W3" charset="0"/>
              </a:rPr>
              <a:t/>
            </a:r>
            <a:br>
              <a:rPr lang="en-US" sz="2800" dirty="0">
                <a:latin typeface="Arial" charset="0"/>
                <a:ea typeface="ヒラギノ角ゴ Pro W3" charset="0"/>
                <a:cs typeface="ヒラギノ角ゴ Pro W3" charset="0"/>
              </a:rPr>
            </a:br>
            <a:r>
              <a:rPr lang="en-US" sz="2800" dirty="0">
                <a:latin typeface="Arial" charset="0"/>
                <a:ea typeface="ヒラギノ角ゴ Pro W3" charset="0"/>
                <a:cs typeface="ヒラギノ角ゴ Pro W3" charset="0"/>
              </a:rPr>
              <a:t/>
            </a:r>
            <a:br>
              <a:rPr lang="en-US" sz="2800" dirty="0">
                <a:latin typeface="Arial" charset="0"/>
                <a:ea typeface="ヒラギノ角ゴ Pro W3" charset="0"/>
                <a:cs typeface="ヒラギノ角ゴ Pro W3" charset="0"/>
              </a:rPr>
            </a:br>
            <a:endParaRPr lang="en-US" sz="2800" dirty="0">
              <a:latin typeface="Arial" charset="0"/>
              <a:ea typeface="ヒラギノ角ゴ Pro W3" charset="0"/>
              <a:cs typeface="ヒラギノ角ゴ Pro W3" charset="0"/>
            </a:endParaRPr>
          </a:p>
        </p:txBody>
      </p:sp>
    </p:spTree>
    <p:extLst>
      <p:ext uri="{BB962C8B-B14F-4D97-AF65-F5344CB8AC3E}">
        <p14:creationId xmlns:p14="http://schemas.microsoft.com/office/powerpoint/2010/main" val="562581666"/>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072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0722">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0722">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22" grpId="0" build="p"/>
    </p:bldLst>
  </p:timing>
</p:sld>
</file>

<file path=ppt/slides/slide60.xml><?xml version="1.0" encoding="utf-8"?>
<p:sld xmlns:a="http://schemas.openxmlformats.org/drawingml/2006/main" xmlns:r="http://schemas.openxmlformats.org/officeDocument/2006/relationships" xmlns:p="http://schemas.openxmlformats.org/presentationml/2006/main" showMasterSp="0" showMasterPhAnim="0">
  <p:cSld>
    <p:bg>
      <p:bgPr>
        <a:solidFill>
          <a:srgbClr val="7F1353"/>
        </a:solidFill>
        <a:effectLst/>
      </p:bgPr>
    </p:bg>
    <p:spTree>
      <p:nvGrpSpPr>
        <p:cNvPr id="1" name=""/>
        <p:cNvGrpSpPr/>
        <p:nvPr/>
      </p:nvGrpSpPr>
      <p:grpSpPr>
        <a:xfrm>
          <a:off x="0" y="0"/>
          <a:ext cx="0" cy="0"/>
          <a:chOff x="0" y="0"/>
          <a:chExt cx="0" cy="0"/>
        </a:xfrm>
      </p:grpSpPr>
      <p:pic>
        <p:nvPicPr>
          <p:cNvPr id="12290" name="Picture 2" descr="C:\Users\cdroessler1\Documents\Career Development\CDF Pilot Class 2015\screen shots\13.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51178" y="0"/>
            <a:ext cx="7841645"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5237228"/>
      </p:ext>
    </p:extLst>
  </p:cSld>
  <p:clrMapOvr>
    <a:masterClrMapping/>
  </p:clrMapOvr>
  <p:transition spd="med">
    <p:fade/>
  </p:transition>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showMasterSp="0" showMasterPhAnim="0">
  <p:cSld>
    <p:bg>
      <p:bgPr>
        <a:solidFill>
          <a:srgbClr val="7F1353"/>
        </a:solidFill>
        <a:effectLst/>
      </p:bgPr>
    </p:bg>
    <p:spTree>
      <p:nvGrpSpPr>
        <p:cNvPr id="1" name=""/>
        <p:cNvGrpSpPr/>
        <p:nvPr/>
      </p:nvGrpSpPr>
      <p:grpSpPr>
        <a:xfrm>
          <a:off x="0" y="0"/>
          <a:ext cx="0" cy="0"/>
          <a:chOff x="0" y="0"/>
          <a:chExt cx="0" cy="0"/>
        </a:xfrm>
      </p:grpSpPr>
      <p:pic>
        <p:nvPicPr>
          <p:cNvPr id="13314" name="Picture 2" descr="C:\Users\cdroessler1\Documents\Career Development\CDF Pilot Class 2015\screen shots\14.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51178" y="0"/>
            <a:ext cx="7841645"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96174451"/>
      </p:ext>
    </p:extLst>
  </p:cSld>
  <p:clrMapOvr>
    <a:masterClrMapping/>
  </p:clrMapOvr>
  <p:transition spd="med">
    <p:fade/>
  </p:transition>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showMasterSp="0" showMasterPhAnim="0">
  <p:cSld>
    <p:bg>
      <p:bgPr>
        <a:solidFill>
          <a:srgbClr val="7F1353"/>
        </a:solidFill>
        <a:effectLst/>
      </p:bgPr>
    </p:bg>
    <p:spTree>
      <p:nvGrpSpPr>
        <p:cNvPr id="1" name=""/>
        <p:cNvGrpSpPr/>
        <p:nvPr/>
      </p:nvGrpSpPr>
      <p:grpSpPr>
        <a:xfrm>
          <a:off x="0" y="0"/>
          <a:ext cx="0" cy="0"/>
          <a:chOff x="0" y="0"/>
          <a:chExt cx="0" cy="0"/>
        </a:xfrm>
      </p:grpSpPr>
      <p:pic>
        <p:nvPicPr>
          <p:cNvPr id="14338" name="Picture 2" descr="C:\Users\cdroessler1\Documents\Career Development\CDF Pilot Class 2015\screen shots\15.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51178" y="0"/>
            <a:ext cx="7841645"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73298627"/>
      </p:ext>
    </p:extLst>
  </p:cSld>
  <p:clrMapOvr>
    <a:masterClrMapping/>
  </p:clrMapOvr>
  <p:transition spd="med">
    <p:fade/>
  </p:transition>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showMasterSp="0" showMasterPhAnim="0">
  <p:cSld>
    <p:bg>
      <p:bgPr>
        <a:solidFill>
          <a:srgbClr val="7F1353"/>
        </a:solidFill>
        <a:effectLst/>
      </p:bgPr>
    </p:bg>
    <p:spTree>
      <p:nvGrpSpPr>
        <p:cNvPr id="1" name=""/>
        <p:cNvGrpSpPr/>
        <p:nvPr/>
      </p:nvGrpSpPr>
      <p:grpSpPr>
        <a:xfrm>
          <a:off x="0" y="0"/>
          <a:ext cx="0" cy="0"/>
          <a:chOff x="0" y="0"/>
          <a:chExt cx="0" cy="0"/>
        </a:xfrm>
      </p:grpSpPr>
      <p:pic>
        <p:nvPicPr>
          <p:cNvPr id="15362" name="Picture 2" descr="C:\Users\cdroessler1\Documents\Career Development\CDF Pilot Class 2015\screen shots\16.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51177" y="0"/>
            <a:ext cx="7841646"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02857240"/>
      </p:ext>
    </p:extLst>
  </p:cSld>
  <p:clrMapOvr>
    <a:masterClrMapping/>
  </p:clrMapOvr>
  <p:transition spd="med">
    <p:fade/>
  </p:transition>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showMasterSp="0" showMasterPhAnim="0">
  <p:cSld>
    <p:bg>
      <p:bgPr>
        <a:solidFill>
          <a:srgbClr val="7F1353"/>
        </a:solidFill>
        <a:effectLst/>
      </p:bgPr>
    </p:bg>
    <p:spTree>
      <p:nvGrpSpPr>
        <p:cNvPr id="1" name=""/>
        <p:cNvGrpSpPr/>
        <p:nvPr/>
      </p:nvGrpSpPr>
      <p:grpSpPr>
        <a:xfrm>
          <a:off x="0" y="0"/>
          <a:ext cx="0" cy="0"/>
          <a:chOff x="0" y="0"/>
          <a:chExt cx="0" cy="0"/>
        </a:xfrm>
      </p:grpSpPr>
      <p:pic>
        <p:nvPicPr>
          <p:cNvPr id="16386" name="Picture 2" descr="C:\Users\cdroessler1\Documents\Career Development\CDF Pilot Class 2015\screen shots\17.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51177" y="0"/>
            <a:ext cx="7841646" cy="6858000"/>
          </a:xfrm>
          <a:prstGeom prst="rect">
            <a:avLst/>
          </a:prstGeom>
          <a:noFill/>
          <a:extLst>
            <a:ext uri="{909E8E84-426E-40DD-AFC4-6F175D3DCCD1}">
              <a14:hiddenFill xmlns:a14="http://schemas.microsoft.com/office/drawing/2010/main">
                <a:solidFill>
                  <a:srgbClr val="FFFFFF"/>
                </a:solidFill>
              </a14:hiddenFill>
            </a:ext>
          </a:extLst>
        </p:spPr>
      </p:pic>
      <p:sp>
        <p:nvSpPr>
          <p:cNvPr id="4" name="Rounded Rectangle 3"/>
          <p:cNvSpPr>
            <a:spLocks noChangeArrowheads="1"/>
          </p:cNvSpPr>
          <p:nvPr/>
        </p:nvSpPr>
        <p:spPr bwMode="auto">
          <a:xfrm>
            <a:off x="762000" y="1143000"/>
            <a:ext cx="3733799" cy="609600"/>
          </a:xfrm>
          <a:prstGeom prst="roundRect">
            <a:avLst>
              <a:gd name="adj" fmla="val 16667"/>
            </a:avLst>
          </a:prstGeom>
          <a:noFill/>
          <a:ln w="88900">
            <a:solidFill>
              <a:srgbClr val="FF00FF"/>
            </a:solidFill>
            <a:round/>
            <a:headEnd/>
            <a:tailEnd/>
          </a:ln>
          <a:effectLst>
            <a:outerShdw blurRad="50800" dist="38100" dir="2700000" algn="tl" rotWithShape="0">
              <a:srgbClr val="808080">
                <a:alpha val="39998"/>
              </a:srgbClr>
            </a:outerShdw>
          </a:effectLst>
          <a:extLst>
            <a:ext uri="{909E8E84-426E-40DD-AFC4-6F175D3DCCD1}">
              <a14:hiddenFill xmlns:a14="http://schemas.microsoft.com/office/drawing/2010/main">
                <a:solidFill>
                  <a:srgbClr val="FFFFFF"/>
                </a:solidFill>
              </a14:hiddenFill>
            </a:ext>
          </a:extLst>
        </p:spPr>
        <p:txBody>
          <a:bodyPr/>
          <a:lstStyle/>
          <a:p>
            <a:pPr>
              <a:defRPr/>
            </a:pPr>
            <a:endParaRPr lang="en-US">
              <a:latin typeface="Arial" pitchFamily="-112" charset="0"/>
              <a:ea typeface="ヒラギノ角ゴ Pro W3" pitchFamily="-112" charset="-128"/>
            </a:endParaRPr>
          </a:p>
        </p:txBody>
      </p:sp>
    </p:spTree>
    <p:extLst>
      <p:ext uri="{BB962C8B-B14F-4D97-AF65-F5344CB8AC3E}">
        <p14:creationId xmlns:p14="http://schemas.microsoft.com/office/powerpoint/2010/main" val="2968017491"/>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heel(1)">
                                      <p:cBhvr>
                                        <p:cTn id="7" dur="1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65.xml><?xml version="1.0" encoding="utf-8"?>
<p:sld xmlns:a="http://schemas.openxmlformats.org/drawingml/2006/main" xmlns:r="http://schemas.openxmlformats.org/officeDocument/2006/relationships" xmlns:p="http://schemas.openxmlformats.org/presentationml/2006/main" showMasterSp="0" showMasterPhAnim="0">
  <p:cSld>
    <p:bg>
      <p:bgPr>
        <a:solidFill>
          <a:srgbClr val="7F1353"/>
        </a:solidFill>
        <a:effectLst/>
      </p:bgPr>
    </p:bg>
    <p:spTree>
      <p:nvGrpSpPr>
        <p:cNvPr id="1" name=""/>
        <p:cNvGrpSpPr/>
        <p:nvPr/>
      </p:nvGrpSpPr>
      <p:grpSpPr>
        <a:xfrm>
          <a:off x="0" y="0"/>
          <a:ext cx="0" cy="0"/>
          <a:chOff x="0" y="0"/>
          <a:chExt cx="0" cy="0"/>
        </a:xfrm>
      </p:grpSpPr>
      <p:pic>
        <p:nvPicPr>
          <p:cNvPr id="17410" name="Picture 2" descr="C:\Users\cdroessler1\Documents\Career Development\CDF Pilot Class 2015\screen shots\18.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51178" y="0"/>
            <a:ext cx="7841644"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5503691"/>
      </p:ext>
    </p:extLst>
  </p:cSld>
  <p:clrMapOvr>
    <a:masterClrMapping/>
  </p:clrMapOvr>
  <p:transition spd="med">
    <p:fade/>
  </p:transition>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showMasterSp="0" showMasterPhAnim="0">
  <p:cSld>
    <p:bg>
      <p:bgPr>
        <a:solidFill>
          <a:srgbClr val="7F1353"/>
        </a:solidFill>
        <a:effectLst/>
      </p:bgPr>
    </p:bg>
    <p:spTree>
      <p:nvGrpSpPr>
        <p:cNvPr id="1" name=""/>
        <p:cNvGrpSpPr/>
        <p:nvPr/>
      </p:nvGrpSpPr>
      <p:grpSpPr>
        <a:xfrm>
          <a:off x="0" y="0"/>
          <a:ext cx="0" cy="0"/>
          <a:chOff x="0" y="0"/>
          <a:chExt cx="0" cy="0"/>
        </a:xfrm>
      </p:grpSpPr>
      <p:pic>
        <p:nvPicPr>
          <p:cNvPr id="18434" name="Picture 2" descr="C:\Users\cdroessler1\Documents\Career Development\CDF Pilot Class 2015\screen shots\19.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51178" y="0"/>
            <a:ext cx="7841645"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70258813"/>
      </p:ext>
    </p:extLst>
  </p:cSld>
  <p:clrMapOvr>
    <a:masterClrMapping/>
  </p:clrMapOvr>
  <p:transition spd="med">
    <p:fade/>
  </p:transition>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showMasterSp="0" showMasterPhAnim="0">
  <p:cSld>
    <p:bg>
      <p:bgPr>
        <a:solidFill>
          <a:srgbClr val="7F1353"/>
        </a:solidFill>
        <a:effectLst/>
      </p:bgPr>
    </p:bg>
    <p:spTree>
      <p:nvGrpSpPr>
        <p:cNvPr id="1" name=""/>
        <p:cNvGrpSpPr/>
        <p:nvPr/>
      </p:nvGrpSpPr>
      <p:grpSpPr>
        <a:xfrm>
          <a:off x="0" y="0"/>
          <a:ext cx="0" cy="0"/>
          <a:chOff x="0" y="0"/>
          <a:chExt cx="0" cy="0"/>
        </a:xfrm>
      </p:grpSpPr>
      <p:pic>
        <p:nvPicPr>
          <p:cNvPr id="19458" name="Picture 2" descr="C:\Users\cdroessler1\Documents\Career Development\CDF Pilot Class 2015\screen shots\20.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51178" y="0"/>
            <a:ext cx="7841645"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4100068"/>
      </p:ext>
    </p:extLst>
  </p:cSld>
  <p:clrMapOvr>
    <a:masterClrMapping/>
  </p:clrMapOvr>
  <p:transition spd="med">
    <p:fade/>
  </p:transition>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showMasterSp="0" showMasterPhAnim="0">
  <p:cSld>
    <p:bg>
      <p:bgPr>
        <a:solidFill>
          <a:srgbClr val="7F1353"/>
        </a:solidFill>
        <a:effectLst/>
      </p:bgPr>
    </p:bg>
    <p:spTree>
      <p:nvGrpSpPr>
        <p:cNvPr id="1" name=""/>
        <p:cNvGrpSpPr/>
        <p:nvPr/>
      </p:nvGrpSpPr>
      <p:grpSpPr>
        <a:xfrm>
          <a:off x="0" y="0"/>
          <a:ext cx="0" cy="0"/>
          <a:chOff x="0" y="0"/>
          <a:chExt cx="0" cy="0"/>
        </a:xfrm>
      </p:grpSpPr>
      <p:pic>
        <p:nvPicPr>
          <p:cNvPr id="20482" name="Picture 2" descr="C:\Users\cdroessler1\Documents\Career Development\CDF Pilot Class 2015\screen shots\01.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51178" y="0"/>
            <a:ext cx="7841645"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82273841"/>
      </p:ext>
    </p:extLst>
  </p:cSld>
  <p:clrMapOvr>
    <a:masterClrMapping/>
  </p:clrMapOvr>
  <p:transition spd="med">
    <p:fade/>
  </p:transition>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0721" name="Rectangle 2"/>
          <p:cNvSpPr>
            <a:spLocks noGrp="1" noChangeArrowheads="1"/>
          </p:cNvSpPr>
          <p:nvPr>
            <p:ph type="title" idx="4294967295"/>
          </p:nvPr>
        </p:nvSpPr>
        <p:spPr>
          <a:xfrm>
            <a:off x="0" y="304800"/>
            <a:ext cx="9144000" cy="990600"/>
          </a:xfrm>
        </p:spPr>
        <p:txBody>
          <a:bodyPr/>
          <a:lstStyle/>
          <a:p>
            <a:r>
              <a:rPr lang="en-US" sz="3200" dirty="0">
                <a:latin typeface="Arial" charset="0"/>
                <a:ea typeface="ヒラギノ角ゴ Pro W3" charset="0"/>
                <a:cs typeface="ヒラギノ角ゴ Pro W3" charset="0"/>
              </a:rPr>
              <a:t>10. Demonstrate how different informational and technological resources can be used to help clients with their career issues.</a:t>
            </a:r>
          </a:p>
        </p:txBody>
      </p:sp>
      <p:sp>
        <p:nvSpPr>
          <p:cNvPr id="30722" name="Rectangle 3"/>
          <p:cNvSpPr>
            <a:spLocks noGrp="1" noChangeArrowheads="1"/>
          </p:cNvSpPr>
          <p:nvPr>
            <p:ph type="body" idx="4294967295"/>
          </p:nvPr>
        </p:nvSpPr>
        <p:spPr>
          <a:xfrm>
            <a:off x="685800" y="1752600"/>
            <a:ext cx="8077200" cy="4495800"/>
          </a:xfrm>
        </p:spPr>
        <p:txBody>
          <a:bodyPr/>
          <a:lstStyle/>
          <a:p>
            <a:pPr marL="0" indent="0">
              <a:spcAft>
                <a:spcPts val="600"/>
              </a:spcAft>
              <a:buNone/>
              <a:tabLst>
                <a:tab pos="571500" algn="l"/>
              </a:tabLst>
            </a:pPr>
            <a:endParaRPr lang="en-US" sz="3200" b="1" dirty="0" smtClean="0">
              <a:latin typeface="Arial" charset="0"/>
              <a:ea typeface="ヒラギノ角ゴ Pro W3" charset="0"/>
              <a:cs typeface="ヒラギノ角ゴ Pro W3" charset="0"/>
            </a:endParaRPr>
          </a:p>
          <a:p>
            <a:pPr marL="0" indent="0">
              <a:spcAft>
                <a:spcPts val="600"/>
              </a:spcAft>
              <a:buNone/>
              <a:tabLst>
                <a:tab pos="571500" algn="l"/>
              </a:tabLst>
            </a:pPr>
            <a:endParaRPr lang="en-US" sz="3200" b="1" dirty="0">
              <a:latin typeface="Arial" charset="0"/>
              <a:ea typeface="ヒラギノ角ゴ Pro W3" charset="0"/>
              <a:cs typeface="ヒラギノ角ゴ Pro W3" charset="0"/>
            </a:endParaRPr>
          </a:p>
          <a:p>
            <a:pPr marL="0" indent="0">
              <a:spcAft>
                <a:spcPts val="600"/>
              </a:spcAft>
              <a:buNone/>
              <a:tabLst>
                <a:tab pos="571500" algn="l"/>
              </a:tabLst>
            </a:pPr>
            <a:endParaRPr lang="en-US" sz="3200" b="1" dirty="0" smtClean="0">
              <a:latin typeface="Arial" charset="0"/>
              <a:ea typeface="ヒラギノ角ゴ Pro W3" charset="0"/>
              <a:cs typeface="ヒラギノ角ゴ Pro W3" charset="0"/>
            </a:endParaRPr>
          </a:p>
          <a:p>
            <a:pPr marL="0" indent="0">
              <a:spcAft>
                <a:spcPts val="600"/>
              </a:spcAft>
              <a:buNone/>
              <a:tabLst>
                <a:tab pos="571500" algn="l"/>
              </a:tabLst>
            </a:pPr>
            <a:r>
              <a:rPr lang="en-US" sz="3200" b="1" dirty="0" smtClean="0">
                <a:latin typeface="Arial" charset="0"/>
                <a:ea typeface="ヒラギノ角ゴ Pro W3" charset="0"/>
                <a:cs typeface="ヒラギノ角ゴ Pro W3" charset="0"/>
              </a:rPr>
              <a:t>Formative </a:t>
            </a:r>
            <a:br>
              <a:rPr lang="en-US" sz="3200" b="1" dirty="0" smtClean="0">
                <a:latin typeface="Arial" charset="0"/>
                <a:ea typeface="ヒラギノ角ゴ Pro W3" charset="0"/>
                <a:cs typeface="ヒラギノ角ゴ Pro W3" charset="0"/>
              </a:rPr>
            </a:br>
            <a:r>
              <a:rPr lang="en-US" sz="3200" b="1" dirty="0" smtClean="0">
                <a:latin typeface="Arial" charset="0"/>
                <a:ea typeface="ヒラギノ角ゴ Pro W3" charset="0"/>
                <a:cs typeface="ヒラギノ角ゴ Pro W3" charset="0"/>
              </a:rPr>
              <a:t>Assessment</a:t>
            </a:r>
            <a:endParaRPr lang="en-US" sz="3200" b="1" dirty="0">
              <a:latin typeface="Arial" charset="0"/>
              <a:ea typeface="ヒラギノ角ゴ Pro W3" charset="0"/>
              <a:cs typeface="ヒラギノ角ゴ Pro W3" charset="0"/>
            </a:endParaRPr>
          </a:p>
          <a:p>
            <a:pPr marL="1604963" indent="-1604963">
              <a:lnSpc>
                <a:spcPct val="150000"/>
              </a:lnSpc>
              <a:spcAft>
                <a:spcPts val="600"/>
              </a:spcAft>
              <a:buFontTx/>
              <a:buNone/>
              <a:tabLst>
                <a:tab pos="1604963" algn="l"/>
              </a:tabLst>
            </a:pPr>
            <a:r>
              <a:rPr lang="en-US" sz="2800" dirty="0">
                <a:latin typeface="Arial" charset="0"/>
                <a:ea typeface="ヒラギノ角ゴ Pro W3" charset="0"/>
                <a:cs typeface="ヒラギノ角ゴ Pro W3" charset="0"/>
              </a:rPr>
              <a:t/>
            </a:r>
            <a:br>
              <a:rPr lang="en-US" sz="2800" dirty="0">
                <a:latin typeface="Arial" charset="0"/>
                <a:ea typeface="ヒラギノ角ゴ Pro W3" charset="0"/>
                <a:cs typeface="ヒラギノ角ゴ Pro W3" charset="0"/>
              </a:rPr>
            </a:br>
            <a:r>
              <a:rPr lang="en-US" sz="2800" dirty="0">
                <a:latin typeface="Arial" charset="0"/>
                <a:ea typeface="ヒラギノ角ゴ Pro W3" charset="0"/>
                <a:cs typeface="ヒラギノ角ゴ Pro W3" charset="0"/>
              </a:rPr>
              <a:t/>
            </a:r>
            <a:br>
              <a:rPr lang="en-US" sz="2800" dirty="0">
                <a:latin typeface="Arial" charset="0"/>
                <a:ea typeface="ヒラギノ角ゴ Pro W3" charset="0"/>
                <a:cs typeface="ヒラギノ角ゴ Pro W3" charset="0"/>
              </a:rPr>
            </a:br>
            <a:endParaRPr lang="en-US" sz="2800" dirty="0">
              <a:latin typeface="Arial" charset="0"/>
              <a:ea typeface="ヒラギノ角ゴ Pro W3" charset="0"/>
              <a:cs typeface="ヒラギノ角ゴ Pro W3" charset="0"/>
            </a:endParaRPr>
          </a:p>
        </p:txBody>
      </p:sp>
      <p:pic>
        <p:nvPicPr>
          <p:cNvPr id="1032" name="Picture 8" descr="C:\Users\cdroessler1\Documents\Career Development\CDF Pilot Class 2015\test-taker-cartoon.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038600" y="1588625"/>
            <a:ext cx="4667250" cy="50217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8544699"/>
      </p:ext>
    </p:extLst>
  </p:cSld>
  <p:clrMapOvr>
    <a:masterClrMapping/>
  </p:clrMapOvr>
  <p:transition spd="med">
    <p:fad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0721" name="Rectangle 2"/>
          <p:cNvSpPr>
            <a:spLocks noGrp="1" noChangeArrowheads="1"/>
          </p:cNvSpPr>
          <p:nvPr>
            <p:ph type="title" idx="4294967295"/>
          </p:nvPr>
        </p:nvSpPr>
        <p:spPr>
          <a:xfrm>
            <a:off x="0" y="304800"/>
            <a:ext cx="9144000" cy="990600"/>
          </a:xfrm>
        </p:spPr>
        <p:txBody>
          <a:bodyPr/>
          <a:lstStyle/>
          <a:p>
            <a:r>
              <a:rPr lang="en-US" dirty="0" smtClean="0">
                <a:latin typeface="Arial" charset="0"/>
                <a:ea typeface="ヒラギノ角ゴ Pro W3" charset="0"/>
                <a:cs typeface="ヒラギノ角ゴ Pro W3" charset="0"/>
              </a:rPr>
              <a:t>1. Define </a:t>
            </a:r>
            <a:r>
              <a:rPr lang="en-US" dirty="0">
                <a:latin typeface="Arial" charset="0"/>
                <a:ea typeface="ヒラギノ角ゴ Pro W3" charset="0"/>
                <a:cs typeface="ヒラギノ角ゴ Pro W3" charset="0"/>
              </a:rPr>
              <a:t>career and related information and its </a:t>
            </a:r>
            <a:r>
              <a:rPr lang="en-US" dirty="0" smtClean="0">
                <a:latin typeface="Arial" charset="0"/>
                <a:ea typeface="ヒラギノ角ゴ Pro W3" charset="0"/>
                <a:cs typeface="ヒラギノ角ゴ Pro W3" charset="0"/>
              </a:rPr>
              <a:t>purposes.</a:t>
            </a:r>
            <a:endParaRPr lang="en-US" dirty="0">
              <a:latin typeface="Arial" charset="0"/>
              <a:ea typeface="ヒラギノ角ゴ Pro W3" charset="0"/>
              <a:cs typeface="ヒラギノ角ゴ Pro W3" charset="0"/>
            </a:endParaRPr>
          </a:p>
        </p:txBody>
      </p:sp>
      <p:sp>
        <p:nvSpPr>
          <p:cNvPr id="30722" name="Rectangle 3"/>
          <p:cNvSpPr>
            <a:spLocks noGrp="1" noChangeArrowheads="1"/>
          </p:cNvSpPr>
          <p:nvPr>
            <p:ph type="body" idx="4294967295"/>
          </p:nvPr>
        </p:nvSpPr>
        <p:spPr>
          <a:xfrm>
            <a:off x="685800" y="1752600"/>
            <a:ext cx="8077200" cy="4495800"/>
          </a:xfrm>
        </p:spPr>
        <p:txBody>
          <a:bodyPr/>
          <a:lstStyle/>
          <a:p>
            <a:pPr marL="0" indent="0">
              <a:spcAft>
                <a:spcPts val="600"/>
              </a:spcAft>
              <a:buNone/>
              <a:tabLst>
                <a:tab pos="571500" algn="l"/>
              </a:tabLst>
            </a:pPr>
            <a:endParaRPr lang="en-US" sz="3200" b="1" dirty="0" smtClean="0">
              <a:latin typeface="Arial" charset="0"/>
              <a:ea typeface="ヒラギノ角ゴ Pro W3" charset="0"/>
              <a:cs typeface="ヒラギノ角ゴ Pro W3" charset="0"/>
            </a:endParaRPr>
          </a:p>
          <a:p>
            <a:pPr marL="0" indent="0">
              <a:spcAft>
                <a:spcPts val="600"/>
              </a:spcAft>
              <a:buNone/>
              <a:tabLst>
                <a:tab pos="571500" algn="l"/>
              </a:tabLst>
            </a:pPr>
            <a:endParaRPr lang="en-US" sz="3200" b="1" dirty="0">
              <a:latin typeface="Arial" charset="0"/>
              <a:ea typeface="ヒラギノ角ゴ Pro W3" charset="0"/>
              <a:cs typeface="ヒラギノ角ゴ Pro W3" charset="0"/>
            </a:endParaRPr>
          </a:p>
          <a:p>
            <a:pPr marL="0" indent="0">
              <a:spcAft>
                <a:spcPts val="600"/>
              </a:spcAft>
              <a:buNone/>
              <a:tabLst>
                <a:tab pos="571500" algn="l"/>
              </a:tabLst>
            </a:pPr>
            <a:endParaRPr lang="en-US" sz="3200" b="1" dirty="0" smtClean="0">
              <a:latin typeface="Arial" charset="0"/>
              <a:ea typeface="ヒラギノ角ゴ Pro W3" charset="0"/>
              <a:cs typeface="ヒラギノ角ゴ Pro W3" charset="0"/>
            </a:endParaRPr>
          </a:p>
          <a:p>
            <a:pPr marL="0" indent="0">
              <a:spcAft>
                <a:spcPts val="600"/>
              </a:spcAft>
              <a:buNone/>
              <a:tabLst>
                <a:tab pos="571500" algn="l"/>
              </a:tabLst>
            </a:pPr>
            <a:r>
              <a:rPr lang="en-US" sz="3200" b="1" dirty="0" smtClean="0">
                <a:latin typeface="Arial" charset="0"/>
                <a:ea typeface="ヒラギノ角ゴ Pro W3" charset="0"/>
                <a:cs typeface="ヒラギノ角ゴ Pro W3" charset="0"/>
              </a:rPr>
              <a:t>Formative </a:t>
            </a:r>
            <a:br>
              <a:rPr lang="en-US" sz="3200" b="1" dirty="0" smtClean="0">
                <a:latin typeface="Arial" charset="0"/>
                <a:ea typeface="ヒラギノ角ゴ Pro W3" charset="0"/>
                <a:cs typeface="ヒラギノ角ゴ Pro W3" charset="0"/>
              </a:rPr>
            </a:br>
            <a:r>
              <a:rPr lang="en-US" sz="3200" b="1" dirty="0" smtClean="0">
                <a:latin typeface="Arial" charset="0"/>
                <a:ea typeface="ヒラギノ角ゴ Pro W3" charset="0"/>
                <a:cs typeface="ヒラギノ角ゴ Pro W3" charset="0"/>
              </a:rPr>
              <a:t>Assessment</a:t>
            </a:r>
            <a:endParaRPr lang="en-US" sz="3200" b="1" dirty="0">
              <a:latin typeface="Arial" charset="0"/>
              <a:ea typeface="ヒラギノ角ゴ Pro W3" charset="0"/>
              <a:cs typeface="ヒラギノ角ゴ Pro W3" charset="0"/>
            </a:endParaRPr>
          </a:p>
          <a:p>
            <a:pPr marL="1604963" indent="-1604963">
              <a:lnSpc>
                <a:spcPct val="150000"/>
              </a:lnSpc>
              <a:spcAft>
                <a:spcPts val="600"/>
              </a:spcAft>
              <a:buFontTx/>
              <a:buNone/>
              <a:tabLst>
                <a:tab pos="1604963" algn="l"/>
              </a:tabLst>
            </a:pPr>
            <a:r>
              <a:rPr lang="en-US" sz="2800" dirty="0">
                <a:latin typeface="Arial" charset="0"/>
                <a:ea typeface="ヒラギノ角ゴ Pro W3" charset="0"/>
                <a:cs typeface="ヒラギノ角ゴ Pro W3" charset="0"/>
              </a:rPr>
              <a:t/>
            </a:r>
            <a:br>
              <a:rPr lang="en-US" sz="2800" dirty="0">
                <a:latin typeface="Arial" charset="0"/>
                <a:ea typeface="ヒラギノ角ゴ Pro W3" charset="0"/>
                <a:cs typeface="ヒラギノ角ゴ Pro W3" charset="0"/>
              </a:rPr>
            </a:br>
            <a:r>
              <a:rPr lang="en-US" sz="2800" dirty="0">
                <a:latin typeface="Arial" charset="0"/>
                <a:ea typeface="ヒラギノ角ゴ Pro W3" charset="0"/>
                <a:cs typeface="ヒラギノ角ゴ Pro W3" charset="0"/>
              </a:rPr>
              <a:t/>
            </a:r>
            <a:br>
              <a:rPr lang="en-US" sz="2800" dirty="0">
                <a:latin typeface="Arial" charset="0"/>
                <a:ea typeface="ヒラギノ角ゴ Pro W3" charset="0"/>
                <a:cs typeface="ヒラギノ角ゴ Pro W3" charset="0"/>
              </a:rPr>
            </a:br>
            <a:endParaRPr lang="en-US" sz="2800" dirty="0">
              <a:latin typeface="Arial" charset="0"/>
              <a:ea typeface="ヒラギノ角ゴ Pro W3" charset="0"/>
              <a:cs typeface="ヒラギノ角ゴ Pro W3" charset="0"/>
            </a:endParaRPr>
          </a:p>
        </p:txBody>
      </p:sp>
      <p:pic>
        <p:nvPicPr>
          <p:cNvPr id="1032" name="Picture 8" descr="C:\Users\cdroessler1\Documents\Career Development\CDF Pilot Class 2015\test-taker-cartoon.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038600" y="1588625"/>
            <a:ext cx="4667250" cy="50217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13913505"/>
      </p:ext>
    </p:extLst>
  </p:cSld>
  <p:clrMapOvr>
    <a:masterClrMapping/>
  </p:clrMapOvr>
  <p:transition spd="med">
    <p:fade/>
  </p:transition>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0721" name="Rectangle 2"/>
          <p:cNvSpPr>
            <a:spLocks noGrp="1" noChangeArrowheads="1"/>
          </p:cNvSpPr>
          <p:nvPr>
            <p:ph type="title" idx="4294967295"/>
          </p:nvPr>
        </p:nvSpPr>
        <p:spPr>
          <a:xfrm>
            <a:off x="0" y="304800"/>
            <a:ext cx="9144000" cy="990600"/>
          </a:xfrm>
        </p:spPr>
        <p:txBody>
          <a:bodyPr/>
          <a:lstStyle/>
          <a:p>
            <a:r>
              <a:rPr lang="en-US" sz="3200" dirty="0" smtClean="0">
                <a:latin typeface="Arial" charset="0"/>
                <a:ea typeface="ヒラギノ角ゴ Pro W3" charset="0"/>
                <a:cs typeface="ヒラギノ角ゴ Pro W3" charset="0"/>
              </a:rPr>
              <a:t>11. Create a plan for staying information literate and technologically skilled.</a:t>
            </a:r>
            <a:endParaRPr lang="en-US" sz="3200" dirty="0">
              <a:latin typeface="Arial" charset="0"/>
              <a:ea typeface="ヒラギノ角ゴ Pro W3" charset="0"/>
              <a:cs typeface="ヒラギノ角ゴ Pro W3" charset="0"/>
            </a:endParaRPr>
          </a:p>
        </p:txBody>
      </p:sp>
      <p:sp>
        <p:nvSpPr>
          <p:cNvPr id="30722" name="Rectangle 3"/>
          <p:cNvSpPr>
            <a:spLocks noGrp="1" noChangeArrowheads="1"/>
          </p:cNvSpPr>
          <p:nvPr>
            <p:ph type="body" idx="4294967295"/>
          </p:nvPr>
        </p:nvSpPr>
        <p:spPr>
          <a:xfrm>
            <a:off x="685800" y="1752600"/>
            <a:ext cx="8077200" cy="4495800"/>
          </a:xfrm>
        </p:spPr>
        <p:txBody>
          <a:bodyPr/>
          <a:lstStyle/>
          <a:p>
            <a:pPr marL="514350" indent="-514350">
              <a:spcAft>
                <a:spcPts val="600"/>
              </a:spcAft>
              <a:buFont typeface="+mj-lt"/>
              <a:buAutoNum type="arabicPeriod"/>
              <a:tabLst>
                <a:tab pos="571500" algn="l"/>
              </a:tabLst>
            </a:pPr>
            <a:r>
              <a:rPr lang="en-US" sz="2800" dirty="0" smtClean="0">
                <a:latin typeface="Arial" charset="0"/>
                <a:ea typeface="ヒラギノ角ゴ Pro W3" charset="0"/>
                <a:cs typeface="ヒラギノ角ゴ Pro W3" charset="0"/>
              </a:rPr>
              <a:t>Information literate ?</a:t>
            </a:r>
          </a:p>
          <a:p>
            <a:pPr marL="514350" indent="-514350">
              <a:spcAft>
                <a:spcPts val="600"/>
              </a:spcAft>
              <a:buFont typeface="+mj-lt"/>
              <a:buAutoNum type="arabicPeriod"/>
              <a:tabLst>
                <a:tab pos="571500" algn="l"/>
              </a:tabLst>
            </a:pPr>
            <a:r>
              <a:rPr lang="en-US" sz="2800" dirty="0" smtClean="0">
                <a:latin typeface="Arial" charset="0"/>
                <a:ea typeface="ヒラギノ角ゴ Pro W3" charset="0"/>
                <a:cs typeface="ヒラギノ角ゴ Pro W3" charset="0"/>
              </a:rPr>
              <a:t>Technologically skilled ?</a:t>
            </a:r>
            <a:endParaRPr lang="en-US" sz="2800" dirty="0">
              <a:latin typeface="Arial" charset="0"/>
              <a:ea typeface="ヒラギノ角ゴ Pro W3" charset="0"/>
              <a:cs typeface="ヒラギノ角ゴ Pro W3" charset="0"/>
            </a:endParaRPr>
          </a:p>
        </p:txBody>
      </p:sp>
    </p:spTree>
    <p:extLst>
      <p:ext uri="{BB962C8B-B14F-4D97-AF65-F5344CB8AC3E}">
        <p14:creationId xmlns:p14="http://schemas.microsoft.com/office/powerpoint/2010/main" val="3205143922"/>
      </p:ext>
    </p:extLst>
  </p:cSld>
  <p:clrMapOvr>
    <a:masterClrMapping/>
  </p:clrMapOvr>
  <p:transition spd="med">
    <p:fade/>
  </p:transition>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16898" name="Rectangle 2"/>
          <p:cNvSpPr>
            <a:spLocks noGrp="1" noChangeArrowheads="1"/>
          </p:cNvSpPr>
          <p:nvPr>
            <p:ph type="ctrTitle" idx="4294967295"/>
          </p:nvPr>
        </p:nvSpPr>
        <p:spPr>
          <a:xfrm>
            <a:off x="0" y="381000"/>
            <a:ext cx="9144000" cy="6248400"/>
          </a:xfrm>
        </p:spPr>
        <p:txBody>
          <a:bodyPr/>
          <a:lstStyle/>
          <a:p>
            <a:pPr eaLnBrk="1" hangingPunct="1">
              <a:lnSpc>
                <a:spcPct val="120000"/>
              </a:lnSpc>
              <a:defRPr/>
            </a:pPr>
            <a:r>
              <a:rPr lang="en-US" sz="4200" i="1" dirty="0">
                <a:effectLst>
                  <a:outerShdw blurRad="38100" dist="38100" dir="2700000" algn="tl">
                    <a:srgbClr val="DDDDDD"/>
                  </a:outerShdw>
                </a:effectLst>
                <a:latin typeface="Arial" charset="0"/>
                <a:ea typeface="ヒラギノ角ゴ Pro W3" charset="0"/>
                <a:cs typeface="ヒラギノ角ゴ Pro W3" charset="0"/>
              </a:rPr>
              <a:t>If we really want to prepare our students for successful careers, we need to know all we can about the rapidly changing job market.</a:t>
            </a:r>
            <a:br>
              <a:rPr lang="en-US" sz="4200" i="1" dirty="0">
                <a:effectLst>
                  <a:outerShdw blurRad="38100" dist="38100" dir="2700000" algn="tl">
                    <a:srgbClr val="DDDDDD"/>
                  </a:outerShdw>
                </a:effectLst>
                <a:latin typeface="Arial" charset="0"/>
                <a:ea typeface="ヒラギノ角ゴ Pro W3" charset="0"/>
                <a:cs typeface="ヒラギノ角ゴ Pro W3" charset="0"/>
              </a:rPr>
            </a:br>
            <a:endParaRPr lang="en-US" sz="4200" dirty="0">
              <a:effectLst>
                <a:outerShdw blurRad="38100" dist="38100" dir="2700000" algn="tl">
                  <a:srgbClr val="DDDDDD"/>
                </a:outerShdw>
              </a:effectLst>
              <a:latin typeface="Arial" charset="0"/>
              <a:ea typeface="ヒラギノ角ゴ Pro W3" charset="0"/>
              <a:cs typeface="ヒラギノ角ゴ Pro W3" charset="0"/>
            </a:endParaRPr>
          </a:p>
        </p:txBody>
      </p:sp>
    </p:spTree>
    <p:extLst>
      <p:ext uri="{BB962C8B-B14F-4D97-AF65-F5344CB8AC3E}">
        <p14:creationId xmlns:p14="http://schemas.microsoft.com/office/powerpoint/2010/main" val="1983155898"/>
      </p:ext>
    </p:extLst>
  </p:cSld>
  <p:clrMapOvr>
    <a:masterClrMapping/>
  </p:clrMapOvr>
  <p:transition spd="med">
    <p:fade/>
  </p:transition>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0721" name="Rectangle 2"/>
          <p:cNvSpPr>
            <a:spLocks noGrp="1" noChangeArrowheads="1"/>
          </p:cNvSpPr>
          <p:nvPr>
            <p:ph type="title" idx="4294967295"/>
          </p:nvPr>
        </p:nvSpPr>
        <p:spPr>
          <a:xfrm>
            <a:off x="0" y="304800"/>
            <a:ext cx="9144000" cy="990600"/>
          </a:xfrm>
        </p:spPr>
        <p:txBody>
          <a:bodyPr/>
          <a:lstStyle/>
          <a:p>
            <a:r>
              <a:rPr lang="en-US" sz="3200" dirty="0">
                <a:latin typeface="Arial" charset="0"/>
                <a:ea typeface="ヒラギノ角ゴ Pro W3" charset="0"/>
                <a:cs typeface="ヒラギノ角ゴ Pro W3" charset="0"/>
              </a:rPr>
              <a:t>11. Create a plan for staying information literate and technologically skilled.</a:t>
            </a:r>
          </a:p>
        </p:txBody>
      </p:sp>
      <p:sp>
        <p:nvSpPr>
          <p:cNvPr id="30722" name="Rectangle 3"/>
          <p:cNvSpPr>
            <a:spLocks noGrp="1" noChangeArrowheads="1"/>
          </p:cNvSpPr>
          <p:nvPr>
            <p:ph type="body" idx="4294967295"/>
          </p:nvPr>
        </p:nvSpPr>
        <p:spPr>
          <a:xfrm>
            <a:off x="685800" y="1752600"/>
            <a:ext cx="8077200" cy="4495800"/>
          </a:xfrm>
        </p:spPr>
        <p:txBody>
          <a:bodyPr/>
          <a:lstStyle/>
          <a:p>
            <a:pPr marL="0" indent="0">
              <a:spcAft>
                <a:spcPts val="600"/>
              </a:spcAft>
              <a:buNone/>
              <a:tabLst>
                <a:tab pos="571500" algn="l"/>
              </a:tabLst>
            </a:pPr>
            <a:endParaRPr lang="en-US" sz="3200" b="1" dirty="0" smtClean="0">
              <a:latin typeface="Arial" charset="0"/>
              <a:ea typeface="ヒラギノ角ゴ Pro W3" charset="0"/>
              <a:cs typeface="ヒラギノ角ゴ Pro W3" charset="0"/>
            </a:endParaRPr>
          </a:p>
          <a:p>
            <a:pPr marL="0" indent="0">
              <a:spcAft>
                <a:spcPts val="600"/>
              </a:spcAft>
              <a:buNone/>
              <a:tabLst>
                <a:tab pos="571500" algn="l"/>
              </a:tabLst>
            </a:pPr>
            <a:endParaRPr lang="en-US" sz="3200" b="1" dirty="0">
              <a:latin typeface="Arial" charset="0"/>
              <a:ea typeface="ヒラギノ角ゴ Pro W3" charset="0"/>
              <a:cs typeface="ヒラギノ角ゴ Pro W3" charset="0"/>
            </a:endParaRPr>
          </a:p>
          <a:p>
            <a:pPr marL="0" indent="0">
              <a:spcAft>
                <a:spcPts val="600"/>
              </a:spcAft>
              <a:buNone/>
              <a:tabLst>
                <a:tab pos="571500" algn="l"/>
              </a:tabLst>
            </a:pPr>
            <a:endParaRPr lang="en-US" sz="3200" b="1" dirty="0" smtClean="0">
              <a:latin typeface="Arial" charset="0"/>
              <a:ea typeface="ヒラギノ角ゴ Pro W3" charset="0"/>
              <a:cs typeface="ヒラギノ角ゴ Pro W3" charset="0"/>
            </a:endParaRPr>
          </a:p>
          <a:p>
            <a:pPr marL="0" indent="0">
              <a:spcAft>
                <a:spcPts val="600"/>
              </a:spcAft>
              <a:buNone/>
              <a:tabLst>
                <a:tab pos="571500" algn="l"/>
              </a:tabLst>
            </a:pPr>
            <a:r>
              <a:rPr lang="en-US" sz="3200" b="1" dirty="0" smtClean="0">
                <a:latin typeface="Arial" charset="0"/>
                <a:ea typeface="ヒラギノ角ゴ Pro W3" charset="0"/>
                <a:cs typeface="ヒラギノ角ゴ Pro W3" charset="0"/>
              </a:rPr>
              <a:t>Formative </a:t>
            </a:r>
            <a:br>
              <a:rPr lang="en-US" sz="3200" b="1" dirty="0" smtClean="0">
                <a:latin typeface="Arial" charset="0"/>
                <a:ea typeface="ヒラギノ角ゴ Pro W3" charset="0"/>
                <a:cs typeface="ヒラギノ角ゴ Pro W3" charset="0"/>
              </a:rPr>
            </a:br>
            <a:r>
              <a:rPr lang="en-US" sz="3200" b="1" dirty="0" smtClean="0">
                <a:latin typeface="Arial" charset="0"/>
                <a:ea typeface="ヒラギノ角ゴ Pro W3" charset="0"/>
                <a:cs typeface="ヒラギノ角ゴ Pro W3" charset="0"/>
              </a:rPr>
              <a:t>Assessment</a:t>
            </a:r>
            <a:endParaRPr lang="en-US" sz="3200" b="1" dirty="0">
              <a:latin typeface="Arial" charset="0"/>
              <a:ea typeface="ヒラギノ角ゴ Pro W3" charset="0"/>
              <a:cs typeface="ヒラギノ角ゴ Pro W3" charset="0"/>
            </a:endParaRPr>
          </a:p>
          <a:p>
            <a:pPr marL="1604963" indent="-1604963">
              <a:lnSpc>
                <a:spcPct val="150000"/>
              </a:lnSpc>
              <a:spcAft>
                <a:spcPts val="600"/>
              </a:spcAft>
              <a:buFontTx/>
              <a:buNone/>
              <a:tabLst>
                <a:tab pos="1604963" algn="l"/>
              </a:tabLst>
            </a:pPr>
            <a:r>
              <a:rPr lang="en-US" sz="2800" dirty="0">
                <a:latin typeface="Arial" charset="0"/>
                <a:ea typeface="ヒラギノ角ゴ Pro W3" charset="0"/>
                <a:cs typeface="ヒラギノ角ゴ Pro W3" charset="0"/>
              </a:rPr>
              <a:t/>
            </a:r>
            <a:br>
              <a:rPr lang="en-US" sz="2800" dirty="0">
                <a:latin typeface="Arial" charset="0"/>
                <a:ea typeface="ヒラギノ角ゴ Pro W3" charset="0"/>
                <a:cs typeface="ヒラギノ角ゴ Pro W3" charset="0"/>
              </a:rPr>
            </a:br>
            <a:r>
              <a:rPr lang="en-US" sz="2800" dirty="0">
                <a:latin typeface="Arial" charset="0"/>
                <a:ea typeface="ヒラギノ角ゴ Pro W3" charset="0"/>
                <a:cs typeface="ヒラギノ角ゴ Pro W3" charset="0"/>
              </a:rPr>
              <a:t/>
            </a:r>
            <a:br>
              <a:rPr lang="en-US" sz="2800" dirty="0">
                <a:latin typeface="Arial" charset="0"/>
                <a:ea typeface="ヒラギノ角ゴ Pro W3" charset="0"/>
                <a:cs typeface="ヒラギノ角ゴ Pro W3" charset="0"/>
              </a:rPr>
            </a:br>
            <a:endParaRPr lang="en-US" sz="2800" dirty="0">
              <a:latin typeface="Arial" charset="0"/>
              <a:ea typeface="ヒラギノ角ゴ Pro W3" charset="0"/>
              <a:cs typeface="ヒラギノ角ゴ Pro W3" charset="0"/>
            </a:endParaRPr>
          </a:p>
        </p:txBody>
      </p:sp>
      <p:pic>
        <p:nvPicPr>
          <p:cNvPr id="1032" name="Picture 8" descr="C:\Users\cdroessler1\Documents\Career Development\CDF Pilot Class 2015\test-taker-cartoon.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038600" y="1588625"/>
            <a:ext cx="4667250" cy="50217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72646714"/>
      </p:ext>
    </p:extLst>
  </p:cSld>
  <p:clrMapOvr>
    <a:masterClrMapping/>
  </p:clrMapOvr>
  <p:transition spd="med">
    <p:fade/>
  </p:transition>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3" name="Picture 3" descr="logo-low.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715000" y="3209925"/>
            <a:ext cx="3429000" cy="3648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2882" name="Rectangle 2"/>
          <p:cNvSpPr>
            <a:spLocks noGrp="1" noChangeArrowheads="1"/>
          </p:cNvSpPr>
          <p:nvPr>
            <p:ph type="title" idx="4294967295"/>
          </p:nvPr>
        </p:nvSpPr>
        <p:spPr>
          <a:xfrm>
            <a:off x="0" y="304800"/>
            <a:ext cx="9144000" cy="1143000"/>
          </a:xfrm>
        </p:spPr>
        <p:txBody>
          <a:bodyPr/>
          <a:lstStyle/>
          <a:p>
            <a:pPr>
              <a:defRPr/>
            </a:pPr>
            <a:r>
              <a:rPr lang="en-US" dirty="0" smtClean="0">
                <a:effectLst>
                  <a:outerShdw blurRad="38100" dist="38100" dir="2700000" algn="tl">
                    <a:srgbClr val="DDDDDD"/>
                  </a:outerShdw>
                </a:effectLst>
                <a:latin typeface="Arial" charset="0"/>
                <a:ea typeface="ヒラギノ角ゴ Pro W3" charset="0"/>
                <a:cs typeface="ヒラギノ角ゴ Pro W3" charset="0"/>
              </a:rPr>
              <a:t>NC Education </a:t>
            </a:r>
            <a:r>
              <a:rPr lang="en-US" dirty="0">
                <a:effectLst>
                  <a:outerShdw blurRad="38100" dist="38100" dir="2700000" algn="tl">
                    <a:srgbClr val="DDDDDD"/>
                  </a:outerShdw>
                </a:effectLst>
                <a:latin typeface="Arial" charset="0"/>
                <a:ea typeface="ヒラギノ角ゴ Pro W3" charset="0"/>
                <a:cs typeface="ヒラギノ角ゴ Pro W3" charset="0"/>
              </a:rPr>
              <a:t>Plan</a:t>
            </a:r>
            <a:r>
              <a:rPr lang="en-US" sz="3200" dirty="0">
                <a:latin typeface="Arial" charset="0"/>
                <a:ea typeface="ヒラギノ角ゴ Pro W3" charset="0"/>
                <a:cs typeface="ヒラギノ角ゴ Pro W3" charset="0"/>
              </a:rPr>
              <a:t/>
            </a:r>
            <a:br>
              <a:rPr lang="en-US" sz="3200" dirty="0">
                <a:latin typeface="Arial" charset="0"/>
                <a:ea typeface="ヒラギノ角ゴ Pro W3" charset="0"/>
                <a:cs typeface="ヒラギノ角ゴ Pro W3" charset="0"/>
              </a:rPr>
            </a:br>
            <a:endParaRPr lang="en-US" sz="3000" dirty="0">
              <a:effectLst>
                <a:outerShdw blurRad="38100" dist="38100" dir="2700000" algn="tl">
                  <a:srgbClr val="DDDDDD"/>
                </a:outerShdw>
              </a:effectLst>
              <a:latin typeface="Arial" charset="0"/>
              <a:ea typeface="ヒラギノ角ゴ Pro W3" charset="0"/>
              <a:cs typeface="ヒラギノ角ゴ Pro W3" charset="0"/>
            </a:endParaRPr>
          </a:p>
        </p:txBody>
      </p:sp>
      <p:sp>
        <p:nvSpPr>
          <p:cNvPr id="1649667" name="Rectangle 3"/>
          <p:cNvSpPr>
            <a:spLocks noGrp="1" noChangeArrowheads="1"/>
          </p:cNvSpPr>
          <p:nvPr>
            <p:ph type="body" idx="4294967295"/>
          </p:nvPr>
        </p:nvSpPr>
        <p:spPr>
          <a:xfrm>
            <a:off x="228600" y="1219200"/>
            <a:ext cx="8686800" cy="4114800"/>
          </a:xfrm>
        </p:spPr>
        <p:txBody>
          <a:bodyPr/>
          <a:lstStyle/>
          <a:p>
            <a:pPr marL="0" indent="0">
              <a:lnSpc>
                <a:spcPct val="150000"/>
              </a:lnSpc>
              <a:spcBef>
                <a:spcPts val="363"/>
              </a:spcBef>
              <a:buFontTx/>
              <a:buNone/>
              <a:defRPr/>
            </a:pPr>
            <a:r>
              <a:rPr lang="en-US" sz="4000">
                <a:latin typeface="Arial" charset="0"/>
                <a:ea typeface="ヒラギノ角ゴ Pro W3" charset="0"/>
                <a:cs typeface="ヒラギノ角ゴ Pro W3" charset="0"/>
              </a:rPr>
              <a:t>All students must graduate from</a:t>
            </a:r>
            <a:br>
              <a:rPr lang="en-US" sz="4000">
                <a:latin typeface="Arial" charset="0"/>
                <a:ea typeface="ヒラギノ角ゴ Pro W3" charset="0"/>
                <a:cs typeface="ヒラギノ角ゴ Pro W3" charset="0"/>
              </a:rPr>
            </a:br>
            <a:r>
              <a:rPr lang="en-US" sz="4000">
                <a:latin typeface="Arial" charset="0"/>
                <a:ea typeface="ヒラギノ角ゴ Pro W3" charset="0"/>
                <a:cs typeface="ヒラギノ角ゴ Pro W3" charset="0"/>
              </a:rPr>
              <a:t>high school and be </a:t>
            </a:r>
            <a:r>
              <a:rPr lang="en-US" sz="4000" b="1" u="sng">
                <a:latin typeface="Arial" charset="0"/>
                <a:ea typeface="ヒラギノ角ゴ Pro W3" charset="0"/>
                <a:cs typeface="ヒラギノ角ゴ Pro W3" charset="0"/>
              </a:rPr>
              <a:t>career</a:t>
            </a:r>
            <a:r>
              <a:rPr lang="en-US" sz="4000">
                <a:latin typeface="Arial" charset="0"/>
                <a:ea typeface="ヒラギノ角ゴ Pro W3" charset="0"/>
                <a:cs typeface="ヒラギノ角ゴ Pro W3" charset="0"/>
              </a:rPr>
              <a:t>,</a:t>
            </a:r>
            <a:br>
              <a:rPr lang="en-US" sz="4000">
                <a:latin typeface="Arial" charset="0"/>
                <a:ea typeface="ヒラギノ角ゴ Pro W3" charset="0"/>
                <a:cs typeface="ヒラギノ角ゴ Pro W3" charset="0"/>
              </a:rPr>
            </a:br>
            <a:r>
              <a:rPr lang="en-US" sz="4000" b="1" u="sng">
                <a:latin typeface="Arial" charset="0"/>
                <a:ea typeface="ヒラギノ角ゴ Pro W3" charset="0"/>
                <a:cs typeface="ヒラギノ角ゴ Pro W3" charset="0"/>
              </a:rPr>
              <a:t>college</a:t>
            </a:r>
            <a:r>
              <a:rPr lang="en-US" sz="4000">
                <a:latin typeface="Arial" charset="0"/>
                <a:ea typeface="ヒラギノ角ゴ Pro W3" charset="0"/>
                <a:cs typeface="ヒラギノ角ゴ Pro W3" charset="0"/>
              </a:rPr>
              <a:t>, and </a:t>
            </a:r>
            <a:r>
              <a:rPr lang="en-US" sz="4000" b="1" u="sng">
                <a:latin typeface="Arial" charset="0"/>
                <a:ea typeface="ヒラギノ角ゴ Pro W3" charset="0"/>
                <a:cs typeface="ヒラギノ角ゴ Pro W3" charset="0"/>
              </a:rPr>
              <a:t>citizenship</a:t>
            </a:r>
            <a:br>
              <a:rPr lang="en-US" sz="4000" b="1" u="sng">
                <a:latin typeface="Arial" charset="0"/>
                <a:ea typeface="ヒラギノ角ゴ Pro W3" charset="0"/>
                <a:cs typeface="ヒラギノ角ゴ Pro W3" charset="0"/>
              </a:rPr>
            </a:br>
            <a:r>
              <a:rPr lang="en-US" sz="4000">
                <a:latin typeface="Arial" charset="0"/>
                <a:ea typeface="ヒラギノ角ゴ Pro W3" charset="0"/>
                <a:cs typeface="ヒラギノ角ゴ Pro W3" charset="0"/>
              </a:rPr>
              <a:t>READY.</a:t>
            </a:r>
            <a:endParaRPr lang="en-US" sz="3600">
              <a:effectLst>
                <a:outerShdw blurRad="38100" dist="38100" dir="2700000" algn="tl">
                  <a:srgbClr val="DDDDDD"/>
                </a:outerShdw>
              </a:effectLst>
              <a:latin typeface="Arial" charset="0"/>
              <a:ea typeface="ヒラギノ角ゴ Pro W3" charset="0"/>
              <a:cs typeface="ヒラギノ角ゴ Pro W3" charset="0"/>
            </a:endParaRPr>
          </a:p>
        </p:txBody>
      </p:sp>
    </p:spTree>
  </p:cSld>
  <p:clrMapOvr>
    <a:masterClrMapping/>
  </p:clrMapOvr>
  <p:transition spd="med">
    <p:fade/>
  </p:transition>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2497" name="Rectangle 2"/>
          <p:cNvSpPr>
            <a:spLocks noGrp="1" noChangeArrowheads="1"/>
          </p:cNvSpPr>
          <p:nvPr>
            <p:ph type="ctrTitle"/>
          </p:nvPr>
        </p:nvSpPr>
        <p:spPr>
          <a:xfrm>
            <a:off x="0" y="2057400"/>
            <a:ext cx="9144000" cy="1143000"/>
          </a:xfrm>
        </p:spPr>
        <p:txBody>
          <a:bodyPr/>
          <a:lstStyle/>
          <a:p>
            <a:r>
              <a:rPr lang="en-US" sz="4800">
                <a:latin typeface="Arial" charset="0"/>
                <a:ea typeface="ヒラギノ角ゴ Pro W3" charset="0"/>
                <a:cs typeface="ヒラギノ角ゴ Pro W3" charset="0"/>
              </a:rPr>
              <a:t>Thanks for listening!</a:t>
            </a:r>
            <a:endParaRPr lang="en-US">
              <a:latin typeface="Arial" charset="0"/>
              <a:ea typeface="ヒラギノ角ゴ Pro W3" charset="0"/>
              <a:cs typeface="ヒラギノ角ゴ Pro W3" charset="0"/>
            </a:endParaRPr>
          </a:p>
        </p:txBody>
      </p:sp>
      <p:sp>
        <p:nvSpPr>
          <p:cNvPr id="362498" name="AutoShape 4"/>
          <p:cNvSpPr>
            <a:spLocks noChangeArrowheads="1"/>
          </p:cNvSpPr>
          <p:nvPr/>
        </p:nvSpPr>
        <p:spPr bwMode="auto">
          <a:xfrm>
            <a:off x="838200" y="1752600"/>
            <a:ext cx="7162800" cy="1752600"/>
          </a:xfrm>
          <a:prstGeom prst="wedgeRoundRectCallout">
            <a:avLst>
              <a:gd name="adj1" fmla="val 39958"/>
              <a:gd name="adj2" fmla="val 133426"/>
              <a:gd name="adj3" fmla="val 16667"/>
            </a:avLst>
          </a:prstGeom>
          <a:noFill/>
          <a:ln w="76200">
            <a:solidFill>
              <a:srgbClr val="FF00FF"/>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a:endParaRPr lang="en-US"/>
          </a:p>
        </p:txBody>
      </p:sp>
      <p:sp>
        <p:nvSpPr>
          <p:cNvPr id="6" name="Subtitle 2"/>
          <p:cNvSpPr>
            <a:spLocks noGrp="1"/>
          </p:cNvSpPr>
          <p:nvPr>
            <p:ph type="subTitle" idx="1"/>
          </p:nvPr>
        </p:nvSpPr>
        <p:spPr>
          <a:xfrm>
            <a:off x="0" y="5562600"/>
            <a:ext cx="9144000" cy="1295400"/>
          </a:xfrm>
        </p:spPr>
        <p:txBody>
          <a:bodyPr/>
          <a:lstStyle/>
          <a:p>
            <a:pPr eaLnBrk="1" hangingPunct="1">
              <a:defRPr/>
            </a:pPr>
            <a:r>
              <a:rPr lang="en-US" sz="3600" dirty="0" smtClean="0">
                <a:effectLst>
                  <a:outerShdw blurRad="38100" dist="38100" dir="2700000" algn="tl">
                    <a:srgbClr val="C0C0C0"/>
                  </a:outerShdw>
                </a:effectLst>
              </a:rPr>
              <a:t>Chris </a:t>
            </a:r>
            <a:r>
              <a:rPr lang="en-US" sz="3600" dirty="0" err="1" smtClean="0">
                <a:effectLst>
                  <a:outerShdw blurRad="38100" dist="38100" dir="2700000" algn="tl">
                    <a:srgbClr val="C0C0C0"/>
                  </a:outerShdw>
                </a:effectLst>
              </a:rPr>
              <a:t>Droessler</a:t>
            </a:r>
            <a:r>
              <a:rPr lang="en-US" sz="3600" dirty="0" smtClean="0">
                <a:effectLst>
                  <a:outerShdw blurRad="38100" dist="38100" dir="2700000" algn="tl">
                    <a:srgbClr val="C0C0C0"/>
                  </a:outerShdw>
                </a:effectLst>
              </a:rPr>
              <a:t>, </a:t>
            </a:r>
            <a:r>
              <a:rPr lang="en-US" dirty="0" smtClean="0">
                <a:effectLst>
                  <a:outerShdw blurRad="38100" dist="38100" dir="2700000" algn="tl">
                    <a:srgbClr val="C0C0C0"/>
                  </a:outerShdw>
                </a:effectLst>
              </a:rPr>
              <a:t>Consultant, NCDPI</a:t>
            </a:r>
          </a:p>
          <a:p>
            <a:pPr eaLnBrk="1" hangingPunct="1">
              <a:defRPr/>
            </a:pPr>
            <a:r>
              <a:rPr lang="en-US" dirty="0" err="1" smtClean="0"/>
              <a:t>www.ctpnc.org</a:t>
            </a:r>
            <a:r>
              <a:rPr lang="en-US" dirty="0" smtClean="0"/>
              <a:t>/presentations</a:t>
            </a:r>
          </a:p>
        </p:txBody>
      </p:sp>
    </p:spTree>
  </p:cSld>
  <p:clrMapOvr>
    <a:masterClrMapping/>
  </p:clrMapOvr>
  <p:transition spd="med">
    <p:fad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0721" name="Rectangle 2"/>
          <p:cNvSpPr>
            <a:spLocks noGrp="1" noChangeArrowheads="1"/>
          </p:cNvSpPr>
          <p:nvPr>
            <p:ph type="title" idx="4294967295"/>
          </p:nvPr>
        </p:nvSpPr>
        <p:spPr>
          <a:xfrm>
            <a:off x="0" y="304800"/>
            <a:ext cx="9144000" cy="990600"/>
          </a:xfrm>
        </p:spPr>
        <p:txBody>
          <a:bodyPr/>
          <a:lstStyle/>
          <a:p>
            <a:r>
              <a:rPr lang="en-US" sz="3200" dirty="0" smtClean="0">
                <a:latin typeface="Arial" charset="0"/>
                <a:ea typeface="ヒラギノ角ゴ Pro W3" charset="0"/>
                <a:cs typeface="ヒラギノ角ゴ Pro W3" charset="0"/>
              </a:rPr>
              <a:t>2. Describe the role of the CDF with respect to using information and technological resources in the career development process.</a:t>
            </a:r>
            <a:endParaRPr lang="en-US" sz="3200" dirty="0">
              <a:latin typeface="Arial" charset="0"/>
              <a:ea typeface="ヒラギノ角ゴ Pro W3" charset="0"/>
              <a:cs typeface="ヒラギノ角ゴ Pro W3" charset="0"/>
            </a:endParaRPr>
          </a:p>
        </p:txBody>
      </p:sp>
      <p:sp>
        <p:nvSpPr>
          <p:cNvPr id="30722" name="Rectangle 3"/>
          <p:cNvSpPr>
            <a:spLocks noGrp="1" noChangeArrowheads="1"/>
          </p:cNvSpPr>
          <p:nvPr>
            <p:ph type="body" idx="4294967295"/>
          </p:nvPr>
        </p:nvSpPr>
        <p:spPr>
          <a:xfrm>
            <a:off x="685800" y="1752600"/>
            <a:ext cx="8077200" cy="4495800"/>
          </a:xfrm>
        </p:spPr>
        <p:txBody>
          <a:bodyPr/>
          <a:lstStyle/>
          <a:p>
            <a:pPr>
              <a:lnSpc>
                <a:spcPct val="150000"/>
              </a:lnSpc>
              <a:spcAft>
                <a:spcPts val="600"/>
              </a:spcAft>
              <a:tabLst>
                <a:tab pos="571500" algn="l"/>
              </a:tabLst>
            </a:pPr>
            <a:r>
              <a:rPr lang="en-US" sz="2800" dirty="0" smtClean="0">
                <a:latin typeface="Arial" charset="0"/>
                <a:ea typeface="ヒラギノ角ゴ Pro W3" charset="0"/>
                <a:cs typeface="ヒラギノ角ゴ Pro W3" charset="0"/>
              </a:rPr>
              <a:t>Know where to find good, appropriate career information for your students.</a:t>
            </a:r>
          </a:p>
          <a:p>
            <a:pPr>
              <a:lnSpc>
                <a:spcPct val="150000"/>
              </a:lnSpc>
              <a:spcAft>
                <a:spcPts val="600"/>
              </a:spcAft>
              <a:tabLst>
                <a:tab pos="571500" algn="l"/>
              </a:tabLst>
            </a:pPr>
            <a:r>
              <a:rPr lang="en-US" sz="2800" dirty="0" smtClean="0">
                <a:latin typeface="Arial" charset="0"/>
                <a:ea typeface="ヒラギノ角ゴ Pro W3" charset="0"/>
                <a:cs typeface="ヒラギノ角ゴ Pro W3" charset="0"/>
              </a:rPr>
              <a:t>Do not overwhelm your students with too much information.</a:t>
            </a:r>
          </a:p>
          <a:p>
            <a:pPr>
              <a:lnSpc>
                <a:spcPct val="150000"/>
              </a:lnSpc>
              <a:spcAft>
                <a:spcPts val="600"/>
              </a:spcAft>
              <a:tabLst>
                <a:tab pos="571500" algn="l"/>
              </a:tabLst>
            </a:pPr>
            <a:r>
              <a:rPr lang="en-US" sz="2800" dirty="0" smtClean="0">
                <a:latin typeface="Arial" charset="0"/>
                <a:ea typeface="ヒラギノ角ゴ Pro W3" charset="0"/>
                <a:cs typeface="ヒラギノ角ゴ Pro W3" charset="0"/>
              </a:rPr>
              <a:t>Let the student make the decisions.</a:t>
            </a:r>
            <a:r>
              <a:rPr lang="en-US" sz="2800" dirty="0">
                <a:latin typeface="Arial" charset="0"/>
                <a:ea typeface="ヒラギノ角ゴ Pro W3" charset="0"/>
                <a:cs typeface="ヒラギノ角ゴ Pro W3" charset="0"/>
              </a:rPr>
              <a:t/>
            </a:r>
            <a:br>
              <a:rPr lang="en-US" sz="2800" dirty="0">
                <a:latin typeface="Arial" charset="0"/>
                <a:ea typeface="ヒラギノ角ゴ Pro W3" charset="0"/>
                <a:cs typeface="ヒラギノ角ゴ Pro W3" charset="0"/>
              </a:rPr>
            </a:br>
            <a:r>
              <a:rPr lang="en-US" sz="2800" dirty="0">
                <a:latin typeface="Arial" charset="0"/>
                <a:ea typeface="ヒラギノ角ゴ Pro W3" charset="0"/>
                <a:cs typeface="ヒラギノ角ゴ Pro W3" charset="0"/>
              </a:rPr>
              <a:t/>
            </a:r>
            <a:br>
              <a:rPr lang="en-US" sz="2800" dirty="0">
                <a:latin typeface="Arial" charset="0"/>
                <a:ea typeface="ヒラギノ角ゴ Pro W3" charset="0"/>
                <a:cs typeface="ヒラギノ角ゴ Pro W3" charset="0"/>
              </a:rPr>
            </a:br>
            <a:endParaRPr lang="en-US" sz="2800" dirty="0">
              <a:latin typeface="Arial" charset="0"/>
              <a:ea typeface="ヒラギノ角ゴ Pro W3" charset="0"/>
              <a:cs typeface="ヒラギノ角ゴ Pro W3" charset="0"/>
            </a:endParaRPr>
          </a:p>
        </p:txBody>
      </p:sp>
    </p:spTree>
    <p:extLst>
      <p:ext uri="{BB962C8B-B14F-4D97-AF65-F5344CB8AC3E}">
        <p14:creationId xmlns:p14="http://schemas.microsoft.com/office/powerpoint/2010/main" val="3580958214"/>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072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0722">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0722">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22" grpId="0" build="p"/>
    </p:bldLst>
  </p:timing>
</p:sld>
</file>

<file path=ppt/slides/slide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0722" name="Rectangle 3"/>
          <p:cNvSpPr>
            <a:spLocks noGrp="1" noChangeArrowheads="1"/>
          </p:cNvSpPr>
          <p:nvPr>
            <p:ph type="body" idx="4294967295"/>
          </p:nvPr>
        </p:nvSpPr>
        <p:spPr>
          <a:xfrm>
            <a:off x="685800" y="1752600"/>
            <a:ext cx="8077200" cy="4495800"/>
          </a:xfrm>
        </p:spPr>
        <p:txBody>
          <a:bodyPr/>
          <a:lstStyle/>
          <a:p>
            <a:pPr marL="0" indent="0">
              <a:spcAft>
                <a:spcPts val="600"/>
              </a:spcAft>
              <a:buNone/>
              <a:tabLst>
                <a:tab pos="571500" algn="l"/>
              </a:tabLst>
            </a:pPr>
            <a:endParaRPr lang="en-US" sz="3200" b="1" dirty="0" smtClean="0">
              <a:latin typeface="Arial" charset="0"/>
              <a:ea typeface="ヒラギノ角ゴ Pro W3" charset="0"/>
              <a:cs typeface="ヒラギノ角ゴ Pro W3" charset="0"/>
            </a:endParaRPr>
          </a:p>
          <a:p>
            <a:pPr marL="0" indent="0">
              <a:spcAft>
                <a:spcPts val="600"/>
              </a:spcAft>
              <a:buNone/>
              <a:tabLst>
                <a:tab pos="571500" algn="l"/>
              </a:tabLst>
            </a:pPr>
            <a:endParaRPr lang="en-US" sz="3200" b="1" dirty="0">
              <a:latin typeface="Arial" charset="0"/>
              <a:ea typeface="ヒラギノ角ゴ Pro W3" charset="0"/>
              <a:cs typeface="ヒラギノ角ゴ Pro W3" charset="0"/>
            </a:endParaRPr>
          </a:p>
          <a:p>
            <a:pPr marL="0" indent="0">
              <a:spcAft>
                <a:spcPts val="600"/>
              </a:spcAft>
              <a:buNone/>
              <a:tabLst>
                <a:tab pos="571500" algn="l"/>
              </a:tabLst>
            </a:pPr>
            <a:endParaRPr lang="en-US" sz="3200" b="1" dirty="0" smtClean="0">
              <a:latin typeface="Arial" charset="0"/>
              <a:ea typeface="ヒラギノ角ゴ Pro W3" charset="0"/>
              <a:cs typeface="ヒラギノ角ゴ Pro W3" charset="0"/>
            </a:endParaRPr>
          </a:p>
          <a:p>
            <a:pPr marL="0" indent="0">
              <a:spcAft>
                <a:spcPts val="600"/>
              </a:spcAft>
              <a:buNone/>
              <a:tabLst>
                <a:tab pos="571500" algn="l"/>
              </a:tabLst>
            </a:pPr>
            <a:r>
              <a:rPr lang="en-US" sz="3200" b="1" dirty="0" smtClean="0">
                <a:latin typeface="Arial" charset="0"/>
                <a:ea typeface="ヒラギノ角ゴ Pro W3" charset="0"/>
                <a:cs typeface="ヒラギノ角ゴ Pro W3" charset="0"/>
              </a:rPr>
              <a:t>Formative </a:t>
            </a:r>
            <a:br>
              <a:rPr lang="en-US" sz="3200" b="1" dirty="0" smtClean="0">
                <a:latin typeface="Arial" charset="0"/>
                <a:ea typeface="ヒラギノ角ゴ Pro W3" charset="0"/>
                <a:cs typeface="ヒラギノ角ゴ Pro W3" charset="0"/>
              </a:rPr>
            </a:br>
            <a:r>
              <a:rPr lang="en-US" sz="3200" b="1" dirty="0" smtClean="0">
                <a:latin typeface="Arial" charset="0"/>
                <a:ea typeface="ヒラギノ角ゴ Pro W3" charset="0"/>
                <a:cs typeface="ヒラギノ角ゴ Pro W3" charset="0"/>
              </a:rPr>
              <a:t>Assessment</a:t>
            </a:r>
            <a:endParaRPr lang="en-US" sz="3200" b="1" dirty="0">
              <a:latin typeface="Arial" charset="0"/>
              <a:ea typeface="ヒラギノ角ゴ Pro W3" charset="0"/>
              <a:cs typeface="ヒラギノ角ゴ Pro W3" charset="0"/>
            </a:endParaRPr>
          </a:p>
          <a:p>
            <a:pPr marL="1604963" indent="-1604963">
              <a:lnSpc>
                <a:spcPct val="150000"/>
              </a:lnSpc>
              <a:spcAft>
                <a:spcPts val="600"/>
              </a:spcAft>
              <a:buFontTx/>
              <a:buNone/>
              <a:tabLst>
                <a:tab pos="1604963" algn="l"/>
              </a:tabLst>
            </a:pPr>
            <a:r>
              <a:rPr lang="en-US" sz="2800" dirty="0">
                <a:latin typeface="Arial" charset="0"/>
                <a:ea typeface="ヒラギノ角ゴ Pro W3" charset="0"/>
                <a:cs typeface="ヒラギノ角ゴ Pro W3" charset="0"/>
              </a:rPr>
              <a:t/>
            </a:r>
            <a:br>
              <a:rPr lang="en-US" sz="2800" dirty="0">
                <a:latin typeface="Arial" charset="0"/>
                <a:ea typeface="ヒラギノ角ゴ Pro W3" charset="0"/>
                <a:cs typeface="ヒラギノ角ゴ Pro W3" charset="0"/>
              </a:rPr>
            </a:br>
            <a:r>
              <a:rPr lang="en-US" sz="2800" dirty="0">
                <a:latin typeface="Arial" charset="0"/>
                <a:ea typeface="ヒラギノ角ゴ Pro W3" charset="0"/>
                <a:cs typeface="ヒラギノ角ゴ Pro W3" charset="0"/>
              </a:rPr>
              <a:t/>
            </a:r>
            <a:br>
              <a:rPr lang="en-US" sz="2800" dirty="0">
                <a:latin typeface="Arial" charset="0"/>
                <a:ea typeface="ヒラギノ角ゴ Pro W3" charset="0"/>
                <a:cs typeface="ヒラギノ角ゴ Pro W3" charset="0"/>
              </a:rPr>
            </a:br>
            <a:endParaRPr lang="en-US" sz="2800" dirty="0">
              <a:latin typeface="Arial" charset="0"/>
              <a:ea typeface="ヒラギノ角ゴ Pro W3" charset="0"/>
              <a:cs typeface="ヒラギノ角ゴ Pro W3" charset="0"/>
            </a:endParaRPr>
          </a:p>
        </p:txBody>
      </p:sp>
      <p:pic>
        <p:nvPicPr>
          <p:cNvPr id="1032" name="Picture 8" descr="C:\Users\cdroessler1\Documents\Career Development\CDF Pilot Class 2015\test-taker-cartoon.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038600" y="1588625"/>
            <a:ext cx="4667250" cy="5021725"/>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2"/>
          <p:cNvSpPr txBox="1">
            <a:spLocks noChangeArrowheads="1"/>
          </p:cNvSpPr>
          <p:nvPr/>
        </p:nvSpPr>
        <p:spPr bwMode="auto">
          <a:xfrm>
            <a:off x="0" y="304800"/>
            <a:ext cx="9144000"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3800" b="1">
                <a:solidFill>
                  <a:srgbClr val="71852C"/>
                </a:solidFill>
                <a:latin typeface="+mj-lt"/>
                <a:ea typeface="+mj-ea"/>
                <a:cs typeface="+mj-cs"/>
              </a:defRPr>
            </a:lvl1pPr>
            <a:lvl2pPr algn="ctr" rtl="0" eaLnBrk="0" fontAlgn="base" hangingPunct="0">
              <a:spcBef>
                <a:spcPct val="0"/>
              </a:spcBef>
              <a:spcAft>
                <a:spcPct val="0"/>
              </a:spcAft>
              <a:defRPr sz="3800" b="1">
                <a:solidFill>
                  <a:srgbClr val="71852C"/>
                </a:solidFill>
                <a:latin typeface="Arial" pitchFamily="-112" charset="0"/>
                <a:ea typeface="ヒラギノ角ゴ Pro W3" pitchFamily="-112" charset="-128"/>
                <a:cs typeface="ヒラギノ角ゴ Pro W3" pitchFamily="-112" charset="-128"/>
              </a:defRPr>
            </a:lvl2pPr>
            <a:lvl3pPr algn="ctr" rtl="0" eaLnBrk="0" fontAlgn="base" hangingPunct="0">
              <a:spcBef>
                <a:spcPct val="0"/>
              </a:spcBef>
              <a:spcAft>
                <a:spcPct val="0"/>
              </a:spcAft>
              <a:defRPr sz="3800" b="1">
                <a:solidFill>
                  <a:srgbClr val="71852C"/>
                </a:solidFill>
                <a:latin typeface="Arial" pitchFamily="-112" charset="0"/>
                <a:ea typeface="ヒラギノ角ゴ Pro W3" pitchFamily="-112" charset="-128"/>
                <a:cs typeface="ヒラギノ角ゴ Pro W3" pitchFamily="-112" charset="-128"/>
              </a:defRPr>
            </a:lvl3pPr>
            <a:lvl4pPr algn="ctr" rtl="0" eaLnBrk="0" fontAlgn="base" hangingPunct="0">
              <a:spcBef>
                <a:spcPct val="0"/>
              </a:spcBef>
              <a:spcAft>
                <a:spcPct val="0"/>
              </a:spcAft>
              <a:defRPr sz="3800" b="1">
                <a:solidFill>
                  <a:srgbClr val="71852C"/>
                </a:solidFill>
                <a:latin typeface="Arial" pitchFamily="-112" charset="0"/>
                <a:ea typeface="ヒラギノ角ゴ Pro W3" pitchFamily="-112" charset="-128"/>
                <a:cs typeface="ヒラギノ角ゴ Pro W3" pitchFamily="-112" charset="-128"/>
              </a:defRPr>
            </a:lvl4pPr>
            <a:lvl5pPr algn="ctr" rtl="0" eaLnBrk="0" fontAlgn="base" hangingPunct="0">
              <a:spcBef>
                <a:spcPct val="0"/>
              </a:spcBef>
              <a:spcAft>
                <a:spcPct val="0"/>
              </a:spcAft>
              <a:defRPr sz="3800" b="1">
                <a:solidFill>
                  <a:srgbClr val="71852C"/>
                </a:solidFill>
                <a:latin typeface="Arial" pitchFamily="-112" charset="0"/>
                <a:ea typeface="ヒラギノ角ゴ Pro W3" pitchFamily="-112" charset="-128"/>
                <a:cs typeface="ヒラギノ角ゴ Pro W3" pitchFamily="-112" charset="-128"/>
              </a:defRPr>
            </a:lvl5pPr>
            <a:lvl6pPr marL="457200" algn="ctr" rtl="0" fontAlgn="base">
              <a:spcBef>
                <a:spcPct val="0"/>
              </a:spcBef>
              <a:spcAft>
                <a:spcPct val="0"/>
              </a:spcAft>
              <a:defRPr sz="3800" b="1">
                <a:solidFill>
                  <a:srgbClr val="71852C"/>
                </a:solidFill>
                <a:latin typeface="Arial" pitchFamily="-112" charset="0"/>
                <a:ea typeface="ヒラギノ角ゴ Pro W3" pitchFamily="-112" charset="-128"/>
                <a:cs typeface="ヒラギノ角ゴ Pro W3" pitchFamily="-112" charset="-128"/>
              </a:defRPr>
            </a:lvl6pPr>
            <a:lvl7pPr marL="914400" algn="ctr" rtl="0" fontAlgn="base">
              <a:spcBef>
                <a:spcPct val="0"/>
              </a:spcBef>
              <a:spcAft>
                <a:spcPct val="0"/>
              </a:spcAft>
              <a:defRPr sz="3800" b="1">
                <a:solidFill>
                  <a:srgbClr val="71852C"/>
                </a:solidFill>
                <a:latin typeface="Arial" pitchFamily="-112" charset="0"/>
                <a:ea typeface="ヒラギノ角ゴ Pro W3" pitchFamily="-112" charset="-128"/>
                <a:cs typeface="ヒラギノ角ゴ Pro W3" pitchFamily="-112" charset="-128"/>
              </a:defRPr>
            </a:lvl7pPr>
            <a:lvl8pPr marL="1371600" algn="ctr" rtl="0" fontAlgn="base">
              <a:spcBef>
                <a:spcPct val="0"/>
              </a:spcBef>
              <a:spcAft>
                <a:spcPct val="0"/>
              </a:spcAft>
              <a:defRPr sz="3800" b="1">
                <a:solidFill>
                  <a:srgbClr val="71852C"/>
                </a:solidFill>
                <a:latin typeface="Arial" pitchFamily="-112" charset="0"/>
                <a:ea typeface="ヒラギノ角ゴ Pro W3" pitchFamily="-112" charset="-128"/>
                <a:cs typeface="ヒラギノ角ゴ Pro W3" pitchFamily="-112" charset="-128"/>
              </a:defRPr>
            </a:lvl8pPr>
            <a:lvl9pPr marL="1828800" algn="ctr" rtl="0" fontAlgn="base">
              <a:spcBef>
                <a:spcPct val="0"/>
              </a:spcBef>
              <a:spcAft>
                <a:spcPct val="0"/>
              </a:spcAft>
              <a:defRPr sz="3800" b="1">
                <a:solidFill>
                  <a:srgbClr val="71852C"/>
                </a:solidFill>
                <a:latin typeface="Arial" pitchFamily="-112" charset="0"/>
                <a:ea typeface="ヒラギノ角ゴ Pro W3" pitchFamily="-112" charset="-128"/>
                <a:cs typeface="ヒラギノ角ゴ Pro W3" pitchFamily="-112" charset="-128"/>
              </a:defRPr>
            </a:lvl9pPr>
          </a:lstStyle>
          <a:p>
            <a:r>
              <a:rPr lang="en-US" sz="3200" kern="0" smtClean="0">
                <a:latin typeface="Arial" charset="0"/>
                <a:ea typeface="ヒラギノ角ゴ Pro W3" charset="0"/>
                <a:cs typeface="ヒラギノ角ゴ Pro W3" charset="0"/>
              </a:rPr>
              <a:t>2. Describe the role of the CDF with respect to using information and technological resources in the career development process.</a:t>
            </a:r>
            <a:endParaRPr lang="en-US" sz="3200" kern="0" dirty="0">
              <a:latin typeface="Arial" charset="0"/>
              <a:ea typeface="ヒラギノ角ゴ Pro W3" charset="0"/>
              <a:cs typeface="ヒラギノ角ゴ Pro W3" charset="0"/>
            </a:endParaRPr>
          </a:p>
        </p:txBody>
      </p:sp>
    </p:spTree>
    <p:extLst>
      <p:ext uri="{BB962C8B-B14F-4D97-AF65-F5344CB8AC3E}">
        <p14:creationId xmlns:p14="http://schemas.microsoft.com/office/powerpoint/2010/main" val="3946096351"/>
      </p:ext>
    </p:extLst>
  </p:cSld>
  <p:clrMapOvr>
    <a:masterClrMapping/>
  </p:clrMapOvr>
  <p:transition spd="med">
    <p:fade/>
  </p:transition>
  <p:timing>
    <p:tnLst>
      <p:par>
        <p:cTn id="1" dur="indefinite" restart="never" nodeType="tmRoot"/>
      </p:par>
    </p:tnLst>
  </p:timing>
</p:sld>
</file>

<file path=ppt/theme/theme1.xml><?xml version="1.0" encoding="utf-8"?>
<a:theme xmlns:a="http://schemas.openxmlformats.org/drawingml/2006/main" name="Blank Presentation">
  <a:themeElements>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lank Presentation">
      <a:majorFont>
        <a:latin typeface="Arial"/>
        <a:ea typeface="ヒラギノ角ゴ Pro W3"/>
        <a:cs typeface="ヒラギノ角ゴ Pro W3"/>
      </a:majorFont>
      <a:minorFont>
        <a:latin typeface="Arial"/>
        <a:ea typeface="ヒラギノ角ゴ Pro W3"/>
        <a:cs typeface="ヒラギノ角ゴ Pro W3"/>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Arial" pitchFamily="-112" charset="0"/>
            <a:ea typeface="ヒラギノ角ゴ Pro W3" pitchFamily="-112" charset="-128"/>
            <a:cs typeface="ヒラギノ角ゴ Pro W3" pitchFamily="-112"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Arial" pitchFamily="-112" charset="0"/>
            <a:ea typeface="ヒラギノ角ゴ Pro W3" pitchFamily="-112" charset="-128"/>
            <a:cs typeface="ヒラギノ角ゴ Pro W3" pitchFamily="-112" charset="-128"/>
          </a:defRPr>
        </a:defPPr>
      </a:lstStyle>
    </a:ln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5709</TotalTime>
  <Words>7226</Words>
  <Application>Microsoft Office PowerPoint</Application>
  <PresentationFormat>On-screen Show (4:3)</PresentationFormat>
  <Paragraphs>1293</Paragraphs>
  <Slides>74</Slides>
  <Notes>74</Notes>
  <HiddenSlides>0</HiddenSlides>
  <MMClips>0</MMClips>
  <ScaleCrop>false</ScaleCrop>
  <HeadingPairs>
    <vt:vector size="4" baseType="variant">
      <vt:variant>
        <vt:lpstr>Theme</vt:lpstr>
      </vt:variant>
      <vt:variant>
        <vt:i4>1</vt:i4>
      </vt:variant>
      <vt:variant>
        <vt:lpstr>Slide Titles</vt:lpstr>
      </vt:variant>
      <vt:variant>
        <vt:i4>74</vt:i4>
      </vt:variant>
    </vt:vector>
  </HeadingPairs>
  <TitlesOfParts>
    <vt:vector size="75" baseType="lpstr">
      <vt:lpstr>Blank Presentation</vt:lpstr>
      <vt:lpstr>The Role of Career Information and Technological Resources in Career Planning</vt:lpstr>
      <vt:lpstr>Who’s on the Plane?</vt:lpstr>
      <vt:lpstr>Essential  Questions</vt:lpstr>
      <vt:lpstr>1. Define career and related information and its purposes.</vt:lpstr>
      <vt:lpstr>PowerPoint Presentation</vt:lpstr>
      <vt:lpstr>1. Define career and related information and its purposes.</vt:lpstr>
      <vt:lpstr>1. Define career and related information and its purposes.</vt:lpstr>
      <vt:lpstr>2. Describe the role of the CDF with respect to using information and technological resources in the career development process.</vt:lpstr>
      <vt:lpstr>PowerPoint Presentation</vt:lpstr>
      <vt:lpstr>3. Identify and describe multiple types and sources of information, including career information and technological resources.</vt:lpstr>
      <vt:lpstr>3. Identify and describe multiple types and sources of information, including career information and technological resources.</vt:lpstr>
      <vt:lpstr>3. Identify and describe multiple types and sources of information, including career information and technological resources.</vt:lpstr>
      <vt:lpstr>Associate Degree Required (2011 NC Starting Salaries - 2018 High Demand) </vt:lpstr>
      <vt:lpstr>Bachelor Degree Required (2011 NC Starting Salaries - 2018 High Demand) </vt:lpstr>
      <vt:lpstr>Fastest Growing Occupations in NC Requiring Postsecondary Education (Total Change in Positions Projected from 2010 - 2020) </vt:lpstr>
      <vt:lpstr>Fastest Growing Occupations in NC (Total Change in Positions Projected from 2010 - 2020)</vt:lpstr>
      <vt:lpstr>Fastest Declining Occupations in NC (Total Change in Positions Projected from 2010 - 2020)</vt:lpstr>
      <vt:lpstr>3. Identify and describe multiple types and sources of information, including career information and technological resources.</vt:lpstr>
      <vt:lpstr>4. Explain how information is culture specific.</vt:lpstr>
      <vt:lpstr>4. Explain how information is culture specific.</vt:lpstr>
      <vt:lpstr>5. Critically evaluate your career information and technological literacy.</vt:lpstr>
      <vt:lpstr>5. Critically evaluate your career information and technological literacy.</vt:lpstr>
      <vt:lpstr>6. Incorporate information and technology into the career planning process.</vt:lpstr>
      <vt:lpstr>Technology</vt:lpstr>
      <vt:lpstr>6. Incorporate information and technology into the career planning process.</vt:lpstr>
      <vt:lpstr>6. Incorporate information and technology into the career planning process.</vt:lpstr>
      <vt:lpstr>7. Explain unique opportunities and challenges presented by technological resources.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7. Explain unique opportunities and challenges presented by technological resources.</vt:lpstr>
      <vt:lpstr>8. Identify the elements required for providing online career services.</vt:lpstr>
      <vt:lpstr>8. Identify the elements required for providing online career services.</vt:lpstr>
      <vt:lpstr>9. Evaluate the technological readiness of yourself and clients.</vt:lpstr>
      <vt:lpstr>9. Evaluate the technological readiness of yourself and clients.</vt:lpstr>
      <vt:lpstr>10. Demonstrate how different informational and technological resources can be used to help clients with their career issues.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10. Demonstrate how different informational and technological resources can be used to help clients with their career issues.</vt:lpstr>
      <vt:lpstr>11. Create a plan for staying information literate and technologically skilled.</vt:lpstr>
      <vt:lpstr>If we really want to prepare our students for successful careers, we need to know all we can about the rapidly changing job market. </vt:lpstr>
      <vt:lpstr>11. Create a plan for staying information literate and technologically skilled.</vt:lpstr>
      <vt:lpstr>NC Education Plan </vt:lpstr>
      <vt:lpstr>Thanks for listening!</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Work-based Learning</dc:title>
  <dc:creator/>
  <cp:lastModifiedBy>Chris</cp:lastModifiedBy>
  <cp:revision>340</cp:revision>
  <cp:lastPrinted>2014-12-12T03:18:17Z</cp:lastPrinted>
  <dcterms:created xsi:type="dcterms:W3CDTF">2010-12-09T21:02:02Z</dcterms:created>
  <dcterms:modified xsi:type="dcterms:W3CDTF">2015-09-28T16:07:04Z</dcterms:modified>
</cp:coreProperties>
</file>