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4" r:id="rId1"/>
  </p:sldMasterIdLst>
  <p:notesMasterIdLst>
    <p:notesMasterId r:id="rId24"/>
  </p:notesMasterIdLst>
  <p:sldIdLst>
    <p:sldId id="257" r:id="rId2"/>
    <p:sldId id="280" r:id="rId3"/>
    <p:sldId id="281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85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12009" autoAdjust="0"/>
    <p:restoredTop sz="74785" autoAdjust="0"/>
  </p:normalViewPr>
  <p:slideViewPr>
    <p:cSldViewPr snapToGrid="0">
      <p:cViewPr>
        <p:scale>
          <a:sx n="75" d="100"/>
          <a:sy n="75" d="100"/>
        </p:scale>
        <p:origin x="432" y="20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86D9D0-2E9B-4F2F-924A-B3B3E9CFCAEC}" type="datetimeFigureOut">
              <a:rPr lang="en-US" smtClean="0"/>
              <a:t>10/27/2015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C487D-E38B-444A-A8D9-A3853809D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872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Robert J. Witchger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Director, Career and Technical Education</a:t>
            </a:r>
            <a:b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NC Community College System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witchgerb@nccommunitycolleges.edu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919-807-7126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Chris Droessler</a:t>
            </a:r>
            <a:b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Consultant, Career and Technical Education</a:t>
            </a:r>
            <a:b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NC Department of Public Instruction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Chris.Droessler@dpi.nc.gov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919-807-3891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Find our contact information here: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http://www.ctpnc.org/contact.shtml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4989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In this case there three career videos.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One for the Airframe and Power Plant Mechanics, and another video about the Aircraft Engine Specialists.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The third video is a Spanish language video about Aircraft Mechanics.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=====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www.ctenc.org/careers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9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The Footnotes at the bottom of the page explains from where all of the data came.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=====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www.ctenc.org/careers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8289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Here is the Career Clusters page with links to information about each of the career clusters.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  <a:sym typeface="Wingdings" panose="05000000000000000000" pitchFamily="2" charset="2"/>
              </a:rPr>
              <a:t> If we select the Agriculture, Food &amp; Natural Resources link, …</a:t>
            </a: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=====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www.ctenc.org/careers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579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We get to this web page with a wealth of information about this career cluster.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If we scroll down the page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=====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www.ctenc.org/careers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67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Here at the top is a link to the list of careers in the cluster.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You see a list of core skills for the cluster, -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and on the right, links for further career research.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Scrolling down the page further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=====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www.ctenc.org/careers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4642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… you find a career story about someone in North Carolina who is employed in a career in this career cluster.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This kind of information is available for each of the sixteen career clusters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=====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www.ctenc.org/careers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2411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There is also a page about work-based learning.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And if you scroll down the page 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=====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www.ctenc.org/careers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5505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There is the link to the NCDPI work-based learning web page as well as a link to the national rules about youth employment.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Also you see career stories about North Carolinians who benefited from a work-based learning program.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=====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www.ctenc.org/careers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4757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I showed you this page earlier.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Right now it shows all occupations in North Carolina.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The drop-down menus let you select a career cluster -- or a career interest -- or both.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=====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www.ctenc.org/careers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7477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Here is the menu to select a career cluster.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=====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www.ctenc.org/careers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550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For many years, educators have been using these 16 Career Clusters to help us classify careers.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It’s a good first step to get folks to choose a broad career cluster before narrowing down to a specific career.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1041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And the drop-down menu to select a career interest.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Select a cluster and interest, or just select one or the other -- and then select the Search button.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=====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www.ctenc.org/careers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8115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In this case we are looking at </a:t>
            </a:r>
            <a:r>
              <a:rPr kumimoji="0" lang="en-US" sz="17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all 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of the careers in North Carolina in the Agriculture, Food and Natural Resources career cluster for people who have Realistic Career interests.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From here you can select a column to sort the data and select an occupation to see more details.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=====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www.ctenc.org/careers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5641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Can you see where you can use this tool with your students or clients?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All of the information in the new Career Clusters Guide is here in an interactive website, plus much more.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Try it out and send me some feedback.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I definitely need to work on the look of the pages.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=====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www.ctenc.org/careers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144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We just published a new Career Clusters Guide.  You might have seen the one we created in 2009.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This one has updated data and fresh stories.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 want to ensure that individuals have both timely and accurate career information, thus promoting informed decisions about choosing a career path.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economy and workforce in North Carolina is changing.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North Carolina Department of Public Instruction and the North Carolina Community College System are committed to supporting the state’s workforce system.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This guide will assist all students, and anyone, in identifying the available career options by using individual interests, clearly defined career pathways, and timely employment projections.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03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And now look.  We took the book and made it into an interactive website. How cool is that?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à"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  <a:sym typeface="Wingdings" panose="05000000000000000000" pitchFamily="2" charset="2"/>
              </a:rPr>
              <a:t>Here is the web address.  </a:t>
            </a:r>
            <a:r>
              <a:rPr kumimoji="0" lang="en-US" sz="17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  <a:sym typeface="Wingdings" panose="05000000000000000000" pitchFamily="2" charset="2"/>
              </a:rPr>
              <a:t>CTENC dot org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  <a:sym typeface="Wingdings" panose="05000000000000000000" pitchFamily="2" charset="2"/>
              </a:rPr>
              <a:t> is the same website we use for our CTE Staff Development Summer Conference.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à"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  <a:sym typeface="Wingdings" panose="05000000000000000000" pitchFamily="2" charset="2"/>
              </a:rPr>
              <a:t>Besides the interactive web pages, a PDF of the printed book is available at the bottom of the main page.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à"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  <a:sym typeface="Wingdings" panose="05000000000000000000" pitchFamily="2" charset="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à"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  <a:sym typeface="Wingdings" panose="05000000000000000000" pitchFamily="2" charset="2"/>
              </a:rPr>
              <a:t>Let’s start here at step number one -- and select the link to the Interest Profiler.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=====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www.ctenc.org/careers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73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This is the same interest assessment that is on the O*NET.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There is an optional place to enter a name, which makes it handy if the results are printed on a common classroom printer.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After all the questions are answered . . 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=====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www.ctenc.org/careers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435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You get a number in six career interests.  The high numbers indicate a personal preference for that kind of activity.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Here are my results.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  <a:sym typeface="Wingdings" panose="05000000000000000000" pitchFamily="2" charset="2"/>
              </a:rPr>
              <a:t> 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I am a Realistic, Conventional kind of guy.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à"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  <a:sym typeface="Wingdings" panose="05000000000000000000" pitchFamily="2" charset="2"/>
              </a:rPr>
              <a:t>((hide))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à"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Notice there is a place to enter an email address, so the results can be emailed for further use.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à"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Since I rank high in Realistic interests, I select the link to Realistic Careers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=====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www.ctenc.org/careers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947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Which takes me to this page, where we now see all of the occupations in North Carolina where the workers have a predominate Realistic career interest.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/>
            </a:r>
            <a:b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</a:b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The color coding corresponds to the projected growth rate of that occupation over a ten year period.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Blue is projected high demand, red is low demand, and green are average demand.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For each occupation we have the SOC code, Career Interests, minimum education required, projected annual openings, and starting and average salary.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  <a:sym typeface="Wingdings" panose="05000000000000000000" pitchFamily="2" charset="2"/>
              </a:rPr>
              <a:t> 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If you select the name of the occupation. I am selecting  “Aircraft Mechanic”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=====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www.ctenc.org/careers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443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It takes you to this web page where you can learn all about the occupation of aircraft mechanic.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If you scroll down the page,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=====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www.ctenc.org/careers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43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… you see direct links to the O*NET, --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America’s Career Info Net, --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and the Occupational Outlook Handbook.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Scroll down a little further and you see career videos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=====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 W3" charset="0"/>
                <a:cs typeface="ヒラギノ角ゴ Pro W3" charset="0"/>
              </a:rPr>
              <a:t>www.ctenc.org/careers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768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 - Lighthouse, Mountains, Full Logo,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34453" y="3235764"/>
            <a:ext cx="5865181" cy="713497"/>
          </a:xfrm>
        </p:spPr>
        <p:txBody>
          <a:bodyPr anchor="ctr">
            <a:normAutofit/>
          </a:bodyPr>
          <a:lstStyle>
            <a:lvl1pPr algn="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492" y="2928374"/>
            <a:ext cx="4489142" cy="614779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Master subtitle style (date)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887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anufacturing 2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412" y="5687777"/>
            <a:ext cx="1006412" cy="698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3346" y="159510"/>
            <a:ext cx="7181469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 smtClean="0"/>
              <a:t>Text slide – small amount of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633346" y="517741"/>
            <a:ext cx="7181469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094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Long Tex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28727"/>
            <a:ext cx="10515600" cy="5019673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Text slide – long amount of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942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itle, Small Char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412" y="5687777"/>
            <a:ext cx="1006412" cy="698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838200" y="1228727"/>
            <a:ext cx="10515600" cy="4174280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 smtClean="0"/>
              <a:t>Small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564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itle, Large Ch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838200" y="1228726"/>
            <a:ext cx="10515600" cy="5172073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 smtClean="0"/>
              <a:t>Large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267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itle, Small SmartAr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martArt Placeholder 7"/>
          <p:cNvSpPr>
            <a:spLocks noGrp="1"/>
          </p:cNvSpPr>
          <p:nvPr>
            <p:ph type="dgm" sz="quarter" idx="15" hasCustomPrompt="1"/>
          </p:nvPr>
        </p:nvSpPr>
        <p:spPr>
          <a:xfrm>
            <a:off x="838200" y="1225550"/>
            <a:ext cx="10515600" cy="4189413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 dirty="0" smtClean="0"/>
              <a:t>Small SmartArt Graphic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412" y="5687777"/>
            <a:ext cx="1006412" cy="698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401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itle, Large Smart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5" hasCustomPrompt="1"/>
          </p:nvPr>
        </p:nvSpPr>
        <p:spPr>
          <a:xfrm>
            <a:off x="838200" y="1228725"/>
            <a:ext cx="10515600" cy="5172075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 dirty="0" smtClean="0"/>
              <a:t>Large SmartArt Graphic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15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Small Image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412" y="5687777"/>
            <a:ext cx="1006412" cy="698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7"/>
            <a:ext cx="10515600" cy="41742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 smtClean="0"/>
              <a:t>Small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170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412" y="5687777"/>
            <a:ext cx="1006412" cy="698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186523" y="1775339"/>
            <a:ext cx="5157834" cy="31302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 smtClean="0"/>
              <a:t>Small Image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39666" y="1281613"/>
            <a:ext cx="6395158" cy="420167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 smtClean="0"/>
              <a:t>Text slide – small amount of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334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2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412" y="5687777"/>
            <a:ext cx="1006412" cy="698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776990" y="1896631"/>
            <a:ext cx="5157834" cy="31302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 smtClean="0"/>
              <a:t>Small Image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7553" y="1360900"/>
            <a:ext cx="6395158" cy="420167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 smtClean="0"/>
              <a:t>Text slide – small amount of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7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Medium Image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6"/>
            <a:ext cx="10515600" cy="51911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 smtClean="0"/>
              <a:t>Medium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866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412" y="5687777"/>
            <a:ext cx="1006412" cy="698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28727"/>
            <a:ext cx="10515600" cy="5019673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 smtClean="0"/>
              <a:t>Text slide – small amount of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262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208718" y="1290869"/>
            <a:ext cx="4975842" cy="51276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 smtClean="0"/>
              <a:t>Medium Image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70990" y="1290987"/>
            <a:ext cx="6688121" cy="5127568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 smtClean="0"/>
              <a:t>Text slide – medium amount of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70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2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035646" y="1311318"/>
            <a:ext cx="4975842" cy="51276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 smtClean="0"/>
              <a:t>Medium Image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7553" y="1311318"/>
            <a:ext cx="6688121" cy="5127568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 smtClean="0"/>
              <a:t>Text slide – medium amount of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141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Large Image,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04775" y="6650830"/>
            <a:ext cx="2743200" cy="138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6"/>
            <a:ext cx="10515600" cy="55602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 smtClean="0"/>
              <a:t>Large Image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51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Logo, Bar,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412" y="5687777"/>
            <a:ext cx="1006412" cy="69838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12192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90500" y="609998"/>
            <a:ext cx="11811000" cy="894952"/>
          </a:xfrm>
        </p:spPr>
        <p:txBody>
          <a:bodyPr anchor="ctr">
            <a:normAutofit/>
          </a:bodyPr>
          <a:lstStyle>
            <a:lvl1pPr algn="l">
              <a:defRPr sz="28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Section Divider No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200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Logo, Bar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412" y="5687777"/>
            <a:ext cx="1006412" cy="69838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12192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90500" y="609998"/>
            <a:ext cx="11811000" cy="894952"/>
          </a:xfrm>
        </p:spPr>
        <p:txBody>
          <a:bodyPr anchor="ctr">
            <a:normAutofit/>
          </a:bodyPr>
          <a:lstStyle>
            <a:lvl1pPr algn="l">
              <a:defRPr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Section Divider Image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574006"/>
            <a:ext cx="12192000" cy="38290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505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ottery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412" y="5687777"/>
            <a:ext cx="1006412" cy="6983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2"/>
            <a:ext cx="12192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250" y="229933"/>
            <a:ext cx="73723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 smtClean="0"/>
              <a:t>Text slide – small amount of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238250" y="577599"/>
            <a:ext cx="73723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938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harma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412" y="5687777"/>
            <a:ext cx="1006412" cy="698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4475" y="201358"/>
            <a:ext cx="70675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 smtClean="0"/>
              <a:t>Text slide – small amount of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514475" y="549024"/>
            <a:ext cx="70675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935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tns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412" y="5687777"/>
            <a:ext cx="1006412" cy="6983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5" y="205230"/>
            <a:ext cx="6029326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 smtClean="0"/>
              <a:t>Text slide – small amount of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057275" y="563461"/>
            <a:ext cx="6029325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479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Seaport Industrial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81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412" y="5687777"/>
            <a:ext cx="1006412" cy="698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23" y="205230"/>
            <a:ext cx="6195776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 smtClean="0"/>
              <a:t>Text slide – small amount of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199323" y="563461"/>
            <a:ext cx="6195775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889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Coast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412" y="5687777"/>
            <a:ext cx="1006412" cy="6983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5" y="205230"/>
            <a:ext cx="62674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 smtClean="0"/>
              <a:t>Text slide – small amount of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057275" y="563461"/>
            <a:ext cx="62674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440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Aviation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412" y="5687777"/>
            <a:ext cx="1006412" cy="698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4" y="205230"/>
            <a:ext cx="7323245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 smtClean="0"/>
              <a:t>Text slide – small amount of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057274" y="563461"/>
            <a:ext cx="7323245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742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anufacturing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412" y="5687777"/>
            <a:ext cx="1006412" cy="698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1867" y="205230"/>
            <a:ext cx="64499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 smtClean="0"/>
              <a:t>Text slide – small amount of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221867" y="563461"/>
            <a:ext cx="64499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61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60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90" r:id="rId4"/>
    <p:sldLayoutId id="2147483678" r:id="rId5"/>
    <p:sldLayoutId id="2147483691" r:id="rId6"/>
    <p:sldLayoutId id="2147483679" r:id="rId7"/>
    <p:sldLayoutId id="2147483692" r:id="rId8"/>
    <p:sldLayoutId id="2147483693" r:id="rId9"/>
    <p:sldLayoutId id="2147483694" r:id="rId10"/>
    <p:sldLayoutId id="2147483680" r:id="rId11"/>
    <p:sldLayoutId id="2147483681" r:id="rId12"/>
    <p:sldLayoutId id="2147483682" r:id="rId13"/>
    <p:sldLayoutId id="2147483688" r:id="rId14"/>
    <p:sldLayoutId id="2147483689" r:id="rId15"/>
    <p:sldLayoutId id="2147483683" r:id="rId16"/>
    <p:sldLayoutId id="2147483695" r:id="rId17"/>
    <p:sldLayoutId id="2147483696" r:id="rId18"/>
    <p:sldLayoutId id="2147483684" r:id="rId19"/>
    <p:sldLayoutId id="2147483697" r:id="rId20"/>
    <p:sldLayoutId id="2147483698" r:id="rId21"/>
    <p:sldLayoutId id="2147483685" r:id="rId22"/>
    <p:sldLayoutId id="2147483686" r:id="rId23"/>
    <p:sldLayoutId id="2147483687" r:id="rId2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675356" y="1776809"/>
            <a:ext cx="7543800" cy="25939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6600" kern="1200" cap="none" spc="-100" baseline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-10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/>
                <a:ea typeface="+mj-ea"/>
                <a:cs typeface="+mj-cs"/>
              </a:rPr>
              <a:t>Bob&amp;Chris</a:t>
            </a:r>
            <a:endParaRPr kumimoji="0" lang="en-US" sz="6600" b="0" i="0" u="none" strike="noStrike" kern="1200" cap="none" spc="-10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mbria"/>
              <a:ea typeface="+mj-ea"/>
              <a:cs typeface="+mj-cs"/>
            </a:endParaRPr>
          </a:p>
        </p:txBody>
      </p:sp>
      <p:sp>
        <p:nvSpPr>
          <p:cNvPr id="7" name="Subtitle 4"/>
          <p:cNvSpPr txBox="1">
            <a:spLocks/>
          </p:cNvSpPr>
          <p:nvPr/>
        </p:nvSpPr>
        <p:spPr>
          <a:xfrm>
            <a:off x="1675356" y="4672607"/>
            <a:ext cx="6705600" cy="1676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9A57C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B2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Robert J. Witchger – Director, Career and Technical Education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B2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B2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NC Community College System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9A57C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B2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 Droessler – Consultant, Career and Technical Education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B2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B2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NC Department of Public Instruction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F2B2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95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2" descr="C:\Users\cdroessler1\Documents\Career Development\CDF Pilot Class 2015\screen shots\07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" r="1900" b="4443"/>
          <a:stretch/>
        </p:blipFill>
        <p:spPr bwMode="auto">
          <a:xfrm>
            <a:off x="2286000" y="0"/>
            <a:ext cx="76454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01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2" descr="C:\Users\cdroessler1\Documents\Career Development\CDF Pilot Class 2015\screen shots\09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7" b="2001"/>
          <a:stretch/>
        </p:blipFill>
        <p:spPr bwMode="auto">
          <a:xfrm>
            <a:off x="2395689" y="-1984"/>
            <a:ext cx="7504876" cy="654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9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2" descr="C:\Users\cdroessler1\Documents\Career Development\CDF Pilot Class 2015\screen shots\1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0"/>
          <a:stretch/>
        </p:blipFill>
        <p:spPr bwMode="auto">
          <a:xfrm>
            <a:off x="2162479" y="0"/>
            <a:ext cx="7691586" cy="655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200275" y="3060700"/>
            <a:ext cx="1295400" cy="1333500"/>
          </a:xfrm>
          <a:prstGeom prst="roundRect">
            <a:avLst>
              <a:gd name="adj" fmla="val 16667"/>
            </a:avLst>
          </a:prstGeom>
          <a:noFill/>
          <a:ln w="88900">
            <a:solidFill>
              <a:srgbClr val="FF00FF"/>
            </a:solidFill>
            <a:round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2F2B20"/>
              </a:solidFill>
              <a:ea typeface="ヒラギノ角ゴ Pro W3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825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2" descr="C:\Users\cdroessler1\Documents\Career Development\CDF Pilot Class 2015\screen shots\1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4" b="2963"/>
          <a:stretch/>
        </p:blipFill>
        <p:spPr bwMode="auto">
          <a:xfrm>
            <a:off x="2175177" y="0"/>
            <a:ext cx="7563893" cy="651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13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2" descr="C:\Users\cdroessler1\Documents\Career Development\CDF Pilot Class 2015\screen shots\1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0" b="2778"/>
          <a:stretch/>
        </p:blipFill>
        <p:spPr bwMode="auto">
          <a:xfrm>
            <a:off x="2175177" y="1"/>
            <a:ext cx="7588752" cy="652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44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2" descr="C:\Users\cdroessler1\Documents\Career Development\CDF Pilot Class 2015\screen shots\1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4" b="6852"/>
          <a:stretch/>
        </p:blipFill>
        <p:spPr bwMode="auto">
          <a:xfrm>
            <a:off x="2175177" y="0"/>
            <a:ext cx="7730823" cy="638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58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2" descr="C:\Users\cdroessler1\Documents\Career Development\CDF Pilot Class 2015\screen shots\1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9" b="2778"/>
          <a:stretch/>
        </p:blipFill>
        <p:spPr bwMode="auto">
          <a:xfrm>
            <a:off x="2175177" y="1"/>
            <a:ext cx="7526682" cy="652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19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2" descr="C:\Users\cdroessler1\Documents\Career Development\CDF Pilot Class 2015\screen shots\1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5" b="4814"/>
          <a:stretch/>
        </p:blipFill>
        <p:spPr bwMode="auto">
          <a:xfrm>
            <a:off x="2175177" y="0"/>
            <a:ext cx="7718123" cy="652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80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2" descr="C:\Users\cdroessler1\Documents\Career Development\CDF Pilot Class 2015\screen shots\17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1"/>
          <a:stretch/>
        </p:blipFill>
        <p:spPr bwMode="auto">
          <a:xfrm>
            <a:off x="2175177" y="0"/>
            <a:ext cx="7841646" cy="648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349502" y="1104505"/>
            <a:ext cx="3733799" cy="609600"/>
          </a:xfrm>
          <a:prstGeom prst="roundRect">
            <a:avLst>
              <a:gd name="adj" fmla="val 16667"/>
            </a:avLst>
          </a:prstGeom>
          <a:noFill/>
          <a:ln w="88900">
            <a:solidFill>
              <a:srgbClr val="FF00FF"/>
            </a:solidFill>
            <a:round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2F2B20"/>
              </a:solidFill>
              <a:ea typeface="ヒラギノ角ゴ Pro W3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9338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2" descr="C:\Users\cdroessler1\Documents\Career Development\CDF Pilot Class 2015\screen shots\18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5" b="5371"/>
          <a:stretch/>
        </p:blipFill>
        <p:spPr bwMode="auto">
          <a:xfrm>
            <a:off x="2175178" y="0"/>
            <a:ext cx="7718122" cy="648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58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600" i="0" spc="-100" dirty="0">
                <a:solidFill>
                  <a:srgbClr val="333333"/>
                </a:solidFill>
                <a:latin typeface="Cambria"/>
                <a:cs typeface="+mj-cs"/>
              </a:rPr>
              <a:t>16 Career Clusters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159671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rgbClr val="333333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rgbClr val="29AFB4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33333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Agriculture, Food &amp; Natural Resources</a:t>
            </a:r>
          </a:p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33333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Architecture &amp; Construction</a:t>
            </a:r>
          </a:p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33333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Arts, A/V Technology &amp; Communications</a:t>
            </a:r>
          </a:p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33333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Business, Management &amp; Administration</a:t>
            </a:r>
          </a:p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33333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Education &amp; Training</a:t>
            </a:r>
          </a:p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33333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Finance</a:t>
            </a:r>
          </a:p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33333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Government &amp; Public Administration</a:t>
            </a:r>
          </a:p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33333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Health Science</a:t>
            </a:r>
          </a:p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33333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Hospitality &amp; Tourism</a:t>
            </a:r>
          </a:p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33333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Human Services</a:t>
            </a:r>
          </a:p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33333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Information Technology</a:t>
            </a:r>
          </a:p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33333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Law, Public Safety, Corrections &amp; Security</a:t>
            </a:r>
          </a:p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33333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Manufacturing</a:t>
            </a:r>
          </a:p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33333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Marketing, Sales &amp; Services</a:t>
            </a:r>
          </a:p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33333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Science, Technology, Engineering &amp; Mathematics</a:t>
            </a:r>
          </a:p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33333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Transportation, Distribution &amp; Logistics</a:t>
            </a:r>
          </a:p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33333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50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2" descr="C:\Users\cdroessler1\Documents\Career Development\CDF Pilot Class 2015\screen shots\19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9" b="5371"/>
          <a:stretch/>
        </p:blipFill>
        <p:spPr bwMode="auto">
          <a:xfrm>
            <a:off x="2249639" y="0"/>
            <a:ext cx="7692722" cy="648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55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2" descr="C:\Users\cdroessler1\Documents\Career Development\CDF Pilot Class 2015\screen shots\2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9" b="5555"/>
          <a:stretch/>
        </p:blipFill>
        <p:spPr bwMode="auto">
          <a:xfrm>
            <a:off x="2186138" y="0"/>
            <a:ext cx="7783225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23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2" descr="C:\Users\cdroessler1\Documents\Career Development\CDF Pilot Class 2015\screen shots\0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" r="1737" b="1666"/>
          <a:stretch/>
        </p:blipFill>
        <p:spPr bwMode="auto">
          <a:xfrm>
            <a:off x="2243289" y="-54769"/>
            <a:ext cx="7593154" cy="660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23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2" descr="C:\Users\cdroessler1\Documents\Career Development\Career Clusters book LEAD 2015\NC_Career_Clusters_Guide_2015-co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967" y="30997"/>
            <a:ext cx="4859626" cy="646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30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2" descr="C:\Users\cdroessler1\Documents\Career Development\CDF Pilot Class 2015\screen shots\0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7" b="2648"/>
          <a:stretch/>
        </p:blipFill>
        <p:spPr bwMode="auto">
          <a:xfrm>
            <a:off x="2243288" y="-25530"/>
            <a:ext cx="7539112" cy="653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345878" y="2533651"/>
            <a:ext cx="1905000" cy="914400"/>
          </a:xfrm>
          <a:prstGeom prst="roundRect">
            <a:avLst>
              <a:gd name="adj" fmla="val 16667"/>
            </a:avLst>
          </a:prstGeom>
          <a:noFill/>
          <a:ln w="88900">
            <a:solidFill>
              <a:srgbClr val="FF00FF"/>
            </a:solidFill>
            <a:round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2F2B20"/>
              </a:solidFill>
              <a:ea typeface="ヒラギノ角ゴ Pro W3" pitchFamily="-112" charset="-128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250878" y="3751263"/>
            <a:ext cx="3690241" cy="1384995"/>
          </a:xfrm>
          <a:prstGeom prst="rect">
            <a:avLst/>
          </a:prstGeom>
          <a:solidFill>
            <a:srgbClr val="BBE0E3"/>
          </a:solidFill>
          <a:ln w="38100">
            <a:solidFill>
              <a:srgbClr val="7F1353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endParaRPr lang="en-US" b="1" dirty="0">
              <a:solidFill>
                <a:srgbClr val="2F2B2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 Neue" charset="0"/>
            </a:endParaRPr>
          </a:p>
          <a:p>
            <a:pPr>
              <a:defRPr/>
            </a:pPr>
            <a:r>
              <a:rPr lang="en-US" b="1" dirty="0">
                <a:solidFill>
                  <a:srgbClr val="2F2B2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</a:rPr>
              <a:t>   </a:t>
            </a:r>
            <a:r>
              <a:rPr lang="en-US" b="1" dirty="0" smtClean="0">
                <a:solidFill>
                  <a:srgbClr val="2F2B2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</a:rPr>
              <a:t>www.</a:t>
            </a:r>
            <a:r>
              <a:rPr lang="en-US" sz="3600" b="1" dirty="0" smtClean="0">
                <a:solidFill>
                  <a:srgbClr val="2F2B2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</a:rPr>
              <a:t>ctenc.org</a:t>
            </a:r>
            <a:r>
              <a:rPr lang="en-US" b="1" dirty="0" smtClean="0">
                <a:solidFill>
                  <a:srgbClr val="2F2B2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</a:rPr>
              <a:t>   </a:t>
            </a:r>
            <a:endParaRPr lang="en-US" b="1" dirty="0">
              <a:solidFill>
                <a:srgbClr val="2F2B2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 Neue" charset="0"/>
            </a:endParaRPr>
          </a:p>
          <a:p>
            <a:pPr>
              <a:defRPr/>
            </a:pPr>
            <a:endParaRPr lang="en-US" b="1" dirty="0">
              <a:solidFill>
                <a:srgbClr val="2F2B2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60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2" descr="C:\Users\cdroessler1\Documents\Career Development\CDF Pilot Class 2015\screen shots\0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2" b="2222"/>
          <a:stretch/>
        </p:blipFill>
        <p:spPr bwMode="auto">
          <a:xfrm>
            <a:off x="2225978" y="0"/>
            <a:ext cx="7552796" cy="654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19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2" descr="C:\Users\cdroessler1\Documents\Career Development\CDF Pilot Class 2015\screen shots\03.pn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57"/>
          <a:stretch/>
        </p:blipFill>
        <p:spPr bwMode="auto">
          <a:xfrm>
            <a:off x="1213153" y="0"/>
            <a:ext cx="9383614" cy="665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1217047" y="1174315"/>
            <a:ext cx="1482422" cy="1143000"/>
          </a:xfrm>
          <a:prstGeom prst="roundRect">
            <a:avLst>
              <a:gd name="adj" fmla="val 16667"/>
            </a:avLst>
          </a:prstGeom>
          <a:noFill/>
          <a:ln w="88900">
            <a:solidFill>
              <a:srgbClr val="FF00FF"/>
            </a:solidFill>
            <a:round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2F2B20"/>
              </a:solidFill>
              <a:ea typeface="ヒラギノ角ゴ Pro W3" pitchFamily="-112" charset="-128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1217047" y="2317315"/>
            <a:ext cx="4807972" cy="516373"/>
          </a:xfrm>
          <a:prstGeom prst="roundRect">
            <a:avLst>
              <a:gd name="adj" fmla="val 16667"/>
            </a:avLst>
          </a:prstGeom>
          <a:noFill/>
          <a:ln w="88900">
            <a:solidFill>
              <a:srgbClr val="FF00FF"/>
            </a:solidFill>
            <a:round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2F2B20"/>
              </a:solidFill>
              <a:ea typeface="ヒラギノ角ゴ Pro W3" pitchFamily="-112" charset="-128"/>
            </a:endParaRP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1213153" y="3491061"/>
            <a:ext cx="1634822" cy="692980"/>
          </a:xfrm>
          <a:prstGeom prst="roundRect">
            <a:avLst>
              <a:gd name="adj" fmla="val 16667"/>
            </a:avLst>
          </a:prstGeom>
          <a:noFill/>
          <a:ln w="88900">
            <a:solidFill>
              <a:srgbClr val="FF00FF"/>
            </a:solidFill>
            <a:round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2F2B20"/>
              </a:solidFill>
              <a:ea typeface="ヒラギノ角ゴ Pro W3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1512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2" descr="C:\Users\cdroessler1\Documents\Career Development\CDF Pilot Class 2015\screen shots\04.pn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D3D3D3"/>
              </a:clrFrom>
              <a:clrTo>
                <a:srgbClr val="D3D3D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" t="-183" r="-160" b="2296"/>
          <a:stretch/>
        </p:blipFill>
        <p:spPr bwMode="auto">
          <a:xfrm>
            <a:off x="2175177" y="0"/>
            <a:ext cx="7640039" cy="654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75177" y="3185170"/>
            <a:ext cx="2667000" cy="342900"/>
          </a:xfrm>
          <a:prstGeom prst="roundRect">
            <a:avLst>
              <a:gd name="adj" fmla="val 16667"/>
            </a:avLst>
          </a:prstGeom>
          <a:noFill/>
          <a:ln w="88900">
            <a:solidFill>
              <a:srgbClr val="FF00FF"/>
            </a:solidFill>
            <a:round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2F2B20"/>
              </a:solidFill>
              <a:ea typeface="ヒラギノ角ゴ Pro W3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6551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2" descr="C:\Users\cdroessler1\Documents\Career Development\CDF Pilot Class 2015\screen shots\0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4"/>
          <a:stretch/>
        </p:blipFill>
        <p:spPr bwMode="auto">
          <a:xfrm>
            <a:off x="2175177" y="0"/>
            <a:ext cx="7648548" cy="65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58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2" descr="C:\Users\cdroessler1\Documents\Career Development\CDF Pilot Class 2015\screen shots\06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6" b="4301"/>
          <a:stretch/>
        </p:blipFill>
        <p:spPr bwMode="auto">
          <a:xfrm>
            <a:off x="2568575" y="0"/>
            <a:ext cx="7657163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46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NC Brand PPT 04.23.15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7F9E3F"/>
      </a:accent1>
      <a:accent2>
        <a:srgbClr val="52849C"/>
      </a:accent2>
      <a:accent3>
        <a:srgbClr val="1F497D"/>
      </a:accent3>
      <a:accent4>
        <a:srgbClr val="71C9C5"/>
      </a:accent4>
      <a:accent5>
        <a:srgbClr val="6D2E75"/>
      </a:accent5>
      <a:accent6>
        <a:srgbClr val="F6D888"/>
      </a:accent6>
      <a:hlink>
        <a:srgbClr val="52849C"/>
      </a:hlink>
      <a:folHlink>
        <a:srgbClr val="52849C"/>
      </a:folHlink>
    </a:clrScheme>
    <a:fontScheme name="TNR/Arial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1283</TotalTime>
  <Words>1054</Words>
  <Application>Microsoft Office PowerPoint</Application>
  <PresentationFormat>Widescreen</PresentationFormat>
  <Paragraphs>251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Cambria</vt:lpstr>
      <vt:lpstr>Helvetica Neue</vt:lpstr>
      <vt:lpstr>Times New Roman</vt:lpstr>
      <vt:lpstr>Wingdings</vt:lpstr>
      <vt:lpstr>ヒラギノ角ゴ Pro W3</vt:lpstr>
      <vt:lpstr>2_Office Theme</vt:lpstr>
      <vt:lpstr>PowerPoint Presentation</vt:lpstr>
      <vt:lpstr>16 Career Clusters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Taryn Dietrich</dc:creator>
  <cp:lastModifiedBy>Bruhn, Judy</cp:lastModifiedBy>
  <cp:revision>39</cp:revision>
  <dcterms:created xsi:type="dcterms:W3CDTF">2015-06-24T15:01:50Z</dcterms:created>
  <dcterms:modified xsi:type="dcterms:W3CDTF">2015-10-27T13:09:42Z</dcterms:modified>
</cp:coreProperties>
</file>