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6" r:id="rId5"/>
  </p:sldMasterIdLst>
  <p:notesMasterIdLst>
    <p:notesMasterId r:id="rId31"/>
  </p:notesMasterIdLst>
  <p:handoutMasterIdLst>
    <p:handoutMasterId r:id="rId32"/>
  </p:handoutMasterIdLst>
  <p:sldIdLst>
    <p:sldId id="778" r:id="rId6"/>
    <p:sldId id="1655" r:id="rId7"/>
    <p:sldId id="1166" r:id="rId8"/>
    <p:sldId id="1638" r:id="rId9"/>
    <p:sldId id="1176" r:id="rId10"/>
    <p:sldId id="1656" r:id="rId11"/>
    <p:sldId id="1577" r:id="rId12"/>
    <p:sldId id="1657" r:id="rId13"/>
    <p:sldId id="1667" r:id="rId14"/>
    <p:sldId id="1659" r:id="rId15"/>
    <p:sldId id="1665" r:id="rId16"/>
    <p:sldId id="1517" r:id="rId17"/>
    <p:sldId id="1629" r:id="rId18"/>
    <p:sldId id="1660" r:id="rId19"/>
    <p:sldId id="1666" r:id="rId20"/>
    <p:sldId id="1658" r:id="rId21"/>
    <p:sldId id="1662" r:id="rId22"/>
    <p:sldId id="1671" r:id="rId23"/>
    <p:sldId id="1672" r:id="rId24"/>
    <p:sldId id="1663" r:id="rId25"/>
    <p:sldId id="1673" r:id="rId26"/>
    <p:sldId id="1664" r:id="rId27"/>
    <p:sldId id="1668" r:id="rId28"/>
    <p:sldId id="1670" r:id="rId29"/>
    <p:sldId id="704" r:id="rId30"/>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FB620"/>
    <a:srgbClr val="EEB111"/>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556" autoAdjust="0"/>
  </p:normalViewPr>
  <p:slideViewPr>
    <p:cSldViewPr snapToGrid="0">
      <p:cViewPr varScale="1">
        <p:scale>
          <a:sx n="112" d="100"/>
          <a:sy n="112" d="100"/>
        </p:scale>
        <p:origin x="1506" y="96"/>
      </p:cViewPr>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vacant</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7">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7"/>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7">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7"/>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dgm:spPr>
    </dgm:pt>
    <dgm:pt modelId="{4BC6A1AC-0EF9-401A-9B68-AB1371D3A9D9}" type="pres">
      <dgm:prSet presAssocID="{802C5A5E-268D-4C44-B1CB-528B5141253C}" presName="rect2" presStyleLbl="node1" presStyleIdx="2" presStyleCnt="7">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7"/>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7">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7"/>
      <dgm:spPr/>
    </dgm:pt>
    <dgm:pt modelId="{F9790472-CFE1-45D9-8B41-03DB67C42375}" type="pres">
      <dgm:prSet presAssocID="{B782E1AC-E3E0-48F7-8127-40611DCBD550}" presName="rect2" presStyleLbl="node1" presStyleIdx="4" presStyleCnt="7">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7"/>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3289" b="-38711"/>
          </a:stretch>
        </a:blipFill>
      </dgm:spPr>
    </dgm:pt>
    <dgm:pt modelId="{A6E302E6-80E5-4181-A048-C7EBD89F6895}" type="pres">
      <dgm:prSet presAssocID="{2D82CAB0-23F6-4755-8E50-2C47A34D7695}" presName="rect2" presStyleLbl="node1" presStyleIdx="5" presStyleCnt="7">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7"/>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7">
        <dgm:presLayoutVars>
          <dgm:bulletEnabled val="1"/>
        </dgm:presLayoutVars>
      </dgm:prSet>
      <dgm:spPr/>
    </dgm:pt>
  </dgm:ptLst>
  <dgm:cxnLst>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570559" y="943097"/>
          <a:ext cx="1369411" cy="115177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60404"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60404" y="1427282"/>
        <a:ext cx="742172" cy="742172"/>
      </dsp:txXfrm>
    </dsp:sp>
    <dsp:sp modelId="{CBDB2A70-59D7-4EFE-9450-E918992B660E}">
      <dsp:nvSpPr>
        <dsp:cNvPr id="0" name=""/>
        <dsp:cNvSpPr/>
      </dsp:nvSpPr>
      <dsp:spPr>
        <a:xfrm>
          <a:off x="2690658" y="943097"/>
          <a:ext cx="1369411" cy="1151772"/>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180503"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Reggi</a:t>
          </a:r>
        </a:p>
      </dsp:txBody>
      <dsp:txXfrm>
        <a:off x="2180503" y="1427282"/>
        <a:ext cx="742172" cy="742172"/>
      </dsp:txXfrm>
    </dsp:sp>
    <dsp:sp modelId="{C9F9C7EC-F043-421A-92C5-4CCF5C10828C}">
      <dsp:nvSpPr>
        <dsp:cNvPr id="0" name=""/>
        <dsp:cNvSpPr/>
      </dsp:nvSpPr>
      <dsp:spPr>
        <a:xfrm>
          <a:off x="4810757" y="943097"/>
          <a:ext cx="1369411" cy="115177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300603"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300603" y="1427282"/>
        <a:ext cx="742172" cy="742172"/>
      </dsp:txXfrm>
    </dsp:sp>
    <dsp:sp modelId="{379BCA74-A990-4CC6-A183-729A0A933E4C}">
      <dsp:nvSpPr>
        <dsp:cNvPr id="0" name=""/>
        <dsp:cNvSpPr/>
      </dsp:nvSpPr>
      <dsp:spPr>
        <a:xfrm>
          <a:off x="6930856" y="943097"/>
          <a:ext cx="1369411" cy="115177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420702"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420702" y="1427282"/>
        <a:ext cx="742172" cy="742172"/>
      </dsp:txXfrm>
    </dsp:sp>
    <dsp:sp modelId="{4ED7A00D-896F-4B3E-A16C-4E2921E1D2CF}">
      <dsp:nvSpPr>
        <dsp:cNvPr id="0" name=""/>
        <dsp:cNvSpPr/>
      </dsp:nvSpPr>
      <dsp:spPr>
        <a:xfrm>
          <a:off x="1630608" y="2376908"/>
          <a:ext cx="1369411" cy="115177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1120454"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vacant</a:t>
          </a:r>
        </a:p>
      </dsp:txBody>
      <dsp:txXfrm>
        <a:off x="1120454" y="2861093"/>
        <a:ext cx="742172" cy="742172"/>
      </dsp:txXfrm>
    </dsp:sp>
    <dsp:sp modelId="{3FD7EB4A-C111-46BB-8039-0ABFBA6C78C1}">
      <dsp:nvSpPr>
        <dsp:cNvPr id="0" name=""/>
        <dsp:cNvSpPr/>
      </dsp:nvSpPr>
      <dsp:spPr>
        <a:xfrm>
          <a:off x="3750708" y="2376908"/>
          <a:ext cx="1369411" cy="115177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3289" b="-3871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3240553"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3240553" y="2861093"/>
        <a:ext cx="742172" cy="742172"/>
      </dsp:txXfrm>
    </dsp:sp>
    <dsp:sp modelId="{C3A1ABE0-CB0B-43C4-AA1B-F199821D4EB3}">
      <dsp:nvSpPr>
        <dsp:cNvPr id="0" name=""/>
        <dsp:cNvSpPr/>
      </dsp:nvSpPr>
      <dsp:spPr>
        <a:xfrm>
          <a:off x="5870807" y="2376908"/>
          <a:ext cx="1369411" cy="1151772"/>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5360652"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5360652" y="2861093"/>
        <a:ext cx="742172" cy="74217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E9B6F52-CC10-4425-9195-EDF28B435798}" type="datetimeFigureOut">
              <a:rPr lang="en-US" smtClean="0"/>
              <a:t>8/17/2022</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C02D3CF6-D097-446F-BA20-84B1F837E572}" type="datetimeFigureOut">
              <a:rPr lang="en-US" smtClean="0"/>
              <a:t>8/17/2022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am02.safelinks.protection.outlook.com/?url=http%3A%2F%2Fwww.forsythtech.edu%2F&amp;data=05%7C01%7Ccoultasp%40nccommunitycolleges.edu%7C6236cb7e64ce44073d0e08da7c78003a%7C616f6b2af8af4525b6c8f74c6a2b182d%7C0%7C0%7C637959152107543996%7CUnknown%7CTWFpbGZsb3d8eyJWIjoiMC4wLjAwMDAiLCJQIjoiV2luMzIiLCJBTiI6Ik1haWwiLCJXVCI6Mn0%3D%7C3000%7C%7C%7C&amp;sdata=WTG5e0I%2BMYmxT%2BAyQzL3I%2B%2B2Z%2F51XciHXk7YvFwhHy4%3D&amp;reserved=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stoddarde@nccommunitycolleges.ed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1201738" y="287338"/>
            <a:ext cx="1839912" cy="1035050"/>
          </a:xfrm>
          <a:ln/>
        </p:spPr>
      </p:sp>
      <p:sp>
        <p:nvSpPr>
          <p:cNvPr id="15364" name="Rectangle 3"/>
          <p:cNvSpPr>
            <a:spLocks noGrp="1" noChangeArrowheads="1"/>
          </p:cNvSpPr>
          <p:nvPr>
            <p:ph type="body" idx="1"/>
          </p:nvPr>
        </p:nvSpPr>
        <p:spPr>
          <a:xfrm>
            <a:off x="404191" y="1379095"/>
            <a:ext cx="8285922" cy="5516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400" dirty="0">
                <a:latin typeface="Arial" charset="0"/>
                <a:ea typeface="ヒラギノ角ゴ Pro W3" charset="0"/>
                <a:cs typeface="Arial" charset="0"/>
              </a:rPr>
              <a:t>Good morning. Welcome to our monthly career pathways webinar. </a:t>
            </a:r>
          </a:p>
          <a:p>
            <a:endParaRPr lang="en-US" sz="1400" dirty="0">
              <a:latin typeface="Arial" charset="0"/>
              <a:ea typeface="ヒラギノ角ゴ Pro W3" charset="0"/>
              <a:cs typeface="Arial" charset="0"/>
            </a:endParaRPr>
          </a:p>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r>
              <a:rPr lang="en-US" sz="1400" dirty="0"/>
              <a:t>Through these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bring in special guests talk about these opportunities.</a:t>
            </a:r>
          </a:p>
          <a:p>
            <a:endParaRPr lang="en-US" sz="1400" dirty="0"/>
          </a:p>
          <a:p>
            <a:r>
              <a:rPr lang="en-US" sz="1400" dirty="0"/>
              <a:t>Please download this PowerPoint file and use it anyway you can to help get folks on a career pathway.</a:t>
            </a:r>
          </a:p>
          <a:p>
            <a:r>
              <a:rPr lang="en-US" sz="1400" dirty="0"/>
              <a:t>In the notes section of the PowerPoint, you will find any reference from where the information was found, as well as the contact information for the speaker.</a:t>
            </a:r>
          </a:p>
          <a:p>
            <a:endParaRPr lang="en-US" sz="1400" dirty="0"/>
          </a:p>
          <a:p>
            <a:r>
              <a:rPr lang="en-US" sz="1400" dirty="0"/>
              <a:t>Get the PowerPoint on our NCPerkins.org website on our Presentations and Webinars page.  </a:t>
            </a:r>
          </a:p>
          <a:p>
            <a:r>
              <a:rPr lang="en-US" sz="1400" dirty="0"/>
              <a:t>The direct address is on the screen, just scroll down to today’s date. </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a:t>
            </a:r>
          </a:p>
          <a:p>
            <a:r>
              <a:rPr lang="en-US" dirty="0">
                <a:latin typeface="Arial" charset="0"/>
                <a:ea typeface="ヒラギノ角ゴ Pro W3" charset="0"/>
                <a:cs typeface="Arial" charset="0"/>
              </a:rPr>
              <a:t>Many of the videos shown during this webinar can be found here:</a:t>
            </a:r>
          </a:p>
          <a:p>
            <a:r>
              <a:rPr lang="en-US" dirty="0">
                <a:latin typeface="Arial" charset="0"/>
                <a:ea typeface="ヒラギノ角ゴ Pro W3" charset="0"/>
                <a:cs typeface="Arial" charset="0"/>
              </a:rPr>
              <a:t>https://www.ncperkins.org/video/</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https://www.onetonline.org/link/summary/43-9111.00</a:t>
            </a:r>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672988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2744906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https://www.onetonline.org/link/summary/15-2051.00 </a:t>
            </a:r>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3079452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https://www.onetonline.org/link/summary/15-2051.01</a:t>
            </a:r>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2917018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NCCCS Catalog: https://www.nccommunitycolleges.edu/sites/default/files/basic-pages/academic-programs/attachments/education_catalog_15july2022.pdf </a:t>
            </a:r>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280513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dirty="0">
                <a:cs typeface="Calibri"/>
              </a:rPr>
              <a:t>Kristopher Roark</a:t>
            </a:r>
          </a:p>
          <a:p>
            <a:r>
              <a:rPr lang="en-US" dirty="0">
                <a:cs typeface="Calibri"/>
              </a:rPr>
              <a:t>919-807-7136</a:t>
            </a:r>
          </a:p>
          <a:p>
            <a:r>
              <a:rPr lang="en-US" dirty="0"/>
              <a:t>roarkk@nccommunitycolleges.edu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3778492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effectLst/>
                <a:latin typeface="Tahoma" panose="020B0604030504040204" pitchFamily="34" charset="0"/>
                <a:ea typeface="Times New Roman" panose="02020603050405020304" pitchFamily="18" charset="0"/>
              </a:rPr>
              <a:t>Ben </a:t>
            </a:r>
            <a:r>
              <a:rPr lang="en-US" sz="1800" i="1" dirty="0" err="1">
                <a:effectLst/>
                <a:latin typeface="Tahoma" panose="020B0604030504040204" pitchFamily="34" charset="0"/>
                <a:ea typeface="Times New Roman" panose="02020603050405020304" pitchFamily="18" charset="0"/>
              </a:rPr>
              <a:t>Goliwas</a:t>
            </a:r>
            <a:br>
              <a:rPr lang="en-US" sz="1800" i="1" dirty="0">
                <a:effectLst/>
                <a:latin typeface="Tahoma" panose="020B0604030504040204" pitchFamily="34"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Faculty - Computer Technologies</a:t>
            </a:r>
            <a:br>
              <a:rPr lang="en-US" sz="1800" i="1" dirty="0">
                <a:effectLst/>
                <a:latin typeface="Tahoma" panose="020B0604030504040204" pitchFamily="34"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A-B Tech Community College</a:t>
            </a:r>
            <a:br>
              <a:rPr lang="en-US" sz="1800" i="1" dirty="0">
                <a:effectLst/>
                <a:latin typeface="Tahoma" panose="020B0604030504040204" pitchFamily="34"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340 Victoria Road, Asheville,  NC  28801</a:t>
            </a:r>
            <a:br>
              <a:rPr lang="en-US" sz="1800" i="1" dirty="0">
                <a:effectLst/>
                <a:latin typeface="Tahoma" panose="020B0604030504040204" pitchFamily="34" charset="0"/>
                <a:ea typeface="Times New Roman" panose="02020603050405020304" pitchFamily="18" charset="0"/>
              </a:rPr>
            </a:br>
            <a:r>
              <a:rPr lang="en-US" sz="1800" i="1" dirty="0">
                <a:effectLst/>
                <a:latin typeface="Tahoma" panose="020B0604030504040204" pitchFamily="34" charset="0"/>
                <a:ea typeface="Times New Roman" panose="02020603050405020304" pitchFamily="18" charset="0"/>
              </a:rPr>
              <a:t>828.398.7666</a:t>
            </a:r>
          </a:p>
          <a:p>
            <a:pPr marL="0" marR="0">
              <a:spcBef>
                <a:spcPts val="0"/>
              </a:spcBef>
              <a:spcAft>
                <a:spcPts val="0"/>
              </a:spcAft>
            </a:pPr>
            <a:r>
              <a:rPr lang="en-US" sz="1800" i="1" dirty="0">
                <a:effectLst/>
                <a:latin typeface="Tahoma" panose="020B0604030504040204" pitchFamily="34" charset="0"/>
                <a:ea typeface="Calibri" panose="020F0502020204030204" pitchFamily="34" charset="0"/>
              </a:rPr>
              <a:t>bengoliwas@abtech.edu</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3458016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effectLst/>
                <a:latin typeface="Tahoma" panose="020B0604030504040204" pitchFamily="34" charset="0"/>
                <a:ea typeface="Times New Roman" panose="02020603050405020304" pitchFamily="18" charset="0"/>
              </a:rPr>
              <a:t>Norene Kemp</a:t>
            </a:r>
          </a:p>
          <a:p>
            <a:pPr marL="0" marR="0">
              <a:spcBef>
                <a:spcPts val="0"/>
              </a:spcBef>
              <a:spcAft>
                <a:spcPts val="0"/>
              </a:spcAft>
            </a:pPr>
            <a:r>
              <a:rPr lang="en-US" sz="1800" i="1" dirty="0">
                <a:effectLst/>
                <a:latin typeface="Tahoma" panose="020B0604030504040204" pitchFamily="34" charset="0"/>
                <a:ea typeface="Calibri" panose="020F0502020204030204" pitchFamily="34" charset="0"/>
              </a:rPr>
              <a:t>nckemp@waketech.edu</a:t>
            </a:r>
          </a:p>
          <a:p>
            <a:pPr marL="0" marR="0">
              <a:spcBef>
                <a:spcPts val="0"/>
              </a:spcBef>
              <a:spcAft>
                <a:spcPts val="0"/>
              </a:spcAft>
            </a:pPr>
            <a:r>
              <a:rPr lang="en-US" sz="1800" i="1" dirty="0">
                <a:effectLst/>
                <a:latin typeface="Tahoma" panose="020B0604030504040204" pitchFamily="34" charset="0"/>
                <a:ea typeface="Calibri" panose="020F0502020204030204" pitchFamily="34" charset="0"/>
              </a:rPr>
              <a:t>919-866-5482</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1388483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143182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859B"/>
                </a:solidFill>
                <a:effectLst/>
                <a:latin typeface="Franklin Gothic Book" panose="020B0503020102020204" pitchFamily="34" charset="0"/>
                <a:ea typeface="Calibri" panose="020F0502020204030204" pitchFamily="34" charset="0"/>
              </a:rPr>
              <a:t>Professor Joey Bryant, MBA, CHPS</a:t>
            </a:r>
            <a:br>
              <a:rPr lang="en-US" sz="1800" dirty="0">
                <a:solidFill>
                  <a:srgbClr val="231F20"/>
                </a:solidFill>
                <a:effectLst/>
                <a:latin typeface="Franklin Gothic Medium" panose="020B0603020102020204" pitchFamily="34" charset="0"/>
                <a:ea typeface="Calibri" panose="020F0502020204030204" pitchFamily="34" charset="0"/>
              </a:rPr>
            </a:br>
            <a:r>
              <a:rPr lang="en-US" sz="1800" dirty="0">
                <a:solidFill>
                  <a:srgbClr val="231F20"/>
                </a:solidFill>
                <a:effectLst/>
                <a:latin typeface="Franklin Gothic Book" panose="020B0503020102020204" pitchFamily="34" charset="0"/>
                <a:ea typeface="Calibri" panose="020F0502020204030204" pitchFamily="34" charset="0"/>
              </a:rPr>
              <a:t>Department Chair, Thomas H. Davis </a:t>
            </a:r>
            <a:r>
              <a:rPr lang="en-US" sz="1800" i="1" dirty="0" err="1">
                <a:solidFill>
                  <a:srgbClr val="231F20"/>
                </a:solidFill>
                <a:effectLst/>
                <a:latin typeface="Franklin Gothic Book" panose="020B0503020102020204" pitchFamily="34" charset="0"/>
                <a:ea typeface="Calibri" panose="020F0502020204030204" pitchFamily="34" charset="0"/>
              </a:rPr>
              <a:t>i</a:t>
            </a:r>
            <a:r>
              <a:rPr lang="en-US" sz="1800" dirty="0" err="1">
                <a:solidFill>
                  <a:srgbClr val="231F20"/>
                </a:solidFill>
                <a:effectLst/>
                <a:latin typeface="Franklin Gothic Book" panose="020B0503020102020204" pitchFamily="34" charset="0"/>
                <a:ea typeface="Calibri" panose="020F0502020204030204" pitchFamily="34" charset="0"/>
              </a:rPr>
              <a:t>TEC</a:t>
            </a:r>
            <a:r>
              <a:rPr lang="en-US" sz="1800" dirty="0">
                <a:solidFill>
                  <a:srgbClr val="231F20"/>
                </a:solidFill>
                <a:effectLst/>
                <a:latin typeface="Franklin Gothic Book" panose="020B0503020102020204" pitchFamily="34" charset="0"/>
                <a:ea typeface="Calibri" panose="020F0502020204030204" pitchFamily="34" charset="0"/>
              </a:rPr>
              <a:t> Center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31F20"/>
                </a:solidFill>
                <a:effectLst/>
                <a:latin typeface="Franklin Gothic Book" panose="020B0503020102020204" pitchFamily="34" charset="0"/>
                <a:ea typeface="Calibri" panose="020F0502020204030204" pitchFamily="34" charset="0"/>
              </a:rPr>
              <a:t>Program Coordinator – IT-Programming &amp; Software Development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31F20"/>
                </a:solidFill>
                <a:effectLst/>
                <a:latin typeface="Franklin Gothic Book" panose="020B0503020102020204" pitchFamily="34" charset="0"/>
                <a:ea typeface="Calibri" panose="020F0502020204030204" pitchFamily="34" charset="0"/>
              </a:rPr>
              <a:t>Technology Building, Main Campus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31F20"/>
                </a:solidFill>
                <a:effectLst/>
                <a:latin typeface="Franklin Gothic Book" panose="020B0503020102020204" pitchFamily="34" charset="0"/>
                <a:ea typeface="Calibri" panose="020F0502020204030204" pitchFamily="34" charset="0"/>
              </a:rPr>
              <a:t>2100 Silas Creek Parkway | Winston-Salem, NC 27103</a:t>
            </a:r>
            <a:br>
              <a:rPr lang="en-US" sz="1800" dirty="0">
                <a:solidFill>
                  <a:srgbClr val="231F20"/>
                </a:solidFill>
                <a:effectLst/>
                <a:latin typeface="Franklin Gothic Book" panose="020B0503020102020204" pitchFamily="34" charset="0"/>
                <a:ea typeface="Calibri" panose="020F0502020204030204" pitchFamily="34" charset="0"/>
              </a:rPr>
            </a:br>
            <a:r>
              <a:rPr lang="en-US" sz="1800" b="1" dirty="0">
                <a:solidFill>
                  <a:srgbClr val="231F20"/>
                </a:solidFill>
                <a:effectLst/>
                <a:latin typeface="Franklin Gothic Book" panose="020B0503020102020204" pitchFamily="34" charset="0"/>
                <a:ea typeface="Calibri" panose="020F0502020204030204" pitchFamily="34" charset="0"/>
              </a:rPr>
              <a:t>t 336.757.3348</a:t>
            </a:r>
            <a:r>
              <a:rPr lang="en-US" sz="1800" dirty="0">
                <a:solidFill>
                  <a:srgbClr val="231F20"/>
                </a:solidFill>
                <a:effectLst/>
                <a:latin typeface="Franklin Gothic Book" panose="020B0503020102020204" pitchFamily="34" charset="0"/>
                <a:ea typeface="Calibri" panose="020F0502020204030204" pitchFamily="34" charset="0"/>
              </a:rPr>
              <a:t> </a:t>
            </a:r>
            <a:br>
              <a:rPr lang="en-US" sz="1800" dirty="0">
                <a:solidFill>
                  <a:srgbClr val="231F20"/>
                </a:solidFill>
                <a:effectLst/>
                <a:latin typeface="Franklin Gothic Book" panose="020B0503020102020204" pitchFamily="34" charset="0"/>
                <a:ea typeface="Calibri" panose="020F0502020204030204" pitchFamily="34" charset="0"/>
              </a:rPr>
            </a:br>
            <a:r>
              <a:rPr lang="en-US" sz="1800" u="sng" dirty="0">
                <a:solidFill>
                  <a:srgbClr val="0563C1"/>
                </a:solidFill>
                <a:effectLst/>
                <a:latin typeface="Franklin Gothic Book" panose="020B0503020102020204" pitchFamily="34" charset="0"/>
                <a:ea typeface="Calibri" panose="020F0502020204030204" pitchFamily="34" charset="0"/>
                <a:hlinkClick r:id="rId3"/>
              </a:rPr>
              <a:t>forsythtech.edu</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33035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sz="1200" dirty="0">
                <a:latin typeface="+mn-lt"/>
                <a:ea typeface="ヒラギノ角ゴ Pro W3" charset="0"/>
                <a:cs typeface="Arial" charset="0"/>
              </a:rPr>
              <a:t>Our next meeting like this one will be on September 21</a:t>
            </a:r>
            <a:r>
              <a:rPr lang="en-US" sz="1200" baseline="30000" dirty="0">
                <a:latin typeface="+mn-lt"/>
                <a:ea typeface="ヒラギノ角ゴ Pro W3" charset="0"/>
                <a:cs typeface="Arial" charset="0"/>
              </a:rPr>
              <a:t>st</a:t>
            </a:r>
            <a:r>
              <a:rPr lang="en-US" sz="1200" dirty="0">
                <a:latin typeface="+mn-lt"/>
                <a:ea typeface="ヒラギノ角ゴ Pro W3" charset="0"/>
                <a:cs typeface="Arial" charset="0"/>
              </a:rPr>
              <a:t> </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You can go to the NCPerkins Presentations website to register for that meeting.</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We'll also send you a reminder, since you are now on our mailing list.</a:t>
            </a:r>
            <a:endParaRPr lang="en-US" dirty="0">
              <a:latin typeface="+mn-lt"/>
            </a:endParaRPr>
          </a:p>
          <a:p>
            <a:endParaRPr lang="en-US" dirty="0">
              <a:latin typeface="+mn-lt"/>
            </a:endParaRPr>
          </a:p>
          <a:p>
            <a:r>
              <a:rPr lang="en-US" dirty="0">
                <a:latin typeface="+mn-lt"/>
              </a:rPr>
              <a:t>So go ahead and sign up for all the meetings, and you'll be reminded the day before.</a:t>
            </a:r>
          </a:p>
          <a:p>
            <a:endParaRPr lang="en-US" dirty="0">
              <a:latin typeface="+mn-lt"/>
            </a:endParaRPr>
          </a:p>
          <a:p>
            <a:r>
              <a:rPr lang="en-US" dirty="0">
                <a:latin typeface="+mn-lt"/>
              </a:rPr>
              <a:t>If you liked something you saw here, send folks to the recording.  Find it at that same web page.</a:t>
            </a:r>
          </a:p>
          <a:p>
            <a:endParaRPr lang="en-US" dirty="0">
              <a:latin typeface="+mn-lt"/>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1515462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dirty="0"/>
              <a:t>Patti Coultas</a:t>
            </a:r>
          </a:p>
          <a:p>
            <a:r>
              <a:rPr lang="en-US" dirty="0"/>
              <a:t>919-807-7130</a:t>
            </a:r>
          </a:p>
          <a:p>
            <a:r>
              <a:rPr lang="en-US" dirty="0"/>
              <a:t>coultasp@nccommunitycolleges.edu </a:t>
            </a:r>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333663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a:cs typeface="Calibri"/>
              </a:rPr>
              <a:t>Dr. Robert (Bob) </a:t>
            </a:r>
            <a:r>
              <a:rPr lang="en-US" err="1">
                <a:cs typeface="Calibri"/>
              </a:rPr>
              <a:t>Witchger</a:t>
            </a:r>
          </a:p>
          <a:p>
            <a:r>
              <a:rPr lang="en-US">
                <a:cs typeface="Calibri"/>
              </a:rPr>
              <a:t>NCCCS, CTE Director</a:t>
            </a:r>
          </a:p>
          <a:p>
            <a:r>
              <a:rPr lang="en-US">
                <a:cs typeface="Calibri"/>
              </a:rPr>
              <a:t>919-807-7126</a:t>
            </a:r>
          </a:p>
          <a:p>
            <a:r>
              <a:rPr lang="en-US">
                <a:cs typeface="Calibri"/>
              </a:rPr>
              <a:t>witchgerb</a:t>
            </a:r>
            <a:r>
              <a:rPr lang="en-US"/>
              <a:t>@nccommunitycolleges.edu </a:t>
            </a:r>
            <a:endParaRPr lang="en-US">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159017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Tony Reggi</a:t>
            </a:r>
          </a:p>
          <a:p>
            <a:r>
              <a:rPr lang="en-US" dirty="0">
                <a:cs typeface="Calibri"/>
              </a:rPr>
              <a:t>919-807-7131</a:t>
            </a:r>
          </a:p>
          <a:p>
            <a:r>
              <a:rPr lang="en-US" dirty="0">
                <a:cs typeface="Calibri"/>
              </a:rPr>
              <a:t>reggia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237319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sz="1600" b="0" i="0" u="none" strike="noStrike" kern="1200" dirty="0" err="1">
                <a:solidFill>
                  <a:schemeClr val="tx1"/>
                </a:solidFill>
                <a:effectLst/>
                <a:latin typeface="+mn-lt"/>
                <a:ea typeface="+mn-ea"/>
                <a:cs typeface="+mn-cs"/>
              </a:rPr>
              <a:t>Hilmi</a:t>
            </a:r>
            <a:r>
              <a:rPr lang="en-US" sz="1600" b="0" i="0" u="none" strike="noStrike" kern="1200" dirty="0">
                <a:solidFill>
                  <a:schemeClr val="tx1"/>
                </a:solidFill>
                <a:effectLst/>
                <a:latin typeface="+mn-lt"/>
                <a:ea typeface="+mn-ea"/>
                <a:cs typeface="+mn-cs"/>
              </a:rPr>
              <a:t> A. </a:t>
            </a:r>
            <a:r>
              <a:rPr lang="en-US" sz="1600" b="0" i="0" u="none" strike="noStrike" kern="1200" dirty="0" err="1">
                <a:solidFill>
                  <a:schemeClr val="tx1"/>
                </a:solidFill>
                <a:effectLst/>
                <a:latin typeface="+mn-lt"/>
                <a:ea typeface="+mn-ea"/>
                <a:cs typeface="+mn-cs"/>
              </a:rPr>
              <a:t>Lahoud</a:t>
            </a:r>
            <a:r>
              <a:rPr lang="en-US" sz="1600" b="0" i="0" u="none" strike="noStrike" kern="1200" dirty="0">
                <a:solidFill>
                  <a:schemeClr val="tx1"/>
                </a:solidFill>
                <a:effectLst/>
                <a:latin typeface="+mn-lt"/>
                <a:ea typeface="+mn-ea"/>
                <a:cs typeface="+mn-cs"/>
              </a:rPr>
              <a:t>, Ph.D.</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Senior Program Administrator, Business and Information Technology Programs</a:t>
            </a:r>
          </a:p>
          <a:p>
            <a:r>
              <a:rPr lang="en-US" sz="1600" b="0" i="0" u="none" strike="noStrike" kern="1200" dirty="0">
                <a:solidFill>
                  <a:schemeClr val="tx1"/>
                </a:solidFill>
                <a:effectLst/>
                <a:latin typeface="+mn-lt"/>
                <a:ea typeface="+mn-ea"/>
                <a:cs typeface="+mn-cs"/>
              </a:rPr>
              <a:t>Academic and Student Services</a:t>
            </a:r>
            <a:br>
              <a:rPr lang="en-US" sz="1600" b="0" i="0" u="none" strike="noStrike" kern="1200" dirty="0">
                <a:solidFill>
                  <a:schemeClr val="tx1"/>
                </a:solidFill>
                <a:effectLst/>
                <a:latin typeface="+mn-lt"/>
                <a:ea typeface="+mn-ea"/>
                <a:cs typeface="+mn-cs"/>
              </a:rPr>
            </a:br>
            <a:r>
              <a:rPr lang="en-US" sz="1600" b="0" i="0" u="none" strike="noStrike" kern="1200" dirty="0">
                <a:solidFill>
                  <a:schemeClr val="tx1"/>
                </a:solidFill>
                <a:effectLst/>
                <a:latin typeface="+mn-lt"/>
                <a:ea typeface="+mn-ea"/>
                <a:cs typeface="+mn-cs"/>
              </a:rPr>
              <a:t>Phone: 919-807-7116</a:t>
            </a:r>
            <a:br>
              <a:rPr lang="en-US" sz="1600" b="0" i="0" u="none" strike="noStrike" kern="1200" dirty="0">
                <a:solidFill>
                  <a:schemeClr val="tx1"/>
                </a:solidFill>
                <a:effectLst/>
                <a:latin typeface="+mn-lt"/>
                <a:ea typeface="+mn-ea"/>
                <a:cs typeface="+mn-cs"/>
              </a:rPr>
            </a:br>
            <a:r>
              <a:rPr lang="en-US" dirty="0"/>
              <a:t>lahoudh@nccommunitycolleges.edu</a:t>
            </a:r>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1521688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Elizabeth Stoddard </a:t>
            </a:r>
            <a:r>
              <a:rPr lang="en-US" dirty="0"/>
              <a:t> </a:t>
            </a:r>
            <a:endParaRPr lang="en-US"/>
          </a:p>
          <a:p>
            <a:r>
              <a:rPr lang="en-US" dirty="0"/>
              <a:t>Director of Analytics and Reporting </a:t>
            </a:r>
            <a:endParaRPr lang="en-US" dirty="0">
              <a:cs typeface="Calibri"/>
            </a:endParaRPr>
          </a:p>
          <a:p>
            <a:r>
              <a:rPr lang="en-US" dirty="0"/>
              <a:t>Research &amp; Performance Management  </a:t>
            </a:r>
            <a:endParaRPr lang="en-US" dirty="0">
              <a:cs typeface="Calibri"/>
            </a:endParaRPr>
          </a:p>
          <a:p>
            <a:r>
              <a:rPr lang="en-US" dirty="0"/>
              <a:t>919-807-7223  </a:t>
            </a:r>
            <a:r>
              <a:rPr lang="en-US" b="1" dirty="0"/>
              <a:t>l</a:t>
            </a:r>
            <a:r>
              <a:rPr lang="en-US" dirty="0"/>
              <a:t>  </a:t>
            </a:r>
            <a:r>
              <a:rPr lang="en-US" dirty="0">
                <a:hlinkClick r:id="rId3"/>
              </a:rPr>
              <a:t>stoddarde@nccommunitycolleges.edu</a:t>
            </a:r>
            <a:endParaRPr lang="en-US"/>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275481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dirty="0">
                <a:cs typeface="Calibri"/>
              </a:rPr>
              <a:t>Aaron Mabe</a:t>
            </a:r>
          </a:p>
          <a:p>
            <a:r>
              <a:rPr lang="en-US" dirty="0">
                <a:cs typeface="Calibri"/>
              </a:rPr>
              <a:t>919-807-7098</a:t>
            </a:r>
          </a:p>
          <a:p>
            <a:r>
              <a:rPr lang="en-US" dirty="0">
                <a:cs typeface="Calibri"/>
              </a:rPr>
              <a:t>mabea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281052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35914895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8/17/2022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8/17/2022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8/17/2022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2" y="2910751"/>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8"/>
            <a:ext cx="6025812" cy="809325"/>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7"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4" y="126367"/>
            <a:ext cx="1138936" cy="127406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8/17/2022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70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78" r:id="rId1"/>
    <p:sldLayoutId id="2147483677" r:id="rId2"/>
  </p:sldLayoutIdLst>
  <p:txStyles>
    <p:title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HelvLight" pitchFamily="2" charset="0"/>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HelvLight" pitchFamily="2" charset="0"/>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HelvLight" pitchFamily="2" charset="0"/>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HelvLight" pitchFamily="2" charset="0"/>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HelvLight" pitchFamily="2" charset="0"/>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2.jpg"/></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51BA0-FC83-F04A-BBE0-BB737F014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4" y="1234842"/>
            <a:ext cx="9144000" cy="3356177"/>
          </a:xfrm>
          <a:prstGeom prst="rect">
            <a:avLst/>
          </a:prstGeom>
        </p:spPr>
      </p:pic>
      <p:sp>
        <p:nvSpPr>
          <p:cNvPr id="2" name="Title 1"/>
          <p:cNvSpPr>
            <a:spLocks noGrp="1"/>
          </p:cNvSpPr>
          <p:nvPr>
            <p:ph type="title"/>
          </p:nvPr>
        </p:nvSpPr>
        <p:spPr>
          <a:xfrm>
            <a:off x="1314793" y="136733"/>
            <a:ext cx="7829207" cy="994172"/>
          </a:xfrm>
        </p:spPr>
        <p:txBody>
          <a:bodyPr>
            <a:normAutofit/>
          </a:bodyPr>
          <a:lstStyle/>
          <a:p>
            <a:r>
              <a:rPr lang="en-US" dirty="0"/>
              <a:t>August 17, 2022</a:t>
            </a:r>
            <a:br>
              <a:rPr lang="en-US" dirty="0"/>
            </a:br>
            <a:r>
              <a:rPr lang="en-US" dirty="0"/>
              <a:t>Careers in Data Analytics</a:t>
            </a:r>
          </a:p>
        </p:txBody>
      </p:sp>
      <p:sp>
        <p:nvSpPr>
          <p:cNvPr id="4" name="Rectangle 3"/>
          <p:cNvSpPr>
            <a:spLocks noChangeArrowheads="1"/>
          </p:cNvSpPr>
          <p:nvPr/>
        </p:nvSpPr>
        <p:spPr bwMode="auto">
          <a:xfrm>
            <a:off x="263324" y="3427917"/>
            <a:ext cx="5246225" cy="140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a:t>Download the PowerPoint</a:t>
            </a:r>
            <a:br>
              <a:rPr lang="en-US" sz="2400"/>
            </a:br>
            <a:r>
              <a:rPr lang="en-US" sz="2400"/>
              <a:t>and access the recording:</a:t>
            </a:r>
            <a:br>
              <a:rPr lang="en-US" sz="2400"/>
            </a:br>
            <a:r>
              <a:rPr lang="en-US" sz="2400" b="1" err="1"/>
              <a:t>www.ncperkins.org</a:t>
            </a:r>
            <a:r>
              <a:rPr lang="en-US" sz="2400" b="1"/>
              <a:t>/presentations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4AC5D-6D97-D339-3C0D-C382011BF7A4}"/>
              </a:ext>
            </a:extLst>
          </p:cNvPr>
          <p:cNvSpPr>
            <a:spLocks noGrp="1"/>
          </p:cNvSpPr>
          <p:nvPr>
            <p:ph type="title"/>
          </p:nvPr>
        </p:nvSpPr>
        <p:spPr/>
        <p:txBody>
          <a:bodyPr/>
          <a:lstStyle/>
          <a:p>
            <a:r>
              <a:rPr lang="en-US" dirty="0"/>
              <a:t>Career pathways in data analytics</a:t>
            </a:r>
          </a:p>
        </p:txBody>
      </p:sp>
      <p:pic>
        <p:nvPicPr>
          <p:cNvPr id="5" name="Picture 4" descr="Icon&#10;&#10;Description automatically generated with medium confidence">
            <a:extLst>
              <a:ext uri="{FF2B5EF4-FFF2-40B4-BE49-F238E27FC236}">
                <a16:creationId xmlns:a16="http://schemas.microsoft.com/office/drawing/2014/main" id="{C0281E82-4599-D004-9070-EF481424B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859" y="1485900"/>
            <a:ext cx="6629400" cy="3657600"/>
          </a:xfrm>
          <a:prstGeom prst="rect">
            <a:avLst/>
          </a:prstGeom>
        </p:spPr>
      </p:pic>
      <p:sp>
        <p:nvSpPr>
          <p:cNvPr id="3" name="TextBox 2">
            <a:extLst>
              <a:ext uri="{FF2B5EF4-FFF2-40B4-BE49-F238E27FC236}">
                <a16:creationId xmlns:a16="http://schemas.microsoft.com/office/drawing/2014/main" id="{2D85B83A-7576-C6B3-89D2-402188E77878}"/>
              </a:ext>
            </a:extLst>
          </p:cNvPr>
          <p:cNvSpPr txBox="1"/>
          <p:nvPr/>
        </p:nvSpPr>
        <p:spPr>
          <a:xfrm>
            <a:off x="4418177" y="1549740"/>
            <a:ext cx="1623701" cy="369332"/>
          </a:xfrm>
          <a:prstGeom prst="rect">
            <a:avLst/>
          </a:prstGeom>
          <a:noFill/>
        </p:spPr>
        <p:txBody>
          <a:bodyPr wrap="square" rtlCol="0">
            <a:spAutoFit/>
          </a:bodyPr>
          <a:lstStyle/>
          <a:p>
            <a:r>
              <a:rPr lang="en-US" dirty="0"/>
              <a:t>Statistician</a:t>
            </a:r>
          </a:p>
        </p:txBody>
      </p:sp>
      <p:sp>
        <p:nvSpPr>
          <p:cNvPr id="6" name="TextBox 5">
            <a:extLst>
              <a:ext uri="{FF2B5EF4-FFF2-40B4-BE49-F238E27FC236}">
                <a16:creationId xmlns:a16="http://schemas.microsoft.com/office/drawing/2014/main" id="{4375A57F-D6C7-75E4-7F13-99614078CFEF}"/>
              </a:ext>
            </a:extLst>
          </p:cNvPr>
          <p:cNvSpPr txBox="1"/>
          <p:nvPr/>
        </p:nvSpPr>
        <p:spPr>
          <a:xfrm>
            <a:off x="6826667" y="2387084"/>
            <a:ext cx="1623701" cy="369332"/>
          </a:xfrm>
          <a:prstGeom prst="rect">
            <a:avLst/>
          </a:prstGeom>
          <a:noFill/>
        </p:spPr>
        <p:txBody>
          <a:bodyPr wrap="square" rtlCol="0">
            <a:spAutoFit/>
          </a:bodyPr>
          <a:lstStyle/>
          <a:p>
            <a:r>
              <a:rPr lang="en-US" dirty="0"/>
              <a:t>Data Scientist</a:t>
            </a:r>
          </a:p>
        </p:txBody>
      </p:sp>
      <p:sp>
        <p:nvSpPr>
          <p:cNvPr id="7" name="TextBox 6">
            <a:extLst>
              <a:ext uri="{FF2B5EF4-FFF2-40B4-BE49-F238E27FC236}">
                <a16:creationId xmlns:a16="http://schemas.microsoft.com/office/drawing/2014/main" id="{E5F3F804-120C-E49F-ADF4-7BF267ADB3A9}"/>
              </a:ext>
            </a:extLst>
          </p:cNvPr>
          <p:cNvSpPr txBox="1"/>
          <p:nvPr/>
        </p:nvSpPr>
        <p:spPr>
          <a:xfrm>
            <a:off x="7052418" y="4370802"/>
            <a:ext cx="1172197" cy="646331"/>
          </a:xfrm>
          <a:prstGeom prst="rect">
            <a:avLst/>
          </a:prstGeom>
          <a:noFill/>
        </p:spPr>
        <p:txBody>
          <a:bodyPr wrap="square" rtlCol="0">
            <a:spAutoFit/>
          </a:bodyPr>
          <a:lstStyle/>
          <a:p>
            <a:r>
              <a:rPr lang="en-US" dirty="0"/>
              <a:t>Statistical Assistants</a:t>
            </a:r>
          </a:p>
        </p:txBody>
      </p:sp>
      <p:sp>
        <p:nvSpPr>
          <p:cNvPr id="8" name="TextBox 7">
            <a:extLst>
              <a:ext uri="{FF2B5EF4-FFF2-40B4-BE49-F238E27FC236}">
                <a16:creationId xmlns:a16="http://schemas.microsoft.com/office/drawing/2014/main" id="{552F8AFD-63B6-5683-E089-886B58F57FE1}"/>
              </a:ext>
            </a:extLst>
          </p:cNvPr>
          <p:cNvSpPr txBox="1"/>
          <p:nvPr/>
        </p:nvSpPr>
        <p:spPr>
          <a:xfrm>
            <a:off x="5390974" y="2063918"/>
            <a:ext cx="1035464" cy="646331"/>
          </a:xfrm>
          <a:prstGeom prst="rect">
            <a:avLst/>
          </a:prstGeom>
          <a:noFill/>
        </p:spPr>
        <p:txBody>
          <a:bodyPr wrap="square" rtlCol="0">
            <a:spAutoFit/>
          </a:bodyPr>
          <a:lstStyle/>
          <a:p>
            <a:r>
              <a:rPr lang="en-US" dirty="0"/>
              <a:t>Data </a:t>
            </a:r>
          </a:p>
          <a:p>
            <a:r>
              <a:rPr lang="en-US" dirty="0"/>
              <a:t>Engineer</a:t>
            </a:r>
          </a:p>
        </p:txBody>
      </p:sp>
      <p:sp>
        <p:nvSpPr>
          <p:cNvPr id="9" name="TextBox 8">
            <a:extLst>
              <a:ext uri="{FF2B5EF4-FFF2-40B4-BE49-F238E27FC236}">
                <a16:creationId xmlns:a16="http://schemas.microsoft.com/office/drawing/2014/main" id="{F3198162-82B2-D4E5-40F5-65BD96DF2D3E}"/>
              </a:ext>
            </a:extLst>
          </p:cNvPr>
          <p:cNvSpPr txBox="1"/>
          <p:nvPr/>
        </p:nvSpPr>
        <p:spPr>
          <a:xfrm>
            <a:off x="7653991" y="3218625"/>
            <a:ext cx="1172198" cy="646331"/>
          </a:xfrm>
          <a:prstGeom prst="rect">
            <a:avLst/>
          </a:prstGeom>
          <a:noFill/>
        </p:spPr>
        <p:txBody>
          <a:bodyPr wrap="square" rtlCol="0">
            <a:spAutoFit/>
          </a:bodyPr>
          <a:lstStyle/>
          <a:p>
            <a:r>
              <a:rPr lang="en-US" dirty="0"/>
              <a:t>Business Analyst</a:t>
            </a:r>
          </a:p>
        </p:txBody>
      </p:sp>
    </p:spTree>
    <p:extLst>
      <p:ext uri="{BB962C8B-B14F-4D97-AF65-F5344CB8AC3E}">
        <p14:creationId xmlns:p14="http://schemas.microsoft.com/office/powerpoint/2010/main" val="12000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EB9AC9-D764-BB5A-5ED4-6D6CEF3F2732}"/>
              </a:ext>
            </a:extLst>
          </p:cNvPr>
          <p:cNvSpPr>
            <a:spLocks noGrp="1"/>
          </p:cNvSpPr>
          <p:nvPr>
            <p:ph idx="1"/>
          </p:nvPr>
        </p:nvSpPr>
        <p:spPr>
          <a:xfrm>
            <a:off x="628650" y="1247686"/>
            <a:ext cx="8033570" cy="3621971"/>
          </a:xfrm>
        </p:spPr>
        <p:txBody>
          <a:bodyPr/>
          <a:lstStyle/>
          <a:p>
            <a:pPr marL="0" indent="0">
              <a:buNone/>
            </a:pPr>
            <a:r>
              <a:rPr lang="en-US" dirty="0">
                <a:latin typeface="+mn-lt"/>
              </a:rPr>
              <a:t>Compile and compute data according to statistical formulas for use in statistical studies. May perform actuarial computations and compile charts and graphs for use by actuaries. Includes actuarial clerks.</a:t>
            </a:r>
          </a:p>
        </p:txBody>
      </p:sp>
      <p:sp>
        <p:nvSpPr>
          <p:cNvPr id="3" name="Title 2">
            <a:extLst>
              <a:ext uri="{FF2B5EF4-FFF2-40B4-BE49-F238E27FC236}">
                <a16:creationId xmlns:a16="http://schemas.microsoft.com/office/drawing/2014/main" id="{A82DFB11-5A5D-0A03-BA2A-4D46810D0429}"/>
              </a:ext>
            </a:extLst>
          </p:cNvPr>
          <p:cNvSpPr>
            <a:spLocks noGrp="1"/>
          </p:cNvSpPr>
          <p:nvPr>
            <p:ph type="title"/>
          </p:nvPr>
        </p:nvSpPr>
        <p:spPr/>
        <p:txBody>
          <a:bodyPr/>
          <a:lstStyle/>
          <a:p>
            <a:r>
              <a:rPr lang="en-US" dirty="0"/>
              <a:t>Statistical Assistant</a:t>
            </a:r>
          </a:p>
        </p:txBody>
      </p:sp>
      <p:pic>
        <p:nvPicPr>
          <p:cNvPr id="5" name="Picture 4">
            <a:extLst>
              <a:ext uri="{FF2B5EF4-FFF2-40B4-BE49-F238E27FC236}">
                <a16:creationId xmlns:a16="http://schemas.microsoft.com/office/drawing/2014/main" id="{4D7D7F89-4C0B-CE11-6BE7-7F100D4411E7}"/>
              </a:ext>
            </a:extLst>
          </p:cNvPr>
          <p:cNvPicPr>
            <a:picLocks noChangeAspect="1"/>
          </p:cNvPicPr>
          <p:nvPr/>
        </p:nvPicPr>
        <p:blipFill>
          <a:blip r:embed="rId3"/>
          <a:stretch>
            <a:fillRect/>
          </a:stretch>
        </p:blipFill>
        <p:spPr>
          <a:xfrm>
            <a:off x="1190001" y="2348597"/>
            <a:ext cx="6763997" cy="2668536"/>
          </a:xfrm>
          <a:prstGeom prst="rect">
            <a:avLst/>
          </a:prstGeom>
          <a:ln>
            <a:solidFill>
              <a:schemeClr val="tx1"/>
            </a:solidFill>
          </a:ln>
        </p:spPr>
      </p:pic>
    </p:spTree>
    <p:extLst>
      <p:ext uri="{BB962C8B-B14F-4D97-AF65-F5344CB8AC3E}">
        <p14:creationId xmlns:p14="http://schemas.microsoft.com/office/powerpoint/2010/main" val="151811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Data Scientist Job Description</a:t>
            </a:r>
          </a:p>
        </p:txBody>
      </p:sp>
      <p:sp>
        <p:nvSpPr>
          <p:cNvPr id="5" name="Content Placeholder 4">
            <a:extLst>
              <a:ext uri="{FF2B5EF4-FFF2-40B4-BE49-F238E27FC236}">
                <a16:creationId xmlns:a16="http://schemas.microsoft.com/office/drawing/2014/main" id="{5B836A27-2441-4593-9B72-CA4472F29861}"/>
              </a:ext>
            </a:extLst>
          </p:cNvPr>
          <p:cNvSpPr>
            <a:spLocks noGrp="1"/>
          </p:cNvSpPr>
          <p:nvPr>
            <p:ph idx="1"/>
          </p:nvPr>
        </p:nvSpPr>
        <p:spPr>
          <a:xfrm>
            <a:off x="466725" y="1192714"/>
            <a:ext cx="8195495" cy="3785652"/>
          </a:xfrm>
        </p:spPr>
        <p:txBody>
          <a:bodyPr wrap="square">
            <a:spAutoFit/>
          </a:bodyPr>
          <a:lstStyle/>
          <a:p>
            <a:pPr marL="0" indent="0">
              <a:spcBef>
                <a:spcPts val="0"/>
              </a:spcBef>
              <a:spcAft>
                <a:spcPts val="1200"/>
              </a:spcAft>
              <a:buNone/>
            </a:pPr>
            <a:r>
              <a:rPr lang="en-US" sz="2400" dirty="0"/>
              <a:t>Develop and implement a set of techniques or analytics applications to transform raw data into meaningful information using data-oriented programming languages and visualization software. Apply data mining, data modeling, natural language processing, and machine learning to </a:t>
            </a:r>
            <a:br>
              <a:rPr lang="en-US" sz="2400" dirty="0"/>
            </a:br>
            <a:r>
              <a:rPr lang="en-US" sz="2400" dirty="0"/>
              <a:t>extract and analyze information from </a:t>
            </a:r>
            <a:br>
              <a:rPr lang="en-US" sz="2400" dirty="0"/>
            </a:br>
            <a:r>
              <a:rPr lang="en-US" sz="2400" dirty="0"/>
              <a:t>large structured and unstructured </a:t>
            </a:r>
            <a:br>
              <a:rPr lang="en-US" sz="2400" dirty="0"/>
            </a:br>
            <a:r>
              <a:rPr lang="en-US" sz="2400" dirty="0"/>
              <a:t>datasets. Visualize, interpret, and </a:t>
            </a:r>
            <a:br>
              <a:rPr lang="en-US" sz="2400" dirty="0"/>
            </a:br>
            <a:r>
              <a:rPr lang="en-US" sz="2400" dirty="0"/>
              <a:t>report data findings. May create </a:t>
            </a:r>
            <a:br>
              <a:rPr lang="en-US" sz="2400" dirty="0"/>
            </a:br>
            <a:r>
              <a:rPr lang="en-US" sz="2400" dirty="0"/>
              <a:t>dynamic data reports.</a:t>
            </a:r>
            <a:endParaRPr lang="en-US" sz="2400" dirty="0">
              <a:latin typeface="+mn-lt"/>
            </a:endParaRPr>
          </a:p>
        </p:txBody>
      </p:sp>
      <p:pic>
        <p:nvPicPr>
          <p:cNvPr id="4" name="Picture 3" descr="Diagram&#10;&#10;Description automatically generated">
            <a:extLst>
              <a:ext uri="{FF2B5EF4-FFF2-40B4-BE49-F238E27FC236}">
                <a16:creationId xmlns:a16="http://schemas.microsoft.com/office/drawing/2014/main" id="{B0D34DDA-B801-373C-4648-F4E1C04DDFC0}"/>
              </a:ext>
            </a:extLst>
          </p:cNvPr>
          <p:cNvPicPr>
            <a:picLocks noChangeAspect="1"/>
          </p:cNvPicPr>
          <p:nvPr/>
        </p:nvPicPr>
        <p:blipFill rotWithShape="1">
          <a:blip r:embed="rId3">
            <a:extLst>
              <a:ext uri="{28A0092B-C50C-407E-A947-70E740481C1C}">
                <a14:useLocalDpi xmlns:a14="http://schemas.microsoft.com/office/drawing/2010/main" val="0"/>
              </a:ext>
            </a:extLst>
          </a:blip>
          <a:srcRect l="17289" t="11382" r="17196" b="11538"/>
          <a:stretch/>
        </p:blipFill>
        <p:spPr>
          <a:xfrm>
            <a:off x="5296594" y="2865469"/>
            <a:ext cx="3514119" cy="2170633"/>
          </a:xfrm>
          <a:prstGeom prst="rect">
            <a:avLst/>
          </a:prstGeom>
        </p:spPr>
      </p:pic>
    </p:spTree>
    <p:extLst>
      <p:ext uri="{BB962C8B-B14F-4D97-AF65-F5344CB8AC3E}">
        <p14:creationId xmlns:p14="http://schemas.microsoft.com/office/powerpoint/2010/main" val="39096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b="1" kern="1200">
                <a:latin typeface="+mj-lt"/>
                <a:ea typeface="+mj-ea"/>
                <a:cs typeface="+mj-cs"/>
              </a:rPr>
              <a:t>Data Scientist</a:t>
            </a:r>
          </a:p>
        </p:txBody>
      </p:sp>
      <p:pic>
        <p:nvPicPr>
          <p:cNvPr id="5" name="Picture 4">
            <a:extLst>
              <a:ext uri="{FF2B5EF4-FFF2-40B4-BE49-F238E27FC236}">
                <a16:creationId xmlns:a16="http://schemas.microsoft.com/office/drawing/2014/main" id="{C9BB0B3D-1CDB-264A-330E-39E0D9968D43}"/>
              </a:ext>
            </a:extLst>
          </p:cNvPr>
          <p:cNvPicPr>
            <a:picLocks noChangeAspect="1"/>
          </p:cNvPicPr>
          <p:nvPr/>
        </p:nvPicPr>
        <p:blipFill rotWithShape="1">
          <a:blip r:embed="rId3"/>
          <a:srcRect r="66451" b="82624"/>
          <a:stretch/>
        </p:blipFill>
        <p:spPr>
          <a:xfrm>
            <a:off x="2792925" y="1375873"/>
            <a:ext cx="3558149" cy="806286"/>
          </a:xfrm>
          <a:prstGeom prst="rect">
            <a:avLst/>
          </a:prstGeom>
          <a:noFill/>
        </p:spPr>
      </p:pic>
      <p:pic>
        <p:nvPicPr>
          <p:cNvPr id="8" name="Picture 7">
            <a:extLst>
              <a:ext uri="{FF2B5EF4-FFF2-40B4-BE49-F238E27FC236}">
                <a16:creationId xmlns:a16="http://schemas.microsoft.com/office/drawing/2014/main" id="{19B552AE-63C0-D6FF-60E0-31F7ED337EBD}"/>
              </a:ext>
            </a:extLst>
          </p:cNvPr>
          <p:cNvPicPr>
            <a:picLocks noChangeAspect="1"/>
          </p:cNvPicPr>
          <p:nvPr/>
        </p:nvPicPr>
        <p:blipFill rotWithShape="1">
          <a:blip r:embed="rId3"/>
          <a:srcRect t="37003"/>
          <a:stretch/>
        </p:blipFill>
        <p:spPr>
          <a:xfrm>
            <a:off x="336106" y="2182159"/>
            <a:ext cx="8471787" cy="2338567"/>
          </a:xfrm>
          <a:prstGeom prst="rect">
            <a:avLst/>
          </a:prstGeom>
        </p:spPr>
      </p:pic>
    </p:spTree>
    <p:extLst>
      <p:ext uri="{BB962C8B-B14F-4D97-AF65-F5344CB8AC3E}">
        <p14:creationId xmlns:p14="http://schemas.microsoft.com/office/powerpoint/2010/main" val="327556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b="1" kern="1200" dirty="0">
                <a:latin typeface="+mj-lt"/>
                <a:ea typeface="+mj-ea"/>
                <a:cs typeface="+mj-cs"/>
              </a:rPr>
              <a:t>Business Intelligence Analyst</a:t>
            </a:r>
          </a:p>
        </p:txBody>
      </p:sp>
      <p:sp>
        <p:nvSpPr>
          <p:cNvPr id="4" name="TextBox 3">
            <a:extLst>
              <a:ext uri="{FF2B5EF4-FFF2-40B4-BE49-F238E27FC236}">
                <a16:creationId xmlns:a16="http://schemas.microsoft.com/office/drawing/2014/main" id="{8D631084-09D1-8B1F-E7E5-45E94879C1BE}"/>
              </a:ext>
            </a:extLst>
          </p:cNvPr>
          <p:cNvSpPr txBox="1"/>
          <p:nvPr/>
        </p:nvSpPr>
        <p:spPr>
          <a:xfrm>
            <a:off x="705294" y="1226869"/>
            <a:ext cx="7678130" cy="2677656"/>
          </a:xfrm>
          <a:prstGeom prst="rect">
            <a:avLst/>
          </a:prstGeom>
          <a:noFill/>
        </p:spPr>
        <p:txBody>
          <a:bodyPr wrap="square">
            <a:spAutoFit/>
          </a:bodyPr>
          <a:lstStyle/>
          <a:p>
            <a:r>
              <a:rPr lang="en-US" sz="2400" dirty="0"/>
              <a:t>Produce financial and market intelligence by querying data repositories and generating periodic reports. Devise methods for identifying data patterns and trends in available information sources.</a:t>
            </a:r>
          </a:p>
          <a:p>
            <a:endParaRPr lang="en-US" sz="2400" dirty="0"/>
          </a:p>
          <a:p>
            <a:r>
              <a:rPr lang="en-US" sz="2400" dirty="0"/>
              <a:t>Wage data same as </a:t>
            </a:r>
            <a:br>
              <a:rPr lang="en-US" sz="2400" dirty="0"/>
            </a:br>
            <a:r>
              <a:rPr lang="en-US" sz="2400" dirty="0"/>
              <a:t>Data Scientists</a:t>
            </a:r>
          </a:p>
        </p:txBody>
      </p:sp>
      <p:pic>
        <p:nvPicPr>
          <p:cNvPr id="9" name="Picture 8" descr="Diagram&#10;&#10;Description automatically generated">
            <a:extLst>
              <a:ext uri="{FF2B5EF4-FFF2-40B4-BE49-F238E27FC236}">
                <a16:creationId xmlns:a16="http://schemas.microsoft.com/office/drawing/2014/main" id="{2B7B7DAA-4569-2CFA-37AF-F30174306B78}"/>
              </a:ext>
            </a:extLst>
          </p:cNvPr>
          <p:cNvPicPr>
            <a:picLocks noChangeAspect="1"/>
          </p:cNvPicPr>
          <p:nvPr/>
        </p:nvPicPr>
        <p:blipFill rotWithShape="1">
          <a:blip r:embed="rId3">
            <a:extLst>
              <a:ext uri="{28A0092B-C50C-407E-A947-70E740481C1C}">
                <a14:useLocalDpi xmlns:a14="http://schemas.microsoft.com/office/drawing/2010/main" val="0"/>
              </a:ext>
            </a:extLst>
          </a:blip>
          <a:srcRect l="17289" t="11382" r="17196" b="11538"/>
          <a:stretch/>
        </p:blipFill>
        <p:spPr>
          <a:xfrm>
            <a:off x="4700188" y="2497075"/>
            <a:ext cx="4110526" cy="2539027"/>
          </a:xfrm>
          <a:prstGeom prst="rect">
            <a:avLst/>
          </a:prstGeom>
        </p:spPr>
      </p:pic>
    </p:spTree>
    <p:extLst>
      <p:ext uri="{BB962C8B-B14F-4D97-AF65-F5344CB8AC3E}">
        <p14:creationId xmlns:p14="http://schemas.microsoft.com/office/powerpoint/2010/main" val="233514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b="1" kern="1200" dirty="0">
                <a:latin typeface="+mj-lt"/>
                <a:ea typeface="+mj-ea"/>
                <a:cs typeface="+mj-cs"/>
              </a:rPr>
              <a:t>NC Community College AAS Programs</a:t>
            </a:r>
          </a:p>
        </p:txBody>
      </p:sp>
      <p:pic>
        <p:nvPicPr>
          <p:cNvPr id="117" name="Picture 116" descr="A picture containing map&#10;&#10;Description automatically generated">
            <a:extLst>
              <a:ext uri="{FF2B5EF4-FFF2-40B4-BE49-F238E27FC236}">
                <a16:creationId xmlns:a16="http://schemas.microsoft.com/office/drawing/2014/main" id="{BE187DD4-9ECF-CD59-BE4B-818CA8639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543" y="1461695"/>
            <a:ext cx="4836899" cy="2018769"/>
          </a:xfrm>
          <a:prstGeom prst="rect">
            <a:avLst/>
          </a:prstGeom>
        </p:spPr>
      </p:pic>
      <p:sp>
        <p:nvSpPr>
          <p:cNvPr id="11" name="TextBox 10">
            <a:extLst>
              <a:ext uri="{FF2B5EF4-FFF2-40B4-BE49-F238E27FC236}">
                <a16:creationId xmlns:a16="http://schemas.microsoft.com/office/drawing/2014/main" id="{73DB1D6E-B8FE-4B55-80DE-5EFD44B50D4C}"/>
              </a:ext>
            </a:extLst>
          </p:cNvPr>
          <p:cNvSpPr txBox="1"/>
          <p:nvPr/>
        </p:nvSpPr>
        <p:spPr>
          <a:xfrm>
            <a:off x="628650" y="1369218"/>
            <a:ext cx="7772400" cy="3774281"/>
          </a:xfrm>
          <a:prstGeom prst="rect">
            <a:avLst/>
          </a:prstGeom>
        </p:spPr>
        <p:txBody>
          <a:bodyPr vert="horz" lIns="91440" tIns="45720" rIns="91440" bIns="45720" rtlCol="0">
            <a:normAutofit/>
          </a:bodyPr>
          <a:lstStyle/>
          <a:p>
            <a:pPr marL="285750"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Business Analytics (A25350)</a:t>
            </a:r>
          </a:p>
          <a:p>
            <a:pPr marL="742950" lvl="1"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Cape Fear Community College</a:t>
            </a:r>
          </a:p>
          <a:p>
            <a:pPr marL="742950" lvl="1"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Wake Technical Community College</a:t>
            </a:r>
          </a:p>
          <a:p>
            <a:pPr marL="285750"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Healthcare Business Informatics (A25510)</a:t>
            </a:r>
          </a:p>
          <a:p>
            <a:pPr marL="742950" lvl="1"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Brunswick Community College</a:t>
            </a:r>
          </a:p>
          <a:p>
            <a:pPr marL="742950" lvl="1"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Cape Fear Community College</a:t>
            </a:r>
          </a:p>
          <a:p>
            <a:pPr marL="742950" lvl="1"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College of the Albemarle</a:t>
            </a:r>
          </a:p>
          <a:p>
            <a:pPr marL="742950" lvl="1"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Forsyth Technical Community College</a:t>
            </a:r>
          </a:p>
          <a:p>
            <a:pPr marL="742950" lvl="1"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Nash Community College </a:t>
            </a:r>
          </a:p>
          <a:p>
            <a:pPr marL="285750"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Information Technology (A25590), concentrating in Database Administration or Data Reporting and Analytics </a:t>
            </a:r>
          </a:p>
          <a:p>
            <a:pPr marL="742950" lvl="1" indent="-96441" defTabSz="385763">
              <a:lnSpc>
                <a:spcPct val="90000"/>
              </a:lnSpc>
              <a:spcAft>
                <a:spcPts val="600"/>
              </a:spcAft>
              <a:buFont typeface="Arial" panose="020B0604020202020204" pitchFamily="34" charset="0"/>
              <a:buChar char="•"/>
            </a:pPr>
            <a:r>
              <a:rPr lang="en-US" sz="1400" dirty="0">
                <a:latin typeface="Times New Roman" charset="0"/>
                <a:cs typeface="Times New Roman" charset="0"/>
              </a:rPr>
              <a:t>All 58 Community Colleges offer IT, check with them about their focus</a:t>
            </a:r>
          </a:p>
        </p:txBody>
      </p:sp>
    </p:spTree>
    <p:extLst>
      <p:ext uri="{BB962C8B-B14F-4D97-AF65-F5344CB8AC3E}">
        <p14:creationId xmlns:p14="http://schemas.microsoft.com/office/powerpoint/2010/main" val="41212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8"/>
            <a:ext cx="5502349" cy="909005"/>
          </a:xfrm>
        </p:spPr>
        <p:txBody>
          <a:bodyPr/>
          <a:lstStyle/>
          <a:p>
            <a:r>
              <a:rPr lang="en-US" dirty="0"/>
              <a:t>Kristopher Roark</a:t>
            </a:r>
          </a:p>
        </p:txBody>
      </p:sp>
      <p:sp>
        <p:nvSpPr>
          <p:cNvPr id="3" name="Subtitle 2"/>
          <p:cNvSpPr>
            <a:spLocks noGrp="1"/>
          </p:cNvSpPr>
          <p:nvPr>
            <p:ph type="subTitle" idx="1"/>
          </p:nvPr>
        </p:nvSpPr>
        <p:spPr>
          <a:xfrm>
            <a:off x="902825" y="2743195"/>
            <a:ext cx="7338350" cy="822294"/>
          </a:xfrm>
        </p:spPr>
        <p:txBody>
          <a:bodyPr>
            <a:noAutofit/>
          </a:bodyPr>
          <a:lstStyle/>
          <a:p>
            <a:r>
              <a:rPr lang="en-US" dirty="0"/>
              <a:t>Data Engineer</a:t>
            </a:r>
          </a:p>
          <a:p>
            <a:r>
              <a:rPr lang="en-US" dirty="0"/>
              <a:t>Research &amp; Performance Management</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pic>
        <p:nvPicPr>
          <p:cNvPr id="5" name="Picture 4" descr="A person wearing glasses&#10;&#10;Description automatically generated with medium confidence">
            <a:extLst>
              <a:ext uri="{FF2B5EF4-FFF2-40B4-BE49-F238E27FC236}">
                <a16:creationId xmlns:a16="http://schemas.microsoft.com/office/drawing/2014/main" id="{19456A5A-C10E-91FB-E6C7-718B0D6CCD37}"/>
              </a:ext>
            </a:extLst>
          </p:cNvPr>
          <p:cNvPicPr>
            <a:picLocks noChangeAspect="1"/>
          </p:cNvPicPr>
          <p:nvPr/>
        </p:nvPicPr>
        <p:blipFill rotWithShape="1">
          <a:blip r:embed="rId4">
            <a:extLst>
              <a:ext uri="{28A0092B-C50C-407E-A947-70E740481C1C}">
                <a14:useLocalDpi xmlns:a14="http://schemas.microsoft.com/office/drawing/2010/main" val="0"/>
              </a:ext>
            </a:extLst>
          </a:blip>
          <a:srcRect r="5163"/>
          <a:stretch/>
        </p:blipFill>
        <p:spPr>
          <a:xfrm>
            <a:off x="6161518" y="0"/>
            <a:ext cx="2982482" cy="3144852"/>
          </a:xfrm>
          <a:prstGeom prst="rect">
            <a:avLst/>
          </a:prstGeom>
        </p:spPr>
      </p:pic>
    </p:spTree>
    <p:extLst>
      <p:ext uri="{BB962C8B-B14F-4D97-AF65-F5344CB8AC3E}">
        <p14:creationId xmlns:p14="http://schemas.microsoft.com/office/powerpoint/2010/main" val="134009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4" y="2090571"/>
            <a:ext cx="5502349" cy="686815"/>
          </a:xfrm>
        </p:spPr>
        <p:txBody>
          <a:bodyPr/>
          <a:lstStyle/>
          <a:p>
            <a:r>
              <a:rPr lang="en-US" dirty="0"/>
              <a:t>Ben </a:t>
            </a:r>
            <a:r>
              <a:rPr lang="en-US" dirty="0" err="1"/>
              <a:t>Goliwas</a:t>
            </a:r>
            <a:endParaRPr lang="en-US" dirty="0"/>
          </a:p>
        </p:txBody>
      </p:sp>
      <p:sp>
        <p:nvSpPr>
          <p:cNvPr id="3" name="Subtitle 2"/>
          <p:cNvSpPr>
            <a:spLocks noGrp="1"/>
          </p:cNvSpPr>
          <p:nvPr>
            <p:ph type="subTitle" idx="1"/>
          </p:nvPr>
        </p:nvSpPr>
        <p:spPr>
          <a:xfrm>
            <a:off x="902825" y="2777386"/>
            <a:ext cx="7338350" cy="452927"/>
          </a:xfrm>
        </p:spPr>
        <p:txBody>
          <a:bodyPr>
            <a:noAutofit/>
          </a:bodyPr>
          <a:lstStyle/>
          <a:p>
            <a:r>
              <a:rPr lang="en-US" dirty="0"/>
              <a:t>Faculty, Computer Technologies</a:t>
            </a:r>
          </a:p>
        </p:txBody>
      </p:sp>
      <p:pic>
        <p:nvPicPr>
          <p:cNvPr id="5" name="Picture 4" descr="Logo, company name&#10;&#10;Description automatically generated">
            <a:extLst>
              <a:ext uri="{FF2B5EF4-FFF2-40B4-BE49-F238E27FC236}">
                <a16:creationId xmlns:a16="http://schemas.microsoft.com/office/drawing/2014/main" id="{B256A143-B3CD-ACC7-3A21-C8B9AB3FF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380" y="3176376"/>
            <a:ext cx="3349239" cy="1942559"/>
          </a:xfrm>
          <a:prstGeom prst="rect">
            <a:avLst/>
          </a:prstGeom>
        </p:spPr>
      </p:pic>
      <p:sp>
        <p:nvSpPr>
          <p:cNvPr id="4" name="TextBox 3">
            <a:extLst>
              <a:ext uri="{FF2B5EF4-FFF2-40B4-BE49-F238E27FC236}">
                <a16:creationId xmlns:a16="http://schemas.microsoft.com/office/drawing/2014/main" id="{91F516B8-5ECF-11A2-28FE-DF2573740448}"/>
              </a:ext>
            </a:extLst>
          </p:cNvPr>
          <p:cNvSpPr txBox="1"/>
          <p:nvPr/>
        </p:nvSpPr>
        <p:spPr>
          <a:xfrm>
            <a:off x="1760434" y="348674"/>
            <a:ext cx="5845323" cy="954107"/>
          </a:xfrm>
          <a:prstGeom prst="rect">
            <a:avLst/>
          </a:prstGeom>
          <a:solidFill>
            <a:schemeClr val="bg1"/>
          </a:solidFill>
        </p:spPr>
        <p:txBody>
          <a:bodyPr wrap="square" rtlCol="0">
            <a:spAutoFit/>
          </a:bodyPr>
          <a:lstStyle/>
          <a:p>
            <a:r>
              <a:rPr lang="en-US" sz="2800" dirty="0"/>
              <a:t>Asheville-Buncombe </a:t>
            </a:r>
          </a:p>
          <a:p>
            <a:r>
              <a:rPr lang="en-US" sz="2800" dirty="0"/>
              <a:t>Technical Community College</a:t>
            </a:r>
          </a:p>
        </p:txBody>
      </p:sp>
      <p:pic>
        <p:nvPicPr>
          <p:cNvPr id="7" name="Picture 6" descr="A person in a suit&#10;&#10;Description automatically generated with low confidence">
            <a:extLst>
              <a:ext uri="{FF2B5EF4-FFF2-40B4-BE49-F238E27FC236}">
                <a16:creationId xmlns:a16="http://schemas.microsoft.com/office/drawing/2014/main" id="{DA8FFC38-8273-7521-1B30-DD07A159EB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9525" y="0"/>
            <a:ext cx="2794475" cy="2745572"/>
          </a:xfrm>
          <a:prstGeom prst="rect">
            <a:avLst/>
          </a:prstGeom>
        </p:spPr>
      </p:pic>
    </p:spTree>
    <p:extLst>
      <p:ext uri="{BB962C8B-B14F-4D97-AF65-F5344CB8AC3E}">
        <p14:creationId xmlns:p14="http://schemas.microsoft.com/office/powerpoint/2010/main" val="22884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Text&#10;&#10;Description automatically generated">
            <a:extLst>
              <a:ext uri="{FF2B5EF4-FFF2-40B4-BE49-F238E27FC236}">
                <a16:creationId xmlns:a16="http://schemas.microsoft.com/office/drawing/2014/main" id="{49E9F527-82F3-456C-3A55-6229A83CADE9}"/>
              </a:ext>
            </a:extLst>
          </p:cNvPr>
          <p:cNvPicPr>
            <a:picLocks noChangeAspect="1"/>
          </p:cNvPicPr>
          <p:nvPr/>
        </p:nvPicPr>
        <p:blipFill rotWithShape="1">
          <a:blip r:embed="rId2">
            <a:extLst>
              <a:ext uri="{28A0092B-C50C-407E-A947-70E740481C1C}">
                <a14:useLocalDpi xmlns:a14="http://schemas.microsoft.com/office/drawing/2010/main" val="0"/>
              </a:ext>
            </a:extLst>
          </a:blip>
          <a:srcRect r="872" b="1"/>
          <a:stretch/>
        </p:blipFill>
        <p:spPr>
          <a:xfrm>
            <a:off x="20" y="961"/>
            <a:ext cx="9143980" cy="5142539"/>
          </a:xfrm>
          <a:prstGeom prst="rect">
            <a:avLst/>
          </a:prstGeom>
        </p:spPr>
      </p:pic>
    </p:spTree>
    <p:extLst>
      <p:ext uri="{BB962C8B-B14F-4D97-AF65-F5344CB8AC3E}">
        <p14:creationId xmlns:p14="http://schemas.microsoft.com/office/powerpoint/2010/main" val="180829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Chart, scatter chart&#10;&#10;Description automatically generated">
            <a:extLst>
              <a:ext uri="{FF2B5EF4-FFF2-40B4-BE49-F238E27FC236}">
                <a16:creationId xmlns:a16="http://schemas.microsoft.com/office/drawing/2014/main" id="{6AA25814-2BE2-2FAF-F025-C9A861E3C361}"/>
              </a:ext>
            </a:extLst>
          </p:cNvPr>
          <p:cNvPicPr>
            <a:picLocks noChangeAspect="1"/>
          </p:cNvPicPr>
          <p:nvPr/>
        </p:nvPicPr>
        <p:blipFill rotWithShape="1">
          <a:blip r:embed="rId2">
            <a:extLst>
              <a:ext uri="{28A0092B-C50C-407E-A947-70E740481C1C}">
                <a14:useLocalDpi xmlns:a14="http://schemas.microsoft.com/office/drawing/2010/main" val="0"/>
              </a:ext>
            </a:extLst>
          </a:blip>
          <a:srcRect t="8131" r="3" b="6837"/>
          <a:stretch/>
        </p:blipFill>
        <p:spPr>
          <a:xfrm>
            <a:off x="149054" y="128787"/>
            <a:ext cx="4353079" cy="2375570"/>
          </a:xfrm>
          <a:prstGeom prst="rect">
            <a:avLst/>
          </a:prstGeom>
          <a:ln>
            <a:solidFill>
              <a:schemeClr val="tx1"/>
            </a:solidFill>
          </a:ln>
        </p:spPr>
      </p:pic>
      <p:pic>
        <p:nvPicPr>
          <p:cNvPr id="10" name="Picture 9" descr="Chart, scatter chart&#10;&#10;Description automatically generated">
            <a:extLst>
              <a:ext uri="{FF2B5EF4-FFF2-40B4-BE49-F238E27FC236}">
                <a16:creationId xmlns:a16="http://schemas.microsoft.com/office/drawing/2014/main" id="{0065AE4D-4896-1A3C-1282-78699683769A}"/>
              </a:ext>
            </a:extLst>
          </p:cNvPr>
          <p:cNvPicPr>
            <a:picLocks noChangeAspect="1"/>
          </p:cNvPicPr>
          <p:nvPr/>
        </p:nvPicPr>
        <p:blipFill rotWithShape="1">
          <a:blip r:embed="rId3">
            <a:extLst>
              <a:ext uri="{28A0092B-C50C-407E-A947-70E740481C1C}">
                <a14:useLocalDpi xmlns:a14="http://schemas.microsoft.com/office/drawing/2010/main" val="0"/>
              </a:ext>
            </a:extLst>
          </a:blip>
          <a:srcRect b="2878"/>
          <a:stretch/>
        </p:blipFill>
        <p:spPr>
          <a:xfrm>
            <a:off x="4646529" y="128787"/>
            <a:ext cx="4348413" cy="2375570"/>
          </a:xfrm>
          <a:prstGeom prst="rect">
            <a:avLst/>
          </a:prstGeom>
          <a:ln>
            <a:solidFill>
              <a:schemeClr val="tx1"/>
            </a:solidFill>
          </a:ln>
        </p:spPr>
      </p:pic>
      <p:pic>
        <p:nvPicPr>
          <p:cNvPr id="5" name="Picture 4" descr="Chart, scatter chart&#10;&#10;Description automatically generated">
            <a:extLst>
              <a:ext uri="{FF2B5EF4-FFF2-40B4-BE49-F238E27FC236}">
                <a16:creationId xmlns:a16="http://schemas.microsoft.com/office/drawing/2014/main" id="{BEC2185A-F429-3FB8-B470-2CCFE346AD26}"/>
              </a:ext>
            </a:extLst>
          </p:cNvPr>
          <p:cNvPicPr>
            <a:picLocks noChangeAspect="1"/>
          </p:cNvPicPr>
          <p:nvPr/>
        </p:nvPicPr>
        <p:blipFill rotWithShape="1">
          <a:blip r:embed="rId4">
            <a:extLst>
              <a:ext uri="{28A0092B-C50C-407E-A947-70E740481C1C}">
                <a14:useLocalDpi xmlns:a14="http://schemas.microsoft.com/office/drawing/2010/main" val="0"/>
              </a:ext>
            </a:extLst>
          </a:blip>
          <a:srcRect l="301" r="6085" b="2"/>
          <a:stretch/>
        </p:blipFill>
        <p:spPr>
          <a:xfrm>
            <a:off x="149054" y="2633143"/>
            <a:ext cx="4353079" cy="2092461"/>
          </a:xfrm>
          <a:prstGeom prst="rect">
            <a:avLst/>
          </a:prstGeom>
          <a:ln>
            <a:solidFill>
              <a:schemeClr val="tx1"/>
            </a:solidFill>
          </a:ln>
        </p:spPr>
      </p:pic>
      <p:pic>
        <p:nvPicPr>
          <p:cNvPr id="3" name="Picture 2" descr="Graphical user interface, chart, scatter chart&#10;&#10;Description automatically generated">
            <a:extLst>
              <a:ext uri="{FF2B5EF4-FFF2-40B4-BE49-F238E27FC236}">
                <a16:creationId xmlns:a16="http://schemas.microsoft.com/office/drawing/2014/main" id="{7676024B-CD7E-46C5-7D04-1CC3E4326942}"/>
              </a:ext>
            </a:extLst>
          </p:cNvPr>
          <p:cNvPicPr>
            <a:picLocks noChangeAspect="1"/>
          </p:cNvPicPr>
          <p:nvPr/>
        </p:nvPicPr>
        <p:blipFill rotWithShape="1">
          <a:blip r:embed="rId5">
            <a:extLst>
              <a:ext uri="{28A0092B-C50C-407E-A947-70E740481C1C}">
                <a14:useLocalDpi xmlns:a14="http://schemas.microsoft.com/office/drawing/2010/main" val="0"/>
              </a:ext>
            </a:extLst>
          </a:blip>
          <a:srcRect t="13249" r="1" b="1010"/>
          <a:stretch/>
        </p:blipFill>
        <p:spPr>
          <a:xfrm>
            <a:off x="4646529" y="2633143"/>
            <a:ext cx="4348412" cy="2092461"/>
          </a:xfrm>
          <a:prstGeom prst="rect">
            <a:avLst/>
          </a:prstGeom>
          <a:ln>
            <a:solidFill>
              <a:schemeClr val="tx1"/>
            </a:solidFill>
          </a:ln>
        </p:spPr>
      </p:pic>
    </p:spTree>
    <p:extLst>
      <p:ext uri="{BB962C8B-B14F-4D97-AF65-F5344CB8AC3E}">
        <p14:creationId xmlns:p14="http://schemas.microsoft.com/office/powerpoint/2010/main" val="246369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1085732697"/>
              </p:ext>
            </p:extLst>
          </p:nvPr>
        </p:nvGraphicFramePr>
        <p:xfrm>
          <a:off x="301546" y="1042587"/>
          <a:ext cx="8360673" cy="454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3" y="2160394"/>
            <a:ext cx="5502349" cy="686815"/>
          </a:xfrm>
        </p:spPr>
        <p:txBody>
          <a:bodyPr/>
          <a:lstStyle/>
          <a:p>
            <a:r>
              <a:rPr lang="en-US" dirty="0"/>
              <a:t>Norene Kemp</a:t>
            </a:r>
          </a:p>
        </p:txBody>
      </p:sp>
      <p:sp>
        <p:nvSpPr>
          <p:cNvPr id="3" name="Subtitle 2"/>
          <p:cNvSpPr>
            <a:spLocks noGrp="1"/>
          </p:cNvSpPr>
          <p:nvPr>
            <p:ph type="subTitle" idx="1"/>
          </p:nvPr>
        </p:nvSpPr>
        <p:spPr>
          <a:xfrm>
            <a:off x="902823" y="2848117"/>
            <a:ext cx="7338350" cy="820394"/>
          </a:xfrm>
        </p:spPr>
        <p:txBody>
          <a:bodyPr>
            <a:noAutofit/>
          </a:bodyPr>
          <a:lstStyle/>
          <a:p>
            <a:r>
              <a:rPr lang="en-US" sz="2400" dirty="0"/>
              <a:t>Department Head, </a:t>
            </a:r>
            <a:br>
              <a:rPr lang="en-US" sz="2400" dirty="0"/>
            </a:br>
            <a:r>
              <a:rPr lang="en-US" sz="2400" dirty="0"/>
              <a:t>Programming and Information Sciences</a:t>
            </a:r>
          </a:p>
        </p:txBody>
      </p:sp>
      <p:sp>
        <p:nvSpPr>
          <p:cNvPr id="4" name="TextBox 3">
            <a:extLst>
              <a:ext uri="{FF2B5EF4-FFF2-40B4-BE49-F238E27FC236}">
                <a16:creationId xmlns:a16="http://schemas.microsoft.com/office/drawing/2014/main" id="{91F516B8-5ECF-11A2-28FE-DF2573740448}"/>
              </a:ext>
            </a:extLst>
          </p:cNvPr>
          <p:cNvSpPr txBox="1"/>
          <p:nvPr/>
        </p:nvSpPr>
        <p:spPr>
          <a:xfrm>
            <a:off x="1760434" y="348674"/>
            <a:ext cx="5845323" cy="954107"/>
          </a:xfrm>
          <a:prstGeom prst="rect">
            <a:avLst/>
          </a:prstGeom>
          <a:solidFill>
            <a:schemeClr val="bg1"/>
          </a:solidFill>
        </p:spPr>
        <p:txBody>
          <a:bodyPr wrap="square" rtlCol="0">
            <a:spAutoFit/>
          </a:bodyPr>
          <a:lstStyle/>
          <a:p>
            <a:r>
              <a:rPr lang="en-US" sz="2800" dirty="0"/>
              <a:t>Wake Technical </a:t>
            </a:r>
            <a:br>
              <a:rPr lang="en-US" sz="2800" dirty="0"/>
            </a:br>
            <a:r>
              <a:rPr lang="en-US" sz="2800" dirty="0"/>
              <a:t>Community College</a:t>
            </a:r>
          </a:p>
        </p:txBody>
      </p:sp>
      <p:pic>
        <p:nvPicPr>
          <p:cNvPr id="7" name="Picture 6" descr="Logo, company name&#10;&#10;Description automatically generated">
            <a:extLst>
              <a:ext uri="{FF2B5EF4-FFF2-40B4-BE49-F238E27FC236}">
                <a16:creationId xmlns:a16="http://schemas.microsoft.com/office/drawing/2014/main" id="{178FCAC0-F10C-73BA-C4D6-E0F02F571F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6998" y="3594632"/>
            <a:ext cx="3810000" cy="1457325"/>
          </a:xfrm>
          <a:prstGeom prst="rect">
            <a:avLst/>
          </a:prstGeom>
        </p:spPr>
      </p:pic>
      <p:pic>
        <p:nvPicPr>
          <p:cNvPr id="9" name="Picture 8" descr="A picture containing person&#10;&#10;Description automatically generated">
            <a:extLst>
              <a:ext uri="{FF2B5EF4-FFF2-40B4-BE49-F238E27FC236}">
                <a16:creationId xmlns:a16="http://schemas.microsoft.com/office/drawing/2014/main" id="{5CD7BD03-8168-0AD3-2BB6-C850CF0EC51B}"/>
              </a:ext>
            </a:extLst>
          </p:cNvPr>
          <p:cNvPicPr>
            <a:picLocks noChangeAspect="1"/>
          </p:cNvPicPr>
          <p:nvPr/>
        </p:nvPicPr>
        <p:blipFill rotWithShape="1">
          <a:blip r:embed="rId4">
            <a:extLst>
              <a:ext uri="{28A0092B-C50C-407E-A947-70E740481C1C}">
                <a14:useLocalDpi xmlns:a14="http://schemas.microsoft.com/office/drawing/2010/main" val="0"/>
              </a:ext>
            </a:extLst>
          </a:blip>
          <a:srcRect t="8639" b="16594"/>
          <a:stretch/>
        </p:blipFill>
        <p:spPr>
          <a:xfrm>
            <a:off x="6332220" y="1"/>
            <a:ext cx="2811779" cy="3153398"/>
          </a:xfrm>
          <a:prstGeom prst="rect">
            <a:avLst/>
          </a:prstGeom>
        </p:spPr>
      </p:pic>
    </p:spTree>
    <p:extLst>
      <p:ext uri="{BB962C8B-B14F-4D97-AF65-F5344CB8AC3E}">
        <p14:creationId xmlns:p14="http://schemas.microsoft.com/office/powerpoint/2010/main" val="19050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3" y="2160394"/>
            <a:ext cx="5502349" cy="686815"/>
          </a:xfrm>
        </p:spPr>
        <p:txBody>
          <a:bodyPr/>
          <a:lstStyle/>
          <a:p>
            <a:r>
              <a:rPr lang="en-US" dirty="0"/>
              <a:t>Lisa Outlaw</a:t>
            </a:r>
          </a:p>
        </p:txBody>
      </p:sp>
      <p:sp>
        <p:nvSpPr>
          <p:cNvPr id="3" name="Subtitle 2"/>
          <p:cNvSpPr>
            <a:spLocks noGrp="1"/>
          </p:cNvSpPr>
          <p:nvPr>
            <p:ph type="subTitle" idx="1"/>
          </p:nvPr>
        </p:nvSpPr>
        <p:spPr>
          <a:xfrm>
            <a:off x="902823" y="2848117"/>
            <a:ext cx="7338350" cy="820394"/>
          </a:xfrm>
        </p:spPr>
        <p:txBody>
          <a:bodyPr>
            <a:noAutofit/>
          </a:bodyPr>
          <a:lstStyle/>
          <a:p>
            <a:r>
              <a:rPr lang="en-US" sz="2400" dirty="0"/>
              <a:t>Internal Audit Director</a:t>
            </a:r>
          </a:p>
          <a:p>
            <a:r>
              <a:rPr lang="en-US" sz="2400" dirty="0"/>
              <a:t>Compliance and Audit Services</a:t>
            </a:r>
          </a:p>
        </p:txBody>
      </p:sp>
      <p:sp>
        <p:nvSpPr>
          <p:cNvPr id="4" name="TextBox 3">
            <a:extLst>
              <a:ext uri="{FF2B5EF4-FFF2-40B4-BE49-F238E27FC236}">
                <a16:creationId xmlns:a16="http://schemas.microsoft.com/office/drawing/2014/main" id="{91F516B8-5ECF-11A2-28FE-DF2573740448}"/>
              </a:ext>
            </a:extLst>
          </p:cNvPr>
          <p:cNvSpPr txBox="1"/>
          <p:nvPr/>
        </p:nvSpPr>
        <p:spPr>
          <a:xfrm>
            <a:off x="1760434" y="348674"/>
            <a:ext cx="5845323" cy="954107"/>
          </a:xfrm>
          <a:prstGeom prst="rect">
            <a:avLst/>
          </a:prstGeom>
          <a:solidFill>
            <a:schemeClr val="bg1"/>
          </a:solidFill>
        </p:spPr>
        <p:txBody>
          <a:bodyPr wrap="square" rtlCol="0">
            <a:spAutoFit/>
          </a:bodyPr>
          <a:lstStyle/>
          <a:p>
            <a:r>
              <a:rPr lang="en-US" sz="2800" dirty="0"/>
              <a:t>The University of </a:t>
            </a:r>
            <a:br>
              <a:rPr lang="en-US" sz="2800" dirty="0"/>
            </a:br>
            <a:r>
              <a:rPr lang="en-US" sz="2800" dirty="0"/>
              <a:t>North Carolina System</a:t>
            </a:r>
          </a:p>
        </p:txBody>
      </p:sp>
      <p:pic>
        <p:nvPicPr>
          <p:cNvPr id="12" name="Picture 11" descr="Text&#10;&#10;Description automatically generated with low confidence">
            <a:extLst>
              <a:ext uri="{FF2B5EF4-FFF2-40B4-BE49-F238E27FC236}">
                <a16:creationId xmlns:a16="http://schemas.microsoft.com/office/drawing/2014/main" id="{52641832-C4B1-C906-8EB9-4EBF4AF54E61}"/>
              </a:ext>
            </a:extLst>
          </p:cNvPr>
          <p:cNvPicPr>
            <a:picLocks noChangeAspect="1"/>
          </p:cNvPicPr>
          <p:nvPr/>
        </p:nvPicPr>
        <p:blipFill rotWithShape="1">
          <a:blip r:embed="rId3">
            <a:extLst>
              <a:ext uri="{28A0092B-C50C-407E-A947-70E740481C1C}">
                <a14:useLocalDpi xmlns:a14="http://schemas.microsoft.com/office/drawing/2010/main" val="0"/>
              </a:ext>
            </a:extLst>
          </a:blip>
          <a:srcRect t="30931" b="43850"/>
          <a:stretch/>
        </p:blipFill>
        <p:spPr>
          <a:xfrm>
            <a:off x="0" y="3948156"/>
            <a:ext cx="9144000" cy="1129504"/>
          </a:xfrm>
          <a:prstGeom prst="rect">
            <a:avLst/>
          </a:prstGeom>
        </p:spPr>
      </p:pic>
      <p:pic>
        <p:nvPicPr>
          <p:cNvPr id="14" name="Picture 13" descr="A picture containing person, smiling, posing&#10;&#10;Description automatically generated">
            <a:extLst>
              <a:ext uri="{FF2B5EF4-FFF2-40B4-BE49-F238E27FC236}">
                <a16:creationId xmlns:a16="http://schemas.microsoft.com/office/drawing/2014/main" id="{D551D90D-A625-7031-5F58-51528DB9B265}"/>
              </a:ext>
            </a:extLst>
          </p:cNvPr>
          <p:cNvPicPr>
            <a:picLocks noChangeAspect="1"/>
          </p:cNvPicPr>
          <p:nvPr/>
        </p:nvPicPr>
        <p:blipFill rotWithShape="1">
          <a:blip r:embed="rId4">
            <a:extLst>
              <a:ext uri="{28A0092B-C50C-407E-A947-70E740481C1C}">
                <a14:useLocalDpi xmlns:a14="http://schemas.microsoft.com/office/drawing/2010/main" val="0"/>
              </a:ext>
            </a:extLst>
          </a:blip>
          <a:srcRect l="4358" r="12002"/>
          <a:stretch/>
        </p:blipFill>
        <p:spPr>
          <a:xfrm>
            <a:off x="6086673" y="0"/>
            <a:ext cx="3057328" cy="3119215"/>
          </a:xfrm>
          <a:prstGeom prst="rect">
            <a:avLst/>
          </a:prstGeom>
        </p:spPr>
      </p:pic>
    </p:spTree>
    <p:extLst>
      <p:ext uri="{BB962C8B-B14F-4D97-AF65-F5344CB8AC3E}">
        <p14:creationId xmlns:p14="http://schemas.microsoft.com/office/powerpoint/2010/main" val="345871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750268"/>
            <a:ext cx="5502349" cy="686815"/>
          </a:xfrm>
        </p:spPr>
        <p:txBody>
          <a:bodyPr/>
          <a:lstStyle/>
          <a:p>
            <a:r>
              <a:rPr lang="en-US" dirty="0"/>
              <a:t>Joey Bryant</a:t>
            </a:r>
          </a:p>
        </p:txBody>
      </p:sp>
      <p:sp>
        <p:nvSpPr>
          <p:cNvPr id="3" name="Subtitle 2"/>
          <p:cNvSpPr>
            <a:spLocks noGrp="1"/>
          </p:cNvSpPr>
          <p:nvPr>
            <p:ph type="subTitle" idx="1"/>
          </p:nvPr>
        </p:nvSpPr>
        <p:spPr>
          <a:xfrm>
            <a:off x="1013920" y="2450737"/>
            <a:ext cx="7338350" cy="820394"/>
          </a:xfrm>
        </p:spPr>
        <p:txBody>
          <a:bodyPr>
            <a:noAutofit/>
          </a:bodyPr>
          <a:lstStyle/>
          <a:p>
            <a:r>
              <a:rPr lang="en-US" sz="2400" dirty="0"/>
              <a:t>Department Chair, </a:t>
            </a:r>
            <a:br>
              <a:rPr lang="en-US" sz="2400" dirty="0"/>
            </a:br>
            <a:r>
              <a:rPr lang="en-US" sz="2400" dirty="0"/>
              <a:t>Thomas H. Davis </a:t>
            </a:r>
            <a:r>
              <a:rPr lang="en-US" sz="2400" dirty="0" err="1"/>
              <a:t>iTEC</a:t>
            </a:r>
            <a:r>
              <a:rPr lang="en-US" sz="2400" dirty="0"/>
              <a:t> Center</a:t>
            </a:r>
          </a:p>
        </p:txBody>
      </p:sp>
      <p:sp>
        <p:nvSpPr>
          <p:cNvPr id="4" name="TextBox 3">
            <a:extLst>
              <a:ext uri="{FF2B5EF4-FFF2-40B4-BE49-F238E27FC236}">
                <a16:creationId xmlns:a16="http://schemas.microsoft.com/office/drawing/2014/main" id="{91F516B8-5ECF-11A2-28FE-DF2573740448}"/>
              </a:ext>
            </a:extLst>
          </p:cNvPr>
          <p:cNvSpPr txBox="1"/>
          <p:nvPr/>
        </p:nvSpPr>
        <p:spPr>
          <a:xfrm>
            <a:off x="1760434" y="348674"/>
            <a:ext cx="5845323" cy="954107"/>
          </a:xfrm>
          <a:prstGeom prst="rect">
            <a:avLst/>
          </a:prstGeom>
          <a:solidFill>
            <a:schemeClr val="bg1"/>
          </a:solidFill>
        </p:spPr>
        <p:txBody>
          <a:bodyPr wrap="square" rtlCol="0">
            <a:spAutoFit/>
          </a:bodyPr>
          <a:lstStyle/>
          <a:p>
            <a:r>
              <a:rPr lang="en-US" sz="2800" dirty="0"/>
              <a:t>Forsyth Technical </a:t>
            </a:r>
            <a:br>
              <a:rPr lang="en-US" sz="2800" dirty="0"/>
            </a:br>
            <a:r>
              <a:rPr lang="en-US" sz="2800" dirty="0"/>
              <a:t>Community College</a:t>
            </a:r>
          </a:p>
        </p:txBody>
      </p:sp>
      <p:pic>
        <p:nvPicPr>
          <p:cNvPr id="6" name="Picture 5" descr="A picture containing text&#10;&#10;Description automatically generated">
            <a:extLst>
              <a:ext uri="{FF2B5EF4-FFF2-40B4-BE49-F238E27FC236}">
                <a16:creationId xmlns:a16="http://schemas.microsoft.com/office/drawing/2014/main" id="{EF214FE5-5476-1755-6504-EAA980018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288" y="3284785"/>
            <a:ext cx="3477424" cy="1703938"/>
          </a:xfrm>
          <a:prstGeom prst="rect">
            <a:avLst/>
          </a:prstGeom>
        </p:spPr>
      </p:pic>
      <p:pic>
        <p:nvPicPr>
          <p:cNvPr id="7" name="Picture 6" descr="A person wearing glasses&#10;&#10;Description automatically generated with low confidence">
            <a:extLst>
              <a:ext uri="{FF2B5EF4-FFF2-40B4-BE49-F238E27FC236}">
                <a16:creationId xmlns:a16="http://schemas.microsoft.com/office/drawing/2014/main" id="{B28C9C30-03F0-8CA4-5B09-0C4CB63683A6}"/>
              </a:ext>
            </a:extLst>
          </p:cNvPr>
          <p:cNvPicPr>
            <a:picLocks noChangeAspect="1"/>
          </p:cNvPicPr>
          <p:nvPr/>
        </p:nvPicPr>
        <p:blipFill rotWithShape="1">
          <a:blip r:embed="rId4">
            <a:extLst>
              <a:ext uri="{28A0092B-C50C-407E-A947-70E740481C1C}">
                <a14:useLocalDpi xmlns:a14="http://schemas.microsoft.com/office/drawing/2010/main" val="0"/>
              </a:ext>
            </a:extLst>
          </a:blip>
          <a:srcRect t="18774" b="14932"/>
          <a:stretch/>
        </p:blipFill>
        <p:spPr>
          <a:xfrm>
            <a:off x="6659878" y="0"/>
            <a:ext cx="2484122" cy="2888479"/>
          </a:xfrm>
          <a:prstGeom prst="rect">
            <a:avLst/>
          </a:prstGeom>
        </p:spPr>
      </p:pic>
    </p:spTree>
    <p:extLst>
      <p:ext uri="{BB962C8B-B14F-4D97-AF65-F5344CB8AC3E}">
        <p14:creationId xmlns:p14="http://schemas.microsoft.com/office/powerpoint/2010/main" val="81185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077D48-890A-CC67-A591-4DF4933E4540}"/>
              </a:ext>
            </a:extLst>
          </p:cNvPr>
          <p:cNvPicPr>
            <a:picLocks noChangeAspect="1"/>
          </p:cNvPicPr>
          <p:nvPr/>
        </p:nvPicPr>
        <p:blipFill>
          <a:blip r:embed="rId2"/>
          <a:stretch>
            <a:fillRect/>
          </a:stretch>
        </p:blipFill>
        <p:spPr>
          <a:xfrm>
            <a:off x="1224120" y="1320904"/>
            <a:ext cx="6695760" cy="3548753"/>
          </a:xfrm>
          <a:prstGeom prst="rect">
            <a:avLst/>
          </a:prstGeom>
          <a:noFill/>
        </p:spPr>
      </p:pic>
      <p:sp>
        <p:nvSpPr>
          <p:cNvPr id="10" name="Title 2">
            <a:extLst>
              <a:ext uri="{FF2B5EF4-FFF2-40B4-BE49-F238E27FC236}">
                <a16:creationId xmlns:a16="http://schemas.microsoft.com/office/drawing/2014/main" id="{9CDF9C9B-4CC5-4BBA-5864-FCD4FE02C531}"/>
              </a:ext>
            </a:extLst>
          </p:cNvPr>
          <p:cNvSpPr>
            <a:spLocks noGrp="1"/>
          </p:cNvSpPr>
          <p:nvPr>
            <p:ph type="title"/>
          </p:nvPr>
        </p:nvSpPr>
        <p:spPr>
          <a:xfrm>
            <a:off x="1297859" y="126367"/>
            <a:ext cx="7364361" cy="994172"/>
          </a:xfrm>
        </p:spPr>
        <p:txBody>
          <a:bodyPr/>
          <a:lstStyle/>
          <a:p>
            <a:r>
              <a:rPr lang="en-US" dirty="0"/>
              <a:t>What is Data Analytics?</a:t>
            </a:r>
          </a:p>
        </p:txBody>
      </p:sp>
    </p:spTree>
    <p:extLst>
      <p:ext uri="{BB962C8B-B14F-4D97-AF65-F5344CB8AC3E}">
        <p14:creationId xmlns:p14="http://schemas.microsoft.com/office/powerpoint/2010/main" val="271273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screenshot, clipart&#10;&#10;Description automatically generated">
            <a:extLst>
              <a:ext uri="{FF2B5EF4-FFF2-40B4-BE49-F238E27FC236}">
                <a16:creationId xmlns:a16="http://schemas.microsoft.com/office/drawing/2014/main" id="{75C17960-A77A-DAAA-D906-9A641C2BAE6C}"/>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457200" y="288030"/>
            <a:ext cx="4114800" cy="3385185"/>
          </a:xfrm>
          <a:prstGeom prst="rect">
            <a:avLst/>
          </a:prstGeom>
        </p:spPr>
      </p:pic>
      <p:pic>
        <p:nvPicPr>
          <p:cNvPr id="3" name="Picture 2" descr="A picture containing text, screenshot, clipart&#10;&#10;Description automatically generated">
            <a:extLst>
              <a:ext uri="{FF2B5EF4-FFF2-40B4-BE49-F238E27FC236}">
                <a16:creationId xmlns:a16="http://schemas.microsoft.com/office/drawing/2014/main" id="{E18FDD02-1D1B-E2ED-0D9F-E6DE5AA8D5A8}"/>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4699233" y="1656715"/>
            <a:ext cx="4114800" cy="3385185"/>
          </a:xfrm>
          <a:prstGeom prst="rect">
            <a:avLst/>
          </a:prstGeom>
        </p:spPr>
      </p:pic>
    </p:spTree>
    <p:extLst>
      <p:ext uri="{BB962C8B-B14F-4D97-AF65-F5344CB8AC3E}">
        <p14:creationId xmlns:p14="http://schemas.microsoft.com/office/powerpoint/2010/main" val="153040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6967"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a:xfrm>
            <a:off x="470020" y="1320294"/>
            <a:ext cx="8109776" cy="1118932"/>
          </a:xfrm>
        </p:spPr>
        <p:txBody>
          <a:bodyPr vert="horz" lIns="91440" tIns="45720" rIns="91440" bIns="45720" rtlCol="0" anchor="t">
            <a:normAutofit/>
          </a:bodyPr>
          <a:lstStyle/>
          <a:p>
            <a:pPr marL="0" indent="0">
              <a:buNone/>
            </a:pPr>
            <a:r>
              <a:rPr lang="en-US" sz="2400" dirty="0">
                <a:latin typeface="Times New Roman"/>
                <a:cs typeface="Times New Roman"/>
              </a:rPr>
              <a:t>Our next webinar is September 21, 2022</a:t>
            </a:r>
            <a:endParaRPr lang="en-US" sz="2400" dirty="0"/>
          </a:p>
          <a:p>
            <a:pPr marL="0" indent="0">
              <a:buNone/>
            </a:pPr>
            <a:r>
              <a:rPr lang="en-US" sz="2400" dirty="0">
                <a:latin typeface="Times New Roman"/>
                <a:cs typeface="Times New Roman"/>
              </a:rPr>
              <a:t>Career topic to be determined</a:t>
            </a:r>
            <a:endParaRPr lang="en-US" dirty="0"/>
          </a:p>
          <a:p>
            <a:pPr marL="0" indent="0">
              <a:buNone/>
            </a:pPr>
            <a:endParaRPr lang="en-US" dirty="0"/>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a:t>Raising the Awareness of Career Pathways </a:t>
            </a:r>
            <a:br>
              <a:rPr lang="en-US"/>
            </a:br>
            <a:r>
              <a:rPr lang="en-US"/>
              <a:t>in North Carolina</a:t>
            </a:r>
          </a:p>
        </p:txBody>
      </p:sp>
      <p:pic>
        <p:nvPicPr>
          <p:cNvPr id="4" name="Picture 3" descr="A close up of a sign&#10;&#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297" y="2138712"/>
            <a:ext cx="6050705" cy="2295988"/>
          </a:xfrm>
          <a:prstGeom prst="rect">
            <a:avLst/>
          </a:prstGeom>
        </p:spPr>
      </p:pic>
      <p:sp>
        <p:nvSpPr>
          <p:cNvPr id="7" name="Content Placeholder 1">
            <a:extLst>
              <a:ext uri="{FF2B5EF4-FFF2-40B4-BE49-F238E27FC236}">
                <a16:creationId xmlns:a16="http://schemas.microsoft.com/office/drawing/2014/main" id="{6913A1F7-E1F0-1C4B-A3D4-D9208E295A27}"/>
              </a:ext>
            </a:extLst>
          </p:cNvPr>
          <p:cNvSpPr txBox="1">
            <a:spLocks/>
          </p:cNvSpPr>
          <p:nvPr/>
        </p:nvSpPr>
        <p:spPr>
          <a:xfrm>
            <a:off x="1403393" y="3852268"/>
            <a:ext cx="5839609" cy="860822"/>
          </a:xfrm>
          <a:prstGeom prst="rect">
            <a:avLst/>
          </a:prstGeom>
        </p:spPr>
        <p:txBody>
          <a:bodyPr vert="horz" lIns="68580" tIns="34290" rIns="68580" bIns="34290" rtlCol="0">
            <a:norm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HelvLight" pitchFamily="2" charset="0"/>
                <a:ea typeface="+mn-ea"/>
                <a:cs typeface="+mn-cs"/>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HelvLight" pitchFamily="2" charset="0"/>
                <a:ea typeface="+mn-ea"/>
                <a:cs typeface="+mn-cs"/>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HelvLight" pitchFamily="2" charset="0"/>
                <a:ea typeface="+mn-ea"/>
                <a:cs typeface="+mn-cs"/>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HelvLight" pitchFamily="2" charset="0"/>
                <a:ea typeface="+mn-ea"/>
                <a:cs typeface="+mn-cs"/>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100"/>
          </a:p>
        </p:txBody>
      </p:sp>
      <p:sp>
        <p:nvSpPr>
          <p:cNvPr id="8" name="Rectangle 7">
            <a:extLst>
              <a:ext uri="{FF2B5EF4-FFF2-40B4-BE49-F238E27FC236}">
                <a16:creationId xmlns:a16="http://schemas.microsoft.com/office/drawing/2014/main" id="{B04D611D-76BB-5546-BD1E-43BA59EC1E4A}"/>
              </a:ext>
            </a:extLst>
          </p:cNvPr>
          <p:cNvSpPr>
            <a:spLocks noChangeArrowheads="1"/>
          </p:cNvSpPr>
          <p:nvPr/>
        </p:nvSpPr>
        <p:spPr bwMode="auto">
          <a:xfrm>
            <a:off x="470020" y="3852268"/>
            <a:ext cx="5358212" cy="1164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a:t>www.ncperkins.org/presentations</a:t>
            </a:r>
          </a:p>
        </p:txBody>
      </p:sp>
    </p:spTree>
    <p:extLst>
      <p:ext uri="{BB962C8B-B14F-4D97-AF65-F5344CB8AC3E}">
        <p14:creationId xmlns:p14="http://schemas.microsoft.com/office/powerpoint/2010/main" val="42514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Patti Coultas</a:t>
            </a:r>
          </a:p>
        </p:txBody>
      </p:sp>
      <p:sp>
        <p:nvSpPr>
          <p:cNvPr id="3" name="Subtitle 2"/>
          <p:cNvSpPr>
            <a:spLocks noGrp="1"/>
          </p:cNvSpPr>
          <p:nvPr>
            <p:ph type="subTitle" idx="1"/>
          </p:nvPr>
        </p:nvSpPr>
        <p:spPr/>
        <p:txBody>
          <a:bodyPr/>
          <a:lstStyle/>
          <a:p>
            <a:r>
              <a:rPr lang="en-US" dirty="0"/>
              <a:t>CTE Coordinator</a:t>
            </a:r>
          </a:p>
        </p:txBody>
      </p:sp>
      <p:pic>
        <p:nvPicPr>
          <p:cNvPr id="4" name="Picture 4" descr="Photo of Patti Coultas">
            <a:extLst>
              <a:ext uri="{FF2B5EF4-FFF2-40B4-BE49-F238E27FC236}">
                <a16:creationId xmlns:a16="http://schemas.microsoft.com/office/drawing/2014/main" id="{4B6CC30D-35F5-4E42-A949-3BA89A4BE6A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99903" y="0"/>
            <a:ext cx="2444097" cy="28045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CCCS Logo">
            <a:extLst>
              <a:ext uri="{FF2B5EF4-FFF2-40B4-BE49-F238E27FC236}">
                <a16:creationId xmlns:a16="http://schemas.microsoft.com/office/drawing/2014/main" id="{CDF475CC-83CB-491E-A52D-329C6321C1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377" y="3726900"/>
            <a:ext cx="3355245" cy="1276505"/>
          </a:xfrm>
          <a:prstGeom prst="rect">
            <a:avLst/>
          </a:prstGeom>
        </p:spPr>
      </p:pic>
    </p:spTree>
    <p:extLst>
      <p:ext uri="{BB962C8B-B14F-4D97-AF65-F5344CB8AC3E}">
        <p14:creationId xmlns:p14="http://schemas.microsoft.com/office/powerpoint/2010/main" val="374789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Dr. Bob </a:t>
            </a:r>
            <a:r>
              <a:rPr lang="en-US" err="1"/>
              <a:t>Witchger</a:t>
            </a:r>
            <a:endParaRPr lang="en-US" err="1">
              <a:ln w="0">
                <a:solidFill>
                  <a:srgbClr val="5B9BD5"/>
                </a:solidFill>
              </a:ln>
              <a:cs typeface="Calibri"/>
            </a:endParaRPr>
          </a:p>
        </p:txBody>
      </p:sp>
      <p:sp>
        <p:nvSpPr>
          <p:cNvPr id="3" name="Subtitle 2"/>
          <p:cNvSpPr>
            <a:spLocks noGrp="1"/>
          </p:cNvSpPr>
          <p:nvPr>
            <p:ph type="subTitle" idx="1"/>
          </p:nvPr>
        </p:nvSpPr>
        <p:spPr>
          <a:xfrm>
            <a:off x="1582389" y="2910751"/>
            <a:ext cx="5978225" cy="864224"/>
          </a:xfrm>
        </p:spPr>
        <p:txBody>
          <a:bodyPr vert="horz" lIns="91440" tIns="45720" rIns="91440" bIns="45720" rtlCol="0" anchor="t">
            <a:normAutofit/>
          </a:bodyPr>
          <a:lstStyle/>
          <a:p>
            <a:r>
              <a:rPr lang="en-US">
                <a:latin typeface="HelvLight"/>
              </a:rPr>
              <a:t>CTE Director, Team Perkins</a:t>
            </a:r>
            <a:br>
              <a:rPr lang="en-US"/>
            </a:br>
            <a:r>
              <a:rPr lang="en-US">
                <a:latin typeface="HelvLight"/>
              </a:rPr>
              <a:t>NCCCS</a:t>
            </a:r>
            <a:endParaRPr lang="en-US"/>
          </a:p>
        </p:txBody>
      </p:sp>
      <p:pic>
        <p:nvPicPr>
          <p:cNvPr id="5" name="Picture 4" descr="Photo of Dr. Bob Witchger">
            <a:extLst>
              <a:ext uri="{FF2B5EF4-FFF2-40B4-BE49-F238E27FC236}">
                <a16:creationId xmlns:a16="http://schemas.microsoft.com/office/drawing/2014/main" id="{E1FF3906-7556-4BE9-95C0-5674676DC2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1357" y="-1525"/>
            <a:ext cx="2452653" cy="2826524"/>
          </a:xfrm>
          <a:prstGeom prst="rect">
            <a:avLst/>
          </a:prstGeom>
        </p:spPr>
      </p:pic>
      <p:pic>
        <p:nvPicPr>
          <p:cNvPr id="6" name="Picture 5" descr="NCCCS Logo">
            <a:extLst>
              <a:ext uri="{FF2B5EF4-FFF2-40B4-BE49-F238E27FC236}">
                <a16:creationId xmlns:a16="http://schemas.microsoft.com/office/drawing/2014/main" id="{C41D9A4F-BE92-4721-8568-B143088B6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011" y="3774975"/>
            <a:ext cx="3355245" cy="1276505"/>
          </a:xfrm>
          <a:prstGeom prst="rect">
            <a:avLst/>
          </a:prstGeom>
        </p:spPr>
      </p:pic>
    </p:spTree>
    <p:extLst>
      <p:ext uri="{BB962C8B-B14F-4D97-AF65-F5344CB8AC3E}">
        <p14:creationId xmlns:p14="http://schemas.microsoft.com/office/powerpoint/2010/main" val="639428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Tony Reggi</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HelvLight"/>
              </a:rPr>
              <a:t>CTE Associate Director, </a:t>
            </a:r>
            <a:br>
              <a:rPr lang="en-US" dirty="0">
                <a:latin typeface="HelvLight"/>
              </a:rPr>
            </a:br>
            <a:r>
              <a:rPr lang="en-US" dirty="0">
                <a:latin typeface="HelvLight"/>
              </a:rPr>
              <a:t>Team Perkins, NCCCS</a:t>
            </a: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8" name="Picture 7" descr="Tony Reggi Photo">
            <a:extLst>
              <a:ext uri="{FF2B5EF4-FFF2-40B4-BE49-F238E27FC236}">
                <a16:creationId xmlns:a16="http://schemas.microsoft.com/office/drawing/2014/main" id="{B0B0C95B-83E7-44B4-A451-BEEC7905B9E9}"/>
              </a:ext>
            </a:extLst>
          </p:cNvPr>
          <p:cNvPicPr>
            <a:picLocks noChangeAspect="1"/>
          </p:cNvPicPr>
          <p:nvPr/>
        </p:nvPicPr>
        <p:blipFill rotWithShape="1">
          <a:blip r:embed="rId4">
            <a:extLst>
              <a:ext uri="{28A0092B-C50C-407E-A947-70E740481C1C}">
                <a14:useLocalDpi xmlns:a14="http://schemas.microsoft.com/office/drawing/2010/main" val="0"/>
              </a:ext>
            </a:extLst>
          </a:blip>
          <a:srcRect t="14177" r="5840" b="1187"/>
          <a:stretch/>
        </p:blipFill>
        <p:spPr>
          <a:xfrm>
            <a:off x="6543338" y="0"/>
            <a:ext cx="2600661" cy="3273778"/>
          </a:xfrm>
          <a:prstGeom prst="rect">
            <a:avLst/>
          </a:prstGeom>
        </p:spPr>
      </p:pic>
    </p:spTree>
    <p:extLst>
      <p:ext uri="{BB962C8B-B14F-4D97-AF65-F5344CB8AC3E}">
        <p14:creationId xmlns:p14="http://schemas.microsoft.com/office/powerpoint/2010/main" val="398493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1448850"/>
            <a:ext cx="5502349" cy="1071375"/>
          </a:xfrm>
        </p:spPr>
        <p:txBody>
          <a:bodyPr/>
          <a:lstStyle/>
          <a:p>
            <a:r>
              <a:rPr lang="en-US" dirty="0"/>
              <a:t>Dr. </a:t>
            </a:r>
            <a:r>
              <a:rPr lang="en-US" dirty="0" err="1"/>
              <a:t>Hilmi</a:t>
            </a:r>
            <a:r>
              <a:rPr lang="en-US" dirty="0"/>
              <a:t> </a:t>
            </a:r>
            <a:r>
              <a:rPr lang="en-US" dirty="0" err="1"/>
              <a:t>Lahoud</a:t>
            </a:r>
            <a:endParaRPr lang="en-US" dirty="0"/>
          </a:p>
        </p:txBody>
      </p:sp>
      <p:sp>
        <p:nvSpPr>
          <p:cNvPr id="3" name="Subtitle 2"/>
          <p:cNvSpPr>
            <a:spLocks noGrp="1"/>
          </p:cNvSpPr>
          <p:nvPr>
            <p:ph type="subTitle" idx="1"/>
          </p:nvPr>
        </p:nvSpPr>
        <p:spPr>
          <a:xfrm>
            <a:off x="902825" y="2520225"/>
            <a:ext cx="7338350" cy="1241822"/>
          </a:xfrm>
        </p:spPr>
        <p:txBody>
          <a:bodyPr>
            <a:noAutofit/>
          </a:bodyPr>
          <a:lstStyle/>
          <a:p>
            <a:r>
              <a:rPr lang="en-US" dirty="0"/>
              <a:t>Senior Program Administrator – Business and Information Technology Programs</a:t>
            </a:r>
          </a:p>
        </p:txBody>
      </p:sp>
      <p:pic>
        <p:nvPicPr>
          <p:cNvPr id="1026" name="Picture 2" descr="https://media-exp1.licdn.com/dms/image/C4D03AQGfrOJXovs9Pw/profile-displayphoto-shrink_200_200/0/1516481415743?e=1616025600&amp;v=beta&amp;t=2a9ESBamBLBDjl2PB4Ndbd4Ey5B0o71d3Ohotkwl_8Y">
            <a:extLst>
              <a:ext uri="{FF2B5EF4-FFF2-40B4-BE49-F238E27FC236}">
                <a16:creationId xmlns:a16="http://schemas.microsoft.com/office/drawing/2014/main" id="{01AB333B-2CF8-9747-B1B2-E3717430B3B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604000" y="0"/>
            <a:ext cx="2616200" cy="25202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spTree>
    <p:extLst>
      <p:ext uri="{BB962C8B-B14F-4D97-AF65-F5344CB8AC3E}">
        <p14:creationId xmlns:p14="http://schemas.microsoft.com/office/powerpoint/2010/main" val="415821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934" y="2078104"/>
            <a:ext cx="7336465" cy="1071375"/>
          </a:xfrm>
        </p:spPr>
        <p:txBody>
          <a:bodyPr/>
          <a:lstStyle/>
          <a:p>
            <a:r>
              <a:rPr lang="en-US" dirty="0"/>
              <a:t>Elizabeth Stoddard</a:t>
            </a:r>
          </a:p>
        </p:txBody>
      </p:sp>
      <p:sp>
        <p:nvSpPr>
          <p:cNvPr id="3" name="Subtitle 2"/>
          <p:cNvSpPr>
            <a:spLocks noGrp="1"/>
          </p:cNvSpPr>
          <p:nvPr>
            <p:ph type="subTitle" idx="1"/>
          </p:nvPr>
        </p:nvSpPr>
        <p:spPr>
          <a:xfrm>
            <a:off x="914402" y="3185649"/>
            <a:ext cx="7336465" cy="966924"/>
          </a:xfrm>
        </p:spPr>
        <p:txBody>
          <a:bodyPr vert="horz" lIns="91440" tIns="45720" rIns="91440" bIns="45720" rtlCol="0" anchor="t">
            <a:normAutofit/>
          </a:bodyPr>
          <a:lstStyle/>
          <a:p>
            <a:r>
              <a:rPr lang="en-US" dirty="0">
                <a:latin typeface="HelvLight"/>
              </a:rPr>
              <a:t>Director of Analytics and Reporting</a:t>
            </a: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7" name="Picture 7">
            <a:extLst>
              <a:ext uri="{FF2B5EF4-FFF2-40B4-BE49-F238E27FC236}">
                <a16:creationId xmlns:a16="http://schemas.microsoft.com/office/drawing/2014/main" id="{3769B319-AB8B-E42C-8349-58FE3EB1EFFD}"/>
              </a:ext>
            </a:extLst>
          </p:cNvPr>
          <p:cNvPicPr>
            <a:picLocks noChangeAspect="1"/>
          </p:cNvPicPr>
          <p:nvPr/>
        </p:nvPicPr>
        <p:blipFill>
          <a:blip r:embed="rId4"/>
          <a:stretch>
            <a:fillRect/>
          </a:stretch>
        </p:blipFill>
        <p:spPr>
          <a:xfrm>
            <a:off x="5688958" y="2170"/>
            <a:ext cx="3452148" cy="2607197"/>
          </a:xfrm>
          <a:prstGeom prst="rect">
            <a:avLst/>
          </a:prstGeom>
        </p:spPr>
      </p:pic>
    </p:spTree>
    <p:extLst>
      <p:ext uri="{BB962C8B-B14F-4D97-AF65-F5344CB8AC3E}">
        <p14:creationId xmlns:p14="http://schemas.microsoft.com/office/powerpoint/2010/main" val="369412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8"/>
            <a:ext cx="5502349" cy="1071375"/>
          </a:xfrm>
        </p:spPr>
        <p:txBody>
          <a:bodyPr/>
          <a:lstStyle/>
          <a:p>
            <a:r>
              <a:rPr lang="en-US" dirty="0"/>
              <a:t>Aaron Mabe</a:t>
            </a:r>
          </a:p>
        </p:txBody>
      </p:sp>
      <p:sp>
        <p:nvSpPr>
          <p:cNvPr id="3" name="Subtitle 2"/>
          <p:cNvSpPr>
            <a:spLocks noGrp="1"/>
          </p:cNvSpPr>
          <p:nvPr>
            <p:ph type="subTitle" idx="1"/>
          </p:nvPr>
        </p:nvSpPr>
        <p:spPr>
          <a:xfrm>
            <a:off x="902825" y="2939753"/>
            <a:ext cx="7338350" cy="822294"/>
          </a:xfrm>
        </p:spPr>
        <p:txBody>
          <a:bodyPr>
            <a:noAutofit/>
          </a:bodyPr>
          <a:lstStyle/>
          <a:p>
            <a:r>
              <a:rPr lang="en-US" dirty="0"/>
              <a:t>Career &amp; College Promise Coordinator</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pic>
        <p:nvPicPr>
          <p:cNvPr id="5" name="Picture 4" descr="A person smiling for the camera&#10;&#10;Description automatically generated with medium confidence">
            <a:extLst>
              <a:ext uri="{FF2B5EF4-FFF2-40B4-BE49-F238E27FC236}">
                <a16:creationId xmlns:a16="http://schemas.microsoft.com/office/drawing/2014/main" id="{CE8FBC68-AB1C-8762-48DF-613976C59F5A}"/>
              </a:ext>
            </a:extLst>
          </p:cNvPr>
          <p:cNvPicPr>
            <a:picLocks noChangeAspect="1"/>
          </p:cNvPicPr>
          <p:nvPr/>
        </p:nvPicPr>
        <p:blipFill rotWithShape="1">
          <a:blip r:embed="rId4">
            <a:extLst>
              <a:ext uri="{28A0092B-C50C-407E-A947-70E740481C1C}">
                <a14:useLocalDpi xmlns:a14="http://schemas.microsoft.com/office/drawing/2010/main" val="0"/>
              </a:ext>
            </a:extLst>
          </a:blip>
          <a:srcRect l="1327" r="5140"/>
          <a:stretch/>
        </p:blipFill>
        <p:spPr>
          <a:xfrm>
            <a:off x="6394370" y="0"/>
            <a:ext cx="2749630" cy="2939753"/>
          </a:xfrm>
          <a:prstGeom prst="rect">
            <a:avLst/>
          </a:prstGeom>
        </p:spPr>
      </p:pic>
    </p:spTree>
    <p:extLst>
      <p:ext uri="{BB962C8B-B14F-4D97-AF65-F5344CB8AC3E}">
        <p14:creationId xmlns:p14="http://schemas.microsoft.com/office/powerpoint/2010/main" val="20530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0B06CA68-FBC0-82E2-D865-FB0250353288}"/>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b="1" kern="1200" dirty="0">
                <a:latin typeface="+mj-lt"/>
                <a:ea typeface="+mj-ea"/>
                <a:cs typeface="+mj-cs"/>
              </a:rPr>
              <a:t>Data Analyst Tools</a:t>
            </a:r>
          </a:p>
        </p:txBody>
      </p:sp>
      <p:pic>
        <p:nvPicPr>
          <p:cNvPr id="4" name="Picture 3" descr="Shape, polygon&#10;&#10;Description automatically generated">
            <a:extLst>
              <a:ext uri="{FF2B5EF4-FFF2-40B4-BE49-F238E27FC236}">
                <a16:creationId xmlns:a16="http://schemas.microsoft.com/office/drawing/2014/main" id="{64ADE01C-384B-95B5-51A0-D8A35DA243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133" y="1342514"/>
            <a:ext cx="5081733" cy="2108919"/>
          </a:xfrm>
          <a:prstGeom prst="rect">
            <a:avLst/>
          </a:prstGeom>
          <a:noFill/>
        </p:spPr>
      </p:pic>
      <p:sp>
        <p:nvSpPr>
          <p:cNvPr id="5" name="TextBox 4">
            <a:extLst>
              <a:ext uri="{FF2B5EF4-FFF2-40B4-BE49-F238E27FC236}">
                <a16:creationId xmlns:a16="http://schemas.microsoft.com/office/drawing/2014/main" id="{49270CBE-A430-FCE1-9284-EA325B23C0C5}"/>
              </a:ext>
            </a:extLst>
          </p:cNvPr>
          <p:cNvSpPr txBox="1"/>
          <p:nvPr/>
        </p:nvSpPr>
        <p:spPr>
          <a:xfrm>
            <a:off x="685799" y="3451433"/>
            <a:ext cx="7772400" cy="1340842"/>
          </a:xfrm>
          <a:prstGeom prst="rect">
            <a:avLst/>
          </a:prstGeom>
        </p:spPr>
        <p:txBody>
          <a:bodyPr vert="horz" lIns="91440" tIns="45720" rIns="91440" bIns="45720" rtlCol="0">
            <a:normAutofit/>
          </a:bodyPr>
          <a:lstStyle/>
          <a:p>
            <a:pPr defTabSz="385763">
              <a:spcAft>
                <a:spcPts val="600"/>
              </a:spcAft>
            </a:pPr>
            <a:r>
              <a:rPr lang="en-US" sz="2000" dirty="0">
                <a:latin typeface="Times New Roman" charset="0"/>
                <a:cs typeface="Times New Roman" charset="0"/>
              </a:rPr>
              <a:t>Data analyst tools is a term used to describe software and applications that data analysts use in order to develop and perform analytical processes that help companies to make better, informed business decisions while decreasing costs and increasing profits.</a:t>
            </a:r>
          </a:p>
        </p:txBody>
      </p:sp>
    </p:spTree>
    <p:extLst>
      <p:ext uri="{BB962C8B-B14F-4D97-AF65-F5344CB8AC3E}">
        <p14:creationId xmlns:p14="http://schemas.microsoft.com/office/powerpoint/2010/main" val="15837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6" ma:contentTypeDescription="Create a new document." ma:contentTypeScope="" ma:versionID="0de6fd4c939f0ed40307ba5c469d0043">
  <xsd:schema xmlns:xsd="http://www.w3.org/2001/XMLSchema" xmlns:xs="http://www.w3.org/2001/XMLSchema" xmlns:p="http://schemas.microsoft.com/office/2006/metadata/properties" xmlns:ns2="a303338d-1577-474a-a80e-79e0bcd4a9f6" xmlns:ns3="a3648569-d889-4cab-8fb7-f97de583ec0f" targetNamespace="http://schemas.microsoft.com/office/2006/metadata/properties" ma:root="true" ma:fieldsID="2be24abf34bf36724bfeae66ef519373" ns2:_="" ns3:_="">
    <xsd:import namespace="a303338d-1577-474a-a80e-79e0bcd4a9f6"/>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03338d-1577-474a-a80e-79e0bcd4a9f6">
      <Terms xmlns="http://schemas.microsoft.com/office/infopath/2007/PartnerControls"/>
    </lcf76f155ced4ddcb4097134ff3c332f>
    <TaxCatchAll xmlns="a3648569-d889-4cab-8fb7-f97de583ec0f" xsi:nil="true"/>
  </documentManagement>
</p:properties>
</file>

<file path=customXml/itemProps1.xml><?xml version="1.0" encoding="utf-8"?>
<ds:datastoreItem xmlns:ds="http://schemas.openxmlformats.org/officeDocument/2006/customXml" ds:itemID="{25A921CA-192C-4ACA-943D-AD4E6CB1AE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9E33A-A7F5-49EF-8AC5-B95FC02AEB2E}">
  <ds:schemaRefs>
    <ds:schemaRef ds:uri="http://schemas.microsoft.com/sharepoint/v3/contenttype/forms"/>
  </ds:schemaRefs>
</ds:datastoreItem>
</file>

<file path=customXml/itemProps3.xml><?xml version="1.0" encoding="utf-8"?>
<ds:datastoreItem xmlns:ds="http://schemas.openxmlformats.org/officeDocument/2006/customXml" ds:itemID="{9DD5D640-4E55-4B73-8FDF-A8486CD34A22}">
  <ds:schemaRefs>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a3648569-d889-4cab-8fb7-f97de583ec0f"/>
    <ds:schemaRef ds:uri="http://purl.org/dc/elements/1.1/"/>
    <ds:schemaRef ds:uri="http://schemas.openxmlformats.org/package/2006/metadata/core-properties"/>
    <ds:schemaRef ds:uri="a303338d-1577-474a-a80e-79e0bcd4a9f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773</TotalTime>
  <Words>1010</Words>
  <Application>Microsoft Office PowerPoint</Application>
  <PresentationFormat>On-screen Show (16:9)</PresentationFormat>
  <Paragraphs>154</Paragraphs>
  <Slides>25</Slides>
  <Notes>20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Calibri</vt:lpstr>
      <vt:lpstr>Calibri Light</vt:lpstr>
      <vt:lpstr>Franklin Gothic Book</vt:lpstr>
      <vt:lpstr>Franklin Gothic Medium</vt:lpstr>
      <vt:lpstr>Helvetica Neue Medium</vt:lpstr>
      <vt:lpstr>HelvLight</vt:lpstr>
      <vt:lpstr>Tahoma</vt:lpstr>
      <vt:lpstr>Times New Roman</vt:lpstr>
      <vt:lpstr>Office Theme</vt:lpstr>
      <vt:lpstr>Office Theme</vt:lpstr>
      <vt:lpstr>August 17, 2022 Careers in Data Analytics</vt:lpstr>
      <vt:lpstr>Career &amp; Technical Education Team</vt:lpstr>
      <vt:lpstr>Patti Coultas</vt:lpstr>
      <vt:lpstr>Dr. Bob Witchger</vt:lpstr>
      <vt:lpstr>Dr. Tony Reggi</vt:lpstr>
      <vt:lpstr>Dr. Hilmi Lahoud</vt:lpstr>
      <vt:lpstr>Elizabeth Stoddard</vt:lpstr>
      <vt:lpstr>Aaron Mabe</vt:lpstr>
      <vt:lpstr>Data Analyst Tools</vt:lpstr>
      <vt:lpstr>Career pathways in data analytics</vt:lpstr>
      <vt:lpstr>Statistical Assistant</vt:lpstr>
      <vt:lpstr>Data Scientist Job Description</vt:lpstr>
      <vt:lpstr>Data Scientist</vt:lpstr>
      <vt:lpstr>Business Intelligence Analyst</vt:lpstr>
      <vt:lpstr>NC Community College AAS Programs</vt:lpstr>
      <vt:lpstr>Kristopher Roark</vt:lpstr>
      <vt:lpstr>Ben Goliwas</vt:lpstr>
      <vt:lpstr>PowerPoint Presentation</vt:lpstr>
      <vt:lpstr>PowerPoint Presentation</vt:lpstr>
      <vt:lpstr>Norene Kemp</vt:lpstr>
      <vt:lpstr>Lisa Outlaw</vt:lpstr>
      <vt:lpstr>Joey Bryant</vt:lpstr>
      <vt:lpstr>What is Data Analytics?</vt:lpstr>
      <vt:lpstr>PowerPoint Presentation</vt:lpstr>
      <vt:lpstr>Raising the Awareness of Career Pathways  in North Carolina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2021 Careers in Diesel Mechanics</dc:title>
  <dc:creator>Chris Droessler</dc:creator>
  <cp:keywords/>
  <cp:lastModifiedBy>Patti Coultas</cp:lastModifiedBy>
  <cp:revision>40</cp:revision>
  <cp:lastPrinted>2022-08-17T11:27:45Z</cp:lastPrinted>
  <dcterms:created xsi:type="dcterms:W3CDTF">2017-04-24T19:18:55Z</dcterms:created>
  <dcterms:modified xsi:type="dcterms:W3CDTF">2022-08-17T14:03:23Z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