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15"/>
  </p:handoutMasterIdLst>
  <p:sldIdLst>
    <p:sldId id="256" r:id="rId5"/>
    <p:sldId id="268" r:id="rId6"/>
    <p:sldId id="264" r:id="rId7"/>
    <p:sldId id="269" r:id="rId8"/>
    <p:sldId id="265" r:id="rId9"/>
    <p:sldId id="270" r:id="rId10"/>
    <p:sldId id="257" r:id="rId11"/>
    <p:sldId id="271" r:id="rId12"/>
    <p:sldId id="272" r:id="rId13"/>
    <p:sldId id="26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R Davis" userId="42809a33-6753-495b-a174-87bba89b865a" providerId="ADAL" clId="{4EB5DA4A-A5C5-4E7F-A8D1-B94116DA1020}"/>
    <pc:docChg chg="custSel modSld">
      <pc:chgData name="Marc R Davis" userId="42809a33-6753-495b-a174-87bba89b865a" providerId="ADAL" clId="{4EB5DA4A-A5C5-4E7F-A8D1-B94116DA1020}" dt="2022-05-12T12:21:39.692" v="6" actId="20577"/>
      <pc:docMkLst>
        <pc:docMk/>
      </pc:docMkLst>
      <pc:sldChg chg="modSp">
        <pc:chgData name="Marc R Davis" userId="42809a33-6753-495b-a174-87bba89b865a" providerId="ADAL" clId="{4EB5DA4A-A5C5-4E7F-A8D1-B94116DA1020}" dt="2022-05-12T12:21:39.692" v="6" actId="20577"/>
        <pc:sldMkLst>
          <pc:docMk/>
          <pc:sldMk cId="1823667419" sldId="257"/>
        </pc:sldMkLst>
        <pc:spChg chg="mod">
          <ac:chgData name="Marc R Davis" userId="42809a33-6753-495b-a174-87bba89b865a" providerId="ADAL" clId="{4EB5DA4A-A5C5-4E7F-A8D1-B94116DA1020}" dt="2022-05-12T12:21:39.692" v="6" actId="20577"/>
          <ac:spMkLst>
            <pc:docMk/>
            <pc:sldMk cId="1823667419" sldId="257"/>
            <ac:spMk id="3" creationId="{00000000-0000-0000-0000-000000000000}"/>
          </ac:spMkLst>
        </pc:spChg>
      </pc:sldChg>
      <pc:sldChg chg="modSp">
        <pc:chgData name="Marc R Davis" userId="42809a33-6753-495b-a174-87bba89b865a" providerId="ADAL" clId="{4EB5DA4A-A5C5-4E7F-A8D1-B94116DA1020}" dt="2022-05-12T12:12:41.096" v="1" actId="27636"/>
        <pc:sldMkLst>
          <pc:docMk/>
          <pc:sldMk cId="2512694995" sldId="264"/>
        </pc:sldMkLst>
        <pc:spChg chg="mod">
          <ac:chgData name="Marc R Davis" userId="42809a33-6753-495b-a174-87bba89b865a" providerId="ADAL" clId="{4EB5DA4A-A5C5-4E7F-A8D1-B94116DA1020}" dt="2022-05-12T12:12:41.096" v="1" actId="27636"/>
          <ac:spMkLst>
            <pc:docMk/>
            <pc:sldMk cId="2512694995" sldId="264"/>
            <ac:spMk id="3" creationId="{00000000-0000-0000-0000-000000000000}"/>
          </ac:spMkLst>
        </pc:spChg>
      </pc:sldChg>
      <pc:sldChg chg="modSp">
        <pc:chgData name="Marc R Davis" userId="42809a33-6753-495b-a174-87bba89b865a" providerId="ADAL" clId="{4EB5DA4A-A5C5-4E7F-A8D1-B94116DA1020}" dt="2022-05-12T12:14:09.826" v="2"/>
        <pc:sldMkLst>
          <pc:docMk/>
          <pc:sldMk cId="392328295" sldId="265"/>
        </pc:sldMkLst>
        <pc:spChg chg="mod">
          <ac:chgData name="Marc R Davis" userId="42809a33-6753-495b-a174-87bba89b865a" providerId="ADAL" clId="{4EB5DA4A-A5C5-4E7F-A8D1-B94116DA1020}" dt="2022-05-12T12:14:09.826" v="2"/>
          <ac:spMkLst>
            <pc:docMk/>
            <pc:sldMk cId="392328295" sldId="265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508A3D52-D8C9-41EA-97B2-85585A98F4C7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411E4103-1CE0-4F4C-8758-C32B894F6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5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23" b="100000" l="0" r="34326">
                        <a14:foregroundMark x1="10071" y1="76111" x2="10071" y2="76111"/>
                        <a14:foregroundMark x1="25766" y1="55281" x2="25766" y2="55281"/>
                        <a14:foregroundMark x1="10365" y1="26851" x2="10365" y2="26851"/>
                        <a14:backgroundMark x1="2770" y1="95163" x2="2770" y2="95163"/>
                        <a14:backgroundMark x1="16156" y1="68213" x2="16156" y2="68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92" r="66429"/>
          <a:stretch/>
        </p:blipFill>
        <p:spPr>
          <a:xfrm>
            <a:off x="7395989" y="2038797"/>
            <a:ext cx="4227544" cy="42336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1" y="362396"/>
            <a:ext cx="9144000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 b="1"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2089595"/>
            <a:ext cx="9144000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Oval 11"/>
          <p:cNvSpPr/>
          <p:nvPr/>
        </p:nvSpPr>
        <p:spPr>
          <a:xfrm>
            <a:off x="7370592" y="2176927"/>
            <a:ext cx="4048915" cy="4047861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588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0593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bottom graphic"/>
          <p:cNvGrpSpPr/>
          <p:nvPr/>
        </p:nvGrpSpPr>
        <p:grpSpPr>
          <a:xfrm>
            <a:off x="1" y="5395518"/>
            <a:ext cx="12192000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1150515"/>
            <a:ext cx="1828800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150515"/>
            <a:ext cx="8229600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801" y="5684076"/>
            <a:ext cx="2700320" cy="11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50400" y="6448425"/>
            <a:ext cx="1422400" cy="180976"/>
          </a:xfrm>
          <a:prstGeom prst="rect">
            <a:avLst/>
          </a:prstGeom>
        </p:spPr>
        <p:txBody>
          <a:bodyPr/>
          <a:lstStyle/>
          <a:p>
            <a:fld id="{B5443894-6787-4D9C-8C0B-56AAE634426F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1" y="6448425"/>
            <a:ext cx="8290560" cy="1809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48425"/>
            <a:ext cx="812800" cy="180976"/>
          </a:xfrm>
          <a:prstGeom prst="rect">
            <a:avLst/>
          </a:prstGeom>
        </p:spPr>
        <p:txBody>
          <a:bodyPr/>
          <a:lstStyle/>
          <a:p>
            <a:fld id="{68C077D4-6C8B-49A0-9CF5-931A7699F77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bottom graphic"/>
          <p:cNvGrpSpPr/>
          <p:nvPr/>
        </p:nvGrpSpPr>
        <p:grpSpPr>
          <a:xfrm>
            <a:off x="1" y="5409217"/>
            <a:ext cx="12192000" cy="1462483"/>
            <a:chOff x="0" y="4056912"/>
            <a:chExt cx="9144000" cy="1096862"/>
          </a:xfrm>
        </p:grpSpPr>
        <p:sp>
          <p:nvSpPr>
            <p:cNvPr id="8" name="Freeform 7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9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801" y="5684076"/>
            <a:ext cx="2700320" cy="11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bottom graphic"/>
          <p:cNvGrpSpPr/>
          <p:nvPr/>
        </p:nvGrpSpPr>
        <p:grpSpPr>
          <a:xfrm>
            <a:off x="1" y="5409217"/>
            <a:ext cx="12192000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1932519"/>
            <a:ext cx="9144000" cy="2105367"/>
          </a:xfrm>
        </p:spPr>
        <p:txBody>
          <a:bodyPr anchor="b">
            <a:normAutofit/>
          </a:bodyPr>
          <a:lstStyle>
            <a:lvl1pPr algn="l">
              <a:defRPr sz="6000" b="1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4084265"/>
            <a:ext cx="9144000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801" y="5684076"/>
            <a:ext cx="2700320" cy="11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9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199" y="1600200"/>
            <a:ext cx="48768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1600200"/>
            <a:ext cx="48768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036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1596572"/>
            <a:ext cx="48768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6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199" y="2413001"/>
            <a:ext cx="48768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9" y="1596572"/>
            <a:ext cx="48768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6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9" y="2413001"/>
            <a:ext cx="48768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808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5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1" y="5409217"/>
            <a:ext cx="12192000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801" y="5684076"/>
            <a:ext cx="2700320" cy="11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2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6096001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600202"/>
            <a:ext cx="34544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19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5" y="1600200"/>
            <a:ext cx="6705596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0" y="1600200"/>
            <a:ext cx="2844800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5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1" y="5409217"/>
            <a:ext cx="12192000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1" y="152400"/>
            <a:ext cx="975360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1600200"/>
            <a:ext cx="975360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801" y="5684076"/>
            <a:ext cx="2700320" cy="11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2021-2022 </a:t>
            </a:r>
            <a:br>
              <a:rPr lang="en-US" dirty="0"/>
            </a:br>
            <a:r>
              <a:rPr lang="en-US" dirty="0"/>
              <a:t>End of Year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Mitchell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42154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008094"/>
            <a:ext cx="10945906" cy="1295400"/>
          </a:xfrm>
        </p:spPr>
        <p:txBody>
          <a:bodyPr>
            <a:noAutofit/>
          </a:bodyPr>
          <a:lstStyle/>
          <a:p>
            <a:r>
              <a:rPr lang="en-US" sz="5400" dirty="0"/>
              <a:t>Comments, Questions, Suggestions?</a:t>
            </a:r>
          </a:p>
        </p:txBody>
      </p:sp>
    </p:spTree>
    <p:extLst>
      <p:ext uri="{BB962C8B-B14F-4D97-AF65-F5344CB8AC3E}">
        <p14:creationId xmlns:p14="http://schemas.microsoft.com/office/powerpoint/2010/main" val="179629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Brazing in new furnace AC coil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8000" y="2882900"/>
            <a:ext cx="3759200" cy="2819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Brazing in new Unit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4800" y="2882900"/>
            <a:ext cx="3759200" cy="2819400"/>
          </a:xfrm>
        </p:spPr>
      </p:pic>
    </p:spTree>
    <p:extLst>
      <p:ext uri="{BB962C8B-B14F-4D97-AF65-F5344CB8AC3E}">
        <p14:creationId xmlns:p14="http://schemas.microsoft.com/office/powerpoint/2010/main" val="393653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52400"/>
            <a:ext cx="9753600" cy="832338"/>
          </a:xfrm>
        </p:spPr>
        <p:txBody>
          <a:bodyPr/>
          <a:lstStyle/>
          <a:p>
            <a:r>
              <a:rPr lang="en-US" dirty="0"/>
              <a:t>How has Perkins helped your program this year?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We have reinstated the HVAC-R program in Iredell county to train tomorrow's workforce leaders.</a:t>
            </a:r>
          </a:p>
          <a:p>
            <a:pPr lvl="0"/>
            <a:r>
              <a:rPr lang="en-US" dirty="0"/>
              <a:t>We provided the equipment needed to educate students who ultimately obtained their EPA 608 certification.</a:t>
            </a:r>
          </a:p>
          <a:p>
            <a:pPr lvl="0"/>
            <a:r>
              <a:rPr lang="en-US" dirty="0"/>
              <a:t>It helped create a modern program that can meet today's industry standards.</a:t>
            </a:r>
          </a:p>
          <a:p>
            <a:pPr lvl="0"/>
            <a:r>
              <a:rPr lang="en-US" dirty="0"/>
              <a:t>We started our new lab design with new equipment and modern diagnostic tooling to incorporate a smart-lab environment.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9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Industry Partner behind new parts rack and tool boxes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4876800" cy="3657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Installing new heat pump air handler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4800" y="2882900"/>
            <a:ext cx="3759200" cy="2819400"/>
          </a:xfrm>
        </p:spPr>
      </p:pic>
    </p:spTree>
    <p:extLst>
      <p:ext uri="{BB962C8B-B14F-4D97-AF65-F5344CB8AC3E}">
        <p14:creationId xmlns:p14="http://schemas.microsoft.com/office/powerpoint/2010/main" val="210173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52400"/>
            <a:ext cx="9753600" cy="733865"/>
          </a:xfrm>
        </p:spPr>
        <p:txBody>
          <a:bodyPr/>
          <a:lstStyle/>
          <a:p>
            <a:r>
              <a:rPr lang="en-US" dirty="0"/>
              <a:t>How have the students benefited from Perkins?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Facilitated and provided equipment to have hands-on training to obtain EPA 608 certification</a:t>
            </a:r>
          </a:p>
          <a:p>
            <a:pPr lvl="0"/>
            <a:r>
              <a:rPr lang="en-US" dirty="0"/>
              <a:t>25% of students have become employed because of the new and modern equipment they use as part of their education.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 furnace installation begins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8000" y="2882900"/>
            <a:ext cx="3759200" cy="2819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 Tool Carts being assembled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6380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29086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 regarding the Perkins funds received.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Significantly improved students' diagnostic skills with the updated equipment.</a:t>
            </a:r>
          </a:p>
          <a:p>
            <a:pPr lvl="0"/>
            <a:r>
              <a:rPr lang="en-US" dirty="0"/>
              <a:t>The new equipment increased knowledge of the latest trends and equipment in the industry.</a:t>
            </a:r>
          </a:p>
          <a:p>
            <a:pPr lvl="0"/>
            <a:r>
              <a:rPr lang="en-US"/>
              <a:t>The </a:t>
            </a:r>
            <a:r>
              <a:rPr lang="en-US" dirty="0"/>
              <a:t>investment has created opportunities for the potential expansion of the program with the county high schools.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6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Student works with new Manifold set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8000" y="2882900"/>
            <a:ext cx="3759200" cy="2819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new Bluetooth gauge manifold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6380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42099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Working with new Yellow Jacket Bluetooth wireless manifold set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8000" y="2882900"/>
            <a:ext cx="3759200" cy="2819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itchell">
  <a:themeElements>
    <a:clrScheme name="Custom 1">
      <a:dk1>
        <a:sysClr val="windowText" lastClr="000000"/>
      </a:dk1>
      <a:lt1>
        <a:sysClr val="window" lastClr="FFFFFF"/>
      </a:lt1>
      <a:dk2>
        <a:srgbClr val="3C2415"/>
      </a:dk2>
      <a:lt2>
        <a:srgbClr val="EADFCA"/>
      </a:lt2>
      <a:accent1>
        <a:srgbClr val="24509A"/>
      </a:accent1>
      <a:accent2>
        <a:srgbClr val="77253C"/>
      </a:accent2>
      <a:accent3>
        <a:srgbClr val="788920"/>
      </a:accent3>
      <a:accent4>
        <a:srgbClr val="ACBC25"/>
      </a:accent4>
      <a:accent5>
        <a:srgbClr val="7B4A0F"/>
      </a:accent5>
      <a:accent6>
        <a:srgbClr val="801F2B"/>
      </a:accent6>
      <a:hlink>
        <a:srgbClr val="3D537E"/>
      </a:hlink>
      <a:folHlink>
        <a:srgbClr val="604774"/>
      </a:folHlink>
    </a:clrScheme>
    <a:fontScheme name="Custom 1">
      <a:majorFont>
        <a:latin typeface="Garamond"/>
        <a:ea typeface=""/>
        <a:cs typeface=""/>
      </a:majorFont>
      <a:minorFont>
        <a:latin typeface="Segoe UI"/>
        <a:ea typeface=""/>
        <a:cs typeface="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tchell" id="{EDBFB698-9404-41BC-891F-10A45DC6B1B4}" vid="{C556C8DE-52FA-42EC-BFFF-F5175A1873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03338d-1577-474a-a80e-79e0bcd4a9f6">
      <Terms xmlns="http://schemas.microsoft.com/office/infopath/2007/PartnerControls"/>
    </lcf76f155ced4ddcb4097134ff3c332f>
    <TaxCatchAll xmlns="a3648569-d889-4cab-8fb7-f97de583ec0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5FE4A5BFF8E94EAB7A39F52ECFD615" ma:contentTypeVersion="16" ma:contentTypeDescription="Create a new document." ma:contentTypeScope="" ma:versionID="0de6fd4c939f0ed40307ba5c469d0043">
  <xsd:schema xmlns:xsd="http://www.w3.org/2001/XMLSchema" xmlns:xs="http://www.w3.org/2001/XMLSchema" xmlns:p="http://schemas.microsoft.com/office/2006/metadata/properties" xmlns:ns2="a303338d-1577-474a-a80e-79e0bcd4a9f6" xmlns:ns3="a3648569-d889-4cab-8fb7-f97de583ec0f" targetNamespace="http://schemas.microsoft.com/office/2006/metadata/properties" ma:root="true" ma:fieldsID="2be24abf34bf36724bfeae66ef519373" ns2:_="" ns3:_="">
    <xsd:import namespace="a303338d-1577-474a-a80e-79e0bcd4a9f6"/>
    <xsd:import namespace="a3648569-d889-4cab-8fb7-f97de583ec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03338d-1577-474a-a80e-79e0bcd4a9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410e6b-3f3a-46d5-b089-fcc12dc488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48569-d889-4cab-8fb7-f97de583ec0f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23b4f3-e477-4c24-8cf9-751aee7eab28}" ma:internalName="TaxCatchAll" ma:showField="CatchAllData" ma:web="a3648569-d889-4cab-8fb7-f97de583ec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3DADA2-B31B-4D13-A635-A026678E6197}">
  <ds:schemaRefs>
    <ds:schemaRef ds:uri="http://schemas.microsoft.com/office/2006/documentManagement/types"/>
    <ds:schemaRef ds:uri="c1b0e9c8-b19e-497b-b57e-f001f291bf71"/>
    <ds:schemaRef ds:uri="http://purl.org/dc/elements/1.1/"/>
    <ds:schemaRef ds:uri="http://schemas.microsoft.com/office/2006/metadata/properties"/>
    <ds:schemaRef ds:uri="5de04cc9-7dad-4063-8196-7c0bffa6cbbb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275ADB-B773-4066-A5AD-113373605D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793B2D-4692-43A3-BDE1-7D099BC1289E}"/>
</file>

<file path=docProps/app.xml><?xml version="1.0" encoding="utf-8"?>
<Properties xmlns="http://schemas.openxmlformats.org/officeDocument/2006/extended-properties" xmlns:vt="http://schemas.openxmlformats.org/officeDocument/2006/docPropsVTypes">
  <Template>Mitchell</Template>
  <TotalTime>12723</TotalTime>
  <Words>236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Segoe UI</vt:lpstr>
      <vt:lpstr>Mitchell</vt:lpstr>
      <vt:lpstr>2021-2022  End of Year Review</vt:lpstr>
      <vt:lpstr>PowerPoint Presentation</vt:lpstr>
      <vt:lpstr>How has Perkins helped your program this year?</vt:lpstr>
      <vt:lpstr>PowerPoint Presentation</vt:lpstr>
      <vt:lpstr>How have the students benefited from Perkins?</vt:lpstr>
      <vt:lpstr>PowerPoint Presentation</vt:lpstr>
      <vt:lpstr>Additional information regarding the Perkins funds received.</vt:lpstr>
      <vt:lpstr>PowerPoint Presentation</vt:lpstr>
      <vt:lpstr>PowerPoint Presentation</vt:lpstr>
      <vt:lpstr>Comments, Questions, Suggestions?</vt:lpstr>
    </vt:vector>
  </TitlesOfParts>
  <Company>Mitchell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2017-18  CTE promising practices</dc:title>
  <dc:creator>Money,Amy M.</dc:creator>
  <cp:lastModifiedBy>Money, Amy M.</cp:lastModifiedBy>
  <cp:revision>42</cp:revision>
  <cp:lastPrinted>2019-01-03T14:31:54Z</cp:lastPrinted>
  <dcterms:created xsi:type="dcterms:W3CDTF">2018-05-08T12:18:37Z</dcterms:created>
  <dcterms:modified xsi:type="dcterms:W3CDTF">2022-05-12T12:25:59Z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0x0101003C5FE4A5BFF8E94EAB7A39F52ECFD615</vt:lpwstr>
  </property>
</Properties>
</file>