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714" r:id="rId3"/>
    <p:sldMasterId id="2147483726" r:id="rId4"/>
    <p:sldMasterId id="2147483738" r:id="rId5"/>
  </p:sldMasterIdLst>
  <p:notesMasterIdLst>
    <p:notesMasterId r:id="rId88"/>
  </p:notesMasterIdLst>
  <p:handoutMasterIdLst>
    <p:handoutMasterId r:id="rId89"/>
  </p:handoutMasterIdLst>
  <p:sldIdLst>
    <p:sldId id="478" r:id="rId6"/>
    <p:sldId id="479" r:id="rId7"/>
    <p:sldId id="480" r:id="rId8"/>
    <p:sldId id="487" r:id="rId9"/>
    <p:sldId id="481" r:id="rId10"/>
    <p:sldId id="463" r:id="rId11"/>
    <p:sldId id="483" r:id="rId12"/>
    <p:sldId id="484" r:id="rId13"/>
    <p:sldId id="485" r:id="rId14"/>
    <p:sldId id="486" r:id="rId15"/>
    <p:sldId id="473" r:id="rId16"/>
    <p:sldId id="488" r:id="rId17"/>
    <p:sldId id="495"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496" r:id="rId34"/>
    <p:sldId id="497" r:id="rId35"/>
    <p:sldId id="536"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498" r:id="rId54"/>
    <p:sldId id="519" r:id="rId55"/>
    <p:sldId id="520" r:id="rId56"/>
    <p:sldId id="521" r:id="rId57"/>
    <p:sldId id="522" r:id="rId58"/>
    <p:sldId id="523" r:id="rId59"/>
    <p:sldId id="524" r:id="rId60"/>
    <p:sldId id="525" r:id="rId61"/>
    <p:sldId id="526" r:id="rId62"/>
    <p:sldId id="527" r:id="rId63"/>
    <p:sldId id="528" r:id="rId64"/>
    <p:sldId id="529" r:id="rId65"/>
    <p:sldId id="530" r:id="rId66"/>
    <p:sldId id="531" r:id="rId67"/>
    <p:sldId id="532" r:id="rId68"/>
    <p:sldId id="533" r:id="rId69"/>
    <p:sldId id="534" r:id="rId70"/>
    <p:sldId id="535" r:id="rId71"/>
    <p:sldId id="500" r:id="rId72"/>
    <p:sldId id="554" r:id="rId73"/>
    <p:sldId id="555" r:id="rId74"/>
    <p:sldId id="556" r:id="rId75"/>
    <p:sldId id="557" r:id="rId76"/>
    <p:sldId id="558" r:id="rId77"/>
    <p:sldId id="559" r:id="rId78"/>
    <p:sldId id="560" r:id="rId79"/>
    <p:sldId id="469" r:id="rId80"/>
    <p:sldId id="467" r:id="rId81"/>
    <p:sldId id="468" r:id="rId82"/>
    <p:sldId id="470" r:id="rId83"/>
    <p:sldId id="471" r:id="rId84"/>
    <p:sldId id="472" r:id="rId85"/>
    <p:sldId id="476" r:id="rId86"/>
    <p:sldId id="458" r:id="rId87"/>
  </p:sldIdLst>
  <p:sldSz cx="9144000" cy="6858000" type="screen4x3"/>
  <p:notesSz cx="6954838" cy="9240838"/>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11">
          <p15:clr>
            <a:srgbClr val="A4A3A4"/>
          </p15:clr>
        </p15:guide>
        <p15:guide id="4"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1"/>
    <a:srgbClr val="FFFFFF"/>
    <a:srgbClr val="19274F"/>
    <a:srgbClr val="CC0000"/>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5" autoAdjust="0"/>
    <p:restoredTop sz="84783" autoAdjust="0"/>
  </p:normalViewPr>
  <p:slideViewPr>
    <p:cSldViewPr>
      <p:cViewPr varScale="1">
        <p:scale>
          <a:sx n="89" d="100"/>
          <a:sy n="89" d="100"/>
        </p:scale>
        <p:origin x="912"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56" d="100"/>
          <a:sy n="56" d="100"/>
        </p:scale>
        <p:origin x="-1860" y="-96"/>
      </p:cViewPr>
      <p:guideLst>
        <p:guide orient="horz" pos="3024"/>
        <p:guide pos="2304"/>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tags" Target="tags/tag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81737873043647"/>
          <c:y val="0.0470991477393872"/>
          <c:w val="0.89485090405366"/>
          <c:h val="0.818723440735154"/>
        </c:manualLayout>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2"/>
              <c:layout>
                <c:manualLayout>
                  <c:x val="-0.0522145669291339"/>
                  <c:y val="-0.047884836884437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5DD-4FD0-A8DE-E8DE769EA4DF}"/>
                </c:ext>
                <c:ext xmlns:c15="http://schemas.microsoft.com/office/drawing/2012/chart" uri="{CE6537A1-D6FC-4f65-9D91-7224C49458BB}"/>
              </c:extLst>
            </c:dLbl>
            <c:dLbl>
              <c:idx val="4"/>
              <c:tx>
                <c:rich>
                  <a:bodyPr/>
                  <a:lstStyle/>
                  <a:p>
                    <a:fld id="{890D991C-9D1C-49F0-861C-39B4CD9109F7}" type="VALUE">
                      <a:rPr lang="hr-HR" smtClean="0"/>
                      <a:pPr/>
                      <a:t>[VALUE]</a:t>
                    </a:fld>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5DD-4FD0-A8DE-E8DE769EA4D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0.7581</c:v>
                </c:pt>
                <c:pt idx="1">
                  <c:v>0.7692</c:v>
                </c:pt>
                <c:pt idx="2">
                  <c:v>0.8627</c:v>
                </c:pt>
                <c:pt idx="3">
                  <c:v>0.7889</c:v>
                </c:pt>
                <c:pt idx="4">
                  <c:v>0.7918</c:v>
                </c:pt>
              </c:numCache>
            </c:numRef>
          </c:val>
          <c:smooth val="0"/>
          <c:extLst xmlns:c16r2="http://schemas.microsoft.com/office/drawing/2015/06/chart">
            <c:ext xmlns:c16="http://schemas.microsoft.com/office/drawing/2014/chart" uri="{C3380CC4-5D6E-409C-BE32-E72D297353CC}">
              <c16:uniqueId val="{00000000-3987-4B42-9DB2-F4284C22CCC8}"/>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square"/>
            <c:size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Sheet1!$B$1:$F$1</c:f>
              <c:strCache>
                <c:ptCount val="5"/>
                <c:pt idx="0">
                  <c:v>2011</c:v>
                </c:pt>
                <c:pt idx="1">
                  <c:v>2012</c:v>
                </c:pt>
                <c:pt idx="2">
                  <c:v>2013</c:v>
                </c:pt>
                <c:pt idx="3">
                  <c:v>2014</c:v>
                </c:pt>
                <c:pt idx="4">
                  <c:v>2015</c:v>
                </c:pt>
              </c:strCache>
            </c:strRef>
          </c:cat>
          <c:val>
            <c:numRef>
              <c:f>Sheet1!$B$3:$F$3</c:f>
              <c:numCache>
                <c:formatCode>0.00%</c:formatCode>
                <c:ptCount val="5"/>
                <c:pt idx="0">
                  <c:v>0.795</c:v>
                </c:pt>
                <c:pt idx="1">
                  <c:v>0.7975</c:v>
                </c:pt>
                <c:pt idx="2">
                  <c:v>0.8</c:v>
                </c:pt>
                <c:pt idx="3">
                  <c:v>0.801</c:v>
                </c:pt>
                <c:pt idx="4">
                  <c:v>0.801</c:v>
                </c:pt>
              </c:numCache>
            </c:numRef>
          </c:val>
          <c:smooth val="0"/>
          <c:extLst xmlns:c16r2="http://schemas.microsoft.com/office/drawing/2015/06/chart">
            <c:ext xmlns:c16="http://schemas.microsoft.com/office/drawing/2014/chart" uri="{C3380CC4-5D6E-409C-BE32-E72D297353CC}">
              <c16:uniqueId val="{00000001-3987-4B42-9DB2-F4284C22CCC8}"/>
            </c:ext>
          </c:extLst>
        </c:ser>
        <c:dLbls>
          <c:dLblPos val="t"/>
          <c:showLegendKey val="0"/>
          <c:showVal val="1"/>
          <c:showCatName val="0"/>
          <c:showSerName val="0"/>
          <c:showPercent val="0"/>
          <c:showBubbleSize val="0"/>
        </c:dLbls>
        <c:marker val="1"/>
        <c:smooth val="0"/>
        <c:axId val="-2089224496"/>
        <c:axId val="-2089221536"/>
      </c:lineChart>
      <c:catAx>
        <c:axId val="-208922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221536"/>
        <c:crosses val="autoZero"/>
        <c:auto val="1"/>
        <c:lblAlgn val="ctr"/>
        <c:lblOffset val="100"/>
        <c:noMultiLvlLbl val="0"/>
      </c:catAx>
      <c:valAx>
        <c:axId val="-20892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22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0.5162</c:v>
                </c:pt>
                <c:pt idx="1">
                  <c:v>0.5283</c:v>
                </c:pt>
                <c:pt idx="2">
                  <c:v>0.3935</c:v>
                </c:pt>
                <c:pt idx="3">
                  <c:v>0.5552</c:v>
                </c:pt>
                <c:pt idx="4">
                  <c:v>0.574</c:v>
                </c:pt>
              </c:numCache>
            </c:numRef>
          </c:val>
          <c:smooth val="0"/>
          <c:extLst xmlns:c16r2="http://schemas.microsoft.com/office/drawing/2015/06/chart">
            <c:ext xmlns:c16="http://schemas.microsoft.com/office/drawing/2014/chart" uri="{C3380CC4-5D6E-409C-BE32-E72D297353CC}">
              <c16:uniqueId val="{00000000-FC7C-416B-BD83-D2C3E89A86B7}"/>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Sheet1!$B$1:$F$1</c:f>
              <c:strCache>
                <c:ptCount val="5"/>
                <c:pt idx="0">
                  <c:v>2011</c:v>
                </c:pt>
                <c:pt idx="1">
                  <c:v>2012</c:v>
                </c:pt>
                <c:pt idx="2">
                  <c:v>2013</c:v>
                </c:pt>
                <c:pt idx="3">
                  <c:v>2014</c:v>
                </c:pt>
                <c:pt idx="4">
                  <c:v>2015</c:v>
                </c:pt>
              </c:strCache>
            </c:strRef>
          </c:cat>
          <c:val>
            <c:numRef>
              <c:f>Sheet1!$B$3:$F$3</c:f>
              <c:numCache>
                <c:formatCode>0.00%</c:formatCode>
                <c:ptCount val="5"/>
                <c:pt idx="0">
                  <c:v>0.59</c:v>
                </c:pt>
                <c:pt idx="1">
                  <c:v>0.59</c:v>
                </c:pt>
                <c:pt idx="2">
                  <c:v>0.591</c:v>
                </c:pt>
                <c:pt idx="3">
                  <c:v>0.547</c:v>
                </c:pt>
                <c:pt idx="4">
                  <c:v>0.547</c:v>
                </c:pt>
              </c:numCache>
            </c:numRef>
          </c:val>
          <c:smooth val="0"/>
          <c:extLst xmlns:c16r2="http://schemas.microsoft.com/office/drawing/2015/06/chart">
            <c:ext xmlns:c16="http://schemas.microsoft.com/office/drawing/2014/chart" uri="{C3380CC4-5D6E-409C-BE32-E72D297353CC}">
              <c16:uniqueId val="{00000000-878A-4F54-8A72-71F4F011666E}"/>
            </c:ext>
          </c:extLst>
        </c:ser>
        <c:dLbls>
          <c:showLegendKey val="0"/>
          <c:showVal val="0"/>
          <c:showCatName val="0"/>
          <c:showSerName val="0"/>
          <c:showPercent val="0"/>
          <c:showBubbleSize val="0"/>
        </c:dLbls>
        <c:marker val="1"/>
        <c:smooth val="0"/>
        <c:axId val="2142222352"/>
        <c:axId val="2142195360"/>
      </c:lineChart>
      <c:catAx>
        <c:axId val="2142222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195360"/>
        <c:crosses val="autoZero"/>
        <c:auto val="1"/>
        <c:lblAlgn val="ctr"/>
        <c:lblOffset val="100"/>
        <c:noMultiLvlLbl val="0"/>
      </c:catAx>
      <c:valAx>
        <c:axId val="2142195360"/>
        <c:scaling>
          <c:orientation val="minMax"/>
          <c:max val="0.8"/>
          <c:min val="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22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1"/>
              <c:layout>
                <c:manualLayout>
                  <c:x val="-0.0139236414892583"/>
                  <c:y val="-0.031048640919070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B-4CCA-9C96-8E084E6BE84E}"/>
                </c:ext>
                <c:ext xmlns:c15="http://schemas.microsoft.com/office/drawing/2012/chart" uri="{CE6537A1-D6FC-4f65-9D91-7224C49458BB}"/>
              </c:extLst>
            </c:dLbl>
            <c:dLbl>
              <c:idx val="3"/>
              <c:layout>
                <c:manualLayout>
                  <c:x val="-0.0386149995139496"/>
                  <c:y val="-0.047884836884437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2B-4CCA-9C96-8E084E6BE84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0.7455</c:v>
                </c:pt>
                <c:pt idx="1">
                  <c:v>0.7808</c:v>
                </c:pt>
                <c:pt idx="2">
                  <c:v>0.6163</c:v>
                </c:pt>
                <c:pt idx="3">
                  <c:v>0.8265</c:v>
                </c:pt>
                <c:pt idx="4">
                  <c:v>0.802</c:v>
                </c:pt>
              </c:numCache>
            </c:numRef>
          </c:val>
          <c:smooth val="0"/>
          <c:extLst xmlns:c16r2="http://schemas.microsoft.com/office/drawing/2015/06/chart">
            <c:ext xmlns:c16="http://schemas.microsoft.com/office/drawing/2014/chart" uri="{C3380CC4-5D6E-409C-BE32-E72D297353CC}">
              <c16:uniqueId val="{00000000-6229-44BF-9664-B56ECE258EB6}"/>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Sheet1!$B$1:$F$1</c:f>
              <c:strCache>
                <c:ptCount val="5"/>
                <c:pt idx="0">
                  <c:v>2011</c:v>
                </c:pt>
                <c:pt idx="1">
                  <c:v>2012</c:v>
                </c:pt>
                <c:pt idx="2">
                  <c:v>2013</c:v>
                </c:pt>
                <c:pt idx="3">
                  <c:v>2014</c:v>
                </c:pt>
                <c:pt idx="4">
                  <c:v>2015</c:v>
                </c:pt>
              </c:strCache>
            </c:strRef>
          </c:cat>
          <c:val>
            <c:numRef>
              <c:f>Sheet1!$B$3:$F$3</c:f>
              <c:numCache>
                <c:formatCode>0.00%</c:formatCode>
                <c:ptCount val="5"/>
                <c:pt idx="0">
                  <c:v>0.805</c:v>
                </c:pt>
                <c:pt idx="1">
                  <c:v>0.8075</c:v>
                </c:pt>
                <c:pt idx="2" formatCode="0%">
                  <c:v>0.81</c:v>
                </c:pt>
                <c:pt idx="3">
                  <c:v>0.662</c:v>
                </c:pt>
                <c:pt idx="4">
                  <c:v>0.6622</c:v>
                </c:pt>
              </c:numCache>
            </c:numRef>
          </c:val>
          <c:smooth val="0"/>
          <c:extLst xmlns:c16r2="http://schemas.microsoft.com/office/drawing/2015/06/chart">
            <c:ext xmlns:c16="http://schemas.microsoft.com/office/drawing/2014/chart" uri="{C3380CC4-5D6E-409C-BE32-E72D297353CC}">
              <c16:uniqueId val="{00000000-B82B-4CCA-9C96-8E084E6BE84E}"/>
            </c:ext>
          </c:extLst>
        </c:ser>
        <c:dLbls>
          <c:dLblPos val="b"/>
          <c:showLegendKey val="0"/>
          <c:showVal val="1"/>
          <c:showCatName val="0"/>
          <c:showSerName val="0"/>
          <c:showPercent val="0"/>
          <c:showBubbleSize val="0"/>
        </c:dLbls>
        <c:marker val="1"/>
        <c:smooth val="0"/>
        <c:axId val="-2132470224"/>
        <c:axId val="-2123120624"/>
      </c:lineChart>
      <c:catAx>
        <c:axId val="-213247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120624"/>
        <c:crosses val="autoZero"/>
        <c:auto val="1"/>
        <c:lblAlgn val="ctr"/>
        <c:lblOffset val="100"/>
        <c:noMultiLvlLbl val="0"/>
      </c:catAx>
      <c:valAx>
        <c:axId val="-2123120624"/>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47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0.829</c:v>
                </c:pt>
                <c:pt idx="1">
                  <c:v>0.7841</c:v>
                </c:pt>
                <c:pt idx="2">
                  <c:v>0.6811</c:v>
                </c:pt>
                <c:pt idx="3">
                  <c:v>0.6651</c:v>
                </c:pt>
                <c:pt idx="4">
                  <c:v>0.664</c:v>
                </c:pt>
              </c:numCache>
            </c:numRef>
          </c:val>
          <c:smooth val="0"/>
          <c:extLst xmlns:c16r2="http://schemas.microsoft.com/office/drawing/2015/06/chart">
            <c:ext xmlns:c16="http://schemas.microsoft.com/office/drawing/2014/chart" uri="{C3380CC4-5D6E-409C-BE32-E72D297353CC}">
              <c16:uniqueId val="{00000000-76C6-4CB7-BAC6-9B46E79A7499}"/>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Sheet1!$B$1:$F$1</c:f>
              <c:strCache>
                <c:ptCount val="5"/>
                <c:pt idx="0">
                  <c:v>2011</c:v>
                </c:pt>
                <c:pt idx="1">
                  <c:v>2012</c:v>
                </c:pt>
                <c:pt idx="2">
                  <c:v>2013</c:v>
                </c:pt>
                <c:pt idx="3">
                  <c:v>2014</c:v>
                </c:pt>
                <c:pt idx="4">
                  <c:v>2015</c:v>
                </c:pt>
              </c:strCache>
            </c:strRef>
          </c:cat>
          <c:val>
            <c:numRef>
              <c:f>Sheet1!$B$3:$F$3</c:f>
              <c:numCache>
                <c:formatCode>0.00%</c:formatCode>
                <c:ptCount val="5"/>
                <c:pt idx="0">
                  <c:v>0.785</c:v>
                </c:pt>
                <c:pt idx="1">
                  <c:v>0.8</c:v>
                </c:pt>
                <c:pt idx="2">
                  <c:v>0.8025</c:v>
                </c:pt>
                <c:pt idx="3">
                  <c:v>0.6765</c:v>
                </c:pt>
                <c:pt idx="4">
                  <c:v>0.6765</c:v>
                </c:pt>
              </c:numCache>
            </c:numRef>
          </c:val>
          <c:smooth val="0"/>
          <c:extLst xmlns:c16r2="http://schemas.microsoft.com/office/drawing/2015/06/chart">
            <c:ext xmlns:c16="http://schemas.microsoft.com/office/drawing/2014/chart" uri="{C3380CC4-5D6E-409C-BE32-E72D297353CC}">
              <c16:uniqueId val="{00000000-14C8-467E-BD70-87C8052D0DDF}"/>
            </c:ext>
          </c:extLst>
        </c:ser>
        <c:dLbls>
          <c:showLegendKey val="0"/>
          <c:showVal val="0"/>
          <c:showCatName val="0"/>
          <c:showSerName val="0"/>
          <c:showPercent val="0"/>
          <c:showBubbleSize val="0"/>
        </c:dLbls>
        <c:marker val="1"/>
        <c:smooth val="0"/>
        <c:axId val="-2089930400"/>
        <c:axId val="-2089859840"/>
      </c:lineChart>
      <c:catAx>
        <c:axId val="-208993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859840"/>
        <c:crosses val="autoZero"/>
        <c:auto val="1"/>
        <c:lblAlgn val="ctr"/>
        <c:lblOffset val="100"/>
        <c:noMultiLvlLbl val="0"/>
      </c:catAx>
      <c:valAx>
        <c:axId val="-2089859840"/>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93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0.2163</c:v>
                </c:pt>
                <c:pt idx="1">
                  <c:v>0.2303</c:v>
                </c:pt>
                <c:pt idx="2">
                  <c:v>0.23</c:v>
                </c:pt>
                <c:pt idx="3">
                  <c:v>0.2296</c:v>
                </c:pt>
                <c:pt idx="4">
                  <c:v>0.235</c:v>
                </c:pt>
              </c:numCache>
            </c:numRef>
          </c:val>
          <c:smooth val="0"/>
          <c:extLst xmlns:c16r2="http://schemas.microsoft.com/office/drawing/2015/06/chart">
            <c:ext xmlns:c16="http://schemas.microsoft.com/office/drawing/2014/chart" uri="{C3380CC4-5D6E-409C-BE32-E72D297353CC}">
              <c16:uniqueId val="{00000000-3611-44E7-9A7D-F17C5E845ECD}"/>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Sheet1!$B$1:$F$1</c:f>
              <c:strCache>
                <c:ptCount val="5"/>
                <c:pt idx="0">
                  <c:v>2011</c:v>
                </c:pt>
                <c:pt idx="1">
                  <c:v>2012</c:v>
                </c:pt>
                <c:pt idx="2">
                  <c:v>2013</c:v>
                </c:pt>
                <c:pt idx="3">
                  <c:v>2014</c:v>
                </c:pt>
                <c:pt idx="4">
                  <c:v>2015</c:v>
                </c:pt>
              </c:strCache>
            </c:strRef>
          </c:cat>
          <c:val>
            <c:numRef>
              <c:f>Sheet1!$B$3:$F$3</c:f>
              <c:numCache>
                <c:formatCode>0.00%</c:formatCode>
                <c:ptCount val="5"/>
                <c:pt idx="0">
                  <c:v>0.21</c:v>
                </c:pt>
                <c:pt idx="1">
                  <c:v>0.211</c:v>
                </c:pt>
                <c:pt idx="2">
                  <c:v>0.2125</c:v>
                </c:pt>
                <c:pt idx="3">
                  <c:v>0.2262</c:v>
                </c:pt>
                <c:pt idx="4">
                  <c:v>0.2262</c:v>
                </c:pt>
              </c:numCache>
            </c:numRef>
          </c:val>
          <c:smooth val="0"/>
          <c:extLst xmlns:c16r2="http://schemas.microsoft.com/office/drawing/2015/06/chart">
            <c:ext xmlns:c16="http://schemas.microsoft.com/office/drawing/2014/chart" uri="{C3380CC4-5D6E-409C-BE32-E72D297353CC}">
              <c16:uniqueId val="{00000000-096E-4CF0-AF5B-1D4C4E1C7D89}"/>
            </c:ext>
          </c:extLst>
        </c:ser>
        <c:dLbls>
          <c:showLegendKey val="0"/>
          <c:showVal val="0"/>
          <c:showCatName val="0"/>
          <c:showSerName val="0"/>
          <c:showPercent val="0"/>
          <c:showBubbleSize val="0"/>
        </c:dLbls>
        <c:marker val="1"/>
        <c:smooth val="0"/>
        <c:axId val="-2091811760"/>
        <c:axId val="-2091254480"/>
      </c:lineChart>
      <c:catAx>
        <c:axId val="-209181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254480"/>
        <c:crosses val="autoZero"/>
        <c:auto val="1"/>
        <c:lblAlgn val="ctr"/>
        <c:lblOffset val="100"/>
        <c:noMultiLvlLbl val="0"/>
      </c:catAx>
      <c:valAx>
        <c:axId val="-2091254480"/>
        <c:scaling>
          <c:orientation val="minMax"/>
          <c:min val="0.1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811760"/>
        <c:crosses val="autoZero"/>
        <c:crossBetween val="between"/>
        <c:majorUnit val="0.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System Actual Level</c:v>
                </c:pt>
              </c:strCache>
            </c:strRef>
          </c:tx>
          <c:spPr>
            <a:ln w="34925" cap="rnd">
              <a:solidFill>
                <a:schemeClr val="accent1"/>
              </a:solidFill>
              <a:round/>
            </a:ln>
            <a:effectLst>
              <a:outerShdw blurRad="40000" dist="23000" dir="5400000" rotWithShape="0">
                <a:srgbClr val="000000">
                  <a:alpha val="35000"/>
                </a:srgbClr>
              </a:outerShdw>
            </a:effectLst>
          </c:spPr>
          <c:marker>
            <c:symbol val="squar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1"/>
              <c:layout>
                <c:manualLayout>
                  <c:x val="0.00459487702926023"/>
                  <c:y val="-0.011406412292809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7B-43F1-82BE-EC8A9C4E8C90}"/>
                </c:ext>
                <c:ext xmlns:c15="http://schemas.microsoft.com/office/drawing/2012/chart" uri="{CE6537A1-D6FC-4f65-9D91-7224C49458BB}"/>
              </c:extLst>
            </c:dLbl>
            <c:dLbl>
              <c:idx val="4"/>
              <c:layout>
                <c:manualLayout>
                  <c:x val="-0.0231829007485177"/>
                  <c:y val="0.053132338907763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C7B-43F1-82BE-EC8A9C4E8C9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2011</c:v>
                </c:pt>
                <c:pt idx="1">
                  <c:v>2012</c:v>
                </c:pt>
                <c:pt idx="2">
                  <c:v>2013</c:v>
                </c:pt>
                <c:pt idx="3">
                  <c:v>2014</c:v>
                </c:pt>
                <c:pt idx="4">
                  <c:v>2015</c:v>
                </c:pt>
              </c:strCache>
            </c:strRef>
          </c:cat>
          <c:val>
            <c:numRef>
              <c:f>Sheet1!$B$2:$F$2</c:f>
              <c:numCache>
                <c:formatCode>0.00%</c:formatCode>
                <c:ptCount val="5"/>
                <c:pt idx="0">
                  <c:v>0.2143</c:v>
                </c:pt>
                <c:pt idx="1">
                  <c:v>0.2342</c:v>
                </c:pt>
                <c:pt idx="2">
                  <c:v>0.1812</c:v>
                </c:pt>
                <c:pt idx="3">
                  <c:v>0.1787</c:v>
                </c:pt>
                <c:pt idx="4">
                  <c:v>0.212</c:v>
                </c:pt>
              </c:numCache>
            </c:numRef>
          </c:val>
          <c:smooth val="0"/>
          <c:extLst xmlns:c16r2="http://schemas.microsoft.com/office/drawing/2015/06/chart">
            <c:ext xmlns:c16="http://schemas.microsoft.com/office/drawing/2014/chart" uri="{C3380CC4-5D6E-409C-BE32-E72D297353CC}">
              <c16:uniqueId val="{00000000-ED03-40D7-BB5A-036E76553B5A}"/>
            </c:ext>
          </c:extLst>
        </c:ser>
        <c:ser>
          <c:idx val="1"/>
          <c:order val="1"/>
          <c:tx>
            <c:strRef>
              <c:f>Sheet1!$A$3</c:f>
              <c:strCache>
                <c:ptCount val="1"/>
                <c:pt idx="0">
                  <c:v>System Negotiated Level</c:v>
                </c:pt>
              </c:strCache>
            </c:strRef>
          </c:tx>
          <c:spPr>
            <a:ln w="34925" cap="rnd">
              <a:solidFill>
                <a:schemeClr val="accent2"/>
              </a:solidFill>
              <a:prstDash val="dash"/>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Sheet1!$B$1:$F$1</c:f>
              <c:strCache>
                <c:ptCount val="5"/>
                <c:pt idx="0">
                  <c:v>2011</c:v>
                </c:pt>
                <c:pt idx="1">
                  <c:v>2012</c:v>
                </c:pt>
                <c:pt idx="2">
                  <c:v>2013</c:v>
                </c:pt>
                <c:pt idx="3">
                  <c:v>2014</c:v>
                </c:pt>
                <c:pt idx="4">
                  <c:v>2015</c:v>
                </c:pt>
              </c:strCache>
            </c:strRef>
          </c:cat>
          <c:val>
            <c:numRef>
              <c:f>Sheet1!$B$3:$F$3</c:f>
              <c:numCache>
                <c:formatCode>0.00%</c:formatCode>
                <c:ptCount val="5"/>
                <c:pt idx="0">
                  <c:v>0.215</c:v>
                </c:pt>
                <c:pt idx="1">
                  <c:v>0.2152</c:v>
                </c:pt>
                <c:pt idx="2">
                  <c:v>0.2155</c:v>
                </c:pt>
                <c:pt idx="3">
                  <c:v>0.178</c:v>
                </c:pt>
                <c:pt idx="4">
                  <c:v>0.178</c:v>
                </c:pt>
              </c:numCache>
            </c:numRef>
          </c:val>
          <c:smooth val="0"/>
          <c:extLst xmlns:c16r2="http://schemas.microsoft.com/office/drawing/2015/06/chart">
            <c:ext xmlns:c16="http://schemas.microsoft.com/office/drawing/2014/chart" uri="{C3380CC4-5D6E-409C-BE32-E72D297353CC}">
              <c16:uniqueId val="{00000000-AC7B-43F1-82BE-EC8A9C4E8C90}"/>
            </c:ext>
          </c:extLst>
        </c:ser>
        <c:dLbls>
          <c:showLegendKey val="0"/>
          <c:showVal val="0"/>
          <c:showCatName val="0"/>
          <c:showSerName val="0"/>
          <c:showPercent val="0"/>
          <c:showBubbleSize val="0"/>
        </c:dLbls>
        <c:marker val="1"/>
        <c:smooth val="0"/>
        <c:axId val="-2127960624"/>
        <c:axId val="-2129183584"/>
      </c:lineChart>
      <c:catAx>
        <c:axId val="-212796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9183584"/>
        <c:crosses val="autoZero"/>
        <c:auto val="1"/>
        <c:lblAlgn val="ctr"/>
        <c:lblOffset val="100"/>
        <c:noMultiLvlLbl val="0"/>
      </c:catAx>
      <c:valAx>
        <c:axId val="-2129183584"/>
        <c:scaling>
          <c:orientation val="minMax"/>
          <c:min val="0.1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960624"/>
        <c:crosses val="autoZero"/>
        <c:crossBetween val="between"/>
        <c:majorUnit val="0.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29" tIns="46264" rIns="92529" bIns="46264" rtlCol="0"/>
          <a:lstStyle>
            <a:lvl1pPr algn="l">
              <a:defRPr sz="1100"/>
            </a:lvl1pPr>
          </a:lstStyle>
          <a:p>
            <a:endParaRPr lang="en-US" dirty="0"/>
          </a:p>
        </p:txBody>
      </p:sp>
      <p:sp>
        <p:nvSpPr>
          <p:cNvPr id="3" name="Date Placeholder 2"/>
          <p:cNvSpPr>
            <a:spLocks noGrp="1"/>
          </p:cNvSpPr>
          <p:nvPr>
            <p:ph type="dt" sz="quarter" idx="1"/>
          </p:nvPr>
        </p:nvSpPr>
        <p:spPr>
          <a:xfrm>
            <a:off x="3939465" y="0"/>
            <a:ext cx="3013763" cy="462042"/>
          </a:xfrm>
          <a:prstGeom prst="rect">
            <a:avLst/>
          </a:prstGeom>
        </p:spPr>
        <p:txBody>
          <a:bodyPr vert="horz" lIns="92529" tIns="46264" rIns="92529" bIns="46264" rtlCol="0"/>
          <a:lstStyle>
            <a:lvl1pPr algn="r">
              <a:defRPr sz="1100"/>
            </a:lvl1pPr>
          </a:lstStyle>
          <a:p>
            <a:fld id="{4F7D02BC-678A-4932-B82B-1499DA207151}" type="datetimeFigureOut">
              <a:rPr lang="en-US" smtClean="0"/>
              <a:pPr/>
              <a:t>4/14/16</a:t>
            </a:fld>
            <a:endParaRPr lang="en-US" dirty="0"/>
          </a:p>
        </p:txBody>
      </p:sp>
      <p:sp>
        <p:nvSpPr>
          <p:cNvPr id="4" name="Footer Placeholder 3"/>
          <p:cNvSpPr>
            <a:spLocks noGrp="1"/>
          </p:cNvSpPr>
          <p:nvPr>
            <p:ph type="ftr" sz="quarter" idx="2"/>
          </p:nvPr>
        </p:nvSpPr>
        <p:spPr>
          <a:xfrm>
            <a:off x="0" y="8777193"/>
            <a:ext cx="3013763" cy="462042"/>
          </a:xfrm>
          <a:prstGeom prst="rect">
            <a:avLst/>
          </a:prstGeom>
        </p:spPr>
        <p:txBody>
          <a:bodyPr vert="horz" lIns="92529" tIns="46264" rIns="92529" bIns="46264"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9465" y="8777193"/>
            <a:ext cx="3013763" cy="462042"/>
          </a:xfrm>
          <a:prstGeom prst="rect">
            <a:avLst/>
          </a:prstGeom>
        </p:spPr>
        <p:txBody>
          <a:bodyPr vert="horz" lIns="92529" tIns="46264" rIns="92529" bIns="46264" rtlCol="0" anchor="b"/>
          <a:lstStyle>
            <a:lvl1pPr algn="r">
              <a:defRPr sz="1100"/>
            </a:lvl1pPr>
          </a:lstStyle>
          <a:p>
            <a:fld id="{418C1209-4D24-4E6B-B850-B0D789831E21}" type="slidenum">
              <a:rPr lang="en-US" smtClean="0"/>
              <a:pPr/>
              <a:t>‹#›</a:t>
            </a:fld>
            <a:endParaRPr lang="en-US" dirty="0"/>
          </a:p>
        </p:txBody>
      </p:sp>
    </p:spTree>
    <p:extLst>
      <p:ext uri="{BB962C8B-B14F-4D97-AF65-F5344CB8AC3E}">
        <p14:creationId xmlns:p14="http://schemas.microsoft.com/office/powerpoint/2010/main" val="200212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29" tIns="46264" rIns="92529" bIns="46264" rtlCol="0"/>
          <a:lstStyle>
            <a:lvl1pPr algn="l">
              <a:defRPr sz="1100"/>
            </a:lvl1pPr>
          </a:lstStyle>
          <a:p>
            <a:endParaRPr lang="en-US" dirty="0"/>
          </a:p>
        </p:txBody>
      </p:sp>
      <p:sp>
        <p:nvSpPr>
          <p:cNvPr id="3" name="Date Placeholder 2"/>
          <p:cNvSpPr>
            <a:spLocks noGrp="1"/>
          </p:cNvSpPr>
          <p:nvPr>
            <p:ph type="dt" idx="1"/>
          </p:nvPr>
        </p:nvSpPr>
        <p:spPr>
          <a:xfrm>
            <a:off x="3939465" y="0"/>
            <a:ext cx="3013763" cy="462042"/>
          </a:xfrm>
          <a:prstGeom prst="rect">
            <a:avLst/>
          </a:prstGeom>
        </p:spPr>
        <p:txBody>
          <a:bodyPr vert="horz" lIns="92529" tIns="46264" rIns="92529" bIns="46264" rtlCol="0"/>
          <a:lstStyle>
            <a:lvl1pPr algn="r">
              <a:defRPr sz="1100"/>
            </a:lvl1pPr>
          </a:lstStyle>
          <a:p>
            <a:fld id="{0D8766E1-CEEA-41BF-A457-E538D89CB544}" type="datetimeFigureOut">
              <a:rPr lang="en-US" smtClean="0"/>
              <a:pPr/>
              <a:t>4/14/16</a:t>
            </a:fld>
            <a:endParaRPr lang="en-US" dirty="0"/>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2529" tIns="46264" rIns="92529" bIns="46264"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29" tIns="46264" rIns="92529"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29" tIns="46264" rIns="92529" bIns="46264"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9465" y="8777193"/>
            <a:ext cx="3013763" cy="462042"/>
          </a:xfrm>
          <a:prstGeom prst="rect">
            <a:avLst/>
          </a:prstGeom>
        </p:spPr>
        <p:txBody>
          <a:bodyPr vert="horz" lIns="92529" tIns="46264" rIns="92529" bIns="46264" rtlCol="0" anchor="b"/>
          <a:lstStyle>
            <a:lvl1pPr algn="r">
              <a:defRPr sz="1100"/>
            </a:lvl1pPr>
          </a:lstStyle>
          <a:p>
            <a:fld id="{FB46C6A2-84B9-4F4B-9D29-2CFB53138DBA}" type="slidenum">
              <a:rPr lang="en-US" smtClean="0"/>
              <a:pPr/>
              <a:t>‹#›</a:t>
            </a:fld>
            <a:endParaRPr lang="en-US" dirty="0"/>
          </a:p>
        </p:txBody>
      </p:sp>
    </p:spTree>
    <p:extLst>
      <p:ext uri="{BB962C8B-B14F-4D97-AF65-F5344CB8AC3E}">
        <p14:creationId xmlns:p14="http://schemas.microsoft.com/office/powerpoint/2010/main" val="32139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 kickoff.  $24M in PF per year.  Legislature:</a:t>
            </a:r>
            <a:r>
              <a:rPr lang="en-US" baseline="0" dirty="0" smtClean="0"/>
              <a:t> </a:t>
            </a:r>
            <a:r>
              <a:rPr lang="en-US" dirty="0" smtClean="0"/>
              <a:t>What are we doing to help low-performing colleges? No college is high performing on all 8 PMs – nearly all are a mix of higher-performing</a:t>
            </a:r>
            <a:r>
              <a:rPr lang="en-US" baseline="0" dirty="0" smtClean="0"/>
              <a:t> and lower-performing on different Measures.  What if we find a way to connect high- and low- performers on each individual Measure?  The PP was born.  </a:t>
            </a:r>
            <a:r>
              <a:rPr lang="en-US" dirty="0" smtClean="0"/>
              <a:t>Zero-budget, all-volunteer initiative that connects higher-performing and lower-performing colleges on each individual PM. Include Mr.</a:t>
            </a:r>
            <a:r>
              <a:rPr lang="en-US" baseline="0" dirty="0" smtClean="0"/>
              <a:t> </a:t>
            </a:r>
            <a:r>
              <a:rPr lang="en-US" dirty="0" err="1" smtClean="0"/>
              <a:t>Fouts</a:t>
            </a:r>
            <a:r>
              <a:rPr lang="en-US" dirty="0" smtClean="0"/>
              <a:t> suggestion</a:t>
            </a:r>
            <a:r>
              <a:rPr lang="en-US" baseline="0" dirty="0" smtClean="0"/>
              <a:t> to talk with all Presidents for input on how to move forward.</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Tree>
    <p:extLst>
      <p:ext uri="{BB962C8B-B14F-4D97-AF65-F5344CB8AC3E}">
        <p14:creationId xmlns:p14="http://schemas.microsoft.com/office/powerpoint/2010/main" val="412237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Deborah</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dirty="0"/>
          </a:p>
        </p:txBody>
      </p:sp>
    </p:spTree>
    <p:extLst>
      <p:ext uri="{BB962C8B-B14F-4D97-AF65-F5344CB8AC3E}">
        <p14:creationId xmlns:p14="http://schemas.microsoft.com/office/powerpoint/2010/main" val="374406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dirty="0"/>
          </a:p>
        </p:txBody>
      </p:sp>
    </p:spTree>
    <p:extLst>
      <p:ext uri="{BB962C8B-B14F-4D97-AF65-F5344CB8AC3E}">
        <p14:creationId xmlns:p14="http://schemas.microsoft.com/office/powerpoint/2010/main" val="199842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6EB9C7-51CF-4953-8FBB-0F6EB2BF1A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952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75</a:t>
            </a:fld>
            <a:endParaRPr lang="en-US" dirty="0"/>
          </a:p>
        </p:txBody>
      </p:sp>
    </p:spTree>
    <p:extLst>
      <p:ext uri="{BB962C8B-B14F-4D97-AF65-F5344CB8AC3E}">
        <p14:creationId xmlns:p14="http://schemas.microsoft.com/office/powerpoint/2010/main" val="383362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76</a:t>
            </a:fld>
            <a:endParaRPr lang="en-US" dirty="0"/>
          </a:p>
        </p:txBody>
      </p:sp>
    </p:spTree>
    <p:extLst>
      <p:ext uri="{BB962C8B-B14F-4D97-AF65-F5344CB8AC3E}">
        <p14:creationId xmlns:p14="http://schemas.microsoft.com/office/powerpoint/2010/main" val="25333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77</a:t>
            </a:fld>
            <a:endParaRPr lang="en-US" dirty="0"/>
          </a:p>
        </p:txBody>
      </p:sp>
    </p:spTree>
    <p:extLst>
      <p:ext uri="{BB962C8B-B14F-4D97-AF65-F5344CB8AC3E}">
        <p14:creationId xmlns:p14="http://schemas.microsoft.com/office/powerpoint/2010/main" val="326845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78</a:t>
            </a:fld>
            <a:endParaRPr lang="en-US" dirty="0"/>
          </a:p>
        </p:txBody>
      </p:sp>
    </p:spTree>
    <p:extLst>
      <p:ext uri="{BB962C8B-B14F-4D97-AF65-F5344CB8AC3E}">
        <p14:creationId xmlns:p14="http://schemas.microsoft.com/office/powerpoint/2010/main" val="104418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79</a:t>
            </a:fld>
            <a:endParaRPr lang="en-US" dirty="0"/>
          </a:p>
        </p:txBody>
      </p:sp>
    </p:spTree>
    <p:extLst>
      <p:ext uri="{BB962C8B-B14F-4D97-AF65-F5344CB8AC3E}">
        <p14:creationId xmlns:p14="http://schemas.microsoft.com/office/powerpoint/2010/main" val="250697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80</a:t>
            </a:fld>
            <a:endParaRPr lang="en-US" dirty="0"/>
          </a:p>
        </p:txBody>
      </p:sp>
    </p:spTree>
    <p:extLst>
      <p:ext uri="{BB962C8B-B14F-4D97-AF65-F5344CB8AC3E}">
        <p14:creationId xmlns:p14="http://schemas.microsoft.com/office/powerpoint/2010/main" val="55080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81</a:t>
            </a:fld>
            <a:endParaRPr lang="en-US" dirty="0"/>
          </a:p>
        </p:txBody>
      </p:sp>
    </p:spTree>
    <p:extLst>
      <p:ext uri="{BB962C8B-B14F-4D97-AF65-F5344CB8AC3E}">
        <p14:creationId xmlns:p14="http://schemas.microsoft.com/office/powerpoint/2010/main" val="174829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Aft>
                <a:spcPts val="1200"/>
              </a:spcAft>
              <a:buFont typeface="Arial" panose="020B0604020202020204" pitchFamily="34" charset="0"/>
              <a:buChar char="•"/>
            </a:pPr>
            <a:r>
              <a:rPr lang="en-US" sz="1200" kern="1200" dirty="0" smtClean="0">
                <a:solidFill>
                  <a:schemeClr val="tx1"/>
                </a:solidFill>
                <a:latin typeface="+mn-lt"/>
                <a:ea typeface="+mn-ea"/>
                <a:cs typeface="+mn-cs"/>
              </a:rPr>
              <a:t>Now in its third year, the </a:t>
            </a:r>
            <a:r>
              <a:rPr lang="en-US" sz="1200" i="1" kern="1200" dirty="0" smtClean="0">
                <a:solidFill>
                  <a:schemeClr val="tx1"/>
                </a:solidFill>
                <a:latin typeface="+mn-lt"/>
                <a:ea typeface="+mn-ea"/>
                <a:cs typeface="+mn-cs"/>
              </a:rPr>
              <a:t>Performance Partnership</a:t>
            </a:r>
            <a:r>
              <a:rPr lang="en-US" sz="1200" kern="1200" dirty="0" smtClean="0">
                <a:solidFill>
                  <a:schemeClr val="tx1"/>
                </a:solidFill>
                <a:latin typeface="+mn-lt"/>
                <a:ea typeface="+mn-ea"/>
                <a:cs typeface="+mn-cs"/>
              </a:rPr>
              <a:t> is a college-driven, collaborative, statewide initiative aimed at helping colleges improve their performance outcomes as demonstrated by the Performance Measures and other accountability indicators.  We are </a:t>
            </a:r>
            <a:r>
              <a:rPr lang="en-US" sz="1200" i="1" kern="1200" dirty="0" smtClean="0">
                <a:solidFill>
                  <a:schemeClr val="tx1"/>
                </a:solidFill>
                <a:latin typeface="+mn-lt"/>
                <a:ea typeface="+mn-ea"/>
                <a:cs typeface="+mn-cs"/>
              </a:rPr>
              <a:t>passionate</a:t>
            </a:r>
            <a:r>
              <a:rPr lang="en-US" sz="1200" kern="1200" dirty="0" smtClean="0">
                <a:solidFill>
                  <a:schemeClr val="tx1"/>
                </a:solidFill>
                <a:latin typeface="+mn-lt"/>
                <a:ea typeface="+mn-ea"/>
                <a:cs typeface="+mn-cs"/>
              </a:rPr>
              <a:t> about </a:t>
            </a:r>
            <a:r>
              <a:rPr lang="en-US" sz="1200" i="1" kern="1200" dirty="0" smtClean="0">
                <a:solidFill>
                  <a:schemeClr val="tx1"/>
                </a:solidFill>
                <a:latin typeface="+mn-lt"/>
                <a:ea typeface="+mn-ea"/>
                <a:cs typeface="+mn-cs"/>
              </a:rPr>
              <a:t>boosting student success</a:t>
            </a:r>
            <a:r>
              <a:rPr lang="en-US" sz="1200" kern="1200" dirty="0" smtClean="0">
                <a:solidFill>
                  <a:schemeClr val="tx1"/>
                </a:solidFill>
                <a:latin typeface="+mn-lt"/>
                <a:ea typeface="+mn-ea"/>
                <a:cs typeface="+mn-cs"/>
              </a:rPr>
              <a:t>!  </a:t>
            </a:r>
            <a:endParaRPr lang="en-US" dirty="0" smtClean="0"/>
          </a:p>
          <a:p>
            <a:pPr marL="342900" indent="-342900">
              <a:lnSpc>
                <a:spcPct val="90000"/>
              </a:lnSpc>
              <a:spcAft>
                <a:spcPts val="1200"/>
              </a:spcAft>
              <a:buFont typeface="Arial" panose="020B0604020202020204" pitchFamily="34" charset="0"/>
              <a:buChar char="•"/>
            </a:pPr>
            <a:r>
              <a:rPr lang="en-US" dirty="0" smtClean="0"/>
              <a:t> [</a:t>
            </a:r>
            <a:r>
              <a:rPr lang="en-US" sz="1200" dirty="0" smtClean="0"/>
              <a:t>Facilitate institutional improvements and boost student success through the sharing of best practices</a:t>
            </a:r>
          </a:p>
          <a:p>
            <a:pPr marL="342900" indent="-342900">
              <a:lnSpc>
                <a:spcPct val="90000"/>
              </a:lnSpc>
              <a:spcAft>
                <a:spcPts val="1200"/>
              </a:spcAft>
              <a:buFont typeface="Arial" panose="020B0604020202020204" pitchFamily="34" charset="0"/>
              <a:buChar char="•"/>
            </a:pPr>
            <a:r>
              <a:rPr lang="en-US" sz="1200" dirty="0" smtClean="0"/>
              <a:t>Help colleges identify institutional strengths and opportunities</a:t>
            </a:r>
          </a:p>
          <a:p>
            <a:pPr marL="342900" indent="-342900">
              <a:lnSpc>
                <a:spcPct val="90000"/>
              </a:lnSpc>
              <a:spcAft>
                <a:spcPts val="1200"/>
              </a:spcAft>
              <a:buFont typeface="Arial" panose="020B0604020202020204" pitchFamily="34" charset="0"/>
              <a:buChar char="•"/>
            </a:pPr>
            <a:r>
              <a:rPr lang="en-US" sz="1200" dirty="0" smtClean="0"/>
              <a:t>Assist in the development of strategies and tools</a:t>
            </a:r>
          </a:p>
          <a:p>
            <a:pPr marL="342900" indent="-342900">
              <a:lnSpc>
                <a:spcPct val="90000"/>
              </a:lnSpc>
              <a:spcAft>
                <a:spcPts val="1200"/>
              </a:spcAft>
              <a:buFont typeface="Arial" panose="020B0604020202020204" pitchFamily="34" charset="0"/>
              <a:buChar char="•"/>
            </a:pPr>
            <a:r>
              <a:rPr lang="en-US" sz="1200" dirty="0" smtClean="0"/>
              <a:t>Coordinate collaborative relationships</a:t>
            </a:r>
          </a:p>
          <a:p>
            <a:pPr marL="342900" indent="-342900">
              <a:lnSpc>
                <a:spcPct val="90000"/>
              </a:lnSpc>
              <a:spcAft>
                <a:spcPts val="1200"/>
              </a:spcAft>
              <a:buFont typeface="Arial" panose="020B0604020202020204" pitchFamily="34" charset="0"/>
              <a:buChar char="•"/>
            </a:pPr>
            <a:r>
              <a:rPr lang="en-US" sz="1200" dirty="0" smtClean="0"/>
              <a:t>Utilize and help colleges better understand performance measure data</a:t>
            </a:r>
          </a:p>
          <a:p>
            <a:pPr marL="342900" indent="-342900">
              <a:lnSpc>
                <a:spcPct val="90000"/>
              </a:lnSpc>
              <a:spcAft>
                <a:spcPts val="1200"/>
              </a:spcAft>
              <a:buFont typeface="Arial" panose="020B0604020202020204" pitchFamily="34" charset="0"/>
              <a:buChar char="•"/>
            </a:pPr>
            <a:r>
              <a:rPr lang="en-US" sz="1200" dirty="0" smtClean="0"/>
              <a:t>Ensure program is college-driven, ongoing, voluntary, and open to all colleges</a:t>
            </a:r>
          </a:p>
          <a:p>
            <a:pPr marL="342900" indent="-342900">
              <a:lnSpc>
                <a:spcPct val="90000"/>
              </a:lnSpc>
              <a:spcAft>
                <a:spcPts val="1200"/>
              </a:spcAft>
              <a:buFont typeface="Arial" panose="020B0604020202020204" pitchFamily="34" charset="0"/>
              <a:buChar char="•"/>
            </a:pPr>
            <a:r>
              <a:rPr lang="en-US" sz="1200" dirty="0" smtClean="0"/>
              <a:t>To share in Each Other’s Success!]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dirty="0"/>
          </a:p>
        </p:txBody>
      </p:sp>
    </p:spTree>
    <p:extLst>
      <p:ext uri="{BB962C8B-B14F-4D97-AF65-F5344CB8AC3E}">
        <p14:creationId xmlns:p14="http://schemas.microsoft.com/office/powerpoint/2010/main" val="428101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82</a:t>
            </a:fld>
            <a:endParaRPr lang="en-US" dirty="0"/>
          </a:p>
        </p:txBody>
      </p:sp>
    </p:spTree>
    <p:extLst>
      <p:ext uri="{BB962C8B-B14F-4D97-AF65-F5344CB8AC3E}">
        <p14:creationId xmlns:p14="http://schemas.microsoft.com/office/powerpoint/2010/main" val="135518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31B55934-E9D8-4239-88CF-61626D6F1B9C}" type="slidenum">
              <a:rPr lang="en-US" smtClean="0"/>
              <a:t>3</a:t>
            </a:fld>
            <a:endParaRPr lang="en-US"/>
          </a:p>
        </p:txBody>
      </p:sp>
    </p:spTree>
    <p:extLst>
      <p:ext uri="{BB962C8B-B14F-4D97-AF65-F5344CB8AC3E}">
        <p14:creationId xmlns:p14="http://schemas.microsoft.com/office/powerpoint/2010/main" val="60705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 Hard.  It’s a little easier with</a:t>
            </a:r>
            <a:r>
              <a:rPr lang="en-US" baseline="0" dirty="0" smtClean="0"/>
              <a:t> the support of a friend.  The relationships that have formed across colleges are phenomenal.</a:t>
            </a:r>
            <a:endParaRPr lang="en-US" dirty="0"/>
          </a:p>
        </p:txBody>
      </p:sp>
      <p:sp>
        <p:nvSpPr>
          <p:cNvPr id="4" name="Slide Number Placeholder 3"/>
          <p:cNvSpPr>
            <a:spLocks noGrp="1"/>
          </p:cNvSpPr>
          <p:nvPr>
            <p:ph type="sldNum" sz="quarter" idx="10"/>
          </p:nvPr>
        </p:nvSpPr>
        <p:spPr/>
        <p:txBody>
          <a:bodyPr/>
          <a:lstStyle/>
          <a:p>
            <a:fld id="{CB926D13-72EE-41E6-ACBC-12930F77212D}" type="slidenum">
              <a:rPr lang="en-US" smtClean="0"/>
              <a:pPr/>
              <a:t>4</a:t>
            </a:fld>
            <a:endParaRPr lang="en-US"/>
          </a:p>
        </p:txBody>
      </p:sp>
    </p:spTree>
    <p:extLst>
      <p:ext uri="{BB962C8B-B14F-4D97-AF65-F5344CB8AC3E}">
        <p14:creationId xmlns:p14="http://schemas.microsoft.com/office/powerpoint/2010/main" val="6878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Deryl</a:t>
            </a:r>
            <a:r>
              <a:rPr lang="en-US" dirty="0" smtClean="0"/>
              <a:t>:  Representing 8 colleges with</a:t>
            </a:r>
            <a:r>
              <a:rPr lang="en-US" baseline="0" dirty="0" smtClean="0"/>
              <a:t> representation from Academic Affairs, Student Services, IE, and 6 System Office areas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Tree>
    <p:extLst>
      <p:ext uri="{BB962C8B-B14F-4D97-AF65-F5344CB8AC3E}">
        <p14:creationId xmlns:p14="http://schemas.microsoft.com/office/powerpoint/2010/main" val="210270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dirty="0"/>
          </a:p>
        </p:txBody>
      </p:sp>
    </p:spTree>
    <p:extLst>
      <p:ext uri="{BB962C8B-B14F-4D97-AF65-F5344CB8AC3E}">
        <p14:creationId xmlns:p14="http://schemas.microsoft.com/office/powerpoint/2010/main" val="183083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dirty="0"/>
          </a:p>
        </p:txBody>
      </p:sp>
    </p:spTree>
    <p:extLst>
      <p:ext uri="{BB962C8B-B14F-4D97-AF65-F5344CB8AC3E}">
        <p14:creationId xmlns:p14="http://schemas.microsoft.com/office/powerpoint/2010/main" val="332998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Deborah</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dirty="0"/>
          </a:p>
        </p:txBody>
      </p:sp>
    </p:spTree>
    <p:extLst>
      <p:ext uri="{BB962C8B-B14F-4D97-AF65-F5344CB8AC3E}">
        <p14:creationId xmlns:p14="http://schemas.microsoft.com/office/powerpoint/2010/main" val="130085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dirty="0"/>
          </a:p>
        </p:txBody>
      </p:sp>
    </p:spTree>
    <p:extLst>
      <p:ext uri="{BB962C8B-B14F-4D97-AF65-F5344CB8AC3E}">
        <p14:creationId xmlns:p14="http://schemas.microsoft.com/office/powerpoint/2010/main" val="28965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10/17/2012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169960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231933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66553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FDADC-51C6-48D9-9DB8-9939AFF50FDB}"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61" t="25741" r="63889" b="34815"/>
          <a:stretch/>
        </p:blipFill>
        <p:spPr>
          <a:xfrm>
            <a:off x="-37505" y="1530350"/>
            <a:ext cx="1457325" cy="2705100"/>
          </a:xfrm>
          <a:prstGeom prst="rect">
            <a:avLst/>
          </a:prstGeom>
        </p:spPr>
      </p:pic>
    </p:spTree>
    <p:extLst>
      <p:ext uri="{BB962C8B-B14F-4D97-AF65-F5344CB8AC3E}">
        <p14:creationId xmlns:p14="http://schemas.microsoft.com/office/powerpoint/2010/main" val="12877060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lvl1pPr marL="342900" indent="-295275">
              <a:buClr>
                <a:schemeClr val="accent1">
                  <a:lumMod val="75000"/>
                </a:schemeClr>
              </a:buClr>
              <a:buFont typeface="Wingdings" panose="05000000000000000000" pitchFamily="2" charset="2"/>
              <a:buChar char="§"/>
              <a:defRPr/>
            </a:lvl1pPr>
            <a:lvl2pPr marL="557213" indent="-214313">
              <a:buClr>
                <a:schemeClr val="accent1">
                  <a:lumMod val="75000"/>
                </a:schemeClr>
              </a:buClr>
              <a:buFont typeface="Wingdings" panose="05000000000000000000" pitchFamily="2" charset="2"/>
              <a:buChar char="§"/>
              <a:defRPr/>
            </a:lvl2pPr>
            <a:lvl3pPr marL="900113" indent="-214313">
              <a:buClr>
                <a:schemeClr val="accent1">
                  <a:lumMod val="75000"/>
                </a:schemeClr>
              </a:buClr>
              <a:buFont typeface="Wingdings" panose="05000000000000000000" pitchFamily="2" charset="2"/>
              <a:buChar char="§"/>
              <a:defRPr/>
            </a:lvl3pPr>
            <a:lvl4pPr marL="1157288" indent="-128588">
              <a:buClr>
                <a:schemeClr val="accent1">
                  <a:lumMod val="75000"/>
                </a:schemeClr>
              </a:buClr>
              <a:buFont typeface="Wingdings" panose="05000000000000000000" pitchFamily="2" charset="2"/>
              <a:buChar char="§"/>
              <a:defRPr/>
            </a:lvl4pPr>
            <a:lvl5pPr marL="1500188" indent="-128588">
              <a:buClr>
                <a:schemeClr val="accent1">
                  <a:lumMod val="75000"/>
                </a:schemeClr>
              </a:buClr>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BA4A29-E6DA-426A-97FA-5B4D9688BA9F}"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836D22C1-20B1-47E3-9458-662F58471AF4}"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100000" l="5667" r="57000">
                        <a14:foregroundMark x1="21000" y1="73869" x2="21000" y2="73869"/>
                        <a14:foregroundMark x1="30000" y1="71859" x2="30000" y2="71859"/>
                        <a14:foregroundMark x1="20667" y1="62312" x2="20667" y2="62312"/>
                        <a14:foregroundMark x1="18333" y1="59296" x2="18333" y2="59296"/>
                        <a14:foregroundMark x1="10667" y1="57789" x2="39333" y2="78894"/>
                        <a14:foregroundMark x1="11000" y1="72362" x2="29667" y2="84422"/>
                        <a14:foregroundMark x1="51000" y1="60302" x2="57000" y2="73869"/>
                        <a14:foregroundMark x1="7667" y1="61809" x2="14667" y2="88442"/>
                        <a14:foregroundMark x1="55333" y1="84925" x2="56667" y2="94472"/>
                        <a14:foregroundMark x1="32667" y1="21608" x2="38333" y2="26131"/>
                        <a14:foregroundMark x1="26667" y1="7035" x2="30667" y2="6030"/>
                        <a14:foregroundMark x1="37667" y1="52261" x2="39667" y2="52261"/>
                        <a14:foregroundMark x1="36667" y1="8040" x2="36667" y2="8040"/>
                        <a14:foregroundMark x1="43000" y1="7035" x2="43000" y2="7035"/>
                        <a14:backgroundMark x1="17000" y1="18593" x2="17000" y2="18593"/>
                        <a14:backgroundMark x1="9333" y1="9045" x2="19667" y2="26633"/>
                        <a14:backgroundMark x1="22333" y1="46734" x2="7667" y2="8040"/>
                        <a14:backgroundMark x1="20000" y1="2513" x2="28000" y2="3518"/>
                        <a14:backgroundMark x1="51667" y1="3015" x2="38000" y2="2010"/>
                        <a14:backgroundMark x1="51667" y1="49246" x2="53333" y2="52764"/>
                        <a14:backgroundMark x1="31000" y1="3015" x2="32667" y2="3015"/>
                        <a14:backgroundMark x1="26000" y1="11055" x2="29000" y2="7538"/>
                        <a14:backgroundMark x1="24000" y1="46231" x2="24000" y2="46231"/>
                        <a14:backgroundMark x1="26000" y1="49246" x2="26000" y2="49246"/>
                        <a14:backgroundMark x1="31667" y1="5025" x2="31667" y2="5025"/>
                        <a14:backgroundMark x1="29667" y1="8040" x2="32667" y2="6030"/>
                        <a14:backgroundMark x1="29667" y1="2513" x2="25667" y2="6533"/>
                        <a14:backgroundMark x1="28667" y1="7035" x2="28667" y2="7035"/>
                        <a14:backgroundMark x1="22333" y1="10553" x2="29667" y2="0"/>
                        <a14:backgroundMark x1="29000" y1="0" x2="29000" y2="0"/>
                        <a14:backgroundMark x1="28333" y1="3015" x2="28333" y2="3015"/>
                        <a14:backgroundMark x1="22333" y1="7035" x2="22333" y2="7035"/>
                        <a14:backgroundMark x1="21333" y1="7538" x2="21333" y2="7538"/>
                        <a14:backgroundMark x1="21667" y1="10050" x2="21667" y2="10050"/>
                        <a14:backgroundMark x1="22667" y1="11055" x2="22667" y2="11055"/>
                        <a14:backgroundMark x1="24667" y1="11055" x2="24667" y2="11055"/>
                      </a14:backgroundRemoval>
                    </a14:imgEffect>
                  </a14:imgLayer>
                </a14:imgProps>
              </a:ext>
              <a:ext uri="{28A0092B-C50C-407E-A947-70E740481C1C}">
                <a14:useLocalDpi xmlns:a14="http://schemas.microsoft.com/office/drawing/2010/main" val="0"/>
              </a:ext>
            </a:extLst>
          </a:blip>
          <a:srcRect r="42000"/>
          <a:stretch/>
        </p:blipFill>
        <p:spPr>
          <a:xfrm>
            <a:off x="-676962" y="3856036"/>
            <a:ext cx="1968625" cy="3001964"/>
          </a:xfrm>
          <a:prstGeom prst="rect">
            <a:avLst/>
          </a:prstGeom>
        </p:spPr>
      </p:pic>
    </p:spTree>
    <p:extLst>
      <p:ext uri="{BB962C8B-B14F-4D97-AF65-F5344CB8AC3E}">
        <p14:creationId xmlns:p14="http://schemas.microsoft.com/office/powerpoint/2010/main" val="18439347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ED1E43-454B-48DC-8DAF-8F0682873313}"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53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1AF1C8-8238-4345-A26D-A9150AB8499E}" type="datetime1">
              <a:rPr lang="en-US" smtClean="0">
                <a:solidFill>
                  <a:prstClr val="black"/>
                </a:solidFill>
              </a:rPr>
              <a:pPr/>
              <a:t>4/14/16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7" name="Slide Number Placeholder 6"/>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676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buClr>
                <a:schemeClr val="accent1">
                  <a:lumMod val="75000"/>
                </a:schemeClr>
              </a:buClr>
              <a:defRPr sz="1350"/>
            </a:lvl1pPr>
            <a:lvl2pPr>
              <a:buClr>
                <a:schemeClr val="accent1">
                  <a:lumMod val="75000"/>
                </a:schemeClr>
              </a:buClr>
              <a:defRPr sz="1200"/>
            </a:lvl2pPr>
            <a:lvl3pPr>
              <a:buClr>
                <a:schemeClr val="accent1">
                  <a:lumMod val="75000"/>
                </a:schemeClr>
              </a:buClr>
              <a:defRPr sz="1050"/>
            </a:lvl3pPr>
            <a:lvl4pPr>
              <a:buClr>
                <a:schemeClr val="accent1">
                  <a:lumMod val="75000"/>
                </a:schemeClr>
              </a:buClr>
              <a:defRPr sz="900"/>
            </a:lvl4pPr>
            <a:lvl5pPr>
              <a:buClr>
                <a:schemeClr val="accent1">
                  <a:lumMod val="75000"/>
                </a:schemeClr>
              </a:buCl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3F0086-B68A-4103-994E-83F5C962D1FB}" type="datetime1">
              <a:rPr lang="en-US" smtClean="0">
                <a:solidFill>
                  <a:prstClr val="black"/>
                </a:solidFill>
              </a:rPr>
              <a:pPr/>
              <a:t>4/14/16</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9" name="Slide Number Placeholder 8"/>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028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9A4A63-1476-42DB-AC19-CAC675C3FBDE}" type="datetime1">
              <a:rPr lang="en-US" smtClean="0">
                <a:solidFill>
                  <a:prstClr val="black"/>
                </a:solidFill>
              </a:rPr>
              <a:pPr/>
              <a:t>4/14/16</a:t>
            </a:fld>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5" name="Slide Number Placeholder 4"/>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630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77E75-E9BD-4EE9-855F-F9905DC06C22}" type="datetime1">
              <a:rPr lang="en-US" smtClean="0">
                <a:solidFill>
                  <a:prstClr val="black"/>
                </a:solidFill>
              </a:rPr>
              <a:pPr/>
              <a:t>4/14/16</a:t>
            </a:fld>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4" name="Slide Number Placeholder 3"/>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048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33CA2-217D-4B4B-A480-D4B8124A1390}" type="datetime1">
              <a:rPr lang="en-US" smtClean="0">
                <a:solidFill>
                  <a:prstClr val="black"/>
                </a:solidFill>
              </a:rPr>
              <a:pPr/>
              <a:t>4/14/16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7" name="Slide Number Placeholder 6"/>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43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10/17/2012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169223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8977F-EAFD-472E-BEA3-2166D1D6906E}" type="datetime1">
              <a:rPr lang="en-US" smtClean="0">
                <a:solidFill>
                  <a:prstClr val="black"/>
                </a:solidFill>
              </a:rPr>
              <a:pPr/>
              <a:t>4/14/16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7" name="Slide Number Placeholder 6"/>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0236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B830A-8A13-4731-832B-4656FDA09FC1}" type="datetime1">
              <a:rPr lang="en-US" smtClean="0">
                <a:solidFill>
                  <a:prstClr val="black"/>
                </a:solidFill>
              </a:rPr>
              <a:pPr/>
              <a:t>4/14/16</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7" name="Slide Number Placeholder 6"/>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061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67E4F-1FDD-489A-BD30-1770E9EE28C2}"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058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2E801-CAC4-4C18-9916-008788E3E094}"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25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0C529-8338-4234-A826-5CC3C0B60AC6}"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4107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58AF5-0CD9-4B2C-BFB0-7D8D75F0A9A3}"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9755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7F30F-DE5E-442A-8636-6EBBF2E18652}"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93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A3E4B-1BAD-4CEE-9835-2B4EB817016F}"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181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11719-7E4A-4993-BBD3-01C2590C32D2}"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12"/>
          </p:nvPr>
        </p:nvSpPr>
        <p:spPr/>
        <p:txBody>
          <a:body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8531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FE69EF-6784-4225-89AA-E6C06863EC96}"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811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10/17/2012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115238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969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91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2DE26E-BECB-4060-9299-C96746AEAA62}"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077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7CFC23-99AF-4883-881F-A6DD366A843C}" type="datetime1">
              <a:rPr lang="en-US" smtClean="0">
                <a:solidFill>
                  <a:prstClr val="black">
                    <a:tint val="75000"/>
                  </a:prstClr>
                </a:solidFill>
              </a:rPr>
              <a:pPr/>
              <a:t>4/14/16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84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B7775-0FB7-4EC8-BCB2-C596B636DF03}"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solidFill>
                  <a:prstClr val="black">
                    <a:tint val="75000"/>
                  </a:prstClr>
                </a:solidFill>
              </a:rPr>
              <a:pPr/>
              <a:t>4/14/16</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088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82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21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1EC54-034C-46DC-8500-E99EB784E404}"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8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B33C96-DA9D-4C8D-A443-56B68AA6C52B}"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28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10/17/2012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1782633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3216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6621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57078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54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646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0679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895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8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7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1726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726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10/17/2012</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3840894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076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1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072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90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623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solidFill>
                  <a:prstClr val="black">
                    <a:tint val="75000"/>
                  </a:prstClr>
                </a:solidFill>
              </a:rPr>
              <a:pPr/>
              <a:t>4/14/16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57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6B7775-0FB7-4EC8-BCB2-C596B636DF03}"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82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solidFill>
                  <a:prstClr val="black">
                    <a:tint val="75000"/>
                  </a:prstClr>
                </a:solidFill>
              </a:rPr>
              <a:pPr/>
              <a:t>4/14/16</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01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35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solidFill>
                  <a:prstClr val="black">
                    <a:tint val="75000"/>
                  </a:prstClr>
                </a:solidFill>
              </a:rPr>
              <a:pPr/>
              <a:t>4/14/16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7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10/17/2012</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6330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2156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solidFill>
                  <a:prstClr val="black">
                    <a:tint val="75000"/>
                  </a:prstClr>
                </a:solidFill>
              </a:rPr>
              <a:pPr/>
              <a:t>4/14/16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007EB5-E551-4081-B1D4-5458D7644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47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10/17/2012</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220527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10/17/2012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32409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10/17/2012</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extLst>
      <p:ext uri="{BB962C8B-B14F-4D97-AF65-F5344CB8AC3E}">
        <p14:creationId xmlns:p14="http://schemas.microsoft.com/office/powerpoint/2010/main" val="3221110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3" Type="http://schemas.openxmlformats.org/officeDocument/2006/relationships/image" Target="../media/image5.jpe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3" Type="http://schemas.openxmlformats.org/officeDocument/2006/relationships/image" Target="../media/image6.jpe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3" Type="http://schemas.openxmlformats.org/officeDocument/2006/relationships/image" Target="../media/image7.jpe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10/17/2012</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007EB5-E551-4081-B1D4-5458D7644D4F}" type="slidenum">
              <a:rPr lang="en-US" smtClean="0"/>
              <a:pPr/>
              <a:t>‹#›</a:t>
            </a:fld>
            <a:endParaRPr lang="en-US" dirty="0"/>
          </a:p>
        </p:txBody>
      </p:sp>
      <p:sp>
        <p:nvSpPr>
          <p:cNvPr id="7" name="TextBox 6"/>
          <p:cNvSpPr txBox="1"/>
          <p:nvPr/>
        </p:nvSpPr>
        <p:spPr>
          <a:xfrm>
            <a:off x="3048000" y="6324600"/>
            <a:ext cx="3048000" cy="369332"/>
          </a:xfrm>
          <a:prstGeom prst="rect">
            <a:avLst/>
          </a:prstGeom>
          <a:noFill/>
        </p:spPr>
        <p:txBody>
          <a:bodyPr wrap="square" rtlCol="0">
            <a:spAutoFit/>
          </a:bodyPr>
          <a:lstStyle/>
          <a:p>
            <a:pPr algn="ctr"/>
            <a:r>
              <a:rPr lang="en-US" b="1" spc="0" dirty="0" smtClean="0">
                <a:ln>
                  <a:noFill/>
                </a:ln>
                <a:solidFill>
                  <a:schemeClr val="accent1">
                    <a:lumMod val="75000"/>
                  </a:schemeClr>
                </a:solidFill>
              </a:rPr>
              <a:t>Hope    Opportunity</a:t>
            </a:r>
            <a:r>
              <a:rPr lang="en-US" b="1" spc="0" baseline="0" dirty="0" smtClean="0">
                <a:ln>
                  <a:noFill/>
                </a:ln>
                <a:solidFill>
                  <a:schemeClr val="accent1">
                    <a:lumMod val="75000"/>
                  </a:schemeClr>
                </a:solidFill>
              </a:rPr>
              <a:t> </a:t>
            </a:r>
            <a:r>
              <a:rPr lang="en-US" b="1" spc="0" dirty="0" smtClean="0">
                <a:ln>
                  <a:noFill/>
                </a:ln>
                <a:solidFill>
                  <a:schemeClr val="accent1">
                    <a:lumMod val="75000"/>
                  </a:schemeClr>
                </a:solidFill>
              </a:rPr>
              <a:t>   Jobs</a:t>
            </a:r>
            <a:endParaRPr lang="en-US" b="1" spc="0" dirty="0">
              <a:ln>
                <a:noFill/>
              </a:ln>
              <a:solidFill>
                <a:schemeClr val="accent1">
                  <a:lumMod val="75000"/>
                </a:schemeClr>
              </a:solidFill>
            </a:endParaRPr>
          </a:p>
        </p:txBody>
      </p:sp>
      <p:sp>
        <p:nvSpPr>
          <p:cNvPr id="8" name="Oval 7"/>
          <p:cNvSpPr/>
          <p:nvPr/>
        </p:nvSpPr>
        <p:spPr>
          <a:xfrm flipV="1">
            <a:off x="3886200"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257800" y="6477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S NCCC No Background Logo.jpg"/>
          <p:cNvPicPr>
            <a:picLocks noChangeAspect="1"/>
          </p:cNvPicPr>
          <p:nvPr/>
        </p:nvPicPr>
        <p:blipFill>
          <a:blip r:embed="rId13" cstate="print"/>
          <a:stretch>
            <a:fillRect/>
          </a:stretch>
        </p:blipFill>
        <p:spPr>
          <a:xfrm>
            <a:off x="-1" y="0"/>
            <a:ext cx="3048001" cy="660400"/>
          </a:xfrm>
          <a:prstGeom prst="rect">
            <a:avLst/>
          </a:prstGeom>
        </p:spPr>
      </p:pic>
    </p:spTree>
    <p:extLst>
      <p:ext uri="{BB962C8B-B14F-4D97-AF65-F5344CB8AC3E}">
        <p14:creationId xmlns:p14="http://schemas.microsoft.com/office/powerpoint/2010/main" val="1883513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8BD197B-5EBF-4A24-96EF-0D486FD2B69F}" type="datetime1">
              <a:rPr lang="en-US" smtClean="0">
                <a:solidFill>
                  <a:prstClr val="black"/>
                </a:solidFill>
              </a:rPr>
              <a:pPr/>
              <a:t>4/14/16</a:t>
            </a:fld>
            <a:endParaRPr lang="en-US">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en-US" smtClean="0">
                <a:solidFill>
                  <a:prstClr val="black"/>
                </a:solidFill>
              </a:rPr>
              <a:t>Boosting CTE Non-Traditional Gender Enrollment  - April 2016</a:t>
            </a:r>
            <a:endParaRPr lang="en-US">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36D22C1-20B1-47E3-9458-662F58471AF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0568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hf sldNum="0" hd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solidFill>
                  <a:prstClr val="black">
                    <a:tint val="75000"/>
                  </a:prstClr>
                </a:solidFill>
              </a:rPr>
              <a:pPr/>
              <a:t>4/14/16</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extLst>
      <p:ext uri="{BB962C8B-B14F-4D97-AF65-F5344CB8AC3E}">
        <p14:creationId xmlns:p14="http://schemas.microsoft.com/office/powerpoint/2010/main" val="15595380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471513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solidFill>
                  <a:prstClr val="black">
                    <a:tint val="75000"/>
                  </a:prstClr>
                </a:solidFill>
              </a:rPr>
              <a:pPr/>
              <a:t>4/14/16</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extLst>
      <p:ext uri="{BB962C8B-B14F-4D97-AF65-F5344CB8AC3E}">
        <p14:creationId xmlns:p14="http://schemas.microsoft.com/office/powerpoint/2010/main" val="11348630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18.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4" Type="http://schemas.microsoft.com/office/2007/relationships/hdphoto" Target="../media/hdphoto4.wdp"/><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jpeg"/><Relationship Id="rId3"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2.wdp"/><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hyperlink" Target="http://www2.smartbrief.com/servlet/encodeServlet?issueid=FE0F594C-43BB-4458-A4DE-FAA3682ABAC2&amp;sid=7af739b8-82c5-4a06-a0ab-7544ddfbf0e2" TargetMode="External"/><Relationship Id="rId4" Type="http://schemas.openxmlformats.org/officeDocument/2006/relationships/hyperlink" Target="http://acte.informz.net/informzdataservice/onlineversion/ind/bWFpbGluZ2luc3RhbmNlaWQ9NTA5ODAxNyZzdWJzY3JpYmVyaWQ9ODQxNjczMzk4" TargetMode="External"/><Relationship Id="rId5" Type="http://schemas.openxmlformats.org/officeDocument/2006/relationships/hyperlink" Target="http://www.napequity.org/nape-content/uploads/Guide-for-Program-Improvement-Perkins-IV.pdf" TargetMode="External"/><Relationship Id="rId6" Type="http://schemas.openxmlformats.org/officeDocument/2006/relationships/hyperlink" Target="http://cte.ed.gov/" TargetMode="External"/><Relationship Id="rId1" Type="http://schemas.openxmlformats.org/officeDocument/2006/relationships/slideLayout" Target="../slideLayouts/slideLayout41.xml"/><Relationship Id="rId2" Type="http://schemas.openxmlformats.org/officeDocument/2006/relationships/hyperlink" Target="http://ccrc.tc.columbia.ed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3.wdp"/><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30.xml"/><Relationship Id="rId2" Type="http://schemas.openxmlformats.org/officeDocument/2006/relationships/image" Target="../media/image5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www.ncperkins.or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hyperlink" Target="http://www.piedmontcc.edu/Performance-Partnership-Summi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emf"/></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hyperlink" Target="mailto:witchgerb@nccommunitycolleges.edu" TargetMode="External"/><Relationship Id="rId8" Type="http://schemas.openxmlformats.org/officeDocument/2006/relationships/hyperlink" Target="mailto:lscuiletti@cccc.edu" TargetMode="External"/><Relationship Id="rId9" Type="http://schemas.openxmlformats.org/officeDocument/2006/relationships/hyperlink" Target="mailto:doris.carver@piedmontcc.edu" TargetMode="External"/><Relationship Id="rId10"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61665"/>
            <a:ext cx="7620000" cy="2590800"/>
          </a:xfrm>
        </p:spPr>
        <p:txBody>
          <a:bodyPr>
            <a:noAutofit/>
          </a:bodyPr>
          <a:lstStyle/>
          <a:p>
            <a:pPr>
              <a:lnSpc>
                <a:spcPct val="80000"/>
              </a:lnSpc>
              <a:spcAft>
                <a:spcPts val="1800"/>
              </a:spcAft>
            </a:pPr>
            <a:r>
              <a:rPr lang="en-US" sz="6000" b="1" dirty="0" smtClean="0">
                <a:solidFill>
                  <a:schemeClr val="tx2"/>
                </a:solidFill>
              </a:rPr>
              <a:t/>
            </a:r>
            <a:br>
              <a:rPr lang="en-US" sz="6000" b="1" dirty="0" smtClean="0">
                <a:solidFill>
                  <a:schemeClr val="tx2"/>
                </a:solidFill>
              </a:rPr>
            </a:br>
            <a:r>
              <a:rPr lang="en-US" sz="1200" b="1" dirty="0" smtClean="0">
                <a:solidFill>
                  <a:schemeClr val="accent5">
                    <a:lumMod val="50000"/>
                  </a:schemeClr>
                </a:solidFill>
                <a:latin typeface="Arial Narrow" panose="020B0606020202030204" pitchFamily="34" charset="0"/>
              </a:rPr>
              <a:t/>
            </a:r>
            <a:br>
              <a:rPr lang="en-US" sz="1200" b="1" dirty="0" smtClean="0">
                <a:solidFill>
                  <a:schemeClr val="accent5">
                    <a:lumMod val="50000"/>
                  </a:schemeClr>
                </a:solidFill>
                <a:latin typeface="Arial Narrow" panose="020B0606020202030204" pitchFamily="34" charset="0"/>
              </a:rPr>
            </a:br>
            <a:r>
              <a:rPr lang="en-US" sz="4000" dirty="0" smtClean="0">
                <a:solidFill>
                  <a:schemeClr val="accent5">
                    <a:lumMod val="50000"/>
                  </a:schemeClr>
                </a:solidFill>
                <a:latin typeface="Franklin Gothic Medium Cond" panose="020B0606030402020204" pitchFamily="34" charset="0"/>
              </a:rPr>
              <a:t>The Performance Partnership:  </a:t>
            </a:r>
            <a:r>
              <a:rPr lang="en-US" sz="6000" dirty="0" smtClean="0">
                <a:solidFill>
                  <a:schemeClr val="accent5">
                    <a:lumMod val="50000"/>
                  </a:schemeClr>
                </a:solidFill>
                <a:latin typeface="Franklin Gothic Medium Cond" panose="020B0606030402020204" pitchFamily="34" charset="0"/>
              </a:rPr>
              <a:t/>
            </a:r>
            <a:br>
              <a:rPr lang="en-US" sz="6000" dirty="0" smtClean="0">
                <a:solidFill>
                  <a:schemeClr val="accent5">
                    <a:lumMod val="50000"/>
                  </a:schemeClr>
                </a:solidFill>
                <a:latin typeface="Franklin Gothic Medium Cond" panose="020B0606030402020204" pitchFamily="34" charset="0"/>
              </a:rPr>
            </a:br>
            <a:r>
              <a:rPr lang="en-US" sz="5400" b="1" i="1" dirty="0" smtClean="0">
                <a:solidFill>
                  <a:schemeClr val="accent5">
                    <a:lumMod val="50000"/>
                  </a:schemeClr>
                </a:solidFill>
                <a:latin typeface="Franklin Gothic Medium Cond" panose="020B0606030402020204" pitchFamily="34" charset="0"/>
              </a:rPr>
              <a:t>Joining Hands across NC </a:t>
            </a:r>
            <a:br>
              <a:rPr lang="en-US" sz="5400" b="1" i="1" dirty="0" smtClean="0">
                <a:solidFill>
                  <a:schemeClr val="accent5">
                    <a:lumMod val="50000"/>
                  </a:schemeClr>
                </a:solidFill>
                <a:latin typeface="Franklin Gothic Medium Cond" panose="020B0606030402020204" pitchFamily="34" charset="0"/>
              </a:rPr>
            </a:br>
            <a:r>
              <a:rPr lang="en-US" sz="5400" b="1" i="1" dirty="0" smtClean="0">
                <a:solidFill>
                  <a:schemeClr val="accent5">
                    <a:lumMod val="50000"/>
                  </a:schemeClr>
                </a:solidFill>
                <a:latin typeface="Franklin Gothic Medium Cond" panose="020B0606030402020204" pitchFamily="34" charset="0"/>
              </a:rPr>
              <a:t>to Boost Student Success</a:t>
            </a:r>
            <a:r>
              <a:rPr lang="en-US" sz="2000" b="1" i="1" dirty="0" smtClean="0">
                <a:solidFill>
                  <a:schemeClr val="tx2"/>
                </a:solidFill>
                <a:latin typeface="Franklin Gothic Medium Cond" panose="020B0606030402020204" pitchFamily="34" charset="0"/>
              </a:rPr>
              <a:t/>
            </a:r>
            <a:br>
              <a:rPr lang="en-US" sz="2000" b="1" i="1" dirty="0" smtClean="0">
                <a:solidFill>
                  <a:schemeClr val="tx2"/>
                </a:solidFill>
                <a:latin typeface="Franklin Gothic Medium Cond" panose="020B0606030402020204" pitchFamily="34" charset="0"/>
              </a:rPr>
            </a:br>
            <a:endParaRPr lang="en-US" sz="6000" b="1" i="1" dirty="0">
              <a:solidFill>
                <a:schemeClr val="tx2"/>
              </a:solidFill>
              <a:latin typeface="Franklin Gothic Medium Cond" panose="020B0606030402020204" pitchFamily="34" charset="0"/>
            </a:endParaRPr>
          </a:p>
        </p:txBody>
      </p:sp>
      <p:sp>
        <p:nvSpPr>
          <p:cNvPr id="7" name="TextBox 6"/>
          <p:cNvSpPr txBox="1"/>
          <p:nvPr/>
        </p:nvSpPr>
        <p:spPr>
          <a:xfrm>
            <a:off x="533400" y="5495330"/>
            <a:ext cx="8077200" cy="923330"/>
          </a:xfrm>
          <a:prstGeom prst="rect">
            <a:avLst/>
          </a:prstGeom>
          <a:noFill/>
        </p:spPr>
        <p:txBody>
          <a:bodyPr wrap="square" rtlCol="0">
            <a:spAutoFit/>
          </a:bodyPr>
          <a:lstStyle/>
          <a:p>
            <a:endParaRPr lang="en-US" i="1" dirty="0" smtClean="0"/>
          </a:p>
          <a:p>
            <a:endParaRPr lang="en-US" i="1" dirty="0"/>
          </a:p>
          <a:p>
            <a:endParaRPr lang="en-US" i="1" dirty="0" smtClean="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5" t="11756" r="7540" b="7256"/>
          <a:stretch/>
        </p:blipFill>
        <p:spPr bwMode="auto">
          <a:xfrm>
            <a:off x="2667000" y="3002280"/>
            <a:ext cx="6102575" cy="366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0"/>
            <a:ext cx="3200400" cy="838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1272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3200400" cy="8382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304800" y="457200"/>
            <a:ext cx="7162800" cy="944562"/>
          </a:xfrm>
        </p:spPr>
        <p:txBody>
          <a:bodyPr>
            <a:normAutofit/>
          </a:bodyPr>
          <a:lstStyle/>
          <a:p>
            <a:r>
              <a:rPr lang="en-US" sz="5400" b="1" dirty="0">
                <a:solidFill>
                  <a:schemeClr val="accent5">
                    <a:lumMod val="50000"/>
                  </a:schemeClr>
                </a:solidFill>
              </a:rPr>
              <a:t>5</a:t>
            </a:r>
            <a:r>
              <a:rPr lang="en-US" sz="5400" b="1" dirty="0" smtClean="0">
                <a:solidFill>
                  <a:schemeClr val="accent5">
                    <a:lumMod val="50000"/>
                  </a:schemeClr>
                </a:solidFill>
              </a:rPr>
              <a:t>.  Conference Call-Ins</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10</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sp>
        <p:nvSpPr>
          <p:cNvPr id="7" name="Rectangle 6"/>
          <p:cNvSpPr/>
          <p:nvPr/>
        </p:nvSpPr>
        <p:spPr>
          <a:xfrm>
            <a:off x="381000" y="1727334"/>
            <a:ext cx="8458200" cy="3958007"/>
          </a:xfrm>
          <a:prstGeom prst="rect">
            <a:avLst/>
          </a:prstGeom>
        </p:spPr>
        <p:txBody>
          <a:bodyPr wrap="square">
            <a:spAutoFit/>
          </a:bodyPr>
          <a:lstStyle/>
          <a:p>
            <a:pPr marL="457200" lvl="0" indent="-457200">
              <a:lnSpc>
                <a:spcPct val="90000"/>
              </a:lnSpc>
              <a:spcBef>
                <a:spcPts val="1200"/>
              </a:spcBef>
              <a:spcAft>
                <a:spcPts val="1200"/>
              </a:spcAft>
              <a:buFont typeface="Arial" panose="020B0604020202020204" pitchFamily="34" charset="0"/>
              <a:buChar char="•"/>
            </a:pPr>
            <a:r>
              <a:rPr lang="en-US" sz="2400" dirty="0" smtClean="0"/>
              <a:t>Themed to cover State and Federal Performance Metrics</a:t>
            </a:r>
          </a:p>
          <a:p>
            <a:pPr marL="457200" lvl="0" indent="-457200">
              <a:lnSpc>
                <a:spcPct val="90000"/>
              </a:lnSpc>
              <a:spcBef>
                <a:spcPts val="1200"/>
              </a:spcBef>
              <a:spcAft>
                <a:spcPts val="1200"/>
              </a:spcAft>
              <a:buFont typeface="Arial" panose="020B0604020202020204" pitchFamily="34" charset="0"/>
              <a:buChar char="•"/>
            </a:pPr>
            <a:r>
              <a:rPr lang="en-US" sz="2400" dirty="0" smtClean="0"/>
              <a:t>Feature Best Practices presented by high-performing colleges </a:t>
            </a:r>
          </a:p>
          <a:p>
            <a:pPr marL="457200" lvl="0" indent="-457200">
              <a:lnSpc>
                <a:spcPct val="90000"/>
              </a:lnSpc>
              <a:spcBef>
                <a:spcPts val="1200"/>
              </a:spcBef>
              <a:spcAft>
                <a:spcPts val="1200"/>
              </a:spcAft>
              <a:buFont typeface="Arial" panose="020B0604020202020204" pitchFamily="34" charset="0"/>
              <a:buChar char="•"/>
            </a:pPr>
            <a:r>
              <a:rPr lang="en-US" sz="2400" dirty="0" smtClean="0"/>
              <a:t>Discuss </a:t>
            </a:r>
            <a:r>
              <a:rPr lang="en-US" sz="2400" dirty="0"/>
              <a:t>what's working and what isn't among </a:t>
            </a:r>
            <a:r>
              <a:rPr lang="en-US" sz="2400" dirty="0" smtClean="0"/>
              <a:t>callers </a:t>
            </a:r>
          </a:p>
          <a:p>
            <a:pPr marL="457200" lvl="0" indent="-457200">
              <a:lnSpc>
                <a:spcPct val="90000"/>
              </a:lnSpc>
              <a:spcBef>
                <a:spcPts val="1200"/>
              </a:spcBef>
              <a:spcAft>
                <a:spcPts val="1200"/>
              </a:spcAft>
              <a:buFont typeface="Arial" panose="020B0604020202020204" pitchFamily="34" charset="0"/>
              <a:buChar char="•"/>
            </a:pPr>
            <a:r>
              <a:rPr lang="en-US" sz="2400" dirty="0" smtClean="0"/>
              <a:t>Discuss </a:t>
            </a:r>
            <a:r>
              <a:rPr lang="en-US" sz="2400" dirty="0"/>
              <a:t>up-to-the-moment new ideas being implemented to </a:t>
            </a:r>
            <a:r>
              <a:rPr lang="en-US" sz="2400" dirty="0" smtClean="0"/>
              <a:t>spur performance improvement</a:t>
            </a:r>
          </a:p>
          <a:p>
            <a:pPr marL="457200" lvl="0" indent="-457200">
              <a:lnSpc>
                <a:spcPct val="90000"/>
              </a:lnSpc>
              <a:spcBef>
                <a:spcPts val="1200"/>
              </a:spcBef>
              <a:spcAft>
                <a:spcPts val="1200"/>
              </a:spcAft>
              <a:buFont typeface="Arial" panose="020B0604020202020204" pitchFamily="34" charset="0"/>
              <a:buChar char="•"/>
            </a:pPr>
            <a:r>
              <a:rPr lang="en-US" sz="2400" dirty="0" smtClean="0"/>
              <a:t>Open discussion by college participants during call-ins</a:t>
            </a:r>
          </a:p>
          <a:p>
            <a:pPr marL="457200" lvl="0" indent="-457200">
              <a:lnSpc>
                <a:spcPct val="90000"/>
              </a:lnSpc>
              <a:spcBef>
                <a:spcPts val="1200"/>
              </a:spcBef>
              <a:spcAft>
                <a:spcPts val="1200"/>
              </a:spcAft>
              <a:buFont typeface="Arial" panose="020B0604020202020204" pitchFamily="34" charset="0"/>
              <a:buChar char="•"/>
            </a:pPr>
            <a:r>
              <a:rPr lang="en-US" sz="2400" dirty="0" smtClean="0"/>
              <a:t>Majority of colleges participate </a:t>
            </a:r>
          </a:p>
        </p:txBody>
      </p:sp>
      <p:sp>
        <p:nvSpPr>
          <p:cNvPr id="9" name="TextBox 8"/>
          <p:cNvSpPr txBox="1"/>
          <p:nvPr/>
        </p:nvSpPr>
        <p:spPr>
          <a:xfrm>
            <a:off x="3144520" y="6362339"/>
            <a:ext cx="3200400" cy="838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237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944562"/>
          </a:xfrm>
        </p:spPr>
        <p:txBody>
          <a:bodyPr anchor="t" anchorCtr="0">
            <a:normAutofit fontScale="90000"/>
          </a:bodyPr>
          <a:lstStyle/>
          <a:p>
            <a:pPr algn="ctr"/>
            <a:r>
              <a:rPr lang="en-US" sz="5400" b="1" dirty="0" smtClean="0">
                <a:solidFill>
                  <a:schemeClr val="accent5">
                    <a:lumMod val="50000"/>
                  </a:schemeClr>
                </a:solidFill>
              </a:rPr>
              <a:t>Measures being discussed today:</a:t>
            </a:r>
            <a:br>
              <a:rPr lang="en-US" sz="5400" b="1" dirty="0" smtClean="0">
                <a:solidFill>
                  <a:schemeClr val="accent5">
                    <a:lumMod val="50000"/>
                  </a:schemeClr>
                </a:solidFill>
              </a:rPr>
            </a:br>
            <a:r>
              <a:rPr lang="en-US" sz="5400" b="1" dirty="0">
                <a:solidFill>
                  <a:schemeClr val="accent5">
                    <a:lumMod val="50000"/>
                  </a:schemeClr>
                </a:solidFill>
              </a:rPr>
              <a:t/>
            </a:r>
            <a:br>
              <a:rPr lang="en-US" sz="5400" b="1" dirty="0">
                <a:solidFill>
                  <a:schemeClr val="accent5">
                    <a:lumMod val="50000"/>
                  </a:schemeClr>
                </a:solidFill>
              </a:rPr>
            </a:br>
            <a:r>
              <a:rPr lang="en-US" sz="4400" b="1" dirty="0">
                <a:solidFill>
                  <a:srgbClr val="00B050"/>
                </a:solidFill>
              </a:rPr>
              <a:t>Perkins 5P1 &amp; </a:t>
            </a:r>
            <a:r>
              <a:rPr lang="en-US" sz="4400" b="1" dirty="0" smtClean="0">
                <a:solidFill>
                  <a:srgbClr val="00B050"/>
                </a:solidFill>
              </a:rPr>
              <a:t>2: Boosting CTE Non-Traditional Gender Enrollment </a:t>
            </a:r>
            <a:r>
              <a:rPr lang="en-US" sz="5400" b="1" dirty="0" smtClean="0">
                <a:solidFill>
                  <a:srgbClr val="00B050"/>
                </a:solidFill>
              </a:rPr>
              <a:t/>
            </a:r>
            <a:br>
              <a:rPr lang="en-US" sz="5400" b="1" dirty="0" smtClean="0">
                <a:solidFill>
                  <a:srgbClr val="00B050"/>
                </a:solidFill>
              </a:rPr>
            </a:br>
            <a:r>
              <a:rPr lang="en-US" sz="5400" b="1" dirty="0" smtClean="0">
                <a:solidFill>
                  <a:schemeClr val="accent5">
                    <a:lumMod val="50000"/>
                  </a:schemeClr>
                </a:solidFill>
              </a:rPr>
              <a:t/>
            </a:r>
            <a:br>
              <a:rPr lang="en-US" sz="5400" b="1" dirty="0" smtClean="0">
                <a:solidFill>
                  <a:schemeClr val="accent5">
                    <a:lumMod val="50000"/>
                  </a:schemeClr>
                </a:solidFill>
              </a:rPr>
            </a:br>
            <a:r>
              <a:rPr lang="en-US" sz="2700" b="1" i="1" dirty="0" smtClean="0">
                <a:solidFill>
                  <a:schemeClr val="accent5">
                    <a:lumMod val="50000"/>
                  </a:schemeClr>
                </a:solidFill>
              </a:rPr>
              <a:t>Your Hosts:</a:t>
            </a:r>
            <a:br>
              <a:rPr lang="en-US" sz="2700" b="1" i="1" dirty="0" smtClean="0">
                <a:solidFill>
                  <a:schemeClr val="accent5">
                    <a:lumMod val="50000"/>
                  </a:schemeClr>
                </a:solidFill>
              </a:rPr>
            </a:br>
            <a:r>
              <a:rPr lang="en-US" sz="3100" b="1" dirty="0" smtClean="0">
                <a:solidFill>
                  <a:schemeClr val="accent5">
                    <a:lumMod val="50000"/>
                  </a:schemeClr>
                </a:solidFill>
              </a:rPr>
              <a:t/>
            </a:r>
            <a:br>
              <a:rPr lang="en-US" sz="3100" b="1" dirty="0" smtClean="0">
                <a:solidFill>
                  <a:schemeClr val="accent5">
                    <a:lumMod val="50000"/>
                  </a:schemeClr>
                </a:solidFill>
              </a:rPr>
            </a:br>
            <a:r>
              <a:rPr lang="en-US" sz="2200" b="1" dirty="0" smtClean="0">
                <a:solidFill>
                  <a:schemeClr val="accent5">
                    <a:lumMod val="50000"/>
                  </a:schemeClr>
                </a:solidFill>
              </a:rPr>
              <a:t>Dr. Bob </a:t>
            </a:r>
            <a:r>
              <a:rPr lang="en-US" sz="2200" b="1" dirty="0" err="1" smtClean="0">
                <a:solidFill>
                  <a:schemeClr val="accent5">
                    <a:lumMod val="50000"/>
                  </a:schemeClr>
                </a:solidFill>
              </a:rPr>
              <a:t>Witchger</a:t>
            </a:r>
            <a:r>
              <a:rPr lang="en-US" sz="2200" b="1" dirty="0" smtClean="0">
                <a:solidFill>
                  <a:schemeClr val="accent5">
                    <a:lumMod val="50000"/>
                  </a:schemeClr>
                </a:solidFill>
              </a:rPr>
              <a:t>, Director of CTE, NCCCS</a:t>
            </a:r>
            <a:br>
              <a:rPr lang="en-US" sz="2200" b="1" dirty="0" smtClean="0">
                <a:solidFill>
                  <a:schemeClr val="accent5">
                    <a:lumMod val="50000"/>
                  </a:schemeClr>
                </a:solidFill>
              </a:rPr>
            </a:br>
            <a:r>
              <a:rPr lang="en-US" sz="2200" b="1" dirty="0" smtClean="0">
                <a:solidFill>
                  <a:schemeClr val="accent5">
                    <a:lumMod val="50000"/>
                  </a:schemeClr>
                </a:solidFill>
              </a:rPr>
              <a:t/>
            </a:r>
            <a:br>
              <a:rPr lang="en-US" sz="2200" b="1" dirty="0" smtClean="0">
                <a:solidFill>
                  <a:schemeClr val="accent5">
                    <a:lumMod val="50000"/>
                  </a:schemeClr>
                </a:solidFill>
              </a:rPr>
            </a:br>
            <a:r>
              <a:rPr lang="en-US" sz="2200" b="1" dirty="0" smtClean="0">
                <a:solidFill>
                  <a:schemeClr val="accent5">
                    <a:lumMod val="50000"/>
                  </a:schemeClr>
                </a:solidFill>
              </a:rPr>
              <a:t>Dr. Linda Scuiletti, AVP of Assessment, Planning &amp; Research, Central Carolina CC</a:t>
            </a:r>
            <a:endParaRPr lang="en-US" sz="4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11</a:t>
            </a:fld>
            <a:endParaRPr lang="en-US"/>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349603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Today’s Presenters: </a:t>
            </a:r>
            <a:endParaRPr lang="en-US" sz="4800" b="1" dirty="0"/>
          </a:p>
        </p:txBody>
      </p:sp>
      <p:sp>
        <p:nvSpPr>
          <p:cNvPr id="3" name="Content Placeholder 2"/>
          <p:cNvSpPr>
            <a:spLocks noGrp="1"/>
          </p:cNvSpPr>
          <p:nvPr>
            <p:ph idx="1"/>
          </p:nvPr>
        </p:nvSpPr>
        <p:spPr>
          <a:xfrm>
            <a:off x="628650" y="1745993"/>
            <a:ext cx="7886700" cy="4351338"/>
          </a:xfrm>
        </p:spPr>
        <p:txBody>
          <a:bodyPr>
            <a:normAutofit fontScale="92500" lnSpcReduction="20000"/>
          </a:bodyPr>
          <a:lstStyle/>
          <a:p>
            <a:r>
              <a:rPr lang="en-US" dirty="0"/>
              <a:t>Pamela Silvers (A-B Tech): </a:t>
            </a:r>
            <a:r>
              <a:rPr lang="en-US" b="1" dirty="0"/>
              <a:t>AB-Tech's Non-Traditional Enrollment Grant and Strategies to Improve </a:t>
            </a:r>
            <a:r>
              <a:rPr lang="en-US" b="1" dirty="0" smtClean="0"/>
              <a:t>Performance</a:t>
            </a:r>
          </a:p>
          <a:p>
            <a:endParaRPr lang="en-US" dirty="0"/>
          </a:p>
          <a:p>
            <a:r>
              <a:rPr lang="en-US" dirty="0"/>
              <a:t>Pam Gibson (Fayetteville Tech): </a:t>
            </a:r>
            <a:r>
              <a:rPr lang="en-US" b="1" dirty="0"/>
              <a:t>Success Strategies for Improving Performance on Perkins 5P1 and </a:t>
            </a:r>
            <a:r>
              <a:rPr lang="en-US" b="1" dirty="0" smtClean="0"/>
              <a:t>5P2</a:t>
            </a:r>
          </a:p>
          <a:p>
            <a:endParaRPr lang="en-US" dirty="0"/>
          </a:p>
          <a:p>
            <a:r>
              <a:rPr lang="en-US" dirty="0"/>
              <a:t>Diane </a:t>
            </a:r>
            <a:r>
              <a:rPr lang="en-US" dirty="0" err="1"/>
              <a:t>Albahrawy</a:t>
            </a:r>
            <a:r>
              <a:rPr lang="en-US" dirty="0"/>
              <a:t> (Wake Tech): </a:t>
            </a:r>
            <a:r>
              <a:rPr lang="en-US" b="1" dirty="0"/>
              <a:t>Strategies for Improvement on Perkins Core </a:t>
            </a:r>
            <a:r>
              <a:rPr lang="en-US" b="1" dirty="0" smtClean="0"/>
              <a:t>Indicators</a:t>
            </a:r>
          </a:p>
          <a:p>
            <a:endParaRPr lang="en-US" dirty="0"/>
          </a:p>
          <a:p>
            <a:r>
              <a:rPr lang="en-US" dirty="0"/>
              <a:t>Julia Hamilton (NCCCS): </a:t>
            </a:r>
            <a:r>
              <a:rPr lang="en-US" b="1" dirty="0"/>
              <a:t>The Perkins Data, </a:t>
            </a:r>
            <a:r>
              <a:rPr lang="en-US" b="1" dirty="0" smtClean="0"/>
              <a:t>In-Depth</a:t>
            </a:r>
          </a:p>
          <a:p>
            <a:endParaRPr lang="en-US" dirty="0"/>
          </a:p>
          <a:p>
            <a:r>
              <a:rPr lang="en-US" dirty="0"/>
              <a:t>Chris </a:t>
            </a:r>
            <a:r>
              <a:rPr lang="en-US" dirty="0" err="1"/>
              <a:t>Droessler</a:t>
            </a:r>
            <a:r>
              <a:rPr lang="en-US" dirty="0"/>
              <a:t> (NCCCS): </a:t>
            </a:r>
            <a:r>
              <a:rPr lang="en-US" b="1" dirty="0"/>
              <a:t>Insights from Colleges across the </a:t>
            </a:r>
            <a:r>
              <a:rPr lang="en-US" b="1" dirty="0" smtClean="0"/>
              <a:t>State</a:t>
            </a:r>
          </a:p>
          <a:p>
            <a:endParaRPr lang="en-US" dirty="0"/>
          </a:p>
          <a:p>
            <a:r>
              <a:rPr lang="en-US" dirty="0"/>
              <a:t>Tony </a:t>
            </a:r>
            <a:r>
              <a:rPr lang="en-US" dirty="0" err="1"/>
              <a:t>Reggi</a:t>
            </a:r>
            <a:r>
              <a:rPr lang="en-US" dirty="0"/>
              <a:t> (NCCCS): </a:t>
            </a:r>
            <a:r>
              <a:rPr lang="en-US" b="1" dirty="0"/>
              <a:t>Perkins Core Indicators and Steps Colleges Have Taken to Improve Performance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TextBox 4"/>
          <p:cNvSpPr txBox="1"/>
          <p:nvPr/>
        </p:nvSpPr>
        <p:spPr>
          <a:xfrm>
            <a:off x="0" y="-152400"/>
            <a:ext cx="3124200" cy="838200"/>
          </a:xfrm>
          <a:prstGeom prst="rect">
            <a:avLst/>
          </a:prstGeom>
          <a:solidFill>
            <a:schemeClr val="bg1"/>
          </a:solidFill>
        </p:spPr>
        <p:txBody>
          <a:bodyPr wrap="square" rtlCol="0">
            <a:spAutoFit/>
          </a:bodyPr>
          <a:lstStyle/>
          <a:p>
            <a:endParaRPr lang="en-US"/>
          </a:p>
        </p:txBody>
      </p:sp>
      <p:sp>
        <p:nvSpPr>
          <p:cNvPr id="6" name="TextBox 5"/>
          <p:cNvSpPr txBox="1"/>
          <p:nvPr/>
        </p:nvSpPr>
        <p:spPr>
          <a:xfrm>
            <a:off x="2895600" y="6019800"/>
            <a:ext cx="3124200" cy="8382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79242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p:cNvSpPr txBox="1"/>
          <p:nvPr/>
        </p:nvSpPr>
        <p:spPr>
          <a:xfrm>
            <a:off x="0" y="-152400"/>
            <a:ext cx="3124200" cy="838200"/>
          </a:xfrm>
          <a:prstGeom prst="rect">
            <a:avLst/>
          </a:prstGeom>
          <a:solidFill>
            <a:srgbClr val="92D050"/>
          </a:solidFill>
        </p:spPr>
        <p:txBody>
          <a:bodyPr wrap="square" rtlCol="0">
            <a:spAutoFit/>
          </a:bodyPr>
          <a:lstStyle/>
          <a:p>
            <a:endParaRPr lang="en-US"/>
          </a:p>
        </p:txBody>
      </p:sp>
      <p:sp>
        <p:nvSpPr>
          <p:cNvPr id="2" name="Title 1"/>
          <p:cNvSpPr>
            <a:spLocks noGrp="1"/>
          </p:cNvSpPr>
          <p:nvPr>
            <p:ph type="title"/>
          </p:nvPr>
        </p:nvSpPr>
        <p:spPr>
          <a:xfrm>
            <a:off x="628650" y="365126"/>
            <a:ext cx="7886700" cy="2576252"/>
          </a:xfrm>
        </p:spPr>
        <p:txBody>
          <a:bodyPr>
            <a:normAutofit fontScale="90000"/>
          </a:bodyPr>
          <a:lstStyle/>
          <a:p>
            <a:r>
              <a:rPr lang="en-US" sz="4800" b="1" dirty="0"/>
              <a:t>AB-Tech's Non-Traditional Enrollment Grant and Strategies to Improve Performance</a:t>
            </a:r>
            <a:br>
              <a:rPr lang="en-US" sz="4800" b="1" dirty="0"/>
            </a:br>
            <a:endParaRPr lang="en-US" sz="4800" b="1" dirty="0"/>
          </a:p>
        </p:txBody>
      </p:sp>
      <p:sp>
        <p:nvSpPr>
          <p:cNvPr id="3" name="Content Placeholder 2"/>
          <p:cNvSpPr>
            <a:spLocks noGrp="1"/>
          </p:cNvSpPr>
          <p:nvPr>
            <p:ph idx="1"/>
          </p:nvPr>
        </p:nvSpPr>
        <p:spPr>
          <a:xfrm>
            <a:off x="628650" y="3200399"/>
            <a:ext cx="7886700" cy="2896931"/>
          </a:xfrm>
        </p:spPr>
        <p:txBody>
          <a:bodyPr>
            <a:normAutofit/>
          </a:bodyPr>
          <a:lstStyle/>
          <a:p>
            <a:pPr marL="0" indent="0">
              <a:buNone/>
            </a:pPr>
            <a:r>
              <a:rPr lang="en-US" dirty="0"/>
              <a:t>Pamela </a:t>
            </a:r>
            <a:r>
              <a:rPr lang="en-US" dirty="0" smtClean="0"/>
              <a:t>Silvers</a:t>
            </a:r>
          </a:p>
          <a:p>
            <a:pPr marL="0" indent="0">
              <a:buNone/>
            </a:pPr>
            <a:r>
              <a:rPr lang="en-US" dirty="0" smtClean="0"/>
              <a:t>Instructor – Computer Technologies</a:t>
            </a:r>
          </a:p>
          <a:p>
            <a:pPr marL="0" indent="0">
              <a:buNone/>
            </a:pPr>
            <a:r>
              <a:rPr lang="en-US" dirty="0" smtClean="0"/>
              <a:t>Principal Investigator – NSF-ATE Grant, </a:t>
            </a:r>
          </a:p>
          <a:p>
            <a:pPr marL="0" indent="0">
              <a:buNone/>
            </a:pPr>
            <a:r>
              <a:rPr lang="en-US" dirty="0" smtClean="0"/>
              <a:t>Asheville-Buncombe Tech Community College  </a:t>
            </a:r>
          </a:p>
          <a:p>
            <a:pPr marL="0" indent="0">
              <a:buNone/>
            </a:pPr>
            <a:r>
              <a:rPr lang="en-US" dirty="0" err="1" smtClean="0"/>
              <a:t>pamelajsilvers@abtech.edu</a:t>
            </a:r>
            <a:endParaRPr lang="en-US" dirty="0" smtClean="0"/>
          </a:p>
          <a:p>
            <a:endParaRPr lang="en-US" b="1"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6" name="TextBox 5"/>
          <p:cNvSpPr txBox="1"/>
          <p:nvPr/>
        </p:nvSpPr>
        <p:spPr>
          <a:xfrm>
            <a:off x="2895600" y="6019800"/>
            <a:ext cx="3124200" cy="838200"/>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195779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Strategies for Connecting With and Recruiting Females</a:t>
            </a:r>
          </a:p>
        </p:txBody>
      </p:sp>
      <p:sp>
        <p:nvSpPr>
          <p:cNvPr id="3" name="Subtitle 2"/>
          <p:cNvSpPr>
            <a:spLocks noGrp="1"/>
          </p:cNvSpPr>
          <p:nvPr>
            <p:ph type="subTitle" idx="1"/>
          </p:nvPr>
        </p:nvSpPr>
        <p:spPr/>
        <p:txBody>
          <a:bodyPr>
            <a:normAutofit/>
          </a:bodyPr>
          <a:lstStyle/>
          <a:p>
            <a:r>
              <a:rPr lang="en-US" sz="3300" dirty="0"/>
              <a:t>Pamela Silvers</a:t>
            </a:r>
          </a:p>
        </p:txBody>
      </p:sp>
      <p:sp>
        <p:nvSpPr>
          <p:cNvPr id="4" name="Footer Placeholder 3"/>
          <p:cNvSpPr>
            <a:spLocks noGrp="1"/>
          </p:cNvSpPr>
          <p:nvPr>
            <p:ph type="ftr" sz="quarter" idx="11"/>
          </p:nvPr>
        </p:nvSpPr>
        <p:spPr>
          <a:xfrm>
            <a:off x="4337379" y="5542756"/>
            <a:ext cx="4627958" cy="273844"/>
          </a:xfrm>
        </p:spPr>
        <p:txBody>
          <a:bodyPr/>
          <a:lstStyle/>
          <a:p>
            <a:pPr algn="r"/>
            <a:r>
              <a:rPr lang="en-US" sz="1200" dirty="0">
                <a:solidFill>
                  <a:prstClr val="black"/>
                </a:solidFill>
              </a:rPr>
              <a:t>Boosting CTE Non-Traditional Gender Enrollment  - April 2016</a:t>
            </a:r>
          </a:p>
        </p:txBody>
      </p:sp>
    </p:spTree>
    <p:extLst>
      <p:ext uri="{BB962C8B-B14F-4D97-AF65-F5344CB8AC3E}">
        <p14:creationId xmlns:p14="http://schemas.microsoft.com/office/powerpoint/2010/main" val="65899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576" y="1091485"/>
            <a:ext cx="7514035" cy="1314449"/>
          </a:xfrm>
        </p:spPr>
        <p:txBody>
          <a:bodyPr>
            <a:normAutofit/>
          </a:bodyPr>
          <a:lstStyle/>
          <a:p>
            <a:pPr algn="l"/>
            <a:r>
              <a:rPr lang="en-US" sz="4050" dirty="0"/>
              <a:t>Underlying Facts</a:t>
            </a:r>
          </a:p>
        </p:txBody>
      </p:sp>
      <p:sp>
        <p:nvSpPr>
          <p:cNvPr id="3" name="Content Placeholder 2"/>
          <p:cNvSpPr>
            <a:spLocks noGrp="1"/>
          </p:cNvSpPr>
          <p:nvPr>
            <p:ph idx="1"/>
          </p:nvPr>
        </p:nvSpPr>
        <p:spPr>
          <a:xfrm>
            <a:off x="1528577" y="2722271"/>
            <a:ext cx="7514035" cy="2343151"/>
          </a:xfrm>
        </p:spPr>
        <p:txBody>
          <a:bodyPr>
            <a:normAutofit fontScale="92500" lnSpcReduction="20000"/>
          </a:bodyPr>
          <a:lstStyle/>
          <a:p>
            <a:pPr marL="560785" lvl="1" indent="-560785">
              <a:buSzPct val="100000"/>
              <a:buFont typeface="Wingdings" panose="05000000000000000000" pitchFamily="2" charset="2"/>
              <a:buChar char="Ø"/>
            </a:pPr>
            <a:r>
              <a:rPr lang="en-US" sz="3300" dirty="0"/>
              <a:t>Women do not see themselves in many STEM professions</a:t>
            </a:r>
          </a:p>
          <a:p>
            <a:pPr marL="560785" indent="-560785">
              <a:buSzPct val="100000"/>
              <a:buFont typeface="Wingdings" panose="05000000000000000000" pitchFamily="2" charset="2"/>
              <a:buChar char="Ø"/>
            </a:pPr>
            <a:r>
              <a:rPr lang="en-US" sz="3300" dirty="0"/>
              <a:t>Marketing points – salary, job potential and the technology - tend to appeal to males</a:t>
            </a:r>
          </a:p>
          <a:p>
            <a:endParaRPr lang="en-US" sz="1575" dirty="0"/>
          </a:p>
          <a:p>
            <a:endParaRPr lang="en-US" sz="1575" dirty="0"/>
          </a:p>
          <a:p>
            <a:endParaRPr lang="en-US" dirty="0" smtClean="0"/>
          </a:p>
          <a:p>
            <a:endParaRPr lang="en-US" dirty="0"/>
          </a:p>
        </p:txBody>
      </p:sp>
      <p:sp>
        <p:nvSpPr>
          <p:cNvPr id="4" name="Footer Placeholder 3"/>
          <p:cNvSpPr>
            <a:spLocks noGrp="1"/>
          </p:cNvSpPr>
          <p:nvPr>
            <p:ph type="ftr" sz="quarter" idx="11"/>
          </p:nvPr>
        </p:nvSpPr>
        <p:spPr>
          <a:xfrm>
            <a:off x="3445697" y="5549822"/>
            <a:ext cx="5313133" cy="273844"/>
          </a:xfrm>
        </p:spPr>
        <p:txBody>
          <a:bodyPr/>
          <a:lstStyle/>
          <a:p>
            <a:pPr algn="r"/>
            <a:r>
              <a:rPr lang="en-US" sz="1350" dirty="0">
                <a:solidFill>
                  <a:prstClr val="black"/>
                </a:solidFill>
              </a:rPr>
              <a:t>Boosting CTE Non-Traditional Gender Enrollment  - April 2016</a:t>
            </a:r>
          </a:p>
        </p:txBody>
      </p:sp>
    </p:spTree>
    <p:extLst>
      <p:ext uri="{BB962C8B-B14F-4D97-AF65-F5344CB8AC3E}">
        <p14:creationId xmlns:p14="http://schemas.microsoft.com/office/powerpoint/2010/main" val="1177105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030" y="1352282"/>
            <a:ext cx="7514035" cy="1314449"/>
          </a:xfrm>
        </p:spPr>
        <p:txBody>
          <a:bodyPr>
            <a:normAutofit/>
          </a:bodyPr>
          <a:lstStyle/>
          <a:p>
            <a:pPr algn="l"/>
            <a:r>
              <a:rPr lang="en-US" sz="4050" dirty="0"/>
              <a:t>Skills that Appeal</a:t>
            </a:r>
          </a:p>
        </p:txBody>
      </p:sp>
      <p:sp>
        <p:nvSpPr>
          <p:cNvPr id="3" name="Content Placeholder 2"/>
          <p:cNvSpPr>
            <a:spLocks noGrp="1"/>
          </p:cNvSpPr>
          <p:nvPr>
            <p:ph idx="1"/>
          </p:nvPr>
        </p:nvSpPr>
        <p:spPr>
          <a:xfrm>
            <a:off x="1518918" y="2587043"/>
            <a:ext cx="7514035" cy="2343151"/>
          </a:xfrm>
        </p:spPr>
        <p:txBody>
          <a:bodyPr>
            <a:normAutofit/>
          </a:bodyPr>
          <a:lstStyle/>
          <a:p>
            <a:pPr marL="560785" indent="-560785">
              <a:buSzPct val="100000"/>
              <a:buFont typeface="Wingdings" panose="05000000000000000000" pitchFamily="2" charset="2"/>
              <a:buChar char="Ø"/>
            </a:pPr>
            <a:r>
              <a:rPr lang="en-US" sz="3300" dirty="0"/>
              <a:t>Helping others</a:t>
            </a:r>
          </a:p>
          <a:p>
            <a:pPr marL="560785" indent="-560785">
              <a:buSzPct val="100000"/>
              <a:buFont typeface="Wingdings" panose="05000000000000000000" pitchFamily="2" charset="2"/>
              <a:buChar char="Ø"/>
            </a:pPr>
            <a:r>
              <a:rPr lang="en-US" sz="3300" dirty="0"/>
              <a:t>Working in teams</a:t>
            </a:r>
          </a:p>
          <a:p>
            <a:pPr marL="560785" indent="-560785">
              <a:buSzPct val="100000"/>
              <a:buFont typeface="Wingdings" panose="05000000000000000000" pitchFamily="2" charset="2"/>
              <a:buChar char="Ø"/>
            </a:pPr>
            <a:r>
              <a:rPr lang="en-US" sz="3300" dirty="0"/>
              <a:t>Solving problems</a:t>
            </a:r>
          </a:p>
        </p:txBody>
      </p:sp>
      <p:sp>
        <p:nvSpPr>
          <p:cNvPr id="5" name="Footer Placeholder 3"/>
          <p:cNvSpPr>
            <a:spLocks noGrp="1"/>
          </p:cNvSpPr>
          <p:nvPr>
            <p:ph type="ftr" sz="quarter" idx="11"/>
          </p:nvPr>
        </p:nvSpPr>
        <p:spPr>
          <a:xfrm>
            <a:off x="3445697" y="5549822"/>
            <a:ext cx="5313133" cy="273844"/>
          </a:xfrm>
        </p:spPr>
        <p:txBody>
          <a:bodyPr/>
          <a:lstStyle/>
          <a:p>
            <a:pPr algn="r"/>
            <a:r>
              <a:rPr lang="en-US" sz="1350" dirty="0">
                <a:solidFill>
                  <a:prstClr val="black"/>
                </a:solidFill>
              </a:rPr>
              <a:t>Boosting CTE Non-Traditional Gender Enrollment  - April 2016</a:t>
            </a:r>
          </a:p>
        </p:txBody>
      </p:sp>
    </p:spTree>
    <p:extLst>
      <p:ext uri="{BB962C8B-B14F-4D97-AF65-F5344CB8AC3E}">
        <p14:creationId xmlns:p14="http://schemas.microsoft.com/office/powerpoint/2010/main" val="99044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66" y="1057276"/>
            <a:ext cx="7514035" cy="1314449"/>
          </a:xfrm>
        </p:spPr>
        <p:txBody>
          <a:bodyPr>
            <a:normAutofit fontScale="90000"/>
          </a:bodyPr>
          <a:lstStyle/>
          <a:p>
            <a:pPr algn="l"/>
            <a:r>
              <a:rPr lang="en-US" sz="2025" u="sng" dirty="0"/>
              <a:t>Marketing Materials</a:t>
            </a:r>
            <a:r>
              <a:rPr lang="en-US" dirty="0" smtClean="0"/>
              <a:t>	</a:t>
            </a:r>
            <a:br>
              <a:rPr lang="en-US" dirty="0" smtClean="0"/>
            </a:br>
            <a:r>
              <a:rPr lang="en-US" sz="4500" dirty="0"/>
              <a:t>Theme – Picture Yourself</a:t>
            </a:r>
            <a:r>
              <a:rPr lang="en-US" sz="3375" dirty="0"/>
              <a:t/>
            </a:r>
            <a:br>
              <a:rPr lang="en-US" sz="3375" dirty="0"/>
            </a:br>
            <a:endParaRPr lang="en-US" sz="3375" dirty="0"/>
          </a:p>
        </p:txBody>
      </p:sp>
      <p:sp>
        <p:nvSpPr>
          <p:cNvPr id="3" name="Content Placeholder 2"/>
          <p:cNvSpPr>
            <a:spLocks noGrp="1"/>
          </p:cNvSpPr>
          <p:nvPr>
            <p:ph idx="1"/>
          </p:nvPr>
        </p:nvSpPr>
        <p:spPr>
          <a:xfrm>
            <a:off x="1629965" y="2300828"/>
            <a:ext cx="6172200" cy="3394472"/>
          </a:xfrm>
        </p:spPr>
        <p:txBody>
          <a:bodyPr>
            <a:noAutofit/>
          </a:bodyPr>
          <a:lstStyle/>
          <a:p>
            <a:pPr marL="560785" lvl="1" indent="-560785">
              <a:buSzPct val="100000"/>
              <a:buFont typeface="Wingdings" panose="05000000000000000000" pitchFamily="2" charset="2"/>
              <a:buChar char="Ø"/>
            </a:pPr>
            <a:r>
              <a:rPr lang="en-US" sz="2700" dirty="0"/>
              <a:t>Display board</a:t>
            </a:r>
          </a:p>
          <a:p>
            <a:pPr marL="560785" lvl="1" indent="-560785">
              <a:buSzPct val="100000"/>
              <a:buFont typeface="Wingdings" panose="05000000000000000000" pitchFamily="2" charset="2"/>
              <a:buChar char="Ø"/>
            </a:pPr>
            <a:r>
              <a:rPr lang="en-US" sz="2700" dirty="0"/>
              <a:t>Posters</a:t>
            </a:r>
          </a:p>
          <a:p>
            <a:pPr marL="1160860" lvl="4" indent="-560785">
              <a:buSzPct val="100000"/>
              <a:buFont typeface="Wingdings" panose="05000000000000000000" pitchFamily="2" charset="2"/>
              <a:buChar char="Ø"/>
            </a:pPr>
            <a:r>
              <a:rPr lang="en-US" sz="2400" dirty="0"/>
              <a:t>Notable women</a:t>
            </a:r>
          </a:p>
          <a:p>
            <a:pPr marL="1160860" lvl="4" indent="-560785">
              <a:buSzPct val="100000"/>
              <a:buFont typeface="Wingdings" panose="05000000000000000000" pitchFamily="2" charset="2"/>
              <a:buChar char="Ø"/>
            </a:pPr>
            <a:r>
              <a:rPr lang="en-US" sz="2400" dirty="0"/>
              <a:t>Technology posters</a:t>
            </a:r>
          </a:p>
          <a:p>
            <a:pPr marL="560785" lvl="1" indent="-560785">
              <a:buSzPct val="100000"/>
              <a:buFont typeface="Wingdings" panose="05000000000000000000" pitchFamily="2" charset="2"/>
              <a:buChar char="Ø"/>
            </a:pPr>
            <a:r>
              <a:rPr lang="en-US" sz="2700" dirty="0"/>
              <a:t>Bulletin boards</a:t>
            </a:r>
          </a:p>
          <a:p>
            <a:pPr marL="560785" lvl="1" indent="-560785">
              <a:buSzPct val="100000"/>
              <a:buFont typeface="Wingdings" panose="05000000000000000000" pitchFamily="2" charset="2"/>
              <a:buChar char="Ø"/>
            </a:pPr>
            <a:r>
              <a:rPr lang="en-US" sz="2700" dirty="0"/>
              <a:t>Bookmarks</a:t>
            </a:r>
          </a:p>
          <a:p>
            <a:pPr lvl="2">
              <a:buFont typeface="Arial" pitchFamily="34" charset="0"/>
              <a:buChar char="•"/>
            </a:pPr>
            <a:endParaRPr lang="en-US" sz="3300" dirty="0"/>
          </a:p>
        </p:txBody>
      </p:sp>
      <p:sp>
        <p:nvSpPr>
          <p:cNvPr id="4" name="Content Placeholder 3"/>
          <p:cNvSpPr>
            <a:spLocks noGrp="1"/>
          </p:cNvSpPr>
          <p:nvPr>
            <p:ph sz="half" idx="4294967295"/>
          </p:nvPr>
        </p:nvSpPr>
        <p:spPr>
          <a:xfrm>
            <a:off x="5086350" y="2057400"/>
            <a:ext cx="2914650" cy="1862138"/>
          </a:xfrm>
        </p:spPr>
        <p:txBody>
          <a:bodyPr>
            <a:normAutofit/>
          </a:bodyPr>
          <a:lstStyle/>
          <a:p>
            <a:pPr marL="257175" lvl="1" indent="0">
              <a:buNone/>
            </a:pPr>
            <a:endParaRPr lang="en-US" sz="1575" b="1" dirty="0"/>
          </a:p>
          <a:p>
            <a:endParaRPr lang="en-US" dirty="0"/>
          </a:p>
        </p:txBody>
      </p:sp>
      <p:sp>
        <p:nvSpPr>
          <p:cNvPr id="6" name="Footer Placeholder 3"/>
          <p:cNvSpPr txBox="1">
            <a:spLocks/>
          </p:cNvSpPr>
          <p:nvPr/>
        </p:nvSpPr>
        <p:spPr>
          <a:xfrm>
            <a:off x="3658198" y="5624403"/>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dirty="0">
                <a:solidFill>
                  <a:prstClr val="black"/>
                </a:solidFill>
              </a:rPr>
              <a:t>Boosting CTE Non-Traditional Gender Enrollment  - April 2016</a:t>
            </a:r>
          </a:p>
        </p:txBody>
      </p:sp>
    </p:spTree>
    <p:extLst>
      <p:ext uri="{BB962C8B-B14F-4D97-AF65-F5344CB8AC3E}">
        <p14:creationId xmlns:p14="http://schemas.microsoft.com/office/powerpoint/2010/main" val="1282913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1" y="1943101"/>
            <a:ext cx="4525963" cy="3394472"/>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4371" t="36609" r="50931" b="42819"/>
          <a:stretch/>
        </p:blipFill>
        <p:spPr>
          <a:xfrm>
            <a:off x="4971877" y="1028701"/>
            <a:ext cx="3071813" cy="1918840"/>
          </a:xfrm>
          <a:prstGeom prst="rect">
            <a:avLst/>
          </a:prstGeom>
        </p:spPr>
      </p:pic>
      <p:cxnSp>
        <p:nvCxnSpPr>
          <p:cNvPr id="7" name="Straight Arrow Connector 6"/>
          <p:cNvCxnSpPr/>
          <p:nvPr/>
        </p:nvCxnSpPr>
        <p:spPr>
          <a:xfrm flipV="1">
            <a:off x="3314700" y="2343150"/>
            <a:ext cx="1996083" cy="90725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1193798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177" y="2553874"/>
            <a:ext cx="6172200" cy="857250"/>
          </a:xfrm>
        </p:spPr>
        <p:txBody>
          <a:bodyPr>
            <a:noAutofit/>
          </a:bodyPr>
          <a:lstStyle/>
          <a:p>
            <a:r>
              <a:rPr lang="en-US" sz="4050" dirty="0"/>
              <a:t>P</a:t>
            </a:r>
            <a:br>
              <a:rPr lang="en-US" sz="4050" dirty="0"/>
            </a:br>
            <a:r>
              <a:rPr lang="en-US" sz="4050" dirty="0"/>
              <a:t>O</a:t>
            </a:r>
            <a:br>
              <a:rPr lang="en-US" sz="4050" dirty="0"/>
            </a:br>
            <a:r>
              <a:rPr lang="en-US" sz="4050" dirty="0"/>
              <a:t>S</a:t>
            </a:r>
            <a:br>
              <a:rPr lang="en-US" sz="4050" dirty="0"/>
            </a:br>
            <a:r>
              <a:rPr lang="en-US" sz="4050" dirty="0"/>
              <a:t>T</a:t>
            </a:r>
            <a:br>
              <a:rPr lang="en-US" sz="4050" dirty="0"/>
            </a:br>
            <a:r>
              <a:rPr lang="en-US" sz="4050" dirty="0"/>
              <a:t>E</a:t>
            </a:r>
            <a:br>
              <a:rPr lang="en-US" sz="4050" dirty="0"/>
            </a:br>
            <a:r>
              <a:rPr lang="en-US" sz="4050" dirty="0"/>
              <a:t>R</a:t>
            </a:r>
            <a:br>
              <a:rPr lang="en-US" sz="4050" dirty="0"/>
            </a:br>
            <a:r>
              <a:rPr lang="en-US" sz="4050" dirty="0"/>
              <a:t>S</a:t>
            </a:r>
          </a:p>
        </p:txBody>
      </p:sp>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226713" y="867782"/>
            <a:ext cx="2857500" cy="4424363"/>
          </a:xfr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3847" y="867783"/>
            <a:ext cx="2857500" cy="4413830"/>
          </a:xfrm>
          <a:prstGeom prst="rect">
            <a:avLst/>
          </a:prstGeom>
        </p:spPr>
      </p:pic>
      <p:sp>
        <p:nvSpPr>
          <p:cNvPr id="7"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23718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200400" cy="8382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304800" y="457200"/>
            <a:ext cx="7162800" cy="944562"/>
          </a:xfrm>
        </p:spPr>
        <p:txBody>
          <a:bodyPr>
            <a:normAutofit/>
          </a:bodyPr>
          <a:lstStyle/>
          <a:p>
            <a:r>
              <a:rPr lang="en-US" sz="5400" b="1" dirty="0" smtClean="0">
                <a:solidFill>
                  <a:schemeClr val="accent5">
                    <a:lumMod val="50000"/>
                  </a:schemeClr>
                </a:solidFill>
              </a:rPr>
              <a:t>The Plan…</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a:xfrm>
            <a:off x="6438900" y="6324600"/>
            <a:ext cx="2057400" cy="365125"/>
          </a:xfrm>
        </p:spPr>
        <p:txBody>
          <a:bodyPr/>
          <a:lstStyle/>
          <a:p>
            <a:fld id="{9B007EB5-E551-4081-B1D4-5458D7644D4F}" type="slidenum">
              <a:rPr lang="en-US" smtClean="0"/>
              <a:pPr/>
              <a:t>2</a:t>
            </a:fld>
            <a:endParaRPr lang="en-US"/>
          </a:p>
        </p:txBody>
      </p:sp>
      <p:sp>
        <p:nvSpPr>
          <p:cNvPr id="8" name="Rectangle 7"/>
          <p:cNvSpPr/>
          <p:nvPr/>
        </p:nvSpPr>
        <p:spPr>
          <a:xfrm>
            <a:off x="152400" y="1660655"/>
            <a:ext cx="8647430" cy="3554819"/>
          </a:xfrm>
          <a:prstGeom prst="rect">
            <a:avLst/>
          </a:prstGeom>
        </p:spPr>
        <p:txBody>
          <a:bodyPr wrap="square">
            <a:spAutoFit/>
          </a:bodyPr>
          <a:lstStyle/>
          <a:p>
            <a:pPr marL="457200" indent="-457200">
              <a:buFont typeface="Arial" panose="020B0604020202020204" pitchFamily="34" charset="0"/>
              <a:buChar char="•"/>
            </a:pPr>
            <a:r>
              <a:rPr lang="en-US" sz="2500" dirty="0" smtClean="0"/>
              <a:t>Facilitate </a:t>
            </a:r>
            <a:r>
              <a:rPr lang="en-US" sz="2500" dirty="0"/>
              <a:t>institutional </a:t>
            </a:r>
            <a:r>
              <a:rPr lang="en-US" sz="2500" dirty="0" smtClean="0"/>
              <a:t>improvements/boost </a:t>
            </a:r>
            <a:r>
              <a:rPr lang="en-US" sz="2500" dirty="0"/>
              <a:t>student success</a:t>
            </a:r>
          </a:p>
          <a:p>
            <a:pPr marL="457200" indent="-457200">
              <a:buFont typeface="Arial" panose="020B0604020202020204" pitchFamily="34" charset="0"/>
              <a:buChar char="•"/>
            </a:pPr>
            <a:r>
              <a:rPr lang="en-US" sz="2500" dirty="0"/>
              <a:t>Based on individual Performance Measures each year</a:t>
            </a:r>
          </a:p>
          <a:p>
            <a:pPr marL="457200" indent="-457200">
              <a:buFont typeface="Arial" panose="020B0604020202020204" pitchFamily="34" charset="0"/>
              <a:buChar char="•"/>
            </a:pPr>
            <a:r>
              <a:rPr lang="en-US" sz="2500" dirty="0"/>
              <a:t>College-driven</a:t>
            </a:r>
          </a:p>
          <a:p>
            <a:pPr marL="457200" indent="-457200">
              <a:buFont typeface="Arial" panose="020B0604020202020204" pitchFamily="34" charset="0"/>
              <a:buChar char="•"/>
            </a:pPr>
            <a:r>
              <a:rPr lang="en-US" sz="2500" dirty="0"/>
              <a:t>Collaborative</a:t>
            </a:r>
          </a:p>
          <a:p>
            <a:pPr marL="457200" indent="-457200">
              <a:buFont typeface="Arial" panose="020B0604020202020204" pitchFamily="34" charset="0"/>
              <a:buChar char="•"/>
            </a:pPr>
            <a:r>
              <a:rPr lang="en-US" sz="2500" dirty="0"/>
              <a:t>Ongoing</a:t>
            </a:r>
          </a:p>
          <a:p>
            <a:pPr marL="457200" indent="-457200">
              <a:buFont typeface="Arial" panose="020B0604020202020204" pitchFamily="34" charset="0"/>
              <a:buChar char="•"/>
            </a:pPr>
            <a:r>
              <a:rPr lang="en-US" sz="2500" dirty="0"/>
              <a:t>Voluntary</a:t>
            </a:r>
          </a:p>
          <a:p>
            <a:pPr marL="457200" indent="-457200">
              <a:buFont typeface="Arial" panose="020B0604020202020204" pitchFamily="34" charset="0"/>
              <a:buChar char="•"/>
            </a:pPr>
            <a:r>
              <a:rPr lang="en-US" sz="2500" dirty="0"/>
              <a:t>Open to all colleges</a:t>
            </a:r>
          </a:p>
          <a:p>
            <a:pPr marL="457200" indent="-457200">
              <a:buFont typeface="Arial" panose="020B0604020202020204" pitchFamily="34" charset="0"/>
              <a:buChar char="•"/>
            </a:pPr>
            <a:r>
              <a:rPr lang="en-US" sz="2500" dirty="0"/>
              <a:t>Sharing of Best </a:t>
            </a:r>
            <a:r>
              <a:rPr lang="en-US" sz="2500" dirty="0" smtClean="0"/>
              <a:t>Practices</a:t>
            </a:r>
          </a:p>
          <a:p>
            <a:pPr marL="457200" indent="-457200">
              <a:buFont typeface="Arial" panose="020B0604020202020204" pitchFamily="34" charset="0"/>
              <a:buChar char="•"/>
            </a:pPr>
            <a:r>
              <a:rPr lang="en-US" sz="2500" dirty="0" smtClean="0"/>
              <a:t>Sharing in Each Others’ Success! </a:t>
            </a:r>
            <a:endParaRPr lang="en-US" sz="25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352800"/>
            <a:ext cx="400300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19400" y="6172199"/>
            <a:ext cx="3124200" cy="66878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98731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08779" y="857250"/>
            <a:ext cx="4992221" cy="38576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1823" y="1476095"/>
            <a:ext cx="4973228" cy="3842949"/>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97986" y="857250"/>
            <a:ext cx="3809722" cy="2943876"/>
          </a:xfrm>
          <a:prstGeom prst="rect">
            <a:avLst/>
          </a:prstGeom>
          <a:ln>
            <a:solidFill>
              <a:schemeClr val="tx1"/>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3000" y="2355986"/>
            <a:ext cx="3794088" cy="2931795"/>
          </a:xfrm>
          <a:prstGeom prst="rect">
            <a:avLst/>
          </a:prstGeom>
          <a:ln>
            <a:solidFill>
              <a:schemeClr val="tx1"/>
            </a:solidFill>
          </a:ln>
        </p:spPr>
      </p:pic>
      <p:sp>
        <p:nvSpPr>
          <p:cNvPr id="9"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6936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55176"/>
            <a:ext cx="6172200" cy="857250"/>
          </a:xfrm>
          <a:noFill/>
        </p:spPr>
        <p:txBody>
          <a:bodyPr>
            <a:noAutofit/>
          </a:bodyPr>
          <a:lstStyle/>
          <a:p>
            <a:r>
              <a:rPr lang="en-US" dirty="0"/>
              <a:t/>
            </a:r>
            <a:br>
              <a:rPr lang="en-US" dirty="0"/>
            </a:br>
            <a:r>
              <a:rPr lang="en-US" dirty="0"/>
              <a:t>B</a:t>
            </a:r>
            <a:br>
              <a:rPr lang="en-US" dirty="0"/>
            </a:br>
            <a:r>
              <a:rPr lang="en-US" dirty="0"/>
              <a:t>O</a:t>
            </a:r>
            <a:br>
              <a:rPr lang="en-US" dirty="0"/>
            </a:br>
            <a:r>
              <a:rPr lang="en-US" dirty="0" err="1"/>
              <a:t>O</a:t>
            </a:r>
            <a:r>
              <a:rPr lang="en-US" dirty="0"/>
              <a:t/>
            </a:r>
            <a:br>
              <a:rPr lang="en-US" dirty="0"/>
            </a:br>
            <a:r>
              <a:rPr lang="en-US" dirty="0"/>
              <a:t>K</a:t>
            </a:r>
            <a:br>
              <a:rPr lang="en-US" dirty="0"/>
            </a:br>
            <a:r>
              <a:rPr lang="en-US" dirty="0"/>
              <a:t>M</a:t>
            </a:r>
            <a:br>
              <a:rPr lang="en-US" dirty="0"/>
            </a:br>
            <a:r>
              <a:rPr lang="en-US" dirty="0"/>
              <a:t>A</a:t>
            </a:r>
            <a:br>
              <a:rPr lang="en-US" dirty="0"/>
            </a:br>
            <a:r>
              <a:rPr lang="en-US" dirty="0"/>
              <a:t>R</a:t>
            </a:r>
            <a:br>
              <a:rPr lang="en-US" dirty="0"/>
            </a:br>
            <a:r>
              <a:rPr lang="en-US" dirty="0"/>
              <a:t>K</a:t>
            </a:r>
            <a:br>
              <a:rPr lang="en-US" dirty="0"/>
            </a:br>
            <a:r>
              <a:rPr lang="en-US" dirty="0"/>
              <a:t>S</a:t>
            </a:r>
            <a:br>
              <a:rPr lang="en-US" dirty="0"/>
            </a:b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tretch/>
        </p:blipFill>
        <p:spPr>
          <a:xfrm rot="16200000">
            <a:off x="3309035" y="2552644"/>
            <a:ext cx="3775780" cy="1190877"/>
          </a:xfrm>
          <a:ln>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1420073" y="2580427"/>
            <a:ext cx="3754755" cy="1108502"/>
          </a:xfrm>
          <a:prstGeom prst="rect">
            <a:avLst/>
          </a:prstGeom>
          <a:ln>
            <a:solidFill>
              <a:schemeClr val="accent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5085325" y="2634267"/>
            <a:ext cx="3795903" cy="1050650"/>
          </a:xfrm>
          <a:prstGeom prst="rect">
            <a:avLst/>
          </a:prstGeom>
          <a:ln>
            <a:solidFill>
              <a:schemeClr val="tx1"/>
            </a:solidFill>
          </a:ln>
        </p:spPr>
      </p:pic>
      <p:sp>
        <p:nvSpPr>
          <p:cNvPr id="8"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143866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Recruiting</a:t>
            </a:r>
          </a:p>
        </p:txBody>
      </p:sp>
      <p:sp>
        <p:nvSpPr>
          <p:cNvPr id="4"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2044960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966" y="1611468"/>
            <a:ext cx="7514035" cy="2343151"/>
          </a:xfrm>
        </p:spPr>
        <p:txBody>
          <a:bodyPr>
            <a:normAutofit/>
          </a:bodyPr>
          <a:lstStyle/>
          <a:p>
            <a:pPr marL="0" indent="0">
              <a:buNone/>
            </a:pPr>
            <a:r>
              <a:rPr lang="en-US" sz="4050" dirty="0"/>
              <a:t>Determine what YOUR Goal is</a:t>
            </a:r>
          </a:p>
          <a:p>
            <a:pPr marL="560785" indent="-560785">
              <a:buSzPct val="100000"/>
              <a:buFont typeface="Wingdings" panose="05000000000000000000" pitchFamily="2" charset="2"/>
              <a:buChar char="Ø"/>
            </a:pPr>
            <a:r>
              <a:rPr lang="en-US" sz="3300" dirty="0"/>
              <a:t>Career awareness</a:t>
            </a:r>
          </a:p>
          <a:p>
            <a:pPr marL="560785" indent="-560785">
              <a:buSzPct val="100000"/>
              <a:buFont typeface="Wingdings" panose="05000000000000000000" pitchFamily="2" charset="2"/>
              <a:buChar char="Ø"/>
            </a:pPr>
            <a:r>
              <a:rPr lang="en-US" sz="3300" dirty="0"/>
              <a:t>Recruiting</a:t>
            </a:r>
          </a:p>
          <a:p>
            <a:pPr marL="0" indent="0">
              <a:buNone/>
            </a:pPr>
            <a:endParaRPr lang="en-US" sz="1575" dirty="0"/>
          </a:p>
        </p:txBody>
      </p:sp>
      <p:sp>
        <p:nvSpPr>
          <p:cNvPr id="4"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1330248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795" y="979172"/>
            <a:ext cx="7514035" cy="1314449"/>
          </a:xfrm>
        </p:spPr>
        <p:txBody>
          <a:bodyPr>
            <a:normAutofit/>
          </a:bodyPr>
          <a:lstStyle/>
          <a:p>
            <a:pPr algn="l"/>
            <a:r>
              <a:rPr lang="en-US" sz="4050" dirty="0"/>
              <a:t>Career Awareness</a:t>
            </a:r>
          </a:p>
        </p:txBody>
      </p:sp>
      <p:sp>
        <p:nvSpPr>
          <p:cNvPr id="3" name="Content Placeholder 2"/>
          <p:cNvSpPr>
            <a:spLocks noGrp="1"/>
          </p:cNvSpPr>
          <p:nvPr>
            <p:ph idx="1"/>
          </p:nvPr>
        </p:nvSpPr>
        <p:spPr>
          <a:xfrm>
            <a:off x="1244795" y="2483550"/>
            <a:ext cx="7514035" cy="2343151"/>
          </a:xfrm>
        </p:spPr>
        <p:txBody>
          <a:bodyPr>
            <a:noAutofit/>
          </a:bodyPr>
          <a:lstStyle/>
          <a:p>
            <a:pPr marL="560785" indent="-560785">
              <a:buSzPct val="100000"/>
              <a:buFont typeface="Wingdings" panose="05000000000000000000" pitchFamily="2" charset="2"/>
              <a:buChar char="Ø"/>
            </a:pPr>
            <a:r>
              <a:rPr lang="en-US" sz="3300" dirty="0"/>
              <a:t>Middle school career days</a:t>
            </a:r>
          </a:p>
          <a:p>
            <a:pPr marL="560785" indent="-560785">
              <a:buSzPct val="100000"/>
              <a:buFont typeface="Wingdings" panose="05000000000000000000" pitchFamily="2" charset="2"/>
              <a:buChar char="Ø"/>
            </a:pPr>
            <a:r>
              <a:rPr lang="en-US" sz="3300" dirty="0"/>
              <a:t>ESTEAM event (great PR)</a:t>
            </a:r>
          </a:p>
          <a:p>
            <a:pPr marL="560785" indent="-560785">
              <a:buSzPct val="100000"/>
              <a:buFont typeface="Wingdings" panose="05000000000000000000" pitchFamily="2" charset="2"/>
              <a:buChar char="Ø"/>
            </a:pPr>
            <a:r>
              <a:rPr lang="en-US" sz="3300" dirty="0"/>
              <a:t>Women in </a:t>
            </a:r>
            <a:br>
              <a:rPr lang="en-US" sz="3300" dirty="0"/>
            </a:br>
            <a:r>
              <a:rPr lang="en-US" sz="3300" dirty="0"/>
              <a:t>History Month</a:t>
            </a:r>
          </a:p>
          <a:p>
            <a:pPr>
              <a:buFont typeface="Arial" pitchFamily="34" charset="0"/>
              <a:buChar char="•"/>
            </a:pPr>
            <a:endParaRPr lang="en-US" sz="2025"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471" r="26714"/>
          <a:stretch/>
        </p:blipFill>
        <p:spPr>
          <a:xfrm rot="1285836">
            <a:off x="6586620" y="1528656"/>
            <a:ext cx="2350543" cy="1576987"/>
          </a:xfrm>
          <a:prstGeom prst="rect">
            <a:avLst/>
          </a:prstGeom>
        </p:spPr>
      </p:pic>
      <p:pic>
        <p:nvPicPr>
          <p:cNvPr id="8" name="Picture 7" descr="P:\BCT\WOMEN IN TECHNOLOGY PHOTOS\20 Feb 2013\WIT-banner.jpg"/>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09995" y="3929393"/>
            <a:ext cx="3264694" cy="1445843"/>
          </a:xfrm>
          <a:prstGeom prst="rect">
            <a:avLst/>
          </a:prstGeom>
          <a:ln>
            <a:noFill/>
          </a:ln>
          <a:effectLst>
            <a:softEdge rad="112500"/>
          </a:effectLst>
        </p:spPr>
      </p:pic>
      <p:sp>
        <p:nvSpPr>
          <p:cNvPr id="7"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39315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490" y="1271807"/>
            <a:ext cx="6172200" cy="857250"/>
          </a:xfrm>
        </p:spPr>
        <p:txBody>
          <a:bodyPr>
            <a:normAutofit fontScale="90000"/>
          </a:bodyPr>
          <a:lstStyle/>
          <a:p>
            <a:pPr algn="l"/>
            <a:r>
              <a:rPr lang="en-US" sz="4500" dirty="0"/>
              <a:t>Recruiting: Go Where </a:t>
            </a:r>
            <a:br>
              <a:rPr lang="en-US" sz="4500" dirty="0"/>
            </a:br>
            <a:r>
              <a:rPr lang="en-US" sz="4500" dirty="0"/>
              <a:t>the Students ARE</a:t>
            </a:r>
            <a:r>
              <a:rPr lang="en-US" sz="2700" dirty="0"/>
              <a:t/>
            </a:r>
            <a:br>
              <a:rPr lang="en-US" sz="2700" dirty="0"/>
            </a:br>
            <a:endParaRPr lang="en-US" sz="2700" dirty="0"/>
          </a:p>
        </p:txBody>
      </p:sp>
      <p:sp>
        <p:nvSpPr>
          <p:cNvPr id="3" name="Content Placeholder 2"/>
          <p:cNvSpPr>
            <a:spLocks noGrp="1"/>
          </p:cNvSpPr>
          <p:nvPr>
            <p:ph idx="1"/>
          </p:nvPr>
        </p:nvSpPr>
        <p:spPr>
          <a:xfrm>
            <a:off x="1456490" y="2209504"/>
            <a:ext cx="6172200" cy="3394472"/>
          </a:xfrm>
        </p:spPr>
        <p:txBody>
          <a:bodyPr>
            <a:noAutofit/>
          </a:bodyPr>
          <a:lstStyle/>
          <a:p>
            <a:pPr marL="560785" indent="-560785">
              <a:buSzPct val="100000"/>
              <a:buFont typeface="Wingdings" panose="05000000000000000000" pitchFamily="2" charset="2"/>
              <a:buChar char="Ø"/>
            </a:pPr>
            <a:r>
              <a:rPr lang="en-US" sz="3300" dirty="0"/>
              <a:t>ASPIRE program</a:t>
            </a:r>
          </a:p>
          <a:p>
            <a:pPr marL="560785" indent="-560785">
              <a:buSzPct val="100000"/>
              <a:buFont typeface="Wingdings" panose="05000000000000000000" pitchFamily="2" charset="2"/>
              <a:buChar char="Ø"/>
            </a:pPr>
            <a:r>
              <a:rPr lang="en-US" sz="3300" dirty="0"/>
              <a:t>GED students</a:t>
            </a:r>
          </a:p>
          <a:p>
            <a:pPr marL="560785" indent="-560785">
              <a:buSzPct val="100000"/>
              <a:buFont typeface="Wingdings" panose="05000000000000000000" pitchFamily="2" charset="2"/>
              <a:buChar char="Ø"/>
            </a:pPr>
            <a:r>
              <a:rPr lang="en-US" sz="3300" dirty="0"/>
              <a:t>Innovative Expo</a:t>
            </a:r>
          </a:p>
          <a:p>
            <a:pPr marL="560785" indent="-560785">
              <a:buSzPct val="100000"/>
              <a:buFont typeface="Wingdings" panose="05000000000000000000" pitchFamily="2" charset="2"/>
              <a:buChar char="Ø"/>
            </a:pPr>
            <a:r>
              <a:rPr lang="en-US" sz="3300" dirty="0" err="1"/>
              <a:t>JobLink</a:t>
            </a:r>
            <a:endParaRPr lang="en-US" sz="3300" dirty="0"/>
          </a:p>
          <a:p>
            <a:pPr marL="560785" indent="-560785">
              <a:buSzPct val="100000"/>
              <a:buFont typeface="Wingdings" panose="05000000000000000000" pitchFamily="2" charset="2"/>
              <a:buChar char="Ø"/>
            </a:pPr>
            <a:r>
              <a:rPr lang="en-US" sz="3300" dirty="0"/>
              <a:t>Student Services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63" t="19964" r="15877"/>
          <a:stretch/>
        </p:blipFill>
        <p:spPr>
          <a:xfrm rot="524465">
            <a:off x="5850658" y="3116782"/>
            <a:ext cx="2557933" cy="172659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95" t="20501" r="65313" b="14762"/>
          <a:stretch/>
        </p:blipFill>
        <p:spPr>
          <a:xfrm rot="575246">
            <a:off x="7141130" y="1100299"/>
            <a:ext cx="1166243" cy="14871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1504448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Resources</a:t>
            </a:r>
          </a:p>
        </p:txBody>
      </p:sp>
      <p:sp>
        <p:nvSpPr>
          <p:cNvPr id="3" name="Subtitle 2"/>
          <p:cNvSpPr>
            <a:spLocks noGrp="1"/>
          </p:cNvSpPr>
          <p:nvPr>
            <p:ph type="subTitle" idx="1"/>
          </p:nvPr>
        </p:nvSpPr>
        <p:spPr/>
        <p:txBody>
          <a:bodyPr/>
          <a:lstStyle/>
          <a:p>
            <a:endParaRPr lang="en-US"/>
          </a:p>
        </p:txBody>
      </p:sp>
      <p:sp>
        <p:nvSpPr>
          <p:cNvPr id="5"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790168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0281" y="1621128"/>
            <a:ext cx="7514035" cy="2343151"/>
          </a:xfrm>
        </p:spPr>
        <p:txBody>
          <a:bodyPr>
            <a:noAutofit/>
          </a:bodyPr>
          <a:lstStyle/>
          <a:p>
            <a:pPr marL="560785" indent="-560785">
              <a:buSzPct val="100000"/>
              <a:buFont typeface="Wingdings" panose="05000000000000000000" pitchFamily="2" charset="2"/>
              <a:buChar char="Ø"/>
            </a:pPr>
            <a:r>
              <a:rPr lang="en-US" sz="3300" dirty="0"/>
              <a:t>National Coalition of Women in Technology (ncwit.org)</a:t>
            </a:r>
          </a:p>
          <a:p>
            <a:pPr marL="560785" indent="-560785">
              <a:buSzPct val="100000"/>
              <a:buFont typeface="Wingdings" panose="05000000000000000000" pitchFamily="2" charset="2"/>
              <a:buChar char="Ø"/>
            </a:pPr>
            <a:r>
              <a:rPr lang="en-US" sz="3300" dirty="0"/>
              <a:t>Institute for Women in Trades, Technology and Science </a:t>
            </a:r>
            <a:br>
              <a:rPr lang="en-US" sz="3300" dirty="0"/>
            </a:br>
            <a:r>
              <a:rPr lang="en-US" sz="3300" dirty="0"/>
              <a:t>(</a:t>
            </a:r>
            <a:r>
              <a:rPr lang="en-US" sz="3300" dirty="0" err="1"/>
              <a:t>iwitts</a:t>
            </a:r>
            <a:r>
              <a:rPr lang="en-US" sz="3300" dirty="0"/>
              <a:t> .org)</a:t>
            </a:r>
          </a:p>
        </p:txBody>
      </p:sp>
      <p:sp>
        <p:nvSpPr>
          <p:cNvPr id="4"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327190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829" y="1430361"/>
            <a:ext cx="6858000" cy="1102519"/>
          </a:xfrm>
        </p:spPr>
        <p:txBody>
          <a:bodyPr>
            <a:normAutofit/>
          </a:bodyPr>
          <a:lstStyle/>
          <a:p>
            <a:r>
              <a:rPr lang="en-US" dirty="0"/>
              <a:t>Thank you</a:t>
            </a:r>
          </a:p>
        </p:txBody>
      </p:sp>
      <p:sp>
        <p:nvSpPr>
          <p:cNvPr id="3" name="Subtitle 2"/>
          <p:cNvSpPr>
            <a:spLocks noGrp="1"/>
          </p:cNvSpPr>
          <p:nvPr>
            <p:ph type="subTitle" idx="1"/>
          </p:nvPr>
        </p:nvSpPr>
        <p:spPr>
          <a:xfrm>
            <a:off x="1900829" y="2999972"/>
            <a:ext cx="6858000" cy="1314450"/>
          </a:xfrm>
        </p:spPr>
        <p:txBody>
          <a:bodyPr>
            <a:noAutofit/>
          </a:bodyPr>
          <a:lstStyle/>
          <a:p>
            <a:r>
              <a:rPr lang="en-US" sz="3300" dirty="0"/>
              <a:t>For more information contact:</a:t>
            </a:r>
          </a:p>
          <a:p>
            <a:r>
              <a:rPr lang="en-US" sz="3300" dirty="0"/>
              <a:t>Pamela Silvers</a:t>
            </a:r>
          </a:p>
          <a:p>
            <a:r>
              <a:rPr lang="en-US" sz="3300" dirty="0"/>
              <a:t>pamelajsilvers@abtech.edu</a:t>
            </a:r>
          </a:p>
        </p:txBody>
      </p:sp>
      <p:sp>
        <p:nvSpPr>
          <p:cNvPr id="5" name="Footer Placeholder 3"/>
          <p:cNvSpPr txBox="1">
            <a:spLocks/>
          </p:cNvSpPr>
          <p:nvPr/>
        </p:nvSpPr>
        <p:spPr>
          <a:xfrm>
            <a:off x="3445697" y="5549822"/>
            <a:ext cx="5313133" cy="273844"/>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350">
                <a:solidFill>
                  <a:prstClr val="black"/>
                </a:solidFill>
              </a:rPr>
              <a:t>Boosting CTE Non-Traditional Gender Enrollment  - April 2016</a:t>
            </a:r>
            <a:endParaRPr lang="en-US" sz="1350" dirty="0">
              <a:solidFill>
                <a:prstClr val="black"/>
              </a:solidFill>
            </a:endParaRPr>
          </a:p>
        </p:txBody>
      </p:sp>
    </p:spTree>
    <p:extLst>
      <p:ext uri="{BB962C8B-B14F-4D97-AF65-F5344CB8AC3E}">
        <p14:creationId xmlns:p14="http://schemas.microsoft.com/office/powerpoint/2010/main" val="153348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p:cNvSpPr txBox="1"/>
          <p:nvPr/>
        </p:nvSpPr>
        <p:spPr>
          <a:xfrm>
            <a:off x="0" y="-152400"/>
            <a:ext cx="3124200" cy="838200"/>
          </a:xfrm>
          <a:prstGeom prst="rect">
            <a:avLst/>
          </a:prstGeom>
          <a:solidFill>
            <a:srgbClr val="92D050"/>
          </a:solidFill>
        </p:spPr>
        <p:txBody>
          <a:bodyPr wrap="square" rtlCol="0">
            <a:spAutoFit/>
          </a:bodyPr>
          <a:lstStyle/>
          <a:p>
            <a:endParaRPr lang="en-US"/>
          </a:p>
        </p:txBody>
      </p:sp>
      <p:sp>
        <p:nvSpPr>
          <p:cNvPr id="2" name="Title 1"/>
          <p:cNvSpPr>
            <a:spLocks noGrp="1"/>
          </p:cNvSpPr>
          <p:nvPr>
            <p:ph type="title"/>
          </p:nvPr>
        </p:nvSpPr>
        <p:spPr>
          <a:xfrm>
            <a:off x="628650" y="762000"/>
            <a:ext cx="7886700" cy="1325563"/>
          </a:xfrm>
        </p:spPr>
        <p:txBody>
          <a:bodyPr>
            <a:normAutofit fontScale="90000"/>
          </a:bodyPr>
          <a:lstStyle/>
          <a:p>
            <a:r>
              <a:rPr lang="en-US" sz="4800" b="1" dirty="0"/>
              <a:t>Success Strategies for Improving Performance on Perkins 5P1 and 5P2</a:t>
            </a:r>
          </a:p>
        </p:txBody>
      </p:sp>
      <p:sp>
        <p:nvSpPr>
          <p:cNvPr id="3" name="Content Placeholder 2"/>
          <p:cNvSpPr>
            <a:spLocks noGrp="1"/>
          </p:cNvSpPr>
          <p:nvPr>
            <p:ph idx="1"/>
          </p:nvPr>
        </p:nvSpPr>
        <p:spPr>
          <a:xfrm>
            <a:off x="628650" y="2454612"/>
            <a:ext cx="7886700" cy="4351338"/>
          </a:xfrm>
        </p:spPr>
        <p:txBody>
          <a:bodyPr>
            <a:normAutofit/>
          </a:bodyPr>
          <a:lstStyle/>
          <a:p>
            <a:endParaRPr lang="en-US" dirty="0"/>
          </a:p>
          <a:p>
            <a:r>
              <a:rPr lang="en-US" dirty="0"/>
              <a:t>Pam Gibson (Fayetteville Tech</a:t>
            </a:r>
            <a:r>
              <a:rPr lang="en-US" dirty="0" smtClean="0"/>
              <a:t>):</a:t>
            </a:r>
            <a:endParaRPr lang="en-US" dirty="0"/>
          </a:p>
        </p:txBody>
      </p:sp>
      <p:sp>
        <p:nvSpPr>
          <p:cNvPr id="4" name="Date Placeholder 3"/>
          <p:cNvSpPr>
            <a:spLocks noGrp="1"/>
          </p:cNvSpPr>
          <p:nvPr>
            <p:ph type="dt" sz="half" idx="10"/>
          </p:nvPr>
        </p:nvSpPr>
        <p:spPr/>
        <p:txBody>
          <a:bodyPr/>
          <a:lstStyle/>
          <a:p>
            <a:endParaRPr lang="en-US" dirty="0"/>
          </a:p>
        </p:txBody>
      </p:sp>
      <p:sp>
        <p:nvSpPr>
          <p:cNvPr id="6" name="TextBox 5"/>
          <p:cNvSpPr txBox="1"/>
          <p:nvPr/>
        </p:nvSpPr>
        <p:spPr>
          <a:xfrm>
            <a:off x="2895600" y="6019800"/>
            <a:ext cx="3124200" cy="838200"/>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94790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57948" y="6095934"/>
            <a:ext cx="3200677" cy="762066"/>
          </a:xfrm>
          <a:prstGeom prst="rect">
            <a:avLst/>
          </a:prstGeom>
        </p:spPr>
      </p:pic>
      <p:sp>
        <p:nvSpPr>
          <p:cNvPr id="2" name="Title 1"/>
          <p:cNvSpPr>
            <a:spLocks noGrp="1"/>
          </p:cNvSpPr>
          <p:nvPr>
            <p:ph type="title"/>
          </p:nvPr>
        </p:nvSpPr>
        <p:spPr>
          <a:xfrm>
            <a:off x="304800" y="358420"/>
            <a:ext cx="7886700" cy="1325563"/>
          </a:xfrm>
        </p:spPr>
        <p:txBody>
          <a:bodyPr>
            <a:normAutofit/>
          </a:bodyPr>
          <a:lstStyle/>
          <a:p>
            <a:r>
              <a:rPr lang="en-US" sz="5400" b="1" dirty="0" smtClean="0">
                <a:solidFill>
                  <a:schemeClr val="accent5">
                    <a:lumMod val="50000"/>
                  </a:schemeClr>
                </a:solidFill>
              </a:rPr>
              <a:t>Components</a:t>
            </a:r>
            <a:endParaRPr lang="en-US" sz="5400" b="1" dirty="0">
              <a:solidFill>
                <a:schemeClr val="accent5">
                  <a:lumMod val="50000"/>
                </a:schemeClr>
              </a:solidFill>
            </a:endParaRPr>
          </a:p>
        </p:txBody>
      </p:sp>
      <p:pic>
        <p:nvPicPr>
          <p:cNvPr id="4" name="irc_mi" descr="http://static3cdn.echalk.net/www/ud00/b/b49e0cd8aa4c447d84f1832462995b20/Personal_Images/starfish2.jpg"/>
          <p:cNvPicPr>
            <a:picLocks noGrp="1"/>
          </p:cNvPicPr>
          <p:nvPr>
            <p:ph idx="1"/>
          </p:nvPr>
        </p:nvPicPr>
        <p:blipFill rotWithShape="1">
          <a:blip r:embed="rId4">
            <a:extLst>
              <a:ext uri="{BEBA8EAE-BF5A-486C-A8C5-ECC9F3942E4B}">
                <a14:imgProps xmlns:a14="http://schemas.microsoft.com/office/drawing/2010/main">
                  <a14:imgLayer r:embed="rId5">
                    <a14:imgEffect>
                      <a14:backgroundRemoval t="3809" b="95801" l="9061" r="84490"/>
                    </a14:imgEffect>
                    <a14:imgEffect>
                      <a14:artisticCrisscrossEtching trans="24000" pressure="4"/>
                    </a14:imgEffect>
                  </a14:imgLayer>
                </a14:imgProps>
              </a:ext>
              <a:ext uri="{28A0092B-C50C-407E-A947-70E740481C1C}">
                <a14:useLocalDpi xmlns:a14="http://schemas.microsoft.com/office/drawing/2010/main" val="0"/>
              </a:ext>
            </a:extLst>
          </a:blip>
          <a:srcRect l="7184" t="3125" r="14430" b="3125"/>
          <a:stretch/>
        </p:blipFill>
        <p:spPr bwMode="auto">
          <a:xfrm>
            <a:off x="1295400" y="1143000"/>
            <a:ext cx="6705600" cy="5486400"/>
          </a:xfrm>
          <a:prstGeom prst="rect">
            <a:avLst/>
          </a:prstGeom>
          <a:noFill/>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3809999" y="3662021"/>
            <a:ext cx="1807845" cy="92152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000" b="1" dirty="0" smtClean="0">
                <a:solidFill>
                  <a:srgbClr val="00B050"/>
                </a:solidFill>
                <a:effectLst/>
                <a:latin typeface="Calibri"/>
                <a:ea typeface="Calibri"/>
                <a:cs typeface="Times New Roman"/>
              </a:rPr>
              <a:t>Boosting Student Success! </a:t>
            </a:r>
            <a:endParaRPr lang="en-US" sz="1600" dirty="0">
              <a:solidFill>
                <a:srgbClr val="00B050"/>
              </a:solidFill>
              <a:effectLst/>
              <a:latin typeface="Calibri"/>
              <a:ea typeface="Calibri"/>
              <a:cs typeface="Times New Roman"/>
            </a:endParaRPr>
          </a:p>
        </p:txBody>
      </p:sp>
      <p:sp>
        <p:nvSpPr>
          <p:cNvPr id="6" name="Text Box 2"/>
          <p:cNvSpPr txBox="1">
            <a:spLocks noChangeArrowheads="1"/>
          </p:cNvSpPr>
          <p:nvPr/>
        </p:nvSpPr>
        <p:spPr bwMode="auto">
          <a:xfrm rot="1296372">
            <a:off x="1629816" y="3465298"/>
            <a:ext cx="2308307" cy="5429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smtClean="0">
                <a:effectLst/>
                <a:latin typeface="Calibri"/>
                <a:ea typeface="Calibri"/>
                <a:cs typeface="Times New Roman"/>
              </a:rPr>
              <a:t>Peer Mentoring</a:t>
            </a:r>
            <a:endParaRPr lang="en-US" sz="1600" dirty="0">
              <a:effectLst/>
              <a:latin typeface="Calibri"/>
              <a:ea typeface="Calibri"/>
              <a:cs typeface="Times New Roman"/>
            </a:endParaRPr>
          </a:p>
        </p:txBody>
      </p:sp>
      <p:sp>
        <p:nvSpPr>
          <p:cNvPr id="7" name="Text Box 2"/>
          <p:cNvSpPr txBox="1">
            <a:spLocks noChangeArrowheads="1"/>
          </p:cNvSpPr>
          <p:nvPr/>
        </p:nvSpPr>
        <p:spPr bwMode="auto">
          <a:xfrm rot="18280964">
            <a:off x="2619444" y="5220299"/>
            <a:ext cx="2353945" cy="60261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smtClean="0">
                <a:effectLst/>
                <a:latin typeface="Calibri"/>
                <a:ea typeface="Calibri"/>
                <a:cs typeface="Times New Roman"/>
              </a:rPr>
              <a:t>Sharing Resources</a:t>
            </a:r>
            <a:r>
              <a:rPr lang="en-US" sz="1400" b="1" dirty="0">
                <a:effectLst/>
                <a:latin typeface="Calibri"/>
                <a:ea typeface="Calibri"/>
                <a:cs typeface="Times New Roman"/>
              </a:rPr>
              <a:t>	</a:t>
            </a:r>
            <a:endParaRPr lang="en-US" sz="1100" dirty="0">
              <a:effectLst/>
              <a:latin typeface="Calibri"/>
              <a:ea typeface="Calibri"/>
              <a:cs typeface="Times New Roman"/>
            </a:endParaRPr>
          </a:p>
        </p:txBody>
      </p:sp>
      <p:sp>
        <p:nvSpPr>
          <p:cNvPr id="8" name="Text Box 2"/>
          <p:cNvSpPr txBox="1">
            <a:spLocks noChangeArrowheads="1"/>
          </p:cNvSpPr>
          <p:nvPr/>
        </p:nvSpPr>
        <p:spPr bwMode="auto">
          <a:xfrm rot="2560792">
            <a:off x="5068392" y="5361163"/>
            <a:ext cx="2430780" cy="62674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smtClean="0">
                <a:effectLst/>
                <a:latin typeface="Calibri"/>
                <a:ea typeface="Calibri"/>
                <a:cs typeface="Times New Roman"/>
              </a:rPr>
              <a:t>Advocacy </a:t>
            </a:r>
            <a:endParaRPr lang="en-US" sz="1600" dirty="0">
              <a:effectLst/>
              <a:latin typeface="Calibri"/>
              <a:ea typeface="Calibri"/>
              <a:cs typeface="Times New Roman"/>
            </a:endParaRPr>
          </a:p>
        </p:txBody>
      </p:sp>
      <p:sp>
        <p:nvSpPr>
          <p:cNvPr id="9" name="Text Box 2"/>
          <p:cNvSpPr txBox="1">
            <a:spLocks noChangeArrowheads="1"/>
          </p:cNvSpPr>
          <p:nvPr/>
        </p:nvSpPr>
        <p:spPr bwMode="auto">
          <a:xfrm rot="19639917">
            <a:off x="5292382" y="2737880"/>
            <a:ext cx="3115923" cy="6165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smtClean="0">
                <a:effectLst/>
                <a:latin typeface="Calibri"/>
                <a:ea typeface="Calibri"/>
                <a:cs typeface="Times New Roman"/>
              </a:rPr>
              <a:t>Measure-Specific Conference Call-Ins</a:t>
            </a:r>
            <a:endParaRPr lang="en-US" sz="1600" dirty="0">
              <a:effectLst/>
              <a:latin typeface="Calibri"/>
              <a:ea typeface="Calibri"/>
              <a:cs typeface="Times New Roman"/>
            </a:endParaRPr>
          </a:p>
        </p:txBody>
      </p:sp>
      <p:sp>
        <p:nvSpPr>
          <p:cNvPr id="10" name="Text Box 2"/>
          <p:cNvSpPr txBox="1">
            <a:spLocks noChangeArrowheads="1"/>
          </p:cNvSpPr>
          <p:nvPr/>
        </p:nvSpPr>
        <p:spPr bwMode="auto">
          <a:xfrm rot="16200000">
            <a:off x="3214687" y="1930800"/>
            <a:ext cx="2714625" cy="80021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000" b="1" dirty="0" smtClean="0">
                <a:effectLst/>
                <a:latin typeface="Calibri"/>
                <a:ea typeface="Calibri"/>
                <a:cs typeface="Times New Roman"/>
              </a:rPr>
              <a:t>Performance Partnership Summit</a:t>
            </a:r>
            <a:endParaRPr lang="en-US" sz="1600" dirty="0">
              <a:effectLst/>
              <a:latin typeface="Calibri"/>
              <a:ea typeface="Calibri"/>
              <a:cs typeface="Times New Roman"/>
            </a:endParaRPr>
          </a:p>
        </p:txBody>
      </p:sp>
      <p:sp>
        <p:nvSpPr>
          <p:cNvPr id="3" name="TextBox 2"/>
          <p:cNvSpPr txBox="1"/>
          <p:nvPr/>
        </p:nvSpPr>
        <p:spPr>
          <a:xfrm>
            <a:off x="9939" y="0"/>
            <a:ext cx="3200400" cy="762000"/>
          </a:xfrm>
          <a:prstGeom prst="rect">
            <a:avLst/>
          </a:prstGeom>
          <a:solidFill>
            <a:schemeClr val="bg1"/>
          </a:solidFill>
        </p:spPr>
        <p:txBody>
          <a:bodyPr wrap="square" rtlCol="0">
            <a:spAutoFit/>
          </a:bodyPr>
          <a:lstStyle/>
          <a:p>
            <a:endParaRPr lang="en-US" dirty="0"/>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spTree>
    <p:extLst>
      <p:ext uri="{BB962C8B-B14F-4D97-AF65-F5344CB8AC3E}">
        <p14:creationId xmlns:p14="http://schemas.microsoft.com/office/powerpoint/2010/main" val="41664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p:cNvSpPr txBox="1"/>
          <p:nvPr/>
        </p:nvSpPr>
        <p:spPr>
          <a:xfrm>
            <a:off x="0" y="-152400"/>
            <a:ext cx="3124200" cy="838200"/>
          </a:xfrm>
          <a:prstGeom prst="rect">
            <a:avLst/>
          </a:prstGeom>
          <a:solidFill>
            <a:srgbClr val="92D050"/>
          </a:solidFill>
        </p:spPr>
        <p:txBody>
          <a:bodyPr wrap="square" rtlCol="0">
            <a:spAutoFit/>
          </a:bodyPr>
          <a:lstStyle/>
          <a:p>
            <a:endParaRPr lang="en-US"/>
          </a:p>
        </p:txBody>
      </p:sp>
      <p:sp>
        <p:nvSpPr>
          <p:cNvPr id="2" name="Title 1"/>
          <p:cNvSpPr>
            <a:spLocks noGrp="1"/>
          </p:cNvSpPr>
          <p:nvPr>
            <p:ph type="title"/>
          </p:nvPr>
        </p:nvSpPr>
        <p:spPr>
          <a:xfrm>
            <a:off x="628650" y="761999"/>
            <a:ext cx="7886700" cy="1325563"/>
          </a:xfrm>
        </p:spPr>
        <p:txBody>
          <a:bodyPr>
            <a:normAutofit fontScale="90000"/>
          </a:bodyPr>
          <a:lstStyle/>
          <a:p>
            <a:r>
              <a:rPr lang="en-US" sz="4800" b="1"/>
              <a:t>Strategies for Improvement on Perkins Core Indicators</a:t>
            </a:r>
            <a:br>
              <a:rPr lang="en-US" sz="4800" b="1"/>
            </a:br>
            <a:endParaRPr lang="en-US" sz="4800" b="1" dirty="0"/>
          </a:p>
        </p:txBody>
      </p:sp>
      <p:sp>
        <p:nvSpPr>
          <p:cNvPr id="3" name="Content Placeholder 2"/>
          <p:cNvSpPr>
            <a:spLocks noGrp="1"/>
          </p:cNvSpPr>
          <p:nvPr>
            <p:ph idx="1"/>
          </p:nvPr>
        </p:nvSpPr>
        <p:spPr>
          <a:xfrm>
            <a:off x="628650" y="2087562"/>
            <a:ext cx="7886700" cy="4351338"/>
          </a:xfrm>
        </p:spPr>
        <p:txBody>
          <a:bodyPr>
            <a:normAutofit/>
          </a:bodyPr>
          <a:lstStyle/>
          <a:p>
            <a:endParaRPr lang="en-US" dirty="0"/>
          </a:p>
          <a:p>
            <a:pPr marL="0" indent="0">
              <a:buNone/>
            </a:pPr>
            <a:r>
              <a:rPr lang="en-US" dirty="0"/>
              <a:t>Diane </a:t>
            </a:r>
            <a:r>
              <a:rPr lang="en-US" dirty="0" err="1" smtClean="0"/>
              <a:t>Albahrawy</a:t>
            </a:r>
            <a:r>
              <a:rPr lang="en-US" dirty="0" smtClean="0"/>
              <a:t>, J.D.</a:t>
            </a:r>
            <a:endParaRPr lang="en-US" dirty="0"/>
          </a:p>
          <a:p>
            <a:pPr marL="0" indent="0">
              <a:buNone/>
            </a:pPr>
            <a:r>
              <a:rPr lang="en-US" dirty="0" smtClean="0"/>
              <a:t>Associate Professor, Business Technologies Division</a:t>
            </a:r>
          </a:p>
          <a:p>
            <a:pPr marL="0" indent="0">
              <a:buNone/>
            </a:pPr>
            <a:r>
              <a:rPr lang="en-US" dirty="0" smtClean="0"/>
              <a:t>Wake Tech Community College</a:t>
            </a:r>
          </a:p>
          <a:p>
            <a:pPr marL="0" indent="0">
              <a:buNone/>
            </a:pPr>
            <a:r>
              <a:rPr lang="en-US" dirty="0" smtClean="0"/>
              <a:t>Co-Advisor, Phi Beta Lambda</a:t>
            </a:r>
          </a:p>
          <a:p>
            <a:pPr marL="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6" name="TextBox 5"/>
          <p:cNvSpPr txBox="1"/>
          <p:nvPr/>
        </p:nvSpPr>
        <p:spPr>
          <a:xfrm>
            <a:off x="2895600" y="6019800"/>
            <a:ext cx="3124200" cy="838200"/>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157333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74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305800" cy="2228850"/>
          </a:xfrm>
        </p:spPr>
        <p:txBody>
          <a:bodyPr>
            <a:normAutofit/>
          </a:bodyPr>
          <a:lstStyle/>
          <a:p>
            <a:r>
              <a:rPr lang="en-US" sz="5400" b="1" dirty="0" smtClean="0">
                <a:cs typeface="Arial" panose="020B0604020202020204" pitchFamily="34" charset="0"/>
              </a:rPr>
              <a:t>Innovative Ways to Use Perkins Funding</a:t>
            </a:r>
            <a:endParaRPr lang="en-US" sz="5400" b="1" dirty="0">
              <a:cs typeface="Arial" panose="020B0604020202020204" pitchFamily="34" charset="0"/>
            </a:endParaRPr>
          </a:p>
        </p:txBody>
      </p:sp>
      <p:sp>
        <p:nvSpPr>
          <p:cNvPr id="3" name="Subtitle 2"/>
          <p:cNvSpPr>
            <a:spLocks noGrp="1"/>
          </p:cNvSpPr>
          <p:nvPr>
            <p:ph type="subTitle" idx="1"/>
          </p:nvPr>
        </p:nvSpPr>
        <p:spPr>
          <a:xfrm>
            <a:off x="628650" y="3124200"/>
            <a:ext cx="7810500" cy="2743200"/>
          </a:xfrm>
        </p:spPr>
        <p:txBody>
          <a:bodyPr>
            <a:normAutofit fontScale="62500" lnSpcReduction="20000"/>
          </a:bodyPr>
          <a:lstStyle/>
          <a:p>
            <a:r>
              <a:rPr lang="en-US" sz="3100" u="sng" dirty="0" smtClean="0">
                <a:solidFill>
                  <a:schemeClr val="tx1"/>
                </a:solidFill>
                <a:latin typeface="+mj-lt"/>
              </a:rPr>
              <a:t>Presented by:</a:t>
            </a:r>
          </a:p>
          <a:p>
            <a:endParaRPr lang="en-US" sz="3100" dirty="0" smtClean="0">
              <a:solidFill>
                <a:schemeClr val="tx1"/>
              </a:solidFill>
              <a:latin typeface="+mj-lt"/>
            </a:endParaRPr>
          </a:p>
          <a:p>
            <a:r>
              <a:rPr lang="en-US" sz="3100" b="1" dirty="0" smtClean="0">
                <a:solidFill>
                  <a:schemeClr val="tx1"/>
                </a:solidFill>
                <a:latin typeface="+mj-lt"/>
              </a:rPr>
              <a:t>Diane Albahrawy</a:t>
            </a:r>
            <a:r>
              <a:rPr lang="en-US" sz="3100" dirty="0" smtClean="0">
                <a:solidFill>
                  <a:schemeClr val="tx1"/>
                </a:solidFill>
                <a:latin typeface="+mj-lt"/>
              </a:rPr>
              <a:t>, J.D., Associate Professor – Business Administration </a:t>
            </a:r>
            <a:endParaRPr lang="en-US" sz="3100" dirty="0">
              <a:solidFill>
                <a:schemeClr val="tx1"/>
              </a:solidFill>
              <a:latin typeface="+mj-lt"/>
            </a:endParaRPr>
          </a:p>
          <a:p>
            <a:r>
              <a:rPr lang="en-US" sz="3100" dirty="0" smtClean="0">
                <a:solidFill>
                  <a:schemeClr val="tx1"/>
                </a:solidFill>
                <a:latin typeface="+mj-lt"/>
              </a:rPr>
              <a:t>Perkins Coordinator</a:t>
            </a:r>
          </a:p>
          <a:p>
            <a:endParaRPr lang="en-US" sz="3100" dirty="0">
              <a:solidFill>
                <a:schemeClr val="tx1"/>
              </a:solidFill>
              <a:latin typeface="+mj-lt"/>
            </a:endParaRPr>
          </a:p>
          <a:p>
            <a:r>
              <a:rPr lang="en-US" sz="3100" b="1" dirty="0" smtClean="0">
                <a:solidFill>
                  <a:schemeClr val="tx1"/>
                </a:solidFill>
                <a:latin typeface="+mj-lt"/>
              </a:rPr>
              <a:t>Stephanie Grossman</a:t>
            </a:r>
            <a:r>
              <a:rPr lang="en-US" sz="3100" dirty="0" smtClean="0">
                <a:solidFill>
                  <a:schemeClr val="tx1"/>
                </a:solidFill>
                <a:latin typeface="+mj-lt"/>
              </a:rPr>
              <a:t>, MBA, Instructor- Business Administration</a:t>
            </a:r>
          </a:p>
          <a:p>
            <a:endParaRPr lang="en-US" sz="3100" dirty="0" smtClean="0">
              <a:solidFill>
                <a:schemeClr val="tx1"/>
              </a:solidFill>
              <a:latin typeface="+mj-lt"/>
            </a:endParaRPr>
          </a:p>
          <a:p>
            <a:r>
              <a:rPr lang="en-US" sz="3100" b="1" dirty="0" smtClean="0">
                <a:solidFill>
                  <a:schemeClr val="tx1"/>
                </a:solidFill>
                <a:latin typeface="+mj-lt"/>
              </a:rPr>
              <a:t>Wake Technical Community College</a:t>
            </a:r>
            <a:endParaRPr lang="en-US" sz="3100" b="1" dirty="0">
              <a:latin typeface="+mj-lt"/>
            </a:endParaRPr>
          </a:p>
          <a:p>
            <a:endParaRPr lang="en-US" dirty="0">
              <a:latin typeface="+mj-lt"/>
            </a:endParaRPr>
          </a:p>
        </p:txBody>
      </p:sp>
    </p:spTree>
    <p:extLst>
      <p:ext uri="{BB962C8B-B14F-4D97-AF65-F5344CB8AC3E}">
        <p14:creationId xmlns:p14="http://schemas.microsoft.com/office/powerpoint/2010/main" val="727129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otlight - Staff Cheryl Keeton2.jpg"/>
          <p:cNvPicPr>
            <a:picLocks noChangeAspect="1"/>
          </p:cNvPicPr>
          <p:nvPr/>
        </p:nvPicPr>
        <p:blipFill rotWithShape="1">
          <a:blip r:embed="rId2">
            <a:extLst>
              <a:ext uri="{28A0092B-C50C-407E-A947-70E740481C1C}">
                <a14:useLocalDpi xmlns:a14="http://schemas.microsoft.com/office/drawing/2010/main" val="0"/>
              </a:ext>
            </a:extLst>
          </a:blip>
          <a:srcRect l="1356" t="6256" r="8781" b="15158"/>
          <a:stretch/>
        </p:blipFill>
        <p:spPr>
          <a:xfrm>
            <a:off x="127166" y="228600"/>
            <a:ext cx="8940634" cy="558154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52400" y="228600"/>
            <a:ext cx="5562600" cy="2554545"/>
          </a:xfrm>
          <a:prstGeom prst="rect">
            <a:avLst/>
          </a:prstGeom>
        </p:spPr>
        <p:txBody>
          <a:bodyPr wrap="square">
            <a:spAutoFit/>
          </a:bodyPr>
          <a:lstStyle/>
          <a:p>
            <a:r>
              <a:rPr lang="en-US" sz="3200" dirty="0" smtClean="0">
                <a:solidFill>
                  <a:prstClr val="black"/>
                </a:solidFill>
              </a:rPr>
              <a:t>Career Programs at WTCC</a:t>
            </a:r>
          </a:p>
          <a:p>
            <a:r>
              <a:rPr lang="en-US" sz="2400" dirty="0">
                <a:solidFill>
                  <a:prstClr val="black"/>
                </a:solidFill>
              </a:rPr>
              <a:t>Applied Engineering Technologies</a:t>
            </a:r>
          </a:p>
          <a:p>
            <a:r>
              <a:rPr lang="en-US" sz="2400" dirty="0">
                <a:solidFill>
                  <a:prstClr val="black"/>
                </a:solidFill>
              </a:rPr>
              <a:t>Business and Public Services Technologies</a:t>
            </a:r>
          </a:p>
          <a:p>
            <a:r>
              <a:rPr lang="en-US" sz="2400" dirty="0">
                <a:solidFill>
                  <a:prstClr val="black"/>
                </a:solidFill>
              </a:rPr>
              <a:t>Computer Technologies</a:t>
            </a:r>
          </a:p>
          <a:p>
            <a:r>
              <a:rPr lang="en-US" sz="2400" dirty="0">
                <a:solidFill>
                  <a:prstClr val="black"/>
                </a:solidFill>
              </a:rPr>
              <a:t>Health Science</a:t>
            </a:r>
          </a:p>
          <a:p>
            <a:endParaRPr lang="en-US" sz="3200" dirty="0">
              <a:solidFill>
                <a:prstClr val="black"/>
              </a:solidFill>
            </a:endParaRPr>
          </a:p>
        </p:txBody>
      </p:sp>
    </p:spTree>
    <p:extLst>
      <p:ext uri="{BB962C8B-B14F-4D97-AF65-F5344CB8AC3E}">
        <p14:creationId xmlns:p14="http://schemas.microsoft.com/office/powerpoint/2010/main" val="169100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dirty="0" smtClean="0">
                <a:cs typeface="Arial" panose="020B0604020202020204" pitchFamily="34" charset="0"/>
              </a:rPr>
              <a:t>Perkins Performance Measures</a:t>
            </a:r>
            <a:endParaRPr lang="en-US" sz="4000" dirty="0">
              <a:cs typeface="Arial" panose="020B0604020202020204" pitchFamily="34" charset="0"/>
            </a:endParaRPr>
          </a:p>
        </p:txBody>
      </p:sp>
      <p:sp>
        <p:nvSpPr>
          <p:cNvPr id="3" name="Content Placeholder 2"/>
          <p:cNvSpPr>
            <a:spLocks noGrp="1"/>
          </p:cNvSpPr>
          <p:nvPr>
            <p:ph idx="1"/>
          </p:nvPr>
        </p:nvSpPr>
        <p:spPr>
          <a:xfrm>
            <a:off x="152400" y="1219200"/>
            <a:ext cx="8229600" cy="4648200"/>
          </a:xfrm>
        </p:spPr>
        <p:txBody>
          <a:bodyPr>
            <a:normAutofit fontScale="92500"/>
          </a:bodyPr>
          <a:lstStyle/>
          <a:p>
            <a:pPr lvl="1">
              <a:buFont typeface="Arial" panose="020B0604020202020204" pitchFamily="34" charset="0"/>
              <a:buChar char="•"/>
            </a:pPr>
            <a:r>
              <a:rPr lang="en-US" dirty="0" smtClean="0"/>
              <a:t>Team of 4 Division Deans and Perkins Coordinator</a:t>
            </a:r>
          </a:p>
          <a:p>
            <a:pPr lvl="1">
              <a:buFont typeface="Arial" panose="020B0604020202020204" pitchFamily="34" charset="0"/>
              <a:buChar char="•"/>
            </a:pPr>
            <a:r>
              <a:rPr lang="en-US" dirty="0" smtClean="0"/>
              <a:t>All spending tied to one or more of the Performance Measures (1P1, 2P1, 3P1, 4P1, 5P1 and 5P2)</a:t>
            </a:r>
          </a:p>
          <a:p>
            <a:pPr marL="971550" lvl="1" indent="-514350">
              <a:buAutoNum type="arabicPeriod"/>
            </a:pPr>
            <a:r>
              <a:rPr lang="en-US" dirty="0" smtClean="0"/>
              <a:t>Meet bi-weekly all year </a:t>
            </a:r>
          </a:p>
          <a:p>
            <a:pPr marL="971550" lvl="1" indent="-514350">
              <a:buAutoNum type="arabicPeriod"/>
            </a:pPr>
            <a:r>
              <a:rPr lang="en-US" dirty="0" smtClean="0"/>
              <a:t>Research and discuss best practices aligned with each measure</a:t>
            </a:r>
          </a:p>
          <a:p>
            <a:pPr marL="457200" lvl="1" indent="0">
              <a:buNone/>
            </a:pPr>
            <a:r>
              <a:rPr lang="en-US" dirty="0" smtClean="0"/>
              <a:t>3. What </a:t>
            </a:r>
            <a:r>
              <a:rPr lang="en-US" dirty="0"/>
              <a:t>are others doing well? How can we tailor it to our needs?</a:t>
            </a:r>
          </a:p>
          <a:p>
            <a:pPr marL="457200" lvl="1" indent="0">
              <a:buNone/>
            </a:pPr>
            <a:r>
              <a:rPr lang="en-US" dirty="0"/>
              <a:t>4</a:t>
            </a:r>
            <a:r>
              <a:rPr lang="en-US" dirty="0" smtClean="0"/>
              <a:t>. Discuss ideas with department heads and faculty</a:t>
            </a:r>
          </a:p>
          <a:p>
            <a:pPr marL="457200" lvl="1" indent="0">
              <a:buNone/>
            </a:pPr>
            <a:r>
              <a:rPr lang="en-US" dirty="0"/>
              <a:t>5</a:t>
            </a:r>
            <a:r>
              <a:rPr lang="en-US" dirty="0" smtClean="0"/>
              <a:t>. Choose spending options that align with measures</a:t>
            </a:r>
          </a:p>
          <a:p>
            <a:pPr marL="0" indent="0">
              <a:buNone/>
            </a:pPr>
            <a:endParaRPr lang="en-US" dirty="0"/>
          </a:p>
          <a:p>
            <a:endParaRPr lang="en-US" dirty="0"/>
          </a:p>
        </p:txBody>
      </p:sp>
    </p:spTree>
    <p:extLst>
      <p:ext uri="{BB962C8B-B14F-4D97-AF65-F5344CB8AC3E}">
        <p14:creationId xmlns:p14="http://schemas.microsoft.com/office/powerpoint/2010/main" val="848012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457200" y="914400"/>
            <a:ext cx="8229600" cy="5029201"/>
          </a:xfrm>
        </p:spPr>
        <p:txBody>
          <a:bodyPr>
            <a:normAutofit/>
          </a:bodyPr>
          <a:lstStyle/>
          <a:p>
            <a:pPr marL="0" indent="0">
              <a:buNone/>
            </a:pPr>
            <a:r>
              <a:rPr lang="en-US" sz="2400" dirty="0" smtClean="0">
                <a:latin typeface="+mj-lt"/>
                <a:hlinkClick r:id="rId2"/>
              </a:rPr>
              <a:t>Community College Research Center (opens in new window)</a:t>
            </a:r>
            <a:endParaRPr lang="en-US" sz="2400" dirty="0" smtClean="0">
              <a:latin typeface="+mj-lt"/>
              <a:hlinkClick r:id="rId3"/>
            </a:endParaRPr>
          </a:p>
          <a:p>
            <a:pPr marL="0" indent="0">
              <a:buNone/>
            </a:pPr>
            <a:endParaRPr lang="en-US" sz="2400" dirty="0" smtClean="0">
              <a:latin typeface="+mj-lt"/>
              <a:hlinkClick r:id="rId3"/>
            </a:endParaRPr>
          </a:p>
          <a:p>
            <a:pPr marL="0" indent="0">
              <a:buNone/>
            </a:pPr>
            <a:r>
              <a:rPr lang="en-US" sz="2400" dirty="0" smtClean="0">
                <a:latin typeface="+mj-lt"/>
                <a:hlinkClick r:id="rId3"/>
              </a:rPr>
              <a:t>ACTE Career Tech Update SMART Brief (opens in new window)</a:t>
            </a:r>
            <a:endParaRPr lang="en-US" sz="2400" dirty="0" smtClean="0">
              <a:latin typeface="+mj-lt"/>
            </a:endParaRPr>
          </a:p>
          <a:p>
            <a:pPr marL="0" indent="0">
              <a:buNone/>
            </a:pPr>
            <a:endParaRPr lang="en-US" sz="2400" dirty="0" smtClean="0">
              <a:latin typeface="+mj-lt"/>
              <a:hlinkClick r:id="rId4"/>
            </a:endParaRPr>
          </a:p>
          <a:p>
            <a:pPr marL="0" indent="0">
              <a:buNone/>
            </a:pPr>
            <a:r>
              <a:rPr lang="en-US" sz="2400" dirty="0" smtClean="0">
                <a:latin typeface="+mj-lt"/>
                <a:hlinkClick r:id="rId4"/>
              </a:rPr>
              <a:t>ACTE Legislative Alerts (opens in new window)</a:t>
            </a:r>
            <a:endParaRPr lang="en-US" sz="2400" dirty="0" smtClean="0">
              <a:latin typeface="+mj-lt"/>
            </a:endParaRPr>
          </a:p>
          <a:p>
            <a:pPr marL="0" indent="0">
              <a:buNone/>
            </a:pPr>
            <a:endParaRPr lang="en-US" sz="2400" dirty="0" smtClean="0">
              <a:latin typeface="+mj-lt"/>
              <a:hlinkClick r:id="rId5"/>
            </a:endParaRPr>
          </a:p>
          <a:p>
            <a:pPr marL="0" indent="0">
              <a:buNone/>
            </a:pPr>
            <a:r>
              <a:rPr lang="en-US" sz="2400" dirty="0" smtClean="0">
                <a:latin typeface="+mj-lt"/>
                <a:hlinkClick r:id="rId5"/>
              </a:rPr>
              <a:t>Non-Traditional Occupations Outreach Guide (opens in new window)</a:t>
            </a:r>
            <a:endParaRPr lang="en-US" sz="2400" dirty="0" smtClean="0">
              <a:latin typeface="+mj-lt"/>
            </a:endParaRPr>
          </a:p>
          <a:p>
            <a:pPr marL="0" indent="0">
              <a:buNone/>
            </a:pPr>
            <a:endParaRPr lang="en-US" sz="2400" dirty="0">
              <a:latin typeface="+mj-lt"/>
            </a:endParaRPr>
          </a:p>
          <a:p>
            <a:pPr marL="0" indent="0">
              <a:buNone/>
            </a:pPr>
            <a:r>
              <a:rPr lang="en-US" sz="2400" dirty="0" smtClean="0">
                <a:latin typeface="+mj-lt"/>
                <a:hlinkClick r:id="rId6"/>
              </a:rPr>
              <a:t>Perkins Collaborative Resource Center-OCTAE (opens in new window)</a:t>
            </a:r>
            <a:endParaRPr lang="en-US" sz="2400" dirty="0">
              <a:latin typeface="+mj-lt"/>
            </a:endParaRPr>
          </a:p>
        </p:txBody>
      </p:sp>
    </p:spTree>
    <p:extLst>
      <p:ext uri="{BB962C8B-B14F-4D97-AF65-F5344CB8AC3E}">
        <p14:creationId xmlns:p14="http://schemas.microsoft.com/office/powerpoint/2010/main" val="1842908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9" y="152400"/>
            <a:ext cx="9108225" cy="5791200"/>
          </a:xfrm>
        </p:spPr>
      </p:pic>
    </p:spTree>
    <p:extLst>
      <p:ext uri="{BB962C8B-B14F-4D97-AF65-F5344CB8AC3E}">
        <p14:creationId xmlns:p14="http://schemas.microsoft.com/office/powerpoint/2010/main" val="606535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2P1, 3P1 and 4P1</a:t>
            </a:r>
            <a:endParaRPr lang="en-US" dirty="0"/>
          </a:p>
        </p:txBody>
      </p:sp>
      <p:sp>
        <p:nvSpPr>
          <p:cNvPr id="3" name="Content Placeholder 2"/>
          <p:cNvSpPr>
            <a:spLocks noGrp="1"/>
          </p:cNvSpPr>
          <p:nvPr>
            <p:ph idx="1"/>
          </p:nvPr>
        </p:nvSpPr>
        <p:spPr>
          <a:xfrm>
            <a:off x="457200" y="1600200"/>
            <a:ext cx="8458200" cy="4343400"/>
          </a:xfrm>
        </p:spPr>
        <p:txBody>
          <a:bodyPr>
            <a:normAutofit lnSpcReduction="10000"/>
          </a:bodyPr>
          <a:lstStyle/>
          <a:p>
            <a:pPr marL="0" indent="0">
              <a:buNone/>
            </a:pPr>
            <a:r>
              <a:rPr lang="en-US" dirty="0" smtClean="0"/>
              <a:t>Retention, Completion and Job Placement</a:t>
            </a:r>
            <a:endParaRPr lang="en-US" dirty="0"/>
          </a:p>
          <a:p>
            <a:r>
              <a:rPr lang="en-US" dirty="0" smtClean="0"/>
              <a:t>Senior Director of Career Pathways</a:t>
            </a:r>
          </a:p>
          <a:p>
            <a:pPr marL="0" indent="0">
              <a:buNone/>
            </a:pPr>
            <a:r>
              <a:rPr lang="en-US" dirty="0" smtClean="0"/>
              <a:t>	Articulation Agreements</a:t>
            </a:r>
          </a:p>
          <a:p>
            <a:pPr marL="0" indent="0">
              <a:buNone/>
            </a:pPr>
            <a:r>
              <a:rPr lang="en-US" dirty="0"/>
              <a:t>	</a:t>
            </a:r>
            <a:r>
              <a:rPr lang="en-US" dirty="0" smtClean="0"/>
              <a:t>Career and College Promise</a:t>
            </a:r>
          </a:p>
          <a:p>
            <a:pPr marL="0" indent="0">
              <a:buNone/>
            </a:pPr>
            <a:r>
              <a:rPr lang="en-US" dirty="0"/>
              <a:t>	</a:t>
            </a:r>
            <a:r>
              <a:rPr lang="en-US" dirty="0" smtClean="0"/>
              <a:t>Career Pathways (9-14 and 9-16)</a:t>
            </a:r>
            <a:endParaRPr lang="en-US" dirty="0"/>
          </a:p>
          <a:p>
            <a:pPr marL="0" indent="0">
              <a:buNone/>
            </a:pPr>
            <a:r>
              <a:rPr lang="en-US" dirty="0"/>
              <a:t>	Structured Pathways </a:t>
            </a:r>
            <a:endParaRPr lang="en-US" dirty="0" smtClean="0"/>
          </a:p>
          <a:p>
            <a:pPr marL="0" indent="0">
              <a:buNone/>
            </a:pPr>
            <a:endParaRPr lang="en-US" dirty="0"/>
          </a:p>
          <a:p>
            <a:pPr marL="0" indent="0">
              <a:buNone/>
            </a:pPr>
            <a:r>
              <a:rPr lang="en-US"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2086877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Structured Pathways – Example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1236653"/>
            <a:ext cx="2475780" cy="4706947"/>
          </a:xfrm>
        </p:spPr>
      </p:pic>
      <p:sp>
        <p:nvSpPr>
          <p:cNvPr id="5" name="Content Placeholder 4"/>
          <p:cNvSpPr>
            <a:spLocks noGrp="1"/>
          </p:cNvSpPr>
          <p:nvPr>
            <p:ph sz="half" idx="2"/>
          </p:nvPr>
        </p:nvSpPr>
        <p:spPr/>
        <p:txBody>
          <a:bodyPr>
            <a:normAutofit lnSpcReduction="10000"/>
          </a:bodyPr>
          <a:lstStyle/>
          <a:p>
            <a:pPr marL="0" indent="0">
              <a:buNone/>
            </a:pPr>
            <a:r>
              <a:rPr lang="en-US" dirty="0" smtClean="0"/>
              <a:t>Stackable Credentials</a:t>
            </a:r>
          </a:p>
          <a:p>
            <a:pPr marL="0" indent="0">
              <a:buNone/>
            </a:pPr>
            <a:endParaRPr lang="en-US" dirty="0"/>
          </a:p>
          <a:p>
            <a:pPr marL="0" indent="0">
              <a:buNone/>
            </a:pPr>
            <a:r>
              <a:rPr lang="en-US" dirty="0" smtClean="0"/>
              <a:t>Earn Certificate 1</a:t>
            </a:r>
          </a:p>
          <a:p>
            <a:pPr marL="0" indent="0">
              <a:buNone/>
            </a:pPr>
            <a:r>
              <a:rPr lang="en-US" dirty="0" smtClean="0"/>
              <a:t>Possible Exit Point</a:t>
            </a:r>
          </a:p>
          <a:p>
            <a:pPr marL="0" indent="0">
              <a:buNone/>
            </a:pPr>
            <a:endParaRPr lang="en-US" dirty="0"/>
          </a:p>
          <a:p>
            <a:pPr marL="0" indent="0">
              <a:buNone/>
            </a:pPr>
            <a:r>
              <a:rPr lang="en-US" dirty="0" smtClean="0"/>
              <a:t>Earn Certificate 2</a:t>
            </a:r>
          </a:p>
          <a:p>
            <a:pPr marL="0" indent="0">
              <a:buNone/>
            </a:pPr>
            <a:r>
              <a:rPr lang="en-US" dirty="0" smtClean="0"/>
              <a:t>Possible Exit Point</a:t>
            </a:r>
          </a:p>
          <a:p>
            <a:pPr marL="0" indent="0">
              <a:buNone/>
            </a:pPr>
            <a:endParaRPr lang="en-US" dirty="0"/>
          </a:p>
          <a:p>
            <a:pPr marL="0" indent="0">
              <a:buNone/>
            </a:pPr>
            <a:r>
              <a:rPr lang="en-US" dirty="0" smtClean="0"/>
              <a:t>Earn Associates Degree</a:t>
            </a:r>
            <a:endParaRPr lang="en-US" dirty="0"/>
          </a:p>
        </p:txBody>
      </p:sp>
      <p:cxnSp>
        <p:nvCxnSpPr>
          <p:cNvPr id="6" name="Straight Arrow Connector 5"/>
          <p:cNvCxnSpPr/>
          <p:nvPr/>
        </p:nvCxnSpPr>
        <p:spPr>
          <a:xfrm flipH="1">
            <a:off x="3657600" y="30480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3657600" y="44958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3657600" y="56388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47555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Measures 2P1, 3P1 and 4P1</a:t>
            </a:r>
          </a:p>
        </p:txBody>
      </p:sp>
      <p:sp>
        <p:nvSpPr>
          <p:cNvPr id="6" name="Content Placeholder 5"/>
          <p:cNvSpPr>
            <a:spLocks noGrp="1"/>
          </p:cNvSpPr>
          <p:nvPr>
            <p:ph idx="1"/>
          </p:nvPr>
        </p:nvSpPr>
        <p:spPr/>
        <p:txBody>
          <a:bodyPr/>
          <a:lstStyle/>
          <a:p>
            <a:r>
              <a:rPr lang="en-US" dirty="0"/>
              <a:t>Career Program Specialists/Embedded </a:t>
            </a:r>
            <a:r>
              <a:rPr lang="en-US" dirty="0" smtClean="0"/>
              <a:t>Advisors</a:t>
            </a:r>
          </a:p>
          <a:p>
            <a:pPr marL="0" indent="0">
              <a:buNone/>
            </a:pPr>
            <a:r>
              <a:rPr lang="en-US" dirty="0"/>
              <a:t>	</a:t>
            </a:r>
            <a:r>
              <a:rPr lang="en-US" dirty="0" smtClean="0"/>
              <a:t>Focus on specific programs of study</a:t>
            </a:r>
          </a:p>
          <a:p>
            <a:pPr marL="0" indent="0">
              <a:buNone/>
            </a:pPr>
            <a:r>
              <a:rPr lang="en-US" dirty="0"/>
              <a:t>	</a:t>
            </a:r>
            <a:r>
              <a:rPr lang="en-US" dirty="0" smtClean="0"/>
              <a:t>Provide support for faculty advisors	</a:t>
            </a:r>
            <a:endParaRPr lang="en-US" dirty="0"/>
          </a:p>
          <a:p>
            <a:pPr marL="0" indent="0">
              <a:buNone/>
            </a:pPr>
            <a:endParaRPr lang="en-US" dirty="0" smtClean="0"/>
          </a:p>
          <a:p>
            <a:r>
              <a:rPr lang="en-US" dirty="0" smtClean="0"/>
              <a:t>eVising </a:t>
            </a:r>
            <a:r>
              <a:rPr lang="en-US" dirty="0"/>
              <a:t>eVolution Course Development</a:t>
            </a:r>
          </a:p>
          <a:p>
            <a:pPr marL="0" indent="0">
              <a:buNone/>
            </a:pPr>
            <a:endParaRPr lang="en-US" dirty="0"/>
          </a:p>
        </p:txBody>
      </p:sp>
    </p:spTree>
    <p:extLst>
      <p:ext uri="{BB962C8B-B14F-4D97-AF65-F5344CB8AC3E}">
        <p14:creationId xmlns:p14="http://schemas.microsoft.com/office/powerpoint/2010/main" val="22869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3124200" cy="6858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4000" b="1" i="1" dirty="0" smtClean="0">
                <a:solidFill>
                  <a:schemeClr val="accent5">
                    <a:lumMod val="50000"/>
                  </a:schemeClr>
                </a:solidFill>
              </a:rPr>
              <a:t>The Secret Sauce … </a:t>
            </a:r>
            <a:endParaRPr lang="en-US" sz="4000" i="1" dirty="0">
              <a:latin typeface="Calibri Light (Headings)"/>
            </a:endParaRPr>
          </a:p>
        </p:txBody>
      </p:sp>
      <p:sp>
        <p:nvSpPr>
          <p:cNvPr id="3" name="Content Placeholder 2"/>
          <p:cNvSpPr>
            <a:spLocks noGrp="1"/>
          </p:cNvSpPr>
          <p:nvPr>
            <p:ph idx="1"/>
          </p:nvPr>
        </p:nvSpPr>
        <p:spPr>
          <a:xfrm>
            <a:off x="495300" y="1981200"/>
            <a:ext cx="5257800" cy="4525963"/>
          </a:xfrm>
        </p:spPr>
        <p:txBody>
          <a:bodyPr/>
          <a:lstStyle/>
          <a:p>
            <a:pPr marL="0" indent="0">
              <a:buNone/>
            </a:pPr>
            <a:endParaRPr lang="en-US" dirty="0"/>
          </a:p>
          <a:p>
            <a:pPr marL="0" indent="0" algn="ctr">
              <a:buNone/>
            </a:pPr>
            <a:r>
              <a:rPr lang="en-US" sz="2800" dirty="0" smtClean="0">
                <a:latin typeface="Calibri (Body)"/>
              </a:rPr>
              <a:t>Dr. Bob </a:t>
            </a:r>
            <a:r>
              <a:rPr lang="en-US" sz="2800" dirty="0" err="1" smtClean="0">
                <a:latin typeface="Calibri (Body)"/>
              </a:rPr>
              <a:t>Shackleford</a:t>
            </a:r>
            <a:r>
              <a:rPr lang="en-US" sz="2800" dirty="0" smtClean="0">
                <a:latin typeface="Calibri (Body)"/>
              </a:rPr>
              <a:t>:</a:t>
            </a:r>
          </a:p>
          <a:p>
            <a:pPr marL="0" indent="0" algn="ctr">
              <a:buNone/>
            </a:pPr>
            <a:endParaRPr lang="en-US" sz="2800" dirty="0">
              <a:latin typeface="Calibri (Body)"/>
            </a:endParaRPr>
          </a:p>
          <a:p>
            <a:pPr marL="0" indent="0" algn="ctr">
              <a:buNone/>
            </a:pPr>
            <a:r>
              <a:rPr lang="en-US" sz="3600" i="1" dirty="0" smtClean="0">
                <a:latin typeface="Calibri (Body)"/>
              </a:rPr>
              <a:t>“It’s All About </a:t>
            </a:r>
          </a:p>
          <a:p>
            <a:pPr marL="0" indent="0" algn="ctr">
              <a:buNone/>
            </a:pPr>
            <a:r>
              <a:rPr lang="en-US" sz="3600" i="1" dirty="0" smtClean="0">
                <a:latin typeface="Calibri (Body)"/>
              </a:rPr>
              <a:t>Relationships.”</a:t>
            </a:r>
            <a:endParaRPr lang="en-US" sz="3600" i="1" dirty="0">
              <a:latin typeface="Calibri (Body)"/>
            </a:endParaRPr>
          </a:p>
          <a:p>
            <a:pPr marL="0" indent="0">
              <a:buNone/>
            </a:pPr>
            <a:endParaRPr lang="en-US" sz="2800" i="1" dirty="0">
              <a:latin typeface="Calibri (Body)"/>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278" b="98889" l="5278" r="94722"/>
                    </a14:imgEffect>
                  </a14:imgLayer>
                </a14:imgProps>
              </a:ext>
              <a:ext uri="{28A0092B-C50C-407E-A947-70E740481C1C}">
                <a14:useLocalDpi xmlns:a14="http://schemas.microsoft.com/office/drawing/2010/main" val="0"/>
              </a:ext>
            </a:extLst>
          </a:blip>
          <a:srcRect/>
          <a:stretch>
            <a:fillRect/>
          </a:stretch>
        </p:blipFill>
        <p:spPr bwMode="auto">
          <a:xfrm>
            <a:off x="6324600" y="2057400"/>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278" b="98889" l="5278" r="94722"/>
                    </a14:imgEffect>
                  </a14:imgLayer>
                </a14:imgProps>
              </a:ext>
              <a:ext uri="{28A0092B-C50C-407E-A947-70E740481C1C}">
                <a14:useLocalDpi xmlns:a14="http://schemas.microsoft.com/office/drawing/2010/main" val="0"/>
              </a:ext>
            </a:extLst>
          </a:blip>
          <a:srcRect/>
          <a:stretch>
            <a:fillRect/>
          </a:stretch>
        </p:blipFill>
        <p:spPr bwMode="auto">
          <a:xfrm>
            <a:off x="7086600" y="3657600"/>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278" b="98889" l="5278" r="94722"/>
                    </a14:imgEffect>
                  </a14:imgLayer>
                </a14:imgProps>
              </a:ext>
              <a:ext uri="{28A0092B-C50C-407E-A947-70E740481C1C}">
                <a14:useLocalDpi xmlns:a14="http://schemas.microsoft.com/office/drawing/2010/main" val="0"/>
              </a:ext>
            </a:extLst>
          </a:blip>
          <a:srcRect/>
          <a:stretch>
            <a:fillRect/>
          </a:stretch>
        </p:blipFill>
        <p:spPr bwMode="auto">
          <a:xfrm>
            <a:off x="5924550" y="4742372"/>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14625" y="5999672"/>
            <a:ext cx="3124200" cy="685800"/>
          </a:xfrm>
          <a:prstGeom prst="rect">
            <a:avLst/>
          </a:prstGeom>
          <a:solidFill>
            <a:schemeClr val="bg1"/>
          </a:solidFill>
        </p:spPr>
        <p:txBody>
          <a:bodyPr wrap="square" rtlCol="0">
            <a:spAutoFit/>
          </a:bodyPr>
          <a:lstStyle/>
          <a:p>
            <a:endParaRPr lang="en-US" dirty="0"/>
          </a:p>
        </p:txBody>
      </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spTree>
    <p:extLst>
      <p:ext uri="{BB962C8B-B14F-4D97-AF65-F5344CB8AC3E}">
        <p14:creationId xmlns:p14="http://schemas.microsoft.com/office/powerpoint/2010/main" val="37886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4000" dirty="0" err="1" smtClean="0">
                <a:cs typeface="Arial" panose="020B0604020202020204" pitchFamily="34" charset="0"/>
              </a:rPr>
              <a:t>eVising</a:t>
            </a:r>
            <a:r>
              <a:rPr lang="en-US" sz="4000" dirty="0" smtClean="0">
                <a:cs typeface="Arial" panose="020B0604020202020204" pitchFamily="34" charset="0"/>
              </a:rPr>
              <a:t> eVolution</a:t>
            </a:r>
            <a:endParaRPr lang="en-US" sz="4000" dirty="0">
              <a:cs typeface="Arial" panose="020B0604020202020204" pitchFamily="34" charset="0"/>
            </a:endParaRPr>
          </a:p>
        </p:txBody>
      </p:sp>
      <p:sp>
        <p:nvSpPr>
          <p:cNvPr id="3" name="Content Placeholder 2"/>
          <p:cNvSpPr>
            <a:spLocks noGrp="1"/>
          </p:cNvSpPr>
          <p:nvPr>
            <p:ph idx="1"/>
          </p:nvPr>
        </p:nvSpPr>
        <p:spPr>
          <a:xfrm>
            <a:off x="304800" y="1524000"/>
            <a:ext cx="8458200" cy="4343400"/>
          </a:xfrm>
        </p:spPr>
        <p:txBody>
          <a:bodyPr>
            <a:normAutofit/>
          </a:bodyPr>
          <a:lstStyle/>
          <a:p>
            <a:pPr marL="0" indent="0">
              <a:buNone/>
            </a:pPr>
            <a:r>
              <a:rPr lang="en-US" dirty="0" smtClean="0"/>
              <a:t>What is eVising?</a:t>
            </a:r>
          </a:p>
          <a:p>
            <a:r>
              <a:rPr lang="en-US" dirty="0" smtClean="0"/>
              <a:t>A new one-stop-shop for all advising needs</a:t>
            </a:r>
          </a:p>
          <a:p>
            <a:r>
              <a:rPr lang="en-US" dirty="0" smtClean="0"/>
              <a:t>Hosted on Blackboard along with students’ registered courses</a:t>
            </a:r>
          </a:p>
          <a:p>
            <a:r>
              <a:rPr lang="en-US" dirty="0" smtClean="0"/>
              <a:t>eVolution – start with small team, anticipate rapid expansion over the next few years</a:t>
            </a:r>
          </a:p>
          <a:p>
            <a:endParaRPr lang="en-US" dirty="0"/>
          </a:p>
          <a:p>
            <a:endParaRPr lang="en-US" dirty="0"/>
          </a:p>
          <a:p>
            <a:endParaRPr lang="en-US" dirty="0"/>
          </a:p>
          <a:p>
            <a:endParaRPr lang="en-US" dirty="0"/>
          </a:p>
          <a:p>
            <a:endParaRPr lang="en-US" dirty="0"/>
          </a:p>
          <a:p>
            <a:pPr marL="0" indent="0">
              <a:buNone/>
            </a:pPr>
            <a:endParaRPr lang="en-US" dirty="0"/>
          </a:p>
          <a:p>
            <a:endParaRPr lang="en-US" sz="3600" dirty="0"/>
          </a:p>
          <a:p>
            <a:endParaRPr lang="en-US" dirty="0"/>
          </a:p>
        </p:txBody>
      </p:sp>
    </p:spTree>
    <p:extLst>
      <p:ext uri="{BB962C8B-B14F-4D97-AF65-F5344CB8AC3E}">
        <p14:creationId xmlns:p14="http://schemas.microsoft.com/office/powerpoint/2010/main" val="1892302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4000" dirty="0" smtClean="0">
                <a:cs typeface="Arial" panose="020B0604020202020204" pitchFamily="34" charset="0"/>
              </a:rPr>
              <a:t>eVising eVolution – Plan, Track, Achieve</a:t>
            </a:r>
            <a:endParaRPr lang="en-US" sz="4000" dirty="0">
              <a:cs typeface="Arial" panose="020B0604020202020204" pitchFamily="34" charset="0"/>
            </a:endParaRPr>
          </a:p>
        </p:txBody>
      </p:sp>
      <p:sp>
        <p:nvSpPr>
          <p:cNvPr id="3" name="Content Placeholder 2"/>
          <p:cNvSpPr>
            <a:spLocks noGrp="1"/>
          </p:cNvSpPr>
          <p:nvPr>
            <p:ph idx="1"/>
          </p:nvPr>
        </p:nvSpPr>
        <p:spPr>
          <a:xfrm>
            <a:off x="457200" y="1524000"/>
            <a:ext cx="8229600" cy="4343400"/>
          </a:xfrm>
        </p:spPr>
        <p:txBody>
          <a:bodyPr>
            <a:normAutofit/>
          </a:bodyPr>
          <a:lstStyle/>
          <a:p>
            <a:pPr marL="0" indent="0" algn="ctr">
              <a:buNone/>
            </a:pPr>
            <a:r>
              <a:rPr lang="en-US" dirty="0"/>
              <a:t>The eVising </a:t>
            </a:r>
            <a:r>
              <a:rPr lang="en-US" dirty="0" smtClean="0"/>
              <a:t>motto, </a:t>
            </a:r>
            <a:r>
              <a:rPr lang="en-US" dirty="0"/>
              <a:t>"Plan, Track, </a:t>
            </a:r>
            <a:r>
              <a:rPr lang="en-US" dirty="0" smtClean="0"/>
              <a:t>Achieve," means </a:t>
            </a:r>
            <a:r>
              <a:rPr lang="en-US" dirty="0"/>
              <a:t>you will be guided through every step of being a </a:t>
            </a:r>
            <a:r>
              <a:rPr lang="en-US" dirty="0" smtClean="0"/>
              <a:t>Business Administration student, </a:t>
            </a:r>
            <a:r>
              <a:rPr lang="en-US" dirty="0"/>
              <a:t>from the beginning to the </a:t>
            </a:r>
            <a:r>
              <a:rPr lang="en-US" dirty="0" smtClean="0"/>
              <a:t>end of your academic journey...</a:t>
            </a:r>
            <a:r>
              <a:rPr lang="en-US" dirty="0"/>
              <a:t>and beyond. </a:t>
            </a:r>
            <a:endParaRPr lang="en-US" dirty="0" smtClean="0"/>
          </a:p>
          <a:p>
            <a:endParaRPr lang="en-US" dirty="0"/>
          </a:p>
          <a:p>
            <a:endParaRPr lang="en-US" dirty="0"/>
          </a:p>
          <a:p>
            <a:endParaRPr lang="en-US" dirty="0"/>
          </a:p>
          <a:p>
            <a:endParaRPr lang="en-US" dirty="0"/>
          </a:p>
          <a:p>
            <a:endParaRPr lang="en-US" dirty="0"/>
          </a:p>
          <a:p>
            <a:pPr marL="0" indent="0">
              <a:buNone/>
            </a:pPr>
            <a:endParaRPr lang="en-US" dirty="0"/>
          </a:p>
          <a:p>
            <a:endParaRPr lang="en-US" sz="3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43400"/>
            <a:ext cx="6096000" cy="1219200"/>
          </a:xfrm>
          <a:prstGeom prst="rect">
            <a:avLst/>
          </a:prstGeom>
        </p:spPr>
      </p:pic>
    </p:spTree>
    <p:extLst>
      <p:ext uri="{BB962C8B-B14F-4D97-AF65-F5344CB8AC3E}">
        <p14:creationId xmlns:p14="http://schemas.microsoft.com/office/powerpoint/2010/main" val="1838419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 y="76200"/>
            <a:ext cx="8432800" cy="5867400"/>
          </a:xfrm>
        </p:spPr>
      </p:pic>
    </p:spTree>
    <p:extLst>
      <p:ext uri="{BB962C8B-B14F-4D97-AF65-F5344CB8AC3E}">
        <p14:creationId xmlns:p14="http://schemas.microsoft.com/office/powerpoint/2010/main" val="317739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305800" cy="5715000"/>
          </a:xfrm>
        </p:spPr>
      </p:pic>
    </p:spTree>
    <p:extLst>
      <p:ext uri="{BB962C8B-B14F-4D97-AF65-F5344CB8AC3E}">
        <p14:creationId xmlns:p14="http://schemas.microsoft.com/office/powerpoint/2010/main" val="1601127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559800" cy="5715000"/>
          </a:xfrm>
        </p:spPr>
      </p:pic>
    </p:spTree>
    <p:extLst>
      <p:ext uri="{BB962C8B-B14F-4D97-AF65-F5344CB8AC3E}">
        <p14:creationId xmlns:p14="http://schemas.microsoft.com/office/powerpoint/2010/main" val="32295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 y="304800"/>
            <a:ext cx="8331200" cy="5638800"/>
          </a:xfrm>
        </p:spPr>
      </p:pic>
    </p:spTree>
    <p:extLst>
      <p:ext uri="{BB962C8B-B14F-4D97-AF65-F5344CB8AC3E}">
        <p14:creationId xmlns:p14="http://schemas.microsoft.com/office/powerpoint/2010/main" val="1618471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 y="127635"/>
            <a:ext cx="8737600" cy="5815965"/>
          </a:xfrm>
        </p:spPr>
      </p:pic>
    </p:spTree>
    <p:extLst>
      <p:ext uri="{BB962C8B-B14F-4D97-AF65-F5344CB8AC3E}">
        <p14:creationId xmlns:p14="http://schemas.microsoft.com/office/powerpoint/2010/main" val="1626123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51550"/>
            <a:ext cx="5638800" cy="4524315"/>
          </a:xfrm>
          <a:prstGeom prst="rect">
            <a:avLst/>
          </a:prstGeom>
        </p:spPr>
        <p:txBody>
          <a:bodyPr wrap="square">
            <a:spAutoFit/>
          </a:bodyPr>
          <a:lstStyle/>
          <a:p>
            <a:pPr marL="457200" indent="-457200">
              <a:buFont typeface="Wingdings" panose="05000000000000000000" pitchFamily="2" charset="2"/>
              <a:buChar char="ü"/>
            </a:pPr>
            <a:r>
              <a:rPr lang="en-US" sz="2400" dirty="0" smtClean="0">
                <a:solidFill>
                  <a:prstClr val="black"/>
                </a:solidFill>
              </a:rPr>
              <a:t>Embedded Instructional Designers</a:t>
            </a:r>
            <a:endParaRPr lang="en-US" sz="2400" dirty="0">
              <a:solidFill>
                <a:prstClr val="black"/>
              </a:solidFill>
            </a:endParaRPr>
          </a:p>
          <a:p>
            <a:pPr marL="457200" indent="-457200">
              <a:buFont typeface="Wingdings" panose="05000000000000000000" pitchFamily="2" charset="2"/>
              <a:buChar char="ü"/>
            </a:pPr>
            <a:endParaRPr lang="en-US" sz="2400" dirty="0" smtClean="0">
              <a:solidFill>
                <a:prstClr val="black"/>
              </a:solidFill>
            </a:endParaRPr>
          </a:p>
          <a:p>
            <a:pPr marL="457200" indent="-457200">
              <a:buFont typeface="Wingdings" panose="05000000000000000000" pitchFamily="2" charset="2"/>
              <a:buChar char="ü"/>
            </a:pPr>
            <a:r>
              <a:rPr lang="en-US" sz="2400" dirty="0" smtClean="0">
                <a:solidFill>
                  <a:prstClr val="black"/>
                </a:solidFill>
              </a:rPr>
              <a:t>Contextualized Math Course Development for the Trades</a:t>
            </a:r>
            <a:endParaRPr lang="en-US" sz="2400" dirty="0">
              <a:solidFill>
                <a:prstClr val="black"/>
              </a:solidFill>
            </a:endParaRPr>
          </a:p>
          <a:p>
            <a:pPr marL="457200" indent="-457200">
              <a:buFont typeface="Wingdings" panose="05000000000000000000" pitchFamily="2" charset="2"/>
              <a:buChar char="ü"/>
            </a:pPr>
            <a:endParaRPr lang="en-US" sz="2400" dirty="0" smtClean="0">
              <a:solidFill>
                <a:prstClr val="black"/>
              </a:solidFill>
            </a:endParaRPr>
          </a:p>
          <a:p>
            <a:pPr marL="457200" indent="-457200">
              <a:buFont typeface="Wingdings" panose="05000000000000000000" pitchFamily="2" charset="2"/>
              <a:buChar char="ü"/>
            </a:pPr>
            <a:r>
              <a:rPr lang="en-US" sz="2400" dirty="0" smtClean="0">
                <a:solidFill>
                  <a:prstClr val="black"/>
                </a:solidFill>
              </a:rPr>
              <a:t>Expanded Career Pathways</a:t>
            </a:r>
          </a:p>
          <a:p>
            <a:pPr marL="457200" indent="-457200">
              <a:buFont typeface="Wingdings" panose="05000000000000000000" pitchFamily="2" charset="2"/>
              <a:buChar char="ü"/>
            </a:pPr>
            <a:endParaRPr lang="en-US" sz="2400" dirty="0">
              <a:solidFill>
                <a:prstClr val="black"/>
              </a:solidFill>
            </a:endParaRPr>
          </a:p>
          <a:p>
            <a:pPr marL="457200" indent="-457200">
              <a:buFont typeface="Wingdings" panose="05000000000000000000" pitchFamily="2" charset="2"/>
              <a:buChar char="ü"/>
            </a:pPr>
            <a:r>
              <a:rPr lang="en-US" sz="2400" dirty="0" smtClean="0">
                <a:solidFill>
                  <a:prstClr val="black"/>
                </a:solidFill>
              </a:rPr>
              <a:t>eVising eVolution Course Development for all Departments</a:t>
            </a:r>
          </a:p>
          <a:p>
            <a:endParaRPr lang="en-US" sz="2400" dirty="0" smtClean="0">
              <a:solidFill>
                <a:prstClr val="black"/>
              </a:solidFill>
            </a:endParaRPr>
          </a:p>
          <a:p>
            <a:pPr marL="457200" indent="-457200">
              <a:buFont typeface="Wingdings" panose="05000000000000000000" pitchFamily="2" charset="2"/>
              <a:buChar char="ü"/>
            </a:pPr>
            <a:r>
              <a:rPr lang="en-US" sz="2400" dirty="0" smtClean="0">
                <a:solidFill>
                  <a:prstClr val="black"/>
                </a:solidFill>
              </a:rPr>
              <a:t>Applied Benchmarking Grants</a:t>
            </a:r>
            <a:endParaRPr lang="en-US" sz="2400" dirty="0">
              <a:solidFill>
                <a:prstClr val="black"/>
              </a:solidFill>
            </a:endParaRPr>
          </a:p>
          <a:p>
            <a:pPr marL="342900" indent="-342900">
              <a:buFont typeface="Wingdings" panose="05000000000000000000" pitchFamily="2" charset="2"/>
              <a:buChar char="ü"/>
            </a:pPr>
            <a:endParaRPr lang="en-US" sz="2400" dirty="0" smtClean="0">
              <a:solidFill>
                <a:srgbClr val="17375E"/>
              </a:solidFill>
            </a:endParaRPr>
          </a:p>
        </p:txBody>
      </p:sp>
      <p:pic>
        <p:nvPicPr>
          <p:cNvPr id="6" name="Picture 5" descr="SAIL-3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169" y="304800"/>
            <a:ext cx="5439831" cy="5605041"/>
          </a:xfrm>
          <a:prstGeom prst="rect">
            <a:avLst/>
          </a:prstGeom>
        </p:spPr>
      </p:pic>
      <p:sp>
        <p:nvSpPr>
          <p:cNvPr id="2" name="Title 1"/>
          <p:cNvSpPr>
            <a:spLocks noGrp="1"/>
          </p:cNvSpPr>
          <p:nvPr>
            <p:ph type="title"/>
          </p:nvPr>
        </p:nvSpPr>
        <p:spPr/>
        <p:txBody>
          <a:bodyPr/>
          <a:lstStyle/>
          <a:p>
            <a:r>
              <a:rPr lang="en-US" dirty="0" smtClean="0"/>
              <a:t>On </a:t>
            </a:r>
            <a:r>
              <a:rPr lang="en-US" dirty="0"/>
              <a:t>T</a:t>
            </a:r>
            <a:r>
              <a:rPr lang="en-US" dirty="0" smtClean="0"/>
              <a:t>he Horizon….</a:t>
            </a:r>
            <a:endParaRPr lang="en-US" dirty="0"/>
          </a:p>
        </p:txBody>
      </p:sp>
    </p:spTree>
    <p:extLst>
      <p:ext uri="{BB962C8B-B14F-4D97-AF65-F5344CB8AC3E}">
        <p14:creationId xmlns:p14="http://schemas.microsoft.com/office/powerpoint/2010/main" val="137999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304800" y="1600200"/>
            <a:ext cx="8534400" cy="4343400"/>
          </a:xfrm>
        </p:spPr>
        <p:txBody>
          <a:bodyPr>
            <a:normAutofit/>
          </a:bodyPr>
          <a:lstStyle/>
          <a:p>
            <a:r>
              <a:rPr lang="en-US" dirty="0" smtClean="0"/>
              <a:t>Use research to design a plan</a:t>
            </a:r>
          </a:p>
          <a:p>
            <a:r>
              <a:rPr lang="en-US" dirty="0" smtClean="0"/>
              <a:t>Include your deans, department heads, and faculty members in the planning process</a:t>
            </a:r>
          </a:p>
          <a:p>
            <a:r>
              <a:rPr lang="en-US" dirty="0" smtClean="0"/>
              <a:t>Rewards for innovation = motivated and happier employees = better supported students</a:t>
            </a:r>
          </a:p>
          <a:p>
            <a:r>
              <a:rPr lang="en-US" dirty="0" smtClean="0"/>
              <a:t>Never stop looking for opportunities to help your students succeed.</a:t>
            </a:r>
            <a:endParaRPr lang="en-US" dirty="0"/>
          </a:p>
        </p:txBody>
      </p:sp>
    </p:spTree>
    <p:extLst>
      <p:ext uri="{BB962C8B-B14F-4D97-AF65-F5344CB8AC3E}">
        <p14:creationId xmlns:p14="http://schemas.microsoft.com/office/powerpoint/2010/main" val="830830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2842"/>
            <a:ext cx="7886700" cy="1325563"/>
          </a:xfrm>
        </p:spPr>
        <p:txBody>
          <a:bodyPr>
            <a:normAutofit fontScale="90000"/>
          </a:bodyPr>
          <a:lstStyle/>
          <a:p>
            <a:r>
              <a:rPr lang="en-US" sz="4800" b="1"/>
              <a:t>The Perkins Data, In-Depth</a:t>
            </a:r>
            <a:br>
              <a:rPr lang="en-US" sz="4800" b="1"/>
            </a:br>
            <a:endParaRPr lang="en-US" sz="4800" dirty="0"/>
          </a:p>
        </p:txBody>
      </p:sp>
      <p:sp>
        <p:nvSpPr>
          <p:cNvPr id="3" name="Content Placeholder 2"/>
          <p:cNvSpPr>
            <a:spLocks noGrp="1"/>
          </p:cNvSpPr>
          <p:nvPr>
            <p:ph idx="1"/>
          </p:nvPr>
        </p:nvSpPr>
        <p:spPr>
          <a:xfrm>
            <a:off x="628650" y="1745993"/>
            <a:ext cx="7886700" cy="4351338"/>
          </a:xfrm>
        </p:spPr>
        <p:txBody>
          <a:bodyPr>
            <a:normAutofit/>
          </a:bodyPr>
          <a:lstStyle/>
          <a:p>
            <a:endParaRPr lang="en-US" dirty="0"/>
          </a:p>
          <a:p>
            <a:pPr marL="0" indent="0">
              <a:buNone/>
            </a:pPr>
            <a:r>
              <a:rPr lang="en-US" dirty="0"/>
              <a:t>Julia </a:t>
            </a:r>
            <a:r>
              <a:rPr lang="en-US" dirty="0" smtClean="0"/>
              <a:t>Hamilton</a:t>
            </a:r>
          </a:p>
          <a:p>
            <a:pPr marL="0" indent="0">
              <a:buNone/>
            </a:pPr>
            <a:r>
              <a:rPr lang="en-US" dirty="0" smtClean="0"/>
              <a:t>Coordinator for Career and Technical Education</a:t>
            </a:r>
          </a:p>
          <a:p>
            <a:pPr marL="0" indent="0">
              <a:buNone/>
            </a:pPr>
            <a:r>
              <a:rPr lang="en-US" dirty="0" smtClean="0"/>
              <a:t>North Carolina Community College System</a:t>
            </a:r>
            <a:endParaRPr lang="en-US" dirty="0"/>
          </a:p>
        </p:txBody>
      </p:sp>
      <p:sp>
        <p:nvSpPr>
          <p:cNvPr id="4" name="Date Placeholder 3"/>
          <p:cNvSpPr>
            <a:spLocks noGrp="1"/>
          </p:cNvSpPr>
          <p:nvPr>
            <p:ph type="dt" sz="half" idx="10"/>
          </p:nvPr>
        </p:nvSpPr>
        <p:spPr/>
        <p:txBody>
          <a:bodyPr/>
          <a:lstStyle/>
          <a:p>
            <a:endParaRPr lang="en-US" dirty="0"/>
          </a:p>
        </p:txBody>
      </p:sp>
      <p:sp>
        <p:nvSpPr>
          <p:cNvPr id="5" name="TextBox 4"/>
          <p:cNvSpPr txBox="1"/>
          <p:nvPr/>
        </p:nvSpPr>
        <p:spPr>
          <a:xfrm>
            <a:off x="0" y="-152400"/>
            <a:ext cx="3124200" cy="838200"/>
          </a:xfrm>
          <a:prstGeom prst="rect">
            <a:avLst/>
          </a:prstGeom>
          <a:solidFill>
            <a:srgbClr val="92D050"/>
          </a:solidFill>
        </p:spPr>
        <p:txBody>
          <a:bodyPr wrap="square" rtlCol="0">
            <a:spAutoFit/>
          </a:bodyPr>
          <a:lstStyle/>
          <a:p>
            <a:endParaRPr lang="en-US"/>
          </a:p>
        </p:txBody>
      </p:sp>
      <p:sp>
        <p:nvSpPr>
          <p:cNvPr id="6" name="TextBox 5"/>
          <p:cNvSpPr txBox="1"/>
          <p:nvPr/>
        </p:nvSpPr>
        <p:spPr>
          <a:xfrm>
            <a:off x="2895600" y="6019800"/>
            <a:ext cx="3124200" cy="838200"/>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5065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3200400" cy="838200"/>
          </a:xfrm>
          <a:prstGeom prst="rect">
            <a:avLst/>
          </a:prstGeom>
          <a:solidFill>
            <a:schemeClr val="bg1"/>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5</a:t>
            </a:fld>
            <a:endParaRPr lang="en-US"/>
          </a:p>
        </p:txBody>
      </p:sp>
      <p:sp>
        <p:nvSpPr>
          <p:cNvPr id="3" name="Rectangle 2"/>
          <p:cNvSpPr/>
          <p:nvPr/>
        </p:nvSpPr>
        <p:spPr>
          <a:xfrm>
            <a:off x="127406" y="1981200"/>
            <a:ext cx="8940393" cy="4355038"/>
          </a:xfrm>
          <a:prstGeom prst="rect">
            <a:avLst/>
          </a:prstGeom>
        </p:spPr>
        <p:txBody>
          <a:bodyPr wrap="square">
            <a:spAutoFit/>
          </a:bodyPr>
          <a:lstStyle/>
          <a:p>
            <a:pPr marL="285750" indent="-285750">
              <a:buFont typeface="Arial" pitchFamily="34" charset="0"/>
              <a:buChar char="•"/>
            </a:pPr>
            <a:r>
              <a:rPr lang="en-US" dirty="0"/>
              <a:t>Wesley </a:t>
            </a:r>
            <a:r>
              <a:rPr lang="en-US" dirty="0" err="1"/>
              <a:t>Beddard</a:t>
            </a:r>
            <a:r>
              <a:rPr lang="en-US" dirty="0"/>
              <a:t>, AVP for Student Learning and Success, NCCCS</a:t>
            </a:r>
          </a:p>
          <a:p>
            <a:pPr marL="285750" indent="-285750">
              <a:buFont typeface="Arial" pitchFamily="34" charset="0"/>
              <a:buChar char="•"/>
            </a:pPr>
            <a:r>
              <a:rPr lang="en-US" dirty="0" smtClean="0"/>
              <a:t>Thom Brooks, Exec. VP, Instruction, </a:t>
            </a:r>
            <a:r>
              <a:rPr lang="en-US" dirty="0" err="1" smtClean="0"/>
              <a:t>Stdt</a:t>
            </a:r>
            <a:r>
              <a:rPr lang="en-US" dirty="0" smtClean="0"/>
              <a:t>. </a:t>
            </a:r>
            <a:r>
              <a:rPr lang="en-US" dirty="0" err="1" smtClean="0"/>
              <a:t>Svcs</a:t>
            </a:r>
            <a:r>
              <a:rPr lang="en-US" dirty="0" smtClean="0"/>
              <a:t>, &amp;  Workforce Innovations, </a:t>
            </a:r>
            <a:r>
              <a:rPr lang="en-US" b="1" dirty="0" smtClean="0">
                <a:solidFill>
                  <a:srgbClr val="00A44A"/>
                </a:solidFill>
              </a:rPr>
              <a:t>Southwestern</a:t>
            </a:r>
            <a:r>
              <a:rPr lang="en-US" dirty="0" smtClean="0"/>
              <a:t> CC</a:t>
            </a:r>
          </a:p>
          <a:p>
            <a:pPr marL="285750" indent="-285750">
              <a:buFont typeface="Arial" pitchFamily="34" charset="0"/>
              <a:buChar char="•"/>
            </a:pPr>
            <a:r>
              <a:rPr lang="en-US" dirty="0" smtClean="0"/>
              <a:t>Evonne Carter, Vice President for Learning, </a:t>
            </a:r>
            <a:r>
              <a:rPr lang="en-US" b="1" dirty="0" smtClean="0">
                <a:solidFill>
                  <a:srgbClr val="00B050"/>
                </a:solidFill>
              </a:rPr>
              <a:t>College of the Albemarle</a:t>
            </a:r>
          </a:p>
          <a:p>
            <a:pPr marL="285750" indent="-285750">
              <a:buFont typeface="Arial" pitchFamily="34" charset="0"/>
              <a:buChar char="•"/>
            </a:pPr>
            <a:r>
              <a:rPr lang="en-US" dirty="0" smtClean="0"/>
              <a:t>Doris </a:t>
            </a:r>
            <a:r>
              <a:rPr lang="en-US" dirty="0"/>
              <a:t>Carver, </a:t>
            </a:r>
            <a:r>
              <a:rPr lang="en-US" dirty="0" smtClean="0"/>
              <a:t>(Co-Chair), VP </a:t>
            </a:r>
            <a:r>
              <a:rPr lang="en-US" dirty="0"/>
              <a:t>of Continuing Education, </a:t>
            </a:r>
            <a:r>
              <a:rPr lang="en-US" b="1" dirty="0">
                <a:solidFill>
                  <a:srgbClr val="00B050"/>
                </a:solidFill>
              </a:rPr>
              <a:t>Piedmont</a:t>
            </a:r>
            <a:r>
              <a:rPr lang="en-US" dirty="0"/>
              <a:t> CC</a:t>
            </a:r>
          </a:p>
          <a:p>
            <a:pPr marL="285750" indent="-285750">
              <a:buFont typeface="Arial" pitchFamily="34" charset="0"/>
              <a:buChar char="•"/>
            </a:pPr>
            <a:r>
              <a:rPr lang="en-US" dirty="0" smtClean="0"/>
              <a:t>Deryl Davis-Fulmer, Vice President of Academic Affairs, </a:t>
            </a:r>
            <a:r>
              <a:rPr lang="en-US" b="1" dirty="0" smtClean="0">
                <a:solidFill>
                  <a:srgbClr val="00B050"/>
                </a:solidFill>
              </a:rPr>
              <a:t>Halifax</a:t>
            </a:r>
            <a:r>
              <a:rPr lang="en-US" dirty="0" smtClean="0"/>
              <a:t> CC</a:t>
            </a:r>
          </a:p>
          <a:p>
            <a:pPr marL="285750" indent="-285750">
              <a:buFont typeface="Arial" pitchFamily="34" charset="0"/>
              <a:buChar char="•"/>
            </a:pPr>
            <a:r>
              <a:rPr lang="en-US" dirty="0" smtClean="0"/>
              <a:t>Nancy </a:t>
            </a:r>
            <a:r>
              <a:rPr lang="en-US" dirty="0" err="1"/>
              <a:t>Gaj</a:t>
            </a:r>
            <a:r>
              <a:rPr lang="en-US" dirty="0"/>
              <a:t>, CCR Director </a:t>
            </a:r>
            <a:r>
              <a:rPr lang="en-US" dirty="0" smtClean="0"/>
              <a:t>of </a:t>
            </a:r>
            <a:r>
              <a:rPr lang="en-US" dirty="0"/>
              <a:t>Program &amp; Professional Development, </a:t>
            </a:r>
            <a:r>
              <a:rPr lang="en-US" dirty="0" smtClean="0"/>
              <a:t>NCCCS</a:t>
            </a:r>
          </a:p>
          <a:p>
            <a:pPr marL="285750" indent="-285750">
              <a:buFont typeface="Arial" pitchFamily="34" charset="0"/>
              <a:buChar char="•"/>
            </a:pPr>
            <a:r>
              <a:rPr lang="en-US" dirty="0" smtClean="0"/>
              <a:t>Deborah Grimes, Senior VP of Instruction and Student Services, </a:t>
            </a:r>
            <a:r>
              <a:rPr lang="en-US" b="1" dirty="0" smtClean="0">
                <a:solidFill>
                  <a:srgbClr val="00B050"/>
                </a:solidFill>
              </a:rPr>
              <a:t>Lenoir</a:t>
            </a:r>
            <a:r>
              <a:rPr lang="en-US" dirty="0" smtClean="0"/>
              <a:t> CC</a:t>
            </a:r>
          </a:p>
          <a:p>
            <a:pPr marL="285750" indent="-285750">
              <a:buFont typeface="Arial" pitchFamily="34" charset="0"/>
              <a:buChar char="•"/>
            </a:pPr>
            <a:r>
              <a:rPr lang="en-US" dirty="0" smtClean="0"/>
              <a:t>Kristie Sullivan, Dean of Planning and Research, </a:t>
            </a:r>
            <a:r>
              <a:rPr lang="en-US" b="1" dirty="0" smtClean="0">
                <a:solidFill>
                  <a:srgbClr val="00B050"/>
                </a:solidFill>
              </a:rPr>
              <a:t>Sandhills</a:t>
            </a:r>
            <a:r>
              <a:rPr lang="en-US" dirty="0" smtClean="0"/>
              <a:t> CC</a:t>
            </a:r>
          </a:p>
          <a:p>
            <a:pPr marL="285750" indent="-285750">
              <a:buFont typeface="Arial" pitchFamily="34" charset="0"/>
              <a:buChar char="•"/>
            </a:pPr>
            <a:r>
              <a:rPr lang="en-US" dirty="0" smtClean="0"/>
              <a:t>Patricia </a:t>
            </a:r>
            <a:r>
              <a:rPr lang="en-US" dirty="0"/>
              <a:t>Phillips, Associate Dean, Foundational Studies, </a:t>
            </a:r>
            <a:r>
              <a:rPr lang="en-US" b="1" dirty="0">
                <a:solidFill>
                  <a:srgbClr val="00B050"/>
                </a:solidFill>
              </a:rPr>
              <a:t>Davidson County </a:t>
            </a:r>
            <a:r>
              <a:rPr lang="en-US" dirty="0"/>
              <a:t>CC</a:t>
            </a:r>
          </a:p>
          <a:p>
            <a:pPr marL="285750" indent="-285750">
              <a:buFont typeface="Arial" pitchFamily="34" charset="0"/>
              <a:buChar char="•"/>
            </a:pPr>
            <a:r>
              <a:rPr lang="en-US" dirty="0"/>
              <a:t>Bill Schneider, AVP for Research and Performance Management, NCCCS</a:t>
            </a:r>
          </a:p>
          <a:p>
            <a:pPr marL="285750" indent="-285750">
              <a:buFont typeface="Arial" pitchFamily="34" charset="0"/>
              <a:buChar char="•"/>
            </a:pPr>
            <a:r>
              <a:rPr lang="en-US" dirty="0" smtClean="0"/>
              <a:t>Linda </a:t>
            </a:r>
            <a:r>
              <a:rPr lang="en-US" dirty="0"/>
              <a:t>Scuiletti (Chair), </a:t>
            </a:r>
            <a:r>
              <a:rPr lang="en-US" dirty="0" smtClean="0"/>
              <a:t>AVP of Student Learning &amp; Strategic Planning, </a:t>
            </a:r>
            <a:r>
              <a:rPr lang="en-US" b="1" dirty="0">
                <a:solidFill>
                  <a:srgbClr val="00B050"/>
                </a:solidFill>
              </a:rPr>
              <a:t>Central Carolina </a:t>
            </a:r>
            <a:r>
              <a:rPr lang="en-US" dirty="0"/>
              <a:t>CC</a:t>
            </a:r>
          </a:p>
          <a:p>
            <a:pPr marL="285750" indent="-285750">
              <a:buFont typeface="Arial" pitchFamily="34" charset="0"/>
              <a:buChar char="•"/>
            </a:pPr>
            <a:r>
              <a:rPr lang="en-US" dirty="0" smtClean="0"/>
              <a:t>Kimberly </a:t>
            </a:r>
            <a:r>
              <a:rPr lang="en-US" dirty="0" err="1" smtClean="0"/>
              <a:t>Sepich</a:t>
            </a:r>
            <a:r>
              <a:rPr lang="en-US" dirty="0" smtClean="0"/>
              <a:t>, AVP for Student Services, NCCCS</a:t>
            </a:r>
          </a:p>
          <a:p>
            <a:pPr marL="285750" indent="-285750">
              <a:buFont typeface="Arial" pitchFamily="34" charset="0"/>
              <a:buChar char="•"/>
            </a:pPr>
            <a:r>
              <a:rPr lang="en-US" dirty="0" smtClean="0"/>
              <a:t>Kenny </a:t>
            </a:r>
            <a:r>
              <a:rPr lang="en-US" dirty="0" err="1" smtClean="0"/>
              <a:t>Weatherington</a:t>
            </a:r>
            <a:r>
              <a:rPr lang="en-US" dirty="0"/>
              <a:t>, Quality Assurance Specialist-Public Safety </a:t>
            </a:r>
            <a:r>
              <a:rPr lang="en-US" dirty="0" smtClean="0"/>
              <a:t>Training, NCCCS</a:t>
            </a:r>
            <a:endParaRPr lang="en-US" dirty="0"/>
          </a:p>
          <a:p>
            <a:pPr marL="285750" indent="-285750">
              <a:buFont typeface="Arial" pitchFamily="34" charset="0"/>
              <a:buChar char="•"/>
            </a:pPr>
            <a:r>
              <a:rPr lang="en-US" dirty="0" smtClean="0"/>
              <a:t>Bob </a:t>
            </a:r>
            <a:r>
              <a:rPr lang="en-US" dirty="0" err="1"/>
              <a:t>Witchger</a:t>
            </a:r>
            <a:r>
              <a:rPr lang="en-US" dirty="0"/>
              <a:t>, Director of Career &amp; Technical Education, NCCCS</a:t>
            </a:r>
          </a:p>
          <a:p>
            <a:pPr>
              <a:spcBef>
                <a:spcPts val="600"/>
              </a:spcBef>
              <a:spcAft>
                <a:spcPts val="600"/>
              </a:spcAft>
            </a:pPr>
            <a:endParaRPr lang="en-US" sz="2000" dirty="0"/>
          </a:p>
        </p:txBody>
      </p:sp>
      <p:sp>
        <p:nvSpPr>
          <p:cNvPr id="6" name="Title 1"/>
          <p:cNvSpPr txBox="1">
            <a:spLocks/>
          </p:cNvSpPr>
          <p:nvPr/>
        </p:nvSpPr>
        <p:spPr>
          <a:xfrm>
            <a:off x="304800" y="228600"/>
            <a:ext cx="7162800" cy="944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5">
                    <a:lumMod val="50000"/>
                  </a:schemeClr>
                </a:solidFill>
              </a:rPr>
              <a:t>Committee</a:t>
            </a:r>
            <a:endParaRPr lang="en-US" sz="5400" b="1" dirty="0">
              <a:solidFill>
                <a:schemeClr val="accent5">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sp>
        <p:nvSpPr>
          <p:cNvPr id="9" name="TextBox 8"/>
          <p:cNvSpPr txBox="1"/>
          <p:nvPr/>
        </p:nvSpPr>
        <p:spPr>
          <a:xfrm>
            <a:off x="2819400" y="6019800"/>
            <a:ext cx="3200400" cy="838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187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2015 Perkins Core Indicators of Performance Report</a:t>
            </a:r>
          </a:p>
        </p:txBody>
      </p:sp>
      <p:sp>
        <p:nvSpPr>
          <p:cNvPr id="3" name="Subtitle 2"/>
          <p:cNvSpPr>
            <a:spLocks noGrp="1"/>
          </p:cNvSpPr>
          <p:nvPr>
            <p:ph type="subTitle" idx="1"/>
          </p:nvPr>
        </p:nvSpPr>
        <p:spPr/>
        <p:txBody>
          <a:bodyPr/>
          <a:lstStyle/>
          <a:p>
            <a:r>
              <a:rPr lang="en-US" dirty="0"/>
              <a:t>April 13, 2016</a:t>
            </a:r>
          </a:p>
        </p:txBody>
      </p:sp>
    </p:spTree>
    <p:extLst>
      <p:ext uri="{BB962C8B-B14F-4D97-AF65-F5344CB8AC3E}">
        <p14:creationId xmlns:p14="http://schemas.microsoft.com/office/powerpoint/2010/main" val="971505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Perkins Performance Indicators</a:t>
            </a:r>
          </a:p>
        </p:txBody>
      </p:sp>
      <p:sp>
        <p:nvSpPr>
          <p:cNvPr id="3" name="Text Placeholder 2"/>
          <p:cNvSpPr>
            <a:spLocks noGrp="1"/>
          </p:cNvSpPr>
          <p:nvPr>
            <p:ph type="body" idx="1"/>
          </p:nvPr>
        </p:nvSpPr>
        <p:spPr/>
        <p:txBody>
          <a:bodyPr>
            <a:normAutofit fontScale="85000" lnSpcReduction="20000"/>
          </a:bodyPr>
          <a:lstStyle/>
          <a:p>
            <a:pPr lvl="0">
              <a:spcBef>
                <a:spcPts val="0"/>
              </a:spcBef>
              <a:spcAft>
                <a:spcPts val="1200"/>
              </a:spcAft>
            </a:pPr>
            <a:r>
              <a:rPr lang="en-US" dirty="0">
                <a:solidFill>
                  <a:schemeClr val="accent6"/>
                </a:solidFill>
                <a:sym typeface="Franklin Gothic Medium"/>
              </a:rPr>
              <a:t>1P1</a:t>
            </a:r>
            <a:r>
              <a:rPr lang="en-US" dirty="0">
                <a:sym typeface="Franklin Gothic Medium"/>
              </a:rPr>
              <a:t> - Students who attain a 2.5 GPA  or higher </a:t>
            </a:r>
            <a:endParaRPr lang="en-US" dirty="0"/>
          </a:p>
          <a:p>
            <a:pPr lvl="0">
              <a:spcBef>
                <a:spcPts val="0"/>
              </a:spcBef>
              <a:spcAft>
                <a:spcPts val="1200"/>
              </a:spcAft>
            </a:pPr>
            <a:r>
              <a:rPr lang="en-US" dirty="0">
                <a:solidFill>
                  <a:schemeClr val="accent6"/>
                </a:solidFill>
              </a:rPr>
              <a:t>2P1</a:t>
            </a:r>
            <a:r>
              <a:rPr lang="en-US" dirty="0">
                <a:sym typeface="Franklin Gothic Medium"/>
              </a:rPr>
              <a:t> - Students who complete a credential, certificate, diploma or degree</a:t>
            </a:r>
            <a:endParaRPr lang="en-US" dirty="0"/>
          </a:p>
          <a:p>
            <a:pPr lvl="0">
              <a:spcBef>
                <a:spcPts val="0"/>
              </a:spcBef>
              <a:spcAft>
                <a:spcPts val="1200"/>
              </a:spcAft>
            </a:pPr>
            <a:r>
              <a:rPr lang="en-US" dirty="0">
                <a:solidFill>
                  <a:schemeClr val="accent6"/>
                </a:solidFill>
              </a:rPr>
              <a:t>3P1</a:t>
            </a:r>
            <a:r>
              <a:rPr lang="en-US" dirty="0">
                <a:sym typeface="Franklin Gothic Medium"/>
              </a:rPr>
              <a:t> - Students  who continue in CTE  (retention or transfer) </a:t>
            </a:r>
            <a:endParaRPr lang="en-US" dirty="0"/>
          </a:p>
          <a:p>
            <a:pPr lvl="0">
              <a:spcBef>
                <a:spcPts val="0"/>
              </a:spcBef>
              <a:spcAft>
                <a:spcPts val="1200"/>
              </a:spcAft>
            </a:pPr>
            <a:r>
              <a:rPr lang="en-US" dirty="0">
                <a:solidFill>
                  <a:schemeClr val="accent6"/>
                </a:solidFill>
              </a:rPr>
              <a:t>4P1</a:t>
            </a:r>
            <a:r>
              <a:rPr lang="en-US" dirty="0">
                <a:sym typeface="Franklin Gothic Medium"/>
              </a:rPr>
              <a:t> - Students who are placed in a job (employment) </a:t>
            </a:r>
            <a:endParaRPr lang="en-US" dirty="0"/>
          </a:p>
          <a:p>
            <a:pPr lvl="0">
              <a:spcBef>
                <a:spcPts val="0"/>
              </a:spcBef>
              <a:spcAft>
                <a:spcPts val="1200"/>
              </a:spcAft>
            </a:pPr>
            <a:r>
              <a:rPr lang="en-US" dirty="0">
                <a:solidFill>
                  <a:schemeClr val="accent6"/>
                </a:solidFill>
              </a:rPr>
              <a:t>5P1</a:t>
            </a:r>
            <a:r>
              <a:rPr lang="en-US" dirty="0">
                <a:sym typeface="Franklin Gothic Medium"/>
              </a:rPr>
              <a:t> - Students who enroll in nontraditional program of study </a:t>
            </a:r>
            <a:endParaRPr lang="en-US" dirty="0"/>
          </a:p>
          <a:p>
            <a:pPr lvl="0">
              <a:spcBef>
                <a:spcPts val="0"/>
              </a:spcBef>
              <a:spcAft>
                <a:spcPts val="1200"/>
              </a:spcAft>
            </a:pPr>
            <a:r>
              <a:rPr lang="en-US" dirty="0">
                <a:solidFill>
                  <a:schemeClr val="accent6"/>
                </a:solidFill>
              </a:rPr>
              <a:t>5P2</a:t>
            </a:r>
            <a:r>
              <a:rPr lang="en-US" dirty="0">
                <a:sym typeface="Franklin Gothic Medium"/>
              </a:rPr>
              <a:t> - Students who complete a nontraditional program of study </a:t>
            </a:r>
          </a:p>
        </p:txBody>
      </p:sp>
    </p:spTree>
    <p:extLst>
      <p:ext uri="{BB962C8B-B14F-4D97-AF65-F5344CB8AC3E}">
        <p14:creationId xmlns:p14="http://schemas.microsoft.com/office/powerpoint/2010/main" val="769677838"/>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1P1 Technical Skill Attainment</a:t>
            </a:r>
          </a:p>
        </p:txBody>
      </p:sp>
      <p:sp>
        <p:nvSpPr>
          <p:cNvPr id="3" name="Content Placeholder 2"/>
          <p:cNvSpPr>
            <a:spLocks noGrp="1"/>
          </p:cNvSpPr>
          <p:nvPr>
            <p:ph idx="1"/>
          </p:nvPr>
        </p:nvSpPr>
        <p:spPr/>
        <p:txBody>
          <a:bodyPr>
            <a:normAutofit fontScale="85000" lnSpcReduction="20000"/>
          </a:bodyPr>
          <a:lstStyle/>
          <a:p>
            <a:r>
              <a:rPr lang="en-US" dirty="0"/>
              <a:t>Source</a:t>
            </a:r>
          </a:p>
          <a:p>
            <a:pPr lvl="1"/>
            <a:r>
              <a:rPr lang="en-US" dirty="0"/>
              <a:t>Curriculum Registration, Progress, Financial Aid Report (CRPFAR) data file</a:t>
            </a:r>
          </a:p>
          <a:p>
            <a:r>
              <a:rPr lang="en-US" dirty="0"/>
              <a:t>Details</a:t>
            </a:r>
          </a:p>
          <a:p>
            <a:pPr lvl="1"/>
            <a:r>
              <a:rPr lang="en-US" u="sng" dirty="0"/>
              <a:t>Numerator</a:t>
            </a:r>
            <a:r>
              <a:rPr lang="en-US" dirty="0"/>
              <a:t> – Students who have a GPA of 2.5 or higher on courses at the 100 level or higher</a:t>
            </a:r>
          </a:p>
          <a:p>
            <a:pPr lvl="1"/>
            <a:r>
              <a:rPr lang="en-US" u="sng" dirty="0"/>
              <a:t>Denominator</a:t>
            </a:r>
            <a:r>
              <a:rPr lang="en-US" dirty="0"/>
              <a:t> – A concentrator is defined as any student enrolled in any semester during the reporting year in a non-transfer program area and by the end of the current reporting year has completed 12 non-developmental credit hours, 6 of which are CTE.</a:t>
            </a:r>
          </a:p>
          <a:p>
            <a:pPr lvl="2"/>
            <a:r>
              <a:rPr lang="en-US" dirty="0"/>
              <a:t>The curriculum program area is the </a:t>
            </a:r>
            <a:r>
              <a:rPr lang="en-US" b="1" dirty="0">
                <a:solidFill>
                  <a:srgbClr val="002060"/>
                </a:solidFill>
              </a:rPr>
              <a:t>primary active program code</a:t>
            </a:r>
            <a:r>
              <a:rPr lang="en-US" dirty="0">
                <a:solidFill>
                  <a:srgbClr val="002060"/>
                </a:solidFill>
              </a:rPr>
              <a:t> </a:t>
            </a:r>
            <a:r>
              <a:rPr lang="en-US" dirty="0"/>
              <a:t>for the student listed in the CRPFAR file</a:t>
            </a:r>
          </a:p>
          <a:p>
            <a:pPr marL="457200" lvl="1" indent="0">
              <a:buNone/>
            </a:pPr>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6814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1P1 – Technical Attainment</a:t>
            </a:r>
          </a:p>
        </p:txBody>
      </p:sp>
      <p:graphicFrame>
        <p:nvGraphicFramePr>
          <p:cNvPr id="4"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678822"/>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2P1 Credential, Certificate or Degree</a:t>
            </a:r>
          </a:p>
        </p:txBody>
      </p:sp>
      <p:sp>
        <p:nvSpPr>
          <p:cNvPr id="3" name="Content Placeholder 2"/>
          <p:cNvSpPr>
            <a:spLocks noGrp="1"/>
          </p:cNvSpPr>
          <p:nvPr>
            <p:ph idx="1"/>
          </p:nvPr>
        </p:nvSpPr>
        <p:spPr/>
        <p:txBody>
          <a:bodyPr>
            <a:normAutofit fontScale="92500" lnSpcReduction="20000"/>
          </a:bodyPr>
          <a:lstStyle/>
          <a:p>
            <a:r>
              <a:rPr lang="en-US" dirty="0"/>
              <a:t>Source</a:t>
            </a:r>
          </a:p>
          <a:p>
            <a:pPr lvl="1"/>
            <a:r>
              <a:rPr lang="en-US" dirty="0"/>
              <a:t>CRPFAR</a:t>
            </a:r>
          </a:p>
          <a:p>
            <a:r>
              <a:rPr lang="en-US" dirty="0"/>
              <a:t>Details</a:t>
            </a:r>
          </a:p>
          <a:p>
            <a:pPr lvl="1"/>
            <a:r>
              <a:rPr lang="en-US" u="sng" dirty="0"/>
              <a:t>Numerator</a:t>
            </a:r>
            <a:r>
              <a:rPr lang="en-US" dirty="0"/>
              <a:t> – Students who graduated with a certificate, diploma, or a degree  </a:t>
            </a:r>
          </a:p>
          <a:p>
            <a:pPr lvl="2"/>
            <a:r>
              <a:rPr lang="en-US" dirty="0"/>
              <a:t>Industry-recognized credentials are not possible at the individual level for data matching to our students, so completion is based solely on credentials awarded by the individual colleges.</a:t>
            </a:r>
          </a:p>
          <a:p>
            <a:pPr lvl="1"/>
            <a:r>
              <a:rPr lang="en-US" dirty="0"/>
              <a:t>Denominator – CTE Concentrators from the previous year who did not re-enroll in the current reporting year</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650054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2P1 – Credential, Certificate, or Degree</a:t>
            </a:r>
          </a:p>
        </p:txBody>
      </p:sp>
      <p:graphicFrame>
        <p:nvGraphicFramePr>
          <p:cNvPr id="5"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74027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3P1 Student Retention or Transfer</a:t>
            </a:r>
          </a:p>
        </p:txBody>
      </p:sp>
      <p:sp>
        <p:nvSpPr>
          <p:cNvPr id="3" name="Content Placeholder 2"/>
          <p:cNvSpPr>
            <a:spLocks noGrp="1"/>
          </p:cNvSpPr>
          <p:nvPr>
            <p:ph idx="1"/>
          </p:nvPr>
        </p:nvSpPr>
        <p:spPr/>
        <p:txBody>
          <a:bodyPr>
            <a:normAutofit fontScale="77500" lnSpcReduction="20000"/>
          </a:bodyPr>
          <a:lstStyle/>
          <a:p>
            <a:r>
              <a:rPr lang="en-US" dirty="0"/>
              <a:t>Source</a:t>
            </a:r>
          </a:p>
          <a:p>
            <a:pPr lvl="1"/>
            <a:r>
              <a:rPr lang="en-US" dirty="0"/>
              <a:t>CRPFAR</a:t>
            </a:r>
          </a:p>
          <a:p>
            <a:pPr lvl="1"/>
            <a:r>
              <a:rPr lang="en-US" dirty="0"/>
              <a:t>National Student </a:t>
            </a:r>
            <a:r>
              <a:rPr lang="en-US" dirty="0" err="1"/>
              <a:t>Clearninghouse</a:t>
            </a:r>
            <a:endParaRPr lang="en-US" dirty="0"/>
          </a:p>
          <a:p>
            <a:r>
              <a:rPr lang="en-US" dirty="0"/>
              <a:t>Details</a:t>
            </a:r>
          </a:p>
          <a:p>
            <a:pPr lvl="1"/>
            <a:r>
              <a:rPr lang="en-US" u="sng" dirty="0"/>
              <a:t>Numerator</a:t>
            </a:r>
            <a:r>
              <a:rPr lang="en-US" dirty="0"/>
              <a:t> – Students who did not graduate the previous year are sent to the National Student </a:t>
            </a:r>
            <a:r>
              <a:rPr lang="en-US" dirty="0" err="1"/>
              <a:t>Clearninghouse</a:t>
            </a:r>
            <a:r>
              <a:rPr lang="en-US" dirty="0"/>
              <a:t> to see if they transferred during the current year.  The enrollment at the transfer institution must begin between August 1 and May 31.</a:t>
            </a:r>
          </a:p>
          <a:p>
            <a:pPr lvl="1"/>
            <a:r>
              <a:rPr lang="en-US" u="sng" dirty="0"/>
              <a:t>Denominator</a:t>
            </a:r>
            <a:r>
              <a:rPr lang="en-US" dirty="0"/>
              <a:t> – CTE Concentrators who are enrolled in the fall of the previous year and who did not earn any credential during the previous year.  Credentials are those awarded by the individual colleges and listed in the CRPFAR</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963427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3P1 – Student Retention or Transfer</a:t>
            </a:r>
          </a:p>
        </p:txBody>
      </p:sp>
      <p:graphicFrame>
        <p:nvGraphicFramePr>
          <p:cNvPr id="5"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1358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4P1 – Student Placement</a:t>
            </a:r>
          </a:p>
        </p:txBody>
      </p:sp>
      <p:sp>
        <p:nvSpPr>
          <p:cNvPr id="3" name="Content Placeholder 2"/>
          <p:cNvSpPr>
            <a:spLocks noGrp="1"/>
          </p:cNvSpPr>
          <p:nvPr>
            <p:ph idx="1"/>
          </p:nvPr>
        </p:nvSpPr>
        <p:spPr/>
        <p:txBody>
          <a:bodyPr>
            <a:normAutofit/>
          </a:bodyPr>
          <a:lstStyle/>
          <a:p>
            <a:r>
              <a:rPr lang="en-US" sz="2400" dirty="0"/>
              <a:t>Source</a:t>
            </a:r>
          </a:p>
          <a:p>
            <a:pPr lvl="1"/>
            <a:r>
              <a:rPr lang="en-US" sz="2000" dirty="0"/>
              <a:t>CRPFAR</a:t>
            </a:r>
          </a:p>
          <a:p>
            <a:pPr lvl="1"/>
            <a:r>
              <a:rPr lang="en-US" sz="2000" dirty="0"/>
              <a:t>Employment Wage Records (Common Follow-up System)</a:t>
            </a:r>
          </a:p>
          <a:p>
            <a:r>
              <a:rPr lang="en-US" sz="2400" dirty="0"/>
              <a:t>Details</a:t>
            </a:r>
          </a:p>
          <a:p>
            <a:pPr lvl="1"/>
            <a:r>
              <a:rPr lang="en-US" sz="2000" u="sng" dirty="0"/>
              <a:t>Numerator</a:t>
            </a:r>
            <a:r>
              <a:rPr lang="en-US" sz="2000" dirty="0"/>
              <a:t> – CTE Concentrators who were found to have a record of employment in the second quarter following the program year in which the student exists</a:t>
            </a:r>
          </a:p>
          <a:p>
            <a:pPr lvl="1"/>
            <a:r>
              <a:rPr lang="en-US" sz="2000" u="sng" dirty="0"/>
              <a:t>Denominator</a:t>
            </a:r>
            <a:r>
              <a:rPr lang="en-US" sz="2000" dirty="0"/>
              <a:t> – CTE Concentrators from the previous year who did not return during the current year.  These individuals are checked for employment records using the Employment Wage Records from the Department of Commerce</a:t>
            </a:r>
          </a:p>
          <a:p>
            <a:pPr lvl="1"/>
            <a:r>
              <a:rPr lang="en-US" sz="2000" dirty="0"/>
              <a:t>Inmates are NOT included in 4P1</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068384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4P1 – Placement into the Labor Force</a:t>
            </a:r>
          </a:p>
        </p:txBody>
      </p:sp>
      <p:graphicFrame>
        <p:nvGraphicFramePr>
          <p:cNvPr id="5"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98959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000" y="-11140"/>
            <a:ext cx="3442999" cy="234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457200"/>
            <a:ext cx="7162800" cy="944562"/>
          </a:xfrm>
        </p:spPr>
        <p:txBody>
          <a:bodyPr>
            <a:normAutofit/>
          </a:bodyPr>
          <a:lstStyle/>
          <a:p>
            <a:r>
              <a:rPr lang="en-US" sz="5400" b="1" dirty="0" smtClean="0">
                <a:solidFill>
                  <a:schemeClr val="accent5">
                    <a:lumMod val="50000"/>
                  </a:schemeClr>
                </a:solidFill>
              </a:rPr>
              <a:t>1.  Peer Mentoring</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6</a:t>
            </a:fld>
            <a:endParaRPr lang="en-US"/>
          </a:p>
        </p:txBody>
      </p:sp>
      <p:sp>
        <p:nvSpPr>
          <p:cNvPr id="8" name="Rectangle 7"/>
          <p:cNvSpPr/>
          <p:nvPr/>
        </p:nvSpPr>
        <p:spPr>
          <a:xfrm>
            <a:off x="85511" y="1524000"/>
            <a:ext cx="5713019" cy="5016758"/>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smtClean="0"/>
              <a:t>Collaborations </a:t>
            </a:r>
            <a:r>
              <a:rPr lang="en-US" sz="2800" dirty="0"/>
              <a:t>to facilitate institutional improvements and increased success rates for our students across the state</a:t>
            </a:r>
          </a:p>
          <a:p>
            <a:pPr marL="457200" indent="-457200">
              <a:spcBef>
                <a:spcPts val="1200"/>
              </a:spcBef>
              <a:buFont typeface="Arial" panose="020B0604020202020204" pitchFamily="34" charset="0"/>
              <a:buChar char="•"/>
            </a:pPr>
            <a:r>
              <a:rPr lang="en-US" sz="2800" dirty="0" smtClean="0"/>
              <a:t>Mentees </a:t>
            </a:r>
            <a:r>
              <a:rPr lang="en-US" sz="2800" dirty="0"/>
              <a:t>choose a willing Mentor</a:t>
            </a:r>
          </a:p>
          <a:p>
            <a:pPr marL="457200" indent="-457200">
              <a:spcBef>
                <a:spcPts val="1200"/>
              </a:spcBef>
              <a:buFont typeface="Arial" panose="020B0604020202020204" pitchFamily="34" charset="0"/>
              <a:buChar char="•"/>
            </a:pPr>
            <a:r>
              <a:rPr lang="en-US" sz="2800" dirty="0"/>
              <a:t>Mentors Share best practices/strategies </a:t>
            </a:r>
          </a:p>
          <a:p>
            <a:pPr marL="457200" indent="-457200">
              <a:spcBef>
                <a:spcPts val="1200"/>
              </a:spcBef>
              <a:buFont typeface="Arial" panose="020B0604020202020204" pitchFamily="34" charset="0"/>
              <a:buChar char="•"/>
            </a:pPr>
            <a:r>
              <a:rPr lang="en-US" sz="2800" dirty="0" smtClean="0"/>
              <a:t>Campus </a:t>
            </a:r>
            <a:r>
              <a:rPr lang="en-US" sz="2800" dirty="0"/>
              <a:t>visits or other </a:t>
            </a:r>
            <a:r>
              <a:rPr lang="en-US" sz="2800" dirty="0" smtClean="0"/>
              <a:t>interactions</a:t>
            </a:r>
          </a:p>
          <a:p>
            <a:pPr marL="457200" indent="-457200">
              <a:spcBef>
                <a:spcPts val="1200"/>
              </a:spcBef>
              <a:buFont typeface="Arial" panose="020B0604020202020204" pitchFamily="34" charset="0"/>
              <a:buChar char="•"/>
            </a:pPr>
            <a:r>
              <a:rPr lang="en-US" sz="2800" dirty="0"/>
              <a:t>Collaboratively develop an </a:t>
            </a:r>
            <a:r>
              <a:rPr lang="en-US" sz="2800" dirty="0" smtClean="0"/>
              <a:t>action plan for </a:t>
            </a:r>
            <a:r>
              <a:rPr lang="en-US" sz="2800" dirty="0"/>
              <a:t>improvement </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1001" y="2139018"/>
            <a:ext cx="3442999" cy="251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01000" y="4652059"/>
            <a:ext cx="3443000" cy="224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7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4P1 – Border Counties &amp; Military Installations</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60</a:t>
            </a:fld>
            <a:endParaRPr lang="en-US">
              <a:solidFill>
                <a:prstClr val="black">
                  <a:tint val="75000"/>
                </a:prstClr>
              </a:solidFill>
            </a:endParaRPr>
          </a:p>
        </p:txBody>
      </p:sp>
      <p:pic>
        <p:nvPicPr>
          <p:cNvPr id="8" name="Picture 7"/>
          <p:cNvPicPr>
            <a:picLocks noChangeAspect="1"/>
          </p:cNvPicPr>
          <p:nvPr/>
        </p:nvPicPr>
        <p:blipFill>
          <a:blip r:embed="rId2"/>
          <a:stretch>
            <a:fillRect/>
          </a:stretch>
        </p:blipFill>
        <p:spPr>
          <a:xfrm>
            <a:off x="3058" y="2362200"/>
            <a:ext cx="9140942" cy="3954738"/>
          </a:xfrm>
          <a:prstGeom prst="rect">
            <a:avLst/>
          </a:prstGeom>
        </p:spPr>
      </p:pic>
      <p:pic>
        <p:nvPicPr>
          <p:cNvPr id="9" name="Picture 8"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619" y="4876800"/>
            <a:ext cx="272581" cy="225990"/>
          </a:xfrm>
          <a:prstGeom prst="rect">
            <a:avLst/>
          </a:prstGeom>
        </p:spPr>
      </p:pic>
      <p:pic>
        <p:nvPicPr>
          <p:cNvPr id="10" name="Picture 9"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797741"/>
            <a:ext cx="272581" cy="225990"/>
          </a:xfrm>
          <a:prstGeom prst="rect">
            <a:avLst/>
          </a:prstGeom>
        </p:spPr>
      </p:pic>
      <p:pic>
        <p:nvPicPr>
          <p:cNvPr id="11" name="Picture 10"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801" y="4766203"/>
            <a:ext cx="272581" cy="225990"/>
          </a:xfrm>
          <a:prstGeom prst="rect">
            <a:avLst/>
          </a:prstGeom>
        </p:spPr>
      </p:pic>
      <p:pic>
        <p:nvPicPr>
          <p:cNvPr id="12" name="Picture 11"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913" y="2614877"/>
            <a:ext cx="272581" cy="225990"/>
          </a:xfrm>
          <a:prstGeom prst="rect">
            <a:avLst/>
          </a:prstGeom>
        </p:spPr>
      </p:pic>
      <p:pic>
        <p:nvPicPr>
          <p:cNvPr id="13" name="Picture 12"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035990"/>
            <a:ext cx="272581" cy="225990"/>
          </a:xfrm>
          <a:prstGeom prst="rect">
            <a:avLst/>
          </a:prstGeom>
        </p:spPr>
      </p:pic>
      <p:pic>
        <p:nvPicPr>
          <p:cNvPr id="14" name="Picture 13"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167" y="3941043"/>
            <a:ext cx="272581" cy="225990"/>
          </a:xfrm>
          <a:prstGeom prst="rect">
            <a:avLst/>
          </a:prstGeom>
        </p:spPr>
      </p:pic>
      <p:pic>
        <p:nvPicPr>
          <p:cNvPr id="15" name="Picture 14"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469" y="3988959"/>
            <a:ext cx="272581" cy="225990"/>
          </a:xfrm>
          <a:prstGeom prst="rect">
            <a:avLst/>
          </a:prstGeom>
        </p:spPr>
      </p:pic>
      <p:pic>
        <p:nvPicPr>
          <p:cNvPr id="16" name="Picture 15"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909" y="2704646"/>
            <a:ext cx="272581" cy="225990"/>
          </a:xfrm>
          <a:prstGeom prst="rect">
            <a:avLst/>
          </a:prstGeom>
        </p:spPr>
      </p:pic>
      <p:pic>
        <p:nvPicPr>
          <p:cNvPr id="17" name="Picture 16"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048000"/>
            <a:ext cx="272581" cy="225990"/>
          </a:xfrm>
          <a:prstGeom prst="rect">
            <a:avLst/>
          </a:prstGeom>
        </p:spPr>
      </p:pic>
      <p:pic>
        <p:nvPicPr>
          <p:cNvPr id="18" name="Picture 17"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829" y="4075395"/>
            <a:ext cx="272581" cy="225990"/>
          </a:xfrm>
          <a:prstGeom prst="rect">
            <a:avLst/>
          </a:prstGeom>
        </p:spPr>
      </p:pic>
      <p:pic>
        <p:nvPicPr>
          <p:cNvPr id="19" name="Picture 18"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709" y="4184643"/>
            <a:ext cx="272581" cy="225990"/>
          </a:xfrm>
          <a:prstGeom prst="rect">
            <a:avLst/>
          </a:prstGeom>
        </p:spPr>
      </p:pic>
      <p:pic>
        <p:nvPicPr>
          <p:cNvPr id="20" name="Picture 19"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873" y="2603390"/>
            <a:ext cx="272581" cy="225990"/>
          </a:xfrm>
          <a:prstGeom prst="rect">
            <a:avLst/>
          </a:prstGeom>
        </p:spPr>
      </p:pic>
      <p:pic>
        <p:nvPicPr>
          <p:cNvPr id="21" name="Picture 20"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218" y="4151661"/>
            <a:ext cx="272581" cy="225990"/>
          </a:xfrm>
          <a:prstGeom prst="rect">
            <a:avLst/>
          </a:prstGeom>
        </p:spPr>
      </p:pic>
      <p:pic>
        <p:nvPicPr>
          <p:cNvPr id="22" name="Picture 21"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20" y="4035990"/>
            <a:ext cx="272581" cy="225990"/>
          </a:xfrm>
          <a:prstGeom prst="rect">
            <a:avLst/>
          </a:prstGeom>
        </p:spPr>
      </p:pic>
      <p:pic>
        <p:nvPicPr>
          <p:cNvPr id="23" name="Picture 22"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658" y="2592753"/>
            <a:ext cx="272581" cy="22599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896" y="4214949"/>
            <a:ext cx="275122" cy="26035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479" y="4737406"/>
            <a:ext cx="275122" cy="26035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6149" y="4859620"/>
            <a:ext cx="275122" cy="26035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254" y="3921617"/>
            <a:ext cx="275122" cy="26035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219" y="4084774"/>
            <a:ext cx="275122" cy="26035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9966" y="3810868"/>
            <a:ext cx="275122" cy="260350"/>
          </a:xfrm>
          <a:prstGeom prst="rect">
            <a:avLst/>
          </a:prstGeom>
        </p:spPr>
      </p:pic>
      <p:grpSp>
        <p:nvGrpSpPr>
          <p:cNvPr id="35" name="Group 34"/>
          <p:cNvGrpSpPr/>
          <p:nvPr/>
        </p:nvGrpSpPr>
        <p:grpSpPr>
          <a:xfrm>
            <a:off x="325742" y="1639186"/>
            <a:ext cx="4040695" cy="677632"/>
            <a:chOff x="320909" y="1381697"/>
            <a:chExt cx="4040695" cy="677632"/>
          </a:xfrm>
        </p:grpSpPr>
        <p:pic>
          <p:nvPicPr>
            <p:cNvPr id="30" name="Picture 29" descr="illustratore-ombra-icona-pin-mappa_121-428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09" y="1441167"/>
              <a:ext cx="272581" cy="22599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369" y="1829266"/>
              <a:ext cx="243116" cy="230063"/>
            </a:xfrm>
            <a:prstGeom prst="rect">
              <a:avLst/>
            </a:prstGeom>
          </p:spPr>
        </p:pic>
        <p:sp>
          <p:nvSpPr>
            <p:cNvPr id="33" name="TextBox 32"/>
            <p:cNvSpPr txBox="1"/>
            <p:nvPr/>
          </p:nvSpPr>
          <p:spPr>
            <a:xfrm>
              <a:off x="564485" y="1381697"/>
              <a:ext cx="3797119" cy="307777"/>
            </a:xfrm>
            <a:prstGeom prst="rect">
              <a:avLst/>
            </a:prstGeom>
            <a:noFill/>
          </p:spPr>
          <p:txBody>
            <a:bodyPr wrap="square" rtlCol="0">
              <a:spAutoFit/>
            </a:bodyPr>
            <a:lstStyle/>
            <a:p>
              <a:r>
                <a:rPr lang="en-US" sz="1400" dirty="0">
                  <a:solidFill>
                    <a:prstClr val="black"/>
                  </a:solidFill>
                </a:rPr>
                <a:t>Colleges that missed 4P1 by more than 10%</a:t>
              </a:r>
            </a:p>
          </p:txBody>
        </p:sp>
        <p:sp>
          <p:nvSpPr>
            <p:cNvPr id="34" name="TextBox 33"/>
            <p:cNvSpPr txBox="1"/>
            <p:nvPr/>
          </p:nvSpPr>
          <p:spPr>
            <a:xfrm>
              <a:off x="554960" y="1749099"/>
              <a:ext cx="3797119" cy="307777"/>
            </a:xfrm>
            <a:prstGeom prst="rect">
              <a:avLst/>
            </a:prstGeom>
            <a:noFill/>
          </p:spPr>
          <p:txBody>
            <a:bodyPr wrap="square" rtlCol="0">
              <a:spAutoFit/>
            </a:bodyPr>
            <a:lstStyle/>
            <a:p>
              <a:r>
                <a:rPr lang="en-US" sz="1400" dirty="0">
                  <a:solidFill>
                    <a:prstClr val="black"/>
                  </a:solidFill>
                </a:rPr>
                <a:t>Military Installations</a:t>
              </a:r>
            </a:p>
          </p:txBody>
        </p:sp>
      </p:grpSp>
    </p:spTree>
    <p:extLst>
      <p:ext uri="{BB962C8B-B14F-4D97-AF65-F5344CB8AC3E}">
        <p14:creationId xmlns:p14="http://schemas.microsoft.com/office/powerpoint/2010/main" val="11798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5P1 – Non-Traditional Participation</a:t>
            </a:r>
          </a:p>
        </p:txBody>
      </p:sp>
      <p:sp>
        <p:nvSpPr>
          <p:cNvPr id="3" name="Content Placeholder 2"/>
          <p:cNvSpPr>
            <a:spLocks noGrp="1"/>
          </p:cNvSpPr>
          <p:nvPr>
            <p:ph idx="1"/>
          </p:nvPr>
        </p:nvSpPr>
        <p:spPr/>
        <p:txBody>
          <a:bodyPr>
            <a:noAutofit/>
          </a:bodyPr>
          <a:lstStyle/>
          <a:p>
            <a:r>
              <a:rPr lang="en-US" sz="2000" dirty="0"/>
              <a:t>Source</a:t>
            </a:r>
          </a:p>
          <a:p>
            <a:pPr lvl="1"/>
            <a:r>
              <a:rPr lang="en-US" sz="2000" dirty="0"/>
              <a:t>CRPFAR</a:t>
            </a:r>
          </a:p>
          <a:p>
            <a:pPr lvl="1"/>
            <a:r>
              <a:rPr lang="en-US" sz="2000" dirty="0"/>
              <a:t>National Alliance for Partnerships in Equity (NAPE) Nontraditional Crosswalk </a:t>
            </a:r>
          </a:p>
          <a:p>
            <a:r>
              <a:rPr lang="en-US" sz="2000" dirty="0"/>
              <a:t>Details</a:t>
            </a:r>
          </a:p>
          <a:p>
            <a:pPr lvl="1"/>
            <a:r>
              <a:rPr lang="en-US" sz="2000" dirty="0"/>
              <a:t>Numerator – Students who gender does not match the majority gender in the program area as noted by NAPE</a:t>
            </a:r>
          </a:p>
          <a:p>
            <a:pPr lvl="1"/>
            <a:r>
              <a:rPr lang="en-US" sz="2000" dirty="0"/>
              <a:t>Denominator – CTE Participants are identified using the following methodology:  </a:t>
            </a:r>
          </a:p>
          <a:p>
            <a:pPr lvl="2"/>
            <a:r>
              <a:rPr lang="en-US" sz="1600" dirty="0"/>
              <a:t>Not enrolled in a </a:t>
            </a:r>
            <a:r>
              <a:rPr lang="en-US" sz="1600" b="1">
                <a:solidFill>
                  <a:srgbClr val="002060"/>
                </a:solidFill>
              </a:rPr>
              <a:t>primary active </a:t>
            </a:r>
            <a:r>
              <a:rPr lang="en-US" sz="1600" b="1" dirty="0">
                <a:solidFill>
                  <a:srgbClr val="002060"/>
                </a:solidFill>
              </a:rPr>
              <a:t>program code </a:t>
            </a:r>
            <a:r>
              <a:rPr lang="en-US" sz="1600" dirty="0"/>
              <a:t>of A10, C10, D10, T90, or P10.</a:t>
            </a:r>
          </a:p>
          <a:p>
            <a:pPr lvl="2"/>
            <a:r>
              <a:rPr lang="en-US" sz="1600" dirty="0"/>
              <a:t>Students must attempt 6 hours of CTE</a:t>
            </a:r>
          </a:p>
          <a:p>
            <a:pPr lvl="2"/>
            <a:r>
              <a:rPr lang="en-US" sz="1600" dirty="0"/>
              <a:t>College letter grades of NA and NS are not included, but W grades are included</a:t>
            </a:r>
          </a:p>
          <a:p>
            <a:pPr lvl="1"/>
            <a:r>
              <a:rPr lang="en-US" sz="2000" dirty="0"/>
              <a:t>Inmates are NOT included in 5P1</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733784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Non-Traditional Programs NOT included in the 2007 NAPE Crosswalk</a:t>
            </a:r>
          </a:p>
        </p:txBody>
      </p:sp>
      <p:sp>
        <p:nvSpPr>
          <p:cNvPr id="3" name="Content Placeholder 2"/>
          <p:cNvSpPr>
            <a:spLocks noGrp="1"/>
          </p:cNvSpPr>
          <p:nvPr>
            <p:ph sz="half" idx="1"/>
          </p:nvPr>
        </p:nvSpPr>
        <p:spPr/>
        <p:txBody>
          <a:bodyPr>
            <a:normAutofit fontScale="55000" lnSpcReduction="20000"/>
          </a:bodyPr>
          <a:lstStyle/>
          <a:p>
            <a:r>
              <a:rPr lang="en-US" dirty="0"/>
              <a:t>A15230 – Golf Course </a:t>
            </a:r>
            <a:r>
              <a:rPr lang="en-US" dirty="0" err="1"/>
              <a:t>Mgt</a:t>
            </a:r>
            <a:r>
              <a:rPr lang="en-US" dirty="0"/>
              <a:t> Tech</a:t>
            </a:r>
          </a:p>
          <a:p>
            <a:r>
              <a:rPr lang="en-US" dirty="0"/>
              <a:t>A15420 – Viticulture &amp; Enology Tech</a:t>
            </a:r>
          </a:p>
          <a:p>
            <a:r>
              <a:rPr lang="en-US" dirty="0"/>
              <a:t>A15410 – Sustainable Agriculture</a:t>
            </a:r>
          </a:p>
          <a:p>
            <a:r>
              <a:rPr lang="en-US" dirty="0"/>
              <a:t>A20150 – Environmental Bio Tech</a:t>
            </a:r>
          </a:p>
          <a:p>
            <a:r>
              <a:rPr lang="en-US" dirty="0"/>
              <a:t>A20190 – Nanotechnology</a:t>
            </a:r>
          </a:p>
          <a:p>
            <a:r>
              <a:rPr lang="en-US" b="1" u="sng" dirty="0">
                <a:solidFill>
                  <a:schemeClr val="accent6"/>
                </a:solidFill>
              </a:rPr>
              <a:t>A25110 – Hospitality </a:t>
            </a:r>
            <a:r>
              <a:rPr lang="en-US" b="1" u="sng" dirty="0" err="1">
                <a:solidFill>
                  <a:schemeClr val="accent6"/>
                </a:solidFill>
              </a:rPr>
              <a:t>Mgt</a:t>
            </a:r>
            <a:endParaRPr lang="en-US" b="1" u="sng" dirty="0">
              <a:solidFill>
                <a:schemeClr val="accent6"/>
              </a:solidFill>
            </a:endParaRPr>
          </a:p>
          <a:p>
            <a:r>
              <a:rPr lang="en-US" dirty="0"/>
              <a:t>A40120 – Automation Engineering Tech</a:t>
            </a:r>
          </a:p>
          <a:p>
            <a:r>
              <a:rPr lang="en-US" sz="2700" b="1" u="sng" dirty="0">
                <a:solidFill>
                  <a:schemeClr val="accent6"/>
                </a:solidFill>
              </a:rPr>
              <a:t>A45110 – Associate Degree Nursing</a:t>
            </a:r>
          </a:p>
          <a:p>
            <a:r>
              <a:rPr lang="en-US" dirty="0"/>
              <a:t>C45180 – Central Sterile Processing</a:t>
            </a:r>
          </a:p>
          <a:p>
            <a:r>
              <a:rPr lang="en-US" dirty="0"/>
              <a:t>A45190 – Clinical Trials Research Associate</a:t>
            </a:r>
          </a:p>
          <a:p>
            <a:r>
              <a:rPr lang="en-US" dirty="0"/>
              <a:t>A45630 – Health &amp; Fitness Science</a:t>
            </a:r>
          </a:p>
          <a:p>
            <a:r>
              <a:rPr lang="en-US" dirty="0"/>
              <a:t>A45430 – Healthcare Interpreting</a:t>
            </a:r>
          </a:p>
          <a:p>
            <a:r>
              <a:rPr lang="en-US" dirty="0"/>
              <a:t>A4538F – Human Services Tech/Animal Assisted Interactions</a:t>
            </a:r>
          </a:p>
          <a:p>
            <a:r>
              <a:rPr lang="en-US" dirty="0"/>
              <a:t>C45390 – Licensed Practical Nurse Refresher</a:t>
            </a:r>
          </a:p>
          <a:p>
            <a:r>
              <a:rPr lang="en-US" dirty="0"/>
              <a:t>A45800 – Magnetic Resonance Imaging</a:t>
            </a:r>
          </a:p>
        </p:txBody>
      </p:sp>
      <p:sp>
        <p:nvSpPr>
          <p:cNvPr id="6" name="Content Placeholder 5"/>
          <p:cNvSpPr>
            <a:spLocks noGrp="1"/>
          </p:cNvSpPr>
          <p:nvPr>
            <p:ph sz="half" idx="2"/>
          </p:nvPr>
        </p:nvSpPr>
        <p:spPr/>
        <p:txBody>
          <a:bodyPr>
            <a:normAutofit fontScale="55000" lnSpcReduction="20000"/>
          </a:bodyPr>
          <a:lstStyle/>
          <a:p>
            <a:r>
              <a:rPr lang="en-US" dirty="0"/>
              <a:t>C45380 – Mammography</a:t>
            </a:r>
          </a:p>
          <a:p>
            <a:r>
              <a:rPr lang="en-US" sz="2700" b="1" u="sng" dirty="0">
                <a:solidFill>
                  <a:schemeClr val="accent6"/>
                </a:solidFill>
              </a:rPr>
              <a:t>C45480 – Nursing Assistant</a:t>
            </a:r>
          </a:p>
          <a:p>
            <a:r>
              <a:rPr lang="en-US" sz="2700" b="1" u="sng" dirty="0">
                <a:solidFill>
                  <a:schemeClr val="accent6"/>
                </a:solidFill>
              </a:rPr>
              <a:t>D45930 – Nursing Assistant</a:t>
            </a:r>
          </a:p>
          <a:p>
            <a:r>
              <a:rPr lang="en-US" dirty="0"/>
              <a:t>C45650 – Polysomnography</a:t>
            </a:r>
          </a:p>
          <a:p>
            <a:r>
              <a:rPr lang="en-US" dirty="0"/>
              <a:t>A45670 – Polysomnography</a:t>
            </a:r>
          </a:p>
          <a:p>
            <a:r>
              <a:rPr lang="en-US" sz="2700" b="1" u="sng" dirty="0">
                <a:solidFill>
                  <a:schemeClr val="accent6"/>
                </a:solidFill>
              </a:rPr>
              <a:t>D45660 – Practical Nursing</a:t>
            </a:r>
          </a:p>
          <a:p>
            <a:r>
              <a:rPr lang="en-US" dirty="0"/>
              <a:t>A45730 – Speech-Language Pathology Assistant</a:t>
            </a:r>
          </a:p>
          <a:p>
            <a:r>
              <a:rPr lang="en-US" dirty="0"/>
              <a:t>A50510 – Electric Utility Substation &amp; Relay Tech</a:t>
            </a:r>
          </a:p>
          <a:p>
            <a:r>
              <a:rPr lang="en-US" dirty="0"/>
              <a:t>A55370 – Community Spanish Interpreter</a:t>
            </a:r>
          </a:p>
          <a:p>
            <a:r>
              <a:rPr lang="en-US" dirty="0"/>
              <a:t>A55210 – Cyber Crime Tech</a:t>
            </a:r>
          </a:p>
          <a:p>
            <a:r>
              <a:rPr lang="en-US" dirty="0"/>
              <a:t>A55460 – Emergency </a:t>
            </a:r>
            <a:r>
              <a:rPr lang="en-US" dirty="0" err="1"/>
              <a:t>Mgt</a:t>
            </a:r>
            <a:endParaRPr lang="en-US" dirty="0"/>
          </a:p>
          <a:p>
            <a:r>
              <a:rPr lang="en-US" dirty="0"/>
              <a:t>A55300 – Interpreter Education</a:t>
            </a:r>
          </a:p>
          <a:p>
            <a:r>
              <a:rPr lang="en-US" dirty="0"/>
              <a:t>A55220 – Outdoor Leadership</a:t>
            </a:r>
          </a:p>
          <a:p>
            <a:r>
              <a:rPr lang="en-US" dirty="0"/>
              <a:t>A60150 – Aviation Electronics (Avionics) Tech</a:t>
            </a:r>
          </a:p>
          <a:p>
            <a:r>
              <a:rPr lang="en-US" dirty="0"/>
              <a:t>D60310 – Recreational Vehicle </a:t>
            </a:r>
            <a:r>
              <a:rPr lang="en-US" dirty="0" err="1"/>
              <a:t>Maint</a:t>
            </a:r>
            <a:r>
              <a:rPr lang="en-US" dirty="0"/>
              <a:t> &amp; Repair Tech</a:t>
            </a:r>
          </a:p>
          <a:p>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1870251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5P1 – Nontraditional Program Participation</a:t>
            </a:r>
          </a:p>
        </p:txBody>
      </p:sp>
      <p:graphicFrame>
        <p:nvGraphicFramePr>
          <p:cNvPr id="5"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0701580"/>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5P2 Non-Traditional Completion</a:t>
            </a:r>
          </a:p>
        </p:txBody>
      </p:sp>
      <p:sp>
        <p:nvSpPr>
          <p:cNvPr id="3" name="Content Placeholder 2"/>
          <p:cNvSpPr>
            <a:spLocks noGrp="1"/>
          </p:cNvSpPr>
          <p:nvPr>
            <p:ph idx="1"/>
          </p:nvPr>
        </p:nvSpPr>
        <p:spPr/>
        <p:txBody>
          <a:bodyPr>
            <a:noAutofit/>
          </a:bodyPr>
          <a:lstStyle/>
          <a:p>
            <a:r>
              <a:rPr lang="en-US" sz="2400" dirty="0"/>
              <a:t>Source</a:t>
            </a:r>
          </a:p>
          <a:p>
            <a:pPr lvl="1"/>
            <a:r>
              <a:rPr lang="en-US" sz="2000" dirty="0"/>
              <a:t>CRPFAR</a:t>
            </a:r>
          </a:p>
          <a:p>
            <a:pPr lvl="1"/>
            <a:r>
              <a:rPr lang="en-US" sz="2000" dirty="0"/>
              <a:t>NAPE Crosswalk</a:t>
            </a:r>
          </a:p>
          <a:p>
            <a:r>
              <a:rPr lang="en-US" sz="2400" dirty="0"/>
              <a:t>Details</a:t>
            </a:r>
          </a:p>
          <a:p>
            <a:pPr lvl="1"/>
            <a:r>
              <a:rPr lang="en-US" sz="2000" u="sng" dirty="0"/>
              <a:t>Numerator</a:t>
            </a:r>
            <a:r>
              <a:rPr lang="en-US" sz="2000" dirty="0"/>
              <a:t> – Students whose gender does not match the majority gender in the program area as noted by NAPE</a:t>
            </a:r>
          </a:p>
          <a:p>
            <a:pPr lvl="1"/>
            <a:r>
              <a:rPr lang="en-US" sz="2000" u="sng" dirty="0"/>
              <a:t>Denominator</a:t>
            </a:r>
            <a:r>
              <a:rPr lang="en-US" sz="2000" dirty="0"/>
              <a:t> – CTE Concentrators for the current reporting year completing a non-traditional program.  </a:t>
            </a:r>
            <a:r>
              <a:rPr lang="en-US" sz="2000" b="1" dirty="0">
                <a:solidFill>
                  <a:srgbClr val="002060"/>
                </a:solidFill>
              </a:rPr>
              <a:t>Completion is identified as those having a graduate record in the CRPFAR during the current program year.</a:t>
            </a:r>
          </a:p>
          <a:p>
            <a:pPr lvl="2"/>
            <a:r>
              <a:rPr lang="en-US" sz="1800" b="1" i="1" dirty="0"/>
              <a:t>Note: Programs that finish during that summer semester are counted during the following academic year.</a:t>
            </a:r>
          </a:p>
          <a:p>
            <a:pPr lvl="1"/>
            <a:r>
              <a:rPr lang="en-US" sz="2000" dirty="0"/>
              <a:t>Inmates are NOT included in 5P2</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104554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5P2 – Nontraditional Program Completion</a:t>
            </a:r>
          </a:p>
        </p:txBody>
      </p:sp>
      <p:graphicFrame>
        <p:nvGraphicFramePr>
          <p:cNvPr id="10"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908807"/>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2015 Perkins Core Indicators of Performance Report</a:t>
            </a:r>
          </a:p>
        </p:txBody>
      </p:sp>
      <p:sp>
        <p:nvSpPr>
          <p:cNvPr id="3" name="Content Placeholder 2"/>
          <p:cNvSpPr>
            <a:spLocks noGrp="1"/>
          </p:cNvSpPr>
          <p:nvPr>
            <p:ph idx="1"/>
          </p:nvPr>
        </p:nvSpPr>
        <p:spPr/>
        <p:txBody>
          <a:bodyPr/>
          <a:lstStyle/>
          <a:p>
            <a:r>
              <a:rPr lang="en-US" dirty="0"/>
              <a:t>The complete report can be downloaded from</a:t>
            </a:r>
            <a:r>
              <a:rPr lang="en-US" dirty="0">
                <a:solidFill>
                  <a:schemeClr val="accent2"/>
                </a:solidFill>
              </a:rPr>
              <a:t> </a:t>
            </a:r>
            <a:r>
              <a:rPr lang="en-US" dirty="0">
                <a:solidFill>
                  <a:schemeClr val="accent2"/>
                </a:solidFill>
                <a:hlinkClick r:id="rId2"/>
              </a:rPr>
              <a:t>www.ncperkins.org</a:t>
            </a:r>
            <a:r>
              <a:rPr lang="en-US" dirty="0">
                <a:solidFill>
                  <a:schemeClr val="accent2"/>
                </a:solidFill>
              </a:rPr>
              <a:t> </a:t>
            </a:r>
            <a:r>
              <a:rPr lang="en-US" dirty="0"/>
              <a:t>under Performance Data</a:t>
            </a:r>
          </a:p>
        </p:txBody>
      </p:sp>
      <p:sp>
        <p:nvSpPr>
          <p:cNvPr id="4" name="Date Placeholder 3"/>
          <p:cNvSpPr>
            <a:spLocks noGrp="1"/>
          </p:cNvSpPr>
          <p:nvPr>
            <p:ph type="dt" sz="half" idx="10"/>
          </p:nvPr>
        </p:nvSpPr>
        <p:spPr/>
        <p:txBody>
          <a:bodyPr/>
          <a:lstStyle/>
          <a:p>
            <a:fld id="{8F89085A-6F1E-42B7-ADB4-8C5113284129}" type="datetime1">
              <a:rPr lang="en-US" smtClean="0">
                <a:solidFill>
                  <a:prstClr val="black">
                    <a:tint val="75000"/>
                  </a:prstClr>
                </a:solidFill>
              </a:rPr>
              <a:pPr/>
              <a:t>4/14/16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453879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Box 4"/>
          <p:cNvSpPr txBox="1"/>
          <p:nvPr/>
        </p:nvSpPr>
        <p:spPr>
          <a:xfrm>
            <a:off x="0" y="-114299"/>
            <a:ext cx="3124200" cy="838200"/>
          </a:xfrm>
          <a:prstGeom prst="rect">
            <a:avLst/>
          </a:prstGeom>
          <a:solidFill>
            <a:srgbClr val="92D050"/>
          </a:solidFill>
        </p:spPr>
        <p:txBody>
          <a:bodyPr wrap="square" rtlCol="0">
            <a:spAutoFit/>
          </a:bodyPr>
          <a:lstStyle/>
          <a:p>
            <a:endParaRPr lang="en-US"/>
          </a:p>
        </p:txBody>
      </p:sp>
      <p:sp>
        <p:nvSpPr>
          <p:cNvPr id="2" name="Title 1"/>
          <p:cNvSpPr>
            <a:spLocks noGrp="1"/>
          </p:cNvSpPr>
          <p:nvPr>
            <p:ph type="title"/>
          </p:nvPr>
        </p:nvSpPr>
        <p:spPr>
          <a:xfrm>
            <a:off x="628650" y="533400"/>
            <a:ext cx="7886700" cy="1325563"/>
          </a:xfrm>
        </p:spPr>
        <p:txBody>
          <a:bodyPr>
            <a:normAutofit fontScale="90000"/>
          </a:bodyPr>
          <a:lstStyle/>
          <a:p>
            <a:r>
              <a:rPr lang="en-US" sz="4800" b="1" dirty="0"/>
              <a:t>Perkins Core Indicators and Steps Colleges Have Taken to Improve Performance</a:t>
            </a:r>
            <a:endParaRPr lang="en-US" sz="4800" dirty="0"/>
          </a:p>
        </p:txBody>
      </p:sp>
      <p:sp>
        <p:nvSpPr>
          <p:cNvPr id="3" name="Content Placeholder 2"/>
          <p:cNvSpPr>
            <a:spLocks noGrp="1"/>
          </p:cNvSpPr>
          <p:nvPr>
            <p:ph idx="1"/>
          </p:nvPr>
        </p:nvSpPr>
        <p:spPr>
          <a:xfrm>
            <a:off x="628650" y="2506662"/>
            <a:ext cx="7886700" cy="4351338"/>
          </a:xfrm>
        </p:spPr>
        <p:txBody>
          <a:bodyPr>
            <a:normAutofit/>
          </a:bodyPr>
          <a:lstStyle/>
          <a:p>
            <a:endParaRPr lang="en-US" dirty="0"/>
          </a:p>
          <a:p>
            <a:pPr marL="0" indent="0">
              <a:buNone/>
            </a:pPr>
            <a:r>
              <a:rPr lang="en-US" dirty="0" smtClean="0"/>
              <a:t>Chris </a:t>
            </a:r>
            <a:r>
              <a:rPr lang="en-US" dirty="0" err="1" smtClean="0"/>
              <a:t>Droessler</a:t>
            </a:r>
            <a:endParaRPr lang="en-US" dirty="0" smtClean="0"/>
          </a:p>
          <a:p>
            <a:pPr marL="0" indent="0">
              <a:buNone/>
            </a:pPr>
            <a:r>
              <a:rPr lang="en-US" dirty="0" smtClean="0"/>
              <a:t>Career and Tech Education Coordinator</a:t>
            </a:r>
          </a:p>
          <a:p>
            <a:pPr marL="0" indent="0">
              <a:buNone/>
            </a:pPr>
            <a:r>
              <a:rPr lang="en-US" dirty="0" smtClean="0"/>
              <a:t>North Carolina Community College System</a:t>
            </a:r>
          </a:p>
          <a:p>
            <a:pPr marL="0" indent="0">
              <a:buNone/>
            </a:pPr>
            <a:endParaRPr lang="en-US" dirty="0"/>
          </a:p>
          <a:p>
            <a:pPr marL="0" indent="0">
              <a:buNone/>
            </a:pPr>
            <a:r>
              <a:rPr lang="en-US" dirty="0" smtClean="0"/>
              <a:t>Tony </a:t>
            </a:r>
            <a:r>
              <a:rPr lang="en-US" dirty="0" err="1" smtClean="0"/>
              <a:t>Reggi</a:t>
            </a:r>
            <a:endParaRPr lang="en-US" dirty="0" smtClean="0"/>
          </a:p>
          <a:p>
            <a:pPr marL="0" indent="0">
              <a:buNone/>
            </a:pPr>
            <a:r>
              <a:rPr lang="en-US" dirty="0" smtClean="0"/>
              <a:t>Coordinator, Career and Tech Education</a:t>
            </a:r>
          </a:p>
          <a:p>
            <a:pPr marL="0" indent="0">
              <a:buNone/>
            </a:pPr>
            <a:r>
              <a:rPr lang="en-US" dirty="0" smtClean="0"/>
              <a:t>North Carolina Community College System</a:t>
            </a:r>
            <a:endParaRPr lang="en-US" dirty="0"/>
          </a:p>
        </p:txBody>
      </p:sp>
      <p:sp>
        <p:nvSpPr>
          <p:cNvPr id="4" name="Date Placeholder 3"/>
          <p:cNvSpPr>
            <a:spLocks noGrp="1"/>
          </p:cNvSpPr>
          <p:nvPr>
            <p:ph type="dt" sz="half" idx="10"/>
          </p:nvPr>
        </p:nvSpPr>
        <p:spPr/>
        <p:txBody>
          <a:bodyPr/>
          <a:lstStyle/>
          <a:p>
            <a:endParaRPr lang="en-US" dirty="0"/>
          </a:p>
        </p:txBody>
      </p:sp>
      <p:sp>
        <p:nvSpPr>
          <p:cNvPr id="6" name="TextBox 5"/>
          <p:cNvSpPr txBox="1"/>
          <p:nvPr/>
        </p:nvSpPr>
        <p:spPr>
          <a:xfrm>
            <a:off x="2895600" y="6019800"/>
            <a:ext cx="3124200" cy="838200"/>
          </a:xfrm>
          <a:prstGeom prst="rect">
            <a:avLst/>
          </a:prstGeom>
          <a:solidFill>
            <a:srgbClr val="92D050"/>
          </a:solidFill>
        </p:spPr>
        <p:txBody>
          <a:bodyPr wrap="square" rtlCol="0">
            <a:spAutoFit/>
          </a:bodyPr>
          <a:lstStyle/>
          <a:p>
            <a:endParaRPr lang="en-US"/>
          </a:p>
        </p:txBody>
      </p:sp>
    </p:spTree>
    <p:extLst>
      <p:ext uri="{BB962C8B-B14F-4D97-AF65-F5344CB8AC3E}">
        <p14:creationId xmlns:p14="http://schemas.microsoft.com/office/powerpoint/2010/main" val="948428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Strategies for 5P1 and 5P2</a:t>
            </a:r>
            <a:endParaRPr lang="en-US" dirty="0"/>
          </a:p>
        </p:txBody>
      </p:sp>
      <p:sp>
        <p:nvSpPr>
          <p:cNvPr id="3" name="Subtitle 2"/>
          <p:cNvSpPr>
            <a:spLocks noGrp="1"/>
          </p:cNvSpPr>
          <p:nvPr>
            <p:ph type="subTitle" idx="1"/>
          </p:nvPr>
        </p:nvSpPr>
        <p:spPr>
          <a:xfrm>
            <a:off x="0" y="3886200"/>
            <a:ext cx="9144000" cy="1752600"/>
          </a:xfrm>
        </p:spPr>
        <p:txBody>
          <a:bodyPr/>
          <a:lstStyle/>
          <a:p>
            <a:r>
              <a:rPr lang="en-US" dirty="0" smtClean="0"/>
              <a:t>nontraditional enrollment and completions</a:t>
            </a:r>
            <a:endParaRPr lang="en-US" dirty="0"/>
          </a:p>
        </p:txBody>
      </p:sp>
    </p:spTree>
    <p:extLst>
      <p:ext uri="{BB962C8B-B14F-4D97-AF65-F5344CB8AC3E}">
        <p14:creationId xmlns:p14="http://schemas.microsoft.com/office/powerpoint/2010/main" val="442884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and Marketing</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pPr>
              <a:lnSpc>
                <a:spcPct val="120000"/>
              </a:lnSpc>
              <a:spcBef>
                <a:spcPts val="600"/>
              </a:spcBef>
            </a:pPr>
            <a:r>
              <a:rPr lang="en-US" sz="2500" dirty="0"/>
              <a:t>Promote the development of a series of career cluster publications to target high school students that highlight business and industry leaders, particularly in nontraditional role models</a:t>
            </a:r>
          </a:p>
          <a:p>
            <a:pPr>
              <a:lnSpc>
                <a:spcPct val="120000"/>
              </a:lnSpc>
              <a:spcBef>
                <a:spcPts val="600"/>
              </a:spcBef>
            </a:pPr>
            <a:r>
              <a:rPr lang="en-US" sz="2500" dirty="0"/>
              <a:t>Develop training designed to help school administrators, guidance counselors, and middle school career orientation teachers to understand the manufacturing career cluster and </a:t>
            </a:r>
            <a:r>
              <a:rPr lang="en-US" sz="2500" dirty="0" smtClean="0"/>
              <a:t>highlight </a:t>
            </a:r>
            <a:r>
              <a:rPr lang="en-US" sz="2500" dirty="0"/>
              <a:t>advanced manufacturing positions held by </a:t>
            </a:r>
            <a:r>
              <a:rPr lang="en-US" sz="2500" dirty="0" smtClean="0"/>
              <a:t>women</a:t>
            </a:r>
            <a:r>
              <a:rPr lang="en-US" sz="2500" dirty="0"/>
              <a:t>.  </a:t>
            </a:r>
          </a:p>
        </p:txBody>
      </p:sp>
    </p:spTree>
    <p:extLst>
      <p:ext uri="{BB962C8B-B14F-4D97-AF65-F5344CB8AC3E}">
        <p14:creationId xmlns:p14="http://schemas.microsoft.com/office/powerpoint/2010/main" val="38081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819" y="0"/>
            <a:ext cx="3505200" cy="6858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590800" y="6172200"/>
            <a:ext cx="3505200" cy="6858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304800" y="457200"/>
            <a:ext cx="7162800" cy="944562"/>
          </a:xfrm>
        </p:spPr>
        <p:txBody>
          <a:bodyPr>
            <a:normAutofit/>
          </a:bodyPr>
          <a:lstStyle/>
          <a:p>
            <a:r>
              <a:rPr lang="en-US" sz="5400" b="1" dirty="0">
                <a:solidFill>
                  <a:schemeClr val="accent5">
                    <a:lumMod val="50000"/>
                  </a:schemeClr>
                </a:solidFill>
              </a:rPr>
              <a:t>2</a:t>
            </a:r>
            <a:r>
              <a:rPr lang="en-US" sz="5400" b="1" dirty="0" smtClean="0">
                <a:solidFill>
                  <a:schemeClr val="accent5">
                    <a:lumMod val="50000"/>
                  </a:schemeClr>
                </a:solidFill>
              </a:rPr>
              <a:t>.  Summit</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a:t>
            </a:fld>
            <a:endParaRPr lang="en-US"/>
          </a:p>
        </p:txBody>
      </p:sp>
      <p:sp>
        <p:nvSpPr>
          <p:cNvPr id="8" name="Rectangle 7"/>
          <p:cNvSpPr/>
          <p:nvPr/>
        </p:nvSpPr>
        <p:spPr>
          <a:xfrm>
            <a:off x="304799" y="1524000"/>
            <a:ext cx="7696201" cy="3850285"/>
          </a:xfrm>
          <a:prstGeom prst="rect">
            <a:avLst/>
          </a:prstGeom>
        </p:spPr>
        <p:txBody>
          <a:bodyPr wrap="square">
            <a:spAutoFit/>
          </a:bodyPr>
          <a:lstStyle/>
          <a:p>
            <a:pPr marL="571500" indent="-571500">
              <a:lnSpc>
                <a:spcPct val="90000"/>
              </a:lnSpc>
              <a:spcBef>
                <a:spcPts val="600"/>
              </a:spcBef>
              <a:spcAft>
                <a:spcPts val="600"/>
              </a:spcAft>
              <a:buFont typeface="Arial" panose="020B0604020202020204" pitchFamily="34" charset="0"/>
              <a:buChar char="•"/>
            </a:pPr>
            <a:r>
              <a:rPr lang="en-US" sz="2000" dirty="0"/>
              <a:t>One-day showcase of best practices and forums associated with performance improvement related to performance measures and other topics associated with student </a:t>
            </a:r>
            <a:r>
              <a:rPr lang="en-US" sz="2000" dirty="0" smtClean="0"/>
              <a:t>success</a:t>
            </a:r>
          </a:p>
          <a:p>
            <a:pPr marL="571500" indent="-571500">
              <a:lnSpc>
                <a:spcPct val="90000"/>
              </a:lnSpc>
              <a:spcBef>
                <a:spcPts val="600"/>
              </a:spcBef>
              <a:spcAft>
                <a:spcPts val="600"/>
              </a:spcAft>
              <a:buFont typeface="Arial" panose="020B0604020202020204" pitchFamily="34" charset="0"/>
              <a:buChar char="•"/>
            </a:pPr>
            <a:r>
              <a:rPr lang="en-US" sz="2000" dirty="0" smtClean="0"/>
              <a:t>Held during </a:t>
            </a:r>
            <a:r>
              <a:rPr lang="en-US" sz="2000" dirty="0"/>
              <a:t>the </a:t>
            </a:r>
            <a:r>
              <a:rPr lang="en-US" sz="2000" dirty="0" smtClean="0"/>
              <a:t>summer in 2014 and 2015</a:t>
            </a:r>
          </a:p>
          <a:p>
            <a:pPr marL="571500" indent="-571500">
              <a:lnSpc>
                <a:spcPct val="90000"/>
              </a:lnSpc>
              <a:spcBef>
                <a:spcPts val="600"/>
              </a:spcBef>
              <a:spcAft>
                <a:spcPts val="600"/>
              </a:spcAft>
              <a:buFont typeface="Arial" panose="020B0604020202020204" pitchFamily="34" charset="0"/>
              <a:buChar char="•"/>
            </a:pPr>
            <a:r>
              <a:rPr lang="en-US" sz="2000" dirty="0" smtClean="0"/>
              <a:t>Future: Off-years from System Conference – Next is July 2017</a:t>
            </a:r>
          </a:p>
          <a:p>
            <a:pPr marL="571500" indent="-571500">
              <a:lnSpc>
                <a:spcPct val="90000"/>
              </a:lnSpc>
              <a:spcBef>
                <a:spcPts val="600"/>
              </a:spcBef>
              <a:spcAft>
                <a:spcPts val="600"/>
              </a:spcAft>
              <a:buFont typeface="Arial" panose="020B0604020202020204" pitchFamily="34" charset="0"/>
              <a:buChar char="•"/>
            </a:pPr>
            <a:r>
              <a:rPr lang="en-US" sz="2000" dirty="0"/>
              <a:t>Inclusive of all colleges – nearly 600 attendees </a:t>
            </a:r>
            <a:endParaRPr lang="en-US" sz="2000" dirty="0" smtClean="0"/>
          </a:p>
          <a:p>
            <a:pPr marL="571500" indent="-571500">
              <a:lnSpc>
                <a:spcPct val="90000"/>
              </a:lnSpc>
              <a:spcBef>
                <a:spcPts val="600"/>
              </a:spcBef>
              <a:spcAft>
                <a:spcPts val="600"/>
              </a:spcAft>
              <a:buFont typeface="Arial" panose="020B0604020202020204" pitchFamily="34" charset="0"/>
              <a:buChar char="•"/>
            </a:pPr>
            <a:r>
              <a:rPr lang="en-US" sz="2000" dirty="0" smtClean="0"/>
              <a:t>Now including Performance Metrics for CTE/Perkins and Basic Skills</a:t>
            </a:r>
          </a:p>
          <a:p>
            <a:pPr marL="571500" indent="-571500">
              <a:lnSpc>
                <a:spcPct val="90000"/>
              </a:lnSpc>
              <a:spcBef>
                <a:spcPts val="1200"/>
              </a:spcBef>
              <a:spcAft>
                <a:spcPts val="1200"/>
              </a:spcAft>
              <a:buFont typeface="Arial" panose="020B0604020202020204" pitchFamily="34" charset="0"/>
              <a:buChar char="•"/>
            </a:pPr>
            <a:endParaRPr lang="en-US" sz="2400" dirty="0"/>
          </a:p>
          <a:p>
            <a:pPr marL="571500" indent="-571500">
              <a:lnSpc>
                <a:spcPct val="90000"/>
              </a:lnSpc>
              <a:spcBef>
                <a:spcPts val="1200"/>
              </a:spcBef>
              <a:spcAft>
                <a:spcPts val="1200"/>
              </a:spcAft>
              <a:buFont typeface="Arial" panose="020B0604020202020204" pitchFamily="34" charset="0"/>
              <a:buChar char="•"/>
            </a:pPr>
            <a:endParaRPr lang="en-US" sz="24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4958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495800"/>
            <a:ext cx="2946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133850"/>
            <a:ext cx="3906401" cy="260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4870" y="4133850"/>
            <a:ext cx="397133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275" y="133719"/>
            <a:ext cx="1441450" cy="134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1854022"/>
            <a:ext cx="1252649" cy="193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9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and Marketing</a:t>
            </a:r>
            <a:endParaRPr lang="en-US" dirty="0"/>
          </a:p>
        </p:txBody>
      </p:sp>
      <p:sp>
        <p:nvSpPr>
          <p:cNvPr id="3" name="Content Placeholder 2"/>
          <p:cNvSpPr>
            <a:spLocks noGrp="1"/>
          </p:cNvSpPr>
          <p:nvPr>
            <p:ph idx="1"/>
          </p:nvPr>
        </p:nvSpPr>
        <p:spPr>
          <a:xfrm>
            <a:off x="457200" y="1600200"/>
            <a:ext cx="8382000" cy="5257800"/>
          </a:xfrm>
        </p:spPr>
        <p:txBody>
          <a:bodyPr>
            <a:normAutofit fontScale="77500" lnSpcReduction="20000"/>
          </a:bodyPr>
          <a:lstStyle/>
          <a:p>
            <a:pPr>
              <a:lnSpc>
                <a:spcPct val="130000"/>
              </a:lnSpc>
              <a:spcBef>
                <a:spcPts val="600"/>
              </a:spcBef>
            </a:pPr>
            <a:r>
              <a:rPr lang="en-US" dirty="0"/>
              <a:t>Develop a “tool kit” of resources, including information on high-skill, high-wage occupations, nontraditional careers, and classroom resources. Use this information to support </a:t>
            </a:r>
            <a:r>
              <a:rPr lang="en-US" dirty="0" smtClean="0"/>
              <a:t>teachers </a:t>
            </a:r>
            <a:r>
              <a:rPr lang="en-US" dirty="0"/>
              <a:t>in service training, recruitment efforts, curriculum development, and other services deemed effective in promoting participation in nontraditional training and employment.  </a:t>
            </a:r>
          </a:p>
          <a:p>
            <a:pPr>
              <a:lnSpc>
                <a:spcPct val="130000"/>
              </a:lnSpc>
              <a:spcBef>
                <a:spcPts val="600"/>
              </a:spcBef>
            </a:pPr>
            <a:r>
              <a:rPr lang="en-US" dirty="0"/>
              <a:t>Collaborate with community based </a:t>
            </a:r>
            <a:r>
              <a:rPr lang="en-US" dirty="0" smtClean="0"/>
              <a:t>organizations.</a:t>
            </a:r>
            <a:r>
              <a:rPr lang="en-US" b="1" dirty="0" smtClean="0"/>
              <a:t> </a:t>
            </a:r>
            <a:r>
              <a:rPr lang="en-US" dirty="0"/>
              <a:t>Many community-based organizations (e.g., Girls Inc., American Association of University Women, YWCA, Girl Scouts, Take Our Daughters to Work) have nontraditional career exposure programs for young girls</a:t>
            </a:r>
            <a:r>
              <a:rPr lang="en-US" dirty="0" smtClean="0"/>
              <a:t>.</a:t>
            </a:r>
            <a:endParaRPr lang="en-US" dirty="0"/>
          </a:p>
        </p:txBody>
      </p:sp>
    </p:spTree>
    <p:extLst>
      <p:ext uri="{BB962C8B-B14F-4D97-AF65-F5344CB8AC3E}">
        <p14:creationId xmlns:p14="http://schemas.microsoft.com/office/powerpoint/2010/main" val="865260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and Marketing</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pPr>
              <a:lnSpc>
                <a:spcPct val="110000"/>
              </a:lnSpc>
              <a:spcBef>
                <a:spcPts val="600"/>
              </a:spcBef>
            </a:pPr>
            <a:r>
              <a:rPr lang="en-US" sz="2500" dirty="0"/>
              <a:t>Conduct professional development with teachers at all levels.</a:t>
            </a:r>
            <a:r>
              <a:rPr lang="en-US" sz="2500" b="1" dirty="0"/>
              <a:t> </a:t>
            </a:r>
            <a:r>
              <a:rPr lang="en-US" sz="2500" dirty="0"/>
              <a:t>Increase teacher awareness of gender bias and stereotyping in curriculum materials and classroom instruction that create negative effects on student course selection</a:t>
            </a:r>
            <a:r>
              <a:rPr lang="en-US" sz="2500" dirty="0" smtClean="0"/>
              <a:t>.</a:t>
            </a:r>
            <a:endParaRPr lang="en-US" sz="2500" dirty="0"/>
          </a:p>
          <a:p>
            <a:pPr>
              <a:lnSpc>
                <a:spcPct val="110000"/>
              </a:lnSpc>
              <a:spcBef>
                <a:spcPts val="600"/>
              </a:spcBef>
            </a:pPr>
            <a:r>
              <a:rPr lang="en-US" sz="2500" dirty="0"/>
              <a:t>Implement and model gender fair institutional </a:t>
            </a:r>
            <a:r>
              <a:rPr lang="en-US" sz="2500" dirty="0" smtClean="0"/>
              <a:t>strategies; including </a:t>
            </a:r>
            <a:r>
              <a:rPr lang="en-US" sz="2500" dirty="0"/>
              <a:t>nontraditional representatives on advisory committees, hiring of nontraditional instructors, conducting workshops on nontraditional careers with students and staff, providing grant incentives in </a:t>
            </a:r>
            <a:r>
              <a:rPr lang="en-US" sz="2500" dirty="0" smtClean="0"/>
              <a:t>RFPs</a:t>
            </a:r>
            <a:r>
              <a:rPr lang="en-US" sz="2500" dirty="0"/>
              <a:t>, purchasing materials portraying nontraditional students, collecting data that link occupations and </a:t>
            </a:r>
            <a:r>
              <a:rPr lang="en-US" sz="2500" dirty="0" smtClean="0"/>
              <a:t>gender.</a:t>
            </a:r>
            <a:endParaRPr lang="en-US" sz="2500" dirty="0"/>
          </a:p>
          <a:p>
            <a:pPr>
              <a:lnSpc>
                <a:spcPct val="110000"/>
              </a:lnSpc>
              <a:spcBef>
                <a:spcPts val="600"/>
              </a:spcBef>
            </a:pPr>
            <a:endParaRPr lang="en-US" sz="2500" dirty="0"/>
          </a:p>
        </p:txBody>
      </p:sp>
    </p:spTree>
    <p:extLst>
      <p:ext uri="{BB962C8B-B14F-4D97-AF65-F5344CB8AC3E}">
        <p14:creationId xmlns:p14="http://schemas.microsoft.com/office/powerpoint/2010/main" val="1823382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a:xfrm>
            <a:off x="457200" y="1600200"/>
            <a:ext cx="8458200" cy="5257800"/>
          </a:xfrm>
        </p:spPr>
        <p:txBody>
          <a:bodyPr>
            <a:normAutofit fontScale="77500" lnSpcReduction="20000"/>
          </a:bodyPr>
          <a:lstStyle/>
          <a:p>
            <a:pPr>
              <a:lnSpc>
                <a:spcPct val="120000"/>
              </a:lnSpc>
              <a:spcBef>
                <a:spcPts val="600"/>
              </a:spcBef>
            </a:pPr>
            <a:r>
              <a:rPr lang="en-US" dirty="0"/>
              <a:t>Offer support services.</a:t>
            </a:r>
            <a:r>
              <a:rPr lang="en-US" b="1" dirty="0"/>
              <a:t> </a:t>
            </a:r>
            <a:r>
              <a:rPr lang="en-US" dirty="0"/>
              <a:t>Students enrolled in nontraditional career and technical education programs who receive support services (i.e., tutoring, mentoring, support groups, child care, and transportation) are more likely to succeed.</a:t>
            </a:r>
          </a:p>
          <a:p>
            <a:pPr>
              <a:lnSpc>
                <a:spcPct val="120000"/>
              </a:lnSpc>
              <a:spcBef>
                <a:spcPts val="600"/>
              </a:spcBef>
            </a:pPr>
            <a:r>
              <a:rPr lang="en-US" dirty="0"/>
              <a:t>Develop peer support groups for nontraditional students,</a:t>
            </a:r>
            <a:r>
              <a:rPr lang="en-US" b="1" dirty="0"/>
              <a:t> </a:t>
            </a:r>
            <a:r>
              <a:rPr lang="en-US" dirty="0"/>
              <a:t>When underrepresented-gender students participate together in the same program, they are more likely to succeed</a:t>
            </a:r>
            <a:r>
              <a:rPr lang="en-US" dirty="0" smtClean="0"/>
              <a:t>. </a:t>
            </a:r>
          </a:p>
          <a:p>
            <a:pPr>
              <a:lnSpc>
                <a:spcPct val="120000"/>
              </a:lnSpc>
              <a:spcBef>
                <a:spcPts val="600"/>
              </a:spcBef>
            </a:pPr>
            <a:r>
              <a:rPr lang="en-US" dirty="0" smtClean="0"/>
              <a:t>When </a:t>
            </a:r>
            <a:r>
              <a:rPr lang="en-US" dirty="0"/>
              <a:t>nontraditional participants enroll individually, they are less likely to integrate effectively into the social structure, more likely to suffer decreased performance, and more likely to drop out. Change is carried in cohorts, not in single </a:t>
            </a:r>
            <a:r>
              <a:rPr lang="en-US" dirty="0" smtClean="0"/>
              <a:t>individuals.</a:t>
            </a:r>
            <a:endParaRPr lang="en-US" dirty="0"/>
          </a:p>
        </p:txBody>
      </p:sp>
    </p:spTree>
    <p:extLst>
      <p:ext uri="{BB962C8B-B14F-4D97-AF65-F5344CB8AC3E}">
        <p14:creationId xmlns:p14="http://schemas.microsoft.com/office/powerpoint/2010/main" val="997496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a:xfrm>
            <a:off x="457200" y="1600200"/>
            <a:ext cx="8458200" cy="5257800"/>
          </a:xfrm>
        </p:spPr>
        <p:txBody>
          <a:bodyPr>
            <a:normAutofit/>
          </a:bodyPr>
          <a:lstStyle/>
          <a:p>
            <a:pPr>
              <a:lnSpc>
                <a:spcPct val="120000"/>
              </a:lnSpc>
              <a:spcBef>
                <a:spcPts val="600"/>
              </a:spcBef>
            </a:pPr>
            <a:r>
              <a:rPr lang="en-US" sz="2500" dirty="0" smtClean="0"/>
              <a:t>Provide </a:t>
            </a:r>
            <a:r>
              <a:rPr lang="en-US" sz="2500" dirty="0"/>
              <a:t>access to nontraditional role models and mentors in a student’s nontraditional career field </a:t>
            </a:r>
            <a:r>
              <a:rPr lang="en-US" sz="2500" dirty="0" smtClean="0"/>
              <a:t>to increase </a:t>
            </a:r>
            <a:r>
              <a:rPr lang="en-US" sz="2500" dirty="0"/>
              <a:t>retention and success</a:t>
            </a:r>
            <a:r>
              <a:rPr lang="en-US" sz="2500" dirty="0" smtClean="0"/>
              <a:t>.</a:t>
            </a:r>
            <a:endParaRPr lang="en-US" sz="2500" dirty="0"/>
          </a:p>
          <a:p>
            <a:pPr>
              <a:lnSpc>
                <a:spcPct val="120000"/>
              </a:lnSpc>
              <a:spcBef>
                <a:spcPts val="600"/>
              </a:spcBef>
            </a:pPr>
            <a:r>
              <a:rPr lang="en-US" sz="2500" dirty="0"/>
              <a:t>Review and adjust </a:t>
            </a:r>
            <a:r>
              <a:rPr lang="en-US" sz="2500" dirty="0" smtClean="0"/>
              <a:t>instructional </a:t>
            </a:r>
            <a:r>
              <a:rPr lang="en-US" sz="2500" dirty="0"/>
              <a:t>strategies. Gender-biased instructional and support strategies is one of the major factors for students dropping out of nontraditional career and technical education programs.</a:t>
            </a:r>
            <a:r>
              <a:rPr lang="en-US" sz="2500" b="1" dirty="0"/>
              <a:t> </a:t>
            </a:r>
            <a:endParaRPr lang="en-US" sz="2500" b="1" dirty="0" smtClean="0"/>
          </a:p>
        </p:txBody>
      </p:sp>
    </p:spTree>
    <p:extLst>
      <p:ext uri="{BB962C8B-B14F-4D97-AF65-F5344CB8AC3E}">
        <p14:creationId xmlns:p14="http://schemas.microsoft.com/office/powerpoint/2010/main" val="1674495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pPr>
              <a:lnSpc>
                <a:spcPct val="120000"/>
              </a:lnSpc>
              <a:spcBef>
                <a:spcPts val="600"/>
              </a:spcBef>
            </a:pPr>
            <a:r>
              <a:rPr lang="en-US" sz="2500" dirty="0" smtClean="0"/>
              <a:t>Female students are more successful in classrooms where cooperative learning is addressed and teachers recognize a variety of learning styles and capitalize on students</a:t>
            </a:r>
            <a:r>
              <a:rPr lang="en-US" sz="2500" dirty="0"/>
              <a:t>’ strengths. </a:t>
            </a:r>
            <a:endParaRPr lang="en-US" sz="2500" dirty="0" smtClean="0"/>
          </a:p>
          <a:p>
            <a:pPr>
              <a:lnSpc>
                <a:spcPct val="120000"/>
              </a:lnSpc>
              <a:spcBef>
                <a:spcPts val="600"/>
              </a:spcBef>
            </a:pPr>
            <a:r>
              <a:rPr lang="en-US" sz="2500" dirty="0" smtClean="0"/>
              <a:t>Alternative </a:t>
            </a:r>
            <a:r>
              <a:rPr lang="en-US" sz="2500" dirty="0"/>
              <a:t>assessments including integrated performance tasks, journals, portfolios, and pictorial explanations are valid ways of demonstrating understanding, and allow </a:t>
            </a:r>
            <a:r>
              <a:rPr lang="en-US" sz="2500" dirty="0" smtClean="0"/>
              <a:t>women to </a:t>
            </a:r>
            <a:r>
              <a:rPr lang="en-US" sz="2500" dirty="0"/>
              <a:t>showcase their talent more effectively than they can on traditional tests</a:t>
            </a:r>
          </a:p>
          <a:p>
            <a:pPr>
              <a:lnSpc>
                <a:spcPct val="120000"/>
              </a:lnSpc>
              <a:spcBef>
                <a:spcPts val="600"/>
              </a:spcBef>
            </a:pPr>
            <a:endParaRPr lang="en-US" sz="2500" dirty="0" smtClean="0"/>
          </a:p>
          <a:p>
            <a:pPr>
              <a:lnSpc>
                <a:spcPct val="120000"/>
              </a:lnSpc>
              <a:spcBef>
                <a:spcPts val="600"/>
              </a:spcBef>
            </a:pPr>
            <a:endParaRPr lang="en-US" sz="2500" dirty="0"/>
          </a:p>
        </p:txBody>
      </p:sp>
    </p:spTree>
    <p:extLst>
      <p:ext uri="{BB962C8B-B14F-4D97-AF65-F5344CB8AC3E}">
        <p14:creationId xmlns:p14="http://schemas.microsoft.com/office/powerpoint/2010/main" val="467968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698223"/>
          </a:xfrm>
        </p:spPr>
        <p:txBody>
          <a:bodyPr>
            <a:normAutofit/>
          </a:bodyPr>
          <a:lstStyle/>
          <a:p>
            <a:r>
              <a:rPr lang="en-US" sz="5400" b="1" dirty="0">
                <a:solidFill>
                  <a:schemeClr val="accent5">
                    <a:lumMod val="50000"/>
                  </a:schemeClr>
                </a:solidFill>
              </a:rPr>
              <a:t>F</a:t>
            </a:r>
            <a:r>
              <a:rPr lang="en-US" sz="5400" b="1" dirty="0" smtClean="0">
                <a:solidFill>
                  <a:schemeClr val="accent5">
                    <a:lumMod val="50000"/>
                  </a:schemeClr>
                </a:solidFill>
              </a:rPr>
              <a:t>ollow-up questions for our presenters?</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75</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12863090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698223"/>
          </a:xfrm>
        </p:spPr>
        <p:txBody>
          <a:bodyPr>
            <a:normAutofit/>
          </a:bodyPr>
          <a:lstStyle/>
          <a:p>
            <a:pPr>
              <a:lnSpc>
                <a:spcPct val="85000"/>
              </a:lnSpc>
              <a:spcAft>
                <a:spcPts val="2400"/>
              </a:spcAft>
            </a:pPr>
            <a:r>
              <a:rPr lang="en-US" sz="5400" b="1" dirty="0">
                <a:solidFill>
                  <a:schemeClr val="accent5">
                    <a:lumMod val="50000"/>
                  </a:schemeClr>
                </a:solidFill>
              </a:rPr>
              <a:t>W</a:t>
            </a:r>
            <a:r>
              <a:rPr lang="en-US" sz="5400" b="1" dirty="0" smtClean="0">
                <a:solidFill>
                  <a:schemeClr val="accent5">
                    <a:lumMod val="50000"/>
                  </a:schemeClr>
                </a:solidFill>
              </a:rPr>
              <a:t>hat </a:t>
            </a:r>
            <a:r>
              <a:rPr lang="en-US" sz="5400" b="1" dirty="0">
                <a:solidFill>
                  <a:schemeClr val="accent5">
                    <a:lumMod val="50000"/>
                  </a:schemeClr>
                </a:solidFill>
              </a:rPr>
              <a:t>have you done on your </a:t>
            </a:r>
            <a:r>
              <a:rPr lang="en-US" sz="5400" b="1" dirty="0" smtClean="0">
                <a:solidFill>
                  <a:schemeClr val="accent5">
                    <a:lumMod val="50000"/>
                  </a:schemeClr>
                </a:solidFill>
              </a:rPr>
              <a:t>campus </a:t>
            </a:r>
            <a:r>
              <a:rPr lang="en-US" sz="5400" b="1" dirty="0">
                <a:solidFill>
                  <a:schemeClr val="accent5">
                    <a:lumMod val="50000"/>
                  </a:schemeClr>
                </a:solidFill>
              </a:rPr>
              <a:t>to </a:t>
            </a:r>
            <a:r>
              <a:rPr lang="en-US" sz="5400" b="1" dirty="0" smtClean="0">
                <a:solidFill>
                  <a:schemeClr val="accent5">
                    <a:lumMod val="50000"/>
                  </a:schemeClr>
                </a:solidFill>
              </a:rPr>
              <a:t>improve student success as it relates to this measure?  </a:t>
            </a:r>
            <a:br>
              <a:rPr lang="en-US" sz="5400" b="1" dirty="0" smtClean="0">
                <a:solidFill>
                  <a:schemeClr val="accent5">
                    <a:lumMod val="50000"/>
                  </a:schemeClr>
                </a:solidFill>
              </a:rPr>
            </a:br>
            <a:r>
              <a:rPr lang="en-US" sz="3200" b="1" dirty="0" smtClean="0">
                <a:solidFill>
                  <a:schemeClr val="accent5">
                    <a:lumMod val="50000"/>
                  </a:schemeClr>
                </a:solidFill>
              </a:rPr>
              <a:t/>
            </a:r>
            <a:br>
              <a:rPr lang="en-US" sz="3200" b="1" dirty="0" smtClean="0">
                <a:solidFill>
                  <a:schemeClr val="accent5">
                    <a:lumMod val="50000"/>
                  </a:schemeClr>
                </a:solidFill>
              </a:rPr>
            </a:br>
            <a:r>
              <a:rPr lang="en-US" sz="5400" b="1" dirty="0" smtClean="0">
                <a:solidFill>
                  <a:schemeClr val="accent5">
                    <a:lumMod val="50000"/>
                  </a:schemeClr>
                </a:solidFill>
              </a:rPr>
              <a:t>What has been the </a:t>
            </a:r>
            <a:r>
              <a:rPr lang="en-US" sz="5400" b="1" dirty="0">
                <a:solidFill>
                  <a:schemeClr val="accent5">
                    <a:lumMod val="50000"/>
                  </a:schemeClr>
                </a:solidFill>
              </a:rPr>
              <a:t>impact? </a:t>
            </a:r>
            <a:r>
              <a:rPr lang="en-US" sz="5400" b="1" dirty="0" smtClean="0">
                <a:solidFill>
                  <a:schemeClr val="accent5">
                    <a:lumMod val="50000"/>
                  </a:schemeClr>
                </a:solidFill>
              </a:rPr>
              <a:t/>
            </a:r>
            <a:br>
              <a:rPr lang="en-US" sz="5400" b="1" dirty="0" smtClean="0">
                <a:solidFill>
                  <a:schemeClr val="accent5">
                    <a:lumMod val="50000"/>
                  </a:schemeClr>
                </a:solidFill>
              </a:rPr>
            </a:br>
            <a:r>
              <a:rPr lang="en-US" sz="3200" b="1" dirty="0">
                <a:solidFill>
                  <a:schemeClr val="accent5">
                    <a:lumMod val="50000"/>
                  </a:schemeClr>
                </a:solidFill>
              </a:rPr>
              <a:t/>
            </a:r>
            <a:br>
              <a:rPr lang="en-US" sz="3200" b="1" dirty="0">
                <a:solidFill>
                  <a:schemeClr val="accent5">
                    <a:lumMod val="50000"/>
                  </a:schemeClr>
                </a:solidFill>
              </a:rPr>
            </a:br>
            <a:r>
              <a:rPr lang="en-US" sz="5400" b="1" dirty="0" smtClean="0">
                <a:solidFill>
                  <a:schemeClr val="accent5">
                    <a:lumMod val="50000"/>
                  </a:schemeClr>
                </a:solidFill>
              </a:rPr>
              <a:t>What’s </a:t>
            </a:r>
            <a:r>
              <a:rPr lang="en-US" sz="5400" b="1" dirty="0">
                <a:solidFill>
                  <a:schemeClr val="accent5">
                    <a:lumMod val="50000"/>
                  </a:schemeClr>
                </a:solidFill>
              </a:rPr>
              <a:t>working?</a:t>
            </a:r>
            <a:br>
              <a:rPr lang="en-US" sz="5400" b="1" dirty="0">
                <a:solidFill>
                  <a:schemeClr val="accent5">
                    <a:lumMod val="50000"/>
                  </a:schemeClr>
                </a:solidFill>
              </a:rPr>
            </a:br>
            <a:r>
              <a:rPr lang="en-US" sz="3200" b="1" dirty="0" smtClean="0">
                <a:solidFill>
                  <a:schemeClr val="accent5">
                    <a:lumMod val="50000"/>
                  </a:schemeClr>
                </a:solidFill>
              </a:rPr>
              <a:t/>
            </a:r>
            <a:br>
              <a:rPr lang="en-US" sz="3200" b="1" dirty="0" smtClean="0">
                <a:solidFill>
                  <a:schemeClr val="accent5">
                    <a:lumMod val="50000"/>
                  </a:schemeClr>
                </a:solidFill>
              </a:rPr>
            </a:br>
            <a:r>
              <a:rPr lang="en-US" sz="5400" b="1" dirty="0" smtClean="0">
                <a:solidFill>
                  <a:schemeClr val="accent5">
                    <a:lumMod val="50000"/>
                  </a:schemeClr>
                </a:solidFill>
              </a:rPr>
              <a:t>What </a:t>
            </a:r>
            <a:r>
              <a:rPr lang="en-US" sz="5400" b="1" dirty="0">
                <a:solidFill>
                  <a:schemeClr val="accent5">
                    <a:lumMod val="50000"/>
                  </a:schemeClr>
                </a:solidFill>
              </a:rPr>
              <a:t>isn’t working</a:t>
            </a:r>
            <a:r>
              <a:rPr lang="en-US" sz="5400" b="1" dirty="0" smtClean="0">
                <a:solidFill>
                  <a:schemeClr val="accent5">
                    <a:lumMod val="50000"/>
                  </a:schemeClr>
                </a:solidFill>
              </a:rPr>
              <a:t>?</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76</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19904789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698223"/>
          </a:xfrm>
        </p:spPr>
        <p:txBody>
          <a:bodyPr>
            <a:normAutofit/>
          </a:bodyPr>
          <a:lstStyle/>
          <a:p>
            <a:r>
              <a:rPr lang="en-US" sz="5400" b="1" dirty="0">
                <a:solidFill>
                  <a:schemeClr val="accent5">
                    <a:lumMod val="50000"/>
                  </a:schemeClr>
                </a:solidFill>
              </a:rPr>
              <a:t>W</a:t>
            </a:r>
            <a:r>
              <a:rPr lang="en-US" sz="5400" b="1" dirty="0" smtClean="0">
                <a:solidFill>
                  <a:schemeClr val="accent5">
                    <a:lumMod val="50000"/>
                  </a:schemeClr>
                </a:solidFill>
              </a:rPr>
              <a:t>hat strategies are you considering as you move forward?</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77</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40248179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698223"/>
          </a:xfrm>
        </p:spPr>
        <p:txBody>
          <a:bodyPr>
            <a:normAutofit/>
          </a:bodyPr>
          <a:lstStyle/>
          <a:p>
            <a:r>
              <a:rPr lang="en-US" sz="5400" b="1" dirty="0">
                <a:solidFill>
                  <a:schemeClr val="accent5">
                    <a:lumMod val="50000"/>
                  </a:schemeClr>
                </a:solidFill>
              </a:rPr>
              <a:t>W</a:t>
            </a:r>
            <a:r>
              <a:rPr lang="en-US" sz="5400" b="1" dirty="0" smtClean="0">
                <a:solidFill>
                  <a:schemeClr val="accent5">
                    <a:lumMod val="50000"/>
                  </a:schemeClr>
                </a:solidFill>
              </a:rPr>
              <a:t>hat challenges have you faced at your college in attempts to implement new strategies?</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78</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32639528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698223"/>
          </a:xfrm>
        </p:spPr>
        <p:txBody>
          <a:bodyPr>
            <a:normAutofit/>
          </a:bodyPr>
          <a:lstStyle/>
          <a:p>
            <a:r>
              <a:rPr lang="en-US" sz="5400" b="1" dirty="0">
                <a:solidFill>
                  <a:schemeClr val="accent5">
                    <a:lumMod val="50000"/>
                  </a:schemeClr>
                </a:solidFill>
              </a:rPr>
              <a:t>C</a:t>
            </a:r>
            <a:r>
              <a:rPr lang="en-US" sz="5400" b="1" dirty="0" smtClean="0">
                <a:solidFill>
                  <a:schemeClr val="accent5">
                    <a:lumMod val="50000"/>
                  </a:schemeClr>
                </a:solidFill>
              </a:rPr>
              <a:t>omments and feedback on today’s call?</a:t>
            </a:r>
            <a:br>
              <a:rPr lang="en-US" sz="5400" b="1" dirty="0" smtClean="0">
                <a:solidFill>
                  <a:schemeClr val="accent5">
                    <a:lumMod val="50000"/>
                  </a:schemeClr>
                </a:solidFill>
              </a:rPr>
            </a:br>
            <a:r>
              <a:rPr lang="en-US" sz="5400" b="1" dirty="0">
                <a:solidFill>
                  <a:schemeClr val="accent5">
                    <a:lumMod val="50000"/>
                  </a:schemeClr>
                </a:solidFill>
              </a:rPr>
              <a:t/>
            </a:r>
            <a:br>
              <a:rPr lang="en-US" sz="5400" b="1" dirty="0">
                <a:solidFill>
                  <a:schemeClr val="accent5">
                    <a:lumMod val="50000"/>
                  </a:schemeClr>
                </a:solidFill>
              </a:rPr>
            </a:br>
            <a:r>
              <a:rPr lang="en-US" sz="5400" b="1" dirty="0">
                <a:solidFill>
                  <a:schemeClr val="accent5">
                    <a:lumMod val="50000"/>
                  </a:schemeClr>
                </a:solidFill>
              </a:rPr>
              <a:t>What would you like to discuss during the next </a:t>
            </a:r>
            <a:r>
              <a:rPr lang="en-US" sz="5400" b="1" dirty="0" smtClean="0">
                <a:solidFill>
                  <a:schemeClr val="accent5">
                    <a:lumMod val="50000"/>
                  </a:schemeClr>
                </a:solidFill>
              </a:rPr>
              <a:t>conference call </a:t>
            </a:r>
            <a:r>
              <a:rPr lang="en-US" sz="5400" b="1" dirty="0">
                <a:solidFill>
                  <a:schemeClr val="accent5">
                    <a:lumMod val="50000"/>
                  </a:schemeClr>
                </a:solidFill>
              </a:rPr>
              <a:t>for </a:t>
            </a:r>
            <a:r>
              <a:rPr lang="en-US" sz="5400" b="1" dirty="0" smtClean="0">
                <a:solidFill>
                  <a:schemeClr val="accent5">
                    <a:lumMod val="50000"/>
                  </a:schemeClr>
                </a:solidFill>
              </a:rPr>
              <a:t>this measure?</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79</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406295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162800" cy="944562"/>
          </a:xfrm>
        </p:spPr>
        <p:txBody>
          <a:bodyPr>
            <a:normAutofit/>
          </a:bodyPr>
          <a:lstStyle/>
          <a:p>
            <a:r>
              <a:rPr lang="en-US" sz="5400" b="1" dirty="0">
                <a:solidFill>
                  <a:schemeClr val="accent5">
                    <a:lumMod val="50000"/>
                  </a:schemeClr>
                </a:solidFill>
              </a:rPr>
              <a:t>3</a:t>
            </a:r>
            <a:r>
              <a:rPr lang="en-US" sz="5400" b="1" dirty="0" smtClean="0">
                <a:solidFill>
                  <a:schemeClr val="accent5">
                    <a:lumMod val="50000"/>
                  </a:schemeClr>
                </a:solidFill>
              </a:rPr>
              <a:t>.  Sharing Resources</a:t>
            </a:r>
            <a:endParaRPr lang="en-US" sz="5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8</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92075"/>
            <a:ext cx="1713230" cy="1431925"/>
          </a:xfrm>
          <a:prstGeom prst="rect">
            <a:avLst/>
          </a:prstGeom>
          <a:noFill/>
          <a:ln>
            <a:noFill/>
          </a:ln>
        </p:spPr>
      </p:pic>
      <p:sp>
        <p:nvSpPr>
          <p:cNvPr id="7" name="Rectangle 6"/>
          <p:cNvSpPr/>
          <p:nvPr/>
        </p:nvSpPr>
        <p:spPr>
          <a:xfrm>
            <a:off x="381000" y="1526263"/>
            <a:ext cx="8458200" cy="5595378"/>
          </a:xfrm>
          <a:prstGeom prst="rect">
            <a:avLst/>
          </a:prstGeom>
        </p:spPr>
        <p:txBody>
          <a:bodyPr wrap="square">
            <a:spAutoFit/>
          </a:bodyPr>
          <a:lstStyle/>
          <a:p>
            <a:pPr marL="457200" lvl="0" indent="-457200">
              <a:lnSpc>
                <a:spcPct val="90000"/>
              </a:lnSpc>
              <a:spcBef>
                <a:spcPts val="1200"/>
              </a:spcBef>
              <a:spcAft>
                <a:spcPts val="1200"/>
              </a:spcAft>
              <a:buFont typeface="Arial" panose="020B0604020202020204" pitchFamily="34" charset="0"/>
              <a:buChar char="•"/>
            </a:pPr>
            <a:r>
              <a:rPr lang="en-US" sz="3200" b="1" dirty="0" smtClean="0">
                <a:solidFill>
                  <a:schemeClr val="accent5">
                    <a:lumMod val="50000"/>
                  </a:schemeClr>
                </a:solidFill>
              </a:rPr>
              <a:t>Website … A Repository for: </a:t>
            </a:r>
            <a:r>
              <a:rPr lang="en-US" sz="2900" dirty="0" smtClean="0"/>
              <a:t> </a:t>
            </a:r>
          </a:p>
          <a:p>
            <a:pPr marL="1371600" lvl="2" indent="-457200">
              <a:lnSpc>
                <a:spcPct val="90000"/>
              </a:lnSpc>
              <a:spcBef>
                <a:spcPts val="1200"/>
              </a:spcBef>
              <a:spcAft>
                <a:spcPts val="1200"/>
              </a:spcAft>
              <a:buFont typeface="Arial" panose="020B0604020202020204" pitchFamily="34" charset="0"/>
              <a:buChar char="•"/>
            </a:pPr>
            <a:r>
              <a:rPr lang="en-US" sz="2900" dirty="0" smtClean="0"/>
              <a:t>Presentations from Summit </a:t>
            </a:r>
          </a:p>
          <a:p>
            <a:pPr marL="1371600" lvl="2" indent="-457200">
              <a:lnSpc>
                <a:spcPct val="90000"/>
              </a:lnSpc>
              <a:spcBef>
                <a:spcPts val="1200"/>
              </a:spcBef>
              <a:spcAft>
                <a:spcPts val="1200"/>
              </a:spcAft>
              <a:buFont typeface="Arial" panose="020B0604020202020204" pitchFamily="34" charset="0"/>
              <a:buChar char="•"/>
            </a:pPr>
            <a:r>
              <a:rPr lang="en-US" sz="2900" dirty="0" smtClean="0"/>
              <a:t>Measure-Specific Panel Discussion Notes</a:t>
            </a:r>
          </a:p>
          <a:p>
            <a:pPr marL="1371600" lvl="2" indent="-457200">
              <a:lnSpc>
                <a:spcPct val="90000"/>
              </a:lnSpc>
              <a:spcBef>
                <a:spcPts val="1200"/>
              </a:spcBef>
              <a:spcAft>
                <a:spcPts val="1200"/>
              </a:spcAft>
              <a:buFont typeface="Arial" panose="020B0604020202020204" pitchFamily="34" charset="0"/>
              <a:buChar char="•"/>
            </a:pPr>
            <a:r>
              <a:rPr lang="en-US" sz="2900" dirty="0" smtClean="0"/>
              <a:t>Presentations from Conference Call-In Sessions</a:t>
            </a:r>
          </a:p>
          <a:p>
            <a:pPr lvl="1">
              <a:lnSpc>
                <a:spcPct val="90000"/>
              </a:lnSpc>
              <a:spcBef>
                <a:spcPts val="1200"/>
              </a:spcBef>
              <a:spcAft>
                <a:spcPts val="1200"/>
              </a:spcAft>
            </a:pPr>
            <a:r>
              <a:rPr lang="en-US" sz="2900" dirty="0" smtClean="0">
                <a:hlinkClick r:id="rId4"/>
              </a:rPr>
              <a:t>http</a:t>
            </a:r>
            <a:r>
              <a:rPr lang="en-US" sz="2900" dirty="0">
                <a:hlinkClick r:id="rId4"/>
              </a:rPr>
              <a:t>://</a:t>
            </a:r>
            <a:r>
              <a:rPr lang="en-US" sz="2900" dirty="0" smtClean="0">
                <a:hlinkClick r:id="rId4"/>
              </a:rPr>
              <a:t>www.piedmontcc.edu/Performance-Partnership-Summit</a:t>
            </a:r>
            <a:endParaRPr lang="en-US" sz="2900" dirty="0" smtClean="0"/>
          </a:p>
          <a:p>
            <a:pPr lvl="1">
              <a:lnSpc>
                <a:spcPct val="90000"/>
              </a:lnSpc>
              <a:spcBef>
                <a:spcPts val="1200"/>
              </a:spcBef>
              <a:spcAft>
                <a:spcPts val="1200"/>
              </a:spcAft>
            </a:pPr>
            <a:endParaRPr lang="en-US" sz="2900" dirty="0" smtClean="0"/>
          </a:p>
          <a:p>
            <a:pPr marL="457200" indent="-457200">
              <a:lnSpc>
                <a:spcPct val="90000"/>
              </a:lnSpc>
              <a:spcBef>
                <a:spcPts val="1200"/>
              </a:spcBef>
              <a:spcAft>
                <a:spcPts val="1200"/>
              </a:spcAft>
              <a:buFont typeface="Arial" panose="020B0604020202020204" pitchFamily="34" charset="0"/>
              <a:buChar char="•"/>
            </a:pPr>
            <a:endParaRPr lang="en-US" sz="2900" dirty="0" smtClean="0"/>
          </a:p>
        </p:txBody>
      </p:sp>
      <p:sp>
        <p:nvSpPr>
          <p:cNvPr id="8" name="TextBox 7"/>
          <p:cNvSpPr txBox="1"/>
          <p:nvPr/>
        </p:nvSpPr>
        <p:spPr>
          <a:xfrm>
            <a:off x="0" y="-50321"/>
            <a:ext cx="3124200" cy="685800"/>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2971800" y="6400800"/>
            <a:ext cx="31242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40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0657"/>
            <a:ext cx="8839200" cy="1295401"/>
          </a:xfrm>
        </p:spPr>
        <p:txBody>
          <a:bodyPr>
            <a:noAutofit/>
          </a:bodyPr>
          <a:lstStyle/>
          <a:p>
            <a:pPr algn="ctr"/>
            <a:r>
              <a:rPr lang="en-US" sz="4000" b="1" dirty="0" smtClean="0">
                <a:solidFill>
                  <a:schemeClr val="accent5">
                    <a:lumMod val="50000"/>
                  </a:schemeClr>
                </a:solidFill>
              </a:rPr>
              <a:t>2016 Performance Partnership </a:t>
            </a:r>
            <a:br>
              <a:rPr lang="en-US" sz="4000" b="1" dirty="0" smtClean="0">
                <a:solidFill>
                  <a:schemeClr val="accent5">
                    <a:lumMod val="50000"/>
                  </a:schemeClr>
                </a:solidFill>
              </a:rPr>
            </a:br>
            <a:r>
              <a:rPr lang="en-US" sz="4000" b="1" dirty="0" smtClean="0">
                <a:solidFill>
                  <a:schemeClr val="accent5">
                    <a:lumMod val="50000"/>
                  </a:schemeClr>
                </a:solidFill>
              </a:rPr>
              <a:t>Call-In Schedule:  </a:t>
            </a:r>
            <a:br>
              <a:rPr lang="en-US" sz="4000" b="1" dirty="0" smtClean="0">
                <a:solidFill>
                  <a:schemeClr val="accent5">
                    <a:lumMod val="50000"/>
                  </a:schemeClr>
                </a:solidFill>
              </a:rPr>
            </a:br>
            <a:endParaRPr lang="en-US" sz="40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80</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0200"/>
            <a:ext cx="7197495" cy="4459937"/>
          </a:xfrm>
          <a:prstGeom prst="rect">
            <a:avLst/>
          </a:prstGeom>
        </p:spPr>
      </p:pic>
    </p:spTree>
    <p:extLst>
      <p:ext uri="{BB962C8B-B14F-4D97-AF65-F5344CB8AC3E}">
        <p14:creationId xmlns:p14="http://schemas.microsoft.com/office/powerpoint/2010/main" val="16830669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210550" cy="1325563"/>
          </a:xfrm>
        </p:spPr>
        <p:txBody>
          <a:bodyPr>
            <a:normAutofit/>
          </a:bodyPr>
          <a:lstStyle/>
          <a:p>
            <a:r>
              <a:rPr lang="en-US" sz="4000" b="1" dirty="0" smtClean="0"/>
              <a:t>See All Performance Measures Results:</a:t>
            </a:r>
            <a:endParaRPr lang="en-US" sz="4000" b="1" dirty="0"/>
          </a:p>
        </p:txBody>
      </p:sp>
      <p:sp>
        <p:nvSpPr>
          <p:cNvPr id="3" name="Content Placeholder 2"/>
          <p:cNvSpPr>
            <a:spLocks noGrp="1"/>
          </p:cNvSpPr>
          <p:nvPr>
            <p:ph idx="1"/>
          </p:nvPr>
        </p:nvSpPr>
        <p:spPr>
          <a:xfrm>
            <a:off x="457200" y="1828800"/>
            <a:ext cx="8210550" cy="4351338"/>
          </a:xfrm>
        </p:spPr>
        <p:txBody>
          <a:bodyPr/>
          <a:lstStyle/>
          <a:p>
            <a:pPr marL="0" indent="0">
              <a:buNone/>
            </a:pPr>
            <a:r>
              <a:rPr lang="en-US" sz="2400" dirty="0"/>
              <a:t>http://www.nccommunitycolleges.edu/analytics-and-reporting/state-and-federal-performance-measures</a:t>
            </a:r>
          </a:p>
          <a:p>
            <a:endParaRPr lang="en-US" sz="2400" dirty="0" smtClean="0"/>
          </a:p>
          <a:p>
            <a:pPr marL="0"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16368460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51298"/>
            <a:ext cx="2647950" cy="2644302"/>
          </a:xfrm>
        </p:spPr>
        <p:txBody>
          <a:bodyPr>
            <a:normAutofit/>
          </a:bodyPr>
          <a:lstStyle/>
          <a:p>
            <a:r>
              <a:rPr lang="en-US" sz="4400" b="1" dirty="0" smtClean="0">
                <a:solidFill>
                  <a:schemeClr val="accent5">
                    <a:lumMod val="50000"/>
                  </a:schemeClr>
                </a:solidFill>
              </a:rPr>
              <a:t>Thanks for joining us! </a:t>
            </a:r>
            <a:endParaRPr lang="en-US" sz="4400" b="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9B007EB5-E551-4081-B1D4-5458D7644D4F}" type="slidenum">
              <a:rPr lang="en-US" smtClean="0"/>
              <a:pPr/>
              <a:t>82</a:t>
            </a:fld>
            <a:endParaRPr lang="en-US"/>
          </a:p>
        </p:txBody>
      </p:sp>
      <p:grpSp>
        <p:nvGrpSpPr>
          <p:cNvPr id="3" name="Group 2"/>
          <p:cNvGrpSpPr/>
          <p:nvPr/>
        </p:nvGrpSpPr>
        <p:grpSpPr>
          <a:xfrm>
            <a:off x="3124200" y="468893"/>
            <a:ext cx="5638800" cy="3299940"/>
            <a:chOff x="-11430" y="1612046"/>
            <a:chExt cx="9192724" cy="5245954"/>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2046"/>
              <a:ext cx="4229509" cy="26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727"/>
            <a:stretch/>
          </p:blipFill>
          <p:spPr bwMode="auto">
            <a:xfrm>
              <a:off x="-11430" y="4271149"/>
              <a:ext cx="4354830" cy="258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9474" y="1612046"/>
              <a:ext cx="4998235" cy="290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84" b="6132"/>
            <a:stretch/>
          </p:blipFill>
          <p:spPr bwMode="auto">
            <a:xfrm>
              <a:off x="4169474" y="4271149"/>
              <a:ext cx="5011820" cy="258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323850" y="4121102"/>
            <a:ext cx="7486650" cy="2554545"/>
          </a:xfrm>
          <a:prstGeom prst="rect">
            <a:avLst/>
          </a:prstGeom>
          <a:noFill/>
        </p:spPr>
        <p:txBody>
          <a:bodyPr wrap="square" rtlCol="0">
            <a:spAutoFit/>
          </a:bodyPr>
          <a:lstStyle/>
          <a:p>
            <a:r>
              <a:rPr lang="en-US" sz="1600" i="1" dirty="0" smtClean="0"/>
              <a:t>For more information, contact:</a:t>
            </a:r>
          </a:p>
          <a:p>
            <a:endParaRPr lang="en-US" sz="1600" i="1" dirty="0" smtClean="0"/>
          </a:p>
          <a:p>
            <a:r>
              <a:rPr lang="en-US" sz="1600" dirty="0" smtClean="0"/>
              <a:t>Dr. Bob </a:t>
            </a:r>
            <a:r>
              <a:rPr lang="en-US" sz="1600" dirty="0" err="1" smtClean="0"/>
              <a:t>Witchger</a:t>
            </a:r>
            <a:r>
              <a:rPr lang="en-US" sz="1600" dirty="0" smtClean="0"/>
              <a:t>, Director of CTE: </a:t>
            </a:r>
            <a:r>
              <a:rPr lang="en-US" sz="1600" dirty="0" smtClean="0">
                <a:hlinkClick r:id="rId7"/>
              </a:rPr>
              <a:t>witchgerb@nccommunitycolleges.edu</a:t>
            </a:r>
            <a:endParaRPr lang="en-US" sz="1600" dirty="0" smtClean="0"/>
          </a:p>
          <a:p>
            <a:endParaRPr lang="en-US" sz="1600" dirty="0" smtClean="0"/>
          </a:p>
          <a:p>
            <a:r>
              <a:rPr lang="en-US" sz="1600" dirty="0" smtClean="0"/>
              <a:t>Dr. Linda Scuiletti, Chair, Performance Partnership, </a:t>
            </a:r>
          </a:p>
          <a:p>
            <a:r>
              <a:rPr lang="en-US" sz="1600" dirty="0" smtClean="0"/>
              <a:t>    AVP, Assessment, Planning &amp; Research, Central Carolina CC: </a:t>
            </a:r>
            <a:r>
              <a:rPr lang="en-US" sz="1600" dirty="0" smtClean="0">
                <a:hlinkClick r:id="rId8"/>
              </a:rPr>
              <a:t>lscuiletti@cccc.edu</a:t>
            </a:r>
            <a:endParaRPr lang="en-US" sz="1600" dirty="0" smtClean="0"/>
          </a:p>
          <a:p>
            <a:endParaRPr lang="en-US" sz="1600" dirty="0" smtClean="0"/>
          </a:p>
          <a:p>
            <a:r>
              <a:rPr lang="en-US" sz="1600" dirty="0" smtClean="0"/>
              <a:t>Dr. Doris Carver, Co-Chair, Performance Partnership, </a:t>
            </a:r>
          </a:p>
          <a:p>
            <a:r>
              <a:rPr lang="en-US" sz="1600" dirty="0" smtClean="0"/>
              <a:t>    VP, Continuing Ed, Piedmont CC: </a:t>
            </a:r>
            <a:r>
              <a:rPr lang="en-US" sz="1600" dirty="0" smtClean="0">
                <a:hlinkClick r:id="rId9"/>
              </a:rPr>
              <a:t>doris.carver@piedmontcc.edu</a:t>
            </a:r>
            <a:endParaRPr lang="en-US" sz="1600" dirty="0" smtClean="0"/>
          </a:p>
          <a:p>
            <a:endParaRPr lang="en-US" sz="1600" dirty="0"/>
          </a:p>
        </p:txBody>
      </p:sp>
      <p:pic>
        <p:nvPicPr>
          <p:cNvPr id="10" name="Picture 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3800" y="5562600"/>
            <a:ext cx="1600200" cy="1295400"/>
          </a:xfrm>
          <a:prstGeom prst="rect">
            <a:avLst/>
          </a:prstGeom>
          <a:noFill/>
          <a:ln>
            <a:noFill/>
          </a:ln>
        </p:spPr>
      </p:pic>
    </p:spTree>
    <p:extLst>
      <p:ext uri="{BB962C8B-B14F-4D97-AF65-F5344CB8AC3E}">
        <p14:creationId xmlns:p14="http://schemas.microsoft.com/office/powerpoint/2010/main" val="276329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3352800" cy="6858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521657"/>
            <a:ext cx="7886700" cy="1082674"/>
          </a:xfrm>
        </p:spPr>
        <p:txBody>
          <a:bodyPr>
            <a:normAutofit/>
          </a:bodyPr>
          <a:lstStyle/>
          <a:p>
            <a:pPr algn="ctr"/>
            <a:r>
              <a:rPr lang="en-US" sz="3600" b="1" dirty="0" smtClean="0">
                <a:latin typeface="+mn-lt"/>
              </a:rPr>
              <a:t>Advocacy has Multiple Dimensions …</a:t>
            </a:r>
            <a:endParaRPr lang="en-US" sz="3600" b="1" dirty="0">
              <a:latin typeface="+mn-lt"/>
            </a:endParaRPr>
          </a:p>
        </p:txBody>
      </p:sp>
      <p:pic>
        <p:nvPicPr>
          <p:cNvPr id="4" name="Content Placeholder 3"/>
          <p:cNvPicPr>
            <a:picLocks noGrp="1" noChangeAspect="1"/>
          </p:cNvPicPr>
          <p:nvPr>
            <p:ph idx="1"/>
          </p:nvPr>
        </p:nvPicPr>
        <p:blipFill>
          <a:blip r:embed="rId3"/>
          <a:stretch>
            <a:fillRect/>
          </a:stretch>
        </p:blipFill>
        <p:spPr>
          <a:xfrm>
            <a:off x="1524000" y="2743200"/>
            <a:ext cx="2143125" cy="2143125"/>
          </a:xfrm>
          <a:prstGeom prst="rect">
            <a:avLst/>
          </a:prstGeom>
        </p:spPr>
      </p:pic>
      <p:sp>
        <p:nvSpPr>
          <p:cNvPr id="6" name="TextBox 5"/>
          <p:cNvSpPr txBox="1"/>
          <p:nvPr/>
        </p:nvSpPr>
        <p:spPr>
          <a:xfrm>
            <a:off x="4267200" y="2590800"/>
            <a:ext cx="3733800" cy="3477875"/>
          </a:xfrm>
          <a:prstGeom prst="rect">
            <a:avLst/>
          </a:prstGeom>
          <a:noFill/>
        </p:spPr>
        <p:txBody>
          <a:bodyPr wrap="square" rtlCol="0">
            <a:spAutoFit/>
          </a:bodyPr>
          <a:lstStyle/>
          <a:p>
            <a:r>
              <a:rPr lang="en-US" sz="2400" dirty="0" smtClean="0"/>
              <a:t>At the State Level</a:t>
            </a:r>
          </a:p>
          <a:p>
            <a:endParaRPr lang="en-US" sz="2400" dirty="0"/>
          </a:p>
          <a:p>
            <a:r>
              <a:rPr lang="en-US" sz="2400" dirty="0" smtClean="0"/>
              <a:t>At the System Level</a:t>
            </a:r>
          </a:p>
          <a:p>
            <a:endParaRPr lang="en-US" sz="1400" dirty="0"/>
          </a:p>
          <a:p>
            <a:r>
              <a:rPr lang="en-US" sz="2400" dirty="0" smtClean="0"/>
              <a:t>At the institutional Level</a:t>
            </a:r>
          </a:p>
          <a:p>
            <a:endParaRPr lang="en-US" sz="1400" dirty="0"/>
          </a:p>
          <a:p>
            <a:r>
              <a:rPr lang="en-US" sz="2400" b="1" dirty="0" smtClean="0"/>
              <a:t>Among </a:t>
            </a:r>
            <a:r>
              <a:rPr lang="en-US" sz="2400" dirty="0" smtClean="0"/>
              <a:t>professional organizations within community college divisions.</a:t>
            </a:r>
            <a:endParaRPr lang="en-US" sz="2400" dirty="0"/>
          </a:p>
        </p:txBody>
      </p:sp>
      <p:sp>
        <p:nvSpPr>
          <p:cNvPr id="5" name="Rectangle 4"/>
          <p:cNvSpPr/>
          <p:nvPr/>
        </p:nvSpPr>
        <p:spPr>
          <a:xfrm>
            <a:off x="228600" y="381000"/>
            <a:ext cx="3575979" cy="923330"/>
          </a:xfrm>
          <a:prstGeom prst="rect">
            <a:avLst/>
          </a:prstGeom>
        </p:spPr>
        <p:txBody>
          <a:bodyPr wrap="none">
            <a:spAutoFit/>
          </a:bodyPr>
          <a:lstStyle/>
          <a:p>
            <a:r>
              <a:rPr lang="en-US" sz="5400" b="1" dirty="0">
                <a:solidFill>
                  <a:srgbClr val="4472C4">
                    <a:lumMod val="50000"/>
                  </a:srgbClr>
                </a:solidFill>
                <a:latin typeface="Calibri Light"/>
                <a:ea typeface="+mj-ea"/>
                <a:cs typeface="+mj-cs"/>
              </a:rPr>
              <a:t>4</a:t>
            </a:r>
            <a:r>
              <a:rPr lang="en-US" sz="5400" b="1" dirty="0" smtClean="0">
                <a:solidFill>
                  <a:srgbClr val="4472C4">
                    <a:lumMod val="50000"/>
                  </a:srgbClr>
                </a:solidFill>
                <a:latin typeface="Calibri Light"/>
                <a:ea typeface="+mj-ea"/>
                <a:cs typeface="+mj-cs"/>
              </a:rPr>
              <a:t>.  </a:t>
            </a:r>
            <a:r>
              <a:rPr lang="en-US" sz="5400" b="1" dirty="0">
                <a:solidFill>
                  <a:srgbClr val="4472C4">
                    <a:lumMod val="50000"/>
                  </a:srgbClr>
                </a:solidFill>
                <a:latin typeface="Calibri Light"/>
                <a:ea typeface="+mj-ea"/>
                <a:cs typeface="+mj-cs"/>
              </a:rPr>
              <a:t>Advocacy</a:t>
            </a:r>
            <a:endParaRPr lang="en-US" dirty="0"/>
          </a:p>
        </p:txBody>
      </p:sp>
      <p:sp>
        <p:nvSpPr>
          <p:cNvPr id="8" name="TextBox 7"/>
          <p:cNvSpPr txBox="1"/>
          <p:nvPr/>
        </p:nvSpPr>
        <p:spPr>
          <a:xfrm>
            <a:off x="2590800" y="6096000"/>
            <a:ext cx="3352800" cy="685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1979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T_PPTtemplate_4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8832</TotalTime>
  <Words>2960</Words>
  <Application>Microsoft Macintosh PowerPoint</Application>
  <PresentationFormat>On-screen Show (4:3)</PresentationFormat>
  <Paragraphs>469</Paragraphs>
  <Slides>82</Slides>
  <Notes>20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82</vt:i4>
      </vt:variant>
    </vt:vector>
  </HeadingPairs>
  <TitlesOfParts>
    <vt:vector size="98" baseType="lpstr">
      <vt:lpstr>Arial Narrow</vt:lpstr>
      <vt:lpstr>Calibri</vt:lpstr>
      <vt:lpstr>Calibri (Body)</vt:lpstr>
      <vt:lpstr>Calibri Light</vt:lpstr>
      <vt:lpstr>Calibri Light (Headings)</vt:lpstr>
      <vt:lpstr>Corbel</vt:lpstr>
      <vt:lpstr>Franklin Gothic Medium</vt:lpstr>
      <vt:lpstr>Franklin Gothic Medium Cond</vt:lpstr>
      <vt:lpstr>Times New Roman</vt:lpstr>
      <vt:lpstr>Wingdings</vt:lpstr>
      <vt:lpstr>Arial</vt:lpstr>
      <vt:lpstr>Office Theme</vt:lpstr>
      <vt:lpstr>Parallax</vt:lpstr>
      <vt:lpstr>1_Office Theme</vt:lpstr>
      <vt:lpstr>WT_PPTtemplate_4_2014</vt:lpstr>
      <vt:lpstr>2_Office Theme</vt:lpstr>
      <vt:lpstr>  The Performance Partnership:   Joining Hands across NC  to Boost Student Success </vt:lpstr>
      <vt:lpstr>The Plan…</vt:lpstr>
      <vt:lpstr>Components</vt:lpstr>
      <vt:lpstr>The Secret Sauce … </vt:lpstr>
      <vt:lpstr>PowerPoint Presentation</vt:lpstr>
      <vt:lpstr>1.  Peer Mentoring</vt:lpstr>
      <vt:lpstr>2.  Summit</vt:lpstr>
      <vt:lpstr>3.  Sharing Resources</vt:lpstr>
      <vt:lpstr>Advocacy has Multiple Dimensions …</vt:lpstr>
      <vt:lpstr>5.  Conference Call-Ins</vt:lpstr>
      <vt:lpstr>Measures being discussed today:  Perkins 5P1 &amp; 2: Boosting CTE Non-Traditional Gender Enrollment   Your Hosts:  Dr. Bob Witchger, Director of CTE, NCCCS  Dr. Linda Scuiletti, AVP of Assessment, Planning &amp; Research, Central Carolina CC</vt:lpstr>
      <vt:lpstr>Today’s Presenters: </vt:lpstr>
      <vt:lpstr>AB-Tech's Non-Traditional Enrollment Grant and Strategies to Improve Performance </vt:lpstr>
      <vt:lpstr>Strategies for Connecting With and Recruiting Females</vt:lpstr>
      <vt:lpstr>Underlying Facts</vt:lpstr>
      <vt:lpstr>Skills that Appeal</vt:lpstr>
      <vt:lpstr>Marketing Materials  Theme – Picture Yourself </vt:lpstr>
      <vt:lpstr>PowerPoint Presentation</vt:lpstr>
      <vt:lpstr>P O S T E R S</vt:lpstr>
      <vt:lpstr>PowerPoint Presentation</vt:lpstr>
      <vt:lpstr> B O O K M A R K S </vt:lpstr>
      <vt:lpstr>Recruiting</vt:lpstr>
      <vt:lpstr>PowerPoint Presentation</vt:lpstr>
      <vt:lpstr>Career Awareness</vt:lpstr>
      <vt:lpstr>Recruiting: Go Where  the Students ARE </vt:lpstr>
      <vt:lpstr>Resources</vt:lpstr>
      <vt:lpstr>PowerPoint Presentation</vt:lpstr>
      <vt:lpstr>Thank you</vt:lpstr>
      <vt:lpstr>Success Strategies for Improving Performance on Perkins 5P1 and 5P2</vt:lpstr>
      <vt:lpstr>Strategies for Improvement on Perkins Core Indicators </vt:lpstr>
      <vt:lpstr>PowerPoint Presentation</vt:lpstr>
      <vt:lpstr>Innovative Ways to Use Perkins Funding</vt:lpstr>
      <vt:lpstr>PowerPoint Presentation</vt:lpstr>
      <vt:lpstr>Perkins Performance Measures</vt:lpstr>
      <vt:lpstr>Resources</vt:lpstr>
      <vt:lpstr>PowerPoint Presentation</vt:lpstr>
      <vt:lpstr>Measures 2P1, 3P1 and 4P1</vt:lpstr>
      <vt:lpstr>Structured Pathways – Example</vt:lpstr>
      <vt:lpstr>Measures 2P1, 3P1 and 4P1</vt:lpstr>
      <vt:lpstr>eVising eVolution</vt:lpstr>
      <vt:lpstr>eVising eVolution – Plan, Track, Achieve</vt:lpstr>
      <vt:lpstr>PowerPoint Presentation</vt:lpstr>
      <vt:lpstr>PowerPoint Presentation</vt:lpstr>
      <vt:lpstr>PowerPoint Presentation</vt:lpstr>
      <vt:lpstr>PowerPoint Presentation</vt:lpstr>
      <vt:lpstr>PowerPoint Presentation</vt:lpstr>
      <vt:lpstr>On The Horizon….</vt:lpstr>
      <vt:lpstr>Takeaways</vt:lpstr>
      <vt:lpstr>The Perkins Data, In-Depth </vt:lpstr>
      <vt:lpstr>2015 Perkins Core Indicators of Performance Report</vt:lpstr>
      <vt:lpstr>Perkins Performance Indicators</vt:lpstr>
      <vt:lpstr>1P1 Technical Skill Attainment</vt:lpstr>
      <vt:lpstr>1P1 – Technical Attainment</vt:lpstr>
      <vt:lpstr>2P1 Credential, Certificate or Degree</vt:lpstr>
      <vt:lpstr>2P1 – Credential, Certificate, or Degree</vt:lpstr>
      <vt:lpstr>3P1 Student Retention or Transfer</vt:lpstr>
      <vt:lpstr>3P1 – Student Retention or Transfer</vt:lpstr>
      <vt:lpstr>4P1 – Student Placement</vt:lpstr>
      <vt:lpstr>4P1 – Placement into the Labor Force</vt:lpstr>
      <vt:lpstr>4P1 – Border Counties &amp; Military Installations</vt:lpstr>
      <vt:lpstr>5P1 – Non-Traditional Participation</vt:lpstr>
      <vt:lpstr>Non-Traditional Programs NOT included in the 2007 NAPE Crosswalk</vt:lpstr>
      <vt:lpstr>5P1 – Nontraditional Program Participation</vt:lpstr>
      <vt:lpstr>5P2 Non-Traditional Completion</vt:lpstr>
      <vt:lpstr>5P2 – Nontraditional Program Completion</vt:lpstr>
      <vt:lpstr>2015 Perkins Core Indicators of Performance Report</vt:lpstr>
      <vt:lpstr>Perkins Core Indicators and Steps Colleges Have Taken to Improve Performance</vt:lpstr>
      <vt:lpstr>Strategies for 5P1 and 5P2</vt:lpstr>
      <vt:lpstr>Enrollment and Marketing</vt:lpstr>
      <vt:lpstr>Enrollment and Marketing</vt:lpstr>
      <vt:lpstr>Enrollment and Marketing</vt:lpstr>
      <vt:lpstr>Retention</vt:lpstr>
      <vt:lpstr>Retention</vt:lpstr>
      <vt:lpstr>Retention</vt:lpstr>
      <vt:lpstr>Follow-up questions for our presenters?</vt:lpstr>
      <vt:lpstr>What have you done on your campus to improve student success as it relates to this measure?    What has been the impact?   What’s working?  What isn’t working?</vt:lpstr>
      <vt:lpstr>What strategies are you considering as you move forward?</vt:lpstr>
      <vt:lpstr>What challenges have you faced at your college in attempts to implement new strategies?</vt:lpstr>
      <vt:lpstr>Comments and feedback on today’s call?  What would you like to discuss during the next conference call for this measure?</vt:lpstr>
      <vt:lpstr>2016 Performance Partnership  Call-In Schedule:   </vt:lpstr>
      <vt:lpstr>See All Performance Measures Results:</vt:lpstr>
      <vt:lpstr>Thanks for joining us! </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georgem</dc:creator>
  <cp:lastModifiedBy>Chris Droessler</cp:lastModifiedBy>
  <cp:revision>438</cp:revision>
  <cp:lastPrinted>2014-07-31T01:51:17Z</cp:lastPrinted>
  <dcterms:created xsi:type="dcterms:W3CDTF">2009-10-29T12:13:41Z</dcterms:created>
  <dcterms:modified xsi:type="dcterms:W3CDTF">2016-04-14T12:23:46Z</dcterms:modified>
</cp:coreProperties>
</file>