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5"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1pPr>
    <a:lvl2pPr marL="0" marR="0" indent="2286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2pPr>
    <a:lvl3pPr marL="0" marR="0" indent="4572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3pPr>
    <a:lvl4pPr marL="0" marR="0" indent="6858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4pPr>
    <a:lvl5pPr marL="0" marR="0" indent="9144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5pPr>
    <a:lvl6pPr marL="0" marR="0" indent="11430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6pPr>
    <a:lvl7pPr marL="0" marR="0" indent="13716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7pPr>
    <a:lvl8pPr marL="0" marR="0" indent="16002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8pPr>
    <a:lvl9pPr marL="0" marR="0" indent="18288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720"/>
  </p:normalViewPr>
  <p:slideViewPr>
    <p:cSldViewPr snapToGrid="0" snapToObjects="1">
      <p:cViewPr varScale="1">
        <p:scale>
          <a:sx n="71" d="100"/>
          <a:sy n="71" d="100"/>
        </p:scale>
        <p:origin x="448"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0432140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a:p>
          <a:p>
            <a:pPr defTabSz="914400">
              <a:lnSpc>
                <a:spcPct val="100000"/>
              </a:lnSpc>
              <a:defRPr sz="1900">
                <a:latin typeface="Calibri"/>
                <a:ea typeface="Calibri"/>
                <a:cs typeface="Calibri"/>
                <a:sym typeface="Calibri"/>
              </a:defRPr>
            </a:pPr>
            <a:r>
              <a:t>When we first started out,  JoAnne, Catherine and Myself developed a two year RFP, to test some on these pathway elements </a:t>
            </a:r>
            <a:r>
              <a:rPr i="1"/>
              <a:t> BEGIN BUILD </a:t>
            </a:r>
          </a:p>
          <a:p>
            <a:pPr defTabSz="914400">
              <a:lnSpc>
                <a:spcPct val="100000"/>
              </a:lnSpc>
              <a:defRPr sz="1900">
                <a:latin typeface="Calibri"/>
                <a:ea typeface="Calibri"/>
                <a:cs typeface="Calibri"/>
                <a:sym typeface="Calibri"/>
              </a:defRPr>
            </a:pPr>
            <a:endParaRPr i="1"/>
          </a:p>
          <a:p>
            <a:pPr defTabSz="914400">
              <a:lnSpc>
                <a:spcPct val="100000"/>
              </a:lnSpc>
              <a:defRPr sz="1900">
                <a:latin typeface="Calibri"/>
                <a:ea typeface="Calibri"/>
                <a:cs typeface="Calibri"/>
                <a:sym typeface="Calibri"/>
              </a:defRPr>
            </a:pPr>
            <a:r>
              <a:t>The basic elements are Career Advising,  Programs of Study or Training, Leading to work - A streamlined approach to preparing the workforce </a:t>
            </a:r>
          </a:p>
          <a:p>
            <a:pPr defTabSz="914400">
              <a:lnSpc>
                <a:spcPct val="100000"/>
              </a:lnSpc>
              <a:defRPr sz="1900">
                <a:latin typeface="Calibri"/>
                <a:ea typeface="Calibri"/>
                <a:cs typeface="Calibri"/>
                <a:sym typeface="Calibri"/>
              </a:defRPr>
            </a:pPr>
            <a:r>
              <a:t/>
            </a:r>
            <a:br/>
            <a:r>
              <a:t>Briefly - Career Advising includes, Advising, Assessments, Sharing Labor Market Information and the Developing an individual career plan, employability plan, or strategy to move toward work </a:t>
            </a:r>
          </a:p>
          <a:p>
            <a:pPr defTabSz="914400">
              <a:lnSpc>
                <a:spcPct val="100000"/>
              </a:lnSpc>
              <a:defRPr sz="1900">
                <a:latin typeface="Calibri"/>
                <a:ea typeface="Calibri"/>
                <a:cs typeface="Calibri"/>
                <a:sym typeface="Calibri"/>
              </a:defRPr>
            </a:pPr>
            <a:r>
              <a:t/>
            </a:r>
            <a:br/>
            <a:r>
              <a:t>The program of study in this 9-14 case include high school and then community college career and technical education courses with experiential work based learning</a:t>
            </a:r>
          </a:p>
          <a:p>
            <a:pPr defTabSz="914400">
              <a:lnSpc>
                <a:spcPct val="100000"/>
              </a:lnSpc>
              <a:defRPr sz="1900">
                <a:latin typeface="Calibri"/>
                <a:ea typeface="Calibri"/>
                <a:cs typeface="Calibri"/>
                <a:sym typeface="Calibri"/>
              </a:defRPr>
            </a:pPr>
            <a:endParaRPr/>
          </a:p>
          <a:p>
            <a:pPr defTabSz="914400">
              <a:lnSpc>
                <a:spcPct val="100000"/>
              </a:lnSpc>
              <a:defRPr sz="1900">
                <a:latin typeface="Calibri"/>
                <a:ea typeface="Calibri"/>
                <a:cs typeface="Calibri"/>
                <a:sym typeface="Calibri"/>
              </a:defRPr>
            </a:pPr>
            <a:r>
              <a:t>We asked each grantee to test out this career advising and training or programs of study or classroom and work based learning.   finally we have interviews and then work </a:t>
            </a:r>
          </a:p>
          <a:p>
            <a:pPr defTabSz="914400">
              <a:lnSpc>
                <a:spcPct val="100000"/>
              </a:lnSpc>
              <a:defRPr sz="1900">
                <a:latin typeface="Calibri"/>
                <a:ea typeface="Calibri"/>
                <a:cs typeface="Calibri"/>
                <a:sym typeface="Calibri"/>
              </a:defRPr>
            </a:pPr>
            <a:endParaRPr/>
          </a:p>
          <a:p>
            <a:pPr defTabSz="914400">
              <a:lnSpc>
                <a:spcPct val="100000"/>
              </a:lnSpc>
              <a:defRPr sz="1900">
                <a:latin typeface="Calibri"/>
                <a:ea typeface="Calibri"/>
                <a:cs typeface="Calibri"/>
                <a:sym typeface="Calibri"/>
              </a:defRPr>
            </a:pPr>
            <a:r>
              <a:t>Unique to these elements were the upfront assessment of individuals skills, competencies, and credential that might allow for advanced placement in the training continuum.  </a:t>
            </a:r>
          </a:p>
          <a:p>
            <a:pPr defTabSz="914400">
              <a:lnSpc>
                <a:spcPct val="100000"/>
              </a:lnSpc>
              <a:defRPr sz="1900">
                <a:latin typeface="Calibri"/>
                <a:ea typeface="Calibri"/>
                <a:cs typeface="Calibri"/>
                <a:sym typeface="Calibri"/>
              </a:defRPr>
            </a:pPr>
            <a:endParaRPr/>
          </a:p>
          <a:p>
            <a:pPr defTabSz="914400">
              <a:lnSpc>
                <a:spcPct val="100000"/>
              </a:lnSpc>
              <a:defRPr sz="1900">
                <a:latin typeface="Calibri"/>
                <a:ea typeface="Calibri"/>
                <a:cs typeface="Calibri"/>
                <a:sym typeface="Calibri"/>
              </a:defRPr>
            </a:pPr>
            <a:r>
              <a:t>This was our concept, a concept laid out in come 5 pages of the RFP,  Elements that we are continuing to test as we enter the last months of this pilot grant and elements you will here some of the successes and failures through our break our sessions during this conference.  </a:t>
            </a:r>
          </a:p>
          <a:p>
            <a:pPr defTabSz="914400">
              <a:lnSpc>
                <a:spcPct val="100000"/>
              </a:lnSpc>
              <a:defRPr sz="1900">
                <a:latin typeface="Calibri"/>
                <a:ea typeface="Calibri"/>
                <a:cs typeface="Calibri"/>
                <a:sym typeface="Calibri"/>
              </a:defRPr>
            </a:pPr>
            <a:endParaRPr/>
          </a:p>
          <a:p>
            <a:pPr defTabSz="914400">
              <a:lnSpc>
                <a:spcPct val="100000"/>
              </a:lnSpc>
              <a:defRPr sz="1900">
                <a:latin typeface="Calibri"/>
                <a:ea typeface="Calibri"/>
                <a:cs typeface="Calibri"/>
                <a:sym typeface="Calibri"/>
              </a:defRPr>
            </a:pPr>
            <a:r>
              <a:t>Graphic Highlighting Three  Main Components </a:t>
            </a:r>
          </a:p>
          <a:p>
            <a:pPr defTabSz="914400">
              <a:lnSpc>
                <a:spcPct val="100000"/>
              </a:lnSpc>
              <a:defRPr sz="1900">
                <a:latin typeface="Calibri"/>
                <a:ea typeface="Calibri"/>
                <a:cs typeface="Calibri"/>
                <a:sym typeface="Calibri"/>
              </a:defRPr>
            </a:pPr>
            <a:r>
              <a:t>Career Advising </a:t>
            </a:r>
          </a:p>
          <a:p>
            <a:pPr defTabSz="914400">
              <a:lnSpc>
                <a:spcPct val="100000"/>
              </a:lnSpc>
              <a:defRPr sz="1900">
                <a:latin typeface="Calibri"/>
                <a:ea typeface="Calibri"/>
                <a:cs typeface="Calibri"/>
                <a:sym typeface="Calibri"/>
              </a:defRPr>
            </a:pPr>
            <a:r>
              <a:t>Programs of Study – Work Based Learning, Stackable Credentials, Multiple Entry and Exit, </a:t>
            </a:r>
          </a:p>
        </p:txBody>
      </p:sp>
    </p:spTree>
    <p:extLst>
      <p:ext uri="{BB962C8B-B14F-4D97-AF65-F5344CB8AC3E}">
        <p14:creationId xmlns:p14="http://schemas.microsoft.com/office/powerpoint/2010/main" val="1189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p>
            <a:r>
              <a:t>Here is the build out </a:t>
            </a:r>
          </a:p>
          <a:p>
            <a:r>
              <a:t>Many Types of Individual entering career advising </a:t>
            </a:r>
          </a:p>
          <a:p>
            <a:endParaRPr/>
          </a:p>
          <a:p>
            <a:r>
              <a:t>Multiple options for education and training </a:t>
            </a:r>
          </a:p>
          <a:p>
            <a:endParaRPr/>
          </a:p>
          <a:p>
            <a:r>
              <a:t>Multiple exit point to work into jobs requiring various skills </a:t>
            </a:r>
          </a:p>
        </p:txBody>
      </p:sp>
    </p:spTree>
    <p:extLst>
      <p:ext uri="{BB962C8B-B14F-4D97-AF65-F5344CB8AC3E}">
        <p14:creationId xmlns:p14="http://schemas.microsoft.com/office/powerpoint/2010/main" val="115986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endParaRPr/>
          </a:p>
        </p:txBody>
      </p:sp>
      <p:sp>
        <p:nvSpPr>
          <p:cNvPr id="490" name="Shape 490"/>
          <p:cNvSpPr>
            <a:spLocks noGrp="1"/>
          </p:cNvSpPr>
          <p:nvPr>
            <p:ph type="body" sz="quarter" idx="1"/>
          </p:nvPr>
        </p:nvSpPr>
        <p:spPr>
          <a:prstGeom prst="rect">
            <a:avLst/>
          </a:prstGeom>
        </p:spPr>
        <p:txBody>
          <a:bodyPr/>
          <a:lstStyle/>
          <a:p>
            <a:r>
              <a:t>1. Pathways properly designed prepare the individual for workforce needs  </a:t>
            </a:r>
          </a:p>
          <a:p>
            <a:r>
              <a:t>2. There can my multiple entry point into the workforce </a:t>
            </a:r>
          </a:p>
          <a:p>
            <a:r>
              <a:t>3. Entry,  based in part,  by credentials earned provide opportunities for advancement as the individual progresses in </a:t>
            </a:r>
            <a:r>
              <a:rPr b="1"/>
              <a:t>work</a:t>
            </a:r>
            <a:r>
              <a:t> ... and further education and training.  </a:t>
            </a:r>
          </a:p>
          <a:p>
            <a:endParaRPr/>
          </a:p>
          <a:p>
            <a:r>
              <a:t>Here are several examples of jobs in a pathway… </a:t>
            </a:r>
          </a:p>
        </p:txBody>
      </p:sp>
    </p:spTree>
    <p:extLst>
      <p:ext uri="{BB962C8B-B14F-4D97-AF65-F5344CB8AC3E}">
        <p14:creationId xmlns:p14="http://schemas.microsoft.com/office/powerpoint/2010/main" val="116246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noRot="1" noChangeAspect="1"/>
          </p:cNvSpPr>
          <p:nvPr>
            <p:ph type="sldImg"/>
          </p:nvPr>
        </p:nvSpPr>
        <p:spPr>
          <a:prstGeom prst="rect">
            <a:avLst/>
          </a:prstGeom>
        </p:spPr>
        <p:txBody>
          <a:bodyPr/>
          <a:lstStyle/>
          <a:p>
            <a:endParaRPr/>
          </a:p>
        </p:txBody>
      </p:sp>
      <p:sp>
        <p:nvSpPr>
          <p:cNvPr id="511" name="Shape 511"/>
          <p:cNvSpPr>
            <a:spLocks noGrp="1"/>
          </p:cNvSpPr>
          <p:nvPr>
            <p:ph type="body" sz="quarter" idx="1"/>
          </p:nvPr>
        </p:nvSpPr>
        <p:spPr>
          <a:prstGeom prst="rect">
            <a:avLst/>
          </a:prstGeom>
        </p:spPr>
        <p:txBody>
          <a:bodyPr/>
          <a:lstStyle/>
          <a:p>
            <a:pPr>
              <a:defRPr b="1"/>
            </a:pPr>
            <a:r>
              <a:t>Now for the Build Out </a:t>
            </a:r>
          </a:p>
          <a:p>
            <a:r>
              <a:t>We first need </a:t>
            </a:r>
          </a:p>
          <a:p>
            <a:r>
              <a:t>1. Labor Market Need</a:t>
            </a:r>
          </a:p>
          <a:p>
            <a:r>
              <a:t>2. Collaboration </a:t>
            </a:r>
          </a:p>
          <a:p>
            <a:r>
              <a:t>3. Engaged  Employers </a:t>
            </a:r>
          </a:p>
          <a:p>
            <a:endParaRPr/>
          </a:p>
          <a:p>
            <a:r>
              <a:t>4. Informed Carer Advisors -  If we truly build out pathway this is HS, CC, WDB together with similar training and information </a:t>
            </a:r>
          </a:p>
          <a:p>
            <a:r>
              <a:t>5. Articulation and Coordination - in Programs of Study - of a variety and intensity with stackable credentials </a:t>
            </a:r>
          </a:p>
          <a:p>
            <a:r>
              <a:t>6. Underlying WBL  starting with career advising as an options through  programs of study and work </a:t>
            </a:r>
          </a:p>
          <a:p>
            <a:endParaRPr/>
          </a:p>
        </p:txBody>
      </p:sp>
    </p:spTree>
    <p:extLst>
      <p:ext uri="{BB962C8B-B14F-4D97-AF65-F5344CB8AC3E}">
        <p14:creationId xmlns:p14="http://schemas.microsoft.com/office/powerpoint/2010/main" val="184189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prstGeom prst="rect">
            <a:avLst/>
          </a:prstGeom>
        </p:spPr>
        <p:txBody>
          <a:bodyPr/>
          <a:lstStyle/>
          <a:p>
            <a:endParaRPr/>
          </a:p>
        </p:txBody>
      </p:sp>
      <p:sp>
        <p:nvSpPr>
          <p:cNvPr id="523" name="Shape 523"/>
          <p:cNvSpPr>
            <a:spLocks noGrp="1"/>
          </p:cNvSpPr>
          <p:nvPr>
            <p:ph type="body" sz="quarter" idx="1"/>
          </p:nvPr>
        </p:nvSpPr>
        <p:spPr>
          <a:prstGeom prst="rect">
            <a:avLst/>
          </a:prstGeom>
        </p:spPr>
        <p:txBody>
          <a:bodyPr/>
          <a:lstStyle/>
          <a:p>
            <a:r>
              <a:t>It is the intent of the North Carolina Employment and Training Association and our members and partners in this conference to provide you with an overview of pathways, talk to individuals who work have begun putting certified pathways together, and to provide insights into pathway elements as you go back to you communities and enter into the conversation on building this important element in WIOA, </a:t>
            </a:r>
          </a:p>
          <a:p>
            <a:r>
              <a:t>Important strategy in PERKINS, </a:t>
            </a:r>
          </a:p>
          <a:p>
            <a:r>
              <a:t>Important  concept in our DHHS legislation. </a:t>
            </a:r>
          </a:p>
          <a:p>
            <a:endParaRPr/>
          </a:p>
          <a:p>
            <a:r>
              <a:t>Thanks for coming to the conference,,,,, </a:t>
            </a:r>
          </a:p>
          <a:p>
            <a:r>
              <a:t>There is one more concept wi Oulw like to leave you with before I turn the program over to Dion Our State Director for Pathways   It is that of the Intermediary </a:t>
            </a:r>
          </a:p>
        </p:txBody>
      </p:sp>
    </p:spTree>
    <p:extLst>
      <p:ext uri="{BB962C8B-B14F-4D97-AF65-F5344CB8AC3E}">
        <p14:creationId xmlns:p14="http://schemas.microsoft.com/office/powerpoint/2010/main" val="61076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rPr b="1"/>
              <a:t>Now let me build this out</a:t>
            </a:r>
            <a:r>
              <a:t> —- </a:t>
            </a:r>
          </a:p>
          <a:p>
            <a:endParaRPr/>
          </a:p>
          <a:p>
            <a:r>
              <a:t>The GAP and Need and Growth look at the Qualifications and Quantity of workers needed for a pathway. — Employers Actively Engaged can help provide us with this information </a:t>
            </a:r>
          </a:p>
          <a:p>
            <a:endParaRPr/>
          </a:p>
          <a:p>
            <a:r>
              <a:t>The Demand, Skills, WorkBased Learning, Learning Outcomes, Credentials, and Hiring are all part of the engagement </a:t>
            </a:r>
          </a:p>
          <a:p>
            <a:endParaRPr/>
          </a:p>
          <a:p>
            <a:r>
              <a:t>Demand and Skills needed for work can impact our career advising </a:t>
            </a:r>
          </a:p>
          <a:p>
            <a:r>
              <a:t>The Work Based Learning and Learning outcomes can be impacted in our Education and Skill Training </a:t>
            </a:r>
          </a:p>
          <a:p>
            <a:r>
              <a:t/>
            </a:r>
            <a:br/>
            <a:r>
              <a:t>Identifying the credentials needed for work and Hiring of fully trained workers bring us full circle. </a:t>
            </a:r>
          </a:p>
        </p:txBody>
      </p:sp>
    </p:spTree>
    <p:extLst>
      <p:ext uri="{BB962C8B-B14F-4D97-AF65-F5344CB8AC3E}">
        <p14:creationId xmlns:p14="http://schemas.microsoft.com/office/powerpoint/2010/main" val="27263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r>
              <a:t>Career Advising in a certified pathways system includes, middle school, high school, community college, an option for the university and local career centers… </a:t>
            </a:r>
          </a:p>
          <a:p>
            <a:endParaRPr/>
          </a:p>
          <a:p>
            <a:r>
              <a:t>Professional development is needed and </a:t>
            </a:r>
          </a:p>
          <a:p>
            <a:endParaRPr/>
          </a:p>
          <a:p>
            <a:r>
              <a:t>Consistent advising skills around the pathways will help grow our pathway system </a:t>
            </a:r>
          </a:p>
          <a:p>
            <a:endParaRPr/>
          </a:p>
          <a:p>
            <a:r>
              <a:t>Typically for the individual career advising and an individual plan is the first step </a:t>
            </a:r>
          </a:p>
        </p:txBody>
      </p:sp>
    </p:spTree>
    <p:extLst>
      <p:ext uri="{BB962C8B-B14F-4D97-AF65-F5344CB8AC3E}">
        <p14:creationId xmlns:p14="http://schemas.microsoft.com/office/powerpoint/2010/main" val="153518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r>
              <a:t>This is what a career plan may look like- Step to the job </a:t>
            </a:r>
          </a:p>
          <a:p>
            <a:endParaRPr/>
          </a:p>
          <a:p>
            <a:r>
              <a:t>Self Awareness through Assessments  - notice the employer input on Identified Skills Needed </a:t>
            </a:r>
          </a:p>
          <a:p>
            <a:endParaRPr/>
          </a:p>
          <a:p>
            <a:r>
              <a:t>Program of Study -  Education , Training, Credit and Articulation  Streamlined for the individual </a:t>
            </a:r>
          </a:p>
          <a:p>
            <a:endParaRPr/>
          </a:p>
          <a:p>
            <a:r>
              <a:t>WorkBased Learning - Exploratory, Experiential, Engage  all recommended in the initial plan and then later supported in the framework </a:t>
            </a:r>
          </a:p>
          <a:p>
            <a:endParaRPr/>
          </a:p>
          <a:p>
            <a:r>
              <a:t>Career Goal - including options for stackable credentials, re-engaging in further education and training </a:t>
            </a:r>
          </a:p>
          <a:p>
            <a:endParaRPr/>
          </a:p>
          <a:p>
            <a:r>
              <a:t>THIS IS NOT BACKFILLING BECAUSE WE HAVE SLOTS IN A CLASS </a:t>
            </a:r>
          </a:p>
          <a:p>
            <a:r>
              <a:t>YET... it may be a step toward </a:t>
            </a:r>
          </a:p>
          <a:p>
            <a:endParaRPr/>
          </a:p>
        </p:txBody>
      </p:sp>
    </p:spTree>
    <p:extLst>
      <p:ext uri="{BB962C8B-B14F-4D97-AF65-F5344CB8AC3E}">
        <p14:creationId xmlns:p14="http://schemas.microsoft.com/office/powerpoint/2010/main" val="152401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defTabSz="914400">
              <a:lnSpc>
                <a:spcPct val="120000"/>
              </a:lnSpc>
              <a:defRPr sz="2300">
                <a:latin typeface="Calibri"/>
                <a:ea typeface="Calibri"/>
                <a:cs typeface="Calibri"/>
                <a:sym typeface="Calibri"/>
              </a:defRPr>
            </a:pPr>
            <a:r>
              <a:t>Would like to share with your four additional pictures of programs of study the middle or key portion of pathways to better describe how these pathways  training component might be put together </a:t>
            </a:r>
          </a:p>
          <a:p>
            <a:pPr defTabSz="914400">
              <a:lnSpc>
                <a:spcPct val="120000"/>
              </a:lnSpc>
              <a:defRPr sz="2300">
                <a:latin typeface="Calibri"/>
                <a:ea typeface="Calibri"/>
                <a:cs typeface="Calibri"/>
                <a:sym typeface="Calibri"/>
              </a:defRPr>
            </a:pPr>
            <a:endParaRPr/>
          </a:p>
          <a:p>
            <a:pPr defTabSz="914400">
              <a:lnSpc>
                <a:spcPct val="120000"/>
              </a:lnSpc>
              <a:defRPr sz="2300">
                <a:latin typeface="Calibri"/>
                <a:ea typeface="Calibri"/>
                <a:cs typeface="Calibri"/>
                <a:sym typeface="Calibri"/>
              </a:defRPr>
            </a:pPr>
            <a:r>
              <a:t>Here we see the high school students earning college credit and credential as they graduate from high school with some credentials and possible certification. </a:t>
            </a:r>
          </a:p>
          <a:p>
            <a:pPr defTabSz="914400">
              <a:lnSpc>
                <a:spcPct val="120000"/>
              </a:lnSpc>
              <a:defRPr sz="2300">
                <a:latin typeface="Calibri"/>
                <a:ea typeface="Calibri"/>
                <a:cs typeface="Calibri"/>
                <a:sym typeface="Calibri"/>
              </a:defRPr>
            </a:pPr>
            <a:endParaRPr/>
          </a:p>
          <a:p>
            <a:pPr defTabSz="914400">
              <a:lnSpc>
                <a:spcPct val="120000"/>
              </a:lnSpc>
              <a:defRPr sz="2300">
                <a:latin typeface="Calibri"/>
                <a:ea typeface="Calibri"/>
                <a:cs typeface="Calibri"/>
                <a:sym typeface="Calibri"/>
              </a:defRPr>
            </a:pPr>
            <a:r>
              <a:t>As opportunities for credentials are identified, they would be integrated into the matrix as an option and part of the path. </a:t>
            </a:r>
          </a:p>
        </p:txBody>
      </p:sp>
    </p:spTree>
    <p:extLst>
      <p:ext uri="{BB962C8B-B14F-4D97-AF65-F5344CB8AC3E}">
        <p14:creationId xmlns:p14="http://schemas.microsoft.com/office/powerpoint/2010/main" val="104504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defTabSz="914400">
              <a:lnSpc>
                <a:spcPct val="100000"/>
              </a:lnSpc>
              <a:defRPr sz="1800">
                <a:latin typeface="Calibri"/>
                <a:ea typeface="Calibri"/>
                <a:cs typeface="Calibri"/>
                <a:sym typeface="Calibri"/>
              </a:defRPr>
            </a:pPr>
            <a:r>
              <a:t>This graphic is a model for  high school and one or two years of college leading to an AAS degree with credentials that area stackable,  stackable credentials that might allow for open entry and exit along the pathway.  </a:t>
            </a:r>
          </a:p>
          <a:p>
            <a:pPr defTabSz="914400">
              <a:lnSpc>
                <a:spcPct val="100000"/>
              </a:lnSpc>
              <a:defRPr sz="1800">
                <a:latin typeface="Calibri"/>
                <a:ea typeface="Calibri"/>
                <a:cs typeface="Calibri"/>
                <a:sym typeface="Calibri"/>
              </a:defRPr>
            </a:pPr>
            <a:endParaRPr/>
          </a:p>
          <a:p>
            <a:pPr defTabSz="914400">
              <a:lnSpc>
                <a:spcPct val="100000"/>
              </a:lnSpc>
              <a:defRPr sz="1800">
                <a:latin typeface="Calibri"/>
                <a:ea typeface="Calibri"/>
                <a:cs typeface="Calibri"/>
                <a:sym typeface="Calibri"/>
              </a:defRPr>
            </a:pPr>
            <a:r>
              <a:rPr sz="1600"/>
              <a:t>The College Certificate, Diploma, and Degree Courses would be added to the Program of Study </a:t>
            </a:r>
          </a:p>
        </p:txBody>
      </p:sp>
    </p:spTree>
    <p:extLst>
      <p:ext uri="{BB962C8B-B14F-4D97-AF65-F5344CB8AC3E}">
        <p14:creationId xmlns:p14="http://schemas.microsoft.com/office/powerpoint/2010/main" val="203361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prstGeom prst="rect">
            <a:avLst/>
          </a:prstGeom>
        </p:spPr>
        <p:txBody>
          <a:bodyPr/>
          <a:lstStyle/>
          <a:p>
            <a:endParaRPr/>
          </a:p>
        </p:txBody>
      </p:sp>
      <p:sp>
        <p:nvSpPr>
          <p:cNvPr id="406" name="Shape 406"/>
          <p:cNvSpPr>
            <a:spLocks noGrp="1"/>
          </p:cNvSpPr>
          <p:nvPr>
            <p:ph type="body" sz="quarter" idx="1"/>
          </p:nvPr>
        </p:nvSpPr>
        <p:spPr>
          <a:prstGeom prst="rect">
            <a:avLst/>
          </a:prstGeom>
        </p:spPr>
        <p:txBody>
          <a:bodyPr/>
          <a:lstStyle/>
          <a:p>
            <a:pPr defTabSz="914400">
              <a:lnSpc>
                <a:spcPct val="120000"/>
              </a:lnSpc>
            </a:pPr>
            <a:r>
              <a:rPr>
                <a:latin typeface="Calibri"/>
                <a:ea typeface="Calibri"/>
                <a:cs typeface="Calibri"/>
                <a:sym typeface="Calibri"/>
              </a:rPr>
              <a:t>Here we see how employers or their intermediary would review  </a:t>
            </a:r>
            <a:endParaRPr>
              <a:latin typeface="Avenir Roman"/>
              <a:ea typeface="Avenir Roman"/>
              <a:cs typeface="Avenir Roman"/>
              <a:sym typeface="Avenir Roman"/>
            </a:endParaRPr>
          </a:p>
          <a:p>
            <a:pPr defTabSz="914400">
              <a:lnSpc>
                <a:spcPct val="120000"/>
              </a:lnSpc>
            </a:pPr>
            <a:endParaRPr>
              <a:latin typeface="Avenir Roman"/>
              <a:ea typeface="Avenir Roman"/>
              <a:cs typeface="Avenir Roman"/>
              <a:sym typeface="Avenir Roman"/>
            </a:endParaRPr>
          </a:p>
          <a:p>
            <a:pPr defTabSz="914400">
              <a:lnSpc>
                <a:spcPct val="120000"/>
              </a:lnSpc>
            </a:pPr>
            <a:r>
              <a:rPr>
                <a:latin typeface="Calibri"/>
                <a:ea typeface="Calibri"/>
                <a:cs typeface="Calibri"/>
                <a:sym typeface="Calibri"/>
              </a:rPr>
              <a:t>CTE Learning Outcomes,  Certificates, and again review the certificates. </a:t>
            </a:r>
          </a:p>
          <a:p>
            <a:pPr defTabSz="914400">
              <a:lnSpc>
                <a:spcPct val="120000"/>
              </a:lnSpc>
            </a:pPr>
            <a:endParaRPr>
              <a:latin typeface="Calibri"/>
              <a:ea typeface="Calibri"/>
              <a:cs typeface="Calibri"/>
              <a:sym typeface="Calibri"/>
            </a:endParaRPr>
          </a:p>
          <a:p>
            <a:pPr defTabSz="914400">
              <a:lnSpc>
                <a:spcPct val="120000"/>
              </a:lnSpc>
            </a:pPr>
            <a:r>
              <a:rPr>
                <a:latin typeface="Calibri"/>
                <a:ea typeface="Calibri"/>
                <a:cs typeface="Calibri"/>
                <a:sym typeface="Calibri"/>
              </a:rPr>
              <a:t>Engage in work based learning that may be progressive in nature, exploratory early on , general work experience teaching the fundamentals as the students progress along the path and finally the Engage, training integrated into and supporting the daily classroom instruction.  </a:t>
            </a:r>
            <a:endParaRPr>
              <a:latin typeface="Avenir Roman"/>
              <a:ea typeface="Avenir Roman"/>
              <a:cs typeface="Avenir Roman"/>
              <a:sym typeface="Avenir Roman"/>
            </a:endParaRPr>
          </a:p>
          <a:p>
            <a:pPr defTabSz="914400">
              <a:lnSpc>
                <a:spcPct val="120000"/>
              </a:lnSpc>
            </a:pPr>
            <a:endParaRPr>
              <a:latin typeface="Calibri"/>
              <a:ea typeface="Calibri"/>
              <a:cs typeface="Calibri"/>
              <a:sym typeface="Calibri"/>
            </a:endParaRPr>
          </a:p>
          <a:p>
            <a:pPr defTabSz="914400">
              <a:lnSpc>
                <a:spcPct val="120000"/>
              </a:lnSpc>
            </a:pPr>
            <a:endParaRPr>
              <a:latin typeface="Calibri"/>
              <a:ea typeface="Calibri"/>
              <a:cs typeface="Calibri"/>
              <a:sym typeface="Calibri"/>
            </a:endParaRPr>
          </a:p>
          <a:p>
            <a:pPr defTabSz="914400">
              <a:lnSpc>
                <a:spcPct val="120000"/>
              </a:lnSpc>
              <a:defRPr sz="1800"/>
            </a:pPr>
            <a:r>
              <a:rPr sz="2200">
                <a:latin typeface="Calibri"/>
                <a:ea typeface="Calibri"/>
                <a:cs typeface="Calibri"/>
                <a:sym typeface="Calibri"/>
              </a:rPr>
              <a:t>This is a draft to get you thinking and to receive your comments as we finish developing the proposal. </a:t>
            </a:r>
            <a:r>
              <a:rPr sz="1600">
                <a:latin typeface="Calibri"/>
                <a:ea typeface="Calibri"/>
                <a:cs typeface="Calibri"/>
                <a:sym typeface="Calibri"/>
              </a:rPr>
              <a:t> </a:t>
            </a:r>
          </a:p>
        </p:txBody>
      </p:sp>
    </p:spTree>
    <p:extLst>
      <p:ext uri="{BB962C8B-B14F-4D97-AF65-F5344CB8AC3E}">
        <p14:creationId xmlns:p14="http://schemas.microsoft.com/office/powerpoint/2010/main" val="175225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Six Elements of Training Programs </a:t>
            </a:r>
          </a:p>
          <a:p>
            <a:endParaRPr/>
          </a:p>
          <a:p>
            <a:pPr marL="388055" indent="-388055">
              <a:buSzPct val="100000"/>
              <a:buAutoNum type="arabicPeriod"/>
            </a:pPr>
            <a:r>
              <a:rPr b="1"/>
              <a:t>Mapped</a:t>
            </a:r>
            <a:r>
              <a:t> to the Labor market </a:t>
            </a:r>
          </a:p>
          <a:p>
            <a:pPr marL="388055" indent="-388055">
              <a:buSzPct val="100000"/>
              <a:buAutoNum type="arabicPeriod"/>
            </a:pPr>
            <a:r>
              <a:t>Academic and Technical courses </a:t>
            </a:r>
            <a:r>
              <a:rPr b="1"/>
              <a:t>blended</a:t>
            </a:r>
            <a:r>
              <a:t> </a:t>
            </a:r>
          </a:p>
          <a:p>
            <a:pPr marL="388055" indent="-388055">
              <a:buSzPct val="100000"/>
              <a:buAutoNum type="arabicPeriod"/>
            </a:pPr>
            <a:r>
              <a:rPr b="1"/>
              <a:t>Integrated</a:t>
            </a:r>
            <a:r>
              <a:t> Work Based Learning </a:t>
            </a:r>
          </a:p>
          <a:p>
            <a:pPr marL="388055" indent="-388055">
              <a:buSzPct val="100000"/>
              <a:buAutoNum type="arabicPeriod"/>
            </a:pPr>
            <a:r>
              <a:t>Employability Skills </a:t>
            </a:r>
            <a:r>
              <a:rPr b="1"/>
              <a:t>incorporated</a:t>
            </a:r>
            <a:r>
              <a:t> into the training </a:t>
            </a:r>
          </a:p>
          <a:p>
            <a:pPr marL="388055" indent="-388055">
              <a:buSzPct val="100000"/>
              <a:buAutoNum type="arabicPeriod"/>
            </a:pPr>
            <a:r>
              <a:t>Opportunity to earn credentials </a:t>
            </a:r>
            <a:r>
              <a:rPr b="1"/>
              <a:t>recognized</a:t>
            </a:r>
            <a:r>
              <a:t> by local industry and </a:t>
            </a:r>
            <a:r>
              <a:rPr b="1"/>
              <a:t>stackable</a:t>
            </a:r>
            <a:r>
              <a:t> fore easy reentry </a:t>
            </a:r>
          </a:p>
          <a:p>
            <a:pPr marL="388055" indent="-388055">
              <a:buSzPct val="100000"/>
              <a:buAutoNum type="arabicPeriod"/>
            </a:pPr>
            <a:r>
              <a:t>Course </a:t>
            </a:r>
            <a:r>
              <a:rPr b="1"/>
              <a:t>articulated</a:t>
            </a:r>
            <a:r>
              <a:t> from HS to CC  or from Training TO CC _ AAS to University </a:t>
            </a:r>
          </a:p>
        </p:txBody>
      </p:sp>
    </p:spTree>
    <p:extLst>
      <p:ext uri="{BB962C8B-B14F-4D97-AF65-F5344CB8AC3E}">
        <p14:creationId xmlns:p14="http://schemas.microsoft.com/office/powerpoint/2010/main" val="172436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r>
              <a:t>Work based learning has three key element that of </a:t>
            </a:r>
          </a:p>
          <a:p>
            <a:r>
              <a:t>Exploring work through programs such as job shadowing </a:t>
            </a:r>
          </a:p>
          <a:p>
            <a:endParaRPr/>
          </a:p>
          <a:p>
            <a:r>
              <a:t>Offering work experience to inform and build out foundational skills </a:t>
            </a:r>
          </a:p>
          <a:p>
            <a:endParaRPr/>
          </a:p>
          <a:p>
            <a:r>
              <a:t>To engage the individual in productive work through structured work process that build the skills learned in the classroom </a:t>
            </a:r>
          </a:p>
        </p:txBody>
      </p:sp>
    </p:spTree>
    <p:extLst>
      <p:ext uri="{BB962C8B-B14F-4D97-AF65-F5344CB8AC3E}">
        <p14:creationId xmlns:p14="http://schemas.microsoft.com/office/powerpoint/2010/main" val="112613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673100" y="3835400"/>
            <a:ext cx="11658600" cy="3886200"/>
          </a:xfrm>
          <a:prstGeom prst="rect">
            <a:avLst/>
          </a:prstGeom>
        </p:spPr>
        <p:txBody>
          <a:bodyPr/>
          <a:lstStyle>
            <a:lvl1pPr>
              <a:defRPr sz="10400" spc="208">
                <a:solidFill>
                  <a:srgbClr val="FFFFFF"/>
                </a:solidFill>
              </a:defRPr>
            </a:lvl1pPr>
          </a:lstStyle>
          <a:p>
            <a:r>
              <a:t>Title Text</a:t>
            </a:r>
          </a:p>
        </p:txBody>
      </p:sp>
      <p:sp>
        <p:nvSpPr>
          <p:cNvPr id="12" name="Shape 12"/>
          <p:cNvSpPr>
            <a:spLocks noGrp="1"/>
          </p:cNvSpPr>
          <p:nvPr>
            <p:ph type="body" sz="quarter" idx="1"/>
          </p:nvPr>
        </p:nvSpPr>
        <p:spPr>
          <a:xfrm>
            <a:off x="673100" y="2070100"/>
            <a:ext cx="11658600" cy="1778000"/>
          </a:xfrm>
          <a:prstGeom prst="rect">
            <a:avLst/>
          </a:prstGeom>
        </p:spPr>
        <p:txBody>
          <a:bodyPr anchor="b"/>
          <a:lstStyle>
            <a:lvl1pPr marL="0" indent="0" algn="ctr">
              <a:spcBef>
                <a:spcPts val="0"/>
              </a:spcBef>
              <a:buClrTx/>
              <a:buSzTx/>
              <a:buNone/>
              <a:defRPr sz="5400" cap="all" spc="215">
                <a:solidFill>
                  <a:srgbClr val="FFFFFF"/>
                </a:solidFill>
                <a:latin typeface="+mn-lt"/>
                <a:ea typeface="+mn-ea"/>
                <a:cs typeface="+mn-cs"/>
                <a:sym typeface="Futura"/>
              </a:defRPr>
            </a:lvl1pPr>
            <a:lvl2pPr marL="0" indent="228600" algn="ctr">
              <a:spcBef>
                <a:spcPts val="0"/>
              </a:spcBef>
              <a:buClrTx/>
              <a:buSzTx/>
              <a:buNone/>
              <a:defRPr sz="5400" cap="all" spc="215">
                <a:solidFill>
                  <a:srgbClr val="FFFFFF"/>
                </a:solidFill>
                <a:latin typeface="+mn-lt"/>
                <a:ea typeface="+mn-ea"/>
                <a:cs typeface="+mn-cs"/>
                <a:sym typeface="Futura"/>
              </a:defRPr>
            </a:lvl2pPr>
            <a:lvl3pPr marL="0" indent="457200" algn="ctr">
              <a:spcBef>
                <a:spcPts val="0"/>
              </a:spcBef>
              <a:buClrTx/>
              <a:buSzTx/>
              <a:buNone/>
              <a:defRPr sz="5400" cap="all" spc="215">
                <a:solidFill>
                  <a:srgbClr val="FFFFFF"/>
                </a:solidFill>
                <a:latin typeface="+mn-lt"/>
                <a:ea typeface="+mn-ea"/>
                <a:cs typeface="+mn-cs"/>
                <a:sym typeface="Futura"/>
              </a:defRPr>
            </a:lvl3pPr>
            <a:lvl4pPr marL="0" indent="685800" algn="ctr">
              <a:spcBef>
                <a:spcPts val="0"/>
              </a:spcBef>
              <a:buClrTx/>
              <a:buSzTx/>
              <a:buNone/>
              <a:defRPr sz="5400" cap="all" spc="215">
                <a:solidFill>
                  <a:srgbClr val="FFFFFF"/>
                </a:solidFill>
                <a:latin typeface="+mn-lt"/>
                <a:ea typeface="+mn-ea"/>
                <a:cs typeface="+mn-cs"/>
                <a:sym typeface="Futura"/>
              </a:defRPr>
            </a:lvl4pPr>
            <a:lvl5pPr marL="0" indent="914400" algn="ctr">
              <a:spcBef>
                <a:spcPts val="0"/>
              </a:spcBef>
              <a:buClrTx/>
              <a:buSzTx/>
              <a:buNone/>
              <a:defRPr sz="5400" cap="all" spc="215">
                <a:solidFill>
                  <a:srgbClr val="FFFFFF"/>
                </a:solidFill>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6" name="Shape 96"/>
          <p:cNvSpPr>
            <a:spLocks noGrp="1"/>
          </p:cNvSpPr>
          <p:nvPr>
            <p:ph type="body" idx="1"/>
          </p:nvPr>
        </p:nvSpPr>
        <p:spPr>
          <a:xfrm>
            <a:off x="673100" y="1320800"/>
            <a:ext cx="11658600" cy="74676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97" name="Shape 9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4" name="Shape 104"/>
          <p:cNvSpPr>
            <a:spLocks noGrp="1"/>
          </p:cNvSpPr>
          <p:nvPr>
            <p:ph type="pic" sz="quarter" idx="13"/>
          </p:nvPr>
        </p:nvSpPr>
        <p:spPr>
          <a:xfrm>
            <a:off x="6502400" y="4813300"/>
            <a:ext cx="5600700" cy="40513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5" name="Shape 105"/>
          <p:cNvSpPr>
            <a:spLocks noGrp="1"/>
          </p:cNvSpPr>
          <p:nvPr>
            <p:ph type="pic" sz="quarter" idx="14"/>
          </p:nvPr>
        </p:nvSpPr>
        <p:spPr>
          <a:xfrm>
            <a:off x="6502400" y="1079500"/>
            <a:ext cx="5600700" cy="34290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6" name="Shape 106"/>
          <p:cNvSpPr>
            <a:spLocks noGrp="1"/>
          </p:cNvSpPr>
          <p:nvPr>
            <p:ph type="pic" sz="half" idx="15"/>
          </p:nvPr>
        </p:nvSpPr>
        <p:spPr>
          <a:xfrm>
            <a:off x="897846" y="1079500"/>
            <a:ext cx="4978401"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7" name="Shape 10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6807200" y="1079500"/>
            <a:ext cx="5295900"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5" name="Shape 115"/>
          <p:cNvSpPr>
            <a:spLocks noGrp="1"/>
          </p:cNvSpPr>
          <p:nvPr>
            <p:ph type="pic" sz="half" idx="14"/>
          </p:nvPr>
        </p:nvSpPr>
        <p:spPr>
          <a:xfrm>
            <a:off x="889000" y="1079500"/>
            <a:ext cx="5295900"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6" name="Shape 116"/>
          <p:cNvSpPr>
            <a:spLocks noGrp="1"/>
          </p:cNvSpPr>
          <p:nvPr>
            <p:ph type="sldNum" sz="quarter" idx="2"/>
          </p:nvPr>
        </p:nvSpPr>
        <p:spPr>
          <a:xfrm>
            <a:off x="6335522"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Shape 123"/>
          <p:cNvSpPr>
            <a:spLocks noGrp="1"/>
          </p:cNvSpPr>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sz="2600" i="1" spc="52">
                <a:solidFill>
                  <a:schemeClr val="accent5">
                    <a:satOff val="-10854"/>
                    <a:lumOff val="-10463"/>
                  </a:schemeClr>
                </a:solidFill>
              </a:defRPr>
            </a:lvl1pPr>
          </a:lstStyle>
          <a:p>
            <a:r>
              <a:t>— Johnny Appleseed</a:t>
            </a:r>
          </a:p>
        </p:txBody>
      </p:sp>
      <p:sp>
        <p:nvSpPr>
          <p:cNvPr id="124" name="Shape 124"/>
          <p:cNvSpPr>
            <a:spLocks noGrp="1"/>
          </p:cNvSpPr>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sz="5800" cap="all" spc="464">
                <a:latin typeface="+mn-lt"/>
                <a:ea typeface="+mn-ea"/>
                <a:cs typeface="+mn-cs"/>
                <a:sym typeface="Futura"/>
              </a:defRPr>
            </a:lvl1pPr>
          </a:lstStyle>
          <a:p>
            <a:pPr defTabSz="914400"/>
            <a:r>
              <a:t>Type a quote here.</a:t>
            </a:r>
          </a:p>
        </p:txBody>
      </p:sp>
      <p:sp>
        <p:nvSpPr>
          <p:cNvPr id="125" name="Shape 125"/>
          <p:cNvSpPr>
            <a:spLocks noGrp="1"/>
          </p:cNvSpPr>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z="9000" spc="180">
                <a:latin typeface="Baskerville SemiBold"/>
                <a:ea typeface="Baskerville SemiBold"/>
                <a:cs typeface="Baskerville SemiBold"/>
                <a:sym typeface="Baskerville SemiBold"/>
              </a:defRPr>
            </a:lvl1pPr>
          </a:lstStyle>
          <a:p>
            <a:r>
              <a:t>”</a:t>
            </a:r>
          </a:p>
        </p:txBody>
      </p:sp>
      <p:sp>
        <p:nvSpPr>
          <p:cNvPr id="126" name="Shape 126"/>
          <p:cNvSpPr>
            <a:spLocks noGrp="1"/>
          </p:cNvSpPr>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z="9000" spc="180">
                <a:latin typeface="Baskerville SemiBold"/>
                <a:ea typeface="Baskerville SemiBold"/>
                <a:cs typeface="Baskerville SemiBold"/>
                <a:sym typeface="Baskerville SemiBold"/>
              </a:defRPr>
            </a:lvl1pPr>
          </a:lstStyle>
          <a:p>
            <a:r>
              <a:t>“</a:t>
            </a:r>
          </a:p>
        </p:txBody>
      </p:sp>
      <p:sp>
        <p:nvSpPr>
          <p:cNvPr id="127" name="Shape 12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Shape 134"/>
          <p:cNvSpPr>
            <a:spLocks noGrp="1"/>
          </p:cNvSpPr>
          <p:nvPr>
            <p:ph type="pic" idx="13"/>
          </p:nvPr>
        </p:nvSpPr>
        <p:spPr>
          <a:xfrm>
            <a:off x="-5645" y="0"/>
            <a:ext cx="13004801" cy="9753600"/>
          </a:xfrm>
          <a:prstGeom prst="rect">
            <a:avLst/>
          </a:prstGeom>
        </p:spPr>
        <p:txBody>
          <a:bodyPr lIns="91439" tIns="45719" rIns="91439" bIns="45719">
            <a:noAutofit/>
          </a:bodyPr>
          <a:lstStyle/>
          <a:p>
            <a:endParaRP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hape 142"/>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pic>
        <p:nvPicPr>
          <p:cNvPr id="156" name="image1.jpg" descr="NCCCS_logo_2C.jpg"/>
          <p:cNvPicPr>
            <a:picLocks noChangeAspect="1"/>
          </p:cNvPicPr>
          <p:nvPr/>
        </p:nvPicPr>
        <p:blipFill>
          <a:blip r:embed="rId2">
            <a:extLst/>
          </a:blip>
          <a:stretch>
            <a:fillRect/>
          </a:stretch>
        </p:blipFill>
        <p:spPr>
          <a:xfrm>
            <a:off x="-1" y="216746"/>
            <a:ext cx="3793068" cy="1443076"/>
          </a:xfrm>
          <a:prstGeom prst="rect">
            <a:avLst/>
          </a:prstGeom>
          <a:ln w="12700">
            <a:miter lim="400000"/>
          </a:ln>
        </p:spPr>
      </p:pic>
      <p:sp>
        <p:nvSpPr>
          <p:cNvPr id="157" name="Shape 157"/>
          <p:cNvSpPr>
            <a:spLocks noGrp="1"/>
          </p:cNvSpPr>
          <p:nvPr>
            <p:ph type="title"/>
          </p:nvPr>
        </p:nvSpPr>
        <p:spPr>
          <a:xfrm>
            <a:off x="4009813" y="325119"/>
            <a:ext cx="8669868" cy="1343378"/>
          </a:xfrm>
          <a:prstGeom prst="rect">
            <a:avLst/>
          </a:prstGeom>
        </p:spPr>
        <p:txBody>
          <a:bodyPr lIns="65023" tIns="65023" rIns="65023" bIns="65023" anchor="ctr"/>
          <a:lstStyle>
            <a:lvl1pPr defTabSz="1300480">
              <a:defRPr sz="6200" b="1" cap="none" spc="0">
                <a:solidFill>
                  <a:srgbClr val="000000"/>
                </a:solidFill>
                <a:latin typeface="Franklin Gothic Medium"/>
                <a:ea typeface="Franklin Gothic Medium"/>
                <a:cs typeface="Franklin Gothic Medium"/>
                <a:sym typeface="Franklin Gothic Medium"/>
              </a:defRPr>
            </a:lvl1pPr>
          </a:lstStyle>
          <a:p>
            <a:r>
              <a:t>Title Text</a:t>
            </a:r>
          </a:p>
        </p:txBody>
      </p:sp>
      <p:sp>
        <p:nvSpPr>
          <p:cNvPr id="158" name="Shape 158"/>
          <p:cNvSpPr>
            <a:spLocks noGrp="1"/>
          </p:cNvSpPr>
          <p:nvPr>
            <p:ph type="body" idx="1"/>
          </p:nvPr>
        </p:nvSpPr>
        <p:spPr>
          <a:xfrm>
            <a:off x="650239" y="2275839"/>
            <a:ext cx="11704322" cy="6436927"/>
          </a:xfrm>
          <a:prstGeom prst="rect">
            <a:avLst/>
          </a:prstGeom>
        </p:spPr>
        <p:txBody>
          <a:bodyPr lIns="65023" tIns="65023" rIns="65023" bIns="65023"/>
          <a:lstStyle>
            <a:lvl1pPr marL="471487" indent="-471487" defTabSz="1300480">
              <a:spcBef>
                <a:spcPts val="1000"/>
              </a:spcBef>
              <a:buClrTx/>
              <a:buSzPct val="100000"/>
              <a:buFont typeface="Arial"/>
              <a:defRPr sz="4400" b="1" spc="0">
                <a:solidFill>
                  <a:srgbClr val="000000"/>
                </a:solidFill>
                <a:latin typeface="Franklin Gothic Medium"/>
                <a:ea typeface="Franklin Gothic Medium"/>
                <a:cs typeface="Franklin Gothic Medium"/>
                <a:sym typeface="Franklin Gothic Medium"/>
              </a:defRPr>
            </a:lvl1pPr>
            <a:lvl2pPr marL="906235" indent="-449035" defTabSz="1300480">
              <a:spcBef>
                <a:spcPts val="1000"/>
              </a:spcBef>
              <a:buClrTx/>
              <a:buSzPct val="100000"/>
              <a:buFont typeface="Arial"/>
              <a:buChar char="–"/>
              <a:defRPr sz="4400" b="1" spc="0">
                <a:solidFill>
                  <a:srgbClr val="000000"/>
                </a:solidFill>
                <a:latin typeface="Franklin Gothic Medium"/>
                <a:ea typeface="Franklin Gothic Medium"/>
                <a:cs typeface="Franklin Gothic Medium"/>
                <a:sym typeface="Franklin Gothic Medium"/>
              </a:defRPr>
            </a:lvl2pPr>
            <a:lvl3pPr marL="1333500" indent="-419100" defTabSz="1300480">
              <a:spcBef>
                <a:spcPts val="1000"/>
              </a:spcBef>
              <a:buClrTx/>
              <a:buSzPct val="100000"/>
              <a:buFont typeface="Arial"/>
              <a:defRPr sz="4400" b="1" spc="0">
                <a:solidFill>
                  <a:srgbClr val="000000"/>
                </a:solidFill>
                <a:latin typeface="Franklin Gothic Medium"/>
                <a:ea typeface="Franklin Gothic Medium"/>
                <a:cs typeface="Franklin Gothic Medium"/>
                <a:sym typeface="Franklin Gothic Medium"/>
              </a:defRPr>
            </a:lvl3pPr>
            <a:lvl4pPr marL="1874520" indent="-502920" defTabSz="1300480">
              <a:spcBef>
                <a:spcPts val="1000"/>
              </a:spcBef>
              <a:buClrTx/>
              <a:buSzPct val="100000"/>
              <a:buFont typeface="Arial"/>
              <a:buChar char="–"/>
              <a:defRPr sz="4400" b="1" spc="0">
                <a:solidFill>
                  <a:srgbClr val="000000"/>
                </a:solidFill>
                <a:latin typeface="Franklin Gothic Medium"/>
                <a:ea typeface="Franklin Gothic Medium"/>
                <a:cs typeface="Franklin Gothic Medium"/>
                <a:sym typeface="Franklin Gothic Medium"/>
              </a:defRPr>
            </a:lvl4pPr>
            <a:lvl5pPr marL="2331720" indent="-502920" defTabSz="1300480">
              <a:spcBef>
                <a:spcPts val="1000"/>
              </a:spcBef>
              <a:buClrTx/>
              <a:buSzPct val="100000"/>
              <a:buFont typeface="Arial"/>
              <a:buChar char="»"/>
              <a:defRPr sz="4400" b="1" spc="0">
                <a:solidFill>
                  <a:srgbClr val="000000"/>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59" name="Shape 159"/>
          <p:cNvSpPr>
            <a:spLocks noGrp="1"/>
          </p:cNvSpPr>
          <p:nvPr>
            <p:ph type="sldNum" sz="quarter" idx="2"/>
          </p:nvPr>
        </p:nvSpPr>
        <p:spPr>
          <a:xfrm>
            <a:off x="11985791" y="9114112"/>
            <a:ext cx="368769" cy="371349"/>
          </a:xfrm>
          <a:prstGeom prst="rect">
            <a:avLst/>
          </a:prstGeom>
        </p:spPr>
        <p:txBody>
          <a:bodyPr lIns="65023" tIns="65023" rIns="65023" bIns="65023" anchor="ctr"/>
          <a:lstStyle>
            <a:lvl1pPr algn="r" defTabSz="1300480">
              <a:defRPr sz="1600" b="1" cap="none" spc="0">
                <a:solidFill>
                  <a:srgbClr val="888888"/>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 Title Slide">
    <p:bg>
      <p:bgPr>
        <a:solidFill>
          <a:srgbClr val="FFFFFF"/>
        </a:solidFill>
        <a:effectLst/>
      </p:bgPr>
    </p:bg>
    <p:spTree>
      <p:nvGrpSpPr>
        <p:cNvPr id="1" name=""/>
        <p:cNvGrpSpPr/>
        <p:nvPr/>
      </p:nvGrpSpPr>
      <p:grpSpPr>
        <a:xfrm>
          <a:off x="0" y="0"/>
          <a:ext cx="0" cy="0"/>
          <a:chOff x="0" y="0"/>
          <a:chExt cx="0" cy="0"/>
        </a:xfrm>
      </p:grpSpPr>
      <p:pic>
        <p:nvPicPr>
          <p:cNvPr id="166" name="image1.jpeg" descr="NCCCS_logo_2C.jpg"/>
          <p:cNvPicPr>
            <a:picLocks noChangeAspect="1"/>
          </p:cNvPicPr>
          <p:nvPr/>
        </p:nvPicPr>
        <p:blipFill>
          <a:blip r:embed="rId2">
            <a:extLst/>
          </a:blip>
          <a:stretch>
            <a:fillRect/>
          </a:stretch>
        </p:blipFill>
        <p:spPr>
          <a:xfrm>
            <a:off x="-1" y="216746"/>
            <a:ext cx="3793068" cy="1443077"/>
          </a:xfrm>
          <a:prstGeom prst="rect">
            <a:avLst/>
          </a:prstGeom>
          <a:ln w="12700">
            <a:miter lim="400000"/>
          </a:ln>
        </p:spPr>
      </p:pic>
      <p:sp>
        <p:nvSpPr>
          <p:cNvPr id="167" name="Shape 167"/>
          <p:cNvSpPr>
            <a:spLocks noGrp="1"/>
          </p:cNvSpPr>
          <p:nvPr>
            <p:ph type="title"/>
          </p:nvPr>
        </p:nvSpPr>
        <p:spPr>
          <a:xfrm>
            <a:off x="1625599" y="-1"/>
            <a:ext cx="9753601" cy="4991951"/>
          </a:xfrm>
          <a:prstGeom prst="rect">
            <a:avLst/>
          </a:prstGeom>
        </p:spPr>
        <p:txBody>
          <a:bodyPr lIns="65021" tIns="65021" rIns="65021" bIns="65021" anchor="b"/>
          <a:lstStyle>
            <a:lvl1pPr defTabSz="1300480">
              <a:defRPr sz="6400" b="1" cap="none" spc="0">
                <a:solidFill>
                  <a:srgbClr val="000000"/>
                </a:solidFill>
                <a:uFill>
                  <a:solidFill>
                    <a:srgbClr val="000000"/>
                  </a:solidFill>
                </a:uFill>
                <a:latin typeface="Franklin Gothic Medium"/>
                <a:ea typeface="Franklin Gothic Medium"/>
                <a:cs typeface="Franklin Gothic Medium"/>
                <a:sym typeface="Franklin Gothic Medium"/>
              </a:defRPr>
            </a:lvl1pPr>
          </a:lstStyle>
          <a:p>
            <a:r>
              <a:t>Title Text</a:t>
            </a:r>
          </a:p>
        </p:txBody>
      </p:sp>
      <p:sp>
        <p:nvSpPr>
          <p:cNvPr id="168" name="Shape 168"/>
          <p:cNvSpPr>
            <a:spLocks noGrp="1"/>
          </p:cNvSpPr>
          <p:nvPr>
            <p:ph type="body" sz="half" idx="1"/>
          </p:nvPr>
        </p:nvSpPr>
        <p:spPr>
          <a:xfrm>
            <a:off x="1625599" y="5122897"/>
            <a:ext cx="9753601" cy="4630707"/>
          </a:xfrm>
          <a:prstGeom prst="rect">
            <a:avLst/>
          </a:prstGeom>
        </p:spPr>
        <p:txBody>
          <a:bodyPr lIns="65021" tIns="65021" rIns="65021" bIns="65021"/>
          <a:lstStyle>
            <a:lvl1pPr marL="0" indent="0" algn="ctr" defTabSz="1300480">
              <a:spcBef>
                <a:spcPts val="500"/>
              </a:spcBef>
              <a:buClrTx/>
              <a:buSzTx/>
              <a:buNone/>
              <a:defRPr sz="2400" b="1" spc="0">
                <a:solidFill>
                  <a:srgbClr val="000000"/>
                </a:solidFill>
                <a:uFill>
                  <a:solidFill>
                    <a:srgbClr val="000000"/>
                  </a:solidFill>
                </a:uFill>
                <a:latin typeface="Franklin Gothic Medium"/>
                <a:ea typeface="Franklin Gothic Medium"/>
                <a:cs typeface="Franklin Gothic Medium"/>
                <a:sym typeface="Franklin Gothic Medium"/>
              </a:defRPr>
            </a:lvl1pPr>
            <a:lvl2pPr marL="0" indent="0" algn="ctr" defTabSz="1300480">
              <a:spcBef>
                <a:spcPts val="500"/>
              </a:spcBef>
              <a:buClrTx/>
              <a:buSzTx/>
              <a:buNone/>
              <a:defRPr sz="2400" b="1" spc="0">
                <a:solidFill>
                  <a:srgbClr val="000000"/>
                </a:solidFill>
                <a:uFill>
                  <a:solidFill>
                    <a:srgbClr val="000000"/>
                  </a:solidFill>
                </a:uFill>
                <a:latin typeface="Franklin Gothic Medium"/>
                <a:ea typeface="Franklin Gothic Medium"/>
                <a:cs typeface="Franklin Gothic Medium"/>
                <a:sym typeface="Franklin Gothic Medium"/>
              </a:defRPr>
            </a:lvl2pPr>
            <a:lvl3pPr marL="0" indent="0" algn="ctr" defTabSz="1300480">
              <a:spcBef>
                <a:spcPts val="500"/>
              </a:spcBef>
              <a:buClrTx/>
              <a:buSzTx/>
              <a:buNone/>
              <a:defRPr sz="2400" b="1" spc="0">
                <a:solidFill>
                  <a:srgbClr val="000000"/>
                </a:solidFill>
                <a:uFill>
                  <a:solidFill>
                    <a:srgbClr val="000000"/>
                  </a:solidFill>
                </a:uFill>
                <a:latin typeface="Franklin Gothic Medium"/>
                <a:ea typeface="Franklin Gothic Medium"/>
                <a:cs typeface="Franklin Gothic Medium"/>
                <a:sym typeface="Franklin Gothic Medium"/>
              </a:defRPr>
            </a:lvl3pPr>
            <a:lvl4pPr marL="0" indent="0" algn="ctr" defTabSz="1300480">
              <a:spcBef>
                <a:spcPts val="500"/>
              </a:spcBef>
              <a:buClrTx/>
              <a:buSzTx/>
              <a:buNone/>
              <a:defRPr sz="2400" b="1" spc="0">
                <a:solidFill>
                  <a:srgbClr val="000000"/>
                </a:solidFill>
                <a:uFill>
                  <a:solidFill>
                    <a:srgbClr val="000000"/>
                  </a:solidFill>
                </a:uFill>
                <a:latin typeface="Franklin Gothic Medium"/>
                <a:ea typeface="Franklin Gothic Medium"/>
                <a:cs typeface="Franklin Gothic Medium"/>
                <a:sym typeface="Franklin Gothic Medium"/>
              </a:defRPr>
            </a:lvl4pPr>
            <a:lvl5pPr marL="0" indent="0" algn="ctr" defTabSz="1300480">
              <a:spcBef>
                <a:spcPts val="500"/>
              </a:spcBef>
              <a:buClrTx/>
              <a:buSzTx/>
              <a:buNone/>
              <a:defRPr sz="2400" b="1" spc="0">
                <a:solidFill>
                  <a:srgbClr val="000000"/>
                </a:solidFill>
                <a:uFill>
                  <a:solidFill>
                    <a:srgbClr val="000000"/>
                  </a:solidFill>
                </a:u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69" name="Shape 169"/>
          <p:cNvSpPr>
            <a:spLocks noGrp="1"/>
          </p:cNvSpPr>
          <p:nvPr>
            <p:ph type="sldNum" sz="quarter" idx="2"/>
          </p:nvPr>
        </p:nvSpPr>
        <p:spPr>
          <a:xfrm>
            <a:off x="9320107" y="9114112"/>
            <a:ext cx="3034454" cy="371343"/>
          </a:xfrm>
          <a:prstGeom prst="rect">
            <a:avLst/>
          </a:prstGeom>
        </p:spPr>
        <p:txBody>
          <a:bodyPr wrap="square" lIns="65021" tIns="65021" rIns="65021" bIns="65021" anchor="ctr"/>
          <a:lstStyle>
            <a:lvl1pPr algn="r" defTabSz="1300480">
              <a:defRPr sz="1600" b="1" cap="none" spc="0">
                <a:solidFill>
                  <a:srgbClr val="888888"/>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76" name="Shape 176"/>
          <p:cNvSpPr>
            <a:spLocks noGrp="1"/>
          </p:cNvSpPr>
          <p:nvPr>
            <p:ph type="title"/>
          </p:nvPr>
        </p:nvSpPr>
        <p:spPr>
          <a:xfrm>
            <a:off x="952500" y="444500"/>
            <a:ext cx="11099800" cy="2159000"/>
          </a:xfrm>
          <a:prstGeom prst="rect">
            <a:avLst/>
          </a:prstGeom>
        </p:spPr>
        <p:txBody>
          <a:bodyPr anchor="ctr"/>
          <a:lstStyle>
            <a:lvl1pPr defTabSz="584200">
              <a:defRPr sz="8000" cap="none" spc="0">
                <a:solidFill>
                  <a:srgbClr val="000000"/>
                </a:solidFill>
                <a:latin typeface="Helvetica Light"/>
                <a:ea typeface="Helvetica Light"/>
                <a:cs typeface="Helvetica Light"/>
                <a:sym typeface="Helvetica Light"/>
              </a:defRPr>
            </a:lvl1pPr>
          </a:lstStyle>
          <a:p>
            <a:r>
              <a:t>Title Text</a:t>
            </a:r>
          </a:p>
        </p:txBody>
      </p:sp>
      <p:sp>
        <p:nvSpPr>
          <p:cNvPr id="177" name="Shape 177"/>
          <p:cNvSpPr>
            <a:spLocks noGrp="1"/>
          </p:cNvSpPr>
          <p:nvPr>
            <p:ph type="body" idx="1"/>
          </p:nvPr>
        </p:nvSpPr>
        <p:spPr>
          <a:xfrm>
            <a:off x="952500" y="2603500"/>
            <a:ext cx="11099800" cy="6286500"/>
          </a:xfrm>
          <a:prstGeom prst="rect">
            <a:avLst/>
          </a:prstGeom>
        </p:spPr>
        <p:txBody>
          <a:bodyPr anchor="ctr"/>
          <a:lstStyle>
            <a:lvl1pPr marL="444500" indent="-444500" defTabSz="584200">
              <a:spcBef>
                <a:spcPts val="4200"/>
              </a:spcBef>
              <a:buClrTx/>
              <a:defRPr sz="3600" spc="0">
                <a:solidFill>
                  <a:srgbClr val="000000"/>
                </a:solidFill>
                <a:latin typeface="Helvetica Light"/>
                <a:ea typeface="Helvetica Light"/>
                <a:cs typeface="Helvetica Light"/>
                <a:sym typeface="Helvetica Light"/>
              </a:defRPr>
            </a:lvl1pPr>
            <a:lvl2pPr marL="889000" indent="-444500" defTabSz="584200">
              <a:spcBef>
                <a:spcPts val="4200"/>
              </a:spcBef>
              <a:buClrTx/>
              <a:defRPr sz="3600" spc="0">
                <a:solidFill>
                  <a:srgbClr val="000000"/>
                </a:solidFill>
                <a:latin typeface="Helvetica Light"/>
                <a:ea typeface="Helvetica Light"/>
                <a:cs typeface="Helvetica Light"/>
                <a:sym typeface="Helvetica Light"/>
              </a:defRPr>
            </a:lvl2pPr>
            <a:lvl3pPr marL="1333500" indent="-444500" defTabSz="584200">
              <a:spcBef>
                <a:spcPts val="4200"/>
              </a:spcBef>
              <a:buClrTx/>
              <a:defRPr sz="3600" spc="0">
                <a:solidFill>
                  <a:srgbClr val="000000"/>
                </a:solidFill>
                <a:latin typeface="Helvetica Light"/>
                <a:ea typeface="Helvetica Light"/>
                <a:cs typeface="Helvetica Light"/>
                <a:sym typeface="Helvetica Light"/>
              </a:defRPr>
            </a:lvl3pPr>
            <a:lvl4pPr marL="1778000" indent="-444500" defTabSz="584200">
              <a:spcBef>
                <a:spcPts val="4200"/>
              </a:spcBef>
              <a:buClrTx/>
              <a:defRPr sz="3600" spc="0">
                <a:solidFill>
                  <a:srgbClr val="000000"/>
                </a:solidFill>
                <a:latin typeface="Helvetica Light"/>
                <a:ea typeface="Helvetica Light"/>
                <a:cs typeface="Helvetica Light"/>
                <a:sym typeface="Helvetica Light"/>
              </a:defRPr>
            </a:lvl4pPr>
            <a:lvl5pPr marL="2222500" indent="-444500" defTabSz="584200">
              <a:spcBef>
                <a:spcPts val="4200"/>
              </a:spcBef>
              <a:buClrTx/>
              <a:defRPr sz="3600" spc="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78" name="Shape 178"/>
          <p:cNvSpPr>
            <a:spLocks noGrp="1"/>
          </p:cNvSpPr>
          <p:nvPr>
            <p:ph type="sldNum" sz="quarter" idx="2"/>
          </p:nvPr>
        </p:nvSpPr>
        <p:spPr>
          <a:xfrm>
            <a:off x="6311798" y="9251950"/>
            <a:ext cx="368504" cy="381000"/>
          </a:xfrm>
          <a:prstGeom prst="rect">
            <a:avLst/>
          </a:prstGeom>
        </p:spPr>
        <p:txBody>
          <a:bodyPr/>
          <a:lstStyle>
            <a:lvl1pPr defTabSz="584200">
              <a:defRPr sz="1800" cap="none"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idx="13"/>
          </p:nvPr>
        </p:nvSpPr>
        <p:spPr>
          <a:xfrm>
            <a:off x="533400" y="3479800"/>
            <a:ext cx="11938000" cy="57658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21" name="Shape 21"/>
          <p:cNvSpPr>
            <a:spLocks noGrp="1"/>
          </p:cNvSpPr>
          <p:nvPr>
            <p:ph type="title"/>
          </p:nvPr>
        </p:nvSpPr>
        <p:spPr>
          <a:xfrm>
            <a:off x="673100" y="1168400"/>
            <a:ext cx="11658600" cy="1333500"/>
          </a:xfrm>
          <a:prstGeom prst="rect">
            <a:avLst/>
          </a:prstGeom>
        </p:spPr>
        <p:txBody>
          <a:bodyPr/>
          <a:lstStyle>
            <a:lvl1pPr>
              <a:lnSpc>
                <a:spcPct val="80000"/>
              </a:lnSpc>
              <a:defRPr sz="7400" spc="148">
                <a:solidFill>
                  <a:srgbClr val="FFFFFF"/>
                </a:solidFill>
              </a:defRPr>
            </a:lvl1pPr>
          </a:lstStyle>
          <a:p>
            <a:r>
              <a:t>Title Text</a:t>
            </a:r>
          </a:p>
        </p:txBody>
      </p:sp>
      <p:sp>
        <p:nvSpPr>
          <p:cNvPr id="22" name="Shape 22"/>
          <p:cNvSpPr>
            <a:spLocks noGrp="1"/>
          </p:cNvSpPr>
          <p:nvPr>
            <p:ph type="body" sz="quarter" idx="1"/>
          </p:nvPr>
        </p:nvSpPr>
        <p:spPr>
          <a:xfrm>
            <a:off x="673100" y="508000"/>
            <a:ext cx="11658600" cy="673100"/>
          </a:xfrm>
          <a:prstGeom prst="rect">
            <a:avLst/>
          </a:prstGeom>
        </p:spPr>
        <p:txBody>
          <a:bodyPr/>
          <a:lstStyle>
            <a:lvl1pPr marL="0" indent="0" algn="ctr">
              <a:spcBef>
                <a:spcPts val="0"/>
              </a:spcBef>
              <a:buClrTx/>
              <a:buSzTx/>
              <a:buNone/>
              <a:defRPr sz="4000" cap="all" spc="79">
                <a:solidFill>
                  <a:srgbClr val="FFFFFF"/>
                </a:solidFill>
                <a:latin typeface="+mn-lt"/>
                <a:ea typeface="+mn-ea"/>
                <a:cs typeface="+mn-cs"/>
                <a:sym typeface="Futura"/>
              </a:defRPr>
            </a:lvl1pPr>
            <a:lvl2pPr marL="0" indent="228600" algn="ctr">
              <a:spcBef>
                <a:spcPts val="0"/>
              </a:spcBef>
              <a:buClrTx/>
              <a:buSzTx/>
              <a:buNone/>
              <a:defRPr sz="4000" cap="all" spc="79">
                <a:solidFill>
                  <a:srgbClr val="FFFFFF"/>
                </a:solidFill>
                <a:latin typeface="+mn-lt"/>
                <a:ea typeface="+mn-ea"/>
                <a:cs typeface="+mn-cs"/>
                <a:sym typeface="Futura"/>
              </a:defRPr>
            </a:lvl2pPr>
            <a:lvl3pPr marL="0" indent="457200" algn="ctr">
              <a:spcBef>
                <a:spcPts val="0"/>
              </a:spcBef>
              <a:buClrTx/>
              <a:buSzTx/>
              <a:buNone/>
              <a:defRPr sz="4000" cap="all" spc="79">
                <a:solidFill>
                  <a:srgbClr val="FFFFFF"/>
                </a:solidFill>
                <a:latin typeface="+mn-lt"/>
                <a:ea typeface="+mn-ea"/>
                <a:cs typeface="+mn-cs"/>
                <a:sym typeface="Futura"/>
              </a:defRPr>
            </a:lvl3pPr>
            <a:lvl4pPr marL="0" indent="685800" algn="ctr">
              <a:spcBef>
                <a:spcPts val="0"/>
              </a:spcBef>
              <a:buClrTx/>
              <a:buSzTx/>
              <a:buNone/>
              <a:defRPr sz="4000" cap="all" spc="79">
                <a:solidFill>
                  <a:srgbClr val="FFFFFF"/>
                </a:solidFill>
                <a:latin typeface="+mn-lt"/>
                <a:ea typeface="+mn-ea"/>
                <a:cs typeface="+mn-cs"/>
                <a:sym typeface="Futura"/>
              </a:defRPr>
            </a:lvl4pPr>
            <a:lvl5pPr marL="0" indent="914400" algn="ctr">
              <a:spcBef>
                <a:spcPts val="0"/>
              </a:spcBef>
              <a:buClrTx/>
              <a:buSzTx/>
              <a:buNone/>
              <a:defRPr sz="4000" cap="all" spc="79">
                <a:solidFill>
                  <a:srgbClr val="FFFFFF"/>
                </a:solidFill>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185" name="Shape 185"/>
          <p:cNvSpPr>
            <a:spLocks noGrp="1"/>
          </p:cNvSpPr>
          <p:nvPr>
            <p:ph type="pic" sz="half" idx="13"/>
          </p:nvPr>
        </p:nvSpPr>
        <p:spPr>
          <a:xfrm>
            <a:off x="6718300" y="2603500"/>
            <a:ext cx="5334000" cy="6286500"/>
          </a:xfrm>
          <a:prstGeom prst="rect">
            <a:avLst/>
          </a:prstGeom>
        </p:spPr>
        <p:txBody>
          <a:bodyPr lIns="91439" tIns="45719" rIns="91439" bIns="45719">
            <a:noAutofit/>
          </a:bodyPr>
          <a:lstStyle/>
          <a:p>
            <a:endParaRPr/>
          </a:p>
        </p:txBody>
      </p:sp>
      <p:sp>
        <p:nvSpPr>
          <p:cNvPr id="186" name="Shape 186"/>
          <p:cNvSpPr>
            <a:spLocks noGrp="1"/>
          </p:cNvSpPr>
          <p:nvPr>
            <p:ph type="title"/>
          </p:nvPr>
        </p:nvSpPr>
        <p:spPr>
          <a:xfrm>
            <a:off x="952500" y="444500"/>
            <a:ext cx="11099800" cy="2159000"/>
          </a:xfrm>
          <a:prstGeom prst="rect">
            <a:avLst/>
          </a:prstGeom>
        </p:spPr>
        <p:txBody>
          <a:bodyPr anchor="ctr"/>
          <a:lstStyle>
            <a:lvl1pPr defTabSz="584200">
              <a:defRPr sz="8000" cap="none" spc="0">
                <a:solidFill>
                  <a:srgbClr val="000000"/>
                </a:solidFill>
                <a:latin typeface="Helvetica Light"/>
                <a:ea typeface="Helvetica Light"/>
                <a:cs typeface="Helvetica Light"/>
                <a:sym typeface="Helvetica Light"/>
              </a:defRPr>
            </a:lvl1pPr>
          </a:lstStyle>
          <a:p>
            <a:r>
              <a:t>Title Text</a:t>
            </a:r>
          </a:p>
        </p:txBody>
      </p:sp>
      <p:sp>
        <p:nvSpPr>
          <p:cNvPr id="187" name="Shape 187"/>
          <p:cNvSpPr>
            <a:spLocks noGrp="1"/>
          </p:cNvSpPr>
          <p:nvPr>
            <p:ph type="body" sz="half" idx="1"/>
          </p:nvPr>
        </p:nvSpPr>
        <p:spPr>
          <a:xfrm>
            <a:off x="952500" y="2603500"/>
            <a:ext cx="5334000" cy="6286500"/>
          </a:xfrm>
          <a:prstGeom prst="rect">
            <a:avLst/>
          </a:prstGeom>
        </p:spPr>
        <p:txBody>
          <a:bodyPr anchor="ctr"/>
          <a:lstStyle>
            <a:lvl1pPr marL="342900" indent="-342900" defTabSz="584200">
              <a:spcBef>
                <a:spcPts val="3200"/>
              </a:spcBef>
              <a:buClrTx/>
              <a:defRPr spc="0">
                <a:solidFill>
                  <a:srgbClr val="000000"/>
                </a:solidFill>
                <a:latin typeface="Helvetica Light"/>
                <a:ea typeface="Helvetica Light"/>
                <a:cs typeface="Helvetica Light"/>
                <a:sym typeface="Helvetica Light"/>
              </a:defRPr>
            </a:lvl1pPr>
            <a:lvl2pPr marL="685800" indent="-342900" defTabSz="584200">
              <a:spcBef>
                <a:spcPts val="3200"/>
              </a:spcBef>
              <a:buClrTx/>
              <a:defRPr spc="0">
                <a:solidFill>
                  <a:srgbClr val="000000"/>
                </a:solidFill>
                <a:latin typeface="Helvetica Light"/>
                <a:ea typeface="Helvetica Light"/>
                <a:cs typeface="Helvetica Light"/>
                <a:sym typeface="Helvetica Light"/>
              </a:defRPr>
            </a:lvl2pPr>
            <a:lvl3pPr marL="1028700" indent="-342900" defTabSz="584200">
              <a:spcBef>
                <a:spcPts val="3200"/>
              </a:spcBef>
              <a:buClrTx/>
              <a:defRPr spc="0">
                <a:solidFill>
                  <a:srgbClr val="000000"/>
                </a:solidFill>
                <a:latin typeface="Helvetica Light"/>
                <a:ea typeface="Helvetica Light"/>
                <a:cs typeface="Helvetica Light"/>
                <a:sym typeface="Helvetica Light"/>
              </a:defRPr>
            </a:lvl3pPr>
            <a:lvl4pPr marL="1371600" indent="-342900" defTabSz="584200">
              <a:spcBef>
                <a:spcPts val="3200"/>
              </a:spcBef>
              <a:buClrTx/>
              <a:defRPr spc="0">
                <a:solidFill>
                  <a:srgbClr val="000000"/>
                </a:solidFill>
                <a:latin typeface="Helvetica Light"/>
                <a:ea typeface="Helvetica Light"/>
                <a:cs typeface="Helvetica Light"/>
                <a:sym typeface="Helvetica Light"/>
              </a:defRPr>
            </a:lvl4pPr>
            <a:lvl5pPr marL="1714500" indent="-342900" defTabSz="584200">
              <a:spcBef>
                <a:spcPts val="3200"/>
              </a:spcBef>
              <a:buClrTx/>
              <a:defRPr spc="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88" name="Shape 188"/>
          <p:cNvSpPr>
            <a:spLocks noGrp="1"/>
          </p:cNvSpPr>
          <p:nvPr>
            <p:ph type="sldNum" sz="quarter" idx="2"/>
          </p:nvPr>
        </p:nvSpPr>
        <p:spPr>
          <a:xfrm>
            <a:off x="6311798" y="9251950"/>
            <a:ext cx="368504" cy="381000"/>
          </a:xfrm>
          <a:prstGeom prst="rect">
            <a:avLst/>
          </a:prstGeom>
        </p:spPr>
        <p:txBody>
          <a:bodyPr/>
          <a:lstStyle>
            <a:lvl1pPr defTabSz="584200">
              <a:defRPr sz="1800" cap="none"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195" name="Shape 195"/>
          <p:cNvSpPr>
            <a:spLocks noGrp="1"/>
          </p:cNvSpPr>
          <p:nvPr>
            <p:ph type="sldNum" sz="quarter" idx="2"/>
          </p:nvPr>
        </p:nvSpPr>
        <p:spPr>
          <a:xfrm>
            <a:off x="6311798" y="9251950"/>
            <a:ext cx="368504" cy="381000"/>
          </a:xfrm>
          <a:prstGeom prst="rect">
            <a:avLst/>
          </a:prstGeom>
        </p:spPr>
        <p:txBody>
          <a:bodyPr/>
          <a:lstStyle>
            <a:lvl1pPr defTabSz="584200">
              <a:defRPr sz="1800" cap="none"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876300" y="2330450"/>
            <a:ext cx="11277600" cy="64770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body" sz="quarter" idx="1"/>
          </p:nvPr>
        </p:nvSpPr>
        <p:spPr>
          <a:xfrm>
            <a:off x="673100" y="1320800"/>
            <a:ext cx="11658600" cy="495300"/>
          </a:xfrm>
          <a:prstGeom prst="rect">
            <a:avLst/>
          </a:prstGeom>
        </p:spPr>
        <p:txBody>
          <a:bodyPr/>
          <a:lstStyle>
            <a:lvl1pPr marL="0" indent="0" algn="ctr">
              <a:spcBef>
                <a:spcPts val="0"/>
              </a:spcBef>
              <a:buClrTx/>
              <a:buSzTx/>
              <a:buNone/>
              <a:defRPr sz="2600" cap="all" spc="234">
                <a:latin typeface="+mn-lt"/>
                <a:ea typeface="+mn-ea"/>
                <a:cs typeface="+mn-cs"/>
                <a:sym typeface="Futura"/>
              </a:defRPr>
            </a:lvl1pPr>
            <a:lvl2pPr marL="0" indent="228600" algn="ctr">
              <a:spcBef>
                <a:spcPts val="0"/>
              </a:spcBef>
              <a:buClrTx/>
              <a:buSzTx/>
              <a:buNone/>
              <a:defRPr sz="2600" cap="all" spc="234">
                <a:latin typeface="+mn-lt"/>
                <a:ea typeface="+mn-ea"/>
                <a:cs typeface="+mn-cs"/>
                <a:sym typeface="Futura"/>
              </a:defRPr>
            </a:lvl2pPr>
            <a:lvl3pPr marL="0" indent="457200" algn="ctr">
              <a:spcBef>
                <a:spcPts val="0"/>
              </a:spcBef>
              <a:buClrTx/>
              <a:buSzTx/>
              <a:buNone/>
              <a:defRPr sz="2600" cap="all" spc="234">
                <a:latin typeface="+mn-lt"/>
                <a:ea typeface="+mn-ea"/>
                <a:cs typeface="+mn-cs"/>
                <a:sym typeface="Futura"/>
              </a:defRPr>
            </a:lvl3pPr>
            <a:lvl4pPr marL="0" indent="685800" algn="ctr">
              <a:spcBef>
                <a:spcPts val="0"/>
              </a:spcBef>
              <a:buClrTx/>
              <a:buSzTx/>
              <a:buNone/>
              <a:defRPr sz="2600" cap="all" spc="234">
                <a:latin typeface="+mn-lt"/>
                <a:ea typeface="+mn-ea"/>
                <a:cs typeface="+mn-cs"/>
                <a:sym typeface="Futura"/>
              </a:defRPr>
            </a:lvl4pPr>
            <a:lvl5pPr marL="0" indent="914400" algn="ctr">
              <a:spcBef>
                <a:spcPts val="0"/>
              </a:spcBef>
              <a:buClrTx/>
              <a:buSzTx/>
              <a:buNone/>
              <a:defRPr sz="2600" cap="all" spc="234">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Shape 40"/>
          <p:cNvSpPr>
            <a:spLocks noGrp="1"/>
          </p:cNvSpPr>
          <p:nvPr>
            <p:ph type="title"/>
          </p:nvPr>
        </p:nvSpPr>
        <p:spPr>
          <a:xfrm>
            <a:off x="673100" y="3086100"/>
            <a:ext cx="11658600" cy="3568700"/>
          </a:xfrm>
          <a:prstGeom prst="rect">
            <a:avLst/>
          </a:prstGeom>
        </p:spPr>
        <p:txBody>
          <a:bodyPr anchor="ctr"/>
          <a:lstStyle>
            <a:lvl1pPr>
              <a:defRPr sz="10400" spc="208">
                <a:solidFill>
                  <a:srgbClr val="FFFFFF"/>
                </a:solidFill>
              </a:defRPr>
            </a:lvl1pPr>
          </a:lstStyle>
          <a:p>
            <a:r>
              <a:t>Title Text</a:t>
            </a:r>
          </a:p>
        </p:txBody>
      </p:sp>
      <p:sp>
        <p:nvSpPr>
          <p:cNvPr id="41" name="Shape 4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Shape 48"/>
          <p:cNvSpPr>
            <a:spLocks noGrp="1"/>
          </p:cNvSpPr>
          <p:nvPr>
            <p:ph type="title"/>
          </p:nvPr>
        </p:nvSpPr>
        <p:spPr>
          <a:xfrm>
            <a:off x="673100" y="3086100"/>
            <a:ext cx="11658600" cy="3568700"/>
          </a:xfrm>
          <a:prstGeom prst="rect">
            <a:avLst/>
          </a:prstGeom>
        </p:spPr>
        <p:txBody>
          <a:bodyPr anchor="ctr"/>
          <a:lstStyle>
            <a:lvl1pPr>
              <a:defRPr sz="10400" spc="208"/>
            </a:lvl1p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Shape 56"/>
          <p:cNvSpPr>
            <a:spLocks noGrp="1"/>
          </p:cNvSpPr>
          <p:nvPr>
            <p:ph type="pic" sz="half" idx="13"/>
          </p:nvPr>
        </p:nvSpPr>
        <p:spPr>
          <a:xfrm>
            <a:off x="6191619" y="1082886"/>
            <a:ext cx="5880101" cy="774700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57" name="Shape 57"/>
          <p:cNvSpPr>
            <a:spLocks noGrp="1"/>
          </p:cNvSpPr>
          <p:nvPr>
            <p:ph type="title"/>
          </p:nvPr>
        </p:nvSpPr>
        <p:spPr>
          <a:xfrm>
            <a:off x="673100" y="4191000"/>
            <a:ext cx="4889500" cy="3581400"/>
          </a:xfrm>
          <a:prstGeom prst="rect">
            <a:avLst/>
          </a:prstGeom>
        </p:spPr>
        <p:txBody>
          <a:bodyPr/>
          <a:lstStyle>
            <a:lvl1pPr algn="l">
              <a:lnSpc>
                <a:spcPct val="80000"/>
              </a:lnSpc>
              <a:defRPr sz="7400" spc="148"/>
            </a:lvl1pPr>
          </a:lstStyle>
          <a:p>
            <a:r>
              <a:t>Title Text</a:t>
            </a:r>
          </a:p>
        </p:txBody>
      </p:sp>
      <p:sp>
        <p:nvSpPr>
          <p:cNvPr id="58" name="Shape 58"/>
          <p:cNvSpPr>
            <a:spLocks noGrp="1"/>
          </p:cNvSpPr>
          <p:nvPr>
            <p:ph type="body" sz="quarter" idx="1"/>
          </p:nvPr>
        </p:nvSpPr>
        <p:spPr>
          <a:xfrm>
            <a:off x="673100" y="2844800"/>
            <a:ext cx="4889500" cy="1358900"/>
          </a:xfrm>
          <a:prstGeom prst="rect">
            <a:avLst/>
          </a:prstGeom>
        </p:spPr>
        <p:txBody>
          <a:bodyPr anchor="b"/>
          <a:lstStyle>
            <a:lvl1pPr marL="0" indent="0">
              <a:spcBef>
                <a:spcPts val="0"/>
              </a:spcBef>
              <a:buClrTx/>
              <a:buSzTx/>
              <a:buNone/>
              <a:defRPr sz="4000" cap="all" spc="79">
                <a:latin typeface="+mn-lt"/>
                <a:ea typeface="+mn-ea"/>
                <a:cs typeface="+mn-cs"/>
                <a:sym typeface="Futura"/>
              </a:defRPr>
            </a:lvl1pPr>
            <a:lvl2pPr marL="0" indent="228600">
              <a:spcBef>
                <a:spcPts val="0"/>
              </a:spcBef>
              <a:buClrTx/>
              <a:buSzTx/>
              <a:buNone/>
              <a:defRPr sz="4000" cap="all" spc="79">
                <a:latin typeface="+mn-lt"/>
                <a:ea typeface="+mn-ea"/>
                <a:cs typeface="+mn-cs"/>
                <a:sym typeface="Futura"/>
              </a:defRPr>
            </a:lvl2pPr>
            <a:lvl3pPr marL="0" indent="457200">
              <a:spcBef>
                <a:spcPts val="0"/>
              </a:spcBef>
              <a:buClrTx/>
              <a:buSzTx/>
              <a:buNone/>
              <a:defRPr sz="4000" cap="all" spc="79">
                <a:latin typeface="+mn-lt"/>
                <a:ea typeface="+mn-ea"/>
                <a:cs typeface="+mn-cs"/>
                <a:sym typeface="Futura"/>
              </a:defRPr>
            </a:lvl3pPr>
            <a:lvl4pPr marL="0" indent="685800">
              <a:spcBef>
                <a:spcPts val="0"/>
              </a:spcBef>
              <a:buClrTx/>
              <a:buSzTx/>
              <a:buNone/>
              <a:defRPr sz="4000" cap="all" spc="79">
                <a:latin typeface="+mn-lt"/>
                <a:ea typeface="+mn-ea"/>
                <a:cs typeface="+mn-cs"/>
                <a:sym typeface="Futura"/>
              </a:defRPr>
            </a:lvl4pPr>
            <a:lvl5pPr marL="0" indent="914400">
              <a:spcBef>
                <a:spcPts val="0"/>
              </a:spcBef>
              <a:buClrTx/>
              <a:buSzTx/>
              <a:buNone/>
              <a:defRPr sz="4000" cap="all" spc="79">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6" name="Shape 66"/>
          <p:cNvSpPr>
            <a:spLocks noGrp="1"/>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5" name="Shape 75"/>
          <p:cNvSpPr>
            <a:spLocks noGrp="1"/>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76" name="Shape 76"/>
          <p:cNvSpPr>
            <a:spLocks noGrp="1"/>
          </p:cNvSpPr>
          <p:nvPr>
            <p:ph type="title"/>
          </p:nvPr>
        </p:nvSpPr>
        <p:spPr>
          <a:prstGeom prst="rect">
            <a:avLst/>
          </a:prstGeom>
        </p:spPr>
        <p:txBody>
          <a:bodyPr/>
          <a:lstStyle/>
          <a:p>
            <a:r>
              <a:t>Title Text</a:t>
            </a:r>
          </a:p>
        </p:txBody>
      </p:sp>
      <p:sp>
        <p:nvSpPr>
          <p:cNvPr id="77" name="Shape 7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Shape 85"/>
          <p:cNvSpPr>
            <a:spLocks noGrp="1"/>
          </p:cNvSpPr>
          <p:nvPr>
            <p:ph type="pic" sz="half" idx="13"/>
          </p:nvPr>
        </p:nvSpPr>
        <p:spPr>
          <a:xfrm>
            <a:off x="6172200" y="2324089"/>
            <a:ext cx="5943600" cy="6568573"/>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86" name="Shape 86"/>
          <p:cNvSpPr>
            <a:spLocks noGrp="1"/>
          </p:cNvSpPr>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87" name="Shape 87"/>
          <p:cNvSpPr>
            <a:spLocks noGrp="1"/>
          </p:cNvSpPr>
          <p:nvPr>
            <p:ph type="title"/>
          </p:nvPr>
        </p:nvSpPr>
        <p:spPr>
          <a:prstGeom prst="rect">
            <a:avLst/>
          </a:prstGeom>
        </p:spPr>
        <p:txBody>
          <a:bodyPr/>
          <a:lstStyle/>
          <a:p>
            <a:r>
              <a:t>Title Text</a:t>
            </a:r>
          </a:p>
        </p:txBody>
      </p:sp>
      <p:sp>
        <p:nvSpPr>
          <p:cNvPr id="88" name="Shape 88"/>
          <p:cNvSpPr>
            <a:spLocks noGrp="1"/>
          </p:cNvSpPr>
          <p:nvPr>
            <p:ph type="body" sz="half" idx="1"/>
          </p:nvPr>
        </p:nvSpPr>
        <p:spPr>
          <a:xfrm>
            <a:off x="673100" y="2603500"/>
            <a:ext cx="4775200" cy="6019800"/>
          </a:xfrm>
          <a:prstGeom prst="rect">
            <a:avLst/>
          </a:prstGeom>
        </p:spPr>
        <p:txBody>
          <a:bodyPr/>
          <a:lstStyle>
            <a:lvl1pPr>
              <a:spcBef>
                <a:spcPts val="2800"/>
              </a:spcBef>
              <a:defRPr sz="2400" spc="48"/>
            </a:lvl1pPr>
            <a:lvl2pPr>
              <a:spcBef>
                <a:spcPts val="2800"/>
              </a:spcBef>
              <a:defRPr sz="2400" spc="48"/>
            </a:lvl2pPr>
            <a:lvl3pPr>
              <a:spcBef>
                <a:spcPts val="2800"/>
              </a:spcBef>
              <a:defRPr sz="2400" spc="48"/>
            </a:lvl3pPr>
            <a:lvl4pPr>
              <a:spcBef>
                <a:spcPts val="2800"/>
              </a:spcBef>
              <a:defRPr sz="2400" spc="48"/>
            </a:lvl4pPr>
            <a:lvl5pPr>
              <a:spcBef>
                <a:spcPts val="2800"/>
              </a:spcBef>
              <a:defRPr sz="2400" spc="48"/>
            </a:lvl5pPr>
          </a:lstStyle>
          <a:p>
            <a:r>
              <a:t>Body Level One</a:t>
            </a:r>
          </a:p>
          <a:p>
            <a:pPr lvl="1"/>
            <a:r>
              <a:t>Body Level Two</a:t>
            </a:r>
          </a:p>
          <a:p>
            <a:pPr lvl="2"/>
            <a:r>
              <a:t>Body Level Three</a:t>
            </a:r>
          </a:p>
          <a:p>
            <a:pPr lvl="3"/>
            <a:r>
              <a:t>Body Level Four</a:t>
            </a:r>
          </a:p>
          <a:p>
            <a:pPr lvl="4"/>
            <a:r>
              <a:t>Body Level Five</a:t>
            </a:r>
          </a:p>
        </p:txBody>
      </p:sp>
      <p:sp>
        <p:nvSpPr>
          <p:cNvPr id="89" name="Shape 89"/>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38817" y="9231630"/>
            <a:ext cx="327168" cy="337605"/>
          </a:xfrm>
          <a:prstGeom prst="rect">
            <a:avLst/>
          </a:prstGeom>
          <a:ln w="12700">
            <a:miter lim="400000"/>
          </a:ln>
        </p:spPr>
        <p:txBody>
          <a:bodyPr wrap="none" lIns="50800" tIns="50800" rIns="50800" bIns="50800">
            <a:spAutoFit/>
          </a:bodyPr>
          <a:lstStyle>
            <a:lvl1pPr>
              <a:defRPr sz="1400" cap="all" spc="28">
                <a:solidFill>
                  <a:srgbClr val="9A958E"/>
                </a:solidFill>
                <a:latin typeface="+mn-lt"/>
                <a:ea typeface="+mn-ea"/>
                <a:cs typeface="+mn-cs"/>
                <a:sym typeface="Futu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9pPr>
    </p:bodyStyle>
    <p:otherStyle>
      <a:lvl1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png"/><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832536"/>
            <a:satOff val="-1337"/>
            <a:lumOff val="-21555"/>
          </a:schemeClr>
        </a:solidFill>
        <a:effectLst/>
      </p:bgPr>
    </p:bg>
    <p:spTree>
      <p:nvGrpSpPr>
        <p:cNvPr id="1" name=""/>
        <p:cNvGrpSpPr/>
        <p:nvPr/>
      </p:nvGrpSpPr>
      <p:grpSpPr>
        <a:xfrm>
          <a:off x="0" y="0"/>
          <a:ext cx="0" cy="0"/>
          <a:chOff x="0" y="0"/>
          <a:chExt cx="0" cy="0"/>
        </a:xfrm>
      </p:grpSpPr>
      <p:sp>
        <p:nvSpPr>
          <p:cNvPr id="204" name="Shape 204"/>
          <p:cNvSpPr>
            <a:spLocks noGrp="1"/>
          </p:cNvSpPr>
          <p:nvPr>
            <p:ph type="ctrTitle"/>
          </p:nvPr>
        </p:nvSpPr>
        <p:spPr>
          <a:xfrm>
            <a:off x="1580306" y="3582590"/>
            <a:ext cx="9476202" cy="2912270"/>
          </a:xfrm>
          <a:prstGeom prst="rect">
            <a:avLst/>
          </a:prstGeom>
        </p:spPr>
        <p:txBody>
          <a:bodyPr/>
          <a:lstStyle/>
          <a:p>
            <a:pPr defTabSz="196596">
              <a:defRPr sz="3268" i="1" spc="65"/>
            </a:pPr>
            <a:r>
              <a:t>Toward Building Coordinated </a:t>
            </a:r>
          </a:p>
          <a:p>
            <a:pPr defTabSz="196596">
              <a:defRPr sz="3268" i="1" spc="65"/>
            </a:pPr>
            <a:r>
              <a:t>Career and Technical Education </a:t>
            </a:r>
          </a:p>
          <a:p>
            <a:pPr defTabSz="196596">
              <a:defRPr sz="3956" i="1" spc="79"/>
            </a:pPr>
            <a:r>
              <a:t>Programs of Study </a:t>
            </a:r>
          </a:p>
          <a:p>
            <a:pPr defTabSz="196596">
              <a:defRPr sz="2795" i="1" spc="55"/>
            </a:pPr>
            <a:r>
              <a:t>Infusing Career and College Promise </a:t>
            </a:r>
          </a:p>
        </p:txBody>
      </p:sp>
      <p:sp>
        <p:nvSpPr>
          <p:cNvPr id="205" name="Shape 205"/>
          <p:cNvSpPr>
            <a:spLocks noGrp="1"/>
          </p:cNvSpPr>
          <p:nvPr>
            <p:ph type="subTitle" sz="quarter" idx="1"/>
          </p:nvPr>
        </p:nvSpPr>
        <p:spPr>
          <a:xfrm>
            <a:off x="355600" y="1320800"/>
            <a:ext cx="11658600" cy="1778000"/>
          </a:xfrm>
          <a:prstGeom prst="rect">
            <a:avLst/>
          </a:prstGeom>
        </p:spPr>
        <p:txBody>
          <a:bodyPr/>
          <a:lstStyle>
            <a:lvl1pPr defTabSz="425195">
              <a:defRPr sz="5022" spc="200"/>
            </a:lvl1pPr>
          </a:lstStyle>
          <a:p>
            <a:r>
              <a:t>Overview and Elements of Career Pathways  </a:t>
            </a:r>
          </a:p>
        </p:txBody>
      </p:sp>
      <p:sp>
        <p:nvSpPr>
          <p:cNvPr id="206" name="Shape 206"/>
          <p:cNvSpPr/>
          <p:nvPr/>
        </p:nvSpPr>
        <p:spPr>
          <a:xfrm>
            <a:off x="2618587" y="6978650"/>
            <a:ext cx="7132626" cy="1358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a:solidFill>
                  <a:srgbClr val="FFFFFF"/>
                </a:solidFill>
              </a:defRPr>
            </a:pPr>
            <a:r>
              <a:t>The North Carolina Community College System </a:t>
            </a:r>
          </a:p>
          <a:p>
            <a:pPr>
              <a:defRPr>
                <a:solidFill>
                  <a:srgbClr val="FFFFFF"/>
                </a:solidFill>
              </a:defRPr>
            </a:pPr>
            <a:r>
              <a:t>with Secondary and Postsecondary Education </a:t>
            </a:r>
          </a:p>
          <a:p>
            <a:pPr>
              <a:defRPr>
                <a:solidFill>
                  <a:srgbClr val="FFFFFF"/>
                </a:solidFill>
              </a:defRPr>
            </a:pPr>
            <a:r>
              <a:t>Under the Carl D. Perkins Career and Technical Act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p:nvPr/>
        </p:nvSpPr>
        <p:spPr>
          <a:xfrm>
            <a:off x="2074316" y="1650355"/>
            <a:ext cx="3425529" cy="1219201"/>
          </a:xfrm>
          <a:prstGeom prst="rect">
            <a:avLst/>
          </a:prstGeom>
          <a:blipFill>
            <a:blip r:embed="rId3"/>
          </a:blipFill>
          <a:ln w="25400">
            <a:solidFill>
              <a:srgbClr val="000000"/>
            </a:solidFill>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defTabSz="584200">
              <a:lnSpc>
                <a:spcPct val="120000"/>
              </a:lnSpc>
              <a:defRPr>
                <a:solidFill>
                  <a:srgbClr val="FFFFFF"/>
                </a:solidFill>
                <a:latin typeface="Helvetica Light"/>
                <a:ea typeface="Helvetica Light"/>
                <a:cs typeface="Helvetica Light"/>
                <a:sym typeface="Helvetica Light"/>
              </a:defRPr>
            </a:pPr>
            <a:r>
              <a:t>Career Awareness</a:t>
            </a:r>
          </a:p>
          <a:p>
            <a:pPr algn="l" defTabSz="584200">
              <a:lnSpc>
                <a:spcPct val="120000"/>
              </a:lnSpc>
              <a:defRPr>
                <a:solidFill>
                  <a:srgbClr val="FFFFFF"/>
                </a:solidFill>
                <a:latin typeface="Helvetica Light"/>
                <a:ea typeface="Helvetica Light"/>
                <a:cs typeface="Helvetica Light"/>
                <a:sym typeface="Helvetica Light"/>
              </a:defRPr>
            </a:pPr>
            <a:r>
              <a:t>Career Plan </a:t>
            </a:r>
          </a:p>
        </p:txBody>
      </p:sp>
      <p:sp>
        <p:nvSpPr>
          <p:cNvPr id="340" name="Shape 340"/>
          <p:cNvSpPr/>
          <p:nvPr/>
        </p:nvSpPr>
        <p:spPr>
          <a:xfrm>
            <a:off x="2074316" y="3050579"/>
            <a:ext cx="3425529" cy="1574801"/>
          </a:xfrm>
          <a:prstGeom prst="rect">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defTabSz="584200">
              <a:lnSpc>
                <a:spcPct val="120000"/>
              </a:lnSpc>
              <a:defRPr>
                <a:solidFill>
                  <a:srgbClr val="FFFFFF"/>
                </a:solidFill>
                <a:latin typeface="Helvetica Light"/>
                <a:ea typeface="Helvetica Light"/>
                <a:cs typeface="Helvetica Light"/>
                <a:sym typeface="Helvetica Light"/>
              </a:defRPr>
            </a:pPr>
            <a:r>
              <a:rPr sz="1700"/>
              <a:t>Articulation Coordination</a:t>
            </a:r>
            <a:r>
              <a:t> </a:t>
            </a:r>
          </a:p>
          <a:p>
            <a:pPr algn="l" defTabSz="584200">
              <a:lnSpc>
                <a:spcPct val="120000"/>
              </a:lnSpc>
              <a:defRPr>
                <a:solidFill>
                  <a:srgbClr val="FFFFFF"/>
                </a:solidFill>
                <a:latin typeface="Helvetica Light"/>
                <a:ea typeface="Helvetica Light"/>
                <a:cs typeface="Helvetica Light"/>
                <a:sym typeface="Helvetica Light"/>
              </a:defRPr>
            </a:pPr>
            <a:r>
              <a:t>Programs of Study </a:t>
            </a:r>
            <a:r>
              <a:rPr sz="2200"/>
              <a:t>Academic and</a:t>
            </a:r>
            <a:r>
              <a:t> Techincal Training </a:t>
            </a:r>
          </a:p>
        </p:txBody>
      </p:sp>
      <p:sp>
        <p:nvSpPr>
          <p:cNvPr id="341" name="Shape 341"/>
          <p:cNvSpPr/>
          <p:nvPr/>
        </p:nvSpPr>
        <p:spPr>
          <a:xfrm>
            <a:off x="2068090" y="5942707"/>
            <a:ext cx="3394672" cy="1649463"/>
          </a:xfrm>
          <a:prstGeom prst="rect">
            <a:avLst/>
          </a:prstGeom>
          <a:blipFill>
            <a:blip r:embed="rId5"/>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p>
            <a:pPr algn="l" defTabSz="584200">
              <a:lnSpc>
                <a:spcPct val="120000"/>
              </a:lnSpc>
              <a:defRPr>
                <a:solidFill>
                  <a:srgbClr val="FFFFFF"/>
                </a:solidFill>
                <a:latin typeface="Helvetica Light"/>
                <a:ea typeface="Helvetica Light"/>
                <a:cs typeface="Helvetica Light"/>
                <a:sym typeface="Helvetica Light"/>
              </a:defRPr>
            </a:pPr>
            <a:r>
              <a:t>Career Goal </a:t>
            </a:r>
          </a:p>
          <a:p>
            <a:pPr algn="l" defTabSz="584200">
              <a:lnSpc>
                <a:spcPct val="120000"/>
              </a:lnSpc>
              <a:defRPr>
                <a:solidFill>
                  <a:srgbClr val="FFFFFF"/>
                </a:solidFill>
                <a:latin typeface="Helvetica Light"/>
                <a:ea typeface="Helvetica Light"/>
                <a:cs typeface="Helvetica Light"/>
                <a:sym typeface="Helvetica Light"/>
              </a:defRPr>
            </a:pPr>
            <a:r>
              <a:t>Work</a:t>
            </a:r>
          </a:p>
        </p:txBody>
      </p:sp>
      <p:sp>
        <p:nvSpPr>
          <p:cNvPr id="342" name="Shape 342"/>
          <p:cNvSpPr/>
          <p:nvPr/>
        </p:nvSpPr>
        <p:spPr>
          <a:xfrm>
            <a:off x="2052662" y="4804866"/>
            <a:ext cx="3425528" cy="994917"/>
          </a:xfrm>
          <a:prstGeom prst="rect">
            <a:avLst/>
          </a:prstGeom>
          <a:solidFill>
            <a:srgbClr val="70BF41">
              <a:alpha val="80870"/>
            </a:srgbClr>
          </a:solidFill>
          <a:ln w="12700">
            <a:miter lim="400000"/>
          </a:ln>
          <a:effectLst>
            <a:outerShdw blurRad="38100" dist="25400" dir="5400000" rotWithShape="0">
              <a:srgbClr val="000000">
                <a:alpha val="33274"/>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lnSpc>
                <a:spcPct val="120000"/>
              </a:lnSpc>
              <a:defRPr sz="2200" b="1">
                <a:solidFill>
                  <a:srgbClr val="FFFFFF"/>
                </a:solidFill>
                <a:latin typeface="Helvetica"/>
                <a:ea typeface="Helvetica"/>
                <a:cs typeface="Helvetica"/>
                <a:sym typeface="Helvetica"/>
              </a:defRPr>
            </a:lvl1pPr>
          </a:lstStyle>
          <a:p>
            <a:r>
              <a:t>Work  Based Learning</a:t>
            </a:r>
          </a:p>
        </p:txBody>
      </p:sp>
      <p:sp>
        <p:nvSpPr>
          <p:cNvPr id="343" name="Shape 343"/>
          <p:cNvSpPr/>
          <p:nvPr/>
        </p:nvSpPr>
        <p:spPr>
          <a:xfrm>
            <a:off x="5674207" y="1635252"/>
            <a:ext cx="5296821" cy="1249407"/>
          </a:xfrm>
          <a:prstGeom prst="rect">
            <a:avLst/>
          </a:prstGeom>
          <a:ln w="38100">
            <a:solidFill>
              <a:srgbClr val="009051"/>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1900" b="1" i="1">
                <a:solidFill>
                  <a:srgbClr val="000000"/>
                </a:solidFill>
                <a:latin typeface="Arial"/>
                <a:ea typeface="Arial"/>
                <a:cs typeface="Arial"/>
                <a:sym typeface="Arial"/>
              </a:defRPr>
            </a:pPr>
            <a:r>
              <a:t>Assessment of Interests, Abilities, Skills </a:t>
            </a:r>
          </a:p>
          <a:p>
            <a:pPr algn="l" defTabSz="584200">
              <a:defRPr sz="1900" b="1" i="1">
                <a:solidFill>
                  <a:srgbClr val="000000"/>
                </a:solidFill>
                <a:latin typeface="Arial"/>
                <a:ea typeface="Arial"/>
                <a:cs typeface="Arial"/>
                <a:sym typeface="Arial"/>
              </a:defRPr>
            </a:pPr>
            <a:r>
              <a:t>Assessment Prior Learning &amp; Credentials </a:t>
            </a:r>
          </a:p>
          <a:p>
            <a:pPr algn="l" defTabSz="584200">
              <a:defRPr sz="1900" b="1" i="1">
                <a:solidFill>
                  <a:srgbClr val="000000"/>
                </a:solidFill>
                <a:latin typeface="Arial"/>
                <a:ea typeface="Arial"/>
                <a:cs typeface="Arial"/>
                <a:sym typeface="Arial"/>
              </a:defRPr>
            </a:pPr>
            <a:r>
              <a:t>Assessment of Specific Pathway ID </a:t>
            </a:r>
            <a:r>
              <a:rPr sz="1800"/>
              <a:t>Skills</a:t>
            </a:r>
          </a:p>
          <a:p>
            <a:pPr algn="l" defTabSz="584200">
              <a:defRPr sz="1900" b="1" i="1">
                <a:solidFill>
                  <a:srgbClr val="000000"/>
                </a:solidFill>
                <a:latin typeface="Arial"/>
                <a:ea typeface="Arial"/>
                <a:cs typeface="Arial"/>
                <a:sym typeface="Arial"/>
              </a:defRPr>
            </a:pPr>
            <a:r>
              <a:t>Identification of the Individuals Career Goal</a:t>
            </a:r>
          </a:p>
        </p:txBody>
      </p:sp>
      <p:sp>
        <p:nvSpPr>
          <p:cNvPr id="344" name="Shape 344"/>
          <p:cNvSpPr/>
          <p:nvPr/>
        </p:nvSpPr>
        <p:spPr>
          <a:xfrm>
            <a:off x="5674207" y="3062510"/>
            <a:ext cx="5296821" cy="1549401"/>
          </a:xfrm>
          <a:prstGeom prst="rect">
            <a:avLst/>
          </a:prstGeom>
          <a:ln w="38100">
            <a:solidFill>
              <a:srgbClr val="861001"/>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1900" b="1" i="1">
                <a:solidFill>
                  <a:srgbClr val="000000"/>
                </a:solidFill>
                <a:latin typeface="Arial"/>
                <a:ea typeface="Arial"/>
                <a:cs typeface="Arial"/>
                <a:sym typeface="Arial"/>
              </a:defRPr>
            </a:pPr>
            <a:r>
              <a:t>Academic &amp; Technical Courses </a:t>
            </a:r>
          </a:p>
          <a:p>
            <a:pPr algn="l" defTabSz="584200">
              <a:defRPr sz="1900" b="1" i="1">
                <a:solidFill>
                  <a:srgbClr val="000000"/>
                </a:solidFill>
                <a:latin typeface="Arial"/>
                <a:ea typeface="Arial"/>
                <a:cs typeface="Arial"/>
                <a:sym typeface="Arial"/>
              </a:defRPr>
            </a:pPr>
            <a:r>
              <a:t>Education &amp; /or Training Program</a:t>
            </a:r>
          </a:p>
          <a:p>
            <a:pPr algn="l" defTabSz="584200">
              <a:defRPr sz="1900" b="1" i="1">
                <a:solidFill>
                  <a:srgbClr val="000000"/>
                </a:solidFill>
                <a:latin typeface="Arial"/>
                <a:ea typeface="Arial"/>
                <a:cs typeface="Arial"/>
                <a:sym typeface="Arial"/>
              </a:defRPr>
            </a:pPr>
            <a:r>
              <a:t>Credit for: Experiences, Articulated Courses  Plan and Path Streamlined for Individual</a:t>
            </a:r>
          </a:p>
          <a:p>
            <a:pPr algn="l" defTabSz="584200">
              <a:defRPr sz="1900">
                <a:solidFill>
                  <a:srgbClr val="000000"/>
                </a:solidFill>
                <a:latin typeface="American Typewriter"/>
                <a:ea typeface="American Typewriter"/>
                <a:cs typeface="American Typewriter"/>
                <a:sym typeface="American Typewriter"/>
              </a:defRPr>
            </a:pPr>
            <a:r>
              <a:t> </a:t>
            </a:r>
          </a:p>
        </p:txBody>
      </p:sp>
      <p:sp>
        <p:nvSpPr>
          <p:cNvPr id="345" name="Shape 345"/>
          <p:cNvSpPr/>
          <p:nvPr/>
        </p:nvSpPr>
        <p:spPr>
          <a:xfrm>
            <a:off x="5623407" y="4677621"/>
            <a:ext cx="5398421" cy="1249407"/>
          </a:xfrm>
          <a:prstGeom prst="rect">
            <a:avLst/>
          </a:prstGeom>
          <a:ln w="38100">
            <a:solidFill>
              <a:srgbClr val="70BF41"/>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1900" b="1" i="1">
                <a:solidFill>
                  <a:srgbClr val="000000"/>
                </a:solidFill>
                <a:latin typeface="Arial"/>
                <a:ea typeface="Arial"/>
                <a:cs typeface="Arial"/>
                <a:sym typeface="Arial"/>
              </a:defRPr>
            </a:pPr>
            <a:r>
              <a:t>Exploratory - Shadowing, Mentoring</a:t>
            </a:r>
          </a:p>
          <a:p>
            <a:pPr algn="l" defTabSz="584200">
              <a:defRPr sz="1900" b="1" i="1">
                <a:solidFill>
                  <a:srgbClr val="000000"/>
                </a:solidFill>
                <a:latin typeface="Arial"/>
                <a:ea typeface="Arial"/>
                <a:cs typeface="Arial"/>
                <a:sym typeface="Arial"/>
              </a:defRPr>
            </a:pPr>
            <a:r>
              <a:t>Experiential - Work Foundational Skills  </a:t>
            </a:r>
          </a:p>
          <a:p>
            <a:pPr algn="l" defTabSz="584200">
              <a:defRPr sz="1900" b="1" i="1">
                <a:solidFill>
                  <a:srgbClr val="000000"/>
                </a:solidFill>
                <a:latin typeface="Arial"/>
                <a:ea typeface="Arial"/>
                <a:cs typeface="Arial"/>
                <a:sym typeface="Arial"/>
              </a:defRPr>
            </a:pPr>
            <a:r>
              <a:t>Engaged - Supportive of Classroom Education </a:t>
            </a:r>
          </a:p>
        </p:txBody>
      </p:sp>
      <p:sp>
        <p:nvSpPr>
          <p:cNvPr id="346" name="Shape 346"/>
          <p:cNvSpPr/>
          <p:nvPr/>
        </p:nvSpPr>
        <p:spPr>
          <a:xfrm>
            <a:off x="5674207" y="6003035"/>
            <a:ext cx="5398421" cy="1528807"/>
          </a:xfrm>
          <a:prstGeom prst="rect">
            <a:avLst/>
          </a:prstGeom>
          <a:ln w="38100">
            <a:solidFill>
              <a:srgbClr val="773F9B"/>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1900" b="1" i="1">
                <a:solidFill>
                  <a:srgbClr val="000000"/>
                </a:solidFill>
                <a:latin typeface="Arial"/>
                <a:ea typeface="Arial"/>
                <a:cs typeface="Arial"/>
                <a:sym typeface="Arial"/>
              </a:defRPr>
            </a:pPr>
            <a:r>
              <a:t>Jobs within the cluster </a:t>
            </a:r>
          </a:p>
          <a:p>
            <a:pPr algn="l" defTabSz="584200">
              <a:defRPr sz="1900" b="1" i="1">
                <a:solidFill>
                  <a:srgbClr val="000000"/>
                </a:solidFill>
                <a:latin typeface="Arial"/>
                <a:ea typeface="Arial"/>
                <a:cs typeface="Arial"/>
                <a:sym typeface="Arial"/>
              </a:defRPr>
            </a:pPr>
            <a:r>
              <a:t>Ability to engage in work </a:t>
            </a:r>
          </a:p>
          <a:p>
            <a:pPr algn="l" defTabSz="584200">
              <a:defRPr sz="1900" b="1" i="1">
                <a:solidFill>
                  <a:srgbClr val="000000"/>
                </a:solidFill>
                <a:latin typeface="Arial"/>
                <a:ea typeface="Arial"/>
                <a:cs typeface="Arial"/>
                <a:sym typeface="Arial"/>
              </a:defRPr>
            </a:pPr>
            <a:r>
              <a:t>Reengage in education or training </a:t>
            </a:r>
          </a:p>
          <a:p>
            <a:pPr algn="l" defTabSz="584200">
              <a:defRPr sz="1900" b="1" i="1">
                <a:solidFill>
                  <a:srgbClr val="000000"/>
                </a:solidFill>
                <a:latin typeface="Arial"/>
                <a:ea typeface="Arial"/>
                <a:cs typeface="Arial"/>
                <a:sym typeface="Arial"/>
              </a:defRPr>
            </a:pPr>
            <a:r>
              <a:t>Continuous Education /Training to meet Career Goal </a:t>
            </a:r>
          </a:p>
        </p:txBody>
      </p:sp>
      <p:sp>
        <p:nvSpPr>
          <p:cNvPr id="347" name="Shape 347"/>
          <p:cNvSpPr/>
          <p:nvPr/>
        </p:nvSpPr>
        <p:spPr>
          <a:xfrm>
            <a:off x="1279006" y="333449"/>
            <a:ext cx="10446787" cy="787401"/>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b">
            <a:spAutoFit/>
          </a:bodyPr>
          <a:lstStyle>
            <a:lvl1pPr defTabSz="584200">
              <a:lnSpc>
                <a:spcPct val="150000"/>
              </a:lnSpc>
              <a:defRPr sz="4500" b="1">
                <a:solidFill>
                  <a:srgbClr val="FFFFFF"/>
                </a:solidFill>
                <a:latin typeface="Helvetica"/>
                <a:ea typeface="Helvetica"/>
                <a:cs typeface="Helvetica"/>
                <a:sym typeface="Helvetica"/>
              </a:defRPr>
            </a:lvl1pPr>
          </a:lstStyle>
          <a:p>
            <a:r>
              <a:t>Career Advising &amp; Employability Plan </a:t>
            </a:r>
          </a:p>
        </p:txBody>
      </p:sp>
      <p:sp>
        <p:nvSpPr>
          <p:cNvPr id="348" name="Shape 34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8" fill="hold" grpId="1" nodeType="clickEffect">
                                  <p:stCondLst>
                                    <p:cond delay="0"/>
                                  </p:stCondLst>
                                  <p:iterate>
                                    <p:tmAbs val="0"/>
                                  </p:iterate>
                                  <p:childTnLst>
                                    <p:set>
                                      <p:cBhvr>
                                        <p:cTn id="6" fill="hold"/>
                                        <p:tgtEl>
                                          <p:spTgt spid="339"/>
                                        </p:tgtEl>
                                        <p:attrNameLst>
                                          <p:attrName>style.visibility</p:attrName>
                                        </p:attrNameLst>
                                      </p:cBhvr>
                                      <p:to>
                                        <p:strVal val="visible"/>
                                      </p:to>
                                    </p:set>
                                    <p:anim calcmode="lin" valueType="num">
                                      <p:cBhvr>
                                        <p:cTn id="7" dur="499" fill="hold"/>
                                        <p:tgtEl>
                                          <p:spTgt spid="339"/>
                                        </p:tgtEl>
                                        <p:attrNameLst>
                                          <p:attrName>ppt_w</p:attrName>
                                        </p:attrNameLst>
                                      </p:cBhvr>
                                      <p:tavLst>
                                        <p:tav tm="0">
                                          <p:val>
                                            <p:fltVal val="0"/>
                                          </p:val>
                                        </p:tav>
                                        <p:tav tm="100000">
                                          <p:val>
                                            <p:strVal val="#ppt_w"/>
                                          </p:val>
                                        </p:tav>
                                      </p:tavLst>
                                    </p:anim>
                                    <p:anim calcmode="lin" valueType="num">
                                      <p:cBhvr>
                                        <p:cTn id="8" dur="499" fill="hold"/>
                                        <p:tgtEl>
                                          <p:spTgt spid="339"/>
                                        </p:tgtEl>
                                        <p:attrNameLst>
                                          <p:attrName>ppt_h</p:attrName>
                                        </p:attrNameLst>
                                      </p:cBhvr>
                                      <p:tavLst>
                                        <p:tav tm="0">
                                          <p:val>
                                            <p:fltVal val="0"/>
                                          </p:val>
                                        </p:tav>
                                        <p:tav tm="100000">
                                          <p:val>
                                            <p:strVal val="#ppt_h"/>
                                          </p:val>
                                        </p:tav>
                                      </p:tavLst>
                                    </p:anim>
                                    <p:anim calcmode="lin" valueType="num">
                                      <p:cBhvr>
                                        <p:cTn id="9" dur="499" fill="hold"/>
                                        <p:tgtEl>
                                          <p:spTgt spid="339"/>
                                        </p:tgtEl>
                                        <p:attrNameLst>
                                          <p:attrName>ppt_x</p:attrName>
                                        </p:attrNameLst>
                                      </p:cBhvr>
                                      <p:tavLst>
                                        <p:tav tm="0" fmla="#ppt_x+(cos(-2*pi*(1-$))*-#ppt_x-sin(-2*pi*(1-$))*(1-#ppt_y))*(1-$)">
                                          <p:val>
                                            <p:fltVal val="0"/>
                                          </p:val>
                                        </p:tav>
                                        <p:tav tm="100000">
                                          <p:val>
                                            <p:fltVal val="1"/>
                                          </p:val>
                                        </p:tav>
                                      </p:tavLst>
                                    </p:anim>
                                    <p:anim calcmode="lin" valueType="num">
                                      <p:cBhvr>
                                        <p:cTn id="10" dur="499" fill="hold"/>
                                        <p:tgtEl>
                                          <p:spTgt spid="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8" fill="hold" grpId="2" nodeType="clickEffect">
                                  <p:stCondLst>
                                    <p:cond delay="0"/>
                                  </p:stCondLst>
                                  <p:iterate>
                                    <p:tmAbs val="0"/>
                                  </p:iterate>
                                  <p:childTnLst>
                                    <p:set>
                                      <p:cBhvr>
                                        <p:cTn id="14" fill="hold"/>
                                        <p:tgtEl>
                                          <p:spTgt spid="343"/>
                                        </p:tgtEl>
                                        <p:attrNameLst>
                                          <p:attrName>style.visibility</p:attrName>
                                        </p:attrNameLst>
                                      </p:cBhvr>
                                      <p:to>
                                        <p:strVal val="visible"/>
                                      </p:to>
                                    </p:set>
                                    <p:anim calcmode="lin" valueType="num">
                                      <p:cBhvr>
                                        <p:cTn id="15" dur="499" fill="hold"/>
                                        <p:tgtEl>
                                          <p:spTgt spid="343"/>
                                        </p:tgtEl>
                                        <p:attrNameLst>
                                          <p:attrName>ppt_w</p:attrName>
                                        </p:attrNameLst>
                                      </p:cBhvr>
                                      <p:tavLst>
                                        <p:tav tm="0">
                                          <p:val>
                                            <p:fltVal val="0"/>
                                          </p:val>
                                        </p:tav>
                                        <p:tav tm="100000">
                                          <p:val>
                                            <p:strVal val="#ppt_w"/>
                                          </p:val>
                                        </p:tav>
                                      </p:tavLst>
                                    </p:anim>
                                    <p:anim calcmode="lin" valueType="num">
                                      <p:cBhvr>
                                        <p:cTn id="16" dur="499" fill="hold"/>
                                        <p:tgtEl>
                                          <p:spTgt spid="343"/>
                                        </p:tgtEl>
                                        <p:attrNameLst>
                                          <p:attrName>ppt_h</p:attrName>
                                        </p:attrNameLst>
                                      </p:cBhvr>
                                      <p:tavLst>
                                        <p:tav tm="0">
                                          <p:val>
                                            <p:fltVal val="0"/>
                                          </p:val>
                                        </p:tav>
                                        <p:tav tm="100000">
                                          <p:val>
                                            <p:strVal val="#ppt_h"/>
                                          </p:val>
                                        </p:tav>
                                      </p:tavLst>
                                    </p:anim>
                                    <p:anim calcmode="lin" valueType="num">
                                      <p:cBhvr>
                                        <p:cTn id="17" dur="499" fill="hold"/>
                                        <p:tgtEl>
                                          <p:spTgt spid="343"/>
                                        </p:tgtEl>
                                        <p:attrNameLst>
                                          <p:attrName>ppt_x</p:attrName>
                                        </p:attrNameLst>
                                      </p:cBhvr>
                                      <p:tavLst>
                                        <p:tav tm="0" fmla="#ppt_x+(cos(-2*pi*(1-$))*-#ppt_x-sin(-2*pi*(1-$))*(1-#ppt_y))*(1-$)">
                                          <p:val>
                                            <p:fltVal val="0"/>
                                          </p:val>
                                        </p:tav>
                                        <p:tav tm="100000">
                                          <p:val>
                                            <p:fltVal val="1"/>
                                          </p:val>
                                        </p:tav>
                                      </p:tavLst>
                                    </p:anim>
                                    <p:anim calcmode="lin" valueType="num">
                                      <p:cBhvr>
                                        <p:cTn id="18" dur="499" fill="hold"/>
                                        <p:tgtEl>
                                          <p:spTgt spid="3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8" fill="hold" grpId="3" nodeType="clickEffect">
                                  <p:stCondLst>
                                    <p:cond delay="0"/>
                                  </p:stCondLst>
                                  <p:iterate>
                                    <p:tmAbs val="0"/>
                                  </p:iterate>
                                  <p:childTnLst>
                                    <p:set>
                                      <p:cBhvr>
                                        <p:cTn id="22" fill="hold"/>
                                        <p:tgtEl>
                                          <p:spTgt spid="340"/>
                                        </p:tgtEl>
                                        <p:attrNameLst>
                                          <p:attrName>style.visibility</p:attrName>
                                        </p:attrNameLst>
                                      </p:cBhvr>
                                      <p:to>
                                        <p:strVal val="visible"/>
                                      </p:to>
                                    </p:set>
                                    <p:anim calcmode="lin" valueType="num">
                                      <p:cBhvr>
                                        <p:cTn id="23" dur="499" fill="hold"/>
                                        <p:tgtEl>
                                          <p:spTgt spid="340"/>
                                        </p:tgtEl>
                                        <p:attrNameLst>
                                          <p:attrName>ppt_w</p:attrName>
                                        </p:attrNameLst>
                                      </p:cBhvr>
                                      <p:tavLst>
                                        <p:tav tm="0">
                                          <p:val>
                                            <p:fltVal val="0"/>
                                          </p:val>
                                        </p:tav>
                                        <p:tav tm="100000">
                                          <p:val>
                                            <p:strVal val="#ppt_w"/>
                                          </p:val>
                                        </p:tav>
                                      </p:tavLst>
                                    </p:anim>
                                    <p:anim calcmode="lin" valueType="num">
                                      <p:cBhvr>
                                        <p:cTn id="24" dur="499" fill="hold"/>
                                        <p:tgtEl>
                                          <p:spTgt spid="340"/>
                                        </p:tgtEl>
                                        <p:attrNameLst>
                                          <p:attrName>ppt_h</p:attrName>
                                        </p:attrNameLst>
                                      </p:cBhvr>
                                      <p:tavLst>
                                        <p:tav tm="0">
                                          <p:val>
                                            <p:fltVal val="0"/>
                                          </p:val>
                                        </p:tav>
                                        <p:tav tm="100000">
                                          <p:val>
                                            <p:strVal val="#ppt_h"/>
                                          </p:val>
                                        </p:tav>
                                      </p:tavLst>
                                    </p:anim>
                                    <p:anim calcmode="lin" valueType="num">
                                      <p:cBhvr>
                                        <p:cTn id="25" dur="499" fill="hold"/>
                                        <p:tgtEl>
                                          <p:spTgt spid="340"/>
                                        </p:tgtEl>
                                        <p:attrNameLst>
                                          <p:attrName>ppt_x</p:attrName>
                                        </p:attrNameLst>
                                      </p:cBhvr>
                                      <p:tavLst>
                                        <p:tav tm="0" fmla="#ppt_x+(cos(-2*pi*(1-$))*-#ppt_x-sin(-2*pi*(1-$))*(1-#ppt_y))*(1-$)">
                                          <p:val>
                                            <p:fltVal val="0"/>
                                          </p:val>
                                        </p:tav>
                                        <p:tav tm="100000">
                                          <p:val>
                                            <p:fltVal val="1"/>
                                          </p:val>
                                        </p:tav>
                                      </p:tavLst>
                                    </p:anim>
                                    <p:anim calcmode="lin" valueType="num">
                                      <p:cBhvr>
                                        <p:cTn id="26" dur="499" fill="hold"/>
                                        <p:tgtEl>
                                          <p:spTgt spid="3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8" fill="hold" grpId="4" nodeType="clickEffect">
                                  <p:stCondLst>
                                    <p:cond delay="0"/>
                                  </p:stCondLst>
                                  <p:iterate>
                                    <p:tmAbs val="0"/>
                                  </p:iterate>
                                  <p:childTnLst>
                                    <p:set>
                                      <p:cBhvr>
                                        <p:cTn id="30" fill="hold"/>
                                        <p:tgtEl>
                                          <p:spTgt spid="344"/>
                                        </p:tgtEl>
                                        <p:attrNameLst>
                                          <p:attrName>style.visibility</p:attrName>
                                        </p:attrNameLst>
                                      </p:cBhvr>
                                      <p:to>
                                        <p:strVal val="visible"/>
                                      </p:to>
                                    </p:set>
                                    <p:anim calcmode="lin" valueType="num">
                                      <p:cBhvr>
                                        <p:cTn id="31" dur="499" fill="hold"/>
                                        <p:tgtEl>
                                          <p:spTgt spid="344"/>
                                        </p:tgtEl>
                                        <p:attrNameLst>
                                          <p:attrName>ppt_w</p:attrName>
                                        </p:attrNameLst>
                                      </p:cBhvr>
                                      <p:tavLst>
                                        <p:tav tm="0">
                                          <p:val>
                                            <p:fltVal val="0"/>
                                          </p:val>
                                        </p:tav>
                                        <p:tav tm="100000">
                                          <p:val>
                                            <p:strVal val="#ppt_w"/>
                                          </p:val>
                                        </p:tav>
                                      </p:tavLst>
                                    </p:anim>
                                    <p:anim calcmode="lin" valueType="num">
                                      <p:cBhvr>
                                        <p:cTn id="32" dur="499" fill="hold"/>
                                        <p:tgtEl>
                                          <p:spTgt spid="344"/>
                                        </p:tgtEl>
                                        <p:attrNameLst>
                                          <p:attrName>ppt_h</p:attrName>
                                        </p:attrNameLst>
                                      </p:cBhvr>
                                      <p:tavLst>
                                        <p:tav tm="0">
                                          <p:val>
                                            <p:fltVal val="0"/>
                                          </p:val>
                                        </p:tav>
                                        <p:tav tm="100000">
                                          <p:val>
                                            <p:strVal val="#ppt_h"/>
                                          </p:val>
                                        </p:tav>
                                      </p:tavLst>
                                    </p:anim>
                                    <p:anim calcmode="lin" valueType="num">
                                      <p:cBhvr>
                                        <p:cTn id="33" dur="499" fill="hold"/>
                                        <p:tgtEl>
                                          <p:spTgt spid="344"/>
                                        </p:tgtEl>
                                        <p:attrNameLst>
                                          <p:attrName>ppt_x</p:attrName>
                                        </p:attrNameLst>
                                      </p:cBhvr>
                                      <p:tavLst>
                                        <p:tav tm="0" fmla="#ppt_x+(cos(-2*pi*(1-$))*-#ppt_x-sin(-2*pi*(1-$))*(1-#ppt_y))*(1-$)">
                                          <p:val>
                                            <p:fltVal val="0"/>
                                          </p:val>
                                        </p:tav>
                                        <p:tav tm="100000">
                                          <p:val>
                                            <p:fltVal val="1"/>
                                          </p:val>
                                        </p:tav>
                                      </p:tavLst>
                                    </p:anim>
                                    <p:anim calcmode="lin" valueType="num">
                                      <p:cBhvr>
                                        <p:cTn id="34" dur="499" fill="hold"/>
                                        <p:tgtEl>
                                          <p:spTgt spid="3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8" fill="hold" grpId="5" nodeType="clickEffect">
                                  <p:stCondLst>
                                    <p:cond delay="0"/>
                                  </p:stCondLst>
                                  <p:iterate>
                                    <p:tmAbs val="0"/>
                                  </p:iterate>
                                  <p:childTnLst>
                                    <p:set>
                                      <p:cBhvr>
                                        <p:cTn id="38" fill="hold"/>
                                        <p:tgtEl>
                                          <p:spTgt spid="342"/>
                                        </p:tgtEl>
                                        <p:attrNameLst>
                                          <p:attrName>style.visibility</p:attrName>
                                        </p:attrNameLst>
                                      </p:cBhvr>
                                      <p:to>
                                        <p:strVal val="visible"/>
                                      </p:to>
                                    </p:set>
                                    <p:anim calcmode="lin" valueType="num">
                                      <p:cBhvr>
                                        <p:cTn id="39" dur="499" fill="hold"/>
                                        <p:tgtEl>
                                          <p:spTgt spid="342"/>
                                        </p:tgtEl>
                                        <p:attrNameLst>
                                          <p:attrName>ppt_w</p:attrName>
                                        </p:attrNameLst>
                                      </p:cBhvr>
                                      <p:tavLst>
                                        <p:tav tm="0">
                                          <p:val>
                                            <p:fltVal val="0"/>
                                          </p:val>
                                        </p:tav>
                                        <p:tav tm="100000">
                                          <p:val>
                                            <p:strVal val="#ppt_w"/>
                                          </p:val>
                                        </p:tav>
                                      </p:tavLst>
                                    </p:anim>
                                    <p:anim calcmode="lin" valueType="num">
                                      <p:cBhvr>
                                        <p:cTn id="40" dur="499" fill="hold"/>
                                        <p:tgtEl>
                                          <p:spTgt spid="342"/>
                                        </p:tgtEl>
                                        <p:attrNameLst>
                                          <p:attrName>ppt_h</p:attrName>
                                        </p:attrNameLst>
                                      </p:cBhvr>
                                      <p:tavLst>
                                        <p:tav tm="0">
                                          <p:val>
                                            <p:fltVal val="0"/>
                                          </p:val>
                                        </p:tav>
                                        <p:tav tm="100000">
                                          <p:val>
                                            <p:strVal val="#ppt_h"/>
                                          </p:val>
                                        </p:tav>
                                      </p:tavLst>
                                    </p:anim>
                                    <p:anim calcmode="lin" valueType="num">
                                      <p:cBhvr>
                                        <p:cTn id="41" dur="499" fill="hold"/>
                                        <p:tgtEl>
                                          <p:spTgt spid="342"/>
                                        </p:tgtEl>
                                        <p:attrNameLst>
                                          <p:attrName>ppt_x</p:attrName>
                                        </p:attrNameLst>
                                      </p:cBhvr>
                                      <p:tavLst>
                                        <p:tav tm="0" fmla="#ppt_x+(cos(-2*pi*(1-$))*-#ppt_x-sin(-2*pi*(1-$))*(1-#ppt_y))*(1-$)">
                                          <p:val>
                                            <p:fltVal val="0"/>
                                          </p:val>
                                        </p:tav>
                                        <p:tav tm="100000">
                                          <p:val>
                                            <p:fltVal val="1"/>
                                          </p:val>
                                        </p:tav>
                                      </p:tavLst>
                                    </p:anim>
                                    <p:anim calcmode="lin" valueType="num">
                                      <p:cBhvr>
                                        <p:cTn id="42" dur="499" fill="hold"/>
                                        <p:tgtEl>
                                          <p:spTgt spid="3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8" fill="hold" grpId="6" nodeType="clickEffect">
                                  <p:stCondLst>
                                    <p:cond delay="0"/>
                                  </p:stCondLst>
                                  <p:iterate>
                                    <p:tmAbs val="0"/>
                                  </p:iterate>
                                  <p:childTnLst>
                                    <p:set>
                                      <p:cBhvr>
                                        <p:cTn id="46" fill="hold"/>
                                        <p:tgtEl>
                                          <p:spTgt spid="345"/>
                                        </p:tgtEl>
                                        <p:attrNameLst>
                                          <p:attrName>style.visibility</p:attrName>
                                        </p:attrNameLst>
                                      </p:cBhvr>
                                      <p:to>
                                        <p:strVal val="visible"/>
                                      </p:to>
                                    </p:set>
                                    <p:anim calcmode="lin" valueType="num">
                                      <p:cBhvr>
                                        <p:cTn id="47" dur="499" fill="hold"/>
                                        <p:tgtEl>
                                          <p:spTgt spid="345"/>
                                        </p:tgtEl>
                                        <p:attrNameLst>
                                          <p:attrName>ppt_w</p:attrName>
                                        </p:attrNameLst>
                                      </p:cBhvr>
                                      <p:tavLst>
                                        <p:tav tm="0">
                                          <p:val>
                                            <p:fltVal val="0"/>
                                          </p:val>
                                        </p:tav>
                                        <p:tav tm="100000">
                                          <p:val>
                                            <p:strVal val="#ppt_w"/>
                                          </p:val>
                                        </p:tav>
                                      </p:tavLst>
                                    </p:anim>
                                    <p:anim calcmode="lin" valueType="num">
                                      <p:cBhvr>
                                        <p:cTn id="48" dur="499" fill="hold"/>
                                        <p:tgtEl>
                                          <p:spTgt spid="345"/>
                                        </p:tgtEl>
                                        <p:attrNameLst>
                                          <p:attrName>ppt_h</p:attrName>
                                        </p:attrNameLst>
                                      </p:cBhvr>
                                      <p:tavLst>
                                        <p:tav tm="0">
                                          <p:val>
                                            <p:fltVal val="0"/>
                                          </p:val>
                                        </p:tav>
                                        <p:tav tm="100000">
                                          <p:val>
                                            <p:strVal val="#ppt_h"/>
                                          </p:val>
                                        </p:tav>
                                      </p:tavLst>
                                    </p:anim>
                                    <p:anim calcmode="lin" valueType="num">
                                      <p:cBhvr>
                                        <p:cTn id="49" dur="499" fill="hold"/>
                                        <p:tgtEl>
                                          <p:spTgt spid="345"/>
                                        </p:tgtEl>
                                        <p:attrNameLst>
                                          <p:attrName>ppt_x</p:attrName>
                                        </p:attrNameLst>
                                      </p:cBhvr>
                                      <p:tavLst>
                                        <p:tav tm="0" fmla="#ppt_x+(cos(-2*pi*(1-$))*-#ppt_x-sin(-2*pi*(1-$))*(1-#ppt_y))*(1-$)">
                                          <p:val>
                                            <p:fltVal val="0"/>
                                          </p:val>
                                        </p:tav>
                                        <p:tav tm="100000">
                                          <p:val>
                                            <p:fltVal val="1"/>
                                          </p:val>
                                        </p:tav>
                                      </p:tavLst>
                                    </p:anim>
                                    <p:anim calcmode="lin" valueType="num">
                                      <p:cBhvr>
                                        <p:cTn id="50" dur="499" fill="hold"/>
                                        <p:tgtEl>
                                          <p:spTgt spid="3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8" fill="hold" grpId="7" nodeType="clickEffect">
                                  <p:stCondLst>
                                    <p:cond delay="0"/>
                                  </p:stCondLst>
                                  <p:iterate>
                                    <p:tmAbs val="0"/>
                                  </p:iterate>
                                  <p:childTnLst>
                                    <p:set>
                                      <p:cBhvr>
                                        <p:cTn id="54" fill="hold"/>
                                        <p:tgtEl>
                                          <p:spTgt spid="341"/>
                                        </p:tgtEl>
                                        <p:attrNameLst>
                                          <p:attrName>style.visibility</p:attrName>
                                        </p:attrNameLst>
                                      </p:cBhvr>
                                      <p:to>
                                        <p:strVal val="visible"/>
                                      </p:to>
                                    </p:set>
                                    <p:anim calcmode="lin" valueType="num">
                                      <p:cBhvr>
                                        <p:cTn id="55" dur="499" fill="hold"/>
                                        <p:tgtEl>
                                          <p:spTgt spid="341"/>
                                        </p:tgtEl>
                                        <p:attrNameLst>
                                          <p:attrName>ppt_w</p:attrName>
                                        </p:attrNameLst>
                                      </p:cBhvr>
                                      <p:tavLst>
                                        <p:tav tm="0">
                                          <p:val>
                                            <p:fltVal val="0"/>
                                          </p:val>
                                        </p:tav>
                                        <p:tav tm="100000">
                                          <p:val>
                                            <p:strVal val="#ppt_w"/>
                                          </p:val>
                                        </p:tav>
                                      </p:tavLst>
                                    </p:anim>
                                    <p:anim calcmode="lin" valueType="num">
                                      <p:cBhvr>
                                        <p:cTn id="56" dur="499" fill="hold"/>
                                        <p:tgtEl>
                                          <p:spTgt spid="341"/>
                                        </p:tgtEl>
                                        <p:attrNameLst>
                                          <p:attrName>ppt_h</p:attrName>
                                        </p:attrNameLst>
                                      </p:cBhvr>
                                      <p:tavLst>
                                        <p:tav tm="0">
                                          <p:val>
                                            <p:fltVal val="0"/>
                                          </p:val>
                                        </p:tav>
                                        <p:tav tm="100000">
                                          <p:val>
                                            <p:strVal val="#ppt_h"/>
                                          </p:val>
                                        </p:tav>
                                      </p:tavLst>
                                    </p:anim>
                                    <p:anim calcmode="lin" valueType="num">
                                      <p:cBhvr>
                                        <p:cTn id="57" dur="499" fill="hold"/>
                                        <p:tgtEl>
                                          <p:spTgt spid="341"/>
                                        </p:tgtEl>
                                        <p:attrNameLst>
                                          <p:attrName>ppt_x</p:attrName>
                                        </p:attrNameLst>
                                      </p:cBhvr>
                                      <p:tavLst>
                                        <p:tav tm="0" fmla="#ppt_x+(cos(-2*pi*(1-$))*-#ppt_x-sin(-2*pi*(1-$))*(1-#ppt_y))*(1-$)">
                                          <p:val>
                                            <p:fltVal val="0"/>
                                          </p:val>
                                        </p:tav>
                                        <p:tav tm="100000">
                                          <p:val>
                                            <p:fltVal val="1"/>
                                          </p:val>
                                        </p:tav>
                                      </p:tavLst>
                                    </p:anim>
                                    <p:anim calcmode="lin" valueType="num">
                                      <p:cBhvr>
                                        <p:cTn id="58" dur="499" fill="hold"/>
                                        <p:tgtEl>
                                          <p:spTgt spid="3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8" fill="hold" grpId="8" nodeType="clickEffect">
                                  <p:stCondLst>
                                    <p:cond delay="0"/>
                                  </p:stCondLst>
                                  <p:iterate>
                                    <p:tmAbs val="0"/>
                                  </p:iterate>
                                  <p:childTnLst>
                                    <p:set>
                                      <p:cBhvr>
                                        <p:cTn id="62" fill="hold"/>
                                        <p:tgtEl>
                                          <p:spTgt spid="346"/>
                                        </p:tgtEl>
                                        <p:attrNameLst>
                                          <p:attrName>style.visibility</p:attrName>
                                        </p:attrNameLst>
                                      </p:cBhvr>
                                      <p:to>
                                        <p:strVal val="visible"/>
                                      </p:to>
                                    </p:set>
                                    <p:anim calcmode="lin" valueType="num">
                                      <p:cBhvr>
                                        <p:cTn id="63" dur="499" fill="hold"/>
                                        <p:tgtEl>
                                          <p:spTgt spid="346"/>
                                        </p:tgtEl>
                                        <p:attrNameLst>
                                          <p:attrName>ppt_w</p:attrName>
                                        </p:attrNameLst>
                                      </p:cBhvr>
                                      <p:tavLst>
                                        <p:tav tm="0">
                                          <p:val>
                                            <p:fltVal val="0"/>
                                          </p:val>
                                        </p:tav>
                                        <p:tav tm="100000">
                                          <p:val>
                                            <p:strVal val="#ppt_w"/>
                                          </p:val>
                                        </p:tav>
                                      </p:tavLst>
                                    </p:anim>
                                    <p:anim calcmode="lin" valueType="num">
                                      <p:cBhvr>
                                        <p:cTn id="64" dur="499" fill="hold"/>
                                        <p:tgtEl>
                                          <p:spTgt spid="346"/>
                                        </p:tgtEl>
                                        <p:attrNameLst>
                                          <p:attrName>ppt_h</p:attrName>
                                        </p:attrNameLst>
                                      </p:cBhvr>
                                      <p:tavLst>
                                        <p:tav tm="0">
                                          <p:val>
                                            <p:fltVal val="0"/>
                                          </p:val>
                                        </p:tav>
                                        <p:tav tm="100000">
                                          <p:val>
                                            <p:strVal val="#ppt_h"/>
                                          </p:val>
                                        </p:tav>
                                      </p:tavLst>
                                    </p:anim>
                                    <p:anim calcmode="lin" valueType="num">
                                      <p:cBhvr>
                                        <p:cTn id="65" dur="499" fill="hold"/>
                                        <p:tgtEl>
                                          <p:spTgt spid="346"/>
                                        </p:tgtEl>
                                        <p:attrNameLst>
                                          <p:attrName>ppt_x</p:attrName>
                                        </p:attrNameLst>
                                      </p:cBhvr>
                                      <p:tavLst>
                                        <p:tav tm="0" fmla="#ppt_x+(cos(-2*pi*(1-$))*-#ppt_x-sin(-2*pi*(1-$))*(1-#ppt_y))*(1-$)">
                                          <p:val>
                                            <p:fltVal val="0"/>
                                          </p:val>
                                        </p:tav>
                                        <p:tav tm="100000">
                                          <p:val>
                                            <p:fltVal val="1"/>
                                          </p:val>
                                        </p:tav>
                                      </p:tavLst>
                                    </p:anim>
                                    <p:anim calcmode="lin" valueType="num">
                                      <p:cBhvr>
                                        <p:cTn id="66" dur="499" fill="hold"/>
                                        <p:tgtEl>
                                          <p:spTgt spid="3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1" animBg="1" advAuto="0"/>
      <p:bldP spid="340" grpId="3" animBg="1" advAuto="0"/>
      <p:bldP spid="341" grpId="7" animBg="1" advAuto="0"/>
      <p:bldP spid="342" grpId="5" animBg="1" advAuto="0"/>
      <p:bldP spid="343" grpId="2" animBg="1" advAuto="0"/>
      <p:bldP spid="344" grpId="4" animBg="1" advAuto="0"/>
      <p:bldP spid="345" grpId="6" animBg="1" advAuto="0"/>
      <p:bldP spid="346" grpId="8"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body" idx="13"/>
          </p:nvPr>
        </p:nvSpPr>
        <p:spPr>
          <a:prstGeom prst="rect">
            <a:avLst/>
          </a:prstGeom>
        </p:spPr>
        <p:txBody>
          <a:bodyPr/>
          <a:lstStyle/>
          <a:p>
            <a:r>
              <a:t>Rigorous Programs of Study </a:t>
            </a:r>
          </a:p>
        </p:txBody>
      </p:sp>
      <p:sp>
        <p:nvSpPr>
          <p:cNvPr id="353" name="Shape 353"/>
          <p:cNvSpPr>
            <a:spLocks noGrp="1"/>
          </p:cNvSpPr>
          <p:nvPr>
            <p:ph type="title"/>
          </p:nvPr>
        </p:nvSpPr>
        <p:spPr>
          <a:prstGeom prst="rect">
            <a:avLst/>
          </a:prstGeom>
        </p:spPr>
        <p:txBody>
          <a:bodyPr/>
          <a:lstStyle>
            <a:lvl1pPr defTabSz="452627">
              <a:defRPr sz="3959" spc="79"/>
            </a:lvl1pPr>
          </a:lstStyle>
          <a:p>
            <a:r>
              <a:t>Education and Training </a:t>
            </a:r>
          </a:p>
        </p:txBody>
      </p:sp>
      <p:sp>
        <p:nvSpPr>
          <p:cNvPr id="354" name="Shape 354"/>
          <p:cNvSpPr>
            <a:spLocks noGrp="1"/>
          </p:cNvSpPr>
          <p:nvPr>
            <p:ph type="body" idx="1"/>
          </p:nvPr>
        </p:nvSpPr>
        <p:spPr>
          <a:xfrm>
            <a:off x="673100" y="2387600"/>
            <a:ext cx="11658600" cy="6597204"/>
          </a:xfrm>
          <a:prstGeom prst="rect">
            <a:avLst/>
          </a:prstGeom>
        </p:spPr>
        <p:txBody>
          <a:bodyPr/>
          <a:lstStyle/>
          <a:p>
            <a:pPr marL="331470" indent="-331470" defTabSz="397763">
              <a:spcBef>
                <a:spcPts val="2900"/>
              </a:spcBef>
              <a:defRPr sz="2436" spc="48"/>
            </a:pPr>
            <a:r>
              <a:t>A comprehensive structured approach for delivering career and technical education to prepare students thorough secondary and postsecondary education for work</a:t>
            </a:r>
          </a:p>
          <a:p>
            <a:pPr marL="331470" indent="-331470" defTabSz="397763">
              <a:spcBef>
                <a:spcPts val="2900"/>
              </a:spcBef>
              <a:defRPr sz="2436" spc="48"/>
            </a:pPr>
            <a:r>
              <a:t>Typically a grade 9-14 framework of classroom and  experiential learning</a:t>
            </a:r>
          </a:p>
          <a:p>
            <a:pPr marL="331470" indent="-331470" defTabSz="397763">
              <a:spcBef>
                <a:spcPts val="2900"/>
              </a:spcBef>
              <a:defRPr sz="2436" spc="48"/>
            </a:pPr>
            <a:r>
              <a:t>May include HS to CC articulated credit, opportunity for secondary students to earn postsecondary credit (CCP)</a:t>
            </a:r>
          </a:p>
          <a:p>
            <a:pPr marL="331470" indent="-331470" defTabSz="397763">
              <a:spcBef>
                <a:spcPts val="2900"/>
              </a:spcBef>
              <a:defRPr sz="2436" spc="48"/>
            </a:pPr>
            <a:r>
              <a:t>Programs of study may be aligned to regional industry needs, integrate technical and academic courses resulting in a certificate, diploma, and/or degree </a:t>
            </a:r>
          </a:p>
          <a:p>
            <a:pPr marL="331470" indent="-331470" defTabSz="397763">
              <a:spcBef>
                <a:spcPts val="2900"/>
              </a:spcBef>
              <a:defRPr sz="2436" spc="48"/>
            </a:pPr>
            <a:r>
              <a:t>Programs of study within the pathway framework include intentional career advising, integrated work-based learning, and accruing stackable credentials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 name="Table 356"/>
          <p:cNvGraphicFramePr/>
          <p:nvPr/>
        </p:nvGraphicFramePr>
        <p:xfrm>
          <a:off x="1192106" y="2722879"/>
          <a:ext cx="8426865" cy="4538976"/>
        </p:xfrm>
        <a:graphic>
          <a:graphicData uri="http://schemas.openxmlformats.org/drawingml/2006/table">
            <a:tbl>
              <a:tblPr>
                <a:tableStyleId>{4C3C2611-4C71-4FC5-86AE-919BDF0F9419}</a:tableStyleId>
              </a:tblPr>
              <a:tblGrid>
                <a:gridCol w="1025439"/>
                <a:gridCol w="627941"/>
                <a:gridCol w="675967"/>
                <a:gridCol w="874076"/>
                <a:gridCol w="723993"/>
                <a:gridCol w="862670"/>
                <a:gridCol w="676568"/>
                <a:gridCol w="874076"/>
                <a:gridCol w="756565"/>
                <a:gridCol w="1329570"/>
              </a:tblGrid>
              <a:tr h="513012">
                <a:tc>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Courses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Certifications &amp; Degrees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947285">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9</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Algebra  I</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Environmental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Small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Freshman</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852556">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10</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Geometry 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Principles of Business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&amp;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1160426">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Algebra II 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BUS 151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Accounting I</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MSITA Certification(1)</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MOS</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Career Readiness - CRC</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1065697">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12</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4</a:t>
                      </a:r>
                      <a:r>
                        <a:rPr sz="800" baseline="30498">
                          <a:uFill>
                            <a:solidFill>
                              <a:srgbClr val="000000"/>
                            </a:solidFill>
                          </a:uFill>
                          <a:latin typeface="Times New Roman"/>
                          <a:ea typeface="Times New Roman"/>
                          <a:cs typeface="Times New Roman"/>
                          <a:sym typeface="Times New Roman"/>
                        </a:rPr>
                        <a:t>th</a:t>
                      </a:r>
                      <a:r>
                        <a:rPr sz="800">
                          <a:uFill>
                            <a:solidFill>
                              <a:srgbClr val="000000"/>
                            </a:solidFill>
                          </a:uFill>
                          <a:latin typeface="Times New Roman"/>
                          <a:ea typeface="Times New Roman"/>
                          <a:cs typeface="Times New Roman"/>
                          <a:sym typeface="Times New Roman"/>
                        </a:rPr>
                        <a:t> Math</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Aligned with</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US History</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US History</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ENG 114</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Professional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Research &amp;</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High School Diploma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QuickBooks Certification</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CC Certificate</a:t>
                      </a:r>
                      <a:r>
                        <a:rPr sz="800">
                          <a:uFill>
                            <a:solidFill>
                              <a:srgbClr val="000000"/>
                            </a:solidFill>
                          </a:uFill>
                          <a:latin typeface="Times New Roman"/>
                          <a:ea typeface="Times New Roman"/>
                          <a:cs typeface="Times New Roman"/>
                          <a:sym typeface="Times New Roman"/>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bl>
          </a:graphicData>
        </a:graphic>
      </p:graphicFrame>
      <p:graphicFrame>
        <p:nvGraphicFramePr>
          <p:cNvPr id="357" name="Table 357"/>
          <p:cNvGraphicFramePr/>
          <p:nvPr/>
        </p:nvGraphicFramePr>
        <p:xfrm>
          <a:off x="9916159" y="2722879"/>
          <a:ext cx="2561166" cy="1576772"/>
        </p:xfrm>
        <a:graphic>
          <a:graphicData uri="http://schemas.openxmlformats.org/drawingml/2006/table">
            <a:tbl>
              <a:tblPr>
                <a:tableStyleId>{4C3C2611-4C71-4FC5-86AE-919BDF0F9419}</a:tableStyleId>
              </a:tblPr>
              <a:tblGrid>
                <a:gridCol w="2561166"/>
              </a:tblGrid>
              <a:tr h="394193">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Core Courses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r>
              <a:tr h="394193">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CTE High school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r>
              <a:tr h="394193">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Community college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r>
              <a:tr h="394193">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Articulated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65A0DC"/>
                    </a:solidFill>
                  </a:tcPr>
                </a:tc>
              </a:tr>
            </a:tbl>
          </a:graphicData>
        </a:graphic>
      </p:graphicFrame>
      <p:graphicFrame>
        <p:nvGraphicFramePr>
          <p:cNvPr id="358" name="Table 358"/>
          <p:cNvGraphicFramePr/>
          <p:nvPr/>
        </p:nvGraphicFramePr>
        <p:xfrm>
          <a:off x="9916159" y="6502400"/>
          <a:ext cx="2777913" cy="782037"/>
        </p:xfrm>
        <a:graphic>
          <a:graphicData uri="http://schemas.openxmlformats.org/drawingml/2006/table">
            <a:tbl>
              <a:tblPr>
                <a:tableStyleId>{4C3C2611-4C71-4FC5-86AE-919BDF0F9419}</a:tableStyleId>
              </a:tblPr>
              <a:tblGrid>
                <a:gridCol w="2777913"/>
              </a:tblGrid>
              <a:tr h="322426">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Verdana"/>
                          <a:ea typeface="Verdana"/>
                          <a:cs typeface="Verdana"/>
                          <a:sym typeface="Verdana"/>
                        </a:rPr>
                        <a:t> Articulated credits -   MSITA for CIS110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EF3"/>
                    </a:solidFill>
                  </a:tcPr>
                </a:tc>
              </a:tr>
              <a:tr h="459611">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b="1" i="1">
                          <a:uFill>
                            <a:solidFill>
                              <a:srgbClr val="000000"/>
                            </a:solidFill>
                          </a:uFill>
                          <a:latin typeface="Verdana"/>
                          <a:ea typeface="Verdana"/>
                          <a:cs typeface="Verdana"/>
                          <a:sym typeface="Verdana"/>
                        </a:rPr>
                        <a:t> </a:t>
                      </a:r>
                      <a:r>
                        <a:rPr sz="900" i="1">
                          <a:uFill>
                            <a:solidFill>
                              <a:srgbClr val="000000"/>
                            </a:solidFill>
                          </a:uFill>
                          <a:latin typeface="Verdana"/>
                          <a:ea typeface="Verdana"/>
                          <a:cs typeface="Verdana"/>
                          <a:sym typeface="Verdana"/>
                        </a:rPr>
                        <a:t>Online Course on Demand</a:t>
                      </a:r>
                      <a:r>
                        <a:rPr sz="900" i="1">
                          <a:solidFill>
                            <a:srgbClr val="FF2600"/>
                          </a:solidFill>
                          <a:uFill>
                            <a:solidFill>
                              <a:srgbClr val="FF2600"/>
                            </a:solidFill>
                          </a:uFill>
                          <a:latin typeface="Verdana"/>
                          <a:ea typeface="Verdana"/>
                          <a:cs typeface="Verdana"/>
                          <a:sym typeface="Verdana"/>
                        </a:rPr>
                        <a:t>      </a:t>
                      </a:r>
                      <a:r>
                        <a:rPr sz="900">
                          <a:uFill>
                            <a:solidFill>
                              <a:srgbClr val="000000"/>
                            </a:solidFill>
                          </a:uFill>
                          <a:latin typeface="Verdana"/>
                          <a:ea typeface="Verdana"/>
                          <a:cs typeface="Verdana"/>
                          <a:sym typeface="Verdana"/>
                        </a:rPr>
                        <a:t>See CC course requirements for each degree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5F5F5"/>
                    </a:solidFill>
                  </a:tcPr>
                </a:tc>
              </a:tr>
            </a:tbl>
          </a:graphicData>
        </a:graphic>
      </p:graphicFrame>
      <p:sp>
        <p:nvSpPr>
          <p:cNvPr id="359" name="Shape 359"/>
          <p:cNvSpPr/>
          <p:nvPr/>
        </p:nvSpPr>
        <p:spPr>
          <a:xfrm>
            <a:off x="1178559" y="2208106"/>
            <a:ext cx="6908801" cy="6400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spAutoFit/>
          </a:bodyPr>
          <a:lstStyle/>
          <a:p>
            <a:pPr algn="l" defTabSz="1300480">
              <a:defRPr b="1">
                <a:solidFill>
                  <a:srgbClr val="000000"/>
                </a:solidFill>
                <a:latin typeface="Helvetica"/>
                <a:ea typeface="Helvetica"/>
                <a:cs typeface="Helvetica"/>
                <a:sym typeface="Helvetica"/>
              </a:defRPr>
            </a:pPr>
            <a:r>
              <a:rPr sz="1800">
                <a:uFill>
                  <a:solidFill>
                    <a:srgbClr val="000000"/>
                  </a:solidFill>
                </a:uFill>
                <a:latin typeface="Franklin Gothic Medium"/>
                <a:ea typeface="Franklin Gothic Medium"/>
                <a:cs typeface="Franklin Gothic Medium"/>
                <a:sym typeface="Franklin Gothic Medium"/>
              </a:rPr>
              <a:t>(Rigorous) Programs of Study            </a:t>
            </a:r>
            <a:r>
              <a:rPr sz="1600">
                <a:uFill>
                  <a:solidFill>
                    <a:srgbClr val="000000"/>
                  </a:solidFill>
                </a:uFill>
                <a:latin typeface="Franklin Gothic Medium"/>
                <a:ea typeface="Franklin Gothic Medium"/>
                <a:cs typeface="Franklin Gothic Medium"/>
                <a:sym typeface="Franklin Gothic Medium"/>
              </a:rPr>
              <a:t>(Classes are examples) </a:t>
            </a:r>
            <a:endParaRPr sz="1800">
              <a:uFill>
                <a:solidFill>
                  <a:srgbClr val="000000"/>
                </a:solidFill>
              </a:uFill>
              <a:latin typeface="Franklin Gothic Medium"/>
              <a:ea typeface="Franklin Gothic Medium"/>
              <a:cs typeface="Franklin Gothic Medium"/>
              <a:sym typeface="Franklin Gothic Medium"/>
            </a:endParaRPr>
          </a:p>
          <a:p>
            <a:pPr algn="l" defTabSz="1300480">
              <a:defRPr b="1">
                <a:solidFill>
                  <a:srgbClr val="000000"/>
                </a:solidFill>
                <a:latin typeface="Helvetica"/>
                <a:ea typeface="Helvetica"/>
                <a:cs typeface="Helvetica"/>
                <a:sym typeface="Helvetica"/>
              </a:defRPr>
            </a:pPr>
            <a:r>
              <a:rPr sz="1800">
                <a:uFill>
                  <a:solidFill>
                    <a:srgbClr val="000000"/>
                  </a:solidFill>
                </a:uFill>
                <a:latin typeface="Franklin Gothic Medium"/>
                <a:ea typeface="Franklin Gothic Medium"/>
                <a:cs typeface="Franklin Gothic Medium"/>
                <a:sym typeface="Franklin Gothic Medium"/>
              </a:rPr>
              <a:t> </a:t>
            </a:r>
          </a:p>
        </p:txBody>
      </p:sp>
      <p:sp>
        <p:nvSpPr>
          <p:cNvPr id="360" name="Shape 360"/>
          <p:cNvSpPr/>
          <p:nvPr/>
        </p:nvSpPr>
        <p:spPr>
          <a:xfrm>
            <a:off x="4239259" y="323426"/>
            <a:ext cx="8439571" cy="14782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spAutoFit/>
          </a:bodyPr>
          <a:lstStyle/>
          <a:p>
            <a:pPr defTabSz="1300480">
              <a:defRPr sz="4600" b="1">
                <a:solidFill>
                  <a:srgbClr val="000000"/>
                </a:solidFill>
                <a:latin typeface="Helvetica"/>
                <a:ea typeface="Helvetica"/>
                <a:cs typeface="Helvetica"/>
                <a:sym typeface="Helvetica"/>
              </a:defRPr>
            </a:pPr>
            <a:r>
              <a:rPr>
                <a:uFill>
                  <a:solidFill>
                    <a:srgbClr val="000000"/>
                  </a:solidFill>
                </a:uFill>
                <a:latin typeface="Franklin Gothic Medium"/>
                <a:ea typeface="Franklin Gothic Medium"/>
                <a:cs typeface="Franklin Gothic Medium"/>
                <a:sym typeface="Franklin Gothic Medium"/>
              </a:rPr>
              <a:t>Building the Pathway </a:t>
            </a:r>
            <a:endParaRPr>
              <a:latin typeface="Franklin Gothic Medium"/>
              <a:ea typeface="Franklin Gothic Medium"/>
              <a:cs typeface="Franklin Gothic Medium"/>
              <a:sym typeface="Franklin Gothic Medium"/>
            </a:endParaRPr>
          </a:p>
          <a:p>
            <a:pPr defTabSz="1300480">
              <a:defRPr sz="4600" b="1">
                <a:solidFill>
                  <a:srgbClr val="000000"/>
                </a:solidFill>
                <a:latin typeface="Helvetica"/>
                <a:ea typeface="Helvetica"/>
                <a:cs typeface="Helvetica"/>
                <a:sym typeface="Helvetica"/>
              </a:defRPr>
            </a:pPr>
            <a:r>
              <a:rPr b="0" i="1">
                <a:uFill>
                  <a:solidFill>
                    <a:srgbClr val="000000"/>
                  </a:solidFill>
                </a:uFill>
                <a:latin typeface="Franklin Gothic Medium"/>
                <a:ea typeface="Franklin Gothic Medium"/>
                <a:cs typeface="Franklin Gothic Medium"/>
                <a:sym typeface="Franklin Gothic Medium"/>
              </a:rPr>
              <a:t>Credentials</a:t>
            </a:r>
            <a:r>
              <a:rPr>
                <a:uFill>
                  <a:solidFill>
                    <a:srgbClr val="000000"/>
                  </a:solidFill>
                </a:uFill>
                <a:latin typeface="Franklin Gothic Medium"/>
                <a:ea typeface="Franklin Gothic Medium"/>
                <a:cs typeface="Franklin Gothic Medium"/>
                <a:sym typeface="Franklin Gothic Medium"/>
              </a:rPr>
              <a:t>  </a:t>
            </a:r>
          </a:p>
        </p:txBody>
      </p:sp>
      <p:sp>
        <p:nvSpPr>
          <p:cNvPr id="361" name="Shape 361"/>
          <p:cNvSpPr/>
          <p:nvPr/>
        </p:nvSpPr>
        <p:spPr>
          <a:xfrm>
            <a:off x="10607040" y="4456852"/>
            <a:ext cx="1178561" cy="97536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300480">
              <a:lnSpc>
                <a:spcPct val="120000"/>
              </a:lnSpc>
              <a:defRPr sz="18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1800">
                <a:uFill>
                  <a:solidFill>
                    <a:srgbClr val="000000"/>
                  </a:solidFill>
                </a:uFill>
              </a:rPr>
              <a:t>Labor Market Value $$</a:t>
            </a:r>
          </a:p>
        </p:txBody>
      </p:sp>
      <p:sp>
        <p:nvSpPr>
          <p:cNvPr id="362" name="Shape 362"/>
          <p:cNvSpPr/>
          <p:nvPr/>
        </p:nvSpPr>
        <p:spPr>
          <a:xfrm flipH="1" flipV="1">
            <a:off x="9637376" y="3965128"/>
            <a:ext cx="887896" cy="831475"/>
          </a:xfrm>
          <a:prstGeom prst="line">
            <a:avLst/>
          </a:prstGeom>
          <a:ln w="50800">
            <a:solidFill>
              <a:srgbClr val="000000"/>
            </a:solidFill>
            <a:miter lim="400000"/>
            <a:tailEnd type="stealth"/>
          </a:ln>
        </p:spPr>
        <p:txBody>
          <a:bodyPr lIns="65022" tIns="65022" rIns="65022" bIns="65022"/>
          <a:lstStyle/>
          <a:p>
            <a:pPr algn="l" defTabSz="650240">
              <a:defRPr sz="1600">
                <a:solidFill>
                  <a:srgbClr val="000000"/>
                </a:solidFill>
                <a:latin typeface="Helvetica"/>
                <a:ea typeface="Helvetica"/>
                <a:cs typeface="Helvetica"/>
                <a:sym typeface="Helvetica"/>
              </a:defRPr>
            </a:pPr>
            <a:endParaRPr/>
          </a:p>
        </p:txBody>
      </p:sp>
      <p:sp>
        <p:nvSpPr>
          <p:cNvPr id="363" name="Shape 363"/>
          <p:cNvSpPr/>
          <p:nvPr/>
        </p:nvSpPr>
        <p:spPr>
          <a:xfrm flipH="1">
            <a:off x="9751274" y="5425224"/>
            <a:ext cx="709323" cy="1059685"/>
          </a:xfrm>
          <a:prstGeom prst="line">
            <a:avLst/>
          </a:prstGeom>
          <a:ln w="50800">
            <a:solidFill>
              <a:srgbClr val="000000"/>
            </a:solidFill>
            <a:miter lim="400000"/>
            <a:tailEnd type="stealth"/>
          </a:ln>
        </p:spPr>
        <p:txBody>
          <a:bodyPr lIns="65022" tIns="65022" rIns="65022" bIns="65022"/>
          <a:lstStyle/>
          <a:p>
            <a:pPr algn="l" defTabSz="650240">
              <a:defRPr sz="1600">
                <a:solidFill>
                  <a:srgbClr val="000000"/>
                </a:solidFill>
                <a:latin typeface="Helvetica"/>
                <a:ea typeface="Helvetica"/>
                <a:cs typeface="Helvetica"/>
                <a:sym typeface="Helvetica"/>
              </a:defRPr>
            </a:pPr>
            <a:endParaRPr/>
          </a:p>
        </p:txBody>
      </p:sp>
      <p:sp>
        <p:nvSpPr>
          <p:cNvPr id="364" name="Shape 36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 name="Table 368"/>
          <p:cNvGraphicFramePr/>
          <p:nvPr/>
        </p:nvGraphicFramePr>
        <p:xfrm>
          <a:off x="1192106" y="2668693"/>
          <a:ext cx="8252153" cy="5351175"/>
        </p:xfrm>
        <a:graphic>
          <a:graphicData uri="http://schemas.openxmlformats.org/drawingml/2006/table">
            <a:tbl>
              <a:tblPr>
                <a:tableStyleId>{4C3C2611-4C71-4FC5-86AE-919BDF0F9419}</a:tableStyleId>
              </a:tblPr>
              <a:tblGrid>
                <a:gridCol w="1016060"/>
                <a:gridCol w="613913"/>
                <a:gridCol w="660869"/>
                <a:gridCol w="854551"/>
                <a:gridCol w="707821"/>
                <a:gridCol w="843399"/>
                <a:gridCol w="661455"/>
                <a:gridCol w="854551"/>
                <a:gridCol w="739664"/>
                <a:gridCol w="1299870"/>
              </a:tblGrid>
              <a:tr h="565858">
                <a:tc>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Courses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Certifications &amp; Degrees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627582">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9</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Algebra  I</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Environmental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Small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Freshman</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564823">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10</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Geometry 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Principles of Business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&amp;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768789">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Algebra II 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BUS 151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Accounting I</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MSITA Certification(1)</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MOS</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Career Readiness - CRC</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706031">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12</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4</a:t>
                      </a:r>
                      <a:r>
                        <a:rPr sz="800" baseline="30498">
                          <a:uFill>
                            <a:solidFill>
                              <a:srgbClr val="000000"/>
                            </a:solidFill>
                          </a:uFill>
                          <a:latin typeface="Times New Roman"/>
                          <a:ea typeface="Times New Roman"/>
                          <a:cs typeface="Times New Roman"/>
                          <a:sym typeface="Times New Roman"/>
                        </a:rPr>
                        <a:t>th</a:t>
                      </a:r>
                      <a:r>
                        <a:rPr sz="800">
                          <a:uFill>
                            <a:solidFill>
                              <a:srgbClr val="000000"/>
                            </a:solidFill>
                          </a:uFill>
                          <a:latin typeface="Times New Roman"/>
                          <a:ea typeface="Times New Roman"/>
                          <a:cs typeface="Times New Roman"/>
                          <a:sym typeface="Times New Roman"/>
                        </a:rPr>
                        <a:t> Math</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Aligned with</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US History</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US History</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ENG 114</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Professional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Research &amp;</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High School Diploma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QuickBooks Certification</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CC Certificate</a:t>
                      </a:r>
                      <a:r>
                        <a:rPr sz="800">
                          <a:uFill>
                            <a:solidFill>
                              <a:srgbClr val="000000"/>
                            </a:solidFill>
                          </a:uFill>
                          <a:latin typeface="Times New Roman"/>
                          <a:ea typeface="Times New Roman"/>
                          <a:cs typeface="Times New Roman"/>
                          <a:sym typeface="Times New Roman"/>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627582">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Summer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COE 112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(coop)</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COE 110</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World of Work</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ACA 111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College</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Student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Success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gridSpan="5">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784479">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MKT 220 Advertising &amp; Sales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ACC 120 Principles of Financial Accounting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ENG 111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Expository</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Writing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116 Business Law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260 Business Communications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240 Business Ethics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ACC 129</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Individual Income Taxes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ACC 121 Principles of Managerial Accounting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Business Administration Diploma 44 hours</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706031">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2</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Social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Science</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Elective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239 Business Applications Seminar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ECO 252 Principles of Macroeconomics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Humanities</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Fine Arts</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Elective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gridSpan="3">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Verdana"/>
                          <a:ea typeface="Verdana"/>
                          <a:cs typeface="Verdana"/>
                          <a:sym typeface="Verdana"/>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5F5F5"/>
                    </a:solidFill>
                  </a:tcPr>
                </a:tc>
                <a:tc hMerge="1">
                  <a:txBody>
                    <a:bodyPr/>
                    <a:lstStyle/>
                    <a:p>
                      <a:endParaRPr lang="en-US"/>
                    </a:p>
                  </a:txBody>
                  <a:tcPr/>
                </a:tc>
                <a:tc hMerge="1">
                  <a:txBody>
                    <a:bodyPr/>
                    <a:lstStyle/>
                    <a:p>
                      <a:endParaRPr lang="en-US"/>
                    </a:p>
                  </a:txBody>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Business Administration </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AAS Degree </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65-73 hours</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Verdana"/>
                          <a:ea typeface="Verdana"/>
                          <a:cs typeface="Verdana"/>
                          <a:sym typeface="Verdana"/>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bl>
          </a:graphicData>
        </a:graphic>
      </p:graphicFrame>
      <p:graphicFrame>
        <p:nvGraphicFramePr>
          <p:cNvPr id="369" name="Table 369"/>
          <p:cNvGraphicFramePr/>
          <p:nvPr/>
        </p:nvGraphicFramePr>
        <p:xfrm>
          <a:off x="9902613" y="2668693"/>
          <a:ext cx="2534073" cy="1576774"/>
        </p:xfrm>
        <a:graphic>
          <a:graphicData uri="http://schemas.openxmlformats.org/drawingml/2006/table">
            <a:tbl>
              <a:tblPr>
                <a:tableStyleId>{4C3C2611-4C71-4FC5-86AE-919BDF0F9419}</a:tableStyleId>
              </a:tblPr>
              <a:tblGrid>
                <a:gridCol w="2534073"/>
              </a:tblGrid>
              <a:tr h="416284">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Core Courses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r>
              <a:tr h="428444">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CTE High school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r>
              <a:tr h="366023">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Community college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r>
              <a:tr h="366023">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Articulated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65A0DC"/>
                    </a:solidFill>
                  </a:tcPr>
                </a:tc>
              </a:tr>
            </a:tbl>
          </a:graphicData>
        </a:graphic>
      </p:graphicFrame>
      <p:graphicFrame>
        <p:nvGraphicFramePr>
          <p:cNvPr id="370" name="Table 370"/>
          <p:cNvGraphicFramePr/>
          <p:nvPr/>
        </p:nvGraphicFramePr>
        <p:xfrm>
          <a:off x="9902613" y="7098453"/>
          <a:ext cx="2777913" cy="782037"/>
        </p:xfrm>
        <a:graphic>
          <a:graphicData uri="http://schemas.openxmlformats.org/drawingml/2006/table">
            <a:tbl>
              <a:tblPr>
                <a:tableStyleId>{4C3C2611-4C71-4FC5-86AE-919BDF0F9419}</a:tableStyleId>
              </a:tblPr>
              <a:tblGrid>
                <a:gridCol w="2777913"/>
              </a:tblGrid>
              <a:tr h="322426">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Verdana"/>
                          <a:ea typeface="Verdana"/>
                          <a:cs typeface="Verdana"/>
                          <a:sym typeface="Verdana"/>
                        </a:rPr>
                        <a:t> Articulated credits -   MSITA for CIS110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EF3"/>
                    </a:solidFill>
                  </a:tcPr>
                </a:tc>
              </a:tr>
              <a:tr h="459611">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b="1" i="1">
                          <a:uFill>
                            <a:solidFill>
                              <a:srgbClr val="000000"/>
                            </a:solidFill>
                          </a:uFill>
                          <a:latin typeface="Verdana"/>
                          <a:ea typeface="Verdana"/>
                          <a:cs typeface="Verdana"/>
                          <a:sym typeface="Verdana"/>
                        </a:rPr>
                        <a:t> </a:t>
                      </a:r>
                      <a:r>
                        <a:rPr sz="900" i="1">
                          <a:uFill>
                            <a:solidFill>
                              <a:srgbClr val="000000"/>
                            </a:solidFill>
                          </a:uFill>
                          <a:latin typeface="Verdana"/>
                          <a:ea typeface="Verdana"/>
                          <a:cs typeface="Verdana"/>
                          <a:sym typeface="Verdana"/>
                        </a:rPr>
                        <a:t>Online Course on Demand</a:t>
                      </a:r>
                      <a:r>
                        <a:rPr sz="900" i="1">
                          <a:solidFill>
                            <a:srgbClr val="FF2600"/>
                          </a:solidFill>
                          <a:uFill>
                            <a:solidFill>
                              <a:srgbClr val="FF2600"/>
                            </a:solidFill>
                          </a:uFill>
                          <a:latin typeface="Verdana"/>
                          <a:ea typeface="Verdana"/>
                          <a:cs typeface="Verdana"/>
                          <a:sym typeface="Verdana"/>
                        </a:rPr>
                        <a:t>      </a:t>
                      </a:r>
                      <a:r>
                        <a:rPr sz="900">
                          <a:uFill>
                            <a:solidFill>
                              <a:srgbClr val="000000"/>
                            </a:solidFill>
                          </a:uFill>
                          <a:latin typeface="Verdana"/>
                          <a:ea typeface="Verdana"/>
                          <a:cs typeface="Verdana"/>
                          <a:sym typeface="Verdana"/>
                        </a:rPr>
                        <a:t>See CC course requirements for each degree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5F5F5"/>
                    </a:solidFill>
                  </a:tcPr>
                </a:tc>
              </a:tr>
            </a:tbl>
          </a:graphicData>
        </a:graphic>
      </p:graphicFrame>
      <p:sp>
        <p:nvSpPr>
          <p:cNvPr id="371" name="Shape 371"/>
          <p:cNvSpPr/>
          <p:nvPr/>
        </p:nvSpPr>
        <p:spPr>
          <a:xfrm>
            <a:off x="1192106" y="2140373"/>
            <a:ext cx="6908801" cy="6400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spAutoFit/>
          </a:bodyPr>
          <a:lstStyle/>
          <a:p>
            <a:pPr algn="l" defTabSz="1300480">
              <a:defRPr b="1">
                <a:solidFill>
                  <a:srgbClr val="000000"/>
                </a:solidFill>
                <a:latin typeface="Helvetica"/>
                <a:ea typeface="Helvetica"/>
                <a:cs typeface="Helvetica"/>
                <a:sym typeface="Helvetica"/>
              </a:defRPr>
            </a:pPr>
            <a:r>
              <a:rPr sz="1800">
                <a:uFill>
                  <a:solidFill>
                    <a:srgbClr val="000000"/>
                  </a:solidFill>
                </a:uFill>
                <a:latin typeface="Franklin Gothic Medium"/>
                <a:ea typeface="Franklin Gothic Medium"/>
                <a:cs typeface="Franklin Gothic Medium"/>
                <a:sym typeface="Franklin Gothic Medium"/>
              </a:rPr>
              <a:t>(Rigorous) Programs of Study            </a:t>
            </a:r>
            <a:r>
              <a:rPr sz="1600">
                <a:uFill>
                  <a:solidFill>
                    <a:srgbClr val="000000"/>
                  </a:solidFill>
                </a:uFill>
                <a:latin typeface="Franklin Gothic Medium"/>
                <a:ea typeface="Franklin Gothic Medium"/>
                <a:cs typeface="Franklin Gothic Medium"/>
                <a:sym typeface="Franklin Gothic Medium"/>
              </a:rPr>
              <a:t>(Classes are examples) </a:t>
            </a:r>
            <a:endParaRPr sz="1800">
              <a:uFill>
                <a:solidFill>
                  <a:srgbClr val="000000"/>
                </a:solidFill>
              </a:uFill>
              <a:latin typeface="Franklin Gothic Medium"/>
              <a:ea typeface="Franklin Gothic Medium"/>
              <a:cs typeface="Franklin Gothic Medium"/>
              <a:sym typeface="Franklin Gothic Medium"/>
            </a:endParaRPr>
          </a:p>
          <a:p>
            <a:pPr algn="l" defTabSz="1300480">
              <a:defRPr b="1">
                <a:solidFill>
                  <a:srgbClr val="000000"/>
                </a:solidFill>
                <a:latin typeface="Helvetica"/>
                <a:ea typeface="Helvetica"/>
                <a:cs typeface="Helvetica"/>
                <a:sym typeface="Helvetica"/>
              </a:defRPr>
            </a:pPr>
            <a:r>
              <a:rPr sz="1800">
                <a:uFill>
                  <a:solidFill>
                    <a:srgbClr val="000000"/>
                  </a:solidFill>
                </a:uFill>
                <a:latin typeface="Franklin Gothic Medium"/>
                <a:ea typeface="Franklin Gothic Medium"/>
                <a:cs typeface="Franklin Gothic Medium"/>
                <a:sym typeface="Franklin Gothic Medium"/>
              </a:rPr>
              <a:t> </a:t>
            </a:r>
          </a:p>
        </p:txBody>
      </p:sp>
      <p:sp>
        <p:nvSpPr>
          <p:cNvPr id="372" name="Shape 372"/>
          <p:cNvSpPr/>
          <p:nvPr/>
        </p:nvSpPr>
        <p:spPr>
          <a:xfrm>
            <a:off x="10607040" y="4456852"/>
            <a:ext cx="1178561" cy="97536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300480">
              <a:lnSpc>
                <a:spcPct val="120000"/>
              </a:lnSpc>
              <a:defRPr sz="18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1800">
                <a:uFill>
                  <a:solidFill>
                    <a:srgbClr val="000000"/>
                  </a:solidFill>
                </a:uFill>
              </a:rPr>
              <a:t>Labor Market Value $$</a:t>
            </a:r>
          </a:p>
        </p:txBody>
      </p:sp>
      <p:sp>
        <p:nvSpPr>
          <p:cNvPr id="373" name="Shape 373"/>
          <p:cNvSpPr/>
          <p:nvPr/>
        </p:nvSpPr>
        <p:spPr>
          <a:xfrm flipH="1" flipV="1">
            <a:off x="9637376" y="3965128"/>
            <a:ext cx="887896" cy="831475"/>
          </a:xfrm>
          <a:prstGeom prst="line">
            <a:avLst/>
          </a:prstGeom>
          <a:ln w="50800">
            <a:solidFill>
              <a:srgbClr val="000000"/>
            </a:solidFill>
            <a:miter lim="400000"/>
            <a:tailEnd type="stealth"/>
          </a:ln>
        </p:spPr>
        <p:txBody>
          <a:bodyPr lIns="65022" tIns="65022" rIns="65022" bIns="65022"/>
          <a:lstStyle/>
          <a:p>
            <a:pPr algn="l" defTabSz="650240">
              <a:defRPr sz="1600">
                <a:solidFill>
                  <a:srgbClr val="000000"/>
                </a:solidFill>
                <a:latin typeface="Helvetica"/>
                <a:ea typeface="Helvetica"/>
                <a:cs typeface="Helvetica"/>
                <a:sym typeface="Helvetica"/>
              </a:defRPr>
            </a:pPr>
            <a:endParaRPr/>
          </a:p>
        </p:txBody>
      </p:sp>
      <p:sp>
        <p:nvSpPr>
          <p:cNvPr id="374" name="Shape 374"/>
          <p:cNvSpPr/>
          <p:nvPr/>
        </p:nvSpPr>
        <p:spPr>
          <a:xfrm flipH="1">
            <a:off x="9751274" y="5425224"/>
            <a:ext cx="709323" cy="1059685"/>
          </a:xfrm>
          <a:prstGeom prst="line">
            <a:avLst/>
          </a:prstGeom>
          <a:ln w="50800">
            <a:solidFill>
              <a:srgbClr val="000000"/>
            </a:solidFill>
            <a:miter lim="400000"/>
            <a:tailEnd type="stealth"/>
          </a:ln>
        </p:spPr>
        <p:txBody>
          <a:bodyPr lIns="65022" tIns="65022" rIns="65022" bIns="65022"/>
          <a:lstStyle/>
          <a:p>
            <a:pPr algn="l" defTabSz="650240">
              <a:defRPr sz="1600">
                <a:solidFill>
                  <a:srgbClr val="000000"/>
                </a:solidFill>
                <a:latin typeface="Helvetica"/>
                <a:ea typeface="Helvetica"/>
                <a:cs typeface="Helvetica"/>
                <a:sym typeface="Helvetica"/>
              </a:defRPr>
            </a:pPr>
            <a:endParaRPr/>
          </a:p>
        </p:txBody>
      </p:sp>
      <p:sp>
        <p:nvSpPr>
          <p:cNvPr id="375" name="Shape 375"/>
          <p:cNvSpPr/>
          <p:nvPr/>
        </p:nvSpPr>
        <p:spPr>
          <a:xfrm>
            <a:off x="4239259" y="323426"/>
            <a:ext cx="8439571" cy="13893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spAutoFit/>
          </a:bodyPr>
          <a:lstStyle/>
          <a:p>
            <a:pPr defTabSz="1300480">
              <a:defRPr sz="4600" b="1">
                <a:solidFill>
                  <a:srgbClr val="000000"/>
                </a:solidFill>
                <a:latin typeface="Helvetica"/>
                <a:ea typeface="Helvetica"/>
                <a:cs typeface="Helvetica"/>
                <a:sym typeface="Helvetica"/>
              </a:defRPr>
            </a:pPr>
            <a:r>
              <a:rPr>
                <a:uFill>
                  <a:solidFill>
                    <a:srgbClr val="000000"/>
                  </a:solidFill>
                </a:uFill>
                <a:latin typeface="Franklin Gothic Medium"/>
                <a:ea typeface="Franklin Gothic Medium"/>
                <a:cs typeface="Franklin Gothic Medium"/>
                <a:sym typeface="Franklin Gothic Medium"/>
              </a:rPr>
              <a:t>Building the Pathway 9-14</a:t>
            </a:r>
            <a:endParaRPr>
              <a:latin typeface="Franklin Gothic Medium"/>
              <a:ea typeface="Franklin Gothic Medium"/>
              <a:cs typeface="Franklin Gothic Medium"/>
              <a:sym typeface="Franklin Gothic Medium"/>
            </a:endParaRPr>
          </a:p>
          <a:p>
            <a:pPr defTabSz="1300480">
              <a:defRPr sz="4000" b="1">
                <a:solidFill>
                  <a:srgbClr val="000000"/>
                </a:solidFill>
                <a:latin typeface="Helvetica"/>
                <a:ea typeface="Helvetica"/>
                <a:cs typeface="Helvetica"/>
                <a:sym typeface="Helvetica"/>
              </a:defRPr>
            </a:pPr>
            <a:r>
              <a:rPr b="0" i="1">
                <a:uFill>
                  <a:solidFill>
                    <a:srgbClr val="000000"/>
                  </a:solidFill>
                </a:uFill>
                <a:latin typeface="Franklin Gothic Medium"/>
                <a:ea typeface="Franklin Gothic Medium"/>
                <a:cs typeface="Franklin Gothic Medium"/>
                <a:sym typeface="Franklin Gothic Medium"/>
              </a:rPr>
              <a:t>High School and Community College</a:t>
            </a:r>
            <a:r>
              <a:rPr>
                <a:uFill>
                  <a:solidFill>
                    <a:srgbClr val="000000"/>
                  </a:solidFill>
                </a:uFill>
                <a:latin typeface="Franklin Gothic Medium"/>
                <a:ea typeface="Franklin Gothic Medium"/>
                <a:cs typeface="Franklin Gothic Medium"/>
                <a:sym typeface="Franklin Gothic Medium"/>
              </a:rPr>
              <a:t>  </a:t>
            </a:r>
          </a:p>
        </p:txBody>
      </p:sp>
      <p:sp>
        <p:nvSpPr>
          <p:cNvPr id="376" name="Shape 37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377" name="Shape 377"/>
          <p:cNvSpPr/>
          <p:nvPr/>
        </p:nvSpPr>
        <p:spPr>
          <a:xfrm>
            <a:off x="6154470" y="4616450"/>
            <a:ext cx="695860" cy="520700"/>
          </a:xfrm>
          <a:prstGeom prst="rect">
            <a:avLst/>
          </a:prstGeom>
          <a:ln w="12700">
            <a:miter lim="400000"/>
          </a:ln>
        </p:spPr>
        <p:txBody>
          <a:bodyPr wrap="none" lIns="50800" tIns="50800" rIns="50800" bIns="50800">
            <a:spAutoFit/>
          </a:bodyPr>
          <a:lstStyle/>
          <a:p>
            <a:endParaRPr/>
          </a:p>
        </p:txBody>
      </p:sp>
      <p:sp>
        <p:nvSpPr>
          <p:cNvPr id="378" name="Shape 378"/>
          <p:cNvSpPr/>
          <p:nvPr/>
        </p:nvSpPr>
        <p:spPr>
          <a:xfrm>
            <a:off x="6281470" y="4743450"/>
            <a:ext cx="695860" cy="520700"/>
          </a:xfrm>
          <a:prstGeom prst="rect">
            <a:avLst/>
          </a:prstGeom>
          <a:ln w="12700">
            <a:miter lim="400000"/>
          </a:ln>
        </p:spPr>
        <p:txBody>
          <a:bodyPr wrap="none" lIns="50800" tIns="50800" rIns="50800" bIns="50800">
            <a:spAutoFit/>
          </a:bodyPr>
          <a:lstStyle/>
          <a:p>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p:nvPr/>
        </p:nvSpPr>
        <p:spPr>
          <a:xfrm>
            <a:off x="9973733" y="3285067"/>
            <a:ext cx="1788164" cy="3048004"/>
          </a:xfrm>
          <a:prstGeom prst="roundRect">
            <a:avLst>
              <a:gd name="adj" fmla="val 15909"/>
            </a:avLst>
          </a:prstGeom>
          <a:solidFill>
            <a:srgbClr val="FAD5BB"/>
          </a:solidFill>
          <a:ln w="12700">
            <a:solidFill>
              <a:srgbClr val="F2913F"/>
            </a:solidFill>
            <a:miter lim="400000"/>
          </a:ln>
        </p:spPr>
        <p:txBody>
          <a:bodyPr lIns="65021" tIns="65021" rIns="65021" bIns="65021"/>
          <a:lstStyle/>
          <a:p>
            <a:pPr algn="l" defTabSz="487680">
              <a:lnSpc>
                <a:spcPct val="120000"/>
              </a:lnSpc>
              <a:defRPr sz="1200" b="1">
                <a:solidFill>
                  <a:srgbClr val="000000"/>
                </a:solidFill>
                <a:latin typeface="Franklin Gothic Medium"/>
                <a:ea typeface="Franklin Gothic Medium"/>
                <a:cs typeface="Franklin Gothic Medium"/>
                <a:sym typeface="Franklin Gothic Medium"/>
              </a:defRPr>
            </a:pPr>
            <a:endParaRPr/>
          </a:p>
        </p:txBody>
      </p:sp>
      <p:graphicFrame>
        <p:nvGraphicFramePr>
          <p:cNvPr id="383" name="Table 383"/>
          <p:cNvGraphicFramePr/>
          <p:nvPr/>
        </p:nvGraphicFramePr>
        <p:xfrm>
          <a:off x="1178559" y="2573866"/>
          <a:ext cx="8252153" cy="5351175"/>
        </p:xfrm>
        <a:graphic>
          <a:graphicData uri="http://schemas.openxmlformats.org/drawingml/2006/table">
            <a:tbl>
              <a:tblPr>
                <a:tableStyleId>{4C3C2611-4C71-4FC5-86AE-919BDF0F9419}</a:tableStyleId>
              </a:tblPr>
              <a:tblGrid>
                <a:gridCol w="1016060"/>
                <a:gridCol w="613913"/>
                <a:gridCol w="660869"/>
                <a:gridCol w="854551"/>
                <a:gridCol w="707821"/>
                <a:gridCol w="843399"/>
                <a:gridCol w="661455"/>
                <a:gridCol w="854551"/>
                <a:gridCol w="739664"/>
                <a:gridCol w="1299870"/>
              </a:tblGrid>
              <a:tr h="565858">
                <a:tc>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Courses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Certifications &amp; Degrees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627582">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9</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Algebra  I</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Environmental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Small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Freshman</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564823">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10</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Geometry 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Principles of Business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&amp;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2600"/>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768789">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Algebra II or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Integrated</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BUS 151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Accounting I</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MSITA Certification(1)</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MOS</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Career Readiness - CRC</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706031">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12</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4</a:t>
                      </a:r>
                      <a:r>
                        <a:rPr sz="800" baseline="30498">
                          <a:uFill>
                            <a:solidFill>
                              <a:srgbClr val="000000"/>
                            </a:solidFill>
                          </a:uFill>
                          <a:latin typeface="Times New Roman"/>
                          <a:ea typeface="Times New Roman"/>
                          <a:cs typeface="Times New Roman"/>
                          <a:sym typeface="Times New Roman"/>
                        </a:rPr>
                        <a:t>th</a:t>
                      </a:r>
                      <a:r>
                        <a:rPr sz="800">
                          <a:uFill>
                            <a:solidFill>
                              <a:srgbClr val="000000"/>
                            </a:solidFill>
                          </a:uFill>
                          <a:latin typeface="Times New Roman"/>
                          <a:ea typeface="Times New Roman"/>
                          <a:cs typeface="Times New Roman"/>
                          <a:sym typeface="Times New Roman"/>
                        </a:rPr>
                        <a:t> Math</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Aligned with</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US History</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US History</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ENG 114</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Professional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Research &amp;</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High School Diploma</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QuickBooks Certification</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a:uFill>
                            <a:solidFill>
                              <a:srgbClr val="000000"/>
                            </a:solidFill>
                          </a:uFill>
                          <a:latin typeface="Times New Roman"/>
                          <a:ea typeface="Times New Roman"/>
                          <a:cs typeface="Times New Roman"/>
                          <a:sym typeface="Times New Roman"/>
                        </a:rPr>
                        <a:t>CC Certificate</a:t>
                      </a:r>
                      <a:r>
                        <a:rPr sz="800">
                          <a:uFill>
                            <a:solidFill>
                              <a:srgbClr val="000000"/>
                            </a:solidFill>
                          </a:uFill>
                          <a:latin typeface="Times New Roman"/>
                          <a:ea typeface="Times New Roman"/>
                          <a:cs typeface="Times New Roman"/>
                          <a:sym typeface="Times New Roman"/>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627582">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Summer</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COE 112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(coop)</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COE 110</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World of Work</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ACA 111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College</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Student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Success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gridSpan="5">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784479">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MKT 220 Advertising &amp; Sales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ACC 120 Principles of Financial Accounting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ENG 111</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Expository</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Writing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116 Business Law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260 Business Communications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240 Business Ethics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ACC 129</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Individual Income Taxes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ACC 121 Principles of Managerial Accounting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Business Administration Diploma 44 hours</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r h="706031">
                <a:tc>
                  <a:txBody>
                    <a:bodyPr/>
                    <a:lstStyle/>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2</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900" b="1">
                          <a:uFill>
                            <a:solidFill>
                              <a:srgbClr val="000000"/>
                            </a:solidFill>
                          </a:uFill>
                          <a:latin typeface="Times New Roman"/>
                          <a:ea typeface="Times New Roman"/>
                          <a:cs typeface="Times New Roman"/>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Social</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Science</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Elective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BUS 239 Business Applications Seminar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ECO 252 Principles of Macroeconomics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Humanities</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Fine Arts</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Elective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a:txBody>
                    <a:bodyPr/>
                    <a:lstStyle/>
                    <a:p>
                      <a:pPr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Times New Roman"/>
                          <a:ea typeface="Times New Roman"/>
                          <a:cs typeface="Times New Roman"/>
                          <a:sym typeface="Times New Roman"/>
                        </a:rPr>
                        <a:t> </a:t>
                      </a:r>
                      <a:endParaRPr sz="1800">
                        <a:uFill>
                          <a:solidFill>
                            <a:srgbClr val="000000"/>
                          </a:solidFill>
                        </a:uFill>
                      </a:endParaRPr>
                    </a:p>
                    <a:p>
                      <a:pPr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Times New Roman"/>
                          <a:ea typeface="Times New Roman"/>
                          <a:cs typeface="Times New Roman"/>
                          <a:sym typeface="Times New Roman"/>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c gridSpan="3">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Verdana"/>
                          <a:ea typeface="Verdana"/>
                          <a:cs typeface="Verdana"/>
                          <a:sym typeface="Verdana"/>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5F5F5"/>
                    </a:solidFill>
                  </a:tcPr>
                </a:tc>
                <a:tc hMerge="1">
                  <a:txBody>
                    <a:bodyPr/>
                    <a:lstStyle/>
                    <a:p>
                      <a:endParaRPr lang="en-US"/>
                    </a:p>
                  </a:txBody>
                  <a:tcPr/>
                </a:tc>
                <a:tc hMerge="1">
                  <a:txBody>
                    <a:bodyPr/>
                    <a:lstStyle/>
                    <a:p>
                      <a:endParaRPr lang="en-US"/>
                    </a:p>
                  </a:txBody>
                  <a:tcPr/>
                </a:tc>
                <a:tc>
                  <a:txBody>
                    <a:bodyPr/>
                    <a:lstStyle/>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Business Administration </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AAS Degree </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i="1">
                          <a:uFill>
                            <a:solidFill>
                              <a:srgbClr val="000000"/>
                            </a:solidFill>
                          </a:uFill>
                          <a:latin typeface="Verdana"/>
                          <a:ea typeface="Verdana"/>
                          <a:cs typeface="Verdana"/>
                          <a:sym typeface="Verdana"/>
                        </a:rPr>
                        <a:t>65-73 hours</a:t>
                      </a:r>
                      <a:endParaRPr sz="1800">
                        <a:uFill>
                          <a:solidFill>
                            <a:srgbClr val="000000"/>
                          </a:solidFill>
                        </a:uFill>
                      </a:endParaRPr>
                    </a:p>
                    <a:p>
                      <a:pPr algn="l" defTabSz="1300480">
                        <a:tabLst>
                          <a:tab pos="1295400" algn="l"/>
                        </a:tabLst>
                        <a:defRPr sz="2400" cap="none" spc="0">
                          <a:solidFill>
                            <a:srgbClr val="000000"/>
                          </a:solidFill>
                          <a:latin typeface="Helvetica"/>
                          <a:ea typeface="Helvetica"/>
                          <a:cs typeface="Helvetica"/>
                          <a:sym typeface="Helvetica"/>
                        </a:defRPr>
                      </a:pPr>
                      <a:r>
                        <a:rPr sz="800">
                          <a:uFill>
                            <a:solidFill>
                              <a:srgbClr val="000000"/>
                            </a:solidFill>
                          </a:uFill>
                          <a:latin typeface="Verdana"/>
                          <a:ea typeface="Verdana"/>
                          <a:cs typeface="Verdana"/>
                          <a:sym typeface="Verdana"/>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DCC1"/>
                    </a:solidFill>
                  </a:tcPr>
                </a:tc>
              </a:tr>
            </a:tbl>
          </a:graphicData>
        </a:graphic>
      </p:graphicFrame>
      <p:graphicFrame>
        <p:nvGraphicFramePr>
          <p:cNvPr id="384" name="Table 384"/>
          <p:cNvGraphicFramePr/>
          <p:nvPr/>
        </p:nvGraphicFramePr>
        <p:xfrm>
          <a:off x="10038080" y="2004906"/>
          <a:ext cx="2534073" cy="1974141"/>
        </p:xfrm>
        <a:graphic>
          <a:graphicData uri="http://schemas.openxmlformats.org/drawingml/2006/table">
            <a:tbl>
              <a:tblPr>
                <a:tableStyleId>{4C3C2611-4C71-4FC5-86AE-919BDF0F9419}</a:tableStyleId>
              </a:tblPr>
              <a:tblGrid>
                <a:gridCol w="2534073"/>
              </a:tblGrid>
              <a:tr h="432902">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Core CoursesE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r>
              <a:tr h="371416">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CTE High school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473A"/>
                    </a:solidFill>
                  </a:tcPr>
                </a:tc>
              </a:tr>
              <a:tr h="380633">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Community college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53E685"/>
                    </a:solidFill>
                  </a:tcPr>
                </a:tc>
              </a:tr>
              <a:tr h="380633">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Verdana"/>
                          <a:ea typeface="Verdana"/>
                          <a:cs typeface="Verdana"/>
                          <a:sym typeface="Verdana"/>
                        </a:rPr>
                        <a:t>Articulated Courses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65A0DC"/>
                    </a:solidFill>
                  </a:tcPr>
                </a:tc>
              </a:tr>
              <a:tr h="408557">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1100" b="1">
                          <a:uFill>
                            <a:solidFill>
                              <a:srgbClr val="000000"/>
                            </a:solidFill>
                          </a:uFill>
                          <a:latin typeface="Times New Roman"/>
                          <a:ea typeface="Times New Roman"/>
                          <a:cs typeface="Times New Roman"/>
                          <a:sym typeface="Times New Roman"/>
                        </a:rPr>
                        <a:t>Experienced/Work Based Learning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913F"/>
                    </a:solidFill>
                  </a:tcPr>
                </a:tc>
              </a:tr>
            </a:tbl>
          </a:graphicData>
        </a:graphic>
      </p:graphicFrame>
      <p:sp>
        <p:nvSpPr>
          <p:cNvPr id="385" name="Shape 385"/>
          <p:cNvSpPr/>
          <p:nvPr/>
        </p:nvSpPr>
        <p:spPr>
          <a:xfrm>
            <a:off x="1584959" y="1950719"/>
            <a:ext cx="6908801" cy="6400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spAutoFit/>
          </a:bodyPr>
          <a:lstStyle/>
          <a:p>
            <a:pPr algn="l" defTabSz="1300480">
              <a:defRPr b="1">
                <a:solidFill>
                  <a:srgbClr val="000000"/>
                </a:solidFill>
                <a:latin typeface="Helvetica"/>
                <a:ea typeface="Helvetica"/>
                <a:cs typeface="Helvetica"/>
                <a:sym typeface="Helvetica"/>
              </a:defRPr>
            </a:pPr>
            <a:r>
              <a:rPr sz="1800">
                <a:uFill>
                  <a:solidFill>
                    <a:srgbClr val="000000"/>
                  </a:solidFill>
                </a:uFill>
                <a:latin typeface="Franklin Gothic Medium"/>
                <a:ea typeface="Franklin Gothic Medium"/>
                <a:cs typeface="Franklin Gothic Medium"/>
                <a:sym typeface="Franklin Gothic Medium"/>
              </a:rPr>
              <a:t>(Rigorous) Programs of Study            </a:t>
            </a:r>
            <a:r>
              <a:rPr sz="1600">
                <a:uFill>
                  <a:solidFill>
                    <a:srgbClr val="000000"/>
                  </a:solidFill>
                </a:uFill>
                <a:latin typeface="Franklin Gothic Medium"/>
                <a:ea typeface="Franklin Gothic Medium"/>
                <a:cs typeface="Franklin Gothic Medium"/>
                <a:sym typeface="Franklin Gothic Medium"/>
              </a:rPr>
              <a:t>(Classes are examples) </a:t>
            </a:r>
            <a:endParaRPr sz="1800">
              <a:uFill>
                <a:solidFill>
                  <a:srgbClr val="000000"/>
                </a:solidFill>
              </a:uFill>
              <a:latin typeface="Franklin Gothic Medium"/>
              <a:ea typeface="Franklin Gothic Medium"/>
              <a:cs typeface="Franklin Gothic Medium"/>
              <a:sym typeface="Franklin Gothic Medium"/>
            </a:endParaRPr>
          </a:p>
          <a:p>
            <a:pPr algn="l" defTabSz="1300480">
              <a:defRPr b="1">
                <a:solidFill>
                  <a:srgbClr val="000000"/>
                </a:solidFill>
                <a:latin typeface="Helvetica"/>
                <a:ea typeface="Helvetica"/>
                <a:cs typeface="Helvetica"/>
                <a:sym typeface="Helvetica"/>
              </a:defRPr>
            </a:pPr>
            <a:r>
              <a:rPr sz="1800">
                <a:uFill>
                  <a:solidFill>
                    <a:srgbClr val="000000"/>
                  </a:solidFill>
                </a:uFill>
                <a:latin typeface="Franklin Gothic Medium"/>
                <a:ea typeface="Franklin Gothic Medium"/>
                <a:cs typeface="Franklin Gothic Medium"/>
                <a:sym typeface="Franklin Gothic Medium"/>
              </a:rPr>
              <a:t> </a:t>
            </a:r>
          </a:p>
        </p:txBody>
      </p:sp>
      <p:sp>
        <p:nvSpPr>
          <p:cNvPr id="386" name="Shape 386"/>
          <p:cNvSpPr/>
          <p:nvPr/>
        </p:nvSpPr>
        <p:spPr>
          <a:xfrm>
            <a:off x="10278531" y="4375573"/>
            <a:ext cx="975364" cy="220981"/>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40640" tIns="40640" rIns="40640" bIns="40640">
            <a:spAutoFit/>
          </a:bodyPr>
          <a:lstStyle>
            <a:lvl1pPr algn="l" defTabSz="1300480">
              <a:lnSpc>
                <a:spcPct val="120000"/>
              </a:lnSpc>
              <a:defRPr sz="9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900">
                <a:uFill>
                  <a:solidFill>
                    <a:srgbClr val="000000"/>
                  </a:solidFill>
                </a:uFill>
              </a:rPr>
              <a:t>Shadowing</a:t>
            </a:r>
          </a:p>
        </p:txBody>
      </p:sp>
      <p:sp>
        <p:nvSpPr>
          <p:cNvPr id="387" name="Shape 387"/>
          <p:cNvSpPr/>
          <p:nvPr/>
        </p:nvSpPr>
        <p:spPr>
          <a:xfrm>
            <a:off x="10295466" y="3953848"/>
            <a:ext cx="1239522" cy="220981"/>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40640" tIns="40640" rIns="40640" bIns="40640">
            <a:spAutoFit/>
          </a:bodyPr>
          <a:lstStyle>
            <a:lvl1pPr algn="l" defTabSz="1300480">
              <a:lnSpc>
                <a:spcPct val="120000"/>
              </a:lnSpc>
              <a:defRPr sz="9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900">
                <a:uFill>
                  <a:solidFill>
                    <a:srgbClr val="000000"/>
                  </a:solidFill>
                </a:uFill>
              </a:rPr>
              <a:t>Project B Learning </a:t>
            </a:r>
          </a:p>
        </p:txBody>
      </p:sp>
      <p:sp>
        <p:nvSpPr>
          <p:cNvPr id="388" name="Shape 388"/>
          <p:cNvSpPr/>
          <p:nvPr/>
        </p:nvSpPr>
        <p:spPr>
          <a:xfrm>
            <a:off x="10278531" y="3469640"/>
            <a:ext cx="975364" cy="220981"/>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40640" tIns="40640" rIns="40640" bIns="40640">
            <a:spAutoFit/>
          </a:bodyPr>
          <a:lstStyle>
            <a:lvl1pPr algn="l" defTabSz="1300480">
              <a:lnSpc>
                <a:spcPct val="120000"/>
              </a:lnSpc>
              <a:defRPr sz="9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900">
                <a:uFill>
                  <a:solidFill>
                    <a:srgbClr val="000000"/>
                  </a:solidFill>
                </a:uFill>
              </a:rPr>
              <a:t>Tours</a:t>
            </a:r>
          </a:p>
        </p:txBody>
      </p:sp>
      <p:sp>
        <p:nvSpPr>
          <p:cNvPr id="389" name="Shape 389"/>
          <p:cNvSpPr/>
          <p:nvPr/>
        </p:nvSpPr>
        <p:spPr>
          <a:xfrm>
            <a:off x="10281920" y="4788746"/>
            <a:ext cx="975361" cy="220981"/>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40640" tIns="40640" rIns="40640" bIns="40640">
            <a:spAutoFit/>
          </a:bodyPr>
          <a:lstStyle>
            <a:lvl1pPr algn="l" defTabSz="1300480">
              <a:lnSpc>
                <a:spcPct val="120000"/>
              </a:lnSpc>
              <a:defRPr sz="9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900">
                <a:uFill>
                  <a:solidFill>
                    <a:srgbClr val="000000"/>
                  </a:solidFill>
                </a:uFill>
              </a:rPr>
              <a:t>OJT / OJL </a:t>
            </a:r>
          </a:p>
        </p:txBody>
      </p:sp>
      <p:sp>
        <p:nvSpPr>
          <p:cNvPr id="390" name="Shape 390"/>
          <p:cNvSpPr/>
          <p:nvPr/>
        </p:nvSpPr>
        <p:spPr>
          <a:xfrm>
            <a:off x="10295466" y="5364479"/>
            <a:ext cx="975361" cy="220981"/>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40640" tIns="40640" rIns="40640" bIns="40640">
            <a:spAutoFit/>
          </a:bodyPr>
          <a:lstStyle>
            <a:lvl1pPr algn="l" defTabSz="1300480">
              <a:lnSpc>
                <a:spcPct val="120000"/>
              </a:lnSpc>
              <a:defRPr sz="9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900">
                <a:uFill>
                  <a:solidFill>
                    <a:srgbClr val="000000"/>
                  </a:solidFill>
                </a:uFill>
              </a:rPr>
              <a:t>Co-Op </a:t>
            </a:r>
          </a:p>
        </p:txBody>
      </p:sp>
      <p:sp>
        <p:nvSpPr>
          <p:cNvPr id="391" name="Shape 391"/>
          <p:cNvSpPr/>
          <p:nvPr/>
        </p:nvSpPr>
        <p:spPr>
          <a:xfrm>
            <a:off x="10295466" y="5845386"/>
            <a:ext cx="1259841" cy="220981"/>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40640" tIns="40640" rIns="40640" bIns="40640">
            <a:spAutoFit/>
          </a:bodyPr>
          <a:lstStyle>
            <a:lvl1pPr algn="l" defTabSz="1300480">
              <a:lnSpc>
                <a:spcPct val="120000"/>
              </a:lnSpc>
              <a:defRPr sz="9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900">
                <a:uFill>
                  <a:solidFill>
                    <a:srgbClr val="000000"/>
                  </a:solidFill>
                </a:uFill>
              </a:rPr>
              <a:t>Apprenticeship </a:t>
            </a:r>
          </a:p>
        </p:txBody>
      </p:sp>
      <p:pic>
        <p:nvPicPr>
          <p:cNvPr id="392" name="image2.png"/>
          <p:cNvPicPr>
            <a:picLocks noChangeAspect="1"/>
          </p:cNvPicPr>
          <p:nvPr/>
        </p:nvPicPr>
        <p:blipFill>
          <a:blip r:embed="rId3">
            <a:extLst/>
          </a:blip>
          <a:stretch>
            <a:fillRect/>
          </a:stretch>
        </p:blipFill>
        <p:spPr>
          <a:xfrm rot="21599467">
            <a:off x="6940832" y="3473617"/>
            <a:ext cx="3034458" cy="206648"/>
          </a:xfrm>
          <a:prstGeom prst="rect">
            <a:avLst/>
          </a:prstGeom>
          <a:ln w="12700">
            <a:miter lim="400000"/>
          </a:ln>
        </p:spPr>
      </p:pic>
      <p:pic>
        <p:nvPicPr>
          <p:cNvPr id="393" name="image3.png"/>
          <p:cNvPicPr>
            <a:picLocks noChangeAspect="1"/>
          </p:cNvPicPr>
          <p:nvPr/>
        </p:nvPicPr>
        <p:blipFill>
          <a:blip r:embed="rId4">
            <a:extLst/>
          </a:blip>
          <a:stretch>
            <a:fillRect/>
          </a:stretch>
        </p:blipFill>
        <p:spPr>
          <a:xfrm>
            <a:off x="6141268" y="4354109"/>
            <a:ext cx="3847258" cy="206648"/>
          </a:xfrm>
          <a:prstGeom prst="rect">
            <a:avLst/>
          </a:prstGeom>
          <a:ln w="12700">
            <a:miter lim="400000"/>
          </a:ln>
        </p:spPr>
      </p:pic>
      <p:pic>
        <p:nvPicPr>
          <p:cNvPr id="394" name="image4.png"/>
          <p:cNvPicPr>
            <a:picLocks noChangeAspect="1"/>
          </p:cNvPicPr>
          <p:nvPr/>
        </p:nvPicPr>
        <p:blipFill>
          <a:blip r:embed="rId5">
            <a:extLst/>
          </a:blip>
          <a:stretch>
            <a:fillRect/>
          </a:stretch>
        </p:blipFill>
        <p:spPr>
          <a:xfrm>
            <a:off x="7691120" y="4832360"/>
            <a:ext cx="2289390" cy="206648"/>
          </a:xfrm>
          <a:prstGeom prst="rect">
            <a:avLst/>
          </a:prstGeom>
          <a:ln w="12700">
            <a:miter lim="400000"/>
          </a:ln>
        </p:spPr>
      </p:pic>
      <p:pic>
        <p:nvPicPr>
          <p:cNvPr id="395" name="image5.png"/>
          <p:cNvPicPr>
            <a:picLocks noChangeAspect="1"/>
          </p:cNvPicPr>
          <p:nvPr/>
        </p:nvPicPr>
        <p:blipFill>
          <a:blip r:embed="rId6">
            <a:extLst/>
          </a:blip>
          <a:stretch>
            <a:fillRect/>
          </a:stretch>
        </p:blipFill>
        <p:spPr>
          <a:xfrm>
            <a:off x="2480123" y="5438206"/>
            <a:ext cx="7504862" cy="206649"/>
          </a:xfrm>
          <a:prstGeom prst="rect">
            <a:avLst/>
          </a:prstGeom>
          <a:ln w="12700">
            <a:miter lim="400000"/>
          </a:ln>
        </p:spPr>
      </p:pic>
      <p:sp>
        <p:nvSpPr>
          <p:cNvPr id="396" name="Shape 396"/>
          <p:cNvSpPr/>
          <p:nvPr/>
        </p:nvSpPr>
        <p:spPr>
          <a:xfrm>
            <a:off x="9176172" y="8025850"/>
            <a:ext cx="2600964" cy="360681"/>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40640" tIns="40640" rIns="40640" bIns="40640">
            <a:spAutoFit/>
          </a:bodyPr>
          <a:lstStyle>
            <a:lvl1pPr algn="l" defTabSz="1300480">
              <a:lnSpc>
                <a:spcPct val="120000"/>
              </a:lnSpc>
              <a:defRPr sz="1800" b="1">
                <a:solidFill>
                  <a:srgbClr val="000000"/>
                </a:solidFill>
                <a:uFill>
                  <a:solidFill>
                    <a:srgbClr val="000000"/>
                  </a:solidFill>
                </a:uFill>
                <a:latin typeface="Franklin Gothic Medium"/>
                <a:ea typeface="Franklin Gothic Medium"/>
                <a:cs typeface="Franklin Gothic Medium"/>
                <a:sym typeface="Franklin Gothic Medium"/>
              </a:defRPr>
            </a:lvl1pPr>
          </a:lstStyle>
          <a:p>
            <a:pPr>
              <a:defRPr sz="2400">
                <a:uFillTx/>
              </a:defRPr>
            </a:pPr>
            <a:r>
              <a:rPr sz="1800">
                <a:uFill>
                  <a:solidFill>
                    <a:srgbClr val="000000"/>
                  </a:solidFill>
                </a:uFill>
              </a:rPr>
              <a:t>Employer Engagement </a:t>
            </a:r>
          </a:p>
        </p:txBody>
      </p:sp>
      <p:pic>
        <p:nvPicPr>
          <p:cNvPr id="397" name="image6.png"/>
          <p:cNvPicPr>
            <a:picLocks noChangeAspect="1"/>
          </p:cNvPicPr>
          <p:nvPr/>
        </p:nvPicPr>
        <p:blipFill>
          <a:blip r:embed="rId7">
            <a:extLst/>
          </a:blip>
          <a:stretch>
            <a:fillRect/>
          </a:stretch>
        </p:blipFill>
        <p:spPr>
          <a:xfrm>
            <a:off x="2589579" y="6062338"/>
            <a:ext cx="7382941" cy="206650"/>
          </a:xfrm>
          <a:prstGeom prst="rect">
            <a:avLst/>
          </a:prstGeom>
          <a:ln w="12700">
            <a:miter lim="400000"/>
          </a:ln>
        </p:spPr>
      </p:pic>
      <p:pic>
        <p:nvPicPr>
          <p:cNvPr id="398" name="image7.png"/>
          <p:cNvPicPr>
            <a:picLocks noChangeAspect="1"/>
          </p:cNvPicPr>
          <p:nvPr/>
        </p:nvPicPr>
        <p:blipFill>
          <a:blip r:embed="rId8">
            <a:extLst/>
          </a:blip>
          <a:stretch>
            <a:fillRect/>
          </a:stretch>
        </p:blipFill>
        <p:spPr>
          <a:xfrm rot="2069">
            <a:off x="5503121" y="3988467"/>
            <a:ext cx="4497497" cy="206648"/>
          </a:xfrm>
          <a:prstGeom prst="rect">
            <a:avLst/>
          </a:prstGeom>
          <a:ln w="12700">
            <a:miter lim="400000"/>
          </a:ln>
        </p:spPr>
      </p:pic>
      <p:sp>
        <p:nvSpPr>
          <p:cNvPr id="399" name="Shape 399"/>
          <p:cNvSpPr/>
          <p:nvPr/>
        </p:nvSpPr>
        <p:spPr>
          <a:xfrm flipH="1" flipV="1">
            <a:off x="11344471" y="6285651"/>
            <a:ext cx="21186" cy="1714606"/>
          </a:xfrm>
          <a:prstGeom prst="line">
            <a:avLst/>
          </a:prstGeom>
          <a:ln w="50800">
            <a:solidFill>
              <a:srgbClr val="000000"/>
            </a:solidFill>
            <a:miter lim="400000"/>
            <a:headEnd type="stealth"/>
            <a:tailEnd type="stealth"/>
          </a:ln>
        </p:spPr>
        <p:txBody>
          <a:bodyPr lIns="65022" tIns="65022" rIns="65022" bIns="65022"/>
          <a:lstStyle/>
          <a:p>
            <a:pPr algn="l" defTabSz="650240">
              <a:defRPr sz="1600">
                <a:solidFill>
                  <a:srgbClr val="000000"/>
                </a:solidFill>
                <a:latin typeface="Helvetica"/>
                <a:ea typeface="Helvetica"/>
                <a:cs typeface="Helvetica"/>
                <a:sym typeface="Helvetica"/>
              </a:defRPr>
            </a:pPr>
            <a:endParaRPr/>
          </a:p>
        </p:txBody>
      </p:sp>
      <p:sp>
        <p:nvSpPr>
          <p:cNvPr id="400" name="Shape 400"/>
          <p:cNvSpPr/>
          <p:nvPr/>
        </p:nvSpPr>
        <p:spPr>
          <a:xfrm>
            <a:off x="5056291" y="3118169"/>
            <a:ext cx="4727793" cy="4768432"/>
          </a:xfrm>
          <a:prstGeom prst="roundRect">
            <a:avLst>
              <a:gd name="adj" fmla="val 19580"/>
            </a:avLst>
          </a:prstGeom>
          <a:ln w="25400">
            <a:solidFill>
              <a:srgbClr val="BD5B0C"/>
            </a:solidFill>
            <a:miter lim="400000"/>
          </a:ln>
        </p:spPr>
        <p:txBody>
          <a:bodyPr lIns="65021" tIns="65021" rIns="65021" bIns="65021"/>
          <a:lstStyle/>
          <a:p>
            <a:pPr algn="l" defTabSz="487680">
              <a:lnSpc>
                <a:spcPct val="120000"/>
              </a:lnSpc>
              <a:defRPr sz="1200" b="1">
                <a:solidFill>
                  <a:srgbClr val="000000"/>
                </a:solidFill>
                <a:latin typeface="Franklin Gothic Medium"/>
                <a:ea typeface="Franklin Gothic Medium"/>
                <a:cs typeface="Franklin Gothic Medium"/>
                <a:sym typeface="Franklin Gothic Medium"/>
              </a:defRPr>
            </a:pPr>
            <a:endParaRPr/>
          </a:p>
        </p:txBody>
      </p:sp>
      <p:sp>
        <p:nvSpPr>
          <p:cNvPr id="401" name="Shape 401"/>
          <p:cNvSpPr/>
          <p:nvPr/>
        </p:nvSpPr>
        <p:spPr>
          <a:xfrm flipV="1">
            <a:off x="9604585" y="7040671"/>
            <a:ext cx="6" cy="975584"/>
          </a:xfrm>
          <a:prstGeom prst="line">
            <a:avLst/>
          </a:prstGeom>
          <a:ln w="50800">
            <a:solidFill>
              <a:srgbClr val="000000"/>
            </a:solidFill>
            <a:miter lim="400000"/>
            <a:headEnd type="stealth"/>
            <a:tailEnd type="stealth"/>
          </a:ln>
        </p:spPr>
        <p:txBody>
          <a:bodyPr lIns="65022" tIns="65022" rIns="65022" bIns="65022"/>
          <a:lstStyle/>
          <a:p>
            <a:pPr algn="l" defTabSz="650240">
              <a:defRPr sz="1600">
                <a:solidFill>
                  <a:srgbClr val="000000"/>
                </a:solidFill>
                <a:latin typeface="Helvetica"/>
                <a:ea typeface="Helvetica"/>
                <a:cs typeface="Helvetica"/>
                <a:sym typeface="Helvetica"/>
              </a:defRPr>
            </a:pPr>
            <a:endParaRPr/>
          </a:p>
        </p:txBody>
      </p:sp>
      <p:graphicFrame>
        <p:nvGraphicFramePr>
          <p:cNvPr id="402" name="Table 402"/>
          <p:cNvGraphicFramePr/>
          <p:nvPr/>
        </p:nvGraphicFramePr>
        <p:xfrm>
          <a:off x="1192106" y="7748693"/>
          <a:ext cx="2777913" cy="782037"/>
        </p:xfrm>
        <a:graphic>
          <a:graphicData uri="http://schemas.openxmlformats.org/drawingml/2006/table">
            <a:tbl>
              <a:tblPr>
                <a:tableStyleId>{4C3C2611-4C71-4FC5-86AE-919BDF0F9419}</a:tableStyleId>
              </a:tblPr>
              <a:tblGrid>
                <a:gridCol w="2777913"/>
              </a:tblGrid>
              <a:tr h="322426">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a:uFill>
                            <a:solidFill>
                              <a:srgbClr val="000000"/>
                            </a:solidFill>
                          </a:uFill>
                          <a:latin typeface="Verdana"/>
                          <a:ea typeface="Verdana"/>
                          <a:cs typeface="Verdana"/>
                          <a:sym typeface="Verdana"/>
                        </a:rPr>
                        <a:t> Articulated credits -   MSITA for CIS110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EF3"/>
                    </a:solidFill>
                  </a:tcPr>
                </a:tc>
              </a:tr>
              <a:tr h="459611">
                <a:tc>
                  <a:txBody>
                    <a:bodyPr/>
                    <a:lstStyle/>
                    <a:p>
                      <a:pPr algn="l" defTabSz="1300480">
                        <a:tabLst>
                          <a:tab pos="647700" algn="l"/>
                          <a:tab pos="3898900" algn="r"/>
                          <a:tab pos="7797800" algn="r"/>
                        </a:tabLst>
                        <a:defRPr sz="2400" cap="none" spc="0">
                          <a:solidFill>
                            <a:srgbClr val="000000"/>
                          </a:solidFill>
                          <a:latin typeface="Helvetica"/>
                          <a:ea typeface="Helvetica"/>
                          <a:cs typeface="Helvetica"/>
                          <a:sym typeface="Helvetica"/>
                        </a:defRPr>
                      </a:pPr>
                      <a:r>
                        <a:rPr sz="900" b="1" i="1">
                          <a:uFill>
                            <a:solidFill>
                              <a:srgbClr val="000000"/>
                            </a:solidFill>
                          </a:uFill>
                          <a:latin typeface="Verdana"/>
                          <a:ea typeface="Verdana"/>
                          <a:cs typeface="Verdana"/>
                          <a:sym typeface="Verdana"/>
                        </a:rPr>
                        <a:t> </a:t>
                      </a:r>
                      <a:r>
                        <a:rPr sz="900" i="1">
                          <a:uFill>
                            <a:solidFill>
                              <a:srgbClr val="000000"/>
                            </a:solidFill>
                          </a:uFill>
                          <a:latin typeface="Verdana"/>
                          <a:ea typeface="Verdana"/>
                          <a:cs typeface="Verdana"/>
                          <a:sym typeface="Verdana"/>
                        </a:rPr>
                        <a:t>Online Course on Demand</a:t>
                      </a:r>
                      <a:r>
                        <a:rPr sz="900" i="1">
                          <a:solidFill>
                            <a:srgbClr val="FF2600"/>
                          </a:solidFill>
                          <a:uFill>
                            <a:solidFill>
                              <a:srgbClr val="FF2600"/>
                            </a:solidFill>
                          </a:uFill>
                          <a:latin typeface="Verdana"/>
                          <a:ea typeface="Verdana"/>
                          <a:cs typeface="Verdana"/>
                          <a:sym typeface="Verdana"/>
                        </a:rPr>
                        <a:t>      </a:t>
                      </a:r>
                      <a:r>
                        <a:rPr sz="900">
                          <a:uFill>
                            <a:solidFill>
                              <a:srgbClr val="000000"/>
                            </a:solidFill>
                          </a:uFill>
                          <a:latin typeface="Verdana"/>
                          <a:ea typeface="Verdana"/>
                          <a:cs typeface="Verdana"/>
                          <a:sym typeface="Verdana"/>
                        </a:rPr>
                        <a:t>See CC course requirements for each degree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5F5F5"/>
                    </a:solidFill>
                  </a:tcPr>
                </a:tc>
              </a:tr>
            </a:tbl>
          </a:graphicData>
        </a:graphic>
      </p:graphicFrame>
      <p:sp>
        <p:nvSpPr>
          <p:cNvPr id="403" name="Shape 403"/>
          <p:cNvSpPr/>
          <p:nvPr/>
        </p:nvSpPr>
        <p:spPr>
          <a:xfrm>
            <a:off x="4239259" y="323426"/>
            <a:ext cx="8439571" cy="1478281"/>
          </a:xfrm>
          <a:prstGeom prst="rect">
            <a:avLst/>
          </a:prstGeom>
          <a:ln w="12700">
            <a:miter lim="400000"/>
          </a:ln>
          <a:extLst>
            <a:ext uri="{C572A759-6A51-4108-AA02-DFA0A04FC94B}">
              <ma14:wrappingTextBoxFlag xmlns:ma14="http://schemas.microsoft.com/office/mac/drawingml/2011/main" val="1"/>
            </a:ext>
          </a:extLst>
        </p:spPr>
        <p:txBody>
          <a:bodyPr lIns="40640" tIns="40640" rIns="40640" bIns="40640">
            <a:spAutoFit/>
          </a:bodyPr>
          <a:lstStyle/>
          <a:p>
            <a:pPr defTabSz="1300480">
              <a:defRPr sz="4600" b="1">
                <a:solidFill>
                  <a:srgbClr val="000000"/>
                </a:solidFill>
                <a:latin typeface="Helvetica"/>
                <a:ea typeface="Helvetica"/>
                <a:cs typeface="Helvetica"/>
                <a:sym typeface="Helvetica"/>
              </a:defRPr>
            </a:pPr>
            <a:r>
              <a:rPr>
                <a:uFill>
                  <a:solidFill>
                    <a:srgbClr val="000000"/>
                  </a:solidFill>
                </a:uFill>
                <a:latin typeface="Franklin Gothic Medium"/>
                <a:ea typeface="Franklin Gothic Medium"/>
                <a:cs typeface="Franklin Gothic Medium"/>
                <a:sym typeface="Franklin Gothic Medium"/>
              </a:rPr>
              <a:t>Building the Pathway </a:t>
            </a:r>
            <a:endParaRPr>
              <a:latin typeface="Franklin Gothic Medium"/>
              <a:ea typeface="Franklin Gothic Medium"/>
              <a:cs typeface="Franklin Gothic Medium"/>
              <a:sym typeface="Franklin Gothic Medium"/>
            </a:endParaRPr>
          </a:p>
          <a:p>
            <a:pPr defTabSz="1300480">
              <a:defRPr sz="4600" b="1">
                <a:solidFill>
                  <a:srgbClr val="000000"/>
                </a:solidFill>
                <a:latin typeface="Helvetica"/>
                <a:ea typeface="Helvetica"/>
                <a:cs typeface="Helvetica"/>
                <a:sym typeface="Helvetica"/>
              </a:defRPr>
            </a:pPr>
            <a:r>
              <a:rPr b="0" i="1">
                <a:uFill>
                  <a:solidFill>
                    <a:srgbClr val="000000"/>
                  </a:solidFill>
                </a:uFill>
                <a:latin typeface="Franklin Gothic Medium"/>
                <a:ea typeface="Franklin Gothic Medium"/>
                <a:cs typeface="Franklin Gothic Medium"/>
                <a:sym typeface="Franklin Gothic Medium"/>
              </a:rPr>
              <a:t>Engaging Employers</a:t>
            </a:r>
            <a:r>
              <a:rPr>
                <a:uFill>
                  <a:solidFill>
                    <a:srgbClr val="000000"/>
                  </a:solidFill>
                </a:uFill>
                <a:latin typeface="Franklin Gothic Medium"/>
                <a:ea typeface="Franklin Gothic Medium"/>
                <a:cs typeface="Franklin Gothic Medium"/>
                <a:sym typeface="Franklin Gothic Medium"/>
              </a:rPr>
              <a:t>  </a:t>
            </a:r>
          </a:p>
        </p:txBody>
      </p:sp>
      <p:sp>
        <p:nvSpPr>
          <p:cNvPr id="404" name="Shape 40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p:nvPr/>
        </p:nvSpPr>
        <p:spPr>
          <a:xfrm>
            <a:off x="673100" y="1320800"/>
            <a:ext cx="11658600" cy="5362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600" cap="all" spc="234">
                <a:latin typeface="+mn-lt"/>
                <a:ea typeface="+mn-ea"/>
                <a:cs typeface="+mn-cs"/>
                <a:sym typeface="Futura"/>
              </a:defRPr>
            </a:lvl1pPr>
          </a:lstStyle>
          <a:p>
            <a:r>
              <a:t>Other Options to build into framework</a:t>
            </a:r>
          </a:p>
        </p:txBody>
      </p:sp>
      <p:sp>
        <p:nvSpPr>
          <p:cNvPr id="409" name="Shape 409"/>
          <p:cNvSpPr>
            <a:spLocks noGrp="1"/>
          </p:cNvSpPr>
          <p:nvPr>
            <p:ph type="title"/>
          </p:nvPr>
        </p:nvSpPr>
        <p:spPr>
          <a:prstGeom prst="rect">
            <a:avLst/>
          </a:prstGeom>
        </p:spPr>
        <p:txBody>
          <a:bodyPr/>
          <a:lstStyle>
            <a:lvl1pPr defTabSz="452627">
              <a:defRPr sz="3959" spc="79"/>
            </a:lvl1pPr>
          </a:lstStyle>
          <a:p>
            <a:r>
              <a:t>Education and Training </a:t>
            </a:r>
          </a:p>
        </p:txBody>
      </p:sp>
      <p:sp>
        <p:nvSpPr>
          <p:cNvPr id="410" name="Shape 410"/>
          <p:cNvSpPr>
            <a:spLocks noGrp="1"/>
          </p:cNvSpPr>
          <p:nvPr>
            <p:ph type="body" idx="1"/>
          </p:nvPr>
        </p:nvSpPr>
        <p:spPr>
          <a:prstGeom prst="rect">
            <a:avLst/>
          </a:prstGeom>
        </p:spPr>
        <p:txBody>
          <a:bodyPr/>
          <a:lstStyle/>
          <a:p>
            <a:pPr marL="0" indent="0" defTabSz="448055">
              <a:spcBef>
                <a:spcPts val="3300"/>
              </a:spcBef>
              <a:buSzTx/>
              <a:buNone/>
              <a:defRPr sz="2744" spc="54"/>
            </a:pPr>
            <a:r>
              <a:t>To acknowledge the many individuals who wish to access the career pathway framework multiple options for education and training that are built into the Career Pathway Framework. These include, but are not limited to:</a:t>
            </a:r>
          </a:p>
          <a:p>
            <a:pPr marL="373380" indent="-373380" defTabSz="448055">
              <a:spcBef>
                <a:spcPts val="3300"/>
              </a:spcBef>
              <a:defRPr sz="2744" spc="54"/>
            </a:pPr>
            <a:r>
              <a:t>Apprenticeship </a:t>
            </a:r>
          </a:p>
          <a:p>
            <a:pPr marL="373380" indent="-373380" defTabSz="448055">
              <a:spcBef>
                <a:spcPts val="3300"/>
              </a:spcBef>
              <a:defRPr sz="2744" spc="54"/>
            </a:pPr>
            <a:r>
              <a:t>Continuing Education Certificate Programs </a:t>
            </a:r>
          </a:p>
          <a:p>
            <a:pPr marL="373380" indent="-373380" defTabSz="448055">
              <a:spcBef>
                <a:spcPts val="3300"/>
              </a:spcBef>
              <a:defRPr sz="2744" spc="54"/>
            </a:pPr>
            <a:r>
              <a:t>Vendor Training  </a:t>
            </a:r>
          </a:p>
          <a:p>
            <a:pPr marL="373380" indent="-373380" defTabSz="448055">
              <a:spcBef>
                <a:spcPts val="3300"/>
              </a:spcBef>
              <a:defRPr sz="2744" spc="54"/>
            </a:pPr>
            <a:r>
              <a:t>Short-Term Targeted Training </a:t>
            </a:r>
          </a:p>
          <a:p>
            <a:pPr marL="373380" indent="-373380" defTabSz="448055">
              <a:spcBef>
                <a:spcPts val="3300"/>
              </a:spcBef>
              <a:defRPr sz="2744" spc="54"/>
            </a:pPr>
            <a:r>
              <a:t>Basic Skills Plus </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p:cNvSpPr>
          <p:nvPr>
            <p:ph type="title"/>
          </p:nvPr>
        </p:nvSpPr>
        <p:spPr>
          <a:xfrm>
            <a:off x="952500" y="444500"/>
            <a:ext cx="11099800" cy="1358900"/>
          </a:xfrm>
          <a:prstGeom prst="rect">
            <a:avLst/>
          </a:prstGeom>
          <a:blipFill>
            <a:blip r:embed="rId3"/>
          </a:blipFill>
          <a:effectLst>
            <a:outerShdw blurRad="38100" dist="25400" dir="5400000" rotWithShape="0">
              <a:srgbClr val="000000">
                <a:alpha val="50000"/>
              </a:srgbClr>
            </a:outerShdw>
          </a:effectLst>
        </p:spPr>
        <p:txBody>
          <a:bodyPr/>
          <a:lstStyle>
            <a:lvl1pPr>
              <a:lnSpc>
                <a:spcPct val="120000"/>
              </a:lnSpc>
              <a:defRPr sz="5000" b="1">
                <a:solidFill>
                  <a:srgbClr val="FFFFFF"/>
                </a:solidFill>
                <a:latin typeface="Helvetica"/>
                <a:ea typeface="Helvetica"/>
                <a:cs typeface="Helvetica"/>
                <a:sym typeface="Helvetica"/>
              </a:defRPr>
            </a:lvl1pPr>
          </a:lstStyle>
          <a:p>
            <a:r>
              <a:t>Training / Programs of Study </a:t>
            </a:r>
          </a:p>
        </p:txBody>
      </p:sp>
      <p:sp>
        <p:nvSpPr>
          <p:cNvPr id="413" name="Shape 413"/>
          <p:cNvSpPr>
            <a:spLocks noGrp="1"/>
          </p:cNvSpPr>
          <p:nvPr>
            <p:ph type="body" idx="1"/>
          </p:nvPr>
        </p:nvSpPr>
        <p:spPr>
          <a:xfrm>
            <a:off x="1104900" y="2463800"/>
            <a:ext cx="11099800" cy="6286500"/>
          </a:xfrm>
          <a:prstGeom prst="rect">
            <a:avLst/>
          </a:prstGeom>
        </p:spPr>
        <p:txBody>
          <a:bodyPr/>
          <a:lstStyle/>
          <a:p>
            <a:r>
              <a:t>Programs mapped to Labor Market Needs </a:t>
            </a:r>
          </a:p>
          <a:p>
            <a:r>
              <a:t>Academic &amp; Technological courses work together </a:t>
            </a:r>
          </a:p>
          <a:p>
            <a:r>
              <a:t>Work Based Learning opportunities integrated </a:t>
            </a:r>
          </a:p>
          <a:p>
            <a:r>
              <a:t>Employability skills into classroom study </a:t>
            </a:r>
          </a:p>
          <a:p>
            <a:r>
              <a:t>Credentials recognized by education &amp; industry </a:t>
            </a:r>
          </a:p>
          <a:p>
            <a:r>
              <a:t>Courses articulated HS-CC &amp;/or Training-CC </a:t>
            </a:r>
          </a:p>
        </p:txBody>
      </p:sp>
      <p:sp>
        <p:nvSpPr>
          <p:cNvPr id="414" name="Shape 41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p:cNvSpPr>
          <p:nvPr>
            <p:ph type="body" idx="13"/>
          </p:nvPr>
        </p:nvSpPr>
        <p:spPr>
          <a:xfrm>
            <a:off x="673100" y="1320800"/>
            <a:ext cx="11658600" cy="980765"/>
          </a:xfrm>
          <a:prstGeom prst="rect">
            <a:avLst/>
          </a:prstGeom>
        </p:spPr>
        <p:txBody>
          <a:bodyPr/>
          <a:lstStyle/>
          <a:p>
            <a:r>
              <a:t>Stackable - Certificates, Diplomas, Degrees, Credentials </a:t>
            </a:r>
          </a:p>
        </p:txBody>
      </p:sp>
      <p:sp>
        <p:nvSpPr>
          <p:cNvPr id="419" name="Shape 419"/>
          <p:cNvSpPr>
            <a:spLocks noGrp="1"/>
          </p:cNvSpPr>
          <p:nvPr>
            <p:ph type="title"/>
          </p:nvPr>
        </p:nvSpPr>
        <p:spPr>
          <a:prstGeom prst="rect">
            <a:avLst/>
          </a:prstGeom>
        </p:spPr>
        <p:txBody>
          <a:bodyPr/>
          <a:lstStyle>
            <a:lvl1pPr defTabSz="452627">
              <a:defRPr sz="3959" spc="79"/>
            </a:lvl1pPr>
          </a:lstStyle>
          <a:p>
            <a:r>
              <a:t>Certifications </a:t>
            </a:r>
          </a:p>
        </p:txBody>
      </p:sp>
      <p:sp>
        <p:nvSpPr>
          <p:cNvPr id="420" name="Shape 420"/>
          <p:cNvSpPr>
            <a:spLocks noGrp="1"/>
          </p:cNvSpPr>
          <p:nvPr>
            <p:ph type="body" idx="1"/>
          </p:nvPr>
        </p:nvSpPr>
        <p:spPr>
          <a:prstGeom prst="rect">
            <a:avLst/>
          </a:prstGeom>
        </p:spPr>
        <p:txBody>
          <a:bodyPr/>
          <a:lstStyle/>
          <a:p>
            <a:r>
              <a:t>Credentials can be gained from education, employers, and third party vendors.  The pathways leadership team will determine which credentials are appropriate for each pathway</a:t>
            </a:r>
          </a:p>
          <a:p>
            <a:r>
              <a:t>Certifications can be stackable and accrued allowing for open entry and open exit in the program of study of the pathway</a:t>
            </a:r>
          </a:p>
          <a:p>
            <a:r>
              <a:t>Recognizing the value of independent learning, OJT, and other forms of skill development in each pathway, credit for prior learning can be acknowledged and credited to the individual within the framework of the pathway</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p:cNvSpPr>
          <p:nvPr>
            <p:ph type="body" idx="13"/>
          </p:nvPr>
        </p:nvSpPr>
        <p:spPr>
          <a:prstGeom prst="rect">
            <a:avLst/>
          </a:prstGeom>
        </p:spPr>
        <p:txBody>
          <a:bodyPr/>
          <a:lstStyle/>
          <a:p>
            <a:r>
              <a:t> With Engaged Employers </a:t>
            </a:r>
          </a:p>
        </p:txBody>
      </p:sp>
      <p:sp>
        <p:nvSpPr>
          <p:cNvPr id="423" name="Shape 423"/>
          <p:cNvSpPr>
            <a:spLocks noGrp="1"/>
          </p:cNvSpPr>
          <p:nvPr>
            <p:ph type="title"/>
          </p:nvPr>
        </p:nvSpPr>
        <p:spPr>
          <a:prstGeom prst="rect">
            <a:avLst/>
          </a:prstGeom>
        </p:spPr>
        <p:txBody>
          <a:bodyPr/>
          <a:lstStyle>
            <a:lvl1pPr defTabSz="452627">
              <a:defRPr sz="3959" spc="79"/>
            </a:lvl1pPr>
          </a:lstStyle>
          <a:p>
            <a:r>
              <a:t>Work-Based Learning</a:t>
            </a:r>
          </a:p>
        </p:txBody>
      </p:sp>
      <p:sp>
        <p:nvSpPr>
          <p:cNvPr id="424" name="Shape 424"/>
          <p:cNvSpPr>
            <a:spLocks noGrp="1"/>
          </p:cNvSpPr>
          <p:nvPr>
            <p:ph type="body" idx="1"/>
          </p:nvPr>
        </p:nvSpPr>
        <p:spPr>
          <a:prstGeom prst="rect">
            <a:avLst/>
          </a:prstGeom>
        </p:spPr>
        <p:txBody>
          <a:bodyPr/>
          <a:lstStyle/>
          <a:p>
            <a:pPr marL="0" indent="0" defTabSz="420623">
              <a:spcBef>
                <a:spcPts val="3100"/>
              </a:spcBef>
              <a:buClrTx/>
              <a:buSzTx/>
              <a:buNone/>
              <a:defRPr sz="3036" spc="60">
                <a:latin typeface="Avenir Heavy"/>
                <a:ea typeface="Avenir Heavy"/>
                <a:cs typeface="Avenir Heavy"/>
                <a:sym typeface="Avenir Heavy"/>
              </a:defRPr>
            </a:pPr>
            <a:r>
              <a:t>Exploratory </a:t>
            </a:r>
          </a:p>
          <a:p>
            <a:pPr marL="701040" lvl="1" indent="-350520" defTabSz="420623">
              <a:spcBef>
                <a:spcPts val="3100"/>
              </a:spcBef>
              <a:defRPr sz="2576" spc="51"/>
            </a:pPr>
            <a:r>
              <a:t>Provides on-worksite orientation to an occupation</a:t>
            </a:r>
          </a:p>
          <a:p>
            <a:pPr marL="701040" lvl="1" indent="-350520" defTabSz="420623">
              <a:spcBef>
                <a:spcPts val="3100"/>
              </a:spcBef>
              <a:defRPr sz="2576" spc="51"/>
            </a:pPr>
            <a:r>
              <a:t>Helps in setting career direction and or career major </a:t>
            </a:r>
          </a:p>
          <a:p>
            <a:pPr marL="701040" lvl="1" indent="-350520" defTabSz="420623">
              <a:spcBef>
                <a:spcPts val="3100"/>
              </a:spcBef>
              <a:defRPr sz="2576" spc="51"/>
            </a:pPr>
            <a:r>
              <a:t>Opportunity to systematically sample and observe a variety of work</a:t>
            </a:r>
          </a:p>
          <a:p>
            <a:pPr marL="701040" lvl="1" indent="-350520" defTabSz="420623">
              <a:spcBef>
                <a:spcPts val="3100"/>
              </a:spcBef>
              <a:defRPr sz="2576" spc="51"/>
            </a:pPr>
            <a:r>
              <a:t>Obtain knowledge about the nature and characteristics of work</a:t>
            </a:r>
          </a:p>
          <a:p>
            <a:pPr marL="701040" lvl="1" indent="-350520" defTabSz="420623">
              <a:spcBef>
                <a:spcPts val="3100"/>
              </a:spcBef>
              <a:defRPr sz="2576" spc="51"/>
            </a:pPr>
            <a:r>
              <a:t>Offers a comprehensive and accurate knowledge of the world of work</a:t>
            </a:r>
          </a:p>
          <a:p>
            <a:pPr marL="701040" lvl="1" indent="-350520" defTabSz="420623">
              <a:spcBef>
                <a:spcPts val="3100"/>
              </a:spcBef>
              <a:defRPr sz="2576" spc="51"/>
            </a:pPr>
            <a:r>
              <a:t>May include activities such as: Industry Tours, Job Shadowing, Mentoring,  Service Learning, Volunteering, Junior Achievement </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p:nvPr/>
        </p:nvSpPr>
        <p:spPr>
          <a:xfrm>
            <a:off x="673100" y="1320800"/>
            <a:ext cx="11658600" cy="5362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600" cap="all" spc="234">
                <a:latin typeface="+mn-lt"/>
                <a:ea typeface="+mn-ea"/>
                <a:cs typeface="+mn-cs"/>
                <a:sym typeface="Futura"/>
              </a:defRPr>
            </a:lvl1pPr>
          </a:lstStyle>
          <a:p>
            <a:r>
              <a:t>With Engaged Employers </a:t>
            </a:r>
          </a:p>
        </p:txBody>
      </p:sp>
      <p:sp>
        <p:nvSpPr>
          <p:cNvPr id="427" name="Shape 427"/>
          <p:cNvSpPr>
            <a:spLocks noGrp="1"/>
          </p:cNvSpPr>
          <p:nvPr>
            <p:ph type="title"/>
          </p:nvPr>
        </p:nvSpPr>
        <p:spPr>
          <a:prstGeom prst="rect">
            <a:avLst/>
          </a:prstGeom>
        </p:spPr>
        <p:txBody>
          <a:bodyPr/>
          <a:lstStyle>
            <a:lvl1pPr defTabSz="452627">
              <a:defRPr sz="3959" spc="79"/>
            </a:lvl1pPr>
          </a:lstStyle>
          <a:p>
            <a:r>
              <a:t>Work-Based Learning</a:t>
            </a:r>
          </a:p>
        </p:txBody>
      </p:sp>
      <p:sp>
        <p:nvSpPr>
          <p:cNvPr id="428" name="Shape 428"/>
          <p:cNvSpPr>
            <a:spLocks noGrp="1"/>
          </p:cNvSpPr>
          <p:nvPr>
            <p:ph type="body" idx="1"/>
          </p:nvPr>
        </p:nvSpPr>
        <p:spPr>
          <a:prstGeom prst="rect">
            <a:avLst/>
          </a:prstGeom>
        </p:spPr>
        <p:txBody>
          <a:bodyPr/>
          <a:lstStyle/>
          <a:p>
            <a:pPr marL="0" indent="0" defTabSz="434340">
              <a:spcBef>
                <a:spcPts val="3200"/>
              </a:spcBef>
              <a:buClrTx/>
              <a:buSzTx/>
              <a:buNone/>
              <a:defRPr sz="3040" spc="60">
                <a:latin typeface="Avenir Heavy"/>
                <a:ea typeface="Avenir Heavy"/>
                <a:cs typeface="Avenir Heavy"/>
                <a:sym typeface="Avenir Heavy"/>
              </a:defRPr>
            </a:pPr>
            <a:r>
              <a:t>Experiential </a:t>
            </a:r>
          </a:p>
          <a:p>
            <a:pPr marL="723900" lvl="1" indent="-361950" defTabSz="434340">
              <a:spcBef>
                <a:spcPts val="3200"/>
              </a:spcBef>
              <a:defRPr sz="2660" spc="53"/>
            </a:pPr>
            <a:r>
              <a:t>Provides hands-on experience in the general nature of work  </a:t>
            </a:r>
          </a:p>
          <a:p>
            <a:pPr marL="723900" lvl="1" indent="-361950" defTabSz="434340">
              <a:spcBef>
                <a:spcPts val="3200"/>
              </a:spcBef>
              <a:defRPr sz="2660" spc="53"/>
            </a:pPr>
            <a:r>
              <a:t>Provides opportunity to experience and learn soft skills </a:t>
            </a:r>
          </a:p>
          <a:p>
            <a:pPr marL="723900" lvl="1" indent="-361950" defTabSz="434340">
              <a:spcBef>
                <a:spcPts val="3200"/>
              </a:spcBef>
              <a:defRPr sz="2660" spc="53"/>
            </a:pPr>
            <a:r>
              <a:t>Provides opportunity to experience and learn employability skills </a:t>
            </a:r>
          </a:p>
          <a:p>
            <a:pPr marL="723900" lvl="1" indent="-361950" defTabSz="434340">
              <a:spcBef>
                <a:spcPts val="3200"/>
              </a:spcBef>
              <a:defRPr sz="2660" spc="53"/>
            </a:pPr>
            <a:r>
              <a:t>Skills such as: Teamwork, Follow Directions, Communication, </a:t>
            </a:r>
            <a:br/>
            <a:r>
              <a:t>on-the-job behaviors, </a:t>
            </a:r>
          </a:p>
          <a:p>
            <a:pPr marL="723900" lvl="1" indent="-361950" defTabSz="434340">
              <a:spcBef>
                <a:spcPts val="3200"/>
              </a:spcBef>
              <a:defRPr sz="2660" spc="53"/>
            </a:pPr>
            <a:r>
              <a:t>May include activities such as: Part-Time Work, Project -Based Learning, Service Learning, OJT, Structured Volunteer Experiences, Student Organizations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body" idx="13"/>
          </p:nvPr>
        </p:nvSpPr>
        <p:spPr>
          <a:prstGeom prst="rect">
            <a:avLst/>
          </a:prstGeom>
        </p:spPr>
        <p:txBody>
          <a:bodyPr/>
          <a:lstStyle/>
          <a:p>
            <a:r>
              <a:t>Components </a:t>
            </a:r>
          </a:p>
        </p:txBody>
      </p:sp>
      <p:sp>
        <p:nvSpPr>
          <p:cNvPr id="209" name="Shape 209"/>
          <p:cNvSpPr>
            <a:spLocks noGrp="1"/>
          </p:cNvSpPr>
          <p:nvPr>
            <p:ph type="title"/>
          </p:nvPr>
        </p:nvSpPr>
        <p:spPr>
          <a:prstGeom prst="rect">
            <a:avLst/>
          </a:prstGeom>
        </p:spPr>
        <p:txBody>
          <a:bodyPr/>
          <a:lstStyle>
            <a:lvl1pPr defTabSz="452627">
              <a:defRPr sz="3959" spc="79"/>
            </a:lvl1pPr>
          </a:lstStyle>
          <a:p>
            <a:r>
              <a:t>Pathways</a:t>
            </a:r>
          </a:p>
        </p:txBody>
      </p:sp>
      <p:sp>
        <p:nvSpPr>
          <p:cNvPr id="210" name="Shape 210"/>
          <p:cNvSpPr>
            <a:spLocks noGrp="1"/>
          </p:cNvSpPr>
          <p:nvPr>
            <p:ph type="body" idx="1"/>
          </p:nvPr>
        </p:nvSpPr>
        <p:spPr>
          <a:prstGeom prst="rect">
            <a:avLst/>
          </a:prstGeom>
        </p:spPr>
        <p:txBody>
          <a:bodyPr/>
          <a:lstStyle/>
          <a:p>
            <a:pPr>
              <a:defRPr sz="3200" spc="64"/>
            </a:pPr>
            <a:r>
              <a:t>Engaged Employers </a:t>
            </a:r>
          </a:p>
          <a:p>
            <a:pPr>
              <a:defRPr sz="3200" spc="64"/>
            </a:pPr>
            <a:r>
              <a:t>Infused Career Development </a:t>
            </a:r>
          </a:p>
          <a:p>
            <a:pPr>
              <a:defRPr sz="3200" spc="64"/>
            </a:pPr>
            <a:r>
              <a:t>Programs of Study - Classroom Teaching/Learning</a:t>
            </a:r>
          </a:p>
          <a:p>
            <a:pPr>
              <a:defRPr sz="3200" spc="64"/>
            </a:pPr>
            <a:r>
              <a:t>Work-Based Learning</a:t>
            </a:r>
          </a:p>
          <a:p>
            <a:pPr>
              <a:defRPr sz="3200" spc="64"/>
            </a:pPr>
            <a:r>
              <a:t>Placement into Work  </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p:nvPr/>
        </p:nvSpPr>
        <p:spPr>
          <a:xfrm>
            <a:off x="673100" y="1320800"/>
            <a:ext cx="11658600" cy="5362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600" cap="all" spc="234">
                <a:latin typeface="+mn-lt"/>
                <a:ea typeface="+mn-ea"/>
                <a:cs typeface="+mn-cs"/>
                <a:sym typeface="Futura"/>
              </a:defRPr>
            </a:lvl1pPr>
          </a:lstStyle>
          <a:p>
            <a:r>
              <a:t>With Engaged Employers </a:t>
            </a:r>
          </a:p>
        </p:txBody>
      </p:sp>
      <p:sp>
        <p:nvSpPr>
          <p:cNvPr id="431" name="Shape 431"/>
          <p:cNvSpPr>
            <a:spLocks noGrp="1"/>
          </p:cNvSpPr>
          <p:nvPr>
            <p:ph type="title"/>
          </p:nvPr>
        </p:nvSpPr>
        <p:spPr>
          <a:prstGeom prst="rect">
            <a:avLst/>
          </a:prstGeom>
        </p:spPr>
        <p:txBody>
          <a:bodyPr/>
          <a:lstStyle>
            <a:lvl1pPr defTabSz="452627">
              <a:defRPr sz="3959" spc="79"/>
            </a:lvl1pPr>
          </a:lstStyle>
          <a:p>
            <a:r>
              <a:rPr dirty="0" smtClean="0"/>
              <a:t>Work</a:t>
            </a:r>
            <a:r>
              <a:rPr lang="en-US" dirty="0" smtClean="0"/>
              <a:t>-</a:t>
            </a:r>
            <a:r>
              <a:rPr dirty="0" smtClean="0"/>
              <a:t>Based </a:t>
            </a:r>
            <a:r>
              <a:rPr dirty="0"/>
              <a:t>Learning</a:t>
            </a:r>
          </a:p>
        </p:txBody>
      </p:sp>
      <p:sp>
        <p:nvSpPr>
          <p:cNvPr id="432" name="Shape 432"/>
          <p:cNvSpPr>
            <a:spLocks noGrp="1"/>
          </p:cNvSpPr>
          <p:nvPr>
            <p:ph type="body" idx="1"/>
          </p:nvPr>
        </p:nvSpPr>
        <p:spPr>
          <a:prstGeom prst="rect">
            <a:avLst/>
          </a:prstGeom>
        </p:spPr>
        <p:txBody>
          <a:bodyPr/>
          <a:lstStyle/>
          <a:p>
            <a:pPr marL="0" indent="0">
              <a:buClrTx/>
              <a:buSzTx/>
              <a:buNone/>
            </a:pPr>
            <a:r>
              <a:rPr sz="3200" spc="64">
                <a:latin typeface="Avenir Heavy"/>
                <a:ea typeface="Avenir Heavy"/>
                <a:cs typeface="Avenir Heavy"/>
                <a:sym typeface="Avenir Heavy"/>
              </a:rPr>
              <a:t>Integrated</a:t>
            </a:r>
            <a:r>
              <a:t>  </a:t>
            </a:r>
          </a:p>
          <a:p>
            <a:pPr lvl="1"/>
            <a:r>
              <a:t>Work experience related to classroom instruction </a:t>
            </a:r>
          </a:p>
          <a:p>
            <a:pPr lvl="1"/>
            <a:r>
              <a:t>Expands theory and enhances skills learned in the classroom </a:t>
            </a:r>
          </a:p>
          <a:p>
            <a:pPr lvl="1"/>
            <a:r>
              <a:t>Integrates life and learning at the worksite</a:t>
            </a:r>
          </a:p>
          <a:p>
            <a:pPr lvl="1"/>
            <a:r>
              <a:t>May include activities such as: Cooperative Education, Internships, Apprenticeships, Pre-Apprenticeship, On-the-Job Training</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p:nvPr/>
        </p:nvSpPr>
        <p:spPr>
          <a:xfrm>
            <a:off x="2305719" y="840928"/>
            <a:ext cx="7866064" cy="1159074"/>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sz="4800" b="1">
                <a:solidFill>
                  <a:srgbClr val="FFFFFF"/>
                </a:solidFill>
                <a:latin typeface="Helvetica"/>
                <a:ea typeface="Helvetica"/>
                <a:cs typeface="Helvetica"/>
                <a:sym typeface="Helvetica"/>
              </a:defRPr>
            </a:lvl1pPr>
          </a:lstStyle>
          <a:p>
            <a:r>
              <a:t>Work-Based Learning </a:t>
            </a:r>
          </a:p>
        </p:txBody>
      </p:sp>
      <p:sp>
        <p:nvSpPr>
          <p:cNvPr id="435" name="Shape 435"/>
          <p:cNvSpPr/>
          <p:nvPr/>
        </p:nvSpPr>
        <p:spPr>
          <a:xfrm>
            <a:off x="1230684" y="2882007"/>
            <a:ext cx="2727822" cy="4699001"/>
          </a:xfrm>
          <a:prstGeom prst="rect">
            <a:avLst/>
          </a:prstGeom>
          <a:ln w="38100">
            <a:solidFill>
              <a:srgbClr val="00882B"/>
            </a:solidFill>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defTabSz="584200">
              <a:lnSpc>
                <a:spcPct val="120000"/>
              </a:lnSpc>
              <a:defRPr u="sng">
                <a:solidFill>
                  <a:srgbClr val="000000"/>
                </a:solidFill>
                <a:latin typeface="Helvetica"/>
                <a:ea typeface="Helvetica"/>
                <a:cs typeface="Helvetica"/>
                <a:sym typeface="Helvetica"/>
              </a:defRPr>
            </a:pPr>
            <a:r>
              <a:t>Exploratory </a:t>
            </a:r>
          </a:p>
          <a:p>
            <a:pPr defTabSz="584200">
              <a:lnSpc>
                <a:spcPct val="120000"/>
              </a:lnSpc>
              <a:defRPr u="sng">
                <a:solidFill>
                  <a:srgbClr val="000000"/>
                </a:solidFill>
                <a:latin typeface="Helvetica"/>
                <a:ea typeface="Helvetica"/>
                <a:cs typeface="Helvetica"/>
                <a:sym typeface="Helvetica"/>
              </a:defRPr>
            </a:pPr>
            <a:r>
              <a:rPr sz="1600" u="none"/>
              <a:t>Exploring Work</a:t>
            </a:r>
            <a:r>
              <a:t> </a:t>
            </a:r>
          </a:p>
          <a:p>
            <a:pPr algn="l" defTabSz="584200">
              <a:lnSpc>
                <a:spcPct val="120000"/>
              </a:lnSpc>
              <a:defRPr u="sng">
                <a:solidFill>
                  <a:srgbClr val="000000"/>
                </a:solidFill>
                <a:latin typeface="Helvetica"/>
                <a:ea typeface="Helvetica"/>
                <a:cs typeface="Helvetica"/>
                <a:sym typeface="Helvetica"/>
              </a:defRPr>
            </a:pPr>
            <a:endParaRPr/>
          </a:p>
          <a:p>
            <a:pPr marL="362185" indent="-362185" algn="l" defTabSz="584200">
              <a:lnSpc>
                <a:spcPct val="120000"/>
              </a:lnSpc>
              <a:buClr>
                <a:srgbClr val="9A958E"/>
              </a:buClr>
              <a:buSzPct val="75000"/>
              <a:buChar char="•"/>
              <a:defRPr sz="2200">
                <a:solidFill>
                  <a:srgbClr val="000000"/>
                </a:solidFill>
                <a:latin typeface="Helvetica"/>
                <a:ea typeface="Helvetica"/>
                <a:cs typeface="Helvetica"/>
                <a:sym typeface="Helvetica"/>
              </a:defRPr>
            </a:pPr>
            <a:r>
              <a:t>Job Shadowing </a:t>
            </a:r>
          </a:p>
          <a:p>
            <a:pPr marL="362185" indent="-362185" algn="l" defTabSz="584200">
              <a:lnSpc>
                <a:spcPct val="120000"/>
              </a:lnSpc>
              <a:buClr>
                <a:srgbClr val="9A958E"/>
              </a:buClr>
              <a:buSzPct val="75000"/>
              <a:buChar char="•"/>
              <a:defRPr sz="2200">
                <a:solidFill>
                  <a:srgbClr val="000000"/>
                </a:solidFill>
                <a:latin typeface="Helvetica"/>
                <a:ea typeface="Helvetica"/>
                <a:cs typeface="Helvetica"/>
                <a:sym typeface="Helvetica"/>
              </a:defRPr>
            </a:pPr>
            <a:r>
              <a:t>Employer Videos </a:t>
            </a:r>
          </a:p>
          <a:p>
            <a:pPr marL="362185" indent="-362185" algn="l" defTabSz="584200">
              <a:lnSpc>
                <a:spcPct val="120000"/>
              </a:lnSpc>
              <a:buClr>
                <a:srgbClr val="9A958E"/>
              </a:buClr>
              <a:buSzPct val="75000"/>
              <a:buChar char="•"/>
              <a:defRPr sz="2200">
                <a:solidFill>
                  <a:srgbClr val="000000"/>
                </a:solidFill>
                <a:latin typeface="Helvetica"/>
                <a:ea typeface="Helvetica"/>
                <a:cs typeface="Helvetica"/>
                <a:sym typeface="Helvetica"/>
              </a:defRPr>
            </a:pPr>
            <a:r>
              <a:t>Employer Projects in Class </a:t>
            </a:r>
          </a:p>
          <a:p>
            <a:pPr marL="362185" indent="-362185" algn="l" defTabSz="584200">
              <a:lnSpc>
                <a:spcPct val="120000"/>
              </a:lnSpc>
              <a:buClr>
                <a:srgbClr val="9A958E"/>
              </a:buClr>
              <a:buSzPct val="75000"/>
              <a:buChar char="•"/>
              <a:defRPr sz="2200">
                <a:solidFill>
                  <a:srgbClr val="000000"/>
                </a:solidFill>
                <a:latin typeface="Helvetica"/>
                <a:ea typeface="Helvetica"/>
                <a:cs typeface="Helvetica"/>
                <a:sym typeface="Helvetica"/>
              </a:defRPr>
            </a:pPr>
            <a:r>
              <a:t>Industry Tours </a:t>
            </a:r>
          </a:p>
          <a:p>
            <a:pPr marL="271638" indent="-271638" algn="l" defTabSz="584200">
              <a:lnSpc>
                <a:spcPct val="120000"/>
              </a:lnSpc>
              <a:buClr>
                <a:srgbClr val="9A958E"/>
              </a:buClr>
              <a:buSzPct val="75000"/>
              <a:buChar char="•"/>
              <a:defRPr>
                <a:solidFill>
                  <a:srgbClr val="000000"/>
                </a:solidFill>
                <a:latin typeface="Helvetica"/>
                <a:ea typeface="Helvetica"/>
                <a:cs typeface="Helvetica"/>
                <a:sym typeface="Helvetica"/>
              </a:defRPr>
            </a:pPr>
            <a:r>
              <a:rPr sz="2200"/>
              <a:t>Junior Achievement </a:t>
            </a:r>
            <a:r>
              <a:t> </a:t>
            </a:r>
          </a:p>
        </p:txBody>
      </p:sp>
      <p:sp>
        <p:nvSpPr>
          <p:cNvPr id="436" name="Shape 436"/>
          <p:cNvSpPr/>
          <p:nvPr/>
        </p:nvSpPr>
        <p:spPr>
          <a:xfrm>
            <a:off x="4621584" y="2882007"/>
            <a:ext cx="2727822" cy="4699001"/>
          </a:xfrm>
          <a:prstGeom prst="rect">
            <a:avLst/>
          </a:prstGeom>
          <a:ln w="38100">
            <a:solidFill>
              <a:srgbClr val="00882B"/>
            </a:solidFill>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defTabSz="584200">
              <a:lnSpc>
                <a:spcPct val="120000"/>
              </a:lnSpc>
              <a:defRPr u="sng">
                <a:solidFill>
                  <a:srgbClr val="000000"/>
                </a:solidFill>
                <a:latin typeface="Helvetica"/>
                <a:ea typeface="Helvetica"/>
                <a:cs typeface="Helvetica"/>
                <a:sym typeface="Helvetica"/>
              </a:defRPr>
            </a:pPr>
            <a:r>
              <a:t>Experiential </a:t>
            </a:r>
          </a:p>
          <a:p>
            <a:pPr defTabSz="584200">
              <a:lnSpc>
                <a:spcPct val="120000"/>
              </a:lnSpc>
              <a:defRPr sz="1600">
                <a:solidFill>
                  <a:srgbClr val="000000"/>
                </a:solidFill>
                <a:latin typeface="Helvetica"/>
                <a:ea typeface="Helvetica"/>
                <a:cs typeface="Helvetica"/>
                <a:sym typeface="Helvetica"/>
              </a:defRPr>
            </a:pPr>
            <a:r>
              <a:t>Foundational Skills  &amp; </a:t>
            </a:r>
          </a:p>
          <a:p>
            <a:pPr defTabSz="584200">
              <a:lnSpc>
                <a:spcPct val="120000"/>
              </a:lnSpc>
              <a:defRPr sz="1600">
                <a:solidFill>
                  <a:srgbClr val="000000"/>
                </a:solidFill>
                <a:latin typeface="Helvetica"/>
                <a:ea typeface="Helvetica"/>
                <a:cs typeface="Helvetica"/>
                <a:sym typeface="Helvetica"/>
              </a:defRPr>
            </a:pPr>
            <a:r>
              <a:t>Soft Skills</a:t>
            </a:r>
          </a:p>
          <a:p>
            <a:pPr algn="l" defTabSz="584200">
              <a:lnSpc>
                <a:spcPct val="120000"/>
              </a:lnSpc>
              <a:defRPr sz="2100">
                <a:solidFill>
                  <a:srgbClr val="000000"/>
                </a:solidFill>
                <a:latin typeface="Helvetica"/>
                <a:ea typeface="Helvetica"/>
                <a:cs typeface="Helvetica"/>
                <a:sym typeface="Helvetica"/>
              </a:defRPr>
            </a:pPr>
            <a:endParaRPr/>
          </a:p>
          <a:p>
            <a:pPr marL="345722" indent="-345722" algn="l" defTabSz="584200">
              <a:lnSpc>
                <a:spcPct val="120000"/>
              </a:lnSpc>
              <a:buClr>
                <a:srgbClr val="9A958E"/>
              </a:buClr>
              <a:buSzPct val="75000"/>
              <a:buChar char="•"/>
              <a:defRPr sz="2100">
                <a:solidFill>
                  <a:srgbClr val="000000"/>
                </a:solidFill>
                <a:latin typeface="Helvetica"/>
                <a:ea typeface="Helvetica"/>
                <a:cs typeface="Helvetica"/>
                <a:sym typeface="Helvetica"/>
              </a:defRPr>
            </a:pPr>
            <a:r>
              <a:t>PT Work </a:t>
            </a:r>
          </a:p>
          <a:p>
            <a:pPr marL="345722" indent="-345722" algn="l" defTabSz="584200">
              <a:lnSpc>
                <a:spcPct val="120000"/>
              </a:lnSpc>
              <a:buClr>
                <a:srgbClr val="9A958E"/>
              </a:buClr>
              <a:buSzPct val="75000"/>
              <a:buChar char="•"/>
              <a:defRPr sz="2100">
                <a:solidFill>
                  <a:srgbClr val="000000"/>
                </a:solidFill>
                <a:latin typeface="Helvetica"/>
                <a:ea typeface="Helvetica"/>
                <a:cs typeface="Helvetica"/>
                <a:sym typeface="Helvetica"/>
              </a:defRPr>
            </a:pPr>
            <a:r>
              <a:t>Volunteer </a:t>
            </a:r>
          </a:p>
          <a:p>
            <a:pPr marL="345722" indent="-345722" algn="l" defTabSz="584200">
              <a:lnSpc>
                <a:spcPct val="120000"/>
              </a:lnSpc>
              <a:buClr>
                <a:srgbClr val="9A958E"/>
              </a:buClr>
              <a:buSzPct val="75000"/>
              <a:buChar char="•"/>
              <a:defRPr sz="2100">
                <a:solidFill>
                  <a:srgbClr val="000000"/>
                </a:solidFill>
                <a:latin typeface="Helvetica"/>
                <a:ea typeface="Helvetica"/>
                <a:cs typeface="Helvetica"/>
                <a:sym typeface="Helvetica"/>
              </a:defRPr>
            </a:pPr>
            <a:r>
              <a:t>Projects in Class </a:t>
            </a:r>
          </a:p>
          <a:p>
            <a:pPr marL="345722" indent="-345722" algn="l" defTabSz="584200">
              <a:lnSpc>
                <a:spcPct val="120000"/>
              </a:lnSpc>
              <a:buClr>
                <a:srgbClr val="9A958E"/>
              </a:buClr>
              <a:buSzPct val="75000"/>
              <a:buChar char="•"/>
              <a:defRPr sz="2100">
                <a:solidFill>
                  <a:srgbClr val="000000"/>
                </a:solidFill>
                <a:latin typeface="Helvetica"/>
                <a:ea typeface="Helvetica"/>
                <a:cs typeface="Helvetica"/>
                <a:sym typeface="Helvetica"/>
              </a:defRPr>
            </a:pPr>
            <a:r>
              <a:t>Internship</a:t>
            </a:r>
          </a:p>
          <a:p>
            <a:pPr marL="345722" indent="-345722" algn="l" defTabSz="584200">
              <a:lnSpc>
                <a:spcPct val="120000"/>
              </a:lnSpc>
              <a:buClr>
                <a:srgbClr val="9A958E"/>
              </a:buClr>
              <a:buSzPct val="75000"/>
              <a:buChar char="•"/>
              <a:defRPr sz="2100">
                <a:solidFill>
                  <a:srgbClr val="000000"/>
                </a:solidFill>
                <a:latin typeface="Helvetica"/>
                <a:ea typeface="Helvetica"/>
                <a:cs typeface="Helvetica"/>
                <a:sym typeface="Helvetica"/>
              </a:defRPr>
            </a:pPr>
            <a:r>
              <a:t>Service Learning </a:t>
            </a:r>
          </a:p>
          <a:p>
            <a:pPr marL="345722" indent="-345722" algn="l" defTabSz="584200">
              <a:lnSpc>
                <a:spcPct val="120000"/>
              </a:lnSpc>
              <a:buClr>
                <a:srgbClr val="9A958E"/>
              </a:buClr>
              <a:buSzPct val="75000"/>
              <a:buChar char="•"/>
              <a:defRPr sz="2100">
                <a:solidFill>
                  <a:srgbClr val="000000"/>
                </a:solidFill>
                <a:latin typeface="Helvetica"/>
                <a:ea typeface="Helvetica"/>
                <a:cs typeface="Helvetica"/>
                <a:sym typeface="Helvetica"/>
              </a:defRPr>
            </a:pPr>
            <a:r>
              <a:t>Junior Achievement</a:t>
            </a:r>
          </a:p>
          <a:p>
            <a:pPr marL="345722" indent="-345722" algn="l" defTabSz="584200">
              <a:lnSpc>
                <a:spcPct val="120000"/>
              </a:lnSpc>
              <a:buClr>
                <a:srgbClr val="9A958E"/>
              </a:buClr>
              <a:buSzPct val="75000"/>
              <a:buChar char="•"/>
              <a:defRPr sz="1800">
                <a:solidFill>
                  <a:srgbClr val="000000"/>
                </a:solidFill>
                <a:latin typeface="Helvetica"/>
                <a:ea typeface="Helvetica"/>
                <a:cs typeface="Helvetica"/>
                <a:sym typeface="Helvetica"/>
              </a:defRPr>
            </a:pPr>
            <a:r>
              <a:rPr sz="2100"/>
              <a:t>CTSO</a:t>
            </a:r>
          </a:p>
        </p:txBody>
      </p:sp>
      <p:sp>
        <p:nvSpPr>
          <p:cNvPr id="437" name="Shape 437"/>
          <p:cNvSpPr/>
          <p:nvPr/>
        </p:nvSpPr>
        <p:spPr>
          <a:xfrm>
            <a:off x="7758484" y="2882007"/>
            <a:ext cx="3488333" cy="4699001"/>
          </a:xfrm>
          <a:prstGeom prst="rect">
            <a:avLst/>
          </a:prstGeom>
          <a:ln w="38100">
            <a:solidFill>
              <a:srgbClr val="00882B"/>
            </a:solidFill>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defTabSz="549148">
              <a:lnSpc>
                <a:spcPct val="120000"/>
              </a:lnSpc>
              <a:defRPr sz="2256" u="sng">
                <a:solidFill>
                  <a:srgbClr val="000000"/>
                </a:solidFill>
                <a:latin typeface="Helvetica"/>
                <a:ea typeface="Helvetica"/>
                <a:cs typeface="Helvetica"/>
                <a:sym typeface="Helvetica"/>
              </a:defRPr>
            </a:pPr>
            <a:r>
              <a:t>Engaged </a:t>
            </a:r>
          </a:p>
          <a:p>
            <a:pPr defTabSz="549148">
              <a:lnSpc>
                <a:spcPct val="120000"/>
              </a:lnSpc>
              <a:defRPr sz="2256" i="1" u="sng">
                <a:solidFill>
                  <a:srgbClr val="000000"/>
                </a:solidFill>
                <a:latin typeface="Helvetica"/>
                <a:ea typeface="Helvetica"/>
                <a:cs typeface="Helvetica"/>
                <a:sym typeface="Helvetica"/>
              </a:defRPr>
            </a:pPr>
            <a:r>
              <a:rPr sz="1504" u="none"/>
              <a:t>Classroom learning </a:t>
            </a:r>
          </a:p>
          <a:p>
            <a:pPr defTabSz="549148">
              <a:lnSpc>
                <a:spcPct val="120000"/>
              </a:lnSpc>
              <a:defRPr sz="2256" i="1" u="sng">
                <a:solidFill>
                  <a:srgbClr val="000000"/>
                </a:solidFill>
                <a:latin typeface="Helvetica"/>
                <a:ea typeface="Helvetica"/>
                <a:cs typeface="Helvetica"/>
                <a:sym typeface="Helvetica"/>
              </a:defRPr>
            </a:pPr>
            <a:r>
              <a:rPr sz="1504" u="none"/>
              <a:t>applied on the job </a:t>
            </a:r>
          </a:p>
          <a:p>
            <a:pPr algn="l" defTabSz="549148">
              <a:lnSpc>
                <a:spcPct val="120000"/>
              </a:lnSpc>
              <a:defRPr sz="1598" i="1">
                <a:solidFill>
                  <a:srgbClr val="000000"/>
                </a:solidFill>
                <a:latin typeface="Helvetica"/>
                <a:ea typeface="Helvetica"/>
                <a:cs typeface="Helvetica"/>
                <a:sym typeface="Helvetica"/>
              </a:defRPr>
            </a:pPr>
            <a:endParaRPr sz="1504" u="none"/>
          </a:p>
          <a:p>
            <a:pPr algn="l" defTabSz="549148">
              <a:lnSpc>
                <a:spcPct val="120000"/>
              </a:lnSpc>
              <a:defRPr sz="1598" i="1">
                <a:solidFill>
                  <a:srgbClr val="000000"/>
                </a:solidFill>
                <a:latin typeface="Helvetica"/>
                <a:ea typeface="Helvetica"/>
                <a:cs typeface="Helvetica"/>
                <a:sym typeface="Helvetica"/>
              </a:defRPr>
            </a:pPr>
            <a:endParaRPr sz="1504" u="none"/>
          </a:p>
          <a:p>
            <a:pPr marL="355929" indent="-355929" algn="l" defTabSz="549148">
              <a:lnSpc>
                <a:spcPct val="120000"/>
              </a:lnSpc>
              <a:buClr>
                <a:srgbClr val="9A958E"/>
              </a:buClr>
              <a:buSzPct val="75000"/>
              <a:buChar char="•"/>
              <a:defRPr sz="2162">
                <a:solidFill>
                  <a:srgbClr val="000000"/>
                </a:solidFill>
                <a:latin typeface="Helvetica"/>
                <a:ea typeface="Helvetica"/>
                <a:cs typeface="Helvetica"/>
                <a:sym typeface="Helvetica"/>
              </a:defRPr>
            </a:pPr>
            <a:r>
              <a:t>C</a:t>
            </a:r>
            <a:r>
              <a:rPr sz="2068"/>
              <a:t>ooperative Education </a:t>
            </a:r>
          </a:p>
          <a:p>
            <a:pPr marL="340454" indent="-340454" algn="l" defTabSz="549148">
              <a:lnSpc>
                <a:spcPct val="120000"/>
              </a:lnSpc>
              <a:buClr>
                <a:srgbClr val="9A958E"/>
              </a:buClr>
              <a:buSzPct val="75000"/>
              <a:buChar char="•"/>
              <a:defRPr sz="2068">
                <a:solidFill>
                  <a:srgbClr val="000000"/>
                </a:solidFill>
                <a:latin typeface="Helvetica"/>
                <a:ea typeface="Helvetica"/>
                <a:cs typeface="Helvetica"/>
                <a:sym typeface="Helvetica"/>
              </a:defRPr>
            </a:pPr>
            <a:r>
              <a:t>Apprenticeship </a:t>
            </a:r>
          </a:p>
          <a:p>
            <a:pPr marL="340454" indent="-340454" algn="l" defTabSz="549148">
              <a:lnSpc>
                <a:spcPct val="120000"/>
              </a:lnSpc>
              <a:buClr>
                <a:srgbClr val="9A958E"/>
              </a:buClr>
              <a:buSzPct val="75000"/>
              <a:buChar char="•"/>
              <a:defRPr sz="2068">
                <a:solidFill>
                  <a:srgbClr val="000000"/>
                </a:solidFill>
                <a:latin typeface="Helvetica"/>
                <a:ea typeface="Helvetica"/>
                <a:cs typeface="Helvetica"/>
                <a:sym typeface="Helvetica"/>
              </a:defRPr>
            </a:pPr>
            <a:r>
              <a:t>Internships </a:t>
            </a:r>
          </a:p>
          <a:p>
            <a:pPr marL="340454" indent="-340454" algn="l" defTabSz="549148">
              <a:lnSpc>
                <a:spcPct val="120000"/>
              </a:lnSpc>
              <a:buClr>
                <a:srgbClr val="9A958E"/>
              </a:buClr>
              <a:buSzPct val="75000"/>
              <a:buChar char="•"/>
              <a:defRPr sz="2068">
                <a:solidFill>
                  <a:srgbClr val="000000"/>
                </a:solidFill>
                <a:latin typeface="Helvetica"/>
                <a:ea typeface="Helvetica"/>
                <a:cs typeface="Helvetica"/>
                <a:sym typeface="Helvetica"/>
              </a:defRPr>
            </a:pPr>
            <a:r>
              <a:t>Structured Volunteer </a:t>
            </a:r>
          </a:p>
          <a:p>
            <a:pPr marL="340454" indent="-340454" algn="l" defTabSz="549148">
              <a:lnSpc>
                <a:spcPct val="120000"/>
              </a:lnSpc>
              <a:buClr>
                <a:srgbClr val="9A958E"/>
              </a:buClr>
              <a:buSzPct val="75000"/>
              <a:buChar char="•"/>
              <a:defRPr sz="2068">
                <a:solidFill>
                  <a:srgbClr val="000000"/>
                </a:solidFill>
                <a:latin typeface="Helvetica"/>
                <a:ea typeface="Helvetica"/>
                <a:cs typeface="Helvetica"/>
                <a:sym typeface="Helvetica"/>
              </a:defRPr>
            </a:pPr>
            <a:r>
              <a:t>Structured Service Learning  </a:t>
            </a:r>
          </a:p>
          <a:p>
            <a:pPr marL="340454" indent="-340454" algn="l" defTabSz="549148">
              <a:lnSpc>
                <a:spcPct val="120000"/>
              </a:lnSpc>
              <a:buClr>
                <a:srgbClr val="9A958E"/>
              </a:buClr>
              <a:buSzPct val="75000"/>
              <a:buChar char="•"/>
              <a:defRPr sz="2068">
                <a:solidFill>
                  <a:srgbClr val="000000"/>
                </a:solidFill>
                <a:latin typeface="Helvetica"/>
                <a:ea typeface="Helvetica"/>
                <a:cs typeface="Helvetica"/>
                <a:sym typeface="Helvetica"/>
              </a:defRPr>
            </a:pPr>
            <a:r>
              <a:t>Structured OJT </a:t>
            </a:r>
          </a:p>
        </p:txBody>
      </p:sp>
      <p:sp>
        <p:nvSpPr>
          <p:cNvPr id="438" name="Shape 43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434"/>
                                        </p:tgtEl>
                                        <p:attrNameLst>
                                          <p:attrName>style.visibility</p:attrName>
                                        </p:attrNameLst>
                                      </p:cBhvr>
                                      <p:to>
                                        <p:strVal val="visible"/>
                                      </p:to>
                                    </p:set>
                                    <p:anim calcmode="lin" valueType="num">
                                      <p:cBhvr>
                                        <p:cTn id="7" dur="1000" fill="hold"/>
                                        <p:tgtEl>
                                          <p:spTgt spid="434"/>
                                        </p:tgtEl>
                                        <p:attrNameLst>
                                          <p:attrName>ppt_x</p:attrName>
                                        </p:attrNameLst>
                                      </p:cBhvr>
                                      <p:tavLst>
                                        <p:tav tm="0">
                                          <p:val>
                                            <p:strVal val="0-#ppt_w/2"/>
                                          </p:val>
                                        </p:tav>
                                        <p:tav tm="100000">
                                          <p:val>
                                            <p:strVal val="#ppt_x"/>
                                          </p:val>
                                        </p:tav>
                                      </p:tavLst>
                                    </p:anim>
                                    <p:anim calcmode="lin" valueType="num">
                                      <p:cBhvr>
                                        <p:cTn id="8" dur="1000" fill="hold"/>
                                        <p:tgtEl>
                                          <p:spTgt spid="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4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4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stCondLst>
                                    <p:cond delay="0"/>
                                  </p:stCondLst>
                                  <p:iterate>
                                    <p:tmAbs val="0"/>
                                  </p:iterate>
                                  <p:childTnLst>
                                    <p:set>
                                      <p:cBhvr>
                                        <p:cTn id="20" fill="hold"/>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1" animBg="1" advAuto="0"/>
      <p:bldP spid="435" grpId="2" animBg="1" advAuto="0"/>
      <p:bldP spid="436" grpId="3" animBg="1" advAuto="0"/>
      <p:bldP spid="437" grpId="4"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p:cNvSpPr>
          <p:nvPr>
            <p:ph type="body" idx="13"/>
          </p:nvPr>
        </p:nvSpPr>
        <p:spPr>
          <a:prstGeom prst="rect">
            <a:avLst/>
          </a:prstGeom>
        </p:spPr>
        <p:txBody>
          <a:bodyPr/>
          <a:lstStyle/>
          <a:p>
            <a:r>
              <a:t> </a:t>
            </a:r>
          </a:p>
        </p:txBody>
      </p:sp>
      <p:sp>
        <p:nvSpPr>
          <p:cNvPr id="443" name="Shape 443"/>
          <p:cNvSpPr>
            <a:spLocks noGrp="1"/>
          </p:cNvSpPr>
          <p:nvPr>
            <p:ph type="title"/>
          </p:nvPr>
        </p:nvSpPr>
        <p:spPr>
          <a:prstGeom prst="rect">
            <a:avLst/>
          </a:prstGeom>
        </p:spPr>
        <p:txBody>
          <a:bodyPr/>
          <a:lstStyle>
            <a:lvl1pPr defTabSz="452627">
              <a:defRPr sz="3959" spc="79"/>
            </a:lvl1pPr>
          </a:lstStyle>
          <a:p>
            <a:r>
              <a:t>Job Placement </a:t>
            </a:r>
          </a:p>
        </p:txBody>
      </p:sp>
      <p:sp>
        <p:nvSpPr>
          <p:cNvPr id="444" name="Shape 444"/>
          <p:cNvSpPr>
            <a:spLocks noGrp="1"/>
          </p:cNvSpPr>
          <p:nvPr>
            <p:ph type="body" idx="1"/>
          </p:nvPr>
        </p:nvSpPr>
        <p:spPr>
          <a:prstGeom prst="rect">
            <a:avLst/>
          </a:prstGeom>
        </p:spPr>
        <p:txBody>
          <a:bodyPr/>
          <a:lstStyle/>
          <a:p>
            <a:r>
              <a:t>Provide for experiential learning at various worksites during classroom training </a:t>
            </a:r>
          </a:p>
          <a:p>
            <a:r>
              <a:t>Offer assistance in interviewing and direct job placement with employers engaged in the pathway framework</a:t>
            </a:r>
          </a:p>
          <a:p>
            <a:r>
              <a:t>Meet the employment demands of the local labor market</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p:nvPr/>
        </p:nvSpPr>
        <p:spPr>
          <a:xfrm>
            <a:off x="1723303" y="344892"/>
            <a:ext cx="8722564" cy="1558789"/>
          </a:xfrm>
          <a:prstGeom prst="rect">
            <a:avLst/>
          </a:prstGeom>
          <a:solidFill>
            <a:srgbClr val="861001"/>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lnSpc>
                <a:spcPct val="120000"/>
              </a:lnSpc>
              <a:defRPr sz="4100" b="1">
                <a:solidFill>
                  <a:srgbClr val="FFFFFF"/>
                </a:solidFill>
                <a:latin typeface="Helvetica"/>
                <a:ea typeface="Helvetica"/>
                <a:cs typeface="Helvetica"/>
                <a:sym typeface="Helvetica"/>
              </a:defRPr>
            </a:pPr>
            <a:r>
              <a:t>Articulation and Coordination </a:t>
            </a:r>
          </a:p>
          <a:p>
            <a:pPr defTabSz="584200">
              <a:lnSpc>
                <a:spcPct val="120000"/>
              </a:lnSpc>
              <a:defRPr sz="4100" i="1">
                <a:solidFill>
                  <a:srgbClr val="FFFFFF"/>
                </a:solidFill>
                <a:latin typeface="Helvetica Light"/>
                <a:ea typeface="Helvetica Light"/>
                <a:cs typeface="Helvetica Light"/>
                <a:sym typeface="Helvetica Light"/>
              </a:defRPr>
            </a:pPr>
            <a:r>
              <a:t>Program of Study / Training</a:t>
            </a:r>
          </a:p>
        </p:txBody>
      </p:sp>
      <p:sp>
        <p:nvSpPr>
          <p:cNvPr id="447" name="Shape 447"/>
          <p:cNvSpPr/>
          <p:nvPr/>
        </p:nvSpPr>
        <p:spPr>
          <a:xfrm>
            <a:off x="2958107" y="2654300"/>
            <a:ext cx="1297634" cy="564208"/>
          </a:xfrm>
          <a:prstGeom prst="rect">
            <a:avLst/>
          </a:prstGeom>
          <a:solidFill>
            <a:srgbClr val="A37512"/>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lnSpc>
                <a:spcPct val="120000"/>
              </a:lnSpc>
              <a:defRPr sz="1400" b="1">
                <a:solidFill>
                  <a:srgbClr val="FFFFFF"/>
                </a:solidFill>
                <a:latin typeface="Helvetica"/>
                <a:ea typeface="Helvetica"/>
                <a:cs typeface="Helvetica"/>
                <a:sym typeface="Helvetica"/>
              </a:defRPr>
            </a:lvl1pPr>
          </a:lstStyle>
          <a:p>
            <a:r>
              <a:t>Middle School </a:t>
            </a:r>
          </a:p>
        </p:txBody>
      </p:sp>
      <p:sp>
        <p:nvSpPr>
          <p:cNvPr id="448" name="Shape 448"/>
          <p:cNvSpPr/>
          <p:nvPr/>
        </p:nvSpPr>
        <p:spPr>
          <a:xfrm>
            <a:off x="4279900" y="2654300"/>
            <a:ext cx="1834564" cy="564208"/>
          </a:xfrm>
          <a:prstGeom prst="rect">
            <a:avLst/>
          </a:prstGeom>
          <a:solidFill>
            <a:srgbClr val="A37512"/>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lnSpc>
                <a:spcPct val="120000"/>
              </a:lnSpc>
              <a:defRPr sz="1400" b="1">
                <a:solidFill>
                  <a:srgbClr val="FFFFFF"/>
                </a:solidFill>
                <a:latin typeface="Helvetica"/>
                <a:ea typeface="Helvetica"/>
                <a:cs typeface="Helvetica"/>
                <a:sym typeface="Helvetica"/>
              </a:defRPr>
            </a:lvl1pPr>
          </a:lstStyle>
          <a:p>
            <a:r>
              <a:t>High School Diploma </a:t>
            </a:r>
          </a:p>
        </p:txBody>
      </p:sp>
      <p:sp>
        <p:nvSpPr>
          <p:cNvPr id="449" name="Shape 449"/>
          <p:cNvSpPr/>
          <p:nvPr/>
        </p:nvSpPr>
        <p:spPr>
          <a:xfrm>
            <a:off x="5408875" y="5874185"/>
            <a:ext cx="2720976" cy="564208"/>
          </a:xfrm>
          <a:prstGeom prst="rect">
            <a:avLst/>
          </a:prstGeom>
          <a:solidFill>
            <a:schemeClr val="accent5">
              <a:hueOff val="312740"/>
              <a:satOff val="5894"/>
              <a:lumOff val="1026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lnSpc>
                <a:spcPct val="120000"/>
              </a:lnSpc>
              <a:defRPr sz="1800">
                <a:solidFill>
                  <a:srgbClr val="FFFFFF"/>
                </a:solidFill>
                <a:latin typeface="Helvetica Light"/>
                <a:ea typeface="Helvetica Light"/>
                <a:cs typeface="Helvetica Light"/>
                <a:sym typeface="Helvetica Light"/>
              </a:defRPr>
            </a:lvl1pPr>
          </a:lstStyle>
          <a:p>
            <a:r>
              <a:t>Community College AAS</a:t>
            </a:r>
          </a:p>
        </p:txBody>
      </p:sp>
      <p:sp>
        <p:nvSpPr>
          <p:cNvPr id="450" name="Shape 450"/>
          <p:cNvSpPr/>
          <p:nvPr/>
        </p:nvSpPr>
        <p:spPr>
          <a:xfrm>
            <a:off x="5349947" y="7332688"/>
            <a:ext cx="2838833" cy="564208"/>
          </a:xfrm>
          <a:prstGeom prst="rect">
            <a:avLst/>
          </a:prstGeom>
          <a:solidFill>
            <a:schemeClr val="accent4">
              <a:hueOff val="-165171"/>
              <a:satOff val="-13982"/>
              <a:lumOff val="-10016"/>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lnSpc>
                <a:spcPct val="120000"/>
              </a:lnSpc>
              <a:defRPr sz="1800">
                <a:solidFill>
                  <a:srgbClr val="FFFFFF"/>
                </a:solidFill>
                <a:latin typeface="Helvetica Light"/>
                <a:ea typeface="Helvetica Light"/>
                <a:cs typeface="Helvetica Light"/>
                <a:sym typeface="Helvetica Light"/>
              </a:defRPr>
            </a:lvl1pPr>
          </a:lstStyle>
          <a:p>
            <a:r>
              <a:t>University </a:t>
            </a:r>
          </a:p>
        </p:txBody>
      </p:sp>
      <p:sp>
        <p:nvSpPr>
          <p:cNvPr id="451" name="Shape 451"/>
          <p:cNvSpPr/>
          <p:nvPr/>
        </p:nvSpPr>
        <p:spPr>
          <a:xfrm>
            <a:off x="3540452" y="4552519"/>
            <a:ext cx="913756" cy="1003846"/>
          </a:xfrm>
          <a:prstGeom prst="rect">
            <a:avLst/>
          </a:prstGeom>
          <a:solidFill>
            <a:srgbClr val="C82506"/>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lnSpc>
                <a:spcPct val="120000"/>
              </a:lnSpc>
              <a:defRPr sz="1800">
                <a:solidFill>
                  <a:srgbClr val="FFFFFF"/>
                </a:solidFill>
                <a:latin typeface="Helvetica Light"/>
                <a:ea typeface="Helvetica Light"/>
                <a:cs typeface="Helvetica Light"/>
                <a:sym typeface="Helvetica Light"/>
              </a:defRPr>
            </a:lvl1pPr>
          </a:lstStyle>
          <a:p>
            <a:r>
              <a:t>Basic Skills Plus  </a:t>
            </a:r>
          </a:p>
        </p:txBody>
      </p:sp>
      <p:sp>
        <p:nvSpPr>
          <p:cNvPr id="452" name="Shape 452"/>
          <p:cNvSpPr/>
          <p:nvPr/>
        </p:nvSpPr>
        <p:spPr>
          <a:xfrm>
            <a:off x="5348106" y="4284488"/>
            <a:ext cx="1143853" cy="643101"/>
          </a:xfrm>
          <a:prstGeom prst="rect">
            <a:avLst/>
          </a:prstGeom>
          <a:solidFill>
            <a:srgbClr val="924607"/>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defTabSz="584200">
              <a:defRPr sz="1800">
                <a:solidFill>
                  <a:srgbClr val="FFFFFF"/>
                </a:solidFill>
                <a:latin typeface="Helvetica Light"/>
                <a:ea typeface="Helvetica Light"/>
                <a:cs typeface="Helvetica Light"/>
                <a:sym typeface="Helvetica Light"/>
              </a:defRPr>
            </a:pPr>
            <a:r>
              <a:rPr sz="1500"/>
              <a:t>Customized </a:t>
            </a:r>
            <a:r>
              <a:t>Training </a:t>
            </a:r>
          </a:p>
        </p:txBody>
      </p:sp>
      <p:sp>
        <p:nvSpPr>
          <p:cNvPr id="453" name="Shape 453"/>
          <p:cNvSpPr/>
          <p:nvPr/>
        </p:nvSpPr>
        <p:spPr>
          <a:xfrm>
            <a:off x="5397152" y="3498006"/>
            <a:ext cx="1693178" cy="643102"/>
          </a:xfrm>
          <a:prstGeom prst="rect">
            <a:avLst/>
          </a:prstGeom>
          <a:solidFill>
            <a:schemeClr val="accent5">
              <a:satOff val="-10854"/>
              <a:lumOff val="-10463"/>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defRPr sz="1900">
                <a:solidFill>
                  <a:srgbClr val="FFFFFF"/>
                </a:solidFill>
                <a:latin typeface="Helvetica Light"/>
                <a:ea typeface="Helvetica Light"/>
                <a:cs typeface="Helvetica Light"/>
                <a:sym typeface="Helvetica Light"/>
              </a:defRPr>
            </a:lvl1pPr>
          </a:lstStyle>
          <a:p>
            <a:r>
              <a:t>Continuing Ed</a:t>
            </a:r>
          </a:p>
        </p:txBody>
      </p:sp>
      <p:sp>
        <p:nvSpPr>
          <p:cNvPr id="454" name="Shape 454"/>
          <p:cNvSpPr/>
          <p:nvPr/>
        </p:nvSpPr>
        <p:spPr>
          <a:xfrm>
            <a:off x="5349947" y="6546694"/>
            <a:ext cx="2720975" cy="564208"/>
          </a:xfrm>
          <a:prstGeom prst="rect">
            <a:avLst/>
          </a:prstGeom>
          <a:solidFill>
            <a:schemeClr val="accent5"/>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lnSpc>
                <a:spcPct val="120000"/>
              </a:lnSpc>
              <a:defRPr sz="1800">
                <a:solidFill>
                  <a:srgbClr val="FFFFFF"/>
                </a:solidFill>
                <a:latin typeface="Helvetica Light"/>
                <a:ea typeface="Helvetica Light"/>
                <a:cs typeface="Helvetica Light"/>
                <a:sym typeface="Helvetica Light"/>
              </a:defRPr>
            </a:lvl1pPr>
          </a:lstStyle>
          <a:p>
            <a:r>
              <a:t>Community College AA</a:t>
            </a:r>
          </a:p>
        </p:txBody>
      </p:sp>
      <p:sp>
        <p:nvSpPr>
          <p:cNvPr id="455" name="Shape 455"/>
          <p:cNvSpPr/>
          <p:nvPr/>
        </p:nvSpPr>
        <p:spPr>
          <a:xfrm>
            <a:off x="259442" y="2608037"/>
            <a:ext cx="1943398" cy="6657341"/>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a:solidFill>
                  <a:srgbClr val="FFFFFF"/>
                </a:solidFill>
                <a:latin typeface="Helvetica Light"/>
                <a:ea typeface="Helvetica Light"/>
                <a:cs typeface="Helvetica Light"/>
                <a:sym typeface="Helvetica Light"/>
              </a:defRPr>
            </a:pPr>
            <a:r>
              <a:t>Student </a:t>
            </a:r>
          </a:p>
          <a:p>
            <a:pPr defTabSz="584200">
              <a:lnSpc>
                <a:spcPct val="120000"/>
              </a:lnSpc>
              <a:defRPr>
                <a:solidFill>
                  <a:srgbClr val="FFFFFF"/>
                </a:solidFill>
                <a:latin typeface="Helvetica Light"/>
                <a:ea typeface="Helvetica Light"/>
                <a:cs typeface="Helvetica Light"/>
                <a:sym typeface="Helvetica Light"/>
              </a:defRPr>
            </a:pPr>
            <a:endParaRPr/>
          </a:p>
          <a:p>
            <a:pPr defTabSz="584200">
              <a:lnSpc>
                <a:spcPct val="120000"/>
              </a:lnSpc>
              <a:defRPr>
                <a:solidFill>
                  <a:srgbClr val="FFFFFF"/>
                </a:solidFill>
                <a:latin typeface="Helvetica Light"/>
                <a:ea typeface="Helvetica Light"/>
                <a:cs typeface="Helvetica Light"/>
                <a:sym typeface="Helvetica Light"/>
              </a:defRPr>
            </a:pPr>
            <a:r>
              <a:t>Graduate</a:t>
            </a:r>
          </a:p>
          <a:p>
            <a:pPr defTabSz="584200">
              <a:lnSpc>
                <a:spcPct val="120000"/>
              </a:lnSpc>
              <a:defRPr>
                <a:solidFill>
                  <a:srgbClr val="FFFFFF"/>
                </a:solidFill>
                <a:latin typeface="Helvetica Light"/>
                <a:ea typeface="Helvetica Light"/>
                <a:cs typeface="Helvetica Light"/>
                <a:sym typeface="Helvetica Light"/>
              </a:defRPr>
            </a:pPr>
            <a:r>
              <a:t> </a:t>
            </a:r>
          </a:p>
          <a:p>
            <a:pPr defTabSz="584200">
              <a:lnSpc>
                <a:spcPct val="120000"/>
              </a:lnSpc>
              <a:defRPr>
                <a:solidFill>
                  <a:srgbClr val="FFFFFF"/>
                </a:solidFill>
                <a:latin typeface="Helvetica Light"/>
                <a:ea typeface="Helvetica Light"/>
                <a:cs typeface="Helvetica Light"/>
                <a:sym typeface="Helvetica Light"/>
              </a:defRPr>
            </a:pPr>
            <a:r>
              <a:t>Dislocated</a:t>
            </a:r>
          </a:p>
          <a:p>
            <a:pPr defTabSz="584200">
              <a:lnSpc>
                <a:spcPct val="120000"/>
              </a:lnSpc>
              <a:defRPr>
                <a:solidFill>
                  <a:srgbClr val="FFFFFF"/>
                </a:solidFill>
                <a:latin typeface="Helvetica Light"/>
                <a:ea typeface="Helvetica Light"/>
                <a:cs typeface="Helvetica Light"/>
                <a:sym typeface="Helvetica Light"/>
              </a:defRPr>
            </a:pPr>
            <a:r>
              <a:t> Worker</a:t>
            </a:r>
          </a:p>
          <a:p>
            <a:pPr defTabSz="584200">
              <a:lnSpc>
                <a:spcPct val="120000"/>
              </a:lnSpc>
              <a:defRPr>
                <a:solidFill>
                  <a:srgbClr val="FFFFFF"/>
                </a:solidFill>
                <a:latin typeface="Helvetica Light"/>
                <a:ea typeface="Helvetica Light"/>
                <a:cs typeface="Helvetica Light"/>
                <a:sym typeface="Helvetica Light"/>
              </a:defRPr>
            </a:pPr>
            <a:endParaRPr/>
          </a:p>
          <a:p>
            <a:pPr defTabSz="584200">
              <a:lnSpc>
                <a:spcPct val="120000"/>
              </a:lnSpc>
              <a:defRPr>
                <a:solidFill>
                  <a:srgbClr val="FFFFFF"/>
                </a:solidFill>
                <a:latin typeface="Helvetica Light"/>
                <a:ea typeface="Helvetica Light"/>
                <a:cs typeface="Helvetica Light"/>
                <a:sym typeface="Helvetica Light"/>
              </a:defRPr>
            </a:pPr>
            <a:r>
              <a:t>Under Employed</a:t>
            </a:r>
          </a:p>
          <a:p>
            <a:pPr defTabSz="584200">
              <a:lnSpc>
                <a:spcPct val="120000"/>
              </a:lnSpc>
              <a:defRPr>
                <a:solidFill>
                  <a:srgbClr val="FFFFFF"/>
                </a:solidFill>
                <a:latin typeface="Helvetica Light"/>
                <a:ea typeface="Helvetica Light"/>
                <a:cs typeface="Helvetica Light"/>
                <a:sym typeface="Helvetica Light"/>
              </a:defRPr>
            </a:pPr>
            <a:endParaRPr/>
          </a:p>
          <a:p>
            <a:pPr defTabSz="584200">
              <a:lnSpc>
                <a:spcPct val="120000"/>
              </a:lnSpc>
              <a:defRPr>
                <a:solidFill>
                  <a:srgbClr val="FFFFFF"/>
                </a:solidFill>
                <a:latin typeface="Helvetica Light"/>
                <a:ea typeface="Helvetica Light"/>
                <a:cs typeface="Helvetica Light"/>
                <a:sym typeface="Helvetica Light"/>
              </a:defRPr>
            </a:pPr>
            <a:r>
              <a:t>Unemployed</a:t>
            </a:r>
          </a:p>
          <a:p>
            <a:pPr defTabSz="584200">
              <a:lnSpc>
                <a:spcPct val="120000"/>
              </a:lnSpc>
              <a:defRPr>
                <a:solidFill>
                  <a:srgbClr val="FFFFFF"/>
                </a:solidFill>
                <a:latin typeface="Helvetica Light"/>
                <a:ea typeface="Helvetica Light"/>
                <a:cs typeface="Helvetica Light"/>
                <a:sym typeface="Helvetica Light"/>
              </a:defRPr>
            </a:pPr>
            <a:endParaRPr/>
          </a:p>
          <a:p>
            <a:pPr defTabSz="584200">
              <a:lnSpc>
                <a:spcPct val="120000"/>
              </a:lnSpc>
              <a:defRPr>
                <a:solidFill>
                  <a:srgbClr val="FFFFFF"/>
                </a:solidFill>
                <a:latin typeface="Helvetica Light"/>
                <a:ea typeface="Helvetica Light"/>
                <a:cs typeface="Helvetica Light"/>
                <a:sym typeface="Helvetica Light"/>
              </a:defRPr>
            </a:pPr>
            <a:r>
              <a:t>Career Changer </a:t>
            </a:r>
          </a:p>
        </p:txBody>
      </p:sp>
      <p:sp>
        <p:nvSpPr>
          <p:cNvPr id="456" name="Shape 456"/>
          <p:cNvSpPr/>
          <p:nvPr/>
        </p:nvSpPr>
        <p:spPr>
          <a:xfrm>
            <a:off x="4893576" y="5440835"/>
            <a:ext cx="465824" cy="1"/>
          </a:xfrm>
          <a:prstGeom prst="line">
            <a:avLst/>
          </a:prstGeom>
          <a:ln w="25400">
            <a:solidFill>
              <a:srgbClr val="000000"/>
            </a:solidFill>
            <a:miter lim="400000"/>
            <a:headEnd type="triangle"/>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57" name="Shape 457"/>
          <p:cNvSpPr/>
          <p:nvPr/>
        </p:nvSpPr>
        <p:spPr>
          <a:xfrm flipV="1">
            <a:off x="4902200" y="3438056"/>
            <a:ext cx="0" cy="4997303"/>
          </a:xfrm>
          <a:prstGeom prst="line">
            <a:avLst/>
          </a:prstGeom>
          <a:ln w="25400">
            <a:solidFill>
              <a:schemeClr val="accent5">
                <a:alpha val="75000"/>
              </a:schemeClr>
            </a:solidFill>
            <a:miter lim="400000"/>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58" name="Shape 458"/>
          <p:cNvSpPr/>
          <p:nvPr/>
        </p:nvSpPr>
        <p:spPr>
          <a:xfrm>
            <a:off x="4893576" y="4600779"/>
            <a:ext cx="465824" cy="1"/>
          </a:xfrm>
          <a:prstGeom prst="line">
            <a:avLst/>
          </a:prstGeom>
          <a:ln w="25400">
            <a:solidFill>
              <a:srgbClr val="000000"/>
            </a:solidFill>
            <a:miter lim="400000"/>
            <a:headEnd type="triangle"/>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59" name="Shape 459"/>
          <p:cNvSpPr/>
          <p:nvPr/>
        </p:nvSpPr>
        <p:spPr>
          <a:xfrm>
            <a:off x="4893576" y="3845637"/>
            <a:ext cx="465824" cy="1"/>
          </a:xfrm>
          <a:prstGeom prst="line">
            <a:avLst/>
          </a:prstGeom>
          <a:ln w="25400">
            <a:solidFill>
              <a:srgbClr val="000000"/>
            </a:solidFill>
            <a:miter lim="400000"/>
            <a:headEnd type="triangle"/>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0" name="Shape 460"/>
          <p:cNvSpPr/>
          <p:nvPr/>
        </p:nvSpPr>
        <p:spPr>
          <a:xfrm>
            <a:off x="4893576" y="6183710"/>
            <a:ext cx="465824" cy="1"/>
          </a:xfrm>
          <a:prstGeom prst="line">
            <a:avLst/>
          </a:prstGeom>
          <a:ln w="25400">
            <a:solidFill>
              <a:srgbClr val="000000"/>
            </a:solidFill>
            <a:miter lim="400000"/>
            <a:headEnd type="triangle"/>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1" name="Shape 461"/>
          <p:cNvSpPr/>
          <p:nvPr/>
        </p:nvSpPr>
        <p:spPr>
          <a:xfrm>
            <a:off x="4893576" y="6867880"/>
            <a:ext cx="465824" cy="1"/>
          </a:xfrm>
          <a:prstGeom prst="line">
            <a:avLst/>
          </a:prstGeom>
          <a:ln w="25400">
            <a:solidFill>
              <a:srgbClr val="000000"/>
            </a:solidFill>
            <a:miter lim="400000"/>
            <a:headEnd type="triangle"/>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2" name="Shape 462"/>
          <p:cNvSpPr/>
          <p:nvPr/>
        </p:nvSpPr>
        <p:spPr>
          <a:xfrm>
            <a:off x="4472290" y="5054441"/>
            <a:ext cx="465824" cy="1"/>
          </a:xfrm>
          <a:prstGeom prst="line">
            <a:avLst/>
          </a:prstGeom>
          <a:ln w="25400">
            <a:solidFill>
              <a:srgbClr val="000000"/>
            </a:solidFill>
            <a:miter lim="400000"/>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3" name="Shape 463"/>
          <p:cNvSpPr/>
          <p:nvPr/>
        </p:nvSpPr>
        <p:spPr>
          <a:xfrm>
            <a:off x="9084518" y="4064561"/>
            <a:ext cx="1553726" cy="2467805"/>
          </a:xfrm>
          <a:prstGeom prst="rect">
            <a:avLst/>
          </a:prstGeom>
          <a:solidFill>
            <a:srgbClr val="861001"/>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defTabSz="584200">
              <a:lnSpc>
                <a:spcPct val="120000"/>
              </a:lnSpc>
              <a:defRPr sz="1800">
                <a:solidFill>
                  <a:srgbClr val="FFFFFF"/>
                </a:solidFill>
                <a:latin typeface="Helvetica Light"/>
                <a:ea typeface="Helvetica Light"/>
                <a:cs typeface="Helvetica Light"/>
                <a:sym typeface="Helvetica Light"/>
              </a:defRPr>
            </a:pPr>
            <a:r>
              <a:t>Certificate </a:t>
            </a:r>
          </a:p>
          <a:p>
            <a:pPr algn="l" defTabSz="584200">
              <a:lnSpc>
                <a:spcPct val="120000"/>
              </a:lnSpc>
              <a:defRPr sz="1800">
                <a:solidFill>
                  <a:srgbClr val="FFFFFF"/>
                </a:solidFill>
                <a:latin typeface="Helvetica Light"/>
                <a:ea typeface="Helvetica Light"/>
                <a:cs typeface="Helvetica Light"/>
                <a:sym typeface="Helvetica Light"/>
              </a:defRPr>
            </a:pPr>
            <a:endParaRPr/>
          </a:p>
          <a:p>
            <a:pPr algn="l" defTabSz="584200">
              <a:lnSpc>
                <a:spcPct val="120000"/>
              </a:lnSpc>
              <a:defRPr sz="1800">
                <a:solidFill>
                  <a:srgbClr val="FFFFFF"/>
                </a:solidFill>
                <a:latin typeface="Helvetica Light"/>
                <a:ea typeface="Helvetica Light"/>
                <a:cs typeface="Helvetica Light"/>
                <a:sym typeface="Helvetica Light"/>
              </a:defRPr>
            </a:pPr>
            <a:r>
              <a:t>Diploma </a:t>
            </a:r>
          </a:p>
          <a:p>
            <a:pPr algn="l" defTabSz="584200">
              <a:lnSpc>
                <a:spcPct val="120000"/>
              </a:lnSpc>
              <a:defRPr sz="1800">
                <a:solidFill>
                  <a:srgbClr val="FFFFFF"/>
                </a:solidFill>
                <a:latin typeface="Helvetica Light"/>
                <a:ea typeface="Helvetica Light"/>
                <a:cs typeface="Helvetica Light"/>
                <a:sym typeface="Helvetica Light"/>
              </a:defRPr>
            </a:pPr>
            <a:endParaRPr/>
          </a:p>
          <a:p>
            <a:pPr algn="l" defTabSz="584200">
              <a:lnSpc>
                <a:spcPct val="120000"/>
              </a:lnSpc>
              <a:defRPr sz="1800">
                <a:solidFill>
                  <a:srgbClr val="FFFFFF"/>
                </a:solidFill>
                <a:latin typeface="Helvetica Light"/>
                <a:ea typeface="Helvetica Light"/>
                <a:cs typeface="Helvetica Light"/>
                <a:sym typeface="Helvetica Light"/>
              </a:defRPr>
            </a:pPr>
            <a:r>
              <a:t>Degree</a:t>
            </a:r>
          </a:p>
        </p:txBody>
      </p:sp>
      <p:sp>
        <p:nvSpPr>
          <p:cNvPr id="464" name="Shape 464"/>
          <p:cNvSpPr/>
          <p:nvPr/>
        </p:nvSpPr>
        <p:spPr>
          <a:xfrm>
            <a:off x="7223985" y="3822927"/>
            <a:ext cx="1830872" cy="575646"/>
          </a:xfrm>
          <a:prstGeom prst="line">
            <a:avLst/>
          </a:prstGeom>
          <a:ln w="25400">
            <a:solidFill>
              <a:srgbClr val="000000"/>
            </a:solidFill>
            <a:miter lim="400000"/>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5" name="Shape 465"/>
          <p:cNvSpPr/>
          <p:nvPr/>
        </p:nvSpPr>
        <p:spPr>
          <a:xfrm>
            <a:off x="6533769" y="4612485"/>
            <a:ext cx="2520221" cy="516689"/>
          </a:xfrm>
          <a:prstGeom prst="line">
            <a:avLst/>
          </a:prstGeom>
          <a:ln w="25400">
            <a:solidFill>
              <a:srgbClr val="000000"/>
            </a:solidFill>
            <a:miter lim="400000"/>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6" name="Shape 466"/>
          <p:cNvSpPr/>
          <p:nvPr/>
        </p:nvSpPr>
        <p:spPr>
          <a:xfrm>
            <a:off x="8211517" y="5407737"/>
            <a:ext cx="781035" cy="1"/>
          </a:xfrm>
          <a:prstGeom prst="line">
            <a:avLst/>
          </a:prstGeom>
          <a:ln w="25400">
            <a:solidFill>
              <a:srgbClr val="000000"/>
            </a:solidFill>
            <a:miter lim="400000"/>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7" name="Shape 467"/>
          <p:cNvSpPr/>
          <p:nvPr/>
        </p:nvSpPr>
        <p:spPr>
          <a:xfrm flipV="1">
            <a:off x="8164836" y="5936837"/>
            <a:ext cx="827716" cy="161261"/>
          </a:xfrm>
          <a:prstGeom prst="line">
            <a:avLst/>
          </a:prstGeom>
          <a:ln w="25400">
            <a:solidFill>
              <a:srgbClr val="000000"/>
            </a:solidFill>
            <a:miter lim="400000"/>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8" name="Shape 468"/>
          <p:cNvSpPr/>
          <p:nvPr/>
        </p:nvSpPr>
        <p:spPr>
          <a:xfrm flipV="1">
            <a:off x="8168530" y="6356480"/>
            <a:ext cx="824022" cy="411603"/>
          </a:xfrm>
          <a:prstGeom prst="line">
            <a:avLst/>
          </a:prstGeom>
          <a:ln w="25400">
            <a:solidFill>
              <a:srgbClr val="000000"/>
            </a:solidFill>
            <a:miter lim="400000"/>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69" name="Shape 469"/>
          <p:cNvSpPr/>
          <p:nvPr/>
        </p:nvSpPr>
        <p:spPr>
          <a:xfrm>
            <a:off x="5368207" y="5195418"/>
            <a:ext cx="2528147" cy="564208"/>
          </a:xfrm>
          <a:prstGeom prst="rect">
            <a:avLst/>
          </a:prstGeom>
          <a:solidFill>
            <a:schemeClr val="accent4">
              <a:hueOff val="-165171"/>
              <a:satOff val="-13982"/>
              <a:lumOff val="-10016"/>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defTabSz="584200">
              <a:lnSpc>
                <a:spcPct val="120000"/>
              </a:lnSpc>
              <a:defRPr sz="1500">
                <a:solidFill>
                  <a:srgbClr val="FFFFFF"/>
                </a:solidFill>
                <a:latin typeface="Helvetica Light"/>
                <a:ea typeface="Helvetica Light"/>
                <a:cs typeface="Helvetica Light"/>
                <a:sym typeface="Helvetica Light"/>
              </a:defRPr>
            </a:lvl1pPr>
          </a:lstStyle>
          <a:p>
            <a:r>
              <a:t>Proprietary School / Training</a:t>
            </a:r>
          </a:p>
        </p:txBody>
      </p:sp>
      <p:sp>
        <p:nvSpPr>
          <p:cNvPr id="470" name="Shape 470"/>
          <p:cNvSpPr/>
          <p:nvPr/>
        </p:nvSpPr>
        <p:spPr>
          <a:xfrm>
            <a:off x="4893576" y="7614791"/>
            <a:ext cx="465824" cy="1"/>
          </a:xfrm>
          <a:prstGeom prst="line">
            <a:avLst/>
          </a:prstGeom>
          <a:ln w="25400">
            <a:solidFill>
              <a:srgbClr val="000000"/>
            </a:solidFill>
            <a:miter lim="400000"/>
            <a:headEnd type="triangle"/>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71" name="Shape 471"/>
          <p:cNvSpPr/>
          <p:nvPr/>
        </p:nvSpPr>
        <p:spPr>
          <a:xfrm flipV="1">
            <a:off x="8296319" y="6758707"/>
            <a:ext cx="1136412" cy="817589"/>
          </a:xfrm>
          <a:prstGeom prst="line">
            <a:avLst/>
          </a:prstGeom>
          <a:ln w="25400">
            <a:solidFill>
              <a:srgbClr val="000000"/>
            </a:solidFill>
            <a:miter lim="400000"/>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72" name="Shape 472"/>
          <p:cNvSpPr/>
          <p:nvPr/>
        </p:nvSpPr>
        <p:spPr>
          <a:xfrm>
            <a:off x="2236645" y="5612857"/>
            <a:ext cx="1943398" cy="647701"/>
          </a:xfrm>
          <a:prstGeom prst="rightArrow">
            <a:avLst>
              <a:gd name="adj1" fmla="val 32000"/>
              <a:gd name="adj2" fmla="val 106707"/>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lgn="l" defTabSz="584200">
              <a:lnSpc>
                <a:spcPct val="120000"/>
              </a:lnSpc>
              <a:defRPr>
                <a:solidFill>
                  <a:srgbClr val="FFFFFF"/>
                </a:solidFill>
                <a:latin typeface="Helvetica Light"/>
                <a:ea typeface="Helvetica Light"/>
                <a:cs typeface="Helvetica Light"/>
                <a:sym typeface="Helvetica Light"/>
              </a:defRPr>
            </a:pPr>
            <a:endParaRPr/>
          </a:p>
        </p:txBody>
      </p:sp>
      <p:sp>
        <p:nvSpPr>
          <p:cNvPr id="473" name="Shape 473"/>
          <p:cNvSpPr/>
          <p:nvPr/>
        </p:nvSpPr>
        <p:spPr>
          <a:xfrm>
            <a:off x="5325377" y="8155799"/>
            <a:ext cx="5174955" cy="791767"/>
          </a:xfrm>
          <a:prstGeom prst="rect">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defTabSz="584200">
              <a:lnSpc>
                <a:spcPct val="120000"/>
              </a:lnSpc>
              <a:defRPr>
                <a:solidFill>
                  <a:srgbClr val="FFFFFF"/>
                </a:solidFill>
                <a:latin typeface="Helvetica Light"/>
                <a:ea typeface="Helvetica Light"/>
                <a:cs typeface="Helvetica Light"/>
                <a:sym typeface="Helvetica Light"/>
              </a:defRPr>
            </a:pPr>
            <a:r>
              <a:t>                  </a:t>
            </a:r>
            <a:r>
              <a:rPr sz="1800">
                <a:latin typeface="Helvetica"/>
                <a:ea typeface="Helvetica"/>
                <a:cs typeface="Helvetica"/>
                <a:sym typeface="Helvetica"/>
              </a:rPr>
              <a:t>Apprenticeship</a:t>
            </a:r>
          </a:p>
        </p:txBody>
      </p:sp>
      <p:sp>
        <p:nvSpPr>
          <p:cNvPr id="474" name="Shape 474"/>
          <p:cNvSpPr/>
          <p:nvPr/>
        </p:nvSpPr>
        <p:spPr>
          <a:xfrm>
            <a:off x="4890445" y="8361703"/>
            <a:ext cx="465824" cy="1"/>
          </a:xfrm>
          <a:prstGeom prst="line">
            <a:avLst/>
          </a:prstGeom>
          <a:ln w="25400">
            <a:solidFill>
              <a:srgbClr val="000000"/>
            </a:solidFill>
            <a:miter lim="400000"/>
            <a:headEnd type="triangle"/>
            <a:tailEnd type="triangle"/>
          </a:ln>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p:txBody>
      </p:sp>
      <p:sp>
        <p:nvSpPr>
          <p:cNvPr id="475" name="Shape 475"/>
          <p:cNvSpPr/>
          <p:nvPr/>
        </p:nvSpPr>
        <p:spPr>
          <a:xfrm>
            <a:off x="5326682" y="8173856"/>
            <a:ext cx="1693178" cy="7917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algn="l" defTabSz="584200">
              <a:lnSpc>
                <a:spcPct val="120000"/>
              </a:lnSpc>
              <a:defRPr>
                <a:solidFill>
                  <a:srgbClr val="FFFFFF"/>
                </a:solidFill>
                <a:latin typeface="Helvetica Light"/>
                <a:ea typeface="Helvetica Light"/>
                <a:cs typeface="Helvetica Light"/>
                <a:sym typeface="Helvetica Light"/>
              </a:defRPr>
            </a:pPr>
            <a:endParaRPr/>
          </a:p>
        </p:txBody>
      </p:sp>
      <p:sp>
        <p:nvSpPr>
          <p:cNvPr id="476" name="Shape 476"/>
          <p:cNvSpPr/>
          <p:nvPr/>
        </p:nvSpPr>
        <p:spPr>
          <a:xfrm rot="10800000">
            <a:off x="8047657" y="8137742"/>
            <a:ext cx="2522787" cy="8278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773F9B"/>
          </a:solidFill>
          <a:ln w="12700">
            <a:miter lim="400000"/>
          </a:ln>
          <a:effectLst>
            <a:outerShdw blurRad="38100" dist="25400" dir="5400000" rotWithShape="0">
              <a:srgbClr val="000000">
                <a:alpha val="50000"/>
              </a:srgbClr>
            </a:outerShdw>
          </a:effectLst>
        </p:spPr>
        <p:txBody>
          <a:bodyPr lIns="50800" tIns="50800" rIns="50800" bIns="50800" anchor="ctr"/>
          <a:lstStyle/>
          <a:p>
            <a:pPr algn="l" defTabSz="584200">
              <a:lnSpc>
                <a:spcPct val="120000"/>
              </a:lnSpc>
              <a:defRPr>
                <a:solidFill>
                  <a:srgbClr val="FFFFFF"/>
                </a:solidFill>
                <a:latin typeface="Helvetica Light"/>
                <a:ea typeface="Helvetica Light"/>
                <a:cs typeface="Helvetica Light"/>
                <a:sym typeface="Helvetica Light"/>
              </a:defRPr>
            </a:pPr>
            <a:endParaRPr/>
          </a:p>
        </p:txBody>
      </p:sp>
      <p:sp>
        <p:nvSpPr>
          <p:cNvPr id="477" name="Shape 477"/>
          <p:cNvSpPr/>
          <p:nvPr/>
        </p:nvSpPr>
        <p:spPr>
          <a:xfrm>
            <a:off x="11844669" y="3752413"/>
            <a:ext cx="746277" cy="3092101"/>
          </a:xfrm>
          <a:prstGeom prst="rect">
            <a:avLst/>
          </a:prstGeom>
          <a:blipFill>
            <a:blip r:embed="rId5"/>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sz="3400" b="1">
                <a:solidFill>
                  <a:srgbClr val="FFFFFF"/>
                </a:solidFill>
                <a:latin typeface="Helvetica"/>
                <a:ea typeface="Helvetica"/>
                <a:cs typeface="Helvetica"/>
                <a:sym typeface="Helvetica"/>
              </a:defRPr>
            </a:lvl1pPr>
          </a:lstStyle>
          <a:p>
            <a:r>
              <a:t>W   o   r   k</a:t>
            </a:r>
          </a:p>
        </p:txBody>
      </p:sp>
      <p:sp>
        <p:nvSpPr>
          <p:cNvPr id="478" name="Shape 47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
        <p:nvSpPr>
          <p:cNvPr id="479" name="Shape 479"/>
          <p:cNvSpPr/>
          <p:nvPr/>
        </p:nvSpPr>
        <p:spPr>
          <a:xfrm>
            <a:off x="4902200" y="3331143"/>
            <a:ext cx="0" cy="381001"/>
          </a:xfrm>
          <a:prstGeom prst="line">
            <a:avLst/>
          </a:prstGeom>
          <a:ln w="38100">
            <a:solidFill>
              <a:schemeClr val="accent5">
                <a:alpha val="75000"/>
              </a:schemeClr>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480" name="Shape 480"/>
          <p:cNvSpPr/>
          <p:nvPr/>
        </p:nvSpPr>
        <p:spPr>
          <a:xfrm>
            <a:off x="10670308" y="5107963"/>
            <a:ext cx="913756" cy="381001"/>
          </a:xfrm>
          <a:prstGeom prst="rightArrow">
            <a:avLst>
              <a:gd name="adj1" fmla="val 32000"/>
              <a:gd name="adj2" fmla="val 213333"/>
            </a:avLst>
          </a:prstGeom>
          <a:blipFill>
            <a:blip r:embed="rId6"/>
          </a:blipFill>
          <a:ln w="12700">
            <a:miter lim="400000"/>
          </a:ln>
        </p:spPr>
        <p:txBody>
          <a:bodyPr lIns="50800" tIns="50800" rIns="50800" bIns="50800" anchor="ctr"/>
          <a:lstStyle/>
          <a:p>
            <a:pPr>
              <a:defRPr sz="1600" cap="all" spc="32">
                <a:solidFill>
                  <a:srgbClr val="FFFFFF"/>
                </a:solidFill>
                <a:latin typeface="+mn-lt"/>
                <a:ea typeface="+mn-ea"/>
                <a:cs typeface="+mn-cs"/>
                <a:sym typeface="Futura"/>
              </a:defRPr>
            </a:pPr>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p:nvPr/>
        </p:nvSpPr>
        <p:spPr>
          <a:xfrm>
            <a:off x="3932932" y="711200"/>
            <a:ext cx="5286772" cy="1261170"/>
          </a:xfrm>
          <a:prstGeom prst="rect">
            <a:avLst/>
          </a:prstGeom>
          <a:blipFill>
            <a:blip r:embed="rId3"/>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sz="5900" b="1">
                <a:solidFill>
                  <a:srgbClr val="FFFFFF"/>
                </a:solidFill>
                <a:latin typeface="Helvetica"/>
                <a:ea typeface="Helvetica"/>
                <a:cs typeface="Helvetica"/>
                <a:sym typeface="Helvetica"/>
              </a:defRPr>
            </a:lvl1pPr>
          </a:lstStyle>
          <a:p>
            <a:r>
              <a:t>Work</a:t>
            </a:r>
          </a:p>
        </p:txBody>
      </p:sp>
      <p:sp>
        <p:nvSpPr>
          <p:cNvPr id="485" name="Shape 485"/>
          <p:cNvSpPr/>
          <p:nvPr/>
        </p:nvSpPr>
        <p:spPr>
          <a:xfrm>
            <a:off x="688085" y="2895599"/>
            <a:ext cx="5286773" cy="5054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sz="2500">
                <a:solidFill>
                  <a:srgbClr val="000000"/>
                </a:solidFill>
                <a:latin typeface="Helvetica"/>
                <a:ea typeface="Helvetica"/>
                <a:cs typeface="Helvetica"/>
                <a:sym typeface="Helvetica"/>
              </a:defRPr>
            </a:pPr>
            <a:r>
              <a:t> Career Pathways offer:  </a:t>
            </a:r>
          </a:p>
          <a:p>
            <a:pPr algn="l" defTabSz="584200">
              <a:lnSpc>
                <a:spcPct val="120000"/>
              </a:lnSpc>
              <a:defRPr sz="2500">
                <a:solidFill>
                  <a:srgbClr val="000000"/>
                </a:solidFill>
                <a:latin typeface="Helvetica"/>
                <a:ea typeface="Helvetica"/>
                <a:cs typeface="Helvetica"/>
                <a:sym typeface="Helvetica"/>
              </a:defRPr>
            </a:pPr>
            <a:endParaRPr/>
          </a:p>
          <a:p>
            <a:pPr marL="283986" indent="-283986" algn="l" defTabSz="584200">
              <a:lnSpc>
                <a:spcPct val="120000"/>
              </a:lnSpc>
              <a:buClr>
                <a:srgbClr val="9A958E"/>
              </a:buClr>
              <a:buSzPct val="75000"/>
              <a:buChar char="•"/>
              <a:defRPr sz="2500">
                <a:solidFill>
                  <a:srgbClr val="000000"/>
                </a:solidFill>
                <a:latin typeface="Helvetica"/>
                <a:ea typeface="Helvetica"/>
                <a:cs typeface="Helvetica"/>
                <a:sym typeface="Helvetica"/>
              </a:defRPr>
            </a:pPr>
            <a:r>
              <a:t>Career Ladder </a:t>
            </a:r>
          </a:p>
          <a:p>
            <a:pPr algn="l" defTabSz="584200">
              <a:lnSpc>
                <a:spcPct val="120000"/>
              </a:lnSpc>
              <a:defRPr sz="2500">
                <a:solidFill>
                  <a:srgbClr val="000000"/>
                </a:solidFill>
                <a:latin typeface="Helvetica"/>
                <a:ea typeface="Helvetica"/>
                <a:cs typeface="Helvetica"/>
                <a:sym typeface="Helvetica"/>
              </a:defRPr>
            </a:pPr>
            <a:endParaRPr/>
          </a:p>
          <a:p>
            <a:pPr marL="283986" indent="-283986" algn="l" defTabSz="584200">
              <a:lnSpc>
                <a:spcPct val="120000"/>
              </a:lnSpc>
              <a:buClr>
                <a:srgbClr val="9A958E"/>
              </a:buClr>
              <a:buSzPct val="75000"/>
              <a:buChar char="•"/>
              <a:defRPr sz="2500">
                <a:solidFill>
                  <a:srgbClr val="000000"/>
                </a:solidFill>
                <a:latin typeface="Helvetica"/>
                <a:ea typeface="Helvetica"/>
                <a:cs typeface="Helvetica"/>
                <a:sym typeface="Helvetica"/>
              </a:defRPr>
            </a:pPr>
            <a:r>
              <a:t>Job opportunities based on Skills &amp; Credentials </a:t>
            </a:r>
          </a:p>
          <a:p>
            <a:pPr algn="l" defTabSz="584200">
              <a:lnSpc>
                <a:spcPct val="120000"/>
              </a:lnSpc>
              <a:defRPr sz="2500">
                <a:solidFill>
                  <a:srgbClr val="000000"/>
                </a:solidFill>
                <a:latin typeface="Helvetica"/>
                <a:ea typeface="Helvetica"/>
                <a:cs typeface="Helvetica"/>
                <a:sym typeface="Helvetica"/>
              </a:defRPr>
            </a:pPr>
            <a:endParaRPr/>
          </a:p>
          <a:p>
            <a:pPr marL="283986" indent="-283986" algn="l" defTabSz="584200">
              <a:lnSpc>
                <a:spcPct val="120000"/>
              </a:lnSpc>
              <a:buClr>
                <a:srgbClr val="9A958E"/>
              </a:buClr>
              <a:buSzPct val="75000"/>
              <a:buChar char="•"/>
              <a:defRPr sz="2500">
                <a:solidFill>
                  <a:srgbClr val="000000"/>
                </a:solidFill>
                <a:latin typeface="Helvetica"/>
                <a:ea typeface="Helvetica"/>
                <a:cs typeface="Helvetica"/>
                <a:sym typeface="Helvetica"/>
              </a:defRPr>
            </a:pPr>
            <a:r>
              <a:t>Opportunity to develop skills &amp; advance through the pathway </a:t>
            </a:r>
          </a:p>
          <a:p>
            <a:pPr algn="l" defTabSz="584200">
              <a:lnSpc>
                <a:spcPct val="120000"/>
              </a:lnSpc>
              <a:defRPr sz="2500">
                <a:solidFill>
                  <a:srgbClr val="000000"/>
                </a:solidFill>
                <a:latin typeface="Helvetica"/>
                <a:ea typeface="Helvetica"/>
                <a:cs typeface="Helvetica"/>
                <a:sym typeface="Helvetica"/>
              </a:defRPr>
            </a:pPr>
            <a:endParaRPr/>
          </a:p>
          <a:p>
            <a:pPr marL="308680" indent="-308680" algn="l" defTabSz="584200">
              <a:lnSpc>
                <a:spcPct val="120000"/>
              </a:lnSpc>
              <a:buClr>
                <a:srgbClr val="9A958E"/>
              </a:buClr>
              <a:buSzPct val="75000"/>
              <a:buChar char="•"/>
              <a:defRPr sz="2300">
                <a:solidFill>
                  <a:srgbClr val="000000"/>
                </a:solidFill>
                <a:latin typeface="Helvetica"/>
                <a:ea typeface="Helvetica"/>
                <a:cs typeface="Helvetica"/>
                <a:sym typeface="Helvetica"/>
              </a:defRPr>
            </a:pPr>
            <a:r>
              <a:rPr sz="2500"/>
              <a:t>Jobs identified by employers </a:t>
            </a:r>
            <a:r>
              <a:t> </a:t>
            </a:r>
          </a:p>
        </p:txBody>
      </p:sp>
      <p:sp>
        <p:nvSpPr>
          <p:cNvPr id="486" name="Shape 486"/>
          <p:cNvSpPr/>
          <p:nvPr/>
        </p:nvSpPr>
        <p:spPr>
          <a:xfrm>
            <a:off x="6882638" y="2769869"/>
            <a:ext cx="5315099" cy="3121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584200">
              <a:lnSpc>
                <a:spcPct val="120000"/>
              </a:lnSpc>
              <a:defRPr b="1">
                <a:solidFill>
                  <a:srgbClr val="000000"/>
                </a:solidFill>
                <a:latin typeface="Helvetica"/>
                <a:ea typeface="Helvetica"/>
                <a:cs typeface="Helvetica"/>
                <a:sym typeface="Helvetica"/>
              </a:defRPr>
            </a:pPr>
            <a:r>
              <a:t>Example Jobs in a Career Pathway </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Welder </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Machine Operator</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Machine Maintenance </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Machinist </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Engineering Tech </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Mechanical Engineer </a:t>
            </a:r>
          </a:p>
        </p:txBody>
      </p:sp>
      <p:sp>
        <p:nvSpPr>
          <p:cNvPr id="487" name="Shape 487"/>
          <p:cNvSpPr/>
          <p:nvPr/>
        </p:nvSpPr>
        <p:spPr>
          <a:xfrm>
            <a:off x="6882638" y="6453173"/>
            <a:ext cx="5315099" cy="22377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584200">
              <a:lnSpc>
                <a:spcPct val="120000"/>
              </a:lnSpc>
              <a:defRPr b="1">
                <a:solidFill>
                  <a:srgbClr val="000000"/>
                </a:solidFill>
                <a:latin typeface="Helvetica"/>
                <a:ea typeface="Helvetica"/>
                <a:cs typeface="Helvetica"/>
                <a:sym typeface="Helvetica"/>
              </a:defRPr>
            </a:pPr>
            <a:r>
              <a:t>Example Jobs in a Career Pathway </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CNA</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LPN</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RN</a:t>
            </a:r>
          </a:p>
          <a:p>
            <a:pPr marL="444500" indent="-444500" algn="l" defTabSz="584200">
              <a:lnSpc>
                <a:spcPct val="120000"/>
              </a:lnSpc>
              <a:buClr>
                <a:srgbClr val="9A958E"/>
              </a:buClr>
              <a:buSzPct val="75000"/>
              <a:buChar char="•"/>
              <a:defRPr>
                <a:solidFill>
                  <a:srgbClr val="000000"/>
                </a:solidFill>
                <a:latin typeface="Helvetica Light"/>
                <a:ea typeface="Helvetica Light"/>
                <a:cs typeface="Helvetica Light"/>
                <a:sym typeface="Helvetica Light"/>
              </a:defRPr>
            </a:pPr>
            <a:r>
              <a:t>Nurse Practitioner</a:t>
            </a:r>
          </a:p>
        </p:txBody>
      </p:sp>
      <p:sp>
        <p:nvSpPr>
          <p:cNvPr id="488" name="Shape 48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p:nvPr/>
        </p:nvSpPr>
        <p:spPr>
          <a:xfrm>
            <a:off x="673100" y="1320800"/>
            <a:ext cx="11658600" cy="5362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600" cap="all" spc="234">
                <a:latin typeface="+mn-lt"/>
                <a:ea typeface="+mn-ea"/>
                <a:cs typeface="+mn-cs"/>
                <a:sym typeface="Futura"/>
              </a:defRPr>
            </a:lvl1pPr>
          </a:lstStyle>
          <a:p>
            <a:r>
              <a:t>Coordinator </a:t>
            </a:r>
          </a:p>
        </p:txBody>
      </p:sp>
      <p:sp>
        <p:nvSpPr>
          <p:cNvPr id="493" name="Shape 493"/>
          <p:cNvSpPr>
            <a:spLocks noGrp="1"/>
          </p:cNvSpPr>
          <p:nvPr>
            <p:ph type="title"/>
          </p:nvPr>
        </p:nvSpPr>
        <p:spPr>
          <a:prstGeom prst="rect">
            <a:avLst/>
          </a:prstGeom>
        </p:spPr>
        <p:txBody>
          <a:bodyPr/>
          <a:lstStyle>
            <a:lvl1pPr defTabSz="452627">
              <a:defRPr sz="3959" spc="79"/>
            </a:lvl1pPr>
          </a:lstStyle>
          <a:p>
            <a:r>
              <a:t>Intermediary</a:t>
            </a:r>
          </a:p>
        </p:txBody>
      </p:sp>
      <p:sp>
        <p:nvSpPr>
          <p:cNvPr id="494" name="Shape 494"/>
          <p:cNvSpPr/>
          <p:nvPr/>
        </p:nvSpPr>
        <p:spPr>
          <a:xfrm rot="20307067">
            <a:off x="1497653" y="2716412"/>
            <a:ext cx="10009493" cy="4787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ct val="120000"/>
              </a:lnSpc>
              <a:defRPr sz="3300">
                <a:latin typeface="Verdana"/>
                <a:ea typeface="Verdana"/>
                <a:cs typeface="Verdana"/>
                <a:sym typeface="Verdana"/>
              </a:defRPr>
            </a:pPr>
            <a:endParaRPr/>
          </a:p>
          <a:p>
            <a:pPr>
              <a:lnSpc>
                <a:spcPct val="120000"/>
              </a:lnSpc>
              <a:defRPr sz="3300">
                <a:latin typeface="Verdana"/>
                <a:ea typeface="Verdana"/>
                <a:cs typeface="Verdana"/>
                <a:sym typeface="Verdana"/>
              </a:defRPr>
            </a:pPr>
            <a:r>
              <a:t>Coordinating pathways in the  Future </a:t>
            </a:r>
          </a:p>
          <a:p>
            <a:pPr>
              <a:lnSpc>
                <a:spcPct val="120000"/>
              </a:lnSpc>
              <a:defRPr sz="3300">
                <a:latin typeface="Verdana"/>
                <a:ea typeface="Verdana"/>
                <a:cs typeface="Verdana"/>
                <a:sym typeface="Verdana"/>
              </a:defRPr>
            </a:pPr>
            <a:r>
              <a:t>With, By,  and For  Our employers</a:t>
            </a:r>
          </a:p>
          <a:p>
            <a:pPr>
              <a:lnSpc>
                <a:spcPct val="120000"/>
              </a:lnSpc>
              <a:defRPr sz="3300">
                <a:latin typeface="Verdana"/>
                <a:ea typeface="Verdana"/>
                <a:cs typeface="Verdana"/>
                <a:sym typeface="Verdana"/>
              </a:defRPr>
            </a:pPr>
            <a:r>
              <a:t>Focused by employment sectors  </a:t>
            </a:r>
          </a:p>
          <a:p>
            <a:pPr>
              <a:lnSpc>
                <a:spcPct val="120000"/>
              </a:lnSpc>
              <a:defRPr sz="3300">
                <a:latin typeface="Verdana"/>
                <a:ea typeface="Verdana"/>
                <a:cs typeface="Verdana"/>
                <a:sym typeface="Verdana"/>
              </a:defRPr>
            </a:pPr>
            <a:r>
              <a:t>Informing education and training providers </a:t>
            </a:r>
          </a:p>
          <a:p>
            <a:pPr>
              <a:lnSpc>
                <a:spcPct val="120000"/>
              </a:lnSpc>
            </a:pPr>
            <a:r>
              <a:rPr sz="3300">
                <a:latin typeface="Verdana"/>
                <a:ea typeface="Verdana"/>
                <a:cs typeface="Verdana"/>
                <a:sym typeface="Verdana"/>
              </a:rPr>
              <a:t>Linking education/training Programs of Study  with employment opportunities</a:t>
            </a:r>
          </a:p>
          <a:p>
            <a:pPr>
              <a:lnSpc>
                <a:spcPct val="120000"/>
              </a:lnSpc>
            </a:pPr>
            <a:r>
              <a:t>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p:nvPr/>
        </p:nvSpPr>
        <p:spPr>
          <a:xfrm>
            <a:off x="673100" y="1320800"/>
            <a:ext cx="1165860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800" cap="all" spc="162">
                <a:latin typeface="+mn-lt"/>
                <a:ea typeface="+mn-ea"/>
                <a:cs typeface="+mn-cs"/>
                <a:sym typeface="Futura"/>
              </a:defRPr>
            </a:lvl1pPr>
          </a:lstStyle>
          <a:p>
            <a:r>
              <a:t>Coordinator </a:t>
            </a:r>
          </a:p>
        </p:txBody>
      </p:sp>
      <p:sp>
        <p:nvSpPr>
          <p:cNvPr id="497" name="Shape 497"/>
          <p:cNvSpPr>
            <a:spLocks noGrp="1"/>
          </p:cNvSpPr>
          <p:nvPr>
            <p:ph type="title"/>
          </p:nvPr>
        </p:nvSpPr>
        <p:spPr>
          <a:prstGeom prst="rect">
            <a:avLst/>
          </a:prstGeom>
        </p:spPr>
        <p:txBody>
          <a:bodyPr/>
          <a:lstStyle>
            <a:lvl1pPr defTabSz="452627">
              <a:defRPr sz="3959" spc="79"/>
            </a:lvl1pPr>
          </a:lstStyle>
          <a:p>
            <a:r>
              <a:t>The Employment Sector Intermediary</a:t>
            </a:r>
          </a:p>
        </p:txBody>
      </p:sp>
      <p:sp>
        <p:nvSpPr>
          <p:cNvPr id="498" name="Shape 498"/>
          <p:cNvSpPr>
            <a:spLocks noGrp="1"/>
          </p:cNvSpPr>
          <p:nvPr>
            <p:ph type="body" idx="1"/>
          </p:nvPr>
        </p:nvSpPr>
        <p:spPr>
          <a:xfrm>
            <a:off x="571500" y="1953517"/>
            <a:ext cx="11672442" cy="7319766"/>
          </a:xfrm>
          <a:prstGeom prst="rect">
            <a:avLst/>
          </a:prstGeom>
        </p:spPr>
        <p:txBody>
          <a:bodyPr/>
          <a:lstStyle/>
          <a:p>
            <a:pPr marL="416559" indent="-416559" defTabSz="374904">
              <a:spcBef>
                <a:spcPts val="2700"/>
              </a:spcBef>
              <a:buClrTx/>
              <a:buSzPct val="100000"/>
              <a:buAutoNum type="alphaUcPeriod"/>
              <a:defRPr sz="2296" spc="45"/>
            </a:pPr>
            <a:r>
              <a:t>Provides the employers voice in pathway development </a:t>
            </a:r>
          </a:p>
          <a:p>
            <a:pPr marL="416559" indent="-416559" defTabSz="374904">
              <a:spcBef>
                <a:spcPts val="2700"/>
              </a:spcBef>
              <a:buClrTx/>
              <a:buSzPct val="100000"/>
              <a:buAutoNum type="alphaUcPeriod"/>
              <a:defRPr sz="2296" spc="45"/>
            </a:pPr>
            <a:r>
              <a:t>Has a working knowledge of job and career opportunities in the pathway  </a:t>
            </a:r>
          </a:p>
          <a:p>
            <a:pPr marL="416559" indent="-416559" defTabSz="374904">
              <a:spcBef>
                <a:spcPts val="2700"/>
              </a:spcBef>
              <a:buClrTx/>
              <a:buSzPct val="100000"/>
              <a:buAutoNum type="alphaUcPeriod"/>
              <a:defRPr sz="2296" spc="45"/>
            </a:pPr>
            <a:r>
              <a:t>Offers suggestions, strategies, and coordinates opportunities for WBL </a:t>
            </a:r>
          </a:p>
          <a:p>
            <a:pPr marL="416559" indent="-416559" defTabSz="374904">
              <a:spcBef>
                <a:spcPts val="2700"/>
              </a:spcBef>
              <a:buClrTx/>
              <a:buSzPct val="100000"/>
              <a:buAutoNum type="alphaUcPeriod"/>
              <a:defRPr sz="2296" spc="45"/>
            </a:pPr>
            <a:r>
              <a:t>Works with program designers in determining education, training, certificates, credentials as well as learning outcomes for classroom training and work based learning. </a:t>
            </a:r>
          </a:p>
          <a:p>
            <a:pPr marL="416559" indent="-416559" defTabSz="374904">
              <a:spcBef>
                <a:spcPts val="2700"/>
              </a:spcBef>
              <a:buClrTx/>
              <a:buSzPct val="100000"/>
              <a:buAutoNum type="alphaUcPeriod"/>
              <a:defRPr sz="2296" spc="45"/>
            </a:pPr>
            <a:r>
              <a:t>Assists students in gaining meaningful exploratory, experiential, &amp; engaged WBL</a:t>
            </a:r>
          </a:p>
          <a:p>
            <a:pPr marL="416559" indent="-416559" defTabSz="374904">
              <a:spcBef>
                <a:spcPts val="2700"/>
              </a:spcBef>
              <a:buClrTx/>
              <a:buSzPct val="100000"/>
              <a:buAutoNum type="alphaUcPeriod"/>
              <a:defRPr sz="2296" spc="45"/>
            </a:pPr>
            <a:r>
              <a:t>Works with employer before students are placed into WBL, informs faculty of industry needs, </a:t>
            </a:r>
          </a:p>
          <a:p>
            <a:pPr marL="416559" indent="-416559" defTabSz="374904">
              <a:spcBef>
                <a:spcPts val="2700"/>
              </a:spcBef>
              <a:buClrTx/>
              <a:buSzPct val="100000"/>
              <a:buAutoNum type="alphaUcPeriod"/>
              <a:defRPr sz="2296" spc="45"/>
            </a:pPr>
            <a:r>
              <a:t> Coordinates mentoring and interviews for a program of study completer   </a:t>
            </a:r>
          </a:p>
          <a:p>
            <a:pPr marL="416559" indent="-416559" defTabSz="374904">
              <a:spcBef>
                <a:spcPts val="2700"/>
              </a:spcBef>
              <a:buClrTx/>
              <a:buSzPct val="100000"/>
              <a:buAutoNum type="alphaUcPeriod"/>
              <a:defRPr sz="2296" spc="45"/>
            </a:pPr>
            <a:r>
              <a:t>Typically works in one industry sector with multiple employers </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p:nvPr/>
        </p:nvSpPr>
        <p:spPr>
          <a:xfrm>
            <a:off x="493712" y="350266"/>
            <a:ext cx="12017376" cy="9053068"/>
          </a:xfrm>
          <a:prstGeom prst="ellipse">
            <a:avLst/>
          </a:prstGeom>
          <a:gradFill>
            <a:gsLst>
              <a:gs pos="0">
                <a:srgbClr val="EF951A">
                  <a:alpha val="54627"/>
                </a:srgbClr>
              </a:gs>
              <a:gs pos="100000">
                <a:srgbClr val="DE6A10">
                  <a:alpha val="54627"/>
                </a:srgbClr>
              </a:gs>
            </a:gsLst>
            <a:lin ang="5400000"/>
          </a:gradFill>
          <a:ln w="12700">
            <a:miter lim="400000"/>
          </a:ln>
          <a:effectLst>
            <a:outerShdw blurRad="88900" dist="30811" dir="5400000" rotWithShape="0">
              <a:srgbClr val="000000">
                <a:alpha val="25732"/>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r>
              <a:t>Evaluation</a:t>
            </a:r>
          </a:p>
        </p:txBody>
      </p:sp>
      <p:sp>
        <p:nvSpPr>
          <p:cNvPr id="501" name="Shape 501"/>
          <p:cNvSpPr/>
          <p:nvPr/>
        </p:nvSpPr>
        <p:spPr>
          <a:xfrm>
            <a:off x="1137691" y="1184820"/>
            <a:ext cx="10770594" cy="7383960"/>
          </a:xfrm>
          <a:prstGeom prst="ellipse">
            <a:avLst/>
          </a:prstGeom>
          <a:gradFill>
            <a:gsLst>
              <a:gs pos="0">
                <a:srgbClr val="FBFBFB">
                  <a:alpha val="76887"/>
                </a:srgbClr>
              </a:gs>
              <a:gs pos="100000">
                <a:srgbClr val="BEBEBE">
                  <a:alpha val="76887"/>
                </a:srgbClr>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r>
              <a:t>Labor Market Demand </a:t>
            </a:r>
          </a:p>
        </p:txBody>
      </p:sp>
      <p:sp>
        <p:nvSpPr>
          <p:cNvPr id="502" name="Shape 502"/>
          <p:cNvSpPr/>
          <p:nvPr/>
        </p:nvSpPr>
        <p:spPr>
          <a:xfrm>
            <a:off x="2658889" y="3071713"/>
            <a:ext cx="7525197" cy="750789"/>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Employer Engagement </a:t>
            </a:r>
          </a:p>
        </p:txBody>
      </p:sp>
      <p:sp>
        <p:nvSpPr>
          <p:cNvPr id="503" name="Shape 503"/>
          <p:cNvSpPr/>
          <p:nvPr/>
        </p:nvSpPr>
        <p:spPr>
          <a:xfrm>
            <a:off x="2653804" y="4245520"/>
            <a:ext cx="1978621" cy="1270001"/>
          </a:xfrm>
          <a:prstGeom prst="rect">
            <a:avLst/>
          </a:prstGeom>
          <a:blipFill>
            <a:blip r:embed="rId4"/>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Career Awareness</a:t>
            </a:r>
          </a:p>
        </p:txBody>
      </p:sp>
      <p:sp>
        <p:nvSpPr>
          <p:cNvPr id="504" name="Shape 504"/>
          <p:cNvSpPr/>
          <p:nvPr/>
        </p:nvSpPr>
        <p:spPr>
          <a:xfrm>
            <a:off x="4988024" y="4245520"/>
            <a:ext cx="3425528" cy="1270001"/>
          </a:xfrm>
          <a:prstGeom prst="rect">
            <a:avLst/>
          </a:prstGeom>
          <a:blipFill>
            <a:blip r:embed="rId5"/>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lnSpc>
                <a:spcPct val="120000"/>
              </a:lnSpc>
              <a:defRPr>
                <a:solidFill>
                  <a:srgbClr val="FFFFFF"/>
                </a:solidFill>
                <a:latin typeface="Helvetica Light"/>
                <a:ea typeface="Helvetica Light"/>
                <a:cs typeface="Helvetica Light"/>
                <a:sym typeface="Helvetica Light"/>
              </a:defRPr>
            </a:pPr>
            <a:r>
              <a:rPr sz="1700"/>
              <a:t>Articulation Coordination</a:t>
            </a:r>
            <a:r>
              <a:t> </a:t>
            </a:r>
          </a:p>
          <a:p>
            <a:pPr defTabSz="584200">
              <a:lnSpc>
                <a:spcPct val="120000"/>
              </a:lnSpc>
              <a:defRPr>
                <a:solidFill>
                  <a:srgbClr val="FFFFFF"/>
                </a:solidFill>
                <a:latin typeface="Helvetica Light"/>
                <a:ea typeface="Helvetica Light"/>
                <a:cs typeface="Helvetica Light"/>
                <a:sym typeface="Helvetica Light"/>
              </a:defRPr>
            </a:pPr>
            <a:r>
              <a:t>Program of Study </a:t>
            </a:r>
          </a:p>
        </p:txBody>
      </p:sp>
      <p:sp>
        <p:nvSpPr>
          <p:cNvPr id="505" name="Shape 505"/>
          <p:cNvSpPr/>
          <p:nvPr/>
        </p:nvSpPr>
        <p:spPr>
          <a:xfrm>
            <a:off x="8652619" y="4245520"/>
            <a:ext cx="1702446" cy="1270001"/>
          </a:xfrm>
          <a:prstGeom prst="rect">
            <a:avLst/>
          </a:prstGeom>
          <a:blipFill>
            <a:blip r:embed="rId6"/>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Work</a:t>
            </a:r>
          </a:p>
        </p:txBody>
      </p:sp>
      <p:sp>
        <p:nvSpPr>
          <p:cNvPr id="506" name="Shape 506"/>
          <p:cNvSpPr/>
          <p:nvPr/>
        </p:nvSpPr>
        <p:spPr>
          <a:xfrm>
            <a:off x="2613595" y="5938539"/>
            <a:ext cx="7777610" cy="750790"/>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Collaboration</a:t>
            </a:r>
          </a:p>
        </p:txBody>
      </p:sp>
      <p:sp>
        <p:nvSpPr>
          <p:cNvPr id="507" name="Shape 507"/>
          <p:cNvSpPr/>
          <p:nvPr/>
        </p:nvSpPr>
        <p:spPr>
          <a:xfrm>
            <a:off x="3993430" y="5391249"/>
            <a:ext cx="5017940" cy="385317"/>
          </a:xfrm>
          <a:prstGeom prst="rect">
            <a:avLst/>
          </a:prstGeom>
          <a:solidFill>
            <a:srgbClr val="70BF41">
              <a:alpha val="80870"/>
            </a:srgbClr>
          </a:solidFill>
          <a:ln w="12700">
            <a:miter lim="400000"/>
          </a:ln>
          <a:effectLst>
            <a:outerShdw blurRad="38100" dist="25400" dir="5400000" rotWithShape="0">
              <a:srgbClr val="000000">
                <a:alpha val="33274"/>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sz="2000">
                <a:solidFill>
                  <a:srgbClr val="FFFFFF"/>
                </a:solidFill>
                <a:latin typeface="Helvetica Light"/>
                <a:ea typeface="Helvetica Light"/>
                <a:cs typeface="Helvetica Light"/>
                <a:sym typeface="Helvetica Light"/>
              </a:defRPr>
            </a:lvl1pPr>
          </a:lstStyle>
          <a:p>
            <a:r>
              <a:t>Work Based Learning </a:t>
            </a:r>
          </a:p>
        </p:txBody>
      </p:sp>
      <p:sp>
        <p:nvSpPr>
          <p:cNvPr id="508" name="Shape 508"/>
          <p:cNvSpPr/>
          <p:nvPr/>
        </p:nvSpPr>
        <p:spPr>
          <a:xfrm>
            <a:off x="4073748" y="1897905"/>
            <a:ext cx="5254080" cy="750790"/>
          </a:xfrm>
          <a:prstGeom prst="rect">
            <a:avLst/>
          </a:prstGeom>
          <a:solidFill>
            <a:srgbClr val="53585F"/>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Certified Career Pathway </a:t>
            </a:r>
          </a:p>
        </p:txBody>
      </p:sp>
      <p:sp>
        <p:nvSpPr>
          <p:cNvPr id="509" name="Shape 50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2" nodeType="clickEffect">
                                  <p:stCondLst>
                                    <p:cond delay="0"/>
                                  </p:stCondLst>
                                  <p:iterate type="lt">
                                    <p:tmAbs val="0"/>
                                  </p:iterate>
                                  <p:childTnLst>
                                    <p:set>
                                      <p:cBhvr>
                                        <p:cTn id="10" fill="hold"/>
                                        <p:tgtEl>
                                          <p:spTgt spid="506"/>
                                        </p:tgtEl>
                                        <p:attrNameLst>
                                          <p:attrName>style.visibility</p:attrName>
                                        </p:attrNameLst>
                                      </p:cBhvr>
                                      <p:to>
                                        <p:strVal val="visible"/>
                                      </p:to>
                                    </p:set>
                                    <p:anim calcmode="lin" valueType="num">
                                      <p:cBhvr>
                                        <p:cTn id="11" dur="1000" fill="hold"/>
                                        <p:tgtEl>
                                          <p:spTgt spid="506"/>
                                        </p:tgtEl>
                                        <p:attrNameLst>
                                          <p:attrName>ppt_x</p:attrName>
                                        </p:attrNameLst>
                                      </p:cBhvr>
                                      <p:tavLst>
                                        <p:tav tm="0">
                                          <p:val>
                                            <p:strVal val="0-#ppt_w/2"/>
                                          </p:val>
                                        </p:tav>
                                        <p:tav tm="100000">
                                          <p:val>
                                            <p:strVal val="#ppt_x"/>
                                          </p:val>
                                        </p:tav>
                                      </p:tavLst>
                                    </p:anim>
                                    <p:anim calcmode="lin" valueType="num">
                                      <p:cBhvr>
                                        <p:cTn id="12" dur="1000" fill="hold"/>
                                        <p:tgtEl>
                                          <p:spTgt spid="50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3" nodeType="clickEffect">
                                  <p:stCondLst>
                                    <p:cond delay="0"/>
                                  </p:stCondLst>
                                  <p:iterate type="lt">
                                    <p:tmAbs val="0"/>
                                  </p:iterate>
                                  <p:childTnLst>
                                    <p:set>
                                      <p:cBhvr>
                                        <p:cTn id="16" fill="hold"/>
                                        <p:tgtEl>
                                          <p:spTgt spid="502"/>
                                        </p:tgtEl>
                                        <p:attrNameLst>
                                          <p:attrName>style.visibility</p:attrName>
                                        </p:attrNameLst>
                                      </p:cBhvr>
                                      <p:to>
                                        <p:strVal val="visible"/>
                                      </p:to>
                                    </p:set>
                                    <p:anim calcmode="lin" valueType="num">
                                      <p:cBhvr>
                                        <p:cTn id="17" dur="500" fill="hold"/>
                                        <p:tgtEl>
                                          <p:spTgt spid="502"/>
                                        </p:tgtEl>
                                        <p:attrNameLst>
                                          <p:attrName>ppt_x</p:attrName>
                                        </p:attrNameLst>
                                      </p:cBhvr>
                                      <p:tavLst>
                                        <p:tav tm="0">
                                          <p:val>
                                            <p:strVal val="0-#ppt_w/2"/>
                                          </p:val>
                                        </p:tav>
                                        <p:tav tm="100000">
                                          <p:val>
                                            <p:strVal val="#ppt_x"/>
                                          </p:val>
                                        </p:tav>
                                      </p:tavLst>
                                    </p:anim>
                                    <p:anim calcmode="lin" valueType="num">
                                      <p:cBhvr>
                                        <p:cTn id="18" dur="500" fill="hold"/>
                                        <p:tgtEl>
                                          <p:spTgt spid="50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4" nodeType="clickEffect">
                                  <p:stCondLst>
                                    <p:cond delay="0"/>
                                  </p:stCondLst>
                                  <p:iterate type="lt">
                                    <p:tmAbs val="0"/>
                                  </p:iterate>
                                  <p:childTnLst>
                                    <p:set>
                                      <p:cBhvr>
                                        <p:cTn id="22" fill="hold"/>
                                        <p:tgtEl>
                                          <p:spTgt spid="503"/>
                                        </p:tgtEl>
                                        <p:attrNameLst>
                                          <p:attrName>style.visibility</p:attrName>
                                        </p:attrNameLst>
                                      </p:cBhvr>
                                      <p:to>
                                        <p:strVal val="visible"/>
                                      </p:to>
                                    </p:set>
                                    <p:anim calcmode="lin" valueType="num">
                                      <p:cBhvr>
                                        <p:cTn id="23" dur="1000" fill="hold"/>
                                        <p:tgtEl>
                                          <p:spTgt spid="503"/>
                                        </p:tgtEl>
                                        <p:attrNameLst>
                                          <p:attrName>ppt_x</p:attrName>
                                        </p:attrNameLst>
                                      </p:cBhvr>
                                      <p:tavLst>
                                        <p:tav tm="0">
                                          <p:val>
                                            <p:strVal val="0-#ppt_w/2"/>
                                          </p:val>
                                        </p:tav>
                                        <p:tav tm="100000">
                                          <p:val>
                                            <p:strVal val="#ppt_x"/>
                                          </p:val>
                                        </p:tav>
                                      </p:tavLst>
                                    </p:anim>
                                    <p:anim calcmode="lin" valueType="num">
                                      <p:cBhvr>
                                        <p:cTn id="24" dur="1000" fill="hold"/>
                                        <p:tgtEl>
                                          <p:spTgt spid="50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5" nodeType="clickEffect">
                                  <p:stCondLst>
                                    <p:cond delay="0"/>
                                  </p:stCondLst>
                                  <p:iterate type="lt">
                                    <p:tmAbs val="0"/>
                                  </p:iterate>
                                  <p:childTnLst>
                                    <p:set>
                                      <p:cBhvr>
                                        <p:cTn id="28" fill="hold"/>
                                        <p:tgtEl>
                                          <p:spTgt spid="504"/>
                                        </p:tgtEl>
                                        <p:attrNameLst>
                                          <p:attrName>style.visibility</p:attrName>
                                        </p:attrNameLst>
                                      </p:cBhvr>
                                      <p:to>
                                        <p:strVal val="visible"/>
                                      </p:to>
                                    </p:set>
                                    <p:anim calcmode="lin" valueType="num">
                                      <p:cBhvr>
                                        <p:cTn id="29" dur="1000" fill="hold"/>
                                        <p:tgtEl>
                                          <p:spTgt spid="504"/>
                                        </p:tgtEl>
                                        <p:attrNameLst>
                                          <p:attrName>ppt_x</p:attrName>
                                        </p:attrNameLst>
                                      </p:cBhvr>
                                      <p:tavLst>
                                        <p:tav tm="0">
                                          <p:val>
                                            <p:strVal val="0-#ppt_w/2"/>
                                          </p:val>
                                        </p:tav>
                                        <p:tav tm="100000">
                                          <p:val>
                                            <p:strVal val="#ppt_x"/>
                                          </p:val>
                                        </p:tav>
                                      </p:tavLst>
                                    </p:anim>
                                    <p:anim calcmode="lin" valueType="num">
                                      <p:cBhvr>
                                        <p:cTn id="30" dur="1000" fill="hold"/>
                                        <p:tgtEl>
                                          <p:spTgt spid="50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6" nodeType="clickEffect">
                                  <p:stCondLst>
                                    <p:cond delay="0"/>
                                  </p:stCondLst>
                                  <p:iterate type="lt">
                                    <p:tmAbs val="0"/>
                                  </p:iterate>
                                  <p:childTnLst>
                                    <p:set>
                                      <p:cBhvr>
                                        <p:cTn id="34" fill="hold"/>
                                        <p:tgtEl>
                                          <p:spTgt spid="507"/>
                                        </p:tgtEl>
                                        <p:attrNameLst>
                                          <p:attrName>style.visibility</p:attrName>
                                        </p:attrNameLst>
                                      </p:cBhvr>
                                      <p:to>
                                        <p:strVal val="visible"/>
                                      </p:to>
                                    </p:set>
                                    <p:anim calcmode="lin" valueType="num">
                                      <p:cBhvr>
                                        <p:cTn id="35" dur="1000" fill="hold"/>
                                        <p:tgtEl>
                                          <p:spTgt spid="507"/>
                                        </p:tgtEl>
                                        <p:attrNameLst>
                                          <p:attrName>ppt_x</p:attrName>
                                        </p:attrNameLst>
                                      </p:cBhvr>
                                      <p:tavLst>
                                        <p:tav tm="0">
                                          <p:val>
                                            <p:strVal val="0-#ppt_w/2"/>
                                          </p:val>
                                        </p:tav>
                                        <p:tav tm="100000">
                                          <p:val>
                                            <p:strVal val="#ppt_x"/>
                                          </p:val>
                                        </p:tav>
                                      </p:tavLst>
                                    </p:anim>
                                    <p:anim calcmode="lin" valueType="num">
                                      <p:cBhvr>
                                        <p:cTn id="36" dur="1000" fill="hold"/>
                                        <p:tgtEl>
                                          <p:spTgt spid="50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7" nodeType="clickEffect">
                                  <p:stCondLst>
                                    <p:cond delay="0"/>
                                  </p:stCondLst>
                                  <p:iterate type="lt">
                                    <p:tmAbs val="0"/>
                                  </p:iterate>
                                  <p:childTnLst>
                                    <p:set>
                                      <p:cBhvr>
                                        <p:cTn id="40" fill="hold"/>
                                        <p:tgtEl>
                                          <p:spTgt spid="505"/>
                                        </p:tgtEl>
                                        <p:attrNameLst>
                                          <p:attrName>style.visibility</p:attrName>
                                        </p:attrNameLst>
                                      </p:cBhvr>
                                      <p:to>
                                        <p:strVal val="visible"/>
                                      </p:to>
                                    </p:set>
                                    <p:anim calcmode="lin" valueType="num">
                                      <p:cBhvr>
                                        <p:cTn id="41" dur="1000" fill="hold"/>
                                        <p:tgtEl>
                                          <p:spTgt spid="505"/>
                                        </p:tgtEl>
                                        <p:attrNameLst>
                                          <p:attrName>ppt_x</p:attrName>
                                        </p:attrNameLst>
                                      </p:cBhvr>
                                      <p:tavLst>
                                        <p:tav tm="0">
                                          <p:val>
                                            <p:strVal val="0-#ppt_w/2"/>
                                          </p:val>
                                        </p:tav>
                                        <p:tav tm="100000">
                                          <p:val>
                                            <p:strVal val="#ppt_x"/>
                                          </p:val>
                                        </p:tav>
                                      </p:tavLst>
                                    </p:anim>
                                    <p:anim calcmode="lin" valueType="num">
                                      <p:cBhvr>
                                        <p:cTn id="42" dur="1000" fill="hold"/>
                                        <p:tgtEl>
                                          <p:spTgt spid="50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8" fill="hold" grpId="8" nodeType="clickEffect">
                                  <p:stCondLst>
                                    <p:cond delay="0"/>
                                  </p:stCondLst>
                                  <p:iterate>
                                    <p:tmAbs val="0"/>
                                  </p:iterate>
                                  <p:childTnLst>
                                    <p:set>
                                      <p:cBhvr>
                                        <p:cTn id="46" fill="hold"/>
                                        <p:tgtEl>
                                          <p:spTgt spid="500"/>
                                        </p:tgtEl>
                                        <p:attrNameLst>
                                          <p:attrName>style.visibility</p:attrName>
                                        </p:attrNameLst>
                                      </p:cBhvr>
                                      <p:to>
                                        <p:strVal val="visible"/>
                                      </p:to>
                                    </p:set>
                                    <p:anim calcmode="lin" valueType="num">
                                      <p:cBhvr>
                                        <p:cTn id="47" dur="1000" fill="hold"/>
                                        <p:tgtEl>
                                          <p:spTgt spid="500"/>
                                        </p:tgtEl>
                                        <p:attrNameLst>
                                          <p:attrName>ppt_w</p:attrName>
                                        </p:attrNameLst>
                                      </p:cBhvr>
                                      <p:tavLst>
                                        <p:tav tm="0">
                                          <p:val>
                                            <p:fltVal val="0"/>
                                          </p:val>
                                        </p:tav>
                                        <p:tav tm="100000">
                                          <p:val>
                                            <p:strVal val="#ppt_w"/>
                                          </p:val>
                                        </p:tav>
                                      </p:tavLst>
                                    </p:anim>
                                    <p:anim calcmode="lin" valueType="num">
                                      <p:cBhvr>
                                        <p:cTn id="48" dur="1000" fill="hold"/>
                                        <p:tgtEl>
                                          <p:spTgt spid="500"/>
                                        </p:tgtEl>
                                        <p:attrNameLst>
                                          <p:attrName>ppt_h</p:attrName>
                                        </p:attrNameLst>
                                      </p:cBhvr>
                                      <p:tavLst>
                                        <p:tav tm="0">
                                          <p:val>
                                            <p:fltVal val="0"/>
                                          </p:val>
                                        </p:tav>
                                        <p:tav tm="100000">
                                          <p:val>
                                            <p:strVal val="#ppt_h"/>
                                          </p:val>
                                        </p:tav>
                                      </p:tavLst>
                                    </p:anim>
                                    <p:anim calcmode="lin" valueType="num">
                                      <p:cBhvr>
                                        <p:cTn id="49" dur="1000" fill="hold"/>
                                        <p:tgtEl>
                                          <p:spTgt spid="50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5" fill="hold" grpId="9" nodeType="clickEffect">
                                  <p:stCondLst>
                                    <p:cond delay="0"/>
                                  </p:stCondLst>
                                  <p:iterate>
                                    <p:tmAbs val="0"/>
                                  </p:iterate>
                                  <p:childTnLst>
                                    <p:set>
                                      <p:cBhvr>
                                        <p:cTn id="54" fill="hold"/>
                                        <p:tgtEl>
                                          <p:spTgt spid="508"/>
                                        </p:tgtEl>
                                        <p:attrNameLst>
                                          <p:attrName>style.visibility</p:attrName>
                                        </p:attrNameLst>
                                      </p:cBhvr>
                                      <p:to>
                                        <p:strVal val="visible"/>
                                      </p:to>
                                    </p:set>
                                    <p:animEffect transition="in" filter="blinds(vertical)">
                                      <p:cBhvr>
                                        <p:cTn id="55" dur="10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8" animBg="1" advAuto="0"/>
      <p:bldP spid="501" grpId="1" animBg="1" advAuto="0"/>
      <p:bldP spid="502" grpId="3" animBg="1" advAuto="0"/>
      <p:bldP spid="503" grpId="4" animBg="1" advAuto="0"/>
      <p:bldP spid="504" grpId="5" animBg="1" advAuto="0"/>
      <p:bldP spid="505" grpId="7" animBg="1" advAuto="0"/>
      <p:bldP spid="506" grpId="2" animBg="1" advAuto="0"/>
      <p:bldP spid="507" grpId="6" animBg="1" advAuto="0"/>
      <p:bldP spid="508" grpId="9"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p:nvPr/>
        </p:nvSpPr>
        <p:spPr>
          <a:xfrm>
            <a:off x="663525" y="319137"/>
            <a:ext cx="12017376" cy="9347201"/>
          </a:xfrm>
          <a:prstGeom prst="ellipse">
            <a:avLst/>
          </a:prstGeom>
          <a:gradFill>
            <a:gsLst>
              <a:gs pos="0">
                <a:srgbClr val="EF951A">
                  <a:alpha val="54627"/>
                </a:srgbClr>
              </a:gs>
              <a:gs pos="100000">
                <a:srgbClr val="DE6A10">
                  <a:alpha val="54627"/>
                </a:srgbClr>
              </a:gs>
            </a:gsLst>
            <a:lin ang="5400000"/>
          </a:gradFill>
          <a:ln w="12700">
            <a:miter lim="400000"/>
          </a:ln>
          <a:effectLst>
            <a:outerShdw blurRad="88900" dist="30811" dir="5400000" rotWithShape="0">
              <a:srgbClr val="000000">
                <a:alpha val="25732"/>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a:solidFill>
                  <a:srgbClr val="000000"/>
                </a:solidFill>
                <a:latin typeface="Helvetica Light"/>
                <a:ea typeface="Helvetica Light"/>
                <a:cs typeface="Helvetica Light"/>
                <a:sym typeface="Helvetica Light"/>
              </a:defRPr>
            </a:lvl1pPr>
          </a:lstStyle>
          <a:p>
            <a:r>
              <a:t>ç</a:t>
            </a:r>
          </a:p>
        </p:txBody>
      </p:sp>
      <p:sp>
        <p:nvSpPr>
          <p:cNvPr id="514" name="Shape 514"/>
          <p:cNvSpPr/>
          <p:nvPr/>
        </p:nvSpPr>
        <p:spPr>
          <a:xfrm>
            <a:off x="1143000" y="647700"/>
            <a:ext cx="10782300" cy="8509000"/>
          </a:xfrm>
          <a:prstGeom prst="ellipse">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r>
              <a:t>Labor Market Demand </a:t>
            </a:r>
          </a:p>
        </p:txBody>
      </p:sp>
      <p:sp>
        <p:nvSpPr>
          <p:cNvPr id="515" name="Shape 515"/>
          <p:cNvSpPr/>
          <p:nvPr/>
        </p:nvSpPr>
        <p:spPr>
          <a:xfrm>
            <a:off x="2820714" y="2044700"/>
            <a:ext cx="7525198" cy="1094334"/>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Employer Engagement </a:t>
            </a:r>
          </a:p>
        </p:txBody>
      </p:sp>
      <p:sp>
        <p:nvSpPr>
          <p:cNvPr id="516" name="Shape 516"/>
          <p:cNvSpPr/>
          <p:nvPr/>
        </p:nvSpPr>
        <p:spPr>
          <a:xfrm>
            <a:off x="2734716" y="3810000"/>
            <a:ext cx="1978622" cy="1270000"/>
          </a:xfrm>
          <a:prstGeom prst="rect">
            <a:avLst/>
          </a:prstGeom>
          <a:blipFill>
            <a:blip r:embed="rId4"/>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Career Advising</a:t>
            </a:r>
          </a:p>
        </p:txBody>
      </p:sp>
      <p:sp>
        <p:nvSpPr>
          <p:cNvPr id="517" name="Shape 517"/>
          <p:cNvSpPr/>
          <p:nvPr/>
        </p:nvSpPr>
        <p:spPr>
          <a:xfrm>
            <a:off x="5068937" y="3810000"/>
            <a:ext cx="3425528" cy="1270000"/>
          </a:xfrm>
          <a:prstGeom prst="rect">
            <a:avLst/>
          </a:prstGeom>
          <a:blipFill>
            <a:blip r:embed="rId5"/>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lnSpc>
                <a:spcPct val="120000"/>
              </a:lnSpc>
              <a:defRPr>
                <a:solidFill>
                  <a:srgbClr val="FFFFFF"/>
                </a:solidFill>
                <a:latin typeface="Helvetica Light"/>
                <a:ea typeface="Helvetica Light"/>
                <a:cs typeface="Helvetica Light"/>
                <a:sym typeface="Helvetica Light"/>
              </a:defRPr>
            </a:pPr>
            <a:r>
              <a:t>Ed. Program of Study / </a:t>
            </a:r>
          </a:p>
          <a:p>
            <a:pPr defTabSz="584200">
              <a:lnSpc>
                <a:spcPct val="120000"/>
              </a:lnSpc>
              <a:defRPr>
                <a:solidFill>
                  <a:srgbClr val="FFFFFF"/>
                </a:solidFill>
                <a:latin typeface="Helvetica Light"/>
                <a:ea typeface="Helvetica Light"/>
                <a:cs typeface="Helvetica Light"/>
                <a:sym typeface="Helvetica Light"/>
              </a:defRPr>
            </a:pPr>
            <a:r>
              <a:t>Skill Training </a:t>
            </a:r>
          </a:p>
        </p:txBody>
      </p:sp>
      <p:sp>
        <p:nvSpPr>
          <p:cNvPr id="518" name="Shape 518"/>
          <p:cNvSpPr/>
          <p:nvPr/>
        </p:nvSpPr>
        <p:spPr>
          <a:xfrm>
            <a:off x="8733532" y="3810000"/>
            <a:ext cx="1702445" cy="1270000"/>
          </a:xfrm>
          <a:prstGeom prst="rect">
            <a:avLst/>
          </a:prstGeom>
          <a:blipFill>
            <a:blip r:embed="rId6"/>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Work</a:t>
            </a:r>
          </a:p>
        </p:txBody>
      </p:sp>
      <p:sp>
        <p:nvSpPr>
          <p:cNvPr id="519" name="Shape 519"/>
          <p:cNvSpPr/>
          <p:nvPr/>
        </p:nvSpPr>
        <p:spPr>
          <a:xfrm>
            <a:off x="2781300" y="5642719"/>
            <a:ext cx="7777609" cy="929780"/>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Collaboration</a:t>
            </a:r>
          </a:p>
        </p:txBody>
      </p:sp>
      <p:sp>
        <p:nvSpPr>
          <p:cNvPr id="520" name="Shape 520"/>
          <p:cNvSpPr/>
          <p:nvPr/>
        </p:nvSpPr>
        <p:spPr>
          <a:xfrm>
            <a:off x="3074540" y="450849"/>
            <a:ext cx="7195345" cy="774701"/>
          </a:xfrm>
          <a:prstGeom prst="rect">
            <a:avLst/>
          </a:prstGeom>
          <a:solidFill>
            <a:srgbClr val="002452"/>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lnSpc>
                <a:spcPct val="120000"/>
              </a:lnSpc>
              <a:defRPr sz="4400" b="1">
                <a:solidFill>
                  <a:srgbClr val="FFFFFF"/>
                </a:solidFill>
                <a:latin typeface="Helvetica"/>
                <a:ea typeface="Helvetica"/>
                <a:cs typeface="Helvetica"/>
                <a:sym typeface="Helvetica"/>
              </a:defRPr>
            </a:lvl1pPr>
          </a:lstStyle>
          <a:p>
            <a:r>
              <a:t>Certified Career Pathways </a:t>
            </a:r>
          </a:p>
        </p:txBody>
      </p:sp>
      <p:sp>
        <p:nvSpPr>
          <p:cNvPr id="521" name="Shape 52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 name="Table 212"/>
          <p:cNvGraphicFramePr/>
          <p:nvPr/>
        </p:nvGraphicFramePr>
        <p:xfrm>
          <a:off x="1485900" y="2499454"/>
          <a:ext cx="9651808" cy="6227888"/>
        </p:xfrm>
        <a:graphic>
          <a:graphicData uri="http://schemas.openxmlformats.org/drawingml/2006/table">
            <a:tbl>
              <a:tblPr>
                <a:tableStyleId>{C7B018BB-80A7-4F77-B60F-C8B233D01FF8}</a:tableStyleId>
              </a:tblPr>
              <a:tblGrid>
                <a:gridCol w="872717"/>
                <a:gridCol w="1066800"/>
                <a:gridCol w="985826"/>
                <a:gridCol w="1053741"/>
                <a:gridCol w="1054485"/>
                <a:gridCol w="1012615"/>
                <a:gridCol w="1086533"/>
                <a:gridCol w="1570869"/>
                <a:gridCol w="948222"/>
              </a:tblGrid>
              <a:tr h="679972">
                <a:tc>
                  <a:txBody>
                    <a:bodyPr/>
                    <a:lstStyle/>
                    <a:p>
                      <a:pPr defTabSz="914400">
                        <a:defRPr sz="1800" cap="none" spc="0">
                          <a:solidFill>
                            <a:srgbClr val="000000"/>
                          </a:solidFill>
                        </a:defRPr>
                      </a:pPr>
                      <a:r>
                        <a:rPr sz="1400">
                          <a:solidFill>
                            <a:srgbClr val="5B5854"/>
                          </a:solidFill>
                          <a:sym typeface="Avenir Next Medium"/>
                        </a:rPr>
                        <a:t>Grade</a:t>
                      </a:r>
                    </a:p>
                  </a:txBody>
                  <a:tcPr marL="50800" marR="50800" marT="50800" marB="50800" anchor="ctr" horzOverflow="overflow">
                    <a:lnL w="12700">
                      <a:miter lim="400000"/>
                    </a:lnL>
                    <a:lnT w="12700">
                      <a:miter lim="400000"/>
                    </a:lnT>
                  </a:tcPr>
                </a:tc>
                <a:tc>
                  <a:txBody>
                    <a:bodyPr/>
                    <a:lstStyle/>
                    <a:p>
                      <a:pPr defTabSz="914400">
                        <a:defRPr sz="1800" cap="none" spc="0">
                          <a:solidFill>
                            <a:srgbClr val="000000"/>
                          </a:solidFill>
                        </a:defRPr>
                      </a:pPr>
                      <a:r>
                        <a:rPr sz="1400">
                          <a:solidFill>
                            <a:srgbClr val="5B5854"/>
                          </a:solidFill>
                          <a:sym typeface="Avenir Next Medium"/>
                        </a:rPr>
                        <a:t>Core</a:t>
                      </a: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R w="12700">
                      <a:miter lim="400000"/>
                    </a:lnR>
                    <a:lnT w="12700">
                      <a:miter lim="400000"/>
                    </a:lnT>
                  </a:tcPr>
                </a:tc>
              </a:tr>
              <a:tr h="1101766">
                <a:tc>
                  <a:txBody>
                    <a:bodyPr/>
                    <a:lstStyle/>
                    <a:p>
                      <a:pPr defTabSz="914400">
                        <a:defRPr sz="1800" cap="none" spc="0">
                          <a:solidFill>
                            <a:srgbClr val="000000"/>
                          </a:solidFill>
                        </a:defRPr>
                      </a:pPr>
                      <a:r>
                        <a:rPr sz="1300">
                          <a:solidFill>
                            <a:srgbClr val="5B5854"/>
                          </a:solidFill>
                          <a:sym typeface="Avenir Next Medium"/>
                        </a:rPr>
                        <a:t>9</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Math</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English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Social Studies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Science</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200">
                          <a:solidFill>
                            <a:srgbClr val="FFFFFF"/>
                          </a:solidFill>
                          <a:sym typeface="Avenir Next Medium"/>
                        </a:rPr>
                        <a:t>CTE Elective 
Word/Publisher</a:t>
                      </a:r>
                    </a:p>
                  </a:txBody>
                  <a:tcPr marL="50800" marR="50800" marT="50800" marB="50800" anchor="ctr" horzOverflow="overflow">
                    <a:solidFill>
                      <a:schemeClr val="accent5">
                        <a:satOff val="-10854"/>
                        <a:lumOff val="-10463"/>
                      </a:schemeClr>
                    </a:solidFill>
                  </a:tcPr>
                </a:tc>
                <a:tc>
                  <a:txBody>
                    <a:bodyPr/>
                    <a:lstStyle/>
                    <a:p>
                      <a:pPr defTabSz="914400">
                        <a:defRPr sz="1800" cap="none" spc="0">
                          <a:solidFill>
                            <a:srgbClr val="000000"/>
                          </a:solidFill>
                        </a:defRPr>
                      </a:pPr>
                      <a:r>
                        <a:rPr sz="1200">
                          <a:solidFill>
                            <a:srgbClr val="FFFFFF"/>
                          </a:solidFill>
                          <a:sym typeface="Avenir Next Medium"/>
                        </a:rPr>
                        <a:t>CTE Elective Excel and Access 
</a:t>
                      </a:r>
                    </a:p>
                  </a:txBody>
                  <a:tcPr marL="50800" marR="50800" marT="50800" marB="50800" anchor="ctr" horzOverflow="overflow">
                    <a:solidFill>
                      <a:schemeClr val="accent5">
                        <a:satOff val="-10854"/>
                        <a:lumOff val="-10463"/>
                      </a:schemeClr>
                    </a:solidFill>
                  </a:tcPr>
                </a:tc>
                <a:tc>
                  <a:txBody>
                    <a:bodyPr/>
                    <a:lstStyle/>
                    <a:p>
                      <a:pPr defTabSz="914400">
                        <a:defRPr sz="2200" cap="none" spc="0">
                          <a:solidFill>
                            <a:srgbClr val="FFFFFF"/>
                          </a:solidFill>
                          <a:sym typeface="Avenir Next Medium"/>
                        </a:defRPr>
                      </a:pPr>
                      <a:r>
                        <a:rPr sz="1400"/>
                        <a:t>Certification </a:t>
                      </a:r>
                    </a:p>
                  </a:txBody>
                  <a:tcPr marL="50800" marR="50800" marT="50800" marB="50800" anchor="ctr" horzOverflow="overflow">
                    <a:solidFill>
                      <a:srgbClr val="FF2600"/>
                    </a:solidFill>
                  </a:tcPr>
                </a:tc>
                <a:tc>
                  <a:txBody>
                    <a:bodyPr/>
                    <a:lstStyle/>
                    <a:p>
                      <a:pPr defTabSz="914400">
                        <a:defRPr sz="2200" cap="none" spc="0">
                          <a:sym typeface="Avenir Next Medium"/>
                        </a:defRPr>
                      </a:pPr>
                      <a:endParaRPr/>
                    </a:p>
                  </a:txBody>
                  <a:tcPr marL="50800" marR="50800" marT="50800" marB="50800" anchor="ctr" horzOverflow="overflow">
                    <a:lnR w="12700">
                      <a:miter lim="400000"/>
                    </a:lnR>
                  </a:tcPr>
                </a:tc>
              </a:tr>
              <a:tr h="897096">
                <a:tc>
                  <a:txBody>
                    <a:bodyPr/>
                    <a:lstStyle/>
                    <a:p>
                      <a:pPr defTabSz="914400">
                        <a:defRPr sz="1800" cap="none" spc="0">
                          <a:solidFill>
                            <a:srgbClr val="000000"/>
                          </a:solidFill>
                        </a:defRPr>
                      </a:pPr>
                      <a:r>
                        <a:rPr sz="1300">
                          <a:solidFill>
                            <a:srgbClr val="5B5854"/>
                          </a:solidFill>
                          <a:sym typeface="Avenir Next Medium"/>
                        </a:rPr>
                        <a:t>10</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Math</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English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Social Studies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Science</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200">
                          <a:solidFill>
                            <a:srgbClr val="FFFFFF"/>
                          </a:solidFill>
                          <a:sym typeface="Avenir Next Medium"/>
                        </a:rPr>
                        <a:t>CTE Elective 
Word/Publisher</a:t>
                      </a:r>
                    </a:p>
                  </a:txBody>
                  <a:tcPr marL="50800" marR="50800" marT="50800" marB="50800" anchor="ctr" horzOverflow="overflow">
                    <a:solidFill>
                      <a:schemeClr val="accent5">
                        <a:satOff val="-10854"/>
                        <a:lumOff val="-10463"/>
                      </a:schemeClr>
                    </a:solidFill>
                  </a:tcPr>
                </a:tc>
                <a:tc>
                  <a:txBody>
                    <a:bodyPr/>
                    <a:lstStyle/>
                    <a:p>
                      <a:pPr defTabSz="914400">
                        <a:defRPr sz="1800" cap="none" spc="0">
                          <a:solidFill>
                            <a:srgbClr val="000000"/>
                          </a:solidFill>
                        </a:defRPr>
                      </a:pPr>
                      <a:r>
                        <a:rPr sz="1200">
                          <a:solidFill>
                            <a:srgbClr val="FFFFFF"/>
                          </a:solidFill>
                          <a:sym typeface="Avenir Next Medium"/>
                        </a:rPr>
                        <a:t>CTE Elective 
Excel and 
Access</a:t>
                      </a:r>
                    </a:p>
                  </a:txBody>
                  <a:tcPr marL="50800" marR="50800" marT="50800" marB="50800" anchor="ctr" horzOverflow="overflow">
                    <a:solidFill>
                      <a:schemeClr val="accent5">
                        <a:satOff val="-10854"/>
                        <a:lumOff val="-10463"/>
                      </a:schemeClr>
                    </a:solidFill>
                  </a:tcPr>
                </a:tc>
                <a:tc>
                  <a:txBody>
                    <a:bodyPr/>
                    <a:lstStyle/>
                    <a:p>
                      <a:pPr defTabSz="914400">
                        <a:defRPr sz="2200" cap="none" spc="0">
                          <a:solidFill>
                            <a:srgbClr val="FFFFFF"/>
                          </a:solidFill>
                          <a:sym typeface="Avenir Next Medium"/>
                        </a:defRPr>
                      </a:pPr>
                      <a:r>
                        <a:rPr sz="1400"/>
                        <a:t>Certification</a:t>
                      </a:r>
                    </a:p>
                  </a:txBody>
                  <a:tcPr marL="50800" marR="50800" marT="50800" marB="50800" anchor="ctr" horzOverflow="overflow">
                    <a:solidFill>
                      <a:srgbClr val="FF2600"/>
                    </a:solidFill>
                  </a:tcPr>
                </a:tc>
                <a:tc>
                  <a:txBody>
                    <a:bodyPr/>
                    <a:lstStyle/>
                    <a:p>
                      <a:pPr defTabSz="914400">
                        <a:defRPr sz="2200" cap="none" spc="0">
                          <a:sym typeface="Avenir Next Medium"/>
                        </a:defRPr>
                      </a:pPr>
                      <a:endParaRPr/>
                    </a:p>
                  </a:txBody>
                  <a:tcPr marL="50800" marR="50800" marT="50800" marB="50800" anchor="ctr" horzOverflow="overflow">
                    <a:lnR w="12700">
                      <a:miter lim="400000"/>
                    </a:lnR>
                  </a:tcPr>
                </a:tc>
              </a:tr>
              <a:tr h="917013">
                <a:tc>
                  <a:txBody>
                    <a:bodyPr/>
                    <a:lstStyle/>
                    <a:p>
                      <a:pPr defTabSz="914400">
                        <a:defRPr sz="1800" cap="none" spc="0">
                          <a:solidFill>
                            <a:srgbClr val="000000"/>
                          </a:solidFill>
                        </a:defRPr>
                      </a:pPr>
                      <a:r>
                        <a:rPr sz="1300">
                          <a:solidFill>
                            <a:srgbClr val="5B5854"/>
                          </a:solidFill>
                          <a:sym typeface="Avenir Next Medium"/>
                        </a:rPr>
                        <a:t>11</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Math</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English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Social Studies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Science</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cap="none" spc="0">
                          <a:solidFill>
                            <a:srgbClr val="FFFFFF"/>
                          </a:solidFill>
                          <a:sym typeface="Avenir Next Medium"/>
                        </a:defRPr>
                      </a:pPr>
                      <a:r>
                        <a:t>CCP</a:t>
                      </a:r>
                    </a:p>
                    <a:p>
                      <a:pPr defTabSz="914400">
                        <a:defRPr sz="2200" cap="none" spc="0">
                          <a:solidFill>
                            <a:srgbClr val="FFFFFF"/>
                          </a:solidFill>
                          <a:sym typeface="Avenir Next Medium"/>
                        </a:defRPr>
                      </a:pPr>
                      <a:r>
                        <a:rPr sz="1400"/>
                        <a:t>CTS - 115</a:t>
                      </a:r>
                      <a:r>
                        <a:t> </a:t>
                      </a:r>
                    </a:p>
                  </a:txBody>
                  <a:tcPr marL="50800" marR="50800" marT="50800" marB="50800" anchor="ctr" horzOverflow="overflow">
                    <a:solidFill>
                      <a:schemeClr val="accent6">
                        <a:hueOff val="-1561648"/>
                        <a:satOff val="17342"/>
                        <a:lumOff val="21425"/>
                      </a:schemeClr>
                    </a:solidFill>
                  </a:tcPr>
                </a:tc>
                <a:tc>
                  <a:txBody>
                    <a:bodyPr/>
                    <a:lstStyle/>
                    <a:p>
                      <a:pPr defTabSz="914400">
                        <a:defRPr cap="none" spc="0">
                          <a:solidFill>
                            <a:srgbClr val="FFFFFF"/>
                          </a:solidFill>
                          <a:sym typeface="Avenir Next Medium"/>
                        </a:defRPr>
                      </a:pPr>
                      <a:r>
                        <a:t>CCP</a:t>
                      </a:r>
                    </a:p>
                    <a:p>
                      <a:pPr defTabSz="914400">
                        <a:defRPr sz="2200" cap="none" spc="0">
                          <a:solidFill>
                            <a:srgbClr val="FFFFFF"/>
                          </a:solidFill>
                          <a:sym typeface="Avenir Next Medium"/>
                        </a:defRPr>
                      </a:pPr>
                      <a:r>
                        <a:rPr sz="1400"/>
                        <a:t>CTI - 110 </a:t>
                      </a:r>
                    </a:p>
                    <a:p>
                      <a:pPr defTabSz="914400">
                        <a:defRPr sz="2200" cap="none" spc="0">
                          <a:solidFill>
                            <a:srgbClr val="FFFFFF"/>
                          </a:solidFill>
                          <a:sym typeface="Avenir Next Medium"/>
                        </a:defRPr>
                      </a:pPr>
                      <a:r>
                        <a:rPr sz="1400"/>
                        <a:t>ACA-111</a:t>
                      </a:r>
                    </a:p>
                  </a:txBody>
                  <a:tcPr marL="50800" marR="50800" marT="50800" marB="50800" anchor="ctr" horzOverflow="overflow">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endParaRPr/>
                    </a:p>
                  </a:txBody>
                  <a:tcPr marL="50800" marR="50800" marT="50800" marB="50800" anchor="ctr" horzOverflow="overflow">
                    <a:solidFill>
                      <a:schemeClr val="accent1">
                        <a:hueOff val="-266614"/>
                        <a:satOff val="17837"/>
                        <a:lumOff val="17247"/>
                      </a:schemeClr>
                    </a:solidFill>
                  </a:tcPr>
                </a:tc>
                <a:tc>
                  <a:txBody>
                    <a:bodyPr/>
                    <a:lstStyle/>
                    <a:p>
                      <a:pPr defTabSz="914400">
                        <a:defRPr sz="2200" cap="none" spc="0">
                          <a:sym typeface="Avenir Next Medium"/>
                        </a:defRPr>
                      </a:pPr>
                      <a:endParaRPr/>
                    </a:p>
                  </a:txBody>
                  <a:tcPr marL="50800" marR="50800" marT="50800" marB="50800" anchor="ctr" horzOverflow="overflow">
                    <a:lnR w="12700">
                      <a:miter lim="400000"/>
                    </a:lnR>
                  </a:tcPr>
                </a:tc>
              </a:tr>
              <a:tr h="766042">
                <a:tc>
                  <a:txBody>
                    <a:bodyPr/>
                    <a:lstStyle/>
                    <a:p>
                      <a:pPr defTabSz="914400">
                        <a:defRPr sz="1800" cap="none" spc="0">
                          <a:solidFill>
                            <a:srgbClr val="000000"/>
                          </a:solidFill>
                        </a:defRPr>
                      </a:pPr>
                      <a:r>
                        <a:rPr sz="1300">
                          <a:solidFill>
                            <a:srgbClr val="5B5854"/>
                          </a:solidFill>
                          <a:sym typeface="Avenir Next Medium"/>
                        </a:rPr>
                        <a:t>12</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Math</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English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Physical Education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World Language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cap="none" spc="0">
                          <a:solidFill>
                            <a:srgbClr val="FFFFFF"/>
                          </a:solidFill>
                          <a:sym typeface="Avenir Next Medium"/>
                        </a:defRPr>
                      </a:pPr>
                      <a:r>
                        <a:t>CCP</a:t>
                      </a:r>
                    </a:p>
                    <a:p>
                      <a:pPr defTabSz="914400">
                        <a:defRPr sz="2200" cap="none" spc="0">
                          <a:solidFill>
                            <a:srgbClr val="FFFFFF"/>
                          </a:solidFill>
                          <a:sym typeface="Avenir Next Medium"/>
                        </a:defRPr>
                      </a:pPr>
                      <a:r>
                        <a:rPr sz="1400"/>
                        <a:t>CTI - 120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CCP
CIS-110 </a:t>
                      </a:r>
                    </a:p>
                  </a:txBody>
                  <a:tcPr marL="50800" marR="50800" marT="50800" marB="50800" anchor="ctr" horzOverflow="overflow">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r>
                        <a:rPr sz="1400"/>
                        <a:t> Certificate</a:t>
                      </a:r>
                    </a:p>
                  </a:txBody>
                  <a:tcPr marL="50800" marR="50800" marT="50800" marB="50800" anchor="ctr" horzOverflow="overflow">
                    <a:solidFill>
                      <a:srgbClr val="FF2600"/>
                    </a:solidFill>
                  </a:tcPr>
                </a:tc>
                <a:tc>
                  <a:txBody>
                    <a:bodyPr/>
                    <a:lstStyle/>
                    <a:p>
                      <a:pPr defTabSz="914400">
                        <a:defRPr sz="1800" cap="none" spc="0">
                          <a:solidFill>
                            <a:srgbClr val="000000"/>
                          </a:solidFill>
                        </a:defRPr>
                      </a:pPr>
                      <a:r>
                        <a:rPr sz="2200">
                          <a:solidFill>
                            <a:srgbClr val="5B5854"/>
                          </a:solidFill>
                          <a:sym typeface="Avenir Next Medium"/>
                        </a:rPr>
                        <a:t>13cr</a:t>
                      </a:r>
                    </a:p>
                  </a:txBody>
                  <a:tcPr marL="50800" marR="50800" marT="50800" marB="50800" anchor="ctr" horzOverflow="overflow">
                    <a:lnR w="12700">
                      <a:miter lim="400000"/>
                    </a:lnR>
                  </a:tcPr>
                </a:tc>
              </a:tr>
              <a:tr h="892642">
                <a:tc>
                  <a:txBody>
                    <a:bodyPr/>
                    <a:lstStyle/>
                    <a:p>
                      <a:pPr defTabSz="914400">
                        <a:defRPr sz="1800" cap="none" spc="0">
                          <a:solidFill>
                            <a:srgbClr val="000000"/>
                          </a:solidFill>
                        </a:defRPr>
                      </a:pPr>
                      <a:r>
                        <a:rPr sz="1300">
                          <a:solidFill>
                            <a:srgbClr val="5B5854"/>
                          </a:solidFill>
                          <a:sym typeface="Avenir Next Medium"/>
                        </a:rPr>
                        <a:t>13</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NOS - 110
CET - 110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NET - 225
NET - 226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  ENG - 111
HUM - 115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 NET -125
NET - 1 26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SEC - 110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DIPLOMA</a:t>
                      </a:r>
                    </a:p>
                  </a:txBody>
                  <a:tcPr marL="50800" marR="50800" marT="50800" marB="50800" anchor="ctr" horzOverflow="overflow">
                    <a:solidFill>
                      <a:srgbClr val="FF2600"/>
                    </a:solidFill>
                  </a:tcPr>
                </a:tc>
                <a:tc>
                  <a:txBody>
                    <a:bodyPr/>
                    <a:lstStyle/>
                    <a:p>
                      <a:pPr defTabSz="914400">
                        <a:defRPr sz="1800" cap="none" spc="0">
                          <a:solidFill>
                            <a:srgbClr val="000000"/>
                          </a:solidFill>
                        </a:defRPr>
                      </a:pPr>
                      <a:r>
                        <a:rPr sz="2200">
                          <a:solidFill>
                            <a:srgbClr val="5B5854"/>
                          </a:solidFill>
                          <a:sym typeface="Avenir Next Medium"/>
                        </a:rPr>
                        <a:t>27cr</a:t>
                      </a:r>
                    </a:p>
                  </a:txBody>
                  <a:tcPr marL="50800" marR="50800" marT="50800" marB="50800" anchor="ctr" horzOverflow="overflow">
                    <a:lnR w="12700">
                      <a:miter lim="400000"/>
                    </a:lnR>
                  </a:tcPr>
                </a:tc>
              </a:tr>
              <a:tr h="973357">
                <a:tc>
                  <a:txBody>
                    <a:bodyPr/>
                    <a:lstStyle/>
                    <a:p>
                      <a:pPr defTabSz="914400">
                        <a:defRPr sz="1800" cap="none" spc="0">
                          <a:solidFill>
                            <a:srgbClr val="000000"/>
                          </a:solidFill>
                        </a:defRPr>
                      </a:pPr>
                      <a:r>
                        <a:rPr sz="1300">
                          <a:solidFill>
                            <a:srgbClr val="5B5854"/>
                          </a:solidFill>
                          <a:sym typeface="Avenir Next Medium"/>
                        </a:rPr>
                        <a:t>14</a:t>
                      </a:r>
                    </a:p>
                  </a:txBody>
                  <a:tcPr marL="50800" marR="50800" marT="50800" marB="50800" anchor="ctr" horzOverflow="overflow">
                    <a:lnL w="12700">
                      <a:miter lim="400000"/>
                    </a:lnL>
                    <a:lnB w="12700">
                      <a:miter lim="400000"/>
                    </a:lnB>
                  </a:tcPr>
                </a:tc>
                <a:tc>
                  <a:txBody>
                    <a:bodyPr/>
                    <a:lstStyle/>
                    <a:p>
                      <a:pPr defTabSz="914400">
                        <a:defRPr sz="1800" cap="none" spc="0">
                          <a:solidFill>
                            <a:srgbClr val="000000"/>
                          </a:solidFill>
                        </a:defRPr>
                      </a:pPr>
                      <a:r>
                        <a:rPr sz="1400">
                          <a:solidFill>
                            <a:srgbClr val="FFFFFF"/>
                          </a:solidFill>
                          <a:sym typeface="Avenir Next Medium"/>
                        </a:rPr>
                        <a:t>  ENG - 112
ECO - 251</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MAT  143
ECO - 251</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CIS 115
CET - 111</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 NOS-130
NOS- 230 </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DBA - 110 </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endParaRP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2200">
                          <a:solidFill>
                            <a:srgbClr val="FFFFFF"/>
                          </a:solidFill>
                          <a:sym typeface="Avenir Next Medium"/>
                        </a:rPr>
                        <a:t>AAS </a:t>
                      </a:r>
                    </a:p>
                  </a:txBody>
                  <a:tcPr marL="50800" marR="50800" marT="50800" marB="50800" anchor="ctr" horzOverflow="overflow">
                    <a:lnB w="12700">
                      <a:miter lim="400000"/>
                    </a:lnB>
                    <a:solidFill>
                      <a:srgbClr val="FF2600"/>
                    </a:solidFill>
                  </a:tcPr>
                </a:tc>
                <a:tc>
                  <a:txBody>
                    <a:bodyPr/>
                    <a:lstStyle/>
                    <a:p>
                      <a:pPr defTabSz="914400">
                        <a:defRPr sz="1800" cap="none" spc="0">
                          <a:solidFill>
                            <a:srgbClr val="000000"/>
                          </a:solidFill>
                        </a:defRPr>
                      </a:pPr>
                      <a:r>
                        <a:rPr sz="2200">
                          <a:solidFill>
                            <a:srgbClr val="5B5854"/>
                          </a:solidFill>
                          <a:sym typeface="Avenir Next Medium"/>
                        </a:rPr>
                        <a:t>27cr</a:t>
                      </a:r>
                    </a:p>
                  </a:txBody>
                  <a:tcPr marL="50800" marR="50800" marT="50800" marB="50800" anchor="ctr" horzOverflow="overflow">
                    <a:lnR w="12700">
                      <a:miter lim="400000"/>
                    </a:lnR>
                    <a:lnB w="12700">
                      <a:miter lim="400000"/>
                    </a:lnB>
                  </a:tcPr>
                </a:tc>
              </a:tr>
            </a:tbl>
          </a:graphicData>
        </a:graphic>
      </p:graphicFrame>
      <p:sp>
        <p:nvSpPr>
          <p:cNvPr id="213" name="Shape 213"/>
          <p:cNvSpPr/>
          <p:nvPr/>
        </p:nvSpPr>
        <p:spPr>
          <a:xfrm>
            <a:off x="2916275" y="488950"/>
            <a:ext cx="7172250" cy="520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Sample CTE Program of Study with CCP Pathway   </a:t>
            </a:r>
          </a:p>
        </p:txBody>
      </p:sp>
      <p:sp>
        <p:nvSpPr>
          <p:cNvPr id="214" name="Shape 214"/>
          <p:cNvSpPr/>
          <p:nvPr/>
        </p:nvSpPr>
        <p:spPr>
          <a:xfrm>
            <a:off x="1917699" y="1777999"/>
            <a:ext cx="1" cy="753514"/>
          </a:xfrm>
          <a:prstGeom prst="line">
            <a:avLst/>
          </a:prstGeom>
          <a:ln w="63500">
            <a:solidFill>
              <a:schemeClr val="accent5">
                <a:alpha val="75000"/>
              </a:schemeClr>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215" name="Shape 215"/>
          <p:cNvSpPr/>
          <p:nvPr/>
        </p:nvSpPr>
        <p:spPr>
          <a:xfrm>
            <a:off x="6441082" y="3153343"/>
            <a:ext cx="2127003" cy="2024956"/>
          </a:xfrm>
          <a:prstGeom prst="roundRect">
            <a:avLst>
              <a:gd name="adj" fmla="val 20881"/>
            </a:avLst>
          </a:prstGeom>
          <a:ln w="38100">
            <a:solidFill>
              <a:schemeClr val="accent2">
                <a:hueOff val="376120"/>
                <a:satOff val="8681"/>
                <a:lumOff val="-26383"/>
              </a:schemeClr>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16" name="Shape 216"/>
          <p:cNvSpPr/>
          <p:nvPr/>
        </p:nvSpPr>
        <p:spPr>
          <a:xfrm>
            <a:off x="6487219" y="5200127"/>
            <a:ext cx="2034730" cy="1710730"/>
          </a:xfrm>
          <a:prstGeom prst="roundRect">
            <a:avLst>
              <a:gd name="adj" fmla="val 23135"/>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17" name="Shape 217"/>
          <p:cNvSpPr/>
          <p:nvPr/>
        </p:nvSpPr>
        <p:spPr>
          <a:xfrm>
            <a:off x="9251575" y="1811009"/>
            <a:ext cx="0" cy="1292004"/>
          </a:xfrm>
          <a:prstGeom prst="line">
            <a:avLst/>
          </a:prstGeom>
          <a:ln w="63500">
            <a:solidFill>
              <a:srgbClr val="000000"/>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218" name="Shape 218"/>
          <p:cNvSpPr/>
          <p:nvPr/>
        </p:nvSpPr>
        <p:spPr>
          <a:xfrm>
            <a:off x="6922183" y="1811009"/>
            <a:ext cx="1" cy="1253904"/>
          </a:xfrm>
          <a:prstGeom prst="line">
            <a:avLst/>
          </a:prstGeom>
          <a:ln w="63500">
            <a:solidFill>
              <a:srgbClr val="000000"/>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219" name="Shape 219"/>
          <p:cNvSpPr/>
          <p:nvPr/>
        </p:nvSpPr>
        <p:spPr>
          <a:xfrm>
            <a:off x="4107780" y="1811009"/>
            <a:ext cx="1" cy="1253904"/>
          </a:xfrm>
          <a:prstGeom prst="line">
            <a:avLst/>
          </a:prstGeom>
          <a:ln w="63500">
            <a:solidFill>
              <a:srgbClr val="000000"/>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220" name="Shape 220"/>
          <p:cNvSpPr/>
          <p:nvPr/>
        </p:nvSpPr>
        <p:spPr>
          <a:xfrm>
            <a:off x="6949169" y="1259542"/>
            <a:ext cx="1816203" cy="77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1400"/>
            </a:pPr>
            <a:r>
              <a:rPr sz="2200" dirty="0"/>
              <a:t>Electives </a:t>
            </a:r>
          </a:p>
          <a:p>
            <a:pPr>
              <a:defRPr sz="1400"/>
            </a:pPr>
            <a:r>
              <a:rPr sz="2200" dirty="0"/>
              <a:t>(Articulation) </a:t>
            </a:r>
          </a:p>
        </p:txBody>
      </p:sp>
      <p:sp>
        <p:nvSpPr>
          <p:cNvPr id="221" name="Shape 221"/>
          <p:cNvSpPr/>
          <p:nvPr/>
        </p:nvSpPr>
        <p:spPr>
          <a:xfrm>
            <a:off x="9348790" y="1449906"/>
            <a:ext cx="1638269" cy="44114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rPr sz="2200" dirty="0"/>
              <a:t>Credentials </a:t>
            </a:r>
          </a:p>
        </p:txBody>
      </p:sp>
      <p:sp>
        <p:nvSpPr>
          <p:cNvPr id="222" name="Shape 222"/>
          <p:cNvSpPr/>
          <p:nvPr/>
        </p:nvSpPr>
        <p:spPr>
          <a:xfrm>
            <a:off x="4158620" y="1289795"/>
            <a:ext cx="2067874" cy="77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1500"/>
            </a:pPr>
            <a:r>
              <a:rPr sz="2200" dirty="0"/>
              <a:t>HS Graduation </a:t>
            </a:r>
          </a:p>
          <a:p>
            <a:r>
              <a:rPr sz="2200" dirty="0"/>
              <a:t>Requirements</a:t>
            </a:r>
            <a:r>
              <a:rPr sz="2200" dirty="0"/>
              <a:t>  </a:t>
            </a:r>
          </a:p>
        </p:txBody>
      </p:sp>
      <p:sp>
        <p:nvSpPr>
          <p:cNvPr id="223" name="Shape 223"/>
          <p:cNvSpPr/>
          <p:nvPr/>
        </p:nvSpPr>
        <p:spPr>
          <a:xfrm>
            <a:off x="2062181" y="1538806"/>
            <a:ext cx="981039" cy="44114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1400"/>
            </a:pPr>
            <a:r>
              <a:rPr sz="2200" dirty="0"/>
              <a:t>Grade</a:t>
            </a:r>
            <a:r>
              <a:rPr sz="2200" dirty="0"/>
              <a:t> </a:t>
            </a:r>
          </a:p>
        </p:txBody>
      </p:sp>
      <p:sp>
        <p:nvSpPr>
          <p:cNvPr id="224" name="Shape 224"/>
          <p:cNvSpPr/>
          <p:nvPr/>
        </p:nvSpPr>
        <p:spPr>
          <a:xfrm>
            <a:off x="8646219" y="6114527"/>
            <a:ext cx="1456183" cy="736601"/>
          </a:xfrm>
          <a:prstGeom prst="roundRect">
            <a:avLst>
              <a:gd name="adj" fmla="val 38452"/>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5" name="Shape 225"/>
          <p:cNvSpPr/>
          <p:nvPr/>
        </p:nvSpPr>
        <p:spPr>
          <a:xfrm>
            <a:off x="8633519" y="6940027"/>
            <a:ext cx="1456183" cy="800101"/>
          </a:xfrm>
          <a:prstGeom prst="roundRect">
            <a:avLst>
              <a:gd name="adj" fmla="val 35400"/>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6" name="Shape 226"/>
          <p:cNvSpPr/>
          <p:nvPr/>
        </p:nvSpPr>
        <p:spPr>
          <a:xfrm>
            <a:off x="8633519" y="7803626"/>
            <a:ext cx="1456183" cy="860030"/>
          </a:xfrm>
          <a:prstGeom prst="roundRect">
            <a:avLst>
              <a:gd name="adj" fmla="val 32934"/>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7" name="Shape 227"/>
          <p:cNvSpPr/>
          <p:nvPr/>
        </p:nvSpPr>
        <p:spPr>
          <a:xfrm>
            <a:off x="2308919" y="3193527"/>
            <a:ext cx="4176565" cy="3703886"/>
          </a:xfrm>
          <a:prstGeom prst="roundRect">
            <a:avLst>
              <a:gd name="adj" fmla="val 21933"/>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8" name="Shape 228"/>
          <p:cNvSpPr/>
          <p:nvPr/>
        </p:nvSpPr>
        <p:spPr>
          <a:xfrm>
            <a:off x="2359719" y="6940027"/>
            <a:ext cx="6169917" cy="1710731"/>
          </a:xfrm>
          <a:prstGeom prst="roundRect">
            <a:avLst>
              <a:gd name="adj" fmla="val 35400"/>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9" name="Shape 229"/>
          <p:cNvSpPr/>
          <p:nvPr/>
        </p:nvSpPr>
        <p:spPr>
          <a:xfrm>
            <a:off x="11276584" y="6222477"/>
            <a:ext cx="1018033"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Jobs $</a:t>
            </a:r>
          </a:p>
        </p:txBody>
      </p:sp>
      <p:sp>
        <p:nvSpPr>
          <p:cNvPr id="230" name="Shape 230"/>
          <p:cNvSpPr/>
          <p:nvPr/>
        </p:nvSpPr>
        <p:spPr>
          <a:xfrm>
            <a:off x="11191849" y="7079727"/>
            <a:ext cx="118750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Jobs $$</a:t>
            </a:r>
          </a:p>
        </p:txBody>
      </p:sp>
      <p:sp>
        <p:nvSpPr>
          <p:cNvPr id="231" name="Shape 231"/>
          <p:cNvSpPr/>
          <p:nvPr/>
        </p:nvSpPr>
        <p:spPr>
          <a:xfrm>
            <a:off x="11107115" y="7936977"/>
            <a:ext cx="1356970"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Jobs $$$</a:t>
            </a:r>
          </a:p>
        </p:txBody>
      </p:sp>
      <p:sp>
        <p:nvSpPr>
          <p:cNvPr id="232" name="Shape 232"/>
          <p:cNvSpPr/>
          <p:nvPr/>
        </p:nvSpPr>
        <p:spPr>
          <a:xfrm rot="16200000">
            <a:off x="-258454" y="4376861"/>
            <a:ext cx="2879108" cy="52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r>
              <a:t>High School </a:t>
            </a:r>
          </a:p>
        </p:txBody>
      </p:sp>
      <p:sp>
        <p:nvSpPr>
          <p:cNvPr id="233" name="Shape 233"/>
          <p:cNvSpPr/>
          <p:nvPr/>
        </p:nvSpPr>
        <p:spPr>
          <a:xfrm rot="16200000">
            <a:off x="-411673" y="6926408"/>
            <a:ext cx="3185546" cy="52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r>
              <a:t>College</a:t>
            </a:r>
          </a:p>
        </p:txBody>
      </p:sp>
    </p:spTree>
    <p:extLst>
      <p:ext uri="{BB962C8B-B14F-4D97-AF65-F5344CB8AC3E}">
        <p14:creationId xmlns:p14="http://schemas.microsoft.com/office/powerpoint/2010/main" val="115058218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accel="50000" decel="50000" fill="hold" grpId="1" nodeType="clickEffect">
                                  <p:stCondLst>
                                    <p:cond delay="0"/>
                                  </p:stCondLst>
                                  <p:childTnLst>
                                    <p:animScale>
                                      <p:cBhvr>
                                        <p:cTn id="10" dur="1000" fill="hold"/>
                                        <p:tgtEl>
                                          <p:spTgt spid="22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3" presetClass="exit" presetSubtype="32" fill="hold" grpId="2" nodeType="clickEffect">
                                  <p:stCondLst>
                                    <p:cond delay="0"/>
                                  </p:stCondLst>
                                  <p:iterate>
                                    <p:tmAbs val="0"/>
                                  </p:iterate>
                                  <p:childTnLst>
                                    <p:anim calcmode="lin" valueType="num">
                                      <p:cBhvr>
                                        <p:cTn id="14" dur="2500" fill="hold"/>
                                        <p:tgtEl>
                                          <p:spTgt spid="227"/>
                                        </p:tgtEl>
                                        <p:attrNameLst>
                                          <p:attrName>ppt_w</p:attrName>
                                        </p:attrNameLst>
                                      </p:cBhvr>
                                      <p:tavLst>
                                        <p:tav tm="0">
                                          <p:val>
                                            <p:strVal val="ppt_w"/>
                                          </p:val>
                                        </p:tav>
                                        <p:tav tm="100000">
                                          <p:val>
                                            <p:fltVal val="0"/>
                                          </p:val>
                                        </p:tav>
                                      </p:tavLst>
                                    </p:anim>
                                    <p:anim calcmode="lin" valueType="num">
                                      <p:cBhvr>
                                        <p:cTn id="15" dur="2500" fill="hold"/>
                                        <p:tgtEl>
                                          <p:spTgt spid="227"/>
                                        </p:tgtEl>
                                        <p:attrNameLst>
                                          <p:attrName>ppt_h</p:attrName>
                                        </p:attrNameLst>
                                      </p:cBhvr>
                                      <p:tavLst>
                                        <p:tav tm="0">
                                          <p:val>
                                            <p:strVal val="ppt_h"/>
                                          </p:val>
                                        </p:tav>
                                        <p:tav tm="100000">
                                          <p:val>
                                            <p:fltVal val="0"/>
                                          </p:val>
                                        </p:tav>
                                      </p:tavLst>
                                    </p:anim>
                                    <p:set>
                                      <p:cBhvr>
                                        <p:cTn id="16" fill="hold">
                                          <p:stCondLst>
                                            <p:cond delay="2499"/>
                                          </p:stCondLst>
                                        </p:cTn>
                                        <p:tgtEl>
                                          <p:spTgt spid="2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8" fill="hold" grpId="0" nodeType="clickEffect">
                                  <p:stCondLst>
                                    <p:cond delay="0"/>
                                  </p:stCondLst>
                                  <p:iterate>
                                    <p:tmAbs val="0"/>
                                  </p:iterate>
                                  <p:childTnLst>
                                    <p:set>
                                      <p:cBhvr>
                                        <p:cTn id="20" fill="hold"/>
                                        <p:tgtEl>
                                          <p:spTgt spid="215"/>
                                        </p:tgtEl>
                                        <p:attrNameLst>
                                          <p:attrName>style.visibility</p:attrName>
                                        </p:attrNameLst>
                                      </p:cBhvr>
                                      <p:to>
                                        <p:strVal val="visible"/>
                                      </p:to>
                                    </p:set>
                                    <p:anim calcmode="lin" valueType="num">
                                      <p:cBhvr>
                                        <p:cTn id="21" dur="1000" fill="hold"/>
                                        <p:tgtEl>
                                          <p:spTgt spid="215"/>
                                        </p:tgtEl>
                                        <p:attrNameLst>
                                          <p:attrName>ppt_w</p:attrName>
                                        </p:attrNameLst>
                                      </p:cBhvr>
                                      <p:tavLst>
                                        <p:tav tm="0">
                                          <p:val>
                                            <p:fltVal val="0"/>
                                          </p:val>
                                        </p:tav>
                                        <p:tav tm="100000">
                                          <p:val>
                                            <p:strVal val="#ppt_w"/>
                                          </p:val>
                                        </p:tav>
                                      </p:tavLst>
                                    </p:anim>
                                    <p:anim calcmode="lin" valueType="num">
                                      <p:cBhvr>
                                        <p:cTn id="22" dur="1000" fill="hold"/>
                                        <p:tgtEl>
                                          <p:spTgt spid="215"/>
                                        </p:tgtEl>
                                        <p:attrNameLst>
                                          <p:attrName>ppt_h</p:attrName>
                                        </p:attrNameLst>
                                      </p:cBhvr>
                                      <p:tavLst>
                                        <p:tav tm="0">
                                          <p:val>
                                            <p:fltVal val="0"/>
                                          </p:val>
                                        </p:tav>
                                        <p:tav tm="100000">
                                          <p:val>
                                            <p:strVal val="#ppt_h"/>
                                          </p:val>
                                        </p:tav>
                                      </p:tavLst>
                                    </p:anim>
                                    <p:anim calcmode="lin" valueType="num">
                                      <p:cBhvr>
                                        <p:cTn id="23" dur="1000" fill="hold"/>
                                        <p:tgtEl>
                                          <p:spTgt spid="21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9" presetClass="exit" fill="hold" grpId="1" nodeType="clickEffect">
                                  <p:stCondLst>
                                    <p:cond delay="0"/>
                                  </p:stCondLst>
                                  <p:iterate>
                                    <p:tmAbs val="0"/>
                                  </p:iterate>
                                  <p:childTnLst>
                                    <p:animEffect transition="out" filter="dissolve">
                                      <p:cBhvr>
                                        <p:cTn id="28" dur="1500" fill="hold"/>
                                        <p:tgtEl>
                                          <p:spTgt spid="215"/>
                                        </p:tgtEl>
                                      </p:cBhvr>
                                    </p:animEffect>
                                    <p:set>
                                      <p:cBhvr>
                                        <p:cTn id="29" fill="hold">
                                          <p:stCondLst>
                                            <p:cond delay="1499"/>
                                          </p:stCondLst>
                                        </p:cTn>
                                        <p:tgtEl>
                                          <p:spTgt spid="2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fill="hold" grpId="0" nodeType="clickEffect">
                                  <p:stCondLst>
                                    <p:cond delay="0"/>
                                  </p:stCondLst>
                                  <p:iterate type="lt">
                                    <p:tmAbs val="0"/>
                                  </p:iterate>
                                  <p:childTnLst>
                                    <p:set>
                                      <p:cBhvr>
                                        <p:cTn id="33" fill="hold"/>
                                        <p:tgtEl>
                                          <p:spTgt spid="216"/>
                                        </p:tgtEl>
                                        <p:attrNameLst>
                                          <p:attrName>style.visibility</p:attrName>
                                        </p:attrNameLst>
                                      </p:cBhvr>
                                      <p:to>
                                        <p:strVal val="visible"/>
                                      </p:to>
                                    </p:set>
                                    <p:animEffect transition="in" filter="fade">
                                      <p:cBhvr>
                                        <p:cTn id="34" dur="1000"/>
                                        <p:tgtEl>
                                          <p:spTgt spid="2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8" fill="hold" grpId="1" nodeType="clickEffect">
                                  <p:stCondLst>
                                    <p:cond delay="0"/>
                                  </p:stCondLst>
                                  <p:iterate>
                                    <p:tmAbs val="0"/>
                                  </p:iterate>
                                  <p:childTnLst>
                                    <p:animEffect transition="out" filter="wipe(left)">
                                      <p:cBhvr>
                                        <p:cTn id="38" dur="1000" fill="hold"/>
                                        <p:tgtEl>
                                          <p:spTgt spid="216"/>
                                        </p:tgtEl>
                                      </p:cBhvr>
                                    </p:animEffect>
                                    <p:set>
                                      <p:cBhvr>
                                        <p:cTn id="39" fill="hold">
                                          <p:stCondLst>
                                            <p:cond delay="999"/>
                                          </p:stCondLst>
                                        </p:cTn>
                                        <p:tgtEl>
                                          <p:spTgt spid="21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5" presetClass="entr" presetSubtype="8" fill="hold" grpId="0" nodeType="clickEffect">
                                  <p:stCondLst>
                                    <p:cond delay="0"/>
                                  </p:stCondLst>
                                  <p:iterate>
                                    <p:tmAbs val="0"/>
                                  </p:iterate>
                                  <p:childTnLst>
                                    <p:set>
                                      <p:cBhvr>
                                        <p:cTn id="43" fill="hold"/>
                                        <p:tgtEl>
                                          <p:spTgt spid="228"/>
                                        </p:tgtEl>
                                        <p:attrNameLst>
                                          <p:attrName>style.visibility</p:attrName>
                                        </p:attrNameLst>
                                      </p:cBhvr>
                                      <p:to>
                                        <p:strVal val="visible"/>
                                      </p:to>
                                    </p:set>
                                    <p:anim calcmode="lin" valueType="num">
                                      <p:cBhvr>
                                        <p:cTn id="44" dur="1000" fill="hold"/>
                                        <p:tgtEl>
                                          <p:spTgt spid="228"/>
                                        </p:tgtEl>
                                        <p:attrNameLst>
                                          <p:attrName>ppt_w</p:attrName>
                                        </p:attrNameLst>
                                      </p:cBhvr>
                                      <p:tavLst>
                                        <p:tav tm="0">
                                          <p:val>
                                            <p:fltVal val="0"/>
                                          </p:val>
                                        </p:tav>
                                        <p:tav tm="100000">
                                          <p:val>
                                            <p:strVal val="#ppt_w"/>
                                          </p:val>
                                        </p:tav>
                                      </p:tavLst>
                                    </p:anim>
                                    <p:anim calcmode="lin" valueType="num">
                                      <p:cBhvr>
                                        <p:cTn id="45" dur="1000" fill="hold"/>
                                        <p:tgtEl>
                                          <p:spTgt spid="228"/>
                                        </p:tgtEl>
                                        <p:attrNameLst>
                                          <p:attrName>ppt_h</p:attrName>
                                        </p:attrNameLst>
                                      </p:cBhvr>
                                      <p:tavLst>
                                        <p:tav tm="0">
                                          <p:val>
                                            <p:fltVal val="0"/>
                                          </p:val>
                                        </p:tav>
                                        <p:tav tm="100000">
                                          <p:val>
                                            <p:strVal val="#ppt_h"/>
                                          </p:val>
                                        </p:tav>
                                      </p:tavLst>
                                    </p:anim>
                                    <p:anim calcmode="lin" valueType="num">
                                      <p:cBhvr>
                                        <p:cTn id="46" dur="1000" fill="hold"/>
                                        <p:tgtEl>
                                          <p:spTgt spid="22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2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1" nodeType="clickEffect">
                                  <p:stCondLst>
                                    <p:cond delay="0"/>
                                  </p:stCondLst>
                                  <p:iterate>
                                    <p:tmAbs val="0"/>
                                  </p:iterate>
                                  <p:childTnLst>
                                    <p:animEffect transition="out" filter="wipe(left)">
                                      <p:cBhvr>
                                        <p:cTn id="51" dur="1000" fill="hold"/>
                                        <p:tgtEl>
                                          <p:spTgt spid="228"/>
                                        </p:tgtEl>
                                      </p:cBhvr>
                                    </p:animEffect>
                                    <p:set>
                                      <p:cBhvr>
                                        <p:cTn id="52" fill="hold">
                                          <p:stCondLst>
                                            <p:cond delay="999"/>
                                          </p:stCondLst>
                                        </p:cTn>
                                        <p:tgtEl>
                                          <p:spTgt spid="2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iterate>
                                    <p:tmAbs val="0"/>
                                  </p:iterate>
                                  <p:childTnLst>
                                    <p:set>
                                      <p:cBhvr>
                                        <p:cTn id="56" fill="hold"/>
                                        <p:tgtEl>
                                          <p:spTgt spid="224"/>
                                        </p:tgtEl>
                                        <p:attrNameLst>
                                          <p:attrName>style.visibility</p:attrName>
                                        </p:attrNameLst>
                                      </p:cBhvr>
                                      <p:to>
                                        <p:strVal val="visible"/>
                                      </p:to>
                                    </p:set>
                                    <p:anim calcmode="lin" valueType="num">
                                      <p:cBhvr>
                                        <p:cTn id="57" dur="4000" fill="hold"/>
                                        <p:tgtEl>
                                          <p:spTgt spid="224"/>
                                        </p:tgtEl>
                                        <p:attrNameLst>
                                          <p:attrName>ppt_x</p:attrName>
                                        </p:attrNameLst>
                                      </p:cBhvr>
                                      <p:tavLst>
                                        <p:tav tm="0">
                                          <p:val>
                                            <p:strVal val="0-#ppt_w/2"/>
                                          </p:val>
                                        </p:tav>
                                        <p:tav tm="100000">
                                          <p:val>
                                            <p:strVal val="#ppt_x"/>
                                          </p:val>
                                        </p:tav>
                                      </p:tavLst>
                                    </p:anim>
                                    <p:anim calcmode="lin" valueType="num">
                                      <p:cBhvr>
                                        <p:cTn id="58" dur="40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iterate>
                                    <p:tmAbs val="0"/>
                                  </p:iterate>
                                  <p:childTnLst>
                                    <p:set>
                                      <p:cBhvr>
                                        <p:cTn id="62" fill="hold"/>
                                        <p:tgtEl>
                                          <p:spTgt spid="225"/>
                                        </p:tgtEl>
                                        <p:attrNameLst>
                                          <p:attrName>style.visibility</p:attrName>
                                        </p:attrNameLst>
                                      </p:cBhvr>
                                      <p:to>
                                        <p:strVal val="visible"/>
                                      </p:to>
                                    </p:set>
                                    <p:anim calcmode="lin" valueType="num">
                                      <p:cBhvr>
                                        <p:cTn id="63" dur="4000" fill="hold"/>
                                        <p:tgtEl>
                                          <p:spTgt spid="225"/>
                                        </p:tgtEl>
                                        <p:attrNameLst>
                                          <p:attrName>ppt_x</p:attrName>
                                        </p:attrNameLst>
                                      </p:cBhvr>
                                      <p:tavLst>
                                        <p:tav tm="0">
                                          <p:val>
                                            <p:strVal val="0-#ppt_w/2"/>
                                          </p:val>
                                        </p:tav>
                                        <p:tav tm="100000">
                                          <p:val>
                                            <p:strVal val="#ppt_x"/>
                                          </p:val>
                                        </p:tav>
                                      </p:tavLst>
                                    </p:anim>
                                    <p:anim calcmode="lin" valueType="num">
                                      <p:cBhvr>
                                        <p:cTn id="64" dur="4000" fill="hold"/>
                                        <p:tgtEl>
                                          <p:spTgt spid="22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iterate>
                                    <p:tmAbs val="0"/>
                                  </p:iterate>
                                  <p:childTnLst>
                                    <p:set>
                                      <p:cBhvr>
                                        <p:cTn id="68" fill="hold"/>
                                        <p:tgtEl>
                                          <p:spTgt spid="226"/>
                                        </p:tgtEl>
                                        <p:attrNameLst>
                                          <p:attrName>style.visibility</p:attrName>
                                        </p:attrNameLst>
                                      </p:cBhvr>
                                      <p:to>
                                        <p:strVal val="visible"/>
                                      </p:to>
                                    </p:set>
                                    <p:anim calcmode="lin" valueType="num">
                                      <p:cBhvr>
                                        <p:cTn id="69" dur="4000" fill="hold"/>
                                        <p:tgtEl>
                                          <p:spTgt spid="226"/>
                                        </p:tgtEl>
                                        <p:attrNameLst>
                                          <p:attrName>ppt_x</p:attrName>
                                        </p:attrNameLst>
                                      </p:cBhvr>
                                      <p:tavLst>
                                        <p:tav tm="0">
                                          <p:val>
                                            <p:strVal val="0-#ppt_w/2"/>
                                          </p:val>
                                        </p:tav>
                                        <p:tav tm="100000">
                                          <p:val>
                                            <p:strVal val="#ppt_x"/>
                                          </p:val>
                                        </p:tav>
                                      </p:tavLst>
                                    </p:anim>
                                    <p:anim calcmode="lin" valueType="num">
                                      <p:cBhvr>
                                        <p:cTn id="70" dur="40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iterate>
                                    <p:tmAbs val="0"/>
                                  </p:iterate>
                                  <p:childTnLst>
                                    <p:set>
                                      <p:cBhvr>
                                        <p:cTn id="74" fill="hold"/>
                                        <p:tgtEl>
                                          <p:spTgt spid="229"/>
                                        </p:tgtEl>
                                        <p:attrNameLst>
                                          <p:attrName>style.visibility</p:attrName>
                                        </p:attrNameLst>
                                      </p:cBhvr>
                                      <p:to>
                                        <p:strVal val="visible"/>
                                      </p:to>
                                    </p:set>
                                    <p:anim calcmode="lin" valueType="num">
                                      <p:cBhvr>
                                        <p:cTn id="75" dur="1000" fill="hold"/>
                                        <p:tgtEl>
                                          <p:spTgt spid="229"/>
                                        </p:tgtEl>
                                        <p:attrNameLst>
                                          <p:attrName>ppt_x</p:attrName>
                                        </p:attrNameLst>
                                      </p:cBhvr>
                                      <p:tavLst>
                                        <p:tav tm="0">
                                          <p:val>
                                            <p:strVal val="0-#ppt_w/2"/>
                                          </p:val>
                                        </p:tav>
                                        <p:tav tm="100000">
                                          <p:val>
                                            <p:strVal val="#ppt_x"/>
                                          </p:val>
                                        </p:tav>
                                      </p:tavLst>
                                    </p:anim>
                                    <p:anim calcmode="lin" valueType="num">
                                      <p:cBhvr>
                                        <p:cTn id="76" dur="100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iterate>
                                    <p:tmAbs val="0"/>
                                  </p:iterate>
                                  <p:childTnLst>
                                    <p:set>
                                      <p:cBhvr>
                                        <p:cTn id="80" fill="hold"/>
                                        <p:tgtEl>
                                          <p:spTgt spid="230"/>
                                        </p:tgtEl>
                                        <p:attrNameLst>
                                          <p:attrName>style.visibility</p:attrName>
                                        </p:attrNameLst>
                                      </p:cBhvr>
                                      <p:to>
                                        <p:strVal val="visible"/>
                                      </p:to>
                                    </p:set>
                                    <p:anim calcmode="lin" valueType="num">
                                      <p:cBhvr>
                                        <p:cTn id="81" dur="1000" fill="hold"/>
                                        <p:tgtEl>
                                          <p:spTgt spid="230"/>
                                        </p:tgtEl>
                                        <p:attrNameLst>
                                          <p:attrName>ppt_x</p:attrName>
                                        </p:attrNameLst>
                                      </p:cBhvr>
                                      <p:tavLst>
                                        <p:tav tm="0">
                                          <p:val>
                                            <p:strVal val="0-#ppt_w/2"/>
                                          </p:val>
                                        </p:tav>
                                        <p:tav tm="100000">
                                          <p:val>
                                            <p:strVal val="#ppt_x"/>
                                          </p:val>
                                        </p:tav>
                                      </p:tavLst>
                                    </p:anim>
                                    <p:anim calcmode="lin" valueType="num">
                                      <p:cBhvr>
                                        <p:cTn id="82" dur="1000" fill="hold"/>
                                        <p:tgtEl>
                                          <p:spTgt spid="23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iterate>
                                    <p:tmAbs val="0"/>
                                  </p:iterate>
                                  <p:childTnLst>
                                    <p:set>
                                      <p:cBhvr>
                                        <p:cTn id="86" fill="hold"/>
                                        <p:tgtEl>
                                          <p:spTgt spid="231"/>
                                        </p:tgtEl>
                                        <p:attrNameLst>
                                          <p:attrName>style.visibility</p:attrName>
                                        </p:attrNameLst>
                                      </p:cBhvr>
                                      <p:to>
                                        <p:strVal val="visible"/>
                                      </p:to>
                                    </p:set>
                                    <p:anim calcmode="lin" valueType="num">
                                      <p:cBhvr>
                                        <p:cTn id="87" dur="1000" fill="hold"/>
                                        <p:tgtEl>
                                          <p:spTgt spid="231"/>
                                        </p:tgtEl>
                                        <p:attrNameLst>
                                          <p:attrName>ppt_x</p:attrName>
                                        </p:attrNameLst>
                                      </p:cBhvr>
                                      <p:tavLst>
                                        <p:tav tm="0">
                                          <p:val>
                                            <p:strVal val="0-#ppt_w/2"/>
                                          </p:val>
                                        </p:tav>
                                        <p:tav tm="100000">
                                          <p:val>
                                            <p:strVal val="#ppt_x"/>
                                          </p:val>
                                        </p:tav>
                                      </p:tavLst>
                                    </p:anim>
                                    <p:anim calcmode="lin" valueType="num">
                                      <p:cBhvr>
                                        <p:cTn id="88"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advAuto="0"/>
      <p:bldP spid="215" grpId="1" animBg="1" advAuto="0"/>
      <p:bldP spid="216" grpId="0" animBg="1" advAuto="0"/>
      <p:bldP spid="216" grpId="1" animBg="1" advAuto="0"/>
      <p:bldP spid="224" grpId="0" animBg="1" advAuto="0"/>
      <p:bldP spid="225" grpId="0" animBg="1" advAuto="0"/>
      <p:bldP spid="226" grpId="0" animBg="1" advAuto="0"/>
      <p:bldP spid="227" grpId="0" animBg="1" advAuto="0"/>
      <p:bldP spid="227" grpId="1" animBg="1" advAuto="0"/>
      <p:bldP spid="227" grpId="2" animBg="1" advAuto="0"/>
      <p:bldP spid="228" grpId="0" animBg="1" advAuto="0"/>
      <p:bldP spid="228" grpId="1" animBg="1" advAuto="0"/>
      <p:bldP spid="229" grpId="0" animBg="1" advAuto="0"/>
      <p:bldP spid="230" grpId="0" animBg="1" advAuto="0"/>
      <p:bldP spid="23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 name="Table 212"/>
          <p:cNvGraphicFramePr/>
          <p:nvPr/>
        </p:nvGraphicFramePr>
        <p:xfrm>
          <a:off x="1485900" y="2499454"/>
          <a:ext cx="9651808" cy="6227888"/>
        </p:xfrm>
        <a:graphic>
          <a:graphicData uri="http://schemas.openxmlformats.org/drawingml/2006/table">
            <a:tbl>
              <a:tblPr>
                <a:tableStyleId>{C7B018BB-80A7-4F77-B60F-C8B233D01FF8}</a:tableStyleId>
              </a:tblPr>
              <a:tblGrid>
                <a:gridCol w="872717"/>
                <a:gridCol w="1066800"/>
                <a:gridCol w="985826"/>
                <a:gridCol w="1053741"/>
                <a:gridCol w="1054485"/>
                <a:gridCol w="1012615"/>
                <a:gridCol w="1086533"/>
                <a:gridCol w="1570869"/>
                <a:gridCol w="948222"/>
              </a:tblGrid>
              <a:tr h="679972">
                <a:tc>
                  <a:txBody>
                    <a:bodyPr/>
                    <a:lstStyle/>
                    <a:p>
                      <a:pPr defTabSz="914400">
                        <a:defRPr sz="1800" cap="none" spc="0">
                          <a:solidFill>
                            <a:srgbClr val="000000"/>
                          </a:solidFill>
                        </a:defRPr>
                      </a:pPr>
                      <a:r>
                        <a:rPr sz="1400">
                          <a:solidFill>
                            <a:srgbClr val="5B5854"/>
                          </a:solidFill>
                          <a:sym typeface="Avenir Next Medium"/>
                        </a:rPr>
                        <a:t>Grade</a:t>
                      </a:r>
                    </a:p>
                  </a:txBody>
                  <a:tcPr marL="50800" marR="50800" marT="50800" marB="50800" anchor="ctr" horzOverflow="overflow">
                    <a:lnL w="12700">
                      <a:miter lim="400000"/>
                    </a:lnL>
                    <a:lnT w="12700">
                      <a:miter lim="400000"/>
                    </a:lnT>
                  </a:tcPr>
                </a:tc>
                <a:tc>
                  <a:txBody>
                    <a:bodyPr/>
                    <a:lstStyle/>
                    <a:p>
                      <a:pPr defTabSz="914400">
                        <a:defRPr sz="1800" cap="none" spc="0">
                          <a:solidFill>
                            <a:srgbClr val="000000"/>
                          </a:solidFill>
                        </a:defRPr>
                      </a:pPr>
                      <a:r>
                        <a:rPr sz="1400">
                          <a:solidFill>
                            <a:srgbClr val="5B5854"/>
                          </a:solidFill>
                          <a:sym typeface="Avenir Next Medium"/>
                        </a:rPr>
                        <a:t>Core</a:t>
                      </a: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T w="12700">
                      <a:miter lim="400000"/>
                    </a:lnT>
                  </a:tcPr>
                </a:tc>
                <a:tc>
                  <a:txBody>
                    <a:bodyPr/>
                    <a:lstStyle/>
                    <a:p>
                      <a:pPr defTabSz="914400">
                        <a:defRPr sz="2200" cap="none" spc="0">
                          <a:sym typeface="Avenir Next Medium"/>
                        </a:defRPr>
                      </a:pPr>
                      <a:endParaRPr/>
                    </a:p>
                  </a:txBody>
                  <a:tcPr marL="50800" marR="50800" marT="50800" marB="50800" anchor="ctr" horzOverflow="overflow">
                    <a:lnR w="12700">
                      <a:miter lim="400000"/>
                    </a:lnR>
                    <a:lnT w="12700">
                      <a:miter lim="400000"/>
                    </a:lnT>
                  </a:tcPr>
                </a:tc>
              </a:tr>
              <a:tr h="1101766">
                <a:tc>
                  <a:txBody>
                    <a:bodyPr/>
                    <a:lstStyle/>
                    <a:p>
                      <a:pPr defTabSz="914400">
                        <a:defRPr sz="1800" cap="none" spc="0">
                          <a:solidFill>
                            <a:srgbClr val="000000"/>
                          </a:solidFill>
                        </a:defRPr>
                      </a:pPr>
                      <a:r>
                        <a:rPr sz="1300">
                          <a:solidFill>
                            <a:srgbClr val="5B5854"/>
                          </a:solidFill>
                          <a:sym typeface="Avenir Next Medium"/>
                        </a:rPr>
                        <a:t>9</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Math</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English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Social Studies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Science</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200">
                          <a:solidFill>
                            <a:srgbClr val="FFFFFF"/>
                          </a:solidFill>
                          <a:sym typeface="Avenir Next Medium"/>
                        </a:rPr>
                        <a:t>CTE Elective 
Word/Publisher</a:t>
                      </a:r>
                    </a:p>
                  </a:txBody>
                  <a:tcPr marL="50800" marR="50800" marT="50800" marB="50800" anchor="ctr" horzOverflow="overflow">
                    <a:solidFill>
                      <a:schemeClr val="accent5">
                        <a:satOff val="-10854"/>
                        <a:lumOff val="-10463"/>
                      </a:schemeClr>
                    </a:solidFill>
                  </a:tcPr>
                </a:tc>
                <a:tc>
                  <a:txBody>
                    <a:bodyPr/>
                    <a:lstStyle/>
                    <a:p>
                      <a:pPr defTabSz="914400">
                        <a:defRPr sz="1800" cap="none" spc="0">
                          <a:solidFill>
                            <a:srgbClr val="000000"/>
                          </a:solidFill>
                        </a:defRPr>
                      </a:pPr>
                      <a:r>
                        <a:rPr sz="1200">
                          <a:solidFill>
                            <a:srgbClr val="FFFFFF"/>
                          </a:solidFill>
                          <a:sym typeface="Avenir Next Medium"/>
                        </a:rPr>
                        <a:t>CTE Elective Excel and Access 
</a:t>
                      </a:r>
                    </a:p>
                  </a:txBody>
                  <a:tcPr marL="50800" marR="50800" marT="50800" marB="50800" anchor="ctr" horzOverflow="overflow">
                    <a:solidFill>
                      <a:schemeClr val="accent5">
                        <a:satOff val="-10854"/>
                        <a:lumOff val="-10463"/>
                      </a:schemeClr>
                    </a:solidFill>
                  </a:tcPr>
                </a:tc>
                <a:tc>
                  <a:txBody>
                    <a:bodyPr/>
                    <a:lstStyle/>
                    <a:p>
                      <a:pPr defTabSz="914400">
                        <a:defRPr sz="2200" cap="none" spc="0">
                          <a:solidFill>
                            <a:srgbClr val="FFFFFF"/>
                          </a:solidFill>
                          <a:sym typeface="Avenir Next Medium"/>
                        </a:defRPr>
                      </a:pPr>
                      <a:r>
                        <a:rPr sz="1400"/>
                        <a:t>Certification </a:t>
                      </a:r>
                    </a:p>
                  </a:txBody>
                  <a:tcPr marL="50800" marR="50800" marT="50800" marB="50800" anchor="ctr" horzOverflow="overflow">
                    <a:solidFill>
                      <a:srgbClr val="FF2600"/>
                    </a:solidFill>
                  </a:tcPr>
                </a:tc>
                <a:tc>
                  <a:txBody>
                    <a:bodyPr/>
                    <a:lstStyle/>
                    <a:p>
                      <a:pPr defTabSz="914400">
                        <a:defRPr sz="2200" cap="none" spc="0">
                          <a:sym typeface="Avenir Next Medium"/>
                        </a:defRPr>
                      </a:pPr>
                      <a:endParaRPr/>
                    </a:p>
                  </a:txBody>
                  <a:tcPr marL="50800" marR="50800" marT="50800" marB="50800" anchor="ctr" horzOverflow="overflow">
                    <a:lnR w="12700">
                      <a:miter lim="400000"/>
                    </a:lnR>
                  </a:tcPr>
                </a:tc>
              </a:tr>
              <a:tr h="897096">
                <a:tc>
                  <a:txBody>
                    <a:bodyPr/>
                    <a:lstStyle/>
                    <a:p>
                      <a:pPr defTabSz="914400">
                        <a:defRPr sz="1800" cap="none" spc="0">
                          <a:solidFill>
                            <a:srgbClr val="000000"/>
                          </a:solidFill>
                        </a:defRPr>
                      </a:pPr>
                      <a:r>
                        <a:rPr sz="1300">
                          <a:solidFill>
                            <a:srgbClr val="5B5854"/>
                          </a:solidFill>
                          <a:sym typeface="Avenir Next Medium"/>
                        </a:rPr>
                        <a:t>10</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Math</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English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Social Studies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Science</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200">
                          <a:solidFill>
                            <a:srgbClr val="FFFFFF"/>
                          </a:solidFill>
                          <a:sym typeface="Avenir Next Medium"/>
                        </a:rPr>
                        <a:t>CTE Elective 
Word/Publisher</a:t>
                      </a:r>
                    </a:p>
                  </a:txBody>
                  <a:tcPr marL="50800" marR="50800" marT="50800" marB="50800" anchor="ctr" horzOverflow="overflow">
                    <a:solidFill>
                      <a:schemeClr val="accent5">
                        <a:satOff val="-10854"/>
                        <a:lumOff val="-10463"/>
                      </a:schemeClr>
                    </a:solidFill>
                  </a:tcPr>
                </a:tc>
                <a:tc>
                  <a:txBody>
                    <a:bodyPr/>
                    <a:lstStyle/>
                    <a:p>
                      <a:pPr defTabSz="914400">
                        <a:defRPr sz="1800" cap="none" spc="0">
                          <a:solidFill>
                            <a:srgbClr val="000000"/>
                          </a:solidFill>
                        </a:defRPr>
                      </a:pPr>
                      <a:r>
                        <a:rPr sz="1200">
                          <a:solidFill>
                            <a:srgbClr val="FFFFFF"/>
                          </a:solidFill>
                          <a:sym typeface="Avenir Next Medium"/>
                        </a:rPr>
                        <a:t>CTE Elective 
Excel and 
Access</a:t>
                      </a:r>
                    </a:p>
                  </a:txBody>
                  <a:tcPr marL="50800" marR="50800" marT="50800" marB="50800" anchor="ctr" horzOverflow="overflow">
                    <a:solidFill>
                      <a:schemeClr val="accent5">
                        <a:satOff val="-10854"/>
                        <a:lumOff val="-10463"/>
                      </a:schemeClr>
                    </a:solidFill>
                  </a:tcPr>
                </a:tc>
                <a:tc>
                  <a:txBody>
                    <a:bodyPr/>
                    <a:lstStyle/>
                    <a:p>
                      <a:pPr defTabSz="914400">
                        <a:defRPr sz="2200" cap="none" spc="0">
                          <a:solidFill>
                            <a:srgbClr val="FFFFFF"/>
                          </a:solidFill>
                          <a:sym typeface="Avenir Next Medium"/>
                        </a:defRPr>
                      </a:pPr>
                      <a:r>
                        <a:rPr sz="1400"/>
                        <a:t>Certification</a:t>
                      </a:r>
                    </a:p>
                  </a:txBody>
                  <a:tcPr marL="50800" marR="50800" marT="50800" marB="50800" anchor="ctr" horzOverflow="overflow">
                    <a:solidFill>
                      <a:srgbClr val="FF2600"/>
                    </a:solidFill>
                  </a:tcPr>
                </a:tc>
                <a:tc>
                  <a:txBody>
                    <a:bodyPr/>
                    <a:lstStyle/>
                    <a:p>
                      <a:pPr defTabSz="914400">
                        <a:defRPr sz="2200" cap="none" spc="0">
                          <a:sym typeface="Avenir Next Medium"/>
                        </a:defRPr>
                      </a:pPr>
                      <a:endParaRPr/>
                    </a:p>
                  </a:txBody>
                  <a:tcPr marL="50800" marR="50800" marT="50800" marB="50800" anchor="ctr" horzOverflow="overflow">
                    <a:lnR w="12700">
                      <a:miter lim="400000"/>
                    </a:lnR>
                  </a:tcPr>
                </a:tc>
              </a:tr>
              <a:tr h="917013">
                <a:tc>
                  <a:txBody>
                    <a:bodyPr/>
                    <a:lstStyle/>
                    <a:p>
                      <a:pPr defTabSz="914400">
                        <a:defRPr sz="1800" cap="none" spc="0">
                          <a:solidFill>
                            <a:srgbClr val="000000"/>
                          </a:solidFill>
                        </a:defRPr>
                      </a:pPr>
                      <a:r>
                        <a:rPr sz="1300">
                          <a:solidFill>
                            <a:srgbClr val="5B5854"/>
                          </a:solidFill>
                          <a:sym typeface="Avenir Next Medium"/>
                        </a:rPr>
                        <a:t>11</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Math</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English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Social Studies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Science</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cap="none" spc="0">
                          <a:solidFill>
                            <a:srgbClr val="FFFFFF"/>
                          </a:solidFill>
                          <a:sym typeface="Avenir Next Medium"/>
                        </a:defRPr>
                      </a:pPr>
                      <a:r>
                        <a:t>CCP</a:t>
                      </a:r>
                    </a:p>
                    <a:p>
                      <a:pPr defTabSz="914400">
                        <a:defRPr sz="2200" cap="none" spc="0">
                          <a:solidFill>
                            <a:srgbClr val="FFFFFF"/>
                          </a:solidFill>
                          <a:sym typeface="Avenir Next Medium"/>
                        </a:defRPr>
                      </a:pPr>
                      <a:r>
                        <a:rPr sz="1400"/>
                        <a:t>CTS - 115</a:t>
                      </a:r>
                      <a:r>
                        <a:t> </a:t>
                      </a:r>
                    </a:p>
                  </a:txBody>
                  <a:tcPr marL="50800" marR="50800" marT="50800" marB="50800" anchor="ctr" horzOverflow="overflow">
                    <a:solidFill>
                      <a:schemeClr val="accent6">
                        <a:hueOff val="-1561648"/>
                        <a:satOff val="17342"/>
                        <a:lumOff val="21425"/>
                      </a:schemeClr>
                    </a:solidFill>
                  </a:tcPr>
                </a:tc>
                <a:tc>
                  <a:txBody>
                    <a:bodyPr/>
                    <a:lstStyle/>
                    <a:p>
                      <a:pPr defTabSz="914400">
                        <a:defRPr cap="none" spc="0">
                          <a:solidFill>
                            <a:srgbClr val="FFFFFF"/>
                          </a:solidFill>
                          <a:sym typeface="Avenir Next Medium"/>
                        </a:defRPr>
                      </a:pPr>
                      <a:r>
                        <a:t>CCP</a:t>
                      </a:r>
                    </a:p>
                    <a:p>
                      <a:pPr defTabSz="914400">
                        <a:defRPr sz="2200" cap="none" spc="0">
                          <a:solidFill>
                            <a:srgbClr val="FFFFFF"/>
                          </a:solidFill>
                          <a:sym typeface="Avenir Next Medium"/>
                        </a:defRPr>
                      </a:pPr>
                      <a:r>
                        <a:rPr sz="1400"/>
                        <a:t>CTI - 110 </a:t>
                      </a:r>
                    </a:p>
                    <a:p>
                      <a:pPr defTabSz="914400">
                        <a:defRPr sz="2200" cap="none" spc="0">
                          <a:solidFill>
                            <a:srgbClr val="FFFFFF"/>
                          </a:solidFill>
                          <a:sym typeface="Avenir Next Medium"/>
                        </a:defRPr>
                      </a:pPr>
                      <a:r>
                        <a:rPr sz="1400"/>
                        <a:t>ACA-111</a:t>
                      </a:r>
                    </a:p>
                  </a:txBody>
                  <a:tcPr marL="50800" marR="50800" marT="50800" marB="50800" anchor="ctr" horzOverflow="overflow">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endParaRPr/>
                    </a:p>
                  </a:txBody>
                  <a:tcPr marL="50800" marR="50800" marT="50800" marB="50800" anchor="ctr" horzOverflow="overflow">
                    <a:solidFill>
                      <a:schemeClr val="accent1">
                        <a:hueOff val="-266614"/>
                        <a:satOff val="17837"/>
                        <a:lumOff val="17247"/>
                      </a:schemeClr>
                    </a:solidFill>
                  </a:tcPr>
                </a:tc>
                <a:tc>
                  <a:txBody>
                    <a:bodyPr/>
                    <a:lstStyle/>
                    <a:p>
                      <a:pPr defTabSz="914400">
                        <a:defRPr sz="2200" cap="none" spc="0">
                          <a:sym typeface="Avenir Next Medium"/>
                        </a:defRPr>
                      </a:pPr>
                      <a:endParaRPr/>
                    </a:p>
                  </a:txBody>
                  <a:tcPr marL="50800" marR="50800" marT="50800" marB="50800" anchor="ctr" horzOverflow="overflow">
                    <a:lnR w="12700">
                      <a:miter lim="400000"/>
                    </a:lnR>
                  </a:tcPr>
                </a:tc>
              </a:tr>
              <a:tr h="766042">
                <a:tc>
                  <a:txBody>
                    <a:bodyPr/>
                    <a:lstStyle/>
                    <a:p>
                      <a:pPr defTabSz="914400">
                        <a:defRPr sz="1800" cap="none" spc="0">
                          <a:solidFill>
                            <a:srgbClr val="000000"/>
                          </a:solidFill>
                        </a:defRPr>
                      </a:pPr>
                      <a:r>
                        <a:rPr sz="1300">
                          <a:solidFill>
                            <a:srgbClr val="5B5854"/>
                          </a:solidFill>
                          <a:sym typeface="Avenir Next Medium"/>
                        </a:rPr>
                        <a:t>12</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Math</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English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Physical Education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400">
                          <a:solidFill>
                            <a:srgbClr val="FFFFFF"/>
                          </a:solidFill>
                          <a:sym typeface="Avenir Next Medium"/>
                        </a:rPr>
                        <a:t>World Language 
</a:t>
                      </a:r>
                    </a:p>
                  </a:txBody>
                  <a:tcPr marL="50800" marR="50800" marT="50800" marB="50800"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cap="none" spc="0">
                          <a:solidFill>
                            <a:srgbClr val="FFFFFF"/>
                          </a:solidFill>
                          <a:sym typeface="Avenir Next Medium"/>
                        </a:defRPr>
                      </a:pPr>
                      <a:r>
                        <a:t>CCP</a:t>
                      </a:r>
                    </a:p>
                    <a:p>
                      <a:pPr defTabSz="914400">
                        <a:defRPr sz="2200" cap="none" spc="0">
                          <a:solidFill>
                            <a:srgbClr val="FFFFFF"/>
                          </a:solidFill>
                          <a:sym typeface="Avenir Next Medium"/>
                        </a:defRPr>
                      </a:pPr>
                      <a:r>
                        <a:rPr sz="1400"/>
                        <a:t>CTI - 120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CCP
CIS-110 </a:t>
                      </a:r>
                    </a:p>
                  </a:txBody>
                  <a:tcPr marL="50800" marR="50800" marT="50800" marB="50800" anchor="ctr" horzOverflow="overflow">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r>
                        <a:rPr sz="1400"/>
                        <a:t> Certificate</a:t>
                      </a:r>
                    </a:p>
                  </a:txBody>
                  <a:tcPr marL="50800" marR="50800" marT="50800" marB="50800" anchor="ctr" horzOverflow="overflow">
                    <a:solidFill>
                      <a:srgbClr val="FF2600"/>
                    </a:solidFill>
                  </a:tcPr>
                </a:tc>
                <a:tc>
                  <a:txBody>
                    <a:bodyPr/>
                    <a:lstStyle/>
                    <a:p>
                      <a:pPr defTabSz="914400">
                        <a:defRPr sz="1800" cap="none" spc="0">
                          <a:solidFill>
                            <a:srgbClr val="000000"/>
                          </a:solidFill>
                        </a:defRPr>
                      </a:pPr>
                      <a:r>
                        <a:rPr sz="2200">
                          <a:solidFill>
                            <a:srgbClr val="5B5854"/>
                          </a:solidFill>
                          <a:sym typeface="Avenir Next Medium"/>
                        </a:rPr>
                        <a:t>13cr</a:t>
                      </a:r>
                    </a:p>
                  </a:txBody>
                  <a:tcPr marL="50800" marR="50800" marT="50800" marB="50800" anchor="ctr" horzOverflow="overflow">
                    <a:lnR w="12700">
                      <a:miter lim="400000"/>
                    </a:lnR>
                  </a:tcPr>
                </a:tc>
              </a:tr>
              <a:tr h="892642">
                <a:tc>
                  <a:txBody>
                    <a:bodyPr/>
                    <a:lstStyle/>
                    <a:p>
                      <a:pPr defTabSz="914400">
                        <a:defRPr sz="1800" cap="none" spc="0">
                          <a:solidFill>
                            <a:srgbClr val="000000"/>
                          </a:solidFill>
                        </a:defRPr>
                      </a:pPr>
                      <a:r>
                        <a:rPr sz="1300">
                          <a:solidFill>
                            <a:srgbClr val="5B5854"/>
                          </a:solidFill>
                          <a:sym typeface="Avenir Next Medium"/>
                        </a:rPr>
                        <a:t>13</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1400">
                          <a:solidFill>
                            <a:srgbClr val="FFFFFF"/>
                          </a:solidFill>
                          <a:sym typeface="Avenir Next Medium"/>
                        </a:rPr>
                        <a:t>NOS - 110
CET - 110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NET - 225
NET - 226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  ENG - 111
HUM - 115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 NET -125
NET - 1 26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SEC - 110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 </a:t>
                      </a:r>
                    </a:p>
                  </a:txBody>
                  <a:tcPr marL="50800" marR="50800" marT="50800" marB="50800"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DIPLOMA</a:t>
                      </a:r>
                    </a:p>
                  </a:txBody>
                  <a:tcPr marL="50800" marR="50800" marT="50800" marB="50800" anchor="ctr" horzOverflow="overflow">
                    <a:solidFill>
                      <a:srgbClr val="FF2600"/>
                    </a:solidFill>
                  </a:tcPr>
                </a:tc>
                <a:tc>
                  <a:txBody>
                    <a:bodyPr/>
                    <a:lstStyle/>
                    <a:p>
                      <a:pPr defTabSz="914400">
                        <a:defRPr sz="1800" cap="none" spc="0">
                          <a:solidFill>
                            <a:srgbClr val="000000"/>
                          </a:solidFill>
                        </a:defRPr>
                      </a:pPr>
                      <a:r>
                        <a:rPr sz="2200">
                          <a:solidFill>
                            <a:srgbClr val="5B5854"/>
                          </a:solidFill>
                          <a:sym typeface="Avenir Next Medium"/>
                        </a:rPr>
                        <a:t>27cr</a:t>
                      </a:r>
                    </a:p>
                  </a:txBody>
                  <a:tcPr marL="50800" marR="50800" marT="50800" marB="50800" anchor="ctr" horzOverflow="overflow">
                    <a:lnR w="12700">
                      <a:miter lim="400000"/>
                    </a:lnR>
                  </a:tcPr>
                </a:tc>
              </a:tr>
              <a:tr h="973357">
                <a:tc>
                  <a:txBody>
                    <a:bodyPr/>
                    <a:lstStyle/>
                    <a:p>
                      <a:pPr defTabSz="914400">
                        <a:defRPr sz="1800" cap="none" spc="0">
                          <a:solidFill>
                            <a:srgbClr val="000000"/>
                          </a:solidFill>
                        </a:defRPr>
                      </a:pPr>
                      <a:r>
                        <a:rPr sz="1300">
                          <a:solidFill>
                            <a:srgbClr val="5B5854"/>
                          </a:solidFill>
                          <a:sym typeface="Avenir Next Medium"/>
                        </a:rPr>
                        <a:t>14</a:t>
                      </a:r>
                    </a:p>
                  </a:txBody>
                  <a:tcPr marL="50800" marR="50800" marT="50800" marB="50800" anchor="ctr" horzOverflow="overflow">
                    <a:lnL w="12700">
                      <a:miter lim="400000"/>
                    </a:lnL>
                    <a:lnB w="12700">
                      <a:miter lim="400000"/>
                    </a:lnB>
                  </a:tcPr>
                </a:tc>
                <a:tc>
                  <a:txBody>
                    <a:bodyPr/>
                    <a:lstStyle/>
                    <a:p>
                      <a:pPr defTabSz="914400">
                        <a:defRPr sz="1800" cap="none" spc="0">
                          <a:solidFill>
                            <a:srgbClr val="000000"/>
                          </a:solidFill>
                        </a:defRPr>
                      </a:pPr>
                      <a:r>
                        <a:rPr sz="1400">
                          <a:solidFill>
                            <a:srgbClr val="FFFFFF"/>
                          </a:solidFill>
                          <a:sym typeface="Avenir Next Medium"/>
                        </a:rPr>
                        <a:t>  ENG - 112
ECO - 251</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MAT  143
ECO - 251</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CIS 115
CET - 111</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 NOS-130
NOS- 230 </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400">
                          <a:solidFill>
                            <a:srgbClr val="FFFFFF"/>
                          </a:solidFill>
                          <a:sym typeface="Avenir Next Medium"/>
                        </a:rPr>
                        <a:t>DBA - 110 </a:t>
                      </a: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endParaRPr/>
                    </a:p>
                  </a:txBody>
                  <a:tcPr marL="50800" marR="50800" marT="50800" marB="50800"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2200">
                          <a:solidFill>
                            <a:srgbClr val="FFFFFF"/>
                          </a:solidFill>
                          <a:sym typeface="Avenir Next Medium"/>
                        </a:rPr>
                        <a:t>AAS </a:t>
                      </a:r>
                    </a:p>
                  </a:txBody>
                  <a:tcPr marL="50800" marR="50800" marT="50800" marB="50800" anchor="ctr" horzOverflow="overflow">
                    <a:lnB w="12700">
                      <a:miter lim="400000"/>
                    </a:lnB>
                    <a:solidFill>
                      <a:srgbClr val="FF2600"/>
                    </a:solidFill>
                  </a:tcPr>
                </a:tc>
                <a:tc>
                  <a:txBody>
                    <a:bodyPr/>
                    <a:lstStyle/>
                    <a:p>
                      <a:pPr defTabSz="914400">
                        <a:defRPr sz="1800" cap="none" spc="0">
                          <a:solidFill>
                            <a:srgbClr val="000000"/>
                          </a:solidFill>
                        </a:defRPr>
                      </a:pPr>
                      <a:r>
                        <a:rPr sz="2200">
                          <a:solidFill>
                            <a:srgbClr val="5B5854"/>
                          </a:solidFill>
                          <a:sym typeface="Avenir Next Medium"/>
                        </a:rPr>
                        <a:t>27cr</a:t>
                      </a:r>
                    </a:p>
                  </a:txBody>
                  <a:tcPr marL="50800" marR="50800" marT="50800" marB="50800" anchor="ctr" horzOverflow="overflow">
                    <a:lnR w="12700">
                      <a:miter lim="400000"/>
                    </a:lnR>
                    <a:lnB w="12700">
                      <a:miter lim="400000"/>
                    </a:lnB>
                  </a:tcPr>
                </a:tc>
              </a:tr>
            </a:tbl>
          </a:graphicData>
        </a:graphic>
      </p:graphicFrame>
      <p:sp>
        <p:nvSpPr>
          <p:cNvPr id="213" name="Shape 213"/>
          <p:cNvSpPr/>
          <p:nvPr/>
        </p:nvSpPr>
        <p:spPr>
          <a:xfrm>
            <a:off x="2916275" y="488950"/>
            <a:ext cx="7172250" cy="520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Sample CTE Program of Study with CCP Pathway   </a:t>
            </a:r>
          </a:p>
        </p:txBody>
      </p:sp>
      <p:sp>
        <p:nvSpPr>
          <p:cNvPr id="214" name="Shape 214"/>
          <p:cNvSpPr/>
          <p:nvPr/>
        </p:nvSpPr>
        <p:spPr>
          <a:xfrm>
            <a:off x="1917699" y="1777999"/>
            <a:ext cx="1" cy="753514"/>
          </a:xfrm>
          <a:prstGeom prst="line">
            <a:avLst/>
          </a:prstGeom>
          <a:ln w="63500">
            <a:solidFill>
              <a:schemeClr val="accent5">
                <a:alpha val="75000"/>
              </a:schemeClr>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215" name="Shape 215"/>
          <p:cNvSpPr/>
          <p:nvPr/>
        </p:nvSpPr>
        <p:spPr>
          <a:xfrm>
            <a:off x="6441082" y="3153343"/>
            <a:ext cx="2127003" cy="2024956"/>
          </a:xfrm>
          <a:prstGeom prst="roundRect">
            <a:avLst>
              <a:gd name="adj" fmla="val 20881"/>
            </a:avLst>
          </a:prstGeom>
          <a:ln w="38100">
            <a:solidFill>
              <a:schemeClr val="accent2">
                <a:hueOff val="376120"/>
                <a:satOff val="8681"/>
                <a:lumOff val="-26383"/>
              </a:schemeClr>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16" name="Shape 216"/>
          <p:cNvSpPr/>
          <p:nvPr/>
        </p:nvSpPr>
        <p:spPr>
          <a:xfrm>
            <a:off x="6487219" y="5200127"/>
            <a:ext cx="2034730" cy="1710730"/>
          </a:xfrm>
          <a:prstGeom prst="roundRect">
            <a:avLst>
              <a:gd name="adj" fmla="val 23135"/>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17" name="Shape 217"/>
          <p:cNvSpPr/>
          <p:nvPr/>
        </p:nvSpPr>
        <p:spPr>
          <a:xfrm>
            <a:off x="9251575" y="1811009"/>
            <a:ext cx="0" cy="1292004"/>
          </a:xfrm>
          <a:prstGeom prst="line">
            <a:avLst/>
          </a:prstGeom>
          <a:ln w="63500">
            <a:solidFill>
              <a:srgbClr val="000000"/>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218" name="Shape 218"/>
          <p:cNvSpPr/>
          <p:nvPr/>
        </p:nvSpPr>
        <p:spPr>
          <a:xfrm>
            <a:off x="6922183" y="1811009"/>
            <a:ext cx="1" cy="1253904"/>
          </a:xfrm>
          <a:prstGeom prst="line">
            <a:avLst/>
          </a:prstGeom>
          <a:ln w="63500">
            <a:solidFill>
              <a:srgbClr val="000000"/>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219" name="Shape 219"/>
          <p:cNvSpPr/>
          <p:nvPr/>
        </p:nvSpPr>
        <p:spPr>
          <a:xfrm>
            <a:off x="4107780" y="1811009"/>
            <a:ext cx="1" cy="1253904"/>
          </a:xfrm>
          <a:prstGeom prst="line">
            <a:avLst/>
          </a:prstGeom>
          <a:ln w="63500">
            <a:solidFill>
              <a:srgbClr val="000000"/>
            </a:solidFill>
            <a:miter lim="400000"/>
            <a:tailEnd type="triangle"/>
          </a:ln>
        </p:spPr>
        <p:txBody>
          <a:bodyPr lIns="50800" tIns="50800" rIns="50800" bIns="50800" anchor="ctr"/>
          <a:lstStyle/>
          <a:p>
            <a:pPr>
              <a:defRPr sz="1600" cap="all" spc="32">
                <a:latin typeface="+mn-lt"/>
                <a:ea typeface="+mn-ea"/>
                <a:cs typeface="+mn-cs"/>
                <a:sym typeface="Futura"/>
              </a:defRPr>
            </a:pPr>
            <a:endParaRPr/>
          </a:p>
        </p:txBody>
      </p:sp>
      <p:sp>
        <p:nvSpPr>
          <p:cNvPr id="220" name="Shape 220"/>
          <p:cNvSpPr/>
          <p:nvPr/>
        </p:nvSpPr>
        <p:spPr>
          <a:xfrm>
            <a:off x="6949169" y="1259542"/>
            <a:ext cx="1816203" cy="77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1400"/>
            </a:pPr>
            <a:r>
              <a:rPr sz="2200" dirty="0"/>
              <a:t>Electives </a:t>
            </a:r>
          </a:p>
          <a:p>
            <a:pPr>
              <a:defRPr sz="1400"/>
            </a:pPr>
            <a:r>
              <a:rPr sz="2200" dirty="0"/>
              <a:t>(Articulation) </a:t>
            </a:r>
          </a:p>
        </p:txBody>
      </p:sp>
      <p:sp>
        <p:nvSpPr>
          <p:cNvPr id="221" name="Shape 221"/>
          <p:cNvSpPr/>
          <p:nvPr/>
        </p:nvSpPr>
        <p:spPr>
          <a:xfrm>
            <a:off x="9348790" y="1449906"/>
            <a:ext cx="1638269" cy="44114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rPr sz="2200" dirty="0"/>
              <a:t>Credentials </a:t>
            </a:r>
          </a:p>
        </p:txBody>
      </p:sp>
      <p:sp>
        <p:nvSpPr>
          <p:cNvPr id="222" name="Shape 222"/>
          <p:cNvSpPr/>
          <p:nvPr/>
        </p:nvSpPr>
        <p:spPr>
          <a:xfrm>
            <a:off x="4158620" y="1289795"/>
            <a:ext cx="2067874" cy="77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1500"/>
            </a:pPr>
            <a:r>
              <a:rPr sz="2200" dirty="0"/>
              <a:t>HS Graduation </a:t>
            </a:r>
          </a:p>
          <a:p>
            <a:r>
              <a:rPr sz="2200" dirty="0"/>
              <a:t>Requirements</a:t>
            </a:r>
            <a:r>
              <a:rPr sz="2200" dirty="0"/>
              <a:t>  </a:t>
            </a:r>
          </a:p>
        </p:txBody>
      </p:sp>
      <p:sp>
        <p:nvSpPr>
          <p:cNvPr id="223" name="Shape 223"/>
          <p:cNvSpPr/>
          <p:nvPr/>
        </p:nvSpPr>
        <p:spPr>
          <a:xfrm>
            <a:off x="2062181" y="1538806"/>
            <a:ext cx="981039" cy="44114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1400"/>
            </a:pPr>
            <a:r>
              <a:rPr sz="2200" dirty="0"/>
              <a:t>Grade</a:t>
            </a:r>
            <a:r>
              <a:rPr sz="2200" dirty="0"/>
              <a:t> </a:t>
            </a:r>
          </a:p>
        </p:txBody>
      </p:sp>
      <p:sp>
        <p:nvSpPr>
          <p:cNvPr id="224" name="Shape 224"/>
          <p:cNvSpPr/>
          <p:nvPr/>
        </p:nvSpPr>
        <p:spPr>
          <a:xfrm>
            <a:off x="8646219" y="6114527"/>
            <a:ext cx="1456183" cy="736601"/>
          </a:xfrm>
          <a:prstGeom prst="roundRect">
            <a:avLst>
              <a:gd name="adj" fmla="val 38452"/>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5" name="Shape 225"/>
          <p:cNvSpPr/>
          <p:nvPr/>
        </p:nvSpPr>
        <p:spPr>
          <a:xfrm>
            <a:off x="8633519" y="6940027"/>
            <a:ext cx="1456183" cy="800101"/>
          </a:xfrm>
          <a:prstGeom prst="roundRect">
            <a:avLst>
              <a:gd name="adj" fmla="val 35400"/>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6" name="Shape 226"/>
          <p:cNvSpPr/>
          <p:nvPr/>
        </p:nvSpPr>
        <p:spPr>
          <a:xfrm>
            <a:off x="8633519" y="7803626"/>
            <a:ext cx="1456183" cy="860030"/>
          </a:xfrm>
          <a:prstGeom prst="roundRect">
            <a:avLst>
              <a:gd name="adj" fmla="val 32934"/>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7" name="Shape 227"/>
          <p:cNvSpPr/>
          <p:nvPr/>
        </p:nvSpPr>
        <p:spPr>
          <a:xfrm>
            <a:off x="2308919" y="3193527"/>
            <a:ext cx="4176565" cy="3703886"/>
          </a:xfrm>
          <a:prstGeom prst="roundRect">
            <a:avLst>
              <a:gd name="adj" fmla="val 21933"/>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8" name="Shape 228"/>
          <p:cNvSpPr/>
          <p:nvPr/>
        </p:nvSpPr>
        <p:spPr>
          <a:xfrm>
            <a:off x="2359719" y="6940027"/>
            <a:ext cx="6169917" cy="1710731"/>
          </a:xfrm>
          <a:prstGeom prst="roundRect">
            <a:avLst>
              <a:gd name="adj" fmla="val 35400"/>
            </a:avLst>
          </a:prstGeom>
          <a:ln w="38100">
            <a:solidFill>
              <a:srgbClr val="FFFFFF"/>
            </a:solidFill>
            <a:miter lim="400000"/>
          </a:ln>
        </p:spPr>
        <p:txBody>
          <a:bodyPr lIns="50800" tIns="50800" rIns="50800" bIns="50800" anchor="ctr"/>
          <a:lstStyle/>
          <a:p>
            <a:pPr>
              <a:defRPr sz="1600" cap="all" spc="32">
                <a:latin typeface="+mn-lt"/>
                <a:ea typeface="+mn-ea"/>
                <a:cs typeface="+mn-cs"/>
                <a:sym typeface="Futura"/>
              </a:defRPr>
            </a:pPr>
            <a:endParaRPr/>
          </a:p>
        </p:txBody>
      </p:sp>
      <p:sp>
        <p:nvSpPr>
          <p:cNvPr id="229" name="Shape 229"/>
          <p:cNvSpPr/>
          <p:nvPr/>
        </p:nvSpPr>
        <p:spPr>
          <a:xfrm>
            <a:off x="11276584" y="6222477"/>
            <a:ext cx="1018033"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Jobs $</a:t>
            </a:r>
          </a:p>
        </p:txBody>
      </p:sp>
      <p:sp>
        <p:nvSpPr>
          <p:cNvPr id="230" name="Shape 230"/>
          <p:cNvSpPr/>
          <p:nvPr/>
        </p:nvSpPr>
        <p:spPr>
          <a:xfrm>
            <a:off x="11191849" y="7079727"/>
            <a:ext cx="118750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Jobs $$</a:t>
            </a:r>
          </a:p>
        </p:txBody>
      </p:sp>
      <p:sp>
        <p:nvSpPr>
          <p:cNvPr id="231" name="Shape 231"/>
          <p:cNvSpPr/>
          <p:nvPr/>
        </p:nvSpPr>
        <p:spPr>
          <a:xfrm>
            <a:off x="11107115" y="7936977"/>
            <a:ext cx="1356970"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Jobs $$$</a:t>
            </a:r>
          </a:p>
        </p:txBody>
      </p:sp>
      <p:sp>
        <p:nvSpPr>
          <p:cNvPr id="232" name="Shape 232"/>
          <p:cNvSpPr/>
          <p:nvPr/>
        </p:nvSpPr>
        <p:spPr>
          <a:xfrm rot="16200000">
            <a:off x="-258454" y="4376861"/>
            <a:ext cx="2879108" cy="52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r>
              <a:t>High School </a:t>
            </a:r>
          </a:p>
        </p:txBody>
      </p:sp>
      <p:sp>
        <p:nvSpPr>
          <p:cNvPr id="233" name="Shape 233"/>
          <p:cNvSpPr/>
          <p:nvPr/>
        </p:nvSpPr>
        <p:spPr>
          <a:xfrm rot="16200000">
            <a:off x="-411673" y="6926408"/>
            <a:ext cx="3185546" cy="52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r>
              <a:t>College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accel="50000" decel="50000" fill="hold" grpId="2" nodeType="clickEffect">
                                  <p:stCondLst>
                                    <p:cond delay="0"/>
                                  </p:stCondLst>
                                  <p:childTnLst>
                                    <p:animScale>
                                      <p:cBhvr>
                                        <p:cTn id="10" dur="1000" fill="hold"/>
                                        <p:tgtEl>
                                          <p:spTgt spid="22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3" presetClass="exit" presetSubtype="32" fill="hold" grpId="3" nodeType="clickEffect">
                                  <p:stCondLst>
                                    <p:cond delay="0"/>
                                  </p:stCondLst>
                                  <p:iterate>
                                    <p:tmAbs val="0"/>
                                  </p:iterate>
                                  <p:childTnLst>
                                    <p:anim calcmode="lin" valueType="num">
                                      <p:cBhvr>
                                        <p:cTn id="14" dur="2500" fill="hold"/>
                                        <p:tgtEl>
                                          <p:spTgt spid="227"/>
                                        </p:tgtEl>
                                        <p:attrNameLst>
                                          <p:attrName>ppt_w</p:attrName>
                                        </p:attrNameLst>
                                      </p:cBhvr>
                                      <p:tavLst>
                                        <p:tav tm="0">
                                          <p:val>
                                            <p:strVal val="ppt_w"/>
                                          </p:val>
                                        </p:tav>
                                        <p:tav tm="100000">
                                          <p:val>
                                            <p:fltVal val="0"/>
                                          </p:val>
                                        </p:tav>
                                      </p:tavLst>
                                    </p:anim>
                                    <p:anim calcmode="lin" valueType="num">
                                      <p:cBhvr>
                                        <p:cTn id="15" dur="2500" fill="hold"/>
                                        <p:tgtEl>
                                          <p:spTgt spid="227"/>
                                        </p:tgtEl>
                                        <p:attrNameLst>
                                          <p:attrName>ppt_h</p:attrName>
                                        </p:attrNameLst>
                                      </p:cBhvr>
                                      <p:tavLst>
                                        <p:tav tm="0">
                                          <p:val>
                                            <p:strVal val="ppt_h"/>
                                          </p:val>
                                        </p:tav>
                                        <p:tav tm="100000">
                                          <p:val>
                                            <p:fltVal val="0"/>
                                          </p:val>
                                        </p:tav>
                                      </p:tavLst>
                                    </p:anim>
                                    <p:set>
                                      <p:cBhvr>
                                        <p:cTn id="16" fill="hold">
                                          <p:stCondLst>
                                            <p:cond delay="2499"/>
                                          </p:stCondLst>
                                        </p:cTn>
                                        <p:tgtEl>
                                          <p:spTgt spid="2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8" fill="hold" grpId="4" nodeType="clickEffect">
                                  <p:stCondLst>
                                    <p:cond delay="0"/>
                                  </p:stCondLst>
                                  <p:iterate>
                                    <p:tmAbs val="0"/>
                                  </p:iterate>
                                  <p:childTnLst>
                                    <p:set>
                                      <p:cBhvr>
                                        <p:cTn id="20" fill="hold"/>
                                        <p:tgtEl>
                                          <p:spTgt spid="215"/>
                                        </p:tgtEl>
                                        <p:attrNameLst>
                                          <p:attrName>style.visibility</p:attrName>
                                        </p:attrNameLst>
                                      </p:cBhvr>
                                      <p:to>
                                        <p:strVal val="visible"/>
                                      </p:to>
                                    </p:set>
                                    <p:anim calcmode="lin" valueType="num">
                                      <p:cBhvr>
                                        <p:cTn id="21" dur="1000" fill="hold"/>
                                        <p:tgtEl>
                                          <p:spTgt spid="215"/>
                                        </p:tgtEl>
                                        <p:attrNameLst>
                                          <p:attrName>ppt_w</p:attrName>
                                        </p:attrNameLst>
                                      </p:cBhvr>
                                      <p:tavLst>
                                        <p:tav tm="0">
                                          <p:val>
                                            <p:fltVal val="0"/>
                                          </p:val>
                                        </p:tav>
                                        <p:tav tm="100000">
                                          <p:val>
                                            <p:strVal val="#ppt_w"/>
                                          </p:val>
                                        </p:tav>
                                      </p:tavLst>
                                    </p:anim>
                                    <p:anim calcmode="lin" valueType="num">
                                      <p:cBhvr>
                                        <p:cTn id="22" dur="1000" fill="hold"/>
                                        <p:tgtEl>
                                          <p:spTgt spid="215"/>
                                        </p:tgtEl>
                                        <p:attrNameLst>
                                          <p:attrName>ppt_h</p:attrName>
                                        </p:attrNameLst>
                                      </p:cBhvr>
                                      <p:tavLst>
                                        <p:tav tm="0">
                                          <p:val>
                                            <p:fltVal val="0"/>
                                          </p:val>
                                        </p:tav>
                                        <p:tav tm="100000">
                                          <p:val>
                                            <p:strVal val="#ppt_h"/>
                                          </p:val>
                                        </p:tav>
                                      </p:tavLst>
                                    </p:anim>
                                    <p:anim calcmode="lin" valueType="num">
                                      <p:cBhvr>
                                        <p:cTn id="23" dur="1000" fill="hold"/>
                                        <p:tgtEl>
                                          <p:spTgt spid="21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9" presetClass="exit" fill="hold" grpId="5" nodeType="clickEffect">
                                  <p:stCondLst>
                                    <p:cond delay="0"/>
                                  </p:stCondLst>
                                  <p:iterate>
                                    <p:tmAbs val="0"/>
                                  </p:iterate>
                                  <p:childTnLst>
                                    <p:animEffect transition="out" filter="dissolve">
                                      <p:cBhvr>
                                        <p:cTn id="28" dur="1500" fill="hold"/>
                                        <p:tgtEl>
                                          <p:spTgt spid="215"/>
                                        </p:tgtEl>
                                      </p:cBhvr>
                                    </p:animEffect>
                                    <p:set>
                                      <p:cBhvr>
                                        <p:cTn id="29" fill="hold">
                                          <p:stCondLst>
                                            <p:cond delay="1499"/>
                                          </p:stCondLst>
                                        </p:cTn>
                                        <p:tgtEl>
                                          <p:spTgt spid="2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fill="hold" grpId="6" nodeType="clickEffect">
                                  <p:stCondLst>
                                    <p:cond delay="0"/>
                                  </p:stCondLst>
                                  <p:iterate type="lt">
                                    <p:tmAbs val="0"/>
                                  </p:iterate>
                                  <p:childTnLst>
                                    <p:set>
                                      <p:cBhvr>
                                        <p:cTn id="33" fill="hold"/>
                                        <p:tgtEl>
                                          <p:spTgt spid="216"/>
                                        </p:tgtEl>
                                        <p:attrNameLst>
                                          <p:attrName>style.visibility</p:attrName>
                                        </p:attrNameLst>
                                      </p:cBhvr>
                                      <p:to>
                                        <p:strVal val="visible"/>
                                      </p:to>
                                    </p:set>
                                    <p:animEffect transition="in" filter="fade">
                                      <p:cBhvr>
                                        <p:cTn id="34" dur="1000"/>
                                        <p:tgtEl>
                                          <p:spTgt spid="2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8" fill="hold" grpId="7" nodeType="clickEffect">
                                  <p:stCondLst>
                                    <p:cond delay="0"/>
                                  </p:stCondLst>
                                  <p:iterate>
                                    <p:tmAbs val="0"/>
                                  </p:iterate>
                                  <p:childTnLst>
                                    <p:animEffect transition="out" filter="wipe(left)">
                                      <p:cBhvr>
                                        <p:cTn id="38" dur="1000" fill="hold"/>
                                        <p:tgtEl>
                                          <p:spTgt spid="216"/>
                                        </p:tgtEl>
                                      </p:cBhvr>
                                    </p:animEffect>
                                    <p:set>
                                      <p:cBhvr>
                                        <p:cTn id="39" fill="hold">
                                          <p:stCondLst>
                                            <p:cond delay="999"/>
                                          </p:stCondLst>
                                        </p:cTn>
                                        <p:tgtEl>
                                          <p:spTgt spid="21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5" presetClass="entr" presetSubtype="8" fill="hold" grpId="8" nodeType="clickEffect">
                                  <p:stCondLst>
                                    <p:cond delay="0"/>
                                  </p:stCondLst>
                                  <p:iterate>
                                    <p:tmAbs val="0"/>
                                  </p:iterate>
                                  <p:childTnLst>
                                    <p:set>
                                      <p:cBhvr>
                                        <p:cTn id="43" fill="hold"/>
                                        <p:tgtEl>
                                          <p:spTgt spid="228"/>
                                        </p:tgtEl>
                                        <p:attrNameLst>
                                          <p:attrName>style.visibility</p:attrName>
                                        </p:attrNameLst>
                                      </p:cBhvr>
                                      <p:to>
                                        <p:strVal val="visible"/>
                                      </p:to>
                                    </p:set>
                                    <p:anim calcmode="lin" valueType="num">
                                      <p:cBhvr>
                                        <p:cTn id="44" dur="1000" fill="hold"/>
                                        <p:tgtEl>
                                          <p:spTgt spid="228"/>
                                        </p:tgtEl>
                                        <p:attrNameLst>
                                          <p:attrName>ppt_w</p:attrName>
                                        </p:attrNameLst>
                                      </p:cBhvr>
                                      <p:tavLst>
                                        <p:tav tm="0">
                                          <p:val>
                                            <p:fltVal val="0"/>
                                          </p:val>
                                        </p:tav>
                                        <p:tav tm="100000">
                                          <p:val>
                                            <p:strVal val="#ppt_w"/>
                                          </p:val>
                                        </p:tav>
                                      </p:tavLst>
                                    </p:anim>
                                    <p:anim calcmode="lin" valueType="num">
                                      <p:cBhvr>
                                        <p:cTn id="45" dur="1000" fill="hold"/>
                                        <p:tgtEl>
                                          <p:spTgt spid="228"/>
                                        </p:tgtEl>
                                        <p:attrNameLst>
                                          <p:attrName>ppt_h</p:attrName>
                                        </p:attrNameLst>
                                      </p:cBhvr>
                                      <p:tavLst>
                                        <p:tav tm="0">
                                          <p:val>
                                            <p:fltVal val="0"/>
                                          </p:val>
                                        </p:tav>
                                        <p:tav tm="100000">
                                          <p:val>
                                            <p:strVal val="#ppt_h"/>
                                          </p:val>
                                        </p:tav>
                                      </p:tavLst>
                                    </p:anim>
                                    <p:anim calcmode="lin" valueType="num">
                                      <p:cBhvr>
                                        <p:cTn id="46" dur="1000" fill="hold"/>
                                        <p:tgtEl>
                                          <p:spTgt spid="22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2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9" nodeType="clickEffect">
                                  <p:stCondLst>
                                    <p:cond delay="0"/>
                                  </p:stCondLst>
                                  <p:iterate>
                                    <p:tmAbs val="0"/>
                                  </p:iterate>
                                  <p:childTnLst>
                                    <p:animEffect transition="out" filter="wipe(left)">
                                      <p:cBhvr>
                                        <p:cTn id="51" dur="1000" fill="hold"/>
                                        <p:tgtEl>
                                          <p:spTgt spid="228"/>
                                        </p:tgtEl>
                                      </p:cBhvr>
                                    </p:animEffect>
                                    <p:set>
                                      <p:cBhvr>
                                        <p:cTn id="52" fill="hold">
                                          <p:stCondLst>
                                            <p:cond delay="999"/>
                                          </p:stCondLst>
                                        </p:cTn>
                                        <p:tgtEl>
                                          <p:spTgt spid="2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10" nodeType="clickEffect">
                                  <p:stCondLst>
                                    <p:cond delay="0"/>
                                  </p:stCondLst>
                                  <p:iterate>
                                    <p:tmAbs val="0"/>
                                  </p:iterate>
                                  <p:childTnLst>
                                    <p:set>
                                      <p:cBhvr>
                                        <p:cTn id="56" fill="hold"/>
                                        <p:tgtEl>
                                          <p:spTgt spid="224"/>
                                        </p:tgtEl>
                                        <p:attrNameLst>
                                          <p:attrName>style.visibility</p:attrName>
                                        </p:attrNameLst>
                                      </p:cBhvr>
                                      <p:to>
                                        <p:strVal val="visible"/>
                                      </p:to>
                                    </p:set>
                                    <p:anim calcmode="lin" valueType="num">
                                      <p:cBhvr>
                                        <p:cTn id="57" dur="4000" fill="hold"/>
                                        <p:tgtEl>
                                          <p:spTgt spid="224"/>
                                        </p:tgtEl>
                                        <p:attrNameLst>
                                          <p:attrName>ppt_x</p:attrName>
                                        </p:attrNameLst>
                                      </p:cBhvr>
                                      <p:tavLst>
                                        <p:tav tm="0">
                                          <p:val>
                                            <p:strVal val="0-#ppt_w/2"/>
                                          </p:val>
                                        </p:tav>
                                        <p:tav tm="100000">
                                          <p:val>
                                            <p:strVal val="#ppt_x"/>
                                          </p:val>
                                        </p:tav>
                                      </p:tavLst>
                                    </p:anim>
                                    <p:anim calcmode="lin" valueType="num">
                                      <p:cBhvr>
                                        <p:cTn id="58" dur="40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11" nodeType="clickEffect">
                                  <p:stCondLst>
                                    <p:cond delay="0"/>
                                  </p:stCondLst>
                                  <p:iterate>
                                    <p:tmAbs val="0"/>
                                  </p:iterate>
                                  <p:childTnLst>
                                    <p:set>
                                      <p:cBhvr>
                                        <p:cTn id="62" fill="hold"/>
                                        <p:tgtEl>
                                          <p:spTgt spid="225"/>
                                        </p:tgtEl>
                                        <p:attrNameLst>
                                          <p:attrName>style.visibility</p:attrName>
                                        </p:attrNameLst>
                                      </p:cBhvr>
                                      <p:to>
                                        <p:strVal val="visible"/>
                                      </p:to>
                                    </p:set>
                                    <p:anim calcmode="lin" valueType="num">
                                      <p:cBhvr>
                                        <p:cTn id="63" dur="4000" fill="hold"/>
                                        <p:tgtEl>
                                          <p:spTgt spid="225"/>
                                        </p:tgtEl>
                                        <p:attrNameLst>
                                          <p:attrName>ppt_x</p:attrName>
                                        </p:attrNameLst>
                                      </p:cBhvr>
                                      <p:tavLst>
                                        <p:tav tm="0">
                                          <p:val>
                                            <p:strVal val="0-#ppt_w/2"/>
                                          </p:val>
                                        </p:tav>
                                        <p:tav tm="100000">
                                          <p:val>
                                            <p:strVal val="#ppt_x"/>
                                          </p:val>
                                        </p:tav>
                                      </p:tavLst>
                                    </p:anim>
                                    <p:anim calcmode="lin" valueType="num">
                                      <p:cBhvr>
                                        <p:cTn id="64" dur="4000" fill="hold"/>
                                        <p:tgtEl>
                                          <p:spTgt spid="22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12" nodeType="clickEffect">
                                  <p:stCondLst>
                                    <p:cond delay="0"/>
                                  </p:stCondLst>
                                  <p:iterate>
                                    <p:tmAbs val="0"/>
                                  </p:iterate>
                                  <p:childTnLst>
                                    <p:set>
                                      <p:cBhvr>
                                        <p:cTn id="68" fill="hold"/>
                                        <p:tgtEl>
                                          <p:spTgt spid="226"/>
                                        </p:tgtEl>
                                        <p:attrNameLst>
                                          <p:attrName>style.visibility</p:attrName>
                                        </p:attrNameLst>
                                      </p:cBhvr>
                                      <p:to>
                                        <p:strVal val="visible"/>
                                      </p:to>
                                    </p:set>
                                    <p:anim calcmode="lin" valueType="num">
                                      <p:cBhvr>
                                        <p:cTn id="69" dur="4000" fill="hold"/>
                                        <p:tgtEl>
                                          <p:spTgt spid="226"/>
                                        </p:tgtEl>
                                        <p:attrNameLst>
                                          <p:attrName>ppt_x</p:attrName>
                                        </p:attrNameLst>
                                      </p:cBhvr>
                                      <p:tavLst>
                                        <p:tav tm="0">
                                          <p:val>
                                            <p:strVal val="0-#ppt_w/2"/>
                                          </p:val>
                                        </p:tav>
                                        <p:tav tm="100000">
                                          <p:val>
                                            <p:strVal val="#ppt_x"/>
                                          </p:val>
                                        </p:tav>
                                      </p:tavLst>
                                    </p:anim>
                                    <p:anim calcmode="lin" valueType="num">
                                      <p:cBhvr>
                                        <p:cTn id="70" dur="40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13" nodeType="clickEffect">
                                  <p:stCondLst>
                                    <p:cond delay="0"/>
                                  </p:stCondLst>
                                  <p:iterate>
                                    <p:tmAbs val="0"/>
                                  </p:iterate>
                                  <p:childTnLst>
                                    <p:set>
                                      <p:cBhvr>
                                        <p:cTn id="74" fill="hold"/>
                                        <p:tgtEl>
                                          <p:spTgt spid="229"/>
                                        </p:tgtEl>
                                        <p:attrNameLst>
                                          <p:attrName>style.visibility</p:attrName>
                                        </p:attrNameLst>
                                      </p:cBhvr>
                                      <p:to>
                                        <p:strVal val="visible"/>
                                      </p:to>
                                    </p:set>
                                    <p:anim calcmode="lin" valueType="num">
                                      <p:cBhvr>
                                        <p:cTn id="75" dur="1000" fill="hold"/>
                                        <p:tgtEl>
                                          <p:spTgt spid="229"/>
                                        </p:tgtEl>
                                        <p:attrNameLst>
                                          <p:attrName>ppt_x</p:attrName>
                                        </p:attrNameLst>
                                      </p:cBhvr>
                                      <p:tavLst>
                                        <p:tav tm="0">
                                          <p:val>
                                            <p:strVal val="0-#ppt_w/2"/>
                                          </p:val>
                                        </p:tav>
                                        <p:tav tm="100000">
                                          <p:val>
                                            <p:strVal val="#ppt_x"/>
                                          </p:val>
                                        </p:tav>
                                      </p:tavLst>
                                    </p:anim>
                                    <p:anim calcmode="lin" valueType="num">
                                      <p:cBhvr>
                                        <p:cTn id="76" dur="100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14" nodeType="clickEffect">
                                  <p:stCondLst>
                                    <p:cond delay="0"/>
                                  </p:stCondLst>
                                  <p:iterate>
                                    <p:tmAbs val="0"/>
                                  </p:iterate>
                                  <p:childTnLst>
                                    <p:set>
                                      <p:cBhvr>
                                        <p:cTn id="80" fill="hold"/>
                                        <p:tgtEl>
                                          <p:spTgt spid="230"/>
                                        </p:tgtEl>
                                        <p:attrNameLst>
                                          <p:attrName>style.visibility</p:attrName>
                                        </p:attrNameLst>
                                      </p:cBhvr>
                                      <p:to>
                                        <p:strVal val="visible"/>
                                      </p:to>
                                    </p:set>
                                    <p:anim calcmode="lin" valueType="num">
                                      <p:cBhvr>
                                        <p:cTn id="81" dur="1000" fill="hold"/>
                                        <p:tgtEl>
                                          <p:spTgt spid="230"/>
                                        </p:tgtEl>
                                        <p:attrNameLst>
                                          <p:attrName>ppt_x</p:attrName>
                                        </p:attrNameLst>
                                      </p:cBhvr>
                                      <p:tavLst>
                                        <p:tav tm="0">
                                          <p:val>
                                            <p:strVal val="0-#ppt_w/2"/>
                                          </p:val>
                                        </p:tav>
                                        <p:tav tm="100000">
                                          <p:val>
                                            <p:strVal val="#ppt_x"/>
                                          </p:val>
                                        </p:tav>
                                      </p:tavLst>
                                    </p:anim>
                                    <p:anim calcmode="lin" valueType="num">
                                      <p:cBhvr>
                                        <p:cTn id="82" dur="1000" fill="hold"/>
                                        <p:tgtEl>
                                          <p:spTgt spid="23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15" nodeType="clickEffect">
                                  <p:stCondLst>
                                    <p:cond delay="0"/>
                                  </p:stCondLst>
                                  <p:iterate>
                                    <p:tmAbs val="0"/>
                                  </p:iterate>
                                  <p:childTnLst>
                                    <p:set>
                                      <p:cBhvr>
                                        <p:cTn id="86" fill="hold"/>
                                        <p:tgtEl>
                                          <p:spTgt spid="231"/>
                                        </p:tgtEl>
                                        <p:attrNameLst>
                                          <p:attrName>style.visibility</p:attrName>
                                        </p:attrNameLst>
                                      </p:cBhvr>
                                      <p:to>
                                        <p:strVal val="visible"/>
                                      </p:to>
                                    </p:set>
                                    <p:anim calcmode="lin" valueType="num">
                                      <p:cBhvr>
                                        <p:cTn id="87" dur="1000" fill="hold"/>
                                        <p:tgtEl>
                                          <p:spTgt spid="231"/>
                                        </p:tgtEl>
                                        <p:attrNameLst>
                                          <p:attrName>ppt_x</p:attrName>
                                        </p:attrNameLst>
                                      </p:cBhvr>
                                      <p:tavLst>
                                        <p:tav tm="0">
                                          <p:val>
                                            <p:strVal val="0-#ppt_w/2"/>
                                          </p:val>
                                        </p:tav>
                                        <p:tav tm="100000">
                                          <p:val>
                                            <p:strVal val="#ppt_x"/>
                                          </p:val>
                                        </p:tav>
                                      </p:tavLst>
                                    </p:anim>
                                    <p:anim calcmode="lin" valueType="num">
                                      <p:cBhvr>
                                        <p:cTn id="88"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4" animBg="1" advAuto="0"/>
      <p:bldP spid="215" grpId="5" animBg="1" advAuto="0"/>
      <p:bldP spid="216" grpId="6" animBg="1" advAuto="0"/>
      <p:bldP spid="216" grpId="7" animBg="1" advAuto="0"/>
      <p:bldP spid="224" grpId="10" animBg="1" advAuto="0"/>
      <p:bldP spid="225" grpId="11" animBg="1" advAuto="0"/>
      <p:bldP spid="226" grpId="12" animBg="1" advAuto="0"/>
      <p:bldP spid="227" grpId="1" animBg="1" advAuto="0"/>
      <p:bldP spid="227" grpId="2" animBg="1" advAuto="0"/>
      <p:bldP spid="227" grpId="3" animBg="1" advAuto="0"/>
      <p:bldP spid="228" grpId="8" animBg="1" advAuto="0"/>
      <p:bldP spid="228" grpId="9" animBg="1" advAuto="0"/>
      <p:bldP spid="229" grpId="13" animBg="1" advAuto="0"/>
      <p:bldP spid="230" grpId="14" animBg="1" advAuto="0"/>
      <p:bldP spid="231" grpId="15"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hueOff val="832536"/>
            <a:satOff val="-1337"/>
            <a:lumOff val="-21555"/>
          </a:schemeClr>
        </a:solidFill>
        <a:effectLst/>
      </p:bgPr>
    </p:bg>
    <p:spTree>
      <p:nvGrpSpPr>
        <p:cNvPr id="1" name=""/>
        <p:cNvGrpSpPr/>
        <p:nvPr/>
      </p:nvGrpSpPr>
      <p:grpSpPr>
        <a:xfrm>
          <a:off x="0" y="0"/>
          <a:ext cx="0" cy="0"/>
          <a:chOff x="0" y="0"/>
          <a:chExt cx="0" cy="0"/>
        </a:xfrm>
      </p:grpSpPr>
      <p:sp>
        <p:nvSpPr>
          <p:cNvPr id="548" name="Shape 548"/>
          <p:cNvSpPr>
            <a:spLocks noGrp="1"/>
          </p:cNvSpPr>
          <p:nvPr>
            <p:ph type="ctrTitle"/>
          </p:nvPr>
        </p:nvSpPr>
        <p:spPr>
          <a:prstGeom prst="rect">
            <a:avLst/>
          </a:prstGeom>
        </p:spPr>
        <p:txBody>
          <a:bodyPr/>
          <a:lstStyle/>
          <a:p>
            <a:r>
              <a:t>Career Pathways</a:t>
            </a:r>
          </a:p>
        </p:txBody>
      </p:sp>
      <p:sp>
        <p:nvSpPr>
          <p:cNvPr id="549" name="Shape 549"/>
          <p:cNvSpPr>
            <a:spLocks noGrp="1"/>
          </p:cNvSpPr>
          <p:nvPr>
            <p:ph type="subTitle" sz="quarter" idx="1"/>
          </p:nvPr>
        </p:nvSpPr>
        <p:spPr>
          <a:prstGeom prst="rect">
            <a:avLst/>
          </a:prstGeom>
        </p:spPr>
        <p:txBody>
          <a:bodyPr/>
          <a:lstStyle/>
          <a:p>
            <a:r>
              <a:t>Overview and Elements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p:nvPr/>
        </p:nvSpPr>
        <p:spPr>
          <a:xfrm>
            <a:off x="673100" y="1320800"/>
            <a:ext cx="11658600" cy="5362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600" cap="all" spc="234">
                <a:latin typeface="+mn-lt"/>
                <a:ea typeface="+mn-ea"/>
                <a:cs typeface="+mn-cs"/>
                <a:sym typeface="Futura"/>
              </a:defRPr>
            </a:lvl1pPr>
          </a:lstStyle>
          <a:p>
            <a:r>
              <a:t>Characteristics  </a:t>
            </a:r>
          </a:p>
        </p:txBody>
      </p:sp>
      <p:sp>
        <p:nvSpPr>
          <p:cNvPr id="236" name="Shape 236"/>
          <p:cNvSpPr>
            <a:spLocks noGrp="1"/>
          </p:cNvSpPr>
          <p:nvPr>
            <p:ph type="title"/>
          </p:nvPr>
        </p:nvSpPr>
        <p:spPr>
          <a:prstGeom prst="rect">
            <a:avLst/>
          </a:prstGeom>
        </p:spPr>
        <p:txBody>
          <a:bodyPr/>
          <a:lstStyle>
            <a:lvl1pPr defTabSz="452627">
              <a:defRPr sz="3959" spc="79"/>
            </a:lvl1pPr>
          </a:lstStyle>
          <a:p>
            <a:r>
              <a:t>Pathways</a:t>
            </a:r>
          </a:p>
        </p:txBody>
      </p:sp>
      <p:sp>
        <p:nvSpPr>
          <p:cNvPr id="237" name="Shape 237"/>
          <p:cNvSpPr>
            <a:spLocks noGrp="1"/>
          </p:cNvSpPr>
          <p:nvPr>
            <p:ph type="body" idx="1"/>
          </p:nvPr>
        </p:nvSpPr>
        <p:spPr>
          <a:prstGeom prst="rect">
            <a:avLst/>
          </a:prstGeom>
        </p:spPr>
        <p:txBody>
          <a:bodyPr/>
          <a:lstStyle/>
          <a:p>
            <a:r>
              <a:t>Seamless framework in demand-driven, data-informed, clusters </a:t>
            </a:r>
          </a:p>
          <a:p>
            <a:r>
              <a:t>Engage Employers</a:t>
            </a:r>
          </a:p>
          <a:p>
            <a:r>
              <a:t>Offer Career Development &amp; Awareness</a:t>
            </a:r>
          </a:p>
          <a:p>
            <a:r>
              <a:t>Coordinate Training and Programs of Study that accept credit and articulated credit for prior leaning, integrate work-based learning, contain multiple entry and exit points, award credentials, certificates, diplomas, and degrees that meet workforce needs</a:t>
            </a:r>
          </a:p>
          <a:p>
            <a:r>
              <a:t>Place individuals in full-time jobs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image11.png"/>
          <p:cNvPicPr>
            <a:picLocks noChangeAspect="1"/>
          </p:cNvPicPr>
          <p:nvPr/>
        </p:nvPicPr>
        <p:blipFill>
          <a:blip r:embed="rId3">
            <a:extLst/>
          </a:blip>
          <a:stretch>
            <a:fillRect/>
          </a:stretch>
        </p:blipFill>
        <p:spPr>
          <a:xfrm>
            <a:off x="10117010" y="8785013"/>
            <a:ext cx="2642614" cy="745099"/>
          </a:xfrm>
          <a:prstGeom prst="rect">
            <a:avLst/>
          </a:prstGeom>
          <a:ln w="12700">
            <a:miter lim="400000"/>
          </a:ln>
        </p:spPr>
      </p:pic>
      <p:grpSp>
        <p:nvGrpSpPr>
          <p:cNvPr id="242" name="Group 242"/>
          <p:cNvGrpSpPr/>
          <p:nvPr/>
        </p:nvGrpSpPr>
        <p:grpSpPr>
          <a:xfrm>
            <a:off x="542916" y="3236909"/>
            <a:ext cx="1258218" cy="2838285"/>
            <a:chOff x="0" y="0"/>
            <a:chExt cx="1258217" cy="2838284"/>
          </a:xfrm>
        </p:grpSpPr>
        <p:sp>
          <p:nvSpPr>
            <p:cNvPr id="240" name="Shape 240"/>
            <p:cNvSpPr/>
            <p:nvPr/>
          </p:nvSpPr>
          <p:spPr>
            <a:xfrm rot="16200000">
              <a:off x="-790029" y="790029"/>
              <a:ext cx="2838277" cy="1258218"/>
            </a:xfrm>
            <a:prstGeom prst="rect">
              <a:avLst/>
            </a:prstGeom>
            <a:solidFill>
              <a:srgbClr val="002F73"/>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1200" b="1" u="sng">
                  <a:solidFill>
                    <a:srgbClr val="FFFFFF"/>
                  </a:solidFill>
                  <a:latin typeface="Arial"/>
                  <a:ea typeface="Arial"/>
                  <a:cs typeface="Arial"/>
                  <a:sym typeface="Arial"/>
                </a:defRPr>
              </a:pPr>
              <a:endParaRPr/>
            </a:p>
          </p:txBody>
        </p:sp>
        <p:sp>
          <p:nvSpPr>
            <p:cNvPr id="241" name="Shape 241"/>
            <p:cNvSpPr/>
            <p:nvPr/>
          </p:nvSpPr>
          <p:spPr>
            <a:xfrm rot="16200000">
              <a:off x="-790031" y="977920"/>
              <a:ext cx="2838281" cy="882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2800" b="1" u="sng">
                  <a:solidFill>
                    <a:srgbClr val="FFFFFF"/>
                  </a:solidFill>
                  <a:latin typeface="Arial"/>
                  <a:ea typeface="Arial"/>
                  <a:cs typeface="Arial"/>
                  <a:sym typeface="Arial"/>
                </a:defRPr>
              </a:lvl1pPr>
            </a:lstStyle>
            <a:p>
              <a:r>
                <a:t>Comprehensive Career advising </a:t>
              </a:r>
            </a:p>
          </p:txBody>
        </p:sp>
      </p:grpSp>
      <p:grpSp>
        <p:nvGrpSpPr>
          <p:cNvPr id="245" name="Group 245"/>
          <p:cNvGrpSpPr/>
          <p:nvPr/>
        </p:nvGrpSpPr>
        <p:grpSpPr>
          <a:xfrm>
            <a:off x="4196414" y="5663536"/>
            <a:ext cx="1887949" cy="372435"/>
            <a:chOff x="0" y="0"/>
            <a:chExt cx="1887948" cy="372434"/>
          </a:xfrm>
        </p:grpSpPr>
        <p:sp>
          <p:nvSpPr>
            <p:cNvPr id="243" name="Shape 243"/>
            <p:cNvSpPr/>
            <p:nvPr/>
          </p:nvSpPr>
          <p:spPr>
            <a:xfrm>
              <a:off x="0" y="0"/>
              <a:ext cx="1790381" cy="372435"/>
            </a:xfrm>
            <a:prstGeom prst="rect">
              <a:avLst/>
            </a:prstGeom>
            <a:solidFill>
              <a:srgbClr val="FF2600"/>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7600" b="1" u="sng">
                  <a:solidFill>
                    <a:srgbClr val="000000"/>
                  </a:solidFill>
                  <a:latin typeface="Arial"/>
                  <a:ea typeface="Arial"/>
                  <a:cs typeface="Arial"/>
                  <a:sym typeface="Arial"/>
                </a:defRPr>
              </a:pPr>
              <a:endParaRPr/>
            </a:p>
          </p:txBody>
        </p:sp>
        <p:sp>
          <p:nvSpPr>
            <p:cNvPr id="244" name="Shape 244"/>
            <p:cNvSpPr/>
            <p:nvPr/>
          </p:nvSpPr>
          <p:spPr>
            <a:xfrm>
              <a:off x="30145" y="15971"/>
              <a:ext cx="1857804" cy="3405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1800" b="1" u="sng">
                  <a:solidFill>
                    <a:srgbClr val="000000"/>
                  </a:solidFill>
                  <a:latin typeface="Arial"/>
                  <a:ea typeface="Arial"/>
                  <a:cs typeface="Arial"/>
                  <a:sym typeface="Arial"/>
                </a:defRPr>
              </a:lvl1pPr>
            </a:lstStyle>
            <a:p>
              <a:r>
                <a:t>Certifications </a:t>
              </a:r>
            </a:p>
          </p:txBody>
        </p:sp>
      </p:grpSp>
      <p:grpSp>
        <p:nvGrpSpPr>
          <p:cNvPr id="248" name="Group 248"/>
          <p:cNvGrpSpPr/>
          <p:nvPr/>
        </p:nvGrpSpPr>
        <p:grpSpPr>
          <a:xfrm>
            <a:off x="4196410" y="3894592"/>
            <a:ext cx="4537949" cy="486122"/>
            <a:chOff x="0" y="0"/>
            <a:chExt cx="4537948" cy="486121"/>
          </a:xfrm>
        </p:grpSpPr>
        <p:sp>
          <p:nvSpPr>
            <p:cNvPr id="246" name="Shape 246"/>
            <p:cNvSpPr/>
            <p:nvPr/>
          </p:nvSpPr>
          <p:spPr>
            <a:xfrm>
              <a:off x="0" y="-1"/>
              <a:ext cx="4537949" cy="486123"/>
            </a:xfrm>
            <a:prstGeom prst="rect">
              <a:avLst/>
            </a:prstGeom>
            <a:solidFill>
              <a:srgbClr val="C9DFF2"/>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3800" b="1" u="sng">
                  <a:solidFill>
                    <a:srgbClr val="000000"/>
                  </a:solidFill>
                  <a:latin typeface="Arial"/>
                  <a:ea typeface="Arial"/>
                  <a:cs typeface="Arial"/>
                  <a:sym typeface="Arial"/>
                </a:defRPr>
              </a:pPr>
              <a:endParaRPr/>
            </a:p>
          </p:txBody>
        </p:sp>
        <p:sp>
          <p:nvSpPr>
            <p:cNvPr id="247" name="Shape 247"/>
            <p:cNvSpPr/>
            <p:nvPr/>
          </p:nvSpPr>
          <p:spPr>
            <a:xfrm>
              <a:off x="0" y="41889"/>
              <a:ext cx="4537949" cy="402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2200" b="1" u="sng">
                  <a:solidFill>
                    <a:srgbClr val="000000"/>
                  </a:solidFill>
                  <a:uFill>
                    <a:solidFill>
                      <a:srgbClr val="000000"/>
                    </a:solidFill>
                  </a:uFill>
                  <a:latin typeface="Arial"/>
                  <a:ea typeface="Arial"/>
                  <a:cs typeface="Arial"/>
                  <a:sym typeface="Arial"/>
                </a:defRPr>
              </a:lvl1pPr>
            </a:lstStyle>
            <a:p>
              <a:r>
                <a:t>HS - Academic and Technical </a:t>
              </a:r>
            </a:p>
          </p:txBody>
        </p:sp>
      </p:grpSp>
      <p:grpSp>
        <p:nvGrpSpPr>
          <p:cNvPr id="251" name="Group 251"/>
          <p:cNvGrpSpPr/>
          <p:nvPr/>
        </p:nvGrpSpPr>
        <p:grpSpPr>
          <a:xfrm>
            <a:off x="541866" y="6605821"/>
            <a:ext cx="11594893" cy="999892"/>
            <a:chOff x="0" y="0"/>
            <a:chExt cx="11594892" cy="999890"/>
          </a:xfrm>
        </p:grpSpPr>
        <p:sp>
          <p:nvSpPr>
            <p:cNvPr id="249" name="Shape 249"/>
            <p:cNvSpPr/>
            <p:nvPr/>
          </p:nvSpPr>
          <p:spPr>
            <a:xfrm>
              <a:off x="-1" y="0"/>
              <a:ext cx="11594894" cy="999891"/>
            </a:xfrm>
            <a:prstGeom prst="rect">
              <a:avLst/>
            </a:prstGeom>
            <a:gradFill flip="none" rotWithShape="1">
              <a:gsLst>
                <a:gs pos="0">
                  <a:srgbClr val="F8B37F"/>
                </a:gs>
                <a:gs pos="50000">
                  <a:srgbClr val="FA8F33"/>
                </a:gs>
                <a:gs pos="100000">
                  <a:srgbClr val="EB801F"/>
                </a:gs>
              </a:gsLst>
              <a:lin ang="5400000" scaled="0"/>
            </a:gradFill>
            <a:ln w="3175" cap="flat">
              <a:solidFill>
                <a:srgbClr val="F2913F"/>
              </a:solidFill>
              <a:prstDash val="solid"/>
              <a:miter lim="400000"/>
            </a:ln>
            <a:effectLst/>
          </p:spPr>
          <p:txBody>
            <a:bodyPr wrap="square" lIns="65023" tIns="65023" rIns="65023" bIns="65023" numCol="1" anchor="ctr">
              <a:noAutofit/>
            </a:bodyPr>
            <a:lstStyle/>
            <a:p>
              <a:pPr algn="l" defTabSz="1300433">
                <a:lnSpc>
                  <a:spcPct val="120000"/>
                </a:lnSpc>
                <a:defRPr sz="5600" b="1" u="sng">
                  <a:solidFill>
                    <a:srgbClr val="000000"/>
                  </a:solidFill>
                  <a:latin typeface="Arial"/>
                  <a:ea typeface="Arial"/>
                  <a:cs typeface="Arial"/>
                  <a:sym typeface="Arial"/>
                </a:defRPr>
              </a:pPr>
              <a:endParaRPr/>
            </a:p>
          </p:txBody>
        </p:sp>
        <p:sp>
          <p:nvSpPr>
            <p:cNvPr id="250" name="Shape 250"/>
            <p:cNvSpPr/>
            <p:nvPr/>
          </p:nvSpPr>
          <p:spPr>
            <a:xfrm>
              <a:off x="-1" y="150941"/>
              <a:ext cx="11594894" cy="69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defTabSz="1849571">
                <a:defRPr sz="4400" b="1" u="sng">
                  <a:solidFill>
                    <a:srgbClr val="000000"/>
                  </a:solidFill>
                  <a:uFill>
                    <a:solidFill>
                      <a:srgbClr val="000000"/>
                    </a:solidFill>
                  </a:uFill>
                  <a:latin typeface="Arial"/>
                  <a:ea typeface="Arial"/>
                  <a:cs typeface="Arial"/>
                  <a:sym typeface="Arial"/>
                </a:defRPr>
              </a:lvl1pPr>
            </a:lstStyle>
            <a:p>
              <a:r>
                <a:t>Engaged Employers </a:t>
              </a:r>
            </a:p>
          </p:txBody>
        </p:sp>
      </p:grpSp>
      <p:grpSp>
        <p:nvGrpSpPr>
          <p:cNvPr id="254" name="Group 254"/>
          <p:cNvGrpSpPr/>
          <p:nvPr/>
        </p:nvGrpSpPr>
        <p:grpSpPr>
          <a:xfrm>
            <a:off x="10410914" y="3253565"/>
            <a:ext cx="1726900" cy="2782408"/>
            <a:chOff x="0" y="0"/>
            <a:chExt cx="1726899" cy="2782407"/>
          </a:xfrm>
        </p:grpSpPr>
        <p:sp>
          <p:nvSpPr>
            <p:cNvPr id="252" name="Shape 252"/>
            <p:cNvSpPr/>
            <p:nvPr/>
          </p:nvSpPr>
          <p:spPr>
            <a:xfrm>
              <a:off x="0" y="-1"/>
              <a:ext cx="1726900" cy="2782409"/>
            </a:xfrm>
            <a:prstGeom prst="rect">
              <a:avLst/>
            </a:prstGeom>
            <a:solidFill>
              <a:srgbClr val="FF2600"/>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2200" b="1" u="sng">
                  <a:solidFill>
                    <a:srgbClr val="000000"/>
                  </a:solidFill>
                  <a:latin typeface="Arial"/>
                  <a:ea typeface="Arial"/>
                  <a:cs typeface="Arial"/>
                  <a:sym typeface="Arial"/>
                </a:defRPr>
              </a:pPr>
              <a:endParaRPr/>
            </a:p>
          </p:txBody>
        </p:sp>
        <p:sp>
          <p:nvSpPr>
            <p:cNvPr id="253" name="Shape 253"/>
            <p:cNvSpPr/>
            <p:nvPr/>
          </p:nvSpPr>
          <p:spPr>
            <a:xfrm>
              <a:off x="0" y="992653"/>
              <a:ext cx="1726900" cy="797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5000" b="1" u="sng">
                  <a:solidFill>
                    <a:srgbClr val="000000"/>
                  </a:solidFill>
                  <a:latin typeface="Arial"/>
                  <a:ea typeface="Arial"/>
                  <a:cs typeface="Arial"/>
                  <a:sym typeface="Arial"/>
                </a:defRPr>
              </a:lvl1pPr>
            </a:lstStyle>
            <a:p>
              <a:r>
                <a:t>Work </a:t>
              </a:r>
            </a:p>
          </p:txBody>
        </p:sp>
      </p:grpSp>
      <p:grpSp>
        <p:nvGrpSpPr>
          <p:cNvPr id="257" name="Group 257"/>
          <p:cNvGrpSpPr/>
          <p:nvPr/>
        </p:nvGrpSpPr>
        <p:grpSpPr>
          <a:xfrm>
            <a:off x="4196411" y="4958143"/>
            <a:ext cx="4537951" cy="564524"/>
            <a:chOff x="0" y="0"/>
            <a:chExt cx="4537949" cy="564522"/>
          </a:xfrm>
        </p:grpSpPr>
        <p:sp>
          <p:nvSpPr>
            <p:cNvPr id="255" name="Shape 255"/>
            <p:cNvSpPr/>
            <p:nvPr/>
          </p:nvSpPr>
          <p:spPr>
            <a:xfrm>
              <a:off x="0" y="-1"/>
              <a:ext cx="4537950" cy="564524"/>
            </a:xfrm>
            <a:prstGeom prst="rect">
              <a:avLst/>
            </a:prstGeom>
            <a:solidFill>
              <a:srgbClr val="F2913F"/>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3800" b="1" u="sng">
                  <a:solidFill>
                    <a:srgbClr val="000000"/>
                  </a:solidFill>
                  <a:latin typeface="Arial"/>
                  <a:ea typeface="Arial"/>
                  <a:cs typeface="Arial"/>
                  <a:sym typeface="Arial"/>
                </a:defRPr>
              </a:pPr>
              <a:endParaRPr/>
            </a:p>
          </p:txBody>
        </p:sp>
        <p:sp>
          <p:nvSpPr>
            <p:cNvPr id="256" name="Shape 256"/>
            <p:cNvSpPr/>
            <p:nvPr/>
          </p:nvSpPr>
          <p:spPr>
            <a:xfrm>
              <a:off x="0" y="112008"/>
              <a:ext cx="4537950" cy="3405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1800" b="1" u="sng">
                  <a:solidFill>
                    <a:srgbClr val="000000"/>
                  </a:solidFill>
                  <a:uFill>
                    <a:solidFill>
                      <a:srgbClr val="000000"/>
                    </a:solidFill>
                  </a:uFill>
                  <a:latin typeface="Arial"/>
                  <a:ea typeface="Arial"/>
                  <a:cs typeface="Arial"/>
                  <a:sym typeface="Arial"/>
                </a:defRPr>
              </a:lvl1pPr>
            </a:lstStyle>
            <a:p>
              <a:r>
                <a:t>Experiential/Work Based Learning</a:t>
              </a:r>
            </a:p>
          </p:txBody>
        </p:sp>
      </p:grpSp>
      <p:grpSp>
        <p:nvGrpSpPr>
          <p:cNvPr id="260" name="Group 260"/>
          <p:cNvGrpSpPr/>
          <p:nvPr/>
        </p:nvGrpSpPr>
        <p:grpSpPr>
          <a:xfrm>
            <a:off x="4196410" y="4422782"/>
            <a:ext cx="4537949" cy="486122"/>
            <a:chOff x="0" y="0"/>
            <a:chExt cx="4537948" cy="486121"/>
          </a:xfrm>
        </p:grpSpPr>
        <p:sp>
          <p:nvSpPr>
            <p:cNvPr id="258" name="Shape 258"/>
            <p:cNvSpPr/>
            <p:nvPr/>
          </p:nvSpPr>
          <p:spPr>
            <a:xfrm>
              <a:off x="0" y="-1"/>
              <a:ext cx="4537949" cy="486123"/>
            </a:xfrm>
            <a:prstGeom prst="rect">
              <a:avLst/>
            </a:prstGeom>
            <a:solidFill>
              <a:srgbClr val="00BA63"/>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3800" b="1" u="sng">
                  <a:solidFill>
                    <a:srgbClr val="000000"/>
                  </a:solidFill>
                  <a:latin typeface="Arial"/>
                  <a:ea typeface="Arial"/>
                  <a:cs typeface="Arial"/>
                  <a:sym typeface="Arial"/>
                </a:defRPr>
              </a:pPr>
              <a:endParaRPr/>
            </a:p>
          </p:txBody>
        </p:sp>
        <p:sp>
          <p:nvSpPr>
            <p:cNvPr id="259" name="Shape 259"/>
            <p:cNvSpPr/>
            <p:nvPr/>
          </p:nvSpPr>
          <p:spPr>
            <a:xfrm>
              <a:off x="0" y="41889"/>
              <a:ext cx="4537949" cy="402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2200" b="1" u="sng">
                  <a:solidFill>
                    <a:srgbClr val="000000"/>
                  </a:solidFill>
                  <a:uFill>
                    <a:solidFill>
                      <a:srgbClr val="000000"/>
                    </a:solidFill>
                  </a:uFill>
                  <a:latin typeface="Arial"/>
                  <a:ea typeface="Arial"/>
                  <a:cs typeface="Arial"/>
                  <a:sym typeface="Arial"/>
                </a:defRPr>
              </a:lvl1pPr>
            </a:lstStyle>
            <a:p>
              <a:r>
                <a:t>CC - Academic and Technical </a:t>
              </a:r>
            </a:p>
          </p:txBody>
        </p:sp>
      </p:grpSp>
      <p:grpSp>
        <p:nvGrpSpPr>
          <p:cNvPr id="263" name="Group 263"/>
          <p:cNvGrpSpPr/>
          <p:nvPr/>
        </p:nvGrpSpPr>
        <p:grpSpPr>
          <a:xfrm>
            <a:off x="1797428" y="3236906"/>
            <a:ext cx="1929260" cy="627254"/>
            <a:chOff x="0" y="0"/>
            <a:chExt cx="1929258" cy="627252"/>
          </a:xfrm>
        </p:grpSpPr>
        <p:sp>
          <p:nvSpPr>
            <p:cNvPr id="261" name="Shape 261"/>
            <p:cNvSpPr/>
            <p:nvPr/>
          </p:nvSpPr>
          <p:spPr>
            <a:xfrm>
              <a:off x="-1" y="0"/>
              <a:ext cx="1929260" cy="627253"/>
            </a:xfrm>
            <a:prstGeom prst="rect">
              <a:avLst/>
            </a:prstGeom>
            <a:solidFill>
              <a:srgbClr val="002F73"/>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5600" b="1" u="sng">
                  <a:solidFill>
                    <a:srgbClr val="000000"/>
                  </a:solidFill>
                  <a:latin typeface="Arial"/>
                  <a:ea typeface="Arial"/>
                  <a:cs typeface="Arial"/>
                  <a:sym typeface="Arial"/>
                </a:defRPr>
              </a:pPr>
              <a:endParaRPr/>
            </a:p>
          </p:txBody>
        </p:sp>
        <p:sp>
          <p:nvSpPr>
            <p:cNvPr id="262" name="Shape 262"/>
            <p:cNvSpPr/>
            <p:nvPr/>
          </p:nvSpPr>
          <p:spPr>
            <a:xfrm>
              <a:off x="-1" y="143375"/>
              <a:ext cx="1929260" cy="3405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defTabSz="1849571">
                <a:defRPr sz="1800" b="1" u="sng">
                  <a:solidFill>
                    <a:srgbClr val="FFFFFF"/>
                  </a:solidFill>
                  <a:latin typeface="Arial"/>
                  <a:ea typeface="Arial"/>
                  <a:cs typeface="Arial"/>
                  <a:sym typeface="Arial"/>
                </a:defRPr>
              </a:lvl1pPr>
            </a:lstStyle>
            <a:p>
              <a:r>
                <a:t>Advising </a:t>
              </a:r>
            </a:p>
          </p:txBody>
        </p:sp>
      </p:grpSp>
      <p:grpSp>
        <p:nvGrpSpPr>
          <p:cNvPr id="266" name="Group 266"/>
          <p:cNvGrpSpPr/>
          <p:nvPr/>
        </p:nvGrpSpPr>
        <p:grpSpPr>
          <a:xfrm>
            <a:off x="1793231" y="3837452"/>
            <a:ext cx="1933459" cy="880345"/>
            <a:chOff x="0" y="29822"/>
            <a:chExt cx="1933458" cy="880344"/>
          </a:xfrm>
        </p:grpSpPr>
        <p:sp>
          <p:nvSpPr>
            <p:cNvPr id="264" name="Shape 264"/>
            <p:cNvSpPr/>
            <p:nvPr/>
          </p:nvSpPr>
          <p:spPr>
            <a:xfrm>
              <a:off x="0" y="29822"/>
              <a:ext cx="1933459" cy="880345"/>
            </a:xfrm>
            <a:prstGeom prst="rect">
              <a:avLst/>
            </a:prstGeom>
            <a:solidFill>
              <a:srgbClr val="002F73"/>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5600" b="1" u="sng">
                  <a:solidFill>
                    <a:srgbClr val="000000"/>
                  </a:solidFill>
                  <a:latin typeface="Arial"/>
                  <a:ea typeface="Arial"/>
                  <a:cs typeface="Arial"/>
                  <a:sym typeface="Arial"/>
                </a:defRPr>
              </a:pPr>
              <a:endParaRPr/>
            </a:p>
          </p:txBody>
        </p:sp>
        <p:sp>
          <p:nvSpPr>
            <p:cNvPr id="265" name="Shape 265"/>
            <p:cNvSpPr/>
            <p:nvPr/>
          </p:nvSpPr>
          <p:spPr>
            <a:xfrm>
              <a:off x="0" y="33046"/>
              <a:ext cx="1933459" cy="8739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defTabSz="1849571">
                <a:defRPr sz="1800" b="1" u="sng">
                  <a:solidFill>
                    <a:srgbClr val="FFFFFF"/>
                  </a:solidFill>
                  <a:latin typeface="Arial"/>
                  <a:ea typeface="Arial"/>
                  <a:cs typeface="Arial"/>
                  <a:sym typeface="Arial"/>
                </a:defRPr>
              </a:lvl1pPr>
            </a:lstStyle>
            <a:p>
              <a:r>
                <a:t>Assessment Interest,  Ability, Skills </a:t>
              </a:r>
            </a:p>
          </p:txBody>
        </p:sp>
      </p:grpSp>
      <p:grpSp>
        <p:nvGrpSpPr>
          <p:cNvPr id="269" name="Group 269"/>
          <p:cNvGrpSpPr/>
          <p:nvPr/>
        </p:nvGrpSpPr>
        <p:grpSpPr>
          <a:xfrm>
            <a:off x="1793232" y="4715826"/>
            <a:ext cx="1916679" cy="752690"/>
            <a:chOff x="0" y="0"/>
            <a:chExt cx="1916677" cy="752688"/>
          </a:xfrm>
        </p:grpSpPr>
        <p:sp>
          <p:nvSpPr>
            <p:cNvPr id="267" name="Shape 267"/>
            <p:cNvSpPr/>
            <p:nvPr/>
          </p:nvSpPr>
          <p:spPr>
            <a:xfrm>
              <a:off x="-1" y="-1"/>
              <a:ext cx="1916679" cy="752690"/>
            </a:xfrm>
            <a:prstGeom prst="rect">
              <a:avLst/>
            </a:prstGeom>
            <a:solidFill>
              <a:srgbClr val="002F73"/>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5600" b="1" u="sng">
                  <a:solidFill>
                    <a:srgbClr val="000000"/>
                  </a:solidFill>
                  <a:latin typeface="Arial"/>
                  <a:ea typeface="Arial"/>
                  <a:cs typeface="Arial"/>
                  <a:sym typeface="Arial"/>
                </a:defRPr>
              </a:pPr>
              <a:endParaRPr/>
            </a:p>
          </p:txBody>
        </p:sp>
        <p:sp>
          <p:nvSpPr>
            <p:cNvPr id="268" name="Shape 268"/>
            <p:cNvSpPr/>
            <p:nvPr/>
          </p:nvSpPr>
          <p:spPr>
            <a:xfrm>
              <a:off x="-1" y="72744"/>
              <a:ext cx="1916679" cy="6072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defTabSz="1849571">
                <a:defRPr sz="1800" b="1" u="sng">
                  <a:solidFill>
                    <a:srgbClr val="FFFFFF"/>
                  </a:solidFill>
                  <a:latin typeface="Arial"/>
                  <a:ea typeface="Arial"/>
                  <a:cs typeface="Arial"/>
                  <a:sym typeface="Arial"/>
                </a:defRPr>
              </a:lvl1pPr>
            </a:lstStyle>
            <a:p>
              <a:r>
                <a:t>Labor Market Information</a:t>
              </a:r>
            </a:p>
          </p:txBody>
        </p:sp>
      </p:grpSp>
      <p:grpSp>
        <p:nvGrpSpPr>
          <p:cNvPr id="272" name="Group 272"/>
          <p:cNvGrpSpPr/>
          <p:nvPr/>
        </p:nvGrpSpPr>
        <p:grpSpPr>
          <a:xfrm>
            <a:off x="4196410" y="3242778"/>
            <a:ext cx="4537949" cy="594680"/>
            <a:chOff x="0" y="0"/>
            <a:chExt cx="4537948" cy="594678"/>
          </a:xfrm>
        </p:grpSpPr>
        <p:sp>
          <p:nvSpPr>
            <p:cNvPr id="270" name="Shape 270"/>
            <p:cNvSpPr/>
            <p:nvPr/>
          </p:nvSpPr>
          <p:spPr>
            <a:xfrm>
              <a:off x="0" y="-1"/>
              <a:ext cx="4537949" cy="594680"/>
            </a:xfrm>
            <a:prstGeom prst="rect">
              <a:avLst/>
            </a:prstGeom>
            <a:solidFill>
              <a:srgbClr val="C9DFF2"/>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3800" b="1" u="sng">
                  <a:solidFill>
                    <a:srgbClr val="000000"/>
                  </a:solidFill>
                  <a:latin typeface="Arial"/>
                  <a:ea typeface="Arial"/>
                  <a:cs typeface="Arial"/>
                  <a:sym typeface="Arial"/>
                </a:defRPr>
              </a:pPr>
              <a:endParaRPr/>
            </a:p>
          </p:txBody>
        </p:sp>
        <p:sp>
          <p:nvSpPr>
            <p:cNvPr id="271" name="Shape 271"/>
            <p:cNvSpPr/>
            <p:nvPr/>
          </p:nvSpPr>
          <p:spPr>
            <a:xfrm>
              <a:off x="0" y="96168"/>
              <a:ext cx="4537949" cy="402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2200" b="1" u="sng">
                  <a:solidFill>
                    <a:srgbClr val="000000"/>
                  </a:solidFill>
                  <a:uFill>
                    <a:solidFill>
                      <a:srgbClr val="000000"/>
                    </a:solidFill>
                  </a:uFill>
                  <a:latin typeface="Arial"/>
                  <a:ea typeface="Arial"/>
                  <a:cs typeface="Arial"/>
                  <a:sym typeface="Arial"/>
                </a:defRPr>
              </a:lvl1pPr>
            </a:lstStyle>
            <a:p>
              <a:r>
                <a:t>Program of Study </a:t>
              </a:r>
            </a:p>
          </p:txBody>
        </p:sp>
      </p:grpSp>
      <p:grpSp>
        <p:nvGrpSpPr>
          <p:cNvPr id="275" name="Group 275"/>
          <p:cNvGrpSpPr/>
          <p:nvPr/>
        </p:nvGrpSpPr>
        <p:grpSpPr>
          <a:xfrm>
            <a:off x="1793232" y="5484181"/>
            <a:ext cx="1916679" cy="576297"/>
            <a:chOff x="0" y="0"/>
            <a:chExt cx="1916677" cy="576295"/>
          </a:xfrm>
        </p:grpSpPr>
        <p:sp>
          <p:nvSpPr>
            <p:cNvPr id="273" name="Shape 273"/>
            <p:cNvSpPr/>
            <p:nvPr/>
          </p:nvSpPr>
          <p:spPr>
            <a:xfrm>
              <a:off x="-1" y="0"/>
              <a:ext cx="1916679" cy="576296"/>
            </a:xfrm>
            <a:prstGeom prst="rect">
              <a:avLst/>
            </a:prstGeom>
            <a:solidFill>
              <a:srgbClr val="002F73"/>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5600" b="1" u="sng">
                  <a:solidFill>
                    <a:srgbClr val="000000"/>
                  </a:solidFill>
                  <a:latin typeface="Arial"/>
                  <a:ea typeface="Arial"/>
                  <a:cs typeface="Arial"/>
                  <a:sym typeface="Arial"/>
                </a:defRPr>
              </a:pPr>
              <a:endParaRPr/>
            </a:p>
          </p:txBody>
        </p:sp>
        <p:sp>
          <p:nvSpPr>
            <p:cNvPr id="274" name="Shape 274"/>
            <p:cNvSpPr/>
            <p:nvPr/>
          </p:nvSpPr>
          <p:spPr>
            <a:xfrm>
              <a:off x="-1" y="117895"/>
              <a:ext cx="1916679" cy="3405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defTabSz="1849571">
                <a:defRPr sz="1800" b="1" u="sng">
                  <a:solidFill>
                    <a:srgbClr val="FFFFFF"/>
                  </a:solidFill>
                  <a:latin typeface="Arial"/>
                  <a:ea typeface="Arial"/>
                  <a:cs typeface="Arial"/>
                  <a:sym typeface="Arial"/>
                </a:defRPr>
              </a:lvl1pPr>
            </a:lstStyle>
            <a:p>
              <a:r>
                <a:t>Career Plan </a:t>
              </a:r>
            </a:p>
          </p:txBody>
        </p:sp>
      </p:grpSp>
      <p:grpSp>
        <p:nvGrpSpPr>
          <p:cNvPr id="278" name="Group 278"/>
          <p:cNvGrpSpPr/>
          <p:nvPr/>
        </p:nvGrpSpPr>
        <p:grpSpPr>
          <a:xfrm>
            <a:off x="8784678" y="3253563"/>
            <a:ext cx="788491" cy="2284787"/>
            <a:chOff x="0" y="0"/>
            <a:chExt cx="788490" cy="2284785"/>
          </a:xfrm>
        </p:grpSpPr>
        <p:sp>
          <p:nvSpPr>
            <p:cNvPr id="276" name="Shape 276"/>
            <p:cNvSpPr/>
            <p:nvPr/>
          </p:nvSpPr>
          <p:spPr>
            <a:xfrm rot="16200000">
              <a:off x="-748148" y="748148"/>
              <a:ext cx="2284786" cy="788491"/>
            </a:xfrm>
            <a:prstGeom prst="rect">
              <a:avLst/>
            </a:prstGeom>
            <a:solidFill>
              <a:srgbClr val="FAD5BB"/>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2200" b="1" u="sng">
                  <a:solidFill>
                    <a:srgbClr val="000000"/>
                  </a:solidFill>
                  <a:latin typeface="Arial"/>
                  <a:ea typeface="Arial"/>
                  <a:cs typeface="Arial"/>
                  <a:sym typeface="Arial"/>
                </a:defRPr>
              </a:pPr>
              <a:endParaRPr/>
            </a:p>
          </p:txBody>
        </p:sp>
        <p:sp>
          <p:nvSpPr>
            <p:cNvPr id="277" name="Shape 277"/>
            <p:cNvSpPr/>
            <p:nvPr/>
          </p:nvSpPr>
          <p:spPr>
            <a:xfrm rot="16200000">
              <a:off x="-748149" y="904369"/>
              <a:ext cx="2284786" cy="4760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p>
              <a:pPr algn="l" defTabSz="1849571">
                <a:defRPr sz="2800" b="1" u="sng">
                  <a:solidFill>
                    <a:srgbClr val="000000"/>
                  </a:solidFill>
                  <a:uFill>
                    <a:solidFill>
                      <a:srgbClr val="000000"/>
                    </a:solidFill>
                  </a:uFill>
                  <a:latin typeface="Arial"/>
                  <a:ea typeface="Arial"/>
                  <a:cs typeface="Arial"/>
                  <a:sym typeface="Arial"/>
                </a:defRPr>
              </a:pPr>
              <a:r>
                <a:t>Credentials</a:t>
              </a:r>
              <a:r>
                <a:rPr sz="1600"/>
                <a:t> </a:t>
              </a:r>
            </a:p>
          </p:txBody>
        </p:sp>
      </p:grpSp>
      <p:grpSp>
        <p:nvGrpSpPr>
          <p:cNvPr id="281" name="Group 281"/>
          <p:cNvGrpSpPr/>
          <p:nvPr/>
        </p:nvGrpSpPr>
        <p:grpSpPr>
          <a:xfrm>
            <a:off x="6209144" y="5622522"/>
            <a:ext cx="1593736" cy="476047"/>
            <a:chOff x="0" y="4423"/>
            <a:chExt cx="1593735" cy="476046"/>
          </a:xfrm>
        </p:grpSpPr>
        <p:sp>
          <p:nvSpPr>
            <p:cNvPr id="279" name="Shape 279"/>
            <p:cNvSpPr/>
            <p:nvPr/>
          </p:nvSpPr>
          <p:spPr>
            <a:xfrm>
              <a:off x="0" y="56223"/>
              <a:ext cx="1593736" cy="372434"/>
            </a:xfrm>
            <a:prstGeom prst="rect">
              <a:avLst/>
            </a:prstGeom>
            <a:solidFill>
              <a:srgbClr val="FF2600"/>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2200" b="1" u="sng">
                  <a:solidFill>
                    <a:srgbClr val="000000"/>
                  </a:solidFill>
                  <a:latin typeface="Arial"/>
                  <a:ea typeface="Arial"/>
                  <a:cs typeface="Arial"/>
                  <a:sym typeface="Arial"/>
                </a:defRPr>
              </a:pPr>
              <a:endParaRPr/>
            </a:p>
          </p:txBody>
        </p:sp>
        <p:sp>
          <p:nvSpPr>
            <p:cNvPr id="280" name="Shape 280"/>
            <p:cNvSpPr/>
            <p:nvPr/>
          </p:nvSpPr>
          <p:spPr>
            <a:xfrm>
              <a:off x="0" y="4423"/>
              <a:ext cx="1593736" cy="4760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2800" b="1" u="sng">
                  <a:solidFill>
                    <a:srgbClr val="000000"/>
                  </a:solidFill>
                  <a:latin typeface="Arial"/>
                  <a:ea typeface="Arial"/>
                  <a:cs typeface="Arial"/>
                  <a:sym typeface="Arial"/>
                </a:defRPr>
              </a:lvl1pPr>
            </a:lstStyle>
            <a:p>
              <a:r>
                <a:t>Diploma</a:t>
              </a:r>
            </a:p>
          </p:txBody>
        </p:sp>
      </p:grpSp>
      <p:grpSp>
        <p:nvGrpSpPr>
          <p:cNvPr id="284" name="Group 284"/>
          <p:cNvGrpSpPr/>
          <p:nvPr/>
        </p:nvGrpSpPr>
        <p:grpSpPr>
          <a:xfrm>
            <a:off x="7996205" y="5611733"/>
            <a:ext cx="1649021" cy="476047"/>
            <a:chOff x="0" y="4423"/>
            <a:chExt cx="1649020" cy="476046"/>
          </a:xfrm>
        </p:grpSpPr>
        <p:sp>
          <p:nvSpPr>
            <p:cNvPr id="282" name="Shape 282"/>
            <p:cNvSpPr/>
            <p:nvPr/>
          </p:nvSpPr>
          <p:spPr>
            <a:xfrm>
              <a:off x="0" y="56223"/>
              <a:ext cx="1593740" cy="372436"/>
            </a:xfrm>
            <a:prstGeom prst="rect">
              <a:avLst/>
            </a:prstGeom>
            <a:solidFill>
              <a:srgbClr val="FF2600"/>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2200" b="1" u="sng">
                  <a:solidFill>
                    <a:srgbClr val="000000"/>
                  </a:solidFill>
                  <a:latin typeface="Arial"/>
                  <a:ea typeface="Arial"/>
                  <a:cs typeface="Arial"/>
                  <a:sym typeface="Arial"/>
                </a:defRPr>
              </a:pPr>
              <a:endParaRPr/>
            </a:p>
          </p:txBody>
        </p:sp>
        <p:sp>
          <p:nvSpPr>
            <p:cNvPr id="283" name="Shape 283"/>
            <p:cNvSpPr/>
            <p:nvPr/>
          </p:nvSpPr>
          <p:spPr>
            <a:xfrm>
              <a:off x="55280" y="4423"/>
              <a:ext cx="1593741" cy="4760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2800" b="1" u="sng">
                  <a:solidFill>
                    <a:srgbClr val="000000"/>
                  </a:solidFill>
                  <a:latin typeface="Arial"/>
                  <a:ea typeface="Arial"/>
                  <a:cs typeface="Arial"/>
                  <a:sym typeface="Arial"/>
                </a:defRPr>
              </a:lvl1pPr>
            </a:lstStyle>
            <a:p>
              <a:r>
                <a:t>Degree</a:t>
              </a:r>
            </a:p>
          </p:txBody>
        </p:sp>
      </p:grpSp>
      <p:sp>
        <p:nvSpPr>
          <p:cNvPr id="285" name="Shape 285"/>
          <p:cNvSpPr/>
          <p:nvPr/>
        </p:nvSpPr>
        <p:spPr>
          <a:xfrm>
            <a:off x="542920" y="1842346"/>
            <a:ext cx="11592792" cy="846245"/>
          </a:xfrm>
          <a:prstGeom prst="rect">
            <a:avLst/>
          </a:prstGeom>
          <a:solidFill>
            <a:srgbClr val="002F73"/>
          </a:solidFill>
          <a:ln w="12700">
            <a:miter lim="400000"/>
          </a:ln>
          <a:extLst>
            <a:ext uri="{C572A759-6A51-4108-AA02-DFA0A04FC94B}">
              <ma14:wrappingTextBoxFlag xmlns:ma14="http://schemas.microsoft.com/office/mac/drawingml/2011/main" val="1"/>
            </a:ext>
          </a:extLst>
        </p:spPr>
        <p:txBody>
          <a:bodyPr lIns="40640" tIns="40640" rIns="40640" bIns="40640">
            <a:spAutoFit/>
          </a:bodyPr>
          <a:lstStyle>
            <a:lvl1pPr algn="l" defTabSz="1849571">
              <a:lnSpc>
                <a:spcPct val="120000"/>
              </a:lnSpc>
              <a:defRPr sz="5400" b="1" u="sng">
                <a:solidFill>
                  <a:srgbClr val="FFFFFF"/>
                </a:solidFill>
                <a:latin typeface="Arial"/>
                <a:ea typeface="Arial"/>
                <a:cs typeface="Arial"/>
                <a:sym typeface="Arial"/>
              </a:defRPr>
            </a:lvl1pPr>
          </a:lstStyle>
          <a:p>
            <a:r>
              <a:t>CTE Career Pathways </a:t>
            </a:r>
          </a:p>
        </p:txBody>
      </p:sp>
      <p:grpSp>
        <p:nvGrpSpPr>
          <p:cNvPr id="288" name="Group 288"/>
          <p:cNvGrpSpPr/>
          <p:nvPr/>
        </p:nvGrpSpPr>
        <p:grpSpPr>
          <a:xfrm>
            <a:off x="9812210" y="3245725"/>
            <a:ext cx="620724" cy="2791231"/>
            <a:chOff x="11001" y="0"/>
            <a:chExt cx="620723" cy="2791230"/>
          </a:xfrm>
        </p:grpSpPr>
        <p:sp>
          <p:nvSpPr>
            <p:cNvPr id="286" name="Shape 286"/>
            <p:cNvSpPr/>
            <p:nvPr/>
          </p:nvSpPr>
          <p:spPr>
            <a:xfrm rot="16200000">
              <a:off x="-1074251" y="1085252"/>
              <a:ext cx="2791229" cy="620724"/>
            </a:xfrm>
            <a:prstGeom prst="rect">
              <a:avLst/>
            </a:prstGeom>
            <a:solidFill>
              <a:srgbClr val="FF2600"/>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2200" b="1" u="sng">
                  <a:solidFill>
                    <a:srgbClr val="000000"/>
                  </a:solidFill>
                  <a:latin typeface="Arial"/>
                  <a:ea typeface="Arial"/>
                  <a:cs typeface="Arial"/>
                  <a:sym typeface="Arial"/>
                </a:defRPr>
              </a:pPr>
              <a:endParaRPr/>
            </a:p>
          </p:txBody>
        </p:sp>
        <p:sp>
          <p:nvSpPr>
            <p:cNvPr id="287" name="Shape 287"/>
            <p:cNvSpPr/>
            <p:nvPr/>
          </p:nvSpPr>
          <p:spPr>
            <a:xfrm rot="16200000">
              <a:off x="-1074251" y="1089820"/>
              <a:ext cx="2791228" cy="611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3800" b="1" u="sng">
                  <a:solidFill>
                    <a:srgbClr val="000000"/>
                  </a:solidFill>
                  <a:latin typeface="Arial"/>
                  <a:ea typeface="Arial"/>
                  <a:cs typeface="Arial"/>
                  <a:sym typeface="Arial"/>
                </a:defRPr>
              </a:lvl1pPr>
            </a:lstStyle>
            <a:p>
              <a:r>
                <a:t>Interviews</a:t>
              </a:r>
            </a:p>
          </p:txBody>
        </p:sp>
      </p:grpSp>
      <p:grpSp>
        <p:nvGrpSpPr>
          <p:cNvPr id="291" name="Group 291"/>
          <p:cNvGrpSpPr/>
          <p:nvPr/>
        </p:nvGrpSpPr>
        <p:grpSpPr>
          <a:xfrm>
            <a:off x="975360" y="7755021"/>
            <a:ext cx="3454191" cy="1123046"/>
            <a:chOff x="0" y="0"/>
            <a:chExt cx="3454190" cy="1123045"/>
          </a:xfrm>
        </p:grpSpPr>
        <p:sp>
          <p:nvSpPr>
            <p:cNvPr id="289" name="Shape 289"/>
            <p:cNvSpPr/>
            <p:nvPr/>
          </p:nvSpPr>
          <p:spPr>
            <a:xfrm>
              <a:off x="0" y="0"/>
              <a:ext cx="3454191" cy="1123046"/>
            </a:xfrm>
            <a:prstGeom prst="rect">
              <a:avLst/>
            </a:prstGeom>
            <a:solidFill>
              <a:srgbClr val="002F73"/>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5000" b="1" u="sng">
                  <a:solidFill>
                    <a:srgbClr val="000000"/>
                  </a:solidFill>
                  <a:latin typeface="Arial"/>
                  <a:ea typeface="Arial"/>
                  <a:cs typeface="Arial"/>
                  <a:sym typeface="Arial"/>
                </a:defRPr>
              </a:pPr>
              <a:endParaRPr/>
            </a:p>
          </p:txBody>
        </p:sp>
        <p:sp>
          <p:nvSpPr>
            <p:cNvPr id="290" name="Shape 290"/>
            <p:cNvSpPr/>
            <p:nvPr/>
          </p:nvSpPr>
          <p:spPr>
            <a:xfrm>
              <a:off x="0" y="30153"/>
              <a:ext cx="3454191" cy="106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p>
              <a:pPr defTabSz="1300433">
                <a:defRPr sz="2200" b="1" u="sng">
                  <a:solidFill>
                    <a:srgbClr val="FFFFFF"/>
                  </a:solidFill>
                  <a:latin typeface="Arial"/>
                  <a:ea typeface="Arial"/>
                  <a:cs typeface="Arial"/>
                  <a:sym typeface="Arial"/>
                </a:defRPr>
              </a:pPr>
              <a:r>
                <a:t>Assessment of Competencies, </a:t>
              </a:r>
              <a:endParaRPr sz="1800"/>
            </a:p>
            <a:p>
              <a:pPr defTabSz="1300433">
                <a:defRPr sz="2200" b="1" u="sng">
                  <a:solidFill>
                    <a:srgbClr val="FFFFFF"/>
                  </a:solidFill>
                  <a:latin typeface="Arial"/>
                  <a:ea typeface="Arial"/>
                  <a:cs typeface="Arial"/>
                  <a:sym typeface="Arial"/>
                </a:defRPr>
              </a:pPr>
              <a:r>
                <a:t>&amp; Credentials, </a:t>
              </a:r>
            </a:p>
          </p:txBody>
        </p:sp>
      </p:grpSp>
      <p:grpSp>
        <p:nvGrpSpPr>
          <p:cNvPr id="294" name="Group 294"/>
          <p:cNvGrpSpPr/>
          <p:nvPr/>
        </p:nvGrpSpPr>
        <p:grpSpPr>
          <a:xfrm>
            <a:off x="4891823" y="7813706"/>
            <a:ext cx="5203724" cy="882448"/>
            <a:chOff x="0" y="8938"/>
            <a:chExt cx="5203723" cy="882446"/>
          </a:xfrm>
        </p:grpSpPr>
        <p:sp>
          <p:nvSpPr>
            <p:cNvPr id="292" name="Shape 292"/>
            <p:cNvSpPr/>
            <p:nvPr/>
          </p:nvSpPr>
          <p:spPr>
            <a:xfrm>
              <a:off x="0" y="65841"/>
              <a:ext cx="4962778" cy="768646"/>
            </a:xfrm>
            <a:prstGeom prst="rect">
              <a:avLst/>
            </a:prstGeom>
            <a:solidFill>
              <a:srgbClr val="C9DFF2"/>
            </a:solidFill>
            <a:ln w="12700" cap="flat">
              <a:solidFill>
                <a:srgbClr val="5285AC"/>
              </a:solidFill>
              <a:prstDash val="solid"/>
              <a:miter lim="400000"/>
            </a:ln>
            <a:effectLst/>
          </p:spPr>
          <p:txBody>
            <a:bodyPr wrap="square" lIns="65023" tIns="65023" rIns="65023" bIns="65023" numCol="1" anchor="ctr">
              <a:noAutofit/>
            </a:bodyPr>
            <a:lstStyle/>
            <a:p>
              <a:pPr algn="l" defTabSz="1300433">
                <a:lnSpc>
                  <a:spcPct val="120000"/>
                </a:lnSpc>
                <a:defRPr sz="5000" b="1" u="sng">
                  <a:solidFill>
                    <a:srgbClr val="000000"/>
                  </a:solidFill>
                  <a:latin typeface="Arial"/>
                  <a:ea typeface="Arial"/>
                  <a:cs typeface="Arial"/>
                  <a:sym typeface="Arial"/>
                </a:defRPr>
              </a:pPr>
              <a:endParaRPr/>
            </a:p>
          </p:txBody>
        </p:sp>
        <p:sp>
          <p:nvSpPr>
            <p:cNvPr id="293" name="Shape 293"/>
            <p:cNvSpPr/>
            <p:nvPr/>
          </p:nvSpPr>
          <p:spPr>
            <a:xfrm>
              <a:off x="93349" y="8938"/>
              <a:ext cx="5110375" cy="882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640" tIns="40640" rIns="40640" bIns="40640" numCol="1" anchor="ctr">
              <a:spAutoFit/>
            </a:bodyPr>
            <a:lstStyle>
              <a:lvl1pPr algn="l" defTabSz="1849571">
                <a:defRPr sz="2800" b="1" u="sng">
                  <a:solidFill>
                    <a:srgbClr val="000000"/>
                  </a:solidFill>
                  <a:uFill>
                    <a:solidFill>
                      <a:srgbClr val="000000"/>
                    </a:solidFill>
                  </a:uFill>
                  <a:latin typeface="Arial"/>
                  <a:ea typeface="Arial"/>
                  <a:cs typeface="Arial"/>
                  <a:sym typeface="Arial"/>
                </a:defRPr>
              </a:lvl1pPr>
            </a:lstStyle>
            <a:p>
              <a:r>
                <a:t>Placement in Education / Training</a:t>
              </a:r>
            </a:p>
          </p:txBody>
        </p:sp>
      </p:grpSp>
      <p:sp>
        <p:nvSpPr>
          <p:cNvPr id="295" name="Shape 295"/>
          <p:cNvSpPr/>
          <p:nvPr/>
        </p:nvSpPr>
        <p:spPr>
          <a:xfrm>
            <a:off x="1061400" y="8669866"/>
            <a:ext cx="9775935" cy="849451"/>
          </a:xfrm>
          <a:prstGeom prst="rightArrow">
            <a:avLst>
              <a:gd name="adj1" fmla="val 32000"/>
              <a:gd name="adj2" fmla="val 110762"/>
            </a:avLst>
          </a:prstGeom>
          <a:blipFill>
            <a:blip r:embed="rId4"/>
          </a:blipFill>
          <a:ln w="12700">
            <a:miter lim="400000"/>
          </a:ln>
        </p:spPr>
        <p:txBody>
          <a:bodyPr lIns="65023" tIns="65023" rIns="65023" bIns="65023" anchor="ctr"/>
          <a:lstStyle/>
          <a:p>
            <a:pPr algn="l" defTabSz="1300480">
              <a:lnSpc>
                <a:spcPct val="120000"/>
              </a:lnSpc>
              <a:defRPr sz="2800" u="sng">
                <a:solidFill>
                  <a:srgbClr val="FFFFFF"/>
                </a:solidFill>
                <a:latin typeface="Arial"/>
                <a:ea typeface="Arial"/>
                <a:cs typeface="Arial"/>
                <a:sym typeface="Arial"/>
              </a:defRPr>
            </a:pPr>
            <a:endParaRPr/>
          </a:p>
        </p:txBody>
      </p:sp>
      <p:sp>
        <p:nvSpPr>
          <p:cNvPr id="296" name="Shape 296"/>
          <p:cNvSpPr/>
          <p:nvPr/>
        </p:nvSpPr>
        <p:spPr>
          <a:xfrm flipH="1">
            <a:off x="3927675" y="4524890"/>
            <a:ext cx="4" cy="3396983"/>
          </a:xfrm>
          <a:prstGeom prst="line">
            <a:avLst/>
          </a:prstGeom>
          <a:ln w="50800">
            <a:solidFill>
              <a:srgbClr val="C0504D"/>
            </a:solidFill>
            <a:custDash>
              <a:ds d="200000" sp="200000"/>
            </a:custDash>
            <a:miter lim="400000"/>
            <a:headEnd type="oval"/>
            <a:tailEnd type="oval"/>
          </a:ln>
        </p:spPr>
        <p:txBody>
          <a:bodyPr lIns="65023" tIns="65023" rIns="65023" bIns="65023"/>
          <a:lstStyle/>
          <a:p>
            <a:pPr algn="l" defTabSz="1300480">
              <a:lnSpc>
                <a:spcPct val="120000"/>
              </a:lnSpc>
              <a:defRPr b="1">
                <a:solidFill>
                  <a:srgbClr val="000000"/>
                </a:solidFill>
                <a:latin typeface="Franklin Gothic Medium"/>
                <a:ea typeface="Franklin Gothic Medium"/>
                <a:cs typeface="Franklin Gothic Medium"/>
                <a:sym typeface="Franklin Gothic Medium"/>
              </a:defRPr>
            </a:pPr>
            <a:endParaRPr/>
          </a:p>
        </p:txBody>
      </p:sp>
      <p:grpSp>
        <p:nvGrpSpPr>
          <p:cNvPr id="299" name="Group 299"/>
          <p:cNvGrpSpPr/>
          <p:nvPr/>
        </p:nvGrpSpPr>
        <p:grpSpPr>
          <a:xfrm>
            <a:off x="4182277" y="5987296"/>
            <a:ext cx="4566217" cy="582774"/>
            <a:chOff x="0" y="5193"/>
            <a:chExt cx="4566216" cy="582773"/>
          </a:xfrm>
        </p:grpSpPr>
        <p:sp>
          <p:nvSpPr>
            <p:cNvPr id="297" name="Shape 297"/>
            <p:cNvSpPr/>
            <p:nvPr/>
          </p:nvSpPr>
          <p:spPr>
            <a:xfrm>
              <a:off x="0" y="104434"/>
              <a:ext cx="4566217" cy="432647"/>
            </a:xfrm>
            <a:prstGeom prst="rect">
              <a:avLst/>
            </a:prstGeom>
            <a:blipFill rotWithShape="1">
              <a:blip r:embed="rId4"/>
              <a:srcRect/>
              <a:tile tx="0" ty="0" sx="100000" sy="100000" flip="none" algn="tl"/>
            </a:blipFill>
            <a:ln w="12700" cap="flat">
              <a:noFill/>
              <a:miter lim="400000"/>
            </a:ln>
            <a:effectLst/>
          </p:spPr>
          <p:txBody>
            <a:bodyPr wrap="square" lIns="65023" tIns="65023" rIns="65023" bIns="65023" numCol="1" anchor="ctr">
              <a:noAutofit/>
            </a:bodyPr>
            <a:lstStyle/>
            <a:p>
              <a:pPr algn="l" defTabSz="1300480">
                <a:lnSpc>
                  <a:spcPct val="120000"/>
                </a:lnSpc>
                <a:defRPr sz="5000" u="sng">
                  <a:solidFill>
                    <a:srgbClr val="FFFFFF"/>
                  </a:solidFill>
                  <a:latin typeface="Arial"/>
                  <a:ea typeface="Arial"/>
                  <a:cs typeface="Arial"/>
                  <a:sym typeface="Arial"/>
                </a:defRPr>
              </a:pPr>
              <a:endParaRPr/>
            </a:p>
          </p:txBody>
        </p:sp>
        <p:sp>
          <p:nvSpPr>
            <p:cNvPr id="298" name="Shape 298"/>
            <p:cNvSpPr/>
            <p:nvPr/>
          </p:nvSpPr>
          <p:spPr>
            <a:xfrm>
              <a:off x="354842" y="5193"/>
              <a:ext cx="4051735" cy="582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1300480">
                <a:defRPr sz="3400" b="1" u="sng">
                  <a:solidFill>
                    <a:srgbClr val="FFFFFF"/>
                  </a:solidFill>
                  <a:latin typeface="Arial"/>
                  <a:ea typeface="Arial"/>
                  <a:cs typeface="Arial"/>
                  <a:sym typeface="Arial"/>
                </a:defRPr>
              </a:lvl1pPr>
            </a:lstStyle>
            <a:p>
              <a:r>
                <a:t>9, 10, 11, 12, 13, 14 </a:t>
              </a:r>
            </a:p>
          </p:txBody>
        </p:sp>
      </p:grpSp>
      <p:sp>
        <p:nvSpPr>
          <p:cNvPr id="300" name="Shape 300"/>
          <p:cNvSpPr/>
          <p:nvPr/>
        </p:nvSpPr>
        <p:spPr>
          <a:xfrm>
            <a:off x="7572083" y="6264027"/>
            <a:ext cx="3" cy="1763231"/>
          </a:xfrm>
          <a:prstGeom prst="line">
            <a:avLst/>
          </a:prstGeom>
          <a:ln w="12700">
            <a:solidFill>
              <a:srgbClr val="65DA10"/>
            </a:solidFill>
            <a:miter lim="400000"/>
          </a:ln>
        </p:spPr>
        <p:txBody>
          <a:bodyPr lIns="65023" tIns="65023" rIns="65023" bIns="65023"/>
          <a:lstStyle/>
          <a:p>
            <a:pPr algn="l" defTabSz="1300480">
              <a:lnSpc>
                <a:spcPct val="120000"/>
              </a:lnSpc>
              <a:defRPr b="1">
                <a:solidFill>
                  <a:srgbClr val="000000"/>
                </a:solidFill>
                <a:latin typeface="Franklin Gothic Medium"/>
                <a:ea typeface="Franklin Gothic Medium"/>
                <a:cs typeface="Franklin Gothic Medium"/>
                <a:sym typeface="Franklin Gothic Medium"/>
              </a:defRPr>
            </a:pPr>
            <a:endParaRPr/>
          </a:p>
        </p:txBody>
      </p:sp>
      <p:sp>
        <p:nvSpPr>
          <p:cNvPr id="301" name="Shape 301"/>
          <p:cNvSpPr>
            <a:spLocks noGrp="1"/>
          </p:cNvSpPr>
          <p:nvPr>
            <p:ph type="title"/>
          </p:nvPr>
        </p:nvSpPr>
        <p:spPr>
          <a:prstGeom prst="rect">
            <a:avLst/>
          </a:prstGeom>
        </p:spPr>
        <p:txBody>
          <a:bodyPr/>
          <a:lstStyle/>
          <a:p>
            <a:r>
              <a:t>2014  Vision Overview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5"/>
                                        </p:tgtEl>
                                        <p:attrNameLst>
                                          <p:attrName>style.visibility</p:attrName>
                                        </p:attrNameLst>
                                      </p:cBhvr>
                                      <p:to>
                                        <p:strVal val="visible"/>
                                      </p:to>
                                    </p:set>
                                    <p:animEffect transition="in" filter="dissolve">
                                      <p:cBhvr>
                                        <p:cTn id="7" dur="5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51"/>
                                        </p:tgtEl>
                                        <p:attrNameLst>
                                          <p:attrName>style.visibility</p:attrName>
                                        </p:attrNameLst>
                                      </p:cBhvr>
                                      <p:to>
                                        <p:strVal val="visible"/>
                                      </p:to>
                                    </p:set>
                                    <p:animEffect transition="in" filter="dissolve">
                                      <p:cBhvr>
                                        <p:cTn id="12" dur="500"/>
                                        <p:tgtEl>
                                          <p:spTgt spid="2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42"/>
                                        </p:tgtEl>
                                        <p:attrNameLst>
                                          <p:attrName>style.visibility</p:attrName>
                                        </p:attrNameLst>
                                      </p:cBhvr>
                                      <p:to>
                                        <p:strVal val="visible"/>
                                      </p:to>
                                    </p:set>
                                    <p:animEffect transition="in" filter="dissolve">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272"/>
                                        </p:tgtEl>
                                        <p:attrNameLst>
                                          <p:attrName>style.visibility</p:attrName>
                                        </p:attrNameLst>
                                      </p:cBhvr>
                                      <p:to>
                                        <p:strVal val="visible"/>
                                      </p:to>
                                    </p:set>
                                    <p:animEffect transition="in" filter="dissolve">
                                      <p:cBhvr>
                                        <p:cTn id="22" dur="500"/>
                                        <p:tgtEl>
                                          <p:spTgt spid="2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254"/>
                                        </p:tgtEl>
                                        <p:attrNameLst>
                                          <p:attrName>style.visibility</p:attrName>
                                        </p:attrNameLst>
                                      </p:cBhvr>
                                      <p:to>
                                        <p:strVal val="visible"/>
                                      </p:to>
                                    </p:set>
                                    <p:animEffect transition="in" filter="dissolve">
                                      <p:cBhvr>
                                        <p:cTn id="27" dur="500"/>
                                        <p:tgtEl>
                                          <p:spTgt spid="25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263"/>
                                        </p:tgtEl>
                                        <p:attrNameLst>
                                          <p:attrName>style.visibility</p:attrName>
                                        </p:attrNameLst>
                                      </p:cBhvr>
                                      <p:to>
                                        <p:strVal val="visible"/>
                                      </p:to>
                                    </p:set>
                                    <p:animEffect transition="in" filter="dissolve">
                                      <p:cBhvr>
                                        <p:cTn id="32" dur="500"/>
                                        <p:tgtEl>
                                          <p:spTgt spid="26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266"/>
                                        </p:tgtEl>
                                        <p:attrNameLst>
                                          <p:attrName>style.visibility</p:attrName>
                                        </p:attrNameLst>
                                      </p:cBhvr>
                                      <p:to>
                                        <p:strVal val="visible"/>
                                      </p:to>
                                    </p:set>
                                    <p:animEffect transition="in" filter="dissolve">
                                      <p:cBhvr>
                                        <p:cTn id="37" dur="500"/>
                                        <p:tgtEl>
                                          <p:spTgt spid="26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269"/>
                                        </p:tgtEl>
                                        <p:attrNameLst>
                                          <p:attrName>style.visibility</p:attrName>
                                        </p:attrNameLst>
                                      </p:cBhvr>
                                      <p:to>
                                        <p:strVal val="visible"/>
                                      </p:to>
                                    </p:set>
                                    <p:animEffect transition="in" filter="dissolve">
                                      <p:cBhvr>
                                        <p:cTn id="42" dur="500"/>
                                        <p:tgtEl>
                                          <p:spTgt spid="26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275"/>
                                        </p:tgtEl>
                                        <p:attrNameLst>
                                          <p:attrName>style.visibility</p:attrName>
                                        </p:attrNameLst>
                                      </p:cBhvr>
                                      <p:to>
                                        <p:strVal val="visible"/>
                                      </p:to>
                                    </p:set>
                                    <p:animEffect transition="in" filter="dissolve">
                                      <p:cBhvr>
                                        <p:cTn id="47" dur="500"/>
                                        <p:tgtEl>
                                          <p:spTgt spid="27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0" nodeType="clickEffect">
                                  <p:stCondLst>
                                    <p:cond delay="0"/>
                                  </p:stCondLst>
                                  <p:iterate>
                                    <p:tmAbs val="0"/>
                                  </p:iterate>
                                  <p:childTnLst>
                                    <p:set>
                                      <p:cBhvr>
                                        <p:cTn id="51" fill="hold"/>
                                        <p:tgtEl>
                                          <p:spTgt spid="248"/>
                                        </p:tgtEl>
                                        <p:attrNameLst>
                                          <p:attrName>style.visibility</p:attrName>
                                        </p:attrNameLst>
                                      </p:cBhvr>
                                      <p:to>
                                        <p:strVal val="visible"/>
                                      </p:to>
                                    </p:set>
                                    <p:animEffect transition="in" filter="dissolve">
                                      <p:cBhvr>
                                        <p:cTn id="52" dur="500"/>
                                        <p:tgtEl>
                                          <p:spTgt spid="24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1" nodeType="clickEffect">
                                  <p:stCondLst>
                                    <p:cond delay="0"/>
                                  </p:stCondLst>
                                  <p:iterate>
                                    <p:tmAbs val="0"/>
                                  </p:iterate>
                                  <p:childTnLst>
                                    <p:set>
                                      <p:cBhvr>
                                        <p:cTn id="56" fill="hold"/>
                                        <p:tgtEl>
                                          <p:spTgt spid="260"/>
                                        </p:tgtEl>
                                        <p:attrNameLst>
                                          <p:attrName>style.visibility</p:attrName>
                                        </p:attrNameLst>
                                      </p:cBhvr>
                                      <p:to>
                                        <p:strVal val="visible"/>
                                      </p:to>
                                    </p:set>
                                    <p:animEffect transition="in" filter="dissolve">
                                      <p:cBhvr>
                                        <p:cTn id="57" dur="500"/>
                                        <p:tgtEl>
                                          <p:spTgt spid="26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fill="hold" grpId="12" nodeType="clickEffect">
                                  <p:stCondLst>
                                    <p:cond delay="0"/>
                                  </p:stCondLst>
                                  <p:iterate>
                                    <p:tmAbs val="0"/>
                                  </p:iterate>
                                  <p:childTnLst>
                                    <p:set>
                                      <p:cBhvr>
                                        <p:cTn id="61" fill="hold"/>
                                        <p:tgtEl>
                                          <p:spTgt spid="257"/>
                                        </p:tgtEl>
                                        <p:attrNameLst>
                                          <p:attrName>style.visibility</p:attrName>
                                        </p:attrNameLst>
                                      </p:cBhvr>
                                      <p:to>
                                        <p:strVal val="visible"/>
                                      </p:to>
                                    </p:set>
                                    <p:animEffect transition="in" filter="dissolve">
                                      <p:cBhvr>
                                        <p:cTn id="62" dur="500"/>
                                        <p:tgtEl>
                                          <p:spTgt spid="25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fill="hold" grpId="13" nodeType="clickEffect">
                                  <p:stCondLst>
                                    <p:cond delay="0"/>
                                  </p:stCondLst>
                                  <p:iterate>
                                    <p:tmAbs val="0"/>
                                  </p:iterate>
                                  <p:childTnLst>
                                    <p:set>
                                      <p:cBhvr>
                                        <p:cTn id="66" fill="hold"/>
                                        <p:tgtEl>
                                          <p:spTgt spid="278"/>
                                        </p:tgtEl>
                                        <p:attrNameLst>
                                          <p:attrName>style.visibility</p:attrName>
                                        </p:attrNameLst>
                                      </p:cBhvr>
                                      <p:to>
                                        <p:strVal val="visible"/>
                                      </p:to>
                                    </p:set>
                                    <p:animEffect transition="in" filter="dissolve">
                                      <p:cBhvr>
                                        <p:cTn id="67" dur="500"/>
                                        <p:tgtEl>
                                          <p:spTgt spid="27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fill="hold" grpId="14" nodeType="clickEffect">
                                  <p:stCondLst>
                                    <p:cond delay="0"/>
                                  </p:stCondLst>
                                  <p:iterate>
                                    <p:tmAbs val="0"/>
                                  </p:iterate>
                                  <p:childTnLst>
                                    <p:set>
                                      <p:cBhvr>
                                        <p:cTn id="71" fill="hold"/>
                                        <p:tgtEl>
                                          <p:spTgt spid="245"/>
                                        </p:tgtEl>
                                        <p:attrNameLst>
                                          <p:attrName>style.visibility</p:attrName>
                                        </p:attrNameLst>
                                      </p:cBhvr>
                                      <p:to>
                                        <p:strVal val="visible"/>
                                      </p:to>
                                    </p:set>
                                    <p:animEffect transition="in" filter="dissolve">
                                      <p:cBhvr>
                                        <p:cTn id="72" dur="500"/>
                                        <p:tgtEl>
                                          <p:spTgt spid="24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fill="hold" grpId="15" nodeType="clickEffect">
                                  <p:stCondLst>
                                    <p:cond delay="0"/>
                                  </p:stCondLst>
                                  <p:iterate>
                                    <p:tmAbs val="0"/>
                                  </p:iterate>
                                  <p:childTnLst>
                                    <p:set>
                                      <p:cBhvr>
                                        <p:cTn id="76" fill="hold"/>
                                        <p:tgtEl>
                                          <p:spTgt spid="281"/>
                                        </p:tgtEl>
                                        <p:attrNameLst>
                                          <p:attrName>style.visibility</p:attrName>
                                        </p:attrNameLst>
                                      </p:cBhvr>
                                      <p:to>
                                        <p:strVal val="visible"/>
                                      </p:to>
                                    </p:set>
                                    <p:animEffect transition="in" filter="dissolve">
                                      <p:cBhvr>
                                        <p:cTn id="77" dur="500"/>
                                        <p:tgtEl>
                                          <p:spTgt spid="28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fill="hold" grpId="16" nodeType="clickEffect">
                                  <p:stCondLst>
                                    <p:cond delay="0"/>
                                  </p:stCondLst>
                                  <p:iterate>
                                    <p:tmAbs val="0"/>
                                  </p:iterate>
                                  <p:childTnLst>
                                    <p:set>
                                      <p:cBhvr>
                                        <p:cTn id="81" fill="hold"/>
                                        <p:tgtEl>
                                          <p:spTgt spid="284"/>
                                        </p:tgtEl>
                                        <p:attrNameLst>
                                          <p:attrName>style.visibility</p:attrName>
                                        </p:attrNameLst>
                                      </p:cBhvr>
                                      <p:to>
                                        <p:strVal val="visible"/>
                                      </p:to>
                                    </p:set>
                                    <p:animEffect transition="in" filter="dissolve">
                                      <p:cBhvr>
                                        <p:cTn id="82" dur="500"/>
                                        <p:tgtEl>
                                          <p:spTgt spid="28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fill="hold" grpId="17" nodeType="clickEffect">
                                  <p:stCondLst>
                                    <p:cond delay="0"/>
                                  </p:stCondLst>
                                  <p:iterate>
                                    <p:tmAbs val="0"/>
                                  </p:iterate>
                                  <p:childTnLst>
                                    <p:set>
                                      <p:cBhvr>
                                        <p:cTn id="86" fill="hold"/>
                                        <p:tgtEl>
                                          <p:spTgt spid="288"/>
                                        </p:tgtEl>
                                        <p:attrNameLst>
                                          <p:attrName>style.visibility</p:attrName>
                                        </p:attrNameLst>
                                      </p:cBhvr>
                                      <p:to>
                                        <p:strVal val="visible"/>
                                      </p:to>
                                    </p:set>
                                    <p:animEffect transition="in" filter="dissolve">
                                      <p:cBhvr>
                                        <p:cTn id="87" dur="500"/>
                                        <p:tgtEl>
                                          <p:spTgt spid="288"/>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fill="hold" grpId="18" nodeType="clickEffect">
                                  <p:stCondLst>
                                    <p:cond delay="0"/>
                                  </p:stCondLst>
                                  <p:iterate>
                                    <p:tmAbs val="0"/>
                                  </p:iterate>
                                  <p:childTnLst>
                                    <p:set>
                                      <p:cBhvr>
                                        <p:cTn id="91" fill="hold"/>
                                        <p:tgtEl>
                                          <p:spTgt spid="291"/>
                                        </p:tgtEl>
                                        <p:attrNameLst>
                                          <p:attrName>style.visibility</p:attrName>
                                        </p:attrNameLst>
                                      </p:cBhvr>
                                      <p:to>
                                        <p:strVal val="visible"/>
                                      </p:to>
                                    </p:set>
                                    <p:animEffect transition="in" filter="dissolve">
                                      <p:cBhvr>
                                        <p:cTn id="92" dur="500"/>
                                        <p:tgtEl>
                                          <p:spTgt spid="291"/>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fill="hold" grpId="19" nodeType="clickEffect">
                                  <p:stCondLst>
                                    <p:cond delay="0"/>
                                  </p:stCondLst>
                                  <p:iterate>
                                    <p:tmAbs val="0"/>
                                  </p:iterate>
                                  <p:childTnLst>
                                    <p:set>
                                      <p:cBhvr>
                                        <p:cTn id="96" fill="hold"/>
                                        <p:tgtEl>
                                          <p:spTgt spid="296"/>
                                        </p:tgtEl>
                                        <p:attrNameLst>
                                          <p:attrName>style.visibility</p:attrName>
                                        </p:attrNameLst>
                                      </p:cBhvr>
                                      <p:to>
                                        <p:strVal val="visible"/>
                                      </p:to>
                                    </p:set>
                                    <p:animEffect transition="in" filter="dissolve">
                                      <p:cBhvr>
                                        <p:cTn id="97" dur="500"/>
                                        <p:tgtEl>
                                          <p:spTgt spid="29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fill="hold" grpId="20" nodeType="clickEffect">
                                  <p:stCondLst>
                                    <p:cond delay="0"/>
                                  </p:stCondLst>
                                  <p:iterate>
                                    <p:tmAbs val="0"/>
                                  </p:iterate>
                                  <p:childTnLst>
                                    <p:set>
                                      <p:cBhvr>
                                        <p:cTn id="101" fill="hold"/>
                                        <p:tgtEl>
                                          <p:spTgt spid="300"/>
                                        </p:tgtEl>
                                        <p:attrNameLst>
                                          <p:attrName>style.visibility</p:attrName>
                                        </p:attrNameLst>
                                      </p:cBhvr>
                                      <p:to>
                                        <p:strVal val="visible"/>
                                      </p:to>
                                    </p:set>
                                    <p:animEffect transition="in" filter="dissolve">
                                      <p:cBhvr>
                                        <p:cTn id="102" dur="500"/>
                                        <p:tgtEl>
                                          <p:spTgt spid="300"/>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fill="hold" grpId="21" nodeType="clickEffect">
                                  <p:stCondLst>
                                    <p:cond delay="0"/>
                                  </p:stCondLst>
                                  <p:iterate>
                                    <p:tmAbs val="0"/>
                                  </p:iterate>
                                  <p:childTnLst>
                                    <p:set>
                                      <p:cBhvr>
                                        <p:cTn id="106" fill="hold"/>
                                        <p:tgtEl>
                                          <p:spTgt spid="299"/>
                                        </p:tgtEl>
                                        <p:attrNameLst>
                                          <p:attrName>style.visibility</p:attrName>
                                        </p:attrNameLst>
                                      </p:cBhvr>
                                      <p:to>
                                        <p:strVal val="visible"/>
                                      </p:to>
                                    </p:set>
                                    <p:animEffect transition="in" filter="dissolve">
                                      <p:cBhvr>
                                        <p:cTn id="107" dur="500"/>
                                        <p:tgtEl>
                                          <p:spTgt spid="29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fill="hold" grpId="22" nodeType="clickEffect">
                                  <p:stCondLst>
                                    <p:cond delay="0"/>
                                  </p:stCondLst>
                                  <p:iterate>
                                    <p:tmAbs val="0"/>
                                  </p:iterate>
                                  <p:childTnLst>
                                    <p:set>
                                      <p:cBhvr>
                                        <p:cTn id="111" fill="hold"/>
                                        <p:tgtEl>
                                          <p:spTgt spid="294"/>
                                        </p:tgtEl>
                                        <p:attrNameLst>
                                          <p:attrName>style.visibility</p:attrName>
                                        </p:attrNameLst>
                                      </p:cBhvr>
                                      <p:to>
                                        <p:strVal val="visible"/>
                                      </p:to>
                                    </p:set>
                                    <p:animEffect transition="in" filter="dissolve">
                                      <p:cBhvr>
                                        <p:cTn id="112"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3" animBg="1" advAuto="0"/>
      <p:bldP spid="245" grpId="14" animBg="1" advAuto="0"/>
      <p:bldP spid="248" grpId="10" animBg="1" advAuto="0"/>
      <p:bldP spid="251" grpId="2" animBg="1" advAuto="0"/>
      <p:bldP spid="254" grpId="5" animBg="1" advAuto="0"/>
      <p:bldP spid="257" grpId="12" animBg="1" advAuto="0"/>
      <p:bldP spid="260" grpId="11" animBg="1" advAuto="0"/>
      <p:bldP spid="263" grpId="6" animBg="1" advAuto="0"/>
      <p:bldP spid="266" grpId="7" animBg="1" advAuto="0"/>
      <p:bldP spid="269" grpId="8" animBg="1" advAuto="0"/>
      <p:bldP spid="272" grpId="4" animBg="1" advAuto="0"/>
      <p:bldP spid="275" grpId="9" animBg="1" advAuto="0"/>
      <p:bldP spid="278" grpId="13" animBg="1" advAuto="0"/>
      <p:bldP spid="281" grpId="15" animBg="1" advAuto="0"/>
      <p:bldP spid="284" grpId="16" animBg="1" advAuto="0"/>
      <p:bldP spid="285" grpId="1" animBg="1" advAuto="0"/>
      <p:bldP spid="288" grpId="17" animBg="1" advAuto="0"/>
      <p:bldP spid="291" grpId="18" animBg="1" advAuto="0"/>
      <p:bldP spid="294" grpId="22" animBg="1" advAuto="0"/>
      <p:bldP spid="296" grpId="19" animBg="1" advAuto="0"/>
      <p:bldP spid="299" grpId="21" animBg="1" advAuto="0"/>
      <p:bldP spid="300" grpId="2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body" idx="13"/>
          </p:nvPr>
        </p:nvSpPr>
        <p:spPr>
          <a:prstGeom prst="rect">
            <a:avLst/>
          </a:prstGeom>
        </p:spPr>
        <p:txBody>
          <a:bodyPr/>
          <a:lstStyle/>
          <a:p>
            <a:r>
              <a:t>Involved Employers</a:t>
            </a:r>
          </a:p>
        </p:txBody>
      </p:sp>
      <p:sp>
        <p:nvSpPr>
          <p:cNvPr id="307" name="Shape 307"/>
          <p:cNvSpPr>
            <a:spLocks noGrp="1"/>
          </p:cNvSpPr>
          <p:nvPr>
            <p:ph type="title"/>
          </p:nvPr>
        </p:nvSpPr>
        <p:spPr>
          <a:prstGeom prst="rect">
            <a:avLst/>
          </a:prstGeom>
        </p:spPr>
        <p:txBody>
          <a:bodyPr/>
          <a:lstStyle>
            <a:lvl1pPr defTabSz="452627">
              <a:defRPr sz="3959" spc="79"/>
            </a:lvl1pPr>
          </a:lstStyle>
          <a:p>
            <a:r>
              <a:t>Employer Engagement</a:t>
            </a:r>
          </a:p>
        </p:txBody>
      </p:sp>
      <p:sp>
        <p:nvSpPr>
          <p:cNvPr id="308" name="Shape 308"/>
          <p:cNvSpPr>
            <a:spLocks noGrp="1"/>
          </p:cNvSpPr>
          <p:nvPr>
            <p:ph type="body" idx="1"/>
          </p:nvPr>
        </p:nvSpPr>
        <p:spPr>
          <a:prstGeom prst="rect">
            <a:avLst/>
          </a:prstGeom>
        </p:spPr>
        <p:txBody>
          <a:bodyPr/>
          <a:lstStyle/>
          <a:p>
            <a:r>
              <a:t>Assists in developing the pathways </a:t>
            </a:r>
          </a:p>
          <a:p>
            <a:r>
              <a:t>Offers suggestions, strategies, and opportunities for WBL </a:t>
            </a:r>
          </a:p>
          <a:p>
            <a:r>
              <a:t>Works with program designers in determining learning outcomes </a:t>
            </a:r>
          </a:p>
          <a:p>
            <a:r>
              <a:t>Education and training for certificates and credentials </a:t>
            </a:r>
          </a:p>
          <a:p>
            <a:r>
              <a:t>Provides for and serves as mentors</a:t>
            </a:r>
          </a:p>
          <a:p>
            <a:r>
              <a:t>Interviews and hires completes as appropriate </a:t>
            </a:r>
          </a:p>
          <a:p>
            <a:r>
              <a:t>May work with groups of employers to hire an intermediary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429195" y="234950"/>
            <a:ext cx="12451210" cy="9048750"/>
          </a:xfrm>
          <a:prstGeom prst="ellipse">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Light"/>
                <a:ea typeface="Helvetica Light"/>
                <a:cs typeface="Helvetica Light"/>
                <a:sym typeface="Helvetica Light"/>
              </a:defRPr>
            </a:pPr>
            <a:endParaRPr/>
          </a:p>
          <a:p>
            <a:pPr defTabSz="584200">
              <a:defRPr>
                <a:solidFill>
                  <a:srgbClr val="000000"/>
                </a:solidFill>
                <a:latin typeface="Helvetica"/>
                <a:ea typeface="Helvetica"/>
                <a:cs typeface="Helvetica"/>
                <a:sym typeface="Helvetica"/>
              </a:defRPr>
            </a:pPr>
            <a:r>
              <a:t>Labor Market Demand </a:t>
            </a:r>
          </a:p>
        </p:txBody>
      </p:sp>
      <p:sp>
        <p:nvSpPr>
          <p:cNvPr id="311" name="Shape 311"/>
          <p:cNvSpPr/>
          <p:nvPr/>
        </p:nvSpPr>
        <p:spPr>
          <a:xfrm>
            <a:off x="2739801" y="1148605"/>
            <a:ext cx="7525198" cy="750790"/>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sz="3800" b="1">
                <a:solidFill>
                  <a:srgbClr val="FFFFFF"/>
                </a:solidFill>
                <a:latin typeface="Helvetica"/>
                <a:ea typeface="Helvetica"/>
                <a:cs typeface="Helvetica"/>
                <a:sym typeface="Helvetica"/>
              </a:defRPr>
            </a:lvl1pPr>
          </a:lstStyle>
          <a:p>
            <a:r>
              <a:t>Employer Engagement </a:t>
            </a:r>
          </a:p>
        </p:txBody>
      </p:sp>
      <p:sp>
        <p:nvSpPr>
          <p:cNvPr id="312" name="Shape 312"/>
          <p:cNvSpPr/>
          <p:nvPr/>
        </p:nvSpPr>
        <p:spPr>
          <a:xfrm>
            <a:off x="520623" y="3892549"/>
            <a:ext cx="140589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defRPr b="1">
                <a:solidFill>
                  <a:srgbClr val="000000"/>
                </a:solidFill>
                <a:latin typeface="Helvetica"/>
                <a:ea typeface="Helvetica"/>
                <a:cs typeface="Helvetica"/>
                <a:sym typeface="Helvetica"/>
              </a:defRPr>
            </a:lvl1pPr>
          </a:lstStyle>
          <a:p>
            <a:r>
              <a:t>Demand</a:t>
            </a:r>
          </a:p>
        </p:txBody>
      </p:sp>
      <p:sp>
        <p:nvSpPr>
          <p:cNvPr id="313" name="Shape 313"/>
          <p:cNvSpPr/>
          <p:nvPr/>
        </p:nvSpPr>
        <p:spPr>
          <a:xfrm>
            <a:off x="11463607" y="3892549"/>
            <a:ext cx="79191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1">
                <a:solidFill>
                  <a:srgbClr val="000000"/>
                </a:solidFill>
                <a:latin typeface="Helvetica"/>
                <a:ea typeface="Helvetica"/>
                <a:cs typeface="Helvetica"/>
                <a:sym typeface="Helvetica"/>
              </a:defRPr>
            </a:lvl1pPr>
          </a:lstStyle>
          <a:p>
            <a:r>
              <a:t>Hire </a:t>
            </a:r>
          </a:p>
        </p:txBody>
      </p:sp>
      <p:sp>
        <p:nvSpPr>
          <p:cNvPr id="314" name="Shape 314"/>
          <p:cNvSpPr/>
          <p:nvPr/>
        </p:nvSpPr>
        <p:spPr>
          <a:xfrm>
            <a:off x="9831585" y="6423024"/>
            <a:ext cx="194369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1">
                <a:solidFill>
                  <a:srgbClr val="000000"/>
                </a:solidFill>
                <a:latin typeface="Helvetica"/>
                <a:ea typeface="Helvetica"/>
                <a:cs typeface="Helvetica"/>
                <a:sym typeface="Helvetica"/>
              </a:defRPr>
            </a:lvl1pPr>
          </a:lstStyle>
          <a:p>
            <a:r>
              <a:t>Credentials  </a:t>
            </a:r>
          </a:p>
        </p:txBody>
      </p:sp>
      <p:sp>
        <p:nvSpPr>
          <p:cNvPr id="315" name="Shape 315"/>
          <p:cNvSpPr/>
          <p:nvPr/>
        </p:nvSpPr>
        <p:spPr>
          <a:xfrm>
            <a:off x="3084581" y="7016750"/>
            <a:ext cx="1405891"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defRPr b="1">
                <a:solidFill>
                  <a:srgbClr val="000000"/>
                </a:solidFill>
                <a:latin typeface="Helvetica"/>
                <a:ea typeface="Helvetica"/>
                <a:cs typeface="Helvetica"/>
                <a:sym typeface="Helvetica"/>
              </a:defRPr>
            </a:lvl1pPr>
          </a:lstStyle>
          <a:p>
            <a:r>
              <a:t>Work Based Learning </a:t>
            </a:r>
          </a:p>
        </p:txBody>
      </p:sp>
      <p:sp>
        <p:nvSpPr>
          <p:cNvPr id="316" name="Shape 316"/>
          <p:cNvSpPr/>
          <p:nvPr/>
        </p:nvSpPr>
        <p:spPr>
          <a:xfrm>
            <a:off x="6389890" y="7416799"/>
            <a:ext cx="1851582"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defRPr b="1">
                <a:solidFill>
                  <a:srgbClr val="000000"/>
                </a:solidFill>
                <a:latin typeface="Helvetica"/>
                <a:ea typeface="Helvetica"/>
                <a:cs typeface="Helvetica"/>
                <a:sym typeface="Helvetica"/>
              </a:defRPr>
            </a:lvl1pPr>
          </a:lstStyle>
          <a:p>
            <a:r>
              <a:t>Learning Outcomes </a:t>
            </a:r>
          </a:p>
        </p:txBody>
      </p:sp>
      <p:sp>
        <p:nvSpPr>
          <p:cNvPr id="317" name="Shape 317"/>
          <p:cNvSpPr/>
          <p:nvPr/>
        </p:nvSpPr>
        <p:spPr>
          <a:xfrm>
            <a:off x="1280318" y="6692899"/>
            <a:ext cx="99536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1">
                <a:solidFill>
                  <a:srgbClr val="000000"/>
                </a:solidFill>
                <a:latin typeface="Helvetica"/>
                <a:ea typeface="Helvetica"/>
                <a:cs typeface="Helvetica"/>
                <a:sym typeface="Helvetica"/>
              </a:defRPr>
            </a:lvl1pPr>
          </a:lstStyle>
          <a:p>
            <a:r>
              <a:t>Skills </a:t>
            </a:r>
          </a:p>
        </p:txBody>
      </p:sp>
      <p:sp>
        <p:nvSpPr>
          <p:cNvPr id="318" name="Shape 318"/>
          <p:cNvSpPr/>
          <p:nvPr/>
        </p:nvSpPr>
        <p:spPr>
          <a:xfrm>
            <a:off x="2553840" y="4435475"/>
            <a:ext cx="82019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3600" b="1">
                <a:solidFill>
                  <a:srgbClr val="000000"/>
                </a:solidFill>
                <a:latin typeface="Helvetica"/>
                <a:ea typeface="Helvetica"/>
                <a:cs typeface="Helvetica"/>
                <a:sym typeface="Helvetica"/>
              </a:defRPr>
            </a:lvl1pPr>
          </a:lstStyle>
          <a:p>
            <a:r>
              <a:t>GAP - Shortage of Qualified Workers </a:t>
            </a:r>
          </a:p>
        </p:txBody>
      </p:sp>
      <p:sp>
        <p:nvSpPr>
          <p:cNvPr id="319" name="Shape 319"/>
          <p:cNvSpPr/>
          <p:nvPr/>
        </p:nvSpPr>
        <p:spPr>
          <a:xfrm>
            <a:off x="2181919" y="5429250"/>
            <a:ext cx="89457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3600" b="1">
                <a:solidFill>
                  <a:srgbClr val="000000"/>
                </a:solidFill>
                <a:latin typeface="Helvetica"/>
                <a:ea typeface="Helvetica"/>
                <a:cs typeface="Helvetica"/>
                <a:sym typeface="Helvetica"/>
              </a:defRPr>
            </a:lvl1pPr>
          </a:lstStyle>
          <a:p>
            <a:r>
              <a:t>NEED &amp; GROWTH - Quantity of Workers </a:t>
            </a:r>
          </a:p>
        </p:txBody>
      </p:sp>
      <p:sp>
        <p:nvSpPr>
          <p:cNvPr id="320" name="Shape 320"/>
          <p:cNvSpPr/>
          <p:nvPr/>
        </p:nvSpPr>
        <p:spPr>
          <a:xfrm>
            <a:off x="2798216" y="2819400"/>
            <a:ext cx="1978622" cy="1270000"/>
          </a:xfrm>
          <a:prstGeom prst="rect">
            <a:avLst/>
          </a:prstGeom>
          <a:blipFill>
            <a:blip r:embed="rId4"/>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Career Advising</a:t>
            </a:r>
          </a:p>
        </p:txBody>
      </p:sp>
      <p:sp>
        <p:nvSpPr>
          <p:cNvPr id="321" name="Shape 321"/>
          <p:cNvSpPr/>
          <p:nvPr/>
        </p:nvSpPr>
        <p:spPr>
          <a:xfrm>
            <a:off x="4942036" y="2819400"/>
            <a:ext cx="3425528" cy="1270000"/>
          </a:xfrm>
          <a:prstGeom prst="rect">
            <a:avLst/>
          </a:prstGeom>
          <a:blipFill>
            <a:blip r:embed="rId5"/>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lnSpc>
                <a:spcPct val="120000"/>
              </a:lnSpc>
              <a:defRPr>
                <a:solidFill>
                  <a:srgbClr val="FFFFFF"/>
                </a:solidFill>
                <a:latin typeface="Helvetica Light"/>
                <a:ea typeface="Helvetica Light"/>
                <a:cs typeface="Helvetica Light"/>
                <a:sym typeface="Helvetica Light"/>
              </a:defRPr>
            </a:pPr>
            <a:r>
              <a:t>Education  &amp;</a:t>
            </a:r>
          </a:p>
          <a:p>
            <a:pPr defTabSz="584200">
              <a:lnSpc>
                <a:spcPct val="120000"/>
              </a:lnSpc>
              <a:defRPr>
                <a:solidFill>
                  <a:srgbClr val="FFFFFF"/>
                </a:solidFill>
                <a:latin typeface="Helvetica Light"/>
                <a:ea typeface="Helvetica Light"/>
                <a:cs typeface="Helvetica Light"/>
                <a:sym typeface="Helvetica Light"/>
              </a:defRPr>
            </a:pPr>
            <a:r>
              <a:t>Skill Training </a:t>
            </a:r>
          </a:p>
        </p:txBody>
      </p:sp>
      <p:sp>
        <p:nvSpPr>
          <p:cNvPr id="322" name="Shape 322"/>
          <p:cNvSpPr/>
          <p:nvPr/>
        </p:nvSpPr>
        <p:spPr>
          <a:xfrm>
            <a:off x="8532762" y="2819400"/>
            <a:ext cx="1702446" cy="1270000"/>
          </a:xfrm>
          <a:prstGeom prst="rect">
            <a:avLst/>
          </a:prstGeom>
          <a:blipFill>
            <a:blip r:embed="rId6"/>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lnSpc>
                <a:spcPct val="120000"/>
              </a:lnSpc>
              <a:defRPr>
                <a:solidFill>
                  <a:srgbClr val="FFFFFF"/>
                </a:solidFill>
                <a:latin typeface="Helvetica Light"/>
                <a:ea typeface="Helvetica Light"/>
                <a:cs typeface="Helvetica Light"/>
                <a:sym typeface="Helvetica Light"/>
              </a:defRPr>
            </a:lvl1pPr>
          </a:lstStyle>
          <a:p>
            <a:r>
              <a:t>Work</a:t>
            </a:r>
          </a:p>
        </p:txBody>
      </p:sp>
      <p:sp>
        <p:nvSpPr>
          <p:cNvPr id="323" name="Shape 323"/>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311"/>
                                        </p:tgtEl>
                                        <p:attrNameLst>
                                          <p:attrName>style.visibility</p:attrName>
                                        </p:attrNameLst>
                                      </p:cBhvr>
                                      <p:to>
                                        <p:strVal val="visible"/>
                                      </p:to>
                                    </p:set>
                                    <p:anim calcmode="lin" valueType="num">
                                      <p:cBhvr>
                                        <p:cTn id="7" dur="500" fill="hold"/>
                                        <p:tgtEl>
                                          <p:spTgt spid="311"/>
                                        </p:tgtEl>
                                        <p:attrNameLst>
                                          <p:attrName>ppt_x</p:attrName>
                                        </p:attrNameLst>
                                      </p:cBhvr>
                                      <p:tavLst>
                                        <p:tav tm="0">
                                          <p:val>
                                            <p:strVal val="0-#ppt_w/2"/>
                                          </p:val>
                                        </p:tav>
                                        <p:tav tm="100000">
                                          <p:val>
                                            <p:strVal val="#ppt_x"/>
                                          </p:val>
                                        </p:tav>
                                      </p:tavLst>
                                    </p:anim>
                                    <p:anim calcmode="lin" valueType="num">
                                      <p:cBhvr>
                                        <p:cTn id="8" dur="500" fill="hold"/>
                                        <p:tgtEl>
                                          <p:spTgt spid="3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type="lt">
                                    <p:tmAbs val="0"/>
                                  </p:iterate>
                                  <p:childTnLst>
                                    <p:set>
                                      <p:cBhvr>
                                        <p:cTn id="12" fill="hold"/>
                                        <p:tgtEl>
                                          <p:spTgt spid="318"/>
                                        </p:tgtEl>
                                        <p:attrNameLst>
                                          <p:attrName>style.visibility</p:attrName>
                                        </p:attrNameLst>
                                      </p:cBhvr>
                                      <p:to>
                                        <p:strVal val="visible"/>
                                      </p:to>
                                    </p:set>
                                    <p:anim calcmode="lin" valueType="num">
                                      <p:cBhvr>
                                        <p:cTn id="13" dur="1000" fill="hold"/>
                                        <p:tgtEl>
                                          <p:spTgt spid="318"/>
                                        </p:tgtEl>
                                        <p:attrNameLst>
                                          <p:attrName>ppt_x</p:attrName>
                                        </p:attrNameLst>
                                      </p:cBhvr>
                                      <p:tavLst>
                                        <p:tav tm="0">
                                          <p:val>
                                            <p:strVal val="0-#ppt_w/2"/>
                                          </p:val>
                                        </p:tav>
                                        <p:tav tm="100000">
                                          <p:val>
                                            <p:strVal val="#ppt_x"/>
                                          </p:val>
                                        </p:tav>
                                      </p:tavLst>
                                    </p:anim>
                                    <p:anim calcmode="lin" valueType="num">
                                      <p:cBhvr>
                                        <p:cTn id="14" dur="1000" fill="hold"/>
                                        <p:tgtEl>
                                          <p:spTgt spid="3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nodeType="clickEffect">
                                  <p:stCondLst>
                                    <p:cond delay="0"/>
                                  </p:stCondLst>
                                  <p:childTnLst>
                                    <p:animMotion origin="layout" path="M 0.000000 0.000000 L 0.350723 -0.437276" pathEditMode="relative">
                                      <p:cBhvr>
                                        <p:cTn id="18" dur="1000" fill="hold"/>
                                        <p:tgtEl>
                                          <p:spTgt spid="318"/>
                                        </p:tgtEl>
                                        <p:attrNameLst>
                                          <p:attrName>ppt_x</p:attrName>
                                          <p:attrName>ppt_y</p:attrName>
                                        </p:attrNameLst>
                                      </p:cBhvr>
                                    </p:animMotion>
                                  </p:childTnLst>
                                </p:cTn>
                              </p:par>
                            </p:childTnLst>
                          </p:cTn>
                        </p:par>
                        <p:par>
                          <p:cTn id="19" fill="hold">
                            <p:stCondLst>
                              <p:cond delay="0"/>
                            </p:stCondLst>
                            <p:childTnLst>
                              <p:par>
                                <p:cTn id="20" presetID="6" presetClass="emph" presetSubtype="0" accel="50000" decel="50000" fill="hold" grpId="4" nodeType="withEffect">
                                  <p:stCondLst>
                                    <p:cond delay="0"/>
                                  </p:stCondLst>
                                  <p:childTnLst>
                                    <p:animScale>
                                      <p:cBhvr>
                                        <p:cTn id="21" dur="1000" fill="hold"/>
                                        <p:tgtEl>
                                          <p:spTgt spid="318"/>
                                        </p:tgtEl>
                                      </p:cBhvr>
                                      <p:by x="45746" y="45746"/>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5" nodeType="clickEffect">
                                  <p:stCondLst>
                                    <p:cond delay="0"/>
                                  </p:stCondLst>
                                  <p:iterate type="lt">
                                    <p:tmAbs val="0"/>
                                  </p:iterate>
                                  <p:childTnLst>
                                    <p:set>
                                      <p:cBhvr>
                                        <p:cTn id="25" fill="hold"/>
                                        <p:tgtEl>
                                          <p:spTgt spid="319"/>
                                        </p:tgtEl>
                                        <p:attrNameLst>
                                          <p:attrName>style.visibility</p:attrName>
                                        </p:attrNameLst>
                                      </p:cBhvr>
                                      <p:to>
                                        <p:strVal val="visible"/>
                                      </p:to>
                                    </p:set>
                                    <p:anim calcmode="lin" valueType="num">
                                      <p:cBhvr>
                                        <p:cTn id="26" dur="1000" fill="hold"/>
                                        <p:tgtEl>
                                          <p:spTgt spid="319"/>
                                        </p:tgtEl>
                                        <p:attrNameLst>
                                          <p:attrName>ppt_x</p:attrName>
                                        </p:attrNameLst>
                                      </p:cBhvr>
                                      <p:tavLst>
                                        <p:tav tm="0">
                                          <p:val>
                                            <p:strVal val="0-#ppt_w/2"/>
                                          </p:val>
                                        </p:tav>
                                        <p:tav tm="100000">
                                          <p:val>
                                            <p:strVal val="#ppt_x"/>
                                          </p:val>
                                        </p:tav>
                                      </p:tavLst>
                                    </p:anim>
                                    <p:anim calcmode="lin" valueType="num">
                                      <p:cBhvr>
                                        <p:cTn id="27" dur="1000" fill="hold"/>
                                        <p:tgtEl>
                                          <p:spTgt spid="31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path" presetSubtype="0" accel="50000" decel="50000" fill="hold" nodeType="clickEffect">
                                  <p:stCondLst>
                                    <p:cond delay="0"/>
                                  </p:stCondLst>
                                  <p:childTnLst>
                                    <p:animMotion origin="layout" path="M 0.000000 0.000000 L 0.365925 -0.501463" pathEditMode="relative">
                                      <p:cBhvr>
                                        <p:cTn id="31" dur="1000" fill="hold"/>
                                        <p:tgtEl>
                                          <p:spTgt spid="319"/>
                                        </p:tgtEl>
                                        <p:attrNameLst>
                                          <p:attrName>ppt_x</p:attrName>
                                          <p:attrName>ppt_y</p:attrName>
                                        </p:attrNameLst>
                                      </p:cBhvr>
                                    </p:animMotion>
                                  </p:childTnLst>
                                </p:cTn>
                              </p:par>
                            </p:childTnLst>
                          </p:cTn>
                        </p:par>
                        <p:par>
                          <p:cTn id="32" fill="hold">
                            <p:stCondLst>
                              <p:cond delay="0"/>
                            </p:stCondLst>
                            <p:childTnLst>
                              <p:par>
                                <p:cTn id="33" presetID="6" presetClass="emph" presetSubtype="0" accel="50000" decel="50000" fill="hold" grpId="7" nodeType="withEffect">
                                  <p:stCondLst>
                                    <p:cond delay="0"/>
                                  </p:stCondLst>
                                  <p:childTnLst>
                                    <p:animScale>
                                      <p:cBhvr>
                                        <p:cTn id="34" dur="1000" fill="hold"/>
                                        <p:tgtEl>
                                          <p:spTgt spid="319"/>
                                        </p:tgtEl>
                                      </p:cBhvr>
                                      <p:by x="34547" y="34547"/>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8" nodeType="clickEffect">
                                  <p:stCondLst>
                                    <p:cond delay="0"/>
                                  </p:stCondLst>
                                  <p:iterate type="lt">
                                    <p:tmAbs val="0"/>
                                  </p:iterate>
                                  <p:childTnLst>
                                    <p:set>
                                      <p:cBhvr>
                                        <p:cTn id="38" fill="hold"/>
                                        <p:tgtEl>
                                          <p:spTgt spid="312"/>
                                        </p:tgtEl>
                                        <p:attrNameLst>
                                          <p:attrName>style.visibility</p:attrName>
                                        </p:attrNameLst>
                                      </p:cBhvr>
                                      <p:to>
                                        <p:strVal val="visible"/>
                                      </p:to>
                                    </p:set>
                                    <p:anim calcmode="lin" valueType="num">
                                      <p:cBhvr>
                                        <p:cTn id="39" dur="1000" fill="hold"/>
                                        <p:tgtEl>
                                          <p:spTgt spid="312"/>
                                        </p:tgtEl>
                                        <p:attrNameLst>
                                          <p:attrName>ppt_x</p:attrName>
                                        </p:attrNameLst>
                                      </p:cBhvr>
                                      <p:tavLst>
                                        <p:tav tm="0">
                                          <p:val>
                                            <p:strVal val="0-#ppt_w/2"/>
                                          </p:val>
                                        </p:tav>
                                        <p:tav tm="100000">
                                          <p:val>
                                            <p:strVal val="#ppt_x"/>
                                          </p:val>
                                        </p:tav>
                                      </p:tavLst>
                                    </p:anim>
                                    <p:anim calcmode="lin" valueType="num">
                                      <p:cBhvr>
                                        <p:cTn id="40" dur="1000" fill="hold"/>
                                        <p:tgtEl>
                                          <p:spTgt spid="312"/>
                                        </p:tgtEl>
                                        <p:attrNameLst>
                                          <p:attrName>ppt_y</p:attrName>
                                        </p:attrNameLst>
                                      </p:cBhvr>
                                      <p:tavLst>
                                        <p:tav tm="0">
                                          <p:val>
                                            <p:strVal val="#ppt_y"/>
                                          </p:val>
                                        </p:tav>
                                        <p:tav tm="100000">
                                          <p:val>
                                            <p:strVal val="#ppt_y"/>
                                          </p:val>
                                        </p:tav>
                                      </p:tavLst>
                                    </p:anim>
                                  </p:childTnLst>
                                </p:cTn>
                              </p:par>
                            </p:childTnLst>
                          </p:cTn>
                        </p:par>
                        <p:par>
                          <p:cTn id="41" fill="hold">
                            <p:stCondLst>
                              <p:cond delay="0"/>
                            </p:stCondLst>
                            <p:childTnLst>
                              <p:par>
                                <p:cTn id="42" presetID="6" presetClass="emph" presetSubtype="0" accel="50000" decel="50000" fill="hold" grpId="9" nodeType="afterEffect">
                                  <p:stCondLst>
                                    <p:cond delay="0"/>
                                  </p:stCondLst>
                                  <p:childTnLst>
                                    <p:animScale>
                                      <p:cBhvr>
                                        <p:cTn id="43" dur="1000" fill="hold"/>
                                        <p:tgtEl>
                                          <p:spTgt spid="312"/>
                                        </p:tgtEl>
                                      </p:cBhvr>
                                      <p:by x="63523" y="63523"/>
                                    </p:animScale>
                                  </p:childTnLst>
                                </p:cTn>
                              </p:par>
                            </p:childTnLst>
                          </p:cTn>
                        </p:par>
                        <p:par>
                          <p:cTn id="44" fill="hold">
                            <p:stCondLst>
                              <p:cond delay="0"/>
                            </p:stCondLst>
                            <p:childTnLst>
                              <p:par>
                                <p:cTn id="45" presetID="-1" presetClass="path" presetSubtype="0" accel="50000" decel="50000" fill="hold" nodeType="afterEffect">
                                  <p:stCondLst>
                                    <p:cond delay="0"/>
                                  </p:stCondLst>
                                  <p:childTnLst>
                                    <p:animMotion origin="layout" path="M 0.000000 0.000000 L 0.153824 -0.205406" pathEditMode="relative">
                                      <p:cBhvr>
                                        <p:cTn id="46" dur="1000" fill="hold"/>
                                        <p:tgtEl>
                                          <p:spTgt spid="312"/>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1" nodeType="clickEffect">
                                  <p:stCondLst>
                                    <p:cond delay="0"/>
                                  </p:stCondLst>
                                  <p:iterate>
                                    <p:tmAbs val="0"/>
                                  </p:iterate>
                                  <p:childTnLst>
                                    <p:set>
                                      <p:cBhvr>
                                        <p:cTn id="50" fill="hold"/>
                                        <p:tgtEl>
                                          <p:spTgt spid="3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path" presetSubtype="0" accel="50000" decel="50000" fill="hold" nodeType="clickEffect">
                                  <p:stCondLst>
                                    <p:cond delay="0"/>
                                  </p:stCondLst>
                                  <p:childTnLst>
                                    <p:animMotion origin="layout" path="M 0.000000 0.000000 L 0.172710 -0.487056" pathEditMode="relative">
                                      <p:cBhvr>
                                        <p:cTn id="54" dur="1000" fill="hold"/>
                                        <p:tgtEl>
                                          <p:spTgt spid="317"/>
                                        </p:tgtEl>
                                        <p:attrNameLst>
                                          <p:attrName>ppt_x</p:attrName>
                                          <p:attrName>ppt_y</p:attrName>
                                        </p:attrNameLst>
                                      </p:cBhvr>
                                    </p:animMotion>
                                  </p:childTnLst>
                                </p:cTn>
                              </p:par>
                            </p:childTnLst>
                          </p:cTn>
                        </p:par>
                        <p:par>
                          <p:cTn id="55" fill="hold">
                            <p:stCondLst>
                              <p:cond delay="0"/>
                            </p:stCondLst>
                            <p:childTnLst>
                              <p:par>
                                <p:cTn id="56" presetID="6" presetClass="emph" presetSubtype="0" accel="50000" decel="50000" fill="hold" grpId="13" nodeType="withEffect">
                                  <p:stCondLst>
                                    <p:cond delay="0"/>
                                  </p:stCondLst>
                                  <p:childTnLst>
                                    <p:animScale>
                                      <p:cBhvr>
                                        <p:cTn id="57" dur="1000" fill="hold"/>
                                        <p:tgtEl>
                                          <p:spTgt spid="317"/>
                                        </p:tgtEl>
                                      </p:cBhvr>
                                      <p:by x="73291" y="73291"/>
                                    </p:animScale>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14" nodeType="clickEffect">
                                  <p:stCondLst>
                                    <p:cond delay="0"/>
                                  </p:stCondLst>
                                  <p:iterate type="lt">
                                    <p:tmAbs val="0"/>
                                  </p:iterate>
                                  <p:childTnLst>
                                    <p:set>
                                      <p:cBhvr>
                                        <p:cTn id="61" fill="hold"/>
                                        <p:tgtEl>
                                          <p:spTgt spid="315"/>
                                        </p:tgtEl>
                                        <p:attrNameLst>
                                          <p:attrName>style.visibility</p:attrName>
                                        </p:attrNameLst>
                                      </p:cBhvr>
                                      <p:to>
                                        <p:strVal val="visible"/>
                                      </p:to>
                                    </p:set>
                                    <p:anim calcmode="lin" valueType="num">
                                      <p:cBhvr>
                                        <p:cTn id="62" dur="1000" fill="hold"/>
                                        <p:tgtEl>
                                          <p:spTgt spid="315"/>
                                        </p:tgtEl>
                                        <p:attrNameLst>
                                          <p:attrName>ppt_x</p:attrName>
                                        </p:attrNameLst>
                                      </p:cBhvr>
                                      <p:tavLst>
                                        <p:tav tm="0">
                                          <p:val>
                                            <p:strVal val="0-#ppt_w/2"/>
                                          </p:val>
                                        </p:tav>
                                        <p:tav tm="100000">
                                          <p:val>
                                            <p:strVal val="#ppt_x"/>
                                          </p:val>
                                        </p:tav>
                                      </p:tavLst>
                                    </p:anim>
                                    <p:anim calcmode="lin" valueType="num">
                                      <p:cBhvr>
                                        <p:cTn id="63" dur="1000" fill="hold"/>
                                        <p:tgtEl>
                                          <p:spTgt spid="31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path" presetSubtype="0" accel="50000" decel="50000" fill="hold" nodeType="clickEffect">
                                  <p:stCondLst>
                                    <p:cond delay="0"/>
                                  </p:stCondLst>
                                  <p:childTnLst>
                                    <p:animMotion origin="layout" path="M 0.000000 0.000000 L 0.080819 -0.539350" pathEditMode="relative">
                                      <p:cBhvr>
                                        <p:cTn id="67" dur="1000" fill="hold"/>
                                        <p:tgtEl>
                                          <p:spTgt spid="315"/>
                                        </p:tgtEl>
                                        <p:attrNameLst>
                                          <p:attrName>ppt_x</p:attrName>
                                          <p:attrName>ppt_y</p:attrName>
                                        </p:attrNameLst>
                                      </p:cBhvr>
                                    </p:animMotion>
                                  </p:childTnLst>
                                </p:cTn>
                              </p:par>
                            </p:childTnLst>
                          </p:cTn>
                        </p:par>
                        <p:par>
                          <p:cTn id="68" fill="hold">
                            <p:stCondLst>
                              <p:cond delay="0"/>
                            </p:stCondLst>
                            <p:childTnLst>
                              <p:par>
                                <p:cTn id="69" presetID="6" presetClass="emph" presetSubtype="0" accel="50000" decel="50000" fill="hold" grpId="16" nodeType="withEffect">
                                  <p:stCondLst>
                                    <p:cond delay="0"/>
                                  </p:stCondLst>
                                  <p:childTnLst>
                                    <p:animScale>
                                      <p:cBhvr>
                                        <p:cTn id="70" dur="1000" fill="hold"/>
                                        <p:tgtEl>
                                          <p:spTgt spid="315"/>
                                        </p:tgtEl>
                                      </p:cBhvr>
                                      <p:by x="62228" y="62228"/>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17" nodeType="clickEffect">
                                  <p:stCondLst>
                                    <p:cond delay="0"/>
                                  </p:stCondLst>
                                  <p:iterate type="lt">
                                    <p:tmAbs val="0"/>
                                  </p:iterate>
                                  <p:childTnLst>
                                    <p:set>
                                      <p:cBhvr>
                                        <p:cTn id="74" fill="hold"/>
                                        <p:tgtEl>
                                          <p:spTgt spid="316"/>
                                        </p:tgtEl>
                                        <p:attrNameLst>
                                          <p:attrName>style.visibility</p:attrName>
                                        </p:attrNameLst>
                                      </p:cBhvr>
                                      <p:to>
                                        <p:strVal val="visible"/>
                                      </p:to>
                                    </p:set>
                                    <p:anim calcmode="lin" valueType="num">
                                      <p:cBhvr>
                                        <p:cTn id="75" dur="1000" fill="hold"/>
                                        <p:tgtEl>
                                          <p:spTgt spid="316"/>
                                        </p:tgtEl>
                                        <p:attrNameLst>
                                          <p:attrName>ppt_x</p:attrName>
                                        </p:attrNameLst>
                                      </p:cBhvr>
                                      <p:tavLst>
                                        <p:tav tm="0">
                                          <p:val>
                                            <p:strVal val="0-#ppt_w/2"/>
                                          </p:val>
                                        </p:tav>
                                        <p:tav tm="100000">
                                          <p:val>
                                            <p:strVal val="#ppt_x"/>
                                          </p:val>
                                        </p:tav>
                                      </p:tavLst>
                                    </p:anim>
                                    <p:anim calcmode="lin" valueType="num">
                                      <p:cBhvr>
                                        <p:cTn id="76" dur="1000" fill="hold"/>
                                        <p:tgtEl>
                                          <p:spTgt spid="31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path" presetSubtype="0" accel="50000" decel="50000" fill="hold" nodeType="clickEffect">
                                  <p:stCondLst>
                                    <p:cond delay="0"/>
                                  </p:stCondLst>
                                  <p:childTnLst>
                                    <p:animMotion origin="layout" path="M 0.000000 0.000000 L -0.084750 -0.573313" pathEditMode="relative">
                                      <p:cBhvr>
                                        <p:cTn id="80" dur="1000" fill="hold"/>
                                        <p:tgtEl>
                                          <p:spTgt spid="316"/>
                                        </p:tgtEl>
                                        <p:attrNameLst>
                                          <p:attrName>ppt_x</p:attrName>
                                          <p:attrName>ppt_y</p:attrName>
                                        </p:attrNameLst>
                                      </p:cBhvr>
                                    </p:animMotion>
                                  </p:childTnLst>
                                </p:cTn>
                              </p:par>
                            </p:childTnLst>
                          </p:cTn>
                        </p:par>
                        <p:par>
                          <p:cTn id="81" fill="hold">
                            <p:stCondLst>
                              <p:cond delay="0"/>
                            </p:stCondLst>
                            <p:childTnLst>
                              <p:par>
                                <p:cTn id="82" presetID="6" presetClass="emph" presetSubtype="0" accel="50000" decel="50000" fill="hold" grpId="19" nodeType="withEffect">
                                  <p:stCondLst>
                                    <p:cond delay="0"/>
                                  </p:stCondLst>
                                  <p:childTnLst>
                                    <p:animScale>
                                      <p:cBhvr>
                                        <p:cTn id="83" dur="1000" fill="hold"/>
                                        <p:tgtEl>
                                          <p:spTgt spid="316"/>
                                        </p:tgtEl>
                                      </p:cBhvr>
                                      <p:by x="56060" y="56060"/>
                                    </p:animScale>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20" nodeType="clickEffect">
                                  <p:stCondLst>
                                    <p:cond delay="0"/>
                                  </p:stCondLst>
                                  <p:iterate type="lt">
                                    <p:tmAbs val="0"/>
                                  </p:iterate>
                                  <p:childTnLst>
                                    <p:set>
                                      <p:cBhvr>
                                        <p:cTn id="87" fill="hold"/>
                                        <p:tgtEl>
                                          <p:spTgt spid="314"/>
                                        </p:tgtEl>
                                        <p:attrNameLst>
                                          <p:attrName>style.visibility</p:attrName>
                                        </p:attrNameLst>
                                      </p:cBhvr>
                                      <p:to>
                                        <p:strVal val="visible"/>
                                      </p:to>
                                    </p:set>
                                    <p:anim calcmode="lin" valueType="num">
                                      <p:cBhvr>
                                        <p:cTn id="88" dur="1000" fill="hold"/>
                                        <p:tgtEl>
                                          <p:spTgt spid="314"/>
                                        </p:tgtEl>
                                        <p:attrNameLst>
                                          <p:attrName>ppt_x</p:attrName>
                                        </p:attrNameLst>
                                      </p:cBhvr>
                                      <p:tavLst>
                                        <p:tav tm="0">
                                          <p:val>
                                            <p:strVal val="0-#ppt_w/2"/>
                                          </p:val>
                                        </p:tav>
                                        <p:tav tm="100000">
                                          <p:val>
                                            <p:strVal val="#ppt_x"/>
                                          </p:val>
                                        </p:tav>
                                      </p:tavLst>
                                    </p:anim>
                                    <p:anim calcmode="lin" valueType="num">
                                      <p:cBhvr>
                                        <p:cTn id="89" dur="1000" fill="hold"/>
                                        <p:tgtEl>
                                          <p:spTgt spid="314"/>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 presetClass="path" presetSubtype="0" accel="50000" decel="50000" fill="hold" nodeType="clickEffect">
                                  <p:stCondLst>
                                    <p:cond delay="0"/>
                                  </p:stCondLst>
                                  <p:childTnLst>
                                    <p:animMotion origin="layout" path="M 0.000000 0.000000 L -0.195312 -0.462891" pathEditMode="relative">
                                      <p:cBhvr>
                                        <p:cTn id="93" dur="1000" fill="hold"/>
                                        <p:tgtEl>
                                          <p:spTgt spid="314"/>
                                        </p:tgtEl>
                                        <p:attrNameLst>
                                          <p:attrName>ppt_x</p:attrName>
                                          <p:attrName>ppt_y</p:attrName>
                                        </p:attrNameLst>
                                      </p:cBhvr>
                                    </p:animMotion>
                                  </p:childTnLst>
                                </p:cTn>
                              </p:par>
                            </p:childTnLst>
                          </p:cTn>
                        </p:par>
                        <p:par>
                          <p:cTn id="94" fill="hold">
                            <p:stCondLst>
                              <p:cond delay="0"/>
                            </p:stCondLst>
                            <p:childTnLst>
                              <p:par>
                                <p:cTn id="95" presetID="6" presetClass="emph" presetSubtype="0" accel="50000" decel="50000" fill="hold" grpId="22" nodeType="withEffect">
                                  <p:stCondLst>
                                    <p:cond delay="0"/>
                                  </p:stCondLst>
                                  <p:childTnLst>
                                    <p:animScale>
                                      <p:cBhvr>
                                        <p:cTn id="96" dur="1000" fill="hold"/>
                                        <p:tgtEl>
                                          <p:spTgt spid="314"/>
                                        </p:tgtEl>
                                      </p:cBhvr>
                                      <p:by x="65938" y="65938"/>
                                    </p:animScale>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23" nodeType="clickEffect">
                                  <p:stCondLst>
                                    <p:cond delay="0"/>
                                  </p:stCondLst>
                                  <p:iterate type="lt">
                                    <p:tmAbs val="0"/>
                                  </p:iterate>
                                  <p:childTnLst>
                                    <p:set>
                                      <p:cBhvr>
                                        <p:cTn id="100" fill="hold"/>
                                        <p:tgtEl>
                                          <p:spTgt spid="313"/>
                                        </p:tgtEl>
                                        <p:attrNameLst>
                                          <p:attrName>style.visibility</p:attrName>
                                        </p:attrNameLst>
                                      </p:cBhvr>
                                      <p:to>
                                        <p:strVal val="visible"/>
                                      </p:to>
                                    </p:set>
                                    <p:anim calcmode="lin" valueType="num">
                                      <p:cBhvr>
                                        <p:cTn id="101" dur="1000" fill="hold"/>
                                        <p:tgtEl>
                                          <p:spTgt spid="313"/>
                                        </p:tgtEl>
                                        <p:attrNameLst>
                                          <p:attrName>ppt_x</p:attrName>
                                        </p:attrNameLst>
                                      </p:cBhvr>
                                      <p:tavLst>
                                        <p:tav tm="0">
                                          <p:val>
                                            <p:strVal val="0-#ppt_w/2"/>
                                          </p:val>
                                        </p:tav>
                                        <p:tav tm="100000">
                                          <p:val>
                                            <p:strVal val="#ppt_x"/>
                                          </p:val>
                                        </p:tav>
                                      </p:tavLst>
                                    </p:anim>
                                    <p:anim calcmode="lin" valueType="num">
                                      <p:cBhvr>
                                        <p:cTn id="102" dur="1000" fill="hold"/>
                                        <p:tgtEl>
                                          <p:spTgt spid="31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path" presetSubtype="0" accel="50000" decel="50000" fill="hold" nodeType="clickEffect">
                                  <p:stCondLst>
                                    <p:cond delay="0"/>
                                  </p:stCondLst>
                                  <p:childTnLst>
                                    <p:animMotion origin="layout" path="M 0.000000 0.000000 L -0.152344 -0.199219" pathEditMode="relative">
                                      <p:cBhvr>
                                        <p:cTn id="106" dur="1000" fill="hold"/>
                                        <p:tgtEl>
                                          <p:spTgt spid="313"/>
                                        </p:tgtEl>
                                        <p:attrNameLst>
                                          <p:attrName>ppt_x</p:attrName>
                                          <p:attrName>ppt_y</p:attrName>
                                        </p:attrNameLst>
                                      </p:cBhvr>
                                    </p:animMotion>
                                  </p:childTnLst>
                                </p:cTn>
                              </p:par>
                            </p:childTnLst>
                          </p:cTn>
                        </p:par>
                        <p:par>
                          <p:cTn id="107" fill="hold">
                            <p:stCondLst>
                              <p:cond delay="0"/>
                            </p:stCondLst>
                            <p:childTnLst>
                              <p:par>
                                <p:cTn id="108" presetID="6" presetClass="emph" presetSubtype="0" accel="50000" decel="50000" fill="hold" grpId="25" nodeType="withEffect">
                                  <p:stCondLst>
                                    <p:cond delay="0"/>
                                  </p:stCondLst>
                                  <p:childTnLst>
                                    <p:animScale>
                                      <p:cBhvr>
                                        <p:cTn id="109" dur="1000" fill="hold"/>
                                        <p:tgtEl>
                                          <p:spTgt spid="313"/>
                                        </p:tgtEl>
                                      </p:cBhvr>
                                      <p:by x="76346" y="76346"/>
                                    </p:animScale>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26" nodeType="clickEffect">
                                  <p:stCondLst>
                                    <p:cond delay="0"/>
                                  </p:stCondLst>
                                  <p:iterate>
                                    <p:tmAbs val="0"/>
                                  </p:iterate>
                                  <p:childTnLst>
                                    <p:set>
                                      <p:cBhvr>
                                        <p:cTn id="113" fill="hold"/>
                                        <p:tgtEl>
                                          <p:spTgt spid="310"/>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27" nodeType="clickEffect">
                                  <p:stCondLst>
                                    <p:cond delay="0"/>
                                  </p:stCondLst>
                                  <p:iterate>
                                    <p:tmAbs val="0"/>
                                  </p:iterate>
                                  <p:childTnLst>
                                    <p:set>
                                      <p:cBhvr>
                                        <p:cTn id="117" fill="hold"/>
                                        <p:tgtEl>
                                          <p:spTgt spid="320"/>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28" nodeType="clickEffect">
                                  <p:stCondLst>
                                    <p:cond delay="0"/>
                                  </p:stCondLst>
                                  <p:iterate>
                                    <p:tmAbs val="0"/>
                                  </p:iterate>
                                  <p:childTnLst>
                                    <p:set>
                                      <p:cBhvr>
                                        <p:cTn id="121" fill="hold"/>
                                        <p:tgtEl>
                                          <p:spTgt spid="321"/>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29" nodeType="clickEffect">
                                  <p:stCondLst>
                                    <p:cond delay="0"/>
                                  </p:stCondLst>
                                  <p:iterate>
                                    <p:tmAbs val="0"/>
                                  </p:iterate>
                                  <p:childTnLst>
                                    <p:set>
                                      <p:cBhvr>
                                        <p:cTn id="125" fill="hold"/>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26" animBg="1" advAuto="0"/>
      <p:bldP spid="311" grpId="1" animBg="1" advAuto="0"/>
      <p:bldP spid="312" grpId="8" animBg="1" advAuto="0"/>
      <p:bldP spid="312" grpId="9" animBg="1" advAuto="0"/>
      <p:bldP spid="313" grpId="23" animBg="1" advAuto="0"/>
      <p:bldP spid="313" grpId="25" animBg="1" advAuto="0"/>
      <p:bldP spid="314" grpId="20" animBg="1" advAuto="0"/>
      <p:bldP spid="314" grpId="22" animBg="1" advAuto="0"/>
      <p:bldP spid="315" grpId="14" animBg="1" advAuto="0"/>
      <p:bldP spid="315" grpId="16" animBg="1" advAuto="0"/>
      <p:bldP spid="316" grpId="17" animBg="1" advAuto="0"/>
      <p:bldP spid="316" grpId="19" animBg="1" advAuto="0"/>
      <p:bldP spid="317" grpId="11" animBg="1" advAuto="0"/>
      <p:bldP spid="317" grpId="13" animBg="1" advAuto="0"/>
      <p:bldP spid="318" grpId="2" animBg="1" advAuto="0"/>
      <p:bldP spid="318" grpId="4" animBg="1" advAuto="0"/>
      <p:bldP spid="319" grpId="5" animBg="1" advAuto="0"/>
      <p:bldP spid="319" grpId="7" animBg="1" advAuto="0"/>
      <p:bldP spid="320" grpId="27" animBg="1" advAuto="0"/>
      <p:bldP spid="321" grpId="28" animBg="1" advAuto="0"/>
      <p:bldP spid="322" grpId="29"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body" idx="13"/>
          </p:nvPr>
        </p:nvSpPr>
        <p:spPr>
          <a:prstGeom prst="rect">
            <a:avLst/>
          </a:prstGeom>
        </p:spPr>
        <p:txBody>
          <a:bodyPr/>
          <a:lstStyle/>
          <a:p>
            <a:r>
              <a:t>Integrated Career Counseling and Coaching </a:t>
            </a:r>
          </a:p>
        </p:txBody>
      </p:sp>
      <p:sp>
        <p:nvSpPr>
          <p:cNvPr id="328" name="Shape 328"/>
          <p:cNvSpPr>
            <a:spLocks noGrp="1"/>
          </p:cNvSpPr>
          <p:nvPr>
            <p:ph type="title"/>
          </p:nvPr>
        </p:nvSpPr>
        <p:spPr>
          <a:prstGeom prst="rect">
            <a:avLst/>
          </a:prstGeom>
        </p:spPr>
        <p:txBody>
          <a:bodyPr/>
          <a:lstStyle>
            <a:lvl1pPr defTabSz="452627">
              <a:defRPr sz="3959" spc="79"/>
            </a:lvl1pPr>
          </a:lstStyle>
          <a:p>
            <a:r>
              <a:t>Career Development</a:t>
            </a:r>
          </a:p>
        </p:txBody>
      </p:sp>
      <p:sp>
        <p:nvSpPr>
          <p:cNvPr id="329" name="Shape 329"/>
          <p:cNvSpPr>
            <a:spLocks noGrp="1"/>
          </p:cNvSpPr>
          <p:nvPr>
            <p:ph type="body" idx="1"/>
          </p:nvPr>
        </p:nvSpPr>
        <p:spPr>
          <a:prstGeom prst="rect">
            <a:avLst/>
          </a:prstGeom>
        </p:spPr>
        <p:txBody>
          <a:bodyPr/>
          <a:lstStyle/>
          <a:p>
            <a:r>
              <a:t>Coordinates intentional advising for middle school, high school, college, and career centers in a region to share labor market information and pathways to careers </a:t>
            </a:r>
          </a:p>
          <a:p>
            <a:r>
              <a:t>Provides career assessments such as interest, abilities, and skills to assist in career goals </a:t>
            </a:r>
          </a:p>
          <a:p>
            <a:r>
              <a:t>Provides career advising, coaching, and planning </a:t>
            </a:r>
          </a:p>
          <a:p>
            <a:r>
              <a:t>Works with individuals to develop an integrated career plan leading to employment, including classroom and on-the-job training, and many times integrated into an existing pathway framework</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title"/>
          </p:nvPr>
        </p:nvSpPr>
        <p:spPr>
          <a:prstGeom prst="rect">
            <a:avLst/>
          </a:prstGeom>
          <a:blipFill>
            <a:blip r:embed="rId3"/>
          </a:blipFill>
          <a:effectLst>
            <a:outerShdw blurRad="50800" dist="12700" rotWithShape="0">
              <a:srgbClr val="000000">
                <a:alpha val="50000"/>
              </a:srgbClr>
            </a:outerShdw>
          </a:effectLst>
        </p:spPr>
        <p:txBody>
          <a:bodyPr/>
          <a:lstStyle/>
          <a:p>
            <a:pPr>
              <a:lnSpc>
                <a:spcPct val="120000"/>
              </a:lnSpc>
              <a:defRPr sz="4800" b="1">
                <a:solidFill>
                  <a:srgbClr val="FFFFFF"/>
                </a:solidFill>
                <a:latin typeface="Helvetica"/>
                <a:ea typeface="Helvetica"/>
                <a:cs typeface="Helvetica"/>
                <a:sym typeface="Helvetica"/>
              </a:defRPr>
            </a:pPr>
            <a:r>
              <a:t>Career Advising </a:t>
            </a:r>
          </a:p>
          <a:p>
            <a:pPr>
              <a:lnSpc>
                <a:spcPct val="120000"/>
              </a:lnSpc>
              <a:defRPr sz="4500">
                <a:solidFill>
                  <a:srgbClr val="FFFFFF"/>
                </a:solidFill>
              </a:defRPr>
            </a:pPr>
            <a:r>
              <a:t>Selecting Pathway, Education, &amp; WBL </a:t>
            </a:r>
          </a:p>
        </p:txBody>
      </p:sp>
      <p:sp>
        <p:nvSpPr>
          <p:cNvPr id="332" name="Shape 332"/>
          <p:cNvSpPr>
            <a:spLocks noGrp="1"/>
          </p:cNvSpPr>
          <p:nvPr>
            <p:ph type="body" sz="quarter" idx="1"/>
          </p:nvPr>
        </p:nvSpPr>
        <p:spPr>
          <a:xfrm>
            <a:off x="4582914" y="3116064"/>
            <a:ext cx="3334197" cy="4103886"/>
          </a:xfrm>
          <a:prstGeom prst="rect">
            <a:avLst/>
          </a:prstGeom>
          <a:ln w="38100">
            <a:solidFill>
              <a:srgbClr val="009051"/>
            </a:solidFill>
          </a:ln>
        </p:spPr>
        <p:txBody>
          <a:bodyPr/>
          <a:lstStyle/>
          <a:p>
            <a:pPr marL="0" indent="0" algn="ctr" defTabSz="467359">
              <a:spcBef>
                <a:spcPts val="2500"/>
              </a:spcBef>
              <a:buSzTx/>
              <a:buNone/>
              <a:defRPr sz="2240" u="sng"/>
            </a:pPr>
            <a:r>
              <a:t>Professional Development </a:t>
            </a:r>
          </a:p>
          <a:p>
            <a:pPr marL="274319" indent="-274319" defTabSz="467359">
              <a:spcBef>
                <a:spcPts val="2500"/>
              </a:spcBef>
              <a:defRPr sz="2240"/>
            </a:pPr>
            <a:r>
              <a:t>Joint staff  </a:t>
            </a:r>
          </a:p>
          <a:p>
            <a:pPr marL="274319" indent="-274319" defTabSz="467359">
              <a:spcBef>
                <a:spcPts val="2500"/>
              </a:spcBef>
              <a:defRPr sz="2240"/>
            </a:pPr>
            <a:r>
              <a:t>Advising on Certified  Pathways </a:t>
            </a:r>
          </a:p>
          <a:p>
            <a:pPr marL="274319" indent="-274319" defTabSz="467359">
              <a:spcBef>
                <a:spcPts val="2500"/>
              </a:spcBef>
              <a:defRPr sz="2240"/>
            </a:pPr>
            <a:r>
              <a:t>Setting Career Goals </a:t>
            </a:r>
          </a:p>
          <a:p>
            <a:pPr marL="274319" indent="-274319" defTabSz="467359">
              <a:spcBef>
                <a:spcPts val="2500"/>
              </a:spcBef>
              <a:defRPr sz="2240"/>
            </a:pPr>
            <a:r>
              <a:t>WBL Explore, Experience, Engage </a:t>
            </a:r>
          </a:p>
        </p:txBody>
      </p:sp>
      <p:sp>
        <p:nvSpPr>
          <p:cNvPr id="333" name="Shape 333"/>
          <p:cNvSpPr/>
          <p:nvPr/>
        </p:nvSpPr>
        <p:spPr>
          <a:xfrm>
            <a:off x="1083370" y="3097014"/>
            <a:ext cx="2727821" cy="4141986"/>
          </a:xfrm>
          <a:prstGeom prst="rect">
            <a:avLst/>
          </a:prstGeom>
          <a:ln w="38100">
            <a:solidFill>
              <a:srgbClr val="009051"/>
            </a:solidFill>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defTabSz="420624">
              <a:spcBef>
                <a:spcPts val="2300"/>
              </a:spcBef>
              <a:defRPr sz="2016" u="sng">
                <a:solidFill>
                  <a:srgbClr val="000000"/>
                </a:solidFill>
                <a:latin typeface="Helvetica Light"/>
                <a:ea typeface="Helvetica Light"/>
                <a:cs typeface="Helvetica Light"/>
                <a:sym typeface="Helvetica Light"/>
              </a:defRPr>
            </a:pPr>
            <a:r>
              <a:t>Advising Team </a:t>
            </a:r>
          </a:p>
          <a:p>
            <a:pPr marL="246888" indent="-246888" algn="l" defTabSz="420624">
              <a:spcBef>
                <a:spcPts val="2300"/>
              </a:spcBef>
              <a:buSzPct val="75000"/>
              <a:buChar char="•"/>
              <a:defRPr sz="2016">
                <a:solidFill>
                  <a:srgbClr val="000000"/>
                </a:solidFill>
                <a:latin typeface="Helvetica Light"/>
                <a:ea typeface="Helvetica Light"/>
                <a:cs typeface="Helvetica Light"/>
                <a:sym typeface="Helvetica Light"/>
              </a:defRPr>
            </a:pPr>
            <a:r>
              <a:t>Middle School </a:t>
            </a:r>
          </a:p>
          <a:p>
            <a:pPr marL="246888" indent="-246888" algn="l" defTabSz="420624">
              <a:spcBef>
                <a:spcPts val="2300"/>
              </a:spcBef>
              <a:buSzPct val="75000"/>
              <a:buChar char="•"/>
              <a:defRPr sz="2016">
                <a:solidFill>
                  <a:srgbClr val="000000"/>
                </a:solidFill>
                <a:latin typeface="Helvetica Light"/>
                <a:ea typeface="Helvetica Light"/>
                <a:cs typeface="Helvetica Light"/>
                <a:sym typeface="Helvetica Light"/>
              </a:defRPr>
            </a:pPr>
            <a:r>
              <a:t>High School </a:t>
            </a:r>
          </a:p>
          <a:p>
            <a:pPr marL="246888" indent="-246888" algn="l" defTabSz="420624">
              <a:spcBef>
                <a:spcPts val="2300"/>
              </a:spcBef>
              <a:buSzPct val="75000"/>
              <a:buChar char="•"/>
              <a:defRPr sz="2016">
                <a:solidFill>
                  <a:srgbClr val="000000"/>
                </a:solidFill>
                <a:latin typeface="Helvetica Light"/>
                <a:ea typeface="Helvetica Light"/>
                <a:cs typeface="Helvetica Light"/>
                <a:sym typeface="Helvetica Light"/>
              </a:defRPr>
            </a:pPr>
            <a:r>
              <a:t>Community College </a:t>
            </a:r>
          </a:p>
          <a:p>
            <a:pPr marL="246888" indent="-246888" algn="l" defTabSz="420624">
              <a:spcBef>
                <a:spcPts val="2300"/>
              </a:spcBef>
              <a:buSzPct val="75000"/>
              <a:buChar char="•"/>
              <a:defRPr sz="2016">
                <a:solidFill>
                  <a:srgbClr val="000000"/>
                </a:solidFill>
                <a:latin typeface="Helvetica Light"/>
                <a:ea typeface="Helvetica Light"/>
                <a:cs typeface="Helvetica Light"/>
                <a:sym typeface="Helvetica Light"/>
              </a:defRPr>
            </a:pPr>
            <a:r>
              <a:t>University </a:t>
            </a:r>
          </a:p>
          <a:p>
            <a:pPr marL="246888" indent="-246888" algn="l" defTabSz="420624">
              <a:spcBef>
                <a:spcPts val="2300"/>
              </a:spcBef>
              <a:buSzPct val="75000"/>
              <a:buChar char="•"/>
              <a:defRPr sz="2016">
                <a:solidFill>
                  <a:srgbClr val="000000"/>
                </a:solidFill>
                <a:latin typeface="Helvetica Light"/>
                <a:ea typeface="Helvetica Light"/>
                <a:cs typeface="Helvetica Light"/>
                <a:sym typeface="Helvetica Light"/>
              </a:defRPr>
            </a:pPr>
            <a:r>
              <a:t>Career Center</a:t>
            </a:r>
          </a:p>
        </p:txBody>
      </p:sp>
      <p:sp>
        <p:nvSpPr>
          <p:cNvPr id="334" name="Shape 334"/>
          <p:cNvSpPr/>
          <p:nvPr/>
        </p:nvSpPr>
        <p:spPr>
          <a:xfrm>
            <a:off x="8688833" y="3097014"/>
            <a:ext cx="3334198" cy="5159028"/>
          </a:xfrm>
          <a:prstGeom prst="rect">
            <a:avLst/>
          </a:prstGeom>
          <a:ln w="38100">
            <a:solidFill>
              <a:srgbClr val="009051"/>
            </a:solidFill>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defTabSz="426466">
              <a:spcBef>
                <a:spcPts val="2300"/>
              </a:spcBef>
              <a:defRPr sz="2044" u="sng">
                <a:solidFill>
                  <a:srgbClr val="000000"/>
                </a:solidFill>
                <a:latin typeface="Helvetica Light"/>
                <a:ea typeface="Helvetica Light"/>
                <a:cs typeface="Helvetica Light"/>
                <a:sym typeface="Helvetica Light"/>
              </a:defRPr>
            </a:pPr>
            <a:r>
              <a:t>Advising Skills</a:t>
            </a:r>
          </a:p>
          <a:p>
            <a:pPr marL="250317" indent="-250317" algn="l" defTabSz="426466">
              <a:spcBef>
                <a:spcPts val="2300"/>
              </a:spcBef>
              <a:buSzPct val="75000"/>
              <a:buChar char="•"/>
              <a:defRPr sz="2044">
                <a:solidFill>
                  <a:srgbClr val="000000"/>
                </a:solidFill>
                <a:latin typeface="Helvetica Light"/>
                <a:ea typeface="Helvetica Light"/>
                <a:cs typeface="Helvetica Light"/>
                <a:sym typeface="Helvetica Light"/>
              </a:defRPr>
            </a:pPr>
            <a:r>
              <a:t>CDF - Listening, Sharing LMI, Sharing Options </a:t>
            </a:r>
          </a:p>
          <a:p>
            <a:pPr marL="250317" indent="-250317" algn="l" defTabSz="426466">
              <a:spcBef>
                <a:spcPts val="2300"/>
              </a:spcBef>
              <a:buSzPct val="75000"/>
              <a:buChar char="•"/>
              <a:defRPr sz="2044">
                <a:solidFill>
                  <a:srgbClr val="000000"/>
                </a:solidFill>
                <a:latin typeface="Helvetica Light"/>
                <a:ea typeface="Helvetica Light"/>
                <a:cs typeface="Helvetica Light"/>
                <a:sym typeface="Helvetica Light"/>
              </a:defRPr>
            </a:pPr>
            <a:r>
              <a:t>Individual Assessment of Interest, Abilities, Skills</a:t>
            </a:r>
          </a:p>
          <a:p>
            <a:pPr marL="250317" indent="-250317" algn="l" defTabSz="426466">
              <a:spcBef>
                <a:spcPts val="2300"/>
              </a:spcBef>
              <a:buSzPct val="75000"/>
              <a:buChar char="•"/>
              <a:defRPr sz="2044">
                <a:solidFill>
                  <a:srgbClr val="000000"/>
                </a:solidFill>
                <a:latin typeface="Helvetica Light"/>
                <a:ea typeface="Helvetica Light"/>
                <a:cs typeface="Helvetica Light"/>
                <a:sym typeface="Helvetica Light"/>
              </a:defRPr>
            </a:pPr>
            <a:r>
              <a:t>Sharing Labor Market Information: Projections; Pathway Requirements; Certifications; &amp;  Employment Options</a:t>
            </a:r>
          </a:p>
          <a:p>
            <a:pPr marL="250317" indent="-250317" algn="l" defTabSz="426466">
              <a:spcBef>
                <a:spcPts val="2300"/>
              </a:spcBef>
              <a:buSzPct val="75000"/>
              <a:buChar char="•"/>
              <a:defRPr sz="2044">
                <a:solidFill>
                  <a:srgbClr val="000000"/>
                </a:solidFill>
                <a:latin typeface="Helvetica Light"/>
                <a:ea typeface="Helvetica Light"/>
                <a:cs typeface="Helvetica Light"/>
                <a:sym typeface="Helvetica Light"/>
              </a:defRPr>
            </a:pPr>
            <a:r>
              <a:t>Career Planning &amp; Goal Setting </a:t>
            </a:r>
          </a:p>
        </p:txBody>
      </p:sp>
      <p:sp>
        <p:nvSpPr>
          <p:cNvPr id="335" name="Shape 335"/>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type="lt">
                                    <p:tmAbs val="0"/>
                                  </p:iterate>
                                  <p:childTnLst>
                                    <p:set>
                                      <p:cBhvr>
                                        <p:cTn id="6" fill="hold"/>
                                        <p:tgtEl>
                                          <p:spTgt spid="333"/>
                                        </p:tgtEl>
                                        <p:attrNameLst>
                                          <p:attrName>style.visibility</p:attrName>
                                        </p:attrNameLst>
                                      </p:cBhvr>
                                      <p:to>
                                        <p:strVal val="visible"/>
                                      </p:to>
                                    </p:set>
                                    <p:anim calcmode="lin" valueType="num">
                                      <p:cBhvr>
                                        <p:cTn id="7" dur="1000" fill="hold"/>
                                        <p:tgtEl>
                                          <p:spTgt spid="333"/>
                                        </p:tgtEl>
                                        <p:attrNameLst>
                                          <p:attrName>ppt_x</p:attrName>
                                        </p:attrNameLst>
                                      </p:cBhvr>
                                      <p:tavLst>
                                        <p:tav tm="0">
                                          <p:val>
                                            <p:strVal val="#ppt_x"/>
                                          </p:val>
                                        </p:tav>
                                        <p:tav tm="100000">
                                          <p:val>
                                            <p:strVal val="#ppt_x"/>
                                          </p:val>
                                        </p:tav>
                                      </p:tavLst>
                                    </p:anim>
                                    <p:anim calcmode="lin" valueType="num">
                                      <p:cBhvr>
                                        <p:cTn id="8" dur="1000" fill="hold"/>
                                        <p:tgtEl>
                                          <p:spTgt spid="3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type="lt">
                                    <p:tmAbs val="0"/>
                                  </p:iterate>
                                  <p:childTnLst>
                                    <p:set>
                                      <p:cBhvr>
                                        <p:cTn id="12" fill="hold"/>
                                        <p:tgtEl>
                                          <p:spTgt spid="332"/>
                                        </p:tgtEl>
                                        <p:attrNameLst>
                                          <p:attrName>style.visibility</p:attrName>
                                        </p:attrNameLst>
                                      </p:cBhvr>
                                      <p:to>
                                        <p:strVal val="visible"/>
                                      </p:to>
                                    </p:set>
                                    <p:anim calcmode="lin" valueType="num">
                                      <p:cBhvr>
                                        <p:cTn id="13" dur="1000" fill="hold"/>
                                        <p:tgtEl>
                                          <p:spTgt spid="332"/>
                                        </p:tgtEl>
                                        <p:attrNameLst>
                                          <p:attrName>ppt_x</p:attrName>
                                        </p:attrNameLst>
                                      </p:cBhvr>
                                      <p:tavLst>
                                        <p:tav tm="0">
                                          <p:val>
                                            <p:strVal val="#ppt_x"/>
                                          </p:val>
                                        </p:tav>
                                        <p:tav tm="100000">
                                          <p:val>
                                            <p:strVal val="#ppt_x"/>
                                          </p:val>
                                        </p:tav>
                                      </p:tavLst>
                                    </p:anim>
                                    <p:anim calcmode="lin" valueType="num">
                                      <p:cBhvr>
                                        <p:cTn id="14" dur="1000" fill="hold"/>
                                        <p:tgtEl>
                                          <p:spTgt spid="3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type="lt">
                                    <p:tmAbs val="0"/>
                                  </p:iterate>
                                  <p:childTnLst>
                                    <p:set>
                                      <p:cBhvr>
                                        <p:cTn id="18" fill="hold"/>
                                        <p:tgtEl>
                                          <p:spTgt spid="334"/>
                                        </p:tgtEl>
                                        <p:attrNameLst>
                                          <p:attrName>style.visibility</p:attrName>
                                        </p:attrNameLst>
                                      </p:cBhvr>
                                      <p:to>
                                        <p:strVal val="visible"/>
                                      </p:to>
                                    </p:set>
                                    <p:anim calcmode="lin" valueType="num">
                                      <p:cBhvr>
                                        <p:cTn id="19" dur="1000" fill="hold"/>
                                        <p:tgtEl>
                                          <p:spTgt spid="334"/>
                                        </p:tgtEl>
                                        <p:attrNameLst>
                                          <p:attrName>ppt_x</p:attrName>
                                        </p:attrNameLst>
                                      </p:cBhvr>
                                      <p:tavLst>
                                        <p:tav tm="0">
                                          <p:val>
                                            <p:strVal val="#ppt_x"/>
                                          </p:val>
                                        </p:tav>
                                        <p:tav tm="100000">
                                          <p:val>
                                            <p:strVal val="#ppt_x"/>
                                          </p:val>
                                        </p:tav>
                                      </p:tavLst>
                                    </p:anim>
                                    <p:anim calcmode="lin" valueType="num">
                                      <p:cBhvr>
                                        <p:cTn id="20" dur="1000" fill="hold"/>
                                        <p:tgtEl>
                                          <p:spTgt spid="3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2" animBg="1" advAuto="0"/>
      <p:bldP spid="333" grpId="1" animBg="1" advAuto="0"/>
      <p:bldP spid="334" grpId="3"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3165</Words>
  <Application>Microsoft Macintosh PowerPoint</Application>
  <PresentationFormat>Custom</PresentationFormat>
  <Paragraphs>1025</Paragraphs>
  <Slides>30</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American Typewriter</vt:lpstr>
      <vt:lpstr>Arial</vt:lpstr>
      <vt:lpstr>Avenir Heavy</vt:lpstr>
      <vt:lpstr>Avenir Medium</vt:lpstr>
      <vt:lpstr>Avenir Next Medium</vt:lpstr>
      <vt:lpstr>Avenir Roman</vt:lpstr>
      <vt:lpstr>Baskerville SemiBold</vt:lpstr>
      <vt:lpstr>Calibri</vt:lpstr>
      <vt:lpstr>Franklin Gothic Medium</vt:lpstr>
      <vt:lpstr>Futura</vt:lpstr>
      <vt:lpstr>Helvetica</vt:lpstr>
      <vt:lpstr>Helvetica Light</vt:lpstr>
      <vt:lpstr>Helvetica Neue</vt:lpstr>
      <vt:lpstr>Times New Roman</vt:lpstr>
      <vt:lpstr>Verdana</vt:lpstr>
      <vt:lpstr>New_Template8</vt:lpstr>
      <vt:lpstr>Toward Building Coordinated  Career and Technical Education  Programs of Study  Infusing Career and College Promise </vt:lpstr>
      <vt:lpstr>Pathways</vt:lpstr>
      <vt:lpstr>PowerPoint Presentation</vt:lpstr>
      <vt:lpstr>Pathways</vt:lpstr>
      <vt:lpstr>2014  Vision Overview </vt:lpstr>
      <vt:lpstr>Employer Engagement</vt:lpstr>
      <vt:lpstr>PowerPoint Presentation</vt:lpstr>
      <vt:lpstr>Career Development</vt:lpstr>
      <vt:lpstr>Career Advising  Selecting Pathway, Education, &amp; WBL </vt:lpstr>
      <vt:lpstr>PowerPoint Presentation</vt:lpstr>
      <vt:lpstr>Education and Training </vt:lpstr>
      <vt:lpstr>PowerPoint Presentation</vt:lpstr>
      <vt:lpstr>PowerPoint Presentation</vt:lpstr>
      <vt:lpstr>PowerPoint Presentation</vt:lpstr>
      <vt:lpstr>Education and Training </vt:lpstr>
      <vt:lpstr>Training / Programs of Study </vt:lpstr>
      <vt:lpstr>Certifications </vt:lpstr>
      <vt:lpstr>Work-Based Learning</vt:lpstr>
      <vt:lpstr>Work-Based Learning</vt:lpstr>
      <vt:lpstr>Work-Based Learning</vt:lpstr>
      <vt:lpstr>PowerPoint Presentation</vt:lpstr>
      <vt:lpstr>Job Placement </vt:lpstr>
      <vt:lpstr>PowerPoint Presentation</vt:lpstr>
      <vt:lpstr>PowerPoint Presentation</vt:lpstr>
      <vt:lpstr>Intermediary</vt:lpstr>
      <vt:lpstr>The Employment Sector Intermediary</vt:lpstr>
      <vt:lpstr>PowerPoint Presentation</vt:lpstr>
      <vt:lpstr>PowerPoint Presentation</vt:lpstr>
      <vt:lpstr>PowerPoint Presentation</vt:lpstr>
      <vt:lpstr>Career Pathways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Building Coordinated  Career and Technical Education  Programs of Study  Infusing Career and College Promise </dc:title>
  <cp:lastModifiedBy>Chris Droessler</cp:lastModifiedBy>
  <cp:revision>1</cp:revision>
  <dcterms:modified xsi:type="dcterms:W3CDTF">2016-04-22T11:26:26Z</dcterms:modified>
</cp:coreProperties>
</file>