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9"/>
  </p:notesMasterIdLst>
  <p:handoutMasterIdLst>
    <p:handoutMasterId r:id="rId40"/>
  </p:handoutMasterIdLst>
  <p:sldIdLst>
    <p:sldId id="256" r:id="rId5"/>
    <p:sldId id="257" r:id="rId6"/>
    <p:sldId id="258" r:id="rId7"/>
    <p:sldId id="273" r:id="rId8"/>
    <p:sldId id="260" r:id="rId9"/>
    <p:sldId id="261" r:id="rId10"/>
    <p:sldId id="262" r:id="rId11"/>
    <p:sldId id="263" r:id="rId12"/>
    <p:sldId id="264" r:id="rId13"/>
    <p:sldId id="265" r:id="rId14"/>
    <p:sldId id="266"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68" r:id="rId31"/>
    <p:sldId id="269" r:id="rId32"/>
    <p:sldId id="289" r:id="rId33"/>
    <p:sldId id="290" r:id="rId34"/>
    <p:sldId id="270" r:id="rId35"/>
    <p:sldId id="271" r:id="rId36"/>
    <p:sldId id="272" r:id="rId37"/>
    <p:sldId id="291" r:id="rId38"/>
  </p:sldIdLst>
  <p:sldSz cx="9144000" cy="6858000" type="screen4x3"/>
  <p:notesSz cx="6858000" cy="9144000"/>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DF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71894" autoAdjust="0"/>
  </p:normalViewPr>
  <p:slideViewPr>
    <p:cSldViewPr>
      <p:cViewPr varScale="1">
        <p:scale>
          <a:sx n="73" d="100"/>
          <a:sy n="73" d="100"/>
        </p:scale>
        <p:origin x="1264" y="192"/>
      </p:cViewPr>
      <p:guideLst>
        <p:guide orient="horz" pos="2160"/>
        <p:guide pos="2880"/>
      </p:guideLst>
    </p:cSldViewPr>
  </p:slideViewPr>
  <p:notesTextViewPr>
    <p:cViewPr>
      <p:scale>
        <a:sx n="3" d="2"/>
        <a:sy n="3" d="2"/>
      </p:scale>
      <p:origin x="0" y="0"/>
    </p:cViewPr>
  </p:notesTextViewPr>
  <p:sorterViewPr>
    <p:cViewPr>
      <p:scale>
        <a:sx n="120" d="100"/>
        <a:sy n="120" d="100"/>
      </p:scale>
      <p:origin x="0" y="-21504"/>
    </p:cViewPr>
  </p:sorterViewPr>
  <p:notesViewPr>
    <p:cSldViewPr>
      <p:cViewPr varScale="1">
        <p:scale>
          <a:sx n="53" d="100"/>
          <a:sy n="53" d="100"/>
        </p:scale>
        <p:origin x="176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tags" Target="tags/tag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881737873043647"/>
          <c:y val="0.0470991477393872"/>
          <c:w val="0.89485090405366"/>
          <c:h val="0.818723440735154"/>
        </c:manualLayout>
      </c:layout>
      <c:lineChart>
        <c:grouping val="standard"/>
        <c:varyColors val="0"/>
        <c:ser>
          <c:idx val="0"/>
          <c:order val="0"/>
          <c:tx>
            <c:strRef>
              <c:f>Sheet1!$A$2</c:f>
              <c:strCache>
                <c:ptCount val="1"/>
                <c:pt idx="0">
                  <c:v>System Actual Level</c:v>
                </c:pt>
              </c:strCache>
            </c:strRef>
          </c:tx>
          <c:spPr>
            <a:ln w="34925" cap="rnd">
              <a:solidFill>
                <a:schemeClr val="accent1"/>
              </a:solidFill>
              <a:round/>
            </a:ln>
            <a:effectLst>
              <a:outerShdw blurRad="40000" dist="23000" dir="5400000" rotWithShape="0">
                <a:srgbClr val="000000">
                  <a:alpha val="35000"/>
                </a:srgbClr>
              </a:outerShdw>
            </a:effectLst>
          </c:spPr>
          <c:marker>
            <c:symbol val="square"/>
            <c:size val="5"/>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a:solidFill>
                  <a:schemeClr val="accent1"/>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dLbl>
              <c:idx val="2"/>
              <c:layout>
                <c:manualLayout>
                  <c:x val="-0.0522145669291339"/>
                  <c:y val="-0.0478848368844377"/>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25DD-4FD0-A8DE-E8DE769EA4DF}"/>
                </c:ext>
                <c:ext xmlns:c15="http://schemas.microsoft.com/office/drawing/2012/chart" uri="{CE6537A1-D6FC-4f65-9D91-7224C49458BB}"/>
              </c:extLst>
            </c:dLbl>
            <c:dLbl>
              <c:idx val="4"/>
              <c:tx>
                <c:rich>
                  <a:bodyPr/>
                  <a:lstStyle/>
                  <a:p>
                    <a:fld id="{890D991C-9D1C-49F0-861C-39B4CD9109F7}" type="VALUE">
                      <a:rPr lang="hr-HR" smtClean="0"/>
                      <a:pPr/>
                      <a:t>[VALUE]</a:t>
                    </a:fld>
                    <a:endParaRPr lang="en-US"/>
                  </a:p>
                </c:rich>
              </c:tx>
              <c:dLblPos val="b"/>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25DD-4FD0-A8DE-E8DE769EA4DF}"/>
                </c:ex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2011</c:v>
                </c:pt>
                <c:pt idx="1">
                  <c:v>2012</c:v>
                </c:pt>
                <c:pt idx="2">
                  <c:v>2013</c:v>
                </c:pt>
                <c:pt idx="3">
                  <c:v>2014</c:v>
                </c:pt>
                <c:pt idx="4">
                  <c:v>2015</c:v>
                </c:pt>
              </c:strCache>
            </c:strRef>
          </c:cat>
          <c:val>
            <c:numRef>
              <c:f>Sheet1!$B$2:$F$2</c:f>
              <c:numCache>
                <c:formatCode>0.00%</c:formatCode>
                <c:ptCount val="5"/>
                <c:pt idx="0">
                  <c:v>0.7581</c:v>
                </c:pt>
                <c:pt idx="1">
                  <c:v>0.7692</c:v>
                </c:pt>
                <c:pt idx="2">
                  <c:v>0.8627</c:v>
                </c:pt>
                <c:pt idx="3">
                  <c:v>0.7889</c:v>
                </c:pt>
                <c:pt idx="4">
                  <c:v>0.7918</c:v>
                </c:pt>
              </c:numCache>
            </c:numRef>
          </c:val>
          <c:smooth val="0"/>
          <c:extLst xmlns:c16r2="http://schemas.microsoft.com/office/drawing/2015/06/chart">
            <c:ext xmlns:c16="http://schemas.microsoft.com/office/drawing/2014/chart" uri="{C3380CC4-5D6E-409C-BE32-E72D297353CC}">
              <c16:uniqueId val="{00000000-3987-4B42-9DB2-F4284C22CCC8}"/>
            </c:ext>
          </c:extLst>
        </c:ser>
        <c:ser>
          <c:idx val="1"/>
          <c:order val="1"/>
          <c:tx>
            <c:strRef>
              <c:f>Sheet1!$A$3</c:f>
              <c:strCache>
                <c:ptCount val="1"/>
                <c:pt idx="0">
                  <c:v>System Negotiated Level</c:v>
                </c:pt>
              </c:strCache>
            </c:strRef>
          </c:tx>
          <c:spPr>
            <a:ln w="34925" cap="rnd">
              <a:solidFill>
                <a:schemeClr val="accent2"/>
              </a:solidFill>
              <a:prstDash val="dash"/>
              <a:round/>
            </a:ln>
            <a:effectLst>
              <a:outerShdw blurRad="40000" dist="23000" dir="5400000" rotWithShape="0">
                <a:srgbClr val="000000">
                  <a:alpha val="35000"/>
                </a:srgbClr>
              </a:outerShdw>
            </a:effectLst>
          </c:spPr>
          <c:marker>
            <c:symbol val="square"/>
            <c:size val="5"/>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delete val="1"/>
          </c:dLbls>
          <c:cat>
            <c:strRef>
              <c:f>Sheet1!$B$1:$F$1</c:f>
              <c:strCache>
                <c:ptCount val="5"/>
                <c:pt idx="0">
                  <c:v>2011</c:v>
                </c:pt>
                <c:pt idx="1">
                  <c:v>2012</c:v>
                </c:pt>
                <c:pt idx="2">
                  <c:v>2013</c:v>
                </c:pt>
                <c:pt idx="3">
                  <c:v>2014</c:v>
                </c:pt>
                <c:pt idx="4">
                  <c:v>2015</c:v>
                </c:pt>
              </c:strCache>
            </c:strRef>
          </c:cat>
          <c:val>
            <c:numRef>
              <c:f>Sheet1!$B$3:$F$3</c:f>
              <c:numCache>
                <c:formatCode>0.00%</c:formatCode>
                <c:ptCount val="5"/>
                <c:pt idx="0">
                  <c:v>0.795</c:v>
                </c:pt>
                <c:pt idx="1">
                  <c:v>0.7975</c:v>
                </c:pt>
                <c:pt idx="2">
                  <c:v>0.8</c:v>
                </c:pt>
                <c:pt idx="3">
                  <c:v>0.801</c:v>
                </c:pt>
                <c:pt idx="4">
                  <c:v>0.801</c:v>
                </c:pt>
              </c:numCache>
            </c:numRef>
          </c:val>
          <c:smooth val="0"/>
          <c:extLst xmlns:c16r2="http://schemas.microsoft.com/office/drawing/2015/06/chart">
            <c:ext xmlns:c16="http://schemas.microsoft.com/office/drawing/2014/chart" uri="{C3380CC4-5D6E-409C-BE32-E72D297353CC}">
              <c16:uniqueId val="{00000001-3987-4B42-9DB2-F4284C22CCC8}"/>
            </c:ext>
          </c:extLst>
        </c:ser>
        <c:dLbls>
          <c:dLblPos val="t"/>
          <c:showLegendKey val="0"/>
          <c:showVal val="1"/>
          <c:showCatName val="0"/>
          <c:showSerName val="0"/>
          <c:showPercent val="0"/>
          <c:showBubbleSize val="0"/>
        </c:dLbls>
        <c:marker val="1"/>
        <c:smooth val="0"/>
        <c:axId val="2102676944"/>
        <c:axId val="2102314288"/>
      </c:lineChart>
      <c:catAx>
        <c:axId val="210267694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2314288"/>
        <c:crosses val="autoZero"/>
        <c:auto val="1"/>
        <c:lblAlgn val="ctr"/>
        <c:lblOffset val="100"/>
        <c:noMultiLvlLbl val="0"/>
      </c:catAx>
      <c:valAx>
        <c:axId val="210231428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2676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System Actual Level</c:v>
                </c:pt>
              </c:strCache>
            </c:strRef>
          </c:tx>
          <c:spPr>
            <a:ln w="34925" cap="rnd">
              <a:solidFill>
                <a:schemeClr val="accent1"/>
              </a:solidFill>
              <a:round/>
            </a:ln>
            <a:effectLst>
              <a:outerShdw blurRad="40000" dist="23000" dir="5400000" rotWithShape="0">
                <a:srgbClr val="000000">
                  <a:alpha val="35000"/>
                </a:srgbClr>
              </a:outerShdw>
            </a:effectLst>
          </c:spPr>
          <c:marker>
            <c:symbol val="square"/>
            <c:size val="5"/>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a:solidFill>
                  <a:schemeClr val="accent1"/>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2011</c:v>
                </c:pt>
                <c:pt idx="1">
                  <c:v>2012</c:v>
                </c:pt>
                <c:pt idx="2">
                  <c:v>2013</c:v>
                </c:pt>
                <c:pt idx="3">
                  <c:v>2014</c:v>
                </c:pt>
                <c:pt idx="4">
                  <c:v>2015</c:v>
                </c:pt>
              </c:strCache>
            </c:strRef>
          </c:cat>
          <c:val>
            <c:numRef>
              <c:f>Sheet1!$B$2:$F$2</c:f>
              <c:numCache>
                <c:formatCode>0.00%</c:formatCode>
                <c:ptCount val="5"/>
                <c:pt idx="0">
                  <c:v>0.5162</c:v>
                </c:pt>
                <c:pt idx="1">
                  <c:v>0.5283</c:v>
                </c:pt>
                <c:pt idx="2">
                  <c:v>0.3935</c:v>
                </c:pt>
                <c:pt idx="3">
                  <c:v>0.5552</c:v>
                </c:pt>
                <c:pt idx="4">
                  <c:v>0.574</c:v>
                </c:pt>
              </c:numCache>
            </c:numRef>
          </c:val>
          <c:smooth val="0"/>
          <c:extLst xmlns:c16r2="http://schemas.microsoft.com/office/drawing/2015/06/chart">
            <c:ext xmlns:c16="http://schemas.microsoft.com/office/drawing/2014/chart" uri="{C3380CC4-5D6E-409C-BE32-E72D297353CC}">
              <c16:uniqueId val="{00000000-FC7C-416B-BD83-D2C3E89A86B7}"/>
            </c:ext>
          </c:extLst>
        </c:ser>
        <c:ser>
          <c:idx val="1"/>
          <c:order val="1"/>
          <c:tx>
            <c:strRef>
              <c:f>Sheet1!$A$3</c:f>
              <c:strCache>
                <c:ptCount val="1"/>
                <c:pt idx="0">
                  <c:v>System Negotiated Level</c:v>
                </c:pt>
              </c:strCache>
            </c:strRef>
          </c:tx>
          <c:spPr>
            <a:ln w="34925" cap="rnd">
              <a:solidFill>
                <a:schemeClr val="accent2"/>
              </a:solidFill>
              <a:prstDash val="dash"/>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cat>
            <c:strRef>
              <c:f>Sheet1!$B$1:$F$1</c:f>
              <c:strCache>
                <c:ptCount val="5"/>
                <c:pt idx="0">
                  <c:v>2011</c:v>
                </c:pt>
                <c:pt idx="1">
                  <c:v>2012</c:v>
                </c:pt>
                <c:pt idx="2">
                  <c:v>2013</c:v>
                </c:pt>
                <c:pt idx="3">
                  <c:v>2014</c:v>
                </c:pt>
                <c:pt idx="4">
                  <c:v>2015</c:v>
                </c:pt>
              </c:strCache>
            </c:strRef>
          </c:cat>
          <c:val>
            <c:numRef>
              <c:f>Sheet1!$B$3:$F$3</c:f>
              <c:numCache>
                <c:formatCode>0.00%</c:formatCode>
                <c:ptCount val="5"/>
                <c:pt idx="0">
                  <c:v>0.59</c:v>
                </c:pt>
                <c:pt idx="1">
                  <c:v>0.59</c:v>
                </c:pt>
                <c:pt idx="2">
                  <c:v>0.591</c:v>
                </c:pt>
                <c:pt idx="3">
                  <c:v>0.547</c:v>
                </c:pt>
                <c:pt idx="4">
                  <c:v>0.547</c:v>
                </c:pt>
              </c:numCache>
            </c:numRef>
          </c:val>
          <c:smooth val="0"/>
          <c:extLst xmlns:c16r2="http://schemas.microsoft.com/office/drawing/2015/06/chart">
            <c:ext xmlns:c16="http://schemas.microsoft.com/office/drawing/2014/chart" uri="{C3380CC4-5D6E-409C-BE32-E72D297353CC}">
              <c16:uniqueId val="{00000000-878A-4F54-8A72-71F4F011666E}"/>
            </c:ext>
          </c:extLst>
        </c:ser>
        <c:dLbls>
          <c:showLegendKey val="0"/>
          <c:showVal val="0"/>
          <c:showCatName val="0"/>
          <c:showSerName val="0"/>
          <c:showPercent val="0"/>
          <c:showBubbleSize val="0"/>
        </c:dLbls>
        <c:marker val="1"/>
        <c:smooth val="0"/>
        <c:axId val="2102737872"/>
        <c:axId val="2102741312"/>
      </c:lineChart>
      <c:catAx>
        <c:axId val="210273787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2741312"/>
        <c:crosses val="autoZero"/>
        <c:auto val="1"/>
        <c:lblAlgn val="ctr"/>
        <c:lblOffset val="100"/>
        <c:noMultiLvlLbl val="0"/>
      </c:catAx>
      <c:valAx>
        <c:axId val="2102741312"/>
        <c:scaling>
          <c:orientation val="minMax"/>
          <c:max val="0.8"/>
          <c:min val="0.3"/>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27378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System Actual Level</c:v>
                </c:pt>
              </c:strCache>
            </c:strRef>
          </c:tx>
          <c:spPr>
            <a:ln w="34925" cap="rnd">
              <a:solidFill>
                <a:schemeClr val="accent1"/>
              </a:solidFill>
              <a:round/>
            </a:ln>
            <a:effectLst>
              <a:outerShdw blurRad="40000" dist="23000" dir="5400000" rotWithShape="0">
                <a:srgbClr val="000000">
                  <a:alpha val="35000"/>
                </a:srgbClr>
              </a:outerShdw>
            </a:effectLst>
          </c:spPr>
          <c:marker>
            <c:symbol val="square"/>
            <c:size val="5"/>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a:solidFill>
                  <a:schemeClr val="accent1"/>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dLbl>
              <c:idx val="1"/>
              <c:layout>
                <c:manualLayout>
                  <c:x val="-0.0139236414892583"/>
                  <c:y val="-0.0310486409190707"/>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B82B-4CCA-9C96-8E084E6BE84E}"/>
                </c:ext>
                <c:ext xmlns:c15="http://schemas.microsoft.com/office/drawing/2012/chart" uri="{CE6537A1-D6FC-4f65-9D91-7224C49458BB}"/>
              </c:extLst>
            </c:dLbl>
            <c:dLbl>
              <c:idx val="3"/>
              <c:layout>
                <c:manualLayout>
                  <c:x val="-0.0386149995139496"/>
                  <c:y val="-0.0478848368844377"/>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B82B-4CCA-9C96-8E084E6BE84E}"/>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2011</c:v>
                </c:pt>
                <c:pt idx="1">
                  <c:v>2012</c:v>
                </c:pt>
                <c:pt idx="2">
                  <c:v>2013</c:v>
                </c:pt>
                <c:pt idx="3">
                  <c:v>2014</c:v>
                </c:pt>
                <c:pt idx="4">
                  <c:v>2015</c:v>
                </c:pt>
              </c:strCache>
            </c:strRef>
          </c:cat>
          <c:val>
            <c:numRef>
              <c:f>Sheet1!$B$2:$F$2</c:f>
              <c:numCache>
                <c:formatCode>0.00%</c:formatCode>
                <c:ptCount val="5"/>
                <c:pt idx="0">
                  <c:v>0.7455</c:v>
                </c:pt>
                <c:pt idx="1">
                  <c:v>0.7808</c:v>
                </c:pt>
                <c:pt idx="2">
                  <c:v>0.6163</c:v>
                </c:pt>
                <c:pt idx="3">
                  <c:v>0.8265</c:v>
                </c:pt>
                <c:pt idx="4">
                  <c:v>0.802</c:v>
                </c:pt>
              </c:numCache>
            </c:numRef>
          </c:val>
          <c:smooth val="0"/>
          <c:extLst xmlns:c16r2="http://schemas.microsoft.com/office/drawing/2015/06/chart">
            <c:ext xmlns:c16="http://schemas.microsoft.com/office/drawing/2014/chart" uri="{C3380CC4-5D6E-409C-BE32-E72D297353CC}">
              <c16:uniqueId val="{00000000-6229-44BF-9664-B56ECE258EB6}"/>
            </c:ext>
          </c:extLst>
        </c:ser>
        <c:ser>
          <c:idx val="1"/>
          <c:order val="1"/>
          <c:tx>
            <c:strRef>
              <c:f>Sheet1!$A$3</c:f>
              <c:strCache>
                <c:ptCount val="1"/>
                <c:pt idx="0">
                  <c:v>System Negotiated Level</c:v>
                </c:pt>
              </c:strCache>
            </c:strRef>
          </c:tx>
          <c:spPr>
            <a:ln w="34925" cap="rnd">
              <a:solidFill>
                <a:schemeClr val="accent2"/>
              </a:solidFill>
              <a:prstDash val="dash"/>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delete val="1"/>
          </c:dLbls>
          <c:cat>
            <c:strRef>
              <c:f>Sheet1!$B$1:$F$1</c:f>
              <c:strCache>
                <c:ptCount val="5"/>
                <c:pt idx="0">
                  <c:v>2011</c:v>
                </c:pt>
                <c:pt idx="1">
                  <c:v>2012</c:v>
                </c:pt>
                <c:pt idx="2">
                  <c:v>2013</c:v>
                </c:pt>
                <c:pt idx="3">
                  <c:v>2014</c:v>
                </c:pt>
                <c:pt idx="4">
                  <c:v>2015</c:v>
                </c:pt>
              </c:strCache>
            </c:strRef>
          </c:cat>
          <c:val>
            <c:numRef>
              <c:f>Sheet1!$B$3:$F$3</c:f>
              <c:numCache>
                <c:formatCode>0.00%</c:formatCode>
                <c:ptCount val="5"/>
                <c:pt idx="0">
                  <c:v>0.805</c:v>
                </c:pt>
                <c:pt idx="1">
                  <c:v>0.8075</c:v>
                </c:pt>
                <c:pt idx="2" formatCode="0%">
                  <c:v>0.81</c:v>
                </c:pt>
                <c:pt idx="3">
                  <c:v>0.662</c:v>
                </c:pt>
                <c:pt idx="4">
                  <c:v>0.6622</c:v>
                </c:pt>
              </c:numCache>
            </c:numRef>
          </c:val>
          <c:smooth val="0"/>
          <c:extLst xmlns:c16r2="http://schemas.microsoft.com/office/drawing/2015/06/chart">
            <c:ext xmlns:c16="http://schemas.microsoft.com/office/drawing/2014/chart" uri="{C3380CC4-5D6E-409C-BE32-E72D297353CC}">
              <c16:uniqueId val="{00000000-B82B-4CCA-9C96-8E084E6BE84E}"/>
            </c:ext>
          </c:extLst>
        </c:ser>
        <c:dLbls>
          <c:dLblPos val="b"/>
          <c:showLegendKey val="0"/>
          <c:showVal val="1"/>
          <c:showCatName val="0"/>
          <c:showSerName val="0"/>
          <c:showPercent val="0"/>
          <c:showBubbleSize val="0"/>
        </c:dLbls>
        <c:marker val="1"/>
        <c:smooth val="0"/>
        <c:axId val="2102721680"/>
        <c:axId val="2102688816"/>
      </c:lineChart>
      <c:catAx>
        <c:axId val="210272168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2688816"/>
        <c:crosses val="autoZero"/>
        <c:auto val="1"/>
        <c:lblAlgn val="ctr"/>
        <c:lblOffset val="100"/>
        <c:noMultiLvlLbl val="0"/>
      </c:catAx>
      <c:valAx>
        <c:axId val="2102688816"/>
        <c:scaling>
          <c:orientation val="minMax"/>
          <c:min val="0.6"/>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2721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System Actual Level</c:v>
                </c:pt>
              </c:strCache>
            </c:strRef>
          </c:tx>
          <c:spPr>
            <a:ln w="34925" cap="rnd">
              <a:solidFill>
                <a:schemeClr val="accent1"/>
              </a:solidFill>
              <a:round/>
            </a:ln>
            <a:effectLst>
              <a:outerShdw blurRad="40000" dist="23000" dir="5400000" rotWithShape="0">
                <a:srgbClr val="000000">
                  <a:alpha val="35000"/>
                </a:srgbClr>
              </a:outerShdw>
            </a:effectLst>
          </c:spPr>
          <c:marker>
            <c:symbol val="square"/>
            <c:size val="5"/>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a:solidFill>
                  <a:schemeClr val="accent1"/>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2011</c:v>
                </c:pt>
                <c:pt idx="1">
                  <c:v>2012</c:v>
                </c:pt>
                <c:pt idx="2">
                  <c:v>2013</c:v>
                </c:pt>
                <c:pt idx="3">
                  <c:v>2014</c:v>
                </c:pt>
                <c:pt idx="4">
                  <c:v>2015</c:v>
                </c:pt>
              </c:strCache>
            </c:strRef>
          </c:cat>
          <c:val>
            <c:numRef>
              <c:f>Sheet1!$B$2:$F$2</c:f>
              <c:numCache>
                <c:formatCode>0.00%</c:formatCode>
                <c:ptCount val="5"/>
                <c:pt idx="0">
                  <c:v>0.829</c:v>
                </c:pt>
                <c:pt idx="1">
                  <c:v>0.7841</c:v>
                </c:pt>
                <c:pt idx="2">
                  <c:v>0.6811</c:v>
                </c:pt>
                <c:pt idx="3">
                  <c:v>0.6651</c:v>
                </c:pt>
                <c:pt idx="4">
                  <c:v>0.664</c:v>
                </c:pt>
              </c:numCache>
            </c:numRef>
          </c:val>
          <c:smooth val="0"/>
          <c:extLst xmlns:c16r2="http://schemas.microsoft.com/office/drawing/2015/06/chart">
            <c:ext xmlns:c16="http://schemas.microsoft.com/office/drawing/2014/chart" uri="{C3380CC4-5D6E-409C-BE32-E72D297353CC}">
              <c16:uniqueId val="{00000000-76C6-4CB7-BAC6-9B46E79A7499}"/>
            </c:ext>
          </c:extLst>
        </c:ser>
        <c:ser>
          <c:idx val="1"/>
          <c:order val="1"/>
          <c:tx>
            <c:strRef>
              <c:f>Sheet1!$A$3</c:f>
              <c:strCache>
                <c:ptCount val="1"/>
                <c:pt idx="0">
                  <c:v>System Negotiated Level</c:v>
                </c:pt>
              </c:strCache>
            </c:strRef>
          </c:tx>
          <c:spPr>
            <a:ln w="34925" cap="rnd">
              <a:solidFill>
                <a:schemeClr val="accent2"/>
              </a:solidFill>
              <a:prstDash val="dash"/>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cat>
            <c:strRef>
              <c:f>Sheet1!$B$1:$F$1</c:f>
              <c:strCache>
                <c:ptCount val="5"/>
                <c:pt idx="0">
                  <c:v>2011</c:v>
                </c:pt>
                <c:pt idx="1">
                  <c:v>2012</c:v>
                </c:pt>
                <c:pt idx="2">
                  <c:v>2013</c:v>
                </c:pt>
                <c:pt idx="3">
                  <c:v>2014</c:v>
                </c:pt>
                <c:pt idx="4">
                  <c:v>2015</c:v>
                </c:pt>
              </c:strCache>
            </c:strRef>
          </c:cat>
          <c:val>
            <c:numRef>
              <c:f>Sheet1!$B$3:$F$3</c:f>
              <c:numCache>
                <c:formatCode>0.00%</c:formatCode>
                <c:ptCount val="5"/>
                <c:pt idx="0">
                  <c:v>0.785</c:v>
                </c:pt>
                <c:pt idx="1">
                  <c:v>0.8</c:v>
                </c:pt>
                <c:pt idx="2">
                  <c:v>0.8025</c:v>
                </c:pt>
                <c:pt idx="3">
                  <c:v>0.6765</c:v>
                </c:pt>
                <c:pt idx="4">
                  <c:v>0.6765</c:v>
                </c:pt>
              </c:numCache>
            </c:numRef>
          </c:val>
          <c:smooth val="0"/>
          <c:extLst xmlns:c16r2="http://schemas.microsoft.com/office/drawing/2015/06/chart">
            <c:ext xmlns:c16="http://schemas.microsoft.com/office/drawing/2014/chart" uri="{C3380CC4-5D6E-409C-BE32-E72D297353CC}">
              <c16:uniqueId val="{00000000-14C8-467E-BD70-87C8052D0DDF}"/>
            </c:ext>
          </c:extLst>
        </c:ser>
        <c:dLbls>
          <c:showLegendKey val="0"/>
          <c:showVal val="0"/>
          <c:showCatName val="0"/>
          <c:showSerName val="0"/>
          <c:showPercent val="0"/>
          <c:showBubbleSize val="0"/>
        </c:dLbls>
        <c:marker val="1"/>
        <c:smooth val="0"/>
        <c:axId val="2103659504"/>
        <c:axId val="2103662544"/>
      </c:lineChart>
      <c:catAx>
        <c:axId val="210365950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3662544"/>
        <c:crosses val="autoZero"/>
        <c:auto val="1"/>
        <c:lblAlgn val="ctr"/>
        <c:lblOffset val="100"/>
        <c:noMultiLvlLbl val="0"/>
      </c:catAx>
      <c:valAx>
        <c:axId val="2103662544"/>
        <c:scaling>
          <c:orientation val="minMax"/>
          <c:min val="0.4"/>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3659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System Actual Level</c:v>
                </c:pt>
              </c:strCache>
            </c:strRef>
          </c:tx>
          <c:spPr>
            <a:ln w="34925" cap="rnd">
              <a:solidFill>
                <a:schemeClr val="accent1"/>
              </a:solidFill>
              <a:round/>
            </a:ln>
            <a:effectLst>
              <a:outerShdw blurRad="40000" dist="23000" dir="5400000" rotWithShape="0">
                <a:srgbClr val="000000">
                  <a:alpha val="35000"/>
                </a:srgbClr>
              </a:outerShdw>
            </a:effectLst>
          </c:spPr>
          <c:marker>
            <c:symbol val="square"/>
            <c:size val="5"/>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a:solidFill>
                  <a:schemeClr val="accent1"/>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2011</c:v>
                </c:pt>
                <c:pt idx="1">
                  <c:v>2012</c:v>
                </c:pt>
                <c:pt idx="2">
                  <c:v>2013</c:v>
                </c:pt>
                <c:pt idx="3">
                  <c:v>2014</c:v>
                </c:pt>
                <c:pt idx="4">
                  <c:v>2015</c:v>
                </c:pt>
              </c:strCache>
            </c:strRef>
          </c:cat>
          <c:val>
            <c:numRef>
              <c:f>Sheet1!$B$2:$F$2</c:f>
              <c:numCache>
                <c:formatCode>0.00%</c:formatCode>
                <c:ptCount val="5"/>
                <c:pt idx="0">
                  <c:v>0.2163</c:v>
                </c:pt>
                <c:pt idx="1">
                  <c:v>0.2303</c:v>
                </c:pt>
                <c:pt idx="2">
                  <c:v>0.23</c:v>
                </c:pt>
                <c:pt idx="3">
                  <c:v>0.2296</c:v>
                </c:pt>
                <c:pt idx="4">
                  <c:v>0.235</c:v>
                </c:pt>
              </c:numCache>
            </c:numRef>
          </c:val>
          <c:smooth val="0"/>
          <c:extLst xmlns:c16r2="http://schemas.microsoft.com/office/drawing/2015/06/chart">
            <c:ext xmlns:c16="http://schemas.microsoft.com/office/drawing/2014/chart" uri="{C3380CC4-5D6E-409C-BE32-E72D297353CC}">
              <c16:uniqueId val="{00000000-3611-44E7-9A7D-F17C5E845ECD}"/>
            </c:ext>
          </c:extLst>
        </c:ser>
        <c:ser>
          <c:idx val="1"/>
          <c:order val="1"/>
          <c:tx>
            <c:strRef>
              <c:f>Sheet1!$A$3</c:f>
              <c:strCache>
                <c:ptCount val="1"/>
                <c:pt idx="0">
                  <c:v>System Negotiated Level</c:v>
                </c:pt>
              </c:strCache>
            </c:strRef>
          </c:tx>
          <c:spPr>
            <a:ln w="34925" cap="rnd">
              <a:solidFill>
                <a:schemeClr val="accent2"/>
              </a:solidFill>
              <a:prstDash val="dash"/>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cat>
            <c:strRef>
              <c:f>Sheet1!$B$1:$F$1</c:f>
              <c:strCache>
                <c:ptCount val="5"/>
                <c:pt idx="0">
                  <c:v>2011</c:v>
                </c:pt>
                <c:pt idx="1">
                  <c:v>2012</c:v>
                </c:pt>
                <c:pt idx="2">
                  <c:v>2013</c:v>
                </c:pt>
                <c:pt idx="3">
                  <c:v>2014</c:v>
                </c:pt>
                <c:pt idx="4">
                  <c:v>2015</c:v>
                </c:pt>
              </c:strCache>
            </c:strRef>
          </c:cat>
          <c:val>
            <c:numRef>
              <c:f>Sheet1!$B$3:$F$3</c:f>
              <c:numCache>
                <c:formatCode>0.00%</c:formatCode>
                <c:ptCount val="5"/>
                <c:pt idx="0">
                  <c:v>0.21</c:v>
                </c:pt>
                <c:pt idx="1">
                  <c:v>0.211</c:v>
                </c:pt>
                <c:pt idx="2">
                  <c:v>0.2125</c:v>
                </c:pt>
                <c:pt idx="3">
                  <c:v>0.2262</c:v>
                </c:pt>
                <c:pt idx="4">
                  <c:v>0.2262</c:v>
                </c:pt>
              </c:numCache>
            </c:numRef>
          </c:val>
          <c:smooth val="0"/>
          <c:extLst xmlns:c16r2="http://schemas.microsoft.com/office/drawing/2015/06/chart">
            <c:ext xmlns:c16="http://schemas.microsoft.com/office/drawing/2014/chart" uri="{C3380CC4-5D6E-409C-BE32-E72D297353CC}">
              <c16:uniqueId val="{00000000-096E-4CF0-AF5B-1D4C4E1C7D89}"/>
            </c:ext>
          </c:extLst>
        </c:ser>
        <c:dLbls>
          <c:showLegendKey val="0"/>
          <c:showVal val="0"/>
          <c:showCatName val="0"/>
          <c:showSerName val="0"/>
          <c:showPercent val="0"/>
          <c:showBubbleSize val="0"/>
        </c:dLbls>
        <c:marker val="1"/>
        <c:smooth val="0"/>
        <c:axId val="2103761328"/>
        <c:axId val="2103764368"/>
      </c:lineChart>
      <c:catAx>
        <c:axId val="210376132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3764368"/>
        <c:crosses val="autoZero"/>
        <c:auto val="1"/>
        <c:lblAlgn val="ctr"/>
        <c:lblOffset val="100"/>
        <c:noMultiLvlLbl val="0"/>
      </c:catAx>
      <c:valAx>
        <c:axId val="2103764368"/>
        <c:scaling>
          <c:orientation val="minMax"/>
          <c:min val="0.18"/>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solidFill>
              <a:schemeClr val="accent4"/>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3761328"/>
        <c:crosses val="autoZero"/>
        <c:crossBetween val="between"/>
        <c:majorUnit val="0.01"/>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System Actual Level</c:v>
                </c:pt>
              </c:strCache>
            </c:strRef>
          </c:tx>
          <c:spPr>
            <a:ln w="34925" cap="rnd">
              <a:solidFill>
                <a:schemeClr val="accent1"/>
              </a:solidFill>
              <a:round/>
            </a:ln>
            <a:effectLst>
              <a:outerShdw blurRad="40000" dist="23000" dir="5400000" rotWithShape="0">
                <a:srgbClr val="000000">
                  <a:alpha val="35000"/>
                </a:srgbClr>
              </a:outerShdw>
            </a:effectLst>
          </c:spPr>
          <c:marker>
            <c:symbol val="square"/>
            <c:size val="5"/>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a:solidFill>
                  <a:schemeClr val="accent1"/>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dLbls>
            <c:dLbl>
              <c:idx val="1"/>
              <c:layout>
                <c:manualLayout>
                  <c:x val="0.00459487702926023"/>
                  <c:y val="-0.0114064122928093"/>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AC7B-43F1-82BE-EC8A9C4E8C90}"/>
                </c:ext>
                <c:ext xmlns:c15="http://schemas.microsoft.com/office/drawing/2012/chart" uri="{CE6537A1-D6FC-4f65-9D91-7224C49458BB}"/>
              </c:extLst>
            </c:dLbl>
            <c:dLbl>
              <c:idx val="4"/>
              <c:layout>
                <c:manualLayout>
                  <c:x val="-0.0231829007485177"/>
                  <c:y val="0.0531323389077639"/>
                </c:manualLayout>
              </c:layout>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AC7B-43F1-82BE-EC8A9C4E8C90}"/>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2011</c:v>
                </c:pt>
                <c:pt idx="1">
                  <c:v>2012</c:v>
                </c:pt>
                <c:pt idx="2">
                  <c:v>2013</c:v>
                </c:pt>
                <c:pt idx="3">
                  <c:v>2014</c:v>
                </c:pt>
                <c:pt idx="4">
                  <c:v>2015</c:v>
                </c:pt>
              </c:strCache>
            </c:strRef>
          </c:cat>
          <c:val>
            <c:numRef>
              <c:f>Sheet1!$B$2:$F$2</c:f>
              <c:numCache>
                <c:formatCode>0.00%</c:formatCode>
                <c:ptCount val="5"/>
                <c:pt idx="0">
                  <c:v>0.2143</c:v>
                </c:pt>
                <c:pt idx="1">
                  <c:v>0.2342</c:v>
                </c:pt>
                <c:pt idx="2">
                  <c:v>0.1812</c:v>
                </c:pt>
                <c:pt idx="3">
                  <c:v>0.1787</c:v>
                </c:pt>
                <c:pt idx="4">
                  <c:v>0.212</c:v>
                </c:pt>
              </c:numCache>
            </c:numRef>
          </c:val>
          <c:smooth val="0"/>
          <c:extLst xmlns:c16r2="http://schemas.microsoft.com/office/drawing/2015/06/chart">
            <c:ext xmlns:c16="http://schemas.microsoft.com/office/drawing/2014/chart" uri="{C3380CC4-5D6E-409C-BE32-E72D297353CC}">
              <c16:uniqueId val="{00000000-ED03-40D7-BB5A-036E76553B5A}"/>
            </c:ext>
          </c:extLst>
        </c:ser>
        <c:ser>
          <c:idx val="1"/>
          <c:order val="1"/>
          <c:tx>
            <c:strRef>
              <c:f>Sheet1!$A$3</c:f>
              <c:strCache>
                <c:ptCount val="1"/>
                <c:pt idx="0">
                  <c:v>System Negotiated Level</c:v>
                </c:pt>
              </c:strCache>
            </c:strRef>
          </c:tx>
          <c:spPr>
            <a:ln w="34925" cap="rnd">
              <a:solidFill>
                <a:schemeClr val="accent2"/>
              </a:solidFill>
              <a:prstDash val="dash"/>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cat>
            <c:strRef>
              <c:f>Sheet1!$B$1:$F$1</c:f>
              <c:strCache>
                <c:ptCount val="5"/>
                <c:pt idx="0">
                  <c:v>2011</c:v>
                </c:pt>
                <c:pt idx="1">
                  <c:v>2012</c:v>
                </c:pt>
                <c:pt idx="2">
                  <c:v>2013</c:v>
                </c:pt>
                <c:pt idx="3">
                  <c:v>2014</c:v>
                </c:pt>
                <c:pt idx="4">
                  <c:v>2015</c:v>
                </c:pt>
              </c:strCache>
            </c:strRef>
          </c:cat>
          <c:val>
            <c:numRef>
              <c:f>Sheet1!$B$3:$F$3</c:f>
              <c:numCache>
                <c:formatCode>0.00%</c:formatCode>
                <c:ptCount val="5"/>
                <c:pt idx="0">
                  <c:v>0.215</c:v>
                </c:pt>
                <c:pt idx="1">
                  <c:v>0.2152</c:v>
                </c:pt>
                <c:pt idx="2">
                  <c:v>0.2155</c:v>
                </c:pt>
                <c:pt idx="3">
                  <c:v>0.178</c:v>
                </c:pt>
                <c:pt idx="4">
                  <c:v>0.178</c:v>
                </c:pt>
              </c:numCache>
            </c:numRef>
          </c:val>
          <c:smooth val="0"/>
          <c:extLst xmlns:c16r2="http://schemas.microsoft.com/office/drawing/2015/06/chart">
            <c:ext xmlns:c16="http://schemas.microsoft.com/office/drawing/2014/chart" uri="{C3380CC4-5D6E-409C-BE32-E72D297353CC}">
              <c16:uniqueId val="{00000000-AC7B-43F1-82BE-EC8A9C4E8C90}"/>
            </c:ext>
          </c:extLst>
        </c:ser>
        <c:dLbls>
          <c:showLegendKey val="0"/>
          <c:showVal val="0"/>
          <c:showCatName val="0"/>
          <c:showSerName val="0"/>
          <c:showPercent val="0"/>
          <c:showBubbleSize val="0"/>
        </c:dLbls>
        <c:marker val="1"/>
        <c:smooth val="0"/>
        <c:axId val="2103098912"/>
        <c:axId val="2103101952"/>
      </c:lineChart>
      <c:catAx>
        <c:axId val="210309891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3101952"/>
        <c:crosses val="autoZero"/>
        <c:auto val="1"/>
        <c:lblAlgn val="ctr"/>
        <c:lblOffset val="100"/>
        <c:noMultiLvlLbl val="0"/>
      </c:catAx>
      <c:valAx>
        <c:axId val="2103101952"/>
        <c:scaling>
          <c:orientation val="minMax"/>
          <c:min val="0.12"/>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3098912"/>
        <c:crosses val="autoZero"/>
        <c:crossBetween val="between"/>
        <c:majorUnit val="0.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7D02BC-678A-4932-B82B-1499DA207151}" type="datetimeFigureOut">
              <a:rPr lang="en-US" smtClean="0"/>
              <a:pPr/>
              <a:t>4/19/16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8C1209-4D24-4E6B-B850-B0D789831E21}" type="slidenum">
              <a:rPr lang="en-US" smtClean="0"/>
              <a:pPr/>
              <a:t>‹#›</a:t>
            </a:fld>
            <a:endParaRPr lang="en-US"/>
          </a:p>
        </p:txBody>
      </p:sp>
    </p:spTree>
    <p:extLst>
      <p:ext uri="{BB962C8B-B14F-4D97-AF65-F5344CB8AC3E}">
        <p14:creationId xmlns:p14="http://schemas.microsoft.com/office/powerpoint/2010/main" val="372305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8766E1-CEEA-41BF-A457-E538D89CB544}" type="datetimeFigureOut">
              <a:rPr lang="en-US" smtClean="0"/>
              <a:pPr/>
              <a:t>4/19/16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46C6A2-84B9-4F4B-9D29-2CFB53138DBA}" type="slidenum">
              <a:rPr lang="en-US" smtClean="0"/>
              <a:pPr/>
              <a:t>‹#›</a:t>
            </a:fld>
            <a:endParaRPr lang="en-US"/>
          </a:p>
        </p:txBody>
      </p:sp>
    </p:spTree>
    <p:extLst>
      <p:ext uri="{BB962C8B-B14F-4D97-AF65-F5344CB8AC3E}">
        <p14:creationId xmlns:p14="http://schemas.microsoft.com/office/powerpoint/2010/main" val="3382813602"/>
      </p:ext>
    </p:extLst>
  </p:cSld>
  <p:clrMap bg1="lt1" tx1="dk1" bg2="lt2" tx2="dk2" accent1="accent1" accent2="accent2" accent3="accent3" accent4="accent4" accent5="accent5" accent6="accent6" hlink="hlink" folHlink="folHlink"/>
  <p:notesStyle>
    <a:lvl1pPr marL="0" algn="l" defTabSz="914400" rtl="0" eaLnBrk="1" latinLnBrk="0" hangingPunct="1">
      <a:defRPr sz="1700" kern="1200">
        <a:solidFill>
          <a:schemeClr val="tx1"/>
        </a:solidFill>
        <a:latin typeface="+mn-lt"/>
        <a:ea typeface="+mn-ea"/>
        <a:cs typeface="+mn-cs"/>
      </a:defRPr>
    </a:lvl1pPr>
    <a:lvl2pPr marL="457200" algn="l" defTabSz="914400" rtl="0" eaLnBrk="1" latinLnBrk="0" hangingPunct="1">
      <a:defRPr sz="1500" kern="1200">
        <a:solidFill>
          <a:schemeClr val="tx1"/>
        </a:solidFill>
        <a:latin typeface="+mn-lt"/>
        <a:ea typeface="+mn-ea"/>
        <a:cs typeface="+mn-cs"/>
      </a:defRPr>
    </a:lvl2pPr>
    <a:lvl3pPr marL="914400" algn="l" defTabSz="914400" rtl="0" eaLnBrk="1" latinLnBrk="0" hangingPunct="1">
      <a:defRPr sz="13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2</a:t>
            </a:fld>
            <a:endParaRPr lang="en-US"/>
          </a:p>
        </p:txBody>
      </p:sp>
    </p:spTree>
    <p:extLst>
      <p:ext uri="{BB962C8B-B14F-4D97-AF65-F5344CB8AC3E}">
        <p14:creationId xmlns:p14="http://schemas.microsoft.com/office/powerpoint/2010/main" val="1964708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4</a:t>
            </a:fld>
            <a:endParaRPr lang="en-US"/>
          </a:p>
        </p:txBody>
      </p:sp>
    </p:spTree>
    <p:extLst>
      <p:ext uri="{BB962C8B-B14F-4D97-AF65-F5344CB8AC3E}">
        <p14:creationId xmlns:p14="http://schemas.microsoft.com/office/powerpoint/2010/main" val="1910457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6</a:t>
            </a:fld>
            <a:endParaRPr lang="en-US"/>
          </a:p>
        </p:txBody>
      </p:sp>
    </p:spTree>
    <p:extLst>
      <p:ext uri="{BB962C8B-B14F-4D97-AF65-F5344CB8AC3E}">
        <p14:creationId xmlns:p14="http://schemas.microsoft.com/office/powerpoint/2010/main" val="2016746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9</a:t>
            </a:fld>
            <a:endParaRPr lang="en-US"/>
          </a:p>
        </p:txBody>
      </p:sp>
    </p:spTree>
    <p:extLst>
      <p:ext uri="{BB962C8B-B14F-4D97-AF65-F5344CB8AC3E}">
        <p14:creationId xmlns:p14="http://schemas.microsoft.com/office/powerpoint/2010/main" val="1728933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10</a:t>
            </a:fld>
            <a:endParaRPr lang="en-US"/>
          </a:p>
        </p:txBody>
      </p:sp>
    </p:spTree>
    <p:extLst>
      <p:ext uri="{BB962C8B-B14F-4D97-AF65-F5344CB8AC3E}">
        <p14:creationId xmlns:p14="http://schemas.microsoft.com/office/powerpoint/2010/main" val="1793617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11</a:t>
            </a:fld>
            <a:endParaRPr lang="en-US"/>
          </a:p>
        </p:txBody>
      </p:sp>
    </p:spTree>
    <p:extLst>
      <p:ext uri="{BB962C8B-B14F-4D97-AF65-F5344CB8AC3E}">
        <p14:creationId xmlns:p14="http://schemas.microsoft.com/office/powerpoint/2010/main" val="1226397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33</a:t>
            </a:fld>
            <a:endParaRPr lang="en-US"/>
          </a:p>
        </p:txBody>
      </p:sp>
    </p:spTree>
    <p:extLst>
      <p:ext uri="{BB962C8B-B14F-4D97-AF65-F5344CB8AC3E}">
        <p14:creationId xmlns:p14="http://schemas.microsoft.com/office/powerpoint/2010/main" val="1757027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3FE69EF-6784-4225-89AA-E6C06863EC96}" type="datetime1">
              <a:rPr lang="en-US" smtClean="0"/>
              <a:pPr/>
              <a:t>4/19/16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B1EC54-034C-46DC-8500-E99EB784E404}" type="datetime1">
              <a:rPr lang="en-US" smtClean="0"/>
              <a:pPr/>
              <a:t>4/19/16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B33C96-DA9D-4C8D-A443-56B68AA6C52B}" type="datetime1">
              <a:rPr lang="en-US" smtClean="0"/>
              <a:pPr/>
              <a:t>4/19/16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32259451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89085A-6F1E-42B7-ADB4-8C5113284129}" type="datetime1">
              <a:rPr lang="en-US" smtClean="0"/>
              <a:pPr/>
              <a:t>4/19/16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331CE040-2E79-4EF6-B110-590348DE69FC}" type="datetime1">
              <a:rPr lang="en-US" smtClean="0"/>
              <a:pPr/>
              <a:t>4/19/16</a:t>
            </a:fld>
            <a:endParaRPr lang="en-US"/>
          </a:p>
        </p:txBody>
      </p:sp>
      <p:sp>
        <p:nvSpPr>
          <p:cNvPr id="6" name="Slide Number Placeholder 5"/>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2DE26E-BECB-4060-9299-C96746AEAA62}" type="datetime1">
              <a:rPr lang="en-US" smtClean="0"/>
              <a:pPr/>
              <a:t>4/19/16</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7CFC23-99AF-4883-881F-A6DD366A843C}" type="datetime1">
              <a:rPr lang="en-US" smtClean="0"/>
              <a:pPr/>
              <a:t>4/19/16</a:t>
            </a:fld>
            <a:endParaRPr lang="en-US"/>
          </a:p>
        </p:txBody>
      </p:sp>
      <p:sp>
        <p:nvSpPr>
          <p:cNvPr id="9" name="Slide Number Placeholder 8"/>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6096000" cy="944562"/>
          </a:xfrm>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426B7775-0FB7-4EC8-BCB2-C596B636DF03}" type="datetime1">
              <a:rPr lang="en-US" smtClean="0"/>
              <a:pPr/>
              <a:t>4/19/16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B3495-C270-42FA-BEA2-29A2E18E9D6B}" type="datetime1">
              <a:rPr lang="en-US" smtClean="0"/>
              <a:pPr/>
              <a:t>4/19/16</a:t>
            </a:fld>
            <a:endParaRPr lang="en-US"/>
          </a:p>
        </p:txBody>
      </p:sp>
      <p:sp>
        <p:nvSpPr>
          <p:cNvPr id="4" name="Slide Number Placeholder 3"/>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9BB50-6DD7-4EEF-8CC7-AC3030BD2D49}" type="datetime1">
              <a:rPr lang="en-US" smtClean="0"/>
              <a:pPr/>
              <a:t>4/19/16</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8AB168-0F9A-485B-99C3-0E1B6524C3BC}" type="datetime1">
              <a:rPr lang="en-US" smtClean="0"/>
              <a:pPr/>
              <a:t>4/19/16</a:t>
            </a:fld>
            <a:endParaRPr lang="en-US"/>
          </a:p>
        </p:txBody>
      </p:sp>
      <p:sp>
        <p:nvSpPr>
          <p:cNvPr id="7" name="Slide Number Placeholder 6"/>
          <p:cNvSpPr>
            <a:spLocks noGrp="1"/>
          </p:cNvSpPr>
          <p:nvPr>
            <p:ph type="sldNum" sz="quarter" idx="12"/>
          </p:nvPr>
        </p:nvSpPr>
        <p:spPr/>
        <p:txBody>
          <a:bodyPr/>
          <a:lstStyle/>
          <a:p>
            <a:fld id="{9B007EB5-E551-4081-B1D4-5458D7644D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19400" y="228600"/>
            <a:ext cx="60960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6C345-A948-4B2E-87CB-4EF8A38F23A6}" type="datetime1">
              <a:rPr lang="en-US" smtClean="0"/>
              <a:pPr/>
              <a:t>4/19/16</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007EB5-E551-4081-B1D4-5458D7644D4F}" type="slidenum">
              <a:rPr lang="en-US" smtClean="0"/>
              <a:pPr/>
              <a:t>‹#›</a:t>
            </a:fld>
            <a:endParaRPr lang="en-US" dirty="0"/>
          </a:p>
        </p:txBody>
      </p:sp>
      <p:pic>
        <p:nvPicPr>
          <p:cNvPr id="5" name="Picture 4" descr="NCCCS_logo_2C.jp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152400"/>
            <a:ext cx="2667000" cy="101466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a:spLocks noGrp="1"/>
          </p:cNvSpPr>
          <p:nvPr>
            <p:ph type="ctrTitle"/>
          </p:nvPr>
        </p:nvSpPr>
        <p:spPr/>
        <p:txBody>
          <a:bodyPr/>
          <a:lstStyle/>
          <a:p>
            <a:r>
              <a:rPr lang="en-US" smtClean="0"/>
              <a:t>Postsecondary CTE   </a:t>
            </a:r>
            <a:endParaRPr lang="en-US" dirty="0"/>
          </a:p>
        </p:txBody>
      </p:sp>
      <p:sp>
        <p:nvSpPr>
          <p:cNvPr id="120" name="Shape 120"/>
          <p:cNvSpPr>
            <a:spLocks noGrp="1"/>
          </p:cNvSpPr>
          <p:nvPr>
            <p:ph type="subTitle" idx="1"/>
          </p:nvPr>
        </p:nvSpPr>
        <p:spPr/>
        <p:txBody>
          <a:bodyPr/>
          <a:lstStyle/>
          <a:p>
            <a:r>
              <a:rPr lang="en-US" smtClean="0"/>
              <a:t>Annual Perkins Planning Meeting </a:t>
            </a:r>
          </a:p>
          <a:p>
            <a:r>
              <a:rPr lang="en-US" smtClean="0"/>
              <a:t>April 20 &amp; 21, 2016</a:t>
            </a:r>
          </a:p>
          <a:p>
            <a:r>
              <a:rPr lang="en-US" smtClean="0"/>
              <a:t>  Greensboro, NC </a:t>
            </a:r>
            <a:endParaRPr lang="en-US" dirty="0"/>
          </a:p>
        </p:txBody>
      </p:sp>
    </p:spTree>
    <p:extLst>
      <p:ext uri="{BB962C8B-B14F-4D97-AF65-F5344CB8AC3E}">
        <p14:creationId xmlns:p14="http://schemas.microsoft.com/office/powerpoint/2010/main" val="519476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p:cNvSpPr>
          <p:nvPr>
            <p:ph type="title"/>
          </p:nvPr>
        </p:nvSpPr>
        <p:spPr/>
        <p:txBody>
          <a:bodyPr/>
          <a:lstStyle/>
          <a:p>
            <a:r>
              <a:rPr lang="en-US" smtClean="0"/>
              <a:t>Leadership  </a:t>
            </a:r>
            <a:endParaRPr lang="en-US"/>
          </a:p>
        </p:txBody>
      </p:sp>
      <p:sp>
        <p:nvSpPr>
          <p:cNvPr id="147" name="Shape 147"/>
          <p:cNvSpPr>
            <a:spLocks noGrp="1"/>
          </p:cNvSpPr>
          <p:nvPr>
            <p:ph type="body" idx="1"/>
          </p:nvPr>
        </p:nvSpPr>
        <p:spPr>
          <a:xfrm>
            <a:off x="457200" y="1600200"/>
            <a:ext cx="8229600" cy="5105400"/>
          </a:xfrm>
        </p:spPr>
        <p:txBody>
          <a:bodyPr>
            <a:normAutofit/>
          </a:bodyPr>
          <a:lstStyle/>
          <a:p>
            <a:r>
              <a:rPr lang="en-US" dirty="0" smtClean="0"/>
              <a:t>Assessment of CTE </a:t>
            </a:r>
          </a:p>
          <a:p>
            <a:r>
              <a:rPr lang="en-US" dirty="0" smtClean="0"/>
              <a:t>Expand the use of technology </a:t>
            </a:r>
          </a:p>
          <a:p>
            <a:r>
              <a:rPr lang="en-US" dirty="0" smtClean="0"/>
              <a:t>Professional developments programs </a:t>
            </a:r>
          </a:p>
          <a:p>
            <a:r>
              <a:rPr lang="en-US" dirty="0" smtClean="0"/>
              <a:t>Support and improve CTE programs </a:t>
            </a:r>
          </a:p>
          <a:p>
            <a:r>
              <a:rPr lang="en-US" dirty="0" smtClean="0"/>
              <a:t>Support partnerships </a:t>
            </a:r>
          </a:p>
          <a:p>
            <a:r>
              <a:rPr lang="en-US" dirty="0" smtClean="0"/>
              <a:t>Serve state </a:t>
            </a:r>
            <a:r>
              <a:rPr lang="en-US" dirty="0" smtClean="0"/>
              <a:t>institutions </a:t>
            </a:r>
            <a:endParaRPr lang="en-US" dirty="0" smtClean="0"/>
          </a:p>
          <a:p>
            <a:r>
              <a:rPr lang="en-US" dirty="0" smtClean="0"/>
              <a:t>Support programs for special populations </a:t>
            </a:r>
          </a:p>
          <a:p>
            <a:r>
              <a:rPr lang="en-US" dirty="0" smtClean="0"/>
              <a:t>Provide technical assistance to our colleges </a:t>
            </a:r>
            <a:endParaRPr lang="en-US" dirty="0"/>
          </a:p>
        </p:txBody>
      </p:sp>
    </p:spTree>
    <p:extLst>
      <p:ext uri="{BB962C8B-B14F-4D97-AF65-F5344CB8AC3E}">
        <p14:creationId xmlns:p14="http://schemas.microsoft.com/office/powerpoint/2010/main" val="129116246"/>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p:cNvSpPr>
          <p:nvPr>
            <p:ph type="title"/>
          </p:nvPr>
        </p:nvSpPr>
        <p:spPr/>
        <p:txBody>
          <a:bodyPr/>
          <a:lstStyle/>
          <a:p>
            <a:r>
              <a:rPr lang="en-US" smtClean="0"/>
              <a:t>Leadership </a:t>
            </a:r>
            <a:endParaRPr lang="en-US"/>
          </a:p>
        </p:txBody>
      </p:sp>
      <p:sp>
        <p:nvSpPr>
          <p:cNvPr id="150" name="Shape 150"/>
          <p:cNvSpPr>
            <a:spLocks noGrp="1"/>
          </p:cNvSpPr>
          <p:nvPr>
            <p:ph sz="half" idx="1"/>
          </p:nvPr>
        </p:nvSpPr>
        <p:spPr>
          <a:xfrm>
            <a:off x="457200" y="1600200"/>
            <a:ext cx="4038600" cy="5257800"/>
          </a:xfrm>
        </p:spPr>
        <p:txBody>
          <a:bodyPr>
            <a:normAutofit fontScale="92500" lnSpcReduction="20000"/>
          </a:bodyPr>
          <a:lstStyle/>
          <a:p>
            <a:pPr marL="0" indent="0">
              <a:spcAft>
                <a:spcPts val="600"/>
              </a:spcAft>
              <a:buNone/>
            </a:pPr>
            <a:r>
              <a:rPr lang="en-US" sz="2000" b="1" u="sng" dirty="0" smtClean="0"/>
              <a:t>2015-16 </a:t>
            </a:r>
          </a:p>
          <a:p>
            <a:pPr>
              <a:spcAft>
                <a:spcPts val="600"/>
              </a:spcAft>
            </a:pPr>
            <a:r>
              <a:rPr lang="en-US" sz="2000" dirty="0" smtClean="0"/>
              <a:t>Office Alignment </a:t>
            </a:r>
          </a:p>
          <a:p>
            <a:pPr>
              <a:spcAft>
                <a:spcPts val="600"/>
              </a:spcAft>
            </a:pPr>
            <a:r>
              <a:rPr lang="en-US" sz="2000" dirty="0" smtClean="0"/>
              <a:t>Competency Based Education </a:t>
            </a:r>
          </a:p>
          <a:p>
            <a:pPr>
              <a:spcAft>
                <a:spcPts val="600"/>
              </a:spcAft>
            </a:pPr>
            <a:r>
              <a:rPr lang="en-US" sz="2000" dirty="0" smtClean="0"/>
              <a:t>Automotive </a:t>
            </a:r>
          </a:p>
          <a:p>
            <a:pPr>
              <a:spcAft>
                <a:spcPts val="600"/>
              </a:spcAft>
            </a:pPr>
            <a:r>
              <a:rPr lang="en-US" sz="2000" dirty="0" smtClean="0"/>
              <a:t>Career Book </a:t>
            </a:r>
          </a:p>
          <a:p>
            <a:pPr>
              <a:spcAft>
                <a:spcPts val="600"/>
              </a:spcAft>
            </a:pPr>
            <a:r>
              <a:rPr lang="en-US" sz="2000" dirty="0" smtClean="0"/>
              <a:t>Manufacturing </a:t>
            </a:r>
          </a:p>
          <a:p>
            <a:pPr>
              <a:spcAft>
                <a:spcPts val="600"/>
              </a:spcAft>
            </a:pPr>
            <a:r>
              <a:rPr lang="en-US" sz="2000" dirty="0" err="1" smtClean="0"/>
              <a:t>SkillsUSA</a:t>
            </a:r>
            <a:r>
              <a:rPr lang="en-US" sz="2000" dirty="0" smtClean="0"/>
              <a:t> </a:t>
            </a:r>
            <a:endParaRPr lang="en-US" sz="2000" dirty="0" smtClean="0"/>
          </a:p>
          <a:p>
            <a:pPr>
              <a:spcAft>
                <a:spcPts val="600"/>
              </a:spcAft>
            </a:pPr>
            <a:r>
              <a:rPr lang="en-US" sz="2000" dirty="0" smtClean="0"/>
              <a:t>Microsoft </a:t>
            </a:r>
          </a:p>
          <a:p>
            <a:pPr>
              <a:spcAft>
                <a:spcPts val="600"/>
              </a:spcAft>
            </a:pPr>
            <a:r>
              <a:rPr lang="en-US" sz="2000" dirty="0" smtClean="0"/>
              <a:t>Advanced Manufacturing </a:t>
            </a:r>
          </a:p>
          <a:p>
            <a:pPr>
              <a:spcAft>
                <a:spcPts val="600"/>
              </a:spcAft>
            </a:pPr>
            <a:r>
              <a:rPr lang="en-US" sz="2000" dirty="0" smtClean="0"/>
              <a:t>WIOA </a:t>
            </a:r>
          </a:p>
          <a:p>
            <a:pPr>
              <a:spcAft>
                <a:spcPts val="600"/>
              </a:spcAft>
            </a:pPr>
            <a:r>
              <a:rPr lang="en-US" sz="2000" dirty="0" smtClean="0"/>
              <a:t>Apprenticeship </a:t>
            </a:r>
          </a:p>
          <a:p>
            <a:pPr>
              <a:spcAft>
                <a:spcPts val="600"/>
              </a:spcAft>
            </a:pPr>
            <a:r>
              <a:rPr lang="en-US" sz="2000" dirty="0" smtClean="0"/>
              <a:t>Articulation </a:t>
            </a:r>
          </a:p>
          <a:p>
            <a:pPr>
              <a:spcAft>
                <a:spcPts val="600"/>
              </a:spcAft>
            </a:pPr>
            <a:r>
              <a:rPr lang="en-US" sz="2000" dirty="0" smtClean="0"/>
              <a:t>CORD / NC-NET</a:t>
            </a:r>
          </a:p>
          <a:p>
            <a:pPr>
              <a:spcAft>
                <a:spcPts val="600"/>
              </a:spcAft>
            </a:pPr>
            <a:r>
              <a:rPr lang="en-US" sz="2000" dirty="0" smtClean="0"/>
              <a:t>Health </a:t>
            </a:r>
            <a:r>
              <a:rPr lang="en-US" sz="2000" dirty="0" smtClean="0"/>
              <a:t>Diversity </a:t>
            </a:r>
            <a:endParaRPr lang="en-US" sz="2000" dirty="0"/>
          </a:p>
        </p:txBody>
      </p:sp>
      <p:sp>
        <p:nvSpPr>
          <p:cNvPr id="8" name="Content Placeholder 7"/>
          <p:cNvSpPr>
            <a:spLocks noGrp="1"/>
          </p:cNvSpPr>
          <p:nvPr>
            <p:ph sz="half" idx="2"/>
          </p:nvPr>
        </p:nvSpPr>
        <p:spPr>
          <a:xfrm>
            <a:off x="4648200" y="1600200"/>
            <a:ext cx="4038600" cy="5257800"/>
          </a:xfrm>
        </p:spPr>
        <p:txBody>
          <a:bodyPr>
            <a:normAutofit fontScale="92500" lnSpcReduction="20000"/>
          </a:bodyPr>
          <a:lstStyle/>
          <a:p>
            <a:pPr marL="0" indent="0">
              <a:spcAft>
                <a:spcPts val="600"/>
              </a:spcAft>
              <a:buNone/>
            </a:pPr>
            <a:r>
              <a:rPr lang="en-US" sz="2000" b="1" u="sng" dirty="0" smtClean="0"/>
              <a:t>2016-17 </a:t>
            </a:r>
          </a:p>
          <a:p>
            <a:pPr>
              <a:spcAft>
                <a:spcPts val="600"/>
              </a:spcAft>
            </a:pPr>
            <a:r>
              <a:rPr lang="en-US" sz="2000" dirty="0" smtClean="0"/>
              <a:t>Automotive </a:t>
            </a:r>
          </a:p>
          <a:p>
            <a:pPr>
              <a:spcAft>
                <a:spcPts val="600"/>
              </a:spcAft>
            </a:pPr>
            <a:r>
              <a:rPr lang="en-US" sz="2000" dirty="0" err="1" smtClean="0"/>
              <a:t>SkillsUSA</a:t>
            </a:r>
            <a:r>
              <a:rPr lang="en-US" sz="2000" dirty="0" smtClean="0"/>
              <a:t> </a:t>
            </a:r>
            <a:endParaRPr lang="en-US" sz="2000" dirty="0" smtClean="0"/>
          </a:p>
          <a:p>
            <a:pPr>
              <a:spcAft>
                <a:spcPts val="600"/>
              </a:spcAft>
            </a:pPr>
            <a:r>
              <a:rPr lang="en-US" sz="2000" dirty="0" smtClean="0"/>
              <a:t>Pathways </a:t>
            </a:r>
          </a:p>
          <a:p>
            <a:pPr>
              <a:spcAft>
                <a:spcPts val="600"/>
              </a:spcAft>
            </a:pPr>
            <a:r>
              <a:rPr lang="en-US" sz="2000" dirty="0" smtClean="0"/>
              <a:t>Career Coaches</a:t>
            </a:r>
          </a:p>
          <a:p>
            <a:pPr>
              <a:spcAft>
                <a:spcPts val="600"/>
              </a:spcAft>
            </a:pPr>
            <a:r>
              <a:rPr lang="en-US" sz="2000" dirty="0" smtClean="0"/>
              <a:t>RN to </a:t>
            </a:r>
            <a:r>
              <a:rPr lang="en-US" sz="2000" dirty="0" smtClean="0"/>
              <a:t>BSN </a:t>
            </a:r>
            <a:endParaRPr lang="en-US" sz="2000" dirty="0" smtClean="0"/>
          </a:p>
          <a:p>
            <a:pPr>
              <a:spcAft>
                <a:spcPts val="600"/>
              </a:spcAft>
            </a:pPr>
            <a:r>
              <a:rPr lang="en-US" sz="2000" dirty="0" smtClean="0"/>
              <a:t>CBE Charlotte </a:t>
            </a:r>
          </a:p>
          <a:p>
            <a:pPr>
              <a:spcAft>
                <a:spcPts val="600"/>
              </a:spcAft>
            </a:pPr>
            <a:r>
              <a:rPr lang="en-US" sz="2000" dirty="0" smtClean="0"/>
              <a:t>Accounting </a:t>
            </a:r>
          </a:p>
          <a:p>
            <a:pPr>
              <a:spcAft>
                <a:spcPts val="600"/>
              </a:spcAft>
            </a:pPr>
            <a:endParaRPr lang="en-US" sz="2000" dirty="0"/>
          </a:p>
        </p:txBody>
      </p:sp>
    </p:spTree>
    <p:extLst>
      <p:ext uri="{BB962C8B-B14F-4D97-AF65-F5344CB8AC3E}">
        <p14:creationId xmlns:p14="http://schemas.microsoft.com/office/powerpoint/2010/main" val="109826305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Perkins Performance Indicators</a:t>
            </a:r>
          </a:p>
        </p:txBody>
      </p:sp>
      <p:sp>
        <p:nvSpPr>
          <p:cNvPr id="3" name="Text Placeholder 2"/>
          <p:cNvSpPr>
            <a:spLocks noGrp="1"/>
          </p:cNvSpPr>
          <p:nvPr>
            <p:ph type="body" idx="1"/>
          </p:nvPr>
        </p:nvSpPr>
        <p:spPr/>
        <p:txBody>
          <a:bodyPr>
            <a:normAutofit fontScale="85000" lnSpcReduction="20000"/>
          </a:bodyPr>
          <a:lstStyle/>
          <a:p>
            <a:pPr lvl="0">
              <a:spcBef>
                <a:spcPts val="0"/>
              </a:spcBef>
              <a:spcAft>
                <a:spcPts val="1200"/>
              </a:spcAft>
            </a:pPr>
            <a:r>
              <a:rPr lang="en-US" dirty="0">
                <a:solidFill>
                  <a:schemeClr val="accent6"/>
                </a:solidFill>
                <a:sym typeface="Franklin Gothic Medium"/>
              </a:rPr>
              <a:t>1P1</a:t>
            </a:r>
            <a:r>
              <a:rPr lang="en-US" dirty="0">
                <a:sym typeface="Franklin Gothic Medium"/>
              </a:rPr>
              <a:t> - Students who attain a 2.5 GPA  or higher </a:t>
            </a:r>
            <a:endParaRPr lang="en-US" dirty="0"/>
          </a:p>
          <a:p>
            <a:pPr lvl="0">
              <a:spcBef>
                <a:spcPts val="0"/>
              </a:spcBef>
              <a:spcAft>
                <a:spcPts val="1200"/>
              </a:spcAft>
            </a:pPr>
            <a:r>
              <a:rPr lang="en-US" dirty="0">
                <a:solidFill>
                  <a:schemeClr val="accent6"/>
                </a:solidFill>
              </a:rPr>
              <a:t>2P1</a:t>
            </a:r>
            <a:r>
              <a:rPr lang="en-US" dirty="0">
                <a:sym typeface="Franklin Gothic Medium"/>
              </a:rPr>
              <a:t> - Students who complete a credential, certificate, diploma or degree</a:t>
            </a:r>
            <a:endParaRPr lang="en-US" dirty="0"/>
          </a:p>
          <a:p>
            <a:pPr lvl="0">
              <a:spcBef>
                <a:spcPts val="0"/>
              </a:spcBef>
              <a:spcAft>
                <a:spcPts val="1200"/>
              </a:spcAft>
            </a:pPr>
            <a:r>
              <a:rPr lang="en-US" dirty="0">
                <a:solidFill>
                  <a:schemeClr val="accent6"/>
                </a:solidFill>
              </a:rPr>
              <a:t>3P1</a:t>
            </a:r>
            <a:r>
              <a:rPr lang="en-US" dirty="0">
                <a:sym typeface="Franklin Gothic Medium"/>
              </a:rPr>
              <a:t> - Students  who continue in CTE  (retention or transfer) </a:t>
            </a:r>
            <a:endParaRPr lang="en-US" dirty="0"/>
          </a:p>
          <a:p>
            <a:pPr lvl="0">
              <a:spcBef>
                <a:spcPts val="0"/>
              </a:spcBef>
              <a:spcAft>
                <a:spcPts val="1200"/>
              </a:spcAft>
            </a:pPr>
            <a:r>
              <a:rPr lang="en-US" dirty="0">
                <a:solidFill>
                  <a:schemeClr val="accent6"/>
                </a:solidFill>
              </a:rPr>
              <a:t>4P1</a:t>
            </a:r>
            <a:r>
              <a:rPr lang="en-US" dirty="0">
                <a:sym typeface="Franklin Gothic Medium"/>
              </a:rPr>
              <a:t> - Students who are placed in a job (employment) </a:t>
            </a:r>
            <a:endParaRPr lang="en-US" dirty="0"/>
          </a:p>
          <a:p>
            <a:pPr lvl="0">
              <a:spcBef>
                <a:spcPts val="0"/>
              </a:spcBef>
              <a:spcAft>
                <a:spcPts val="1200"/>
              </a:spcAft>
            </a:pPr>
            <a:r>
              <a:rPr lang="en-US" dirty="0">
                <a:solidFill>
                  <a:schemeClr val="accent6"/>
                </a:solidFill>
              </a:rPr>
              <a:t>5P1</a:t>
            </a:r>
            <a:r>
              <a:rPr lang="en-US" dirty="0">
                <a:sym typeface="Franklin Gothic Medium"/>
              </a:rPr>
              <a:t> - Students who enroll in nontraditional program of study </a:t>
            </a:r>
            <a:endParaRPr lang="en-US" dirty="0"/>
          </a:p>
          <a:p>
            <a:pPr lvl="0">
              <a:spcBef>
                <a:spcPts val="0"/>
              </a:spcBef>
              <a:spcAft>
                <a:spcPts val="1200"/>
              </a:spcAft>
            </a:pPr>
            <a:r>
              <a:rPr lang="en-US" dirty="0">
                <a:solidFill>
                  <a:schemeClr val="accent6"/>
                </a:solidFill>
              </a:rPr>
              <a:t>5P2</a:t>
            </a:r>
            <a:r>
              <a:rPr lang="en-US" dirty="0">
                <a:sym typeface="Franklin Gothic Medium"/>
              </a:rPr>
              <a:t> - Students who complete a nontraditional program of study </a:t>
            </a:r>
          </a:p>
        </p:txBody>
      </p:sp>
    </p:spTree>
    <p:extLst>
      <p:ext uri="{BB962C8B-B14F-4D97-AF65-F5344CB8AC3E}">
        <p14:creationId xmlns:p14="http://schemas.microsoft.com/office/powerpoint/2010/main" val="631062046"/>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1P1 Technical Skill Attainment</a:t>
            </a:r>
          </a:p>
        </p:txBody>
      </p:sp>
      <p:sp>
        <p:nvSpPr>
          <p:cNvPr id="3" name="Content Placeholder 2"/>
          <p:cNvSpPr>
            <a:spLocks noGrp="1"/>
          </p:cNvSpPr>
          <p:nvPr>
            <p:ph idx="1"/>
          </p:nvPr>
        </p:nvSpPr>
        <p:spPr/>
        <p:txBody>
          <a:bodyPr>
            <a:normAutofit fontScale="85000" lnSpcReduction="20000"/>
          </a:bodyPr>
          <a:lstStyle/>
          <a:p>
            <a:r>
              <a:rPr lang="en-US" dirty="0"/>
              <a:t>Source</a:t>
            </a:r>
          </a:p>
          <a:p>
            <a:pPr lvl="1"/>
            <a:r>
              <a:rPr lang="en-US" dirty="0"/>
              <a:t>Curriculum Registration, Progress, Financial Aid Report (CRPFAR) data file</a:t>
            </a:r>
          </a:p>
          <a:p>
            <a:r>
              <a:rPr lang="en-US" dirty="0"/>
              <a:t>Details</a:t>
            </a:r>
          </a:p>
          <a:p>
            <a:pPr lvl="1"/>
            <a:r>
              <a:rPr lang="en-US" u="sng" dirty="0"/>
              <a:t>Numerator</a:t>
            </a:r>
            <a:r>
              <a:rPr lang="en-US" dirty="0"/>
              <a:t> – Students who have a GPA of 2.5 or higher on courses at the 100 level or higher</a:t>
            </a:r>
          </a:p>
          <a:p>
            <a:pPr lvl="1"/>
            <a:r>
              <a:rPr lang="en-US" u="sng" dirty="0"/>
              <a:t>Denominator</a:t>
            </a:r>
            <a:r>
              <a:rPr lang="en-US" dirty="0"/>
              <a:t> – A concentrator is defined as any student enrolled in any semester during the reporting year in a non-transfer program area and by the end of the current reporting year has completed 12 non-developmental credit hours, 6 of which are CTE.</a:t>
            </a:r>
          </a:p>
          <a:p>
            <a:pPr lvl="2"/>
            <a:r>
              <a:rPr lang="en-US" dirty="0"/>
              <a:t>The curriculum program area is the </a:t>
            </a:r>
            <a:r>
              <a:rPr lang="en-US" b="1" dirty="0">
                <a:solidFill>
                  <a:srgbClr val="002060"/>
                </a:solidFill>
              </a:rPr>
              <a:t>primary active program code</a:t>
            </a:r>
            <a:r>
              <a:rPr lang="en-US" dirty="0">
                <a:solidFill>
                  <a:srgbClr val="002060"/>
                </a:solidFill>
              </a:rPr>
              <a:t> </a:t>
            </a:r>
            <a:r>
              <a:rPr lang="en-US" dirty="0"/>
              <a:t>for the student listed in the CRPFAR file</a:t>
            </a:r>
          </a:p>
          <a:p>
            <a:pPr marL="457200" lvl="1" indent="0">
              <a:buNone/>
            </a:pPr>
            <a:endParaRPr lang="en-US" dirty="0"/>
          </a:p>
        </p:txBody>
      </p:sp>
      <p:sp>
        <p:nvSpPr>
          <p:cNvPr id="4" name="Date Placeholder 3"/>
          <p:cNvSpPr>
            <a:spLocks noGrp="1"/>
          </p:cNvSpPr>
          <p:nvPr>
            <p:ph type="dt" sz="half" idx="10"/>
          </p:nvPr>
        </p:nvSpPr>
        <p:spPr/>
        <p:txBody>
          <a:bodyPr/>
          <a:lstStyle/>
          <a:p>
            <a:fld id="{8F89085A-6F1E-42B7-ADB4-8C5113284129}" type="datetime1">
              <a:rPr lang="en-US" smtClean="0"/>
              <a:pPr/>
              <a:t>4/19/16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13</a:t>
            </a:fld>
            <a:endParaRPr lang="en-US"/>
          </a:p>
        </p:txBody>
      </p:sp>
    </p:spTree>
    <p:extLst>
      <p:ext uri="{BB962C8B-B14F-4D97-AF65-F5344CB8AC3E}">
        <p14:creationId xmlns:p14="http://schemas.microsoft.com/office/powerpoint/2010/main" val="1985558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1P1 – Technical Attainment</a:t>
            </a:r>
          </a:p>
        </p:txBody>
      </p:sp>
      <p:graphicFrame>
        <p:nvGraphicFramePr>
          <p:cNvPr id="4" name="Content Placeholder 6"/>
          <p:cNvGraphicFramePr>
            <a:graphicFrameLocks noGrp="1"/>
          </p:cNvGraphicFramePr>
          <p:nvPr>
            <p:ph idx="1"/>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28881719"/>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2P1 </a:t>
            </a:r>
            <a:r>
              <a:rPr lang="en-US" sz="2800" dirty="0" smtClean="0"/>
              <a:t>- Credential</a:t>
            </a:r>
            <a:r>
              <a:rPr lang="en-US" sz="2800" dirty="0"/>
              <a:t>, Certificate or Degree</a:t>
            </a:r>
          </a:p>
        </p:txBody>
      </p:sp>
      <p:sp>
        <p:nvSpPr>
          <p:cNvPr id="3" name="Content Placeholder 2"/>
          <p:cNvSpPr>
            <a:spLocks noGrp="1"/>
          </p:cNvSpPr>
          <p:nvPr>
            <p:ph idx="1"/>
          </p:nvPr>
        </p:nvSpPr>
        <p:spPr/>
        <p:txBody>
          <a:bodyPr>
            <a:normAutofit fontScale="92500" lnSpcReduction="20000"/>
          </a:bodyPr>
          <a:lstStyle/>
          <a:p>
            <a:r>
              <a:rPr lang="en-US" dirty="0"/>
              <a:t>Source</a:t>
            </a:r>
          </a:p>
          <a:p>
            <a:pPr lvl="1"/>
            <a:r>
              <a:rPr lang="en-US" dirty="0"/>
              <a:t>CRPFAR</a:t>
            </a:r>
          </a:p>
          <a:p>
            <a:r>
              <a:rPr lang="en-US" dirty="0"/>
              <a:t>Details</a:t>
            </a:r>
          </a:p>
          <a:p>
            <a:pPr lvl="1"/>
            <a:r>
              <a:rPr lang="en-US" u="sng" dirty="0"/>
              <a:t>Numerator</a:t>
            </a:r>
            <a:r>
              <a:rPr lang="en-US" dirty="0"/>
              <a:t> – Students who graduated with a certificate, diploma, or a degree  </a:t>
            </a:r>
          </a:p>
          <a:p>
            <a:pPr lvl="2"/>
            <a:r>
              <a:rPr lang="en-US" dirty="0"/>
              <a:t>Industry-recognized credentials are not possible at the individual level for data matching to our students, so completion is based solely on credentials awarded by the individual colleges.</a:t>
            </a:r>
          </a:p>
          <a:p>
            <a:pPr lvl="1"/>
            <a:r>
              <a:rPr lang="en-US" dirty="0"/>
              <a:t>Denominator – CTE Concentrators from the previous year who did not re-enroll in the current reporting year</a:t>
            </a:r>
          </a:p>
        </p:txBody>
      </p:sp>
      <p:sp>
        <p:nvSpPr>
          <p:cNvPr id="4" name="Date Placeholder 3"/>
          <p:cNvSpPr>
            <a:spLocks noGrp="1"/>
          </p:cNvSpPr>
          <p:nvPr>
            <p:ph type="dt" sz="half" idx="10"/>
          </p:nvPr>
        </p:nvSpPr>
        <p:spPr/>
        <p:txBody>
          <a:bodyPr/>
          <a:lstStyle/>
          <a:p>
            <a:fld id="{8F89085A-6F1E-42B7-ADB4-8C5113284129}" type="datetime1">
              <a:rPr lang="en-US" smtClean="0"/>
              <a:pPr/>
              <a:t>4/19/16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15</a:t>
            </a:fld>
            <a:endParaRPr lang="en-US"/>
          </a:p>
        </p:txBody>
      </p:sp>
    </p:spTree>
    <p:extLst>
      <p:ext uri="{BB962C8B-B14F-4D97-AF65-F5344CB8AC3E}">
        <p14:creationId xmlns:p14="http://schemas.microsoft.com/office/powerpoint/2010/main" val="1273214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2P1 </a:t>
            </a:r>
            <a:r>
              <a:rPr lang="en-US" sz="2800" dirty="0" smtClean="0"/>
              <a:t>- </a:t>
            </a:r>
            <a:r>
              <a:rPr lang="en-US" sz="2800" dirty="0"/>
              <a:t>Credential, </a:t>
            </a:r>
            <a:r>
              <a:rPr lang="en-US" sz="2800" dirty="0" smtClean="0"/>
              <a:t>Certificate </a:t>
            </a:r>
            <a:r>
              <a:rPr lang="en-US" sz="2800" dirty="0"/>
              <a:t>or Degree</a:t>
            </a:r>
          </a:p>
        </p:txBody>
      </p:sp>
      <p:graphicFrame>
        <p:nvGraphicFramePr>
          <p:cNvPr id="5" name="Content Placeholder 6"/>
          <p:cNvGraphicFramePr>
            <a:graphicFrameLocks noGrp="1"/>
          </p:cNvGraphicFramePr>
          <p:nvPr>
            <p:ph idx="1"/>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5395838"/>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3P1 </a:t>
            </a:r>
            <a:r>
              <a:rPr lang="en-US" sz="2800" dirty="0" smtClean="0"/>
              <a:t>- Student </a:t>
            </a:r>
            <a:r>
              <a:rPr lang="en-US" sz="2800" dirty="0"/>
              <a:t>Retention or Transfer</a:t>
            </a:r>
          </a:p>
        </p:txBody>
      </p:sp>
      <p:sp>
        <p:nvSpPr>
          <p:cNvPr id="3" name="Content Placeholder 2"/>
          <p:cNvSpPr>
            <a:spLocks noGrp="1"/>
          </p:cNvSpPr>
          <p:nvPr>
            <p:ph idx="1"/>
          </p:nvPr>
        </p:nvSpPr>
        <p:spPr/>
        <p:txBody>
          <a:bodyPr>
            <a:normAutofit fontScale="77500" lnSpcReduction="20000"/>
          </a:bodyPr>
          <a:lstStyle/>
          <a:p>
            <a:r>
              <a:rPr lang="en-US" dirty="0"/>
              <a:t>Source</a:t>
            </a:r>
          </a:p>
          <a:p>
            <a:pPr lvl="1"/>
            <a:r>
              <a:rPr lang="en-US" dirty="0"/>
              <a:t>CRPFAR</a:t>
            </a:r>
          </a:p>
          <a:p>
            <a:pPr lvl="1"/>
            <a:r>
              <a:rPr lang="en-US" dirty="0"/>
              <a:t>National Student </a:t>
            </a:r>
            <a:r>
              <a:rPr lang="en-US" dirty="0" smtClean="0"/>
              <a:t>Clearinghouse</a:t>
            </a:r>
            <a:endParaRPr lang="en-US" dirty="0"/>
          </a:p>
          <a:p>
            <a:r>
              <a:rPr lang="en-US" dirty="0"/>
              <a:t>Details</a:t>
            </a:r>
          </a:p>
          <a:p>
            <a:pPr lvl="1"/>
            <a:r>
              <a:rPr lang="en-US" u="sng" dirty="0"/>
              <a:t>Numerator</a:t>
            </a:r>
            <a:r>
              <a:rPr lang="en-US" dirty="0"/>
              <a:t> – Students who did not graduate the previous year are sent to the National Student </a:t>
            </a:r>
            <a:r>
              <a:rPr lang="en-US" dirty="0" smtClean="0"/>
              <a:t>Clearinghouse </a:t>
            </a:r>
            <a:r>
              <a:rPr lang="en-US" dirty="0"/>
              <a:t>to see if they transferred during the current year.  The enrollment at the transfer institution must begin between August 1 and May 31.</a:t>
            </a:r>
          </a:p>
          <a:p>
            <a:pPr lvl="1"/>
            <a:r>
              <a:rPr lang="en-US" u="sng" dirty="0"/>
              <a:t>Denominator</a:t>
            </a:r>
            <a:r>
              <a:rPr lang="en-US" dirty="0"/>
              <a:t> – CTE Concentrators who are enrolled in the fall of the previous year and who did not earn any credential during the previous year.  Credentials are those awarded by the individual colleges and listed in the CRPFAR</a:t>
            </a:r>
          </a:p>
        </p:txBody>
      </p:sp>
      <p:sp>
        <p:nvSpPr>
          <p:cNvPr id="4" name="Date Placeholder 3"/>
          <p:cNvSpPr>
            <a:spLocks noGrp="1"/>
          </p:cNvSpPr>
          <p:nvPr>
            <p:ph type="dt" sz="half" idx="10"/>
          </p:nvPr>
        </p:nvSpPr>
        <p:spPr/>
        <p:txBody>
          <a:bodyPr/>
          <a:lstStyle/>
          <a:p>
            <a:fld id="{8F89085A-6F1E-42B7-ADB4-8C5113284129}" type="datetime1">
              <a:rPr lang="en-US" smtClean="0"/>
              <a:pPr/>
              <a:t>4/19/16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17</a:t>
            </a:fld>
            <a:endParaRPr lang="en-US"/>
          </a:p>
        </p:txBody>
      </p:sp>
    </p:spTree>
    <p:extLst>
      <p:ext uri="{BB962C8B-B14F-4D97-AF65-F5344CB8AC3E}">
        <p14:creationId xmlns:p14="http://schemas.microsoft.com/office/powerpoint/2010/main" val="1896424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3P1 </a:t>
            </a:r>
            <a:r>
              <a:rPr lang="en-US" sz="2800" dirty="0" smtClean="0"/>
              <a:t>- </a:t>
            </a:r>
            <a:r>
              <a:rPr lang="en-US" sz="2800" dirty="0"/>
              <a:t>Student Retention or Transfer</a:t>
            </a:r>
          </a:p>
        </p:txBody>
      </p:sp>
      <p:graphicFrame>
        <p:nvGraphicFramePr>
          <p:cNvPr id="5" name="Content Placeholder 6"/>
          <p:cNvGraphicFramePr>
            <a:graphicFrameLocks noGrp="1"/>
          </p:cNvGraphicFramePr>
          <p:nvPr>
            <p:ph idx="1"/>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6316208"/>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4P1 – Student Placement</a:t>
            </a:r>
          </a:p>
        </p:txBody>
      </p:sp>
      <p:sp>
        <p:nvSpPr>
          <p:cNvPr id="3" name="Content Placeholder 2"/>
          <p:cNvSpPr>
            <a:spLocks noGrp="1"/>
          </p:cNvSpPr>
          <p:nvPr>
            <p:ph idx="1"/>
          </p:nvPr>
        </p:nvSpPr>
        <p:spPr/>
        <p:txBody>
          <a:bodyPr>
            <a:normAutofit/>
          </a:bodyPr>
          <a:lstStyle/>
          <a:p>
            <a:r>
              <a:rPr lang="en-US" sz="2400" dirty="0"/>
              <a:t>Source</a:t>
            </a:r>
          </a:p>
          <a:p>
            <a:pPr lvl="1"/>
            <a:r>
              <a:rPr lang="en-US" sz="2000" dirty="0"/>
              <a:t>CRPFAR</a:t>
            </a:r>
          </a:p>
          <a:p>
            <a:pPr lvl="1"/>
            <a:r>
              <a:rPr lang="en-US" sz="2000" dirty="0"/>
              <a:t>Employment Wage Records (Common Follow-up System)</a:t>
            </a:r>
          </a:p>
          <a:p>
            <a:r>
              <a:rPr lang="en-US" sz="2400" dirty="0"/>
              <a:t>Details</a:t>
            </a:r>
          </a:p>
          <a:p>
            <a:pPr lvl="1"/>
            <a:r>
              <a:rPr lang="en-US" sz="2000" u="sng" dirty="0"/>
              <a:t>Numerator</a:t>
            </a:r>
            <a:r>
              <a:rPr lang="en-US" sz="2000" dirty="0"/>
              <a:t> – CTE Concentrators who were found to have a record of employment in the second quarter following the program year in which the student exists</a:t>
            </a:r>
          </a:p>
          <a:p>
            <a:pPr lvl="1"/>
            <a:r>
              <a:rPr lang="en-US" sz="2000" u="sng" dirty="0"/>
              <a:t>Denominator</a:t>
            </a:r>
            <a:r>
              <a:rPr lang="en-US" sz="2000" dirty="0"/>
              <a:t> – CTE Concentrators from the previous year who did not return during the current year.  These individuals are checked for employment records using the Employment Wage Records from the Department of Commerce</a:t>
            </a:r>
          </a:p>
          <a:p>
            <a:pPr lvl="1"/>
            <a:r>
              <a:rPr lang="en-US" sz="2000" dirty="0"/>
              <a:t>Inmates are NOT included in 4P1</a:t>
            </a:r>
          </a:p>
        </p:txBody>
      </p:sp>
      <p:sp>
        <p:nvSpPr>
          <p:cNvPr id="4" name="Date Placeholder 3"/>
          <p:cNvSpPr>
            <a:spLocks noGrp="1"/>
          </p:cNvSpPr>
          <p:nvPr>
            <p:ph type="dt" sz="half" idx="10"/>
          </p:nvPr>
        </p:nvSpPr>
        <p:spPr/>
        <p:txBody>
          <a:bodyPr/>
          <a:lstStyle/>
          <a:p>
            <a:fld id="{8F89085A-6F1E-42B7-ADB4-8C5113284129}" type="datetime1">
              <a:rPr lang="en-US" smtClean="0"/>
              <a:pPr/>
              <a:t>4/19/16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19</a:t>
            </a:fld>
            <a:endParaRPr lang="en-US"/>
          </a:p>
        </p:txBody>
      </p:sp>
    </p:spTree>
    <p:extLst>
      <p:ext uri="{BB962C8B-B14F-4D97-AF65-F5344CB8AC3E}">
        <p14:creationId xmlns:p14="http://schemas.microsoft.com/office/powerpoint/2010/main" val="1635520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a:spLocks noGrp="1"/>
          </p:cNvSpPr>
          <p:nvPr>
            <p:ph type="title"/>
          </p:nvPr>
        </p:nvSpPr>
        <p:spPr/>
        <p:txBody>
          <a:bodyPr>
            <a:normAutofit fontScale="90000"/>
          </a:bodyPr>
          <a:lstStyle/>
          <a:p>
            <a:r>
              <a:rPr lang="en-US" dirty="0" smtClean="0"/>
              <a:t>Annual </a:t>
            </a:r>
            <a:r>
              <a:rPr lang="en-US" dirty="0" smtClean="0"/>
              <a:t>Planning </a:t>
            </a:r>
            <a:r>
              <a:rPr lang="en-US" dirty="0" smtClean="0"/>
              <a:t>Meeting </a:t>
            </a:r>
            <a:endParaRPr lang="en-US" dirty="0"/>
          </a:p>
        </p:txBody>
      </p:sp>
      <p:sp>
        <p:nvSpPr>
          <p:cNvPr id="123" name="Shape 123"/>
          <p:cNvSpPr>
            <a:spLocks noGrp="1"/>
          </p:cNvSpPr>
          <p:nvPr>
            <p:ph type="body" idx="1"/>
          </p:nvPr>
        </p:nvSpPr>
        <p:spPr/>
        <p:txBody>
          <a:bodyPr/>
          <a:lstStyle/>
          <a:p>
            <a:pPr marL="0" indent="0">
              <a:buNone/>
            </a:pPr>
            <a:r>
              <a:rPr lang="en-US" b="1" u="sng" dirty="0" smtClean="0"/>
              <a:t>Overview </a:t>
            </a:r>
          </a:p>
          <a:p>
            <a:r>
              <a:rPr lang="en-US" dirty="0" smtClean="0"/>
              <a:t>Skills USA Observation and Awards </a:t>
            </a:r>
          </a:p>
          <a:p>
            <a:r>
              <a:rPr lang="en-US" dirty="0" smtClean="0"/>
              <a:t>Integrating Perkins funding at my Community College to enhance CTE Programs and Student Success </a:t>
            </a:r>
          </a:p>
          <a:p>
            <a:r>
              <a:rPr lang="en-US" dirty="0" smtClean="0"/>
              <a:t>Enhancing CTE Programs of Study  </a:t>
            </a:r>
            <a:endParaRPr lang="en-US" dirty="0"/>
          </a:p>
        </p:txBody>
      </p:sp>
    </p:spTree>
    <p:extLst>
      <p:ext uri="{BB962C8B-B14F-4D97-AF65-F5344CB8AC3E}">
        <p14:creationId xmlns:p14="http://schemas.microsoft.com/office/powerpoint/2010/main" val="242749894"/>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a:t>4P1 – Placement into the Labor Force</a:t>
            </a:r>
          </a:p>
        </p:txBody>
      </p:sp>
      <p:graphicFrame>
        <p:nvGraphicFramePr>
          <p:cNvPr id="5" name="Content Placeholder 6"/>
          <p:cNvGraphicFramePr>
            <a:graphicFrameLocks noGrp="1"/>
          </p:cNvGraphicFramePr>
          <p:nvPr>
            <p:ph idx="1"/>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420609"/>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4P1 – Border Counties &amp; Military Installations</a:t>
            </a:r>
          </a:p>
        </p:txBody>
      </p:sp>
      <p:sp>
        <p:nvSpPr>
          <p:cNvPr id="4" name="Date Placeholder 3"/>
          <p:cNvSpPr>
            <a:spLocks noGrp="1"/>
          </p:cNvSpPr>
          <p:nvPr>
            <p:ph type="dt" sz="half" idx="10"/>
          </p:nvPr>
        </p:nvSpPr>
        <p:spPr/>
        <p:txBody>
          <a:bodyPr/>
          <a:lstStyle/>
          <a:p>
            <a:fld id="{8F89085A-6F1E-42B7-ADB4-8C5113284129}" type="datetime1">
              <a:rPr lang="en-US" smtClean="0"/>
              <a:pPr/>
              <a:t>4/19/16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21</a:t>
            </a:fld>
            <a:endParaRPr lang="en-US"/>
          </a:p>
        </p:txBody>
      </p:sp>
      <p:pic>
        <p:nvPicPr>
          <p:cNvPr id="8" name="Picture 7"/>
          <p:cNvPicPr>
            <a:picLocks noChangeAspect="1"/>
          </p:cNvPicPr>
          <p:nvPr/>
        </p:nvPicPr>
        <p:blipFill>
          <a:blip r:embed="rId2"/>
          <a:stretch>
            <a:fillRect/>
          </a:stretch>
        </p:blipFill>
        <p:spPr>
          <a:xfrm>
            <a:off x="3058" y="2362200"/>
            <a:ext cx="9140942" cy="3954738"/>
          </a:xfrm>
          <a:prstGeom prst="rect">
            <a:avLst/>
          </a:prstGeom>
        </p:spPr>
      </p:pic>
      <p:pic>
        <p:nvPicPr>
          <p:cNvPr id="9" name="Picture 8"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8619" y="4876800"/>
            <a:ext cx="272581" cy="225990"/>
          </a:xfrm>
          <a:prstGeom prst="rect">
            <a:avLst/>
          </a:prstGeom>
        </p:spPr>
      </p:pic>
      <p:pic>
        <p:nvPicPr>
          <p:cNvPr id="10" name="Picture 9"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400" y="3797741"/>
            <a:ext cx="272581" cy="225990"/>
          </a:xfrm>
          <a:prstGeom prst="rect">
            <a:avLst/>
          </a:prstGeom>
        </p:spPr>
      </p:pic>
      <p:pic>
        <p:nvPicPr>
          <p:cNvPr id="11" name="Picture 10"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10801" y="4766203"/>
            <a:ext cx="272581" cy="225990"/>
          </a:xfrm>
          <a:prstGeom prst="rect">
            <a:avLst/>
          </a:prstGeom>
        </p:spPr>
      </p:pic>
      <p:pic>
        <p:nvPicPr>
          <p:cNvPr id="12" name="Picture 11"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6913" y="2614877"/>
            <a:ext cx="272581" cy="225990"/>
          </a:xfrm>
          <a:prstGeom prst="rect">
            <a:avLst/>
          </a:prstGeom>
        </p:spPr>
      </p:pic>
      <p:pic>
        <p:nvPicPr>
          <p:cNvPr id="13" name="Picture 12"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3200" y="4035990"/>
            <a:ext cx="272581" cy="225990"/>
          </a:xfrm>
          <a:prstGeom prst="rect">
            <a:avLst/>
          </a:prstGeom>
        </p:spPr>
      </p:pic>
      <p:pic>
        <p:nvPicPr>
          <p:cNvPr id="14" name="Picture 13"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8167" y="3941043"/>
            <a:ext cx="272581" cy="225990"/>
          </a:xfrm>
          <a:prstGeom prst="rect">
            <a:avLst/>
          </a:prstGeom>
        </p:spPr>
      </p:pic>
      <p:pic>
        <p:nvPicPr>
          <p:cNvPr id="15" name="Picture 14"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37469" y="3988959"/>
            <a:ext cx="272581" cy="225990"/>
          </a:xfrm>
          <a:prstGeom prst="rect">
            <a:avLst/>
          </a:prstGeom>
        </p:spPr>
      </p:pic>
      <p:pic>
        <p:nvPicPr>
          <p:cNvPr id="16" name="Picture 15"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16909" y="2704646"/>
            <a:ext cx="272581" cy="225990"/>
          </a:xfrm>
          <a:prstGeom prst="rect">
            <a:avLst/>
          </a:prstGeom>
        </p:spPr>
      </p:pic>
      <p:pic>
        <p:nvPicPr>
          <p:cNvPr id="17" name="Picture 16"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9800" y="3048000"/>
            <a:ext cx="272581" cy="225990"/>
          </a:xfrm>
          <a:prstGeom prst="rect">
            <a:avLst/>
          </a:prstGeom>
        </p:spPr>
      </p:pic>
      <p:pic>
        <p:nvPicPr>
          <p:cNvPr id="18" name="Picture 17"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0829" y="4075395"/>
            <a:ext cx="272581" cy="225990"/>
          </a:xfrm>
          <a:prstGeom prst="rect">
            <a:avLst/>
          </a:prstGeom>
        </p:spPr>
      </p:pic>
      <p:pic>
        <p:nvPicPr>
          <p:cNvPr id="19" name="Picture 18"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3709" y="4184643"/>
            <a:ext cx="272581" cy="225990"/>
          </a:xfrm>
          <a:prstGeom prst="rect">
            <a:avLst/>
          </a:prstGeom>
        </p:spPr>
      </p:pic>
      <p:pic>
        <p:nvPicPr>
          <p:cNvPr id="20" name="Picture 19"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07873" y="2603390"/>
            <a:ext cx="272581" cy="225990"/>
          </a:xfrm>
          <a:prstGeom prst="rect">
            <a:avLst/>
          </a:prstGeom>
        </p:spPr>
      </p:pic>
      <p:pic>
        <p:nvPicPr>
          <p:cNvPr id="21" name="Picture 20"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1218" y="4151661"/>
            <a:ext cx="272581" cy="225990"/>
          </a:xfrm>
          <a:prstGeom prst="rect">
            <a:avLst/>
          </a:prstGeom>
        </p:spPr>
      </p:pic>
      <p:pic>
        <p:nvPicPr>
          <p:cNvPr id="22" name="Picture 21"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9620" y="4035990"/>
            <a:ext cx="272581" cy="225990"/>
          </a:xfrm>
          <a:prstGeom prst="rect">
            <a:avLst/>
          </a:prstGeom>
        </p:spPr>
      </p:pic>
      <p:pic>
        <p:nvPicPr>
          <p:cNvPr id="23" name="Picture 22"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73658" y="2592753"/>
            <a:ext cx="272581" cy="225990"/>
          </a:xfrm>
          <a:prstGeom prst="rect">
            <a:avLst/>
          </a:prstGeom>
        </p:spPr>
      </p:pic>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6896" y="4214949"/>
            <a:ext cx="275122" cy="260350"/>
          </a:xfrm>
          <a:prstGeom prst="rect">
            <a:avLst/>
          </a:prstGeom>
        </p:spPr>
      </p:pic>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84479" y="4737406"/>
            <a:ext cx="275122" cy="260350"/>
          </a:xfrm>
          <a:prstGeom prst="rect">
            <a:avLst/>
          </a:prstGeom>
        </p:spPr>
      </p:pic>
      <p:pic>
        <p:nvPicPr>
          <p:cNvPr id="27" name="Picture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96149" y="4859620"/>
            <a:ext cx="275122" cy="260350"/>
          </a:xfrm>
          <a:prstGeom prst="rect">
            <a:avLst/>
          </a:prstGeom>
        </p:spPr>
      </p:pic>
      <p:pic>
        <p:nvPicPr>
          <p:cNvPr id="28" name="Pictur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50254" y="3921617"/>
            <a:ext cx="275122" cy="260350"/>
          </a:xfrm>
          <a:prstGeom prst="rect">
            <a:avLst/>
          </a:prstGeom>
        </p:spPr>
      </p:pic>
      <p:pic>
        <p:nvPicPr>
          <p:cNvPr id="29" name="Picture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49219" y="4084774"/>
            <a:ext cx="275122" cy="260350"/>
          </a:xfrm>
          <a:prstGeom prst="rect">
            <a:avLst/>
          </a:prstGeom>
        </p:spPr>
      </p:pic>
      <p:pic>
        <p:nvPicPr>
          <p:cNvPr id="31" name="Picture 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19966" y="3810868"/>
            <a:ext cx="275122" cy="260350"/>
          </a:xfrm>
          <a:prstGeom prst="rect">
            <a:avLst/>
          </a:prstGeom>
        </p:spPr>
      </p:pic>
      <p:grpSp>
        <p:nvGrpSpPr>
          <p:cNvPr id="35" name="Group 34"/>
          <p:cNvGrpSpPr/>
          <p:nvPr/>
        </p:nvGrpSpPr>
        <p:grpSpPr>
          <a:xfrm>
            <a:off x="325742" y="1639186"/>
            <a:ext cx="4040695" cy="677632"/>
            <a:chOff x="320909" y="1381697"/>
            <a:chExt cx="4040695" cy="677632"/>
          </a:xfrm>
        </p:grpSpPr>
        <p:pic>
          <p:nvPicPr>
            <p:cNvPr id="30" name="Picture 29" descr="illustratore-ombra-icona-pin-mappa_121-428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0909" y="1441167"/>
              <a:ext cx="272581" cy="225990"/>
            </a:xfrm>
            <a:prstGeom prst="rect">
              <a:avLst/>
            </a:prstGeom>
          </p:spPr>
        </p:pic>
        <p:pic>
          <p:nvPicPr>
            <p:cNvPr id="32" name="Picture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1369" y="1829266"/>
              <a:ext cx="243116" cy="230063"/>
            </a:xfrm>
            <a:prstGeom prst="rect">
              <a:avLst/>
            </a:prstGeom>
          </p:spPr>
        </p:pic>
        <p:sp>
          <p:nvSpPr>
            <p:cNvPr id="33" name="TextBox 32"/>
            <p:cNvSpPr txBox="1"/>
            <p:nvPr/>
          </p:nvSpPr>
          <p:spPr>
            <a:xfrm>
              <a:off x="564485" y="1381697"/>
              <a:ext cx="3797119" cy="307777"/>
            </a:xfrm>
            <a:prstGeom prst="rect">
              <a:avLst/>
            </a:prstGeom>
            <a:noFill/>
          </p:spPr>
          <p:txBody>
            <a:bodyPr wrap="square" rtlCol="0">
              <a:spAutoFit/>
            </a:bodyPr>
            <a:lstStyle/>
            <a:p>
              <a:r>
                <a:rPr lang="en-US" sz="1400" dirty="0"/>
                <a:t>Colleges that missed 4P1 by more than 10%</a:t>
              </a:r>
            </a:p>
          </p:txBody>
        </p:sp>
        <p:sp>
          <p:nvSpPr>
            <p:cNvPr id="34" name="TextBox 33"/>
            <p:cNvSpPr txBox="1"/>
            <p:nvPr/>
          </p:nvSpPr>
          <p:spPr>
            <a:xfrm>
              <a:off x="554960" y="1749099"/>
              <a:ext cx="3797119" cy="307777"/>
            </a:xfrm>
            <a:prstGeom prst="rect">
              <a:avLst/>
            </a:prstGeom>
            <a:noFill/>
          </p:spPr>
          <p:txBody>
            <a:bodyPr wrap="square" rtlCol="0">
              <a:spAutoFit/>
            </a:bodyPr>
            <a:lstStyle/>
            <a:p>
              <a:r>
                <a:rPr lang="en-US" sz="1400" dirty="0"/>
                <a:t>Military Installations</a:t>
              </a:r>
            </a:p>
          </p:txBody>
        </p:sp>
      </p:grpSp>
    </p:spTree>
    <p:extLst>
      <p:ext uri="{BB962C8B-B14F-4D97-AF65-F5344CB8AC3E}">
        <p14:creationId xmlns:p14="http://schemas.microsoft.com/office/powerpoint/2010/main" val="1519771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5P1 – Non-Traditional Participation</a:t>
            </a:r>
          </a:p>
        </p:txBody>
      </p:sp>
      <p:sp>
        <p:nvSpPr>
          <p:cNvPr id="3" name="Content Placeholder 2"/>
          <p:cNvSpPr>
            <a:spLocks noGrp="1"/>
          </p:cNvSpPr>
          <p:nvPr>
            <p:ph idx="1"/>
          </p:nvPr>
        </p:nvSpPr>
        <p:spPr>
          <a:xfrm>
            <a:off x="457200" y="1600200"/>
            <a:ext cx="8229600" cy="5105400"/>
          </a:xfrm>
        </p:spPr>
        <p:txBody>
          <a:bodyPr>
            <a:noAutofit/>
          </a:bodyPr>
          <a:lstStyle/>
          <a:p>
            <a:r>
              <a:rPr lang="en-US" sz="2000" dirty="0"/>
              <a:t>Source</a:t>
            </a:r>
          </a:p>
          <a:p>
            <a:pPr lvl="1"/>
            <a:r>
              <a:rPr lang="en-US" sz="2000" dirty="0"/>
              <a:t>CRPFAR</a:t>
            </a:r>
          </a:p>
          <a:p>
            <a:pPr lvl="1"/>
            <a:r>
              <a:rPr lang="en-US" sz="2000" dirty="0"/>
              <a:t>National Alliance for Partnerships in Equity (NAPE) Nontraditional Crosswalk </a:t>
            </a:r>
          </a:p>
          <a:p>
            <a:r>
              <a:rPr lang="en-US" sz="2000" dirty="0"/>
              <a:t>Details</a:t>
            </a:r>
          </a:p>
          <a:p>
            <a:pPr lvl="1"/>
            <a:r>
              <a:rPr lang="en-US" sz="2000" dirty="0"/>
              <a:t>Numerator – Students who gender does not match the majority gender in the program area as noted by NAPE</a:t>
            </a:r>
          </a:p>
          <a:p>
            <a:pPr lvl="1"/>
            <a:r>
              <a:rPr lang="en-US" sz="2000" dirty="0"/>
              <a:t>Denominator – CTE Participants are identified using the following methodology:  </a:t>
            </a:r>
          </a:p>
          <a:p>
            <a:pPr lvl="2"/>
            <a:r>
              <a:rPr lang="en-US" sz="1600" dirty="0"/>
              <a:t>Not enrolled in a </a:t>
            </a:r>
            <a:r>
              <a:rPr lang="en-US" sz="1600" b="1" dirty="0">
                <a:solidFill>
                  <a:srgbClr val="002060"/>
                </a:solidFill>
              </a:rPr>
              <a:t>primary active program code </a:t>
            </a:r>
            <a:r>
              <a:rPr lang="en-US" sz="1600" dirty="0"/>
              <a:t>of A10, C10, D10, T90, or P10.</a:t>
            </a:r>
          </a:p>
          <a:p>
            <a:pPr lvl="2"/>
            <a:r>
              <a:rPr lang="en-US" sz="1600" dirty="0"/>
              <a:t>Students must attempt 6 hours of CTE</a:t>
            </a:r>
          </a:p>
          <a:p>
            <a:pPr lvl="2"/>
            <a:r>
              <a:rPr lang="en-US" sz="1600" dirty="0"/>
              <a:t>College letter grades of NA and NS are not included, but W grades are included</a:t>
            </a:r>
          </a:p>
          <a:p>
            <a:pPr lvl="1"/>
            <a:r>
              <a:rPr lang="en-US" sz="2000" dirty="0"/>
              <a:t>Inmates are NOT included in 5P1</a:t>
            </a:r>
          </a:p>
        </p:txBody>
      </p:sp>
    </p:spTree>
    <p:extLst>
      <p:ext uri="{BB962C8B-B14F-4D97-AF65-F5344CB8AC3E}">
        <p14:creationId xmlns:p14="http://schemas.microsoft.com/office/powerpoint/2010/main" val="631540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Non-Traditional Programs NOT included in the 2007 NAPE Crosswalk</a:t>
            </a:r>
          </a:p>
        </p:txBody>
      </p:sp>
      <p:sp>
        <p:nvSpPr>
          <p:cNvPr id="3" name="Content Placeholder 2"/>
          <p:cNvSpPr>
            <a:spLocks noGrp="1"/>
          </p:cNvSpPr>
          <p:nvPr>
            <p:ph sz="half" idx="1"/>
          </p:nvPr>
        </p:nvSpPr>
        <p:spPr/>
        <p:txBody>
          <a:bodyPr>
            <a:normAutofit fontScale="55000" lnSpcReduction="20000"/>
          </a:bodyPr>
          <a:lstStyle/>
          <a:p>
            <a:r>
              <a:rPr lang="en-US" dirty="0"/>
              <a:t>A15230 – Golf Course </a:t>
            </a:r>
            <a:r>
              <a:rPr lang="en-US" dirty="0" err="1"/>
              <a:t>Mgt</a:t>
            </a:r>
            <a:r>
              <a:rPr lang="en-US" dirty="0"/>
              <a:t> Tech</a:t>
            </a:r>
          </a:p>
          <a:p>
            <a:r>
              <a:rPr lang="en-US" dirty="0"/>
              <a:t>A15420 – Viticulture &amp; Enology Tech</a:t>
            </a:r>
          </a:p>
          <a:p>
            <a:r>
              <a:rPr lang="en-US" dirty="0"/>
              <a:t>A15410 – Sustainable Agriculture</a:t>
            </a:r>
          </a:p>
          <a:p>
            <a:r>
              <a:rPr lang="en-US" dirty="0"/>
              <a:t>A20150 – Environmental Bio Tech</a:t>
            </a:r>
          </a:p>
          <a:p>
            <a:r>
              <a:rPr lang="en-US" dirty="0"/>
              <a:t>A20190 – Nanotechnology</a:t>
            </a:r>
          </a:p>
          <a:p>
            <a:r>
              <a:rPr lang="en-US" b="1" u="sng" dirty="0">
                <a:solidFill>
                  <a:schemeClr val="accent6"/>
                </a:solidFill>
              </a:rPr>
              <a:t>A25110 – Hospitality </a:t>
            </a:r>
            <a:r>
              <a:rPr lang="en-US" b="1" u="sng" dirty="0" err="1">
                <a:solidFill>
                  <a:schemeClr val="accent6"/>
                </a:solidFill>
              </a:rPr>
              <a:t>Mgt</a:t>
            </a:r>
            <a:endParaRPr lang="en-US" b="1" u="sng" dirty="0">
              <a:solidFill>
                <a:schemeClr val="accent6"/>
              </a:solidFill>
            </a:endParaRPr>
          </a:p>
          <a:p>
            <a:r>
              <a:rPr lang="en-US" dirty="0"/>
              <a:t>A40120 – Automation Engineering Tech</a:t>
            </a:r>
          </a:p>
          <a:p>
            <a:r>
              <a:rPr lang="en-US" sz="2700" b="1" u="sng" dirty="0">
                <a:solidFill>
                  <a:schemeClr val="accent6"/>
                </a:solidFill>
              </a:rPr>
              <a:t>A45110 – Associate Degree Nursing</a:t>
            </a:r>
          </a:p>
          <a:p>
            <a:r>
              <a:rPr lang="en-US" dirty="0"/>
              <a:t>C45180 – Central Sterile Processing</a:t>
            </a:r>
          </a:p>
          <a:p>
            <a:r>
              <a:rPr lang="en-US" dirty="0"/>
              <a:t>A45190 – Clinical Trials Research Associate</a:t>
            </a:r>
          </a:p>
          <a:p>
            <a:r>
              <a:rPr lang="en-US" dirty="0"/>
              <a:t>A45630 – Health &amp; Fitness Science</a:t>
            </a:r>
          </a:p>
          <a:p>
            <a:r>
              <a:rPr lang="en-US" dirty="0"/>
              <a:t>A45430 – Healthcare Interpreting</a:t>
            </a:r>
          </a:p>
          <a:p>
            <a:r>
              <a:rPr lang="en-US" dirty="0"/>
              <a:t>A4538F – Human Services Tech/Animal Assisted Interactions</a:t>
            </a:r>
          </a:p>
          <a:p>
            <a:r>
              <a:rPr lang="en-US" dirty="0"/>
              <a:t>C45390 – Licensed Practical Nurse Refresher</a:t>
            </a:r>
          </a:p>
          <a:p>
            <a:r>
              <a:rPr lang="en-US" dirty="0"/>
              <a:t>A45800 – Magnetic Resonance Imaging</a:t>
            </a:r>
          </a:p>
        </p:txBody>
      </p:sp>
      <p:sp>
        <p:nvSpPr>
          <p:cNvPr id="6" name="Content Placeholder 5"/>
          <p:cNvSpPr>
            <a:spLocks noGrp="1"/>
          </p:cNvSpPr>
          <p:nvPr>
            <p:ph sz="half" idx="2"/>
          </p:nvPr>
        </p:nvSpPr>
        <p:spPr/>
        <p:txBody>
          <a:bodyPr>
            <a:normAutofit fontScale="55000" lnSpcReduction="20000"/>
          </a:bodyPr>
          <a:lstStyle/>
          <a:p>
            <a:r>
              <a:rPr lang="en-US" dirty="0"/>
              <a:t>C45380 – Mammography</a:t>
            </a:r>
          </a:p>
          <a:p>
            <a:r>
              <a:rPr lang="en-US" sz="2700" b="1" u="sng" dirty="0">
                <a:solidFill>
                  <a:schemeClr val="accent6"/>
                </a:solidFill>
              </a:rPr>
              <a:t>C45480 – Nursing Assistant</a:t>
            </a:r>
          </a:p>
          <a:p>
            <a:r>
              <a:rPr lang="en-US" sz="2700" b="1" u="sng" dirty="0">
                <a:solidFill>
                  <a:schemeClr val="accent6"/>
                </a:solidFill>
              </a:rPr>
              <a:t>D45930 – Nursing Assistant</a:t>
            </a:r>
          </a:p>
          <a:p>
            <a:r>
              <a:rPr lang="en-US" dirty="0"/>
              <a:t>C45650 – Polysomnography</a:t>
            </a:r>
          </a:p>
          <a:p>
            <a:r>
              <a:rPr lang="en-US" dirty="0"/>
              <a:t>A45670 – Polysomnography</a:t>
            </a:r>
          </a:p>
          <a:p>
            <a:r>
              <a:rPr lang="en-US" sz="2700" b="1" u="sng" dirty="0">
                <a:solidFill>
                  <a:schemeClr val="accent6"/>
                </a:solidFill>
              </a:rPr>
              <a:t>D45660 – Practical Nursing</a:t>
            </a:r>
          </a:p>
          <a:p>
            <a:r>
              <a:rPr lang="en-US" dirty="0"/>
              <a:t>A45730 – Speech-Language Pathology Assistant</a:t>
            </a:r>
          </a:p>
          <a:p>
            <a:r>
              <a:rPr lang="en-US" dirty="0"/>
              <a:t>A50510 – Electric Utility Substation &amp; Relay Tech</a:t>
            </a:r>
          </a:p>
          <a:p>
            <a:r>
              <a:rPr lang="en-US" dirty="0"/>
              <a:t>A55370 – Community Spanish Interpreter</a:t>
            </a:r>
          </a:p>
          <a:p>
            <a:r>
              <a:rPr lang="en-US" dirty="0"/>
              <a:t>A55210 – Cyber Crime Tech</a:t>
            </a:r>
          </a:p>
          <a:p>
            <a:r>
              <a:rPr lang="en-US" dirty="0"/>
              <a:t>A55460 – Emergency </a:t>
            </a:r>
            <a:r>
              <a:rPr lang="en-US" dirty="0" err="1"/>
              <a:t>Mgt</a:t>
            </a:r>
            <a:endParaRPr lang="en-US" dirty="0"/>
          </a:p>
          <a:p>
            <a:r>
              <a:rPr lang="en-US" dirty="0"/>
              <a:t>A55300 – Interpreter Education</a:t>
            </a:r>
          </a:p>
          <a:p>
            <a:r>
              <a:rPr lang="en-US" dirty="0"/>
              <a:t>A55220 – Outdoor Leadership</a:t>
            </a:r>
          </a:p>
          <a:p>
            <a:r>
              <a:rPr lang="en-US" dirty="0"/>
              <a:t>A60150 – Aviation Electronics (Avionics) Tech</a:t>
            </a:r>
          </a:p>
          <a:p>
            <a:r>
              <a:rPr lang="en-US" dirty="0"/>
              <a:t>D60310 – Recreational Vehicle </a:t>
            </a:r>
            <a:r>
              <a:rPr lang="en-US" dirty="0" err="1"/>
              <a:t>Maint</a:t>
            </a:r>
            <a:r>
              <a:rPr lang="en-US" dirty="0"/>
              <a:t> &amp; Repair Tech</a:t>
            </a:r>
          </a:p>
          <a:p>
            <a:endParaRPr lang="en-US" dirty="0"/>
          </a:p>
        </p:txBody>
      </p:sp>
      <p:sp>
        <p:nvSpPr>
          <p:cNvPr id="4" name="Date Placeholder 3"/>
          <p:cNvSpPr>
            <a:spLocks noGrp="1"/>
          </p:cNvSpPr>
          <p:nvPr>
            <p:ph type="dt" sz="half" idx="10"/>
          </p:nvPr>
        </p:nvSpPr>
        <p:spPr/>
        <p:txBody>
          <a:bodyPr/>
          <a:lstStyle/>
          <a:p>
            <a:fld id="{8F89085A-6F1E-42B7-ADB4-8C5113284129}" type="datetime1">
              <a:rPr lang="en-US" smtClean="0"/>
              <a:pPr/>
              <a:t>4/19/16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23</a:t>
            </a:fld>
            <a:endParaRPr lang="en-US"/>
          </a:p>
        </p:txBody>
      </p:sp>
    </p:spTree>
    <p:extLst>
      <p:ext uri="{BB962C8B-B14F-4D97-AF65-F5344CB8AC3E}">
        <p14:creationId xmlns:p14="http://schemas.microsoft.com/office/powerpoint/2010/main" val="1430226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5P1 – Nontraditional Program Participation</a:t>
            </a:r>
          </a:p>
        </p:txBody>
      </p:sp>
      <p:graphicFrame>
        <p:nvGraphicFramePr>
          <p:cNvPr id="5" name="Content Placeholder 6"/>
          <p:cNvGraphicFramePr>
            <a:graphicFrameLocks noGrp="1"/>
          </p:cNvGraphicFramePr>
          <p:nvPr>
            <p:ph idx="1"/>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37450764"/>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5P2 Non-Traditional Completion</a:t>
            </a:r>
          </a:p>
        </p:txBody>
      </p:sp>
      <p:sp>
        <p:nvSpPr>
          <p:cNvPr id="3" name="Content Placeholder 2"/>
          <p:cNvSpPr>
            <a:spLocks noGrp="1"/>
          </p:cNvSpPr>
          <p:nvPr>
            <p:ph idx="1"/>
          </p:nvPr>
        </p:nvSpPr>
        <p:spPr/>
        <p:txBody>
          <a:bodyPr>
            <a:noAutofit/>
          </a:bodyPr>
          <a:lstStyle/>
          <a:p>
            <a:r>
              <a:rPr lang="en-US" sz="2400" dirty="0"/>
              <a:t>Source</a:t>
            </a:r>
          </a:p>
          <a:p>
            <a:pPr lvl="1"/>
            <a:r>
              <a:rPr lang="en-US" sz="2000" dirty="0"/>
              <a:t>CRPFAR</a:t>
            </a:r>
          </a:p>
          <a:p>
            <a:pPr lvl="1"/>
            <a:r>
              <a:rPr lang="en-US" sz="2000" dirty="0"/>
              <a:t>NAPE Crosswalk</a:t>
            </a:r>
          </a:p>
          <a:p>
            <a:r>
              <a:rPr lang="en-US" sz="2400" dirty="0"/>
              <a:t>Details</a:t>
            </a:r>
          </a:p>
          <a:p>
            <a:pPr lvl="1"/>
            <a:r>
              <a:rPr lang="en-US" sz="2000" u="sng" dirty="0"/>
              <a:t>Numerator</a:t>
            </a:r>
            <a:r>
              <a:rPr lang="en-US" sz="2000" dirty="0"/>
              <a:t> – Students whose gender does not match the majority gender in the program area as noted by NAPE</a:t>
            </a:r>
          </a:p>
          <a:p>
            <a:pPr lvl="1"/>
            <a:r>
              <a:rPr lang="en-US" sz="2000" u="sng" dirty="0"/>
              <a:t>Denominator</a:t>
            </a:r>
            <a:r>
              <a:rPr lang="en-US" sz="2000" dirty="0"/>
              <a:t> – CTE Concentrators for the current reporting year completing a non-traditional program.  </a:t>
            </a:r>
            <a:r>
              <a:rPr lang="en-US" sz="2000" b="1" dirty="0">
                <a:solidFill>
                  <a:srgbClr val="002060"/>
                </a:solidFill>
              </a:rPr>
              <a:t>Completion is identified as those having a graduate record in the CRPFAR during the current program year.</a:t>
            </a:r>
          </a:p>
          <a:p>
            <a:pPr lvl="2"/>
            <a:r>
              <a:rPr lang="en-US" sz="1800" b="1" i="1" dirty="0"/>
              <a:t>Note: Programs that finish during that summer semester are counted during the following academic year.</a:t>
            </a:r>
          </a:p>
          <a:p>
            <a:pPr lvl="1"/>
            <a:r>
              <a:rPr lang="en-US" sz="2000" dirty="0"/>
              <a:t>Inmates are NOT included in 5P2</a:t>
            </a:r>
          </a:p>
        </p:txBody>
      </p:sp>
      <p:sp>
        <p:nvSpPr>
          <p:cNvPr id="4" name="Date Placeholder 3"/>
          <p:cNvSpPr>
            <a:spLocks noGrp="1"/>
          </p:cNvSpPr>
          <p:nvPr>
            <p:ph type="dt" sz="half" idx="10"/>
          </p:nvPr>
        </p:nvSpPr>
        <p:spPr/>
        <p:txBody>
          <a:bodyPr/>
          <a:lstStyle/>
          <a:p>
            <a:fld id="{8F89085A-6F1E-42B7-ADB4-8C5113284129}" type="datetime1">
              <a:rPr lang="en-US" smtClean="0"/>
              <a:pPr/>
              <a:t>4/19/16</a:t>
            </a:fld>
            <a:endParaRPr lang="en-US"/>
          </a:p>
        </p:txBody>
      </p:sp>
      <p:sp>
        <p:nvSpPr>
          <p:cNvPr id="5" name="Slide Number Placeholder 4"/>
          <p:cNvSpPr>
            <a:spLocks noGrp="1"/>
          </p:cNvSpPr>
          <p:nvPr>
            <p:ph type="sldNum" sz="quarter" idx="12"/>
          </p:nvPr>
        </p:nvSpPr>
        <p:spPr/>
        <p:txBody>
          <a:bodyPr/>
          <a:lstStyle/>
          <a:p>
            <a:fld id="{9B007EB5-E551-4081-B1D4-5458D7644D4F}" type="slidenum">
              <a:rPr lang="en-US" smtClean="0"/>
              <a:pPr/>
              <a:t>25</a:t>
            </a:fld>
            <a:endParaRPr lang="en-US"/>
          </a:p>
        </p:txBody>
      </p:sp>
    </p:spTree>
    <p:extLst>
      <p:ext uri="{BB962C8B-B14F-4D97-AF65-F5344CB8AC3E}">
        <p14:creationId xmlns:p14="http://schemas.microsoft.com/office/powerpoint/2010/main" val="1015260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5P2 – Nontraditional Program Completion</a:t>
            </a:r>
          </a:p>
        </p:txBody>
      </p:sp>
      <p:graphicFrame>
        <p:nvGraphicFramePr>
          <p:cNvPr id="10" name="Content Placeholder 6"/>
          <p:cNvGraphicFramePr>
            <a:graphicFrameLocks noGrp="1"/>
          </p:cNvGraphicFramePr>
          <p:nvPr>
            <p:ph idx="1"/>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6572470"/>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a:spLocks noGrp="1"/>
          </p:cNvSpPr>
          <p:nvPr>
            <p:ph type="title"/>
          </p:nvPr>
        </p:nvSpPr>
        <p:spPr/>
        <p:txBody>
          <a:bodyPr/>
          <a:lstStyle/>
          <a:p>
            <a:r>
              <a:rPr lang="en-US" smtClean="0"/>
              <a:t>Monitoring - Basic Grant </a:t>
            </a:r>
            <a:endParaRPr lang="en-US"/>
          </a:p>
        </p:txBody>
      </p:sp>
      <p:sp>
        <p:nvSpPr>
          <p:cNvPr id="157" name="Shape 157"/>
          <p:cNvSpPr>
            <a:spLocks noGrp="1"/>
          </p:cNvSpPr>
          <p:nvPr>
            <p:ph type="body" idx="1"/>
          </p:nvPr>
        </p:nvSpPr>
        <p:spPr>
          <a:xfrm>
            <a:off x="457200" y="1600200"/>
            <a:ext cx="8229600" cy="5029200"/>
          </a:xfrm>
        </p:spPr>
        <p:txBody>
          <a:bodyPr>
            <a:normAutofit/>
          </a:bodyPr>
          <a:lstStyle/>
          <a:p>
            <a:r>
              <a:rPr lang="en-US" sz="2800" dirty="0" smtClean="0"/>
              <a:t>Handout - For review and discussion </a:t>
            </a:r>
          </a:p>
          <a:p>
            <a:r>
              <a:rPr lang="en-US" sz="2800" dirty="0" smtClean="0"/>
              <a:t>Career and Technical Education activities </a:t>
            </a:r>
          </a:p>
          <a:p>
            <a:r>
              <a:rPr lang="en-US" sz="2800" dirty="0" smtClean="0"/>
              <a:t>Secondary students earning postsecondary credit </a:t>
            </a:r>
          </a:p>
          <a:p>
            <a:r>
              <a:rPr lang="en-US" sz="2800" dirty="0" smtClean="0"/>
              <a:t>Improve academic and technical skills of students </a:t>
            </a:r>
          </a:p>
          <a:p>
            <a:r>
              <a:rPr lang="en-US" sz="2800" dirty="0" smtClean="0"/>
              <a:t>Understanding all aspects of industry </a:t>
            </a:r>
          </a:p>
          <a:p>
            <a:r>
              <a:rPr lang="en-US" sz="2800" dirty="0" smtClean="0"/>
              <a:t>Taught to challenging standards </a:t>
            </a:r>
          </a:p>
          <a:p>
            <a:r>
              <a:rPr lang="en-US" sz="2800" dirty="0" smtClean="0"/>
              <a:t>Professional development for staff in CTE  POS </a:t>
            </a:r>
          </a:p>
          <a:p>
            <a:r>
              <a:rPr lang="en-US" sz="2800" dirty="0" smtClean="0"/>
              <a:t>Inform stakeholders of CTE ACT </a:t>
            </a:r>
          </a:p>
          <a:p>
            <a:r>
              <a:rPr lang="en-US" sz="2800" dirty="0" smtClean="0"/>
              <a:t>Continuous improvement </a:t>
            </a:r>
            <a:endParaRPr lang="en-US" sz="2800" dirty="0"/>
          </a:p>
        </p:txBody>
      </p:sp>
    </p:spTree>
    <p:extLst>
      <p:ext uri="{BB962C8B-B14F-4D97-AF65-F5344CB8AC3E}">
        <p14:creationId xmlns:p14="http://schemas.microsoft.com/office/powerpoint/2010/main" val="1416143424"/>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Shape 159"/>
          <p:cNvSpPr>
            <a:spLocks noGrp="1"/>
          </p:cNvSpPr>
          <p:nvPr>
            <p:ph type="title"/>
          </p:nvPr>
        </p:nvSpPr>
        <p:spPr/>
        <p:txBody>
          <a:bodyPr/>
          <a:lstStyle/>
          <a:p>
            <a:r>
              <a:rPr lang="en-US" smtClean="0"/>
              <a:t>Monitoring - Basic Grant </a:t>
            </a:r>
            <a:endParaRPr lang="en-US"/>
          </a:p>
        </p:txBody>
      </p:sp>
      <p:sp>
        <p:nvSpPr>
          <p:cNvPr id="160" name="Shape 160"/>
          <p:cNvSpPr>
            <a:spLocks noGrp="1"/>
          </p:cNvSpPr>
          <p:nvPr>
            <p:ph type="body" idx="1"/>
          </p:nvPr>
        </p:nvSpPr>
        <p:spPr>
          <a:xfrm>
            <a:off x="457200" y="1600200"/>
            <a:ext cx="8229600" cy="5105400"/>
          </a:xfrm>
        </p:spPr>
        <p:txBody>
          <a:bodyPr>
            <a:noAutofit/>
          </a:bodyPr>
          <a:lstStyle/>
          <a:p>
            <a:r>
              <a:rPr lang="en-US" sz="2200" dirty="0" smtClean="0"/>
              <a:t>Enable special populations to meet performance measures </a:t>
            </a:r>
          </a:p>
          <a:p>
            <a:r>
              <a:rPr lang="en-US" sz="2200" dirty="0" smtClean="0"/>
              <a:t>Prepare special populations for high-skill, high-wage, high-demand occupations                                                                 </a:t>
            </a:r>
          </a:p>
          <a:p>
            <a:r>
              <a:rPr lang="en-US" sz="2200" dirty="0" smtClean="0"/>
              <a:t>Do not discriminate against special populations </a:t>
            </a:r>
          </a:p>
          <a:p>
            <a:r>
              <a:rPr lang="en-US" sz="2200" dirty="0" smtClean="0"/>
              <a:t>Promote student preparation for non-traditional fields </a:t>
            </a:r>
          </a:p>
          <a:p>
            <a:r>
              <a:rPr lang="en-US" sz="2200" dirty="0" smtClean="0"/>
              <a:t>Career guidance with links to future education and training </a:t>
            </a:r>
          </a:p>
          <a:p>
            <a:r>
              <a:rPr lang="en-US" sz="2200" dirty="0" smtClean="0"/>
              <a:t>Recruit and retain CTE faculty; Improve transition to teaching </a:t>
            </a:r>
          </a:p>
          <a:p>
            <a:r>
              <a:rPr lang="en-US" sz="2200" dirty="0" smtClean="0"/>
              <a:t>Review programs to help individuals overcome barriers</a:t>
            </a:r>
          </a:p>
          <a:p>
            <a:r>
              <a:rPr lang="en-US" sz="2200" dirty="0" smtClean="0"/>
              <a:t>Purchases follow EDGAR and Super Circular for Federal Programs</a:t>
            </a:r>
          </a:p>
          <a:p>
            <a:pPr marL="0" indent="0">
              <a:buNone/>
            </a:pPr>
            <a:r>
              <a:rPr lang="en-US" sz="2200" b="1" u="sng" dirty="0" smtClean="0"/>
              <a:t>Group discussion </a:t>
            </a:r>
            <a:r>
              <a:rPr lang="en-US" sz="2200" dirty="0" smtClean="0"/>
              <a:t>- Five documents you might use to prove this is happening </a:t>
            </a:r>
            <a:endParaRPr lang="en-US" sz="2200" dirty="0"/>
          </a:p>
        </p:txBody>
      </p:sp>
    </p:spTree>
    <p:extLst>
      <p:ext uri="{BB962C8B-B14F-4D97-AF65-F5344CB8AC3E}">
        <p14:creationId xmlns:p14="http://schemas.microsoft.com/office/powerpoint/2010/main" val="561267467"/>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2221" y="0"/>
            <a:ext cx="7612179" cy="6858000"/>
          </a:xfrm>
          <a:prstGeom prst="rect">
            <a:avLst/>
          </a:prstGeom>
        </p:spPr>
      </p:pic>
    </p:spTree>
    <p:extLst>
      <p:ext uri="{BB962C8B-B14F-4D97-AF65-F5344CB8AC3E}">
        <p14:creationId xmlns:p14="http://schemas.microsoft.com/office/powerpoint/2010/main" val="691116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p:cNvSpPr>
          <p:nvPr>
            <p:ph type="title"/>
          </p:nvPr>
        </p:nvSpPr>
        <p:spPr/>
        <p:txBody>
          <a:bodyPr/>
          <a:lstStyle/>
          <a:p>
            <a:r>
              <a:rPr lang="en-US" dirty="0" smtClean="0"/>
              <a:t>Planning Part I</a:t>
            </a:r>
            <a:endParaRPr lang="en-US" dirty="0"/>
          </a:p>
        </p:txBody>
      </p:sp>
      <p:sp>
        <p:nvSpPr>
          <p:cNvPr id="126" name="Shape 126"/>
          <p:cNvSpPr>
            <a:spLocks noGrp="1"/>
          </p:cNvSpPr>
          <p:nvPr>
            <p:ph type="body" idx="1"/>
          </p:nvPr>
        </p:nvSpPr>
        <p:spPr/>
        <p:txBody>
          <a:bodyPr/>
          <a:lstStyle/>
          <a:p>
            <a:r>
              <a:rPr lang="en-US" dirty="0" smtClean="0"/>
              <a:t>North Carolina Postsecondary Perkins </a:t>
            </a:r>
          </a:p>
          <a:p>
            <a:r>
              <a:rPr lang="en-US" dirty="0" smtClean="0"/>
              <a:t>CTE Programs of Study - Integrating Career Pathways and Career &amp; College Promise </a:t>
            </a:r>
          </a:p>
          <a:p>
            <a:r>
              <a:rPr lang="en-US" dirty="0" smtClean="0"/>
              <a:t>Accountability  -  Measuring Success </a:t>
            </a:r>
          </a:p>
          <a:p>
            <a:r>
              <a:rPr lang="en-US" dirty="0" smtClean="0"/>
              <a:t>Expectations monitored  </a:t>
            </a:r>
          </a:p>
          <a:p>
            <a:r>
              <a:rPr lang="en-US" dirty="0" smtClean="0"/>
              <a:t>Sharing promising practices  </a:t>
            </a:r>
            <a:endParaRPr lang="en-US" dirty="0"/>
          </a:p>
        </p:txBody>
      </p:sp>
    </p:spTree>
    <p:extLst>
      <p:ext uri="{BB962C8B-B14F-4D97-AF65-F5344CB8AC3E}">
        <p14:creationId xmlns:p14="http://schemas.microsoft.com/office/powerpoint/2010/main" val="1826022805"/>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111" b="2223"/>
          <a:stretch/>
        </p:blipFill>
        <p:spPr>
          <a:xfrm>
            <a:off x="1803400" y="152400"/>
            <a:ext cx="5518339" cy="6629400"/>
          </a:xfrm>
          <a:prstGeom prst="rect">
            <a:avLst/>
          </a:prstGeom>
        </p:spPr>
      </p:pic>
    </p:spTree>
    <p:extLst>
      <p:ext uri="{BB962C8B-B14F-4D97-AF65-F5344CB8AC3E}">
        <p14:creationId xmlns:p14="http://schemas.microsoft.com/office/powerpoint/2010/main" val="8442411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a:spLocks noGrp="1"/>
          </p:cNvSpPr>
          <p:nvPr>
            <p:ph type="title"/>
          </p:nvPr>
        </p:nvSpPr>
        <p:spPr/>
        <p:txBody>
          <a:bodyPr>
            <a:noAutofit/>
          </a:bodyPr>
          <a:lstStyle>
            <a:lvl1pPr defTabSz="332993">
              <a:defRPr sz="4560"/>
            </a:lvl1pPr>
          </a:lstStyle>
          <a:p>
            <a:r>
              <a:rPr lang="en-US" sz="4000" dirty="0" smtClean="0"/>
              <a:t>Methods of Administration of Federal CTE Programs</a:t>
            </a:r>
            <a:endParaRPr lang="en-US" sz="4000" dirty="0"/>
          </a:p>
        </p:txBody>
      </p:sp>
      <p:sp>
        <p:nvSpPr>
          <p:cNvPr id="163" name="Shape 163"/>
          <p:cNvSpPr>
            <a:spLocks noGrp="1"/>
          </p:cNvSpPr>
          <p:nvPr>
            <p:ph type="body" idx="1"/>
          </p:nvPr>
        </p:nvSpPr>
        <p:spPr/>
        <p:txBody>
          <a:bodyPr/>
          <a:lstStyle/>
          <a:p>
            <a:r>
              <a:rPr lang="en-US" dirty="0" smtClean="0"/>
              <a:t>Student accessibility </a:t>
            </a:r>
          </a:p>
          <a:p>
            <a:r>
              <a:rPr lang="en-US" dirty="0" smtClean="0"/>
              <a:t>Student access </a:t>
            </a:r>
          </a:p>
          <a:p>
            <a:r>
              <a:rPr lang="en-US" dirty="0" smtClean="0"/>
              <a:t>Equity in teaching faculty, enrolled students, and support staff  </a:t>
            </a:r>
            <a:endParaRPr lang="en-US" dirty="0"/>
          </a:p>
        </p:txBody>
      </p:sp>
    </p:spTree>
    <p:extLst>
      <p:ext uri="{BB962C8B-B14F-4D97-AF65-F5344CB8AC3E}">
        <p14:creationId xmlns:p14="http://schemas.microsoft.com/office/powerpoint/2010/main" val="1474140245"/>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Shape 165"/>
          <p:cNvSpPr>
            <a:spLocks noGrp="1"/>
          </p:cNvSpPr>
          <p:nvPr>
            <p:ph type="title"/>
          </p:nvPr>
        </p:nvSpPr>
        <p:spPr/>
        <p:txBody>
          <a:bodyPr>
            <a:noAutofit/>
          </a:bodyPr>
          <a:lstStyle>
            <a:lvl1pPr defTabSz="332993">
              <a:defRPr sz="4560"/>
            </a:lvl1pPr>
          </a:lstStyle>
          <a:p>
            <a:r>
              <a:rPr lang="en-US" sz="3400" dirty="0" smtClean="0"/>
              <a:t>Methods of Administration of Federal CTE </a:t>
            </a:r>
            <a:r>
              <a:rPr lang="en-US" sz="3400" smtClean="0"/>
              <a:t>Programs Checklist </a:t>
            </a:r>
            <a:endParaRPr lang="en-US" sz="3400" dirty="0"/>
          </a:p>
        </p:txBody>
      </p:sp>
      <p:sp>
        <p:nvSpPr>
          <p:cNvPr id="166" name="Shape 166"/>
          <p:cNvSpPr>
            <a:spLocks noGrp="1"/>
          </p:cNvSpPr>
          <p:nvPr>
            <p:ph type="body" idx="1"/>
          </p:nvPr>
        </p:nvSpPr>
        <p:spPr/>
        <p:txBody>
          <a:bodyPr>
            <a:normAutofit fontScale="77500" lnSpcReduction="20000"/>
          </a:bodyPr>
          <a:lstStyle/>
          <a:p>
            <a:r>
              <a:rPr lang="en-US" dirty="0" smtClean="0"/>
              <a:t>Administrative  - Notice of non-discrimination  </a:t>
            </a:r>
          </a:p>
          <a:p>
            <a:r>
              <a:rPr lang="en-US" dirty="0" smtClean="0"/>
              <a:t>Site location and student eligibility </a:t>
            </a:r>
          </a:p>
          <a:p>
            <a:r>
              <a:rPr lang="en-US" dirty="0" smtClean="0"/>
              <a:t>Equity recruitment </a:t>
            </a:r>
          </a:p>
          <a:p>
            <a:r>
              <a:rPr lang="en-US" dirty="0" smtClean="0"/>
              <a:t>Admissions </a:t>
            </a:r>
          </a:p>
          <a:p>
            <a:r>
              <a:rPr lang="en-US" dirty="0" smtClean="0"/>
              <a:t>Student financial assistance </a:t>
            </a:r>
          </a:p>
          <a:p>
            <a:r>
              <a:rPr lang="en-US" dirty="0" smtClean="0"/>
              <a:t>Counseling and prevocational programs </a:t>
            </a:r>
          </a:p>
          <a:p>
            <a:r>
              <a:rPr lang="en-US" dirty="0" smtClean="0"/>
              <a:t>Services for students with disabilities </a:t>
            </a:r>
          </a:p>
          <a:p>
            <a:r>
              <a:rPr lang="en-US" dirty="0" smtClean="0"/>
              <a:t>Accessibility 504-ADA </a:t>
            </a:r>
          </a:p>
          <a:p>
            <a:r>
              <a:rPr lang="en-US" dirty="0" smtClean="0"/>
              <a:t>Comparable facilities </a:t>
            </a:r>
          </a:p>
          <a:p>
            <a:r>
              <a:rPr lang="en-US" dirty="0" smtClean="0"/>
              <a:t>Work study, cooperative education, job placement, apprenticeship </a:t>
            </a:r>
          </a:p>
          <a:p>
            <a:r>
              <a:rPr lang="en-US" dirty="0" smtClean="0"/>
              <a:t>Employment </a:t>
            </a:r>
            <a:endParaRPr lang="en-US" dirty="0"/>
          </a:p>
        </p:txBody>
      </p:sp>
    </p:spTree>
    <p:extLst>
      <p:ext uri="{BB962C8B-B14F-4D97-AF65-F5344CB8AC3E}">
        <p14:creationId xmlns:p14="http://schemas.microsoft.com/office/powerpoint/2010/main" val="356262276"/>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hape 168"/>
          <p:cNvSpPr>
            <a:spLocks noGrp="1"/>
          </p:cNvSpPr>
          <p:nvPr>
            <p:ph type="title"/>
          </p:nvPr>
        </p:nvSpPr>
        <p:spPr/>
        <p:txBody>
          <a:bodyPr/>
          <a:lstStyle/>
          <a:p>
            <a:r>
              <a:rPr lang="en-US" dirty="0" smtClean="0"/>
              <a:t>Writing the Local Plan </a:t>
            </a:r>
            <a:endParaRPr lang="en-US" dirty="0"/>
          </a:p>
        </p:txBody>
      </p:sp>
      <p:sp>
        <p:nvSpPr>
          <p:cNvPr id="169" name="Shape 169"/>
          <p:cNvSpPr>
            <a:spLocks noGrp="1"/>
          </p:cNvSpPr>
          <p:nvPr>
            <p:ph type="body" idx="1"/>
          </p:nvPr>
        </p:nvSpPr>
        <p:spPr>
          <a:xfrm>
            <a:off x="457200" y="1600200"/>
            <a:ext cx="8229600" cy="5029200"/>
          </a:xfrm>
        </p:spPr>
        <p:txBody>
          <a:bodyPr>
            <a:normAutofit fontScale="92500" lnSpcReduction="20000"/>
          </a:bodyPr>
          <a:lstStyle/>
          <a:p>
            <a:r>
              <a:rPr lang="en-US" dirty="0" smtClean="0"/>
              <a:t>Contact information </a:t>
            </a:r>
          </a:p>
          <a:p>
            <a:r>
              <a:rPr lang="en-US" dirty="0" smtClean="0"/>
              <a:t>Allotment - Accept or reject </a:t>
            </a:r>
          </a:p>
          <a:p>
            <a:r>
              <a:rPr lang="en-US" dirty="0" smtClean="0"/>
              <a:t>Required use of funds - Focusing the grant </a:t>
            </a:r>
          </a:p>
          <a:p>
            <a:r>
              <a:rPr lang="en-US" dirty="0" smtClean="0"/>
              <a:t>Assurances </a:t>
            </a:r>
          </a:p>
          <a:p>
            <a:r>
              <a:rPr lang="en-US" dirty="0" smtClean="0"/>
              <a:t>Local plan - Pathways, accountability, enhancement </a:t>
            </a:r>
          </a:p>
          <a:p>
            <a:r>
              <a:rPr lang="en-US" dirty="0" smtClean="0"/>
              <a:t>Budget allocation - Pathways, equipment, staffing</a:t>
            </a:r>
          </a:p>
          <a:p>
            <a:r>
              <a:rPr lang="en-US" dirty="0" smtClean="0"/>
              <a:t>Required activities - What difference does the funding make?</a:t>
            </a:r>
          </a:p>
          <a:p>
            <a:r>
              <a:rPr lang="en-US" dirty="0" smtClean="0"/>
              <a:t>Supplanting - Equipment, supplies</a:t>
            </a:r>
            <a:endParaRPr lang="en-US" dirty="0"/>
          </a:p>
        </p:txBody>
      </p:sp>
    </p:spTree>
    <p:extLst>
      <p:ext uri="{BB962C8B-B14F-4D97-AF65-F5344CB8AC3E}">
        <p14:creationId xmlns:p14="http://schemas.microsoft.com/office/powerpoint/2010/main" val="515664896"/>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hape 119"/>
          <p:cNvSpPr>
            <a:spLocks noGrp="1"/>
          </p:cNvSpPr>
          <p:nvPr>
            <p:ph type="ctrTitle"/>
          </p:nvPr>
        </p:nvSpPr>
        <p:spPr/>
        <p:txBody>
          <a:bodyPr/>
          <a:lstStyle/>
          <a:p>
            <a:r>
              <a:rPr lang="en-US" smtClean="0"/>
              <a:t>Postsecondary CTE   </a:t>
            </a:r>
            <a:endParaRPr lang="en-US" dirty="0"/>
          </a:p>
        </p:txBody>
      </p:sp>
      <p:sp>
        <p:nvSpPr>
          <p:cNvPr id="120" name="Shape 120"/>
          <p:cNvSpPr>
            <a:spLocks noGrp="1"/>
          </p:cNvSpPr>
          <p:nvPr>
            <p:ph type="subTitle" idx="1"/>
          </p:nvPr>
        </p:nvSpPr>
        <p:spPr/>
        <p:txBody>
          <a:bodyPr/>
          <a:lstStyle/>
          <a:p>
            <a:r>
              <a:rPr lang="en-US" smtClean="0"/>
              <a:t>Annual Perkins Planning Meeting </a:t>
            </a:r>
          </a:p>
          <a:p>
            <a:r>
              <a:rPr lang="en-US" smtClean="0"/>
              <a:t>April 20 &amp; 21, 2016</a:t>
            </a:r>
          </a:p>
          <a:p>
            <a:r>
              <a:rPr lang="en-US" smtClean="0"/>
              <a:t>  Greensboro, NC </a:t>
            </a:r>
            <a:endParaRPr lang="en-US" dirty="0"/>
          </a:p>
        </p:txBody>
      </p:sp>
    </p:spTree>
    <p:extLst>
      <p:ext uri="{BB962C8B-B14F-4D97-AF65-F5344CB8AC3E}">
        <p14:creationId xmlns:p14="http://schemas.microsoft.com/office/powerpoint/2010/main" val="1682609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CTE State Staff</a:t>
            </a:r>
            <a:endParaRPr lang="en-US" dirty="0"/>
          </a:p>
        </p:txBody>
      </p:sp>
      <p:sp>
        <p:nvSpPr>
          <p:cNvPr id="3" name="Content Placeholder 2"/>
          <p:cNvSpPr>
            <a:spLocks noGrp="1"/>
          </p:cNvSpPr>
          <p:nvPr>
            <p:ph idx="1"/>
          </p:nvPr>
        </p:nvSpPr>
        <p:spPr>
          <a:xfrm>
            <a:off x="457200" y="1600200"/>
            <a:ext cx="8458200" cy="4648200"/>
          </a:xfrm>
        </p:spPr>
        <p:txBody>
          <a:bodyPr>
            <a:normAutofit fontScale="70000" lnSpcReduction="20000"/>
          </a:bodyPr>
          <a:lstStyle/>
          <a:p>
            <a:pPr marL="0" indent="0">
              <a:lnSpc>
                <a:spcPct val="120000"/>
              </a:lnSpc>
              <a:spcAft>
                <a:spcPts val="1200"/>
              </a:spcAft>
              <a:buNone/>
              <a:tabLst>
                <a:tab pos="741363" algn="l"/>
                <a:tab pos="7532688" algn="r"/>
              </a:tabLst>
            </a:pPr>
            <a:r>
              <a:rPr lang="en-US" sz="3400" b="1" dirty="0" smtClean="0"/>
              <a:t>Dr. Bob </a:t>
            </a:r>
            <a:r>
              <a:rPr lang="en-US" sz="3400" b="1" dirty="0" err="1" smtClean="0"/>
              <a:t>Witchger</a:t>
            </a:r>
            <a:r>
              <a:rPr lang="en-US" sz="3400" b="1" dirty="0"/>
              <a:t>	</a:t>
            </a:r>
            <a:r>
              <a:rPr lang="en-US" dirty="0" smtClean="0"/>
              <a:t>Director, Career &amp; Technical Education</a:t>
            </a:r>
            <a:br>
              <a:rPr lang="en-US" dirty="0" smtClean="0"/>
            </a:br>
            <a:r>
              <a:rPr lang="en-US" dirty="0" smtClean="0"/>
              <a:t>	</a:t>
            </a:r>
            <a:r>
              <a:rPr lang="en-US" dirty="0" err="1" smtClean="0"/>
              <a:t>WitchgerB@nccommunitycolleges.edu</a:t>
            </a:r>
            <a:r>
              <a:rPr lang="en-US" dirty="0"/>
              <a:t>	</a:t>
            </a:r>
            <a:r>
              <a:rPr lang="en-US" dirty="0" smtClean="0"/>
              <a:t>919-807-7126</a:t>
            </a:r>
          </a:p>
          <a:p>
            <a:pPr marL="0" indent="0">
              <a:lnSpc>
                <a:spcPct val="120000"/>
              </a:lnSpc>
              <a:spcAft>
                <a:spcPts val="1200"/>
              </a:spcAft>
              <a:buNone/>
              <a:tabLst>
                <a:tab pos="741363" algn="l"/>
                <a:tab pos="7532688" algn="r"/>
              </a:tabLst>
            </a:pPr>
            <a:r>
              <a:rPr lang="en-US" sz="3400" b="1" dirty="0" smtClean="0"/>
              <a:t>Dr. Tony R. </a:t>
            </a:r>
            <a:r>
              <a:rPr lang="en-US" sz="3400" b="1" dirty="0" err="1" smtClean="0"/>
              <a:t>Reggi</a:t>
            </a:r>
            <a:r>
              <a:rPr lang="en-US" dirty="0" smtClean="0"/>
              <a:t>	Coordinator, Career &amp; </a:t>
            </a:r>
            <a:r>
              <a:rPr lang="en-US" dirty="0"/>
              <a:t>Technical Education</a:t>
            </a:r>
            <a:r>
              <a:rPr lang="en-US" dirty="0" smtClean="0"/>
              <a:t/>
            </a:r>
            <a:br>
              <a:rPr lang="en-US" dirty="0" smtClean="0"/>
            </a:br>
            <a:r>
              <a:rPr lang="en-US" dirty="0" smtClean="0"/>
              <a:t>	</a:t>
            </a:r>
            <a:r>
              <a:rPr lang="en-US" dirty="0" err="1" smtClean="0"/>
              <a:t>ReggiA@nccommunitycolleges.edu</a:t>
            </a:r>
            <a:r>
              <a:rPr lang="en-US" dirty="0"/>
              <a:t>	</a:t>
            </a:r>
            <a:r>
              <a:rPr lang="en-US" dirty="0" smtClean="0"/>
              <a:t>919-807-7131</a:t>
            </a:r>
          </a:p>
          <a:p>
            <a:pPr marL="0" indent="0">
              <a:lnSpc>
                <a:spcPct val="120000"/>
              </a:lnSpc>
              <a:spcAft>
                <a:spcPts val="1200"/>
              </a:spcAft>
              <a:buNone/>
              <a:tabLst>
                <a:tab pos="741363" algn="l"/>
                <a:tab pos="7532688" algn="r"/>
              </a:tabLst>
            </a:pPr>
            <a:r>
              <a:rPr lang="en-US" sz="3400" b="1" dirty="0" smtClean="0"/>
              <a:t>Julia Hamilton</a:t>
            </a:r>
            <a:r>
              <a:rPr lang="en-US" dirty="0" smtClean="0"/>
              <a:t>	Coordinator, Career </a:t>
            </a:r>
            <a:r>
              <a:rPr lang="en-US" dirty="0"/>
              <a:t>&amp; Technical Education</a:t>
            </a:r>
            <a:r>
              <a:rPr lang="en-US" dirty="0" smtClean="0"/>
              <a:t/>
            </a:r>
            <a:br>
              <a:rPr lang="en-US" dirty="0" smtClean="0"/>
            </a:br>
            <a:r>
              <a:rPr lang="en-US" dirty="0" smtClean="0"/>
              <a:t>	</a:t>
            </a:r>
            <a:r>
              <a:rPr lang="en-US" dirty="0" err="1" smtClean="0"/>
              <a:t>HamiltonJ@nccommunitycolleges.edu</a:t>
            </a:r>
            <a:r>
              <a:rPr lang="en-US" dirty="0"/>
              <a:t>	</a:t>
            </a:r>
            <a:r>
              <a:rPr lang="en-US" dirty="0" smtClean="0"/>
              <a:t>919-807-7130</a:t>
            </a:r>
          </a:p>
          <a:p>
            <a:pPr marL="0" indent="0">
              <a:lnSpc>
                <a:spcPct val="120000"/>
              </a:lnSpc>
              <a:spcAft>
                <a:spcPts val="1200"/>
              </a:spcAft>
              <a:buNone/>
              <a:tabLst>
                <a:tab pos="741363" algn="l"/>
                <a:tab pos="7532688" algn="r"/>
              </a:tabLst>
            </a:pPr>
            <a:r>
              <a:rPr lang="en-US" sz="3400" b="1" dirty="0" smtClean="0"/>
              <a:t>Chris </a:t>
            </a:r>
            <a:r>
              <a:rPr lang="en-US" sz="3400" b="1" dirty="0" err="1" smtClean="0"/>
              <a:t>Droessler</a:t>
            </a:r>
            <a:r>
              <a:rPr lang="en-US" dirty="0" smtClean="0"/>
              <a:t>	Coordinator, Career </a:t>
            </a:r>
            <a:r>
              <a:rPr lang="en-US" dirty="0"/>
              <a:t>&amp; Technical Education</a:t>
            </a:r>
            <a:r>
              <a:rPr lang="en-US" dirty="0" smtClean="0"/>
              <a:t/>
            </a:r>
            <a:br>
              <a:rPr lang="en-US" dirty="0" smtClean="0"/>
            </a:br>
            <a:r>
              <a:rPr lang="en-US" dirty="0" smtClean="0"/>
              <a:t>	</a:t>
            </a:r>
            <a:r>
              <a:rPr lang="en-US" dirty="0" err="1" smtClean="0"/>
              <a:t>DroesslerC@nccommunitycolleges.edu</a:t>
            </a:r>
            <a:r>
              <a:rPr lang="en-US" dirty="0"/>
              <a:t>	</a:t>
            </a:r>
            <a:r>
              <a:rPr lang="en-US" dirty="0" smtClean="0"/>
              <a:t>919-807-7068</a:t>
            </a:r>
          </a:p>
          <a:p>
            <a:pPr marL="0" indent="0">
              <a:lnSpc>
                <a:spcPct val="120000"/>
              </a:lnSpc>
              <a:spcAft>
                <a:spcPts val="1200"/>
              </a:spcAft>
              <a:buNone/>
              <a:tabLst>
                <a:tab pos="741363" algn="l"/>
                <a:tab pos="7532688" algn="r"/>
              </a:tabLst>
            </a:pPr>
            <a:r>
              <a:rPr lang="en-US" sz="3400" b="1" dirty="0" smtClean="0"/>
              <a:t>Ashley Bowling</a:t>
            </a:r>
            <a:r>
              <a:rPr lang="en-US" dirty="0" smtClean="0"/>
              <a:t>	CTE Administrative Assistant</a:t>
            </a:r>
            <a:br>
              <a:rPr lang="en-US" dirty="0" smtClean="0"/>
            </a:br>
            <a:r>
              <a:rPr lang="en-US" dirty="0" smtClean="0"/>
              <a:t>	</a:t>
            </a:r>
            <a:r>
              <a:rPr lang="en-US" dirty="0" err="1" smtClean="0"/>
              <a:t>BowlingA@nccommunitycolleges.edu</a:t>
            </a:r>
            <a:r>
              <a:rPr lang="en-US" dirty="0"/>
              <a:t>	</a:t>
            </a:r>
            <a:r>
              <a:rPr lang="en-US" dirty="0" smtClean="0"/>
              <a:t>919-807-7129</a:t>
            </a:r>
            <a:endParaRPr lang="en-US" dirty="0"/>
          </a:p>
        </p:txBody>
      </p:sp>
    </p:spTree>
    <p:extLst>
      <p:ext uri="{BB962C8B-B14F-4D97-AF65-F5344CB8AC3E}">
        <p14:creationId xmlns:p14="http://schemas.microsoft.com/office/powerpoint/2010/main" val="800438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a:spLocks noGrp="1"/>
          </p:cNvSpPr>
          <p:nvPr>
            <p:ph type="title"/>
          </p:nvPr>
        </p:nvSpPr>
        <p:spPr/>
        <p:txBody>
          <a:bodyPr>
            <a:normAutofit/>
          </a:bodyPr>
          <a:lstStyle>
            <a:lvl1pPr defTabSz="490727">
              <a:defRPr sz="6719"/>
            </a:lvl1pPr>
          </a:lstStyle>
          <a:p>
            <a:r>
              <a:rPr lang="en-US" sz="4400" smtClean="0"/>
              <a:t>Postsecondary Perkins</a:t>
            </a:r>
            <a:endParaRPr lang="en-US" sz="4400" dirty="0"/>
          </a:p>
        </p:txBody>
      </p:sp>
      <p:sp>
        <p:nvSpPr>
          <p:cNvPr id="132" name="Shape 132"/>
          <p:cNvSpPr>
            <a:spLocks noGrp="1"/>
          </p:cNvSpPr>
          <p:nvPr>
            <p:ph type="body" idx="1"/>
          </p:nvPr>
        </p:nvSpPr>
        <p:spPr/>
        <p:txBody>
          <a:bodyPr/>
          <a:lstStyle/>
          <a:p>
            <a:pPr>
              <a:lnSpc>
                <a:spcPct val="150000"/>
              </a:lnSpc>
            </a:pPr>
            <a:r>
              <a:rPr lang="en-US" dirty="0" smtClean="0"/>
              <a:t>Basic Grant - Enhancing Program of Study  </a:t>
            </a:r>
          </a:p>
          <a:p>
            <a:pPr>
              <a:lnSpc>
                <a:spcPct val="150000"/>
              </a:lnSpc>
            </a:pPr>
            <a:r>
              <a:rPr lang="en-US" dirty="0" smtClean="0"/>
              <a:t>Leadership Grant - Pushing the Envelope</a:t>
            </a:r>
          </a:p>
          <a:p>
            <a:pPr>
              <a:lnSpc>
                <a:spcPct val="150000"/>
              </a:lnSpc>
            </a:pPr>
            <a:r>
              <a:rPr lang="en-US" dirty="0" smtClean="0"/>
              <a:t>FAUPL - Performance and Accountability   </a:t>
            </a:r>
          </a:p>
          <a:p>
            <a:pPr>
              <a:lnSpc>
                <a:spcPct val="150000"/>
              </a:lnSpc>
            </a:pPr>
            <a:r>
              <a:rPr lang="en-US" dirty="0" smtClean="0"/>
              <a:t>Methods of Administration - Equity</a:t>
            </a:r>
            <a:endParaRPr lang="en-US" dirty="0"/>
          </a:p>
        </p:txBody>
      </p:sp>
    </p:spTree>
    <p:extLst>
      <p:ext uri="{BB962C8B-B14F-4D97-AF65-F5344CB8AC3E}">
        <p14:creationId xmlns:p14="http://schemas.microsoft.com/office/powerpoint/2010/main" val="1865476445"/>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title"/>
          </p:nvPr>
        </p:nvSpPr>
        <p:spPr/>
        <p:txBody>
          <a:bodyPr/>
          <a:lstStyle/>
          <a:p>
            <a:r>
              <a:rPr lang="en-US" dirty="0" smtClean="0"/>
              <a:t>Basic Grant </a:t>
            </a:r>
            <a:endParaRPr lang="en-US" dirty="0"/>
          </a:p>
        </p:txBody>
      </p:sp>
      <p:sp>
        <p:nvSpPr>
          <p:cNvPr id="135" name="Shape 135"/>
          <p:cNvSpPr>
            <a:spLocks noGrp="1"/>
          </p:cNvSpPr>
          <p:nvPr>
            <p:ph type="body" idx="1"/>
          </p:nvPr>
        </p:nvSpPr>
        <p:spPr/>
        <p:txBody>
          <a:bodyPr/>
          <a:lstStyle/>
          <a:p>
            <a:pPr>
              <a:lnSpc>
                <a:spcPct val="120000"/>
              </a:lnSpc>
            </a:pPr>
            <a:r>
              <a:rPr lang="en-US" dirty="0" smtClean="0"/>
              <a:t>Enhance CTE - Leveling the field for those who elect to enroll </a:t>
            </a:r>
          </a:p>
          <a:p>
            <a:pPr>
              <a:lnSpc>
                <a:spcPct val="120000"/>
              </a:lnSpc>
            </a:pPr>
            <a:r>
              <a:rPr lang="en-US" dirty="0" smtClean="0"/>
              <a:t>Employers - Listening, acting, engaging</a:t>
            </a:r>
          </a:p>
          <a:p>
            <a:pPr>
              <a:lnSpc>
                <a:spcPct val="120000"/>
              </a:lnSpc>
            </a:pPr>
            <a:r>
              <a:rPr lang="en-US" dirty="0" smtClean="0"/>
              <a:t>Develop more fully the academic, technical and professional skills of faculty </a:t>
            </a:r>
          </a:p>
          <a:p>
            <a:pPr>
              <a:lnSpc>
                <a:spcPct val="120000"/>
              </a:lnSpc>
            </a:pPr>
            <a:r>
              <a:rPr lang="en-US" dirty="0" smtClean="0"/>
              <a:t>Advocate for partnership vs competition with stakeholders</a:t>
            </a:r>
            <a:endParaRPr lang="en-US" dirty="0"/>
          </a:p>
        </p:txBody>
      </p:sp>
    </p:spTree>
    <p:extLst>
      <p:ext uri="{BB962C8B-B14F-4D97-AF65-F5344CB8AC3E}">
        <p14:creationId xmlns:p14="http://schemas.microsoft.com/office/powerpoint/2010/main" val="194884856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title"/>
          </p:nvPr>
        </p:nvSpPr>
        <p:spPr/>
        <p:txBody>
          <a:bodyPr/>
          <a:lstStyle/>
          <a:p>
            <a:r>
              <a:rPr lang="en-US" dirty="0" smtClean="0"/>
              <a:t>Basic Grant </a:t>
            </a:r>
            <a:endParaRPr lang="en-US" dirty="0"/>
          </a:p>
        </p:txBody>
      </p:sp>
      <p:sp>
        <p:nvSpPr>
          <p:cNvPr id="138" name="Shape 138"/>
          <p:cNvSpPr>
            <a:spLocks noGrp="1"/>
          </p:cNvSpPr>
          <p:nvPr>
            <p:ph type="body" idx="1"/>
          </p:nvPr>
        </p:nvSpPr>
        <p:spPr>
          <a:xfrm>
            <a:off x="381000" y="1600200"/>
            <a:ext cx="8534400" cy="5029200"/>
          </a:xfrm>
        </p:spPr>
        <p:txBody>
          <a:bodyPr>
            <a:noAutofit/>
          </a:bodyPr>
          <a:lstStyle/>
          <a:p>
            <a:r>
              <a:rPr lang="en-US" sz="2800" dirty="0" smtClean="0"/>
              <a:t>Strengthen &amp; build rigorous programs of study (POS)</a:t>
            </a:r>
          </a:p>
          <a:p>
            <a:r>
              <a:rPr lang="en-US" sz="2800" dirty="0" smtClean="0"/>
              <a:t>Link secondary and postsecondary POS</a:t>
            </a:r>
          </a:p>
          <a:p>
            <a:r>
              <a:rPr lang="en-US" sz="2800" dirty="0" smtClean="0"/>
              <a:t>Teach all aspects of industry </a:t>
            </a:r>
          </a:p>
          <a:p>
            <a:r>
              <a:rPr lang="en-US" sz="2800" dirty="0" smtClean="0"/>
              <a:t>Improve the use of technology in teaching </a:t>
            </a:r>
          </a:p>
          <a:p>
            <a:r>
              <a:rPr lang="en-US" sz="2800" dirty="0" smtClean="0"/>
              <a:t>Provide professional development</a:t>
            </a:r>
          </a:p>
          <a:p>
            <a:r>
              <a:rPr lang="en-US" sz="2800" dirty="0" smtClean="0"/>
              <a:t>Evaluate CTE programs of study </a:t>
            </a:r>
          </a:p>
          <a:p>
            <a:r>
              <a:rPr lang="en-US" sz="2800" dirty="0" smtClean="0"/>
              <a:t>Expand and modernize CTE programs </a:t>
            </a:r>
          </a:p>
          <a:p>
            <a:r>
              <a:rPr lang="en-US" sz="2800" dirty="0" smtClean="0"/>
              <a:t>Fund programs of sufficient size, scope, and quality </a:t>
            </a:r>
          </a:p>
          <a:p>
            <a:r>
              <a:rPr lang="en-US" sz="2800" dirty="0" smtClean="0"/>
              <a:t>Develop self-sufficiency strategies for those who elect to enroll in CTE </a:t>
            </a:r>
            <a:endParaRPr lang="en-US" sz="2800" dirty="0"/>
          </a:p>
        </p:txBody>
      </p:sp>
    </p:spTree>
    <p:extLst>
      <p:ext uri="{BB962C8B-B14F-4D97-AF65-F5344CB8AC3E}">
        <p14:creationId xmlns:p14="http://schemas.microsoft.com/office/powerpoint/2010/main" val="877197490"/>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p:cNvSpPr>
          <p:nvPr>
            <p:ph type="title"/>
          </p:nvPr>
        </p:nvSpPr>
        <p:spPr/>
        <p:txBody>
          <a:bodyPr/>
          <a:lstStyle/>
          <a:p>
            <a:r>
              <a:rPr lang="en-US" smtClean="0"/>
              <a:t>Basic Grant </a:t>
            </a:r>
            <a:endParaRPr lang="en-US"/>
          </a:p>
        </p:txBody>
      </p:sp>
      <p:sp>
        <p:nvSpPr>
          <p:cNvPr id="141" name="Shape 141"/>
          <p:cNvSpPr>
            <a:spLocks noGrp="1"/>
          </p:cNvSpPr>
          <p:nvPr>
            <p:ph type="body" idx="1"/>
          </p:nvPr>
        </p:nvSpPr>
        <p:spPr/>
        <p:txBody>
          <a:bodyPr/>
          <a:lstStyle/>
          <a:p>
            <a:pPr>
              <a:spcAft>
                <a:spcPts val="1800"/>
              </a:spcAft>
            </a:pPr>
            <a:r>
              <a:rPr lang="en-US" dirty="0" smtClean="0"/>
              <a:t>Group Discussion </a:t>
            </a:r>
          </a:p>
          <a:p>
            <a:pPr>
              <a:spcAft>
                <a:spcPts val="1800"/>
              </a:spcAft>
            </a:pPr>
            <a:r>
              <a:rPr lang="en-US" dirty="0" smtClean="0"/>
              <a:t>What is one activity that your college completed this year that supports these required activities?</a:t>
            </a:r>
          </a:p>
          <a:p>
            <a:pPr>
              <a:spcAft>
                <a:spcPts val="1800"/>
              </a:spcAft>
            </a:pPr>
            <a:r>
              <a:rPr lang="en-US" dirty="0" smtClean="0"/>
              <a:t>What is one activity this year that you used Perkins funds to support?</a:t>
            </a:r>
            <a:endParaRPr lang="en-US" dirty="0"/>
          </a:p>
        </p:txBody>
      </p:sp>
    </p:spTree>
    <p:extLst>
      <p:ext uri="{BB962C8B-B14F-4D97-AF65-F5344CB8AC3E}">
        <p14:creationId xmlns:p14="http://schemas.microsoft.com/office/powerpoint/2010/main" val="58297777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p:cNvSpPr>
          <p:nvPr>
            <p:ph type="title"/>
          </p:nvPr>
        </p:nvSpPr>
        <p:spPr/>
        <p:txBody>
          <a:bodyPr/>
          <a:lstStyle/>
          <a:p>
            <a:r>
              <a:rPr lang="en-US" smtClean="0"/>
              <a:t>Perkins Planning Part II </a:t>
            </a:r>
            <a:endParaRPr lang="en-US"/>
          </a:p>
        </p:txBody>
      </p:sp>
      <p:sp>
        <p:nvSpPr>
          <p:cNvPr id="144" name="Shape 144"/>
          <p:cNvSpPr>
            <a:spLocks noGrp="1"/>
          </p:cNvSpPr>
          <p:nvPr>
            <p:ph type="body" idx="1"/>
          </p:nvPr>
        </p:nvSpPr>
        <p:spPr/>
        <p:txBody>
          <a:bodyPr/>
          <a:lstStyle/>
          <a:p>
            <a:r>
              <a:rPr lang="en-US" dirty="0" smtClean="0"/>
              <a:t>Writing the Local Plan </a:t>
            </a:r>
          </a:p>
          <a:p>
            <a:r>
              <a:rPr lang="en-US" dirty="0" smtClean="0"/>
              <a:t>Contact information </a:t>
            </a:r>
          </a:p>
          <a:p>
            <a:r>
              <a:rPr lang="en-US" dirty="0" smtClean="0"/>
              <a:t>Allotment options </a:t>
            </a:r>
          </a:p>
          <a:p>
            <a:r>
              <a:rPr lang="en-US" dirty="0" smtClean="0"/>
              <a:t>Required use of funds </a:t>
            </a:r>
          </a:p>
          <a:p>
            <a:r>
              <a:rPr lang="en-US" dirty="0" smtClean="0"/>
              <a:t>Assurances </a:t>
            </a:r>
          </a:p>
          <a:p>
            <a:r>
              <a:rPr lang="en-US" dirty="0" smtClean="0"/>
              <a:t>Local Plan </a:t>
            </a:r>
          </a:p>
          <a:p>
            <a:r>
              <a:rPr lang="en-US" dirty="0" smtClean="0"/>
              <a:t>Budget </a:t>
            </a:r>
            <a:endParaRPr lang="en-US" dirty="0"/>
          </a:p>
        </p:txBody>
      </p:sp>
    </p:spTree>
    <p:extLst>
      <p:ext uri="{BB962C8B-B14F-4D97-AF65-F5344CB8AC3E}">
        <p14:creationId xmlns:p14="http://schemas.microsoft.com/office/powerpoint/2010/main" val="1287066811"/>
      </p:ext>
    </p:extLst>
  </p:cSld>
  <p:clrMapOvr>
    <a:masterClrMapping/>
  </p:clrMapOvr>
  <p:transition spd="slow"/>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f6adc5d79a94e37ab7ec9b9c483552f xmlns="f46e81e7-297d-417f-b698-00dff3f07a0e">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fc194862-fd4a-42aa-9550-b5fd9ecd1cff</TermId>
        </TermInfo>
      </Terms>
    </mf6adc5d79a94e37ab7ec9b9c483552f>
    <Departments xmlns="88203bfa-d4ac-462e-8616-0292cc28843a">Marketing and Public Affairs</Departments>
    <PublishingExpirationDate xmlns="http://schemas.microsoft.com/sharepoint/v3" xsi:nil="true"/>
    <PublishingStartDate xmlns="http://schemas.microsoft.com/sharepoint/v3" xsi:nil="true"/>
    <TaxCatchAll xmlns="88203bfa-d4ac-462e-8616-0292cc28843a">
      <Value>38</Value>
      <Value>34</Value>
    </TaxCatchAl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3FB5CEF851A894EBF7DD1FB22F51352" ma:contentTypeVersion="20" ma:contentTypeDescription="Create a new document." ma:contentTypeScope="" ma:versionID="8f3af701f3df8a9c9048a907c74c0ac2">
  <xsd:schema xmlns:xsd="http://www.w3.org/2001/XMLSchema" xmlns:xs="http://www.w3.org/2001/XMLSchema" xmlns:p="http://schemas.microsoft.com/office/2006/metadata/properties" xmlns:ns1="http://schemas.microsoft.com/sharepoint/v3" xmlns:ns2="88203bfa-d4ac-462e-8616-0292cc28843a" xmlns:ns3="f46e81e7-297d-417f-b698-00dff3f07a0e" targetNamespace="http://schemas.microsoft.com/office/2006/metadata/properties" ma:root="true" ma:fieldsID="369e50db597ab9061d2b510d58b9a267" ns1:_="" ns2:_="" ns3:_="">
    <xsd:import namespace="http://schemas.microsoft.com/sharepoint/v3"/>
    <xsd:import namespace="88203bfa-d4ac-462e-8616-0292cc28843a"/>
    <xsd:import namespace="f46e81e7-297d-417f-b698-00dff3f07a0e"/>
    <xsd:element name="properties">
      <xsd:complexType>
        <xsd:sequence>
          <xsd:element name="documentManagement">
            <xsd:complexType>
              <xsd:all>
                <xsd:element ref="ns1:PublishingStartDate" minOccurs="0"/>
                <xsd:element ref="ns1:PublishingExpirationDate" minOccurs="0"/>
                <xsd:element ref="ns2:Departments"/>
                <xsd:element ref="ns2:TaxCatchAll" minOccurs="0"/>
                <xsd:element ref="ns3:mf6adc5d79a94e37ab7ec9b9c48355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8203bfa-d4ac-462e-8616-0292cc28843a" elementFormDefault="qualified">
    <xsd:import namespace="http://schemas.microsoft.com/office/2006/documentManagement/types"/>
    <xsd:import namespace="http://schemas.microsoft.com/office/infopath/2007/PartnerControls"/>
    <xsd:element name="Departments" ma:index="10" ma:displayName="Departments" ma:description="Select the department associated with this document or file. Department selections are based on this organization&#10;http://www.nccommunitycolleges.edu/Personnel/NCCCS_Directory.htm" ma:format="Dropdown" ma:internalName="Departments">
      <xsd:simpleType>
        <xsd:restriction base="dms:Choice">
          <xsd:enumeration value="Administrative and Facility Services"/>
          <xsd:enumeration value="Budgeting and Accounting and State-Level Accounting"/>
          <xsd:enumeration value="Contracts and Grants"/>
          <xsd:enumeration value="Human Resources"/>
          <xsd:enumeration value="Information Services"/>
          <xsd:enumeration value="Legal Affairs"/>
          <xsd:enumeration value="Marketing and Public Affairs"/>
          <xsd:enumeration value="Travel"/>
        </xsd:restriction>
      </xsd:simpleType>
    </xsd:element>
    <xsd:element name="TaxCatchAll" ma:index="11" nillable="true" ma:displayName="Taxonomy Catch All Column" ma:hidden="true" ma:list="{c4007c1c-46bb-42fa-88e6-4247e554f2f5}" ma:internalName="TaxCatchAll" ma:showField="CatchAllData" ma:web="88203bfa-d4ac-462e-8616-0292cc28843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46e81e7-297d-417f-b698-00dff3f07a0e" elementFormDefault="qualified">
    <xsd:import namespace="http://schemas.microsoft.com/office/2006/documentManagement/types"/>
    <xsd:import namespace="http://schemas.microsoft.com/office/infopath/2007/PartnerControls"/>
    <xsd:element name="mf6adc5d79a94e37ab7ec9b9c483552f" ma:index="13" ma:taxonomy="true" ma:internalName="mf6adc5d79a94e37ab7ec9b9c483552f" ma:taxonomyFieldName="Types" ma:displayName="Document Type" ma:indexed="true" ma:readOnly="false" ma:default="" ma:fieldId="{6f6adc5d-79a9-4e37-ab7e-c9b9c483552f}" ma:sspId="ff2c0a30-6022-4a53-931e-4e94d75a6b78" ma:termSetId="e83798e3-13ef-49a2-860b-1634b308a9c4"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B2E925-8E2E-4675-A322-811AC5A54530}">
  <ds:schemaRefs>
    <ds:schemaRef ds:uri="http://schemas.microsoft.com/sharepoint/v3/contenttype/forms"/>
  </ds:schemaRefs>
</ds:datastoreItem>
</file>

<file path=customXml/itemProps2.xml><?xml version="1.0" encoding="utf-8"?>
<ds:datastoreItem xmlns:ds="http://schemas.openxmlformats.org/officeDocument/2006/customXml" ds:itemID="{459EDD1A-F66B-4A90-8803-6512E3CBFB2F}">
  <ds:schemaRefs>
    <ds:schemaRef ds:uri="http://purl.org/dc/dcmitype/"/>
    <ds:schemaRef ds:uri="http://purl.org/dc/terms/"/>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88203bfa-d4ac-462e-8616-0292cc28843a"/>
    <ds:schemaRef ds:uri="f46e81e7-297d-417f-b698-00dff3f07a0e"/>
    <ds:schemaRef ds:uri="http://schemas.microsoft.com/sharepoint/v3"/>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F4C27CC1-3EE5-40B7-B2E3-EB81E1651D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8203bfa-d4ac-462e-8616-0292cc28843a"/>
    <ds:schemaRef ds:uri="f46e81e7-297d-417f-b698-00dff3f07a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3448</TotalTime>
  <Words>1423</Words>
  <Application>Microsoft Macintosh PowerPoint</Application>
  <PresentationFormat>On-screen Show (4:3)</PresentationFormat>
  <Paragraphs>252</Paragraphs>
  <Slides>34</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Franklin Gothic Medium</vt:lpstr>
      <vt:lpstr>Office Theme</vt:lpstr>
      <vt:lpstr>Postsecondary CTE   </vt:lpstr>
      <vt:lpstr>Annual Planning Meeting </vt:lpstr>
      <vt:lpstr>Planning Part I</vt:lpstr>
      <vt:lpstr>CTE State Staff</vt:lpstr>
      <vt:lpstr>Postsecondary Perkins</vt:lpstr>
      <vt:lpstr>Basic Grant </vt:lpstr>
      <vt:lpstr>Basic Grant </vt:lpstr>
      <vt:lpstr>Basic Grant </vt:lpstr>
      <vt:lpstr>Perkins Planning Part II </vt:lpstr>
      <vt:lpstr>Leadership  </vt:lpstr>
      <vt:lpstr>Leadership </vt:lpstr>
      <vt:lpstr>Perkins Performance Indicators</vt:lpstr>
      <vt:lpstr>1P1 Technical Skill Attainment</vt:lpstr>
      <vt:lpstr>1P1 – Technical Attainment</vt:lpstr>
      <vt:lpstr>2P1 - Credential, Certificate or Degree</vt:lpstr>
      <vt:lpstr>2P1 - Credential, Certificate or Degree</vt:lpstr>
      <vt:lpstr>3P1 - Student Retention or Transfer</vt:lpstr>
      <vt:lpstr>3P1 - Student Retention or Transfer</vt:lpstr>
      <vt:lpstr>4P1 – Student Placement</vt:lpstr>
      <vt:lpstr>4P1 – Placement into the Labor Force</vt:lpstr>
      <vt:lpstr>4P1 – Border Counties &amp; Military Installations</vt:lpstr>
      <vt:lpstr>5P1 – Non-Traditional Participation</vt:lpstr>
      <vt:lpstr>Non-Traditional Programs NOT included in the 2007 NAPE Crosswalk</vt:lpstr>
      <vt:lpstr>5P1 – Nontraditional Program Participation</vt:lpstr>
      <vt:lpstr>5P2 Non-Traditional Completion</vt:lpstr>
      <vt:lpstr>5P2 – Nontraditional Program Completion</vt:lpstr>
      <vt:lpstr>Monitoring - Basic Grant </vt:lpstr>
      <vt:lpstr>Monitoring - Basic Grant </vt:lpstr>
      <vt:lpstr>PowerPoint Presentation</vt:lpstr>
      <vt:lpstr>PowerPoint Presentation</vt:lpstr>
      <vt:lpstr>Methods of Administration of Federal CTE Programs</vt:lpstr>
      <vt:lpstr>Methods of Administration of Federal CTE Programs Checklist </vt:lpstr>
      <vt:lpstr>Writing the Local Plan </vt:lpstr>
      <vt:lpstr>Postsecondary CTE   </vt:lpstr>
    </vt:vector>
  </TitlesOfParts>
  <Company>NCCCS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Droessler</dc:title>
  <dc:creator>Chris Droessler</dc:creator>
  <cp:lastModifiedBy>Chris Droessler</cp:lastModifiedBy>
  <cp:revision>312</cp:revision>
  <dcterms:created xsi:type="dcterms:W3CDTF">2009-10-29T12:13:41Z</dcterms:created>
  <dcterms:modified xsi:type="dcterms:W3CDTF">2016-04-19T19:51:46Z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0x010100D3FB5CEF851A894EBF7DD1FB22F51352</vt:lpwstr>
  </property>
  <property fmtid="{D5CDD505-2E9C-101B-9397-08002B2CF9AE}" pid="3" name="Descriptors">
    <vt:lpwstr/>
  </property>
  <property fmtid="{D5CDD505-2E9C-101B-9397-08002B2CF9AE}" pid="4" name="Functions">
    <vt:lpwstr>34;#Branding|6e354d85-bdd8-4cc8-a485-4803f6fdee24</vt:lpwstr>
  </property>
  <property fmtid="{D5CDD505-2E9C-101B-9397-08002B2CF9AE}" pid="5" name="Types">
    <vt:lpwstr>38;#Template|fc194862-fd4a-42aa-9550-b5fd9ecd1cff</vt:lpwstr>
  </property>
  <property fmtid="{D5CDD505-2E9C-101B-9397-08002B2CF9AE}" pid="6" name="Objects">
    <vt:lpwstr/>
  </property>
  <property fmtid="{D5CDD505-2E9C-101B-9397-08002B2CF9AE}" pid="7" name="da5133d6118044a3aaacc66dd229ac83">
    <vt:lpwstr>Branding|6e354d85-bdd8-4cc8-a485-4803f6fdee24</vt:lpwstr>
  </property>
</Properties>
</file>