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9"/>
  </p:notesMasterIdLst>
  <p:handoutMasterIdLst>
    <p:handoutMasterId r:id="rId40"/>
  </p:handoutMasterIdLst>
  <p:sldIdLst>
    <p:sldId id="534" r:id="rId5"/>
    <p:sldId id="1165" r:id="rId6"/>
    <p:sldId id="257" r:id="rId7"/>
    <p:sldId id="1195" r:id="rId8"/>
    <p:sldId id="1527" r:id="rId9"/>
    <p:sldId id="1538" r:id="rId10"/>
    <p:sldId id="1539" r:id="rId11"/>
    <p:sldId id="1528" r:id="rId12"/>
    <p:sldId id="1537" r:id="rId13"/>
    <p:sldId id="1530" r:id="rId14"/>
    <p:sldId id="1533" r:id="rId15"/>
    <p:sldId id="1202" r:id="rId16"/>
    <p:sldId id="1536" r:id="rId17"/>
    <p:sldId id="713" r:id="rId18"/>
    <p:sldId id="712" r:id="rId19"/>
    <p:sldId id="1201" r:id="rId20"/>
    <p:sldId id="1200" r:id="rId21"/>
    <p:sldId id="1513" r:id="rId22"/>
    <p:sldId id="1203" r:id="rId23"/>
    <p:sldId id="1198" r:id="rId24"/>
    <p:sldId id="1521" r:id="rId25"/>
    <p:sldId id="1522" r:id="rId26"/>
    <p:sldId id="1523" r:id="rId27"/>
    <p:sldId id="1524" r:id="rId28"/>
    <p:sldId id="1534" r:id="rId29"/>
    <p:sldId id="1526" r:id="rId30"/>
    <p:sldId id="1196" r:id="rId31"/>
    <p:sldId id="261" r:id="rId32"/>
    <p:sldId id="1518" r:id="rId33"/>
    <p:sldId id="1240" r:id="rId34"/>
    <p:sldId id="772" r:id="rId35"/>
    <p:sldId id="291" r:id="rId36"/>
    <p:sldId id="1194" r:id="rId37"/>
    <p:sldId id="719" r:id="rId3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40A11-CEC6-230A-D502-D45BF9C07238}" v="4" dt="2021-10-11T15:04:00.590"/>
    <p1510:client id="{088310D6-379D-9EFF-6D38-0632E7E2BB04}" v="7" dt="2021-10-11T17:49:04.083"/>
    <p1510:client id="{0F9D1D77-D67F-82F0-7154-966183E9DF46}" v="3" dt="2021-10-11T17:43:25.090"/>
    <p1510:client id="{226213CE-A7E3-864C-81F0-BB7A9D22D3FB}" v="6" dt="2021-10-11T15:06:10.066"/>
    <p1510:client id="{37E3F17F-ABDC-CC76-A0C8-1F30BDF0C81A}" v="20" dt="2021-10-11T17:25:08.549"/>
    <p1510:client id="{537FC169-77ED-DED1-D436-1C47262F3B71}" v="18" dt="2021-10-11T15:02:05.740"/>
    <p1510:client id="{65249D0D-8DD6-B9FC-D357-D5AD46E17177}" v="62" dt="2021-10-11T19:09:21.076"/>
    <p1510:client id="{76D52DA1-CF22-4418-817F-79B7496DDE61}" v="228" dt="2021-10-11T14:27:38.059"/>
    <p1510:client id="{7CE28589-9E5F-E9B1-9D7C-68DF90A16379}" v="752" dt="2021-10-11T17:49:08.787"/>
    <p1510:client id="{94BE803B-AF7E-4E7C-DB42-74B8AC907F1C}" v="25" dt="2021-10-12T11:22:39.271"/>
    <p1510:client id="{B29A6190-8C2B-DB92-ACCF-A4C791485ED5}" v="73" dt="2021-10-12T10:43:07.164"/>
    <p1510:client id="{E85091F3-8D3B-2C4E-AD22-D0A645956227}" v="157" dt="2021-10-11T11:44:11.027"/>
    <p1510:client id="{F0F2BE4F-E54D-E7E3-DA29-F59E4FE16D8E}" v="26" dt="2021-10-12T12:19:56.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22" autoAdjust="0"/>
    <p:restoredTop sz="61893" autoAdjust="0"/>
  </p:normalViewPr>
  <p:slideViewPr>
    <p:cSldViewPr snapToGrid="0">
      <p:cViewPr varScale="1">
        <p:scale>
          <a:sx n="103" d="100"/>
          <a:sy n="103" d="100"/>
        </p:scale>
        <p:origin x="162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379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10/12/2021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10/12/2021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35</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62610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13606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329933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91978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Wilkes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September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Wayne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Vance-Granville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October 2021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Southeastern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Piedmont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Rowan-Cabarrus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Rockingham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Robeson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Pitt-Martin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Pamlico</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Nash</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Mayland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Lenoir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Johnston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James_Sprunt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Halifax</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Gaston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Forsyth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Fayetteville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Edgecombe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Durham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Craven</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Coastal_Carolina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Central_Piedmont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Carteret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Cape_Fear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Caldwell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Brunswick</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Blue_Ridge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Beaufort</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AB_Tech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71607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229166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10/12/2021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perkins.org/video/video.php?v=Wilkes-2021&amp;y=20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ncperkins.org/presentations/" TargetMode="External"/><Relationship Id="rId4" Type="http://schemas.openxmlformats.org/officeDocument/2006/relationships/hyperlink" Target="https://register.gotowebinar.com/register/197376232322469352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cperkins.org/video/video.php?v=Stanly-2021&amp;y=20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ncperkins.org/vide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blr360.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hughest@nccommunitycolleges.edu" TargetMode="External"/><Relationship Id="rId2" Type="http://schemas.openxmlformats.org/officeDocument/2006/relationships/hyperlink" Target="mailto:olveram@nccommunitycolleges.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October 12, 2021</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7271F-C8A6-B747-893B-415D65CEECA8}"/>
              </a:ext>
            </a:extLst>
          </p:cNvPr>
          <p:cNvSpPr>
            <a:spLocks noGrp="1"/>
          </p:cNvSpPr>
          <p:nvPr>
            <p:ph idx="1"/>
          </p:nvPr>
        </p:nvSpPr>
        <p:spPr/>
        <p:txBody>
          <a:bodyPr vert="horz" lIns="91440" tIns="45720" rIns="91440" bIns="45720" rtlCol="0" anchor="t">
            <a:normAutofit fontScale="92500" lnSpcReduction="20000"/>
          </a:bodyPr>
          <a:lstStyle/>
          <a:p>
            <a:pPr marL="174625" indent="-174625"/>
            <a:r>
              <a:rPr lang="en-US" dirty="0">
                <a:latin typeface="Times New Roman"/>
                <a:cs typeface="Times New Roman"/>
              </a:rPr>
              <a:t>Virtual vs in-person</a:t>
            </a:r>
          </a:p>
          <a:p>
            <a:pPr marL="343535" lvl="1" indent="-151130"/>
            <a:r>
              <a:rPr lang="en-US" dirty="0">
                <a:latin typeface="Times New Roman"/>
                <a:cs typeface="Times New Roman"/>
              </a:rPr>
              <a:t>Either works for us. We can travel and observe the college's protocols when we do.</a:t>
            </a:r>
          </a:p>
          <a:p>
            <a:pPr marL="174625" indent="-174625"/>
            <a:r>
              <a:rPr lang="en-US" dirty="0">
                <a:latin typeface="Times New Roman"/>
                <a:cs typeface="Times New Roman"/>
              </a:rPr>
              <a:t>Content to discuss</a:t>
            </a:r>
          </a:p>
          <a:p>
            <a:pPr marL="343535" lvl="1" indent="-151130"/>
            <a:r>
              <a:rPr lang="en-US" dirty="0">
                <a:latin typeface="Times New Roman"/>
                <a:cs typeface="Times New Roman"/>
              </a:rPr>
              <a:t>We are here (or there) to serve you</a:t>
            </a:r>
          </a:p>
          <a:p>
            <a:pPr marL="343535" lvl="1" indent="-151130"/>
            <a:r>
              <a:rPr lang="en-US" dirty="0">
                <a:latin typeface="Times New Roman"/>
                <a:cs typeface="Times New Roman"/>
              </a:rPr>
              <a:t>We also see state-wide issues and solutions we like to share</a:t>
            </a:r>
          </a:p>
          <a:p>
            <a:pPr marL="343535" lvl="1" indent="-151130"/>
            <a:r>
              <a:rPr lang="en-US" dirty="0">
                <a:latin typeface="Times New Roman"/>
                <a:cs typeface="Times New Roman"/>
              </a:rPr>
              <a:t>Promising practices are always on the table for discussion</a:t>
            </a:r>
          </a:p>
          <a:p>
            <a:pPr marL="174625" indent="-174625"/>
            <a:r>
              <a:rPr lang="en-US" dirty="0">
                <a:latin typeface="Times New Roman"/>
                <a:cs typeface="Times New Roman"/>
              </a:rPr>
              <a:t>Who should be at the table</a:t>
            </a:r>
          </a:p>
          <a:p>
            <a:pPr marL="343535" lvl="1" indent="-151130"/>
            <a:r>
              <a:rPr lang="en-US" dirty="0">
                <a:latin typeface="Times New Roman"/>
                <a:cs typeface="Times New Roman"/>
              </a:rPr>
              <a:t>Perkins Contact</a:t>
            </a:r>
          </a:p>
          <a:p>
            <a:pPr marL="343535" lvl="1" indent="-151130"/>
            <a:r>
              <a:rPr lang="en-US" dirty="0">
                <a:latin typeface="Times New Roman"/>
                <a:cs typeface="Times New Roman"/>
              </a:rPr>
              <a:t>CAO &amp; CFO</a:t>
            </a:r>
          </a:p>
          <a:p>
            <a:pPr marL="343535" lvl="1" indent="-151130"/>
            <a:r>
              <a:rPr lang="en-US" dirty="0">
                <a:latin typeface="Times New Roman"/>
                <a:cs typeface="Times New Roman"/>
              </a:rPr>
              <a:t>CTE Deans and faculty</a:t>
            </a:r>
          </a:p>
          <a:p>
            <a:pPr marL="343535" lvl="1" indent="-151130"/>
            <a:r>
              <a:rPr lang="en-US" dirty="0">
                <a:latin typeface="Times New Roman"/>
                <a:cs typeface="Times New Roman"/>
              </a:rPr>
              <a:t>Workforce partners</a:t>
            </a:r>
          </a:p>
          <a:p>
            <a:pPr marL="343535" lvl="1" indent="-151130"/>
            <a:r>
              <a:rPr lang="en-US" dirty="0">
                <a:latin typeface="Times New Roman"/>
                <a:cs typeface="Times New Roman"/>
              </a:rPr>
              <a:t>Secondary partners</a:t>
            </a:r>
          </a:p>
          <a:p>
            <a:pPr marL="343535" lvl="1" indent="-151130"/>
            <a:r>
              <a:rPr lang="en-US" dirty="0">
                <a:latin typeface="Times New Roman"/>
                <a:cs typeface="Times New Roman"/>
              </a:rPr>
              <a:t>Other partners as the college deems fit</a:t>
            </a:r>
          </a:p>
        </p:txBody>
      </p:sp>
      <p:sp>
        <p:nvSpPr>
          <p:cNvPr id="3" name="Title 2">
            <a:extLst>
              <a:ext uri="{FF2B5EF4-FFF2-40B4-BE49-F238E27FC236}">
                <a16:creationId xmlns:a16="http://schemas.microsoft.com/office/drawing/2014/main" id="{B6F7D813-2B2D-5E42-A2E6-659A5C02005C}"/>
              </a:ext>
            </a:extLst>
          </p:cNvPr>
          <p:cNvSpPr>
            <a:spLocks noGrp="1"/>
          </p:cNvSpPr>
          <p:nvPr>
            <p:ph type="title"/>
          </p:nvPr>
        </p:nvSpPr>
        <p:spPr/>
        <p:txBody>
          <a:bodyPr/>
          <a:lstStyle/>
          <a:p>
            <a:r>
              <a:rPr lang="en-US"/>
              <a:t>Technical Assistance Visits</a:t>
            </a:r>
          </a:p>
        </p:txBody>
      </p:sp>
    </p:spTree>
    <p:extLst>
      <p:ext uri="{BB962C8B-B14F-4D97-AF65-F5344CB8AC3E}">
        <p14:creationId xmlns:p14="http://schemas.microsoft.com/office/powerpoint/2010/main" val="268789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2DDCF-A964-4B0A-83C5-0BB14ACA2509}"/>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Virtual vs hybrid?</a:t>
            </a:r>
          </a:p>
          <a:p>
            <a:pPr marL="343535" lvl="1" indent="-151130"/>
            <a:r>
              <a:rPr lang="en-US" dirty="0">
                <a:latin typeface="Times New Roman"/>
                <a:cs typeface="Times New Roman"/>
              </a:rPr>
              <a:t>We are leaning toward hybrid, with regional face-to-face broadcast via Go To Webinar.</a:t>
            </a:r>
          </a:p>
          <a:p>
            <a:pPr marL="174625" indent="-174625"/>
            <a:r>
              <a:rPr lang="en-US" dirty="0">
                <a:latin typeface="Times New Roman"/>
                <a:cs typeface="Times New Roman"/>
              </a:rPr>
              <a:t>Who should attend?</a:t>
            </a:r>
          </a:p>
          <a:p>
            <a:pPr marL="343535" lvl="1" indent="-151130"/>
            <a:r>
              <a:rPr lang="en-US" dirty="0">
                <a:latin typeface="Times New Roman"/>
                <a:cs typeface="Times New Roman"/>
              </a:rPr>
              <a:t>Perkins contacts who have been supervising Perkins for 2 years or less</a:t>
            </a:r>
          </a:p>
          <a:p>
            <a:pPr marL="343535" lvl="1" indent="-151130"/>
            <a:r>
              <a:rPr lang="en-US" dirty="0">
                <a:latin typeface="Times New Roman"/>
                <a:cs typeface="Times New Roman"/>
              </a:rPr>
              <a:t>Anyone who wants a refresher</a:t>
            </a:r>
          </a:p>
          <a:p>
            <a:pPr marL="174625" indent="-174625"/>
            <a:r>
              <a:rPr lang="en-US" dirty="0">
                <a:latin typeface="Times New Roman"/>
                <a:cs typeface="Times New Roman"/>
              </a:rPr>
              <a:t>When?</a:t>
            </a:r>
          </a:p>
          <a:p>
            <a:pPr marL="343535" lvl="1" indent="-151130"/>
            <a:r>
              <a:rPr lang="en-US" dirty="0">
                <a:latin typeface="Times New Roman"/>
                <a:cs typeface="Times New Roman"/>
              </a:rPr>
              <a:t>Date to be determined.</a:t>
            </a:r>
            <a:endParaRPr lang="en-US" dirty="0"/>
          </a:p>
        </p:txBody>
      </p:sp>
      <p:sp>
        <p:nvSpPr>
          <p:cNvPr id="3" name="Title 2">
            <a:extLst>
              <a:ext uri="{FF2B5EF4-FFF2-40B4-BE49-F238E27FC236}">
                <a16:creationId xmlns:a16="http://schemas.microsoft.com/office/drawing/2014/main" id="{3F4E7DA2-305D-4523-A09E-24045045882B}"/>
              </a:ext>
            </a:extLst>
          </p:cNvPr>
          <p:cNvSpPr>
            <a:spLocks noGrp="1"/>
          </p:cNvSpPr>
          <p:nvPr>
            <p:ph type="title"/>
          </p:nvPr>
        </p:nvSpPr>
        <p:spPr/>
        <p:txBody>
          <a:bodyPr/>
          <a:lstStyle/>
          <a:p>
            <a:r>
              <a:rPr lang="en-US">
                <a:ln w="0">
                  <a:solidFill>
                    <a:srgbClr val="5B9BD5"/>
                  </a:solidFill>
                </a:ln>
                <a:cs typeface="Calibri Light"/>
              </a:rPr>
              <a:t>Perkins 101</a:t>
            </a:r>
            <a:endParaRPr lang="en-US"/>
          </a:p>
        </p:txBody>
      </p:sp>
    </p:spTree>
    <p:extLst>
      <p:ext uri="{BB962C8B-B14F-4D97-AF65-F5344CB8AC3E}">
        <p14:creationId xmlns:p14="http://schemas.microsoft.com/office/powerpoint/2010/main" val="63155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BC1423-E304-4100-8B30-91889247CEAB}"/>
              </a:ext>
            </a:extLst>
          </p:cNvPr>
          <p:cNvSpPr>
            <a:spLocks noGrp="1"/>
          </p:cNvSpPr>
          <p:nvPr>
            <p:ph idx="1"/>
          </p:nvPr>
        </p:nvSpPr>
        <p:spPr/>
        <p:txBody>
          <a:bodyPr vert="horz" lIns="91440" tIns="45720" rIns="91440" bIns="45720" rtlCol="0" anchor="t">
            <a:normAutofit lnSpcReduction="10000"/>
          </a:bodyPr>
          <a:lstStyle/>
          <a:p>
            <a:pPr marL="174625" indent="-174625">
              <a:spcBef>
                <a:spcPts val="1200"/>
              </a:spcBef>
            </a:pPr>
            <a:r>
              <a:rPr lang="en-US" dirty="0"/>
              <a:t>Determine dollar amount to be added </a:t>
            </a:r>
            <a:endParaRPr lang="en-US"/>
          </a:p>
          <a:p>
            <a:pPr marL="168910" lvl="1" indent="0">
              <a:spcBef>
                <a:spcPts val="1200"/>
              </a:spcBef>
              <a:buNone/>
            </a:pPr>
            <a:r>
              <a:rPr lang="en-US" dirty="0"/>
              <a:t>** It will </a:t>
            </a:r>
            <a:r>
              <a:rPr lang="en-US" b="1" dirty="0">
                <a:solidFill>
                  <a:srgbClr val="FF0000"/>
                </a:solidFill>
              </a:rPr>
              <a:t>NOT</a:t>
            </a:r>
            <a:r>
              <a:rPr lang="en-US" dirty="0"/>
              <a:t> be the amount approved by the state board due to WIOA contribution. </a:t>
            </a:r>
          </a:p>
          <a:p>
            <a:pPr marL="174625" indent="-174625">
              <a:spcBef>
                <a:spcPts val="1200"/>
              </a:spcBef>
            </a:pPr>
            <a:r>
              <a:rPr lang="en-US" dirty="0"/>
              <a:t>Update local plan, include link to CLNA </a:t>
            </a:r>
          </a:p>
          <a:p>
            <a:pPr marL="168910" lvl="1" indent="0">
              <a:spcBef>
                <a:spcPts val="1200"/>
              </a:spcBef>
              <a:buNone/>
            </a:pPr>
            <a:r>
              <a:rPr lang="en-US" dirty="0">
                <a:latin typeface="Times New Roman"/>
                <a:cs typeface="Times New Roman"/>
              </a:rPr>
              <a:t>** May need to reduce VOC Code 10 budgeted amount</a:t>
            </a:r>
          </a:p>
          <a:p>
            <a:pPr marL="168910" lvl="1" indent="0">
              <a:spcBef>
                <a:spcPts val="1200"/>
              </a:spcBef>
              <a:buNone/>
            </a:pPr>
            <a:r>
              <a:rPr lang="en-US" dirty="0"/>
              <a:t>** Remember to submit job descriptions if hiring additional employees</a:t>
            </a:r>
          </a:p>
          <a:p>
            <a:pPr marL="174625" indent="-174625">
              <a:spcBef>
                <a:spcPts val="1200"/>
              </a:spcBef>
            </a:pPr>
            <a:r>
              <a:rPr lang="en-US" dirty="0"/>
              <a:t>Complete budget modification form (separate file from local plan budget tab)</a:t>
            </a:r>
          </a:p>
          <a:p>
            <a:pPr marL="174625" indent="-174625">
              <a:spcBef>
                <a:spcPts val="1200"/>
              </a:spcBef>
            </a:pPr>
            <a:r>
              <a:rPr lang="en-US" dirty="0"/>
              <a:t>Submit both the plan and modification to the Moodle.</a:t>
            </a:r>
          </a:p>
        </p:txBody>
      </p:sp>
      <p:sp>
        <p:nvSpPr>
          <p:cNvPr id="3" name="Title 2">
            <a:extLst>
              <a:ext uri="{FF2B5EF4-FFF2-40B4-BE49-F238E27FC236}">
                <a16:creationId xmlns:a16="http://schemas.microsoft.com/office/drawing/2014/main" id="{E07B12D6-4573-4FAD-B0B4-DDF09875C5B1}"/>
              </a:ext>
            </a:extLst>
          </p:cNvPr>
          <p:cNvSpPr>
            <a:spLocks noGrp="1"/>
          </p:cNvSpPr>
          <p:nvPr>
            <p:ph type="title"/>
          </p:nvPr>
        </p:nvSpPr>
        <p:spPr/>
        <p:txBody>
          <a:bodyPr/>
          <a:lstStyle/>
          <a:p>
            <a:r>
              <a:rPr lang="en-US" dirty="0"/>
              <a:t>Modification to add carry-forward funds</a:t>
            </a:r>
          </a:p>
        </p:txBody>
      </p:sp>
    </p:spTree>
    <p:extLst>
      <p:ext uri="{BB962C8B-B14F-4D97-AF65-F5344CB8AC3E}">
        <p14:creationId xmlns:p14="http://schemas.microsoft.com/office/powerpoint/2010/main" val="29583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A789870C-EC53-4828-8DF5-468298AF8AB0}"/>
              </a:ext>
            </a:extLst>
          </p:cNvPr>
          <p:cNvPicPr>
            <a:picLocks noChangeAspect="1"/>
          </p:cNvPicPr>
          <p:nvPr/>
        </p:nvPicPr>
        <p:blipFill rotWithShape="1">
          <a:blip r:embed="rId3"/>
          <a:srcRect r="20398" b="-234"/>
          <a:stretch/>
        </p:blipFill>
        <p:spPr>
          <a:xfrm>
            <a:off x="3495278" y="1377538"/>
            <a:ext cx="3978702" cy="3557046"/>
          </a:xfrm>
          <a:prstGeom prst="rect">
            <a:avLst/>
          </a:prstGeom>
          <a:noFill/>
        </p:spPr>
      </p:pic>
      <p:sp>
        <p:nvSpPr>
          <p:cNvPr id="3" name="Title 2">
            <a:extLst>
              <a:ext uri="{FF2B5EF4-FFF2-40B4-BE49-F238E27FC236}">
                <a16:creationId xmlns:a16="http://schemas.microsoft.com/office/drawing/2014/main" id="{036D80A7-CD70-4A20-A2EC-76A85A2498F0}"/>
              </a:ext>
            </a:extLst>
          </p:cNvPr>
          <p:cNvSpPr>
            <a:spLocks noGrp="1"/>
          </p:cNvSpPr>
          <p:nvPr>
            <p:ph type="title"/>
          </p:nvPr>
        </p:nvSpPr>
        <p:spPr>
          <a:xfrm>
            <a:off x="1297859" y="126367"/>
            <a:ext cx="7364361" cy="994172"/>
          </a:xfrm>
        </p:spPr>
        <p:txBody>
          <a:bodyPr anchor="ctr">
            <a:normAutofit/>
          </a:bodyPr>
          <a:lstStyle/>
          <a:p>
            <a:r>
              <a:rPr lang="en-US" dirty="0"/>
              <a:t>Perkins Carry Forward Calculation</a:t>
            </a:r>
          </a:p>
        </p:txBody>
      </p:sp>
      <p:sp>
        <p:nvSpPr>
          <p:cNvPr id="10" name="Explosion: 14 Points 9">
            <a:extLst>
              <a:ext uri="{FF2B5EF4-FFF2-40B4-BE49-F238E27FC236}">
                <a16:creationId xmlns:a16="http://schemas.microsoft.com/office/drawing/2014/main" id="{5F416F35-109F-4719-AF15-47727435314F}"/>
              </a:ext>
            </a:extLst>
          </p:cNvPr>
          <p:cNvSpPr/>
          <p:nvPr/>
        </p:nvSpPr>
        <p:spPr>
          <a:xfrm rot="20477733">
            <a:off x="91868" y="1660888"/>
            <a:ext cx="4246993" cy="298205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 with your Perkins Coordinator</a:t>
            </a:r>
          </a:p>
        </p:txBody>
      </p:sp>
    </p:spTree>
    <p:extLst>
      <p:ext uri="{BB962C8B-B14F-4D97-AF65-F5344CB8AC3E}">
        <p14:creationId xmlns:p14="http://schemas.microsoft.com/office/powerpoint/2010/main" val="124936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410693-D1E7-4734-9042-815F897CF9B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27641" y="849976"/>
            <a:ext cx="4888718" cy="4167157"/>
          </a:xfrm>
        </p:spPr>
      </p:pic>
      <p:sp>
        <p:nvSpPr>
          <p:cNvPr id="3" name="Title 2">
            <a:extLst>
              <a:ext uri="{FF2B5EF4-FFF2-40B4-BE49-F238E27FC236}">
                <a16:creationId xmlns:a16="http://schemas.microsoft.com/office/drawing/2014/main" id="{96567049-7F99-4954-A99F-69F338F87572}"/>
              </a:ext>
            </a:extLst>
          </p:cNvPr>
          <p:cNvSpPr>
            <a:spLocks noGrp="1"/>
          </p:cNvSpPr>
          <p:nvPr>
            <p:ph type="title"/>
          </p:nvPr>
        </p:nvSpPr>
        <p:spPr/>
        <p:txBody>
          <a:bodyPr/>
          <a:lstStyle/>
          <a:p>
            <a:r>
              <a:rPr lang="en-US" dirty="0"/>
              <a:t>Budget Modifications</a:t>
            </a:r>
          </a:p>
        </p:txBody>
      </p:sp>
      <p:sp>
        <p:nvSpPr>
          <p:cNvPr id="6" name="Arrow: Down 5">
            <a:extLst>
              <a:ext uri="{FF2B5EF4-FFF2-40B4-BE49-F238E27FC236}">
                <a16:creationId xmlns:a16="http://schemas.microsoft.com/office/drawing/2014/main" id="{08E2CEE1-E153-4445-91C6-DFB5D3D2A4B3}"/>
              </a:ext>
            </a:extLst>
          </p:cNvPr>
          <p:cNvSpPr/>
          <p:nvPr/>
        </p:nvSpPr>
        <p:spPr>
          <a:xfrm>
            <a:off x="5296277" y="751437"/>
            <a:ext cx="353085" cy="5798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E1F552C-3536-4000-8E35-22A44A5A997D}"/>
              </a:ext>
            </a:extLst>
          </p:cNvPr>
          <p:cNvSpPr/>
          <p:nvPr/>
        </p:nvSpPr>
        <p:spPr>
          <a:xfrm>
            <a:off x="1462135" y="2933554"/>
            <a:ext cx="642796" cy="2625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32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7F31F-5EAE-3646-870E-530F462A6867}"/>
              </a:ext>
            </a:extLst>
          </p:cNvPr>
          <p:cNvSpPr>
            <a:spLocks noGrp="1"/>
          </p:cNvSpPr>
          <p:nvPr>
            <p:ph type="title"/>
          </p:nvPr>
        </p:nvSpPr>
        <p:spPr/>
        <p:txBody>
          <a:bodyPr/>
          <a:lstStyle/>
          <a:p>
            <a:r>
              <a:rPr lang="en-US" dirty="0"/>
              <a:t>2021-22 Local Plan Template</a:t>
            </a:r>
          </a:p>
        </p:txBody>
      </p:sp>
      <p:pic>
        <p:nvPicPr>
          <p:cNvPr id="4" name="Content Placeholder 3">
            <a:extLst>
              <a:ext uri="{FF2B5EF4-FFF2-40B4-BE49-F238E27FC236}">
                <a16:creationId xmlns:a16="http://schemas.microsoft.com/office/drawing/2014/main" id="{9EFBAC38-6327-4519-A470-726DE9A3BDD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99100" y="840966"/>
            <a:ext cx="7547371" cy="4091237"/>
          </a:xfrm>
        </p:spPr>
      </p:pic>
      <p:sp>
        <p:nvSpPr>
          <p:cNvPr id="5" name="Arrow: Down 4">
            <a:extLst>
              <a:ext uri="{FF2B5EF4-FFF2-40B4-BE49-F238E27FC236}">
                <a16:creationId xmlns:a16="http://schemas.microsoft.com/office/drawing/2014/main" id="{4D584D20-1A6C-4A28-87CD-4A72EC9BF110}"/>
              </a:ext>
            </a:extLst>
          </p:cNvPr>
          <p:cNvSpPr/>
          <p:nvPr/>
        </p:nvSpPr>
        <p:spPr>
          <a:xfrm>
            <a:off x="2992136" y="1218524"/>
            <a:ext cx="234461" cy="32752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0000"/>
              </a:solidFill>
            </a:endParaRPr>
          </a:p>
        </p:txBody>
      </p:sp>
      <p:sp>
        <p:nvSpPr>
          <p:cNvPr id="2" name="TextBox 1">
            <a:extLst>
              <a:ext uri="{FF2B5EF4-FFF2-40B4-BE49-F238E27FC236}">
                <a16:creationId xmlns:a16="http://schemas.microsoft.com/office/drawing/2014/main" id="{7A0CCED4-2532-4361-B648-681061010269}"/>
              </a:ext>
            </a:extLst>
          </p:cNvPr>
          <p:cNvSpPr txBox="1"/>
          <p:nvPr/>
        </p:nvSpPr>
        <p:spPr>
          <a:xfrm>
            <a:off x="2699059" y="941525"/>
            <a:ext cx="820616" cy="276999"/>
          </a:xfrm>
          <a:prstGeom prst="rect">
            <a:avLst/>
          </a:prstGeom>
          <a:noFill/>
          <a:ln>
            <a:noFill/>
          </a:ln>
        </p:spPr>
        <p:txBody>
          <a:bodyPr wrap="square" rtlCol="0">
            <a:spAutoFit/>
          </a:bodyPr>
          <a:lstStyle/>
          <a:p>
            <a:r>
              <a:rPr lang="en-US" sz="1200" dirty="0">
                <a:solidFill>
                  <a:srgbClr val="FF0000"/>
                </a:solidFill>
              </a:rPr>
              <a:t>CLNA Link</a:t>
            </a:r>
          </a:p>
        </p:txBody>
      </p:sp>
    </p:spTree>
    <p:extLst>
      <p:ext uri="{BB962C8B-B14F-4D97-AF65-F5344CB8AC3E}">
        <p14:creationId xmlns:p14="http://schemas.microsoft.com/office/powerpoint/2010/main" val="230278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D8AD9-967A-4F5C-8093-9F7C9D479203}"/>
              </a:ext>
            </a:extLst>
          </p:cNvPr>
          <p:cNvSpPr>
            <a:spLocks noGrp="1"/>
          </p:cNvSpPr>
          <p:nvPr>
            <p:ph idx="1"/>
          </p:nvPr>
        </p:nvSpPr>
        <p:spPr/>
        <p:txBody>
          <a:bodyPr/>
          <a:lstStyle/>
          <a:p>
            <a:pPr marL="0" indent="0">
              <a:buNone/>
            </a:pPr>
            <a:r>
              <a:rPr lang="en-US" dirty="0"/>
              <a:t>EVERYONE who is paid via Payroll using Perkins funds must have a job description or extra-duty-pay/contact description uploaded. Please ensure all employee titles are the same on the description and the plan’s salary tab</a:t>
            </a:r>
          </a:p>
        </p:txBody>
      </p:sp>
      <p:sp>
        <p:nvSpPr>
          <p:cNvPr id="3" name="Title 2">
            <a:extLst>
              <a:ext uri="{FF2B5EF4-FFF2-40B4-BE49-F238E27FC236}">
                <a16:creationId xmlns:a16="http://schemas.microsoft.com/office/drawing/2014/main" id="{19B6F95D-1D7E-4B54-9207-3E02456397FC}"/>
              </a:ext>
            </a:extLst>
          </p:cNvPr>
          <p:cNvSpPr>
            <a:spLocks noGrp="1"/>
          </p:cNvSpPr>
          <p:nvPr>
            <p:ph type="title"/>
          </p:nvPr>
        </p:nvSpPr>
        <p:spPr/>
        <p:txBody>
          <a:bodyPr/>
          <a:lstStyle/>
          <a:p>
            <a:r>
              <a:rPr lang="en-US" dirty="0"/>
              <a:t>Paying someone via Payroll?</a:t>
            </a:r>
          </a:p>
        </p:txBody>
      </p:sp>
      <p:pic>
        <p:nvPicPr>
          <p:cNvPr id="5" name="Picture 4">
            <a:extLst>
              <a:ext uri="{FF2B5EF4-FFF2-40B4-BE49-F238E27FC236}">
                <a16:creationId xmlns:a16="http://schemas.microsoft.com/office/drawing/2014/main" id="{D967B5CA-738D-4DE8-9870-D48A72C3C03A}"/>
              </a:ext>
            </a:extLst>
          </p:cNvPr>
          <p:cNvPicPr>
            <a:picLocks noChangeAspect="1"/>
          </p:cNvPicPr>
          <p:nvPr/>
        </p:nvPicPr>
        <p:blipFill>
          <a:blip r:embed="rId2"/>
          <a:stretch>
            <a:fillRect/>
          </a:stretch>
        </p:blipFill>
        <p:spPr>
          <a:xfrm>
            <a:off x="1014412" y="3095280"/>
            <a:ext cx="7115175" cy="1266825"/>
          </a:xfrm>
          <a:custGeom>
            <a:avLst/>
            <a:gdLst>
              <a:gd name="connsiteX0" fmla="*/ 0 w 7115175"/>
              <a:gd name="connsiteY0" fmla="*/ 0 h 1266825"/>
              <a:gd name="connsiteX1" fmla="*/ 664083 w 7115175"/>
              <a:gd name="connsiteY1" fmla="*/ 0 h 1266825"/>
              <a:gd name="connsiteX2" fmla="*/ 1185863 w 7115175"/>
              <a:gd name="connsiteY2" fmla="*/ 0 h 1266825"/>
              <a:gd name="connsiteX3" fmla="*/ 1778794 w 7115175"/>
              <a:gd name="connsiteY3" fmla="*/ 0 h 1266825"/>
              <a:gd name="connsiteX4" fmla="*/ 2158270 w 7115175"/>
              <a:gd name="connsiteY4" fmla="*/ 0 h 1266825"/>
              <a:gd name="connsiteX5" fmla="*/ 2751201 w 7115175"/>
              <a:gd name="connsiteY5" fmla="*/ 0 h 1266825"/>
              <a:gd name="connsiteX6" fmla="*/ 3415284 w 7115175"/>
              <a:gd name="connsiteY6" fmla="*/ 0 h 1266825"/>
              <a:gd name="connsiteX7" fmla="*/ 4079367 w 7115175"/>
              <a:gd name="connsiteY7" fmla="*/ 0 h 1266825"/>
              <a:gd name="connsiteX8" fmla="*/ 4672298 w 7115175"/>
              <a:gd name="connsiteY8" fmla="*/ 0 h 1266825"/>
              <a:gd name="connsiteX9" fmla="*/ 5122926 w 7115175"/>
              <a:gd name="connsiteY9" fmla="*/ 0 h 1266825"/>
              <a:gd name="connsiteX10" fmla="*/ 5715857 w 7115175"/>
              <a:gd name="connsiteY10" fmla="*/ 0 h 1266825"/>
              <a:gd name="connsiteX11" fmla="*/ 6166485 w 7115175"/>
              <a:gd name="connsiteY11" fmla="*/ 0 h 1266825"/>
              <a:gd name="connsiteX12" fmla="*/ 7115175 w 7115175"/>
              <a:gd name="connsiteY12" fmla="*/ 0 h 1266825"/>
              <a:gd name="connsiteX13" fmla="*/ 7115175 w 7115175"/>
              <a:gd name="connsiteY13" fmla="*/ 384270 h 1266825"/>
              <a:gd name="connsiteX14" fmla="*/ 7115175 w 7115175"/>
              <a:gd name="connsiteY14" fmla="*/ 793877 h 1266825"/>
              <a:gd name="connsiteX15" fmla="*/ 7115175 w 7115175"/>
              <a:gd name="connsiteY15" fmla="*/ 1266825 h 1266825"/>
              <a:gd name="connsiteX16" fmla="*/ 6593396 w 7115175"/>
              <a:gd name="connsiteY16" fmla="*/ 1266825 h 1266825"/>
              <a:gd name="connsiteX17" fmla="*/ 5858161 w 7115175"/>
              <a:gd name="connsiteY17" fmla="*/ 1266825 h 1266825"/>
              <a:gd name="connsiteX18" fmla="*/ 5478685 w 7115175"/>
              <a:gd name="connsiteY18" fmla="*/ 1266825 h 1266825"/>
              <a:gd name="connsiteX19" fmla="*/ 5028057 w 7115175"/>
              <a:gd name="connsiteY19" fmla="*/ 1266825 h 1266825"/>
              <a:gd name="connsiteX20" fmla="*/ 4577429 w 7115175"/>
              <a:gd name="connsiteY20" fmla="*/ 1266825 h 1266825"/>
              <a:gd name="connsiteX21" fmla="*/ 4126801 w 7115175"/>
              <a:gd name="connsiteY21" fmla="*/ 1266825 h 1266825"/>
              <a:gd name="connsiteX22" fmla="*/ 3747325 w 7115175"/>
              <a:gd name="connsiteY22" fmla="*/ 1266825 h 1266825"/>
              <a:gd name="connsiteX23" fmla="*/ 3083243 w 7115175"/>
              <a:gd name="connsiteY23" fmla="*/ 1266825 h 1266825"/>
              <a:gd name="connsiteX24" fmla="*/ 2703767 w 7115175"/>
              <a:gd name="connsiteY24" fmla="*/ 1266825 h 1266825"/>
              <a:gd name="connsiteX25" fmla="*/ 2253139 w 7115175"/>
              <a:gd name="connsiteY25" fmla="*/ 1266825 h 1266825"/>
              <a:gd name="connsiteX26" fmla="*/ 1731359 w 7115175"/>
              <a:gd name="connsiteY26" fmla="*/ 1266825 h 1266825"/>
              <a:gd name="connsiteX27" fmla="*/ 1209580 w 7115175"/>
              <a:gd name="connsiteY27" fmla="*/ 1266825 h 1266825"/>
              <a:gd name="connsiteX28" fmla="*/ 0 w 7115175"/>
              <a:gd name="connsiteY28" fmla="*/ 1266825 h 1266825"/>
              <a:gd name="connsiteX29" fmla="*/ 0 w 7115175"/>
              <a:gd name="connsiteY29" fmla="*/ 844550 h 1266825"/>
              <a:gd name="connsiteX30" fmla="*/ 0 w 7115175"/>
              <a:gd name="connsiteY30" fmla="*/ 409607 h 1266825"/>
              <a:gd name="connsiteX31" fmla="*/ 0 w 7115175"/>
              <a:gd name="connsiteY31"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15175" h="1266825" fill="none" extrusionOk="0">
                <a:moveTo>
                  <a:pt x="0" y="0"/>
                </a:moveTo>
                <a:cubicBezTo>
                  <a:pt x="251994" y="-73448"/>
                  <a:pt x="423062" y="33128"/>
                  <a:pt x="664083" y="0"/>
                </a:cubicBezTo>
                <a:cubicBezTo>
                  <a:pt x="905104" y="-33128"/>
                  <a:pt x="990024" y="2219"/>
                  <a:pt x="1185863" y="0"/>
                </a:cubicBezTo>
                <a:cubicBezTo>
                  <a:pt x="1381702" y="-2219"/>
                  <a:pt x="1518563" y="59204"/>
                  <a:pt x="1778794" y="0"/>
                </a:cubicBezTo>
                <a:cubicBezTo>
                  <a:pt x="2039025" y="-59204"/>
                  <a:pt x="2077186" y="26881"/>
                  <a:pt x="2158270" y="0"/>
                </a:cubicBezTo>
                <a:cubicBezTo>
                  <a:pt x="2239354" y="-26881"/>
                  <a:pt x="2548033" y="23576"/>
                  <a:pt x="2751201" y="0"/>
                </a:cubicBezTo>
                <a:cubicBezTo>
                  <a:pt x="2954369" y="-23576"/>
                  <a:pt x="3165760" y="11528"/>
                  <a:pt x="3415284" y="0"/>
                </a:cubicBezTo>
                <a:cubicBezTo>
                  <a:pt x="3664808" y="-11528"/>
                  <a:pt x="3808222" y="42180"/>
                  <a:pt x="4079367" y="0"/>
                </a:cubicBezTo>
                <a:cubicBezTo>
                  <a:pt x="4350512" y="-42180"/>
                  <a:pt x="4510406" y="17273"/>
                  <a:pt x="4672298" y="0"/>
                </a:cubicBezTo>
                <a:cubicBezTo>
                  <a:pt x="4834190" y="-17273"/>
                  <a:pt x="5027338" y="41006"/>
                  <a:pt x="5122926" y="0"/>
                </a:cubicBezTo>
                <a:cubicBezTo>
                  <a:pt x="5218514" y="-41006"/>
                  <a:pt x="5495387" y="13071"/>
                  <a:pt x="5715857" y="0"/>
                </a:cubicBezTo>
                <a:cubicBezTo>
                  <a:pt x="5936327" y="-13071"/>
                  <a:pt x="6052708" y="49628"/>
                  <a:pt x="6166485" y="0"/>
                </a:cubicBezTo>
                <a:cubicBezTo>
                  <a:pt x="6280262" y="-49628"/>
                  <a:pt x="6884414" y="12055"/>
                  <a:pt x="7115175" y="0"/>
                </a:cubicBezTo>
                <a:cubicBezTo>
                  <a:pt x="7148621" y="76948"/>
                  <a:pt x="7070973" y="200616"/>
                  <a:pt x="7115175" y="384270"/>
                </a:cubicBezTo>
                <a:cubicBezTo>
                  <a:pt x="7159377" y="567924"/>
                  <a:pt x="7080423" y="613440"/>
                  <a:pt x="7115175" y="793877"/>
                </a:cubicBezTo>
                <a:cubicBezTo>
                  <a:pt x="7149927" y="974314"/>
                  <a:pt x="7099072" y="1066776"/>
                  <a:pt x="7115175" y="1266825"/>
                </a:cubicBezTo>
                <a:cubicBezTo>
                  <a:pt x="6946086" y="1269255"/>
                  <a:pt x="6850154" y="1225136"/>
                  <a:pt x="6593396" y="1266825"/>
                </a:cubicBezTo>
                <a:cubicBezTo>
                  <a:pt x="6336638" y="1308514"/>
                  <a:pt x="6107477" y="1243141"/>
                  <a:pt x="5858161" y="1266825"/>
                </a:cubicBezTo>
                <a:cubicBezTo>
                  <a:pt x="5608846" y="1290509"/>
                  <a:pt x="5631550" y="1226424"/>
                  <a:pt x="5478685" y="1266825"/>
                </a:cubicBezTo>
                <a:cubicBezTo>
                  <a:pt x="5325820" y="1307226"/>
                  <a:pt x="5181844" y="1256363"/>
                  <a:pt x="5028057" y="1266825"/>
                </a:cubicBezTo>
                <a:cubicBezTo>
                  <a:pt x="4874270" y="1277287"/>
                  <a:pt x="4777893" y="1255454"/>
                  <a:pt x="4577429" y="1266825"/>
                </a:cubicBezTo>
                <a:cubicBezTo>
                  <a:pt x="4376965" y="1278196"/>
                  <a:pt x="4222993" y="1222031"/>
                  <a:pt x="4126801" y="1266825"/>
                </a:cubicBezTo>
                <a:cubicBezTo>
                  <a:pt x="4030609" y="1311619"/>
                  <a:pt x="3928015" y="1253480"/>
                  <a:pt x="3747325" y="1266825"/>
                </a:cubicBezTo>
                <a:cubicBezTo>
                  <a:pt x="3566635" y="1280170"/>
                  <a:pt x="3316401" y="1227300"/>
                  <a:pt x="3083243" y="1266825"/>
                </a:cubicBezTo>
                <a:cubicBezTo>
                  <a:pt x="2850085" y="1306350"/>
                  <a:pt x="2870475" y="1264405"/>
                  <a:pt x="2703767" y="1266825"/>
                </a:cubicBezTo>
                <a:cubicBezTo>
                  <a:pt x="2537059" y="1269245"/>
                  <a:pt x="2458103" y="1251739"/>
                  <a:pt x="2253139" y="1266825"/>
                </a:cubicBezTo>
                <a:cubicBezTo>
                  <a:pt x="2048175" y="1281911"/>
                  <a:pt x="1867081" y="1226060"/>
                  <a:pt x="1731359" y="1266825"/>
                </a:cubicBezTo>
                <a:cubicBezTo>
                  <a:pt x="1595637" y="1307590"/>
                  <a:pt x="1334077" y="1216208"/>
                  <a:pt x="1209580" y="1266825"/>
                </a:cubicBezTo>
                <a:cubicBezTo>
                  <a:pt x="1085083" y="1317442"/>
                  <a:pt x="466210" y="1146833"/>
                  <a:pt x="0" y="1266825"/>
                </a:cubicBezTo>
                <a:cubicBezTo>
                  <a:pt x="-35333" y="1112838"/>
                  <a:pt x="773" y="1038901"/>
                  <a:pt x="0" y="844550"/>
                </a:cubicBezTo>
                <a:cubicBezTo>
                  <a:pt x="-773" y="650199"/>
                  <a:pt x="30839" y="529778"/>
                  <a:pt x="0" y="409607"/>
                </a:cubicBezTo>
                <a:cubicBezTo>
                  <a:pt x="-30839" y="289436"/>
                  <a:pt x="19075" y="164093"/>
                  <a:pt x="0" y="0"/>
                </a:cubicBezTo>
                <a:close/>
              </a:path>
              <a:path w="7115175" h="1266825" stroke="0" extrusionOk="0">
                <a:moveTo>
                  <a:pt x="0" y="0"/>
                </a:moveTo>
                <a:cubicBezTo>
                  <a:pt x="133241" y="-60216"/>
                  <a:pt x="373541" y="17003"/>
                  <a:pt x="521780" y="0"/>
                </a:cubicBezTo>
                <a:cubicBezTo>
                  <a:pt x="670019" y="-17003"/>
                  <a:pt x="860696" y="27994"/>
                  <a:pt x="972407" y="0"/>
                </a:cubicBezTo>
                <a:cubicBezTo>
                  <a:pt x="1084118" y="-27994"/>
                  <a:pt x="1206049" y="3830"/>
                  <a:pt x="1423035" y="0"/>
                </a:cubicBezTo>
                <a:cubicBezTo>
                  <a:pt x="1640021" y="-3830"/>
                  <a:pt x="1806249" y="61913"/>
                  <a:pt x="1944815" y="0"/>
                </a:cubicBezTo>
                <a:cubicBezTo>
                  <a:pt x="2083381" y="-61913"/>
                  <a:pt x="2307888" y="58416"/>
                  <a:pt x="2466594" y="0"/>
                </a:cubicBezTo>
                <a:cubicBezTo>
                  <a:pt x="2625300" y="-58416"/>
                  <a:pt x="2879627" y="40030"/>
                  <a:pt x="2988374" y="0"/>
                </a:cubicBezTo>
                <a:cubicBezTo>
                  <a:pt x="3097121" y="-40030"/>
                  <a:pt x="3285258" y="3758"/>
                  <a:pt x="3510153" y="0"/>
                </a:cubicBezTo>
                <a:cubicBezTo>
                  <a:pt x="3735048" y="-3758"/>
                  <a:pt x="3781723" y="34270"/>
                  <a:pt x="4031933" y="0"/>
                </a:cubicBezTo>
                <a:cubicBezTo>
                  <a:pt x="4282143" y="-34270"/>
                  <a:pt x="4351749" y="44264"/>
                  <a:pt x="4553712" y="0"/>
                </a:cubicBezTo>
                <a:cubicBezTo>
                  <a:pt x="4755675" y="-44264"/>
                  <a:pt x="4779284" y="35529"/>
                  <a:pt x="4933188" y="0"/>
                </a:cubicBezTo>
                <a:cubicBezTo>
                  <a:pt x="5087092" y="-35529"/>
                  <a:pt x="5364247" y="11908"/>
                  <a:pt x="5526119" y="0"/>
                </a:cubicBezTo>
                <a:cubicBezTo>
                  <a:pt x="5687991" y="-11908"/>
                  <a:pt x="5905635" y="47074"/>
                  <a:pt x="6047899" y="0"/>
                </a:cubicBezTo>
                <a:cubicBezTo>
                  <a:pt x="6190163" y="-47074"/>
                  <a:pt x="6811019" y="94094"/>
                  <a:pt x="7115175" y="0"/>
                </a:cubicBezTo>
                <a:cubicBezTo>
                  <a:pt x="7131004" y="95594"/>
                  <a:pt x="7097024" y="269157"/>
                  <a:pt x="7115175" y="384270"/>
                </a:cubicBezTo>
                <a:cubicBezTo>
                  <a:pt x="7133326" y="499383"/>
                  <a:pt x="7097024" y="676881"/>
                  <a:pt x="7115175" y="781209"/>
                </a:cubicBezTo>
                <a:cubicBezTo>
                  <a:pt x="7133326" y="885537"/>
                  <a:pt x="7066379" y="1046168"/>
                  <a:pt x="7115175" y="1266825"/>
                </a:cubicBezTo>
                <a:cubicBezTo>
                  <a:pt x="6934563" y="1269323"/>
                  <a:pt x="6886725" y="1252475"/>
                  <a:pt x="6735699" y="1266825"/>
                </a:cubicBezTo>
                <a:cubicBezTo>
                  <a:pt x="6584673" y="1281175"/>
                  <a:pt x="6326887" y="1191712"/>
                  <a:pt x="6071616" y="1266825"/>
                </a:cubicBezTo>
                <a:cubicBezTo>
                  <a:pt x="5816345" y="1341938"/>
                  <a:pt x="5761268" y="1245018"/>
                  <a:pt x="5549837" y="1266825"/>
                </a:cubicBezTo>
                <a:cubicBezTo>
                  <a:pt x="5338406" y="1288632"/>
                  <a:pt x="5225987" y="1247914"/>
                  <a:pt x="5099209" y="1266825"/>
                </a:cubicBezTo>
                <a:cubicBezTo>
                  <a:pt x="4972431" y="1285736"/>
                  <a:pt x="4723095" y="1209221"/>
                  <a:pt x="4435126" y="1266825"/>
                </a:cubicBezTo>
                <a:cubicBezTo>
                  <a:pt x="4147157" y="1324429"/>
                  <a:pt x="3997434" y="1218052"/>
                  <a:pt x="3842195" y="1266825"/>
                </a:cubicBezTo>
                <a:cubicBezTo>
                  <a:pt x="3686956" y="1315598"/>
                  <a:pt x="3488319" y="1234264"/>
                  <a:pt x="3320415" y="1266825"/>
                </a:cubicBezTo>
                <a:cubicBezTo>
                  <a:pt x="3152511" y="1299386"/>
                  <a:pt x="3022910" y="1258361"/>
                  <a:pt x="2869787" y="1266825"/>
                </a:cubicBezTo>
                <a:cubicBezTo>
                  <a:pt x="2716664" y="1275289"/>
                  <a:pt x="2322228" y="1213219"/>
                  <a:pt x="2134553" y="1266825"/>
                </a:cubicBezTo>
                <a:cubicBezTo>
                  <a:pt x="1946878" y="1320431"/>
                  <a:pt x="1740904" y="1251029"/>
                  <a:pt x="1541621" y="1266825"/>
                </a:cubicBezTo>
                <a:cubicBezTo>
                  <a:pt x="1342338" y="1282621"/>
                  <a:pt x="1054591" y="1266086"/>
                  <a:pt x="877538" y="1266825"/>
                </a:cubicBezTo>
                <a:cubicBezTo>
                  <a:pt x="700485" y="1267564"/>
                  <a:pt x="373438" y="1165773"/>
                  <a:pt x="0" y="1266825"/>
                </a:cubicBezTo>
                <a:cubicBezTo>
                  <a:pt x="-10102" y="1159818"/>
                  <a:pt x="1634" y="1061417"/>
                  <a:pt x="0" y="857218"/>
                </a:cubicBezTo>
                <a:cubicBezTo>
                  <a:pt x="-1634" y="653019"/>
                  <a:pt x="2852" y="579512"/>
                  <a:pt x="0" y="472948"/>
                </a:cubicBezTo>
                <a:cubicBezTo>
                  <a:pt x="-2852" y="366384"/>
                  <a:pt x="45438" y="188558"/>
                  <a:pt x="0" y="0"/>
                </a:cubicBezTo>
                <a:close/>
              </a:path>
            </a:pathLst>
          </a:custGeom>
          <a:ln w="28575">
            <a:solidFill>
              <a:srgbClr val="003768"/>
            </a:solidFill>
            <a:extLst>
              <a:ext uri="{C807C97D-BFC1-408E-A445-0C87EB9F89A2}">
                <ask:lineSketchStyleProps xmlns:ask="http://schemas.microsoft.com/office/drawing/2018/sketchyshapes" sd="779078795">
                  <a:prstGeom prst="rect">
                    <a:avLst/>
                  </a:prstGeom>
                  <ask:type>
                    <ask:lineSketchScribble/>
                  </ask:type>
                </ask:lineSketchStyleProps>
              </a:ext>
            </a:extLst>
          </a:ln>
        </p:spPr>
      </p:pic>
      <p:sp>
        <p:nvSpPr>
          <p:cNvPr id="4" name="Rectangle 3">
            <a:extLst>
              <a:ext uri="{FF2B5EF4-FFF2-40B4-BE49-F238E27FC236}">
                <a16:creationId xmlns:a16="http://schemas.microsoft.com/office/drawing/2014/main" id="{0A976855-9A38-4B7A-8763-E5F8E3AEF936}"/>
              </a:ext>
            </a:extLst>
          </p:cNvPr>
          <p:cNvSpPr/>
          <p:nvPr/>
        </p:nvSpPr>
        <p:spPr>
          <a:xfrm>
            <a:off x="5069465" y="3147147"/>
            <a:ext cx="1805419" cy="253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9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9FA008-4541-4A12-A558-521FA293E495}"/>
              </a:ext>
            </a:extLst>
          </p:cNvPr>
          <p:cNvSpPr>
            <a:spLocks noGrp="1"/>
          </p:cNvSpPr>
          <p:nvPr>
            <p:ph idx="1"/>
          </p:nvPr>
        </p:nvSpPr>
        <p:spPr/>
        <p:txBody>
          <a:bodyPr vert="horz" wrap="square" lIns="91440" tIns="45720" rIns="91440" bIns="45720" rtlCol="0" anchor="t">
            <a:normAutofit/>
          </a:bodyPr>
          <a:lstStyle/>
          <a:p>
            <a:pPr marL="457200" indent="-457200">
              <a:spcBef>
                <a:spcPts val="0"/>
              </a:spcBef>
              <a:spcAft>
                <a:spcPts val="1200"/>
              </a:spcAft>
              <a:buFont typeface="+mj-lt"/>
              <a:buAutoNum type="alphaLcPeriod"/>
            </a:pPr>
            <a:r>
              <a:rPr lang="en-US" sz="1800" b="1" dirty="0">
                <a:latin typeface="Times New Roman"/>
                <a:cs typeface="Times New Roman"/>
              </a:rPr>
              <a:t>Semi‐annual certifications</a:t>
            </a:r>
            <a:r>
              <a:rPr lang="en-US" sz="1800" dirty="0">
                <a:latin typeface="Times New Roman"/>
                <a:cs typeface="Times New Roman"/>
              </a:rPr>
              <a:t> are required for personnel whose compensation is </a:t>
            </a:r>
            <a:br>
              <a:rPr lang="en-US" sz="1800" dirty="0"/>
            </a:br>
            <a:r>
              <a:rPr lang="en-US" sz="1800" dirty="0">
                <a:latin typeface="Times New Roman"/>
                <a:cs typeface="Times New Roman"/>
              </a:rPr>
              <a:t>funded solely from the Perkins grant. These certifications document that the </a:t>
            </a:r>
            <a:br>
              <a:rPr lang="en-US" sz="1800" dirty="0"/>
            </a:br>
            <a:r>
              <a:rPr lang="en-US" sz="1800" dirty="0">
                <a:latin typeface="Times New Roman"/>
                <a:cs typeface="Times New Roman"/>
              </a:rPr>
              <a:t>employee has been working solely in activities supported by the Perkins grant.</a:t>
            </a:r>
          </a:p>
          <a:p>
            <a:pPr marL="457200" indent="-457200">
              <a:spcBef>
                <a:spcPts val="0"/>
              </a:spcBef>
              <a:spcAft>
                <a:spcPts val="1200"/>
              </a:spcAft>
              <a:buFont typeface="+mj-lt"/>
              <a:buAutoNum type="alphaLcPeriod"/>
            </a:pPr>
            <a:r>
              <a:rPr lang="en-US" sz="1800" b="1" dirty="0">
                <a:latin typeface="Times New Roman"/>
                <a:cs typeface="Times New Roman"/>
              </a:rPr>
              <a:t>Semi‐annual certifications</a:t>
            </a:r>
            <a:r>
              <a:rPr lang="en-US" sz="1800" dirty="0">
                <a:latin typeface="Times New Roman"/>
                <a:cs typeface="Times New Roman"/>
              </a:rPr>
              <a:t> are required for personnel whose time is spent </a:t>
            </a:r>
            <a:br>
              <a:rPr lang="en-US" sz="1800" dirty="0"/>
            </a:br>
            <a:r>
              <a:rPr lang="en-US" sz="1800" dirty="0">
                <a:latin typeface="Times New Roman"/>
                <a:cs typeface="Times New Roman"/>
              </a:rPr>
              <a:t>solely on Perkins Act allowable activities but is paid in part from Perkins and </a:t>
            </a:r>
            <a:br>
              <a:rPr lang="en-US" sz="1800" dirty="0"/>
            </a:br>
            <a:r>
              <a:rPr lang="en-US" sz="1800" dirty="0">
                <a:latin typeface="Times New Roman"/>
                <a:cs typeface="Times New Roman"/>
              </a:rPr>
              <a:t>in part from other sources. </a:t>
            </a:r>
          </a:p>
          <a:p>
            <a:pPr marL="457200" indent="-457200">
              <a:spcBef>
                <a:spcPts val="0"/>
              </a:spcBef>
              <a:spcAft>
                <a:spcPts val="1200"/>
              </a:spcAft>
              <a:buFont typeface="+mj-lt"/>
              <a:buAutoNum type="alphaLcPeriod"/>
            </a:pPr>
            <a:r>
              <a:rPr lang="en-US" sz="1800" b="1" dirty="0">
                <a:latin typeface="Times New Roman"/>
                <a:cs typeface="Times New Roman"/>
              </a:rPr>
              <a:t>Monthly certifications</a:t>
            </a:r>
            <a:r>
              <a:rPr lang="en-US" sz="1800" dirty="0">
                <a:latin typeface="Times New Roman"/>
                <a:cs typeface="Times New Roman"/>
              </a:rPr>
              <a:t> are required for personnel whose time is split between </a:t>
            </a:r>
            <a:br>
              <a:rPr lang="en-US" sz="1800" dirty="0"/>
            </a:br>
            <a:r>
              <a:rPr lang="en-US" sz="1800" dirty="0">
                <a:latin typeface="Times New Roman"/>
                <a:cs typeface="Times New Roman"/>
              </a:rPr>
              <a:t>Perkins allowable activities and non-allowable activities and is charged in part to Perkins and in part to other sources (split‐funded staff).</a:t>
            </a:r>
          </a:p>
        </p:txBody>
      </p:sp>
      <p:sp>
        <p:nvSpPr>
          <p:cNvPr id="3" name="Title 2">
            <a:extLst>
              <a:ext uri="{FF2B5EF4-FFF2-40B4-BE49-F238E27FC236}">
                <a16:creationId xmlns:a16="http://schemas.microsoft.com/office/drawing/2014/main" id="{563FDFD5-2735-417C-AEA0-05ED564C9087}"/>
              </a:ext>
            </a:extLst>
          </p:cNvPr>
          <p:cNvSpPr>
            <a:spLocks noGrp="1"/>
          </p:cNvSpPr>
          <p:nvPr>
            <p:ph type="title"/>
          </p:nvPr>
        </p:nvSpPr>
        <p:spPr/>
        <p:txBody>
          <a:bodyPr/>
          <a:lstStyle/>
          <a:p>
            <a:r>
              <a:rPr lang="en-US" dirty="0"/>
              <a:t>Three categories of Employees</a:t>
            </a:r>
          </a:p>
        </p:txBody>
      </p:sp>
    </p:spTree>
    <p:extLst>
      <p:ext uri="{BB962C8B-B14F-4D97-AF65-F5344CB8AC3E}">
        <p14:creationId xmlns:p14="http://schemas.microsoft.com/office/powerpoint/2010/main" val="18606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45535-9DC3-4F56-8BFA-9C2A81457E80}"/>
              </a:ext>
            </a:extLst>
          </p:cNvPr>
          <p:cNvSpPr>
            <a:spLocks noGrp="1"/>
          </p:cNvSpPr>
          <p:nvPr>
            <p:ph idx="1"/>
          </p:nvPr>
        </p:nvSpPr>
        <p:spPr/>
        <p:txBody>
          <a:bodyPr vert="horz" lIns="91440" tIns="45720" rIns="91440" bIns="45720" rtlCol="0" anchor="t">
            <a:normAutofit/>
          </a:bodyPr>
          <a:lstStyle/>
          <a:p>
            <a:pPr marL="0" indent="0" algn="ctr" rtl="0" fontAlgn="base">
              <a:buNone/>
            </a:pPr>
            <a:r>
              <a:rPr lang="en-US" sz="3600" b="0" i="0" u="none" strike="noStrike" dirty="0">
                <a:solidFill>
                  <a:srgbClr val="000000"/>
                </a:solidFill>
                <a:effectLst/>
                <a:latin typeface="Calibri" panose="020F0502020204030204" pitchFamily="34" charset="0"/>
              </a:rPr>
              <a:t>REMINDER:  </a:t>
            </a:r>
          </a:p>
          <a:p>
            <a:pPr marL="0" indent="0" algn="ctr" rtl="0" fontAlgn="base">
              <a:buNone/>
            </a:pPr>
            <a:r>
              <a:rPr lang="en-US" sz="3600" dirty="0">
                <a:solidFill>
                  <a:srgbClr val="000000"/>
                </a:solidFill>
                <a:latin typeface="Calibri" panose="020F0502020204030204" pitchFamily="34" charset="0"/>
              </a:rPr>
              <a:t>December 18, 2021 </a:t>
            </a:r>
          </a:p>
          <a:p>
            <a:pPr marL="0" indent="0" algn="ctr" fontAlgn="base">
              <a:buNone/>
            </a:pPr>
            <a:r>
              <a:rPr lang="en-US" sz="3600" dirty="0">
                <a:solidFill>
                  <a:srgbClr val="000000"/>
                </a:solidFill>
                <a:latin typeface="Calibri"/>
                <a:cs typeface="Times New Roman"/>
              </a:rPr>
              <a:t>9-14 CTE Pathways due in Moodle </a:t>
            </a:r>
            <a:endParaRPr lang="en-US" sz="36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924BB016-614F-4DCC-AA48-E9BBADE9A05A}"/>
              </a:ext>
            </a:extLst>
          </p:cNvPr>
          <p:cNvSpPr>
            <a:spLocks noGrp="1"/>
          </p:cNvSpPr>
          <p:nvPr>
            <p:ph type="title"/>
          </p:nvPr>
        </p:nvSpPr>
        <p:spPr/>
        <p:txBody>
          <a:bodyPr/>
          <a:lstStyle/>
          <a:p>
            <a:r>
              <a:rPr lang="en-US" b="0" i="0" u="none" strike="noStrike" dirty="0">
                <a:effectLst/>
              </a:rPr>
              <a:t>CTE Programs of Study /Pathways</a:t>
            </a:r>
            <a:r>
              <a:rPr lang="en-US" b="0" i="0" dirty="0">
                <a:effectLst/>
              </a:rPr>
              <a:t> </a:t>
            </a:r>
            <a:endParaRPr lang="en-US" b="0" dirty="0"/>
          </a:p>
        </p:txBody>
      </p:sp>
    </p:spTree>
    <p:extLst>
      <p:ext uri="{BB962C8B-B14F-4D97-AF65-F5344CB8AC3E}">
        <p14:creationId xmlns:p14="http://schemas.microsoft.com/office/powerpoint/2010/main" val="37515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57E851-22C0-416A-AB72-C8671A494E41}"/>
              </a:ext>
            </a:extLst>
          </p:cNvPr>
          <p:cNvSpPr>
            <a:spLocks noGrp="1"/>
          </p:cNvSpPr>
          <p:nvPr>
            <p:ph idx="1"/>
          </p:nvPr>
        </p:nvSpPr>
        <p:spPr>
          <a:xfrm>
            <a:off x="628650" y="1320904"/>
            <a:ext cx="7886700" cy="3822596"/>
          </a:xfrm>
        </p:spPr>
        <p:txBody>
          <a:bodyPr>
            <a:normAutofit/>
          </a:bodyPr>
          <a:lstStyle/>
          <a:p>
            <a:pPr marL="457200" indent="-457200" fontAlgn="ctr">
              <a:buFont typeface="+mj-lt"/>
              <a:buAutoNum type="alphaUcPeriod"/>
            </a:pPr>
            <a:r>
              <a:rPr lang="en-US" sz="2000" b="0" i="0" dirty="0">
                <a:effectLst/>
                <a:latin typeface="Calibri" panose="020F0502020204030204" pitchFamily="34" charset="0"/>
              </a:rPr>
              <a:t>Aligned to labor market needs, which includes engaged employers  </a:t>
            </a:r>
          </a:p>
          <a:p>
            <a:pPr marL="457200" indent="-457200" rtl="0" fontAlgn="ctr">
              <a:buFont typeface="+mj-lt"/>
              <a:buAutoNum type="alphaUcPeriod"/>
            </a:pPr>
            <a:r>
              <a:rPr lang="en-US" sz="2000" b="0" i="0" dirty="0">
                <a:effectLst/>
                <a:latin typeface="Calibri" panose="020F0502020204030204" pitchFamily="34" charset="0"/>
              </a:rPr>
              <a:t>Secondary and postsecondary program of study linkage </a:t>
            </a:r>
          </a:p>
          <a:p>
            <a:pPr marL="457200" indent="-457200" rtl="0" fontAlgn="ctr">
              <a:buFont typeface="+mj-lt"/>
              <a:buAutoNum type="alphaUcPeriod"/>
            </a:pPr>
            <a:r>
              <a:rPr lang="en-US" sz="2000" b="0" i="0" dirty="0">
                <a:effectLst/>
                <a:latin typeface="Calibri" panose="020F0502020204030204" pitchFamily="34" charset="0"/>
              </a:rPr>
              <a:t>Career advising - to develop an individual plan </a:t>
            </a:r>
          </a:p>
          <a:p>
            <a:pPr marL="457200" indent="-457200" rtl="0" fontAlgn="ctr">
              <a:buFont typeface="+mj-lt"/>
              <a:buAutoNum type="alphaUcPeriod"/>
            </a:pPr>
            <a:r>
              <a:rPr lang="en-US" sz="2000" b="0" i="0" dirty="0">
                <a:effectLst/>
                <a:latin typeface="Calibri" panose="020F0502020204030204" pitchFamily="34" charset="0"/>
              </a:rPr>
              <a:t>Education and work-based learning offered concurrently with WIOA</a:t>
            </a:r>
          </a:p>
          <a:p>
            <a:pPr marL="457200" indent="-457200" rtl="0" fontAlgn="ctr">
              <a:buFont typeface="+mj-lt"/>
              <a:buAutoNum type="alphaUcPeriod"/>
            </a:pPr>
            <a:r>
              <a:rPr lang="en-US" sz="2000" b="0" i="0" dirty="0">
                <a:effectLst/>
                <a:latin typeface="Calibri" panose="020F0502020204030204" pitchFamily="34" charset="0"/>
              </a:rPr>
              <a:t>Pathway designed to meet individual needs  </a:t>
            </a:r>
          </a:p>
          <a:p>
            <a:pPr marL="457200" indent="-457200" rtl="0" fontAlgn="ctr">
              <a:buFont typeface="+mj-lt"/>
              <a:buAutoNum type="alphaUcPeriod"/>
            </a:pPr>
            <a:r>
              <a:rPr lang="en-US" sz="2000" b="0" i="0" dirty="0">
                <a:effectLst/>
                <a:latin typeface="Calibri" panose="020F0502020204030204" pitchFamily="34" charset="0"/>
              </a:rPr>
              <a:t>Individual earns a postsecondary credential </a:t>
            </a:r>
          </a:p>
          <a:p>
            <a:pPr marL="457200" indent="-457200" rtl="0" fontAlgn="ctr">
              <a:buFont typeface="+mj-lt"/>
              <a:buAutoNum type="alphaUcPeriod"/>
            </a:pPr>
            <a:r>
              <a:rPr lang="en-US" sz="2000" b="0" i="0" dirty="0">
                <a:effectLst/>
                <a:latin typeface="Calibri" panose="020F0502020204030204" pitchFamily="34" charset="0"/>
              </a:rPr>
              <a:t>Individuals enter and advance in a career</a:t>
            </a:r>
          </a:p>
          <a:p>
            <a:pPr marL="0" indent="0" fontAlgn="base">
              <a:buNone/>
            </a:pPr>
            <a:endParaRPr lang="en-US" sz="1800" i="1" dirty="0">
              <a:effectLst/>
              <a:latin typeface="Calibri" panose="020F0502020204030204" pitchFamily="34" charset="0"/>
            </a:endParaRPr>
          </a:p>
          <a:p>
            <a:pPr marL="0" indent="0" fontAlgn="base">
              <a:buNone/>
            </a:pPr>
            <a:r>
              <a:rPr lang="en-US" sz="1800" i="1" dirty="0">
                <a:effectLst/>
                <a:latin typeface="Calibri" panose="020F0502020204030204" pitchFamily="34" charset="0"/>
              </a:rPr>
              <a:t>Perkins Sec 3(8) which references WIOA (29 U.S.C. 3102) Sec 3(7)</a:t>
            </a:r>
            <a:endParaRPr lang="en-US" sz="4000" b="0" i="0" dirty="0">
              <a:solidFill>
                <a:srgbClr val="000000"/>
              </a:solidFill>
              <a:effectLst/>
              <a:latin typeface="Calibri" panose="020F0502020204030204" pitchFamily="34" charset="0"/>
            </a:endParaRPr>
          </a:p>
        </p:txBody>
      </p:sp>
      <p:sp>
        <p:nvSpPr>
          <p:cNvPr id="3" name="Title 2">
            <a:extLst>
              <a:ext uri="{FF2B5EF4-FFF2-40B4-BE49-F238E27FC236}">
                <a16:creationId xmlns:a16="http://schemas.microsoft.com/office/drawing/2014/main" id="{604887A8-E170-4FBD-A33F-F3D2550FDA11}"/>
              </a:ext>
            </a:extLst>
          </p:cNvPr>
          <p:cNvSpPr>
            <a:spLocks noGrp="1"/>
          </p:cNvSpPr>
          <p:nvPr>
            <p:ph type="title"/>
          </p:nvPr>
        </p:nvSpPr>
        <p:spPr/>
        <p:txBody>
          <a:bodyPr>
            <a:normAutofit/>
          </a:bodyPr>
          <a:lstStyle/>
          <a:p>
            <a:r>
              <a:rPr lang="en-US" b="1" i="0" u="none" strike="noStrike" dirty="0">
                <a:effectLst/>
              </a:rPr>
              <a:t>Elements of a 9-14 CTE Career Pathway</a:t>
            </a:r>
            <a:endParaRPr lang="en-US" dirty="0"/>
          </a:p>
        </p:txBody>
      </p:sp>
    </p:spTree>
    <p:extLst>
      <p:ext uri="{BB962C8B-B14F-4D97-AF65-F5344CB8AC3E}">
        <p14:creationId xmlns:p14="http://schemas.microsoft.com/office/powerpoint/2010/main" val="241370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pic>
        <p:nvPicPr>
          <p:cNvPr id="2" name="Picture 2">
            <a:extLst>
              <a:ext uri="{FF2B5EF4-FFF2-40B4-BE49-F238E27FC236}">
                <a16:creationId xmlns:a16="http://schemas.microsoft.com/office/drawing/2014/main" id="{30A3CB98-EF61-48E7-B7C2-7E7630D1C19F}"/>
              </a:ext>
            </a:extLst>
          </p:cNvPr>
          <p:cNvPicPr>
            <a:picLocks noChangeAspect="1"/>
          </p:cNvPicPr>
          <p:nvPr/>
        </p:nvPicPr>
        <p:blipFill>
          <a:blip r:embed="rId9"/>
          <a:stretch>
            <a:fillRect/>
          </a:stretch>
        </p:blipFill>
        <p:spPr>
          <a:xfrm>
            <a:off x="4989651" y="598626"/>
            <a:ext cx="1550090" cy="1825901"/>
          </a:xfrm>
          <a:prstGeom prst="rect">
            <a:avLst/>
          </a:prstGeom>
        </p:spPr>
      </p:pic>
      <p:pic>
        <p:nvPicPr>
          <p:cNvPr id="3" name="Picture 3">
            <a:extLst>
              <a:ext uri="{FF2B5EF4-FFF2-40B4-BE49-F238E27FC236}">
                <a16:creationId xmlns:a16="http://schemas.microsoft.com/office/drawing/2014/main" id="{4401D6D1-2229-40D7-BEFB-017363796687}"/>
              </a:ext>
            </a:extLst>
          </p:cNvPr>
          <p:cNvPicPr>
            <a:picLocks noChangeAspect="1"/>
          </p:cNvPicPr>
          <p:nvPr/>
        </p:nvPicPr>
        <p:blipFill>
          <a:blip r:embed="rId10"/>
          <a:stretch>
            <a:fillRect/>
          </a:stretch>
        </p:blipFill>
        <p:spPr>
          <a:xfrm>
            <a:off x="2833688" y="585295"/>
            <a:ext cx="1604469" cy="1815005"/>
          </a:xfrm>
          <a:prstGeom prst="rect">
            <a:avLst/>
          </a:prstGeom>
        </p:spPr>
      </p:pic>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CDFCD-3F4E-4966-ABF1-C433C10BA2B9}"/>
              </a:ext>
            </a:extLst>
          </p:cNvPr>
          <p:cNvSpPr>
            <a:spLocks noGrp="1"/>
          </p:cNvSpPr>
          <p:nvPr>
            <p:ph idx="1"/>
          </p:nvPr>
        </p:nvSpPr>
        <p:spPr/>
        <p:txBody>
          <a:bodyPr vert="horz" lIns="91440" tIns="45720" rIns="91440" bIns="45720" rtlCol="0" anchor="t">
            <a:normAutofit/>
          </a:bodyPr>
          <a:lstStyle/>
          <a:p>
            <a:pPr marL="174625" indent="-174625"/>
            <a:r>
              <a:rPr lang="en-US" sz="2000" b="0" i="0" u="none" strike="noStrike" dirty="0">
                <a:effectLst/>
                <a:latin typeface="Calibri" panose="020F0502020204030204" pitchFamily="34" charset="0"/>
              </a:rPr>
              <a:t>Power Point – </a:t>
            </a:r>
            <a:endParaRPr lang="en-US"/>
          </a:p>
          <a:p>
            <a:pPr marL="343535" lvl="1" indent="-151130"/>
            <a:r>
              <a:rPr lang="en-US" sz="2000" b="0" i="0" u="none" strike="noStrike" dirty="0">
                <a:effectLst/>
                <a:latin typeface="Calibri" panose="020F0502020204030204" pitchFamily="34" charset="0"/>
              </a:rPr>
              <a:t>Update on Activities</a:t>
            </a:r>
          </a:p>
          <a:p>
            <a:pPr marL="343535" lvl="1" indent="-151130"/>
            <a:r>
              <a:rPr lang="en-US" sz="2000" b="0" i="0" u="none" strike="noStrike" dirty="0">
                <a:effectLst/>
                <a:latin typeface="Calibri" panose="020F0502020204030204" pitchFamily="34" charset="0"/>
              </a:rPr>
              <a:t>Spending</a:t>
            </a:r>
          </a:p>
          <a:p>
            <a:pPr marL="343535" lvl="1" indent="-151130"/>
            <a:r>
              <a:rPr lang="en-US" sz="2000" b="0" i="0" u="none" strike="noStrike" dirty="0">
                <a:effectLst/>
                <a:latin typeface="Calibri" panose="020F0502020204030204" pitchFamily="34" charset="0"/>
              </a:rPr>
              <a:t>Time Certifications</a:t>
            </a:r>
          </a:p>
          <a:p>
            <a:pPr marL="343535" lvl="1" indent="-151130"/>
            <a:r>
              <a:rPr lang="en-US" sz="2000" b="0" i="0" u="none" strike="noStrike" dirty="0">
                <a:effectLst/>
                <a:latin typeface="Calibri" panose="020F0502020204030204" pitchFamily="34" charset="0"/>
              </a:rPr>
              <a:t>Semi-Annual Time Certification </a:t>
            </a:r>
          </a:p>
          <a:p>
            <a:pPr marL="343535" lvl="1" indent="-151130"/>
            <a:endParaRPr lang="en-US" sz="2000" dirty="0">
              <a:latin typeface="Calibri" panose="020F0502020204030204" pitchFamily="34" charset="0"/>
            </a:endParaRPr>
          </a:p>
          <a:p>
            <a:pPr marL="192405" lvl="1" indent="0">
              <a:buNone/>
            </a:pPr>
            <a:r>
              <a:rPr lang="en-US" sz="2000" dirty="0">
                <a:latin typeface="Calibri"/>
                <a:cs typeface="Times New Roman"/>
              </a:rPr>
              <a:t>Jan 12, 13, 14, 18, 20, 21, 2022</a:t>
            </a:r>
            <a:r>
              <a:rPr lang="en-US" sz="2000" b="0" i="0" dirty="0">
                <a:effectLst/>
                <a:latin typeface="Calibri"/>
                <a:cs typeface="Times New Roman"/>
              </a:rPr>
              <a:t> </a:t>
            </a:r>
            <a:endParaRPr lang="en-US" sz="2000" dirty="0">
              <a:latin typeface="Calibri"/>
              <a:cs typeface="Times New Roman"/>
            </a:endParaRPr>
          </a:p>
          <a:p>
            <a:pPr marL="192405" lvl="1" indent="0">
              <a:buNone/>
            </a:pPr>
            <a:r>
              <a:rPr lang="en-US" sz="2000" dirty="0">
                <a:latin typeface="Calibri"/>
                <a:cs typeface="Times New Roman"/>
              </a:rPr>
              <a:t>8am to 1pm</a:t>
            </a:r>
            <a:endParaRPr lang="en-US" sz="2000" dirty="0">
              <a:latin typeface="Calibri"/>
            </a:endParaRPr>
          </a:p>
        </p:txBody>
      </p:sp>
      <p:sp>
        <p:nvSpPr>
          <p:cNvPr id="3" name="Title 2">
            <a:extLst>
              <a:ext uri="{FF2B5EF4-FFF2-40B4-BE49-F238E27FC236}">
                <a16:creationId xmlns:a16="http://schemas.microsoft.com/office/drawing/2014/main" id="{C3E27BAE-BFC3-4ECE-8768-217880EB1964}"/>
              </a:ext>
            </a:extLst>
          </p:cNvPr>
          <p:cNvSpPr>
            <a:spLocks noGrp="1"/>
          </p:cNvSpPr>
          <p:nvPr>
            <p:ph type="title"/>
          </p:nvPr>
        </p:nvSpPr>
        <p:spPr/>
        <p:txBody>
          <a:bodyPr>
            <a:normAutofit/>
          </a:bodyPr>
          <a:lstStyle/>
          <a:p>
            <a:r>
              <a:rPr lang="en-US" b="1" i="0" u="none" strike="noStrike" dirty="0">
                <a:effectLst/>
              </a:rPr>
              <a:t>Mid-Year Review - Reminder </a:t>
            </a:r>
            <a:r>
              <a:rPr lang="en-US" b="0" i="0" dirty="0">
                <a:effectLst/>
              </a:rPr>
              <a:t> </a:t>
            </a:r>
            <a:endParaRPr lang="en-US" dirty="0"/>
          </a:p>
        </p:txBody>
      </p:sp>
      <p:pic>
        <p:nvPicPr>
          <p:cNvPr id="5" name="Picture 4" descr="A picture containing icon&#10;&#10;Description automatically generated">
            <a:extLst>
              <a:ext uri="{FF2B5EF4-FFF2-40B4-BE49-F238E27FC236}">
                <a16:creationId xmlns:a16="http://schemas.microsoft.com/office/drawing/2014/main" id="{39675CA6-5C39-4C7F-B6A4-0A3501F904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3145" y="1274635"/>
            <a:ext cx="4020855" cy="4020855"/>
          </a:xfrm>
          <a:prstGeom prst="rect">
            <a:avLst/>
          </a:prstGeom>
        </p:spPr>
      </p:pic>
    </p:spTree>
    <p:extLst>
      <p:ext uri="{BB962C8B-B14F-4D97-AF65-F5344CB8AC3E}">
        <p14:creationId xmlns:p14="http://schemas.microsoft.com/office/powerpoint/2010/main" val="22888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lnSpcReduction="10000"/>
          </a:bodyPr>
          <a:lstStyle/>
          <a:p>
            <a:r>
              <a:rPr lang="en-US" dirty="0"/>
              <a:t>Brunswick CC</a:t>
            </a:r>
          </a:p>
          <a:p>
            <a:r>
              <a:rPr lang="en-US" dirty="0"/>
              <a:t>College of The Albemarle</a:t>
            </a:r>
          </a:p>
          <a:p>
            <a:r>
              <a:rPr lang="en-US" dirty="0"/>
              <a:t>Halifax CC</a:t>
            </a:r>
          </a:p>
          <a:p>
            <a:r>
              <a:rPr lang="en-US" dirty="0"/>
              <a:t>James Sprunt CC</a:t>
            </a:r>
          </a:p>
          <a:p>
            <a:r>
              <a:rPr lang="en-US" dirty="0"/>
              <a:t>Martin &amp; Roanoke-Chowan</a:t>
            </a:r>
          </a:p>
          <a:p>
            <a:r>
              <a:rPr lang="en-US" dirty="0" err="1"/>
              <a:t>Mayland</a:t>
            </a:r>
            <a:r>
              <a:rPr lang="en-US" dirty="0"/>
              <a:t> CC</a:t>
            </a:r>
          </a:p>
          <a:p>
            <a:r>
              <a:rPr lang="en-US" dirty="0"/>
              <a:t>McDowell TCC</a:t>
            </a:r>
          </a:p>
          <a:p>
            <a:r>
              <a:rPr lang="en-US" dirty="0"/>
              <a:t>Montgomery CC</a:t>
            </a:r>
          </a:p>
          <a:p>
            <a:r>
              <a:rPr lang="en-US" dirty="0"/>
              <a:t>Piedmont CC</a:t>
            </a:r>
          </a:p>
          <a:p>
            <a:r>
              <a:rPr lang="en-US" dirty="0"/>
              <a:t>Tri-County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12, 2022</a:t>
            </a:r>
          </a:p>
        </p:txBody>
      </p:sp>
    </p:spTree>
    <p:extLst>
      <p:ext uri="{BB962C8B-B14F-4D97-AF65-F5344CB8AC3E}">
        <p14:creationId xmlns:p14="http://schemas.microsoft.com/office/powerpoint/2010/main" val="41590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vert="horz" lIns="91440" tIns="45720" rIns="91440" bIns="45720" rtlCol="0" anchor="t">
            <a:normAutofit lnSpcReduction="10000"/>
          </a:bodyPr>
          <a:lstStyle/>
          <a:p>
            <a:pPr marL="174625" indent="-174625"/>
            <a:r>
              <a:rPr lang="en-US" dirty="0"/>
              <a:t>Beaufort County CC</a:t>
            </a:r>
            <a:endParaRPr lang="en-US"/>
          </a:p>
          <a:p>
            <a:pPr marL="174625" indent="-174625"/>
            <a:r>
              <a:rPr lang="en-US" dirty="0"/>
              <a:t>Bladen CC</a:t>
            </a:r>
          </a:p>
          <a:p>
            <a:pPr marL="174625" indent="-174625"/>
            <a:r>
              <a:rPr lang="en-US" dirty="0"/>
              <a:t>Blue Ridge CC</a:t>
            </a:r>
          </a:p>
          <a:p>
            <a:pPr marL="174625" indent="-174625"/>
            <a:r>
              <a:rPr lang="en-US" dirty="0">
                <a:latin typeface="Times New Roman"/>
                <a:cs typeface="Times New Roman"/>
              </a:rPr>
              <a:t>Carteret CC &amp; Pamlico CC</a:t>
            </a:r>
          </a:p>
          <a:p>
            <a:pPr marL="174625" indent="-174625"/>
            <a:r>
              <a:rPr lang="en-US" dirty="0"/>
              <a:t>Mitchell CC</a:t>
            </a:r>
          </a:p>
          <a:p>
            <a:pPr marL="174625" indent="-174625"/>
            <a:r>
              <a:rPr lang="en-US" dirty="0"/>
              <a:t>Rockingham CC</a:t>
            </a:r>
          </a:p>
          <a:p>
            <a:pPr marL="174625" indent="-174625"/>
            <a:r>
              <a:rPr lang="en-US" dirty="0"/>
              <a:t>Sampson CC</a:t>
            </a:r>
          </a:p>
          <a:p>
            <a:pPr marL="174625" indent="-174625"/>
            <a:r>
              <a:rPr lang="en-US" dirty="0"/>
              <a:t>South Piedmont CC</a:t>
            </a:r>
          </a:p>
          <a:p>
            <a:pPr marL="174625" indent="-174625"/>
            <a:r>
              <a:rPr lang="en-US" dirty="0"/>
              <a:t>Southeastern CC</a:t>
            </a:r>
          </a:p>
          <a:p>
            <a:pPr marL="174625" indent="-174625"/>
            <a:r>
              <a:rPr lang="en-US" dirty="0"/>
              <a:t>Wilson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13, 2022</a:t>
            </a:r>
          </a:p>
        </p:txBody>
      </p:sp>
    </p:spTree>
    <p:extLst>
      <p:ext uri="{BB962C8B-B14F-4D97-AF65-F5344CB8AC3E}">
        <p14:creationId xmlns:p14="http://schemas.microsoft.com/office/powerpoint/2010/main" val="427984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Caldwell CC and TI</a:t>
            </a:r>
          </a:p>
          <a:p>
            <a:r>
              <a:rPr lang="en-US" dirty="0"/>
              <a:t>Coastal Carolina CC</a:t>
            </a:r>
          </a:p>
          <a:p>
            <a:r>
              <a:rPr lang="en-US" dirty="0"/>
              <a:t>Craven CC</a:t>
            </a:r>
          </a:p>
          <a:p>
            <a:r>
              <a:rPr lang="en-US" dirty="0"/>
              <a:t>Haywood CC</a:t>
            </a:r>
          </a:p>
          <a:p>
            <a:r>
              <a:rPr lang="en-US" dirty="0"/>
              <a:t>Isothermal CC</a:t>
            </a:r>
          </a:p>
          <a:p>
            <a:r>
              <a:rPr lang="en-US" dirty="0"/>
              <a:t>Randolph CC</a:t>
            </a:r>
          </a:p>
          <a:p>
            <a:r>
              <a:rPr lang="en-US" dirty="0"/>
              <a:t>Southwestern CC</a:t>
            </a:r>
          </a:p>
          <a:p>
            <a:r>
              <a:rPr lang="en-US" dirty="0"/>
              <a:t>Western Piedmont CC</a:t>
            </a:r>
          </a:p>
          <a:p>
            <a:r>
              <a:rPr lang="en-US" dirty="0"/>
              <a:t>Wilkes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14, 2022</a:t>
            </a:r>
          </a:p>
        </p:txBody>
      </p:sp>
    </p:spTree>
    <p:extLst>
      <p:ext uri="{BB962C8B-B14F-4D97-AF65-F5344CB8AC3E}">
        <p14:creationId xmlns:p14="http://schemas.microsoft.com/office/powerpoint/2010/main" val="204172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Cleveland CC</a:t>
            </a:r>
          </a:p>
          <a:p>
            <a:r>
              <a:rPr lang="en-US" dirty="0"/>
              <a:t>Johnston CC</a:t>
            </a:r>
          </a:p>
          <a:p>
            <a:r>
              <a:rPr lang="en-US" dirty="0"/>
              <a:t>Lenoir CC</a:t>
            </a:r>
          </a:p>
          <a:p>
            <a:r>
              <a:rPr lang="en-US" dirty="0"/>
              <a:t>Nash CC</a:t>
            </a:r>
          </a:p>
          <a:p>
            <a:r>
              <a:rPr lang="en-US" dirty="0"/>
              <a:t>Robeson CC</a:t>
            </a:r>
          </a:p>
          <a:p>
            <a:r>
              <a:rPr lang="en-US" dirty="0"/>
              <a:t>Sandhills CC</a:t>
            </a:r>
          </a:p>
          <a:p>
            <a:r>
              <a:rPr lang="en-US" dirty="0"/>
              <a:t>Surry CC</a:t>
            </a:r>
          </a:p>
          <a:p>
            <a:r>
              <a:rPr lang="en-US" dirty="0"/>
              <a:t>Vance-Granville CC</a:t>
            </a:r>
          </a:p>
          <a:p>
            <a:r>
              <a:rPr lang="en-US" dirty="0"/>
              <a:t>Wayne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18, 2022</a:t>
            </a:r>
          </a:p>
        </p:txBody>
      </p:sp>
    </p:spTree>
    <p:extLst>
      <p:ext uri="{BB962C8B-B14F-4D97-AF65-F5344CB8AC3E}">
        <p14:creationId xmlns:p14="http://schemas.microsoft.com/office/powerpoint/2010/main" val="99025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vert="horz" lIns="91440" tIns="45720" rIns="91440" bIns="45720" rtlCol="0" anchor="t">
            <a:normAutofit/>
          </a:bodyPr>
          <a:lstStyle/>
          <a:p>
            <a:pPr marL="174625" indent="-174625"/>
            <a:r>
              <a:rPr lang="en-US" dirty="0"/>
              <a:t>Alamance CC</a:t>
            </a:r>
            <a:endParaRPr lang="en-US"/>
          </a:p>
          <a:p>
            <a:pPr marL="174625" indent="-174625"/>
            <a:r>
              <a:rPr lang="en-US" dirty="0"/>
              <a:t>Asheville-Buncombe TCC</a:t>
            </a:r>
          </a:p>
          <a:p>
            <a:pPr marL="174625" indent="-174625"/>
            <a:r>
              <a:rPr lang="en-US" dirty="0"/>
              <a:t>Catawba Valley CC</a:t>
            </a:r>
          </a:p>
          <a:p>
            <a:pPr marL="174625" indent="-174625"/>
            <a:r>
              <a:rPr lang="en-US" dirty="0">
                <a:latin typeface="Times New Roman"/>
                <a:cs typeface="Times New Roman"/>
              </a:rPr>
              <a:t>Davidson-Davie CC</a:t>
            </a:r>
          </a:p>
          <a:p>
            <a:pPr marL="174625" indent="-174625"/>
            <a:r>
              <a:rPr lang="en-US" dirty="0"/>
              <a:t>Durham TCC</a:t>
            </a:r>
          </a:p>
          <a:p>
            <a:pPr marL="174625" indent="-174625"/>
            <a:r>
              <a:rPr lang="en-US" dirty="0"/>
              <a:t>Edgecombe CC</a:t>
            </a:r>
          </a:p>
          <a:p>
            <a:pPr marL="174625" indent="-174625"/>
            <a:r>
              <a:rPr lang="en-US" dirty="0"/>
              <a:t>Gaston College</a:t>
            </a:r>
          </a:p>
          <a:p>
            <a:pPr marL="174625" indent="-174625"/>
            <a:r>
              <a:rPr lang="en-US" dirty="0"/>
              <a:t>Richmond CC</a:t>
            </a:r>
          </a:p>
          <a:p>
            <a:pPr marL="174625" indent="-174625"/>
            <a:r>
              <a:rPr lang="en-US" dirty="0"/>
              <a:t>Stanly 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20, 2022</a:t>
            </a:r>
          </a:p>
        </p:txBody>
      </p:sp>
    </p:spTree>
    <p:extLst>
      <p:ext uri="{BB962C8B-B14F-4D97-AF65-F5344CB8AC3E}">
        <p14:creationId xmlns:p14="http://schemas.microsoft.com/office/powerpoint/2010/main" val="2366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8D2C2A-73CB-4E0B-A62C-15DAAB45AA61}"/>
              </a:ext>
            </a:extLst>
          </p:cNvPr>
          <p:cNvSpPr>
            <a:spLocks noGrp="1"/>
          </p:cNvSpPr>
          <p:nvPr>
            <p:ph idx="1"/>
          </p:nvPr>
        </p:nvSpPr>
        <p:spPr/>
        <p:txBody>
          <a:bodyPr>
            <a:normAutofit/>
          </a:bodyPr>
          <a:lstStyle/>
          <a:p>
            <a:r>
              <a:rPr lang="en-US" dirty="0"/>
              <a:t>Cape Fear CC</a:t>
            </a:r>
          </a:p>
          <a:p>
            <a:r>
              <a:rPr lang="en-US" dirty="0"/>
              <a:t>Central Carolina CC</a:t>
            </a:r>
          </a:p>
          <a:p>
            <a:r>
              <a:rPr lang="en-US" dirty="0"/>
              <a:t>Central Piedmont CC</a:t>
            </a:r>
          </a:p>
          <a:p>
            <a:r>
              <a:rPr lang="en-US" dirty="0"/>
              <a:t>Fayetteville TCC</a:t>
            </a:r>
          </a:p>
          <a:p>
            <a:r>
              <a:rPr lang="en-US" dirty="0"/>
              <a:t>Forsyth TCC</a:t>
            </a:r>
          </a:p>
          <a:p>
            <a:r>
              <a:rPr lang="en-US" dirty="0"/>
              <a:t>Guilford TCC</a:t>
            </a:r>
          </a:p>
          <a:p>
            <a:r>
              <a:rPr lang="en-US" dirty="0"/>
              <a:t>Pitt CC</a:t>
            </a:r>
          </a:p>
          <a:p>
            <a:r>
              <a:rPr lang="en-US" dirty="0"/>
              <a:t>Rowan-Cabarrus CC</a:t>
            </a:r>
          </a:p>
          <a:p>
            <a:r>
              <a:rPr lang="en-US" dirty="0"/>
              <a:t>Wake TCC</a:t>
            </a:r>
          </a:p>
        </p:txBody>
      </p:sp>
      <p:sp>
        <p:nvSpPr>
          <p:cNvPr id="3" name="Title 2">
            <a:extLst>
              <a:ext uri="{FF2B5EF4-FFF2-40B4-BE49-F238E27FC236}">
                <a16:creationId xmlns:a16="http://schemas.microsoft.com/office/drawing/2014/main" id="{AA13928F-2252-4E73-9DA0-D97FC36CDDCC}"/>
              </a:ext>
            </a:extLst>
          </p:cNvPr>
          <p:cNvSpPr>
            <a:spLocks noGrp="1"/>
          </p:cNvSpPr>
          <p:nvPr>
            <p:ph type="title"/>
          </p:nvPr>
        </p:nvSpPr>
        <p:spPr/>
        <p:txBody>
          <a:bodyPr/>
          <a:lstStyle/>
          <a:p>
            <a:r>
              <a:rPr lang="en-US" dirty="0"/>
              <a:t>Mid-Year Reviews</a:t>
            </a:r>
            <a:br>
              <a:rPr lang="en-US" dirty="0"/>
            </a:br>
            <a:r>
              <a:rPr lang="en-US" dirty="0"/>
              <a:t>January 21, 2022</a:t>
            </a:r>
          </a:p>
        </p:txBody>
      </p:sp>
    </p:spTree>
    <p:extLst>
      <p:ext uri="{BB962C8B-B14F-4D97-AF65-F5344CB8AC3E}">
        <p14:creationId xmlns:p14="http://schemas.microsoft.com/office/powerpoint/2010/main" val="232006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normAutofit/>
          </a:bodyPr>
          <a:lstStyle/>
          <a:p>
            <a:pPr marL="0" indent="0">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Southeastern</a:t>
            </a:r>
            <a:r>
              <a:rPr lang="en-US" b="1" dirty="0">
                <a:latin typeface="Times New Roman" panose="02020603050405020304" pitchFamily="18" charset="0"/>
                <a:cs typeface="Times New Roman" panose="02020603050405020304" pitchFamily="18" charset="0"/>
              </a:rPr>
              <a:t> Community College</a:t>
            </a:r>
          </a:p>
          <a:p>
            <a:pPr marL="0" indent="0">
              <a:buNone/>
            </a:pPr>
            <a:r>
              <a:rPr lang="en-US" dirty="0">
                <a:latin typeface="Times New Roman" panose="02020603050405020304" pitchFamily="18" charset="0"/>
                <a:cs typeface="Times New Roman" panose="02020603050405020304" pitchFamily="18" charset="0"/>
              </a:rPr>
              <a:t>Implemented Quality Matters Framework to improve education</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https://www.ncperkins.org/video/video.php?v=Southeastern-2021&amp;y=2021</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See all the videos:</a:t>
            </a:r>
          </a:p>
          <a:p>
            <a:pPr marL="0" indent="0">
              <a:buNone/>
            </a:pPr>
            <a:r>
              <a:rPr lang="en-US" dirty="0">
                <a:latin typeface="Times New Roman" panose="02020603050405020304" pitchFamily="18" charset="0"/>
                <a:cs typeface="Times New Roman" panose="02020603050405020304" pitchFamily="18" charset="0"/>
                <a:hlinkClick r:id="rId4"/>
              </a:rPr>
              <a:t>https://www.ncperkins.org/video/</a:t>
            </a:r>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24003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u="sng" dirty="0"/>
              <a:t>Continuing Projects</a:t>
            </a:r>
          </a:p>
        </p:txBody>
      </p:sp>
      <p:sp>
        <p:nvSpPr>
          <p:cNvPr id="2" name="Content Placeholder 1"/>
          <p:cNvSpPr>
            <a:spLocks noGrp="1"/>
          </p:cNvSpPr>
          <p:nvPr>
            <p:ph sz="half" idx="2"/>
          </p:nvPr>
        </p:nvSpPr>
        <p:spPr>
          <a:xfrm>
            <a:off x="629842" y="1878807"/>
            <a:ext cx="3868340" cy="1664494"/>
          </a:xfrm>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u="sng"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a:xfrm>
            <a:off x="4629153" y="1878806"/>
            <a:ext cx="3887391" cy="3138327"/>
          </a:xfrm>
        </p:spPr>
        <p:txBody>
          <a:bodyPr>
            <a:normAutofit fontScale="92500" lnSpcReduction="10000"/>
          </a:bodyPr>
          <a:lstStyle/>
          <a:p>
            <a:r>
              <a:rPr lang="en-US" sz="1800" dirty="0"/>
              <a:t>Cyber Security</a:t>
            </a:r>
          </a:p>
          <a:p>
            <a:r>
              <a:rPr lang="en-US" sz="1800" dirty="0"/>
              <a:t>Apple Swift</a:t>
            </a:r>
          </a:p>
          <a:p>
            <a:r>
              <a:rPr lang="en-US" sz="1800" dirty="0"/>
              <a:t>Success Coach training with Student Services</a:t>
            </a:r>
          </a:p>
          <a:p>
            <a:r>
              <a:rPr lang="en-US" sz="1800" dirty="0"/>
              <a:t>BLET Curriculum Development</a:t>
            </a:r>
          </a:p>
          <a:p>
            <a:r>
              <a:rPr lang="en-US" sz="1800" dirty="0"/>
              <a:t>EDU Curriculum review and update</a:t>
            </a:r>
          </a:p>
          <a:p>
            <a:r>
              <a:rPr lang="en-US" sz="1800" dirty="0"/>
              <a:t>Distance Learning meetings</a:t>
            </a:r>
          </a:p>
          <a:p>
            <a:r>
              <a:rPr lang="en-US" sz="1800" dirty="0"/>
              <a:t>Career Clusters Guide</a:t>
            </a:r>
          </a:p>
          <a:p>
            <a:r>
              <a:rPr lang="en-US" sz="1800" dirty="0"/>
              <a:t>Addressing gaps in Equity and other statewide CLNA identified gaps</a:t>
            </a:r>
          </a:p>
          <a:p>
            <a:r>
              <a:rPr lang="en-US" sz="1800" dirty="0"/>
              <a:t>Marketing CTE</a:t>
            </a:r>
          </a:p>
          <a:p>
            <a:endParaRPr lang="en-US" sz="1800" dirty="0"/>
          </a:p>
          <a:p>
            <a:endParaRPr lang="en-US" sz="1800" dirty="0"/>
          </a:p>
        </p:txBody>
      </p:sp>
      <p:sp>
        <p:nvSpPr>
          <p:cNvPr id="3" name="Title 2"/>
          <p:cNvSpPr>
            <a:spLocks noGrp="1"/>
          </p:cNvSpPr>
          <p:nvPr>
            <p:ph type="title"/>
          </p:nvPr>
        </p:nvSpPr>
        <p:spPr/>
        <p:txBody>
          <a:bodyPr/>
          <a:lstStyle/>
          <a:p>
            <a:r>
              <a:rPr lang="en-US" dirty="0"/>
              <a:t>Leadership Projects</a:t>
            </a:r>
          </a:p>
        </p:txBody>
      </p:sp>
      <p:sp>
        <p:nvSpPr>
          <p:cNvPr id="4" name="TextBox 3">
            <a:extLst>
              <a:ext uri="{FF2B5EF4-FFF2-40B4-BE49-F238E27FC236}">
                <a16:creationId xmlns:a16="http://schemas.microsoft.com/office/drawing/2014/main" id="{520D0DD8-40F1-4C1C-823A-9B51862A49BC}"/>
              </a:ext>
            </a:extLst>
          </p:cNvPr>
          <p:cNvSpPr txBox="1"/>
          <p:nvPr/>
        </p:nvSpPr>
        <p:spPr>
          <a:xfrm>
            <a:off x="457200" y="3979718"/>
            <a:ext cx="1547218" cy="677108"/>
          </a:xfrm>
          <a:prstGeom prst="rect">
            <a:avLst/>
          </a:prstGeom>
          <a:noFill/>
        </p:spPr>
        <p:txBody>
          <a:bodyPr wrap="none" rtlCol="0">
            <a:spAutoFit/>
          </a:bodyPr>
          <a:lstStyle/>
          <a:p>
            <a:r>
              <a:rPr lang="en-US" sz="2000" b="1" u="sng" dirty="0"/>
              <a:t>Other Ideas?</a:t>
            </a:r>
          </a:p>
          <a:p>
            <a:endParaRPr lang="en-US" dirty="0"/>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B9BCE5B-A373-4393-8FC7-8EAFEA43619D}"/>
              </a:ext>
            </a:extLst>
          </p:cNvPr>
          <p:cNvSpPr>
            <a:spLocks noGrp="1"/>
          </p:cNvSpPr>
          <p:nvPr>
            <p:ph idx="1"/>
          </p:nvPr>
        </p:nvSpPr>
        <p:spPr/>
        <p:txBody>
          <a:bodyPr/>
          <a:lstStyle/>
          <a:p>
            <a:r>
              <a:rPr lang="en-US" dirty="0"/>
              <a:t>MOA = Ensuring accessible education programs for all</a:t>
            </a:r>
          </a:p>
          <a:p>
            <a:endParaRPr lang="en-US" dirty="0"/>
          </a:p>
          <a:p>
            <a:r>
              <a:rPr lang="en-US" dirty="0"/>
              <a:t>Monitoring this fall at Rockingham Community College</a:t>
            </a:r>
          </a:p>
          <a:p>
            <a:r>
              <a:rPr lang="en-US" dirty="0"/>
              <a:t>Follow-up with 15 colleges who were recently monitored</a:t>
            </a:r>
          </a:p>
        </p:txBody>
      </p:sp>
      <p:sp>
        <p:nvSpPr>
          <p:cNvPr id="9" name="Title 8">
            <a:extLst>
              <a:ext uri="{FF2B5EF4-FFF2-40B4-BE49-F238E27FC236}">
                <a16:creationId xmlns:a16="http://schemas.microsoft.com/office/drawing/2014/main" id="{CA0A28D5-E6CD-4925-8A08-4460F8749C22}"/>
              </a:ext>
            </a:extLst>
          </p:cNvPr>
          <p:cNvSpPr>
            <a:spLocks noGrp="1"/>
          </p:cNvSpPr>
          <p:nvPr>
            <p:ph type="title"/>
          </p:nvPr>
        </p:nvSpPr>
        <p:spPr/>
        <p:txBody>
          <a:bodyPr/>
          <a:lstStyle/>
          <a:p>
            <a:r>
              <a:rPr lang="en-US" dirty="0"/>
              <a:t>MOA</a:t>
            </a:r>
          </a:p>
        </p:txBody>
      </p:sp>
    </p:spTree>
    <p:extLst>
      <p:ext uri="{BB962C8B-B14F-4D97-AF65-F5344CB8AC3E}">
        <p14:creationId xmlns:p14="http://schemas.microsoft.com/office/powerpoint/2010/main" val="10696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a:t>
            </a:r>
            <a:r>
              <a:rPr lang="en-US" sz="2400">
                <a:latin typeface="Times New Roman"/>
                <a:cs typeface="Times New Roman"/>
              </a:rPr>
              <a:t>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42" y="3569110"/>
            <a:ext cx="4289472" cy="157439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October 20, 2021 @ 9am</a:t>
            </a:r>
          </a:p>
          <a:p>
            <a:pPr marL="174625" indent="-174625"/>
            <a:r>
              <a:rPr lang="en-US" dirty="0">
                <a:latin typeface="Times New Roman"/>
                <a:cs typeface="Times New Roman"/>
              </a:rPr>
              <a:t>Come explore careers in Culinary Arts and Baking &amp; Pastry Arts</a:t>
            </a:r>
            <a:endParaRPr lang="en-US" b="1" dirty="0"/>
          </a:p>
          <a:p>
            <a:pPr marL="174625" indent="-174625"/>
            <a:endParaRPr lang="en-US" dirty="0"/>
          </a:p>
          <a:p>
            <a:pPr marL="0" indent="0">
              <a:buNone/>
            </a:pPr>
            <a:r>
              <a:rPr lang="en-US" dirty="0">
                <a:hlinkClick r:id="rId4"/>
              </a:rPr>
              <a:t>https://register.gotowebinar.com/register/1973762323224693520</a:t>
            </a:r>
            <a:endParaRPr lang="en-US" dirty="0"/>
          </a:p>
          <a:p>
            <a:pPr marL="0" indent="0">
              <a:buNone/>
            </a:pPr>
            <a:endParaRPr lang="en-US" dirty="0"/>
          </a:p>
          <a:p>
            <a:pPr marL="174625" indent="-174625"/>
            <a:r>
              <a:rPr lang="en-US" dirty="0"/>
              <a:t>See all upcoming and past webinars at </a:t>
            </a:r>
            <a:r>
              <a:rPr lang="en-US" dirty="0">
                <a:hlinkClick r:id="rId5"/>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a:t>
            </a:r>
          </a:p>
          <a:p>
            <a:r>
              <a:rPr lang="en-US" dirty="0"/>
              <a:t>Additional webinars on popular topics:</a:t>
            </a:r>
          </a:p>
          <a:p>
            <a:pPr lvl="1"/>
            <a:r>
              <a:rPr lang="en-US" dirty="0"/>
              <a:t>CLNA</a:t>
            </a:r>
          </a:p>
          <a:p>
            <a:pPr lvl="1"/>
            <a:r>
              <a:rPr lang="en-US" dirty="0"/>
              <a:t>Programs of Study</a:t>
            </a:r>
          </a:p>
          <a:p>
            <a:pPr lvl="1"/>
            <a:r>
              <a:rPr lang="en-US" dirty="0"/>
              <a:t>Career Pathways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lstStyle/>
          <a:p>
            <a:pPr marL="0" indent="0">
              <a:buNone/>
            </a:pPr>
            <a:r>
              <a:rPr lang="en-US" b="1" dirty="0">
                <a:solidFill>
                  <a:srgbClr val="7030A0"/>
                </a:solidFill>
              </a:rPr>
              <a:t>We are here to help! </a:t>
            </a:r>
          </a:p>
          <a:p>
            <a:pPr marL="0" indent="0">
              <a:buNone/>
            </a:pPr>
            <a:endParaRPr lang="en-US" dirty="0"/>
          </a:p>
          <a:p>
            <a:pPr marL="0" indent="0">
              <a:buNone/>
            </a:pPr>
            <a:r>
              <a:rPr lang="en-US" dirty="0"/>
              <a:t>Team Perkins is available by </a:t>
            </a:r>
            <a:br>
              <a:rPr lang="en-US" dirty="0"/>
            </a:br>
            <a:r>
              <a:rPr lang="en-US" dirty="0"/>
              <a:t>phone, email, TEAMS, etc. </a:t>
            </a:r>
          </a:p>
          <a:p>
            <a:pPr marL="0" indent="0">
              <a:buNone/>
            </a:pPr>
            <a:endParaRPr lang="en-US" dirty="0"/>
          </a:p>
          <a:p>
            <a:pPr marL="0" indent="0">
              <a:buNone/>
            </a:pPr>
            <a:r>
              <a:rPr lang="en-US" dirty="0"/>
              <a:t>Your CTE Coordinator will be traveling to your college throughout the year.</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b="1" dirty="0">
                <a:latin typeface="Times New Roman"/>
                <a:cs typeface="Times New Roman"/>
              </a:rPr>
              <a:t>Stanly Community College</a:t>
            </a:r>
          </a:p>
          <a:p>
            <a:pPr marL="0" indent="0">
              <a:buNone/>
            </a:pPr>
            <a:r>
              <a:rPr lang="en-US" dirty="0"/>
              <a:t>Developing and strengthening of effective online teaching practices</a:t>
            </a:r>
          </a:p>
          <a:p>
            <a:pPr marL="0" indent="0">
              <a:buNone/>
            </a:pPr>
            <a:endParaRPr lang="en-US" dirty="0"/>
          </a:p>
          <a:p>
            <a:pPr marL="0" indent="0">
              <a:buNone/>
            </a:pPr>
            <a:r>
              <a:rPr lang="en-US" dirty="0">
                <a:hlinkClick r:id="rId3"/>
              </a:rPr>
              <a:t>https://www.ncperkins.org/video/video.php?v=Stanly-2021&amp;y=2021</a:t>
            </a:r>
            <a:endParaRPr lang="en-US" dirty="0"/>
          </a:p>
          <a:p>
            <a:pPr marL="0" indent="0">
              <a:buNone/>
            </a:pPr>
            <a:endParaRPr lang="en-US" dirty="0"/>
          </a:p>
          <a:p>
            <a:pPr marL="0" indent="0">
              <a:buNone/>
            </a:pPr>
            <a:r>
              <a:rPr lang="en-US" dirty="0"/>
              <a:t>See all the videos:</a:t>
            </a:r>
          </a:p>
          <a:p>
            <a:pPr marL="0" indent="0">
              <a:buNone/>
            </a:pPr>
            <a:r>
              <a:rPr lang="en-US" dirty="0">
                <a:hlinkClick r:id="rId4"/>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B9CF44-7813-5346-B12C-72F085F73126}"/>
              </a:ext>
            </a:extLst>
          </p:cNvPr>
          <p:cNvSpPr>
            <a:spLocks noGrp="1"/>
          </p:cNvSpPr>
          <p:nvPr>
            <p:ph idx="1"/>
          </p:nvPr>
        </p:nvSpPr>
        <p:spPr>
          <a:xfrm>
            <a:off x="628650" y="1320904"/>
            <a:ext cx="7886700" cy="3774777"/>
          </a:xfrm>
        </p:spPr>
        <p:txBody>
          <a:bodyPr vert="horz" lIns="91440" tIns="45720" rIns="91440" bIns="45720" rtlCol="0" anchor="t">
            <a:normAutofit fontScale="92500"/>
          </a:bodyPr>
          <a:lstStyle/>
          <a:p>
            <a:pPr marL="0" indent="0" algn="ctr">
              <a:buNone/>
            </a:pPr>
            <a:r>
              <a:rPr lang="en-US" sz="1500" b="1" dirty="0">
                <a:latin typeface="Times New Roman"/>
                <a:cs typeface="Times New Roman"/>
              </a:rPr>
              <a:t>Invitation to Participate (Pilot Project)</a:t>
            </a:r>
            <a:endParaRPr lang="en-US" sz="1500">
              <a:latin typeface="Times New Roman"/>
              <a:cs typeface="Times New Roman"/>
            </a:endParaRPr>
          </a:p>
          <a:p>
            <a:pPr marL="0" indent="0" algn="ctr">
              <a:buNone/>
            </a:pPr>
            <a:r>
              <a:rPr lang="en-US" sz="1500" b="1" dirty="0">
                <a:latin typeface="Times New Roman"/>
                <a:cs typeface="Times New Roman"/>
              </a:rPr>
              <a:t>Disability Inclusion: Preparing for the Workforce of Tomorrow</a:t>
            </a:r>
            <a:endParaRPr lang="en-US" sz="1500" dirty="0">
              <a:latin typeface="Times New Roman"/>
              <a:cs typeface="Times New Roman"/>
            </a:endParaRPr>
          </a:p>
          <a:p>
            <a:pPr marL="0" indent="0">
              <a:buNone/>
            </a:pPr>
            <a:r>
              <a:rPr lang="en-US" sz="1400" b="1" dirty="0">
                <a:latin typeface="Times New Roman"/>
                <a:cs typeface="Times New Roman"/>
              </a:rPr>
              <a:t>Purpose</a:t>
            </a:r>
            <a:endParaRPr lang="en-US" sz="1400" dirty="0">
              <a:latin typeface="Times New Roman"/>
              <a:cs typeface="Times New Roman"/>
            </a:endParaRPr>
          </a:p>
          <a:p>
            <a:pPr marL="174625" indent="-174625"/>
            <a:r>
              <a:rPr lang="en-US" sz="1400" dirty="0">
                <a:latin typeface="Times New Roman"/>
                <a:cs typeface="Times New Roman"/>
              </a:rPr>
              <a:t>Provide college faculty, staff, employers, and other stakeholders with professional development to improve their knowledge and skills in working with students with disabilities in CTE programs and in the workplace.</a:t>
            </a:r>
            <a:endParaRPr lang="en-US" sz="1400" dirty="0">
              <a:cs typeface="Times New Roman"/>
            </a:endParaRPr>
          </a:p>
          <a:p>
            <a:pPr marL="174625" indent="-174625"/>
            <a:r>
              <a:rPr lang="en-US" sz="1400" dirty="0">
                <a:latin typeface="Times New Roman"/>
                <a:cs typeface="Times New Roman"/>
              </a:rPr>
              <a:t>This project is consistent with Perkins V mission for enhancing CTE programs and serving special populations and providing equitable opportunities.</a:t>
            </a:r>
            <a:endParaRPr lang="en-US" sz="1400" dirty="0">
              <a:cs typeface="Times New Roman"/>
            </a:endParaRPr>
          </a:p>
          <a:p>
            <a:pPr marL="0" indent="0">
              <a:buNone/>
            </a:pPr>
            <a:endParaRPr lang="en-US" sz="1400" dirty="0"/>
          </a:p>
          <a:p>
            <a:pPr marL="0" indent="0">
              <a:buNone/>
            </a:pPr>
            <a:r>
              <a:rPr lang="en-US" sz="1400" b="1" dirty="0">
                <a:latin typeface="Times New Roman"/>
                <a:cs typeface="Times New Roman"/>
              </a:rPr>
              <a:t>Requirements</a:t>
            </a:r>
            <a:endParaRPr lang="en-US" sz="1400" dirty="0">
              <a:latin typeface="Times New Roman"/>
              <a:cs typeface="Times New Roman"/>
            </a:endParaRPr>
          </a:p>
          <a:p>
            <a:pPr marL="174625" indent="-174625"/>
            <a:r>
              <a:rPr lang="en-US" sz="1400" dirty="0">
                <a:latin typeface="Times New Roman"/>
                <a:cs typeface="Times New Roman"/>
              </a:rPr>
              <a:t>20 teams (example: CTE faculty, Disability Services staff, Work-based-learning coordinator, and employers</a:t>
            </a:r>
            <a:endParaRPr lang="en-US" sz="1400" dirty="0">
              <a:cs typeface="Times New Roman"/>
            </a:endParaRPr>
          </a:p>
          <a:p>
            <a:pPr marL="174625" indent="-174625"/>
            <a:r>
              <a:rPr lang="en-US" sz="1400" dirty="0">
                <a:latin typeface="Times New Roman"/>
                <a:cs typeface="Times New Roman"/>
              </a:rPr>
              <a:t>Complete training modules (approximately 5 hours)</a:t>
            </a:r>
            <a:endParaRPr lang="en-US" sz="1400" dirty="0">
              <a:cs typeface="Times New Roman"/>
            </a:endParaRPr>
          </a:p>
          <a:p>
            <a:pPr marL="174625" indent="-174625"/>
            <a:r>
              <a:rPr lang="en-US" sz="1400" dirty="0">
                <a:latin typeface="Times New Roman"/>
                <a:cs typeface="Times New Roman"/>
              </a:rPr>
              <a:t>Complete pre/post tests</a:t>
            </a:r>
            <a:endParaRPr lang="en-US" sz="1400" dirty="0">
              <a:cs typeface="Times New Roman"/>
            </a:endParaRPr>
          </a:p>
          <a:p>
            <a:pPr marL="174625" indent="-174625"/>
            <a:r>
              <a:rPr lang="en-US" sz="1400" dirty="0">
                <a:latin typeface="Times New Roman"/>
                <a:cs typeface="Times New Roman"/>
              </a:rPr>
              <a:t>After completion, meet with team members to reflect on experience</a:t>
            </a:r>
            <a:endParaRPr lang="en-US" sz="1400" dirty="0">
              <a:cs typeface="Times New Roman"/>
            </a:endParaRPr>
          </a:p>
          <a:p>
            <a:pPr marL="174625" indent="-174625"/>
            <a:r>
              <a:rPr lang="en-US" sz="1400" dirty="0">
                <a:latin typeface="Times New Roman"/>
                <a:cs typeface="Times New Roman"/>
              </a:rPr>
              <a:t>Participate in focus group</a:t>
            </a:r>
            <a:endParaRPr lang="en-US" sz="1400" dirty="0">
              <a:cs typeface="Times New Roman"/>
            </a:endParaRPr>
          </a:p>
          <a:p>
            <a:pPr marL="0" indent="0">
              <a:buNone/>
            </a:pPr>
            <a:endParaRPr lang="en-US" sz="1400" dirty="0"/>
          </a:p>
        </p:txBody>
      </p:sp>
      <p:sp>
        <p:nvSpPr>
          <p:cNvPr id="3" name="Title 2">
            <a:extLst>
              <a:ext uri="{FF2B5EF4-FFF2-40B4-BE49-F238E27FC236}">
                <a16:creationId xmlns:a16="http://schemas.microsoft.com/office/drawing/2014/main" id="{22BFB729-6CC4-C045-97E7-72B5912555F0}"/>
              </a:ext>
            </a:extLst>
          </p:cNvPr>
          <p:cNvSpPr>
            <a:spLocks noGrp="1"/>
          </p:cNvSpPr>
          <p:nvPr>
            <p:ph type="title"/>
          </p:nvPr>
        </p:nvSpPr>
        <p:spPr/>
        <p:txBody>
          <a:bodyPr/>
          <a:lstStyle/>
          <a:p>
            <a:r>
              <a:rPr lang="en-US" dirty="0"/>
              <a:t>Disability Project – Update</a:t>
            </a:r>
          </a:p>
        </p:txBody>
      </p:sp>
    </p:spTree>
    <p:extLst>
      <p:ext uri="{BB962C8B-B14F-4D97-AF65-F5344CB8AC3E}">
        <p14:creationId xmlns:p14="http://schemas.microsoft.com/office/powerpoint/2010/main" val="28399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7214C-7107-475E-A4D4-FA5070EE21FD}"/>
              </a:ext>
            </a:extLst>
          </p:cNvPr>
          <p:cNvSpPr>
            <a:spLocks noGrp="1"/>
          </p:cNvSpPr>
          <p:nvPr>
            <p:ph idx="1"/>
          </p:nvPr>
        </p:nvSpPr>
        <p:spPr>
          <a:xfrm>
            <a:off x="628650" y="1320904"/>
            <a:ext cx="7886700" cy="3796632"/>
          </a:xfrm>
        </p:spPr>
        <p:txBody>
          <a:bodyPr vert="horz" lIns="91440" tIns="45720" rIns="91440" bIns="45720" rtlCol="0" anchor="t">
            <a:normAutofit lnSpcReduction="10000"/>
          </a:bodyPr>
          <a:lstStyle/>
          <a:p>
            <a:pPr marL="174625" indent="-174625">
              <a:buNone/>
            </a:pPr>
            <a:r>
              <a:rPr lang="en-US" sz="1600" b="1" dirty="0" err="1">
                <a:latin typeface="Times New Roman"/>
                <a:cs typeface="Times New Roman"/>
              </a:rPr>
              <a:t>Ablr</a:t>
            </a:r>
            <a:r>
              <a:rPr lang="en-US" sz="1600" b="1" dirty="0">
                <a:latin typeface="Times New Roman"/>
                <a:cs typeface="Times New Roman"/>
              </a:rPr>
              <a:t> Modules (</a:t>
            </a:r>
            <a:r>
              <a:rPr lang="en-US" sz="1600" b="1" dirty="0">
                <a:latin typeface="Times New Roman"/>
                <a:cs typeface="Times New Roman"/>
                <a:hlinkClick r:id="rId2"/>
              </a:rPr>
              <a:t>https://ablr360.com/</a:t>
            </a:r>
            <a:r>
              <a:rPr lang="en-US" sz="1600" b="1" dirty="0">
                <a:latin typeface="Times New Roman"/>
                <a:cs typeface="Times New Roman"/>
              </a:rPr>
              <a:t>)</a:t>
            </a:r>
            <a:endParaRPr lang="en-US" sz="1600"/>
          </a:p>
          <a:p>
            <a:pPr marL="174625" indent="-174625">
              <a:buNone/>
            </a:pPr>
            <a:endParaRPr lang="en-US" sz="1600" b="1" dirty="0">
              <a:latin typeface="Times New Roman"/>
              <a:cs typeface="Times New Roman"/>
            </a:endParaRPr>
          </a:p>
          <a:p>
            <a:pPr marL="174625" indent="-174625">
              <a:buNone/>
            </a:pPr>
            <a:r>
              <a:rPr lang="en-US" sz="1200" dirty="0">
                <a:latin typeface="Times New Roman"/>
                <a:cs typeface="Times New Roman"/>
              </a:rPr>
              <a:t>This course consists of 5 modules</a:t>
            </a:r>
          </a:p>
          <a:p>
            <a:pPr marL="174625" indent="-174625"/>
            <a:r>
              <a:rPr lang="en-US" sz="1200" dirty="0">
                <a:latin typeface="Times New Roman"/>
                <a:cs typeface="Times New Roman"/>
              </a:rPr>
              <a:t>Module 1: Understanding Disabilities</a:t>
            </a:r>
            <a:endParaRPr lang="en-US" sz="1200" dirty="0">
              <a:cs typeface="Times New Roman"/>
            </a:endParaRPr>
          </a:p>
          <a:p>
            <a:pPr marL="174625" indent="-174625"/>
            <a:r>
              <a:rPr lang="en-US" sz="1200" dirty="0">
                <a:latin typeface="Times New Roman"/>
                <a:cs typeface="Times New Roman"/>
              </a:rPr>
              <a:t>Module 2: Disability Etiquette</a:t>
            </a:r>
            <a:endParaRPr lang="en-US" sz="1200" dirty="0">
              <a:cs typeface="Times New Roman"/>
            </a:endParaRPr>
          </a:p>
          <a:p>
            <a:pPr marL="174625" indent="-174625"/>
            <a:r>
              <a:rPr lang="en-US" sz="1200" dirty="0">
                <a:latin typeface="Times New Roman"/>
                <a:cs typeface="Times New Roman"/>
              </a:rPr>
              <a:t>Module 3: The Business Case for Disability Inclusion</a:t>
            </a:r>
            <a:endParaRPr lang="en-US" sz="1200" dirty="0">
              <a:cs typeface="Times New Roman"/>
            </a:endParaRPr>
          </a:p>
          <a:p>
            <a:pPr marL="174625" indent="-174625"/>
            <a:r>
              <a:rPr lang="en-US" sz="1200" dirty="0">
                <a:latin typeface="Times New Roman"/>
                <a:cs typeface="Times New Roman"/>
              </a:rPr>
              <a:t>Module 4: Actions for Making your Workplace Inclusive </a:t>
            </a:r>
            <a:endParaRPr lang="en-US" sz="1200" dirty="0"/>
          </a:p>
          <a:p>
            <a:pPr marL="174625" indent="-174625"/>
            <a:r>
              <a:rPr lang="en-US" sz="1200" dirty="0">
                <a:latin typeface="Times New Roman"/>
                <a:cs typeface="Times New Roman"/>
              </a:rPr>
              <a:t>Module 5: Adaptations and Assistive Technologies</a:t>
            </a:r>
            <a:endParaRPr lang="en-US" sz="1200" dirty="0">
              <a:cs typeface="Times New Roman"/>
            </a:endParaRPr>
          </a:p>
          <a:p>
            <a:pPr marL="174625" indent="-174625">
              <a:buNone/>
            </a:pPr>
            <a:endParaRPr lang="en-US" sz="1200" dirty="0"/>
          </a:p>
          <a:p>
            <a:pPr marL="174625" indent="-174625">
              <a:buNone/>
            </a:pPr>
            <a:r>
              <a:rPr lang="en-US" sz="1200" dirty="0">
                <a:latin typeface="Times New Roman"/>
                <a:cs typeface="Times New Roman"/>
              </a:rPr>
              <a:t>By the end of this course, participants will: </a:t>
            </a:r>
            <a:endParaRPr lang="en-US" sz="1200" dirty="0"/>
          </a:p>
          <a:p>
            <a:pPr marL="174625" indent="-174625"/>
            <a:r>
              <a:rPr lang="en-US" sz="1200" dirty="0">
                <a:latin typeface="Times New Roman"/>
                <a:cs typeface="Times New Roman"/>
              </a:rPr>
              <a:t>Gain a greater awareness of the history, conceptual models, and categories of disability</a:t>
            </a:r>
            <a:endParaRPr lang="en-US" sz="1200" dirty="0">
              <a:cs typeface="Times New Roman"/>
            </a:endParaRPr>
          </a:p>
          <a:p>
            <a:pPr marL="174625" indent="-174625"/>
            <a:r>
              <a:rPr lang="en-US" sz="1200" dirty="0">
                <a:latin typeface="Times New Roman"/>
                <a:cs typeface="Times New Roman"/>
              </a:rPr>
              <a:t>Learn best practices for respectful and inclusive interpersonal behavior</a:t>
            </a:r>
            <a:endParaRPr lang="en-US" sz="1200" dirty="0">
              <a:cs typeface="Times New Roman"/>
            </a:endParaRPr>
          </a:p>
          <a:p>
            <a:pPr marL="174625" indent="-174625"/>
            <a:r>
              <a:rPr lang="en-US" sz="1200" dirty="0">
                <a:latin typeface="Times New Roman"/>
                <a:cs typeface="Times New Roman"/>
              </a:rPr>
              <a:t>Understand the business benefits of disability inclusion, inclusive marketing, and digital accessibility</a:t>
            </a:r>
            <a:endParaRPr lang="en-US" sz="1200" dirty="0">
              <a:cs typeface="Times New Roman"/>
            </a:endParaRPr>
          </a:p>
          <a:p>
            <a:pPr marL="174625" indent="-174625"/>
            <a:r>
              <a:rPr lang="en-US" sz="1200" dirty="0">
                <a:latin typeface="Times New Roman"/>
                <a:cs typeface="Times New Roman"/>
              </a:rPr>
              <a:t>Identify key steps our organization should take to incite and maintain a culture of inclusion</a:t>
            </a:r>
            <a:endParaRPr lang="en-US" sz="1200" dirty="0">
              <a:cs typeface="Times New Roman"/>
            </a:endParaRPr>
          </a:p>
          <a:p>
            <a:pPr marL="174625" indent="-174625"/>
            <a:r>
              <a:rPr lang="en-US" sz="1200" dirty="0">
                <a:latin typeface="Times New Roman"/>
                <a:cs typeface="Times New Roman"/>
              </a:rPr>
              <a:t>Explore the most common assistive technology</a:t>
            </a:r>
            <a:endParaRPr lang="en-US" sz="1200" dirty="0">
              <a:cs typeface="Times New Roman"/>
            </a:endParaRPr>
          </a:p>
        </p:txBody>
      </p:sp>
      <p:sp>
        <p:nvSpPr>
          <p:cNvPr id="3" name="Title 2">
            <a:extLst>
              <a:ext uri="{FF2B5EF4-FFF2-40B4-BE49-F238E27FC236}">
                <a16:creationId xmlns:a16="http://schemas.microsoft.com/office/drawing/2014/main" id="{CB214929-FE1F-4072-B72C-120F0B004B56}"/>
              </a:ext>
            </a:extLst>
          </p:cNvPr>
          <p:cNvSpPr>
            <a:spLocks noGrp="1"/>
          </p:cNvSpPr>
          <p:nvPr>
            <p:ph type="title"/>
          </p:nvPr>
        </p:nvSpPr>
        <p:spPr/>
        <p:txBody>
          <a:bodyPr/>
          <a:lstStyle/>
          <a:p>
            <a:r>
              <a:rPr lang="en-US" dirty="0">
                <a:ln w="0">
                  <a:solidFill>
                    <a:srgbClr val="5B9BD5"/>
                  </a:solidFill>
                </a:ln>
                <a:ea typeface="+mj-lt"/>
                <a:cs typeface="+mj-lt"/>
              </a:rPr>
              <a:t>Disability Project – Update</a:t>
            </a:r>
            <a:endParaRPr lang="en-US" dirty="0"/>
          </a:p>
        </p:txBody>
      </p:sp>
    </p:spTree>
    <p:extLst>
      <p:ext uri="{BB962C8B-B14F-4D97-AF65-F5344CB8AC3E}">
        <p14:creationId xmlns:p14="http://schemas.microsoft.com/office/powerpoint/2010/main" val="41752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5BC85-F7D2-4AB3-9770-4C993905321C}"/>
              </a:ext>
            </a:extLst>
          </p:cNvPr>
          <p:cNvSpPr>
            <a:spLocks noGrp="1"/>
          </p:cNvSpPr>
          <p:nvPr>
            <p:ph idx="1"/>
          </p:nvPr>
        </p:nvSpPr>
        <p:spPr>
          <a:xfrm>
            <a:off x="301084" y="1320904"/>
            <a:ext cx="8597588" cy="3548753"/>
          </a:xfrm>
        </p:spPr>
        <p:txBody>
          <a:bodyPr vert="horz" lIns="91440" tIns="45720" rIns="91440" bIns="45720" rtlCol="0" anchor="t">
            <a:normAutofit fontScale="92500" lnSpcReduction="10000"/>
          </a:bodyPr>
          <a:lstStyle/>
          <a:p>
            <a:pPr marL="0" indent="0">
              <a:buNone/>
            </a:pPr>
            <a:r>
              <a:rPr lang="en-US" b="1" dirty="0">
                <a:latin typeface="Times New Roman"/>
                <a:cs typeface="Times New Roman"/>
              </a:rPr>
              <a:t>Letter of Intent to Participate: Due October 27 by 5:00 p.m.</a:t>
            </a:r>
            <a:endParaRPr lang="en-US" dirty="0">
              <a:latin typeface="Times New Roman"/>
              <a:cs typeface="Times New Roman"/>
            </a:endParaRPr>
          </a:p>
          <a:p>
            <a:pPr marL="0" indent="0">
              <a:buNone/>
            </a:pPr>
            <a:endParaRPr lang="en-US" b="1" dirty="0">
              <a:latin typeface="Times New Roman"/>
              <a:cs typeface="Times New Roman"/>
            </a:endParaRPr>
          </a:p>
          <a:p>
            <a:pPr marL="0" indent="0">
              <a:buNone/>
            </a:pPr>
            <a:r>
              <a:rPr lang="en-US" dirty="0">
                <a:latin typeface="Times New Roman"/>
                <a:cs typeface="Times New Roman"/>
              </a:rPr>
              <a:t>Letter of interest must include:</a:t>
            </a:r>
          </a:p>
          <a:p>
            <a:pPr marL="174625" indent="-174625"/>
            <a:r>
              <a:rPr lang="en-US" dirty="0">
                <a:latin typeface="Times New Roman"/>
                <a:cs typeface="Times New Roman"/>
              </a:rPr>
              <a:t>A description of interest in participating in the Disability Inclusion: Preparing for the Workforce of Tomorrow course </a:t>
            </a:r>
            <a:endParaRPr lang="en-US" dirty="0"/>
          </a:p>
          <a:p>
            <a:pPr marL="174625" indent="-174625"/>
            <a:r>
              <a:rPr lang="en-US" dirty="0">
                <a:latin typeface="Times New Roman"/>
                <a:cs typeface="Times New Roman"/>
              </a:rPr>
              <a:t>The names, titles, and email addresses of each team member. </a:t>
            </a:r>
            <a:endParaRPr lang="en-US" dirty="0"/>
          </a:p>
          <a:p>
            <a:pPr marL="174625" indent="-174625"/>
            <a:r>
              <a:rPr lang="en-US" dirty="0">
                <a:latin typeface="Times New Roman"/>
                <a:cs typeface="Times New Roman"/>
              </a:rPr>
              <a:t>A statement on how your college recruits and works with students with disabilities. </a:t>
            </a:r>
            <a:endParaRPr lang="en-US" dirty="0"/>
          </a:p>
          <a:p>
            <a:pPr marL="174625" indent="-174625"/>
            <a:r>
              <a:rPr lang="en-US" dirty="0">
                <a:latin typeface="Times New Roman"/>
                <a:cs typeface="Times New Roman"/>
              </a:rPr>
              <a:t>A statement on what you hope to gain from participating in this course. </a:t>
            </a:r>
            <a:endParaRPr lang="en-US" dirty="0"/>
          </a:p>
          <a:p>
            <a:pPr marL="0" indent="0">
              <a:buNone/>
            </a:pPr>
            <a:endParaRPr lang="en-US" dirty="0">
              <a:cs typeface="Times New Roman"/>
            </a:endParaRPr>
          </a:p>
          <a:p>
            <a:pPr marL="0" indent="0">
              <a:buNone/>
            </a:pPr>
            <a:r>
              <a:rPr lang="en-US" sz="1800" dirty="0">
                <a:latin typeface="Times New Roman"/>
                <a:cs typeface="Times New Roman"/>
              </a:rPr>
              <a:t>Please send your letter of interest to Dr. Mary Olvera </a:t>
            </a:r>
            <a:r>
              <a:rPr lang="en-US" sz="1800" u="sng" dirty="0">
                <a:latin typeface="Times New Roman"/>
                <a:cs typeface="Times New Roman"/>
                <a:hlinkClick r:id="rId2"/>
              </a:rPr>
              <a:t>olveram@nccommunitycolleges.edu</a:t>
            </a:r>
            <a:r>
              <a:rPr lang="en-US" sz="1800" dirty="0">
                <a:latin typeface="Times New Roman"/>
                <a:cs typeface="Times New Roman"/>
              </a:rPr>
              <a:t> and Dr. Trudie Hughes </a:t>
            </a:r>
            <a:r>
              <a:rPr lang="en-US" sz="1800" u="sng" dirty="0">
                <a:latin typeface="Times New Roman"/>
                <a:cs typeface="Times New Roman"/>
                <a:hlinkClick r:id="rId3"/>
              </a:rPr>
              <a:t>hughest@nccommunitycolleges.edu</a:t>
            </a:r>
            <a:endParaRPr lang="en-US" sz="1800">
              <a:latin typeface="Times New Roman"/>
              <a:cs typeface="Times New Roman"/>
            </a:endParaRPr>
          </a:p>
          <a:p>
            <a:pPr marL="174625" indent="-174625"/>
            <a:endParaRPr lang="en-US" dirty="0"/>
          </a:p>
        </p:txBody>
      </p:sp>
      <p:sp>
        <p:nvSpPr>
          <p:cNvPr id="3" name="Title 2">
            <a:extLst>
              <a:ext uri="{FF2B5EF4-FFF2-40B4-BE49-F238E27FC236}">
                <a16:creationId xmlns:a16="http://schemas.microsoft.com/office/drawing/2014/main" id="{839568F3-5279-4EAD-B51C-65DA06E5AEE1}"/>
              </a:ext>
            </a:extLst>
          </p:cNvPr>
          <p:cNvSpPr>
            <a:spLocks noGrp="1"/>
          </p:cNvSpPr>
          <p:nvPr>
            <p:ph type="title"/>
          </p:nvPr>
        </p:nvSpPr>
        <p:spPr/>
        <p:txBody>
          <a:bodyPr/>
          <a:lstStyle/>
          <a:p>
            <a:r>
              <a:rPr lang="en-US" dirty="0">
                <a:ln w="0">
                  <a:solidFill>
                    <a:srgbClr val="5B9BD5"/>
                  </a:solidFill>
                </a:ln>
                <a:ea typeface="+mj-lt"/>
                <a:cs typeface="+mj-lt"/>
              </a:rPr>
              <a:t>Disability Project – Update</a:t>
            </a:r>
            <a:endParaRPr lang="en-US" dirty="0"/>
          </a:p>
        </p:txBody>
      </p:sp>
    </p:spTree>
    <p:extLst>
      <p:ext uri="{BB962C8B-B14F-4D97-AF65-F5344CB8AC3E}">
        <p14:creationId xmlns:p14="http://schemas.microsoft.com/office/powerpoint/2010/main" val="392605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0DCF8D-4C09-3847-9E57-73FB8785F46C}"/>
              </a:ext>
            </a:extLst>
          </p:cNvPr>
          <p:cNvSpPr>
            <a:spLocks noGrp="1"/>
          </p:cNvSpPr>
          <p:nvPr>
            <p:ph idx="1"/>
          </p:nvPr>
        </p:nvSpPr>
        <p:spPr/>
        <p:txBody>
          <a:bodyPr vert="horz" lIns="91440" tIns="45720" rIns="91440" bIns="45720" rtlCol="0" anchor="t">
            <a:normAutofit lnSpcReduction="10000"/>
          </a:bodyPr>
          <a:lstStyle/>
          <a:p>
            <a:pPr marL="174625" indent="-174625"/>
            <a:r>
              <a:rPr lang="en-US" dirty="0">
                <a:latin typeface="Times New Roman"/>
                <a:cs typeface="Times New Roman"/>
              </a:rPr>
              <a:t>Updating existing CLNA</a:t>
            </a:r>
          </a:p>
          <a:p>
            <a:pPr marL="343535" lvl="1" indent="-151130"/>
            <a:r>
              <a:rPr lang="en-US" dirty="0">
                <a:latin typeface="Times New Roman"/>
                <a:cs typeface="Times New Roman"/>
              </a:rPr>
              <a:t>There must be modified content</a:t>
            </a:r>
          </a:p>
          <a:p>
            <a:pPr marL="343535" lvl="1" indent="-151130"/>
            <a:r>
              <a:rPr lang="en-US" dirty="0">
                <a:latin typeface="Times New Roman"/>
                <a:cs typeface="Times New Roman"/>
              </a:rPr>
              <a:t>If you continue an activity that addresses an existing gap, give evidence of how the activity is closing the gap or justification as to why more time and money are needed</a:t>
            </a:r>
          </a:p>
          <a:p>
            <a:pPr marL="343535" lvl="1" indent="-151130"/>
            <a:r>
              <a:rPr lang="en-US" dirty="0">
                <a:latin typeface="Times New Roman"/>
                <a:cs typeface="Times New Roman"/>
              </a:rPr>
              <a:t>You may address gaps in existing CLNAs that were not targeted in the last fiscal year(s)</a:t>
            </a:r>
          </a:p>
          <a:p>
            <a:pPr marL="343535" lvl="1" indent="-151130"/>
            <a:r>
              <a:rPr lang="en-US" dirty="0">
                <a:latin typeface="Times New Roman"/>
                <a:cs typeface="Times New Roman"/>
              </a:rPr>
              <a:t>Show evidence of  how stakeholders were consulted for new gaps or ideas to address existing ones</a:t>
            </a:r>
          </a:p>
          <a:p>
            <a:pPr marL="174625" indent="-174625"/>
            <a:r>
              <a:rPr lang="en-US" dirty="0">
                <a:latin typeface="Times New Roman"/>
                <a:cs typeface="Times New Roman"/>
              </a:rPr>
              <a:t>Creating New CLNAs</a:t>
            </a:r>
          </a:p>
          <a:p>
            <a:pPr marL="343535" lvl="1" indent="-151130"/>
            <a:r>
              <a:rPr lang="en-US" dirty="0">
                <a:latin typeface="Times New Roman"/>
                <a:cs typeface="Times New Roman"/>
              </a:rPr>
              <a:t>Consult stakeholders listed in the guide</a:t>
            </a:r>
            <a:endParaRPr lang="en-US" dirty="0"/>
          </a:p>
          <a:p>
            <a:pPr marL="343535" lvl="1" indent="-151130"/>
            <a:r>
              <a:rPr lang="en-US" dirty="0">
                <a:latin typeface="Times New Roman"/>
                <a:cs typeface="Times New Roman"/>
              </a:rPr>
              <a:t>Identify and address gaps</a:t>
            </a:r>
            <a:endParaRPr lang="en-US" dirty="0"/>
          </a:p>
          <a:p>
            <a:pPr marL="343535" lvl="1" indent="-151130"/>
            <a:endParaRPr lang="en-US" dirty="0"/>
          </a:p>
          <a:p>
            <a:pPr marL="174625" indent="-174625"/>
            <a:endParaRPr lang="en-US" dirty="0"/>
          </a:p>
        </p:txBody>
      </p:sp>
      <p:sp>
        <p:nvSpPr>
          <p:cNvPr id="3" name="Title 2">
            <a:extLst>
              <a:ext uri="{FF2B5EF4-FFF2-40B4-BE49-F238E27FC236}">
                <a16:creationId xmlns:a16="http://schemas.microsoft.com/office/drawing/2014/main" id="{78CD29A0-758A-AA43-A46E-5FBD40ADC4CB}"/>
              </a:ext>
            </a:extLst>
          </p:cNvPr>
          <p:cNvSpPr>
            <a:spLocks noGrp="1"/>
          </p:cNvSpPr>
          <p:nvPr>
            <p:ph type="title"/>
          </p:nvPr>
        </p:nvSpPr>
        <p:spPr/>
        <p:txBody>
          <a:bodyPr/>
          <a:lstStyle/>
          <a:p>
            <a:r>
              <a:rPr lang="en-US" dirty="0"/>
              <a:t>Tips on the CLNA</a:t>
            </a:r>
          </a:p>
        </p:txBody>
      </p:sp>
    </p:spTree>
    <p:extLst>
      <p:ext uri="{BB962C8B-B14F-4D97-AF65-F5344CB8AC3E}">
        <p14:creationId xmlns:p14="http://schemas.microsoft.com/office/powerpoint/2010/main" val="6278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C61FA-F305-4AB4-A3B8-E1F5815EE9A5}"/>
              </a:ext>
            </a:extLst>
          </p:cNvPr>
          <p:cNvSpPr>
            <a:spLocks noGrp="1"/>
          </p:cNvSpPr>
          <p:nvPr>
            <p:ph idx="1"/>
          </p:nvPr>
        </p:nvSpPr>
        <p:spPr/>
        <p:txBody>
          <a:bodyPr vert="horz" lIns="91440" tIns="45720" rIns="91440" bIns="45720" rtlCol="0" anchor="t">
            <a:noAutofit/>
          </a:bodyPr>
          <a:lstStyle/>
          <a:p>
            <a:pPr marL="174625" indent="-174625"/>
            <a:r>
              <a:rPr lang="en-US" sz="1600" dirty="0">
                <a:latin typeface="Times New Roman"/>
                <a:cs typeface="Times New Roman"/>
              </a:rPr>
              <a:t>CTE program representatives at the secondary and postsecondary levels including teachers, faculty, administrators, career guidance and advisement professionals, and other staff</a:t>
            </a:r>
          </a:p>
          <a:p>
            <a:pPr marL="174625" indent="-174625"/>
            <a:r>
              <a:rPr lang="en-US" sz="1600" dirty="0">
                <a:latin typeface="Times New Roman"/>
                <a:cs typeface="Times New Roman"/>
              </a:rPr>
              <a:t>State or local workforce development board representatives, chambers of commerce, economic development representatives</a:t>
            </a:r>
          </a:p>
          <a:p>
            <a:pPr marL="174625" indent="-174625"/>
            <a:r>
              <a:rPr lang="en-US" sz="1600" dirty="0">
                <a:latin typeface="Times New Roman"/>
                <a:cs typeface="Times New Roman"/>
              </a:rPr>
              <a:t>Representatives from a range of local businesses and industries, as well as non-profit agencies</a:t>
            </a:r>
          </a:p>
          <a:p>
            <a:pPr marL="174625" indent="-174625"/>
            <a:r>
              <a:rPr lang="en-US" sz="1600" dirty="0">
                <a:latin typeface="Times New Roman"/>
                <a:cs typeface="Times New Roman"/>
              </a:rPr>
              <a:t>Parents and students</a:t>
            </a:r>
          </a:p>
          <a:p>
            <a:pPr marL="174625" indent="-174625"/>
            <a:r>
              <a:rPr lang="en-US" sz="1600" dirty="0">
                <a:latin typeface="Times New Roman"/>
                <a:cs typeface="Times New Roman"/>
              </a:rPr>
              <a:t>Representatives of special populations</a:t>
            </a:r>
          </a:p>
          <a:p>
            <a:pPr marL="174625" indent="-174625"/>
            <a:r>
              <a:rPr lang="en-US" sz="1600" dirty="0">
                <a:latin typeface="Times New Roman"/>
                <a:cs typeface="Times New Roman"/>
              </a:rPr>
              <a:t>Representatives from agencies serving at-risk, homeless, and out-of-school youth</a:t>
            </a:r>
          </a:p>
          <a:p>
            <a:pPr marL="174625" indent="-174625"/>
            <a:r>
              <a:rPr lang="en-US" sz="1600" dirty="0">
                <a:latin typeface="Times New Roman"/>
                <a:cs typeface="Times New Roman"/>
              </a:rPr>
              <a:t>Representatives from Indian Tribes or Tribal organizations, where applicable</a:t>
            </a:r>
          </a:p>
          <a:p>
            <a:pPr marL="174625" indent="-174625"/>
            <a:endParaRPr lang="en-US" dirty="0"/>
          </a:p>
        </p:txBody>
      </p:sp>
      <p:sp>
        <p:nvSpPr>
          <p:cNvPr id="3" name="Title 2">
            <a:extLst>
              <a:ext uri="{FF2B5EF4-FFF2-40B4-BE49-F238E27FC236}">
                <a16:creationId xmlns:a16="http://schemas.microsoft.com/office/drawing/2014/main" id="{50A0051C-B864-4493-BA4C-B103B4F406E3}"/>
              </a:ext>
            </a:extLst>
          </p:cNvPr>
          <p:cNvSpPr>
            <a:spLocks noGrp="1"/>
          </p:cNvSpPr>
          <p:nvPr>
            <p:ph type="title"/>
          </p:nvPr>
        </p:nvSpPr>
        <p:spPr/>
        <p:txBody>
          <a:bodyPr/>
          <a:lstStyle/>
          <a:p>
            <a:r>
              <a:rPr lang="en-US" dirty="0">
                <a:ln w="0">
                  <a:solidFill>
                    <a:srgbClr val="5B9BD5"/>
                  </a:solidFill>
                </a:ln>
                <a:cs typeface="Calibri Light"/>
              </a:rPr>
              <a:t>Stakeholders (CLNA guide page 6)</a:t>
            </a:r>
            <a:endParaRPr lang="en-US" dirty="0"/>
          </a:p>
        </p:txBody>
      </p:sp>
    </p:spTree>
    <p:extLst>
      <p:ext uri="{BB962C8B-B14F-4D97-AF65-F5344CB8AC3E}">
        <p14:creationId xmlns:p14="http://schemas.microsoft.com/office/powerpoint/2010/main" val="391704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0" ma:contentTypeDescription="Create a new document." ma:contentTypeScope="" ma:versionID="80342b079a0af6fb0e994baa64478447">
  <xsd:schema xmlns:xsd="http://www.w3.org/2001/XMLSchema" xmlns:xs="http://www.w3.org/2001/XMLSchema" xmlns:p="http://schemas.microsoft.com/office/2006/metadata/properties" xmlns:ns2="a303338d-1577-474a-a80e-79e0bcd4a9f6" targetNamespace="http://schemas.microsoft.com/office/2006/metadata/properties" ma:root="true" ma:fieldsID="f900f987adbfcc2dd4b419321abdb372" ns2:_="">
    <xsd:import namespace="a303338d-1577-474a-a80e-79e0bcd4a9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1C12FC-6215-4B2B-9EAC-7E250CE89C1A}">
  <ds:schemaRefs>
    <ds:schemaRef ds:uri="http://purl.org/dc/dcmitype/"/>
    <ds:schemaRef ds:uri="a303338d-1577-474a-a80e-79e0bcd4a9f6"/>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E6611B-3A51-43B8-BA91-AEDE29085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1562</Words>
  <Application>Microsoft Office PowerPoint</Application>
  <PresentationFormat>On-screen Show (16:9)</PresentationFormat>
  <Paragraphs>343</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Perkins Update</vt:lpstr>
      <vt:lpstr>PowerPoint Presentation</vt:lpstr>
      <vt:lpstr>Purpose of Perkins </vt:lpstr>
      <vt:lpstr>Promising Practice Video 2021</vt:lpstr>
      <vt:lpstr>Disability Project – Update</vt:lpstr>
      <vt:lpstr>Disability Project – Update</vt:lpstr>
      <vt:lpstr>Disability Project – Update</vt:lpstr>
      <vt:lpstr>Tips on the CLNA</vt:lpstr>
      <vt:lpstr>Stakeholders (CLNA guide page 6)</vt:lpstr>
      <vt:lpstr>Technical Assistance Visits</vt:lpstr>
      <vt:lpstr>Perkins 101</vt:lpstr>
      <vt:lpstr>Modification to add carry-forward funds</vt:lpstr>
      <vt:lpstr>Perkins Carry Forward Calculation</vt:lpstr>
      <vt:lpstr>Budget Modifications</vt:lpstr>
      <vt:lpstr>2021-22 Local Plan Template</vt:lpstr>
      <vt:lpstr>Paying someone via Payroll?</vt:lpstr>
      <vt:lpstr>Three categories of Employees</vt:lpstr>
      <vt:lpstr>CTE Programs of Study /Pathways </vt:lpstr>
      <vt:lpstr>Elements of a 9-14 CTE Career Pathway</vt:lpstr>
      <vt:lpstr>Mid-Year Review - Reminder  </vt:lpstr>
      <vt:lpstr>Mid-Year Reviews January 12, 2022</vt:lpstr>
      <vt:lpstr>Mid-Year Reviews January 13, 2022</vt:lpstr>
      <vt:lpstr>Mid-Year Reviews January 14, 2022</vt:lpstr>
      <vt:lpstr>Mid-Year Reviews January 18, 2022</vt:lpstr>
      <vt:lpstr>Mid-Year Reviews January 20, 2022</vt:lpstr>
      <vt:lpstr>Mid-Year Reviews January 21, 2022</vt:lpstr>
      <vt:lpstr>Promising Practice Video 2021</vt:lpstr>
      <vt:lpstr>Leadership Projects</vt:lpstr>
      <vt:lpstr>MOA</vt:lpstr>
      <vt:lpstr>Raising the Awareness of Career Pathways Webinars</vt:lpstr>
      <vt:lpstr>Perkins Updates</vt:lpstr>
      <vt:lpstr>CTE Training </vt:lpstr>
      <vt:lpstr>Technical assistance is available</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313</cp:revision>
  <dcterms:created xsi:type="dcterms:W3CDTF">2021-08-11T12:00:29Z</dcterms:created>
  <dcterms:modified xsi:type="dcterms:W3CDTF">2021-10-12T12:23:18Z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