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44"/>
  </p:notesMasterIdLst>
  <p:handoutMasterIdLst>
    <p:handoutMasterId r:id="rId45"/>
  </p:handoutMasterIdLst>
  <p:sldIdLst>
    <p:sldId id="256" r:id="rId5"/>
    <p:sldId id="488" r:id="rId6"/>
    <p:sldId id="536" r:id="rId7"/>
    <p:sldId id="554" r:id="rId8"/>
    <p:sldId id="538" r:id="rId9"/>
    <p:sldId id="539" r:id="rId10"/>
    <p:sldId id="540" r:id="rId11"/>
    <p:sldId id="541" r:id="rId12"/>
    <p:sldId id="542" r:id="rId13"/>
    <p:sldId id="543" r:id="rId14"/>
    <p:sldId id="544" r:id="rId15"/>
    <p:sldId id="545" r:id="rId16"/>
    <p:sldId id="546" r:id="rId17"/>
    <p:sldId id="547" r:id="rId18"/>
    <p:sldId id="548" r:id="rId19"/>
    <p:sldId id="549" r:id="rId20"/>
    <p:sldId id="550" r:id="rId21"/>
    <p:sldId id="551" r:id="rId22"/>
    <p:sldId id="552" r:id="rId23"/>
    <p:sldId id="555" r:id="rId24"/>
    <p:sldId id="556" r:id="rId25"/>
    <p:sldId id="557" r:id="rId26"/>
    <p:sldId id="558" r:id="rId27"/>
    <p:sldId id="490" r:id="rId28"/>
    <p:sldId id="491" r:id="rId29"/>
    <p:sldId id="492" r:id="rId30"/>
    <p:sldId id="493" r:id="rId31"/>
    <p:sldId id="494" r:id="rId32"/>
    <p:sldId id="495" r:id="rId33"/>
    <p:sldId id="496" r:id="rId34"/>
    <p:sldId id="497" r:id="rId35"/>
    <p:sldId id="504" r:id="rId36"/>
    <p:sldId id="505" r:id="rId37"/>
    <p:sldId id="506" r:id="rId38"/>
    <p:sldId id="507" r:id="rId39"/>
    <p:sldId id="508" r:id="rId40"/>
    <p:sldId id="531" r:id="rId41"/>
    <p:sldId id="371" r:id="rId42"/>
    <p:sldId id="332" r:id="rId43"/>
  </p:sldIdLst>
  <p:sldSz cx="9144000" cy="6858000" type="screen4x3"/>
  <p:notesSz cx="6858000" cy="9144000"/>
  <p:custDataLst>
    <p:tags r:id="rId4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DF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88"/>
    <p:restoredTop sz="68841" autoAdjust="0"/>
  </p:normalViewPr>
  <p:slideViewPr>
    <p:cSldViewPr>
      <p:cViewPr varScale="1">
        <p:scale>
          <a:sx n="47" d="100"/>
          <a:sy n="47" d="100"/>
        </p:scale>
        <p:origin x="720" y="48"/>
      </p:cViewPr>
      <p:guideLst>
        <p:guide orient="horz" pos="2160"/>
        <p:guide pos="2880"/>
      </p:guideLst>
    </p:cSldViewPr>
  </p:slideViewPr>
  <p:notesTextViewPr>
    <p:cViewPr>
      <p:scale>
        <a:sx n="3" d="2"/>
        <a:sy n="3" d="2"/>
      </p:scale>
      <p:origin x="0" y="0"/>
    </p:cViewPr>
  </p:notesTextViewPr>
  <p:sorterViewPr>
    <p:cViewPr>
      <p:scale>
        <a:sx n="120" d="100"/>
        <a:sy n="120" d="100"/>
      </p:scale>
      <p:origin x="0" y="-9726"/>
    </p:cViewPr>
  </p:sorterViewPr>
  <p:notesViewPr>
    <p:cSldViewPr>
      <p:cViewPr varScale="1">
        <p:scale>
          <a:sx n="53" d="100"/>
          <a:sy n="53" d="100"/>
        </p:scale>
        <p:origin x="145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F7D02BC-678A-4932-B82B-1499DA207151}" type="datetimeFigureOut">
              <a:rPr lang="en-US" smtClean="0"/>
              <a:pPr/>
              <a:t>6/28/2016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18C1209-4D24-4E6B-B850-B0D789831E21}" type="slidenum">
              <a:rPr lang="en-US" smtClean="0"/>
              <a:pPr/>
              <a:t>‹#›</a:t>
            </a:fld>
            <a:endParaRPr lang="en-US"/>
          </a:p>
        </p:txBody>
      </p:sp>
    </p:spTree>
    <p:extLst>
      <p:ext uri="{BB962C8B-B14F-4D97-AF65-F5344CB8AC3E}">
        <p14:creationId xmlns:p14="http://schemas.microsoft.com/office/powerpoint/2010/main" val="3723057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8766E1-CEEA-41BF-A457-E538D89CB544}" type="datetimeFigureOut">
              <a:rPr lang="en-US" smtClean="0"/>
              <a:pPr/>
              <a:t>6/28/2016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46C6A2-84B9-4F4B-9D29-2CFB53138DBA}" type="slidenum">
              <a:rPr lang="en-US" smtClean="0"/>
              <a:pPr/>
              <a:t>‹#›</a:t>
            </a:fld>
            <a:endParaRPr lang="en-US"/>
          </a:p>
        </p:txBody>
      </p:sp>
    </p:spTree>
    <p:extLst>
      <p:ext uri="{BB962C8B-B14F-4D97-AF65-F5344CB8AC3E}">
        <p14:creationId xmlns:p14="http://schemas.microsoft.com/office/powerpoint/2010/main" val="3382813602"/>
      </p:ext>
    </p:extLst>
  </p:cSld>
  <p:clrMap bg1="lt1" tx1="dk1" bg2="lt2" tx2="dk2" accent1="accent1" accent2="accent2" accent3="accent3" accent4="accent4" accent5="accent5" accent6="accent6" hlink="hlink" folHlink="folHlink"/>
  <p:notesStyle>
    <a:lvl1pPr marL="0" algn="l" defTabSz="914400" rtl="0" eaLnBrk="1" latinLnBrk="0" hangingPunct="1">
      <a:defRPr sz="1700" kern="1200">
        <a:solidFill>
          <a:schemeClr val="tx1"/>
        </a:solidFill>
        <a:latin typeface="+mn-lt"/>
        <a:ea typeface="+mn-ea"/>
        <a:cs typeface="+mn-cs"/>
      </a:defRPr>
    </a:lvl1pPr>
    <a:lvl2pPr marL="457200" algn="l" defTabSz="914400" rtl="0" eaLnBrk="1" latinLnBrk="0" hangingPunct="1">
      <a:defRPr sz="1500" kern="1200">
        <a:solidFill>
          <a:schemeClr val="tx1"/>
        </a:solidFill>
        <a:latin typeface="+mn-lt"/>
        <a:ea typeface="+mn-ea"/>
        <a:cs typeface="+mn-cs"/>
      </a:defRPr>
    </a:lvl2pPr>
    <a:lvl3pPr marL="914400" algn="l" defTabSz="914400" rtl="0" eaLnBrk="1" latinLnBrk="0" hangingPunct="1">
      <a:defRPr sz="13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1723746C-F91F-8F4B-A9B6-465D1FF3EC36}" type="slidenum">
              <a:rPr lang="en-US" sz="1200"/>
              <a:pPr/>
              <a:t>1</a:t>
            </a:fld>
            <a:endParaRPr lang="en-US" sz="1200"/>
          </a:p>
        </p:txBody>
      </p:sp>
      <p:sp>
        <p:nvSpPr>
          <p:cNvPr id="15363" name="Rectangle 2"/>
          <p:cNvSpPr>
            <a:spLocks noGrp="1" noRot="1" noChangeAspect="1" noChangeArrowheads="1" noTextEdit="1"/>
          </p:cNvSpPr>
          <p:nvPr>
            <p:ph type="sldImg"/>
          </p:nvPr>
        </p:nvSpPr>
        <p:spPr>
          <a:xfrm>
            <a:off x="685800" y="381000"/>
            <a:ext cx="1828800" cy="1371600"/>
          </a:xfrm>
          <a:ln/>
        </p:spPr>
      </p:sp>
      <p:sp>
        <p:nvSpPr>
          <p:cNvPr id="15364" name="Rectangle 3"/>
          <p:cNvSpPr>
            <a:spLocks noGrp="1" noChangeArrowheads="1"/>
          </p:cNvSpPr>
          <p:nvPr>
            <p:ph type="body" idx="1"/>
          </p:nvPr>
        </p:nvSpPr>
        <p:spPr>
          <a:xfrm>
            <a:off x="304800" y="1828800"/>
            <a:ext cx="6248400" cy="73152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rmAutofit/>
          </a:bodyPr>
          <a:lstStyle/>
          <a:p>
            <a:pPr eaLnBrk="1" hangingPunct="1">
              <a:spcBef>
                <a:spcPct val="0"/>
              </a:spcBef>
              <a:spcAft>
                <a:spcPct val="30000"/>
              </a:spcAft>
            </a:pPr>
            <a:r>
              <a:rPr lang="en-US" sz="1400" dirty="0" smtClean="0">
                <a:latin typeface="Arial" charset="0"/>
                <a:ea typeface="ヒラギノ角ゴ Pro W3" charset="0"/>
                <a:cs typeface="Arial" charset="0"/>
              </a:rPr>
              <a:t>I am Chris </a:t>
            </a:r>
            <a:r>
              <a:rPr lang="en-US" sz="1400" dirty="0" err="1" smtClean="0">
                <a:latin typeface="Arial" charset="0"/>
                <a:ea typeface="ヒラギノ角ゴ Pro W3" charset="0"/>
                <a:cs typeface="Arial" charset="0"/>
              </a:rPr>
              <a:t>Droessler</a:t>
            </a:r>
            <a:r>
              <a:rPr lang="en-US" sz="1400" dirty="0" smtClean="0">
                <a:latin typeface="Arial" charset="0"/>
                <a:ea typeface="ヒラギノ角ゴ Pro W3" charset="0"/>
                <a:cs typeface="Arial" charset="0"/>
              </a:rPr>
              <a:t> – A Coordinator</a:t>
            </a:r>
            <a:r>
              <a:rPr lang="en-US" sz="1400" baseline="0" dirty="0" smtClean="0">
                <a:latin typeface="Arial" charset="0"/>
                <a:ea typeface="ヒラギノ角ゴ Pro W3" charset="0"/>
                <a:cs typeface="Arial" charset="0"/>
              </a:rPr>
              <a:t> for the Career and Technical Education programs with the North Carolina Community College System.</a:t>
            </a:r>
          </a:p>
          <a:p>
            <a:pPr eaLnBrk="1" hangingPunct="1">
              <a:spcBef>
                <a:spcPct val="0"/>
              </a:spcBef>
              <a:spcAft>
                <a:spcPct val="30000"/>
              </a:spcAft>
            </a:pPr>
            <a:endParaRPr lang="en-US" sz="1400" baseline="0" dirty="0" smtClean="0">
              <a:latin typeface="Arial" charset="0"/>
              <a:ea typeface="ヒラギノ角ゴ Pro W3" charset="0"/>
              <a:cs typeface="Arial" charset="0"/>
            </a:endParaRPr>
          </a:p>
          <a:p>
            <a:pPr eaLnBrk="1" hangingPunct="1">
              <a:spcBef>
                <a:spcPct val="0"/>
              </a:spcBef>
              <a:spcAft>
                <a:spcPct val="30000"/>
              </a:spcAft>
            </a:pPr>
            <a:r>
              <a:rPr lang="en-US" sz="1400" dirty="0" smtClean="0">
                <a:latin typeface="Arial" charset="0"/>
                <a:ea typeface="ヒラギノ角ゴ Pro W3" charset="0"/>
                <a:cs typeface="Arial" charset="0"/>
              </a:rPr>
              <a:t>Today we are going to look at the North Carolina Career Clusters Guide.</a:t>
            </a:r>
          </a:p>
          <a:p>
            <a:pPr eaLnBrk="1" hangingPunct="1">
              <a:spcBef>
                <a:spcPct val="0"/>
              </a:spcBef>
              <a:spcAft>
                <a:spcPct val="30000"/>
              </a:spcAft>
            </a:pPr>
            <a:endParaRPr lang="en-US" sz="1400" dirty="0" smtClean="0">
              <a:latin typeface="Arial" charset="0"/>
              <a:ea typeface="ヒラギノ角ゴ Pro W3" charset="0"/>
              <a:cs typeface="Arial" charset="0"/>
            </a:endParaRPr>
          </a:p>
          <a:p>
            <a:r>
              <a:rPr lang="en-US" sz="1400" baseline="0" dirty="0" smtClean="0">
                <a:latin typeface="Arial" charset="0"/>
                <a:ea typeface="ヒラギノ角ゴ Pro W3" charset="0"/>
                <a:cs typeface="ヒラギノ角ゴ Pro W3" charset="0"/>
              </a:rPr>
              <a:t>Download a copy of this PowerPoint by </a:t>
            </a:r>
            <a:r>
              <a:rPr lang="en-US" sz="1400" dirty="0" smtClean="0">
                <a:latin typeface="Arial" charset="0"/>
                <a:ea typeface="ヒラギノ角ゴ Pro W3" charset="0"/>
                <a:cs typeface="ヒラギノ角ゴ Pro W3" charset="0"/>
              </a:rPr>
              <a:t>going to NC Perkins dot ORG and click on the </a:t>
            </a:r>
            <a:r>
              <a:rPr lang="ja-JP" altLang="en-US" sz="1400" dirty="0" smtClean="0">
                <a:latin typeface="Arial" charset="0"/>
                <a:ea typeface="ヒラギノ角ゴ Pro W3" charset="0"/>
                <a:cs typeface="ヒラギノ角ゴ Pro W3" charset="0"/>
              </a:rPr>
              <a:t>“</a:t>
            </a:r>
            <a:r>
              <a:rPr lang="en-US" sz="1400" dirty="0" smtClean="0">
                <a:latin typeface="Arial" charset="0"/>
                <a:ea typeface="ヒラギノ角ゴ Pro W3" charset="0"/>
                <a:cs typeface="ヒラギノ角ゴ Pro W3" charset="0"/>
              </a:rPr>
              <a:t>presentations</a:t>
            </a:r>
            <a:r>
              <a:rPr lang="ja-JP" altLang="en-US" sz="1400" dirty="0" smtClean="0">
                <a:latin typeface="Arial" charset="0"/>
                <a:ea typeface="ヒラギノ角ゴ Pro W3" charset="0"/>
                <a:cs typeface="ヒラギノ角ゴ Pro W3" charset="0"/>
              </a:rPr>
              <a:t>”</a:t>
            </a:r>
            <a:r>
              <a:rPr lang="en-US" sz="1400" dirty="0" smtClean="0">
                <a:latin typeface="Arial" charset="0"/>
                <a:ea typeface="ヒラギノ角ゴ Pro W3" charset="0"/>
                <a:cs typeface="ヒラギノ角ゴ Pro W3" charset="0"/>
              </a:rPr>
              <a:t> link</a:t>
            </a:r>
            <a:r>
              <a:rPr lang="en-US" sz="1400" baseline="0" dirty="0" smtClean="0">
                <a:latin typeface="Arial" charset="0"/>
                <a:ea typeface="ヒラギノ角ゴ Pro W3" charset="0"/>
                <a:cs typeface="ヒラギノ角ゴ Pro W3" charset="0"/>
              </a:rPr>
              <a:t>.</a:t>
            </a:r>
          </a:p>
          <a:p>
            <a:endParaRPr lang="en-US" sz="1400" dirty="0" smtClean="0">
              <a:latin typeface="Arial" charset="0"/>
              <a:ea typeface="ヒラギノ角ゴ Pro W3" charset="0"/>
              <a:cs typeface="ヒラギノ角ゴ Pro W3" charset="0"/>
            </a:endParaRPr>
          </a:p>
          <a:p>
            <a:r>
              <a:rPr lang="en-US" sz="1400" dirty="0" smtClean="0">
                <a:latin typeface="Arial" charset="0"/>
                <a:ea typeface="ヒラギノ角ゴ Pro W3" charset="0"/>
                <a:cs typeface="ヒラギノ角ゴ Pro W3" charset="0"/>
              </a:rPr>
              <a:t>Feel free to use all -- or part of any</a:t>
            </a:r>
            <a:r>
              <a:rPr lang="en-US" sz="1400" baseline="0" dirty="0" smtClean="0">
                <a:latin typeface="Arial" charset="0"/>
                <a:ea typeface="ヒラギノ角ゴ Pro W3" charset="0"/>
                <a:cs typeface="ヒラギノ角ゴ Pro W3" charset="0"/>
              </a:rPr>
              <a:t> of my presentations</a:t>
            </a:r>
            <a:r>
              <a:rPr lang="en-US" sz="1400" dirty="0" smtClean="0">
                <a:latin typeface="Arial" charset="0"/>
                <a:ea typeface="ヒラギノ角ゴ Pro W3" charset="0"/>
                <a:cs typeface="ヒラギノ角ゴ Pro W3" charset="0"/>
              </a:rPr>
              <a:t>.   If it can help get someone on a path toward a rewarding career, then you can take and use anything I have to give.</a:t>
            </a:r>
          </a:p>
          <a:p>
            <a:endParaRPr lang="en-US" sz="1400" dirty="0" smtClean="0">
              <a:latin typeface="Arial" charset="0"/>
              <a:ea typeface="ヒラギノ角ゴ Pro W3" charset="0"/>
              <a:cs typeface="ヒラギノ角ゴ Pro W3" charset="0"/>
            </a:endParaRPr>
          </a:p>
          <a:p>
            <a:r>
              <a:rPr lang="en-US" sz="1400" dirty="0" smtClean="0">
                <a:latin typeface="Arial" charset="0"/>
                <a:ea typeface="ヒラギノ角ゴ Pro W3" charset="0"/>
                <a:cs typeface="ヒラギノ角ゴ Pro W3" charset="0"/>
              </a:rPr>
              <a:t>I</a:t>
            </a:r>
            <a:r>
              <a:rPr lang="en-US" sz="1400" baseline="0" dirty="0" smtClean="0">
                <a:latin typeface="Arial" charset="0"/>
                <a:ea typeface="ヒラギノ角ゴ Pro W3" charset="0"/>
                <a:cs typeface="ヒラギノ角ゴ Pro W3" charset="0"/>
              </a:rPr>
              <a:t> have</a:t>
            </a:r>
            <a:r>
              <a:rPr lang="en-US" sz="1400" dirty="0" smtClean="0">
                <a:latin typeface="Arial" charset="0"/>
                <a:ea typeface="ヒラギノ角ゴ Pro W3" charset="0"/>
                <a:cs typeface="ヒラギノ角ゴ Pro W3" charset="0"/>
              </a:rPr>
              <a:t> documented my information sources in the notes section of each slide in the PowerPoint to allow you to further research anything that you see here.</a:t>
            </a:r>
          </a:p>
          <a:p>
            <a:endParaRPr lang="en-US" sz="1400" dirty="0" smtClean="0">
              <a:latin typeface="Arial" charset="0"/>
              <a:ea typeface="ヒラギノ角ゴ Pro W3" charset="0"/>
              <a:cs typeface="ヒラギノ角ゴ Pro W3" charset="0"/>
            </a:endParaRPr>
          </a:p>
          <a:p>
            <a:pPr eaLnBrk="1" hangingPunct="1">
              <a:spcBef>
                <a:spcPct val="0"/>
              </a:spcBef>
              <a:spcAft>
                <a:spcPct val="30000"/>
              </a:spcAft>
            </a:pPr>
            <a:endParaRPr lang="en-US" dirty="0">
              <a:latin typeface="Arial" charset="0"/>
              <a:ea typeface="ヒラギノ角ゴ Pro W3" charset="0"/>
              <a:cs typeface="Arial" charset="0"/>
            </a:endParaRPr>
          </a:p>
          <a:p>
            <a:pPr eaLnBrk="1" hangingPunct="1">
              <a:spcBef>
                <a:spcPct val="0"/>
              </a:spcBef>
              <a:spcAft>
                <a:spcPct val="30000"/>
              </a:spcAft>
            </a:pPr>
            <a:r>
              <a:rPr lang="en-US" dirty="0">
                <a:latin typeface="Arial" charset="0"/>
                <a:ea typeface="ヒラギノ角ゴ Pro W3" charset="0"/>
                <a:cs typeface="Arial" charset="0"/>
              </a:rPr>
              <a:t>====</a:t>
            </a:r>
          </a:p>
          <a:p>
            <a:pPr eaLnBrk="1" hangingPunct="1">
              <a:spcBef>
                <a:spcPct val="0"/>
              </a:spcBef>
              <a:spcAft>
                <a:spcPct val="30000"/>
              </a:spcAft>
            </a:pPr>
            <a:r>
              <a:rPr lang="en-US" dirty="0" err="1" smtClean="0">
                <a:latin typeface="Arial" charset="0"/>
                <a:ea typeface="ヒラギノ角ゴ Pro W3" charset="0"/>
                <a:cs typeface="Arial" charset="0"/>
              </a:rPr>
              <a:t>NCWorks</a:t>
            </a:r>
            <a:r>
              <a:rPr lang="en-US" dirty="0" smtClean="0">
                <a:latin typeface="Arial" charset="0"/>
                <a:ea typeface="ヒラギノ角ゴ Pro W3" charset="0"/>
                <a:cs typeface="Arial" charset="0"/>
              </a:rPr>
              <a:t> Training Center</a:t>
            </a:r>
            <a:r>
              <a:rPr lang="en-US" baseline="0" dirty="0" smtClean="0">
                <a:latin typeface="Arial" charset="0"/>
                <a:ea typeface="ヒラギノ角ゴ Pro W3" charset="0"/>
                <a:cs typeface="Arial" charset="0"/>
              </a:rPr>
              <a:t> </a:t>
            </a:r>
          </a:p>
          <a:p>
            <a:pPr eaLnBrk="1" hangingPunct="1">
              <a:spcBef>
                <a:spcPct val="0"/>
              </a:spcBef>
              <a:spcAft>
                <a:spcPct val="30000"/>
              </a:spcAft>
            </a:pPr>
            <a:r>
              <a:rPr lang="en-US" dirty="0" smtClean="0">
                <a:latin typeface="Arial" charset="0"/>
                <a:ea typeface="ヒラギノ角ゴ Pro W3" charset="0"/>
                <a:cs typeface="Arial" charset="0"/>
              </a:rPr>
              <a:t>June 28, 2016</a:t>
            </a:r>
            <a:endParaRPr lang="en-US" baseline="0" dirty="0" smtClean="0">
              <a:latin typeface="Arial" charset="0"/>
              <a:ea typeface="ヒラギノ角ゴ Pro W3" charset="0"/>
              <a:cs typeface="Arial" charset="0"/>
            </a:endParaRPr>
          </a:p>
        </p:txBody>
      </p:sp>
    </p:spTree>
    <p:extLst>
      <p:ext uri="{BB962C8B-B14F-4D97-AF65-F5344CB8AC3E}">
        <p14:creationId xmlns:p14="http://schemas.microsoft.com/office/powerpoint/2010/main" val="17883679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mn-ea"/>
                <a:cs typeface="+mn-cs"/>
              </a:rPr>
              <a:t>Some may wish to skip the career interest profiler and jump right to the career clusters.  </a:t>
            </a:r>
            <a:endParaRPr kumimoji="0" lang="en-US" sz="17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mn-ea"/>
                <a:cs typeface="+mn-cs"/>
              </a:rPr>
              <a:t>Choosing </a:t>
            </a:r>
            <a:r>
              <a:rPr kumimoji="0" lang="en-US" sz="1700" b="0" i="0" u="none" strike="noStrike" kern="1200" cap="none" spc="0" normalizeH="0" baseline="0" noProof="0" dirty="0" smtClean="0">
                <a:ln>
                  <a:noFill/>
                </a:ln>
                <a:solidFill>
                  <a:prstClr val="black"/>
                </a:solidFill>
                <a:effectLst/>
                <a:uLnTx/>
                <a:uFillTx/>
                <a:latin typeface="+mn-lt"/>
                <a:ea typeface="+mn-ea"/>
                <a:cs typeface="+mn-cs"/>
              </a:rPr>
              <a:t>a career cluster is like declaring a major in college.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mn-ea"/>
                <a:cs typeface="+mn-cs"/>
              </a:rPr>
              <a:t>Everyone using this book to </a:t>
            </a:r>
            <a:r>
              <a:rPr kumimoji="0" lang="en-US" sz="1700" b="0" i="0" u="sng" strike="noStrike" kern="1200" cap="none" spc="0" normalizeH="0" baseline="0" noProof="0" dirty="0" smtClean="0">
                <a:ln>
                  <a:noFill/>
                </a:ln>
                <a:solidFill>
                  <a:prstClr val="black"/>
                </a:solidFill>
                <a:effectLst/>
                <a:uLnTx/>
                <a:uFillTx/>
                <a:latin typeface="+mn-lt"/>
                <a:ea typeface="+mn-ea"/>
                <a:cs typeface="+mn-cs"/>
              </a:rPr>
              <a:t>explore</a:t>
            </a:r>
            <a:r>
              <a:rPr kumimoji="0" lang="en-US" sz="1700" b="0" i="0" u="none" strike="noStrike" kern="1200" cap="none" spc="0" normalizeH="0" baseline="0" noProof="0" dirty="0" smtClean="0">
                <a:ln>
                  <a:noFill/>
                </a:ln>
                <a:solidFill>
                  <a:prstClr val="black"/>
                </a:solidFill>
                <a:effectLst/>
                <a:uLnTx/>
                <a:uFillTx/>
                <a:latin typeface="+mn-lt"/>
                <a:ea typeface="+mn-ea"/>
                <a:cs typeface="+mn-cs"/>
              </a:rPr>
              <a:t> careers needs to know that they can </a:t>
            </a:r>
            <a:r>
              <a:rPr kumimoji="0" lang="en-US" sz="1700" b="0" i="0" u="sng" strike="noStrike" kern="1200" cap="none" spc="0" normalizeH="0" baseline="0" noProof="0" dirty="0" smtClean="0">
                <a:ln>
                  <a:noFill/>
                </a:ln>
                <a:solidFill>
                  <a:prstClr val="black"/>
                </a:solidFill>
                <a:effectLst/>
                <a:uLnTx/>
                <a:uFillTx/>
                <a:latin typeface="+mn-lt"/>
                <a:ea typeface="+mn-ea"/>
                <a:cs typeface="+mn-cs"/>
              </a:rPr>
              <a:t>change</a:t>
            </a:r>
            <a:r>
              <a:rPr kumimoji="0" lang="en-US" sz="1700" b="0" i="0" u="none" strike="noStrike" kern="1200" cap="none" spc="0" normalizeH="0" baseline="0" noProof="0" dirty="0" smtClean="0">
                <a:ln>
                  <a:noFill/>
                </a:ln>
                <a:solidFill>
                  <a:prstClr val="black"/>
                </a:solidFill>
                <a:effectLst/>
                <a:uLnTx/>
                <a:uFillTx/>
                <a:latin typeface="+mn-lt"/>
                <a:ea typeface="+mn-ea"/>
                <a:cs typeface="+mn-cs"/>
              </a:rPr>
              <a:t> their career cluster at anytime.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mn-ea"/>
                <a:cs typeface="+mn-cs"/>
              </a:rPr>
              <a:t>Remember, -- this book is a </a:t>
            </a:r>
            <a:r>
              <a:rPr kumimoji="0" lang="en-US" sz="1700" b="0" i="0" u="sng" strike="noStrike" kern="1200" cap="none" spc="0" normalizeH="0" baseline="0" noProof="0" dirty="0" smtClean="0">
                <a:ln>
                  <a:noFill/>
                </a:ln>
                <a:solidFill>
                  <a:prstClr val="black"/>
                </a:solidFill>
                <a:effectLst/>
                <a:uLnTx/>
                <a:uFillTx/>
                <a:latin typeface="+mn-lt"/>
                <a:ea typeface="+mn-ea"/>
                <a:cs typeface="+mn-cs"/>
              </a:rPr>
              <a:t>guide</a:t>
            </a:r>
            <a:r>
              <a:rPr kumimoji="0" lang="en-US" sz="1700" b="0" i="0" u="none" strike="noStrike" kern="1200" cap="none" spc="0" normalizeH="0" baseline="0" noProof="0" dirty="0" smtClean="0">
                <a:ln>
                  <a:noFill/>
                </a:ln>
                <a:solidFill>
                  <a:prstClr val="black"/>
                </a:solidFill>
                <a:effectLst/>
                <a:uLnTx/>
                <a:uFillTx/>
                <a:latin typeface="+mn-lt"/>
                <a:ea typeface="+mn-ea"/>
                <a:cs typeface="+mn-cs"/>
              </a:rPr>
              <a:t>.  Not a magic </a:t>
            </a:r>
            <a:r>
              <a:rPr kumimoji="0" lang="en-US" sz="1700" b="0" i="0" u="sng" strike="noStrike" kern="1200" cap="none" spc="0" normalizeH="0" baseline="0" noProof="0" dirty="0" smtClean="0">
                <a:ln>
                  <a:noFill/>
                </a:ln>
                <a:solidFill>
                  <a:prstClr val="black"/>
                </a:solidFill>
                <a:effectLst/>
                <a:uLnTx/>
                <a:uFillTx/>
                <a:latin typeface="+mn-lt"/>
                <a:ea typeface="+mn-ea"/>
                <a:cs typeface="+mn-cs"/>
              </a:rPr>
              <a:t>career</a:t>
            </a:r>
            <a:r>
              <a:rPr kumimoji="0" lang="en-US" sz="1700" b="0" i="0" u="none" strike="noStrike" kern="1200" cap="none" spc="0" normalizeH="0" baseline="0" noProof="0" dirty="0" smtClean="0">
                <a:ln>
                  <a:noFill/>
                </a:ln>
                <a:solidFill>
                  <a:prstClr val="black"/>
                </a:solidFill>
                <a:effectLst/>
                <a:uLnTx/>
                <a:uFillTx/>
                <a:latin typeface="+mn-lt"/>
                <a:ea typeface="+mn-ea"/>
                <a:cs typeface="+mn-cs"/>
              </a:rPr>
              <a:t> predictor.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endParaRPr lang="en-US" dirty="0" smtClean="0"/>
          </a:p>
          <a:p>
            <a:r>
              <a:rPr lang="en-US" dirty="0" smtClean="0"/>
              <a:t>=====</a:t>
            </a:r>
          </a:p>
          <a:p>
            <a:endParaRPr lang="en-US" dirty="0" smtClean="0"/>
          </a:p>
          <a:p>
            <a:endParaRPr lang="en-US" dirty="0" smtClean="0"/>
          </a:p>
          <a:p>
            <a:r>
              <a:rPr lang="en-US" dirty="0" smtClean="0"/>
              <a:t>http://</a:t>
            </a:r>
            <a:r>
              <a:rPr lang="en-US" dirty="0" err="1" smtClean="0"/>
              <a:t>ncperkins.org</a:t>
            </a:r>
            <a:r>
              <a:rPr lang="en-US" dirty="0" smtClean="0"/>
              <a:t>/careers/</a:t>
            </a:r>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10</a:t>
            </a:fld>
            <a:endParaRPr lang="en-US"/>
          </a:p>
        </p:txBody>
      </p:sp>
    </p:spTree>
    <p:extLst>
      <p:ext uri="{BB962C8B-B14F-4D97-AF65-F5344CB8AC3E}">
        <p14:creationId xmlns:p14="http://schemas.microsoft.com/office/powerpoint/2010/main" val="20344566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mn-ea"/>
                <a:cs typeface="+mn-cs"/>
              </a:rPr>
              <a:t>On pages 12 and 13 is our career clusters matrix.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mn-ea"/>
                <a:cs typeface="+mn-cs"/>
              </a:rPr>
              <a:t>This is the place where career interests </a:t>
            </a:r>
            <a:r>
              <a:rPr kumimoji="0" lang="en-US" sz="1700" b="0" i="0" u="none" strike="noStrike" kern="1200" cap="none" spc="0" normalizeH="0" baseline="0" noProof="0" dirty="0" smtClean="0">
                <a:ln>
                  <a:noFill/>
                </a:ln>
                <a:solidFill>
                  <a:prstClr val="black"/>
                </a:solidFill>
                <a:effectLst/>
                <a:uLnTx/>
                <a:uFillTx/>
                <a:latin typeface="+mn-lt"/>
                <a:ea typeface="+mn-ea"/>
                <a:cs typeface="+mn-cs"/>
              </a:rPr>
              <a:t>on the horizontal axis intersect </a:t>
            </a:r>
            <a:r>
              <a:rPr kumimoji="0" lang="en-US" sz="1700" b="0" i="0" u="none" strike="noStrike" kern="1200" cap="none" spc="0" normalizeH="0" baseline="0" noProof="0" dirty="0" smtClean="0">
                <a:ln>
                  <a:noFill/>
                </a:ln>
                <a:solidFill>
                  <a:prstClr val="black"/>
                </a:solidFill>
                <a:effectLst/>
                <a:uLnTx/>
                <a:uFillTx/>
                <a:latin typeface="+mn-lt"/>
                <a:ea typeface="+mn-ea"/>
                <a:cs typeface="+mn-cs"/>
              </a:rPr>
              <a:t>with career </a:t>
            </a:r>
            <a:r>
              <a:rPr kumimoji="0" lang="en-US" sz="1700" b="0" i="0" u="none" strike="noStrike" kern="1200" cap="none" spc="0" normalizeH="0" baseline="0" noProof="0" dirty="0" smtClean="0">
                <a:ln>
                  <a:noFill/>
                </a:ln>
                <a:solidFill>
                  <a:prstClr val="black"/>
                </a:solidFill>
                <a:effectLst/>
                <a:uLnTx/>
                <a:uFillTx/>
                <a:latin typeface="+mn-lt"/>
                <a:ea typeface="+mn-ea"/>
                <a:cs typeface="+mn-cs"/>
              </a:rPr>
              <a:t>clusters on the vertical axis.</a:t>
            </a:r>
            <a:endParaRPr kumimoji="0" lang="en-US" sz="17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mn-ea"/>
                <a:cs typeface="+mn-cs"/>
              </a:rPr>
              <a:t>If you have the results from the career interest profiler, and if you have decided on a career cluster or two, you can use this chart to cross reference the two items to get a short </a:t>
            </a:r>
            <a:r>
              <a:rPr kumimoji="0" lang="en-US" sz="1700" b="0" i="0" u="none" strike="noStrike" kern="1200" cap="none" spc="0" normalizeH="0" baseline="0" noProof="0" dirty="0" smtClean="0">
                <a:ln>
                  <a:noFill/>
                </a:ln>
                <a:solidFill>
                  <a:prstClr val="black"/>
                </a:solidFill>
                <a:effectLst/>
                <a:uLnTx/>
                <a:uFillTx/>
                <a:latin typeface="+mn-lt"/>
                <a:ea typeface="+mn-ea"/>
                <a:cs typeface="+mn-cs"/>
              </a:rPr>
              <a:t>list of occupations </a:t>
            </a:r>
            <a:r>
              <a:rPr kumimoji="0" lang="en-US" sz="1700" b="0" i="0" u="none" strike="noStrike" kern="1200" cap="none" spc="0" normalizeH="0" baseline="0" noProof="0" dirty="0" smtClean="0">
                <a:ln>
                  <a:noFill/>
                </a:ln>
                <a:solidFill>
                  <a:prstClr val="black"/>
                </a:solidFill>
                <a:effectLst/>
                <a:uLnTx/>
                <a:uFillTx/>
                <a:latin typeface="+mn-lt"/>
                <a:ea typeface="+mn-ea"/>
                <a:cs typeface="+mn-cs"/>
              </a:rPr>
              <a:t>that match </a:t>
            </a:r>
            <a:r>
              <a:rPr kumimoji="0" lang="en-US" sz="1700" b="0" i="0" u="sng" strike="noStrike" kern="1200" cap="none" spc="0" normalizeH="0" baseline="0" noProof="0" dirty="0" smtClean="0">
                <a:ln>
                  <a:noFill/>
                </a:ln>
                <a:solidFill>
                  <a:prstClr val="black"/>
                </a:solidFill>
                <a:effectLst/>
                <a:uLnTx/>
                <a:uFillTx/>
                <a:latin typeface="+mn-lt"/>
                <a:ea typeface="+mn-ea"/>
                <a:cs typeface="+mn-cs"/>
              </a:rPr>
              <a:t>both</a:t>
            </a:r>
            <a:r>
              <a:rPr kumimoji="0" lang="en-US" sz="1700" b="0" i="0" u="none" strike="noStrike" kern="1200" cap="none" spc="0" normalizeH="0" baseline="0" noProof="0" dirty="0" smtClean="0">
                <a:ln>
                  <a:noFill/>
                </a:ln>
                <a:solidFill>
                  <a:prstClr val="black"/>
                </a:solidFill>
                <a:effectLst/>
                <a:uLnTx/>
                <a:uFillTx/>
                <a:latin typeface="+mn-lt"/>
                <a:ea typeface="+mn-ea"/>
                <a:cs typeface="+mn-cs"/>
              </a:rPr>
              <a:t> your career interests and your choice in a career cluster.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endParaRPr lang="en-US" dirty="0" smtClean="0"/>
          </a:p>
          <a:p>
            <a:r>
              <a:rPr lang="en-US" dirty="0" smtClean="0"/>
              <a:t>=====</a:t>
            </a:r>
          </a:p>
          <a:p>
            <a:endParaRPr lang="en-US" dirty="0" smtClean="0"/>
          </a:p>
          <a:p>
            <a:endParaRPr lang="en-US" dirty="0" smtClean="0"/>
          </a:p>
          <a:p>
            <a:r>
              <a:rPr lang="en-US" dirty="0" smtClean="0"/>
              <a:t>http://</a:t>
            </a:r>
            <a:r>
              <a:rPr lang="en-US" dirty="0" err="1" smtClean="0"/>
              <a:t>ncperkins.org</a:t>
            </a:r>
            <a:r>
              <a:rPr lang="en-US" dirty="0" smtClean="0"/>
              <a:t>/careers/</a:t>
            </a:r>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11</a:t>
            </a:fld>
            <a:endParaRPr lang="en-US"/>
          </a:p>
        </p:txBody>
      </p:sp>
    </p:spTree>
    <p:extLst>
      <p:ext uri="{BB962C8B-B14F-4D97-AF65-F5344CB8AC3E}">
        <p14:creationId xmlns:p14="http://schemas.microsoft.com/office/powerpoint/2010/main" val="16800492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mn-ea"/>
                <a:cs typeface="+mn-cs"/>
              </a:rPr>
              <a:t>Page 14 is the table of contents for the largest section of this guide. </a:t>
            </a:r>
            <a:endParaRPr kumimoji="0" lang="en-US" sz="17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mn-ea"/>
                <a:cs typeface="+mn-cs"/>
              </a:rPr>
              <a:t>The </a:t>
            </a:r>
            <a:r>
              <a:rPr kumimoji="0" lang="en-US" sz="1700" b="0" i="0" u="none" strike="noStrike" kern="1200" cap="none" spc="0" normalizeH="0" baseline="0" noProof="0" dirty="0" smtClean="0">
                <a:ln>
                  <a:noFill/>
                </a:ln>
                <a:solidFill>
                  <a:prstClr val="black"/>
                </a:solidFill>
                <a:effectLst/>
                <a:uLnTx/>
                <a:uFillTx/>
                <a:latin typeface="+mn-lt"/>
                <a:ea typeface="+mn-ea"/>
                <a:cs typeface="+mn-cs"/>
              </a:rPr>
              <a:t>next </a:t>
            </a:r>
            <a:r>
              <a:rPr kumimoji="0" lang="en-US" sz="1700" b="0" i="0" u="none" strike="noStrike" kern="1200" cap="none" spc="0" normalizeH="0" baseline="0" noProof="0" dirty="0" smtClean="0">
                <a:ln>
                  <a:noFill/>
                </a:ln>
                <a:solidFill>
                  <a:prstClr val="black"/>
                </a:solidFill>
                <a:effectLst/>
                <a:uLnTx/>
                <a:uFillTx/>
                <a:latin typeface="+mn-lt"/>
                <a:ea typeface="+mn-ea"/>
                <a:cs typeface="+mn-cs"/>
              </a:rPr>
              <a:t>one hundred pages </a:t>
            </a:r>
            <a:r>
              <a:rPr kumimoji="0" lang="en-US" sz="1700" b="0" i="0" u="none" strike="noStrike" kern="1200" cap="none" spc="0" normalizeH="0" baseline="0" noProof="0" dirty="0" smtClean="0">
                <a:ln>
                  <a:noFill/>
                </a:ln>
                <a:solidFill>
                  <a:prstClr val="black"/>
                </a:solidFill>
                <a:effectLst/>
                <a:uLnTx/>
                <a:uFillTx/>
                <a:latin typeface="+mn-lt"/>
                <a:ea typeface="+mn-ea"/>
                <a:cs typeface="+mn-cs"/>
              </a:rPr>
              <a:t>are divided by career cluster.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endParaRPr lang="en-US" dirty="0" smtClean="0"/>
          </a:p>
          <a:p>
            <a:r>
              <a:rPr lang="en-US" dirty="0" smtClean="0"/>
              <a:t>=====</a:t>
            </a:r>
          </a:p>
          <a:p>
            <a:endParaRPr lang="en-US" dirty="0" smtClean="0"/>
          </a:p>
          <a:p>
            <a:endParaRPr lang="en-US" dirty="0" smtClean="0"/>
          </a:p>
          <a:p>
            <a:r>
              <a:rPr lang="en-US" dirty="0" smtClean="0"/>
              <a:t>http://</a:t>
            </a:r>
            <a:r>
              <a:rPr lang="en-US" dirty="0" err="1" smtClean="0"/>
              <a:t>ncperkins.org</a:t>
            </a:r>
            <a:r>
              <a:rPr lang="en-US" dirty="0" smtClean="0"/>
              <a:t>/careers/</a:t>
            </a:r>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12</a:t>
            </a:fld>
            <a:endParaRPr lang="en-US"/>
          </a:p>
        </p:txBody>
      </p:sp>
    </p:spTree>
    <p:extLst>
      <p:ext uri="{BB962C8B-B14F-4D97-AF65-F5344CB8AC3E}">
        <p14:creationId xmlns:p14="http://schemas.microsoft.com/office/powerpoint/2010/main" val="11606847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mn-ea"/>
                <a:cs typeface="+mn-cs"/>
              </a:rPr>
              <a:t>First up is the Agriculture, Food and Natural Resources career cluster.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mn-ea"/>
                <a:cs typeface="+mn-cs"/>
              </a:rPr>
              <a:t>The opening page for each career cluster section is a description of the work settings in which you will find the occupations for this cluster.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mn-ea"/>
                <a:cs typeface="+mn-cs"/>
              </a:rPr>
              <a:t/>
            </a:r>
            <a:br>
              <a:rPr kumimoji="0" lang="en-US" sz="1700" b="0" i="0" u="none" strike="noStrike" kern="1200" cap="none" spc="0" normalizeH="0" baseline="0" noProof="0" dirty="0" smtClean="0">
                <a:ln>
                  <a:noFill/>
                </a:ln>
                <a:solidFill>
                  <a:prstClr val="black"/>
                </a:solidFill>
                <a:effectLst/>
                <a:uLnTx/>
                <a:uFillTx/>
                <a:latin typeface="+mn-lt"/>
                <a:ea typeface="+mn-ea"/>
                <a:cs typeface="+mn-cs"/>
              </a:rPr>
            </a:br>
            <a:r>
              <a:rPr kumimoji="0" lang="en-US" sz="1700" b="0" i="0" u="none" strike="noStrike" kern="1200" cap="none" spc="0" normalizeH="0" baseline="0" noProof="0" dirty="0" smtClean="0">
                <a:ln>
                  <a:noFill/>
                </a:ln>
                <a:solidFill>
                  <a:prstClr val="black"/>
                </a:solidFill>
                <a:effectLst/>
                <a:uLnTx/>
                <a:uFillTx/>
                <a:latin typeface="+mn-lt"/>
                <a:ea typeface="+mn-ea"/>
                <a:cs typeface="+mn-cs"/>
              </a:rPr>
              <a:t>The Career Research section on the right side of the page contains internet sites for more information.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mn-ea"/>
                <a:cs typeface="+mn-cs"/>
              </a:rPr>
              <a:t>It might be a trade association, a student organization, or government information about occupations in this career cluster.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endParaRPr lang="en-US" dirty="0" smtClean="0"/>
          </a:p>
          <a:p>
            <a:r>
              <a:rPr lang="en-US" dirty="0" smtClean="0"/>
              <a:t>=====</a:t>
            </a:r>
          </a:p>
          <a:p>
            <a:endParaRPr lang="en-US" dirty="0" smtClean="0"/>
          </a:p>
          <a:p>
            <a:endParaRPr lang="en-US" dirty="0" smtClean="0"/>
          </a:p>
          <a:p>
            <a:r>
              <a:rPr lang="en-US" dirty="0" smtClean="0"/>
              <a:t>http://</a:t>
            </a:r>
            <a:r>
              <a:rPr lang="en-US" dirty="0" err="1" smtClean="0"/>
              <a:t>ncperkins.org</a:t>
            </a:r>
            <a:r>
              <a:rPr lang="en-US" dirty="0" smtClean="0"/>
              <a:t>/careers/</a:t>
            </a:r>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13</a:t>
            </a:fld>
            <a:endParaRPr lang="en-US"/>
          </a:p>
        </p:txBody>
      </p:sp>
    </p:spTree>
    <p:extLst>
      <p:ext uri="{BB962C8B-B14F-4D97-AF65-F5344CB8AC3E}">
        <p14:creationId xmlns:p14="http://schemas.microsoft.com/office/powerpoint/2010/main" val="5667557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mn-ea"/>
                <a:cs typeface="+mn-cs"/>
              </a:rPr>
              <a:t>The second page for each career cluster has the core skills listed at the top of the page.  These are the basic skills that apply to the occupations in the cluster.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mn-ea"/>
                <a:cs typeface="+mn-cs"/>
              </a:rPr>
              <a:t>In the center is a graphical representation of the career pathways, or subdivisions of the career cluster.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mn-ea"/>
                <a:cs typeface="+mn-cs"/>
              </a:rPr>
              <a:t>You can see that this career cluster is divided into seven career pathways.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mn-ea"/>
                <a:cs typeface="+mn-cs"/>
              </a:rPr>
              <a:t>At the bottom -- and continuing on the following page -- is a list of the occupations within each career pathway within that career cluster.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endParaRPr lang="en-US" dirty="0" smtClean="0"/>
          </a:p>
          <a:p>
            <a:r>
              <a:rPr lang="en-US" dirty="0" smtClean="0"/>
              <a:t>=====</a:t>
            </a:r>
          </a:p>
          <a:p>
            <a:endParaRPr lang="en-US" dirty="0" smtClean="0"/>
          </a:p>
          <a:p>
            <a:endParaRPr lang="en-US" dirty="0" smtClean="0"/>
          </a:p>
          <a:p>
            <a:r>
              <a:rPr lang="en-US" dirty="0" smtClean="0"/>
              <a:t>http://</a:t>
            </a:r>
            <a:r>
              <a:rPr lang="en-US" dirty="0" err="1" smtClean="0"/>
              <a:t>ncperkins.org</a:t>
            </a:r>
            <a:r>
              <a:rPr lang="en-US" dirty="0" smtClean="0"/>
              <a:t>/careers/</a:t>
            </a:r>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14</a:t>
            </a:fld>
            <a:endParaRPr lang="en-US"/>
          </a:p>
        </p:txBody>
      </p:sp>
    </p:spTree>
    <p:extLst>
      <p:ext uri="{BB962C8B-B14F-4D97-AF65-F5344CB8AC3E}">
        <p14:creationId xmlns:p14="http://schemas.microsoft.com/office/powerpoint/2010/main" val="11551200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mn-ea"/>
                <a:cs typeface="+mn-cs"/>
              </a:rPr>
              <a:t>You might find that you are drawn to occupations in a certain career pathway within a certain cluster.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mn-ea"/>
                <a:cs typeface="+mn-cs"/>
              </a:rPr>
              <a:t>If so, check out the other occupations in that same career pathway, since they might be similar, or might be an occupation of which you are not familiar.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endParaRPr lang="en-US" dirty="0" smtClean="0"/>
          </a:p>
          <a:p>
            <a:r>
              <a:rPr lang="en-US" dirty="0" smtClean="0"/>
              <a:t>=====</a:t>
            </a:r>
          </a:p>
          <a:p>
            <a:endParaRPr lang="en-US" dirty="0" smtClean="0"/>
          </a:p>
          <a:p>
            <a:endParaRPr lang="en-US" dirty="0" smtClean="0"/>
          </a:p>
          <a:p>
            <a:r>
              <a:rPr lang="en-US" dirty="0" smtClean="0"/>
              <a:t>http://</a:t>
            </a:r>
            <a:r>
              <a:rPr lang="en-US" dirty="0" err="1" smtClean="0"/>
              <a:t>ncperkins.org</a:t>
            </a:r>
            <a:r>
              <a:rPr lang="en-US" dirty="0" smtClean="0"/>
              <a:t>/careers/</a:t>
            </a:r>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15</a:t>
            </a:fld>
            <a:endParaRPr lang="en-US"/>
          </a:p>
        </p:txBody>
      </p:sp>
    </p:spTree>
    <p:extLst>
      <p:ext uri="{BB962C8B-B14F-4D97-AF65-F5344CB8AC3E}">
        <p14:creationId xmlns:p14="http://schemas.microsoft.com/office/powerpoint/2010/main" val="16417725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mn-ea"/>
                <a:cs typeface="+mn-cs"/>
              </a:rPr>
              <a:t>The next two pages are a chart that shows a selection of occupations in that career cluster.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mn-ea"/>
                <a:cs typeface="+mn-cs"/>
              </a:rPr>
              <a:t>Each occupation lists the </a:t>
            </a:r>
            <a:r>
              <a:rPr kumimoji="0" lang="en-US" sz="1700" b="0" i="0" u="sng" strike="noStrike" kern="1200" cap="none" spc="0" normalizeH="0" baseline="0" noProof="0" dirty="0" smtClean="0">
                <a:ln>
                  <a:noFill/>
                </a:ln>
                <a:solidFill>
                  <a:prstClr val="black"/>
                </a:solidFill>
                <a:effectLst/>
                <a:uLnTx/>
                <a:uFillTx/>
                <a:latin typeface="+mn-lt"/>
                <a:ea typeface="+mn-ea"/>
                <a:cs typeface="+mn-cs"/>
              </a:rPr>
              <a:t>description</a:t>
            </a:r>
            <a:r>
              <a:rPr kumimoji="0" lang="en-US" sz="1700" b="0" i="0" u="none" strike="noStrike" kern="1200" cap="none" spc="0" normalizeH="0" baseline="0" noProof="0" dirty="0" smtClean="0">
                <a:ln>
                  <a:noFill/>
                </a:ln>
                <a:solidFill>
                  <a:prstClr val="black"/>
                </a:solidFill>
                <a:effectLst/>
                <a:uLnTx/>
                <a:uFillTx/>
                <a:latin typeface="+mn-lt"/>
                <a:ea typeface="+mn-ea"/>
                <a:cs typeface="+mn-cs"/>
              </a:rPr>
              <a:t> of that occupation. </a:t>
            </a:r>
            <a:endParaRPr kumimoji="0" lang="en-US" sz="17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mn-ea"/>
                <a:cs typeface="+mn-cs"/>
              </a:rPr>
              <a:t>This </a:t>
            </a:r>
            <a:r>
              <a:rPr kumimoji="0" lang="en-US" sz="1700" b="0" i="0" u="none" strike="noStrike" kern="1200" cap="none" spc="0" normalizeH="0" baseline="0" noProof="0" dirty="0" smtClean="0">
                <a:ln>
                  <a:noFill/>
                </a:ln>
                <a:solidFill>
                  <a:prstClr val="black"/>
                </a:solidFill>
                <a:effectLst/>
                <a:uLnTx/>
                <a:uFillTx/>
                <a:latin typeface="+mn-lt"/>
                <a:ea typeface="+mn-ea"/>
                <a:cs typeface="+mn-cs"/>
              </a:rPr>
              <a:t>will help you to get a quick understanding of each occupation </a:t>
            </a:r>
            <a:r>
              <a:rPr kumimoji="0" lang="en-US" sz="1700" b="0" i="0" u="none" strike="noStrike" kern="1200" cap="none" spc="0" normalizeH="0" baseline="0" noProof="0" dirty="0" smtClean="0">
                <a:ln>
                  <a:noFill/>
                </a:ln>
                <a:solidFill>
                  <a:prstClr val="black"/>
                </a:solidFill>
                <a:effectLst/>
                <a:uLnTx/>
                <a:uFillTx/>
                <a:latin typeface="+mn-lt"/>
                <a:ea typeface="+mn-ea"/>
                <a:cs typeface="+mn-cs"/>
              </a:rPr>
              <a:t>-- and </a:t>
            </a:r>
            <a:r>
              <a:rPr kumimoji="0" lang="en-US" sz="1700" b="0" i="0" u="none" strike="noStrike" kern="1200" cap="none" spc="0" normalizeH="0" baseline="0" noProof="0" dirty="0" smtClean="0">
                <a:ln>
                  <a:noFill/>
                </a:ln>
                <a:solidFill>
                  <a:prstClr val="black"/>
                </a:solidFill>
                <a:effectLst/>
                <a:uLnTx/>
                <a:uFillTx/>
                <a:latin typeface="+mn-lt"/>
                <a:ea typeface="+mn-ea"/>
                <a:cs typeface="+mn-cs"/>
              </a:rPr>
              <a:t>help you decide which occupations to further research.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endParaRPr lang="en-US" dirty="0" smtClean="0"/>
          </a:p>
          <a:p>
            <a:r>
              <a:rPr lang="en-US" dirty="0" smtClean="0"/>
              <a:t>=====</a:t>
            </a:r>
          </a:p>
          <a:p>
            <a:endParaRPr lang="en-US" dirty="0" smtClean="0"/>
          </a:p>
          <a:p>
            <a:endParaRPr lang="en-US" dirty="0" smtClean="0"/>
          </a:p>
          <a:p>
            <a:r>
              <a:rPr lang="en-US" dirty="0" smtClean="0"/>
              <a:t>http://</a:t>
            </a:r>
            <a:r>
              <a:rPr lang="en-US" dirty="0" err="1" smtClean="0"/>
              <a:t>ncperkins.org</a:t>
            </a:r>
            <a:r>
              <a:rPr lang="en-US" dirty="0" smtClean="0"/>
              <a:t>/careers/</a:t>
            </a:r>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16</a:t>
            </a:fld>
            <a:endParaRPr lang="en-US"/>
          </a:p>
        </p:txBody>
      </p:sp>
    </p:spTree>
    <p:extLst>
      <p:ext uri="{BB962C8B-B14F-4D97-AF65-F5344CB8AC3E}">
        <p14:creationId xmlns:p14="http://schemas.microsoft.com/office/powerpoint/2010/main" val="4192950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1676400" cy="1257300"/>
          </a:xfrm>
        </p:spPr>
      </p:sp>
      <p:sp>
        <p:nvSpPr>
          <p:cNvPr id="3" name="Notes Placeholder 2"/>
          <p:cNvSpPr>
            <a:spLocks noGrp="1"/>
          </p:cNvSpPr>
          <p:nvPr>
            <p:ph type="body" idx="1"/>
          </p:nvPr>
        </p:nvSpPr>
        <p:spPr>
          <a:xfrm>
            <a:off x="685800" y="2057400"/>
            <a:ext cx="5486400" cy="6400800"/>
          </a:xfrm>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rPr>
              <a:t>Here you see the two pages of this table side-by-side.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smtClean="0">
              <a:ln>
                <a:noFill/>
              </a:ln>
              <a:solidFill>
                <a:prstClr val="black"/>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rPr>
              <a:t>The first column on the right-hand page has the total Average Annual Openings for each occupation. </a:t>
            </a:r>
            <a:endParaRPr kumimoji="0" lang="en-US" sz="1400" b="0" i="0" u="none" strike="noStrike" kern="1200" cap="none" spc="0" normalizeH="0" baseline="0" noProof="0" dirty="0" smtClean="0">
              <a:ln>
                <a:noFill/>
              </a:ln>
              <a:solidFill>
                <a:prstClr val="black"/>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rPr>
              <a:t>This </a:t>
            </a:r>
            <a:r>
              <a:rPr kumimoji="0" lang="en-US" sz="1400" b="0" i="0" u="none" strike="noStrike" kern="1200" cap="none" spc="0" normalizeH="0" baseline="0" noProof="0" dirty="0" smtClean="0">
                <a:ln>
                  <a:noFill/>
                </a:ln>
                <a:solidFill>
                  <a:prstClr val="black"/>
                </a:solidFill>
                <a:effectLst/>
                <a:uLnTx/>
                <a:uFillTx/>
              </a:rPr>
              <a:t>is the number of job openings projected per year. </a:t>
            </a:r>
            <a:endParaRPr kumimoji="0" lang="en-US" sz="1400" b="0" i="0" u="none" strike="noStrike" kern="1200" cap="none" spc="0" normalizeH="0" baseline="0" noProof="0" dirty="0" smtClean="0">
              <a:ln>
                <a:noFill/>
              </a:ln>
              <a:solidFill>
                <a:prstClr val="black"/>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rPr>
              <a:t>A </a:t>
            </a:r>
            <a:r>
              <a:rPr kumimoji="0" lang="en-US" sz="1400" b="0" i="0" u="none" strike="noStrike" kern="1200" cap="none" spc="0" normalizeH="0" baseline="0" noProof="0" dirty="0" smtClean="0">
                <a:ln>
                  <a:noFill/>
                </a:ln>
                <a:solidFill>
                  <a:prstClr val="black"/>
                </a:solidFill>
                <a:effectLst/>
                <a:uLnTx/>
                <a:uFillTx/>
              </a:rPr>
              <a:t>large number here means there will be lots of job openings in the near future when you are ready to apply for one of these jobs.  </a:t>
            </a:r>
            <a:endParaRPr kumimoji="0" lang="en-US" sz="1400" b="0" i="0" u="none" strike="noStrike" kern="1200" cap="none" spc="0" normalizeH="0" baseline="0" noProof="0" dirty="0" smtClean="0">
              <a:ln>
                <a:noFill/>
              </a:ln>
              <a:solidFill>
                <a:prstClr val="black"/>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rPr>
              <a:t>A </a:t>
            </a:r>
            <a:r>
              <a:rPr kumimoji="0" lang="en-US" sz="1400" b="0" i="0" u="none" strike="noStrike" kern="1200" cap="none" spc="0" normalizeH="0" baseline="0" noProof="0" dirty="0" smtClean="0">
                <a:ln>
                  <a:noFill/>
                </a:ln>
                <a:solidFill>
                  <a:prstClr val="black"/>
                </a:solidFill>
                <a:effectLst/>
                <a:uLnTx/>
                <a:uFillTx/>
              </a:rPr>
              <a:t>low number here would indicate that the competition might be tight, since the prospect of job openings might be low.</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smtClean="0">
              <a:ln>
                <a:noFill/>
              </a:ln>
              <a:solidFill>
                <a:prstClr val="black"/>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rPr>
              <a:t>The second column is the Growth Rate. This is similar to the first column, but indicates a percentage of growth for that </a:t>
            </a:r>
            <a:r>
              <a:rPr kumimoji="0" lang="en-US" sz="1400" b="0" i="0" u="none" strike="noStrike" kern="1200" cap="none" spc="0" normalizeH="0" baseline="0" noProof="0" dirty="0" smtClean="0">
                <a:ln>
                  <a:noFill/>
                </a:ln>
                <a:solidFill>
                  <a:prstClr val="black"/>
                </a:solidFill>
                <a:effectLst/>
                <a:uLnTx/>
                <a:uFillTx/>
              </a:rPr>
              <a:t>particular occupation</a:t>
            </a:r>
            <a:r>
              <a:rPr kumimoji="0" lang="en-US" sz="1400" b="0" i="0" u="none" strike="noStrike" kern="1200" cap="none" spc="0" normalizeH="0" baseline="0" noProof="0" dirty="0" smtClean="0">
                <a:ln>
                  <a:noFill/>
                </a:ln>
                <a:solidFill>
                  <a:prstClr val="black"/>
                </a:solidFill>
                <a:effectLst/>
                <a:uLnTx/>
                <a:uFillTx/>
              </a:rPr>
              <a:t>. </a:t>
            </a:r>
            <a:endParaRPr kumimoji="0" lang="en-US" sz="1400" b="0" i="0" u="none" strike="noStrike" kern="1200" cap="none" spc="0" normalizeH="0" baseline="0" noProof="0" dirty="0" smtClean="0">
              <a:ln>
                <a:noFill/>
              </a:ln>
              <a:solidFill>
                <a:prstClr val="black"/>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rPr>
              <a:t>A </a:t>
            </a:r>
            <a:r>
              <a:rPr kumimoji="0" lang="en-US" sz="1400" b="0" i="0" u="none" strike="noStrike" kern="1200" cap="none" spc="0" normalizeH="0" baseline="0" noProof="0" dirty="0" smtClean="0">
                <a:ln>
                  <a:noFill/>
                </a:ln>
                <a:solidFill>
                  <a:prstClr val="black"/>
                </a:solidFill>
                <a:effectLst/>
                <a:uLnTx/>
                <a:uFillTx/>
              </a:rPr>
              <a:t>high number here indicates that that occupation is experiencing growth. Low numbers indicate low growth. </a:t>
            </a:r>
            <a:endParaRPr kumimoji="0" lang="en-US" sz="1400" b="0" i="0" u="none" strike="noStrike" kern="1200" cap="none" spc="0" normalizeH="0" baseline="0" noProof="0" dirty="0" smtClean="0">
              <a:ln>
                <a:noFill/>
              </a:ln>
              <a:solidFill>
                <a:prstClr val="black"/>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rPr>
              <a:t>If </a:t>
            </a:r>
            <a:r>
              <a:rPr kumimoji="0" lang="en-US" sz="1400" b="0" i="0" u="none" strike="noStrike" kern="1200" cap="none" spc="0" normalizeH="0" baseline="0" noProof="0" dirty="0" smtClean="0">
                <a:ln>
                  <a:noFill/>
                </a:ln>
                <a:solidFill>
                  <a:prstClr val="black"/>
                </a:solidFill>
                <a:effectLst/>
                <a:uLnTx/>
                <a:uFillTx/>
              </a:rPr>
              <a:t>there is a large number of people employed in that occupation, then a low number here might not indicate low growth.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smtClean="0">
              <a:ln>
                <a:noFill/>
              </a:ln>
              <a:solidFill>
                <a:prstClr val="black"/>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rPr>
              <a:t>You have to take the first two columns together and look for trends to determine </a:t>
            </a:r>
            <a:r>
              <a:rPr kumimoji="0" lang="en-US" sz="1400" b="0" i="0" u="none" strike="noStrike" kern="1200" cap="none" spc="0" normalizeH="0" baseline="0" noProof="0" dirty="0" smtClean="0">
                <a:ln>
                  <a:noFill/>
                </a:ln>
                <a:solidFill>
                  <a:prstClr val="black"/>
                </a:solidFill>
                <a:effectLst/>
                <a:uLnTx/>
                <a:uFillTx/>
              </a:rPr>
              <a:t>the true </a:t>
            </a:r>
            <a:r>
              <a:rPr kumimoji="0" lang="en-US" sz="1400" b="0" i="0" u="none" strike="noStrike" kern="1200" cap="none" spc="0" normalizeH="0" baseline="0" noProof="0" dirty="0" smtClean="0">
                <a:ln>
                  <a:noFill/>
                </a:ln>
                <a:solidFill>
                  <a:prstClr val="black"/>
                </a:solidFill>
                <a:effectLst/>
                <a:uLnTx/>
                <a:uFillTx/>
              </a:rPr>
              <a:t>projected job openings.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smtClean="0">
              <a:ln>
                <a:noFill/>
              </a:ln>
              <a:solidFill>
                <a:prstClr val="black"/>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rPr>
              <a:t>The next column is the annual wage for entry-level employees. This is the average </a:t>
            </a:r>
            <a:r>
              <a:rPr kumimoji="0" lang="en-US" sz="1400" b="0" i="0" u="sng" strike="noStrike" kern="1200" cap="none" spc="0" normalizeH="0" baseline="0" noProof="0" dirty="0" smtClean="0">
                <a:ln>
                  <a:noFill/>
                </a:ln>
                <a:solidFill>
                  <a:prstClr val="black"/>
                </a:solidFill>
                <a:effectLst/>
                <a:uLnTx/>
                <a:uFillTx/>
              </a:rPr>
              <a:t>starting</a:t>
            </a:r>
            <a:r>
              <a:rPr kumimoji="0" lang="en-US" sz="1400" b="0" i="0" u="none" strike="noStrike" kern="1200" cap="none" spc="0" normalizeH="0" baseline="0" noProof="0" dirty="0" smtClean="0">
                <a:ln>
                  <a:noFill/>
                </a:ln>
                <a:solidFill>
                  <a:prstClr val="black"/>
                </a:solidFill>
                <a:effectLst/>
                <a:uLnTx/>
                <a:uFillTx/>
              </a:rPr>
              <a:t> salary for everyone across the state in that occupation.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smtClean="0">
              <a:ln>
                <a:noFill/>
              </a:ln>
              <a:solidFill>
                <a:prstClr val="black"/>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rPr>
              <a:t>The next column is the Median Annual Wage, which you could consider as the </a:t>
            </a:r>
            <a:r>
              <a:rPr kumimoji="0" lang="en-US" sz="1400" b="0" i="0" u="sng" strike="noStrike" kern="1200" cap="none" spc="0" normalizeH="0" baseline="0" noProof="0" dirty="0" smtClean="0">
                <a:ln>
                  <a:noFill/>
                </a:ln>
                <a:solidFill>
                  <a:prstClr val="black"/>
                </a:solidFill>
                <a:effectLst/>
                <a:uLnTx/>
                <a:uFillTx/>
              </a:rPr>
              <a:t>average</a:t>
            </a:r>
            <a:r>
              <a:rPr kumimoji="0" lang="en-US" sz="1400" b="0" i="0" u="none" strike="noStrike" kern="1200" cap="none" spc="0" normalizeH="0" baseline="0" noProof="0" dirty="0" smtClean="0">
                <a:ln>
                  <a:noFill/>
                </a:ln>
                <a:solidFill>
                  <a:prstClr val="black"/>
                </a:solidFill>
                <a:effectLst/>
                <a:uLnTx/>
                <a:uFillTx/>
              </a:rPr>
              <a:t> salary for all North Carolinians in that occupation.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smtClean="0">
              <a:ln>
                <a:noFill/>
              </a:ln>
              <a:solidFill>
                <a:prstClr val="black"/>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rPr>
              <a:t>The next column is the Minimum Education Required .  </a:t>
            </a:r>
            <a:endParaRPr kumimoji="0" lang="en-US" sz="1400" b="0" i="0" u="none" strike="noStrike" kern="1200" cap="none" spc="0" normalizeH="0" baseline="0" noProof="0" dirty="0" smtClean="0">
              <a:ln>
                <a:noFill/>
              </a:ln>
              <a:solidFill>
                <a:prstClr val="black"/>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rPr>
              <a:t>This </a:t>
            </a:r>
            <a:r>
              <a:rPr kumimoji="0" lang="en-US" sz="1400" b="0" i="0" u="none" strike="noStrike" kern="1200" cap="none" spc="0" normalizeH="0" baseline="0" noProof="0" dirty="0" smtClean="0">
                <a:ln>
                  <a:noFill/>
                </a:ln>
                <a:solidFill>
                  <a:prstClr val="black"/>
                </a:solidFill>
                <a:effectLst/>
                <a:uLnTx/>
                <a:uFillTx/>
              </a:rPr>
              <a:t>is the minimum level of education required to be hired for this occupation. Some employers may require a higher level of education or the possession of certain industry certifications.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smtClean="0">
              <a:ln>
                <a:noFill/>
              </a:ln>
              <a:solidFill>
                <a:prstClr val="black"/>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rPr>
              <a:t>And the last column is the career interests. They gave similar career interest assessments to people who are already employed -- and found some common career interests, which are listed here.  </a:t>
            </a:r>
            <a:endParaRPr kumimoji="0" lang="en-US" sz="1400" b="0" i="0" u="none" strike="noStrike" kern="1200" cap="none" spc="0" normalizeH="0" baseline="0" noProof="0" dirty="0" smtClean="0">
              <a:ln>
                <a:noFill/>
              </a:ln>
              <a:solidFill>
                <a:prstClr val="black"/>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rPr>
              <a:t>The </a:t>
            </a:r>
            <a:r>
              <a:rPr kumimoji="0" lang="en-US" sz="1400" b="0" i="0" u="none" strike="noStrike" kern="1200" cap="none" spc="0" normalizeH="0" baseline="0" noProof="0" dirty="0" smtClean="0">
                <a:ln>
                  <a:noFill/>
                </a:ln>
                <a:solidFill>
                  <a:prstClr val="black"/>
                </a:solidFill>
                <a:effectLst/>
                <a:uLnTx/>
                <a:uFillTx/>
              </a:rPr>
              <a:t>thinking is that certain career interests match up with certain occupations.  </a:t>
            </a:r>
            <a:endParaRPr kumimoji="0" lang="en-US" sz="1400" b="0" i="0" u="none" strike="noStrike" kern="1200" cap="none" spc="0" normalizeH="0" baseline="0" noProof="0" dirty="0" smtClean="0">
              <a:ln>
                <a:noFill/>
              </a:ln>
              <a:solidFill>
                <a:prstClr val="black"/>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rPr>
              <a:t>Here </a:t>
            </a:r>
            <a:r>
              <a:rPr kumimoji="0" lang="en-US" sz="1400" b="0" i="0" u="none" strike="noStrike" kern="1200" cap="none" spc="0" normalizeH="0" baseline="0" noProof="0" dirty="0" smtClean="0">
                <a:ln>
                  <a:noFill/>
                </a:ln>
                <a:solidFill>
                  <a:prstClr val="black"/>
                </a:solidFill>
                <a:effectLst/>
                <a:uLnTx/>
                <a:uFillTx/>
              </a:rPr>
              <a:t>you can scan down the column and discover the ones that match you.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smtClean="0">
              <a:ln>
                <a:noFill/>
              </a:ln>
              <a:solidFill>
                <a:prstClr val="black"/>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smtClean="0">
              <a:ln>
                <a:noFill/>
              </a:ln>
              <a:solidFill>
                <a:prstClr val="black"/>
              </a:solidFill>
              <a:effectLst/>
              <a:uLnTx/>
              <a:uFillTx/>
              <a:ea typeface="ヒラギノ角ゴ Pro W3" charset="0"/>
              <a:cs typeface="ヒラギノ角ゴ Pro W3" charset="0"/>
            </a:endParaRPr>
          </a:p>
          <a:p>
            <a:endParaRPr lang="en-US" sz="1400" dirty="0" smtClean="0"/>
          </a:p>
          <a:p>
            <a:r>
              <a:rPr lang="en-US" sz="1400" dirty="0" smtClean="0"/>
              <a:t>=====</a:t>
            </a:r>
          </a:p>
          <a:p>
            <a:endParaRPr lang="en-US" sz="1400" dirty="0" smtClean="0"/>
          </a:p>
          <a:p>
            <a:endParaRPr lang="en-US" sz="1400" dirty="0" smtClean="0"/>
          </a:p>
          <a:p>
            <a:r>
              <a:rPr lang="en-US" sz="1400" dirty="0" smtClean="0"/>
              <a:t>http://</a:t>
            </a:r>
            <a:r>
              <a:rPr lang="en-US" sz="1400" dirty="0" err="1" smtClean="0"/>
              <a:t>ncperkins.org</a:t>
            </a:r>
            <a:r>
              <a:rPr lang="en-US" sz="1400" dirty="0" smtClean="0"/>
              <a:t>/careers/</a:t>
            </a:r>
          </a:p>
          <a:p>
            <a:endParaRPr lang="en-US" sz="1400"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17</a:t>
            </a:fld>
            <a:endParaRPr lang="en-US"/>
          </a:p>
        </p:txBody>
      </p:sp>
    </p:spTree>
    <p:extLst>
      <p:ext uri="{BB962C8B-B14F-4D97-AF65-F5344CB8AC3E}">
        <p14:creationId xmlns:p14="http://schemas.microsoft.com/office/powerpoint/2010/main" val="18871452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mn-ea"/>
                <a:cs typeface="+mn-cs"/>
              </a:rPr>
              <a:t>The last page in each career cluster section is a Career Story featuring someone who graduated from a North Carolina community college and are now employed in that career cluster.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mn-ea"/>
                <a:cs typeface="+mn-cs"/>
              </a:rPr>
              <a:t>Reading these stories helps you realize that you are not alone in your quest for a career.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endParaRPr lang="en-US" dirty="0" smtClean="0"/>
          </a:p>
          <a:p>
            <a:r>
              <a:rPr lang="en-US" dirty="0" smtClean="0"/>
              <a:t>=====</a:t>
            </a:r>
          </a:p>
          <a:p>
            <a:endParaRPr lang="en-US" dirty="0" smtClean="0"/>
          </a:p>
          <a:p>
            <a:endParaRPr lang="en-US" dirty="0" smtClean="0"/>
          </a:p>
          <a:p>
            <a:r>
              <a:rPr lang="en-US" dirty="0" smtClean="0"/>
              <a:t>http://</a:t>
            </a:r>
            <a:r>
              <a:rPr lang="en-US" dirty="0" err="1" smtClean="0"/>
              <a:t>ncperkins.org</a:t>
            </a:r>
            <a:r>
              <a:rPr lang="en-US" dirty="0" smtClean="0"/>
              <a:t>/careers/</a:t>
            </a:r>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18</a:t>
            </a:fld>
            <a:endParaRPr lang="en-US"/>
          </a:p>
        </p:txBody>
      </p:sp>
    </p:spTree>
    <p:extLst>
      <p:ext uri="{BB962C8B-B14F-4D97-AF65-F5344CB8AC3E}">
        <p14:creationId xmlns:p14="http://schemas.microsoft.com/office/powerpoint/2010/main" val="21160945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mn-ea"/>
                <a:cs typeface="+mn-cs"/>
              </a:rPr>
              <a:t>After you get past all of the sections of the guide on Career Clusters, you get to the “Experiencing Real Jobs” section.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Here we are on page 111.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This page explains the various kinds of work-based learning -- from job shadowing and field trips to internships and apprenticeships.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These are ways to get out of the classroom into the workplace </a:t>
            </a: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 and </a:t>
            </a: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start connecting what you are learning in the classroom to what is happening in the workplace.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endParaRPr lang="en-US" dirty="0" smtClean="0"/>
          </a:p>
          <a:p>
            <a:r>
              <a:rPr lang="en-US" dirty="0" smtClean="0"/>
              <a:t>=====</a:t>
            </a:r>
          </a:p>
          <a:p>
            <a:endParaRPr lang="en-US" dirty="0" smtClean="0"/>
          </a:p>
          <a:p>
            <a:endParaRPr lang="en-US" dirty="0" smtClean="0"/>
          </a:p>
          <a:p>
            <a:r>
              <a:rPr lang="en-US" dirty="0" smtClean="0"/>
              <a:t>http://</a:t>
            </a:r>
            <a:r>
              <a:rPr lang="en-US" dirty="0" err="1" smtClean="0"/>
              <a:t>ncperkins.org</a:t>
            </a:r>
            <a:r>
              <a:rPr lang="en-US" dirty="0" smtClean="0"/>
              <a:t>/careers/</a:t>
            </a:r>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19</a:t>
            </a:fld>
            <a:endParaRPr lang="en-US"/>
          </a:p>
        </p:txBody>
      </p:sp>
    </p:spTree>
    <p:extLst>
      <p:ext uri="{BB962C8B-B14F-4D97-AF65-F5344CB8AC3E}">
        <p14:creationId xmlns:p14="http://schemas.microsoft.com/office/powerpoint/2010/main" val="7402180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For many years, </a:t>
            </a: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 educators </a:t>
            </a: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have been using these 16 Career Clusters to help us classify careers.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It’s a good first step to get folks to choose a broad career cluster </a:t>
            </a: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 before </a:t>
            </a: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narrowing down to a specific career.</a:t>
            </a:r>
          </a:p>
          <a:p>
            <a:endParaRPr lang="en-US" dirty="0" smtClean="0"/>
          </a:p>
          <a:p>
            <a:endParaRPr lang="en-US" dirty="0" smtClean="0"/>
          </a:p>
          <a:p>
            <a:r>
              <a:rPr lang="en-US" dirty="0" smtClean="0"/>
              <a:t>======</a:t>
            </a:r>
          </a:p>
          <a:p>
            <a:endParaRPr lang="en-US" dirty="0" smtClean="0"/>
          </a:p>
          <a:p>
            <a:r>
              <a:rPr lang="en-US" dirty="0" smtClean="0"/>
              <a:t>https://</a:t>
            </a:r>
            <a:r>
              <a:rPr lang="en-US" dirty="0" err="1" smtClean="0"/>
              <a:t>www.careertech.org</a:t>
            </a:r>
            <a:r>
              <a:rPr lang="en-US" dirty="0" smtClean="0"/>
              <a:t>/career-clusters</a:t>
            </a:r>
          </a:p>
          <a:p>
            <a:endParaRPr lang="en-US" dirty="0"/>
          </a:p>
        </p:txBody>
      </p:sp>
      <p:sp>
        <p:nvSpPr>
          <p:cNvPr id="4" name="Slide Number Placeholder 3"/>
          <p:cNvSpPr>
            <a:spLocks noGrp="1"/>
          </p:cNvSpPr>
          <p:nvPr>
            <p:ph type="sldNum" sz="quarter" idx="10"/>
          </p:nvPr>
        </p:nvSpPr>
        <p:spPr/>
        <p:txBody>
          <a:bodyPr/>
          <a:lstStyle/>
          <a:p>
            <a:fld id="{456C487D-E38B-444A-A8D9-A3853809DE05}" type="slidenum">
              <a:rPr lang="en-US" smtClean="0"/>
              <a:t>2</a:t>
            </a:fld>
            <a:endParaRPr lang="en-US"/>
          </a:p>
        </p:txBody>
      </p:sp>
    </p:spTree>
    <p:extLst>
      <p:ext uri="{BB962C8B-B14F-4D97-AF65-F5344CB8AC3E}">
        <p14:creationId xmlns:p14="http://schemas.microsoft.com/office/powerpoint/2010/main" val="13211631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mn-ea"/>
                <a:cs typeface="+mn-cs"/>
              </a:rPr>
              <a:t>The next two pages are stories about folks who participated in work-based learning while in college.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mn-ea"/>
                <a:cs typeface="+mn-cs"/>
              </a:rPr>
              <a:t>Read their stories to see how they got on their career pathway and how work-based learning contributed to their career success.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endParaRPr lang="en-US" dirty="0" smtClean="0"/>
          </a:p>
          <a:p>
            <a:r>
              <a:rPr lang="en-US" dirty="0" smtClean="0"/>
              <a:t>=====</a:t>
            </a:r>
          </a:p>
          <a:p>
            <a:endParaRPr lang="en-US" dirty="0" smtClean="0"/>
          </a:p>
          <a:p>
            <a:endParaRPr lang="en-US" dirty="0" smtClean="0"/>
          </a:p>
          <a:p>
            <a:r>
              <a:rPr lang="en-US" dirty="0" smtClean="0"/>
              <a:t>http://</a:t>
            </a:r>
            <a:r>
              <a:rPr lang="en-US" dirty="0" err="1" smtClean="0"/>
              <a:t>ncperkins.org</a:t>
            </a:r>
            <a:r>
              <a:rPr lang="en-US" dirty="0" smtClean="0"/>
              <a:t>/careers/</a:t>
            </a:r>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20</a:t>
            </a:fld>
            <a:endParaRPr lang="en-US"/>
          </a:p>
        </p:txBody>
      </p:sp>
    </p:spTree>
    <p:extLst>
      <p:ext uri="{BB962C8B-B14F-4D97-AF65-F5344CB8AC3E}">
        <p14:creationId xmlns:p14="http://schemas.microsoft.com/office/powerpoint/2010/main" val="7870782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mn-ea"/>
                <a:cs typeface="+mn-cs"/>
              </a:rPr>
              <a:t>And then there is a page about how to look for jobs.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mn-ea"/>
                <a:cs typeface="+mn-cs"/>
              </a:rPr>
              <a:t>So far, everything in this </a:t>
            </a:r>
            <a:r>
              <a:rPr kumimoji="0" lang="en-US" sz="1700" b="0" i="0" u="none" strike="noStrike" kern="1200" cap="none" spc="0" normalizeH="0" baseline="0" noProof="0" dirty="0" smtClean="0">
                <a:ln>
                  <a:noFill/>
                </a:ln>
                <a:solidFill>
                  <a:prstClr val="black"/>
                </a:solidFill>
                <a:effectLst/>
                <a:uLnTx/>
                <a:uFillTx/>
                <a:latin typeface="+mn-lt"/>
                <a:ea typeface="+mn-ea"/>
                <a:cs typeface="+mn-cs"/>
              </a:rPr>
              <a:t>Career Cluster Guide is </a:t>
            </a:r>
            <a:r>
              <a:rPr kumimoji="0" lang="en-US" sz="1700" b="0" i="0" u="none" strike="noStrike" kern="1200" cap="none" spc="0" normalizeH="0" baseline="0" noProof="0" dirty="0" smtClean="0">
                <a:ln>
                  <a:noFill/>
                </a:ln>
                <a:solidFill>
                  <a:prstClr val="black"/>
                </a:solidFill>
                <a:effectLst/>
                <a:uLnTx/>
                <a:uFillTx/>
                <a:latin typeface="+mn-lt"/>
                <a:ea typeface="+mn-ea"/>
                <a:cs typeface="+mn-cs"/>
              </a:rPr>
              <a:t>about finding out who you are and then finding the occupations that you would like to pursue, getting the right education and certifications,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mn-ea"/>
                <a:cs typeface="+mn-cs"/>
              </a:rPr>
              <a:t>and now, near the end of the book, is the information about where to look for actual jobs, and how to prepare for a job interview</a:t>
            </a:r>
            <a:r>
              <a:rPr kumimoji="0" lang="en-US" sz="1700" b="0" i="0" u="none" strike="noStrike" kern="1200" cap="none" spc="0" normalizeH="0" baseline="0" noProof="0" dirty="0" smtClean="0">
                <a:ln>
                  <a:noFill/>
                </a:ln>
                <a:solidFill>
                  <a:prstClr val="black"/>
                </a:solidFill>
                <a:effectLst/>
                <a:uLnTx/>
                <a:uFillTx/>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mn-ea"/>
                <a:cs typeface="+mn-cs"/>
              </a:rPr>
              <a:t>This is the same kind of information given by the Career Development Coordinators in the high schools across the state and at our </a:t>
            </a:r>
            <a:r>
              <a:rPr kumimoji="0" lang="en-US" sz="1700" b="0" i="0" u="none" strike="noStrike" kern="1200" cap="none" spc="0" normalizeH="0" baseline="0" noProof="0" dirty="0" err="1" smtClean="0">
                <a:ln>
                  <a:noFill/>
                </a:ln>
                <a:solidFill>
                  <a:prstClr val="black"/>
                </a:solidFill>
                <a:effectLst/>
                <a:uLnTx/>
                <a:uFillTx/>
                <a:latin typeface="+mn-lt"/>
                <a:ea typeface="+mn-ea"/>
                <a:cs typeface="+mn-cs"/>
              </a:rPr>
              <a:t>NCWorks</a:t>
            </a:r>
            <a:r>
              <a:rPr kumimoji="0" lang="en-US" sz="1700" b="0" i="0" u="none" strike="noStrike" kern="1200" cap="none" spc="0" normalizeH="0" baseline="0" noProof="0" dirty="0" smtClean="0">
                <a:ln>
                  <a:noFill/>
                </a:ln>
                <a:solidFill>
                  <a:prstClr val="black"/>
                </a:solidFill>
                <a:effectLst/>
                <a:uLnTx/>
                <a:uFillTx/>
                <a:latin typeface="+mn-lt"/>
                <a:ea typeface="+mn-ea"/>
                <a:cs typeface="+mn-cs"/>
              </a:rPr>
              <a:t> Career Centers.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endParaRPr lang="en-US" dirty="0" smtClean="0"/>
          </a:p>
          <a:p>
            <a:r>
              <a:rPr lang="en-US" dirty="0" smtClean="0"/>
              <a:t>=====</a:t>
            </a:r>
          </a:p>
          <a:p>
            <a:endParaRPr lang="en-US" dirty="0" smtClean="0"/>
          </a:p>
          <a:p>
            <a:endParaRPr lang="en-US" dirty="0" smtClean="0"/>
          </a:p>
          <a:p>
            <a:r>
              <a:rPr lang="en-US" dirty="0" smtClean="0"/>
              <a:t>http://</a:t>
            </a:r>
            <a:r>
              <a:rPr lang="en-US" dirty="0" err="1" smtClean="0"/>
              <a:t>ncperkins.org</a:t>
            </a:r>
            <a:r>
              <a:rPr lang="en-US" dirty="0" smtClean="0"/>
              <a:t>/careers/</a:t>
            </a:r>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21</a:t>
            </a:fld>
            <a:endParaRPr lang="en-US"/>
          </a:p>
        </p:txBody>
      </p:sp>
    </p:spTree>
    <p:extLst>
      <p:ext uri="{BB962C8B-B14F-4D97-AF65-F5344CB8AC3E}">
        <p14:creationId xmlns:p14="http://schemas.microsoft.com/office/powerpoint/2010/main" val="17251240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mn-ea"/>
                <a:cs typeface="+mn-cs"/>
              </a:rPr>
              <a:t>And speaking of </a:t>
            </a:r>
            <a:r>
              <a:rPr kumimoji="0" lang="en-US" sz="1700" b="0" i="0" u="none" strike="noStrike" kern="1200" cap="none" spc="0" normalizeH="0" baseline="0" noProof="0" dirty="0" err="1" smtClean="0">
                <a:ln>
                  <a:noFill/>
                </a:ln>
                <a:solidFill>
                  <a:prstClr val="black"/>
                </a:solidFill>
                <a:effectLst/>
                <a:uLnTx/>
                <a:uFillTx/>
                <a:latin typeface="+mn-lt"/>
                <a:ea typeface="+mn-ea"/>
                <a:cs typeface="+mn-cs"/>
              </a:rPr>
              <a:t>NCWorks</a:t>
            </a:r>
            <a:r>
              <a:rPr kumimoji="0" lang="en-US" sz="1700" b="0" i="0" u="none" strike="noStrike" kern="1200" cap="none" spc="0" normalizeH="0" baseline="0" noProof="0" dirty="0" smtClean="0">
                <a:ln>
                  <a:noFill/>
                </a:ln>
                <a:solidFill>
                  <a:prstClr val="black"/>
                </a:solidFill>
                <a:effectLst/>
                <a:uLnTx/>
                <a:uFillTx/>
                <a:latin typeface="+mn-lt"/>
                <a:ea typeface="+mn-ea"/>
                <a:cs typeface="+mn-cs"/>
              </a:rPr>
              <a:t> -- Inside </a:t>
            </a:r>
            <a:r>
              <a:rPr kumimoji="0" lang="en-US" sz="1700" b="0" i="0" u="none" strike="noStrike" kern="1200" cap="none" spc="0" normalizeH="0" baseline="0" noProof="0" dirty="0" smtClean="0">
                <a:ln>
                  <a:noFill/>
                </a:ln>
                <a:solidFill>
                  <a:prstClr val="black"/>
                </a:solidFill>
                <a:effectLst/>
                <a:uLnTx/>
                <a:uFillTx/>
                <a:latin typeface="+mn-lt"/>
                <a:ea typeface="+mn-ea"/>
                <a:cs typeface="+mn-cs"/>
              </a:rPr>
              <a:t>the back cover is information about </a:t>
            </a:r>
            <a:r>
              <a:rPr kumimoji="0" lang="en-US" sz="1700" b="0" i="0" u="none" strike="noStrike" kern="1200" cap="none" spc="0" normalizeH="0" baseline="0" noProof="0" dirty="0" err="1" smtClean="0">
                <a:ln>
                  <a:noFill/>
                </a:ln>
                <a:solidFill>
                  <a:prstClr val="black"/>
                </a:solidFill>
                <a:effectLst/>
                <a:uLnTx/>
                <a:uFillTx/>
                <a:latin typeface="+mn-lt"/>
                <a:ea typeface="+mn-ea"/>
                <a:cs typeface="+mn-cs"/>
              </a:rPr>
              <a:t>NCWorks</a:t>
            </a:r>
            <a:r>
              <a:rPr kumimoji="0" lang="en-US" sz="1700" b="0" i="0" u="none" strike="noStrike" kern="1200" cap="none" spc="0" normalizeH="0" baseline="0" noProof="0" dirty="0" smtClean="0">
                <a:ln>
                  <a:noFill/>
                </a:ln>
                <a:solidFill>
                  <a:prstClr val="black"/>
                </a:solidFill>
                <a:effectLst/>
                <a:uLnTx/>
                <a:uFillTx/>
                <a:latin typeface="+mn-lt"/>
                <a:ea typeface="+mn-ea"/>
                <a:cs typeface="+mn-cs"/>
              </a:rPr>
              <a:t> Online.</a:t>
            </a:r>
            <a:endParaRPr kumimoji="0" lang="en-US" sz="17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mn-ea"/>
                <a:cs typeface="+mn-cs"/>
              </a:rPr>
              <a:t>When you are ready to look for a job, </a:t>
            </a:r>
            <a:r>
              <a:rPr kumimoji="0" lang="en-US" sz="1700" b="0" i="0" u="none" strike="noStrike" kern="1200" cap="none" spc="0" normalizeH="0" baseline="0" noProof="0" dirty="0" err="1" smtClean="0">
                <a:ln>
                  <a:noFill/>
                </a:ln>
                <a:solidFill>
                  <a:prstClr val="black"/>
                </a:solidFill>
                <a:effectLst/>
                <a:uLnTx/>
                <a:uFillTx/>
                <a:latin typeface="+mn-lt"/>
                <a:ea typeface="+mn-ea"/>
                <a:cs typeface="+mn-cs"/>
              </a:rPr>
              <a:t>NCWorks</a:t>
            </a:r>
            <a:r>
              <a:rPr kumimoji="0" lang="en-US" sz="17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700" b="0" i="0" u="none" strike="noStrike" kern="1200" cap="none" spc="0" normalizeH="0" baseline="0" noProof="0" dirty="0" smtClean="0">
                <a:ln>
                  <a:noFill/>
                </a:ln>
                <a:solidFill>
                  <a:prstClr val="black"/>
                </a:solidFill>
                <a:effectLst/>
                <a:uLnTx/>
                <a:uFillTx/>
                <a:latin typeface="+mn-lt"/>
                <a:ea typeface="+mn-ea"/>
                <a:cs typeface="+mn-cs"/>
              </a:rPr>
              <a:t>Online </a:t>
            </a:r>
            <a:r>
              <a:rPr kumimoji="0" lang="en-US" sz="1700" b="0" i="0" u="none" strike="noStrike" kern="1200" cap="none" spc="0" normalizeH="0" baseline="0" noProof="0" dirty="0" smtClean="0">
                <a:ln>
                  <a:noFill/>
                </a:ln>
                <a:solidFill>
                  <a:prstClr val="black"/>
                </a:solidFill>
                <a:effectLst/>
                <a:uLnTx/>
                <a:uFillTx/>
                <a:latin typeface="+mn-lt"/>
                <a:ea typeface="+mn-ea"/>
                <a:cs typeface="+mn-cs"/>
              </a:rPr>
              <a:t>is the place to go.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endParaRPr lang="en-US" dirty="0" smtClean="0"/>
          </a:p>
          <a:p>
            <a:r>
              <a:rPr lang="en-US" dirty="0" smtClean="0"/>
              <a:t>=====</a:t>
            </a:r>
          </a:p>
          <a:p>
            <a:endParaRPr lang="en-US" dirty="0" smtClean="0"/>
          </a:p>
          <a:p>
            <a:endParaRPr lang="en-US" dirty="0" smtClean="0"/>
          </a:p>
          <a:p>
            <a:r>
              <a:rPr lang="en-US" dirty="0" smtClean="0"/>
              <a:t>http://</a:t>
            </a:r>
            <a:r>
              <a:rPr lang="en-US" dirty="0" err="1" smtClean="0"/>
              <a:t>ncperkins.org</a:t>
            </a:r>
            <a:r>
              <a:rPr lang="en-US" dirty="0" smtClean="0"/>
              <a:t>/careers/</a:t>
            </a:r>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22</a:t>
            </a:fld>
            <a:endParaRPr lang="en-US"/>
          </a:p>
        </p:txBody>
      </p:sp>
    </p:spTree>
    <p:extLst>
      <p:ext uri="{BB962C8B-B14F-4D97-AF65-F5344CB8AC3E}">
        <p14:creationId xmlns:p14="http://schemas.microsoft.com/office/powerpoint/2010/main" val="6165161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mn-ea"/>
                <a:cs typeface="+mn-cs"/>
              </a:rPr>
              <a:t>And on the back cover is a map and list of all of the community colleges in North Carolina.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mn-ea"/>
                <a:cs typeface="+mn-cs"/>
              </a:rPr>
              <a:t>As you see on the map, many of the colleges serve multiple counties.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mn-ea"/>
                <a:cs typeface="+mn-cs"/>
              </a:rPr>
              <a:t>You do not have to go to the college that serves your county, you can go to any of the colleges and get a fine education.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endParaRPr lang="en-US" dirty="0" smtClean="0"/>
          </a:p>
          <a:p>
            <a:r>
              <a:rPr lang="en-US" dirty="0" smtClean="0"/>
              <a:t>=====</a:t>
            </a:r>
          </a:p>
          <a:p>
            <a:endParaRPr lang="en-US" dirty="0" smtClean="0"/>
          </a:p>
          <a:p>
            <a:endParaRPr lang="en-US" dirty="0" smtClean="0"/>
          </a:p>
          <a:p>
            <a:r>
              <a:rPr lang="en-US" dirty="0" smtClean="0"/>
              <a:t>http://</a:t>
            </a:r>
            <a:r>
              <a:rPr lang="en-US" dirty="0" err="1" smtClean="0"/>
              <a:t>ncperkins.org</a:t>
            </a:r>
            <a:r>
              <a:rPr lang="en-US" dirty="0" smtClean="0"/>
              <a:t>/careers/</a:t>
            </a:r>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23</a:t>
            </a:fld>
            <a:endParaRPr lang="en-US"/>
          </a:p>
        </p:txBody>
      </p:sp>
    </p:spTree>
    <p:extLst>
      <p:ext uri="{BB962C8B-B14F-4D97-AF65-F5344CB8AC3E}">
        <p14:creationId xmlns:p14="http://schemas.microsoft.com/office/powerpoint/2010/main" val="15697198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And </a:t>
            </a:r>
            <a:r>
              <a:rPr kumimoji="0" lang="en-US" sz="1700" b="0" i="0" u="sng"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now</a:t>
            </a: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 look.  We took the career cluster guide and made it into an interactive website. How cool is that?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pPr marL="285750" marR="0" lvl="0" indent="-285750" algn="l" defTabSz="914400" rtl="0" eaLnBrk="1" fontAlgn="auto" latinLnBrk="0" hangingPunct="1">
              <a:lnSpc>
                <a:spcPct val="100000"/>
              </a:lnSpc>
              <a:spcBef>
                <a:spcPts val="0"/>
              </a:spcBef>
              <a:spcAft>
                <a:spcPts val="0"/>
              </a:spcAft>
              <a:buClrTx/>
              <a:buSzTx/>
              <a:buFont typeface="Wingdings"/>
              <a:buChar char="à"/>
              <a:tabLst/>
              <a:defRPr/>
            </a:pP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sym typeface="Wingdings" panose="05000000000000000000" pitchFamily="2" charset="2"/>
              </a:rPr>
              <a:t>Here is the web address.  </a:t>
            </a:r>
            <a:r>
              <a:rPr kumimoji="0" lang="en-US" sz="1700" b="0" i="0" u="sng"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sym typeface="Wingdings" panose="05000000000000000000" pitchFamily="2" charset="2"/>
              </a:rPr>
              <a:t>NC Perkins dot org</a:t>
            </a: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sym typeface="Wingdings" panose="05000000000000000000" pitchFamily="2" charset="2"/>
              </a:rPr>
              <a:t> is the same website where you can find the PowerPoint file for this presentation.</a:t>
            </a:r>
          </a:p>
          <a:p>
            <a:pPr marL="0" marR="0" lvl="0" indent="0" algn="l" defTabSz="914400" rtl="0" eaLnBrk="1" fontAlgn="auto" latinLnBrk="0" hangingPunct="1">
              <a:lnSpc>
                <a:spcPct val="100000"/>
              </a:lnSpc>
              <a:spcBef>
                <a:spcPts val="0"/>
              </a:spcBef>
              <a:spcAft>
                <a:spcPts val="0"/>
              </a:spcAft>
              <a:buClrTx/>
              <a:buSzTx/>
              <a:buFont typeface="Wingdings"/>
              <a:buNone/>
              <a:tabLst/>
              <a:defRPr/>
            </a:pP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sym typeface="Wingdings" panose="05000000000000000000" pitchFamily="2" charset="2"/>
              </a:rPr>
              <a:t>There is also a link to the Career Clusters Guide on the NC Careers dot ORG website.</a:t>
            </a:r>
          </a:p>
          <a:p>
            <a:pPr marL="285750" marR="0" lvl="0" indent="-285750" algn="l" defTabSz="914400" rtl="0" eaLnBrk="1" fontAlgn="auto" latinLnBrk="0" hangingPunct="1">
              <a:lnSpc>
                <a:spcPct val="100000"/>
              </a:lnSpc>
              <a:spcBef>
                <a:spcPts val="0"/>
              </a:spcBef>
              <a:spcAft>
                <a:spcPts val="0"/>
              </a:spcAft>
              <a:buClrTx/>
              <a:buSzTx/>
              <a:buFont typeface="Wingdings"/>
              <a:buChar char="à"/>
              <a:tabLst/>
              <a:defRPr/>
            </a:pPr>
            <a:endPar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 typeface="Wingdings"/>
              <a:buNone/>
              <a:tabLst/>
              <a:defRPr/>
            </a:pP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sym typeface="Wingdings" panose="05000000000000000000" pitchFamily="2" charset="2"/>
              </a:rPr>
              <a:t>Besides the interactive web pages, a PDF of the printed book is available at the bottom of the main page.</a:t>
            </a:r>
          </a:p>
          <a:p>
            <a:pPr marL="285750" marR="0" lvl="0" indent="-285750" algn="l" defTabSz="914400" rtl="0" eaLnBrk="1" fontAlgn="auto" latinLnBrk="0" hangingPunct="1">
              <a:lnSpc>
                <a:spcPct val="100000"/>
              </a:lnSpc>
              <a:spcBef>
                <a:spcPts val="0"/>
              </a:spcBef>
              <a:spcAft>
                <a:spcPts val="0"/>
              </a:spcAft>
              <a:buClrTx/>
              <a:buSzTx/>
              <a:buFont typeface="Wingdings"/>
              <a:buChar char="à"/>
              <a:tabLst/>
              <a:defRPr/>
            </a:pPr>
            <a:endPar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sym typeface="Wingdings" panose="05000000000000000000" pitchFamily="2" charset="2"/>
            </a:endParaRPr>
          </a:p>
          <a:p>
            <a:pPr marL="285750" marR="0" lvl="0" indent="-285750" algn="l" defTabSz="914400" rtl="0" eaLnBrk="1" fontAlgn="auto" latinLnBrk="0" hangingPunct="1">
              <a:lnSpc>
                <a:spcPct val="100000"/>
              </a:lnSpc>
              <a:spcBef>
                <a:spcPts val="0"/>
              </a:spcBef>
              <a:spcAft>
                <a:spcPts val="0"/>
              </a:spcAft>
              <a:buClrTx/>
              <a:buSzTx/>
              <a:buFont typeface="Wingdings"/>
              <a:buChar char="à"/>
              <a:tabLst/>
              <a:defRPr/>
            </a:pP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sym typeface="Wingdings" panose="05000000000000000000" pitchFamily="2" charset="2"/>
              </a:rPr>
              <a:t>Let’s start here at step number one, Know Yourself -- and select the link to the Interest Profiler.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http://</a:t>
            </a:r>
            <a:r>
              <a:rPr kumimoji="0" lang="en-US" sz="1700" b="0" i="0" u="none" strike="noStrike" kern="1200" cap="none" spc="0" normalizeH="0" baseline="0" noProof="0" dirty="0" err="1" smtClean="0">
                <a:ln>
                  <a:noFill/>
                </a:ln>
                <a:solidFill>
                  <a:prstClr val="black"/>
                </a:solidFill>
                <a:effectLst/>
                <a:uLnTx/>
                <a:uFillTx/>
                <a:latin typeface="+mn-lt"/>
                <a:ea typeface="ヒラギノ角ゴ Pro W3" charset="0"/>
                <a:cs typeface="ヒラギノ角ゴ Pro W3" charset="0"/>
              </a:rPr>
              <a:t>ncperkins.org</a:t>
            </a: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/careers/</a:t>
            </a:r>
            <a:endParaRPr lang="en-US" dirty="0"/>
          </a:p>
        </p:txBody>
      </p:sp>
      <p:sp>
        <p:nvSpPr>
          <p:cNvPr id="4" name="Slide Number Placeholder 3"/>
          <p:cNvSpPr>
            <a:spLocks noGrp="1"/>
          </p:cNvSpPr>
          <p:nvPr>
            <p:ph type="sldNum" sz="quarter" idx="10"/>
          </p:nvPr>
        </p:nvSpPr>
        <p:spPr/>
        <p:txBody>
          <a:bodyPr/>
          <a:lstStyle/>
          <a:p>
            <a:fld id="{456C487D-E38B-444A-A8D9-A3853809DE05}" type="slidenum">
              <a:rPr lang="en-US" smtClean="0"/>
              <a:t>24</a:t>
            </a:fld>
            <a:endParaRPr lang="en-US"/>
          </a:p>
        </p:txBody>
      </p:sp>
    </p:spTree>
    <p:extLst>
      <p:ext uri="{BB962C8B-B14F-4D97-AF65-F5344CB8AC3E}">
        <p14:creationId xmlns:p14="http://schemas.microsoft.com/office/powerpoint/2010/main" val="17003788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This is the same interest assessment that is on the O*NET and what is in the printed version of the Career Clusters Guide.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There is an optional place here to enter a name, which makes it handy if the results are printed on a common classroom printer.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After all the questions are answered . . .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http://</a:t>
            </a:r>
            <a:r>
              <a:rPr kumimoji="0" lang="en-US" sz="1700" b="0" i="0" u="none" strike="noStrike" kern="1200" cap="none" spc="0" normalizeH="0" baseline="0" noProof="0" dirty="0" err="1" smtClean="0">
                <a:ln>
                  <a:noFill/>
                </a:ln>
                <a:solidFill>
                  <a:prstClr val="black"/>
                </a:solidFill>
                <a:effectLst/>
                <a:uLnTx/>
                <a:uFillTx/>
                <a:latin typeface="+mn-lt"/>
                <a:ea typeface="ヒラギノ角ゴ Pro W3" charset="0"/>
                <a:cs typeface="ヒラギノ角ゴ Pro W3" charset="0"/>
              </a:rPr>
              <a:t>ncperkins.org</a:t>
            </a: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/careers/</a:t>
            </a:r>
            <a:endParaRPr lang="en-US" dirty="0"/>
          </a:p>
        </p:txBody>
      </p:sp>
      <p:sp>
        <p:nvSpPr>
          <p:cNvPr id="4" name="Slide Number Placeholder 3"/>
          <p:cNvSpPr>
            <a:spLocks noGrp="1"/>
          </p:cNvSpPr>
          <p:nvPr>
            <p:ph type="sldNum" sz="quarter" idx="10"/>
          </p:nvPr>
        </p:nvSpPr>
        <p:spPr/>
        <p:txBody>
          <a:bodyPr/>
          <a:lstStyle/>
          <a:p>
            <a:fld id="{456C487D-E38B-444A-A8D9-A3853809DE05}" type="slidenum">
              <a:rPr lang="en-US" smtClean="0"/>
              <a:t>25</a:t>
            </a:fld>
            <a:endParaRPr lang="en-US"/>
          </a:p>
        </p:txBody>
      </p:sp>
    </p:spTree>
    <p:extLst>
      <p:ext uri="{BB962C8B-B14F-4D97-AF65-F5344CB8AC3E}">
        <p14:creationId xmlns:p14="http://schemas.microsoft.com/office/powerpoint/2010/main" val="13838640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Unlike the paper version of the guide, this web-based version will score the interest profiler automatically</a:t>
            </a: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You get a number in six career interest areas.  The high numbers indicate a personal preference for that kind of activity.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sym typeface="Wingdings" panose="05000000000000000000" pitchFamily="2" charset="2"/>
              </a:rPr>
              <a:t> </a:t>
            </a: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Here are my results.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I am a Realistic, Conventional kind of guy.</a:t>
            </a:r>
          </a:p>
          <a:p>
            <a:pPr marL="285750" marR="0" lvl="0" indent="-285750" algn="l" defTabSz="914400" rtl="0" eaLnBrk="1" fontAlgn="auto" latinLnBrk="0" hangingPunct="1">
              <a:lnSpc>
                <a:spcPct val="100000"/>
              </a:lnSpc>
              <a:spcBef>
                <a:spcPts val="0"/>
              </a:spcBef>
              <a:spcAft>
                <a:spcPts val="0"/>
              </a:spcAft>
              <a:buClrTx/>
              <a:buSzTx/>
              <a:buFont typeface="Wingdings"/>
              <a:buChar char="à"/>
              <a:tabLst/>
              <a:defRPr/>
            </a:pP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sym typeface="Wingdings" panose="05000000000000000000" pitchFamily="2" charset="2"/>
              </a:rPr>
              <a:t>((hide))</a:t>
            </a:r>
          </a:p>
          <a:p>
            <a:pPr marL="0" marR="0" lvl="0" indent="0" algn="l" defTabSz="914400" rtl="0" eaLnBrk="1" fontAlgn="auto" latinLnBrk="0" hangingPunct="1">
              <a:lnSpc>
                <a:spcPct val="100000"/>
              </a:lnSpc>
              <a:spcBef>
                <a:spcPts val="0"/>
              </a:spcBef>
              <a:spcAft>
                <a:spcPts val="0"/>
              </a:spcAft>
              <a:buClrTx/>
              <a:buSzTx/>
              <a:buFont typeface="Wingdings"/>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pPr marL="285750" marR="0" lvl="0" indent="-285750" algn="l" defTabSz="914400" rtl="0" eaLnBrk="1" fontAlgn="auto" latinLnBrk="0" hangingPunct="1">
              <a:lnSpc>
                <a:spcPct val="100000"/>
              </a:lnSpc>
              <a:spcBef>
                <a:spcPts val="0"/>
              </a:spcBef>
              <a:spcAft>
                <a:spcPts val="0"/>
              </a:spcAft>
              <a:buClrTx/>
              <a:buSzTx/>
              <a:buFont typeface="Wingdings"/>
              <a:buChar char="à"/>
              <a:tabLst/>
              <a:defRPr/>
            </a:pP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Notice there is a place to enter an email address, so the results can be emailed for further use.</a:t>
            </a:r>
          </a:p>
          <a:p>
            <a:pPr marL="0" marR="0" lvl="0" indent="0" algn="l" defTabSz="914400" rtl="0" eaLnBrk="1" fontAlgn="auto" latinLnBrk="0" hangingPunct="1">
              <a:lnSpc>
                <a:spcPct val="100000"/>
              </a:lnSpc>
              <a:spcBef>
                <a:spcPts val="0"/>
              </a:spcBef>
              <a:spcAft>
                <a:spcPts val="0"/>
              </a:spcAft>
              <a:buClrTx/>
              <a:buSzTx/>
              <a:buFont typeface="Wingdings"/>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pPr marL="285750" marR="0" lvl="0" indent="-285750" algn="l" defTabSz="914400" rtl="0" eaLnBrk="1" fontAlgn="auto" latinLnBrk="0" hangingPunct="1">
              <a:lnSpc>
                <a:spcPct val="100000"/>
              </a:lnSpc>
              <a:spcBef>
                <a:spcPts val="0"/>
              </a:spcBef>
              <a:spcAft>
                <a:spcPts val="0"/>
              </a:spcAft>
              <a:buClrTx/>
              <a:buSzTx/>
              <a:buFont typeface="Wingdings"/>
              <a:buChar char="à"/>
              <a:tabLst/>
              <a:defRPr/>
            </a:pP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Since I rank high in Realistic interests, I select the link to Realistic Careers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http://</a:t>
            </a:r>
            <a:r>
              <a:rPr kumimoji="0" lang="en-US" sz="1700" b="0" i="0" u="none" strike="noStrike" kern="1200" cap="none" spc="0" normalizeH="0" baseline="0" noProof="0" dirty="0" err="1" smtClean="0">
                <a:ln>
                  <a:noFill/>
                </a:ln>
                <a:solidFill>
                  <a:prstClr val="black"/>
                </a:solidFill>
                <a:effectLst/>
                <a:uLnTx/>
                <a:uFillTx/>
                <a:latin typeface="+mn-lt"/>
                <a:ea typeface="ヒラギノ角ゴ Pro W3" charset="0"/>
                <a:cs typeface="ヒラギノ角ゴ Pro W3" charset="0"/>
              </a:rPr>
              <a:t>ncperkins.org</a:t>
            </a: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/careers/</a:t>
            </a:r>
            <a:endParaRPr lang="en-US" dirty="0"/>
          </a:p>
        </p:txBody>
      </p:sp>
      <p:sp>
        <p:nvSpPr>
          <p:cNvPr id="4" name="Slide Number Placeholder 3"/>
          <p:cNvSpPr>
            <a:spLocks noGrp="1"/>
          </p:cNvSpPr>
          <p:nvPr>
            <p:ph type="sldNum" sz="quarter" idx="10"/>
          </p:nvPr>
        </p:nvSpPr>
        <p:spPr/>
        <p:txBody>
          <a:bodyPr/>
          <a:lstStyle/>
          <a:p>
            <a:fld id="{456C487D-E38B-444A-A8D9-A3853809DE05}" type="slidenum">
              <a:rPr lang="en-US" smtClean="0"/>
              <a:t>26</a:t>
            </a:fld>
            <a:endParaRPr lang="en-US"/>
          </a:p>
        </p:txBody>
      </p:sp>
    </p:spTree>
    <p:extLst>
      <p:ext uri="{BB962C8B-B14F-4D97-AF65-F5344CB8AC3E}">
        <p14:creationId xmlns:p14="http://schemas.microsoft.com/office/powerpoint/2010/main" val="17927079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ea typeface="ヒラギノ角ゴ Pro W3" charset="0"/>
                <a:cs typeface="ヒラギノ角ゴ Pro W3" charset="0"/>
              </a:rPr>
              <a:t>Which takes me to this page, where we now see all of the occupations in North Carolina where the workers have a predominate Realistic career interest.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ea typeface="ヒラギノ角ゴ Pro W3" charset="0"/>
                <a:cs typeface="ヒラギノ角ゴ Pro W3" charset="0"/>
              </a:rPr>
              <a:t>Realistic career interests is about working with your hands.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ea typeface="ヒラギノ角ゴ Pro W3" charset="0"/>
                <a:cs typeface="ヒラギノ角ゴ Pro W3" charset="0"/>
              </a:rPr>
              <a:t/>
            </a:r>
            <a:br>
              <a:rPr kumimoji="0" lang="en-US" sz="1600" b="0" i="0" u="none" strike="noStrike" kern="1200" cap="none" spc="0" normalizeH="0" baseline="0" noProof="0" dirty="0" smtClean="0">
                <a:ln>
                  <a:noFill/>
                </a:ln>
                <a:solidFill>
                  <a:prstClr val="black"/>
                </a:solidFill>
                <a:effectLst/>
                <a:uLnTx/>
                <a:uFillTx/>
                <a:ea typeface="ヒラギノ角ゴ Pro W3" charset="0"/>
                <a:cs typeface="ヒラギノ角ゴ Pro W3" charset="0"/>
              </a:rPr>
            </a:br>
            <a:r>
              <a:rPr kumimoji="0" lang="en-US" sz="1600" b="0" i="0" u="none" strike="noStrike" kern="1200" cap="none" spc="0" normalizeH="0" baseline="0" noProof="0" dirty="0" smtClean="0">
                <a:ln>
                  <a:noFill/>
                </a:ln>
                <a:solidFill>
                  <a:prstClr val="black"/>
                </a:solidFill>
                <a:effectLst/>
                <a:uLnTx/>
                <a:uFillTx/>
                <a:ea typeface="ヒラギノ角ゴ Pro W3" charset="0"/>
                <a:cs typeface="ヒラギノ角ゴ Pro W3" charset="0"/>
              </a:rPr>
              <a:t>The color coding corresponds to the projected growth rate of that occupation over a ten-year period.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ea typeface="ヒラギノ角ゴ Pro W3" charset="0"/>
                <a:cs typeface="ヒラギノ角ゴ Pro W3" charset="0"/>
              </a:rPr>
              <a:t>Blue is projected high demand, red is low demand, and green is average demand.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prstClr val="black"/>
              </a:solidFill>
              <a:effectLst/>
              <a:uLnTx/>
              <a:uFillTx/>
              <a:ea typeface="ヒラギノ角ゴ Pro W3" charset="0"/>
              <a:cs typeface="ヒラギノ角ゴ Pro W3"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ea typeface="ヒラギノ角ゴ Pro W3" charset="0"/>
                <a:cs typeface="ヒラギノ角ゴ Pro W3" charset="0"/>
              </a:rPr>
              <a:t>For each occupation in this table we have the Career Interests, minimum education required, projected annual openings, and starting and average salary.  Just like in the book.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prstClr val="black"/>
              </a:solidFill>
              <a:effectLst/>
              <a:uLnTx/>
              <a:uFillTx/>
              <a:ea typeface="ヒラギノ角ゴ Pro W3" charset="0"/>
              <a:cs typeface="ヒラギノ角ゴ Pro W3" charset="0"/>
            </a:endParaRPr>
          </a:p>
          <a:p>
            <a:pPr marL="285750" marR="0" lvl="0" indent="-285750" algn="l" defTabSz="914400" rtl="0" eaLnBrk="1" fontAlgn="auto" latinLnBrk="0" hangingPunct="1">
              <a:lnSpc>
                <a:spcPct val="100000"/>
              </a:lnSpc>
              <a:spcBef>
                <a:spcPts val="0"/>
              </a:spcBef>
              <a:spcAft>
                <a:spcPts val="0"/>
              </a:spcAft>
              <a:buClrTx/>
              <a:buSzTx/>
              <a:buFont typeface="Wingdings" charset="2"/>
              <a:buChar char="à"/>
              <a:tabLst/>
              <a:defRPr/>
            </a:pPr>
            <a:r>
              <a:rPr kumimoji="0" lang="en-US" sz="1600" b="0" i="0" u="none" strike="noStrike" kern="1200" cap="none" spc="0" normalizeH="0" baseline="0" noProof="0" dirty="0" smtClean="0">
                <a:ln>
                  <a:noFill/>
                </a:ln>
                <a:solidFill>
                  <a:prstClr val="black"/>
                </a:solidFill>
                <a:effectLst/>
                <a:uLnTx/>
                <a:uFillTx/>
                <a:ea typeface="ヒラギノ角ゴ Pro W3" charset="0"/>
                <a:cs typeface="ヒラギノ角ゴ Pro W3" charset="0"/>
              </a:rPr>
              <a:t>If you select the name of an occupation. </a:t>
            </a:r>
          </a:p>
          <a:p>
            <a:pPr marL="285750" marR="0" lvl="0" indent="-285750" algn="l" defTabSz="914400" rtl="0" eaLnBrk="1" fontAlgn="auto" latinLnBrk="0" hangingPunct="1">
              <a:lnSpc>
                <a:spcPct val="100000"/>
              </a:lnSpc>
              <a:spcBef>
                <a:spcPts val="0"/>
              </a:spcBef>
              <a:spcAft>
                <a:spcPts val="0"/>
              </a:spcAft>
              <a:buClrTx/>
              <a:buSzTx/>
              <a:buFont typeface="Wingdings" charset="2"/>
              <a:buChar char="à"/>
              <a:tabLst/>
              <a:defRPr/>
            </a:pPr>
            <a:endParaRPr kumimoji="0" lang="en-US" sz="1600" b="0" i="0" u="none" strike="noStrike" kern="1200" cap="none" spc="0" normalizeH="0" baseline="0" noProof="0" dirty="0" smtClean="0">
              <a:ln>
                <a:noFill/>
              </a:ln>
              <a:solidFill>
                <a:prstClr val="black"/>
              </a:solidFill>
              <a:effectLst/>
              <a:uLnTx/>
              <a:uFillTx/>
              <a:ea typeface="ヒラギノ角ゴ Pro W3" charset="0"/>
              <a:cs typeface="ヒラギノ角ゴ Pro W3" charset="0"/>
            </a:endParaRPr>
          </a:p>
          <a:p>
            <a:pPr marL="0" marR="0" lvl="0" indent="0" algn="l" defTabSz="914400" rtl="0" eaLnBrk="1" fontAlgn="auto" latinLnBrk="0" hangingPunct="1">
              <a:lnSpc>
                <a:spcPct val="100000"/>
              </a:lnSpc>
              <a:spcBef>
                <a:spcPts val="0"/>
              </a:spcBef>
              <a:spcAft>
                <a:spcPts val="0"/>
              </a:spcAft>
              <a:buClrTx/>
              <a:buSzTx/>
              <a:buFont typeface="Wingdings" charset="2"/>
              <a:buNone/>
              <a:tabLst/>
              <a:defRPr/>
            </a:pPr>
            <a:r>
              <a:rPr kumimoji="0" lang="en-US" sz="1600" b="0" i="0" u="none" strike="noStrike" kern="1200" cap="none" spc="0" normalizeH="0" baseline="0" noProof="0" dirty="0" smtClean="0">
                <a:ln>
                  <a:noFill/>
                </a:ln>
                <a:solidFill>
                  <a:prstClr val="black"/>
                </a:solidFill>
                <a:effectLst/>
                <a:uLnTx/>
                <a:uFillTx/>
                <a:ea typeface="ヒラギノ角ゴ Pro W3" charset="0"/>
                <a:cs typeface="ヒラギノ角ゴ Pro W3" charset="0"/>
              </a:rPr>
              <a:t>I am selecting  “Aircraft Mechanic”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prstClr val="black"/>
              </a:solidFill>
              <a:effectLst/>
              <a:uLnTx/>
              <a:uFillTx/>
              <a:ea typeface="ヒラギノ角ゴ Pro W3" charset="0"/>
              <a:cs typeface="ヒラギノ角ゴ Pro W3"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prstClr val="black"/>
              </a:solidFill>
              <a:effectLst/>
              <a:uLnTx/>
              <a:uFillTx/>
              <a:ea typeface="ヒラギノ角ゴ Pro W3" charset="0"/>
              <a:cs typeface="ヒラギノ角ゴ Pro W3"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ea typeface="ヒラギノ角ゴ Pro W3" charset="0"/>
                <a:cs typeface="ヒラギノ角ゴ Pro W3"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prstClr val="black"/>
              </a:solidFill>
              <a:effectLst/>
              <a:uLnTx/>
              <a:uFillTx/>
              <a:ea typeface="ヒラギノ角ゴ Pro W3" charset="0"/>
              <a:cs typeface="ヒラギノ角ゴ Pro W3"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ea typeface="ヒラギノ角ゴ Pro W3" charset="0"/>
                <a:cs typeface="ヒラギノ角ゴ Pro W3" charset="0"/>
              </a:rPr>
              <a:t>http://</a:t>
            </a:r>
            <a:r>
              <a:rPr kumimoji="0" lang="en-US" sz="1600" b="0" i="0" u="none" strike="noStrike" kern="1200" cap="none" spc="0" normalizeH="0" baseline="0" noProof="0" dirty="0" err="1" smtClean="0">
                <a:ln>
                  <a:noFill/>
                </a:ln>
                <a:solidFill>
                  <a:prstClr val="black"/>
                </a:solidFill>
                <a:effectLst/>
                <a:uLnTx/>
                <a:uFillTx/>
                <a:ea typeface="ヒラギノ角ゴ Pro W3" charset="0"/>
                <a:cs typeface="ヒラギノ角ゴ Pro W3" charset="0"/>
              </a:rPr>
              <a:t>ncperkins.org</a:t>
            </a:r>
            <a:r>
              <a:rPr kumimoji="0" lang="en-US" sz="1600" b="0" i="0" u="none" strike="noStrike" kern="1200" cap="none" spc="0" normalizeH="0" baseline="0" noProof="0" dirty="0" smtClean="0">
                <a:ln>
                  <a:noFill/>
                </a:ln>
                <a:solidFill>
                  <a:prstClr val="black"/>
                </a:solidFill>
                <a:effectLst/>
                <a:uLnTx/>
                <a:uFillTx/>
                <a:ea typeface="ヒラギノ角ゴ Pro W3" charset="0"/>
                <a:cs typeface="ヒラギノ角ゴ Pro W3" charset="0"/>
              </a:rPr>
              <a:t>/careers/</a:t>
            </a:r>
            <a:endParaRPr lang="en-US" sz="1600" dirty="0"/>
          </a:p>
        </p:txBody>
      </p:sp>
      <p:sp>
        <p:nvSpPr>
          <p:cNvPr id="4" name="Slide Number Placeholder 3"/>
          <p:cNvSpPr>
            <a:spLocks noGrp="1"/>
          </p:cNvSpPr>
          <p:nvPr>
            <p:ph type="sldNum" sz="quarter" idx="10"/>
          </p:nvPr>
        </p:nvSpPr>
        <p:spPr/>
        <p:txBody>
          <a:bodyPr/>
          <a:lstStyle/>
          <a:p>
            <a:fld id="{456C487D-E38B-444A-A8D9-A3853809DE05}" type="slidenum">
              <a:rPr lang="en-US" smtClean="0"/>
              <a:t>27</a:t>
            </a:fld>
            <a:endParaRPr lang="en-US"/>
          </a:p>
        </p:txBody>
      </p:sp>
    </p:spTree>
    <p:extLst>
      <p:ext uri="{BB962C8B-B14F-4D97-AF65-F5344CB8AC3E}">
        <p14:creationId xmlns:p14="http://schemas.microsoft.com/office/powerpoint/2010/main" val="6269866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It takes you to this web page where you can learn all about the occupation of aircraft mechanic.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And If </a:t>
            </a: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you scroll down the page,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http://</a:t>
            </a:r>
            <a:r>
              <a:rPr kumimoji="0" lang="en-US" sz="1700" b="0" i="0" u="none" strike="noStrike" kern="1200" cap="none" spc="0" normalizeH="0" baseline="0" noProof="0" dirty="0" err="1" smtClean="0">
                <a:ln>
                  <a:noFill/>
                </a:ln>
                <a:solidFill>
                  <a:prstClr val="black"/>
                </a:solidFill>
                <a:effectLst/>
                <a:uLnTx/>
                <a:uFillTx/>
                <a:latin typeface="+mn-lt"/>
                <a:ea typeface="ヒラギノ角ゴ Pro W3" charset="0"/>
                <a:cs typeface="ヒラギノ角ゴ Pro W3" charset="0"/>
              </a:rPr>
              <a:t>ncperkins.org</a:t>
            </a: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/careers/</a:t>
            </a:r>
            <a:endParaRPr lang="en-US" dirty="0"/>
          </a:p>
        </p:txBody>
      </p:sp>
      <p:sp>
        <p:nvSpPr>
          <p:cNvPr id="4" name="Slide Number Placeholder 3"/>
          <p:cNvSpPr>
            <a:spLocks noGrp="1"/>
          </p:cNvSpPr>
          <p:nvPr>
            <p:ph type="sldNum" sz="quarter" idx="10"/>
          </p:nvPr>
        </p:nvSpPr>
        <p:spPr/>
        <p:txBody>
          <a:bodyPr/>
          <a:lstStyle/>
          <a:p>
            <a:fld id="{456C487D-E38B-444A-A8D9-A3853809DE05}" type="slidenum">
              <a:rPr lang="en-US" smtClean="0"/>
              <a:t>28</a:t>
            </a:fld>
            <a:endParaRPr lang="en-US"/>
          </a:p>
        </p:txBody>
      </p:sp>
    </p:spTree>
    <p:extLst>
      <p:ext uri="{BB962C8B-B14F-4D97-AF65-F5344CB8AC3E}">
        <p14:creationId xmlns:p14="http://schemas.microsoft.com/office/powerpoint/2010/main" val="8576386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 you see direct links to the O*NET, --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America’s Career Info Net, --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and the Occupational Outlook Handbook.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Select any of those to find more information about Aircraft Mechanics.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Scroll down the </a:t>
            </a: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page a </a:t>
            </a: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little further--  and you see career videos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http://</a:t>
            </a:r>
            <a:r>
              <a:rPr kumimoji="0" lang="en-US" sz="1700" b="0" i="0" u="none" strike="noStrike" kern="1200" cap="none" spc="0" normalizeH="0" baseline="0" noProof="0" dirty="0" err="1" smtClean="0">
                <a:ln>
                  <a:noFill/>
                </a:ln>
                <a:solidFill>
                  <a:prstClr val="black"/>
                </a:solidFill>
                <a:effectLst/>
                <a:uLnTx/>
                <a:uFillTx/>
                <a:latin typeface="+mn-lt"/>
                <a:ea typeface="ヒラギノ角ゴ Pro W3" charset="0"/>
                <a:cs typeface="ヒラギノ角ゴ Pro W3" charset="0"/>
              </a:rPr>
              <a:t>ncperkins.org</a:t>
            </a: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/careers/</a:t>
            </a:r>
            <a:endParaRPr lang="en-US" dirty="0"/>
          </a:p>
        </p:txBody>
      </p:sp>
      <p:sp>
        <p:nvSpPr>
          <p:cNvPr id="4" name="Slide Number Placeholder 3"/>
          <p:cNvSpPr>
            <a:spLocks noGrp="1"/>
          </p:cNvSpPr>
          <p:nvPr>
            <p:ph type="sldNum" sz="quarter" idx="10"/>
          </p:nvPr>
        </p:nvSpPr>
        <p:spPr/>
        <p:txBody>
          <a:bodyPr/>
          <a:lstStyle/>
          <a:p>
            <a:fld id="{456C487D-E38B-444A-A8D9-A3853809DE05}" type="slidenum">
              <a:rPr lang="en-US" smtClean="0"/>
              <a:t>29</a:t>
            </a:fld>
            <a:endParaRPr lang="en-US"/>
          </a:p>
        </p:txBody>
      </p:sp>
    </p:spTree>
    <p:extLst>
      <p:ext uri="{BB962C8B-B14F-4D97-AF65-F5344CB8AC3E}">
        <p14:creationId xmlns:p14="http://schemas.microsoft.com/office/powerpoint/2010/main" val="14045440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ea typeface="ヒラギノ角ゴ Pro W3" charset="0"/>
                <a:cs typeface="ヒラギノ角ゴ Pro W3" charset="0"/>
              </a:rPr>
              <a:t>We published a new </a:t>
            </a:r>
            <a:r>
              <a:rPr kumimoji="0" lang="en-US" sz="1400" b="0" i="0" u="none" strike="noStrike" kern="1200" cap="none" spc="0" normalizeH="0" baseline="0" noProof="0" dirty="0" smtClean="0">
                <a:ln>
                  <a:noFill/>
                </a:ln>
                <a:solidFill>
                  <a:prstClr val="black"/>
                </a:solidFill>
                <a:effectLst/>
                <a:uLnTx/>
                <a:uFillTx/>
                <a:ea typeface="ヒラギノ角ゴ Pro W3" charset="0"/>
                <a:cs typeface="ヒラギノ角ゴ Pro W3" charset="0"/>
              </a:rPr>
              <a:t>North Carolina Career </a:t>
            </a:r>
            <a:r>
              <a:rPr kumimoji="0" lang="en-US" sz="1400" b="0" i="0" u="none" strike="noStrike" kern="1200" cap="none" spc="0" normalizeH="0" baseline="0" noProof="0" dirty="0" smtClean="0">
                <a:ln>
                  <a:noFill/>
                </a:ln>
                <a:solidFill>
                  <a:prstClr val="black"/>
                </a:solidFill>
                <a:effectLst/>
                <a:uLnTx/>
                <a:uFillTx/>
                <a:ea typeface="ヒラギノ角ゴ Pro W3" charset="0"/>
                <a:cs typeface="ヒラギノ角ゴ Pro W3" charset="0"/>
              </a:rPr>
              <a:t>Clusters Guide last year.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ea typeface="ヒラギノ角ゴ Pro W3" charset="0"/>
                <a:cs typeface="ヒラギノ角ゴ Pro W3" charset="0"/>
              </a:rPr>
              <a:t>You might have seen the one we created </a:t>
            </a:r>
            <a:r>
              <a:rPr kumimoji="0" lang="en-US" sz="1400" b="0" i="0" u="none" strike="noStrike" kern="1200" cap="none" spc="0" normalizeH="0" baseline="0" noProof="0" dirty="0" smtClean="0">
                <a:ln>
                  <a:noFill/>
                </a:ln>
                <a:solidFill>
                  <a:prstClr val="black"/>
                </a:solidFill>
                <a:effectLst/>
                <a:uLnTx/>
                <a:uFillTx/>
                <a:ea typeface="ヒラギノ角ゴ Pro W3" charset="0"/>
                <a:cs typeface="ヒラギノ角ゴ Pro W3" charset="0"/>
              </a:rPr>
              <a:t>back in </a:t>
            </a:r>
            <a:r>
              <a:rPr kumimoji="0" lang="en-US" sz="1400" b="0" i="0" u="none" strike="noStrike" kern="1200" cap="none" spc="0" normalizeH="0" baseline="0" noProof="0" dirty="0" smtClean="0">
                <a:ln>
                  <a:noFill/>
                </a:ln>
                <a:solidFill>
                  <a:prstClr val="black"/>
                </a:solidFill>
                <a:effectLst/>
                <a:uLnTx/>
                <a:uFillTx/>
                <a:ea typeface="ヒラギノ角ゴ Pro W3" charset="0"/>
                <a:cs typeface="ヒラギノ角ゴ Pro W3" charset="0"/>
              </a:rPr>
              <a:t>2009.</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smtClean="0">
              <a:ln>
                <a:noFill/>
              </a:ln>
              <a:solidFill>
                <a:prstClr val="black"/>
              </a:solidFill>
              <a:effectLst/>
              <a:uLnTx/>
              <a:uFillTx/>
              <a:ea typeface="ヒラギノ角ゴ Pro W3" charset="0"/>
              <a:cs typeface="ヒラギノ角ゴ Pro W3"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ea typeface="ヒラギノ角ゴ Pro W3" charset="0"/>
                <a:cs typeface="ヒラギノ角ゴ Pro W3" charset="0"/>
              </a:rPr>
              <a:t>This guide has updated data and fresh stories.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smtClean="0">
              <a:ln>
                <a:noFill/>
              </a:ln>
              <a:solidFill>
                <a:prstClr val="black"/>
              </a:solidFill>
              <a:effectLst/>
              <a:uLnTx/>
              <a:uFillTx/>
              <a:ea typeface="ヒラギノ角ゴ Pro W3" charset="0"/>
              <a:cs typeface="ヒラギノ角ゴ Pro W3"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ea typeface="ヒラギノ角ゴ Pro W3" charset="0"/>
                <a:cs typeface="ヒラギノ角ゴ Pro W3" charset="0"/>
              </a:rPr>
              <a:t>Copies have been distributed to the community colleges, high schools, and other locations across the state.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smtClean="0">
              <a:ln>
                <a:noFill/>
              </a:ln>
              <a:solidFill>
                <a:prstClr val="black"/>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rPr>
              <a:t>We want to ensure that </a:t>
            </a:r>
            <a:r>
              <a:rPr kumimoji="0" lang="en-US" sz="1400" b="0" i="0" u="sng" strike="noStrike" kern="1200" cap="none" spc="0" normalizeH="0" baseline="0" noProof="0" dirty="0" smtClean="0">
                <a:ln>
                  <a:noFill/>
                </a:ln>
                <a:solidFill>
                  <a:prstClr val="black"/>
                </a:solidFill>
                <a:effectLst/>
                <a:uLnTx/>
                <a:uFillTx/>
              </a:rPr>
              <a:t>everyone</a:t>
            </a:r>
            <a:r>
              <a:rPr kumimoji="0" lang="en-US" sz="1400" b="0" i="0" u="none" strike="noStrike" kern="1200" cap="none" spc="0" normalizeH="0" baseline="0" noProof="0" dirty="0" smtClean="0">
                <a:ln>
                  <a:noFill/>
                </a:ln>
                <a:solidFill>
                  <a:prstClr val="black"/>
                </a:solidFill>
                <a:effectLst/>
                <a:uLnTx/>
                <a:uFillTx/>
              </a:rPr>
              <a:t> has both timely and accurate career information, thus promoting </a:t>
            </a:r>
            <a:r>
              <a:rPr kumimoji="0" lang="en-US" sz="1400" b="0" i="0" u="sng" strike="noStrike" kern="1200" cap="none" spc="0" normalizeH="0" baseline="0" noProof="0" dirty="0" smtClean="0">
                <a:ln>
                  <a:noFill/>
                </a:ln>
                <a:solidFill>
                  <a:prstClr val="black"/>
                </a:solidFill>
                <a:effectLst/>
                <a:uLnTx/>
                <a:uFillTx/>
              </a:rPr>
              <a:t>informed</a:t>
            </a:r>
            <a:r>
              <a:rPr kumimoji="0" lang="en-US" sz="1400" b="0" i="0" u="none" strike="noStrike" kern="1200" cap="none" spc="0" normalizeH="0" baseline="0" noProof="0" dirty="0" smtClean="0">
                <a:ln>
                  <a:noFill/>
                </a:ln>
                <a:solidFill>
                  <a:prstClr val="black"/>
                </a:solidFill>
                <a:effectLst/>
                <a:uLnTx/>
                <a:uFillTx/>
              </a:rPr>
              <a:t> decisions about choosing a career path.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smtClean="0">
              <a:ln>
                <a:noFill/>
              </a:ln>
              <a:solidFill>
                <a:prstClr val="black"/>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rPr>
              <a:t>The North Carolina Department of Public Instruction and the North Carolina Community College System are committed to supporting the state’s workforce system by preparing the future workforce.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smtClean="0">
              <a:ln>
                <a:noFill/>
              </a:ln>
              <a:solidFill>
                <a:prstClr val="black"/>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rPr>
              <a:t>This guide will assist anyone in identifying the available career options by using individual interests, clearly defined career pathways, and timely employment projections.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smtClean="0">
              <a:ln>
                <a:noFill/>
              </a:ln>
              <a:solidFill>
                <a:prstClr val="black"/>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smtClean="0">
              <a:ln>
                <a:noFill/>
              </a:ln>
              <a:solidFill>
                <a:prstClr val="black"/>
              </a:solidFill>
              <a:effectLst/>
              <a:uLnTx/>
              <a:uFillTx/>
              <a:ea typeface="ヒラギノ角ゴ Pro W3" charset="0"/>
              <a:cs typeface="ヒラギノ角ゴ Pro W3" charset="0"/>
            </a:endParaRPr>
          </a:p>
          <a:p>
            <a:endParaRPr lang="en-US" sz="1400" dirty="0" smtClean="0"/>
          </a:p>
          <a:p>
            <a:r>
              <a:rPr lang="en-US" sz="1400" dirty="0" smtClean="0"/>
              <a:t>=====</a:t>
            </a:r>
          </a:p>
          <a:p>
            <a:r>
              <a:rPr lang="en-US" sz="1400" dirty="0" smtClean="0"/>
              <a:t>http://</a:t>
            </a:r>
            <a:r>
              <a:rPr lang="en-US" sz="1400" dirty="0" err="1" smtClean="0"/>
              <a:t>ncperkins.org</a:t>
            </a:r>
            <a:r>
              <a:rPr lang="en-US" sz="1400" dirty="0" smtClean="0"/>
              <a:t>/careers/</a:t>
            </a:r>
          </a:p>
          <a:p>
            <a:endParaRPr lang="en-US" sz="1400"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3</a:t>
            </a:fld>
            <a:endParaRPr lang="en-US"/>
          </a:p>
        </p:txBody>
      </p:sp>
    </p:spTree>
    <p:extLst>
      <p:ext uri="{BB962C8B-B14F-4D97-AF65-F5344CB8AC3E}">
        <p14:creationId xmlns:p14="http://schemas.microsoft.com/office/powerpoint/2010/main" val="237412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In this case there are </a:t>
            </a:r>
            <a:r>
              <a:rPr kumimoji="0" lang="en-US" sz="1700" b="0" i="0" u="sng"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three</a:t>
            </a: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 career videos.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One for the Airframe and Power Plant Mechanics, and another video about the Aircraft Engine Specialists.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The third video is a Spanish language video about Aircraft Mechanics.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http://</a:t>
            </a:r>
            <a:r>
              <a:rPr kumimoji="0" lang="en-US" sz="1700" b="0" i="0" u="none" strike="noStrike" kern="1200" cap="none" spc="0" normalizeH="0" baseline="0" noProof="0" dirty="0" err="1" smtClean="0">
                <a:ln>
                  <a:noFill/>
                </a:ln>
                <a:solidFill>
                  <a:prstClr val="black"/>
                </a:solidFill>
                <a:effectLst/>
                <a:uLnTx/>
                <a:uFillTx/>
                <a:latin typeface="+mn-lt"/>
                <a:ea typeface="ヒラギノ角ゴ Pro W3" charset="0"/>
                <a:cs typeface="ヒラギノ角ゴ Pro W3" charset="0"/>
              </a:rPr>
              <a:t>ncperkins.org</a:t>
            </a: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/careers/</a:t>
            </a:r>
            <a:endParaRPr lang="en-US" dirty="0"/>
          </a:p>
        </p:txBody>
      </p:sp>
      <p:sp>
        <p:nvSpPr>
          <p:cNvPr id="4" name="Slide Number Placeholder 3"/>
          <p:cNvSpPr>
            <a:spLocks noGrp="1"/>
          </p:cNvSpPr>
          <p:nvPr>
            <p:ph type="sldNum" sz="quarter" idx="10"/>
          </p:nvPr>
        </p:nvSpPr>
        <p:spPr/>
        <p:txBody>
          <a:bodyPr/>
          <a:lstStyle/>
          <a:p>
            <a:fld id="{456C487D-E38B-444A-A8D9-A3853809DE05}" type="slidenum">
              <a:rPr lang="en-US" smtClean="0"/>
              <a:t>30</a:t>
            </a:fld>
            <a:endParaRPr lang="en-US"/>
          </a:p>
        </p:txBody>
      </p:sp>
    </p:spTree>
    <p:extLst>
      <p:ext uri="{BB962C8B-B14F-4D97-AF65-F5344CB8AC3E}">
        <p14:creationId xmlns:p14="http://schemas.microsoft.com/office/powerpoint/2010/main" val="3446572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The Footnotes at the bottom of the page explains from where all of the data come.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http://</a:t>
            </a:r>
            <a:r>
              <a:rPr kumimoji="0" lang="en-US" sz="1700" b="0" i="0" u="none" strike="noStrike" kern="1200" cap="none" spc="0" normalizeH="0" baseline="0" noProof="0" dirty="0" err="1" smtClean="0">
                <a:ln>
                  <a:noFill/>
                </a:ln>
                <a:solidFill>
                  <a:prstClr val="black"/>
                </a:solidFill>
                <a:effectLst/>
                <a:uLnTx/>
                <a:uFillTx/>
                <a:latin typeface="+mn-lt"/>
                <a:ea typeface="ヒラギノ角ゴ Pro W3" charset="0"/>
                <a:cs typeface="ヒラギノ角ゴ Pro W3" charset="0"/>
              </a:rPr>
              <a:t>ncperkins.org</a:t>
            </a: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/careers/</a:t>
            </a:r>
            <a:endParaRPr lang="en-US" dirty="0"/>
          </a:p>
        </p:txBody>
      </p:sp>
      <p:sp>
        <p:nvSpPr>
          <p:cNvPr id="4" name="Slide Number Placeholder 3"/>
          <p:cNvSpPr>
            <a:spLocks noGrp="1"/>
          </p:cNvSpPr>
          <p:nvPr>
            <p:ph type="sldNum" sz="quarter" idx="10"/>
          </p:nvPr>
        </p:nvSpPr>
        <p:spPr/>
        <p:txBody>
          <a:bodyPr/>
          <a:lstStyle/>
          <a:p>
            <a:fld id="{456C487D-E38B-444A-A8D9-A3853809DE05}" type="slidenum">
              <a:rPr lang="en-US" smtClean="0"/>
              <a:t>31</a:t>
            </a:fld>
            <a:endParaRPr lang="en-US"/>
          </a:p>
        </p:txBody>
      </p:sp>
    </p:spTree>
    <p:extLst>
      <p:ext uri="{BB962C8B-B14F-4D97-AF65-F5344CB8AC3E}">
        <p14:creationId xmlns:p14="http://schemas.microsoft.com/office/powerpoint/2010/main" val="21264280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I showed you this page earlier.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Right now it shows </a:t>
            </a:r>
            <a:r>
              <a:rPr kumimoji="0" lang="en-US" sz="1700" b="0" i="0" u="sng"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all</a:t>
            </a: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 occupations in North Carolina.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sym typeface="Wingdings"/>
              </a:rPr>
              <a:t> </a:t>
            </a: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The drop-down menus let you select a career cluster -- or a career interest -- or both.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http://</a:t>
            </a:r>
            <a:r>
              <a:rPr kumimoji="0" lang="en-US" sz="1700" b="0" i="0" u="none" strike="noStrike" kern="1200" cap="none" spc="0" normalizeH="0" baseline="0" noProof="0" dirty="0" err="1" smtClean="0">
                <a:ln>
                  <a:noFill/>
                </a:ln>
                <a:solidFill>
                  <a:prstClr val="black"/>
                </a:solidFill>
                <a:effectLst/>
                <a:uLnTx/>
                <a:uFillTx/>
                <a:latin typeface="+mn-lt"/>
                <a:ea typeface="ヒラギノ角ゴ Pro W3" charset="0"/>
                <a:cs typeface="ヒラギノ角ゴ Pro W3" charset="0"/>
              </a:rPr>
              <a:t>ncperkins.org</a:t>
            </a: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/careers/</a:t>
            </a:r>
            <a:endParaRPr lang="en-US" dirty="0"/>
          </a:p>
        </p:txBody>
      </p:sp>
      <p:sp>
        <p:nvSpPr>
          <p:cNvPr id="4" name="Slide Number Placeholder 3"/>
          <p:cNvSpPr>
            <a:spLocks noGrp="1"/>
          </p:cNvSpPr>
          <p:nvPr>
            <p:ph type="sldNum" sz="quarter" idx="10"/>
          </p:nvPr>
        </p:nvSpPr>
        <p:spPr/>
        <p:txBody>
          <a:bodyPr/>
          <a:lstStyle/>
          <a:p>
            <a:fld id="{456C487D-E38B-444A-A8D9-A3853809DE05}" type="slidenum">
              <a:rPr lang="en-US" smtClean="0"/>
              <a:t>32</a:t>
            </a:fld>
            <a:endParaRPr lang="en-US"/>
          </a:p>
        </p:txBody>
      </p:sp>
    </p:spTree>
    <p:extLst>
      <p:ext uri="{BB962C8B-B14F-4D97-AF65-F5344CB8AC3E}">
        <p14:creationId xmlns:p14="http://schemas.microsoft.com/office/powerpoint/2010/main" val="13053832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Here is the menu to select </a:t>
            </a: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one of the sixteen </a:t>
            </a: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career </a:t>
            </a: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clusters.</a:t>
            </a:r>
            <a:endPar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http://</a:t>
            </a:r>
            <a:r>
              <a:rPr kumimoji="0" lang="en-US" sz="1700" b="0" i="0" u="none" strike="noStrike" kern="1200" cap="none" spc="0" normalizeH="0" baseline="0" noProof="0" dirty="0" err="1" smtClean="0">
                <a:ln>
                  <a:noFill/>
                </a:ln>
                <a:solidFill>
                  <a:prstClr val="black"/>
                </a:solidFill>
                <a:effectLst/>
                <a:uLnTx/>
                <a:uFillTx/>
                <a:latin typeface="+mn-lt"/>
                <a:ea typeface="ヒラギノ角ゴ Pro W3" charset="0"/>
                <a:cs typeface="ヒラギノ角ゴ Pro W3" charset="0"/>
              </a:rPr>
              <a:t>ncperkins.org</a:t>
            </a: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/careers/</a:t>
            </a:r>
            <a:endParaRPr lang="en-US" dirty="0"/>
          </a:p>
        </p:txBody>
      </p:sp>
      <p:sp>
        <p:nvSpPr>
          <p:cNvPr id="4" name="Slide Number Placeholder 3"/>
          <p:cNvSpPr>
            <a:spLocks noGrp="1"/>
          </p:cNvSpPr>
          <p:nvPr>
            <p:ph type="sldNum" sz="quarter" idx="10"/>
          </p:nvPr>
        </p:nvSpPr>
        <p:spPr/>
        <p:txBody>
          <a:bodyPr/>
          <a:lstStyle/>
          <a:p>
            <a:fld id="{456C487D-E38B-444A-A8D9-A3853809DE05}" type="slidenum">
              <a:rPr lang="en-US" smtClean="0"/>
              <a:t>33</a:t>
            </a:fld>
            <a:endParaRPr lang="en-US"/>
          </a:p>
        </p:txBody>
      </p:sp>
    </p:spTree>
    <p:extLst>
      <p:ext uri="{BB962C8B-B14F-4D97-AF65-F5344CB8AC3E}">
        <p14:creationId xmlns:p14="http://schemas.microsoft.com/office/powerpoint/2010/main" val="15633958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And the drop-down menu to select a career interest.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Select a cluster </a:t>
            </a:r>
            <a:r>
              <a:rPr kumimoji="0" lang="en-US" sz="1700" b="0" i="0" u="sng"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and</a:t>
            </a: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 </a:t>
            </a: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an interest</a:t>
            </a: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 </a:t>
            </a: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 or </a:t>
            </a: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just select </a:t>
            </a:r>
            <a:r>
              <a:rPr kumimoji="0" lang="en-US" sz="1700" b="0" i="0" u="sng"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one</a:t>
            </a: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 or the other -- and then select the </a:t>
            </a:r>
            <a:r>
              <a:rPr kumimoji="0" lang="en-US" sz="1700" b="0" i="0" u="sng"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Search</a:t>
            </a: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 button.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http://</a:t>
            </a:r>
            <a:r>
              <a:rPr kumimoji="0" lang="en-US" sz="1700" b="0" i="0" u="none" strike="noStrike" kern="1200" cap="none" spc="0" normalizeH="0" baseline="0" noProof="0" dirty="0" err="1" smtClean="0">
                <a:ln>
                  <a:noFill/>
                </a:ln>
                <a:solidFill>
                  <a:prstClr val="black"/>
                </a:solidFill>
                <a:effectLst/>
                <a:uLnTx/>
                <a:uFillTx/>
                <a:latin typeface="+mn-lt"/>
                <a:ea typeface="ヒラギノ角ゴ Pro W3" charset="0"/>
                <a:cs typeface="ヒラギノ角ゴ Pro W3" charset="0"/>
              </a:rPr>
              <a:t>ncperkins.org</a:t>
            </a: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/careers/</a:t>
            </a:r>
            <a:endParaRPr lang="en-US" dirty="0"/>
          </a:p>
        </p:txBody>
      </p:sp>
      <p:sp>
        <p:nvSpPr>
          <p:cNvPr id="4" name="Slide Number Placeholder 3"/>
          <p:cNvSpPr>
            <a:spLocks noGrp="1"/>
          </p:cNvSpPr>
          <p:nvPr>
            <p:ph type="sldNum" sz="quarter" idx="10"/>
          </p:nvPr>
        </p:nvSpPr>
        <p:spPr/>
        <p:txBody>
          <a:bodyPr/>
          <a:lstStyle/>
          <a:p>
            <a:fld id="{456C487D-E38B-444A-A8D9-A3853809DE05}" type="slidenum">
              <a:rPr lang="en-US" smtClean="0"/>
              <a:t>34</a:t>
            </a:fld>
            <a:endParaRPr lang="en-US"/>
          </a:p>
        </p:txBody>
      </p:sp>
    </p:spTree>
    <p:extLst>
      <p:ext uri="{BB962C8B-B14F-4D97-AF65-F5344CB8AC3E}">
        <p14:creationId xmlns:p14="http://schemas.microsoft.com/office/powerpoint/2010/main" val="2173367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In this case we are looking at </a:t>
            </a:r>
            <a:r>
              <a:rPr kumimoji="0" lang="en-US" sz="1700" b="0" i="0" u="sng"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all </a:t>
            </a: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of the careers in North Carolina in the Agriculture, Food and Natural Resources career cluster </a:t>
            </a: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 for </a:t>
            </a: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people who have Realistic Career interests.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From here you can select a column to sort the </a:t>
            </a: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data--  </a:t>
            </a: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and select an occupation to see more details.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http://</a:t>
            </a:r>
            <a:r>
              <a:rPr kumimoji="0" lang="en-US" sz="1700" b="0" i="0" u="none" strike="noStrike" kern="1200" cap="none" spc="0" normalizeH="0" baseline="0" noProof="0" dirty="0" err="1" smtClean="0">
                <a:ln>
                  <a:noFill/>
                </a:ln>
                <a:solidFill>
                  <a:prstClr val="black"/>
                </a:solidFill>
                <a:effectLst/>
                <a:uLnTx/>
                <a:uFillTx/>
                <a:latin typeface="+mn-lt"/>
                <a:ea typeface="ヒラギノ角ゴ Pro W3" charset="0"/>
                <a:cs typeface="ヒラギノ角ゴ Pro W3" charset="0"/>
              </a:rPr>
              <a:t>ncperkins.org</a:t>
            </a: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/careers/</a:t>
            </a:r>
            <a:endParaRPr lang="en-US" dirty="0"/>
          </a:p>
        </p:txBody>
      </p:sp>
      <p:sp>
        <p:nvSpPr>
          <p:cNvPr id="4" name="Slide Number Placeholder 3"/>
          <p:cNvSpPr>
            <a:spLocks noGrp="1"/>
          </p:cNvSpPr>
          <p:nvPr>
            <p:ph type="sldNum" sz="quarter" idx="10"/>
          </p:nvPr>
        </p:nvSpPr>
        <p:spPr/>
        <p:txBody>
          <a:bodyPr/>
          <a:lstStyle/>
          <a:p>
            <a:fld id="{456C487D-E38B-444A-A8D9-A3853809DE05}" type="slidenum">
              <a:rPr lang="en-US" smtClean="0"/>
              <a:t>35</a:t>
            </a:fld>
            <a:endParaRPr lang="en-US"/>
          </a:p>
        </p:txBody>
      </p:sp>
    </p:spTree>
    <p:extLst>
      <p:ext uri="{BB962C8B-B14F-4D97-AF65-F5344CB8AC3E}">
        <p14:creationId xmlns:p14="http://schemas.microsoft.com/office/powerpoint/2010/main" val="18276656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Can you see where you can use this </a:t>
            </a: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Career Clusters Guide, -- both the printed version as well as the online version -- with </a:t>
            </a: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our youth?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All of the information in the new </a:t>
            </a: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North Carolina Career </a:t>
            </a: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Clusters Guide is here in an interactive website, </a:t>
            </a: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 plus </a:t>
            </a: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much more.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http://</a:t>
            </a:r>
            <a:r>
              <a:rPr kumimoji="0" lang="en-US" sz="1700" b="0" i="0" u="none" strike="noStrike" kern="1200" cap="none" spc="0" normalizeH="0" baseline="0" noProof="0" dirty="0" err="1" smtClean="0">
                <a:ln>
                  <a:noFill/>
                </a:ln>
                <a:solidFill>
                  <a:prstClr val="black"/>
                </a:solidFill>
                <a:effectLst/>
                <a:uLnTx/>
                <a:uFillTx/>
                <a:latin typeface="+mn-lt"/>
                <a:ea typeface="ヒラギノ角ゴ Pro W3" charset="0"/>
                <a:cs typeface="ヒラギノ角ゴ Pro W3" charset="0"/>
              </a:rPr>
              <a:t>ncperkins.org</a:t>
            </a: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/careers/</a:t>
            </a:r>
            <a:endParaRPr lang="en-US" dirty="0"/>
          </a:p>
        </p:txBody>
      </p:sp>
      <p:sp>
        <p:nvSpPr>
          <p:cNvPr id="4" name="Slide Number Placeholder 3"/>
          <p:cNvSpPr>
            <a:spLocks noGrp="1"/>
          </p:cNvSpPr>
          <p:nvPr>
            <p:ph type="sldNum" sz="quarter" idx="10"/>
          </p:nvPr>
        </p:nvSpPr>
        <p:spPr/>
        <p:txBody>
          <a:bodyPr/>
          <a:lstStyle/>
          <a:p>
            <a:fld id="{456C487D-E38B-444A-A8D9-A3853809DE05}" type="slidenum">
              <a:rPr lang="en-US" smtClean="0"/>
              <a:t>36</a:t>
            </a:fld>
            <a:endParaRPr lang="en-US"/>
          </a:p>
        </p:txBody>
      </p:sp>
    </p:spTree>
    <p:extLst>
      <p:ext uri="{BB962C8B-B14F-4D97-AF65-F5344CB8AC3E}">
        <p14:creationId xmlns:p14="http://schemas.microsoft.com/office/powerpoint/2010/main" val="4825678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Rot="1" noChangeAspect="1" noChangeArrowheads="1" noTextEdit="1"/>
          </p:cNvSpPr>
          <p:nvPr>
            <p:ph type="sldImg"/>
          </p:nvPr>
        </p:nvSpPr>
        <p:spPr>
          <a:solidFill>
            <a:srgbClr val="FFFFFF"/>
          </a:solidFill>
          <a:ln/>
        </p:spPr>
      </p:sp>
      <p:sp>
        <p:nvSpPr>
          <p:cNvPr id="74754" name="Rectangle 3"/>
          <p:cNvSpPr>
            <a:spLocks noGrp="1" noChangeArrowheads="1"/>
          </p:cNvSpPr>
          <p:nvPr>
            <p:ph type="body" idx="1"/>
          </p:nvPr>
        </p:nvSpPr>
        <p:spPr>
          <a:xfrm>
            <a:off x="731838" y="4560888"/>
            <a:ext cx="5851525" cy="4319587"/>
          </a:xfrm>
          <a:solidFill>
            <a:srgbClr val="FFFFFF"/>
          </a:solidFill>
          <a:ln/>
          <a:extLst>
            <a:ext uri="{91240B29-F687-4f45-9708-019B960494DF}">
              <a14:hiddenLine xmlns="" xmlns:a14="http://schemas.microsoft.com/office/drawing/2010/main" w="9525">
                <a:solidFill>
                  <a:srgbClr val="000000"/>
                </a:solidFill>
                <a:miter lim="800000"/>
                <a:headEnd/>
                <a:tailEnd/>
              </a14:hiddenLine>
            </a:ext>
          </a:extLst>
        </p:spPr>
        <p:txBody>
          <a:bodyPr>
            <a:normAutofit fontScale="92500" lnSpcReduction="10000"/>
          </a:bodyPr>
          <a:lstStyle/>
          <a:p>
            <a:r>
              <a:rPr lang="en-US" sz="1700" dirty="0" smtClean="0">
                <a:latin typeface="Times"/>
                <a:ea typeface="ヒラギノ角ゴ Pro W3" charset="0"/>
                <a:cs typeface="Times"/>
              </a:rPr>
              <a:t>If you want to look at other states. Especially if</a:t>
            </a:r>
            <a:r>
              <a:rPr lang="en-US" sz="1700" baseline="0" dirty="0" smtClean="0">
                <a:latin typeface="Times"/>
                <a:ea typeface="ヒラギノ角ゴ Pro W3" charset="0"/>
                <a:cs typeface="Times"/>
              </a:rPr>
              <a:t> you are in a county that </a:t>
            </a:r>
            <a:r>
              <a:rPr lang="en-US" sz="1700" u="sng" baseline="0" dirty="0" smtClean="0">
                <a:latin typeface="Times"/>
                <a:ea typeface="ヒラギノ角ゴ Pro W3" charset="0"/>
                <a:cs typeface="Times"/>
              </a:rPr>
              <a:t>borders</a:t>
            </a:r>
            <a:r>
              <a:rPr lang="en-US" sz="1700" baseline="0" dirty="0" smtClean="0">
                <a:latin typeface="Times"/>
                <a:ea typeface="ヒラギノ角ゴ Pro W3" charset="0"/>
                <a:cs typeface="Times"/>
              </a:rPr>
              <a:t> another state, then </a:t>
            </a:r>
            <a:r>
              <a:rPr lang="en-US" sz="1700" dirty="0" smtClean="0">
                <a:latin typeface="Times"/>
                <a:ea typeface="ヒラギノ角ゴ Pro W3" charset="0"/>
                <a:cs typeface="Times"/>
              </a:rPr>
              <a:t>Career </a:t>
            </a:r>
            <a:r>
              <a:rPr lang="en-US" sz="1700" dirty="0">
                <a:latin typeface="Times"/>
                <a:ea typeface="ヒラギノ角ゴ Pro W3" charset="0"/>
                <a:cs typeface="Times"/>
              </a:rPr>
              <a:t>Outlook dot </a:t>
            </a:r>
            <a:r>
              <a:rPr lang="en-US" sz="1700" dirty="0" smtClean="0">
                <a:latin typeface="Times"/>
                <a:ea typeface="ヒラギノ角ゴ Pro W3" charset="0"/>
                <a:cs typeface="Times"/>
              </a:rPr>
              <a:t>US is the place to go.  </a:t>
            </a:r>
          </a:p>
          <a:p>
            <a:endParaRPr lang="en-US" sz="1700" dirty="0" smtClean="0">
              <a:latin typeface="Times"/>
              <a:ea typeface="ヒラギノ角ゴ Pro W3" charset="0"/>
              <a:cs typeface="Times"/>
            </a:endParaRPr>
          </a:p>
          <a:p>
            <a:r>
              <a:rPr lang="en-US" sz="1700" dirty="0" smtClean="0">
                <a:latin typeface="Times"/>
                <a:ea typeface="ヒラギノ角ゴ Pro W3" charset="0"/>
                <a:cs typeface="Times"/>
              </a:rPr>
              <a:t>There you </a:t>
            </a:r>
            <a:r>
              <a:rPr lang="en-US" sz="1700" dirty="0">
                <a:latin typeface="Times"/>
                <a:ea typeface="ヒラギノ角ゴ Pro W3" charset="0"/>
                <a:cs typeface="Times"/>
              </a:rPr>
              <a:t>can see the </a:t>
            </a:r>
            <a:r>
              <a:rPr lang="en-US" sz="1700" dirty="0" smtClean="0">
                <a:latin typeface="Times"/>
                <a:ea typeface="ヒラギノ角ゴ Pro W3" charset="0"/>
                <a:cs typeface="Times"/>
              </a:rPr>
              <a:t>job projections and salaries for </a:t>
            </a:r>
            <a:r>
              <a:rPr lang="en-US" sz="1700" dirty="0">
                <a:latin typeface="Times"/>
                <a:ea typeface="ヒラギノ角ゴ Pro W3" charset="0"/>
                <a:cs typeface="Times"/>
              </a:rPr>
              <a:t>each occupation for each state</a:t>
            </a:r>
            <a:r>
              <a:rPr lang="en-US" sz="1700" dirty="0" smtClean="0">
                <a:latin typeface="Times"/>
                <a:ea typeface="ヒラギノ角ゴ Pro W3" charset="0"/>
                <a:cs typeface="Times"/>
              </a:rPr>
              <a:t>.  </a:t>
            </a:r>
          </a:p>
          <a:p>
            <a:endParaRPr lang="en-US" sz="1700" dirty="0" smtClean="0">
              <a:latin typeface="Times"/>
              <a:ea typeface="ヒラギノ角ゴ Pro W3" charset="0"/>
              <a:cs typeface="Times"/>
            </a:endParaRPr>
          </a:p>
          <a:p>
            <a:r>
              <a:rPr lang="en-US" sz="1700" dirty="0" smtClean="0">
                <a:latin typeface="Times"/>
                <a:ea typeface="ヒラギノ角ゴ Pro W3" charset="0"/>
                <a:cs typeface="Times"/>
              </a:rPr>
              <a:t>There is also the same career interest assessment to help you get started.  </a:t>
            </a:r>
          </a:p>
          <a:p>
            <a:endParaRPr lang="en-US" sz="1700" dirty="0" smtClean="0">
              <a:latin typeface="Times"/>
              <a:ea typeface="ヒラギノ角ゴ Pro W3" charset="0"/>
              <a:cs typeface="Times"/>
            </a:endParaRPr>
          </a:p>
          <a:p>
            <a:r>
              <a:rPr lang="en-US" sz="1700" dirty="0" smtClean="0">
                <a:latin typeface="Times"/>
                <a:ea typeface="ヒラギノ角ゴ Pro W3" charset="0"/>
                <a:cs typeface="Times"/>
              </a:rPr>
              <a:t>And as you know, we have to help our youth discover who they are first -- before we can help them find the career that is best suited for them.</a:t>
            </a:r>
            <a:endParaRPr lang="en-US" sz="1700" dirty="0">
              <a:latin typeface="Times"/>
              <a:ea typeface="ヒラギノ角ゴ Pro W3" charset="0"/>
              <a:cs typeface="Times"/>
            </a:endParaRPr>
          </a:p>
          <a:p>
            <a:endParaRPr lang="en-US" sz="1700" dirty="0">
              <a:latin typeface="Times"/>
              <a:ea typeface="ヒラギノ角ゴ Pro W3" charset="0"/>
              <a:cs typeface="Times"/>
            </a:endParaRPr>
          </a:p>
          <a:p>
            <a:endParaRPr lang="en-US" sz="1700" dirty="0">
              <a:latin typeface="Times"/>
              <a:ea typeface="ヒラギノ角ゴ Pro W3" charset="0"/>
              <a:cs typeface="Times"/>
            </a:endParaRPr>
          </a:p>
          <a:p>
            <a:endParaRPr lang="en-US" dirty="0">
              <a:latin typeface="Arial" charset="0"/>
              <a:ea typeface="ヒラギノ角ゴ Pro W3" charset="0"/>
              <a:cs typeface="ヒラギノ角ゴ Pro W3" charset="0"/>
            </a:endParaRPr>
          </a:p>
          <a:p>
            <a:endParaRPr lang="en-US" dirty="0">
              <a:latin typeface="Arial" charset="0"/>
              <a:ea typeface="ヒラギノ角ゴ Pro W3" charset="0"/>
              <a:cs typeface="ヒラギノ角ゴ Pro W3" charset="0"/>
            </a:endParaRPr>
          </a:p>
          <a:p>
            <a:r>
              <a:rPr lang="en-US" dirty="0">
                <a:latin typeface="Arial" charset="0"/>
                <a:ea typeface="ヒラギノ角ゴ Pro W3" charset="0"/>
                <a:cs typeface="ヒラギノ角ゴ Pro W3" charset="0"/>
              </a:rPr>
              <a:t>====</a:t>
            </a:r>
          </a:p>
          <a:p>
            <a:r>
              <a:rPr lang="en-US" dirty="0" err="1">
                <a:latin typeface="Arial" charset="0"/>
                <a:ea typeface="ヒラギノ角ゴ Pro W3" charset="0"/>
                <a:cs typeface="ヒラギノ角ゴ Pro W3" charset="0"/>
              </a:rPr>
              <a:t>www.CareerOutlook.US</a:t>
            </a:r>
            <a:endParaRPr lang="en-US" dirty="0">
              <a:latin typeface="Arial" charset="0"/>
              <a:ea typeface="ヒラギノ角ゴ Pro W3" charset="0"/>
              <a:cs typeface="ヒラギノ角ゴ Pro W3" charset="0"/>
            </a:endParaRPr>
          </a:p>
        </p:txBody>
      </p:sp>
      <p:sp>
        <p:nvSpPr>
          <p:cNvPr id="4" name="Rectangle 7"/>
          <p:cNvSpPr txBox="1">
            <a:spLocks noGrp="1" noChangeArrowheads="1"/>
          </p:cNvSpPr>
          <p:nvPr/>
        </p:nvSpPr>
        <p:spPr bwMode="auto">
          <a:xfrm>
            <a:off x="4144963" y="9121775"/>
            <a:ext cx="3170237" cy="479425"/>
          </a:xfrm>
          <a:prstGeom prst="rect">
            <a:avLst/>
          </a:prstGeom>
          <a:noFill/>
          <a:ln>
            <a:miter lim="800000"/>
            <a:headEnd/>
            <a:tailEnd/>
          </a:ln>
        </p:spPr>
        <p:txBody>
          <a:bodyPr lIns="96661" tIns="48331" rIns="96661" bIns="48331" anchor="b"/>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defRPr/>
            </a:pPr>
            <a:fld id="{4EEE05C9-7C8B-374E-B2A2-1F9C387FD7C4}" type="slidenum">
              <a:rPr lang="en-US" sz="1300">
                <a:effectLst>
                  <a:outerShdw blurRad="38100" dist="38100" dir="2700000" algn="tl">
                    <a:srgbClr val="DDDDDD"/>
                  </a:outerShdw>
                </a:effectLst>
                <a:latin typeface="Arial"/>
                <a:cs typeface="Arial"/>
              </a:rPr>
              <a:pPr algn="r">
                <a:defRPr/>
              </a:pPr>
              <a:t>37</a:t>
            </a:fld>
            <a:endParaRPr lang="en-US" sz="1300">
              <a:effectLst>
                <a:outerShdw blurRad="38100" dist="38100" dir="2700000" algn="tl">
                  <a:srgbClr val="DDDDDD"/>
                </a:outerShdw>
              </a:effectLst>
              <a:latin typeface="Arial"/>
              <a:cs typeface="Arial"/>
            </a:endParaRPr>
          </a:p>
        </p:txBody>
      </p:sp>
    </p:spTree>
    <p:extLst>
      <p:ext uri="{BB962C8B-B14F-4D97-AF65-F5344CB8AC3E}">
        <p14:creationId xmlns:p14="http://schemas.microsoft.com/office/powerpoint/2010/main" val="13008045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1723746C-F91F-8F4B-A9B6-465D1FF3EC36}" type="slidenum">
              <a:rPr lang="en-US" sz="1200"/>
              <a:pPr/>
              <a:t>38</a:t>
            </a:fld>
            <a:endParaRPr lang="en-US" sz="1200"/>
          </a:p>
        </p:txBody>
      </p:sp>
      <p:sp>
        <p:nvSpPr>
          <p:cNvPr id="15363" name="Rectangle 2"/>
          <p:cNvSpPr>
            <a:spLocks noGrp="1" noRot="1" noChangeAspect="1" noChangeArrowheads="1" noTextEdit="1"/>
          </p:cNvSpPr>
          <p:nvPr>
            <p:ph type="sldImg"/>
          </p:nvPr>
        </p:nvSpPr>
        <p:spPr>
          <a:xfrm>
            <a:off x="685800" y="381000"/>
            <a:ext cx="5384800" cy="4038600"/>
          </a:xfrm>
          <a:ln/>
        </p:spPr>
      </p:sp>
      <p:sp>
        <p:nvSpPr>
          <p:cNvPr id="15364" name="Rectangle 3"/>
          <p:cNvSpPr>
            <a:spLocks noGrp="1" noChangeArrowheads="1"/>
          </p:cNvSpPr>
          <p:nvPr>
            <p:ph type="body" idx="1"/>
          </p:nvPr>
        </p:nvSpPr>
        <p:spPr>
          <a:xfrm>
            <a:off x="304800" y="4800600"/>
            <a:ext cx="6248400" cy="43434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rmAutofit/>
          </a:bodyPr>
          <a:lstStyle/>
          <a:p>
            <a:r>
              <a:rPr lang="en-US" sz="1600" dirty="0" smtClean="0">
                <a:ea typeface="ヒラギノ角ゴ Pro W3" charset="0"/>
              </a:rPr>
              <a:t>It is my hope </a:t>
            </a:r>
            <a:r>
              <a:rPr lang="en-US" sz="1600" dirty="0" smtClean="0">
                <a:ea typeface="ヒラギノ角ゴ Pro W3" charset="0"/>
              </a:rPr>
              <a:t>–</a:t>
            </a:r>
          </a:p>
          <a:p>
            <a:r>
              <a:rPr lang="en-US" sz="1600" dirty="0" smtClean="0">
                <a:ea typeface="ヒラギノ角ゴ Pro W3" charset="0"/>
              </a:rPr>
              <a:t>that </a:t>
            </a:r>
            <a:r>
              <a:rPr lang="en-US" sz="1600" dirty="0" smtClean="0">
                <a:ea typeface="ヒラギノ角ゴ Pro W3" charset="0"/>
              </a:rPr>
              <a:t>the citizens of North Carolina can</a:t>
            </a:r>
            <a:r>
              <a:rPr lang="en-US" sz="1600" baseline="0" dirty="0" smtClean="0">
                <a:ea typeface="ヒラギノ角ゴ Pro W3" charset="0"/>
              </a:rPr>
              <a:t> </a:t>
            </a:r>
            <a:r>
              <a:rPr lang="en-US" sz="1600" baseline="0" dirty="0" smtClean="0">
                <a:ea typeface="ヒラギノ角ゴ Pro W3" charset="0"/>
              </a:rPr>
              <a:t>all benefit </a:t>
            </a:r>
            <a:r>
              <a:rPr lang="en-US" sz="1600" baseline="0" dirty="0" smtClean="0">
                <a:ea typeface="ヒラギノ角ゴ Pro W3" charset="0"/>
              </a:rPr>
              <a:t>from the use of this </a:t>
            </a:r>
            <a:r>
              <a:rPr lang="en-US" sz="1600" baseline="0" dirty="0" smtClean="0">
                <a:ea typeface="ヒラギノ角ゴ Pro W3" charset="0"/>
              </a:rPr>
              <a:t>North Carolina Career Clusters </a:t>
            </a:r>
            <a:r>
              <a:rPr lang="en-US" sz="1600" baseline="0" dirty="0" smtClean="0">
                <a:ea typeface="ヒラギノ角ゴ Pro W3" charset="0"/>
              </a:rPr>
              <a:t>Guide </a:t>
            </a:r>
            <a:r>
              <a:rPr lang="en-US" sz="1600" baseline="0" dirty="0" smtClean="0">
                <a:ea typeface="ヒラギノ角ゴ Pro W3" charset="0"/>
              </a:rPr>
              <a:t>–</a:t>
            </a:r>
          </a:p>
          <a:p>
            <a:r>
              <a:rPr lang="en-US" sz="1600" baseline="0" dirty="0" smtClean="0">
                <a:ea typeface="ヒラギノ角ゴ Pro W3" charset="0"/>
              </a:rPr>
              <a:t>and can all discover a career </a:t>
            </a:r>
            <a:r>
              <a:rPr lang="en-US" sz="1600" baseline="0" dirty="0" smtClean="0">
                <a:ea typeface="ヒラギノ角ゴ Pro W3" charset="0"/>
              </a:rPr>
              <a:t>that they love.</a:t>
            </a:r>
            <a:endParaRPr lang="en-US" sz="1600" dirty="0" smtClean="0">
              <a:ea typeface="ヒラギノ角ゴ Pro W3" charset="0"/>
            </a:endParaRPr>
          </a:p>
        </p:txBody>
      </p:sp>
    </p:spTree>
    <p:extLst>
      <p:ext uri="{BB962C8B-B14F-4D97-AF65-F5344CB8AC3E}">
        <p14:creationId xmlns:p14="http://schemas.microsoft.com/office/powerpoint/2010/main" val="342335213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46C6A2-84B9-4F4B-9D29-2CFB53138DBA}" type="slidenum">
              <a:rPr lang="en-US" smtClean="0"/>
              <a:pPr/>
              <a:t>39</a:t>
            </a:fld>
            <a:endParaRPr lang="en-US"/>
          </a:p>
        </p:txBody>
      </p:sp>
    </p:spTree>
    <p:extLst>
      <p:ext uri="{BB962C8B-B14F-4D97-AF65-F5344CB8AC3E}">
        <p14:creationId xmlns:p14="http://schemas.microsoft.com/office/powerpoint/2010/main" val="6098153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2438400" cy="1828800"/>
          </a:xfrm>
        </p:spPr>
      </p:sp>
      <p:sp>
        <p:nvSpPr>
          <p:cNvPr id="3" name="Notes Placeholder 2"/>
          <p:cNvSpPr>
            <a:spLocks noGrp="1"/>
          </p:cNvSpPr>
          <p:nvPr>
            <p:ph type="body" idx="1"/>
          </p:nvPr>
        </p:nvSpPr>
        <p:spPr>
          <a:xfrm>
            <a:off x="685800" y="2667000"/>
            <a:ext cx="5486400" cy="5791200"/>
          </a:xfrm>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rPr>
              <a:t>At the beginning of the book you will find the "How-To-Use-This-Guide" page.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smtClean="0">
              <a:ln>
                <a:noFill/>
              </a:ln>
              <a:solidFill>
                <a:prstClr val="black"/>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rPr>
              <a:t>It is assumed that folks using this guide are looking to </a:t>
            </a:r>
            <a:r>
              <a:rPr kumimoji="0" lang="en-US" sz="1400" b="0" i="0" u="sng" strike="noStrike" kern="1200" cap="none" spc="0" normalizeH="0" baseline="0" noProof="0" dirty="0" smtClean="0">
                <a:ln>
                  <a:noFill/>
                </a:ln>
                <a:solidFill>
                  <a:prstClr val="black"/>
                </a:solidFill>
                <a:effectLst/>
                <a:uLnTx/>
                <a:uFillTx/>
              </a:rPr>
              <a:t>start</a:t>
            </a:r>
            <a:r>
              <a:rPr kumimoji="0" lang="en-US" sz="1400" b="0" i="0" u="none" strike="noStrike" kern="1200" cap="none" spc="0" normalizeH="0" baseline="0" noProof="0" dirty="0" smtClean="0">
                <a:ln>
                  <a:noFill/>
                </a:ln>
                <a:solidFill>
                  <a:prstClr val="black"/>
                </a:solidFill>
                <a:effectLst/>
                <a:uLnTx/>
                <a:uFillTx/>
              </a:rPr>
              <a:t> a career -- or possibly to </a:t>
            </a:r>
            <a:r>
              <a:rPr kumimoji="0" lang="en-US" sz="1400" b="0" i="0" u="sng" strike="noStrike" kern="1200" cap="none" spc="0" normalizeH="0" baseline="0" noProof="0" dirty="0" smtClean="0">
                <a:ln>
                  <a:noFill/>
                </a:ln>
                <a:solidFill>
                  <a:prstClr val="black"/>
                </a:solidFill>
                <a:effectLst/>
                <a:uLnTx/>
                <a:uFillTx/>
              </a:rPr>
              <a:t>change</a:t>
            </a:r>
            <a:r>
              <a:rPr kumimoji="0" lang="en-US" sz="1400" b="0" i="0" u="none" strike="noStrike" kern="1200" cap="none" spc="0" normalizeH="0" baseline="0" noProof="0" dirty="0" smtClean="0">
                <a:ln>
                  <a:noFill/>
                </a:ln>
                <a:solidFill>
                  <a:prstClr val="black"/>
                </a:solidFill>
                <a:effectLst/>
                <a:uLnTx/>
                <a:uFillTx/>
              </a:rPr>
              <a:t> careers.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smtClean="0">
              <a:ln>
                <a:noFill/>
              </a:ln>
              <a:solidFill>
                <a:prstClr val="black"/>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sng" strike="noStrike" kern="1200" cap="none" spc="0" normalizeH="0" baseline="0" noProof="0" dirty="0" smtClean="0">
                <a:ln>
                  <a:noFill/>
                </a:ln>
                <a:solidFill>
                  <a:prstClr val="black"/>
                </a:solidFill>
                <a:effectLst/>
                <a:uLnTx/>
                <a:uFillTx/>
              </a:rPr>
              <a:t>Step one </a:t>
            </a:r>
            <a:r>
              <a:rPr kumimoji="0" lang="en-US" sz="1400" b="0" i="0" u="sng" strike="noStrike" kern="1200" cap="none" spc="0" normalizeH="0" baseline="0" noProof="0" dirty="0" smtClean="0">
                <a:ln>
                  <a:noFill/>
                </a:ln>
                <a:solidFill>
                  <a:prstClr val="black"/>
                </a:solidFill>
                <a:effectLst/>
                <a:uLnTx/>
                <a:uFillTx/>
              </a:rPr>
              <a:t>-- </a:t>
            </a:r>
            <a:r>
              <a:rPr kumimoji="0" lang="en-US" sz="1400" b="0" i="0" u="none" strike="noStrike" kern="1200" cap="none" spc="0" normalizeH="0" baseline="0" noProof="0" dirty="0" smtClean="0">
                <a:ln>
                  <a:noFill/>
                </a:ln>
                <a:solidFill>
                  <a:prstClr val="black"/>
                </a:solidFill>
                <a:effectLst/>
                <a:uLnTx/>
                <a:uFillTx/>
              </a:rPr>
              <a:t>is </a:t>
            </a:r>
            <a:r>
              <a:rPr kumimoji="0" lang="en-US" sz="1400" b="0" i="0" u="none" strike="noStrike" kern="1200" cap="none" spc="0" normalizeH="0" baseline="0" noProof="0" dirty="0" smtClean="0">
                <a:ln>
                  <a:noFill/>
                </a:ln>
                <a:solidFill>
                  <a:prstClr val="black"/>
                </a:solidFill>
                <a:effectLst/>
                <a:uLnTx/>
                <a:uFillTx/>
              </a:rPr>
              <a:t>to Know Yourself.</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smtClean="0">
              <a:ln>
                <a:noFill/>
              </a:ln>
              <a:solidFill>
                <a:prstClr val="black"/>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rPr>
              <a:t>Too often people pick a career based solely on information from their parents -- or from what they see on Television.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rPr>
              <a:t>Unfortunately, this often leads to people choosing a career that they see only as a job that pays the bills, rather than a true career.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smtClean="0">
              <a:ln>
                <a:noFill/>
              </a:ln>
              <a:solidFill>
                <a:prstClr val="black"/>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rPr>
              <a:t>We have found that discovering your personal career interests can help in matching you to an occupation that you may have never heard of, and one where you actually look forward to going to work on Monday morning.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smtClean="0">
              <a:ln>
                <a:noFill/>
              </a:ln>
              <a:solidFill>
                <a:prstClr val="black"/>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sng" strike="noStrike" kern="1200" cap="none" spc="0" normalizeH="0" baseline="0" noProof="0" dirty="0" smtClean="0">
                <a:ln>
                  <a:noFill/>
                </a:ln>
                <a:solidFill>
                  <a:prstClr val="black"/>
                </a:solidFill>
                <a:effectLst/>
                <a:uLnTx/>
                <a:uFillTx/>
              </a:rPr>
              <a:t>Step two </a:t>
            </a:r>
            <a:r>
              <a:rPr kumimoji="0" lang="en-US" sz="1400" b="0" i="0" u="sng" strike="noStrike" kern="1200" cap="none" spc="0" normalizeH="0" baseline="0" noProof="0" dirty="0" smtClean="0">
                <a:ln>
                  <a:noFill/>
                </a:ln>
                <a:solidFill>
                  <a:prstClr val="black"/>
                </a:solidFill>
                <a:effectLst/>
                <a:uLnTx/>
                <a:uFillTx/>
              </a:rPr>
              <a:t>-- </a:t>
            </a:r>
            <a:r>
              <a:rPr kumimoji="0" lang="en-US" sz="1400" b="0" i="0" u="none" strike="noStrike" kern="1200" cap="none" spc="0" normalizeH="0" baseline="0" noProof="0" dirty="0" smtClean="0">
                <a:ln>
                  <a:noFill/>
                </a:ln>
                <a:solidFill>
                  <a:prstClr val="black"/>
                </a:solidFill>
                <a:effectLst/>
                <a:uLnTx/>
                <a:uFillTx/>
              </a:rPr>
              <a:t>is </a:t>
            </a:r>
            <a:r>
              <a:rPr kumimoji="0" lang="en-US" sz="1400" b="0" i="0" u="none" strike="noStrike" kern="1200" cap="none" spc="0" normalizeH="0" baseline="0" noProof="0" dirty="0" smtClean="0">
                <a:ln>
                  <a:noFill/>
                </a:ln>
                <a:solidFill>
                  <a:prstClr val="black"/>
                </a:solidFill>
                <a:effectLst/>
                <a:uLnTx/>
                <a:uFillTx/>
              </a:rPr>
              <a:t>to </a:t>
            </a:r>
            <a:r>
              <a:rPr kumimoji="0" lang="en-US" sz="1400" b="0" i="0" u="sng" strike="noStrike" kern="1200" cap="none" spc="0" normalizeH="0" baseline="0" noProof="0" dirty="0" smtClean="0">
                <a:ln>
                  <a:noFill/>
                </a:ln>
                <a:solidFill>
                  <a:prstClr val="black"/>
                </a:solidFill>
                <a:effectLst/>
                <a:uLnTx/>
                <a:uFillTx/>
              </a:rPr>
              <a:t>explore</a:t>
            </a:r>
            <a:r>
              <a:rPr kumimoji="0" lang="en-US" sz="1400" b="0" i="0" u="none" strike="noStrike" kern="1200" cap="none" spc="0" normalizeH="0" baseline="0" noProof="0" dirty="0" smtClean="0">
                <a:ln>
                  <a:noFill/>
                </a:ln>
                <a:solidFill>
                  <a:prstClr val="black"/>
                </a:solidFill>
                <a:effectLst/>
                <a:uLnTx/>
                <a:uFillTx/>
              </a:rPr>
              <a:t> the careers. This is the time to match your interests and skills with careers that you may have never heard of.</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rPr>
              <a:t>This book is not intended to discern the perfect career for each person. </a:t>
            </a:r>
            <a:endParaRPr kumimoji="0" lang="en-US" sz="1400" b="0" i="0" u="none" strike="noStrike" kern="1200" cap="none" spc="0" normalizeH="0" baseline="0" noProof="0" dirty="0" smtClean="0">
              <a:ln>
                <a:noFill/>
              </a:ln>
              <a:solidFill>
                <a:prstClr val="black"/>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rPr>
              <a:t>It </a:t>
            </a:r>
            <a:r>
              <a:rPr kumimoji="0" lang="en-US" sz="1400" b="0" i="0" u="none" strike="noStrike" kern="1200" cap="none" spc="0" normalizeH="0" baseline="0" noProof="0" dirty="0" smtClean="0">
                <a:ln>
                  <a:noFill/>
                </a:ln>
                <a:solidFill>
                  <a:prstClr val="black"/>
                </a:solidFill>
                <a:effectLst/>
                <a:uLnTx/>
                <a:uFillTx/>
              </a:rPr>
              <a:t>is only a </a:t>
            </a:r>
            <a:r>
              <a:rPr kumimoji="0" lang="en-US" sz="1400" b="0" i="0" u="sng" strike="noStrike" kern="1200" cap="none" spc="0" normalizeH="0" baseline="0" noProof="0" dirty="0" smtClean="0">
                <a:ln>
                  <a:noFill/>
                </a:ln>
                <a:solidFill>
                  <a:prstClr val="black"/>
                </a:solidFill>
                <a:effectLst/>
                <a:uLnTx/>
                <a:uFillTx/>
              </a:rPr>
              <a:t>guide</a:t>
            </a:r>
            <a:r>
              <a:rPr kumimoji="0" lang="en-US" sz="1400" b="0" i="0" u="none" strike="noStrike" kern="1200" cap="none" spc="0" normalizeH="0" baseline="0" noProof="0" dirty="0" smtClean="0">
                <a:ln>
                  <a:noFill/>
                </a:ln>
                <a:solidFill>
                  <a:prstClr val="black"/>
                </a:solidFill>
                <a:effectLst/>
                <a:uLnTx/>
                <a:uFillTx/>
              </a:rPr>
              <a:t> that will help you match </a:t>
            </a:r>
            <a:r>
              <a:rPr kumimoji="0" lang="en-US" sz="1400" b="0" i="0" u="sng" strike="noStrike" kern="1200" cap="none" spc="0" normalizeH="0" baseline="0" noProof="0" dirty="0" smtClean="0">
                <a:ln>
                  <a:noFill/>
                </a:ln>
                <a:solidFill>
                  <a:prstClr val="black"/>
                </a:solidFill>
                <a:effectLst/>
                <a:uLnTx/>
                <a:uFillTx/>
              </a:rPr>
              <a:t>your</a:t>
            </a:r>
            <a:r>
              <a:rPr kumimoji="0" lang="en-US" sz="1400" b="0" i="0" u="none" strike="noStrike" kern="1200" cap="none" spc="0" normalizeH="0" baseline="0" noProof="0" dirty="0" smtClean="0">
                <a:ln>
                  <a:noFill/>
                </a:ln>
                <a:solidFill>
                  <a:prstClr val="black"/>
                </a:solidFill>
                <a:effectLst/>
                <a:uLnTx/>
                <a:uFillTx/>
              </a:rPr>
              <a:t> particular career interests to various occupations -- in the hopes that through further research, you will be able to get on a career pathway towards your perfect career.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smtClean="0">
              <a:ln>
                <a:noFill/>
              </a:ln>
              <a:solidFill>
                <a:prstClr val="black"/>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rPr>
              <a:t>In </a:t>
            </a:r>
            <a:r>
              <a:rPr kumimoji="0" lang="en-US" sz="1400" b="0" i="0" u="sng" strike="noStrike" kern="1200" cap="none" spc="0" normalizeH="0" baseline="0" noProof="0" dirty="0" smtClean="0">
                <a:ln>
                  <a:noFill/>
                </a:ln>
                <a:solidFill>
                  <a:prstClr val="black"/>
                </a:solidFill>
                <a:effectLst/>
                <a:uLnTx/>
                <a:uFillTx/>
              </a:rPr>
              <a:t>step three </a:t>
            </a:r>
            <a:r>
              <a:rPr kumimoji="0" lang="en-US" sz="1400" b="0" i="0" u="sng" strike="noStrike" kern="1200" cap="none" spc="0" normalizeH="0" baseline="0" noProof="0" dirty="0" smtClean="0">
                <a:ln>
                  <a:noFill/>
                </a:ln>
                <a:solidFill>
                  <a:prstClr val="black"/>
                </a:solidFill>
                <a:effectLst/>
                <a:uLnTx/>
                <a:uFillTx/>
              </a:rPr>
              <a:t>-- </a:t>
            </a:r>
            <a:r>
              <a:rPr kumimoji="0" lang="en-US" sz="1400" b="0" i="0" u="none" strike="noStrike" kern="1200" cap="none" spc="0" normalizeH="0" baseline="0" noProof="0" dirty="0" smtClean="0">
                <a:ln>
                  <a:noFill/>
                </a:ln>
                <a:solidFill>
                  <a:prstClr val="black"/>
                </a:solidFill>
                <a:effectLst/>
                <a:uLnTx/>
                <a:uFillTx/>
              </a:rPr>
              <a:t>you </a:t>
            </a:r>
            <a:r>
              <a:rPr kumimoji="0" lang="en-US" sz="1400" b="0" i="0" u="sng" strike="noStrike" kern="1200" cap="none" spc="0" normalizeH="0" baseline="0" noProof="0" dirty="0" smtClean="0">
                <a:ln>
                  <a:noFill/>
                </a:ln>
                <a:solidFill>
                  <a:prstClr val="black"/>
                </a:solidFill>
                <a:effectLst/>
                <a:uLnTx/>
                <a:uFillTx/>
              </a:rPr>
              <a:t>explore </a:t>
            </a:r>
            <a:r>
              <a:rPr kumimoji="0" lang="en-US" sz="1400" b="0" i="0" u="none" strike="noStrike" kern="1200" cap="none" spc="0" normalizeH="0" baseline="0" noProof="0" dirty="0" smtClean="0">
                <a:ln>
                  <a:noFill/>
                </a:ln>
                <a:solidFill>
                  <a:prstClr val="black"/>
                </a:solidFill>
                <a:effectLst/>
                <a:uLnTx/>
                <a:uFillTx/>
              </a:rPr>
              <a:t>the options. –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rPr>
              <a:t>Look at the salaries of the careers that match your interests.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rPr>
              <a:t>What are the education requirements, and most importantly, what are the job projections for that occupation?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rPr>
              <a:t>There is no sense in preparing for an occupation where there will be no job openings when you are ready to apply.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smtClean="0">
              <a:ln>
                <a:noFill/>
              </a:ln>
              <a:solidFill>
                <a:prstClr val="black"/>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rPr>
              <a:t>In </a:t>
            </a:r>
            <a:r>
              <a:rPr kumimoji="0" lang="en-US" sz="1400" b="0" i="0" u="sng" strike="noStrike" kern="1200" cap="none" spc="0" normalizeH="0" baseline="0" noProof="0" dirty="0" smtClean="0">
                <a:ln>
                  <a:noFill/>
                </a:ln>
                <a:solidFill>
                  <a:prstClr val="black"/>
                </a:solidFill>
                <a:effectLst/>
                <a:uLnTx/>
                <a:uFillTx/>
              </a:rPr>
              <a:t>step four </a:t>
            </a:r>
            <a:r>
              <a:rPr kumimoji="0" lang="en-US" sz="1400" b="0" i="0" u="sng" strike="noStrike" kern="1200" cap="none" spc="0" normalizeH="0" baseline="0" noProof="0" dirty="0" smtClean="0">
                <a:ln>
                  <a:noFill/>
                </a:ln>
                <a:solidFill>
                  <a:prstClr val="black"/>
                </a:solidFill>
                <a:effectLst/>
                <a:uLnTx/>
                <a:uFillTx/>
              </a:rPr>
              <a:t>-- </a:t>
            </a:r>
            <a:r>
              <a:rPr kumimoji="0" lang="en-US" sz="1400" b="0" i="0" u="none" strike="noStrike" kern="1200" cap="none" spc="0" normalizeH="0" baseline="0" noProof="0" dirty="0" smtClean="0">
                <a:ln>
                  <a:noFill/>
                </a:ln>
                <a:solidFill>
                  <a:prstClr val="black"/>
                </a:solidFill>
                <a:effectLst/>
                <a:uLnTx/>
                <a:uFillTx/>
              </a:rPr>
              <a:t>you </a:t>
            </a:r>
            <a:r>
              <a:rPr kumimoji="0" lang="en-US" sz="1400" b="0" i="0" u="none" strike="noStrike" kern="1200" cap="none" spc="0" normalizeH="0" baseline="0" noProof="0" dirty="0" smtClean="0">
                <a:ln>
                  <a:noFill/>
                </a:ln>
                <a:solidFill>
                  <a:prstClr val="black"/>
                </a:solidFill>
                <a:effectLst/>
                <a:uLnTx/>
                <a:uFillTx/>
              </a:rPr>
              <a:t>get to experience the job first-hand. It might start with job shadowing, where you just watch someone work for a day, -- </a:t>
            </a:r>
            <a:endParaRPr kumimoji="0" lang="en-US" sz="1400" b="0" i="0" u="none" strike="noStrike" kern="1200" cap="none" spc="0" normalizeH="0" baseline="0" noProof="0" dirty="0" smtClean="0">
              <a:ln>
                <a:noFill/>
              </a:ln>
              <a:solidFill>
                <a:prstClr val="black"/>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rPr>
              <a:t>and </a:t>
            </a:r>
            <a:r>
              <a:rPr kumimoji="0" lang="en-US" sz="1400" b="0" i="0" u="none" strike="noStrike" kern="1200" cap="none" spc="0" normalizeH="0" baseline="0" noProof="0" dirty="0" smtClean="0">
                <a:ln>
                  <a:noFill/>
                </a:ln>
                <a:solidFill>
                  <a:prstClr val="black"/>
                </a:solidFill>
                <a:effectLst/>
                <a:uLnTx/>
                <a:uFillTx/>
              </a:rPr>
              <a:t>internships where you get to spend a few weeks to a few months actually performing the tasks for that occupation, </a:t>
            </a:r>
            <a:r>
              <a:rPr kumimoji="0" lang="en-US" sz="1400" b="0" i="0" u="none" strike="noStrike" kern="1200" cap="none" spc="0" normalizeH="0" baseline="0" noProof="0" dirty="0" smtClean="0">
                <a:ln>
                  <a:noFill/>
                </a:ln>
                <a:solidFill>
                  <a:prstClr val="black"/>
                </a:solidFill>
                <a:effectLst/>
                <a:uLnTx/>
                <a:uFillTx/>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rPr>
              <a:t> </a:t>
            </a:r>
            <a:r>
              <a:rPr kumimoji="0" lang="en-US" sz="1400" b="0" i="0" u="none" strike="noStrike" kern="1200" cap="none" spc="0" normalizeH="0" baseline="0" noProof="0" dirty="0" smtClean="0">
                <a:ln>
                  <a:noFill/>
                </a:ln>
                <a:solidFill>
                  <a:prstClr val="black"/>
                </a:solidFill>
                <a:effectLst/>
                <a:uLnTx/>
                <a:uFillTx/>
              </a:rPr>
              <a:t>to apprenticeships where you are learning both on the job and in the classroom leading to full-time employment.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smtClean="0">
              <a:ln>
                <a:noFill/>
              </a:ln>
              <a:solidFill>
                <a:prstClr val="black"/>
              </a:solidFill>
              <a:effectLst/>
              <a:uLnTx/>
              <a:uFillTx/>
              <a:ea typeface="ヒラギノ角ゴ Pro W3" charset="0"/>
              <a:cs typeface="ヒラギノ角ゴ Pro W3" charset="0"/>
            </a:endParaRPr>
          </a:p>
          <a:p>
            <a:endParaRPr lang="en-US" sz="1400" dirty="0" smtClean="0"/>
          </a:p>
          <a:p>
            <a:r>
              <a:rPr lang="en-US" sz="1400" dirty="0" smtClean="0"/>
              <a:t>=====</a:t>
            </a:r>
          </a:p>
          <a:p>
            <a:endParaRPr lang="en-US" sz="1400" dirty="0" smtClean="0"/>
          </a:p>
          <a:p>
            <a:endParaRPr lang="en-US" sz="1400" dirty="0" smtClean="0"/>
          </a:p>
          <a:p>
            <a:r>
              <a:rPr lang="en-US" sz="1400" dirty="0" smtClean="0"/>
              <a:t>http://</a:t>
            </a:r>
            <a:r>
              <a:rPr lang="en-US" sz="1400" dirty="0" err="1" smtClean="0"/>
              <a:t>ncperkins.org</a:t>
            </a:r>
            <a:r>
              <a:rPr lang="en-US" sz="1400" dirty="0" smtClean="0"/>
              <a:t>/careers/</a:t>
            </a:r>
          </a:p>
          <a:p>
            <a:endParaRPr lang="en-US" sz="1400"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4</a:t>
            </a:fld>
            <a:endParaRPr lang="en-US"/>
          </a:p>
        </p:txBody>
      </p:sp>
    </p:spTree>
    <p:extLst>
      <p:ext uri="{BB962C8B-B14F-4D97-AF65-F5344CB8AC3E}">
        <p14:creationId xmlns:p14="http://schemas.microsoft.com/office/powerpoint/2010/main" val="8640087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mn-ea"/>
                <a:cs typeface="+mn-cs"/>
              </a:rPr>
              <a:t>So we start </a:t>
            </a:r>
            <a:r>
              <a:rPr kumimoji="0" lang="en-US" sz="1700" b="0" i="0" u="none" strike="noStrike" kern="1200" cap="none" spc="0" normalizeH="0" baseline="0" noProof="0" dirty="0" smtClean="0">
                <a:ln>
                  <a:noFill/>
                </a:ln>
                <a:solidFill>
                  <a:prstClr val="black"/>
                </a:solidFill>
                <a:effectLst/>
                <a:uLnTx/>
                <a:uFillTx/>
                <a:latin typeface="+mn-lt"/>
                <a:ea typeface="+mn-ea"/>
                <a:cs typeface="+mn-cs"/>
              </a:rPr>
              <a:t>here at </a:t>
            </a:r>
            <a:r>
              <a:rPr kumimoji="0" lang="en-US" sz="1700" b="0" i="0" u="sng" strike="noStrike" kern="1200" cap="none" spc="0" normalizeH="0" baseline="0" noProof="0" dirty="0" smtClean="0">
                <a:ln>
                  <a:noFill/>
                </a:ln>
                <a:solidFill>
                  <a:prstClr val="black"/>
                </a:solidFill>
                <a:effectLst/>
                <a:uLnTx/>
                <a:uFillTx/>
                <a:latin typeface="+mn-lt"/>
                <a:ea typeface="+mn-ea"/>
                <a:cs typeface="+mn-cs"/>
              </a:rPr>
              <a:t>step one</a:t>
            </a:r>
            <a:r>
              <a:rPr kumimoji="0" lang="en-US" sz="17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700" b="0" i="0" u="none" strike="noStrike" kern="1200" cap="none" spc="0" normalizeH="0" baseline="0" noProof="0" dirty="0" smtClean="0">
                <a:ln>
                  <a:noFill/>
                </a:ln>
                <a:solidFill>
                  <a:prstClr val="black"/>
                </a:solidFill>
                <a:effectLst/>
                <a:uLnTx/>
                <a:uFillTx/>
                <a:latin typeface="+mn-lt"/>
                <a:ea typeface="+mn-ea"/>
                <a:cs typeface="+mn-cs"/>
              </a:rPr>
              <a:t>-- which </a:t>
            </a:r>
            <a:r>
              <a:rPr kumimoji="0" lang="en-US" sz="1700" b="0" i="0" u="none" strike="noStrike" kern="1200" cap="none" spc="0" normalizeH="0" baseline="0" noProof="0" dirty="0" smtClean="0">
                <a:ln>
                  <a:noFill/>
                </a:ln>
                <a:solidFill>
                  <a:prstClr val="black"/>
                </a:solidFill>
                <a:effectLst/>
                <a:uLnTx/>
                <a:uFillTx/>
                <a:latin typeface="+mn-lt"/>
                <a:ea typeface="+mn-ea"/>
                <a:cs typeface="+mn-cs"/>
              </a:rPr>
              <a:t>I like to call – </a:t>
            </a:r>
            <a:br>
              <a:rPr kumimoji="0" lang="en-US" sz="1700" b="0" i="0" u="none" strike="noStrike" kern="1200" cap="none" spc="0" normalizeH="0" baseline="0" noProof="0" dirty="0" smtClean="0">
                <a:ln>
                  <a:noFill/>
                </a:ln>
                <a:solidFill>
                  <a:prstClr val="black"/>
                </a:solidFill>
                <a:effectLst/>
                <a:uLnTx/>
                <a:uFillTx/>
                <a:latin typeface="+mn-lt"/>
                <a:ea typeface="+mn-ea"/>
                <a:cs typeface="+mn-cs"/>
              </a:rPr>
            </a:br>
            <a:r>
              <a:rPr kumimoji="0" lang="en-US" sz="1700" b="0" i="0" u="none" strike="noStrike" kern="1200" cap="none" spc="0" normalizeH="0" baseline="0" noProof="0" dirty="0" smtClean="0">
                <a:ln>
                  <a:noFill/>
                </a:ln>
                <a:solidFill>
                  <a:prstClr val="black"/>
                </a:solidFill>
                <a:effectLst/>
                <a:uLnTx/>
                <a:uFillTx/>
                <a:latin typeface="+mn-lt"/>
                <a:ea typeface="+mn-ea"/>
                <a:cs typeface="+mn-cs"/>
              </a:rPr>
              <a:t>“Getting to know yourself.”</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mn-ea"/>
                <a:cs typeface="+mn-cs"/>
              </a:rPr>
              <a:t>We </a:t>
            </a:r>
            <a:r>
              <a:rPr kumimoji="0" lang="en-US" sz="1700" b="0" i="0" u="sng" strike="noStrike" kern="1200" cap="none" spc="0" normalizeH="0" baseline="0" noProof="0" dirty="0" smtClean="0">
                <a:ln>
                  <a:noFill/>
                </a:ln>
                <a:solidFill>
                  <a:prstClr val="black"/>
                </a:solidFill>
                <a:effectLst/>
                <a:uLnTx/>
                <a:uFillTx/>
                <a:latin typeface="+mn-lt"/>
                <a:ea typeface="+mn-ea"/>
                <a:cs typeface="+mn-cs"/>
              </a:rPr>
              <a:t>think</a:t>
            </a:r>
            <a:r>
              <a:rPr kumimoji="0" lang="en-US" sz="1700" b="0" i="0" u="none" strike="noStrike" kern="1200" cap="none" spc="0" normalizeH="0" baseline="0" noProof="0" dirty="0" smtClean="0">
                <a:ln>
                  <a:noFill/>
                </a:ln>
                <a:solidFill>
                  <a:prstClr val="black"/>
                </a:solidFill>
                <a:effectLst/>
                <a:uLnTx/>
                <a:uFillTx/>
                <a:latin typeface="+mn-lt"/>
                <a:ea typeface="+mn-ea"/>
                <a:cs typeface="+mn-cs"/>
              </a:rPr>
              <a:t> we know who we are, but most of us just stumble into that information -- and can go our whole </a:t>
            </a:r>
            <a:r>
              <a:rPr kumimoji="0" lang="en-US" sz="1700" b="0" i="0" u="none" strike="noStrike" kern="1200" cap="none" spc="0" normalizeH="0" baseline="0" noProof="0" dirty="0" smtClean="0">
                <a:ln>
                  <a:noFill/>
                </a:ln>
                <a:solidFill>
                  <a:prstClr val="black"/>
                </a:solidFill>
                <a:effectLst/>
                <a:uLnTx/>
                <a:uFillTx/>
                <a:latin typeface="+mn-lt"/>
                <a:ea typeface="+mn-ea"/>
                <a:cs typeface="+mn-cs"/>
              </a:rPr>
              <a:t>lives </a:t>
            </a:r>
            <a:r>
              <a:rPr kumimoji="0" lang="en-US" sz="1700" b="0" i="0" u="none" strike="noStrike" kern="1200" cap="none" spc="0" normalizeH="0" baseline="0" noProof="0" dirty="0" smtClean="0">
                <a:ln>
                  <a:noFill/>
                </a:ln>
                <a:solidFill>
                  <a:prstClr val="black"/>
                </a:solidFill>
                <a:effectLst/>
                <a:uLnTx/>
                <a:uFillTx/>
                <a:latin typeface="+mn-lt"/>
                <a:ea typeface="+mn-ea"/>
                <a:cs typeface="+mn-cs"/>
              </a:rPr>
              <a:t>without ever discovering our career interests and skills.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mn-ea"/>
                <a:cs typeface="+mn-cs"/>
              </a:rPr>
              <a:t>These </a:t>
            </a:r>
            <a:r>
              <a:rPr kumimoji="0" lang="en-US" sz="1700" b="0" i="0" u="none" strike="noStrike" kern="1200" cap="none" spc="0" normalizeH="0" baseline="0" noProof="0" dirty="0" smtClean="0">
                <a:ln>
                  <a:noFill/>
                </a:ln>
                <a:solidFill>
                  <a:prstClr val="black"/>
                </a:solidFill>
                <a:effectLst/>
                <a:uLnTx/>
                <a:uFillTx/>
                <a:latin typeface="+mn-lt"/>
                <a:ea typeface="+mn-ea"/>
                <a:cs typeface="+mn-cs"/>
              </a:rPr>
              <a:t>five </a:t>
            </a:r>
            <a:r>
              <a:rPr kumimoji="0" lang="en-US" sz="1700" b="0" i="0" u="none" strike="noStrike" kern="1200" cap="none" spc="0" normalizeH="0" baseline="0" noProof="0" dirty="0" smtClean="0">
                <a:ln>
                  <a:noFill/>
                </a:ln>
                <a:solidFill>
                  <a:prstClr val="black"/>
                </a:solidFill>
                <a:effectLst/>
                <a:uLnTx/>
                <a:uFillTx/>
                <a:latin typeface="+mn-lt"/>
                <a:ea typeface="+mn-ea"/>
                <a:cs typeface="+mn-cs"/>
              </a:rPr>
              <a:t>pages contain a simple interest profiler that will let you discover your career interests.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endParaRPr lang="en-US" dirty="0" smtClean="0"/>
          </a:p>
          <a:p>
            <a:r>
              <a:rPr lang="en-US" dirty="0" smtClean="0"/>
              <a:t>=====</a:t>
            </a:r>
          </a:p>
          <a:p>
            <a:endParaRPr lang="en-US" dirty="0" smtClean="0"/>
          </a:p>
          <a:p>
            <a:endParaRPr lang="en-US" dirty="0" smtClean="0"/>
          </a:p>
          <a:p>
            <a:r>
              <a:rPr lang="en-US" dirty="0" smtClean="0"/>
              <a:t>http://</a:t>
            </a:r>
            <a:r>
              <a:rPr lang="en-US" dirty="0" err="1" smtClean="0"/>
              <a:t>ncperkins.org</a:t>
            </a:r>
            <a:r>
              <a:rPr lang="en-US" dirty="0" smtClean="0"/>
              <a:t>/careers/</a:t>
            </a:r>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5</a:t>
            </a:fld>
            <a:endParaRPr lang="en-US"/>
          </a:p>
        </p:txBody>
      </p:sp>
    </p:spTree>
    <p:extLst>
      <p:ext uri="{BB962C8B-B14F-4D97-AF65-F5344CB8AC3E}">
        <p14:creationId xmlns:p14="http://schemas.microsoft.com/office/powerpoint/2010/main" val="12288521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mn-ea"/>
                <a:cs typeface="+mn-cs"/>
              </a:rPr>
              <a:t>It starts with a list of simple statements about specific job tasks. You just simply decide if each item sounds like something you would enjoy doing</a:t>
            </a:r>
            <a:r>
              <a:rPr kumimoji="0" lang="en-US" sz="1700" b="0" i="0" u="none" strike="noStrike" kern="1200" cap="none" spc="0" normalizeH="0" baseline="0" noProof="0" dirty="0" smtClean="0">
                <a:ln>
                  <a:noFill/>
                </a:ln>
                <a:solidFill>
                  <a:prstClr val="black"/>
                </a:solidFill>
                <a:effectLst/>
                <a:uLnTx/>
                <a:uFillTx/>
                <a:latin typeface="+mn-lt"/>
                <a:ea typeface="+mn-ea"/>
                <a:cs typeface="+mn-cs"/>
              </a:rPr>
              <a:t>.</a:t>
            </a:r>
            <a:endParaRPr kumimoji="0" lang="en-US" sz="17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mn-ea"/>
                <a:cs typeface="+mn-cs"/>
              </a:rPr>
              <a:t>There are no right or wrong answers. </a:t>
            </a:r>
            <a:br>
              <a:rPr kumimoji="0" lang="en-US" sz="1700" b="0" i="0" u="none" strike="noStrike" kern="1200" cap="none" spc="0" normalizeH="0" baseline="0" noProof="0" dirty="0" smtClean="0">
                <a:ln>
                  <a:noFill/>
                </a:ln>
                <a:solidFill>
                  <a:prstClr val="black"/>
                </a:solidFill>
                <a:effectLst/>
                <a:uLnTx/>
                <a:uFillTx/>
                <a:latin typeface="+mn-lt"/>
                <a:ea typeface="+mn-ea"/>
                <a:cs typeface="+mn-cs"/>
              </a:rPr>
            </a:br>
            <a:r>
              <a:rPr kumimoji="0" lang="en-US" sz="1700" b="0" i="0" u="none" strike="noStrike" kern="1200" cap="none" spc="0" normalizeH="0" baseline="0" noProof="0" dirty="0" smtClean="0">
                <a:ln>
                  <a:noFill/>
                </a:ln>
                <a:solidFill>
                  <a:prstClr val="black"/>
                </a:solidFill>
                <a:effectLst/>
                <a:uLnTx/>
                <a:uFillTx/>
                <a:latin typeface="+mn-lt"/>
                <a:ea typeface="+mn-ea"/>
                <a:cs typeface="+mn-cs"/>
              </a:rPr>
              <a:t>Everyone has different interests. </a:t>
            </a:r>
            <a:endParaRPr kumimoji="0" lang="en-US" sz="17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mn-ea"/>
                <a:cs typeface="+mn-cs"/>
              </a:rPr>
              <a:t>This interest profiler will help </a:t>
            </a:r>
            <a:r>
              <a:rPr kumimoji="0" lang="en-US" sz="1700" b="0" i="0" u="sng" strike="noStrike" kern="1200" cap="none" spc="0" normalizeH="0" baseline="0" noProof="0" dirty="0" smtClean="0">
                <a:ln>
                  <a:noFill/>
                </a:ln>
                <a:solidFill>
                  <a:prstClr val="black"/>
                </a:solidFill>
                <a:effectLst/>
                <a:uLnTx/>
                <a:uFillTx/>
                <a:latin typeface="+mn-lt"/>
                <a:ea typeface="+mn-ea"/>
                <a:cs typeface="+mn-cs"/>
              </a:rPr>
              <a:t>you</a:t>
            </a:r>
            <a:r>
              <a:rPr kumimoji="0" lang="en-US" sz="1700" b="0" i="0" u="none" strike="noStrike" kern="1200" cap="none" spc="0" normalizeH="0" baseline="0" noProof="0" dirty="0" smtClean="0">
                <a:ln>
                  <a:noFill/>
                </a:ln>
                <a:solidFill>
                  <a:prstClr val="black"/>
                </a:solidFill>
                <a:effectLst/>
                <a:uLnTx/>
                <a:uFillTx/>
                <a:latin typeface="+mn-lt"/>
                <a:ea typeface="+mn-ea"/>
                <a:cs typeface="+mn-cs"/>
              </a:rPr>
              <a:t> discover </a:t>
            </a:r>
            <a:r>
              <a:rPr kumimoji="0" lang="en-US" sz="1700" b="0" i="0" u="sng" strike="noStrike" kern="1200" cap="none" spc="0" normalizeH="0" baseline="0" noProof="0" dirty="0" smtClean="0">
                <a:ln>
                  <a:noFill/>
                </a:ln>
                <a:solidFill>
                  <a:prstClr val="black"/>
                </a:solidFill>
                <a:effectLst/>
                <a:uLnTx/>
                <a:uFillTx/>
                <a:latin typeface="+mn-lt"/>
                <a:ea typeface="+mn-ea"/>
                <a:cs typeface="+mn-cs"/>
              </a:rPr>
              <a:t>your</a:t>
            </a:r>
            <a:r>
              <a:rPr kumimoji="0" lang="en-US" sz="1700" b="0" i="0" u="none" strike="noStrike" kern="1200" cap="none" spc="0" normalizeH="0" baseline="0" noProof="0" dirty="0" smtClean="0">
                <a:ln>
                  <a:noFill/>
                </a:ln>
                <a:solidFill>
                  <a:prstClr val="black"/>
                </a:solidFill>
                <a:effectLst/>
                <a:uLnTx/>
                <a:uFillTx/>
                <a:latin typeface="+mn-lt"/>
                <a:ea typeface="+mn-ea"/>
                <a:cs typeface="+mn-cs"/>
              </a:rPr>
              <a:t> interests and give </a:t>
            </a:r>
            <a:r>
              <a:rPr kumimoji="0" lang="en-US" sz="1700" b="0" i="0" u="sng" strike="noStrike" kern="1200" cap="none" spc="0" normalizeH="0" baseline="0" noProof="0" dirty="0" smtClean="0">
                <a:ln>
                  <a:noFill/>
                </a:ln>
                <a:solidFill>
                  <a:prstClr val="black"/>
                </a:solidFill>
                <a:effectLst/>
                <a:uLnTx/>
                <a:uFillTx/>
                <a:latin typeface="+mn-lt"/>
                <a:ea typeface="+mn-ea"/>
                <a:cs typeface="+mn-cs"/>
              </a:rPr>
              <a:t>you</a:t>
            </a:r>
            <a:r>
              <a:rPr kumimoji="0" lang="en-US" sz="1700" b="0" i="0" u="none" strike="noStrike" kern="1200" cap="none" spc="0" normalizeH="0" baseline="0" noProof="0" dirty="0" smtClean="0">
                <a:ln>
                  <a:noFill/>
                </a:ln>
                <a:solidFill>
                  <a:prstClr val="black"/>
                </a:solidFill>
                <a:effectLst/>
                <a:uLnTx/>
                <a:uFillTx/>
                <a:latin typeface="+mn-lt"/>
                <a:ea typeface="+mn-ea"/>
                <a:cs typeface="+mn-cs"/>
              </a:rPr>
              <a:t> the data </a:t>
            </a:r>
            <a:r>
              <a:rPr kumimoji="0" lang="en-US" sz="1700" b="0" i="0" u="sng" strike="noStrike" kern="1200" cap="none" spc="0" normalizeH="0" baseline="0" noProof="0" dirty="0" smtClean="0">
                <a:ln>
                  <a:noFill/>
                </a:ln>
                <a:solidFill>
                  <a:prstClr val="black"/>
                </a:solidFill>
                <a:effectLst/>
                <a:uLnTx/>
                <a:uFillTx/>
                <a:latin typeface="+mn-lt"/>
                <a:ea typeface="+mn-ea"/>
                <a:cs typeface="+mn-cs"/>
              </a:rPr>
              <a:t>you</a:t>
            </a:r>
            <a:r>
              <a:rPr kumimoji="0" lang="en-US" sz="1700" b="0" i="0" u="none" strike="noStrike" kern="1200" cap="none" spc="0" normalizeH="0" baseline="0" noProof="0" dirty="0" smtClean="0">
                <a:ln>
                  <a:noFill/>
                </a:ln>
                <a:solidFill>
                  <a:prstClr val="black"/>
                </a:solidFill>
                <a:effectLst/>
                <a:uLnTx/>
                <a:uFillTx/>
                <a:latin typeface="+mn-lt"/>
                <a:ea typeface="+mn-ea"/>
                <a:cs typeface="+mn-cs"/>
              </a:rPr>
              <a:t> need to help </a:t>
            </a:r>
            <a:r>
              <a:rPr kumimoji="0" lang="en-US" sz="1700" b="0" i="0" u="sng" strike="noStrike" kern="1200" cap="none" spc="0" normalizeH="0" baseline="0" noProof="0" dirty="0" smtClean="0">
                <a:ln>
                  <a:noFill/>
                </a:ln>
                <a:solidFill>
                  <a:prstClr val="black"/>
                </a:solidFill>
                <a:effectLst/>
                <a:uLnTx/>
                <a:uFillTx/>
                <a:latin typeface="+mn-lt"/>
                <a:ea typeface="+mn-ea"/>
                <a:cs typeface="+mn-cs"/>
              </a:rPr>
              <a:t>you</a:t>
            </a:r>
            <a:r>
              <a:rPr kumimoji="0" lang="en-US" sz="1700" b="0" i="0" u="none" strike="noStrike" kern="1200" cap="none" spc="0" normalizeH="0" baseline="0" noProof="0" dirty="0" smtClean="0">
                <a:ln>
                  <a:noFill/>
                </a:ln>
                <a:solidFill>
                  <a:prstClr val="black"/>
                </a:solidFill>
                <a:effectLst/>
                <a:uLnTx/>
                <a:uFillTx/>
                <a:latin typeface="+mn-lt"/>
                <a:ea typeface="+mn-ea"/>
                <a:cs typeface="+mn-cs"/>
              </a:rPr>
              <a:t> discover </a:t>
            </a:r>
            <a:r>
              <a:rPr kumimoji="0" lang="en-US" sz="1700" b="0" i="0" u="sng" strike="noStrike" kern="1200" cap="none" spc="0" normalizeH="0" baseline="0" noProof="0" dirty="0" smtClean="0">
                <a:ln>
                  <a:noFill/>
                </a:ln>
                <a:solidFill>
                  <a:prstClr val="black"/>
                </a:solidFill>
                <a:effectLst/>
                <a:uLnTx/>
                <a:uFillTx/>
                <a:latin typeface="+mn-lt"/>
                <a:ea typeface="+mn-ea"/>
                <a:cs typeface="+mn-cs"/>
              </a:rPr>
              <a:t>great</a:t>
            </a:r>
            <a:r>
              <a:rPr kumimoji="0" lang="en-US" sz="1700" b="0" i="0" u="none" strike="noStrike" kern="1200" cap="none" spc="0" normalizeH="0" baseline="0" noProof="0" dirty="0" smtClean="0">
                <a:ln>
                  <a:noFill/>
                </a:ln>
                <a:solidFill>
                  <a:prstClr val="black"/>
                </a:solidFill>
                <a:effectLst/>
                <a:uLnTx/>
                <a:uFillTx/>
                <a:latin typeface="+mn-lt"/>
                <a:ea typeface="+mn-ea"/>
                <a:cs typeface="+mn-cs"/>
              </a:rPr>
              <a:t> occupations that match </a:t>
            </a:r>
            <a:r>
              <a:rPr kumimoji="0" lang="en-US" sz="1700" b="0" i="0" u="sng" strike="noStrike" kern="1200" cap="none" spc="0" normalizeH="0" baseline="0" noProof="0" dirty="0" smtClean="0">
                <a:ln>
                  <a:noFill/>
                </a:ln>
                <a:solidFill>
                  <a:prstClr val="black"/>
                </a:solidFill>
                <a:effectLst/>
                <a:uLnTx/>
                <a:uFillTx/>
                <a:latin typeface="+mn-lt"/>
                <a:ea typeface="+mn-ea"/>
                <a:cs typeface="+mn-cs"/>
              </a:rPr>
              <a:t>you</a:t>
            </a:r>
            <a:r>
              <a:rPr kumimoji="0" lang="en-US" sz="1700" b="0" i="0" u="none" strike="noStrike" kern="1200" cap="none" spc="0" normalizeH="0" baseline="0" noProof="0" dirty="0" smtClean="0">
                <a:ln>
                  <a:noFill/>
                </a:ln>
                <a:solidFill>
                  <a:prstClr val="black"/>
                </a:solidFill>
                <a:effectLst/>
                <a:uLnTx/>
                <a:uFillTx/>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prstClr val="black"/>
                </a:solidFill>
              </a:rPr>
              <a:t>Don’t worry about your friends right now or how they would answer the questions, -- the focus here is on </a:t>
            </a:r>
            <a:r>
              <a:rPr lang="en-US" u="sng" dirty="0" smtClean="0">
                <a:solidFill>
                  <a:prstClr val="black"/>
                </a:solidFill>
              </a:rPr>
              <a:t>you</a:t>
            </a:r>
            <a:r>
              <a:rPr lang="en-US" dirty="0" smtClean="0">
                <a:solidFill>
                  <a:prstClr val="black"/>
                </a:solidFill>
              </a:rPr>
              <a:t>, and </a:t>
            </a:r>
            <a:r>
              <a:rPr lang="en-US" u="sng" dirty="0" smtClean="0">
                <a:solidFill>
                  <a:prstClr val="black"/>
                </a:solidFill>
              </a:rPr>
              <a:t>you</a:t>
            </a:r>
            <a:r>
              <a:rPr lang="en-US" dirty="0" smtClean="0">
                <a:solidFill>
                  <a:prstClr val="black"/>
                </a:solidFill>
              </a:rPr>
              <a:t> alone.</a:t>
            </a:r>
            <a:endParaRPr kumimoji="0" lang="en-US" sz="17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mn-ea"/>
              <a:cs typeface="+mn-cs"/>
            </a:endParaRPr>
          </a:p>
          <a:p>
            <a:endParaRPr lang="en-US" dirty="0" smtClean="0"/>
          </a:p>
          <a:p>
            <a:r>
              <a:rPr lang="en-US" dirty="0" smtClean="0"/>
              <a:t>=====</a:t>
            </a:r>
          </a:p>
          <a:p>
            <a:endParaRPr lang="en-US" dirty="0" smtClean="0"/>
          </a:p>
          <a:p>
            <a:endParaRPr lang="en-US" dirty="0" smtClean="0"/>
          </a:p>
          <a:p>
            <a:r>
              <a:rPr lang="en-US" dirty="0" smtClean="0"/>
              <a:t>http://</a:t>
            </a:r>
            <a:r>
              <a:rPr lang="en-US" dirty="0" err="1" smtClean="0"/>
              <a:t>ncperkins.org</a:t>
            </a:r>
            <a:r>
              <a:rPr lang="en-US" dirty="0" smtClean="0"/>
              <a:t>/careers/</a:t>
            </a:r>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6</a:t>
            </a:fld>
            <a:endParaRPr lang="en-US"/>
          </a:p>
        </p:txBody>
      </p:sp>
    </p:spTree>
    <p:extLst>
      <p:ext uri="{BB962C8B-B14F-4D97-AF65-F5344CB8AC3E}">
        <p14:creationId xmlns:p14="http://schemas.microsoft.com/office/powerpoint/2010/main" val="21176823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mn-ea"/>
                <a:cs typeface="+mn-cs"/>
              </a:rPr>
              <a:t>The scoring instructions assist you in discovering your interests.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mn-ea"/>
                <a:cs typeface="+mn-cs"/>
              </a:rPr>
              <a:t>You will end up with a number for each of six different career interest areas.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mn-ea"/>
                <a:cs typeface="+mn-cs"/>
              </a:rPr>
              <a:t>You will use your primary and secondary interest </a:t>
            </a:r>
            <a:r>
              <a:rPr kumimoji="0" lang="en-US" sz="1700" b="0" i="0" u="none" strike="noStrike" kern="1200" cap="none" spc="0" normalizeH="0" baseline="0" noProof="0" dirty="0" smtClean="0">
                <a:ln>
                  <a:noFill/>
                </a:ln>
                <a:solidFill>
                  <a:prstClr val="black"/>
                </a:solidFill>
                <a:effectLst/>
                <a:uLnTx/>
                <a:uFillTx/>
                <a:latin typeface="+mn-lt"/>
                <a:ea typeface="+mn-ea"/>
                <a:cs typeface="+mn-cs"/>
              </a:rPr>
              <a:t>areas, which are the </a:t>
            </a:r>
            <a:r>
              <a:rPr kumimoji="0" lang="en-US" sz="1700" b="0" i="0" u="none" strike="noStrike" kern="1200" cap="none" spc="0" normalizeH="0" baseline="0" noProof="0" dirty="0" smtClean="0">
                <a:ln>
                  <a:noFill/>
                </a:ln>
                <a:solidFill>
                  <a:prstClr val="black"/>
                </a:solidFill>
                <a:effectLst/>
                <a:uLnTx/>
                <a:uFillTx/>
                <a:latin typeface="+mn-lt"/>
                <a:ea typeface="+mn-ea"/>
                <a:cs typeface="+mn-cs"/>
              </a:rPr>
              <a:t>largest two </a:t>
            </a:r>
            <a:r>
              <a:rPr kumimoji="0" lang="en-US" sz="1700" b="0" i="0" u="none" strike="noStrike" kern="1200" cap="none" spc="0" normalizeH="0" baseline="0" noProof="0" dirty="0" smtClean="0">
                <a:ln>
                  <a:noFill/>
                </a:ln>
                <a:solidFill>
                  <a:prstClr val="black"/>
                </a:solidFill>
                <a:effectLst/>
                <a:uLnTx/>
                <a:uFillTx/>
                <a:latin typeface="+mn-lt"/>
                <a:ea typeface="+mn-ea"/>
                <a:cs typeface="+mn-cs"/>
              </a:rPr>
              <a:t>numbers, </a:t>
            </a:r>
            <a:r>
              <a:rPr kumimoji="0" lang="en-US" sz="1700" b="0" i="0" u="none" strike="noStrike" kern="1200" cap="none" spc="0" normalizeH="0" baseline="0" noProof="0" dirty="0" smtClean="0">
                <a:ln>
                  <a:noFill/>
                </a:ln>
                <a:solidFill>
                  <a:prstClr val="black"/>
                </a:solidFill>
                <a:effectLst/>
                <a:uLnTx/>
                <a:uFillTx/>
                <a:latin typeface="+mn-lt"/>
                <a:ea typeface="+mn-ea"/>
                <a:cs typeface="+mn-cs"/>
              </a:rPr>
              <a:t>throughout the rest of the guide to match you to potential careers.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endParaRPr lang="en-US" dirty="0" smtClean="0"/>
          </a:p>
          <a:p>
            <a:r>
              <a:rPr lang="en-US" dirty="0" smtClean="0"/>
              <a:t>=====</a:t>
            </a:r>
          </a:p>
          <a:p>
            <a:endParaRPr lang="en-US" dirty="0" smtClean="0"/>
          </a:p>
          <a:p>
            <a:endParaRPr lang="en-US" dirty="0" smtClean="0"/>
          </a:p>
          <a:p>
            <a:r>
              <a:rPr lang="en-US" dirty="0" smtClean="0"/>
              <a:t>http://</a:t>
            </a:r>
            <a:r>
              <a:rPr lang="en-US" dirty="0" err="1" smtClean="0"/>
              <a:t>ncperkins.org</a:t>
            </a:r>
            <a:r>
              <a:rPr lang="en-US" dirty="0" smtClean="0"/>
              <a:t>/careers/</a:t>
            </a:r>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7</a:t>
            </a:fld>
            <a:endParaRPr lang="en-US"/>
          </a:p>
        </p:txBody>
      </p:sp>
    </p:spTree>
    <p:extLst>
      <p:ext uri="{BB962C8B-B14F-4D97-AF65-F5344CB8AC3E}">
        <p14:creationId xmlns:p14="http://schemas.microsoft.com/office/powerpoint/2010/main" val="1043097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mn-ea"/>
                <a:cs typeface="+mn-cs"/>
              </a:rPr>
              <a:t>page 9 describes the six career interest areas and explains how they relate to each other</a:t>
            </a:r>
            <a:r>
              <a:rPr kumimoji="0" lang="en-US" sz="1700" b="0" i="0" u="none" strike="noStrike" kern="1200" cap="none" spc="0" normalizeH="0" baseline="0" noProof="0" dirty="0" smtClean="0">
                <a:ln>
                  <a:noFill/>
                </a:ln>
                <a:solidFill>
                  <a:prstClr val="black"/>
                </a:solidFill>
                <a:effectLst/>
                <a:uLnTx/>
                <a:uFillTx/>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mn-ea"/>
                <a:cs typeface="+mn-cs"/>
              </a:rPr>
              <a:t>Reading these paragraphs will confirm the results of the interest assessment.</a:t>
            </a:r>
            <a:endParaRPr kumimoji="0" lang="en-US" sz="17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endParaRPr lang="en-US" dirty="0" smtClean="0"/>
          </a:p>
          <a:p>
            <a:r>
              <a:rPr lang="en-US" dirty="0" smtClean="0"/>
              <a:t>=====</a:t>
            </a:r>
          </a:p>
          <a:p>
            <a:endParaRPr lang="en-US" dirty="0" smtClean="0"/>
          </a:p>
          <a:p>
            <a:endParaRPr lang="en-US" dirty="0" smtClean="0"/>
          </a:p>
          <a:p>
            <a:r>
              <a:rPr lang="en-US" dirty="0" smtClean="0"/>
              <a:t>http://</a:t>
            </a:r>
            <a:r>
              <a:rPr lang="en-US" dirty="0" err="1" smtClean="0"/>
              <a:t>ncperkins.org</a:t>
            </a:r>
            <a:r>
              <a:rPr lang="en-US" dirty="0" smtClean="0"/>
              <a:t>/careers/</a:t>
            </a:r>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8</a:t>
            </a:fld>
            <a:endParaRPr lang="en-US"/>
          </a:p>
        </p:txBody>
      </p:sp>
    </p:spTree>
    <p:extLst>
      <p:ext uri="{BB962C8B-B14F-4D97-AF65-F5344CB8AC3E}">
        <p14:creationId xmlns:p14="http://schemas.microsoft.com/office/powerpoint/2010/main" val="4032607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mn-ea"/>
                <a:cs typeface="+mn-cs"/>
              </a:rPr>
              <a:t>Pages 10 and 11 list the 16 career clusters.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mn-ea"/>
                <a:cs typeface="+mn-cs"/>
              </a:rPr>
              <a:t>There is a description of each cluster and a list of the career pathways, which breaks down each career cluster into smaller collections of occupations.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endParaRPr lang="en-US" dirty="0" smtClean="0"/>
          </a:p>
          <a:p>
            <a:r>
              <a:rPr lang="en-US" dirty="0" smtClean="0"/>
              <a:t>=====</a:t>
            </a:r>
          </a:p>
          <a:p>
            <a:endParaRPr lang="en-US" dirty="0" smtClean="0"/>
          </a:p>
          <a:p>
            <a:endParaRPr lang="en-US" dirty="0" smtClean="0"/>
          </a:p>
          <a:p>
            <a:r>
              <a:rPr lang="en-US" dirty="0" smtClean="0"/>
              <a:t>http://</a:t>
            </a:r>
            <a:r>
              <a:rPr lang="en-US" dirty="0" err="1" smtClean="0"/>
              <a:t>ncperkins.org</a:t>
            </a:r>
            <a:r>
              <a:rPr lang="en-US" dirty="0" smtClean="0"/>
              <a:t>/careers/</a:t>
            </a:r>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9</a:t>
            </a:fld>
            <a:endParaRPr lang="en-US"/>
          </a:p>
        </p:txBody>
      </p:sp>
    </p:spTree>
    <p:extLst>
      <p:ext uri="{BB962C8B-B14F-4D97-AF65-F5344CB8AC3E}">
        <p14:creationId xmlns:p14="http://schemas.microsoft.com/office/powerpoint/2010/main" val="20403325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83FE69EF-6784-4225-89AA-E6C06863EC96}" type="datetime1">
              <a:rPr lang="en-US" smtClean="0"/>
              <a:pPr/>
              <a:t>6/28/2016</a:t>
            </a:fld>
            <a:endParaRPr lang="en-US"/>
          </a:p>
        </p:txBody>
      </p:sp>
      <p:sp>
        <p:nvSpPr>
          <p:cNvPr id="6" name="Slide Number Placeholder 5"/>
          <p:cNvSpPr>
            <a:spLocks noGrp="1"/>
          </p:cNvSpPr>
          <p:nvPr>
            <p:ph type="sldNum" sz="quarter" idx="12"/>
          </p:nvPr>
        </p:nvSpPr>
        <p:spPr/>
        <p:txBody>
          <a:bodyPr/>
          <a:lstStyle/>
          <a:p>
            <a:fld id="{9B007EB5-E551-4081-B1D4-5458D7644D4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819400" y="228600"/>
            <a:ext cx="6096000" cy="944562"/>
          </a:xfrm>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B1EC54-034C-46DC-8500-E99EB784E404}" type="datetime1">
              <a:rPr lang="en-US" smtClean="0"/>
              <a:pPr/>
              <a:t>6/28/2016</a:t>
            </a:fld>
            <a:endParaRPr lang="en-US"/>
          </a:p>
        </p:txBody>
      </p:sp>
      <p:sp>
        <p:nvSpPr>
          <p:cNvPr id="6" name="Slide Number Placeholder 5"/>
          <p:cNvSpPr>
            <a:spLocks noGrp="1"/>
          </p:cNvSpPr>
          <p:nvPr>
            <p:ph type="sldNum" sz="quarter" idx="12"/>
          </p:nvPr>
        </p:nvSpPr>
        <p:spPr/>
        <p:txBody>
          <a:bodyPr/>
          <a:lstStyle/>
          <a:p>
            <a:fld id="{9B007EB5-E551-4081-B1D4-5458D7644D4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B33C96-DA9D-4C8D-A443-56B68AA6C52B}" type="datetime1">
              <a:rPr lang="en-US" smtClean="0"/>
              <a:pPr/>
              <a:t>6/28/2016</a:t>
            </a:fld>
            <a:endParaRPr lang="en-US"/>
          </a:p>
        </p:txBody>
      </p:sp>
      <p:sp>
        <p:nvSpPr>
          <p:cNvPr id="6" name="Slide Number Placeholder 5"/>
          <p:cNvSpPr>
            <a:spLocks noGrp="1"/>
          </p:cNvSpPr>
          <p:nvPr>
            <p:ph type="sldNum" sz="quarter" idx="12"/>
          </p:nvPr>
        </p:nvSpPr>
        <p:spPr/>
        <p:txBody>
          <a:bodyPr/>
          <a:lstStyle/>
          <a:p>
            <a:fld id="{9B007EB5-E551-4081-B1D4-5458D7644D4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19400" y="228600"/>
            <a:ext cx="6096000" cy="944562"/>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89085A-6F1E-42B7-ADB4-8C5113284129}" type="datetime1">
              <a:rPr lang="en-US" smtClean="0"/>
              <a:pPr/>
              <a:t>6/28/2016</a:t>
            </a:fld>
            <a:endParaRPr lang="en-US"/>
          </a:p>
        </p:txBody>
      </p:sp>
      <p:sp>
        <p:nvSpPr>
          <p:cNvPr id="6" name="Slide Number Placeholder 5"/>
          <p:cNvSpPr>
            <a:spLocks noGrp="1"/>
          </p:cNvSpPr>
          <p:nvPr>
            <p:ph type="sldNum" sz="quarter" idx="12"/>
          </p:nvPr>
        </p:nvSpPr>
        <p:spPr/>
        <p:txBody>
          <a:bodyPr/>
          <a:lstStyle/>
          <a:p>
            <a:fld id="{9B007EB5-E551-4081-B1D4-5458D7644D4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331CE040-2E79-4EF6-B110-590348DE69FC}" type="datetime1">
              <a:rPr lang="en-US" smtClean="0"/>
              <a:pPr/>
              <a:t>6/28/2016</a:t>
            </a:fld>
            <a:endParaRPr lang="en-US"/>
          </a:p>
        </p:txBody>
      </p:sp>
      <p:sp>
        <p:nvSpPr>
          <p:cNvPr id="6" name="Slide Number Placeholder 5"/>
          <p:cNvSpPr>
            <a:spLocks noGrp="1"/>
          </p:cNvSpPr>
          <p:nvPr>
            <p:ph type="sldNum" sz="quarter" idx="12"/>
          </p:nvPr>
        </p:nvSpPr>
        <p:spPr/>
        <p:txBody>
          <a:bodyPr/>
          <a:lstStyle/>
          <a:p>
            <a:fld id="{9B007EB5-E551-4081-B1D4-5458D7644D4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819400" y="228600"/>
            <a:ext cx="6096000" cy="944562"/>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F2DE26E-BECB-4060-9299-C96746AEAA62}" type="datetime1">
              <a:rPr lang="en-US" smtClean="0"/>
              <a:pPr/>
              <a:t>6/28/2016</a:t>
            </a:fld>
            <a:endParaRPr lang="en-US"/>
          </a:p>
        </p:txBody>
      </p:sp>
      <p:sp>
        <p:nvSpPr>
          <p:cNvPr id="7" name="Slide Number Placeholder 6"/>
          <p:cNvSpPr>
            <a:spLocks noGrp="1"/>
          </p:cNvSpPr>
          <p:nvPr>
            <p:ph type="sldNum" sz="quarter" idx="12"/>
          </p:nvPr>
        </p:nvSpPr>
        <p:spPr/>
        <p:txBody>
          <a:bodyPr/>
          <a:lstStyle/>
          <a:p>
            <a:fld id="{9B007EB5-E551-4081-B1D4-5458D7644D4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19400" y="228600"/>
            <a:ext cx="6096000" cy="944562"/>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77CFC23-99AF-4883-881F-A6DD366A843C}" type="datetime1">
              <a:rPr lang="en-US" smtClean="0"/>
              <a:pPr/>
              <a:t>6/28/2016</a:t>
            </a:fld>
            <a:endParaRPr lang="en-US"/>
          </a:p>
        </p:txBody>
      </p:sp>
      <p:sp>
        <p:nvSpPr>
          <p:cNvPr id="9" name="Slide Number Placeholder 8"/>
          <p:cNvSpPr>
            <a:spLocks noGrp="1"/>
          </p:cNvSpPr>
          <p:nvPr>
            <p:ph type="sldNum" sz="quarter" idx="12"/>
          </p:nvPr>
        </p:nvSpPr>
        <p:spPr/>
        <p:txBody>
          <a:bodyPr/>
          <a:lstStyle/>
          <a:p>
            <a:fld id="{9B007EB5-E551-4081-B1D4-5458D7644D4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819400" y="228600"/>
            <a:ext cx="6096000" cy="944562"/>
          </a:xfrm>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426B7775-0FB7-4EC8-BCB2-C596B636DF03}" type="datetime1">
              <a:rPr lang="en-US" smtClean="0"/>
              <a:pPr/>
              <a:t>6/28/2016</a:t>
            </a:fld>
            <a:endParaRPr lang="en-US"/>
          </a:p>
        </p:txBody>
      </p:sp>
      <p:sp>
        <p:nvSpPr>
          <p:cNvPr id="5" name="Slide Number Placeholder 4"/>
          <p:cNvSpPr>
            <a:spLocks noGrp="1"/>
          </p:cNvSpPr>
          <p:nvPr>
            <p:ph type="sldNum" sz="quarter" idx="12"/>
          </p:nvPr>
        </p:nvSpPr>
        <p:spPr/>
        <p:txBody>
          <a:bodyPr/>
          <a:lstStyle/>
          <a:p>
            <a:fld id="{9B007EB5-E551-4081-B1D4-5458D7644D4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2B3495-C270-42FA-BEA2-29A2E18E9D6B}" type="datetime1">
              <a:rPr lang="en-US" smtClean="0"/>
              <a:pPr/>
              <a:t>6/28/2016</a:t>
            </a:fld>
            <a:endParaRPr lang="en-US"/>
          </a:p>
        </p:txBody>
      </p:sp>
      <p:sp>
        <p:nvSpPr>
          <p:cNvPr id="4" name="Slide Number Placeholder 3"/>
          <p:cNvSpPr>
            <a:spLocks noGrp="1"/>
          </p:cNvSpPr>
          <p:nvPr>
            <p:ph type="sldNum" sz="quarter" idx="12"/>
          </p:nvPr>
        </p:nvSpPr>
        <p:spPr/>
        <p:txBody>
          <a:bodyPr/>
          <a:lstStyle/>
          <a:p>
            <a:fld id="{9B007EB5-E551-4081-B1D4-5458D7644D4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A9BB50-6DD7-4EEF-8CC7-AC3030BD2D49}" type="datetime1">
              <a:rPr lang="en-US" smtClean="0"/>
              <a:pPr/>
              <a:t>6/28/2016</a:t>
            </a:fld>
            <a:endParaRPr lang="en-US"/>
          </a:p>
        </p:txBody>
      </p:sp>
      <p:sp>
        <p:nvSpPr>
          <p:cNvPr id="7" name="Slide Number Placeholder 6"/>
          <p:cNvSpPr>
            <a:spLocks noGrp="1"/>
          </p:cNvSpPr>
          <p:nvPr>
            <p:ph type="sldNum" sz="quarter" idx="12"/>
          </p:nvPr>
        </p:nvSpPr>
        <p:spPr/>
        <p:txBody>
          <a:bodyPr/>
          <a:lstStyle/>
          <a:p>
            <a:fld id="{9B007EB5-E551-4081-B1D4-5458D7644D4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8AB168-0F9A-485B-99C3-0E1B6524C3BC}" type="datetime1">
              <a:rPr lang="en-US" smtClean="0"/>
              <a:pPr/>
              <a:t>6/28/2016</a:t>
            </a:fld>
            <a:endParaRPr lang="en-US"/>
          </a:p>
        </p:txBody>
      </p:sp>
      <p:sp>
        <p:nvSpPr>
          <p:cNvPr id="7" name="Slide Number Placeholder 6"/>
          <p:cNvSpPr>
            <a:spLocks noGrp="1"/>
          </p:cNvSpPr>
          <p:nvPr>
            <p:ph type="sldNum" sz="quarter" idx="12"/>
          </p:nvPr>
        </p:nvSpPr>
        <p:spPr/>
        <p:txBody>
          <a:bodyPr/>
          <a:lstStyle/>
          <a:p>
            <a:fld id="{9B007EB5-E551-4081-B1D4-5458D7644D4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19400" y="228600"/>
            <a:ext cx="6096000" cy="9445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F6C345-A948-4B2E-87CB-4EF8A38F23A6}" type="datetime1">
              <a:rPr lang="en-US" smtClean="0"/>
              <a:pPr/>
              <a:t>6/28/2016</a:t>
            </a:fld>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007EB5-E551-4081-B1D4-5458D7644D4F}" type="slidenum">
              <a:rPr lang="en-US" smtClean="0"/>
              <a:pPr/>
              <a:t>‹#›</a:t>
            </a:fld>
            <a:endParaRPr lang="en-US" dirty="0"/>
          </a:p>
        </p:txBody>
      </p:sp>
      <p:pic>
        <p:nvPicPr>
          <p:cNvPr id="5" name="Picture 4" descr="NCCCS_logo_2C.jp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152400"/>
            <a:ext cx="2667000" cy="101466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752600"/>
            <a:ext cx="7772400" cy="1470025"/>
          </a:xfrm>
        </p:spPr>
        <p:txBody>
          <a:bodyPr>
            <a:normAutofit fontScale="90000"/>
          </a:bodyPr>
          <a:lstStyle/>
          <a:p>
            <a:r>
              <a:rPr lang="en-US" sz="4800" dirty="0" smtClean="0">
                <a:effectLst>
                  <a:outerShdw blurRad="38100" dist="38100" dir="2700000" algn="tl">
                    <a:srgbClr val="DDDDDD"/>
                  </a:outerShdw>
                </a:effectLst>
                <a:latin typeface="Arial" charset="0"/>
                <a:ea typeface="ヒラギノ角ゴ Pro W3" charset="0"/>
                <a:cs typeface="ヒラギノ角ゴ Pro W3" charset="0"/>
              </a:rPr>
              <a:t>North Carolina</a:t>
            </a:r>
            <a:br>
              <a:rPr lang="en-US" sz="4800" dirty="0" smtClean="0">
                <a:effectLst>
                  <a:outerShdw blurRad="38100" dist="38100" dir="2700000" algn="tl">
                    <a:srgbClr val="DDDDDD"/>
                  </a:outerShdw>
                </a:effectLst>
                <a:latin typeface="Arial" charset="0"/>
                <a:ea typeface="ヒラギノ角ゴ Pro W3" charset="0"/>
                <a:cs typeface="ヒラギノ角ゴ Pro W3" charset="0"/>
              </a:rPr>
            </a:br>
            <a:r>
              <a:rPr lang="en-US" sz="4800" dirty="0" smtClean="0">
                <a:effectLst>
                  <a:outerShdw blurRad="38100" dist="38100" dir="2700000" algn="tl">
                    <a:srgbClr val="DDDDDD"/>
                  </a:outerShdw>
                </a:effectLst>
                <a:latin typeface="Arial" charset="0"/>
                <a:ea typeface="ヒラギノ角ゴ Pro W3" charset="0"/>
                <a:cs typeface="ヒラギノ角ゴ Pro W3" charset="0"/>
              </a:rPr>
              <a:t> </a:t>
            </a:r>
            <a:r>
              <a:rPr lang="en-US" sz="4800" dirty="0" smtClean="0">
                <a:effectLst>
                  <a:outerShdw blurRad="38100" dist="38100" dir="2700000" algn="tl">
                    <a:srgbClr val="DDDDDD"/>
                  </a:outerShdw>
                </a:effectLst>
                <a:latin typeface="Arial" charset="0"/>
                <a:ea typeface="ヒラギノ角ゴ Pro W3" charset="0"/>
                <a:cs typeface="ヒラギノ角ゴ Pro W3" charset="0"/>
              </a:rPr>
              <a:t>Career Clusters Guide</a:t>
            </a:r>
            <a:endParaRPr lang="en-US" sz="4800" dirty="0">
              <a:effectLst>
                <a:outerShdw blurRad="38100" dist="38100" dir="2700000" algn="tl">
                  <a:srgbClr val="DDDDDD"/>
                </a:outerShdw>
              </a:effectLst>
              <a:latin typeface="Arial" charset="0"/>
              <a:ea typeface="ヒラギノ角ゴ Pro W3" charset="0"/>
              <a:cs typeface="ヒラギノ角ゴ Pro W3" charset="0"/>
            </a:endParaRPr>
          </a:p>
        </p:txBody>
      </p:sp>
      <p:sp>
        <p:nvSpPr>
          <p:cNvPr id="14339" name="Rectangle 3"/>
          <p:cNvSpPr>
            <a:spLocks noGrp="1" noChangeArrowheads="1"/>
          </p:cNvSpPr>
          <p:nvPr>
            <p:ph type="subTitle" idx="1"/>
          </p:nvPr>
        </p:nvSpPr>
        <p:spPr>
          <a:xfrm>
            <a:off x="914400" y="3657600"/>
            <a:ext cx="7086600" cy="2362200"/>
          </a:xfrm>
        </p:spPr>
        <p:txBody>
          <a:bodyPr>
            <a:noAutofit/>
          </a:bodyPr>
          <a:lstStyle/>
          <a:p>
            <a:pPr marL="461963" algn="l">
              <a:lnSpc>
                <a:spcPct val="110000"/>
              </a:lnSpc>
            </a:pPr>
            <a:r>
              <a:rPr lang="en-US" sz="2400" b="1" dirty="0">
                <a:latin typeface="Arial" charset="0"/>
                <a:ea typeface="ヒラギノ角ゴ Pro W3" charset="0"/>
                <a:cs typeface="ヒラギノ角ゴ Pro W3" charset="0"/>
              </a:rPr>
              <a:t>Chris </a:t>
            </a:r>
            <a:r>
              <a:rPr lang="en-US" sz="2400" b="1" dirty="0" err="1" smtClean="0">
                <a:latin typeface="Arial" charset="0"/>
                <a:ea typeface="ヒラギノ角ゴ Pro W3" charset="0"/>
                <a:cs typeface="ヒラギノ角ゴ Pro W3" charset="0"/>
              </a:rPr>
              <a:t>Droessler</a:t>
            </a:r>
            <a:r>
              <a:rPr lang="en-US" sz="2400" b="1" dirty="0" smtClean="0">
                <a:latin typeface="Arial" charset="0"/>
                <a:ea typeface="ヒラギノ角ゴ Pro W3" charset="0"/>
                <a:cs typeface="ヒラギノ角ゴ Pro W3" charset="0"/>
              </a:rPr>
              <a:t/>
            </a:r>
            <a:br>
              <a:rPr lang="en-US" sz="2400" b="1" dirty="0" smtClean="0">
                <a:latin typeface="Arial" charset="0"/>
                <a:ea typeface="ヒラギノ角ゴ Pro W3" charset="0"/>
                <a:cs typeface="ヒラギノ角ゴ Pro W3" charset="0"/>
              </a:rPr>
            </a:br>
            <a:r>
              <a:rPr lang="en-US" sz="2400" dirty="0" smtClean="0">
                <a:latin typeface="Arial" charset="0"/>
                <a:ea typeface="ヒラギノ角ゴ Pro W3" charset="0"/>
                <a:cs typeface="ヒラギノ角ゴ Pro W3" charset="0"/>
              </a:rPr>
              <a:t>Career and Technical Education Coordinator</a:t>
            </a:r>
            <a:br>
              <a:rPr lang="en-US" sz="2400" dirty="0" smtClean="0">
                <a:latin typeface="Arial" charset="0"/>
                <a:ea typeface="ヒラギノ角ゴ Pro W3" charset="0"/>
                <a:cs typeface="ヒラギノ角ゴ Pro W3" charset="0"/>
              </a:rPr>
            </a:br>
            <a:r>
              <a:rPr lang="en-US" sz="2400" dirty="0" smtClean="0">
                <a:latin typeface="Arial" charset="0"/>
                <a:ea typeface="ヒラギノ角ゴ Pro W3" charset="0"/>
                <a:cs typeface="ヒラギノ角ゴ Pro W3" charset="0"/>
              </a:rPr>
              <a:t>NC </a:t>
            </a:r>
            <a:r>
              <a:rPr lang="en-US" sz="2400" dirty="0">
                <a:latin typeface="Arial" charset="0"/>
                <a:ea typeface="ヒラギノ角ゴ Pro W3" charset="0"/>
                <a:cs typeface="ヒラギノ角ゴ Pro W3" charset="0"/>
              </a:rPr>
              <a:t>Community </a:t>
            </a:r>
            <a:r>
              <a:rPr lang="en-US" sz="2400" dirty="0" smtClean="0">
                <a:latin typeface="Arial" charset="0"/>
                <a:ea typeface="ヒラギノ角ゴ Pro W3" charset="0"/>
                <a:cs typeface="ヒラギノ角ゴ Pro W3" charset="0"/>
              </a:rPr>
              <a:t>College System</a:t>
            </a:r>
            <a:endParaRPr lang="en-US" sz="2400" dirty="0">
              <a:latin typeface="Arial" charset="0"/>
              <a:ea typeface="ヒラギノ角ゴ Pro W3" charset="0"/>
              <a:cs typeface="ヒラギノ角ゴ Pro W3" charset="0"/>
            </a:endParaRPr>
          </a:p>
          <a:p>
            <a:pPr marL="461963" algn="l">
              <a:lnSpc>
                <a:spcPct val="110000"/>
              </a:lnSpc>
            </a:pPr>
            <a:r>
              <a:rPr lang="en-US" sz="2400" dirty="0" err="1" smtClean="0">
                <a:latin typeface="Arial" charset="0"/>
                <a:ea typeface="ヒラギノ角ゴ Pro W3" charset="0"/>
                <a:cs typeface="ヒラギノ角ゴ Pro W3" charset="0"/>
              </a:rPr>
              <a:t>DroesslerC@NCCommunityColleges.edu</a:t>
            </a:r>
            <a:endParaRPr lang="en-US" sz="2400" dirty="0">
              <a:latin typeface="Arial" charset="0"/>
              <a:ea typeface="ヒラギノ角ゴ Pro W3" charset="0"/>
              <a:cs typeface="ヒラギノ角ゴ Pro W3" charset="0"/>
            </a:endParaRPr>
          </a:p>
        </p:txBody>
      </p:sp>
      <p:sp>
        <p:nvSpPr>
          <p:cNvPr id="4" name="Rectangle 3"/>
          <p:cNvSpPr>
            <a:spLocks noChangeArrowheads="1"/>
          </p:cNvSpPr>
          <p:nvPr/>
        </p:nvSpPr>
        <p:spPr bwMode="auto">
          <a:xfrm>
            <a:off x="228600" y="5562600"/>
            <a:ext cx="86868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1604963" indent="-1604963" algn="r">
              <a:spcBef>
                <a:spcPct val="20000"/>
              </a:spcBef>
              <a:tabLst>
                <a:tab pos="1604963" algn="l"/>
              </a:tabLst>
            </a:pPr>
            <a:r>
              <a:rPr lang="en-US" sz="3000" dirty="0" smtClean="0"/>
              <a:t>Get the PowerPoint</a:t>
            </a:r>
          </a:p>
          <a:p>
            <a:pPr marL="1604963" indent="-1604963" algn="r">
              <a:spcBef>
                <a:spcPct val="20000"/>
              </a:spcBef>
              <a:tabLst>
                <a:tab pos="1604963" algn="l"/>
              </a:tabLst>
            </a:pPr>
            <a:r>
              <a:rPr lang="en-US" sz="3000" dirty="0" smtClean="0"/>
              <a:t>www.ncperkins.org</a:t>
            </a:r>
            <a:endParaRPr lang="en-US" sz="3000" dirty="0"/>
          </a:p>
        </p:txBody>
      </p:sp>
    </p:spTree>
    <p:extLst>
      <p:ext uri="{BB962C8B-B14F-4D97-AF65-F5344CB8AC3E}">
        <p14:creationId xmlns:p14="http://schemas.microsoft.com/office/powerpoint/2010/main" val="287618144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B007EB5-E551-4081-B1D4-5458D7644D4F}" type="slidenum">
              <a:rPr lang="en-US" smtClean="0"/>
              <a:pPr/>
              <a:t>10</a:t>
            </a:fld>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7700" y="0"/>
            <a:ext cx="5299364" cy="6858000"/>
          </a:xfrm>
          <a:prstGeom prst="rect">
            <a:avLst/>
          </a:prstGeom>
        </p:spPr>
      </p:pic>
    </p:spTree>
    <p:extLst>
      <p:ext uri="{BB962C8B-B14F-4D97-AF65-F5344CB8AC3E}">
        <p14:creationId xmlns:p14="http://schemas.microsoft.com/office/powerpoint/2010/main" val="20649354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B007EB5-E551-4081-B1D4-5458D7644D4F}" type="slidenum">
              <a:rPr lang="en-US" smtClean="0"/>
              <a:pPr/>
              <a:t>11</a:t>
            </a:fld>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7700" y="0"/>
            <a:ext cx="5299364" cy="6858000"/>
          </a:xfrm>
          <a:prstGeom prst="rect">
            <a:avLst/>
          </a:prstGeom>
        </p:spPr>
      </p:pic>
    </p:spTree>
    <p:extLst>
      <p:ext uri="{BB962C8B-B14F-4D97-AF65-F5344CB8AC3E}">
        <p14:creationId xmlns:p14="http://schemas.microsoft.com/office/powerpoint/2010/main" val="1369450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B007EB5-E551-4081-B1D4-5458D7644D4F}" type="slidenum">
              <a:rPr lang="en-US" smtClean="0"/>
              <a:pPr/>
              <a:t>12</a:t>
            </a:fld>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7700" y="0"/>
            <a:ext cx="5299364" cy="6858000"/>
          </a:xfrm>
          <a:prstGeom prst="rect">
            <a:avLst/>
          </a:prstGeom>
        </p:spPr>
      </p:pic>
    </p:spTree>
    <p:extLst>
      <p:ext uri="{BB962C8B-B14F-4D97-AF65-F5344CB8AC3E}">
        <p14:creationId xmlns:p14="http://schemas.microsoft.com/office/powerpoint/2010/main" val="2093615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B007EB5-E551-4081-B1D4-5458D7644D4F}" type="slidenum">
              <a:rPr lang="en-US" smtClean="0"/>
              <a:pPr/>
              <a:t>13</a:t>
            </a:fld>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7700" y="0"/>
            <a:ext cx="5299364" cy="6858000"/>
          </a:xfrm>
          <a:prstGeom prst="rect">
            <a:avLst/>
          </a:prstGeom>
        </p:spPr>
      </p:pic>
    </p:spTree>
    <p:extLst>
      <p:ext uri="{BB962C8B-B14F-4D97-AF65-F5344CB8AC3E}">
        <p14:creationId xmlns:p14="http://schemas.microsoft.com/office/powerpoint/2010/main" val="13309190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B007EB5-E551-4081-B1D4-5458D7644D4F}" type="slidenum">
              <a:rPr lang="en-US" smtClean="0"/>
              <a:pPr/>
              <a:t>14</a:t>
            </a:fld>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7700" y="0"/>
            <a:ext cx="5299364" cy="6858000"/>
          </a:xfrm>
          <a:prstGeom prst="rect">
            <a:avLst/>
          </a:prstGeom>
        </p:spPr>
      </p:pic>
    </p:spTree>
    <p:extLst>
      <p:ext uri="{BB962C8B-B14F-4D97-AF65-F5344CB8AC3E}">
        <p14:creationId xmlns:p14="http://schemas.microsoft.com/office/powerpoint/2010/main" val="19518038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B007EB5-E551-4081-B1D4-5458D7644D4F}" type="slidenum">
              <a:rPr lang="en-US" smtClean="0"/>
              <a:pPr/>
              <a:t>15</a:t>
            </a:fld>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7700" y="0"/>
            <a:ext cx="5299364" cy="6858000"/>
          </a:xfrm>
          <a:prstGeom prst="rect">
            <a:avLst/>
          </a:prstGeom>
        </p:spPr>
      </p:pic>
    </p:spTree>
    <p:extLst>
      <p:ext uri="{BB962C8B-B14F-4D97-AF65-F5344CB8AC3E}">
        <p14:creationId xmlns:p14="http://schemas.microsoft.com/office/powerpoint/2010/main" val="10777365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B007EB5-E551-4081-B1D4-5458D7644D4F}" type="slidenum">
              <a:rPr lang="en-US" smtClean="0"/>
              <a:pPr/>
              <a:t>16</a:t>
            </a:fld>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7700" y="0"/>
            <a:ext cx="5299364" cy="6858000"/>
          </a:xfrm>
          <a:prstGeom prst="rect">
            <a:avLst/>
          </a:prstGeom>
        </p:spPr>
      </p:pic>
    </p:spTree>
    <p:extLst>
      <p:ext uri="{BB962C8B-B14F-4D97-AF65-F5344CB8AC3E}">
        <p14:creationId xmlns:p14="http://schemas.microsoft.com/office/powerpoint/2010/main" val="10187604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B007EB5-E551-4081-B1D4-5458D7644D4F}" type="slidenum">
              <a:rPr lang="en-US" smtClean="0"/>
              <a:pPr/>
              <a:t>17</a:t>
            </a:fld>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39644"/>
            <a:ext cx="4572000" cy="591670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439644"/>
            <a:ext cx="4572000" cy="5916706"/>
          </a:xfrm>
          <a:prstGeom prst="rect">
            <a:avLst/>
          </a:prstGeom>
        </p:spPr>
      </p:pic>
      <p:cxnSp>
        <p:nvCxnSpPr>
          <p:cNvPr id="6" name="Straight Connector 5"/>
          <p:cNvCxnSpPr/>
          <p:nvPr/>
        </p:nvCxnSpPr>
        <p:spPr>
          <a:xfrm flipV="1">
            <a:off x="4572000" y="90488"/>
            <a:ext cx="0" cy="653891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50417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B007EB5-E551-4081-B1D4-5458D7644D4F}" type="slidenum">
              <a:rPr lang="en-US" smtClean="0"/>
              <a:pPr/>
              <a:t>18</a:t>
            </a:fld>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7700" y="0"/>
            <a:ext cx="5299364" cy="6858000"/>
          </a:xfrm>
          <a:prstGeom prst="rect">
            <a:avLst/>
          </a:prstGeom>
        </p:spPr>
      </p:pic>
    </p:spTree>
    <p:extLst>
      <p:ext uri="{BB962C8B-B14F-4D97-AF65-F5344CB8AC3E}">
        <p14:creationId xmlns:p14="http://schemas.microsoft.com/office/powerpoint/2010/main" val="19700048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B007EB5-E551-4081-B1D4-5458D7644D4F}" type="slidenum">
              <a:rPr lang="en-US" smtClean="0"/>
              <a:pPr/>
              <a:t>19</a:t>
            </a:fld>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7700" y="0"/>
            <a:ext cx="5299364" cy="6858000"/>
          </a:xfrm>
          <a:prstGeom prst="rect">
            <a:avLst/>
          </a:prstGeom>
        </p:spPr>
      </p:pic>
    </p:spTree>
    <p:extLst>
      <p:ext uri="{BB962C8B-B14F-4D97-AF65-F5344CB8AC3E}">
        <p14:creationId xmlns:p14="http://schemas.microsoft.com/office/powerpoint/2010/main" val="7760104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16 Career Clusters</a:t>
            </a:r>
            <a:endParaRPr lang="en-US" dirty="0"/>
          </a:p>
        </p:txBody>
      </p:sp>
      <p:sp>
        <p:nvSpPr>
          <p:cNvPr id="7" name="Content Placeholder 6"/>
          <p:cNvSpPr>
            <a:spLocks noGrp="1"/>
          </p:cNvSpPr>
          <p:nvPr>
            <p:ph sz="half" idx="2"/>
          </p:nvPr>
        </p:nvSpPr>
        <p:spPr>
          <a:xfrm>
            <a:off x="228601" y="1371600"/>
            <a:ext cx="4343399" cy="3951288"/>
          </a:xfrm>
        </p:spPr>
        <p:txBody>
          <a:bodyPr>
            <a:noAutofit/>
          </a:bodyPr>
          <a:lstStyle/>
          <a:p>
            <a:pPr marL="257175" indent="-171450" defTabSz="685800">
              <a:lnSpc>
                <a:spcPct val="120000"/>
              </a:lnSpc>
              <a:defRPr/>
            </a:pPr>
            <a:r>
              <a:rPr lang="en-US" sz="2200" b="1" dirty="0">
                <a:solidFill>
                  <a:srgbClr val="2F2B20"/>
                </a:solidFill>
                <a:latin typeface="Calibri"/>
              </a:rPr>
              <a:t>Agriculture, Food &amp; Natural Resources</a:t>
            </a:r>
          </a:p>
          <a:p>
            <a:pPr marL="257175" indent="-171450" defTabSz="685800">
              <a:lnSpc>
                <a:spcPct val="120000"/>
              </a:lnSpc>
              <a:defRPr/>
            </a:pPr>
            <a:r>
              <a:rPr lang="en-US" sz="2200" b="1" dirty="0">
                <a:solidFill>
                  <a:srgbClr val="2F2B20"/>
                </a:solidFill>
                <a:latin typeface="Calibri"/>
              </a:rPr>
              <a:t>Architecture &amp; Construction</a:t>
            </a:r>
          </a:p>
          <a:p>
            <a:pPr marL="257175" indent="-171450" defTabSz="685800">
              <a:lnSpc>
                <a:spcPct val="120000"/>
              </a:lnSpc>
              <a:defRPr/>
            </a:pPr>
            <a:r>
              <a:rPr lang="en-US" sz="2200" b="1" dirty="0">
                <a:solidFill>
                  <a:srgbClr val="2F2B20"/>
                </a:solidFill>
                <a:latin typeface="Calibri"/>
              </a:rPr>
              <a:t>Arts, A/V Technology &amp; Communications</a:t>
            </a:r>
          </a:p>
          <a:p>
            <a:pPr marL="257175" indent="-171450" defTabSz="685800">
              <a:lnSpc>
                <a:spcPct val="120000"/>
              </a:lnSpc>
              <a:defRPr/>
            </a:pPr>
            <a:r>
              <a:rPr lang="en-US" sz="2200" b="1" dirty="0">
                <a:solidFill>
                  <a:srgbClr val="2F2B20"/>
                </a:solidFill>
                <a:latin typeface="Calibri"/>
              </a:rPr>
              <a:t>Business, Management &amp; Administration</a:t>
            </a:r>
          </a:p>
          <a:p>
            <a:pPr marL="257175" indent="-171450" defTabSz="685800">
              <a:lnSpc>
                <a:spcPct val="120000"/>
              </a:lnSpc>
              <a:defRPr/>
            </a:pPr>
            <a:r>
              <a:rPr lang="en-US" sz="2200" b="1" dirty="0">
                <a:solidFill>
                  <a:srgbClr val="2F2B20"/>
                </a:solidFill>
                <a:latin typeface="Calibri"/>
              </a:rPr>
              <a:t>Education &amp; Training</a:t>
            </a:r>
          </a:p>
          <a:p>
            <a:pPr marL="257175" indent="-171450" defTabSz="685800">
              <a:lnSpc>
                <a:spcPct val="120000"/>
              </a:lnSpc>
              <a:defRPr/>
            </a:pPr>
            <a:r>
              <a:rPr lang="en-US" sz="2200" b="1" dirty="0">
                <a:solidFill>
                  <a:srgbClr val="2F2B20"/>
                </a:solidFill>
                <a:latin typeface="Calibri"/>
              </a:rPr>
              <a:t>Finance</a:t>
            </a:r>
          </a:p>
          <a:p>
            <a:pPr marL="257175" indent="-171450" defTabSz="685800">
              <a:lnSpc>
                <a:spcPct val="120000"/>
              </a:lnSpc>
              <a:defRPr/>
            </a:pPr>
            <a:r>
              <a:rPr lang="en-US" sz="2200" b="1" dirty="0">
                <a:solidFill>
                  <a:srgbClr val="2F2B20"/>
                </a:solidFill>
                <a:latin typeface="Calibri"/>
              </a:rPr>
              <a:t>Government &amp; Public Administration</a:t>
            </a:r>
          </a:p>
          <a:p>
            <a:pPr marL="257175" indent="-171450" defTabSz="685800">
              <a:lnSpc>
                <a:spcPct val="120000"/>
              </a:lnSpc>
              <a:defRPr/>
            </a:pPr>
            <a:r>
              <a:rPr lang="en-US" sz="2200" b="1" dirty="0">
                <a:solidFill>
                  <a:srgbClr val="2F2B20"/>
                </a:solidFill>
                <a:latin typeface="Calibri"/>
              </a:rPr>
              <a:t>Health </a:t>
            </a:r>
            <a:r>
              <a:rPr lang="en-US" sz="2200" b="1" dirty="0" smtClean="0">
                <a:solidFill>
                  <a:srgbClr val="2F2B20"/>
                </a:solidFill>
                <a:latin typeface="Calibri"/>
              </a:rPr>
              <a:t>Science</a:t>
            </a:r>
            <a:endParaRPr lang="en-US" sz="2200" b="1" dirty="0">
              <a:solidFill>
                <a:srgbClr val="2F2B20"/>
              </a:solidFill>
              <a:latin typeface="Calibri"/>
            </a:endParaRPr>
          </a:p>
        </p:txBody>
      </p:sp>
      <p:sp>
        <p:nvSpPr>
          <p:cNvPr id="6" name="Content Placeholder 5"/>
          <p:cNvSpPr>
            <a:spLocks noGrp="1"/>
          </p:cNvSpPr>
          <p:nvPr>
            <p:ph sz="quarter" idx="4"/>
          </p:nvPr>
        </p:nvSpPr>
        <p:spPr>
          <a:xfrm>
            <a:off x="4114800" y="1371600"/>
            <a:ext cx="4800600" cy="4984750"/>
          </a:xfrm>
        </p:spPr>
        <p:txBody>
          <a:bodyPr>
            <a:noAutofit/>
          </a:bodyPr>
          <a:lstStyle/>
          <a:p>
            <a:pPr marL="257175" indent="-171450" defTabSz="685800">
              <a:lnSpc>
                <a:spcPct val="120000"/>
              </a:lnSpc>
              <a:defRPr/>
            </a:pPr>
            <a:r>
              <a:rPr lang="en-US" sz="2200" b="1" dirty="0">
                <a:solidFill>
                  <a:srgbClr val="2F2B20"/>
                </a:solidFill>
                <a:latin typeface="Calibri"/>
              </a:rPr>
              <a:t>Hospitality &amp; Tourism</a:t>
            </a:r>
          </a:p>
          <a:p>
            <a:pPr marL="257175" indent="-171450" defTabSz="685800">
              <a:lnSpc>
                <a:spcPct val="120000"/>
              </a:lnSpc>
              <a:defRPr/>
            </a:pPr>
            <a:r>
              <a:rPr lang="en-US" sz="2200" b="1" dirty="0">
                <a:solidFill>
                  <a:srgbClr val="2F2B20"/>
                </a:solidFill>
                <a:latin typeface="Calibri"/>
              </a:rPr>
              <a:t>Human Services</a:t>
            </a:r>
          </a:p>
          <a:p>
            <a:pPr marL="257175" indent="-171450" defTabSz="685800">
              <a:lnSpc>
                <a:spcPct val="120000"/>
              </a:lnSpc>
              <a:defRPr/>
            </a:pPr>
            <a:r>
              <a:rPr lang="en-US" sz="2200" b="1" dirty="0">
                <a:solidFill>
                  <a:srgbClr val="2F2B20"/>
                </a:solidFill>
                <a:latin typeface="Calibri"/>
              </a:rPr>
              <a:t>Information Technology</a:t>
            </a:r>
          </a:p>
          <a:p>
            <a:pPr marL="257175" indent="-171450" defTabSz="685800">
              <a:lnSpc>
                <a:spcPct val="120000"/>
              </a:lnSpc>
              <a:defRPr/>
            </a:pPr>
            <a:r>
              <a:rPr lang="en-US" sz="2200" b="1" dirty="0">
                <a:solidFill>
                  <a:srgbClr val="2F2B20"/>
                </a:solidFill>
                <a:latin typeface="Calibri"/>
              </a:rPr>
              <a:t>Law, Public Safety, Corrections &amp; Security</a:t>
            </a:r>
          </a:p>
          <a:p>
            <a:pPr marL="257175" indent="-171450" defTabSz="685800">
              <a:lnSpc>
                <a:spcPct val="120000"/>
              </a:lnSpc>
              <a:defRPr/>
            </a:pPr>
            <a:r>
              <a:rPr lang="en-US" sz="2200" b="1" dirty="0">
                <a:solidFill>
                  <a:srgbClr val="2F2B20"/>
                </a:solidFill>
                <a:latin typeface="Calibri"/>
              </a:rPr>
              <a:t>Manufacturing</a:t>
            </a:r>
          </a:p>
          <a:p>
            <a:pPr marL="257175" indent="-171450" defTabSz="685800">
              <a:lnSpc>
                <a:spcPct val="120000"/>
              </a:lnSpc>
              <a:defRPr/>
            </a:pPr>
            <a:r>
              <a:rPr lang="en-US" sz="2200" b="1" dirty="0">
                <a:solidFill>
                  <a:srgbClr val="2F2B20"/>
                </a:solidFill>
                <a:latin typeface="Calibri"/>
              </a:rPr>
              <a:t>Marketing, Sales &amp; Services</a:t>
            </a:r>
          </a:p>
          <a:p>
            <a:pPr marL="257175" indent="-171450" defTabSz="685800">
              <a:lnSpc>
                <a:spcPct val="120000"/>
              </a:lnSpc>
              <a:defRPr/>
            </a:pPr>
            <a:r>
              <a:rPr lang="en-US" sz="2200" b="1" dirty="0">
                <a:solidFill>
                  <a:srgbClr val="2F2B20"/>
                </a:solidFill>
                <a:latin typeface="Calibri"/>
              </a:rPr>
              <a:t>Science, Technology, Engineering &amp; Mathematics</a:t>
            </a:r>
          </a:p>
          <a:p>
            <a:pPr marL="257175" indent="-171450" defTabSz="685800">
              <a:lnSpc>
                <a:spcPct val="120000"/>
              </a:lnSpc>
              <a:defRPr/>
            </a:pPr>
            <a:r>
              <a:rPr lang="en-US" sz="2200" b="1" dirty="0">
                <a:solidFill>
                  <a:srgbClr val="2F2B20"/>
                </a:solidFill>
                <a:latin typeface="Calibri"/>
              </a:rPr>
              <a:t>Transportation, Distribution &amp; </a:t>
            </a:r>
            <a:r>
              <a:rPr lang="en-US" sz="2200" b="1" dirty="0" smtClean="0">
                <a:solidFill>
                  <a:srgbClr val="2F2B20"/>
                </a:solidFill>
                <a:latin typeface="Calibri"/>
              </a:rPr>
              <a:t>Logistics</a:t>
            </a:r>
            <a:endParaRPr lang="en-US" sz="2200" b="1" dirty="0">
              <a:solidFill>
                <a:srgbClr val="2F2B20"/>
              </a:solidFill>
              <a:latin typeface="Calibri"/>
            </a:endParaRPr>
          </a:p>
        </p:txBody>
      </p:sp>
      <p:sp>
        <p:nvSpPr>
          <p:cNvPr id="4" name="Slide Number Placeholder 3"/>
          <p:cNvSpPr>
            <a:spLocks noGrp="1"/>
          </p:cNvSpPr>
          <p:nvPr>
            <p:ph type="sldNum" sz="quarter" idx="12"/>
          </p:nvPr>
        </p:nvSpPr>
        <p:spPr/>
        <p:txBody>
          <a:bodyPr/>
          <a:lstStyle/>
          <a:p>
            <a:fld id="{11F27F3A-B3E9-41ED-AF8F-A365F10BB65F}" type="slidenum">
              <a:rPr lang="en-US" smtClean="0"/>
              <a:pPr/>
              <a:t>2</a:t>
            </a:fld>
            <a:endParaRPr lang="en-US"/>
          </a:p>
        </p:txBody>
      </p:sp>
    </p:spTree>
    <p:extLst>
      <p:ext uri="{BB962C8B-B14F-4D97-AF65-F5344CB8AC3E}">
        <p14:creationId xmlns:p14="http://schemas.microsoft.com/office/powerpoint/2010/main" val="16084872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B007EB5-E551-4081-B1D4-5458D7644D4F}" type="slidenum">
              <a:rPr lang="en-US" smtClean="0"/>
              <a:pPr/>
              <a:t>20</a:t>
            </a:fld>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76" y="475504"/>
            <a:ext cx="4572000" cy="591670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935" y="475504"/>
            <a:ext cx="4572000" cy="5916705"/>
          </a:xfrm>
          <a:prstGeom prst="rect">
            <a:avLst/>
          </a:prstGeom>
        </p:spPr>
      </p:pic>
      <p:cxnSp>
        <p:nvCxnSpPr>
          <p:cNvPr id="6" name="Straight Connector 5"/>
          <p:cNvCxnSpPr/>
          <p:nvPr/>
        </p:nvCxnSpPr>
        <p:spPr>
          <a:xfrm flipV="1">
            <a:off x="4572000" y="90488"/>
            <a:ext cx="0" cy="653891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90046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B007EB5-E551-4081-B1D4-5458D7644D4F}" type="slidenum">
              <a:rPr lang="en-US" smtClean="0"/>
              <a:pPr/>
              <a:t>21</a:t>
            </a:fld>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7700" y="0"/>
            <a:ext cx="5299364" cy="6858000"/>
          </a:xfrm>
          <a:prstGeom prst="rect">
            <a:avLst/>
          </a:prstGeom>
        </p:spPr>
      </p:pic>
    </p:spTree>
    <p:extLst>
      <p:ext uri="{BB962C8B-B14F-4D97-AF65-F5344CB8AC3E}">
        <p14:creationId xmlns:p14="http://schemas.microsoft.com/office/powerpoint/2010/main" val="13447874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B007EB5-E551-4081-B1D4-5458D7644D4F}" type="slidenum">
              <a:rPr lang="en-US" smtClean="0"/>
              <a:pPr/>
              <a:t>22</a:t>
            </a:fld>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7700" y="0"/>
            <a:ext cx="5299364" cy="6858000"/>
          </a:xfrm>
          <a:prstGeom prst="rect">
            <a:avLst/>
          </a:prstGeom>
        </p:spPr>
      </p:pic>
    </p:spTree>
    <p:extLst>
      <p:ext uri="{BB962C8B-B14F-4D97-AF65-F5344CB8AC3E}">
        <p14:creationId xmlns:p14="http://schemas.microsoft.com/office/powerpoint/2010/main" val="8359287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B007EB5-E551-4081-B1D4-5458D7644D4F}" type="slidenum">
              <a:rPr lang="en-US" smtClean="0"/>
              <a:pPr/>
              <a:t>23</a:t>
            </a:fld>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7700" y="0"/>
            <a:ext cx="5299364" cy="6858000"/>
          </a:xfrm>
          <a:prstGeom prst="rect">
            <a:avLst/>
          </a:prstGeom>
        </p:spPr>
      </p:pic>
    </p:spTree>
    <p:extLst>
      <p:ext uri="{BB962C8B-B14F-4D97-AF65-F5344CB8AC3E}">
        <p14:creationId xmlns:p14="http://schemas.microsoft.com/office/powerpoint/2010/main" val="14412469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1F27F3A-B3E9-41ED-AF8F-A365F10BB65F}" type="slidenum">
              <a:rPr lang="en-US" smtClean="0"/>
              <a:pPr/>
              <a:t>24</a:t>
            </a:fld>
            <a:endParaRPr lang="en-US"/>
          </a:p>
        </p:txBody>
      </p:sp>
      <p:pic>
        <p:nvPicPr>
          <p:cNvPr id="5" name="Picture 2" descr="C:\Users\cdroessler1\Documents\Career Development\CDF Pilot Class 2015\screen shots\01.png"/>
          <p:cNvPicPr>
            <a:picLocks noChangeAspect="1" noChangeArrowheads="1"/>
          </p:cNvPicPr>
          <p:nvPr/>
        </p:nvPicPr>
        <p:blipFill rotWithShape="1">
          <a:blip r:embed="rId3">
            <a:extLst>
              <a:ext uri="{28A0092B-C50C-407E-A947-70E740481C1C}">
                <a14:useLocalDpi xmlns:a14="http://schemas.microsoft.com/office/drawing/2010/main" val="0"/>
              </a:ext>
            </a:extLst>
          </a:blip>
          <a:srcRect r="1737" b="2648"/>
          <a:stretch/>
        </p:blipFill>
        <p:spPr bwMode="auto">
          <a:xfrm>
            <a:off x="695574" y="0"/>
            <a:ext cx="7915026"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3"/>
          <p:cNvSpPr txBox="1">
            <a:spLocks noChangeArrowheads="1"/>
          </p:cNvSpPr>
          <p:nvPr/>
        </p:nvSpPr>
        <p:spPr bwMode="auto">
          <a:xfrm>
            <a:off x="1600200" y="4191000"/>
            <a:ext cx="5867400" cy="1200329"/>
          </a:xfrm>
          <a:prstGeom prst="rect">
            <a:avLst/>
          </a:prstGeom>
          <a:solidFill>
            <a:srgbClr val="BBE0E3"/>
          </a:solidFill>
          <a:ln w="38100">
            <a:solidFill>
              <a:srgbClr val="7F1353"/>
            </a:solidFill>
            <a:miter lim="800000"/>
            <a:headEnd/>
            <a:tailEnd/>
          </a:ln>
          <a:effectLst/>
        </p:spPr>
        <p:txBody>
          <a:bodyPr wrap="square">
            <a:spAutoFit/>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defRPr/>
            </a:pPr>
            <a:endParaRPr lang="en-US" sz="1800" b="1" dirty="0">
              <a:solidFill>
                <a:srgbClr val="2F2B20"/>
              </a:solidFill>
              <a:effectLst>
                <a:outerShdw blurRad="38100" dist="38100" dir="2700000" algn="tl">
                  <a:srgbClr val="FFFFFF"/>
                </a:outerShdw>
              </a:effectLst>
              <a:latin typeface="Helvetica Neue" charset="0"/>
            </a:endParaRPr>
          </a:p>
          <a:p>
            <a:pPr>
              <a:defRPr/>
            </a:pPr>
            <a:r>
              <a:rPr lang="en-US" sz="3600" b="1" dirty="0" smtClean="0">
                <a:solidFill>
                  <a:srgbClr val="2F2B20"/>
                </a:solidFill>
                <a:effectLst>
                  <a:outerShdw blurRad="38100" dist="38100" dir="2700000" algn="tl">
                    <a:srgbClr val="FFFFFF"/>
                  </a:outerShdw>
                </a:effectLst>
                <a:latin typeface="Helvetica Neue" charset="0"/>
              </a:rPr>
              <a:t>   </a:t>
            </a:r>
            <a:r>
              <a:rPr lang="en-US" sz="3600" b="1" dirty="0" err="1" smtClean="0">
                <a:solidFill>
                  <a:srgbClr val="2F2B20"/>
                </a:solidFill>
                <a:effectLst>
                  <a:outerShdw blurRad="38100" dist="38100" dir="2700000" algn="tl">
                    <a:srgbClr val="FFFFFF"/>
                  </a:outerShdw>
                </a:effectLst>
                <a:latin typeface="Helvetica Neue" charset="0"/>
              </a:rPr>
              <a:t>NCperkins.org</a:t>
            </a:r>
            <a:r>
              <a:rPr lang="en-US" sz="3600" b="1" dirty="0" smtClean="0">
                <a:solidFill>
                  <a:srgbClr val="2F2B20"/>
                </a:solidFill>
                <a:effectLst>
                  <a:outerShdw blurRad="38100" dist="38100" dir="2700000" algn="tl">
                    <a:srgbClr val="FFFFFF"/>
                  </a:outerShdw>
                </a:effectLst>
                <a:latin typeface="Helvetica Neue" charset="0"/>
              </a:rPr>
              <a:t>/careers </a:t>
            </a:r>
            <a:endParaRPr lang="en-US" sz="3600" b="1" dirty="0">
              <a:solidFill>
                <a:srgbClr val="2F2B20"/>
              </a:solidFill>
              <a:effectLst>
                <a:outerShdw blurRad="38100" dist="38100" dir="2700000" algn="tl">
                  <a:srgbClr val="FFFFFF"/>
                </a:outerShdw>
              </a:effectLst>
              <a:latin typeface="Helvetica Neue" charset="0"/>
            </a:endParaRPr>
          </a:p>
          <a:p>
            <a:pPr>
              <a:defRPr/>
            </a:pPr>
            <a:endParaRPr lang="en-US" sz="1800" b="1" dirty="0">
              <a:solidFill>
                <a:srgbClr val="2F2B20"/>
              </a:solidFill>
              <a:effectLst>
                <a:outerShdw blurRad="38100" dist="38100" dir="2700000" algn="tl">
                  <a:srgbClr val="FFFFFF"/>
                </a:outerShdw>
              </a:effectLst>
              <a:latin typeface="Helvetica Neue" charset="0"/>
            </a:endParaRPr>
          </a:p>
        </p:txBody>
      </p:sp>
      <p:sp>
        <p:nvSpPr>
          <p:cNvPr id="6" name="Rounded Rectangle 5"/>
          <p:cNvSpPr>
            <a:spLocks noChangeArrowheads="1"/>
          </p:cNvSpPr>
          <p:nvPr/>
        </p:nvSpPr>
        <p:spPr bwMode="auto">
          <a:xfrm>
            <a:off x="722468" y="2647950"/>
            <a:ext cx="2289386" cy="781050"/>
          </a:xfrm>
          <a:prstGeom prst="roundRect">
            <a:avLst>
              <a:gd name="adj" fmla="val 16667"/>
            </a:avLst>
          </a:prstGeom>
          <a:noFill/>
          <a:ln w="88900">
            <a:solidFill>
              <a:srgbClr val="FF00FF"/>
            </a:solidFill>
            <a:round/>
            <a:headEnd/>
            <a:tailEnd/>
          </a:ln>
          <a:effectLst>
            <a:outerShdw blurRad="50800" dist="38100" dir="2700000" algn="tl" rotWithShape="0">
              <a:srgbClr val="808080">
                <a:alpha val="39998"/>
              </a:srgbClr>
            </a:outerShdw>
          </a:effectLst>
          <a:extLst>
            <a:ext uri="{909E8E84-426E-40DD-AFC4-6F175D3DCCD1}">
              <a14:hiddenFill xmlns:a14="http://schemas.microsoft.com/office/drawing/2010/main">
                <a:solidFill>
                  <a:srgbClr val="FFFFFF"/>
                </a:solidFill>
              </a14:hiddenFill>
            </a:ext>
          </a:extLst>
        </p:spPr>
        <p:txBody>
          <a:bodyPr/>
          <a:lstStyle/>
          <a:p>
            <a:pPr>
              <a:defRPr/>
            </a:pPr>
            <a:endParaRPr lang="en-US" sz="1350">
              <a:solidFill>
                <a:srgbClr val="2F2B20"/>
              </a:solidFill>
              <a:ea typeface="ヒラギノ角ゴ Pro W3" pitchFamily="-112" charset="-128"/>
            </a:endParaRPr>
          </a:p>
        </p:txBody>
      </p:sp>
    </p:spTree>
    <p:extLst>
      <p:ext uri="{BB962C8B-B14F-4D97-AF65-F5344CB8AC3E}">
        <p14:creationId xmlns:p14="http://schemas.microsoft.com/office/powerpoint/2010/main" val="347005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heel(1)">
                                      <p:cBhvr>
                                        <p:cTn id="11"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1F27F3A-B3E9-41ED-AF8F-A365F10BB65F}" type="slidenum">
              <a:rPr lang="en-US" smtClean="0"/>
              <a:pPr/>
              <a:t>25</a:t>
            </a:fld>
            <a:endParaRPr lang="en-US"/>
          </a:p>
        </p:txBody>
      </p:sp>
      <p:pic>
        <p:nvPicPr>
          <p:cNvPr id="5" name="Picture 2" descr="C:\Users\cdroessler1\Documents\Career Development\CDF Pilot Class 2015\screen shots\02.png"/>
          <p:cNvPicPr>
            <a:picLocks noChangeAspect="1" noChangeArrowheads="1"/>
          </p:cNvPicPr>
          <p:nvPr/>
        </p:nvPicPr>
        <p:blipFill rotWithShape="1">
          <a:blip r:embed="rId3">
            <a:extLst>
              <a:ext uri="{28A0092B-C50C-407E-A947-70E740481C1C}">
                <a14:useLocalDpi xmlns:a14="http://schemas.microsoft.com/office/drawing/2010/main" val="0"/>
              </a:ext>
            </a:extLst>
          </a:blip>
          <a:srcRect r="1252" b="2222"/>
          <a:stretch/>
        </p:blipFill>
        <p:spPr bwMode="auto">
          <a:xfrm>
            <a:off x="685800" y="0"/>
            <a:ext cx="791943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26598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243327" y="-228600"/>
            <a:ext cx="8443473" cy="7315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11F27F3A-B3E9-41ED-AF8F-A365F10BB65F}" type="slidenum">
              <a:rPr lang="en-US" smtClean="0"/>
              <a:pPr/>
              <a:t>26</a:t>
            </a:fld>
            <a:endParaRPr lang="en-US"/>
          </a:p>
        </p:txBody>
      </p:sp>
      <p:pic>
        <p:nvPicPr>
          <p:cNvPr id="5" name="Picture 2" descr="C:\Users\cdroessler1\Documents\Career Development\CDF Pilot Class 2015\screen shots\03.png"/>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18957"/>
          <a:stretch/>
        </p:blipFill>
        <p:spPr bwMode="auto">
          <a:xfrm>
            <a:off x="262377" y="0"/>
            <a:ext cx="8424423" cy="5970983"/>
          </a:xfrm>
          <a:prstGeom prst="rect">
            <a:avLst/>
          </a:prstGeom>
          <a:noFill/>
          <a:extLst/>
        </p:spPr>
      </p:pic>
      <p:sp>
        <p:nvSpPr>
          <p:cNvPr id="6" name="Rounded Rectangle 5"/>
          <p:cNvSpPr>
            <a:spLocks noChangeArrowheads="1"/>
          </p:cNvSpPr>
          <p:nvPr/>
        </p:nvSpPr>
        <p:spPr bwMode="auto">
          <a:xfrm>
            <a:off x="228600" y="762000"/>
            <a:ext cx="2133600" cy="1524000"/>
          </a:xfrm>
          <a:prstGeom prst="roundRect">
            <a:avLst>
              <a:gd name="adj" fmla="val 16667"/>
            </a:avLst>
          </a:prstGeom>
          <a:noFill/>
          <a:ln w="88900">
            <a:solidFill>
              <a:srgbClr val="FF00FF"/>
            </a:solidFill>
            <a:round/>
            <a:headEnd/>
            <a:tailEnd/>
          </a:ln>
          <a:effectLst>
            <a:outerShdw blurRad="50800" dist="38100" dir="2700000" algn="tl" rotWithShape="0">
              <a:srgbClr val="808080">
                <a:alpha val="39998"/>
              </a:srgbClr>
            </a:outerShdw>
          </a:effectLst>
          <a:extLst>
            <a:ext uri="{909E8E84-426E-40DD-AFC4-6F175D3DCCD1}">
              <a14:hiddenFill xmlns:a14="http://schemas.microsoft.com/office/drawing/2010/main">
                <a:solidFill>
                  <a:srgbClr val="FFFFFF"/>
                </a:solidFill>
              </a14:hiddenFill>
            </a:ext>
          </a:extLst>
        </p:spPr>
        <p:txBody>
          <a:bodyPr/>
          <a:lstStyle/>
          <a:p>
            <a:pPr>
              <a:defRPr/>
            </a:pPr>
            <a:endParaRPr lang="en-US" sz="1350">
              <a:solidFill>
                <a:srgbClr val="2F2B20"/>
              </a:solidFill>
              <a:ea typeface="ヒラギノ角ゴ Pro W3" pitchFamily="-112" charset="-128"/>
            </a:endParaRPr>
          </a:p>
        </p:txBody>
      </p:sp>
      <p:sp>
        <p:nvSpPr>
          <p:cNvPr id="7" name="Rounded Rectangle 6"/>
          <p:cNvSpPr>
            <a:spLocks noChangeArrowheads="1"/>
          </p:cNvSpPr>
          <p:nvPr/>
        </p:nvSpPr>
        <p:spPr bwMode="auto">
          <a:xfrm>
            <a:off x="262377" y="1952756"/>
            <a:ext cx="4614423" cy="494942"/>
          </a:xfrm>
          <a:prstGeom prst="roundRect">
            <a:avLst>
              <a:gd name="adj" fmla="val 16667"/>
            </a:avLst>
          </a:prstGeom>
          <a:noFill/>
          <a:ln w="88900">
            <a:solidFill>
              <a:srgbClr val="FF00FF"/>
            </a:solidFill>
            <a:round/>
            <a:headEnd/>
            <a:tailEnd/>
          </a:ln>
          <a:effectLst>
            <a:outerShdw blurRad="50800" dist="38100" dir="2700000" algn="tl" rotWithShape="0">
              <a:srgbClr val="808080">
                <a:alpha val="39998"/>
              </a:srgbClr>
            </a:outerShdw>
          </a:effectLst>
          <a:extLst>
            <a:ext uri="{909E8E84-426E-40DD-AFC4-6F175D3DCCD1}">
              <a14:hiddenFill xmlns:a14="http://schemas.microsoft.com/office/drawing/2010/main">
                <a:solidFill>
                  <a:srgbClr val="FFFFFF"/>
                </a:solidFill>
              </a14:hiddenFill>
            </a:ext>
          </a:extLst>
        </p:spPr>
        <p:txBody>
          <a:bodyPr/>
          <a:lstStyle/>
          <a:p>
            <a:pPr>
              <a:defRPr/>
            </a:pPr>
            <a:endParaRPr lang="en-US" sz="1350">
              <a:solidFill>
                <a:srgbClr val="2F2B20"/>
              </a:solidFill>
              <a:ea typeface="ヒラギノ角ゴ Pro W3" pitchFamily="-112" charset="-128"/>
            </a:endParaRPr>
          </a:p>
        </p:txBody>
      </p:sp>
      <p:sp>
        <p:nvSpPr>
          <p:cNvPr id="8" name="Rounded Rectangle 7"/>
          <p:cNvSpPr>
            <a:spLocks noChangeArrowheads="1"/>
          </p:cNvSpPr>
          <p:nvPr/>
        </p:nvSpPr>
        <p:spPr bwMode="auto">
          <a:xfrm>
            <a:off x="243327" y="3115640"/>
            <a:ext cx="1226117" cy="519735"/>
          </a:xfrm>
          <a:prstGeom prst="roundRect">
            <a:avLst>
              <a:gd name="adj" fmla="val 16667"/>
            </a:avLst>
          </a:prstGeom>
          <a:noFill/>
          <a:ln w="88900">
            <a:solidFill>
              <a:srgbClr val="FF00FF"/>
            </a:solidFill>
            <a:round/>
            <a:headEnd/>
            <a:tailEnd/>
          </a:ln>
          <a:effectLst>
            <a:outerShdw blurRad="50800" dist="38100" dir="2700000" algn="tl" rotWithShape="0">
              <a:srgbClr val="808080">
                <a:alpha val="39998"/>
              </a:srgbClr>
            </a:outerShdw>
          </a:effectLst>
          <a:extLst>
            <a:ext uri="{909E8E84-426E-40DD-AFC4-6F175D3DCCD1}">
              <a14:hiddenFill xmlns:a14="http://schemas.microsoft.com/office/drawing/2010/main">
                <a:solidFill>
                  <a:srgbClr val="FFFFFF"/>
                </a:solidFill>
              </a14:hiddenFill>
            </a:ext>
          </a:extLst>
        </p:spPr>
        <p:txBody>
          <a:bodyPr/>
          <a:lstStyle/>
          <a:p>
            <a:pPr>
              <a:defRPr/>
            </a:pPr>
            <a:endParaRPr lang="en-US" sz="1350">
              <a:solidFill>
                <a:srgbClr val="2F2B20"/>
              </a:solidFill>
              <a:ea typeface="ヒラギノ角ゴ Pro W3" pitchFamily="-112" charset="-128"/>
            </a:endParaRPr>
          </a:p>
        </p:txBody>
      </p:sp>
    </p:spTree>
    <p:extLst>
      <p:ext uri="{BB962C8B-B14F-4D97-AF65-F5344CB8AC3E}">
        <p14:creationId xmlns:p14="http://schemas.microsoft.com/office/powerpoint/2010/main" val="1354502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1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heel(1)">
                                      <p:cBhvr>
                                        <p:cTn id="17" dur="1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heel(1)">
                                      <p:cBhvr>
                                        <p:cTn id="22" dur="1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1F27F3A-B3E9-41ED-AF8F-A365F10BB65F}" type="slidenum">
              <a:rPr lang="en-US" smtClean="0"/>
              <a:pPr/>
              <a:t>27</a:t>
            </a:fld>
            <a:endParaRPr lang="en-US"/>
          </a:p>
        </p:txBody>
      </p:sp>
      <p:pic>
        <p:nvPicPr>
          <p:cNvPr id="5" name="Picture 2" descr="C:\Users\cdroessler1\Documents\Career Development\CDF Pilot Class 2015\screen shots\04.png"/>
          <p:cNvPicPr>
            <a:picLocks noChangeAspect="1" noChangeArrowheads="1"/>
          </p:cNvPicPr>
          <p:nvPr/>
        </p:nvPicPr>
        <p:blipFill rotWithShape="1">
          <a:blip r:embed="rId3">
            <a:clrChange>
              <a:clrFrom>
                <a:srgbClr val="D3D3D3"/>
              </a:clrFrom>
              <a:clrTo>
                <a:srgbClr val="D3D3D3">
                  <a:alpha val="0"/>
                </a:srgbClr>
              </a:clrTo>
            </a:clrChange>
            <a:extLst>
              <a:ext uri="{28A0092B-C50C-407E-A947-70E740481C1C}">
                <a14:useLocalDpi xmlns:a14="http://schemas.microsoft.com/office/drawing/2010/main" val="0"/>
              </a:ext>
            </a:extLst>
          </a:blip>
          <a:srcRect l="160" t="-183" r="-160" b="2296"/>
          <a:stretch/>
        </p:blipFill>
        <p:spPr bwMode="auto">
          <a:xfrm>
            <a:off x="609600" y="0"/>
            <a:ext cx="8010914"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p:cNvSpPr>
            <a:spLocks noChangeArrowheads="1"/>
          </p:cNvSpPr>
          <p:nvPr/>
        </p:nvSpPr>
        <p:spPr bwMode="auto">
          <a:xfrm>
            <a:off x="675886" y="3300412"/>
            <a:ext cx="2676914" cy="357188"/>
          </a:xfrm>
          <a:prstGeom prst="roundRect">
            <a:avLst>
              <a:gd name="adj" fmla="val 16667"/>
            </a:avLst>
          </a:prstGeom>
          <a:noFill/>
          <a:ln w="88900">
            <a:solidFill>
              <a:srgbClr val="FF00FF"/>
            </a:solidFill>
            <a:round/>
            <a:headEnd/>
            <a:tailEnd/>
          </a:ln>
          <a:effectLst>
            <a:outerShdw blurRad="50800" dist="38100" dir="2700000" algn="tl" rotWithShape="0">
              <a:srgbClr val="808080">
                <a:alpha val="39998"/>
              </a:srgbClr>
            </a:outerShdw>
          </a:effectLst>
          <a:extLst>
            <a:ext uri="{909E8E84-426E-40DD-AFC4-6F175D3DCCD1}">
              <a14:hiddenFill xmlns:a14="http://schemas.microsoft.com/office/drawing/2010/main">
                <a:solidFill>
                  <a:srgbClr val="FFFFFF"/>
                </a:solidFill>
              </a14:hiddenFill>
            </a:ext>
          </a:extLst>
        </p:spPr>
        <p:txBody>
          <a:bodyPr/>
          <a:lstStyle/>
          <a:p>
            <a:pPr>
              <a:defRPr/>
            </a:pPr>
            <a:endParaRPr lang="en-US" sz="1350">
              <a:solidFill>
                <a:srgbClr val="2F2B20"/>
              </a:solidFill>
              <a:ea typeface="ヒラギノ角ゴ Pro W3" pitchFamily="-112" charset="-128"/>
            </a:endParaRPr>
          </a:p>
        </p:txBody>
      </p:sp>
    </p:spTree>
    <p:extLst>
      <p:ext uri="{BB962C8B-B14F-4D97-AF65-F5344CB8AC3E}">
        <p14:creationId xmlns:p14="http://schemas.microsoft.com/office/powerpoint/2010/main" val="847301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1F27F3A-B3E9-41ED-AF8F-A365F10BB65F}" type="slidenum">
              <a:rPr lang="en-US" smtClean="0"/>
              <a:pPr/>
              <a:t>28</a:t>
            </a:fld>
            <a:endParaRPr lang="en-US"/>
          </a:p>
        </p:txBody>
      </p:sp>
      <p:pic>
        <p:nvPicPr>
          <p:cNvPr id="5" name="Picture 2" descr="C:\Users\cdroessler1\Documents\Career Development\CDF Pilot Class 2015\screen shots\05.png"/>
          <p:cNvPicPr>
            <a:picLocks noChangeAspect="1" noChangeArrowheads="1"/>
          </p:cNvPicPr>
          <p:nvPr/>
        </p:nvPicPr>
        <p:blipFill rotWithShape="1">
          <a:blip r:embed="rId3">
            <a:extLst>
              <a:ext uri="{28A0092B-C50C-407E-A947-70E740481C1C}">
                <a14:useLocalDpi xmlns:a14="http://schemas.microsoft.com/office/drawing/2010/main" val="0"/>
              </a:ext>
            </a:extLst>
          </a:blip>
          <a:srcRect b="2044"/>
          <a:stretch/>
        </p:blipFill>
        <p:spPr bwMode="auto">
          <a:xfrm>
            <a:off x="609600" y="26894"/>
            <a:ext cx="800527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4043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1F27F3A-B3E9-41ED-AF8F-A365F10BB65F}" type="slidenum">
              <a:rPr lang="en-US" smtClean="0"/>
              <a:pPr/>
              <a:t>29</a:t>
            </a:fld>
            <a:endParaRPr lang="en-US"/>
          </a:p>
        </p:txBody>
      </p:sp>
      <p:pic>
        <p:nvPicPr>
          <p:cNvPr id="5" name="Picture 2" descr="C:\Users\cdroessler1\Documents\Career Development\CDF Pilot Class 2015\screen shots\06.png"/>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r="2206" b="4301"/>
          <a:stretch/>
        </p:blipFill>
        <p:spPr bwMode="auto">
          <a:xfrm>
            <a:off x="609600" y="30480"/>
            <a:ext cx="801331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8627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7700" y="0"/>
            <a:ext cx="5299364" cy="6858000"/>
          </a:xfrm>
          <a:prstGeom prst="rect">
            <a:avLst/>
          </a:prstGeom>
        </p:spPr>
      </p:pic>
      <p:sp>
        <p:nvSpPr>
          <p:cNvPr id="3" name="Slide Number Placeholder 2"/>
          <p:cNvSpPr>
            <a:spLocks noGrp="1"/>
          </p:cNvSpPr>
          <p:nvPr>
            <p:ph type="sldNum" sz="quarter" idx="12"/>
          </p:nvPr>
        </p:nvSpPr>
        <p:spPr/>
        <p:txBody>
          <a:bodyPr/>
          <a:lstStyle/>
          <a:p>
            <a:fld id="{9B007EB5-E551-4081-B1D4-5458D7644D4F}" type="slidenum">
              <a:rPr lang="en-US" smtClean="0"/>
              <a:pPr/>
              <a:t>3</a:t>
            </a:fld>
            <a:endParaRPr lang="en-US"/>
          </a:p>
        </p:txBody>
      </p:sp>
      <p:sp>
        <p:nvSpPr>
          <p:cNvPr id="5" name="Rectangle 4"/>
          <p:cNvSpPr/>
          <p:nvPr/>
        </p:nvSpPr>
        <p:spPr>
          <a:xfrm>
            <a:off x="1917700" y="0"/>
            <a:ext cx="5299364" cy="685799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5871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1F27F3A-B3E9-41ED-AF8F-A365F10BB65F}" type="slidenum">
              <a:rPr lang="en-US" smtClean="0"/>
              <a:pPr/>
              <a:t>30</a:t>
            </a:fld>
            <a:endParaRPr lang="en-US"/>
          </a:p>
        </p:txBody>
      </p:sp>
      <p:pic>
        <p:nvPicPr>
          <p:cNvPr id="5" name="Picture 2" descr="C:\Users\cdroessler1\Documents\Career Development\CDF Pilot Class 2015\screen shots\07.png"/>
          <p:cNvPicPr>
            <a:picLocks noChangeAspect="1" noChangeArrowheads="1"/>
          </p:cNvPicPr>
          <p:nvPr/>
        </p:nvPicPr>
        <p:blipFill rotWithShape="1">
          <a:blip r:embed="rId3">
            <a:extLst>
              <a:ext uri="{28A0092B-C50C-407E-A947-70E740481C1C}">
                <a14:useLocalDpi xmlns:a14="http://schemas.microsoft.com/office/drawing/2010/main" val="0"/>
              </a:ext>
            </a:extLst>
          </a:blip>
          <a:srcRect l="603" r="1900" b="4443"/>
          <a:stretch/>
        </p:blipFill>
        <p:spPr bwMode="auto">
          <a:xfrm>
            <a:off x="609600" y="0"/>
            <a:ext cx="8001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15332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1F27F3A-B3E9-41ED-AF8F-A365F10BB65F}" type="slidenum">
              <a:rPr lang="en-US" smtClean="0"/>
              <a:pPr/>
              <a:t>31</a:t>
            </a:fld>
            <a:endParaRPr lang="en-US"/>
          </a:p>
        </p:txBody>
      </p:sp>
      <p:pic>
        <p:nvPicPr>
          <p:cNvPr id="5" name="Picture 2" descr="C:\Users\cdroessler1\Documents\Career Development\CDF Pilot Class 2015\screen shots\09.png"/>
          <p:cNvPicPr>
            <a:picLocks noChangeAspect="1" noChangeArrowheads="1"/>
          </p:cNvPicPr>
          <p:nvPr/>
        </p:nvPicPr>
        <p:blipFill rotWithShape="1">
          <a:blip r:embed="rId3">
            <a:extLst>
              <a:ext uri="{28A0092B-C50C-407E-A947-70E740481C1C}">
                <a14:useLocalDpi xmlns:a14="http://schemas.microsoft.com/office/drawing/2010/main" val="0"/>
              </a:ext>
            </a:extLst>
          </a:blip>
          <a:srcRect r="1687" b="2001"/>
          <a:stretch/>
        </p:blipFill>
        <p:spPr bwMode="auto">
          <a:xfrm>
            <a:off x="762000" y="-3048"/>
            <a:ext cx="786680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10888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1F27F3A-B3E9-41ED-AF8F-A365F10BB65F}" type="slidenum">
              <a:rPr lang="en-US" smtClean="0"/>
              <a:pPr/>
              <a:t>32</a:t>
            </a:fld>
            <a:endParaRPr lang="en-US"/>
          </a:p>
        </p:txBody>
      </p:sp>
      <p:pic>
        <p:nvPicPr>
          <p:cNvPr id="5" name="Picture 2" descr="C:\Users\cdroessler1\Documents\Career Development\CDF Pilot Class 2015\screen shots\17.png"/>
          <p:cNvPicPr>
            <a:picLocks noChangeAspect="1" noChangeArrowheads="1"/>
          </p:cNvPicPr>
          <p:nvPr/>
        </p:nvPicPr>
        <p:blipFill rotWithShape="1">
          <a:blip r:embed="rId3">
            <a:extLst>
              <a:ext uri="{28A0092B-C50C-407E-A947-70E740481C1C}">
                <a14:useLocalDpi xmlns:a14="http://schemas.microsoft.com/office/drawing/2010/main" val="0"/>
              </a:ext>
            </a:extLst>
          </a:blip>
          <a:srcRect b="5371"/>
          <a:stretch/>
        </p:blipFill>
        <p:spPr bwMode="auto">
          <a:xfrm>
            <a:off x="381000" y="0"/>
            <a:ext cx="8286672"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p:cNvSpPr>
            <a:spLocks noChangeArrowheads="1"/>
          </p:cNvSpPr>
          <p:nvPr/>
        </p:nvSpPr>
        <p:spPr bwMode="auto">
          <a:xfrm>
            <a:off x="419140" y="1219200"/>
            <a:ext cx="4000460" cy="533400"/>
          </a:xfrm>
          <a:prstGeom prst="roundRect">
            <a:avLst>
              <a:gd name="adj" fmla="val 16667"/>
            </a:avLst>
          </a:prstGeom>
          <a:noFill/>
          <a:ln w="88900">
            <a:solidFill>
              <a:srgbClr val="FF00FF"/>
            </a:solidFill>
            <a:round/>
            <a:headEnd/>
            <a:tailEnd/>
          </a:ln>
          <a:effectLst>
            <a:outerShdw blurRad="50800" dist="38100" dir="2700000" algn="tl" rotWithShape="0">
              <a:srgbClr val="808080">
                <a:alpha val="39998"/>
              </a:srgbClr>
            </a:outerShdw>
          </a:effectLst>
          <a:extLst>
            <a:ext uri="{909E8E84-426E-40DD-AFC4-6F175D3DCCD1}">
              <a14:hiddenFill xmlns:a14="http://schemas.microsoft.com/office/drawing/2010/main">
                <a:solidFill>
                  <a:srgbClr val="FFFFFF"/>
                </a:solidFill>
              </a14:hiddenFill>
            </a:ext>
          </a:extLst>
        </p:spPr>
        <p:txBody>
          <a:bodyPr/>
          <a:lstStyle/>
          <a:p>
            <a:pPr>
              <a:defRPr/>
            </a:pPr>
            <a:endParaRPr lang="en-US" sz="1350">
              <a:solidFill>
                <a:srgbClr val="2F2B20"/>
              </a:solidFill>
              <a:ea typeface="ヒラギノ角ゴ Pro W3" pitchFamily="-112" charset="-128"/>
            </a:endParaRPr>
          </a:p>
        </p:txBody>
      </p:sp>
    </p:spTree>
    <p:extLst>
      <p:ext uri="{BB962C8B-B14F-4D97-AF65-F5344CB8AC3E}">
        <p14:creationId xmlns:p14="http://schemas.microsoft.com/office/powerpoint/2010/main" val="820892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1F27F3A-B3E9-41ED-AF8F-A365F10BB65F}" type="slidenum">
              <a:rPr lang="en-US" smtClean="0"/>
              <a:pPr/>
              <a:t>33</a:t>
            </a:fld>
            <a:endParaRPr lang="en-US"/>
          </a:p>
        </p:txBody>
      </p:sp>
      <p:pic>
        <p:nvPicPr>
          <p:cNvPr id="5" name="Picture 2" descr="C:\Users\cdroessler1\Documents\Career Development\CDF Pilot Class 2015\screen shots\18.png"/>
          <p:cNvPicPr>
            <a:picLocks noChangeAspect="1" noChangeArrowheads="1"/>
          </p:cNvPicPr>
          <p:nvPr/>
        </p:nvPicPr>
        <p:blipFill rotWithShape="1">
          <a:blip r:embed="rId3">
            <a:extLst>
              <a:ext uri="{28A0092B-C50C-407E-A947-70E740481C1C}">
                <a14:useLocalDpi xmlns:a14="http://schemas.microsoft.com/office/drawing/2010/main" val="0"/>
              </a:ext>
            </a:extLst>
          </a:blip>
          <a:srcRect r="1575" b="5371"/>
          <a:stretch/>
        </p:blipFill>
        <p:spPr bwMode="auto">
          <a:xfrm>
            <a:off x="609600" y="0"/>
            <a:ext cx="815613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262229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1F27F3A-B3E9-41ED-AF8F-A365F10BB65F}" type="slidenum">
              <a:rPr lang="en-US" smtClean="0"/>
              <a:pPr/>
              <a:t>34</a:t>
            </a:fld>
            <a:endParaRPr lang="en-US"/>
          </a:p>
        </p:txBody>
      </p:sp>
      <p:pic>
        <p:nvPicPr>
          <p:cNvPr id="5" name="Picture 2" descr="C:\Users\cdroessler1\Documents\Career Development\CDF Pilot Class 2015\screen shots\19.png"/>
          <p:cNvPicPr>
            <a:picLocks noChangeAspect="1" noChangeArrowheads="1"/>
          </p:cNvPicPr>
          <p:nvPr/>
        </p:nvPicPr>
        <p:blipFill rotWithShape="1">
          <a:blip r:embed="rId3">
            <a:extLst>
              <a:ext uri="{28A0092B-C50C-407E-A947-70E740481C1C}">
                <a14:useLocalDpi xmlns:a14="http://schemas.microsoft.com/office/drawing/2010/main" val="0"/>
              </a:ext>
            </a:extLst>
          </a:blip>
          <a:srcRect r="1899" b="5371"/>
          <a:stretch/>
        </p:blipFill>
        <p:spPr bwMode="auto">
          <a:xfrm>
            <a:off x="594080" y="0"/>
            <a:ext cx="812929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16299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1F27F3A-B3E9-41ED-AF8F-A365F10BB65F}" type="slidenum">
              <a:rPr lang="en-US" smtClean="0"/>
              <a:pPr/>
              <a:t>35</a:t>
            </a:fld>
            <a:endParaRPr lang="en-US"/>
          </a:p>
        </p:txBody>
      </p:sp>
      <p:pic>
        <p:nvPicPr>
          <p:cNvPr id="5" name="Picture 2" descr="C:\Users\cdroessler1\Documents\Career Development\CDF Pilot Class 2015\screen shots\20.png"/>
          <p:cNvPicPr>
            <a:picLocks noChangeAspect="1" noChangeArrowheads="1"/>
          </p:cNvPicPr>
          <p:nvPr/>
        </p:nvPicPr>
        <p:blipFill rotWithShape="1">
          <a:blip r:embed="rId3">
            <a:extLst>
              <a:ext uri="{28A0092B-C50C-407E-A947-70E740481C1C}">
                <a14:useLocalDpi xmlns:a14="http://schemas.microsoft.com/office/drawing/2010/main" val="0"/>
              </a:ext>
            </a:extLst>
          </a:blip>
          <a:srcRect r="1899" b="5555"/>
          <a:stretch/>
        </p:blipFill>
        <p:spPr bwMode="auto">
          <a:xfrm>
            <a:off x="559852" y="0"/>
            <a:ext cx="8145236"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p:cNvSpPr>
            <a:spLocks noChangeArrowheads="1"/>
          </p:cNvSpPr>
          <p:nvPr/>
        </p:nvSpPr>
        <p:spPr bwMode="auto">
          <a:xfrm>
            <a:off x="638106" y="2057400"/>
            <a:ext cx="6143694" cy="304800"/>
          </a:xfrm>
          <a:prstGeom prst="roundRect">
            <a:avLst>
              <a:gd name="adj" fmla="val 16667"/>
            </a:avLst>
          </a:prstGeom>
          <a:noFill/>
          <a:ln w="88900">
            <a:solidFill>
              <a:srgbClr val="FF00FF"/>
            </a:solidFill>
            <a:round/>
            <a:headEnd/>
            <a:tailEnd/>
          </a:ln>
          <a:effectLst>
            <a:outerShdw blurRad="50800" dist="38100" dir="2700000" algn="tl" rotWithShape="0">
              <a:srgbClr val="808080">
                <a:alpha val="39998"/>
              </a:srgbClr>
            </a:outerShdw>
          </a:effectLst>
          <a:extLst>
            <a:ext uri="{909E8E84-426E-40DD-AFC4-6F175D3DCCD1}">
              <a14:hiddenFill xmlns:a14="http://schemas.microsoft.com/office/drawing/2010/main">
                <a:solidFill>
                  <a:srgbClr val="FFFFFF"/>
                </a:solidFill>
              </a14:hiddenFill>
            </a:ext>
          </a:extLst>
        </p:spPr>
        <p:txBody>
          <a:bodyPr/>
          <a:lstStyle/>
          <a:p>
            <a:pPr>
              <a:defRPr/>
            </a:pPr>
            <a:endParaRPr lang="en-US" sz="1350">
              <a:solidFill>
                <a:srgbClr val="2F2B20"/>
              </a:solidFill>
              <a:ea typeface="ヒラギノ角ゴ Pro W3" pitchFamily="-112" charset="-128"/>
            </a:endParaRPr>
          </a:p>
        </p:txBody>
      </p:sp>
    </p:spTree>
    <p:extLst>
      <p:ext uri="{BB962C8B-B14F-4D97-AF65-F5344CB8AC3E}">
        <p14:creationId xmlns:p14="http://schemas.microsoft.com/office/powerpoint/2010/main" val="2056490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1F27F3A-B3E9-41ED-AF8F-A365F10BB65F}" type="slidenum">
              <a:rPr lang="en-US" smtClean="0"/>
              <a:pPr/>
              <a:t>36</a:t>
            </a:fld>
            <a:endParaRPr lang="en-US"/>
          </a:p>
        </p:txBody>
      </p:sp>
      <p:pic>
        <p:nvPicPr>
          <p:cNvPr id="5" name="Picture 2" descr="C:\Users\cdroessler1\Documents\Career Development\CDF Pilot Class 2015\screen shots\01.png"/>
          <p:cNvPicPr>
            <a:picLocks noChangeAspect="1" noChangeArrowheads="1"/>
          </p:cNvPicPr>
          <p:nvPr/>
        </p:nvPicPr>
        <p:blipFill rotWithShape="1">
          <a:blip r:embed="rId3">
            <a:extLst>
              <a:ext uri="{28A0092B-C50C-407E-A947-70E740481C1C}">
                <a14:useLocalDpi xmlns:a14="http://schemas.microsoft.com/office/drawing/2010/main" val="0"/>
              </a:ext>
            </a:extLst>
          </a:blip>
          <a:srcRect t="555" r="1737" b="1666"/>
          <a:stretch/>
        </p:blipFill>
        <p:spPr bwMode="auto">
          <a:xfrm>
            <a:off x="684417" y="15240"/>
            <a:ext cx="788046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77412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29" name="Picture 2" descr="&#10;Picture-1.jpg                                                  00000037&#10;GREEN BEAN                     000000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0800"/>
            <a:ext cx="9144000" cy="6754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ext Box 3"/>
          <p:cNvSpPr txBox="1">
            <a:spLocks noChangeArrowheads="1"/>
          </p:cNvSpPr>
          <p:nvPr/>
        </p:nvSpPr>
        <p:spPr bwMode="auto">
          <a:xfrm>
            <a:off x="1905000" y="3124200"/>
            <a:ext cx="5521325" cy="1409700"/>
          </a:xfrm>
          <a:prstGeom prst="rect">
            <a:avLst/>
          </a:prstGeom>
          <a:solidFill>
            <a:srgbClr val="BBE0E3"/>
          </a:solidFill>
          <a:ln w="38100">
            <a:solidFill>
              <a:srgbClr val="FF0000"/>
            </a:solidFill>
            <a:miter lim="800000"/>
            <a:headEnd/>
            <a:tailEnd/>
          </a:ln>
          <a:effec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defRPr/>
            </a:pPr>
            <a:endParaRPr lang="en-US" b="1" dirty="0">
              <a:effectLst>
                <a:outerShdw blurRad="38100" dist="38100" dir="2700000" algn="tl">
                  <a:srgbClr val="FFFFFF"/>
                </a:outerShdw>
              </a:effectLst>
              <a:latin typeface="Helvetica Neue" charset="0"/>
            </a:endParaRPr>
          </a:p>
          <a:p>
            <a:pPr>
              <a:defRPr/>
            </a:pPr>
            <a:r>
              <a:rPr lang="en-US" b="1" dirty="0">
                <a:effectLst>
                  <a:outerShdw blurRad="38100" dist="38100" dir="2700000" algn="tl">
                    <a:srgbClr val="FFFFFF"/>
                  </a:outerShdw>
                </a:effectLst>
                <a:latin typeface="Helvetica Neue" charset="0"/>
              </a:rPr>
              <a:t>   </a:t>
            </a:r>
            <a:r>
              <a:rPr lang="en-US" b="1" dirty="0" err="1">
                <a:effectLst>
                  <a:outerShdw blurRad="38100" dist="38100" dir="2700000" algn="tl">
                    <a:srgbClr val="FFFFFF"/>
                  </a:outerShdw>
                </a:effectLst>
                <a:latin typeface="Helvetica Neue" charset="0"/>
              </a:rPr>
              <a:t>www.</a:t>
            </a:r>
            <a:r>
              <a:rPr lang="en-US" sz="3600" b="1" dirty="0" err="1">
                <a:effectLst>
                  <a:outerShdw blurRad="38100" dist="38100" dir="2700000" algn="tl">
                    <a:srgbClr val="FFFFFF"/>
                  </a:outerShdw>
                </a:effectLst>
                <a:latin typeface="Helvetica Neue" charset="0"/>
              </a:rPr>
              <a:t>CareerOutlook.US</a:t>
            </a:r>
            <a:r>
              <a:rPr lang="en-US" b="1" dirty="0">
                <a:effectLst>
                  <a:outerShdw blurRad="38100" dist="38100" dir="2700000" algn="tl">
                    <a:srgbClr val="FFFFFF"/>
                  </a:outerShdw>
                </a:effectLst>
                <a:latin typeface="Helvetica Neue" charset="0"/>
              </a:rPr>
              <a:t>   </a:t>
            </a:r>
          </a:p>
          <a:p>
            <a:pPr>
              <a:defRPr/>
            </a:pPr>
            <a:endParaRPr lang="en-US" b="1" dirty="0">
              <a:effectLst>
                <a:outerShdw blurRad="38100" dist="38100" dir="2700000" algn="tl">
                  <a:srgbClr val="FFFFFF"/>
                </a:outerShdw>
              </a:effectLst>
              <a:latin typeface="Helvetica Neue" charset="0"/>
            </a:endParaRPr>
          </a:p>
        </p:txBody>
      </p:sp>
    </p:spTree>
    <p:extLst>
      <p:ext uri="{BB962C8B-B14F-4D97-AF65-F5344CB8AC3E}">
        <p14:creationId xmlns:p14="http://schemas.microsoft.com/office/powerpoint/2010/main" val="1258132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3400" y="-2"/>
            <a:ext cx="4800600" cy="6212541"/>
          </a:xfrm>
          <a:prstGeom prst="rect">
            <a:avLst/>
          </a:prstGeom>
        </p:spPr>
      </p:pic>
      <p:sp>
        <p:nvSpPr>
          <p:cNvPr id="14339" name="Rectangle 3"/>
          <p:cNvSpPr>
            <a:spLocks noGrp="1" noChangeArrowheads="1"/>
          </p:cNvSpPr>
          <p:nvPr>
            <p:ph type="subTitle" idx="1"/>
          </p:nvPr>
        </p:nvSpPr>
        <p:spPr>
          <a:xfrm>
            <a:off x="-228600" y="5181600"/>
            <a:ext cx="6934200" cy="1676400"/>
          </a:xfrm>
        </p:spPr>
        <p:txBody>
          <a:bodyPr>
            <a:normAutofit fontScale="62500" lnSpcReduction="20000"/>
          </a:bodyPr>
          <a:lstStyle/>
          <a:p>
            <a:pPr marL="461963" algn="l">
              <a:lnSpc>
                <a:spcPct val="80000"/>
              </a:lnSpc>
            </a:pPr>
            <a:r>
              <a:rPr lang="en-US" sz="4800" dirty="0">
                <a:latin typeface="Arial" charset="0"/>
                <a:ea typeface="ヒラギノ角ゴ Pro W3" charset="0"/>
                <a:cs typeface="ヒラギノ角ゴ Pro W3" charset="0"/>
              </a:rPr>
              <a:t>Chris Droessler</a:t>
            </a:r>
          </a:p>
          <a:p>
            <a:pPr marL="461963" algn="l">
              <a:lnSpc>
                <a:spcPct val="80000"/>
              </a:lnSpc>
            </a:pPr>
            <a:r>
              <a:rPr lang="en-US" sz="4800" dirty="0">
                <a:latin typeface="Arial" charset="0"/>
                <a:ea typeface="ヒラギノ角ゴ Pro W3" charset="0"/>
                <a:cs typeface="ヒラギノ角ゴ Pro W3" charset="0"/>
              </a:rPr>
              <a:t>CTE Coordinator</a:t>
            </a:r>
          </a:p>
          <a:p>
            <a:pPr marL="461963" algn="l">
              <a:lnSpc>
                <a:spcPct val="80000"/>
              </a:lnSpc>
            </a:pPr>
            <a:r>
              <a:rPr lang="en-US" sz="4800" dirty="0">
                <a:latin typeface="Arial" charset="0"/>
                <a:ea typeface="ヒラギノ角ゴ Pro W3" charset="0"/>
                <a:cs typeface="ヒラギノ角ゴ Pro W3" charset="0"/>
              </a:rPr>
              <a:t>NC Community Colleges</a:t>
            </a:r>
          </a:p>
          <a:p>
            <a:pPr marL="461963" algn="l">
              <a:lnSpc>
                <a:spcPct val="80000"/>
              </a:lnSpc>
            </a:pPr>
            <a:r>
              <a:rPr lang="en-US" sz="4000" dirty="0" err="1" smtClean="0">
                <a:latin typeface="Arial" charset="0"/>
                <a:ea typeface="ヒラギノ角ゴ Pro W3" charset="0"/>
                <a:cs typeface="ヒラギノ角ゴ Pro W3" charset="0"/>
              </a:rPr>
              <a:t>DroesslerC@NCCommunityColleges.edu</a:t>
            </a:r>
            <a:endParaRPr lang="en-US" sz="4000" dirty="0">
              <a:latin typeface="Arial" charset="0"/>
              <a:ea typeface="ヒラギノ角ゴ Pro W3" charset="0"/>
              <a:cs typeface="ヒラギノ角ゴ Pro W3" charset="0"/>
            </a:endParaRPr>
          </a:p>
        </p:txBody>
      </p:sp>
      <p:sp>
        <p:nvSpPr>
          <p:cNvPr id="3" name="Rectangle 2"/>
          <p:cNvSpPr/>
          <p:nvPr/>
        </p:nvSpPr>
        <p:spPr>
          <a:xfrm>
            <a:off x="4572000" y="228600"/>
            <a:ext cx="4343400" cy="5791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802686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39127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B007EB5-E551-4081-B1D4-5458D7644D4F}" type="slidenum">
              <a:rPr lang="en-US" smtClean="0"/>
              <a:pPr/>
              <a:t>4</a:t>
            </a:fld>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7700" y="0"/>
            <a:ext cx="5299364" cy="6858000"/>
          </a:xfrm>
          <a:prstGeom prst="rect">
            <a:avLst/>
          </a:prstGeom>
        </p:spPr>
      </p:pic>
    </p:spTree>
    <p:extLst>
      <p:ext uri="{BB962C8B-B14F-4D97-AF65-F5344CB8AC3E}">
        <p14:creationId xmlns:p14="http://schemas.microsoft.com/office/powerpoint/2010/main" val="16540750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B007EB5-E551-4081-B1D4-5458D7644D4F}" type="slidenum">
              <a:rPr lang="en-US" smtClean="0"/>
              <a:pPr/>
              <a:t>5</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7700" y="0"/>
            <a:ext cx="5299364" cy="6858000"/>
          </a:xfrm>
          <a:prstGeom prst="rect">
            <a:avLst/>
          </a:prstGeom>
        </p:spPr>
      </p:pic>
    </p:spTree>
    <p:extLst>
      <p:ext uri="{BB962C8B-B14F-4D97-AF65-F5344CB8AC3E}">
        <p14:creationId xmlns:p14="http://schemas.microsoft.com/office/powerpoint/2010/main" val="5653416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B007EB5-E551-4081-B1D4-5458D7644D4F}" type="slidenum">
              <a:rPr lang="en-US" smtClean="0"/>
              <a:pPr/>
              <a:t>6</a:t>
            </a:fld>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7700" y="0"/>
            <a:ext cx="5299364" cy="6858000"/>
          </a:xfrm>
          <a:prstGeom prst="rect">
            <a:avLst/>
          </a:prstGeom>
        </p:spPr>
      </p:pic>
    </p:spTree>
    <p:extLst>
      <p:ext uri="{BB962C8B-B14F-4D97-AF65-F5344CB8AC3E}">
        <p14:creationId xmlns:p14="http://schemas.microsoft.com/office/powerpoint/2010/main" val="21256326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B007EB5-E551-4081-B1D4-5458D7644D4F}" type="slidenum">
              <a:rPr lang="en-US" smtClean="0"/>
              <a:pPr/>
              <a:t>7</a:t>
            </a:fld>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7700" y="0"/>
            <a:ext cx="5299364" cy="6858000"/>
          </a:xfrm>
          <a:prstGeom prst="rect">
            <a:avLst/>
          </a:prstGeom>
        </p:spPr>
      </p:pic>
    </p:spTree>
    <p:extLst>
      <p:ext uri="{BB962C8B-B14F-4D97-AF65-F5344CB8AC3E}">
        <p14:creationId xmlns:p14="http://schemas.microsoft.com/office/powerpoint/2010/main" val="18806994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B007EB5-E551-4081-B1D4-5458D7644D4F}" type="slidenum">
              <a:rPr lang="en-US" smtClean="0"/>
              <a:pPr/>
              <a:t>8</a:t>
            </a:fld>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9636" y="0"/>
            <a:ext cx="5299364" cy="6858000"/>
          </a:xfrm>
          <a:prstGeom prst="rect">
            <a:avLst/>
          </a:prstGeom>
        </p:spPr>
      </p:pic>
    </p:spTree>
    <p:extLst>
      <p:ext uri="{BB962C8B-B14F-4D97-AF65-F5344CB8AC3E}">
        <p14:creationId xmlns:p14="http://schemas.microsoft.com/office/powerpoint/2010/main" val="18009868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B007EB5-E551-4081-B1D4-5458D7644D4F}" type="slidenum">
              <a:rPr lang="en-US" smtClean="0"/>
              <a:pPr/>
              <a:t>9</a:t>
            </a:fld>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7700" y="0"/>
            <a:ext cx="5299364" cy="6858000"/>
          </a:xfrm>
          <a:prstGeom prst="rect">
            <a:avLst/>
          </a:prstGeom>
        </p:spPr>
      </p:pic>
    </p:spTree>
    <p:extLst>
      <p:ext uri="{BB962C8B-B14F-4D97-AF65-F5344CB8AC3E}">
        <p14:creationId xmlns:p14="http://schemas.microsoft.com/office/powerpoint/2010/main" val="90743866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f6adc5d79a94e37ab7ec9b9c483552f xmlns="f46e81e7-297d-417f-b698-00dff3f07a0e">
      <Terms xmlns="http://schemas.microsoft.com/office/infopath/2007/PartnerControls">
        <TermInfo xmlns="http://schemas.microsoft.com/office/infopath/2007/PartnerControls">
          <TermName xmlns="http://schemas.microsoft.com/office/infopath/2007/PartnerControls">Template</TermName>
          <TermId xmlns="http://schemas.microsoft.com/office/infopath/2007/PartnerControls">fc194862-fd4a-42aa-9550-b5fd9ecd1cff</TermId>
        </TermInfo>
      </Terms>
    </mf6adc5d79a94e37ab7ec9b9c483552f>
    <Departments xmlns="88203bfa-d4ac-462e-8616-0292cc28843a">Marketing and Public Affairs</Departments>
    <PublishingExpirationDate xmlns="http://schemas.microsoft.com/sharepoint/v3" xsi:nil="true"/>
    <PublishingStartDate xmlns="http://schemas.microsoft.com/sharepoint/v3" xsi:nil="true"/>
    <TaxCatchAll xmlns="88203bfa-d4ac-462e-8616-0292cc28843a">
      <Value>38</Value>
      <Value>34</Value>
    </TaxCatchAl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3FB5CEF851A894EBF7DD1FB22F51352" ma:contentTypeVersion="20" ma:contentTypeDescription="Create a new document." ma:contentTypeScope="" ma:versionID="8f3af701f3df8a9c9048a907c74c0ac2">
  <xsd:schema xmlns:xsd="http://www.w3.org/2001/XMLSchema" xmlns:xs="http://www.w3.org/2001/XMLSchema" xmlns:p="http://schemas.microsoft.com/office/2006/metadata/properties" xmlns:ns1="http://schemas.microsoft.com/sharepoint/v3" xmlns:ns2="88203bfa-d4ac-462e-8616-0292cc28843a" xmlns:ns3="f46e81e7-297d-417f-b698-00dff3f07a0e" targetNamespace="http://schemas.microsoft.com/office/2006/metadata/properties" ma:root="true" ma:fieldsID="369e50db597ab9061d2b510d58b9a267" ns1:_="" ns2:_="" ns3:_="">
    <xsd:import namespace="http://schemas.microsoft.com/sharepoint/v3"/>
    <xsd:import namespace="88203bfa-d4ac-462e-8616-0292cc28843a"/>
    <xsd:import namespace="f46e81e7-297d-417f-b698-00dff3f07a0e"/>
    <xsd:element name="properties">
      <xsd:complexType>
        <xsd:sequence>
          <xsd:element name="documentManagement">
            <xsd:complexType>
              <xsd:all>
                <xsd:element ref="ns1:PublishingStartDate" minOccurs="0"/>
                <xsd:element ref="ns1:PublishingExpirationDate" minOccurs="0"/>
                <xsd:element ref="ns2:Departments"/>
                <xsd:element ref="ns2:TaxCatchAll" minOccurs="0"/>
                <xsd:element ref="ns3:mf6adc5d79a94e37ab7ec9b9c48355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8203bfa-d4ac-462e-8616-0292cc28843a" elementFormDefault="qualified">
    <xsd:import namespace="http://schemas.microsoft.com/office/2006/documentManagement/types"/>
    <xsd:import namespace="http://schemas.microsoft.com/office/infopath/2007/PartnerControls"/>
    <xsd:element name="Departments" ma:index="10" ma:displayName="Departments" ma:description="Select the department associated with this document or file. Department selections are based on this organization&#10;http://www.nccommunitycolleges.edu/Personnel/NCCCS_Directory.htm" ma:format="Dropdown" ma:internalName="Departments">
      <xsd:simpleType>
        <xsd:restriction base="dms:Choice">
          <xsd:enumeration value="Administrative and Facility Services"/>
          <xsd:enumeration value="Budgeting and Accounting and State-Level Accounting"/>
          <xsd:enumeration value="Contracts and Grants"/>
          <xsd:enumeration value="Human Resources"/>
          <xsd:enumeration value="Information Services"/>
          <xsd:enumeration value="Legal Affairs"/>
          <xsd:enumeration value="Marketing and Public Affairs"/>
          <xsd:enumeration value="Travel"/>
        </xsd:restriction>
      </xsd:simpleType>
    </xsd:element>
    <xsd:element name="TaxCatchAll" ma:index="11" nillable="true" ma:displayName="Taxonomy Catch All Column" ma:hidden="true" ma:list="{c4007c1c-46bb-42fa-88e6-4247e554f2f5}" ma:internalName="TaxCatchAll" ma:showField="CatchAllData" ma:web="88203bfa-d4ac-462e-8616-0292cc28843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46e81e7-297d-417f-b698-00dff3f07a0e" elementFormDefault="qualified">
    <xsd:import namespace="http://schemas.microsoft.com/office/2006/documentManagement/types"/>
    <xsd:import namespace="http://schemas.microsoft.com/office/infopath/2007/PartnerControls"/>
    <xsd:element name="mf6adc5d79a94e37ab7ec9b9c483552f" ma:index="13" ma:taxonomy="true" ma:internalName="mf6adc5d79a94e37ab7ec9b9c483552f" ma:taxonomyFieldName="Types" ma:displayName="Document Type" ma:indexed="true" ma:readOnly="false" ma:default="" ma:fieldId="{6f6adc5d-79a9-4e37-ab7e-c9b9c483552f}" ma:sspId="ff2c0a30-6022-4a53-931e-4e94d75a6b78" ma:termSetId="e83798e3-13ef-49a2-860b-1634b308a9c4"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59EDD1A-F66B-4A90-8803-6512E3CBFB2F}">
  <ds:schemaRefs>
    <ds:schemaRef ds:uri="http://purl.org/dc/dcmitype/"/>
    <ds:schemaRef ds:uri="http://purl.org/dc/terms/"/>
    <ds:schemaRef ds:uri="http://schemas.microsoft.com/office/2006/documentManagement/types"/>
    <ds:schemaRef ds:uri="http://schemas.microsoft.com/office/infopath/2007/PartnerControls"/>
    <ds:schemaRef ds:uri="http://schemas.microsoft.com/office/2006/metadata/properties"/>
    <ds:schemaRef ds:uri="http://www.w3.org/XML/1998/namespace"/>
    <ds:schemaRef ds:uri="88203bfa-d4ac-462e-8616-0292cc28843a"/>
    <ds:schemaRef ds:uri="f46e81e7-297d-417f-b698-00dff3f07a0e"/>
    <ds:schemaRef ds:uri="http://schemas.microsoft.com/sharepoint/v3"/>
    <ds:schemaRef ds:uri="http://schemas.openxmlformats.org/package/2006/metadata/core-properties"/>
    <ds:schemaRef ds:uri="http://purl.org/dc/elements/1.1/"/>
  </ds:schemaRefs>
</ds:datastoreItem>
</file>

<file path=customXml/itemProps2.xml><?xml version="1.0" encoding="utf-8"?>
<ds:datastoreItem xmlns:ds="http://schemas.openxmlformats.org/officeDocument/2006/customXml" ds:itemID="{A2B2E925-8E2E-4675-A322-811AC5A54530}">
  <ds:schemaRefs>
    <ds:schemaRef ds:uri="http://schemas.microsoft.com/sharepoint/v3/contenttype/forms"/>
  </ds:schemaRefs>
</ds:datastoreItem>
</file>

<file path=customXml/itemProps3.xml><?xml version="1.0" encoding="utf-8"?>
<ds:datastoreItem xmlns:ds="http://schemas.openxmlformats.org/officeDocument/2006/customXml" ds:itemID="{F4C27CC1-3EE5-40B7-B2E3-EB81E1651D4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8203bfa-d4ac-462e-8616-0292cc28843a"/>
    <ds:schemaRef ds:uri="f46e81e7-297d-417f-b698-00dff3f07a0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4700</TotalTime>
  <Words>3019</Words>
  <Application>Microsoft Office PowerPoint</Application>
  <PresentationFormat>On-screen Show (4:3)</PresentationFormat>
  <Paragraphs>539</Paragraphs>
  <Slides>39</Slides>
  <Notes>39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39</vt:i4>
      </vt:variant>
    </vt:vector>
  </HeadingPairs>
  <TitlesOfParts>
    <vt:vector size="47" baseType="lpstr">
      <vt:lpstr>Arial</vt:lpstr>
      <vt:lpstr>Calibri</vt:lpstr>
      <vt:lpstr>Franklin Gothic Medium</vt:lpstr>
      <vt:lpstr>Helvetica Neue</vt:lpstr>
      <vt:lpstr>Times</vt:lpstr>
      <vt:lpstr>Wingdings</vt:lpstr>
      <vt:lpstr>ヒラギノ角ゴ Pro W3</vt:lpstr>
      <vt:lpstr>Office Theme</vt:lpstr>
      <vt:lpstr>North Carolina  Career Clusters Guide</vt:lpstr>
      <vt:lpstr>16 Career Clusters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NCCCS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Droessler</dc:title>
  <dc:creator>Chris Droessler</dc:creator>
  <cp:lastModifiedBy>Chris Droessler</cp:lastModifiedBy>
  <cp:revision>400</cp:revision>
  <dcterms:created xsi:type="dcterms:W3CDTF">2009-10-29T12:13:41Z</dcterms:created>
  <dcterms:modified xsi:type="dcterms:W3CDTF">2016-06-28T13:55:10Z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0x010100D3FB5CEF851A894EBF7DD1FB22F51352</vt:lpwstr>
  </property>
  <property fmtid="{D5CDD505-2E9C-101B-9397-08002B2CF9AE}" pid="3" name="Descriptors">
    <vt:lpwstr/>
  </property>
  <property fmtid="{D5CDD505-2E9C-101B-9397-08002B2CF9AE}" pid="4" name="Functions">
    <vt:lpwstr>34;#Branding|6e354d85-bdd8-4cc8-a485-4803f6fdee24</vt:lpwstr>
  </property>
  <property fmtid="{D5CDD505-2E9C-101B-9397-08002B2CF9AE}" pid="5" name="Types">
    <vt:lpwstr>38;#Template|fc194862-fd4a-42aa-9550-b5fd9ecd1cff</vt:lpwstr>
  </property>
  <property fmtid="{D5CDD505-2E9C-101B-9397-08002B2CF9AE}" pid="6" name="Objects">
    <vt:lpwstr/>
  </property>
  <property fmtid="{D5CDD505-2E9C-101B-9397-08002B2CF9AE}" pid="7" name="da5133d6118044a3aaacc66dd229ac83">
    <vt:lpwstr>Branding|6e354d85-bdd8-4cc8-a485-4803f6fdee24</vt:lpwstr>
  </property>
</Properties>
</file>