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0"/>
  </p:notesMasterIdLst>
  <p:handoutMasterIdLst>
    <p:handoutMasterId r:id="rId41"/>
  </p:handoutMasterIdLst>
  <p:sldIdLst>
    <p:sldId id="534" r:id="rId5"/>
    <p:sldId id="1165" r:id="rId6"/>
    <p:sldId id="257" r:id="rId7"/>
    <p:sldId id="1195" r:id="rId8"/>
    <p:sldId id="1197" r:id="rId9"/>
    <p:sldId id="1517" r:id="rId10"/>
    <p:sldId id="1199" r:id="rId11"/>
    <p:sldId id="1200" r:id="rId12"/>
    <p:sldId id="1092" r:id="rId13"/>
    <p:sldId id="1505" r:id="rId14"/>
    <p:sldId id="1202" r:id="rId15"/>
    <p:sldId id="1513" r:id="rId16"/>
    <p:sldId id="1203" r:id="rId17"/>
    <p:sldId id="1206" r:id="rId18"/>
    <p:sldId id="1508" r:id="rId19"/>
    <p:sldId id="1509" r:id="rId20"/>
    <p:sldId id="1510" r:id="rId21"/>
    <p:sldId id="1205" r:id="rId22"/>
    <p:sldId id="1512" r:id="rId23"/>
    <p:sldId id="1514" r:id="rId24"/>
    <p:sldId id="1204" r:id="rId25"/>
    <p:sldId id="1201" r:id="rId26"/>
    <p:sldId id="1198" r:id="rId27"/>
    <p:sldId id="1185" r:id="rId28"/>
    <p:sldId id="1196" r:id="rId29"/>
    <p:sldId id="1507" r:id="rId30"/>
    <p:sldId id="1506" r:id="rId31"/>
    <p:sldId id="261" r:id="rId32"/>
    <p:sldId id="1518" r:id="rId33"/>
    <p:sldId id="1515" r:id="rId34"/>
    <p:sldId id="1240" r:id="rId35"/>
    <p:sldId id="772" r:id="rId36"/>
    <p:sldId id="291" r:id="rId37"/>
    <p:sldId id="1194" r:id="rId38"/>
    <p:sldId id="719" r:id="rId3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589FE-B912-4708-BDD6-36EE4EC4BFAB}" v="281" dt="2021-08-10T12:21:13.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53" autoAdjust="0"/>
    <p:restoredTop sz="85493" autoAdjust="0"/>
  </p:normalViewPr>
  <p:slideViewPr>
    <p:cSldViewPr snapToGrid="0">
      <p:cViewPr varScale="1">
        <p:scale>
          <a:sx n="111" d="100"/>
          <a:sy n="111" d="100"/>
        </p:scale>
        <p:origin x="78" y="3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8514"/>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8/10/2021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8/10/2021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2.ed.gov/programs/heerf/index.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perkins.org/nceta/"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scuilettif@nccommunitycolleges.ed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https://www.ccs.k12.nc.us/cms/lib/NC50000603/Centricity/Domain/1617/Cumberland%20County%20Career%20Pathways%20Guide_2021_Final.pdf</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1546323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https://www.ccs.k12.nc.us/cms/lib/NC50000603/Centricity/Domain/1617/Cumberland%20County%20Career%20Pathways%20Guide_2021_Final.pdf</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360902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https://www.ccs.k12.nc.us/cms/lib/NC50000603/Centricity/Domain/1617/Cumberland%20County%20Career%20Pathways%20Guide_2021_Final.pdf</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3714187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https://www.ncperkins.org/data/index.php</a:t>
            </a:r>
          </a:p>
          <a:p>
            <a:endParaRPr lang="en-US" dirty="0"/>
          </a:p>
          <a:p>
            <a:r>
              <a:rPr lang="en-US" b="0" i="0" dirty="0">
                <a:solidFill>
                  <a:srgbClr val="000000"/>
                </a:solidFill>
                <a:effectLst/>
                <a:latin typeface="Times New Roman" panose="02020603050405020304" pitchFamily="18" charset="0"/>
              </a:rPr>
              <a:t>A </a:t>
            </a:r>
            <a:r>
              <a:rPr lang="en-US" b="1" i="0" dirty="0">
                <a:solidFill>
                  <a:srgbClr val="000000"/>
                </a:solidFill>
                <a:effectLst/>
                <a:latin typeface="Times New Roman" panose="02020603050405020304" pitchFamily="18" charset="0"/>
              </a:rPr>
              <a:t>CTE Participant (2020-2025)</a:t>
            </a:r>
            <a:r>
              <a:rPr lang="en-US" b="0" i="0" dirty="0">
                <a:solidFill>
                  <a:srgbClr val="000000"/>
                </a:solidFill>
                <a:effectLst/>
                <a:latin typeface="Times New Roman" panose="02020603050405020304" pitchFamily="18" charset="0"/>
              </a:rPr>
              <a:t> - is an individual who completes not less than one credit-level course in a CTE program or program of study.</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A </a:t>
            </a:r>
            <a:r>
              <a:rPr lang="en-US" b="1" i="0" dirty="0">
                <a:solidFill>
                  <a:srgbClr val="000000"/>
                </a:solidFill>
                <a:effectLst/>
                <a:latin typeface="Times New Roman" panose="02020603050405020304" pitchFamily="18" charset="0"/>
              </a:rPr>
              <a:t>CTE Concentrator (2020-2025)</a:t>
            </a:r>
            <a:r>
              <a:rPr lang="en-US" b="0" i="0" dirty="0">
                <a:solidFill>
                  <a:srgbClr val="000000"/>
                </a:solidFill>
                <a:effectLst/>
                <a:latin typeface="Times New Roman" panose="02020603050405020304" pitchFamily="18" charset="0"/>
              </a:rPr>
              <a:t> - is a CTE Participant who has earned at least 12 CTE credits within a CTE program or program of study.</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563570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https://www.nccommunitycolleges.edu/analytics/dashboards</a:t>
            </a:r>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2957928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mn-lt"/>
                <a:hlinkClick r:id="rId3"/>
              </a:rPr>
              <a:t>https://www2.ed.gov/programs/heerf/index.html</a:t>
            </a:r>
            <a:endParaRPr lang="en-US" sz="1600" dirty="0">
              <a:solidFill>
                <a:srgbClr val="000000"/>
              </a:solidFill>
              <a:latin typeface="+mn-lt"/>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3506835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4197500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August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Wilkes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Wayne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Vance-Granville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October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Southeastern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Piedmont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Rowan-Cabarrus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Rockingham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Robeson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Pitt-Martin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Pamlico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Nash</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Mayland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Lenoir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Johnston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James_Sprunt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Halifax</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Gaston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Forsyth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Fayetteville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Edgecombe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Craven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Coastal_Carolina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Central_Piedmont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Carteret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Cape_Fear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Caldwell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Brunswick</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Blue_Ridge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Beaufort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AB_Tech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716077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3976596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https://www.ncperkins.org/nceta/</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264015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229166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rPr>
              <a:t>Contact </a:t>
            </a:r>
            <a:r>
              <a:rPr lang="en-US" sz="1800">
                <a:solidFill>
                  <a:srgbClr val="201F1E"/>
                </a:solidFill>
                <a:effectLst/>
                <a:latin typeface="Calibri" panose="020F0502020204030204" pitchFamily="34" charset="0"/>
                <a:ea typeface="Calibri" panose="020F0502020204030204" pitchFamily="34" charset="0"/>
              </a:rPr>
              <a:t>Alex </a:t>
            </a:r>
            <a:r>
              <a:rPr lang="en-US" sz="1800" dirty="0">
                <a:solidFill>
                  <a:srgbClr val="201F1E"/>
                </a:solidFill>
                <a:effectLst/>
                <a:latin typeface="Calibri" panose="020F0502020204030204" pitchFamily="34" charset="0"/>
                <a:ea typeface="Calibri" panose="020F0502020204030204" pitchFamily="34" charset="0"/>
              </a:rPr>
              <a:t>Doles &lt;dolesa@nccommunitycolleges.edu&gt; for a Zoom link for each meeting.</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12 -   10 am - 11:30</a:t>
            </a:r>
            <a:r>
              <a:rPr lang="en-US" sz="1800" dirty="0">
                <a:solidFill>
                  <a:srgbClr val="201F1E"/>
                </a:solidFill>
                <a:effectLst/>
                <a:latin typeface="Calibri" panose="020F0502020204030204" pitchFamily="34" charset="0"/>
                <a:ea typeface="Calibri" panose="020F0502020204030204" pitchFamily="34" charset="0"/>
              </a:rPr>
              <a:t> - Gaston (Gaston College)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13 -    1:30 -3pm</a:t>
            </a:r>
            <a:r>
              <a:rPr lang="en-US" sz="1800" dirty="0">
                <a:solidFill>
                  <a:srgbClr val="201F1E"/>
                </a:solidFill>
                <a:effectLst/>
                <a:latin typeface="Calibri" panose="020F0502020204030204" pitchFamily="34" charset="0"/>
                <a:ea typeface="Calibri" panose="020F0502020204030204" pitchFamily="34" charset="0"/>
              </a:rPr>
              <a:t> - Lumber River (Robeson, Bladen, Richmond, Sandhills)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16 -    10 am - 11:30 – </a:t>
            </a:r>
            <a:r>
              <a:rPr lang="en-US" sz="1800" dirty="0">
                <a:solidFill>
                  <a:srgbClr val="201F1E"/>
                </a:solidFill>
                <a:effectLst/>
                <a:latin typeface="Calibri" panose="020F0502020204030204" pitchFamily="34" charset="0"/>
                <a:ea typeface="Calibri" panose="020F0502020204030204" pitchFamily="34" charset="0"/>
              </a:rPr>
              <a:t> North Eastern (Roanoke-Chowan, COA, Beaufort)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23 -    10 am - 11:30</a:t>
            </a:r>
            <a:r>
              <a:rPr lang="en-US" sz="1800" dirty="0">
                <a:solidFill>
                  <a:srgbClr val="201F1E"/>
                </a:solidFill>
                <a:effectLst/>
                <a:latin typeface="Calibri" panose="020F0502020204030204" pitchFamily="34" charset="0"/>
                <a:ea typeface="Calibri" panose="020F0502020204030204" pitchFamily="34" charset="0"/>
              </a:rPr>
              <a:t> - Region C (Isothermal, Cleveland, McDowell)</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25 -    10 am - 11:30</a:t>
            </a:r>
            <a:r>
              <a:rPr lang="en-US" sz="1800" dirty="0">
                <a:solidFill>
                  <a:srgbClr val="201F1E"/>
                </a:solidFill>
                <a:effectLst/>
                <a:latin typeface="Calibri" panose="020F0502020204030204" pitchFamily="34" charset="0"/>
                <a:ea typeface="Calibri" panose="020F0502020204030204" pitchFamily="34" charset="0"/>
              </a:rPr>
              <a:t> - Regional Partnership (Durham, Randolph, Montgomery, Sandhills, Alamance)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a:solidFill>
                  <a:srgbClr val="201F1E"/>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Sept</a:t>
            </a:r>
            <a:r>
              <a:rPr lang="en-US" sz="1800" dirty="0">
                <a:solidFill>
                  <a:srgbClr val="201F1E"/>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13 -    10 am - 11:30 – Triangle South (Central Carolina, Sampson)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14 -     1:30 - 3pm – Eastern (Craven, James Sprunt, Pamlico, Coastal, Lenoir, Wayne, Carteret)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20 -     10 am - 11:30</a:t>
            </a:r>
            <a:r>
              <a:rPr lang="en-US" sz="1800" dirty="0">
                <a:solidFill>
                  <a:srgbClr val="201F1E"/>
                </a:solidFill>
                <a:effectLst/>
                <a:latin typeface="Calibri" panose="020F0502020204030204" pitchFamily="34" charset="0"/>
                <a:ea typeface="Calibri" panose="020F0502020204030204" pitchFamily="34" charset="0"/>
              </a:rPr>
              <a:t> - Mountain Area (AB Tech, Blue Ridge)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21 -     1:30 - 3pm</a:t>
            </a:r>
            <a:r>
              <a:rPr lang="en-US" sz="1800" dirty="0">
                <a:solidFill>
                  <a:srgbClr val="201F1E"/>
                </a:solidFill>
                <a:effectLst/>
                <a:latin typeface="Calibri" panose="020F0502020204030204" pitchFamily="34" charset="0"/>
                <a:ea typeface="Calibri" panose="020F0502020204030204" pitchFamily="34" charset="0"/>
              </a:rPr>
              <a:t> - Piedmont Triad (Forsyth, Surry, Davidson-Davie, Rockingham, Piedmont)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22 -     10 am - 11:30</a:t>
            </a:r>
            <a:r>
              <a:rPr lang="en-US" sz="1800" dirty="0">
                <a:solidFill>
                  <a:srgbClr val="201F1E"/>
                </a:solidFill>
                <a:effectLst/>
                <a:latin typeface="Calibri" panose="020F0502020204030204" pitchFamily="34" charset="0"/>
                <a:ea typeface="Calibri" panose="020F0502020204030204" pitchFamily="34" charset="0"/>
              </a:rPr>
              <a:t> - River East (Beaufort, Pitt, Martin)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23 -     9:30 - 11am</a:t>
            </a:r>
            <a:r>
              <a:rPr lang="en-US" sz="1800" dirty="0">
                <a:solidFill>
                  <a:srgbClr val="201F1E"/>
                </a:solidFill>
                <a:effectLst/>
                <a:latin typeface="Calibri" panose="020F0502020204030204" pitchFamily="34" charset="0"/>
                <a:ea typeface="Calibri" panose="020F0502020204030204" pitchFamily="34" charset="0"/>
              </a:rPr>
              <a:t> - </a:t>
            </a:r>
            <a:r>
              <a:rPr lang="en-US" sz="1800" dirty="0" err="1">
                <a:solidFill>
                  <a:srgbClr val="201F1E"/>
                </a:solidFill>
                <a:effectLst/>
                <a:latin typeface="Calibri" panose="020F0502020204030204" pitchFamily="34" charset="0"/>
                <a:ea typeface="Calibri" panose="020F0502020204030204" pitchFamily="34" charset="0"/>
              </a:rPr>
              <a:t>Centralina</a:t>
            </a:r>
            <a:r>
              <a:rPr lang="en-US" sz="1800" dirty="0">
                <a:solidFill>
                  <a:srgbClr val="201F1E"/>
                </a:solidFill>
                <a:effectLst/>
                <a:latin typeface="Calibri" panose="020F0502020204030204" pitchFamily="34" charset="0"/>
                <a:ea typeface="Calibri" panose="020F0502020204030204" pitchFamily="34" charset="0"/>
              </a:rPr>
              <a:t> (SPCC, RCCC, Stanly, Mitchell, Gaston)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24 -     10 am - 11:30</a:t>
            </a:r>
            <a:r>
              <a:rPr lang="en-US" sz="1800" dirty="0">
                <a:solidFill>
                  <a:srgbClr val="201F1E"/>
                </a:solidFill>
                <a:effectLst/>
                <a:latin typeface="Calibri" panose="020F0502020204030204" pitchFamily="34" charset="0"/>
                <a:ea typeface="Calibri" panose="020F0502020204030204" pitchFamily="34" charset="0"/>
              </a:rPr>
              <a:t> - Capital Area (Wake, Johnston)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30</a:t>
            </a:fld>
            <a:endParaRPr lang="en-US"/>
          </a:p>
        </p:txBody>
      </p:sp>
    </p:spTree>
    <p:extLst>
      <p:ext uri="{BB962C8B-B14F-4D97-AF65-F5344CB8AC3E}">
        <p14:creationId xmlns:p14="http://schemas.microsoft.com/office/powerpoint/2010/main" val="3671557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www.ncperkins.org</a:t>
            </a:r>
            <a:r>
              <a:rPr lang="en-US"/>
              <a:t>/presentations/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35</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August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Wilkes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Wayne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Vance-Granville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October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Southeastern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November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Piedmont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Rowan-Cabarrus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Rockingham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Robeson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Pitt-Martin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Pamlico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Nash</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Mayland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Lenoir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Johnston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James_Sprunt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Halifax</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Gaston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Forsyth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Fayetteville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Edgecombe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Craven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Coastal_Carolina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Central_Piedmont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Carteret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Cape_Fear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Caldwell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Brunswick</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Blue_Ridge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Beaufort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AB_Tech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384766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182696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Buy the EDGAR Book</a:t>
            </a:r>
          </a:p>
          <a:p>
            <a:r>
              <a:rPr lang="en-US" dirty="0"/>
              <a:t>https://www.bruman.com/publications/</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194518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Frank </a:t>
            </a:r>
            <a:r>
              <a:rPr lang="en-US" sz="1200" u="none" strike="noStrike" kern="1200" dirty="0" err="1">
                <a:solidFill>
                  <a:schemeClr val="tx1"/>
                </a:solidFill>
                <a:effectLst/>
                <a:latin typeface="+mn-lt"/>
                <a:ea typeface="+mn-ea"/>
                <a:cs typeface="+mn-cs"/>
              </a:rPr>
              <a:t>Scuiletti</a:t>
            </a:r>
            <a:endParaRPr lang="en-US" sz="1200"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3" tooltip="mailto:scuilettif@nccommunitycolleges.edu"/>
              </a:rPr>
              <a:t>scuilettif@nccommunitycolleges.edu</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61402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919-807-3887</a:t>
            </a:r>
          </a:p>
          <a:p>
            <a:r>
              <a:rPr lang="en-US" dirty="0" err="1"/>
              <a:t>james.pressly@dpi.nc.gov</a:t>
            </a:r>
            <a:endParaRPr lang="en-US" dirty="0"/>
          </a:p>
          <a:p>
            <a:endParaRPr lang="en-US"/>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415159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2919780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https://www.ccs.k12.nc.us/cms/lib/NC50000603/Centricity/Domain/1617/Cumberland%20County%20Career%20Pathways%20Guide_2021_Final.pdf</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3075584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8/10/2021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8/10/2021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8/10/2021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8/10/2021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8/10/2021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8/10/2021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8/10/2021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8/10/2021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49" r:id="rId7"/>
    <p:sldLayoutId id="2147483650" r:id="rId8"/>
    <p:sldLayoutId id="2147483651" r:id="rId9"/>
    <p:sldLayoutId id="2147483652" r:id="rId10"/>
    <p:sldLayoutId id="2147483653" r:id="rId11"/>
    <p:sldLayoutId id="2147483654" r:id="rId12"/>
    <p:sldLayoutId id="2147483655" r:id="rId13"/>
    <p:sldLayoutId id="2147483668" r:id="rId14"/>
    <p:sldLayoutId id="2147483669" r:id="rId15"/>
    <p:sldLayoutId id="2147483670" r:id="rId16"/>
    <p:sldLayoutId id="2147483671" r:id="rId17"/>
    <p:sldLayoutId id="2147483660" r:id="rId18"/>
    <p:sldLayoutId id="2147483656" r:id="rId19"/>
    <p:sldLayoutId id="2147483657" r:id="rId20"/>
    <p:sldLayoutId id="2147483658" r:id="rId21"/>
    <p:sldLayoutId id="2147483659" r:id="rId22"/>
    <p:sldLayoutId id="214748366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cid:6de97200-fdd3-478b-8c0c-57bcefa2a32e@namprd04.prod.outlook.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cid:9afb8ea0-35a3-4119-b418-24e6cd9afbcd@namprd04.prod.outlook.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cid:14e6875b-c3cf-475d-a1bb-cede537c6ef7@namprd04.prod.outloo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cid:bc1842e5-d77a-45dd-a96d-f285ed7f452a@namprd04.prod.outlook.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2.ed.gov/programs/heerf/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perkins.org/video/video.php?v=Wilkes-2021&amp;y=202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ncperkins.org/vide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perkins.org/ncet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ncperkins.org/presentations/" TargetMode="External"/><Relationship Id="rId4" Type="http://schemas.openxmlformats.org/officeDocument/2006/relationships/hyperlink" Target="https://register.gotowebinar.com/register/7346222427142833168"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cperkins.org/video/video.php?v=Wilson-2021&amp;y=202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ncperkins.org/vide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August 10, 2021</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Jim Pressly</a:t>
            </a:r>
          </a:p>
        </p:txBody>
      </p:sp>
      <p:sp>
        <p:nvSpPr>
          <p:cNvPr id="3" name="Subtitle 2"/>
          <p:cNvSpPr>
            <a:spLocks noGrp="1"/>
          </p:cNvSpPr>
          <p:nvPr>
            <p:ph type="subTitle" idx="1"/>
          </p:nvPr>
        </p:nvSpPr>
        <p:spPr/>
        <p:txBody>
          <a:bodyPr>
            <a:normAutofit fontScale="92500"/>
          </a:bodyPr>
          <a:lstStyle/>
          <a:p>
            <a:r>
              <a:rPr lang="en-US" dirty="0"/>
              <a:t>Trade, Technology, Engineering, and Industrial Education Consultant:  Automotive Service, Collision Repair, Welding, and Metal Manufacturing. </a:t>
            </a:r>
          </a:p>
        </p:txBody>
      </p:sp>
      <p:pic>
        <p:nvPicPr>
          <p:cNvPr id="6" name="Picture 5" descr="A person smiling for the picture&#10;&#10;Description automatically generated with medium confidence">
            <a:extLst>
              <a:ext uri="{FF2B5EF4-FFF2-40B4-BE49-F238E27FC236}">
                <a16:creationId xmlns:a16="http://schemas.microsoft.com/office/drawing/2014/main" id="{D47D915D-AB96-4FC6-95BB-1D12A3A7D1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1418" y="-187035"/>
            <a:ext cx="3075710" cy="3097785"/>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37EB0ECE-A738-4AF2-8367-F2DF59D85D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34719" y="4122428"/>
            <a:ext cx="4695825" cy="971550"/>
          </a:xfrm>
          <a:prstGeom prst="rect">
            <a:avLst/>
          </a:prstGeom>
        </p:spPr>
      </p:pic>
    </p:spTree>
    <p:extLst>
      <p:ext uri="{BB962C8B-B14F-4D97-AF65-F5344CB8AC3E}">
        <p14:creationId xmlns:p14="http://schemas.microsoft.com/office/powerpoint/2010/main" val="24737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7E851-22C0-416A-AB72-C8671A494E41}"/>
              </a:ext>
            </a:extLst>
          </p:cNvPr>
          <p:cNvSpPr>
            <a:spLocks noGrp="1"/>
          </p:cNvSpPr>
          <p:nvPr>
            <p:ph idx="1"/>
          </p:nvPr>
        </p:nvSpPr>
        <p:spPr/>
        <p:txBody>
          <a:bodyPr>
            <a:normAutofit/>
          </a:bodyPr>
          <a:lstStyle/>
          <a:p>
            <a:pPr algn="l" rtl="0" fontAlgn="base"/>
            <a:r>
              <a:rPr lang="en-US" sz="2000" b="0" i="0" u="none" strike="noStrike" dirty="0">
                <a:solidFill>
                  <a:srgbClr val="000000"/>
                </a:solidFill>
                <a:effectLst/>
                <a:latin typeface="+mn-lt"/>
              </a:rPr>
              <a:t>System Office Goal of: Diversity, Equity and Inclusion in our work </a:t>
            </a:r>
            <a:r>
              <a:rPr lang="en-US" sz="2000" b="0" i="0" dirty="0">
                <a:solidFill>
                  <a:srgbClr val="000000"/>
                </a:solidFill>
                <a:effectLst/>
                <a:latin typeface="+mn-lt"/>
              </a:rPr>
              <a:t> </a:t>
            </a:r>
          </a:p>
          <a:p>
            <a:pPr algn="l" rtl="0" fontAlgn="base"/>
            <a:r>
              <a:rPr lang="en-US" sz="2000" b="0" i="0" u="none" strike="noStrike" dirty="0">
                <a:solidFill>
                  <a:srgbClr val="000000"/>
                </a:solidFill>
                <a:effectLst/>
                <a:latin typeface="+mn-lt"/>
              </a:rPr>
              <a:t>Postsecondary Special Population individuals are defined as an individual who is enrolled in a CTE curriculum program  at a community college </a:t>
            </a:r>
            <a:r>
              <a:rPr lang="en-US" sz="2000" b="0" i="0" dirty="0">
                <a:solidFill>
                  <a:srgbClr val="000000"/>
                </a:solidFill>
                <a:effectLst/>
                <a:latin typeface="+mn-lt"/>
              </a:rPr>
              <a:t> </a:t>
            </a:r>
          </a:p>
          <a:p>
            <a:pPr algn="l" fontAlgn="base"/>
            <a:r>
              <a:rPr lang="en-US" sz="2000" b="0" i="0" u="none" strike="noStrike" dirty="0">
                <a:effectLst/>
                <a:latin typeface="+mn-lt"/>
              </a:rPr>
              <a:t>Special Populations:</a:t>
            </a:r>
            <a:endParaRPr lang="en-US" sz="2000" b="0" i="0" dirty="0">
              <a:effectLst/>
              <a:latin typeface="+mn-lt"/>
            </a:endParaRPr>
          </a:p>
          <a:p>
            <a:pPr lvl="1" fontAlgn="base"/>
            <a:r>
              <a:rPr lang="en-US" sz="2000" b="0" i="0" u="none" strike="noStrike" dirty="0">
                <a:solidFill>
                  <a:srgbClr val="000000"/>
                </a:solidFill>
                <a:effectLst/>
                <a:latin typeface="+mn-lt"/>
              </a:rPr>
              <a:t>What’s happening at your college or community? </a:t>
            </a:r>
            <a:r>
              <a:rPr lang="en-US" sz="2000" b="0" i="0" dirty="0">
                <a:solidFill>
                  <a:srgbClr val="000000"/>
                </a:solidFill>
                <a:effectLst/>
                <a:latin typeface="+mn-lt"/>
              </a:rPr>
              <a:t> </a:t>
            </a:r>
          </a:p>
          <a:p>
            <a:pPr lvl="1" fontAlgn="base"/>
            <a:r>
              <a:rPr lang="en-US" sz="2000" b="0" i="0" u="none" strike="noStrike" dirty="0">
                <a:solidFill>
                  <a:srgbClr val="000000"/>
                </a:solidFill>
                <a:effectLst/>
                <a:latin typeface="+mn-lt"/>
              </a:rPr>
              <a:t>Is there an interest in developing a special strategy at your college?</a:t>
            </a:r>
            <a:endParaRPr lang="en-US" sz="2000" b="0" i="0" dirty="0">
              <a:solidFill>
                <a:srgbClr val="000000"/>
              </a:solidFill>
              <a:effectLst/>
              <a:latin typeface="+mn-lt"/>
            </a:endParaRPr>
          </a:p>
          <a:p>
            <a:pPr lvl="1" fontAlgn="base"/>
            <a:r>
              <a:rPr lang="en-US" sz="2000" b="0" i="0" u="none" strike="noStrike" dirty="0">
                <a:solidFill>
                  <a:srgbClr val="000000"/>
                </a:solidFill>
                <a:effectLst/>
                <a:latin typeface="+mn-lt"/>
              </a:rPr>
              <a:t>Do you currently have programs or strategies in this area? </a:t>
            </a:r>
            <a:r>
              <a:rPr lang="en-US" sz="2000" b="0" i="0" dirty="0">
                <a:solidFill>
                  <a:srgbClr val="000000"/>
                </a:solidFill>
                <a:effectLst/>
                <a:latin typeface="+mn-lt"/>
              </a:rPr>
              <a:t> </a:t>
            </a:r>
          </a:p>
          <a:p>
            <a:pPr lvl="1" fontAlgn="base"/>
            <a:r>
              <a:rPr lang="en-US" sz="2000" b="0" i="0" u="none" strike="noStrike" dirty="0">
                <a:solidFill>
                  <a:srgbClr val="000000"/>
                </a:solidFill>
                <a:effectLst/>
                <a:latin typeface="+mn-lt"/>
              </a:rPr>
              <a:t>Toward the development of CTE Strategy POS for Special Pops.</a:t>
            </a:r>
            <a:r>
              <a:rPr lang="en-US" sz="2000" b="0" i="0" dirty="0">
                <a:solidFill>
                  <a:srgbClr val="000000"/>
                </a:solidFill>
                <a:effectLst/>
                <a:latin typeface="+mn-lt"/>
              </a:rPr>
              <a:t> </a:t>
            </a:r>
          </a:p>
          <a:p>
            <a:pPr lvl="1" fontAlgn="base"/>
            <a:r>
              <a:rPr lang="en-US" sz="2000" dirty="0">
                <a:solidFill>
                  <a:srgbClr val="000000"/>
                </a:solidFill>
                <a:latin typeface="+mn-lt"/>
              </a:rPr>
              <a:t>Survey of college activities serving Special Populations will be developed.</a:t>
            </a:r>
            <a:endParaRPr lang="en-US" sz="2000" b="0" i="0" dirty="0">
              <a:solidFill>
                <a:srgbClr val="000000"/>
              </a:solidFill>
              <a:effectLst/>
              <a:latin typeface="+mn-lt"/>
            </a:endParaRPr>
          </a:p>
          <a:p>
            <a:endParaRPr lang="en-US" sz="2000" dirty="0">
              <a:latin typeface="+mn-lt"/>
            </a:endParaRPr>
          </a:p>
        </p:txBody>
      </p:sp>
      <p:sp>
        <p:nvSpPr>
          <p:cNvPr id="3" name="Title 2">
            <a:extLst>
              <a:ext uri="{FF2B5EF4-FFF2-40B4-BE49-F238E27FC236}">
                <a16:creationId xmlns:a16="http://schemas.microsoft.com/office/drawing/2014/main" id="{604887A8-E170-4FBD-A33F-F3D2550FDA11}"/>
              </a:ext>
            </a:extLst>
          </p:cNvPr>
          <p:cNvSpPr>
            <a:spLocks noGrp="1"/>
          </p:cNvSpPr>
          <p:nvPr>
            <p:ph type="title"/>
          </p:nvPr>
        </p:nvSpPr>
        <p:spPr/>
        <p:txBody>
          <a:bodyPr/>
          <a:lstStyle/>
          <a:p>
            <a:r>
              <a:rPr lang="en-US" b="1" i="0" dirty="0">
                <a:solidFill>
                  <a:srgbClr val="000000"/>
                </a:solidFill>
                <a:effectLst/>
                <a:latin typeface="WordVisi_MSFontService"/>
              </a:rPr>
              <a:t>Serving Special Populations</a:t>
            </a:r>
            <a:endParaRPr lang="en-US" dirty="0"/>
          </a:p>
        </p:txBody>
      </p:sp>
    </p:spTree>
    <p:extLst>
      <p:ext uri="{BB962C8B-B14F-4D97-AF65-F5344CB8AC3E}">
        <p14:creationId xmlns:p14="http://schemas.microsoft.com/office/powerpoint/2010/main" val="91080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45535-9DC3-4F56-8BFA-9C2A81457E80}"/>
              </a:ext>
            </a:extLst>
          </p:cNvPr>
          <p:cNvSpPr>
            <a:spLocks noGrp="1"/>
          </p:cNvSpPr>
          <p:nvPr>
            <p:ph idx="1"/>
          </p:nvPr>
        </p:nvSpPr>
        <p:spPr/>
        <p:txBody>
          <a:bodyPr>
            <a:normAutofit/>
          </a:bodyPr>
          <a:lstStyle/>
          <a:p>
            <a:pPr marL="0" indent="0" algn="ctr" rtl="0" fontAlgn="base">
              <a:buNone/>
            </a:pPr>
            <a:r>
              <a:rPr lang="en-US" sz="3600" b="0" i="0" u="none" strike="noStrike" dirty="0">
                <a:solidFill>
                  <a:srgbClr val="000000"/>
                </a:solidFill>
                <a:effectLst/>
                <a:latin typeface="Calibri" panose="020F0502020204030204" pitchFamily="34" charset="0"/>
              </a:rPr>
              <a:t>REMINDER:  </a:t>
            </a:r>
          </a:p>
          <a:p>
            <a:pPr marL="0" indent="0" algn="ctr" rtl="0" fontAlgn="base">
              <a:buNone/>
            </a:pPr>
            <a:r>
              <a:rPr lang="en-US" sz="3600" dirty="0">
                <a:solidFill>
                  <a:srgbClr val="000000"/>
                </a:solidFill>
                <a:latin typeface="Calibri" panose="020F0502020204030204" pitchFamily="34" charset="0"/>
              </a:rPr>
              <a:t>December 18, 2021 </a:t>
            </a:r>
          </a:p>
          <a:p>
            <a:pPr marL="0" indent="0" algn="ctr" rtl="0" fontAlgn="base">
              <a:buNone/>
            </a:pPr>
            <a:r>
              <a:rPr lang="en-US" sz="3600" dirty="0">
                <a:solidFill>
                  <a:srgbClr val="000000"/>
                </a:solidFill>
                <a:latin typeface="Calibri" panose="020F0502020204030204" pitchFamily="34" charset="0"/>
              </a:rPr>
              <a:t>9-14 CTE Pathways Due in Moodle </a:t>
            </a:r>
            <a:endParaRPr lang="en-US" sz="3600" b="0" i="0" dirty="0">
              <a:solidFill>
                <a:srgbClr val="000000"/>
              </a:solidFill>
              <a:effectLst/>
              <a:latin typeface="Calibri" panose="020F0502020204030204" pitchFamily="34" charset="0"/>
            </a:endParaRPr>
          </a:p>
        </p:txBody>
      </p:sp>
      <p:sp>
        <p:nvSpPr>
          <p:cNvPr id="3" name="Title 2">
            <a:extLst>
              <a:ext uri="{FF2B5EF4-FFF2-40B4-BE49-F238E27FC236}">
                <a16:creationId xmlns:a16="http://schemas.microsoft.com/office/drawing/2014/main" id="{924BB016-614F-4DCC-AA48-E9BBADE9A05A}"/>
              </a:ext>
            </a:extLst>
          </p:cNvPr>
          <p:cNvSpPr>
            <a:spLocks noGrp="1"/>
          </p:cNvSpPr>
          <p:nvPr>
            <p:ph type="title"/>
          </p:nvPr>
        </p:nvSpPr>
        <p:spPr/>
        <p:txBody>
          <a:bodyPr/>
          <a:lstStyle/>
          <a:p>
            <a:r>
              <a:rPr lang="en-US" b="1" i="0" u="none" strike="noStrike" dirty="0">
                <a:effectLst/>
                <a:latin typeface="Calibri" panose="020F0502020204030204" pitchFamily="34" charset="0"/>
              </a:rPr>
              <a:t>CTE Programs of Study /Pathways</a:t>
            </a:r>
            <a:r>
              <a:rPr lang="en-US" b="0" i="0" dirty="0">
                <a:effectLst/>
                <a:latin typeface="Calibri" panose="020F0502020204030204" pitchFamily="34" charset="0"/>
              </a:rPr>
              <a:t> </a:t>
            </a:r>
            <a:endParaRPr lang="en-US" dirty="0"/>
          </a:p>
        </p:txBody>
      </p:sp>
    </p:spTree>
    <p:extLst>
      <p:ext uri="{BB962C8B-B14F-4D97-AF65-F5344CB8AC3E}">
        <p14:creationId xmlns:p14="http://schemas.microsoft.com/office/powerpoint/2010/main" val="375151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7E851-22C0-416A-AB72-C8671A494E41}"/>
              </a:ext>
            </a:extLst>
          </p:cNvPr>
          <p:cNvSpPr>
            <a:spLocks noGrp="1"/>
          </p:cNvSpPr>
          <p:nvPr>
            <p:ph idx="1"/>
          </p:nvPr>
        </p:nvSpPr>
        <p:spPr>
          <a:xfrm>
            <a:off x="628650" y="1320904"/>
            <a:ext cx="7886700" cy="3822596"/>
          </a:xfrm>
        </p:spPr>
        <p:txBody>
          <a:bodyPr>
            <a:normAutofit/>
          </a:bodyPr>
          <a:lstStyle/>
          <a:p>
            <a:pPr marL="457200" indent="-457200" fontAlgn="ctr">
              <a:buFont typeface="+mj-lt"/>
              <a:buAutoNum type="alphaUcPeriod"/>
            </a:pPr>
            <a:r>
              <a:rPr lang="en-US" sz="2000" b="0" i="0" dirty="0">
                <a:effectLst/>
                <a:latin typeface="Calibri" panose="020F0502020204030204" pitchFamily="34" charset="0"/>
              </a:rPr>
              <a:t>Aligned to labor market needs, which includes engaged employers  </a:t>
            </a:r>
          </a:p>
          <a:p>
            <a:pPr marL="457200" indent="-457200" rtl="0" fontAlgn="ctr">
              <a:buFont typeface="+mj-lt"/>
              <a:buAutoNum type="alphaUcPeriod"/>
            </a:pPr>
            <a:r>
              <a:rPr lang="en-US" sz="2000" b="0" i="0" dirty="0">
                <a:effectLst/>
                <a:latin typeface="Calibri" panose="020F0502020204030204" pitchFamily="34" charset="0"/>
              </a:rPr>
              <a:t>Secondary and postsecondary program of study linkage </a:t>
            </a:r>
          </a:p>
          <a:p>
            <a:pPr marL="457200" indent="-457200" rtl="0" fontAlgn="ctr">
              <a:buFont typeface="+mj-lt"/>
              <a:buAutoNum type="alphaUcPeriod"/>
            </a:pPr>
            <a:r>
              <a:rPr lang="en-US" sz="2000" b="0" i="0" dirty="0">
                <a:effectLst/>
                <a:latin typeface="Calibri" panose="020F0502020204030204" pitchFamily="34" charset="0"/>
              </a:rPr>
              <a:t>Career advising - to develop an individual plan </a:t>
            </a:r>
          </a:p>
          <a:p>
            <a:pPr marL="457200" indent="-457200" rtl="0" fontAlgn="ctr">
              <a:buFont typeface="+mj-lt"/>
              <a:buAutoNum type="alphaUcPeriod"/>
            </a:pPr>
            <a:r>
              <a:rPr lang="en-US" sz="2000" b="0" i="0" dirty="0">
                <a:effectLst/>
                <a:latin typeface="Calibri" panose="020F0502020204030204" pitchFamily="34" charset="0"/>
              </a:rPr>
              <a:t>Education and work-based learning offered concurrently with WIOA</a:t>
            </a:r>
          </a:p>
          <a:p>
            <a:pPr marL="457200" indent="-457200" rtl="0" fontAlgn="ctr">
              <a:buFont typeface="+mj-lt"/>
              <a:buAutoNum type="alphaUcPeriod"/>
            </a:pPr>
            <a:r>
              <a:rPr lang="en-US" sz="2000" b="0" i="0" dirty="0">
                <a:effectLst/>
                <a:latin typeface="Calibri" panose="020F0502020204030204" pitchFamily="34" charset="0"/>
              </a:rPr>
              <a:t>Pathway designed to meet individual needs  </a:t>
            </a:r>
          </a:p>
          <a:p>
            <a:pPr marL="457200" indent="-457200" rtl="0" fontAlgn="ctr">
              <a:buFont typeface="+mj-lt"/>
              <a:buAutoNum type="alphaUcPeriod"/>
            </a:pPr>
            <a:r>
              <a:rPr lang="en-US" sz="2000" b="0" i="0" dirty="0">
                <a:effectLst/>
                <a:latin typeface="Calibri" panose="020F0502020204030204" pitchFamily="34" charset="0"/>
              </a:rPr>
              <a:t>Individual earns a postsecondary credential </a:t>
            </a:r>
          </a:p>
          <a:p>
            <a:pPr marL="457200" indent="-457200" rtl="0" fontAlgn="ctr">
              <a:buFont typeface="+mj-lt"/>
              <a:buAutoNum type="alphaUcPeriod"/>
            </a:pPr>
            <a:r>
              <a:rPr lang="en-US" sz="2000" b="0" i="0" dirty="0">
                <a:effectLst/>
                <a:latin typeface="Calibri" panose="020F0502020204030204" pitchFamily="34" charset="0"/>
              </a:rPr>
              <a:t>Individuals enter and advance in a career</a:t>
            </a:r>
          </a:p>
          <a:p>
            <a:pPr marL="0" indent="0" fontAlgn="base">
              <a:buNone/>
            </a:pPr>
            <a:endParaRPr lang="en-US" sz="1800" i="1" dirty="0">
              <a:effectLst/>
              <a:latin typeface="Calibri" panose="020F0502020204030204" pitchFamily="34" charset="0"/>
            </a:endParaRPr>
          </a:p>
          <a:p>
            <a:pPr marL="0" indent="0" fontAlgn="base">
              <a:buNone/>
            </a:pPr>
            <a:r>
              <a:rPr lang="en-US" sz="1800" i="1" dirty="0">
                <a:effectLst/>
                <a:latin typeface="Calibri" panose="020F0502020204030204" pitchFamily="34" charset="0"/>
              </a:rPr>
              <a:t>Perkins Sec 3(8) which references WIOA (29 U.S.C. 3102) Sec 3(7)</a:t>
            </a:r>
            <a:endParaRPr lang="en-US" sz="4000" b="0" i="0" dirty="0">
              <a:solidFill>
                <a:srgbClr val="000000"/>
              </a:solidFill>
              <a:effectLst/>
              <a:latin typeface="Calibri" panose="020F0502020204030204" pitchFamily="34" charset="0"/>
            </a:endParaRPr>
          </a:p>
        </p:txBody>
      </p:sp>
      <p:sp>
        <p:nvSpPr>
          <p:cNvPr id="3" name="Title 2">
            <a:extLst>
              <a:ext uri="{FF2B5EF4-FFF2-40B4-BE49-F238E27FC236}">
                <a16:creationId xmlns:a16="http://schemas.microsoft.com/office/drawing/2014/main" id="{604887A8-E170-4FBD-A33F-F3D2550FDA11}"/>
              </a:ext>
            </a:extLst>
          </p:cNvPr>
          <p:cNvSpPr>
            <a:spLocks noGrp="1"/>
          </p:cNvSpPr>
          <p:nvPr>
            <p:ph type="title"/>
          </p:nvPr>
        </p:nvSpPr>
        <p:spPr/>
        <p:txBody>
          <a:bodyPr>
            <a:normAutofit/>
          </a:bodyPr>
          <a:lstStyle/>
          <a:p>
            <a:r>
              <a:rPr lang="en-US" b="1" i="0" u="none" strike="noStrike" dirty="0">
                <a:effectLst/>
                <a:latin typeface="Calibri" panose="020F0502020204030204" pitchFamily="34" charset="0"/>
              </a:rPr>
              <a:t>Elements of a 9-14 CTE Career Pathway</a:t>
            </a:r>
            <a:endParaRPr lang="en-US" dirty="0"/>
          </a:p>
        </p:txBody>
      </p:sp>
    </p:spTree>
    <p:extLst>
      <p:ext uri="{BB962C8B-B14F-4D97-AF65-F5344CB8AC3E}">
        <p14:creationId xmlns:p14="http://schemas.microsoft.com/office/powerpoint/2010/main" val="241370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ubble chart&#10;&#10;Description automatically generated">
            <a:extLst>
              <a:ext uri="{FF2B5EF4-FFF2-40B4-BE49-F238E27FC236}">
                <a16:creationId xmlns:a16="http://schemas.microsoft.com/office/drawing/2014/main" id="{4C50A4D7-7F6D-46DE-BC4A-7F491F2F7A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7481" y="0"/>
            <a:ext cx="6929037" cy="5143500"/>
          </a:xfrm>
          <a:prstGeom prst="rect">
            <a:avLst/>
          </a:prstGeom>
        </p:spPr>
      </p:pic>
    </p:spTree>
    <p:extLst>
      <p:ext uri="{BB962C8B-B14F-4D97-AF65-F5344CB8AC3E}">
        <p14:creationId xmlns:p14="http://schemas.microsoft.com/office/powerpoint/2010/main" val="134782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C732855-DA38-433B-BEAB-B9B48C3ADB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2B22C93B-EB64-4C3D-9CE9-C1464214B5D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a:extLst>
              <a:ext uri="{FF2B5EF4-FFF2-40B4-BE49-F238E27FC236}">
                <a16:creationId xmlns:a16="http://schemas.microsoft.com/office/drawing/2014/main" id="{75DA5438-CF0E-4AA9-951B-2F2E271CF067}"/>
              </a:ext>
            </a:extLst>
          </p:cNvPr>
          <p:cNvPicPr>
            <a:picLocks noChangeAspect="1" noChangeArrowheads="1"/>
          </p:cNvPicPr>
          <p:nvPr/>
        </p:nvPicPr>
        <p:blipFill rotWithShape="1">
          <a:blip r:embed="rId3" r:link="rId4" cstate="screen">
            <a:extLst>
              <a:ext uri="{28A0092B-C50C-407E-A947-70E740481C1C}">
                <a14:useLocalDpi xmlns:a14="http://schemas.microsoft.com/office/drawing/2010/main"/>
              </a:ext>
            </a:extLst>
          </a:blip>
          <a:srcRect/>
          <a:stretch>
            <a:fillRect/>
          </a:stretch>
        </p:blipFill>
        <p:spPr bwMode="auto">
          <a:xfrm>
            <a:off x="1631" y="0"/>
            <a:ext cx="912106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75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D9915DC-6261-43E0-A1FC-B90A0EC6D09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694336F3-E767-4143-B726-06CEA9324F19}"/>
              </a:ext>
            </a:extLst>
          </p:cNvPr>
          <p:cNvPicPr>
            <a:picLocks noChangeAspect="1" noChangeArrowheads="1"/>
          </p:cNvPicPr>
          <p:nvPr/>
        </p:nvPicPr>
        <p:blipFill rotWithShape="1">
          <a:blip r:embed="rId3" r:link="rId4" cstate="screen">
            <a:extLst>
              <a:ext uri="{28A0092B-C50C-407E-A947-70E740481C1C}">
                <a14:useLocalDpi xmlns:a14="http://schemas.microsoft.com/office/drawing/2010/main"/>
              </a:ext>
            </a:extLst>
          </a:blip>
          <a:srcRect/>
          <a:stretch>
            <a:fillRect/>
          </a:stretch>
        </p:blipFill>
        <p:spPr bwMode="auto">
          <a:xfrm>
            <a:off x="128568" y="1"/>
            <a:ext cx="8924335" cy="513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02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088350C-5EED-4184-BFB3-7B055376C2D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a:extLst>
              <a:ext uri="{FF2B5EF4-FFF2-40B4-BE49-F238E27FC236}">
                <a16:creationId xmlns:a16="http://schemas.microsoft.com/office/drawing/2014/main" id="{4E49DFE7-7754-4289-9C66-9AB6E9AA357D}"/>
              </a:ext>
            </a:extLst>
          </p:cNvPr>
          <p:cNvPicPr>
            <a:picLocks noChangeAspect="1" noChangeArrowheads="1"/>
          </p:cNvPicPr>
          <p:nvPr/>
        </p:nvPicPr>
        <p:blipFill rotWithShape="1">
          <a:blip r:embed="rId3" r:link="rId4" cstate="screen">
            <a:extLst>
              <a:ext uri="{28A0092B-C50C-407E-A947-70E740481C1C}">
                <a14:useLocalDpi xmlns:a14="http://schemas.microsoft.com/office/drawing/2010/main"/>
              </a:ext>
            </a:extLst>
          </a:blip>
          <a:srcRect/>
          <a:stretch>
            <a:fillRect/>
          </a:stretch>
        </p:blipFill>
        <p:spPr bwMode="auto">
          <a:xfrm>
            <a:off x="22034" y="-1"/>
            <a:ext cx="9158573" cy="514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with medium confidence">
            <a:extLst>
              <a:ext uri="{FF2B5EF4-FFF2-40B4-BE49-F238E27FC236}">
                <a16:creationId xmlns:a16="http://schemas.microsoft.com/office/drawing/2014/main" id="{89621632-9CF0-4F5B-BC38-0F36774B3A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125" y="0"/>
            <a:ext cx="7607749" cy="5143500"/>
          </a:xfrm>
          <a:prstGeom prst="rect">
            <a:avLst/>
          </a:prstGeom>
        </p:spPr>
      </p:pic>
    </p:spTree>
    <p:extLst>
      <p:ext uri="{BB962C8B-B14F-4D97-AF65-F5344CB8AC3E}">
        <p14:creationId xmlns:p14="http://schemas.microsoft.com/office/powerpoint/2010/main" val="379987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058E9B2-8013-4F62-9810-9C3334B173B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a:extLst>
              <a:ext uri="{FF2B5EF4-FFF2-40B4-BE49-F238E27FC236}">
                <a16:creationId xmlns:a16="http://schemas.microsoft.com/office/drawing/2014/main" id="{2368CCF1-D6C0-43C3-B14F-0C1006A8F9AC}"/>
              </a:ext>
            </a:extLst>
          </p:cNvPr>
          <p:cNvPicPr>
            <a:picLocks noChangeAspect="1" noChangeArrowheads="1"/>
          </p:cNvPicPr>
          <p:nvPr/>
        </p:nvPicPr>
        <p:blipFill rotWithShape="1">
          <a:blip r:embed="rId3" r:link="rId4" cstate="screen">
            <a:extLst>
              <a:ext uri="{28A0092B-C50C-407E-A947-70E740481C1C}">
                <a14:useLocalDpi xmlns:a14="http://schemas.microsoft.com/office/drawing/2010/main"/>
              </a:ext>
            </a:extLst>
          </a:blip>
          <a:srcRect/>
          <a:stretch>
            <a:fillRect/>
          </a:stretch>
        </p:blipFill>
        <p:spPr bwMode="auto">
          <a:xfrm>
            <a:off x="440674" y="0"/>
            <a:ext cx="831784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47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2845962"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C371F4D-8FF6-D04B-BAE4-A0B04901DD2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067487" y="595952"/>
            <a:ext cx="1465135"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8000"/>
                    </a14:imgEffect>
                  </a14:imgLayer>
                </a14:imgProps>
              </a:ext>
              <a:ext uri="{28A0092B-C50C-407E-A947-70E740481C1C}">
                <a14:useLocalDpi xmlns:a14="http://schemas.microsoft.com/office/drawing/2010/main"/>
              </a:ext>
            </a:extLst>
          </a:blip>
          <a:srcRect/>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BB1C-F46A-4A9D-9E69-7ADF1759D02A}"/>
              </a:ext>
            </a:extLst>
          </p:cNvPr>
          <p:cNvSpPr>
            <a:spLocks noGrp="1"/>
          </p:cNvSpPr>
          <p:nvPr>
            <p:ph type="title"/>
          </p:nvPr>
        </p:nvSpPr>
        <p:spPr/>
        <p:txBody>
          <a:bodyPr/>
          <a:lstStyle/>
          <a:p>
            <a:r>
              <a:rPr lang="en-US" b="1" i="0" u="none" strike="noStrike" dirty="0">
                <a:effectLst/>
                <a:latin typeface="Calibri" panose="020F0502020204030204" pitchFamily="34" charset="0"/>
              </a:rPr>
              <a:t>Pathway to Employment (PTE) </a:t>
            </a:r>
            <a:endParaRPr lang="en-US" dirty="0"/>
          </a:p>
        </p:txBody>
      </p:sp>
      <p:sp>
        <p:nvSpPr>
          <p:cNvPr id="3" name="Content Placeholder 2">
            <a:extLst>
              <a:ext uri="{FF2B5EF4-FFF2-40B4-BE49-F238E27FC236}">
                <a16:creationId xmlns:a16="http://schemas.microsoft.com/office/drawing/2014/main" id="{488B2341-860D-49D6-A157-271D204A4818}"/>
              </a:ext>
            </a:extLst>
          </p:cNvPr>
          <p:cNvSpPr>
            <a:spLocks noGrp="1"/>
          </p:cNvSpPr>
          <p:nvPr>
            <p:ph idx="1"/>
          </p:nvPr>
        </p:nvSpPr>
        <p:spPr/>
        <p:txBody>
          <a:bodyPr>
            <a:normAutofit/>
          </a:bodyPr>
          <a:lstStyle/>
          <a:p>
            <a:pPr marL="0" indent="0" rtl="0" fontAlgn="base">
              <a:buNone/>
            </a:pPr>
            <a:r>
              <a:rPr lang="en-US" sz="2800" dirty="0">
                <a:solidFill>
                  <a:srgbClr val="000000"/>
                </a:solidFill>
                <a:latin typeface="Calibri" panose="020F0502020204030204" pitchFamily="34" charset="0"/>
              </a:rPr>
              <a:t>Consider using this program to recruit NC Works Students for Apprenticeship </a:t>
            </a:r>
            <a:r>
              <a:rPr lang="en-US" sz="2800" b="0" i="0" u="none" strike="noStrike"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106414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7E851-22C0-416A-AB72-C8671A494E41}"/>
              </a:ext>
            </a:extLst>
          </p:cNvPr>
          <p:cNvSpPr>
            <a:spLocks noGrp="1"/>
          </p:cNvSpPr>
          <p:nvPr>
            <p:ph idx="1"/>
          </p:nvPr>
        </p:nvSpPr>
        <p:spPr/>
        <p:txBody>
          <a:bodyPr>
            <a:normAutofit/>
          </a:bodyPr>
          <a:lstStyle/>
          <a:p>
            <a:pPr algn="l" rtl="0" fontAlgn="base"/>
            <a:r>
              <a:rPr lang="en-US" sz="2000" b="0" i="0" dirty="0">
                <a:solidFill>
                  <a:srgbClr val="000000"/>
                </a:solidFill>
                <a:effectLst/>
                <a:latin typeface="+mn-lt"/>
              </a:rPr>
              <a:t>US Department of Education program</a:t>
            </a:r>
          </a:p>
          <a:p>
            <a:pPr algn="l" rtl="0" fontAlgn="base"/>
            <a:r>
              <a:rPr lang="en-US" sz="2000" b="0" i="0" dirty="0">
                <a:solidFill>
                  <a:srgbClr val="030A13"/>
                </a:solidFill>
                <a:effectLst/>
                <a:latin typeface="+mn-lt"/>
              </a:rPr>
              <a:t>COVID-19 Emergency Grants for Postsecondary Education</a:t>
            </a:r>
            <a:endParaRPr lang="en-US" sz="2000" b="0" i="0" dirty="0">
              <a:solidFill>
                <a:srgbClr val="000000"/>
              </a:solidFill>
              <a:effectLst/>
              <a:latin typeface="+mn-lt"/>
            </a:endParaRPr>
          </a:p>
          <a:p>
            <a:pPr algn="l" rtl="0" fontAlgn="base"/>
            <a:r>
              <a:rPr lang="en-US" sz="2000" dirty="0">
                <a:solidFill>
                  <a:srgbClr val="000000"/>
                </a:solidFill>
                <a:latin typeface="+mn-lt"/>
              </a:rPr>
              <a:t>HEERF - Higher Education Emergency Relief Fund</a:t>
            </a:r>
          </a:p>
          <a:p>
            <a:pPr algn="l" rtl="0" fontAlgn="base"/>
            <a:r>
              <a:rPr lang="en-US" sz="2000" dirty="0">
                <a:solidFill>
                  <a:srgbClr val="000000"/>
                </a:solidFill>
                <a:latin typeface="+mn-lt"/>
                <a:hlinkClick r:id="rId3"/>
              </a:rPr>
              <a:t>https://www2.ed.gov/programs/heerf/index.html</a:t>
            </a:r>
            <a:endParaRPr lang="en-US" sz="2000" dirty="0">
              <a:solidFill>
                <a:srgbClr val="000000"/>
              </a:solidFill>
              <a:latin typeface="+mn-lt"/>
            </a:endParaRPr>
          </a:p>
          <a:p>
            <a:pPr marL="0" indent="0" algn="l" rtl="0" fontAlgn="base">
              <a:buNone/>
            </a:pPr>
            <a:endParaRPr lang="en-US" sz="2000" b="0" i="0" dirty="0">
              <a:solidFill>
                <a:srgbClr val="000000"/>
              </a:solidFill>
              <a:effectLst/>
              <a:latin typeface="+mn-lt"/>
            </a:endParaRPr>
          </a:p>
          <a:p>
            <a:pPr algn="l" rtl="0" fontAlgn="base"/>
            <a:r>
              <a:rPr lang="en-US" sz="2000" b="0" i="0" u="none" strike="noStrike" dirty="0">
                <a:solidFill>
                  <a:srgbClr val="000000"/>
                </a:solidFill>
                <a:effectLst/>
                <a:latin typeface="+mn-lt"/>
              </a:rPr>
              <a:t>How are colleges spending these funds?</a:t>
            </a:r>
            <a:r>
              <a:rPr lang="en-US" sz="2000" b="0" i="0" dirty="0">
                <a:solidFill>
                  <a:srgbClr val="000000"/>
                </a:solidFill>
                <a:effectLst/>
                <a:latin typeface="+mn-lt"/>
              </a:rPr>
              <a:t> </a:t>
            </a:r>
          </a:p>
          <a:p>
            <a:endParaRPr lang="en-US" sz="2000" dirty="0">
              <a:latin typeface="+mn-lt"/>
            </a:endParaRPr>
          </a:p>
        </p:txBody>
      </p:sp>
      <p:sp>
        <p:nvSpPr>
          <p:cNvPr id="3" name="Title 2">
            <a:extLst>
              <a:ext uri="{FF2B5EF4-FFF2-40B4-BE49-F238E27FC236}">
                <a16:creationId xmlns:a16="http://schemas.microsoft.com/office/drawing/2014/main" id="{604887A8-E170-4FBD-A33F-F3D2550FDA11}"/>
              </a:ext>
            </a:extLst>
          </p:cNvPr>
          <p:cNvSpPr>
            <a:spLocks noGrp="1"/>
          </p:cNvSpPr>
          <p:nvPr>
            <p:ph type="title"/>
          </p:nvPr>
        </p:nvSpPr>
        <p:spPr/>
        <p:txBody>
          <a:bodyPr>
            <a:normAutofit/>
          </a:bodyPr>
          <a:lstStyle/>
          <a:p>
            <a:r>
              <a:rPr lang="en-US" dirty="0">
                <a:solidFill>
                  <a:srgbClr val="000000"/>
                </a:solidFill>
                <a:latin typeface="+mn-lt"/>
              </a:rPr>
              <a:t>Higher Education Emergency Relief Fund (</a:t>
            </a:r>
            <a:r>
              <a:rPr lang="en-US" i="0" u="none" strike="noStrike" dirty="0">
                <a:effectLst/>
                <a:latin typeface="+mn-lt"/>
              </a:rPr>
              <a:t>HEERF)</a:t>
            </a:r>
            <a:endParaRPr lang="en-US" dirty="0">
              <a:latin typeface="+mn-lt"/>
            </a:endParaRPr>
          </a:p>
        </p:txBody>
      </p:sp>
    </p:spTree>
    <p:extLst>
      <p:ext uri="{BB962C8B-B14F-4D97-AF65-F5344CB8AC3E}">
        <p14:creationId xmlns:p14="http://schemas.microsoft.com/office/powerpoint/2010/main" val="60930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7E851-22C0-416A-AB72-C8671A494E41}"/>
              </a:ext>
            </a:extLst>
          </p:cNvPr>
          <p:cNvSpPr>
            <a:spLocks noGrp="1"/>
          </p:cNvSpPr>
          <p:nvPr>
            <p:ph idx="1"/>
          </p:nvPr>
        </p:nvSpPr>
        <p:spPr/>
        <p:txBody>
          <a:bodyPr>
            <a:normAutofit/>
          </a:bodyPr>
          <a:lstStyle/>
          <a:p>
            <a:r>
              <a:rPr lang="en-US" sz="2400" b="1" i="0" u="none" strike="noStrike" dirty="0">
                <a:effectLst/>
                <a:latin typeface="+mn-lt"/>
              </a:rPr>
              <a:t>Dr. Lane Freeman</a:t>
            </a:r>
          </a:p>
          <a:p>
            <a:pPr algn="l" fontAlgn="base"/>
            <a:r>
              <a:rPr lang="en-US" sz="2000" b="0" i="0" dirty="0">
                <a:effectLst/>
                <a:latin typeface="+mn-lt"/>
              </a:rPr>
              <a:t>Director of Online Learning at</a:t>
            </a:r>
            <a:br>
              <a:rPr lang="en-US" sz="2000" b="0" i="0" dirty="0">
                <a:effectLst/>
                <a:latin typeface="+mn-lt"/>
              </a:rPr>
            </a:br>
            <a:r>
              <a:rPr lang="en-US" sz="2000" b="0" i="0" dirty="0">
                <a:effectLst/>
                <a:latin typeface="+mn-lt"/>
              </a:rPr>
              <a:t>North Carolina Community College System</a:t>
            </a:r>
          </a:p>
          <a:p>
            <a:pPr marL="0" indent="0">
              <a:buNone/>
            </a:pPr>
            <a:endParaRPr lang="en-US" sz="2000" b="1" dirty="0">
              <a:latin typeface="+mn-lt"/>
            </a:endParaRPr>
          </a:p>
        </p:txBody>
      </p:sp>
      <p:sp>
        <p:nvSpPr>
          <p:cNvPr id="3" name="Title 2">
            <a:extLst>
              <a:ext uri="{FF2B5EF4-FFF2-40B4-BE49-F238E27FC236}">
                <a16:creationId xmlns:a16="http://schemas.microsoft.com/office/drawing/2014/main" id="{604887A8-E170-4FBD-A33F-F3D2550FDA11}"/>
              </a:ext>
            </a:extLst>
          </p:cNvPr>
          <p:cNvSpPr>
            <a:spLocks noGrp="1"/>
          </p:cNvSpPr>
          <p:nvPr>
            <p:ph type="title"/>
          </p:nvPr>
        </p:nvSpPr>
        <p:spPr/>
        <p:txBody>
          <a:bodyPr>
            <a:normAutofit/>
          </a:bodyPr>
          <a:lstStyle/>
          <a:p>
            <a:r>
              <a:rPr lang="en-US" b="1" i="0" u="none" strike="noStrike" dirty="0">
                <a:effectLst/>
              </a:rPr>
              <a:t>New Staff</a:t>
            </a:r>
            <a:endParaRPr lang="en-US" dirty="0"/>
          </a:p>
        </p:txBody>
      </p:sp>
      <p:pic>
        <p:nvPicPr>
          <p:cNvPr id="1026" name="Picture 2">
            <a:extLst>
              <a:ext uri="{FF2B5EF4-FFF2-40B4-BE49-F238E27FC236}">
                <a16:creationId xmlns:a16="http://schemas.microsoft.com/office/drawing/2014/main" id="{94CE074A-2823-438F-A75D-6126DC278D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8923" y="1320903"/>
            <a:ext cx="3407709" cy="340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1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8CDFCD-3F4E-4966-ABF1-C433C10BA2B9}"/>
              </a:ext>
            </a:extLst>
          </p:cNvPr>
          <p:cNvSpPr>
            <a:spLocks noGrp="1"/>
          </p:cNvSpPr>
          <p:nvPr>
            <p:ph idx="1"/>
          </p:nvPr>
        </p:nvSpPr>
        <p:spPr/>
        <p:txBody>
          <a:bodyPr>
            <a:normAutofit/>
          </a:bodyPr>
          <a:lstStyle/>
          <a:p>
            <a:r>
              <a:rPr lang="en-US" sz="2000" b="0" i="0" u="none" strike="noStrike" dirty="0">
                <a:effectLst/>
                <a:latin typeface="Calibri" panose="020F0502020204030204" pitchFamily="34" charset="0"/>
              </a:rPr>
              <a:t>Power Point – </a:t>
            </a:r>
          </a:p>
          <a:p>
            <a:pPr lvl="1"/>
            <a:r>
              <a:rPr lang="en-US" sz="2000" b="0" i="0" u="none" strike="noStrike" dirty="0">
                <a:effectLst/>
                <a:latin typeface="Calibri" panose="020F0502020204030204" pitchFamily="34" charset="0"/>
              </a:rPr>
              <a:t>Update on Activities</a:t>
            </a:r>
          </a:p>
          <a:p>
            <a:pPr lvl="1"/>
            <a:r>
              <a:rPr lang="en-US" sz="2000" b="0" i="0" u="none" strike="noStrike" dirty="0">
                <a:effectLst/>
                <a:latin typeface="Calibri" panose="020F0502020204030204" pitchFamily="34" charset="0"/>
              </a:rPr>
              <a:t>Spending</a:t>
            </a:r>
          </a:p>
          <a:p>
            <a:pPr lvl="1"/>
            <a:r>
              <a:rPr lang="en-US" sz="2000" b="0" i="0" u="none" strike="noStrike" dirty="0">
                <a:effectLst/>
                <a:latin typeface="Calibri" panose="020F0502020204030204" pitchFamily="34" charset="0"/>
              </a:rPr>
              <a:t>Time Certifications</a:t>
            </a:r>
          </a:p>
          <a:p>
            <a:pPr lvl="1"/>
            <a:r>
              <a:rPr lang="en-US" sz="2000" b="0" i="0" u="none" strike="noStrike" dirty="0">
                <a:effectLst/>
                <a:latin typeface="Calibri" panose="020F0502020204030204" pitchFamily="34" charset="0"/>
              </a:rPr>
              <a:t>Semi-Annual Time Certification </a:t>
            </a:r>
            <a:r>
              <a:rPr lang="en-US" sz="2000" b="0" i="0" dirty="0">
                <a:effectLst/>
                <a:latin typeface="Calibri" panose="020F0502020204030204" pitchFamily="34" charset="0"/>
              </a:rPr>
              <a:t> </a:t>
            </a:r>
            <a:endParaRPr lang="en-US" sz="2000" dirty="0"/>
          </a:p>
        </p:txBody>
      </p:sp>
      <p:sp>
        <p:nvSpPr>
          <p:cNvPr id="3" name="Title 2">
            <a:extLst>
              <a:ext uri="{FF2B5EF4-FFF2-40B4-BE49-F238E27FC236}">
                <a16:creationId xmlns:a16="http://schemas.microsoft.com/office/drawing/2014/main" id="{C3E27BAE-BFC3-4ECE-8768-217880EB1964}"/>
              </a:ext>
            </a:extLst>
          </p:cNvPr>
          <p:cNvSpPr>
            <a:spLocks noGrp="1"/>
          </p:cNvSpPr>
          <p:nvPr>
            <p:ph type="title"/>
          </p:nvPr>
        </p:nvSpPr>
        <p:spPr/>
        <p:txBody>
          <a:bodyPr>
            <a:normAutofit/>
          </a:bodyPr>
          <a:lstStyle/>
          <a:p>
            <a:r>
              <a:rPr lang="en-US" b="1" i="0" u="none" strike="noStrike" dirty="0">
                <a:effectLst/>
              </a:rPr>
              <a:t>Mid Year Review - Reminder </a:t>
            </a:r>
            <a:r>
              <a:rPr lang="en-US" b="0" i="0" dirty="0">
                <a:effectLst/>
              </a:rPr>
              <a:t> </a:t>
            </a:r>
            <a:endParaRPr lang="en-US" dirty="0"/>
          </a:p>
        </p:txBody>
      </p:sp>
      <p:pic>
        <p:nvPicPr>
          <p:cNvPr id="5" name="Picture 4" descr="A picture containing icon&#10;&#10;Description automatically generated">
            <a:extLst>
              <a:ext uri="{FF2B5EF4-FFF2-40B4-BE49-F238E27FC236}">
                <a16:creationId xmlns:a16="http://schemas.microsoft.com/office/drawing/2014/main" id="{39675CA6-5C39-4C7F-B6A4-0A3501F904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3145" y="1274635"/>
            <a:ext cx="4020855" cy="4020855"/>
          </a:xfrm>
          <a:prstGeom prst="rect">
            <a:avLst/>
          </a:prstGeom>
        </p:spPr>
      </p:pic>
    </p:spTree>
    <p:extLst>
      <p:ext uri="{BB962C8B-B14F-4D97-AF65-F5344CB8AC3E}">
        <p14:creationId xmlns:p14="http://schemas.microsoft.com/office/powerpoint/2010/main" val="22888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BFDB50-16FC-6E45-8996-E8F18BF97EA4}"/>
              </a:ext>
            </a:extLst>
          </p:cNvPr>
          <p:cNvSpPr>
            <a:spLocks noGrp="1"/>
          </p:cNvSpPr>
          <p:nvPr>
            <p:ph idx="1"/>
          </p:nvPr>
        </p:nvSpPr>
        <p:spPr>
          <a:xfrm>
            <a:off x="1026543" y="1320905"/>
            <a:ext cx="7460232" cy="3822595"/>
          </a:xfrm>
        </p:spPr>
        <p:txBody>
          <a:bodyPr>
            <a:normAutofit lnSpcReduction="10000"/>
          </a:bodyPr>
          <a:lstStyle/>
          <a:p>
            <a:pPr marL="0" marR="0" indent="0">
              <a:lnSpc>
                <a:spcPct val="107000"/>
              </a:lnSpc>
              <a:spcBef>
                <a:spcPts val="0"/>
              </a:spcBef>
              <a:spcAft>
                <a:spcPts val="0"/>
              </a:spcAft>
              <a:buNone/>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Objective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To develop content for 5 courses in proposed Residency Certificate included in the application for the NCCCS to become an Educator Preparation Program (EPP).  The Residency Certificate will be a stand-alone workforce credential that will allow participants to apply for teaching licensure in NC.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Deliverables: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Syllabus (8-week &amp; 16-week versions)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Lecture Notes/Content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Course Assignments (Major assignments, weekly assignment, discussions)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Assessments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Suggested text list (Open resource and/or textbooks)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Existing Courses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187 Teaching and Learning for 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257 Instructional Strategies/Math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279 Literacy Development and Instruction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New Courses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272 Technology, Data, and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283 Residency to Teacher Licensure</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Faculty Resources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2 faculty per course from different colleges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8E5DB651-CBB6-9E42-ACFF-B402144BF2C5}"/>
              </a:ext>
            </a:extLst>
          </p:cNvPr>
          <p:cNvSpPr>
            <a:spLocks noGrp="1"/>
          </p:cNvSpPr>
          <p:nvPr>
            <p:ph type="title"/>
          </p:nvPr>
        </p:nvSpPr>
        <p:spPr/>
        <p:txBody>
          <a:bodyPr/>
          <a:lstStyle/>
          <a:p>
            <a:r>
              <a:rPr lang="en-US" sz="3200" dirty="0"/>
              <a:t>EDU Course Development</a:t>
            </a:r>
            <a:endParaRPr lang="en-US" dirty="0"/>
          </a:p>
        </p:txBody>
      </p:sp>
      <p:pic>
        <p:nvPicPr>
          <p:cNvPr id="7" name="Picture 6" descr="Graphical user interface&#10;&#10;Description automatically generated">
            <a:extLst>
              <a:ext uri="{FF2B5EF4-FFF2-40B4-BE49-F238E27FC236}">
                <a16:creationId xmlns:a16="http://schemas.microsoft.com/office/drawing/2014/main" id="{1F7A1537-2890-4121-83A5-2246156C9B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6569" y="2677436"/>
            <a:ext cx="3569878" cy="2388866"/>
          </a:xfrm>
          <a:prstGeom prst="rect">
            <a:avLst/>
          </a:prstGeom>
        </p:spPr>
      </p:pic>
    </p:spTree>
    <p:extLst>
      <p:ext uri="{BB962C8B-B14F-4D97-AF65-F5344CB8AC3E}">
        <p14:creationId xmlns:p14="http://schemas.microsoft.com/office/powerpoint/2010/main" val="177643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a:normAutofit/>
          </a:bodyPr>
          <a:lstStyle/>
          <a:p>
            <a:pPr marL="0" indent="0">
              <a:buNone/>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Wilkes</a:t>
            </a:r>
            <a:r>
              <a:rPr lang="en-US" b="1" dirty="0">
                <a:latin typeface="Times New Roman" panose="02020603050405020304" pitchFamily="18" charset="0"/>
                <a:cs typeface="Times New Roman" panose="02020603050405020304" pitchFamily="18" charset="0"/>
              </a:rPr>
              <a:t> Community College</a:t>
            </a:r>
          </a:p>
          <a:p>
            <a:pPr marL="0" indent="0">
              <a:buNone/>
            </a:pPr>
            <a:r>
              <a:rPr lang="en-US" dirty="0">
                <a:latin typeface="Times New Roman" panose="02020603050405020304" pitchFamily="18" charset="0"/>
                <a:cs typeface="Times New Roman" panose="02020603050405020304" pitchFamily="18" charset="0"/>
              </a:rPr>
              <a:t>New equipment for hydraulic hose safety, construction, and proper assembly</a:t>
            </a:r>
          </a:p>
          <a:p>
            <a:pPr marL="0" indent="0">
              <a:buNone/>
            </a:pPr>
            <a:r>
              <a:rPr lang="en-US" dirty="0">
                <a:hlinkClick r:id="rId3"/>
              </a:rPr>
              <a:t>https://www.ncperkins.org/video/video.php?v=Wilkes-2021&amp;y=2021</a:t>
            </a:r>
            <a:endParaRPr lang="en-US" dirty="0"/>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See all the videos:</a:t>
            </a:r>
          </a:p>
          <a:p>
            <a:pPr marL="0" indent="0">
              <a:buNone/>
            </a:pPr>
            <a:r>
              <a:rPr lang="en-US" dirty="0">
                <a:latin typeface="Times New Roman" panose="02020603050405020304" pitchFamily="18" charset="0"/>
                <a:cs typeface="Times New Roman" panose="02020603050405020304" pitchFamily="18" charset="0"/>
                <a:hlinkClick r:id="rId4"/>
              </a:rPr>
              <a:t>https://www.ncperkins.org/video/</a:t>
            </a:r>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Tree>
    <p:extLst>
      <p:ext uri="{BB962C8B-B14F-4D97-AF65-F5344CB8AC3E}">
        <p14:creationId xmlns:p14="http://schemas.microsoft.com/office/powerpoint/2010/main" val="24003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ebsite&#10;&#10;Description automatically generated">
            <a:extLst>
              <a:ext uri="{FF2B5EF4-FFF2-40B4-BE49-F238E27FC236}">
                <a16:creationId xmlns:a16="http://schemas.microsoft.com/office/drawing/2014/main" id="{8923A7E0-B47E-40E6-B80C-258727EFE9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5422" y="-6197"/>
            <a:ext cx="8582828" cy="5149697"/>
          </a:xfrm>
          <a:prstGeom prst="rect">
            <a:avLst/>
          </a:prstGeom>
        </p:spPr>
      </p:pic>
    </p:spTree>
    <p:extLst>
      <p:ext uri="{BB962C8B-B14F-4D97-AF65-F5344CB8AC3E}">
        <p14:creationId xmlns:p14="http://schemas.microsoft.com/office/powerpoint/2010/main" val="46288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0938B-F8F2-4DF7-AA51-D1F67A9B025D}"/>
              </a:ext>
            </a:extLst>
          </p:cNvPr>
          <p:cNvSpPr>
            <a:spLocks noGrp="1"/>
          </p:cNvSpPr>
          <p:nvPr>
            <p:ph idx="1"/>
          </p:nvPr>
        </p:nvSpPr>
        <p:spPr/>
        <p:txBody>
          <a:bodyPr/>
          <a:lstStyle/>
          <a:p>
            <a:r>
              <a:rPr lang="en-US" sz="2400" dirty="0"/>
              <a:t>NC Employment and Training Association (NCETA)</a:t>
            </a:r>
          </a:p>
          <a:p>
            <a:r>
              <a:rPr lang="en-US" b="1" i="1" dirty="0"/>
              <a:t>Breaking New Ground </a:t>
            </a:r>
            <a:r>
              <a:rPr lang="en-US" dirty="0"/>
              <a:t>Conference</a:t>
            </a:r>
          </a:p>
          <a:p>
            <a:r>
              <a:rPr lang="en-US" dirty="0"/>
              <a:t>September 8-10, 2021</a:t>
            </a:r>
          </a:p>
          <a:p>
            <a:r>
              <a:rPr lang="en-US" dirty="0"/>
              <a:t>Wilmington NC @ Hotel Ballast</a:t>
            </a:r>
          </a:p>
          <a:p>
            <a:endParaRPr lang="en-US" dirty="0"/>
          </a:p>
          <a:p>
            <a:r>
              <a:rPr lang="en-US" dirty="0">
                <a:hlinkClick r:id="rId3"/>
              </a:rPr>
              <a:t>https://www.ncperkins.org/nceta/</a:t>
            </a:r>
            <a:endParaRPr lang="en-US" dirty="0"/>
          </a:p>
          <a:p>
            <a:endParaRPr lang="en-US" dirty="0"/>
          </a:p>
          <a:p>
            <a:endParaRPr lang="en-US" dirty="0"/>
          </a:p>
        </p:txBody>
      </p:sp>
      <p:sp>
        <p:nvSpPr>
          <p:cNvPr id="3" name="Title 2">
            <a:extLst>
              <a:ext uri="{FF2B5EF4-FFF2-40B4-BE49-F238E27FC236}">
                <a16:creationId xmlns:a16="http://schemas.microsoft.com/office/drawing/2014/main" id="{13E3028A-F4AE-4329-9ABF-CCB509C27CD1}"/>
              </a:ext>
            </a:extLst>
          </p:cNvPr>
          <p:cNvSpPr>
            <a:spLocks noGrp="1"/>
          </p:cNvSpPr>
          <p:nvPr>
            <p:ph type="title"/>
          </p:nvPr>
        </p:nvSpPr>
        <p:spPr/>
        <p:txBody>
          <a:bodyPr/>
          <a:lstStyle/>
          <a:p>
            <a:r>
              <a:rPr lang="en-US" dirty="0"/>
              <a:t>NCETA Conference</a:t>
            </a:r>
          </a:p>
        </p:txBody>
      </p:sp>
      <p:pic>
        <p:nvPicPr>
          <p:cNvPr id="5" name="Picture 4">
            <a:extLst>
              <a:ext uri="{FF2B5EF4-FFF2-40B4-BE49-F238E27FC236}">
                <a16:creationId xmlns:a16="http://schemas.microsoft.com/office/drawing/2014/main" id="{26B02A71-6654-4B43-B3DE-32442DF32E3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79694" y="3558390"/>
            <a:ext cx="3810000" cy="1133475"/>
          </a:xfrm>
          <a:prstGeom prst="rect">
            <a:avLst/>
          </a:prstGeom>
        </p:spPr>
      </p:pic>
    </p:spTree>
    <p:extLst>
      <p:ext uri="{BB962C8B-B14F-4D97-AF65-F5344CB8AC3E}">
        <p14:creationId xmlns:p14="http://schemas.microsoft.com/office/powerpoint/2010/main" val="413292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0B35E7-D089-4BCC-80D4-13EDBEAFEEEB}"/>
              </a:ext>
            </a:extLst>
          </p:cNvPr>
          <p:cNvSpPr>
            <a:spLocks noGrp="1"/>
          </p:cNvSpPr>
          <p:nvPr>
            <p:ph type="body" idx="1"/>
          </p:nvPr>
        </p:nvSpPr>
        <p:spPr/>
        <p:txBody>
          <a:bodyPr>
            <a:normAutofit/>
          </a:bodyPr>
          <a:lstStyle/>
          <a:p>
            <a:r>
              <a:rPr lang="en-US" sz="1600" u="sng" dirty="0"/>
              <a:t>Continuing Projects</a:t>
            </a:r>
          </a:p>
        </p:txBody>
      </p:sp>
      <p:sp>
        <p:nvSpPr>
          <p:cNvPr id="2" name="Content Placeholder 1"/>
          <p:cNvSpPr>
            <a:spLocks noGrp="1"/>
          </p:cNvSpPr>
          <p:nvPr>
            <p:ph sz="half" idx="2"/>
          </p:nvPr>
        </p:nvSpPr>
        <p:spPr>
          <a:xfrm>
            <a:off x="629842" y="1878807"/>
            <a:ext cx="3868340" cy="1664494"/>
          </a:xfrm>
          <a:solidFill>
            <a:schemeClr val="bg1"/>
          </a:solidFill>
        </p:spPr>
        <p:txBody>
          <a:bodyPr>
            <a:normAutofit/>
          </a:bodyPr>
          <a:lstStyle/>
          <a:p>
            <a:pPr>
              <a:spcBef>
                <a:spcPts val="0"/>
              </a:spcBef>
            </a:pPr>
            <a:r>
              <a:rPr lang="en-US" sz="1800" dirty="0"/>
              <a:t>CORD</a:t>
            </a:r>
          </a:p>
          <a:p>
            <a:pPr>
              <a:spcBef>
                <a:spcPts val="0"/>
              </a:spcBef>
            </a:pPr>
            <a:r>
              <a:rPr lang="en-US" sz="1800" dirty="0"/>
              <a:t>SkillsUSA-NC</a:t>
            </a:r>
          </a:p>
          <a:p>
            <a:pPr marL="0" indent="0">
              <a:spcBef>
                <a:spcPts val="0"/>
              </a:spcBef>
              <a:buNone/>
            </a:pPr>
            <a:endParaRPr lang="en-US" sz="1800" dirty="0"/>
          </a:p>
        </p:txBody>
      </p:sp>
      <p:sp>
        <p:nvSpPr>
          <p:cNvPr id="7" name="Text Placeholder 6">
            <a:extLst>
              <a:ext uri="{FF2B5EF4-FFF2-40B4-BE49-F238E27FC236}">
                <a16:creationId xmlns:a16="http://schemas.microsoft.com/office/drawing/2014/main" id="{3570EF54-F7F6-4DA0-BA32-416418E3E3EB}"/>
              </a:ext>
            </a:extLst>
          </p:cNvPr>
          <p:cNvSpPr>
            <a:spLocks noGrp="1"/>
          </p:cNvSpPr>
          <p:nvPr>
            <p:ph type="body" sz="quarter" idx="3"/>
          </p:nvPr>
        </p:nvSpPr>
        <p:spPr/>
        <p:txBody>
          <a:bodyPr>
            <a:normAutofit/>
          </a:bodyPr>
          <a:lstStyle/>
          <a:p>
            <a:r>
              <a:rPr lang="en-US" sz="1600" u="sng" dirty="0"/>
              <a:t>Proposed</a:t>
            </a:r>
          </a:p>
        </p:txBody>
      </p:sp>
      <p:sp>
        <p:nvSpPr>
          <p:cNvPr id="8" name="Content Placeholder 7">
            <a:extLst>
              <a:ext uri="{FF2B5EF4-FFF2-40B4-BE49-F238E27FC236}">
                <a16:creationId xmlns:a16="http://schemas.microsoft.com/office/drawing/2014/main" id="{E5C9EFC2-3BE7-4794-889E-B81DDAC14037}"/>
              </a:ext>
            </a:extLst>
          </p:cNvPr>
          <p:cNvSpPr>
            <a:spLocks noGrp="1"/>
          </p:cNvSpPr>
          <p:nvPr>
            <p:ph sz="quarter" idx="4"/>
          </p:nvPr>
        </p:nvSpPr>
        <p:spPr>
          <a:xfrm>
            <a:off x="4629153" y="1878806"/>
            <a:ext cx="3887391" cy="3138327"/>
          </a:xfrm>
        </p:spPr>
        <p:txBody>
          <a:bodyPr>
            <a:normAutofit fontScale="92500" lnSpcReduction="10000"/>
          </a:bodyPr>
          <a:lstStyle/>
          <a:p>
            <a:r>
              <a:rPr lang="en-US" sz="1800" dirty="0"/>
              <a:t>Cyber Security</a:t>
            </a:r>
          </a:p>
          <a:p>
            <a:r>
              <a:rPr lang="en-US" sz="1800" dirty="0"/>
              <a:t>Apple Swift</a:t>
            </a:r>
          </a:p>
          <a:p>
            <a:r>
              <a:rPr lang="en-US" sz="1800" dirty="0"/>
              <a:t>Success Coach training with Student Services</a:t>
            </a:r>
          </a:p>
          <a:p>
            <a:r>
              <a:rPr lang="en-US" sz="1800" dirty="0"/>
              <a:t>BLET Curriculum Development</a:t>
            </a:r>
          </a:p>
          <a:p>
            <a:r>
              <a:rPr lang="en-US" sz="1800" dirty="0"/>
              <a:t>EDU Curriculum review and update</a:t>
            </a:r>
          </a:p>
          <a:p>
            <a:r>
              <a:rPr lang="en-US" sz="1800" dirty="0"/>
              <a:t>Distance Learning meetings</a:t>
            </a:r>
          </a:p>
          <a:p>
            <a:r>
              <a:rPr lang="en-US" sz="1800" dirty="0"/>
              <a:t>Career Clusters Guide</a:t>
            </a:r>
          </a:p>
          <a:p>
            <a:r>
              <a:rPr lang="en-US" sz="1800" dirty="0"/>
              <a:t>Addressing gaps in Equity and other statewide CLNA identified gaps</a:t>
            </a:r>
          </a:p>
          <a:p>
            <a:r>
              <a:rPr lang="en-US" sz="1800" dirty="0"/>
              <a:t>Marketing CTE</a:t>
            </a:r>
          </a:p>
          <a:p>
            <a:endParaRPr lang="en-US" sz="1800" dirty="0"/>
          </a:p>
          <a:p>
            <a:endParaRPr lang="en-US" sz="1800" dirty="0"/>
          </a:p>
        </p:txBody>
      </p:sp>
      <p:sp>
        <p:nvSpPr>
          <p:cNvPr id="3" name="Title 2"/>
          <p:cNvSpPr>
            <a:spLocks noGrp="1"/>
          </p:cNvSpPr>
          <p:nvPr>
            <p:ph type="title"/>
          </p:nvPr>
        </p:nvSpPr>
        <p:spPr/>
        <p:txBody>
          <a:bodyPr/>
          <a:lstStyle/>
          <a:p>
            <a:r>
              <a:rPr lang="en-US" dirty="0"/>
              <a:t>Leadership Projects</a:t>
            </a:r>
          </a:p>
        </p:txBody>
      </p:sp>
      <p:sp>
        <p:nvSpPr>
          <p:cNvPr id="4" name="TextBox 3">
            <a:extLst>
              <a:ext uri="{FF2B5EF4-FFF2-40B4-BE49-F238E27FC236}">
                <a16:creationId xmlns:a16="http://schemas.microsoft.com/office/drawing/2014/main" id="{520D0DD8-40F1-4C1C-823A-9B51862A49BC}"/>
              </a:ext>
            </a:extLst>
          </p:cNvPr>
          <p:cNvSpPr txBox="1"/>
          <p:nvPr/>
        </p:nvSpPr>
        <p:spPr>
          <a:xfrm>
            <a:off x="457200" y="3979718"/>
            <a:ext cx="1547218" cy="677108"/>
          </a:xfrm>
          <a:prstGeom prst="rect">
            <a:avLst/>
          </a:prstGeom>
          <a:noFill/>
        </p:spPr>
        <p:txBody>
          <a:bodyPr wrap="none" rtlCol="0">
            <a:spAutoFit/>
          </a:bodyPr>
          <a:lstStyle/>
          <a:p>
            <a:r>
              <a:rPr lang="en-US" sz="2000" b="1" u="sng" dirty="0"/>
              <a:t>Other Ideas?</a:t>
            </a:r>
          </a:p>
          <a:p>
            <a:endParaRPr lang="en-US" dirty="0"/>
          </a:p>
        </p:txBody>
      </p:sp>
    </p:spTree>
    <p:extLst>
      <p:ext uri="{BB962C8B-B14F-4D97-AF65-F5344CB8AC3E}">
        <p14:creationId xmlns:p14="http://schemas.microsoft.com/office/powerpoint/2010/main" val="29349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B9BCE5B-A373-4393-8FC7-8EAFEA43619D}"/>
              </a:ext>
            </a:extLst>
          </p:cNvPr>
          <p:cNvSpPr>
            <a:spLocks noGrp="1"/>
          </p:cNvSpPr>
          <p:nvPr>
            <p:ph idx="1"/>
          </p:nvPr>
        </p:nvSpPr>
        <p:spPr/>
        <p:txBody>
          <a:bodyPr/>
          <a:lstStyle/>
          <a:p>
            <a:r>
              <a:rPr lang="en-US" dirty="0"/>
              <a:t>MOA = Ensuring accessible education programs for all</a:t>
            </a:r>
          </a:p>
          <a:p>
            <a:endParaRPr lang="en-US" dirty="0"/>
          </a:p>
          <a:p>
            <a:r>
              <a:rPr lang="en-US" dirty="0"/>
              <a:t>Monitoring this fall at Rockingham Community College</a:t>
            </a:r>
          </a:p>
          <a:p>
            <a:r>
              <a:rPr lang="en-US" dirty="0"/>
              <a:t>Follow-up with 15 colleges who were recently monitored</a:t>
            </a:r>
          </a:p>
        </p:txBody>
      </p:sp>
      <p:sp>
        <p:nvSpPr>
          <p:cNvPr id="9" name="Title 8">
            <a:extLst>
              <a:ext uri="{FF2B5EF4-FFF2-40B4-BE49-F238E27FC236}">
                <a16:creationId xmlns:a16="http://schemas.microsoft.com/office/drawing/2014/main" id="{CA0A28D5-E6CD-4925-8A08-4460F8749C22}"/>
              </a:ext>
            </a:extLst>
          </p:cNvPr>
          <p:cNvSpPr>
            <a:spLocks noGrp="1"/>
          </p:cNvSpPr>
          <p:nvPr>
            <p:ph type="title"/>
          </p:nvPr>
        </p:nvSpPr>
        <p:spPr/>
        <p:txBody>
          <a:bodyPr/>
          <a:lstStyle/>
          <a:p>
            <a:r>
              <a:rPr lang="en-US" dirty="0"/>
              <a:t>MOA</a:t>
            </a:r>
          </a:p>
        </p:txBody>
      </p:sp>
    </p:spTree>
    <p:extLst>
      <p:ext uri="{BB962C8B-B14F-4D97-AF65-F5344CB8AC3E}">
        <p14:creationId xmlns:p14="http://schemas.microsoft.com/office/powerpoint/2010/main" val="10696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sz="2400" dirty="0"/>
              <a:t>Develop more fully the </a:t>
            </a:r>
            <a:r>
              <a:rPr lang="en-US" sz="2400" b="1" dirty="0"/>
              <a:t>academic</a:t>
            </a:r>
            <a:r>
              <a:rPr lang="en-US" sz="2400" dirty="0"/>
              <a:t> knowledge and </a:t>
            </a:r>
            <a:r>
              <a:rPr lang="en-US" sz="2400" b="1" dirty="0"/>
              <a:t>technical</a:t>
            </a:r>
            <a:r>
              <a:rPr lang="en-US" sz="2400" dirty="0"/>
              <a:t> and </a:t>
            </a:r>
            <a:r>
              <a:rPr lang="en-US" sz="2400" b="1" dirty="0"/>
              <a:t>employability skills </a:t>
            </a:r>
            <a:r>
              <a:rPr lang="en-US" sz="2400" dirty="0"/>
              <a:t>of secondary education students and </a:t>
            </a:r>
            <a:r>
              <a:rPr lang="en-US" sz="2400" b="1" dirty="0"/>
              <a:t>postsecondary education students who elect to enroll</a:t>
            </a:r>
            <a:r>
              <a:rPr lang="en-US" sz="2400"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6D4954-7D1E-484A-BB7D-CA6CF71F6F02}"/>
              </a:ext>
            </a:extLst>
          </p:cNvPr>
          <p:cNvSpPr>
            <a:spLocks noGrp="1"/>
          </p:cNvSpPr>
          <p:nvPr>
            <p:ph idx="1"/>
          </p:nvPr>
        </p:nvSpPr>
        <p:spPr>
          <a:xfrm>
            <a:off x="146649" y="1285336"/>
            <a:ext cx="9074989" cy="3919053"/>
          </a:xfrm>
        </p:spPr>
        <p:txBody>
          <a:bodyPr>
            <a:noAutofit/>
          </a:bodyPr>
          <a:lstStyle/>
          <a:p>
            <a:pPr marL="169069" lvl="1">
              <a:spcBef>
                <a:spcPts val="0"/>
              </a:spcBef>
            </a:pPr>
            <a:r>
              <a:rPr lang="en-US" dirty="0">
                <a:effectLst/>
                <a:latin typeface="+mn-lt"/>
                <a:ea typeface="Calibri" panose="020F0502020204030204" pitchFamily="34" charset="0"/>
              </a:rPr>
              <a:t>August 12 at 10:00 a.m.</a:t>
            </a:r>
            <a:r>
              <a:rPr lang="en-US" dirty="0">
                <a:solidFill>
                  <a:srgbClr val="201F1E"/>
                </a:solidFill>
                <a:effectLst/>
                <a:latin typeface="+mn-lt"/>
                <a:ea typeface="Calibri" panose="020F0502020204030204" pitchFamily="34" charset="0"/>
              </a:rPr>
              <a:t>  Gaston (Gaston College)</a:t>
            </a:r>
            <a:endParaRPr lang="en-US" dirty="0">
              <a:effectLst/>
              <a:latin typeface="+mn-lt"/>
              <a:ea typeface="Calibri" panose="020F0502020204030204" pitchFamily="34" charset="0"/>
            </a:endParaRPr>
          </a:p>
          <a:p>
            <a:pPr marL="169069" lvl="1">
              <a:spcBef>
                <a:spcPts val="0"/>
              </a:spcBef>
            </a:pPr>
            <a:r>
              <a:rPr lang="en-US" dirty="0">
                <a:effectLst/>
                <a:latin typeface="+mn-lt"/>
                <a:ea typeface="Calibri" panose="020F0502020204030204" pitchFamily="34" charset="0"/>
              </a:rPr>
              <a:t>August 13 at 1:30 p.m.</a:t>
            </a:r>
            <a:r>
              <a:rPr lang="en-US" dirty="0">
                <a:solidFill>
                  <a:srgbClr val="201F1E"/>
                </a:solidFill>
                <a:effectLst/>
                <a:latin typeface="+mn-lt"/>
                <a:ea typeface="Calibri" panose="020F0502020204030204" pitchFamily="34" charset="0"/>
              </a:rPr>
              <a:t> Lumber River (Robeson, Bladen, Richmond, Sandhills)</a:t>
            </a:r>
            <a:endParaRPr lang="en-US" dirty="0">
              <a:effectLst/>
              <a:latin typeface="+mn-lt"/>
              <a:ea typeface="Calibri" panose="020F0502020204030204" pitchFamily="34" charset="0"/>
            </a:endParaRPr>
          </a:p>
          <a:p>
            <a:pPr marL="169069" lvl="1">
              <a:spcBef>
                <a:spcPts val="0"/>
              </a:spcBef>
            </a:pPr>
            <a:r>
              <a:rPr lang="en-US" dirty="0">
                <a:effectLst/>
                <a:latin typeface="+mn-lt"/>
                <a:ea typeface="Calibri" panose="020F0502020204030204" pitchFamily="34" charset="0"/>
              </a:rPr>
              <a:t>August 16 at 10:00 a.m.</a:t>
            </a:r>
            <a:r>
              <a:rPr lang="en-US" dirty="0">
                <a:solidFill>
                  <a:srgbClr val="201F1E"/>
                </a:solidFill>
                <a:effectLst/>
                <a:latin typeface="+mn-lt"/>
                <a:ea typeface="Calibri" panose="020F0502020204030204" pitchFamily="34" charset="0"/>
              </a:rPr>
              <a:t> North Eastern (Roanoke-Chowan, COA, Beaufort)</a:t>
            </a:r>
            <a:endParaRPr lang="en-US" dirty="0">
              <a:effectLst/>
              <a:latin typeface="+mn-lt"/>
              <a:ea typeface="Calibri" panose="020F0502020204030204" pitchFamily="34" charset="0"/>
            </a:endParaRPr>
          </a:p>
          <a:p>
            <a:pPr marL="169069" lvl="1">
              <a:spcBef>
                <a:spcPts val="0"/>
              </a:spcBef>
            </a:pPr>
            <a:r>
              <a:rPr lang="en-US" dirty="0">
                <a:effectLst/>
                <a:latin typeface="+mn-lt"/>
                <a:ea typeface="Calibri" panose="020F0502020204030204" pitchFamily="34" charset="0"/>
              </a:rPr>
              <a:t>August </a:t>
            </a:r>
            <a:r>
              <a:rPr lang="en-US" dirty="0">
                <a:solidFill>
                  <a:srgbClr val="000000"/>
                </a:solidFill>
                <a:effectLst/>
                <a:latin typeface="+mn-lt"/>
                <a:ea typeface="Calibri" panose="020F0502020204030204" pitchFamily="34" charset="0"/>
              </a:rPr>
              <a:t>23 at 10 a.m.</a:t>
            </a:r>
            <a:r>
              <a:rPr lang="en-US" dirty="0">
                <a:solidFill>
                  <a:srgbClr val="201F1E"/>
                </a:solidFill>
                <a:effectLst/>
                <a:latin typeface="+mn-lt"/>
                <a:ea typeface="Calibri" panose="020F0502020204030204" pitchFamily="34" charset="0"/>
              </a:rPr>
              <a:t> Region C (Isothermal, Cleveland, McDowell)</a:t>
            </a:r>
            <a:endParaRPr lang="en-US" dirty="0">
              <a:effectLst/>
              <a:latin typeface="+mn-lt"/>
              <a:ea typeface="Calibri" panose="020F0502020204030204" pitchFamily="34" charset="0"/>
            </a:endParaRPr>
          </a:p>
          <a:p>
            <a:pPr marL="169069" lvl="1">
              <a:spcBef>
                <a:spcPts val="0"/>
              </a:spcBef>
            </a:pPr>
            <a:r>
              <a:rPr lang="en-US" dirty="0">
                <a:effectLst/>
                <a:latin typeface="+mn-lt"/>
                <a:ea typeface="Calibri" panose="020F0502020204030204" pitchFamily="34" charset="0"/>
              </a:rPr>
              <a:t>August 25 at 10:00 a.m. </a:t>
            </a:r>
            <a:r>
              <a:rPr lang="en-US" dirty="0">
                <a:solidFill>
                  <a:srgbClr val="201F1E"/>
                </a:solidFill>
                <a:effectLst/>
                <a:latin typeface="+mn-lt"/>
                <a:ea typeface="Calibri" panose="020F0502020204030204" pitchFamily="34" charset="0"/>
              </a:rPr>
              <a:t>Regional Partnership</a:t>
            </a:r>
            <a:r>
              <a:rPr lang="en-US" sz="1400" dirty="0">
                <a:solidFill>
                  <a:srgbClr val="201F1E"/>
                </a:solidFill>
                <a:effectLst/>
                <a:latin typeface="+mn-lt"/>
                <a:ea typeface="Calibri" panose="020F0502020204030204" pitchFamily="34" charset="0"/>
              </a:rPr>
              <a:t> (Durham, Randolph, Montgomery, Sandhills, Alamance)</a:t>
            </a:r>
            <a:endParaRPr lang="en-US" dirty="0">
              <a:effectLst/>
              <a:latin typeface="+mn-lt"/>
              <a:ea typeface="Calibri" panose="020F0502020204030204" pitchFamily="34" charset="0"/>
            </a:endParaRPr>
          </a:p>
          <a:p>
            <a:pPr>
              <a:spcBef>
                <a:spcPts val="0"/>
              </a:spcBef>
            </a:pPr>
            <a:r>
              <a:rPr lang="en-US" sz="1800" dirty="0">
                <a:solidFill>
                  <a:srgbClr val="000000"/>
                </a:solidFill>
                <a:effectLst/>
                <a:latin typeface="+mn-lt"/>
                <a:ea typeface="Calibri" panose="020F0502020204030204" pitchFamily="34" charset="0"/>
              </a:rPr>
              <a:t>Sept 13 at 10 am Triangle South (Central Carolina, Sampson)</a:t>
            </a:r>
            <a:endParaRPr lang="en-US" sz="1800" dirty="0">
              <a:effectLst/>
              <a:latin typeface="+mn-lt"/>
              <a:ea typeface="Calibri" panose="020F0502020204030204" pitchFamily="34" charset="0"/>
            </a:endParaRPr>
          </a:p>
          <a:p>
            <a:pPr marL="0" marR="0">
              <a:spcBef>
                <a:spcPts val="0"/>
              </a:spcBef>
              <a:spcAft>
                <a:spcPts val="0"/>
              </a:spcAft>
            </a:pPr>
            <a:r>
              <a:rPr lang="en-US" sz="1800" dirty="0">
                <a:solidFill>
                  <a:srgbClr val="000000"/>
                </a:solidFill>
                <a:effectLst/>
                <a:latin typeface="+mn-lt"/>
                <a:ea typeface="Calibri" panose="020F0502020204030204" pitchFamily="34" charset="0"/>
              </a:rPr>
              <a:t>Sept 14 at 1:30 Eastern (Craven, James Sprunt, Pamlico, Coastal, Lenoir, Wayne, Carteret)</a:t>
            </a:r>
            <a:endParaRPr lang="en-US" sz="1800" dirty="0">
              <a:effectLst/>
              <a:latin typeface="+mn-lt"/>
              <a:ea typeface="Calibri" panose="020F0502020204030204" pitchFamily="34" charset="0"/>
            </a:endParaRPr>
          </a:p>
          <a:p>
            <a:pPr marL="0" marR="0">
              <a:spcBef>
                <a:spcPts val="0"/>
              </a:spcBef>
              <a:spcAft>
                <a:spcPts val="0"/>
              </a:spcAft>
            </a:pPr>
            <a:r>
              <a:rPr lang="en-US" sz="1800" dirty="0">
                <a:solidFill>
                  <a:srgbClr val="000000"/>
                </a:solidFill>
                <a:effectLst/>
                <a:latin typeface="+mn-lt"/>
                <a:ea typeface="Calibri" panose="020F0502020204030204" pitchFamily="34" charset="0"/>
              </a:rPr>
              <a:t>Sept 20 at 10 am </a:t>
            </a:r>
            <a:r>
              <a:rPr lang="en-US" sz="1800" dirty="0">
                <a:solidFill>
                  <a:srgbClr val="201F1E"/>
                </a:solidFill>
                <a:effectLst/>
                <a:latin typeface="+mn-lt"/>
                <a:ea typeface="Calibri" panose="020F0502020204030204" pitchFamily="34" charset="0"/>
              </a:rPr>
              <a:t>Mountain Area (AB Tech, Blue Ridge)</a:t>
            </a:r>
            <a:endParaRPr lang="en-US" sz="1800" dirty="0">
              <a:effectLst/>
              <a:latin typeface="+mn-lt"/>
              <a:ea typeface="Calibri" panose="020F0502020204030204" pitchFamily="34" charset="0"/>
            </a:endParaRPr>
          </a:p>
          <a:p>
            <a:pPr marL="0" marR="0">
              <a:spcBef>
                <a:spcPts val="0"/>
              </a:spcBef>
              <a:spcAft>
                <a:spcPts val="0"/>
              </a:spcAft>
            </a:pPr>
            <a:r>
              <a:rPr lang="en-US" sz="1800" dirty="0">
                <a:solidFill>
                  <a:srgbClr val="000000"/>
                </a:solidFill>
                <a:effectLst/>
                <a:latin typeface="+mn-lt"/>
                <a:ea typeface="Calibri" panose="020F0502020204030204" pitchFamily="34" charset="0"/>
              </a:rPr>
              <a:t>Sept 21 at 1:30 </a:t>
            </a:r>
            <a:r>
              <a:rPr lang="en-US" sz="1800" dirty="0">
                <a:solidFill>
                  <a:srgbClr val="201F1E"/>
                </a:solidFill>
                <a:effectLst/>
                <a:latin typeface="+mn-lt"/>
                <a:ea typeface="Calibri" panose="020F0502020204030204" pitchFamily="34" charset="0"/>
              </a:rPr>
              <a:t>Piedmont Triad (Forsyth, Surry, Davidson-Davie, Rockingham, Piedmont)</a:t>
            </a:r>
            <a:endParaRPr lang="en-US" sz="1800" dirty="0">
              <a:effectLst/>
              <a:latin typeface="+mn-lt"/>
              <a:ea typeface="Calibri" panose="020F0502020204030204" pitchFamily="34" charset="0"/>
            </a:endParaRPr>
          </a:p>
          <a:p>
            <a:pPr marL="0" marR="0">
              <a:spcBef>
                <a:spcPts val="0"/>
              </a:spcBef>
              <a:spcAft>
                <a:spcPts val="0"/>
              </a:spcAft>
            </a:pPr>
            <a:r>
              <a:rPr lang="en-US" sz="1800" dirty="0">
                <a:solidFill>
                  <a:srgbClr val="000000"/>
                </a:solidFill>
                <a:effectLst/>
                <a:latin typeface="+mn-lt"/>
                <a:ea typeface="Calibri" panose="020F0502020204030204" pitchFamily="34" charset="0"/>
              </a:rPr>
              <a:t>Sept 22 at 10 am </a:t>
            </a:r>
            <a:r>
              <a:rPr lang="en-US" sz="1800" dirty="0">
                <a:solidFill>
                  <a:srgbClr val="201F1E"/>
                </a:solidFill>
                <a:effectLst/>
                <a:latin typeface="+mn-lt"/>
                <a:ea typeface="Calibri" panose="020F0502020204030204" pitchFamily="34" charset="0"/>
              </a:rPr>
              <a:t>River East (Beaufort, Pitt, Martin)</a:t>
            </a:r>
            <a:endParaRPr lang="en-US" sz="1800" dirty="0">
              <a:effectLst/>
              <a:latin typeface="+mn-lt"/>
              <a:ea typeface="Calibri" panose="020F0502020204030204" pitchFamily="34" charset="0"/>
            </a:endParaRPr>
          </a:p>
          <a:p>
            <a:pPr marL="0" marR="0">
              <a:spcBef>
                <a:spcPts val="0"/>
              </a:spcBef>
              <a:spcAft>
                <a:spcPts val="0"/>
              </a:spcAft>
            </a:pPr>
            <a:r>
              <a:rPr lang="en-US" sz="1800" dirty="0">
                <a:solidFill>
                  <a:srgbClr val="000000"/>
                </a:solidFill>
                <a:effectLst/>
                <a:latin typeface="+mn-lt"/>
                <a:ea typeface="Calibri" panose="020F0502020204030204" pitchFamily="34" charset="0"/>
              </a:rPr>
              <a:t>Sept 23 at 9:30 am </a:t>
            </a:r>
            <a:r>
              <a:rPr lang="en-US" sz="1800" dirty="0" err="1">
                <a:solidFill>
                  <a:srgbClr val="201F1E"/>
                </a:solidFill>
                <a:effectLst/>
                <a:latin typeface="+mn-lt"/>
                <a:ea typeface="Calibri" panose="020F0502020204030204" pitchFamily="34" charset="0"/>
              </a:rPr>
              <a:t>Centralina</a:t>
            </a:r>
            <a:r>
              <a:rPr lang="en-US" sz="1800" dirty="0">
                <a:solidFill>
                  <a:srgbClr val="201F1E"/>
                </a:solidFill>
                <a:effectLst/>
                <a:latin typeface="+mn-lt"/>
                <a:ea typeface="Calibri" panose="020F0502020204030204" pitchFamily="34" charset="0"/>
              </a:rPr>
              <a:t> (SPCC, RCCC, Stanly, Mitchell, Gaston)</a:t>
            </a:r>
            <a:endParaRPr lang="en-US" sz="1800" dirty="0">
              <a:effectLst/>
              <a:latin typeface="+mn-lt"/>
              <a:ea typeface="Calibri" panose="020F0502020204030204" pitchFamily="34" charset="0"/>
            </a:endParaRPr>
          </a:p>
          <a:p>
            <a:pPr marL="0" marR="0">
              <a:spcBef>
                <a:spcPts val="0"/>
              </a:spcBef>
              <a:spcAft>
                <a:spcPts val="0"/>
              </a:spcAft>
            </a:pPr>
            <a:r>
              <a:rPr lang="en-US" sz="1800" dirty="0">
                <a:solidFill>
                  <a:srgbClr val="000000"/>
                </a:solidFill>
                <a:effectLst/>
                <a:latin typeface="+mn-lt"/>
                <a:ea typeface="Calibri" panose="020F0502020204030204" pitchFamily="34" charset="0"/>
              </a:rPr>
              <a:t>Sept 24 at 10 am</a:t>
            </a:r>
            <a:r>
              <a:rPr lang="en-US" sz="1800" dirty="0">
                <a:solidFill>
                  <a:srgbClr val="201F1E"/>
                </a:solidFill>
                <a:effectLst/>
                <a:latin typeface="+mn-lt"/>
                <a:ea typeface="Calibri" panose="020F0502020204030204" pitchFamily="34" charset="0"/>
              </a:rPr>
              <a:t> - Capital Area (Wake, Johnston)</a:t>
            </a:r>
            <a:endParaRPr lang="en-US" sz="1800" dirty="0">
              <a:effectLst/>
              <a:latin typeface="+mn-lt"/>
              <a:ea typeface="Calibri" panose="020F0502020204030204" pitchFamily="34" charset="0"/>
            </a:endParaRPr>
          </a:p>
        </p:txBody>
      </p:sp>
      <p:sp>
        <p:nvSpPr>
          <p:cNvPr id="7" name="Title 6">
            <a:extLst>
              <a:ext uri="{FF2B5EF4-FFF2-40B4-BE49-F238E27FC236}">
                <a16:creationId xmlns:a16="http://schemas.microsoft.com/office/drawing/2014/main" id="{F69D55FB-0C95-49A4-B679-A0409AF65550}"/>
              </a:ext>
            </a:extLst>
          </p:cNvPr>
          <p:cNvSpPr>
            <a:spLocks noGrp="1"/>
          </p:cNvSpPr>
          <p:nvPr>
            <p:ph type="title"/>
          </p:nvPr>
        </p:nvSpPr>
        <p:spPr/>
        <p:txBody>
          <a:bodyPr/>
          <a:lstStyle/>
          <a:p>
            <a:r>
              <a:rPr lang="en-US" dirty="0"/>
              <a:t>Talent Response Meetings</a:t>
            </a:r>
          </a:p>
        </p:txBody>
      </p:sp>
    </p:spTree>
    <p:extLst>
      <p:ext uri="{BB962C8B-B14F-4D97-AF65-F5344CB8AC3E}">
        <p14:creationId xmlns:p14="http://schemas.microsoft.com/office/powerpoint/2010/main" val="245676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5642" y="3569110"/>
            <a:ext cx="4289472" cy="1574390"/>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August 18, 2021 @ 9am</a:t>
            </a:r>
          </a:p>
          <a:p>
            <a:pPr marL="174625" indent="-174625"/>
            <a:r>
              <a:rPr lang="en-US" dirty="0">
                <a:latin typeface="Times New Roman"/>
                <a:cs typeface="Times New Roman"/>
              </a:rPr>
              <a:t>Come explore careers in Diesel Mechanics</a:t>
            </a:r>
            <a:endParaRPr lang="en-US" b="1" dirty="0"/>
          </a:p>
          <a:p>
            <a:pPr marL="174625" indent="-174625"/>
            <a:endParaRPr lang="en-US" dirty="0"/>
          </a:p>
          <a:p>
            <a:pPr marL="174625" indent="-174625"/>
            <a:r>
              <a:rPr lang="en-US" dirty="0">
                <a:hlinkClick r:id="rId4"/>
              </a:rPr>
              <a:t>https://register.gotowebinar.com/register/7346222427142833168</a:t>
            </a:r>
            <a:endParaRPr lang="en-US" dirty="0"/>
          </a:p>
          <a:p>
            <a:pPr marL="0" indent="0">
              <a:buNone/>
            </a:pPr>
            <a:endParaRPr lang="en-US" dirty="0"/>
          </a:p>
          <a:p>
            <a:pPr marL="174625" indent="-174625"/>
            <a:r>
              <a:rPr lang="en-US" dirty="0"/>
              <a:t>See all upcoming and past webinars at </a:t>
            </a:r>
            <a:r>
              <a:rPr lang="en-US" dirty="0">
                <a:hlinkClick r:id="rId5"/>
              </a:rPr>
              <a:t>https://www.ncperkins.org/presentations/</a:t>
            </a:r>
            <a:endParaRPr lang="en-US" dirty="0"/>
          </a:p>
          <a:p>
            <a:pPr marL="174625" indent="-174625"/>
            <a:endParaRPr lang="en-US" dirty="0"/>
          </a:p>
          <a:p>
            <a:pPr marL="174625" indent="-174625"/>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Training online -  </a:t>
            </a:r>
            <a:r>
              <a:rPr lang="en-US" dirty="0" err="1"/>
              <a:t>www.ncperkins.org</a:t>
            </a:r>
            <a:endParaRPr lang="en-US" dirty="0"/>
          </a:p>
          <a:p>
            <a:r>
              <a:rPr lang="en-US" dirty="0"/>
              <a:t>Perkins Update Webinars - Second Tuesday </a:t>
            </a:r>
          </a:p>
          <a:p>
            <a:r>
              <a:rPr lang="en-US" dirty="0"/>
              <a:t>Career Pathways Webinars - Third Wednesday</a:t>
            </a:r>
          </a:p>
          <a:p>
            <a:r>
              <a:rPr lang="en-US" dirty="0"/>
              <a:t>Additional webinars on popular topics:</a:t>
            </a:r>
          </a:p>
          <a:p>
            <a:pPr lvl="1"/>
            <a:r>
              <a:rPr lang="en-US" dirty="0"/>
              <a:t>CLNA</a:t>
            </a:r>
          </a:p>
          <a:p>
            <a:pPr lvl="1"/>
            <a:r>
              <a:rPr lang="en-US" dirty="0"/>
              <a:t>Programs of Study</a:t>
            </a:r>
          </a:p>
          <a:p>
            <a:pPr lvl="1"/>
            <a:r>
              <a:rPr lang="en-US" dirty="0"/>
              <a:t>Career Pathways </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2262868" y="4447788"/>
            <a:ext cx="4191725" cy="369332"/>
          </a:xfrm>
          <a:prstGeom prst="rect">
            <a:avLst/>
          </a:prstGeom>
        </p:spPr>
        <p:txBody>
          <a:bodyPr wrap="none">
            <a:spAutoFit/>
          </a:bodyPr>
          <a:lstStyle/>
          <a:p>
            <a:r>
              <a:rPr lang="en-US" dirty="0"/>
              <a:t>https://</a:t>
            </a:r>
            <a:r>
              <a:rPr lang="en-US" dirty="0" err="1"/>
              <a:t>www.ncperkins.org</a:t>
            </a:r>
            <a:r>
              <a:rPr lang="en-US" dirty="0"/>
              <a:t>/presentations/</a:t>
            </a:r>
          </a:p>
        </p:txBody>
      </p:sp>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564"/>
          <a:stretch/>
        </p:blipFill>
        <p:spPr>
          <a:xfrm>
            <a:off x="4186990" y="1244236"/>
            <a:ext cx="4833444" cy="3625421"/>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320904"/>
            <a:ext cx="3877447" cy="3548753"/>
          </a:xfrm>
        </p:spPr>
        <p:txBody>
          <a:bodyPr/>
          <a:lstStyle/>
          <a:p>
            <a:pPr marL="0" indent="0">
              <a:buNone/>
            </a:pPr>
            <a:r>
              <a:rPr lang="en-US" b="1" dirty="0">
                <a:solidFill>
                  <a:srgbClr val="7030A0"/>
                </a:solidFill>
              </a:rPr>
              <a:t>We are here to help! </a:t>
            </a:r>
          </a:p>
          <a:p>
            <a:pPr marL="0" indent="0">
              <a:buNone/>
            </a:pPr>
            <a:endParaRPr lang="en-US" dirty="0"/>
          </a:p>
          <a:p>
            <a:pPr marL="0" indent="0">
              <a:buNone/>
            </a:pPr>
            <a:r>
              <a:rPr lang="en-US" dirty="0"/>
              <a:t>Team Perkins is available by </a:t>
            </a:r>
            <a:br>
              <a:rPr lang="en-US" dirty="0"/>
            </a:br>
            <a:r>
              <a:rPr lang="en-US" dirty="0"/>
              <a:t>phone, email, TEAMS, etc. </a:t>
            </a:r>
          </a:p>
          <a:p>
            <a:pPr marL="0" indent="0">
              <a:buNone/>
            </a:pPr>
            <a:endParaRPr lang="en-US" dirty="0"/>
          </a:p>
          <a:p>
            <a:pPr marL="0" indent="0">
              <a:buNone/>
            </a:pPr>
            <a:r>
              <a:rPr lang="en-US" dirty="0"/>
              <a:t>Your CTE Coordinator will be traveling to your college throughout the year.</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CCP and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a:normAutofit/>
          </a:bodyPr>
          <a:lstStyle/>
          <a:p>
            <a:pPr marL="0" indent="0">
              <a:buNone/>
            </a:pPr>
            <a:r>
              <a:rPr lang="en-US" b="1" dirty="0"/>
              <a:t>Wilson Community College</a:t>
            </a:r>
          </a:p>
          <a:p>
            <a:pPr marL="0" indent="0">
              <a:buNone/>
            </a:pPr>
            <a:r>
              <a:rPr lang="en-US" dirty="0"/>
              <a:t>Inclusive teaching using the Inclusive Teaching Practices Toolkit</a:t>
            </a:r>
          </a:p>
          <a:p>
            <a:pPr marL="0" indent="0">
              <a:buNone/>
            </a:pPr>
            <a:endParaRPr lang="en-US" dirty="0"/>
          </a:p>
          <a:p>
            <a:pPr marL="0" indent="0">
              <a:buNone/>
            </a:pPr>
            <a:r>
              <a:rPr lang="en-US" dirty="0">
                <a:hlinkClick r:id="rId3"/>
              </a:rPr>
              <a:t>https://www.ncperkins.org/video/video.php?v=Wilson-2021&amp;y=2021</a:t>
            </a:r>
            <a:endParaRPr lang="en-US" dirty="0"/>
          </a:p>
          <a:p>
            <a:pPr marL="0" indent="0">
              <a:buNone/>
            </a:pPr>
            <a:endParaRPr lang="en-US" dirty="0"/>
          </a:p>
          <a:p>
            <a:pPr marL="0" indent="0">
              <a:buNone/>
            </a:pPr>
            <a:r>
              <a:rPr lang="en-US" dirty="0"/>
              <a:t>See all the videos:</a:t>
            </a:r>
          </a:p>
          <a:p>
            <a:pPr marL="0" indent="0">
              <a:buNone/>
            </a:pPr>
            <a:r>
              <a:rPr lang="en-US" dirty="0">
                <a:hlinkClick r:id="rId4"/>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Tree>
    <p:extLst>
      <p:ext uri="{BB962C8B-B14F-4D97-AF65-F5344CB8AC3E}">
        <p14:creationId xmlns:p14="http://schemas.microsoft.com/office/powerpoint/2010/main" val="919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7E851-22C0-416A-AB72-C8671A494E41}"/>
              </a:ext>
            </a:extLst>
          </p:cNvPr>
          <p:cNvSpPr>
            <a:spLocks noGrp="1"/>
          </p:cNvSpPr>
          <p:nvPr>
            <p:ph idx="1"/>
          </p:nvPr>
        </p:nvSpPr>
        <p:spPr/>
        <p:txBody>
          <a:bodyPr>
            <a:normAutofit/>
          </a:bodyPr>
          <a:lstStyle/>
          <a:p>
            <a:pPr marL="457200" indent="-457200">
              <a:buFont typeface="+mj-lt"/>
              <a:buAutoNum type="arabicPeriod"/>
            </a:pPr>
            <a:r>
              <a:rPr lang="en-US" sz="2000" i="0" dirty="0">
                <a:solidFill>
                  <a:srgbClr val="000000"/>
                </a:solidFill>
                <a:effectLst/>
                <a:latin typeface="+mn-lt"/>
              </a:rPr>
              <a:t>Use of Perkins funds for funding positions at colleges</a:t>
            </a:r>
          </a:p>
          <a:p>
            <a:pPr marL="457200" indent="-457200">
              <a:buFont typeface="+mj-lt"/>
              <a:buAutoNum type="arabicPeriod"/>
            </a:pPr>
            <a:r>
              <a:rPr lang="en-US" sz="2000" i="0" dirty="0">
                <a:solidFill>
                  <a:srgbClr val="000000"/>
                </a:solidFill>
                <a:effectLst/>
                <a:latin typeface="+mn-lt"/>
              </a:rPr>
              <a:t>Automotive faculty Professional Development</a:t>
            </a:r>
          </a:p>
          <a:p>
            <a:pPr marL="457200" indent="-457200">
              <a:buFont typeface="+mj-lt"/>
              <a:buAutoNum type="arabicPeriod"/>
            </a:pPr>
            <a:r>
              <a:rPr lang="en-US" sz="2000" i="0" dirty="0">
                <a:solidFill>
                  <a:srgbClr val="000000"/>
                </a:solidFill>
                <a:effectLst/>
                <a:latin typeface="+mn-lt"/>
              </a:rPr>
              <a:t>Serving Special Populations</a:t>
            </a:r>
          </a:p>
          <a:p>
            <a:pPr marL="457200" indent="-457200">
              <a:buFont typeface="+mj-lt"/>
              <a:buAutoNum type="arabicPeriod"/>
            </a:pPr>
            <a:r>
              <a:rPr lang="en-US" sz="2000" i="0" u="none" strike="noStrike" dirty="0">
                <a:effectLst/>
                <a:latin typeface="+mn-lt"/>
              </a:rPr>
              <a:t>CTE Programs of Study </a:t>
            </a:r>
            <a:r>
              <a:rPr lang="en-US" sz="2000" i="0" dirty="0">
                <a:effectLst/>
                <a:latin typeface="+mn-lt"/>
              </a:rPr>
              <a:t> </a:t>
            </a:r>
            <a:endParaRPr lang="en-US" sz="2000" dirty="0">
              <a:solidFill>
                <a:srgbClr val="000000"/>
              </a:solidFill>
              <a:latin typeface="+mn-lt"/>
            </a:endParaRPr>
          </a:p>
          <a:p>
            <a:pPr marL="457200" indent="-457200">
              <a:buFont typeface="+mj-lt"/>
              <a:buAutoNum type="arabicPeriod"/>
            </a:pPr>
            <a:r>
              <a:rPr lang="en-US" sz="2000" i="0" u="none" strike="noStrike" dirty="0">
                <a:effectLst/>
                <a:latin typeface="+mn-lt"/>
              </a:rPr>
              <a:t>HEERF - Higher Education Emergency Relief Fund</a:t>
            </a:r>
          </a:p>
          <a:p>
            <a:pPr marL="457200" indent="-457200">
              <a:buFont typeface="+mj-lt"/>
              <a:buAutoNum type="arabicPeriod"/>
            </a:pPr>
            <a:r>
              <a:rPr lang="en-US" sz="2000" i="0" u="none" strike="noStrike" dirty="0">
                <a:effectLst/>
                <a:latin typeface="+mn-lt"/>
              </a:rPr>
              <a:t>New Staff - Director of Online Learning</a:t>
            </a:r>
            <a:endParaRPr lang="en-US" sz="2000" i="0" dirty="0">
              <a:effectLst/>
              <a:latin typeface="+mn-lt"/>
            </a:endParaRPr>
          </a:p>
          <a:p>
            <a:pPr marL="457200" indent="-457200">
              <a:buFont typeface="+mj-lt"/>
              <a:buAutoNum type="arabicPeriod"/>
            </a:pPr>
            <a:r>
              <a:rPr lang="en-US" sz="2000" i="0" u="none" strike="noStrike" dirty="0">
                <a:effectLst/>
                <a:latin typeface="+mn-lt"/>
              </a:rPr>
              <a:t>Mid-Year Reviews</a:t>
            </a:r>
            <a:r>
              <a:rPr lang="en-US" sz="2000" i="0" dirty="0">
                <a:effectLst/>
                <a:latin typeface="+mn-lt"/>
              </a:rPr>
              <a:t> </a:t>
            </a:r>
            <a:endParaRPr lang="en-US" sz="2000" dirty="0">
              <a:latin typeface="+mn-lt"/>
            </a:endParaRPr>
          </a:p>
        </p:txBody>
      </p:sp>
      <p:sp>
        <p:nvSpPr>
          <p:cNvPr id="3" name="Title 2">
            <a:extLst>
              <a:ext uri="{FF2B5EF4-FFF2-40B4-BE49-F238E27FC236}">
                <a16:creationId xmlns:a16="http://schemas.microsoft.com/office/drawing/2014/main" id="{604887A8-E170-4FBD-A33F-F3D2550FDA11}"/>
              </a:ext>
            </a:extLst>
          </p:cNvPr>
          <p:cNvSpPr>
            <a:spLocks noGrp="1"/>
          </p:cNvSpPr>
          <p:nvPr>
            <p:ph type="title"/>
          </p:nvPr>
        </p:nvSpPr>
        <p:spPr/>
        <p:txBody>
          <a:bodyPr/>
          <a:lstStyle/>
          <a:p>
            <a:r>
              <a:rPr lang="en-US" dirty="0"/>
              <a:t>Perkins Update Agenda</a:t>
            </a:r>
          </a:p>
        </p:txBody>
      </p:sp>
    </p:spTree>
    <p:extLst>
      <p:ext uri="{BB962C8B-B14F-4D97-AF65-F5344CB8AC3E}">
        <p14:creationId xmlns:p14="http://schemas.microsoft.com/office/powerpoint/2010/main" val="4472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4B5588-EE94-42B0-8D4A-AE329D3897CE}"/>
              </a:ext>
            </a:extLst>
          </p:cNvPr>
          <p:cNvSpPr>
            <a:spLocks noGrp="1"/>
          </p:cNvSpPr>
          <p:nvPr>
            <p:ph idx="1"/>
          </p:nvPr>
        </p:nvSpPr>
        <p:spPr/>
        <p:txBody>
          <a:bodyPr/>
          <a:lstStyle/>
          <a:p>
            <a:r>
              <a:rPr lang="en-US" dirty="0"/>
              <a:t>2 CFR PART 200.403 (f)</a:t>
            </a:r>
          </a:p>
          <a:p>
            <a:r>
              <a:rPr lang="en-US" dirty="0"/>
              <a:t>2 CFR PART 200.406 (b)</a:t>
            </a:r>
          </a:p>
        </p:txBody>
      </p:sp>
      <p:sp>
        <p:nvSpPr>
          <p:cNvPr id="3" name="Title 2">
            <a:extLst>
              <a:ext uri="{FF2B5EF4-FFF2-40B4-BE49-F238E27FC236}">
                <a16:creationId xmlns:a16="http://schemas.microsoft.com/office/drawing/2014/main" id="{5BDDA776-F254-42D3-BB0A-95C49D1D9B72}"/>
              </a:ext>
            </a:extLst>
          </p:cNvPr>
          <p:cNvSpPr>
            <a:spLocks noGrp="1"/>
          </p:cNvSpPr>
          <p:nvPr>
            <p:ph type="title"/>
          </p:nvPr>
        </p:nvSpPr>
        <p:spPr/>
        <p:txBody>
          <a:bodyPr/>
          <a:lstStyle/>
          <a:p>
            <a:r>
              <a:rPr lang="en-US" dirty="0"/>
              <a:t>EDGAR Updates</a:t>
            </a:r>
          </a:p>
        </p:txBody>
      </p:sp>
      <p:pic>
        <p:nvPicPr>
          <p:cNvPr id="5" name="Picture 4" descr="Text&#10;&#10;Description automatically generated with low confidence">
            <a:extLst>
              <a:ext uri="{FF2B5EF4-FFF2-40B4-BE49-F238E27FC236}">
                <a16:creationId xmlns:a16="http://schemas.microsoft.com/office/drawing/2014/main" id="{590084FA-39B9-43FF-8CD8-16D6AEA83B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1520" y="2345532"/>
            <a:ext cx="1790700" cy="2524125"/>
          </a:xfrm>
          <a:prstGeom prst="rect">
            <a:avLst/>
          </a:prstGeom>
        </p:spPr>
      </p:pic>
    </p:spTree>
    <p:extLst>
      <p:ext uri="{BB962C8B-B14F-4D97-AF65-F5344CB8AC3E}">
        <p14:creationId xmlns:p14="http://schemas.microsoft.com/office/powerpoint/2010/main" val="321613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7E851-22C0-416A-AB72-C8671A494E41}"/>
              </a:ext>
            </a:extLst>
          </p:cNvPr>
          <p:cNvSpPr>
            <a:spLocks noGrp="1"/>
          </p:cNvSpPr>
          <p:nvPr>
            <p:ph idx="1"/>
          </p:nvPr>
        </p:nvSpPr>
        <p:spPr/>
        <p:txBody>
          <a:bodyPr>
            <a:normAutofit/>
          </a:bodyPr>
          <a:lstStyle/>
          <a:p>
            <a:pPr algn="l" rtl="0" fontAlgn="base">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Perkins Basic Grant Funding for Local Colleges to enhance CTE Programs of Study</a:t>
            </a:r>
            <a:endParaRPr lang="en-US" sz="20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2000" b="1" i="0" u="sng" strike="noStrike" dirty="0">
                <a:solidFill>
                  <a:srgbClr val="000000"/>
                </a:solidFill>
                <a:effectLst/>
                <a:latin typeface="Calibri" panose="020F0502020204030204" pitchFamily="34" charset="0"/>
              </a:rPr>
              <a:t>Split Time and Effort funding for positions will end June 30, 2022</a:t>
            </a:r>
            <a:r>
              <a:rPr lang="en-US" sz="2000" b="1" i="0" u="sng"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2000" b="0" i="0" dirty="0">
                <a:solidFill>
                  <a:srgbClr val="000000"/>
                </a:solidFill>
                <a:effectLst/>
                <a:latin typeface="Calibri" panose="020F0502020204030204" pitchFamily="34" charset="0"/>
              </a:rPr>
              <a:t>Questions? - Consult with Regional Perkins Consultant</a:t>
            </a:r>
          </a:p>
          <a:p>
            <a:endParaRPr lang="en-US" sz="2000" dirty="0"/>
          </a:p>
        </p:txBody>
      </p:sp>
      <p:sp>
        <p:nvSpPr>
          <p:cNvPr id="3" name="Title 2">
            <a:extLst>
              <a:ext uri="{FF2B5EF4-FFF2-40B4-BE49-F238E27FC236}">
                <a16:creationId xmlns:a16="http://schemas.microsoft.com/office/drawing/2014/main" id="{604887A8-E170-4FBD-A33F-F3D2550FDA11}"/>
              </a:ext>
            </a:extLst>
          </p:cNvPr>
          <p:cNvSpPr>
            <a:spLocks noGrp="1"/>
          </p:cNvSpPr>
          <p:nvPr>
            <p:ph type="title"/>
          </p:nvPr>
        </p:nvSpPr>
        <p:spPr/>
        <p:txBody>
          <a:bodyPr/>
          <a:lstStyle/>
          <a:p>
            <a:r>
              <a:rPr lang="en-US" b="1" i="0" dirty="0">
                <a:solidFill>
                  <a:srgbClr val="000000"/>
                </a:solidFill>
                <a:effectLst/>
                <a:latin typeface="WordVisi_MSFontService"/>
              </a:rPr>
              <a:t>Use of Perkins funds for funding positions at colleges</a:t>
            </a:r>
            <a:endParaRPr lang="en-US" dirty="0"/>
          </a:p>
        </p:txBody>
      </p:sp>
    </p:spTree>
    <p:extLst>
      <p:ext uri="{BB962C8B-B14F-4D97-AF65-F5344CB8AC3E}">
        <p14:creationId xmlns:p14="http://schemas.microsoft.com/office/powerpoint/2010/main" val="159450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7E851-22C0-416A-AB72-C8671A494E41}"/>
              </a:ext>
            </a:extLst>
          </p:cNvPr>
          <p:cNvSpPr>
            <a:spLocks noGrp="1"/>
          </p:cNvSpPr>
          <p:nvPr>
            <p:ph idx="1"/>
          </p:nvPr>
        </p:nvSpPr>
        <p:spPr/>
        <p:txBody>
          <a:bodyPr>
            <a:normAutofit/>
          </a:bodyPr>
          <a:lstStyle/>
          <a:p>
            <a:pPr algn="l" rtl="0" fontAlgn="base">
              <a:buFont typeface="Arial" panose="020B0604020202020204" pitchFamily="34" charset="0"/>
              <a:buChar char="•"/>
            </a:pPr>
            <a:r>
              <a:rPr lang="en-US" sz="2000" b="0" i="0" u="none" strike="noStrike" dirty="0">
                <a:solidFill>
                  <a:srgbClr val="000000"/>
                </a:solidFill>
                <a:effectLst/>
                <a:latin typeface="+mn-lt"/>
              </a:rPr>
              <a:t>Please inform your Automotive faculty</a:t>
            </a:r>
          </a:p>
          <a:p>
            <a:pPr algn="l" rtl="0" fontAlgn="base">
              <a:buFont typeface="Arial" panose="020B0604020202020204" pitchFamily="34" charset="0"/>
              <a:buChar char="•"/>
            </a:pPr>
            <a:r>
              <a:rPr lang="en-US" sz="2000" b="0" i="0" u="none" strike="noStrike" dirty="0">
                <a:solidFill>
                  <a:srgbClr val="000000"/>
                </a:solidFill>
                <a:effectLst/>
                <a:latin typeface="+mn-lt"/>
              </a:rPr>
              <a:t>We will be meeting in person or virtually in the fall </a:t>
            </a:r>
            <a:r>
              <a:rPr lang="en-US" sz="2000" b="0" i="0" dirty="0">
                <a:solidFill>
                  <a:srgbClr val="000000"/>
                </a:solidFill>
                <a:effectLst/>
                <a:latin typeface="+mn-lt"/>
              </a:rPr>
              <a:t> </a:t>
            </a:r>
          </a:p>
          <a:p>
            <a:pPr algn="l" rtl="0" fontAlgn="base">
              <a:buFont typeface="Arial" panose="020B0604020202020204" pitchFamily="34" charset="0"/>
              <a:buChar char="•"/>
            </a:pPr>
            <a:r>
              <a:rPr lang="en-US" sz="2000" b="0" i="0" u="none" strike="noStrike" dirty="0">
                <a:solidFill>
                  <a:srgbClr val="000000"/>
                </a:solidFill>
                <a:effectLst/>
                <a:latin typeface="+mn-lt"/>
              </a:rPr>
              <a:t>Topics to include:</a:t>
            </a:r>
            <a:endParaRPr lang="en-US" sz="2000" b="0" i="0" dirty="0">
              <a:solidFill>
                <a:srgbClr val="000000"/>
              </a:solidFill>
              <a:effectLst/>
              <a:latin typeface="+mn-lt"/>
            </a:endParaRPr>
          </a:p>
          <a:p>
            <a:pPr lvl="1"/>
            <a:r>
              <a:rPr lang="en-US" sz="2000" b="0" i="0" u="none" strike="noStrike" dirty="0">
                <a:effectLst/>
                <a:latin typeface="+mn-lt"/>
              </a:rPr>
              <a:t>Faculty report out on teaching and strategies used/developed during the pandemic </a:t>
            </a:r>
            <a:r>
              <a:rPr lang="en-US" sz="2000" b="0" i="0" dirty="0">
                <a:effectLst/>
                <a:latin typeface="+mn-lt"/>
              </a:rPr>
              <a:t> </a:t>
            </a:r>
          </a:p>
          <a:p>
            <a:pPr lvl="1"/>
            <a:r>
              <a:rPr lang="en-US" sz="2000" b="0" i="0" dirty="0">
                <a:solidFill>
                  <a:srgbClr val="000000"/>
                </a:solidFill>
                <a:effectLst/>
                <a:latin typeface="+mn-lt"/>
              </a:rPr>
              <a:t>Enhancing Secondary and Postsecondary Pathways</a:t>
            </a:r>
            <a:endParaRPr lang="en-US" sz="2000" dirty="0">
              <a:solidFill>
                <a:srgbClr val="000000"/>
              </a:solidFill>
              <a:latin typeface="+mn-lt"/>
            </a:endParaRPr>
          </a:p>
          <a:p>
            <a:pPr lvl="1"/>
            <a:r>
              <a:rPr lang="en-US" sz="2000" b="0" i="0" u="none" strike="noStrike" dirty="0">
                <a:effectLst/>
                <a:latin typeface="+mn-lt"/>
              </a:rPr>
              <a:t>ASE Accreditation </a:t>
            </a:r>
            <a:r>
              <a:rPr lang="en-US" sz="2000" b="0" i="0" dirty="0">
                <a:effectLst/>
                <a:latin typeface="+mn-lt"/>
              </a:rPr>
              <a:t> </a:t>
            </a:r>
            <a:endParaRPr lang="en-US" sz="2000" b="0" i="0" dirty="0">
              <a:solidFill>
                <a:srgbClr val="000000"/>
              </a:solidFill>
              <a:effectLst/>
              <a:latin typeface="+mn-lt"/>
            </a:endParaRPr>
          </a:p>
          <a:p>
            <a:pPr lvl="1"/>
            <a:r>
              <a:rPr lang="en-US" sz="2000" b="0" i="0" u="none" strike="noStrike" dirty="0">
                <a:effectLst/>
                <a:latin typeface="+mn-lt"/>
              </a:rPr>
              <a:t>State-wide association for Automotive Faculty </a:t>
            </a:r>
            <a:r>
              <a:rPr lang="en-US" sz="2000" b="0" i="0" dirty="0">
                <a:effectLst/>
                <a:latin typeface="+mn-lt"/>
              </a:rPr>
              <a:t> </a:t>
            </a:r>
          </a:p>
          <a:p>
            <a:r>
              <a:rPr lang="en-US" sz="2300" dirty="0">
                <a:latin typeface="+mn-lt"/>
              </a:rPr>
              <a:t>Perkins Basic Grant funds can be used for this travel</a:t>
            </a:r>
          </a:p>
        </p:txBody>
      </p:sp>
      <p:sp>
        <p:nvSpPr>
          <p:cNvPr id="3" name="Title 2">
            <a:extLst>
              <a:ext uri="{FF2B5EF4-FFF2-40B4-BE49-F238E27FC236}">
                <a16:creationId xmlns:a16="http://schemas.microsoft.com/office/drawing/2014/main" id="{604887A8-E170-4FBD-A33F-F3D2550FDA11}"/>
              </a:ext>
            </a:extLst>
          </p:cNvPr>
          <p:cNvSpPr>
            <a:spLocks noGrp="1"/>
          </p:cNvSpPr>
          <p:nvPr>
            <p:ph type="title"/>
          </p:nvPr>
        </p:nvSpPr>
        <p:spPr/>
        <p:txBody>
          <a:bodyPr/>
          <a:lstStyle/>
          <a:p>
            <a:r>
              <a:rPr lang="en-US" b="1" i="0" dirty="0">
                <a:solidFill>
                  <a:srgbClr val="000000"/>
                </a:solidFill>
                <a:effectLst/>
                <a:latin typeface="WordVisi_MSFontService"/>
              </a:rPr>
              <a:t>Automotive Faculty Professional Development  - in Planning Stages</a:t>
            </a:r>
            <a:endParaRPr lang="en-US" dirty="0"/>
          </a:p>
        </p:txBody>
      </p:sp>
    </p:spTree>
    <p:extLst>
      <p:ext uri="{BB962C8B-B14F-4D97-AF65-F5344CB8AC3E}">
        <p14:creationId xmlns:p14="http://schemas.microsoft.com/office/powerpoint/2010/main" val="11995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1448850"/>
            <a:ext cx="5502349" cy="1071375"/>
          </a:xfrm>
        </p:spPr>
        <p:txBody>
          <a:bodyPr/>
          <a:lstStyle/>
          <a:p>
            <a:r>
              <a:rPr lang="en-US" dirty="0"/>
              <a:t>Frank </a:t>
            </a:r>
            <a:r>
              <a:rPr lang="en-US" dirty="0" err="1"/>
              <a:t>Scuiletti</a:t>
            </a:r>
            <a:endParaRPr lang="en-US" dirty="0"/>
          </a:p>
        </p:txBody>
      </p:sp>
      <p:sp>
        <p:nvSpPr>
          <p:cNvPr id="3" name="Subtitle 2"/>
          <p:cNvSpPr>
            <a:spLocks noGrp="1"/>
          </p:cNvSpPr>
          <p:nvPr>
            <p:ph type="subTitle" idx="1"/>
          </p:nvPr>
        </p:nvSpPr>
        <p:spPr>
          <a:xfrm>
            <a:off x="902825" y="2520225"/>
            <a:ext cx="7338350" cy="1241822"/>
          </a:xfrm>
        </p:spPr>
        <p:txBody>
          <a:bodyPr>
            <a:noAutofit/>
          </a:bodyPr>
          <a:lstStyle/>
          <a:p>
            <a:r>
              <a:rPr lang="en-US" dirty="0"/>
              <a:t>Program Coordinator: Construction, Engineering, Industrial, Transportation, Criminal Justice, </a:t>
            </a:r>
          </a:p>
          <a:p>
            <a:r>
              <a:rPr lang="en-US" dirty="0"/>
              <a:t>Fire Protection, &amp; Work-Based Learning</a:t>
            </a:r>
          </a:p>
        </p:txBody>
      </p:sp>
      <p:pic>
        <p:nvPicPr>
          <p:cNvPr id="4" name="Picture 3">
            <a:extLst>
              <a:ext uri="{FF2B5EF4-FFF2-40B4-BE49-F238E27FC236}">
                <a16:creationId xmlns:a16="http://schemas.microsoft.com/office/drawing/2014/main" id="{2D1E78B0-48EF-DE42-B2C4-CDB09E4B61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4329" y="3779500"/>
            <a:ext cx="3271292" cy="1243091"/>
          </a:xfrm>
          <a:prstGeom prst="rect">
            <a:avLst/>
          </a:prstGeom>
        </p:spPr>
      </p:pic>
      <p:pic>
        <p:nvPicPr>
          <p:cNvPr id="6" name="Picture 5">
            <a:extLst>
              <a:ext uri="{FF2B5EF4-FFF2-40B4-BE49-F238E27FC236}">
                <a16:creationId xmlns:a16="http://schemas.microsoft.com/office/drawing/2014/main" id="{9BC7862B-77F1-0E4D-AB61-D7BE82145633}"/>
              </a:ext>
            </a:extLst>
          </p:cNvPr>
          <p:cNvPicPr>
            <a:picLocks noChangeAspect="1"/>
          </p:cNvPicPr>
          <p:nvPr/>
        </p:nvPicPr>
        <p:blipFill>
          <a:blip r:embed="rId4">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tretch>
            <a:fillRect/>
          </a:stretch>
        </p:blipFill>
        <p:spPr>
          <a:xfrm>
            <a:off x="6925456" y="-19776"/>
            <a:ext cx="2218544" cy="2218544"/>
          </a:xfrm>
          <a:prstGeom prst="rect">
            <a:avLst/>
          </a:prstGeom>
        </p:spPr>
      </p:pic>
    </p:spTree>
    <p:extLst>
      <p:ext uri="{BB962C8B-B14F-4D97-AF65-F5344CB8AC3E}">
        <p14:creationId xmlns:p14="http://schemas.microsoft.com/office/powerpoint/2010/main" val="97128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EAA590303F834C80E430B17019D409" ma:contentTypeVersion="10" ma:contentTypeDescription="Create a new document." ma:contentTypeScope="" ma:versionID="82fb66b3ec1d2ff3803f5fa2ec662f30">
  <xsd:schema xmlns:xsd="http://www.w3.org/2001/XMLSchema" xmlns:xs="http://www.w3.org/2001/XMLSchema" xmlns:p="http://schemas.microsoft.com/office/2006/metadata/properties" xmlns:ns2="3ccd93f3-1d16-48e4-90e9-ef70ed4e9317" targetNamespace="http://schemas.microsoft.com/office/2006/metadata/properties" ma:root="true" ma:fieldsID="451177f08df3b84de3e708fa2a045b77" ns2:_="">
    <xsd:import namespace="3ccd93f3-1d16-48e4-90e9-ef70ed4e93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d93f3-1d16-48e4-90e9-ef70ed4e93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59F560-3415-44E2-A290-7885FF36189A}">
  <ds:schemaRefs>
    <ds:schemaRef ds:uri="http://schemas.microsoft.com/sharepoint/v3/contenttype/forms"/>
  </ds:schemaRefs>
</ds:datastoreItem>
</file>

<file path=customXml/itemProps2.xml><?xml version="1.0" encoding="utf-8"?>
<ds:datastoreItem xmlns:ds="http://schemas.openxmlformats.org/officeDocument/2006/customXml" ds:itemID="{CC626441-0602-47BE-82AA-97EC7B0519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cd93f3-1d16-48e4-90e9-ef70ed4e9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2F3A51-8DE1-4BFF-B4FC-6DDD4B6DFAD8}">
  <ds:schemaRefs>
    <ds:schemaRef ds:uri="http://www.w3.org/XML/1998/namespace"/>
    <ds:schemaRef ds:uri="http://purl.org/dc/dcmitype/"/>
    <ds:schemaRef ds:uri="http://schemas.openxmlformats.org/package/2006/metadata/core-properties"/>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3ccd93f3-1d16-48e4-90e9-ef70ed4e9317"/>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2227</Words>
  <Application>Microsoft Office PowerPoint</Application>
  <PresentationFormat>On-screen Show (16:9)</PresentationFormat>
  <Paragraphs>372</Paragraphs>
  <Slides>35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Helvetica Neue Medium</vt:lpstr>
      <vt:lpstr>Times New Roman</vt:lpstr>
      <vt:lpstr>WordVisi_MSFontService</vt:lpstr>
      <vt:lpstr>Office Theme</vt:lpstr>
      <vt:lpstr>Perkins Update</vt:lpstr>
      <vt:lpstr>PowerPoint Presentation</vt:lpstr>
      <vt:lpstr>Purpose of Perkins </vt:lpstr>
      <vt:lpstr>Promising Practice Video 2021</vt:lpstr>
      <vt:lpstr>Perkins Update Agenda</vt:lpstr>
      <vt:lpstr>EDGAR Updates</vt:lpstr>
      <vt:lpstr>Use of Perkins funds for funding positions at colleges</vt:lpstr>
      <vt:lpstr>Automotive Faculty Professional Development  - in Planning Stages</vt:lpstr>
      <vt:lpstr>Frank Scuiletti</vt:lpstr>
      <vt:lpstr>Jim Pressly</vt:lpstr>
      <vt:lpstr>Serving Special Populations</vt:lpstr>
      <vt:lpstr>CTE Programs of Study /Pathways </vt:lpstr>
      <vt:lpstr>Elements of a 9-14 CTE Career Pathway</vt:lpstr>
      <vt:lpstr>PowerPoint Presentation</vt:lpstr>
      <vt:lpstr>PowerPoint Presentation</vt:lpstr>
      <vt:lpstr>PowerPoint Presentation</vt:lpstr>
      <vt:lpstr>PowerPoint Presentation</vt:lpstr>
      <vt:lpstr>PowerPoint Presentation</vt:lpstr>
      <vt:lpstr>PowerPoint Presentation</vt:lpstr>
      <vt:lpstr>Pathway to Employment (PTE) </vt:lpstr>
      <vt:lpstr>Higher Education Emergency Relief Fund (HEERF)</vt:lpstr>
      <vt:lpstr>New Staff</vt:lpstr>
      <vt:lpstr>Mid Year Review - Reminder  </vt:lpstr>
      <vt:lpstr>EDU Course Development</vt:lpstr>
      <vt:lpstr>Promising Practice Video 2021</vt:lpstr>
      <vt:lpstr>PowerPoint Presentation</vt:lpstr>
      <vt:lpstr>NCETA Conference</vt:lpstr>
      <vt:lpstr>Leadership Projects</vt:lpstr>
      <vt:lpstr>MOA</vt:lpstr>
      <vt:lpstr>Talent Response Meetings</vt:lpstr>
      <vt:lpstr>Raising the Awareness of Career Pathways Webinars</vt:lpstr>
      <vt:lpstr>Perkins Updates</vt:lpstr>
      <vt:lpstr>CTE Training </vt:lpstr>
      <vt:lpstr>Technical assistance is available</vt:lpstr>
      <vt:lpstr>Perkins/CTE State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 Webinar</dc:title>
  <dc:creator/>
  <cp:keywords/>
  <cp:lastModifiedBy/>
  <cp:revision>118</cp:revision>
  <cp:lastPrinted>2021-04-12T23:17:06Z</cp:lastPrinted>
  <dcterms:created xsi:type="dcterms:W3CDTF">2017-04-24T19:18:55Z</dcterms:created>
  <dcterms:modified xsi:type="dcterms:W3CDTF">2021-08-10T12:21:13Z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0x010100DFEAA590303F834C80E430B17019D409</vt:lpwstr>
  </property>
</Properties>
</file>