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70" r:id="rId4"/>
    <p:sldId id="271" r:id="rId5"/>
    <p:sldId id="266" r:id="rId6"/>
    <p:sldId id="265" r:id="rId7"/>
    <p:sldId id="273" r:id="rId8"/>
    <p:sldId id="257" r:id="rId9"/>
    <p:sldId id="274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02C"/>
    <a:srgbClr val="1C6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04" autoAdjust="0"/>
  </p:normalViewPr>
  <p:slideViewPr>
    <p:cSldViewPr snapToGrid="0" snapToObjects="1">
      <p:cViewPr varScale="1">
        <p:scale>
          <a:sx n="80" d="100"/>
          <a:sy n="80" d="100"/>
        </p:scale>
        <p:origin x="111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F0521-8E7C-4521-A8CB-C606AECD42D5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C1AA0-23D9-4483-AC35-BED100F74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6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Hired male tutor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1AA0-23D9-4483-AC35-BED100F74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Required Use: Strengthen the Academic, Career and Technical Skills of Students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1AA0-23D9-4483-AC35-BED100F746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2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Perkins encourages collaboration with industry partners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C1AA0-23D9-4483-AC35-BED100F746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57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C1AA0-23D9-4483-AC35-BED100F746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5269670"/>
            <a:ext cx="9144000" cy="1600200"/>
          </a:xfrm>
          <a:prstGeom prst="rect">
            <a:avLst/>
          </a:prstGeom>
          <a:solidFill>
            <a:srgbClr val="15733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421370"/>
            <a:ext cx="6400800" cy="1470025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39742"/>
            <a:ext cx="6400800" cy="612601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DTech color sidexside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678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7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1C6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40045"/>
            <a:ext cx="8229600" cy="1143000"/>
          </a:xfrm>
        </p:spPr>
        <p:txBody>
          <a:bodyPr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4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rgbClr val="E66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0045"/>
            <a:ext cx="8229600" cy="1143000"/>
          </a:xfrm>
        </p:spPr>
        <p:txBody>
          <a:bodyPr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51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5815"/>
            <a:ext cx="8229600" cy="1143000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1"/>
          <p:cNvSpPr>
            <a:spLocks noChangeArrowheads="1"/>
          </p:cNvSpPr>
          <p:nvPr userDrawn="1"/>
        </p:nvSpPr>
        <p:spPr bwMode="auto">
          <a:xfrm>
            <a:off x="263273" y="6343894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err="1">
                <a:solidFill>
                  <a:srgbClr val="A6A6A6"/>
                </a:solidFill>
                <a:latin typeface="Arial" charset="0"/>
              </a:rPr>
              <a:t>durhamtech.edu</a:t>
            </a:r>
            <a:endParaRPr lang="en-US" sz="1600" i="1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6142" y="5980944"/>
            <a:ext cx="651990" cy="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263273" y="6343894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err="1">
                <a:solidFill>
                  <a:srgbClr val="A6A6A6"/>
                </a:solidFill>
                <a:latin typeface="Arial" charset="0"/>
              </a:rPr>
              <a:t>durhamtech.edu</a:t>
            </a:r>
            <a:endParaRPr lang="en-US" sz="1600" i="1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6142" y="5980944"/>
            <a:ext cx="651990" cy="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9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>
            <a:off x="263273" y="6343894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err="1">
                <a:solidFill>
                  <a:srgbClr val="A6A6A6"/>
                </a:solidFill>
                <a:latin typeface="Arial" charset="0"/>
              </a:rPr>
              <a:t>durhamtech.edu</a:t>
            </a:r>
            <a:endParaRPr lang="en-US" sz="1600" i="1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6142" y="5980944"/>
            <a:ext cx="651990" cy="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0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31"/>
          <p:cNvSpPr>
            <a:spLocks noChangeArrowheads="1"/>
          </p:cNvSpPr>
          <p:nvPr userDrawn="1"/>
        </p:nvSpPr>
        <p:spPr bwMode="auto">
          <a:xfrm>
            <a:off x="263273" y="6343894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err="1">
                <a:solidFill>
                  <a:srgbClr val="A6A6A6"/>
                </a:solidFill>
                <a:latin typeface="Arial" charset="0"/>
              </a:rPr>
              <a:t>durhamtech.edu</a:t>
            </a:r>
            <a:endParaRPr lang="en-US" sz="1600" i="1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6142" y="5980944"/>
            <a:ext cx="651990" cy="6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2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 userDrawn="1"/>
        </p:nvSpPr>
        <p:spPr bwMode="auto">
          <a:xfrm>
            <a:off x="6403975" y="6324600"/>
            <a:ext cx="1574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 i="1" dirty="0" err="1">
                <a:solidFill>
                  <a:srgbClr val="A6A6A6"/>
                </a:solidFill>
                <a:latin typeface="Arial" charset="0"/>
              </a:rPr>
              <a:t>durhamtech.edu</a:t>
            </a:r>
            <a:endParaRPr lang="en-US" sz="1600" i="1" dirty="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6261100"/>
            <a:ext cx="27828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558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B8D3-C8B0-D445-B48F-C412E27CC3A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71608-F53F-7F42-947A-A3AA9776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284163" indent="-284163" algn="l" defTabSz="457200" rtl="0" eaLnBrk="1" latinLnBrk="0" hangingPunct="1">
        <a:spcBef>
          <a:spcPct val="20000"/>
        </a:spcBef>
        <a:buFont typeface="Lucida Grande"/>
        <a:buChar char="&gt;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688975" indent="-231775" algn="l" defTabSz="457200" rtl="0" eaLnBrk="1" latinLnBrk="0" hangingPunct="1">
        <a:spcBef>
          <a:spcPct val="20000"/>
        </a:spcBef>
        <a:buFont typeface="Lucida Grande"/>
        <a:buChar char="&gt;"/>
        <a:defRPr sz="2000" kern="1200">
          <a:solidFill>
            <a:srgbClr val="66666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&gt;"/>
        <a:defRPr sz="1800" kern="1200">
          <a:solidFill>
            <a:srgbClr val="66666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&gt;"/>
        <a:defRPr sz="1600" kern="1200">
          <a:solidFill>
            <a:srgbClr val="66666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&gt;"/>
        <a:defRPr sz="1600" kern="1200">
          <a:solidFill>
            <a:srgbClr val="66666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190" TargetMode="External"/><Relationship Id="rId7" Type="http://schemas.openxmlformats.org/officeDocument/2006/relationships/hyperlink" Target="http://www.flickr.com/photos/fowler77566/6768736571/in/photostrea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hyperlink" Target="https://www.actuaries.digital/2017/07/11/ifrs-17-taskforce-update-july-2017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54331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heconversation.com/where-are-the-female-tradies-32273" TargetMode="External"/><Relationship Id="rId5" Type="http://schemas.openxmlformats.org/officeDocument/2006/relationships/image" Target="../media/image10.jpg"/><Relationship Id="rId4" Type="http://schemas.openxmlformats.org/officeDocument/2006/relationships/hyperlink" Target="https://experienciasdeumtecnicodeenfermagem.com/2016/07/28/presenca-masculina-na-enfermage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Drive in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of Best Practices 2020</a:t>
            </a:r>
          </a:p>
        </p:txBody>
      </p:sp>
    </p:spTree>
    <p:extLst>
      <p:ext uri="{BB962C8B-B14F-4D97-AF65-F5344CB8AC3E}">
        <p14:creationId xmlns:p14="http://schemas.microsoft.com/office/powerpoint/2010/main" val="84613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EED9-E78A-40A9-8DFE-F9ABCF30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15030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FAE-A6C4-4F34-8DD7-C9559B6D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College Conducted the CLNA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00B-80F4-4E51-8463-193E6256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Held an internal discussion with Deans to discuss process</a:t>
            </a:r>
          </a:p>
          <a:p>
            <a:r>
              <a:rPr lang="en-US" dirty="0"/>
              <a:t>Created a template document from materials provided to guide completion by individual programs</a:t>
            </a:r>
          </a:p>
          <a:p>
            <a:r>
              <a:rPr lang="en-US" dirty="0"/>
              <a:t>Met with program directors to review requirements</a:t>
            </a:r>
          </a:p>
          <a:p>
            <a:r>
              <a:rPr lang="en-US" dirty="0"/>
              <a:t>Worked with our institutional research department to review data</a:t>
            </a:r>
          </a:p>
          <a:p>
            <a:r>
              <a:rPr lang="en-US" dirty="0"/>
              <a:t>Referred to our program review and accreditation procedures and documentation</a:t>
            </a:r>
          </a:p>
          <a:p>
            <a:r>
              <a:rPr lang="en-US" dirty="0"/>
              <a:t>Used individual program reports to build the program area submissions</a:t>
            </a:r>
          </a:p>
        </p:txBody>
      </p:sp>
    </p:spTree>
    <p:extLst>
      <p:ext uri="{BB962C8B-B14F-4D97-AF65-F5344CB8AC3E}">
        <p14:creationId xmlns:p14="http://schemas.microsoft.com/office/powerpoint/2010/main" val="66420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FAE-A6C4-4F34-8DD7-C9559B6D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College Conducted the CLNA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00B-80F4-4E51-8463-193E6256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focusing on:</a:t>
            </a:r>
          </a:p>
          <a:p>
            <a:pPr lvl="1"/>
            <a:r>
              <a:rPr lang="en-US" dirty="0"/>
              <a:t>Health Sciences (Health and Wellness)</a:t>
            </a:r>
          </a:p>
          <a:p>
            <a:pPr lvl="1"/>
            <a:r>
              <a:rPr lang="en-US" dirty="0"/>
              <a:t>Information Technology</a:t>
            </a:r>
          </a:p>
          <a:p>
            <a:pPr lvl="1"/>
            <a:r>
              <a:rPr lang="en-US" dirty="0"/>
              <a:t>Building and Skilled Trades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4698AB-53DC-4EF1-BEEE-049E1645B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" y="3924141"/>
            <a:ext cx="2401824" cy="1501140"/>
          </a:xfrm>
          <a:prstGeom prst="rect">
            <a:avLst/>
          </a:prstGeom>
        </p:spPr>
      </p:pic>
      <p:pic>
        <p:nvPicPr>
          <p:cNvPr id="13" name="Picture 12" descr="A close up of a mans face&#10;&#10;Description automatically generated">
            <a:extLst>
              <a:ext uri="{FF2B5EF4-FFF2-40B4-BE49-F238E27FC236}">
                <a16:creationId xmlns:a16="http://schemas.microsoft.com/office/drawing/2014/main" id="{E154A632-B478-41B2-A357-C4AC9F3C6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020774" y="3863180"/>
            <a:ext cx="3140457" cy="1501141"/>
          </a:xfrm>
          <a:prstGeom prst="rect">
            <a:avLst/>
          </a:prstGeom>
        </p:spPr>
      </p:pic>
      <p:pic>
        <p:nvPicPr>
          <p:cNvPr id="16" name="Picture 15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A27442DB-D04E-4396-9B62-932B712A1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75381" y="3863181"/>
            <a:ext cx="2211419" cy="150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AFAE-A6C4-4F34-8DD7-C9559B6D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College Conducted the CLNA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700B-80F4-4E51-8463-193E6256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Participated in regional efforts with Durham Public Schools, Chapel Hill/Carrboro, and Orange County School System Business Advisory Committees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 with CTE representatives from all three school systems to discuss local plans, synergies, and areas of improvement</a:t>
            </a:r>
          </a:p>
        </p:txBody>
      </p:sp>
    </p:spTree>
    <p:extLst>
      <p:ext uri="{BB962C8B-B14F-4D97-AF65-F5344CB8AC3E}">
        <p14:creationId xmlns:p14="http://schemas.microsoft.com/office/powerpoint/2010/main" val="118858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Use: </a:t>
            </a:r>
            <a:r>
              <a:rPr lang="en-US" b="0"/>
              <a:t>Strengthen the Academic, Career and Technical Skills of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Anesthesia Tech equipment/manikins are allowing students to:</a:t>
            </a:r>
          </a:p>
          <a:p>
            <a:pPr lvl="1"/>
            <a:r>
              <a:rPr lang="en-US" dirty="0"/>
              <a:t>Learn how to safely position patients</a:t>
            </a:r>
          </a:p>
          <a:p>
            <a:pPr lvl="1"/>
            <a:r>
              <a:rPr lang="en-US" dirty="0"/>
              <a:t>Learn how to properly place monitors</a:t>
            </a:r>
          </a:p>
          <a:p>
            <a:pPr lvl="1"/>
            <a:r>
              <a:rPr lang="en-US" dirty="0"/>
              <a:t>Learn basic airway management techniques</a:t>
            </a:r>
          </a:p>
          <a:p>
            <a:pPr lvl="1"/>
            <a:r>
              <a:rPr lang="en-US" dirty="0"/>
              <a:t>Learn to assist the anesthesia care provider during induction of anesthesia</a:t>
            </a:r>
          </a:p>
        </p:txBody>
      </p:sp>
      <p:pic>
        <p:nvPicPr>
          <p:cNvPr id="7" name="Picture 6" descr="A picture containing person, woman, room, sitting&#10;&#10;Description automatically generated">
            <a:extLst>
              <a:ext uri="{FF2B5EF4-FFF2-40B4-BE49-F238E27FC236}">
                <a16:creationId xmlns:a16="http://schemas.microsoft.com/office/drawing/2014/main" id="{BFC2E00D-3130-4C13-A1B7-2798188F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075297"/>
            <a:ext cx="2551202" cy="250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Use: </a:t>
            </a:r>
            <a:r>
              <a:rPr lang="en-US" b="0" dirty="0"/>
              <a:t>Develop, Improve, or Expand the Use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MIG welder and air compressor will:</a:t>
            </a:r>
          </a:p>
          <a:p>
            <a:pPr lvl="1"/>
            <a:r>
              <a:rPr lang="en-US" dirty="0"/>
              <a:t>Allow students to have greater opportunity to practice</a:t>
            </a:r>
          </a:p>
          <a:p>
            <a:pPr lvl="1"/>
            <a:r>
              <a:rPr lang="en-US" dirty="0"/>
              <a:t>Increase in machine efficiency for students</a:t>
            </a:r>
          </a:p>
          <a:p>
            <a:pPr lvl="1"/>
            <a:r>
              <a:rPr lang="en-US" dirty="0"/>
              <a:t>Better sustainable air pressure for the various equipment</a:t>
            </a:r>
          </a:p>
        </p:txBody>
      </p:sp>
      <p:pic>
        <p:nvPicPr>
          <p:cNvPr id="5" name="Picture 4" descr="A picture containing animal&#10;&#10;Description automatically generated">
            <a:extLst>
              <a:ext uri="{FF2B5EF4-FFF2-40B4-BE49-F238E27FC236}">
                <a16:creationId xmlns:a16="http://schemas.microsoft.com/office/drawing/2014/main" id="{3DE1CFC9-E5EE-4D46-8235-39438F25E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7199" y="3629647"/>
            <a:ext cx="4740505" cy="24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7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Use: </a:t>
            </a:r>
            <a:r>
              <a:rPr lang="en-US" b="0" dirty="0"/>
              <a:t>Develop, Improve, or Expand the Use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EMS Simulator</a:t>
            </a:r>
          </a:p>
          <a:p>
            <a:pPr lvl="1"/>
            <a:r>
              <a:rPr lang="en-US" dirty="0"/>
              <a:t>Received before break; training last week</a:t>
            </a:r>
          </a:p>
          <a:p>
            <a:pPr lvl="1"/>
            <a:r>
              <a:rPr lang="en-US" dirty="0"/>
              <a:t>Using virtual reality technology, students will be able to :</a:t>
            </a:r>
          </a:p>
          <a:p>
            <a:pPr lvl="2"/>
            <a:r>
              <a:rPr lang="en-US" dirty="0"/>
              <a:t>“Step inside” the various parts of the human body</a:t>
            </a:r>
          </a:p>
          <a:p>
            <a:pPr lvl="2"/>
            <a:r>
              <a:rPr lang="en-US" dirty="0"/>
              <a:t>See the various changes of the human body from the inside based on shock and other acute events</a:t>
            </a:r>
          </a:p>
          <a:p>
            <a:pPr lvl="2"/>
            <a:r>
              <a:rPr lang="en-US" dirty="0"/>
              <a:t>Watch a VR patient and use a cardiac monitor or another diagnostic tools as they go through assessments </a:t>
            </a:r>
          </a:p>
          <a:p>
            <a:pPr lvl="2"/>
            <a:r>
              <a:rPr lang="en-US" dirty="0"/>
              <a:t>Observe VR child birth allowing students to see an event that they may never get the opportunity to experience on shift</a:t>
            </a:r>
          </a:p>
        </p:txBody>
      </p:sp>
    </p:spTree>
    <p:extLst>
      <p:ext uri="{BB962C8B-B14F-4D97-AF65-F5344CB8AC3E}">
        <p14:creationId xmlns:p14="http://schemas.microsoft.com/office/powerpoint/2010/main" val="340989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Use: </a:t>
            </a:r>
            <a:r>
              <a:rPr lang="en-US" b="0" dirty="0"/>
              <a:t>Activities for Special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Career and Technical Programs Case Workers </a:t>
            </a:r>
          </a:p>
          <a:p>
            <a:pPr lvl="1"/>
            <a:r>
              <a:rPr lang="en-US" dirty="0"/>
              <a:t>Focusing on 5P1 and 5P2</a:t>
            </a:r>
          </a:p>
          <a:p>
            <a:pPr lvl="1"/>
            <a:r>
              <a:rPr lang="en-US" dirty="0"/>
              <a:t>Future plans to expand to more special pops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52A0D90-1945-4776-93D2-9251B9EDB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1500" y="3905668"/>
            <a:ext cx="3284220" cy="2185570"/>
          </a:xfrm>
          <a:prstGeom prst="rect">
            <a:avLst/>
          </a:prstGeom>
        </p:spPr>
      </p:pic>
      <p:pic>
        <p:nvPicPr>
          <p:cNvPr id="8" name="Picture 7" descr="A person wearing a hat&#10;&#10;Description automatically generated">
            <a:extLst>
              <a:ext uri="{FF2B5EF4-FFF2-40B4-BE49-F238E27FC236}">
                <a16:creationId xmlns:a16="http://schemas.microsoft.com/office/drawing/2014/main" id="{91163885-784D-4D32-B164-C14331A72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88407" y="3940593"/>
            <a:ext cx="3280811" cy="218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Use: </a:t>
            </a:r>
            <a:r>
              <a:rPr lang="en-US" b="0" dirty="0"/>
              <a:t>Activities for Special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Coordinate with marketing to develop print materials, videos and other promotional items relating to non-traditional students;</a:t>
            </a:r>
          </a:p>
          <a:p>
            <a:pPr lvl="0"/>
            <a:r>
              <a:rPr lang="en-US" dirty="0"/>
              <a:t>Coordinate with other areas of the college regarding recruiting, student success, and, career transition;</a:t>
            </a:r>
          </a:p>
          <a:p>
            <a:pPr lvl="0"/>
            <a:r>
              <a:rPr lang="en-US" dirty="0"/>
              <a:t>Coordinate with college organizations to promote non-traditional student completion;</a:t>
            </a:r>
          </a:p>
          <a:p>
            <a:pPr lvl="0"/>
            <a:r>
              <a:rPr lang="en-US" dirty="0"/>
              <a:t>Assist, monitor and provide resources to encourage students to overcome barriers to enter and complete non-traditional programs in career and technical education</a:t>
            </a:r>
          </a:p>
          <a:p>
            <a:pPr lvl="0"/>
            <a:r>
              <a:rPr lang="en-US" dirty="0"/>
              <a:t>Explore, develop, and implement a career transition plan to provide students with information about professional skills to transition from graduation to jobs in non-traditional career;</a:t>
            </a:r>
          </a:p>
          <a:p>
            <a:pPr lvl="0"/>
            <a:r>
              <a:rPr lang="en-US" dirty="0"/>
              <a:t>Collect data regarding student enrollment in, progression through and completion of non-traditional careers;</a:t>
            </a:r>
          </a:p>
          <a:p>
            <a:pPr lvl="0"/>
            <a:r>
              <a:rPr lang="en-US" dirty="0"/>
              <a:t>Develop “best practices” resources and presentations to present to internal and external stakeholders regarding non-traditional recruitment, enrollment, and retention;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7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536</Words>
  <Application>Microsoft Office PowerPoint</Application>
  <PresentationFormat>On-screen Show (4:3)</PresentationFormat>
  <Paragraphs>58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Lucida Grande</vt:lpstr>
      <vt:lpstr>Office Theme</vt:lpstr>
      <vt:lpstr>Perkins Drive in Meeting</vt:lpstr>
      <vt:lpstr>How the College Conducted the CLNA</vt:lpstr>
      <vt:lpstr>How the College Conducted the CLNA</vt:lpstr>
      <vt:lpstr>How the College Conducted the CLNA</vt:lpstr>
      <vt:lpstr>Required Use: Strengthen the Academic, Career and Technical Skills of Students</vt:lpstr>
      <vt:lpstr>Required Use: Develop, Improve, or Expand the Use of Technology</vt:lpstr>
      <vt:lpstr>Required Use: Develop, Improve, or Expand the Use of Technology</vt:lpstr>
      <vt:lpstr>Required Use: Activities for Special Populations</vt:lpstr>
      <vt:lpstr>Required Use: Activities for Special Populations</vt:lpstr>
      <vt:lpstr>Next Steps</vt:lpstr>
    </vt:vector>
  </TitlesOfParts>
  <Company>Engine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 Brown</dc:creator>
  <cp:lastModifiedBy>Melissa Oakley Ockert</cp:lastModifiedBy>
  <cp:revision>37</cp:revision>
  <dcterms:created xsi:type="dcterms:W3CDTF">2014-10-17T21:10:32Z</dcterms:created>
  <dcterms:modified xsi:type="dcterms:W3CDTF">2020-01-19T16:44:09Z</dcterms:modified>
</cp:coreProperties>
</file>