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7" r:id="rId6"/>
    <p:sldId id="258" r:id="rId7"/>
    <p:sldId id="262" r:id="rId8"/>
    <p:sldId id="263" r:id="rId9"/>
    <p:sldId id="259" r:id="rId10"/>
    <p:sldId id="269" r:id="rId11"/>
    <p:sldId id="267" r:id="rId12"/>
    <p:sldId id="264" r:id="rId13"/>
    <p:sldId id="265" r:id="rId14"/>
    <p:sldId id="268" r:id="rId15"/>
    <p:sldId id="260"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B5F5A-500E-C9A9-59B6-F1F54C378907}" v="554" dt="2020-01-16T17:57:43.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05E20-7C7A-486B-B332-8C43AD1C0104}"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90DDB-71BB-4A9A-A8D0-1E1F84730A8F}" type="slidenum">
              <a:rPr lang="en-US" smtClean="0"/>
              <a:t>‹#›</a:t>
            </a:fld>
            <a:endParaRPr lang="en-US"/>
          </a:p>
        </p:txBody>
      </p:sp>
    </p:spTree>
    <p:extLst>
      <p:ext uri="{BB962C8B-B14F-4D97-AF65-F5344CB8AC3E}">
        <p14:creationId xmlns:p14="http://schemas.microsoft.com/office/powerpoint/2010/main" val="409819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90DDB-71BB-4A9A-A8D0-1E1F84730A8F}" type="slidenum">
              <a:rPr lang="en-US" smtClean="0"/>
              <a:t>1</a:t>
            </a:fld>
            <a:endParaRPr lang="en-US"/>
          </a:p>
        </p:txBody>
      </p:sp>
    </p:spTree>
    <p:extLst>
      <p:ext uri="{BB962C8B-B14F-4D97-AF65-F5344CB8AC3E}">
        <p14:creationId xmlns:p14="http://schemas.microsoft.com/office/powerpoint/2010/main" val="337753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5395C-3A32-4E9A-92F1-3FD32E548C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04E3C9-2C4F-4C2D-8819-EF10A655B6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0AE6FE-8079-4468-B28F-64D8DB060DC6}"/>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5" name="Footer Placeholder 4">
            <a:extLst>
              <a:ext uri="{FF2B5EF4-FFF2-40B4-BE49-F238E27FC236}">
                <a16:creationId xmlns:a16="http://schemas.microsoft.com/office/drawing/2014/main" id="{BA32678A-3732-4B9E-AA1C-9F244A1C3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23D4B-1BA9-49C8-B2FC-69135F432914}"/>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3639660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EFBA-DBC7-4CD8-8187-16EF518D3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59FF1-F25B-40E4-98EB-A9D9FC7E26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02102-6D56-4207-B141-24EE65B6FD93}"/>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5" name="Footer Placeholder 4">
            <a:extLst>
              <a:ext uri="{FF2B5EF4-FFF2-40B4-BE49-F238E27FC236}">
                <a16:creationId xmlns:a16="http://schemas.microsoft.com/office/drawing/2014/main" id="{ADC4FAC3-002D-407F-9730-AE3FE0D3C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F4242-4DA3-42FA-B80A-8E50AAB1B039}"/>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175657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7769DC-7CFB-48A9-A139-D85DDF4595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07B5FA-D374-449D-9217-0B894734C0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DC20C-F18B-43CC-9E94-3C94F5DC5FE9}"/>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5" name="Footer Placeholder 4">
            <a:extLst>
              <a:ext uri="{FF2B5EF4-FFF2-40B4-BE49-F238E27FC236}">
                <a16:creationId xmlns:a16="http://schemas.microsoft.com/office/drawing/2014/main" id="{0AC8E922-63C8-4044-8C07-61836C3C9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0AE9-B5A0-45BF-A43D-DC68AC2A7F50}"/>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13374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EB6B-6FC2-46FD-B458-8DF8EF5BB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15077-F6C7-4AD4-A0D7-F95F6147F8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F0ABF-F648-4B97-BC33-423879EDDC96}"/>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5" name="Footer Placeholder 4">
            <a:extLst>
              <a:ext uri="{FF2B5EF4-FFF2-40B4-BE49-F238E27FC236}">
                <a16:creationId xmlns:a16="http://schemas.microsoft.com/office/drawing/2014/main" id="{F94F7362-C323-48BA-9AF7-8F203324E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5E4E3-624A-4237-B977-9B8413698964}"/>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3604646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4AEC-8A63-4BA5-9879-0758C473F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C6CE40-4ABC-4FF5-A252-6CD03CA254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48C59E-9A76-40FB-9986-5F790E80DA2A}"/>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5" name="Footer Placeholder 4">
            <a:extLst>
              <a:ext uri="{FF2B5EF4-FFF2-40B4-BE49-F238E27FC236}">
                <a16:creationId xmlns:a16="http://schemas.microsoft.com/office/drawing/2014/main" id="{DB5904BF-314D-4BA6-855D-BC70983B3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6818A-6F16-4026-B9E7-E5CD8F1A7BF5}"/>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100561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E643-A777-4A28-8416-26B5EFF93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E3D6B-390A-40AE-B692-2B3205311B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06FB2-7BD0-410E-9B75-DAFC438196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13B37-48B4-4A99-A95D-DF1872969D8C}"/>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6" name="Footer Placeholder 5">
            <a:extLst>
              <a:ext uri="{FF2B5EF4-FFF2-40B4-BE49-F238E27FC236}">
                <a16:creationId xmlns:a16="http://schemas.microsoft.com/office/drawing/2014/main" id="{10EF244D-1E6E-4A95-8219-57D76A16B9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D3CD9-9AE8-4BD7-BDB5-18A94CCF6E46}"/>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421288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0858-49BE-41AF-AB71-17DC425595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9346B1-7F44-4A12-8E80-77533CE81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64FE8C-C57E-4DE5-88AF-B4AEB582A1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649A10-6DDB-4568-AE2B-B39563AE74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4E4628-60C4-4F25-B028-22D7CB658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FC3F2-BFC7-42E3-B1AA-944AE112CC1D}"/>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8" name="Footer Placeholder 7">
            <a:extLst>
              <a:ext uri="{FF2B5EF4-FFF2-40B4-BE49-F238E27FC236}">
                <a16:creationId xmlns:a16="http://schemas.microsoft.com/office/drawing/2014/main" id="{7A2F1CF1-C123-411F-B357-40E052131D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D1047-139D-420B-BAB3-80AC2A18781C}"/>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257939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1EF7-5BBD-45A5-9367-4B72E3B962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137448-FAFC-4D84-AD30-E39DEA6F51BC}"/>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4" name="Footer Placeholder 3">
            <a:extLst>
              <a:ext uri="{FF2B5EF4-FFF2-40B4-BE49-F238E27FC236}">
                <a16:creationId xmlns:a16="http://schemas.microsoft.com/office/drawing/2014/main" id="{257B0550-BA95-445B-B882-FF1196E008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CBB942-4512-40EE-8666-D5B939092BC0}"/>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1626648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2CBCD5-D148-441B-9A60-59CCDEA70237}"/>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3" name="Footer Placeholder 2">
            <a:extLst>
              <a:ext uri="{FF2B5EF4-FFF2-40B4-BE49-F238E27FC236}">
                <a16:creationId xmlns:a16="http://schemas.microsoft.com/office/drawing/2014/main" id="{45F09BC0-9675-4EE9-99E4-B4EE83555F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EDD237-7AF6-4547-9464-7F4AC4ECACD1}"/>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188995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3BE2-D12A-4384-BC8A-B0F65E0B4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EB24-BB18-44CE-82AD-13B6EB9D4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50D7D6-92A8-496D-BF29-CB4B7AFDC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434C01-8719-4811-A9AC-C1EEC53F24FF}"/>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6" name="Footer Placeholder 5">
            <a:extLst>
              <a:ext uri="{FF2B5EF4-FFF2-40B4-BE49-F238E27FC236}">
                <a16:creationId xmlns:a16="http://schemas.microsoft.com/office/drawing/2014/main" id="{0064D209-0E3A-4F73-AD42-F886EC45B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6FE85-5439-4192-B181-B8A3F8EE044B}"/>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48315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BB5D-85D0-4151-ABC7-C10CAB560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F0D4A6-CD01-475C-BD08-7A2B05C71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275F78-5120-4C15-8D51-1A55A164A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4E44A6-DB13-4F5D-990A-FBF92DB67EB2}"/>
              </a:ext>
            </a:extLst>
          </p:cNvPr>
          <p:cNvSpPr>
            <a:spLocks noGrp="1"/>
          </p:cNvSpPr>
          <p:nvPr>
            <p:ph type="dt" sz="half" idx="10"/>
          </p:nvPr>
        </p:nvSpPr>
        <p:spPr/>
        <p:txBody>
          <a:bodyPr/>
          <a:lstStyle/>
          <a:p>
            <a:fld id="{2202B5FE-E843-4376-A0E9-37FE7A38808B}" type="datetimeFigureOut">
              <a:rPr lang="en-US" smtClean="0"/>
              <a:t>1/21/2020</a:t>
            </a:fld>
            <a:endParaRPr lang="en-US"/>
          </a:p>
        </p:txBody>
      </p:sp>
      <p:sp>
        <p:nvSpPr>
          <p:cNvPr id="6" name="Footer Placeholder 5">
            <a:extLst>
              <a:ext uri="{FF2B5EF4-FFF2-40B4-BE49-F238E27FC236}">
                <a16:creationId xmlns:a16="http://schemas.microsoft.com/office/drawing/2014/main" id="{6BE8548D-276F-4AA8-8056-F1910B398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764C-2762-43EA-9ED8-863DA69692A1}"/>
              </a:ext>
            </a:extLst>
          </p:cNvPr>
          <p:cNvSpPr>
            <a:spLocks noGrp="1"/>
          </p:cNvSpPr>
          <p:nvPr>
            <p:ph type="sldNum" sz="quarter" idx="12"/>
          </p:nvPr>
        </p:nvSpPr>
        <p:spPr/>
        <p:txBody>
          <a:bodyPr/>
          <a:lstStyle/>
          <a:p>
            <a:fld id="{EA51F589-3ED3-4518-B890-9B5BF7455EE4}" type="slidenum">
              <a:rPr lang="en-US" smtClean="0"/>
              <a:t>‹#›</a:t>
            </a:fld>
            <a:endParaRPr lang="en-US"/>
          </a:p>
        </p:txBody>
      </p:sp>
    </p:spTree>
    <p:extLst>
      <p:ext uri="{BB962C8B-B14F-4D97-AF65-F5344CB8AC3E}">
        <p14:creationId xmlns:p14="http://schemas.microsoft.com/office/powerpoint/2010/main" val="1739286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D5064D-B361-4FD7-B5A5-A743AABC4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0DC476-CB87-42A8-BE32-1F5379B00F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0478C-0E82-444D-BD00-EA1BDD2AB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2B5FE-E843-4376-A0E9-37FE7A38808B}" type="datetimeFigureOut">
              <a:rPr lang="en-US" smtClean="0"/>
              <a:t>1/21/2020</a:t>
            </a:fld>
            <a:endParaRPr lang="en-US"/>
          </a:p>
        </p:txBody>
      </p:sp>
      <p:sp>
        <p:nvSpPr>
          <p:cNvPr id="5" name="Footer Placeholder 4">
            <a:extLst>
              <a:ext uri="{FF2B5EF4-FFF2-40B4-BE49-F238E27FC236}">
                <a16:creationId xmlns:a16="http://schemas.microsoft.com/office/drawing/2014/main" id="{C0B343E4-D472-49DA-A923-8F000322C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8229EB-8DF2-46ED-B7FB-1655845BD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1F589-3ED3-4518-B890-9B5BF7455EE4}" type="slidenum">
              <a:rPr lang="en-US" smtClean="0"/>
              <a:t>‹#›</a:t>
            </a:fld>
            <a:endParaRPr lang="en-US"/>
          </a:p>
        </p:txBody>
      </p:sp>
    </p:spTree>
    <p:extLst>
      <p:ext uri="{BB962C8B-B14F-4D97-AF65-F5344CB8AC3E}">
        <p14:creationId xmlns:p14="http://schemas.microsoft.com/office/powerpoint/2010/main" val="3290490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thewashingtondailynews.com/2019/12/19/seventh-graders-explore-stem-careers/" TargetMode="Externa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959-3B39-4B8E-9C1C-BE6ECE76CA42}"/>
              </a:ext>
            </a:extLst>
          </p:cNvPr>
          <p:cNvSpPr>
            <a:spLocks noGrp="1"/>
          </p:cNvSpPr>
          <p:nvPr>
            <p:ph type="ctrTitle"/>
          </p:nvPr>
        </p:nvSpPr>
        <p:spPr/>
        <p:txBody>
          <a:bodyPr/>
          <a:lstStyle/>
          <a:p>
            <a:r>
              <a:rPr lang="en-US"/>
              <a:t>Perkins 2019-2020</a:t>
            </a:r>
            <a:br>
              <a:rPr lang="en-US"/>
            </a:br>
            <a:r>
              <a:rPr lang="en-US"/>
              <a:t>Mid-Year Review</a:t>
            </a:r>
          </a:p>
        </p:txBody>
      </p:sp>
      <p:sp>
        <p:nvSpPr>
          <p:cNvPr id="3" name="Subtitle 2">
            <a:extLst>
              <a:ext uri="{FF2B5EF4-FFF2-40B4-BE49-F238E27FC236}">
                <a16:creationId xmlns:a16="http://schemas.microsoft.com/office/drawing/2014/main" id="{BB2798E5-420F-4639-A311-136123E35002}"/>
              </a:ext>
            </a:extLst>
          </p:cNvPr>
          <p:cNvSpPr>
            <a:spLocks noGrp="1"/>
          </p:cNvSpPr>
          <p:nvPr>
            <p:ph type="subTitle" idx="1"/>
          </p:nvPr>
        </p:nvSpPr>
        <p:spPr/>
        <p:txBody>
          <a:bodyPr/>
          <a:lstStyle/>
          <a:p>
            <a:r>
              <a:rPr lang="en-US" sz="4400"/>
              <a:t>Beaufort County Community College </a:t>
            </a:r>
          </a:p>
          <a:p>
            <a:endParaRPr lang="en-US"/>
          </a:p>
        </p:txBody>
      </p:sp>
    </p:spTree>
    <p:extLst>
      <p:ext uri="{BB962C8B-B14F-4D97-AF65-F5344CB8AC3E}">
        <p14:creationId xmlns:p14="http://schemas.microsoft.com/office/powerpoint/2010/main" val="373772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B542-E15B-4F00-B1AD-317CFBACA25F}"/>
              </a:ext>
            </a:extLst>
          </p:cNvPr>
          <p:cNvSpPr>
            <a:spLocks noGrp="1"/>
          </p:cNvSpPr>
          <p:nvPr>
            <p:ph type="title"/>
          </p:nvPr>
        </p:nvSpPr>
        <p:spPr/>
        <p:txBody>
          <a:bodyPr/>
          <a:lstStyle/>
          <a:p>
            <a:r>
              <a:rPr lang="en-US" dirty="0"/>
              <a:t>Annual Open House</a:t>
            </a:r>
          </a:p>
        </p:txBody>
      </p:sp>
      <p:pic>
        <p:nvPicPr>
          <p:cNvPr id="6" name="Content Placeholder 5">
            <a:extLst>
              <a:ext uri="{FF2B5EF4-FFF2-40B4-BE49-F238E27FC236}">
                <a16:creationId xmlns:a16="http://schemas.microsoft.com/office/drawing/2014/main" id="{A3739032-7F0A-4BF6-8C99-EC23C24304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10800000">
            <a:off x="4516509" y="1432788"/>
            <a:ext cx="3350791" cy="2513093"/>
          </a:xfrm>
        </p:spPr>
      </p:pic>
      <p:pic>
        <p:nvPicPr>
          <p:cNvPr id="3" name="Picture 2">
            <a:extLst>
              <a:ext uri="{FF2B5EF4-FFF2-40B4-BE49-F238E27FC236}">
                <a16:creationId xmlns:a16="http://schemas.microsoft.com/office/drawing/2014/main" id="{68DCD870-FD86-425C-AB1F-7B380EC0673D}"/>
              </a:ext>
            </a:extLst>
          </p:cNvPr>
          <p:cNvPicPr>
            <a:picLocks noChangeAspect="1"/>
          </p:cNvPicPr>
          <p:nvPr/>
        </p:nvPicPr>
        <p:blipFill>
          <a:blip r:embed="rId3"/>
          <a:stretch>
            <a:fillRect/>
          </a:stretch>
        </p:blipFill>
        <p:spPr>
          <a:xfrm>
            <a:off x="8043168" y="4051515"/>
            <a:ext cx="3310632" cy="2482975"/>
          </a:xfrm>
          <a:prstGeom prst="rect">
            <a:avLst/>
          </a:prstGeom>
        </p:spPr>
      </p:pic>
      <p:pic>
        <p:nvPicPr>
          <p:cNvPr id="8" name="Content Placeholder 7">
            <a:extLst>
              <a:ext uri="{FF2B5EF4-FFF2-40B4-BE49-F238E27FC236}">
                <a16:creationId xmlns:a16="http://schemas.microsoft.com/office/drawing/2014/main" id="{D93FBF80-00FF-4F58-AD8E-54C7F8D20E1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10800000">
            <a:off x="8043168" y="1432786"/>
            <a:ext cx="3350791" cy="2513094"/>
          </a:xfrm>
        </p:spPr>
      </p:pic>
      <p:pic>
        <p:nvPicPr>
          <p:cNvPr id="5" name="Picture 4">
            <a:extLst>
              <a:ext uri="{FF2B5EF4-FFF2-40B4-BE49-F238E27FC236}">
                <a16:creationId xmlns:a16="http://schemas.microsoft.com/office/drawing/2014/main" id="{6CD361F4-5B13-408A-8824-D8437CA69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516508" y="4051515"/>
            <a:ext cx="3350792" cy="2513094"/>
          </a:xfrm>
          <a:prstGeom prst="rect">
            <a:avLst/>
          </a:prstGeom>
        </p:spPr>
      </p:pic>
      <p:sp>
        <p:nvSpPr>
          <p:cNvPr id="9" name="Content Placeholder 2">
            <a:extLst>
              <a:ext uri="{FF2B5EF4-FFF2-40B4-BE49-F238E27FC236}">
                <a16:creationId xmlns:a16="http://schemas.microsoft.com/office/drawing/2014/main" id="{005DD574-ABDF-46CD-B64A-16D2711CD425}"/>
              </a:ext>
            </a:extLst>
          </p:cNvPr>
          <p:cNvSpPr txBox="1">
            <a:spLocks/>
          </p:cNvSpPr>
          <p:nvPr/>
        </p:nvSpPr>
        <p:spPr>
          <a:xfrm>
            <a:off x="775515" y="1432785"/>
            <a:ext cx="3565124" cy="506009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 degree and non-degree programs participated in Open House 2019.</a:t>
            </a:r>
          </a:p>
          <a:p>
            <a:r>
              <a:rPr lang="en-US" dirty="0"/>
              <a:t>Direct marketed to high school juniors and seniors in addition to traditional marketing (web, ads, social media, etc.).</a:t>
            </a:r>
          </a:p>
          <a:p>
            <a:r>
              <a:rPr lang="en-US" dirty="0"/>
              <a:t>Expanding in 2020 to target high school and middle school groups.</a:t>
            </a:r>
          </a:p>
        </p:txBody>
      </p:sp>
    </p:spTree>
    <p:extLst>
      <p:ext uri="{BB962C8B-B14F-4D97-AF65-F5344CB8AC3E}">
        <p14:creationId xmlns:p14="http://schemas.microsoft.com/office/powerpoint/2010/main" val="75396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E15F-FA9C-4384-8FBA-8905DB539B35}"/>
              </a:ext>
            </a:extLst>
          </p:cNvPr>
          <p:cNvSpPr>
            <a:spLocks noGrp="1"/>
          </p:cNvSpPr>
          <p:nvPr>
            <p:ph type="title"/>
          </p:nvPr>
        </p:nvSpPr>
        <p:spPr/>
        <p:txBody>
          <a:bodyPr/>
          <a:lstStyle/>
          <a:p>
            <a:r>
              <a:rPr lang="en-US" dirty="0">
                <a:cs typeface="Calibri Light"/>
              </a:rPr>
              <a:t>Global Solutions Sustainability Challenge</a:t>
            </a:r>
            <a:endParaRPr lang="en-US" dirty="0"/>
          </a:p>
        </p:txBody>
      </p:sp>
      <p:sp>
        <p:nvSpPr>
          <p:cNvPr id="3" name="Content Placeholder 2">
            <a:extLst>
              <a:ext uri="{FF2B5EF4-FFF2-40B4-BE49-F238E27FC236}">
                <a16:creationId xmlns:a16="http://schemas.microsoft.com/office/drawing/2014/main" id="{B3E2EA53-8F8D-47EC-868E-224737215216}"/>
              </a:ext>
            </a:extLst>
          </p:cNvPr>
          <p:cNvSpPr>
            <a:spLocks noGrp="1"/>
          </p:cNvSpPr>
          <p:nvPr>
            <p:ph sz="half" idx="1"/>
          </p:nvPr>
        </p:nvSpPr>
        <p:spPr/>
        <p:txBody>
          <a:bodyPr vert="horz" lIns="91440" tIns="45720" rIns="91440" bIns="45720" rtlCol="0" anchor="t">
            <a:normAutofit/>
          </a:bodyPr>
          <a:lstStyle/>
          <a:p>
            <a:r>
              <a:rPr lang="en-US" dirty="0">
                <a:cs typeface="Calibri"/>
              </a:rPr>
              <a:t>Global Solutions Sustainability Challenge is a virtual exchange initiative that supports career readiness in the U.S., Iraq, and Jordan. Community college students from the BCCC and university students from Iraq and Jordan are teaming up to solve global challenges facing the business sector across industries.</a:t>
            </a:r>
          </a:p>
        </p:txBody>
      </p:sp>
      <p:pic>
        <p:nvPicPr>
          <p:cNvPr id="5" name="Picture 5" descr="A close up of a logo&#10;&#10;Description generated with very high confidence">
            <a:extLst>
              <a:ext uri="{FF2B5EF4-FFF2-40B4-BE49-F238E27FC236}">
                <a16:creationId xmlns:a16="http://schemas.microsoft.com/office/drawing/2014/main" id="{59A7E101-C70F-4AAF-8BF8-68CBE51520A6}"/>
              </a:ext>
            </a:extLst>
          </p:cNvPr>
          <p:cNvPicPr>
            <a:picLocks noGrp="1" noChangeAspect="1"/>
          </p:cNvPicPr>
          <p:nvPr>
            <p:ph sz="half" idx="2"/>
          </p:nvPr>
        </p:nvPicPr>
        <p:blipFill>
          <a:blip r:embed="rId2"/>
          <a:stretch>
            <a:fillRect/>
          </a:stretch>
        </p:blipFill>
        <p:spPr>
          <a:xfrm>
            <a:off x="6172200" y="3616220"/>
            <a:ext cx="5181600" cy="770147"/>
          </a:xfrm>
        </p:spPr>
      </p:pic>
    </p:spTree>
    <p:extLst>
      <p:ext uri="{BB962C8B-B14F-4D97-AF65-F5344CB8AC3E}">
        <p14:creationId xmlns:p14="http://schemas.microsoft.com/office/powerpoint/2010/main" val="178837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1FEE-9786-4D1A-99AA-18749BB365F6}"/>
              </a:ext>
            </a:extLst>
          </p:cNvPr>
          <p:cNvSpPr>
            <a:spLocks noGrp="1"/>
          </p:cNvSpPr>
          <p:nvPr>
            <p:ph type="title"/>
          </p:nvPr>
        </p:nvSpPr>
        <p:spPr/>
        <p:txBody>
          <a:bodyPr/>
          <a:lstStyle/>
          <a:p>
            <a:pPr algn="ctr"/>
            <a:r>
              <a:rPr lang="en-US" dirty="0"/>
              <a:t>Budget Update</a:t>
            </a:r>
          </a:p>
        </p:txBody>
      </p:sp>
      <p:sp>
        <p:nvSpPr>
          <p:cNvPr id="3" name="Content Placeholder 2">
            <a:extLst>
              <a:ext uri="{FF2B5EF4-FFF2-40B4-BE49-F238E27FC236}">
                <a16:creationId xmlns:a16="http://schemas.microsoft.com/office/drawing/2014/main" id="{B873953E-C298-4E74-A1DB-C101F885BDC5}"/>
              </a:ext>
            </a:extLst>
          </p:cNvPr>
          <p:cNvSpPr>
            <a:spLocks noGrp="1"/>
          </p:cNvSpPr>
          <p:nvPr>
            <p:ph idx="1"/>
          </p:nvPr>
        </p:nvSpPr>
        <p:spPr/>
        <p:txBody>
          <a:bodyPr/>
          <a:lstStyle/>
          <a:p>
            <a:r>
              <a:rPr lang="en-US" dirty="0"/>
              <a:t>Approximately 25% of Perkins budget has been expended or encumbered as of 1/16/2020.</a:t>
            </a:r>
          </a:p>
          <a:p>
            <a:r>
              <a:rPr lang="en-US" dirty="0"/>
              <a:t>Several large purchases (Nursing Simulation lab, equipment upgrades, etc.) are being finalized.</a:t>
            </a:r>
          </a:p>
          <a:p>
            <a:r>
              <a:rPr lang="en-US" dirty="0"/>
              <a:t>Additional faculty PD in Nursing and Welding are scheduled for February and March.</a:t>
            </a:r>
          </a:p>
        </p:txBody>
      </p:sp>
    </p:spTree>
    <p:extLst>
      <p:ext uri="{BB962C8B-B14F-4D97-AF65-F5344CB8AC3E}">
        <p14:creationId xmlns:p14="http://schemas.microsoft.com/office/powerpoint/2010/main" val="43632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AA33-2AC9-40C4-B654-56292FA87CFB}"/>
              </a:ext>
            </a:extLst>
          </p:cNvPr>
          <p:cNvSpPr>
            <a:spLocks noGrp="1"/>
          </p:cNvSpPr>
          <p:nvPr>
            <p:ph type="title"/>
          </p:nvPr>
        </p:nvSpPr>
        <p:spPr/>
        <p:txBody>
          <a:bodyPr/>
          <a:lstStyle/>
          <a:p>
            <a:pPr algn="ctr"/>
            <a:r>
              <a:rPr lang="en-US"/>
              <a:t>Comments, Questions, Suggestions?</a:t>
            </a:r>
          </a:p>
        </p:txBody>
      </p:sp>
    </p:spTree>
    <p:extLst>
      <p:ext uri="{BB962C8B-B14F-4D97-AF65-F5344CB8AC3E}">
        <p14:creationId xmlns:p14="http://schemas.microsoft.com/office/powerpoint/2010/main" val="256231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DAF3-E595-4446-860E-71C93F0A4FD8}"/>
              </a:ext>
            </a:extLst>
          </p:cNvPr>
          <p:cNvSpPr>
            <a:spLocks noGrp="1"/>
          </p:cNvSpPr>
          <p:nvPr>
            <p:ph type="title"/>
          </p:nvPr>
        </p:nvSpPr>
        <p:spPr/>
        <p:txBody>
          <a:bodyPr/>
          <a:lstStyle/>
          <a:p>
            <a:pPr algn="ctr"/>
            <a:r>
              <a:rPr lang="en-US" dirty="0"/>
              <a:t>How Perkins Funds Made / Will Make a Difference</a:t>
            </a:r>
          </a:p>
        </p:txBody>
      </p:sp>
      <p:sp>
        <p:nvSpPr>
          <p:cNvPr id="3" name="Content Placeholder 2">
            <a:extLst>
              <a:ext uri="{FF2B5EF4-FFF2-40B4-BE49-F238E27FC236}">
                <a16:creationId xmlns:a16="http://schemas.microsoft.com/office/drawing/2014/main" id="{C9460A0A-B16E-46F5-9FC5-064C2D5B63A4}"/>
              </a:ext>
            </a:extLst>
          </p:cNvPr>
          <p:cNvSpPr>
            <a:spLocks noGrp="1"/>
          </p:cNvSpPr>
          <p:nvPr>
            <p:ph idx="1"/>
          </p:nvPr>
        </p:nvSpPr>
        <p:spPr>
          <a:xfrm>
            <a:off x="838200" y="1837679"/>
            <a:ext cx="10515600" cy="4339284"/>
          </a:xfrm>
        </p:spPr>
        <p:txBody>
          <a:bodyPr>
            <a:normAutofit fontScale="92500" lnSpcReduction="10000"/>
          </a:bodyPr>
          <a:lstStyle/>
          <a:p>
            <a:r>
              <a:rPr lang="en-US" dirty="0"/>
              <a:t>Supplies and materials allowed for additional course offerings in Industrial Technology area.</a:t>
            </a:r>
          </a:p>
          <a:p>
            <a:r>
              <a:rPr lang="en-US" dirty="0"/>
              <a:t>The program chair for Mechanical Engineering Technology was able to participate in professional development in state of the art CAD.</a:t>
            </a:r>
          </a:p>
          <a:p>
            <a:r>
              <a:rPr lang="en-US" dirty="0"/>
              <a:t>The Nursing Simulation Lab is being enhanced / modernized to keep pace with industry needs.</a:t>
            </a:r>
          </a:p>
          <a:p>
            <a:r>
              <a:rPr lang="en-US" dirty="0"/>
              <a:t>Student Services and the Accessibility Services Coordinator will collaborate with Program Leads to develop and review Technical Standards for each CTE area.</a:t>
            </a:r>
          </a:p>
          <a:p>
            <a:r>
              <a:rPr lang="en-US" dirty="0"/>
              <a:t>Perkins staff and Academic Deans participated in professional development related to best practices in credentialing.</a:t>
            </a:r>
          </a:p>
          <a:p>
            <a:endParaRPr lang="en-US" dirty="0"/>
          </a:p>
        </p:txBody>
      </p:sp>
    </p:spTree>
    <p:extLst>
      <p:ext uri="{BB962C8B-B14F-4D97-AF65-F5344CB8AC3E}">
        <p14:creationId xmlns:p14="http://schemas.microsoft.com/office/powerpoint/2010/main" val="294752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44AE-4BFB-4585-B3A0-B9D890AFF43B}"/>
              </a:ext>
            </a:extLst>
          </p:cNvPr>
          <p:cNvSpPr>
            <a:spLocks noGrp="1"/>
          </p:cNvSpPr>
          <p:nvPr>
            <p:ph type="title"/>
          </p:nvPr>
        </p:nvSpPr>
        <p:spPr/>
        <p:txBody>
          <a:bodyPr/>
          <a:lstStyle/>
          <a:p>
            <a:pPr algn="ctr"/>
            <a:r>
              <a:rPr lang="en-US"/>
              <a:t>Comprehensive Local Needs Assessment</a:t>
            </a:r>
          </a:p>
        </p:txBody>
      </p:sp>
      <p:sp>
        <p:nvSpPr>
          <p:cNvPr id="11" name="Content Placeholder 10">
            <a:extLst>
              <a:ext uri="{FF2B5EF4-FFF2-40B4-BE49-F238E27FC236}">
                <a16:creationId xmlns:a16="http://schemas.microsoft.com/office/drawing/2014/main" id="{4EADACC9-C90F-4396-A6D5-0B79CA82629E}"/>
              </a:ext>
            </a:extLst>
          </p:cNvPr>
          <p:cNvSpPr>
            <a:spLocks noGrp="1"/>
          </p:cNvSpPr>
          <p:nvPr>
            <p:ph sz="half" idx="1"/>
          </p:nvPr>
        </p:nvSpPr>
        <p:spPr/>
        <p:txBody>
          <a:bodyPr/>
          <a:lstStyle/>
          <a:p>
            <a:endParaRPr lang="en-US"/>
          </a:p>
        </p:txBody>
      </p:sp>
      <p:sp>
        <p:nvSpPr>
          <p:cNvPr id="12" name="Content Placeholder 11">
            <a:extLst>
              <a:ext uri="{FF2B5EF4-FFF2-40B4-BE49-F238E27FC236}">
                <a16:creationId xmlns:a16="http://schemas.microsoft.com/office/drawing/2014/main" id="{0A4AFE4A-8F4E-428D-90A4-F1345A5CC94F}"/>
              </a:ext>
            </a:extLst>
          </p:cNvPr>
          <p:cNvSpPr>
            <a:spLocks noGrp="1"/>
          </p:cNvSpPr>
          <p:nvPr>
            <p:ph sz="half" idx="2"/>
          </p:nvPr>
        </p:nvSpPr>
        <p:spPr/>
        <p:txBody>
          <a:bodyPr/>
          <a:lstStyle/>
          <a:p>
            <a:r>
              <a:rPr lang="en-US" dirty="0"/>
              <a:t>CLNA core committee formed and sought out additional members for the CLNA team.</a:t>
            </a:r>
          </a:p>
          <a:p>
            <a:r>
              <a:rPr lang="en-US" dirty="0"/>
              <a:t>CLNA core committee met and identified areas that needed to be addressed by the entire CLNA team.</a:t>
            </a:r>
          </a:p>
          <a:p>
            <a:r>
              <a:rPr lang="en-US" dirty="0"/>
              <a:t>CLNA committee met and discussed local needs.</a:t>
            </a:r>
          </a:p>
        </p:txBody>
      </p:sp>
      <p:pic>
        <p:nvPicPr>
          <p:cNvPr id="10" name="Picture 9">
            <a:extLst>
              <a:ext uri="{FF2B5EF4-FFF2-40B4-BE49-F238E27FC236}">
                <a16:creationId xmlns:a16="http://schemas.microsoft.com/office/drawing/2014/main" id="{C0139129-A485-4083-86E7-19CE08B53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47" y="1825625"/>
            <a:ext cx="4892453" cy="4128448"/>
          </a:xfrm>
          <a:prstGeom prst="rect">
            <a:avLst/>
          </a:prstGeom>
        </p:spPr>
      </p:pic>
    </p:spTree>
    <p:extLst>
      <p:ext uri="{BB962C8B-B14F-4D97-AF65-F5344CB8AC3E}">
        <p14:creationId xmlns:p14="http://schemas.microsoft.com/office/powerpoint/2010/main" val="126236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27DD-2BA7-49E4-922E-DA42646178C8}"/>
              </a:ext>
            </a:extLst>
          </p:cNvPr>
          <p:cNvSpPr>
            <a:spLocks noGrp="1"/>
          </p:cNvSpPr>
          <p:nvPr>
            <p:ph type="title"/>
          </p:nvPr>
        </p:nvSpPr>
        <p:spPr/>
        <p:txBody>
          <a:bodyPr/>
          <a:lstStyle/>
          <a:p>
            <a:pPr algn="ctr"/>
            <a:r>
              <a:rPr lang="en-US"/>
              <a:t>CLNA</a:t>
            </a:r>
          </a:p>
        </p:txBody>
      </p:sp>
      <p:pic>
        <p:nvPicPr>
          <p:cNvPr id="5" name="Content Placeholder 4">
            <a:extLst>
              <a:ext uri="{FF2B5EF4-FFF2-40B4-BE49-F238E27FC236}">
                <a16:creationId xmlns:a16="http://schemas.microsoft.com/office/drawing/2014/main" id="{28EA7B77-8D7C-40C7-91A6-560A9C303929}"/>
              </a:ext>
            </a:extLst>
          </p:cNvPr>
          <p:cNvPicPr>
            <a:picLocks noGrp="1" noChangeAspect="1"/>
          </p:cNvPicPr>
          <p:nvPr>
            <p:ph sz="half" idx="1"/>
          </p:nvPr>
        </p:nvPicPr>
        <p:blipFill>
          <a:blip r:embed="rId2"/>
          <a:stretch>
            <a:fillRect/>
          </a:stretch>
        </p:blipFill>
        <p:spPr>
          <a:xfrm>
            <a:off x="1109271" y="1913233"/>
            <a:ext cx="4639458" cy="4176122"/>
          </a:xfrm>
          <a:prstGeom prst="rect">
            <a:avLst/>
          </a:prstGeom>
        </p:spPr>
      </p:pic>
      <p:sp>
        <p:nvSpPr>
          <p:cNvPr id="4" name="Content Placeholder 3">
            <a:extLst>
              <a:ext uri="{FF2B5EF4-FFF2-40B4-BE49-F238E27FC236}">
                <a16:creationId xmlns:a16="http://schemas.microsoft.com/office/drawing/2014/main" id="{47D45676-583B-4894-B7E7-17201C58DFAF}"/>
              </a:ext>
            </a:extLst>
          </p:cNvPr>
          <p:cNvSpPr>
            <a:spLocks noGrp="1"/>
          </p:cNvSpPr>
          <p:nvPr>
            <p:ph sz="half" idx="2"/>
          </p:nvPr>
        </p:nvSpPr>
        <p:spPr/>
        <p:txBody>
          <a:bodyPr/>
          <a:lstStyle/>
          <a:p>
            <a:r>
              <a:rPr lang="en-US"/>
              <a:t>The following pathways were reviewed:</a:t>
            </a:r>
          </a:p>
          <a:p>
            <a:pPr lvl="1"/>
            <a:r>
              <a:rPr lang="en-US"/>
              <a:t>Agricultural and Natural Resource Technology</a:t>
            </a:r>
          </a:p>
          <a:p>
            <a:pPr lvl="1"/>
            <a:r>
              <a:rPr lang="en-US"/>
              <a:t>Business Technologies</a:t>
            </a:r>
          </a:p>
          <a:p>
            <a:pPr lvl="1"/>
            <a:r>
              <a:rPr lang="en-US"/>
              <a:t>Engineering Technologies</a:t>
            </a:r>
          </a:p>
          <a:p>
            <a:pPr lvl="1"/>
            <a:r>
              <a:rPr lang="en-US"/>
              <a:t>Health Sciences</a:t>
            </a:r>
          </a:p>
          <a:p>
            <a:pPr lvl="1"/>
            <a:r>
              <a:rPr lang="en-US"/>
              <a:t>Industrial Technologies</a:t>
            </a:r>
          </a:p>
          <a:p>
            <a:pPr lvl="1"/>
            <a:r>
              <a:rPr lang="en-US"/>
              <a:t>Public Services</a:t>
            </a:r>
          </a:p>
          <a:p>
            <a:pPr lvl="1"/>
            <a:r>
              <a:rPr lang="en-US"/>
              <a:t>Transport Systems Technologies</a:t>
            </a:r>
          </a:p>
        </p:txBody>
      </p:sp>
    </p:spTree>
    <p:extLst>
      <p:ext uri="{BB962C8B-B14F-4D97-AF65-F5344CB8AC3E}">
        <p14:creationId xmlns:p14="http://schemas.microsoft.com/office/powerpoint/2010/main" val="283509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0095F5-CB3E-4624-BAE5-F5021978AA15}"/>
              </a:ext>
            </a:extLst>
          </p:cNvPr>
          <p:cNvSpPr>
            <a:spLocks noGrp="1"/>
          </p:cNvSpPr>
          <p:nvPr>
            <p:ph type="title"/>
          </p:nvPr>
        </p:nvSpPr>
        <p:spPr>
          <a:xfrm>
            <a:off x="838200" y="365126"/>
            <a:ext cx="10515600" cy="859306"/>
          </a:xfrm>
        </p:spPr>
        <p:txBody>
          <a:bodyPr/>
          <a:lstStyle/>
          <a:p>
            <a:pPr algn="ctr"/>
            <a:r>
              <a:rPr lang="en-US"/>
              <a:t>CLNA </a:t>
            </a:r>
          </a:p>
        </p:txBody>
      </p:sp>
      <p:pic>
        <p:nvPicPr>
          <p:cNvPr id="6" name="Content Placeholder 5">
            <a:extLst>
              <a:ext uri="{FF2B5EF4-FFF2-40B4-BE49-F238E27FC236}">
                <a16:creationId xmlns:a16="http://schemas.microsoft.com/office/drawing/2014/main" id="{B88F4685-7507-4606-8CBF-DBD24041BF7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369018"/>
            <a:ext cx="5181600" cy="3264551"/>
          </a:xfrm>
        </p:spPr>
      </p:pic>
      <p:sp>
        <p:nvSpPr>
          <p:cNvPr id="4" name="Content Placeholder 3">
            <a:extLst>
              <a:ext uri="{FF2B5EF4-FFF2-40B4-BE49-F238E27FC236}">
                <a16:creationId xmlns:a16="http://schemas.microsoft.com/office/drawing/2014/main" id="{801BAC5A-89A1-4027-A6E0-B1AFE2269896}"/>
              </a:ext>
            </a:extLst>
          </p:cNvPr>
          <p:cNvSpPr>
            <a:spLocks noGrp="1"/>
          </p:cNvSpPr>
          <p:nvPr>
            <p:ph sz="half" idx="2"/>
          </p:nvPr>
        </p:nvSpPr>
        <p:spPr/>
        <p:txBody>
          <a:bodyPr>
            <a:normAutofit lnSpcReduction="10000"/>
          </a:bodyPr>
          <a:lstStyle/>
          <a:p>
            <a:r>
              <a:rPr lang="en-US" dirty="0"/>
              <a:t>The following gaps or needs were identified.</a:t>
            </a:r>
          </a:p>
          <a:p>
            <a:pPr lvl="1"/>
            <a:r>
              <a:rPr lang="en-US" dirty="0"/>
              <a:t>Work-Based Learning offerings need to be strengthened.</a:t>
            </a:r>
          </a:p>
          <a:p>
            <a:pPr lvl="1"/>
            <a:r>
              <a:rPr lang="en-US" dirty="0"/>
              <a:t>A process to identify, track, and follow-up with special population students needs to be developed.</a:t>
            </a:r>
          </a:p>
          <a:p>
            <a:pPr lvl="1"/>
            <a:r>
              <a:rPr lang="en-US" dirty="0"/>
              <a:t>Additional professional development training for CTE instructors in field of study.</a:t>
            </a:r>
          </a:p>
          <a:p>
            <a:pPr lvl="1"/>
            <a:r>
              <a:rPr lang="en-US" dirty="0"/>
              <a:t>Additional supplies and materials to ensure student proficiency and hands on opportunities.</a:t>
            </a:r>
          </a:p>
          <a:p>
            <a:pPr lvl="1"/>
            <a:endParaRPr lang="en-US" dirty="0"/>
          </a:p>
        </p:txBody>
      </p:sp>
    </p:spTree>
    <p:extLst>
      <p:ext uri="{BB962C8B-B14F-4D97-AF65-F5344CB8AC3E}">
        <p14:creationId xmlns:p14="http://schemas.microsoft.com/office/powerpoint/2010/main" val="79724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C277-276E-4E5D-A825-A38331FDA3C8}"/>
              </a:ext>
            </a:extLst>
          </p:cNvPr>
          <p:cNvSpPr>
            <a:spLocks noGrp="1"/>
          </p:cNvSpPr>
          <p:nvPr>
            <p:ph type="title"/>
          </p:nvPr>
        </p:nvSpPr>
        <p:spPr/>
        <p:txBody>
          <a:bodyPr/>
          <a:lstStyle/>
          <a:p>
            <a:pPr algn="ctr"/>
            <a:r>
              <a:rPr lang="en-US" dirty="0"/>
              <a:t>Promising Practices</a:t>
            </a:r>
          </a:p>
        </p:txBody>
      </p:sp>
      <p:sp>
        <p:nvSpPr>
          <p:cNvPr id="3" name="Content Placeholder 2">
            <a:extLst>
              <a:ext uri="{FF2B5EF4-FFF2-40B4-BE49-F238E27FC236}">
                <a16:creationId xmlns:a16="http://schemas.microsoft.com/office/drawing/2014/main" id="{D085C7B3-8A5A-4546-B449-614922FA90B5}"/>
              </a:ext>
            </a:extLst>
          </p:cNvPr>
          <p:cNvSpPr>
            <a:spLocks noGrp="1"/>
          </p:cNvSpPr>
          <p:nvPr>
            <p:ph idx="1"/>
          </p:nvPr>
        </p:nvSpPr>
        <p:spPr>
          <a:xfrm>
            <a:off x="213064" y="1390679"/>
            <a:ext cx="11611992" cy="1054189"/>
          </a:xfrm>
        </p:spPr>
        <p:txBody>
          <a:bodyPr>
            <a:normAutofit/>
          </a:bodyPr>
          <a:lstStyle/>
          <a:p>
            <a:r>
              <a:rPr lang="en-US" dirty="0"/>
              <a:t>Hosted 20 youth (7th-9th graders) from Washington and Belhaven Boys and Girls Clubs in Summer 2019.</a:t>
            </a:r>
          </a:p>
          <a:p>
            <a:endParaRPr lang="en-US" dirty="0"/>
          </a:p>
        </p:txBody>
      </p:sp>
      <p:pic>
        <p:nvPicPr>
          <p:cNvPr id="1026" name="Picture 1" descr="image001">
            <a:extLst>
              <a:ext uri="{FF2B5EF4-FFF2-40B4-BE49-F238E27FC236}">
                <a16:creationId xmlns:a16="http://schemas.microsoft.com/office/drawing/2014/main" id="{61DED503-CC02-43AA-99E0-D58493DAA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22" y="3951280"/>
            <a:ext cx="4053925" cy="27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A19D247-9D2C-41D1-AC82-E9ADD741C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16" y="2536080"/>
            <a:ext cx="6349153" cy="4216235"/>
          </a:xfrm>
          <a:prstGeom prst="rect">
            <a:avLst/>
          </a:prstGeom>
        </p:spPr>
      </p:pic>
      <p:pic>
        <p:nvPicPr>
          <p:cNvPr id="9" name="Picture 8">
            <a:extLst>
              <a:ext uri="{FF2B5EF4-FFF2-40B4-BE49-F238E27FC236}">
                <a16:creationId xmlns:a16="http://schemas.microsoft.com/office/drawing/2014/main" id="{CB0B5FFE-44E0-428C-8AD8-EA8C3187B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22" y="1835637"/>
            <a:ext cx="4062005" cy="2697425"/>
          </a:xfrm>
          <a:prstGeom prst="rect">
            <a:avLst/>
          </a:prstGeom>
        </p:spPr>
      </p:pic>
    </p:spTree>
    <p:extLst>
      <p:ext uri="{BB962C8B-B14F-4D97-AF65-F5344CB8AC3E}">
        <p14:creationId xmlns:p14="http://schemas.microsoft.com/office/powerpoint/2010/main" val="105693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C277-276E-4E5D-A825-A38331FDA3C8}"/>
              </a:ext>
            </a:extLst>
          </p:cNvPr>
          <p:cNvSpPr>
            <a:spLocks noGrp="1"/>
          </p:cNvSpPr>
          <p:nvPr>
            <p:ph type="title"/>
          </p:nvPr>
        </p:nvSpPr>
        <p:spPr/>
        <p:txBody>
          <a:bodyPr/>
          <a:lstStyle/>
          <a:p>
            <a:pPr algn="ctr"/>
            <a:r>
              <a:rPr lang="en-US" dirty="0"/>
              <a:t>Promising Practices</a:t>
            </a:r>
          </a:p>
        </p:txBody>
      </p:sp>
      <p:sp>
        <p:nvSpPr>
          <p:cNvPr id="3" name="Content Placeholder 2">
            <a:extLst>
              <a:ext uri="{FF2B5EF4-FFF2-40B4-BE49-F238E27FC236}">
                <a16:creationId xmlns:a16="http://schemas.microsoft.com/office/drawing/2014/main" id="{D085C7B3-8A5A-4546-B449-614922FA90B5}"/>
              </a:ext>
            </a:extLst>
          </p:cNvPr>
          <p:cNvSpPr>
            <a:spLocks noGrp="1"/>
          </p:cNvSpPr>
          <p:nvPr>
            <p:ph idx="1"/>
          </p:nvPr>
        </p:nvSpPr>
        <p:spPr>
          <a:xfrm>
            <a:off x="213064" y="1825791"/>
            <a:ext cx="11620870" cy="1041587"/>
          </a:xfrm>
        </p:spPr>
        <p:txBody>
          <a:bodyPr>
            <a:normAutofit/>
          </a:bodyPr>
          <a:lstStyle/>
          <a:p>
            <a:r>
              <a:rPr lang="en-US" dirty="0"/>
              <a:t>Youth participated in workshops on Entrepreneurship, Career Inventory, and Career Awareness, Allied Health, Industrial Technology, Criminal Justice, etc.</a:t>
            </a:r>
          </a:p>
        </p:txBody>
      </p:sp>
      <p:pic>
        <p:nvPicPr>
          <p:cNvPr id="6" name="Picture 5">
            <a:extLst>
              <a:ext uri="{FF2B5EF4-FFF2-40B4-BE49-F238E27FC236}">
                <a16:creationId xmlns:a16="http://schemas.microsoft.com/office/drawing/2014/main" id="{D9C9F77E-837B-499C-A563-70E8E593391A}"/>
              </a:ext>
            </a:extLst>
          </p:cNvPr>
          <p:cNvPicPr>
            <a:picLocks noChangeAspect="1"/>
          </p:cNvPicPr>
          <p:nvPr/>
        </p:nvPicPr>
        <p:blipFill>
          <a:blip r:embed="rId2"/>
          <a:stretch>
            <a:fillRect/>
          </a:stretch>
        </p:blipFill>
        <p:spPr>
          <a:xfrm>
            <a:off x="460522" y="3258106"/>
            <a:ext cx="2489519" cy="2635782"/>
          </a:xfrm>
          <a:prstGeom prst="rect">
            <a:avLst/>
          </a:prstGeom>
        </p:spPr>
      </p:pic>
      <p:pic>
        <p:nvPicPr>
          <p:cNvPr id="8" name="Picture 7">
            <a:extLst>
              <a:ext uri="{FF2B5EF4-FFF2-40B4-BE49-F238E27FC236}">
                <a16:creationId xmlns:a16="http://schemas.microsoft.com/office/drawing/2014/main" id="{6F3414C5-A2CF-42F5-AE80-20C9E0396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556" y="3258105"/>
            <a:ext cx="4011364" cy="2663797"/>
          </a:xfrm>
          <a:prstGeom prst="rect">
            <a:avLst/>
          </a:prstGeom>
        </p:spPr>
      </p:pic>
      <p:pic>
        <p:nvPicPr>
          <p:cNvPr id="11" name="Picture 10">
            <a:extLst>
              <a:ext uri="{FF2B5EF4-FFF2-40B4-BE49-F238E27FC236}">
                <a16:creationId xmlns:a16="http://schemas.microsoft.com/office/drawing/2014/main" id="{77DDBEAF-8017-4423-9477-2F0FF7094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435" y="3258106"/>
            <a:ext cx="4011365" cy="2663797"/>
          </a:xfrm>
          <a:prstGeom prst="rect">
            <a:avLst/>
          </a:prstGeom>
        </p:spPr>
      </p:pic>
    </p:spTree>
    <p:extLst>
      <p:ext uri="{BB962C8B-B14F-4D97-AF65-F5344CB8AC3E}">
        <p14:creationId xmlns:p14="http://schemas.microsoft.com/office/powerpoint/2010/main" val="117075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975F-BC9F-43E1-9C19-D036A2C2ED0D}"/>
              </a:ext>
            </a:extLst>
          </p:cNvPr>
          <p:cNvSpPr>
            <a:spLocks noGrp="1"/>
          </p:cNvSpPr>
          <p:nvPr>
            <p:ph type="title"/>
          </p:nvPr>
        </p:nvSpPr>
        <p:spPr/>
        <p:txBody>
          <a:bodyPr/>
          <a:lstStyle/>
          <a:p>
            <a:r>
              <a:rPr lang="en-US" dirty="0"/>
              <a:t>Promising Practices: Teacher Externship with Beaufort County Schools</a:t>
            </a:r>
          </a:p>
        </p:txBody>
      </p:sp>
      <p:sp>
        <p:nvSpPr>
          <p:cNvPr id="3" name="Content Placeholder 2">
            <a:extLst>
              <a:ext uri="{FF2B5EF4-FFF2-40B4-BE49-F238E27FC236}">
                <a16:creationId xmlns:a16="http://schemas.microsoft.com/office/drawing/2014/main" id="{4D7ED3A0-C71F-4D58-B806-4371AFD6988D}"/>
              </a:ext>
            </a:extLst>
          </p:cNvPr>
          <p:cNvSpPr>
            <a:spLocks noGrp="1"/>
          </p:cNvSpPr>
          <p:nvPr>
            <p:ph sz="half" idx="1"/>
          </p:nvPr>
        </p:nvSpPr>
        <p:spPr/>
        <p:txBody>
          <a:bodyPr>
            <a:normAutofit fontScale="92500"/>
          </a:bodyPr>
          <a:lstStyle/>
          <a:p>
            <a:r>
              <a:rPr lang="en-US" dirty="0"/>
              <a:t>Up to 30 high school teachers will be embedded for a week in CTE programs during Summer 2020:</a:t>
            </a:r>
          </a:p>
          <a:p>
            <a:pPr lvl="1"/>
            <a:r>
              <a:rPr lang="en-US" dirty="0"/>
              <a:t>HVAC</a:t>
            </a:r>
          </a:p>
          <a:p>
            <a:pPr lvl="1"/>
            <a:r>
              <a:rPr lang="en-US" dirty="0"/>
              <a:t>CDL</a:t>
            </a:r>
          </a:p>
          <a:p>
            <a:pPr lvl="1"/>
            <a:r>
              <a:rPr lang="en-US" dirty="0"/>
              <a:t>Mechanical Engineering Tech.</a:t>
            </a:r>
          </a:p>
          <a:p>
            <a:pPr lvl="1"/>
            <a:r>
              <a:rPr lang="en-US" dirty="0"/>
              <a:t>Electrical Engineering Tech.</a:t>
            </a:r>
          </a:p>
          <a:p>
            <a:pPr lvl="1"/>
            <a:r>
              <a:rPr lang="en-US" dirty="0"/>
              <a:t>Welding Tech.</a:t>
            </a:r>
          </a:p>
          <a:p>
            <a:pPr lvl="1"/>
            <a:r>
              <a:rPr lang="en-US" dirty="0"/>
              <a:t>Automotive Systems Tech.</a:t>
            </a:r>
          </a:p>
          <a:p>
            <a:r>
              <a:rPr lang="en-US" dirty="0"/>
              <a:t>The program will include visits to local industry each afternoon.</a:t>
            </a:r>
          </a:p>
        </p:txBody>
      </p:sp>
      <p:pic>
        <p:nvPicPr>
          <p:cNvPr id="6" name="Content Placeholder 5">
            <a:extLst>
              <a:ext uri="{FF2B5EF4-FFF2-40B4-BE49-F238E27FC236}">
                <a16:creationId xmlns:a16="http://schemas.microsoft.com/office/drawing/2014/main" id="{9282D428-0416-4BD4-A51E-6CFE394AAA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3515" y="1963562"/>
            <a:ext cx="3935265" cy="1325563"/>
          </a:xfrm>
        </p:spPr>
      </p:pic>
      <p:pic>
        <p:nvPicPr>
          <p:cNvPr id="2050" name="Picture 2" descr="Beaufort County Schools Logo">
            <a:extLst>
              <a:ext uri="{FF2B5EF4-FFF2-40B4-BE49-F238E27FC236}">
                <a16:creationId xmlns:a16="http://schemas.microsoft.com/office/drawing/2014/main" id="{837B1BF9-6FBD-4C0F-B6DF-F74ED4FF3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736" y="4234669"/>
            <a:ext cx="26860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61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DA8D3C-0AB2-4A6F-8ABB-B383578E68DE}"/>
              </a:ext>
            </a:extLst>
          </p:cNvPr>
          <p:cNvSpPr>
            <a:spLocks noGrp="1"/>
          </p:cNvSpPr>
          <p:nvPr>
            <p:ph type="title"/>
          </p:nvPr>
        </p:nvSpPr>
        <p:spPr/>
        <p:txBody>
          <a:bodyPr/>
          <a:lstStyle/>
          <a:p>
            <a:r>
              <a:rPr lang="en-US"/>
              <a:t>Promising Practices</a:t>
            </a:r>
          </a:p>
        </p:txBody>
      </p:sp>
      <p:sp>
        <p:nvSpPr>
          <p:cNvPr id="3" name="Content Placeholder 2">
            <a:extLst>
              <a:ext uri="{FF2B5EF4-FFF2-40B4-BE49-F238E27FC236}">
                <a16:creationId xmlns:a16="http://schemas.microsoft.com/office/drawing/2014/main" id="{AF118F5B-1E30-447D-96F7-D8EA54AC3D0F}"/>
              </a:ext>
            </a:extLst>
          </p:cNvPr>
          <p:cNvSpPr>
            <a:spLocks noGrp="1"/>
          </p:cNvSpPr>
          <p:nvPr>
            <p:ph sz="half" idx="1"/>
          </p:nvPr>
        </p:nvSpPr>
        <p:spPr>
          <a:xfrm>
            <a:off x="447583" y="1788350"/>
            <a:ext cx="5181600" cy="4351338"/>
          </a:xfrm>
        </p:spPr>
        <p:txBody>
          <a:bodyPr>
            <a:normAutofit lnSpcReduction="10000"/>
          </a:bodyPr>
          <a:lstStyle/>
          <a:p>
            <a:r>
              <a:rPr lang="en-US" dirty="0"/>
              <a:t>In collaboration with </a:t>
            </a:r>
            <a:r>
              <a:rPr lang="en-US" dirty="0">
                <a:hlinkClick r:id="rId2"/>
              </a:rPr>
              <a:t>Inner Banks Stem Center</a:t>
            </a:r>
            <a:r>
              <a:rPr lang="en-US" dirty="0"/>
              <a:t>, BCCC hosted </a:t>
            </a:r>
            <a:r>
              <a:rPr lang="en-US" b="1" dirty="0"/>
              <a:t>250</a:t>
            </a:r>
            <a:r>
              <a:rPr lang="en-US" dirty="0"/>
              <a:t> seventh graders at the 6</a:t>
            </a:r>
            <a:r>
              <a:rPr lang="en-US" baseline="30000" dirty="0"/>
              <a:t>th</a:t>
            </a:r>
            <a:r>
              <a:rPr lang="en-US" dirty="0"/>
              <a:t> Annual Youth STEM Career Day.</a:t>
            </a:r>
          </a:p>
          <a:p>
            <a:r>
              <a:rPr lang="en-US" dirty="0"/>
              <a:t>Business and Industry that participated in the event included NASA, DSM pharmaceutical, BCCC School of Nursing, </a:t>
            </a:r>
            <a:r>
              <a:rPr lang="en-US" dirty="0" err="1"/>
              <a:t>Nutrien</a:t>
            </a:r>
            <a:r>
              <a:rPr lang="en-US" dirty="0"/>
              <a:t>, Tideland Electric, US Coast Guard, Bunyan Fire Department, and Vidant East Care.</a:t>
            </a:r>
          </a:p>
        </p:txBody>
      </p:sp>
      <p:pic>
        <p:nvPicPr>
          <p:cNvPr id="8" name="Picture 7">
            <a:extLst>
              <a:ext uri="{FF2B5EF4-FFF2-40B4-BE49-F238E27FC236}">
                <a16:creationId xmlns:a16="http://schemas.microsoft.com/office/drawing/2014/main" id="{5F704688-8260-47E9-A306-3E3AD6AD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026" y="2142391"/>
            <a:ext cx="2867921" cy="1623961"/>
          </a:xfrm>
          <a:prstGeom prst="rect">
            <a:avLst/>
          </a:prstGeom>
        </p:spPr>
      </p:pic>
      <p:pic>
        <p:nvPicPr>
          <p:cNvPr id="10" name="Picture 9">
            <a:extLst>
              <a:ext uri="{FF2B5EF4-FFF2-40B4-BE49-F238E27FC236}">
                <a16:creationId xmlns:a16="http://schemas.microsoft.com/office/drawing/2014/main" id="{8E7E13A4-CA05-4B8A-9D1E-4D0A76071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026" y="3880703"/>
            <a:ext cx="2867921" cy="1623961"/>
          </a:xfrm>
          <a:prstGeom prst="rect">
            <a:avLst/>
          </a:prstGeom>
        </p:spPr>
      </p:pic>
      <p:pic>
        <p:nvPicPr>
          <p:cNvPr id="12" name="Picture 11">
            <a:extLst>
              <a:ext uri="{FF2B5EF4-FFF2-40B4-BE49-F238E27FC236}">
                <a16:creationId xmlns:a16="http://schemas.microsoft.com/office/drawing/2014/main" id="{B18FDA30-BBC1-4B78-AF9D-651C05114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423" y="2142392"/>
            <a:ext cx="2867921" cy="1623960"/>
          </a:xfrm>
          <a:prstGeom prst="rect">
            <a:avLst/>
          </a:prstGeom>
        </p:spPr>
      </p:pic>
      <p:pic>
        <p:nvPicPr>
          <p:cNvPr id="14" name="Picture 13">
            <a:extLst>
              <a:ext uri="{FF2B5EF4-FFF2-40B4-BE49-F238E27FC236}">
                <a16:creationId xmlns:a16="http://schemas.microsoft.com/office/drawing/2014/main" id="{257FF2CB-F8FC-4E57-AE5B-C29140E01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3423" y="3880703"/>
            <a:ext cx="2869612" cy="1623960"/>
          </a:xfrm>
          <a:prstGeom prst="rect">
            <a:avLst/>
          </a:prstGeom>
        </p:spPr>
      </p:pic>
    </p:spTree>
    <p:extLst>
      <p:ext uri="{BB962C8B-B14F-4D97-AF65-F5344CB8AC3E}">
        <p14:creationId xmlns:p14="http://schemas.microsoft.com/office/powerpoint/2010/main" val="2986395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8980e9e-8478-4bed-a9a5-9d91f307e23c">
      <UserInfo>
        <DisplayName>Jay Sullivan</DisplayName>
        <AccountId>93</AccountId>
        <AccountType/>
      </UserInfo>
      <UserInfo>
        <DisplayName>Ben Morris</DisplayName>
        <AccountId>44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BEE4F7CFB1B7468ADF4C4A25FAD363" ma:contentTypeVersion="11" ma:contentTypeDescription="Create a new document." ma:contentTypeScope="" ma:versionID="0b5511f4c1c6cd13c2e5626e9c711795">
  <xsd:schema xmlns:xsd="http://www.w3.org/2001/XMLSchema" xmlns:xs="http://www.w3.org/2001/XMLSchema" xmlns:p="http://schemas.microsoft.com/office/2006/metadata/properties" xmlns:ns2="fe12a958-9b2d-4ea5-ac5e-1333ed4c6380" xmlns:ns3="f8980e9e-8478-4bed-a9a5-9d91f307e23c" targetNamespace="http://schemas.microsoft.com/office/2006/metadata/properties" ma:root="true" ma:fieldsID="e25e04cfe046eef769b4b819616bec94" ns2:_="" ns3:_="">
    <xsd:import namespace="fe12a958-9b2d-4ea5-ac5e-1333ed4c6380"/>
    <xsd:import namespace="f8980e9e-8478-4bed-a9a5-9d91f307e2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12a958-9b2d-4ea5-ac5e-1333ed4c63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980e9e-8478-4bed-a9a5-9d91f307e2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33852D-D475-4404-A39E-B391E01FE749}">
  <ds:schemaRefs>
    <ds:schemaRef ds:uri="http://schemas.microsoft.com/office/2006/documentManagement/types"/>
    <ds:schemaRef ds:uri="fe12a958-9b2d-4ea5-ac5e-1333ed4c6380"/>
    <ds:schemaRef ds:uri="http://schemas.openxmlformats.org/package/2006/metadata/core-properties"/>
    <ds:schemaRef ds:uri="http://purl.org/dc/elements/1.1/"/>
    <ds:schemaRef ds:uri="http://schemas.microsoft.com/office/infopath/2007/PartnerControls"/>
    <ds:schemaRef ds:uri="f8980e9e-8478-4bed-a9a5-9d91f307e23c"/>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C5A4C9B3-479E-4505-B72F-D0CDEEC319DD}">
  <ds:schemaRefs>
    <ds:schemaRef ds:uri="http://schemas.microsoft.com/sharepoint/v3/contenttype/forms"/>
  </ds:schemaRefs>
</ds:datastoreItem>
</file>

<file path=customXml/itemProps3.xml><?xml version="1.0" encoding="utf-8"?>
<ds:datastoreItem xmlns:ds="http://schemas.openxmlformats.org/officeDocument/2006/customXml" ds:itemID="{7241EB17-4AB3-42DB-9701-3C853CA60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12a958-9b2d-4ea5-ac5e-1333ed4c6380"/>
    <ds:schemaRef ds:uri="f8980e9e-8478-4bed-a9a5-9d91f307e2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TotalTime>
  <Words>560</Words>
  <Application>Microsoft Office PowerPoint</Application>
  <PresentationFormat>Widescreen</PresentationFormat>
  <Paragraphs>55</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Perkins 2019-2020 Mid-Year Review</vt:lpstr>
      <vt:lpstr>How Perkins Funds Made / Will Make a Difference</vt:lpstr>
      <vt:lpstr>Comprehensive Local Needs Assessment</vt:lpstr>
      <vt:lpstr>CLNA</vt:lpstr>
      <vt:lpstr>CLNA </vt:lpstr>
      <vt:lpstr>Promising Practices</vt:lpstr>
      <vt:lpstr>Promising Practices</vt:lpstr>
      <vt:lpstr>Promising Practices: Teacher Externship with Beaufort County Schools</vt:lpstr>
      <vt:lpstr>Promising Practices</vt:lpstr>
      <vt:lpstr>Annual Open House</vt:lpstr>
      <vt:lpstr>Global Solutions Sustainability Challenge</vt:lpstr>
      <vt:lpstr>Budget Update</vt:lpstr>
      <vt:lpstr>Comments, Questions, 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2019-2020 Mid-Year Review</dc:title>
  <dc:creator>Ben Morris</dc:creator>
  <cp:lastModifiedBy>Jay Sullivan</cp:lastModifiedBy>
  <cp:revision>3</cp:revision>
  <dcterms:created xsi:type="dcterms:W3CDTF">2020-01-15T16:00:51Z</dcterms:created>
  <dcterms:modified xsi:type="dcterms:W3CDTF">2020-01-21T09:46:25Z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0x0101003FBEE4F7CFB1B7468ADF4C4A25FAD363</vt:lpwstr>
  </property>
</Properties>
</file>