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
  </p:notesMasterIdLst>
  <p:sldIdLst>
    <p:sldId id="268" r:id="rId2"/>
    <p:sldId id="258" r:id="rId3"/>
    <p:sldId id="265" r:id="rId4"/>
    <p:sldId id="266" r:id="rId5"/>
    <p:sldId id="267"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64419" autoAdjust="0"/>
  </p:normalViewPr>
  <p:slideViewPr>
    <p:cSldViewPr snapToGrid="0">
      <p:cViewPr varScale="1">
        <p:scale>
          <a:sx n="70" d="100"/>
          <a:sy n="70" d="100"/>
        </p:scale>
        <p:origin x="274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08705-6755-42A1-9574-0AB1074E9382}" type="datetimeFigureOut">
              <a:rPr lang="en-US" smtClean="0"/>
              <a:t>10/16/2019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21D21C-DAE9-450F-9241-3A3E1430652F}" type="slidenum">
              <a:rPr lang="en-US" smtClean="0"/>
              <a:t>‹#›</a:t>
            </a:fld>
            <a:endParaRPr lang="en-US"/>
          </a:p>
        </p:txBody>
      </p:sp>
    </p:spTree>
    <p:extLst>
      <p:ext uri="{BB962C8B-B14F-4D97-AF65-F5344CB8AC3E}">
        <p14:creationId xmlns:p14="http://schemas.microsoft.com/office/powerpoint/2010/main" val="3025579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dmissions.ncsu.edu/m/open-house/"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engr.ncsu.edu/theengineeringplace/summerprograms/" TargetMode="External"/><Relationship Id="rId5" Type="http://schemas.openxmlformats.org/officeDocument/2006/relationships/hyperlink" Target="https://www.engr.ncsu.edu/openhouse/" TargetMode="External"/><Relationship Id="rId4" Type="http://schemas.openxmlformats.org/officeDocument/2006/relationships/hyperlink" Target="https://cnr.ncsu.edu/admissions/open-hous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Accreditation Board for</a:t>
            </a:r>
            <a:r>
              <a:rPr lang="en-US" baseline="0" dirty="0" smtClean="0"/>
              <a:t> Engineering and Technology</a:t>
            </a:r>
          </a:p>
          <a:p>
            <a:pPr marL="171450" indent="-171450">
              <a:buFont typeface="Arial" panose="020B0604020202020204" pitchFamily="34" charset="0"/>
              <a:buChar char="•"/>
            </a:pPr>
            <a:r>
              <a:rPr lang="en-US" baseline="0" dirty="0" smtClean="0"/>
              <a:t>Universities.com and Center for World University Rankings</a:t>
            </a:r>
          </a:p>
          <a:p>
            <a:pPr marL="171450" indent="-171450">
              <a:buFont typeface="Arial" panose="020B0604020202020204" pitchFamily="34" charset="0"/>
              <a:buChar char="•"/>
            </a:pPr>
            <a:r>
              <a:rPr lang="en-US" baseline="0" dirty="0" smtClean="0"/>
              <a:t>Students can take advantages of everything both colleges have to offer our university</a:t>
            </a:r>
            <a:endParaRPr lang="en-US" dirty="0"/>
          </a:p>
        </p:txBody>
      </p:sp>
      <p:sp>
        <p:nvSpPr>
          <p:cNvPr id="4" name="Slide Number Placeholder 3"/>
          <p:cNvSpPr>
            <a:spLocks noGrp="1"/>
          </p:cNvSpPr>
          <p:nvPr>
            <p:ph type="sldNum" sz="quarter" idx="10"/>
          </p:nvPr>
        </p:nvSpPr>
        <p:spPr/>
        <p:txBody>
          <a:bodyPr/>
          <a:lstStyle/>
          <a:p>
            <a:pPr>
              <a:defRPr/>
            </a:pPr>
            <a:fld id="{2DE78040-E917-46EF-9DC8-F7A09F9EC77B}" type="slidenum">
              <a:rPr lang="en-US" smtClean="0"/>
              <a:pPr>
                <a:defRPr/>
              </a:pPr>
              <a:t>2</a:t>
            </a:fld>
            <a:endParaRPr lang="en-US"/>
          </a:p>
        </p:txBody>
      </p:sp>
    </p:spTree>
    <p:extLst>
      <p:ext uri="{BB962C8B-B14F-4D97-AF65-F5344CB8AC3E}">
        <p14:creationId xmlns:p14="http://schemas.microsoft.com/office/powerpoint/2010/main" val="909209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Graduate</a:t>
            </a:r>
            <a:r>
              <a:rPr lang="en-US" baseline="0" dirty="0" smtClean="0"/>
              <a:t> 30-40 students per year</a:t>
            </a:r>
          </a:p>
          <a:p>
            <a:pPr marL="171450" indent="-171450">
              <a:buFont typeface="Arial" panose="020B0604020202020204" pitchFamily="34" charset="0"/>
              <a:buChar char="•"/>
            </a:pPr>
            <a:r>
              <a:rPr lang="en-US" baseline="0" dirty="0" smtClean="0"/>
              <a:t>Many of our faculty have worked in industry</a:t>
            </a:r>
          </a:p>
          <a:p>
            <a:pPr marL="171450" indent="-171450">
              <a:buFont typeface="Arial" panose="020B0604020202020204" pitchFamily="34" charset="0"/>
              <a:buChar char="•"/>
            </a:pPr>
            <a:r>
              <a:rPr lang="en-US" baseline="0" dirty="0" smtClean="0"/>
              <a:t>Close, personal relationships are developed between students, faculty, staff and industry</a:t>
            </a:r>
          </a:p>
          <a:p>
            <a:pPr marL="171450" indent="-171450">
              <a:buFont typeface="Arial" panose="020B0604020202020204" pitchFamily="34" charset="0"/>
              <a:buChar char="•"/>
            </a:pPr>
            <a:r>
              <a:rPr lang="en-US" baseline="0" dirty="0" smtClean="0"/>
              <a:t>Everyone is investing in the academic education of our students as well as their growth in “soft skills” such as leadership, communication, working effectively with others, working on diverse team, etc.</a:t>
            </a:r>
          </a:p>
          <a:p>
            <a:pPr marL="171450" indent="-171450">
              <a:buFont typeface="Arial" panose="020B0604020202020204" pitchFamily="34" charset="0"/>
              <a:buChar char="•"/>
            </a:pPr>
            <a:r>
              <a:rPr lang="en-US" baseline="0" dirty="0" smtClean="0"/>
              <a:t>Laboratory based instruction is a pillar of our program to ensure students can translate the theoretical engineering principles they learn in class, into real world applications</a:t>
            </a:r>
          </a:p>
          <a:p>
            <a:pPr marL="171450" indent="-171450">
              <a:buFont typeface="Arial" panose="020B0604020202020204" pitchFamily="34" charset="0"/>
              <a:buChar char="•"/>
            </a:pPr>
            <a:r>
              <a:rPr lang="en-US" baseline="0" dirty="0" smtClean="0"/>
              <a:t>Double major with chemical engineering is the only one of its kind in the US, taking only 1 extra semester</a:t>
            </a:r>
          </a:p>
          <a:p>
            <a:pPr marL="171450" indent="-171450">
              <a:buFont typeface="Arial" panose="020B0604020202020204" pitchFamily="34" charset="0"/>
              <a:buChar char="•"/>
            </a:pPr>
            <a:r>
              <a:rPr lang="en-US" baseline="0" dirty="0" smtClean="0"/>
              <a:t>Students receive professional development by our staff and industry volunteers.  About 25 paper companies attend our paper industry career fair in September and then interview in our buildings from August to November for summer, coop and full time job opportunities.  Students can also take advantage of the 2 engineering career fairs each year hosted by the College of Engineering and the 1 career fair hosted by the College of Natural Resources</a:t>
            </a:r>
          </a:p>
          <a:p>
            <a:pPr marL="171450" indent="-171450">
              <a:buFont typeface="Arial" panose="020B0604020202020204" pitchFamily="34" charset="0"/>
              <a:buChar char="•"/>
            </a:pPr>
            <a:r>
              <a:rPr lang="en-US" baseline="0" dirty="0" smtClean="0"/>
              <a:t>Internships, coops and super coops are all paid at $18-25/hour</a:t>
            </a:r>
          </a:p>
          <a:p>
            <a:pPr marL="171450" indent="-171450">
              <a:buFont typeface="Arial" panose="020B0604020202020204" pitchFamily="34" charset="0"/>
              <a:buChar char="•"/>
            </a:pPr>
            <a:r>
              <a:rPr lang="en-US" baseline="0" dirty="0" smtClean="0"/>
              <a:t>One industry work experience is required</a:t>
            </a:r>
          </a:p>
          <a:p>
            <a:pPr marL="171450" indent="-171450">
              <a:buFont typeface="Arial" panose="020B0604020202020204" pitchFamily="34" charset="0"/>
              <a:buChar char="•"/>
            </a:pPr>
            <a:r>
              <a:rPr lang="en-US" baseline="0" dirty="0" smtClean="0"/>
              <a:t>Our placement is historically 100% within 6 months of graduation but our goal is 100% at graduation and we are usually at 90-100%</a:t>
            </a:r>
          </a:p>
          <a:p>
            <a:pPr marL="171450" indent="-171450">
              <a:buFont typeface="Arial" panose="020B0604020202020204" pitchFamily="34" charset="0"/>
              <a:buChar char="•"/>
            </a:pPr>
            <a:r>
              <a:rPr lang="en-US" baseline="0" dirty="0" smtClean="0"/>
              <a:t>Highest starting salary on campus</a:t>
            </a:r>
          </a:p>
          <a:p>
            <a:pPr marL="171450" indent="-171450">
              <a:buFont typeface="Arial" panose="020B0604020202020204" pitchFamily="34" charset="0"/>
              <a:buChar char="•"/>
            </a:pPr>
            <a:r>
              <a:rPr lang="en-US" baseline="0" dirty="0" smtClean="0"/>
              <a:t>Scholarship available for all types of students, from inside and outside of the university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2DE78040-E917-46EF-9DC8-F7A09F9EC77B}" type="slidenum">
              <a:rPr lang="en-US" smtClean="0"/>
              <a:pPr>
                <a:defRPr/>
              </a:pPr>
              <a:t>3</a:t>
            </a:fld>
            <a:endParaRPr lang="en-US"/>
          </a:p>
        </p:txBody>
      </p:sp>
    </p:spTree>
    <p:extLst>
      <p:ext uri="{BB962C8B-B14F-4D97-AF65-F5344CB8AC3E}">
        <p14:creationId xmlns:p14="http://schemas.microsoft.com/office/powerpoint/2010/main" val="2483435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Taking challenging</a:t>
            </a:r>
            <a:r>
              <a:rPr lang="en-US" baseline="0" dirty="0" smtClean="0"/>
              <a:t> and rigorous coursework in math and sciences with mostly A’s and B’s (and ideally more A’s than B’s)</a:t>
            </a:r>
          </a:p>
          <a:p>
            <a:pPr marL="171450" indent="-171450">
              <a:buFont typeface="Arial" panose="020B0604020202020204" pitchFamily="34" charset="0"/>
              <a:buChar char="•"/>
            </a:pPr>
            <a:r>
              <a:rPr lang="en-US" baseline="0" dirty="0" smtClean="0"/>
              <a:t>Fall 2019 incoming freshman students to NC State had these metrics:</a:t>
            </a:r>
          </a:p>
          <a:p>
            <a:pPr marL="628650" lvl="1" indent="-171450">
              <a:buFont typeface="Courier New" panose="02070309020205020404" pitchFamily="49" charset="0"/>
              <a:buChar char="o"/>
            </a:pPr>
            <a:r>
              <a:rPr lang="en-US" baseline="0" dirty="0" smtClean="0"/>
              <a:t>1337 SAT (1270 to 1410 mid 50%)</a:t>
            </a:r>
          </a:p>
          <a:p>
            <a:pPr marL="628650" lvl="1" indent="-171450">
              <a:buFont typeface="Courier New" panose="02070309020205020404" pitchFamily="49" charset="0"/>
              <a:buChar char="o"/>
            </a:pPr>
            <a:r>
              <a:rPr lang="en-US" baseline="0" dirty="0" smtClean="0"/>
              <a:t>29 ACT (27-32 mid 50%)</a:t>
            </a:r>
          </a:p>
          <a:p>
            <a:pPr marL="628650" lvl="1" indent="-171450">
              <a:buFont typeface="Courier New" panose="02070309020205020404" pitchFamily="49" charset="0"/>
              <a:buChar char="o"/>
            </a:pPr>
            <a:r>
              <a:rPr lang="en-US" baseline="0" dirty="0" smtClean="0"/>
              <a:t>4.15 – 4.47 WGPA and 3.69-3.96 unweight GPA</a:t>
            </a:r>
          </a:p>
          <a:p>
            <a:pPr marL="628650" lvl="1" indent="-171450">
              <a:buFont typeface="Courier New" panose="02070309020205020404" pitchFamily="49" charset="0"/>
              <a:buChar char="o"/>
            </a:pPr>
            <a:r>
              <a:rPr lang="en-US" baseline="0" dirty="0" smtClean="0"/>
              <a:t>College of Engineering applicants do tend to be on the higher end of this scale.</a:t>
            </a:r>
          </a:p>
          <a:p>
            <a:pPr marL="171450" indent="-171450">
              <a:buFont typeface="Arial" panose="020B0604020202020204" pitchFamily="34" charset="0"/>
              <a:buChar char="•"/>
            </a:pPr>
            <a:r>
              <a:rPr lang="en-US" baseline="0" dirty="0" smtClean="0"/>
              <a:t>For transfer students we are happy to work with students early on, helping to assist community college advisors with course selection and requirements to transfer admission into our program (3.0 GPA plus completion of specific coursework such as Calculus 1 and 2, Physics 1 with Lab, Chemistry 1 with lab and English 101)</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2DE78040-E917-46EF-9DC8-F7A09F9EC77B}" type="slidenum">
              <a:rPr lang="en-US" smtClean="0"/>
              <a:pPr>
                <a:defRPr/>
              </a:pPr>
              <a:t>4</a:t>
            </a:fld>
            <a:endParaRPr lang="en-US"/>
          </a:p>
        </p:txBody>
      </p:sp>
    </p:spTree>
    <p:extLst>
      <p:ext uri="{BB962C8B-B14F-4D97-AF65-F5344CB8AC3E}">
        <p14:creationId xmlns:p14="http://schemas.microsoft.com/office/powerpoint/2010/main" val="3167295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50000"/>
              </a:lnSpc>
              <a:buFont typeface="Arial" panose="020B0604020202020204" pitchFamily="34" charset="0"/>
              <a:buChar char="•"/>
            </a:pPr>
            <a:r>
              <a:rPr lang="en-US" dirty="0" smtClean="0"/>
              <a:t>Feel free to contact Jennifer Piercy with</a:t>
            </a:r>
            <a:r>
              <a:rPr lang="en-US" baseline="0" dirty="0" smtClean="0"/>
              <a:t> any questions.</a:t>
            </a:r>
          </a:p>
          <a:p>
            <a:pPr marL="171450" indent="-171450">
              <a:lnSpc>
                <a:spcPct val="150000"/>
              </a:lnSpc>
              <a:buFont typeface="Arial" panose="020B0604020202020204" pitchFamily="34" charset="0"/>
              <a:buChar char="•"/>
            </a:pPr>
            <a:r>
              <a:rPr lang="en-US" baseline="0" dirty="0" smtClean="0"/>
              <a:t>University Open House information: </a:t>
            </a:r>
            <a:r>
              <a:rPr lang="en-US" dirty="0" smtClean="0">
                <a:hlinkClick r:id="rId3"/>
              </a:rPr>
              <a:t>https://admissions.ncsu.edu/m/open-house/</a:t>
            </a:r>
            <a:endParaRPr lang="en-US" dirty="0" smtClean="0"/>
          </a:p>
          <a:p>
            <a:pPr marL="171450" indent="-171450">
              <a:lnSpc>
                <a:spcPct val="150000"/>
              </a:lnSpc>
              <a:buFont typeface="Arial" panose="020B0604020202020204" pitchFamily="34" charset="0"/>
              <a:buChar char="•"/>
            </a:pPr>
            <a:r>
              <a:rPr lang="en-US" dirty="0" smtClean="0"/>
              <a:t>Natural Resources</a:t>
            </a:r>
            <a:r>
              <a:rPr lang="en-US" baseline="0" dirty="0" smtClean="0"/>
              <a:t> Open House Information: </a:t>
            </a:r>
            <a:r>
              <a:rPr lang="en-US" dirty="0" smtClean="0">
                <a:hlinkClick r:id="rId4"/>
              </a:rPr>
              <a:t>https://cnr.ncsu.edu/admissions/open-house/</a:t>
            </a:r>
            <a:endParaRPr lang="en-US" dirty="0" smtClean="0"/>
          </a:p>
          <a:p>
            <a:pPr marL="171450" indent="-171450">
              <a:lnSpc>
                <a:spcPct val="150000"/>
              </a:lnSpc>
              <a:buFont typeface="Arial" panose="020B0604020202020204" pitchFamily="34" charset="0"/>
              <a:buChar char="•"/>
            </a:pPr>
            <a:r>
              <a:rPr lang="en-US" baseline="0" dirty="0" smtClean="0"/>
              <a:t>Engineering Open House Information: </a:t>
            </a:r>
            <a:r>
              <a:rPr lang="en-US" dirty="0" smtClean="0">
                <a:hlinkClick r:id="rId5"/>
              </a:rPr>
              <a:t>https://www.engr.ncsu.edu/openhouse/</a:t>
            </a:r>
            <a:endParaRPr lang="en-US" baseline="0" dirty="0" smtClean="0"/>
          </a:p>
          <a:p>
            <a:pPr marL="171450" indent="-171450">
              <a:lnSpc>
                <a:spcPct val="150000"/>
              </a:lnSpc>
              <a:buFont typeface="Arial" panose="020B0604020202020204" pitchFamily="34" charset="0"/>
              <a:buChar char="•"/>
            </a:pPr>
            <a:r>
              <a:rPr lang="en-US" baseline="0" dirty="0" smtClean="0"/>
              <a:t>Summer Camp Information: </a:t>
            </a:r>
            <a:r>
              <a:rPr lang="en-US" dirty="0" smtClean="0">
                <a:hlinkClick r:id="rId6"/>
              </a:rPr>
              <a:t>https://www.engr.ncsu.edu/theengineeringplace/summerprograms/</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2DE78040-E917-46EF-9DC8-F7A09F9EC77B}" type="slidenum">
              <a:rPr lang="en-US" smtClean="0"/>
              <a:pPr>
                <a:defRPr/>
              </a:pPr>
              <a:t>5</a:t>
            </a:fld>
            <a:endParaRPr lang="en-US"/>
          </a:p>
        </p:txBody>
      </p:sp>
    </p:spTree>
    <p:extLst>
      <p:ext uri="{BB962C8B-B14F-4D97-AF65-F5344CB8AC3E}">
        <p14:creationId xmlns:p14="http://schemas.microsoft.com/office/powerpoint/2010/main" val="337706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D480A359-2FB3-4847-9D97-3491754AA7F9}" type="datetimeFigureOut">
              <a:rPr lang="en-US"/>
              <a:pPr>
                <a:defRPr/>
              </a:pPr>
              <a:t>10/16/2019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E82176-A547-F94B-AC51-D6E9C882CB88}" type="slidenum">
              <a:rPr lang="en-US"/>
              <a:pPr>
                <a:defRPr/>
              </a:pPr>
              <a:t>‹#›</a:t>
            </a:fld>
            <a:endParaRPr lang="en-US"/>
          </a:p>
        </p:txBody>
      </p:sp>
    </p:spTree>
    <p:extLst>
      <p:ext uri="{BB962C8B-B14F-4D97-AF65-F5344CB8AC3E}">
        <p14:creationId xmlns:p14="http://schemas.microsoft.com/office/powerpoint/2010/main" val="4140289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BC5DAC-1A13-D34F-9418-D6257772B49C}" type="datetimeFigureOut">
              <a:rPr lang="en-US"/>
              <a:pPr>
                <a:defRPr/>
              </a:pPr>
              <a:t>10/16/2019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9610A8-B29A-B34A-A0B5-3DF26A2EB850}" type="slidenum">
              <a:rPr lang="en-US"/>
              <a:pPr>
                <a:defRPr/>
              </a:pPr>
              <a:t>‹#›</a:t>
            </a:fld>
            <a:endParaRPr lang="en-US"/>
          </a:p>
        </p:txBody>
      </p:sp>
    </p:spTree>
    <p:extLst>
      <p:ext uri="{BB962C8B-B14F-4D97-AF65-F5344CB8AC3E}">
        <p14:creationId xmlns:p14="http://schemas.microsoft.com/office/powerpoint/2010/main" val="139471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EC0D93-568E-6D41-8E6D-0963A71A503C}" type="datetimeFigureOut">
              <a:rPr lang="en-US"/>
              <a:pPr>
                <a:defRPr/>
              </a:pPr>
              <a:t>10/16/2019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2D0221-73D0-6245-9CCD-73A1D8FCB5E4}" type="slidenum">
              <a:rPr lang="en-US"/>
              <a:pPr>
                <a:defRPr/>
              </a:pPr>
              <a:t>‹#›</a:t>
            </a:fld>
            <a:endParaRPr lang="en-US"/>
          </a:p>
        </p:txBody>
      </p:sp>
    </p:spTree>
    <p:extLst>
      <p:ext uri="{BB962C8B-B14F-4D97-AF65-F5344CB8AC3E}">
        <p14:creationId xmlns:p14="http://schemas.microsoft.com/office/powerpoint/2010/main" val="1027448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128603A-2399-D64A-8203-C8F297F981E8}" type="datetimeFigureOut">
              <a:rPr lang="en-US"/>
              <a:pPr>
                <a:defRPr/>
              </a:pPr>
              <a:t>10/16/2019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F2C605-4958-CF43-AA48-80339EFDB0AF}" type="slidenum">
              <a:rPr lang="en-US"/>
              <a:pPr>
                <a:defRPr/>
              </a:pPr>
              <a:t>‹#›</a:t>
            </a:fld>
            <a:endParaRPr lang="en-US"/>
          </a:p>
        </p:txBody>
      </p:sp>
    </p:spTree>
    <p:extLst>
      <p:ext uri="{BB962C8B-B14F-4D97-AF65-F5344CB8AC3E}">
        <p14:creationId xmlns:p14="http://schemas.microsoft.com/office/powerpoint/2010/main" val="2774128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CF71F39-3D09-F149-B1A1-DC2A7DB4A435}" type="datetimeFigureOut">
              <a:rPr lang="en-US"/>
              <a:pPr>
                <a:defRPr/>
              </a:pPr>
              <a:t>10/16/2019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A6BD0F-ABBC-C14D-BC96-77BE126A748B}" type="slidenum">
              <a:rPr lang="en-US"/>
              <a:pPr>
                <a:defRPr/>
              </a:pPr>
              <a:t>‹#›</a:t>
            </a:fld>
            <a:endParaRPr lang="en-US"/>
          </a:p>
        </p:txBody>
      </p:sp>
    </p:spTree>
    <p:extLst>
      <p:ext uri="{BB962C8B-B14F-4D97-AF65-F5344CB8AC3E}">
        <p14:creationId xmlns:p14="http://schemas.microsoft.com/office/powerpoint/2010/main" val="1415150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68500"/>
            <a:ext cx="4038600" cy="4157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68500"/>
            <a:ext cx="4038600" cy="4157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7E7E973-E761-9943-801C-DE1E51E28431}" type="datetimeFigureOut">
              <a:rPr lang="en-US"/>
              <a:pPr>
                <a:defRPr/>
              </a:pPr>
              <a:t>10/16/2019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35E9FC-F6D5-0349-BBED-EA7D7A9BC49B}" type="slidenum">
              <a:rPr lang="en-US"/>
              <a:pPr>
                <a:defRPr/>
              </a:pPr>
              <a:t>‹#›</a:t>
            </a:fld>
            <a:endParaRPr lang="en-US"/>
          </a:p>
        </p:txBody>
      </p:sp>
    </p:spTree>
    <p:extLst>
      <p:ext uri="{BB962C8B-B14F-4D97-AF65-F5344CB8AC3E}">
        <p14:creationId xmlns:p14="http://schemas.microsoft.com/office/powerpoint/2010/main" val="825241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8ACE534-2B3A-FA4B-B87A-8AC244117610}" type="datetimeFigureOut">
              <a:rPr lang="en-US"/>
              <a:pPr>
                <a:defRPr/>
              </a:pPr>
              <a:t>10/16/2019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B5B94E0-5E06-6D42-A41D-50D581B40900}" type="slidenum">
              <a:rPr lang="en-US"/>
              <a:pPr>
                <a:defRPr/>
              </a:pPr>
              <a:t>‹#›</a:t>
            </a:fld>
            <a:endParaRPr lang="en-US"/>
          </a:p>
        </p:txBody>
      </p:sp>
    </p:spTree>
    <p:extLst>
      <p:ext uri="{BB962C8B-B14F-4D97-AF65-F5344CB8AC3E}">
        <p14:creationId xmlns:p14="http://schemas.microsoft.com/office/powerpoint/2010/main" val="4014679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2CDFFB5-C0BC-DE4D-9A38-E0EE75FC9E15}" type="datetimeFigureOut">
              <a:rPr lang="en-US"/>
              <a:pPr>
                <a:defRPr/>
              </a:pPr>
              <a:t>10/16/2019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2AB7D4D-4E81-5B40-91F6-CF14C25F8623}" type="slidenum">
              <a:rPr lang="en-US"/>
              <a:pPr>
                <a:defRPr/>
              </a:pPr>
              <a:t>‹#›</a:t>
            </a:fld>
            <a:endParaRPr lang="en-US"/>
          </a:p>
        </p:txBody>
      </p:sp>
    </p:spTree>
    <p:extLst>
      <p:ext uri="{BB962C8B-B14F-4D97-AF65-F5344CB8AC3E}">
        <p14:creationId xmlns:p14="http://schemas.microsoft.com/office/powerpoint/2010/main" val="2135800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42570F-F7E3-1F40-B6F3-59FE945D5A70}" type="datetimeFigureOut">
              <a:rPr lang="en-US"/>
              <a:pPr>
                <a:defRPr/>
              </a:pPr>
              <a:t>10/16/2019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35B2FA7-4FDB-5643-811E-7991DEE50B01}" type="slidenum">
              <a:rPr lang="en-US"/>
              <a:pPr>
                <a:defRPr/>
              </a:pPr>
              <a:t>‹#›</a:t>
            </a:fld>
            <a:endParaRPr lang="en-US"/>
          </a:p>
        </p:txBody>
      </p:sp>
    </p:spTree>
    <p:extLst>
      <p:ext uri="{BB962C8B-B14F-4D97-AF65-F5344CB8AC3E}">
        <p14:creationId xmlns:p14="http://schemas.microsoft.com/office/powerpoint/2010/main" val="1505264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71E9B0-C3DF-544F-BB14-A487ECCC7F43}" type="datetimeFigureOut">
              <a:rPr lang="en-US"/>
              <a:pPr>
                <a:defRPr/>
              </a:pPr>
              <a:t>10/16/2019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DD8B14-AE1E-054C-8668-93D0F0400A18}" type="slidenum">
              <a:rPr lang="en-US"/>
              <a:pPr>
                <a:defRPr/>
              </a:pPr>
              <a:t>‹#›</a:t>
            </a:fld>
            <a:endParaRPr lang="en-US"/>
          </a:p>
        </p:txBody>
      </p:sp>
    </p:spTree>
    <p:extLst>
      <p:ext uri="{BB962C8B-B14F-4D97-AF65-F5344CB8AC3E}">
        <p14:creationId xmlns:p14="http://schemas.microsoft.com/office/powerpoint/2010/main" val="3427807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C4B1CF-5E0C-5D41-A3E2-D78942339385}" type="datetimeFigureOut">
              <a:rPr lang="en-US"/>
              <a:pPr>
                <a:defRPr/>
              </a:pPr>
              <a:t>10/16/2019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EF0004-A563-C64B-9FAD-6198662E1BD1}" type="slidenum">
              <a:rPr lang="en-US"/>
              <a:pPr>
                <a:defRPr/>
              </a:pPr>
              <a:t>‹#›</a:t>
            </a:fld>
            <a:endParaRPr lang="en-US"/>
          </a:p>
        </p:txBody>
      </p:sp>
    </p:spTree>
    <p:extLst>
      <p:ext uri="{BB962C8B-B14F-4D97-AF65-F5344CB8AC3E}">
        <p14:creationId xmlns:p14="http://schemas.microsoft.com/office/powerpoint/2010/main" val="3482093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00113"/>
            <a:ext cx="8229600" cy="1068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Headline Line One</a:t>
            </a:r>
            <a:br>
              <a:rPr lang="en-US" dirty="0"/>
            </a:br>
            <a:r>
              <a:rPr lang="en-US" dirty="0"/>
              <a:t>Headline Line Two</a:t>
            </a:r>
          </a:p>
        </p:txBody>
      </p:sp>
      <p:sp>
        <p:nvSpPr>
          <p:cNvPr id="1027" name="Text Placeholder 2"/>
          <p:cNvSpPr>
            <a:spLocks noGrp="1"/>
          </p:cNvSpPr>
          <p:nvPr>
            <p:ph type="body" idx="1"/>
          </p:nvPr>
        </p:nvSpPr>
        <p:spPr bwMode="auto">
          <a:xfrm>
            <a:off x="457200" y="3022600"/>
            <a:ext cx="8229600" cy="3103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Arial" panose="020B0604020202020204" pitchFamily="34" charset="0"/>
                <a:ea typeface="+mn-ea"/>
                <a:cs typeface="Arial" panose="020B0604020202020204" pitchFamily="34" charset="0"/>
              </a:defRPr>
            </a:lvl1pPr>
          </a:lstStyle>
          <a:p>
            <a:pPr>
              <a:defRPr/>
            </a:pPr>
            <a:fld id="{C944504B-B211-B34D-97AF-78446C71FCDD}" type="datetimeFigureOut">
              <a:rPr lang="en-US" smtClean="0"/>
              <a:pPr>
                <a:defRPr/>
              </a:pPr>
              <a:t>10/16/2019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0EF7D53D-272A-624E-BE3D-99D13E2B4193}" type="slidenum">
              <a:rPr lang="en-US"/>
              <a:pPr>
                <a:defRPr/>
              </a:pPr>
              <a:t>‹#›</a:t>
            </a:fld>
            <a:endParaRPr lang="en-US" dirty="0"/>
          </a:p>
        </p:txBody>
      </p:sp>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457200"/>
          </a:xfrm>
          <a:prstGeom prst="rect">
            <a:avLst/>
          </a:prstGeom>
        </p:spPr>
      </p:pic>
      <p:pic>
        <p:nvPicPr>
          <p:cNvPr id="9" name="Picture 8" descr="logo_white.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097073" y="135262"/>
            <a:ext cx="1830111" cy="226991"/>
          </a:xfrm>
          <a:prstGeom prst="rect">
            <a:avLst/>
          </a:prstGeom>
        </p:spPr>
      </p:pic>
      <p:sp>
        <p:nvSpPr>
          <p:cNvPr id="2" name="TextBox 1"/>
          <p:cNvSpPr txBox="1"/>
          <p:nvPr userDrawn="1"/>
        </p:nvSpPr>
        <p:spPr>
          <a:xfrm>
            <a:off x="6781030" y="62345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50871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fontAlgn="base" hangingPunct="1">
        <a:spcBef>
          <a:spcPct val="0"/>
        </a:spcBef>
        <a:spcAft>
          <a:spcPct val="0"/>
        </a:spcAft>
        <a:defRPr sz="3200" b="1" kern="1200">
          <a:solidFill>
            <a:schemeClr val="tx1"/>
          </a:solidFill>
          <a:latin typeface="Arial"/>
          <a:ea typeface="ＭＳ Ｐゴシック" charset="0"/>
          <a:cs typeface="Arial"/>
        </a:defRPr>
      </a:lvl1pPr>
      <a:lvl2pPr algn="ctr" defTabSz="457200" rtl="0" eaLnBrk="1" fontAlgn="base" hangingPunct="1">
        <a:spcBef>
          <a:spcPct val="0"/>
        </a:spcBef>
        <a:spcAft>
          <a:spcPct val="0"/>
        </a:spcAft>
        <a:defRPr sz="3200" b="1">
          <a:solidFill>
            <a:schemeClr val="tx1"/>
          </a:solidFill>
          <a:latin typeface="Arial" charset="0"/>
          <a:ea typeface="ＭＳ Ｐゴシック" charset="0"/>
        </a:defRPr>
      </a:lvl2pPr>
      <a:lvl3pPr algn="ctr" defTabSz="457200" rtl="0" eaLnBrk="1" fontAlgn="base" hangingPunct="1">
        <a:spcBef>
          <a:spcPct val="0"/>
        </a:spcBef>
        <a:spcAft>
          <a:spcPct val="0"/>
        </a:spcAft>
        <a:defRPr sz="3200" b="1">
          <a:solidFill>
            <a:schemeClr val="tx1"/>
          </a:solidFill>
          <a:latin typeface="Arial" charset="0"/>
          <a:ea typeface="ＭＳ Ｐゴシック" charset="0"/>
        </a:defRPr>
      </a:lvl3pPr>
      <a:lvl4pPr algn="ctr" defTabSz="457200" rtl="0" eaLnBrk="1" fontAlgn="base" hangingPunct="1">
        <a:spcBef>
          <a:spcPct val="0"/>
        </a:spcBef>
        <a:spcAft>
          <a:spcPct val="0"/>
        </a:spcAft>
        <a:defRPr sz="3200" b="1">
          <a:solidFill>
            <a:schemeClr val="tx1"/>
          </a:solidFill>
          <a:latin typeface="Arial" charset="0"/>
          <a:ea typeface="ＭＳ Ｐゴシック" charset="0"/>
        </a:defRPr>
      </a:lvl4pPr>
      <a:lvl5pPr algn="ctr" defTabSz="457200" rtl="0" eaLnBrk="1" fontAlgn="base" hangingPunct="1">
        <a:spcBef>
          <a:spcPct val="0"/>
        </a:spcBef>
        <a:spcAft>
          <a:spcPct val="0"/>
        </a:spcAft>
        <a:defRPr sz="3200" b="1">
          <a:solidFill>
            <a:schemeClr val="tx1"/>
          </a:solidFill>
          <a:latin typeface="Arial" charset="0"/>
          <a:ea typeface="ＭＳ Ｐゴシック" charset="0"/>
        </a:defRPr>
      </a:lvl5pPr>
      <a:lvl6pPr marL="457200" algn="ctr" defTabSz="457200" rtl="0" eaLnBrk="1" fontAlgn="base" hangingPunct="1">
        <a:spcBef>
          <a:spcPct val="0"/>
        </a:spcBef>
        <a:spcAft>
          <a:spcPct val="0"/>
        </a:spcAft>
        <a:defRPr sz="3200" b="1">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3200" b="1">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3200" b="1">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3200" b="1">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sz="1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79234" y="1542197"/>
            <a:ext cx="7249675" cy="5056496"/>
          </a:xfrm>
          <a:prstGeom prst="rect">
            <a:avLst/>
          </a:prstGeom>
        </p:spPr>
      </p:pic>
      <p:sp>
        <p:nvSpPr>
          <p:cNvPr id="5" name="TextBox 4"/>
          <p:cNvSpPr txBox="1"/>
          <p:nvPr/>
        </p:nvSpPr>
        <p:spPr>
          <a:xfrm>
            <a:off x="639495" y="595043"/>
            <a:ext cx="7929155" cy="646331"/>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Paper Science and Engineering</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1641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6091" y="4570944"/>
            <a:ext cx="1446340" cy="1999130"/>
          </a:xfrm>
          <a:prstGeom prst="rect">
            <a:avLst/>
          </a:prstGeom>
        </p:spPr>
      </p:pic>
      <p:sp>
        <p:nvSpPr>
          <p:cNvPr id="2" name="TextBox 1"/>
          <p:cNvSpPr txBox="1"/>
          <p:nvPr/>
        </p:nvSpPr>
        <p:spPr>
          <a:xfrm>
            <a:off x="653142" y="731520"/>
            <a:ext cx="7929155" cy="646331"/>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Paper Science and Engineering</a:t>
            </a:r>
            <a:endParaRPr lang="en-US" sz="3600" b="1" dirty="0">
              <a:latin typeface="Arial" panose="020B0604020202020204" pitchFamily="34" charset="0"/>
              <a:cs typeface="Arial" panose="020B0604020202020204" pitchFamily="34" charset="0"/>
            </a:endParaRPr>
          </a:p>
        </p:txBody>
      </p:sp>
      <p:sp>
        <p:nvSpPr>
          <p:cNvPr id="3" name="TextBox 2"/>
          <p:cNvSpPr txBox="1"/>
          <p:nvPr/>
        </p:nvSpPr>
        <p:spPr>
          <a:xfrm>
            <a:off x="574764" y="1590939"/>
            <a:ext cx="8085909" cy="6186309"/>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65 year old, fully accredited ABET engineering program</a:t>
            </a:r>
          </a:p>
          <a:p>
            <a:pPr marL="285750" indent="-285750">
              <a:lnSpc>
                <a:spcPct val="150000"/>
              </a:lnSpc>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Ranked #1 in North America</a:t>
            </a:r>
          </a:p>
          <a:p>
            <a:pPr marL="285750" indent="-285750">
              <a:lnSpc>
                <a:spcPct val="150000"/>
              </a:lnSpc>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Established by industry to meet our unique needs</a:t>
            </a:r>
          </a:p>
          <a:p>
            <a:pPr marL="285750" indent="-285750">
              <a:lnSpc>
                <a:spcPct val="150000"/>
              </a:lnSpc>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Program enrollment is around 200 students</a:t>
            </a:r>
          </a:p>
          <a:p>
            <a:pPr marL="285750" indent="-285750">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40 person Advisory Board that provides support, input and guidance to our program</a:t>
            </a:r>
          </a:p>
          <a:p>
            <a:pPr marL="285750" indent="-285750">
              <a:lnSpc>
                <a:spcPct val="150000"/>
              </a:lnSpc>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Co-administered by the Colleges of Engineering         and Natural Resources</a:t>
            </a:r>
          </a:p>
          <a:p>
            <a:pPr marL="285750" indent="-285750">
              <a:lnSpc>
                <a:spcPct val="150000"/>
              </a:lnSpc>
              <a:buFont typeface="Wingdings" panose="05000000000000000000" pitchFamily="2" charset="2"/>
              <a:buChar char="Ø"/>
            </a:pPr>
            <a:endParaRPr lang="en-US" sz="2400" dirty="0" smtClean="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Ø"/>
            </a:pPr>
            <a:endParaRPr lang="en-US" sz="2400" dirty="0" smtClean="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5851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6091" y="4570944"/>
            <a:ext cx="1446340" cy="1999130"/>
          </a:xfrm>
          <a:prstGeom prst="rect">
            <a:avLst/>
          </a:prstGeom>
        </p:spPr>
      </p:pic>
      <p:sp>
        <p:nvSpPr>
          <p:cNvPr id="2" name="TextBox 1"/>
          <p:cNvSpPr txBox="1"/>
          <p:nvPr/>
        </p:nvSpPr>
        <p:spPr>
          <a:xfrm>
            <a:off x="653140" y="554099"/>
            <a:ext cx="7929155" cy="646331"/>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Paper Science and Engineering</a:t>
            </a:r>
            <a:endParaRPr lang="en-US" sz="3600" b="1" dirty="0">
              <a:latin typeface="Arial" panose="020B0604020202020204" pitchFamily="34" charset="0"/>
              <a:cs typeface="Arial" panose="020B0604020202020204" pitchFamily="34" charset="0"/>
            </a:endParaRPr>
          </a:p>
        </p:txBody>
      </p:sp>
      <p:sp>
        <p:nvSpPr>
          <p:cNvPr id="3" name="TextBox 2"/>
          <p:cNvSpPr txBox="1"/>
          <p:nvPr/>
        </p:nvSpPr>
        <p:spPr>
          <a:xfrm>
            <a:off x="574762" y="1350042"/>
            <a:ext cx="8167669" cy="6740307"/>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Small program with individual attention + industry interaction</a:t>
            </a:r>
          </a:p>
          <a:p>
            <a:pPr marL="285750" indent="-285750">
              <a:lnSpc>
                <a:spcPct val="150000"/>
              </a:lnSpc>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Hands on learning (labs, work experiences)</a:t>
            </a:r>
          </a:p>
          <a:p>
            <a:pPr marL="285750" indent="-285750">
              <a:lnSpc>
                <a:spcPct val="150000"/>
              </a:lnSpc>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Double Major in Chemical Engineering</a:t>
            </a:r>
          </a:p>
          <a:p>
            <a:pPr marL="285750" indent="-285750">
              <a:lnSpc>
                <a:spcPct val="150000"/>
              </a:lnSpc>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On site career services </a:t>
            </a:r>
          </a:p>
          <a:p>
            <a:pPr marL="285750" indent="-285750">
              <a:lnSpc>
                <a:spcPct val="150000"/>
              </a:lnSpc>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One work experience required</a:t>
            </a:r>
          </a:p>
          <a:p>
            <a:pPr marL="285750" indent="-285750">
              <a:lnSpc>
                <a:spcPct val="150000"/>
              </a:lnSpc>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90-100% full time job placement</a:t>
            </a:r>
          </a:p>
          <a:p>
            <a:pPr marL="285750" indent="-285750">
              <a:lnSpc>
                <a:spcPct val="150000"/>
              </a:lnSpc>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$73,800 average starting salary</a:t>
            </a:r>
          </a:p>
          <a:p>
            <a:pPr marL="285750" indent="-285750">
              <a:lnSpc>
                <a:spcPct val="150000"/>
              </a:lnSpc>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Scholarships available</a:t>
            </a:r>
          </a:p>
          <a:p>
            <a:pPr marL="285750" indent="-285750">
              <a:lnSpc>
                <a:spcPct val="150000"/>
              </a:lnSpc>
              <a:buFont typeface="Wingdings" panose="05000000000000000000" pitchFamily="2" charset="2"/>
              <a:buChar char="Ø"/>
            </a:pPr>
            <a:endParaRPr lang="en-US" sz="2400" dirty="0" smtClean="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Ø"/>
            </a:pPr>
            <a:endParaRPr lang="en-US" sz="2400" dirty="0" smtClean="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2703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6091" y="4570944"/>
            <a:ext cx="1446340" cy="1999130"/>
          </a:xfrm>
          <a:prstGeom prst="rect">
            <a:avLst/>
          </a:prstGeom>
        </p:spPr>
      </p:pic>
      <p:sp>
        <p:nvSpPr>
          <p:cNvPr id="2" name="TextBox 1"/>
          <p:cNvSpPr txBox="1"/>
          <p:nvPr/>
        </p:nvSpPr>
        <p:spPr>
          <a:xfrm>
            <a:off x="653142" y="731520"/>
            <a:ext cx="7929155" cy="646331"/>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Paper Science and Engineering</a:t>
            </a:r>
            <a:endParaRPr lang="en-US" sz="3600" b="1" dirty="0">
              <a:latin typeface="Arial" panose="020B0604020202020204" pitchFamily="34" charset="0"/>
              <a:cs typeface="Arial" panose="020B0604020202020204" pitchFamily="34" charset="0"/>
            </a:endParaRPr>
          </a:p>
        </p:txBody>
      </p:sp>
      <p:sp>
        <p:nvSpPr>
          <p:cNvPr id="3" name="TextBox 2"/>
          <p:cNvSpPr txBox="1"/>
          <p:nvPr/>
        </p:nvSpPr>
        <p:spPr>
          <a:xfrm>
            <a:off x="496388" y="1986724"/>
            <a:ext cx="8085909" cy="4524315"/>
          </a:xfrm>
          <a:prstGeom prst="rect">
            <a:avLst/>
          </a:prstGeom>
          <a:noFill/>
        </p:spPr>
        <p:txBody>
          <a:bodyPr wrap="square" rtlCol="0">
            <a:spAutoFit/>
          </a:bodyPr>
          <a:lstStyle/>
          <a:p>
            <a:pPr>
              <a:lnSpc>
                <a:spcPct val="150000"/>
              </a:lnSpc>
            </a:pPr>
            <a:r>
              <a:rPr lang="en-US" sz="2400" dirty="0" smtClean="0">
                <a:latin typeface="Arial" panose="020B0604020202020204" pitchFamily="34" charset="0"/>
                <a:cs typeface="Arial" panose="020B0604020202020204" pitchFamily="34" charset="0"/>
              </a:rPr>
              <a:t>Looking for students who are:</a:t>
            </a:r>
          </a:p>
          <a:p>
            <a:pPr marL="285750" indent="-285750">
              <a:lnSpc>
                <a:spcPct val="150000"/>
              </a:lnSpc>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Strong in math and sciences</a:t>
            </a:r>
          </a:p>
          <a:p>
            <a:pPr marL="285750" indent="-285750">
              <a:lnSpc>
                <a:spcPct val="150000"/>
              </a:lnSpc>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Desire engineering or STEM based careers</a:t>
            </a:r>
          </a:p>
          <a:p>
            <a:pPr marL="285750" indent="-285750">
              <a:lnSpc>
                <a:spcPct val="150000"/>
              </a:lnSpc>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Enjoy hands on learning</a:t>
            </a:r>
          </a:p>
          <a:p>
            <a:pPr marL="285750" indent="-285750">
              <a:lnSpc>
                <a:spcPct val="150000"/>
              </a:lnSpc>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Coming from High Schools or other institutions         (four year or community colleges)</a:t>
            </a:r>
          </a:p>
          <a:p>
            <a:pPr marL="285750" indent="-285750">
              <a:lnSpc>
                <a:spcPct val="150000"/>
              </a:lnSpc>
              <a:buFont typeface="Wingdings" panose="05000000000000000000" pitchFamily="2" charset="2"/>
              <a:buChar char="Ø"/>
            </a:pPr>
            <a:endParaRPr lang="en-US" sz="2400" dirty="0" smtClean="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775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6091" y="4570944"/>
            <a:ext cx="1446340" cy="1999130"/>
          </a:xfrm>
          <a:prstGeom prst="rect">
            <a:avLst/>
          </a:prstGeom>
        </p:spPr>
      </p:pic>
      <p:sp>
        <p:nvSpPr>
          <p:cNvPr id="2" name="TextBox 1"/>
          <p:cNvSpPr txBox="1"/>
          <p:nvPr/>
        </p:nvSpPr>
        <p:spPr>
          <a:xfrm>
            <a:off x="653142" y="731520"/>
            <a:ext cx="7929155" cy="646331"/>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Paper Science and Engineering</a:t>
            </a:r>
            <a:endParaRPr lang="en-US" sz="3600" b="1" dirty="0">
              <a:latin typeface="Arial" panose="020B0604020202020204" pitchFamily="34" charset="0"/>
              <a:cs typeface="Arial" panose="020B0604020202020204" pitchFamily="34" charset="0"/>
            </a:endParaRPr>
          </a:p>
        </p:txBody>
      </p:sp>
      <p:sp>
        <p:nvSpPr>
          <p:cNvPr id="3" name="TextBox 2"/>
          <p:cNvSpPr txBox="1"/>
          <p:nvPr/>
        </p:nvSpPr>
        <p:spPr>
          <a:xfrm>
            <a:off x="574764" y="1959428"/>
            <a:ext cx="8085909" cy="397031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University Open House – Saturday, October 19</a:t>
            </a:r>
          </a:p>
          <a:p>
            <a:pPr marL="285750" indent="-285750">
              <a:lnSpc>
                <a:spcPct val="150000"/>
              </a:lnSpc>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Engineering Open House – Saturday, March 21, 2020</a:t>
            </a:r>
          </a:p>
          <a:p>
            <a:pPr marL="285750" indent="-285750">
              <a:lnSpc>
                <a:spcPct val="150000"/>
              </a:lnSpc>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Summer Camp Opportunities for high school students</a:t>
            </a:r>
          </a:p>
          <a:p>
            <a:pPr marL="285750" indent="-285750">
              <a:lnSpc>
                <a:spcPct val="150000"/>
              </a:lnSpc>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Personalized Visits offered</a:t>
            </a:r>
          </a:p>
          <a:p>
            <a:pPr marL="285750" indent="-285750">
              <a:lnSpc>
                <a:spcPct val="150000"/>
              </a:lnSpc>
              <a:buFont typeface="Wingdings" panose="05000000000000000000" pitchFamily="2" charset="2"/>
              <a:buChar char="Ø"/>
            </a:pPr>
            <a:endParaRPr lang="en-US" sz="2400" dirty="0" smtClean="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Ø"/>
            </a:pPr>
            <a:endParaRPr lang="en-US" sz="2400" dirty="0" smtClean="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p:txBody>
      </p:sp>
      <p:sp>
        <p:nvSpPr>
          <p:cNvPr id="4" name="TextBox 3"/>
          <p:cNvSpPr txBox="1"/>
          <p:nvPr/>
        </p:nvSpPr>
        <p:spPr>
          <a:xfrm>
            <a:off x="2072410" y="4970344"/>
            <a:ext cx="5090615" cy="1200329"/>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Jennifer Piercy</a:t>
            </a:r>
          </a:p>
          <a:p>
            <a:pPr algn="ctr"/>
            <a:r>
              <a:rPr lang="en-US" sz="2400" dirty="0" smtClean="0">
                <a:latin typeface="Arial" panose="020B0604020202020204" pitchFamily="34" charset="0"/>
                <a:cs typeface="Arial" panose="020B0604020202020204" pitchFamily="34" charset="0"/>
              </a:rPr>
              <a:t>919-515-7709</a:t>
            </a:r>
          </a:p>
          <a:p>
            <a:pPr algn="ctr"/>
            <a:r>
              <a:rPr lang="en-US" sz="2400" dirty="0" smtClean="0">
                <a:latin typeface="Arial" panose="020B0604020202020204" pitchFamily="34" charset="0"/>
                <a:cs typeface="Arial" panose="020B0604020202020204" pitchFamily="34" charset="0"/>
              </a:rPr>
              <a:t>jmpiercy@ncsu.edu</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944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ncstate-ppt-template-horizontal-left-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TotalTime>
  <Words>641</Words>
  <Application>Microsoft Office PowerPoint</Application>
  <PresentationFormat>On-screen Show (4:3)</PresentationFormat>
  <Paragraphs>66</Paragraphs>
  <Slides>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ＭＳ Ｐゴシック</vt:lpstr>
      <vt:lpstr>Arial</vt:lpstr>
      <vt:lpstr>Calibri</vt:lpstr>
      <vt:lpstr>Courier New</vt:lpstr>
      <vt:lpstr>Wingdings</vt:lpstr>
      <vt:lpstr>ncstate-ppt-template-horizontal-left-logo</vt:lpstr>
      <vt:lpstr>PowerPoint Presentation</vt:lpstr>
      <vt:lpstr>PowerPoint Presentation</vt:lpstr>
      <vt:lpstr>PowerPoint Presentation</vt:lpstr>
      <vt:lpstr>PowerPoint Presentation</vt:lpstr>
      <vt:lpstr>PowerPoint Presentation</vt:lpstr>
    </vt:vector>
  </TitlesOfParts>
  <Company>North Carolina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Michelle Piercy</dc:creator>
  <cp:lastModifiedBy>Jennifer Michelle Piercy</cp:lastModifiedBy>
  <cp:revision>9</cp:revision>
  <dcterms:created xsi:type="dcterms:W3CDTF">2019-10-16T12:19:16Z</dcterms:created>
  <dcterms:modified xsi:type="dcterms:W3CDTF">2019-10-16T13:37:31Z</dcterms:modified>
</cp:coreProperties>
</file>