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68" r:id="rId4"/>
    <p:sldId id="269" r:id="rId5"/>
    <p:sldId id="261" r:id="rId6"/>
    <p:sldId id="263" r:id="rId7"/>
    <p:sldId id="272" r:id="rId8"/>
    <p:sldId id="285" r:id="rId9"/>
    <p:sldId id="284" r:id="rId10"/>
    <p:sldId id="283" r:id="rId11"/>
    <p:sldId id="289" r:id="rId12"/>
    <p:sldId id="270" r:id="rId13"/>
    <p:sldId id="278" r:id="rId14"/>
    <p:sldId id="274" r:id="rId15"/>
    <p:sldId id="256" r:id="rId16"/>
    <p:sldId id="275" r:id="rId17"/>
    <p:sldId id="277" r:id="rId18"/>
    <p:sldId id="279" r:id="rId19"/>
    <p:sldId id="276" r:id="rId20"/>
    <p:sldId id="257" r:id="rId21"/>
    <p:sldId id="280" r:id="rId22"/>
    <p:sldId id="282" r:id="rId23"/>
    <p:sldId id="281" r:id="rId24"/>
    <p:sldId id="259" r:id="rId25"/>
    <p:sldId id="271" r:id="rId26"/>
    <p:sldId id="287" r:id="rId27"/>
    <p:sldId id="286" r:id="rId28"/>
    <p:sldId id="288" r:id="rId29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309D1D3-516E-4C86-98C2-E27573AD1AB7}">
          <p14:sldIdLst>
            <p14:sldId id="266"/>
            <p14:sldId id="268"/>
            <p14:sldId id="269"/>
            <p14:sldId id="261"/>
            <p14:sldId id="263"/>
            <p14:sldId id="272"/>
            <p14:sldId id="285"/>
            <p14:sldId id="284"/>
            <p14:sldId id="283"/>
            <p14:sldId id="289"/>
            <p14:sldId id="270"/>
            <p14:sldId id="278"/>
          </p14:sldIdLst>
        </p14:section>
        <p14:section name="Untitled Section" id="{EE11B3EE-395C-403E-A429-2035C023F905}">
          <p14:sldIdLst>
            <p14:sldId id="274"/>
            <p14:sldId id="256"/>
            <p14:sldId id="275"/>
            <p14:sldId id="277"/>
            <p14:sldId id="279"/>
            <p14:sldId id="276"/>
            <p14:sldId id="257"/>
            <p14:sldId id="280"/>
            <p14:sldId id="282"/>
            <p14:sldId id="281"/>
            <p14:sldId id="259"/>
            <p14:sldId id="271"/>
            <p14:sldId id="287"/>
            <p14:sldId id="286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7" autoAdjust="0"/>
    <p:restoredTop sz="94660"/>
  </p:normalViewPr>
  <p:slideViewPr>
    <p:cSldViewPr snapToGrid="0">
      <p:cViewPr varScale="1">
        <p:scale>
          <a:sx n="77" d="100"/>
          <a:sy n="77" d="100"/>
        </p:scale>
        <p:origin x="59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4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71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85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14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445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94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1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61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9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36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1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34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17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9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07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338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19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66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55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34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56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7EB78-F12A-4504-B18F-CF4C2763EB80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268B6-D536-473B-8B77-0C4FA0259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1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30EC1-BE79-4102-A7EC-9F2B5D2827E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FA4EE-63EB-4B3D-98A0-5745E2303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79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e.me/i/illustration-hans-moller-mollers-dk-alternative-facts-953601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robin_harris\Documents\Pictures\Collge-of-The-Albemarle---Vertical-Tagline-Logo---CMY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21" y="-387520"/>
            <a:ext cx="5306939" cy="514456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99987" y="4330252"/>
            <a:ext cx="107733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</a:rPr>
              <a:t>HEALTH SCIENCES &amp; WELLNESS PROGRAMS</a:t>
            </a:r>
          </a:p>
          <a:p>
            <a:pPr algn="ctr"/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</a:rPr>
              <a:t>(HSWP) PATHWAYS</a:t>
            </a:r>
            <a:endParaRPr lang="en-US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97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63" y="-133827"/>
            <a:ext cx="8532304" cy="65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29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9856" y="500022"/>
            <a:ext cx="10033846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5400" i="1" u="sng" dirty="0" smtClean="0"/>
              <a:t>Where</a:t>
            </a:r>
            <a:r>
              <a:rPr lang="en-US" sz="5400" dirty="0" smtClean="0"/>
              <a:t> are ALL the options for NCCCS health care education?  </a:t>
            </a:r>
          </a:p>
          <a:p>
            <a:r>
              <a:rPr lang="en-US" sz="1400" dirty="0" smtClean="0"/>
              <a:t>There are many more actual programs than these three – but these help create a system view.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2756" y="3093221"/>
            <a:ext cx="2747511" cy="181588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NURSING </a:t>
            </a:r>
          </a:p>
          <a:p>
            <a:r>
              <a:rPr lang="en-US" sz="4400" dirty="0" smtClean="0"/>
              <a:t>PATHWAY </a:t>
            </a:r>
            <a:r>
              <a:rPr lang="en-US" sz="2400" dirty="0" smtClean="0"/>
              <a:t>(</a:t>
            </a:r>
            <a:r>
              <a:rPr lang="en-US" sz="2400" dirty="0" err="1" smtClean="0"/>
              <a:t>Curr</a:t>
            </a:r>
            <a:r>
              <a:rPr lang="en-US" sz="2400" dirty="0" smtClean="0"/>
              <a:t> and </a:t>
            </a:r>
            <a:r>
              <a:rPr lang="en-US" sz="2400" dirty="0" err="1" smtClean="0"/>
              <a:t>Cont</a:t>
            </a:r>
            <a:r>
              <a:rPr lang="en-US" sz="2400" dirty="0" smtClean="0"/>
              <a:t> Ed)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693356" y="3093223"/>
            <a:ext cx="4380529" cy="30469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COLLEGE </a:t>
            </a:r>
          </a:p>
          <a:p>
            <a:pPr algn="ctr"/>
            <a:r>
              <a:rPr lang="en-US" sz="3600" dirty="0" smtClean="0"/>
              <a:t>TRANSFER and </a:t>
            </a:r>
          </a:p>
          <a:p>
            <a:pPr algn="ctr"/>
            <a:r>
              <a:rPr lang="en-US" sz="3600" dirty="0" smtClean="0"/>
              <a:t>Pre-HEALTH SCIENCE </a:t>
            </a:r>
          </a:p>
          <a:p>
            <a:pPr algn="ctr"/>
            <a:r>
              <a:rPr lang="en-US" sz="3600" dirty="0" smtClean="0"/>
              <a:t>READINESS PATHWAYS</a:t>
            </a:r>
          </a:p>
          <a:p>
            <a:pPr algn="ctr"/>
            <a:r>
              <a:rPr lang="en-US" sz="2400" dirty="0" smtClean="0"/>
              <a:t>(Includes high school CCP and CTE pathways)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981438" y="3093221"/>
            <a:ext cx="2510174" cy="249299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/>
              <a:t>ALLIED </a:t>
            </a:r>
          </a:p>
          <a:p>
            <a:r>
              <a:rPr lang="en-US" sz="4400" dirty="0" smtClean="0"/>
              <a:t>HEALTH </a:t>
            </a:r>
          </a:p>
          <a:p>
            <a:r>
              <a:rPr lang="en-US" sz="4400" dirty="0" smtClean="0"/>
              <a:t>PATHWAY </a:t>
            </a:r>
          </a:p>
          <a:p>
            <a:r>
              <a:rPr lang="en-US" sz="2400" dirty="0" smtClean="0"/>
              <a:t>(</a:t>
            </a:r>
            <a:r>
              <a:rPr lang="en-US" sz="2400" dirty="0" err="1" smtClean="0"/>
              <a:t>Curr</a:t>
            </a:r>
            <a:r>
              <a:rPr lang="en-US" sz="2400" dirty="0" smtClean="0"/>
              <a:t> and </a:t>
            </a:r>
            <a:r>
              <a:rPr lang="en-US" sz="2400" dirty="0" err="1" smtClean="0"/>
              <a:t>Cont</a:t>
            </a:r>
            <a:r>
              <a:rPr lang="en-US" sz="2400" dirty="0" smtClean="0"/>
              <a:t> Ed)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45323" y="2268415"/>
            <a:ext cx="3738297" cy="7121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83620" y="2268415"/>
            <a:ext cx="3963765" cy="82480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" idx="0"/>
          </p:cNvCxnSpPr>
          <p:nvPr/>
        </p:nvCxnSpPr>
        <p:spPr>
          <a:xfrm>
            <a:off x="5883620" y="2268415"/>
            <a:ext cx="1" cy="8248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51" y="444621"/>
            <a:ext cx="19240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6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1620" y="500022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5400" i="1" u="sng" dirty="0" smtClean="0"/>
              <a:t>Where</a:t>
            </a:r>
            <a:r>
              <a:rPr lang="en-US" sz="5400" dirty="0" smtClean="0"/>
              <a:t> are ALL the options for NCCCS health care education?  </a:t>
            </a:r>
          </a:p>
          <a:p>
            <a:r>
              <a:rPr lang="en-US" sz="1400" dirty="0" smtClean="0"/>
              <a:t>There are many more actual programs than these three – but these help create a system view.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2756" y="3093221"/>
            <a:ext cx="2747511" cy="181588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NURSING </a:t>
            </a:r>
          </a:p>
          <a:p>
            <a:r>
              <a:rPr lang="en-US" sz="4400" dirty="0" smtClean="0"/>
              <a:t>PATHWAY </a:t>
            </a:r>
            <a:r>
              <a:rPr lang="en-US" sz="2400" dirty="0" smtClean="0"/>
              <a:t>(</a:t>
            </a:r>
            <a:r>
              <a:rPr lang="en-US" sz="2400" dirty="0" err="1" smtClean="0"/>
              <a:t>Curr</a:t>
            </a:r>
            <a:r>
              <a:rPr lang="en-US" sz="2400" dirty="0" smtClean="0"/>
              <a:t> and </a:t>
            </a:r>
            <a:r>
              <a:rPr lang="en-US" sz="2400" dirty="0" err="1" smtClean="0"/>
              <a:t>Cont</a:t>
            </a:r>
            <a:r>
              <a:rPr lang="en-US" sz="2400" dirty="0" smtClean="0"/>
              <a:t> Ed)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693356" y="3093223"/>
            <a:ext cx="4380529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981438" y="3093221"/>
            <a:ext cx="2515064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45323" y="2268415"/>
            <a:ext cx="3738297" cy="7121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83620" y="2268415"/>
            <a:ext cx="3963765" cy="82480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" idx="0"/>
          </p:cNvCxnSpPr>
          <p:nvPr/>
        </p:nvCxnSpPr>
        <p:spPr>
          <a:xfrm>
            <a:off x="5883620" y="2268415"/>
            <a:ext cx="1" cy="8248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68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8067" y="3999116"/>
            <a:ext cx="1752600" cy="144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82489" y="1860970"/>
            <a:ext cx="993382" cy="8315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42774" y="1869222"/>
            <a:ext cx="1116351" cy="8162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prstClr val="black"/>
                </a:solidFill>
                <a:latin typeface="Calibri"/>
              </a:rPr>
              <a:t>Medication</a:t>
            </a:r>
          </a:p>
          <a:p>
            <a:r>
              <a:rPr lang="en-US" sz="1400" dirty="0">
                <a:solidFill>
                  <a:prstClr val="black"/>
                </a:solidFill>
                <a:latin typeface="Calibri"/>
              </a:rPr>
              <a:t> Aide</a:t>
            </a:r>
          </a:p>
        </p:txBody>
      </p:sp>
      <p:sp>
        <p:nvSpPr>
          <p:cNvPr id="7" name="Rectangle 6"/>
          <p:cNvSpPr/>
          <p:nvPr/>
        </p:nvSpPr>
        <p:spPr>
          <a:xfrm>
            <a:off x="3558976" y="3610275"/>
            <a:ext cx="1513675" cy="18366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prstClr val="white"/>
                </a:solidFill>
                <a:latin typeface="Calibri"/>
              </a:rPr>
              <a:t>Practical </a:t>
            </a:r>
          </a:p>
          <a:p>
            <a:r>
              <a:rPr lang="en-US" sz="1600" b="1" dirty="0">
                <a:solidFill>
                  <a:prstClr val="white"/>
                </a:solidFill>
                <a:latin typeface="Calibri"/>
              </a:rPr>
              <a:t>Nursing (PN)  </a:t>
            </a:r>
            <a:r>
              <a:rPr lang="en-US" sz="1200" b="1" dirty="0">
                <a:solidFill>
                  <a:prstClr val="white"/>
                </a:solidFill>
                <a:latin typeface="Calibri"/>
              </a:rPr>
              <a:t>leads to </a:t>
            </a:r>
            <a:r>
              <a:rPr lang="en-US" b="1" dirty="0">
                <a:solidFill>
                  <a:prstClr val="white"/>
                </a:solidFill>
                <a:latin typeface="Calibri"/>
              </a:rPr>
              <a:t>LPN </a:t>
            </a:r>
            <a:r>
              <a:rPr lang="en-US" sz="1600" b="1" dirty="0">
                <a:solidFill>
                  <a:prstClr val="white"/>
                </a:solidFill>
                <a:latin typeface="Calibri"/>
              </a:rPr>
              <a:t>(Licensed Practical Nurse)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89774" y="3146587"/>
            <a:ext cx="1729581" cy="23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prstClr val="white"/>
                </a:solidFill>
                <a:latin typeface="Calibri"/>
              </a:rPr>
              <a:t>Associate Degree Nursing (A.D.N.) </a:t>
            </a:r>
            <a:r>
              <a:rPr lang="en-US" sz="1200" b="1" dirty="0">
                <a:solidFill>
                  <a:prstClr val="white"/>
                </a:solidFill>
                <a:latin typeface="Calibri"/>
              </a:rPr>
              <a:t>leads to </a:t>
            </a:r>
            <a:r>
              <a:rPr lang="en-US" b="1" dirty="0">
                <a:solidFill>
                  <a:prstClr val="white"/>
                </a:solidFill>
                <a:latin typeface="Calibri"/>
              </a:rPr>
              <a:t>RN</a:t>
            </a:r>
          </a:p>
          <a:p>
            <a:r>
              <a:rPr lang="en-US" sz="1400" b="1" dirty="0">
                <a:solidFill>
                  <a:prstClr val="white"/>
                </a:solidFill>
                <a:latin typeface="Calibri"/>
              </a:rPr>
              <a:t>(Registered Nurse) </a:t>
            </a:r>
          </a:p>
        </p:txBody>
      </p:sp>
      <p:sp>
        <p:nvSpPr>
          <p:cNvPr id="13" name="5-Point Star 12"/>
          <p:cNvSpPr/>
          <p:nvPr/>
        </p:nvSpPr>
        <p:spPr>
          <a:xfrm>
            <a:off x="1628469" y="3609556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5-Point Star 13"/>
          <p:cNvSpPr/>
          <p:nvPr/>
        </p:nvSpPr>
        <p:spPr>
          <a:xfrm>
            <a:off x="3051604" y="1587062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1672747" y="1589463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3322067" y="3547549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4856378" y="3120020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495549" y="5430646"/>
            <a:ext cx="381000" cy="557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363270" y="2679284"/>
            <a:ext cx="209384" cy="3156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181054" y="5463285"/>
            <a:ext cx="381000" cy="557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52542" y="5430646"/>
            <a:ext cx="381000" cy="557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471395" y="5440258"/>
            <a:ext cx="381000" cy="557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98067" y="339566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  <a:latin typeface="Calibri"/>
              </a:rPr>
              <a:t>Health Occupations Pathway… NURSING   </a:t>
            </a:r>
          </a:p>
          <a:p>
            <a:r>
              <a:rPr lang="en-US" sz="2000" dirty="0">
                <a:solidFill>
                  <a:prstClr val="black"/>
                </a:solidFill>
                <a:latin typeface="Calibri"/>
              </a:rPr>
              <a:t>All Programs in Blue are Available at COA!! </a:t>
            </a:r>
          </a:p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         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Calibri"/>
              </a:rPr>
              <a:t>Earns a specific degree or certification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68143" y="4461642"/>
            <a:ext cx="1381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Calibri"/>
              </a:rPr>
              <a:t>Nurse Aide </a:t>
            </a:r>
          </a:p>
          <a:p>
            <a:r>
              <a:rPr lang="en-US" sz="1200" dirty="0">
                <a:solidFill>
                  <a:prstClr val="black"/>
                </a:solidFill>
                <a:latin typeface="Calibri"/>
              </a:rPr>
              <a:t>Level  I (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Cont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Ed) or </a:t>
            </a:r>
          </a:p>
          <a:p>
            <a:r>
              <a:rPr lang="en-US" sz="1200" dirty="0">
                <a:solidFill>
                  <a:prstClr val="black"/>
                </a:solidFill>
                <a:latin typeface="Calibri"/>
              </a:rPr>
              <a:t>Nurse Aide  Diploma Pathway</a:t>
            </a:r>
          </a:p>
          <a:p>
            <a:endParaRPr lang="en-US" sz="1200" dirty="0">
              <a:solidFill>
                <a:prstClr val="black"/>
              </a:solidFill>
              <a:latin typeface="Calibri"/>
            </a:endParaRPr>
          </a:p>
          <a:p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4765" y="1989970"/>
            <a:ext cx="737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Calibri"/>
              </a:rPr>
              <a:t>Nurse </a:t>
            </a:r>
          </a:p>
          <a:p>
            <a:r>
              <a:rPr lang="en-US" sz="1600" dirty="0">
                <a:solidFill>
                  <a:prstClr val="black"/>
                </a:solidFill>
                <a:latin typeface="Calibri"/>
              </a:rPr>
              <a:t>Aide II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712553" y="2684638"/>
            <a:ext cx="176386" cy="272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819355" y="2682899"/>
            <a:ext cx="1399771" cy="27573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prstClr val="white"/>
                </a:solidFill>
                <a:latin typeface="Calibri"/>
              </a:rPr>
              <a:t>Bachelor’s Science in Nursing (BSN) </a:t>
            </a:r>
            <a:r>
              <a:rPr lang="en-US" sz="1200" b="1" dirty="0">
                <a:solidFill>
                  <a:prstClr val="white"/>
                </a:solidFill>
                <a:latin typeface="Calibri"/>
              </a:rPr>
              <a:t>leads to </a:t>
            </a:r>
            <a:r>
              <a:rPr lang="en-US" b="1" dirty="0">
                <a:solidFill>
                  <a:prstClr val="white"/>
                </a:solidFill>
                <a:latin typeface="Calibri"/>
              </a:rPr>
              <a:t>RN</a:t>
            </a:r>
            <a:r>
              <a:rPr lang="en-US" sz="1200" b="1" dirty="0">
                <a:solidFill>
                  <a:prstClr val="white"/>
                </a:solidFill>
                <a:latin typeface="Calibri"/>
              </a:rPr>
              <a:t>          </a:t>
            </a:r>
            <a:r>
              <a:rPr lang="en-US" sz="1400" b="1" dirty="0">
                <a:solidFill>
                  <a:prstClr val="white"/>
                </a:solidFill>
                <a:latin typeface="Calibri"/>
              </a:rPr>
              <a:t>(Registered Nurse)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219754" y="990600"/>
            <a:ext cx="990600" cy="447268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Masters Degree Nursing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8690011" y="5407816"/>
            <a:ext cx="475608" cy="633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236551" y="600935"/>
            <a:ext cx="1048392" cy="484598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  <a:latin typeface="Calibri"/>
              </a:rPr>
              <a:t>DNP/ PHD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9605052" y="5386047"/>
            <a:ext cx="475608" cy="633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5-Point Star 36"/>
          <p:cNvSpPr/>
          <p:nvPr/>
        </p:nvSpPr>
        <p:spPr>
          <a:xfrm>
            <a:off x="8858071" y="686398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5-Point Star 37"/>
          <p:cNvSpPr/>
          <p:nvPr/>
        </p:nvSpPr>
        <p:spPr>
          <a:xfrm>
            <a:off x="10022820" y="333116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5-Point Star 38"/>
          <p:cNvSpPr/>
          <p:nvPr/>
        </p:nvSpPr>
        <p:spPr>
          <a:xfrm>
            <a:off x="7975804" y="2229072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13285" y="6073696"/>
            <a:ext cx="73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$9-12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61656" y="6066207"/>
            <a:ext cx="58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$16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98496" y="6037057"/>
            <a:ext cx="58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$23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36122" y="6045485"/>
            <a:ext cx="58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$23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914544" y="6079239"/>
            <a:ext cx="69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prstClr val="black"/>
                </a:solidFill>
                <a:latin typeface="Calibri"/>
              </a:rPr>
              <a:t>$29+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858589" y="6045485"/>
            <a:ext cx="72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$35+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659528" y="2980492"/>
            <a:ext cx="58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$12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0686" y="2999959"/>
            <a:ext cx="58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$11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981200" y="6073696"/>
            <a:ext cx="55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Hourly </a:t>
            </a:r>
          </a:p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Wage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968144" y="5533398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849110" y="5536658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409987" y="5511138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938863" y="2748899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291529" y="2760944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5" name="Rectangle 54"/>
          <p:cNvSpPr/>
          <p:nvPr/>
        </p:nvSpPr>
        <p:spPr>
          <a:xfrm>
            <a:off x="4503738" y="1543463"/>
            <a:ext cx="1574338" cy="1160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prstClr val="white"/>
                </a:solidFill>
                <a:latin typeface="Calibri"/>
              </a:rPr>
              <a:t>LPN-ADN</a:t>
            </a:r>
          </a:p>
          <a:p>
            <a:r>
              <a:rPr lang="en-US" b="1" dirty="0">
                <a:solidFill>
                  <a:prstClr val="white"/>
                </a:solidFill>
                <a:latin typeface="Calibri"/>
              </a:rPr>
              <a:t> Option  </a:t>
            </a:r>
            <a:r>
              <a:rPr lang="en-US" sz="1200" b="1" dirty="0">
                <a:solidFill>
                  <a:prstClr val="white"/>
                </a:solidFill>
                <a:latin typeface="Calibri"/>
              </a:rPr>
              <a:t>bridge for LPNs to A.D.N. program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438843" y="1209788"/>
            <a:ext cx="1585835" cy="9901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prstClr val="black"/>
                </a:solidFill>
                <a:latin typeface="Calibri"/>
              </a:rPr>
              <a:t>Step Center 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bridge for </a:t>
            </a:r>
          </a:p>
          <a:p>
            <a:r>
              <a:rPr lang="en-US" b="1" dirty="0">
                <a:solidFill>
                  <a:prstClr val="black"/>
                </a:solidFill>
                <a:latin typeface="Calibri"/>
              </a:rPr>
              <a:t>RN to BSN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10053" y="2742410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373834" y="2223415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latin typeface="Calibri"/>
              </a:rPr>
              <a:t>COA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2706705" y="2701918"/>
            <a:ext cx="169846" cy="1295982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970006" y="2682900"/>
            <a:ext cx="263213" cy="1309182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7" idx="0"/>
            <a:endCxn id="55" idx="2"/>
          </p:cNvCxnSpPr>
          <p:nvPr/>
        </p:nvCxnSpPr>
        <p:spPr>
          <a:xfrm flipV="1">
            <a:off x="4315813" y="2703534"/>
            <a:ext cx="975094" cy="906741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5308901" y="2714825"/>
            <a:ext cx="4450" cy="482949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6141402" y="2208374"/>
            <a:ext cx="872453" cy="934452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7086600" y="2229582"/>
            <a:ext cx="0" cy="472337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5-Point Star 74"/>
          <p:cNvSpPr/>
          <p:nvPr/>
        </p:nvSpPr>
        <p:spPr>
          <a:xfrm>
            <a:off x="6577942" y="2660007"/>
            <a:ext cx="457200" cy="45035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313352" y="4934184"/>
            <a:ext cx="2880206" cy="4830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prstClr val="black"/>
                </a:solidFill>
                <a:latin typeface="Calibri"/>
              </a:rPr>
              <a:t>COA and ODU Concurrent Enrollment </a:t>
            </a:r>
          </a:p>
          <a:p>
            <a:pPr algn="ctr"/>
            <a:r>
              <a:rPr lang="en-US" sz="1050" b="1" dirty="0">
                <a:solidFill>
                  <a:prstClr val="black"/>
                </a:solidFill>
                <a:latin typeface="Calibri"/>
              </a:rPr>
              <a:t>COA and ECU RIBN &amp; </a:t>
            </a:r>
            <a:r>
              <a:rPr lang="en-US" sz="1050" b="1" dirty="0" err="1">
                <a:solidFill>
                  <a:prstClr val="black"/>
                </a:solidFill>
                <a:latin typeface="Calibri"/>
              </a:rPr>
              <a:t>aRIBN</a:t>
            </a:r>
            <a:r>
              <a:rPr lang="en-US" sz="1050" b="1" dirty="0">
                <a:solidFill>
                  <a:prstClr val="black"/>
                </a:solidFill>
                <a:latin typeface="Calibri"/>
              </a:rPr>
              <a:t> Dual Enrollment</a:t>
            </a:r>
          </a:p>
        </p:txBody>
      </p:sp>
      <p:sp>
        <p:nvSpPr>
          <p:cNvPr id="60" name="5-Point Star 59"/>
          <p:cNvSpPr/>
          <p:nvPr/>
        </p:nvSpPr>
        <p:spPr>
          <a:xfrm>
            <a:off x="1968143" y="1066801"/>
            <a:ext cx="161805" cy="126647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879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03" y="0"/>
            <a:ext cx="9193893" cy="708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569" y="0"/>
            <a:ext cx="9033167" cy="695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6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457" y="141062"/>
            <a:ext cx="8461196" cy="651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6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1620" y="500022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en-US" sz="5400" i="1" u="sng" dirty="0" smtClean="0"/>
              <a:t>Where</a:t>
            </a:r>
            <a:r>
              <a:rPr lang="en-US" sz="5400" dirty="0" smtClean="0"/>
              <a:t> are ALL the options for NCCCS health care education?  </a:t>
            </a:r>
          </a:p>
          <a:p>
            <a:r>
              <a:rPr lang="en-US" sz="1400" dirty="0" smtClean="0"/>
              <a:t>There are many more actual programs than these three – but these help create a system view.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2756" y="3093221"/>
            <a:ext cx="2747511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693356" y="3093223"/>
            <a:ext cx="4380529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981438" y="3093221"/>
            <a:ext cx="2510174" cy="249299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/>
              <a:t>ALLIED </a:t>
            </a:r>
          </a:p>
          <a:p>
            <a:r>
              <a:rPr lang="en-US" sz="4400" dirty="0" smtClean="0"/>
              <a:t>HEALTH </a:t>
            </a:r>
          </a:p>
          <a:p>
            <a:r>
              <a:rPr lang="en-US" sz="4400" dirty="0" smtClean="0"/>
              <a:t>PATHWAY </a:t>
            </a:r>
          </a:p>
          <a:p>
            <a:r>
              <a:rPr lang="en-US" sz="2400" dirty="0" smtClean="0"/>
              <a:t>(</a:t>
            </a:r>
            <a:r>
              <a:rPr lang="en-US" sz="2400" dirty="0" err="1" smtClean="0"/>
              <a:t>Curr</a:t>
            </a:r>
            <a:r>
              <a:rPr lang="en-US" sz="2400" dirty="0" smtClean="0"/>
              <a:t> and </a:t>
            </a:r>
            <a:r>
              <a:rPr lang="en-US" sz="2400" dirty="0" err="1" smtClean="0"/>
              <a:t>Cont</a:t>
            </a:r>
            <a:r>
              <a:rPr lang="en-US" sz="2400" dirty="0" smtClean="0"/>
              <a:t> Ed)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45323" y="2268415"/>
            <a:ext cx="3738297" cy="7121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83620" y="2268415"/>
            <a:ext cx="3963765" cy="82480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" idx="0"/>
          </p:cNvCxnSpPr>
          <p:nvPr/>
        </p:nvCxnSpPr>
        <p:spPr>
          <a:xfrm>
            <a:off x="5883620" y="2268415"/>
            <a:ext cx="1" cy="8248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17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Straight Connector 104"/>
          <p:cNvCxnSpPr>
            <a:endCxn id="85" idx="0"/>
          </p:cNvCxnSpPr>
          <p:nvPr/>
        </p:nvCxnSpPr>
        <p:spPr>
          <a:xfrm>
            <a:off x="10107266" y="1768798"/>
            <a:ext cx="1421" cy="56622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9160177" y="1780406"/>
            <a:ext cx="5442" cy="2226436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8214661" y="1703584"/>
            <a:ext cx="1819" cy="229778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7255170" y="1744735"/>
            <a:ext cx="1819" cy="229778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6339996" y="1734742"/>
            <a:ext cx="1819" cy="229778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5209313" y="1703584"/>
            <a:ext cx="1819" cy="229778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4070367" y="1703583"/>
            <a:ext cx="6445" cy="2342872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183749" y="1726122"/>
            <a:ext cx="1819" cy="229778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03490" y="221339"/>
            <a:ext cx="5990727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COA Health Occupations Pathways…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ALLIED HEALTH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All Programs in ORANGE are Available at COA!! </a:t>
            </a:r>
          </a:p>
          <a:p>
            <a:r>
              <a:rPr lang="en-US" sz="1050" dirty="0"/>
              <a:t>          </a:t>
            </a:r>
          </a:p>
        </p:txBody>
      </p:sp>
      <p:cxnSp>
        <p:nvCxnSpPr>
          <p:cNvPr id="29" name="Straight Connector 28"/>
          <p:cNvCxnSpPr>
            <a:endCxn id="5" idx="0"/>
          </p:cNvCxnSpPr>
          <p:nvPr/>
        </p:nvCxnSpPr>
        <p:spPr>
          <a:xfrm flipH="1">
            <a:off x="2180568" y="1715470"/>
            <a:ext cx="46968" cy="2317052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748868" y="1797366"/>
            <a:ext cx="874882" cy="2144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</a:rPr>
              <a:t>Medical Assisting</a:t>
            </a:r>
          </a:p>
          <a:p>
            <a:pPr algn="ctr"/>
            <a:r>
              <a:rPr lang="en-US" sz="900" b="1" dirty="0">
                <a:solidFill>
                  <a:schemeClr val="bg1"/>
                </a:solidFill>
              </a:rPr>
              <a:t>Diploma  </a:t>
            </a:r>
          </a:p>
          <a:p>
            <a:pPr algn="ctr"/>
            <a:r>
              <a:rPr lang="en-US" sz="900" b="1" dirty="0">
                <a:solidFill>
                  <a:schemeClr val="bg1"/>
                </a:solidFill>
              </a:rPr>
              <a:t>eligible for AAMA exam to become CMA certified</a:t>
            </a:r>
          </a:p>
          <a:p>
            <a:pPr algn="ctr"/>
            <a:endParaRPr lang="en-US" sz="900" b="1" dirty="0">
              <a:solidFill>
                <a:schemeClr val="bg1"/>
              </a:solidFill>
            </a:endParaRPr>
          </a:p>
          <a:p>
            <a:pPr algn="ctr"/>
            <a:r>
              <a:rPr lang="en-US" sz="900" b="1" dirty="0">
                <a:solidFill>
                  <a:schemeClr val="bg1"/>
                </a:solidFill>
              </a:rPr>
              <a:t>(Dental Assisting offered  in collaboration with Martin CC)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</a:rPr>
              <a:t>$12</a:t>
            </a:r>
          </a:p>
        </p:txBody>
      </p:sp>
      <p:sp>
        <p:nvSpPr>
          <p:cNvPr id="5" name="Rectangle 4"/>
          <p:cNvSpPr/>
          <p:nvPr/>
        </p:nvSpPr>
        <p:spPr>
          <a:xfrm>
            <a:off x="1741388" y="4032522"/>
            <a:ext cx="878361" cy="15220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/>
              <a:t>Medical Assisting</a:t>
            </a:r>
          </a:p>
          <a:p>
            <a:pPr algn="ctr"/>
            <a:r>
              <a:rPr lang="en-US" sz="900" b="1" dirty="0"/>
              <a:t>Associate Degree</a:t>
            </a:r>
          </a:p>
        </p:txBody>
      </p:sp>
      <p:sp>
        <p:nvSpPr>
          <p:cNvPr id="7" name="Rectangle 6"/>
          <p:cNvSpPr/>
          <p:nvPr/>
        </p:nvSpPr>
        <p:spPr>
          <a:xfrm>
            <a:off x="2699060" y="4001364"/>
            <a:ext cx="914801" cy="155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Medical Office Administration Associate Degree</a:t>
            </a:r>
          </a:p>
        </p:txBody>
      </p:sp>
      <p:sp>
        <p:nvSpPr>
          <p:cNvPr id="8" name="Rectangle 7"/>
          <p:cNvSpPr/>
          <p:nvPr/>
        </p:nvSpPr>
        <p:spPr>
          <a:xfrm>
            <a:off x="3732764" y="4032522"/>
            <a:ext cx="839587" cy="15220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Healthcare Business Informatics Associate Degree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934511" y="5710608"/>
            <a:ext cx="822049" cy="81336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Clinical Laboratory Sciences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8764" y="5341182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985565" y="6043432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COA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91392" y="5990891"/>
            <a:ext cx="585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COA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852896" y="1363752"/>
            <a:ext cx="2628081" cy="342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Medical Office Admin, Assisting, Technology and  Informatics 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706540" y="1763437"/>
            <a:ext cx="907320" cy="10042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Patient Representative Certificate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837385" y="1378907"/>
            <a:ext cx="894503" cy="342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Medical Lab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908083" y="1801619"/>
            <a:ext cx="881738" cy="72118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Phlebotomy Certificate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889059" y="2789885"/>
            <a:ext cx="900763" cy="10852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 err="1">
                <a:solidFill>
                  <a:schemeClr val="bg1"/>
                </a:solidFill>
              </a:rPr>
              <a:t>Phlebtomoy</a:t>
            </a:r>
            <a:r>
              <a:rPr lang="en-US" sz="900" b="1" dirty="0">
                <a:solidFill>
                  <a:schemeClr val="bg1"/>
                </a:solidFill>
              </a:rPr>
              <a:t> Diploma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889059" y="3941698"/>
            <a:ext cx="900763" cy="1612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Medical Laboratory Technology Associate Degree  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774943" y="1392523"/>
            <a:ext cx="900654" cy="342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Surgical Technology</a:t>
            </a:r>
          </a:p>
        </p:txBody>
      </p:sp>
      <p:sp>
        <p:nvSpPr>
          <p:cNvPr id="69" name="Rectangle 68"/>
          <p:cNvSpPr/>
          <p:nvPr/>
        </p:nvSpPr>
        <p:spPr>
          <a:xfrm>
            <a:off x="6882485" y="4001364"/>
            <a:ext cx="779411" cy="155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Surgical Technology Associate Degree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794218" y="1394869"/>
            <a:ext cx="819387" cy="342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Health &amp; Fitness</a:t>
            </a:r>
          </a:p>
        </p:txBody>
      </p:sp>
      <p:sp>
        <p:nvSpPr>
          <p:cNvPr id="71" name="Rectangle 70"/>
          <p:cNvSpPr/>
          <p:nvPr/>
        </p:nvSpPr>
        <p:spPr>
          <a:xfrm>
            <a:off x="7828377" y="3983714"/>
            <a:ext cx="781496" cy="157087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Health and Fitness Science Associate Degree</a:t>
            </a:r>
          </a:p>
        </p:txBody>
      </p:sp>
      <p:sp>
        <p:nvSpPr>
          <p:cNvPr id="72" name="Rectangle 71"/>
          <p:cNvSpPr/>
          <p:nvPr/>
        </p:nvSpPr>
        <p:spPr>
          <a:xfrm>
            <a:off x="7809753" y="1813368"/>
            <a:ext cx="800120" cy="70943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Health and Fitness  Science Certificate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712668" y="1768798"/>
            <a:ext cx="772095" cy="9989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Healthcare Business Informatics IT Certificate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579395" y="1373252"/>
            <a:ext cx="1191031" cy="342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Human Services Technology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648201" y="2795085"/>
            <a:ext cx="1122225" cy="10950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Human Services Technology Diploma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648201" y="3993422"/>
            <a:ext cx="1122225" cy="15611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Human Services Technology Associate </a:t>
            </a:r>
          </a:p>
          <a:p>
            <a:r>
              <a:rPr lang="en-US" sz="900" b="1" dirty="0">
                <a:solidFill>
                  <a:schemeClr val="bg1"/>
                </a:solidFill>
              </a:rPr>
              <a:t>Degree</a:t>
            </a:r>
          </a:p>
        </p:txBody>
      </p:sp>
      <p:sp>
        <p:nvSpPr>
          <p:cNvPr id="78" name="Rectangle 77"/>
          <p:cNvSpPr/>
          <p:nvPr/>
        </p:nvSpPr>
        <p:spPr>
          <a:xfrm>
            <a:off x="4696786" y="5681543"/>
            <a:ext cx="1090151" cy="84242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Human Services, Social Work, Sociology, Counseling, Psychology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7809754" y="5698958"/>
            <a:ext cx="819691" cy="81110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Athletic Trainer, Physical Education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715292" y="1394576"/>
            <a:ext cx="900654" cy="68897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Emergency Medical Science </a:t>
            </a:r>
            <a:r>
              <a:rPr lang="en-US" sz="1000" b="1" dirty="0">
                <a:solidFill>
                  <a:schemeClr val="tx1"/>
                </a:solidFill>
              </a:rPr>
              <a:t>(Fall 2019)</a:t>
            </a:r>
          </a:p>
        </p:txBody>
      </p:sp>
      <p:sp>
        <p:nvSpPr>
          <p:cNvPr id="85" name="Rectangle 84"/>
          <p:cNvSpPr/>
          <p:nvPr/>
        </p:nvSpPr>
        <p:spPr>
          <a:xfrm>
            <a:off x="9678496" y="1825420"/>
            <a:ext cx="860380" cy="107018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Pharmacy Tech Certificate – (in Continuing </a:t>
            </a:r>
          </a:p>
          <a:p>
            <a:r>
              <a:rPr lang="en-US" sz="900" b="1" dirty="0">
                <a:solidFill>
                  <a:schemeClr val="bg1"/>
                </a:solidFill>
              </a:rPr>
              <a:t>Ed only)</a:t>
            </a:r>
          </a:p>
        </p:txBody>
      </p:sp>
      <p:sp>
        <p:nvSpPr>
          <p:cNvPr id="86" name="Rectangle 85"/>
          <p:cNvSpPr/>
          <p:nvPr/>
        </p:nvSpPr>
        <p:spPr>
          <a:xfrm>
            <a:off x="9700684" y="2961859"/>
            <a:ext cx="860380" cy="25660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EMS Also available in non credit  pathway</a:t>
            </a:r>
          </a:p>
          <a:p>
            <a:endParaRPr lang="en-US" sz="900" b="1" dirty="0">
              <a:solidFill>
                <a:schemeClr val="bg1"/>
              </a:solidFill>
            </a:endParaRPr>
          </a:p>
          <a:p>
            <a:r>
              <a:rPr lang="en-US" sz="900" b="1" dirty="0">
                <a:solidFill>
                  <a:schemeClr val="bg1"/>
                </a:solidFill>
              </a:rPr>
              <a:t>Emergency Medical Technician</a:t>
            </a:r>
          </a:p>
          <a:p>
            <a:endParaRPr lang="en-US" sz="900" b="1" dirty="0">
              <a:solidFill>
                <a:schemeClr val="bg1"/>
              </a:solidFill>
            </a:endParaRPr>
          </a:p>
          <a:p>
            <a:r>
              <a:rPr lang="en-US" sz="900" b="1" dirty="0">
                <a:solidFill>
                  <a:schemeClr val="bg1"/>
                </a:solidFill>
              </a:rPr>
              <a:t>Emergency Medical Technician (EMT) –</a:t>
            </a:r>
          </a:p>
          <a:p>
            <a:endParaRPr lang="en-US" sz="900" b="1" dirty="0">
              <a:solidFill>
                <a:schemeClr val="bg1"/>
              </a:solidFill>
            </a:endParaRPr>
          </a:p>
          <a:p>
            <a:r>
              <a:rPr lang="en-US" sz="900" b="1" dirty="0">
                <a:solidFill>
                  <a:schemeClr val="bg1"/>
                </a:solidFill>
              </a:rPr>
              <a:t>Paramedic</a:t>
            </a:r>
          </a:p>
          <a:p>
            <a:endParaRPr lang="en-US" sz="900" b="1" dirty="0">
              <a:solidFill>
                <a:schemeClr val="bg1"/>
              </a:solidFill>
            </a:endParaRP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729987" y="3963230"/>
            <a:ext cx="860380" cy="158516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Emergency Medical Services - PARAMEDIC</a:t>
            </a:r>
          </a:p>
        </p:txBody>
      </p:sp>
      <p:sp>
        <p:nvSpPr>
          <p:cNvPr id="96" name="Rectangle 95"/>
          <p:cNvSpPr/>
          <p:nvPr/>
        </p:nvSpPr>
        <p:spPr>
          <a:xfrm>
            <a:off x="9674201" y="869995"/>
            <a:ext cx="909358" cy="88564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Continuing Education Programs           (non-credit)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852896" y="869995"/>
            <a:ext cx="7673408" cy="43049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Curriculum Programs </a:t>
            </a:r>
            <a:r>
              <a:rPr lang="en-US" sz="900" b="1" dirty="0">
                <a:solidFill>
                  <a:schemeClr val="tx1"/>
                </a:solidFill>
              </a:rPr>
              <a:t>(earn college credit)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021139" y="5314165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$14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958952" y="2518086"/>
            <a:ext cx="662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 $9-11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893179" y="5333363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714403" y="2500015"/>
            <a:ext cx="623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$10-12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830528" y="3621457"/>
            <a:ext cx="783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$10-12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931656" y="5333363"/>
            <a:ext cx="675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$13-15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141249" y="3674617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$14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064188" y="5355309"/>
            <a:ext cx="631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$18-22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124487" y="2326299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$11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7067073" y="5333848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$21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70685" y="5349772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$16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130339" y="2490734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$12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392289" y="172225"/>
            <a:ext cx="87120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Linked to Four Year Degree(s)   Pathways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94213" y="5709576"/>
            <a:ext cx="854999" cy="8004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Healthcare Bus Informatics, Health Informatics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6882485" y="5698958"/>
            <a:ext cx="822049" cy="81336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Bachelors in Surgical Tech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1852896" y="5709576"/>
            <a:ext cx="1650498" cy="8004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Bachelors in Health Care </a:t>
            </a:r>
            <a:r>
              <a:rPr lang="en-US" sz="900" b="1" dirty="0" err="1">
                <a:solidFill>
                  <a:schemeClr val="bg1"/>
                </a:solidFill>
              </a:rPr>
              <a:t>Administrateion</a:t>
            </a:r>
            <a:r>
              <a:rPr lang="en-US" sz="900" b="1" dirty="0">
                <a:solidFill>
                  <a:schemeClr val="bg1"/>
                </a:solidFill>
              </a:rPr>
              <a:t> , Health Care Management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746222" y="2684860"/>
            <a:ext cx="686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$10-12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840419" y="5271400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$15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892112" y="5341182"/>
            <a:ext cx="585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$18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8768432" y="5637880"/>
            <a:ext cx="847514" cy="8721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b="1" dirty="0">
                <a:solidFill>
                  <a:schemeClr val="bg1"/>
                </a:solidFill>
              </a:rPr>
              <a:t>Emergency Medical Care</a:t>
            </a:r>
          </a:p>
          <a:p>
            <a:r>
              <a:rPr lang="en-US" sz="900" b="1" dirty="0">
                <a:solidFill>
                  <a:schemeClr val="bg1"/>
                </a:solidFill>
              </a:rPr>
              <a:t>Emergency Management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484205" y="197770"/>
            <a:ext cx="916093" cy="5078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 err="1"/>
              <a:t>Approx</a:t>
            </a:r>
            <a:r>
              <a:rPr lang="en-US" sz="900" dirty="0"/>
              <a:t> starting hourly starting wage provided</a:t>
            </a:r>
          </a:p>
        </p:txBody>
      </p:sp>
    </p:spTree>
    <p:extLst>
      <p:ext uri="{BB962C8B-B14F-4D97-AF65-F5344CB8AC3E}">
        <p14:creationId xmlns:p14="http://schemas.microsoft.com/office/powerpoint/2010/main" val="9401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672" y="275631"/>
            <a:ext cx="8545500" cy="658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7148" y="0"/>
            <a:ext cx="7500852" cy="2387600"/>
          </a:xfrm>
        </p:spPr>
        <p:txBody>
          <a:bodyPr>
            <a:normAutofit/>
          </a:bodyPr>
          <a:lstStyle/>
          <a:p>
            <a:r>
              <a:rPr lang="en-US" b="1" i="1" u="sng" dirty="0" smtClean="0"/>
              <a:t>Who</a:t>
            </a:r>
            <a:r>
              <a:rPr lang="en-US" b="1" dirty="0" smtClean="0"/>
              <a:t> is incorporated into these pathways?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67148" y="2597921"/>
            <a:ext cx="7309995" cy="2888479"/>
          </a:xfrm>
        </p:spPr>
        <p:txBody>
          <a:bodyPr>
            <a:noAutofit/>
          </a:bodyPr>
          <a:lstStyle/>
          <a:p>
            <a:r>
              <a:rPr lang="en-US" sz="4400" dirty="0" smtClean="0"/>
              <a:t>Community College</a:t>
            </a:r>
          </a:p>
          <a:p>
            <a:r>
              <a:rPr lang="en-US" sz="4400" dirty="0" smtClean="0"/>
              <a:t>LEAs</a:t>
            </a:r>
          </a:p>
          <a:p>
            <a:r>
              <a:rPr lang="en-US" sz="4400" dirty="0" smtClean="0"/>
              <a:t>Career and College </a:t>
            </a:r>
            <a:r>
              <a:rPr lang="en-US" sz="4400" dirty="0"/>
              <a:t>R</a:t>
            </a:r>
            <a:r>
              <a:rPr lang="en-US" sz="4400" dirty="0" smtClean="0"/>
              <a:t>eadiness</a:t>
            </a:r>
          </a:p>
          <a:p>
            <a:r>
              <a:rPr lang="en-US" sz="4400" dirty="0" smtClean="0"/>
              <a:t>NC WORKS/NWDB</a:t>
            </a:r>
            <a:r>
              <a:rPr lang="en-US" sz="2000" dirty="0" smtClean="0"/>
              <a:t> </a:t>
            </a:r>
            <a:r>
              <a:rPr lang="en-US" sz="1200" dirty="0" smtClean="0"/>
              <a:t>(Northeast Workforce Development Board)</a:t>
            </a:r>
          </a:p>
          <a:p>
            <a:r>
              <a:rPr lang="en-US" sz="4400" dirty="0" smtClean="0"/>
              <a:t>Employers</a:t>
            </a:r>
          </a:p>
          <a:p>
            <a:r>
              <a:rPr lang="en-US" sz="4400" dirty="0" smtClean="0"/>
              <a:t>STUDENTS!!!!!!</a:t>
            </a:r>
            <a:endParaRPr lang="en-US" sz="4400" dirty="0"/>
          </a:p>
          <a:p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854940" y="4748905"/>
            <a:ext cx="2169622" cy="575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76" name="Picture 4" descr="Image result for who stick fig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501" y="706581"/>
            <a:ext cx="3233650" cy="552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72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095" y="0"/>
            <a:ext cx="9135704" cy="70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2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59" y="1022464"/>
            <a:ext cx="10368121" cy="58355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9128" y="232757"/>
            <a:ext cx="10764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An overview sheet  of all HSWP programs at COA and their allowed courses that can be taken through using the CCP and CTE Pathways – for ease of advising and clearer student </a:t>
            </a:r>
            <a:r>
              <a:rPr lang="en-US" dirty="0" smtClean="0"/>
              <a:t>and advisor understanding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0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1620" y="500022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en-US" sz="5400" i="1" u="sng" dirty="0" smtClean="0"/>
              <a:t>Where</a:t>
            </a:r>
            <a:r>
              <a:rPr lang="en-US" sz="5400" dirty="0" smtClean="0"/>
              <a:t> are ALL the options for NCCCS health care education?  </a:t>
            </a:r>
          </a:p>
          <a:p>
            <a:r>
              <a:rPr lang="en-US" sz="1400" dirty="0" smtClean="0"/>
              <a:t>There are many more actual programs than these three – but these help create a system view.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2756" y="3093221"/>
            <a:ext cx="2747511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693356" y="3093223"/>
            <a:ext cx="4380529" cy="30469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COLLEGE </a:t>
            </a:r>
          </a:p>
          <a:p>
            <a:pPr algn="ctr"/>
            <a:r>
              <a:rPr lang="en-US" sz="3600" dirty="0" smtClean="0"/>
              <a:t>TRANSFER and </a:t>
            </a:r>
          </a:p>
          <a:p>
            <a:pPr algn="ctr"/>
            <a:r>
              <a:rPr lang="en-US" sz="3600" dirty="0" smtClean="0"/>
              <a:t>Pre-HEALTH SCIENCE </a:t>
            </a:r>
          </a:p>
          <a:p>
            <a:pPr algn="ctr"/>
            <a:r>
              <a:rPr lang="en-US" sz="3600" dirty="0" smtClean="0"/>
              <a:t>READINESS PATHWAYS</a:t>
            </a:r>
          </a:p>
          <a:p>
            <a:pPr algn="ctr"/>
            <a:r>
              <a:rPr lang="en-US" sz="2400" dirty="0" smtClean="0"/>
              <a:t>(Includes high school CCP and CTE pathways)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981437" y="3093221"/>
            <a:ext cx="2523377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45323" y="2268415"/>
            <a:ext cx="3738297" cy="7121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83620" y="2268415"/>
            <a:ext cx="3963765" cy="82480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" idx="0"/>
          </p:cNvCxnSpPr>
          <p:nvPr/>
        </p:nvCxnSpPr>
        <p:spPr>
          <a:xfrm>
            <a:off x="5883620" y="2268415"/>
            <a:ext cx="1" cy="8248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0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505" y="-285682"/>
            <a:ext cx="5800261" cy="746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1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8552" y="393107"/>
            <a:ext cx="9750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 overview sheet  of all HSWP programs at COA and their allowed courses that can be taken through using the CCP and CTE Pathways – for ease of advising and clearer student &amp; advisor understanding!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27" y="1039438"/>
            <a:ext cx="11519244" cy="685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485" y="988851"/>
            <a:ext cx="34268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NOTICE HOW DIFFERENT THIS HIGH SCHOOL INFO IS PRESENTED – RATHER THAN USING 15 OF THESE</a:t>
            </a:r>
            <a:r>
              <a:rPr lang="en-US" sz="2000" dirty="0" smtClean="0">
                <a:solidFill>
                  <a:srgbClr val="FF0000"/>
                </a:solidFill>
              </a:rPr>
              <a:t>…High school advisors, students and parents need streamlined info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349" y="598262"/>
            <a:ext cx="7932391" cy="611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1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942227"/>
              </p:ext>
            </p:extLst>
          </p:nvPr>
        </p:nvGraphicFramePr>
        <p:xfrm>
          <a:off x="1546165" y="1615625"/>
          <a:ext cx="6600307" cy="618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Worksheet" r:id="rId3" imgW="12620516" imgH="11830050" progId="Excel.Sheet.8">
                  <p:embed/>
                </p:oleObj>
              </mc:Choice>
              <mc:Fallback>
                <p:oleObj name="Worksheet" r:id="rId3" imgW="12620516" imgH="118300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6165" y="1615625"/>
                        <a:ext cx="6600307" cy="618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81891" y="465512"/>
            <a:ext cx="1103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Analysis of gaps for our service area and how we determine HSWP programs at COA</a:t>
            </a:r>
          </a:p>
          <a:p>
            <a:pPr algn="ctr"/>
            <a:r>
              <a:rPr lang="en-US" dirty="0" smtClean="0"/>
              <a:t>EMSI and NC WORKS Data  - detailed information for our service area  </a:t>
            </a:r>
          </a:p>
          <a:p>
            <a:pPr algn="ctr"/>
            <a:r>
              <a:rPr lang="en-US" dirty="0" smtClean="0"/>
              <a:t>Use of </a:t>
            </a:r>
            <a:r>
              <a:rPr lang="en-US" dirty="0" err="1" smtClean="0"/>
              <a:t>curr</a:t>
            </a:r>
            <a:r>
              <a:rPr lang="en-US" dirty="0" smtClean="0"/>
              <a:t> versus </a:t>
            </a:r>
            <a:r>
              <a:rPr lang="en-US" dirty="0" err="1" smtClean="0"/>
              <a:t>cont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…employer feedback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03673" y="1845425"/>
            <a:ext cx="1620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info for our 7 county northeast NC counties.  We also can get them to pull report that also adds on all of southeast Virginia – so that we can see data on total job market for our area.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52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283" y="147015"/>
            <a:ext cx="106070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So here’s what the Bulletin Board looks like!!  Putting the whole elephant together!</a:t>
            </a:r>
          </a:p>
          <a:p>
            <a:pPr algn="ctr"/>
            <a:endParaRPr lang="en-US" dirty="0" smtClean="0"/>
          </a:p>
          <a:p>
            <a:pPr algn="ctr"/>
            <a:r>
              <a:rPr lang="en-US" sz="1200" dirty="0" smtClean="0"/>
              <a:t>The blue item posted in the bottom corner is from NC Works and WIOA as we partner with them to serve students with HSWP career guidance and resources!</a:t>
            </a:r>
            <a:endParaRPr lang="en-US" sz="1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78" y="1115984"/>
            <a:ext cx="10208029" cy="57420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7179" y="239727"/>
            <a:ext cx="1992198" cy="18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8341" y="139596"/>
            <a:ext cx="7241291" cy="2387600"/>
          </a:xfrm>
        </p:spPr>
        <p:txBody>
          <a:bodyPr>
            <a:normAutofit/>
          </a:bodyPr>
          <a:lstStyle/>
          <a:p>
            <a:r>
              <a:rPr lang="en-US" b="1" i="1" u="sng" dirty="0" smtClean="0"/>
              <a:t>What</a:t>
            </a:r>
            <a:r>
              <a:rPr lang="en-US" b="1" dirty="0" smtClean="0"/>
              <a:t> is incorporated into these pathways?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2952" y="2824369"/>
            <a:ext cx="7987417" cy="362630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COA – up to 2 years and also connection onward to universities </a:t>
            </a:r>
          </a:p>
          <a:p>
            <a:r>
              <a:rPr lang="en-US" dirty="0"/>
              <a:t>Stackable Credentials</a:t>
            </a:r>
          </a:p>
          <a:p>
            <a:r>
              <a:rPr lang="en-US" dirty="0" smtClean="0"/>
              <a:t>High school pathway from 6/8</a:t>
            </a:r>
            <a:r>
              <a:rPr lang="en-US" baseline="30000" dirty="0" smtClean="0"/>
              <a:t>th</a:t>
            </a:r>
            <a:r>
              <a:rPr lang="en-US" dirty="0" smtClean="0"/>
              <a:t> grade- 12 </a:t>
            </a:r>
            <a:endParaRPr lang="en-US" dirty="0"/>
          </a:p>
          <a:p>
            <a:r>
              <a:rPr lang="en-US" dirty="0" smtClean="0"/>
              <a:t>Career and College Promise (CCP)</a:t>
            </a:r>
          </a:p>
          <a:p>
            <a:r>
              <a:rPr lang="en-US" dirty="0" smtClean="0"/>
              <a:t>Career Tech Education (CTE)</a:t>
            </a:r>
          </a:p>
          <a:p>
            <a:r>
              <a:rPr lang="en-US" dirty="0" smtClean="0"/>
              <a:t>Career Counseling and Advising, NC WORKS</a:t>
            </a:r>
          </a:p>
          <a:p>
            <a:r>
              <a:rPr lang="en-US" dirty="0" smtClean="0"/>
              <a:t>Work Based Learning / </a:t>
            </a:r>
            <a:r>
              <a:rPr lang="en-US" dirty="0" err="1" smtClean="0"/>
              <a:t>Clinicals</a:t>
            </a:r>
            <a:r>
              <a:rPr lang="en-US" dirty="0"/>
              <a:t>/</a:t>
            </a:r>
            <a:r>
              <a:rPr lang="en-US" dirty="0" smtClean="0"/>
              <a:t> Apprenticeships/</a:t>
            </a:r>
            <a:r>
              <a:rPr lang="en-US" dirty="0" err="1" smtClean="0"/>
              <a:t>Preceptorships</a:t>
            </a:r>
            <a:r>
              <a:rPr lang="en-US" dirty="0" smtClean="0"/>
              <a:t>/Practicums </a:t>
            </a:r>
          </a:p>
          <a:p>
            <a:r>
              <a:rPr lang="en-US" dirty="0" smtClean="0"/>
              <a:t>Career Tech Student Organizations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AutoShape 4" descr="Image result for what stick fig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33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765695"/>
            <a:ext cx="2776450" cy="544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3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4756" y="402607"/>
            <a:ext cx="21022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</a:rPr>
              <a:t>Nursing CTE Pathway Example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652" y="2957152"/>
            <a:ext cx="27944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Additional individual pathways for every nursing program – 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PN and ADN</a:t>
            </a:r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125" y="257380"/>
            <a:ext cx="8484863" cy="653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7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7467" y="263106"/>
            <a:ext cx="2657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2"/>
                </a:solidFill>
              </a:rPr>
              <a:t>Allied Health CTE Pathway Example</a:t>
            </a:r>
            <a:endParaRPr lang="en-US" sz="4000" b="1" dirty="0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0736" y="2817651"/>
            <a:ext cx="342686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2"/>
                </a:solidFill>
              </a:rPr>
              <a:t>Additional Individual pathways for every Allied Health program – MOA, Med </a:t>
            </a:r>
            <a:r>
              <a:rPr lang="en-US" sz="1600" dirty="0" err="1" smtClean="0">
                <a:solidFill>
                  <a:schemeClr val="accent2"/>
                </a:solidFill>
              </a:rPr>
              <a:t>Asst</a:t>
            </a:r>
            <a:r>
              <a:rPr lang="en-US" sz="1600" dirty="0" smtClean="0">
                <a:solidFill>
                  <a:schemeClr val="accent2"/>
                </a:solidFill>
              </a:rPr>
              <a:t>, </a:t>
            </a:r>
            <a:r>
              <a:rPr lang="en-US" sz="1600" dirty="0" err="1" smtClean="0">
                <a:solidFill>
                  <a:schemeClr val="accent2"/>
                </a:solidFill>
              </a:rPr>
              <a:t>Surg</a:t>
            </a:r>
            <a:r>
              <a:rPr lang="en-US" sz="1600" dirty="0" smtClean="0">
                <a:solidFill>
                  <a:schemeClr val="accent2"/>
                </a:solidFill>
              </a:rPr>
              <a:t> tech, HFS, HST, </a:t>
            </a:r>
            <a:r>
              <a:rPr lang="en-US" sz="1600" dirty="0" err="1" smtClean="0">
                <a:solidFill>
                  <a:schemeClr val="accent2"/>
                </a:solidFill>
              </a:rPr>
              <a:t>etc</a:t>
            </a:r>
            <a:r>
              <a:rPr lang="en-US" sz="1600" dirty="0" smtClean="0">
                <a:solidFill>
                  <a:schemeClr val="accent2"/>
                </a:solidFill>
              </a:rPr>
              <a:t>  </a:t>
            </a:r>
          </a:p>
          <a:p>
            <a:endParaRPr lang="en-US" sz="2800" dirty="0">
              <a:solidFill>
                <a:schemeClr val="accent2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WE HAD 15 of these!!!  Very labor intensive…  had to be viewed one at a time…confusing…  fragmented approach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331" y="367967"/>
            <a:ext cx="8263744" cy="636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35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2534" y="370333"/>
            <a:ext cx="7593572" cy="2387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So… we needed a “system” approach for all our health science education possibilities that was more easily understood and user friendly for students and advisors and included</a:t>
            </a:r>
            <a:r>
              <a:rPr lang="en-US" sz="3600" dirty="0" smtClean="0"/>
              <a:t>: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5133" y="2877575"/>
            <a:ext cx="7816950" cy="2414201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 smtClean="0">
                <a:solidFill>
                  <a:srgbClr val="FF0000"/>
                </a:solidFill>
              </a:rPr>
              <a:t>Adults</a:t>
            </a:r>
          </a:p>
          <a:p>
            <a:r>
              <a:rPr lang="en-US" sz="8000" dirty="0" smtClean="0">
                <a:solidFill>
                  <a:srgbClr val="FF0000"/>
                </a:solidFill>
              </a:rPr>
              <a:t>Career and College Readiness </a:t>
            </a:r>
          </a:p>
          <a:p>
            <a:r>
              <a:rPr lang="en-US" sz="8000" dirty="0" smtClean="0">
                <a:solidFill>
                  <a:srgbClr val="FF0000"/>
                </a:solidFill>
              </a:rPr>
              <a:t>(Adult High </a:t>
            </a:r>
            <a:r>
              <a:rPr lang="en-US" sz="8000" dirty="0">
                <a:solidFill>
                  <a:srgbClr val="FF0000"/>
                </a:solidFill>
              </a:rPr>
              <a:t>S</a:t>
            </a:r>
            <a:r>
              <a:rPr lang="en-US" sz="8000" dirty="0" smtClean="0">
                <a:solidFill>
                  <a:srgbClr val="FF0000"/>
                </a:solidFill>
              </a:rPr>
              <a:t>chool , Basic Skills </a:t>
            </a:r>
            <a:r>
              <a:rPr lang="en-US" sz="8000" dirty="0" err="1" smtClean="0">
                <a:solidFill>
                  <a:srgbClr val="FF0000"/>
                </a:solidFill>
              </a:rPr>
              <a:t>etc</a:t>
            </a:r>
            <a:r>
              <a:rPr lang="en-US" sz="8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8000" dirty="0" smtClean="0">
                <a:solidFill>
                  <a:srgbClr val="FF0000"/>
                </a:solidFill>
              </a:rPr>
              <a:t>High School Students</a:t>
            </a:r>
            <a:endParaRPr lang="en-US" sz="8000" dirty="0"/>
          </a:p>
          <a:p>
            <a:r>
              <a:rPr lang="en-US" sz="8000" dirty="0" smtClean="0"/>
              <a:t>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</a:rPr>
              <a:t>Nursing Pathways</a:t>
            </a:r>
          </a:p>
          <a:p>
            <a:r>
              <a:rPr lang="en-US" sz="8000" dirty="0">
                <a:solidFill>
                  <a:schemeClr val="accent6">
                    <a:lumMod val="75000"/>
                  </a:schemeClr>
                </a:solidFill>
              </a:rPr>
              <a:t>Allied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</a:rPr>
              <a:t>Health Occupations Pathways</a:t>
            </a:r>
          </a:p>
          <a:p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</a:rPr>
              <a:t>College Transfer to higher level Health Science Occupations (MD, OT Pharm, Dentist, Health Educator, BSN, </a:t>
            </a:r>
            <a:r>
              <a:rPr lang="en-US" sz="8000" dirty="0" err="1" smtClean="0">
                <a:solidFill>
                  <a:schemeClr val="accent6">
                    <a:lumMod val="75000"/>
                  </a:schemeClr>
                </a:solidFill>
              </a:rPr>
              <a:t>etc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</a:rPr>
              <a:t>Community partners/workforce</a:t>
            </a:r>
            <a:endParaRPr lang="en-US" sz="8000" dirty="0"/>
          </a:p>
          <a:p>
            <a:r>
              <a:rPr lang="en-US" sz="8000" dirty="0" smtClean="0">
                <a:solidFill>
                  <a:srgbClr val="7030A0"/>
                </a:solidFill>
              </a:rPr>
              <a:t>incorporating all these other pieces of the health science education pipeline – the who, </a:t>
            </a:r>
            <a:r>
              <a:rPr lang="en-US" sz="8000" dirty="0" err="1" smtClean="0">
                <a:solidFill>
                  <a:srgbClr val="7030A0"/>
                </a:solidFill>
              </a:rPr>
              <a:t>whats</a:t>
            </a:r>
            <a:r>
              <a:rPr lang="en-US" sz="8000" dirty="0" smtClean="0">
                <a:solidFill>
                  <a:srgbClr val="7030A0"/>
                </a:solidFill>
              </a:rPr>
              <a:t> and </a:t>
            </a:r>
            <a:r>
              <a:rPr lang="en-US" sz="8000" dirty="0" err="1" smtClean="0">
                <a:solidFill>
                  <a:srgbClr val="7030A0"/>
                </a:solidFill>
              </a:rPr>
              <a:t>wheres</a:t>
            </a:r>
            <a:r>
              <a:rPr lang="en-US" sz="8000" dirty="0" smtClean="0">
                <a:solidFill>
                  <a:srgbClr val="7030A0"/>
                </a:solidFill>
              </a:rPr>
              <a:t>!!</a:t>
            </a:r>
          </a:p>
          <a:p>
            <a:endParaRPr lang="en-US" dirty="0"/>
          </a:p>
        </p:txBody>
      </p:sp>
      <p:pic>
        <p:nvPicPr>
          <p:cNvPr id="5122" name="Picture 2" descr="Cartoon of the Sufi fable of the six blind men and an eleph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69" y="623098"/>
            <a:ext cx="4437776" cy="278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496735"/>
            <a:ext cx="4394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Illustration Hans Moller “Alternative Facts”  retrieved from </a:t>
            </a:r>
            <a:r>
              <a:rPr lang="en-US" sz="900" dirty="0" err="1" smtClean="0"/>
              <a:t>Mollers.dk</a:t>
            </a:r>
            <a:r>
              <a:rPr lang="en-US" sz="900" dirty="0" err="1">
                <a:hlinkClick r:id="rId3"/>
              </a:rPr>
              <a:t>https</a:t>
            </a:r>
            <a:r>
              <a:rPr lang="en-US" sz="900" dirty="0">
                <a:hlinkClick r:id="rId3"/>
              </a:rPr>
              <a:t>://me.me/</a:t>
            </a:r>
            <a:r>
              <a:rPr lang="en-US" sz="900" dirty="0" err="1">
                <a:hlinkClick r:id="rId3"/>
              </a:rPr>
              <a:t>i</a:t>
            </a:r>
            <a:r>
              <a:rPr lang="en-US" sz="900" dirty="0">
                <a:hlinkClick r:id="rId3"/>
              </a:rPr>
              <a:t>/illustration-hans-moller-mollers-dk-alternative-facts-9536017</a:t>
            </a:r>
            <a:endParaRPr lang="en-US" sz="9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7" y="4051288"/>
            <a:ext cx="3589377" cy="272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1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1500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4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83" y="241070"/>
            <a:ext cx="11339482" cy="637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7" y="141316"/>
            <a:ext cx="11774514" cy="66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3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19ba2559f82d3e196440dd3891eaf3c5149e3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1064</Words>
  <Application>Microsoft Office PowerPoint</Application>
  <PresentationFormat>Widescreen</PresentationFormat>
  <Paragraphs>186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1_Office Theme</vt:lpstr>
      <vt:lpstr>Worksheet</vt:lpstr>
      <vt:lpstr>PowerPoint Presentation</vt:lpstr>
      <vt:lpstr>Who is incorporated into these pathways?</vt:lpstr>
      <vt:lpstr>What is incorporated into these pathways?</vt:lpstr>
      <vt:lpstr>PowerPoint Presentation</vt:lpstr>
      <vt:lpstr>PowerPoint Presentation</vt:lpstr>
      <vt:lpstr>So… we needed a “system” approach for all our health science education possibilities that was more easily understood and user friendly for students and advisors and included: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Harris</dc:creator>
  <cp:lastModifiedBy>Windows User</cp:lastModifiedBy>
  <cp:revision>101</cp:revision>
  <dcterms:created xsi:type="dcterms:W3CDTF">2017-03-17T11:06:20Z</dcterms:created>
  <dcterms:modified xsi:type="dcterms:W3CDTF">2019-05-23T13:16:45Z</dcterms:modified>
</cp:coreProperties>
</file>