
<file path=[Content_Types].xml><?xml version="1.0" encoding="utf-8"?>
<Types xmlns="http://schemas.openxmlformats.org/package/2006/content-types">
  <Default Extension="png" ContentType="image/png"/>
  <Default Extension="pdf" ContentType="application/pd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  <p:sldMasterId id="2147483677" r:id="rId2"/>
  </p:sldMasterIdLst>
  <p:notesMasterIdLst>
    <p:notesMasterId r:id="rId16"/>
  </p:notesMasterIdLst>
  <p:sldIdLst>
    <p:sldId id="257" r:id="rId3"/>
    <p:sldId id="341" r:id="rId4"/>
    <p:sldId id="352" r:id="rId5"/>
    <p:sldId id="350" r:id="rId6"/>
    <p:sldId id="342" r:id="rId7"/>
    <p:sldId id="343" r:id="rId8"/>
    <p:sldId id="344" r:id="rId9"/>
    <p:sldId id="345" r:id="rId10"/>
    <p:sldId id="351" r:id="rId11"/>
    <p:sldId id="353" r:id="rId12"/>
    <p:sldId id="300" r:id="rId13"/>
    <p:sldId id="291" r:id="rId14"/>
    <p:sldId id="354" r:id="rId15"/>
  </p:sldIdLst>
  <p:sldSz cx="9144000" cy="6858000" type="screen4x3"/>
  <p:notesSz cx="68580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81818" autoAdjust="0"/>
  </p:normalViewPr>
  <p:slideViewPr>
    <p:cSldViewPr snapToGrid="0">
      <p:cViewPr varScale="1">
        <p:scale>
          <a:sx n="45" d="100"/>
          <a:sy n="45" d="100"/>
        </p:scale>
        <p:origin x="1541" y="2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3012" y="10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643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6643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2D7440-00CC-44EE-BD97-A5ABD7351AF9}" type="datetimeFigureOut">
              <a:rPr lang="en-US" smtClean="0"/>
              <a:t>10/26/2018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382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73892"/>
            <a:ext cx="5486400" cy="366045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2971800" cy="4664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829967"/>
            <a:ext cx="2971800" cy="4664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67CF370-3DC0-462F-9ADB-AB35070628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05624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38263" y="1162050"/>
            <a:ext cx="4181475" cy="31369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0B9658-A92C-456B-A6CD-D3ECD100AEF3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592748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7CF370-3DC0-462F-9ADB-AB350706281C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978424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38263" y="1162050"/>
            <a:ext cx="4181475" cy="31369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29C2C6-468D-4B7F-8584-A7F070E6AE48}" type="slidenum">
              <a:rPr lang="en-US" smtClean="0">
                <a:solidFill>
                  <a:prstClr val="black"/>
                </a:solidFill>
              </a:rPr>
              <a:pPr/>
              <a:t>12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032416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BBFB5A-915E-48F0-A4AA-A5289015209F}" type="slidenum">
              <a:rPr lang="en-US" smtClean="0">
                <a:solidFill>
                  <a:prstClr val="black"/>
                </a:solidFill>
              </a:rPr>
              <a:pPr/>
              <a:t>13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32771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d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d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d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D5FCC-6C2E-4310-944B-1FDB3C699A93}" type="datetimeFigureOut">
              <a:rPr lang="en-US" smtClean="0"/>
              <a:t>10/26/2018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48862-E821-4880-8113-27B75A03DE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0924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D5FCC-6C2E-4310-944B-1FDB3C699A93}" type="datetimeFigureOut">
              <a:rPr lang="en-US" smtClean="0"/>
              <a:t>10/26/2018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48862-E821-4880-8113-27B75A03DE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3429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D5FCC-6C2E-4310-944B-1FDB3C699A93}" type="datetimeFigureOut">
              <a:rPr lang="en-US" smtClean="0"/>
              <a:t>10/26/2018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48862-E821-4880-8113-27B75A03DE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647504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-8038" y="2121565"/>
            <a:ext cx="9160076" cy="4736439"/>
          </a:xfrm>
          <a:prstGeom prst="rect">
            <a:avLst/>
          </a:prstGeom>
          <a:solidFill>
            <a:srgbClr val="538E9F"/>
          </a:solidFill>
          <a:ln>
            <a:solidFill>
              <a:srgbClr val="538E9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368300" y="2342631"/>
            <a:ext cx="7772400" cy="654680"/>
          </a:xfrm>
        </p:spPr>
        <p:txBody>
          <a:bodyPr/>
          <a:lstStyle>
            <a:lvl1pPr>
              <a:defRPr b="1" i="0" baseline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r>
              <a:rPr lang="en-US" dirty="0"/>
              <a:t>Title page title here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68300" y="3122428"/>
            <a:ext cx="6400800" cy="1752600"/>
          </a:xfrm>
        </p:spPr>
        <p:txBody>
          <a:bodyPr>
            <a:normAutofit/>
          </a:bodyPr>
          <a:lstStyle>
            <a:lvl1pPr marL="0" indent="0" algn="l">
              <a:buNone/>
              <a:defRPr sz="1125" b="0" i="0">
                <a:solidFill>
                  <a:srgbClr val="FFFFFF"/>
                </a:solidFill>
                <a:latin typeface="Arial"/>
                <a:cs typeface="Arial"/>
              </a:defRPr>
            </a:lvl1pPr>
            <a:lvl2pPr marL="2571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5143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7715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2858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5430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8002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Subtitle here</a:t>
            </a:r>
          </a:p>
          <a:p>
            <a:r>
              <a:rPr lang="en-US" dirty="0"/>
              <a:t>Date</a:t>
            </a:r>
          </a:p>
        </p:txBody>
      </p:sp>
      <p:pic>
        <p:nvPicPr>
          <p:cNvPr id="10" name="Picture 9" descr="WDQC_logo.eps"/>
          <p:cNvPicPr>
            <a:picLocks noChangeAspect="1"/>
          </p:cNvPicPr>
          <p:nvPr userDrawn="1"/>
        </p:nvPicPr>
        <mc:AlternateContent xmlns:mc="http://schemas.openxmlformats.org/markup-compatibility/2006">
          <mc:Choice xmlns:ma="http://schemas.microsoft.com/office/mac/drawingml/2008/main" xmlns:mv="urn:schemas-microsoft-com:mac:vml" xmlns="" Requires="ma">
            <p:blipFill>
              <a:blip r:embed="rId2"/>
              <a:stretch>
                <a:fillRect/>
              </a:stretch>
            </p:blipFill>
          </mc:Choice>
          <mc:Fallback>
            <p:blipFill>
              <a:blip r:embed="rId3"/>
              <a:stretch>
                <a:fillRect/>
              </a:stretch>
            </p:blipFill>
          </mc:Fallback>
        </mc:AlternateContent>
        <p:spPr>
          <a:xfrm>
            <a:off x="387630" y="422966"/>
            <a:ext cx="3556000" cy="1282700"/>
          </a:xfrm>
          <a:prstGeom prst="rect">
            <a:avLst/>
          </a:prstGeom>
        </p:spPr>
      </p:pic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401638" y="6019980"/>
            <a:ext cx="4170362" cy="418065"/>
          </a:xfrm>
        </p:spPr>
        <p:txBody>
          <a:bodyPr>
            <a:normAutofit/>
          </a:bodyPr>
          <a:lstStyle>
            <a:lvl1pPr marL="2679" indent="-2679">
              <a:buNone/>
              <a:defRPr sz="788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dirty="0" err="1"/>
              <a:t>WorkforceDQC.org</a:t>
            </a:r>
            <a:endParaRPr lang="en-US" dirty="0"/>
          </a:p>
        </p:txBody>
      </p:sp>
      <p:pic>
        <p:nvPicPr>
          <p:cNvPr id="7" name="Picture 6" descr="arrow.png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2775903" y="3735719"/>
            <a:ext cx="5987098" cy="34891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890605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ection Divider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WDQC_logo_text.eps"/>
          <p:cNvPicPr>
            <a:picLocks noChangeAspect="1"/>
          </p:cNvPicPr>
          <p:nvPr userDrawn="1"/>
        </p:nvPicPr>
        <mc:AlternateContent xmlns:mc="http://schemas.openxmlformats.org/markup-compatibility/2006">
          <mc:Choice xmlns:ma="http://schemas.microsoft.com/office/mac/drawingml/2008/main" xmlns:mv="urn:schemas-microsoft-com:mac:vml" xmlns="" Requires="ma">
            <p:blipFill>
              <a:blip r:embed="rId2"/>
              <a:stretch>
                <a:fillRect/>
              </a:stretch>
            </p:blipFill>
          </mc:Choice>
          <mc:Fallback>
            <p:blipFill>
              <a:blip r:embed="rId3"/>
              <a:stretch>
                <a:fillRect/>
              </a:stretch>
            </p:blipFill>
          </mc:Fallback>
        </mc:AlternateContent>
        <p:spPr>
          <a:xfrm>
            <a:off x="7728798" y="267383"/>
            <a:ext cx="1167089" cy="605704"/>
          </a:xfrm>
          <a:prstGeom prst="rect">
            <a:avLst/>
          </a:prstGeom>
        </p:spPr>
      </p:pic>
      <p:sp>
        <p:nvSpPr>
          <p:cNvPr id="11" name="Rectangle 10"/>
          <p:cNvSpPr/>
          <p:nvPr userDrawn="1"/>
        </p:nvSpPr>
        <p:spPr>
          <a:xfrm>
            <a:off x="-24115" y="1046430"/>
            <a:ext cx="9184191" cy="1401811"/>
          </a:xfrm>
          <a:prstGeom prst="rect">
            <a:avLst/>
          </a:prstGeom>
          <a:solidFill>
            <a:srgbClr val="538E9F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514350"/>
            <a:endParaRPr lang="en-US" sz="1013" dirty="0">
              <a:solidFill>
                <a:prstClr val="white"/>
              </a:solidFill>
            </a:endParaRPr>
          </a:p>
        </p:txBody>
      </p:sp>
      <p:sp>
        <p:nvSpPr>
          <p:cNvPr id="6" name="Slide Number Placeholder 2"/>
          <p:cNvSpPr>
            <a:spLocks noGrp="1"/>
          </p:cNvSpPr>
          <p:nvPr>
            <p:ph type="sldNum" sz="quarter" idx="11"/>
          </p:nvPr>
        </p:nvSpPr>
        <p:spPr>
          <a:xfrm>
            <a:off x="8245476" y="6356354"/>
            <a:ext cx="441325" cy="365125"/>
          </a:xfrm>
        </p:spPr>
        <p:txBody>
          <a:bodyPr/>
          <a:lstStyle/>
          <a:p>
            <a:fld id="{541E772E-E07E-AA4B-99DD-25FBA9FE06D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2"/>
          </p:nvPr>
        </p:nvSpPr>
        <p:spPr>
          <a:xfrm>
            <a:off x="385763" y="2868617"/>
            <a:ext cx="8286750" cy="2668587"/>
          </a:xfrm>
        </p:spPr>
        <p:txBody>
          <a:bodyPr/>
          <a:lstStyle>
            <a:lvl1pPr>
              <a:defRPr b="0" i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3" hasCustomPrompt="1"/>
          </p:nvPr>
        </p:nvSpPr>
        <p:spPr>
          <a:xfrm>
            <a:off x="381001" y="1072444"/>
            <a:ext cx="8255000" cy="1397706"/>
          </a:xfrm>
        </p:spPr>
        <p:txBody>
          <a:bodyPr>
            <a:normAutofit/>
          </a:bodyPr>
          <a:lstStyle>
            <a:lvl1pPr marL="2679" indent="-2679">
              <a:buNone/>
              <a:defRPr sz="2025" b="1" i="0" baseline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dirty="0"/>
              <a:t>Regular content slide title here</a:t>
            </a:r>
          </a:p>
        </p:txBody>
      </p:sp>
    </p:spTree>
    <p:extLst>
      <p:ext uri="{BB962C8B-B14F-4D97-AF65-F5344CB8AC3E}">
        <p14:creationId xmlns:p14="http://schemas.microsoft.com/office/powerpoint/2010/main" val="333960959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-8038" y="2121563"/>
            <a:ext cx="9160076" cy="4736439"/>
          </a:xfrm>
          <a:prstGeom prst="rect">
            <a:avLst/>
          </a:prstGeom>
          <a:solidFill>
            <a:srgbClr val="538E9F"/>
          </a:solidFill>
          <a:ln>
            <a:solidFill>
              <a:srgbClr val="538E9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368300" y="2342631"/>
            <a:ext cx="7772400" cy="654680"/>
          </a:xfrm>
        </p:spPr>
        <p:txBody>
          <a:bodyPr/>
          <a:lstStyle>
            <a:lvl1pPr>
              <a:defRPr b="1" i="0" baseline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r>
              <a:rPr lang="en-US" dirty="0"/>
              <a:t>Title page title here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68300" y="3122428"/>
            <a:ext cx="6400800" cy="1752600"/>
          </a:xfrm>
        </p:spPr>
        <p:txBody>
          <a:bodyPr>
            <a:normAutofit/>
          </a:bodyPr>
          <a:lstStyle>
            <a:lvl1pPr marL="0" indent="0" algn="l">
              <a:buNone/>
              <a:defRPr sz="1500" b="0" i="0">
                <a:solidFill>
                  <a:srgbClr val="FFFFFF"/>
                </a:solidFill>
                <a:latin typeface="Arial"/>
                <a:cs typeface="Arial"/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Subtitle here</a:t>
            </a:r>
          </a:p>
          <a:p>
            <a:r>
              <a:rPr lang="en-US" dirty="0"/>
              <a:t>Date</a:t>
            </a:r>
          </a:p>
        </p:txBody>
      </p:sp>
      <p:pic>
        <p:nvPicPr>
          <p:cNvPr id="10" name="Picture 9" descr="WDQC_logo.eps"/>
          <p:cNvPicPr>
            <a:picLocks noChangeAspect="1"/>
          </p:cNvPicPr>
          <p:nvPr userDrawn="1"/>
        </p:nvPicPr>
        <mc:AlternateContent xmlns:mc="http://schemas.openxmlformats.org/markup-compatibility/2006">
          <mc:Choice xmlns:ma="http://schemas.microsoft.com/office/mac/drawingml/2008/main" xmlns:mv="urn:schemas-microsoft-com:mac:vml" xmlns="" Requires="ma">
            <p:blipFill>
              <a:blip r:embed="rId2"/>
              <a:stretch>
                <a:fillRect/>
              </a:stretch>
            </p:blipFill>
          </mc:Choice>
          <mc:Fallback>
            <p:blipFill>
              <a:blip r:embed="rId3"/>
              <a:stretch>
                <a:fillRect/>
              </a:stretch>
            </p:blipFill>
          </mc:Fallback>
        </mc:AlternateContent>
        <p:spPr>
          <a:xfrm>
            <a:off x="387629" y="422966"/>
            <a:ext cx="3556000" cy="1282700"/>
          </a:xfrm>
          <a:prstGeom prst="rect">
            <a:avLst/>
          </a:prstGeom>
        </p:spPr>
      </p:pic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401638" y="6019978"/>
            <a:ext cx="4170362" cy="418065"/>
          </a:xfrm>
        </p:spPr>
        <p:txBody>
          <a:bodyPr>
            <a:normAutofit/>
          </a:bodyPr>
          <a:lstStyle>
            <a:lvl1pPr marL="3572" indent="-3572">
              <a:buNone/>
              <a:defRPr sz="105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dirty="0" err="1"/>
              <a:t>WorkforceDQC.org</a:t>
            </a:r>
            <a:endParaRPr lang="en-US" dirty="0"/>
          </a:p>
        </p:txBody>
      </p:sp>
      <p:pic>
        <p:nvPicPr>
          <p:cNvPr id="7" name="Picture 6" descr="arrow.png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2775903" y="3735719"/>
            <a:ext cx="5987098" cy="34891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9431840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76273" y="1982976"/>
            <a:ext cx="77724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3473" y="4480511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9" name="Slide Number Placeholder 30"/>
          <p:cNvSpPr>
            <a:spLocks noGrp="1"/>
          </p:cNvSpPr>
          <p:nvPr>
            <p:ph type="sldNum" sz="quarter" idx="4"/>
          </p:nvPr>
        </p:nvSpPr>
        <p:spPr>
          <a:xfrm>
            <a:off x="7086600" y="640429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  <a:latin typeface="Myriad Pro" panose="020B0503030403020204" pitchFamily="34" charset="0"/>
              </a:defRPr>
            </a:lvl1pPr>
          </a:lstStyle>
          <a:p>
            <a:fld id="{3FAF11BC-4188-4023-B5C2-A3E64286B8C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828738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990165"/>
            <a:ext cx="7886700" cy="399153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Slide Number Placeholder 30"/>
          <p:cNvSpPr>
            <a:spLocks noGrp="1"/>
          </p:cNvSpPr>
          <p:nvPr>
            <p:ph type="sldNum" sz="quarter" idx="4"/>
          </p:nvPr>
        </p:nvSpPr>
        <p:spPr>
          <a:xfrm>
            <a:off x="7086600" y="640429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  <a:latin typeface="Myriad Pro" panose="020B0503030403020204" pitchFamily="34" charset="0"/>
              </a:defRPr>
            </a:lvl1pPr>
          </a:lstStyle>
          <a:p>
            <a:fld id="{3FAF11BC-4188-4023-B5C2-A3E64286B8C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33340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1" y="1939352"/>
            <a:ext cx="3868340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763264"/>
            <a:ext cx="3868340" cy="321843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939352"/>
            <a:ext cx="3887391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763264"/>
            <a:ext cx="3887391" cy="321843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2" name="Slide Number Placeholder 30"/>
          <p:cNvSpPr>
            <a:spLocks noGrp="1"/>
          </p:cNvSpPr>
          <p:nvPr>
            <p:ph type="sldNum" sz="quarter" idx="12"/>
          </p:nvPr>
        </p:nvSpPr>
        <p:spPr>
          <a:xfrm>
            <a:off x="7086600" y="640429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  <a:latin typeface="Myriad Pro" panose="020B0503030403020204" pitchFamily="34" charset="0"/>
              </a:defRPr>
            </a:lvl1pPr>
          </a:lstStyle>
          <a:p>
            <a:fld id="{3FAF11BC-4188-4023-B5C2-A3E64286B8C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328811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9" name="Slide Number Placeholder 30"/>
          <p:cNvSpPr>
            <a:spLocks noGrp="1"/>
          </p:cNvSpPr>
          <p:nvPr>
            <p:ph type="sldNum" sz="quarter" idx="4"/>
          </p:nvPr>
        </p:nvSpPr>
        <p:spPr>
          <a:xfrm>
            <a:off x="7086600" y="640429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  <a:latin typeface="Myriad Pro" panose="020B0503030403020204" pitchFamily="34" charset="0"/>
              </a:defRPr>
            </a:lvl1pPr>
          </a:lstStyle>
          <a:p>
            <a:fld id="{3FAF11BC-4188-4023-B5C2-A3E64286B8C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315341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0"/>
          <p:cNvSpPr>
            <a:spLocks noGrp="1"/>
          </p:cNvSpPr>
          <p:nvPr>
            <p:ph type="sldNum" sz="quarter" idx="4"/>
          </p:nvPr>
        </p:nvSpPr>
        <p:spPr>
          <a:xfrm>
            <a:off x="7086600" y="640429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  <a:latin typeface="Myriad Pro" panose="020B0503030403020204" pitchFamily="34" charset="0"/>
              </a:defRPr>
            </a:lvl1pPr>
          </a:lstStyle>
          <a:p>
            <a:fld id="{3FAF11BC-4188-4023-B5C2-A3E64286B8C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17169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D5FCC-6C2E-4310-944B-1FDB3C699A93}" type="datetimeFigureOut">
              <a:rPr lang="en-US" smtClean="0"/>
              <a:t>10/26/2018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48862-E821-4880-8113-27B75A03DE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46538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D5FCC-6C2E-4310-944B-1FDB3C699A93}" type="datetimeFigureOut">
              <a:rPr lang="en-US" smtClean="0"/>
              <a:t>10/26/2018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48862-E821-4880-8113-27B75A03DE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07943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D5FCC-6C2E-4310-944B-1FDB3C699A93}" type="datetimeFigureOut">
              <a:rPr lang="en-US" smtClean="0"/>
              <a:t>10/26/2018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48862-E821-4880-8113-27B75A03DE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01079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D5FCC-6C2E-4310-944B-1FDB3C699A93}" type="datetimeFigureOut">
              <a:rPr lang="en-US" smtClean="0"/>
              <a:t>10/26/2018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48862-E821-4880-8113-27B75A03DE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94171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D5FCC-6C2E-4310-944B-1FDB3C699A93}" type="datetimeFigureOut">
              <a:rPr lang="en-US" smtClean="0"/>
              <a:t>10/26/2018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48862-E821-4880-8113-27B75A03DE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58119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D5FCC-6C2E-4310-944B-1FDB3C699A93}" type="datetimeFigureOut">
              <a:rPr lang="en-US" smtClean="0"/>
              <a:t>10/26/2018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48862-E821-4880-8113-27B75A03DE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55386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D5FCC-6C2E-4310-944B-1FDB3C699A93}" type="datetimeFigureOut">
              <a:rPr lang="en-US" smtClean="0"/>
              <a:t>10/26/2018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48862-E821-4880-8113-27B75A03DE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86625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D5FCC-6C2E-4310-944B-1FDB3C699A93}" type="datetimeFigureOut">
              <a:rPr lang="en-US" smtClean="0"/>
              <a:t>10/26/2018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48862-E821-4880-8113-27B75A03DE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33551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7.xml"/><Relationship Id="rId7" Type="http://schemas.openxmlformats.org/officeDocument/2006/relationships/image" Target="../media/image4.png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theme" Target="../theme/theme2.xml"/><Relationship Id="rId5" Type="http://schemas.openxmlformats.org/officeDocument/2006/relationships/slideLayout" Target="../slideLayouts/slideLayout19.xml"/><Relationship Id="rId4" Type="http://schemas.openxmlformats.org/officeDocument/2006/relationships/slideLayout" Target="../slideLayouts/slideLayout1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BD5FCC-6C2E-4310-944B-1FDB3C699A93}" type="datetimeFigureOut">
              <a:rPr lang="en-US" smtClean="0"/>
              <a:t>10/26/2018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E48862-E821-4880-8113-27B75A03DE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57220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  <p:sldLayoutId id="2147483674" r:id="rId12"/>
    <p:sldLayoutId id="2147483675" r:id="rId13"/>
    <p:sldLayoutId id="2147483676" r:id="rId1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Placeholder 28"/>
          <p:cNvSpPr>
            <a:spLocks noGrp="1"/>
          </p:cNvSpPr>
          <p:nvPr>
            <p:ph type="title"/>
          </p:nvPr>
        </p:nvSpPr>
        <p:spPr>
          <a:xfrm>
            <a:off x="628650" y="1798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628650" y="2011681"/>
            <a:ext cx="7886700" cy="39498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2" name="Slide Number Placeholder 30"/>
          <p:cNvSpPr>
            <a:spLocks noGrp="1"/>
          </p:cNvSpPr>
          <p:nvPr>
            <p:ph type="sldNum" sz="quarter" idx="4"/>
          </p:nvPr>
        </p:nvSpPr>
        <p:spPr>
          <a:xfrm>
            <a:off x="8398174" y="6413500"/>
            <a:ext cx="6347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  <a:latin typeface="Myriad Pro" panose="020B0503030403020204" pitchFamily="34" charset="0"/>
              </a:defRPr>
            </a:lvl1pPr>
          </a:lstStyle>
          <a:p>
            <a:fld id="{3FAF11BC-4188-4023-B5C2-A3E64286B8C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98" t="17246" r="-898" b="1525"/>
          <a:stretch/>
        </p:blipFill>
        <p:spPr>
          <a:xfrm>
            <a:off x="194132" y="6139180"/>
            <a:ext cx="3439642" cy="548640"/>
          </a:xfrm>
          <a:prstGeom prst="rect">
            <a:avLst/>
          </a:prstGeom>
        </p:spPr>
      </p:pic>
      <p:cxnSp>
        <p:nvCxnSpPr>
          <p:cNvPr id="4" name="Straight Connector 3"/>
          <p:cNvCxnSpPr/>
          <p:nvPr userDrawn="1"/>
        </p:nvCxnSpPr>
        <p:spPr>
          <a:xfrm flipV="1">
            <a:off x="0" y="1669774"/>
            <a:ext cx="9144000" cy="13252"/>
          </a:xfrm>
          <a:prstGeom prst="line">
            <a:avLst/>
          </a:prstGeom>
          <a:ln w="101600">
            <a:solidFill>
              <a:srgbClr val="FF6D1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371855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</p:sldLayoutIdLst>
  <p:hf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Myriad Pro" panose="020B0503030403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rgbClr val="009AA6"/>
        </a:buClr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Myriad Pro" panose="020B0503030403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7AB800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Myriad Pro" panose="020B0503030403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7AB800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Myriad Pro" panose="020B0503030403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7AB800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Myriad Pro" panose="020B0503030403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7AB800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Myriad Pro" panose="020B0503030403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perkinsb.sched.com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6.xml"/><Relationship Id="rId4" Type="http://schemas.openxmlformats.org/officeDocument/2006/relationships/hyperlink" Target="https://careertech.org/perkins-virtual-resource-table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904875" y="2871210"/>
            <a:ext cx="5829300" cy="1115580"/>
          </a:xfrm>
        </p:spPr>
        <p:txBody>
          <a:bodyPr>
            <a:noAutofit/>
          </a:bodyPr>
          <a:lstStyle/>
          <a:p>
            <a:r>
              <a:rPr lang="en-US" sz="4000" dirty="0"/>
              <a:t>Strengthening Postsecondary Indicators in Perkins V</a:t>
            </a:r>
          </a:p>
        </p:txBody>
      </p:sp>
      <p:sp>
        <p:nvSpPr>
          <p:cNvPr id="13" name="Subtitle 12"/>
          <p:cNvSpPr>
            <a:spLocks noGrp="1"/>
          </p:cNvSpPr>
          <p:nvPr>
            <p:ph type="subTitle" idx="1"/>
          </p:nvPr>
        </p:nvSpPr>
        <p:spPr>
          <a:xfrm>
            <a:off x="1568972" y="4510466"/>
            <a:ext cx="3600450" cy="985838"/>
          </a:xfrm>
        </p:spPr>
        <p:txBody>
          <a:bodyPr>
            <a:normAutofit fontScale="85000" lnSpcReduction="20000"/>
          </a:bodyPr>
          <a:lstStyle/>
          <a:p>
            <a:endParaRPr lang="en-US" dirty="0"/>
          </a:p>
          <a:p>
            <a:r>
              <a:rPr lang="en-US" sz="2800" dirty="0"/>
              <a:t>Bryan Wilson</a:t>
            </a:r>
          </a:p>
          <a:p>
            <a:r>
              <a:rPr lang="en-US" sz="2800" dirty="0"/>
              <a:t>October 30, 2018</a:t>
            </a:r>
            <a:r>
              <a:rPr lang="en-US" sz="788" dirty="0"/>
              <a:t>,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0"/>
          </p:nvPr>
        </p:nvSpPr>
        <p:spPr>
          <a:xfrm>
            <a:off x="401638" y="6168570"/>
            <a:ext cx="4170362" cy="418065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10720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AB4786FB-1293-4CD8-B5C6-6084068A2BB8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pPr lvl="0"/>
            <a:r>
              <a:rPr lang="en-US" dirty="0"/>
              <a:t>Recognized Credentials</a:t>
            </a:r>
          </a:p>
          <a:p>
            <a:pPr lvl="0"/>
            <a:r>
              <a:rPr lang="en-US" dirty="0"/>
              <a:t>Placement methodology</a:t>
            </a:r>
          </a:p>
          <a:p>
            <a:pPr lvl="0"/>
            <a:r>
              <a:rPr lang="en-US" dirty="0"/>
              <a:t>Eligible Training Provider reporting</a:t>
            </a:r>
          </a:p>
          <a:p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CA1010D-5ADC-481D-B9F0-56AE80CD7B8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sz="4000" dirty="0"/>
              <a:t>Opportunities for Alignment with WIOA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42168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Questions? </a:t>
            </a:r>
          </a:p>
        </p:txBody>
      </p:sp>
      <p:pic>
        <p:nvPicPr>
          <p:cNvPr id="1026" name="Picture 2" descr="File:Question-mark-blackandwhite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7924" y="2838660"/>
            <a:ext cx="3321154" cy="33211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3045339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Contact</a:t>
            </a:r>
          </a:p>
        </p:txBody>
      </p:sp>
      <p:sp>
        <p:nvSpPr>
          <p:cNvPr id="13" name="Subtitle 1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endParaRPr lang="en-US" sz="2400" dirty="0"/>
          </a:p>
          <a:p>
            <a:r>
              <a:rPr lang="en-US" sz="2400" dirty="0"/>
              <a:t>Bryan Wilson</a:t>
            </a:r>
          </a:p>
          <a:p>
            <a:br>
              <a:rPr lang="en-US" sz="2400" dirty="0"/>
            </a:br>
            <a:r>
              <a:rPr lang="en-US" sz="2400" dirty="0"/>
              <a:t>Bryanw@workforcedqc.org</a:t>
            </a:r>
          </a:p>
          <a:p>
            <a:r>
              <a:rPr lang="en-US" sz="2400" dirty="0"/>
              <a:t>202-223-8355, ext. 115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25780" y="5417826"/>
            <a:ext cx="25374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342900"/>
            <a:r>
              <a:rPr lang="en-US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WorkforceDQC.org</a:t>
            </a:r>
          </a:p>
        </p:txBody>
      </p:sp>
    </p:spTree>
    <p:extLst>
      <p:ext uri="{BB962C8B-B14F-4D97-AF65-F5344CB8AC3E}">
        <p14:creationId xmlns:p14="http://schemas.microsoft.com/office/powerpoint/2010/main" val="209444257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Housekeeping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en-US" dirty="0"/>
              <a:t>Please complete your evaluations!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en-US" dirty="0"/>
              <a:t>Link to Sched agenda with session-related materials: </a:t>
            </a:r>
            <a:r>
              <a:rPr lang="en-US" dirty="0">
                <a:hlinkClick r:id="rId3"/>
              </a:rPr>
              <a:t>https://perkinsb.sched.com/</a:t>
            </a:r>
            <a:r>
              <a:rPr lang="en-US" dirty="0"/>
              <a:t> 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en-US" dirty="0"/>
              <a:t>Virtual resource table: </a:t>
            </a:r>
            <a:r>
              <a:rPr lang="en-US" dirty="0">
                <a:hlinkClick r:id="rId4"/>
              </a:rPr>
              <a:t>https://careertech.org/perkins-virtual-resource-table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1428018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35FB68A-4B2E-463D-BE90-A845AD7E5F1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sz="4400" dirty="0"/>
              <a:t>What is WDQC?</a:t>
            </a:r>
          </a:p>
          <a:p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9C006A3-6FAD-40C9-8086-958F0EB167C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0342" y="3681060"/>
            <a:ext cx="4065422" cy="1354078"/>
          </a:xfrm>
          <a:prstGeom prst="rect">
            <a:avLst/>
          </a:prstGeom>
        </p:spPr>
      </p:pic>
      <p:pic>
        <p:nvPicPr>
          <p:cNvPr id="7" name="Picture 6" descr="A close up of a logo&#10;&#10;Description generated with very high confidence">
            <a:extLst>
              <a:ext uri="{FF2B5EF4-FFF2-40B4-BE49-F238E27FC236}">
                <a16:creationId xmlns:a16="http://schemas.microsoft.com/office/drawing/2014/main" id="{8D95D2A4-7B98-4F18-9AC9-930733D37CE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8236" y="3681060"/>
            <a:ext cx="4062236" cy="13540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91606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81453F76-7E2E-42B3-96F4-7CB2E192CEA3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/>
              <a:t>Context of Common Measures</a:t>
            </a:r>
          </a:p>
          <a:p>
            <a:r>
              <a:rPr lang="en-US" dirty="0"/>
              <a:t>Changes from Perkins IV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6674D78-FA8B-4B3D-AE07-165F6A9324E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Overview</a:t>
            </a:r>
          </a:p>
        </p:txBody>
      </p:sp>
    </p:spTree>
    <p:extLst>
      <p:ext uri="{BB962C8B-B14F-4D97-AF65-F5344CB8AC3E}">
        <p14:creationId xmlns:p14="http://schemas.microsoft.com/office/powerpoint/2010/main" val="36009587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D0D77A79-2D6C-43D3-9135-65AB7F715B13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dirty="0"/>
              <a:t>Creation of WIOA’s Common Measures</a:t>
            </a:r>
          </a:p>
          <a:p>
            <a:pPr marL="0" indent="0">
              <a:buNone/>
            </a:pPr>
            <a:r>
              <a:rPr lang="en-US" dirty="0"/>
              <a:t>Overlap WIOA and Perkins V</a:t>
            </a:r>
          </a:p>
          <a:p>
            <a:r>
              <a:rPr lang="en-US" dirty="0"/>
              <a:t>Credential Attainment</a:t>
            </a:r>
          </a:p>
          <a:p>
            <a:r>
              <a:rPr lang="en-US" dirty="0"/>
              <a:t>Placement</a:t>
            </a:r>
          </a:p>
          <a:p>
            <a:r>
              <a:rPr lang="en-US" dirty="0"/>
              <a:t>Not Earnings</a:t>
            </a:r>
          </a:p>
          <a:p>
            <a:r>
              <a:rPr lang="en-US" dirty="0"/>
              <a:t>Not Non-Traditional</a:t>
            </a:r>
          </a:p>
          <a:p>
            <a:endParaRPr lang="en-US" sz="2400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E1C993D-E850-465D-B811-5D8CD5C148B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>
            <a:normAutofit/>
          </a:bodyPr>
          <a:lstStyle/>
          <a:p>
            <a:r>
              <a:rPr lang="en-US" sz="4400" dirty="0"/>
              <a:t>Toward Common Measures</a:t>
            </a:r>
          </a:p>
        </p:txBody>
      </p:sp>
    </p:spTree>
    <p:extLst>
      <p:ext uri="{BB962C8B-B14F-4D97-AF65-F5344CB8AC3E}">
        <p14:creationId xmlns:p14="http://schemas.microsoft.com/office/powerpoint/2010/main" val="42014300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7631FF13-3323-4BF0-94A4-9F63E8FE59CB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Gone:</a:t>
            </a:r>
          </a:p>
          <a:p>
            <a:pPr lvl="0"/>
            <a:r>
              <a:rPr lang="en-US" dirty="0"/>
              <a:t>Skill attainment indicator</a:t>
            </a:r>
          </a:p>
          <a:p>
            <a:pPr lvl="0"/>
            <a:r>
              <a:rPr lang="en-US" dirty="0"/>
              <a:t>Retention indicator</a:t>
            </a:r>
          </a:p>
          <a:p>
            <a:pPr lvl="0"/>
            <a:r>
              <a:rPr lang="en-US" dirty="0"/>
              <a:t>Explicit authority for state additional indicators</a:t>
            </a:r>
          </a:p>
          <a:p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F331828-871F-4E44-ABEC-51AC506311C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Changes in Performance Indicators from Perkins IV</a:t>
            </a:r>
          </a:p>
        </p:txBody>
      </p:sp>
    </p:spTree>
    <p:extLst>
      <p:ext uri="{BB962C8B-B14F-4D97-AF65-F5344CB8AC3E}">
        <p14:creationId xmlns:p14="http://schemas.microsoft.com/office/powerpoint/2010/main" val="3236663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DF29264D-CEFE-4F83-B132-5C90F6E848A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>
            <a:normAutofit fontScale="85000" lnSpcReduction="20000"/>
          </a:bodyPr>
          <a:lstStyle/>
          <a:p>
            <a:pPr marL="0" lvl="0" indent="0">
              <a:buNone/>
            </a:pPr>
            <a:r>
              <a:rPr lang="en-US" dirty="0"/>
              <a:t>Modified</a:t>
            </a:r>
          </a:p>
          <a:p>
            <a:pPr lvl="0"/>
            <a:r>
              <a:rPr lang="en-US" dirty="0"/>
              <a:t>Placement: Measured Q2 after completion, includes service programs</a:t>
            </a:r>
          </a:p>
          <a:p>
            <a:pPr lvl="0"/>
            <a:r>
              <a:rPr lang="en-US" dirty="0"/>
              <a:t>Credential Attainment: Includes attainment one year after completion</a:t>
            </a:r>
          </a:p>
          <a:p>
            <a:pPr lvl="0"/>
            <a:r>
              <a:rPr lang="en-US" dirty="0"/>
              <a:t>Non-traditional: Number of concentrators in; not all participants, and not percentage of concentrators who complete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41A6C32-5E9B-4779-A703-DDDEDE567A4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Changes in Performance Indicators from Perkins IV</a:t>
            </a:r>
          </a:p>
          <a:p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0205966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26E1922C-29DE-463B-9BF0-CF9DC0B1689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365126" y="3053557"/>
            <a:ext cx="8286750" cy="266858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dirty="0"/>
              <a:t>Local public facing report of results on each indicator for each program</a:t>
            </a:r>
          </a:p>
          <a:p>
            <a:pPr marL="0" indent="0">
              <a:buNone/>
            </a:pPr>
            <a:endParaRPr lang="en-US" sz="2400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62295C1-AAFF-4232-A2DC-9B318BAAF33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sz="4000" dirty="0"/>
              <a:t>Reporting Changes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70700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4FF1B408-BB39-4BF8-92C3-D2002FF4FFF4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>
            <a:normAutofit/>
          </a:bodyPr>
          <a:lstStyle/>
          <a:p>
            <a:r>
              <a:rPr lang="en-US" dirty="0"/>
              <a:t>Does not negotiate performance levels</a:t>
            </a:r>
          </a:p>
          <a:p>
            <a:r>
              <a:rPr lang="en-US" dirty="0"/>
              <a:t>May reallocate funds for improvement after 2 years </a:t>
            </a:r>
          </a:p>
          <a:p>
            <a:pPr marL="0" indent="0">
              <a:buNone/>
            </a:pPr>
            <a:r>
              <a:rPr lang="en-US" dirty="0"/>
              <a:t> 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D458012-8B51-4782-8537-DFE0B729E85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Secretary of Education</a:t>
            </a:r>
          </a:p>
        </p:txBody>
      </p:sp>
    </p:spTree>
    <p:extLst>
      <p:ext uri="{BB962C8B-B14F-4D97-AF65-F5344CB8AC3E}">
        <p14:creationId xmlns:p14="http://schemas.microsoft.com/office/powerpoint/2010/main" val="40938708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B0D0721B-4ADB-48AF-984E-6B536E39CDF6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/>
              <a:t>Youth whose parent is active duty armed forces </a:t>
            </a:r>
          </a:p>
          <a:p>
            <a:pPr lvl="0"/>
            <a:r>
              <a:rPr lang="en-US" dirty="0"/>
              <a:t>Out-of-Workforce Individuals </a:t>
            </a:r>
          </a:p>
          <a:p>
            <a:pPr lvl="0"/>
            <a:r>
              <a:rPr lang="en-US" dirty="0"/>
              <a:t>Economically disadvantaged includes low-income youth and adults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32B3731-502C-4669-B8EB-04EAF0CA922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Sub-Populations Changes</a:t>
            </a:r>
          </a:p>
          <a:p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6178114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219</Words>
  <Application>Microsoft Office PowerPoint</Application>
  <PresentationFormat>On-screen Show (4:3)</PresentationFormat>
  <Paragraphs>54</Paragraphs>
  <Slides>13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Arial</vt:lpstr>
      <vt:lpstr>Calibri</vt:lpstr>
      <vt:lpstr>Calibri Light</vt:lpstr>
      <vt:lpstr>Myriad Pro</vt:lpstr>
      <vt:lpstr>Office Theme</vt:lpstr>
      <vt:lpstr>1_Office Theme</vt:lpstr>
      <vt:lpstr>Strengthening Postsecondary Indicators in Perkins V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Contact</vt:lpstr>
      <vt:lpstr>Housekeeping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Making Data Work for You and Your Learners</dc:title>
  <dc:creator>Jenna Levintoff</dc:creator>
  <cp:lastModifiedBy>Brianna McCain</cp:lastModifiedBy>
  <cp:revision>343</cp:revision>
  <cp:lastPrinted>2016-04-07T18:21:28Z</cp:lastPrinted>
  <dcterms:created xsi:type="dcterms:W3CDTF">2016-03-28T14:09:55Z</dcterms:created>
  <dcterms:modified xsi:type="dcterms:W3CDTF">2018-10-26T19:20:08Z</dcterms:modified>
</cp:coreProperties>
</file>