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534" r:id="rId2"/>
    <p:sldId id="589" r:id="rId3"/>
    <p:sldId id="573" r:id="rId4"/>
    <p:sldId id="260" r:id="rId5"/>
    <p:sldId id="262" r:id="rId6"/>
    <p:sldId id="592" r:id="rId7"/>
    <p:sldId id="261" r:id="rId8"/>
    <p:sldId id="257" r:id="rId9"/>
    <p:sldId id="259" r:id="rId10"/>
    <p:sldId id="258" r:id="rId11"/>
    <p:sldId id="569" r:id="rId12"/>
    <p:sldId id="583" r:id="rId13"/>
    <p:sldId id="565" r:id="rId14"/>
    <p:sldId id="560" r:id="rId15"/>
    <p:sldId id="588" r:id="rId16"/>
    <p:sldId id="587" r:id="rId17"/>
    <p:sldId id="580" r:id="rId18"/>
    <p:sldId id="578" r:id="rId19"/>
    <p:sldId id="576" r:id="rId20"/>
    <p:sldId id="593" r:id="rId21"/>
    <p:sldId id="570" r:id="rId22"/>
    <p:sldId id="572" r:id="rId23"/>
    <p:sldId id="567" r:id="rId2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B111"/>
    <a:srgbClr val="0531FF"/>
    <a:srgbClr val="0037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CAC083-A956-FF4D-9918-6C7F5141EE67}" v="70" dt="2018-11-14T12:14:17.7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67" autoAdjust="0"/>
    <p:restoredTop sz="77778"/>
  </p:normalViewPr>
  <p:slideViewPr>
    <p:cSldViewPr snapToGrid="0">
      <p:cViewPr varScale="1">
        <p:scale>
          <a:sx n="32" d="100"/>
          <a:sy n="32" d="100"/>
        </p:scale>
        <p:origin x="763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 snapToGrid="0">
      <p:cViewPr varScale="1">
        <p:scale>
          <a:sx n="117" d="100"/>
          <a:sy n="117" d="100"/>
        </p:scale>
        <p:origin x="237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E9B6F52-CC10-4425-9195-EDF28B435798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A111C28-737F-4457-9FE5-6826B7F32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4465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02D3CF6-D097-446F-BA20-84B1F837E572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D52D8DC-3CCA-4826-966D-69131461E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0096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kyle@superiorcranes.com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superiorcranes.com/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nccareers.org</a:t>
            </a:r>
            <a:r>
              <a:rPr lang="en-US" dirty="0"/>
              <a:t>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1198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Registration links through December have been posted. Register now and let the </a:t>
            </a:r>
            <a:r>
              <a:rPr lang="en-US"/>
              <a:t>system remind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9207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www.ncperkins.org</a:t>
            </a:r>
            <a:r>
              <a:rPr lang="en-US" dirty="0"/>
              <a:t>/course/</a:t>
            </a:r>
            <a:r>
              <a:rPr lang="en-US" dirty="0" err="1"/>
              <a:t>view.php?id</a:t>
            </a:r>
            <a:r>
              <a:rPr lang="en-US" dirty="0"/>
              <a:t>=6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188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165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one is set to 480p and gives an error message when uploading</a:t>
            </a:r>
          </a:p>
          <a:p>
            <a:endParaRPr lang="en-US" dirty="0"/>
          </a:p>
          <a:p>
            <a:r>
              <a:rPr lang="en-US" dirty="0"/>
              <a:t>Already shown:</a:t>
            </a:r>
          </a:p>
          <a:p>
            <a:r>
              <a:rPr lang="en-US" b="1" dirty="0"/>
              <a:t>Alamance Community College - </a:t>
            </a:r>
            <a:r>
              <a:rPr lang="en-US" dirty="0"/>
              <a:t>Teachers shadowing teachers</a:t>
            </a:r>
          </a:p>
          <a:p>
            <a:r>
              <a:rPr lang="en-US" b="1" dirty="0"/>
              <a:t>Fayetteville Technical Community College - </a:t>
            </a:r>
            <a:r>
              <a:rPr lang="en-US" dirty="0"/>
              <a:t>Nursing, Faculty position, Simulation equipment</a:t>
            </a:r>
          </a:p>
          <a:p>
            <a:r>
              <a:rPr lang="en-US" b="1" dirty="0" err="1"/>
              <a:t>Mayland</a:t>
            </a:r>
            <a:r>
              <a:rPr lang="en-US" b="1" dirty="0"/>
              <a:t> Community College - </a:t>
            </a:r>
            <a:r>
              <a:rPr lang="en-US" dirty="0"/>
              <a:t>Mac Lab, 26 iMac computers</a:t>
            </a:r>
          </a:p>
          <a:p>
            <a:r>
              <a:rPr lang="en-US" dirty="0"/>
              <a:t>Vance-Granville – Advising, Professional Development.</a:t>
            </a:r>
          </a:p>
          <a:p>
            <a:r>
              <a:rPr lang="en-US" dirty="0"/>
              <a:t>Beaufort County CC</a:t>
            </a:r>
          </a:p>
          <a:p>
            <a:r>
              <a:rPr lang="en-US" dirty="0"/>
              <a:t>Carteret CC</a:t>
            </a:r>
          </a:p>
          <a:p>
            <a:endParaRPr lang="en-US" dirty="0"/>
          </a:p>
          <a:p>
            <a:r>
              <a:rPr lang="en-US" dirty="0"/>
              <a:t>Lenoir CC</a:t>
            </a:r>
          </a:p>
          <a:p>
            <a:r>
              <a:rPr lang="en-US" dirty="0"/>
              <a:t>Coastal Carolina CC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411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set this one to 720p  to check quality</a:t>
            </a:r>
          </a:p>
          <a:p>
            <a:endParaRPr lang="en-US" dirty="0"/>
          </a:p>
          <a:p>
            <a:r>
              <a:rPr lang="en-US" dirty="0"/>
              <a:t>Already shown:</a:t>
            </a:r>
          </a:p>
          <a:p>
            <a:r>
              <a:rPr lang="en-US" b="1" dirty="0"/>
              <a:t>Alamance Community College - </a:t>
            </a:r>
            <a:r>
              <a:rPr lang="en-US" dirty="0"/>
              <a:t>Teachers shadowing teachers</a:t>
            </a:r>
          </a:p>
          <a:p>
            <a:r>
              <a:rPr lang="en-US" b="1" dirty="0"/>
              <a:t>Fayetteville Technical Community College - </a:t>
            </a:r>
            <a:r>
              <a:rPr lang="en-US" dirty="0"/>
              <a:t>Nursing, Faculty position, Simulation equipment</a:t>
            </a:r>
          </a:p>
          <a:p>
            <a:r>
              <a:rPr lang="en-US" b="1" dirty="0" err="1"/>
              <a:t>Mayland</a:t>
            </a:r>
            <a:r>
              <a:rPr lang="en-US" b="1" dirty="0"/>
              <a:t> Community College - </a:t>
            </a:r>
            <a:r>
              <a:rPr lang="en-US" dirty="0"/>
              <a:t>Mac Lab, 26 iMac computers</a:t>
            </a:r>
          </a:p>
          <a:p>
            <a:r>
              <a:rPr lang="en-US" dirty="0"/>
              <a:t>Vance-Granville – Advising, Professional Development.</a:t>
            </a:r>
          </a:p>
          <a:p>
            <a:r>
              <a:rPr lang="en-US" dirty="0"/>
              <a:t>Beaufort County CC</a:t>
            </a:r>
          </a:p>
          <a:p>
            <a:r>
              <a:rPr lang="en-US" dirty="0"/>
              <a:t>Carteret CC</a:t>
            </a:r>
          </a:p>
          <a:p>
            <a:endParaRPr lang="en-US" dirty="0"/>
          </a:p>
          <a:p>
            <a:r>
              <a:rPr lang="en-US" dirty="0"/>
              <a:t>Lenoir CC</a:t>
            </a:r>
          </a:p>
          <a:p>
            <a:r>
              <a:rPr lang="en-US" dirty="0"/>
              <a:t>Coastal Carolina CC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979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=========</a:t>
            </a:r>
          </a:p>
          <a:p>
            <a:r>
              <a:rPr lang="en-US" dirty="0"/>
              <a:t>http://</a:t>
            </a:r>
            <a:r>
              <a:rPr lang="en-US" dirty="0" err="1"/>
              <a:t>www.liftandmoveusa.com</a:t>
            </a:r>
            <a:r>
              <a:rPr lang="en-US" dirty="0"/>
              <a:t>/</a:t>
            </a:r>
          </a:p>
          <a:p>
            <a:r>
              <a:rPr lang="en-US" dirty="0"/>
              <a:t>https://</a:t>
            </a:r>
            <a:r>
              <a:rPr lang="en-US" dirty="0" err="1"/>
              <a:t>twitter.com</a:t>
            </a:r>
            <a:r>
              <a:rPr lang="en-US" dirty="0"/>
              <a:t>/</a:t>
            </a:r>
            <a:r>
              <a:rPr lang="en-US" dirty="0" err="1"/>
              <a:t>liftmoveusa</a:t>
            </a:r>
            <a:endParaRPr lang="en-US" dirty="0"/>
          </a:p>
          <a:p>
            <a:r>
              <a:rPr lang="en-US" dirty="0"/>
              <a:t>http://</a:t>
            </a:r>
            <a:r>
              <a:rPr lang="en-US" dirty="0" err="1"/>
              <a:t>www.superiorcranes.com</a:t>
            </a:r>
            <a:r>
              <a:rPr lang="en-US" dirty="0"/>
              <a:t>/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Kyle </a:t>
            </a:r>
            <a:r>
              <a:rPr lang="en-US" dirty="0" err="1"/>
              <a:t>Belkoski</a:t>
            </a:r>
            <a:r>
              <a:rPr lang="en-US" dirty="0"/>
              <a:t> | Director of Sales | Superior Cranes, Inc.</a:t>
            </a:r>
            <a:br>
              <a:rPr lang="en-US" dirty="0"/>
            </a:br>
            <a:r>
              <a:rPr lang="en-US" dirty="0"/>
              <a:t>1079 Boulder Rd, Greensboro, NC 27410</a:t>
            </a:r>
            <a:br>
              <a:rPr lang="en-US" dirty="0"/>
            </a:br>
            <a:r>
              <a:rPr lang="en-US" dirty="0"/>
              <a:t>Tel: 910.997.7700 | Fax: 336.464.2724 | Mob: 336.209.7548</a:t>
            </a:r>
            <a:br>
              <a:rPr lang="en-US" dirty="0"/>
            </a:br>
            <a:r>
              <a:rPr lang="en-US" dirty="0"/>
              <a:t>Email: </a:t>
            </a:r>
            <a:r>
              <a:rPr lang="en-US" dirty="0">
                <a:hlinkClick r:id="rId3"/>
              </a:rPr>
              <a:t>kyle@superiorcranes.com</a:t>
            </a:r>
            <a:r>
              <a:rPr lang="en-US" dirty="0"/>
              <a:t> | Web: </a:t>
            </a:r>
            <a:r>
              <a:rPr lang="en-US" dirty="0">
                <a:hlinkClick r:id="rId4"/>
              </a:rPr>
              <a:t>www.superiorcranes.com</a:t>
            </a:r>
            <a:br>
              <a:rPr lang="en-US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5617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www.careertechvision.com</a:t>
            </a:r>
            <a:r>
              <a:rPr lang="en-US"/>
              <a:t>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2086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College Open Houses.</a:t>
            </a:r>
          </a:p>
          <a:p>
            <a:r>
              <a:rPr lang="en-US" dirty="0"/>
              <a:t>Invite the local high schools and middle schools</a:t>
            </a:r>
          </a:p>
          <a:p>
            <a:r>
              <a:rPr lang="en-US" dirty="0"/>
              <a:t>Talk to LEA CTE Director</a:t>
            </a:r>
          </a:p>
          <a:p>
            <a:r>
              <a:rPr lang="en-US" dirty="0"/>
              <a:t>Career Development Coordinator at the High School</a:t>
            </a:r>
          </a:p>
          <a:p>
            <a:r>
              <a:rPr lang="en-US" dirty="0"/>
              <a:t>Invite the public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0009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www.skillsusanc.org</a:t>
            </a:r>
            <a:r>
              <a:rPr lang="en-US" dirty="0"/>
              <a:t>/state-conference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9671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Does anyone want to talk about any open houses they planned or attended?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918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399" y="2452500"/>
            <a:ext cx="7336465" cy="1428500"/>
          </a:xfrm>
        </p:spPr>
        <p:txBody>
          <a:bodyPr anchor="b">
            <a:normAutofit/>
          </a:bodyPr>
          <a:lstStyle>
            <a:lvl1pPr algn="ctr">
              <a:defRPr sz="44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399" y="3881000"/>
            <a:ext cx="7336465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733354" y="489262"/>
            <a:ext cx="6025812" cy="110196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000" b="0" cap="none" spc="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</a:t>
            </a:r>
          </a:p>
          <a:p>
            <a:pPr>
              <a:lnSpc>
                <a:spcPct val="80000"/>
              </a:lnSpc>
            </a:pPr>
            <a:r>
              <a:rPr lang="en-US" sz="4000" b="0" cap="none" spc="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Community College System</a:t>
            </a:r>
          </a:p>
        </p:txBody>
      </p:sp>
      <p:cxnSp>
        <p:nvCxnSpPr>
          <p:cNvPr id="10" name="Straight Connector 9" title="Gold Line"/>
          <p:cNvCxnSpPr/>
          <p:nvPr userDrawn="1"/>
        </p:nvCxnSpPr>
        <p:spPr>
          <a:xfrm flipV="1">
            <a:off x="1733354" y="1864894"/>
            <a:ext cx="5705475" cy="25290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4" y="168488"/>
            <a:ext cx="1498914" cy="169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76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7950" y="6216246"/>
            <a:ext cx="2057400" cy="365125"/>
          </a:xfrm>
          <a:prstGeom prst="rect">
            <a:avLst/>
          </a:prstGeom>
        </p:spPr>
        <p:txBody>
          <a:bodyPr/>
          <a:lstStyle/>
          <a:p>
            <a:fld id="{47CC054E-03C2-4BA4-B0DC-8A52C253DBFA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6216246"/>
            <a:ext cx="2057400" cy="365125"/>
          </a:xfrm>
          <a:prstGeom prst="rect">
            <a:avLst/>
          </a:prstGeom>
        </p:spPr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474804" y="6370223"/>
            <a:ext cx="324852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35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8" name="Picture 7" title="NCCC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62" y="6356352"/>
            <a:ext cx="261242" cy="392866"/>
          </a:xfrm>
          <a:prstGeom prst="rect">
            <a:avLst/>
          </a:prstGeom>
        </p:spPr>
      </p:pic>
      <p:pic>
        <p:nvPicPr>
          <p:cNvPr id="9" name="Picture 8" title="NCCC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49" y="297662"/>
            <a:ext cx="971180" cy="1460496"/>
          </a:xfrm>
          <a:prstGeom prst="rect">
            <a:avLst/>
          </a:prstGeom>
        </p:spPr>
      </p:pic>
      <p:cxnSp>
        <p:nvCxnSpPr>
          <p:cNvPr id="10" name="Straight Connector 9" title="Gold Line"/>
          <p:cNvCxnSpPr/>
          <p:nvPr userDrawn="1"/>
        </p:nvCxnSpPr>
        <p:spPr>
          <a:xfrm flipV="1">
            <a:off x="1455549" y="1716352"/>
            <a:ext cx="7059802" cy="13623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561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7950" y="6216246"/>
            <a:ext cx="2057400" cy="365125"/>
          </a:xfrm>
          <a:prstGeom prst="rect">
            <a:avLst/>
          </a:prstGeom>
        </p:spPr>
        <p:txBody>
          <a:bodyPr/>
          <a:lstStyle/>
          <a:p>
            <a:fld id="{47CC054E-03C2-4BA4-B0DC-8A52C253DBFA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6216246"/>
            <a:ext cx="2057400" cy="365125"/>
          </a:xfrm>
          <a:prstGeom prst="rect">
            <a:avLst/>
          </a:prstGeom>
        </p:spPr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474804" y="6370223"/>
            <a:ext cx="316174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35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8" name="Picture 7" title="NCCC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62" y="6356352"/>
            <a:ext cx="254263" cy="39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05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141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61204"/>
            <a:ext cx="7886700" cy="4731671"/>
          </a:xfrm>
        </p:spPr>
        <p:txBody>
          <a:bodyPr>
            <a:normAutofit/>
          </a:bodyPr>
          <a:lstStyle>
            <a:lvl1pPr marL="233363" indent="-233363">
              <a:lnSpc>
                <a:spcPct val="100000"/>
              </a:lnSpc>
              <a:spcBef>
                <a:spcPts val="600"/>
              </a:spcBef>
              <a:tabLst/>
              <a:defRPr sz="2800"/>
            </a:lvl1pPr>
            <a:lvl2pPr marL="458788" indent="-201613">
              <a:lnSpc>
                <a:spcPct val="100000"/>
              </a:lnSpc>
              <a:spcBef>
                <a:spcPts val="300"/>
              </a:spcBef>
              <a:tabLst/>
              <a:defRPr sz="2400"/>
            </a:lvl2pPr>
            <a:lvl3pPr marL="692150" indent="-177800">
              <a:lnSpc>
                <a:spcPct val="100000"/>
              </a:lnSpc>
              <a:spcBef>
                <a:spcPts val="300"/>
              </a:spcBef>
              <a:tabLst/>
              <a:defRPr sz="2200"/>
            </a:lvl3pPr>
            <a:lvl4pPr marL="976313" indent="-204788">
              <a:lnSpc>
                <a:spcPct val="100000"/>
              </a:lnSpc>
              <a:spcBef>
                <a:spcPts val="300"/>
              </a:spcBef>
              <a:tabLst/>
              <a:defRPr sz="2000"/>
            </a:lvl4pPr>
            <a:lvl5pPr marL="1200150" indent="-171450">
              <a:lnSpc>
                <a:spcPct val="100000"/>
              </a:lnSpc>
              <a:spcBef>
                <a:spcPts val="300"/>
              </a:spcBef>
              <a:tabLst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 title="Gold Line"/>
          <p:cNvCxnSpPr/>
          <p:nvPr userDrawn="1"/>
        </p:nvCxnSpPr>
        <p:spPr>
          <a:xfrm flipV="1">
            <a:off x="1297858" y="1627627"/>
            <a:ext cx="6468364" cy="4528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297858" y="168488"/>
            <a:ext cx="7364361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4" y="168488"/>
            <a:ext cx="1014811" cy="114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93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415537" y="6492875"/>
            <a:ext cx="324852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35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9" y="6425308"/>
            <a:ext cx="316698" cy="35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4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858" y="168488"/>
            <a:ext cx="7364361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3886200" cy="459968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4"/>
            <a:ext cx="3886200" cy="459968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4" y="168488"/>
            <a:ext cx="1014811" cy="1144584"/>
          </a:xfrm>
          <a:prstGeom prst="rect">
            <a:avLst/>
          </a:prstGeom>
        </p:spPr>
      </p:pic>
      <p:cxnSp>
        <p:nvCxnSpPr>
          <p:cNvPr id="14" name="Straight Connector 13" title="Gold Line"/>
          <p:cNvCxnSpPr/>
          <p:nvPr userDrawn="1"/>
        </p:nvCxnSpPr>
        <p:spPr>
          <a:xfrm flipV="1">
            <a:off x="1297858" y="1627627"/>
            <a:ext cx="6468364" cy="4528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093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4"/>
            <a:ext cx="3868340" cy="392023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4"/>
            <a:ext cx="3887391" cy="392023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4" name="Straight Connector 13" title="Gold Line"/>
          <p:cNvCxnSpPr/>
          <p:nvPr userDrawn="1"/>
        </p:nvCxnSpPr>
        <p:spPr>
          <a:xfrm flipV="1">
            <a:off x="1297858" y="1627627"/>
            <a:ext cx="6468364" cy="4528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297858" y="168488"/>
            <a:ext cx="7364361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4" y="168488"/>
            <a:ext cx="1014811" cy="114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95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297858" y="168488"/>
            <a:ext cx="7364361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4" y="168488"/>
            <a:ext cx="1014811" cy="1144584"/>
          </a:xfrm>
          <a:prstGeom prst="rect">
            <a:avLst/>
          </a:prstGeom>
        </p:spPr>
      </p:pic>
      <p:cxnSp>
        <p:nvCxnSpPr>
          <p:cNvPr id="14" name="Straight Connector 13" title="Gold Line"/>
          <p:cNvCxnSpPr/>
          <p:nvPr userDrawn="1"/>
        </p:nvCxnSpPr>
        <p:spPr>
          <a:xfrm flipV="1">
            <a:off x="1297858" y="1627627"/>
            <a:ext cx="6468364" cy="4528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782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544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57950" y="6216246"/>
            <a:ext cx="2057400" cy="365125"/>
          </a:xfrm>
          <a:prstGeom prst="rect">
            <a:avLst/>
          </a:prstGeom>
        </p:spPr>
        <p:txBody>
          <a:bodyPr/>
          <a:lstStyle/>
          <a:p>
            <a:fld id="{47CC054E-03C2-4BA4-B0DC-8A52C253DBFA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43300" y="6216246"/>
            <a:ext cx="2057400" cy="365125"/>
          </a:xfrm>
          <a:prstGeom prst="rect">
            <a:avLst/>
          </a:prstGeom>
        </p:spPr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474804" y="6370223"/>
            <a:ext cx="324852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35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9" name="Picture 8" title="NCCC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62" y="6356352"/>
            <a:ext cx="261242" cy="39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02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57950" y="6216246"/>
            <a:ext cx="2057400" cy="365125"/>
          </a:xfrm>
          <a:prstGeom prst="rect">
            <a:avLst/>
          </a:prstGeom>
        </p:spPr>
        <p:txBody>
          <a:bodyPr/>
          <a:lstStyle/>
          <a:p>
            <a:fld id="{47CC054E-03C2-4BA4-B0DC-8A52C253DBFA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43300" y="6216246"/>
            <a:ext cx="2057400" cy="365125"/>
          </a:xfrm>
          <a:prstGeom prst="rect">
            <a:avLst/>
          </a:prstGeom>
        </p:spPr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474804" y="6370223"/>
            <a:ext cx="324852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35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9" name="Picture 8" title="NCCC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62" y="6356352"/>
            <a:ext cx="261242" cy="39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84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5549" y="365129"/>
            <a:ext cx="705980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700" b="0" cap="none" spc="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</a:t>
            </a:r>
            <a:br>
              <a:rPr lang="en-US" sz="2700" b="0" cap="none" spc="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sz="2700" b="0" cap="none" spc="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Community College System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9785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4000" b="1" kern="1200">
          <a:ln w="0">
            <a:solidFill>
              <a:schemeClr val="accent1"/>
            </a:solidFill>
          </a:ln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nceta.org/conferences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s://www.google.com/url?sa=i&amp;rct=j&amp;q=&amp;esrc=s&amp;source=images&amp;cd=&amp;ved=2ahUKEwiJheb1maLeAhVvT98KHQWSBpEQjRx6BAgBEAU&amp;url=https://twitter.com/liftmoveusa&amp;psig=AOvVaw1lXv_qNTNSqsBFlGEqMLbw&amp;ust=1540577855763893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reertechvision.com/registration_sales.cf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Perkins Update Webinar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November 14, 2018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97" y="4750826"/>
            <a:ext cx="6238568" cy="196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66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9D39F-B096-9140-81F5-D3FAC94AD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Work-Based Learning Mobile App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F3DF2A-C938-B640-B96E-B786DA7006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Development of an Intermediary-type App </a:t>
            </a:r>
          </a:p>
          <a:p>
            <a:r>
              <a:rPr lang="en-US" dirty="0"/>
              <a:t>Communication between Faculty, Worksite Supervisor, Student, and WBL Coordinator </a:t>
            </a:r>
          </a:p>
          <a:p>
            <a:r>
              <a:rPr lang="en-US" dirty="0"/>
              <a:t>Tracking Hours on the job and competencies gained </a:t>
            </a:r>
          </a:p>
          <a:p>
            <a:r>
              <a:rPr lang="en-US" dirty="0"/>
              <a:t>Tracking Hours spent on Learning Objectives </a:t>
            </a:r>
          </a:p>
          <a:p>
            <a:r>
              <a:rPr lang="en-US" dirty="0"/>
              <a:t>Application for Work-Based Learning </a:t>
            </a:r>
          </a:p>
          <a:p>
            <a:r>
              <a:rPr lang="en-US" dirty="0"/>
              <a:t>Discussion of Purpose, Elements, and Practicality </a:t>
            </a:r>
          </a:p>
        </p:txBody>
      </p:sp>
    </p:spTree>
    <p:extLst>
      <p:ext uri="{BB962C8B-B14F-4D97-AF65-F5344CB8AC3E}">
        <p14:creationId xmlns:p14="http://schemas.microsoft.com/office/powerpoint/2010/main" val="251065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D6127CD-7ED5-824F-A665-3BF77F7848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174" y="1729128"/>
            <a:ext cx="3939930" cy="5092296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9F7D44-10CD-0B42-A866-C64A2125E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Got '</a:t>
            </a:r>
            <a:r>
              <a:rPr lang="en-US" dirty="0" err="1"/>
              <a:t>em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24930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E624B-A6D2-4D2E-AA20-F8B2C24EB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 Career Cluster Guide Workshops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1AF92-CE6C-48DB-B6E2-23C8D52616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4350" y="1825625"/>
            <a:ext cx="2467841" cy="273763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/>
              <a:t>Offered by the NC Employment and Training Association (NCETA)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/>
              <a:t>This workshop is intended for front-line </a:t>
            </a:r>
            <a:r>
              <a:rPr lang="en-US" sz="1600" dirty="0">
                <a:solidFill>
                  <a:srgbClr val="FF0000"/>
                </a:solidFill>
              </a:rPr>
              <a:t>workforce professionals </a:t>
            </a:r>
            <a:r>
              <a:rPr lang="en-US" sz="1600" dirty="0"/>
              <a:t>who work with people who need to discover a career that is best for them.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34CF61-67A5-425C-88FE-8CA2D9D657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4"/>
            <a:ext cx="4286250" cy="48557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rgbClr val="FF0000"/>
                </a:solidFill>
              </a:rPr>
              <a:t>Topics</a:t>
            </a:r>
          </a:p>
          <a:p>
            <a:r>
              <a:rPr lang="en-US" sz="1600" dirty="0"/>
              <a:t>Helping your Clients Choose a Career </a:t>
            </a:r>
          </a:p>
          <a:p>
            <a:r>
              <a:rPr lang="en-US" sz="1600" dirty="0"/>
              <a:t>The Role of Career Assessments </a:t>
            </a:r>
          </a:p>
          <a:p>
            <a:r>
              <a:rPr lang="en-US" sz="1600" dirty="0"/>
              <a:t>Using Labor Market Information </a:t>
            </a:r>
          </a:p>
          <a:p>
            <a:r>
              <a:rPr lang="en-US" sz="1600" dirty="0"/>
              <a:t>Holland Code in Counseling </a:t>
            </a:r>
          </a:p>
          <a:p>
            <a:r>
              <a:rPr lang="en-US" sz="1600" dirty="0"/>
              <a:t>Career Cluster Guide 2018 </a:t>
            </a:r>
          </a:p>
          <a:p>
            <a:r>
              <a:rPr lang="en-US" sz="1600" dirty="0"/>
              <a:t>Career Clusters and Career Pathways </a:t>
            </a:r>
          </a:p>
          <a:p>
            <a:r>
              <a:rPr lang="en-US" sz="1600" dirty="0"/>
              <a:t>Integrating Programs of Study and Pathways </a:t>
            </a:r>
          </a:p>
          <a:p>
            <a:r>
              <a:rPr lang="en-US" sz="1600" dirty="0"/>
              <a:t>Promising Practices from the Field </a:t>
            </a:r>
          </a:p>
          <a:p>
            <a:pPr marL="0" indent="0">
              <a:buNone/>
            </a:pPr>
            <a:br>
              <a:rPr lang="en-US" sz="1600" b="1" dirty="0">
                <a:solidFill>
                  <a:srgbClr val="FF0000"/>
                </a:solidFill>
              </a:rPr>
            </a:br>
            <a:r>
              <a:rPr lang="en-US" sz="1600" b="1" dirty="0">
                <a:solidFill>
                  <a:srgbClr val="FF0000"/>
                </a:solidFill>
              </a:rPr>
              <a:t>Registration</a:t>
            </a:r>
          </a:p>
          <a:p>
            <a:r>
              <a:rPr lang="en-US" sz="1600" dirty="0"/>
              <a:t>Free for NCETA members</a:t>
            </a:r>
          </a:p>
          <a:p>
            <a:r>
              <a:rPr lang="en-US" sz="1600" dirty="0"/>
              <a:t>$25 for non-members</a:t>
            </a:r>
          </a:p>
          <a:p>
            <a:r>
              <a:rPr lang="en-US" sz="1600" dirty="0"/>
              <a:t>Join NCETA for $20 and attend for free</a:t>
            </a:r>
          </a:p>
          <a:p>
            <a:r>
              <a:rPr lang="en-US" sz="1600" dirty="0">
                <a:hlinkClick r:id="rId2"/>
              </a:rPr>
              <a:t>https://nceta.org/conferences</a:t>
            </a:r>
            <a:r>
              <a:rPr lang="en-US" sz="1600" dirty="0"/>
              <a:t>  </a:t>
            </a:r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8F638BB8-7D4C-44E3-B464-18591E6757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327" y="1777499"/>
            <a:ext cx="1703523" cy="22017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76769FF-EFAC-4053-B25A-499CF080E6D9}"/>
              </a:ext>
            </a:extLst>
          </p:cNvPr>
          <p:cNvSpPr txBox="1"/>
          <p:nvPr/>
        </p:nvSpPr>
        <p:spPr>
          <a:xfrm>
            <a:off x="514350" y="4563259"/>
            <a:ext cx="4000500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053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Offered regionally to meet your needs. 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053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 session is 9am-3pm and includes refreshments and a boxed lunch.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053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Nov. 13, 2018: Pitt Community College in Greenville, NC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053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Nov. 15, 2018: Catawba Valley Community College in Hickory, NC</a:t>
            </a:r>
          </a:p>
        </p:txBody>
      </p:sp>
    </p:spTree>
    <p:extLst>
      <p:ext uri="{BB962C8B-B14F-4D97-AF65-F5344CB8AC3E}">
        <p14:creationId xmlns:p14="http://schemas.microsoft.com/office/powerpoint/2010/main" val="192686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49" y="1761204"/>
            <a:ext cx="8033569" cy="5096796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Mid-Year Reviews</a:t>
            </a:r>
          </a:p>
          <a:p>
            <a:r>
              <a:rPr lang="en-US" dirty="0"/>
              <a:t>2 drive-in meetings - pick one</a:t>
            </a:r>
          </a:p>
          <a:p>
            <a:r>
              <a:rPr lang="en-US" dirty="0"/>
              <a:t>January 15, 2019 @ Pitt CC</a:t>
            </a:r>
          </a:p>
          <a:p>
            <a:r>
              <a:rPr lang="en-US" dirty="0"/>
              <a:t>January 17, 2019 @ Catawba Valley CC</a:t>
            </a:r>
          </a:p>
          <a:p>
            <a:r>
              <a:rPr lang="en-US" dirty="0"/>
              <a:t>Each college - prepare a 10-minute presentation on best practice.  Followed by questions.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End-of-Year Reviews</a:t>
            </a:r>
          </a:p>
          <a:p>
            <a:r>
              <a:rPr lang="en-US" dirty="0"/>
              <a:t>May 6-17, 2019</a:t>
            </a:r>
          </a:p>
          <a:p>
            <a:r>
              <a:rPr lang="en-US" dirty="0"/>
              <a:t>End-of-Year Report and Best Practice Video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1D6C97-1B25-458F-85E7-6F055DC9D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Perkins Reviews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16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Lenoir Community College</a:t>
            </a:r>
          </a:p>
          <a:p>
            <a:r>
              <a:rPr lang="en-US" dirty="0"/>
              <a:t>DACUMs for Automotive Technologies, Computer Engineering, Computer Integrated Machining, and Industrial Systems. </a:t>
            </a:r>
          </a:p>
          <a:p>
            <a:r>
              <a:rPr lang="en-US" dirty="0"/>
              <a:t>"Be Like Me" campaign. </a:t>
            </a:r>
          </a:p>
          <a:p>
            <a:r>
              <a:rPr lang="en-US" dirty="0"/>
              <a:t>Partnered with the Eastern Carolina Workforce Development Board.</a:t>
            </a:r>
          </a:p>
          <a:p>
            <a:pPr marL="0" indent="0">
              <a:buNone/>
            </a:pPr>
            <a:r>
              <a:rPr lang="en-US" dirty="0"/>
              <a:t>Best practice videos are on </a:t>
            </a:r>
            <a:r>
              <a:rPr lang="en-US" dirty="0" err="1"/>
              <a:t>NCperkins.org</a:t>
            </a:r>
            <a:r>
              <a:rPr lang="en-US" dirty="0"/>
              <a:t> under Perkins Resources.</a:t>
            </a:r>
          </a:p>
          <a:p>
            <a:pPr marL="0" indent="0">
              <a:buNone/>
            </a:pPr>
            <a:r>
              <a:rPr lang="en-US" dirty="0"/>
              <a:t>http://</a:t>
            </a:r>
            <a:r>
              <a:rPr lang="en-US" dirty="0" err="1"/>
              <a:t>www.ncperkins.org</a:t>
            </a:r>
            <a:r>
              <a:rPr lang="en-US" dirty="0"/>
              <a:t>/course/</a:t>
            </a:r>
            <a:r>
              <a:rPr lang="en-US" dirty="0" err="1"/>
              <a:t>view.php?id</a:t>
            </a:r>
            <a:r>
              <a:rPr lang="en-US" dirty="0"/>
              <a:t>=8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1D6C97-1B25-458F-85E7-6F055DC9D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Best Practice Videos 2018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DF563D4-8087-4D4C-9316-F4587629CAE3}"/>
              </a:ext>
            </a:extLst>
          </p:cNvPr>
          <p:cNvCxnSpPr>
            <a:cxnSpLocks/>
          </p:cNvCxnSpPr>
          <p:nvPr/>
        </p:nvCxnSpPr>
        <p:spPr>
          <a:xfrm>
            <a:off x="1297858" y="5082540"/>
            <a:ext cx="6505022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626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Coastal Carolina Community College</a:t>
            </a:r>
          </a:p>
          <a:p>
            <a:r>
              <a:rPr lang="en-US" dirty="0"/>
              <a:t>Nursing program </a:t>
            </a:r>
          </a:p>
          <a:p>
            <a:r>
              <a:rPr lang="en-US" dirty="0"/>
              <a:t>Professional development on using simulation mannequins.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Best practice videos are on </a:t>
            </a:r>
            <a:r>
              <a:rPr lang="en-US" dirty="0" err="1"/>
              <a:t>NCperkins.org</a:t>
            </a:r>
            <a:r>
              <a:rPr lang="en-US" dirty="0"/>
              <a:t> under Perkins Resources.</a:t>
            </a:r>
          </a:p>
          <a:p>
            <a:pPr marL="0" indent="0">
              <a:buNone/>
            </a:pPr>
            <a:r>
              <a:rPr lang="en-US" dirty="0"/>
              <a:t>http://</a:t>
            </a:r>
            <a:r>
              <a:rPr lang="en-US" dirty="0" err="1"/>
              <a:t>www.ncperkins.org</a:t>
            </a:r>
            <a:r>
              <a:rPr lang="en-US" dirty="0"/>
              <a:t>/course/</a:t>
            </a:r>
            <a:r>
              <a:rPr lang="en-US" dirty="0" err="1"/>
              <a:t>view.php?id</a:t>
            </a:r>
            <a:r>
              <a:rPr lang="en-US" dirty="0"/>
              <a:t>=8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1D6C97-1B25-458F-85E7-6F055DC9D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Best Practice Videos 2018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DF563D4-8087-4D4C-9316-F4587629CAE3}"/>
              </a:ext>
            </a:extLst>
          </p:cNvPr>
          <p:cNvCxnSpPr>
            <a:cxnSpLocks/>
          </p:cNvCxnSpPr>
          <p:nvPr/>
        </p:nvCxnSpPr>
        <p:spPr>
          <a:xfrm>
            <a:off x="1297858" y="4030980"/>
            <a:ext cx="6505022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685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ttps://pbs.twimg.com/media/DOH70M_WAAAwKKv.jpg:large">
            <a:extLst>
              <a:ext uri="{FF2B5EF4-FFF2-40B4-BE49-F238E27FC236}">
                <a16:creationId xmlns:a16="http://schemas.microsoft.com/office/drawing/2014/main" id="{72F798C7-C683-2C40-9E69-C2AE217A2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39" y="2789655"/>
            <a:ext cx="5424461" cy="4068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0234744-67F7-1F4B-9CA9-51CB62CC4441}"/>
              </a:ext>
            </a:extLst>
          </p:cNvPr>
          <p:cNvSpPr/>
          <p:nvPr/>
        </p:nvSpPr>
        <p:spPr>
          <a:xfrm>
            <a:off x="3572933" y="2590800"/>
            <a:ext cx="2472267" cy="15070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7882D9C-533B-944D-8C02-741BA3A9D0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November 29, 2018</a:t>
            </a:r>
          </a:p>
          <a:p>
            <a:r>
              <a:rPr lang="en-US" dirty="0"/>
              <a:t>Rockingham, NC</a:t>
            </a:r>
          </a:p>
          <a:p>
            <a:r>
              <a:rPr lang="en-US" dirty="0"/>
              <a:t>Host: Superior Cranes, Inc.</a:t>
            </a:r>
          </a:p>
          <a:p>
            <a:r>
              <a:rPr lang="en-US" dirty="0"/>
              <a:t>http://</a:t>
            </a:r>
            <a:r>
              <a:rPr lang="en-US" dirty="0" err="1"/>
              <a:t>www.liftandmoveusa.com</a:t>
            </a:r>
            <a:r>
              <a:rPr lang="en-US" dirty="0"/>
              <a:t>/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B2C16FF-E326-0348-BE9C-3221C47C3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Lift &amp; Move USA</a:t>
            </a:r>
            <a:br>
              <a:rPr lang="en-US" dirty="0"/>
            </a:br>
            <a:r>
              <a:rPr lang="en-US" sz="2700" dirty="0"/>
              <a:t>Promoting careers in the crane, rigging and </a:t>
            </a:r>
            <a:br>
              <a:rPr lang="en-US" sz="2700" dirty="0"/>
            </a:br>
            <a:r>
              <a:rPr lang="en-US" sz="2700" dirty="0"/>
              <a:t>specialized transport industry</a:t>
            </a:r>
            <a:endParaRPr lang="en-US" dirty="0"/>
          </a:p>
        </p:txBody>
      </p:sp>
      <p:pic>
        <p:nvPicPr>
          <p:cNvPr id="1026" name="Picture 2" descr="Image result for liftandmoveusa">
            <a:hlinkClick r:id="rId4"/>
            <a:extLst>
              <a:ext uri="{FF2B5EF4-FFF2-40B4-BE49-F238E27FC236}">
                <a16:creationId xmlns:a16="http://schemas.microsoft.com/office/drawing/2014/main" id="{880B826C-B455-D244-839D-3F203C39D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4255360"/>
            <a:ext cx="2420078" cy="2420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71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B70A69A-B082-8D45-BCF0-2F7CEBF56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Association for Career &amp; Technical Education</a:t>
            </a:r>
          </a:p>
          <a:p>
            <a:r>
              <a:rPr lang="en-US" dirty="0"/>
              <a:t>November 28 to December 1, 2018</a:t>
            </a:r>
          </a:p>
          <a:p>
            <a:r>
              <a:rPr lang="en-US" dirty="0"/>
              <a:t>San Antonio, Texas</a:t>
            </a:r>
          </a:p>
          <a:p>
            <a:r>
              <a:rPr lang="en-US" dirty="0"/>
              <a:t>http://</a:t>
            </a:r>
            <a:r>
              <a:rPr lang="en-US" dirty="0" err="1"/>
              <a:t>www.careertechvision.com</a:t>
            </a:r>
            <a:r>
              <a:rPr lang="en-US" dirty="0"/>
              <a:t>/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4231A4C-8560-3C43-95DF-59A66AA3E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ACTE CareerTech VISION 2018</a:t>
            </a:r>
            <a:endParaRPr lang="en-US" dirty="0"/>
          </a:p>
        </p:txBody>
      </p:sp>
      <p:pic>
        <p:nvPicPr>
          <p:cNvPr id="1026" name="Picture 2" descr="http://www.careertechvision.com/images/sitelook/logo_header.png">
            <a:hlinkClick r:id="rId3"/>
            <a:extLst>
              <a:ext uri="{FF2B5EF4-FFF2-40B4-BE49-F238E27FC236}">
                <a16:creationId xmlns:a16="http://schemas.microsoft.com/office/drawing/2014/main" id="{FA4AC4A2-F9F6-5847-A0DC-7413CA00E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3000"/>
            <a:ext cx="9144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306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BD2C974-4FD0-FA43-A9CA-211D4900D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171" y="1761204"/>
            <a:ext cx="8515351" cy="4731671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NC Construction Careers Awareness Week</a:t>
            </a:r>
          </a:p>
          <a:p>
            <a:pPr>
              <a:lnSpc>
                <a:spcPct val="150000"/>
              </a:lnSpc>
            </a:pPr>
            <a:r>
              <a:rPr lang="en-US" dirty="0"/>
              <a:t>April 8-12, 2019</a:t>
            </a:r>
          </a:p>
          <a:p>
            <a:pPr>
              <a:lnSpc>
                <a:spcPct val="150000"/>
              </a:lnSpc>
            </a:pPr>
            <a:r>
              <a:rPr lang="en-US" dirty="0"/>
              <a:t>Planning meeting via webinar - December 13 at 9am</a:t>
            </a:r>
          </a:p>
          <a:p>
            <a:pPr>
              <a:lnSpc>
                <a:spcPct val="150000"/>
              </a:lnSpc>
            </a:pPr>
            <a:r>
              <a:rPr lang="en-US" dirty="0" err="1"/>
              <a:t>ncperkins.org</a:t>
            </a:r>
            <a:r>
              <a:rPr lang="en-US" dirty="0"/>
              <a:t>/construction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6D5F36-705F-4741-9CD2-629D24B3A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Construction Week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4EF337-0E81-B247-9A53-10AD316BC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505" y="4523232"/>
            <a:ext cx="5870553" cy="2236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72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D32BB91-D5DE-1D4A-A980-D9899A4E3D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Greensboro</a:t>
            </a:r>
          </a:p>
          <a:p>
            <a:r>
              <a:rPr lang="en-US" dirty="0"/>
              <a:t>April 9-11, 2019</a:t>
            </a:r>
          </a:p>
          <a:p>
            <a:r>
              <a:rPr lang="en-US" dirty="0"/>
              <a:t>Annual Perkins meeting on Wednesday, April 10</a:t>
            </a:r>
          </a:p>
          <a:p>
            <a:r>
              <a:rPr lang="en-US" dirty="0"/>
              <a:t>Postsecondary Awards Ceremony on April 10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807C390-A337-294A-B2E2-60A20D71C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SkillsUSA</a:t>
            </a:r>
          </a:p>
        </p:txBody>
      </p:sp>
      <p:pic>
        <p:nvPicPr>
          <p:cNvPr id="4" name="Picture 1" descr="https://static.wixstatic.com/media/6b19e9_327b474e5aa34c838b4fb00e4eb6d76d.jpg/v1/fill/w_207,h_121,al_c,q_80,usm_0.66_1.00_0.01/6b19e9_327b474e5aa34c838b4fb00e4eb6d76d.jpg">
            <a:extLst>
              <a:ext uri="{FF2B5EF4-FFF2-40B4-BE49-F238E27FC236}">
                <a16:creationId xmlns:a16="http://schemas.microsoft.com/office/drawing/2014/main" id="{2AB31098-D3ED-644E-902B-8B64B7930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447" y="4283152"/>
            <a:ext cx="4035553" cy="2358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29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51CC216-7BA9-544E-B763-15B5443BDA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761204"/>
            <a:ext cx="4620508" cy="4928308"/>
          </a:xfrm>
        </p:spPr>
        <p:txBody>
          <a:bodyPr/>
          <a:lstStyle/>
          <a:p>
            <a:r>
              <a:rPr lang="en-US" dirty="0"/>
              <a:t>November 2018 - </a:t>
            </a:r>
            <a:br>
              <a:rPr lang="en-US" dirty="0"/>
            </a:br>
            <a:r>
              <a:rPr lang="en-US" b="1" dirty="0"/>
              <a:t>North Carolina Career Development Month</a:t>
            </a:r>
          </a:p>
          <a:p>
            <a:endParaRPr lang="en-US" dirty="0"/>
          </a:p>
          <a:p>
            <a:r>
              <a:rPr lang="en-US" dirty="0"/>
              <a:t>November 14, 2018 - </a:t>
            </a:r>
            <a:br>
              <a:rPr lang="en-US" dirty="0"/>
            </a:br>
            <a:r>
              <a:rPr lang="en-US" b="1" dirty="0"/>
              <a:t>North Carolina Career Development Coordinator Day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124979-6BCA-4B42-BD11-1A3A8ECBE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 Career Month</a:t>
            </a:r>
          </a:p>
        </p:txBody>
      </p:sp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3670E51B-962F-BD4A-BA79-A0548238EA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333" y="443544"/>
            <a:ext cx="3894491" cy="641445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674C7DD-30F7-4143-AA8F-C032A159C9C5}"/>
              </a:ext>
            </a:extLst>
          </p:cNvPr>
          <p:cNvSpPr/>
          <p:nvPr/>
        </p:nvSpPr>
        <p:spPr>
          <a:xfrm>
            <a:off x="5249333" y="443544"/>
            <a:ext cx="3894667" cy="64144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6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4E5C04C-5CE7-9349-8223-9F74E59585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49" y="2100263"/>
            <a:ext cx="9265977" cy="40576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D8853F4-9CC9-EA4E-9D52-FAED220AA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Partnership Summit</a:t>
            </a:r>
          </a:p>
        </p:txBody>
      </p:sp>
    </p:spTree>
    <p:extLst>
      <p:ext uri="{BB962C8B-B14F-4D97-AF65-F5344CB8AC3E}">
        <p14:creationId xmlns:p14="http://schemas.microsoft.com/office/powerpoint/2010/main" val="105967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BD2C974-4FD0-FA43-A9CA-211D4900D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171" y="1761204"/>
            <a:ext cx="8515351" cy="4731671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NC Advanced Manufacturing Careers Awareness Week</a:t>
            </a:r>
          </a:p>
          <a:p>
            <a:pPr>
              <a:lnSpc>
                <a:spcPct val="150000"/>
              </a:lnSpc>
            </a:pPr>
            <a:r>
              <a:rPr lang="en-US" dirty="0"/>
              <a:t>September 30 – October 4, 2019 </a:t>
            </a:r>
          </a:p>
          <a:p>
            <a:pPr>
              <a:lnSpc>
                <a:spcPct val="150000"/>
              </a:lnSpc>
            </a:pPr>
            <a:r>
              <a:rPr lang="en-US" dirty="0" err="1"/>
              <a:t>ncperkins.org</a:t>
            </a:r>
            <a:r>
              <a:rPr lang="en-US" dirty="0"/>
              <a:t>/manufacturing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6D5F36-705F-4741-9CD2-629D24B3A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Manufacturing Week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8B3A3C-1D1E-9B41-BE93-416A9AD836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776" y="4553715"/>
            <a:ext cx="5995416" cy="220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61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0E7FB36-DF07-B44D-8D38-59F39D6171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Tuesday of the month</a:t>
            </a:r>
          </a:p>
          <a:p>
            <a:r>
              <a:rPr lang="en-US" dirty="0"/>
              <a:t>9 am</a:t>
            </a:r>
          </a:p>
          <a:p>
            <a:r>
              <a:rPr lang="en-US" dirty="0"/>
              <a:t>Via </a:t>
            </a:r>
            <a:r>
              <a:rPr lang="en-US" dirty="0" err="1"/>
              <a:t>GoToWebinar</a:t>
            </a:r>
            <a:endParaRPr lang="en-US" dirty="0"/>
          </a:p>
          <a:p>
            <a:r>
              <a:rPr lang="en-US" dirty="0"/>
              <a:t>Find the registration links at </a:t>
            </a:r>
            <a:r>
              <a:rPr lang="en-US" dirty="0" err="1"/>
              <a:t>NCperkins.org</a:t>
            </a:r>
            <a:r>
              <a:rPr lang="en-US" dirty="0"/>
              <a:t>/presentations</a:t>
            </a:r>
          </a:p>
          <a:p>
            <a:endParaRPr lang="en-US" dirty="0"/>
          </a:p>
          <a:p>
            <a:r>
              <a:rPr lang="en-US" dirty="0"/>
              <a:t>Next Update:  Tuesday, December 11, 2018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D026ACD-B92E-C041-8CDF-1A1E842B7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Perkins Updates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A95F95-508F-D24C-AD92-363A99834E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771" y="6099175"/>
            <a:ext cx="49911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97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Perkins/CTE State Staff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648200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Aft>
                <a:spcPts val="1200"/>
              </a:spcAft>
              <a:buNone/>
              <a:tabLst>
                <a:tab pos="741363" algn="l"/>
                <a:tab pos="7532688" algn="r"/>
              </a:tabLst>
            </a:pPr>
            <a:r>
              <a:rPr lang="en-US" sz="3400" b="1" dirty="0"/>
              <a:t>Dr. Bob </a:t>
            </a:r>
            <a:r>
              <a:rPr lang="en-US" sz="3400" b="1" dirty="0" err="1"/>
              <a:t>Witchger</a:t>
            </a:r>
            <a:r>
              <a:rPr lang="en-US" sz="3400" b="1" dirty="0"/>
              <a:t>	</a:t>
            </a:r>
            <a:r>
              <a:rPr lang="en-US" dirty="0"/>
              <a:t>Director, Career &amp; Technical Education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 err="1"/>
              <a:t>WitchgerB@nccommunitycolleges.edu</a:t>
            </a:r>
            <a:r>
              <a:rPr lang="en-US" dirty="0"/>
              <a:t>	919-807-7126</a:t>
            </a:r>
          </a:p>
          <a:p>
            <a:pPr marL="0" indent="0">
              <a:lnSpc>
                <a:spcPct val="120000"/>
              </a:lnSpc>
              <a:spcAft>
                <a:spcPts val="1200"/>
              </a:spcAft>
              <a:buNone/>
              <a:tabLst>
                <a:tab pos="741363" algn="l"/>
                <a:tab pos="7532688" algn="r"/>
              </a:tabLst>
            </a:pPr>
            <a:r>
              <a:rPr lang="en-US" sz="3400" b="1" dirty="0"/>
              <a:t>Dr. Tony R. </a:t>
            </a:r>
            <a:r>
              <a:rPr lang="en-US" sz="3400" b="1" dirty="0" err="1"/>
              <a:t>Reggi</a:t>
            </a:r>
            <a:r>
              <a:rPr lang="en-US" dirty="0"/>
              <a:t>	Coordinator, Career &amp; Technical Education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 err="1"/>
              <a:t>ReggiA@nccommunitycolleges.edu</a:t>
            </a:r>
            <a:r>
              <a:rPr lang="en-US" dirty="0"/>
              <a:t>	919-807-7131</a:t>
            </a:r>
          </a:p>
          <a:p>
            <a:pPr marL="0" indent="0">
              <a:lnSpc>
                <a:spcPct val="120000"/>
              </a:lnSpc>
              <a:spcAft>
                <a:spcPts val="1200"/>
              </a:spcAft>
              <a:buNone/>
              <a:tabLst>
                <a:tab pos="741363" algn="l"/>
                <a:tab pos="7532688" algn="r"/>
              </a:tabLst>
            </a:pPr>
            <a:r>
              <a:rPr lang="en-US" sz="3400" b="1" dirty="0"/>
              <a:t>Patti </a:t>
            </a:r>
            <a:r>
              <a:rPr lang="en-US" sz="3400" b="1" dirty="0" err="1"/>
              <a:t>Coultas</a:t>
            </a:r>
            <a:r>
              <a:rPr lang="en-US" dirty="0"/>
              <a:t>	Coordinator, Career &amp; Technical Education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 err="1"/>
              <a:t>CoultasP@nccommunitycolleges.edu</a:t>
            </a:r>
            <a:r>
              <a:rPr lang="en-US" dirty="0"/>
              <a:t>	919-807-7130</a:t>
            </a:r>
          </a:p>
          <a:p>
            <a:pPr marL="0" indent="0">
              <a:lnSpc>
                <a:spcPct val="120000"/>
              </a:lnSpc>
              <a:spcAft>
                <a:spcPts val="1200"/>
              </a:spcAft>
              <a:buNone/>
              <a:tabLst>
                <a:tab pos="741363" algn="l"/>
                <a:tab pos="7532688" algn="r"/>
              </a:tabLst>
            </a:pPr>
            <a:r>
              <a:rPr lang="en-US" sz="3400" b="1" dirty="0"/>
              <a:t>Chris </a:t>
            </a:r>
            <a:r>
              <a:rPr lang="en-US" sz="3400" b="1" dirty="0" err="1"/>
              <a:t>Droessler</a:t>
            </a:r>
            <a:r>
              <a:rPr lang="en-US" dirty="0"/>
              <a:t>	Coordinator, Career &amp; Technical Education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 err="1"/>
              <a:t>DroesslerC@nccommunitycolleges.edu</a:t>
            </a:r>
            <a:r>
              <a:rPr lang="en-US" dirty="0"/>
              <a:t>	919-807-7068</a:t>
            </a:r>
          </a:p>
          <a:p>
            <a:pPr marL="0" indent="0">
              <a:lnSpc>
                <a:spcPct val="120000"/>
              </a:lnSpc>
              <a:spcAft>
                <a:spcPts val="1200"/>
              </a:spcAft>
              <a:buNone/>
              <a:tabLst>
                <a:tab pos="741363" algn="l"/>
                <a:tab pos="7532688" algn="r"/>
              </a:tabLst>
            </a:pPr>
            <a:r>
              <a:rPr lang="en-US" sz="3400" b="1" dirty="0"/>
              <a:t>Darice McDougald</a:t>
            </a:r>
            <a:r>
              <a:rPr lang="en-US" dirty="0"/>
              <a:t>	CTE Administrative Assistant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 err="1"/>
              <a:t>McDougaldD@nccommunitycolleges.edu</a:t>
            </a:r>
            <a:r>
              <a:rPr lang="en-US" dirty="0"/>
              <a:t>	919-807-7129</a:t>
            </a:r>
          </a:p>
        </p:txBody>
      </p:sp>
    </p:spTree>
    <p:extLst>
      <p:ext uri="{BB962C8B-B14F-4D97-AF65-F5344CB8AC3E}">
        <p14:creationId xmlns:p14="http://schemas.microsoft.com/office/powerpoint/2010/main" val="383972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51CC216-7BA9-544E-B763-15B5443BD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Contact list - send Patti/Tony the changes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124979-6BCA-4B42-BD11-1A3A8ECBE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NCPerkins.org</a:t>
            </a:r>
            <a:r>
              <a:rPr lang="en-US" dirty="0"/>
              <a:t> Moodle</a:t>
            </a:r>
          </a:p>
        </p:txBody>
      </p:sp>
    </p:spTree>
    <p:extLst>
      <p:ext uri="{BB962C8B-B14F-4D97-AF65-F5344CB8AC3E}">
        <p14:creationId xmlns:p14="http://schemas.microsoft.com/office/powerpoint/2010/main" val="152740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50C4A-0BA7-8C42-99D9-8A85671773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Spending Levels  July – December </a:t>
            </a:r>
          </a:p>
          <a:p>
            <a:r>
              <a:rPr lang="en-US" dirty="0"/>
              <a:t>Encouraged to meet with your Chief Financial Officer</a:t>
            </a:r>
          </a:p>
          <a:p>
            <a:r>
              <a:rPr lang="en-US" dirty="0"/>
              <a:t>Update your programmatic and fiscal Perkins Plan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76FC2D-13E8-5348-B0A8-251EB01A9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</a:t>
            </a:r>
          </a:p>
        </p:txBody>
      </p:sp>
    </p:spTree>
    <p:extLst>
      <p:ext uri="{BB962C8B-B14F-4D97-AF65-F5344CB8AC3E}">
        <p14:creationId xmlns:p14="http://schemas.microsoft.com/office/powerpoint/2010/main" val="151872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C95185-901F-4A42-B321-437459F415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State Plan </a:t>
            </a:r>
          </a:p>
          <a:p>
            <a:r>
              <a:rPr lang="en-US" dirty="0"/>
              <a:t>Needs Assessment</a:t>
            </a:r>
          </a:p>
          <a:p>
            <a:r>
              <a:rPr lang="en-US" dirty="0"/>
              <a:t>Uses of Funds </a:t>
            </a:r>
          </a:p>
          <a:p>
            <a:r>
              <a:rPr lang="en-US" dirty="0"/>
              <a:t>Links to WIOA </a:t>
            </a:r>
          </a:p>
          <a:p>
            <a:r>
              <a:rPr lang="en-US" dirty="0"/>
              <a:t>Work-Based Learning </a:t>
            </a:r>
          </a:p>
          <a:p>
            <a:r>
              <a:rPr lang="en-US" dirty="0"/>
              <a:t>Outcome Measures </a:t>
            </a:r>
          </a:p>
          <a:p>
            <a:r>
              <a:rPr lang="en-US" dirty="0"/>
              <a:t>July Summer Conference </a:t>
            </a:r>
          </a:p>
          <a:p>
            <a:r>
              <a:rPr lang="en-US" dirty="0"/>
              <a:t>Application for Transition Year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C402D0-D120-9A4E-B90F-B4C14B794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Perkins V 	</a:t>
            </a:r>
          </a:p>
        </p:txBody>
      </p:sp>
    </p:spTree>
    <p:extLst>
      <p:ext uri="{BB962C8B-B14F-4D97-AF65-F5344CB8AC3E}">
        <p14:creationId xmlns:p14="http://schemas.microsoft.com/office/powerpoint/2010/main" val="54552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96058B67-0FCF-3F43-826C-0732DEC8B3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8466324"/>
              </p:ext>
            </p:extLst>
          </p:nvPr>
        </p:nvGraphicFramePr>
        <p:xfrm>
          <a:off x="628650" y="1546218"/>
          <a:ext cx="8343900" cy="527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351">
                  <a:extLst>
                    <a:ext uri="{9D8B030D-6E8A-4147-A177-3AD203B41FA5}">
                      <a16:colId xmlns:a16="http://schemas.microsoft.com/office/drawing/2014/main" val="3494324365"/>
                    </a:ext>
                  </a:extLst>
                </a:gridCol>
                <a:gridCol w="4400549">
                  <a:extLst>
                    <a:ext uri="{9D8B030D-6E8A-4147-A177-3AD203B41FA5}">
                      <a16:colId xmlns:a16="http://schemas.microsoft.com/office/drawing/2014/main" val="36144754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Perkins IV (current)</a:t>
                      </a:r>
                    </a:p>
                  </a:txBody>
                  <a:tcPr marL="186407" marR="186407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Perkins V (near future)</a:t>
                      </a:r>
                    </a:p>
                  </a:txBody>
                  <a:tcPr marL="186407" marR="186407"/>
                </a:tc>
                <a:extLst>
                  <a:ext uri="{0D108BD9-81ED-4DB2-BD59-A6C34878D82A}">
                    <a16:rowId xmlns:a16="http://schemas.microsoft.com/office/drawing/2014/main" val="34695968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individuals with disabilities;</a:t>
                      </a:r>
                    </a:p>
                  </a:txBody>
                  <a:tcPr marL="186407" marR="186407"/>
                </a:tc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individuals with disabilities;</a:t>
                      </a:r>
                    </a:p>
                  </a:txBody>
                  <a:tcPr marL="186407" marR="186407"/>
                </a:tc>
                <a:extLst>
                  <a:ext uri="{0D108BD9-81ED-4DB2-BD59-A6C34878D82A}">
                    <a16:rowId xmlns:a16="http://schemas.microsoft.com/office/drawing/2014/main" val="34991694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individuals from economically disadvantaged families, including foster children;</a:t>
                      </a:r>
                    </a:p>
                  </a:txBody>
                  <a:tcPr marL="186407" marR="186407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- individuals from economically disadvantaged families, including low-income youth and adults;</a:t>
                      </a:r>
                    </a:p>
                    <a:p>
                      <a:r>
                        <a:rPr lang="en-US" sz="1400" dirty="0"/>
                        <a:t>- youth who are in, or have aged out of, the foster care system;</a:t>
                      </a:r>
                    </a:p>
                  </a:txBody>
                  <a:tcPr marL="186407" marR="186407"/>
                </a:tc>
                <a:extLst>
                  <a:ext uri="{0D108BD9-81ED-4DB2-BD59-A6C34878D82A}">
                    <a16:rowId xmlns:a16="http://schemas.microsoft.com/office/drawing/2014/main" val="2463278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individuals preparing for non-traditional fields;</a:t>
                      </a:r>
                    </a:p>
                  </a:txBody>
                  <a:tcPr marL="186407" marR="186407"/>
                </a:tc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individuals preparing for non-traditional fields;</a:t>
                      </a:r>
                    </a:p>
                  </a:txBody>
                  <a:tcPr marL="186407" marR="186407"/>
                </a:tc>
                <a:extLst>
                  <a:ext uri="{0D108BD9-81ED-4DB2-BD59-A6C34878D82A}">
                    <a16:rowId xmlns:a16="http://schemas.microsoft.com/office/drawing/2014/main" val="2035294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single parents, including single pregnant women;</a:t>
                      </a:r>
                    </a:p>
                  </a:txBody>
                  <a:tcPr marL="186407" marR="186407"/>
                </a:tc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single parents, including single pregnant women;</a:t>
                      </a:r>
                    </a:p>
                  </a:txBody>
                  <a:tcPr marL="186407" marR="186407"/>
                </a:tc>
                <a:extLst>
                  <a:ext uri="{0D108BD9-81ED-4DB2-BD59-A6C34878D82A}">
                    <a16:rowId xmlns:a16="http://schemas.microsoft.com/office/drawing/2014/main" val="387115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displaced homemakers; and</a:t>
                      </a:r>
                    </a:p>
                  </a:txBody>
                  <a:tcPr marL="186407" marR="186407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out-of-work individuals;</a:t>
                      </a:r>
                    </a:p>
                  </a:txBody>
                  <a:tcPr marL="186407" marR="186407"/>
                </a:tc>
                <a:extLst>
                  <a:ext uri="{0D108BD9-81ED-4DB2-BD59-A6C34878D82A}">
                    <a16:rowId xmlns:a16="http://schemas.microsoft.com/office/drawing/2014/main" val="3608299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individuals with limited English proficiency.</a:t>
                      </a:r>
                    </a:p>
                  </a:txBody>
                  <a:tcPr marL="186407" marR="186407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English learners;</a:t>
                      </a:r>
                    </a:p>
                  </a:txBody>
                  <a:tcPr marL="186407" marR="186407"/>
                </a:tc>
                <a:extLst>
                  <a:ext uri="{0D108BD9-81ED-4DB2-BD59-A6C34878D82A}">
                    <a16:rowId xmlns:a16="http://schemas.microsoft.com/office/drawing/2014/main" val="1565470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186407" marR="186407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homeless individuals described in section 725 of he McKinney-Vento Homeless Assistant Act (42 U.S.C. 11434a);</a:t>
                      </a:r>
                    </a:p>
                  </a:txBody>
                  <a:tcPr marL="186407" marR="186407"/>
                </a:tc>
                <a:extLst>
                  <a:ext uri="{0D108BD9-81ED-4DB2-BD59-A6C34878D82A}">
                    <a16:rowId xmlns:a16="http://schemas.microsoft.com/office/drawing/2014/main" val="35796201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186407" marR="186407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youth with a parent who - </a:t>
                      </a:r>
                    </a:p>
                    <a:p>
                      <a:r>
                        <a:rPr lang="en-US" sz="1400" dirty="0"/>
                        <a:t>  (</a:t>
                      </a:r>
                      <a:r>
                        <a:rPr lang="en-US" sz="1400" dirty="0" err="1"/>
                        <a:t>i</a:t>
                      </a:r>
                      <a:r>
                        <a:rPr lang="en-US" sz="1400" dirty="0"/>
                        <a:t>) is a member of the armed forces (as such term is defined in section 101(a)(4) of title 10, United States Code); and</a:t>
                      </a:r>
                    </a:p>
                    <a:p>
                      <a:r>
                        <a:rPr lang="en-US" sz="1400" dirty="0"/>
                        <a:t>  (ii) is on active duty (as such term is defined in section 101(d)(1) of such title).</a:t>
                      </a:r>
                    </a:p>
                  </a:txBody>
                  <a:tcPr marL="186407" marR="186407"/>
                </a:tc>
                <a:extLst>
                  <a:ext uri="{0D108BD9-81ED-4DB2-BD59-A6C34878D82A}">
                    <a16:rowId xmlns:a16="http://schemas.microsoft.com/office/drawing/2014/main" val="1332201231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069CF445-4351-9947-A32C-6F4F19324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Populations</a:t>
            </a:r>
          </a:p>
        </p:txBody>
      </p:sp>
    </p:spTree>
    <p:extLst>
      <p:ext uri="{BB962C8B-B14F-4D97-AF65-F5344CB8AC3E}">
        <p14:creationId xmlns:p14="http://schemas.microsoft.com/office/powerpoint/2010/main" val="3863598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A2CD7-0B92-4846-A7B0-7B5234D44B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Desk Review </a:t>
            </a:r>
          </a:p>
          <a:p>
            <a:pPr lvl="1"/>
            <a:r>
              <a:rPr lang="en-US" dirty="0"/>
              <a:t>Budget and Equipment – On Line </a:t>
            </a:r>
          </a:p>
          <a:p>
            <a:pPr lvl="1"/>
            <a:r>
              <a:rPr lang="en-US" dirty="0"/>
              <a:t>Desk Review </a:t>
            </a:r>
          </a:p>
          <a:p>
            <a:pPr lvl="1"/>
            <a:r>
              <a:rPr lang="en-US" dirty="0"/>
              <a:t>Paperwork to Submit </a:t>
            </a:r>
          </a:p>
          <a:p>
            <a:pPr marL="0" indent="0">
              <a:buNone/>
            </a:pPr>
            <a:r>
              <a:rPr lang="en-US" dirty="0"/>
              <a:t>Site Monitoring</a:t>
            </a:r>
          </a:p>
          <a:p>
            <a:pPr lvl="1"/>
            <a:r>
              <a:rPr lang="en-US" dirty="0"/>
              <a:t>Interviews with Faculty, Staff, CAO, CFT </a:t>
            </a:r>
          </a:p>
          <a:p>
            <a:pPr lvl="1"/>
            <a:r>
              <a:rPr lang="en-US" dirty="0"/>
              <a:t>Career Pathways </a:t>
            </a:r>
          </a:p>
          <a:p>
            <a:pPr lvl="1"/>
            <a:r>
              <a:rPr lang="en-US" dirty="0"/>
              <a:t>Faculty Professional Development </a:t>
            </a:r>
          </a:p>
          <a:p>
            <a:pPr lvl="1"/>
            <a:r>
              <a:rPr lang="en-US" dirty="0"/>
              <a:t>Work-Based Learning   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73DE8A-1EB7-6343-A595-6E5B6C044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Grant Monitoring </a:t>
            </a:r>
          </a:p>
        </p:txBody>
      </p:sp>
    </p:spTree>
    <p:extLst>
      <p:ext uri="{BB962C8B-B14F-4D97-AF65-F5344CB8AC3E}">
        <p14:creationId xmlns:p14="http://schemas.microsoft.com/office/powerpoint/2010/main" val="146177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65661-3E38-9B4C-8C96-FAADD09BD9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Interested in college visitations </a:t>
            </a:r>
          </a:p>
          <a:p>
            <a:r>
              <a:rPr lang="en-US" dirty="0"/>
              <a:t>Meeting with Chief Academic Officer </a:t>
            </a:r>
          </a:p>
          <a:p>
            <a:r>
              <a:rPr lang="en-US" dirty="0"/>
              <a:t>Meeting with Fiscal Department </a:t>
            </a:r>
          </a:p>
          <a:p>
            <a:r>
              <a:rPr lang="en-US" dirty="0"/>
              <a:t>Meeting with Faculty teaching in Pathways </a:t>
            </a:r>
          </a:p>
          <a:p>
            <a:r>
              <a:rPr lang="en-US" dirty="0"/>
              <a:t>Meeting with Secondary Partners around CTE Pathways of Study </a:t>
            </a:r>
          </a:p>
          <a:p>
            <a:r>
              <a:rPr lang="en-US" dirty="0"/>
              <a:t>On Line – In Person – Open Discussion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96F274-230F-5445-A574-C236D1D3D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Assistance </a:t>
            </a:r>
          </a:p>
        </p:txBody>
      </p:sp>
    </p:spTree>
    <p:extLst>
      <p:ext uri="{BB962C8B-B14F-4D97-AF65-F5344CB8AC3E}">
        <p14:creationId xmlns:p14="http://schemas.microsoft.com/office/powerpoint/2010/main" val="408782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2F2D4-894F-C74F-8083-9149E927F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Credentialing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B58AC-153C-F84A-AACD-8D216B6CEE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What’s Happening </a:t>
            </a:r>
          </a:p>
          <a:p>
            <a:r>
              <a:rPr lang="en-US" dirty="0"/>
              <a:t>Interest in working with NOCTI? </a:t>
            </a:r>
          </a:p>
          <a:p>
            <a:r>
              <a:rPr lang="en-US" dirty="0"/>
              <a:t>Send in your Name to take part in an introductory Webinar on Credentialing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007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ystem Office Template 2017" id="{5F043DD8-DC3E-4F6A-B287-81D6F7FF38E2}" vid="{804B3A4D-A4A7-49E1-8361-FD47AD0B82D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System Office Template 2017</Template>
  <TotalTime>0</TotalTime>
  <Words>1116</Words>
  <Application>Microsoft Office PowerPoint</Application>
  <PresentationFormat>On-screen Show (4:3)</PresentationFormat>
  <Paragraphs>213</Paragraphs>
  <Slides>23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Office Theme</vt:lpstr>
      <vt:lpstr>Perkins Update Webinar</vt:lpstr>
      <vt:lpstr>NC Career Month</vt:lpstr>
      <vt:lpstr>NCPerkins.org Moodle</vt:lpstr>
      <vt:lpstr>Budget </vt:lpstr>
      <vt:lpstr>Perkins V  </vt:lpstr>
      <vt:lpstr>Special Populations</vt:lpstr>
      <vt:lpstr>Basic Grant Monitoring </vt:lpstr>
      <vt:lpstr>Technical Assistance </vt:lpstr>
      <vt:lpstr>Credentialing </vt:lpstr>
      <vt:lpstr>Work-Based Learning Mobile App </vt:lpstr>
      <vt:lpstr>Got 'em?</vt:lpstr>
      <vt:lpstr>NC Career Cluster Guide Workshops</vt:lpstr>
      <vt:lpstr>Perkins Reviews</vt:lpstr>
      <vt:lpstr>Best Practice Videos 2018</vt:lpstr>
      <vt:lpstr>Best Practice Videos 2018</vt:lpstr>
      <vt:lpstr>Lift &amp; Move USA Promoting careers in the crane, rigging and  specialized transport industry</vt:lpstr>
      <vt:lpstr>ACTE CareerTech VISION 2018</vt:lpstr>
      <vt:lpstr>Construction Week</vt:lpstr>
      <vt:lpstr>SkillsUSA</vt:lpstr>
      <vt:lpstr>Performance Partnership Summit</vt:lpstr>
      <vt:lpstr>Manufacturing Week</vt:lpstr>
      <vt:lpstr>Perkins Updates</vt:lpstr>
      <vt:lpstr>Perkins/CTE State Staff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cp:lastPrinted>2017-04-26T15:33:33Z</cp:lastPrinted>
  <dcterms:created xsi:type="dcterms:W3CDTF">2017-04-24T19:18:55Z</dcterms:created>
  <dcterms:modified xsi:type="dcterms:W3CDTF">2018-11-14T14:44:37Z</dcterms:modified>
</cp:coreProperties>
</file>