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8"/>
  </p:notesMasterIdLst>
  <p:handoutMasterIdLst>
    <p:handoutMasterId r:id="rId149"/>
  </p:handoutMasterIdLst>
  <p:sldIdLst>
    <p:sldId id="264" r:id="rId2"/>
    <p:sldId id="265" r:id="rId3"/>
    <p:sldId id="483" r:id="rId4"/>
    <p:sldId id="481" r:id="rId5"/>
    <p:sldId id="482" r:id="rId6"/>
    <p:sldId id="484" r:id="rId7"/>
    <p:sldId id="485" r:id="rId8"/>
    <p:sldId id="266" r:id="rId9"/>
    <p:sldId id="486" r:id="rId10"/>
    <p:sldId id="267" r:id="rId11"/>
    <p:sldId id="268" r:id="rId12"/>
    <p:sldId id="432" r:id="rId13"/>
    <p:sldId id="469" r:id="rId14"/>
    <p:sldId id="477" r:id="rId15"/>
    <p:sldId id="271"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2" r:id="rId32"/>
    <p:sldId id="293" r:id="rId33"/>
    <p:sldId id="295" r:id="rId34"/>
    <p:sldId id="296" r:id="rId35"/>
    <p:sldId id="476" r:id="rId36"/>
    <p:sldId id="298" r:id="rId37"/>
    <p:sldId id="299" r:id="rId38"/>
    <p:sldId id="300" r:id="rId39"/>
    <p:sldId id="301" r:id="rId40"/>
    <p:sldId id="302" r:id="rId41"/>
    <p:sldId id="303" r:id="rId42"/>
    <p:sldId id="461" r:id="rId43"/>
    <p:sldId id="459" r:id="rId44"/>
    <p:sldId id="462" r:id="rId45"/>
    <p:sldId id="463" r:id="rId46"/>
    <p:sldId id="464" r:id="rId47"/>
    <p:sldId id="465" r:id="rId48"/>
    <p:sldId id="466" r:id="rId49"/>
    <p:sldId id="467" r:id="rId50"/>
    <p:sldId id="468" r:id="rId51"/>
    <p:sldId id="304" r:id="rId52"/>
    <p:sldId id="305" r:id="rId53"/>
    <p:sldId id="306" r:id="rId54"/>
    <p:sldId id="309" r:id="rId55"/>
    <p:sldId id="310" r:id="rId56"/>
    <p:sldId id="311" r:id="rId57"/>
    <p:sldId id="314" r:id="rId58"/>
    <p:sldId id="315" r:id="rId59"/>
    <p:sldId id="316" r:id="rId60"/>
    <p:sldId id="317" r:id="rId61"/>
    <p:sldId id="428" r:id="rId62"/>
    <p:sldId id="471" r:id="rId63"/>
    <p:sldId id="470" r:id="rId64"/>
    <p:sldId id="318" r:id="rId65"/>
    <p:sldId id="319" r:id="rId66"/>
    <p:sldId id="320" r:id="rId67"/>
    <p:sldId id="435" r:id="rId68"/>
    <p:sldId id="436" r:id="rId69"/>
    <p:sldId id="322" r:id="rId70"/>
    <p:sldId id="323" r:id="rId71"/>
    <p:sldId id="324" r:id="rId72"/>
    <p:sldId id="325" r:id="rId73"/>
    <p:sldId id="326" r:id="rId74"/>
    <p:sldId id="455" r:id="rId75"/>
    <p:sldId id="456" r:id="rId76"/>
    <p:sldId id="475"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9" r:id="rId98"/>
    <p:sldId id="350" r:id="rId99"/>
    <p:sldId id="351" r:id="rId100"/>
    <p:sldId id="352" r:id="rId101"/>
    <p:sldId id="353" r:id="rId102"/>
    <p:sldId id="354" r:id="rId103"/>
    <p:sldId id="355" r:id="rId104"/>
    <p:sldId id="356" r:id="rId105"/>
    <p:sldId id="357" r:id="rId106"/>
    <p:sldId id="358" r:id="rId107"/>
    <p:sldId id="474" r:id="rId108"/>
    <p:sldId id="437" r:id="rId109"/>
    <p:sldId id="438" r:id="rId110"/>
    <p:sldId id="361" r:id="rId111"/>
    <p:sldId id="362" r:id="rId112"/>
    <p:sldId id="472" r:id="rId113"/>
    <p:sldId id="363" r:id="rId114"/>
    <p:sldId id="364" r:id="rId115"/>
    <p:sldId id="365" r:id="rId116"/>
    <p:sldId id="439" r:id="rId117"/>
    <p:sldId id="440" r:id="rId118"/>
    <p:sldId id="443" r:id="rId119"/>
    <p:sldId id="487" r:id="rId120"/>
    <p:sldId id="367" r:id="rId121"/>
    <p:sldId id="368" r:id="rId122"/>
    <p:sldId id="473" r:id="rId123"/>
    <p:sldId id="370" r:id="rId124"/>
    <p:sldId id="371" r:id="rId125"/>
    <p:sldId id="372" r:id="rId126"/>
    <p:sldId id="385" r:id="rId127"/>
    <p:sldId id="488" r:id="rId128"/>
    <p:sldId id="489" r:id="rId129"/>
    <p:sldId id="490" r:id="rId130"/>
    <p:sldId id="425" r:id="rId131"/>
    <p:sldId id="426" r:id="rId132"/>
    <p:sldId id="427" r:id="rId133"/>
    <p:sldId id="491" r:id="rId134"/>
    <p:sldId id="492" r:id="rId135"/>
    <p:sldId id="429" r:id="rId136"/>
    <p:sldId id="430" r:id="rId137"/>
    <p:sldId id="431" r:id="rId138"/>
    <p:sldId id="493" r:id="rId139"/>
    <p:sldId id="433" r:id="rId140"/>
    <p:sldId id="434" r:id="rId141"/>
    <p:sldId id="494" r:id="rId142"/>
    <p:sldId id="377" r:id="rId143"/>
    <p:sldId id="390" r:id="rId144"/>
    <p:sldId id="391" r:id="rId145"/>
    <p:sldId id="392" r:id="rId146"/>
    <p:sldId id="478"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FF"/>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3C22AC-9D1E-CB41-90B4-E9852FD472F2}" v="945" dt="2018-10-07T22:33:45.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71190"/>
  </p:normalViewPr>
  <p:slideViewPr>
    <p:cSldViewPr snapToGrid="0">
      <p:cViewPr varScale="1">
        <p:scale>
          <a:sx n="98" d="100"/>
          <a:sy n="98" d="100"/>
        </p:scale>
        <p:origin x="3016" y="200"/>
      </p:cViewPr>
      <p:guideLst/>
    </p:cSldViewPr>
  </p:slideViewPr>
  <p:outlineViewPr>
    <p:cViewPr>
      <p:scale>
        <a:sx n="33" d="100"/>
        <a:sy n="33" d="100"/>
      </p:scale>
      <p:origin x="0" y="-261728"/>
    </p:cViewPr>
  </p:outlineViewPr>
  <p:notesTextViewPr>
    <p:cViewPr>
      <p:scale>
        <a:sx n="1" d="1"/>
        <a:sy n="1" d="1"/>
      </p:scale>
      <p:origin x="0" y="0"/>
    </p:cViewPr>
  </p:notesTextViewPr>
  <p:sorterViewPr>
    <p:cViewPr>
      <p:scale>
        <a:sx n="170" d="100"/>
        <a:sy n="170" d="100"/>
      </p:scale>
      <p:origin x="0" y="0"/>
    </p:cViewPr>
  </p:sorterViewPr>
  <p:notesViewPr>
    <p:cSldViewPr snapToGrid="0">
      <p:cViewPr varScale="1">
        <p:scale>
          <a:sx n="119" d="100"/>
          <a:sy n="119" d="100"/>
        </p:scale>
        <p:origin x="3088"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7A3C22AC-9D1E-CB41-90B4-E9852FD472F2}"/>
    <pc:docChg chg="custSel addSld delSld modSld sldOrd">
      <pc:chgData name="Chris Droessler" userId="625c3661-9d64-47fa-b83c-4b49393bd161" providerId="ADAL" clId="{7A3C22AC-9D1E-CB41-90B4-E9852FD472F2}" dt="2018-10-07T22:33:45.761" v="942" actId="478"/>
      <pc:docMkLst>
        <pc:docMk/>
      </pc:docMkLst>
      <pc:sldChg chg="modSp modNotesTx">
        <pc:chgData name="Chris Droessler" userId="625c3661-9d64-47fa-b83c-4b49393bd161" providerId="ADAL" clId="{7A3C22AC-9D1E-CB41-90B4-E9852FD472F2}" dt="2018-10-07T22:01:09.985" v="30" actId="20577"/>
        <pc:sldMkLst>
          <pc:docMk/>
          <pc:sldMk cId="1280121932" sldId="264"/>
        </pc:sldMkLst>
        <pc:spChg chg="mod">
          <ac:chgData name="Chris Droessler" userId="625c3661-9d64-47fa-b83c-4b49393bd161" providerId="ADAL" clId="{7A3C22AC-9D1E-CB41-90B4-E9852FD472F2}" dt="2018-10-07T22:00:15.280" v="0" actId="27636"/>
          <ac:spMkLst>
            <pc:docMk/>
            <pc:sldMk cId="1280121932" sldId="264"/>
            <ac:spMk id="3" creationId="{00000000-0000-0000-0000-000000000000}"/>
          </ac:spMkLst>
        </pc:spChg>
      </pc:sldChg>
      <pc:sldChg chg="modSp">
        <pc:chgData name="Chris Droessler" userId="625c3661-9d64-47fa-b83c-4b49393bd161" providerId="ADAL" clId="{7A3C22AC-9D1E-CB41-90B4-E9852FD472F2}" dt="2018-10-07T22:00:15.462" v="1" actId="27636"/>
        <pc:sldMkLst>
          <pc:docMk/>
          <pc:sldMk cId="1979403292" sldId="271"/>
        </pc:sldMkLst>
        <pc:spChg chg="mod">
          <ac:chgData name="Chris Droessler" userId="625c3661-9d64-47fa-b83c-4b49393bd161" providerId="ADAL" clId="{7A3C22AC-9D1E-CB41-90B4-E9852FD472F2}" dt="2018-10-07T22:00:15.462" v="1" actId="27636"/>
          <ac:spMkLst>
            <pc:docMk/>
            <pc:sldMk cId="1979403292" sldId="271"/>
            <ac:spMk id="26625" creationId="{00000000-0000-0000-0000-000000000000}"/>
          </ac:spMkLst>
        </pc:spChg>
      </pc:sldChg>
      <pc:sldChg chg="modNotes">
        <pc:chgData name="Chris Droessler" userId="625c3661-9d64-47fa-b83c-4b49393bd161" providerId="ADAL" clId="{7A3C22AC-9D1E-CB41-90B4-E9852FD472F2}" dt="2018-10-07T22:00:16.512" v="13" actId="27636"/>
        <pc:sldMkLst>
          <pc:docMk/>
          <pc:sldMk cId="836326861" sldId="278"/>
        </pc:sldMkLst>
      </pc:sldChg>
      <pc:sldChg chg="modNotes">
        <pc:chgData name="Chris Droessler" userId="625c3661-9d64-47fa-b83c-4b49393bd161" providerId="ADAL" clId="{7A3C22AC-9D1E-CB41-90B4-E9852FD472F2}" dt="2018-10-07T22:00:16.618" v="14" actId="27636"/>
        <pc:sldMkLst>
          <pc:docMk/>
          <pc:sldMk cId="2068219230" sldId="286"/>
        </pc:sldMkLst>
      </pc:sldChg>
      <pc:sldChg chg="modNotes">
        <pc:chgData name="Chris Droessler" userId="625c3661-9d64-47fa-b83c-4b49393bd161" providerId="ADAL" clId="{7A3C22AC-9D1E-CB41-90B4-E9852FD472F2}" dt="2018-10-07T22:00:16.668" v="15" actId="27636"/>
        <pc:sldMkLst>
          <pc:docMk/>
          <pc:sldMk cId="1473420106" sldId="288"/>
        </pc:sldMkLst>
      </pc:sldChg>
      <pc:sldChg chg="modSp">
        <pc:chgData name="Chris Droessler" userId="625c3661-9d64-47fa-b83c-4b49393bd161" providerId="ADAL" clId="{7A3C22AC-9D1E-CB41-90B4-E9852FD472F2}" dt="2018-10-07T22:00:15.544" v="2" actId="27636"/>
        <pc:sldMkLst>
          <pc:docMk/>
          <pc:sldMk cId="698930513" sldId="301"/>
        </pc:sldMkLst>
        <pc:spChg chg="mod">
          <ac:chgData name="Chris Droessler" userId="625c3661-9d64-47fa-b83c-4b49393bd161" providerId="ADAL" clId="{7A3C22AC-9D1E-CB41-90B4-E9852FD472F2}" dt="2018-10-07T22:00:15.544" v="2" actId="27636"/>
          <ac:spMkLst>
            <pc:docMk/>
            <pc:sldMk cId="698930513" sldId="301"/>
            <ac:spMk id="1270786" creationId="{00000000-0000-0000-0000-000000000000}"/>
          </ac:spMkLst>
        </pc:spChg>
      </pc:sldChg>
      <pc:sldChg chg="modSp">
        <pc:chgData name="Chris Droessler" userId="625c3661-9d64-47fa-b83c-4b49393bd161" providerId="ADAL" clId="{7A3C22AC-9D1E-CB41-90B4-E9852FD472F2}" dt="2018-10-07T22:00:15.622" v="3" actId="27636"/>
        <pc:sldMkLst>
          <pc:docMk/>
          <pc:sldMk cId="1601568606" sldId="302"/>
        </pc:sldMkLst>
        <pc:spChg chg="mod">
          <ac:chgData name="Chris Droessler" userId="625c3661-9d64-47fa-b83c-4b49393bd161" providerId="ADAL" clId="{7A3C22AC-9D1E-CB41-90B4-E9852FD472F2}" dt="2018-10-07T22:00:15.622" v="3" actId="27636"/>
          <ac:spMkLst>
            <pc:docMk/>
            <pc:sldMk cId="1601568606" sldId="302"/>
            <ac:spMk id="1270786" creationId="{00000000-0000-0000-0000-000000000000}"/>
          </ac:spMkLst>
        </pc:spChg>
      </pc:sldChg>
      <pc:sldChg chg="modNotes">
        <pc:chgData name="Chris Droessler" userId="625c3661-9d64-47fa-b83c-4b49393bd161" providerId="ADAL" clId="{7A3C22AC-9D1E-CB41-90B4-E9852FD472F2}" dt="2018-10-07T22:00:16.728" v="16" actId="27636"/>
        <pc:sldMkLst>
          <pc:docMk/>
          <pc:sldMk cId="915589904" sldId="304"/>
        </pc:sldMkLst>
      </pc:sldChg>
      <pc:sldChg chg="modNotes">
        <pc:chgData name="Chris Droessler" userId="625c3661-9d64-47fa-b83c-4b49393bd161" providerId="ADAL" clId="{7A3C22AC-9D1E-CB41-90B4-E9852FD472F2}" dt="2018-10-07T22:00:16.806" v="17" actId="27636"/>
        <pc:sldMkLst>
          <pc:docMk/>
          <pc:sldMk cId="1757444606" sldId="305"/>
        </pc:sldMkLst>
      </pc:sldChg>
      <pc:sldChg chg="modSp">
        <pc:chgData name="Chris Droessler" userId="625c3661-9d64-47fa-b83c-4b49393bd161" providerId="ADAL" clId="{7A3C22AC-9D1E-CB41-90B4-E9852FD472F2}" dt="2018-10-07T22:00:15.751" v="4" actId="27636"/>
        <pc:sldMkLst>
          <pc:docMk/>
          <pc:sldMk cId="510514418" sldId="310"/>
        </pc:sldMkLst>
        <pc:spChg chg="mod">
          <ac:chgData name="Chris Droessler" userId="625c3661-9d64-47fa-b83c-4b49393bd161" providerId="ADAL" clId="{7A3C22AC-9D1E-CB41-90B4-E9852FD472F2}" dt="2018-10-07T22:00:15.751" v="4" actId="27636"/>
          <ac:spMkLst>
            <pc:docMk/>
            <pc:sldMk cId="510514418" sldId="310"/>
            <ac:spMk id="1336322" creationId="{00000000-0000-0000-0000-000000000000}"/>
          </ac:spMkLst>
        </pc:spChg>
      </pc:sldChg>
      <pc:sldChg chg="modNotes">
        <pc:chgData name="Chris Droessler" userId="625c3661-9d64-47fa-b83c-4b49393bd161" providerId="ADAL" clId="{7A3C22AC-9D1E-CB41-90B4-E9852FD472F2}" dt="2018-10-07T22:00:16.959" v="18" actId="27636"/>
        <pc:sldMkLst>
          <pc:docMk/>
          <pc:sldMk cId="1674964609" sldId="315"/>
        </pc:sldMkLst>
      </pc:sldChg>
      <pc:sldChg chg="ord">
        <pc:chgData name="Chris Droessler" userId="625c3661-9d64-47fa-b83c-4b49393bd161" providerId="ADAL" clId="{7A3C22AC-9D1E-CB41-90B4-E9852FD472F2}" dt="2018-10-07T22:04:22.964" v="105"/>
        <pc:sldMkLst>
          <pc:docMk/>
          <pc:sldMk cId="1354563332" sldId="326"/>
        </pc:sldMkLst>
      </pc:sldChg>
      <pc:sldChg chg="modNotes">
        <pc:chgData name="Chris Droessler" userId="625c3661-9d64-47fa-b83c-4b49393bd161" providerId="ADAL" clId="{7A3C22AC-9D1E-CB41-90B4-E9852FD472F2}" dt="2018-10-07T22:00:17.043" v="19" actId="27636"/>
        <pc:sldMkLst>
          <pc:docMk/>
          <pc:sldMk cId="9850309" sldId="329"/>
        </pc:sldMkLst>
      </pc:sldChg>
      <pc:sldChg chg="modSp modNotes modNotesTx">
        <pc:chgData name="Chris Droessler" userId="625c3661-9d64-47fa-b83c-4b49393bd161" providerId="ADAL" clId="{7A3C22AC-9D1E-CB41-90B4-E9852FD472F2}" dt="2018-10-07T22:13:40.477" v="608" actId="27636"/>
        <pc:sldMkLst>
          <pc:docMk/>
          <pc:sldMk cId="1814885670" sldId="334"/>
        </pc:sldMkLst>
        <pc:spChg chg="mod">
          <ac:chgData name="Chris Droessler" userId="625c3661-9d64-47fa-b83c-4b49393bd161" providerId="ADAL" clId="{7A3C22AC-9D1E-CB41-90B4-E9852FD472F2}" dt="2018-10-07T22:06:10.154" v="164" actId="20577"/>
          <ac:spMkLst>
            <pc:docMk/>
            <pc:sldMk cId="1814885670" sldId="334"/>
            <ac:spMk id="5" creationId="{00000000-0000-0000-0000-000000000000}"/>
          </ac:spMkLst>
        </pc:spChg>
      </pc:sldChg>
      <pc:sldChg chg="modSp">
        <pc:chgData name="Chris Droessler" userId="625c3661-9d64-47fa-b83c-4b49393bd161" providerId="ADAL" clId="{7A3C22AC-9D1E-CB41-90B4-E9852FD472F2}" dt="2018-10-07T22:00:15.843" v="5" actId="27636"/>
        <pc:sldMkLst>
          <pc:docMk/>
          <pc:sldMk cId="1101485898" sldId="338"/>
        </pc:sldMkLst>
        <pc:spChg chg="mod">
          <ac:chgData name="Chris Droessler" userId="625c3661-9d64-47fa-b83c-4b49393bd161" providerId="ADAL" clId="{7A3C22AC-9D1E-CB41-90B4-E9852FD472F2}" dt="2018-10-07T22:00:15.843" v="5" actId="27636"/>
          <ac:spMkLst>
            <pc:docMk/>
            <pc:sldMk cId="1101485898" sldId="338"/>
            <ac:spMk id="1034243" creationId="{00000000-0000-0000-0000-000000000000}"/>
          </ac:spMkLst>
        </pc:spChg>
      </pc:sldChg>
      <pc:sldChg chg="modSp">
        <pc:chgData name="Chris Droessler" userId="625c3661-9d64-47fa-b83c-4b49393bd161" providerId="ADAL" clId="{7A3C22AC-9D1E-CB41-90B4-E9852FD472F2}" dt="2018-10-07T22:09:44.694" v="346" actId="20577"/>
        <pc:sldMkLst>
          <pc:docMk/>
          <pc:sldMk cId="2117154743" sldId="362"/>
        </pc:sldMkLst>
        <pc:spChg chg="mod">
          <ac:chgData name="Chris Droessler" userId="625c3661-9d64-47fa-b83c-4b49393bd161" providerId="ADAL" clId="{7A3C22AC-9D1E-CB41-90B4-E9852FD472F2}" dt="2018-10-07T22:09:44.694" v="346" actId="20577"/>
          <ac:spMkLst>
            <pc:docMk/>
            <pc:sldMk cId="2117154743" sldId="362"/>
            <ac:spMk id="5" creationId="{00000000-0000-0000-0000-000000000000}"/>
          </ac:spMkLst>
        </pc:spChg>
      </pc:sldChg>
      <pc:sldChg chg="modNotesTx">
        <pc:chgData name="Chris Droessler" userId="625c3661-9d64-47fa-b83c-4b49393bd161" providerId="ADAL" clId="{7A3C22AC-9D1E-CB41-90B4-E9852FD472F2}" dt="2018-10-07T22:14:27.457" v="615" actId="20577"/>
        <pc:sldMkLst>
          <pc:docMk/>
          <pc:sldMk cId="109593763" sldId="363"/>
        </pc:sldMkLst>
      </pc:sldChg>
      <pc:sldChg chg="modNotesTx">
        <pc:chgData name="Chris Droessler" userId="625c3661-9d64-47fa-b83c-4b49393bd161" providerId="ADAL" clId="{7A3C22AC-9D1E-CB41-90B4-E9852FD472F2}" dt="2018-10-07T22:21:32.320" v="924" actId="20577"/>
        <pc:sldMkLst>
          <pc:docMk/>
          <pc:sldMk cId="1910248228" sldId="367"/>
        </pc:sldMkLst>
      </pc:sldChg>
      <pc:sldChg chg="modSp modNotesTx">
        <pc:chgData name="Chris Droessler" userId="625c3661-9d64-47fa-b83c-4b49393bd161" providerId="ADAL" clId="{7A3C22AC-9D1E-CB41-90B4-E9852FD472F2}" dt="2018-10-07T22:27:05.123" v="929" actId="20577"/>
        <pc:sldMkLst>
          <pc:docMk/>
          <pc:sldMk cId="1665130081" sldId="377"/>
        </pc:sldMkLst>
        <pc:spChg chg="mod">
          <ac:chgData name="Chris Droessler" userId="625c3661-9d64-47fa-b83c-4b49393bd161" providerId="ADAL" clId="{7A3C22AC-9D1E-CB41-90B4-E9852FD472F2}" dt="2018-10-07T22:00:16.029" v="7" actId="27636"/>
          <ac:spMkLst>
            <pc:docMk/>
            <pc:sldMk cId="1665130081" sldId="377"/>
            <ac:spMk id="309250" creationId="{00000000-0000-0000-0000-000000000000}"/>
          </ac:spMkLst>
        </pc:spChg>
      </pc:sldChg>
      <pc:sldChg chg="add del ord">
        <pc:chgData name="Chris Droessler" userId="625c3661-9d64-47fa-b83c-4b49393bd161" providerId="ADAL" clId="{7A3C22AC-9D1E-CB41-90B4-E9852FD472F2}" dt="2018-10-07T22:27:01.029" v="927" actId="2696"/>
        <pc:sldMkLst>
          <pc:docMk/>
          <pc:sldMk cId="1471914378" sldId="381"/>
        </pc:sldMkLst>
      </pc:sldChg>
      <pc:sldChg chg="add setBg">
        <pc:chgData name="Chris Droessler" userId="625c3661-9d64-47fa-b83c-4b49393bd161" providerId="ADAL" clId="{7A3C22AC-9D1E-CB41-90B4-E9852FD472F2}" dt="2018-10-07T22:26:00.735" v="925"/>
        <pc:sldMkLst>
          <pc:docMk/>
          <pc:sldMk cId="1097941374" sldId="385"/>
        </pc:sldMkLst>
      </pc:sldChg>
      <pc:sldChg chg="modSp">
        <pc:chgData name="Chris Droessler" userId="625c3661-9d64-47fa-b83c-4b49393bd161" providerId="ADAL" clId="{7A3C22AC-9D1E-CB41-90B4-E9852FD472F2}" dt="2018-10-07T22:28:45.712" v="931" actId="1076"/>
        <pc:sldMkLst>
          <pc:docMk/>
          <pc:sldMk cId="221813747" sldId="390"/>
        </pc:sldMkLst>
        <pc:spChg chg="mod">
          <ac:chgData name="Chris Droessler" userId="625c3661-9d64-47fa-b83c-4b49393bd161" providerId="ADAL" clId="{7A3C22AC-9D1E-CB41-90B4-E9852FD472F2}" dt="2018-10-07T22:00:16.089" v="8" actId="27636"/>
          <ac:spMkLst>
            <pc:docMk/>
            <pc:sldMk cId="221813747" sldId="390"/>
            <ac:spMk id="8" creationId="{00000000-0000-0000-0000-000000000000}"/>
          </ac:spMkLst>
        </pc:spChg>
        <pc:picChg chg="mod">
          <ac:chgData name="Chris Droessler" userId="625c3661-9d64-47fa-b83c-4b49393bd161" providerId="ADAL" clId="{7A3C22AC-9D1E-CB41-90B4-E9852FD472F2}" dt="2018-10-07T22:28:45.712" v="931" actId="1076"/>
          <ac:picMkLst>
            <pc:docMk/>
            <pc:sldMk cId="221813747" sldId="390"/>
            <ac:picMk id="2" creationId="{00000000-0000-0000-0000-000000000000}"/>
          </ac:picMkLst>
        </pc:picChg>
      </pc:sldChg>
      <pc:sldChg chg="modSp">
        <pc:chgData name="Chris Droessler" userId="625c3661-9d64-47fa-b83c-4b49393bd161" providerId="ADAL" clId="{7A3C22AC-9D1E-CB41-90B4-E9852FD472F2}" dt="2018-10-07T22:00:16.162" v="9" actId="27636"/>
        <pc:sldMkLst>
          <pc:docMk/>
          <pc:sldMk cId="695751638" sldId="392"/>
        </pc:sldMkLst>
        <pc:spChg chg="mod">
          <ac:chgData name="Chris Droessler" userId="625c3661-9d64-47fa-b83c-4b49393bd161" providerId="ADAL" clId="{7A3C22AC-9D1E-CB41-90B4-E9852FD472F2}" dt="2018-10-07T22:00:16.162" v="9" actId="27636"/>
          <ac:spMkLst>
            <pc:docMk/>
            <pc:sldMk cId="695751638" sldId="392"/>
            <ac:spMk id="3" creationId="{00000000-0000-0000-0000-000000000000}"/>
          </ac:spMkLst>
        </pc:spChg>
      </pc:sldChg>
      <pc:sldChg chg="addSp delSp modSp add">
        <pc:chgData name="Chris Droessler" userId="625c3661-9d64-47fa-b83c-4b49393bd161" providerId="ADAL" clId="{7A3C22AC-9D1E-CB41-90B4-E9852FD472F2}" dt="2018-10-07T22:33:45.761" v="942" actId="478"/>
        <pc:sldMkLst>
          <pc:docMk/>
          <pc:sldMk cId="1243611424" sldId="425"/>
        </pc:sldMkLst>
        <pc:spChg chg="add del mod">
          <ac:chgData name="Chris Droessler" userId="625c3661-9d64-47fa-b83c-4b49393bd161" providerId="ADAL" clId="{7A3C22AC-9D1E-CB41-90B4-E9852FD472F2}" dt="2018-10-07T22:33:45.761" v="942" actId="478"/>
          <ac:spMkLst>
            <pc:docMk/>
            <pc:sldMk cId="1243611424" sldId="425"/>
            <ac:spMk id="3" creationId="{FAD69B9C-1351-034C-9442-B4DEE685C531}"/>
          </ac:spMkLst>
        </pc:spChg>
      </pc:sldChg>
      <pc:sldChg chg="add">
        <pc:chgData name="Chris Droessler" userId="625c3661-9d64-47fa-b83c-4b49393bd161" providerId="ADAL" clId="{7A3C22AC-9D1E-CB41-90B4-E9852FD472F2}" dt="2018-10-07T22:26:00.735" v="925"/>
        <pc:sldMkLst>
          <pc:docMk/>
          <pc:sldMk cId="461139538" sldId="426"/>
        </pc:sldMkLst>
      </pc:sldChg>
      <pc:sldChg chg="add">
        <pc:chgData name="Chris Droessler" userId="625c3661-9d64-47fa-b83c-4b49393bd161" providerId="ADAL" clId="{7A3C22AC-9D1E-CB41-90B4-E9852FD472F2}" dt="2018-10-07T22:26:00.735" v="925"/>
        <pc:sldMkLst>
          <pc:docMk/>
          <pc:sldMk cId="2551883385" sldId="427"/>
        </pc:sldMkLst>
      </pc:sldChg>
      <pc:sldChg chg="add">
        <pc:chgData name="Chris Droessler" userId="625c3661-9d64-47fa-b83c-4b49393bd161" providerId="ADAL" clId="{7A3C22AC-9D1E-CB41-90B4-E9852FD472F2}" dt="2018-10-07T22:26:00.735" v="925"/>
        <pc:sldMkLst>
          <pc:docMk/>
          <pc:sldMk cId="1664991950" sldId="429"/>
        </pc:sldMkLst>
      </pc:sldChg>
      <pc:sldChg chg="add">
        <pc:chgData name="Chris Droessler" userId="625c3661-9d64-47fa-b83c-4b49393bd161" providerId="ADAL" clId="{7A3C22AC-9D1E-CB41-90B4-E9852FD472F2}" dt="2018-10-07T22:26:00.735" v="925"/>
        <pc:sldMkLst>
          <pc:docMk/>
          <pc:sldMk cId="657839411" sldId="430"/>
        </pc:sldMkLst>
      </pc:sldChg>
      <pc:sldChg chg="add">
        <pc:chgData name="Chris Droessler" userId="625c3661-9d64-47fa-b83c-4b49393bd161" providerId="ADAL" clId="{7A3C22AC-9D1E-CB41-90B4-E9852FD472F2}" dt="2018-10-07T22:26:00.735" v="925"/>
        <pc:sldMkLst>
          <pc:docMk/>
          <pc:sldMk cId="2833973344" sldId="431"/>
        </pc:sldMkLst>
      </pc:sldChg>
      <pc:sldChg chg="add">
        <pc:chgData name="Chris Droessler" userId="625c3661-9d64-47fa-b83c-4b49393bd161" providerId="ADAL" clId="{7A3C22AC-9D1E-CB41-90B4-E9852FD472F2}" dt="2018-10-07T22:26:00.735" v="925"/>
        <pc:sldMkLst>
          <pc:docMk/>
          <pc:sldMk cId="679047422" sldId="433"/>
        </pc:sldMkLst>
      </pc:sldChg>
      <pc:sldChg chg="add">
        <pc:chgData name="Chris Droessler" userId="625c3661-9d64-47fa-b83c-4b49393bd161" providerId="ADAL" clId="{7A3C22AC-9D1E-CB41-90B4-E9852FD472F2}" dt="2018-10-07T22:26:00.735" v="925"/>
        <pc:sldMkLst>
          <pc:docMk/>
          <pc:sldMk cId="2043532646" sldId="434"/>
        </pc:sldMkLst>
      </pc:sldChg>
      <pc:sldChg chg="modSp">
        <pc:chgData name="Chris Droessler" userId="625c3661-9d64-47fa-b83c-4b49393bd161" providerId="ADAL" clId="{7A3C22AC-9D1E-CB41-90B4-E9852FD472F2}" dt="2018-10-07T22:00:15.933" v="6" actId="27636"/>
        <pc:sldMkLst>
          <pc:docMk/>
          <pc:sldMk cId="2052695893" sldId="437"/>
        </pc:sldMkLst>
        <pc:spChg chg="mod">
          <ac:chgData name="Chris Droessler" userId="625c3661-9d64-47fa-b83c-4b49393bd161" providerId="ADAL" clId="{7A3C22AC-9D1E-CB41-90B4-E9852FD472F2}" dt="2018-10-07T22:00:15.933" v="6" actId="27636"/>
          <ac:spMkLst>
            <pc:docMk/>
            <pc:sldMk cId="2052695893" sldId="437"/>
            <ac:spMk id="2" creationId="{00000000-0000-0000-0000-000000000000}"/>
          </ac:spMkLst>
        </pc:spChg>
      </pc:sldChg>
      <pc:sldChg chg="modSp">
        <pc:chgData name="Chris Droessler" userId="625c3661-9d64-47fa-b83c-4b49393bd161" providerId="ADAL" clId="{7A3C22AC-9D1E-CB41-90B4-E9852FD472F2}" dt="2018-10-07T22:09:02.440" v="325" actId="14100"/>
        <pc:sldMkLst>
          <pc:docMk/>
          <pc:sldMk cId="334538883" sldId="438"/>
        </pc:sldMkLst>
        <pc:spChg chg="mod">
          <ac:chgData name="Chris Droessler" userId="625c3661-9d64-47fa-b83c-4b49393bd161" providerId="ADAL" clId="{7A3C22AC-9D1E-CB41-90B4-E9852FD472F2}" dt="2018-10-07T22:09:02.440" v="325" actId="14100"/>
          <ac:spMkLst>
            <pc:docMk/>
            <pc:sldMk cId="334538883" sldId="438"/>
            <ac:spMk id="2" creationId="{00000000-0000-0000-0000-000000000000}"/>
          </ac:spMkLst>
        </pc:spChg>
      </pc:sldChg>
      <pc:sldChg chg="addSp delSp modSp modNotesTx">
        <pc:chgData name="Chris Droessler" userId="625c3661-9d64-47fa-b83c-4b49393bd161" providerId="ADAL" clId="{7A3C22AC-9D1E-CB41-90B4-E9852FD472F2}" dt="2018-10-07T22:16:37.558" v="707" actId="20577"/>
        <pc:sldMkLst>
          <pc:docMk/>
          <pc:sldMk cId="1415741497" sldId="443"/>
        </pc:sldMkLst>
        <pc:picChg chg="add mod">
          <ac:chgData name="Chris Droessler" userId="625c3661-9d64-47fa-b83c-4b49393bd161" providerId="ADAL" clId="{7A3C22AC-9D1E-CB41-90B4-E9852FD472F2}" dt="2018-10-07T22:15:36.971" v="617"/>
          <ac:picMkLst>
            <pc:docMk/>
            <pc:sldMk cId="1415741497" sldId="443"/>
            <ac:picMk id="4" creationId="{D0F51DEC-2C8D-CF4E-AB4C-843E6A19A2AF}"/>
          </ac:picMkLst>
        </pc:picChg>
        <pc:picChg chg="del">
          <ac:chgData name="Chris Droessler" userId="625c3661-9d64-47fa-b83c-4b49393bd161" providerId="ADAL" clId="{7A3C22AC-9D1E-CB41-90B4-E9852FD472F2}" dt="2018-10-07T22:15:32.871" v="616" actId="478"/>
          <ac:picMkLst>
            <pc:docMk/>
            <pc:sldMk cId="1415741497" sldId="443"/>
            <ac:picMk id="3074" creationId="{00000000-0000-0000-0000-000000000000}"/>
          </ac:picMkLst>
        </pc:picChg>
      </pc:sldChg>
      <pc:sldChg chg="modSp modNotes modNotesTx">
        <pc:chgData name="Chris Droessler" userId="625c3661-9d64-47fa-b83c-4b49393bd161" providerId="ADAL" clId="{7A3C22AC-9D1E-CB41-90B4-E9852FD472F2}" dt="2018-10-07T22:13:53.922" v="612" actId="20577"/>
        <pc:sldMkLst>
          <pc:docMk/>
          <pc:sldMk cId="1498842475" sldId="470"/>
        </pc:sldMkLst>
        <pc:spChg chg="mod">
          <ac:chgData name="Chris Droessler" userId="625c3661-9d64-47fa-b83c-4b49393bd161" providerId="ADAL" clId="{7A3C22AC-9D1E-CB41-90B4-E9852FD472F2}" dt="2018-10-07T22:03:28.374" v="35" actId="20577"/>
          <ac:spMkLst>
            <pc:docMk/>
            <pc:sldMk cId="1498842475" sldId="470"/>
            <ac:spMk id="5" creationId="{00000000-0000-0000-0000-000000000000}"/>
          </ac:spMkLst>
        </pc:spChg>
      </pc:sldChg>
      <pc:sldChg chg="modSp modNotes modNotesTx">
        <pc:chgData name="Chris Droessler" userId="625c3661-9d64-47fa-b83c-4b49393bd161" providerId="ADAL" clId="{7A3C22AC-9D1E-CB41-90B4-E9852FD472F2}" dt="2018-10-07T22:14:13.209" v="614" actId="20577"/>
        <pc:sldMkLst>
          <pc:docMk/>
          <pc:sldMk cId="1159348779" sldId="472"/>
        </pc:sldMkLst>
        <pc:spChg chg="mod">
          <ac:chgData name="Chris Droessler" userId="625c3661-9d64-47fa-b83c-4b49393bd161" providerId="ADAL" clId="{7A3C22AC-9D1E-CB41-90B4-E9852FD472F2}" dt="2018-10-07T22:10:26.509" v="352" actId="20577"/>
          <ac:spMkLst>
            <pc:docMk/>
            <pc:sldMk cId="1159348779" sldId="472"/>
            <ac:spMk id="5" creationId="{00000000-0000-0000-0000-000000000000}"/>
          </ac:spMkLst>
        </pc:spChg>
      </pc:sldChg>
      <pc:sldChg chg="modSp">
        <pc:chgData name="Chris Droessler" userId="625c3661-9d64-47fa-b83c-4b49393bd161" providerId="ADAL" clId="{7A3C22AC-9D1E-CB41-90B4-E9852FD472F2}" dt="2018-10-07T22:00:16.248" v="10" actId="27636"/>
        <pc:sldMkLst>
          <pc:docMk/>
          <pc:sldMk cId="1479328498" sldId="478"/>
        </pc:sldMkLst>
        <pc:spChg chg="mod">
          <ac:chgData name="Chris Droessler" userId="625c3661-9d64-47fa-b83c-4b49393bd161" providerId="ADAL" clId="{7A3C22AC-9D1E-CB41-90B4-E9852FD472F2}" dt="2018-10-07T22:00:16.248" v="10" actId="27636"/>
          <ac:spMkLst>
            <pc:docMk/>
            <pc:sldMk cId="1479328498" sldId="478"/>
            <ac:spMk id="3" creationId="{00000000-0000-0000-0000-000000000000}"/>
          </ac:spMkLst>
        </pc:spChg>
      </pc:sldChg>
      <pc:sldChg chg="del">
        <pc:chgData name="Chris Droessler" userId="625c3661-9d64-47fa-b83c-4b49393bd161" providerId="ADAL" clId="{7A3C22AC-9D1E-CB41-90B4-E9852FD472F2}" dt="2018-10-07T22:02:10.578" v="31" actId="2696"/>
        <pc:sldMkLst>
          <pc:docMk/>
          <pc:sldMk cId="2025228864" sldId="479"/>
        </pc:sldMkLst>
      </pc:sldChg>
      <pc:sldChg chg="modNotes">
        <pc:chgData name="Chris Droessler" userId="625c3661-9d64-47fa-b83c-4b49393bd161" providerId="ADAL" clId="{7A3C22AC-9D1E-CB41-90B4-E9852FD472F2}" dt="2018-10-07T22:00:16.316" v="11" actId="27636"/>
        <pc:sldMkLst>
          <pc:docMk/>
          <pc:sldMk cId="1740474880" sldId="484"/>
        </pc:sldMkLst>
      </pc:sldChg>
      <pc:sldChg chg="modNotes">
        <pc:chgData name="Chris Droessler" userId="625c3661-9d64-47fa-b83c-4b49393bd161" providerId="ADAL" clId="{7A3C22AC-9D1E-CB41-90B4-E9852FD472F2}" dt="2018-10-07T22:00:16.379" v="12" actId="27636"/>
        <pc:sldMkLst>
          <pc:docMk/>
          <pc:sldMk cId="853250418" sldId="485"/>
        </pc:sldMkLst>
      </pc:sldChg>
      <pc:sldChg chg="addSp modSp add setBg modNotesTx">
        <pc:chgData name="Chris Droessler" userId="625c3661-9d64-47fa-b83c-4b49393bd161" providerId="ADAL" clId="{7A3C22AC-9D1E-CB41-90B4-E9852FD472F2}" dt="2018-10-07T22:20:38.503" v="899" actId="20577"/>
        <pc:sldMkLst>
          <pc:docMk/>
          <pc:sldMk cId="720204479" sldId="487"/>
        </pc:sldMkLst>
        <pc:picChg chg="add mod">
          <ac:chgData name="Chris Droessler" userId="625c3661-9d64-47fa-b83c-4b49393bd161" providerId="ADAL" clId="{7A3C22AC-9D1E-CB41-90B4-E9852FD472F2}" dt="2018-10-07T22:19:28.639" v="709"/>
          <ac:picMkLst>
            <pc:docMk/>
            <pc:sldMk cId="720204479" sldId="487"/>
            <ac:picMk id="3" creationId="{F27D5233-55DE-6143-A987-97FB587CE230}"/>
          </ac:picMkLst>
        </pc:picChg>
      </pc:sldChg>
      <pc:sldChg chg="add">
        <pc:chgData name="Chris Droessler" userId="625c3661-9d64-47fa-b83c-4b49393bd161" providerId="ADAL" clId="{7A3C22AC-9D1E-CB41-90B4-E9852FD472F2}" dt="2018-10-07T22:26:00.735" v="925"/>
        <pc:sldMkLst>
          <pc:docMk/>
          <pc:sldMk cId="723021088" sldId="488"/>
        </pc:sldMkLst>
      </pc:sldChg>
      <pc:sldChg chg="add setBg">
        <pc:chgData name="Chris Droessler" userId="625c3661-9d64-47fa-b83c-4b49393bd161" providerId="ADAL" clId="{7A3C22AC-9D1E-CB41-90B4-E9852FD472F2}" dt="2018-10-07T22:26:00.735" v="925"/>
        <pc:sldMkLst>
          <pc:docMk/>
          <pc:sldMk cId="1345451767" sldId="489"/>
        </pc:sldMkLst>
      </pc:sldChg>
      <pc:sldChg chg="add setBg">
        <pc:chgData name="Chris Droessler" userId="625c3661-9d64-47fa-b83c-4b49393bd161" providerId="ADAL" clId="{7A3C22AC-9D1E-CB41-90B4-E9852FD472F2}" dt="2018-10-07T22:26:00.735" v="925"/>
        <pc:sldMkLst>
          <pc:docMk/>
          <pc:sldMk cId="3517566795" sldId="490"/>
        </pc:sldMkLst>
      </pc:sldChg>
      <pc:sldChg chg="add">
        <pc:chgData name="Chris Droessler" userId="625c3661-9d64-47fa-b83c-4b49393bd161" providerId="ADAL" clId="{7A3C22AC-9D1E-CB41-90B4-E9852FD472F2}" dt="2018-10-07T22:26:00.735" v="925"/>
        <pc:sldMkLst>
          <pc:docMk/>
          <pc:sldMk cId="826387495" sldId="491"/>
        </pc:sldMkLst>
      </pc:sldChg>
      <pc:sldChg chg="add">
        <pc:chgData name="Chris Droessler" userId="625c3661-9d64-47fa-b83c-4b49393bd161" providerId="ADAL" clId="{7A3C22AC-9D1E-CB41-90B4-E9852FD472F2}" dt="2018-10-07T22:26:00.735" v="925"/>
        <pc:sldMkLst>
          <pc:docMk/>
          <pc:sldMk cId="3727750389" sldId="492"/>
        </pc:sldMkLst>
      </pc:sldChg>
      <pc:sldChg chg="add">
        <pc:chgData name="Chris Droessler" userId="625c3661-9d64-47fa-b83c-4b49393bd161" providerId="ADAL" clId="{7A3C22AC-9D1E-CB41-90B4-E9852FD472F2}" dt="2018-10-07T22:26:00.735" v="925"/>
        <pc:sldMkLst>
          <pc:docMk/>
          <pc:sldMk cId="45113004" sldId="493"/>
        </pc:sldMkLst>
      </pc:sldChg>
      <pc:sldChg chg="modSp add">
        <pc:chgData name="Chris Droessler" userId="625c3661-9d64-47fa-b83c-4b49393bd161" providerId="ADAL" clId="{7A3C22AC-9D1E-CB41-90B4-E9852FD472F2}" dt="2018-10-07T22:27:01.234" v="928" actId="27636"/>
        <pc:sldMkLst>
          <pc:docMk/>
          <pc:sldMk cId="236999519" sldId="494"/>
        </pc:sldMkLst>
        <pc:spChg chg="mod">
          <ac:chgData name="Chris Droessler" userId="625c3661-9d64-47fa-b83c-4b49393bd161" providerId="ADAL" clId="{7A3C22AC-9D1E-CB41-90B4-E9852FD472F2}" dt="2018-10-07T22:27:01.234" v="928" actId="27636"/>
          <ac:spMkLst>
            <pc:docMk/>
            <pc:sldMk cId="236999519" sldId="494"/>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10/7/18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10/7/18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www.bizjournals.com/triad/news/2016/01/20/triad-mattress-maker-opens-first-retail-store-in.html"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www.bizjournals.com/triangle/search/results?q=Frank%20Hood" TargetMode="External"/><Relationship Id="rId5" Type="http://schemas.openxmlformats.org/officeDocument/2006/relationships/hyperlink" Target="http://www.bizjournals.com/triangle/news/2017/05/09/mebane-mattress-maker-continues-rapid-expansion-in.html?ana=e_ae_set6&amp;s=article_du&amp;ed=2017-05-09&amp;u=DFsejj4U8KnV9lBFgI8D1Q03b85e1a&amp;t=1494359607&amp;j=78132781#i1" TargetMode="External"/><Relationship Id="rId4" Type="http://schemas.openxmlformats.org/officeDocument/2006/relationships/hyperlink" Target="http://companies.bizjournals.com/profile/kingsdown/156841/?mkt=triangle"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599"/>
            <a:ext cx="5867400" cy="7391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a:t>
            </a:r>
            <a:r>
              <a:rPr lang="en-US" u="sng" dirty="0">
                <a:ea typeface="ヒラギノ角ゴ Pro W3" charset="0"/>
                <a:cs typeface="Times"/>
              </a:rPr>
              <a:t>considerably</a:t>
            </a:r>
            <a:r>
              <a:rPr lang="en-US" dirty="0">
                <a:ea typeface="ヒラギノ角ゴ Pro W3" charset="0"/>
                <a:cs typeface="Times"/>
              </a:rPr>
              <a:t>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r>
              <a:rPr lang="en-US" dirty="0">
                <a:ea typeface="ヒラギノ角ゴ Pro W3" charset="0"/>
                <a:cs typeface="Times"/>
              </a:rPr>
              <a:t>Good </a:t>
            </a:r>
            <a:r>
              <a:rPr lang="en-US" u="sng" dirty="0">
                <a:ea typeface="ヒラギノ角ゴ Pro W3" charset="0"/>
                <a:cs typeface="Times"/>
              </a:rPr>
              <a:t>afternoon</a:t>
            </a:r>
            <a:r>
              <a:rPr lang="en-US" dirty="0">
                <a:ea typeface="ヒラギノ角ゴ Pro W3" charset="0"/>
                <a:cs typeface="Times"/>
              </a:rPr>
              <a:t>.  I</a:t>
            </a:r>
            <a:r>
              <a:rPr lang="en-US" dirty="0">
                <a:ea typeface="ヒラギノ角ゴ Pro W3" charset="0"/>
              </a:rPr>
              <a:t> a</a:t>
            </a:r>
            <a:r>
              <a:rPr lang="en-US" dirty="0">
                <a:ea typeface="ヒラギノ角ゴ Pro W3" charset="0"/>
                <a:cs typeface="Times"/>
              </a:rPr>
              <a:t>m Chris Droessler, --</a:t>
            </a:r>
            <a:r>
              <a:rPr lang="en-US" baseline="0" dirty="0">
                <a:ea typeface="ヒラギノ角ゴ Pro W3" charset="0"/>
                <a:cs typeface="Times"/>
              </a:rPr>
              <a:t> </a:t>
            </a:r>
            <a:r>
              <a:rPr lang="en-US" dirty="0">
                <a:ea typeface="ヒラギノ角ゴ Pro W3" charset="0"/>
                <a:cs typeface="Times"/>
              </a:rPr>
              <a:t>from the North Carolina Community College System Office.</a:t>
            </a:r>
          </a:p>
          <a:p>
            <a:r>
              <a:rPr lang="en-US" dirty="0">
                <a:ea typeface="ヒラギノ角ゴ Pro W3" charset="0"/>
                <a:cs typeface="Times"/>
              </a:rPr>
              <a:t>If you have a smart phone, </a:t>
            </a:r>
            <a:r>
              <a:rPr lang="en-US" u="sng" dirty="0">
                <a:ea typeface="ヒラギノ角ゴ Pro W3" charset="0"/>
                <a:cs typeface="Times"/>
              </a:rPr>
              <a:t>and</a:t>
            </a:r>
            <a:r>
              <a:rPr lang="en-US" dirty="0">
                <a:ea typeface="ヒラギノ角ゴ Pro W3" charset="0"/>
                <a:cs typeface="Times"/>
              </a:rPr>
              <a:t> you are smart enough to use it, you can capture that QR code, and your phone or tablet takes you to the webpage where you can download a copy of this PowerPoint file. </a:t>
            </a:r>
          </a:p>
          <a:p>
            <a:r>
              <a:rPr lang="en-US" dirty="0">
                <a:ea typeface="ヒラギノ角ゴ Pro W3" charset="0"/>
                <a:cs typeface="Times"/>
              </a:rPr>
              <a:t>Or you can just go to </a:t>
            </a:r>
            <a:r>
              <a:rPr lang="en-US" dirty="0" err="1">
                <a:ea typeface="ヒラギノ角ゴ Pro W3" charset="0"/>
                <a:cs typeface="Times"/>
              </a:rPr>
              <a:t>NCperkins</a:t>
            </a:r>
            <a:r>
              <a:rPr lang="en-US" dirty="0">
                <a:ea typeface="ヒラギノ角ゴ Pro W3" charset="0"/>
                <a:cs typeface="Times"/>
              </a:rPr>
              <a:t> dot org and click on the </a:t>
            </a:r>
            <a:r>
              <a:rPr lang="ja-JP" altLang="en-US" dirty="0">
                <a:ea typeface="ヒラギノ角ゴ Pro W3" charset="0"/>
                <a:cs typeface="Times"/>
              </a:rPr>
              <a:t>“</a:t>
            </a:r>
            <a:r>
              <a:rPr lang="en-US" altLang="ja-JP" dirty="0">
                <a:ea typeface="ヒラギノ角ゴ Pro W3" charset="0"/>
                <a:cs typeface="Times"/>
              </a:rPr>
              <a:t>presentations</a:t>
            </a:r>
            <a:r>
              <a:rPr lang="ja-JP" altLang="en-US" dirty="0">
                <a:ea typeface="ヒラギノ角ゴ Pro W3" charset="0"/>
                <a:cs typeface="Times"/>
              </a:rPr>
              <a:t>”</a:t>
            </a:r>
            <a:r>
              <a:rPr lang="en-US" altLang="ja-JP" dirty="0">
                <a:ea typeface="ヒラギノ角ゴ Pro W3" charset="0"/>
                <a:cs typeface="Times"/>
              </a:rPr>
              <a:t> link.</a:t>
            </a:r>
          </a:p>
          <a:p>
            <a:endParaRPr lang="en-US" dirty="0">
              <a:ea typeface="ヒラギノ角ゴ Pro W3" charset="0"/>
              <a:cs typeface="Times"/>
            </a:endParaRPr>
          </a:p>
          <a:p>
            <a:r>
              <a:rPr lang="en-US" dirty="0">
                <a:ea typeface="ヒラギノ角ゴ Pro W3" charset="0"/>
                <a:cs typeface="Times"/>
              </a:rPr>
              <a:t>How many of you have already downloaded my presentation??</a:t>
            </a:r>
          </a:p>
          <a:p>
            <a:r>
              <a:rPr lang="en-US" dirty="0">
                <a:ea typeface="ヒラギノ角ゴ Pro W3" charset="0"/>
                <a:cs typeface="Times"/>
              </a:rPr>
              <a:t>Warning:  I talk fast and have lots of information to cover. My goal is to get the information to you so that you can go back and digest it later. </a:t>
            </a:r>
          </a:p>
          <a:p>
            <a:r>
              <a:rPr lang="en-US" dirty="0">
                <a:ea typeface="ヒラギノ角ゴ Pro W3" charset="0"/>
                <a:cs typeface="Times"/>
              </a:rPr>
              <a:t>I</a:t>
            </a:r>
            <a:r>
              <a:rPr lang="en-US" dirty="0">
                <a:ea typeface="ヒラギノ角ゴ Pro W3" charset="0"/>
              </a:rPr>
              <a:t> ha</a:t>
            </a:r>
            <a:r>
              <a:rPr lang="en-US" dirty="0">
                <a:ea typeface="ヒラギノ角ゴ Pro W3" charset="0"/>
                <a:cs typeface="Times"/>
              </a:rPr>
              <a:t>ve documented my information sources in the notes section of the PowerPoint, to allow you to further research anything that you see here.  </a:t>
            </a:r>
          </a:p>
          <a:p>
            <a:r>
              <a:rPr lang="en-US" dirty="0">
                <a:ea typeface="ヒラギノ角ゴ Pro W3" charset="0"/>
                <a:cs typeface="Times"/>
              </a:rPr>
              <a:t>In fact, the notes from which I am reading are there as well.</a:t>
            </a:r>
          </a:p>
          <a:p>
            <a:r>
              <a:rPr lang="en-US" dirty="0">
                <a:ea typeface="ヒラギノ角ゴ Pro W3" charset="0"/>
                <a:cs typeface="Times"/>
              </a:rPr>
              <a:t>(In some cases I am reading directly from an original source, because they said</a:t>
            </a:r>
            <a:r>
              <a:rPr lang="en-US" baseline="0" dirty="0">
                <a:ea typeface="ヒラギノ角ゴ Pro W3" charset="0"/>
                <a:cs typeface="Times"/>
              </a:rPr>
              <a:t> it so well.)</a:t>
            </a:r>
            <a:endParaRPr lang="en-US" dirty="0">
              <a:ea typeface="ヒラギノ角ゴ Pro W3" charset="0"/>
              <a:cs typeface="Times"/>
            </a:endParaRPr>
          </a:p>
          <a:p>
            <a:r>
              <a:rPr lang="en-US" dirty="0">
                <a:ea typeface="ヒラギノ角ゴ Pro W3" charset="0"/>
              </a:rPr>
              <a:t>Download the PowerPoint and use it any way you wish </a:t>
            </a:r>
            <a:r>
              <a:rPr lang="mr-IN" dirty="0">
                <a:ea typeface="ヒラギノ角ゴ Pro W3" charset="0"/>
              </a:rPr>
              <a:t>–</a:t>
            </a:r>
            <a:r>
              <a:rPr lang="en-US" dirty="0">
                <a:ea typeface="ヒラギノ角ゴ Pro W3" charset="0"/>
              </a:rPr>
              <a:t> </a:t>
            </a:r>
          </a:p>
          <a:p>
            <a:r>
              <a:rPr lang="en-US" dirty="0">
                <a:ea typeface="ヒラギノ角ゴ Pro W3" charset="0"/>
              </a:rPr>
              <a:t>use single slides or the whole presentation. --  -- </a:t>
            </a:r>
          </a:p>
          <a:p>
            <a:r>
              <a:rPr lang="en-US" dirty="0">
                <a:ea typeface="ヒラギノ角ゴ Pro W3" charset="0"/>
              </a:rPr>
              <a:t>If it will help people get on the right career path </a:t>
            </a:r>
            <a:r>
              <a:rPr lang="mr-IN" dirty="0">
                <a:ea typeface="ヒラギノ角ゴ Pro W3" charset="0"/>
              </a:rPr>
              <a:t>–</a:t>
            </a:r>
            <a:r>
              <a:rPr lang="en-US" dirty="0">
                <a:ea typeface="ヒラギノ角ゴ Pro W3" charset="0"/>
              </a:rPr>
              <a:t> that's great..  --</a:t>
            </a:r>
          </a:p>
          <a:p>
            <a:endParaRPr lang="en-US" dirty="0">
              <a:ea typeface="ヒラギノ角ゴ Pro W3" charset="0"/>
            </a:endParaRPr>
          </a:p>
          <a:p>
            <a:r>
              <a:rPr lang="en-US" dirty="0">
                <a:ea typeface="ヒラギノ角ゴ Pro W3" charset="0"/>
                <a:cs typeface="Times"/>
              </a:rPr>
              <a:t>This presentation takes a hard look at where we </a:t>
            </a:r>
            <a:r>
              <a:rPr lang="en-US" u="sng" dirty="0">
                <a:ea typeface="ヒラギノ角ゴ Pro W3" charset="0"/>
                <a:cs typeface="Times"/>
              </a:rPr>
              <a:t>are </a:t>
            </a:r>
            <a:r>
              <a:rPr lang="en-US" dirty="0">
                <a:ea typeface="ヒラギノ角ゴ Pro W3" charset="0"/>
                <a:cs typeface="Times"/>
              </a:rPr>
              <a:t>--  and where we </a:t>
            </a:r>
            <a:r>
              <a:rPr lang="en-US" u="sng" dirty="0">
                <a:ea typeface="ヒラギノ角ゴ Pro W3" charset="0"/>
                <a:cs typeface="Times"/>
              </a:rPr>
              <a:t>should </a:t>
            </a:r>
            <a:r>
              <a:rPr lang="en-US" dirty="0">
                <a:ea typeface="ヒラギノ角ゴ Pro W3" charset="0"/>
                <a:cs typeface="Times"/>
              </a:rPr>
              <a:t>be -- in preparing the citizens</a:t>
            </a:r>
            <a:r>
              <a:rPr lang="en-US" baseline="0" dirty="0">
                <a:ea typeface="ヒラギノ角ゴ Pro W3" charset="0"/>
                <a:cs typeface="Times"/>
              </a:rPr>
              <a:t> </a:t>
            </a:r>
            <a:r>
              <a:rPr lang="en-US" dirty="0">
                <a:ea typeface="ヒラギノ角ゴ Pro W3" charset="0"/>
                <a:cs typeface="Times"/>
              </a:rPr>
              <a:t>of North Carolina for the </a:t>
            </a:r>
            <a:r>
              <a:rPr lang="en-US" u="sng" dirty="0">
                <a:ea typeface="ヒラギノ角ゴ Pro W3" charset="0"/>
                <a:cs typeface="Times"/>
              </a:rPr>
              <a:t>future </a:t>
            </a:r>
            <a:r>
              <a:rPr lang="en-US" dirty="0">
                <a:ea typeface="ヒラギノ角ゴ Pro W3" charset="0"/>
                <a:cs typeface="Times"/>
              </a:rPr>
              <a:t>job market.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a:t>www.NCperkins.org</a:t>
            </a:r>
            <a:r>
              <a:rPr lang="en-US" dirty="0"/>
              <a:t>/presentations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sz="1600" dirty="0">
                <a:latin typeface="Arial"/>
                <a:ea typeface="ヒラギノ角ゴ Pro W3" charset="0"/>
                <a:cs typeface="Arial"/>
              </a:rPr>
              <a:t>====</a:t>
            </a:r>
          </a:p>
          <a:p>
            <a:pPr eaLnBrk="1" hangingPunct="1">
              <a:spcBef>
                <a:spcPct val="0"/>
              </a:spcBef>
              <a:spcAft>
                <a:spcPct val="30000"/>
              </a:spcAft>
            </a:pPr>
            <a:r>
              <a:rPr lang="en-US" sz="1600" dirty="0">
                <a:latin typeface="Arial"/>
                <a:ea typeface="ヒラギノ角ゴ Pro W3" charset="0"/>
                <a:cs typeface="Arial"/>
              </a:rPr>
              <a:t>NC Community College System Conference</a:t>
            </a:r>
          </a:p>
          <a:p>
            <a:pPr eaLnBrk="1" hangingPunct="1">
              <a:spcBef>
                <a:spcPct val="0"/>
              </a:spcBef>
              <a:spcAft>
                <a:spcPct val="30000"/>
              </a:spcAft>
            </a:pPr>
            <a:r>
              <a:rPr lang="en-US" sz="1600" baseline="0" dirty="0">
                <a:latin typeface="Arial"/>
                <a:ea typeface="ヒラギノ角ゴ Pro W3" charset="0"/>
                <a:cs typeface="Arial"/>
              </a:rPr>
              <a:t>October 8, 2018</a:t>
            </a:r>
          </a:p>
          <a:p>
            <a:pPr eaLnBrk="1" hangingPunct="1">
              <a:spcBef>
                <a:spcPct val="0"/>
              </a:spcBef>
              <a:spcAft>
                <a:spcPct val="30000"/>
              </a:spcAft>
            </a:pPr>
            <a:r>
              <a:rPr lang="en-US" sz="1600" dirty="0">
                <a:latin typeface="Arial"/>
                <a:ea typeface="ヒラギノ角ゴ Pro W3" charset="0"/>
                <a:cs typeface="Arial"/>
              </a:rPr>
              <a:t>Raleigh</a:t>
            </a:r>
            <a:r>
              <a:rPr lang="en-US" sz="1600" baseline="0" dirty="0">
                <a:latin typeface="Arial"/>
                <a:ea typeface="ヒラギノ角ゴ Pro W3" charset="0"/>
                <a:cs typeface="Arial"/>
              </a:rPr>
              <a:t>, NC</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51813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a:t>The </a:t>
            </a:r>
            <a:r>
              <a:rPr lang="en-US" u="sng" dirty="0"/>
              <a:t>end</a:t>
            </a:r>
            <a:r>
              <a:rPr lang="en-US" dirty="0"/>
              <a:t> for </a:t>
            </a:r>
            <a:r>
              <a:rPr lang="en-US" u="sng" dirty="0"/>
              <a:t>this</a:t>
            </a:r>
            <a:r>
              <a:rPr lang="en-US" dirty="0"/>
              <a:t> presentation is the </a:t>
            </a:r>
            <a:r>
              <a:rPr lang="en-US" u="sng" dirty="0"/>
              <a:t>future</a:t>
            </a:r>
            <a:r>
              <a:rPr lang="en-US" dirty="0"/>
              <a:t>.  </a:t>
            </a:r>
          </a:p>
          <a:p>
            <a:r>
              <a:rPr lang="en-US" dirty="0"/>
              <a:t>(About an hour into the future to be precise.)</a:t>
            </a:r>
          </a:p>
          <a:p>
            <a:endParaRPr lang="en-US" dirty="0"/>
          </a:p>
          <a:p>
            <a:r>
              <a:rPr lang="en-US" dirty="0"/>
              <a:t>What </a:t>
            </a:r>
            <a:r>
              <a:rPr lang="en-US" u="sng" dirty="0"/>
              <a:t>will </a:t>
            </a:r>
            <a:r>
              <a:rPr lang="en-US" dirty="0"/>
              <a:t>the future </a:t>
            </a:r>
            <a:r>
              <a:rPr lang="en-US" u="sng" dirty="0"/>
              <a:t>look</a:t>
            </a:r>
            <a:r>
              <a:rPr lang="en-US" dirty="0"/>
              <a:t> like? </a:t>
            </a:r>
          </a:p>
          <a:p>
            <a:r>
              <a:rPr lang="en-US" dirty="0"/>
              <a:t>(Not an hour from now, but like ten or twenty years in the future.)</a:t>
            </a:r>
          </a:p>
          <a:p>
            <a:endParaRPr lang="en-US" dirty="0"/>
          </a:p>
          <a:p>
            <a:r>
              <a:rPr lang="en-US" dirty="0"/>
              <a:t>The more important question is:</a:t>
            </a:r>
          </a:p>
          <a:p>
            <a:r>
              <a:rPr lang="en-US" dirty="0"/>
              <a:t>“What do </a:t>
            </a:r>
            <a:r>
              <a:rPr lang="en-US" u="sng" dirty="0"/>
              <a:t>we</a:t>
            </a:r>
            <a:r>
              <a:rPr lang="en-US" dirty="0"/>
              <a:t> </a:t>
            </a:r>
            <a:r>
              <a:rPr lang="en-US" u="sng" dirty="0"/>
              <a:t>want</a:t>
            </a:r>
            <a:r>
              <a:rPr lang="en-US" dirty="0"/>
              <a:t> our future to look like?”</a:t>
            </a:r>
          </a:p>
          <a:p>
            <a:endParaRPr lang="en-US" dirty="0"/>
          </a:p>
          <a:p>
            <a:r>
              <a:rPr lang="en-US" dirty="0"/>
              <a:t>=====</a:t>
            </a:r>
          </a:p>
          <a:p>
            <a:endParaRPr lang="en-US" dirty="0"/>
          </a:p>
          <a:p>
            <a:r>
              <a:rPr lang="en-US" dirty="0"/>
              <a:t>https://</a:t>
            </a:r>
            <a:r>
              <a:rPr lang="en-US" dirty="0" err="1"/>
              <a:t>i.ytimg.com</a:t>
            </a:r>
            <a:r>
              <a:rPr lang="en-US" dirty="0"/>
              <a:t>/vi/MFEw37uMQyM/</a:t>
            </a:r>
            <a:r>
              <a:rPr lang="en-US" dirty="0" err="1"/>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21446629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100</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built a manufacturing plant in North Carolina</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318741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a:t>
            </a: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101</a:t>
            </a:fld>
            <a:endParaRPr lang="en-US" sz="1300"/>
          </a:p>
        </p:txBody>
      </p:sp>
    </p:spTree>
    <p:extLst>
      <p:ext uri="{BB962C8B-B14F-4D97-AF65-F5344CB8AC3E}">
        <p14:creationId xmlns:p14="http://schemas.microsoft.com/office/powerpoint/2010/main" val="9449077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just east of Greensboro.</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102</a:t>
            </a:fld>
            <a:endParaRPr lang="en-US" sz="1300"/>
          </a:p>
        </p:txBody>
      </p:sp>
    </p:spTree>
    <p:extLst>
      <p:ext uri="{BB962C8B-B14F-4D97-AF65-F5344CB8AC3E}">
        <p14:creationId xmlns:p14="http://schemas.microsoft.com/office/powerpoint/2010/main" val="8782494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is a </a:t>
            </a:r>
            <a:r>
              <a:rPr lang="en-US" dirty="0"/>
              <a:t>Chinese manufacturer who recently picked North Carolina over South Carolina for a new manufacturing facility, and 88 jobs.</a:t>
            </a:r>
          </a:p>
          <a:p>
            <a:endParaRPr lang="en-US" dirty="0"/>
          </a:p>
          <a:p>
            <a:endParaRPr lang="en-US" dirty="0"/>
          </a:p>
          <a:p>
            <a:endParaRPr lang="en-US" dirty="0"/>
          </a:p>
          <a:p>
            <a:r>
              <a:rPr lang="en-US" dirty="0"/>
              <a:t>====</a:t>
            </a:r>
          </a:p>
          <a:p>
            <a:r>
              <a:rPr lang="en-US" dirty="0"/>
              <a:t>http://</a:t>
            </a:r>
            <a:r>
              <a:rPr lang="en-US" dirty="0" err="1"/>
              <a:t>www.areadevelopment.com</a:t>
            </a:r>
            <a:r>
              <a:rPr lang="en-US" dirty="0"/>
              <a:t>/</a:t>
            </a:r>
            <a:r>
              <a:rPr lang="en-US" dirty="0" err="1"/>
              <a:t>newsItems</a:t>
            </a:r>
            <a:r>
              <a:rPr lang="en-US" dirty="0"/>
              <a:t>/8-2-2016/u-play-corporation-</a:t>
            </a:r>
            <a:r>
              <a:rPr lang="en-US" dirty="0" err="1"/>
              <a:t>wayne</a:t>
            </a:r>
            <a:r>
              <a:rPr lang="en-US" dirty="0"/>
              <a:t>-county-north-</a:t>
            </a:r>
            <a:r>
              <a:rPr lang="en-US" dirty="0" err="1"/>
              <a:t>carolina.shtml</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/triangle/blog/</a:t>
            </a:r>
            <a:r>
              <a:rPr lang="en-US" dirty="0" err="1"/>
              <a:t>techflash</a:t>
            </a:r>
            <a:r>
              <a:rPr lang="en-US" dirty="0"/>
              <a:t>/2016/08/</a:t>
            </a:r>
            <a:r>
              <a:rPr lang="en-US" dirty="0" err="1"/>
              <a:t>chinese</a:t>
            </a:r>
            <a:r>
              <a:rPr lang="en-US" dirty="0"/>
              <a:t>-firm-picks-north-</a:t>
            </a:r>
            <a:r>
              <a:rPr lang="en-US" dirty="0" err="1"/>
              <a:t>carolina</a:t>
            </a:r>
            <a:r>
              <a:rPr lang="en-US" dirty="0"/>
              <a:t>-over-</a:t>
            </a:r>
            <a:r>
              <a:rPr lang="en-US" dirty="0" err="1"/>
              <a:t>south.html</a:t>
            </a:r>
            <a:endParaRPr lang="en-US" dirty="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103</a:t>
            </a:fld>
            <a:endParaRPr lang="en-US"/>
          </a:p>
        </p:txBody>
      </p:sp>
    </p:spTree>
    <p:extLst>
      <p:ext uri="{BB962C8B-B14F-4D97-AF65-F5344CB8AC3E}">
        <p14:creationId xmlns:p14="http://schemas.microsoft.com/office/powerpoint/2010/main" val="13830580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Chinese </a:t>
            </a:r>
            <a:r>
              <a:rPr lang="en-US" u="sng" dirty="0"/>
              <a:t>textile</a:t>
            </a:r>
            <a:r>
              <a:rPr lang="en-US" baseline="0" dirty="0"/>
              <a:t> company setting up shop in North Carolina.</a:t>
            </a:r>
          </a:p>
          <a:p>
            <a:endParaRPr lang="en-US" baseline="0" dirty="0"/>
          </a:p>
          <a:p>
            <a:endParaRPr lang="en-US" dirty="0"/>
          </a:p>
          <a:p>
            <a:endParaRPr lang="en-US" dirty="0"/>
          </a:p>
          <a:p>
            <a:r>
              <a:rPr lang="en-US" dirty="0"/>
              <a:t>====</a:t>
            </a:r>
          </a:p>
          <a:p>
            <a:r>
              <a:rPr lang="en-US" dirty="0"/>
              <a:t>https://</a:t>
            </a:r>
            <a:r>
              <a:rPr lang="en-US" dirty="0" err="1"/>
              <a:t>edpnc.com</a:t>
            </a:r>
            <a:r>
              <a:rPr lang="en-US" dirty="0"/>
              <a:t>/china-based-company-to-build-textile-plant-in-</a:t>
            </a:r>
            <a:r>
              <a:rPr lang="en-US" dirty="0" err="1"/>
              <a:t>cleveland</a:t>
            </a:r>
            <a:r>
              <a:rPr lang="en-US" dirty="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104</a:t>
            </a:fld>
            <a:endParaRPr lang="en-US"/>
          </a:p>
        </p:txBody>
      </p:sp>
    </p:spTree>
    <p:extLst>
      <p:ext uri="{BB962C8B-B14F-4D97-AF65-F5344CB8AC3E}">
        <p14:creationId xmlns:p14="http://schemas.microsoft.com/office/powerpoint/2010/main" val="1267988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105</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5608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Chinese Wind Power Technologies is coming to Raleigh.</a:t>
            </a: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students 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our students to 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1951644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And here it works the other way around.</a:t>
            </a:r>
          </a:p>
          <a:p>
            <a:endParaRPr lang="en-US" dirty="0">
              <a:ea typeface="ヒラギノ角ゴ Pro W3" charset="0"/>
            </a:endParaRPr>
          </a:p>
          <a:p>
            <a:r>
              <a:rPr lang="en-US" dirty="0">
                <a:ea typeface="ヒラギノ角ゴ Pro W3" charset="0"/>
              </a:rPr>
              <a:t>Here 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it</a:t>
            </a:r>
            <a:r>
              <a:rPr lang="ja-JP" altLang="en-US" dirty="0">
                <a:ea typeface="ヒラギノ角ゴ Pro W3" charset="0"/>
              </a:rPr>
              <a:t>’</a:t>
            </a:r>
            <a:r>
              <a:rPr lang="en-US" altLang="ja-JP" dirty="0">
                <a:ea typeface="ヒラギノ角ゴ Pro W3" charset="0"/>
              </a:rPr>
              <a:t>s high-quality mattresses 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106</a:t>
            </a:fld>
            <a:endParaRPr lang="en-US" sz="1300"/>
          </a:p>
        </p:txBody>
      </p:sp>
    </p:spTree>
    <p:extLst>
      <p:ext uri="{BB962C8B-B14F-4D97-AF65-F5344CB8AC3E}">
        <p14:creationId xmlns:p14="http://schemas.microsoft.com/office/powerpoint/2010/main" val="16030857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Mattresses made in Mebane NC, just west of the Research Triangle, are going </a:t>
            </a:r>
            <a:r>
              <a:rPr lang="en-US" baseline="0" dirty="0"/>
              <a:t>to China.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They are planning to have 500 </a:t>
            </a:r>
            <a:r>
              <a:rPr lang="en-US" baseline="0" dirty="0" err="1"/>
              <a:t>Kingsdown</a:t>
            </a:r>
            <a:r>
              <a:rPr lang="en-US" baseline="0" dirty="0"/>
              <a:t> stores in China by the year 2020.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/triangle/news/2017/05/09/</a:t>
            </a:r>
            <a:r>
              <a:rPr lang="en-US" dirty="0" err="1"/>
              <a:t>mebane-mattress-maker-continues-rapid-expansion-in.html?ana</a:t>
            </a:r>
            <a:r>
              <a:rPr lang="en-US" dirty="0"/>
              <a:t>=e_ae_set6&amp;s=</a:t>
            </a:r>
            <a:r>
              <a:rPr lang="en-US" dirty="0" err="1"/>
              <a:t>article_du&amp;ed</a:t>
            </a:r>
            <a:r>
              <a:rPr lang="en-US" dirty="0"/>
              <a:t>=2017-05-09&amp;u=DFsejj4U8KnV9lBFgI8D1Q03b85e1a&amp;t=1494359607&amp;j=78132781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Mebane mattress maker continues rapid expansion in China</a:t>
            </a:r>
          </a:p>
          <a:p>
            <a:r>
              <a:rPr lang="en-US" dirty="0"/>
              <a:t>May 9, 2017, 8:23am EDT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hlinkClick r:id="rId3"/>
              </a:rPr>
              <a:t>Mebane-based luxury mattress manufacturer Kingsdown Inc.</a:t>
            </a:r>
            <a:r>
              <a:rPr lang="en-US" dirty="0"/>
              <a:t> said Monday that it is moving forward with the company’s international expansion, with plans to soon have a total of 83 company branded stores in 58 Chinese cities.</a:t>
            </a:r>
          </a:p>
          <a:p>
            <a:r>
              <a:rPr lang="en-US" dirty="0"/>
              <a:t>It's part of a larger plan by the firm to have a total of 500 branded stores open throughout China by 2020. The latest openings include three additional stores in Beijing, bringing to six the total number of </a:t>
            </a:r>
            <a:r>
              <a:rPr lang="en-US" dirty="0">
                <a:hlinkClick r:id="rId4"/>
              </a:rPr>
              <a:t>Kingsdown</a:t>
            </a:r>
            <a:r>
              <a:rPr lang="en-US" dirty="0"/>
              <a:t> locations in that city alone, as well as new stores in both Changzhou and </a:t>
            </a:r>
            <a:r>
              <a:rPr lang="en-US" dirty="0" err="1"/>
              <a:t>Xianyang</a:t>
            </a:r>
            <a:r>
              <a:rPr lang="en-US" dirty="0"/>
              <a:t>.</a:t>
            </a:r>
          </a:p>
          <a:p>
            <a:r>
              <a:rPr lang="en-US" dirty="0">
                <a:hlinkClick r:id="rId5"/>
              </a:rPr>
              <a:t>Enlarge </a:t>
            </a:r>
            <a:endParaRPr lang="en-US" dirty="0"/>
          </a:p>
          <a:p>
            <a:r>
              <a:rPr lang="en-US" dirty="0"/>
              <a:t>Mebane-based </a:t>
            </a:r>
            <a:r>
              <a:rPr lang="en-US" dirty="0" err="1"/>
              <a:t>Kingsdown</a:t>
            </a:r>
            <a:r>
              <a:rPr lang="en-US" dirty="0"/>
              <a:t> Inc. plans to soon have a total of 83 company branded stores in 58… </a:t>
            </a:r>
            <a:r>
              <a:rPr lang="en-US" dirty="0">
                <a:hlinkClick r:id="rId5"/>
              </a:rPr>
              <a:t>more</a:t>
            </a:r>
            <a:r>
              <a:rPr lang="en-US" dirty="0"/>
              <a:t> </a:t>
            </a:r>
          </a:p>
          <a:p>
            <a:r>
              <a:rPr lang="en-US" dirty="0" err="1"/>
              <a:t>Kingsdown</a:t>
            </a:r>
            <a:endParaRPr lang="en-US" dirty="0"/>
          </a:p>
          <a:p>
            <a:r>
              <a:rPr lang="en-US" dirty="0"/>
              <a:t>The company said it is expanding in China through its licensing partnership with Hong Kong-based bedding producer and retailer, Roth Bedding Technology, which is also known as </a:t>
            </a:r>
            <a:r>
              <a:rPr lang="en-US" dirty="0" err="1"/>
              <a:t>Kingsdown</a:t>
            </a:r>
            <a:r>
              <a:rPr lang="en-US" dirty="0"/>
              <a:t> China.</a:t>
            </a:r>
          </a:p>
          <a:p>
            <a:r>
              <a:rPr lang="en-US" dirty="0"/>
              <a:t>“Our business in China is very strong and profitable,” said </a:t>
            </a:r>
            <a:r>
              <a:rPr lang="en-US" dirty="0">
                <a:hlinkClick r:id="rId6" invalidUrl="http://www.bizjournals.com/triangle/search/results?q=Frank Hood"/>
              </a:rPr>
              <a:t>Frank Hood</a:t>
            </a:r>
            <a:r>
              <a:rPr lang="en-US" dirty="0"/>
              <a:t>, president and CEO of </a:t>
            </a:r>
            <a:r>
              <a:rPr lang="en-US" dirty="0" err="1"/>
              <a:t>Kingsdown</a:t>
            </a:r>
            <a:r>
              <a:rPr lang="en-US" dirty="0"/>
              <a:t>, which formed its partnership with Roth in 2015. “The Chinese consumer is attracted to our more luxurious offerings and have helped position </a:t>
            </a:r>
            <a:r>
              <a:rPr lang="en-US" dirty="0" err="1"/>
              <a:t>Kingsdown</a:t>
            </a:r>
            <a:r>
              <a:rPr lang="en-US" dirty="0"/>
              <a:t> at the higher end of the market in the country. We continue to grow our market share with China’s luxury mattress consumer through our strategic plan and partnership with Roth."</a:t>
            </a:r>
          </a:p>
          <a:p>
            <a:r>
              <a:rPr lang="en-US" dirty="0"/>
              <a:t>Founded in 1904, </a:t>
            </a:r>
            <a:r>
              <a:rPr lang="en-US" dirty="0" err="1"/>
              <a:t>Kingsdown</a:t>
            </a:r>
            <a:r>
              <a:rPr lang="en-US" dirty="0"/>
              <a:t> houses its headquarters in Mebane, along with its research and development facilities, training and distribution locations and two manufacturing </a:t>
            </a:r>
            <a:r>
              <a:rPr lang="en-US" dirty="0" err="1"/>
              <a:t>plants.The</a:t>
            </a:r>
            <a:r>
              <a:rPr lang="en-US" dirty="0"/>
              <a:t> company's international offices are located in Tokyo, Japan and Melbourne, Australia.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107</a:t>
            </a:fld>
            <a:endParaRPr lang="en-US"/>
          </a:p>
        </p:txBody>
      </p:sp>
    </p:spTree>
    <p:extLst>
      <p:ext uri="{BB962C8B-B14F-4D97-AF65-F5344CB8AC3E}">
        <p14:creationId xmlns:p14="http://schemas.microsoft.com/office/powerpoint/2010/main" val="14090038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Contrary to popular belief -- Not all things are made in China. </a:t>
            </a:r>
          </a:p>
          <a:p>
            <a:endParaRPr lang="en-US" dirty="0"/>
          </a:p>
          <a:p>
            <a:r>
              <a:rPr lang="en-US" dirty="0"/>
              <a:t>North Carolina has a healthy export business, and as you see, we sold over 2 million dollars worth</a:t>
            </a:r>
            <a:r>
              <a:rPr lang="en-US" baseline="0" dirty="0"/>
              <a:t> of products last year </a:t>
            </a:r>
            <a:r>
              <a:rPr lang="en-US" dirty="0"/>
              <a:t>to China.</a:t>
            </a:r>
          </a:p>
          <a:p>
            <a:endParaRPr lang="en-US" dirty="0"/>
          </a:p>
          <a:p>
            <a:endParaRPr lang="en-US" dirty="0"/>
          </a:p>
          <a:p>
            <a:r>
              <a:rPr lang="en-US" dirty="0"/>
              <a:t>====</a:t>
            </a:r>
          </a:p>
          <a:p>
            <a:endParaRPr lang="en-US" dirty="0"/>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a:p>
            <a:r>
              <a:rPr lang="en-US" dirty="0"/>
              <a:t>Map</a:t>
            </a:r>
          </a:p>
          <a:p>
            <a:r>
              <a:rPr lang="en-US" dirty="0"/>
              <a:t>http://4.bp.blogspot.com/-_</a:t>
            </a:r>
            <a:r>
              <a:rPr lang="en-US" dirty="0" err="1"/>
              <a:t>aOqG-WDaic</a:t>
            </a:r>
            <a:r>
              <a:rPr lang="en-US" dirty="0"/>
              <a:t>/T91LXcUziPI/AAAAAAAAAQs/TZ9SqXv0XY8/s1600/KidsFlatGlobe2.jpg</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108</a:t>
            </a:fld>
            <a:endParaRPr lang="en-US"/>
          </a:p>
        </p:txBody>
      </p:sp>
    </p:spTree>
    <p:extLst>
      <p:ext uri="{BB962C8B-B14F-4D97-AF65-F5344CB8AC3E}">
        <p14:creationId xmlns:p14="http://schemas.microsoft.com/office/powerpoint/2010/main" val="9129315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721100" cy="2790825"/>
          </a:xfrm>
        </p:spPr>
      </p:sp>
      <p:sp>
        <p:nvSpPr>
          <p:cNvPr id="3" name="Notes Placeholder 2"/>
          <p:cNvSpPr>
            <a:spLocks noGrp="1"/>
          </p:cNvSpPr>
          <p:nvPr>
            <p:ph type="body" idx="1"/>
          </p:nvPr>
        </p:nvSpPr>
        <p:spPr>
          <a:xfrm>
            <a:off x="685800" y="4016415"/>
            <a:ext cx="5486400" cy="5127585"/>
          </a:xfrm>
        </p:spPr>
        <p:txBody>
          <a:bodyPr/>
          <a:lstStyle/>
          <a:p>
            <a:r>
              <a:rPr lang="en-US" dirty="0"/>
              <a:t>And in case you are wondering what the</a:t>
            </a:r>
            <a:r>
              <a:rPr lang="en-US" baseline="0" dirty="0"/>
              <a:t> other countries are buying from us. </a:t>
            </a:r>
          </a:p>
          <a:p>
            <a:endParaRPr lang="en-US" baseline="0" dirty="0"/>
          </a:p>
          <a:p>
            <a:r>
              <a:rPr lang="en-US" baseline="0" dirty="0"/>
              <a:t>You see here that North Carolina exports lots of airplanes and aviation parts -- and pharmaceuticals.</a:t>
            </a:r>
          </a:p>
          <a:p>
            <a:endParaRPr lang="en-US" baseline="0" dirty="0"/>
          </a:p>
          <a:p>
            <a:r>
              <a:rPr lang="en-US" baseline="0" dirty="0"/>
              <a:t>And there is still a high demand around the world for some of our older products like tobacco and cotton yarn.</a:t>
            </a:r>
          </a:p>
          <a:p>
            <a:endParaRPr lang="en-US" baseline="0" dirty="0"/>
          </a:p>
          <a:p>
            <a:r>
              <a:rPr lang="en-US" dirty="0">
                <a:ea typeface="ヒラギノ角ゴ Pro W3" charset="0"/>
              </a:rPr>
              <a:t>Who knew this?</a:t>
            </a:r>
          </a:p>
          <a:p>
            <a:endParaRPr lang="en-US" dirty="0">
              <a:ea typeface="ヒラギノ角ゴ Pro W3" charset="0"/>
            </a:endParaRPr>
          </a:p>
          <a:p>
            <a:r>
              <a:rPr lang="en-US" dirty="0">
                <a:ea typeface="ヒラギノ角ゴ Pro W3" charset="0"/>
              </a:rPr>
              <a:t>We need lots of skilled workers to keep making this stuff that the Chinese, and others are buying from us.</a:t>
            </a:r>
          </a:p>
          <a:p>
            <a:endParaRPr lang="en-US" dirty="0">
              <a:ea typeface="ヒラギノ角ゴ Pro W3" charset="0"/>
            </a:endParaRPr>
          </a:p>
          <a:p>
            <a:r>
              <a:rPr lang="en-US" dirty="0"/>
              <a:t>======</a:t>
            </a:r>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109</a:t>
            </a:fld>
            <a:endParaRPr lang="en-US"/>
          </a:p>
        </p:txBody>
      </p:sp>
    </p:spTree>
    <p:extLst>
      <p:ext uri="{BB962C8B-B14F-4D97-AF65-F5344CB8AC3E}">
        <p14:creationId xmlns:p14="http://schemas.microsoft.com/office/powerpoint/2010/main" val="1135806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824868" cy="2868651"/>
          </a:xfrm>
        </p:spPr>
      </p:sp>
      <p:sp>
        <p:nvSpPr>
          <p:cNvPr id="3" name="Notes Placeholder 2"/>
          <p:cNvSpPr>
            <a:spLocks noGrp="1"/>
          </p:cNvSpPr>
          <p:nvPr>
            <p:ph type="body" idx="1"/>
          </p:nvPr>
        </p:nvSpPr>
        <p:spPr>
          <a:xfrm>
            <a:off x="685800" y="4192859"/>
            <a:ext cx="5486400" cy="4951141"/>
          </a:xfrm>
        </p:spPr>
        <p:txBody>
          <a:bodyPr>
            <a:noAutofit/>
          </a:bodyPr>
          <a:lstStyle/>
          <a:p>
            <a:r>
              <a:rPr lang="en-US" dirty="0"/>
              <a:t>We all got a glimpse of the future by watching the Jetsons.  </a:t>
            </a:r>
          </a:p>
          <a:p>
            <a:endParaRPr lang="en-US" dirty="0"/>
          </a:p>
          <a:p>
            <a:r>
              <a:rPr lang="en-US" dirty="0"/>
              <a:t>But that was back in the early Nineteen Sixties. </a:t>
            </a:r>
          </a:p>
          <a:p>
            <a:endParaRPr lang="en-US" dirty="0"/>
          </a:p>
          <a:p>
            <a:r>
              <a:rPr lang="en-US" dirty="0"/>
              <a:t>That was 55 years ago.</a:t>
            </a:r>
          </a:p>
          <a:p>
            <a:endParaRPr lang="en-US" dirty="0"/>
          </a:p>
          <a:p>
            <a:r>
              <a:rPr lang="en-US" dirty="0"/>
              <a:t>Several years before</a:t>
            </a:r>
            <a:r>
              <a:rPr lang="en-US" baseline="0" dirty="0"/>
              <a:t> we actually stepped foot on the moon, the Jetsons were showing us life in the future.</a:t>
            </a:r>
            <a:endParaRPr lang="en-US" dirty="0"/>
          </a:p>
          <a:p>
            <a:endParaRPr lang="en-US" dirty="0"/>
          </a:p>
          <a:p>
            <a:r>
              <a:rPr lang="en-US" dirty="0"/>
              <a:t>Is </a:t>
            </a:r>
            <a:r>
              <a:rPr lang="en-US" u="sng" dirty="0"/>
              <a:t>this</a:t>
            </a:r>
            <a:r>
              <a:rPr lang="en-US" dirty="0"/>
              <a:t> the world we are preparing our youth</a:t>
            </a:r>
            <a:r>
              <a:rPr lang="en-US" baseline="0" dirty="0"/>
              <a:t> to take over and run?</a:t>
            </a:r>
          </a:p>
          <a:p>
            <a:endParaRPr lang="en-US" baseline="0" dirty="0"/>
          </a:p>
          <a:p>
            <a:r>
              <a:rPr lang="en-US" baseline="0" dirty="0"/>
              <a:t>Have we asked </a:t>
            </a:r>
            <a:r>
              <a:rPr lang="en-US" u="sng" baseline="0" dirty="0"/>
              <a:t>them, the youth, our students,</a:t>
            </a:r>
            <a:r>
              <a:rPr lang="en-US" baseline="0" dirty="0"/>
              <a:t> what </a:t>
            </a:r>
            <a:r>
              <a:rPr lang="en-US" u="sng" baseline="0" dirty="0"/>
              <a:t>they</a:t>
            </a:r>
            <a:r>
              <a:rPr lang="en-US" baseline="0" dirty="0"/>
              <a:t> want?</a:t>
            </a:r>
            <a:endParaRPr lang="en-US" dirty="0"/>
          </a:p>
          <a:p>
            <a:endParaRPr lang="en-US" dirty="0"/>
          </a:p>
          <a:p>
            <a:endParaRPr lang="en-US" dirty="0"/>
          </a:p>
          <a:p>
            <a:r>
              <a:rPr lang="en-US" dirty="0"/>
              <a:t>======</a:t>
            </a:r>
          </a:p>
          <a:p>
            <a:endParaRPr lang="en-US" dirty="0"/>
          </a:p>
          <a:p>
            <a:r>
              <a:rPr lang="en-US" dirty="0"/>
              <a:t>http://</a:t>
            </a:r>
            <a:r>
              <a:rPr lang="en-US" dirty="0" err="1"/>
              <a:t>lovelace-media.imgix.net</a:t>
            </a:r>
            <a:r>
              <a:rPr lang="en-US" dirty="0"/>
              <a:t>/uploads/315/297c6fd0-e98c-0131-6d32-0aa0f90d87b4.jpg?</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9453653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a:ea typeface="ヒラギノ角ゴ Pro W3" charset="0"/>
            </a:endParaRPr>
          </a:p>
          <a:p>
            <a:r>
              <a:rPr lang="en-US" dirty="0">
                <a:ea typeface="ヒラギノ角ゴ Pro W3" charset="0"/>
              </a:rPr>
              <a:t>That's the big difference between old-school</a:t>
            </a:r>
            <a:r>
              <a:rPr lang="en-US" baseline="0" dirty="0">
                <a:ea typeface="ヒラギノ角ゴ Pro W3" charset="0"/>
              </a:rPr>
              <a:t> manufacturing and modern advanced manufacturing.  </a:t>
            </a:r>
          </a:p>
          <a:p>
            <a:endParaRPr lang="en-US" baseline="0" dirty="0">
              <a:ea typeface="ヒラギノ角ゴ Pro W3" charset="0"/>
            </a:endParaRPr>
          </a:p>
          <a:p>
            <a:r>
              <a:rPr lang="en-US" baseline="0" dirty="0">
                <a:ea typeface="ヒラギノ角ゴ Pro W3" charset="0"/>
              </a:rPr>
              <a:t>The manufacturers need workers who know math, physics, and can solve problems.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110</a:t>
            </a:fld>
            <a:endParaRPr lang="en-US" sz="1300"/>
          </a:p>
        </p:txBody>
      </p:sp>
    </p:spTree>
    <p:extLst>
      <p:ext uri="{BB962C8B-B14F-4D97-AF65-F5344CB8AC3E}">
        <p14:creationId xmlns:p14="http://schemas.microsoft.com/office/powerpoint/2010/main" val="14512458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I mentioned this earlier.</a:t>
            </a:r>
          </a:p>
          <a:p>
            <a:endParaRPr lang="en-US" dirty="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a typeface="ヒラギノ角ゴ Pro W3" charset="0"/>
              </a:rPr>
              <a:t>We are doing it again next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a typeface="ヒラギノ角ゴ Pro W3" charset="0"/>
              </a:rPr>
              <a:t>Spread the word.</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www.ncperkins.org</a:t>
            </a:r>
            <a:r>
              <a:rPr lang="en-US" dirty="0">
                <a:ea typeface="ヒラギノ角ゴ Pro W3" charset="0"/>
              </a:rPr>
              <a:t>/</a:t>
            </a:r>
            <a:r>
              <a:rPr lang="en-US" dirty="0" err="1">
                <a:ea typeface="ヒラギノ角ゴ Pro W3" charset="0"/>
              </a:rPr>
              <a:t>moodle</a:t>
            </a:r>
            <a:r>
              <a:rPr lang="en-US" dirty="0">
                <a:ea typeface="ヒラギノ角ゴ Pro W3" charset="0"/>
              </a:rPr>
              <a:t>/course/</a:t>
            </a:r>
            <a:r>
              <a:rPr lang="en-US" dirty="0" err="1">
                <a:ea typeface="ヒラギノ角ゴ Pro W3" charset="0"/>
              </a:rPr>
              <a:t>view.php?id</a:t>
            </a:r>
            <a:r>
              <a:rPr lang="en-US" dirty="0">
                <a:ea typeface="ヒラギノ角ゴ Pro W3" charset="0"/>
              </a:rPr>
              <a:t>=14</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111</a:t>
            </a:fld>
            <a:endParaRPr lang="en-US" sz="1300"/>
          </a:p>
        </p:txBody>
      </p:sp>
    </p:spTree>
    <p:extLst>
      <p:ext uri="{BB962C8B-B14F-4D97-AF65-F5344CB8AC3E}">
        <p14:creationId xmlns:p14="http://schemas.microsoft.com/office/powerpoint/2010/main" val="13632184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And our newest career awareness week.</a:t>
            </a:r>
          </a:p>
          <a:p>
            <a:endParaRPr lang="en-US" dirty="0">
              <a:ea typeface="ヒラギノ角ゴ Pro W3" charset="0"/>
            </a:endParaRPr>
          </a:p>
          <a:p>
            <a:r>
              <a:rPr lang="en-US" dirty="0">
                <a:ea typeface="ヒラギノ角ゴ Pro W3" charset="0"/>
              </a:rPr>
              <a:t>Construction!</a:t>
            </a:r>
          </a:p>
          <a:p>
            <a:endParaRPr lang="en-US" dirty="0">
              <a:ea typeface="ヒラギノ角ゴ Pro W3" charset="0"/>
            </a:endParaRPr>
          </a:p>
          <a:p>
            <a:r>
              <a:rPr lang="en-US" dirty="0">
                <a:ea typeface="ヒラギノ角ゴ Pro W3" charset="0"/>
              </a:rPr>
              <a:t>Building is booming in North Carolina and they need workers.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ncperkins.org</a:t>
            </a:r>
            <a:r>
              <a:rPr lang="en-US" dirty="0">
                <a:ea typeface="ヒラギノ角ゴ Pro W3" charset="0"/>
              </a:rPr>
              <a:t>/construction</a:t>
            </a:r>
          </a:p>
          <a:p>
            <a:endParaRPr lang="en-US" dirty="0">
              <a:ea typeface="ヒラギノ角ゴ Pro W3" charset="0"/>
            </a:endParaRPr>
          </a:p>
          <a:p>
            <a:r>
              <a:rPr lang="en-US" dirty="0">
                <a:ea typeface="ヒラギノ角ゴ Pro W3" charset="0"/>
              </a:rPr>
              <a:t>April 9-13, 2018</a:t>
            </a:r>
          </a:p>
          <a:p>
            <a:r>
              <a:rPr lang="en-US" dirty="0">
                <a:ea typeface="ヒラギノ角ゴ Pro W3" charset="0"/>
              </a:rPr>
              <a:t>April 8-12, 2019</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112</a:t>
            </a:fld>
            <a:endParaRPr lang="en-US" sz="1300"/>
          </a:p>
        </p:txBody>
      </p:sp>
    </p:spTree>
    <p:extLst>
      <p:ext uri="{BB962C8B-B14F-4D97-AF65-F5344CB8AC3E}">
        <p14:creationId xmlns:p14="http://schemas.microsoft.com/office/powerpoint/2010/main" val="10557994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00488" cy="2925763"/>
          </a:xfrm>
        </p:spPr>
      </p:sp>
      <p:sp>
        <p:nvSpPr>
          <p:cNvPr id="3" name="Notes Placeholder 2"/>
          <p:cNvSpPr>
            <a:spLocks noGrp="1"/>
          </p:cNvSpPr>
          <p:nvPr>
            <p:ph type="body" idx="1"/>
          </p:nvPr>
        </p:nvSpPr>
        <p:spPr>
          <a:xfrm>
            <a:off x="685800" y="3854370"/>
            <a:ext cx="5486400" cy="5289630"/>
          </a:xfrm>
        </p:spPr>
        <p:txBody>
          <a:bodyPr>
            <a:noAutofit/>
          </a:bodyPr>
          <a:lstStyle/>
          <a:p>
            <a:r>
              <a:rPr lang="en-US" dirty="0"/>
              <a:t>Last year, folks around the world got to see some of our Made in North Carolina products, like these uniforms worn by the American athletes at the Olympics.</a:t>
            </a:r>
          </a:p>
          <a:p>
            <a:endParaRPr lang="en-US" dirty="0"/>
          </a:p>
          <a:p>
            <a:r>
              <a:rPr lang="en-US" dirty="0"/>
              <a:t>The textile industry is alive and well in North Carolina. </a:t>
            </a:r>
          </a:p>
          <a:p>
            <a:r>
              <a:rPr lang="en-US" baseline="0" dirty="0"/>
              <a:t>There are no longer sweat shops in North Carolina with young ladies hunched over a manual sewing machine. </a:t>
            </a:r>
          </a:p>
          <a:p>
            <a:r>
              <a:rPr lang="en-US" baseline="0" dirty="0"/>
              <a:t>No -- these textile operations are high-tech and require smart folks to operate the equipment.</a:t>
            </a:r>
          </a:p>
          <a:p>
            <a:endParaRPr lang="en-US" baseline="0" dirty="0"/>
          </a:p>
          <a:p>
            <a:r>
              <a:rPr lang="en-US" baseline="0" dirty="0"/>
              <a:t>Advanced Manufacturing, including textile production, is big in North Carolina.  </a:t>
            </a:r>
          </a:p>
          <a:p>
            <a:endParaRPr lang="en-US" baseline="0" dirty="0"/>
          </a:p>
          <a:p>
            <a:endParaRPr lang="en-US" dirty="0"/>
          </a:p>
          <a:p>
            <a:endParaRPr lang="en-US" dirty="0"/>
          </a:p>
          <a:p>
            <a:r>
              <a:rPr lang="en-US" dirty="0"/>
              <a:t>====</a:t>
            </a:r>
          </a:p>
          <a:p>
            <a:r>
              <a:rPr lang="en-US" dirty="0"/>
              <a:t>Opening Ceremony</a:t>
            </a:r>
          </a:p>
          <a:p>
            <a:r>
              <a:rPr lang="en-US" dirty="0"/>
              <a:t>http://</a:t>
            </a:r>
            <a:r>
              <a:rPr lang="en-US" dirty="0" err="1"/>
              <a:t>www.bizjournals.com</a:t>
            </a:r>
            <a:r>
              <a:rPr lang="en-US" dirty="0"/>
              <a:t>/triangle/news/2016/08/09/</a:t>
            </a:r>
            <a:r>
              <a:rPr lang="en-US" dirty="0" err="1"/>
              <a:t>those-team-usa-uniforms-in-rio-made-in-north.html?ana</a:t>
            </a:r>
            <a:r>
              <a:rPr lang="en-US" dirty="0"/>
              <a:t>=</a:t>
            </a:r>
            <a:r>
              <a:rPr lang="en-US" dirty="0" err="1"/>
              <a:t>e_du_prem&amp;s</a:t>
            </a:r>
            <a:r>
              <a:rPr lang="en-US" dirty="0"/>
              <a:t>=</a:t>
            </a:r>
            <a:r>
              <a:rPr lang="en-US" dirty="0" err="1"/>
              <a:t>article_du&amp;ed</a:t>
            </a:r>
            <a:r>
              <a:rPr lang="en-US" dirty="0"/>
              <a:t>=2016-08-09&amp;u=DFsejj4U8KnV9lBFgI8D1Q03b85e1a&amp;t=1470853007&amp;j=75380092</a:t>
            </a:r>
          </a:p>
          <a:p>
            <a:endParaRPr lang="en-US" dirty="0"/>
          </a:p>
          <a:p>
            <a:r>
              <a:rPr lang="en-US" dirty="0"/>
              <a:t>Rowing Team</a:t>
            </a:r>
          </a:p>
          <a:p>
            <a:r>
              <a:rPr lang="en-US" dirty="0"/>
              <a:t>http://</a:t>
            </a:r>
            <a:r>
              <a:rPr lang="en-US" dirty="0" err="1"/>
              <a:t>www.wcnc.com</a:t>
            </a:r>
            <a:r>
              <a:rPr lang="en-US" dirty="0"/>
              <a:t>/sports/</a:t>
            </a:r>
            <a:r>
              <a:rPr lang="en-US" dirty="0" err="1"/>
              <a:t>olympics</a:t>
            </a:r>
            <a:r>
              <a:rPr lang="en-US" dirty="0"/>
              <a:t>/local-business-made-</a:t>
            </a:r>
            <a:r>
              <a:rPr lang="en-US" dirty="0" err="1"/>
              <a:t>olympic</a:t>
            </a:r>
            <a:r>
              <a:rPr lang="en-US" dirty="0"/>
              <a:t>-uniforms/280016944</a:t>
            </a:r>
          </a:p>
          <a:p>
            <a:endParaRPr lang="en-US" dirty="0"/>
          </a:p>
          <a:p>
            <a:r>
              <a:rPr lang="en-US" dirty="0"/>
              <a:t>White fabric</a:t>
            </a:r>
          </a:p>
          <a:p>
            <a:r>
              <a:rPr lang="en-US" dirty="0"/>
              <a:t>http://www.wyff4.com/sports/2016-olympics/upstate-company-helps-make-uniforms-for-us-</a:t>
            </a:r>
            <a:r>
              <a:rPr lang="en-US" dirty="0" err="1"/>
              <a:t>olympians</a:t>
            </a:r>
            <a:r>
              <a:rPr lang="en-US" dirty="0"/>
              <a:t>/41032828</a:t>
            </a:r>
          </a:p>
          <a:p>
            <a:endParaRPr lang="en-US" dirty="0"/>
          </a:p>
          <a:p>
            <a:r>
              <a:rPr lang="en-US" dirty="0"/>
              <a:t>Pants</a:t>
            </a:r>
          </a:p>
          <a:p>
            <a:r>
              <a:rPr lang="en-US" dirty="0"/>
              <a:t>http://</a:t>
            </a:r>
            <a:r>
              <a:rPr lang="en-US" dirty="0" err="1"/>
              <a:t>www.twcnews.com</a:t>
            </a:r>
            <a:r>
              <a:rPr lang="en-US" dirty="0"/>
              <a:t>/</a:t>
            </a:r>
            <a:r>
              <a:rPr lang="en-US" dirty="0" err="1"/>
              <a:t>nc</a:t>
            </a:r>
            <a:r>
              <a:rPr lang="en-US" dirty="0"/>
              <a:t>/triangle-</a:t>
            </a:r>
            <a:r>
              <a:rPr lang="en-US" dirty="0" err="1"/>
              <a:t>sandhills</a:t>
            </a:r>
            <a:r>
              <a:rPr lang="en-US" dirty="0"/>
              <a:t>/news/2016/08/6/</a:t>
            </a:r>
            <a:r>
              <a:rPr lang="en-US" dirty="0" err="1"/>
              <a:t>usa</a:t>
            </a:r>
            <a:r>
              <a:rPr lang="en-US" dirty="0"/>
              <a:t>-</a:t>
            </a:r>
            <a:r>
              <a:rPr lang="en-US" dirty="0" err="1"/>
              <a:t>olympic</a:t>
            </a:r>
            <a:r>
              <a:rPr lang="en-US" dirty="0"/>
              <a:t>-opening-ceremony-uniforms-made-in-</a:t>
            </a:r>
            <a:r>
              <a:rPr lang="en-US" dirty="0" err="1"/>
              <a:t>nc.html</a:t>
            </a:r>
            <a:endParaRPr lang="en-US" dirty="0"/>
          </a:p>
          <a:p>
            <a:endParaRPr lang="en-US" dirty="0"/>
          </a:p>
          <a:p>
            <a:r>
              <a:rPr lang="en-US" dirty="0"/>
              <a:t>Blazers</a:t>
            </a:r>
          </a:p>
          <a:p>
            <a:r>
              <a:rPr lang="en-US" dirty="0"/>
              <a:t>http://</a:t>
            </a:r>
            <a:r>
              <a:rPr lang="en-US" dirty="0" err="1"/>
              <a:t>www.twcnews.com</a:t>
            </a:r>
            <a:r>
              <a:rPr lang="en-US" dirty="0"/>
              <a:t>/</a:t>
            </a:r>
            <a:r>
              <a:rPr lang="en-US" dirty="0" err="1"/>
              <a:t>nc</a:t>
            </a:r>
            <a:r>
              <a:rPr lang="en-US" dirty="0"/>
              <a:t>/triangle-</a:t>
            </a:r>
            <a:r>
              <a:rPr lang="en-US" dirty="0" err="1"/>
              <a:t>sandhills</a:t>
            </a:r>
            <a:r>
              <a:rPr lang="en-US" dirty="0"/>
              <a:t>/news/2016/08/6/</a:t>
            </a:r>
            <a:r>
              <a:rPr lang="en-US" dirty="0" err="1"/>
              <a:t>usa</a:t>
            </a:r>
            <a:r>
              <a:rPr lang="en-US" dirty="0"/>
              <a:t>-</a:t>
            </a:r>
            <a:r>
              <a:rPr lang="en-US" dirty="0" err="1"/>
              <a:t>olympic</a:t>
            </a:r>
            <a:r>
              <a:rPr lang="en-US" dirty="0"/>
              <a:t>-opening-ceremony-uniforms-made-in-</a:t>
            </a:r>
            <a:r>
              <a:rPr lang="en-US" dirty="0" err="1"/>
              <a:t>nc.html</a:t>
            </a:r>
            <a:endParaRPr lang="en-US" dirty="0"/>
          </a:p>
          <a:p>
            <a:endParaRPr lang="en-US" dirty="0"/>
          </a:p>
          <a:p>
            <a:endParaRPr lang="en-US" dirty="0"/>
          </a:p>
          <a:p>
            <a:endParaRPr lang="en-US" dirty="0"/>
          </a:p>
          <a:p>
            <a:r>
              <a:rPr lang="en-US" dirty="0"/>
              <a:t>The white thread in the pants you see here was</a:t>
            </a:r>
            <a:r>
              <a:rPr lang="en-US" baseline="0" dirty="0"/>
              <a:t> made in North Carolina and shipped to South Carolina where </a:t>
            </a:r>
            <a:r>
              <a:rPr lang="en-US" dirty="0"/>
              <a:t>the white fabric was made. </a:t>
            </a:r>
          </a:p>
          <a:p>
            <a:r>
              <a:rPr lang="en-US" dirty="0"/>
              <a:t>Then the white fabric came back to</a:t>
            </a:r>
            <a:r>
              <a:rPr lang="en-US" baseline="0" dirty="0"/>
              <a:t> North Carolina where </a:t>
            </a:r>
            <a:r>
              <a:rPr lang="en-US" dirty="0"/>
              <a:t>the</a:t>
            </a:r>
            <a:r>
              <a:rPr lang="en-US" baseline="0" dirty="0"/>
              <a:t> </a:t>
            </a:r>
            <a:r>
              <a:rPr lang="en-US" dirty="0"/>
              <a:t>pants were assembled in Rutherfordton and</a:t>
            </a:r>
            <a:r>
              <a:rPr lang="en-US" baseline="0" dirty="0"/>
              <a:t> </a:t>
            </a:r>
            <a:r>
              <a:rPr lang="en-US" dirty="0"/>
              <a:t>Greensboro, North</a:t>
            </a:r>
            <a:r>
              <a:rPr lang="en-US" baseline="0" dirty="0"/>
              <a:t> Carolina.</a:t>
            </a:r>
          </a:p>
          <a:p>
            <a:endParaRPr lang="en-US" dirty="0"/>
          </a:p>
          <a:p>
            <a:r>
              <a:rPr lang="en-US" dirty="0"/>
              <a:t>The blazers were assembled in Burlington, Raeford, and Cordova, North</a:t>
            </a:r>
            <a:r>
              <a:rPr lang="en-US" baseline="0" dirty="0"/>
              <a:t> Carolina</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113</a:t>
            </a:fld>
            <a:endParaRPr lang="en-US"/>
          </a:p>
        </p:txBody>
      </p:sp>
    </p:spTree>
    <p:extLst>
      <p:ext uri="{BB962C8B-B14F-4D97-AF65-F5344CB8AC3E}">
        <p14:creationId xmlns:p14="http://schemas.microsoft.com/office/powerpoint/2010/main" val="15488892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We giggle when we think that college students are taking</a:t>
            </a:r>
            <a:r>
              <a:rPr lang="en-US" baseline="0" dirty="0"/>
              <a:t> classes to learn how to make </a:t>
            </a:r>
            <a:r>
              <a:rPr lang="en-US" u="sng" baseline="0" dirty="0"/>
              <a:t>beer</a:t>
            </a:r>
            <a:r>
              <a:rPr lang="en-US" baseline="0" dirty="0"/>
              <a:t>.  </a:t>
            </a:r>
          </a:p>
          <a:p>
            <a:endParaRPr lang="en-US" baseline="0" dirty="0"/>
          </a:p>
          <a:p>
            <a:r>
              <a:rPr lang="en-US" baseline="0" dirty="0"/>
              <a:t>What’s </a:t>
            </a:r>
            <a:r>
              <a:rPr lang="en-US" u="sng" baseline="0" dirty="0"/>
              <a:t>next</a:t>
            </a:r>
            <a:r>
              <a:rPr lang="en-US" baseline="0" dirty="0"/>
              <a:t>, classes on how to </a:t>
            </a:r>
            <a:r>
              <a:rPr lang="en-US" u="sng" baseline="0" dirty="0"/>
              <a:t>drink</a:t>
            </a:r>
            <a:r>
              <a:rPr lang="en-US" baseline="0" dirty="0"/>
              <a:t> beer?</a:t>
            </a:r>
            <a:endParaRPr lang="en-US" dirty="0"/>
          </a:p>
          <a:p>
            <a:endParaRPr lang="en-US" dirty="0"/>
          </a:p>
          <a:p>
            <a:endParaRPr lang="en-US" dirty="0"/>
          </a:p>
          <a:p>
            <a:endParaRPr lang="en-US" dirty="0"/>
          </a:p>
          <a:p>
            <a:endParaRPr lang="en-US" dirty="0"/>
          </a:p>
          <a:p>
            <a:r>
              <a:rPr lang="en-US" dirty="0"/>
              <a:t>======</a:t>
            </a:r>
          </a:p>
          <a:p>
            <a:r>
              <a:rPr lang="en-US" dirty="0"/>
              <a:t>http://www.bizjournals.com/triangle/blog/2014/03/wake-tech-to-offer-course-on-brewing-beer.html?ana=e_du_pap&amp;s=article_du&amp;ed=2014-03-31</a:t>
            </a:r>
          </a:p>
          <a:p>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114</a:t>
            </a:fld>
            <a:endParaRPr lang="en-US"/>
          </a:p>
        </p:txBody>
      </p:sp>
    </p:spTree>
    <p:extLst>
      <p:ext uri="{BB962C8B-B14F-4D97-AF65-F5344CB8AC3E}">
        <p14:creationId xmlns:p14="http://schemas.microsoft.com/office/powerpoint/2010/main" val="12931740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Seriously though, beer</a:t>
            </a:r>
            <a:r>
              <a:rPr lang="en-US" baseline="0" dirty="0"/>
              <a:t> making is becoming big business in North Carolina, especially in the Triangle region and in Asheville.</a:t>
            </a:r>
          </a:p>
          <a:p>
            <a:endParaRPr lang="en-US" baseline="0" dirty="0"/>
          </a:p>
          <a:p>
            <a:r>
              <a:rPr lang="en-US" baseline="0" dirty="0"/>
              <a:t>In 2016 the beer industry contributed almost 59 thousand jobs. </a:t>
            </a:r>
          </a:p>
          <a:p>
            <a:r>
              <a:rPr lang="en-US" baseline="0" dirty="0"/>
              <a:t> </a:t>
            </a:r>
          </a:p>
          <a:p>
            <a:r>
              <a:rPr lang="en-US" baseline="0" dirty="0"/>
              <a:t>In federal, state and local taxes, North Carolina beer manufacturing contributed over one and a half billion dollars.</a:t>
            </a:r>
          </a:p>
          <a:p>
            <a:endParaRPr lang="en-US" baseline="0" dirty="0"/>
          </a:p>
          <a:p>
            <a:r>
              <a:rPr lang="en-US" dirty="0"/>
              <a:t>A report by </a:t>
            </a:r>
            <a:r>
              <a:rPr lang="en-US" dirty="0" err="1"/>
              <a:t>Datafini</a:t>
            </a:r>
            <a:r>
              <a:rPr lang="en-US" dirty="0"/>
              <a:t>, ranked North Carolina No. 10 in the U.S. by the sheer number of craft breweries, at 205. -- California topped the list, at 687 breweries. </a:t>
            </a:r>
            <a:endParaRPr lang="en-US" baseline="0" dirty="0"/>
          </a:p>
          <a:p>
            <a:endParaRPr lang="en-US" baseline="0" dirty="0"/>
          </a:p>
          <a:p>
            <a:r>
              <a:rPr lang="en-US" baseline="0" dirty="0"/>
              <a:t>This </a:t>
            </a:r>
            <a:r>
              <a:rPr lang="en-US" u="sng" baseline="0" dirty="0"/>
              <a:t>is</a:t>
            </a:r>
            <a:r>
              <a:rPr lang="en-US" baseline="0" dirty="0"/>
              <a:t> manufacturing, and it is </a:t>
            </a:r>
            <a:r>
              <a:rPr lang="en-US" u="sng" baseline="0" dirty="0"/>
              <a:t>not</a:t>
            </a:r>
            <a:r>
              <a:rPr lang="en-US" baseline="0" dirty="0"/>
              <a:t> like the beer making factories of old.</a:t>
            </a:r>
            <a:endParaRPr lang="en-US" dirty="0"/>
          </a:p>
          <a:p>
            <a:endParaRPr lang="en-US" dirty="0"/>
          </a:p>
          <a:p>
            <a:endParaRPr lang="en-US" dirty="0"/>
          </a:p>
          <a:p>
            <a:r>
              <a:rPr lang="en-US" dirty="0"/>
              <a:t>=============</a:t>
            </a:r>
          </a:p>
          <a:p>
            <a:r>
              <a:rPr lang="en-US" dirty="0"/>
              <a:t>Current Data</a:t>
            </a:r>
          </a:p>
          <a:p>
            <a:r>
              <a:rPr lang="en-US" dirty="0"/>
              <a:t>http://</a:t>
            </a:r>
            <a:r>
              <a:rPr lang="en-US" dirty="0" err="1"/>
              <a:t>beerservesamerica.org</a:t>
            </a:r>
            <a:r>
              <a:rPr lang="en-US" dirty="0"/>
              <a:t>/</a:t>
            </a:r>
          </a:p>
          <a:p>
            <a:endParaRPr lang="en-US" dirty="0"/>
          </a:p>
          <a:p>
            <a:r>
              <a:rPr lang="en-US" dirty="0"/>
              <a:t>Article</a:t>
            </a:r>
          </a:p>
          <a:p>
            <a:r>
              <a:rPr lang="en-US" dirty="0"/>
              <a:t>http://www.bizjournals.com/triangle/blog/2014/03/beers-big-economic-impact-on-the-state.html </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115</a:t>
            </a:fld>
            <a:endParaRPr lang="en-US"/>
          </a:p>
        </p:txBody>
      </p:sp>
    </p:spTree>
    <p:extLst>
      <p:ext uri="{BB962C8B-B14F-4D97-AF65-F5344CB8AC3E}">
        <p14:creationId xmlns:p14="http://schemas.microsoft.com/office/powerpoint/2010/main" val="7540115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us have been preaching this for many years. Unfortunately the middle-class philosophy is that </a:t>
            </a:r>
            <a:r>
              <a:rPr lang="en-US" u="sng" baseline="0" dirty="0"/>
              <a:t>more education </a:t>
            </a:r>
            <a:r>
              <a:rPr lang="en-US" baseline="0" dirty="0"/>
              <a:t>is important for success in life.</a:t>
            </a:r>
          </a:p>
          <a:p>
            <a:endParaRPr lang="en-US" baseline="0" dirty="0"/>
          </a:p>
          <a:p>
            <a:r>
              <a:rPr lang="en-US" baseline="0" dirty="0"/>
              <a:t>We have to get them to see that the </a:t>
            </a:r>
            <a:r>
              <a:rPr lang="en-US" u="sng" baseline="0" dirty="0"/>
              <a:t>Right education </a:t>
            </a:r>
            <a:r>
              <a:rPr lang="en-US" baseline="0" dirty="0"/>
              <a:t>is the secret to success in life.</a:t>
            </a:r>
          </a:p>
          <a:p>
            <a:endParaRPr lang="en-US" dirty="0"/>
          </a:p>
          <a:p>
            <a:endParaRPr lang="en-US" dirty="0"/>
          </a:p>
          <a:p>
            <a:endParaRPr lang="en-US" dirty="0"/>
          </a:p>
          <a:p>
            <a:r>
              <a:rPr lang="en-US" dirty="0"/>
              <a:t>=====</a:t>
            </a:r>
          </a:p>
          <a:p>
            <a:endParaRPr lang="en-US" dirty="0"/>
          </a:p>
          <a:p>
            <a:r>
              <a:rPr lang="en-US" dirty="0"/>
              <a:t>http://</a:t>
            </a:r>
            <a:r>
              <a:rPr lang="en-US" dirty="0" err="1"/>
              <a:t>www.pbs.org</a:t>
            </a:r>
            <a:r>
              <a:rPr lang="en-US" dirty="0"/>
              <a:t>/</a:t>
            </a:r>
            <a:r>
              <a:rPr lang="en-US" dirty="0" err="1"/>
              <a:t>newshour</a:t>
            </a:r>
            <a:r>
              <a:rPr lang="en-US" dirty="0"/>
              <a:t>/updates/decades-pushing-bachelors-degrees-u-s-needs-tradespeople/</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116</a:t>
            </a:fld>
            <a:endParaRPr lang="en-US"/>
          </a:p>
        </p:txBody>
      </p:sp>
    </p:spTree>
    <p:extLst>
      <p:ext uri="{BB962C8B-B14F-4D97-AF65-F5344CB8AC3E}">
        <p14:creationId xmlns:p14="http://schemas.microsoft.com/office/powerpoint/2010/main" val="12398199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Besides the usual</a:t>
            </a:r>
            <a:r>
              <a:rPr lang="en-US" baseline="0" dirty="0"/>
              <a:t> information about what businesses are looking for in their new recruits, </a:t>
            </a:r>
          </a:p>
          <a:p>
            <a:endParaRPr lang="en-US" baseline="0" dirty="0"/>
          </a:p>
          <a:p>
            <a:r>
              <a:rPr lang="en-US" dirty="0"/>
              <a:t>this report also lists the individual needs and solutions from 68 large US companies,</a:t>
            </a:r>
            <a:r>
              <a:rPr lang="en-US" baseline="0" dirty="0"/>
              <a:t> many of which have locations here in North Carolina.  </a:t>
            </a:r>
          </a:p>
          <a:p>
            <a:endParaRPr lang="en-US" baseline="0" dirty="0"/>
          </a:p>
          <a:p>
            <a:r>
              <a:rPr lang="en-US" baseline="0" dirty="0"/>
              <a:t>Many of them are in your part of the state, -- and your education programs should be aligned with their needs.</a:t>
            </a:r>
          </a:p>
          <a:p>
            <a:endParaRPr lang="en-US" baseline="0" dirty="0"/>
          </a:p>
          <a:p>
            <a:r>
              <a:rPr lang="en-US" baseline="0" dirty="0"/>
              <a:t>Anyone have a CVS Pharmacy in your area?  The CVS page in this book describes the apprenticeships program they are using with their new employees.</a:t>
            </a:r>
            <a:endParaRPr lang="en-US" dirty="0"/>
          </a:p>
          <a:p>
            <a:endParaRPr lang="en-US" dirty="0"/>
          </a:p>
          <a:p>
            <a:endParaRPr lang="en-US" dirty="0"/>
          </a:p>
          <a:p>
            <a:r>
              <a:rPr lang="en-US" dirty="0"/>
              <a:t>===</a:t>
            </a:r>
          </a:p>
          <a:p>
            <a:r>
              <a:rPr lang="en-US" dirty="0"/>
              <a:t>http://</a:t>
            </a:r>
            <a:r>
              <a:rPr lang="en-US" dirty="0" err="1"/>
              <a:t>businessroundtable.org</a:t>
            </a:r>
            <a:r>
              <a:rPr lang="en-US" dirty="0"/>
              <a:t>/sites/default/files/</a:t>
            </a:r>
            <a:r>
              <a:rPr lang="en-US" dirty="0" err="1"/>
              <a:t>immigration_reports</a:t>
            </a:r>
            <a:r>
              <a:rPr lang="en-US" dirty="0"/>
              <a:t>/BRT%20Work%20in%20Progress_0.pdf</a:t>
            </a:r>
          </a:p>
        </p:txBody>
      </p:sp>
      <p:sp>
        <p:nvSpPr>
          <p:cNvPr id="4" name="Slide Number Placeholder 3"/>
          <p:cNvSpPr>
            <a:spLocks noGrp="1"/>
          </p:cNvSpPr>
          <p:nvPr>
            <p:ph type="sldNum" sz="quarter" idx="10"/>
          </p:nvPr>
        </p:nvSpPr>
        <p:spPr/>
        <p:txBody>
          <a:bodyPr/>
          <a:lstStyle/>
          <a:p>
            <a:fld id="{3D52D8DC-3CCA-4826-966D-69131461ECBB}" type="slidenum">
              <a:rPr lang="en-US" smtClean="0"/>
              <a:t>117</a:t>
            </a:fld>
            <a:endParaRPr lang="en-US"/>
          </a:p>
        </p:txBody>
      </p:sp>
    </p:spTree>
    <p:extLst>
      <p:ext uri="{BB962C8B-B14F-4D97-AF65-F5344CB8AC3E}">
        <p14:creationId xmlns:p14="http://schemas.microsoft.com/office/powerpoint/2010/main" val="1592693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118</a:t>
            </a:fld>
            <a:endParaRPr lang="en-US" sz="1300"/>
          </a:p>
        </p:txBody>
      </p:sp>
      <p:sp>
        <p:nvSpPr>
          <p:cNvPr id="31746" name="Slide Image Placeholder 1"/>
          <p:cNvSpPr>
            <a:spLocks noGrp="1" noRot="1" noChangeAspect="1" noTextEdit="1"/>
          </p:cNvSpPr>
          <p:nvPr>
            <p:ph type="sldImg"/>
          </p:nvPr>
        </p:nvSpPr>
        <p:spPr>
          <a:xfrm>
            <a:off x="1295400" y="762000"/>
            <a:ext cx="1828800" cy="1371600"/>
          </a:xfrm>
          <a:solidFill>
            <a:srgbClr val="FFFFFF"/>
          </a:solidFill>
          <a:ln/>
        </p:spPr>
      </p:sp>
      <p:sp>
        <p:nvSpPr>
          <p:cNvPr id="31747" name="Notes Placeholder 2"/>
          <p:cNvSpPr>
            <a:spLocks noGrp="1"/>
          </p:cNvSpPr>
          <p:nvPr>
            <p:ph type="body" idx="1"/>
          </p:nvPr>
        </p:nvSpPr>
        <p:spPr>
          <a:xfrm>
            <a:off x="812800" y="2971800"/>
            <a:ext cx="5608638" cy="614997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Who has seen this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This is our third version of the North Carolina Career Cluster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Copies have been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rPr>
              <a:t>We want to ensure that </a:t>
            </a:r>
            <a:r>
              <a:rPr kumimoji="0" lang="en-US" b="0" i="0" u="sng" strike="noStrike" kern="1200" cap="none" spc="0" normalizeH="0" baseline="0" noProof="0" dirty="0">
                <a:ln>
                  <a:noFill/>
                </a:ln>
                <a:solidFill>
                  <a:prstClr val="black"/>
                </a:solidFill>
                <a:effectLst/>
                <a:uLnTx/>
                <a:uFillTx/>
              </a:rPr>
              <a:t>everyone</a:t>
            </a:r>
            <a:r>
              <a:rPr kumimoji="0" lang="en-US" b="0" i="0" u="none" strike="noStrike" kern="1200" cap="none" spc="0" normalizeH="0" baseline="0" noProof="0" dirty="0">
                <a:ln>
                  <a:noFill/>
                </a:ln>
                <a:solidFill>
                  <a:prstClr val="black"/>
                </a:solidFill>
                <a:effectLst/>
                <a:uLnTx/>
                <a:uFillTx/>
              </a:rPr>
              <a:t> has both timely and accurate career information, thus promoting </a:t>
            </a:r>
            <a:r>
              <a:rPr kumimoji="0" lang="en-US" b="0" i="0" u="sng" strike="noStrike" kern="1200" cap="none" spc="0" normalizeH="0" baseline="0" noProof="0" dirty="0">
                <a:ln>
                  <a:noFill/>
                </a:ln>
                <a:solidFill>
                  <a:prstClr val="black"/>
                </a:solidFill>
                <a:effectLst/>
                <a:uLnTx/>
                <a:uFillTx/>
              </a:rPr>
              <a:t>informed</a:t>
            </a:r>
            <a:r>
              <a:rPr kumimoji="0" lang="en-US" b="0" i="0" u="none" strike="noStrike" kern="1200" cap="none" spc="0" normalizeH="0" baseline="0" noProof="0" dirty="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endParaRPr lang="en-US" dirty="0"/>
          </a:p>
          <a:p>
            <a:r>
              <a:rPr lang="en-US" dirty="0"/>
              <a:t>=====</a:t>
            </a:r>
          </a:p>
          <a:p>
            <a:r>
              <a:rPr lang="en-US" dirty="0"/>
              <a:t>http://</a:t>
            </a:r>
            <a:r>
              <a:rPr lang="en-US" dirty="0" err="1"/>
              <a:t>ncperkins.org</a:t>
            </a:r>
            <a:r>
              <a:rPr lang="en-US" dirty="0"/>
              <a:t>/careers/</a:t>
            </a:r>
          </a:p>
          <a:p>
            <a:endParaRPr lang="en-US" dirty="0"/>
          </a:p>
          <a:p>
            <a:r>
              <a:rPr lang="en-US" dirty="0"/>
              <a:t>http://</a:t>
            </a:r>
            <a:r>
              <a:rPr lang="en-US" dirty="0" err="1"/>
              <a:t>nccareers.org</a:t>
            </a:r>
            <a:endParaRPr lang="en-US" dirty="0"/>
          </a:p>
          <a:p>
            <a:endParaRPr lang="en-US" dirty="0"/>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118</a:t>
            </a:fld>
            <a:endParaRPr lang="en-US" sz="1300"/>
          </a:p>
        </p:txBody>
      </p:sp>
    </p:spTree>
    <p:extLst>
      <p:ext uri="{BB962C8B-B14F-4D97-AF65-F5344CB8AC3E}">
        <p14:creationId xmlns:p14="http://schemas.microsoft.com/office/powerpoint/2010/main" val="2485313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workshops coming up soon to help folks use this guide as they work with students or anyone else who needs help designing their own career pathway.</a:t>
            </a:r>
          </a:p>
          <a:p>
            <a:endParaRPr lang="en-US" dirty="0"/>
          </a:p>
          <a:p>
            <a:r>
              <a:rPr lang="en-US" dirty="0"/>
              <a:t>=======</a:t>
            </a:r>
          </a:p>
          <a:p>
            <a:r>
              <a:rPr lang="en-US" dirty="0"/>
              <a:t>http://</a:t>
            </a:r>
            <a:r>
              <a:rPr lang="en-US" dirty="0" err="1"/>
              <a:t>www.nceta.org</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119</a:t>
            </a:fld>
            <a:endParaRPr lang="en-US"/>
          </a:p>
        </p:txBody>
      </p:sp>
    </p:spTree>
    <p:extLst>
      <p:ext uri="{BB962C8B-B14F-4D97-AF65-F5344CB8AC3E}">
        <p14:creationId xmlns:p14="http://schemas.microsoft.com/office/powerpoint/2010/main" val="3774916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12</a:t>
            </a:fld>
            <a:endParaRPr lang="en-US" sz="1300"/>
          </a:p>
        </p:txBody>
      </p:sp>
      <p:sp>
        <p:nvSpPr>
          <p:cNvPr id="19458" name="Rectangle 2"/>
          <p:cNvSpPr>
            <a:spLocks noGrp="1" noRot="1" noChangeAspect="1" noChangeArrowheads="1" noTextEdit="1"/>
          </p:cNvSpPr>
          <p:nvPr>
            <p:ph type="sldImg"/>
          </p:nvPr>
        </p:nvSpPr>
        <p:spPr>
          <a:xfrm>
            <a:off x="1257300" y="720725"/>
            <a:ext cx="3900965" cy="2925724"/>
          </a:xfrm>
          <a:solidFill>
            <a:srgbClr val="FFFFFF"/>
          </a:solidFill>
          <a:ln/>
        </p:spPr>
      </p:sp>
      <p:sp>
        <p:nvSpPr>
          <p:cNvPr id="19459" name="Rectangle 3"/>
          <p:cNvSpPr>
            <a:spLocks noGrp="1" noChangeArrowheads="1"/>
          </p:cNvSpPr>
          <p:nvPr>
            <p:ph type="body" idx="1"/>
          </p:nvPr>
        </p:nvSpPr>
        <p:spPr>
          <a:xfrm>
            <a:off x="974725" y="3925228"/>
            <a:ext cx="5654675" cy="5218771"/>
          </a:xfrm>
          <a:solidFill>
            <a:srgbClr val="FFFFFF"/>
          </a:solidFill>
          <a:ln>
            <a:noFill/>
          </a:ln>
        </p:spPr>
        <p:txBody>
          <a:bodyPr/>
          <a:lstStyle/>
          <a:p>
            <a:r>
              <a:rPr lang="en-US" dirty="0">
                <a:ea typeface="ヒラギノ角ゴ Pro W3" charset="0"/>
              </a:rPr>
              <a:t>Here is the simplified version of our state school board mission.</a:t>
            </a:r>
          </a:p>
          <a:p>
            <a:r>
              <a:rPr lang="en-US" dirty="0">
                <a:ea typeface="ヒラギノ角ゴ Pro W3" charset="0"/>
              </a:rPr>
              <a:t>Since you will be working with recent high school graduates, you need to know the plan for K-12 education in North Carolina.</a:t>
            </a:r>
          </a:p>
          <a:p>
            <a:endParaRPr lang="en-US" dirty="0">
              <a:ea typeface="ヒラギノ角ゴ Pro W3" charset="0"/>
            </a:endParaRPr>
          </a:p>
          <a:p>
            <a:r>
              <a:rPr lang="en-US" u="none" dirty="0">
                <a:ea typeface="ヒラギノ角ゴ Pro W3" charset="0"/>
              </a:rPr>
              <a:t>The NC Education Plan says </a:t>
            </a:r>
            <a:r>
              <a:rPr lang="en-US" u="sng" dirty="0">
                <a:ea typeface="ヒラギノ角ゴ Pro W3" charset="0"/>
              </a:rPr>
              <a:t>"Every</a:t>
            </a:r>
            <a:r>
              <a:rPr lang="en-US" u="none" baseline="0" dirty="0">
                <a:ea typeface="ヒラギノ角ゴ Pro W3" charset="0"/>
              </a:rPr>
              <a:t> graduate </a:t>
            </a:r>
            <a:r>
              <a:rPr lang="en-US" u="none" dirty="0">
                <a:ea typeface="ヒラギノ角ゴ Pro W3" charset="0"/>
              </a:rPr>
              <a:t>must</a:t>
            </a:r>
            <a:r>
              <a:rPr lang="en-US" baseline="0" dirty="0">
                <a:ea typeface="ヒラギノ角ゴ Pro W3" charset="0"/>
              </a:rPr>
              <a:t> be</a:t>
            </a:r>
            <a:r>
              <a:rPr lang="en-US" dirty="0">
                <a:ea typeface="ヒラギノ角ゴ Pro W3" charset="0"/>
              </a:rPr>
              <a:t> </a:t>
            </a:r>
            <a:r>
              <a:rPr lang="en-US" u="sng" dirty="0">
                <a:ea typeface="ヒラギノ角ゴ Pro W3" charset="0"/>
              </a:rPr>
              <a:t>career</a:t>
            </a:r>
            <a:r>
              <a:rPr lang="en-US" dirty="0">
                <a:ea typeface="ヒラギノ角ゴ Pro W3" charset="0"/>
              </a:rPr>
              <a:t>, </a:t>
            </a:r>
            <a:r>
              <a:rPr lang="en-US" u="sng" dirty="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a:t>
            </a:r>
            <a:r>
              <a:rPr lang="en-US" u="sng" dirty="0">
                <a:ea typeface="ヒラギノ角ゴ Pro W3" charset="0"/>
              </a:rPr>
              <a:t>ready</a:t>
            </a:r>
            <a:r>
              <a:rPr lang="en-US" dirty="0">
                <a:ea typeface="ヒラギノ角ゴ Pro W3" charset="0"/>
              </a:rPr>
              <a:t>."</a:t>
            </a:r>
          </a:p>
          <a:p>
            <a:endParaRPr lang="en-US" dirty="0">
              <a:ea typeface="ヒラギノ角ゴ Pro W3" charset="0"/>
            </a:endParaRPr>
          </a:p>
          <a:p>
            <a:r>
              <a:rPr lang="en-US" dirty="0">
                <a:ea typeface="ヒラギノ角ゴ Pro W3" charset="0"/>
              </a:rPr>
              <a:t>If they are in your class and they are </a:t>
            </a:r>
            <a:r>
              <a:rPr lang="en-US" u="sng" dirty="0">
                <a:ea typeface="ヒラギノ角ゴ Pro W3" charset="0"/>
              </a:rPr>
              <a:t>not</a:t>
            </a:r>
            <a:r>
              <a:rPr lang="en-US" dirty="0">
                <a:ea typeface="ヒラギノ角ゴ Pro W3" charset="0"/>
              </a:rPr>
              <a:t> </a:t>
            </a:r>
            <a:r>
              <a:rPr lang="en-US" u="sng" dirty="0">
                <a:ea typeface="ヒラギノ角ゴ Pro W3" charset="0"/>
              </a:rPr>
              <a:t>college ready</a:t>
            </a:r>
            <a:r>
              <a:rPr lang="en-US" dirty="0">
                <a:ea typeface="ヒラギノ角ゴ Pro W3" charset="0"/>
              </a:rPr>
              <a:t>, can you send them </a:t>
            </a:r>
            <a:r>
              <a:rPr lang="en-US" u="sng" dirty="0">
                <a:ea typeface="ヒラギノ角ゴ Pro W3" charset="0"/>
              </a:rPr>
              <a:t>back</a:t>
            </a:r>
            <a:r>
              <a:rPr lang="en-US" dirty="0">
                <a:ea typeface="ヒラギノ角ゴ Pro W3" charset="0"/>
              </a:rPr>
              <a:t> to high school, or at least talk to the high school about their future graduates?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15082994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336800" cy="1752600"/>
          </a:xfrm>
        </p:spPr>
      </p:sp>
      <p:sp>
        <p:nvSpPr>
          <p:cNvPr id="3" name="Notes Placeholder 2"/>
          <p:cNvSpPr>
            <a:spLocks noGrp="1"/>
          </p:cNvSpPr>
          <p:nvPr>
            <p:ph type="body" idx="1"/>
          </p:nvPr>
        </p:nvSpPr>
        <p:spPr>
          <a:xfrm>
            <a:off x="685800" y="2590800"/>
            <a:ext cx="5486400" cy="65532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a:ea typeface="ヒラギノ角ゴ Pro W3" charset="0"/>
              <a:cs typeface="Times"/>
            </a:endParaRPr>
          </a:p>
          <a:p>
            <a:r>
              <a:rPr lang="en-US" dirty="0">
                <a:ea typeface="ヒラギノ角ゴ Pro W3" charset="0"/>
                <a:cs typeface="Times"/>
              </a:rPr>
              <a:t>You can see the job projections and salaries for each occupation.</a:t>
            </a:r>
          </a:p>
          <a:p>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Short videos are available for most of the occupations.</a:t>
            </a:r>
          </a:p>
          <a:p>
            <a:endParaRPr lang="en-US" dirty="0">
              <a:ea typeface="ヒラギノ角ゴ Pro W3" charset="0"/>
              <a:cs typeface="Times"/>
            </a:endParaRPr>
          </a:p>
          <a:p>
            <a:r>
              <a:rPr lang="en-US" dirty="0">
                <a:ea typeface="ヒラギノ角ゴ Pro W3" charset="0"/>
                <a:cs typeface="Times"/>
              </a:rPr>
              <a:t>There is also a career interest assessment to help the folks get started.  </a:t>
            </a:r>
          </a:p>
          <a:p>
            <a:endParaRPr lang="en-US" dirty="0">
              <a:ea typeface="ヒラギノ角ゴ Pro W3" charset="0"/>
              <a:cs typeface="Times"/>
            </a:endParaRPr>
          </a:p>
          <a:p>
            <a:r>
              <a:rPr lang="en-US" dirty="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a:ln>
                  <a:noFill/>
                </a:ln>
                <a:solidFill>
                  <a:prstClr val="black"/>
                </a:solidFill>
                <a:effectLst/>
                <a:uLnTx/>
                <a:uFillTx/>
                <a:ea typeface="ヒラギノ角ゴ Pro W3" charset="0"/>
                <a:cs typeface="ヒラギノ角ゴ Pro W3" charset="0"/>
              </a:rPr>
              <a:t>www.nccareers.org</a:t>
            </a:r>
            <a:endPar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120</a:t>
            </a:fld>
            <a:endParaRPr lang="en-US"/>
          </a:p>
        </p:txBody>
      </p:sp>
    </p:spTree>
    <p:extLst>
      <p:ext uri="{BB962C8B-B14F-4D97-AF65-F5344CB8AC3E}">
        <p14:creationId xmlns:p14="http://schemas.microsoft.com/office/powerpoint/2010/main" val="6614453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charset="0"/>
                <a:cs typeface="Times"/>
              </a:rPr>
              <a:t>In the online version you can</a:t>
            </a:r>
            <a:r>
              <a:rPr lang="en-US" baseline="0" dirty="0">
                <a:ea typeface="ヒラギノ角ゴ Pro W3" charset="0"/>
                <a:cs typeface="Times"/>
              </a:rPr>
              <a:t> </a:t>
            </a:r>
            <a:r>
              <a:rPr lang="en-US" dirty="0">
                <a:ea typeface="ヒラギノ角ゴ Pro W3" charset="0"/>
                <a:cs typeface="Times"/>
              </a:rPr>
              <a:t>see the job projections and salaries for each occupation for each of the eight North Carolina Prosperity Zones as well as the composite for the state.</a:t>
            </a:r>
          </a:p>
          <a:p>
            <a:endParaRPr lang="en-US" dirty="0">
              <a:ea typeface="ヒラギノ角ゴ Pro W3" charset="0"/>
              <a:cs typeface="Times"/>
            </a:endParaRPr>
          </a:p>
          <a:p>
            <a:r>
              <a:rPr lang="en-US" dirty="0">
                <a:ea typeface="ヒラギノ角ゴ Pro W3" charset="0"/>
                <a:cs typeface="Times"/>
              </a:rPr>
              <a:t>Some folks may not want to move out of the state, but might find a</a:t>
            </a:r>
            <a:r>
              <a:rPr lang="en-US" baseline="0" dirty="0">
                <a:ea typeface="ヒラギノ角ゴ Pro W3" charset="0"/>
                <a:cs typeface="Times"/>
              </a:rPr>
              <a:t> higher demand or a higher salary just across a county border.</a:t>
            </a:r>
          </a:p>
          <a:p>
            <a:endParaRPr lang="en-US" baseline="0" dirty="0">
              <a:ea typeface="ヒラギノ角ゴ Pro W3" charset="0"/>
              <a:cs typeface="Times"/>
            </a:endParaRPr>
          </a:p>
          <a:p>
            <a:r>
              <a:rPr lang="en-US" baseline="0" dirty="0">
                <a:ea typeface="ヒラギノ角ゴ Pro W3" charset="0"/>
                <a:cs typeface="Times"/>
              </a:rPr>
              <a:t>((And if you live near the border of the state. </a:t>
            </a:r>
            <a:r>
              <a:rPr lang="mr-IN" baseline="0" dirty="0">
                <a:ea typeface="ヒラギノ角ゴ Pro W3" charset="0"/>
                <a:cs typeface="Times"/>
              </a:rPr>
              <a:t>…</a:t>
            </a:r>
            <a:r>
              <a:rPr lang="en-US" baseline="0" dirty="0">
                <a:ea typeface="ヒラギノ角ゴ Pro W3" charset="0"/>
                <a:cs typeface="Times"/>
              </a:rPr>
              <a:t>..</a:t>
            </a:r>
          </a:p>
          <a:p>
            <a:endParaRPr lang="en-US" dirty="0">
              <a:ea typeface="ヒラギノ角ゴ Pro W3" charset="0"/>
              <a:cs typeface="Times"/>
            </a:endParaRPr>
          </a:p>
          <a:p>
            <a:endParaRPr lang="en-US" dirty="0">
              <a:ea typeface="ヒラギノ角ゴ Pro W3" charset="0"/>
              <a:cs typeface="Times"/>
            </a:endParaRPr>
          </a:p>
          <a:p>
            <a:endParaRPr lang="en-US" dirty="0"/>
          </a:p>
          <a:p>
            <a:r>
              <a:rPr lang="en-US" dirty="0"/>
              <a:t>====</a:t>
            </a:r>
          </a:p>
          <a:p>
            <a:r>
              <a:rPr lang="en-US" dirty="0"/>
              <a:t>http://</a:t>
            </a:r>
            <a:r>
              <a:rPr lang="en-US" dirty="0" err="1"/>
              <a:t>nccareers.org</a:t>
            </a:r>
            <a:r>
              <a:rPr lang="en-US" dirty="0"/>
              <a:t>/</a:t>
            </a:r>
            <a:r>
              <a:rPr lang="en-US" dirty="0" err="1"/>
              <a:t>employmentprojections</a:t>
            </a:r>
            <a:r>
              <a:rPr lang="en-US" dirty="0"/>
              <a:t>/images/Prosperity-Zones-</a:t>
            </a:r>
            <a:r>
              <a:rPr lang="en-US" dirty="0" err="1"/>
              <a:t>Map.png</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6974382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Let</a:t>
            </a:r>
            <a:r>
              <a:rPr lang="ja-JP" altLang="en-US" dirty="0">
                <a:ea typeface="ヒラギノ角ゴ Pro W3" charset="0"/>
              </a:rPr>
              <a:t>’</a:t>
            </a:r>
            <a:r>
              <a:rPr lang="en-US" altLang="ja-JP" dirty="0">
                <a:ea typeface="ヒラギノ角ゴ Pro W3" charset="0"/>
              </a:rPr>
              <a:t>s 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122</a:t>
            </a:fld>
            <a:endParaRPr lang="en-US" sz="1300"/>
          </a:p>
        </p:txBody>
      </p:sp>
    </p:spTree>
    <p:extLst>
      <p:ext uri="{BB962C8B-B14F-4D97-AF65-F5344CB8AC3E}">
        <p14:creationId xmlns:p14="http://schemas.microsoft.com/office/powerpoint/2010/main" val="9312344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There is a lot of high-tech going</a:t>
            </a:r>
            <a:r>
              <a:rPr lang="en-US" baseline="0" dirty="0"/>
              <a:t> on in modern kitchens.  The appliances are all talking to each other.</a:t>
            </a:r>
          </a:p>
          <a:p>
            <a:endParaRPr lang="en-US" baseline="0" dirty="0"/>
          </a:p>
          <a:p>
            <a:r>
              <a:rPr lang="en-US" baseline="0" dirty="0"/>
              <a:t>And when you are running low on milk, the refrigerator orders another gallon that could be delivered directly to your house.</a:t>
            </a:r>
          </a:p>
          <a:p>
            <a:endParaRPr lang="en-US" baseline="0" dirty="0"/>
          </a:p>
          <a:p>
            <a:r>
              <a:rPr lang="en-US" baseline="0" dirty="0"/>
              <a:t>When the milk arrives, your refrigerator could even unlock and open the front door of the house -- and let the drone in -- and have the drone put the milk in the refrigerator.  It’s all possible </a:t>
            </a:r>
            <a:r>
              <a:rPr lang="en-US" u="sng" baseline="0" dirty="0"/>
              <a:t>now</a:t>
            </a:r>
            <a:r>
              <a:rPr lang="en-US" baseline="0" dirty="0"/>
              <a:t> through current technology.</a:t>
            </a:r>
          </a:p>
          <a:p>
            <a:endParaRPr lang="en-US" baseline="0" dirty="0"/>
          </a:p>
          <a:p>
            <a:r>
              <a:rPr lang="en-US" baseline="0" dirty="0"/>
              <a:t>-- We still have to drink the milk ourselves.  There’s no app for that!</a:t>
            </a:r>
          </a:p>
          <a:p>
            <a:endParaRPr lang="en-US" dirty="0"/>
          </a:p>
          <a:p>
            <a:endParaRPr lang="en-US" dirty="0"/>
          </a:p>
          <a:p>
            <a:r>
              <a:rPr lang="en-US" dirty="0"/>
              <a:t>=====</a:t>
            </a:r>
          </a:p>
          <a:p>
            <a:r>
              <a:rPr lang="en-US" dirty="0"/>
              <a:t>http://siliconangle.com/blog/2015/01/08/best-new-apps-for-apple-homekit-at-ces2015/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16335096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great of course -- until someone hacks your fridge </a:t>
            </a:r>
            <a:r>
              <a:rPr lang="mr-IN" dirty="0"/>
              <a:t>–</a:t>
            </a:r>
            <a:endParaRPr lang="en-US" dirty="0"/>
          </a:p>
          <a:p>
            <a:endParaRPr lang="en-US" dirty="0"/>
          </a:p>
          <a:p>
            <a:r>
              <a:rPr lang="en-US" dirty="0"/>
              <a:t>and now you don’t have access to your own milk.</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bizjournals</a:t>
            </a:r>
            <a:r>
              <a:rPr lang="en-US" dirty="0"/>
              <a:t>/news/2016/11/23/</a:t>
            </a:r>
            <a:r>
              <a:rPr lang="en-US" dirty="0" err="1"/>
              <a:t>tech-giants-recommend-rules-to-protect-your-fridge.html?ana</a:t>
            </a:r>
            <a:r>
              <a:rPr lang="en-US" dirty="0"/>
              <a:t>=</a:t>
            </a:r>
            <a:r>
              <a:rPr lang="en-US" dirty="0" err="1"/>
              <a:t>e_sjo_tf&amp;s</a:t>
            </a:r>
            <a:r>
              <a:rPr lang="en-US" dirty="0"/>
              <a:t>=</a:t>
            </a:r>
            <a:r>
              <a:rPr lang="en-US" dirty="0" err="1"/>
              <a:t>newsletter&amp;ed</a:t>
            </a:r>
            <a:r>
              <a:rPr lang="en-US" dirty="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11513889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many are</a:t>
            </a:r>
            <a:r>
              <a:rPr lang="en-US" baseline="0" dirty="0"/>
              <a:t> hopeful about letting robots and computers take over our lives.</a:t>
            </a:r>
          </a:p>
          <a:p>
            <a:endParaRPr lang="en-US" baseline="0" dirty="0"/>
          </a:p>
          <a:p>
            <a:r>
              <a:rPr lang="en-US" baseline="0" dirty="0"/>
              <a:t>My smart phone frustrates me quite often. </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sanjose</a:t>
            </a:r>
            <a:r>
              <a:rPr lang="en-US" dirty="0"/>
              <a:t>/news/2016/11/30/</a:t>
            </a:r>
            <a:r>
              <a:rPr lang="en-US" dirty="0" err="1"/>
              <a:t>techflash-q-a-reasons-to-be-hopeful-about-ourrobot.html?ana</a:t>
            </a:r>
            <a:r>
              <a:rPr lang="en-US" dirty="0"/>
              <a:t>=</a:t>
            </a:r>
            <a:r>
              <a:rPr lang="en-US" dirty="0" err="1"/>
              <a:t>e_sjo_tf&amp;s</a:t>
            </a:r>
            <a:r>
              <a:rPr lang="en-US" dirty="0"/>
              <a:t>=</a:t>
            </a:r>
            <a:r>
              <a:rPr lang="en-US" dirty="0" err="1"/>
              <a:t>newsletter&amp;ed</a:t>
            </a:r>
            <a:r>
              <a:rPr lang="en-US" dirty="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20601298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home</a:t>
            </a:r>
            <a:r>
              <a:rPr lang="en-US" baseline="0" dirty="0"/>
              <a:t> automation system could </a:t>
            </a:r>
            <a:r>
              <a:rPr lang="en-US" u="sng" baseline="0" dirty="0"/>
              <a:t>anticipate</a:t>
            </a:r>
            <a:r>
              <a:rPr lang="en-US" baseline="0" dirty="0"/>
              <a:t> your needs and even make you a sandwich.</a:t>
            </a:r>
          </a:p>
          <a:p>
            <a:endParaRPr lang="en-US" baseline="0" dirty="0"/>
          </a:p>
          <a:p>
            <a:r>
              <a:rPr lang="en-US" baseline="0" dirty="0"/>
              <a:t>We need workers who will dream up these ideas, do the engineering, build them, install them, program them, fix them when they don’t work, and -- keep the hackers at bay.</a:t>
            </a:r>
          </a:p>
          <a:p>
            <a:endParaRPr lang="en-US" baseline="0" dirty="0"/>
          </a:p>
          <a:p>
            <a:r>
              <a:rPr lang="en-US" baseline="0" dirty="0"/>
              <a:t>And then we need some </a:t>
            </a:r>
            <a:r>
              <a:rPr lang="en-US" u="sng" baseline="0" dirty="0"/>
              <a:t>special</a:t>
            </a:r>
            <a:r>
              <a:rPr lang="en-US" baseline="0" dirty="0"/>
              <a:t> workers - to </a:t>
            </a:r>
            <a:r>
              <a:rPr lang="en-US" u="sng" baseline="0" dirty="0"/>
              <a:t>convince</a:t>
            </a:r>
            <a:r>
              <a:rPr lang="en-US" baseline="0" dirty="0"/>
              <a:t> us all - that this </a:t>
            </a:r>
            <a:r>
              <a:rPr lang="en-US" u="sng" baseline="0" dirty="0"/>
              <a:t>new</a:t>
            </a:r>
            <a:r>
              <a:rPr lang="en-US" baseline="0" dirty="0"/>
              <a:t> technology is </a:t>
            </a:r>
            <a:r>
              <a:rPr lang="en-US" u="sng" baseline="0" dirty="0"/>
              <a:t>actually</a:t>
            </a:r>
            <a:r>
              <a:rPr lang="en-US" baseline="0" dirty="0"/>
              <a:t> a </a:t>
            </a:r>
            <a:r>
              <a:rPr lang="en-US" u="sng" baseline="0" dirty="0"/>
              <a:t>good</a:t>
            </a:r>
            <a:r>
              <a:rPr lang="en-US" baseline="0" dirty="0"/>
              <a:t> thing.</a:t>
            </a:r>
            <a:endParaRPr lang="en-US" dirty="0"/>
          </a:p>
          <a:p>
            <a:endParaRPr lang="en-US" dirty="0"/>
          </a:p>
          <a:p>
            <a:endParaRPr lang="en-US" dirty="0"/>
          </a:p>
          <a:p>
            <a:endParaRPr lang="en-US" dirty="0"/>
          </a:p>
          <a:p>
            <a:r>
              <a:rPr lang="en-US" dirty="0"/>
              <a:t>=====</a:t>
            </a:r>
          </a:p>
          <a:p>
            <a:r>
              <a:rPr lang="en-US" dirty="0"/>
              <a:t>http://www.cnn.com/2012/06/18/tech/predictive-technology-future/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19329195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127</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a:ea typeface="ヒラギノ角ゴ Pro W3" charset="0"/>
              </a:rPr>
              <a:t>us</a:t>
            </a:r>
            <a:r>
              <a:rPr lang="en-US" dirty="0">
                <a:ea typeface="ヒラギノ角ゴ Pro W3" charset="0"/>
              </a:rPr>
              <a:t>, but for our </a:t>
            </a:r>
            <a:r>
              <a:rPr lang="en-US" u="sng" dirty="0">
                <a:ea typeface="ヒラギノ角ゴ Pro W3" charset="0"/>
              </a:rPr>
              <a:t>students</a:t>
            </a:r>
            <a:r>
              <a:rPr lang="en-US" altLang="ja-JP" dirty="0">
                <a:ea typeface="ヒラギノ角ゴ Pro W3" charset="0"/>
              </a:rPr>
              <a:t> 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35106550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p>
          <a:p>
            <a:endParaRPr lang="en-US" dirty="0">
              <a:ea typeface="ヒラギノ角ゴ Pro W3" charset="0"/>
            </a:endParaRPr>
          </a:p>
          <a:p>
            <a:r>
              <a:rPr lang="en-US" dirty="0">
                <a:ea typeface="ヒラギノ角ゴ Pro W3" charset="0"/>
              </a:rPr>
              <a:t>It creates plastic flakes like snowflakes that are hard enough just to capture out of the air, much less dispose of.</a:t>
            </a:r>
          </a:p>
          <a:p>
            <a:endParaRPr lang="en-US" dirty="0">
              <a:ea typeface="ヒラギノ角ゴ Pro W3" charset="0"/>
            </a:endParaRPr>
          </a:p>
          <a:p>
            <a:r>
              <a:rPr lang="en-US" dirty="0">
                <a:ea typeface="ヒラギノ角ゴ Pro W3" charset="0"/>
              </a:rPr>
              <a:t>What they found is that this special plastic </a:t>
            </a:r>
            <a:r>
              <a:rPr lang="ja-JP" altLang="en-US" dirty="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p>
          <a:p>
            <a:r>
              <a:rPr lang="en-US" altLang="ja-JP" u="sng" dirty="0">
                <a:ea typeface="ヒラギノ角ゴ Pro W3" charset="0"/>
              </a:rPr>
              <a:t>Yes</a:t>
            </a:r>
            <a:r>
              <a:rPr lang="en-US" altLang="ja-JP" dirty="0">
                <a:ea typeface="ヒラギノ角ゴ Pro W3" charset="0"/>
              </a:rPr>
              <a:t> --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a:ea typeface="ヒラギノ角ゴ Pro W3" charset="0"/>
              </a:rPr>
              <a:t>”</a:t>
            </a:r>
            <a:endParaRPr lang="en-US" dirty="0">
              <a:ea typeface="ヒラギノ角ゴ Pro W3" charset="0"/>
            </a:endParaRPr>
          </a:p>
          <a:p>
            <a:r>
              <a:rPr lang="en-US" dirty="0">
                <a:ea typeface="ヒラギノ角ゴ Pro W3" charset="0"/>
              </a:rPr>
              <a:t>Are we teaching our students to recycle?   and then to go one step further to look for </a:t>
            </a:r>
            <a:r>
              <a:rPr lang="en-US" u="sng" dirty="0">
                <a:ea typeface="ヒラギノ角ゴ Pro W3" charset="0"/>
              </a:rPr>
              <a:t>new</a:t>
            </a:r>
            <a:r>
              <a:rPr lang="en-US" dirty="0">
                <a:ea typeface="ヒラギノ角ゴ Pro W3" charset="0"/>
              </a:rPr>
              <a:t> things to recycle?</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bin </a:t>
            </a:r>
            <a:r>
              <a:rPr lang="en-US" u="sng" dirty="0">
                <a:ea typeface="ヒラギノ角ゴ Pro W3" charset="0"/>
              </a:rPr>
              <a:t>always</a:t>
            </a:r>
            <a:r>
              <a:rPr lang="en-US" dirty="0">
                <a:ea typeface="ヒラギノ角ゴ Pro W3" charset="0"/>
              </a:rPr>
              <a:t> 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p>
          <a:p>
            <a:endParaRPr lang="en-US" dirty="0">
              <a:ea typeface="ヒラギノ角ゴ Pro W3" charset="0"/>
            </a:endParaRPr>
          </a:p>
          <a:p>
            <a:r>
              <a:rPr lang="en-US" dirty="0">
                <a:ea typeface="ヒラギノ角ゴ Pro W3" charset="0"/>
              </a:rPr>
              <a:t>We have to get people to get</a:t>
            </a:r>
            <a:r>
              <a:rPr lang="en-US" baseline="0" dirty="0">
                <a:ea typeface="ヒラギノ角ゴ Pro W3" charset="0"/>
              </a:rPr>
              <a:t> outside of the box and look for new ways to make money.  One way is by selling trash.</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128</a:t>
            </a:fld>
            <a:endParaRPr lang="en-US" sz="1300"/>
          </a:p>
        </p:txBody>
      </p:sp>
    </p:spTree>
    <p:extLst>
      <p:ext uri="{BB962C8B-B14F-4D97-AF65-F5344CB8AC3E}">
        <p14:creationId xmlns:p14="http://schemas.microsoft.com/office/powerpoint/2010/main" val="9530731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a:t>Pizza Hut has developed this new computer-topped table that allows you to see what your food</a:t>
            </a:r>
            <a:r>
              <a:rPr lang="en-US" baseline="0" dirty="0"/>
              <a:t> will look like before you order.  </a:t>
            </a:r>
          </a:p>
          <a:p>
            <a:r>
              <a:rPr lang="en-US" baseline="0" dirty="0"/>
              <a:t>You just decide how big you want your pizza, drag over the ingredients, pay with your smart phone, and hit send.  </a:t>
            </a:r>
          </a:p>
          <a:p>
            <a:endParaRPr lang="en-US" baseline="0" dirty="0"/>
          </a:p>
          <a:p>
            <a:r>
              <a:rPr lang="en-US" baseline="0" dirty="0"/>
              <a:t>No need for a person to take your order.  </a:t>
            </a:r>
          </a:p>
          <a:p>
            <a:r>
              <a:rPr lang="en-US" baseline="0" dirty="0"/>
              <a:t>After you order, you can use the table top to play games or read the newspaper while you wait.</a:t>
            </a:r>
          </a:p>
          <a:p>
            <a:endParaRPr lang="en-US" baseline="0" dirty="0"/>
          </a:p>
          <a:p>
            <a:r>
              <a:rPr lang="en-US" baseline="0" dirty="0"/>
              <a:t>Technology like this could eliminate many waiter and order-taker positions.  </a:t>
            </a:r>
          </a:p>
          <a:p>
            <a:r>
              <a:rPr lang="en-US" baseline="0" dirty="0"/>
              <a:t>But it </a:t>
            </a:r>
            <a:r>
              <a:rPr lang="en-US" u="sng" baseline="0" dirty="0"/>
              <a:t>creates</a:t>
            </a:r>
            <a:r>
              <a:rPr lang="en-US" baseline="0" dirty="0"/>
              <a:t> high-tech positions to design, build, install, and maintain these technologies.</a:t>
            </a:r>
          </a:p>
          <a:p>
            <a:endParaRPr lang="en-US" baseline="0" dirty="0"/>
          </a:p>
          <a:p>
            <a:r>
              <a:rPr lang="en-US" baseline="0" dirty="0"/>
              <a:t>And best of all for the </a:t>
            </a:r>
            <a:r>
              <a:rPr lang="en-US" u="sng" baseline="0" dirty="0"/>
              <a:t>guys</a:t>
            </a:r>
            <a:r>
              <a:rPr lang="en-US" baseline="0" dirty="0"/>
              <a:t> ---  this eliminates all reasons to have to talk on a date.  Just point and click!  ;-)</a:t>
            </a:r>
          </a:p>
          <a:p>
            <a:endParaRPr lang="en-US" dirty="0"/>
          </a:p>
          <a:p>
            <a:endParaRPr lang="en-US" dirty="0"/>
          </a:p>
          <a:p>
            <a:endParaRPr lang="en-US" dirty="0"/>
          </a:p>
          <a:p>
            <a:endParaRPr lang="en-US" dirty="0"/>
          </a:p>
          <a:p>
            <a:r>
              <a:rPr lang="en-US" dirty="0"/>
              <a:t>====</a:t>
            </a:r>
          </a:p>
          <a:p>
            <a:r>
              <a:rPr lang="en-US" dirty="0"/>
              <a:t>http://www.adweek.com/adfreak/pizza-huts-swipe-order-table-cool-and-useful-or-gross-and-inefficient-156080</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129</a:t>
            </a:fld>
            <a:endParaRPr lang="en-US"/>
          </a:p>
        </p:txBody>
      </p:sp>
    </p:spTree>
    <p:extLst>
      <p:ext uri="{BB962C8B-B14F-4D97-AF65-F5344CB8AC3E}">
        <p14:creationId xmlns:p14="http://schemas.microsoft.com/office/powerpoint/2010/main" val="2908165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13</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1"/>
            <a:ext cx="5045075" cy="6378574"/>
          </a:xfrm>
          <a:solidFill>
            <a:srgbClr val="FFFFFF"/>
          </a:solidFill>
          <a:ln>
            <a:noFill/>
          </a:ln>
        </p:spPr>
        <p:txBody>
          <a:bodyPr>
            <a:noAutofit/>
          </a:bodyPr>
          <a:lstStyle/>
          <a:p>
            <a:r>
              <a:rPr lang="en-US" dirty="0"/>
              <a:t>Here is a snippet from the very long mission statement for our state community college system.</a:t>
            </a:r>
          </a:p>
          <a:p>
            <a:endParaRPr lang="en-US" baseline="0" dirty="0"/>
          </a:p>
          <a:p>
            <a:r>
              <a:rPr lang="en-US" baseline="0" dirty="0"/>
              <a:t>It's all about developing the workforce.  </a:t>
            </a:r>
          </a:p>
          <a:p>
            <a:endParaRPr lang="en-US" dirty="0"/>
          </a:p>
          <a:p>
            <a:r>
              <a:rPr lang="en-US" baseline="0" dirty="0"/>
              <a:t>That's</a:t>
            </a:r>
            <a:r>
              <a:rPr lang="en-US" dirty="0"/>
              <a:t> what we do.</a:t>
            </a:r>
            <a:endParaRPr lang="en-US" baseline="0" dirty="0"/>
          </a:p>
          <a:p>
            <a:endParaRPr lang="en-US" baseline="0" dirty="0"/>
          </a:p>
          <a:p>
            <a:endParaRPr lang="en-US" dirty="0"/>
          </a:p>
          <a:p>
            <a:r>
              <a:rPr lang="en-US" dirty="0"/>
              <a:t>=====</a:t>
            </a:r>
          </a:p>
          <a:p>
            <a:r>
              <a:rPr lang="en-US" dirty="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a:t>Education, training and retraining for the workforce including basic skills and literacy education, occupational and pre-baccalaureate programs.</a:t>
            </a:r>
          </a:p>
          <a:p>
            <a:r>
              <a:rPr lang="en-US" dirty="0"/>
              <a:t>Support for economic development through services to and in partnership with business and industry and in collaboration with the University of North Carolina System and private colleges and universities.</a:t>
            </a:r>
          </a:p>
          <a:p>
            <a:r>
              <a:rPr lang="en-US" dirty="0"/>
              <a:t>Services to communities and individuals which improve the quality of life.</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www.nccommunitycolleges.edu</a:t>
            </a:r>
            <a:r>
              <a:rPr lang="en-US" dirty="0">
                <a:ea typeface="ヒラギノ角ゴ Pro W3" charset="0"/>
              </a:rPr>
              <a:t>/mission-history</a:t>
            </a:r>
          </a:p>
        </p:txBody>
      </p:sp>
    </p:spTree>
    <p:extLst>
      <p:ext uri="{BB962C8B-B14F-4D97-AF65-F5344CB8AC3E}">
        <p14:creationId xmlns:p14="http://schemas.microsoft.com/office/powerpoint/2010/main" val="10367423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a:t>Employers are </a:t>
            </a:r>
            <a:r>
              <a:rPr lang="en-US" u="sng" dirty="0"/>
              <a:t>willing</a:t>
            </a:r>
            <a:r>
              <a:rPr lang="en-US" dirty="0"/>
              <a:t> to </a:t>
            </a:r>
            <a:r>
              <a:rPr lang="en-US" u="sng" dirty="0"/>
              <a:t>train</a:t>
            </a:r>
            <a:r>
              <a:rPr lang="en-US" dirty="0"/>
              <a:t> their employees to learn new technical </a:t>
            </a:r>
            <a:r>
              <a:rPr lang="en-US" u="sng" dirty="0"/>
              <a:t>skills</a:t>
            </a:r>
            <a:r>
              <a:rPr lang="en-US" dirty="0"/>
              <a:t>, but they do </a:t>
            </a:r>
            <a:r>
              <a:rPr lang="en-US" u="sng" dirty="0"/>
              <a:t>not</a:t>
            </a:r>
            <a:r>
              <a:rPr lang="en-US" dirty="0"/>
              <a:t> have time to make their employees </a:t>
            </a:r>
            <a:r>
              <a:rPr lang="en-US" u="sng" dirty="0"/>
              <a:t>ambitious</a:t>
            </a:r>
            <a:r>
              <a:rPr lang="en-US" dirty="0"/>
              <a:t>.</a:t>
            </a:r>
          </a:p>
          <a:p>
            <a:endParaRPr lang="en-US" dirty="0"/>
          </a:p>
          <a:p>
            <a:r>
              <a:rPr lang="en-US" dirty="0"/>
              <a:t>Cultivating </a:t>
            </a:r>
            <a:r>
              <a:rPr lang="en-US" b="1" u="sng" dirty="0"/>
              <a:t>ambition</a:t>
            </a:r>
            <a:r>
              <a:rPr lang="en-US" dirty="0"/>
              <a:t> and an eagerness to learn and do well -- are really important. </a:t>
            </a:r>
          </a:p>
          <a:p>
            <a:r>
              <a:rPr lang="en-US" dirty="0"/>
              <a:t>Young people who show ambition are more employable, </a:t>
            </a:r>
          </a:p>
          <a:p>
            <a:endParaRPr lang="en-US" dirty="0"/>
          </a:p>
          <a:p>
            <a:r>
              <a:rPr lang="en-US" dirty="0"/>
              <a:t>Ambition is a good thing, -- however, -- </a:t>
            </a:r>
            <a:r>
              <a:rPr lang="en-US" u="sng" dirty="0"/>
              <a:t>too much</a:t>
            </a:r>
            <a:r>
              <a:rPr lang="en-US" dirty="0"/>
              <a:t> ambition can be </a:t>
            </a:r>
            <a:r>
              <a:rPr lang="en-US" u="sng" dirty="0"/>
              <a:t>bad</a:t>
            </a:r>
            <a:r>
              <a:rPr lang="en-US" dirty="0"/>
              <a:t>.  </a:t>
            </a:r>
          </a:p>
          <a:p>
            <a:endParaRPr lang="en-US" dirty="0"/>
          </a:p>
          <a:p>
            <a:r>
              <a:rPr lang="en-US" dirty="0"/>
              <a:t>Remember that as a new employee you are ambitious</a:t>
            </a:r>
            <a:r>
              <a:rPr lang="en-US" baseline="0" dirty="0"/>
              <a:t> to </a:t>
            </a:r>
            <a:r>
              <a:rPr lang="en-US" u="sng" baseline="0" dirty="0"/>
              <a:t>learn</a:t>
            </a:r>
            <a:r>
              <a:rPr lang="en-US" baseline="0" dirty="0"/>
              <a:t>, </a:t>
            </a:r>
            <a:r>
              <a:rPr lang="en-US" u="sng" baseline="0" dirty="0"/>
              <a:t>not</a:t>
            </a:r>
            <a:r>
              <a:rPr lang="en-US" baseline="0" dirty="0"/>
              <a:t> ambitious to </a:t>
            </a:r>
            <a:r>
              <a:rPr lang="en-US" u="sng" baseline="0" dirty="0"/>
              <a:t>take over</a:t>
            </a:r>
            <a:r>
              <a:rPr lang="en-US" baseline="0" dirty="0"/>
              <a:t>. </a:t>
            </a:r>
          </a:p>
          <a:p>
            <a:endParaRPr lang="en-US" baseline="0" dirty="0"/>
          </a:p>
          <a:p>
            <a:r>
              <a:rPr lang="en-US" baseline="0" dirty="0"/>
              <a:t>Being </a:t>
            </a:r>
            <a:r>
              <a:rPr lang="en-US" u="sng" baseline="0" dirty="0"/>
              <a:t>overly</a:t>
            </a:r>
            <a:r>
              <a:rPr lang="en-US" baseline="0" dirty="0"/>
              <a:t> ambitious could indicate an </a:t>
            </a:r>
            <a:r>
              <a:rPr lang="en-US" u="sng" baseline="0" dirty="0"/>
              <a:t>unwillingness</a:t>
            </a:r>
            <a:r>
              <a:rPr lang="en-US" baseline="0" dirty="0"/>
              <a:t> to learn.</a:t>
            </a:r>
            <a:endParaRPr lang="en-US" dirty="0"/>
          </a:p>
          <a:p>
            <a:endParaRPr lang="en-US" dirty="0"/>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a:p>
        </p:txBody>
      </p:sp>
    </p:spTree>
    <p:extLst>
      <p:ext uri="{BB962C8B-B14F-4D97-AF65-F5344CB8AC3E}">
        <p14:creationId xmlns:p14="http://schemas.microsoft.com/office/powerpoint/2010/main" val="35534356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81400" cy="26860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a:t>Understanding what it means to add </a:t>
            </a:r>
            <a:r>
              <a:rPr lang="en-US" b="1" u="sng" dirty="0"/>
              <a:t>value</a:t>
            </a:r>
            <a:r>
              <a:rPr lang="en-US" dirty="0"/>
              <a:t> to a company or organization is a fundamental question that should be answered by anyone looking for work, along with appreciating why that’s an important question in the first place. </a:t>
            </a:r>
          </a:p>
          <a:p>
            <a:endParaRPr lang="en-US" dirty="0"/>
          </a:p>
          <a:p>
            <a:r>
              <a:rPr lang="en-US" dirty="0"/>
              <a:t>Employment is an earned privilege, not a right - even with a fancy diploma in hand, there are no promises or guarantees. </a:t>
            </a:r>
          </a:p>
          <a:p>
            <a:endParaRPr lang="en-US" dirty="0"/>
          </a:p>
          <a:p>
            <a:r>
              <a:rPr lang="en-US" dirty="0"/>
              <a:t>People are typically the biggest expense in any organization, and those who add the most </a:t>
            </a:r>
            <a:r>
              <a:rPr lang="en-US" u="sng" dirty="0"/>
              <a:t>value</a:t>
            </a:r>
            <a:r>
              <a:rPr lang="en-US" dirty="0"/>
              <a:t> have the best job security. </a:t>
            </a:r>
          </a:p>
          <a:p>
            <a:endParaRPr lang="en-US" dirty="0"/>
          </a:p>
          <a:p>
            <a:r>
              <a:rPr lang="en-US" dirty="0"/>
              <a:t>Those who don’t add value usually don’t stay employed for very long. </a:t>
            </a:r>
          </a:p>
          <a:p>
            <a:endParaRPr lang="en-US" dirty="0"/>
          </a:p>
          <a:p>
            <a:r>
              <a:rPr lang="en-US" dirty="0"/>
              <a:t>What makes</a:t>
            </a:r>
            <a:r>
              <a:rPr lang="en-US" baseline="0" dirty="0"/>
              <a:t> </a:t>
            </a:r>
            <a:r>
              <a:rPr lang="en-US" u="sng" baseline="0" dirty="0"/>
              <a:t>you</a:t>
            </a:r>
            <a:r>
              <a:rPr lang="en-US" baseline="0" dirty="0"/>
              <a:t> a valuable person? </a:t>
            </a:r>
          </a:p>
          <a:p>
            <a:endParaRPr lang="en-US" baseline="0" dirty="0"/>
          </a:p>
          <a:p>
            <a:r>
              <a:rPr lang="en-US" baseline="0" dirty="0"/>
              <a:t>How can you convey that image to a potential employer?</a:t>
            </a:r>
            <a:endParaRPr lang="en-US" dirty="0"/>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worldofdtcmarketing.com</a:t>
            </a:r>
            <a:r>
              <a:rPr lang="en-US" dirty="0"/>
              <a:t>/ensure-pharma-websites-add-value/health-information-online/</a:t>
            </a:r>
          </a:p>
          <a:p>
            <a:endParaRPr lang="en-US" dirty="0"/>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40514667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3124200" cy="2343150"/>
          </a:xfrm>
        </p:spPr>
      </p:sp>
      <p:sp>
        <p:nvSpPr>
          <p:cNvPr id="3" name="Notes Placeholder 2"/>
          <p:cNvSpPr>
            <a:spLocks noGrp="1"/>
          </p:cNvSpPr>
          <p:nvPr>
            <p:ph type="body" idx="1"/>
          </p:nvPr>
        </p:nvSpPr>
        <p:spPr>
          <a:xfrm>
            <a:off x="685800" y="2819400"/>
            <a:ext cx="5486400" cy="5943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 a result, when they set out to market themselves, or interview with potential employers, they offer little useful information, and instead rely on those doing the hiring to help </a:t>
            </a:r>
            <a:r>
              <a:rPr lang="en-US" u="sng" dirty="0"/>
              <a:t>them</a:t>
            </a:r>
            <a:r>
              <a:rPr lang="en-US" dirty="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takes practice to become</a:t>
            </a:r>
            <a:r>
              <a:rPr lang="en-US" baseline="0" dirty="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Getting Constructive criticism from folks you can trust is important.</a:t>
            </a:r>
          </a:p>
          <a:p>
            <a:endParaRPr lang="en-US" dirty="0"/>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prakovic.edublogs.org</a:t>
            </a:r>
            <a:r>
              <a:rPr lang="en-US" dirty="0"/>
              <a:t>/2015/11/09/writing-about-articulation-in-a-progress-report/</a:t>
            </a:r>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13462920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a:t>Families don’t sit around</a:t>
            </a:r>
            <a:r>
              <a:rPr lang="en-US" baseline="0" dirty="0"/>
              <a:t> the dinner table and talk like they used to. </a:t>
            </a:r>
          </a:p>
          <a:p>
            <a:r>
              <a:rPr lang="en-US" baseline="0" dirty="0"/>
              <a:t>If they get together at all it is often at a fast-food restaurant on the way to soccer practice or dance lessons.</a:t>
            </a:r>
          </a:p>
          <a:p>
            <a:endParaRPr lang="en-US" baseline="0" dirty="0"/>
          </a:p>
          <a:p>
            <a:r>
              <a:rPr lang="en-US" baseline="0" dirty="0"/>
              <a:t>Often these days most of the folks around the table are busy texting or otherwise engaged in an off-table conversation.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Old-fashioned dinner-time conversations </a:t>
            </a:r>
            <a:r>
              <a:rPr lang="en-US" dirty="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dinner-time conversations are an important</a:t>
            </a:r>
            <a:r>
              <a:rPr lang="en-US" baseline="0" dirty="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Simply reciting what you learned that day and</a:t>
            </a:r>
            <a:r>
              <a:rPr lang="en-US" baseline="0" dirty="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it takes </a:t>
            </a:r>
            <a:r>
              <a:rPr lang="en-US" u="sng" baseline="0" dirty="0"/>
              <a:t>practice</a:t>
            </a:r>
            <a:r>
              <a:rPr lang="en-US" baseline="0" dirty="0"/>
              <a:t> speaking in front of your supportive family --- that will give you the confidence to speak in front of others.</a:t>
            </a:r>
            <a:endParaRPr lang="en-US" dirty="0"/>
          </a:p>
          <a:p>
            <a:endParaRPr lang="en-US" baseline="0" dirty="0"/>
          </a:p>
          <a:p>
            <a:r>
              <a:rPr lang="en-US" dirty="0"/>
              <a:t>How can we encourage dinner-time conversations.  Both at home and in the classroom.</a:t>
            </a:r>
          </a:p>
          <a:p>
            <a:endParaRPr lang="en-US" dirty="0"/>
          </a:p>
          <a:p>
            <a:endParaRPr lang="en-US" dirty="0"/>
          </a:p>
          <a:p>
            <a:endParaRPr lang="en-US" dirty="0"/>
          </a:p>
          <a:p>
            <a:r>
              <a:rPr lang="en-US" dirty="0"/>
              <a:t>======</a:t>
            </a:r>
          </a:p>
          <a:p>
            <a:r>
              <a:rPr lang="en-US" dirty="0"/>
              <a:t>Photo:</a:t>
            </a:r>
          </a:p>
          <a:p>
            <a:r>
              <a:rPr lang="en-US" dirty="0"/>
              <a:t>http://</a:t>
            </a:r>
            <a:r>
              <a:rPr lang="en-US" dirty="0" err="1"/>
              <a:t>fatherhood.about.com</a:t>
            </a:r>
            <a:r>
              <a:rPr lang="en-US" dirty="0"/>
              <a:t>/od/challenges/a/</a:t>
            </a:r>
            <a:r>
              <a:rPr lang="en-US" dirty="0" err="1"/>
              <a:t>dinner_talk.htm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a:p>
        </p:txBody>
      </p:sp>
    </p:spTree>
    <p:extLst>
      <p:ext uri="{BB962C8B-B14F-4D97-AF65-F5344CB8AC3E}">
        <p14:creationId xmlns:p14="http://schemas.microsoft.com/office/powerpoint/2010/main" val="38566261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371600" cy="1028700"/>
          </a:xfrm>
        </p:spPr>
      </p:sp>
      <p:sp>
        <p:nvSpPr>
          <p:cNvPr id="3" name="Notes Placeholder 2"/>
          <p:cNvSpPr>
            <a:spLocks noGrp="1"/>
          </p:cNvSpPr>
          <p:nvPr>
            <p:ph type="body" idx="1"/>
          </p:nvPr>
        </p:nvSpPr>
        <p:spPr>
          <a:xfrm>
            <a:off x="685800" y="1714500"/>
            <a:ext cx="5638800" cy="74279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Employers would like to see evidence that you possess a skill </a:t>
            </a:r>
            <a:r>
              <a:rPr lang="en-US" u="sng" dirty="0"/>
              <a:t>before</a:t>
            </a:r>
            <a:r>
              <a:rPr lang="en-US" dirty="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Industry certifications are a good way of quickly</a:t>
            </a:r>
            <a:r>
              <a:rPr lang="en-US" baseline="0" dirty="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a:t>
            </a:r>
            <a:r>
              <a:rPr lang="en-US" baseline="0" dirty="0"/>
              <a:t> </a:t>
            </a:r>
            <a:r>
              <a:rPr lang="en-US" dirty="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Businesses do </a:t>
            </a:r>
            <a:r>
              <a:rPr lang="en-US" u="sng" dirty="0"/>
              <a:t>not</a:t>
            </a:r>
            <a:r>
              <a:rPr lang="en-US" dirty="0"/>
              <a:t> want to teach you </a:t>
            </a:r>
            <a:r>
              <a:rPr lang="en-US" u="sng" dirty="0"/>
              <a:t>soft skills </a:t>
            </a:r>
            <a:r>
              <a:rPr lang="en-US" dirty="0"/>
              <a:t>like</a:t>
            </a:r>
            <a:r>
              <a:rPr lang="en-US" baseline="0" dirty="0"/>
              <a:t> </a:t>
            </a:r>
            <a:r>
              <a:rPr lang="en-US" dirty="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Learning how to text message and update your </a:t>
            </a:r>
            <a:r>
              <a:rPr lang="en-US" dirty="0" err="1"/>
              <a:t>FaceBook</a:t>
            </a:r>
            <a:r>
              <a:rPr lang="en-US" baseline="0" dirty="0"/>
              <a:t> page are important ways of communicating, but talking face-to-face is the skill that will get you hired.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Technical skills may get you </a:t>
            </a:r>
            <a:r>
              <a:rPr lang="en-US" u="sng" dirty="0"/>
              <a:t>hired</a:t>
            </a:r>
            <a:r>
              <a:rPr lang="en-US" dirty="0"/>
              <a:t>,</a:t>
            </a:r>
            <a:r>
              <a:rPr lang="en-US" baseline="0" dirty="0"/>
              <a:t> but it is the </a:t>
            </a:r>
            <a:r>
              <a:rPr lang="en-US" u="sng" baseline="0" dirty="0"/>
              <a:t>soft</a:t>
            </a:r>
            <a:r>
              <a:rPr lang="en-US" baseline="0" dirty="0"/>
              <a:t> skills that will </a:t>
            </a:r>
            <a:r>
              <a:rPr lang="en-US" u="sng" baseline="0" dirty="0"/>
              <a:t>keep</a:t>
            </a:r>
            <a:r>
              <a:rPr lang="en-US" baseline="0" dirty="0"/>
              <a:t> you hired.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crucial</a:t>
            </a:r>
            <a:r>
              <a:rPr lang="en-US" baseline="0" dirty="0"/>
              <a:t> that we teach in such a way as to perfect the </a:t>
            </a:r>
            <a:r>
              <a:rPr lang="en-US" u="sng" baseline="0" dirty="0"/>
              <a:t>soft</a:t>
            </a:r>
            <a:r>
              <a:rPr lang="en-US" baseline="0" dirty="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Team-based activities in our classrooms will help prepare the youth for a career, but unfortunately, those kinds of activities may not count towards evaluating the school’s performance.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lifehacker.com</a:t>
            </a:r>
            <a:r>
              <a:rPr lang="en-US" dirty="0"/>
              <a:t>/diversify-your-skills-to-find-your-value-and-build-a-be-1708814777</a:t>
            </a:r>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134</a:t>
            </a:fld>
            <a:endParaRPr lang="en-US"/>
          </a:p>
        </p:txBody>
      </p:sp>
    </p:spTree>
    <p:extLst>
      <p:ext uri="{BB962C8B-B14F-4D97-AF65-F5344CB8AC3E}">
        <p14:creationId xmlns:p14="http://schemas.microsoft.com/office/powerpoint/2010/main" val="30126415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might</a:t>
            </a:r>
            <a:r>
              <a:rPr lang="en-US" baseline="0" dirty="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a:t>
            </a:r>
            <a:r>
              <a:rPr lang="en-US" u="sng" baseline="0" dirty="0"/>
              <a:t>Expert</a:t>
            </a:r>
            <a:r>
              <a:rPr lang="en-US" baseline="0" dirty="0"/>
              <a:t> can not only demonstrate skill by performing a certain operation, but also knows </a:t>
            </a:r>
            <a:r>
              <a:rPr lang="en-US" u="sng" baseline="0" dirty="0"/>
              <a:t>why</a:t>
            </a:r>
            <a:r>
              <a:rPr lang="en-US" baseline="0" dirty="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a:t>extra</a:t>
            </a:r>
            <a:r>
              <a:rPr lang="en-US" baseline="0" dirty="0"/>
              <a:t> knowledge that turns a </a:t>
            </a:r>
            <a:r>
              <a:rPr lang="en-US" u="sng" baseline="0" dirty="0"/>
              <a:t>skilled</a:t>
            </a:r>
            <a:r>
              <a:rPr lang="en-US" baseline="0" dirty="0"/>
              <a:t> person into an </a:t>
            </a:r>
            <a:r>
              <a:rPr lang="en-US" u="sng" baseline="0" dirty="0"/>
              <a:t>expert</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chucksblog.typepad.com</a:t>
            </a:r>
            <a:r>
              <a:rPr lang="en-US" dirty="0"/>
              <a:t>/.a/6a00d83451be8f69e201b8d0997c11970c-popup</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135</a:t>
            </a:fld>
            <a:endParaRPr lang="en-US"/>
          </a:p>
        </p:txBody>
      </p:sp>
    </p:spTree>
    <p:extLst>
      <p:ext uri="{BB962C8B-B14F-4D97-AF65-F5344CB8AC3E}">
        <p14:creationId xmlns:p14="http://schemas.microsoft.com/office/powerpoint/2010/main" val="34466997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3964516" cy="2973387"/>
          </a:xfrm>
        </p:spPr>
      </p:sp>
      <p:sp>
        <p:nvSpPr>
          <p:cNvPr id="3" name="Notes Placeholder 2"/>
          <p:cNvSpPr>
            <a:spLocks noGrp="1"/>
          </p:cNvSpPr>
          <p:nvPr>
            <p:ph type="body" idx="1"/>
          </p:nvPr>
        </p:nvSpPr>
        <p:spPr>
          <a:xfrm>
            <a:off x="685800" y="3429000"/>
            <a:ext cx="5486400" cy="5638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Teaching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https://</a:t>
            </a:r>
            <a:r>
              <a:rPr lang="en-US" dirty="0" err="1"/>
              <a:t>shearsdirect.com</a:t>
            </a:r>
            <a:r>
              <a:rPr lang="en-US" dirty="0"/>
              <a:t>/terminology</a:t>
            </a:r>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136</a:t>
            </a:fld>
            <a:endParaRPr lang="en-US"/>
          </a:p>
        </p:txBody>
      </p:sp>
    </p:spTree>
    <p:extLst>
      <p:ext uri="{BB962C8B-B14F-4D97-AF65-F5344CB8AC3E}">
        <p14:creationId xmlns:p14="http://schemas.microsoft.com/office/powerpoint/2010/main" val="30469804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an important consideration given that school curriculum often focuses on a core set of skills, -- and other programs such as art, music or other non-academics -- where curiosity is actually encouraged</a:t>
            </a:r>
            <a:r>
              <a:rPr lang="en-US" baseline="0" dirty="0"/>
              <a:t> and </a:t>
            </a:r>
            <a:r>
              <a:rPr lang="en-US" dirty="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thecontextofthings.com</a:t>
            </a:r>
            <a:r>
              <a:rPr lang="en-US" dirty="0"/>
              <a:t>/2014/08/29/curiosity-quotient-is-the-next-big-thing/</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137</a:t>
            </a:fld>
            <a:endParaRPr lang="en-US"/>
          </a:p>
        </p:txBody>
      </p:sp>
    </p:spTree>
    <p:extLst>
      <p:ext uri="{BB962C8B-B14F-4D97-AF65-F5344CB8AC3E}">
        <p14:creationId xmlns:p14="http://schemas.microsoft.com/office/powerpoint/2010/main" val="13536564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4191000" cy="31432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a:t>The working world operates by a different set of rules than most homes and schools. Training young people to acclimate to the adult world of work requires a dramatic shift in routines and expectations from a lifetime of studying and attending classes.</a:t>
            </a:r>
          </a:p>
          <a:p>
            <a:endParaRPr lang="en-US" dirty="0"/>
          </a:p>
          <a:p>
            <a:r>
              <a:rPr lang="en-US" dirty="0"/>
              <a:t>Different workplaces have different expectations about dress, attendance, communication, metrics for success, and even use of personal technologies. Expectations that aren’t clearly understood are difficult to meet, -- and that sets up everyone for failure.</a:t>
            </a:r>
          </a:p>
          <a:p>
            <a:endParaRPr lang="en-US" dirty="0"/>
          </a:p>
          <a:p>
            <a:r>
              <a:rPr lang="en-US" dirty="0"/>
              <a:t>Getting youth out of the classroom into the workplace to learn</a:t>
            </a:r>
            <a:r>
              <a:rPr lang="en-US" baseline="0" dirty="0"/>
              <a:t> the difference between school and work, and how one is preparing for the other is important.  The </a:t>
            </a:r>
            <a:r>
              <a:rPr lang="en-US" b="1" baseline="0" dirty="0"/>
              <a:t>contexts</a:t>
            </a:r>
            <a:r>
              <a:rPr lang="en-US" baseline="0" dirty="0"/>
              <a:t> are very different, and the youth need to be able to understand how to operate in both </a:t>
            </a:r>
            <a:r>
              <a:rPr lang="en-US" b="1" u="sng" baseline="0" dirty="0"/>
              <a:t>contexts</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www.learntotradethemarket.com</a:t>
            </a:r>
            <a:r>
              <a:rPr lang="en-US" dirty="0"/>
              <a:t>/forex-trading-strategies/context-is-king-in-price-action-trading</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138</a:t>
            </a:fld>
            <a:endParaRPr lang="en-US"/>
          </a:p>
        </p:txBody>
      </p:sp>
    </p:spTree>
    <p:extLst>
      <p:ext uri="{BB962C8B-B14F-4D97-AF65-F5344CB8AC3E}">
        <p14:creationId xmlns:p14="http://schemas.microsoft.com/office/powerpoint/2010/main" val="17361644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8787"/>
            <a:ext cx="3312160" cy="2484120"/>
          </a:xfrm>
        </p:spPr>
      </p:sp>
      <p:sp>
        <p:nvSpPr>
          <p:cNvPr id="3" name="Notes Placeholder 2"/>
          <p:cNvSpPr>
            <a:spLocks noGrp="1"/>
          </p:cNvSpPr>
          <p:nvPr>
            <p:ph type="body" idx="1"/>
          </p:nvPr>
        </p:nvSpPr>
        <p:spPr>
          <a:xfrm>
            <a:off x="685800" y="2942907"/>
            <a:ext cx="5486400" cy="597249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can’t get a job without experience, -- and you can’t get experience without a job.  It’s a paradox, conundrum,</a:t>
            </a:r>
            <a:r>
              <a:rPr lang="en-US" baseline="0" dirty="0"/>
              <a:t> or catch-22.</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 you have to get creative</a:t>
            </a:r>
            <a:r>
              <a:rPr lang="en-US" baseline="0" dirty="0"/>
              <a:t> and </a:t>
            </a:r>
            <a:r>
              <a:rPr lang="en-US" dirty="0"/>
              <a:t>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Helping to build a Habitat for Humanity house is</a:t>
            </a:r>
            <a:r>
              <a:rPr lang="en-US" baseline="0" dirty="0"/>
              <a:t> not just about training carpenters and plumbers, it’s learning about safety on the job, working as a team, communication skills, and sometimes just discovering which skills you do </a:t>
            </a:r>
            <a:r>
              <a:rPr lang="en-US" u="sng" baseline="0" dirty="0"/>
              <a:t>not</a:t>
            </a:r>
            <a:r>
              <a:rPr lang="en-US" baseline="0" dirty="0"/>
              <a:t> have.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want to become an event planner, start by volunteering your services at a church or a community event. Same goes for running sound systems,</a:t>
            </a:r>
            <a:r>
              <a:rPr lang="en-US" baseline="0" dirty="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a:t>
            </a:r>
            <a:r>
              <a:rPr lang="en-US" baseline="0" dirty="0"/>
              <a:t> most importantly, -- be w</a:t>
            </a:r>
            <a:r>
              <a:rPr lang="en-US" dirty="0"/>
              <a:t>illing to start at the </a:t>
            </a:r>
            <a:r>
              <a:rPr lang="en-US" u="sng" dirty="0"/>
              <a:t>bottom</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takes</a:t>
            </a:r>
            <a:r>
              <a:rPr lang="en-US" baseline="0" dirty="0"/>
              <a:t> time to prove you have the skills.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www.eastsidelumberaustin.com</a:t>
            </a:r>
            <a:r>
              <a:rPr lang="en-US" dirty="0"/>
              <a:t>/2013-nari-housebuild-for-habitat-for-humanity/</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139</a:t>
            </a:fld>
            <a:endParaRPr lang="en-US"/>
          </a:p>
        </p:txBody>
      </p:sp>
    </p:spTree>
    <p:extLst>
      <p:ext uri="{BB962C8B-B14F-4D97-AF65-F5344CB8AC3E}">
        <p14:creationId xmlns:p14="http://schemas.microsoft.com/office/powerpoint/2010/main" val="376967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ヒラギノ角ゴ Pro W3" charset="0"/>
                <a:cs typeface="Times"/>
              </a:rPr>
              <a:t>Here is what we will be covering today.</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occupations and the business</a:t>
            </a:r>
            <a:r>
              <a:rPr lang="en-US" baseline="0" dirty="0">
                <a:ea typeface="ヒラギノ角ゴ Pro W3" charset="0"/>
                <a:cs typeface="Times"/>
              </a:rPr>
              <a:t> world</a:t>
            </a:r>
            <a:r>
              <a:rPr lang="en-US" dirty="0">
                <a:ea typeface="ヒラギノ角ゴ Pro W3" charset="0"/>
                <a:cs typeface="Times"/>
              </a:rPr>
              <a:t>,</a:t>
            </a:r>
          </a:p>
          <a:p>
            <a:pPr marL="302066" indent="-302066">
              <a:buFont typeface="Arial"/>
              <a:buChar char="•"/>
              <a:defRPr/>
            </a:pPr>
            <a:r>
              <a:rPr lang="en-US" dirty="0">
                <a:ea typeface="ヒラギノ角ゴ Pro W3" charset="0"/>
                <a:cs typeface="Times"/>
              </a:rPr>
              <a:t>Our Changing World </a:t>
            </a:r>
            <a:r>
              <a:rPr lang="mr-IN" dirty="0">
                <a:ea typeface="ヒラギノ角ゴ Pro W3" charset="0"/>
                <a:cs typeface="Times"/>
              </a:rPr>
              <a:t>–</a:t>
            </a:r>
            <a:r>
              <a:rPr lang="en-US" dirty="0">
                <a:ea typeface="ヒラギノ角ゴ Pro W3" charset="0"/>
                <a:cs typeface="Times"/>
              </a:rPr>
              <a:t> especially as it relates to jobs of the future.</a:t>
            </a:r>
          </a:p>
          <a:p>
            <a:pPr marL="302066" indent="-302066">
              <a:buFont typeface="Arial"/>
              <a:buChar char="•"/>
              <a:defRPr/>
            </a:pPr>
            <a:r>
              <a:rPr lang="en-US" dirty="0">
                <a:ea typeface="ヒラギノ角ゴ Pro W3" charset="0"/>
                <a:cs typeface="Times"/>
              </a:rPr>
              <a:t>And</a:t>
            </a:r>
            <a:r>
              <a:rPr lang="en-US" baseline="0" dirty="0">
                <a:ea typeface="ヒラギノ角ゴ Pro W3" charset="0"/>
                <a:cs typeface="Times"/>
              </a:rPr>
              <a:t> some new ideas in careers and career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a:ea typeface="ヒラギノ角ゴ Pro W3" charset="0"/>
                <a:cs typeface="Times"/>
              </a:rPr>
              <a:t>surprise </a:t>
            </a:r>
            <a:r>
              <a:rPr lang="en-US" dirty="0">
                <a:ea typeface="ヒラギノ角ゴ Pro W3" charset="0"/>
                <a:cs typeface="Times"/>
              </a:rPr>
              <a:t>you.</a:t>
            </a: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14</a:t>
            </a:fld>
            <a:endParaRPr lang="en-US" sz="1300"/>
          </a:p>
        </p:txBody>
      </p:sp>
    </p:spTree>
    <p:extLst>
      <p:ext uri="{BB962C8B-B14F-4D97-AF65-F5344CB8AC3E}">
        <p14:creationId xmlns:p14="http://schemas.microsoft.com/office/powerpoint/2010/main" val="121602801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Teaching young people to be </a:t>
            </a:r>
            <a:r>
              <a:rPr lang="en-US" u="sng" dirty="0"/>
              <a:t>solution-driven</a:t>
            </a:r>
            <a:r>
              <a:rPr lang="en-US" dirty="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Cultivating “resourcefulness as a skill” prepares young people for jobs that may not yet </a:t>
            </a:r>
            <a:r>
              <a:rPr lang="en-US" u="sng" dirty="0"/>
              <a:t>exist</a:t>
            </a:r>
            <a:r>
              <a:rPr lang="en-US" dirty="0"/>
              <a:t>; in fact, the more resourceful they are, the more likely the next generation will be to create their </a:t>
            </a:r>
            <a:r>
              <a:rPr lang="en-US" u="sng" dirty="0"/>
              <a:t>own</a:t>
            </a:r>
            <a:r>
              <a:rPr lang="en-US" dirty="0"/>
              <a:t> jobs - and </a:t>
            </a:r>
            <a:r>
              <a:rPr lang="en-US" u="sng" dirty="0"/>
              <a:t>companies</a:t>
            </a:r>
            <a:r>
              <a:rPr lang="en-US" dirty="0"/>
              <a:t> that will create jobs for </a:t>
            </a:r>
            <a:r>
              <a:rPr lang="en-US" u="sng" dirty="0"/>
              <a:t>others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keep thinking</a:t>
            </a:r>
            <a:r>
              <a:rPr lang="en-US" baseline="0" dirty="0"/>
              <a:t> - </a:t>
            </a:r>
            <a:r>
              <a:rPr lang="en-US" dirty="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2-liter shoes</a:t>
            </a:r>
          </a:p>
          <a:p>
            <a:r>
              <a:rPr lang="en-US" dirty="0"/>
              <a:t>http://www1.ibys.org/</a:t>
            </a:r>
            <a:r>
              <a:rPr lang="en-US" dirty="0" err="1"/>
              <a:t>index.php</a:t>
            </a:r>
            <a:r>
              <a:rPr lang="en-US" dirty="0"/>
              <a:t>/category/resourcefulness/</a:t>
            </a:r>
          </a:p>
          <a:p>
            <a:endParaRPr lang="en-US" dirty="0"/>
          </a:p>
          <a:p>
            <a:r>
              <a:rPr lang="en-US" dirty="0"/>
              <a:t>MacGyver</a:t>
            </a:r>
          </a:p>
          <a:p>
            <a:r>
              <a:rPr lang="en-US" dirty="0"/>
              <a:t>http://</a:t>
            </a:r>
            <a:r>
              <a:rPr lang="en-US" dirty="0" err="1"/>
              <a:t>www.boxtheorygold.com</a:t>
            </a:r>
            <a:r>
              <a:rPr lang="en-US" dirty="0"/>
              <a:t>/blog/bid/102427/Systems-Thinking-What-We-Can-Learn-From-the-Legendary-MacGyver</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140</a:t>
            </a:fld>
            <a:endParaRPr lang="en-US"/>
          </a:p>
        </p:txBody>
      </p:sp>
    </p:spTree>
    <p:extLst>
      <p:ext uri="{BB962C8B-B14F-4D97-AF65-F5344CB8AC3E}">
        <p14:creationId xmlns:p14="http://schemas.microsoft.com/office/powerpoint/2010/main" val="12295451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8438"/>
            <a:ext cx="2286000" cy="1714500"/>
          </a:xfrm>
        </p:spPr>
      </p:sp>
      <p:sp>
        <p:nvSpPr>
          <p:cNvPr id="3" name="Notes Placeholder 2"/>
          <p:cNvSpPr>
            <a:spLocks noGrp="1"/>
          </p:cNvSpPr>
          <p:nvPr>
            <p:ph type="body" idx="1"/>
          </p:nvPr>
        </p:nvSpPr>
        <p:spPr>
          <a:xfrm>
            <a:off x="685800" y="1828800"/>
            <a:ext cx="5105400" cy="7086600"/>
          </a:xfrm>
        </p:spPr>
        <p:txBody>
          <a:bodyPr>
            <a:noAutofit/>
          </a:bodyPr>
          <a:lstStyle/>
          <a:p>
            <a:r>
              <a:rPr lang="en-US" b="0" dirty="0"/>
              <a:t>What sets one person apart from the sea of other applicants?</a:t>
            </a:r>
          </a:p>
          <a:p>
            <a:r>
              <a:rPr lang="en-US" b="0" dirty="0"/>
              <a:t>How</a:t>
            </a:r>
            <a:r>
              <a:rPr lang="en-US" b="0" baseline="0" dirty="0"/>
              <a:t> can our students learn these valuable skills?</a:t>
            </a:r>
            <a:endParaRPr lang="en-US" b="0" dirty="0"/>
          </a:p>
          <a:p>
            <a:endParaRPr lang="en-US" b="0" dirty="0"/>
          </a:p>
          <a:p>
            <a:r>
              <a:rPr lang="en-US" dirty="0"/>
              <a:t>With the world changing as fast as it is - industries rising, evolving and crashing; technology leading to more efficient, effective ways of doing everything; -- globalization interconnecting us all; -- and a whole new generation emerging and entering the workforce -- how do we best ensure young people are prepared for the world of work from here forward?</a:t>
            </a:r>
          </a:p>
          <a:p>
            <a:endParaRPr lang="en-US" dirty="0"/>
          </a:p>
          <a:p>
            <a:r>
              <a:rPr lang="en-US" dirty="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a:p>
          <a:p>
            <a:r>
              <a:rPr lang="en-US" dirty="0"/>
              <a:t>The bottom line is that we can </a:t>
            </a:r>
            <a:r>
              <a:rPr lang="en-US" u="sng" dirty="0"/>
              <a:t>all</a:t>
            </a:r>
            <a:r>
              <a:rPr lang="en-US" dirty="0"/>
              <a:t> ensure this emerging generation is </a:t>
            </a:r>
            <a:r>
              <a:rPr lang="en-US" u="sng" dirty="0"/>
              <a:t>primed</a:t>
            </a:r>
            <a:r>
              <a:rPr lang="en-US" dirty="0"/>
              <a:t> for success, and it’s in our best interest to do so. </a:t>
            </a:r>
          </a:p>
          <a:p>
            <a:endParaRPr lang="en-US" dirty="0"/>
          </a:p>
          <a:p>
            <a:r>
              <a:rPr lang="en-US" dirty="0"/>
              <a:t>-- Our future depends on it. </a:t>
            </a:r>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www.therecruitmentdesk.com</a:t>
            </a:r>
            <a:r>
              <a:rPr lang="en-US" dirty="0"/>
              <a:t>/?tag=</a:t>
            </a:r>
            <a:r>
              <a:rPr lang="en-US" dirty="0" err="1"/>
              <a:t>ronald-mcdonald</a:t>
            </a:r>
            <a:endParaRPr lang="en-US" dirty="0"/>
          </a:p>
          <a:p>
            <a:endParaRPr lang="en-US" dirty="0"/>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141</a:t>
            </a:fld>
            <a:endParaRPr lang="en-US"/>
          </a:p>
        </p:txBody>
      </p:sp>
    </p:spTree>
    <p:extLst>
      <p:ext uri="{BB962C8B-B14F-4D97-AF65-F5344CB8AC3E}">
        <p14:creationId xmlns:p14="http://schemas.microsoft.com/office/powerpoint/2010/main" val="22769673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142</a:t>
            </a:fld>
            <a:endParaRPr lang="en-US" sz="1300"/>
          </a:p>
        </p:txBody>
      </p:sp>
      <p:sp>
        <p:nvSpPr>
          <p:cNvPr id="310274" name="Rectangle 2"/>
          <p:cNvSpPr>
            <a:spLocks noGrp="1" noRot="1" noChangeAspect="1" noChangeArrowheads="1" noTextEdit="1"/>
          </p:cNvSpPr>
          <p:nvPr>
            <p:ph type="sldImg"/>
          </p:nvPr>
        </p:nvSpPr>
        <p:spPr>
          <a:xfrm>
            <a:off x="1257300" y="720725"/>
            <a:ext cx="2065338" cy="1549400"/>
          </a:xfrm>
          <a:solidFill>
            <a:srgbClr val="FFFFFF"/>
          </a:solidFill>
          <a:ln/>
        </p:spPr>
      </p:sp>
      <p:sp>
        <p:nvSpPr>
          <p:cNvPr id="310275" name="Rectangle 3"/>
          <p:cNvSpPr>
            <a:spLocks noGrp="1" noChangeArrowheads="1"/>
          </p:cNvSpPr>
          <p:nvPr>
            <p:ph type="body" idx="1"/>
          </p:nvPr>
        </p:nvSpPr>
        <p:spPr>
          <a:xfrm>
            <a:off x="568325" y="2453268"/>
            <a:ext cx="5772150" cy="642720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  This is what the modern employers are looking for.</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settings</a:t>
            </a:r>
          </a:p>
          <a:p>
            <a:endParaRPr lang="en-US" dirty="0">
              <a:ea typeface="ヒラギノ角ゴ Pro W3" charset="0"/>
            </a:endParaRPr>
          </a:p>
          <a:p>
            <a:r>
              <a:rPr lang="en-US" dirty="0">
                <a:ea typeface="ヒラギノ角ゴ Pro W3" charset="0"/>
              </a:rPr>
              <a:t>Download my PowerPoint and read the descriptions for the rest of these.</a:t>
            </a:r>
          </a:p>
          <a:p>
            <a:endParaRPr lang="en-US" dirty="0">
              <a:ea typeface="ヒラギノ角ゴ Pro W3" charset="0"/>
            </a:endParaRPr>
          </a:p>
          <a:p>
            <a:r>
              <a:rPr lang="en-US" dirty="0">
                <a:ea typeface="ヒラギノ角ゴ Pro W3" charset="0"/>
              </a:rPr>
              <a:t>Where are we teaching these skills that the workforce needs?</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19818673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143</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a:ea typeface="ヒラギノ角ゴ Pro W3" charset="0"/>
              </a:rPr>
              <a:t>Before I conclude my presentation, I will pause here to see if anyone has any questions. </a:t>
            </a:r>
          </a:p>
          <a:p>
            <a:endParaRPr lang="en-US" dirty="0">
              <a:ea typeface="ヒラギノ角ゴ Pro W3" charset="0"/>
            </a:endParaRPr>
          </a:p>
          <a:p>
            <a:r>
              <a:rPr lang="en-US" dirty="0">
                <a:ea typeface="ヒラギノ角ゴ Pro W3" charset="0"/>
              </a:rPr>
              <a:t>I have a few more slides to share</a:t>
            </a:r>
            <a:r>
              <a:rPr lang="en-US" baseline="0" dirty="0">
                <a:ea typeface="ヒラギノ角ゴ Pro W3" charset="0"/>
              </a:rPr>
              <a:t>.  </a:t>
            </a:r>
          </a:p>
          <a:p>
            <a:r>
              <a:rPr lang="en-US" baseline="0" dirty="0">
                <a:ea typeface="ヒラギノ角ゴ Pro W3" charset="0"/>
              </a:rPr>
              <a:t>But first I want to know if you have any questions.</a:t>
            </a:r>
            <a:endParaRPr lang="en-US" dirty="0">
              <a:ea typeface="ヒラギノ角ゴ Pro W3" charset="0"/>
            </a:endParaRPr>
          </a:p>
          <a:p>
            <a:endParaRPr lang="en-US" dirty="0">
              <a:ea typeface="ヒラギノ角ゴ Pro W3" charset="0"/>
            </a:endParaRPr>
          </a:p>
          <a:p>
            <a:r>
              <a:rPr lang="en-US" dirty="0">
                <a:ea typeface="ヒラギノ角ゴ Pro W3" charset="0"/>
              </a:rPr>
              <a:t>Usually by this time most of the audience is overwhelmed and just need a break to digest what I</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said.</a:t>
            </a:r>
          </a:p>
          <a:p>
            <a:endParaRPr lang="en-US" dirty="0">
              <a:ea typeface="ヒラギノ角ゴ Pro W3" charset="0"/>
            </a:endParaRPr>
          </a:p>
          <a:p>
            <a:r>
              <a:rPr lang="en-US" dirty="0">
                <a:ea typeface="ヒラギノ角ゴ Pro W3" charset="0"/>
              </a:rPr>
              <a:t>Remember that you can download the PowerPoint and use it however you can.</a:t>
            </a:r>
          </a:p>
          <a:p>
            <a:endParaRPr lang="en-US" dirty="0">
              <a:ea typeface="ヒラギノ角ゴ Pro W3" charset="0"/>
            </a:endParaRPr>
          </a:p>
          <a:p>
            <a:r>
              <a:rPr lang="en-US" dirty="0">
                <a:ea typeface="ヒラギノ角ゴ Pro W3" charset="0"/>
              </a:rPr>
              <a:t>Do </a:t>
            </a:r>
            <a:r>
              <a:rPr lang="en-US" baseline="0" dirty="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1395182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501483" cy="2626112"/>
          </a:xfrm>
        </p:spPr>
      </p:sp>
      <p:sp>
        <p:nvSpPr>
          <p:cNvPr id="3" name="Notes Placeholder 2"/>
          <p:cNvSpPr>
            <a:spLocks noGrp="1"/>
          </p:cNvSpPr>
          <p:nvPr>
            <p:ph type="body" idx="1"/>
          </p:nvPr>
        </p:nvSpPr>
        <p:spPr>
          <a:xfrm>
            <a:off x="685800" y="3869473"/>
            <a:ext cx="5486400" cy="5274527"/>
          </a:xfrm>
        </p:spPr>
        <p:txBody>
          <a:bodyPr>
            <a:noAutofit/>
          </a:bodyPr>
          <a:lstStyle/>
          <a:p>
            <a:r>
              <a:rPr lang="en-US" dirty="0"/>
              <a:t>---</a:t>
            </a:r>
          </a:p>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here on planet Earth.</a:t>
            </a:r>
          </a:p>
          <a:p>
            <a:r>
              <a:rPr lang="en-US" dirty="0"/>
              <a:t>  </a:t>
            </a:r>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a:t>Somewhere along the way -- all of </a:t>
            </a:r>
            <a:r>
              <a:rPr lang="en-US" u="sng" dirty="0"/>
              <a:t>us</a:t>
            </a:r>
            <a:r>
              <a:rPr lang="en-US" dirty="0"/>
              <a:t> found out that we cared about helping </a:t>
            </a:r>
            <a:r>
              <a:rPr lang="en-US" u="sng" dirty="0"/>
              <a:t>others</a:t>
            </a:r>
            <a:r>
              <a:rPr lang="en-US" dirty="0"/>
              <a:t>– </a:t>
            </a:r>
          </a:p>
          <a:p>
            <a:endParaRPr lang="en-US" dirty="0"/>
          </a:p>
          <a:p>
            <a:r>
              <a:rPr lang="en-US" dirty="0"/>
              <a:t>and we were supposed to be right </a:t>
            </a:r>
            <a:r>
              <a:rPr lang="en-US" u="sng" dirty="0"/>
              <a:t>here</a:t>
            </a:r>
            <a:r>
              <a:rPr lang="en-US" dirty="0"/>
              <a:t> – this very afternoon– </a:t>
            </a:r>
          </a:p>
          <a:p>
            <a:endParaRPr lang="en-US" dirty="0"/>
          </a:p>
          <a:p>
            <a:r>
              <a:rPr lang="en-US" dirty="0"/>
              <a:t>listening to an old high-school shop teacher talk about the future.</a:t>
            </a:r>
          </a:p>
          <a:p>
            <a:endParaRPr lang="en-US" dirty="0"/>
          </a:p>
          <a:p>
            <a:endParaRPr lang="en-US" dirty="0"/>
          </a:p>
          <a:p>
            <a:r>
              <a:rPr lang="en-US" dirty="0"/>
              <a:t>========</a:t>
            </a:r>
          </a:p>
          <a:p>
            <a:r>
              <a:rPr lang="en-US" dirty="0"/>
              <a:t>http://</a:t>
            </a:r>
            <a:r>
              <a:rPr lang="en-US" dirty="0" err="1"/>
              <a:t>www.goodreads.com</a:t>
            </a:r>
            <a:r>
              <a:rPr lang="en-US" dirty="0"/>
              <a:t>/quotes/505050-the-two-most-important-days-in-your-life-are-the</a:t>
            </a:r>
          </a:p>
          <a:p>
            <a:endParaRPr lang="en-US" dirty="0"/>
          </a:p>
          <a:p>
            <a:endParaRPr lang="en-US" dirty="0"/>
          </a:p>
          <a:p>
            <a:r>
              <a:rPr lang="en-US" dirty="0"/>
              <a:t>“The two most important days in your life are the day you are born and the day you find out why.”</a:t>
            </a:r>
          </a:p>
          <a:p>
            <a:endParaRPr lang="en-US" dirty="0"/>
          </a:p>
          <a:p>
            <a:r>
              <a:rPr lang="en-US" dirty="0"/>
              <a:t>― Mark Twain</a:t>
            </a:r>
          </a:p>
          <a:p>
            <a:endParaRPr lang="en-US" dirty="0"/>
          </a:p>
          <a:p>
            <a:endParaRPr lang="en-US" dirty="0"/>
          </a:p>
          <a:p>
            <a:r>
              <a:rPr lang="en-US" dirty="0"/>
              <a:t>http://</a:t>
            </a:r>
            <a:r>
              <a:rPr lang="en-US" dirty="0" err="1"/>
              <a:t>www.huffingtonpost.com</a:t>
            </a:r>
            <a:r>
              <a:rPr lang="en-US" dirty="0"/>
              <a:t>/</a:t>
            </a:r>
            <a:r>
              <a:rPr lang="en-US" dirty="0" err="1"/>
              <a:t>karen-ann-kennedy</a:t>
            </a:r>
            <a:r>
              <a:rPr lang="en-US" dirty="0"/>
              <a:t>/the-two-most-important-days-of-your-life_b_5229311.html</a:t>
            </a:r>
          </a:p>
          <a:p>
            <a:endParaRPr lang="en-US" dirty="0"/>
          </a:p>
          <a:p>
            <a:endParaRPr lang="en-US" dirty="0"/>
          </a:p>
          <a:p>
            <a:r>
              <a:rPr lang="en-US" dirty="0"/>
              <a:t>Photo</a:t>
            </a:r>
          </a:p>
          <a:p>
            <a:r>
              <a:rPr lang="en-US" dirty="0"/>
              <a:t>http://</a:t>
            </a:r>
            <a:r>
              <a:rPr lang="en-US" dirty="0" err="1"/>
              <a:t>myincrediblewebsite.com</a:t>
            </a:r>
            <a:r>
              <a:rPr lang="en-US" dirty="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144</a:t>
            </a:fld>
            <a:endParaRPr lang="en-US"/>
          </a:p>
        </p:txBody>
      </p:sp>
    </p:spTree>
    <p:extLst>
      <p:ext uri="{BB962C8B-B14F-4D97-AF65-F5344CB8AC3E}">
        <p14:creationId xmlns:p14="http://schemas.microsoft.com/office/powerpoint/2010/main" val="16518929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145</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4295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Though the term </a:t>
            </a:r>
            <a:r>
              <a:rPr lang="ja-JP" altLang="en-US" dirty="0">
                <a:ea typeface="ヒラギノ角ゴ Pro W3" charset="0"/>
              </a:rPr>
              <a:t>“</a:t>
            </a:r>
            <a:r>
              <a:rPr lang="en-US" altLang="ja-JP" u="sng" dirty="0">
                <a:ea typeface="ヒラギノ角ゴ Pro W3" charset="0"/>
              </a:rPr>
              <a:t>vocational</a:t>
            </a:r>
            <a:r>
              <a:rPr lang="ja-JP" altLang="en-US" dirty="0">
                <a:ea typeface="ヒラギノ角ゴ Pro W3" charset="0"/>
              </a:rPr>
              <a:t>”</a:t>
            </a:r>
            <a:r>
              <a:rPr lang="en-US" altLang="ja-JP" dirty="0">
                <a:ea typeface="ヒラギノ角ゴ Pro W3" charset="0"/>
              </a:rPr>
              <a:t> has earned a bad reputation in the last few decades, the </a:t>
            </a:r>
            <a:r>
              <a:rPr lang="en-US" altLang="ja-JP" u="sng" dirty="0">
                <a:ea typeface="ヒラギノ角ゴ Pro W3" charset="0"/>
              </a:rPr>
              <a:t>original</a:t>
            </a:r>
            <a:r>
              <a:rPr lang="en-US" altLang="ja-JP" dirty="0">
                <a:ea typeface="ヒラギノ角ゴ Pro W3" charset="0"/>
              </a:rPr>
              <a:t> meaning of the term is clear that your </a:t>
            </a:r>
            <a:r>
              <a:rPr lang="ja-JP" altLang="en-US" dirty="0">
                <a:ea typeface="ヒラギノ角ゴ Pro W3" charset="0"/>
              </a:rPr>
              <a:t>“</a:t>
            </a:r>
            <a:r>
              <a:rPr lang="en-US" altLang="ja-JP" u="sng" dirty="0">
                <a:ea typeface="ヒラギノ角ゴ Pro W3" charset="0"/>
              </a:rPr>
              <a:t>vocation</a:t>
            </a:r>
            <a:r>
              <a:rPr lang="ja-JP" altLang="en-US" dirty="0">
                <a:ea typeface="ヒラギノ角ゴ Pro W3" charset="0"/>
              </a:rPr>
              <a:t>”</a:t>
            </a:r>
            <a:r>
              <a:rPr lang="en-US" altLang="ja-JP" dirty="0">
                <a:ea typeface="ヒラギノ角ゴ Pro W3" charset="0"/>
              </a:rPr>
              <a:t> is your life</a:t>
            </a:r>
            <a:r>
              <a:rPr lang="ja-JP" altLang="en-US" dirty="0">
                <a:ea typeface="ヒラギノ角ゴ Pro W3" charset="0"/>
              </a:rPr>
              <a:t>’</a:t>
            </a:r>
            <a:r>
              <a:rPr lang="en-US" altLang="ja-JP" dirty="0">
                <a:ea typeface="ヒラギノ角ゴ Pro W3" charset="0"/>
              </a:rPr>
              <a:t>s calling.  </a:t>
            </a:r>
          </a:p>
          <a:p>
            <a:endParaRPr lang="en-US" u="sng" dirty="0">
              <a:ea typeface="ヒラギノ角ゴ Pro W3" charset="0"/>
            </a:endParaRPr>
          </a:p>
          <a:p>
            <a:r>
              <a:rPr lang="en-US" u="sng" dirty="0">
                <a:ea typeface="ヒラギノ角ゴ Pro W3" charset="0"/>
              </a:rPr>
              <a:t>Our</a:t>
            </a:r>
            <a:r>
              <a:rPr lang="en-US" dirty="0">
                <a:ea typeface="ヒラギノ角ゴ Pro W3" charset="0"/>
              </a:rPr>
              <a:t> vocation as educators</a:t>
            </a:r>
            <a:r>
              <a:rPr lang="en-US" baseline="0" dirty="0">
                <a:ea typeface="ヒラギノ角ゴ Pro W3" charset="0"/>
              </a:rPr>
              <a:t> </a:t>
            </a:r>
            <a:r>
              <a:rPr lang="en-US" dirty="0">
                <a:ea typeface="ヒラギノ角ゴ Pro W3" charset="0"/>
              </a:rPr>
              <a:t>is preparing students for careers. </a:t>
            </a:r>
          </a:p>
          <a:p>
            <a:r>
              <a:rPr lang="en-US" dirty="0">
                <a:ea typeface="ヒラギノ角ゴ Pro W3" charset="0"/>
              </a:rPr>
              <a:t>What is the </a:t>
            </a:r>
            <a:r>
              <a:rPr lang="en-US" altLang="ja-JP" u="sng" dirty="0">
                <a:ea typeface="ヒラギノ角ゴ Pro W3" charset="0"/>
              </a:rPr>
              <a:t>vocation</a:t>
            </a:r>
            <a:r>
              <a:rPr lang="en-US" altLang="ja-JP" u="none" baseline="0" dirty="0">
                <a:ea typeface="ヒラギノ角ゴ Pro W3" charset="0"/>
              </a:rPr>
              <a:t> of the </a:t>
            </a:r>
            <a:r>
              <a:rPr lang="en-US" dirty="0">
                <a:ea typeface="ヒラギノ角ゴ Pro W3" charset="0"/>
              </a:rPr>
              <a:t>student</a:t>
            </a:r>
            <a:r>
              <a:rPr lang="en-US" altLang="ja-JP" dirty="0">
                <a:ea typeface="ヒラギノ角ゴ Pro W3" charset="0"/>
              </a:rPr>
              <a:t>s with whom you work? </a:t>
            </a:r>
          </a:p>
          <a:p>
            <a:r>
              <a:rPr lang="en-US" altLang="ja-JP" dirty="0">
                <a:ea typeface="ヒラギノ角ゴ Pro W3" charset="0"/>
              </a:rPr>
              <a:t>What is </a:t>
            </a:r>
            <a:r>
              <a:rPr lang="en-US" altLang="ja-JP" u="sng" dirty="0">
                <a:ea typeface="ヒラギノ角ゴ Pro W3" charset="0"/>
              </a:rPr>
              <a:t>life</a:t>
            </a:r>
            <a:r>
              <a:rPr lang="en-US" altLang="ja-JP" dirty="0">
                <a:ea typeface="ヒラギノ角ゴ Pro W3" charset="0"/>
              </a:rPr>
              <a:t> calling </a:t>
            </a:r>
            <a:r>
              <a:rPr lang="en-US" altLang="ja-JP" u="sng" dirty="0">
                <a:ea typeface="ヒラギノ角ゴ Pro W3" charset="0"/>
              </a:rPr>
              <a:t>them</a:t>
            </a:r>
            <a:r>
              <a:rPr lang="en-US" altLang="ja-JP" dirty="0">
                <a:ea typeface="ヒラギノ角ゴ Pro W3" charset="0"/>
              </a:rPr>
              <a:t> to do? </a:t>
            </a:r>
          </a:p>
          <a:p>
            <a:r>
              <a:rPr lang="en-US" altLang="ja-JP" dirty="0">
                <a:ea typeface="ヒラギノ角ゴ Pro W3" charset="0"/>
              </a:rPr>
              <a:t>What is their </a:t>
            </a:r>
            <a:r>
              <a:rPr lang="en-US" altLang="ja-JP" u="sng" dirty="0">
                <a:ea typeface="ヒラギノ角ゴ Pro W3" charset="0"/>
              </a:rPr>
              <a:t>purpose </a:t>
            </a:r>
            <a:r>
              <a:rPr lang="en-US" altLang="ja-JP" dirty="0">
                <a:ea typeface="ヒラギノ角ゴ Pro W3" charset="0"/>
              </a:rPr>
              <a:t>in life?</a:t>
            </a:r>
          </a:p>
          <a:p>
            <a:endParaRPr lang="en-US" dirty="0">
              <a:ea typeface="ヒラギノ角ゴ Pro W3" charset="0"/>
            </a:endParaRPr>
          </a:p>
          <a:p>
            <a:r>
              <a:rPr lang="en-US" dirty="0">
                <a:ea typeface="ヒラギノ角ゴ Pro W3" charset="0"/>
              </a:rPr>
              <a:t>We need to help people discover their </a:t>
            </a:r>
            <a:r>
              <a:rPr lang="en-US" u="sng" dirty="0">
                <a:ea typeface="ヒラギノ角ゴ Pro W3" charset="0"/>
              </a:rPr>
              <a:t>passion</a:t>
            </a:r>
            <a:r>
              <a:rPr lang="en-US" dirty="0">
                <a:ea typeface="ヒラギノ角ゴ Pro W3" charset="0"/>
              </a:rPr>
              <a:t>.  </a:t>
            </a:r>
          </a:p>
          <a:p>
            <a:r>
              <a:rPr lang="en-US" dirty="0">
                <a:ea typeface="ヒラギノ角ゴ Pro W3" charset="0"/>
              </a:rPr>
              <a:t>What makes them get up in the morning and want to learn something new? </a:t>
            </a:r>
          </a:p>
          <a:p>
            <a:r>
              <a:rPr lang="en-US" dirty="0">
                <a:ea typeface="ヒラギノ角ゴ Pro W3" charset="0"/>
              </a:rPr>
              <a:t>It’s more than just working for a paycheck.  </a:t>
            </a:r>
          </a:p>
          <a:p>
            <a:endParaRPr lang="en-US" dirty="0">
              <a:ea typeface="ヒラギノ角ゴ Pro W3" charset="0"/>
            </a:endParaRPr>
          </a:p>
          <a:p>
            <a:r>
              <a:rPr lang="en-US" dirty="0">
                <a:ea typeface="ヒラギノ角ゴ Pro W3" charset="0"/>
              </a:rPr>
              <a:t>It’s doing satisfying work, making a </a:t>
            </a:r>
            <a:r>
              <a:rPr lang="en-US" u="sng" dirty="0">
                <a:ea typeface="ヒラギノ角ゴ Pro W3" charset="0"/>
              </a:rPr>
              <a:t>difference</a:t>
            </a:r>
            <a:r>
              <a:rPr lang="en-US" dirty="0">
                <a:ea typeface="ヒラギノ角ゴ Pro W3" charset="0"/>
              </a:rPr>
              <a:t> in the world,</a:t>
            </a:r>
            <a:r>
              <a:rPr lang="en-US" baseline="0" dirty="0">
                <a:ea typeface="ヒラギノ角ゴ Pro W3" charset="0"/>
              </a:rPr>
              <a:t> feeling </a:t>
            </a:r>
            <a:r>
              <a:rPr lang="en-US" u="sng" baseline="0" dirty="0">
                <a:ea typeface="ヒラギノ角ゴ Pro W3" charset="0"/>
              </a:rPr>
              <a:t>needed</a:t>
            </a:r>
            <a:r>
              <a:rPr lang="en-US" baseline="0" dirty="0">
                <a:ea typeface="ヒラギノ角ゴ Pro W3" charset="0"/>
              </a:rPr>
              <a:t>.</a:t>
            </a:r>
            <a:endParaRPr lang="en-US" dirty="0">
              <a:ea typeface="ヒラギノ角ゴ Pro W3" charset="0"/>
            </a:endParaRPr>
          </a:p>
          <a:p>
            <a:r>
              <a:rPr lang="en-US" dirty="0">
                <a:ea typeface="ヒラギノ角ゴ Pro W3" charset="0"/>
              </a:rPr>
              <a:t>And we need to help them to </a:t>
            </a:r>
            <a:r>
              <a:rPr lang="en-US" u="sng" dirty="0">
                <a:ea typeface="ヒラギノ角ゴ Pro W3" charset="0"/>
              </a:rPr>
              <a:t>turn</a:t>
            </a:r>
            <a:r>
              <a:rPr lang="en-US" dirty="0">
                <a:ea typeface="ヒラギノ角ゴ Pro W3" charset="0"/>
              </a:rPr>
              <a:t> that passion into a rewarding career.</a:t>
            </a:r>
          </a:p>
          <a:p>
            <a:r>
              <a:rPr lang="en-US" dirty="0">
                <a:ea typeface="ヒラギノ角ゴ Pro W3" charset="0"/>
              </a:rPr>
              <a:t>--</a:t>
            </a:r>
          </a:p>
          <a:p>
            <a:r>
              <a:rPr lang="en-US" dirty="0">
                <a:ea typeface="ヒラギノ角ゴ Pro W3" charset="0"/>
              </a:rPr>
              <a:t>In the future -- when our students </a:t>
            </a:r>
            <a:r>
              <a:rPr lang="en-US" u="sng" dirty="0">
                <a:ea typeface="ヒラギノ角ゴ Pro W3" charset="0"/>
              </a:rPr>
              <a:t>are</a:t>
            </a:r>
            <a:r>
              <a:rPr lang="en-US" dirty="0">
                <a:ea typeface="ヒラギノ角ゴ Pro W3" charset="0"/>
              </a:rPr>
              <a:t> employed, -- and someone asks them what they </a:t>
            </a:r>
            <a:r>
              <a:rPr lang="en-US" u="sng" dirty="0">
                <a:ea typeface="ヒラギノ角ゴ Pro W3" charset="0"/>
              </a:rPr>
              <a:t>do</a:t>
            </a:r>
            <a:r>
              <a:rPr lang="en-US" dirty="0">
                <a:ea typeface="ヒラギノ角ゴ Pro W3" charset="0"/>
              </a:rPr>
              <a:t> for a living, -- </a:t>
            </a:r>
          </a:p>
          <a:p>
            <a:r>
              <a:rPr lang="en-US" dirty="0" err="1">
                <a:ea typeface="ヒラギノ角ゴ Pro W3" charset="0"/>
              </a:rPr>
              <a:t>wouldn</a:t>
            </a:r>
            <a:r>
              <a:rPr lang="ja-JP" altLang="en-US" dirty="0">
                <a:ea typeface="ヒラギノ角ゴ Pro W3" charset="0"/>
              </a:rPr>
              <a:t>’</a:t>
            </a:r>
            <a:r>
              <a:rPr lang="en-US" altLang="ja-JP" dirty="0">
                <a:ea typeface="ヒラギノ角ゴ Pro W3" charset="0"/>
              </a:rPr>
              <a:t>t it be </a:t>
            </a:r>
            <a:r>
              <a:rPr lang="en-US" altLang="ja-JP" u="sng" dirty="0">
                <a:ea typeface="ヒラギノ角ゴ Pro W3" charset="0"/>
              </a:rPr>
              <a:t>great</a:t>
            </a:r>
            <a:r>
              <a:rPr lang="en-US" altLang="ja-JP" dirty="0">
                <a:ea typeface="ヒラギノ角ゴ Pro W3" charset="0"/>
              </a:rPr>
              <a:t> if they could say – </a:t>
            </a:r>
          </a:p>
          <a:p>
            <a:endParaRPr lang="en-US" dirty="0">
              <a:ea typeface="ヒラギノ角ゴ Pro W3" charset="0"/>
            </a:endParaRPr>
          </a:p>
          <a:p>
            <a:r>
              <a:rPr lang="ja-JP" altLang="en-US" dirty="0">
                <a:ea typeface="ヒラギノ角ゴ Pro W3" charset="0"/>
              </a:rPr>
              <a:t>“</a:t>
            </a:r>
            <a:r>
              <a:rPr lang="en-US" altLang="ja-JP" dirty="0">
                <a:ea typeface="ヒラギノ角ゴ Pro W3" charset="0"/>
              </a:rPr>
              <a:t>I get to make a </a:t>
            </a:r>
            <a:r>
              <a:rPr lang="en-US" altLang="ja-JP" u="sng" dirty="0">
                <a:ea typeface="ヒラギノ角ゴ Pro W3" charset="0"/>
              </a:rPr>
              <a:t>difference</a:t>
            </a:r>
            <a:r>
              <a:rPr lang="en-US" altLang="ja-JP" dirty="0">
                <a:ea typeface="ヒラギノ角ゴ Pro W3" charset="0"/>
              </a:rPr>
              <a:t> in the world.</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That’s what I </a:t>
            </a:r>
            <a:r>
              <a:rPr lang="en-US" u="sng" dirty="0">
                <a:ea typeface="ヒラギノ角ゴ Pro W3" charset="0"/>
              </a:rPr>
              <a:t>do</a:t>
            </a:r>
            <a:r>
              <a:rPr lang="mr-IN" dirty="0">
                <a:ea typeface="ヒラギノ角ゴ Pro W3" charset="0"/>
              </a:rPr>
              <a:t>…</a:t>
            </a:r>
            <a:endParaRPr lang="en-US" dirty="0">
              <a:ea typeface="ヒラギノ角ゴ Pro W3" charset="0"/>
            </a:endParaRPr>
          </a:p>
          <a:p>
            <a:r>
              <a:rPr lang="en-US" altLang="ja-JP" dirty="0">
                <a:ea typeface="ヒラギノ角ゴ Pro W3" charset="0"/>
              </a:rPr>
              <a:t>“I get to make a </a:t>
            </a:r>
            <a:r>
              <a:rPr lang="en-US" altLang="ja-JP" u="sng" dirty="0">
                <a:ea typeface="ヒラギノ角ゴ Pro W3" charset="0"/>
              </a:rPr>
              <a:t>difference</a:t>
            </a:r>
            <a:r>
              <a:rPr lang="en-US" altLang="ja-JP" u="none" dirty="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Chris </a:t>
            </a:r>
            <a:r>
              <a:rPr lang="en-US" dirty="0" err="1">
                <a:ea typeface="ヒラギノ角ゴ Pro W3" charset="0"/>
              </a:rPr>
              <a:t>Droessler</a:t>
            </a:r>
            <a:endParaRPr lang="en-US" dirty="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44932195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599"/>
            <a:ext cx="5867400" cy="7391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Thank You</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a:t>www.NCperkins.org</a:t>
            </a:r>
            <a:r>
              <a:rPr lang="en-US" dirty="0"/>
              <a:t>/presentations</a:t>
            </a: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146</a:t>
            </a:fld>
            <a:endParaRPr lang="en-US" sz="1200"/>
          </a:p>
        </p:txBody>
      </p:sp>
    </p:spTree>
    <p:extLst>
      <p:ext uri="{BB962C8B-B14F-4D97-AF65-F5344CB8AC3E}">
        <p14:creationId xmlns:p14="http://schemas.microsoft.com/office/powerpoint/2010/main" val="165588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616325" cy="2711450"/>
          </a:xfrm>
          <a:ln/>
        </p:spPr>
      </p:sp>
      <p:sp>
        <p:nvSpPr>
          <p:cNvPr id="27650" name="Notes Placeholder 2"/>
          <p:cNvSpPr>
            <a:spLocks noGrp="1"/>
          </p:cNvSpPr>
          <p:nvPr>
            <p:ph type="body" idx="1"/>
          </p:nvPr>
        </p:nvSpPr>
        <p:spPr>
          <a:xfrm>
            <a:off x="650875" y="3333509"/>
            <a:ext cx="5521325" cy="554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p>
          <a:p>
            <a:r>
              <a:rPr lang="en-US" altLang="ja-JP" dirty="0">
                <a:ea typeface="ヒラギノ角ゴ Pro W3" charset="0"/>
              </a:rPr>
              <a:t>But 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chart this say to our students who </a:t>
            </a:r>
            <a:r>
              <a:rPr lang="en-US" u="sng" dirty="0">
                <a:ea typeface="ヒラギノ角ゴ Pro W3" charset="0"/>
              </a:rPr>
              <a:t>will be </a:t>
            </a:r>
            <a:r>
              <a:rPr lang="en-US" dirty="0">
                <a:ea typeface="ヒラギノ角ゴ Pro W3" charset="0"/>
              </a:rPr>
              <a:t>employed </a:t>
            </a:r>
            <a:r>
              <a:rPr lang="en-US" u="sng" dirty="0">
                <a:ea typeface="ヒラギノ角ゴ Pro W3" charset="0"/>
              </a:rPr>
              <a:t>a few years </a:t>
            </a:r>
            <a:r>
              <a:rPr lang="en-US" dirty="0">
                <a:ea typeface="ヒラギノ角ゴ Pro W3" charset="0"/>
              </a:rPr>
              <a:t>from now? </a:t>
            </a:r>
          </a:p>
          <a:p>
            <a:r>
              <a:rPr lang="en-US" dirty="0">
                <a:ea typeface="ヒラギノ角ゴ Pro W3" charset="0"/>
              </a:rPr>
              <a:t>Will 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p>
          <a:p>
            <a:endParaRPr lang="en-US" dirty="0">
              <a:ea typeface="ヒラギノ角ゴ Pro W3" charset="0"/>
            </a:endParaRPr>
          </a:p>
          <a:p>
            <a:r>
              <a:rPr lang="en-US" dirty="0">
                <a:ea typeface="ヒラギノ角ゴ Pro W3" charset="0"/>
              </a:rPr>
              <a:t>What about the cost of business attire, business social expenses, club memberships, and other expenses that might be different at different levels of employment?</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a:ea typeface="ヒラギノ角ゴ Pro W3" charset="0"/>
              </a:rPr>
              <a:t>students about </a:t>
            </a:r>
            <a:r>
              <a:rPr lang="en-US" u="sng" dirty="0">
                <a:ea typeface="ヒラギノ角ゴ Pro W3" charset="0"/>
              </a:rPr>
              <a:t>their</a:t>
            </a:r>
            <a:r>
              <a:rPr lang="en-US" dirty="0">
                <a:ea typeface="ヒラギノ角ゴ Pro W3" charset="0"/>
              </a:rPr>
              <a:t> future?</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15</a:t>
            </a:fld>
            <a:endParaRPr lang="en-US" sz="1300"/>
          </a:p>
        </p:txBody>
      </p:sp>
    </p:spTree>
    <p:extLst>
      <p:ext uri="{BB962C8B-B14F-4D97-AF65-F5344CB8AC3E}">
        <p14:creationId xmlns:p14="http://schemas.microsoft.com/office/powerpoint/2010/main" val="116195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828" y="408008"/>
            <a:ext cx="1143000" cy="857250"/>
          </a:xfrm>
        </p:spPr>
      </p:sp>
      <p:sp>
        <p:nvSpPr>
          <p:cNvPr id="3" name="Notes Placeholder 2"/>
          <p:cNvSpPr>
            <a:spLocks noGrp="1"/>
          </p:cNvSpPr>
          <p:nvPr>
            <p:ph type="body" idx="1"/>
          </p:nvPr>
        </p:nvSpPr>
        <p:spPr>
          <a:xfrm>
            <a:off x="685800" y="1354238"/>
            <a:ext cx="5486400" cy="7713562"/>
          </a:xfrm>
        </p:spPr>
        <p:txBody>
          <a:bodyPr>
            <a:noAutofit/>
          </a:bodyPr>
          <a:lstStyle/>
          <a:p>
            <a:r>
              <a:rPr lang="en-US" sz="1500" dirty="0"/>
              <a:t>On the top you see the first five years of mean</a:t>
            </a:r>
            <a:r>
              <a:rPr lang="en-US" sz="1500" baseline="0" dirty="0"/>
              <a:t> </a:t>
            </a:r>
            <a:r>
              <a:rPr lang="en-US" sz="1500" dirty="0"/>
              <a:t>salaries for all graduates of all North Carolina Bachelor Degree programs.  This is the Mean wage, which many refer to as the average.</a:t>
            </a:r>
          </a:p>
          <a:p>
            <a:r>
              <a:rPr lang="en-US" sz="1500" dirty="0"/>
              <a:t>The bottom chart shows graduates</a:t>
            </a:r>
            <a:r>
              <a:rPr lang="en-US" sz="1500" baseline="0" dirty="0"/>
              <a:t> from Associate Degree programs from our North Carolina Community Colleges.</a:t>
            </a:r>
          </a:p>
          <a:p>
            <a:endParaRPr lang="en-US" sz="1500" baseline="0" dirty="0"/>
          </a:p>
          <a:p>
            <a:r>
              <a:rPr lang="en-US" sz="1500" dirty="0"/>
              <a:t>After five years of</a:t>
            </a:r>
            <a:r>
              <a:rPr lang="en-US" sz="1500" baseline="0" dirty="0"/>
              <a:t> working, a bachelor degree graduate in North Carolina earned just over</a:t>
            </a:r>
            <a:r>
              <a:rPr lang="en-US" sz="1500" dirty="0"/>
              <a:t> 37 thousand dollars.</a:t>
            </a:r>
          </a:p>
          <a:p>
            <a:endParaRPr lang="en-US" sz="1500" dirty="0"/>
          </a:p>
          <a:p>
            <a:r>
              <a:rPr lang="en-US" sz="1500" dirty="0"/>
              <a:t>Whereas</a:t>
            </a:r>
            <a:r>
              <a:rPr lang="en-US" sz="1500" baseline="0" dirty="0"/>
              <a:t> an associate degree graduate earned between 32 and 42 thousand dollars depending on the program area.</a:t>
            </a:r>
          </a:p>
          <a:p>
            <a:r>
              <a:rPr lang="en-US" sz="1500" baseline="0" dirty="0"/>
              <a:t>-Health Science and Industrial Technologies are the two programs with the highest wages.  Higher than the 4-year degrees.</a:t>
            </a:r>
          </a:p>
          <a:p>
            <a:endParaRPr lang="en-US" sz="1500" baseline="0" dirty="0"/>
          </a:p>
          <a:p>
            <a:r>
              <a:rPr lang="en-US" sz="1500" baseline="0" dirty="0"/>
              <a:t>And not only do the graduates of the 2-year program make more money than the graduates of the 4-year programs, think about the student loans to pay back. </a:t>
            </a:r>
          </a:p>
          <a:p>
            <a:r>
              <a:rPr lang="en-US" sz="1500" baseline="0" dirty="0"/>
              <a:t>A 4-year program at a state university costs about </a:t>
            </a:r>
            <a:r>
              <a:rPr lang="en-US" sz="1500" u="sng" baseline="0" dirty="0"/>
              <a:t>ten</a:t>
            </a:r>
            <a:r>
              <a:rPr lang="en-US" sz="1500" baseline="0" dirty="0"/>
              <a:t> times as much as a 2-year program at a community college.</a:t>
            </a:r>
          </a:p>
          <a:p>
            <a:r>
              <a:rPr lang="en-US" sz="1500" baseline="0" dirty="0"/>
              <a:t>Considering the cost of the education, and the student loans to pay back, who will be able to buy that fancy car sooner?</a:t>
            </a:r>
            <a:endParaRPr lang="en-US" sz="1500" dirty="0"/>
          </a:p>
          <a:p>
            <a:r>
              <a:rPr lang="en-US" sz="1500" baseline="0" dirty="0"/>
              <a:t>The web addresses where you can find all of my data sources is in the Notes</a:t>
            </a:r>
            <a:r>
              <a:rPr lang="en-US" sz="1500" dirty="0"/>
              <a:t> section under each slide. </a:t>
            </a:r>
          </a:p>
          <a:p>
            <a:r>
              <a:rPr lang="en-US" sz="1500" baseline="0" dirty="0"/>
              <a:t>At</a:t>
            </a:r>
            <a:r>
              <a:rPr lang="en-US" sz="1500" dirty="0"/>
              <a:t> this website you can break it down by exact degree and specific college.</a:t>
            </a:r>
            <a:endParaRPr lang="en-US" sz="1500" baseline="0" dirty="0"/>
          </a:p>
          <a:p>
            <a:r>
              <a:rPr lang="en-US" sz="1500" baseline="0" dirty="0"/>
              <a:t>You could do this for the technical programs offered at your local high school and community college and share them with the students, parents, and school counselors.</a:t>
            </a:r>
          </a:p>
          <a:p>
            <a:r>
              <a:rPr lang="en-US" sz="1500" baseline="0" dirty="0"/>
              <a:t>Forget what you have been told in the past about education and salaries. </a:t>
            </a:r>
            <a:r>
              <a:rPr lang="mr-IN" sz="1500" baseline="0" dirty="0"/>
              <a:t>–</a:t>
            </a:r>
            <a:r>
              <a:rPr lang="en-US" sz="1500" baseline="0" dirty="0"/>
              <a:t> </a:t>
            </a:r>
            <a:r>
              <a:rPr lang="en-US" sz="1500" u="sng" baseline="0" dirty="0"/>
              <a:t>This</a:t>
            </a:r>
            <a:r>
              <a:rPr lang="en-US" sz="1500" baseline="0" dirty="0"/>
              <a:t> is the new reality.</a:t>
            </a:r>
          </a:p>
          <a:p>
            <a:endParaRPr lang="en-US" sz="1500" baseline="0" dirty="0"/>
          </a:p>
          <a:p>
            <a:endParaRPr lang="en-US" sz="1500" dirty="0"/>
          </a:p>
          <a:p>
            <a:r>
              <a:rPr lang="en-US" sz="1500" dirty="0"/>
              <a:t>====</a:t>
            </a:r>
          </a:p>
          <a:p>
            <a:endParaRPr lang="en-US" sz="1500" dirty="0"/>
          </a:p>
          <a:p>
            <a:r>
              <a:rPr lang="en-US" sz="1500" dirty="0"/>
              <a:t>http://</a:t>
            </a:r>
            <a:r>
              <a:rPr lang="en-US" sz="1500" dirty="0" err="1"/>
              <a:t>nctower.com</a:t>
            </a:r>
            <a:r>
              <a:rPr lang="en-US" sz="1500" dirty="0"/>
              <a:t>/output/</a:t>
            </a:r>
            <a:r>
              <a:rPr lang="en-US" sz="1500" dirty="0" err="1"/>
              <a:t>unc</a:t>
            </a:r>
            <a:r>
              <a:rPr lang="en-US" sz="1500" dirty="0"/>
              <a:t>/7810/</a:t>
            </a:r>
          </a:p>
          <a:p>
            <a:r>
              <a:rPr lang="en-US" sz="1500" dirty="0"/>
              <a:t>2007-2008 Bachelor Degree graduates from All NC Universities</a:t>
            </a:r>
          </a:p>
          <a:p>
            <a:endParaRPr lang="en-US" sz="15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First </a:t>
            </a:r>
            <a:r>
              <a:rPr lang="mr-IN" sz="1500" dirty="0"/>
              <a:t>–</a:t>
            </a:r>
            <a:r>
              <a:rPr lang="en-US" sz="1500" dirty="0"/>
              <a:t> Apologies for the age of the data. This is the latest that has been released.  And I want to show a progression of five years of data.</a:t>
            </a:r>
          </a:p>
          <a:p>
            <a:endParaRPr lang="en-US" sz="1500" dirty="0"/>
          </a:p>
          <a:p>
            <a:endParaRPr lang="en-US" sz="1500" dirty="0"/>
          </a:p>
          <a:p>
            <a:r>
              <a:rPr lang="en-US" sz="1500" dirty="0"/>
              <a:t>http://</a:t>
            </a:r>
            <a:r>
              <a:rPr lang="en-US" sz="1500" dirty="0" err="1"/>
              <a:t>nctower.com</a:t>
            </a:r>
            <a:r>
              <a:rPr lang="en-US" sz="1500" dirty="0"/>
              <a:t>/output/</a:t>
            </a:r>
            <a:r>
              <a:rPr lang="en-US" sz="1500" dirty="0" err="1"/>
              <a:t>ncccs</a:t>
            </a:r>
            <a:r>
              <a:rPr lang="en-US" sz="1500" dirty="0"/>
              <a:t>/4840-4946-4797-4887-5059/</a:t>
            </a:r>
          </a:p>
          <a:p>
            <a:r>
              <a:rPr lang="en-US" sz="1500" dirty="0"/>
              <a:t>2007-2008 graduates from selected Associate Degree programs in NC</a:t>
            </a:r>
          </a:p>
          <a:p>
            <a:endParaRPr lang="en-US" sz="15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054622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17</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jobs</a:t>
            </a:r>
            <a:r>
              <a:rPr lang="en-US" baseline="0" dirty="0">
                <a:ea typeface="ヒラギノ角ゴ Pro W3" charset="0"/>
                <a:cs typeface="Times"/>
              </a:rPr>
              <a:t> </a:t>
            </a:r>
            <a:r>
              <a:rPr lang="en-US" dirty="0">
                <a:ea typeface="ヒラギノ角ゴ Pro W3" charset="0"/>
                <a:cs typeface="Times"/>
              </a:rPr>
              <a:t>projected in North Carolina in the year 2024.</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a:ea typeface="ヒラギノ角ゴ Pro W3" charset="0"/>
                <a:cs typeface="Times"/>
              </a:rPr>
              <a:t>one</a:t>
            </a:r>
            <a:r>
              <a:rPr lang="en-US" dirty="0">
                <a:ea typeface="ヒラギノ角ゴ Pro W3" charset="0"/>
                <a:cs typeface="Times"/>
              </a:rPr>
              <a:t> 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dirty="0">
                <a:ea typeface="ヒラギノ角ゴ Pro W3" charset="0"/>
                <a:cs typeface="Times"/>
              </a:rPr>
              <a:t>formal education past high school in order to get the job.  They require various amounts of On-The-Job 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2024</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2.61%</a:t>
            </a:r>
            <a:r>
              <a:rPr lang="en-US" dirty="0"/>
              <a:t> </a:t>
            </a:r>
            <a:r>
              <a:rPr lang="en-US" sz="1200" b="0" i="0" u="none" strike="noStrike" kern="1200" dirty="0">
                <a:solidFill>
                  <a:schemeClr val="tx1"/>
                </a:solidFill>
                <a:effectLst/>
                <a:latin typeface="+mn-lt"/>
                <a:ea typeface="+mn-ea"/>
                <a:cs typeface="+mn-cs"/>
              </a:rPr>
              <a:t>Doctoral or professional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2.13%</a:t>
            </a:r>
            <a:r>
              <a:rPr lang="en-US" dirty="0"/>
              <a:t> </a:t>
            </a:r>
            <a:r>
              <a:rPr lang="en-US" sz="1200" b="0" i="0" u="none" strike="noStrike" kern="1200" dirty="0">
                <a:solidFill>
                  <a:schemeClr val="tx1"/>
                </a:solidFill>
                <a:effectLst/>
                <a:latin typeface="+mn-lt"/>
                <a:ea typeface="+mn-ea"/>
                <a:cs typeface="+mn-cs"/>
              </a:rPr>
              <a:t>Master's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4.77%</a:t>
            </a:r>
            <a:r>
              <a:rPr lang="en-US" dirty="0"/>
              <a:t> </a:t>
            </a:r>
            <a:r>
              <a:rPr lang="en-US" sz="1200" b="0" i="0" u="none" strike="noStrike" kern="1200" dirty="0">
                <a:solidFill>
                  <a:schemeClr val="tx1"/>
                </a:solidFill>
                <a:effectLst/>
                <a:latin typeface="+mn-lt"/>
                <a:ea typeface="+mn-ea"/>
                <a:cs typeface="+mn-cs"/>
              </a:rPr>
              <a:t>Bachelor's Degree plus work experience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11.60%</a:t>
            </a:r>
            <a:r>
              <a:rPr lang="en-US" dirty="0"/>
              <a:t> </a:t>
            </a:r>
            <a:r>
              <a:rPr lang="en-US" sz="1200" b="0" i="0" u="none" strike="noStrike" kern="1200" dirty="0">
                <a:solidFill>
                  <a:schemeClr val="tx1"/>
                </a:solidFill>
                <a:effectLst/>
                <a:latin typeface="+mn-lt"/>
                <a:ea typeface="+mn-ea"/>
                <a:cs typeface="+mn-cs"/>
              </a:rPr>
              <a:t>Bachelor's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4.75%</a:t>
            </a:r>
            <a:r>
              <a:rPr lang="en-US" dirty="0"/>
              <a:t> </a:t>
            </a:r>
            <a:r>
              <a:rPr lang="en-US" sz="1200" b="0" i="0" u="none" strike="noStrike" kern="1200" dirty="0">
                <a:solidFill>
                  <a:schemeClr val="tx1"/>
                </a:solidFill>
                <a:effectLst/>
                <a:latin typeface="+mn-lt"/>
                <a:ea typeface="+mn-ea"/>
                <a:cs typeface="+mn-cs"/>
              </a:rPr>
              <a:t>Associate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3.92%</a:t>
            </a:r>
            <a:r>
              <a:rPr lang="en-US" dirty="0"/>
              <a:t> </a:t>
            </a:r>
            <a:r>
              <a:rPr lang="en-US" sz="1200" b="0" i="0" u="none" strike="noStrike" kern="1200" dirty="0">
                <a:solidFill>
                  <a:schemeClr val="tx1"/>
                </a:solidFill>
                <a:effectLst/>
                <a:latin typeface="+mn-lt"/>
                <a:ea typeface="+mn-ea"/>
                <a:cs typeface="+mn-cs"/>
              </a:rPr>
              <a:t>One/two years of college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6.20%</a:t>
            </a:r>
            <a:r>
              <a:rPr lang="en-US" dirty="0"/>
              <a:t> </a:t>
            </a:r>
            <a:r>
              <a:rPr lang="en-US" sz="1200" b="0" i="0" u="none" strike="noStrike" kern="1200" dirty="0">
                <a:solidFill>
                  <a:schemeClr val="tx1"/>
                </a:solidFill>
                <a:effectLst/>
                <a:latin typeface="+mn-lt"/>
                <a:ea typeface="+mn-ea"/>
                <a:cs typeface="+mn-cs"/>
              </a:rPr>
              <a:t>Long-term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19.04%</a:t>
            </a:r>
            <a:r>
              <a:rPr lang="en-US" dirty="0"/>
              <a:t> </a:t>
            </a:r>
            <a:r>
              <a:rPr lang="en-US" sz="1200" b="0" i="0" u="none" strike="noStrike" kern="1200" dirty="0">
                <a:solidFill>
                  <a:schemeClr val="tx1"/>
                </a:solidFill>
                <a:effectLst/>
                <a:latin typeface="+mn-lt"/>
                <a:ea typeface="+mn-ea"/>
                <a:cs typeface="+mn-cs"/>
              </a:rPr>
              <a:t>Moderate-term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36.96%</a:t>
            </a:r>
            <a:r>
              <a:rPr lang="en-US" dirty="0"/>
              <a:t> </a:t>
            </a:r>
            <a:r>
              <a:rPr lang="en-US" sz="1200" b="0" i="0" u="none" strike="noStrike" kern="1200" dirty="0">
                <a:solidFill>
                  <a:schemeClr val="tx1"/>
                </a:solidFill>
                <a:effectLst/>
                <a:latin typeface="+mn-lt"/>
                <a:ea typeface="+mn-ea"/>
                <a:cs typeface="+mn-cs"/>
              </a:rPr>
              <a:t>Short-term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8.01%</a:t>
            </a:r>
            <a:r>
              <a:rPr lang="en-US" dirty="0"/>
              <a:t> </a:t>
            </a:r>
            <a:r>
              <a:rPr lang="en-US" sz="1200" b="0" i="0" u="none" strike="noStrike" kern="1200" dirty="0">
                <a:solidFill>
                  <a:schemeClr val="tx1"/>
                </a:solidFill>
                <a:effectLst/>
                <a:latin typeface="+mn-lt"/>
                <a:ea typeface="+mn-ea"/>
                <a:cs typeface="+mn-cs"/>
              </a:rPr>
              <a:t>Work experience in a related occupation</a:t>
            </a:r>
            <a:r>
              <a:rPr lang="en-US" dirty="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443682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18</a:t>
            </a:fld>
            <a:endParaRPr lang="en-US" sz="1300"/>
          </a:p>
        </p:txBody>
      </p:sp>
      <p:sp>
        <p:nvSpPr>
          <p:cNvPr id="37890" name="Rectangle 2"/>
          <p:cNvSpPr>
            <a:spLocks noGrp="1" noRot="1" noChangeAspect="1" noChangeArrowheads="1" noTextEdit="1"/>
          </p:cNvSpPr>
          <p:nvPr>
            <p:ph type="sldImg"/>
          </p:nvPr>
        </p:nvSpPr>
        <p:spPr>
          <a:xfrm>
            <a:off x="1371600" y="1181100"/>
            <a:ext cx="3732835" cy="2799626"/>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ea typeface="ヒラギノ角ゴ Pro W3" charset="0"/>
                <a:cs typeface="Times"/>
              </a:rPr>
              <a:t>Since you will be working with recent high school graduates, you need</a:t>
            </a:r>
            <a:r>
              <a:rPr lang="en-US" sz="1600" baseline="0" dirty="0">
                <a:ea typeface="ヒラギノ角ゴ Pro W3" charset="0"/>
                <a:cs typeface="Times"/>
              </a:rPr>
              <a:t> to know what they are thinking.</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Carolina high school 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our high school graduates say 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recent high school graduates 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texting their friends.</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p>
          <a:p>
            <a:pPr marL="0" marR="0" indent="0" algn="l" defTabSz="914400" rtl="0" eaLnBrk="1" fontAlgn="auto" latinLnBrk="0" hangingPunct="1">
              <a:lnSpc>
                <a:spcPct val="100000"/>
              </a:lnSpc>
              <a:spcBef>
                <a:spcPct val="0"/>
              </a:spcBef>
              <a:spcAft>
                <a:spcPts val="0"/>
              </a:spcAft>
              <a:buClrTx/>
              <a:buSzTx/>
              <a:buFontTx/>
              <a:buNone/>
              <a:tabLst/>
              <a:defRPr/>
            </a:pPr>
            <a:r>
              <a:rPr lang="en-US" sz="1600" dirty="0">
                <a:solidFill>
                  <a:srgbClr val="181512"/>
                </a:solidFill>
                <a:ea typeface="ヒラギノ角ゴ Pro W3" charset="0"/>
                <a:cs typeface="ヒラギノ角ゴ Pro W3" charset="0"/>
              </a:rPr>
              <a:t>NC Public Schools Statistical Profile 2014-2015</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Pupil Information</a:t>
            </a:r>
          </a:p>
          <a:p>
            <a:pPr eaLnBrk="1" hangingPunct="1">
              <a:spcBef>
                <a:spcPct val="0"/>
              </a:spcBef>
            </a:pPr>
            <a:r>
              <a:rPr lang="en-US" sz="1600" dirty="0">
                <a:solidFill>
                  <a:srgbClr val="181512"/>
                </a:solidFill>
                <a:ea typeface="ヒラギノ角ゴ Pro W3" charset="0"/>
                <a:cs typeface="ヒラギノ角ゴ Pro W3" charset="0"/>
              </a:rPr>
              <a:t>Table 12.1 High School Graduates by Intentions</a:t>
            </a: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96,846 graduates in the class of 2015, 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ea typeface="ヒラギノ角ゴ Pro W3" charset="0"/>
                <a:cs typeface="ヒラギノ角ゴ Pro W3" charset="0"/>
              </a:rPr>
              <a:t>34.4% Public Senior Institutions</a:t>
            </a:r>
          </a:p>
          <a:p>
            <a:pPr eaLnBrk="1" hangingPunct="1"/>
            <a:r>
              <a:rPr lang="en-US" sz="1600" dirty="0">
                <a:ea typeface="ヒラギノ角ゴ Pro W3" charset="0"/>
                <a:cs typeface="ヒラギノ角ゴ Pro W3" charset="0"/>
              </a:rPr>
              <a:t>10.4% Private Senior Institutions</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37.2% Community/Technical College</a:t>
            </a:r>
          </a:p>
          <a:p>
            <a:pPr eaLnBrk="1" hangingPunct="1"/>
            <a:r>
              <a:rPr lang="en-US" sz="1600" dirty="0">
                <a:ea typeface="ヒラギノ角ゴ Pro W3" charset="0"/>
                <a:cs typeface="ヒラギノ角ゴ Pro W3" charset="0"/>
              </a:rPr>
              <a:t>0.5% Private Junior College</a:t>
            </a:r>
          </a:p>
          <a:p>
            <a:pPr eaLnBrk="1" hangingPunct="1"/>
            <a:r>
              <a:rPr lang="en-US" sz="1600" dirty="0">
                <a:ea typeface="ヒラギノ角ゴ Pro W3" charset="0"/>
                <a:cs typeface="ヒラギノ角ゴ Pro W3" charset="0"/>
              </a:rPr>
              <a:t>1.2% Trade/Business School</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4.6% Military</a:t>
            </a:r>
          </a:p>
          <a:p>
            <a:pPr eaLnBrk="1" hangingPunct="1"/>
            <a:r>
              <a:rPr lang="en-US" sz="1600" dirty="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1.9% 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35878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19</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78438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jobs </a:t>
            </a:r>
            <a:r>
              <a:rPr lang="en-US" u="sng" dirty="0">
                <a:ea typeface="ヒラギノ角ゴ Pro W3" charset="0"/>
                <a:cs typeface="Times"/>
              </a:rPr>
              <a:t>require</a:t>
            </a:r>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almost</a:t>
            </a:r>
            <a:r>
              <a:rPr lang="en-US" baseline="0" dirty="0">
                <a:ea typeface="ヒラギノ角ゴ Pro W3" charset="0"/>
                <a:cs typeface="Times"/>
                <a:sym typeface="Wingdings" charset="0"/>
              </a:rPr>
              <a:t> </a:t>
            </a:r>
            <a:r>
              <a:rPr lang="en-US" u="sng" dirty="0">
                <a:ea typeface="ヒラギノ角ゴ Pro W3" charset="0"/>
                <a:cs typeface="Times"/>
              </a:rPr>
              <a:t>45</a:t>
            </a:r>
            <a:r>
              <a:rPr lang="en-US" dirty="0">
                <a:ea typeface="ヒラギノ角ゴ Pro W3" charset="0"/>
                <a:cs typeface="Times"/>
              </a:rPr>
              <a:t> percent of our 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a:ea typeface="ヒラギノ角ゴ Pro W3" charset="0"/>
                <a:cs typeface="Times"/>
              </a:rPr>
              <a:t>21</a:t>
            </a:r>
            <a:r>
              <a:rPr lang="en-US" dirty="0">
                <a:ea typeface="ヒラギノ角ゴ Pro W3" charset="0"/>
                <a:cs typeface="Times"/>
              </a:rPr>
              <a:t> percent of the job</a:t>
            </a:r>
            <a:r>
              <a:rPr lang="en-US" baseline="0" dirty="0">
                <a:ea typeface="ヒラギノ角ゴ Pro W3" charset="0"/>
                <a:cs typeface="Times"/>
              </a:rPr>
              <a:t> openings</a:t>
            </a:r>
            <a:r>
              <a:rPr lang="en-US" dirty="0">
                <a:ea typeface="ヒラギノ角ゴ Pro W3" charset="0"/>
                <a:cs typeface="Times"/>
              </a:rPr>
              <a:t>. 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be left holding a sheepskin with no job to show for 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a:ea typeface="ヒラギノ角ゴ Pro W3" charset="0"/>
                <a:cs typeface="Times"/>
              </a:rPr>
              <a:t>39</a:t>
            </a:r>
            <a:r>
              <a:rPr lang="en-US" dirty="0">
                <a:ea typeface="ヒラギノ角ゴ Pro W3" charset="0"/>
                <a:cs typeface="Times"/>
              </a:rPr>
              <a:t> 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9</a:t>
            </a:r>
            <a:r>
              <a:rPr lang="en-US" dirty="0">
                <a:ea typeface="ヒラギノ角ゴ Pro W3" charset="0"/>
                <a:cs typeface="Times"/>
              </a:rPr>
              <a:t> percent of the jobs. </a:t>
            </a: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62 percent of the jobs do </a:t>
            </a:r>
            <a:r>
              <a:rPr lang="en-US" u="sng" dirty="0">
                <a:ea typeface="ヒラギノ角ゴ Pro W3" charset="0"/>
                <a:cs typeface="Times"/>
              </a:rPr>
              <a:t>not require </a:t>
            </a:r>
            <a:r>
              <a:rPr lang="en-US" dirty="0">
                <a:ea typeface="ヒラギノ角ゴ Pro W3" charset="0"/>
                <a:cs typeface="Times"/>
              </a:rPr>
              <a:t>postsecondary education (that means that you can get any of those blue jobs 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blue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a:ea typeface="ヒラギノ角ゴ Pro W3" charset="0"/>
                <a:cs typeface="Times"/>
              </a:rPr>
              <a:t>hired</a:t>
            </a:r>
            <a:r>
              <a:rPr lang="en-US" dirty="0">
                <a:ea typeface="ヒラギノ角ゴ Pro W3" charset="0"/>
                <a:cs typeface="Times"/>
              </a:rPr>
              <a:t>, and </a:t>
            </a:r>
            <a:r>
              <a:rPr lang="en-US" u="sng" dirty="0">
                <a:ea typeface="ヒラギノ角ゴ Pro W3" charset="0"/>
                <a:cs typeface="Times"/>
              </a:rPr>
              <a:t>might</a:t>
            </a:r>
            <a:r>
              <a:rPr lang="en-US" dirty="0">
                <a:ea typeface="ヒラギノ角ゴ Pro W3" charset="0"/>
                <a:cs typeface="Times"/>
              </a:rPr>
              <a:t> start at a higher </a:t>
            </a:r>
            <a:r>
              <a:rPr lang="en-US" u="sng" dirty="0">
                <a:ea typeface="ヒラギノ角ゴ Pro W3" charset="0"/>
                <a:cs typeface="Times"/>
              </a:rPr>
              <a:t>salary</a:t>
            </a:r>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sz="1200" b="0" i="0" u="none" strike="noStrike" kern="1200" dirty="0">
                <a:solidFill>
                  <a:schemeClr val="tx1"/>
                </a:solidFill>
                <a:effectLst/>
                <a:latin typeface="+mn-lt"/>
                <a:ea typeface="+mn-ea"/>
                <a:cs typeface="+mn-cs"/>
              </a:rPr>
              <a:t>21.11%</a:t>
            </a:r>
            <a:r>
              <a:rPr lang="en-US" dirty="0"/>
              <a:t> </a:t>
            </a:r>
            <a:r>
              <a:rPr lang="en-US" sz="1200" b="0" i="0" u="none" strike="noStrike" kern="1200" dirty="0">
                <a:solidFill>
                  <a:schemeClr val="tx1"/>
                </a:solidFill>
                <a:effectLst/>
                <a:latin typeface="+mn-lt"/>
                <a:ea typeface="+mn-ea"/>
                <a:cs typeface="+mn-cs"/>
              </a:rPr>
              <a:t>four or more years of college</a:t>
            </a:r>
            <a:r>
              <a:rPr lang="en-US" dirty="0"/>
              <a:t> </a:t>
            </a:r>
          </a:p>
          <a:p>
            <a:pPr eaLnBrk="1" hangingPunct="1"/>
            <a:r>
              <a:rPr lang="en-US" sz="1200" b="0" i="0" u="none" strike="noStrike" kern="1200" dirty="0">
                <a:solidFill>
                  <a:schemeClr val="tx1"/>
                </a:solidFill>
                <a:effectLst/>
                <a:latin typeface="+mn-lt"/>
                <a:ea typeface="+mn-ea"/>
                <a:cs typeface="+mn-cs"/>
              </a:rPr>
              <a:t>8.67%</a:t>
            </a:r>
            <a:r>
              <a:rPr lang="en-US" dirty="0"/>
              <a:t> </a:t>
            </a:r>
            <a:r>
              <a:rPr lang="en-US" sz="1200" b="0" i="0" u="none" strike="noStrike" kern="1200" dirty="0">
                <a:solidFill>
                  <a:schemeClr val="tx1"/>
                </a:solidFill>
                <a:effectLst/>
                <a:latin typeface="+mn-lt"/>
                <a:ea typeface="+mn-ea"/>
                <a:cs typeface="+mn-cs"/>
              </a:rPr>
              <a:t>1-2 years of college</a:t>
            </a:r>
            <a:r>
              <a:rPr lang="en-US" dirty="0"/>
              <a:t> </a:t>
            </a:r>
          </a:p>
          <a:p>
            <a:pPr eaLnBrk="1" hangingPunct="1"/>
            <a:r>
              <a:rPr lang="en-US" sz="1200" b="0" i="0" u="none" strike="noStrike" kern="1200" dirty="0">
                <a:solidFill>
                  <a:schemeClr val="tx1"/>
                </a:solidFill>
                <a:effectLst/>
                <a:latin typeface="+mn-lt"/>
                <a:ea typeface="+mn-ea"/>
                <a:cs typeface="+mn-cs"/>
              </a:rPr>
              <a:t>62.21%</a:t>
            </a:r>
            <a:r>
              <a:rPr lang="en-US" dirty="0"/>
              <a:t> </a:t>
            </a:r>
            <a:r>
              <a:rPr lang="en-US" sz="1200" b="0" i="0" u="none" strike="noStrike" kern="1200" dirty="0">
                <a:solidFill>
                  <a:schemeClr val="tx1"/>
                </a:solidFill>
                <a:effectLst/>
                <a:latin typeface="+mn-lt"/>
                <a:ea typeface="+mn-ea"/>
                <a:cs typeface="+mn-cs"/>
              </a:rPr>
              <a:t>OJT - On the job training</a:t>
            </a:r>
            <a:r>
              <a:rPr lang="en-US" dirty="0"/>
              <a:t> </a:t>
            </a:r>
          </a:p>
          <a:p>
            <a:pPr eaLnBrk="1" hangingPunct="1"/>
            <a:r>
              <a:rPr lang="en-US" sz="1200" b="0" i="0" u="none" strike="noStrike" kern="1200" dirty="0">
                <a:solidFill>
                  <a:schemeClr val="tx1"/>
                </a:solidFill>
                <a:effectLst/>
                <a:latin typeface="+mn-lt"/>
                <a:ea typeface="+mn-ea"/>
                <a:cs typeface="+mn-cs"/>
              </a:rPr>
              <a:t>8.01%</a:t>
            </a:r>
            <a:r>
              <a:rPr lang="en-US" dirty="0"/>
              <a:t> </a:t>
            </a:r>
            <a:r>
              <a:rPr lang="en-US" sz="1200" b="0" i="0" u="none" strike="noStrike" kern="1200" dirty="0">
                <a:solidFill>
                  <a:schemeClr val="tx1"/>
                </a:solidFill>
                <a:effectLst/>
                <a:latin typeface="+mn-lt"/>
                <a:ea typeface="+mn-ea"/>
                <a:cs typeface="+mn-cs"/>
              </a:rPr>
              <a:t>Work experience in a related occupation</a:t>
            </a:r>
            <a:r>
              <a:rPr lang="en-US" dirty="0"/>
              <a:t> </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86508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256573"/>
            <a:ext cx="3751480" cy="2813610"/>
          </a:xfrm>
        </p:spPr>
      </p:sp>
      <p:sp>
        <p:nvSpPr>
          <p:cNvPr id="3" name="Notes Placeholder 2"/>
          <p:cNvSpPr>
            <a:spLocks noGrp="1"/>
          </p:cNvSpPr>
          <p:nvPr>
            <p:ph type="body" idx="1"/>
          </p:nvPr>
        </p:nvSpPr>
        <p:spPr>
          <a:xfrm>
            <a:off x="685800" y="3298784"/>
            <a:ext cx="5486400" cy="5845216"/>
          </a:xfrm>
        </p:spPr>
        <p:txBody>
          <a:bodyPr>
            <a:noAutofit/>
          </a:bodyPr>
          <a:lstStyle/>
          <a:p>
            <a:r>
              <a:rPr lang="en-US" dirty="0"/>
              <a:t>An Ancient</a:t>
            </a:r>
            <a:r>
              <a:rPr lang="en-US" baseline="0" dirty="0"/>
              <a:t> Japanese proverb says “</a:t>
            </a:r>
            <a:r>
              <a:rPr lang="en-US" dirty="0"/>
              <a:t>You can’t see the whole sky through a bamboo tube.”</a:t>
            </a:r>
          </a:p>
          <a:p>
            <a:endParaRPr lang="en-US" dirty="0"/>
          </a:p>
          <a:p>
            <a:r>
              <a:rPr lang="en-US" dirty="0"/>
              <a:t>We are trained from an early age to look at things through</a:t>
            </a:r>
            <a:r>
              <a:rPr lang="en-US" baseline="0" dirty="0"/>
              <a:t> a </a:t>
            </a:r>
            <a:r>
              <a:rPr lang="en-US" u="sng" baseline="0" dirty="0"/>
              <a:t>tube</a:t>
            </a:r>
            <a:r>
              <a:rPr lang="en-US" baseline="0" dirty="0"/>
              <a:t>. </a:t>
            </a:r>
          </a:p>
          <a:p>
            <a:r>
              <a:rPr lang="en-US" baseline="0" dirty="0"/>
              <a:t>Our education system is set up to train students to look at math, English, and other subjects in </a:t>
            </a:r>
            <a:r>
              <a:rPr lang="en-US" u="sng" baseline="0" dirty="0"/>
              <a:t>isolation</a:t>
            </a:r>
            <a:r>
              <a:rPr lang="en-US" baseline="0" dirty="0"/>
              <a:t> from each other. </a:t>
            </a:r>
          </a:p>
          <a:p>
            <a:endParaRPr lang="en-US" baseline="0" dirty="0"/>
          </a:p>
          <a:p>
            <a:r>
              <a:rPr lang="en-US" baseline="0" dirty="0"/>
              <a:t>The </a:t>
            </a:r>
            <a:r>
              <a:rPr lang="en-US" u="sng" baseline="0" dirty="0"/>
              <a:t>focus</a:t>
            </a:r>
            <a:r>
              <a:rPr lang="en-US" baseline="0" dirty="0"/>
              <a:t> is on doing </a:t>
            </a:r>
            <a:r>
              <a:rPr lang="en-US" u="sng" baseline="0" dirty="0"/>
              <a:t>just</a:t>
            </a:r>
            <a:r>
              <a:rPr lang="en-US" baseline="0" dirty="0"/>
              <a:t> enough in those independent classes to make the grade you wish and move on. </a:t>
            </a:r>
          </a:p>
          <a:p>
            <a:r>
              <a:rPr lang="en-US" baseline="0" dirty="0"/>
              <a:t>If you are caught looking at the world outside your bamboo tube, -- you might be accused of -- </a:t>
            </a:r>
            <a:r>
              <a:rPr lang="en-US" u="sng" baseline="0" dirty="0"/>
              <a:t>cheating</a:t>
            </a:r>
            <a:r>
              <a:rPr lang="en-US" baseline="0" dirty="0"/>
              <a:t>.</a:t>
            </a:r>
          </a:p>
          <a:p>
            <a:endParaRPr lang="en-US" baseline="0" dirty="0"/>
          </a:p>
          <a:p>
            <a:r>
              <a:rPr lang="en-US" baseline="0" dirty="0"/>
              <a:t>Just as you can not see the whole sky by looking through a bamboo tube, you can not learn everything from </a:t>
            </a:r>
            <a:r>
              <a:rPr lang="en-US" u="sng" baseline="0" dirty="0"/>
              <a:t>me</a:t>
            </a:r>
            <a:r>
              <a:rPr lang="en-US" baseline="0" dirty="0"/>
              <a:t>.  </a:t>
            </a:r>
          </a:p>
          <a:p>
            <a:endParaRPr lang="en-US" baseline="0" dirty="0"/>
          </a:p>
          <a:p>
            <a:r>
              <a:rPr lang="en-US" baseline="0" dirty="0"/>
              <a:t>So I’ll show you what </a:t>
            </a:r>
            <a:r>
              <a:rPr lang="en-US" u="sng" baseline="0" dirty="0"/>
              <a:t>I</a:t>
            </a:r>
            <a:r>
              <a:rPr lang="en-US" baseline="0" dirty="0"/>
              <a:t> have been looking at through my </a:t>
            </a:r>
            <a:r>
              <a:rPr lang="en-US" u="sng" baseline="0" dirty="0"/>
              <a:t>own</a:t>
            </a:r>
            <a:r>
              <a:rPr lang="en-US" baseline="0" dirty="0"/>
              <a:t> bamboo tube.</a:t>
            </a:r>
          </a:p>
          <a:p>
            <a:r>
              <a:rPr lang="en-US" baseline="0" dirty="0"/>
              <a:t>And I’ll show you some of the things that I get to see when I put the bamboo tube </a:t>
            </a:r>
            <a:r>
              <a:rPr lang="en-US" u="sng" baseline="0" dirty="0"/>
              <a:t>aside</a:t>
            </a:r>
            <a:r>
              <a:rPr lang="en-US" baseline="0" dirty="0"/>
              <a:t> -- and just look up at the </a:t>
            </a:r>
            <a:r>
              <a:rPr lang="en-US" u="sng" baseline="0" dirty="0"/>
              <a:t>whole sky</a:t>
            </a:r>
            <a:r>
              <a:rPr lang="en-US" baseline="0" dirty="0"/>
              <a:t>.</a:t>
            </a:r>
            <a:endParaRPr lang="en-US" dirty="0"/>
          </a:p>
          <a:p>
            <a:endParaRPr lang="en-US" dirty="0"/>
          </a:p>
          <a:p>
            <a:endParaRPr lang="en-US" dirty="0"/>
          </a:p>
          <a:p>
            <a:r>
              <a:rPr lang="en-US" dirty="0"/>
              <a:t>====</a:t>
            </a:r>
          </a:p>
          <a:p>
            <a:r>
              <a:rPr lang="en-US" dirty="0"/>
              <a:t>Quote</a:t>
            </a:r>
          </a:p>
          <a:p>
            <a:r>
              <a:rPr lang="en-US" dirty="0"/>
              <a:t>http://</a:t>
            </a:r>
            <a:r>
              <a:rPr lang="en-US" dirty="0" err="1"/>
              <a:t>www.rodneyohebsion.com</a:t>
            </a:r>
            <a:r>
              <a:rPr lang="en-US" dirty="0"/>
              <a:t>/</a:t>
            </a:r>
            <a:r>
              <a:rPr lang="en-US" dirty="0" err="1"/>
              <a:t>japan.htm</a:t>
            </a:r>
            <a:endParaRPr lang="en-US" dirty="0"/>
          </a:p>
          <a:p>
            <a:r>
              <a:rPr lang="en-US" dirty="0"/>
              <a:t>http://</a:t>
            </a:r>
            <a:r>
              <a:rPr lang="en-US" dirty="0" err="1"/>
              <a:t>www.worldofproverbs.com</a:t>
            </a:r>
            <a:r>
              <a:rPr lang="en-US" dirty="0"/>
              <a:t>/2012/04/you-cant-see-whole-sky-through-</a:t>
            </a:r>
            <a:r>
              <a:rPr lang="en-US" dirty="0" err="1"/>
              <a:t>bamboo.html</a:t>
            </a:r>
            <a:endParaRPr lang="en-US" dirty="0"/>
          </a:p>
          <a:p>
            <a:endParaRPr lang="en-US" dirty="0"/>
          </a:p>
          <a:p>
            <a:endParaRPr lang="en-US" dirty="0"/>
          </a:p>
          <a:p>
            <a:r>
              <a:rPr lang="en-US" dirty="0"/>
              <a:t>Panda photo</a:t>
            </a:r>
          </a:p>
          <a:p>
            <a:r>
              <a:rPr lang="en-US" dirty="0"/>
              <a:t>https://</a:t>
            </a:r>
            <a:r>
              <a:rPr lang="en-US" dirty="0" err="1"/>
              <a:t>www.flickr.com</a:t>
            </a:r>
            <a:r>
              <a:rPr lang="en-US" dirty="0"/>
              <a:t>/photos/</a:t>
            </a:r>
            <a:r>
              <a:rPr lang="en-US" dirty="0" err="1"/>
              <a:t>kjdrill</a:t>
            </a:r>
            <a:r>
              <a:rPr lang="en-US" dirty="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188503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5181600"/>
          </a:xfrm>
        </p:spPr>
        <p:txBody>
          <a:bodyPr>
            <a:noAutofit/>
          </a:bodyPr>
          <a:lstStyle/>
          <a:p>
            <a:r>
              <a:rPr lang="en-US" dirty="0"/>
              <a:t>Let’s </a:t>
            </a:r>
            <a:r>
              <a:rPr lang="en-US" u="sng" dirty="0"/>
              <a:t>look</a:t>
            </a:r>
            <a:r>
              <a:rPr lang="en-US" dirty="0"/>
              <a:t> at some salaries.</a:t>
            </a:r>
          </a:p>
          <a:p>
            <a:endParaRPr lang="en-US" dirty="0"/>
          </a:p>
          <a:p>
            <a:r>
              <a:rPr lang="en-US" dirty="0"/>
              <a:t>Here you see the jobs that require short O J T or on-the-job training.  </a:t>
            </a:r>
          </a:p>
          <a:p>
            <a:endParaRPr lang="en-US" dirty="0"/>
          </a:p>
          <a:p>
            <a:r>
              <a:rPr lang="en-US" dirty="0"/>
              <a:t>And I am showing you only jobs that are</a:t>
            </a:r>
            <a:r>
              <a:rPr lang="en-US" baseline="0" dirty="0"/>
              <a:t> projected to be in </a:t>
            </a:r>
            <a:r>
              <a:rPr lang="en-US" u="sng" baseline="0" dirty="0"/>
              <a:t>high</a:t>
            </a:r>
            <a:r>
              <a:rPr lang="en-US" baseline="0" dirty="0"/>
              <a:t> demand over this 10-year projection period.</a:t>
            </a:r>
            <a:endParaRPr lang="en-US" dirty="0"/>
          </a:p>
          <a:p>
            <a:endParaRPr lang="en-US" dirty="0"/>
          </a:p>
          <a:p>
            <a:r>
              <a:rPr lang="en-US" dirty="0"/>
              <a:t>Short</a:t>
            </a:r>
            <a:r>
              <a:rPr lang="en-US" baseline="0" dirty="0"/>
              <a:t> OJT means y</a:t>
            </a:r>
            <a:r>
              <a:rPr lang="en-US" dirty="0"/>
              <a:t>ou can get one of these jobs right out of high school, and within a </a:t>
            </a:r>
            <a:r>
              <a:rPr lang="en-US" u="sng" dirty="0"/>
              <a:t>month</a:t>
            </a:r>
            <a:r>
              <a:rPr lang="en-US" dirty="0"/>
              <a:t> you know all you need to know to do the job.</a:t>
            </a:r>
          </a:p>
          <a:p>
            <a:endParaRPr lang="en-US" dirty="0"/>
          </a:p>
          <a:p>
            <a:r>
              <a:rPr lang="en-US" dirty="0"/>
              <a:t>You do</a:t>
            </a:r>
            <a:r>
              <a:rPr lang="en-US" baseline="0" dirty="0"/>
              <a:t> not see life-sustaining wages here, but these jobs could be a </a:t>
            </a:r>
            <a:r>
              <a:rPr lang="en-US" u="sng" baseline="0" dirty="0"/>
              <a:t>start</a:t>
            </a:r>
            <a:r>
              <a:rPr lang="en-US" baseline="0" dirty="0"/>
              <a:t> on a pathway to a higher-paying occupation.</a:t>
            </a:r>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571801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Moderate on-the-job training means you need more than a month of training,</a:t>
            </a:r>
            <a:r>
              <a:rPr lang="en-US" baseline="0" dirty="0"/>
              <a:t> but within a year,</a:t>
            </a:r>
            <a:r>
              <a:rPr lang="en-US" dirty="0"/>
              <a:t> </a:t>
            </a:r>
            <a:r>
              <a:rPr lang="en-US" baseline="0" dirty="0"/>
              <a:t>you are ready to work by yourself.</a:t>
            </a:r>
          </a:p>
          <a:p>
            <a:endParaRPr lang="en-US" baseline="0" dirty="0">
              <a:ea typeface="ヒラギノ角ゴ Pro W3" charset="0"/>
              <a:cs typeface="Times"/>
            </a:endParaRPr>
          </a:p>
          <a:p>
            <a:r>
              <a:rPr lang="en-US" baseline="0" dirty="0">
                <a:ea typeface="ヒラギノ角ゴ Pro W3" charset="0"/>
                <a:cs typeface="Times"/>
              </a:rPr>
              <a:t>There </a:t>
            </a:r>
            <a:r>
              <a:rPr lang="en-US" u="sng" baseline="0" dirty="0">
                <a:ea typeface="ヒラギノ角ゴ Pro W3" charset="0"/>
                <a:cs typeface="Times"/>
              </a:rPr>
              <a:t>are</a:t>
            </a:r>
            <a:r>
              <a:rPr lang="en-US" baseline="0" dirty="0">
                <a:ea typeface="ヒラギノ角ゴ Pro W3" charset="0"/>
                <a:cs typeface="Times"/>
              </a:rPr>
              <a:t> community college programs for many of these jobs, but they are not </a:t>
            </a:r>
            <a:r>
              <a:rPr lang="en-US" u="sng" baseline="0" dirty="0">
                <a:ea typeface="ヒラギノ角ゴ Pro W3" charset="0"/>
                <a:cs typeface="Times"/>
              </a:rPr>
              <a:t>required</a:t>
            </a:r>
            <a:r>
              <a:rPr lang="en-US" baseline="0" dirty="0">
                <a:ea typeface="ヒラギノ角ゴ Pro W3" charset="0"/>
                <a:cs typeface="Times"/>
              </a:rPr>
              <a:t> by the workforce for entry-level employment, but would make you more hirable.</a:t>
            </a:r>
          </a:p>
          <a:p>
            <a:endParaRPr lang="en-US" baseline="0" dirty="0">
              <a:ea typeface="ヒラギノ角ゴ Pro W3" charset="0"/>
              <a:cs typeface="Times"/>
            </a:endParaRPr>
          </a:p>
          <a:p>
            <a:r>
              <a:rPr lang="en-US" baseline="0" dirty="0">
                <a:ea typeface="ヒラギノ角ゴ Pro W3" charset="0"/>
                <a:cs typeface="Times"/>
              </a:rPr>
              <a:t>We are looking only at high-demand occupations.</a:t>
            </a:r>
            <a:endParaRPr lang="en-US" dirty="0">
              <a:ea typeface="ヒラギノ角ゴ Pro W3" charset="0"/>
              <a:cs typeface="Times"/>
            </a:endParaRP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66263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50853"/>
          </a:xfrm>
        </p:spPr>
        <p:txBody>
          <a:bodyPr>
            <a:noAutofit/>
          </a:bodyPr>
          <a:lstStyle/>
          <a:p>
            <a:r>
              <a:rPr lang="en-US" dirty="0"/>
              <a:t>Long on-the-job training means you can get these jobs right out of high school, but it will take on-the-job training for over a year to get you completely trained.</a:t>
            </a:r>
          </a:p>
          <a:p>
            <a:endParaRPr lang="en-US" dirty="0">
              <a:ea typeface="ヒラギノ角ゴ Pro W3" charset="0"/>
              <a:cs typeface="Times"/>
            </a:endParaRPr>
          </a:p>
          <a:p>
            <a:r>
              <a:rPr lang="en-US" dirty="0">
                <a:ea typeface="ヒラギノ角ゴ Pro W3" charset="0"/>
                <a:cs typeface="Times"/>
              </a:rPr>
              <a:t>Most of these jobs have training programs at our community colleges.  Which means you </a:t>
            </a:r>
            <a:r>
              <a:rPr lang="en-US" u="sng" dirty="0">
                <a:ea typeface="ヒラギノ角ゴ Pro W3" charset="0"/>
                <a:cs typeface="Times"/>
              </a:rPr>
              <a:t>could</a:t>
            </a:r>
            <a:r>
              <a:rPr lang="en-US" dirty="0">
                <a:ea typeface="ヒラギノ角ゴ Pro W3" charset="0"/>
                <a:cs typeface="Times"/>
              </a:rPr>
              <a:t> get the training </a:t>
            </a:r>
            <a:r>
              <a:rPr lang="en-US" u="sng" dirty="0">
                <a:ea typeface="ヒラギノ角ゴ Pro W3" charset="0"/>
                <a:cs typeface="Times"/>
              </a:rPr>
              <a:t>first</a:t>
            </a:r>
            <a:r>
              <a:rPr lang="en-US" dirty="0">
                <a:ea typeface="ヒラギノ角ゴ Pro W3" charset="0"/>
                <a:cs typeface="Times"/>
              </a:rPr>
              <a:t>, and then probably start at a </a:t>
            </a:r>
            <a:r>
              <a:rPr lang="en-US" u="sng" dirty="0">
                <a:ea typeface="ヒラギノ角ゴ Pro W3" charset="0"/>
                <a:cs typeface="Times"/>
              </a:rPr>
              <a:t>higher</a:t>
            </a:r>
            <a:r>
              <a:rPr lang="en-US" dirty="0">
                <a:ea typeface="ヒラギノ角ゴ Pro W3" charset="0"/>
                <a:cs typeface="Times"/>
              </a:rPr>
              <a:t> </a:t>
            </a:r>
            <a:r>
              <a:rPr lang="en-US" u="sng" dirty="0">
                <a:ea typeface="ヒラギノ角ゴ Pro W3" charset="0"/>
                <a:cs typeface="Times"/>
              </a:rPr>
              <a:t>salary</a:t>
            </a:r>
            <a:r>
              <a:rPr lang="en-US" dirty="0">
                <a:ea typeface="ヒラギノ角ゴ Pro W3" charset="0"/>
                <a:cs typeface="Times"/>
              </a:rPr>
              <a:t>.</a:t>
            </a:r>
          </a:p>
          <a:p>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An Apprenticeship program could be the pathway to these occupations.</a:t>
            </a: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441546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27703"/>
          </a:xfrm>
        </p:spPr>
        <p:txBody>
          <a:bodyPr>
            <a:noAutofit/>
          </a:bodyPr>
          <a:lstStyle/>
          <a:p>
            <a:r>
              <a:rPr lang="en-US" dirty="0"/>
              <a:t>These jobs require one or two years at a community college or other training school. </a:t>
            </a:r>
          </a:p>
          <a:p>
            <a:r>
              <a:rPr lang="en-US" dirty="0"/>
              <a:t>You might end up with a diploma or a certificate, but </a:t>
            </a:r>
            <a:r>
              <a:rPr lang="en-US" u="sng" dirty="0"/>
              <a:t>not</a:t>
            </a:r>
            <a:r>
              <a:rPr lang="en-US" dirty="0"/>
              <a:t> an Associate degree.</a:t>
            </a:r>
          </a:p>
          <a:p>
            <a:endParaRPr lang="en-US" dirty="0"/>
          </a:p>
          <a:p>
            <a:r>
              <a:rPr lang="en-US" dirty="0"/>
              <a:t>The starting salaries are not much better than the jobs that do</a:t>
            </a:r>
            <a:r>
              <a:rPr lang="en-US" baseline="0" dirty="0"/>
              <a:t> not require </a:t>
            </a:r>
            <a:r>
              <a:rPr lang="en-US" u="sng" baseline="0" dirty="0"/>
              <a:t>any</a:t>
            </a:r>
            <a:r>
              <a:rPr lang="en-US" baseline="0" dirty="0"/>
              <a:t> college work.</a:t>
            </a:r>
          </a:p>
          <a:p>
            <a:endParaRPr lang="en-US" baseline="0" dirty="0"/>
          </a:p>
          <a:p>
            <a:r>
              <a:rPr lang="en-US" baseline="0" dirty="0"/>
              <a:t>Some of these require a state license in order to work in these occupations.</a:t>
            </a:r>
            <a:endParaRPr lang="en-US" dirty="0"/>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1679151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95149" cy="3446362"/>
          </a:xfrm>
        </p:spPr>
      </p:sp>
      <p:sp>
        <p:nvSpPr>
          <p:cNvPr id="3" name="Notes Placeholder 2"/>
          <p:cNvSpPr>
            <a:spLocks noGrp="1"/>
          </p:cNvSpPr>
          <p:nvPr>
            <p:ph type="body" idx="1"/>
          </p:nvPr>
        </p:nvSpPr>
        <p:spPr>
          <a:xfrm>
            <a:off x="685800" y="4479402"/>
            <a:ext cx="5181600" cy="4664597"/>
          </a:xfrm>
        </p:spPr>
        <p:txBody>
          <a:bodyPr>
            <a:noAutofit/>
          </a:bodyPr>
          <a:lstStyle/>
          <a:p>
            <a:r>
              <a:rPr lang="en-US" dirty="0"/>
              <a:t>Here is where you see the jump in salaries.</a:t>
            </a:r>
          </a:p>
          <a:p>
            <a:endParaRPr lang="en-US" dirty="0"/>
          </a:p>
          <a:p>
            <a:r>
              <a:rPr lang="en-US" dirty="0"/>
              <a:t>These are the jobs that are predicted to be in high-demand in North Carolina that require an Associate Degree</a:t>
            </a:r>
            <a:r>
              <a:rPr lang="en-US" baseline="0" dirty="0"/>
              <a:t>.  </a:t>
            </a:r>
          </a:p>
          <a:p>
            <a:endParaRPr lang="en-US" baseline="0" dirty="0"/>
          </a:p>
          <a:p>
            <a:r>
              <a:rPr lang="en-US" baseline="0" dirty="0"/>
              <a:t>Note that most of these occupations are the “helping” or “assisting”-type jobs in the </a:t>
            </a:r>
            <a:r>
              <a:rPr lang="en-US" u="sng" baseline="0" dirty="0"/>
              <a:t>Healthcare</a:t>
            </a:r>
            <a:r>
              <a:rPr lang="en-US" baseline="0" dirty="0"/>
              <a:t> industry. </a:t>
            </a:r>
          </a:p>
          <a:p>
            <a:endParaRPr lang="en-US" baseline="0" dirty="0"/>
          </a:p>
          <a:p>
            <a:r>
              <a:rPr lang="en-US" baseline="0" dirty="0"/>
              <a:t>All of the “assisting”-type jobs in the Healthcare industry </a:t>
            </a:r>
            <a:r>
              <a:rPr lang="en-US" u="sng" baseline="0" dirty="0"/>
              <a:t>are</a:t>
            </a:r>
            <a:r>
              <a:rPr lang="en-US" baseline="0" dirty="0"/>
              <a:t> in </a:t>
            </a:r>
            <a:r>
              <a:rPr lang="en-US" u="sng" baseline="0" dirty="0"/>
              <a:t>high</a:t>
            </a:r>
            <a:r>
              <a:rPr lang="en-US" baseline="0" dirty="0"/>
              <a:t> </a:t>
            </a:r>
            <a:r>
              <a:rPr lang="en-US" u="sng" baseline="0" dirty="0"/>
              <a:t>demand</a:t>
            </a:r>
            <a:r>
              <a:rPr lang="en-US" baseline="0" dirty="0"/>
              <a:t>, -- </a:t>
            </a:r>
            <a:r>
              <a:rPr lang="en-US" u="sng" baseline="0" dirty="0"/>
              <a:t>were</a:t>
            </a:r>
            <a:r>
              <a:rPr lang="en-US" baseline="0" dirty="0"/>
              <a:t> in high demand throughout the recent recession, -- and should </a:t>
            </a:r>
            <a:r>
              <a:rPr lang="en-US" u="sng" baseline="0" dirty="0"/>
              <a:t>stay</a:t>
            </a:r>
            <a:r>
              <a:rPr lang="en-US" baseline="0" dirty="0"/>
              <a:t> in high demand for many years to come -- to help support the aging baby boomers.</a:t>
            </a:r>
          </a:p>
          <a:p>
            <a:endParaRPr lang="en-US" baseline="0"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404610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actual salaries</a:t>
            </a:r>
            <a:r>
              <a:rPr lang="en-US" baseline="0" dirty="0"/>
              <a:t> for Associate Degree graduates from our </a:t>
            </a:r>
            <a:r>
              <a:rPr lang="en-US" dirty="0"/>
              <a:t>North Carolina Community Colleges</a:t>
            </a:r>
            <a:r>
              <a:rPr lang="en-US" baseline="0" dirty="0"/>
              <a:t>.</a:t>
            </a:r>
          </a:p>
          <a:p>
            <a:endParaRPr lang="en-US" dirty="0"/>
          </a:p>
          <a:p>
            <a:r>
              <a:rPr lang="en-US" dirty="0"/>
              <a:t>These</a:t>
            </a:r>
            <a:r>
              <a:rPr lang="en-US" baseline="0" dirty="0"/>
              <a:t> are the highest </a:t>
            </a:r>
            <a:r>
              <a:rPr lang="en-US" dirty="0"/>
              <a:t>paying jobs,</a:t>
            </a:r>
            <a:r>
              <a:rPr lang="en-US" baseline="0" dirty="0"/>
              <a:t> </a:t>
            </a:r>
            <a:r>
              <a:rPr lang="en-US" u="sng" baseline="0" dirty="0"/>
              <a:t>five</a:t>
            </a:r>
            <a:r>
              <a:rPr lang="en-US" baseline="0" dirty="0"/>
              <a:t> years </a:t>
            </a:r>
            <a:r>
              <a:rPr lang="en-US" u="sng" baseline="0" dirty="0"/>
              <a:t>after</a:t>
            </a:r>
            <a:r>
              <a:rPr lang="en-US" baseline="0" dirty="0"/>
              <a:t> graduation.</a:t>
            </a:r>
          </a:p>
          <a:p>
            <a:r>
              <a:rPr lang="en-US" baseline="0" dirty="0"/>
              <a:t> </a:t>
            </a:r>
          </a:p>
          <a:p>
            <a:r>
              <a:rPr lang="en-US" baseline="0" dirty="0"/>
              <a:t>- Cardiovascular Technicians make almost 61 thousand dollars five years after graduation, and the </a:t>
            </a:r>
          </a:p>
          <a:p>
            <a:r>
              <a:rPr lang="en-US" baseline="0" dirty="0"/>
              <a:t>- Radiation Therapy Technicians make 59 thousand dollars.</a:t>
            </a:r>
          </a:p>
          <a:p>
            <a:endParaRPr lang="en-US" baseline="0" dirty="0"/>
          </a:p>
          <a:p>
            <a:r>
              <a:rPr lang="en-US" baseline="0" dirty="0"/>
              <a:t>Keep an eye on the last two on this list. </a:t>
            </a:r>
          </a:p>
          <a:p>
            <a:r>
              <a:rPr lang="en-US" baseline="0" dirty="0"/>
              <a:t>I predict an increasing demand for Sonographers </a:t>
            </a:r>
            <a:r>
              <a:rPr lang="mr-IN" baseline="0" dirty="0"/>
              <a:t>–</a:t>
            </a:r>
            <a:r>
              <a:rPr lang="en-US" baseline="0" dirty="0"/>
              <a:t> </a:t>
            </a:r>
            <a:br>
              <a:rPr lang="en-US" baseline="0" dirty="0"/>
            </a:br>
            <a:r>
              <a:rPr lang="en-US" baseline="0" dirty="0"/>
              <a:t>as many industries are finding more uses for this technology, -- </a:t>
            </a:r>
            <a:br>
              <a:rPr lang="en-US" baseline="0" dirty="0"/>
            </a:br>
            <a:r>
              <a:rPr lang="en-US" baseline="0" dirty="0"/>
              <a:t>and it’s not just in healthcare.</a:t>
            </a:r>
            <a:endParaRPr lang="en-US" dirty="0"/>
          </a:p>
          <a:p>
            <a:endParaRPr lang="en-US" dirty="0"/>
          </a:p>
          <a:p>
            <a:endParaRPr lang="en-US" dirty="0"/>
          </a:p>
          <a:p>
            <a:r>
              <a:rPr lang="en-US" dirty="0"/>
              <a:t>====</a:t>
            </a:r>
          </a:p>
          <a:p>
            <a:r>
              <a:rPr lang="en-US" dirty="0"/>
              <a:t>http://</a:t>
            </a:r>
            <a:r>
              <a:rPr lang="en-US" dirty="0" err="1"/>
              <a:t>nctower.com</a:t>
            </a:r>
            <a:r>
              <a:rPr lang="en-US" dirty="0"/>
              <a:t>/</a:t>
            </a:r>
          </a:p>
          <a:p>
            <a:r>
              <a:rPr lang="en-US" dirty="0"/>
              <a:t>2007-2008 graduates from All NC Community Colleges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103663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3060"/>
          </a:xfrm>
        </p:spPr>
        <p:txBody>
          <a:bodyPr/>
          <a:lstStyle/>
          <a:p>
            <a:r>
              <a:rPr lang="en-US" dirty="0"/>
              <a:t>The Average wage - the first</a:t>
            </a:r>
            <a:r>
              <a:rPr lang="en-US" baseline="0" dirty="0"/>
              <a:t> year out of college with a North Carolina Associate Degree is about 23 thousand dollars.</a:t>
            </a:r>
          </a:p>
          <a:p>
            <a:endParaRPr lang="en-US" baseline="0" dirty="0"/>
          </a:p>
          <a:p>
            <a:r>
              <a:rPr lang="en-US" baseline="0" dirty="0"/>
              <a:t>After 5 years, the average wage is over 32 thousand dollars.</a:t>
            </a:r>
          </a:p>
          <a:p>
            <a:endParaRPr lang="en-US" baseline="0" dirty="0"/>
          </a:p>
          <a:p>
            <a:r>
              <a:rPr lang="en-US" baseline="0" dirty="0"/>
              <a:t>That’s really good.</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/4506/2008/</a:t>
            </a:r>
          </a:p>
          <a:p>
            <a:endParaRPr lang="en-US" dirty="0"/>
          </a:p>
          <a:p>
            <a:r>
              <a:rPr lang="en-US" dirty="0"/>
              <a:t>2007-2008 graduates from all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90347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6680"/>
          </a:xfrm>
        </p:spPr>
        <p:txBody>
          <a:bodyPr>
            <a:normAutofit/>
          </a:bodyPr>
          <a:lstStyle/>
          <a:p>
            <a:r>
              <a:rPr lang="en-US" dirty="0"/>
              <a:t>And here are the salaries for some specific technical program areas.</a:t>
            </a:r>
          </a:p>
          <a:p>
            <a:endParaRPr lang="en-US" dirty="0"/>
          </a:p>
          <a:p>
            <a:r>
              <a:rPr lang="en-US" dirty="0"/>
              <a:t>Five years out of college, the</a:t>
            </a:r>
            <a:r>
              <a:rPr lang="en-US" baseline="0" dirty="0"/>
              <a:t> average salary for all Associate Degree graduates in Health Sciences and Industrial Technologies is about 43 thousand dollars.</a:t>
            </a:r>
          </a:p>
          <a:p>
            <a:endParaRPr lang="en-US" baseline="0" dirty="0"/>
          </a:p>
          <a:p>
            <a:r>
              <a:rPr lang="en-US" baseline="0" dirty="0"/>
              <a:t>Transport Systems Technologies is the low line on this chart making almost 33 thousand dollars after five years of work.  </a:t>
            </a:r>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r>
              <a:rPr lang="en-US" dirty="0"/>
              <a:t>The five year mark is the year 2013.</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390288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r>
              <a:rPr lang="en-US" dirty="0"/>
              <a:t>And now the Bachelor's degree – a four-year degree program at a college or university is required to get these jobs.</a:t>
            </a:r>
          </a:p>
          <a:p>
            <a:endParaRPr lang="en-US" dirty="0"/>
          </a:p>
          <a:p>
            <a:r>
              <a:rPr lang="en-US" dirty="0"/>
              <a:t>And this is showing only the jobs projected to be</a:t>
            </a:r>
            <a:r>
              <a:rPr lang="en-US" baseline="0" dirty="0"/>
              <a:t> </a:t>
            </a:r>
            <a:r>
              <a:rPr lang="en-US" dirty="0"/>
              <a:t>in high demand</a:t>
            </a:r>
          </a:p>
          <a:p>
            <a:endParaRPr lang="en-US" dirty="0"/>
          </a:p>
          <a:p>
            <a:r>
              <a:rPr lang="en-US" dirty="0"/>
              <a:t>The starting salaries are a little higher than most Associate degrees, but not all.</a:t>
            </a: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1404698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1956"/>
          </a:xfrm>
        </p:spPr>
        <p:txBody>
          <a:bodyPr>
            <a:normAutofit/>
          </a:bodyPr>
          <a:lstStyle/>
          <a:p>
            <a:r>
              <a:rPr lang="en-US" dirty="0"/>
              <a:t>Here are the actual salaries</a:t>
            </a:r>
            <a:r>
              <a:rPr lang="en-US" baseline="0" dirty="0"/>
              <a:t> for Bachelor Degree graduates from our North Carolina public universities.</a:t>
            </a:r>
          </a:p>
          <a:p>
            <a:endParaRPr lang="en-US" baseline="0" dirty="0"/>
          </a:p>
          <a:p>
            <a:r>
              <a:rPr lang="en-US" baseline="0" dirty="0"/>
              <a:t>These are the average salaries </a:t>
            </a:r>
            <a:r>
              <a:rPr lang="en-US" u="sng" baseline="0" dirty="0"/>
              <a:t>after</a:t>
            </a:r>
            <a:r>
              <a:rPr lang="en-US" baseline="0" dirty="0"/>
              <a:t> working for </a:t>
            </a:r>
            <a:r>
              <a:rPr lang="en-US" u="sng" baseline="0" dirty="0"/>
              <a:t>five</a:t>
            </a:r>
            <a:r>
              <a:rPr lang="en-US" baseline="0" dirty="0"/>
              <a:t> years.  These are </a:t>
            </a:r>
            <a:r>
              <a:rPr lang="en-US" u="sng" baseline="0" dirty="0"/>
              <a:t>actual</a:t>
            </a:r>
            <a:r>
              <a:rPr lang="en-US" baseline="0" dirty="0"/>
              <a:t> North Carolina salaries, not just a projection.</a:t>
            </a:r>
          </a:p>
          <a:p>
            <a:endParaRPr lang="en-US" baseline="0" dirty="0"/>
          </a:p>
          <a:p>
            <a:r>
              <a:rPr lang="en-US" baseline="0" dirty="0"/>
              <a:t>In 2013, Nuclear Engineering was the highest paying at 89 and a half thousand dollars.</a:t>
            </a:r>
          </a:p>
          <a:p>
            <a:endParaRPr lang="en-US" baseline="0" dirty="0"/>
          </a:p>
          <a:p>
            <a:r>
              <a:rPr lang="en-US" baseline="0" dirty="0"/>
              <a:t>You see lots of Engineers on this list because the pay is good, </a:t>
            </a:r>
            <a:endParaRPr lang="en-US" dirty="0"/>
          </a:p>
          <a:p>
            <a:endParaRPr lang="en-US" dirty="0"/>
          </a:p>
          <a:p>
            <a:r>
              <a:rPr lang="en-US" dirty="0"/>
              <a:t>====</a:t>
            </a:r>
          </a:p>
          <a:p>
            <a:r>
              <a:rPr lang="en-US" dirty="0"/>
              <a:t>http://</a:t>
            </a:r>
            <a:r>
              <a:rPr lang="en-US" dirty="0" err="1"/>
              <a:t>nctower.com</a:t>
            </a:r>
            <a:r>
              <a:rPr lang="en-US" dirty="0"/>
              <a:t>/</a:t>
            </a:r>
          </a:p>
          <a:p>
            <a:endParaRPr lang="en-US" dirty="0"/>
          </a:p>
          <a:p>
            <a:r>
              <a:rPr lang="en-US" dirty="0"/>
              <a:t>2007-2008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113778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you were young, how many of you dreamed</a:t>
            </a:r>
            <a:r>
              <a:rPr lang="en-US" baseline="0" dirty="0"/>
              <a:t> that you would have the job you have now?</a:t>
            </a:r>
          </a:p>
          <a:p>
            <a:endParaRPr lang="en-US" baseline="0" dirty="0"/>
          </a:p>
          <a:p>
            <a:r>
              <a:rPr lang="en-US" baseline="0" dirty="0"/>
              <a:t>How many of you even knew that this job existed?</a:t>
            </a:r>
            <a:endParaRPr lang="en-US" dirty="0"/>
          </a:p>
          <a:p>
            <a:endParaRPr lang="en-US" dirty="0"/>
          </a:p>
          <a:p>
            <a:endParaRPr lang="en-US" dirty="0"/>
          </a:p>
          <a:p>
            <a:endParaRPr lang="en-US" dirty="0"/>
          </a:p>
          <a:p>
            <a:endParaRPr lang="en-US" dirty="0"/>
          </a:p>
          <a:p>
            <a:r>
              <a:rPr lang="en-US" dirty="0"/>
              <a:t>====</a:t>
            </a:r>
          </a:p>
          <a:p>
            <a:r>
              <a:rPr lang="en-US" dirty="0"/>
              <a:t>https://nickysmom3.files.wordpress.com/2017/02/</a:t>
            </a:r>
            <a:r>
              <a:rPr lang="en-US" dirty="0" err="1"/>
              <a:t>when_i_grow_up_small.jpg?w</a:t>
            </a:r>
            <a:r>
              <a:rPr lang="en-US" dirty="0"/>
              <a:t>=500</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643540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folks who graduated with a Bachelor’s Degree from a North Carolina Public University,</a:t>
            </a:r>
          </a:p>
          <a:p>
            <a:r>
              <a:rPr lang="en-US" dirty="0"/>
              <a:t>the average</a:t>
            </a:r>
            <a:r>
              <a:rPr lang="en-US" baseline="0" dirty="0"/>
              <a:t> salary after five years of work is just above 37 thousand dollars.</a:t>
            </a:r>
          </a:p>
          <a:p>
            <a:endParaRPr lang="en-US" baseline="0"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endParaRPr lang="en-US" dirty="0"/>
          </a:p>
          <a:p>
            <a:r>
              <a:rPr lang="en-US" dirty="0"/>
              <a:t>2007-2008 Bachelor Degree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198163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a:t>These occupations</a:t>
            </a:r>
            <a:r>
              <a:rPr lang="en-US" baseline="0" dirty="0"/>
              <a:t> require a Master’s Degree.  That’s two more years beyond a Bachelor’s Degree, </a:t>
            </a:r>
          </a:p>
          <a:p>
            <a:endParaRPr lang="en-US" baseline="0" dirty="0"/>
          </a:p>
          <a:p>
            <a:r>
              <a:rPr lang="en-US" baseline="0" dirty="0"/>
              <a:t>But the </a:t>
            </a:r>
            <a:r>
              <a:rPr lang="en-US" u="sng" baseline="0" dirty="0"/>
              <a:t>salaries</a:t>
            </a:r>
            <a:r>
              <a:rPr lang="en-US" baseline="0" dirty="0"/>
              <a:t> you see here are mostly </a:t>
            </a:r>
            <a:r>
              <a:rPr lang="en-US" u="sng" baseline="0" dirty="0"/>
              <a:t>lower</a:t>
            </a:r>
            <a:r>
              <a:rPr lang="en-US" baseline="0" dirty="0"/>
              <a:t> than the occupations that require only a </a:t>
            </a:r>
            <a:r>
              <a:rPr lang="en-US" u="sng" baseline="0" dirty="0"/>
              <a:t>bachelor’s</a:t>
            </a:r>
            <a:r>
              <a:rPr lang="en-US" baseline="0" dirty="0"/>
              <a:t> degree, and </a:t>
            </a:r>
            <a:r>
              <a:rPr lang="en-US" u="sng" baseline="0" dirty="0"/>
              <a:t>similar</a:t>
            </a:r>
            <a:r>
              <a:rPr lang="en-US" baseline="0" dirty="0"/>
              <a:t> to the starting salaries for occupations that require only an </a:t>
            </a:r>
            <a:r>
              <a:rPr lang="en-US" u="sng" baseline="0" dirty="0"/>
              <a:t>Associate</a:t>
            </a:r>
            <a:r>
              <a:rPr lang="en-US" baseline="0" dirty="0"/>
              <a:t> degree.</a:t>
            </a:r>
          </a:p>
          <a:p>
            <a:endParaRPr lang="en-US" baseline="0" dirty="0"/>
          </a:p>
          <a:p>
            <a:r>
              <a:rPr lang="en-US" baseline="0" dirty="0"/>
              <a:t>It does </a:t>
            </a:r>
            <a:r>
              <a:rPr lang="en-US" u="sng" baseline="0" dirty="0"/>
              <a:t>not</a:t>
            </a:r>
            <a:r>
              <a:rPr lang="en-US" baseline="0" dirty="0"/>
              <a:t> always make sense.</a:t>
            </a:r>
          </a:p>
          <a:p>
            <a:endParaRPr lang="en-US" baseline="0" dirty="0"/>
          </a:p>
          <a:p>
            <a:r>
              <a:rPr lang="en-US" dirty="0"/>
              <a:t>Sometimes</a:t>
            </a:r>
            <a:r>
              <a:rPr lang="en-US" baseline="0" dirty="0"/>
              <a:t> higher education does </a:t>
            </a:r>
            <a:r>
              <a:rPr lang="en-US" u="sng" baseline="0" dirty="0"/>
              <a:t>not</a:t>
            </a:r>
            <a:r>
              <a:rPr lang="en-US" baseline="0" dirty="0"/>
              <a:t> mean higher salary.  </a:t>
            </a:r>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629642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These occupations require a Doctorate or Professional Degree.  </a:t>
            </a:r>
            <a:endParaRPr lang="en-US" baseline="0" dirty="0"/>
          </a:p>
          <a:p>
            <a:endParaRPr lang="en-US" dirty="0"/>
          </a:p>
          <a:p>
            <a:r>
              <a:rPr lang="en-US" dirty="0"/>
              <a:t>The federal government does not report salaries above 208 thousand dollars, so that is why you see the greater-than symbol.</a:t>
            </a:r>
          </a:p>
          <a:p>
            <a:endParaRPr lang="en-US" dirty="0"/>
          </a:p>
          <a:p>
            <a:r>
              <a:rPr lang="en-US" dirty="0"/>
              <a:t>Some</a:t>
            </a:r>
            <a:r>
              <a:rPr lang="en-US" baseline="0" dirty="0"/>
              <a:t> of these high-demand occupations pay less than the occupations requiring an Associate Degree, </a:t>
            </a:r>
          </a:p>
          <a:p>
            <a:r>
              <a:rPr lang="en-US" baseline="0" dirty="0"/>
              <a:t>but they have the potential to raise much higher over the course of a career.</a:t>
            </a:r>
          </a:p>
          <a:p>
            <a:endParaRPr lang="en-US" baseline="0"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1430930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33</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33</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253" cy="1341940"/>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a:ea typeface="ヒラギノ角ゴ Pro W3" pitchFamily="-108" charset="-128"/>
              </a:rPr>
              <a:t>Here’s a chart that shows the graduation rate for all of the four-year</a:t>
            </a:r>
            <a:r>
              <a:rPr lang="en-US" altLang="en-US" baseline="0" dirty="0">
                <a:ea typeface="ヒラギノ角ゴ Pro W3" pitchFamily="-108" charset="-128"/>
              </a:rPr>
              <a:t> </a:t>
            </a:r>
            <a:r>
              <a:rPr lang="en-US" altLang="en-US" dirty="0">
                <a:ea typeface="ヒラギノ角ゴ Pro W3" pitchFamily="-108" charset="-128"/>
              </a:rPr>
              <a:t>colleges in North Carolina.</a:t>
            </a:r>
          </a:p>
          <a:p>
            <a:pPr eaLnBrk="1" hangingPunct="1">
              <a:spcBef>
                <a:spcPct val="0"/>
              </a:spcBef>
            </a:pPr>
            <a:r>
              <a:rPr lang="en-US" altLang="en-US" dirty="0">
                <a:ea typeface="ヒラギノ角ゴ Pro W3" pitchFamily="-108" charset="-128"/>
              </a:rPr>
              <a:t>This is the percentage of students who complete their four-year program in </a:t>
            </a:r>
            <a:r>
              <a:rPr lang="en-US" altLang="en-US" u="sng" dirty="0">
                <a:ea typeface="ヒラギノ角ゴ Pro W3" pitchFamily="-108" charset="-128"/>
              </a:rPr>
              <a:t>six</a:t>
            </a:r>
            <a:r>
              <a:rPr lang="en-US" altLang="en-US" baseline="0" dirty="0">
                <a:ea typeface="ヒラギノ角ゴ Pro W3" pitchFamily="-108" charset="-128"/>
              </a:rPr>
              <a:t> years.</a:t>
            </a: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This shows that almost</a:t>
            </a:r>
            <a:r>
              <a:rPr lang="en-US" altLang="en-US" u="sng" dirty="0">
                <a:ea typeface="ヒラギノ角ゴ Pro W3" pitchFamily="-108" charset="-128"/>
              </a:rPr>
              <a:t> half</a:t>
            </a:r>
            <a:r>
              <a:rPr lang="en-US" altLang="en-US" dirty="0">
                <a:ea typeface="ヒラギノ角ゴ Pro W3" pitchFamily="-108" charset="-128"/>
              </a:rPr>
              <a:t> of the students that we send to a four-year college program in North Carolina will drop out or take longer than 6 years to complete. </a:t>
            </a:r>
          </a:p>
          <a:p>
            <a:pPr eaLnBrk="1" hangingPunct="1">
              <a:spcBef>
                <a:spcPct val="0"/>
              </a:spcBef>
            </a:pPr>
            <a:r>
              <a:rPr lang="en-US" altLang="en-US" dirty="0">
                <a:ea typeface="ヒラギノ角ゴ Pro W3" pitchFamily="-108" charset="-128"/>
              </a:rPr>
              <a:t>It took me </a:t>
            </a:r>
            <a:r>
              <a:rPr lang="en-US" altLang="en-US" u="sng" dirty="0">
                <a:ea typeface="ヒラギノ角ゴ Pro W3" pitchFamily="-108" charset="-128"/>
              </a:rPr>
              <a:t>11</a:t>
            </a:r>
            <a:r>
              <a:rPr lang="en-US" altLang="en-US" dirty="0">
                <a:ea typeface="ヒラギノ角ゴ Pro W3" pitchFamily="-108" charset="-128"/>
              </a:rPr>
              <a:t> years to complete </a:t>
            </a:r>
            <a:r>
              <a:rPr lang="en-US" altLang="en-US" u="sng" dirty="0">
                <a:ea typeface="ヒラギノ角ゴ Pro W3" pitchFamily="-108" charset="-128"/>
              </a:rPr>
              <a:t>my</a:t>
            </a:r>
            <a:r>
              <a:rPr lang="en-US" altLang="en-US" dirty="0">
                <a:ea typeface="ヒラギノ角ゴ Pro W3" pitchFamily="-108" charset="-128"/>
              </a:rPr>
              <a:t> four-year degree.</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Duke’s graduation rate,</a:t>
            </a:r>
            <a:r>
              <a:rPr lang="en-US" altLang="en-US" baseline="0" dirty="0">
                <a:ea typeface="ヒラギノ角ゴ Pro W3" pitchFamily="-108" charset="-128"/>
              </a:rPr>
              <a:t> second bar from the left, </a:t>
            </a:r>
            <a:r>
              <a:rPr lang="en-US" altLang="en-US" dirty="0">
                <a:ea typeface="ヒラギノ角ゴ Pro W3" pitchFamily="-108" charset="-128"/>
              </a:rPr>
              <a:t>is very high, but they are also very picky about who they let in.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One </a:t>
            </a:r>
            <a:r>
              <a:rPr lang="en-US" altLang="en-US" u="sng" dirty="0">
                <a:ea typeface="ヒラギノ角ゴ Pro W3" pitchFamily="-108" charset="-128"/>
              </a:rPr>
              <a:t>drawback</a:t>
            </a:r>
            <a:r>
              <a:rPr lang="en-US" altLang="en-US" dirty="0">
                <a:ea typeface="ヒラギノ角ゴ Pro W3" pitchFamily="-108" charset="-128"/>
              </a:rPr>
              <a:t> to this data is that it is showing how many </a:t>
            </a:r>
            <a:r>
              <a:rPr lang="en-US" altLang="en-US" u="sng" dirty="0">
                <a:ea typeface="ヒラギノ角ゴ Pro W3" pitchFamily="-108" charset="-128"/>
              </a:rPr>
              <a:t>start</a:t>
            </a:r>
            <a:r>
              <a:rPr lang="en-US" altLang="en-US" dirty="0">
                <a:ea typeface="ヒラギノ角ゴ Pro W3" pitchFamily="-108" charset="-128"/>
              </a:rPr>
              <a:t> a four-year program and </a:t>
            </a:r>
            <a:r>
              <a:rPr lang="en-US" altLang="en-US" u="sng" dirty="0">
                <a:ea typeface="ヒラギノ角ゴ Pro W3" pitchFamily="-108" charset="-128"/>
              </a:rPr>
              <a:t>complete</a:t>
            </a:r>
            <a:r>
              <a:rPr lang="en-US" altLang="en-US" dirty="0">
                <a:ea typeface="ヒラギノ角ゴ Pro W3" pitchFamily="-108" charset="-128"/>
              </a:rPr>
              <a:t> it within six years at the </a:t>
            </a:r>
            <a:r>
              <a:rPr lang="en-US" altLang="en-US" b="1" u="sng" dirty="0">
                <a:ea typeface="ヒラギノ角ゴ Pro W3" pitchFamily="-108" charset="-128"/>
              </a:rPr>
              <a:t>same</a:t>
            </a:r>
            <a:r>
              <a:rPr lang="en-US" altLang="en-US" dirty="0">
                <a:ea typeface="ヒラギノ角ゴ Pro W3" pitchFamily="-108" charset="-128"/>
              </a:rPr>
              <a:t> institution. </a:t>
            </a:r>
          </a:p>
          <a:p>
            <a:pPr eaLnBrk="1" hangingPunct="1">
              <a:spcBef>
                <a:spcPct val="0"/>
              </a:spcBef>
            </a:pPr>
            <a:r>
              <a:rPr lang="en-US" altLang="en-US" dirty="0">
                <a:ea typeface="ヒラギノ角ゴ Pro W3" pitchFamily="-108" charset="-128"/>
              </a:rPr>
              <a:t>Some of the smaller, private colleges have low graduation rates because students might </a:t>
            </a:r>
            <a:r>
              <a:rPr lang="en-US" altLang="en-US" u="sng" dirty="0">
                <a:ea typeface="ヒラギノ角ゴ Pro W3" pitchFamily="-108" charset="-128"/>
              </a:rPr>
              <a:t>start</a:t>
            </a:r>
            <a:r>
              <a:rPr lang="en-US" altLang="en-US" dirty="0">
                <a:ea typeface="ヒラギノ角ゴ Pro W3" pitchFamily="-108" charset="-128"/>
              </a:rPr>
              <a:t> there, and then </a:t>
            </a:r>
            <a:r>
              <a:rPr lang="en-US" altLang="en-US" u="sng" dirty="0">
                <a:ea typeface="ヒラギノ角ゴ Pro W3" pitchFamily="-108" charset="-128"/>
              </a:rPr>
              <a:t>transfer</a:t>
            </a:r>
            <a:r>
              <a:rPr lang="en-US" altLang="en-US" dirty="0">
                <a:ea typeface="ヒラギノ角ゴ Pro W3" pitchFamily="-108" charset="-128"/>
              </a:rPr>
              <a:t> to a larger state university. </a:t>
            </a:r>
          </a:p>
          <a:p>
            <a:pPr eaLnBrk="1" hangingPunct="1">
              <a:spcBef>
                <a:spcPct val="0"/>
              </a:spcBef>
            </a:pPr>
            <a:r>
              <a:rPr lang="en-US" altLang="en-US" dirty="0">
                <a:ea typeface="ヒラギノ角ゴ Pro W3" pitchFamily="-108" charset="-128"/>
              </a:rPr>
              <a:t>This counts as a </a:t>
            </a:r>
            <a:r>
              <a:rPr lang="en-US" altLang="en-US" u="sng" dirty="0">
                <a:ea typeface="ヒラギノ角ゴ Pro W3" pitchFamily="-108" charset="-128"/>
              </a:rPr>
              <a:t>negative</a:t>
            </a:r>
            <a:r>
              <a:rPr lang="en-US" altLang="en-US" dirty="0">
                <a:ea typeface="ヒラギノ角ゴ Pro W3" pitchFamily="-108" charset="-128"/>
              </a:rPr>
              <a:t> where the student started, and does </a:t>
            </a:r>
            <a:r>
              <a:rPr lang="en-US" altLang="en-US" u="sng" dirty="0">
                <a:ea typeface="ヒラギノ角ゴ Pro W3" pitchFamily="-108" charset="-128"/>
              </a:rPr>
              <a:t>not count </a:t>
            </a:r>
            <a:r>
              <a:rPr lang="en-US" altLang="en-US" dirty="0">
                <a:ea typeface="ヒラギノ角ゴ Pro W3" pitchFamily="-108" charset="-128"/>
              </a:rPr>
              <a:t>at all where the student </a:t>
            </a:r>
            <a:r>
              <a:rPr lang="en-US" altLang="en-US" u="sng" dirty="0">
                <a:ea typeface="ヒラギノ角ゴ Pro W3" pitchFamily="-108" charset="-128"/>
              </a:rPr>
              <a:t>completed</a:t>
            </a:r>
            <a:r>
              <a:rPr lang="en-US" altLang="en-US" dirty="0">
                <a:ea typeface="ヒラギノ角ゴ Pro W3" pitchFamily="-108" charset="-128"/>
              </a:rPr>
              <a:t> their degree.  </a:t>
            </a:r>
          </a:p>
          <a:p>
            <a:pPr eaLnBrk="1" hangingPunct="1">
              <a:spcBef>
                <a:spcPct val="0"/>
              </a:spcBef>
            </a:pPr>
            <a:r>
              <a:rPr lang="en-US" altLang="en-US" dirty="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The main point I want to make here is that when we send someone to a four-year college, we need to make sure that they are </a:t>
            </a:r>
            <a:r>
              <a:rPr lang="en-US" altLang="en-US" u="sng" dirty="0">
                <a:ea typeface="ヒラギノ角ゴ Pro W3" pitchFamily="-108" charset="-128"/>
              </a:rPr>
              <a:t>truly</a:t>
            </a:r>
            <a:r>
              <a:rPr lang="en-US" altLang="en-US" dirty="0">
                <a:ea typeface="ヒラギノ角ゴ Pro W3" pitchFamily="-108" charset="-128"/>
              </a:rPr>
              <a:t> </a:t>
            </a:r>
            <a:r>
              <a:rPr lang="en-US" altLang="en-US" u="sng" dirty="0">
                <a:ea typeface="ヒラギノ角ゴ Pro W3" pitchFamily="-108" charset="-128"/>
              </a:rPr>
              <a:t>ready</a:t>
            </a:r>
            <a:r>
              <a:rPr lang="en-US" altLang="en-US" dirty="0">
                <a:ea typeface="ヒラギノ角ゴ Pro W3" pitchFamily="-108" charset="-128"/>
              </a:rPr>
              <a:t> for the work -- and are in the </a:t>
            </a:r>
            <a:r>
              <a:rPr lang="en-US" altLang="en-US" u="sng" dirty="0">
                <a:ea typeface="ヒラギノ角ゴ Pro W3" pitchFamily="-108" charset="-128"/>
              </a:rPr>
              <a:t>right</a:t>
            </a:r>
            <a:r>
              <a:rPr lang="en-US" altLang="en-US" dirty="0">
                <a:ea typeface="ヒラギノ角ゴ Pro W3" pitchFamily="-108" charset="-128"/>
              </a:rPr>
              <a:t> education program for </a:t>
            </a:r>
            <a:r>
              <a:rPr lang="en-US" altLang="en-US" u="sng" dirty="0">
                <a:ea typeface="ヒラギノ角ゴ Pro W3" pitchFamily="-108" charset="-128"/>
              </a:rPr>
              <a:t>their</a:t>
            </a:r>
            <a:r>
              <a:rPr lang="en-US" altLang="en-US" dirty="0">
                <a:ea typeface="ヒラギノ角ゴ Pro W3" pitchFamily="-108" charset="-128"/>
              </a:rPr>
              <a:t> chosen career pathway.</a:t>
            </a: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www.collegeresults.org</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2014</a:t>
            </a:r>
            <a:r>
              <a:rPr lang="en-US" altLang="en-US" baseline="0" dirty="0">
                <a:ea typeface="ヒラギノ角ゴ Pro W3" pitchFamily="-108" charset="-128"/>
              </a:rPr>
              <a:t> data</a:t>
            </a: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Total number of students 229,307</a:t>
            </a:r>
          </a:p>
          <a:p>
            <a:pPr eaLnBrk="1" hangingPunct="1">
              <a:spcBef>
                <a:spcPct val="0"/>
              </a:spcBef>
            </a:pPr>
            <a:r>
              <a:rPr lang="en-US" altLang="en-US" dirty="0">
                <a:ea typeface="ヒラギノ角ゴ Pro W3" pitchFamily="-108" charset="-128"/>
              </a:rPr>
              <a:t>Number of graduates  140,211</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ea typeface="ヒラギノ角ゴ Pro W3" pitchFamily="-108" charset="-128"/>
              </a:rPr>
              <a:t>140,211 / 229,307  = 61 percent graduation rate in 6 years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p:txBody>
      </p:sp>
    </p:spTree>
    <p:extLst>
      <p:ext uri="{BB962C8B-B14F-4D97-AF65-F5344CB8AC3E}">
        <p14:creationId xmlns:p14="http://schemas.microsoft.com/office/powerpoint/2010/main" val="2092159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34</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34</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1577051" cy="1182788"/>
          </a:xfrm>
          <a:solidFill>
            <a:srgbClr val="FFFFFF"/>
          </a:solidFill>
          <a:ln/>
        </p:spPr>
      </p:sp>
      <p:sp>
        <p:nvSpPr>
          <p:cNvPr id="94213" name="Rectangle 3"/>
          <p:cNvSpPr>
            <a:spLocks noGrp="1" noChangeArrowheads="1"/>
          </p:cNvSpPr>
          <p:nvPr>
            <p:ph type="body" idx="1"/>
          </p:nvPr>
        </p:nvSpPr>
        <p:spPr>
          <a:xfrm>
            <a:off x="685800" y="1250066"/>
            <a:ext cx="5486400" cy="789393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a:ea typeface="ヒラギノ角ゴ Pro W3" pitchFamily="-108" charset="-128"/>
              </a:rPr>
              <a:t>So, what happens to our college dropouts? </a:t>
            </a:r>
          </a:p>
          <a:p>
            <a:pPr eaLnBrk="1" hangingPunct="1">
              <a:spcBef>
                <a:spcPct val="0"/>
              </a:spcBef>
              <a:spcAft>
                <a:spcPct val="30000"/>
              </a:spcAft>
            </a:pPr>
            <a:r>
              <a:rPr lang="en-US" altLang="en-US" dirty="0">
                <a:ea typeface="ヒラギノ角ゴ Pro W3" pitchFamily="-108" charset="-128"/>
              </a:rPr>
              <a:t>Remember that 40 percent do</a:t>
            </a:r>
            <a:r>
              <a:rPr lang="en-US" altLang="en-US" baseline="0" dirty="0">
                <a:ea typeface="ヒラギノ角ゴ Pro W3" pitchFamily="-108" charset="-128"/>
              </a:rPr>
              <a:t> not complete their 4-year degree in 6 years.</a:t>
            </a:r>
          </a:p>
          <a:p>
            <a:pPr eaLnBrk="1" hangingPunct="1">
              <a:spcBef>
                <a:spcPct val="0"/>
              </a:spcBef>
              <a:spcAft>
                <a:spcPct val="30000"/>
              </a:spcAft>
            </a:pPr>
            <a:r>
              <a:rPr lang="en-US" altLang="en-US" dirty="0">
                <a:ea typeface="ヒラギノ角ゴ Pro W3" pitchFamily="-108" charset="-128"/>
              </a:rPr>
              <a:t>Do they come </a:t>
            </a:r>
            <a:r>
              <a:rPr lang="en-US" altLang="en-US" u="sng" dirty="0">
                <a:ea typeface="ヒラギノ角ゴ Pro W3" pitchFamily="-108" charset="-128"/>
              </a:rPr>
              <a:t>back</a:t>
            </a:r>
            <a:r>
              <a:rPr lang="en-US" altLang="en-US" dirty="0">
                <a:ea typeface="ヒラギノ角ゴ Pro W3" pitchFamily="-108" charset="-128"/>
              </a:rPr>
              <a:t> to high school – and say “That didn’t work </a:t>
            </a:r>
            <a:r>
              <a:rPr lang="en-US" altLang="en-US" u="sng" dirty="0">
                <a:ea typeface="ヒラギノ角ゴ Pro W3" pitchFamily="-108" charset="-128"/>
              </a:rPr>
              <a:t>out</a:t>
            </a:r>
            <a:r>
              <a:rPr lang="en-US" altLang="en-US" dirty="0">
                <a:ea typeface="ヒラギノ角ゴ Pro W3" pitchFamily="-108" charset="-128"/>
              </a:rPr>
              <a:t>. What should I try </a:t>
            </a:r>
            <a:r>
              <a:rPr lang="en-US" altLang="en-US" u="sng" dirty="0">
                <a:ea typeface="ヒラギノ角ゴ Pro W3" pitchFamily="-108" charset="-128"/>
              </a:rPr>
              <a:t>next</a:t>
            </a:r>
            <a:r>
              <a:rPr lang="en-US" altLang="en-US" dirty="0">
                <a:ea typeface="ヒラギノ角ゴ Pro W3" pitchFamily="-108" charset="-128"/>
              </a:rPr>
              <a:t>?”</a:t>
            </a:r>
          </a:p>
          <a:p>
            <a:pPr eaLnBrk="1" hangingPunct="1">
              <a:spcBef>
                <a:spcPct val="0"/>
              </a:spcBef>
              <a:spcAft>
                <a:spcPct val="30000"/>
              </a:spcAft>
            </a:pPr>
            <a:r>
              <a:rPr lang="en-US" altLang="en-US" dirty="0">
                <a:ea typeface="ヒラギノ角ゴ Pro W3" pitchFamily="-108" charset="-128"/>
              </a:rPr>
              <a:t>Probably not, so we have to prepare them for the possibility that the four-year program does not work out.</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sym typeface="Wingdings" panose="05000000000000000000" pitchFamily="2" charset="2"/>
              </a:rPr>
              <a:t></a:t>
            </a:r>
            <a:r>
              <a:rPr lang="en-US" altLang="en-US" dirty="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a:ea typeface="ヒラギノ角ゴ Pro W3" pitchFamily="-108" charset="-128"/>
              </a:rPr>
              <a:t>I have heard your president</a:t>
            </a:r>
            <a:r>
              <a:rPr lang="en-US" altLang="en-US" baseline="0" dirty="0">
                <a:ea typeface="ヒラギノ角ゴ Pro W3" pitchFamily="-108" charset="-128"/>
              </a:rPr>
              <a:t> Scott on several occasions claim that </a:t>
            </a:r>
            <a:r>
              <a:rPr lang="en-US" altLang="en-US" dirty="0">
                <a:ea typeface="ヒラギノ角ゴ Pro W3" pitchFamily="-108" charset="-128"/>
              </a:rPr>
              <a:t>Wake Tech</a:t>
            </a:r>
            <a:r>
              <a:rPr lang="en-US" altLang="en-US" baseline="0" dirty="0">
                <a:ea typeface="ヒラギノ角ゴ Pro W3" pitchFamily="-108" charset="-128"/>
              </a:rPr>
              <a:t> </a:t>
            </a:r>
            <a:r>
              <a:rPr lang="en-US" altLang="en-US" dirty="0">
                <a:ea typeface="ヒラギノ角ゴ Pro W3" pitchFamily="-108" charset="-128"/>
              </a:rPr>
              <a:t>Community College is the largest graduate school in North Carolina based on the number of students they have -- who already have a four-year degree.</a:t>
            </a:r>
          </a:p>
          <a:p>
            <a:pPr eaLnBrk="1" hangingPunct="1"/>
            <a:r>
              <a:rPr lang="en-US" dirty="0">
                <a:ea typeface="ヒラギノ角ゴ Pro W3" charset="0"/>
                <a:cs typeface="Times"/>
              </a:rPr>
              <a:t>I started putting this data together about 15 years ago to show that community</a:t>
            </a:r>
            <a:r>
              <a:rPr lang="en-US" baseline="0" dirty="0">
                <a:ea typeface="ヒラギノ角ゴ Pro W3" charset="0"/>
                <a:cs typeface="Times"/>
              </a:rPr>
              <a:t> colleges should not be treated as second class colleges.  That seemed to be the perception of the high school counselors who were thinking "Lets get all the kids into a good university, -- and those that can't can go to community college or the military."  </a:t>
            </a:r>
          </a:p>
          <a:p>
            <a:pPr eaLnBrk="1" hangingPunct="1"/>
            <a:endParaRPr lang="en-US" baseline="0" dirty="0">
              <a:ea typeface="ヒラギノ角ゴ Pro W3" charset="0"/>
              <a:cs typeface="Times"/>
            </a:endParaRPr>
          </a:p>
          <a:p>
            <a:pPr eaLnBrk="1" hangingPunct="1"/>
            <a:r>
              <a:rPr lang="en-US" baseline="0" dirty="0">
                <a:ea typeface="ヒラギノ角ゴ Pro W3" charset="0"/>
                <a:cs typeface="Times"/>
              </a:rPr>
              <a:t>I knew then that we had to change the perception. </a:t>
            </a:r>
          </a:p>
          <a:p>
            <a:pPr eaLnBrk="1" hangingPunct="1"/>
            <a:r>
              <a:rPr lang="en-US" baseline="0" dirty="0">
                <a:ea typeface="ヒラギノ角ゴ Pro W3" charset="0"/>
                <a:cs typeface="Times"/>
              </a:rPr>
              <a:t>If we get kids on a career pathway, then that pathway might lead to community college on purpose, rather then serving as a second choice if you can't get into a university.</a:t>
            </a:r>
          </a:p>
          <a:p>
            <a:pPr eaLnBrk="1" hangingPunct="1"/>
            <a:endParaRPr lang="en-US" dirty="0">
              <a:ea typeface="ヒラギノ角ゴ Pro W3" charset="0"/>
              <a:cs typeface="Times"/>
            </a:endParaRPr>
          </a:p>
          <a:p>
            <a:pPr eaLnBrk="1" hangingPunct="1"/>
            <a:r>
              <a:rPr lang="en-US" dirty="0">
                <a:ea typeface="ヒラギノ角ゴ Pro W3" charset="0"/>
                <a:cs typeface="Times"/>
              </a:rPr>
              <a:t>And our students need to feel good about choosing the community college as part of their career pathway.</a:t>
            </a:r>
          </a:p>
          <a:p>
            <a:pPr eaLnBrk="1" hangingPunct="1"/>
            <a:endParaRPr lang="en-US" dirty="0">
              <a:ea typeface="ヒラギノ角ゴ Pro W3" pitchFamily="-108" charset="-128"/>
            </a:endParaRPr>
          </a:p>
        </p:txBody>
      </p:sp>
    </p:spTree>
    <p:extLst>
      <p:ext uri="{BB962C8B-B14F-4D97-AF65-F5344CB8AC3E}">
        <p14:creationId xmlns:p14="http://schemas.microsoft.com/office/powerpoint/2010/main" val="1350606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Now --- let</a:t>
            </a:r>
            <a:r>
              <a:rPr lang="ja-JP" altLang="en-US" dirty="0">
                <a:ea typeface="ヒラギノ角ゴ Pro W3" charset="0"/>
              </a:rPr>
              <a:t>’</a:t>
            </a:r>
            <a:r>
              <a:rPr lang="en-US" altLang="ja-JP" dirty="0">
                <a:ea typeface="ヒラギノ角ゴ Pro W3" charset="0"/>
              </a:rPr>
              <a:t>s look towards the future.  </a:t>
            </a:r>
          </a:p>
          <a:p>
            <a:endParaRPr lang="en-US" altLang="ja-JP" dirty="0">
              <a:ea typeface="ヒラギノ角ゴ Pro W3" charset="0"/>
            </a:endParaRPr>
          </a:p>
          <a:p>
            <a:r>
              <a:rPr lang="en-US" altLang="ja-JP" dirty="0">
                <a:ea typeface="ヒラギノ角ゴ Pro W3" charset="0"/>
              </a:rPr>
              <a:t>Unfortunately I don</a:t>
            </a:r>
            <a:r>
              <a:rPr lang="fr-FR" altLang="ja-JP" dirty="0">
                <a:ea typeface="ヒラギノ角ゴ Pro W3" charset="0"/>
              </a:rPr>
              <a:t>’</a:t>
            </a:r>
            <a:r>
              <a:rPr lang="en-US" altLang="ja-JP" dirty="0">
                <a:ea typeface="ヒラギノ角ゴ Pro W3" charset="0"/>
              </a:rPr>
              <a:t>t have a budget code for a crystal ball, so I have to divine the future using Google.</a:t>
            </a: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35</a:t>
            </a:fld>
            <a:endParaRPr lang="en-US" sz="1300"/>
          </a:p>
        </p:txBody>
      </p:sp>
    </p:spTree>
    <p:extLst>
      <p:ext uri="{BB962C8B-B14F-4D97-AF65-F5344CB8AC3E}">
        <p14:creationId xmlns:p14="http://schemas.microsoft.com/office/powerpoint/2010/main" val="36734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36</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panose="02020603050405020304" pitchFamily="18" charset="0"/>
              </a:rPr>
              <a:t>In </a:t>
            </a:r>
            <a:r>
              <a:rPr lang="en-US" i="1" dirty="0">
                <a:ea typeface="ヒラギノ角ゴ Pro W3" charset="0"/>
                <a:cs typeface="Times" panose="02020603050405020304" pitchFamily="18" charset="0"/>
              </a:rPr>
              <a:t>Back to the Future part two</a:t>
            </a:r>
            <a:r>
              <a:rPr lang="en-US" i="0" dirty="0">
                <a:ea typeface="ヒラギノ角ゴ Pro W3" charset="0"/>
                <a:cs typeface="Times" panose="02020603050405020304" pitchFamily="18" charset="0"/>
              </a:rPr>
              <a:t>,</a:t>
            </a:r>
            <a:r>
              <a:rPr lang="en-US" dirty="0">
                <a:ea typeface="ヒラギノ角ゴ Pro W3" charset="0"/>
                <a:cs typeface="Times" panose="02020603050405020304" pitchFamily="18" charset="0"/>
              </a:rPr>
              <a:t>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traveled into the </a:t>
            </a:r>
            <a:r>
              <a:rPr lang="en-US" u="sng" dirty="0">
                <a:ea typeface="ヒラギノ角ゴ Pro W3" charset="0"/>
                <a:cs typeface="Times" panose="02020603050405020304" pitchFamily="18" charset="0"/>
              </a:rPr>
              <a:t>future</a:t>
            </a:r>
            <a:r>
              <a:rPr lang="en-US" dirty="0">
                <a:ea typeface="ヒラギノ角ゴ Pro W3" charset="0"/>
                <a:cs typeface="Times" panose="02020603050405020304" pitchFamily="18" charset="0"/>
              </a:rPr>
              <a:t> to the year 2015,</a:t>
            </a:r>
            <a:r>
              <a:rPr lang="en-US" baseline="0" dirty="0">
                <a:ea typeface="ヒラギノ角ゴ Pro W3" charset="0"/>
                <a:cs typeface="Times" panose="02020603050405020304" pitchFamily="18" charset="0"/>
              </a:rPr>
              <a:t> -- w</a:t>
            </a:r>
            <a:r>
              <a:rPr lang="en-US" dirty="0">
                <a:ea typeface="ヒラギノ角ゴ Pro W3" charset="0"/>
                <a:cs typeface="Times" panose="02020603050405020304" pitchFamily="18" charset="0"/>
              </a:rPr>
              <a:t>hich is now in the </a:t>
            </a:r>
            <a:r>
              <a:rPr lang="en-US" u="sng" dirty="0">
                <a:ea typeface="ヒラギノ角ゴ Pro W3" charset="0"/>
                <a:cs typeface="Times" panose="02020603050405020304" pitchFamily="18" charset="0"/>
              </a:rPr>
              <a:t>past</a:t>
            </a:r>
            <a:r>
              <a:rPr lang="en-US" dirty="0">
                <a:ea typeface="ヒラギノ角ゴ Pro W3" charset="0"/>
                <a:cs typeface="Times" panose="02020603050405020304" pitchFamily="18" charset="0"/>
              </a:rPr>
              <a:t>.</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Today’s Hover Boards don’t really hover,</a:t>
            </a:r>
            <a:r>
              <a:rPr lang="en-US" baseline="0" dirty="0">
                <a:ea typeface="ヒラギノ角ゴ Pro W3" charset="0"/>
                <a:cs typeface="Times" panose="02020603050405020304" pitchFamily="18" charset="0"/>
              </a:rPr>
              <a:t> they have wheels.</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And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never worried that his Hover Board</a:t>
            </a:r>
            <a:r>
              <a:rPr lang="en-US" baseline="0" dirty="0">
                <a:ea typeface="ヒラギノ角ゴ Pro W3" charset="0"/>
                <a:cs typeface="Times" panose="02020603050405020304" pitchFamily="18" charset="0"/>
              </a:rPr>
              <a:t> </a:t>
            </a:r>
            <a:r>
              <a:rPr lang="en-US" dirty="0">
                <a:ea typeface="ヒラギノ角ゴ Pro W3" charset="0"/>
                <a:cs typeface="Times" panose="02020603050405020304" pitchFamily="18" charset="0"/>
              </a:rPr>
              <a:t>would spontaneously catch fire.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admintell.napco.com/</a:t>
            </a:r>
            <a:r>
              <a:rPr lang="en-US" dirty="0" err="1">
                <a:ea typeface="ヒラギノ角ゴ Pro W3" charset="0"/>
                <a:cs typeface="ヒラギノ角ゴ Pro W3" charset="0"/>
              </a:rPr>
              <a:t>ee</a:t>
            </a:r>
            <a:r>
              <a:rPr lang="en-US" dirty="0">
                <a:ea typeface="ヒラギノ角ゴ Pro W3" charset="0"/>
                <a:cs typeface="ヒラギノ角ゴ Pro W3" charset="0"/>
              </a:rPr>
              <a:t>/images/uploads/</a:t>
            </a:r>
            <a:r>
              <a:rPr lang="en-US" dirty="0" err="1">
                <a:ea typeface="ヒラギノ角ゴ Pro W3" charset="0"/>
                <a:cs typeface="ヒラギノ角ゴ Pro W3" charset="0"/>
              </a:rPr>
              <a:t>gadgetell</a:t>
            </a:r>
            <a:r>
              <a:rPr lang="en-US" dirty="0">
                <a:ea typeface="ヒラギノ角ゴ Pro W3" charset="0"/>
                <a:cs typeface="ヒラギノ角ゴ Pro W3" charset="0"/>
              </a:rPr>
              <a:t>/delorean-external-harddrive-02-640.jpg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587280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37</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People get most of their career guidance from their </a:t>
            </a:r>
            <a:r>
              <a:rPr lang="en-US" u="sng" dirty="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But, -- do our parents keep up with the rapidly changing job market?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a:ea typeface="ヒラギノ角ゴ Pro W3" charset="0"/>
                <a:cs typeface="ヒラギノ角ゴ Pro W3" charset="0"/>
              </a:rPr>
              <a:t>Emil Barnabas</a:t>
            </a:r>
          </a:p>
        </p:txBody>
      </p:sp>
    </p:spTree>
    <p:extLst>
      <p:ext uri="{BB962C8B-B14F-4D97-AF65-F5344CB8AC3E}">
        <p14:creationId xmlns:p14="http://schemas.microsoft.com/office/powerpoint/2010/main" val="1180328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38</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North Carolina that 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a:ea typeface="ヒラギノ角ゴ Pro W3" charset="0"/>
              </a:rPr>
              <a:t>North Carolina </a:t>
            </a:r>
            <a:r>
              <a:rPr lang="en-US" dirty="0">
                <a:ea typeface="ヒラギノ角ゴ Pro W3" charset="0"/>
                <a:cs typeface="Times"/>
              </a:rPr>
              <a:t>over 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Does that top number stand out a little?</a:t>
            </a:r>
            <a:r>
              <a:rPr lang="en-US" baseline="0" dirty="0">
                <a:ea typeface="ヒラギノ角ゴ Pro W3" charset="0"/>
                <a:cs typeface="Times"/>
              </a:rPr>
              <a:t> </a:t>
            </a:r>
          </a:p>
          <a:p>
            <a:pPr eaLnBrk="1" hangingPunct="1">
              <a:spcBef>
                <a:spcPct val="0"/>
              </a:spcBef>
              <a:spcAft>
                <a:spcPct val="30000"/>
              </a:spcAft>
            </a:pPr>
            <a:r>
              <a:rPr lang="en-US" baseline="0" dirty="0">
                <a:ea typeface="ヒラギノ角ゴ Pro W3" charset="0"/>
                <a:cs typeface="Times"/>
              </a:rPr>
              <a:t>More about that later</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p:txBody>
      </p:sp>
    </p:spTree>
    <p:extLst>
      <p:ext uri="{BB962C8B-B14F-4D97-AF65-F5344CB8AC3E}">
        <p14:creationId xmlns:p14="http://schemas.microsoft.com/office/powerpoint/2010/main" val="1088413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39</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I</a:t>
            </a:r>
            <a:r>
              <a:rPr lang="en-US" altLang="ja-JP" dirty="0">
                <a:ea typeface="ヒラギノ角ゴ Pro W3" charset="0"/>
                <a:cs typeface="Times"/>
              </a:rPr>
              <a:t> have </a:t>
            </a:r>
            <a:r>
              <a:rPr lang="en-US" altLang="ja-JP" u="sng" dirty="0">
                <a:ea typeface="ヒラギノ角ゴ Pro W3" charset="0"/>
                <a:cs typeface="Times"/>
              </a:rPr>
              <a:t>added</a:t>
            </a:r>
            <a:r>
              <a:rPr lang="en-US" altLang="ja-JP" dirty="0">
                <a:ea typeface="ヒラギノ角ゴ Pro W3" charset="0"/>
                <a:cs typeface="Times"/>
              </a:rPr>
              <a:t>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p>
          <a:p>
            <a:pPr eaLnBrk="1" hangingPunct="1">
              <a:spcBef>
                <a:spcPct val="0"/>
              </a:spcBef>
              <a:spcAft>
                <a:spcPct val="30000"/>
              </a:spcAft>
            </a:pPr>
            <a:r>
              <a:rPr lang="en-US" altLang="ja-JP" dirty="0">
                <a:ea typeface="ヒラギノ角ゴ Pro W3" charset="0"/>
                <a:cs typeface="Times"/>
              </a:rPr>
              <a:t>Thus 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require some </a:t>
            </a:r>
            <a:r>
              <a:rPr lang="en-US" altLang="ja-JP" u="sng" dirty="0">
                <a:ea typeface="ヒラギノ角ゴ Pro W3" charset="0"/>
                <a:cs typeface="Times"/>
              </a:rPr>
              <a:t>college or postsecondary</a:t>
            </a:r>
            <a:r>
              <a:rPr lang="en-US" altLang="ja-JP" dirty="0">
                <a:ea typeface="ヒラギノ角ゴ Pro W3" charset="0"/>
                <a:cs typeface="Times"/>
              </a:rPr>
              <a:t> 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North Carolina that 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2024</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That’s the burger flippers at the top of the list.  Lots of restaurants, lots of hungry customers, and </a:t>
            </a:r>
            <a:r>
              <a:rPr lang="en-US" u="sng" dirty="0">
                <a:ea typeface="ヒラギノ角ゴ Pro W3" charset="0"/>
                <a:cs typeface="Times"/>
              </a:rPr>
              <a:t>lots</a:t>
            </a:r>
            <a:r>
              <a:rPr lang="en-US" dirty="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a:ea typeface="ヒラギノ角ゴ Pro W3" charset="0"/>
                <a:cs typeface="Times"/>
              </a:rPr>
              <a:t>one </a:t>
            </a:r>
            <a:r>
              <a:rPr lang="en-US" dirty="0">
                <a:ea typeface="ヒラギノ角ゴ Pro W3" charset="0"/>
                <a:cs typeface="Times"/>
              </a:rPr>
              <a:t>occupation on this list requires a </a:t>
            </a:r>
            <a:r>
              <a:rPr lang="en-US" u="sng" dirty="0">
                <a:ea typeface="ヒラギノ角ゴ Pro W3" charset="0"/>
                <a:cs typeface="Times"/>
              </a:rPr>
              <a:t>4-year degree</a:t>
            </a:r>
            <a:r>
              <a:rPr lang="en-US" dirty="0">
                <a:ea typeface="ヒラギノ角ゴ Pro W3" charset="0"/>
                <a:cs typeface="Times"/>
              </a:rPr>
              <a:t>!  There are some more if you scroll past the bottom of the screen, which you can do when you download the PowerPoint file.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2024, North Carolina will need 20,320  more registered nurses than we had in 2014. </a:t>
            </a:r>
          </a:p>
          <a:p>
            <a:pPr eaLnBrk="1" hangingPunct="1">
              <a:spcBef>
                <a:spcPct val="0"/>
              </a:spcBef>
              <a:spcAft>
                <a:spcPct val="30000"/>
              </a:spcAft>
            </a:pPr>
            <a:r>
              <a:rPr lang="en-US" u="none" dirty="0">
                <a:ea typeface="ヒラギノ角ゴ Pro W3" charset="0"/>
                <a:cs typeface="Times"/>
              </a:rPr>
              <a:t>From</a:t>
            </a:r>
            <a:r>
              <a:rPr lang="en-US" u="none" baseline="0" dirty="0">
                <a:ea typeface="ヒラギノ角ゴ Pro W3" charset="0"/>
                <a:cs typeface="Times"/>
              </a:rPr>
              <a:t> </a:t>
            </a:r>
            <a:r>
              <a:rPr lang="en-US" u="sng" dirty="0">
                <a:ea typeface="ヒラギノ角ゴ Pro W3" charset="0"/>
                <a:cs typeface="Times"/>
              </a:rPr>
              <a:t>Where</a:t>
            </a:r>
            <a:r>
              <a:rPr lang="en-US" dirty="0">
                <a:ea typeface="ヒラギノ角ゴ Pro W3" charset="0"/>
                <a:cs typeface="Times"/>
              </a:rPr>
              <a:t> will they all come?  </a:t>
            </a:r>
          </a:p>
          <a:p>
            <a:pPr eaLnBrk="1" hangingPunct="1">
              <a:spcBef>
                <a:spcPct val="0"/>
              </a:spcBef>
              <a:spcAft>
                <a:spcPct val="30000"/>
              </a:spcAft>
            </a:pPr>
            <a:r>
              <a:rPr lang="en-US" dirty="0">
                <a:ea typeface="ヒラギノ角ゴ Pro W3" charset="0"/>
                <a:cs typeface="Times"/>
              </a:rPr>
              <a:t>Tell your students:  “If you don’t know what you want to be when</a:t>
            </a:r>
            <a:r>
              <a:rPr lang="en-US" baseline="0" dirty="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8958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165302" cy="873808"/>
          </a:xfrm>
        </p:spPr>
      </p:sp>
      <p:sp>
        <p:nvSpPr>
          <p:cNvPr id="3" name="Notes Placeholder 2"/>
          <p:cNvSpPr>
            <a:spLocks noGrp="1"/>
          </p:cNvSpPr>
          <p:nvPr>
            <p:ph type="body" idx="1"/>
          </p:nvPr>
        </p:nvSpPr>
        <p:spPr>
          <a:xfrm>
            <a:off x="685800" y="1717288"/>
            <a:ext cx="5486400" cy="7198112"/>
          </a:xfrm>
        </p:spPr>
        <p:txBody>
          <a:bodyPr>
            <a:noAutofit/>
          </a:bodyPr>
          <a:lstStyle/>
          <a:p>
            <a:r>
              <a:rPr lang="en-US" baseline="0" dirty="0"/>
              <a:t>Let</a:t>
            </a:r>
            <a:r>
              <a:rPr lang="en-US" dirty="0"/>
              <a:t> me start by telling you </a:t>
            </a:r>
            <a:r>
              <a:rPr lang="en-US" baseline="0" dirty="0"/>
              <a:t>a little about my education pathway and how I got where I am today.</a:t>
            </a:r>
          </a:p>
          <a:p>
            <a:endParaRPr lang="en-US" baseline="0" dirty="0"/>
          </a:p>
          <a:p>
            <a:r>
              <a:rPr lang="en-US" dirty="0"/>
              <a:t>In</a:t>
            </a:r>
            <a:r>
              <a:rPr lang="en-US" baseline="0" dirty="0"/>
              <a:t> high school I took drafting and electronics classes -- and liked them a lot. </a:t>
            </a:r>
          </a:p>
          <a:p>
            <a:endParaRPr lang="en-US" baseline="0" dirty="0"/>
          </a:p>
          <a:p>
            <a:r>
              <a:rPr lang="en-US" baseline="0" dirty="0"/>
              <a:t>I always liked math and science, especially applied physics.</a:t>
            </a:r>
          </a:p>
          <a:p>
            <a:r>
              <a:rPr lang="en-US" baseline="0" dirty="0"/>
              <a:t>This is one of the few things that differentiates me from Dr. Sheldon Cooper. He's stuck in theoretical physics, whereas I like to </a:t>
            </a:r>
            <a:r>
              <a:rPr lang="en-US" u="sng" baseline="0" dirty="0"/>
              <a:t>apply</a:t>
            </a:r>
            <a:r>
              <a:rPr lang="en-US" baseline="0" dirty="0"/>
              <a:t> the physics.</a:t>
            </a:r>
          </a:p>
          <a:p>
            <a:endParaRPr lang="en-US" baseline="0" dirty="0"/>
          </a:p>
          <a:p>
            <a:r>
              <a:rPr lang="en-US" baseline="0" dirty="0"/>
              <a:t>Any time the school needed someone to run sound systems or stage lights, I was there.  I also helped with the audio-visual needs around school, like threading a film projector.  </a:t>
            </a:r>
          </a:p>
          <a:p>
            <a:r>
              <a:rPr lang="en-US" dirty="0"/>
              <a:t>Boy </a:t>
            </a:r>
            <a:r>
              <a:rPr lang="mr-IN" dirty="0"/>
              <a:t>–</a:t>
            </a:r>
            <a:r>
              <a:rPr lang="en-US" dirty="0"/>
              <a:t> if we only had DVDs back then!!</a:t>
            </a:r>
          </a:p>
          <a:p>
            <a:endParaRPr lang="en-US" baseline="0" dirty="0"/>
          </a:p>
          <a:p>
            <a:r>
              <a:rPr lang="en-US" baseline="0" dirty="0"/>
              <a:t>I also liked to work on my own cars. In part because I was cheap and would rather do the work myself than to pay someone to fix my car.  But I also liked turning wrenches.</a:t>
            </a:r>
          </a:p>
          <a:p>
            <a:endParaRPr lang="en-US" baseline="0" dirty="0"/>
          </a:p>
          <a:p>
            <a:r>
              <a:rPr lang="en-US" baseline="0" dirty="0"/>
              <a:t>At the time, I had no idea that any of these, and many other interests, might lead someday to a career.</a:t>
            </a:r>
          </a:p>
          <a:p>
            <a:endParaRPr lang="en-US" baseline="0" dirty="0"/>
          </a:p>
          <a:p>
            <a:r>
              <a:rPr lang="en-US" baseline="0" dirty="0"/>
              <a:t>It was a family expectation that I was going to go on and get my four-year degree and wave that sheepskin high in the air until I got a job.</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355295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40</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sym typeface="Wingdings"/>
              </a:rPr>
              <a:t> </a:t>
            </a:r>
            <a:r>
              <a:rPr lang="en-US" dirty="0">
                <a:ea typeface="ヒラギノ角ゴ Pro W3" charset="0"/>
                <a:cs typeface="Times"/>
              </a:rPr>
              <a:t>For example:  There were only 150 Hearing Aid Specialists in </a:t>
            </a:r>
            <a:r>
              <a:rPr lang="en-US" dirty="0">
                <a:ea typeface="ヒラギノ角ゴ Pro W3" charset="0"/>
              </a:rPr>
              <a:t>North Carolina </a:t>
            </a:r>
            <a:r>
              <a:rPr lang="en-US" dirty="0">
                <a:ea typeface="ヒラギノ角ゴ Pro W3" charset="0"/>
                <a:cs typeface="Times"/>
              </a:rPr>
              <a:t>in 2014, so a 35.9 percent increase is an additional 50 positions.</a:t>
            </a:r>
          </a:p>
          <a:p>
            <a:pPr eaLnBrk="1" hangingPunct="1">
              <a:spcBef>
                <a:spcPct val="0"/>
              </a:spcBef>
              <a:spcAft>
                <a:spcPct val="30000"/>
              </a:spcAft>
            </a:pPr>
            <a:r>
              <a:rPr lang="en-US" dirty="0">
                <a:ea typeface="ヒラギノ角ゴ Pro W3" charset="0"/>
                <a:cs typeface="Times"/>
              </a:rPr>
              <a:t>But -- Compare that with the Home Health Aides with over 48</a:t>
            </a:r>
            <a:r>
              <a:rPr lang="en-US" baseline="0" dirty="0">
                <a:ea typeface="ヒラギノ角ゴ Pro W3" charset="0"/>
                <a:cs typeface="Times"/>
              </a:rPr>
              <a:t> </a:t>
            </a:r>
            <a:r>
              <a:rPr lang="en-US" dirty="0">
                <a:ea typeface="ヒラギノ角ゴ Pro W3" charset="0"/>
                <a:cs typeface="Times"/>
              </a:rPr>
              <a:t>thousand positions in 2014, so a 34.7 percent increase is an additional 17 thousand positions.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When looking at the job projections, You 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r>
              <a:rPr lang="en-US" dirty="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03529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687763"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41</a:t>
            </a:fld>
            <a:endParaRPr lang="en-US" sz="1300" dirty="0"/>
          </a:p>
        </p:txBody>
      </p:sp>
      <p:sp>
        <p:nvSpPr>
          <p:cNvPr id="72706" name="Rectangle 2"/>
          <p:cNvSpPr>
            <a:spLocks noGrp="1" noRot="1" noChangeAspect="1" noChangeArrowheads="1" noTextEdit="1"/>
          </p:cNvSpPr>
          <p:nvPr>
            <p:ph type="sldImg"/>
          </p:nvPr>
        </p:nvSpPr>
        <p:spPr>
          <a:xfrm>
            <a:off x="1143000" y="685800"/>
            <a:ext cx="3573966" cy="2680475"/>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a:ea typeface="ヒラギノ角ゴ Pro W3" charset="0"/>
                <a:cs typeface="Times"/>
              </a:rPr>
              <a:t>We need this many </a:t>
            </a:r>
            <a:r>
              <a:rPr lang="en-US" u="sng" dirty="0">
                <a:ea typeface="ヒラギノ角ゴ Pro W3" charset="0"/>
                <a:cs typeface="Times"/>
              </a:rPr>
              <a:t>less</a:t>
            </a:r>
            <a:r>
              <a:rPr lang="en-US" dirty="0">
                <a:ea typeface="ヒラギノ角ゴ Pro W3" charset="0"/>
                <a:cs typeface="Times"/>
              </a:rPr>
              <a:t> of each of these jobs over this 10-year projection period. </a:t>
            </a:r>
          </a:p>
          <a:p>
            <a:pPr eaLnBrk="1" hangingPunct="1">
              <a:spcBef>
                <a:spcPct val="0"/>
              </a:spcBef>
              <a:spcAft>
                <a:spcPct val="30000"/>
              </a:spcAft>
            </a:pPr>
            <a:r>
              <a:rPr lang="en-US" dirty="0">
                <a:ea typeface="ヒラギノ角ゴ Pro W3" charset="0"/>
                <a:cs typeface="Times"/>
              </a:rPr>
              <a:t>For </a:t>
            </a:r>
            <a:r>
              <a:rPr lang="en-US" u="sng" dirty="0">
                <a:ea typeface="ヒラギノ角ゴ Pro W3" charset="0"/>
                <a:cs typeface="Times"/>
              </a:rPr>
              <a:t>most</a:t>
            </a:r>
            <a:r>
              <a:rPr lang="en-US" dirty="0">
                <a:ea typeface="ヒラギノ角ゴ Pro W3" charset="0"/>
                <a:cs typeface="Times"/>
              </a:rPr>
              <a:t> of these positions, machines are replacing humans.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It used to be that these were the jobs you could get easily </a:t>
            </a:r>
            <a:r>
              <a:rPr lang="en-US" baseline="0" dirty="0">
                <a:ea typeface="ヒラギノ角ゴ Pro W3" charset="0"/>
                <a:cs typeface="Times"/>
              </a:rPr>
              <a:t>if </a:t>
            </a:r>
            <a:r>
              <a:rPr lang="en-US" dirty="0">
                <a:ea typeface="ヒラギノ角ゴ Pro W3" charset="0"/>
                <a:cs typeface="Times"/>
              </a:rPr>
              <a:t>you dropped out of high school.</a:t>
            </a:r>
          </a:p>
          <a:p>
            <a:pPr eaLnBrk="1" hangingPunct="1">
              <a:spcBef>
                <a:spcPct val="0"/>
              </a:spcBef>
              <a:spcAft>
                <a:spcPct val="30000"/>
              </a:spcAft>
            </a:pPr>
            <a:r>
              <a:rPr lang="en-US" baseline="0" dirty="0">
                <a:ea typeface="ヒラギノ角ゴ Pro W3" charset="0"/>
                <a:cs typeface="Times"/>
              </a:rPr>
              <a:t>But the jobs you </a:t>
            </a:r>
            <a:r>
              <a:rPr lang="en-US" u="sng" baseline="0" dirty="0">
                <a:ea typeface="ヒラギノ角ゴ Pro W3" charset="0"/>
                <a:cs typeface="Times"/>
              </a:rPr>
              <a:t>used</a:t>
            </a:r>
            <a:r>
              <a:rPr lang="en-US" baseline="0" dirty="0">
                <a:ea typeface="ヒラギノ角ゴ Pro W3" charset="0"/>
                <a:cs typeface="Times"/>
              </a:rPr>
              <a:t> to get </a:t>
            </a:r>
            <a:r>
              <a:rPr lang="en-US" u="sng" baseline="0" dirty="0">
                <a:ea typeface="ヒラギノ角ゴ Pro W3" charset="0"/>
                <a:cs typeface="Times"/>
              </a:rPr>
              <a:t>without</a:t>
            </a:r>
            <a:r>
              <a:rPr lang="en-US" baseline="0" dirty="0">
                <a:ea typeface="ヒラギノ角ゴ Pro W3" charset="0"/>
                <a:cs typeface="Times"/>
              </a:rPr>
              <a:t> a high school education are going away.</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r>
              <a:rPr lang="en-US" baseline="0" dirty="0">
                <a:ea typeface="ヒラギノ角ゴ Pro W3" charset="0"/>
                <a:cs typeface="Times"/>
              </a:rPr>
              <a:t>A high school education </a:t>
            </a:r>
            <a:r>
              <a:rPr lang="en-US" u="sng" baseline="0" dirty="0">
                <a:ea typeface="ヒラギノ角ゴ Pro W3" charset="0"/>
                <a:cs typeface="Times"/>
              </a:rPr>
              <a:t>plus</a:t>
            </a:r>
            <a:r>
              <a:rPr lang="en-US" baseline="0" dirty="0">
                <a:ea typeface="ヒラギノ角ゴ Pro W3" charset="0"/>
                <a:cs typeface="Times"/>
              </a:rPr>
              <a:t> additional training is now the </a:t>
            </a:r>
            <a:r>
              <a:rPr lang="en-US" u="sng" baseline="0" dirty="0">
                <a:ea typeface="ヒラギノ角ゴ Pro W3" charset="0"/>
                <a:cs typeface="Times"/>
              </a:rPr>
              <a:t>new</a:t>
            </a:r>
            <a:r>
              <a:rPr lang="en-US" baseline="0" dirty="0">
                <a:ea typeface="ヒラギノ角ゴ Pro W3" charset="0"/>
                <a:cs typeface="Times"/>
              </a:rPr>
              <a:t> </a:t>
            </a:r>
            <a:r>
              <a:rPr lang="en-US" u="sng" baseline="0" dirty="0">
                <a:ea typeface="ヒラギノ角ゴ Pro W3" charset="0"/>
                <a:cs typeface="Times"/>
              </a:rPr>
              <a:t>minimum</a:t>
            </a:r>
            <a:r>
              <a:rPr lang="en-US" baseline="0" dirty="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Simply put - These are the jobs from which to stay away.</a:t>
            </a: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89878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looking at the data for the entire state, the state has been divided into eight prosperity zones, </a:t>
            </a:r>
          </a:p>
          <a:p>
            <a:endParaRPr lang="en-US" dirty="0"/>
          </a:p>
          <a:p>
            <a:r>
              <a:rPr lang="en-US" dirty="0"/>
              <a:t>We can now look at salaries and job projections for just</a:t>
            </a:r>
            <a:r>
              <a:rPr lang="en-US" baseline="0" dirty="0"/>
              <a:t> that part of the state.</a:t>
            </a:r>
          </a:p>
          <a:p>
            <a:endParaRPr lang="en-US" baseline="0" dirty="0"/>
          </a:p>
          <a:p>
            <a:r>
              <a:rPr lang="en-US" baseline="0" dirty="0"/>
              <a:t>Each part of the state is different.</a:t>
            </a:r>
          </a:p>
          <a:p>
            <a:endParaRPr lang="en-US" dirty="0"/>
          </a:p>
          <a:p>
            <a:r>
              <a:rPr lang="en-US" baseline="0" dirty="0"/>
              <a:t>You see Wake County in the center of the green zone.</a:t>
            </a:r>
          </a:p>
          <a:p>
            <a:endParaRPr lang="en-US" baseline="0" dirty="0"/>
          </a:p>
          <a:p>
            <a:r>
              <a:rPr lang="en-US" baseline="0" dirty="0"/>
              <a:t>=====</a:t>
            </a:r>
          </a:p>
          <a:p>
            <a:r>
              <a:rPr lang="en-US" dirty="0"/>
              <a:t>https://</a:t>
            </a:r>
            <a:r>
              <a:rPr lang="en-US" dirty="0" err="1"/>
              <a:t>www.nccommerce.com</a:t>
            </a:r>
            <a:r>
              <a:rPr lang="en-US" dirty="0"/>
              <a:t>/about-our-department/north-</a:t>
            </a:r>
            <a:r>
              <a:rPr lang="en-US" dirty="0" err="1"/>
              <a:t>carolina</a:t>
            </a:r>
            <a:r>
              <a:rPr lang="en-US" dirty="0"/>
              <a:t>-prosperity-zones</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1168742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occupations with the most job openings projected</a:t>
            </a:r>
            <a:r>
              <a:rPr lang="en-US" baseline="0" dirty="0"/>
              <a:t> over a ten-year period for the </a:t>
            </a:r>
            <a:r>
              <a:rPr lang="en-US" dirty="0"/>
              <a:t>North Central Prosperity Zone.  That's the Triangle area and surrounding counties.</a:t>
            </a:r>
          </a:p>
          <a:p>
            <a:endParaRPr lang="en-US" dirty="0"/>
          </a:p>
          <a:p>
            <a:r>
              <a:rPr lang="en-US" dirty="0"/>
              <a:t>If</a:t>
            </a:r>
            <a:r>
              <a:rPr lang="en-US" baseline="0" dirty="0"/>
              <a:t> you are trying to build up your local economy, then this is where to build your career pathways.</a:t>
            </a:r>
          </a:p>
          <a:p>
            <a:endParaRPr lang="en-US" baseline="0" dirty="0"/>
          </a:p>
          <a:p>
            <a:r>
              <a:rPr lang="en-US" baseline="0" dirty="0"/>
              <a:t>In this zone we need lots of Registered Nurses and burger flippers.</a:t>
            </a:r>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471266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Western Prosperity Zone.</a:t>
            </a:r>
          </a:p>
          <a:p>
            <a:endParaRPr lang="en-US" dirty="0"/>
          </a:p>
          <a:p>
            <a:r>
              <a:rPr lang="en-US" dirty="0"/>
              <a:t>You will notice that we need a lot of Registered Nurses and fast food workers in all parts of the state, but the order is different at the level of highest demand..</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1187112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Southwest Prosperity Zone.</a:t>
            </a:r>
          </a:p>
          <a:p>
            <a:endParaRPr lang="en-US" dirty="0"/>
          </a:p>
          <a:p>
            <a:r>
              <a:rPr lang="en-US" dirty="0"/>
              <a:t>Here</a:t>
            </a:r>
            <a:r>
              <a:rPr lang="en-US" baseline="0" dirty="0"/>
              <a:t> the Registered Nurses are back on top.</a:t>
            </a:r>
            <a:endParaRPr lang="en-US" dirty="0"/>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1947519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a:t>
            </a:r>
            <a:r>
              <a:rPr lang="en-US" dirty="0" err="1"/>
              <a:t>Sandhills</a:t>
            </a:r>
            <a:r>
              <a:rPr lang="en-US" dirty="0"/>
              <a:t> Prosperity Zone.</a:t>
            </a:r>
          </a:p>
          <a:p>
            <a:endParaRPr lang="en-US" dirty="0"/>
          </a:p>
          <a:p>
            <a:r>
              <a:rPr lang="en-US" dirty="0"/>
              <a:t>Registered</a:t>
            </a:r>
            <a:r>
              <a:rPr lang="en-US" baseline="0" dirty="0"/>
              <a:t> Nurses are third. </a:t>
            </a:r>
          </a:p>
          <a:p>
            <a:endParaRPr lang="en-US" baseline="0" dirty="0"/>
          </a:p>
          <a:p>
            <a:r>
              <a:rPr lang="en-US" baseline="0" dirty="0"/>
              <a:t>Look at the high need for Home Health Aides in this zone.  </a:t>
            </a:r>
          </a:p>
          <a:p>
            <a:endParaRPr lang="en-US" baseline="0" dirty="0"/>
          </a:p>
          <a:p>
            <a:r>
              <a:rPr lang="en-US" baseline="0" dirty="0"/>
              <a:t>Lots of folks retiring to this area and need people to take care of them.</a:t>
            </a:r>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410581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Southeast</a:t>
            </a:r>
            <a:r>
              <a:rPr lang="en-US" baseline="0" dirty="0"/>
              <a:t> </a:t>
            </a:r>
            <a:r>
              <a:rPr lang="en-US" dirty="0"/>
              <a:t>Prosperity Zone.</a:t>
            </a:r>
          </a:p>
          <a:p>
            <a:endParaRPr lang="en-US" dirty="0"/>
          </a:p>
          <a:p>
            <a:r>
              <a:rPr lang="en-US" dirty="0"/>
              <a:t>They can't get enough of those burger flippers.</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339273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Piedmont-Triad Prosperity Zone.</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48</a:t>
            </a:fld>
            <a:endParaRPr lang="en-US"/>
          </a:p>
        </p:txBody>
      </p:sp>
    </p:spTree>
    <p:extLst>
      <p:ext uri="{BB962C8B-B14F-4D97-AF65-F5344CB8AC3E}">
        <p14:creationId xmlns:p14="http://schemas.microsoft.com/office/powerpoint/2010/main" val="380981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Northeast Prosperity Zone.</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41516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2763644" cy="2072733"/>
          </a:xfrm>
        </p:spPr>
      </p:sp>
      <p:sp>
        <p:nvSpPr>
          <p:cNvPr id="3" name="Notes Placeholder 2"/>
          <p:cNvSpPr>
            <a:spLocks noGrp="1"/>
          </p:cNvSpPr>
          <p:nvPr>
            <p:ph type="body" idx="1"/>
          </p:nvPr>
        </p:nvSpPr>
        <p:spPr>
          <a:xfrm>
            <a:off x="685800" y="2442117"/>
            <a:ext cx="5638800" cy="6549483"/>
          </a:xfrm>
        </p:spPr>
        <p:txBody>
          <a:bodyPr>
            <a:noAutofit/>
          </a:bodyPr>
          <a:lstStyle/>
          <a:p>
            <a:r>
              <a:rPr lang="en-US" dirty="0"/>
              <a:t>So I go to NC State University </a:t>
            </a:r>
            <a:r>
              <a:rPr lang="en-US" baseline="0" dirty="0"/>
              <a:t>in Electrical Engineering.</a:t>
            </a:r>
            <a:r>
              <a:rPr lang="en-US" dirty="0"/>
              <a:t> </a:t>
            </a:r>
          </a:p>
          <a:p>
            <a:r>
              <a:rPr lang="en-US" dirty="0"/>
              <a:t>--- </a:t>
            </a:r>
            <a:r>
              <a:rPr lang="en-US" baseline="0" dirty="0"/>
              <a:t>For 11 years!</a:t>
            </a:r>
          </a:p>
          <a:p>
            <a:endParaRPr lang="en-US" baseline="0" dirty="0"/>
          </a:p>
          <a:p>
            <a:r>
              <a:rPr lang="en-US" baseline="0" dirty="0"/>
              <a:t>I realized early on that engineers did </a:t>
            </a:r>
            <a:r>
              <a:rPr lang="en-US" u="sng" baseline="0" dirty="0"/>
              <a:t>not</a:t>
            </a:r>
            <a:r>
              <a:rPr lang="en-US" baseline="0" dirty="0"/>
              <a:t> work with their hands, they sat a desk and designed things for others to build.</a:t>
            </a:r>
          </a:p>
          <a:p>
            <a:r>
              <a:rPr lang="en-US" baseline="0" dirty="0"/>
              <a:t>--  I wanted to be that </a:t>
            </a:r>
            <a:r>
              <a:rPr lang="en-US" u="sng" baseline="0" dirty="0"/>
              <a:t>other</a:t>
            </a:r>
            <a:r>
              <a:rPr lang="en-US" baseline="0" dirty="0"/>
              <a:t> guy who got to </a:t>
            </a:r>
            <a:r>
              <a:rPr lang="en-US" u="sng" baseline="0" dirty="0"/>
              <a:t>build</a:t>
            </a:r>
            <a:r>
              <a:rPr lang="en-US" baseline="0" dirty="0"/>
              <a:t> things. </a:t>
            </a:r>
          </a:p>
          <a:p>
            <a:endParaRPr lang="en-US" baseline="0" dirty="0"/>
          </a:p>
          <a:p>
            <a:r>
              <a:rPr lang="en-US" baseline="0" dirty="0"/>
              <a:t>I loved the drafting courses more than anything and really enjoyed the drafting instructors, so I attempted to change majors to become an Industrial Arts teacher. --It's a four-year degree!</a:t>
            </a:r>
          </a:p>
          <a:p>
            <a:endParaRPr lang="en-US" baseline="0" dirty="0"/>
          </a:p>
          <a:p>
            <a:r>
              <a:rPr lang="en-US" baseline="0" dirty="0"/>
              <a:t>I ran into lots of red tape trying to </a:t>
            </a:r>
            <a:r>
              <a:rPr lang="en-US" u="sng" baseline="0" dirty="0"/>
              <a:t>transfer</a:t>
            </a:r>
            <a:r>
              <a:rPr lang="en-US" baseline="0" dirty="0"/>
              <a:t> </a:t>
            </a:r>
            <a:r>
              <a:rPr lang="en-US" u="sng" baseline="0" dirty="0"/>
              <a:t>from</a:t>
            </a:r>
            <a:r>
              <a:rPr lang="en-US" baseline="0" dirty="0"/>
              <a:t> the school of Engineering </a:t>
            </a:r>
            <a:r>
              <a:rPr lang="en-US" u="sng" baseline="0" dirty="0"/>
              <a:t>to</a:t>
            </a:r>
            <a:r>
              <a:rPr lang="en-US" baseline="0" dirty="0"/>
              <a:t> the school of Education. </a:t>
            </a:r>
          </a:p>
          <a:p>
            <a:r>
              <a:rPr lang="en-US" baseline="0" dirty="0"/>
              <a:t>My college advisor even told me to </a:t>
            </a:r>
            <a:r>
              <a:rPr lang="en-US" u="sng" baseline="0" dirty="0"/>
              <a:t>drop out </a:t>
            </a:r>
            <a:r>
              <a:rPr lang="en-US" baseline="0" dirty="0"/>
              <a:t>of college, because I was </a:t>
            </a:r>
            <a:r>
              <a:rPr lang="en-US" u="sng" baseline="0" dirty="0"/>
              <a:t>wasting</a:t>
            </a:r>
            <a:r>
              <a:rPr lang="en-US" baseline="0" dirty="0"/>
              <a:t> a seat for someone who really wanted to be an engineer.</a:t>
            </a:r>
          </a:p>
          <a:p>
            <a:endParaRPr lang="en-US" baseline="0" dirty="0"/>
          </a:p>
          <a:p>
            <a:r>
              <a:rPr lang="en-US" baseline="0" dirty="0"/>
              <a:t>I ended up transferring to the Technology Education program at North Carolina A&amp;T State University in Greensboro.</a:t>
            </a:r>
          </a:p>
          <a:p>
            <a:endParaRPr lang="en-US" baseline="0" dirty="0"/>
          </a:p>
          <a:p>
            <a:r>
              <a:rPr lang="en-US" baseline="0" dirty="0"/>
              <a:t>By then I was ready to move ahead and complete my schooling. </a:t>
            </a:r>
            <a:br>
              <a:rPr lang="en-US" baseline="0" dirty="0"/>
            </a:br>
            <a:r>
              <a:rPr lang="en-US" baseline="0" dirty="0"/>
              <a:t>I graduated summa cum laude with an offer to further my studies for free at Indiana State.  </a:t>
            </a:r>
          </a:p>
          <a:p>
            <a:r>
              <a:rPr lang="en-US" baseline="0" dirty="0"/>
              <a:t>So I went there and completed my Masters degree in Technology Education.</a:t>
            </a:r>
          </a:p>
          <a:p>
            <a:endParaRPr lang="en-US" baseline="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210338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Northwest Prosperity Zone.</a:t>
            </a:r>
          </a:p>
          <a:p>
            <a:endParaRPr lang="en-US" dirty="0"/>
          </a:p>
          <a:p>
            <a:r>
              <a:rPr lang="en-US" dirty="0"/>
              <a:t>Another zone where Home Health Aides are on the top of the list.</a:t>
            </a:r>
          </a:p>
          <a:p>
            <a:endParaRPr lang="en-US" dirty="0"/>
          </a:p>
          <a:p>
            <a:r>
              <a:rPr lang="en-US" dirty="0"/>
              <a:t>Retirees heading up into the mountains?</a:t>
            </a:r>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1362838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shows employment</a:t>
            </a:r>
            <a:r>
              <a:rPr lang="en-US" baseline="0" dirty="0"/>
              <a:t> for the first five years after graduation for folks who earned an Associate Degree in North Carolina.</a:t>
            </a:r>
            <a:endParaRPr lang="en-US" dirty="0"/>
          </a:p>
          <a:p>
            <a:endParaRPr lang="en-US" dirty="0"/>
          </a:p>
          <a:p>
            <a:r>
              <a:rPr lang="en-US" dirty="0"/>
              <a:t>This shows the graduates who are receiving a paycheck.  It does not include independent contractors or self-employed.</a:t>
            </a:r>
          </a:p>
          <a:p>
            <a:endParaRPr lang="en-US" dirty="0"/>
          </a:p>
          <a:p>
            <a:r>
              <a:rPr lang="en-US" dirty="0"/>
              <a:t>Over 76 percent of the folks who earned an</a:t>
            </a:r>
            <a:r>
              <a:rPr lang="en-US" baseline="0" dirty="0"/>
              <a:t> Associate Degree in North Carolina are still receiving a paycheck 5 years after graduation.  </a:t>
            </a:r>
          </a:p>
          <a:p>
            <a:endParaRPr lang="en-US" baseline="0" dirty="0"/>
          </a:p>
          <a:p>
            <a:r>
              <a:rPr lang="en-US" baseline="0" dirty="0"/>
              <a:t>That’s really good.</a:t>
            </a:r>
            <a:endParaRPr lang="en-US" dirty="0"/>
          </a:p>
          <a:p>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/4506/2008/</a:t>
            </a:r>
          </a:p>
          <a:p>
            <a:endParaRPr lang="en-US" dirty="0"/>
          </a:p>
          <a:p>
            <a:r>
              <a:rPr lang="en-US" dirty="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1599185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And if</a:t>
            </a:r>
            <a:r>
              <a:rPr lang="en-US" baseline="0" dirty="0"/>
              <a:t> we look at some selected Associate Degree programs.</a:t>
            </a:r>
          </a:p>
          <a:p>
            <a:endParaRPr lang="en-US" baseline="0" dirty="0"/>
          </a:p>
          <a:p>
            <a:r>
              <a:rPr lang="en-US" baseline="0" dirty="0"/>
              <a:t>For the most part, -- they are all over 75 percent employed after five years.</a:t>
            </a:r>
          </a:p>
          <a:p>
            <a:endParaRPr lang="en-US" baseline="0" dirty="0"/>
          </a:p>
          <a:p>
            <a:r>
              <a:rPr lang="en-US" baseline="0" dirty="0"/>
              <a:t>Health Sciences, Construction, and Industrial Technologies are the three highest with 84 percent employment after 5 years.</a:t>
            </a:r>
          </a:p>
          <a:p>
            <a:endParaRPr lang="en-US" baseline="0" dirty="0"/>
          </a:p>
          <a:p>
            <a:r>
              <a:rPr lang="en-US" baseline="0" dirty="0"/>
              <a:t>Industrial Technologies is at 72 percent employment.  </a:t>
            </a:r>
          </a:p>
          <a:p>
            <a:r>
              <a:rPr lang="en-US" baseline="0" dirty="0"/>
              <a:t>Still not bad.</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881412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employment for the first five years out of college for Bachelor Degree graduates from our NC Public</a:t>
            </a:r>
            <a:r>
              <a:rPr lang="en-US" baseline="0" dirty="0"/>
              <a:t> U</a:t>
            </a:r>
            <a:r>
              <a:rPr lang="en-US" dirty="0"/>
              <a:t>niversities.</a:t>
            </a:r>
          </a:p>
          <a:p>
            <a:endParaRPr lang="en-US" dirty="0"/>
          </a:p>
          <a:p>
            <a:r>
              <a:rPr lang="en-US" dirty="0"/>
              <a:t>After 5 years, 63 percent are receiving</a:t>
            </a:r>
            <a:r>
              <a:rPr lang="en-US" baseline="0" dirty="0"/>
              <a:t> a paycheck.</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endParaRPr lang="en-US" dirty="0"/>
          </a:p>
          <a:p>
            <a:r>
              <a:rPr lang="en-US" dirty="0"/>
              <a:t>2007-2008 Bachelor Degree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624685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629444"/>
            <a:ext cx="4114800" cy="3086100"/>
          </a:xfrm>
        </p:spPr>
      </p:sp>
      <p:sp>
        <p:nvSpPr>
          <p:cNvPr id="3" name="Notes Placeholder 2"/>
          <p:cNvSpPr>
            <a:spLocks noGrp="1"/>
          </p:cNvSpPr>
          <p:nvPr>
            <p:ph type="body" idx="1"/>
          </p:nvPr>
        </p:nvSpPr>
        <p:spPr>
          <a:xfrm>
            <a:off x="685800" y="4343400"/>
            <a:ext cx="5486400" cy="4648200"/>
          </a:xfrm>
        </p:spPr>
        <p:txBody>
          <a:bodyPr>
            <a:noAutofit/>
          </a:bodyPr>
          <a:lstStyle/>
          <a:p>
            <a:r>
              <a:rPr lang="en-US" dirty="0"/>
              <a:t>Here at the top we see </a:t>
            </a:r>
            <a:r>
              <a:rPr lang="en-US" u="sng" dirty="0"/>
              <a:t>all</a:t>
            </a:r>
            <a:r>
              <a:rPr lang="en-US" dirty="0"/>
              <a:t> Bachelor</a:t>
            </a:r>
            <a:r>
              <a:rPr lang="en-US" baseline="0" dirty="0"/>
              <a:t> Degree graduates in North Carolina -- where the employment rate right out of college is 77 percent, and after five years, the employment rate is 63 percent.</a:t>
            </a:r>
          </a:p>
          <a:p>
            <a:endParaRPr lang="en-US" baseline="0" dirty="0"/>
          </a:p>
          <a:p>
            <a:r>
              <a:rPr lang="en-US" baseline="0" dirty="0"/>
              <a:t>On the bottom you see the same graph of our associate degree graduates.</a:t>
            </a:r>
          </a:p>
          <a:p>
            <a:endParaRPr lang="en-US" baseline="0" dirty="0"/>
          </a:p>
          <a:p>
            <a:r>
              <a:rPr lang="en-US" baseline="0" dirty="0"/>
              <a:t>Graduates with an Associate degree stay employed at a much higher rate than the graduates with a Bachelors degree.</a:t>
            </a:r>
          </a:p>
          <a:p>
            <a:endParaRPr lang="en-US" baseline="0" dirty="0"/>
          </a:p>
          <a:p>
            <a:r>
              <a:rPr lang="en-US" baseline="0" dirty="0"/>
              <a:t>This seems to indicate a high demand for folks with a technical associate degree.  And less demand for graduates of a four-year program.</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r>
              <a:rPr lang="en-US" dirty="0"/>
              <a:t>2007-2008 Bachelor Degree graduates from All NC Universities</a:t>
            </a:r>
          </a:p>
          <a:p>
            <a:endParaRPr lang="en-US" dirty="0"/>
          </a:p>
          <a:p>
            <a:endParaRPr lang="en-US" dirty="0"/>
          </a:p>
          <a:p>
            <a:r>
              <a:rPr lang="en-US" dirty="0"/>
              <a:t>http://</a:t>
            </a:r>
            <a:r>
              <a:rPr lang="en-US" dirty="0" err="1"/>
              <a:t>nctower.com</a:t>
            </a:r>
            <a:r>
              <a:rPr lang="en-US" dirty="0"/>
              <a:t>/output/</a:t>
            </a:r>
            <a:r>
              <a:rPr lang="en-US" dirty="0" err="1"/>
              <a:t>ncccs</a:t>
            </a:r>
            <a:r>
              <a:rPr lang="en-US" dirty="0"/>
              <a:t>/4840-4946-4797-4887-5059/</a:t>
            </a:r>
          </a:p>
          <a:p>
            <a:r>
              <a:rPr lang="en-US" dirty="0"/>
              <a:t>2007-2008 graduates from selected Associate Degree programs in NC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671606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55</a:t>
            </a:fld>
            <a:endParaRPr lang="en-US" sz="1300"/>
          </a:p>
        </p:txBody>
      </p:sp>
      <p:sp>
        <p:nvSpPr>
          <p:cNvPr id="82946" name="Rectangle 2"/>
          <p:cNvSpPr>
            <a:spLocks noGrp="1" noRot="1" noChangeAspect="1" noChangeArrowheads="1" noTextEdit="1"/>
          </p:cNvSpPr>
          <p:nvPr>
            <p:ph type="sldImg"/>
          </p:nvPr>
        </p:nvSpPr>
        <p:spPr>
          <a:xfrm>
            <a:off x="1128713" y="454025"/>
            <a:ext cx="1868487" cy="1401763"/>
          </a:xfrm>
          <a:solidFill>
            <a:srgbClr val="FFFFFF"/>
          </a:solidFill>
          <a:ln/>
        </p:spPr>
      </p:sp>
      <p:sp>
        <p:nvSpPr>
          <p:cNvPr id="82947" name="Rectangle 3"/>
          <p:cNvSpPr>
            <a:spLocks noGrp="1" noChangeArrowheads="1"/>
          </p:cNvSpPr>
          <p:nvPr>
            <p:ph type="body" idx="1"/>
          </p:nvPr>
        </p:nvSpPr>
        <p:spPr>
          <a:xfrm>
            <a:off x="893763" y="1855994"/>
            <a:ext cx="5278437" cy="750549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can compare the </a:t>
            </a:r>
            <a:r>
              <a:rPr lang="en-US" u="sng" dirty="0">
                <a:ea typeface="ヒラギノ角ゴ Pro W3" charset="0"/>
                <a:cs typeface="Times"/>
              </a:rPr>
              <a:t>states</a:t>
            </a:r>
            <a:r>
              <a:rPr lang="en-US" dirty="0">
                <a:ea typeface="ヒラギノ角ゴ Pro W3" charset="0"/>
                <a:cs typeface="Times"/>
              </a:rPr>
              <a:t> with the most projected</a:t>
            </a:r>
            <a:r>
              <a:rPr lang="en-US" baseline="0" dirty="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ten years for each state or territory.</a:t>
            </a: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ten years for each state or territory.</a:t>
            </a: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states, it might not be a large </a:t>
            </a:r>
            <a:r>
              <a:rPr lang="en-US" u="sng" dirty="0">
                <a:ea typeface="ヒラギノ角ゴ Pro W3" charset="0"/>
                <a:cs typeface="Times"/>
              </a:rPr>
              <a:t>percentage</a:t>
            </a:r>
            <a:r>
              <a:rPr lang="en-US" dirty="0">
                <a:ea typeface="ヒラギノ角ゴ Pro W3" charset="0"/>
                <a:cs typeface="Times"/>
              </a:rPr>
              <a:t>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I</a:t>
            </a:r>
            <a:r>
              <a:rPr lang="en-US" altLang="ja-JP" dirty="0">
                <a:ea typeface="ヒラギノ角ゴ Pro W3" charset="0"/>
                <a:cs typeface="Times"/>
              </a:rPr>
              <a:t> have highlighted in </a:t>
            </a:r>
            <a:r>
              <a:rPr lang="en-US" altLang="ja-JP" u="sng" dirty="0">
                <a:ea typeface="ヒラギノ角ゴ Pro W3" charset="0"/>
                <a:cs typeface="Times"/>
              </a:rPr>
              <a:t>blue</a:t>
            </a:r>
            <a:r>
              <a:rPr lang="en-US" altLang="ja-JP" dirty="0">
                <a:ea typeface="ヒラギノ角ゴ Pro W3" charset="0"/>
                <a:cs typeface="Times"/>
              </a:rPr>
              <a:t>.</a:t>
            </a:r>
            <a:r>
              <a:rPr lang="en-US" altLang="ja-JP" baseline="0" dirty="0">
                <a:ea typeface="ヒラギノ角ゴ Pro W3" charset="0"/>
                <a:cs typeface="Times"/>
              </a:rPr>
              <a:t> They </a:t>
            </a:r>
            <a:r>
              <a:rPr lang="en-US" altLang="ja-JP" dirty="0">
                <a:ea typeface="ヒラギノ角ゴ Pro W3" charset="0"/>
                <a:cs typeface="Times"/>
              </a:rPr>
              <a:t>are near the </a:t>
            </a:r>
            <a:r>
              <a:rPr lang="en-US" altLang="ja-JP" u="sng" dirty="0">
                <a:ea typeface="ヒラギノ角ゴ Pro W3" charset="0"/>
                <a:cs typeface="Times"/>
              </a:rPr>
              <a:t>top</a:t>
            </a:r>
            <a:r>
              <a:rPr lang="en-US" altLang="ja-JP" dirty="0">
                <a:ea typeface="ヒラギノ角ゴ Pro W3" charset="0"/>
                <a:cs typeface="Times"/>
              </a:rPr>
              <a:t> of both sides.  </a:t>
            </a:r>
          </a:p>
          <a:p>
            <a:pPr eaLnBrk="1" hangingPunct="1">
              <a:spcBef>
                <a:spcPct val="0"/>
              </a:spcBef>
              <a:spcAft>
                <a:spcPct val="30000"/>
              </a:spcAft>
            </a:pPr>
            <a:r>
              <a:rPr lang="en-US" altLang="ja-JP" dirty="0">
                <a:ea typeface="ヒラギノ角ゴ Pro W3" charset="0"/>
                <a:cs typeface="Times"/>
              </a:rPr>
              <a:t>That means they are expecting a large number of job openings, which is </a:t>
            </a:r>
            <a:r>
              <a:rPr lang="en-US" altLang="ja-JP" u="sng" dirty="0">
                <a:ea typeface="ヒラギノ角ゴ Pro W3" charset="0"/>
                <a:cs typeface="Times"/>
              </a:rPr>
              <a:t>also</a:t>
            </a:r>
            <a:r>
              <a:rPr lang="en-US" altLang="ja-JP" dirty="0">
                <a:ea typeface="ヒラギノ角ゴ Pro W3" charset="0"/>
                <a:cs typeface="Times"/>
              </a:rPr>
              <a:t> a large percentage of their current workforce.  Those are the states that are growing the fastest.</a:t>
            </a:r>
          </a:p>
          <a:p>
            <a:pPr eaLnBrk="1" hangingPunct="1">
              <a:spcBef>
                <a:spcPct val="0"/>
              </a:spcBef>
              <a:spcAft>
                <a:spcPct val="30000"/>
              </a:spcAft>
            </a:pPr>
            <a:r>
              <a:rPr lang="en-US" altLang="ja-JP" dirty="0">
                <a:ea typeface="ヒラギノ角ゴ Pro W3" charset="0"/>
                <a:cs typeface="Times"/>
              </a:rPr>
              <a:t>You see </a:t>
            </a:r>
            <a:r>
              <a:rPr lang="en-US" altLang="ja-JP" u="sng" dirty="0">
                <a:ea typeface="ヒラギノ角ゴ Pro W3" charset="0"/>
                <a:cs typeface="Times"/>
              </a:rPr>
              <a:t>North Carolina </a:t>
            </a:r>
            <a:r>
              <a:rPr lang="en-US" altLang="ja-JP" dirty="0">
                <a:ea typeface="ヒラギノ角ゴ Pro W3" charset="0"/>
                <a:cs typeface="Times"/>
              </a:rPr>
              <a:t>on the left. Projected to have the eighth most number of new jobs.  On the right our state is not far down at 12.3 percent.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state with</a:t>
            </a:r>
            <a:r>
              <a:rPr lang="en-US" baseline="0" dirty="0">
                <a:ea typeface="ヒラギノ角ゴ Pro W3" charset="0"/>
                <a:cs typeface="Times"/>
              </a:rPr>
              <a:t> the </a:t>
            </a:r>
            <a:r>
              <a:rPr lang="en-US" dirty="0">
                <a:ea typeface="ヒラギノ角ゴ Pro W3" charset="0"/>
                <a:cs typeface="Times"/>
              </a:rPr>
              <a:t>least job openings</a:t>
            </a:r>
            <a:r>
              <a:rPr lang="en-US" baseline="0" dirty="0">
                <a:ea typeface="ヒラギノ角ゴ Pro W3" charset="0"/>
                <a:cs typeface="Times"/>
              </a:rPr>
              <a:t> projected is Wyoming.</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r>
              <a:rPr lang="en-US" baseline="0" dirty="0">
                <a:ea typeface="ヒラギノ角ゴ Pro W3" charset="0"/>
                <a:cs typeface="Times"/>
              </a:rPr>
              <a:t>You see Texas high on the list. I have a feeling that their job projections just changed a few months ago.</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en-US" dirty="0">
                <a:ea typeface="ヒラギノ角ゴ Pro W3" charset="0"/>
                <a:cs typeface="Times"/>
              </a:rPr>
              <a:t>http://</a:t>
            </a:r>
            <a:r>
              <a:rPr lang="en-US" dirty="0" err="1">
                <a:ea typeface="ヒラギノ角ゴ Pro W3" charset="0"/>
                <a:cs typeface="Times"/>
              </a:rPr>
              <a:t>projectionscentral.com</a:t>
            </a:r>
            <a:r>
              <a:rPr lang="en-US" dirty="0">
                <a:ea typeface="ヒラギノ角ゴ Pro W3" charset="0"/>
                <a:cs typeface="Times"/>
              </a:rPr>
              <a:t>/Projections/</a:t>
            </a:r>
            <a:r>
              <a:rPr lang="en-US" dirty="0" err="1">
                <a:ea typeface="ヒラギノ角ゴ Pro W3" charset="0"/>
                <a:cs typeface="Times"/>
              </a:rPr>
              <a:t>LongTerm</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1018653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Let's put the data aside and look at some hot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If you Google “Hot Jobs,” you will be overwhelmed with lots of lists of</a:t>
            </a:r>
            <a:r>
              <a:rPr lang="en-US" baseline="0" dirty="0">
                <a:ea typeface="ヒラギノ角ゴ Pro W3" charset="0"/>
                <a:cs typeface="Times"/>
              </a:rPr>
              <a:t> what </a:t>
            </a:r>
            <a:r>
              <a:rPr lang="en-US" u="sng" baseline="0" dirty="0">
                <a:ea typeface="ヒラギノ角ゴ Pro W3" charset="0"/>
                <a:cs typeface="Times"/>
              </a:rPr>
              <a:t>someone</a:t>
            </a:r>
            <a:r>
              <a:rPr lang="en-US" baseline="0" dirty="0">
                <a:ea typeface="ヒラギノ角ゴ Pro W3" charset="0"/>
                <a:cs typeface="Times"/>
              </a:rPr>
              <a:t> considers to be jobs that are in high demand.</a:t>
            </a:r>
            <a:r>
              <a:rPr lang="en-US" dirty="0">
                <a:ea typeface="ヒラギノ角ゴ Pro W3" charset="0"/>
                <a:cs typeface="Times"/>
              </a:rPr>
              <a:t>  </a:t>
            </a:r>
          </a:p>
          <a:p>
            <a:endParaRPr lang="en-US" dirty="0"/>
          </a:p>
          <a:p>
            <a:endParaRPr lang="en-US" dirty="0"/>
          </a:p>
          <a:p>
            <a:endParaRPr lang="en-US" dirty="0"/>
          </a:p>
          <a:p>
            <a:endParaRPr lang="en-US" dirty="0"/>
          </a:p>
          <a:p>
            <a:r>
              <a:rPr lang="en-US" dirty="0"/>
              <a:t>=====</a:t>
            </a:r>
          </a:p>
          <a:p>
            <a:r>
              <a:rPr lang="en-US" dirty="0"/>
              <a:t>http://</a:t>
            </a:r>
            <a:r>
              <a:rPr lang="en-US" dirty="0" err="1"/>
              <a:t>hhstaffingservices.com</a:t>
            </a:r>
            <a:r>
              <a:rPr lang="en-US" dirty="0"/>
              <a:t>/</a:t>
            </a:r>
            <a:r>
              <a:rPr lang="en-US" dirty="0" err="1"/>
              <a:t>wp</a:t>
            </a:r>
            <a:r>
              <a:rPr lang="en-US" dirty="0"/>
              <a:t>-content/uploads/2013/02/hot-jobs-</a:t>
            </a:r>
            <a:r>
              <a:rPr lang="en-US" dirty="0" err="1"/>
              <a:t>icon.jpg</a:t>
            </a:r>
            <a:endParaRPr lang="en-US" dirty="0"/>
          </a:p>
          <a:p>
            <a:r>
              <a:rPr lang="en-US" dirty="0"/>
              <a:t>http://</a:t>
            </a:r>
            <a:r>
              <a:rPr lang="en-US" dirty="0" err="1"/>
              <a:t>hhstaffingservices.com</a:t>
            </a:r>
            <a:r>
              <a:rPr lang="en-US" dirty="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640164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cs typeface="Times"/>
              </a:rPr>
              <a:t>Here is a list of the top ten </a:t>
            </a:r>
            <a:r>
              <a:rPr lang="en-US" u="sng" dirty="0">
                <a:ea typeface="ヒラギノ角ゴ Pro W3" charset="0"/>
                <a:cs typeface="Times"/>
              </a:rPr>
              <a:t>hardest-to-fill</a:t>
            </a:r>
            <a:r>
              <a:rPr lang="en-US" dirty="0">
                <a:ea typeface="ヒラギノ角ゴ Pro W3" charset="0"/>
                <a:cs typeface="Times"/>
              </a:rPr>
              <a:t> jobs.</a:t>
            </a:r>
          </a:p>
          <a:p>
            <a:endParaRPr lang="en-US" dirty="0">
              <a:ea typeface="ヒラギノ角ゴ Pro W3" charset="0"/>
              <a:cs typeface="Times"/>
            </a:endParaRPr>
          </a:p>
          <a:p>
            <a:r>
              <a:rPr lang="en-US" dirty="0">
                <a:ea typeface="ヒラギノ角ゴ Pro W3" charset="0"/>
                <a:cs typeface="Times"/>
              </a:rPr>
              <a:t>Teachers are on the list at number </a:t>
            </a:r>
            <a:r>
              <a:rPr lang="en-US" u="sng" dirty="0">
                <a:ea typeface="ヒラギノ角ゴ Pro W3" charset="0"/>
                <a:cs typeface="Times"/>
              </a:rPr>
              <a:t>ten</a:t>
            </a:r>
            <a:r>
              <a:rPr lang="en-US" dirty="0">
                <a:ea typeface="ヒラギノ角ゴ Pro W3" charset="0"/>
                <a:cs typeface="Times"/>
              </a:rPr>
              <a:t>.</a:t>
            </a:r>
          </a:p>
          <a:p>
            <a:endParaRPr lang="en-US" baseline="0" dirty="0">
              <a:ea typeface="ヒラギノ角ゴ Pro W3" charset="0"/>
              <a:cs typeface="Times"/>
            </a:endParaRPr>
          </a:p>
          <a:p>
            <a:r>
              <a:rPr lang="en-US" baseline="0" dirty="0">
                <a:ea typeface="ヒラギノ角ゴ Pro W3" charset="0"/>
                <a:cs typeface="Times"/>
              </a:rPr>
              <a:t>Teachers of all kinds are the occupation that </a:t>
            </a:r>
            <a:r>
              <a:rPr lang="en-US" i="0" u="sng" baseline="0" dirty="0">
                <a:ea typeface="ヒラギノ角ゴ Pro W3" charset="0"/>
                <a:cs typeface="Times"/>
              </a:rPr>
              <a:t>requires</a:t>
            </a:r>
            <a:r>
              <a:rPr lang="en-US" baseline="0" dirty="0">
                <a:ea typeface="ヒラギノ角ゴ Pro W3" charset="0"/>
                <a:cs typeface="Times"/>
              </a:rPr>
              <a:t> a bachelor degree -- that is in the </a:t>
            </a:r>
            <a:r>
              <a:rPr lang="en-US" u="sng" baseline="0" dirty="0">
                <a:ea typeface="ヒラギノ角ゴ Pro W3" charset="0"/>
                <a:cs typeface="Times"/>
              </a:rPr>
              <a:t>highest</a:t>
            </a:r>
            <a:r>
              <a:rPr lang="en-US" baseline="0" dirty="0">
                <a:ea typeface="ヒラギノ角ゴ Pro W3" charset="0"/>
                <a:cs typeface="Times"/>
              </a:rPr>
              <a:t> demand.  </a:t>
            </a:r>
          </a:p>
          <a:p>
            <a:endParaRPr lang="en-US" baseline="0" dirty="0">
              <a:ea typeface="ヒラギノ角ゴ Pro W3" charset="0"/>
              <a:cs typeface="Times"/>
            </a:endParaRPr>
          </a:p>
          <a:p>
            <a:r>
              <a:rPr lang="en-US" dirty="0">
                <a:ea typeface="ヒラギノ角ゴ Pro W3" charset="0"/>
                <a:cs typeface="ヒラギノ角ゴ Pro W3" charset="0"/>
              </a:rPr>
              <a:t>As an educator, I find it odd that we should spend so much time trying to get our students into </a:t>
            </a:r>
            <a:r>
              <a:rPr lang="en-US" u="sng" dirty="0">
                <a:ea typeface="ヒラギノ角ゴ Pro W3" charset="0"/>
                <a:cs typeface="ヒラギノ角ゴ Pro W3" charset="0"/>
              </a:rPr>
              <a:t>all</a:t>
            </a:r>
            <a:r>
              <a:rPr lang="en-US" dirty="0">
                <a:ea typeface="ヒラギノ角ゴ Pro W3" charset="0"/>
                <a:cs typeface="ヒラギノ角ゴ Pro W3" charset="0"/>
              </a:rPr>
              <a:t> of the fields</a:t>
            </a:r>
            <a:r>
              <a:rPr lang="en-US" baseline="0" dirty="0">
                <a:ea typeface="ヒラギノ角ゴ Pro W3" charset="0"/>
                <a:cs typeface="ヒラギノ角ゴ Pro W3" charset="0"/>
              </a:rPr>
              <a:t> except our own.</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57</a:t>
            </a:fld>
            <a:endParaRPr lang="en-US" sz="1300"/>
          </a:p>
        </p:txBody>
      </p:sp>
    </p:spTree>
    <p:extLst>
      <p:ext uri="{BB962C8B-B14F-4D97-AF65-F5344CB8AC3E}">
        <p14:creationId xmlns:p14="http://schemas.microsoft.com/office/powerpoint/2010/main" val="590922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dirty="0">
                <a:ea typeface="ヒラギノ角ゴ Pro W3" charset="0"/>
                <a:cs typeface="Times"/>
              </a:rPr>
              <a:t>Mechanics are in high demand.  We depend on our cars and want them fixed fast</a:t>
            </a:r>
            <a:r>
              <a:rPr lang="en-US" baseline="0" dirty="0">
                <a:ea typeface="ヒラギノ角ゴ Pro W3" charset="0"/>
                <a:cs typeface="Times"/>
              </a:rPr>
              <a:t> and correctly.</a:t>
            </a:r>
          </a:p>
          <a:p>
            <a:endParaRPr lang="en-US" baseline="0" dirty="0">
              <a:ea typeface="ヒラギノ角ゴ Pro W3" charset="0"/>
              <a:cs typeface="Times"/>
            </a:endParaRPr>
          </a:p>
          <a:p>
            <a:r>
              <a:rPr lang="en-US" baseline="0" dirty="0">
                <a:ea typeface="ヒラギノ角ゴ Pro W3" charset="0"/>
                <a:cs typeface="Times"/>
              </a:rPr>
              <a:t>Top mechanics can make over $100,000 working at the large dealerships.  </a:t>
            </a:r>
          </a:p>
          <a:p>
            <a:endParaRPr lang="en-US" baseline="0" dirty="0">
              <a:ea typeface="ヒラギノ角ゴ Pro W3" charset="0"/>
              <a:cs typeface="Times"/>
            </a:endParaRPr>
          </a:p>
          <a:p>
            <a:r>
              <a:rPr lang="en-US" baseline="0" dirty="0">
                <a:ea typeface="ヒラギノ角ゴ Pro W3" charset="0"/>
                <a:cs typeface="Times"/>
              </a:rPr>
              <a:t>And the work on new cars is very clean and in a clean shop.  Not like the old days.</a:t>
            </a:r>
          </a:p>
          <a:p>
            <a:endParaRPr lang="en-US" baseline="0"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58</a:t>
            </a:fld>
            <a:endParaRPr lang="en-US" sz="1300"/>
          </a:p>
        </p:txBody>
      </p:sp>
    </p:spTree>
    <p:extLst>
      <p:ext uri="{BB962C8B-B14F-4D97-AF65-F5344CB8AC3E}">
        <p14:creationId xmlns:p14="http://schemas.microsoft.com/office/powerpoint/2010/main" val="1914538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Technicians are in high demand.</a:t>
            </a:r>
          </a:p>
          <a:p>
            <a:endParaRPr lang="en-US" dirty="0">
              <a:ea typeface="ヒラギノ角ゴ Pro W3" charset="0"/>
            </a:endParaRPr>
          </a:p>
          <a:p>
            <a:r>
              <a:rPr lang="en-US" dirty="0">
                <a:ea typeface="ヒラギノ角ゴ Pro W3" charset="0"/>
              </a:rPr>
              <a:t>This is the Science and Technology side of the STEM that we keep hearing about.</a:t>
            </a:r>
          </a:p>
          <a:p>
            <a:r>
              <a:rPr lang="en-US" dirty="0">
                <a:ea typeface="ヒラギノ角ゴ Pro W3" charset="0"/>
              </a:rPr>
              <a:t> </a:t>
            </a:r>
          </a:p>
          <a:p>
            <a:endParaRPr lang="en-US" dirty="0">
              <a:ea typeface="ヒラギノ角ゴ Pro W3" charset="0"/>
            </a:endParaRPr>
          </a:p>
          <a:p>
            <a:endParaRPr lang="en-US" dirty="0">
              <a:ea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59</a:t>
            </a:fld>
            <a:endParaRPr lang="en-US" sz="1300"/>
          </a:p>
        </p:txBody>
      </p:sp>
    </p:spTree>
    <p:extLst>
      <p:ext uri="{BB962C8B-B14F-4D97-AF65-F5344CB8AC3E}">
        <p14:creationId xmlns:p14="http://schemas.microsoft.com/office/powerpoint/2010/main" val="104631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3667125" cy="2751138"/>
          </a:xfrm>
        </p:spPr>
      </p:sp>
      <p:sp>
        <p:nvSpPr>
          <p:cNvPr id="3" name="Notes Placeholder 2"/>
          <p:cNvSpPr>
            <a:spLocks noGrp="1"/>
          </p:cNvSpPr>
          <p:nvPr>
            <p:ph type="body" idx="1"/>
          </p:nvPr>
        </p:nvSpPr>
        <p:spPr>
          <a:xfrm>
            <a:off x="685800" y="3412272"/>
            <a:ext cx="5638800" cy="5579327"/>
          </a:xfrm>
        </p:spPr>
        <p:txBody>
          <a:bodyPr>
            <a:normAutofit/>
          </a:bodyPr>
          <a:lstStyle/>
          <a:p>
            <a:r>
              <a:rPr lang="en-US" sz="1700" baseline="0" dirty="0"/>
              <a:t>I was a technical writer and </a:t>
            </a:r>
            <a:r>
              <a:rPr lang="en-US" sz="1700" baseline="0" dirty="0" err="1"/>
              <a:t>MultiMedia</a:t>
            </a:r>
            <a:r>
              <a:rPr lang="en-US" sz="1700" baseline="0" dirty="0"/>
              <a:t> developer for about ten years.</a:t>
            </a:r>
            <a:endParaRPr lang="en-US" sz="17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286552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rPr>
              <a:t>One reason that </a:t>
            </a:r>
            <a:r>
              <a:rPr lang="en-US" u="sng" dirty="0">
                <a:ea typeface="ヒラギノ角ゴ Pro W3" charset="0"/>
              </a:rPr>
              <a:t>skilled</a:t>
            </a:r>
            <a:r>
              <a:rPr lang="en-US" dirty="0">
                <a:ea typeface="ヒラギノ角ゴ Pro W3" charset="0"/>
              </a:rPr>
              <a:t> trades are in high demand is because </a:t>
            </a:r>
            <a:r>
              <a:rPr lang="en-US" u="sng" dirty="0">
                <a:ea typeface="ヒラギノ角ゴ Pro W3" charset="0"/>
              </a:rPr>
              <a:t>years</a:t>
            </a:r>
            <a:r>
              <a:rPr lang="en-US" baseline="0" dirty="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And we started phasing our our high school shop classes so kids could take more Advanced Placement college courses.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rPr>
              <a:t>And now that have come out of the </a:t>
            </a:r>
            <a:r>
              <a:rPr lang="en-US" u="sng" dirty="0">
                <a:ea typeface="ヒラギノ角ゴ Pro W3" charset="0"/>
              </a:rPr>
              <a:t>recession</a:t>
            </a:r>
            <a:r>
              <a:rPr lang="en-US" dirty="0">
                <a:ea typeface="ヒラギノ角ゴ Pro W3" charset="0"/>
              </a:rPr>
              <a:t>, --  the building boom is beginning with no one lined up to do the work.</a:t>
            </a:r>
            <a:endParaRPr lang="en-US" baseline="0"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Forbes recently looked at the 10 Hardest to Fill Jobs in America</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60</a:t>
            </a:fld>
            <a:endParaRPr lang="en-US" sz="1300"/>
          </a:p>
        </p:txBody>
      </p:sp>
    </p:spTree>
    <p:extLst>
      <p:ext uri="{BB962C8B-B14F-4D97-AF65-F5344CB8AC3E}">
        <p14:creationId xmlns:p14="http://schemas.microsoft.com/office/powerpoint/2010/main" val="1073922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folks left the construction industry during the recession. </a:t>
            </a:r>
          </a:p>
          <a:p>
            <a:endParaRPr lang="en-US" dirty="0"/>
          </a:p>
          <a:p>
            <a:r>
              <a:rPr lang="en-US" dirty="0"/>
              <a:t>Now the construction industry is working to rebuild their labor pool.  </a:t>
            </a:r>
          </a:p>
          <a:p>
            <a:endParaRPr lang="en-US" dirty="0"/>
          </a:p>
          <a:p>
            <a:r>
              <a:rPr lang="en-US" dirty="0"/>
              <a:t>The problem is that there are not enough folks in the pipeline</a:t>
            </a:r>
            <a:r>
              <a:rPr lang="en-US" baseline="0" dirty="0"/>
              <a:t> training for jobs in the construction industry.</a:t>
            </a:r>
          </a:p>
          <a:p>
            <a:endParaRPr lang="en-US" baseline="0" dirty="0"/>
          </a:p>
          <a:p>
            <a:r>
              <a:rPr lang="en-US" baseline="0" dirty="0"/>
              <a:t>Lots of high schools have dropped their construction programs, and most community colleges have moved construction to Continuing Education.</a:t>
            </a:r>
          </a:p>
          <a:p>
            <a:endParaRPr lang="en-US" baseline="0" dirty="0"/>
          </a:p>
          <a:p>
            <a:r>
              <a:rPr lang="en-US" baseline="0" dirty="0"/>
              <a:t>How do we get more folks to consider careers in construction?</a:t>
            </a:r>
          </a:p>
          <a:p>
            <a:endParaRPr lang="en-US" dirty="0"/>
          </a:p>
          <a:p>
            <a:r>
              <a:rPr lang="en-US" dirty="0"/>
              <a:t>===</a:t>
            </a:r>
          </a:p>
          <a:p>
            <a:r>
              <a:rPr lang="en-US" dirty="0"/>
              <a:t>http://</a:t>
            </a:r>
            <a:r>
              <a:rPr lang="en-US" dirty="0" err="1"/>
              <a:t>constructionlabor.com</a:t>
            </a:r>
            <a:r>
              <a:rPr lang="en-US" dirty="0"/>
              <a:t>/construction-demand-is-outpacing-skilled-labor/</a:t>
            </a:r>
          </a:p>
        </p:txBody>
      </p:sp>
      <p:sp>
        <p:nvSpPr>
          <p:cNvPr id="4" name="Slide Number Placeholder 3"/>
          <p:cNvSpPr>
            <a:spLocks noGrp="1"/>
          </p:cNvSpPr>
          <p:nvPr>
            <p:ph type="sldNum" sz="quarter" idx="10"/>
          </p:nvPr>
        </p:nvSpPr>
        <p:spPr/>
        <p:txBody>
          <a:bodyPr/>
          <a:lstStyle/>
          <a:p>
            <a:fld id="{3D52D8DC-3CCA-4826-966D-69131461ECBB}" type="slidenum">
              <a:rPr lang="en-US" smtClean="0"/>
              <a:t>61</a:t>
            </a:fld>
            <a:endParaRPr lang="en-US"/>
          </a:p>
        </p:txBody>
      </p:sp>
    </p:spTree>
    <p:extLst>
      <p:ext uri="{BB962C8B-B14F-4D97-AF65-F5344CB8AC3E}">
        <p14:creationId xmlns:p14="http://schemas.microsoft.com/office/powerpoint/2010/main" val="1491427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649255" cy="1986941"/>
          </a:xfrm>
        </p:spPr>
      </p:sp>
      <p:sp>
        <p:nvSpPr>
          <p:cNvPr id="3" name="Notes Placeholder 2"/>
          <p:cNvSpPr>
            <a:spLocks noGrp="1"/>
          </p:cNvSpPr>
          <p:nvPr>
            <p:ph type="body" idx="1"/>
          </p:nvPr>
        </p:nvSpPr>
        <p:spPr>
          <a:xfrm>
            <a:off x="685800" y="3294345"/>
            <a:ext cx="5486400" cy="5849655"/>
          </a:xfrm>
        </p:spPr>
        <p:txBody>
          <a:bodyPr/>
          <a:lstStyle/>
          <a:p>
            <a:r>
              <a:rPr lang="en-US" dirty="0"/>
              <a:t>There are over 200,000 people employed in North</a:t>
            </a:r>
            <a:r>
              <a:rPr lang="en-US" baseline="0" dirty="0"/>
              <a:t> Carolina in construction occupations.</a:t>
            </a:r>
          </a:p>
          <a:p>
            <a:endParaRPr lang="en-US" baseline="0" dirty="0"/>
          </a:p>
          <a:p>
            <a:r>
              <a:rPr lang="en-US" baseline="0" dirty="0"/>
              <a:t>This shows the projected growth in number of positions over this ten year period.</a:t>
            </a:r>
          </a:p>
          <a:p>
            <a:endParaRPr lang="en-US" baseline="0" dirty="0"/>
          </a:p>
          <a:p>
            <a:r>
              <a:rPr lang="en-US" baseline="0" dirty="0"/>
              <a:t>We need this many more of each of these occupations between 2014 and 2024.</a:t>
            </a:r>
          </a:p>
          <a:p>
            <a:endParaRPr lang="en-US" baseline="0" dirty="0"/>
          </a:p>
          <a:p>
            <a:r>
              <a:rPr lang="en-US" baseline="0" dirty="0"/>
              <a:t>You see the second occupation on the list, the First-Line Supervisors. That's where the Associate degree comes into play. Employers often use that as the gateway to management.</a:t>
            </a:r>
          </a:p>
          <a:p>
            <a:endParaRPr lang="en-US" baseline="0" dirty="0"/>
          </a:p>
          <a:p>
            <a:r>
              <a:rPr lang="en-US" baseline="0" dirty="0"/>
              <a:t>And farther down, you see the Construction Managers. Those require a bachelor degree, but you also need experience in the industry, and that usually means lots of community college training.</a:t>
            </a:r>
          </a:p>
          <a:p>
            <a:endParaRPr lang="en-US" baseline="0" dirty="0"/>
          </a:p>
          <a:p>
            <a:r>
              <a:rPr lang="en-US" baseline="0" dirty="0"/>
              <a:t>What</a:t>
            </a:r>
            <a:r>
              <a:rPr lang="en-US" dirty="0"/>
              <a:t> i</a:t>
            </a:r>
            <a:r>
              <a:rPr lang="en-US" baseline="0" dirty="0"/>
              <a:t>s </a:t>
            </a:r>
            <a:r>
              <a:rPr lang="en-US" u="sng" baseline="0" dirty="0"/>
              <a:t>your </a:t>
            </a:r>
            <a:r>
              <a:rPr lang="en-US" baseline="0" dirty="0"/>
              <a:t>part in preparing folks for these high demand occupations?</a:t>
            </a:r>
          </a:p>
        </p:txBody>
      </p:sp>
      <p:sp>
        <p:nvSpPr>
          <p:cNvPr id="4" name="Slide Number Placeholder 3"/>
          <p:cNvSpPr>
            <a:spLocks noGrp="1"/>
          </p:cNvSpPr>
          <p:nvPr>
            <p:ph type="sldNum" sz="quarter" idx="10"/>
          </p:nvPr>
        </p:nvSpPr>
        <p:spPr/>
        <p:txBody>
          <a:bodyPr/>
          <a:lstStyle/>
          <a:p>
            <a:fld id="{3D52D8DC-3CCA-4826-966D-69131461ECBB}" type="slidenum">
              <a:rPr lang="en-US" smtClean="0"/>
              <a:t>62</a:t>
            </a:fld>
            <a:endParaRPr lang="en-US"/>
          </a:p>
        </p:txBody>
      </p:sp>
    </p:spTree>
    <p:extLst>
      <p:ext uri="{BB962C8B-B14F-4D97-AF65-F5344CB8AC3E}">
        <p14:creationId xmlns:p14="http://schemas.microsoft.com/office/powerpoint/2010/main" val="19138787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r>
              <a:rPr lang="en-US" dirty="0">
                <a:ea typeface="ヒラギノ角ゴ Pro W3" charset="0"/>
              </a:rPr>
              <a:t>We are focusing on raising the awareness of construction careers in North Carolina.</a:t>
            </a:r>
          </a:p>
          <a:p>
            <a:endParaRPr lang="en-US" dirty="0">
              <a:ea typeface="ヒラギノ角ゴ Pro W3" charset="0"/>
            </a:endParaRPr>
          </a:p>
          <a:p>
            <a:r>
              <a:rPr lang="en-US" dirty="0">
                <a:ea typeface="ヒラギノ角ゴ Pro W3" charset="0"/>
              </a:rPr>
              <a:t>Whether construction courses are on the curriculum side of the college or the continuing education side, we need to</a:t>
            </a:r>
            <a:r>
              <a:rPr lang="en-US" baseline="0" dirty="0">
                <a:ea typeface="ヒラギノ角ゴ Pro W3" charset="0"/>
              </a:rPr>
              <a:t> attract folks to consider these careers.</a:t>
            </a:r>
          </a:p>
          <a:p>
            <a:endParaRPr lang="en-US" baseline="0" dirty="0">
              <a:ea typeface="ヒラギノ角ゴ Pro W3" charset="0"/>
            </a:endParaRPr>
          </a:p>
          <a:p>
            <a:r>
              <a:rPr lang="en-US" baseline="0" dirty="0">
                <a:ea typeface="ヒラギノ角ゴ Pro W3" charset="0"/>
              </a:rPr>
              <a:t>Open houses are a good way to get folks in the door to see what construction is all about.</a:t>
            </a:r>
          </a:p>
          <a:p>
            <a:endParaRPr lang="en-US" baseline="0" dirty="0">
              <a:ea typeface="ヒラギノ角ゴ Pro W3" charset="0"/>
            </a:endParaRPr>
          </a:p>
          <a:p>
            <a:r>
              <a:rPr lang="en-US" baseline="0" dirty="0">
                <a:ea typeface="ヒラギノ角ゴ Pro W3" charset="0"/>
              </a:rPr>
              <a:t>Many of our colleges will host open houses of some kind that week.</a:t>
            </a:r>
          </a:p>
          <a:p>
            <a:endParaRPr lang="en-US" baseline="0"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ncperkins.org</a:t>
            </a:r>
            <a:r>
              <a:rPr lang="en-US" dirty="0">
                <a:ea typeface="ヒラギノ角ゴ Pro W3" charset="0"/>
              </a:rPr>
              <a:t>/construction</a:t>
            </a:r>
          </a:p>
          <a:p>
            <a:endParaRPr lang="en-US" dirty="0">
              <a:ea typeface="ヒラギノ角ゴ Pro W3" charset="0"/>
            </a:endParaRPr>
          </a:p>
          <a:p>
            <a:r>
              <a:rPr lang="en-US" dirty="0">
                <a:ea typeface="ヒラギノ角ゴ Pro W3" charset="0"/>
              </a:rPr>
              <a:t>April 9-13, 2018</a:t>
            </a:r>
          </a:p>
          <a:p>
            <a:r>
              <a:rPr lang="en-US" dirty="0">
                <a:ea typeface="ヒラギノ角ゴ Pro W3" charset="0"/>
              </a:rPr>
              <a:t>April 8-12, 2019</a:t>
            </a:r>
          </a:p>
          <a:p>
            <a:endParaRPr lang="en-US" dirty="0">
              <a:ea typeface="ヒラギノ角ゴ Pro W3" charset="0"/>
            </a:endParaRP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63</a:t>
            </a:fld>
            <a:endParaRPr lang="en-US" sz="1300"/>
          </a:p>
        </p:txBody>
      </p:sp>
    </p:spTree>
    <p:extLst>
      <p:ext uri="{BB962C8B-B14F-4D97-AF65-F5344CB8AC3E}">
        <p14:creationId xmlns:p14="http://schemas.microsoft.com/office/powerpoint/2010/main" val="1062298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xfrm>
            <a:off x="685800" y="4400550"/>
            <a:ext cx="5486400" cy="43754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p>
          <a:p>
            <a:endParaRPr lang="en-US" dirty="0">
              <a:ea typeface="ヒラギノ角ゴ Pro W3" charset="0"/>
            </a:endParaRPr>
          </a:p>
          <a:p>
            <a:r>
              <a:rPr lang="en-US" dirty="0">
                <a:ea typeface="ヒラギノ角ゴ Pro W3" charset="0"/>
              </a:rPr>
              <a:t>I found this list of Top Ten Job Titles that Didn’t Exist Five Years Ago.</a:t>
            </a:r>
          </a:p>
          <a:p>
            <a:endParaRPr lang="en-US" dirty="0">
              <a:ea typeface="ヒラギノ角ゴ Pro W3" charset="0"/>
            </a:endParaRPr>
          </a:p>
          <a:p>
            <a:r>
              <a:rPr lang="en-US" dirty="0">
                <a:ea typeface="ヒラギノ角ゴ Pro W3" charset="0"/>
              </a:rPr>
              <a:t>My dad spent</a:t>
            </a:r>
            <a:r>
              <a:rPr lang="en-US" baseline="0" dirty="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r>
              <a:rPr lang="en-US" dirty="0">
                <a:ea typeface="ヒラギノ角ゴ Pro W3" charset="0"/>
              </a:rPr>
              <a:t>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64</a:t>
            </a:fld>
            <a:endParaRPr lang="en-US" sz="1200"/>
          </a:p>
        </p:txBody>
      </p:sp>
    </p:spTree>
    <p:extLst>
      <p:ext uri="{BB962C8B-B14F-4D97-AF65-F5344CB8AC3E}">
        <p14:creationId xmlns:p14="http://schemas.microsoft.com/office/powerpoint/2010/main" val="436479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xfrm>
            <a:off x="685800" y="4400549"/>
            <a:ext cx="5486400" cy="44981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r>
              <a:rPr lang="en-US" dirty="0">
                <a:ea typeface="ヒラギノ角ゴ Pro W3" charset="0"/>
              </a:rPr>
              <a:t>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65</a:t>
            </a:fld>
            <a:endParaRPr lang="en-US" sz="1200"/>
          </a:p>
        </p:txBody>
      </p:sp>
    </p:spTree>
    <p:extLst>
      <p:ext uri="{BB962C8B-B14F-4D97-AF65-F5344CB8AC3E}">
        <p14:creationId xmlns:p14="http://schemas.microsoft.com/office/powerpoint/2010/main" val="1712030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a:ea typeface="ヒラギノ角ゴ Pro W3" charset="0"/>
            </a:endParaRPr>
          </a:p>
          <a:p>
            <a:r>
              <a:rPr lang="en-US" dirty="0">
                <a:ea typeface="ヒラギノ角ゴ Pro W3" charset="0"/>
              </a:rPr>
              <a:t>Raise your hand if you Zumba.</a:t>
            </a:r>
          </a:p>
          <a:p>
            <a:endParaRPr lang="en-US" dirty="0">
              <a:ea typeface="ヒラギノ角ゴ Pro W3" charset="0"/>
            </a:endParaRPr>
          </a:p>
          <a:p>
            <a:r>
              <a:rPr lang="en-US" dirty="0">
                <a:ea typeface="ヒラギノ角ゴ Pro W3" charset="0"/>
              </a:rPr>
              <a:t>Sometimes we need to get away from our computers for a little while, and that’s why Zumba instructors are in high demand.</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r>
              <a:rPr lang="en-US" dirty="0">
                <a:ea typeface="ヒラギノ角ゴ Pro W3" charset="0"/>
              </a:rPr>
              <a:t>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66</a:t>
            </a:fld>
            <a:endParaRPr lang="en-US" sz="1200"/>
          </a:p>
        </p:txBody>
      </p:sp>
    </p:spTree>
    <p:extLst>
      <p:ext uri="{BB962C8B-B14F-4D97-AF65-F5344CB8AC3E}">
        <p14:creationId xmlns:p14="http://schemas.microsoft.com/office/powerpoint/2010/main" val="587315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as well as the rest of the healthcare industry, weathered the recession better than any other segment of industry.</a:t>
            </a:r>
          </a:p>
          <a:p>
            <a:endParaRPr lang="en-US" dirty="0"/>
          </a:p>
          <a:p>
            <a:r>
              <a:rPr lang="en-US" dirty="0"/>
              <a:t>And the demand is</a:t>
            </a:r>
            <a:r>
              <a:rPr lang="en-US" baseline="0" dirty="0"/>
              <a:t> great for Nursing and other allied health professionals.</a:t>
            </a:r>
            <a:endParaRPr lang="en-US" dirty="0"/>
          </a:p>
          <a:p>
            <a:endParaRPr lang="en-US" dirty="0"/>
          </a:p>
          <a:p>
            <a:endParaRPr lang="en-US" dirty="0"/>
          </a:p>
          <a:p>
            <a:r>
              <a:rPr lang="en-US" dirty="0"/>
              <a:t>====</a:t>
            </a:r>
          </a:p>
          <a:p>
            <a:r>
              <a:rPr lang="en-US" dirty="0"/>
              <a:t>https://</a:t>
            </a:r>
            <a:r>
              <a:rPr lang="en-US" dirty="0" err="1"/>
              <a:t>www.bls.gov</a:t>
            </a:r>
            <a:r>
              <a:rPr lang="en-US" dirty="0"/>
              <a:t>/</a:t>
            </a:r>
            <a:r>
              <a:rPr lang="en-US" dirty="0" err="1"/>
              <a:t>opub</a:t>
            </a:r>
            <a:r>
              <a:rPr lang="en-US" dirty="0"/>
              <a:t>/</a:t>
            </a:r>
            <a:r>
              <a:rPr lang="en-US" dirty="0" err="1"/>
              <a:t>mlr</a:t>
            </a:r>
            <a:r>
              <a:rPr lang="en-US" dirty="0"/>
              <a:t>/2017/article/nursing-and-the-great-</a:t>
            </a:r>
            <a:r>
              <a:rPr lang="en-US" dirty="0" err="1"/>
              <a:t>recession.htm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67</a:t>
            </a:fld>
            <a:endParaRPr lang="en-US"/>
          </a:p>
        </p:txBody>
      </p:sp>
    </p:spTree>
    <p:extLst>
      <p:ext uri="{BB962C8B-B14F-4D97-AF65-F5344CB8AC3E}">
        <p14:creationId xmlns:p14="http://schemas.microsoft.com/office/powerpoint/2010/main" val="537664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934" y="425370"/>
            <a:ext cx="2737413" cy="2053060"/>
          </a:xfrm>
        </p:spPr>
      </p:sp>
      <p:sp>
        <p:nvSpPr>
          <p:cNvPr id="3" name="Notes Placeholder 2"/>
          <p:cNvSpPr>
            <a:spLocks noGrp="1"/>
          </p:cNvSpPr>
          <p:nvPr>
            <p:ph type="body" idx="1"/>
          </p:nvPr>
        </p:nvSpPr>
        <p:spPr>
          <a:xfrm>
            <a:off x="685800" y="2478430"/>
            <a:ext cx="5486400" cy="6665570"/>
          </a:xfrm>
        </p:spPr>
        <p:txBody>
          <a:bodyPr/>
          <a:lstStyle/>
          <a:p>
            <a:r>
              <a:rPr lang="en-US" dirty="0"/>
              <a:t>We are looking here at the change in employment over three time periods.</a:t>
            </a:r>
          </a:p>
          <a:p>
            <a:endParaRPr lang="en-US" dirty="0"/>
          </a:p>
          <a:p>
            <a:r>
              <a:rPr lang="en-US" dirty="0"/>
              <a:t>Green is </a:t>
            </a:r>
            <a:r>
              <a:rPr lang="en-US" u="sng" dirty="0"/>
              <a:t>before</a:t>
            </a:r>
            <a:r>
              <a:rPr lang="en-US" dirty="0"/>
              <a:t> the recent recession, red is </a:t>
            </a:r>
            <a:r>
              <a:rPr lang="en-US" u="sng" dirty="0"/>
              <a:t>during</a:t>
            </a:r>
            <a:r>
              <a:rPr lang="en-US" dirty="0"/>
              <a:t> the recession, and blue is </a:t>
            </a:r>
            <a:r>
              <a:rPr lang="en-US" u="sng" dirty="0"/>
              <a:t>after</a:t>
            </a:r>
            <a:r>
              <a:rPr lang="en-US" dirty="0"/>
              <a:t> the recession.</a:t>
            </a:r>
          </a:p>
          <a:p>
            <a:endParaRPr lang="en-US" dirty="0"/>
          </a:p>
          <a:p>
            <a:r>
              <a:rPr lang="en-US" dirty="0"/>
              <a:t>On the left side of the screen you see</a:t>
            </a:r>
            <a:r>
              <a:rPr lang="en-US" baseline="0" dirty="0"/>
              <a:t> the data for </a:t>
            </a:r>
            <a:r>
              <a:rPr lang="en-US" u="sng" baseline="0" dirty="0"/>
              <a:t>all</a:t>
            </a:r>
            <a:r>
              <a:rPr lang="en-US" baseline="0" dirty="0"/>
              <a:t> occupations.  On the right you see the data for registered nurses.</a:t>
            </a:r>
          </a:p>
          <a:p>
            <a:endParaRPr lang="en-US" baseline="0" dirty="0"/>
          </a:p>
          <a:p>
            <a:r>
              <a:rPr lang="en-US" baseline="0" dirty="0"/>
              <a:t>If you focus on the two red rectangles, which represent change in employment </a:t>
            </a:r>
            <a:r>
              <a:rPr lang="en-US" u="sng" baseline="0" dirty="0"/>
              <a:t>during</a:t>
            </a:r>
            <a:r>
              <a:rPr lang="en-US" baseline="0" dirty="0"/>
              <a:t> the recession.  You see that there was a negative 5.4 percent drop in employment overall, whereas there was a positive increase of 7.6 percent for Registered Nurses.</a:t>
            </a:r>
          </a:p>
          <a:p>
            <a:endParaRPr lang="en-US" baseline="0" dirty="0"/>
          </a:p>
          <a:p>
            <a:r>
              <a:rPr lang="en-US" baseline="0" dirty="0"/>
              <a:t>What this says, is that lots of folks lost their jobs during the recession, however folks employed in healthcare, specifically Registered Nurses, did not get hit hard by the recession.  They kept hiring employees.</a:t>
            </a:r>
          </a:p>
          <a:p>
            <a:endParaRPr lang="en-US" baseline="0" dirty="0"/>
          </a:p>
          <a:p>
            <a:r>
              <a:rPr lang="en-US" baseline="0" dirty="0"/>
              <a:t>The recession had little impact on the healthcare industry.</a:t>
            </a:r>
          </a:p>
          <a:p>
            <a:endParaRPr lang="en-US" baseline="0" dirty="0"/>
          </a:p>
          <a:p>
            <a:r>
              <a:rPr lang="en-US" baseline="0" dirty="0"/>
              <a:t>So if you have students who are looking for a stable career, healthcare might be their best choice.</a:t>
            </a:r>
            <a:endParaRPr lang="en-US" dirty="0"/>
          </a:p>
          <a:p>
            <a:endParaRPr lang="en-US" dirty="0"/>
          </a:p>
          <a:p>
            <a:endParaRPr lang="en-US" dirty="0"/>
          </a:p>
          <a:p>
            <a:r>
              <a:rPr lang="en-US" dirty="0"/>
              <a:t>=====</a:t>
            </a:r>
          </a:p>
          <a:p>
            <a:r>
              <a:rPr lang="en-US" dirty="0"/>
              <a:t>https://</a:t>
            </a:r>
            <a:r>
              <a:rPr lang="en-US" dirty="0" err="1"/>
              <a:t>www.bls.gov</a:t>
            </a:r>
            <a:r>
              <a:rPr lang="en-US" dirty="0"/>
              <a:t>/</a:t>
            </a:r>
            <a:r>
              <a:rPr lang="en-US" dirty="0" err="1"/>
              <a:t>opub</a:t>
            </a:r>
            <a:r>
              <a:rPr lang="en-US" dirty="0"/>
              <a:t>/</a:t>
            </a:r>
            <a:r>
              <a:rPr lang="en-US" dirty="0" err="1"/>
              <a:t>mlr</a:t>
            </a:r>
            <a:r>
              <a:rPr lang="en-US" dirty="0"/>
              <a:t>/2017/article/nursing-and-the-great-</a:t>
            </a:r>
            <a:r>
              <a:rPr lang="en-US" dirty="0" err="1"/>
              <a:t>recession.htm</a:t>
            </a:r>
            <a:endParaRPr lang="en-US" dirty="0"/>
          </a:p>
          <a:p>
            <a:endParaRPr lang="en-US" dirty="0"/>
          </a:p>
          <a:p>
            <a:r>
              <a:rPr lang="en-US" b="1" dirty="0"/>
              <a:t>Nursing employment in the United States</a:t>
            </a:r>
          </a:p>
          <a:p>
            <a:r>
              <a:rPr lang="en-US" dirty="0"/>
              <a:t>During the 2002–15 period, employment of registered nurses across the nation increased by 689,280, or 30.8 percent. By contrast, over the same timeframe, the nation’s economy added 10,372,900 jobs—a growth rate of 8.1 percent. Thus, during this 13-year period, 6.6 percent of net national job growth (about 1 out of every 15 new jobs) was due to the increase in registered nursing employment.</a:t>
            </a:r>
          </a:p>
          <a:p>
            <a:r>
              <a:rPr lang="en-US" dirty="0"/>
              <a:t>In the national economy, however, job growth was anything but steady. National employment increased by 6,830,490 (5.4 percent) between 2002 and 2007, decreased by 7,257,090 (−5.4 percent) between 2007 and 2010, and increased by 10,799,500 (8.5 percent) between 2010 and 2015. (See figure 1.)</a:t>
            </a:r>
          </a:p>
          <a:p>
            <a:endParaRPr lang="en-US" dirty="0"/>
          </a:p>
          <a:p>
            <a:r>
              <a:rPr lang="en-US" dirty="0"/>
              <a:t>In contrast to the uneven national job picture, employment growth among registered nurses was steady, averaging more than 50,000 new jobs each year between 2002 and 2015. This increase, coupled with the marked fluctuation in national employment, affected the national job picture. In 2002, jobs for registered nurses represented 1.8 percent of the national job base. By 2015, this percentage had reached more than 2 percent, meaning that about 2 out of every 100 jobs in the country were in registered nursing.</a:t>
            </a:r>
          </a:p>
          <a:p>
            <a:r>
              <a:rPr lang="en-US" dirty="0"/>
              <a:t>As noted earlier, focusing only on the recessionary years between 2007 and 2010, which encompasses the Great Recession, suggests that the national economy lost 7,257,090 million jobs—an employment decline of 5.4 percent. By contrast, employment of registered nurses moved in the opposite direction, increasing by 186,680, or 7.6 percent, over the same period.</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68</a:t>
            </a:fld>
            <a:endParaRPr lang="en-US"/>
          </a:p>
        </p:txBody>
      </p:sp>
    </p:spTree>
    <p:extLst>
      <p:ext uri="{BB962C8B-B14F-4D97-AF65-F5344CB8AC3E}">
        <p14:creationId xmlns:p14="http://schemas.microsoft.com/office/powerpoint/2010/main" val="1328419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get enough of those smart phone apps, -- and someone has to create them.</a:t>
            </a:r>
          </a:p>
          <a:p>
            <a:endParaRPr lang="en-US" dirty="0"/>
          </a:p>
          <a:p>
            <a:r>
              <a:rPr lang="en-US" dirty="0"/>
              <a:t>App developers</a:t>
            </a:r>
            <a:r>
              <a:rPr lang="en-US" baseline="0" dirty="0"/>
              <a:t> are in high demand.</a:t>
            </a:r>
            <a:endParaRPr lang="en-US" dirty="0"/>
          </a:p>
          <a:p>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69</a:t>
            </a:fld>
            <a:endParaRPr lang="en-US"/>
          </a:p>
        </p:txBody>
      </p:sp>
    </p:spTree>
    <p:extLst>
      <p:ext uri="{BB962C8B-B14F-4D97-AF65-F5344CB8AC3E}">
        <p14:creationId xmlns:p14="http://schemas.microsoft.com/office/powerpoint/2010/main" val="1371928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4173538" cy="3130550"/>
          </a:xfrm>
        </p:spPr>
      </p:sp>
      <p:sp>
        <p:nvSpPr>
          <p:cNvPr id="3" name="Notes Placeholder 2"/>
          <p:cNvSpPr>
            <a:spLocks noGrp="1"/>
          </p:cNvSpPr>
          <p:nvPr>
            <p:ph type="body" idx="1"/>
          </p:nvPr>
        </p:nvSpPr>
        <p:spPr>
          <a:xfrm>
            <a:off x="685800" y="4125950"/>
            <a:ext cx="5638800" cy="4865649"/>
          </a:xfrm>
        </p:spPr>
        <p:txBody>
          <a:bodyPr>
            <a:normAutofit/>
          </a:bodyPr>
          <a:lstStyle/>
          <a:p>
            <a:r>
              <a:rPr lang="en-US" sz="1700" baseline="0" dirty="0"/>
              <a:t>then I got into the world of education teaching at UNC Chapel Hill and a few high schools.</a:t>
            </a:r>
          </a:p>
          <a:p>
            <a:endParaRPr lang="en-US" sz="1700" dirty="0"/>
          </a:p>
          <a:p>
            <a:r>
              <a:rPr lang="en-US" sz="1700" dirty="0"/>
              <a:t>Then I was the School-to-Career Coordinator for the Wake County Schools.</a:t>
            </a:r>
          </a:p>
          <a:p>
            <a:endParaRPr lang="en-US" sz="1700" baseline="0" dirty="0"/>
          </a:p>
          <a:p>
            <a:r>
              <a:rPr lang="en-US" sz="1700" baseline="0" dirty="0"/>
              <a:t>Eventually I went to work at the state level in public education and -- </a:t>
            </a:r>
          </a:p>
          <a:p>
            <a:r>
              <a:rPr lang="en-US" sz="1700" baseline="0" dirty="0"/>
              <a:t>two years ago,  I started working for the community college system, where I help to connect high school technical programs with community college technical programs.</a:t>
            </a:r>
          </a:p>
          <a:p>
            <a:endParaRPr lang="en-US" sz="1700" baseline="0" dirty="0"/>
          </a:p>
          <a:p>
            <a:r>
              <a:rPr lang="en-US" sz="1700" baseline="0" dirty="0"/>
              <a:t>And -- I get to do fun presentations like this.</a:t>
            </a:r>
            <a:endParaRPr lang="en-US" sz="17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831464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that we hear about some kind of</a:t>
            </a:r>
            <a:r>
              <a:rPr lang="en-US" baseline="0" dirty="0"/>
              <a:t> data breach every day.  </a:t>
            </a:r>
          </a:p>
          <a:p>
            <a:endParaRPr lang="en-US" baseline="0" dirty="0"/>
          </a:p>
          <a:p>
            <a:r>
              <a:rPr lang="en-US" baseline="0" dirty="0"/>
              <a:t>Keeping up with the criminals is a job that is in high demand.</a:t>
            </a:r>
          </a:p>
          <a:p>
            <a:endParaRPr lang="en-US" baseline="0" dirty="0"/>
          </a:p>
          <a:p>
            <a:r>
              <a:rPr lang="en-US" baseline="0" dirty="0"/>
              <a:t>I am so tired of having to change my credit card number every few months because it has been compromised.</a:t>
            </a:r>
            <a:endParaRPr lang="en-US" dirty="0"/>
          </a:p>
          <a:p>
            <a:endParaRPr lang="en-US" dirty="0"/>
          </a:p>
          <a:p>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1463572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population gets older and lives longer, there is more potential for personal breakage.  </a:t>
            </a:r>
          </a:p>
          <a:p>
            <a:endParaRPr lang="en-US" dirty="0"/>
          </a:p>
          <a:p>
            <a:r>
              <a:rPr lang="en-US" dirty="0"/>
              <a:t>And someone has to</a:t>
            </a:r>
            <a:r>
              <a:rPr lang="en-US" baseline="0" dirty="0"/>
              <a:t> help us get back on our feet.</a:t>
            </a:r>
          </a:p>
          <a:p>
            <a:endParaRPr lang="en-US" baseline="0" dirty="0"/>
          </a:p>
          <a:p>
            <a:r>
              <a:rPr lang="en-US" baseline="0" dirty="0"/>
              <a:t>Physical Therapists as well as their assistants are in high demand.</a:t>
            </a:r>
            <a:endParaRPr lang="en-US" dirty="0"/>
          </a:p>
          <a:p>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11835922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15522"/>
            <a:ext cx="5486400" cy="4828478"/>
          </a:xfrm>
        </p:spPr>
        <p:txBody>
          <a:bodyPr>
            <a:normAutofit lnSpcReduction="10000"/>
          </a:bodyPr>
          <a:lstStyle/>
          <a:p>
            <a:r>
              <a:rPr lang="en-US" dirty="0"/>
              <a:t>The sonographer uses ultrasound, a process of sending sound waves through your body to allow the doctors to know what’s going on inside.</a:t>
            </a:r>
          </a:p>
          <a:p>
            <a:endParaRPr lang="en-US" dirty="0"/>
          </a:p>
          <a:p>
            <a:r>
              <a:rPr lang="en-US" dirty="0"/>
              <a:t>It’s not just for looking</a:t>
            </a:r>
            <a:r>
              <a:rPr lang="en-US" baseline="0" dirty="0"/>
              <a:t> at unborn babies, there are many uses of sonography.</a:t>
            </a:r>
          </a:p>
          <a:p>
            <a:endParaRPr lang="en-US" baseline="0" dirty="0"/>
          </a:p>
          <a:p>
            <a:r>
              <a:rPr lang="en-US" baseline="0" dirty="0"/>
              <a:t>My doctor used it on me to look inside my head.  </a:t>
            </a:r>
          </a:p>
          <a:p>
            <a:r>
              <a:rPr lang="en-US" baseline="0" dirty="0"/>
              <a:t>There were no babies in there!</a:t>
            </a:r>
          </a:p>
          <a:p>
            <a:endParaRPr lang="en-US" baseline="0" dirty="0"/>
          </a:p>
          <a:p>
            <a:r>
              <a:rPr lang="en-US" baseline="0" dirty="0"/>
              <a:t>I predict a huge demand for sonographers in many industries other than Healthcare.  </a:t>
            </a:r>
          </a:p>
          <a:p>
            <a:r>
              <a:rPr lang="en-US" baseline="0" dirty="0"/>
              <a:t>Like Construction and engineering.</a:t>
            </a:r>
          </a:p>
          <a:p>
            <a:endParaRPr lang="en-US" baseline="0" dirty="0"/>
          </a:p>
          <a:p>
            <a:r>
              <a:rPr lang="en-US" baseline="0" dirty="0"/>
              <a:t>Not just seeing behind skin, but behind walls and inside concrete.</a:t>
            </a:r>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20845720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1701"/>
            <a:ext cx="5486400" cy="4174737"/>
          </a:xfrm>
        </p:spPr>
        <p:txBody>
          <a:bodyPr/>
          <a:lstStyle/>
          <a:p>
            <a:r>
              <a:rPr lang="en-US" dirty="0"/>
              <a:t>For only two years of college, you can start at a very high salary.  </a:t>
            </a:r>
          </a:p>
          <a:p>
            <a:endParaRPr lang="en-US" dirty="0"/>
          </a:p>
          <a:p>
            <a:r>
              <a:rPr lang="en-US" dirty="0"/>
              <a:t>That is,</a:t>
            </a:r>
            <a:r>
              <a:rPr lang="en-US" baseline="0" dirty="0"/>
              <a:t> if you don’t mind putting your hands in other people’s mouth.</a:t>
            </a:r>
          </a:p>
          <a:p>
            <a:endParaRPr lang="en-US" baseline="0" dirty="0"/>
          </a:p>
          <a:p>
            <a:r>
              <a:rPr lang="en-US" baseline="0" dirty="0"/>
              <a:t>But you do have Fridays off.</a:t>
            </a:r>
          </a:p>
          <a:p>
            <a:endParaRPr lang="en-US" baseline="0" dirty="0"/>
          </a:p>
          <a:p>
            <a:r>
              <a:rPr lang="en-US" baseline="0" dirty="0"/>
              <a:t>And the dental hygienists will be in high demand for many years to come.</a:t>
            </a:r>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73</a:t>
            </a:fld>
            <a:endParaRPr lang="en-US"/>
          </a:p>
        </p:txBody>
      </p:sp>
    </p:spTree>
    <p:extLst>
      <p:ext uri="{BB962C8B-B14F-4D97-AF65-F5344CB8AC3E}">
        <p14:creationId xmlns:p14="http://schemas.microsoft.com/office/powerpoint/2010/main" val="6717790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a:p>
            <a:endParaRPr lang="en-US" dirty="0"/>
          </a:p>
          <a:p>
            <a:r>
              <a:rPr lang="en-US" dirty="0"/>
              <a:t>At Wake</a:t>
            </a:r>
            <a:r>
              <a:rPr lang="en-US" baseline="0" dirty="0"/>
              <a:t> Tech Community College</a:t>
            </a:r>
          </a:p>
          <a:p>
            <a:endParaRPr lang="en-US" baseline="0" dirty="0"/>
          </a:p>
          <a:p>
            <a:r>
              <a:rPr lang="en-US" baseline="0" dirty="0"/>
              <a:t>Associate Degree in Dental Hygiene</a:t>
            </a:r>
          </a:p>
          <a:p>
            <a:endParaRPr lang="en-US" baseline="0" dirty="0"/>
          </a:p>
          <a:p>
            <a:r>
              <a:rPr lang="en-US" baseline="0" dirty="0"/>
              <a:t>100 percent of the graduates are employed five years after graduation.</a:t>
            </a:r>
          </a:p>
          <a:p>
            <a:endParaRPr lang="en-US" baseline="0" dirty="0"/>
          </a:p>
          <a:p>
            <a:r>
              <a:rPr lang="en-US" baseline="0" dirty="0"/>
              <a:t>That line is so straight, you can easily miss it.</a:t>
            </a:r>
          </a:p>
          <a:p>
            <a:endParaRPr lang="en-US" baseline="0" dirty="0"/>
          </a:p>
          <a:p>
            <a:endParaRPr lang="en-US" baseline="0" dirty="0"/>
          </a:p>
          <a:p>
            <a:r>
              <a:rPr lang="en-US" baseline="0" dirty="0"/>
              <a:t>======</a:t>
            </a:r>
          </a:p>
          <a:p>
            <a:r>
              <a:rPr lang="en-US" dirty="0"/>
              <a:t>http://</a:t>
            </a:r>
            <a:r>
              <a:rPr lang="en-US" dirty="0" err="1"/>
              <a:t>nctower.com</a:t>
            </a:r>
            <a:r>
              <a:rPr lang="en-US" dirty="0"/>
              <a:t>/output/</a:t>
            </a:r>
            <a:r>
              <a:rPr lang="en-US" dirty="0" err="1"/>
              <a:t>ncccs</a:t>
            </a:r>
            <a:r>
              <a:rPr lang="en-US" dirty="0"/>
              <a:t>/6725/2008/</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74</a:t>
            </a:fld>
            <a:endParaRPr lang="en-US"/>
          </a:p>
        </p:txBody>
      </p:sp>
    </p:spTree>
    <p:extLst>
      <p:ext uri="{BB962C8B-B14F-4D97-AF65-F5344CB8AC3E}">
        <p14:creationId xmlns:p14="http://schemas.microsoft.com/office/powerpoint/2010/main" val="13813078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0157" y="340112"/>
            <a:ext cx="2914456" cy="2185842"/>
          </a:xfrm>
        </p:spPr>
      </p:sp>
      <p:sp>
        <p:nvSpPr>
          <p:cNvPr id="3" name="Notes Placeholder 2"/>
          <p:cNvSpPr>
            <a:spLocks noGrp="1"/>
          </p:cNvSpPr>
          <p:nvPr>
            <p:ph type="body" idx="1"/>
          </p:nvPr>
        </p:nvSpPr>
        <p:spPr>
          <a:xfrm>
            <a:off x="685800" y="2821258"/>
            <a:ext cx="5486400" cy="6322741"/>
          </a:xfrm>
        </p:spPr>
        <p:txBody>
          <a:bodyPr/>
          <a:lstStyle/>
          <a:p>
            <a:r>
              <a:rPr lang="en-US" dirty="0"/>
              <a:t>Again at Wake</a:t>
            </a:r>
            <a:r>
              <a:rPr lang="en-US" baseline="0" dirty="0"/>
              <a:t> Tech Community College</a:t>
            </a:r>
          </a:p>
          <a:p>
            <a:endParaRPr lang="en-US" baseline="0" dirty="0"/>
          </a:p>
          <a:p>
            <a:r>
              <a:rPr lang="en-US" baseline="0" dirty="0"/>
              <a:t>Associate Degree in Dental Hygiene</a:t>
            </a:r>
          </a:p>
          <a:p>
            <a:endParaRPr lang="en-US" baseline="0" dirty="0"/>
          </a:p>
          <a:p>
            <a:r>
              <a:rPr lang="en-US" baseline="0" dirty="0"/>
              <a:t>Right out of college the median salary is right at 50 thousand.</a:t>
            </a:r>
          </a:p>
          <a:p>
            <a:endParaRPr lang="en-US" baseline="0" dirty="0"/>
          </a:p>
          <a:p>
            <a:r>
              <a:rPr lang="en-US" baseline="0" dirty="0"/>
              <a:t>The shaded area shows that many are making as much as 60 thousand dollars</a:t>
            </a:r>
          </a:p>
          <a:p>
            <a:endParaRPr lang="en-US" baseline="0" dirty="0"/>
          </a:p>
          <a:p>
            <a:r>
              <a:rPr lang="en-US" baseline="0" dirty="0"/>
              <a:t>Dental hygienists have been in high demand for many years.  </a:t>
            </a:r>
          </a:p>
          <a:p>
            <a:r>
              <a:rPr lang="en-US" baseline="0" dirty="0"/>
              <a:t>And the pay is above average for an Associate Degree.</a:t>
            </a:r>
          </a:p>
          <a:p>
            <a:endParaRPr lang="en-US" baseline="0" dirty="0"/>
          </a:p>
          <a:p>
            <a:r>
              <a:rPr lang="en-US" baseline="0" dirty="0"/>
              <a:t>And if you don't mind moving to Alaska, there the Dental Hygienists start at 82 thousand dollars, and the experienced Dental Hygienists make over 125 thousand dollars, and there is a high demand.</a:t>
            </a:r>
          </a:p>
          <a:p>
            <a:r>
              <a:rPr lang="en-US" baseline="0" dirty="0"/>
              <a:t>Not bad for a two-year degree from a community college.</a:t>
            </a:r>
          </a:p>
          <a:p>
            <a:endParaRPr lang="en-US" baseline="0" dirty="0"/>
          </a:p>
          <a:p>
            <a:r>
              <a:rPr lang="en-US" baseline="0" dirty="0"/>
              <a:t>======</a:t>
            </a:r>
          </a:p>
          <a:p>
            <a:r>
              <a:rPr lang="en-US" baseline="0" dirty="0"/>
              <a:t>Wake Tech data</a:t>
            </a:r>
          </a:p>
          <a:p>
            <a:r>
              <a:rPr lang="en-US" dirty="0"/>
              <a:t>http://</a:t>
            </a:r>
            <a:r>
              <a:rPr lang="en-US" dirty="0" err="1"/>
              <a:t>nctower.com</a:t>
            </a:r>
            <a:r>
              <a:rPr lang="en-US" dirty="0"/>
              <a:t>/output/</a:t>
            </a:r>
            <a:r>
              <a:rPr lang="en-US" dirty="0" err="1"/>
              <a:t>ncccs</a:t>
            </a:r>
            <a:r>
              <a:rPr lang="en-US" dirty="0"/>
              <a:t>/6725/2008/</a:t>
            </a:r>
          </a:p>
          <a:p>
            <a:endParaRPr lang="en-US" dirty="0"/>
          </a:p>
          <a:p>
            <a:r>
              <a:rPr lang="en-US" dirty="0"/>
              <a:t>Alaska</a:t>
            </a:r>
            <a:r>
              <a:rPr lang="en-US" baseline="0" dirty="0"/>
              <a:t> data</a:t>
            </a:r>
          </a:p>
          <a:p>
            <a:r>
              <a:rPr lang="en-US" dirty="0"/>
              <a:t>http://</a:t>
            </a:r>
            <a:r>
              <a:rPr lang="en-US" dirty="0" err="1"/>
              <a:t>www.careeroutlook.us</a:t>
            </a:r>
            <a:r>
              <a:rPr lang="en-US" dirty="0"/>
              <a:t>/</a:t>
            </a:r>
            <a:r>
              <a:rPr lang="en-US" dirty="0" err="1"/>
              <a:t>career.php?id</a:t>
            </a:r>
            <a:r>
              <a:rPr lang="en-US" dirty="0"/>
              <a:t>=292021&amp;st=AK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75</a:t>
            </a:fld>
            <a:endParaRPr lang="en-US"/>
          </a:p>
        </p:txBody>
      </p:sp>
    </p:spTree>
    <p:extLst>
      <p:ext uri="{BB962C8B-B14F-4D97-AF65-F5344CB8AC3E}">
        <p14:creationId xmlns:p14="http://schemas.microsoft.com/office/powerpoint/2010/main" val="18311976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Next we will look at the rapidly changing </a:t>
            </a:r>
            <a:r>
              <a:rPr lang="en-US" u="sng" dirty="0">
                <a:ea typeface="ヒラギノ角ゴ Pro W3" charset="0"/>
              </a:rPr>
              <a:t>world</a:t>
            </a:r>
            <a:r>
              <a:rPr lang="en-US" dirty="0">
                <a:ea typeface="ヒラギノ角ゴ Pro W3" charset="0"/>
              </a:rPr>
              <a:t> in which we are preparing folks to live and work.</a:t>
            </a: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76</a:t>
            </a:fld>
            <a:endParaRPr lang="en-US" sz="1300"/>
          </a:p>
        </p:txBody>
      </p:sp>
    </p:spTree>
    <p:extLst>
      <p:ext uri="{BB962C8B-B14F-4D97-AF65-F5344CB8AC3E}">
        <p14:creationId xmlns:p14="http://schemas.microsoft.com/office/powerpoint/2010/main" val="288181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recent recession changed what occupations were in high demand.</a:t>
            </a:r>
          </a:p>
          <a:p>
            <a:endParaRPr lang="en-US" dirty="0">
              <a:ea typeface="ヒラギノ角ゴ Pro W3" charset="0"/>
            </a:endParaRPr>
          </a:p>
          <a:p>
            <a:r>
              <a:rPr lang="en-US" dirty="0">
                <a:ea typeface="ヒラギノ角ゴ Pro W3" charset="0"/>
              </a:rPr>
              <a:t>Natural disasters, such as hurricanes, can drastically change which jobs are in high demand and which ones are not.</a:t>
            </a:r>
          </a:p>
          <a:p>
            <a:endParaRPr lang="en-US" dirty="0">
              <a:ea typeface="ヒラギノ角ゴ Pro W3" charset="0"/>
            </a:endParaRPr>
          </a:p>
          <a:p>
            <a:r>
              <a:rPr lang="en-US" dirty="0">
                <a:ea typeface="ヒラギノ角ゴ Pro W3" charset="0"/>
              </a:rPr>
              <a:t>And we don’t have to talk about how elections and politics can change the job market.</a:t>
            </a: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77</a:t>
            </a:fld>
            <a:endParaRPr lang="en-US" sz="1300"/>
          </a:p>
        </p:txBody>
      </p:sp>
    </p:spTree>
    <p:extLst>
      <p:ext uri="{BB962C8B-B14F-4D97-AF65-F5344CB8AC3E}">
        <p14:creationId xmlns:p14="http://schemas.microsoft.com/office/powerpoint/2010/main" val="621617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p>
          <a:p>
            <a:endParaRPr lang="en-US" dirty="0">
              <a:ea typeface="ヒラギノ角ゴ Pro W3" charset="0"/>
            </a:endParaRPr>
          </a:p>
          <a:p>
            <a:r>
              <a:rPr lang="en-US" dirty="0">
                <a:ea typeface="ヒラギノ角ゴ Pro W3" charset="0"/>
              </a:rPr>
              <a:t>Unfortunately, some of our high schools are still teaching classes like this. </a:t>
            </a:r>
          </a:p>
          <a:p>
            <a:endParaRPr lang="en-US" dirty="0">
              <a:ea typeface="ヒラギノ角ゴ Pro W3" charset="0"/>
            </a:endParaRPr>
          </a:p>
          <a:p>
            <a:r>
              <a:rPr lang="en-US" dirty="0">
                <a:ea typeface="ヒラギノ角ゴ Pro W3" charset="0"/>
              </a:rPr>
              <a:t>Some because of a lack of funds to modernize, and</a:t>
            </a:r>
          </a:p>
          <a:p>
            <a:endParaRPr lang="en-US" dirty="0">
              <a:ea typeface="ヒラギノ角ゴ Pro W3" charset="0"/>
            </a:endParaRPr>
          </a:p>
          <a:p>
            <a:r>
              <a:rPr lang="en-US" dirty="0">
                <a:ea typeface="ヒラギノ角ゴ Pro W3" charset="0"/>
              </a:rPr>
              <a:t>Some because the same teacher is still there after 40 years.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78</a:t>
            </a:fld>
            <a:endParaRPr lang="en-US" sz="1300"/>
          </a:p>
        </p:txBody>
      </p:sp>
    </p:spTree>
    <p:extLst>
      <p:ext uri="{BB962C8B-B14F-4D97-AF65-F5344CB8AC3E}">
        <p14:creationId xmlns:p14="http://schemas.microsoft.com/office/powerpoint/2010/main" val="1979025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And many of them do.</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79</a:t>
            </a:fld>
            <a:endParaRPr lang="en-US" sz="1300"/>
          </a:p>
        </p:txBody>
      </p:sp>
    </p:spTree>
    <p:extLst>
      <p:ext uri="{BB962C8B-B14F-4D97-AF65-F5344CB8AC3E}">
        <p14:creationId xmlns:p14="http://schemas.microsoft.com/office/powerpoint/2010/main" val="194490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2167054" cy="1625291"/>
          </a:xfrm>
          <a:ln/>
        </p:spPr>
      </p:sp>
      <p:sp>
        <p:nvSpPr>
          <p:cNvPr id="15362" name="Notes Placeholder 2"/>
          <p:cNvSpPr>
            <a:spLocks noGrp="1"/>
          </p:cNvSpPr>
          <p:nvPr>
            <p:ph type="body" idx="1"/>
          </p:nvPr>
        </p:nvSpPr>
        <p:spPr>
          <a:xfrm>
            <a:off x="838200" y="2252547"/>
            <a:ext cx="5486400" cy="68914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Stephen Covey’s second habit of highly effective people says “Begin with the end in mind.”</a:t>
            </a:r>
          </a:p>
          <a:p>
            <a:endParaRPr lang="en-US" dirty="0"/>
          </a:p>
          <a:p>
            <a:r>
              <a:rPr lang="en-US" dirty="0"/>
              <a:t>As a high school student, the "end" was to get a bachelor degree in anything.</a:t>
            </a:r>
          </a:p>
          <a:p>
            <a:endParaRPr lang="en-US" dirty="0"/>
          </a:p>
          <a:p>
            <a:r>
              <a:rPr lang="en-US" dirty="0"/>
              <a:t>For many,</a:t>
            </a:r>
            <a:r>
              <a:rPr lang="en-US" baseline="0" dirty="0"/>
              <a:t> this </a:t>
            </a:r>
            <a:r>
              <a:rPr lang="en-US" dirty="0"/>
              <a:t>habit is summed up with the phrase “What do you want to be when you grow up?”</a:t>
            </a:r>
          </a:p>
          <a:p>
            <a:endParaRPr lang="en-US" dirty="0"/>
          </a:p>
          <a:p>
            <a:r>
              <a:rPr lang="en-US" dirty="0"/>
              <a:t>You need to know where you are going before you can plan a route to get there.</a:t>
            </a:r>
          </a:p>
          <a:p>
            <a:endParaRPr lang="en-US" dirty="0"/>
          </a:p>
          <a:p>
            <a:r>
              <a:rPr lang="en-US" dirty="0"/>
              <a:t>This habit relies</a:t>
            </a:r>
            <a:r>
              <a:rPr lang="en-US" baseline="0" dirty="0"/>
              <a:t> on using your </a:t>
            </a:r>
            <a:r>
              <a:rPr lang="en-US" u="sng" baseline="0" dirty="0"/>
              <a:t>imagination</a:t>
            </a:r>
            <a:r>
              <a:rPr lang="en-US" baseline="0" dirty="0"/>
              <a:t>, -- which is something that is not often </a:t>
            </a:r>
            <a:r>
              <a:rPr lang="en-US" u="sng" baseline="0" dirty="0"/>
              <a:t>valued</a:t>
            </a:r>
            <a:r>
              <a:rPr lang="en-US" baseline="0" dirty="0"/>
              <a:t> in our society, especially in education and training.  </a:t>
            </a:r>
          </a:p>
          <a:p>
            <a:r>
              <a:rPr lang="en-US" baseline="0" dirty="0"/>
              <a:t>We have become accustomed to allowing </a:t>
            </a:r>
            <a:r>
              <a:rPr lang="en-US" u="sng" baseline="0" dirty="0"/>
              <a:t>others</a:t>
            </a:r>
            <a:r>
              <a:rPr lang="en-US" baseline="0" dirty="0"/>
              <a:t> tell us how to act -- and where to go.</a:t>
            </a:r>
          </a:p>
          <a:p>
            <a:endParaRPr lang="en-US" baseline="0" dirty="0"/>
          </a:p>
          <a:p>
            <a:r>
              <a:rPr lang="en-US" u="sng" baseline="0" dirty="0"/>
              <a:t>You</a:t>
            </a:r>
            <a:r>
              <a:rPr lang="en-US" baseline="0" dirty="0"/>
              <a:t> should be in </a:t>
            </a:r>
            <a:r>
              <a:rPr lang="en-US" u="sng" baseline="0" dirty="0"/>
              <a:t>charge</a:t>
            </a:r>
            <a:r>
              <a:rPr lang="en-US" baseline="0" dirty="0"/>
              <a:t> of your own life. </a:t>
            </a:r>
          </a:p>
          <a:p>
            <a:endParaRPr lang="en-US" u="sng" baseline="0" dirty="0"/>
          </a:p>
          <a:p>
            <a:endParaRPr lang="en-US" baseline="0" dirty="0"/>
          </a:p>
          <a:p>
            <a:r>
              <a:rPr lang="en-US" baseline="0" dirty="0"/>
              <a:t>=====</a:t>
            </a:r>
          </a:p>
          <a:p>
            <a:r>
              <a:rPr lang="en-US" baseline="0" dirty="0"/>
              <a:t>Steven Covey</a:t>
            </a:r>
          </a:p>
          <a:p>
            <a:r>
              <a:rPr lang="en-US" baseline="0" dirty="0"/>
              <a:t>https://</a:t>
            </a:r>
            <a:r>
              <a:rPr lang="en-US" baseline="0" dirty="0" err="1"/>
              <a:t>www.stephencovey.com</a:t>
            </a:r>
            <a:r>
              <a:rPr lang="en-US" baseline="0" dirty="0"/>
              <a:t>/7habits/7habits-habit2.php</a:t>
            </a:r>
          </a:p>
          <a:p>
            <a:endParaRPr lang="en-US" baseline="0" dirty="0"/>
          </a:p>
          <a:p>
            <a:r>
              <a:rPr lang="en-US" baseline="0" dirty="0"/>
              <a:t>Tortoise race</a:t>
            </a:r>
          </a:p>
          <a:p>
            <a:r>
              <a:rPr lang="en-US" baseline="0" dirty="0"/>
              <a:t>https://</a:t>
            </a:r>
            <a:r>
              <a:rPr lang="en-US" baseline="0" dirty="0" err="1"/>
              <a:t>theleadershipwiki.wikispaces.com</a:t>
            </a:r>
            <a:r>
              <a:rPr lang="en-US" baseline="0" dirty="0"/>
              <a:t>/</a:t>
            </a:r>
            <a:r>
              <a:rPr lang="en-US" baseline="0" dirty="0" err="1"/>
              <a:t>Begin+with+the+End+in+Mind</a:t>
            </a:r>
            <a:endParaRPr lang="en-US" baseline="0" dirty="0"/>
          </a:p>
          <a:p>
            <a:endParaRPr lang="en-US" baseline="0" dirty="0"/>
          </a:p>
          <a:p>
            <a:endParaRPr lang="en-US" baseline="0" dirty="0"/>
          </a:p>
          <a:p>
            <a:endParaRPr lang="en-US" baseline="0" dirty="0"/>
          </a:p>
          <a:p>
            <a:endParaRPr lang="en-US" dirty="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8</a:t>
            </a:fld>
            <a:endParaRPr lang="en-US" sz="1200"/>
          </a:p>
        </p:txBody>
      </p:sp>
    </p:spTree>
    <p:extLst>
      <p:ext uri="{BB962C8B-B14F-4D97-AF65-F5344CB8AC3E}">
        <p14:creationId xmlns:p14="http://schemas.microsoft.com/office/powerpoint/2010/main" val="563432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anyone want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the work environment in this </a:t>
            </a:r>
            <a:r>
              <a:rPr lang="en-US" u="sng" dirty="0">
                <a:ea typeface="ヒラギノ角ゴ Pro W3" charset="0"/>
              </a:rPr>
              <a:t>OLD</a:t>
            </a:r>
            <a:r>
              <a:rPr lang="en-US" dirty="0">
                <a:ea typeface="ヒラギノ角ゴ Pro W3" charset="0"/>
              </a:rPr>
              <a:t> picture with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80</a:t>
            </a:fld>
            <a:endParaRPr lang="en-US" sz="1300"/>
          </a:p>
        </p:txBody>
      </p:sp>
    </p:spTree>
    <p:extLst>
      <p:ext uri="{BB962C8B-B14F-4D97-AF65-F5344CB8AC3E}">
        <p14:creationId xmlns:p14="http://schemas.microsoft.com/office/powerpoint/2010/main" val="1961911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xfrm>
            <a:off x="685800" y="4400549"/>
            <a:ext cx="5486400" cy="47434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81</a:t>
            </a:fld>
            <a:endParaRPr lang="en-US" sz="1300"/>
          </a:p>
        </p:txBody>
      </p:sp>
    </p:spTree>
    <p:extLst>
      <p:ext uri="{BB962C8B-B14F-4D97-AF65-F5344CB8AC3E}">
        <p14:creationId xmlns:p14="http://schemas.microsoft.com/office/powerpoint/2010/main" val="139567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82</a:t>
            </a:fld>
            <a:endParaRPr lang="en-US" sz="1300"/>
          </a:p>
        </p:txBody>
      </p:sp>
    </p:spTree>
    <p:extLst>
      <p:ext uri="{BB962C8B-B14F-4D97-AF65-F5344CB8AC3E}">
        <p14:creationId xmlns:p14="http://schemas.microsoft.com/office/powerpoint/2010/main" val="10739136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r>
              <a:rPr lang="en-US" baseline="0" dirty="0">
                <a:ea typeface="ヒラギノ角ゴ Pro W3" charset="0"/>
              </a:rPr>
              <a:t>Last week was our seventh annual annual North Carolina Advanced Manufacturing Careers Awareness Week</a:t>
            </a:r>
          </a:p>
          <a:p>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There were 66 open houses all across the state, mostly at manufacturing companies and community colleges, helping people learn about the </a:t>
            </a:r>
            <a:r>
              <a:rPr lang="en-US" u="sng" baseline="0" dirty="0">
                <a:ea typeface="ヒラギノ角ゴ Pro W3" charset="0"/>
              </a:rPr>
              <a:t>modern</a:t>
            </a:r>
            <a:r>
              <a:rPr lang="en-US" baseline="0" dirty="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Look for it again next year. Always the week of the first Friday in October.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www.ncperkins.org</a:t>
            </a:r>
            <a:r>
              <a:rPr lang="en-US" dirty="0">
                <a:ea typeface="ヒラギノ角ゴ Pro W3" charset="0"/>
              </a:rPr>
              <a:t>/manufacturing</a:t>
            </a:r>
          </a:p>
          <a:p>
            <a:endParaRPr lang="en-US" dirty="0">
              <a:ea typeface="ヒラギノ角ゴ Pro W3" charset="0"/>
            </a:endParaRPr>
          </a:p>
          <a:p>
            <a:r>
              <a:rPr lang="en-US" dirty="0"/>
              <a:t>April 8-12, 2013 </a:t>
            </a:r>
          </a:p>
          <a:p>
            <a:r>
              <a:rPr lang="en-US" dirty="0"/>
              <a:t>April 7-11, 2014 </a:t>
            </a:r>
          </a:p>
          <a:p>
            <a:r>
              <a:rPr lang="en-US" dirty="0"/>
              <a:t>April 13-17, 2015 </a:t>
            </a:r>
          </a:p>
          <a:p>
            <a:r>
              <a:rPr lang="en-US" dirty="0"/>
              <a:t>April 4-8, 2016 </a:t>
            </a:r>
          </a:p>
          <a:p>
            <a:r>
              <a:rPr lang="en-US" dirty="0"/>
              <a:t>October 3-7, 2016 </a:t>
            </a:r>
          </a:p>
          <a:p>
            <a:r>
              <a:rPr lang="en-US" dirty="0"/>
              <a:t>October 2-6, 2017 </a:t>
            </a:r>
          </a:p>
          <a:p>
            <a:r>
              <a:rPr lang="en-US" dirty="0">
                <a:ea typeface="ヒラギノ角ゴ Pro W3" charset="0"/>
              </a:rPr>
              <a:t>October 1-5, 2018</a:t>
            </a:r>
          </a:p>
          <a:p>
            <a:r>
              <a:rPr lang="en-US" dirty="0">
                <a:ea typeface="ヒラギノ角ゴ Pro W3" charset="0"/>
              </a:rPr>
              <a:t>Nov 30 – Oct 4, 2019</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83</a:t>
            </a:fld>
            <a:endParaRPr lang="en-US" sz="1300"/>
          </a:p>
        </p:txBody>
      </p:sp>
    </p:spTree>
    <p:extLst>
      <p:ext uri="{BB962C8B-B14F-4D97-AF65-F5344CB8AC3E}">
        <p14:creationId xmlns:p14="http://schemas.microsoft.com/office/powerpoint/2010/main" val="20732173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84</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It profoundly reminds us that we are preparing people</a:t>
            </a:r>
            <a:r>
              <a:rPr lang="en-US" baseline="0" dirty="0">
                <a:ea typeface="ヒラギノ角ゴ Pro W3" charset="0"/>
              </a:rPr>
              <a:t> </a:t>
            </a:r>
            <a:r>
              <a:rPr lang="en-US" dirty="0">
                <a:ea typeface="ヒラギノ角ゴ Pro W3" charset="0"/>
              </a:rPr>
              <a:t>for 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9180465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85</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and they will be Using technologies that have not yet been invented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3418203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86</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to solve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Are we </a:t>
            </a:r>
            <a:r>
              <a:rPr lang="en-US" u="sng" dirty="0">
                <a:ea typeface="ヒラギノ角ゴ Pro W3" charset="0"/>
              </a:rPr>
              <a:t>equipping </a:t>
            </a:r>
            <a:r>
              <a:rPr lang="en-US" dirty="0">
                <a:ea typeface="ヒラギノ角ゴ Pro W3" charset="0"/>
              </a:rPr>
              <a:t>the next generation with the knowledge and tools they will need to do this?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7573299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become obsolete?  </a:t>
            </a:r>
          </a:p>
          <a:p>
            <a:endParaRPr lang="en-US" dirty="0">
              <a:ea typeface="ヒラギノ角ゴ Pro W3" charset="0"/>
            </a:endParaRPr>
          </a:p>
          <a:p>
            <a:r>
              <a:rPr lang="en-US" dirty="0">
                <a:ea typeface="ヒラギノ角ゴ Pro W3" charset="0"/>
              </a:rPr>
              <a:t>Yes, these will </a:t>
            </a:r>
            <a:r>
              <a:rPr lang="en-US" u="sng" dirty="0">
                <a:ea typeface="ヒラギノ角ゴ Pro W3" charset="0"/>
              </a:rPr>
              <a:t>all</a:t>
            </a:r>
            <a:r>
              <a:rPr lang="en-US" dirty="0">
                <a:ea typeface="ヒラギノ角ゴ Pro W3" charset="0"/>
              </a:rPr>
              <a:t> become obsolete someday soon!</a:t>
            </a:r>
          </a:p>
          <a:p>
            <a:endParaRPr lang="en-US" dirty="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87</a:t>
            </a:fld>
            <a:endParaRPr lang="en-US" sz="1300"/>
          </a:p>
        </p:txBody>
      </p:sp>
    </p:spTree>
    <p:extLst>
      <p:ext uri="{BB962C8B-B14F-4D97-AF65-F5344CB8AC3E}">
        <p14:creationId xmlns:p14="http://schemas.microsoft.com/office/powerpoint/2010/main" val="13644505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65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didn't</a:t>
            </a:r>
            <a:r>
              <a:rPr lang="en-US" altLang="ja-JP" dirty="0">
                <a:ea typeface="ヒラギノ角ゴ Pro W3" charset="0"/>
              </a:rPr>
              <a:t> 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fuel, 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a:t>
            </a:r>
            <a:r>
              <a:rPr lang="en-US" dirty="0" err="1">
                <a:ea typeface="ヒラギノ角ゴ Pro W3" charset="0"/>
              </a:rPr>
              <a:t>french</a:t>
            </a:r>
            <a:r>
              <a:rPr lang="en-US" dirty="0">
                <a:ea typeface="ヒラギノ角ゴ Pro W3" charset="0"/>
              </a:rPr>
              <a:t> </a:t>
            </a:r>
            <a:r>
              <a:rPr lang="en-US" dirty="0" err="1">
                <a:ea typeface="ヒラギノ角ゴ Pro W3" charset="0"/>
              </a:rPr>
              <a:t>frie</a:t>
            </a:r>
            <a:r>
              <a:rPr lang="en-US" dirty="0">
                <a:ea typeface="ヒラギノ角ゴ Pro W3" charset="0"/>
              </a:rPr>
              <a:t> grease, so they can use it to fuel their Diesel-powered vehicle.</a:t>
            </a:r>
          </a:p>
          <a:p>
            <a:endParaRPr lang="en-US" dirty="0">
              <a:ea typeface="ヒラギノ角ゴ Pro W3" charset="0"/>
            </a:endParaRPr>
          </a:p>
          <a:p>
            <a:r>
              <a:rPr lang="en-US" dirty="0">
                <a:ea typeface="ヒラギノ角ゴ Pro W3" charset="0"/>
              </a:rPr>
              <a:t>And  </a:t>
            </a:r>
            <a:r>
              <a:rPr lang="en-US" u="sng" dirty="0">
                <a:ea typeface="ヒラギノ角ゴ Pro W3" charset="0"/>
              </a:rPr>
              <a:t>Electric</a:t>
            </a:r>
            <a:r>
              <a:rPr lang="en-US" dirty="0">
                <a:ea typeface="ヒラギノ角ゴ Pro W3" charset="0"/>
              </a:rPr>
              <a:t> cars?  Invented almost</a:t>
            </a:r>
            <a:r>
              <a:rPr lang="en-US" baseline="0" dirty="0">
                <a:ea typeface="ヒラギノ角ゴ Pro W3" charset="0"/>
              </a:rPr>
              <a:t> 200 years ago. </a:t>
            </a:r>
          </a:p>
          <a:p>
            <a:r>
              <a:rPr lang="en-US" baseline="0" dirty="0">
                <a:ea typeface="ヒラギノ角ゴ Pro W3" charset="0"/>
              </a:rPr>
              <a:t>Electric cars were very popular until the early 1900s when gasoline-powered engines took over, </a:t>
            </a:r>
          </a:p>
          <a:p>
            <a:r>
              <a:rPr lang="en-US" baseline="0" dirty="0">
                <a:ea typeface="ヒラギノ角ゴ Pro W3" charset="0"/>
              </a:rPr>
              <a:t>because -- at the time -- </a:t>
            </a:r>
            <a:r>
              <a:rPr lang="en-US" u="sng" baseline="0" dirty="0">
                <a:ea typeface="ヒラギノ角ゴ Pro W3" charset="0"/>
              </a:rPr>
              <a:t>gasoline</a:t>
            </a:r>
            <a:r>
              <a:rPr lang="en-US" baseline="0" dirty="0">
                <a:ea typeface="ヒラギノ角ゴ Pro W3" charset="0"/>
              </a:rPr>
              <a:t> was very </a:t>
            </a:r>
            <a:r>
              <a:rPr lang="en-US" u="sng" baseline="0" dirty="0">
                <a:ea typeface="ヒラギノ角ゴ Pro W3" charset="0"/>
              </a:rPr>
              <a:t>cheap</a:t>
            </a:r>
            <a:r>
              <a:rPr lang="en-US" baseline="0" dirty="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a:ea typeface="ヒラギノ角ゴ Pro W3" charset="0"/>
              </a:rPr>
              <a:t>stills</a:t>
            </a:r>
            <a:r>
              <a:rPr lang="en-US" dirty="0">
                <a:ea typeface="ヒラギノ角ゴ Pro W3" charset="0"/>
              </a:rPr>
              <a:t> to create legal moonshine that we can burn in our cars. </a:t>
            </a:r>
          </a:p>
          <a:p>
            <a:endParaRPr lang="en-US" dirty="0">
              <a:ea typeface="ヒラギノ角ゴ Pro W3" charset="0"/>
            </a:endParaRPr>
          </a:p>
          <a:p>
            <a:r>
              <a:rPr lang="en-US" dirty="0">
                <a:ea typeface="ヒラギノ角ゴ Pro W3" charset="0"/>
              </a:rPr>
              <a:t>Yes,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88</a:t>
            </a:fld>
            <a:endParaRPr lang="en-US" sz="1300"/>
          </a:p>
        </p:txBody>
      </p:sp>
    </p:spTree>
    <p:extLst>
      <p:ext uri="{BB962C8B-B14F-4D97-AF65-F5344CB8AC3E}">
        <p14:creationId xmlns:p14="http://schemas.microsoft.com/office/powerpoint/2010/main" val="18287444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00761" cy="2475571"/>
          </a:xfrm>
        </p:spPr>
      </p:sp>
      <p:sp>
        <p:nvSpPr>
          <p:cNvPr id="3" name="Notes Placeholder 2"/>
          <p:cNvSpPr>
            <a:spLocks noGrp="1"/>
          </p:cNvSpPr>
          <p:nvPr>
            <p:ph type="body" idx="1"/>
          </p:nvPr>
        </p:nvSpPr>
        <p:spPr>
          <a:xfrm>
            <a:off x="685800" y="3746810"/>
            <a:ext cx="5486400" cy="5397190"/>
          </a:xfrm>
        </p:spPr>
        <p:txBody>
          <a:bodyPr/>
          <a:lstStyle/>
          <a:p>
            <a:r>
              <a:rPr lang="en-US" dirty="0"/>
              <a:t>The employers know what they want in their new recruits.  </a:t>
            </a:r>
          </a:p>
          <a:p>
            <a:r>
              <a:rPr lang="en-US" dirty="0"/>
              <a:t>And it is not always what the education establishment is</a:t>
            </a:r>
            <a:r>
              <a:rPr lang="en-US" baseline="0" dirty="0"/>
              <a:t> giving them.</a:t>
            </a:r>
          </a:p>
          <a:p>
            <a:endParaRPr lang="en-US" dirty="0"/>
          </a:p>
          <a:p>
            <a:r>
              <a:rPr lang="en-US" baseline="0" dirty="0"/>
              <a:t>High Schools seem to be more concerned with GPAs and getting students into the best colleges.</a:t>
            </a:r>
          </a:p>
          <a:p>
            <a:endParaRPr lang="en-US" baseline="0" dirty="0"/>
          </a:p>
          <a:p>
            <a:r>
              <a:rPr lang="en-US" baseline="0" dirty="0"/>
              <a:t>The focus should be on getting on the education pathway that will actually be beneficial to securing employment.</a:t>
            </a:r>
          </a:p>
          <a:p>
            <a:endParaRPr lang="en-US" baseline="0" dirty="0"/>
          </a:p>
          <a:p>
            <a:r>
              <a:rPr lang="en-US" baseline="0" dirty="0"/>
              <a:t>Do we even know who the employers are -- where our students will be working in the near future.</a:t>
            </a:r>
          </a:p>
          <a:p>
            <a:endParaRPr lang="en-US" baseline="0" dirty="0"/>
          </a:p>
          <a:p>
            <a:r>
              <a:rPr lang="en-US" baseline="0" dirty="0"/>
              <a:t>Do we know what the employers are looking for in their new recruits?</a:t>
            </a:r>
          </a:p>
          <a:p>
            <a:endParaRPr lang="en-US" baseline="0" dirty="0"/>
          </a:p>
          <a:p>
            <a:endParaRPr lang="en-US" baseline="0" dirty="0"/>
          </a:p>
          <a:p>
            <a:r>
              <a:rPr lang="en-US" baseline="0" dirty="0"/>
              <a:t>=======</a:t>
            </a:r>
          </a:p>
          <a:p>
            <a:r>
              <a:rPr lang="en-US" dirty="0"/>
              <a:t>https://</a:t>
            </a:r>
            <a:r>
              <a:rPr lang="en-US" dirty="0" err="1"/>
              <a:t>www.aacu.org</a:t>
            </a:r>
            <a:r>
              <a:rPr lang="en-US" dirty="0"/>
              <a:t>/press/press-releases/employers-more-interested-critical-thinking-and-problem-solving-college-major</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89</a:t>
            </a:fld>
            <a:endParaRPr lang="en-US"/>
          </a:p>
        </p:txBody>
      </p:sp>
    </p:spTree>
    <p:extLst>
      <p:ext uri="{BB962C8B-B14F-4D97-AF65-F5344CB8AC3E}">
        <p14:creationId xmlns:p14="http://schemas.microsoft.com/office/powerpoint/2010/main" val="198840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we have to help others, </a:t>
            </a:r>
          </a:p>
          <a:p>
            <a:r>
              <a:rPr lang="en-US" baseline="0" dirty="0"/>
              <a:t>like our students, </a:t>
            </a:r>
          </a:p>
          <a:p>
            <a:r>
              <a:rPr lang="en-US" baseline="0" dirty="0"/>
              <a:t>do the same, </a:t>
            </a:r>
          </a:p>
          <a:p>
            <a:r>
              <a:rPr lang="en-US" baseline="0" dirty="0"/>
              <a:t>or we all end up like riding in bumper cars </a:t>
            </a:r>
            <a:r>
              <a:rPr lang="en-US" u="sng" baseline="0" dirty="0"/>
              <a:t>without</a:t>
            </a:r>
            <a:r>
              <a:rPr lang="en-US" baseline="0" dirty="0"/>
              <a:t> a steering wheel.  </a:t>
            </a:r>
          </a:p>
          <a:p>
            <a:endParaRPr lang="en-US" baseline="0" dirty="0"/>
          </a:p>
          <a:p>
            <a:r>
              <a:rPr lang="en-US" baseline="0" dirty="0"/>
              <a:t>Always reacting to outside forces -- </a:t>
            </a:r>
          </a:p>
          <a:p>
            <a:r>
              <a:rPr lang="en-US" baseline="0" dirty="0"/>
              <a:t>rather than creating our </a:t>
            </a:r>
            <a:r>
              <a:rPr lang="en-US" u="sng" baseline="0" dirty="0"/>
              <a:t>own</a:t>
            </a:r>
            <a:r>
              <a:rPr lang="en-US" baseline="0" dirty="0"/>
              <a:t> path.</a:t>
            </a:r>
          </a:p>
          <a:p>
            <a:endParaRPr lang="en-US" baseline="0" dirty="0"/>
          </a:p>
          <a:p>
            <a:endParaRPr lang="en-US" dirty="0"/>
          </a:p>
          <a:p>
            <a:endParaRPr lang="en-US" dirty="0"/>
          </a:p>
          <a:p>
            <a:endParaRPr lang="en-US" dirty="0"/>
          </a:p>
          <a:p>
            <a:r>
              <a:rPr lang="en-US" dirty="0"/>
              <a:t>====</a:t>
            </a:r>
          </a:p>
          <a:p>
            <a:endParaRPr lang="en-US" dirty="0"/>
          </a:p>
          <a:p>
            <a:r>
              <a:rPr lang="en-US" dirty="0"/>
              <a:t>http://</a:t>
            </a:r>
            <a:r>
              <a:rPr lang="en-US" dirty="0" err="1"/>
              <a:t>www.gattitownlexington.com</a:t>
            </a:r>
            <a:r>
              <a:rPr lang="en-US" dirty="0"/>
              <a:t>/</a:t>
            </a:r>
            <a:r>
              <a:rPr lang="en-US" dirty="0" err="1"/>
              <a:t>wp</a:t>
            </a:r>
            <a:r>
              <a:rPr lang="en-US" dirty="0"/>
              <a:t>-content/uploads/2011/05/bumper_cars_2.gif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3278255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The North Carolina Department</a:t>
            </a:r>
            <a:r>
              <a:rPr lang="en-US" sz="1900" baseline="0" dirty="0"/>
              <a:t> of Commerce </a:t>
            </a:r>
            <a:r>
              <a:rPr lang="en-US" sz="1900" dirty="0"/>
              <a:t>surveys</a:t>
            </a:r>
            <a:r>
              <a:rPr lang="en-US" sz="1900" baseline="0" dirty="0"/>
              <a:t> businesses all across the state every two years.</a:t>
            </a:r>
          </a:p>
          <a:p>
            <a:endParaRPr lang="en-US" sz="1900" baseline="0" dirty="0"/>
          </a:p>
          <a:p>
            <a:r>
              <a:rPr lang="en-US" sz="1900" baseline="0" dirty="0"/>
              <a:t>For 2016, they collected </a:t>
            </a:r>
            <a:r>
              <a:rPr lang="en-US" sz="1900" dirty="0"/>
              <a:t>19 hundred</a:t>
            </a:r>
            <a:r>
              <a:rPr lang="en-US" sz="1900" baseline="0" dirty="0"/>
              <a:t> surveys.</a:t>
            </a:r>
          </a:p>
          <a:p>
            <a:endParaRPr lang="en-US" sz="1900" baseline="0" dirty="0"/>
          </a:p>
          <a:p>
            <a:r>
              <a:rPr lang="en-US" sz="1900" baseline="0" dirty="0"/>
              <a:t>This included companies of </a:t>
            </a:r>
            <a:r>
              <a:rPr lang="en-US" sz="1900" u="sng" baseline="0" dirty="0"/>
              <a:t>all</a:t>
            </a:r>
            <a:r>
              <a:rPr lang="en-US" sz="1900" baseline="0" dirty="0"/>
              <a:t> sizes from </a:t>
            </a:r>
            <a:r>
              <a:rPr lang="en-US" sz="1900" u="sng" baseline="0" dirty="0"/>
              <a:t>all</a:t>
            </a:r>
            <a:r>
              <a:rPr lang="en-US" sz="1900" baseline="0" dirty="0"/>
              <a:t> 100 counties.</a:t>
            </a:r>
          </a:p>
          <a:p>
            <a:endParaRPr lang="en-US" sz="1900" baseline="0" dirty="0"/>
          </a:p>
          <a:p>
            <a:endParaRPr lang="en-US" sz="1900" baseline="0" dirty="0"/>
          </a:p>
          <a:p>
            <a:endParaRPr lang="en-US" sz="1900" dirty="0"/>
          </a:p>
          <a:p>
            <a:endParaRPr lang="en-US" sz="1900" dirty="0"/>
          </a:p>
          <a:p>
            <a:endParaRPr lang="en-US" sz="1900"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90</a:t>
            </a:fld>
            <a:endParaRPr lang="en-US"/>
          </a:p>
        </p:txBody>
      </p:sp>
    </p:spTree>
    <p:extLst>
      <p:ext uri="{BB962C8B-B14F-4D97-AF65-F5344CB8AC3E}">
        <p14:creationId xmlns:p14="http://schemas.microsoft.com/office/powerpoint/2010/main" val="7238708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2400"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a:t>This survey found that Four out of</a:t>
            </a:r>
            <a:r>
              <a:rPr lang="en-US" sz="4900" baseline="0" dirty="0"/>
              <a:t> Ten employers who tried to hire in the past year had difficulty filling at least one position.</a:t>
            </a:r>
            <a:endParaRPr lang="en-US" sz="4900" dirty="0"/>
          </a:p>
          <a:p>
            <a:endParaRPr lang="en-US" sz="4900" dirty="0"/>
          </a:p>
          <a:p>
            <a:r>
              <a:rPr lang="en-US" sz="4900" dirty="0"/>
              <a:t>First</a:t>
            </a:r>
            <a:r>
              <a:rPr lang="en-US" sz="4900" baseline="0" dirty="0"/>
              <a:t> on the list  - </a:t>
            </a:r>
            <a:r>
              <a:rPr lang="en-US" sz="4900" dirty="0"/>
              <a:t>The</a:t>
            </a:r>
            <a:r>
              <a:rPr lang="en-US" sz="4900" baseline="0" dirty="0"/>
              <a:t> employers said their new recruits lacked work experience.</a:t>
            </a:r>
          </a:p>
          <a:p>
            <a:endParaRPr lang="en-US" sz="4900" baseline="0" dirty="0"/>
          </a:p>
          <a:p>
            <a:r>
              <a:rPr lang="en-US" sz="4900" baseline="0" dirty="0"/>
              <a:t>Well if that is true, you can show them how a good work-based learning program, like an internship, can help their future employees get the work experience they need.</a:t>
            </a:r>
          </a:p>
          <a:p>
            <a:endParaRPr lang="en-US" sz="4900" baseline="0" dirty="0"/>
          </a:p>
          <a:p>
            <a:r>
              <a:rPr lang="en-US" sz="4900" baseline="0" dirty="0"/>
              <a:t>And second -- is education and training. That’s why </a:t>
            </a:r>
            <a:r>
              <a:rPr lang="en-US" sz="4900" u="sng" baseline="0" dirty="0"/>
              <a:t>we</a:t>
            </a:r>
            <a:r>
              <a:rPr lang="en-US" sz="4900" baseline="0" dirty="0"/>
              <a:t> are here to help educate their new recruits.</a:t>
            </a:r>
          </a:p>
          <a:p>
            <a:endParaRPr lang="en-US" sz="4900" baseline="0" dirty="0"/>
          </a:p>
          <a:p>
            <a:r>
              <a:rPr lang="en-US" sz="4900" baseline="0" dirty="0"/>
              <a:t>What else can we do to help prepare their new recruits?</a:t>
            </a:r>
          </a:p>
          <a:p>
            <a:endParaRPr lang="en-US" sz="4900" baseline="0" dirty="0"/>
          </a:p>
          <a:p>
            <a:r>
              <a:rPr lang="en-US" sz="4900" baseline="0" dirty="0"/>
              <a:t>Ask your local employers if this chart is true for their company.</a:t>
            </a:r>
          </a:p>
          <a:p>
            <a:endParaRPr lang="en-US" sz="4900" baseline="0" dirty="0"/>
          </a:p>
          <a:p>
            <a:r>
              <a:rPr lang="en-US" sz="4900" baseline="0" dirty="0"/>
              <a:t>Are there other items they think should be added to his list?</a:t>
            </a:r>
          </a:p>
          <a:p>
            <a:endParaRPr lang="en-US" sz="4900" dirty="0"/>
          </a:p>
          <a:p>
            <a:r>
              <a:rPr lang="en-US" sz="4900" dirty="0"/>
              <a:t>Ask them.  They know what they want.</a:t>
            </a:r>
          </a:p>
          <a:p>
            <a:endParaRPr lang="en-US" sz="2900" dirty="0"/>
          </a:p>
          <a:p>
            <a:endParaRPr lang="en-US"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91</a:t>
            </a:fld>
            <a:endParaRPr lang="en-US"/>
          </a:p>
        </p:txBody>
      </p:sp>
    </p:spTree>
    <p:extLst>
      <p:ext uri="{BB962C8B-B14F-4D97-AF65-F5344CB8AC3E}">
        <p14:creationId xmlns:p14="http://schemas.microsoft.com/office/powerpoint/2010/main" val="12694059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a:t>
            </a:r>
            <a:r>
              <a:rPr lang="en-US" baseline="0" dirty="0">
                <a:ea typeface="ヒラギノ角ゴ Pro W3" charset="0"/>
              </a:rPr>
              <a:t> educators often place a great emphasis on grades, class rank, and being valedictorian.</a:t>
            </a:r>
          </a:p>
          <a:p>
            <a:endParaRPr lang="en-US" baseline="0" dirty="0">
              <a:ea typeface="ヒラギノ角ゴ Pro W3" charset="0"/>
            </a:endParaRPr>
          </a:p>
          <a:p>
            <a:r>
              <a:rPr lang="en-US" baseline="0" dirty="0">
                <a:ea typeface="ヒラギノ角ゴ Pro W3" charset="0"/>
              </a:rPr>
              <a:t>These create parental bragging rights for the parents, but what do they mean outside of high school and college?</a:t>
            </a:r>
          </a:p>
          <a:p>
            <a:endParaRPr lang="en-US" dirty="0">
              <a:ea typeface="ヒラギノ角ゴ Pro W3" charset="0"/>
            </a:endParaRPr>
          </a:p>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  </a:t>
            </a:r>
          </a:p>
          <a:p>
            <a:endParaRPr lang="en-US" dirty="0">
              <a:ea typeface="ヒラギノ角ゴ Pro W3" charset="0"/>
            </a:endParaRPr>
          </a:p>
          <a:p>
            <a:r>
              <a:rPr lang="en-US" dirty="0">
                <a:ea typeface="ヒラギノ角ゴ Pro W3" charset="0"/>
              </a:rPr>
              <a:t>They compared the GPA of their new recruits with how well they were performing</a:t>
            </a:r>
            <a:r>
              <a:rPr lang="en-US" baseline="0" dirty="0">
                <a:ea typeface="ヒラギノ角ゴ Pro W3" charset="0"/>
              </a:rPr>
              <a:t> years later -- and found </a:t>
            </a:r>
            <a:r>
              <a:rPr lang="en-US" u="sng" baseline="0" dirty="0">
                <a:ea typeface="ヒラギノ角ゴ Pro W3" charset="0"/>
              </a:rPr>
              <a:t>no</a:t>
            </a:r>
            <a:r>
              <a:rPr lang="en-US" baseline="0" dirty="0">
                <a:ea typeface="ヒラギノ角ゴ Pro W3" charset="0"/>
              </a:rPr>
              <a:t> correlation.  </a:t>
            </a:r>
          </a:p>
          <a:p>
            <a:r>
              <a:rPr lang="en-US" baseline="0" dirty="0">
                <a:ea typeface="ヒラギノ角ゴ Pro W3" charset="0"/>
              </a:rPr>
              <a:t>So they stopped asking their potential employees for their GPA.</a:t>
            </a:r>
            <a:endParaRPr lang="en-US" dirty="0">
              <a:ea typeface="ヒラギノ角ゴ Pro W3" charset="0"/>
            </a:endParaRPr>
          </a:p>
          <a:p>
            <a:endParaRPr lang="en-US" dirty="0">
              <a:ea typeface="ヒラギノ角ゴ Pro W3" charset="0"/>
            </a:endParaRPr>
          </a:p>
          <a:p>
            <a:r>
              <a:rPr lang="en-US" dirty="0">
                <a:ea typeface="ヒラギノ角ゴ Pro W3" charset="0"/>
              </a:rPr>
              <a:t>You can imagine how well this news goes over in</a:t>
            </a:r>
            <a:r>
              <a:rPr lang="en-US" baseline="0" dirty="0">
                <a:ea typeface="ヒラギノ角ゴ Pro W3" charset="0"/>
              </a:rPr>
              <a:t> our high schools and colleges where grades appear to be </a:t>
            </a:r>
            <a:r>
              <a:rPr lang="en-US" u="sng" baseline="0" dirty="0">
                <a:ea typeface="ヒラギノ角ゴ Pro W3" charset="0"/>
              </a:rPr>
              <a:t>everything</a:t>
            </a:r>
            <a:r>
              <a:rPr lang="en-US" baseline="0" dirty="0">
                <a:ea typeface="ヒラギノ角ゴ Pro W3" charset="0"/>
              </a:rPr>
              <a:t>.</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92</a:t>
            </a:fld>
            <a:endParaRPr lang="en-US" sz="1300"/>
          </a:p>
        </p:txBody>
      </p:sp>
    </p:spTree>
    <p:extLst>
      <p:ext uri="{BB962C8B-B14F-4D97-AF65-F5344CB8AC3E}">
        <p14:creationId xmlns:p14="http://schemas.microsoft.com/office/powerpoint/2010/main" val="4483590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Besides saying that GPAs</a:t>
            </a:r>
            <a:r>
              <a:rPr lang="en-US" baseline="0" dirty="0">
                <a:ea typeface="ヒラギノ角ゴ Pro W3" charset="0"/>
              </a:rPr>
              <a:t> are a worthless hiring criteria, </a:t>
            </a:r>
            <a:r>
              <a:rPr lang="en-US" dirty="0">
                <a:ea typeface="ヒラギノ角ゴ Pro W3" charset="0"/>
              </a:rPr>
              <a:t>Google says that</a:t>
            </a:r>
            <a:r>
              <a:rPr lang="en-US" baseline="0" dirty="0">
                <a:ea typeface="ヒラギノ角ゴ Pro W3" charset="0"/>
              </a:rPr>
              <a:t> test scores, and even college degree don’t matter much when hiring.</a:t>
            </a:r>
          </a:p>
          <a:p>
            <a:endParaRPr lang="en-US" baseline="0" dirty="0">
              <a:ea typeface="ヒラギノ角ゴ Pro W3" charset="0"/>
            </a:endParaRPr>
          </a:p>
          <a:p>
            <a:r>
              <a:rPr lang="en-US" kern="1200" dirty="0">
                <a:solidFill>
                  <a:schemeClr val="tx1"/>
                </a:solidFill>
              </a:rPr>
              <a:t>Google</a:t>
            </a:r>
            <a:r>
              <a:rPr lang="en-US" kern="1200" baseline="0" dirty="0">
                <a:solidFill>
                  <a:schemeClr val="tx1"/>
                </a:solidFill>
              </a:rPr>
              <a:t> says </a:t>
            </a:r>
            <a:r>
              <a:rPr lang="en-US" kern="1200" dirty="0">
                <a:solidFill>
                  <a:schemeClr val="tx1"/>
                </a:solidFill>
              </a:rPr>
              <a:t>the No. 1 thing they look for is general </a:t>
            </a:r>
            <a:r>
              <a:rPr lang="en-US" u="sng" kern="1200" dirty="0">
                <a:solidFill>
                  <a:schemeClr val="tx1"/>
                </a:solidFill>
              </a:rPr>
              <a:t>cognitive</a:t>
            </a:r>
            <a:r>
              <a:rPr lang="en-US" kern="1200" dirty="0">
                <a:solidFill>
                  <a:schemeClr val="tx1"/>
                </a:solidFill>
              </a:rPr>
              <a:t> ability, and it’s not I.Q.    </a:t>
            </a:r>
          </a:p>
          <a:p>
            <a:endParaRPr lang="en-US" kern="1200" dirty="0">
              <a:solidFill>
                <a:schemeClr val="tx1"/>
              </a:solidFill>
            </a:endParaRPr>
          </a:p>
          <a:p>
            <a:r>
              <a:rPr lang="en-US" kern="1200" dirty="0">
                <a:solidFill>
                  <a:schemeClr val="tx1"/>
                </a:solidFill>
              </a:rPr>
              <a:t>It’s </a:t>
            </a:r>
            <a:r>
              <a:rPr lang="en-US" u="sng" kern="1200" dirty="0">
                <a:solidFill>
                  <a:schemeClr val="tx1"/>
                </a:solidFill>
              </a:rPr>
              <a:t>learning</a:t>
            </a:r>
            <a:r>
              <a:rPr lang="en-US" kern="1200" dirty="0">
                <a:solidFill>
                  <a:schemeClr val="tx1"/>
                </a:solidFill>
              </a:rPr>
              <a:t> ability.   It’s the ability to process on the fly. </a:t>
            </a:r>
          </a:p>
          <a:p>
            <a:endParaRPr lang="en-US" kern="1200" dirty="0">
              <a:solidFill>
                <a:schemeClr val="tx1"/>
              </a:solidFill>
            </a:endParaRPr>
          </a:p>
          <a:p>
            <a:r>
              <a:rPr lang="en-US" kern="1200" dirty="0">
                <a:solidFill>
                  <a:schemeClr val="tx1"/>
                </a:solidFill>
              </a:rPr>
              <a:t>Businesses want </a:t>
            </a:r>
            <a:r>
              <a:rPr lang="en-US" kern="1200" baseline="0" dirty="0">
                <a:solidFill>
                  <a:schemeClr val="tx1"/>
                </a:solidFill>
              </a:rPr>
              <a:t>people who can grab a bunch of data, </a:t>
            </a:r>
          </a:p>
          <a:p>
            <a:r>
              <a:rPr lang="en-US" kern="1200" baseline="0" dirty="0">
                <a:solidFill>
                  <a:schemeClr val="tx1"/>
                </a:solidFill>
              </a:rPr>
              <a:t>quickly turn it into useful information, </a:t>
            </a:r>
          </a:p>
          <a:p>
            <a:r>
              <a:rPr lang="en-US" kern="1200" baseline="0" dirty="0">
                <a:solidFill>
                  <a:schemeClr val="tx1"/>
                </a:solidFill>
              </a:rPr>
              <a:t>and use that information to solve a problem. </a:t>
            </a:r>
          </a:p>
          <a:p>
            <a:endParaRPr lang="en-US" kern="1200" baseline="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a:t>
            </a:r>
            <a:r>
              <a:rPr lang="en-US" dirty="0" err="1">
                <a:ea typeface="ヒラギノ角ゴ Pro W3" charset="0"/>
              </a:rPr>
              <a:t>google</a:t>
            </a:r>
            <a:r>
              <a:rPr lang="en-US" dirty="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93</a:t>
            </a:fld>
            <a:endParaRPr lang="en-US" sz="1200"/>
          </a:p>
        </p:txBody>
      </p:sp>
    </p:spTree>
    <p:extLst>
      <p:ext uri="{BB962C8B-B14F-4D97-AF65-F5344CB8AC3E}">
        <p14:creationId xmlns:p14="http://schemas.microsoft.com/office/powerpoint/2010/main" val="10081571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a:solidFill>
                  <a:schemeClr val="tx1"/>
                </a:solidFill>
              </a:rPr>
              <a:t>Google says the second thing they are looking for</a:t>
            </a:r>
            <a:r>
              <a:rPr lang="en-US" kern="1200" baseline="0" dirty="0">
                <a:solidFill>
                  <a:schemeClr val="tx1"/>
                </a:solidFill>
              </a:rPr>
              <a:t> </a:t>
            </a:r>
            <a:r>
              <a:rPr lang="en-US" kern="1200" dirty="0">
                <a:solidFill>
                  <a:schemeClr val="tx1"/>
                </a:solidFill>
              </a:rPr>
              <a:t>is </a:t>
            </a:r>
            <a:r>
              <a:rPr lang="en-US" u="sng" kern="1200" dirty="0">
                <a:solidFill>
                  <a:schemeClr val="tx1"/>
                </a:solidFill>
              </a:rPr>
              <a:t>leadership.</a:t>
            </a:r>
            <a:r>
              <a:rPr lang="en-US" kern="1200" dirty="0">
                <a:solidFill>
                  <a:schemeClr val="tx1"/>
                </a:solidFill>
              </a:rPr>
              <a:t> </a:t>
            </a:r>
            <a:br>
              <a:rPr lang="en-US" kern="1200" dirty="0">
                <a:solidFill>
                  <a:schemeClr val="tx1"/>
                </a:solidFill>
              </a:rPr>
            </a:br>
            <a:r>
              <a:rPr lang="en-US" kern="1200" dirty="0">
                <a:solidFill>
                  <a:schemeClr val="tx1"/>
                </a:solidFill>
              </a:rPr>
              <a:t>--in particular, </a:t>
            </a:r>
            <a:r>
              <a:rPr lang="en-US" u="sng" kern="1200" dirty="0">
                <a:solidFill>
                  <a:schemeClr val="tx1"/>
                </a:solidFill>
              </a:rPr>
              <a:t>emergent</a:t>
            </a:r>
            <a:r>
              <a:rPr lang="en-US" kern="1200" dirty="0">
                <a:solidFill>
                  <a:schemeClr val="tx1"/>
                </a:solidFill>
              </a:rPr>
              <a:t> leadership as opposed to </a:t>
            </a:r>
            <a:r>
              <a:rPr lang="en-US" u="sng" kern="1200" dirty="0">
                <a:solidFill>
                  <a:schemeClr val="tx1"/>
                </a:solidFill>
              </a:rPr>
              <a:t>traditional</a:t>
            </a:r>
            <a:r>
              <a:rPr lang="en-US" kern="1200" dirty="0">
                <a:solidFill>
                  <a:schemeClr val="tx1"/>
                </a:solidFill>
              </a:rPr>
              <a:t> leadership. </a:t>
            </a:r>
          </a:p>
          <a:p>
            <a:r>
              <a:rPr lang="en-US" kern="1200" dirty="0">
                <a:solidFill>
                  <a:schemeClr val="tx1"/>
                </a:solidFill>
              </a:rPr>
              <a:t>What they are looking for is:</a:t>
            </a:r>
            <a:r>
              <a:rPr lang="en-US" kern="1200" baseline="0" dirty="0">
                <a:solidFill>
                  <a:schemeClr val="tx1"/>
                </a:solidFill>
              </a:rPr>
              <a:t>  </a:t>
            </a:r>
            <a:r>
              <a:rPr lang="en-US" kern="1200" dirty="0">
                <a:solidFill>
                  <a:schemeClr val="tx1"/>
                </a:solidFill>
              </a:rPr>
              <a:t>when faced with a problem, and you’re a member of a team, do you, at the appropriate time, step in and lead. </a:t>
            </a:r>
          </a:p>
          <a:p>
            <a:r>
              <a:rPr lang="en-US" kern="1200" dirty="0">
                <a:solidFill>
                  <a:schemeClr val="tx1"/>
                </a:solidFill>
              </a:rPr>
              <a:t>And just as critically, do you step back at the right time and stop leading, and let someone else lead? </a:t>
            </a:r>
          </a:p>
          <a:p>
            <a:endParaRPr lang="en-US" kern="1200" dirty="0">
              <a:solidFill>
                <a:schemeClr val="tx1"/>
              </a:solidFill>
            </a:endParaRPr>
          </a:p>
          <a:p>
            <a:r>
              <a:rPr lang="en-US" kern="1200" dirty="0">
                <a:solidFill>
                  <a:schemeClr val="tx1"/>
                </a:solidFill>
              </a:rPr>
              <a:t>How do people learn to take the leadership reigns when necessary and to relinquish when</a:t>
            </a:r>
            <a:r>
              <a:rPr lang="en-US" kern="1200" baseline="0" dirty="0">
                <a:solidFill>
                  <a:schemeClr val="tx1"/>
                </a:solidFill>
              </a:rPr>
              <a:t> it’s time for someone else to lead? </a:t>
            </a:r>
          </a:p>
          <a:p>
            <a:endParaRPr lang="en-US" kern="1200" baseline="0" dirty="0">
              <a:solidFill>
                <a:schemeClr val="tx1"/>
              </a:solidFill>
            </a:endParaRPr>
          </a:p>
          <a:p>
            <a:r>
              <a:rPr lang="en-US" kern="1200" dirty="0">
                <a:solidFill>
                  <a:schemeClr val="tx1"/>
                </a:solidFill>
              </a:rPr>
              <a:t>Google said</a:t>
            </a:r>
            <a:r>
              <a:rPr lang="en-US" dirty="0"/>
              <a:t>  </a:t>
            </a:r>
            <a:r>
              <a:rPr lang="en-US" kern="1200" dirty="0">
                <a:solidFill>
                  <a:schemeClr val="tx1"/>
                </a:solidFill>
              </a:rPr>
              <a:t>“It’s feeling the sense of </a:t>
            </a:r>
            <a:r>
              <a:rPr lang="en-US" u="sng" kern="1200" dirty="0">
                <a:solidFill>
                  <a:schemeClr val="tx1"/>
                </a:solidFill>
              </a:rPr>
              <a:t>responsibility</a:t>
            </a:r>
            <a:r>
              <a:rPr lang="en-US" kern="1200" dirty="0">
                <a:solidFill>
                  <a:schemeClr val="tx1"/>
                </a:solidFill>
              </a:rPr>
              <a:t>, the sense of </a:t>
            </a:r>
            <a:r>
              <a:rPr lang="en-US" u="sng" kern="1200" dirty="0">
                <a:solidFill>
                  <a:schemeClr val="tx1"/>
                </a:solidFill>
              </a:rPr>
              <a:t>ownership</a:t>
            </a:r>
            <a:r>
              <a:rPr lang="en-US" kern="1200" dirty="0">
                <a:solidFill>
                  <a:schemeClr val="tx1"/>
                </a:solidFill>
              </a:rPr>
              <a:t>, to </a:t>
            </a:r>
            <a:r>
              <a:rPr lang="en-US" u="sng" kern="1200" dirty="0">
                <a:solidFill>
                  <a:schemeClr val="tx1"/>
                </a:solidFill>
              </a:rPr>
              <a:t>step</a:t>
            </a:r>
            <a:r>
              <a:rPr lang="en-US" kern="1200" dirty="0">
                <a:solidFill>
                  <a:schemeClr val="tx1"/>
                </a:solidFill>
              </a:rPr>
              <a:t> in,” to try to solve </a:t>
            </a:r>
            <a:r>
              <a:rPr lang="en-US" u="sng" kern="1200" dirty="0">
                <a:solidFill>
                  <a:schemeClr val="tx1"/>
                </a:solidFill>
              </a:rPr>
              <a:t>any</a:t>
            </a:r>
            <a:r>
              <a:rPr lang="en-US" kern="1200" dirty="0">
                <a:solidFill>
                  <a:schemeClr val="tx1"/>
                </a:solidFill>
              </a:rPr>
              <a:t> problem – and the </a:t>
            </a:r>
            <a:r>
              <a:rPr lang="en-US" u="sng" kern="1200" dirty="0">
                <a:solidFill>
                  <a:schemeClr val="tx1"/>
                </a:solidFill>
              </a:rPr>
              <a:t>humility</a:t>
            </a:r>
            <a:r>
              <a:rPr lang="en-US" kern="1200" dirty="0">
                <a:solidFill>
                  <a:schemeClr val="tx1"/>
                </a:solidFill>
              </a:rPr>
              <a:t> to step </a:t>
            </a:r>
            <a:r>
              <a:rPr lang="en-US" u="sng" kern="1200" dirty="0">
                <a:solidFill>
                  <a:schemeClr val="tx1"/>
                </a:solidFill>
              </a:rPr>
              <a:t>back</a:t>
            </a:r>
            <a:r>
              <a:rPr lang="en-US" kern="1200" dirty="0">
                <a:solidFill>
                  <a:schemeClr val="tx1"/>
                </a:solidFill>
              </a:rPr>
              <a:t> and </a:t>
            </a:r>
            <a:r>
              <a:rPr lang="en-US" u="sng" kern="1200" dirty="0">
                <a:solidFill>
                  <a:schemeClr val="tx1"/>
                </a:solidFill>
              </a:rPr>
              <a:t>embrace</a:t>
            </a:r>
            <a:r>
              <a:rPr lang="en-US" kern="1200" dirty="0">
                <a:solidFill>
                  <a:schemeClr val="tx1"/>
                </a:solidFill>
              </a:rPr>
              <a:t> the better ideas of others.</a:t>
            </a:r>
          </a:p>
          <a:p>
            <a:endParaRPr lang="en-US"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The end goal is group problem-solving.  How do people learn that?  </a:t>
            </a:r>
            <a:r>
              <a:rPr lang="en-US" kern="1200" baseline="0" dirty="0">
                <a:solidFill>
                  <a:schemeClr val="tx1"/>
                </a:solidFill>
              </a:rPr>
              <a:t>Can we do more leadership training in our schools?</a:t>
            </a:r>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/2014/02/google-calls-these-talents-worthless/</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https://</a:t>
            </a:r>
            <a:r>
              <a:rPr lang="en-US" dirty="0" err="1">
                <a:ea typeface="ヒラギノ角ゴ Pro W3" charset="0"/>
              </a:rPr>
              <a:t>qph.ec.quoracdn.net</a:t>
            </a:r>
            <a:r>
              <a:rPr lang="en-US" dirty="0">
                <a:ea typeface="ヒラギノ角ゴ Pro W3" charset="0"/>
              </a:rPr>
              <a:t>/main-qimg-f789f6f600c4407198ce947708761ffe-c?convert_to_webp=true</a:t>
            </a:r>
          </a:p>
          <a:p>
            <a:endParaRPr lang="en-US" dirty="0">
              <a:ea typeface="ヒラギノ角ゴ Pro W3" charset="0"/>
            </a:endParaRP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94</a:t>
            </a:fld>
            <a:endParaRPr lang="en-US" sz="1200"/>
          </a:p>
        </p:txBody>
      </p:sp>
    </p:spTree>
    <p:extLst>
      <p:ext uri="{BB962C8B-B14F-4D97-AF65-F5344CB8AC3E}">
        <p14:creationId xmlns:p14="http://schemas.microsoft.com/office/powerpoint/2010/main" val="1837539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xfrm>
            <a:off x="1371600" y="1143000"/>
            <a:ext cx="3431894" cy="2573921"/>
          </a:xfrm>
          <a:ln/>
        </p:spPr>
      </p:sp>
      <p:sp>
        <p:nvSpPr>
          <p:cNvPr id="209922" name="Notes Placeholder 2"/>
          <p:cNvSpPr>
            <a:spLocks noGrp="1"/>
          </p:cNvSpPr>
          <p:nvPr>
            <p:ph type="body" idx="1"/>
          </p:nvPr>
        </p:nvSpPr>
        <p:spPr>
          <a:xfrm>
            <a:off x="1066800" y="4027990"/>
            <a:ext cx="4959350" cy="52525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a:ea typeface="ヒラギノ角ゴ Pro W3" charset="0"/>
              </a:rPr>
              <a:t>Even volunteer work and extra-curricular activities are more important to the business community than</a:t>
            </a:r>
            <a:r>
              <a:rPr lang="en-US" baseline="0" dirty="0">
                <a:ea typeface="ヒラギノ角ゴ Pro W3" charset="0"/>
              </a:rPr>
              <a:t> </a:t>
            </a:r>
            <a:r>
              <a:rPr lang="en-US" u="sng" baseline="0" dirty="0">
                <a:ea typeface="ヒラギノ角ゴ Pro W3" charset="0"/>
              </a:rPr>
              <a:t>grades</a:t>
            </a:r>
            <a:r>
              <a:rPr lang="en-US" baseline="0" dirty="0">
                <a:ea typeface="ヒラギノ角ゴ Pro W3" charset="0"/>
              </a:rPr>
              <a:t>.</a:t>
            </a:r>
          </a:p>
          <a:p>
            <a:endParaRPr lang="en-US" dirty="0">
              <a:ea typeface="ヒラギノ角ゴ Pro W3" charset="0"/>
            </a:endParaRPr>
          </a:p>
          <a:p>
            <a:r>
              <a:rPr lang="en-US" dirty="0">
                <a:ea typeface="ヒラギノ角ゴ Pro W3" charset="0"/>
              </a:rPr>
              <a:t>Yet, --  most students are too focused on getting good grades -- and are missing out on the experiences that really matter.</a:t>
            </a:r>
          </a:p>
          <a:p>
            <a:endParaRPr lang="en-US" dirty="0">
              <a:ea typeface="ヒラギノ角ゴ Pro W3" charset="0"/>
            </a:endParaRPr>
          </a:p>
          <a:p>
            <a:r>
              <a:rPr lang="en-US" dirty="0">
                <a:ea typeface="ヒラギノ角ゴ Pro W3" charset="0"/>
              </a:rPr>
              <a:t>If you “begin with the end in mind” like I said earlier, then students should ask the businesses what </a:t>
            </a:r>
            <a:r>
              <a:rPr lang="en-US" u="sng" dirty="0">
                <a:ea typeface="ヒラギノ角ゴ Pro W3" charset="0"/>
              </a:rPr>
              <a:t>they</a:t>
            </a:r>
            <a:r>
              <a:rPr lang="en-US" dirty="0">
                <a:ea typeface="ヒラギノ角ゴ Pro W3" charset="0"/>
              </a:rPr>
              <a:t> will want in their new recruits, rather than focusing on something</a:t>
            </a:r>
            <a:r>
              <a:rPr lang="en-US" baseline="0" dirty="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95</a:t>
            </a:fld>
            <a:endParaRPr lang="en-US" sz="1300"/>
          </a:p>
        </p:txBody>
      </p:sp>
    </p:spTree>
    <p:extLst>
      <p:ext uri="{BB962C8B-B14F-4D97-AF65-F5344CB8AC3E}">
        <p14:creationId xmlns:p14="http://schemas.microsoft.com/office/powerpoint/2010/main" val="267750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273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students to research the companies where they are applying for work.  And learn about the interview process.</a:t>
            </a:r>
          </a:p>
          <a:p>
            <a:endParaRPr lang="en-US" dirty="0">
              <a:ea typeface="ヒラギノ角ゴ Pro W3" charset="0"/>
            </a:endParaRPr>
          </a:p>
          <a:p>
            <a:r>
              <a:rPr lang="en-US" dirty="0">
                <a:ea typeface="ヒラギノ角ゴ Pro W3" charset="0"/>
              </a:rPr>
              <a:t>It just amazes me that folks would try to get a job at a company they know nothing about.</a:t>
            </a:r>
          </a:p>
          <a:p>
            <a:endParaRPr lang="en-US" dirty="0">
              <a:ea typeface="ヒラギノ角ゴ Pro W3" charset="0"/>
            </a:endParaRPr>
          </a:p>
          <a:p>
            <a:r>
              <a:rPr lang="en-US" dirty="0">
                <a:ea typeface="ヒラギノ角ゴ Pro W3" charset="0"/>
              </a:rPr>
              <a:t>It has become too easy to throw</a:t>
            </a:r>
            <a:r>
              <a:rPr lang="en-US" baseline="0" dirty="0">
                <a:ea typeface="ヒラギノ角ゴ Pro W3" charset="0"/>
              </a:rPr>
              <a:t> your resume to thousands of job offers in one fail swoop.</a:t>
            </a:r>
          </a:p>
          <a:p>
            <a:endParaRPr lang="en-US" baseline="0" dirty="0">
              <a:ea typeface="ヒラギノ角ゴ Pro W3" charset="0"/>
            </a:endParaRPr>
          </a:p>
          <a:p>
            <a:r>
              <a:rPr lang="en-US" baseline="0" dirty="0">
                <a:ea typeface="ヒラギノ角ゴ Pro W3" charset="0"/>
              </a:rPr>
              <a:t>Our students need to know that research is the key to landing a job.</a:t>
            </a:r>
            <a:endParaRPr lang="en-US" dirty="0">
              <a:ea typeface="ヒラギノ角ゴ Pro W3" charset="0"/>
            </a:endParaRPr>
          </a:p>
          <a:p>
            <a:br>
              <a:rPr lang="en-US" dirty="0">
                <a:ea typeface="ヒラギノ角ゴ Pro W3" charset="0"/>
              </a:rPr>
            </a:br>
            <a:r>
              <a:rPr lang="en-US" dirty="0">
                <a:ea typeface="ヒラギノ角ゴ Pro W3" charset="0"/>
              </a:rPr>
              <a:t>The focus of the job interview should be on what </a:t>
            </a:r>
            <a:r>
              <a:rPr lang="en-US" u="sng" dirty="0">
                <a:ea typeface="ヒラギノ角ゴ Pro W3" charset="0"/>
              </a:rPr>
              <a:t>you</a:t>
            </a:r>
            <a:r>
              <a:rPr lang="en-US" dirty="0">
                <a:ea typeface="ヒラギノ角ゴ Pro W3" charset="0"/>
              </a:rPr>
              <a:t> can do for the company.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96</a:t>
            </a:fld>
            <a:endParaRPr lang="en-US" sz="1300"/>
          </a:p>
        </p:txBody>
      </p:sp>
    </p:spTree>
    <p:extLst>
      <p:ext uri="{BB962C8B-B14F-4D97-AF65-F5344CB8AC3E}">
        <p14:creationId xmlns:p14="http://schemas.microsoft.com/office/powerpoint/2010/main" val="8139173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97</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newspaper (or listen to the politicians),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7691851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98</a:t>
            </a:fld>
            <a:endParaRPr lang="en-US" sz="1300"/>
          </a:p>
        </p:txBody>
      </p:sp>
    </p:spTree>
    <p:extLst>
      <p:ext uri="{BB962C8B-B14F-4D97-AF65-F5344CB8AC3E}">
        <p14:creationId xmlns:p14="http://schemas.microsoft.com/office/powerpoint/2010/main" val="5362335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99</a:t>
            </a:fld>
            <a:endParaRPr lang="en-US" sz="1300"/>
          </a:p>
        </p:txBody>
      </p:sp>
    </p:spTree>
    <p:extLst>
      <p:ext uri="{BB962C8B-B14F-4D97-AF65-F5344CB8AC3E}">
        <p14:creationId xmlns:p14="http://schemas.microsoft.com/office/powerpoint/2010/main" val="602502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10/7/18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10/7/18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10/7/18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10/7/18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05.tiff"/></Relationships>
</file>

<file path=ppt/slides/_rels/slide141.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638800" cy="4216400"/>
          </a:xfrm>
        </p:spPr>
        <p:txBody>
          <a:bodyPr>
            <a:normAutofit/>
          </a:bodyPr>
          <a:lstStyle/>
          <a:p>
            <a:pPr algn="l">
              <a:lnSpc>
                <a:spcPct val="110000"/>
              </a:lnSpc>
              <a:defRPr/>
            </a:pPr>
            <a:r>
              <a:rPr lang="en-US" i="1">
                <a:effectLst>
                  <a:outerShdw blurRad="38100" dist="38100" dir="2700000" algn="tl">
                    <a:srgbClr val="C0C0C0"/>
                  </a:outerShdw>
                </a:effectLst>
              </a:rPr>
              <a:t>A Changing World:  Helping people prepare for life in a scary world that we know little about</a:t>
            </a:r>
            <a:endParaRPr lang="en-US" dirty="0"/>
          </a:p>
        </p:txBody>
      </p:sp>
      <p:sp>
        <p:nvSpPr>
          <p:cNvPr id="3" name="Subtitle 2"/>
          <p:cNvSpPr>
            <a:spLocks noGrp="1"/>
          </p:cNvSpPr>
          <p:nvPr>
            <p:ph type="subTitle" idx="1"/>
          </p:nvPr>
        </p:nvSpPr>
        <p:spPr>
          <a:xfrm>
            <a:off x="0" y="5664200"/>
            <a:ext cx="9144000" cy="1193800"/>
          </a:xfrm>
        </p:spPr>
        <p:txBody>
          <a:bodyPr>
            <a:normAutofit/>
          </a:bodyPr>
          <a:lstStyle/>
          <a:p>
            <a:pPr eaLnBrk="1" hangingPunct="1">
              <a:defRPr/>
            </a:pPr>
            <a:r>
              <a:rPr lang="en-US" sz="3600" dirty="0">
                <a:effectLst>
                  <a:outerShdw blurRad="38100" dist="38100" dir="2700000" algn="tl">
                    <a:srgbClr val="C0C0C0"/>
                  </a:outerShdw>
                </a:effectLst>
              </a:rPr>
              <a:t>Chris </a:t>
            </a:r>
            <a:r>
              <a:rPr lang="en-US" sz="3600" dirty="0" err="1">
                <a:effectLst>
                  <a:outerShdw blurRad="38100" dist="38100" dir="2700000" algn="tl">
                    <a:srgbClr val="C0C0C0"/>
                  </a:outerShdw>
                </a:effectLst>
              </a:rPr>
              <a:t>Droessler</a:t>
            </a:r>
            <a:r>
              <a:rPr lang="en-US" sz="3600" dirty="0">
                <a:effectLst>
                  <a:outerShdw blurRad="38100" dist="38100" dir="2700000" algn="tl">
                    <a:srgbClr val="C0C0C0"/>
                  </a:outerShdw>
                </a:effectLst>
              </a:rPr>
              <a:t>, CTE </a:t>
            </a:r>
            <a:r>
              <a:rPr lang="en-US" dirty="0">
                <a:effectLst>
                  <a:outerShdw blurRad="38100" dist="38100" dir="2700000" algn="tl">
                    <a:srgbClr val="C0C0C0"/>
                  </a:outerShdw>
                </a:effectLst>
              </a:rPr>
              <a:t>Coordinator</a:t>
            </a:r>
          </a:p>
          <a:p>
            <a:pPr eaLnBrk="1" hangingPunct="1">
              <a:defRPr/>
            </a:pPr>
            <a:r>
              <a:rPr lang="en-US" dirty="0" err="1"/>
              <a:t>NCperkins.org</a:t>
            </a:r>
            <a:r>
              <a:rPr lang="en-US" dirty="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712" y="2457454"/>
            <a:ext cx="2871788" cy="2871788"/>
          </a:xfrm>
          <a:prstGeom prst="rect">
            <a:avLst/>
          </a:prstGeom>
        </p:spPr>
      </p:pic>
    </p:spTree>
    <p:extLst>
      <p:ext uri="{BB962C8B-B14F-4D97-AF65-F5344CB8AC3E}">
        <p14:creationId xmlns:p14="http://schemas.microsoft.com/office/powerpoint/2010/main" val="12801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a:effectLst>
                  <a:outerShdw blurRad="38100" dist="38100" dir="2700000" algn="tl">
                    <a:srgbClr val="C0C0C0"/>
                  </a:outerShdw>
                </a:effectLst>
              </a:rPr>
              <a:t>What do we want our future to look like?</a:t>
            </a:r>
            <a:endParaRPr lang="en-US" dirty="0"/>
          </a:p>
        </p:txBody>
      </p:sp>
    </p:spTree>
    <p:extLst>
      <p:ext uri="{BB962C8B-B14F-4D97-AF65-F5344CB8AC3E}">
        <p14:creationId xmlns:p14="http://schemas.microsoft.com/office/powerpoint/2010/main" val="13560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9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10832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6940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70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31" y="15766"/>
            <a:ext cx="8334703" cy="7693572"/>
          </a:xfrm>
          <a:prstGeom prst="rect">
            <a:avLst/>
          </a:prstGeom>
        </p:spPr>
      </p:pic>
    </p:spTree>
    <p:extLst>
      <p:ext uri="{BB962C8B-B14F-4D97-AF65-F5344CB8AC3E}">
        <p14:creationId xmlns:p14="http://schemas.microsoft.com/office/powerpoint/2010/main" val="14892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tabLst>
                <a:tab pos="1876425" algn="l"/>
              </a:tabLst>
            </a:pPr>
            <a:r>
              <a:rPr lang="en-US" dirty="0"/>
              <a:t>$6,407,000	Canada</a:t>
            </a:r>
          </a:p>
          <a:p>
            <a:pPr marL="0" indent="0">
              <a:buNone/>
              <a:tabLst>
                <a:tab pos="1876425" algn="l"/>
              </a:tabLst>
            </a:pPr>
            <a:r>
              <a:rPr lang="en-US" dirty="0"/>
              <a:t>$3,012,000	Mexico</a:t>
            </a:r>
          </a:p>
          <a:p>
            <a:pPr marL="0" indent="0">
              <a:buNone/>
              <a:tabLst>
                <a:tab pos="1876425" algn="l"/>
              </a:tabLst>
            </a:pPr>
            <a:r>
              <a:rPr lang="en-US" dirty="0"/>
              <a:t>$2,186,000	China</a:t>
            </a:r>
          </a:p>
          <a:p>
            <a:pPr marL="0" indent="0">
              <a:buNone/>
              <a:tabLst>
                <a:tab pos="1876425" algn="l"/>
              </a:tabLst>
            </a:pPr>
            <a:r>
              <a:rPr lang="en-US" dirty="0"/>
              <a:t>$1,611,000	Saudi Arabia</a:t>
            </a:r>
          </a:p>
          <a:p>
            <a:pPr marL="0" indent="0">
              <a:buNone/>
              <a:tabLst>
                <a:tab pos="1876425" algn="l"/>
              </a:tabLst>
            </a:pPr>
            <a:r>
              <a:rPr lang="en-US" dirty="0"/>
              <a:t>$1,547,000	Japan</a:t>
            </a:r>
          </a:p>
          <a:p>
            <a:pPr marL="0" indent="0">
              <a:buNone/>
              <a:tabLst>
                <a:tab pos="1876425" algn="l"/>
              </a:tabLst>
            </a:pPr>
            <a:r>
              <a:rPr lang="en-US" dirty="0"/>
              <a:t>$1,455,000	United Kingdom</a:t>
            </a:r>
          </a:p>
          <a:p>
            <a:pPr marL="0" indent="0">
              <a:buNone/>
              <a:tabLst>
                <a:tab pos="1876425" algn="l"/>
              </a:tabLst>
            </a:pPr>
            <a:r>
              <a:rPr lang="en-US" dirty="0"/>
              <a:t>$1,184,000	France</a:t>
            </a:r>
          </a:p>
          <a:p>
            <a:pPr marL="0" indent="0">
              <a:buNone/>
              <a:tabLst>
                <a:tab pos="1876425" algn="l"/>
              </a:tabLst>
            </a:pPr>
            <a:r>
              <a:rPr lang="en-US" dirty="0"/>
              <a:t>   $999,000	Germany</a:t>
            </a:r>
          </a:p>
          <a:p>
            <a:pPr marL="0" indent="0">
              <a:buNone/>
              <a:tabLst>
                <a:tab pos="1876425" algn="l"/>
              </a:tabLst>
            </a:pPr>
            <a:r>
              <a:rPr lang="en-US" dirty="0"/>
              <a:t>   $841,000	Honduras</a:t>
            </a:r>
          </a:p>
          <a:p>
            <a:pPr marL="0" indent="0">
              <a:buNone/>
              <a:tabLst>
                <a:tab pos="1876425" algn="l"/>
              </a:tabLst>
            </a:pPr>
            <a:r>
              <a:rPr lang="en-US" dirty="0"/>
              <a:t>   $758,000	Netherlands</a:t>
            </a:r>
          </a:p>
          <a:p>
            <a:pPr marL="0" indent="0">
              <a:buNone/>
              <a:tabLst>
                <a:tab pos="1876425" algn="l"/>
              </a:tabLst>
            </a:pPr>
            <a:endParaRPr lang="en-US" dirty="0"/>
          </a:p>
        </p:txBody>
      </p:sp>
      <p:sp>
        <p:nvSpPr>
          <p:cNvPr id="3" name="Title 2"/>
          <p:cNvSpPr>
            <a:spLocks noGrp="1"/>
          </p:cNvSpPr>
          <p:nvPr>
            <p:ph type="title"/>
          </p:nvPr>
        </p:nvSpPr>
        <p:spPr/>
        <p:txBody>
          <a:bodyPr/>
          <a:lstStyle/>
          <a:p>
            <a:r>
              <a:rPr lang="en-US" dirty="0"/>
              <a:t>NC Exports to Countries in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91" y="1761203"/>
            <a:ext cx="4482509" cy="2339309"/>
          </a:xfrm>
          <a:prstGeom prst="rect">
            <a:avLst/>
          </a:prstGeom>
        </p:spPr>
      </p:pic>
    </p:spTree>
    <p:extLst>
      <p:ext uri="{BB962C8B-B14F-4D97-AF65-F5344CB8AC3E}">
        <p14:creationId xmlns:p14="http://schemas.microsoft.com/office/powerpoint/2010/main" val="205269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143" y="1761204"/>
            <a:ext cx="9984661" cy="5744496"/>
          </a:xfrm>
        </p:spPr>
        <p:txBody>
          <a:bodyPr>
            <a:noAutofit/>
          </a:bodyPr>
          <a:lstStyle/>
          <a:p>
            <a:pPr marL="0" indent="0">
              <a:buNone/>
              <a:tabLst>
                <a:tab pos="2101850" algn="l"/>
              </a:tabLst>
            </a:pPr>
            <a:r>
              <a:rPr lang="en-US" sz="2400" dirty="0"/>
              <a:t>$1,418,490,000	Civilian Aircraft, Engines, and Parts</a:t>
            </a:r>
          </a:p>
          <a:p>
            <a:pPr marL="0" indent="0">
              <a:buNone/>
              <a:tabLst>
                <a:tab pos="2101850" algn="l"/>
              </a:tabLst>
            </a:pPr>
            <a:r>
              <a:rPr lang="en-US" sz="2400" dirty="0"/>
              <a:t>$1,409,000,000	Antisera, Blood Fractions &amp; Immunological Pro</a:t>
            </a:r>
          </a:p>
          <a:p>
            <a:pPr marL="0" indent="0">
              <a:buNone/>
              <a:tabLst>
                <a:tab pos="2101850" algn="l"/>
              </a:tabLst>
            </a:pPr>
            <a:r>
              <a:rPr lang="en-US" sz="2400" dirty="0"/>
              <a:t>$1,214,530,000	Medicaments </a:t>
            </a:r>
            <a:r>
              <a:rPr lang="en-US" sz="2400" dirty="0" err="1"/>
              <a:t>Nesoi</a:t>
            </a:r>
            <a:r>
              <a:rPr lang="en-US" sz="2400" dirty="0"/>
              <a:t>, Measured Doses, Retail </a:t>
            </a:r>
            <a:r>
              <a:rPr lang="en-US" sz="2400" dirty="0" err="1"/>
              <a:t>Pk</a:t>
            </a:r>
            <a:endParaRPr lang="en-US" sz="2400" dirty="0"/>
          </a:p>
          <a:p>
            <a:pPr marL="0" indent="0">
              <a:buNone/>
              <a:tabLst>
                <a:tab pos="2101850" algn="l"/>
              </a:tabLst>
            </a:pPr>
            <a:r>
              <a:rPr lang="en-US" sz="2400" dirty="0"/>
              <a:t>   $993,730,000	Parts of Airplanes or Helicopters, </a:t>
            </a:r>
            <a:r>
              <a:rPr lang="en-US" sz="2400" dirty="0" err="1"/>
              <a:t>Nesoi</a:t>
            </a:r>
            <a:endParaRPr lang="en-US" sz="2400" dirty="0"/>
          </a:p>
          <a:p>
            <a:pPr marL="0" indent="0">
              <a:buNone/>
              <a:tabLst>
                <a:tab pos="2101850" algn="l"/>
              </a:tabLst>
            </a:pPr>
            <a:r>
              <a:rPr lang="en-US" sz="2400" dirty="0"/>
              <a:t>   $689,070,000	Tobacco, Partly or Wholly Stemmed/Stripped</a:t>
            </a:r>
          </a:p>
          <a:p>
            <a:pPr marL="0" indent="0">
              <a:buNone/>
              <a:tabLst>
                <a:tab pos="2101850" algn="l"/>
              </a:tabLst>
            </a:pPr>
            <a:r>
              <a:rPr lang="en-US" sz="2400" dirty="0"/>
              <a:t>   $659,410,000	Chemical </a:t>
            </a:r>
            <a:r>
              <a:rPr lang="en-US" sz="2400" dirty="0" err="1"/>
              <a:t>Woodpulp</a:t>
            </a:r>
            <a:r>
              <a:rPr lang="en-US" sz="2400" dirty="0"/>
              <a:t>, Soda </a:t>
            </a:r>
            <a:r>
              <a:rPr lang="en-US" sz="2400" dirty="0" err="1"/>
              <a:t>rtc</a:t>
            </a:r>
            <a:r>
              <a:rPr lang="en-US" sz="2400" dirty="0"/>
              <a:t>. N Dis S </a:t>
            </a:r>
            <a:r>
              <a:rPr lang="en-US" sz="2400" dirty="0" err="1"/>
              <a:t>Bl</a:t>
            </a:r>
            <a:r>
              <a:rPr lang="en-US" sz="2400" dirty="0"/>
              <a:t> &amp; </a:t>
            </a:r>
            <a:r>
              <a:rPr lang="en-US" sz="2400" dirty="0" err="1"/>
              <a:t>Bl</a:t>
            </a:r>
            <a:endParaRPr lang="en-US" sz="2400" dirty="0"/>
          </a:p>
          <a:p>
            <a:pPr marL="0" indent="0">
              <a:buNone/>
              <a:tabLst>
                <a:tab pos="2101850" algn="l"/>
              </a:tabLst>
            </a:pPr>
            <a:r>
              <a:rPr lang="en-US" sz="2400" dirty="0"/>
              <a:t>   $400,480,000	Road Tractors for Semi-trailers</a:t>
            </a:r>
          </a:p>
          <a:p>
            <a:pPr marL="0" indent="0">
              <a:buNone/>
              <a:tabLst>
                <a:tab pos="2101850" algn="l"/>
              </a:tabLst>
            </a:pPr>
            <a:r>
              <a:rPr lang="en-US" sz="2400" dirty="0"/>
              <a:t>   $329,930,000	Cot Yarn, 85% Cot, No Retail, </a:t>
            </a:r>
            <a:r>
              <a:rPr lang="en-US" sz="2400" dirty="0" err="1"/>
              <a:t>Ov</a:t>
            </a:r>
            <a:r>
              <a:rPr lang="en-US" sz="2400" dirty="0"/>
              <a:t> 14nm Not </a:t>
            </a:r>
            <a:r>
              <a:rPr lang="en-US" sz="2400" dirty="0" err="1"/>
              <a:t>Ov</a:t>
            </a:r>
            <a:endParaRPr lang="en-US" sz="2400" dirty="0"/>
          </a:p>
          <a:p>
            <a:pPr marL="0" indent="0">
              <a:buNone/>
              <a:tabLst>
                <a:tab pos="2101850" algn="l"/>
              </a:tabLst>
            </a:pPr>
            <a:r>
              <a:rPr lang="en-US" sz="2400" dirty="0"/>
              <a:t>   $328,030,000	</a:t>
            </a:r>
            <a:r>
              <a:rPr lang="en-US" sz="2400" dirty="0" err="1"/>
              <a:t>Photosnsitve</a:t>
            </a:r>
            <a:r>
              <a:rPr lang="en-US" sz="2400" dirty="0"/>
              <a:t> </a:t>
            </a:r>
            <a:r>
              <a:rPr lang="en-US" sz="2400" dirty="0" err="1"/>
              <a:t>Semicndctr</a:t>
            </a:r>
            <a:r>
              <a:rPr lang="en-US" sz="2400" dirty="0"/>
              <a:t> </a:t>
            </a:r>
            <a:r>
              <a:rPr lang="en-US" sz="2400" dirty="0" err="1"/>
              <a:t>Dvice</a:t>
            </a:r>
            <a:r>
              <a:rPr lang="en-US" sz="2400" dirty="0"/>
              <a:t> </a:t>
            </a:r>
            <a:r>
              <a:rPr lang="en-US" sz="2400" dirty="0" err="1"/>
              <a:t>Inc</a:t>
            </a:r>
            <a:r>
              <a:rPr lang="en-US" sz="2400" dirty="0"/>
              <a:t> </a:t>
            </a:r>
            <a:r>
              <a:rPr lang="en-US" sz="2400" dirty="0" err="1"/>
              <a:t>Phtvltc</a:t>
            </a:r>
            <a:r>
              <a:rPr lang="en-US" sz="2400" dirty="0"/>
              <a:t> </a:t>
            </a:r>
            <a:r>
              <a:rPr lang="en-US" sz="2400" dirty="0" err="1"/>
              <a:t>Cel</a:t>
            </a:r>
            <a:endParaRPr lang="en-US" sz="2400" dirty="0"/>
          </a:p>
          <a:p>
            <a:pPr marL="0" indent="0">
              <a:buNone/>
              <a:tabLst>
                <a:tab pos="2101850" algn="l"/>
              </a:tabLst>
            </a:pPr>
            <a:r>
              <a:rPr lang="en-US" sz="2400" dirty="0"/>
              <a:t>   $276,920,000	Parts of Mach for </a:t>
            </a:r>
            <a:r>
              <a:rPr lang="en-US" sz="2400" dirty="0" err="1"/>
              <a:t>Assmbl</a:t>
            </a:r>
            <a:r>
              <a:rPr lang="en-US" sz="2400" dirty="0"/>
              <a:t> Elec Lamp </a:t>
            </a:r>
            <a:r>
              <a:rPr lang="en-US" sz="2400" dirty="0" err="1"/>
              <a:t>etc</a:t>
            </a:r>
            <a:r>
              <a:rPr lang="en-US" sz="2400" dirty="0"/>
              <a:t> </a:t>
            </a:r>
            <a:r>
              <a:rPr lang="en-US" sz="2400" dirty="0" err="1"/>
              <a:t>Mfg</a:t>
            </a:r>
            <a:r>
              <a:rPr lang="en-US" sz="2400" dirty="0"/>
              <a:t> </a:t>
            </a:r>
            <a:r>
              <a:rPr lang="en-US" sz="2400" dirty="0" err="1"/>
              <a:t>Gl</a:t>
            </a:r>
            <a:endParaRPr lang="en-US" sz="2400" dirty="0"/>
          </a:p>
          <a:p>
            <a:pPr marL="0" indent="0">
              <a:buNone/>
              <a:tabLst>
                <a:tab pos="2101850" algn="l"/>
              </a:tabLst>
            </a:pPr>
            <a:r>
              <a:rPr lang="en-US" sz="2400" dirty="0"/>
              <a:t>   $268,480,000	Auto Regulating Ins &amp; </a:t>
            </a:r>
            <a:r>
              <a:rPr lang="en-US" sz="2400" dirty="0" err="1"/>
              <a:t>Appr</a:t>
            </a:r>
            <a:r>
              <a:rPr lang="en-US" sz="2400" dirty="0"/>
              <a:t> Ex </a:t>
            </a:r>
            <a:r>
              <a:rPr lang="en-US" sz="2400" dirty="0" err="1"/>
              <a:t>Throstat,mnstat</a:t>
            </a:r>
            <a:endParaRPr lang="en-US" sz="2400" dirty="0"/>
          </a:p>
        </p:txBody>
      </p:sp>
      <p:sp>
        <p:nvSpPr>
          <p:cNvPr id="3" name="Title 2"/>
          <p:cNvSpPr>
            <a:spLocks noGrp="1"/>
          </p:cNvSpPr>
          <p:nvPr>
            <p:ph type="title"/>
          </p:nvPr>
        </p:nvSpPr>
        <p:spPr/>
        <p:txBody>
          <a:bodyPr/>
          <a:lstStyle/>
          <a:p>
            <a:r>
              <a:rPr lang="en-US" dirty="0"/>
              <a:t>NC Exports - Products 2016</a:t>
            </a:r>
          </a:p>
        </p:txBody>
      </p:sp>
    </p:spTree>
    <p:extLst>
      <p:ext uri="{BB962C8B-B14F-4D97-AF65-F5344CB8AC3E}">
        <p14:creationId xmlns:p14="http://schemas.microsoft.com/office/powerpoint/2010/main" val="3345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19845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6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a:t>NC Advanced Manufacturing </a:t>
            </a:r>
            <a:br>
              <a:rPr lang="en-US" sz="3600" dirty="0"/>
            </a:br>
            <a:r>
              <a:rPr lang="en-US" sz="3600" dirty="0"/>
              <a:t>Careers 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Nov 30 – Oct 4,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/manufacturing</a:t>
            </a:r>
          </a:p>
        </p:txBody>
      </p:sp>
    </p:spTree>
    <p:extLst>
      <p:ext uri="{BB962C8B-B14F-4D97-AF65-F5344CB8AC3E}">
        <p14:creationId xmlns:p14="http://schemas.microsoft.com/office/powerpoint/2010/main" val="21171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2414596"/>
            <a:ext cx="8597900" cy="3275970"/>
          </a:xfrm>
          <a:prstGeom prst="rect">
            <a:avLst/>
          </a:prstGeom>
        </p:spPr>
      </p:pic>
      <p:sp>
        <p:nvSpPr>
          <p:cNvPr id="3" name="Title 2"/>
          <p:cNvSpPr>
            <a:spLocks noGrp="1"/>
          </p:cNvSpPr>
          <p:nvPr>
            <p:ph type="title"/>
          </p:nvPr>
        </p:nvSpPr>
        <p:spPr/>
        <p:txBody>
          <a:bodyPr>
            <a:noAutofit/>
          </a:bodyPr>
          <a:lstStyle/>
          <a:p>
            <a:r>
              <a:rPr lang="en-US" sz="3600" dirty="0"/>
              <a:t>NC Construction Careers </a:t>
            </a:r>
            <a:br>
              <a:rPr lang="en-US" sz="3600" dirty="0"/>
            </a:br>
            <a:r>
              <a:rPr lang="en-US" sz="3600" dirty="0"/>
              <a:t>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April 8-12,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/construction</a:t>
            </a:r>
          </a:p>
        </p:txBody>
      </p:sp>
    </p:spTree>
    <p:extLst>
      <p:ext uri="{BB962C8B-B14F-4D97-AF65-F5344CB8AC3E}">
        <p14:creationId xmlns:p14="http://schemas.microsoft.com/office/powerpoint/2010/main" val="11593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0959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5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823200" y="2060454"/>
            <a:ext cx="1066800" cy="2616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
            <a:ext cx="8115300" cy="6375400"/>
          </a:xfrm>
          <a:prstGeom prst="rect">
            <a:avLst/>
          </a:prstGeom>
        </p:spPr>
      </p:pic>
      <p:sp>
        <p:nvSpPr>
          <p:cNvPr id="3" name="TextBox 2"/>
          <p:cNvSpPr txBox="1"/>
          <p:nvPr/>
        </p:nvSpPr>
        <p:spPr>
          <a:xfrm>
            <a:off x="5020231" y="2060454"/>
            <a:ext cx="3996769" cy="2616101"/>
          </a:xfrm>
          <a:prstGeom prst="rect">
            <a:avLst/>
          </a:prstGeom>
          <a:noFill/>
        </p:spPr>
        <p:txBody>
          <a:bodyPr wrap="square" rtlCol="0">
            <a:spAutoFit/>
          </a:bodyPr>
          <a:lstStyle/>
          <a:p>
            <a:r>
              <a:rPr lang="en-US" sz="2000" b="1" u="sng" dirty="0"/>
              <a:t>In 2016, the Beer industry in NC</a:t>
            </a:r>
          </a:p>
          <a:p>
            <a:endParaRPr lang="en-US" dirty="0"/>
          </a:p>
          <a:p>
            <a:r>
              <a:rPr lang="en-US" dirty="0"/>
              <a:t>               58,949 jobs </a:t>
            </a:r>
          </a:p>
          <a:p>
            <a:endParaRPr lang="en-US" dirty="0"/>
          </a:p>
          <a:p>
            <a:r>
              <a:rPr lang="en-US" dirty="0"/>
              <a:t>$2,496,990,300 wages</a:t>
            </a:r>
          </a:p>
          <a:p>
            <a:endParaRPr lang="en-US" dirty="0"/>
          </a:p>
          <a:p>
            <a:r>
              <a:rPr lang="en-US" dirty="0"/>
              <a:t>$1,213,793,700 business/personal taxes</a:t>
            </a:r>
          </a:p>
          <a:p>
            <a:endParaRPr lang="en-US" dirty="0"/>
          </a:p>
          <a:p>
            <a:r>
              <a:rPr lang="en-US" dirty="0"/>
              <a:t>    $437,153,600 consumption taxes</a:t>
            </a:r>
          </a:p>
        </p:txBody>
      </p:sp>
    </p:spTree>
    <p:extLst>
      <p:ext uri="{BB962C8B-B14F-4D97-AF65-F5344CB8AC3E}">
        <p14:creationId xmlns:p14="http://schemas.microsoft.com/office/powerpoint/2010/main" val="18424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0"/>
            <a:ext cx="6952268" cy="6858000"/>
          </a:xfrm>
          <a:prstGeom prst="rect">
            <a:avLst/>
          </a:prstGeom>
        </p:spPr>
      </p:pic>
    </p:spTree>
    <p:extLst>
      <p:ext uri="{BB962C8B-B14F-4D97-AF65-F5344CB8AC3E}">
        <p14:creationId xmlns:p14="http://schemas.microsoft.com/office/powerpoint/2010/main" val="2014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324354" cy="6858000"/>
          </a:xfrm>
          <a:prstGeom prst="rect">
            <a:avLst/>
          </a:prstGeom>
        </p:spPr>
      </p:pic>
    </p:spTree>
    <p:extLst>
      <p:ext uri="{BB962C8B-B14F-4D97-AF65-F5344CB8AC3E}">
        <p14:creationId xmlns:p14="http://schemas.microsoft.com/office/powerpoint/2010/main" val="19281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bwMode="auto">
          <a:xfrm>
            <a:off x="2160071" y="123825"/>
            <a:ext cx="5002729" cy="665797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4" name="Picture 3">
            <a:extLst>
              <a:ext uri="{FF2B5EF4-FFF2-40B4-BE49-F238E27FC236}">
                <a16:creationId xmlns:a16="http://schemas.microsoft.com/office/drawing/2014/main" id="{D0F51DEC-2C8D-CF4E-AB4C-843E6A19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68" y="0"/>
            <a:ext cx="5306063" cy="6858000"/>
          </a:xfrm>
          <a:prstGeom prst="rect">
            <a:avLst/>
          </a:prstGeom>
        </p:spPr>
      </p:pic>
    </p:spTree>
    <p:extLst>
      <p:ext uri="{BB962C8B-B14F-4D97-AF65-F5344CB8AC3E}">
        <p14:creationId xmlns:p14="http://schemas.microsoft.com/office/powerpoint/2010/main" val="14157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D5233-55DE-6143-A987-97FB587CE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678" y="0"/>
            <a:ext cx="5288643" cy="6858000"/>
          </a:xfrm>
          <a:prstGeom prst="rect">
            <a:avLst/>
          </a:prstGeom>
        </p:spPr>
      </p:pic>
    </p:spTree>
    <p:extLst>
      <p:ext uri="{BB962C8B-B14F-4D97-AF65-F5344CB8AC3E}">
        <p14:creationId xmlns:p14="http://schemas.microsoft.com/office/powerpoint/2010/main" val="72020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667" name="Rectangle 3"/>
          <p:cNvSpPr>
            <a:spLocks noGrp="1" noChangeArrowheads="1"/>
          </p:cNvSpPr>
          <p:nvPr>
            <p:ph idx="1"/>
          </p:nvPr>
        </p:nvSpPr>
        <p:spPr/>
        <p:txBody>
          <a:bodyPr>
            <a:normAutofit/>
          </a:bodyPr>
          <a:lstStyle/>
          <a:p>
            <a:pPr marL="0" indent="0">
              <a:lnSpc>
                <a:spcPct val="150000"/>
              </a:lnSpc>
              <a:buNone/>
            </a:pPr>
            <a:r>
              <a:rPr lang="en-US" sz="4000" dirty="0"/>
              <a:t>All students must graduate from</a:t>
            </a:r>
            <a:br>
              <a:rPr lang="en-US" sz="4000" dirty="0"/>
            </a:br>
            <a:r>
              <a:rPr lang="en-US" sz="4000" dirty="0"/>
              <a:t>high school and be </a:t>
            </a:r>
            <a:r>
              <a:rPr lang="en-US" sz="4000" u="sng" dirty="0"/>
              <a:t>career</a:t>
            </a:r>
            <a:r>
              <a:rPr lang="en-US" sz="4000" dirty="0"/>
              <a:t>,</a:t>
            </a:r>
            <a:br>
              <a:rPr lang="en-US" sz="4000" dirty="0"/>
            </a:br>
            <a:r>
              <a:rPr lang="en-US" sz="4000" u="sng" dirty="0"/>
              <a:t>college</a:t>
            </a:r>
            <a:r>
              <a:rPr lang="en-US" sz="4000" dirty="0"/>
              <a:t>, and </a:t>
            </a:r>
            <a:br>
              <a:rPr lang="en-US" sz="4000" dirty="0"/>
            </a:br>
            <a:r>
              <a:rPr lang="en-US" sz="4000" u="sng" dirty="0"/>
              <a:t>citizenship</a:t>
            </a:r>
            <a:r>
              <a:rPr lang="en-US" sz="4000" dirty="0"/>
              <a:t> READY.</a:t>
            </a:r>
          </a:p>
        </p:txBody>
      </p:sp>
      <p:sp>
        <p:nvSpPr>
          <p:cNvPr id="122882" name="Rectangle 2"/>
          <p:cNvSpPr>
            <a:spLocks noGrp="1" noChangeArrowheads="1"/>
          </p:cNvSpPr>
          <p:nvPr>
            <p:ph type="title"/>
          </p:nvPr>
        </p:nvSpPr>
        <p:spPr/>
        <p:txBody>
          <a:bodyPr/>
          <a:lstStyle/>
          <a:p>
            <a:r>
              <a:rPr lang="en-US" dirty="0"/>
              <a:t>NC Education Plan</a:t>
            </a:r>
          </a:p>
        </p:txBody>
      </p:sp>
    </p:spTree>
    <p:extLst>
      <p:ext uri="{BB962C8B-B14F-4D97-AF65-F5344CB8AC3E}">
        <p14:creationId xmlns:p14="http://schemas.microsoft.com/office/powerpoint/2010/main" val="18186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492875"/>
            <a:ext cx="2133600" cy="365125"/>
          </a:xfrm>
          <a:prstGeom prst="rect">
            <a:avLst/>
          </a:prstGeom>
        </p:spPr>
        <p:txBody>
          <a:bodyPr/>
          <a:lstStyle/>
          <a:p>
            <a:fld id="{11F27F3A-B3E9-41ED-AF8F-A365F10BB65F}" type="slidenum">
              <a:rPr lang="en-US" smtClean="0"/>
              <a:pPr/>
              <a:t>120</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a:solidFill>
                  <a:srgbClr val="2F2B20"/>
                </a:solidFill>
                <a:effectLst>
                  <a:outerShdw blurRad="38100" dist="38100" dir="2700000" algn="tl">
                    <a:srgbClr val="FFFFFF"/>
                  </a:outerShdw>
                </a:effectLst>
                <a:latin typeface="Helvetica Neue" charset="0"/>
              </a:rPr>
              <a:t>   </a:t>
            </a:r>
            <a:r>
              <a:rPr lang="en-US" sz="3600" b="1" dirty="0" err="1">
                <a:solidFill>
                  <a:srgbClr val="2F2B20"/>
                </a:solidFill>
                <a:effectLst>
                  <a:outerShdw blurRad="38100" dist="38100" dir="2700000" algn="tl">
                    <a:srgbClr val="FFFFFF"/>
                  </a:outerShdw>
                </a:effectLst>
                <a:latin typeface="Helvetica Neue" charset="0"/>
              </a:rPr>
              <a:t>NCperkins.org</a:t>
            </a:r>
            <a:r>
              <a:rPr lang="en-US" sz="3600" b="1" dirty="0">
                <a:solidFill>
                  <a:srgbClr val="2F2B20"/>
                </a:solidFill>
                <a:effectLst>
                  <a:outerShdw blurRad="38100" dist="38100" dir="2700000" algn="tl">
                    <a:srgbClr val="FFFFFF"/>
                  </a:outerShdw>
                </a:effectLst>
                <a:latin typeface="Helvetica Neue" charset="0"/>
              </a:rPr>
              <a:t>/careers </a:t>
            </a: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9102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Prosperity Zones</a:t>
            </a:r>
            <a:endParaRPr lang="en-US" dirty="0"/>
          </a:p>
        </p:txBody>
      </p:sp>
      <p:pic>
        <p:nvPicPr>
          <p:cNvPr id="3" name="Picture 2"/>
          <p:cNvPicPr>
            <a:picLocks noChangeAspect="1"/>
          </p:cNvPicPr>
          <p:nvPr/>
        </p:nvPicPr>
        <p:blipFill>
          <a:blip r:embed="rId3"/>
          <a:stretch>
            <a:fillRect/>
          </a:stretch>
        </p:blipFill>
        <p:spPr>
          <a:xfrm>
            <a:off x="1013" y="863600"/>
            <a:ext cx="9138937" cy="4584700"/>
          </a:xfrm>
          <a:prstGeom prst="rect">
            <a:avLst/>
          </a:prstGeom>
        </p:spPr>
      </p:pic>
      <p:sp>
        <p:nvSpPr>
          <p:cNvPr id="5" name="Text Box 3"/>
          <p:cNvSpPr txBox="1">
            <a:spLocks noChangeArrowheads="1"/>
          </p:cNvSpPr>
          <p:nvPr/>
        </p:nvSpPr>
        <p:spPr bwMode="auto">
          <a:xfrm>
            <a:off x="58925" y="5691199"/>
            <a:ext cx="57150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a:solidFill>
                  <a:srgbClr val="2F2B20"/>
                </a:solidFill>
                <a:effectLst>
                  <a:outerShdw blurRad="38100" dist="38100" dir="2700000" algn="tl">
                    <a:srgbClr val="FFFFFF"/>
                  </a:outerShdw>
                </a:effectLst>
                <a:latin typeface="Helvetica Neue" charset="0"/>
              </a:rPr>
              <a:t>   </a:t>
            </a:r>
            <a:r>
              <a:rPr lang="en-US" sz="3600" b="1" dirty="0" err="1">
                <a:solidFill>
                  <a:srgbClr val="2F2B20"/>
                </a:solidFill>
                <a:effectLst>
                  <a:outerShdw blurRad="38100" dist="38100" dir="2700000" algn="tl">
                    <a:srgbClr val="FFFFFF"/>
                  </a:outerShdw>
                </a:effectLst>
                <a:latin typeface="Helvetica Neue" charset="0"/>
              </a:rPr>
              <a:t>NCperkins.org</a:t>
            </a:r>
            <a:r>
              <a:rPr lang="en-US" sz="3600" b="1" dirty="0">
                <a:solidFill>
                  <a:srgbClr val="2F2B20"/>
                </a:solidFill>
                <a:effectLst>
                  <a:outerShdw blurRad="38100" dist="38100" dir="2700000" algn="tl">
                    <a:srgbClr val="FFFFFF"/>
                  </a:outerShdw>
                </a:effectLst>
                <a:latin typeface="Helvetica Neue" charset="0"/>
              </a:rPr>
              <a:t>/careers </a:t>
            </a: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53657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5091116"/>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875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765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965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4190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10979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2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45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56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US" dirty="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lstStyle/>
          <a:p>
            <a:pPr marL="0" indent="0">
              <a:buNone/>
            </a:pPr>
            <a:endParaRPr lang="en-US" sz="4000" dirty="0"/>
          </a:p>
          <a:p>
            <a:pPr marL="0" indent="0">
              <a:buNone/>
            </a:pPr>
            <a:r>
              <a:rPr lang="en-US" sz="4000" dirty="0"/>
              <a:t>The mission of the North Carolina Community College System is to …</a:t>
            </a:r>
          </a:p>
          <a:p>
            <a:pPr marL="0" indent="0">
              <a:buNone/>
            </a:pPr>
            <a:endParaRPr lang="en-US" sz="4000" dirty="0"/>
          </a:p>
          <a:p>
            <a:pPr marL="0" indent="0">
              <a:buNone/>
            </a:pPr>
            <a:r>
              <a:rPr lang="en-US" sz="4000" dirty="0"/>
              <a:t>… develop a globally and multi-culturally competent workforce …</a:t>
            </a:r>
          </a:p>
        </p:txBody>
      </p:sp>
    </p:spTree>
    <p:extLst>
      <p:ext uri="{BB962C8B-B14F-4D97-AF65-F5344CB8AC3E}">
        <p14:creationId xmlns:p14="http://schemas.microsoft.com/office/powerpoint/2010/main" val="6276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Ambition</a:t>
            </a:r>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2436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Value</a:t>
            </a:r>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4611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Articulation</a:t>
            </a:r>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25518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Communication</a:t>
            </a:r>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2638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Skills</a:t>
            </a:r>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372775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Expertise</a:t>
            </a:r>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66499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Terminology</a:t>
            </a:r>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65783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Curiosity</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283397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a:t>Context</a:t>
            </a:r>
          </a:p>
        </p:txBody>
      </p:sp>
    </p:spTree>
    <p:extLst>
      <p:ext uri="{BB962C8B-B14F-4D97-AF65-F5344CB8AC3E}">
        <p14:creationId xmlns:p14="http://schemas.microsoft.com/office/powerpoint/2010/main" val="4511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Experience</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67904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076429"/>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3066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Resourcefulness</a:t>
            </a:r>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204353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a:bodyPr>
          <a:lstStyle/>
          <a:p>
            <a:r>
              <a:rPr lang="en-US" dirty="0"/>
              <a:t>Ambition</a:t>
            </a:r>
          </a:p>
          <a:p>
            <a:r>
              <a:rPr lang="en-US" dirty="0"/>
              <a:t>Value</a:t>
            </a:r>
          </a:p>
          <a:p>
            <a:r>
              <a:rPr lang="en-US" dirty="0"/>
              <a:t>Articulation</a:t>
            </a:r>
          </a:p>
          <a:p>
            <a:r>
              <a:rPr lang="en-US" dirty="0"/>
              <a:t>Skills</a:t>
            </a:r>
          </a:p>
          <a:p>
            <a:r>
              <a:rPr lang="en-US" dirty="0"/>
              <a:t>Expertise</a:t>
            </a:r>
          </a:p>
          <a:p>
            <a:r>
              <a:rPr lang="en-US" dirty="0"/>
              <a:t>Terminology</a:t>
            </a:r>
          </a:p>
          <a:p>
            <a:r>
              <a:rPr lang="en-US" dirty="0"/>
              <a:t>Curiosity</a:t>
            </a:r>
          </a:p>
          <a:p>
            <a:r>
              <a:rPr lang="en-US" dirty="0"/>
              <a:t>Context</a:t>
            </a:r>
          </a:p>
          <a:p>
            <a:r>
              <a:rPr lang="en-US" dirty="0"/>
              <a:t>Experience</a:t>
            </a:r>
          </a:p>
          <a:p>
            <a:r>
              <a:rPr lang="en-US" dirty="0"/>
              <a:t>Resourcefulness</a:t>
            </a:r>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23699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idx="1"/>
          </p:nvPr>
        </p:nvSpPr>
        <p:spPr/>
        <p:txBody>
          <a:bodyPr>
            <a:normAutofit lnSpcReduction="10000"/>
          </a:bodyPr>
          <a:lstStyle/>
          <a:p>
            <a:r>
              <a:rPr lang="en-US"/>
              <a:t>Sense-making</a:t>
            </a:r>
          </a:p>
          <a:p>
            <a:r>
              <a:rPr lang="en-US"/>
              <a:t>Social intelligence</a:t>
            </a:r>
          </a:p>
          <a:p>
            <a:r>
              <a:rPr lang="en-US"/>
              <a:t>Novel and adaptive thinking</a:t>
            </a:r>
          </a:p>
          <a:p>
            <a:r>
              <a:rPr lang="en-US"/>
              <a:t>Cross-cultural competency</a:t>
            </a:r>
          </a:p>
          <a:p>
            <a:r>
              <a:rPr lang="en-US"/>
              <a:t>Computational thinking</a:t>
            </a:r>
          </a:p>
          <a:p>
            <a:r>
              <a:rPr lang="en-US"/>
              <a:t>New-media literacy</a:t>
            </a:r>
          </a:p>
          <a:p>
            <a:r>
              <a:rPr lang="en-US"/>
              <a:t>Transdisciplinarity</a:t>
            </a:r>
          </a:p>
          <a:p>
            <a:r>
              <a:rPr lang="en-US"/>
              <a:t>Design mind-set</a:t>
            </a:r>
          </a:p>
          <a:p>
            <a:r>
              <a:rPr lang="en-US"/>
              <a:t>Cognitive load management</a:t>
            </a:r>
          </a:p>
          <a:p>
            <a:r>
              <a:rPr lang="en-US"/>
              <a:t>Virtual collaboration</a:t>
            </a:r>
            <a:endParaRPr lang="en-US" dirty="0"/>
          </a:p>
        </p:txBody>
      </p:sp>
      <p:sp>
        <p:nvSpPr>
          <p:cNvPr id="309249" name="Rectangle 2"/>
          <p:cNvSpPr>
            <a:spLocks noGrp="1" noChangeArrowheads="1"/>
          </p:cNvSpPr>
          <p:nvPr>
            <p:ph type="title"/>
          </p:nvPr>
        </p:nvSpPr>
        <p:spPr/>
        <p:txBody>
          <a:bodyPr/>
          <a:lstStyle/>
          <a:p>
            <a:r>
              <a:rPr lang="en-US" dirty="0"/>
              <a:t>The 10 Key Skills for the </a:t>
            </a:r>
            <a:br>
              <a:rPr lang="en-US" dirty="0"/>
            </a:br>
            <a:r>
              <a:rPr lang="en-US" dirty="0"/>
              <a:t>Future of Work</a:t>
            </a:r>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133" y="1395469"/>
            <a:ext cx="3467100" cy="4892463"/>
          </a:xfrm>
          <a:prstGeom prst="rect">
            <a:avLst/>
          </a:prstGeom>
        </p:spPr>
      </p:pic>
      <p:sp>
        <p:nvSpPr>
          <p:cNvPr id="3074" name="Rectangle 2"/>
          <p:cNvSpPr>
            <a:spLocks noGrp="1" noChangeArrowheads="1"/>
          </p:cNvSpPr>
          <p:nvPr>
            <p:ph type="ctrTitle"/>
          </p:nvPr>
        </p:nvSpPr>
        <p:spPr>
          <a:xfrm>
            <a:off x="914400" y="2438400"/>
            <a:ext cx="4343400" cy="2349500"/>
          </a:xfrm>
        </p:spPr>
        <p:txBody>
          <a:bodyPr>
            <a:normAutofit/>
          </a:bodyPr>
          <a:lstStyle/>
          <a:p>
            <a:pPr algn="l"/>
            <a:r>
              <a:rPr lang="en-US" sz="5400" b="1" dirty="0">
                <a:effectLst>
                  <a:outerShdw blurRad="38100" dist="38100" dir="2700000" algn="tl">
                    <a:srgbClr val="DDDDDD"/>
                  </a:outerShdw>
                </a:effectLst>
                <a:latin typeface="Arial" charset="0"/>
                <a:ea typeface="ヒラギノ角ゴ Pro W3" charset="0"/>
                <a:cs typeface="ヒラギノ角ゴ Pro W3" charset="0"/>
              </a:rPr>
              <a:t>Questions before </a:t>
            </a:r>
            <a:br>
              <a:rPr lang="en-US" sz="5400" b="1" dirty="0">
                <a:effectLst>
                  <a:outerShdw blurRad="38100" dist="38100" dir="2700000" algn="tl">
                    <a:srgbClr val="DDDDDD"/>
                  </a:outerShdw>
                </a:effectLst>
                <a:latin typeface="Arial" charset="0"/>
                <a:ea typeface="ヒラギノ角ゴ Pro W3" charset="0"/>
                <a:cs typeface="ヒラギノ角ゴ Pro W3" charset="0"/>
              </a:rPr>
            </a:br>
            <a:r>
              <a:rPr lang="en-US" sz="5400" b="1" dirty="0">
                <a:effectLst>
                  <a:outerShdw blurRad="38100" dist="38100" dir="2700000" algn="tl">
                    <a:srgbClr val="DDDDDD"/>
                  </a:outerShdw>
                </a:effectLst>
                <a:latin typeface="Arial" charset="0"/>
                <a:ea typeface="ヒラギノ角ゴ Pro W3" charset="0"/>
                <a:cs typeface="ヒラギノ角ゴ Pro W3" charset="0"/>
              </a:rPr>
              <a:t>I conclude?</a:t>
            </a:r>
          </a:p>
        </p:txBody>
      </p:sp>
      <p:sp>
        <p:nvSpPr>
          <p:cNvPr id="8" name="Subtitle 2"/>
          <p:cNvSpPr>
            <a:spLocks noGrp="1"/>
          </p:cNvSpPr>
          <p:nvPr>
            <p:ph type="subTitle" idx="1"/>
          </p:nvPr>
        </p:nvSpPr>
        <p:spPr>
          <a:xfrm>
            <a:off x="0" y="5511800"/>
            <a:ext cx="9144000" cy="1346200"/>
          </a:xfrm>
        </p:spPr>
        <p:txBody>
          <a:bodyPr>
            <a:normAutofit/>
          </a:bodyPr>
          <a:lstStyle/>
          <a:p>
            <a:pPr eaLnBrk="1" hangingPunct="1">
              <a:defRPr/>
            </a:pPr>
            <a:r>
              <a:rPr lang="en-US" sz="3600" dirty="0">
                <a:effectLst>
                  <a:outerShdw blurRad="38100" dist="38100" dir="2700000" algn="tl">
                    <a:srgbClr val="C0C0C0"/>
                  </a:outerShdw>
                </a:effectLst>
              </a:rPr>
              <a:t>Chris </a:t>
            </a:r>
            <a:r>
              <a:rPr lang="en-US" sz="3600" dirty="0" err="1">
                <a:effectLst>
                  <a:outerShdw blurRad="38100" dist="38100" dir="2700000" algn="tl">
                    <a:srgbClr val="C0C0C0"/>
                  </a:outerShdw>
                </a:effectLst>
              </a:rPr>
              <a:t>Droessler</a:t>
            </a:r>
            <a:r>
              <a:rPr lang="en-US" sz="3600" dirty="0">
                <a:effectLst>
                  <a:outerShdw blurRad="38100" dist="38100" dir="2700000" algn="tl">
                    <a:srgbClr val="C0C0C0"/>
                  </a:outerShdw>
                </a:effectLst>
              </a:rPr>
              <a:t>, CTE </a:t>
            </a:r>
            <a:r>
              <a:rPr lang="en-US" dirty="0">
                <a:effectLst>
                  <a:outerShdw blurRad="38100" dist="38100" dir="2700000" algn="tl">
                    <a:srgbClr val="C0C0C0"/>
                  </a:outerShdw>
                </a:effectLst>
              </a:rPr>
              <a:t>Coordinator</a:t>
            </a:r>
          </a:p>
          <a:p>
            <a:pPr eaLnBrk="1" hangingPunct="1">
              <a:defRPr/>
            </a:pPr>
            <a:r>
              <a:rPr lang="en-US" dirty="0" err="1"/>
              <a:t>NCperkins.org</a:t>
            </a:r>
            <a:r>
              <a:rPr lang="en-US" dirty="0"/>
              <a:t>/presentations</a:t>
            </a:r>
          </a:p>
        </p:txBody>
      </p:sp>
    </p:spTree>
    <p:extLst>
      <p:ext uri="{BB962C8B-B14F-4D97-AF65-F5344CB8AC3E}">
        <p14:creationId xmlns:p14="http://schemas.microsoft.com/office/powerpoint/2010/main" val="2218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141761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Passion and Purpose</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a:t>Thriving in your work, not just surviving.</a:t>
            </a:r>
          </a:p>
          <a:p>
            <a:pPr>
              <a:spcAft>
                <a:spcPts val="1200"/>
              </a:spcAft>
            </a:pPr>
            <a:r>
              <a:rPr lang="en-US" dirty="0"/>
              <a:t>Leaving the world a little better off because you cared to make a difference in your work.</a:t>
            </a:r>
          </a:p>
          <a:p>
            <a:pPr>
              <a:spcAft>
                <a:spcPts val="1200"/>
              </a:spcAft>
            </a:pPr>
            <a:r>
              <a:rPr lang="en-US" dirty="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6957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638800" cy="4216400"/>
          </a:xfrm>
        </p:spPr>
        <p:txBody>
          <a:bodyPr>
            <a:normAutofit/>
          </a:bodyPr>
          <a:lstStyle/>
          <a:p>
            <a:pPr algn="l">
              <a:lnSpc>
                <a:spcPct val="110000"/>
              </a:lnSpc>
              <a:defRPr/>
            </a:pPr>
            <a:r>
              <a:rPr lang="en-US" i="1">
                <a:effectLst>
                  <a:outerShdw blurRad="38100" dist="38100" dir="2700000" algn="tl">
                    <a:srgbClr val="C0C0C0"/>
                  </a:outerShdw>
                </a:effectLst>
              </a:rPr>
              <a:t>A Changing World:  Helping people prepare for life in a scary world that we know little about</a:t>
            </a:r>
            <a:endParaRPr lang="en-US" dirty="0"/>
          </a:p>
        </p:txBody>
      </p:sp>
      <p:sp>
        <p:nvSpPr>
          <p:cNvPr id="3" name="Subtitle 2"/>
          <p:cNvSpPr>
            <a:spLocks noGrp="1"/>
          </p:cNvSpPr>
          <p:nvPr>
            <p:ph type="subTitle" idx="1"/>
          </p:nvPr>
        </p:nvSpPr>
        <p:spPr>
          <a:xfrm>
            <a:off x="0" y="5664200"/>
            <a:ext cx="9144000" cy="1193800"/>
          </a:xfrm>
        </p:spPr>
        <p:txBody>
          <a:bodyPr>
            <a:normAutofit/>
          </a:bodyPr>
          <a:lstStyle/>
          <a:p>
            <a:pPr eaLnBrk="1" hangingPunct="1">
              <a:defRPr/>
            </a:pPr>
            <a:r>
              <a:rPr lang="en-US" sz="3600" dirty="0">
                <a:effectLst>
                  <a:outerShdw blurRad="38100" dist="38100" dir="2700000" algn="tl">
                    <a:srgbClr val="C0C0C0"/>
                  </a:outerShdw>
                </a:effectLst>
              </a:rPr>
              <a:t>Chris </a:t>
            </a:r>
            <a:r>
              <a:rPr lang="en-US" sz="3600" dirty="0" err="1">
                <a:effectLst>
                  <a:outerShdw blurRad="38100" dist="38100" dir="2700000" algn="tl">
                    <a:srgbClr val="C0C0C0"/>
                  </a:outerShdw>
                </a:effectLst>
              </a:rPr>
              <a:t>Droessler</a:t>
            </a:r>
            <a:r>
              <a:rPr lang="en-US" sz="3600" dirty="0">
                <a:effectLst>
                  <a:outerShdw blurRad="38100" dist="38100" dir="2700000" algn="tl">
                    <a:srgbClr val="C0C0C0"/>
                  </a:outerShdw>
                </a:effectLst>
              </a:rPr>
              <a:t>, CTE </a:t>
            </a:r>
            <a:r>
              <a:rPr lang="en-US" dirty="0">
                <a:effectLst>
                  <a:outerShdw blurRad="38100" dist="38100" dir="2700000" algn="tl">
                    <a:srgbClr val="C0C0C0"/>
                  </a:outerShdw>
                </a:effectLst>
              </a:rPr>
              <a:t>Coordinator</a:t>
            </a:r>
          </a:p>
          <a:p>
            <a:pPr eaLnBrk="1" hangingPunct="1">
              <a:defRPr/>
            </a:pPr>
            <a:r>
              <a:rPr lang="en-US" dirty="0" err="1"/>
              <a:t>NCperkins.org</a:t>
            </a:r>
            <a:r>
              <a:rPr lang="en-US" dirty="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712" y="2457454"/>
            <a:ext cx="2871788" cy="2871788"/>
          </a:xfrm>
          <a:prstGeom prst="rect">
            <a:avLst/>
          </a:prstGeom>
        </p:spPr>
      </p:pic>
    </p:spTree>
    <p:extLst>
      <p:ext uri="{BB962C8B-B14F-4D97-AF65-F5344CB8AC3E}">
        <p14:creationId xmlns:p14="http://schemas.microsoft.com/office/powerpoint/2010/main" val="14793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22" y="1258959"/>
            <a:ext cx="8734478" cy="549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title"/>
          </p:nvPr>
        </p:nvSpPr>
        <p:spPr/>
        <p:txBody>
          <a:bodyPr>
            <a:normAutofit/>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Tree>
    <p:extLst>
      <p:ext uri="{BB962C8B-B14F-4D97-AF65-F5344CB8AC3E}">
        <p14:creationId xmlns:p14="http://schemas.microsoft.com/office/powerpoint/2010/main" val="197940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372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a:t>NC Bachelor Degree</a:t>
            </a:r>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a:t>NC Associate Degrees</a:t>
            </a:r>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a:t>$37,318</a:t>
            </a:r>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a:t>$32,800- $43,062</a:t>
            </a:r>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a:t>$22,896</a:t>
            </a:r>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a:t>$23,316- $34,619</a:t>
            </a:r>
          </a:p>
        </p:txBody>
      </p:sp>
    </p:spTree>
    <p:extLst>
      <p:ext uri="{BB962C8B-B14F-4D97-AF65-F5344CB8AC3E}">
        <p14:creationId xmlns:p14="http://schemas.microsoft.com/office/powerpoint/2010/main" val="8413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a:t>2024 Projected NC Employment:</a:t>
            </a:r>
            <a:br>
              <a:rPr lang="en-US" sz="4000" dirty="0"/>
            </a:br>
            <a:r>
              <a:rPr lang="en-US" sz="4000" dirty="0"/>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37.0%</a:t>
            </a:r>
          </a:p>
        </p:txBody>
      </p:sp>
      <p:sp>
        <p:nvSpPr>
          <p:cNvPr id="59" name="Text Box 51"/>
          <p:cNvSpPr txBox="1">
            <a:spLocks noChangeArrowheads="1"/>
          </p:cNvSpPr>
          <p:nvPr/>
        </p:nvSpPr>
        <p:spPr bwMode="auto">
          <a:xfrm>
            <a:off x="4343400" y="25130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0" name="Text Box 51"/>
          <p:cNvSpPr txBox="1">
            <a:spLocks noChangeArrowheads="1"/>
          </p:cNvSpPr>
          <p:nvPr/>
        </p:nvSpPr>
        <p:spPr bwMode="auto">
          <a:xfrm>
            <a:off x="5334000" y="3808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1" name="Text Box 51"/>
          <p:cNvSpPr txBox="1">
            <a:spLocks noChangeArrowheads="1"/>
          </p:cNvSpPr>
          <p:nvPr/>
        </p:nvSpPr>
        <p:spPr bwMode="auto">
          <a:xfrm>
            <a:off x="3886200" y="54086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19.0%</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
        <p:nvSpPr>
          <p:cNvPr id="63" name="Text Box 51"/>
          <p:cNvSpPr txBox="1">
            <a:spLocks noChangeArrowheads="1"/>
          </p:cNvSpPr>
          <p:nvPr/>
        </p:nvSpPr>
        <p:spPr bwMode="auto">
          <a:xfrm>
            <a:off x="5334000" y="4189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3.9%</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a:t>
            </a:r>
          </a:p>
        </p:txBody>
      </p:sp>
      <p:sp>
        <p:nvSpPr>
          <p:cNvPr id="30" name="Text Box 51"/>
          <p:cNvSpPr txBox="1">
            <a:spLocks noChangeArrowheads="1"/>
          </p:cNvSpPr>
          <p:nvPr/>
        </p:nvSpPr>
        <p:spPr bwMode="auto">
          <a:xfrm>
            <a:off x="4800600" y="3198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11.6%</a:t>
            </a:r>
          </a:p>
        </p:txBody>
      </p:sp>
    </p:spTree>
    <p:extLst>
      <p:ext uri="{BB962C8B-B14F-4D97-AF65-F5344CB8AC3E}">
        <p14:creationId xmlns:p14="http://schemas.microsoft.com/office/powerpoint/2010/main" val="5031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p:nvPr>
        </p:nvSpPr>
        <p:spPr/>
        <p:txBody>
          <a:bodyPr/>
          <a:lstStyle/>
          <a:p>
            <a:r>
              <a:rPr lang="en-US" dirty="0"/>
              <a:t>2015 NC High School:</a:t>
            </a:r>
            <a:br>
              <a:rPr lang="en-US" dirty="0"/>
            </a:br>
            <a:r>
              <a:rPr lang="en-US" dirty="0"/>
              <a:t>Graduate 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34.4%</a:t>
            </a: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10.4%</a:t>
            </a: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37.2%</a:t>
            </a: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9.7%</a:t>
            </a: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4.6%</a:t>
            </a:r>
          </a:p>
        </p:txBody>
      </p:sp>
    </p:spTree>
    <p:extLst>
      <p:ext uri="{BB962C8B-B14F-4D97-AF65-F5344CB8AC3E}">
        <p14:creationId xmlns:p14="http://schemas.microsoft.com/office/powerpoint/2010/main" val="16965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a:t>Postsecondary Intentions </a:t>
            </a:r>
            <a:br>
              <a:rPr lang="en-US"/>
            </a:br>
            <a:r>
              <a:rPr lang="en-US"/>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44.8%</a:t>
            </a: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38.9%</a:t>
            </a: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14.3%</a:t>
            </a: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8.7%</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62.2%</a:t>
            </a: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21.1%</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Tree>
    <p:extLst>
      <p:ext uri="{BB962C8B-B14F-4D97-AF65-F5344CB8AC3E}">
        <p14:creationId xmlns:p14="http://schemas.microsoft.com/office/powerpoint/2010/main" val="83632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see the whole sky through a bamboo tube</a:t>
            </a:r>
          </a:p>
        </p:txBody>
      </p:sp>
      <p:pic>
        <p:nvPicPr>
          <p:cNvPr id="5" name="Picture 4"/>
          <p:cNvPicPr>
            <a:picLocks noChangeAspect="1"/>
          </p:cNvPicPr>
          <p:nvPr/>
        </p:nvPicPr>
        <p:blipFill>
          <a:blip r:embed="rId3"/>
          <a:stretch>
            <a:fillRect/>
          </a:stretch>
        </p:blipFill>
        <p:spPr>
          <a:xfrm>
            <a:off x="1041400" y="1466850"/>
            <a:ext cx="7162800" cy="5372100"/>
          </a:xfrm>
          <a:prstGeom prst="rect">
            <a:avLst/>
          </a:prstGeom>
        </p:spPr>
      </p:pic>
    </p:spTree>
    <p:extLst>
      <p:ext uri="{BB962C8B-B14F-4D97-AF65-F5344CB8AC3E}">
        <p14:creationId xmlns:p14="http://schemas.microsoft.com/office/powerpoint/2010/main" val="10497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Short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Loan Interviewers and Clerks</a:t>
            </a:r>
          </a:p>
          <a:p>
            <a:pPr marL="0" indent="0">
              <a:spcBef>
                <a:spcPts val="0"/>
              </a:spcBef>
              <a:buNone/>
              <a:tabLst>
                <a:tab pos="1306513" algn="r"/>
                <a:tab pos="1474788" algn="l"/>
              </a:tabLst>
            </a:pPr>
            <a:r>
              <a:rPr lang="en-US" sz="2400" dirty="0"/>
              <a:t>	</a:t>
            </a:r>
            <a:r>
              <a:rPr lang="en-US" sz="2400" dirty="0">
                <a:solidFill>
                  <a:srgbClr val="0531FF"/>
                </a:solidFill>
              </a:rPr>
              <a:t>$26,640 </a:t>
            </a:r>
            <a:r>
              <a:rPr lang="en-US" sz="2400" dirty="0"/>
              <a:t>	Costume Attendants</a:t>
            </a:r>
          </a:p>
          <a:p>
            <a:pPr marL="0" indent="0">
              <a:spcBef>
                <a:spcPts val="0"/>
              </a:spcBef>
              <a:buNone/>
              <a:tabLst>
                <a:tab pos="1306513" algn="r"/>
                <a:tab pos="1474788" algn="l"/>
              </a:tabLst>
            </a:pPr>
            <a:r>
              <a:rPr lang="en-US" sz="2400" dirty="0"/>
              <a:t>	</a:t>
            </a:r>
            <a:r>
              <a:rPr lang="en-US" sz="2400" dirty="0">
                <a:solidFill>
                  <a:srgbClr val="0531FF"/>
                </a:solidFill>
              </a:rPr>
              <a:t>$22,000 </a:t>
            </a:r>
            <a:r>
              <a:rPr lang="en-US" sz="2400" dirty="0"/>
              <a:t>	Medical Equipment Preparers</a:t>
            </a:r>
          </a:p>
          <a:p>
            <a:pPr marL="0" indent="0">
              <a:spcBef>
                <a:spcPts val="0"/>
              </a:spcBef>
              <a:buNone/>
              <a:tabLst>
                <a:tab pos="1306513" algn="r"/>
                <a:tab pos="1474788" algn="l"/>
              </a:tabLst>
            </a:pPr>
            <a:r>
              <a:rPr lang="en-US" sz="2400" dirty="0"/>
              <a:t>	</a:t>
            </a:r>
            <a:r>
              <a:rPr lang="en-US" sz="2400" dirty="0">
                <a:solidFill>
                  <a:srgbClr val="0531FF"/>
                </a:solidFill>
              </a:rPr>
              <a:t>$21,110 </a:t>
            </a:r>
            <a:r>
              <a:rPr lang="en-US" sz="2400" dirty="0"/>
              <a:t>	Healthcare Support Workers, all other</a:t>
            </a:r>
          </a:p>
          <a:p>
            <a:pPr marL="0" indent="0">
              <a:spcBef>
                <a:spcPts val="0"/>
              </a:spcBef>
              <a:buNone/>
              <a:tabLst>
                <a:tab pos="1306513" algn="r"/>
                <a:tab pos="1474788" algn="l"/>
              </a:tabLst>
            </a:pPr>
            <a:r>
              <a:rPr lang="en-US" sz="2400" dirty="0"/>
              <a:t>	</a:t>
            </a:r>
            <a:r>
              <a:rPr lang="en-US" sz="2400" dirty="0">
                <a:solidFill>
                  <a:srgbClr val="0531FF"/>
                </a:solidFill>
              </a:rPr>
              <a:t>$20,850 </a:t>
            </a:r>
            <a:r>
              <a:rPr lang="en-US" sz="2400" dirty="0"/>
              <a:t>	Helpers--</a:t>
            </a:r>
            <a:r>
              <a:rPr lang="en-US" sz="2400" dirty="0" err="1"/>
              <a:t>Brickmasons</a:t>
            </a:r>
            <a:r>
              <a:rPr lang="en-US" sz="2400" dirty="0"/>
              <a:t>, </a:t>
            </a:r>
            <a:r>
              <a:rPr lang="en-US" sz="2400" dirty="0" err="1"/>
              <a:t>Blockmasons</a:t>
            </a:r>
            <a:r>
              <a:rPr lang="en-US" sz="2400" dirty="0"/>
              <a:t>, Stonemasons, and Tile and Marble Setters</a:t>
            </a:r>
          </a:p>
          <a:p>
            <a:pPr marL="0" indent="0">
              <a:spcBef>
                <a:spcPts val="0"/>
              </a:spcBef>
              <a:buNone/>
              <a:tabLst>
                <a:tab pos="1306513" algn="r"/>
                <a:tab pos="1474788" algn="l"/>
              </a:tabLst>
            </a:pPr>
            <a:r>
              <a:rPr lang="en-US" sz="2400" dirty="0">
                <a:solidFill>
                  <a:srgbClr val="0531FF"/>
                </a:solidFill>
              </a:rPr>
              <a:t>	$20,400 </a:t>
            </a:r>
            <a:r>
              <a:rPr lang="en-US" sz="2400" dirty="0"/>
              <a:t>	Occupational Therapist Aides</a:t>
            </a:r>
          </a:p>
          <a:p>
            <a:pPr marL="0" indent="0">
              <a:spcBef>
                <a:spcPts val="0"/>
              </a:spcBef>
              <a:buNone/>
              <a:tabLst>
                <a:tab pos="1306513" algn="r"/>
                <a:tab pos="1474788" algn="l"/>
              </a:tabLst>
            </a:pPr>
            <a:r>
              <a:rPr lang="en-US" sz="2400" dirty="0"/>
              <a:t>	</a:t>
            </a:r>
            <a:r>
              <a:rPr lang="en-US" sz="2400" dirty="0">
                <a:solidFill>
                  <a:srgbClr val="0531FF"/>
                </a:solidFill>
              </a:rPr>
              <a:t>$20,170 </a:t>
            </a:r>
            <a:r>
              <a:rPr lang="en-US" sz="2400" dirty="0"/>
              <a:t>	Helpers--Carpenters</a:t>
            </a:r>
          </a:p>
          <a:p>
            <a:pPr marL="0" indent="0">
              <a:spcBef>
                <a:spcPts val="0"/>
              </a:spcBef>
              <a:buNone/>
              <a:tabLst>
                <a:tab pos="1306513" algn="r"/>
                <a:tab pos="1474788" algn="l"/>
              </a:tabLst>
            </a:pPr>
            <a:r>
              <a:rPr lang="en-US" sz="2400" dirty="0">
                <a:solidFill>
                  <a:srgbClr val="0531FF"/>
                </a:solidFill>
              </a:rPr>
              <a:t>	$19,850 </a:t>
            </a:r>
            <a:r>
              <a:rPr lang="en-US" sz="2400" dirty="0"/>
              <a:t>	Physical Therapist Aides</a:t>
            </a:r>
          </a:p>
          <a:p>
            <a:pPr marL="0" indent="0">
              <a:spcBef>
                <a:spcPts val="0"/>
              </a:spcBef>
              <a:buNone/>
              <a:tabLst>
                <a:tab pos="1306513" algn="r"/>
                <a:tab pos="1474788" algn="l"/>
              </a:tabLst>
            </a:pPr>
            <a:r>
              <a:rPr lang="en-US" sz="2400" dirty="0"/>
              <a:t>	</a:t>
            </a:r>
            <a:r>
              <a:rPr lang="en-US" sz="2400" dirty="0">
                <a:solidFill>
                  <a:srgbClr val="0531FF"/>
                </a:solidFill>
              </a:rPr>
              <a:t>$18,470 </a:t>
            </a:r>
            <a:r>
              <a:rPr lang="en-US" sz="2400" dirty="0"/>
              <a:t>	Helpers--Painters, Paperhangers, Plasterers, and Stucco Masons</a:t>
            </a:r>
          </a:p>
          <a:p>
            <a:pPr marL="0" indent="0">
              <a:spcBef>
                <a:spcPts val="0"/>
              </a:spcBef>
              <a:buNone/>
              <a:tabLst>
                <a:tab pos="1306513" algn="r"/>
                <a:tab pos="1474788" algn="l"/>
              </a:tabLst>
            </a:pPr>
            <a:r>
              <a:rPr lang="en-US" sz="2400" dirty="0"/>
              <a:t>	</a:t>
            </a:r>
            <a:r>
              <a:rPr lang="en-US" sz="2400" dirty="0">
                <a:solidFill>
                  <a:srgbClr val="0531FF"/>
                </a:solidFill>
              </a:rPr>
              <a:t>$17,530 </a:t>
            </a:r>
            <a:r>
              <a:rPr lang="en-US" sz="2400" dirty="0"/>
              <a:t>	Helpers--Roofers</a:t>
            </a:r>
          </a:p>
          <a:p>
            <a:pPr marL="0" indent="0">
              <a:spcBef>
                <a:spcPts val="0"/>
              </a:spcBef>
              <a:buNone/>
              <a:tabLst>
                <a:tab pos="1306513" algn="r"/>
                <a:tab pos="1474788" algn="l"/>
              </a:tabLst>
            </a:pPr>
            <a:r>
              <a:rPr lang="en-US" sz="2400" dirty="0"/>
              <a:t>	</a:t>
            </a:r>
            <a:r>
              <a:rPr lang="en-US" sz="2400" dirty="0">
                <a:solidFill>
                  <a:srgbClr val="0531FF"/>
                </a:solidFill>
              </a:rPr>
              <a:t>$17,410 </a:t>
            </a:r>
            <a:r>
              <a:rPr lang="en-US" sz="2400" dirty="0"/>
              <a:t>	Nursing Assistants</a:t>
            </a:r>
          </a:p>
          <a:p>
            <a:pPr marL="0" indent="0">
              <a:spcBef>
                <a:spcPts val="0"/>
              </a:spcBef>
              <a:buNone/>
              <a:tabLst>
                <a:tab pos="1306513" algn="r"/>
                <a:tab pos="1474788" algn="l"/>
              </a:tabLst>
            </a:pPr>
            <a:r>
              <a:rPr lang="en-US" sz="2400" dirty="0"/>
              <a:t>	</a:t>
            </a:r>
            <a:r>
              <a:rPr lang="en-US" sz="2400" dirty="0">
                <a:solidFill>
                  <a:srgbClr val="0531FF"/>
                </a:solidFill>
              </a:rPr>
              <a:t>$17,290 </a:t>
            </a:r>
            <a:r>
              <a:rPr lang="en-US" sz="2400" dirty="0"/>
              <a:t>	Veterinary Assistants and Laboratory Animal Caretakers</a:t>
            </a:r>
          </a:p>
          <a:p>
            <a:pPr marL="0" indent="0">
              <a:spcBef>
                <a:spcPts val="0"/>
              </a:spcBef>
              <a:buNone/>
              <a:tabLst>
                <a:tab pos="1306513" algn="r"/>
                <a:tab pos="1474788" algn="l"/>
              </a:tabLst>
            </a:pPr>
            <a:r>
              <a:rPr lang="en-US" sz="2400" dirty="0"/>
              <a:t>	</a:t>
            </a:r>
            <a:r>
              <a:rPr lang="en-US" sz="2400" dirty="0">
                <a:solidFill>
                  <a:srgbClr val="0531FF"/>
                </a:solidFill>
              </a:rPr>
              <a:t>$16,990 </a:t>
            </a:r>
            <a:r>
              <a:rPr lang="en-US" sz="2400" dirty="0"/>
              <a:t>	Taxi Drivers and Chauffeurs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Personal Care Aides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Home Health Aides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892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Moderate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$29,300 </a:t>
            </a:r>
            <a:r>
              <a:rPr lang="en-US" sz="2400" dirty="0"/>
              <a:t>	Dental Assistants</a:t>
            </a:r>
          </a:p>
          <a:p>
            <a:pPr marL="0" indent="0">
              <a:spcBef>
                <a:spcPts val="0"/>
              </a:spcBef>
              <a:buNone/>
              <a:tabLst>
                <a:tab pos="1306513" algn="r"/>
                <a:tab pos="1474788" algn="l"/>
              </a:tabLst>
            </a:pPr>
            <a:r>
              <a:rPr lang="en-US" sz="2400" dirty="0"/>
              <a:t>	</a:t>
            </a:r>
            <a:r>
              <a:rPr lang="en-US" sz="2400" dirty="0">
                <a:solidFill>
                  <a:srgbClr val="0531FF"/>
                </a:solidFill>
              </a:rPr>
              <a:t>$26,480 </a:t>
            </a:r>
            <a:r>
              <a:rPr lang="en-US" sz="2400" dirty="0"/>
              <a:t>	Computer-Controlled Machine Tool Operators, Metal and Plastic</a:t>
            </a:r>
          </a:p>
          <a:p>
            <a:pPr marL="0" indent="0">
              <a:spcBef>
                <a:spcPts val="0"/>
              </a:spcBef>
              <a:buNone/>
              <a:tabLst>
                <a:tab pos="1306513" algn="r"/>
                <a:tab pos="1474788" algn="l"/>
              </a:tabLst>
            </a:pPr>
            <a:r>
              <a:rPr lang="en-US" sz="2400" dirty="0"/>
              <a:t>	</a:t>
            </a:r>
            <a:r>
              <a:rPr lang="en-US" sz="2400" dirty="0">
                <a:solidFill>
                  <a:srgbClr val="0531FF"/>
                </a:solidFill>
              </a:rPr>
              <a:t>$25,300 </a:t>
            </a:r>
            <a:r>
              <a:rPr lang="en-US" sz="2400" dirty="0"/>
              <a:t>	Mechanical Door Repairers</a:t>
            </a:r>
          </a:p>
          <a:p>
            <a:pPr marL="0" indent="0">
              <a:spcBef>
                <a:spcPts val="0"/>
              </a:spcBef>
              <a:buNone/>
              <a:tabLst>
                <a:tab pos="1306513" algn="r"/>
                <a:tab pos="1474788" algn="l"/>
              </a:tabLst>
            </a:pPr>
            <a:r>
              <a:rPr lang="en-US" sz="2400" dirty="0"/>
              <a:t>	</a:t>
            </a:r>
            <a:r>
              <a:rPr lang="en-US" sz="2400" dirty="0">
                <a:solidFill>
                  <a:srgbClr val="0531FF"/>
                </a:solidFill>
              </a:rPr>
              <a:t>$25,270 </a:t>
            </a:r>
            <a:r>
              <a:rPr lang="en-US" sz="2400" dirty="0"/>
              <a:t>	Cement Masons and Concrete Finishers</a:t>
            </a:r>
          </a:p>
          <a:p>
            <a:pPr marL="0" indent="0">
              <a:spcBef>
                <a:spcPts val="0"/>
              </a:spcBef>
              <a:buNone/>
              <a:tabLst>
                <a:tab pos="1306513" algn="r"/>
                <a:tab pos="1474788" algn="l"/>
              </a:tabLst>
            </a:pPr>
            <a:r>
              <a:rPr lang="en-US" sz="2400" dirty="0"/>
              <a:t>	</a:t>
            </a:r>
            <a:r>
              <a:rPr lang="en-US" sz="2400" dirty="0">
                <a:solidFill>
                  <a:srgbClr val="0531FF"/>
                </a:solidFill>
              </a:rPr>
              <a:t>$24,890 </a:t>
            </a:r>
            <a:r>
              <a:rPr lang="en-US" sz="2400" dirty="0"/>
              <a:t>	Roofers</a:t>
            </a:r>
          </a:p>
          <a:p>
            <a:pPr marL="0" indent="0">
              <a:spcBef>
                <a:spcPts val="0"/>
              </a:spcBef>
              <a:buNone/>
              <a:tabLst>
                <a:tab pos="1306513" algn="r"/>
                <a:tab pos="1474788" algn="l"/>
              </a:tabLst>
            </a:pPr>
            <a:r>
              <a:rPr lang="en-US" sz="2400" dirty="0"/>
              <a:t>	</a:t>
            </a:r>
            <a:r>
              <a:rPr lang="en-US" sz="2400" dirty="0">
                <a:solidFill>
                  <a:srgbClr val="0531FF"/>
                </a:solidFill>
              </a:rPr>
              <a:t>$23,530 </a:t>
            </a:r>
            <a:r>
              <a:rPr lang="en-US" sz="2400" dirty="0"/>
              <a:t>	Medical Assistants</a:t>
            </a:r>
          </a:p>
          <a:p>
            <a:pPr marL="0" indent="0">
              <a:spcBef>
                <a:spcPts val="0"/>
              </a:spcBef>
              <a:buNone/>
              <a:tabLst>
                <a:tab pos="1306513" algn="r"/>
                <a:tab pos="1474788" algn="l"/>
              </a:tabLst>
            </a:pPr>
            <a:r>
              <a:rPr lang="en-US" sz="2400" dirty="0"/>
              <a:t>	</a:t>
            </a:r>
            <a:r>
              <a:rPr lang="en-US" sz="2400" dirty="0">
                <a:solidFill>
                  <a:srgbClr val="0531FF"/>
                </a:solidFill>
              </a:rPr>
              <a:t>$23,110 </a:t>
            </a:r>
            <a:r>
              <a:rPr lang="en-US" sz="2400" dirty="0"/>
              <a:t>	Insulation Workers, Floor, Ceiling, and Wall</a:t>
            </a:r>
          </a:p>
          <a:p>
            <a:pPr marL="0" indent="0">
              <a:spcBef>
                <a:spcPts val="0"/>
              </a:spcBef>
              <a:buNone/>
              <a:tabLst>
                <a:tab pos="1306513" algn="r"/>
                <a:tab pos="1474788" algn="l"/>
              </a:tabLst>
            </a:pPr>
            <a:r>
              <a:rPr lang="en-US" sz="2400" dirty="0"/>
              <a:t>	</a:t>
            </a:r>
            <a:r>
              <a:rPr lang="en-US" sz="2400" dirty="0">
                <a:solidFill>
                  <a:srgbClr val="0531FF"/>
                </a:solidFill>
              </a:rPr>
              <a:t>$20,770 </a:t>
            </a:r>
            <a:r>
              <a:rPr lang="en-US" sz="2400" dirty="0"/>
              <a:t>	Ambulance Drivers and Attendants, Except Emergency Medical Technicians</a:t>
            </a:r>
          </a:p>
          <a:p>
            <a:pPr marL="0" indent="0">
              <a:spcBef>
                <a:spcPts val="0"/>
              </a:spcBef>
              <a:buNone/>
              <a:tabLst>
                <a:tab pos="1306513" algn="r"/>
                <a:tab pos="1474788" algn="l"/>
              </a:tabLst>
            </a:pPr>
            <a:r>
              <a:rPr lang="en-US" sz="2400" dirty="0"/>
              <a:t>	</a:t>
            </a:r>
            <a:r>
              <a:rPr lang="en-US" sz="2400" dirty="0">
                <a:solidFill>
                  <a:srgbClr val="0531FF"/>
                </a:solidFill>
              </a:rPr>
              <a:t>$18,670 </a:t>
            </a:r>
            <a:r>
              <a:rPr lang="en-US" sz="2400" dirty="0"/>
              <a:t>	Construction Laborers</a:t>
            </a:r>
          </a:p>
          <a:p>
            <a:pPr marL="0" indent="0">
              <a:spcBef>
                <a:spcPts val="0"/>
              </a:spcBef>
              <a:buNone/>
              <a:tabLst>
                <a:tab pos="1306513" algn="r"/>
                <a:tab pos="1474788" algn="l"/>
              </a:tabLst>
            </a:pPr>
            <a:r>
              <a:rPr lang="en-US" sz="2400" dirty="0"/>
              <a:t>	</a:t>
            </a:r>
            <a:r>
              <a:rPr lang="en-US" sz="2400" dirty="0">
                <a:solidFill>
                  <a:srgbClr val="0531FF"/>
                </a:solidFill>
              </a:rPr>
              <a:t>$18,430 </a:t>
            </a:r>
            <a:r>
              <a:rPr lang="en-US" sz="2400" dirty="0"/>
              <a:t>	Floor Layers, Except Carpet, Wood, and Hard Tiles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65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Long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$34,650 	</a:t>
            </a:r>
            <a:r>
              <a:rPr lang="en-US" sz="2400" dirty="0"/>
              <a:t>Electrical Power-Line Installers and Repairers</a:t>
            </a:r>
          </a:p>
          <a:p>
            <a:pPr marL="0" indent="0">
              <a:spcBef>
                <a:spcPts val="0"/>
              </a:spcBef>
              <a:buNone/>
              <a:tabLst>
                <a:tab pos="1306513" algn="r"/>
                <a:tab pos="1474788" algn="l"/>
              </a:tabLst>
            </a:pPr>
            <a:r>
              <a:rPr lang="en-US" sz="2400" dirty="0">
                <a:solidFill>
                  <a:srgbClr val="0531FF"/>
                </a:solidFill>
              </a:rPr>
              <a:t>	$29,390 </a:t>
            </a:r>
            <a:r>
              <a:rPr lang="en-US" sz="2400" dirty="0">
                <a:solidFill>
                  <a:srgbClr val="0432FF"/>
                </a:solidFill>
              </a:rPr>
              <a:t>	</a:t>
            </a:r>
            <a:r>
              <a:rPr lang="en-US" sz="2400" dirty="0"/>
              <a:t>Computer Numerically Controlled Machine Tool Programmers, Metal and Plastic</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$25,960 </a:t>
            </a:r>
            <a:r>
              <a:rPr lang="en-US" sz="2400" dirty="0">
                <a:solidFill>
                  <a:srgbClr val="0432FF"/>
                </a:solidFill>
              </a:rPr>
              <a:t>	</a:t>
            </a:r>
            <a:r>
              <a:rPr lang="en-US" sz="2400" dirty="0"/>
              <a:t>Opticians, Dispensing</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$25,370 </a:t>
            </a:r>
            <a:r>
              <a:rPr lang="en-US" sz="2400" dirty="0">
                <a:solidFill>
                  <a:srgbClr val="0432FF"/>
                </a:solidFill>
              </a:rPr>
              <a:t>	</a:t>
            </a:r>
            <a:r>
              <a:rPr lang="en-US" sz="2400" dirty="0" err="1"/>
              <a:t>Brickmasons</a:t>
            </a:r>
            <a:r>
              <a:rPr lang="en-US" sz="2400" dirty="0"/>
              <a:t> and </a:t>
            </a:r>
            <a:r>
              <a:rPr lang="en-US" sz="2400" dirty="0" err="1"/>
              <a:t>Blockmasons</a:t>
            </a:r>
            <a:endParaRPr lang="en-US" sz="2400" dirty="0"/>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$21,940 	</a:t>
            </a:r>
            <a:r>
              <a:rPr lang="en-US" sz="2400" dirty="0"/>
              <a:t>Medical Appliance Technicians</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$16,630 </a:t>
            </a:r>
            <a:r>
              <a:rPr lang="en-US" sz="2400" dirty="0">
                <a:solidFill>
                  <a:srgbClr val="0432FF"/>
                </a:solidFill>
              </a:rPr>
              <a:t>	</a:t>
            </a:r>
            <a:r>
              <a:rPr lang="en-US" sz="24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2361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1-2 Year Diploma/Certificate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$32,610 </a:t>
            </a:r>
            <a:r>
              <a:rPr lang="en-US" sz="2400" dirty="0">
                <a:solidFill>
                  <a:srgbClr val="0432FF"/>
                </a:solidFill>
              </a:rPr>
              <a:t>	</a:t>
            </a:r>
            <a:r>
              <a:rPr lang="en-US" sz="2400" dirty="0"/>
              <a:t>Surgical Technologists</a:t>
            </a:r>
          </a:p>
          <a:p>
            <a:pPr marL="0" indent="0">
              <a:spcBef>
                <a:spcPts val="0"/>
              </a:spcBef>
              <a:buNone/>
              <a:tabLst>
                <a:tab pos="1306513" algn="r"/>
                <a:tab pos="1474788" algn="l"/>
              </a:tabLst>
            </a:pPr>
            <a:r>
              <a:rPr lang="en-US" sz="2400" dirty="0">
                <a:solidFill>
                  <a:srgbClr val="0531FF"/>
                </a:solidFill>
              </a:rPr>
              <a:t>	$25,070 </a:t>
            </a:r>
            <a:r>
              <a:rPr lang="en-US" sz="2400" dirty="0">
                <a:solidFill>
                  <a:srgbClr val="0432FF"/>
                </a:solidFill>
              </a:rPr>
              <a:t>	</a:t>
            </a:r>
            <a:r>
              <a:rPr lang="en-US" sz="2400" dirty="0"/>
              <a:t>Health Technologists and Technicians, all othe</a:t>
            </a:r>
            <a:r>
              <a:rPr lang="en-US" sz="2400" dirty="0">
                <a:solidFill>
                  <a:srgbClr val="0432FF"/>
                </a:solidFill>
              </a:rPr>
              <a:t>r</a:t>
            </a:r>
          </a:p>
          <a:p>
            <a:pPr marL="0" indent="0">
              <a:spcBef>
                <a:spcPts val="0"/>
              </a:spcBef>
              <a:buNone/>
              <a:tabLst>
                <a:tab pos="1306513" algn="r"/>
                <a:tab pos="1474788" algn="l"/>
              </a:tabLst>
            </a:pPr>
            <a:r>
              <a:rPr lang="en-US" sz="2400" dirty="0">
                <a:solidFill>
                  <a:srgbClr val="0432FF"/>
                </a:solidFill>
              </a:rPr>
              <a:t>	$23,400 	</a:t>
            </a:r>
            <a:r>
              <a:rPr lang="en-US" sz="2400" dirty="0"/>
              <a:t>Medical Secretaries</a:t>
            </a:r>
          </a:p>
          <a:p>
            <a:pPr marL="0" indent="0">
              <a:spcBef>
                <a:spcPts val="0"/>
              </a:spcBef>
              <a:buNone/>
              <a:tabLst>
                <a:tab pos="1306513" algn="r"/>
                <a:tab pos="1474788" algn="l"/>
              </a:tabLst>
            </a:pPr>
            <a:r>
              <a:rPr lang="en-US" sz="2400" dirty="0">
                <a:solidFill>
                  <a:srgbClr val="0432FF"/>
                </a:solidFill>
              </a:rPr>
              <a:t>	$20,870 	</a:t>
            </a:r>
            <a:r>
              <a:rPr lang="en-US" sz="2400" dirty="0"/>
              <a:t>Massage Therapists</a:t>
            </a:r>
          </a:p>
          <a:p>
            <a:pPr marL="0" indent="0">
              <a:spcBef>
                <a:spcPts val="0"/>
              </a:spcBef>
              <a:buNone/>
              <a:tabLst>
                <a:tab pos="1306513" algn="r"/>
                <a:tab pos="1474788" algn="l"/>
              </a:tabLst>
            </a:pPr>
            <a:r>
              <a:rPr lang="en-US" sz="2400" dirty="0">
                <a:solidFill>
                  <a:srgbClr val="0432FF"/>
                </a:solidFill>
              </a:rPr>
              <a:t>	$16,100 	</a:t>
            </a:r>
            <a:r>
              <a:rPr lang="en-US" sz="2400" dirty="0"/>
              <a:t>Gaming Dealers</a:t>
            </a:r>
          </a:p>
        </p:txBody>
      </p:sp>
    </p:spTree>
    <p:extLst>
      <p:ext uri="{BB962C8B-B14F-4D97-AF65-F5344CB8AC3E}">
        <p14:creationId xmlns:p14="http://schemas.microsoft.com/office/powerpoint/2010/main" val="15078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Associate Degree</a:t>
            </a:r>
            <a:br>
              <a:rPr lang="en-US" dirty="0"/>
            </a:br>
            <a:r>
              <a:rPr lang="en-US" sz="3100" dirty="0"/>
              <a:t>NC starting salaries - high-projected demand 2024</a:t>
            </a:r>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$56,130 </a:t>
            </a:r>
            <a:r>
              <a:rPr lang="en-US" sz="2400" dirty="0"/>
              <a:t>	Radiation Therapists</a:t>
            </a:r>
          </a:p>
          <a:p>
            <a:pPr marL="0" indent="0">
              <a:spcBef>
                <a:spcPts val="0"/>
              </a:spcBef>
              <a:buNone/>
              <a:tabLst>
                <a:tab pos="1306513" algn="r"/>
                <a:tab pos="1474788" algn="l"/>
              </a:tabLst>
            </a:pPr>
            <a:r>
              <a:rPr lang="en-US" sz="2400" dirty="0"/>
              <a:t>	</a:t>
            </a:r>
            <a:r>
              <a:rPr lang="en-US" sz="2400" dirty="0">
                <a:solidFill>
                  <a:srgbClr val="0531FF"/>
                </a:solidFill>
              </a:rPr>
              <a:t>$52,050 </a:t>
            </a:r>
            <a:r>
              <a:rPr lang="en-US" sz="2400" dirty="0"/>
              <a:t>	Dental Hygienists</a:t>
            </a:r>
          </a:p>
          <a:p>
            <a:pPr marL="0" indent="0">
              <a:spcBef>
                <a:spcPts val="0"/>
              </a:spcBef>
              <a:buNone/>
              <a:tabLst>
                <a:tab pos="1306513" algn="r"/>
                <a:tab pos="1474788" algn="l"/>
              </a:tabLst>
            </a:pPr>
            <a:r>
              <a:rPr lang="en-US" sz="2400" dirty="0"/>
              <a:t>	</a:t>
            </a:r>
            <a:r>
              <a:rPr lang="en-US" sz="2400" dirty="0">
                <a:solidFill>
                  <a:srgbClr val="0531FF"/>
                </a:solidFill>
              </a:rPr>
              <a:t>$49,640 </a:t>
            </a:r>
            <a:r>
              <a:rPr lang="en-US" sz="2400" dirty="0"/>
              <a:t>	Diagnostic Medical Sonographers</a:t>
            </a:r>
          </a:p>
          <a:p>
            <a:pPr marL="0" indent="0">
              <a:spcBef>
                <a:spcPts val="0"/>
              </a:spcBef>
              <a:buNone/>
              <a:tabLst>
                <a:tab pos="1306513" algn="r"/>
                <a:tab pos="1474788" algn="l"/>
              </a:tabLst>
            </a:pPr>
            <a:r>
              <a:rPr lang="en-US" sz="2400" dirty="0"/>
              <a:t>	</a:t>
            </a:r>
            <a:r>
              <a:rPr lang="en-US" sz="2400" dirty="0">
                <a:solidFill>
                  <a:srgbClr val="0531FF"/>
                </a:solidFill>
              </a:rPr>
              <a:t>$44,960 </a:t>
            </a:r>
            <a:r>
              <a:rPr lang="en-US" sz="2400" dirty="0"/>
              <a:t>	Cardiovascular Technologists and Technicians</a:t>
            </a:r>
          </a:p>
          <a:p>
            <a:pPr marL="0" indent="0">
              <a:spcBef>
                <a:spcPts val="0"/>
              </a:spcBef>
              <a:buNone/>
              <a:tabLst>
                <a:tab pos="1306513" algn="r"/>
                <a:tab pos="1474788" algn="l"/>
              </a:tabLst>
            </a:pPr>
            <a:r>
              <a:rPr lang="en-US" sz="2400" dirty="0"/>
              <a:t>	</a:t>
            </a:r>
            <a:r>
              <a:rPr lang="en-US" sz="2400" dirty="0">
                <a:solidFill>
                  <a:srgbClr val="0531FF"/>
                </a:solidFill>
              </a:rPr>
              <a:t>$43,910 </a:t>
            </a:r>
            <a:r>
              <a:rPr lang="en-US" sz="2400" dirty="0"/>
              <a:t>	Registered Nurses</a:t>
            </a:r>
          </a:p>
          <a:p>
            <a:pPr marL="0" indent="0">
              <a:spcBef>
                <a:spcPts val="0"/>
              </a:spcBef>
              <a:buNone/>
              <a:tabLst>
                <a:tab pos="1306513" algn="r"/>
                <a:tab pos="1474788" algn="l"/>
              </a:tabLst>
            </a:pPr>
            <a:r>
              <a:rPr lang="en-US" sz="2400" dirty="0"/>
              <a:t>	</a:t>
            </a:r>
            <a:r>
              <a:rPr lang="en-US" sz="2400" dirty="0">
                <a:solidFill>
                  <a:srgbClr val="0531FF"/>
                </a:solidFill>
              </a:rPr>
              <a:t>$42,870 </a:t>
            </a:r>
            <a:r>
              <a:rPr lang="en-US" sz="2400" dirty="0"/>
              <a:t>	Occupational Therapist Assistants</a:t>
            </a:r>
          </a:p>
          <a:p>
            <a:pPr marL="0" indent="0">
              <a:spcBef>
                <a:spcPts val="0"/>
              </a:spcBef>
              <a:buNone/>
              <a:tabLst>
                <a:tab pos="1306513" algn="r"/>
                <a:tab pos="1474788" algn="l"/>
              </a:tabLst>
            </a:pPr>
            <a:r>
              <a:rPr lang="en-US" sz="2400" dirty="0"/>
              <a:t>	</a:t>
            </a:r>
            <a:r>
              <a:rPr lang="en-US" sz="2400" dirty="0">
                <a:solidFill>
                  <a:srgbClr val="0531FF"/>
                </a:solidFill>
              </a:rPr>
              <a:t>$42,680 </a:t>
            </a:r>
            <a:r>
              <a:rPr lang="en-US" sz="2400" dirty="0"/>
              <a:t>	Physical Therapist Assistants</a:t>
            </a:r>
          </a:p>
          <a:p>
            <a:pPr marL="0" indent="0">
              <a:spcBef>
                <a:spcPts val="0"/>
              </a:spcBef>
              <a:buNone/>
              <a:tabLst>
                <a:tab pos="1306513" algn="r"/>
                <a:tab pos="1474788" algn="l"/>
              </a:tabLst>
            </a:pPr>
            <a:r>
              <a:rPr lang="en-US" sz="2400" dirty="0"/>
              <a:t>	</a:t>
            </a:r>
            <a:r>
              <a:rPr lang="en-US" sz="2400" dirty="0">
                <a:solidFill>
                  <a:srgbClr val="0531FF"/>
                </a:solidFill>
              </a:rPr>
              <a:t>$42,540 </a:t>
            </a:r>
            <a:r>
              <a:rPr lang="en-US" sz="2400" dirty="0"/>
              <a:t>	Respiratory Therapists</a:t>
            </a:r>
          </a:p>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Medical and Clinical Laboratory Technicians</a:t>
            </a:r>
          </a:p>
          <a:p>
            <a:pPr marL="0" indent="0">
              <a:spcBef>
                <a:spcPts val="0"/>
              </a:spcBef>
              <a:buNone/>
              <a:tabLst>
                <a:tab pos="1306513" algn="r"/>
                <a:tab pos="1474788" algn="l"/>
              </a:tabLst>
            </a:pPr>
            <a:r>
              <a:rPr lang="en-US" sz="2400" dirty="0"/>
              <a:t>	</a:t>
            </a:r>
            <a:r>
              <a:rPr lang="en-US" sz="2400" dirty="0">
                <a:solidFill>
                  <a:srgbClr val="0531FF"/>
                </a:solidFill>
              </a:rPr>
              <a:t>$21,520 </a:t>
            </a:r>
            <a:r>
              <a:rPr lang="en-US" sz="2400" dirty="0"/>
              <a:t>	Veterinary Technologists and Technicians</a:t>
            </a:r>
          </a:p>
        </p:txBody>
      </p:sp>
    </p:spTree>
    <p:extLst>
      <p:ext uri="{BB962C8B-B14F-4D97-AF65-F5344CB8AC3E}">
        <p14:creationId xmlns:p14="http://schemas.microsoft.com/office/powerpoint/2010/main" val="14198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 Top-Paying Associate Degrees:</a:t>
            </a:r>
            <a:br>
              <a:rPr lang="en-US" dirty="0"/>
            </a:br>
            <a:r>
              <a:rPr lang="en-US" sz="3600" dirty="0"/>
              <a:t>after five years of employment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2100"/>
            <a:ext cx="10370945" cy="4229100"/>
          </a:xfrm>
          <a:prstGeom prst="rect">
            <a:avLst/>
          </a:prstGeom>
        </p:spPr>
      </p:pic>
      <p:sp>
        <p:nvSpPr>
          <p:cNvPr id="5" name="TextBox 4"/>
          <p:cNvSpPr txBox="1"/>
          <p:nvPr/>
        </p:nvSpPr>
        <p:spPr>
          <a:xfrm>
            <a:off x="7683500" y="2444402"/>
            <a:ext cx="1828800" cy="461665"/>
          </a:xfrm>
          <a:prstGeom prst="rect">
            <a:avLst/>
          </a:prstGeom>
          <a:noFill/>
        </p:spPr>
        <p:txBody>
          <a:bodyPr wrap="square" rtlCol="0">
            <a:spAutoFit/>
          </a:bodyPr>
          <a:lstStyle/>
          <a:p>
            <a:r>
              <a:rPr lang="en-US" sz="2400" dirty="0"/>
              <a:t>$60,869</a:t>
            </a:r>
          </a:p>
        </p:txBody>
      </p:sp>
      <p:sp>
        <p:nvSpPr>
          <p:cNvPr id="6" name="TextBox 5"/>
          <p:cNvSpPr txBox="1"/>
          <p:nvPr/>
        </p:nvSpPr>
        <p:spPr>
          <a:xfrm>
            <a:off x="7709719" y="2880667"/>
            <a:ext cx="1828800" cy="461665"/>
          </a:xfrm>
          <a:prstGeom prst="rect">
            <a:avLst/>
          </a:prstGeom>
          <a:noFill/>
        </p:spPr>
        <p:txBody>
          <a:bodyPr wrap="square" rtlCol="0">
            <a:spAutoFit/>
          </a:bodyPr>
          <a:lstStyle/>
          <a:p>
            <a:r>
              <a:rPr lang="en-US" sz="2400" dirty="0"/>
              <a:t>$59,102</a:t>
            </a:r>
          </a:p>
        </p:txBody>
      </p:sp>
      <p:sp>
        <p:nvSpPr>
          <p:cNvPr id="7" name="TextBox 6"/>
          <p:cNvSpPr txBox="1"/>
          <p:nvPr/>
        </p:nvSpPr>
        <p:spPr>
          <a:xfrm>
            <a:off x="7683500" y="4813300"/>
            <a:ext cx="1828800" cy="461665"/>
          </a:xfrm>
          <a:prstGeom prst="rect">
            <a:avLst/>
          </a:prstGeom>
          <a:noFill/>
        </p:spPr>
        <p:txBody>
          <a:bodyPr wrap="square" rtlCol="0">
            <a:spAutoFit/>
          </a:bodyPr>
          <a:lstStyle/>
          <a:p>
            <a:r>
              <a:rPr lang="en-US" sz="2400" dirty="0"/>
              <a:t>$48,160</a:t>
            </a:r>
          </a:p>
        </p:txBody>
      </p:sp>
    </p:spTree>
    <p:extLst>
      <p:ext uri="{BB962C8B-B14F-4D97-AF65-F5344CB8AC3E}">
        <p14:creationId xmlns:p14="http://schemas.microsoft.com/office/powerpoint/2010/main" val="77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NC Associate Degrees </a:t>
            </a:r>
            <a:r>
              <a:rPr lang="mr-IN" dirty="0"/>
              <a:t>–</a:t>
            </a:r>
            <a:r>
              <a:rPr lang="en-US" dirty="0"/>
              <a:t> </a:t>
            </a:r>
            <a:br>
              <a:rPr lang="en-US" dirty="0"/>
            </a:br>
            <a:r>
              <a:rPr lang="en-US" dirty="0"/>
              <a:t>Five-Year Wages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a:t>$32,431</a:t>
            </a:r>
          </a:p>
        </p:txBody>
      </p:sp>
    </p:spTree>
    <p:extLst>
      <p:ext uri="{BB962C8B-B14F-4D97-AF65-F5344CB8AC3E}">
        <p14:creationId xmlns:p14="http://schemas.microsoft.com/office/powerpoint/2010/main" val="145079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 Selected Associate Degrees – Five-Year Wages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562100"/>
            <a:ext cx="9592918" cy="3898900"/>
          </a:xfrm>
          <a:prstGeom prst="rect">
            <a:avLst/>
          </a:prstGeom>
        </p:spPr>
      </p:pic>
      <p:sp>
        <p:nvSpPr>
          <p:cNvPr id="4" name="TextBox 3"/>
          <p:cNvSpPr txBox="1"/>
          <p:nvPr/>
        </p:nvSpPr>
        <p:spPr>
          <a:xfrm>
            <a:off x="6205466" y="3473561"/>
            <a:ext cx="2836934" cy="461665"/>
          </a:xfrm>
          <a:prstGeom prst="rect">
            <a:avLst/>
          </a:prstGeom>
          <a:noFill/>
        </p:spPr>
        <p:txBody>
          <a:bodyPr wrap="square" rtlCol="0">
            <a:spAutoFit/>
          </a:bodyPr>
          <a:lstStyle/>
          <a:p>
            <a:r>
              <a:rPr lang="en-US" sz="2400" dirty="0"/>
              <a:t>$32,800</a:t>
            </a:r>
          </a:p>
        </p:txBody>
      </p:sp>
      <p:sp>
        <p:nvSpPr>
          <p:cNvPr id="5" name="TextBox 4"/>
          <p:cNvSpPr txBox="1"/>
          <p:nvPr/>
        </p:nvSpPr>
        <p:spPr>
          <a:xfrm>
            <a:off x="6307066" y="2409452"/>
            <a:ext cx="2836934" cy="461665"/>
          </a:xfrm>
          <a:prstGeom prst="rect">
            <a:avLst/>
          </a:prstGeom>
          <a:noFill/>
        </p:spPr>
        <p:txBody>
          <a:bodyPr wrap="square" rtlCol="0">
            <a:spAutoFit/>
          </a:bodyPr>
          <a:lstStyle/>
          <a:p>
            <a:r>
              <a:rPr lang="en-US" sz="2400" dirty="0"/>
              <a:t>$43,062</a:t>
            </a:r>
          </a:p>
        </p:txBody>
      </p:sp>
      <p:sp>
        <p:nvSpPr>
          <p:cNvPr id="6" name="TextBox 5"/>
          <p:cNvSpPr txBox="1"/>
          <p:nvPr/>
        </p:nvSpPr>
        <p:spPr>
          <a:xfrm>
            <a:off x="877447" y="3951534"/>
            <a:ext cx="2836934" cy="461665"/>
          </a:xfrm>
          <a:prstGeom prst="rect">
            <a:avLst/>
          </a:prstGeom>
          <a:noFill/>
        </p:spPr>
        <p:txBody>
          <a:bodyPr wrap="square" rtlCol="0">
            <a:spAutoFit/>
          </a:bodyPr>
          <a:lstStyle/>
          <a:p>
            <a:r>
              <a:rPr lang="en-US" sz="2400" dirty="0"/>
              <a:t>$23,316</a:t>
            </a:r>
          </a:p>
        </p:txBody>
      </p:sp>
      <p:sp>
        <p:nvSpPr>
          <p:cNvPr id="7" name="TextBox 6"/>
          <p:cNvSpPr txBox="1"/>
          <p:nvPr/>
        </p:nvSpPr>
        <p:spPr>
          <a:xfrm>
            <a:off x="815340" y="2756817"/>
            <a:ext cx="2836934" cy="461665"/>
          </a:xfrm>
          <a:prstGeom prst="rect">
            <a:avLst/>
          </a:prstGeom>
          <a:noFill/>
        </p:spPr>
        <p:txBody>
          <a:bodyPr wrap="square" rtlCol="0">
            <a:spAutoFit/>
          </a:bodyPr>
          <a:lstStyle/>
          <a:p>
            <a:r>
              <a:rPr lang="en-US" sz="2400" dirty="0"/>
              <a:t>$34,619</a:t>
            </a:r>
          </a:p>
        </p:txBody>
      </p:sp>
    </p:spTree>
    <p:extLst>
      <p:ext uri="{BB962C8B-B14F-4D97-AF65-F5344CB8AC3E}">
        <p14:creationId xmlns:p14="http://schemas.microsoft.com/office/powerpoint/2010/main" val="206821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Bachelor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531FF"/>
                </a:solidFill>
              </a:rPr>
              <a:t>$76,020 </a:t>
            </a:r>
            <a:r>
              <a:rPr lang="en-US" sz="2200" dirty="0"/>
              <a:t>	Physician Assistants</a:t>
            </a:r>
          </a:p>
          <a:p>
            <a:pPr marL="0" indent="0">
              <a:spcBef>
                <a:spcPts val="0"/>
              </a:spcBef>
              <a:buNone/>
              <a:tabLst>
                <a:tab pos="1306513" algn="r"/>
                <a:tab pos="1474788" algn="l"/>
              </a:tabLst>
            </a:pPr>
            <a:r>
              <a:rPr lang="en-US" sz="2200" dirty="0"/>
              <a:t>	</a:t>
            </a:r>
            <a:r>
              <a:rPr lang="en-US" sz="2200" dirty="0">
                <a:solidFill>
                  <a:srgbClr val="0531FF"/>
                </a:solidFill>
              </a:rPr>
              <a:t>$59,460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531FF"/>
                </a:solidFill>
              </a:rPr>
              <a:t>$56,610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531FF"/>
                </a:solidFill>
              </a:rPr>
              <a:t>$55,560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531FF"/>
                </a:solidFill>
              </a:rPr>
              <a:t>$49,710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531FF"/>
                </a:solidFill>
              </a:rPr>
              <a:t>$48,500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531FF"/>
                </a:solidFill>
              </a:rPr>
              <a:t>$47,180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531FF"/>
                </a:solidFill>
              </a:rPr>
              <a:t>$46,710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531FF"/>
                </a:solidFill>
              </a:rPr>
              <a:t>$45,120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531FF"/>
                </a:solidFill>
              </a:rPr>
              <a:t>$44,100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531FF"/>
                </a:solidFill>
              </a:rPr>
              <a:t>$41,550 </a:t>
            </a:r>
            <a:r>
              <a:rPr lang="en-US" sz="2200" dirty="0"/>
              <a:t>	Medical and Clinical Laboratory Technologists</a:t>
            </a:r>
          </a:p>
          <a:p>
            <a:pPr marL="0" indent="0">
              <a:spcBef>
                <a:spcPts val="0"/>
              </a:spcBef>
              <a:buNone/>
              <a:tabLst>
                <a:tab pos="1306513" algn="r"/>
                <a:tab pos="1474788" algn="l"/>
              </a:tabLst>
            </a:pPr>
            <a:r>
              <a:rPr lang="en-US" sz="2200" dirty="0"/>
              <a:t>	</a:t>
            </a:r>
            <a:r>
              <a:rPr lang="en-US" sz="2200" dirty="0">
                <a:solidFill>
                  <a:srgbClr val="0531FF"/>
                </a:solidFill>
              </a:rPr>
              <a:t>$39,670 </a:t>
            </a:r>
            <a:r>
              <a:rPr lang="en-US" sz="2200" dirty="0"/>
              <a:t>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a:t>
            </a:r>
            <a:r>
              <a:rPr lang="en-US" sz="2200" dirty="0">
                <a:solidFill>
                  <a:srgbClr val="0531FF"/>
                </a:solidFill>
              </a:rPr>
              <a:t>$36,150 </a:t>
            </a:r>
            <a:r>
              <a:rPr lang="en-US" sz="2200" dirty="0"/>
              <a:t>	Healthcare Social Workers</a:t>
            </a:r>
          </a:p>
          <a:p>
            <a:pPr marL="0" indent="0">
              <a:spcBef>
                <a:spcPts val="0"/>
              </a:spcBef>
              <a:buNone/>
              <a:tabLst>
                <a:tab pos="1306513" algn="r"/>
                <a:tab pos="1474788" algn="l"/>
              </a:tabLst>
            </a:pPr>
            <a:r>
              <a:rPr lang="en-US" sz="2200" dirty="0"/>
              <a:t>	</a:t>
            </a:r>
            <a:r>
              <a:rPr lang="en-US" sz="2200" dirty="0">
                <a:solidFill>
                  <a:srgbClr val="0531FF"/>
                </a:solidFill>
              </a:rPr>
              <a:t>$33,860 </a:t>
            </a:r>
            <a:r>
              <a:rPr lang="en-US" sz="2200" dirty="0"/>
              <a:t>	</a:t>
            </a:r>
            <a:r>
              <a:rPr lang="en-US" sz="2200" dirty="0" err="1"/>
              <a:t>Orthotists</a:t>
            </a:r>
            <a:r>
              <a:rPr lang="en-US" sz="2200" dirty="0"/>
              <a:t> and Prosthetists</a:t>
            </a:r>
          </a:p>
          <a:p>
            <a:pPr marL="0" indent="0">
              <a:spcBef>
                <a:spcPts val="0"/>
              </a:spcBef>
              <a:buNone/>
              <a:tabLst>
                <a:tab pos="1306513" algn="r"/>
                <a:tab pos="1474788" algn="l"/>
              </a:tabLst>
            </a:pPr>
            <a:r>
              <a:rPr lang="en-US" sz="2200" dirty="0"/>
              <a:t>	</a:t>
            </a:r>
            <a:r>
              <a:rPr lang="en-US" sz="2200" dirty="0">
                <a:solidFill>
                  <a:srgbClr val="0531FF"/>
                </a:solidFill>
              </a:rPr>
              <a:t>$33,200 </a:t>
            </a:r>
            <a:r>
              <a:rPr lang="en-US" sz="2200" dirty="0"/>
              <a:t>	Therapists, all other</a:t>
            </a:r>
          </a:p>
          <a:p>
            <a:pPr marL="0" indent="0">
              <a:spcBef>
                <a:spcPts val="0"/>
              </a:spcBef>
              <a:buNone/>
              <a:tabLst>
                <a:tab pos="1306513" algn="r"/>
                <a:tab pos="1474788" algn="l"/>
              </a:tabLst>
            </a:pPr>
            <a:r>
              <a:rPr lang="en-US" sz="2200" dirty="0"/>
              <a:t>	</a:t>
            </a:r>
            <a:r>
              <a:rPr lang="en-US" sz="2200" dirty="0">
                <a:solidFill>
                  <a:srgbClr val="0531FF"/>
                </a:solidFill>
              </a:rPr>
              <a:t>$31,530 </a:t>
            </a:r>
            <a:r>
              <a:rPr lang="en-US" sz="2200" dirty="0"/>
              <a:t>	Loan Officers</a:t>
            </a:r>
          </a:p>
          <a:p>
            <a:pPr marL="0" indent="0">
              <a:spcBef>
                <a:spcPts val="0"/>
              </a:spcBef>
              <a:buNone/>
              <a:tabLst>
                <a:tab pos="1306513" algn="r"/>
                <a:tab pos="1474788" algn="l"/>
              </a:tabLst>
            </a:pPr>
            <a:r>
              <a:rPr lang="en-US" sz="2200" dirty="0"/>
              <a:t>	</a:t>
            </a:r>
            <a:r>
              <a:rPr lang="en-US" sz="2200" dirty="0">
                <a:solidFill>
                  <a:srgbClr val="0531FF"/>
                </a:solidFill>
              </a:rPr>
              <a:t>$29,800 </a:t>
            </a:r>
            <a:r>
              <a:rPr lang="en-US" sz="2200" dirty="0"/>
              <a:t>	Athletic Trainers</a:t>
            </a:r>
          </a:p>
          <a:p>
            <a:pPr marL="0" indent="0">
              <a:spcBef>
                <a:spcPts val="0"/>
              </a:spcBef>
              <a:buNone/>
              <a:tabLst>
                <a:tab pos="1306513" algn="r"/>
                <a:tab pos="1474788" algn="l"/>
              </a:tabLst>
            </a:pPr>
            <a:r>
              <a:rPr lang="en-US" sz="2200" dirty="0"/>
              <a:t>	</a:t>
            </a:r>
            <a:r>
              <a:rPr lang="en-US" sz="2200" dirty="0">
                <a:solidFill>
                  <a:srgbClr val="0531FF"/>
                </a:solidFill>
              </a:rPr>
              <a:t>$29,190 </a:t>
            </a:r>
            <a:r>
              <a:rPr lang="en-US" sz="2200" dirty="0"/>
              <a:t>	Credit Counselors</a:t>
            </a:r>
          </a:p>
        </p:txBody>
      </p:sp>
    </p:spTree>
    <p:extLst>
      <p:ext uri="{BB962C8B-B14F-4D97-AF65-F5344CB8AC3E}">
        <p14:creationId xmlns:p14="http://schemas.microsoft.com/office/powerpoint/2010/main" val="19528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 Top-Paying Bachelor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9324"/>
            <a:ext cx="10270296" cy="4169044"/>
          </a:xfrm>
          <a:prstGeom prst="rect">
            <a:avLst/>
          </a:prstGeom>
        </p:spPr>
      </p:pic>
      <p:sp>
        <p:nvSpPr>
          <p:cNvPr id="4" name="TextBox 3"/>
          <p:cNvSpPr txBox="1"/>
          <p:nvPr/>
        </p:nvSpPr>
        <p:spPr>
          <a:xfrm>
            <a:off x="7747819" y="2582868"/>
            <a:ext cx="1828800" cy="461665"/>
          </a:xfrm>
          <a:prstGeom prst="rect">
            <a:avLst/>
          </a:prstGeom>
          <a:noFill/>
        </p:spPr>
        <p:txBody>
          <a:bodyPr wrap="square" rtlCol="0">
            <a:spAutoFit/>
          </a:bodyPr>
          <a:lstStyle/>
          <a:p>
            <a:r>
              <a:rPr lang="en-US" sz="2400" dirty="0"/>
              <a:t>$89,537</a:t>
            </a:r>
          </a:p>
        </p:txBody>
      </p:sp>
      <p:sp>
        <p:nvSpPr>
          <p:cNvPr id="5" name="TextBox 4"/>
          <p:cNvSpPr txBox="1"/>
          <p:nvPr/>
        </p:nvSpPr>
        <p:spPr>
          <a:xfrm>
            <a:off x="7132320" y="5033968"/>
            <a:ext cx="1828800" cy="461665"/>
          </a:xfrm>
          <a:prstGeom prst="rect">
            <a:avLst/>
          </a:prstGeom>
          <a:noFill/>
        </p:spPr>
        <p:txBody>
          <a:bodyPr wrap="square" rtlCol="0">
            <a:spAutoFit/>
          </a:bodyPr>
          <a:lstStyle/>
          <a:p>
            <a:r>
              <a:rPr lang="en-US" sz="2400" dirty="0"/>
              <a:t>$60,704</a:t>
            </a:r>
          </a:p>
        </p:txBody>
      </p:sp>
    </p:spTree>
    <p:extLst>
      <p:ext uri="{BB962C8B-B14F-4D97-AF65-F5344CB8AC3E}">
        <p14:creationId xmlns:p14="http://schemas.microsoft.com/office/powerpoint/2010/main" val="14734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tps://nickysmom3.files.wordpress.com/2017/02/when_i_grow_up_small.jpg?w=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63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9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676400"/>
            <a:ext cx="11999549" cy="4883150"/>
          </a:xfrm>
          <a:prstGeom prst="rect">
            <a:avLst/>
          </a:prstGeom>
        </p:spPr>
      </p:pic>
      <p:sp>
        <p:nvSpPr>
          <p:cNvPr id="2" name="Title 1"/>
          <p:cNvSpPr>
            <a:spLocks noGrp="1"/>
          </p:cNvSpPr>
          <p:nvPr>
            <p:ph type="title"/>
          </p:nvPr>
        </p:nvSpPr>
        <p:spPr/>
        <p:txBody>
          <a:bodyPr/>
          <a:lstStyle/>
          <a:p>
            <a:r>
              <a:rPr lang="en-US" dirty="0"/>
              <a:t>All NC Bachelor Degrees - </a:t>
            </a:r>
            <a:br>
              <a:rPr lang="en-US" dirty="0"/>
            </a:br>
            <a:r>
              <a:rPr lang="en-US" dirty="0"/>
              <a:t>Five-Year Wages</a:t>
            </a:r>
          </a:p>
        </p:txBody>
      </p:sp>
      <p:sp>
        <p:nvSpPr>
          <p:cNvPr id="5" name="TextBox 4"/>
          <p:cNvSpPr txBox="1"/>
          <p:nvPr/>
        </p:nvSpPr>
        <p:spPr>
          <a:xfrm>
            <a:off x="7725533" y="2514600"/>
            <a:ext cx="2836934" cy="461665"/>
          </a:xfrm>
          <a:prstGeom prst="rect">
            <a:avLst/>
          </a:prstGeom>
          <a:noFill/>
        </p:spPr>
        <p:txBody>
          <a:bodyPr wrap="square" rtlCol="0">
            <a:spAutoFit/>
          </a:bodyPr>
          <a:lstStyle/>
          <a:p>
            <a:r>
              <a:rPr lang="en-US" sz="240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a:t>$22,896</a:t>
            </a:r>
          </a:p>
        </p:txBody>
      </p:sp>
    </p:spTree>
    <p:extLst>
      <p:ext uri="{BB962C8B-B14F-4D97-AF65-F5344CB8AC3E}">
        <p14:creationId xmlns:p14="http://schemas.microsoft.com/office/powerpoint/2010/main" val="160827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Masters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$59,250 </a:t>
            </a:r>
            <a:r>
              <a:rPr lang="en-US" sz="2400" dirty="0"/>
              <a:t>	Physical Therapists</a:t>
            </a:r>
          </a:p>
          <a:p>
            <a:pPr marL="0" indent="0">
              <a:spcBef>
                <a:spcPts val="0"/>
              </a:spcBef>
              <a:buNone/>
              <a:tabLst>
                <a:tab pos="1306513" algn="r"/>
                <a:tab pos="1474788" algn="l"/>
              </a:tabLst>
            </a:pPr>
            <a:r>
              <a:rPr lang="en-US" sz="2400" dirty="0">
                <a:solidFill>
                  <a:srgbClr val="0531FF"/>
                </a:solidFill>
              </a:rPr>
              <a:t>	$58,040 </a:t>
            </a:r>
            <a:r>
              <a:rPr lang="en-US" sz="2400" dirty="0"/>
              <a:t>	Statisticians</a:t>
            </a:r>
          </a:p>
          <a:p>
            <a:pPr marL="0" indent="0">
              <a:spcBef>
                <a:spcPts val="0"/>
              </a:spcBef>
              <a:buNone/>
              <a:tabLst>
                <a:tab pos="1306513" algn="r"/>
                <a:tab pos="1474788" algn="l"/>
              </a:tabLst>
            </a:pPr>
            <a:r>
              <a:rPr lang="en-US" sz="2400" dirty="0">
                <a:solidFill>
                  <a:srgbClr val="0531FF"/>
                </a:solidFill>
              </a:rPr>
              <a:t>	$54,180 </a:t>
            </a:r>
            <a:r>
              <a:rPr lang="en-US" sz="2400" dirty="0"/>
              <a:t>	Audiologists</a:t>
            </a:r>
          </a:p>
          <a:p>
            <a:pPr marL="0" indent="0">
              <a:spcBef>
                <a:spcPts val="0"/>
              </a:spcBef>
              <a:buNone/>
              <a:tabLst>
                <a:tab pos="1306513" algn="r"/>
                <a:tab pos="1474788" algn="l"/>
              </a:tabLst>
            </a:pPr>
            <a:r>
              <a:rPr lang="en-US" sz="2400" dirty="0"/>
              <a:t>	</a:t>
            </a:r>
            <a:r>
              <a:rPr lang="en-US" sz="2400" dirty="0">
                <a:solidFill>
                  <a:srgbClr val="0531FF"/>
                </a:solidFill>
              </a:rPr>
              <a:t>$45,530 </a:t>
            </a:r>
            <a:r>
              <a:rPr lang="en-US" sz="2400" dirty="0"/>
              <a:t>	Speech-Language Pathologists</a:t>
            </a:r>
          </a:p>
          <a:p>
            <a:pPr marL="0" indent="0">
              <a:spcBef>
                <a:spcPts val="0"/>
              </a:spcBef>
              <a:buNone/>
              <a:tabLst>
                <a:tab pos="1306513" algn="r"/>
                <a:tab pos="1474788" algn="l"/>
              </a:tabLst>
            </a:pPr>
            <a:r>
              <a:rPr lang="en-US" sz="2400" dirty="0"/>
              <a:t>	</a:t>
            </a:r>
            <a:r>
              <a:rPr lang="en-US" sz="2400" dirty="0">
                <a:solidFill>
                  <a:srgbClr val="0531FF"/>
                </a:solidFill>
              </a:rPr>
              <a:t>$42,170 </a:t>
            </a:r>
            <a:r>
              <a:rPr lang="en-US" sz="2400" dirty="0"/>
              <a:t>	Operations Research Analysts</a:t>
            </a:r>
          </a:p>
          <a:p>
            <a:pPr marL="0" indent="0">
              <a:spcBef>
                <a:spcPts val="0"/>
              </a:spcBef>
              <a:buNone/>
              <a:tabLst>
                <a:tab pos="1306513" algn="r"/>
                <a:tab pos="1474788" algn="l"/>
              </a:tabLst>
            </a:pPr>
            <a:r>
              <a:rPr lang="en-US" sz="2400" dirty="0"/>
              <a:t>	</a:t>
            </a:r>
            <a:r>
              <a:rPr lang="en-US" sz="2400" dirty="0">
                <a:solidFill>
                  <a:srgbClr val="0531FF"/>
                </a:solidFill>
              </a:rPr>
              <a:t>$37,780 </a:t>
            </a:r>
            <a:r>
              <a:rPr lang="en-US" sz="2400" dirty="0"/>
              <a:t>	Survey Researchers</a:t>
            </a:r>
          </a:p>
          <a:p>
            <a:pPr marL="0" indent="0">
              <a:spcBef>
                <a:spcPts val="0"/>
              </a:spcBef>
              <a:buNone/>
              <a:tabLst>
                <a:tab pos="1306513" algn="r"/>
                <a:tab pos="1474788" algn="l"/>
              </a:tabLst>
            </a:pPr>
            <a:r>
              <a:rPr lang="en-US" sz="2400" dirty="0"/>
              <a:t>	</a:t>
            </a:r>
            <a:r>
              <a:rPr lang="en-US" sz="2400" dirty="0">
                <a:solidFill>
                  <a:srgbClr val="0531FF"/>
                </a:solidFill>
              </a:rPr>
              <a:t>$35,610 </a:t>
            </a:r>
            <a:r>
              <a:rPr lang="en-US" sz="2400" dirty="0"/>
              <a:t>	Market Research Analysts and Marketing Specialists</a:t>
            </a:r>
          </a:p>
          <a:p>
            <a:pPr marL="0" indent="0">
              <a:spcBef>
                <a:spcPts val="0"/>
              </a:spcBef>
              <a:buNone/>
              <a:tabLst>
                <a:tab pos="1306513" algn="r"/>
                <a:tab pos="1474788" algn="l"/>
              </a:tabLst>
            </a:pPr>
            <a:r>
              <a:rPr lang="en-US" sz="2400" dirty="0"/>
              <a:t>	</a:t>
            </a:r>
            <a:r>
              <a:rPr lang="en-US" sz="2400" dirty="0">
                <a:solidFill>
                  <a:srgbClr val="0531FF"/>
                </a:solidFill>
              </a:rPr>
              <a:t>$34,010 </a:t>
            </a:r>
            <a:r>
              <a:rPr lang="en-US" sz="2400" dirty="0"/>
              <a:t>	Health Specialties Teachers, Postsecondary</a:t>
            </a:r>
          </a:p>
          <a:p>
            <a:pPr marL="0" indent="0">
              <a:spcBef>
                <a:spcPts val="0"/>
              </a:spcBef>
              <a:buNone/>
              <a:tabLst>
                <a:tab pos="1306513" algn="r"/>
                <a:tab pos="1474788" algn="l"/>
              </a:tabLst>
            </a:pPr>
            <a:r>
              <a:rPr lang="en-US" sz="2400" dirty="0">
                <a:solidFill>
                  <a:srgbClr val="0531FF"/>
                </a:solidFill>
              </a:rPr>
              <a:t>	$33,420 </a:t>
            </a:r>
            <a:r>
              <a:rPr lang="en-US" sz="2400" dirty="0"/>
              <a:t>	Mental Health Counselors</a:t>
            </a:r>
          </a:p>
          <a:p>
            <a:pPr marL="0" indent="0">
              <a:spcBef>
                <a:spcPts val="0"/>
              </a:spcBef>
              <a:buNone/>
              <a:tabLst>
                <a:tab pos="1306513" algn="r"/>
                <a:tab pos="1474788" algn="l"/>
              </a:tabLst>
            </a:pPr>
            <a:r>
              <a:rPr lang="en-US" sz="2400" dirty="0"/>
              <a:t>	</a:t>
            </a:r>
            <a:r>
              <a:rPr lang="en-US" sz="2400" dirty="0">
                <a:solidFill>
                  <a:srgbClr val="0531FF"/>
                </a:solidFill>
              </a:rPr>
              <a:t>$33,060 </a:t>
            </a:r>
            <a:r>
              <a:rPr lang="en-US" sz="2400" dirty="0"/>
              <a:t>	Mental Health and Substance Abuse Social Workers</a:t>
            </a:r>
          </a:p>
          <a:p>
            <a:pPr marL="0" indent="0">
              <a:spcBef>
                <a:spcPts val="0"/>
              </a:spcBef>
              <a:buNone/>
              <a:tabLst>
                <a:tab pos="1306513" algn="r"/>
                <a:tab pos="1474788" algn="l"/>
              </a:tabLst>
            </a:pPr>
            <a:r>
              <a:rPr lang="en-US" sz="2400" dirty="0"/>
              <a:t>	</a:t>
            </a:r>
            <a:r>
              <a:rPr lang="en-US" sz="2400" dirty="0">
                <a:solidFill>
                  <a:srgbClr val="0531FF"/>
                </a:solidFill>
              </a:rPr>
              <a:t>$32,240 </a:t>
            </a:r>
            <a:r>
              <a:rPr lang="en-US" sz="2400" dirty="0"/>
              <a:t>	Substance Abuse and Behavioral Disorder Counselors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5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Doctorate/Professional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400" dirty="0">
                <a:solidFill>
                  <a:srgbClr val="0432FF"/>
                </a:solidFill>
              </a:rPr>
              <a:t>	&gt;$208,000	</a:t>
            </a:r>
            <a:r>
              <a:rPr lang="en-US" sz="2400" dirty="0"/>
              <a:t>Oral and Maxillofacial Surgeons</a:t>
            </a:r>
            <a:endParaRPr lang="en-US" sz="2400" dirty="0">
              <a:solidFill>
                <a:srgbClr val="0432FF"/>
              </a:solidFill>
            </a:endParaRPr>
          </a:p>
          <a:p>
            <a:pPr marL="0" indent="0">
              <a:spcBef>
                <a:spcPts val="0"/>
              </a:spcBef>
              <a:buNone/>
              <a:tabLst>
                <a:tab pos="1476375" algn="r"/>
                <a:tab pos="1587500" algn="l"/>
              </a:tabLst>
            </a:pPr>
            <a:r>
              <a:rPr lang="en-US" sz="2400" dirty="0">
                <a:solidFill>
                  <a:srgbClr val="0432FF"/>
                </a:solidFill>
              </a:rPr>
              <a:t>	&gt;$208,000	</a:t>
            </a:r>
            <a:r>
              <a:rPr lang="en-US" sz="2400" dirty="0"/>
              <a:t>Anesthesiologists</a:t>
            </a:r>
          </a:p>
          <a:p>
            <a:pPr marL="0" indent="0">
              <a:spcBef>
                <a:spcPts val="0"/>
              </a:spcBef>
              <a:buNone/>
              <a:tabLst>
                <a:tab pos="1476375" algn="r"/>
                <a:tab pos="1587500" algn="l"/>
              </a:tabLst>
            </a:pPr>
            <a:r>
              <a:rPr lang="en-US" sz="2400" dirty="0">
                <a:solidFill>
                  <a:srgbClr val="0432FF"/>
                </a:solidFill>
              </a:rPr>
              <a:t>	$191,820 	</a:t>
            </a:r>
            <a:r>
              <a:rPr lang="en-US" sz="2400" dirty="0"/>
              <a:t>Surgeons</a:t>
            </a:r>
          </a:p>
          <a:p>
            <a:pPr marL="0" indent="0">
              <a:spcBef>
                <a:spcPts val="0"/>
              </a:spcBef>
              <a:buNone/>
              <a:tabLst>
                <a:tab pos="1476375" algn="r"/>
                <a:tab pos="1587500" algn="l"/>
              </a:tabLst>
            </a:pPr>
            <a:r>
              <a:rPr lang="en-US" sz="2400" dirty="0">
                <a:solidFill>
                  <a:srgbClr val="0432FF"/>
                </a:solidFill>
              </a:rPr>
              <a:t>	$149,890 	</a:t>
            </a:r>
            <a:r>
              <a:rPr lang="en-US" sz="2400" dirty="0"/>
              <a:t>Orthodontists</a:t>
            </a:r>
          </a:p>
          <a:p>
            <a:pPr marL="0" indent="0">
              <a:spcBef>
                <a:spcPts val="0"/>
              </a:spcBef>
              <a:buNone/>
              <a:tabLst>
                <a:tab pos="1476375" algn="r"/>
                <a:tab pos="1587500" algn="l"/>
              </a:tabLst>
            </a:pPr>
            <a:r>
              <a:rPr lang="en-US" sz="2400" dirty="0">
                <a:solidFill>
                  <a:srgbClr val="0432FF"/>
                </a:solidFill>
              </a:rPr>
              <a:t>	$113,660 	</a:t>
            </a:r>
            <a:r>
              <a:rPr lang="en-US" sz="2400" dirty="0"/>
              <a:t>Psychiatrists</a:t>
            </a:r>
          </a:p>
          <a:p>
            <a:pPr marL="0" indent="0">
              <a:spcBef>
                <a:spcPts val="0"/>
              </a:spcBef>
              <a:buNone/>
              <a:tabLst>
                <a:tab pos="1476375" algn="r"/>
                <a:tab pos="1587500" algn="l"/>
              </a:tabLst>
            </a:pPr>
            <a:r>
              <a:rPr lang="en-US" sz="2400" dirty="0">
                <a:solidFill>
                  <a:srgbClr val="0432FF"/>
                </a:solidFill>
              </a:rPr>
              <a:t>	$113,150 	</a:t>
            </a:r>
            <a:r>
              <a:rPr lang="en-US" sz="2400" dirty="0"/>
              <a:t>Dentists, General</a:t>
            </a:r>
          </a:p>
          <a:p>
            <a:pPr marL="0" indent="0">
              <a:spcBef>
                <a:spcPts val="0"/>
              </a:spcBef>
              <a:buNone/>
              <a:tabLst>
                <a:tab pos="1476375" algn="r"/>
                <a:tab pos="1587500" algn="l"/>
              </a:tabLst>
            </a:pPr>
            <a:r>
              <a:rPr lang="en-US" sz="2400" dirty="0">
                <a:solidFill>
                  <a:srgbClr val="0432FF"/>
                </a:solidFill>
              </a:rPr>
              <a:t>	$73,390 	</a:t>
            </a:r>
            <a:r>
              <a:rPr lang="en-US" sz="2400" dirty="0"/>
              <a:t>Optometrists</a:t>
            </a:r>
          </a:p>
          <a:p>
            <a:pPr marL="0" indent="0">
              <a:spcBef>
                <a:spcPts val="0"/>
              </a:spcBef>
              <a:buNone/>
              <a:tabLst>
                <a:tab pos="1476375" algn="r"/>
                <a:tab pos="1587500" algn="l"/>
              </a:tabLst>
            </a:pPr>
            <a:r>
              <a:rPr lang="en-US" sz="2400" dirty="0">
                <a:solidFill>
                  <a:srgbClr val="0432FF"/>
                </a:solidFill>
              </a:rPr>
              <a:t>	$46,000 	</a:t>
            </a:r>
            <a:r>
              <a:rPr lang="en-US" sz="2400" dirty="0"/>
              <a:t>Law Teachers, Postsecondary</a:t>
            </a:r>
          </a:p>
          <a:p>
            <a:pPr marL="0" indent="0">
              <a:spcBef>
                <a:spcPts val="0"/>
              </a:spcBef>
              <a:buNone/>
              <a:tabLst>
                <a:tab pos="1476375" algn="r"/>
                <a:tab pos="1587500" algn="l"/>
              </a:tabLst>
            </a:pPr>
            <a:r>
              <a:rPr lang="en-US" sz="2400" dirty="0">
                <a:solidFill>
                  <a:srgbClr val="0432FF"/>
                </a:solidFill>
              </a:rPr>
              <a:t>	$45,000 	</a:t>
            </a:r>
            <a:r>
              <a:rPr lang="en-US" sz="2400" dirty="0"/>
              <a:t>Nursing Instructors and Teachers, Postsecondary</a:t>
            </a:r>
          </a:p>
          <a:p>
            <a:pPr marL="0" indent="0">
              <a:spcBef>
                <a:spcPts val="0"/>
              </a:spcBef>
              <a:buNone/>
              <a:tabLst>
                <a:tab pos="1476375" algn="r"/>
                <a:tab pos="1587500" algn="l"/>
              </a:tabLst>
            </a:pPr>
            <a:r>
              <a:rPr lang="en-US" sz="2400" dirty="0">
                <a:solidFill>
                  <a:srgbClr val="0432FF"/>
                </a:solidFill>
              </a:rPr>
              <a:t>	$42,060 	</a:t>
            </a:r>
            <a:r>
              <a:rPr lang="en-US" sz="2400" dirty="0"/>
              <a:t>Clinical, Counseling, and School Psychologists</a:t>
            </a:r>
          </a:p>
          <a:p>
            <a:pPr marL="0" indent="0">
              <a:spcBef>
                <a:spcPts val="0"/>
              </a:spcBef>
              <a:buNone/>
              <a:tabLst>
                <a:tab pos="1476375" algn="r"/>
                <a:tab pos="1587500" algn="l"/>
              </a:tabLst>
            </a:pPr>
            <a:r>
              <a:rPr lang="en-US" sz="2400" dirty="0">
                <a:solidFill>
                  <a:srgbClr val="0432FF"/>
                </a:solidFill>
              </a:rPr>
              <a:t>	$39,710 	</a:t>
            </a:r>
            <a:r>
              <a:rPr lang="en-US" sz="2400" dirty="0"/>
              <a:t>Criminal Justice and Law Enforcement Teachers, Postsecondary</a:t>
            </a:r>
          </a:p>
        </p:txBody>
      </p:sp>
    </p:spTree>
    <p:extLst>
      <p:ext uri="{BB962C8B-B14F-4D97-AF65-F5344CB8AC3E}">
        <p14:creationId xmlns:p14="http://schemas.microsoft.com/office/powerpoint/2010/main" val="17492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672095" cy="6858000"/>
          </a:xfrm>
          <a:prstGeom prst="rect">
            <a:avLst/>
          </a:prstGeom>
        </p:spPr>
      </p:pic>
      <p:sp>
        <p:nvSpPr>
          <p:cNvPr id="1525764" name="Text Box 4"/>
          <p:cNvSpPr txBox="1">
            <a:spLocks noChangeArrowheads="1"/>
          </p:cNvSpPr>
          <p:nvPr/>
        </p:nvSpPr>
        <p:spPr bwMode="auto">
          <a:xfrm>
            <a:off x="4572000" y="358172"/>
            <a:ext cx="3605474"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Carolina</a:t>
            </a:r>
          </a:p>
          <a:p>
            <a:pPr algn="ctr"/>
            <a:r>
              <a:rPr lang="en-US" altLang="en-US" b="1" dirty="0">
                <a:effectLst>
                  <a:outerShdw blurRad="38100" dist="38100" dir="2700000" algn="tl">
                    <a:srgbClr val="C0C0C0"/>
                  </a:outerShdw>
                </a:effectLst>
                <a:latin typeface="Helvetica Neue" pitchFamily="-108" charset="0"/>
              </a:rPr>
              <a:t>Bachelor Degree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Rate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61.1% average</a:t>
            </a:r>
          </a:p>
        </p:txBody>
      </p:sp>
      <p:sp>
        <p:nvSpPr>
          <p:cNvPr id="1525765" name="Line 5"/>
          <p:cNvSpPr>
            <a:spLocks noChangeShapeType="1"/>
          </p:cNvSpPr>
          <p:nvPr/>
        </p:nvSpPr>
        <p:spPr bwMode="auto">
          <a:xfrm>
            <a:off x="0" y="2286004"/>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62782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happens to our 4-year program dropouts?</a:t>
            </a:r>
          </a:p>
          <a:p>
            <a:endParaRPr lang="en-US" dirty="0"/>
          </a:p>
          <a:p>
            <a:r>
              <a:rPr lang="en-US" dirty="0"/>
              <a:t>25% of all students in Community College </a:t>
            </a:r>
            <a:br>
              <a:rPr lang="en-US" dirty="0"/>
            </a:br>
            <a:r>
              <a:rPr lang="en-US" dirty="0"/>
              <a:t>have a 4-year degree.</a:t>
            </a:r>
          </a:p>
          <a:p>
            <a:endParaRPr lang="en-US" dirty="0"/>
          </a:p>
        </p:txBody>
      </p:sp>
      <p:sp>
        <p:nvSpPr>
          <p:cNvPr id="1527810" name="Rectangle 2"/>
          <p:cNvSpPr>
            <a:spLocks noGrp="1" noChangeArrowheads="1"/>
          </p:cNvSpPr>
          <p:nvPr>
            <p:ph type="title"/>
          </p:nvPr>
        </p:nvSpPr>
        <p:spPr/>
        <p:txBody>
          <a:bodyPr/>
          <a:lstStyle/>
          <a:p>
            <a:r>
              <a:rPr lang="en-US" altLang="en-US"/>
              <a:t>It makes you think?</a:t>
            </a:r>
            <a:endParaRPr lang="en-US" altLang="en-US" dirty="0"/>
          </a:p>
        </p:txBody>
      </p:sp>
    </p:spTree>
    <p:extLst>
      <p:ext uri="{BB962C8B-B14F-4D97-AF65-F5344CB8AC3E}">
        <p14:creationId xmlns:p14="http://schemas.microsoft.com/office/powerpoint/2010/main" val="260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3090847"/>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86555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9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330200" y="381000"/>
            <a:ext cx="8470900" cy="6248400"/>
          </a:xfrm>
        </p:spPr>
        <p:txBody>
          <a:bodyPr>
            <a:normAutofit/>
          </a:bodyPr>
          <a:lstStyle/>
          <a:p>
            <a:pPr eaLnBrk="1" hangingPunct="1">
              <a:lnSpc>
                <a:spcPct val="12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i="1" dirty="0">
                <a:effectLst>
                  <a:outerShdw blurRad="38100" dist="38100" dir="2700000" algn="tl">
                    <a:srgbClr val="DDDDDD"/>
                  </a:outerShdw>
                </a:effectLst>
                <a:latin typeface="Arial" charset="0"/>
                <a:ea typeface="ヒラギノ角ゴ Pro W3" charset="0"/>
                <a:cs typeface="ヒラギノ角ゴ Pro W3" charset="0"/>
              </a:rPr>
            </a:b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a:effectLst>
                  <a:outerShdw blurRad="38100" dist="38100" dir="2700000" algn="tl">
                    <a:srgbClr val="DDDDDD"/>
                  </a:outerShdw>
                </a:effectLst>
                <a:latin typeface="Helvetica Neue" charset="0"/>
              </a:rPr>
              <a:t>Emil Barnabas</a:t>
            </a:r>
          </a:p>
        </p:txBody>
      </p:sp>
    </p:spTree>
    <p:extLst>
      <p:ext uri="{BB962C8B-B14F-4D97-AF65-F5344CB8AC3E}">
        <p14:creationId xmlns:p14="http://schemas.microsoft.com/office/powerpoint/2010/main" val="138321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0" y="1761204"/>
            <a:ext cx="10439400" cy="4731671"/>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sz="3300" i="1" dirty="0">
                <a:effectLst>
                  <a:outerShdw blurRad="38100" dist="38100" dir="2700000" algn="tl">
                    <a:srgbClr val="DDDDDD"/>
                  </a:outerShdw>
                </a:effectLst>
                <a:latin typeface="Arial" charset="0"/>
                <a:ea typeface="ヒラギノ角ゴ Pro W3" charset="0"/>
                <a:cs typeface="ヒラギノ角ゴ Pro W3" charset="0"/>
              </a:rPr>
            </a:br>
            <a:r>
              <a:rPr lang="en-US" sz="33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777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328625" y="1761204"/>
            <a:ext cx="11686033" cy="4731671"/>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29,310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19,930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16,840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15,190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13,510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9,360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9,080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8,170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8,000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6,560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6,480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6,430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6,080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5,950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5,820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5,520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5,230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1270786" name="Rectangle 2"/>
          <p:cNvSpPr>
            <a:spLocks noGrp="1" noChangeArrowheads="1"/>
          </p:cNvSpPr>
          <p:nvPr>
            <p:ph type="title"/>
          </p:nvPr>
        </p:nvSpPr>
        <p:spPr/>
        <p:txBody>
          <a:bodyPr>
            <a:normAutofit/>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69893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High School</a:t>
            </a:r>
          </a:p>
          <a:p>
            <a:r>
              <a:rPr lang="en-US" dirty="0"/>
              <a:t>Electronics, Drafting classes</a:t>
            </a:r>
          </a:p>
          <a:p>
            <a:r>
              <a:rPr lang="en-US" dirty="0"/>
              <a:t>Math, Science classes</a:t>
            </a:r>
          </a:p>
          <a:p>
            <a:r>
              <a:rPr lang="en-US" dirty="0"/>
              <a:t>Tech crew (sound, lights)</a:t>
            </a:r>
          </a:p>
          <a:p>
            <a:r>
              <a:rPr lang="en-US" dirty="0"/>
              <a:t>A/V guy</a:t>
            </a:r>
          </a:p>
          <a:p>
            <a:r>
              <a:rPr lang="en-US" dirty="0"/>
              <a:t>Car repair</a:t>
            </a:r>
          </a:p>
        </p:txBody>
      </p:sp>
      <p:sp>
        <p:nvSpPr>
          <p:cNvPr id="2" name="Title 1"/>
          <p:cNvSpPr>
            <a:spLocks noGrp="1"/>
          </p:cNvSpPr>
          <p:nvPr>
            <p:ph type="title"/>
          </p:nvPr>
        </p:nvSpPr>
        <p:spPr/>
        <p:txBody>
          <a:bodyPr/>
          <a:lstStyle/>
          <a:p>
            <a:r>
              <a:rPr lang="en-US"/>
              <a:t>About Chris</a:t>
            </a:r>
            <a:endParaRPr lang="en-US" dirty="0"/>
          </a:p>
        </p:txBody>
      </p:sp>
    </p:spTree>
    <p:extLst>
      <p:ext uri="{BB962C8B-B14F-4D97-AF65-F5344CB8AC3E}">
        <p14:creationId xmlns:p14="http://schemas.microsoft.com/office/powerpoint/2010/main" val="192888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2014 - 2024)</a:t>
            </a: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43.0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58374" name="Text Box 6"/>
          <p:cNvSpPr txBox="1">
            <a:spLocks noChangeArrowheads="1"/>
          </p:cNvSpPr>
          <p:nvPr/>
        </p:nvSpPr>
        <p:spPr bwMode="auto">
          <a:xfrm>
            <a:off x="3962400" y="47396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a:solidFill>
                  <a:srgbClr val="0004FF"/>
                </a:solidFill>
              </a:rPr>
              <a:t>150 in 2014 :: 50 increase</a:t>
            </a:r>
            <a:endParaRPr lang="en-US" b="1" dirty="0">
              <a:solidFill>
                <a:srgbClr val="0004FF"/>
              </a:solidFill>
            </a:endParaRPr>
          </a:p>
        </p:txBody>
      </p:sp>
      <p:sp>
        <p:nvSpPr>
          <p:cNvPr id="8" name="Rounded Rectangle 7"/>
          <p:cNvSpPr>
            <a:spLocks noChangeArrowheads="1"/>
          </p:cNvSpPr>
          <p:nvPr/>
        </p:nvSpPr>
        <p:spPr bwMode="auto">
          <a:xfrm>
            <a:off x="228601" y="4665384"/>
            <a:ext cx="8229599" cy="156692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7" name="Text Box 6"/>
          <p:cNvSpPr txBox="1">
            <a:spLocks noChangeArrowheads="1"/>
          </p:cNvSpPr>
          <p:nvPr/>
        </p:nvSpPr>
        <p:spPr bwMode="auto">
          <a:xfrm>
            <a:off x="3581400" y="57937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a:solidFill>
                  <a:srgbClr val="0004FF"/>
                </a:solidFill>
              </a:rPr>
              <a:t>48,520 in 2014 :: 16,840 increase</a:t>
            </a:r>
            <a:endParaRPr lang="en-US" b="1" dirty="0">
              <a:solidFill>
                <a:srgbClr val="0004FF"/>
              </a:solidFill>
            </a:endParaRPr>
          </a:p>
        </p:txBody>
      </p:sp>
    </p:spTree>
    <p:extLst>
      <p:ext uri="{BB962C8B-B14F-4D97-AF65-F5344CB8AC3E}">
        <p14:creationId xmlns:p14="http://schemas.microsoft.com/office/powerpoint/2010/main" val="160156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Declining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-7,970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-1,790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-1,720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-1,180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-1,110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1319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NC Prosperity Zones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294"/>
            <a:ext cx="9144000" cy="4121775"/>
          </a:xfrm>
          <a:prstGeom prst="rect">
            <a:avLst/>
          </a:prstGeom>
        </p:spPr>
      </p:pic>
    </p:spTree>
    <p:extLst>
      <p:ext uri="{BB962C8B-B14F-4D97-AF65-F5344CB8AC3E}">
        <p14:creationId xmlns:p14="http://schemas.microsoft.com/office/powerpoint/2010/main" val="13588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 North Central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5,842	Registered Nurses</a:t>
            </a:r>
          </a:p>
          <a:p>
            <a:pPr marL="0" indent="0">
              <a:buNone/>
              <a:tabLst>
                <a:tab pos="1198563" algn="r"/>
                <a:tab pos="1368425" algn="l"/>
              </a:tabLst>
            </a:pPr>
            <a:r>
              <a:rPr lang="en-US" sz="2400" dirty="0"/>
              <a:t>	5,686	Combined Food Preparation and Serving Workers, Including Fast Food</a:t>
            </a:r>
          </a:p>
          <a:p>
            <a:pPr marL="0" indent="0">
              <a:buNone/>
              <a:tabLst>
                <a:tab pos="1198563" algn="r"/>
                <a:tab pos="1368425" algn="l"/>
              </a:tabLst>
            </a:pPr>
            <a:r>
              <a:rPr lang="en-US" sz="2400" dirty="0"/>
              <a:t>	3,874	Home Health Aides</a:t>
            </a:r>
          </a:p>
          <a:p>
            <a:pPr marL="0" indent="0">
              <a:buNone/>
              <a:tabLst>
                <a:tab pos="1198563" algn="r"/>
                <a:tab pos="1368425" algn="l"/>
              </a:tabLst>
            </a:pPr>
            <a:r>
              <a:rPr lang="en-US" sz="2400" dirty="0"/>
              <a:t>	3,628	Nursing Assistants</a:t>
            </a:r>
          </a:p>
          <a:p>
            <a:pPr marL="0" indent="0">
              <a:buNone/>
              <a:tabLst>
                <a:tab pos="1198563" algn="r"/>
                <a:tab pos="1368425" algn="l"/>
              </a:tabLst>
            </a:pPr>
            <a:r>
              <a:rPr lang="en-US" sz="2400" dirty="0"/>
              <a:t>	3,240	Customer Service Representatives</a:t>
            </a:r>
          </a:p>
          <a:p>
            <a:pPr marL="0" indent="0">
              <a:buNone/>
              <a:tabLst>
                <a:tab pos="1198563" algn="r"/>
                <a:tab pos="1368425" algn="l"/>
              </a:tabLst>
            </a:pPr>
            <a:r>
              <a:rPr lang="en-US" sz="2400" dirty="0"/>
              <a:t>	3,236	Secretaries and Administrative Assistants, Except Legal, Medical, and Executive</a:t>
            </a:r>
          </a:p>
          <a:p>
            <a:pPr marL="0" indent="0">
              <a:buNone/>
              <a:tabLst>
                <a:tab pos="1198563" algn="r"/>
                <a:tab pos="1368425" algn="l"/>
              </a:tabLst>
            </a:pPr>
            <a:r>
              <a:rPr lang="en-US" sz="2400" dirty="0"/>
              <a:t>	3,014	Retail Salespersons</a:t>
            </a:r>
          </a:p>
          <a:p>
            <a:pPr marL="0" indent="0">
              <a:buNone/>
              <a:tabLst>
                <a:tab pos="1198563" algn="r"/>
                <a:tab pos="1368425" algn="l"/>
              </a:tabLst>
            </a:pPr>
            <a:r>
              <a:rPr lang="en-US" sz="2400" dirty="0"/>
              <a:t>	2,730	Software Developers, Applications</a:t>
            </a:r>
          </a:p>
          <a:p>
            <a:pPr marL="0" indent="0">
              <a:buNone/>
              <a:tabLst>
                <a:tab pos="1198563" algn="r"/>
                <a:tab pos="1368425" algn="l"/>
              </a:tabLst>
            </a:pPr>
            <a:r>
              <a:rPr lang="en-US" sz="2400" dirty="0"/>
              <a:t>	2,573	General and Operations Managers</a:t>
            </a:r>
          </a:p>
          <a:p>
            <a:pPr marL="0" indent="0">
              <a:buNone/>
              <a:tabLst>
                <a:tab pos="1198563" algn="r"/>
                <a:tab pos="1368425" algn="l"/>
              </a:tabLst>
            </a:pPr>
            <a:r>
              <a:rPr lang="en-US" sz="2400" dirty="0"/>
              <a:t>	2,331	Personal Care Aides</a:t>
            </a:r>
          </a:p>
          <a:p>
            <a:pPr marL="0" indent="0">
              <a:buNone/>
              <a:tabLst>
                <a:tab pos="1198563" algn="r"/>
                <a:tab pos="1368425" algn="l"/>
              </a:tabLst>
            </a:pPr>
            <a:r>
              <a:rPr lang="en-US" sz="2400" dirty="0"/>
              <a:t>	2,238	Childcare Workers</a:t>
            </a:r>
          </a:p>
          <a:p>
            <a:pPr marL="0" indent="0">
              <a:buNone/>
              <a:tabLst>
                <a:tab pos="1198563" algn="r"/>
                <a:tab pos="1368425" algn="l"/>
              </a:tabLst>
            </a:pPr>
            <a:r>
              <a:rPr lang="en-US" sz="2400" dirty="0"/>
              <a:t>	2,175	Health Specialties Teachers, Postsecondary</a:t>
            </a:r>
          </a:p>
          <a:p>
            <a:pPr marL="0" indent="0">
              <a:buNone/>
              <a:tabLst>
                <a:tab pos="1198563" algn="r"/>
                <a:tab pos="1368425" algn="l"/>
              </a:tabLst>
            </a:pPr>
            <a:r>
              <a:rPr lang="en-US" sz="2400" dirty="0"/>
              <a:t>	1,941	Bookkeeping, Accounting, and Auditing Clerks</a:t>
            </a:r>
          </a:p>
          <a:p>
            <a:pPr marL="0" indent="0">
              <a:buNone/>
              <a:tabLst>
                <a:tab pos="1198563" algn="r"/>
                <a:tab pos="1368425" algn="l"/>
              </a:tabLst>
            </a:pPr>
            <a:r>
              <a:rPr lang="en-US" sz="2400" dirty="0"/>
              <a:t>	1,718	Computer User Support Specialists</a:t>
            </a:r>
          </a:p>
          <a:p>
            <a:pPr marL="0" indent="0">
              <a:buNone/>
              <a:tabLst>
                <a:tab pos="1198563" algn="r"/>
                <a:tab pos="1368425" algn="l"/>
              </a:tabLst>
            </a:pPr>
            <a:r>
              <a:rPr lang="en-US" sz="2400" dirty="0"/>
              <a:t>	1,643	Accountants and Auditors</a:t>
            </a:r>
          </a:p>
          <a:p>
            <a:pPr marL="0" indent="0">
              <a:buNone/>
              <a:tabLst>
                <a:tab pos="1198563" algn="r"/>
                <a:tab pos="1368425" algn="l"/>
              </a:tabLst>
            </a:pPr>
            <a:r>
              <a:rPr lang="en-US" sz="2400" dirty="0"/>
              <a:t>	1,640	First-Line Supervisors of Office and Administrative Support Workers</a:t>
            </a:r>
          </a:p>
          <a:p>
            <a:pPr marL="0" indent="0">
              <a:buNone/>
              <a:tabLst>
                <a:tab pos="1198563" algn="r"/>
                <a:tab pos="1368425" algn="l"/>
              </a:tabLst>
            </a:pPr>
            <a:r>
              <a:rPr lang="en-US" sz="2400" dirty="0"/>
              <a:t>	1,601	First-Line Supervisors of Construction Trades and Extraction Workers</a:t>
            </a:r>
          </a:p>
          <a:p>
            <a:pPr marL="0" indent="0">
              <a:buNone/>
              <a:tabLst>
                <a:tab pos="1198563" algn="r"/>
                <a:tab pos="1368425" algn="l"/>
              </a:tabLst>
            </a:pPr>
            <a:r>
              <a:rPr lang="en-US" sz="2400" dirty="0"/>
              <a:t>	1,545	Elementary School Teachers, Except Special Education</a:t>
            </a:r>
          </a:p>
          <a:p>
            <a:pPr marL="0" indent="0">
              <a:buNone/>
              <a:tabLst>
                <a:tab pos="1198563" algn="r"/>
                <a:tab pos="1368425" algn="l"/>
              </a:tabLst>
            </a:pPr>
            <a:r>
              <a:rPr lang="en-US" sz="2400" dirty="0"/>
              <a:t>	1,536	Business Operations Specialists, All Other</a:t>
            </a:r>
          </a:p>
          <a:p>
            <a:pPr marL="0" indent="0">
              <a:buNone/>
              <a:tabLst>
                <a:tab pos="1198563" algn="r"/>
                <a:tab pos="1368425" algn="l"/>
              </a:tabLst>
            </a:pPr>
            <a:r>
              <a:rPr lang="en-US" sz="2400" dirty="0"/>
              <a:t>	1,529	First-Line Supervisors of Food Preparation and Serving Workers</a:t>
            </a:r>
          </a:p>
          <a:p>
            <a:pPr marL="0" indent="0">
              <a:buNone/>
              <a:tabLst>
                <a:tab pos="1198563" algn="r"/>
                <a:tab pos="1368425" algn="l"/>
              </a:tabLst>
            </a:pPr>
            <a:r>
              <a:rPr lang="en-US" sz="2400" dirty="0"/>
              <a:t>	1,519	Sales Representatives, Wholesale and Manufacturing, Except Technical and Scientific Products</a:t>
            </a:r>
          </a:p>
          <a:p>
            <a:pPr marL="0" indent="0">
              <a:buNone/>
              <a:tabLst>
                <a:tab pos="1198563" algn="r"/>
                <a:tab pos="1368425" algn="l"/>
              </a:tabLst>
            </a:pPr>
            <a:r>
              <a:rPr lang="en-US" sz="2400" dirty="0"/>
              <a:t>	1,482	Laborers and Freight, Stock, and Material Movers, Hand</a:t>
            </a:r>
          </a:p>
          <a:p>
            <a:pPr marL="0" indent="0">
              <a:buNone/>
              <a:tabLst>
                <a:tab pos="1198563" algn="r"/>
                <a:tab pos="1368425" algn="l"/>
              </a:tabLst>
            </a:pPr>
            <a:r>
              <a:rPr lang="en-US" sz="2400" dirty="0"/>
              <a:t>	1,470	Waiters and Waitresses</a:t>
            </a:r>
          </a:p>
          <a:p>
            <a:pPr marL="0" indent="0">
              <a:buNone/>
              <a:tabLst>
                <a:tab pos="1198563" algn="r"/>
                <a:tab pos="1368425" algn="l"/>
              </a:tabLst>
            </a:pPr>
            <a:r>
              <a:rPr lang="en-US" sz="2400" dirty="0"/>
              <a:t>	1,464	Preschool Teachers, Except Special Education</a:t>
            </a:r>
          </a:p>
          <a:p>
            <a:pPr marL="0" indent="0">
              <a:buNone/>
              <a:tabLst>
                <a:tab pos="1198563" algn="r"/>
                <a:tab pos="1368425" algn="l"/>
              </a:tabLst>
            </a:pPr>
            <a:r>
              <a:rPr lang="en-US" sz="2400" dirty="0"/>
              <a:t>	1,450	Market Research Analysts and Marketing Specialists</a:t>
            </a:r>
          </a:p>
          <a:p>
            <a:pPr marL="0" indent="0">
              <a:buNone/>
              <a:tabLst>
                <a:tab pos="1198563" algn="r"/>
                <a:tab pos="1368425" algn="l"/>
              </a:tabLst>
            </a:pPr>
            <a:r>
              <a:rPr lang="en-US" sz="2400" dirty="0"/>
              <a:t>	1,409	Computer Systems Analysts</a:t>
            </a:r>
          </a:p>
          <a:p>
            <a:pPr marL="0" indent="0">
              <a:buNone/>
              <a:tabLst>
                <a:tab pos="1198563" algn="r"/>
                <a:tab pos="1368425" algn="l"/>
              </a:tabLst>
            </a:pPr>
            <a:r>
              <a:rPr lang="en-US" sz="2400" dirty="0"/>
              <a:t>	1,408	Office Clerks, General</a:t>
            </a:r>
          </a:p>
          <a:p>
            <a:pPr marL="0" indent="0">
              <a:buNone/>
              <a:tabLst>
                <a:tab pos="1198563" algn="r"/>
                <a:tab pos="1368425" algn="l"/>
              </a:tabLst>
            </a:pPr>
            <a:r>
              <a:rPr lang="en-US" sz="2400" dirty="0"/>
              <a:t>	1,350	Construction Laborers</a:t>
            </a:r>
          </a:p>
          <a:p>
            <a:pPr marL="0" indent="0">
              <a:buNone/>
              <a:tabLst>
                <a:tab pos="1198563" algn="r"/>
                <a:tab pos="1368425" algn="l"/>
              </a:tabLst>
            </a:pPr>
            <a:r>
              <a:rPr lang="en-US" sz="2400" dirty="0"/>
              <a:t>	1,334	Cooks, Restaurant</a:t>
            </a:r>
          </a:p>
          <a:p>
            <a:pPr marL="0" indent="0">
              <a:buNone/>
              <a:tabLst>
                <a:tab pos="1198563" algn="r"/>
                <a:tab pos="1368425" algn="l"/>
              </a:tabLst>
            </a:pPr>
            <a:r>
              <a:rPr lang="en-US" sz="2400" dirty="0"/>
              <a:t>	1,309	Receptionists and Information Clerks</a:t>
            </a:r>
          </a:p>
          <a:p>
            <a:pPr marL="0" indent="0">
              <a:buNone/>
              <a:tabLst>
                <a:tab pos="1198563" algn="r"/>
                <a:tab pos="1368425" algn="l"/>
              </a:tabLst>
            </a:pPr>
            <a:r>
              <a:rPr lang="en-US" sz="2400" dirty="0"/>
              <a:t>	1,303	Cashiers</a:t>
            </a:r>
          </a:p>
          <a:p>
            <a:pPr marL="0" indent="0">
              <a:buNone/>
              <a:tabLst>
                <a:tab pos="1198563" algn="r"/>
                <a:tab pos="1368425" algn="l"/>
              </a:tabLst>
            </a:pPr>
            <a:r>
              <a:rPr lang="en-US" sz="2400" dirty="0"/>
              <a:t>	1,269	Electricians</a:t>
            </a:r>
          </a:p>
        </p:txBody>
      </p:sp>
    </p:spTree>
    <p:extLst>
      <p:ext uri="{BB962C8B-B14F-4D97-AF65-F5344CB8AC3E}">
        <p14:creationId xmlns:p14="http://schemas.microsoft.com/office/powerpoint/2010/main" val="17546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Western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1,968	Combined Food Preparation and Serving Workers, Including Fast Food</a:t>
            </a:r>
          </a:p>
          <a:p>
            <a:pPr marL="0" indent="0">
              <a:buNone/>
              <a:tabLst>
                <a:tab pos="1198563" algn="r"/>
                <a:tab pos="1368425" algn="l"/>
              </a:tabLst>
            </a:pPr>
            <a:r>
              <a:rPr lang="en-US" sz="2400" dirty="0"/>
              <a:t>	1,712	Home Health Aides</a:t>
            </a:r>
          </a:p>
          <a:p>
            <a:pPr marL="0" indent="0">
              <a:buNone/>
              <a:tabLst>
                <a:tab pos="1198563" algn="r"/>
                <a:tab pos="1368425" algn="l"/>
              </a:tabLst>
            </a:pPr>
            <a:r>
              <a:rPr lang="en-US" sz="2400" dirty="0"/>
              <a:t>	1,412	Registered Nurses</a:t>
            </a:r>
          </a:p>
          <a:p>
            <a:pPr marL="0" indent="0">
              <a:buNone/>
              <a:tabLst>
                <a:tab pos="1198563" algn="r"/>
                <a:tab pos="1368425" algn="l"/>
              </a:tabLst>
            </a:pPr>
            <a:r>
              <a:rPr lang="en-US" sz="2400" dirty="0"/>
              <a:t>	1,210	Retail Salespersons</a:t>
            </a:r>
          </a:p>
          <a:p>
            <a:pPr marL="0" indent="0">
              <a:buNone/>
              <a:tabLst>
                <a:tab pos="1198563" algn="r"/>
                <a:tab pos="1368425" algn="l"/>
              </a:tabLst>
            </a:pPr>
            <a:r>
              <a:rPr lang="en-US" sz="2400" dirty="0"/>
              <a:t>	1,022	Nursing Assistants</a:t>
            </a:r>
          </a:p>
          <a:p>
            <a:pPr marL="0" indent="0">
              <a:buNone/>
              <a:tabLst>
                <a:tab pos="1198563" algn="r"/>
                <a:tab pos="1368425" algn="l"/>
              </a:tabLst>
            </a:pPr>
            <a:r>
              <a:rPr lang="en-US" sz="2400" dirty="0"/>
              <a:t>	958	Secretaries and Administrative Assistants, Except Legal, Medical, and Executive</a:t>
            </a:r>
          </a:p>
          <a:p>
            <a:pPr marL="0" indent="0">
              <a:buNone/>
              <a:tabLst>
                <a:tab pos="1198563" algn="r"/>
                <a:tab pos="1368425" algn="l"/>
              </a:tabLst>
            </a:pPr>
            <a:r>
              <a:rPr lang="en-US" sz="2400" dirty="0"/>
              <a:t>	945	Waiters and Waitresses</a:t>
            </a:r>
          </a:p>
          <a:p>
            <a:pPr marL="0" indent="0">
              <a:buNone/>
              <a:tabLst>
                <a:tab pos="1198563" algn="r"/>
                <a:tab pos="1368425" algn="l"/>
              </a:tabLst>
            </a:pPr>
            <a:r>
              <a:rPr lang="en-US" sz="2400" dirty="0"/>
              <a:t>	828	Cooks, Restaurant</a:t>
            </a:r>
          </a:p>
          <a:p>
            <a:pPr marL="0" indent="0">
              <a:buNone/>
              <a:tabLst>
                <a:tab pos="1198563" algn="r"/>
                <a:tab pos="1368425" algn="l"/>
              </a:tabLst>
            </a:pPr>
            <a:r>
              <a:rPr lang="en-US" sz="2400" dirty="0"/>
              <a:t>	808	Carpenters</a:t>
            </a:r>
          </a:p>
          <a:p>
            <a:pPr marL="0" indent="0">
              <a:buNone/>
              <a:tabLst>
                <a:tab pos="1198563" algn="r"/>
                <a:tab pos="1368425" algn="l"/>
              </a:tabLst>
            </a:pPr>
            <a:r>
              <a:rPr lang="en-US" sz="2400" dirty="0"/>
              <a:t>	685	Customer Service Representatives</a:t>
            </a:r>
          </a:p>
          <a:p>
            <a:pPr marL="0" indent="0">
              <a:buNone/>
              <a:tabLst>
                <a:tab pos="1198563" algn="r"/>
                <a:tab pos="1368425" algn="l"/>
              </a:tabLst>
            </a:pPr>
            <a:r>
              <a:rPr lang="en-US" sz="2400" dirty="0"/>
              <a:t>	637	Maids and Housekeeping Cleaners</a:t>
            </a:r>
          </a:p>
          <a:p>
            <a:pPr marL="0" indent="0">
              <a:buNone/>
              <a:tabLst>
                <a:tab pos="1198563" algn="r"/>
                <a:tab pos="1368425" algn="l"/>
              </a:tabLst>
            </a:pPr>
            <a:r>
              <a:rPr lang="en-US" sz="2400" dirty="0"/>
              <a:t>	514	Construction Laborers</a:t>
            </a:r>
          </a:p>
          <a:p>
            <a:pPr marL="0" indent="0">
              <a:buNone/>
              <a:tabLst>
                <a:tab pos="1198563" algn="r"/>
                <a:tab pos="1368425" algn="l"/>
              </a:tabLst>
            </a:pPr>
            <a:r>
              <a:rPr lang="en-US" sz="2400" dirty="0"/>
              <a:t>	512	Bookkeeping, Accounting, and Auditing Clerks</a:t>
            </a:r>
          </a:p>
          <a:p>
            <a:pPr marL="0" indent="0">
              <a:buNone/>
              <a:tabLst>
                <a:tab pos="1198563" algn="r"/>
                <a:tab pos="1368425" algn="l"/>
              </a:tabLst>
            </a:pPr>
            <a:r>
              <a:rPr lang="en-US" sz="2400" dirty="0"/>
              <a:t>	498	First-Line Supervisors of Food Preparation and Serving Workers</a:t>
            </a:r>
          </a:p>
          <a:p>
            <a:pPr marL="0" indent="0">
              <a:buNone/>
              <a:tabLst>
                <a:tab pos="1198563" algn="r"/>
                <a:tab pos="1368425" algn="l"/>
              </a:tabLst>
            </a:pPr>
            <a:r>
              <a:rPr lang="en-US" sz="2400" dirty="0"/>
              <a:t>	495	General and Operations Managers</a:t>
            </a:r>
          </a:p>
          <a:p>
            <a:pPr marL="0" indent="0">
              <a:buNone/>
              <a:tabLst>
                <a:tab pos="1198563" algn="r"/>
                <a:tab pos="1368425" algn="l"/>
              </a:tabLst>
            </a:pPr>
            <a:r>
              <a:rPr lang="en-US" sz="2400" dirty="0"/>
              <a:t>	490	Personal Care Aides</a:t>
            </a:r>
          </a:p>
          <a:p>
            <a:pPr marL="0" indent="0">
              <a:buNone/>
              <a:tabLst>
                <a:tab pos="1198563" algn="r"/>
                <a:tab pos="1368425" algn="l"/>
              </a:tabLst>
            </a:pPr>
            <a:r>
              <a:rPr lang="en-US" sz="2400" dirty="0"/>
              <a:t>	487	First-Line Supervisors of Office and Administrative Support Workers</a:t>
            </a:r>
          </a:p>
          <a:p>
            <a:pPr marL="0" indent="0">
              <a:buNone/>
              <a:tabLst>
                <a:tab pos="1198563" algn="r"/>
                <a:tab pos="1368425" algn="l"/>
              </a:tabLst>
            </a:pPr>
            <a:r>
              <a:rPr lang="en-US" sz="2400" dirty="0"/>
              <a:t>	480	Childcare Workers</a:t>
            </a:r>
          </a:p>
          <a:p>
            <a:pPr marL="0" indent="0">
              <a:buNone/>
              <a:tabLst>
                <a:tab pos="1198563" algn="r"/>
                <a:tab pos="1368425" algn="l"/>
              </a:tabLst>
            </a:pPr>
            <a:r>
              <a:rPr lang="en-US" sz="2400" dirty="0"/>
              <a:t>	478	First-Line Supervisors of Construction Trades and Extraction Workers</a:t>
            </a:r>
          </a:p>
          <a:p>
            <a:pPr marL="0" indent="0">
              <a:buNone/>
              <a:tabLst>
                <a:tab pos="1198563" algn="r"/>
                <a:tab pos="1368425" algn="l"/>
              </a:tabLst>
            </a:pPr>
            <a:r>
              <a:rPr lang="en-US" sz="2400" dirty="0"/>
              <a:t>	464	Landscaping and </a:t>
            </a:r>
            <a:r>
              <a:rPr lang="en-US" sz="2400" dirty="0" err="1"/>
              <a:t>Groundskeeping</a:t>
            </a:r>
            <a:r>
              <a:rPr lang="en-US" sz="2400" dirty="0"/>
              <a:t> Workers</a:t>
            </a:r>
          </a:p>
          <a:p>
            <a:pPr marL="0" indent="0">
              <a:buNone/>
              <a:tabLst>
                <a:tab pos="1198563" algn="r"/>
                <a:tab pos="1368425" algn="l"/>
              </a:tabLst>
            </a:pPr>
            <a:r>
              <a:rPr lang="en-US" sz="2400" dirty="0"/>
              <a:t>	441	Laborers and Freight, Stock, and Material Movers, Hand</a:t>
            </a:r>
          </a:p>
          <a:p>
            <a:pPr marL="0" indent="0">
              <a:buNone/>
              <a:tabLst>
                <a:tab pos="1198563" algn="r"/>
                <a:tab pos="1368425" algn="l"/>
              </a:tabLst>
            </a:pPr>
            <a:r>
              <a:rPr lang="en-US" sz="2400" dirty="0"/>
              <a:t>	430	Receptionists and Information Clerks</a:t>
            </a:r>
          </a:p>
          <a:p>
            <a:pPr marL="0" indent="0">
              <a:buNone/>
              <a:tabLst>
                <a:tab pos="1198563" algn="r"/>
                <a:tab pos="1368425" algn="l"/>
              </a:tabLst>
            </a:pPr>
            <a:r>
              <a:rPr lang="en-US" sz="2400" dirty="0"/>
              <a:t>	410	Office Clerks, General</a:t>
            </a:r>
          </a:p>
          <a:p>
            <a:pPr marL="0" indent="0">
              <a:buNone/>
              <a:tabLst>
                <a:tab pos="1198563" algn="r"/>
                <a:tab pos="1368425" algn="l"/>
              </a:tabLst>
            </a:pPr>
            <a:r>
              <a:rPr lang="en-US" sz="2400" dirty="0"/>
              <a:t>	408	Heavy and Tractor-Trailer Truck Drivers</a:t>
            </a:r>
          </a:p>
          <a:p>
            <a:pPr marL="0" indent="0">
              <a:buNone/>
              <a:tabLst>
                <a:tab pos="1198563" algn="r"/>
                <a:tab pos="1368425" algn="l"/>
              </a:tabLst>
            </a:pPr>
            <a:r>
              <a:rPr lang="en-US" sz="2400" dirty="0"/>
              <a:t>	406	Janitors and Cleaners, Except Maids and Housekeeping Cleaners</a:t>
            </a:r>
          </a:p>
          <a:p>
            <a:pPr marL="0" indent="0">
              <a:buNone/>
              <a:tabLst>
                <a:tab pos="1198563" algn="r"/>
                <a:tab pos="1368425" algn="l"/>
              </a:tabLst>
            </a:pPr>
            <a:r>
              <a:rPr lang="en-US" sz="2400" dirty="0"/>
              <a:t>	396	Cashiers</a:t>
            </a:r>
          </a:p>
          <a:p>
            <a:pPr marL="0" indent="0">
              <a:buNone/>
              <a:tabLst>
                <a:tab pos="1198563" algn="r"/>
                <a:tab pos="1368425" algn="l"/>
              </a:tabLst>
            </a:pPr>
            <a:r>
              <a:rPr lang="en-US" sz="2400" dirty="0"/>
              <a:t>	393	Medical Assistants</a:t>
            </a:r>
          </a:p>
          <a:p>
            <a:pPr marL="0" indent="0">
              <a:buNone/>
              <a:tabLst>
                <a:tab pos="1198563" algn="r"/>
                <a:tab pos="1368425" algn="l"/>
              </a:tabLst>
            </a:pPr>
            <a:r>
              <a:rPr lang="en-US" sz="2400" dirty="0"/>
              <a:t>	381	Elementary School Teachers, Except Special Education</a:t>
            </a:r>
          </a:p>
          <a:p>
            <a:pPr marL="0" indent="0">
              <a:buNone/>
              <a:tabLst>
                <a:tab pos="1198563" algn="r"/>
                <a:tab pos="1368425" algn="l"/>
              </a:tabLst>
            </a:pPr>
            <a:r>
              <a:rPr lang="en-US" sz="2400" dirty="0"/>
              <a:t>	380	Accountants and Auditors</a:t>
            </a:r>
          </a:p>
          <a:p>
            <a:pPr marL="0" indent="0">
              <a:buNone/>
              <a:tabLst>
                <a:tab pos="1198563" algn="r"/>
                <a:tab pos="1368425" algn="l"/>
              </a:tabLst>
            </a:pPr>
            <a:r>
              <a:rPr lang="en-US" sz="2400" dirty="0"/>
              <a:t>	355	Licensed Practical and Licensed Vocational Nurses</a:t>
            </a:r>
          </a:p>
          <a:p>
            <a:pPr marL="0" indent="0">
              <a:buNone/>
              <a:tabLst>
                <a:tab pos="1198563" algn="r"/>
                <a:tab pos="1368425" algn="l"/>
              </a:tabLst>
            </a:pPr>
            <a:r>
              <a:rPr lang="en-US" sz="2400" dirty="0"/>
              <a:t>	334	Tellers</a:t>
            </a:r>
          </a:p>
          <a:p>
            <a:pPr marL="0" indent="0">
              <a:buNone/>
              <a:tabLst>
                <a:tab pos="1198563" algn="r"/>
                <a:tab pos="1368425" algn="l"/>
              </a:tabLst>
            </a:pPr>
            <a:r>
              <a:rPr lang="en-US" sz="2400" dirty="0"/>
              <a:t>	331	Maintenance and Repair Workers, General</a:t>
            </a:r>
          </a:p>
        </p:txBody>
      </p:sp>
    </p:spTree>
    <p:extLst>
      <p:ext uri="{BB962C8B-B14F-4D97-AF65-F5344CB8AC3E}">
        <p14:creationId xmlns:p14="http://schemas.microsoft.com/office/powerpoint/2010/main" val="9132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Southwest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5,026	Registered Nurses</a:t>
            </a:r>
          </a:p>
          <a:p>
            <a:pPr marL="0" indent="0">
              <a:buNone/>
              <a:tabLst>
                <a:tab pos="1198563" algn="r"/>
                <a:tab pos="1368425" algn="l"/>
              </a:tabLst>
            </a:pPr>
            <a:r>
              <a:rPr lang="en-US" sz="2400" dirty="0"/>
              <a:t>	4,797	Combined Food Preparation and Serving Workers, Including Fast Food</a:t>
            </a:r>
          </a:p>
          <a:p>
            <a:pPr marL="0" indent="0">
              <a:buNone/>
              <a:tabLst>
                <a:tab pos="1198563" algn="r"/>
                <a:tab pos="1368425" algn="l"/>
              </a:tabLst>
            </a:pPr>
            <a:r>
              <a:rPr lang="en-US" sz="2400" dirty="0"/>
              <a:t>	4,768	Retail Salespersons</a:t>
            </a:r>
          </a:p>
          <a:p>
            <a:pPr marL="0" indent="0">
              <a:buNone/>
              <a:tabLst>
                <a:tab pos="1198563" algn="r"/>
                <a:tab pos="1368425" algn="l"/>
              </a:tabLst>
            </a:pPr>
            <a:r>
              <a:rPr lang="en-US" sz="2400" dirty="0"/>
              <a:t>	4,312	Customer Service Representatives</a:t>
            </a:r>
          </a:p>
          <a:p>
            <a:pPr marL="0" indent="0">
              <a:buNone/>
              <a:tabLst>
                <a:tab pos="1198563" algn="r"/>
                <a:tab pos="1368425" algn="l"/>
              </a:tabLst>
            </a:pPr>
            <a:r>
              <a:rPr lang="en-US" sz="2400" dirty="0"/>
              <a:t>	2,748	Home Health Aides</a:t>
            </a:r>
          </a:p>
          <a:p>
            <a:pPr marL="0" indent="0">
              <a:buNone/>
              <a:tabLst>
                <a:tab pos="1198563" algn="r"/>
                <a:tab pos="1368425" algn="l"/>
              </a:tabLst>
            </a:pPr>
            <a:r>
              <a:rPr lang="en-US" sz="2400" dirty="0"/>
              <a:t>	2,685	Secretaries and Administrative Assistants, Except Legal, Medical, and Executive</a:t>
            </a:r>
          </a:p>
          <a:p>
            <a:pPr marL="0" indent="0">
              <a:buNone/>
              <a:tabLst>
                <a:tab pos="1198563" algn="r"/>
                <a:tab pos="1368425" algn="l"/>
              </a:tabLst>
            </a:pPr>
            <a:r>
              <a:rPr lang="en-US" sz="2400" dirty="0"/>
              <a:t>	2,565	Nursing Assistants</a:t>
            </a:r>
          </a:p>
          <a:p>
            <a:pPr marL="0" indent="0">
              <a:buNone/>
              <a:tabLst>
                <a:tab pos="1198563" algn="r"/>
                <a:tab pos="1368425" algn="l"/>
              </a:tabLst>
            </a:pPr>
            <a:r>
              <a:rPr lang="en-US" sz="2400" dirty="0"/>
              <a:t>	2,536	Heavy and Tractor-Trailer Truck Drivers</a:t>
            </a:r>
          </a:p>
          <a:p>
            <a:pPr marL="0" indent="0">
              <a:buNone/>
              <a:tabLst>
                <a:tab pos="1198563" algn="r"/>
                <a:tab pos="1368425" algn="l"/>
              </a:tabLst>
            </a:pPr>
            <a:r>
              <a:rPr lang="en-US" sz="2400" dirty="0"/>
              <a:t>	2,409	General and Operations Managers</a:t>
            </a:r>
          </a:p>
          <a:p>
            <a:pPr marL="0" indent="0">
              <a:buNone/>
              <a:tabLst>
                <a:tab pos="1198563" algn="r"/>
                <a:tab pos="1368425" algn="l"/>
              </a:tabLst>
            </a:pPr>
            <a:r>
              <a:rPr lang="en-US" sz="2400" dirty="0"/>
              <a:t>	2,195	Laborers and Freight, Stock, and Material Movers, Hand</a:t>
            </a:r>
          </a:p>
          <a:p>
            <a:pPr marL="0" indent="0">
              <a:buNone/>
              <a:tabLst>
                <a:tab pos="1198563" algn="r"/>
                <a:tab pos="1368425" algn="l"/>
              </a:tabLst>
            </a:pPr>
            <a:r>
              <a:rPr lang="en-US" sz="2400" dirty="0"/>
              <a:t>	2,190	First-Line Supervisors of Construction Trades and Extraction Workers</a:t>
            </a:r>
          </a:p>
          <a:p>
            <a:pPr marL="0" indent="0">
              <a:buNone/>
              <a:tabLst>
                <a:tab pos="1198563" algn="r"/>
                <a:tab pos="1368425" algn="l"/>
              </a:tabLst>
            </a:pPr>
            <a:r>
              <a:rPr lang="en-US" sz="2400" dirty="0"/>
              <a:t>	1,901	Accountants and Auditors</a:t>
            </a:r>
          </a:p>
          <a:p>
            <a:pPr marL="0" indent="0">
              <a:buNone/>
              <a:tabLst>
                <a:tab pos="1198563" algn="r"/>
                <a:tab pos="1368425" algn="l"/>
              </a:tabLst>
            </a:pPr>
            <a:r>
              <a:rPr lang="en-US" sz="2400" dirty="0"/>
              <a:t>	1,862	First-Line Supervisors of Office and Administrative Support Workers</a:t>
            </a:r>
          </a:p>
          <a:p>
            <a:pPr marL="0" indent="0">
              <a:buNone/>
              <a:tabLst>
                <a:tab pos="1198563" algn="r"/>
                <a:tab pos="1368425" algn="l"/>
              </a:tabLst>
            </a:pPr>
            <a:r>
              <a:rPr lang="en-US" sz="2400" dirty="0"/>
              <a:t>	1,793	Elementary School Teachers, Except Special Education</a:t>
            </a:r>
          </a:p>
          <a:p>
            <a:pPr marL="0" indent="0">
              <a:buNone/>
              <a:tabLst>
                <a:tab pos="1198563" algn="r"/>
                <a:tab pos="1368425" algn="l"/>
              </a:tabLst>
            </a:pPr>
            <a:r>
              <a:rPr lang="en-US" sz="2400" dirty="0"/>
              <a:t>	1,690	Childcare Workers</a:t>
            </a:r>
          </a:p>
          <a:p>
            <a:pPr marL="0" indent="0">
              <a:buNone/>
              <a:tabLst>
                <a:tab pos="1198563" algn="r"/>
                <a:tab pos="1368425" algn="l"/>
              </a:tabLst>
            </a:pPr>
            <a:r>
              <a:rPr lang="en-US" sz="2400" dirty="0"/>
              <a:t>	1,634	Bookkeeping, Accounting, and Auditing Clerks</a:t>
            </a:r>
          </a:p>
          <a:p>
            <a:pPr marL="0" indent="0">
              <a:buNone/>
              <a:tabLst>
                <a:tab pos="1198563" algn="r"/>
                <a:tab pos="1368425" algn="l"/>
              </a:tabLst>
            </a:pPr>
            <a:r>
              <a:rPr lang="en-US" sz="2400" dirty="0"/>
              <a:t>	1,512	Office Clerks, General</a:t>
            </a:r>
          </a:p>
          <a:p>
            <a:pPr marL="0" indent="0">
              <a:buNone/>
              <a:tabLst>
                <a:tab pos="1198563" algn="r"/>
                <a:tab pos="1368425" algn="l"/>
              </a:tabLst>
            </a:pPr>
            <a:r>
              <a:rPr lang="en-US" sz="2400" dirty="0"/>
              <a:t>	1,479	Computer Systems Analysts</a:t>
            </a:r>
          </a:p>
          <a:p>
            <a:pPr marL="0" indent="0">
              <a:buNone/>
              <a:tabLst>
                <a:tab pos="1198563" algn="r"/>
                <a:tab pos="1368425" algn="l"/>
              </a:tabLst>
            </a:pPr>
            <a:r>
              <a:rPr lang="en-US" sz="2400" dirty="0"/>
              <a:t>	1,437	Market Research Analysts and Marketing Specialists</a:t>
            </a:r>
          </a:p>
          <a:p>
            <a:pPr marL="0" indent="0">
              <a:buNone/>
              <a:tabLst>
                <a:tab pos="1198563" algn="r"/>
                <a:tab pos="1368425" algn="l"/>
              </a:tabLst>
            </a:pPr>
            <a:r>
              <a:rPr lang="en-US" sz="2400" dirty="0"/>
              <a:t>	1,431	Software Developers, Applications</a:t>
            </a:r>
          </a:p>
          <a:p>
            <a:pPr marL="0" indent="0">
              <a:buNone/>
              <a:tabLst>
                <a:tab pos="1198563" algn="r"/>
                <a:tab pos="1368425" algn="l"/>
              </a:tabLst>
            </a:pPr>
            <a:r>
              <a:rPr lang="en-US" sz="2400" dirty="0"/>
              <a:t>	1,430	Construction Laborers</a:t>
            </a:r>
          </a:p>
          <a:p>
            <a:pPr marL="0" indent="0">
              <a:buNone/>
              <a:tabLst>
                <a:tab pos="1198563" algn="r"/>
                <a:tab pos="1368425" algn="l"/>
              </a:tabLst>
            </a:pPr>
            <a:r>
              <a:rPr lang="en-US" sz="2400" dirty="0"/>
              <a:t>	1,397	Waiters and Waitresses</a:t>
            </a:r>
          </a:p>
          <a:p>
            <a:pPr marL="0" indent="0">
              <a:buNone/>
              <a:tabLst>
                <a:tab pos="1198563" algn="r"/>
                <a:tab pos="1368425" algn="l"/>
              </a:tabLst>
            </a:pPr>
            <a:r>
              <a:rPr lang="en-US" sz="2400" dirty="0"/>
              <a:t>	1,334	Securities, Commodities, and Financial Services Sales Agents</a:t>
            </a:r>
          </a:p>
          <a:p>
            <a:pPr marL="0" indent="0">
              <a:buNone/>
              <a:tabLst>
                <a:tab pos="1198563" algn="r"/>
                <a:tab pos="1368425" algn="l"/>
              </a:tabLst>
            </a:pPr>
            <a:r>
              <a:rPr lang="en-US" sz="2400" dirty="0"/>
              <a:t>	1,318	Personal Financial Advisors</a:t>
            </a:r>
          </a:p>
          <a:p>
            <a:pPr marL="0" indent="0">
              <a:buNone/>
              <a:tabLst>
                <a:tab pos="1198563" algn="r"/>
                <a:tab pos="1368425" algn="l"/>
              </a:tabLst>
            </a:pPr>
            <a:r>
              <a:rPr lang="en-US" sz="2400" dirty="0"/>
              <a:t>	1,305	Financial Managers</a:t>
            </a:r>
          </a:p>
          <a:p>
            <a:pPr marL="0" indent="0">
              <a:buNone/>
              <a:tabLst>
                <a:tab pos="1198563" algn="r"/>
                <a:tab pos="1368425" algn="l"/>
              </a:tabLst>
            </a:pPr>
            <a:r>
              <a:rPr lang="en-US" sz="2400" dirty="0"/>
              <a:t>	1,300	Personal Care Aides</a:t>
            </a:r>
          </a:p>
          <a:p>
            <a:pPr marL="0" indent="0">
              <a:buNone/>
              <a:tabLst>
                <a:tab pos="1198563" algn="r"/>
                <a:tab pos="1368425" algn="l"/>
              </a:tabLst>
            </a:pPr>
            <a:r>
              <a:rPr lang="en-US" sz="2400" dirty="0"/>
              <a:t>	1,241	Management Analysts</a:t>
            </a:r>
          </a:p>
          <a:p>
            <a:pPr marL="0" indent="0">
              <a:buNone/>
              <a:tabLst>
                <a:tab pos="1198563" algn="r"/>
                <a:tab pos="1368425" algn="l"/>
              </a:tabLst>
            </a:pPr>
            <a:r>
              <a:rPr lang="en-US" sz="2400" dirty="0"/>
              <a:t>	1,221	Cooks, Restaurant</a:t>
            </a:r>
          </a:p>
          <a:p>
            <a:pPr marL="0" indent="0">
              <a:buNone/>
              <a:tabLst>
                <a:tab pos="1198563" algn="r"/>
                <a:tab pos="1368425" algn="l"/>
              </a:tabLst>
            </a:pPr>
            <a:r>
              <a:rPr lang="en-US" sz="2400" dirty="0"/>
              <a:t>	1,215	Sales Representatives, Wholesale and Manufacturing, Except Technical and Scientific Products</a:t>
            </a:r>
          </a:p>
          <a:p>
            <a:pPr marL="0" indent="0">
              <a:buNone/>
              <a:tabLst>
                <a:tab pos="1198563" algn="r"/>
                <a:tab pos="1368425" algn="l"/>
              </a:tabLst>
            </a:pPr>
            <a:r>
              <a:rPr lang="en-US" sz="2400" dirty="0"/>
              <a:t>	1,189	Janitors and Cleaners, Except Maids and Housekeeping Cleaners</a:t>
            </a:r>
          </a:p>
          <a:p>
            <a:pPr marL="0" indent="0">
              <a:buNone/>
              <a:tabLst>
                <a:tab pos="1198563" algn="r"/>
                <a:tab pos="1368425" algn="l"/>
              </a:tabLst>
            </a:pPr>
            <a:r>
              <a:rPr lang="en-US" sz="2400" dirty="0"/>
              <a:t>	1,185	Carpenters</a:t>
            </a:r>
          </a:p>
          <a:p>
            <a:pPr marL="0" indent="0">
              <a:buNone/>
              <a:tabLst>
                <a:tab pos="1198563" algn="r"/>
                <a:tab pos="1368425" algn="l"/>
              </a:tabLst>
            </a:pPr>
            <a:r>
              <a:rPr lang="en-US" sz="2400" dirty="0"/>
              <a:t>	1,180	First-Line Supervisors of Food Preparation and Serving Workers</a:t>
            </a:r>
          </a:p>
        </p:txBody>
      </p:sp>
    </p:spTree>
    <p:extLst>
      <p:ext uri="{BB962C8B-B14F-4D97-AF65-F5344CB8AC3E}">
        <p14:creationId xmlns:p14="http://schemas.microsoft.com/office/powerpoint/2010/main" val="120373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a:t>
            </a:r>
            <a:r>
              <a:rPr lang="en-US" dirty="0" err="1"/>
              <a:t>Sandhills</a:t>
            </a:r>
            <a:r>
              <a:rPr lang="en-US" dirty="0"/>
              <a: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89779"/>
            <a:ext cx="14673263" cy="4731671"/>
          </a:xfrm>
        </p:spPr>
        <p:txBody>
          <a:bodyPr>
            <a:noAutofit/>
          </a:bodyPr>
          <a:lstStyle/>
          <a:p>
            <a:pPr marL="0" indent="0">
              <a:buNone/>
              <a:tabLst>
                <a:tab pos="1198563" algn="r"/>
                <a:tab pos="1368425" algn="l"/>
              </a:tabLst>
            </a:pPr>
            <a:r>
              <a:rPr lang="en-US" sz="2400" dirty="0"/>
              <a:t>	3,800	Home Health Aides</a:t>
            </a:r>
          </a:p>
          <a:p>
            <a:pPr marL="0" indent="0">
              <a:buNone/>
              <a:tabLst>
                <a:tab pos="1198563" algn="r"/>
                <a:tab pos="1368425" algn="l"/>
              </a:tabLst>
            </a:pPr>
            <a:r>
              <a:rPr lang="en-US" sz="2400" dirty="0"/>
              <a:t>	2,154	Nursing Assistants</a:t>
            </a:r>
          </a:p>
          <a:p>
            <a:pPr marL="0" indent="0">
              <a:buNone/>
              <a:tabLst>
                <a:tab pos="1198563" algn="r"/>
                <a:tab pos="1368425" algn="l"/>
              </a:tabLst>
            </a:pPr>
            <a:r>
              <a:rPr lang="en-US" sz="2400" dirty="0"/>
              <a:t>	1,425	Registered Nurses</a:t>
            </a:r>
          </a:p>
          <a:p>
            <a:pPr marL="0" indent="0">
              <a:buNone/>
              <a:tabLst>
                <a:tab pos="1198563" algn="r"/>
                <a:tab pos="1368425" algn="l"/>
              </a:tabLst>
            </a:pPr>
            <a:r>
              <a:rPr lang="en-US" sz="2400" dirty="0"/>
              <a:t>	1,032	Combined Food Preparation and Serving Workers, Including Fast Food</a:t>
            </a:r>
          </a:p>
          <a:p>
            <a:pPr marL="0" indent="0">
              <a:buNone/>
              <a:tabLst>
                <a:tab pos="1198563" algn="r"/>
                <a:tab pos="1368425" algn="l"/>
              </a:tabLst>
            </a:pPr>
            <a:r>
              <a:rPr lang="en-US" sz="2400" dirty="0"/>
              <a:t>	914	Retail Salespersons</a:t>
            </a:r>
          </a:p>
          <a:p>
            <a:pPr marL="0" indent="0">
              <a:buNone/>
              <a:tabLst>
                <a:tab pos="1198563" algn="r"/>
                <a:tab pos="1368425" algn="l"/>
              </a:tabLst>
            </a:pPr>
            <a:r>
              <a:rPr lang="en-US" sz="2400" dirty="0"/>
              <a:t>	889	Secretaries and Administrative Assistants, Except Legal, Medical, and Executive</a:t>
            </a:r>
          </a:p>
          <a:p>
            <a:pPr marL="0" indent="0">
              <a:buNone/>
              <a:tabLst>
                <a:tab pos="1198563" algn="r"/>
                <a:tab pos="1368425" algn="l"/>
              </a:tabLst>
            </a:pPr>
            <a:r>
              <a:rPr lang="en-US" sz="2400" dirty="0"/>
              <a:t>	765	Elementary School Teachers, Except Special Education</a:t>
            </a:r>
          </a:p>
          <a:p>
            <a:pPr marL="0" indent="0">
              <a:buNone/>
              <a:tabLst>
                <a:tab pos="1198563" algn="r"/>
                <a:tab pos="1368425" algn="l"/>
              </a:tabLst>
            </a:pPr>
            <a:r>
              <a:rPr lang="en-US" sz="2400" dirty="0"/>
              <a:t>	714	Licensed Practical and Licensed Vocational Nurses</a:t>
            </a:r>
          </a:p>
          <a:p>
            <a:pPr marL="0" indent="0">
              <a:buNone/>
              <a:tabLst>
                <a:tab pos="1198563" algn="r"/>
                <a:tab pos="1368425" algn="l"/>
              </a:tabLst>
            </a:pPr>
            <a:r>
              <a:rPr lang="en-US" sz="2400" dirty="0"/>
              <a:t>	592	Childcare Workers</a:t>
            </a:r>
          </a:p>
          <a:p>
            <a:pPr marL="0" indent="0">
              <a:buNone/>
              <a:tabLst>
                <a:tab pos="1198563" algn="r"/>
                <a:tab pos="1368425" algn="l"/>
              </a:tabLst>
            </a:pPr>
            <a:r>
              <a:rPr lang="en-US" sz="2400" dirty="0"/>
              <a:t>	564	Personal Care Aides</a:t>
            </a:r>
          </a:p>
          <a:p>
            <a:pPr marL="0" indent="0">
              <a:buNone/>
              <a:tabLst>
                <a:tab pos="1198563" algn="r"/>
                <a:tab pos="1368425" algn="l"/>
              </a:tabLst>
            </a:pPr>
            <a:r>
              <a:rPr lang="en-US" sz="2400" dirty="0"/>
              <a:t>	559	Receptionists and Information Clerks</a:t>
            </a:r>
          </a:p>
          <a:p>
            <a:pPr marL="0" indent="0">
              <a:buNone/>
              <a:tabLst>
                <a:tab pos="1198563" algn="r"/>
                <a:tab pos="1368425" algn="l"/>
              </a:tabLst>
            </a:pPr>
            <a:r>
              <a:rPr lang="en-US" sz="2400" dirty="0"/>
              <a:t>	508	Customer Service Representatives</a:t>
            </a:r>
          </a:p>
          <a:p>
            <a:pPr marL="0" indent="0">
              <a:buNone/>
              <a:tabLst>
                <a:tab pos="1198563" algn="r"/>
                <a:tab pos="1368425" algn="l"/>
              </a:tabLst>
            </a:pPr>
            <a:r>
              <a:rPr lang="en-US" sz="2400" dirty="0"/>
              <a:t>	506	Interpreters and Translators</a:t>
            </a:r>
          </a:p>
          <a:p>
            <a:pPr marL="0" indent="0">
              <a:buNone/>
              <a:tabLst>
                <a:tab pos="1198563" algn="r"/>
                <a:tab pos="1368425" algn="l"/>
              </a:tabLst>
            </a:pPr>
            <a:r>
              <a:rPr lang="en-US" sz="2400" dirty="0"/>
              <a:t>	499	First-Line Supervisors of Office and Administrative Support Workers</a:t>
            </a:r>
          </a:p>
          <a:p>
            <a:pPr marL="0" indent="0">
              <a:buNone/>
              <a:tabLst>
                <a:tab pos="1198563" algn="r"/>
                <a:tab pos="1368425" algn="l"/>
              </a:tabLst>
            </a:pPr>
            <a:r>
              <a:rPr lang="en-US" sz="2400" dirty="0"/>
              <a:t>	472	Janitors and Cleaners, Except Maids and Housekeeping Cleaners</a:t>
            </a:r>
          </a:p>
          <a:p>
            <a:pPr marL="0" indent="0">
              <a:buNone/>
              <a:tabLst>
                <a:tab pos="1198563" algn="r"/>
                <a:tab pos="1368425" algn="l"/>
              </a:tabLst>
            </a:pPr>
            <a:r>
              <a:rPr lang="en-US" sz="2400" dirty="0"/>
              <a:t>	447	Maids and Housekeeping Cleaners</a:t>
            </a:r>
          </a:p>
          <a:p>
            <a:pPr marL="0" indent="0">
              <a:buNone/>
              <a:tabLst>
                <a:tab pos="1198563" algn="r"/>
                <a:tab pos="1368425" algn="l"/>
              </a:tabLst>
            </a:pPr>
            <a:r>
              <a:rPr lang="en-US" sz="2400" dirty="0"/>
              <a:t>	440	Bookkeeping, Accounting, and Auditing Clerks</a:t>
            </a:r>
          </a:p>
          <a:p>
            <a:pPr marL="0" indent="0">
              <a:buNone/>
              <a:tabLst>
                <a:tab pos="1198563" algn="r"/>
                <a:tab pos="1368425" algn="l"/>
              </a:tabLst>
            </a:pPr>
            <a:r>
              <a:rPr lang="en-US" sz="2400" dirty="0"/>
              <a:t>	429	General and Operations Managers</a:t>
            </a:r>
          </a:p>
          <a:p>
            <a:pPr marL="0" indent="0">
              <a:buNone/>
              <a:tabLst>
                <a:tab pos="1198563" algn="r"/>
                <a:tab pos="1368425" algn="l"/>
              </a:tabLst>
            </a:pPr>
            <a:r>
              <a:rPr lang="en-US" sz="2400" dirty="0"/>
              <a:t>	425	Preschool Teachers, Except Special Education</a:t>
            </a:r>
          </a:p>
          <a:p>
            <a:pPr marL="0" indent="0">
              <a:buNone/>
              <a:tabLst>
                <a:tab pos="1198563" algn="r"/>
                <a:tab pos="1368425" algn="l"/>
              </a:tabLst>
            </a:pPr>
            <a:r>
              <a:rPr lang="en-US" sz="2400" dirty="0"/>
              <a:t>	415	Teacher Assistants</a:t>
            </a:r>
          </a:p>
          <a:p>
            <a:pPr marL="0" indent="0">
              <a:buNone/>
              <a:tabLst>
                <a:tab pos="1198563" algn="r"/>
                <a:tab pos="1368425" algn="l"/>
              </a:tabLst>
            </a:pPr>
            <a:r>
              <a:rPr lang="en-US" sz="2400" dirty="0"/>
              <a:t>	409	Office Clerks, General</a:t>
            </a:r>
          </a:p>
          <a:p>
            <a:pPr marL="0" indent="0">
              <a:buNone/>
              <a:tabLst>
                <a:tab pos="1198563" algn="r"/>
                <a:tab pos="1368425" algn="l"/>
              </a:tabLst>
            </a:pPr>
            <a:r>
              <a:rPr lang="en-US" sz="2400" dirty="0"/>
              <a:t>	342	Medical Secretaries</a:t>
            </a:r>
          </a:p>
          <a:p>
            <a:pPr marL="0" indent="0">
              <a:buNone/>
              <a:tabLst>
                <a:tab pos="1198563" algn="r"/>
                <a:tab pos="1368425" algn="l"/>
              </a:tabLst>
            </a:pPr>
            <a:r>
              <a:rPr lang="en-US" sz="2400" dirty="0"/>
              <a:t>	315	Laborers and Freight, Stock, and Material Movers, Hand</a:t>
            </a:r>
          </a:p>
          <a:p>
            <a:pPr marL="0" indent="0">
              <a:buNone/>
              <a:tabLst>
                <a:tab pos="1198563" algn="r"/>
                <a:tab pos="1368425" algn="l"/>
              </a:tabLst>
            </a:pPr>
            <a:r>
              <a:rPr lang="en-US" sz="2400" dirty="0"/>
              <a:t>	305	Construction Laborers</a:t>
            </a:r>
          </a:p>
          <a:p>
            <a:pPr marL="0" indent="0">
              <a:buNone/>
              <a:tabLst>
                <a:tab pos="1198563" algn="r"/>
                <a:tab pos="1368425" algn="l"/>
              </a:tabLst>
            </a:pPr>
            <a:r>
              <a:rPr lang="en-US" sz="2400" dirty="0"/>
              <a:t>	298	Medical Assistants</a:t>
            </a:r>
          </a:p>
          <a:p>
            <a:pPr marL="0" indent="0">
              <a:buNone/>
              <a:tabLst>
                <a:tab pos="1198563" algn="r"/>
                <a:tab pos="1368425" algn="l"/>
              </a:tabLst>
            </a:pPr>
            <a:r>
              <a:rPr lang="en-US" sz="2400" dirty="0"/>
              <a:t>	286	Cashiers</a:t>
            </a:r>
          </a:p>
          <a:p>
            <a:pPr marL="0" indent="0">
              <a:buNone/>
              <a:tabLst>
                <a:tab pos="1198563" algn="r"/>
                <a:tab pos="1368425" algn="l"/>
              </a:tabLst>
            </a:pPr>
            <a:r>
              <a:rPr lang="en-US" sz="2400" dirty="0"/>
              <a:t>	278	Social and Human Service Assistants</a:t>
            </a:r>
          </a:p>
          <a:p>
            <a:pPr marL="0" indent="0">
              <a:buNone/>
              <a:tabLst>
                <a:tab pos="1198563" algn="r"/>
                <a:tab pos="1368425" algn="l"/>
              </a:tabLst>
            </a:pPr>
            <a:r>
              <a:rPr lang="en-US" sz="2400" dirty="0"/>
              <a:t>	274	Heavy and Tractor-Trailer Truck Drivers</a:t>
            </a:r>
          </a:p>
          <a:p>
            <a:pPr marL="0" indent="0">
              <a:buNone/>
              <a:tabLst>
                <a:tab pos="1198563" algn="r"/>
                <a:tab pos="1368425" algn="l"/>
              </a:tabLst>
            </a:pPr>
            <a:r>
              <a:rPr lang="en-US" sz="2400" dirty="0"/>
              <a:t>	269	First-Line Supervisors of Food Preparation and Serving Workers</a:t>
            </a:r>
          </a:p>
          <a:p>
            <a:pPr marL="0" indent="0">
              <a:buNone/>
              <a:tabLst>
                <a:tab pos="1198563" algn="r"/>
                <a:tab pos="1368425" algn="l"/>
              </a:tabLst>
            </a:pPr>
            <a:r>
              <a:rPr lang="en-US" sz="2400" dirty="0"/>
              <a:t>	268	Emergency Medical Technicians and Paramedics</a:t>
            </a:r>
          </a:p>
          <a:p>
            <a:pPr marL="0" indent="0">
              <a:buNone/>
              <a:tabLst>
                <a:tab pos="1198563" algn="r"/>
                <a:tab pos="1368425" algn="l"/>
              </a:tabLst>
            </a:pPr>
            <a:r>
              <a:rPr lang="en-US" sz="2400" dirty="0"/>
              <a:t>	262	First-Line Supervisors of Construction Trades and Extraction Workers</a:t>
            </a:r>
          </a:p>
          <a:p>
            <a:pPr marL="0" indent="0">
              <a:buNone/>
              <a:tabLst>
                <a:tab pos="1198563" algn="r"/>
                <a:tab pos="1368425" algn="l"/>
              </a:tabLst>
            </a:pPr>
            <a:r>
              <a:rPr lang="en-US" sz="2400" dirty="0"/>
              <a:t>	235	Child, Family, and School Social Workers</a:t>
            </a:r>
          </a:p>
        </p:txBody>
      </p:sp>
    </p:spTree>
    <p:extLst>
      <p:ext uri="{BB962C8B-B14F-4D97-AF65-F5344CB8AC3E}">
        <p14:creationId xmlns:p14="http://schemas.microsoft.com/office/powerpoint/2010/main" val="103652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Southeast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3,095	Combined Food Preparation and Serving Workers, Including Fast Food</a:t>
            </a:r>
          </a:p>
          <a:p>
            <a:pPr marL="0" indent="0">
              <a:buNone/>
              <a:tabLst>
                <a:tab pos="1198563" algn="r"/>
                <a:tab pos="1368425" algn="l"/>
              </a:tabLst>
            </a:pPr>
            <a:r>
              <a:rPr lang="en-US" sz="2400" dirty="0"/>
              <a:t>	2,397	Home Health Aides</a:t>
            </a:r>
          </a:p>
          <a:p>
            <a:pPr marL="0" indent="0">
              <a:buNone/>
              <a:tabLst>
                <a:tab pos="1198563" algn="r"/>
                <a:tab pos="1368425" algn="l"/>
              </a:tabLst>
            </a:pPr>
            <a:r>
              <a:rPr lang="en-US" sz="2400" dirty="0"/>
              <a:t>	1,938	Registered Nurses</a:t>
            </a:r>
          </a:p>
          <a:p>
            <a:pPr marL="0" indent="0">
              <a:buNone/>
              <a:tabLst>
                <a:tab pos="1198563" algn="r"/>
                <a:tab pos="1368425" algn="l"/>
              </a:tabLst>
            </a:pPr>
            <a:r>
              <a:rPr lang="en-US" sz="2400" dirty="0"/>
              <a:t>	1,599	Nursing Assistants</a:t>
            </a:r>
          </a:p>
          <a:p>
            <a:pPr marL="0" indent="0">
              <a:buNone/>
              <a:tabLst>
                <a:tab pos="1198563" algn="r"/>
                <a:tab pos="1368425" algn="l"/>
              </a:tabLst>
            </a:pPr>
            <a:r>
              <a:rPr lang="en-US" sz="2400" dirty="0"/>
              <a:t>	1,458	Retail Salespersons</a:t>
            </a:r>
          </a:p>
          <a:p>
            <a:pPr marL="0" indent="0">
              <a:buNone/>
              <a:tabLst>
                <a:tab pos="1198563" algn="r"/>
                <a:tab pos="1368425" algn="l"/>
              </a:tabLst>
            </a:pPr>
            <a:r>
              <a:rPr lang="en-US" sz="2400" dirty="0"/>
              <a:t>	1,269	Waiters and Waitresses</a:t>
            </a:r>
          </a:p>
          <a:p>
            <a:pPr marL="0" indent="0">
              <a:buNone/>
              <a:tabLst>
                <a:tab pos="1198563" algn="r"/>
                <a:tab pos="1368425" algn="l"/>
              </a:tabLst>
            </a:pPr>
            <a:r>
              <a:rPr lang="en-US" sz="2400" dirty="0"/>
              <a:t>	1,142	Secretaries and Administrative Assistants, Except Legal, Medical, and Executive</a:t>
            </a:r>
          </a:p>
          <a:p>
            <a:pPr marL="0" indent="0">
              <a:buNone/>
              <a:tabLst>
                <a:tab pos="1198563" algn="r"/>
                <a:tab pos="1368425" algn="l"/>
              </a:tabLst>
            </a:pPr>
            <a:r>
              <a:rPr lang="en-US" sz="2400" dirty="0"/>
              <a:t>	979	Childcare Workers</a:t>
            </a:r>
          </a:p>
          <a:p>
            <a:pPr marL="0" indent="0">
              <a:buNone/>
              <a:tabLst>
                <a:tab pos="1198563" algn="r"/>
                <a:tab pos="1368425" algn="l"/>
              </a:tabLst>
            </a:pPr>
            <a:r>
              <a:rPr lang="en-US" sz="2400" dirty="0"/>
              <a:t>	926	Customer Service Representatives</a:t>
            </a:r>
          </a:p>
          <a:p>
            <a:pPr marL="0" indent="0">
              <a:buNone/>
              <a:tabLst>
                <a:tab pos="1198563" algn="r"/>
                <a:tab pos="1368425" algn="l"/>
              </a:tabLst>
            </a:pPr>
            <a:r>
              <a:rPr lang="en-US" sz="2400" dirty="0"/>
              <a:t>	923	Receptionists and Information Clerks</a:t>
            </a:r>
          </a:p>
          <a:p>
            <a:pPr marL="0" indent="0">
              <a:buNone/>
              <a:tabLst>
                <a:tab pos="1198563" algn="r"/>
                <a:tab pos="1368425" algn="l"/>
              </a:tabLst>
            </a:pPr>
            <a:r>
              <a:rPr lang="en-US" sz="2400" dirty="0"/>
              <a:t>	906	Cooks, Restaurant</a:t>
            </a:r>
          </a:p>
          <a:p>
            <a:pPr marL="0" indent="0">
              <a:buNone/>
              <a:tabLst>
                <a:tab pos="1198563" algn="r"/>
                <a:tab pos="1368425" algn="l"/>
              </a:tabLst>
            </a:pPr>
            <a:r>
              <a:rPr lang="en-US" sz="2400" dirty="0"/>
              <a:t>	853	First-Line Supervisors of Food Preparation and Serving Workers</a:t>
            </a:r>
          </a:p>
          <a:p>
            <a:pPr marL="0" indent="0">
              <a:buNone/>
              <a:tabLst>
                <a:tab pos="1198563" algn="r"/>
                <a:tab pos="1368425" algn="l"/>
              </a:tabLst>
            </a:pPr>
            <a:r>
              <a:rPr lang="en-US" sz="2400" dirty="0"/>
              <a:t>	768	Bookkeeping, Accounting, and Auditing Clerks</a:t>
            </a:r>
          </a:p>
          <a:p>
            <a:pPr marL="0" indent="0">
              <a:buNone/>
              <a:tabLst>
                <a:tab pos="1198563" algn="r"/>
                <a:tab pos="1368425" algn="l"/>
              </a:tabLst>
            </a:pPr>
            <a:r>
              <a:rPr lang="en-US" sz="2400" dirty="0"/>
              <a:t>	735	General and Operations Managers</a:t>
            </a:r>
          </a:p>
          <a:p>
            <a:pPr marL="0" indent="0">
              <a:buNone/>
              <a:tabLst>
                <a:tab pos="1198563" algn="r"/>
                <a:tab pos="1368425" algn="l"/>
              </a:tabLst>
            </a:pPr>
            <a:r>
              <a:rPr lang="en-US" sz="2400" dirty="0"/>
              <a:t>	724	Personal Care Aides</a:t>
            </a:r>
          </a:p>
          <a:p>
            <a:pPr marL="0" indent="0">
              <a:buNone/>
              <a:tabLst>
                <a:tab pos="1198563" algn="r"/>
                <a:tab pos="1368425" algn="l"/>
              </a:tabLst>
            </a:pPr>
            <a:r>
              <a:rPr lang="en-US" sz="2400" dirty="0"/>
              <a:t>	660	First-Line Supervisors of Office and Administrative Support Workers</a:t>
            </a:r>
          </a:p>
          <a:p>
            <a:pPr marL="0" indent="0">
              <a:buNone/>
              <a:tabLst>
                <a:tab pos="1198563" algn="r"/>
                <a:tab pos="1368425" algn="l"/>
              </a:tabLst>
            </a:pPr>
            <a:r>
              <a:rPr lang="en-US" sz="2400" dirty="0"/>
              <a:t>	628	Elementary School Teachers, Except Special Education</a:t>
            </a:r>
          </a:p>
          <a:p>
            <a:pPr marL="0" indent="0">
              <a:buNone/>
              <a:tabLst>
                <a:tab pos="1198563" algn="r"/>
                <a:tab pos="1368425" algn="l"/>
              </a:tabLst>
            </a:pPr>
            <a:r>
              <a:rPr lang="en-US" sz="2400" dirty="0"/>
              <a:t>	619	Medical Assistants</a:t>
            </a:r>
          </a:p>
          <a:p>
            <a:pPr marL="0" indent="0">
              <a:buNone/>
              <a:tabLst>
                <a:tab pos="1198563" algn="r"/>
                <a:tab pos="1368425" algn="l"/>
              </a:tabLst>
            </a:pPr>
            <a:r>
              <a:rPr lang="en-US" sz="2400" dirty="0"/>
              <a:t>	600	Office Clerks, General</a:t>
            </a:r>
          </a:p>
          <a:p>
            <a:pPr marL="0" indent="0">
              <a:buNone/>
              <a:tabLst>
                <a:tab pos="1198563" algn="r"/>
                <a:tab pos="1368425" algn="l"/>
              </a:tabLst>
            </a:pPr>
            <a:r>
              <a:rPr lang="en-US" sz="2400" dirty="0"/>
              <a:t>	581	Licensed Practical and Licensed Vocational Nurses</a:t>
            </a:r>
          </a:p>
          <a:p>
            <a:pPr marL="0" indent="0">
              <a:buNone/>
              <a:tabLst>
                <a:tab pos="1198563" algn="r"/>
                <a:tab pos="1368425" algn="l"/>
              </a:tabLst>
            </a:pPr>
            <a:r>
              <a:rPr lang="en-US" sz="2400" dirty="0"/>
              <a:t>	578	Maids and Housekeeping Cleaners</a:t>
            </a:r>
          </a:p>
          <a:p>
            <a:pPr marL="0" indent="0">
              <a:buNone/>
              <a:tabLst>
                <a:tab pos="1198563" algn="r"/>
                <a:tab pos="1368425" algn="l"/>
              </a:tabLst>
            </a:pPr>
            <a:r>
              <a:rPr lang="en-US" sz="2400" dirty="0"/>
              <a:t>	576	Heavy and Tractor-Trailer Truck Drivers</a:t>
            </a:r>
          </a:p>
          <a:p>
            <a:pPr marL="0" indent="0">
              <a:buNone/>
              <a:tabLst>
                <a:tab pos="1198563" algn="r"/>
                <a:tab pos="1368425" algn="l"/>
              </a:tabLst>
            </a:pPr>
            <a:r>
              <a:rPr lang="en-US" sz="2400" dirty="0"/>
              <a:t>	571	Carpenters</a:t>
            </a:r>
          </a:p>
          <a:p>
            <a:pPr marL="0" indent="0">
              <a:buNone/>
              <a:tabLst>
                <a:tab pos="1198563" algn="r"/>
                <a:tab pos="1368425" algn="l"/>
              </a:tabLst>
            </a:pPr>
            <a:r>
              <a:rPr lang="en-US" sz="2400" dirty="0"/>
              <a:t>	558	Heating, Air Conditioning, and Refrigeration Mechanics and Installers</a:t>
            </a:r>
          </a:p>
          <a:p>
            <a:pPr marL="0" indent="0">
              <a:buNone/>
              <a:tabLst>
                <a:tab pos="1198563" algn="r"/>
                <a:tab pos="1368425" algn="l"/>
              </a:tabLst>
            </a:pPr>
            <a:r>
              <a:rPr lang="en-US" sz="2400" dirty="0"/>
              <a:t>	553	Cashiers</a:t>
            </a:r>
          </a:p>
          <a:p>
            <a:pPr marL="0" indent="0">
              <a:buNone/>
              <a:tabLst>
                <a:tab pos="1198563" algn="r"/>
                <a:tab pos="1368425" algn="l"/>
              </a:tabLst>
            </a:pPr>
            <a:r>
              <a:rPr lang="en-US" sz="2400" dirty="0"/>
              <a:t>	530	Janitors and Cleaners, Except Maids and Housekeeping Cleaners</a:t>
            </a:r>
          </a:p>
          <a:p>
            <a:pPr marL="0" indent="0">
              <a:buNone/>
              <a:tabLst>
                <a:tab pos="1198563" algn="r"/>
                <a:tab pos="1368425" algn="l"/>
              </a:tabLst>
            </a:pPr>
            <a:r>
              <a:rPr lang="en-US" sz="2400" dirty="0"/>
              <a:t>	481	Electricians</a:t>
            </a:r>
          </a:p>
          <a:p>
            <a:pPr marL="0" indent="0">
              <a:buNone/>
              <a:tabLst>
                <a:tab pos="1198563" algn="r"/>
                <a:tab pos="1368425" algn="l"/>
              </a:tabLst>
            </a:pPr>
            <a:r>
              <a:rPr lang="en-US" sz="2400" dirty="0"/>
              <a:t>	477	First-Line Supervisors of Construction Trades and Extraction Workers</a:t>
            </a:r>
          </a:p>
          <a:p>
            <a:pPr marL="0" indent="0">
              <a:buNone/>
              <a:tabLst>
                <a:tab pos="1198563" algn="r"/>
                <a:tab pos="1368425" algn="l"/>
              </a:tabLst>
            </a:pPr>
            <a:r>
              <a:rPr lang="en-US" sz="2400" dirty="0"/>
              <a:t>	476	Medical Secretaries</a:t>
            </a:r>
          </a:p>
          <a:p>
            <a:pPr marL="0" indent="0">
              <a:buNone/>
              <a:tabLst>
                <a:tab pos="1198563" algn="r"/>
                <a:tab pos="1368425" algn="l"/>
              </a:tabLst>
            </a:pPr>
            <a:r>
              <a:rPr lang="en-US" sz="2400" dirty="0"/>
              <a:t>	471	Laborers and Freight, Stock, and Material Movers, Hand</a:t>
            </a:r>
          </a:p>
          <a:p>
            <a:pPr marL="0" indent="0">
              <a:buNone/>
              <a:tabLst>
                <a:tab pos="1198563" algn="r"/>
                <a:tab pos="1368425" algn="l"/>
              </a:tabLst>
            </a:pPr>
            <a:r>
              <a:rPr lang="en-US" sz="2400" dirty="0"/>
              <a:t>	453	Teacher Assistants</a:t>
            </a:r>
          </a:p>
          <a:p>
            <a:pPr marL="0" indent="0">
              <a:buNone/>
              <a:tabLst>
                <a:tab pos="1198563" algn="r"/>
                <a:tab pos="1368425" algn="l"/>
              </a:tabLst>
            </a:pPr>
            <a:r>
              <a:rPr lang="en-US" sz="2400" dirty="0"/>
              <a:t>	449	Accountants and Auditors</a:t>
            </a:r>
          </a:p>
        </p:txBody>
      </p:sp>
    </p:spTree>
    <p:extLst>
      <p:ext uri="{BB962C8B-B14F-4D97-AF65-F5344CB8AC3E}">
        <p14:creationId xmlns:p14="http://schemas.microsoft.com/office/powerpoint/2010/main" val="77585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Piedmont-Triad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3,851	Home Health Aides</a:t>
            </a:r>
          </a:p>
          <a:p>
            <a:pPr marL="0" indent="0">
              <a:buNone/>
              <a:tabLst>
                <a:tab pos="1198563" algn="r"/>
                <a:tab pos="1368425" algn="l"/>
              </a:tabLst>
            </a:pPr>
            <a:r>
              <a:rPr lang="en-US" sz="2400" dirty="0"/>
              <a:t>	3,560	Registered Nurses</a:t>
            </a:r>
          </a:p>
          <a:p>
            <a:pPr marL="0" indent="0">
              <a:buNone/>
              <a:tabLst>
                <a:tab pos="1198563" algn="r"/>
                <a:tab pos="1368425" algn="l"/>
              </a:tabLst>
            </a:pPr>
            <a:r>
              <a:rPr lang="en-US" sz="2400" dirty="0"/>
              <a:t>	2,837	Nursing Assistants</a:t>
            </a:r>
          </a:p>
          <a:p>
            <a:pPr marL="0" indent="0">
              <a:buNone/>
              <a:tabLst>
                <a:tab pos="1198563" algn="r"/>
                <a:tab pos="1368425" algn="l"/>
              </a:tabLst>
            </a:pPr>
            <a:r>
              <a:rPr lang="en-US" sz="2400" dirty="0"/>
              <a:t>	2,641	Combined Food Preparation and Serving Workers, Including Fast Food</a:t>
            </a:r>
          </a:p>
          <a:p>
            <a:pPr marL="0" indent="0">
              <a:buNone/>
              <a:tabLst>
                <a:tab pos="1198563" algn="r"/>
                <a:tab pos="1368425" algn="l"/>
              </a:tabLst>
            </a:pPr>
            <a:r>
              <a:rPr lang="en-US" sz="2400" dirty="0"/>
              <a:t>	2,194	Customer Service Representatives</a:t>
            </a:r>
          </a:p>
          <a:p>
            <a:pPr marL="0" indent="0">
              <a:buNone/>
              <a:tabLst>
                <a:tab pos="1198563" algn="r"/>
                <a:tab pos="1368425" algn="l"/>
              </a:tabLst>
            </a:pPr>
            <a:r>
              <a:rPr lang="en-US" sz="2400" dirty="0"/>
              <a:t>	2,106	Personal Care Aides</a:t>
            </a:r>
          </a:p>
          <a:p>
            <a:pPr marL="0" indent="0">
              <a:buNone/>
              <a:tabLst>
                <a:tab pos="1198563" algn="r"/>
                <a:tab pos="1368425" algn="l"/>
              </a:tabLst>
            </a:pPr>
            <a:r>
              <a:rPr lang="en-US" sz="2400" dirty="0"/>
              <a:t>	1,841	Retail Salespersons</a:t>
            </a:r>
          </a:p>
          <a:p>
            <a:pPr marL="0" indent="0">
              <a:buNone/>
              <a:tabLst>
                <a:tab pos="1198563" algn="r"/>
                <a:tab pos="1368425" algn="l"/>
              </a:tabLst>
            </a:pPr>
            <a:r>
              <a:rPr lang="en-US" sz="2400" dirty="0"/>
              <a:t>	1,550	Secretaries and Administrative Assistants, Except Legal, Medical, and Executive</a:t>
            </a:r>
          </a:p>
          <a:p>
            <a:pPr marL="0" indent="0">
              <a:buNone/>
              <a:tabLst>
                <a:tab pos="1198563" algn="r"/>
                <a:tab pos="1368425" algn="l"/>
              </a:tabLst>
            </a:pPr>
            <a:r>
              <a:rPr lang="en-US" sz="2400" dirty="0"/>
              <a:t>	1,156	Laborers and Freight, Stock, and Material Movers, Hand</a:t>
            </a:r>
          </a:p>
          <a:p>
            <a:pPr marL="0" indent="0">
              <a:buNone/>
              <a:tabLst>
                <a:tab pos="1198563" algn="r"/>
                <a:tab pos="1368425" algn="l"/>
              </a:tabLst>
            </a:pPr>
            <a:r>
              <a:rPr lang="en-US" sz="2400" dirty="0"/>
              <a:t>	1,109	Childcare Workers</a:t>
            </a:r>
          </a:p>
          <a:p>
            <a:pPr marL="0" indent="0">
              <a:buNone/>
              <a:tabLst>
                <a:tab pos="1198563" algn="r"/>
                <a:tab pos="1368425" algn="l"/>
              </a:tabLst>
            </a:pPr>
            <a:r>
              <a:rPr lang="en-US" sz="2400" dirty="0"/>
              <a:t>	1,081	Medical and Clinical Laboratory Technicians</a:t>
            </a:r>
          </a:p>
          <a:p>
            <a:pPr marL="0" indent="0">
              <a:buNone/>
              <a:tabLst>
                <a:tab pos="1198563" algn="r"/>
                <a:tab pos="1368425" algn="l"/>
              </a:tabLst>
            </a:pPr>
            <a:r>
              <a:rPr lang="en-US" sz="2400" dirty="0"/>
              <a:t>	1,078	Janitors and Cleaners, Except Maids and Housekeeping Cleaners</a:t>
            </a:r>
          </a:p>
          <a:p>
            <a:pPr marL="0" indent="0">
              <a:buNone/>
              <a:tabLst>
                <a:tab pos="1198563" algn="r"/>
                <a:tab pos="1368425" algn="l"/>
              </a:tabLst>
            </a:pPr>
            <a:r>
              <a:rPr lang="en-US" sz="2400" dirty="0"/>
              <a:t>	1,042	Heavy and Tractor-Trailer Truck Drivers</a:t>
            </a:r>
          </a:p>
          <a:p>
            <a:pPr marL="0" indent="0">
              <a:buNone/>
              <a:tabLst>
                <a:tab pos="1198563" algn="r"/>
                <a:tab pos="1368425" algn="l"/>
              </a:tabLst>
            </a:pPr>
            <a:r>
              <a:rPr lang="en-US" sz="2400" dirty="0"/>
              <a:t>	1,022	Licensed Practical and Licensed Vocational Nurses</a:t>
            </a:r>
          </a:p>
          <a:p>
            <a:pPr marL="0" indent="0">
              <a:buNone/>
              <a:tabLst>
                <a:tab pos="1198563" algn="r"/>
                <a:tab pos="1368425" algn="l"/>
              </a:tabLst>
            </a:pPr>
            <a:r>
              <a:rPr lang="en-US" sz="2400" dirty="0"/>
              <a:t>	1,011	First-Line Supervisors of Office and Administrative Support Workers</a:t>
            </a:r>
          </a:p>
          <a:p>
            <a:pPr marL="0" indent="0">
              <a:buNone/>
              <a:tabLst>
                <a:tab pos="1198563" algn="r"/>
                <a:tab pos="1368425" algn="l"/>
              </a:tabLst>
            </a:pPr>
            <a:r>
              <a:rPr lang="en-US" sz="2400" dirty="0"/>
              <a:t>	999	First-Line Supervisors of Construction Trades and Extraction Workers</a:t>
            </a:r>
          </a:p>
          <a:p>
            <a:pPr marL="0" indent="0">
              <a:buNone/>
              <a:tabLst>
                <a:tab pos="1198563" algn="r"/>
                <a:tab pos="1368425" algn="l"/>
              </a:tabLst>
            </a:pPr>
            <a:r>
              <a:rPr lang="en-US" sz="2400" dirty="0"/>
              <a:t>	991	Maids and Housekeeping Cleaners</a:t>
            </a:r>
          </a:p>
          <a:p>
            <a:pPr marL="0" indent="0">
              <a:buNone/>
              <a:tabLst>
                <a:tab pos="1198563" algn="r"/>
                <a:tab pos="1368425" algn="l"/>
              </a:tabLst>
            </a:pPr>
            <a:r>
              <a:rPr lang="en-US" sz="2400" dirty="0"/>
              <a:t>	956	Carpenters</a:t>
            </a:r>
          </a:p>
          <a:p>
            <a:pPr marL="0" indent="0">
              <a:buNone/>
              <a:tabLst>
                <a:tab pos="1198563" algn="r"/>
                <a:tab pos="1368425" algn="l"/>
              </a:tabLst>
            </a:pPr>
            <a:r>
              <a:rPr lang="en-US" sz="2400" dirty="0"/>
              <a:t>	889	Bookkeeping, Accounting, and Auditing Clerks</a:t>
            </a:r>
          </a:p>
          <a:p>
            <a:pPr marL="0" indent="0">
              <a:buNone/>
              <a:tabLst>
                <a:tab pos="1198563" algn="r"/>
                <a:tab pos="1368425" algn="l"/>
              </a:tabLst>
            </a:pPr>
            <a:r>
              <a:rPr lang="en-US" sz="2400" dirty="0"/>
              <a:t>	871	Receptionists and Information Clerks</a:t>
            </a:r>
          </a:p>
          <a:p>
            <a:pPr marL="0" indent="0">
              <a:buNone/>
              <a:tabLst>
                <a:tab pos="1198563" algn="r"/>
                <a:tab pos="1368425" algn="l"/>
              </a:tabLst>
            </a:pPr>
            <a:r>
              <a:rPr lang="en-US" sz="2400" dirty="0"/>
              <a:t>	861	Construction Laborers</a:t>
            </a:r>
          </a:p>
          <a:p>
            <a:pPr marL="0" indent="0">
              <a:buNone/>
              <a:tabLst>
                <a:tab pos="1198563" algn="r"/>
                <a:tab pos="1368425" algn="l"/>
              </a:tabLst>
            </a:pPr>
            <a:r>
              <a:rPr lang="en-US" sz="2400" dirty="0"/>
              <a:t>	811	Packers and Packagers, Hand</a:t>
            </a:r>
          </a:p>
          <a:p>
            <a:pPr marL="0" indent="0">
              <a:buNone/>
              <a:tabLst>
                <a:tab pos="1198563" algn="r"/>
                <a:tab pos="1368425" algn="l"/>
              </a:tabLst>
            </a:pPr>
            <a:r>
              <a:rPr lang="en-US" sz="2400" dirty="0"/>
              <a:t>	801	General and Operations Managers</a:t>
            </a:r>
          </a:p>
          <a:p>
            <a:pPr marL="0" indent="0">
              <a:buNone/>
              <a:tabLst>
                <a:tab pos="1198563" algn="r"/>
                <a:tab pos="1368425" algn="l"/>
              </a:tabLst>
            </a:pPr>
            <a:r>
              <a:rPr lang="en-US" sz="2400" dirty="0"/>
              <a:t>	793	Medical Secretaries</a:t>
            </a:r>
          </a:p>
          <a:p>
            <a:pPr marL="0" indent="0">
              <a:buNone/>
              <a:tabLst>
                <a:tab pos="1198563" algn="r"/>
                <a:tab pos="1368425" algn="l"/>
              </a:tabLst>
            </a:pPr>
            <a:r>
              <a:rPr lang="en-US" sz="2400" dirty="0"/>
              <a:t>	776	Medical Assistants</a:t>
            </a:r>
          </a:p>
          <a:p>
            <a:pPr marL="0" indent="0">
              <a:buNone/>
              <a:tabLst>
                <a:tab pos="1198563" algn="r"/>
                <a:tab pos="1368425" algn="l"/>
              </a:tabLst>
            </a:pPr>
            <a:r>
              <a:rPr lang="en-US" sz="2400" dirty="0"/>
              <a:t>	749	Sales Representatives, Wholesale and Manufacturing, Except Technical and Scientific Products</a:t>
            </a:r>
          </a:p>
          <a:p>
            <a:pPr marL="0" indent="0">
              <a:buNone/>
              <a:tabLst>
                <a:tab pos="1198563" algn="r"/>
                <a:tab pos="1368425" algn="l"/>
              </a:tabLst>
            </a:pPr>
            <a:r>
              <a:rPr lang="en-US" sz="2400" dirty="0"/>
              <a:t>	645	First-Line Supervisors of Food Preparation and Serving Workers</a:t>
            </a:r>
          </a:p>
          <a:p>
            <a:pPr marL="0" indent="0">
              <a:buNone/>
              <a:tabLst>
                <a:tab pos="1198563" algn="r"/>
                <a:tab pos="1368425" algn="l"/>
              </a:tabLst>
            </a:pPr>
            <a:r>
              <a:rPr lang="en-US" sz="2400" dirty="0"/>
              <a:t>	604	Landscaping and </a:t>
            </a:r>
            <a:r>
              <a:rPr lang="en-US" sz="2400" dirty="0" err="1"/>
              <a:t>Groundskeeping</a:t>
            </a:r>
            <a:r>
              <a:rPr lang="en-US" sz="2400" dirty="0"/>
              <a:t> Workers</a:t>
            </a:r>
          </a:p>
          <a:p>
            <a:pPr marL="0" indent="0">
              <a:buNone/>
              <a:tabLst>
                <a:tab pos="1198563" algn="r"/>
                <a:tab pos="1368425" algn="l"/>
              </a:tabLst>
            </a:pPr>
            <a:r>
              <a:rPr lang="en-US" sz="2400" dirty="0"/>
              <a:t>	583	Cooks, Restaurant</a:t>
            </a:r>
          </a:p>
          <a:p>
            <a:pPr marL="0" indent="0">
              <a:buNone/>
              <a:tabLst>
                <a:tab pos="1198563" algn="r"/>
                <a:tab pos="1368425" algn="l"/>
              </a:tabLst>
            </a:pPr>
            <a:r>
              <a:rPr lang="en-US" sz="2400" dirty="0"/>
              <a:t>	578	Billing and Posting Clerks</a:t>
            </a:r>
          </a:p>
          <a:p>
            <a:pPr marL="0" indent="0">
              <a:buNone/>
              <a:tabLst>
                <a:tab pos="1198563" algn="r"/>
                <a:tab pos="1368425" algn="l"/>
              </a:tabLst>
            </a:pPr>
            <a:r>
              <a:rPr lang="en-US" sz="2400" dirty="0"/>
              <a:t>	575	Preschool Teachers, Except Special Education</a:t>
            </a:r>
          </a:p>
          <a:p>
            <a:pPr marL="0" indent="0">
              <a:buNone/>
              <a:tabLst>
                <a:tab pos="1198563" algn="r"/>
                <a:tab pos="1368425" algn="l"/>
              </a:tabLst>
            </a:pPr>
            <a:r>
              <a:rPr lang="en-US" sz="2400" dirty="0"/>
              <a:t>	566	Market Research Analysts and Marketing Specialists</a:t>
            </a:r>
          </a:p>
        </p:txBody>
      </p:sp>
    </p:spTree>
    <p:extLst>
      <p:ext uri="{BB962C8B-B14F-4D97-AF65-F5344CB8AC3E}">
        <p14:creationId xmlns:p14="http://schemas.microsoft.com/office/powerpoint/2010/main" val="59365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Northeast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2,376	Combined Food Preparation and Serving Workers, Including Fast Food</a:t>
            </a:r>
          </a:p>
          <a:p>
            <a:pPr marL="0" indent="0">
              <a:buNone/>
              <a:tabLst>
                <a:tab pos="1198563" algn="r"/>
                <a:tab pos="1368425" algn="l"/>
              </a:tabLst>
            </a:pPr>
            <a:r>
              <a:rPr lang="en-US" sz="2400" dirty="0"/>
              <a:t>	1,878	Nursing Assistants</a:t>
            </a:r>
          </a:p>
          <a:p>
            <a:pPr marL="0" indent="0">
              <a:buNone/>
              <a:tabLst>
                <a:tab pos="1198563" algn="r"/>
                <a:tab pos="1368425" algn="l"/>
              </a:tabLst>
            </a:pPr>
            <a:r>
              <a:rPr lang="en-US" sz="2400" dirty="0"/>
              <a:t>	1,849	Home Health Aides</a:t>
            </a:r>
          </a:p>
          <a:p>
            <a:pPr marL="0" indent="0">
              <a:buNone/>
              <a:tabLst>
                <a:tab pos="1198563" algn="r"/>
                <a:tab pos="1368425" algn="l"/>
              </a:tabLst>
            </a:pPr>
            <a:r>
              <a:rPr lang="en-US" sz="2400" dirty="0"/>
              <a:t>	1,316	Registered Nurses</a:t>
            </a:r>
          </a:p>
          <a:p>
            <a:pPr marL="0" indent="0">
              <a:buNone/>
              <a:tabLst>
                <a:tab pos="1198563" algn="r"/>
                <a:tab pos="1368425" algn="l"/>
              </a:tabLst>
            </a:pPr>
            <a:r>
              <a:rPr lang="en-US" sz="2400" dirty="0"/>
              <a:t>	721	Personal Care Aides</a:t>
            </a:r>
          </a:p>
          <a:p>
            <a:pPr marL="0" indent="0">
              <a:buNone/>
              <a:tabLst>
                <a:tab pos="1198563" algn="r"/>
                <a:tab pos="1368425" algn="l"/>
              </a:tabLst>
            </a:pPr>
            <a:r>
              <a:rPr lang="en-US" sz="2400" dirty="0"/>
              <a:t>	687	Retail Salespersons</a:t>
            </a:r>
          </a:p>
          <a:p>
            <a:pPr marL="0" indent="0">
              <a:buNone/>
              <a:tabLst>
                <a:tab pos="1198563" algn="r"/>
                <a:tab pos="1368425" algn="l"/>
              </a:tabLst>
            </a:pPr>
            <a:r>
              <a:rPr lang="en-US" sz="2400" dirty="0"/>
              <a:t>	673	Waiters and Waitresses</a:t>
            </a:r>
          </a:p>
          <a:p>
            <a:pPr marL="0" indent="0">
              <a:buNone/>
              <a:tabLst>
                <a:tab pos="1198563" algn="r"/>
                <a:tab pos="1368425" algn="l"/>
              </a:tabLst>
            </a:pPr>
            <a:r>
              <a:rPr lang="en-US" sz="2400" dirty="0"/>
              <a:t>	656	Customer Service Representatives</a:t>
            </a:r>
          </a:p>
          <a:p>
            <a:pPr marL="0" indent="0">
              <a:buNone/>
              <a:tabLst>
                <a:tab pos="1198563" algn="r"/>
                <a:tab pos="1368425" algn="l"/>
              </a:tabLst>
            </a:pPr>
            <a:r>
              <a:rPr lang="en-US" sz="2400" dirty="0"/>
              <a:t>	594	Secretaries and Administrative Assistants, Except Legal, Medical, and Executive</a:t>
            </a:r>
          </a:p>
          <a:p>
            <a:pPr marL="0" indent="0">
              <a:buNone/>
              <a:tabLst>
                <a:tab pos="1198563" algn="r"/>
                <a:tab pos="1368425" algn="l"/>
              </a:tabLst>
            </a:pPr>
            <a:r>
              <a:rPr lang="en-US" sz="2400" dirty="0"/>
              <a:t>	528	General and Operations Managers</a:t>
            </a:r>
          </a:p>
          <a:p>
            <a:pPr marL="0" indent="0">
              <a:buNone/>
              <a:tabLst>
                <a:tab pos="1198563" algn="r"/>
                <a:tab pos="1368425" algn="l"/>
              </a:tabLst>
            </a:pPr>
            <a:r>
              <a:rPr lang="en-US" sz="2400" dirty="0"/>
              <a:t>	518	Childcare Workers</a:t>
            </a:r>
          </a:p>
          <a:p>
            <a:pPr marL="0" indent="0">
              <a:buNone/>
              <a:tabLst>
                <a:tab pos="1198563" algn="r"/>
                <a:tab pos="1368425" algn="l"/>
              </a:tabLst>
            </a:pPr>
            <a:r>
              <a:rPr lang="en-US" sz="2400" dirty="0"/>
              <a:t>	502	Maids and Housekeeping Cleaners</a:t>
            </a:r>
          </a:p>
          <a:p>
            <a:pPr marL="0" indent="0">
              <a:buNone/>
              <a:tabLst>
                <a:tab pos="1198563" algn="r"/>
                <a:tab pos="1368425" algn="l"/>
              </a:tabLst>
            </a:pPr>
            <a:r>
              <a:rPr lang="en-US" sz="2400" dirty="0"/>
              <a:t>	497	First-Line Supervisors of Food Preparation and Serving Workers</a:t>
            </a:r>
          </a:p>
          <a:p>
            <a:pPr marL="0" indent="0">
              <a:buNone/>
              <a:tabLst>
                <a:tab pos="1198563" algn="r"/>
                <a:tab pos="1368425" algn="l"/>
              </a:tabLst>
            </a:pPr>
            <a:r>
              <a:rPr lang="en-US" sz="2400" dirty="0"/>
              <a:t>	488	Bookkeeping, Accounting, and Auditing Clerks</a:t>
            </a:r>
          </a:p>
          <a:p>
            <a:pPr marL="0" indent="0">
              <a:buNone/>
              <a:tabLst>
                <a:tab pos="1198563" algn="r"/>
                <a:tab pos="1368425" algn="l"/>
              </a:tabLst>
            </a:pPr>
            <a:r>
              <a:rPr lang="en-US" sz="2400" dirty="0"/>
              <a:t>	426	Janitors and Cleaners, Except Maids and Housekeeping Cleaners</a:t>
            </a:r>
          </a:p>
          <a:p>
            <a:pPr marL="0" indent="0">
              <a:buNone/>
              <a:tabLst>
                <a:tab pos="1198563" algn="r"/>
                <a:tab pos="1368425" algn="l"/>
              </a:tabLst>
            </a:pPr>
            <a:r>
              <a:rPr lang="en-US" sz="2400" dirty="0"/>
              <a:t>	417	Construction Laborers</a:t>
            </a:r>
          </a:p>
          <a:p>
            <a:pPr marL="0" indent="0">
              <a:buNone/>
              <a:tabLst>
                <a:tab pos="1198563" algn="r"/>
                <a:tab pos="1368425" algn="l"/>
              </a:tabLst>
            </a:pPr>
            <a:r>
              <a:rPr lang="en-US" sz="2400" dirty="0"/>
              <a:t>	411	First-Line Supervisors of Construction Trades and Extraction Workers</a:t>
            </a:r>
          </a:p>
          <a:p>
            <a:pPr marL="0" indent="0">
              <a:buNone/>
              <a:tabLst>
                <a:tab pos="1198563" algn="r"/>
                <a:tab pos="1368425" algn="l"/>
              </a:tabLst>
            </a:pPr>
            <a:r>
              <a:rPr lang="en-US" sz="2400" dirty="0"/>
              <a:t>	374	Carpenters</a:t>
            </a:r>
          </a:p>
          <a:p>
            <a:pPr marL="0" indent="0">
              <a:buNone/>
              <a:tabLst>
                <a:tab pos="1198563" algn="r"/>
                <a:tab pos="1368425" algn="l"/>
              </a:tabLst>
            </a:pPr>
            <a:r>
              <a:rPr lang="en-US" sz="2400" dirty="0"/>
              <a:t>	363	First-Line Supervisors of Office and Administrative Support Workers</a:t>
            </a:r>
          </a:p>
          <a:p>
            <a:pPr marL="0" indent="0">
              <a:buNone/>
              <a:tabLst>
                <a:tab pos="1198563" algn="r"/>
                <a:tab pos="1368425" algn="l"/>
              </a:tabLst>
            </a:pPr>
            <a:r>
              <a:rPr lang="en-US" sz="2400" dirty="0"/>
              <a:t>	359	Office Clerks, General</a:t>
            </a:r>
          </a:p>
          <a:p>
            <a:pPr marL="0" indent="0">
              <a:buNone/>
              <a:tabLst>
                <a:tab pos="1198563" algn="r"/>
                <a:tab pos="1368425" algn="l"/>
              </a:tabLst>
            </a:pPr>
            <a:r>
              <a:rPr lang="en-US" sz="2400" dirty="0"/>
              <a:t>	351	Heavy and Tractor-Trailer Truck Drivers</a:t>
            </a:r>
          </a:p>
          <a:p>
            <a:pPr marL="0" indent="0">
              <a:buNone/>
              <a:tabLst>
                <a:tab pos="1198563" algn="r"/>
                <a:tab pos="1368425" algn="l"/>
              </a:tabLst>
            </a:pPr>
            <a:r>
              <a:rPr lang="en-US" sz="2400" dirty="0"/>
              <a:t>	319	Maintenance and Repair Workers, General</a:t>
            </a:r>
          </a:p>
          <a:p>
            <a:pPr marL="0" indent="0">
              <a:buNone/>
              <a:tabLst>
                <a:tab pos="1198563" algn="r"/>
                <a:tab pos="1368425" algn="l"/>
              </a:tabLst>
            </a:pPr>
            <a:r>
              <a:rPr lang="en-US" sz="2400" dirty="0"/>
              <a:t>	293	Cooks, Restaurant</a:t>
            </a:r>
          </a:p>
          <a:p>
            <a:pPr marL="0" indent="0">
              <a:buNone/>
              <a:tabLst>
                <a:tab pos="1198563" algn="r"/>
                <a:tab pos="1368425" algn="l"/>
              </a:tabLst>
            </a:pPr>
            <a:r>
              <a:rPr lang="en-US" sz="2400" dirty="0"/>
              <a:t>	286	Licensed Practical and Licensed Vocational Nurses</a:t>
            </a:r>
          </a:p>
          <a:p>
            <a:pPr marL="0" indent="0">
              <a:buNone/>
              <a:tabLst>
                <a:tab pos="1198563" algn="r"/>
                <a:tab pos="1368425" algn="l"/>
              </a:tabLst>
            </a:pPr>
            <a:r>
              <a:rPr lang="en-US" sz="2400" dirty="0"/>
              <a:t>	275	Fishers and Related Fishing Workers</a:t>
            </a:r>
          </a:p>
          <a:p>
            <a:pPr marL="0" indent="0">
              <a:buNone/>
              <a:tabLst>
                <a:tab pos="1198563" algn="r"/>
                <a:tab pos="1368425" algn="l"/>
              </a:tabLst>
            </a:pPr>
            <a:r>
              <a:rPr lang="en-US" sz="2400" dirty="0"/>
              <a:t>	271	Laborers and Freight, Stock, and Material Movers, Hand</a:t>
            </a:r>
          </a:p>
          <a:p>
            <a:pPr marL="0" indent="0">
              <a:buNone/>
              <a:tabLst>
                <a:tab pos="1198563" algn="r"/>
                <a:tab pos="1368425" algn="l"/>
              </a:tabLst>
            </a:pPr>
            <a:r>
              <a:rPr lang="en-US" sz="2400" dirty="0"/>
              <a:t>	234	Preschool Teachers, Except Special Education</a:t>
            </a:r>
          </a:p>
          <a:p>
            <a:pPr marL="0" indent="0">
              <a:buNone/>
              <a:tabLst>
                <a:tab pos="1198563" algn="r"/>
                <a:tab pos="1368425" algn="l"/>
              </a:tabLst>
            </a:pPr>
            <a:r>
              <a:rPr lang="en-US" sz="2400" dirty="0"/>
              <a:t>	231	Health Specialties Teachers, Postsecondary</a:t>
            </a:r>
          </a:p>
          <a:p>
            <a:pPr marL="0" indent="0">
              <a:buNone/>
              <a:tabLst>
                <a:tab pos="1198563" algn="r"/>
                <a:tab pos="1368425" algn="l"/>
              </a:tabLst>
            </a:pPr>
            <a:r>
              <a:rPr lang="en-US" sz="2400" dirty="0"/>
              <a:t>	219	Clergy</a:t>
            </a:r>
          </a:p>
          <a:p>
            <a:pPr marL="0" indent="0">
              <a:buNone/>
              <a:tabLst>
                <a:tab pos="1198563" algn="r"/>
                <a:tab pos="1368425" algn="l"/>
              </a:tabLst>
            </a:pPr>
            <a:r>
              <a:rPr lang="en-US" sz="2400" dirty="0"/>
              <a:t>	202	Electricians</a:t>
            </a:r>
          </a:p>
          <a:p>
            <a:pPr marL="0" indent="0">
              <a:buNone/>
              <a:tabLst>
                <a:tab pos="1198563" algn="r"/>
                <a:tab pos="1368425" algn="l"/>
              </a:tabLst>
            </a:pPr>
            <a:r>
              <a:rPr lang="en-US" sz="2400" dirty="0"/>
              <a:t>	200	Elementary School Teachers, Except Special Education</a:t>
            </a:r>
          </a:p>
          <a:p>
            <a:pPr marL="0" indent="0">
              <a:buNone/>
              <a:tabLst>
                <a:tab pos="1198563" algn="r"/>
                <a:tab pos="1368425" algn="l"/>
              </a:tabLst>
            </a:pPr>
            <a:r>
              <a:rPr lang="en-US" sz="2400" dirty="0"/>
              <a:t>	200	Cashiers</a:t>
            </a:r>
          </a:p>
        </p:txBody>
      </p:sp>
    </p:spTree>
    <p:extLst>
      <p:ext uri="{BB962C8B-B14F-4D97-AF65-F5344CB8AC3E}">
        <p14:creationId xmlns:p14="http://schemas.microsoft.com/office/powerpoint/2010/main" val="151081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College</a:t>
            </a:r>
          </a:p>
        </p:txBody>
      </p:sp>
      <p:sp>
        <p:nvSpPr>
          <p:cNvPr id="3" name="Content Placeholder 2"/>
          <p:cNvSpPr>
            <a:spLocks noGrp="1"/>
          </p:cNvSpPr>
          <p:nvPr>
            <p:ph idx="1"/>
          </p:nvPr>
        </p:nvSpPr>
        <p:spPr>
          <a:xfrm>
            <a:off x="457200" y="1600200"/>
            <a:ext cx="8229600" cy="5105400"/>
          </a:xfrm>
        </p:spPr>
        <p:txBody>
          <a:bodyPr/>
          <a:lstStyle/>
          <a:p>
            <a:pPr marL="0" indent="0">
              <a:buNone/>
            </a:pPr>
            <a:r>
              <a:rPr lang="en-US" b="1" dirty="0">
                <a:solidFill>
                  <a:srgbClr val="FF0000"/>
                </a:solidFill>
              </a:rPr>
              <a:t>NC State</a:t>
            </a:r>
          </a:p>
          <a:p>
            <a:r>
              <a:rPr lang="en-US" dirty="0"/>
              <a:t>Electrical Engineering</a:t>
            </a:r>
          </a:p>
          <a:p>
            <a:r>
              <a:rPr lang="en-US" dirty="0"/>
              <a:t>11 years</a:t>
            </a:r>
          </a:p>
          <a:p>
            <a:r>
              <a:rPr lang="en-US" dirty="0"/>
              <a:t>Drafting</a:t>
            </a:r>
          </a:p>
          <a:p>
            <a:pPr marL="0" indent="0">
              <a:buNone/>
            </a:pPr>
            <a:r>
              <a:rPr lang="en-US" b="1" dirty="0">
                <a:solidFill>
                  <a:srgbClr val="7030A0"/>
                </a:solidFill>
              </a:rPr>
              <a:t>NC A&amp;T SU</a:t>
            </a:r>
          </a:p>
          <a:p>
            <a:r>
              <a:rPr lang="en-US" dirty="0"/>
              <a:t>BS Industrial Arts/Technology Education</a:t>
            </a:r>
          </a:p>
          <a:p>
            <a:pPr marL="0" indent="0">
              <a:buNone/>
            </a:pPr>
            <a:r>
              <a:rPr lang="en-US" b="1" dirty="0">
                <a:solidFill>
                  <a:schemeClr val="tx2">
                    <a:lumMod val="60000"/>
                    <a:lumOff val="40000"/>
                  </a:schemeClr>
                </a:solidFill>
              </a:rPr>
              <a:t>Indiana State</a:t>
            </a:r>
          </a:p>
          <a:p>
            <a:r>
              <a:rPr lang="en-US" dirty="0"/>
              <a:t>MS Technology Education</a:t>
            </a:r>
          </a:p>
        </p:txBody>
      </p:sp>
    </p:spTree>
    <p:extLst>
      <p:ext uri="{BB962C8B-B14F-4D97-AF65-F5344CB8AC3E}">
        <p14:creationId xmlns:p14="http://schemas.microsoft.com/office/powerpoint/2010/main" val="144109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Northwest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1,809	Home Health Aides</a:t>
            </a:r>
          </a:p>
          <a:p>
            <a:pPr marL="0" indent="0">
              <a:buNone/>
              <a:tabLst>
                <a:tab pos="1198563" algn="r"/>
                <a:tab pos="1368425" algn="l"/>
              </a:tabLst>
            </a:pPr>
            <a:r>
              <a:rPr lang="en-US" sz="2400" dirty="0"/>
              <a:t>	861	Personal Care Aides</a:t>
            </a:r>
          </a:p>
          <a:p>
            <a:pPr marL="0" indent="0">
              <a:buNone/>
              <a:tabLst>
                <a:tab pos="1198563" algn="r"/>
                <a:tab pos="1368425" algn="l"/>
              </a:tabLst>
            </a:pPr>
            <a:r>
              <a:rPr lang="en-US" sz="2400" dirty="0"/>
              <a:t>	667	Combined Food Preparation and Serving Workers, Including Fast Food</a:t>
            </a:r>
          </a:p>
          <a:p>
            <a:pPr marL="0" indent="0">
              <a:buNone/>
              <a:tabLst>
                <a:tab pos="1198563" algn="r"/>
                <a:tab pos="1368425" algn="l"/>
              </a:tabLst>
            </a:pPr>
            <a:r>
              <a:rPr lang="en-US" sz="2400" dirty="0"/>
              <a:t>	657	Registered Nurses</a:t>
            </a:r>
          </a:p>
          <a:p>
            <a:pPr marL="0" indent="0">
              <a:buNone/>
              <a:tabLst>
                <a:tab pos="1198563" algn="r"/>
                <a:tab pos="1368425" algn="l"/>
              </a:tabLst>
            </a:pPr>
            <a:r>
              <a:rPr lang="en-US" sz="2400" dirty="0"/>
              <a:t>	615	Carpenters</a:t>
            </a:r>
          </a:p>
          <a:p>
            <a:pPr marL="0" indent="0">
              <a:buNone/>
              <a:tabLst>
                <a:tab pos="1198563" algn="r"/>
                <a:tab pos="1368425" algn="l"/>
              </a:tabLst>
            </a:pPr>
            <a:r>
              <a:rPr lang="en-US" sz="2400" dirty="0"/>
              <a:t>	520	Retail Salespersons</a:t>
            </a:r>
          </a:p>
          <a:p>
            <a:pPr marL="0" indent="0">
              <a:buNone/>
              <a:tabLst>
                <a:tab pos="1198563" algn="r"/>
                <a:tab pos="1368425" algn="l"/>
              </a:tabLst>
            </a:pPr>
            <a:r>
              <a:rPr lang="en-US" sz="2400" dirty="0"/>
              <a:t>	520	Secretaries and Administrative Assistants, Except Legal, Medical, and Executive</a:t>
            </a:r>
          </a:p>
          <a:p>
            <a:pPr marL="0" indent="0">
              <a:buNone/>
              <a:tabLst>
                <a:tab pos="1198563" algn="r"/>
                <a:tab pos="1368425" algn="l"/>
              </a:tabLst>
            </a:pPr>
            <a:r>
              <a:rPr lang="en-US" sz="2400" dirty="0"/>
              <a:t>	518	Customer Service Representatives</a:t>
            </a:r>
          </a:p>
          <a:p>
            <a:pPr marL="0" indent="0">
              <a:buNone/>
              <a:tabLst>
                <a:tab pos="1198563" algn="r"/>
                <a:tab pos="1368425" algn="l"/>
              </a:tabLst>
            </a:pPr>
            <a:r>
              <a:rPr lang="en-US" sz="2400" dirty="0"/>
              <a:t>	470	Nursing Assistants</a:t>
            </a:r>
          </a:p>
          <a:p>
            <a:pPr marL="0" indent="0">
              <a:buNone/>
              <a:tabLst>
                <a:tab pos="1198563" algn="r"/>
                <a:tab pos="1368425" algn="l"/>
              </a:tabLst>
            </a:pPr>
            <a:r>
              <a:rPr lang="en-US" sz="2400" dirty="0"/>
              <a:t>	445	Laborers and Freight, Stock, and Material Movers, Hand</a:t>
            </a:r>
          </a:p>
          <a:p>
            <a:pPr marL="0" indent="0">
              <a:buNone/>
              <a:tabLst>
                <a:tab pos="1198563" algn="r"/>
                <a:tab pos="1368425" algn="l"/>
              </a:tabLst>
            </a:pPr>
            <a:r>
              <a:rPr lang="en-US" sz="2400" dirty="0"/>
              <a:t>	383	Heavy and Tractor-Trailer Truck Drivers</a:t>
            </a:r>
          </a:p>
          <a:p>
            <a:pPr marL="0" indent="0">
              <a:buNone/>
              <a:tabLst>
                <a:tab pos="1198563" algn="r"/>
                <a:tab pos="1368425" algn="l"/>
              </a:tabLst>
            </a:pPr>
            <a:r>
              <a:rPr lang="en-US" sz="2400" dirty="0"/>
              <a:t>	347	Landscaping and </a:t>
            </a:r>
            <a:r>
              <a:rPr lang="en-US" sz="2400" dirty="0" err="1"/>
              <a:t>Groundskeeping</a:t>
            </a:r>
            <a:r>
              <a:rPr lang="en-US" sz="2400" dirty="0"/>
              <a:t> Workers</a:t>
            </a:r>
          </a:p>
          <a:p>
            <a:pPr marL="0" indent="0">
              <a:buNone/>
              <a:tabLst>
                <a:tab pos="1198563" algn="r"/>
                <a:tab pos="1368425" algn="l"/>
              </a:tabLst>
            </a:pPr>
            <a:r>
              <a:rPr lang="en-US" sz="2400" dirty="0"/>
              <a:t>	254	Janitors and Cleaners, Except Maids and Housekeeping Cleaners</a:t>
            </a:r>
          </a:p>
          <a:p>
            <a:pPr marL="0" indent="0">
              <a:buNone/>
              <a:tabLst>
                <a:tab pos="1198563" algn="r"/>
                <a:tab pos="1368425" algn="l"/>
              </a:tabLst>
            </a:pPr>
            <a:r>
              <a:rPr lang="en-US" sz="2400" dirty="0"/>
              <a:t>	246	Construction Laborers</a:t>
            </a:r>
          </a:p>
          <a:p>
            <a:pPr marL="0" indent="0">
              <a:buNone/>
              <a:tabLst>
                <a:tab pos="1198563" algn="r"/>
                <a:tab pos="1368425" algn="l"/>
              </a:tabLst>
            </a:pPr>
            <a:r>
              <a:rPr lang="en-US" sz="2400" dirty="0"/>
              <a:t>	229	Maids and Housekeeping Cleaners</a:t>
            </a:r>
          </a:p>
          <a:p>
            <a:pPr marL="0" indent="0">
              <a:buNone/>
              <a:tabLst>
                <a:tab pos="1198563" algn="r"/>
                <a:tab pos="1368425" algn="l"/>
              </a:tabLst>
            </a:pPr>
            <a:r>
              <a:rPr lang="en-US" sz="2400" dirty="0"/>
              <a:t>	225	First-Line Supervisors of Construction Trades and Extraction Workers</a:t>
            </a:r>
          </a:p>
          <a:p>
            <a:pPr marL="0" indent="0">
              <a:buNone/>
              <a:tabLst>
                <a:tab pos="1198563" algn="r"/>
                <a:tab pos="1368425" algn="l"/>
              </a:tabLst>
            </a:pPr>
            <a:r>
              <a:rPr lang="en-US" sz="2400" dirty="0"/>
              <a:t>	224	Childcare Workers</a:t>
            </a:r>
          </a:p>
          <a:p>
            <a:pPr marL="0" indent="0">
              <a:buNone/>
              <a:tabLst>
                <a:tab pos="1198563" algn="r"/>
                <a:tab pos="1368425" algn="l"/>
              </a:tabLst>
            </a:pPr>
            <a:r>
              <a:rPr lang="en-US" sz="2400" dirty="0"/>
              <a:t>	224	First-Line Supervisors of Office and Administrative Support Workers</a:t>
            </a:r>
          </a:p>
          <a:p>
            <a:pPr marL="0" indent="0">
              <a:buNone/>
              <a:tabLst>
                <a:tab pos="1198563" algn="r"/>
                <a:tab pos="1368425" algn="l"/>
              </a:tabLst>
            </a:pPr>
            <a:r>
              <a:rPr lang="en-US" sz="2400" dirty="0"/>
              <a:t>	217	Bookkeeping, Accounting, and Auditing Clerks</a:t>
            </a:r>
          </a:p>
          <a:p>
            <a:pPr marL="0" indent="0">
              <a:buNone/>
              <a:tabLst>
                <a:tab pos="1198563" algn="r"/>
                <a:tab pos="1368425" algn="l"/>
              </a:tabLst>
            </a:pPr>
            <a:r>
              <a:rPr lang="en-US" sz="2400" dirty="0"/>
              <a:t>	201	Operating Engineers and Other Construction Equipment Operators</a:t>
            </a:r>
          </a:p>
          <a:p>
            <a:pPr marL="0" indent="0">
              <a:buNone/>
              <a:tabLst>
                <a:tab pos="1198563" algn="r"/>
                <a:tab pos="1368425" algn="l"/>
              </a:tabLst>
            </a:pPr>
            <a:r>
              <a:rPr lang="en-US" sz="2400" dirty="0"/>
              <a:t>	200	Cooks, Restaurant</a:t>
            </a:r>
          </a:p>
          <a:p>
            <a:pPr marL="0" indent="0">
              <a:buNone/>
              <a:tabLst>
                <a:tab pos="1198563" algn="r"/>
                <a:tab pos="1368425" algn="l"/>
              </a:tabLst>
            </a:pPr>
            <a:r>
              <a:rPr lang="en-US" sz="2400" dirty="0"/>
              <a:t>	188	Clergy</a:t>
            </a:r>
          </a:p>
          <a:p>
            <a:pPr marL="0" indent="0">
              <a:buNone/>
              <a:tabLst>
                <a:tab pos="1198563" algn="r"/>
                <a:tab pos="1368425" algn="l"/>
              </a:tabLst>
            </a:pPr>
            <a:r>
              <a:rPr lang="en-US" sz="2400" dirty="0"/>
              <a:t>	181	Social and Human Service Assistants</a:t>
            </a:r>
          </a:p>
          <a:p>
            <a:pPr marL="0" indent="0">
              <a:buNone/>
              <a:tabLst>
                <a:tab pos="1198563" algn="r"/>
                <a:tab pos="1368425" algn="l"/>
              </a:tabLst>
            </a:pPr>
            <a:r>
              <a:rPr lang="en-US" sz="2400" dirty="0"/>
              <a:t>	180	Office Clerks, General</a:t>
            </a:r>
          </a:p>
          <a:p>
            <a:pPr marL="0" indent="0">
              <a:buNone/>
              <a:tabLst>
                <a:tab pos="1198563" algn="r"/>
                <a:tab pos="1368425" algn="l"/>
              </a:tabLst>
            </a:pPr>
            <a:r>
              <a:rPr lang="en-US" sz="2400" dirty="0"/>
              <a:t>	176	General and Operations Managers</a:t>
            </a:r>
          </a:p>
          <a:p>
            <a:pPr marL="0" indent="0">
              <a:buNone/>
              <a:tabLst>
                <a:tab pos="1198563" algn="r"/>
                <a:tab pos="1368425" algn="l"/>
              </a:tabLst>
            </a:pPr>
            <a:r>
              <a:rPr lang="en-US" sz="2400" dirty="0"/>
              <a:t>	172	Insurance Sales Agents</a:t>
            </a:r>
          </a:p>
          <a:p>
            <a:pPr marL="0" indent="0">
              <a:buNone/>
              <a:tabLst>
                <a:tab pos="1198563" algn="r"/>
                <a:tab pos="1368425" algn="l"/>
              </a:tabLst>
            </a:pPr>
            <a:r>
              <a:rPr lang="en-US" sz="2400" dirty="0"/>
              <a:t>	162	Heating, Air Conditioning, and Refrigeration Mechanics and Installers</a:t>
            </a:r>
          </a:p>
          <a:p>
            <a:pPr marL="0" indent="0">
              <a:buNone/>
              <a:tabLst>
                <a:tab pos="1198563" algn="r"/>
                <a:tab pos="1368425" algn="l"/>
              </a:tabLst>
            </a:pPr>
            <a:r>
              <a:rPr lang="en-US" sz="2400" dirty="0"/>
              <a:t>	160	Medical Secretaries</a:t>
            </a:r>
          </a:p>
          <a:p>
            <a:pPr marL="0" indent="0">
              <a:buNone/>
              <a:tabLst>
                <a:tab pos="1198563" algn="r"/>
                <a:tab pos="1368425" algn="l"/>
              </a:tabLst>
            </a:pPr>
            <a:r>
              <a:rPr lang="en-US" sz="2400" dirty="0"/>
              <a:t>	157	Preschool Teachers, Except Special Education</a:t>
            </a:r>
          </a:p>
          <a:p>
            <a:pPr marL="0" indent="0">
              <a:buNone/>
              <a:tabLst>
                <a:tab pos="1198563" algn="r"/>
                <a:tab pos="1368425" algn="l"/>
              </a:tabLst>
            </a:pPr>
            <a:r>
              <a:rPr lang="en-US" sz="2400" dirty="0"/>
              <a:t>	151	Pharmacy Technicians</a:t>
            </a:r>
          </a:p>
          <a:p>
            <a:pPr marL="0" indent="0">
              <a:buNone/>
              <a:tabLst>
                <a:tab pos="1198563" algn="r"/>
                <a:tab pos="1368425" algn="l"/>
              </a:tabLst>
            </a:pPr>
            <a:r>
              <a:rPr lang="en-US" sz="2400" dirty="0"/>
              <a:t>	150	Receptionists and Information Clerks</a:t>
            </a:r>
          </a:p>
          <a:p>
            <a:pPr marL="0" indent="0">
              <a:buNone/>
              <a:tabLst>
                <a:tab pos="1198563" algn="r"/>
                <a:tab pos="1368425" algn="l"/>
              </a:tabLst>
            </a:pPr>
            <a:r>
              <a:rPr lang="en-US" sz="2400" dirty="0"/>
              <a:t>	148	Medical Assistants</a:t>
            </a:r>
          </a:p>
        </p:txBody>
      </p:sp>
    </p:spTree>
    <p:extLst>
      <p:ext uri="{BB962C8B-B14F-4D97-AF65-F5344CB8AC3E}">
        <p14:creationId xmlns:p14="http://schemas.microsoft.com/office/powerpoint/2010/main" val="4805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NC Associate Degrees </a:t>
            </a:r>
            <a:r>
              <a:rPr lang="mr-IN" dirty="0"/>
              <a:t>–</a:t>
            </a:r>
            <a:br>
              <a:rPr lang="en-US" dirty="0"/>
            </a:br>
            <a:r>
              <a:rPr lang="en-US" dirty="0"/>
              <a:t>Five-Year Employment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a:t>83%</a:t>
            </a:r>
          </a:p>
        </p:txBody>
      </p:sp>
    </p:spTree>
    <p:extLst>
      <p:ext uri="{BB962C8B-B14F-4D97-AF65-F5344CB8AC3E}">
        <p14:creationId xmlns:p14="http://schemas.microsoft.com/office/powerpoint/2010/main" val="91558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NC Associate Degrees – </a:t>
            </a:r>
            <a:br>
              <a:rPr lang="en-US" dirty="0"/>
            </a:br>
            <a:r>
              <a:rPr lang="en-US" dirty="0"/>
              <a:t>Five-Year Employment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a:t>72%</a:t>
            </a:r>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a:t>79%</a:t>
            </a:r>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a:t>92%</a:t>
            </a:r>
          </a:p>
        </p:txBody>
      </p:sp>
    </p:spTree>
    <p:extLst>
      <p:ext uri="{BB962C8B-B14F-4D97-AF65-F5344CB8AC3E}">
        <p14:creationId xmlns:p14="http://schemas.microsoft.com/office/powerpoint/2010/main" val="1757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All NC Bachelor Degrees </a:t>
            </a:r>
            <a:r>
              <a:rPr lang="mr-IN"/>
              <a:t>–</a:t>
            </a:r>
            <a:br>
              <a:rPr lang="en-US"/>
            </a:br>
            <a:r>
              <a:rPr lang="en-US"/>
              <a:t>Five-Year Employment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a:t>77%</a:t>
            </a:r>
          </a:p>
        </p:txBody>
      </p:sp>
    </p:spTree>
    <p:extLst>
      <p:ext uri="{BB962C8B-B14F-4D97-AF65-F5344CB8AC3E}">
        <p14:creationId xmlns:p14="http://schemas.microsoft.com/office/powerpoint/2010/main" val="55271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a:t>NC Bachelor Degree</a:t>
            </a:r>
          </a:p>
          <a:p>
            <a:r>
              <a:rPr lang="en-US" dirty="0"/>
              <a:t>29,044 graduates</a:t>
            </a:r>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a:t>NC Associate Degrees</a:t>
            </a:r>
          </a:p>
          <a:p>
            <a:r>
              <a:rPr lang="en-US" dirty="0"/>
              <a:t>5,310 graduates</a:t>
            </a:r>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a:t>79-92%</a:t>
            </a:r>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a:t>72-84%</a:t>
            </a:r>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a:t>77%</a:t>
            </a:r>
          </a:p>
        </p:txBody>
      </p:sp>
    </p:spTree>
    <p:extLst>
      <p:ext uri="{BB962C8B-B14F-4D97-AF65-F5344CB8AC3E}">
        <p14:creationId xmlns:p14="http://schemas.microsoft.com/office/powerpoint/2010/main" val="185530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a:bodyPr>
          <a:lstStyle/>
          <a:p>
            <a:pPr eaLnBrk="1" hangingPunct="1">
              <a:defRPr/>
            </a:pPr>
            <a:r>
              <a:rPr lang="en-US" sz="4200" dirty="0">
                <a:effectLst>
                  <a:outerShdw blurRad="38100" dist="38100" dir="2700000" algn="tl">
                    <a:srgbClr val="DDDDDD"/>
                  </a:outerShdw>
                </a:effectLst>
                <a:latin typeface="Arial" charset="0"/>
                <a:ea typeface="ヒラギノ角ゴ Pro W3" charset="0"/>
                <a:cs typeface="ヒラギノ角ゴ Pro W3" charset="0"/>
              </a:rPr>
              <a:t>States with Most New Jobs</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1336323" name="Rectangle 3"/>
          <p:cNvSpPr>
            <a:spLocks noChangeArrowheads="1"/>
          </p:cNvSpPr>
          <p:nvPr/>
        </p:nvSpPr>
        <p:spPr bwMode="auto">
          <a:xfrm>
            <a:off x="3548059" y="1276535"/>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dirty="0">
                <a:effectLst>
                  <a:outerShdw blurRad="38100" dist="38100" dir="2700000" algn="tl">
                    <a:srgbClr val="DDDDDD"/>
                  </a:outerShdw>
                </a:effectLst>
              </a:rPr>
              <a:t>% Change</a:t>
            </a:r>
          </a:p>
        </p:txBody>
      </p:sp>
      <p:sp>
        <p:nvSpPr>
          <p:cNvPr id="2" name="Rectangle 1"/>
          <p:cNvSpPr/>
          <p:nvPr/>
        </p:nvSpPr>
        <p:spPr>
          <a:xfrm>
            <a:off x="1692123" y="1276535"/>
            <a:ext cx="2190023" cy="397032"/>
          </a:xfrm>
          <a:prstGeom prst="rect">
            <a:avLst/>
          </a:prstGeom>
        </p:spPr>
        <p:txBody>
          <a:bodyPr wrap="none">
            <a:spAutoFit/>
          </a:bodyPr>
          <a:lstStyle/>
          <a:p>
            <a:pPr algn="ctr">
              <a:lnSpc>
                <a:spcPct val="90000"/>
              </a:lnSpc>
              <a:tabLst>
                <a:tab pos="1828800" algn="r"/>
                <a:tab pos="1947863" algn="l"/>
              </a:tabLst>
            </a:pPr>
            <a:r>
              <a:rPr lang="en-US" sz="2200" b="1" dirty="0">
                <a:ea typeface="ヒラギノ角ゴ Pro W3" charset="0"/>
                <a:cs typeface="Arial" charset="0"/>
              </a:rPr>
              <a:t>Numeric Change</a:t>
            </a:r>
          </a:p>
        </p:txBody>
      </p:sp>
      <p:sp>
        <p:nvSpPr>
          <p:cNvPr id="5" name="Rectangle 4"/>
          <p:cNvSpPr/>
          <p:nvPr/>
        </p:nvSpPr>
        <p:spPr>
          <a:xfrm>
            <a:off x="1265383" y="1621694"/>
            <a:ext cx="3801914" cy="23698795"/>
          </a:xfrm>
          <a:prstGeom prst="rect">
            <a:avLst/>
          </a:prstGeom>
        </p:spPr>
        <p:txBody>
          <a:bodyPr wrap="square">
            <a:spAutoFit/>
          </a:bodyPr>
          <a:lstStyle/>
          <a:p>
            <a:pPr>
              <a:spcAft>
                <a:spcPts val="600"/>
              </a:spcAft>
              <a:tabLst>
                <a:tab pos="1255713" algn="r"/>
                <a:tab pos="1368425" algn="l"/>
              </a:tabLst>
            </a:pPr>
            <a:r>
              <a:rPr lang="en-US" sz="2200" dirty="0"/>
              <a:t>	9,788,900	United States</a:t>
            </a:r>
          </a:p>
          <a:p>
            <a:pPr>
              <a:spcAft>
                <a:spcPts val="600"/>
              </a:spcAft>
              <a:tabLst>
                <a:tab pos="1255713" algn="r"/>
                <a:tab pos="1368425" algn="l"/>
              </a:tabLst>
            </a:pPr>
            <a:r>
              <a:rPr lang="en-US" sz="2200" dirty="0">
                <a:solidFill>
                  <a:srgbClr val="00B0F0"/>
                </a:solidFill>
              </a:rPr>
              <a:t>	2,585,500	California</a:t>
            </a:r>
          </a:p>
          <a:p>
            <a:pPr>
              <a:spcAft>
                <a:spcPts val="600"/>
              </a:spcAft>
              <a:tabLst>
                <a:tab pos="1255713" algn="r"/>
                <a:tab pos="1368425" algn="l"/>
              </a:tabLst>
            </a:pPr>
            <a:r>
              <a:rPr lang="en-US" sz="2200" dirty="0"/>
              <a:t>	</a:t>
            </a:r>
            <a:r>
              <a:rPr lang="en-US" sz="2200" dirty="0">
                <a:solidFill>
                  <a:srgbClr val="00B0F0"/>
                </a:solidFill>
              </a:rPr>
              <a:t>2,569,930	Texas</a:t>
            </a:r>
          </a:p>
          <a:p>
            <a:pPr>
              <a:spcAft>
                <a:spcPts val="600"/>
              </a:spcAft>
              <a:tabLst>
                <a:tab pos="1255713" algn="r"/>
                <a:tab pos="1368425" algn="l"/>
              </a:tabLst>
            </a:pPr>
            <a:r>
              <a:rPr lang="en-US" sz="2200" dirty="0"/>
              <a:t>	</a:t>
            </a:r>
            <a:r>
              <a:rPr lang="en-US" sz="2200" dirty="0">
                <a:solidFill>
                  <a:srgbClr val="00B0F0"/>
                </a:solidFill>
              </a:rPr>
              <a:t>1,548,590	Florida</a:t>
            </a:r>
          </a:p>
          <a:p>
            <a:pPr>
              <a:spcAft>
                <a:spcPts val="600"/>
              </a:spcAft>
              <a:tabLst>
                <a:tab pos="1255713" algn="r"/>
                <a:tab pos="1368425" algn="l"/>
              </a:tabLst>
            </a:pPr>
            <a:r>
              <a:rPr lang="en-US" sz="2200" dirty="0"/>
              <a:t>	1,297,960	New York</a:t>
            </a:r>
          </a:p>
          <a:p>
            <a:pPr>
              <a:spcAft>
                <a:spcPts val="600"/>
              </a:spcAft>
              <a:tabLst>
                <a:tab pos="1255713" algn="r"/>
                <a:tab pos="1368425" algn="l"/>
              </a:tabLst>
            </a:pPr>
            <a:r>
              <a:rPr lang="en-US" sz="2200" dirty="0"/>
              <a:t>	</a:t>
            </a:r>
            <a:r>
              <a:rPr lang="en-US" sz="2200" dirty="0">
                <a:solidFill>
                  <a:srgbClr val="00B0F0"/>
                </a:solidFill>
              </a:rPr>
              <a:t>639,950	Colorado</a:t>
            </a:r>
          </a:p>
          <a:p>
            <a:pPr>
              <a:spcAft>
                <a:spcPts val="600"/>
              </a:spcAft>
              <a:tabLst>
                <a:tab pos="1255713" algn="r"/>
                <a:tab pos="1368425" algn="l"/>
              </a:tabLst>
            </a:pPr>
            <a:r>
              <a:rPr lang="en-US" sz="2200" dirty="0">
                <a:solidFill>
                  <a:srgbClr val="00B0F0"/>
                </a:solidFill>
              </a:rPr>
              <a:t>	582,470	Washington</a:t>
            </a:r>
          </a:p>
          <a:p>
            <a:pPr>
              <a:spcAft>
                <a:spcPts val="600"/>
              </a:spcAft>
              <a:tabLst>
                <a:tab pos="1255713" algn="r"/>
                <a:tab pos="1368425" algn="l"/>
              </a:tabLst>
            </a:pPr>
            <a:r>
              <a:rPr lang="en-US" sz="2200" dirty="0"/>
              <a:t>	</a:t>
            </a:r>
            <a:r>
              <a:rPr lang="en-US" sz="2200" dirty="0">
                <a:solidFill>
                  <a:srgbClr val="00B0F0"/>
                </a:solidFill>
              </a:rPr>
              <a:t>577,300	Arizona</a:t>
            </a:r>
          </a:p>
          <a:p>
            <a:pPr>
              <a:spcAft>
                <a:spcPts val="600"/>
              </a:spcAft>
              <a:tabLst>
                <a:tab pos="1255713" algn="r"/>
                <a:tab pos="1368425" algn="l"/>
              </a:tabLst>
            </a:pPr>
            <a:r>
              <a:rPr lang="en-US" sz="2200" dirty="0"/>
              <a:t>	</a:t>
            </a:r>
            <a:r>
              <a:rPr lang="en-US" sz="2200" u="sng" dirty="0"/>
              <a:t>540,150	North Carolina</a:t>
            </a:r>
          </a:p>
          <a:p>
            <a:pPr>
              <a:spcAft>
                <a:spcPts val="600"/>
              </a:spcAft>
              <a:tabLst>
                <a:tab pos="1255713" algn="r"/>
                <a:tab pos="1368425" algn="l"/>
              </a:tabLst>
            </a:pPr>
            <a:r>
              <a:rPr lang="en-US" sz="2200" dirty="0"/>
              <a:t>	</a:t>
            </a:r>
            <a:r>
              <a:rPr lang="en-US" sz="2200" dirty="0">
                <a:solidFill>
                  <a:srgbClr val="00B0F0"/>
                </a:solidFill>
              </a:rPr>
              <a:t>504,540	Maryland</a:t>
            </a:r>
          </a:p>
          <a:p>
            <a:pPr>
              <a:spcAft>
                <a:spcPts val="600"/>
              </a:spcAft>
              <a:tabLst>
                <a:tab pos="1255713" algn="r"/>
                <a:tab pos="1368425" algn="l"/>
              </a:tabLst>
            </a:pPr>
            <a:r>
              <a:rPr lang="en-US" sz="2200" dirty="0"/>
              <a:t>	476,730	Georgia</a:t>
            </a:r>
          </a:p>
          <a:p>
            <a:pPr>
              <a:spcAft>
                <a:spcPts val="600"/>
              </a:spcAft>
              <a:tabLst>
                <a:tab pos="1255713" algn="r"/>
                <a:tab pos="1368425" algn="l"/>
              </a:tabLst>
            </a:pPr>
            <a:r>
              <a:rPr lang="en-US" sz="2200" dirty="0"/>
              <a:t>	</a:t>
            </a:r>
            <a:r>
              <a:rPr lang="en-US" sz="2200" dirty="0">
                <a:solidFill>
                  <a:srgbClr val="00B0F0"/>
                </a:solidFill>
              </a:rPr>
              <a:t>400,000	Tennessee</a:t>
            </a:r>
          </a:p>
          <a:p>
            <a:pPr>
              <a:spcAft>
                <a:spcPts val="600"/>
              </a:spcAft>
              <a:tabLst>
                <a:tab pos="1255713" algn="r"/>
                <a:tab pos="1368425" algn="l"/>
              </a:tabLst>
            </a:pPr>
            <a:r>
              <a:rPr lang="en-US" sz="2200" dirty="0">
                <a:solidFill>
                  <a:srgbClr val="00B0F0"/>
                </a:solidFill>
              </a:rPr>
              <a:t>	378,130	Utah</a:t>
            </a:r>
            <a:endParaRPr lang="en-US" sz="2200" dirty="0"/>
          </a:p>
          <a:p>
            <a:pPr>
              <a:spcAft>
                <a:spcPts val="600"/>
              </a:spcAft>
              <a:tabLst>
                <a:tab pos="1255713" algn="r"/>
                <a:tab pos="1368425" algn="l"/>
              </a:tabLst>
            </a:pPr>
            <a:r>
              <a:rPr lang="en-US" sz="2200" dirty="0"/>
              <a:t>	371590	Illinois</a:t>
            </a:r>
          </a:p>
          <a:p>
            <a:pPr>
              <a:spcAft>
                <a:spcPts val="600"/>
              </a:spcAft>
              <a:tabLst>
                <a:tab pos="1255713" algn="r"/>
                <a:tab pos="1368425" algn="l"/>
              </a:tabLst>
            </a:pPr>
            <a:r>
              <a:rPr lang="en-US" sz="2200" dirty="0"/>
              <a:t>	368050	Virginia</a:t>
            </a:r>
          </a:p>
          <a:p>
            <a:pPr>
              <a:spcAft>
                <a:spcPts val="600"/>
              </a:spcAft>
              <a:tabLst>
                <a:tab pos="1255713" algn="r"/>
                <a:tab pos="1368425" algn="l"/>
              </a:tabLst>
            </a:pPr>
            <a:r>
              <a:rPr lang="en-US" sz="2200" dirty="0"/>
              <a:t>	345920	Pennsylvania</a:t>
            </a:r>
          </a:p>
          <a:p>
            <a:pPr>
              <a:spcAft>
                <a:spcPts val="600"/>
              </a:spcAft>
              <a:tabLst>
                <a:tab pos="1255713" algn="r"/>
                <a:tab pos="1368425" algn="l"/>
              </a:tabLst>
            </a:pPr>
            <a:r>
              <a:rPr lang="en-US" sz="2200" dirty="0"/>
              <a:t>	327030	Michigan</a:t>
            </a:r>
          </a:p>
          <a:p>
            <a:pPr>
              <a:spcAft>
                <a:spcPts val="600"/>
              </a:spcAft>
              <a:tabLst>
                <a:tab pos="1255713" algn="r"/>
                <a:tab pos="1368425" algn="l"/>
              </a:tabLst>
            </a:pPr>
            <a:r>
              <a:rPr lang="en-US" sz="2200" dirty="0"/>
              <a:t>	326100	Kentucky</a:t>
            </a:r>
          </a:p>
          <a:p>
            <a:pPr>
              <a:spcAft>
                <a:spcPts val="600"/>
              </a:spcAft>
              <a:tabLst>
                <a:tab pos="1255713" algn="r"/>
                <a:tab pos="1368425" algn="l"/>
              </a:tabLst>
            </a:pPr>
            <a:r>
              <a:rPr lang="en-US" sz="2200" dirty="0"/>
              <a:t>	313920	Indiana</a:t>
            </a:r>
          </a:p>
          <a:p>
            <a:pPr>
              <a:spcAft>
                <a:spcPts val="600"/>
              </a:spcAft>
              <a:tabLst>
                <a:tab pos="1255713" algn="r"/>
                <a:tab pos="1368425" algn="l"/>
              </a:tabLst>
            </a:pPr>
            <a:r>
              <a:rPr lang="en-US" sz="2200" dirty="0"/>
              <a:t>	313340	Nevada</a:t>
            </a:r>
          </a:p>
          <a:p>
            <a:pPr>
              <a:spcAft>
                <a:spcPts val="600"/>
              </a:spcAft>
              <a:tabLst>
                <a:tab pos="1255713" algn="r"/>
                <a:tab pos="1368425" algn="l"/>
              </a:tabLst>
            </a:pPr>
            <a:r>
              <a:rPr lang="en-US" sz="2200" dirty="0"/>
              <a:t>	300180	Ohio</a:t>
            </a:r>
          </a:p>
          <a:p>
            <a:pPr>
              <a:spcAft>
                <a:spcPts val="600"/>
              </a:spcAft>
              <a:tabLst>
                <a:tab pos="1255713" algn="r"/>
                <a:tab pos="1368425" algn="l"/>
              </a:tabLst>
            </a:pPr>
            <a:r>
              <a:rPr lang="en-US" sz="2200" dirty="0"/>
              <a:t>	275310	New Jersey</a:t>
            </a:r>
          </a:p>
          <a:p>
            <a:pPr>
              <a:spcAft>
                <a:spcPts val="600"/>
              </a:spcAft>
              <a:tabLst>
                <a:tab pos="1255713" algn="r"/>
                <a:tab pos="1368425" algn="l"/>
              </a:tabLst>
            </a:pPr>
            <a:r>
              <a:rPr lang="en-US" sz="2200" dirty="0"/>
              <a:t>	259860	Oregon</a:t>
            </a:r>
          </a:p>
          <a:p>
            <a:pPr>
              <a:spcAft>
                <a:spcPts val="600"/>
              </a:spcAft>
              <a:tabLst>
                <a:tab pos="1255713" algn="r"/>
                <a:tab pos="1368425" algn="l"/>
              </a:tabLst>
            </a:pPr>
            <a:r>
              <a:rPr lang="en-US" sz="2200" dirty="0"/>
              <a:t>	204760	Massachusetts</a:t>
            </a:r>
          </a:p>
          <a:p>
            <a:pPr>
              <a:spcAft>
                <a:spcPts val="600"/>
              </a:spcAft>
              <a:tabLst>
                <a:tab pos="1255713" algn="r"/>
                <a:tab pos="1368425" algn="l"/>
              </a:tabLst>
            </a:pPr>
            <a:r>
              <a:rPr lang="en-US" sz="2200" dirty="0"/>
              <a:t>	196010	Wisconsin</a:t>
            </a:r>
          </a:p>
          <a:p>
            <a:pPr>
              <a:spcAft>
                <a:spcPts val="600"/>
              </a:spcAft>
              <a:tabLst>
                <a:tab pos="1255713" algn="r"/>
                <a:tab pos="1368425" algn="l"/>
              </a:tabLst>
            </a:pPr>
            <a:r>
              <a:rPr lang="en-US" sz="2200" dirty="0"/>
              <a:t>	183230	South Carolina</a:t>
            </a:r>
          </a:p>
          <a:p>
            <a:pPr>
              <a:spcAft>
                <a:spcPts val="600"/>
              </a:spcAft>
              <a:tabLst>
                <a:tab pos="1255713" algn="r"/>
                <a:tab pos="1368425" algn="l"/>
              </a:tabLst>
            </a:pPr>
            <a:r>
              <a:rPr lang="en-US" sz="2200" dirty="0"/>
              <a:t>	177310	Missouri</a:t>
            </a:r>
          </a:p>
          <a:p>
            <a:pPr>
              <a:spcAft>
                <a:spcPts val="600"/>
              </a:spcAft>
              <a:tabLst>
                <a:tab pos="1255713" algn="r"/>
                <a:tab pos="1368425" algn="l"/>
              </a:tabLst>
            </a:pPr>
            <a:r>
              <a:rPr lang="en-US" sz="2200" dirty="0"/>
              <a:t>	159080	Alabama</a:t>
            </a:r>
          </a:p>
          <a:p>
            <a:pPr>
              <a:spcAft>
                <a:spcPts val="600"/>
              </a:spcAft>
              <a:tabLst>
                <a:tab pos="1255713" algn="r"/>
                <a:tab pos="1368425" algn="l"/>
              </a:tabLst>
            </a:pPr>
            <a:r>
              <a:rPr lang="en-US" sz="2200" dirty="0"/>
              <a:t>	154140	Iowa</a:t>
            </a:r>
          </a:p>
          <a:p>
            <a:pPr>
              <a:spcAft>
                <a:spcPts val="600"/>
              </a:spcAft>
              <a:tabLst>
                <a:tab pos="1255713" algn="r"/>
                <a:tab pos="1368425" algn="l"/>
              </a:tabLst>
            </a:pPr>
            <a:r>
              <a:rPr lang="en-US" sz="2200" dirty="0"/>
              <a:t>	153880	Oklahoma</a:t>
            </a:r>
          </a:p>
          <a:p>
            <a:pPr>
              <a:spcAft>
                <a:spcPts val="600"/>
              </a:spcAft>
              <a:tabLst>
                <a:tab pos="1255713" algn="r"/>
                <a:tab pos="1368425" algn="l"/>
              </a:tabLst>
            </a:pPr>
            <a:r>
              <a:rPr lang="en-US" sz="2200" dirty="0"/>
              <a:t>	147170	Louisiana</a:t>
            </a:r>
          </a:p>
          <a:p>
            <a:pPr>
              <a:spcAft>
                <a:spcPts val="600"/>
              </a:spcAft>
              <a:tabLst>
                <a:tab pos="1255713" algn="r"/>
                <a:tab pos="1368425" algn="l"/>
              </a:tabLst>
            </a:pPr>
            <a:r>
              <a:rPr lang="en-US" sz="2200" dirty="0"/>
              <a:t>	138080	Idaho</a:t>
            </a:r>
          </a:p>
          <a:p>
            <a:pPr>
              <a:spcAft>
                <a:spcPts val="600"/>
              </a:spcAft>
              <a:tabLst>
                <a:tab pos="1255713" algn="r"/>
                <a:tab pos="1368425" algn="l"/>
              </a:tabLst>
            </a:pPr>
            <a:r>
              <a:rPr lang="en-US" sz="2200" dirty="0"/>
              <a:t>	130080	Arkansas</a:t>
            </a:r>
          </a:p>
          <a:p>
            <a:pPr>
              <a:spcAft>
                <a:spcPts val="600"/>
              </a:spcAft>
              <a:tabLst>
                <a:tab pos="1255713" algn="r"/>
                <a:tab pos="1368425" algn="l"/>
              </a:tabLst>
            </a:pPr>
            <a:r>
              <a:rPr lang="en-US" sz="2200" dirty="0"/>
              <a:t>	130000	Minnesota</a:t>
            </a:r>
          </a:p>
          <a:p>
            <a:pPr>
              <a:spcAft>
                <a:spcPts val="600"/>
              </a:spcAft>
              <a:tabLst>
                <a:tab pos="1255713" algn="r"/>
                <a:tab pos="1368425" algn="l"/>
              </a:tabLst>
            </a:pPr>
            <a:r>
              <a:rPr lang="en-US" sz="2200" dirty="0"/>
              <a:t>	113140	Connecticut</a:t>
            </a:r>
          </a:p>
          <a:p>
            <a:pPr>
              <a:spcAft>
                <a:spcPts val="600"/>
              </a:spcAft>
              <a:tabLst>
                <a:tab pos="1255713" algn="r"/>
                <a:tab pos="1368425" algn="l"/>
              </a:tabLst>
            </a:pPr>
            <a:r>
              <a:rPr lang="en-US" sz="2200" dirty="0"/>
              <a:t>	106040	Kansas</a:t>
            </a:r>
          </a:p>
          <a:p>
            <a:pPr>
              <a:spcAft>
                <a:spcPts val="600"/>
              </a:spcAft>
              <a:tabLst>
                <a:tab pos="1255713" algn="r"/>
                <a:tab pos="1368425" algn="l"/>
              </a:tabLst>
            </a:pPr>
            <a:r>
              <a:rPr lang="en-US" sz="2200" dirty="0"/>
              <a:t>	97560	Nebraska</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65830	New Mexico</a:t>
            </a:r>
          </a:p>
          <a:p>
            <a:pPr>
              <a:spcAft>
                <a:spcPts val="600"/>
              </a:spcAft>
              <a:tabLst>
                <a:tab pos="1255713" algn="r"/>
                <a:tab pos="1368425" algn="l"/>
              </a:tabLst>
            </a:pPr>
            <a:r>
              <a:rPr lang="en-US" sz="2200" dirty="0"/>
              <a:t>	55980	Montana</a:t>
            </a:r>
          </a:p>
          <a:p>
            <a:pPr>
              <a:spcAft>
                <a:spcPts val="600"/>
              </a:spcAft>
              <a:tabLst>
                <a:tab pos="1255713" algn="r"/>
                <a:tab pos="1368425" algn="l"/>
              </a:tabLst>
            </a:pPr>
            <a:r>
              <a:rPr lang="en-US" sz="2200" dirty="0"/>
              <a:t>	47290	New Hampshire</a:t>
            </a:r>
          </a:p>
          <a:p>
            <a:pPr>
              <a:spcAft>
                <a:spcPts val="600"/>
              </a:spcAft>
              <a:tabLst>
                <a:tab pos="1255713" algn="r"/>
                <a:tab pos="1368425" algn="l"/>
              </a:tabLst>
            </a:pPr>
            <a:r>
              <a:rPr lang="en-US" sz="2200" dirty="0"/>
              <a:t>	46040	District of Columbia</a:t>
            </a:r>
          </a:p>
          <a:p>
            <a:pPr>
              <a:spcAft>
                <a:spcPts val="600"/>
              </a:spcAft>
              <a:tabLst>
                <a:tab pos="1255713" algn="r"/>
                <a:tab pos="1368425" algn="l"/>
              </a:tabLst>
            </a:pPr>
            <a:r>
              <a:rPr lang="en-US" sz="2200" dirty="0"/>
              <a:t>	38790	Hawaii</a:t>
            </a:r>
          </a:p>
          <a:p>
            <a:pPr>
              <a:spcAft>
                <a:spcPts val="600"/>
              </a:spcAft>
              <a:tabLst>
                <a:tab pos="1255713" algn="r"/>
                <a:tab pos="1368425" algn="l"/>
              </a:tabLst>
            </a:pPr>
            <a:r>
              <a:rPr lang="en-US" sz="2200" dirty="0"/>
              <a:t>	37150	Delaware</a:t>
            </a:r>
          </a:p>
          <a:p>
            <a:pPr>
              <a:spcAft>
                <a:spcPts val="600"/>
              </a:spcAft>
              <a:tabLst>
                <a:tab pos="1255713" algn="r"/>
                <a:tab pos="1368425" algn="l"/>
              </a:tabLst>
            </a:pPr>
            <a:r>
              <a:rPr lang="en-US" sz="2200" dirty="0"/>
              <a:t>	36080	Rhode Island</a:t>
            </a:r>
          </a:p>
          <a:p>
            <a:pPr>
              <a:spcAft>
                <a:spcPts val="600"/>
              </a:spcAft>
              <a:tabLst>
                <a:tab pos="1255713" algn="r"/>
                <a:tab pos="1368425" algn="l"/>
              </a:tabLst>
            </a:pPr>
            <a:r>
              <a:rPr lang="en-US" sz="2200" dirty="0"/>
              <a:t>	32110	South Dakota</a:t>
            </a:r>
          </a:p>
          <a:p>
            <a:pPr>
              <a:spcAft>
                <a:spcPts val="600"/>
              </a:spcAft>
              <a:tabLst>
                <a:tab pos="1255713" algn="r"/>
                <a:tab pos="1368425" algn="l"/>
              </a:tabLst>
            </a:pPr>
            <a:r>
              <a:rPr lang="en-US" sz="2200" dirty="0"/>
              <a:t>	20630	North Dakota</a:t>
            </a:r>
          </a:p>
          <a:p>
            <a:pPr>
              <a:spcAft>
                <a:spcPts val="600"/>
              </a:spcAft>
              <a:tabLst>
                <a:tab pos="1255713" algn="r"/>
                <a:tab pos="1368425" algn="l"/>
              </a:tabLst>
            </a:pPr>
            <a:r>
              <a:rPr lang="en-US" sz="2200" dirty="0"/>
              <a:t>	19650	Alaska</a:t>
            </a:r>
          </a:p>
          <a:p>
            <a:pPr>
              <a:spcAft>
                <a:spcPts val="600"/>
              </a:spcAft>
              <a:tabLst>
                <a:tab pos="1255713" algn="r"/>
                <a:tab pos="1368425" algn="l"/>
              </a:tabLst>
            </a:pPr>
            <a:r>
              <a:rPr lang="en-US" sz="2200" dirty="0"/>
              <a:t>	16550	Vermont</a:t>
            </a:r>
          </a:p>
          <a:p>
            <a:pPr>
              <a:spcAft>
                <a:spcPts val="600"/>
              </a:spcAft>
              <a:tabLst>
                <a:tab pos="1255713" algn="r"/>
                <a:tab pos="1368425" algn="l"/>
              </a:tabLst>
            </a:pPr>
            <a:r>
              <a:rPr lang="en-US" sz="2200" dirty="0"/>
              <a:t>	9680	Puerto Rico</a:t>
            </a:r>
          </a:p>
          <a:p>
            <a:pPr>
              <a:spcAft>
                <a:spcPts val="600"/>
              </a:spcAft>
              <a:tabLst>
                <a:tab pos="1255713" algn="r"/>
                <a:tab pos="1368425" algn="l"/>
              </a:tabLst>
            </a:pPr>
            <a:r>
              <a:rPr lang="en-US" sz="2200" dirty="0"/>
              <a:t>	5430	West Virginia</a:t>
            </a:r>
          </a:p>
          <a:p>
            <a:pPr>
              <a:spcAft>
                <a:spcPts val="600"/>
              </a:spcAft>
              <a:tabLst>
                <a:tab pos="1255713" algn="r"/>
                <a:tab pos="1368425" algn="l"/>
              </a:tabLst>
            </a:pPr>
            <a:r>
              <a:rPr lang="en-US" sz="2200" dirty="0"/>
              <a:t>	5320	Maine</a:t>
            </a:r>
          </a:p>
          <a:p>
            <a:pPr>
              <a:spcAft>
                <a:spcPts val="600"/>
              </a:spcAft>
              <a:tabLst>
                <a:tab pos="1255713" algn="r"/>
                <a:tab pos="1368425" algn="l"/>
              </a:tabLst>
            </a:pPr>
            <a:r>
              <a:rPr lang="en-US" sz="2200" dirty="0"/>
              <a:t>	4580	Wyoming</a:t>
            </a:r>
          </a:p>
          <a:p>
            <a:pPr>
              <a:spcAft>
                <a:spcPts val="600"/>
              </a:spcAft>
              <a:tabLst>
                <a:tab pos="1255713" algn="r"/>
                <a:tab pos="1368425" algn="l"/>
              </a:tabLst>
            </a:pPr>
            <a:r>
              <a:rPr lang="en-US" sz="2200" dirty="0"/>
              <a:t>	1880	Virgin Islands</a:t>
            </a:r>
          </a:p>
        </p:txBody>
      </p:sp>
      <p:sp>
        <p:nvSpPr>
          <p:cNvPr id="6" name="Rectangle 5"/>
          <p:cNvSpPr/>
          <p:nvPr/>
        </p:nvSpPr>
        <p:spPr>
          <a:xfrm>
            <a:off x="5368457" y="1621694"/>
            <a:ext cx="3288333" cy="23698795"/>
          </a:xfrm>
          <a:prstGeom prst="rect">
            <a:avLst/>
          </a:prstGeom>
        </p:spPr>
        <p:txBody>
          <a:bodyPr wrap="square">
            <a:spAutoFit/>
          </a:bodyPr>
          <a:lstStyle/>
          <a:p>
            <a:pPr>
              <a:spcAft>
                <a:spcPts val="600"/>
              </a:spcAft>
              <a:tabLst>
                <a:tab pos="733425" algn="r"/>
                <a:tab pos="846138" algn="l"/>
              </a:tabLst>
            </a:pPr>
            <a:r>
              <a:rPr lang="en-US" sz="2200" dirty="0"/>
              <a:t>	</a:t>
            </a:r>
            <a:r>
              <a:rPr lang="en-US" sz="2200" dirty="0">
                <a:solidFill>
                  <a:srgbClr val="00B0F0"/>
                </a:solidFill>
              </a:rPr>
              <a:t>27.4	Utah</a:t>
            </a:r>
          </a:p>
          <a:p>
            <a:pPr>
              <a:spcAft>
                <a:spcPts val="600"/>
              </a:spcAft>
              <a:tabLst>
                <a:tab pos="733425" algn="r"/>
                <a:tab pos="846138" algn="l"/>
              </a:tabLst>
            </a:pPr>
            <a:r>
              <a:rPr lang="en-US" sz="2200" dirty="0"/>
              <a:t>	24.5	Nevada</a:t>
            </a:r>
          </a:p>
          <a:p>
            <a:pPr>
              <a:spcAft>
                <a:spcPts val="600"/>
              </a:spcAft>
              <a:tabLst>
                <a:tab pos="733425" algn="r"/>
                <a:tab pos="846138" algn="l"/>
              </a:tabLst>
            </a:pPr>
            <a:r>
              <a:rPr lang="en-US" sz="2200" dirty="0"/>
              <a:t>	</a:t>
            </a:r>
            <a:r>
              <a:rPr lang="en-US" sz="2200" dirty="0">
                <a:solidFill>
                  <a:srgbClr val="00B0F0"/>
                </a:solidFill>
              </a:rPr>
              <a:t>24.3	Colorado</a:t>
            </a:r>
          </a:p>
          <a:p>
            <a:pPr>
              <a:spcAft>
                <a:spcPts val="600"/>
              </a:spcAft>
              <a:tabLst>
                <a:tab pos="733425" algn="r"/>
                <a:tab pos="846138" algn="l"/>
              </a:tabLst>
            </a:pPr>
            <a:r>
              <a:rPr lang="en-US" sz="2200" dirty="0"/>
              <a:t>	</a:t>
            </a:r>
            <a:r>
              <a:rPr lang="en-US" sz="2200" dirty="0">
                <a:solidFill>
                  <a:srgbClr val="00B0F0"/>
                </a:solidFill>
              </a:rPr>
              <a:t>21.2	Arizona</a:t>
            </a:r>
          </a:p>
          <a:p>
            <a:pPr>
              <a:spcAft>
                <a:spcPts val="600"/>
              </a:spcAft>
              <a:tabLst>
                <a:tab pos="733425" algn="r"/>
                <a:tab pos="846138" algn="l"/>
              </a:tabLst>
            </a:pPr>
            <a:r>
              <a:rPr lang="en-US" sz="2200" dirty="0">
                <a:solidFill>
                  <a:srgbClr val="00B0F0"/>
                </a:solidFill>
              </a:rPr>
              <a:t>	20.7	Texas</a:t>
            </a:r>
          </a:p>
          <a:p>
            <a:pPr>
              <a:spcAft>
                <a:spcPts val="600"/>
              </a:spcAft>
              <a:tabLst>
                <a:tab pos="733425" algn="r"/>
                <a:tab pos="846138" algn="l"/>
              </a:tabLst>
            </a:pPr>
            <a:r>
              <a:rPr lang="en-US" sz="2200" dirty="0"/>
              <a:t>	19.9	Idaho</a:t>
            </a:r>
          </a:p>
          <a:p>
            <a:pPr>
              <a:spcAft>
                <a:spcPts val="600"/>
              </a:spcAft>
              <a:tabLst>
                <a:tab pos="733425" algn="r"/>
                <a:tab pos="846138" algn="l"/>
              </a:tabLst>
            </a:pPr>
            <a:r>
              <a:rPr lang="en-US" sz="2200" dirty="0"/>
              <a:t>	</a:t>
            </a:r>
            <a:r>
              <a:rPr lang="en-US" sz="2200" dirty="0">
                <a:solidFill>
                  <a:srgbClr val="00B0F0"/>
                </a:solidFill>
              </a:rPr>
              <a:t>18.3	Florida</a:t>
            </a:r>
          </a:p>
          <a:p>
            <a:pPr>
              <a:spcAft>
                <a:spcPts val="600"/>
              </a:spcAft>
              <a:tabLst>
                <a:tab pos="733425" algn="r"/>
                <a:tab pos="846138" algn="l"/>
              </a:tabLst>
            </a:pPr>
            <a:r>
              <a:rPr lang="en-US" sz="2200" dirty="0"/>
              <a:t>	</a:t>
            </a:r>
            <a:r>
              <a:rPr lang="en-US" sz="2200" dirty="0">
                <a:solidFill>
                  <a:srgbClr val="00B0F0"/>
                </a:solidFill>
              </a:rPr>
              <a:t>18.2	Maryland</a:t>
            </a:r>
          </a:p>
          <a:p>
            <a:pPr>
              <a:spcAft>
                <a:spcPts val="600"/>
              </a:spcAft>
              <a:tabLst>
                <a:tab pos="733425" algn="r"/>
                <a:tab pos="846138" algn="l"/>
              </a:tabLst>
            </a:pPr>
            <a:r>
              <a:rPr lang="en-US" sz="2200" dirty="0"/>
              <a:t>	</a:t>
            </a:r>
            <a:r>
              <a:rPr lang="en-US" sz="2200" dirty="0">
                <a:solidFill>
                  <a:srgbClr val="00B0F0"/>
                </a:solidFill>
              </a:rPr>
              <a:t>16.6	Washington</a:t>
            </a:r>
          </a:p>
          <a:p>
            <a:pPr>
              <a:spcAft>
                <a:spcPts val="600"/>
              </a:spcAft>
              <a:tabLst>
                <a:tab pos="733425" algn="r"/>
                <a:tab pos="846138" algn="l"/>
              </a:tabLst>
            </a:pPr>
            <a:r>
              <a:rPr lang="en-US" sz="2200" dirty="0"/>
              <a:t>	15.2	Kentucky</a:t>
            </a:r>
          </a:p>
          <a:p>
            <a:pPr>
              <a:spcAft>
                <a:spcPts val="600"/>
              </a:spcAft>
              <a:tabLst>
                <a:tab pos="733425" algn="r"/>
                <a:tab pos="846138" algn="l"/>
              </a:tabLst>
            </a:pPr>
            <a:r>
              <a:rPr lang="en-US" sz="2200" dirty="0"/>
              <a:t>	</a:t>
            </a:r>
            <a:r>
              <a:rPr lang="en-US" sz="2200" dirty="0">
                <a:solidFill>
                  <a:srgbClr val="00B0F0"/>
                </a:solidFill>
              </a:rPr>
              <a:t>15.1	California</a:t>
            </a:r>
          </a:p>
          <a:p>
            <a:pPr>
              <a:spcAft>
                <a:spcPts val="600"/>
              </a:spcAft>
              <a:tabLst>
                <a:tab pos="733425" algn="r"/>
                <a:tab pos="846138" algn="l"/>
              </a:tabLst>
            </a:pPr>
            <a:r>
              <a:rPr lang="en-US" sz="2200" dirty="0"/>
              <a:t>	13.9	Oregon</a:t>
            </a:r>
          </a:p>
          <a:p>
            <a:pPr>
              <a:spcAft>
                <a:spcPts val="600"/>
              </a:spcAft>
              <a:tabLst>
                <a:tab pos="733425" algn="r"/>
                <a:tab pos="846138" algn="l"/>
              </a:tabLst>
            </a:pPr>
            <a:r>
              <a:rPr lang="en-US" sz="2200" dirty="0"/>
              <a:t>	</a:t>
            </a:r>
            <a:r>
              <a:rPr lang="en-US" sz="2200" dirty="0">
                <a:solidFill>
                  <a:srgbClr val="00B0F0"/>
                </a:solidFill>
              </a:rPr>
              <a:t>13.2	Tennessee</a:t>
            </a:r>
            <a:endParaRPr lang="en-US" sz="2200" dirty="0"/>
          </a:p>
          <a:p>
            <a:pPr>
              <a:spcAft>
                <a:spcPts val="600"/>
              </a:spcAft>
              <a:tabLst>
                <a:tab pos="733425" algn="r"/>
                <a:tab pos="846138" algn="l"/>
              </a:tabLst>
            </a:pPr>
            <a:r>
              <a:rPr lang="en-US" sz="2200" dirty="0"/>
              <a:t>	13.1	New York</a:t>
            </a:r>
          </a:p>
          <a:p>
            <a:pPr>
              <a:spcAft>
                <a:spcPts val="600"/>
              </a:spcAft>
              <a:tabLst>
                <a:tab pos="733425" algn="r"/>
                <a:tab pos="846138" algn="l"/>
              </a:tabLst>
            </a:pPr>
            <a:r>
              <a:rPr lang="en-US" sz="2200" dirty="0"/>
              <a:t>	</a:t>
            </a:r>
            <a:r>
              <a:rPr lang="en-US" sz="2200" u="sng" dirty="0"/>
              <a:t>12.3	North Carolina</a:t>
            </a:r>
          </a:p>
          <a:p>
            <a:pPr>
              <a:spcAft>
                <a:spcPts val="600"/>
              </a:spcAft>
              <a:tabLst>
                <a:tab pos="733425" algn="r"/>
                <a:tab pos="846138" algn="l"/>
              </a:tabLst>
            </a:pPr>
            <a:r>
              <a:rPr lang="en-US" sz="2200" dirty="0"/>
              <a:t>	11.4	Montana</a:t>
            </a:r>
          </a:p>
          <a:p>
            <a:pPr>
              <a:spcAft>
                <a:spcPts val="600"/>
              </a:spcAft>
              <a:tabLst>
                <a:tab pos="733425" algn="r"/>
                <a:tab pos="846138" algn="l"/>
              </a:tabLst>
            </a:pPr>
            <a:r>
              <a:rPr lang="en-US" sz="2200" dirty="0"/>
              <a:t>	11.1	Georgia</a:t>
            </a:r>
          </a:p>
          <a:p>
            <a:pPr>
              <a:spcAft>
                <a:spcPts val="600"/>
              </a:spcAft>
              <a:tabLst>
                <a:tab pos="733425" algn="r"/>
                <a:tab pos="846138" algn="l"/>
              </a:tabLst>
            </a:pPr>
            <a:r>
              <a:rPr lang="en-US" sz="2200" dirty="0"/>
              <a:t>	10.1	Indiana</a:t>
            </a:r>
          </a:p>
          <a:p>
            <a:pPr>
              <a:spcAft>
                <a:spcPts val="600"/>
              </a:spcAft>
              <a:tabLst>
                <a:tab pos="733425" algn="r"/>
                <a:tab pos="846138" algn="l"/>
              </a:tabLst>
            </a:pPr>
            <a:r>
              <a:rPr lang="en-US" sz="2200" dirty="0"/>
              <a:t>	9.9	Arkansas</a:t>
            </a:r>
          </a:p>
          <a:p>
            <a:pPr>
              <a:spcAft>
                <a:spcPts val="600"/>
              </a:spcAft>
              <a:tabLst>
                <a:tab pos="733425" algn="r"/>
                <a:tab pos="846138" algn="l"/>
              </a:tabLst>
            </a:pPr>
            <a:r>
              <a:rPr lang="en-US" sz="2200" dirty="0"/>
              <a:t>	9.3	Virginia</a:t>
            </a:r>
          </a:p>
          <a:p>
            <a:pPr>
              <a:spcAft>
                <a:spcPts val="600"/>
              </a:spcAft>
              <a:tabLst>
                <a:tab pos="733425" algn="r"/>
                <a:tab pos="846138" algn="l"/>
              </a:tabLst>
            </a:pPr>
            <a:r>
              <a:rPr lang="en-US" sz="2200" dirty="0"/>
              <a:t>	8.9	South Carolina</a:t>
            </a:r>
          </a:p>
          <a:p>
            <a:pPr>
              <a:spcAft>
                <a:spcPts val="600"/>
              </a:spcAft>
              <a:tabLst>
                <a:tab pos="733425" algn="r"/>
                <a:tab pos="846138" algn="l"/>
              </a:tabLst>
            </a:pPr>
            <a:r>
              <a:rPr lang="en-US" sz="2200" dirty="0"/>
              <a:t>	8.7	Oklahoma</a:t>
            </a:r>
          </a:p>
          <a:p>
            <a:pPr>
              <a:spcAft>
                <a:spcPts val="600"/>
              </a:spcAft>
              <a:tabLst>
                <a:tab pos="733425" algn="r"/>
                <a:tab pos="846138" algn="l"/>
              </a:tabLst>
            </a:pPr>
            <a:r>
              <a:rPr lang="en-US" sz="2200" dirty="0"/>
              <a:t>	8.6	Iowa</a:t>
            </a:r>
          </a:p>
          <a:p>
            <a:pPr>
              <a:spcAft>
                <a:spcPts val="600"/>
              </a:spcAft>
              <a:tabLst>
                <a:tab pos="733425" algn="r"/>
                <a:tab pos="846138" algn="l"/>
              </a:tabLst>
            </a:pPr>
            <a:r>
              <a:rPr lang="en-US" sz="2200" dirty="0"/>
              <a:t>	8.6	Nebraska</a:t>
            </a:r>
          </a:p>
          <a:p>
            <a:pPr>
              <a:spcAft>
                <a:spcPts val="600"/>
              </a:spcAft>
              <a:tabLst>
                <a:tab pos="733425" algn="r"/>
                <a:tab pos="846138" algn="l"/>
              </a:tabLst>
            </a:pPr>
            <a:r>
              <a:rPr lang="en-US" sz="2200" dirty="0"/>
              <a:t>	8.1	Delaware</a:t>
            </a:r>
          </a:p>
          <a:p>
            <a:pPr>
              <a:spcAft>
                <a:spcPts val="600"/>
              </a:spcAft>
              <a:tabLst>
                <a:tab pos="733425" algn="r"/>
                <a:tab pos="846138" algn="l"/>
              </a:tabLst>
            </a:pPr>
            <a:r>
              <a:rPr lang="en-US" sz="2200" dirty="0"/>
              <a:t>	7.7	Alabama</a:t>
            </a:r>
          </a:p>
          <a:p>
            <a:pPr>
              <a:spcAft>
                <a:spcPts val="600"/>
              </a:spcAft>
              <a:tabLst>
                <a:tab pos="733425" algn="r"/>
                <a:tab pos="846138" algn="l"/>
              </a:tabLst>
            </a:pPr>
            <a:r>
              <a:rPr lang="en-US" sz="2200" dirty="0"/>
              <a:t>	7.7	New Mexico</a:t>
            </a:r>
          </a:p>
          <a:p>
            <a:pPr>
              <a:spcAft>
                <a:spcPts val="600"/>
              </a:spcAft>
              <a:tabLst>
                <a:tab pos="733425" algn="r"/>
                <a:tab pos="846138" algn="l"/>
              </a:tabLst>
            </a:pPr>
            <a:r>
              <a:rPr lang="en-US" sz="2200" dirty="0"/>
              <a:t>	7.4	Michigan</a:t>
            </a:r>
          </a:p>
          <a:p>
            <a:pPr>
              <a:spcAft>
                <a:spcPts val="600"/>
              </a:spcAft>
              <a:tabLst>
                <a:tab pos="733425" algn="r"/>
                <a:tab pos="846138" algn="l"/>
              </a:tabLst>
            </a:pPr>
            <a:r>
              <a:rPr lang="en-US" sz="2200" dirty="0"/>
              <a:t>	7.2	Kansas</a:t>
            </a:r>
          </a:p>
          <a:p>
            <a:pPr>
              <a:spcAft>
                <a:spcPts val="600"/>
              </a:spcAft>
              <a:tabLst>
                <a:tab pos="733425" algn="r"/>
                <a:tab pos="846138" algn="l"/>
              </a:tabLst>
            </a:pPr>
            <a:r>
              <a:rPr lang="en-US" sz="2200" dirty="0"/>
              <a:t>	7.1	Louisiana</a:t>
            </a:r>
          </a:p>
          <a:p>
            <a:pPr>
              <a:spcAft>
                <a:spcPts val="600"/>
              </a:spcAft>
              <a:tabLst>
                <a:tab pos="733425" algn="r"/>
                <a:tab pos="846138" algn="l"/>
              </a:tabLst>
            </a:pPr>
            <a:r>
              <a:rPr lang="en-US" sz="2200" dirty="0"/>
              <a:t>	7.1	Rhode Island</a:t>
            </a:r>
          </a:p>
          <a:p>
            <a:pPr>
              <a:spcAft>
                <a:spcPts val="600"/>
              </a:spcAft>
              <a:tabLst>
                <a:tab pos="733425" algn="r"/>
                <a:tab pos="846138" algn="l"/>
              </a:tabLst>
            </a:pPr>
            <a:r>
              <a:rPr lang="en-US" sz="2200" dirty="0"/>
              <a:t>	7	New Hampshire</a:t>
            </a:r>
          </a:p>
          <a:p>
            <a:pPr>
              <a:spcAft>
                <a:spcPts val="600"/>
              </a:spcAft>
              <a:tabLst>
                <a:tab pos="733425" algn="r"/>
                <a:tab pos="846138" algn="l"/>
              </a:tabLst>
            </a:pPr>
            <a:r>
              <a:rPr lang="en-US" sz="2200" dirty="0"/>
              <a:t>	6.7	South Dakota</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6.5	 United States</a:t>
            </a:r>
          </a:p>
          <a:p>
            <a:pPr>
              <a:spcAft>
                <a:spcPts val="600"/>
              </a:spcAft>
              <a:tabLst>
                <a:tab pos="733425" algn="r"/>
                <a:tab pos="846138" algn="l"/>
              </a:tabLst>
            </a:pPr>
            <a:r>
              <a:rPr lang="en-US" sz="2200" dirty="0"/>
              <a:t>	6.5	New Jersey</a:t>
            </a:r>
          </a:p>
          <a:p>
            <a:pPr>
              <a:spcAft>
                <a:spcPts val="600"/>
              </a:spcAft>
              <a:tabLst>
                <a:tab pos="733425" algn="r"/>
                <a:tab pos="846138" algn="l"/>
              </a:tabLst>
            </a:pPr>
            <a:r>
              <a:rPr lang="en-US" sz="2200" dirty="0"/>
              <a:t>	6.1	Missouri</a:t>
            </a:r>
          </a:p>
          <a:p>
            <a:pPr>
              <a:spcAft>
                <a:spcPts val="600"/>
              </a:spcAft>
              <a:tabLst>
                <a:tab pos="733425" algn="r"/>
                <a:tab pos="846138" algn="l"/>
              </a:tabLst>
            </a:pPr>
            <a:r>
              <a:rPr lang="en-US" sz="2200" dirty="0"/>
              <a:t>	6.1	Connecticut</a:t>
            </a:r>
          </a:p>
          <a:p>
            <a:pPr>
              <a:spcAft>
                <a:spcPts val="600"/>
              </a:spcAft>
              <a:tabLst>
                <a:tab pos="733425" algn="r"/>
                <a:tab pos="846138" algn="l"/>
              </a:tabLst>
            </a:pPr>
            <a:r>
              <a:rPr lang="en-US" sz="2200" dirty="0"/>
              <a:t>	6	Wisconsin</a:t>
            </a:r>
          </a:p>
          <a:p>
            <a:pPr>
              <a:spcAft>
                <a:spcPts val="600"/>
              </a:spcAft>
              <a:tabLst>
                <a:tab pos="733425" algn="r"/>
                <a:tab pos="846138" algn="l"/>
              </a:tabLst>
            </a:pPr>
            <a:r>
              <a:rPr lang="en-US" sz="2200" dirty="0"/>
              <a:t>	6	District of Columbia</a:t>
            </a:r>
          </a:p>
          <a:p>
            <a:pPr>
              <a:spcAft>
                <a:spcPts val="600"/>
              </a:spcAft>
              <a:tabLst>
                <a:tab pos="733425" algn="r"/>
                <a:tab pos="846138" algn="l"/>
              </a:tabLst>
            </a:pPr>
            <a:r>
              <a:rPr lang="en-US" sz="2200" dirty="0"/>
              <a:t>	5.9	Illinois</a:t>
            </a:r>
          </a:p>
          <a:p>
            <a:pPr>
              <a:spcAft>
                <a:spcPts val="600"/>
              </a:spcAft>
              <a:tabLst>
                <a:tab pos="733425" algn="r"/>
                <a:tab pos="846138" algn="l"/>
              </a:tabLst>
            </a:pPr>
            <a:r>
              <a:rPr lang="en-US" sz="2200" dirty="0"/>
              <a:t>	5.8	Alaska</a:t>
            </a:r>
          </a:p>
          <a:p>
            <a:pPr>
              <a:spcAft>
                <a:spcPts val="600"/>
              </a:spcAft>
              <a:tabLst>
                <a:tab pos="733425" algn="r"/>
                <a:tab pos="846138" algn="l"/>
              </a:tabLst>
            </a:pPr>
            <a:r>
              <a:rPr lang="en-US" sz="2200" dirty="0"/>
              <a:t>	5.7	Pennsylvania</a:t>
            </a:r>
          </a:p>
          <a:p>
            <a:pPr>
              <a:spcAft>
                <a:spcPts val="600"/>
              </a:spcAft>
              <a:tabLst>
                <a:tab pos="733425" algn="r"/>
                <a:tab pos="846138" algn="l"/>
              </a:tabLst>
            </a:pPr>
            <a:r>
              <a:rPr lang="en-US" sz="2200" dirty="0"/>
              <a:t>	5.7	Massachusetts</a:t>
            </a:r>
          </a:p>
          <a:p>
            <a:pPr>
              <a:spcAft>
                <a:spcPts val="600"/>
              </a:spcAft>
              <a:tabLst>
                <a:tab pos="733425" algn="r"/>
                <a:tab pos="846138" algn="l"/>
              </a:tabLst>
            </a:pPr>
            <a:r>
              <a:rPr lang="en-US" sz="2200" dirty="0"/>
              <a:t>	5.6	Hawaii</a:t>
            </a:r>
          </a:p>
          <a:p>
            <a:pPr>
              <a:spcAft>
                <a:spcPts val="600"/>
              </a:spcAft>
              <a:tabLst>
                <a:tab pos="733425" algn="r"/>
                <a:tab pos="846138" algn="l"/>
              </a:tabLst>
            </a:pPr>
            <a:r>
              <a:rPr lang="en-US" sz="2200" dirty="0"/>
              <a:t>	5.6	Virgin Islands</a:t>
            </a:r>
          </a:p>
          <a:p>
            <a:pPr>
              <a:spcAft>
                <a:spcPts val="600"/>
              </a:spcAft>
              <a:tabLst>
                <a:tab pos="733425" algn="r"/>
                <a:tab pos="846138" algn="l"/>
              </a:tabLst>
            </a:pPr>
            <a:r>
              <a:rPr lang="en-US" sz="2200" dirty="0"/>
              <a:t>	5.3	Ohio</a:t>
            </a:r>
          </a:p>
          <a:p>
            <a:pPr>
              <a:spcAft>
                <a:spcPts val="600"/>
              </a:spcAft>
              <a:tabLst>
                <a:tab pos="733425" algn="r"/>
                <a:tab pos="846138" algn="l"/>
              </a:tabLst>
            </a:pPr>
            <a:r>
              <a:rPr lang="en-US" sz="2200" dirty="0"/>
              <a:t>	4.5	Vermont</a:t>
            </a:r>
          </a:p>
          <a:p>
            <a:pPr>
              <a:spcAft>
                <a:spcPts val="600"/>
              </a:spcAft>
              <a:tabLst>
                <a:tab pos="733425" algn="r"/>
                <a:tab pos="846138" algn="l"/>
              </a:tabLst>
            </a:pPr>
            <a:r>
              <a:rPr lang="en-US" sz="2200" dirty="0"/>
              <a:t>	4.3	Minnesota</a:t>
            </a:r>
          </a:p>
          <a:p>
            <a:pPr>
              <a:spcAft>
                <a:spcPts val="600"/>
              </a:spcAft>
              <a:tabLst>
                <a:tab pos="733425" algn="r"/>
                <a:tab pos="846138" algn="l"/>
              </a:tabLst>
            </a:pPr>
            <a:r>
              <a:rPr lang="en-US" sz="2200" dirty="0"/>
              <a:t>	4	North Dakota</a:t>
            </a:r>
          </a:p>
          <a:p>
            <a:pPr>
              <a:spcAft>
                <a:spcPts val="600"/>
              </a:spcAft>
              <a:tabLst>
                <a:tab pos="733425" algn="r"/>
                <a:tab pos="846138" algn="l"/>
              </a:tabLst>
            </a:pPr>
            <a:r>
              <a:rPr lang="en-US" sz="2200" dirty="0"/>
              <a:t>	1.5	Wyoming</a:t>
            </a:r>
          </a:p>
          <a:p>
            <a:pPr>
              <a:spcAft>
                <a:spcPts val="600"/>
              </a:spcAft>
              <a:tabLst>
                <a:tab pos="733425" algn="r"/>
                <a:tab pos="846138" algn="l"/>
              </a:tabLst>
            </a:pPr>
            <a:r>
              <a:rPr lang="en-US" sz="2200" dirty="0"/>
              <a:t>	0.9	Puerto Rico</a:t>
            </a:r>
          </a:p>
          <a:p>
            <a:pPr>
              <a:spcAft>
                <a:spcPts val="600"/>
              </a:spcAft>
              <a:tabLst>
                <a:tab pos="733425" algn="r"/>
                <a:tab pos="846138" algn="l"/>
              </a:tabLst>
            </a:pPr>
            <a:r>
              <a:rPr lang="en-US" sz="2200" dirty="0"/>
              <a:t>	0.8	Maine</a:t>
            </a:r>
          </a:p>
          <a:p>
            <a:pPr>
              <a:spcAft>
                <a:spcPts val="600"/>
              </a:spcAft>
              <a:tabLst>
                <a:tab pos="733425" algn="r"/>
                <a:tab pos="846138" algn="l"/>
              </a:tabLst>
            </a:pPr>
            <a:r>
              <a:rPr lang="en-US" sz="2200" dirty="0"/>
              <a:t>	0.7	West Virginia</a:t>
            </a:r>
          </a:p>
        </p:txBody>
      </p:sp>
    </p:spTree>
    <p:extLst>
      <p:ext uri="{BB962C8B-B14F-4D97-AF65-F5344CB8AC3E}">
        <p14:creationId xmlns:p14="http://schemas.microsoft.com/office/powerpoint/2010/main" val="510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7076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78834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6749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025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Technical Writing and </a:t>
            </a:r>
            <a:r>
              <a:rPr lang="en-US" b="1" dirty="0" err="1"/>
              <a:t>MultiMedia</a:t>
            </a:r>
            <a:r>
              <a:rPr lang="en-US" b="1" dirty="0"/>
              <a:t> for:</a:t>
            </a:r>
          </a:p>
          <a:p>
            <a:r>
              <a:rPr lang="en-US" b="1" dirty="0"/>
              <a:t>Exide Electronics</a:t>
            </a:r>
          </a:p>
          <a:p>
            <a:r>
              <a:rPr lang="en-US" b="1" dirty="0"/>
              <a:t>FAA</a:t>
            </a:r>
          </a:p>
          <a:p>
            <a:r>
              <a:rPr lang="en-US" b="1" dirty="0" err="1"/>
              <a:t>Imonics</a:t>
            </a:r>
            <a:r>
              <a:rPr lang="en-US" b="1" dirty="0"/>
              <a:t> </a:t>
            </a:r>
          </a:p>
          <a:p>
            <a:r>
              <a:rPr lang="en-US" b="1" dirty="0"/>
              <a:t>IBM</a:t>
            </a:r>
          </a:p>
          <a:p>
            <a:r>
              <a:rPr lang="en-US" b="1" dirty="0"/>
              <a:t>John Deere</a:t>
            </a:r>
          </a:p>
          <a:p>
            <a:r>
              <a:rPr lang="en-US" b="1" dirty="0"/>
              <a:t>Exide Electronics</a:t>
            </a:r>
          </a:p>
          <a:p>
            <a:r>
              <a:rPr lang="en-US" b="1" dirty="0"/>
              <a:t>Nortel</a:t>
            </a:r>
          </a:p>
          <a:p>
            <a:r>
              <a:rPr lang="en-US" b="1" dirty="0"/>
              <a:t>Raleigh Chamber of Commerce</a:t>
            </a:r>
          </a:p>
        </p:txBody>
      </p:sp>
      <p:sp>
        <p:nvSpPr>
          <p:cNvPr id="2" name="Title 1"/>
          <p:cNvSpPr>
            <a:spLocks noGrp="1"/>
          </p:cNvSpPr>
          <p:nvPr>
            <p:ph type="title"/>
          </p:nvPr>
        </p:nvSpPr>
        <p:spPr/>
        <p:txBody>
          <a:bodyPr/>
          <a:lstStyle/>
          <a:p>
            <a:r>
              <a:rPr lang="en-US"/>
              <a:t>Post College</a:t>
            </a:r>
            <a:endParaRPr lang="en-US" dirty="0"/>
          </a:p>
        </p:txBody>
      </p:sp>
    </p:spTree>
    <p:extLst>
      <p:ext uri="{BB962C8B-B14F-4D97-AF65-F5344CB8AC3E}">
        <p14:creationId xmlns:p14="http://schemas.microsoft.com/office/powerpoint/2010/main" val="174047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004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196319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59604"/>
            <a:ext cx="11106150" cy="5299996"/>
          </a:xfrm>
        </p:spPr>
        <p:txBody>
          <a:bodyPr>
            <a:noAutofit/>
          </a:bodyPr>
          <a:lstStyle/>
          <a:p>
            <a:pPr marL="0" indent="0">
              <a:buNone/>
              <a:tabLst>
                <a:tab pos="685800" algn="r"/>
                <a:tab pos="850900" algn="l"/>
              </a:tabLst>
            </a:pPr>
            <a:r>
              <a:rPr lang="en-US" sz="2000" dirty="0"/>
              <a:t>	4,990	Construction Laborers</a:t>
            </a:r>
          </a:p>
          <a:p>
            <a:pPr marL="0" indent="0">
              <a:buNone/>
              <a:tabLst>
                <a:tab pos="685800" algn="r"/>
                <a:tab pos="850900" algn="l"/>
              </a:tabLst>
            </a:pPr>
            <a:r>
              <a:rPr lang="en-US" sz="2000" dirty="0"/>
              <a:t>	4,470	First-Line Supervisors of Construction Trades and Extraction Workers</a:t>
            </a:r>
          </a:p>
          <a:p>
            <a:pPr marL="0" indent="0">
              <a:buNone/>
              <a:tabLst>
                <a:tab pos="685800" algn="r"/>
                <a:tab pos="850900" algn="l"/>
              </a:tabLst>
            </a:pPr>
            <a:r>
              <a:rPr lang="en-US" sz="2000" dirty="0"/>
              <a:t>	4,410	Carpenters</a:t>
            </a:r>
          </a:p>
          <a:p>
            <a:pPr marL="0" indent="0">
              <a:buNone/>
              <a:tabLst>
                <a:tab pos="685800" algn="r"/>
                <a:tab pos="850900" algn="l"/>
              </a:tabLst>
            </a:pPr>
            <a:r>
              <a:rPr lang="en-US" sz="2000" dirty="0"/>
              <a:t>	2,480	Electricians</a:t>
            </a:r>
          </a:p>
          <a:p>
            <a:pPr marL="0" indent="0">
              <a:buNone/>
              <a:tabLst>
                <a:tab pos="685800" algn="r"/>
                <a:tab pos="850900" algn="l"/>
              </a:tabLst>
            </a:pPr>
            <a:r>
              <a:rPr lang="en-US" sz="2000" dirty="0"/>
              <a:t>	1,970	Heating, Air Conditioning, and Refrigeration Mechanics and Installers</a:t>
            </a:r>
          </a:p>
          <a:p>
            <a:pPr marL="0" indent="0">
              <a:buNone/>
              <a:tabLst>
                <a:tab pos="685800" algn="r"/>
                <a:tab pos="850900" algn="l"/>
              </a:tabLst>
            </a:pPr>
            <a:r>
              <a:rPr lang="en-US" sz="2000" dirty="0"/>
              <a:t>	1,550	Electrical Power-Line Installers and Repairers</a:t>
            </a:r>
          </a:p>
          <a:p>
            <a:pPr marL="0" indent="0">
              <a:buNone/>
              <a:tabLst>
                <a:tab pos="685800" algn="r"/>
                <a:tab pos="850900" algn="l"/>
              </a:tabLst>
            </a:pPr>
            <a:r>
              <a:rPr lang="en-US" sz="2000" dirty="0"/>
              <a:t>	1,520	Construction Managers</a:t>
            </a:r>
          </a:p>
          <a:p>
            <a:pPr marL="0" indent="0">
              <a:buNone/>
              <a:tabLst>
                <a:tab pos="685800" algn="r"/>
                <a:tab pos="850900" algn="l"/>
              </a:tabLst>
            </a:pPr>
            <a:r>
              <a:rPr lang="en-US" sz="2000" dirty="0"/>
              <a:t>	1,470	Operating Engineers and Other Construction Equipment Operators</a:t>
            </a:r>
          </a:p>
          <a:p>
            <a:pPr marL="0" indent="0">
              <a:buNone/>
              <a:tabLst>
                <a:tab pos="685800" algn="r"/>
                <a:tab pos="850900" algn="l"/>
              </a:tabLst>
            </a:pPr>
            <a:r>
              <a:rPr lang="en-US" sz="2000" dirty="0"/>
              <a:t>	1,360	Painters, Construction and Maintenance</a:t>
            </a:r>
          </a:p>
          <a:p>
            <a:pPr marL="0" indent="0">
              <a:buNone/>
              <a:tabLst>
                <a:tab pos="685800" algn="r"/>
                <a:tab pos="850900" algn="l"/>
              </a:tabLst>
            </a:pPr>
            <a:r>
              <a:rPr lang="en-US" sz="2000" dirty="0"/>
              <a:t>	1,330	Plumbers, Pipefitters, and Steamfitters</a:t>
            </a:r>
          </a:p>
          <a:p>
            <a:pPr marL="0" indent="0">
              <a:buNone/>
              <a:tabLst>
                <a:tab pos="685800" algn="r"/>
                <a:tab pos="850900" algn="l"/>
              </a:tabLst>
            </a:pPr>
            <a:r>
              <a:rPr lang="en-US" sz="2000" dirty="0"/>
              <a:t>	1,120	Cement Masons and Concrete Finishers</a:t>
            </a:r>
          </a:p>
          <a:p>
            <a:pPr marL="0" indent="0">
              <a:buNone/>
              <a:tabLst>
                <a:tab pos="685800" algn="r"/>
                <a:tab pos="850900" algn="l"/>
              </a:tabLst>
            </a:pPr>
            <a:r>
              <a:rPr lang="en-US" sz="2000" dirty="0"/>
              <a:t>	920	</a:t>
            </a:r>
            <a:r>
              <a:rPr lang="en-US" sz="2000" dirty="0" err="1"/>
              <a:t>Brickmasons</a:t>
            </a:r>
            <a:r>
              <a:rPr lang="en-US" sz="2000" dirty="0"/>
              <a:t> and </a:t>
            </a:r>
            <a:r>
              <a:rPr lang="en-US" sz="2000" dirty="0" err="1"/>
              <a:t>Blockmasons</a:t>
            </a:r>
            <a:endParaRPr lang="en-US" sz="2000" dirty="0"/>
          </a:p>
          <a:p>
            <a:pPr marL="0" indent="0">
              <a:buNone/>
              <a:tabLst>
                <a:tab pos="685800" algn="r"/>
                <a:tab pos="850900" algn="l"/>
              </a:tabLst>
            </a:pPr>
            <a:r>
              <a:rPr lang="en-US" sz="2000" dirty="0"/>
              <a:t>	880	Helpers--Electricians</a:t>
            </a:r>
          </a:p>
          <a:p>
            <a:pPr marL="0" indent="0">
              <a:buNone/>
              <a:tabLst>
                <a:tab pos="685800" algn="r"/>
                <a:tab pos="850900" algn="l"/>
              </a:tabLst>
            </a:pPr>
            <a:r>
              <a:rPr lang="en-US" sz="2000" dirty="0"/>
              <a:t>	710	Roofers</a:t>
            </a:r>
          </a:p>
          <a:p>
            <a:pPr marL="0" indent="0">
              <a:buNone/>
              <a:tabLst>
                <a:tab pos="685800" algn="r"/>
                <a:tab pos="850900" algn="l"/>
              </a:tabLst>
            </a:pPr>
            <a:r>
              <a:rPr lang="en-US" sz="2000" dirty="0"/>
              <a:t>	570	Construction and Related Workers, all other</a:t>
            </a:r>
          </a:p>
          <a:p>
            <a:pPr marL="0" indent="0">
              <a:buNone/>
              <a:tabLst>
                <a:tab pos="685800" algn="r"/>
                <a:tab pos="850900" algn="l"/>
              </a:tabLst>
            </a:pPr>
            <a:r>
              <a:rPr lang="en-US" sz="2000" dirty="0"/>
              <a:t>	520	Helpers--</a:t>
            </a:r>
            <a:r>
              <a:rPr lang="en-US" sz="2000" dirty="0" err="1"/>
              <a:t>Brickmasons</a:t>
            </a:r>
            <a:r>
              <a:rPr lang="en-US" sz="2000" dirty="0"/>
              <a:t>, </a:t>
            </a:r>
            <a:r>
              <a:rPr lang="en-US" sz="2000" dirty="0" err="1"/>
              <a:t>Blockmasons</a:t>
            </a:r>
            <a:r>
              <a:rPr lang="en-US" sz="2000" dirty="0"/>
              <a:t>, Stonemasons, and Tile and Marble Setters</a:t>
            </a:r>
          </a:p>
          <a:p>
            <a:pPr marL="0" indent="0">
              <a:buNone/>
              <a:tabLst>
                <a:tab pos="685800" algn="r"/>
                <a:tab pos="850900" algn="l"/>
              </a:tabLst>
            </a:pPr>
            <a:r>
              <a:rPr lang="en-US" sz="2000" dirty="0"/>
              <a:t>	470	Construction and Building Inspectors</a:t>
            </a:r>
          </a:p>
          <a:p>
            <a:pPr marL="0" indent="0">
              <a:buNone/>
              <a:tabLst>
                <a:tab pos="685800" algn="r"/>
                <a:tab pos="850900" algn="l"/>
              </a:tabLst>
            </a:pPr>
            <a:r>
              <a:rPr lang="en-US" sz="2000" dirty="0"/>
              <a:t>	440	Helpers--</a:t>
            </a:r>
            <a:r>
              <a:rPr lang="en-US" sz="2000" dirty="0" err="1"/>
              <a:t>Pipelayers</a:t>
            </a:r>
            <a:r>
              <a:rPr lang="en-US" sz="2000" dirty="0"/>
              <a:t>, Plumbers, Pipefitters, and Steamfitters</a:t>
            </a:r>
          </a:p>
          <a:p>
            <a:pPr marL="0" indent="0">
              <a:buNone/>
              <a:tabLst>
                <a:tab pos="685800" algn="r"/>
                <a:tab pos="850900" algn="l"/>
              </a:tabLst>
            </a:pPr>
            <a:r>
              <a:rPr lang="en-US" sz="2000" dirty="0"/>
              <a:t>	420	Drywall and Ceiling Tile Installers</a:t>
            </a:r>
          </a:p>
          <a:p>
            <a:pPr marL="0" indent="0">
              <a:buNone/>
              <a:tabLst>
                <a:tab pos="685800" algn="r"/>
                <a:tab pos="850900" algn="l"/>
              </a:tabLst>
            </a:pPr>
            <a:r>
              <a:rPr lang="en-US" sz="2000" dirty="0"/>
              <a:t>	390	</a:t>
            </a:r>
            <a:r>
              <a:rPr lang="en-US" sz="2000" dirty="0" err="1"/>
              <a:t>Pipelayers</a:t>
            </a:r>
            <a:endParaRPr lang="en-US" sz="2000" dirty="0"/>
          </a:p>
          <a:p>
            <a:pPr marL="0" indent="0">
              <a:buNone/>
              <a:tabLst>
                <a:tab pos="685800" algn="r"/>
                <a:tab pos="850900" algn="l"/>
              </a:tabLst>
            </a:pPr>
            <a:r>
              <a:rPr lang="en-US" sz="2000" dirty="0"/>
              <a:t>	380	Sheet Metal Workers</a:t>
            </a:r>
          </a:p>
          <a:p>
            <a:pPr marL="0" indent="0">
              <a:buNone/>
              <a:tabLst>
                <a:tab pos="685800" algn="r"/>
                <a:tab pos="850900" algn="l"/>
              </a:tabLst>
            </a:pPr>
            <a:r>
              <a:rPr lang="en-US" sz="2000" dirty="0"/>
              <a:t>	370	Helpers--Carpenters</a:t>
            </a:r>
          </a:p>
          <a:p>
            <a:pPr marL="0" indent="0">
              <a:buNone/>
              <a:tabLst>
                <a:tab pos="685800" algn="r"/>
                <a:tab pos="850900" algn="l"/>
              </a:tabLst>
            </a:pPr>
            <a:r>
              <a:rPr lang="en-US" sz="2000" dirty="0"/>
              <a:t>	340	Paving, Surfacing, and Tamping Equipment Operators</a:t>
            </a:r>
          </a:p>
          <a:p>
            <a:pPr marL="0" indent="0">
              <a:buNone/>
              <a:tabLst>
                <a:tab pos="685800" algn="r"/>
                <a:tab pos="850900" algn="l"/>
              </a:tabLst>
            </a:pPr>
            <a:r>
              <a:rPr lang="en-US" sz="2000" dirty="0"/>
              <a:t>	330	Security and Fire Alarm Systems Installers</a:t>
            </a:r>
          </a:p>
          <a:p>
            <a:pPr marL="0" indent="0">
              <a:buNone/>
              <a:tabLst>
                <a:tab pos="685800" algn="r"/>
                <a:tab pos="850900" algn="l"/>
              </a:tabLst>
            </a:pPr>
            <a:r>
              <a:rPr lang="en-US" sz="2000" dirty="0"/>
              <a:t>	310	Architects, Except Landscape and Naval</a:t>
            </a:r>
          </a:p>
          <a:p>
            <a:pPr marL="0" indent="0">
              <a:buNone/>
              <a:tabLst>
                <a:tab pos="685800" algn="r"/>
                <a:tab pos="850900" algn="l"/>
              </a:tabLst>
            </a:pPr>
            <a:r>
              <a:rPr lang="en-US" sz="2000" dirty="0"/>
              <a:t>	300	Insulation Workers, Floor, Ceiling, and Wall</a:t>
            </a:r>
          </a:p>
          <a:p>
            <a:pPr marL="0" indent="0">
              <a:buNone/>
              <a:tabLst>
                <a:tab pos="685800" algn="r"/>
                <a:tab pos="850900" algn="l"/>
              </a:tabLst>
            </a:pPr>
            <a:r>
              <a:rPr lang="en-US" sz="2000" dirty="0"/>
              <a:t>	220	Excavating and Loading Machine and Dragline Operators</a:t>
            </a:r>
          </a:p>
          <a:p>
            <a:pPr marL="0" indent="0">
              <a:buNone/>
              <a:tabLst>
                <a:tab pos="685800" algn="r"/>
                <a:tab pos="850900" algn="l"/>
              </a:tabLst>
            </a:pPr>
            <a:r>
              <a:rPr lang="en-US" sz="2000" dirty="0"/>
              <a:t>	170	Helpers, Construction Trades, all other</a:t>
            </a:r>
          </a:p>
          <a:p>
            <a:pPr marL="0" indent="0">
              <a:buNone/>
              <a:tabLst>
                <a:tab pos="685800" algn="r"/>
                <a:tab pos="850900" algn="l"/>
              </a:tabLst>
            </a:pPr>
            <a:r>
              <a:rPr lang="en-US" sz="2000" dirty="0"/>
              <a:t>	170	Septic Tank Servicers and Sewer Pipe Cleaners</a:t>
            </a:r>
          </a:p>
          <a:p>
            <a:pPr marL="0" indent="0">
              <a:buNone/>
              <a:tabLst>
                <a:tab pos="685800" algn="r"/>
                <a:tab pos="850900" algn="l"/>
              </a:tabLst>
            </a:pPr>
            <a:r>
              <a:rPr lang="en-US" sz="2000" dirty="0"/>
              <a:t>	160	Floor Sanders and Finishers</a:t>
            </a:r>
          </a:p>
          <a:p>
            <a:pPr marL="0" indent="0">
              <a:buNone/>
              <a:tabLst>
                <a:tab pos="685800" algn="r"/>
                <a:tab pos="850900" algn="l"/>
              </a:tabLst>
            </a:pPr>
            <a:r>
              <a:rPr lang="en-US" sz="2000" dirty="0"/>
              <a:t>	160	Hazardous Materials Removal Workers</a:t>
            </a:r>
          </a:p>
          <a:p>
            <a:pPr marL="0" indent="0">
              <a:buNone/>
              <a:tabLst>
                <a:tab pos="685800" algn="r"/>
                <a:tab pos="850900" algn="l"/>
              </a:tabLst>
            </a:pPr>
            <a:r>
              <a:rPr lang="en-US" sz="2000" dirty="0"/>
              <a:t>	150	Structural Iron and Steel Workers</a:t>
            </a:r>
          </a:p>
          <a:p>
            <a:pPr marL="0" indent="0">
              <a:buNone/>
              <a:tabLst>
                <a:tab pos="685800" algn="r"/>
                <a:tab pos="850900" algn="l"/>
              </a:tabLst>
            </a:pPr>
            <a:r>
              <a:rPr lang="en-US" sz="2000" dirty="0"/>
              <a:t>	140	Structural Metal Fabricators and Fitters</a:t>
            </a:r>
          </a:p>
          <a:p>
            <a:pPr marL="0" indent="0">
              <a:buNone/>
              <a:tabLst>
                <a:tab pos="685800" algn="r"/>
                <a:tab pos="850900" algn="l"/>
              </a:tabLst>
            </a:pPr>
            <a:r>
              <a:rPr lang="en-US" sz="2000" dirty="0"/>
              <a:t>	130	Tile and Marble Setters</a:t>
            </a:r>
          </a:p>
          <a:p>
            <a:pPr marL="0" indent="0">
              <a:buNone/>
              <a:tabLst>
                <a:tab pos="685800" algn="r"/>
                <a:tab pos="850900" algn="l"/>
              </a:tabLst>
            </a:pPr>
            <a:r>
              <a:rPr lang="en-US" sz="2000" dirty="0"/>
              <a:t>	120	Helpers--Roofers</a:t>
            </a:r>
          </a:p>
          <a:p>
            <a:pPr marL="0" indent="0">
              <a:buNone/>
              <a:tabLst>
                <a:tab pos="685800" algn="r"/>
                <a:tab pos="850900" algn="l"/>
              </a:tabLst>
            </a:pPr>
            <a:r>
              <a:rPr lang="en-US" sz="2000" dirty="0"/>
              <a:t>	110	Floor Layers, Except Carpet, Wood, and Hard Tiles</a:t>
            </a:r>
          </a:p>
          <a:p>
            <a:pPr marL="0" indent="0">
              <a:buNone/>
              <a:tabLst>
                <a:tab pos="685800" algn="r"/>
                <a:tab pos="850900" algn="l"/>
              </a:tabLst>
            </a:pPr>
            <a:r>
              <a:rPr lang="en-US" sz="2000" dirty="0"/>
              <a:t>	110	Glaziers</a:t>
            </a:r>
          </a:p>
          <a:p>
            <a:pPr marL="0" indent="0">
              <a:buNone/>
              <a:tabLst>
                <a:tab pos="685800" algn="r"/>
                <a:tab pos="850900" algn="l"/>
              </a:tabLst>
            </a:pPr>
            <a:r>
              <a:rPr lang="en-US" sz="2000" dirty="0"/>
              <a:t>	80	Fence Erectors</a:t>
            </a:r>
          </a:p>
          <a:p>
            <a:pPr marL="0" indent="0">
              <a:buNone/>
              <a:tabLst>
                <a:tab pos="685800" algn="r"/>
                <a:tab pos="850900" algn="l"/>
              </a:tabLst>
            </a:pPr>
            <a:r>
              <a:rPr lang="en-US" sz="2000" dirty="0"/>
              <a:t>	80	Earth Drillers, Except Oil and Gas</a:t>
            </a:r>
          </a:p>
          <a:p>
            <a:pPr marL="0" indent="0">
              <a:buNone/>
              <a:tabLst>
                <a:tab pos="685800" algn="r"/>
                <a:tab pos="850900" algn="l"/>
              </a:tabLst>
            </a:pPr>
            <a:r>
              <a:rPr lang="en-US" sz="2000" dirty="0"/>
              <a:t>	80	Mechanical Door Repairers</a:t>
            </a:r>
          </a:p>
          <a:p>
            <a:pPr marL="0" indent="0">
              <a:buNone/>
              <a:tabLst>
                <a:tab pos="685800" algn="r"/>
                <a:tab pos="850900" algn="l"/>
              </a:tabLst>
            </a:pPr>
            <a:r>
              <a:rPr lang="en-US" sz="2000" dirty="0"/>
              <a:t>	70	Helpers--Painters, Paperhangers, Plasterers, and Stucco Masons</a:t>
            </a:r>
          </a:p>
          <a:p>
            <a:pPr marL="0" indent="0">
              <a:buNone/>
              <a:tabLst>
                <a:tab pos="685800" algn="r"/>
                <a:tab pos="850900" algn="l"/>
              </a:tabLst>
            </a:pPr>
            <a:r>
              <a:rPr lang="en-US" sz="2000" dirty="0"/>
              <a:t>	60	Landscape Architects</a:t>
            </a:r>
          </a:p>
          <a:p>
            <a:pPr marL="0" indent="0">
              <a:buNone/>
              <a:tabLst>
                <a:tab pos="685800" algn="r"/>
                <a:tab pos="850900" algn="l"/>
              </a:tabLst>
            </a:pPr>
            <a:r>
              <a:rPr lang="en-US" sz="2000" dirty="0"/>
              <a:t>	40	Building Cleaning Workers, all other</a:t>
            </a:r>
          </a:p>
          <a:p>
            <a:pPr marL="0" indent="0">
              <a:buNone/>
              <a:tabLst>
                <a:tab pos="685800" algn="r"/>
                <a:tab pos="850900" algn="l"/>
              </a:tabLst>
            </a:pPr>
            <a:r>
              <a:rPr lang="en-US" sz="2000" dirty="0"/>
              <a:t>	40	Carpet Installers</a:t>
            </a:r>
          </a:p>
          <a:p>
            <a:pPr marL="0" indent="0">
              <a:buNone/>
              <a:tabLst>
                <a:tab pos="685800" algn="r"/>
                <a:tab pos="850900" algn="l"/>
              </a:tabLst>
            </a:pPr>
            <a:r>
              <a:rPr lang="en-US" sz="2000" dirty="0"/>
              <a:t>	40	Riggers</a:t>
            </a:r>
          </a:p>
          <a:p>
            <a:pPr marL="0" indent="0">
              <a:buNone/>
              <a:tabLst>
                <a:tab pos="685800" algn="r"/>
                <a:tab pos="850900" algn="l"/>
              </a:tabLst>
            </a:pPr>
            <a:r>
              <a:rPr lang="en-US" sz="2000" dirty="0"/>
              <a:t>	30	Plasterers and Stucco Masons</a:t>
            </a:r>
          </a:p>
          <a:p>
            <a:pPr marL="0" indent="0">
              <a:buNone/>
              <a:tabLst>
                <a:tab pos="685800" algn="r"/>
                <a:tab pos="850900" algn="l"/>
              </a:tabLst>
            </a:pPr>
            <a:r>
              <a:rPr lang="en-US" sz="2000" dirty="0"/>
              <a:t>	20	Control and Valve Installers and Repairers, Except Mechanical Door</a:t>
            </a:r>
          </a:p>
          <a:p>
            <a:pPr marL="0" indent="0">
              <a:buNone/>
              <a:tabLst>
                <a:tab pos="685800" algn="r"/>
                <a:tab pos="850900" algn="l"/>
              </a:tabLst>
            </a:pPr>
            <a:r>
              <a:rPr lang="en-US" sz="2000" dirty="0"/>
              <a:t>	10	Stationary Engineers and Boiler Operators</a:t>
            </a:r>
          </a:p>
          <a:p>
            <a:pPr marL="0" indent="0">
              <a:buNone/>
              <a:tabLst>
                <a:tab pos="685800" algn="r"/>
                <a:tab pos="850900" algn="l"/>
              </a:tabLst>
            </a:pPr>
            <a:r>
              <a:rPr lang="en-US" sz="2000" dirty="0"/>
              <a:t>	0	Pile-Driver Operators</a:t>
            </a:r>
          </a:p>
          <a:p>
            <a:pPr marL="0" indent="0">
              <a:buNone/>
              <a:tabLst>
                <a:tab pos="685800" algn="r"/>
                <a:tab pos="850900" algn="l"/>
              </a:tabLst>
            </a:pPr>
            <a:r>
              <a:rPr lang="en-US" sz="2000" dirty="0"/>
              <a:t>	0	Explosives Workers, Ordnance Handling Experts, and Blasters</a:t>
            </a:r>
          </a:p>
          <a:p>
            <a:pPr marL="0" indent="0">
              <a:buNone/>
              <a:tabLst>
                <a:tab pos="685800" algn="r"/>
                <a:tab pos="850900" algn="l"/>
              </a:tabLst>
            </a:pPr>
            <a:r>
              <a:rPr lang="en-US" sz="2000" dirty="0"/>
              <a:t>	-10	Electrical and Electronics Repairers, Powerhouse, Substation and Relay</a:t>
            </a:r>
          </a:p>
          <a:p>
            <a:pPr marL="0" indent="0">
              <a:buNone/>
              <a:tabLst>
                <a:tab pos="685800" algn="r"/>
                <a:tab pos="850900" algn="l"/>
              </a:tabLst>
            </a:pPr>
            <a:r>
              <a:rPr lang="en-US" sz="2000" dirty="0"/>
              <a:t>	-30	Mechanical Drafters</a:t>
            </a:r>
          </a:p>
          <a:p>
            <a:pPr marL="0" indent="0">
              <a:buNone/>
              <a:tabLst>
                <a:tab pos="685800" algn="r"/>
                <a:tab pos="850900" algn="l"/>
              </a:tabLst>
            </a:pPr>
            <a:r>
              <a:rPr lang="en-US" sz="2000" dirty="0"/>
              <a:t>	-50	Manufactured Building and Mobile Home Installers</a:t>
            </a:r>
          </a:p>
          <a:p>
            <a:pPr marL="0" indent="0">
              <a:buNone/>
              <a:tabLst>
                <a:tab pos="685800" algn="r"/>
                <a:tab pos="850900" algn="l"/>
              </a:tabLst>
            </a:pPr>
            <a:r>
              <a:rPr lang="en-US" sz="2000" dirty="0"/>
              <a:t>	-80	Surveying and Mapping Technicians</a:t>
            </a:r>
          </a:p>
          <a:p>
            <a:pPr marL="0" indent="0">
              <a:buNone/>
              <a:tabLst>
                <a:tab pos="685800" algn="r"/>
                <a:tab pos="850900" algn="l"/>
              </a:tabLst>
            </a:pPr>
            <a:r>
              <a:rPr lang="en-US" sz="2000" dirty="0"/>
              <a:t>	-90	Highway Maintenance Workers</a:t>
            </a:r>
          </a:p>
        </p:txBody>
      </p:sp>
      <p:sp>
        <p:nvSpPr>
          <p:cNvPr id="3" name="Title 2"/>
          <p:cNvSpPr>
            <a:spLocks noGrp="1"/>
          </p:cNvSpPr>
          <p:nvPr>
            <p:ph type="title"/>
          </p:nvPr>
        </p:nvSpPr>
        <p:spPr/>
        <p:txBody>
          <a:bodyPr>
            <a:noAutofit/>
          </a:bodyPr>
          <a:lstStyle/>
          <a:p>
            <a:r>
              <a:rPr lang="en-US" sz="2800" dirty="0"/>
              <a:t>Architecture and Construction Career Cluster - </a:t>
            </a:r>
            <a:br>
              <a:rPr lang="en-US" sz="2800" dirty="0"/>
            </a:br>
            <a:r>
              <a:rPr lang="en-US" sz="2800" dirty="0"/>
              <a:t>NC projected change in employment 2014-2024</a:t>
            </a:r>
          </a:p>
        </p:txBody>
      </p:sp>
    </p:spTree>
    <p:extLst>
      <p:ext uri="{BB962C8B-B14F-4D97-AF65-F5344CB8AC3E}">
        <p14:creationId xmlns:p14="http://schemas.microsoft.com/office/powerpoint/2010/main" val="51963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2414596"/>
            <a:ext cx="8597900" cy="3275970"/>
          </a:xfrm>
          <a:prstGeom prst="rect">
            <a:avLst/>
          </a:prstGeom>
        </p:spPr>
      </p:pic>
      <p:sp>
        <p:nvSpPr>
          <p:cNvPr id="3" name="Title 2"/>
          <p:cNvSpPr>
            <a:spLocks noGrp="1"/>
          </p:cNvSpPr>
          <p:nvPr>
            <p:ph type="title"/>
          </p:nvPr>
        </p:nvSpPr>
        <p:spPr/>
        <p:txBody>
          <a:bodyPr>
            <a:noAutofit/>
          </a:bodyPr>
          <a:lstStyle/>
          <a:p>
            <a:r>
              <a:rPr lang="en-US" sz="3600" dirty="0"/>
              <a:t>NC Construction Careers </a:t>
            </a:r>
            <a:br>
              <a:rPr lang="en-US" sz="3600" dirty="0"/>
            </a:br>
            <a:r>
              <a:rPr lang="en-US" sz="3600" dirty="0"/>
              <a:t>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April 8-12,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/construction</a:t>
            </a:r>
          </a:p>
        </p:txBody>
      </p:sp>
    </p:spTree>
    <p:extLst>
      <p:ext uri="{BB962C8B-B14F-4D97-AF65-F5344CB8AC3E}">
        <p14:creationId xmlns:p14="http://schemas.microsoft.com/office/powerpoint/2010/main" val="149884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96492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1433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1144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63383" cy="6858000"/>
          </a:xfrm>
          <a:prstGeom prst="rect">
            <a:avLst/>
          </a:prstGeom>
        </p:spPr>
      </p:pic>
    </p:spTree>
    <p:extLst>
      <p:ext uri="{BB962C8B-B14F-4D97-AF65-F5344CB8AC3E}">
        <p14:creationId xmlns:p14="http://schemas.microsoft.com/office/powerpoint/2010/main" val="191241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4" y="-1"/>
            <a:ext cx="9156684" cy="6865475"/>
          </a:xfrm>
          <a:prstGeom prst="rect">
            <a:avLst/>
          </a:prstGeom>
        </p:spPr>
      </p:pic>
      <p:sp>
        <p:nvSpPr>
          <p:cNvPr id="4" name="TextBox 3"/>
          <p:cNvSpPr txBox="1"/>
          <p:nvPr/>
        </p:nvSpPr>
        <p:spPr>
          <a:xfrm>
            <a:off x="1787669" y="2738160"/>
            <a:ext cx="907621" cy="523220"/>
          </a:xfrm>
          <a:prstGeom prst="rect">
            <a:avLst/>
          </a:prstGeom>
          <a:noFill/>
        </p:spPr>
        <p:txBody>
          <a:bodyPr wrap="none" rtlCol="0">
            <a:spAutoFit/>
          </a:bodyPr>
          <a:lstStyle/>
          <a:p>
            <a:r>
              <a:rPr lang="en-US" sz="2800" b="1" dirty="0"/>
              <a:t>5.4%</a:t>
            </a:r>
          </a:p>
        </p:txBody>
      </p:sp>
      <p:sp>
        <p:nvSpPr>
          <p:cNvPr id="5" name="TextBox 4"/>
          <p:cNvSpPr txBox="1"/>
          <p:nvPr/>
        </p:nvSpPr>
        <p:spPr>
          <a:xfrm>
            <a:off x="2438400" y="4991100"/>
            <a:ext cx="1018227" cy="523220"/>
          </a:xfrm>
          <a:prstGeom prst="rect">
            <a:avLst/>
          </a:prstGeom>
          <a:noFill/>
        </p:spPr>
        <p:txBody>
          <a:bodyPr wrap="none" rtlCol="0">
            <a:spAutoFit/>
          </a:bodyPr>
          <a:lstStyle/>
          <a:p>
            <a:r>
              <a:rPr lang="en-US" sz="2800" b="1" dirty="0"/>
              <a:t>-5.4%</a:t>
            </a:r>
          </a:p>
        </p:txBody>
      </p:sp>
      <p:sp>
        <p:nvSpPr>
          <p:cNvPr id="6" name="TextBox 5"/>
          <p:cNvSpPr txBox="1"/>
          <p:nvPr/>
        </p:nvSpPr>
        <p:spPr>
          <a:xfrm>
            <a:off x="3261503" y="2217460"/>
            <a:ext cx="907621" cy="523220"/>
          </a:xfrm>
          <a:prstGeom prst="rect">
            <a:avLst/>
          </a:prstGeom>
          <a:noFill/>
        </p:spPr>
        <p:txBody>
          <a:bodyPr wrap="none" rtlCol="0">
            <a:spAutoFit/>
          </a:bodyPr>
          <a:lstStyle/>
          <a:p>
            <a:r>
              <a:rPr lang="en-US" sz="2800" b="1" dirty="0"/>
              <a:t>8.5%</a:t>
            </a:r>
          </a:p>
        </p:txBody>
      </p:sp>
      <p:sp>
        <p:nvSpPr>
          <p:cNvPr id="7" name="TextBox 6"/>
          <p:cNvSpPr txBox="1"/>
          <p:nvPr/>
        </p:nvSpPr>
        <p:spPr>
          <a:xfrm>
            <a:off x="5403778" y="1908855"/>
            <a:ext cx="1090363" cy="523220"/>
          </a:xfrm>
          <a:prstGeom prst="rect">
            <a:avLst/>
          </a:prstGeom>
          <a:noFill/>
        </p:spPr>
        <p:txBody>
          <a:bodyPr wrap="none" rtlCol="0">
            <a:spAutoFit/>
          </a:bodyPr>
          <a:lstStyle/>
          <a:p>
            <a:r>
              <a:rPr lang="en-US" sz="2800" b="1" dirty="0"/>
              <a:t>10.2%</a:t>
            </a:r>
          </a:p>
        </p:txBody>
      </p:sp>
      <p:sp>
        <p:nvSpPr>
          <p:cNvPr id="8" name="TextBox 7"/>
          <p:cNvSpPr txBox="1"/>
          <p:nvPr/>
        </p:nvSpPr>
        <p:spPr>
          <a:xfrm>
            <a:off x="6311671" y="2432075"/>
            <a:ext cx="907621" cy="523220"/>
          </a:xfrm>
          <a:prstGeom prst="rect">
            <a:avLst/>
          </a:prstGeom>
          <a:noFill/>
        </p:spPr>
        <p:txBody>
          <a:bodyPr wrap="none" rtlCol="0">
            <a:spAutoFit/>
          </a:bodyPr>
          <a:lstStyle/>
          <a:p>
            <a:r>
              <a:rPr lang="en-US" sz="2800" b="1" dirty="0"/>
              <a:t>7.6%</a:t>
            </a:r>
          </a:p>
        </p:txBody>
      </p:sp>
      <p:sp>
        <p:nvSpPr>
          <p:cNvPr id="9" name="TextBox 8"/>
          <p:cNvSpPr txBox="1"/>
          <p:nvPr/>
        </p:nvSpPr>
        <p:spPr>
          <a:xfrm>
            <a:off x="7036822" y="1908855"/>
            <a:ext cx="1090363" cy="523220"/>
          </a:xfrm>
          <a:prstGeom prst="rect">
            <a:avLst/>
          </a:prstGeom>
          <a:noFill/>
        </p:spPr>
        <p:txBody>
          <a:bodyPr wrap="none" rtlCol="0">
            <a:spAutoFit/>
          </a:bodyPr>
          <a:lstStyle/>
          <a:p>
            <a:r>
              <a:rPr lang="en-US" sz="2800" b="1" dirty="0"/>
              <a:t>10.3%</a:t>
            </a:r>
          </a:p>
        </p:txBody>
      </p:sp>
    </p:spTree>
    <p:extLst>
      <p:ext uri="{BB962C8B-B14F-4D97-AF65-F5344CB8AC3E}">
        <p14:creationId xmlns:p14="http://schemas.microsoft.com/office/powerpoint/2010/main" val="20849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27116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Taught at </a:t>
            </a:r>
          </a:p>
          <a:p>
            <a:r>
              <a:rPr lang="en-US" dirty="0"/>
              <a:t>UNC-CH</a:t>
            </a:r>
          </a:p>
          <a:p>
            <a:r>
              <a:rPr lang="en-US" dirty="0" err="1"/>
              <a:t>Enloe</a:t>
            </a:r>
            <a:r>
              <a:rPr lang="en-US" dirty="0"/>
              <a:t> HS</a:t>
            </a:r>
          </a:p>
          <a:p>
            <a:r>
              <a:rPr lang="en-US" dirty="0"/>
              <a:t>Southeast Raleigh HS</a:t>
            </a:r>
          </a:p>
          <a:p>
            <a:pPr marL="0" indent="0">
              <a:buNone/>
            </a:pPr>
            <a:endParaRPr lang="en-US" b="1" dirty="0"/>
          </a:p>
          <a:p>
            <a:pPr marL="0" indent="0">
              <a:buNone/>
            </a:pPr>
            <a:r>
              <a:rPr lang="en-US" b="1" dirty="0"/>
              <a:t>Wake County Schools Central Office</a:t>
            </a:r>
          </a:p>
          <a:p>
            <a:pPr marL="0" indent="0">
              <a:buNone/>
            </a:pPr>
            <a:r>
              <a:rPr lang="en-US" b="1" dirty="0"/>
              <a:t>NC Department of Public Instruction</a:t>
            </a:r>
          </a:p>
          <a:p>
            <a:pPr marL="0" indent="0">
              <a:buNone/>
            </a:pPr>
            <a:r>
              <a:rPr lang="en-US" b="1" dirty="0"/>
              <a:t>NC Community College System</a:t>
            </a:r>
          </a:p>
        </p:txBody>
      </p:sp>
      <p:sp>
        <p:nvSpPr>
          <p:cNvPr id="2" name="Title 1"/>
          <p:cNvSpPr>
            <a:spLocks noGrp="1"/>
          </p:cNvSpPr>
          <p:nvPr>
            <p:ph type="title"/>
          </p:nvPr>
        </p:nvSpPr>
        <p:spPr/>
        <p:txBody>
          <a:bodyPr/>
          <a:lstStyle/>
          <a:p>
            <a:r>
              <a:rPr lang="en-US"/>
              <a:t>Post College</a:t>
            </a:r>
            <a:endParaRPr lang="en-US" dirty="0"/>
          </a:p>
        </p:txBody>
      </p:sp>
    </p:spTree>
    <p:extLst>
      <p:ext uri="{BB962C8B-B14F-4D97-AF65-F5344CB8AC3E}">
        <p14:creationId xmlns:p14="http://schemas.microsoft.com/office/powerpoint/2010/main" val="85325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46569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8175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4938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13545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 Degree - Dental Hygiene</a:t>
            </a:r>
            <a:br>
              <a:rPr lang="en-US" dirty="0"/>
            </a:br>
            <a:r>
              <a:rPr lang="en-US" dirty="0"/>
              <a:t>Wake Tech CC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200"/>
            <a:ext cx="9144000" cy="3692191"/>
          </a:xfrm>
          <a:prstGeom prst="rect">
            <a:avLst/>
          </a:prstGeom>
        </p:spPr>
      </p:pic>
    </p:spTree>
    <p:extLst>
      <p:ext uri="{BB962C8B-B14F-4D97-AF65-F5344CB8AC3E}">
        <p14:creationId xmlns:p14="http://schemas.microsoft.com/office/powerpoint/2010/main" val="111092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 Degree - Dental Hygiene</a:t>
            </a:r>
            <a:br>
              <a:rPr lang="en-US" dirty="0"/>
            </a:br>
            <a:r>
              <a:rPr lang="en-US" dirty="0"/>
              <a:t>Wake Tech CC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500"/>
            <a:ext cx="9144000" cy="3680178"/>
          </a:xfrm>
          <a:prstGeom prst="rect">
            <a:avLst/>
          </a:prstGeom>
        </p:spPr>
      </p:pic>
    </p:spTree>
    <p:extLst>
      <p:ext uri="{BB962C8B-B14F-4D97-AF65-F5344CB8AC3E}">
        <p14:creationId xmlns:p14="http://schemas.microsoft.com/office/powerpoint/2010/main" val="187236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105265"/>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481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idx="1"/>
          </p:nvPr>
        </p:nvSpPr>
        <p:spPr/>
        <p:txBody>
          <a:bodyPr/>
          <a:lstStyle/>
          <a:p>
            <a:r>
              <a:rPr lang="en-US"/>
              <a:t>Recession</a:t>
            </a:r>
          </a:p>
          <a:p>
            <a:r>
              <a:rPr lang="en-US"/>
              <a:t>Natural Disasters</a:t>
            </a:r>
          </a:p>
          <a:p>
            <a:r>
              <a:rPr lang="en-US"/>
              <a:t>Immigration</a:t>
            </a:r>
          </a:p>
          <a:p>
            <a:r>
              <a:rPr lang="en-US"/>
              <a:t>Automation / Technology</a:t>
            </a:r>
          </a:p>
          <a:p>
            <a:r>
              <a:rPr lang="en-US"/>
              <a:t>Job relocation</a:t>
            </a:r>
          </a:p>
          <a:p>
            <a:r>
              <a:rPr lang="en-US"/>
              <a:t>Elections / Politics</a:t>
            </a:r>
            <a:endParaRPr lang="en-US" dirty="0"/>
          </a:p>
        </p:txBody>
      </p:sp>
      <p:sp>
        <p:nvSpPr>
          <p:cNvPr id="145409" name="Rectangle 2"/>
          <p:cNvSpPr>
            <a:spLocks noGrp="1" noChangeArrowheads="1"/>
          </p:cNvSpPr>
          <p:nvPr>
            <p:ph type="title"/>
          </p:nvPr>
        </p:nvSpPr>
        <p:spPr/>
        <p:txBody>
          <a:bodyPr/>
          <a:lstStyle/>
          <a:p>
            <a:r>
              <a:rPr lang="en-US"/>
              <a:t>Upsetting the Projection Data</a:t>
            </a:r>
          </a:p>
        </p:txBody>
      </p:sp>
    </p:spTree>
    <p:extLst>
      <p:ext uri="{BB962C8B-B14F-4D97-AF65-F5344CB8AC3E}">
        <p14:creationId xmlns:p14="http://schemas.microsoft.com/office/powerpoint/2010/main" val="197668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37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409" y="1257299"/>
            <a:ext cx="6857866" cy="4700591"/>
          </a:xfrm>
          <a:prstGeom prst="rect">
            <a:avLst/>
          </a:prstGeom>
        </p:spPr>
      </p:pic>
      <p:sp>
        <p:nvSpPr>
          <p:cNvPr id="2" name="Title 1"/>
          <p:cNvSpPr>
            <a:spLocks noGrp="1"/>
          </p:cNvSpPr>
          <p:nvPr>
            <p:ph type="title"/>
          </p:nvPr>
        </p:nvSpPr>
        <p:spPr/>
        <p:txBody>
          <a:bodyPr/>
          <a:lstStyle/>
          <a:p>
            <a:r>
              <a:rPr lang="en-US" dirty="0"/>
              <a:t>Begin with the End in Mind</a:t>
            </a:r>
          </a:p>
        </p:txBody>
      </p:sp>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b="1" i="1" dirty="0">
                <a:solidFill>
                  <a:srgbClr val="0070C0"/>
                </a:solidFill>
              </a:rPr>
              <a:t>What do you want to be when you grow up?</a:t>
            </a:r>
          </a:p>
        </p:txBody>
      </p:sp>
    </p:spTree>
    <p:extLst>
      <p:ext uri="{BB962C8B-B14F-4D97-AF65-F5344CB8AC3E}">
        <p14:creationId xmlns:p14="http://schemas.microsoft.com/office/powerpoint/2010/main" val="21257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70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37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a:t>NC Advanced Manufacturing </a:t>
            </a:r>
            <a:br>
              <a:rPr lang="en-US" sz="3600" dirty="0"/>
            </a:br>
            <a:r>
              <a:rPr lang="en-US" sz="3600" dirty="0"/>
              <a:t>Careers 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Nov 30 - Oct 4,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/manufacturing</a:t>
            </a:r>
          </a:p>
        </p:txBody>
      </p:sp>
    </p:spTree>
    <p:extLst>
      <p:ext uri="{BB962C8B-B14F-4D97-AF65-F5344CB8AC3E}">
        <p14:creationId xmlns:p14="http://schemas.microsoft.com/office/powerpoint/2010/main" val="18148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people for 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6418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20862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2492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r>
              <a:rPr lang="en-US"/>
              <a:t>Who predicted these?</a:t>
            </a:r>
          </a:p>
        </p:txBody>
      </p:sp>
      <p:sp>
        <p:nvSpPr>
          <p:cNvPr id="1034243" name="Rectangle 3"/>
          <p:cNvSpPr>
            <a:spLocks noGrp="1" noChangeArrowheads="1"/>
          </p:cNvSpPr>
          <p:nvPr>
            <p:ph sz="half" idx="1"/>
          </p:nvPr>
        </p:nvSpPr>
        <p:spPr>
          <a:xfrm>
            <a:off x="628650" y="1851024"/>
            <a:ext cx="4000500" cy="4599683"/>
          </a:xfrm>
        </p:spPr>
        <p:txBody>
          <a:bodyPr>
            <a:normAutofit fontScale="92500"/>
          </a:bodyPr>
          <a:lstStyle/>
          <a:p>
            <a:r>
              <a:rPr lang="en-US" sz="2400" dirty="0"/>
              <a:t>Cell phones for everyone</a:t>
            </a:r>
          </a:p>
          <a:p>
            <a:r>
              <a:rPr lang="en-US" sz="2400" dirty="0"/>
              <a:t>iPads, Kindles, tablets</a:t>
            </a:r>
          </a:p>
          <a:p>
            <a:r>
              <a:rPr lang="en-US" sz="2400" dirty="0"/>
              <a:t>Smart phones</a:t>
            </a:r>
          </a:p>
          <a:p>
            <a:r>
              <a:rPr lang="en-US" sz="2400" dirty="0"/>
              <a:t>iPod  - portable music, videos</a:t>
            </a:r>
          </a:p>
          <a:p>
            <a:r>
              <a:rPr lang="en-US" sz="2400" dirty="0"/>
              <a:t>Hand-held GPS</a:t>
            </a:r>
          </a:p>
          <a:p>
            <a:r>
              <a:rPr lang="en-US" sz="2400" dirty="0"/>
              <a:t>Text messaging</a:t>
            </a:r>
          </a:p>
          <a:p>
            <a:r>
              <a:rPr lang="en-US" sz="2400" dirty="0"/>
              <a:t>Blogs, Twitter</a:t>
            </a:r>
          </a:p>
          <a:p>
            <a:r>
              <a:rPr lang="en-US" sz="2400" dirty="0" err="1"/>
              <a:t>MySpace</a:t>
            </a:r>
            <a:r>
              <a:rPr lang="en-US" sz="2400" dirty="0"/>
              <a:t>, </a:t>
            </a:r>
            <a:r>
              <a:rPr lang="en-US" sz="2400" dirty="0" err="1"/>
              <a:t>FaceBook</a:t>
            </a:r>
            <a:endParaRPr lang="en-US" sz="2400" dirty="0"/>
          </a:p>
          <a:p>
            <a:r>
              <a:rPr lang="en-US" sz="2400" dirty="0"/>
              <a:t>Wikipedia</a:t>
            </a:r>
          </a:p>
          <a:p>
            <a:r>
              <a:rPr lang="en-US" sz="2400" dirty="0"/>
              <a:t>YouTube</a:t>
            </a:r>
          </a:p>
          <a:p>
            <a:r>
              <a:rPr lang="en-US" sz="2400" dirty="0"/>
              <a:t>Pinterest</a:t>
            </a:r>
          </a:p>
        </p:txBody>
      </p:sp>
      <p:sp>
        <p:nvSpPr>
          <p:cNvPr id="2" name="Content Placeholder 1"/>
          <p:cNvSpPr>
            <a:spLocks noGrp="1"/>
          </p:cNvSpPr>
          <p:nvPr>
            <p:ph sz="half" idx="2"/>
          </p:nvPr>
        </p:nvSpPr>
        <p:spPr>
          <a:xfrm>
            <a:off x="4933950" y="1851024"/>
            <a:ext cx="3886200" cy="4599683"/>
          </a:xfrm>
        </p:spPr>
        <p:txBody>
          <a:bodyPr>
            <a:noAutofit/>
          </a:bodyPr>
          <a:lstStyle/>
          <a:p>
            <a:r>
              <a:rPr lang="en-US" sz="2400" dirty="0"/>
              <a:t>Google Plus</a:t>
            </a:r>
          </a:p>
          <a:p>
            <a:r>
              <a:rPr lang="en-US" sz="2400" dirty="0"/>
              <a:t>Tumblr</a:t>
            </a:r>
          </a:p>
          <a:p>
            <a:r>
              <a:rPr lang="en-US" sz="2400" dirty="0"/>
              <a:t>Instagram</a:t>
            </a:r>
          </a:p>
          <a:p>
            <a:r>
              <a:rPr lang="en-US" sz="2400" dirty="0"/>
              <a:t>SUVs</a:t>
            </a:r>
          </a:p>
          <a:p>
            <a:r>
              <a:rPr lang="en-US" sz="2400" dirty="0"/>
              <a:t>Self-driving cars</a:t>
            </a:r>
          </a:p>
          <a:p>
            <a:r>
              <a:rPr lang="en-US" sz="2400" dirty="0"/>
              <a:t>Electric cars</a:t>
            </a:r>
          </a:p>
          <a:p>
            <a:r>
              <a:rPr lang="en-US" sz="2400" dirty="0"/>
              <a:t>Wearable tech - Fitbits</a:t>
            </a:r>
          </a:p>
          <a:p>
            <a:r>
              <a:rPr lang="en-US" sz="2400" dirty="0"/>
              <a:t>Cloud computing</a:t>
            </a:r>
          </a:p>
          <a:p>
            <a:r>
              <a:rPr lang="en-US" sz="2400" dirty="0"/>
              <a:t>“Reality” TV</a:t>
            </a:r>
          </a:p>
          <a:p>
            <a:r>
              <a:rPr lang="en-US" sz="2400" dirty="0"/>
              <a:t>3D printing</a:t>
            </a:r>
          </a:p>
          <a:p>
            <a:r>
              <a:rPr lang="en-US" sz="2400" dirty="0"/>
              <a:t>Presentations like this one !!</a:t>
            </a:r>
          </a:p>
          <a:p>
            <a:endParaRPr lang="en-US" sz="2400" dirty="0"/>
          </a:p>
        </p:txBody>
      </p:sp>
    </p:spTree>
    <p:extLst>
      <p:ext uri="{BB962C8B-B14F-4D97-AF65-F5344CB8AC3E}">
        <p14:creationId xmlns:p14="http://schemas.microsoft.com/office/powerpoint/2010/main" val="11014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3" name="Rectangle 3"/>
          <p:cNvSpPr>
            <a:spLocks noGrp="1" noChangeArrowheads="1"/>
          </p:cNvSpPr>
          <p:nvPr>
            <p:ph idx="1"/>
          </p:nvPr>
        </p:nvSpPr>
        <p:spPr/>
        <p:txBody>
          <a:bodyPr/>
          <a:lstStyle/>
          <a:p>
            <a:r>
              <a:rPr lang="en-US"/>
              <a:t>Vegetable powered-Diesel engines</a:t>
            </a:r>
          </a:p>
          <a:p>
            <a:r>
              <a:rPr lang="en-US"/>
              <a:t>Electric cars</a:t>
            </a:r>
          </a:p>
          <a:p>
            <a:r>
              <a:rPr lang="en-US"/>
              <a:t>Wind power</a:t>
            </a:r>
          </a:p>
          <a:p>
            <a:r>
              <a:rPr lang="en-US"/>
              <a:t>Rain barrels</a:t>
            </a:r>
          </a:p>
          <a:p>
            <a:r>
              <a:rPr lang="en-US"/>
              <a:t>Recycling building materials</a:t>
            </a:r>
          </a:p>
          <a:p>
            <a:r>
              <a:rPr lang="en-US"/>
              <a:t>Biofuel  (Moonshine)</a:t>
            </a:r>
          </a:p>
          <a:p>
            <a:endParaRPr lang="en-US" dirty="0"/>
          </a:p>
        </p:txBody>
      </p:sp>
      <p:sp>
        <p:nvSpPr>
          <p:cNvPr id="1686530" name="Rectangle 2"/>
          <p:cNvSpPr>
            <a:spLocks noGrp="1" noChangeArrowheads="1"/>
          </p:cNvSpPr>
          <p:nvPr>
            <p:ph type="title"/>
          </p:nvPr>
        </p:nvSpPr>
        <p:spPr/>
        <p:txBody>
          <a:bodyPr/>
          <a:lstStyle/>
          <a:p>
            <a:r>
              <a:rPr lang="en-US"/>
              <a:t>Old technologies making</a:t>
            </a:r>
            <a:br>
              <a:rPr lang="en-US"/>
            </a:br>
            <a:r>
              <a:rPr lang="en-US"/>
              <a:t>a comeback</a:t>
            </a:r>
          </a:p>
        </p:txBody>
      </p:sp>
    </p:spTree>
    <p:extLst>
      <p:ext uri="{BB962C8B-B14F-4D97-AF65-F5344CB8AC3E}">
        <p14:creationId xmlns:p14="http://schemas.microsoft.com/office/powerpoint/2010/main" val="148994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92238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tp://www.gattitownlexington.com/wp-content/uploads/2011/05/bumper_car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 y="700093"/>
            <a:ext cx="8922684"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1295400"/>
            <a:ext cx="4254500" cy="5520720"/>
          </a:xfrm>
          <a:prstGeom prst="rect">
            <a:avLst/>
          </a:prstGeom>
        </p:spPr>
      </p:pic>
      <p:sp>
        <p:nvSpPr>
          <p:cNvPr id="2" name="Title 1"/>
          <p:cNvSpPr>
            <a:spLocks noGrp="1"/>
          </p:cNvSpPr>
          <p:nvPr>
            <p:ph type="title"/>
          </p:nvPr>
        </p:nvSpPr>
        <p:spPr/>
        <p:txBody>
          <a:bodyPr/>
          <a:lstStyle/>
          <a:p>
            <a:r>
              <a:rPr lang="en-US"/>
              <a:t>2016 NC Employer Needs Survey</a:t>
            </a:r>
            <a:endParaRPr lang="en-US" dirty="0"/>
          </a:p>
        </p:txBody>
      </p:sp>
    </p:spTree>
    <p:extLst>
      <p:ext uri="{BB962C8B-B14F-4D97-AF65-F5344CB8AC3E}">
        <p14:creationId xmlns:p14="http://schemas.microsoft.com/office/powerpoint/2010/main" val="21001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5986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6017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03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4976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38100"/>
            <a:ext cx="9144000" cy="6726120"/>
          </a:xfrm>
          <a:prstGeom prst="rect">
            <a:avLst/>
          </a:prstGeom>
        </p:spPr>
      </p:pic>
    </p:spTree>
    <p:extLst>
      <p:ext uri="{BB962C8B-B14F-4D97-AF65-F5344CB8AC3E}">
        <p14:creationId xmlns:p14="http://schemas.microsoft.com/office/powerpoint/2010/main" val="4511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7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88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953" y="2413000"/>
            <a:ext cx="6892047" cy="4152900"/>
          </a:xfrm>
          <a:prstGeom prst="rect">
            <a:avLst/>
          </a:prstGeom>
        </p:spPr>
      </p:pic>
      <p:sp>
        <p:nvSpPr>
          <p:cNvPr id="1620995" name="Rectangle 3"/>
          <p:cNvSpPr>
            <a:spLocks noGrp="1" noChangeArrowheads="1"/>
          </p:cNvSpPr>
          <p:nvPr>
            <p:ph idx="1"/>
          </p:nvPr>
        </p:nvSpPr>
        <p:spPr/>
        <p:txBody>
          <a:bodyPr/>
          <a:lstStyle/>
          <a:p>
            <a:r>
              <a:rPr lang="en-US" dirty="0"/>
              <a:t>All of the manufacturing is moving to China.</a:t>
            </a:r>
          </a:p>
        </p:txBody>
      </p:sp>
      <p:sp>
        <p:nvSpPr>
          <p:cNvPr id="1620994" name="Rectangle 2"/>
          <p:cNvSpPr>
            <a:spLocks noGrp="1" noChangeArrowheads="1"/>
          </p:cNvSpPr>
          <p:nvPr>
            <p:ph type="title"/>
          </p:nvPr>
        </p:nvSpPr>
        <p:spPr/>
        <p:txBody>
          <a:bodyPr/>
          <a:lstStyle/>
          <a:p>
            <a:r>
              <a:rPr lang="en-US"/>
              <a:t>Myth # 1</a:t>
            </a:r>
            <a:endParaRPr lang="en-US" dirty="0"/>
          </a:p>
        </p:txBody>
      </p:sp>
    </p:spTree>
    <p:extLst>
      <p:ext uri="{BB962C8B-B14F-4D97-AF65-F5344CB8AC3E}">
        <p14:creationId xmlns:p14="http://schemas.microsoft.com/office/powerpoint/2010/main" val="171003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4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0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21883</Words>
  <Application>Microsoft Macintosh PowerPoint</Application>
  <PresentationFormat>On-screen Show (4:3)</PresentationFormat>
  <Paragraphs>3583</Paragraphs>
  <Slides>146</Slides>
  <Notes>146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146</vt:i4>
      </vt:variant>
    </vt:vector>
  </HeadingPairs>
  <TitlesOfParts>
    <vt:vector size="157" baseType="lpstr">
      <vt:lpstr>游ゴシック</vt:lpstr>
      <vt:lpstr>ヒラギノ角ゴ Pro W3</vt:lpstr>
      <vt:lpstr>Arial</vt:lpstr>
      <vt:lpstr>Calibri</vt:lpstr>
      <vt:lpstr>Calibri Light</vt:lpstr>
      <vt:lpstr>Helvetica Neue</vt:lpstr>
      <vt:lpstr>HelvLight</vt:lpstr>
      <vt:lpstr>Mangal</vt:lpstr>
      <vt:lpstr>Times</vt:lpstr>
      <vt:lpstr>Wingdings</vt:lpstr>
      <vt:lpstr>Office Theme</vt:lpstr>
      <vt:lpstr>A Changing World:  Helping people prepare for life in a scary world that we know little about</vt:lpstr>
      <vt:lpstr>You can’t see the whole sky through a bamboo tube</vt:lpstr>
      <vt:lpstr>PowerPoint Presentation</vt:lpstr>
      <vt:lpstr>About Chris</vt:lpstr>
      <vt:lpstr>College</vt:lpstr>
      <vt:lpstr>Post College</vt:lpstr>
      <vt:lpstr>Post College</vt:lpstr>
      <vt:lpstr>Begin with the End in Mind</vt:lpstr>
      <vt:lpstr>PowerPoint Presentation</vt:lpstr>
      <vt:lpstr>PowerPoint Presentation</vt:lpstr>
      <vt:lpstr>PowerPoint Presentation</vt:lpstr>
      <vt:lpstr>NC Education Plan</vt:lpstr>
      <vt:lpstr>NCCCS Mission</vt:lpstr>
      <vt:lpstr>Surprises Future Demand Changing World New Ideas</vt:lpstr>
      <vt:lpstr>Degree Level Matters People with more education make more money  than those with less education</vt:lpstr>
      <vt:lpstr>PowerPoint Presentation</vt:lpstr>
      <vt:lpstr>2024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NC Top-Paying Associate Degrees: after five years of employment</vt:lpstr>
      <vt:lpstr>All NC Associate Degrees –  Five-Year Wages</vt:lpstr>
      <vt:lpstr>NC Selected Associate Degrees – Five-Year Wages</vt:lpstr>
      <vt:lpstr>Bachelor Degree NC starting salaries - high-projected demand 2024</vt:lpstr>
      <vt:lpstr>NC Top-Paying Bachelor Degrees</vt:lpstr>
      <vt:lpstr>All NC Bachelor Degrees -  Five-Year Wages</vt:lpstr>
      <vt:lpstr>Masters Degree NC starting salaries - high-projected demand 2024</vt:lpstr>
      <vt:lpstr>Doctorate/Professional Degree NC starting salaries - high-projected demand 2024</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8 NC Prosperity Zones</vt:lpstr>
      <vt:lpstr>NC - North Central Prosperity Zone  (Total Change in Positions Projected from 2012 - 2022)</vt:lpstr>
      <vt:lpstr>NC – Western Prosperity Zone  (Total Change in Positions Projected from 2012 - 2022)</vt:lpstr>
      <vt:lpstr>NC – Southwest Prosperity Zone  (Total Change in Positions Projected from 2012 - 2022)</vt:lpstr>
      <vt:lpstr>NC – Sandhills Prosperity Zone  (Total Change in Positions Projected from 2012 - 2022)</vt:lpstr>
      <vt:lpstr>NC – Southeast Prosperity Zone  (Total Change in Positions Projected from 2012 - 2022)</vt:lpstr>
      <vt:lpstr>NC – Piedmont-Triad Prosperity Zone  (Total Change in Positions Projected from 2012 - 2022)</vt:lpstr>
      <vt:lpstr>NC – Northeast Prosperity Zone  (Total Change in Positions Projected from 2012 - 2022)</vt:lpstr>
      <vt:lpstr>NC – Northwest Prosperity Zone  (Total Change in Positions Projected from 2012 - 2022)</vt:lpstr>
      <vt:lpstr>All NC Associate Degrees – Five-Year Employment</vt:lpstr>
      <vt:lpstr>Selected NC Associate Degrees –  Five-Year Employment</vt:lpstr>
      <vt:lpstr>All NC Bachelor Degrees – Five-Year Employment</vt:lpstr>
      <vt:lpstr>PowerPoint Presentation</vt:lpstr>
      <vt:lpstr>States with Most New Jobs (Total Change in Positions Projected from 2014 - 2024)</vt:lpstr>
      <vt:lpstr>PowerPoint Presentation</vt:lpstr>
      <vt:lpstr>PowerPoint Presentation</vt:lpstr>
      <vt:lpstr>PowerPoint Presentation</vt:lpstr>
      <vt:lpstr>PowerPoint Presentation</vt:lpstr>
      <vt:lpstr>PowerPoint Presentation</vt:lpstr>
      <vt:lpstr>PowerPoint Presentation</vt:lpstr>
      <vt:lpstr>Architecture and Construction Career Cluster -  NC projected change in employment 2014-2024</vt:lpstr>
      <vt:lpstr>NC Construction Careers  Awareness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Associate Degree - Dental Hygiene Wake Tech CC</vt:lpstr>
      <vt:lpstr>Associate Degree - Dental Hygiene Wake Tech CC</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Exports to Countries in 2016</vt:lpstr>
      <vt:lpstr>NC Exports - Products 2016</vt:lpstr>
      <vt:lpstr>PowerPoint Presentation</vt:lpstr>
      <vt:lpstr>NC Advanced Manufacturing  Careers Awareness Week</vt:lpstr>
      <vt:lpstr>NC Construction Careers  Awareness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Prosperity Zones</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Ambition</vt:lpstr>
      <vt:lpstr>Value</vt:lpstr>
      <vt:lpstr>Articulation</vt:lpstr>
      <vt:lpstr>Communication</vt:lpstr>
      <vt:lpstr>Skills</vt:lpstr>
      <vt:lpstr>Expertise</vt:lpstr>
      <vt:lpstr>Terminology</vt:lpstr>
      <vt:lpstr>Curiosity</vt:lpstr>
      <vt:lpstr>Context</vt:lpstr>
      <vt:lpstr>Experience</vt:lpstr>
      <vt:lpstr>Resourcefulness</vt:lpstr>
      <vt:lpstr>How to Prepare Young People for Jobs of the Future</vt:lpstr>
      <vt:lpstr>The 10 Key Skills for the  Future of Work</vt:lpstr>
      <vt:lpstr>Questions before  I conclude?</vt:lpstr>
      <vt:lpstr>PowerPoint Presentation</vt:lpstr>
      <vt:lpstr>Passion and Purpose</vt:lpstr>
      <vt:lpstr>A Changing World:  Helping people prepare for life in a scary world that we know little about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2018-10-07T22:31:32Z</cp:lastPrinted>
  <dcterms:created xsi:type="dcterms:W3CDTF">2017-04-24T19:18:55Z</dcterms:created>
  <dcterms:modified xsi:type="dcterms:W3CDTF">2018-10-07T22:33:56Z</dcterms:modified>
</cp:coreProperties>
</file>