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9" r:id="rId5"/>
    <p:sldId id="262" r:id="rId6"/>
    <p:sldId id="263" r:id="rId7"/>
    <p:sldId id="296" r:id="rId8"/>
    <p:sldId id="297" r:id="rId9"/>
    <p:sldId id="301" r:id="rId10"/>
    <p:sldId id="302" r:id="rId11"/>
    <p:sldId id="298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3" r:id="rId22"/>
    <p:sldId id="260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3EB84-9BB1-E145-8975-4EA08BD656EA}" v="3" dt="2018-09-05T16:15:08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9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4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9AF3EB84-9BB1-E145-8975-4EA08BD656EA}"/>
    <pc:docChg chg="modSld">
      <pc:chgData name="Chris Droessler" userId="625c3661-9d64-47fa-b83c-4b49393bd161" providerId="ADAL" clId="{9AF3EB84-9BB1-E145-8975-4EA08BD656EA}" dt="2018-09-05T16:15:08.397" v="2" actId="20577"/>
      <pc:docMkLst>
        <pc:docMk/>
      </pc:docMkLst>
      <pc:sldChg chg="modSp">
        <pc:chgData name="Chris Droessler" userId="625c3661-9d64-47fa-b83c-4b49393bd161" providerId="ADAL" clId="{9AF3EB84-9BB1-E145-8975-4EA08BD656EA}" dt="2018-09-05T16:15:08.397" v="2" actId="20577"/>
        <pc:sldMkLst>
          <pc:docMk/>
          <pc:sldMk cId="1793360671" sldId="302"/>
        </pc:sldMkLst>
        <pc:spChg chg="mod">
          <ac:chgData name="Chris Droessler" userId="625c3661-9d64-47fa-b83c-4b49393bd161" providerId="ADAL" clId="{9AF3EB84-9BB1-E145-8975-4EA08BD656EA}" dt="2018-09-05T16:15:08.397" v="2" actId="20577"/>
          <ac:spMkLst>
            <pc:docMk/>
            <pc:sldMk cId="1793360671" sldId="302"/>
            <ac:spMk id="6" creationId="{21EB8D31-B6AE-453C-9718-398774AD14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81463"/>
            <a:ext cx="6858000" cy="14285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6026" y="6384094"/>
            <a:ext cx="2057400" cy="365125"/>
          </a:xfrm>
        </p:spPr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76882" y="6391950"/>
            <a:ext cx="2057400" cy="365125"/>
          </a:xfr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316929"/>
            <a:ext cx="1071173" cy="16108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33354" y="489263"/>
            <a:ext cx="6025812" cy="10895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>
            <a:off x="628650" y="1696451"/>
            <a:ext cx="7137572" cy="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248" y="6176964"/>
            <a:ext cx="3507028" cy="5243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3194" y="259406"/>
            <a:ext cx="5915258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title="NCCC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26120"/>
            <a:ext cx="903588" cy="1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5AA-2783-43C2-BD58-7D286E010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90598" y="6238967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5" y="378499"/>
            <a:ext cx="863672" cy="12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title="Gold Line"/>
          <p:cNvCxnSpPr/>
          <p:nvPr userDrawn="1"/>
        </p:nvCxnSpPr>
        <p:spPr>
          <a:xfrm flipV="1">
            <a:off x="1455549" y="1704562"/>
            <a:ext cx="7059802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25377" y="62023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5" y="6188504"/>
            <a:ext cx="261242" cy="392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9/5/18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HelvLight" pitchFamily="2" charset="0"/>
              </a:defRPr>
            </a:lvl1pPr>
          </a:lstStyle>
          <a:p>
            <a:fld id="{47CC054E-03C2-4BA4-B0DC-8A52C253DBFA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apprenticeshipnc.com/sites/default/files/file-uploads/nccc-printablehandbook-final-r1-print_quality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prenticeshipnc.com/sites/default/files/file-uploads/nccc-printablehandbook-final-r1-print_quality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apprenticeshipnc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0010EB-64E2-4902-A545-7A6939A2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473" y="2182751"/>
            <a:ext cx="1752728" cy="26268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4100" y="6095593"/>
            <a:ext cx="5143500" cy="457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Dr. Elizabeth Standafer</a:t>
            </a:r>
          </a:p>
          <a:p>
            <a:r>
              <a:rPr lang="en-US" dirty="0"/>
              <a:t>Youth Apprenticeship Coordinator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B7586-D8FC-4265-8044-30A63985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3" y="4213361"/>
            <a:ext cx="5847905" cy="170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29FB5-214D-4A72-8657-ADF6E9377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84" y="2216240"/>
            <a:ext cx="3026879" cy="185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3676E4-68D9-43AE-BF52-A25468E87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473" y="4176142"/>
            <a:ext cx="1752728" cy="2376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EEEBA1-9B1B-4E08-A843-0144BA244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665" y="2216240"/>
            <a:ext cx="2600406" cy="20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97916-B649-4738-9FE7-D3A60EF2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8" t="1720" r="21967"/>
          <a:stretch/>
        </p:blipFill>
        <p:spPr>
          <a:xfrm>
            <a:off x="4448749" y="1837188"/>
            <a:ext cx="4572001" cy="4268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727E5A-FD0B-44CC-9737-C2D70144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with Partners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1CD99-B393-40A6-928D-2825FD79D8E5}"/>
              </a:ext>
            </a:extLst>
          </p:cNvPr>
          <p:cNvSpPr/>
          <p:nvPr/>
        </p:nvSpPr>
        <p:spPr>
          <a:xfrm>
            <a:off x="4852979" y="3867325"/>
            <a:ext cx="3948098" cy="8556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494B3-C773-4073-AC44-386A7A608A21}"/>
              </a:ext>
            </a:extLst>
          </p:cNvPr>
          <p:cNvSpPr txBox="1"/>
          <p:nvPr/>
        </p:nvSpPr>
        <p:spPr>
          <a:xfrm>
            <a:off x="738231" y="1774055"/>
            <a:ext cx="383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 Introduces models for how to  convene and who to include in local partnerships.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688B76-E89D-4FA2-B036-3DF4F346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05" y="2697385"/>
            <a:ext cx="2686051" cy="3429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1E538-A5E4-4D72-8EF8-6CC54B2F5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49" y="3322223"/>
            <a:ext cx="2708792" cy="28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9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251CCE-B9A2-47F5-8BD1-102C1C86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1825625"/>
            <a:ext cx="879166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is the key to developing a strong partnership that moves the local area from meeting and talking about apprenticeship to actual implementation?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DFAD8-F7BA-4DA8-A436-FB591B7B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Minute Group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781B8-BD88-41E2-BA02-C11D73D8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16" y="2994870"/>
            <a:ext cx="4904388" cy="33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4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97916-B649-4738-9FE7-D3A60EF2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8" t="1720" r="21967"/>
          <a:stretch/>
        </p:blipFill>
        <p:spPr>
          <a:xfrm>
            <a:off x="4448749" y="1837188"/>
            <a:ext cx="4572001" cy="4268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727E5A-FD0B-44CC-9737-C2D70144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968" y="243492"/>
            <a:ext cx="6380905" cy="1325563"/>
          </a:xfrm>
        </p:spPr>
        <p:txBody>
          <a:bodyPr/>
          <a:lstStyle/>
          <a:p>
            <a:pPr algn="ctr"/>
            <a:r>
              <a:rPr lang="en-US" dirty="0"/>
              <a:t>Building the Apprenticeship Program Pgs. 19-23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1CD99-B393-40A6-928D-2825FD79D8E5}"/>
              </a:ext>
            </a:extLst>
          </p:cNvPr>
          <p:cNvSpPr/>
          <p:nvPr/>
        </p:nvSpPr>
        <p:spPr>
          <a:xfrm>
            <a:off x="4836201" y="4706225"/>
            <a:ext cx="4098074" cy="6459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1413A-4DAC-4A35-B19C-036C3107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09" y="3003574"/>
            <a:ext cx="2310228" cy="31023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2A51F9-C8E4-4C4E-8B4C-E06CCE95D051}"/>
              </a:ext>
            </a:extLst>
          </p:cNvPr>
          <p:cNvSpPr txBox="1"/>
          <p:nvPr/>
        </p:nvSpPr>
        <p:spPr>
          <a:xfrm>
            <a:off x="645952" y="1929468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Shares detailed information about when to convene and what to accomplish at each meeting.</a:t>
            </a:r>
          </a:p>
        </p:txBody>
      </p:sp>
    </p:spTree>
    <p:extLst>
      <p:ext uri="{BB962C8B-B14F-4D97-AF65-F5344CB8AC3E}">
        <p14:creationId xmlns:p14="http://schemas.microsoft.com/office/powerpoint/2010/main" val="73850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97916-B649-4738-9FE7-D3A60EF2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8" t="1720" r="21967"/>
          <a:stretch/>
        </p:blipFill>
        <p:spPr>
          <a:xfrm>
            <a:off x="4448749" y="1837188"/>
            <a:ext cx="4572001" cy="4268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727E5A-FD0B-44CC-9737-C2D70144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193" y="259406"/>
            <a:ext cx="6364127" cy="1325563"/>
          </a:xfrm>
        </p:spPr>
        <p:txBody>
          <a:bodyPr/>
          <a:lstStyle/>
          <a:p>
            <a:r>
              <a:rPr lang="en-US" dirty="0"/>
              <a:t>Building the Apprenticeship Program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1CD99-B393-40A6-928D-2825FD79D8E5}"/>
              </a:ext>
            </a:extLst>
          </p:cNvPr>
          <p:cNvSpPr/>
          <p:nvPr/>
        </p:nvSpPr>
        <p:spPr>
          <a:xfrm>
            <a:off x="4836201" y="4706224"/>
            <a:ext cx="4098074" cy="62078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A51F9-C8E4-4C4E-8B4C-E06CCE95D051}"/>
              </a:ext>
            </a:extLst>
          </p:cNvPr>
          <p:cNvSpPr txBox="1"/>
          <p:nvPr/>
        </p:nvSpPr>
        <p:spPr>
          <a:xfrm>
            <a:off x="710427" y="185867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  Explains how to lead the group in thinking about the components of the apprenticeship program and how to market them to students.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C4296D-753A-4317-8FBB-530E8F429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3" y="3059001"/>
            <a:ext cx="4448749" cy="30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1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251CCE-B9A2-47F5-8BD1-102C1C86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1825625"/>
            <a:ext cx="879166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are important things to consider when building a local apprenticeship program that connects to youth?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DFAD8-F7BA-4DA8-A436-FB591B7B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Minute Group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781B8-BD88-41E2-BA02-C11D73D8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17" y="2652539"/>
            <a:ext cx="4904388" cy="33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97916-B649-4738-9FE7-D3A60EF2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8" t="1720" r="21967"/>
          <a:stretch/>
        </p:blipFill>
        <p:spPr>
          <a:xfrm>
            <a:off x="4457138" y="1820410"/>
            <a:ext cx="4572001" cy="4268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727E5A-FD0B-44CC-9737-C2D70144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193" y="259406"/>
            <a:ext cx="6364127" cy="1325563"/>
          </a:xfrm>
        </p:spPr>
        <p:txBody>
          <a:bodyPr/>
          <a:lstStyle/>
          <a:p>
            <a:r>
              <a:rPr lang="en-US" dirty="0"/>
              <a:t>Connecting to Resources Pgs. 24-31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1CD99-B393-40A6-928D-2825FD79D8E5}"/>
              </a:ext>
            </a:extLst>
          </p:cNvPr>
          <p:cNvSpPr/>
          <p:nvPr/>
        </p:nvSpPr>
        <p:spPr>
          <a:xfrm>
            <a:off x="4819423" y="5318621"/>
            <a:ext cx="4098074" cy="67950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3BFF3-7B5D-42A8-9A8F-D39143343FDE}"/>
              </a:ext>
            </a:extLst>
          </p:cNvPr>
          <p:cNvSpPr txBox="1"/>
          <p:nvPr/>
        </p:nvSpPr>
        <p:spPr>
          <a:xfrm>
            <a:off x="713063" y="1820410"/>
            <a:ext cx="3498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 Provides quick links from the electronic version to other resources and gives definitions of terms that a group may need during their planning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397A3-B285-4B70-B439-2BDF61040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7" y="3297737"/>
            <a:ext cx="2071085" cy="2697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3921C4-4FE2-4F96-8E3D-906D314D2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590" y="3533179"/>
            <a:ext cx="2090405" cy="2697061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0A8981F-1969-43B2-AECD-449DA02E0378}"/>
              </a:ext>
            </a:extLst>
          </p:cNvPr>
          <p:cNvSpPr/>
          <p:nvPr/>
        </p:nvSpPr>
        <p:spPr>
          <a:xfrm rot="10299571">
            <a:off x="4074363" y="2668510"/>
            <a:ext cx="360727" cy="73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863EFF3D-8944-4E0E-9413-C7B5472B6439}"/>
              </a:ext>
            </a:extLst>
          </p:cNvPr>
          <p:cNvSpPr/>
          <p:nvPr/>
        </p:nvSpPr>
        <p:spPr>
          <a:xfrm rot="21059186">
            <a:off x="3606399" y="2750590"/>
            <a:ext cx="360727" cy="73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3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97916-B649-4738-9FE7-D3A60EF2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8" t="1720" r="21967"/>
          <a:stretch/>
        </p:blipFill>
        <p:spPr>
          <a:xfrm>
            <a:off x="4457138" y="1820410"/>
            <a:ext cx="4572001" cy="4268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727E5A-FD0B-44CC-9737-C2D70144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193" y="259406"/>
            <a:ext cx="6364127" cy="1325563"/>
          </a:xfrm>
        </p:spPr>
        <p:txBody>
          <a:bodyPr/>
          <a:lstStyle/>
          <a:p>
            <a:r>
              <a:rPr lang="en-US" dirty="0"/>
              <a:t>Connecting to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1CD99-B393-40A6-928D-2825FD79D8E5}"/>
              </a:ext>
            </a:extLst>
          </p:cNvPr>
          <p:cNvSpPr/>
          <p:nvPr/>
        </p:nvSpPr>
        <p:spPr>
          <a:xfrm>
            <a:off x="4819423" y="5318621"/>
            <a:ext cx="4098074" cy="67950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3BFF3-7B5D-42A8-9A8F-D39143343FDE}"/>
              </a:ext>
            </a:extLst>
          </p:cNvPr>
          <p:cNvSpPr txBox="1"/>
          <p:nvPr/>
        </p:nvSpPr>
        <p:spPr>
          <a:xfrm>
            <a:off x="713063" y="1820410"/>
            <a:ext cx="3498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  Offers generic and adaptable forms and processes for groups to utilize.  </a:t>
            </a: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0A8981F-1969-43B2-AECD-449DA02E0378}"/>
              </a:ext>
            </a:extLst>
          </p:cNvPr>
          <p:cNvSpPr/>
          <p:nvPr/>
        </p:nvSpPr>
        <p:spPr>
          <a:xfrm rot="10299571">
            <a:off x="4074363" y="2668510"/>
            <a:ext cx="360727" cy="73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863EFF3D-8944-4E0E-9413-C7B5472B6439}"/>
              </a:ext>
            </a:extLst>
          </p:cNvPr>
          <p:cNvSpPr/>
          <p:nvPr/>
        </p:nvSpPr>
        <p:spPr>
          <a:xfrm rot="21059186">
            <a:off x="3606399" y="2750590"/>
            <a:ext cx="360727" cy="73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4857B-490F-42CC-9E06-FE9DD795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7" y="2778385"/>
            <a:ext cx="2628572" cy="33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251CCE-B9A2-47F5-8BD1-102C1C86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1825625"/>
            <a:ext cx="879166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is the most valuable resource for a group who is developing their youth apprenticeship program?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DFAD8-F7BA-4DA8-A436-FB591B7B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Minute Group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781B8-BD88-41E2-BA02-C11D73D8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17" y="2652539"/>
            <a:ext cx="4904388" cy="33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251CCE-B9A2-47F5-8BD1-102C1C86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077295"/>
            <a:ext cx="415254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What questions do you have?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DFAD8-F7BA-4DA8-A436-FB591B7B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781B8-BD88-41E2-BA02-C11D73D8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7979"/>
            <a:ext cx="4006767" cy="2719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42EF21-ECAE-4367-ACE5-421D879ACEEC}"/>
              </a:ext>
            </a:extLst>
          </p:cNvPr>
          <p:cNvSpPr txBox="1"/>
          <p:nvPr/>
        </p:nvSpPr>
        <p:spPr>
          <a:xfrm>
            <a:off x="645951" y="2177963"/>
            <a:ext cx="36492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committee realized the guide would contain a large amount of text.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We wanted the guide to tell the story of apprenticeship in common language in a variety of ways.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Hopefully, with the use of guide words and topic sentences, most questions about youth apprenticeship can </a:t>
            </a:r>
            <a:r>
              <a:rPr lang="en-US"/>
              <a:t>be answered!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9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085233-E6AB-406B-9291-6A6ACF66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Youth Apprenticeship Guide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EE66F-42C7-4F37-8389-04CD97915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3043"/>
            <a:ext cx="314830" cy="1243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b="1" dirty="0">
              <a:solidFill>
                <a:prstClr val="black"/>
              </a:solidFill>
            </a:endParaRPr>
          </a:p>
          <a:p>
            <a:endParaRPr lang="en-US" sz="2400" b="1" dirty="0">
              <a:solidFill>
                <a:prstClr val="black"/>
              </a:solidFill>
            </a:endParaRPr>
          </a:p>
          <a:p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F00CC5-7EFF-4B63-8DAC-C42517957DCD}"/>
              </a:ext>
            </a:extLst>
          </p:cNvPr>
          <p:cNvSpPr/>
          <p:nvPr/>
        </p:nvSpPr>
        <p:spPr>
          <a:xfrm>
            <a:off x="394284" y="2003086"/>
            <a:ext cx="8221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https://www.apprenticeshipnc.com/sites/default/files/file-uploads/nccc-printablehandbook-final-r1-print_quality.pdf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6CE33667-6E23-4F43-BA49-F87D74B09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0" y="2675923"/>
            <a:ext cx="2820339" cy="36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Today’s Topics: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96" y="2286678"/>
            <a:ext cx="8324534" cy="37647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50" b="1" dirty="0"/>
          </a:p>
          <a:p>
            <a:r>
              <a:rPr lang="en-US" sz="1800" dirty="0"/>
              <a:t>Why was the North Carolina Youth Guide created?</a:t>
            </a:r>
          </a:p>
          <a:p>
            <a:r>
              <a:rPr lang="en-US" sz="1800" dirty="0"/>
              <a:t>What are the important parts of the guide?</a:t>
            </a:r>
          </a:p>
          <a:p>
            <a:r>
              <a:rPr lang="en-US" sz="1800" dirty="0"/>
              <a:t>What are some of the best practices from your local area that you can share?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https://www.apprenticeshipnc.com/sites/default/files/file-uploads/nccc-printablehandbook-final-r1-print_quality.pdf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2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041A-3F0E-4AC4-A57A-17B29D36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11" y="1103334"/>
            <a:ext cx="6571060" cy="53022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http://www.apprenticeshipnc.com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A897E3-C10D-4567-9A79-A73EE7DA0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271" y="1969017"/>
            <a:ext cx="8074300" cy="3577687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873C26A-96A6-4EFC-86C2-69F296D0C487}"/>
              </a:ext>
            </a:extLst>
          </p:cNvPr>
          <p:cNvSpPr/>
          <p:nvPr/>
        </p:nvSpPr>
        <p:spPr>
          <a:xfrm rot="19783392">
            <a:off x="3306739" y="2160112"/>
            <a:ext cx="820329" cy="2301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5397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7560566-5187-461F-980F-C30EDFD54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607" y="1850792"/>
            <a:ext cx="3435266" cy="43513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D454D9-F543-4D89-8E68-244ECE78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the Youth Guide Created?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3F3F9-661E-443A-AF22-32EFE4215ADC}"/>
              </a:ext>
            </a:extLst>
          </p:cNvPr>
          <p:cNvSpPr txBox="1"/>
          <p:nvPr/>
        </p:nvSpPr>
        <p:spPr>
          <a:xfrm>
            <a:off x="687897" y="1850792"/>
            <a:ext cx="34352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To demonstrate the flexibility and customizability of youth programs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dispel myths and perceived barriers of working with youth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emphasize the leadership role of industry and to highlight effective partnerships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make apprenticeship development easier by using common language and sample materials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4E59C0-06C3-4281-B004-662AFD9C7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372" y="1727200"/>
            <a:ext cx="6482846" cy="38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4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C2D87D-D958-49BD-A3E4-CF9654BE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" y="2960931"/>
            <a:ext cx="4684137" cy="294453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97916-B649-4738-9FE7-D3A60EF2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68" t="1720" r="21967"/>
          <a:stretch/>
        </p:blipFill>
        <p:spPr>
          <a:xfrm>
            <a:off x="4572000" y="1837188"/>
            <a:ext cx="4572001" cy="4268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727E5A-FD0B-44CC-9737-C2D70144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 on Pgs. 3-11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1CD99-B393-40A6-928D-2825FD79D8E5}"/>
              </a:ext>
            </a:extLst>
          </p:cNvPr>
          <p:cNvSpPr/>
          <p:nvPr/>
        </p:nvSpPr>
        <p:spPr>
          <a:xfrm>
            <a:off x="4883951" y="2550253"/>
            <a:ext cx="3948098" cy="130029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B8D31-B6AE-453C-9718-398774AD1460}"/>
              </a:ext>
            </a:extLst>
          </p:cNvPr>
          <p:cNvSpPr txBox="1"/>
          <p:nvPr/>
        </p:nvSpPr>
        <p:spPr>
          <a:xfrm>
            <a:off x="704107" y="1837188"/>
            <a:ext cx="402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Introduction to the language of apprenticeship that is simple and informative.</a:t>
            </a:r>
          </a:p>
        </p:txBody>
      </p:sp>
    </p:spTree>
    <p:extLst>
      <p:ext uri="{BB962C8B-B14F-4D97-AF65-F5344CB8AC3E}">
        <p14:creationId xmlns:p14="http://schemas.microsoft.com/office/powerpoint/2010/main" val="291891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97916-B649-4738-9FE7-D3A60EF2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8" t="1720" r="21967"/>
          <a:stretch/>
        </p:blipFill>
        <p:spPr>
          <a:xfrm>
            <a:off x="4572000" y="1837188"/>
            <a:ext cx="4572001" cy="4268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727E5A-FD0B-44CC-9737-C2D70144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1CD99-B393-40A6-928D-2825FD79D8E5}"/>
              </a:ext>
            </a:extLst>
          </p:cNvPr>
          <p:cNvSpPr/>
          <p:nvPr/>
        </p:nvSpPr>
        <p:spPr>
          <a:xfrm>
            <a:off x="4883951" y="2550253"/>
            <a:ext cx="3948098" cy="130029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B8D31-B6AE-453C-9718-398774AD1460}"/>
              </a:ext>
            </a:extLst>
          </p:cNvPr>
          <p:cNvSpPr txBox="1"/>
          <p:nvPr/>
        </p:nvSpPr>
        <p:spPr>
          <a:xfrm>
            <a:off x="704107" y="1837188"/>
            <a:ext cx="4026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 Guidance for how the reader can begin program development in their local area, talking points for different audiences and the roles of each stakeholder group.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8F479B-305E-4D02-B67B-F722D1D7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8" y="3314516"/>
            <a:ext cx="3114670" cy="2580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E85EF-A380-4B4A-B3EB-D2CFAE87F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6167">
            <a:off x="2006320" y="4051606"/>
            <a:ext cx="2711191" cy="185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97916-B649-4738-9FE7-D3A60EF2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8" t="1720" r="21967"/>
          <a:stretch/>
        </p:blipFill>
        <p:spPr>
          <a:xfrm>
            <a:off x="4572000" y="1837188"/>
            <a:ext cx="4572001" cy="4268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727E5A-FD0B-44CC-9737-C2D70144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1CD99-B393-40A6-928D-2825FD79D8E5}"/>
              </a:ext>
            </a:extLst>
          </p:cNvPr>
          <p:cNvSpPr/>
          <p:nvPr/>
        </p:nvSpPr>
        <p:spPr>
          <a:xfrm>
            <a:off x="4883951" y="2539071"/>
            <a:ext cx="3948098" cy="130029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B8D31-B6AE-453C-9718-398774AD1460}"/>
              </a:ext>
            </a:extLst>
          </p:cNvPr>
          <p:cNvSpPr txBox="1"/>
          <p:nvPr/>
        </p:nvSpPr>
        <p:spPr>
          <a:xfrm>
            <a:off x="704107" y="1837188"/>
            <a:ext cx="402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 Provides reproducible materials for making a personalized presentation.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31A556-AA75-4B35-9904-2BE72A205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68" y="2760518"/>
            <a:ext cx="2619043" cy="3507647"/>
          </a:xfrm>
          <a:prstGeom prst="rect">
            <a:avLst/>
          </a:prstGeom>
        </p:spPr>
      </p:pic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C78ED783-B718-46E7-A2A4-CAC16FBE65D0}"/>
              </a:ext>
            </a:extLst>
          </p:cNvPr>
          <p:cNvSpPr/>
          <p:nvPr/>
        </p:nvSpPr>
        <p:spPr>
          <a:xfrm>
            <a:off x="3716323" y="4169328"/>
            <a:ext cx="360727" cy="73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0B7FB570-4588-43F6-B09D-75AFE570AD50}"/>
              </a:ext>
            </a:extLst>
          </p:cNvPr>
          <p:cNvSpPr/>
          <p:nvPr/>
        </p:nvSpPr>
        <p:spPr>
          <a:xfrm rot="10299571">
            <a:off x="4179018" y="4119742"/>
            <a:ext cx="360727" cy="73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B3E59-E239-46D2-850A-843733435BF7}"/>
              </a:ext>
            </a:extLst>
          </p:cNvPr>
          <p:cNvSpPr txBox="1"/>
          <p:nvPr/>
        </p:nvSpPr>
        <p:spPr>
          <a:xfrm>
            <a:off x="3645017" y="4918211"/>
            <a:ext cx="1359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Content cycles throughout the book </a:t>
            </a:r>
          </a:p>
        </p:txBody>
      </p:sp>
    </p:spTree>
    <p:extLst>
      <p:ext uri="{BB962C8B-B14F-4D97-AF65-F5344CB8AC3E}">
        <p14:creationId xmlns:p14="http://schemas.microsoft.com/office/powerpoint/2010/main" val="179336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251CCE-B9A2-47F5-8BD1-102C1C86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1825625"/>
            <a:ext cx="879166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did you “set the stage” for youth apprenticeship in your local area?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DFAD8-F7BA-4DA8-A436-FB591B7B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Minute Group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781B8-BD88-41E2-BA02-C11D73D8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17" y="2625754"/>
            <a:ext cx="4904388" cy="33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9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97916-B649-4738-9FE7-D3A60EF2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8" t="1720" r="21967"/>
          <a:stretch/>
        </p:blipFill>
        <p:spPr>
          <a:xfrm>
            <a:off x="4448749" y="1837188"/>
            <a:ext cx="4572001" cy="4268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727E5A-FD0B-44CC-9737-C2D70144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with Partners Pgs. 13-18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1CD99-B393-40A6-928D-2825FD79D8E5}"/>
              </a:ext>
            </a:extLst>
          </p:cNvPr>
          <p:cNvSpPr/>
          <p:nvPr/>
        </p:nvSpPr>
        <p:spPr>
          <a:xfrm>
            <a:off x="4852979" y="3867325"/>
            <a:ext cx="3948098" cy="8556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B0769D-DDA5-406C-9C8F-40BB7A50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23" y="2684585"/>
            <a:ext cx="2328028" cy="3020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C1B56-F94A-4100-B631-6C498724F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078" y="3212983"/>
            <a:ext cx="2136762" cy="2722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1494B3-C773-4073-AC44-386A7A608A21}"/>
              </a:ext>
            </a:extLst>
          </p:cNvPr>
          <p:cNvSpPr txBox="1"/>
          <p:nvPr/>
        </p:nvSpPr>
        <p:spPr>
          <a:xfrm>
            <a:off x="738231" y="1774055"/>
            <a:ext cx="383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Shares guidance for answering the specific programmatic questions.</a:t>
            </a:r>
          </a:p>
        </p:txBody>
      </p:sp>
    </p:spTree>
    <p:extLst>
      <p:ext uri="{BB962C8B-B14F-4D97-AF65-F5344CB8AC3E}">
        <p14:creationId xmlns:p14="http://schemas.microsoft.com/office/powerpoint/2010/main" val="2854497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uth Guide Webinar Powerpoint" id="{9A7DC363-E66F-49D8-9380-0C42123555D5}" vid="{1F6BE990-2A09-46B9-8047-232CE018FC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dbc85e8e-02e7-4a66-ab49-a96ecba8c598">Template</Document_x0020_Type>
    <Department xmlns="dbc85e8e-02e7-4a66-ab49-a96ecba8c598">Marketing and Public Affairs</Departm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B42B253D10042B2E8A6FD6A2B8F83" ma:contentTypeVersion="6" ma:contentTypeDescription="Create a new document." ma:contentTypeScope="" ma:versionID="daa7a67c9a81c50cbe19459374b64bd4">
  <xsd:schema xmlns:xsd="http://www.w3.org/2001/XMLSchema" xmlns:xs="http://www.w3.org/2001/XMLSchema" xmlns:p="http://schemas.microsoft.com/office/2006/metadata/properties" xmlns:ns2="dbc85e8e-02e7-4a66-ab49-a96ecba8c598" xmlns:ns3="aac88828-7a02-4c45-a278-1117a0177a61" targetNamespace="http://schemas.microsoft.com/office/2006/metadata/properties" ma:root="true" ma:fieldsID="904444a257283c87523ab4937c95e7de" ns2:_="" ns3:_="">
    <xsd:import namespace="dbc85e8e-02e7-4a66-ab49-a96ecba8c598"/>
    <xsd:import namespace="aac88828-7a02-4c45-a278-1117a0177a61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Department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85e8e-02e7-4a66-ab49-a96ecba8c598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format="Dropdown" ma:internalName="Document_x0020_Type">
      <xsd:simpleType>
        <xsd:restriction base="dms:Choice">
          <xsd:enumeration value="Form"/>
          <xsd:enumeration value="Graphic"/>
          <xsd:enumeration value="Guide"/>
          <xsd:enumeration value="Informative"/>
          <xsd:enumeration value="Policy"/>
          <xsd:enumeration value="Template"/>
        </xsd:restriction>
      </xsd:simpleType>
    </xsd:element>
    <xsd:element name="Department" ma:index="9" ma:displayName="Department" ma:description="Select the department associated with this document or file." ma:format="Dropdown" ma:internalName="Department">
      <xsd:simpleType>
        <xsd:restriction base="dms:Choice">
          <xsd:enumeration value="Administrative and Facility Services"/>
          <xsd:enumeration value="Budgeting and Accounting and State-Level Accounting"/>
          <xsd:enumeration value="Contracts and Grants"/>
          <xsd:enumeration value="Foundation"/>
          <xsd:enumeration value="Human Resources"/>
          <xsd:enumeration value="Information Services"/>
          <xsd:enumeration value="Legal Affairs"/>
          <xsd:enumeration value="Marketing and Public Affairs"/>
          <xsd:enumeration value="Travel"/>
        </xsd:restriction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88828-7a02-4c45-a278-1117a0177a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ED02F0-5E9E-403B-B842-2C030F65C45E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dbc85e8e-02e7-4a66-ab49-a96ecba8c598"/>
    <ds:schemaRef ds:uri="http://purl.org/dc/elements/1.1/"/>
    <ds:schemaRef ds:uri="aac88828-7a02-4c45-a278-1117a0177a6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15F64B-E5D4-42B6-B576-B6D68B51B3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c85e8e-02e7-4a66-ab49-a96ecba8c598"/>
    <ds:schemaRef ds:uri="aac88828-7a02-4c45-a278-1117a0177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8E9018-3A74-4612-86A4-AC59F595F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507</Words>
  <Application>Microsoft Macintosh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HelvLight</vt:lpstr>
      <vt:lpstr>Office Theme</vt:lpstr>
      <vt:lpstr>PowerPoint Presentation</vt:lpstr>
      <vt:lpstr>Today’s Topics:</vt:lpstr>
      <vt:lpstr>Why was the Youth Guide Created?</vt:lpstr>
      <vt:lpstr>PowerPoint Presentation</vt:lpstr>
      <vt:lpstr>Setting the Stage on Pgs. 3-11</vt:lpstr>
      <vt:lpstr>Setting the Stage </vt:lpstr>
      <vt:lpstr>Setting the Stage </vt:lpstr>
      <vt:lpstr>Five Minute Group Talk</vt:lpstr>
      <vt:lpstr>Engaging with Partners Pgs. 13-18 </vt:lpstr>
      <vt:lpstr>Engaging with Partners </vt:lpstr>
      <vt:lpstr>Five Minute Group Talk</vt:lpstr>
      <vt:lpstr>Building the Apprenticeship Program Pgs. 19-23 </vt:lpstr>
      <vt:lpstr>Building the Apprenticeship Program </vt:lpstr>
      <vt:lpstr>Five Minute Group Talk</vt:lpstr>
      <vt:lpstr>Connecting to Resources Pgs. 24-31</vt:lpstr>
      <vt:lpstr>Connecting to Resources</vt:lpstr>
      <vt:lpstr>Five Minute Group Talk</vt:lpstr>
      <vt:lpstr>Wrap-up and questions </vt:lpstr>
      <vt:lpstr>Youth Apprenticeship Guide</vt:lpstr>
      <vt:lpstr>http://www.apprenticeshipnc.com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Droessler</dc:creator>
  <cp:keywords/>
  <cp:lastModifiedBy/>
  <cp:revision>1</cp:revision>
  <dcterms:created xsi:type="dcterms:W3CDTF">2018-09-05T11:19:04Z</dcterms:created>
  <dcterms:modified xsi:type="dcterms:W3CDTF">2018-09-05T16:15:14Z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0x0101006F6B42B253D10042B2E8A6FD6A2B8F83</vt:lpwstr>
  </property>
</Properties>
</file>