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36"/>
  </p:notesMasterIdLst>
  <p:handoutMasterIdLst>
    <p:handoutMasterId r:id="rId137"/>
  </p:handoutMasterIdLst>
  <p:sldIdLst>
    <p:sldId id="264" r:id="rId2"/>
    <p:sldId id="265" r:id="rId3"/>
    <p:sldId id="266" r:id="rId4"/>
    <p:sldId id="267" r:id="rId5"/>
    <p:sldId id="268" r:id="rId6"/>
    <p:sldId id="432" r:id="rId7"/>
    <p:sldId id="269" r:id="rId8"/>
    <p:sldId id="271"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2" r:id="rId26"/>
    <p:sldId id="293" r:id="rId27"/>
    <p:sldId id="295" r:id="rId28"/>
    <p:sldId id="296" r:id="rId29"/>
    <p:sldId id="297" r:id="rId30"/>
    <p:sldId id="298" r:id="rId31"/>
    <p:sldId id="299" r:id="rId32"/>
    <p:sldId id="300" r:id="rId33"/>
    <p:sldId id="301" r:id="rId34"/>
    <p:sldId id="302" r:id="rId35"/>
    <p:sldId id="303" r:id="rId36"/>
    <p:sldId id="461" r:id="rId37"/>
    <p:sldId id="459" r:id="rId38"/>
    <p:sldId id="462" r:id="rId39"/>
    <p:sldId id="463" r:id="rId40"/>
    <p:sldId id="464" r:id="rId41"/>
    <p:sldId id="465" r:id="rId42"/>
    <p:sldId id="466" r:id="rId43"/>
    <p:sldId id="467" r:id="rId44"/>
    <p:sldId id="468" r:id="rId45"/>
    <p:sldId id="304" r:id="rId46"/>
    <p:sldId id="305" r:id="rId47"/>
    <p:sldId id="306" r:id="rId48"/>
    <p:sldId id="307" r:id="rId49"/>
    <p:sldId id="458" r:id="rId50"/>
    <p:sldId id="308" r:id="rId51"/>
    <p:sldId id="309" r:id="rId52"/>
    <p:sldId id="310" r:id="rId53"/>
    <p:sldId id="311" r:id="rId54"/>
    <p:sldId id="314" r:id="rId55"/>
    <p:sldId id="315" r:id="rId56"/>
    <p:sldId id="316" r:id="rId57"/>
    <p:sldId id="317" r:id="rId58"/>
    <p:sldId id="428" r:id="rId59"/>
    <p:sldId id="427" r:id="rId60"/>
    <p:sldId id="429" r:id="rId61"/>
    <p:sldId id="318" r:id="rId62"/>
    <p:sldId id="319" r:id="rId63"/>
    <p:sldId id="320" r:id="rId64"/>
    <p:sldId id="321" r:id="rId65"/>
    <p:sldId id="435" r:id="rId66"/>
    <p:sldId id="436" r:id="rId67"/>
    <p:sldId id="322" r:id="rId68"/>
    <p:sldId id="323" r:id="rId69"/>
    <p:sldId id="324" r:id="rId70"/>
    <p:sldId id="325" r:id="rId71"/>
    <p:sldId id="326" r:id="rId72"/>
    <p:sldId id="455" r:id="rId73"/>
    <p:sldId id="456" r:id="rId74"/>
    <p:sldId id="453" r:id="rId75"/>
    <p:sldId id="445" r:id="rId76"/>
    <p:sldId id="446" r:id="rId77"/>
    <p:sldId id="447" r:id="rId78"/>
    <p:sldId id="448" r:id="rId79"/>
    <p:sldId id="449" r:id="rId80"/>
    <p:sldId id="450" r:id="rId81"/>
    <p:sldId id="451" r:id="rId82"/>
    <p:sldId id="452" r:id="rId83"/>
    <p:sldId id="327" r:id="rId84"/>
    <p:sldId id="328" r:id="rId85"/>
    <p:sldId id="329" r:id="rId86"/>
    <p:sldId id="330" r:id="rId87"/>
    <p:sldId id="331" r:id="rId88"/>
    <p:sldId id="332" r:id="rId89"/>
    <p:sldId id="333" r:id="rId90"/>
    <p:sldId id="334" r:id="rId91"/>
    <p:sldId id="441"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9" r:id="rId106"/>
    <p:sldId id="350" r:id="rId107"/>
    <p:sldId id="351" r:id="rId108"/>
    <p:sldId id="352" r:id="rId109"/>
    <p:sldId id="353" r:id="rId110"/>
    <p:sldId id="354" r:id="rId111"/>
    <p:sldId id="355" r:id="rId112"/>
    <p:sldId id="356" r:id="rId113"/>
    <p:sldId id="357" r:id="rId114"/>
    <p:sldId id="358" r:id="rId115"/>
    <p:sldId id="437" r:id="rId116"/>
    <p:sldId id="438" r:id="rId117"/>
    <p:sldId id="361" r:id="rId118"/>
    <p:sldId id="362" r:id="rId119"/>
    <p:sldId id="363" r:id="rId120"/>
    <p:sldId id="364" r:id="rId121"/>
    <p:sldId id="365" r:id="rId122"/>
    <p:sldId id="439" r:id="rId123"/>
    <p:sldId id="440" r:id="rId124"/>
    <p:sldId id="443" r:id="rId125"/>
    <p:sldId id="367" r:id="rId126"/>
    <p:sldId id="368" r:id="rId127"/>
    <p:sldId id="370" r:id="rId128"/>
    <p:sldId id="371" r:id="rId129"/>
    <p:sldId id="372" r:id="rId130"/>
    <p:sldId id="377" r:id="rId131"/>
    <p:sldId id="390" r:id="rId132"/>
    <p:sldId id="391" r:id="rId133"/>
    <p:sldId id="392" r:id="rId134"/>
    <p:sldId id="454"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1FF"/>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03" autoAdjust="0"/>
    <p:restoredTop sz="69955"/>
  </p:normalViewPr>
  <p:slideViewPr>
    <p:cSldViewPr snapToGrid="0">
      <p:cViewPr>
        <p:scale>
          <a:sx n="90" d="100"/>
          <a:sy n="90" d="100"/>
        </p:scale>
        <p:origin x="1648" y="448"/>
      </p:cViewPr>
      <p:guideLst/>
    </p:cSldViewPr>
  </p:slideViewPr>
  <p:outlineViewPr>
    <p:cViewPr>
      <p:scale>
        <a:sx n="33" d="100"/>
        <a:sy n="33" d="100"/>
      </p:scale>
      <p:origin x="0" y="-261728"/>
    </p:cViewPr>
  </p:outlineViewPr>
  <p:notesTextViewPr>
    <p:cViewPr>
      <p:scale>
        <a:sx n="1" d="1"/>
        <a:sy n="1" d="1"/>
      </p:scale>
      <p:origin x="0" y="0"/>
    </p:cViewPr>
  </p:notesTextViewPr>
  <p:sorterViewPr>
    <p:cViewPr>
      <p:scale>
        <a:sx n="170" d="100"/>
        <a:sy n="170" d="100"/>
      </p:scale>
      <p:origin x="0" y="0"/>
    </p:cViewPr>
  </p:sorterViewPr>
  <p:notesViewPr>
    <p:cSldViewPr snapToGrid="0">
      <p:cViewPr varScale="1">
        <p:scale>
          <a:sx n="117" d="100"/>
          <a:sy n="117" d="100"/>
        </p:scale>
        <p:origin x="2376" y="184"/>
      </p:cViewPr>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notesMaster" Target="notesMasters/notesMaster1.xml"/><Relationship Id="rId137" Type="http://schemas.openxmlformats.org/officeDocument/2006/relationships/handoutMaster" Target="handoutMasters/handoutMaster1.xml"/><Relationship Id="rId138" Type="http://schemas.openxmlformats.org/officeDocument/2006/relationships/presProps" Target="presProps.xml"/><Relationship Id="rId13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theme" Target="theme/theme1.xml"/><Relationship Id="rId1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9/15/17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9/15/17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www.bizjournals.com/profiles/company/nc/raleigh/nc_state_university/3327470/"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599"/>
            <a:ext cx="5867400" cy="73914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The job market has changed </a:t>
            </a:r>
            <a:r>
              <a:rPr lang="en-US" u="sng" dirty="0" smtClean="0">
                <a:ea typeface="ヒラギノ角ゴ Pro W3" charset="0"/>
                <a:cs typeface="Times"/>
              </a:rPr>
              <a:t>considerably</a:t>
            </a:r>
            <a:r>
              <a:rPr lang="en-US" dirty="0" smtClean="0">
                <a:ea typeface="ヒラギノ角ゴ Pro W3" charset="0"/>
                <a:cs typeface="Times"/>
              </a:rPr>
              <a:t> from when </a:t>
            </a:r>
            <a:r>
              <a:rPr lang="en-US" u="sng" dirty="0" smtClean="0">
                <a:ea typeface="ヒラギノ角ゴ Pro W3" charset="0"/>
                <a:cs typeface="Times"/>
              </a:rPr>
              <a:t>we</a:t>
            </a:r>
            <a:r>
              <a:rPr lang="en-US" dirty="0" smtClean="0">
                <a:ea typeface="ヒラギノ角ゴ Pro W3" charset="0"/>
                <a:cs typeface="Times"/>
              </a:rPr>
              <a:t> graduated from high school. </a:t>
            </a:r>
          </a:p>
          <a:p>
            <a:pPr eaLnBrk="1" hangingPunct="1">
              <a:spcBef>
                <a:spcPct val="0"/>
              </a:spcBef>
              <a:spcAft>
                <a:spcPct val="30000"/>
              </a:spcAft>
            </a:pPr>
            <a:r>
              <a:rPr lang="en-US" dirty="0" smtClean="0">
                <a:ea typeface="ヒラギノ角ゴ Pro W3" charset="0"/>
                <a:cs typeface="Times"/>
              </a:rPr>
              <a:t>Good </a:t>
            </a:r>
            <a:r>
              <a:rPr lang="en-US" u="sng" dirty="0" smtClean="0">
                <a:ea typeface="ヒラギノ角ゴ Pro W3" charset="0"/>
                <a:cs typeface="Times"/>
              </a:rPr>
              <a:t>morning</a:t>
            </a:r>
            <a:r>
              <a:rPr lang="en-US" dirty="0" smtClean="0">
                <a:ea typeface="ヒラギノ角ゴ Pro W3" charset="0"/>
                <a:cs typeface="Times"/>
              </a:rPr>
              <a:t>.  I</a:t>
            </a:r>
            <a:r>
              <a:rPr lang="en-US" dirty="0" smtClean="0">
                <a:ea typeface="ヒラギノ角ゴ Pro W3" charset="0"/>
              </a:rPr>
              <a:t> a</a:t>
            </a:r>
            <a:r>
              <a:rPr lang="en-US" dirty="0" smtClean="0">
                <a:ea typeface="ヒラギノ角ゴ Pro W3" charset="0"/>
                <a:cs typeface="Times"/>
              </a:rPr>
              <a:t>m Chris </a:t>
            </a:r>
            <a:r>
              <a:rPr lang="en-US" dirty="0" err="1" smtClean="0">
                <a:ea typeface="ヒラギノ角ゴ Pro W3" charset="0"/>
                <a:cs typeface="Times"/>
              </a:rPr>
              <a:t>Droessler</a:t>
            </a:r>
            <a:r>
              <a:rPr lang="en-US" dirty="0" smtClean="0">
                <a:ea typeface="ヒラギノ角ゴ Pro W3" charset="0"/>
                <a:cs typeface="Times"/>
              </a:rPr>
              <a:t>, --</a:t>
            </a:r>
            <a:r>
              <a:rPr lang="en-US" baseline="0" dirty="0" smtClean="0">
                <a:ea typeface="ヒラギノ角ゴ Pro W3" charset="0"/>
                <a:cs typeface="Times"/>
              </a:rPr>
              <a:t> </a:t>
            </a:r>
            <a:r>
              <a:rPr lang="en-US" dirty="0" smtClean="0">
                <a:ea typeface="ヒラギノ角ゴ Pro W3" charset="0"/>
                <a:cs typeface="Times"/>
              </a:rPr>
              <a:t>from your North Carolina Community College System.</a:t>
            </a:r>
          </a:p>
          <a:p>
            <a:r>
              <a:rPr lang="en-US" dirty="0" smtClean="0">
                <a:ea typeface="ヒラギノ角ゴ Pro W3" charset="0"/>
                <a:cs typeface="Times"/>
              </a:rPr>
              <a:t>If you have a smart phone, </a:t>
            </a:r>
            <a:r>
              <a:rPr lang="en-US" u="sng" dirty="0" smtClean="0">
                <a:ea typeface="ヒラギノ角ゴ Pro W3" charset="0"/>
                <a:cs typeface="Times"/>
              </a:rPr>
              <a:t>and</a:t>
            </a:r>
            <a:r>
              <a:rPr lang="en-US" dirty="0" smtClean="0">
                <a:ea typeface="ヒラギノ角ゴ Pro W3" charset="0"/>
                <a:cs typeface="Times"/>
              </a:rPr>
              <a:t> you are smart enough to use it, you can capture that QR code, and your phone or tablet takes you to the webpage where you can download a copy of this PowerPoint file. </a:t>
            </a:r>
          </a:p>
          <a:p>
            <a:r>
              <a:rPr lang="en-US" dirty="0" smtClean="0">
                <a:ea typeface="ヒラギノ角ゴ Pro W3" charset="0"/>
                <a:cs typeface="Times"/>
              </a:rPr>
              <a:t>Or you can just go to </a:t>
            </a:r>
            <a:r>
              <a:rPr lang="en-US" dirty="0" err="1" smtClean="0">
                <a:ea typeface="ヒラギノ角ゴ Pro W3" charset="0"/>
                <a:cs typeface="Times"/>
              </a:rPr>
              <a:t>NCperkins</a:t>
            </a:r>
            <a:r>
              <a:rPr lang="en-US" dirty="0" smtClean="0">
                <a:ea typeface="ヒラギノ角ゴ Pro W3" charset="0"/>
                <a:cs typeface="Times"/>
              </a:rPr>
              <a:t> dot org and click on the </a:t>
            </a:r>
            <a:r>
              <a:rPr lang="ja-JP" altLang="en-US" dirty="0" smtClean="0">
                <a:ea typeface="ヒラギノ角ゴ Pro W3" charset="0"/>
                <a:cs typeface="Times"/>
              </a:rPr>
              <a:t>“</a:t>
            </a:r>
            <a:r>
              <a:rPr lang="en-US" altLang="ja-JP" dirty="0" smtClean="0">
                <a:ea typeface="ヒラギノ角ゴ Pro W3" charset="0"/>
                <a:cs typeface="Times"/>
              </a:rPr>
              <a:t>presentations</a:t>
            </a:r>
            <a:r>
              <a:rPr lang="ja-JP" altLang="en-US" dirty="0" smtClean="0">
                <a:ea typeface="ヒラギノ角ゴ Pro W3" charset="0"/>
                <a:cs typeface="Times"/>
              </a:rPr>
              <a:t>”</a:t>
            </a:r>
            <a:r>
              <a:rPr lang="en-US" altLang="ja-JP" dirty="0" smtClean="0">
                <a:ea typeface="ヒラギノ角ゴ Pro W3" charset="0"/>
                <a:cs typeface="Times"/>
              </a:rPr>
              <a:t> link.</a:t>
            </a:r>
          </a:p>
          <a:p>
            <a:endParaRPr lang="en-US" dirty="0" smtClean="0">
              <a:ea typeface="ヒラギノ角ゴ Pro W3" charset="0"/>
              <a:cs typeface="Times"/>
            </a:endParaRPr>
          </a:p>
          <a:p>
            <a:r>
              <a:rPr lang="en-US" dirty="0" smtClean="0">
                <a:ea typeface="ヒラギノ角ゴ Pro W3" charset="0"/>
                <a:cs typeface="Times"/>
              </a:rPr>
              <a:t>How many of you have already downloaded my presentation??</a:t>
            </a:r>
          </a:p>
          <a:p>
            <a:r>
              <a:rPr lang="en-US" dirty="0" smtClean="0">
                <a:ea typeface="ヒラギノ角ゴ Pro W3" charset="0"/>
                <a:cs typeface="Times"/>
              </a:rPr>
              <a:t>Warning:  I talk fast and have lots of information to cover. My goal is to get the information to you so that you can go back and digest it later. </a:t>
            </a:r>
          </a:p>
          <a:p>
            <a:r>
              <a:rPr lang="en-US" dirty="0" smtClean="0">
                <a:ea typeface="ヒラギノ角ゴ Pro W3" charset="0"/>
                <a:cs typeface="Times"/>
              </a:rPr>
              <a:t>I</a:t>
            </a:r>
            <a:r>
              <a:rPr lang="en-US" dirty="0" smtClean="0">
                <a:ea typeface="ヒラギノ角ゴ Pro W3" charset="0"/>
              </a:rPr>
              <a:t> ha</a:t>
            </a:r>
            <a:r>
              <a:rPr lang="en-US" dirty="0" smtClean="0">
                <a:ea typeface="ヒラギノ角ゴ Pro W3" charset="0"/>
                <a:cs typeface="Times"/>
              </a:rPr>
              <a:t>ve documented my information sources in the notes section of the PowerPoint, to allow you to further research anything that you see here.  </a:t>
            </a:r>
          </a:p>
          <a:p>
            <a:r>
              <a:rPr lang="en-US" dirty="0" smtClean="0">
                <a:ea typeface="ヒラギノ角ゴ Pro W3" charset="0"/>
                <a:cs typeface="Times"/>
              </a:rPr>
              <a:t>In fact, the notes from which I am reading are there as well.</a:t>
            </a:r>
          </a:p>
          <a:p>
            <a:r>
              <a:rPr lang="en-US" dirty="0" smtClean="0">
                <a:ea typeface="ヒラギノ角ゴ Pro W3" charset="0"/>
                <a:cs typeface="Times"/>
              </a:rPr>
              <a:t>(In some cases I am reading directly from an original source, because they said</a:t>
            </a:r>
            <a:r>
              <a:rPr lang="en-US" baseline="0" dirty="0" smtClean="0">
                <a:ea typeface="ヒラギノ角ゴ Pro W3" charset="0"/>
                <a:cs typeface="Times"/>
              </a:rPr>
              <a:t> it so well.)</a:t>
            </a:r>
            <a:endParaRPr lang="en-US" dirty="0" smtClean="0">
              <a:ea typeface="ヒラギノ角ゴ Pro W3" charset="0"/>
              <a:cs typeface="Times"/>
            </a:endParaRPr>
          </a:p>
          <a:p>
            <a:r>
              <a:rPr lang="en-US" dirty="0" smtClean="0">
                <a:ea typeface="ヒラギノ角ゴ Pro W3" charset="0"/>
              </a:rPr>
              <a:t>Download the PowerPoint and use it any way you wish </a:t>
            </a:r>
            <a:r>
              <a:rPr lang="mr-IN" dirty="0" smtClean="0">
                <a:ea typeface="ヒラギノ角ゴ Pro W3" charset="0"/>
              </a:rPr>
              <a:t>–</a:t>
            </a:r>
            <a:r>
              <a:rPr lang="en-US" dirty="0" smtClean="0">
                <a:ea typeface="ヒラギノ角ゴ Pro W3" charset="0"/>
              </a:rPr>
              <a:t> </a:t>
            </a:r>
          </a:p>
          <a:p>
            <a:r>
              <a:rPr lang="en-US" dirty="0" smtClean="0">
                <a:ea typeface="ヒラギノ角ゴ Pro W3" charset="0"/>
              </a:rPr>
              <a:t>use single slides or the whole presentation. --  -- </a:t>
            </a:r>
          </a:p>
          <a:p>
            <a:r>
              <a:rPr lang="en-US" dirty="0" smtClean="0">
                <a:ea typeface="ヒラギノ角ゴ Pro W3" charset="0"/>
              </a:rPr>
              <a:t>If it will help people get on the right career path </a:t>
            </a:r>
            <a:r>
              <a:rPr lang="mr-IN" dirty="0" smtClean="0">
                <a:ea typeface="ヒラギノ角ゴ Pro W3" charset="0"/>
              </a:rPr>
              <a:t>–</a:t>
            </a:r>
            <a:r>
              <a:rPr lang="en-US" dirty="0" smtClean="0">
                <a:ea typeface="ヒラギノ角ゴ Pro W3" charset="0"/>
              </a:rPr>
              <a:t> that's great..  --</a:t>
            </a:r>
          </a:p>
          <a:p>
            <a:endParaRPr lang="en-US" dirty="0" smtClean="0">
              <a:ea typeface="ヒラギノ角ゴ Pro W3" charset="0"/>
            </a:endParaRPr>
          </a:p>
          <a:p>
            <a:r>
              <a:rPr lang="en-US" dirty="0" smtClean="0">
                <a:ea typeface="ヒラギノ角ゴ Pro W3" charset="0"/>
                <a:cs typeface="Times"/>
              </a:rPr>
              <a:t>This presentation takes a hard look at where we </a:t>
            </a:r>
            <a:r>
              <a:rPr lang="en-US" u="sng" dirty="0" smtClean="0">
                <a:ea typeface="ヒラギノ角ゴ Pro W3" charset="0"/>
                <a:cs typeface="Times"/>
              </a:rPr>
              <a:t>are </a:t>
            </a:r>
            <a:r>
              <a:rPr lang="en-US" dirty="0" smtClean="0">
                <a:ea typeface="ヒラギノ角ゴ Pro W3" charset="0"/>
                <a:cs typeface="Times"/>
              </a:rPr>
              <a:t>--  and where we </a:t>
            </a:r>
            <a:r>
              <a:rPr lang="en-US" u="sng" dirty="0" smtClean="0">
                <a:ea typeface="ヒラギノ角ゴ Pro W3" charset="0"/>
                <a:cs typeface="Times"/>
              </a:rPr>
              <a:t>should </a:t>
            </a:r>
            <a:r>
              <a:rPr lang="en-US" dirty="0" smtClean="0">
                <a:ea typeface="ヒラギノ角ゴ Pro W3" charset="0"/>
                <a:cs typeface="Times"/>
              </a:rPr>
              <a:t>be -- in preparing the citizens</a:t>
            </a:r>
            <a:r>
              <a:rPr lang="en-US" baseline="0" dirty="0" smtClean="0">
                <a:ea typeface="ヒラギノ角ゴ Pro W3" charset="0"/>
                <a:cs typeface="Times"/>
              </a:rPr>
              <a:t> </a:t>
            </a:r>
            <a:r>
              <a:rPr lang="en-US" dirty="0" smtClean="0">
                <a:ea typeface="ヒラギノ角ゴ Pro W3" charset="0"/>
                <a:cs typeface="Times"/>
              </a:rPr>
              <a:t>of North Carolina for the </a:t>
            </a:r>
            <a:r>
              <a:rPr lang="en-US" u="sng" dirty="0" smtClean="0">
                <a:ea typeface="ヒラギノ角ゴ Pro W3" charset="0"/>
                <a:cs typeface="Times"/>
              </a:rPr>
              <a:t>future </a:t>
            </a:r>
            <a:r>
              <a:rPr lang="en-US" dirty="0" smtClean="0">
                <a:ea typeface="ヒラギノ角ゴ Pro W3" charset="0"/>
                <a:cs typeface="Times"/>
              </a:rPr>
              <a:t>job market.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smtClean="0"/>
              <a:t>www.NCperkins.org</a:t>
            </a:r>
            <a:r>
              <a:rPr lang="en-US" dirty="0" smtClean="0"/>
              <a:t>/presentations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sz="1600" dirty="0" smtClean="0">
                <a:latin typeface="Arial"/>
                <a:ea typeface="ヒラギノ角ゴ Pro W3" charset="0"/>
                <a:cs typeface="Arial"/>
              </a:rPr>
              <a:t>====</a:t>
            </a:r>
          </a:p>
          <a:p>
            <a:pPr eaLnBrk="1" hangingPunct="1">
              <a:spcBef>
                <a:spcPct val="0"/>
              </a:spcBef>
              <a:spcAft>
                <a:spcPct val="30000"/>
              </a:spcAft>
            </a:pPr>
            <a:r>
              <a:rPr lang="en-US" sz="1600" dirty="0" err="1" smtClean="0">
                <a:latin typeface="Arial"/>
                <a:ea typeface="ヒラギノ角ゴ Pro W3" charset="0"/>
                <a:cs typeface="Arial"/>
              </a:rPr>
              <a:t>NCWorks</a:t>
            </a:r>
            <a:r>
              <a:rPr lang="en-US" sz="1600" dirty="0" smtClean="0">
                <a:latin typeface="Arial"/>
                <a:ea typeface="ヒラギノ角ゴ Pro W3" charset="0"/>
                <a:cs typeface="Arial"/>
              </a:rPr>
              <a:t> Career Coach Meeting</a:t>
            </a:r>
          </a:p>
          <a:p>
            <a:pPr eaLnBrk="1" hangingPunct="1">
              <a:spcBef>
                <a:spcPct val="0"/>
              </a:spcBef>
              <a:spcAft>
                <a:spcPct val="30000"/>
              </a:spcAft>
            </a:pPr>
            <a:r>
              <a:rPr lang="en-US" sz="1600" dirty="0" smtClean="0">
                <a:latin typeface="Arial"/>
                <a:ea typeface="ヒラギノ角ゴ Pro W3" charset="0"/>
                <a:cs typeface="Arial"/>
              </a:rPr>
              <a:t>September 19, 2017</a:t>
            </a:r>
          </a:p>
          <a:p>
            <a:pPr eaLnBrk="1" hangingPunct="1">
              <a:spcBef>
                <a:spcPct val="0"/>
              </a:spcBef>
              <a:spcAft>
                <a:spcPct val="30000"/>
              </a:spcAft>
            </a:pPr>
            <a:r>
              <a:rPr lang="en-US" sz="1600" dirty="0" smtClean="0">
                <a:latin typeface="Arial"/>
                <a:ea typeface="ヒラギノ角ゴ Pro W3" charset="0"/>
                <a:cs typeface="Arial"/>
              </a:rPr>
              <a:t>Graham</a:t>
            </a:r>
            <a:r>
              <a:rPr lang="en-US" sz="1600" baseline="0" dirty="0" smtClean="0">
                <a:latin typeface="Arial"/>
                <a:ea typeface="ヒラギノ角ゴ Pro W3" charset="0"/>
                <a:cs typeface="Arial"/>
              </a:rPr>
              <a:t>, NC</a:t>
            </a: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151813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10</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smtClean="0">
                <a:ea typeface="ヒラギノ角ゴ Pro W3" charset="0"/>
                <a:cs typeface="Times"/>
              </a:rPr>
              <a:t>Here </a:t>
            </a:r>
            <a:r>
              <a:rPr lang="en-US" dirty="0">
                <a:ea typeface="ヒラギノ角ゴ Pro W3" charset="0"/>
                <a:cs typeface="Times"/>
              </a:rPr>
              <a:t>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a:t>
            </a:r>
            <a:r>
              <a:rPr lang="en-US" dirty="0" smtClean="0">
                <a:ea typeface="ヒラギノ角ゴ Pro W3" charset="0"/>
                <a:cs typeface="Times"/>
              </a:rPr>
              <a:t>jobs</a:t>
            </a:r>
            <a:r>
              <a:rPr lang="en-US" baseline="0" dirty="0" smtClean="0">
                <a:ea typeface="ヒラギノ角ゴ Pro W3" charset="0"/>
                <a:cs typeface="Times"/>
              </a:rPr>
              <a:t> </a:t>
            </a:r>
            <a:r>
              <a:rPr lang="en-US" dirty="0" smtClean="0">
                <a:ea typeface="ヒラギノ角ゴ Pro W3" charset="0"/>
                <a:cs typeface="Times"/>
              </a:rPr>
              <a:t>projected </a:t>
            </a:r>
            <a:r>
              <a:rPr lang="en-US" dirty="0">
                <a:ea typeface="ヒラギノ角ゴ Pro W3" charset="0"/>
                <a:cs typeface="Times"/>
              </a:rPr>
              <a:t>in North Carolina </a:t>
            </a:r>
            <a:r>
              <a:rPr lang="en-US" dirty="0" smtClean="0">
                <a:ea typeface="ヒラギノ角ゴ Pro W3" charset="0"/>
                <a:cs typeface="Times"/>
              </a:rPr>
              <a:t>in the </a:t>
            </a:r>
            <a:r>
              <a:rPr lang="en-US" dirty="0">
                <a:ea typeface="ヒラギノ角ゴ Pro W3" charset="0"/>
                <a:cs typeface="Times"/>
              </a:rPr>
              <a:t>year </a:t>
            </a:r>
            <a:r>
              <a:rPr lang="en-US" dirty="0" smtClean="0">
                <a:ea typeface="ヒラギノ角ゴ Pro W3" charset="0"/>
                <a:cs typeface="Times"/>
              </a:rPr>
              <a:t>2024.</a:t>
            </a:r>
            <a:endParaRPr lang="en-US" dirty="0">
              <a:ea typeface="ヒラギノ角ゴ Pro W3" charset="0"/>
              <a:cs typeface="Times"/>
            </a:endParaRP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smtClean="0">
                <a:ea typeface="ヒラギノ角ゴ Pro W3" charset="0"/>
                <a:cs typeface="Times"/>
              </a:rPr>
              <a:t>one</a:t>
            </a:r>
            <a:r>
              <a:rPr lang="en-US" dirty="0" smtClean="0">
                <a:ea typeface="ヒラギノ角ゴ Pro W3" charset="0"/>
                <a:cs typeface="Times"/>
              </a:rPr>
              <a:t> </a:t>
            </a:r>
            <a:r>
              <a:rPr lang="en-US" dirty="0">
                <a:ea typeface="ヒラギノ角ゴ Pro W3" charset="0"/>
                <a:cs typeface="Times"/>
              </a:rPr>
              <a:t>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not require </a:t>
            </a:r>
            <a:r>
              <a:rPr lang="en-US" u="sng" dirty="0">
                <a:ea typeface="ヒラギノ角ゴ Pro W3" charset="0"/>
                <a:cs typeface="Times"/>
              </a:rPr>
              <a:t>any </a:t>
            </a:r>
            <a:r>
              <a:rPr lang="en-US" u="sng" dirty="0" smtClean="0">
                <a:ea typeface="ヒラギノ角ゴ Pro W3" charset="0"/>
                <a:cs typeface="Times"/>
              </a:rPr>
              <a:t> </a:t>
            </a:r>
            <a:r>
              <a:rPr lang="en-US" dirty="0" smtClean="0">
                <a:ea typeface="ヒラギノ角ゴ Pro W3" charset="0"/>
                <a:cs typeface="Times"/>
              </a:rPr>
              <a:t>formal education </a:t>
            </a:r>
            <a:r>
              <a:rPr lang="en-US" dirty="0">
                <a:ea typeface="ヒラギノ角ゴ Pro W3" charset="0"/>
                <a:cs typeface="Times"/>
              </a:rPr>
              <a:t>past high school in order to get the job.  They require various amounts of </a:t>
            </a:r>
            <a:r>
              <a:rPr lang="en-US" dirty="0" smtClean="0">
                <a:ea typeface="ヒラギノ角ゴ Pro W3" charset="0"/>
                <a:cs typeface="Times"/>
              </a:rPr>
              <a:t>On-The-Job </a:t>
            </a:r>
            <a:r>
              <a:rPr lang="en-US" dirty="0">
                <a:ea typeface="ヒラギノ角ゴ Pro W3" charset="0"/>
                <a:cs typeface="Times"/>
              </a:rPr>
              <a:t>Training.</a:t>
            </a:r>
          </a:p>
          <a:p>
            <a:pPr eaLnBrk="1" hangingPunct="1">
              <a:spcBef>
                <a:spcPct val="0"/>
              </a:spcBef>
            </a:pPr>
            <a:r>
              <a:rPr lang="en-US" dirty="0">
                <a:ea typeface="ヒラギノ角ゴ Pro W3" charset="0"/>
                <a:cs typeface="Times"/>
              </a:rPr>
              <a:t> </a:t>
            </a:r>
          </a:p>
          <a:p>
            <a:pPr eaLnBrk="1" hangingPunct="1">
              <a:spcBef>
                <a:spcPct val="0"/>
              </a:spcBef>
            </a:pPr>
            <a:endParaRPr lang="en-US" dirty="0" smtClean="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smtClean="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a:t>
            </a:r>
            <a:r>
              <a:rPr lang="en-US" dirty="0" smtClean="0">
                <a:ea typeface="ヒラギノ角ゴ Pro W3" charset="0"/>
                <a:cs typeface="ヒラギノ角ゴ Pro W3" charset="0"/>
              </a:rPr>
              <a:t>2024</a:t>
            </a:r>
            <a:endParaRPr lang="en-US" dirty="0">
              <a:ea typeface="ヒラギノ角ゴ Pro W3" charset="0"/>
              <a:cs typeface="ヒラギノ角ゴ Pro W3" charset="0"/>
            </a:endParaRP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2.61%</a:t>
            </a:r>
            <a:r>
              <a:rPr lang="en-US" dirty="0" smtClean="0"/>
              <a:t> </a:t>
            </a:r>
            <a:r>
              <a:rPr lang="en-US" sz="1200" b="0" i="0" u="none" strike="noStrike" kern="1200" dirty="0" smtClean="0">
                <a:solidFill>
                  <a:schemeClr val="tx1"/>
                </a:solidFill>
                <a:effectLst/>
                <a:latin typeface="+mn-lt"/>
                <a:ea typeface="+mn-ea"/>
                <a:cs typeface="+mn-cs"/>
              </a:rPr>
              <a:t>Doctoral or professional degree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2.13%</a:t>
            </a:r>
            <a:r>
              <a:rPr lang="en-US" dirty="0" smtClean="0"/>
              <a:t> </a:t>
            </a:r>
            <a:r>
              <a:rPr lang="en-US" sz="1200" b="0" i="0" u="none" strike="noStrike" kern="1200" dirty="0" smtClean="0">
                <a:solidFill>
                  <a:schemeClr val="tx1"/>
                </a:solidFill>
                <a:effectLst/>
                <a:latin typeface="+mn-lt"/>
                <a:ea typeface="+mn-ea"/>
                <a:cs typeface="+mn-cs"/>
              </a:rPr>
              <a:t>Master's Degree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4.77%</a:t>
            </a:r>
            <a:r>
              <a:rPr lang="en-US" dirty="0" smtClean="0"/>
              <a:t> </a:t>
            </a:r>
            <a:r>
              <a:rPr lang="en-US" sz="1200" b="0" i="0" u="none" strike="noStrike" kern="1200" dirty="0" smtClean="0">
                <a:solidFill>
                  <a:schemeClr val="tx1"/>
                </a:solidFill>
                <a:effectLst/>
                <a:latin typeface="+mn-lt"/>
                <a:ea typeface="+mn-ea"/>
                <a:cs typeface="+mn-cs"/>
              </a:rPr>
              <a:t>Bachelor's Degree plus work experience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11.60%</a:t>
            </a:r>
            <a:r>
              <a:rPr lang="en-US" dirty="0" smtClean="0"/>
              <a:t> </a:t>
            </a:r>
            <a:r>
              <a:rPr lang="en-US" sz="1200" b="0" i="0" u="none" strike="noStrike" kern="1200" dirty="0" smtClean="0">
                <a:solidFill>
                  <a:schemeClr val="tx1"/>
                </a:solidFill>
                <a:effectLst/>
                <a:latin typeface="+mn-lt"/>
                <a:ea typeface="+mn-ea"/>
                <a:cs typeface="+mn-cs"/>
              </a:rPr>
              <a:t>Bachelor's Degree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4.75%</a:t>
            </a:r>
            <a:r>
              <a:rPr lang="en-US" dirty="0" smtClean="0"/>
              <a:t> </a:t>
            </a:r>
            <a:r>
              <a:rPr lang="en-US" sz="1200" b="0" i="0" u="none" strike="noStrike" kern="1200" dirty="0" smtClean="0">
                <a:solidFill>
                  <a:schemeClr val="tx1"/>
                </a:solidFill>
                <a:effectLst/>
                <a:latin typeface="+mn-lt"/>
                <a:ea typeface="+mn-ea"/>
                <a:cs typeface="+mn-cs"/>
              </a:rPr>
              <a:t>Associate Degree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3.92%</a:t>
            </a:r>
            <a:r>
              <a:rPr lang="en-US" dirty="0" smtClean="0"/>
              <a:t> </a:t>
            </a:r>
            <a:r>
              <a:rPr lang="en-US" sz="1200" b="0" i="0" u="none" strike="noStrike" kern="1200" dirty="0" smtClean="0">
                <a:solidFill>
                  <a:schemeClr val="tx1"/>
                </a:solidFill>
                <a:effectLst/>
                <a:latin typeface="+mn-lt"/>
                <a:ea typeface="+mn-ea"/>
                <a:cs typeface="+mn-cs"/>
              </a:rPr>
              <a:t>One/two years of college</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6.20%</a:t>
            </a:r>
            <a:r>
              <a:rPr lang="en-US" dirty="0" smtClean="0"/>
              <a:t> </a:t>
            </a:r>
            <a:r>
              <a:rPr lang="en-US" sz="1200" b="0" i="0" u="none" strike="noStrike" kern="1200" dirty="0" smtClean="0">
                <a:solidFill>
                  <a:schemeClr val="tx1"/>
                </a:solidFill>
                <a:effectLst/>
                <a:latin typeface="+mn-lt"/>
                <a:ea typeface="+mn-ea"/>
                <a:cs typeface="+mn-cs"/>
              </a:rPr>
              <a:t>Long-term on-the-job (OJT) training</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19.04%</a:t>
            </a:r>
            <a:r>
              <a:rPr lang="en-US" dirty="0" smtClean="0"/>
              <a:t> </a:t>
            </a:r>
            <a:r>
              <a:rPr lang="en-US" sz="1200" b="0" i="0" u="none" strike="noStrike" kern="1200" dirty="0" smtClean="0">
                <a:solidFill>
                  <a:schemeClr val="tx1"/>
                </a:solidFill>
                <a:effectLst/>
                <a:latin typeface="+mn-lt"/>
                <a:ea typeface="+mn-ea"/>
                <a:cs typeface="+mn-cs"/>
              </a:rPr>
              <a:t>Moderate-term on-the-job (OJT) training</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36.96%</a:t>
            </a:r>
            <a:r>
              <a:rPr lang="en-US" dirty="0" smtClean="0"/>
              <a:t> </a:t>
            </a:r>
            <a:r>
              <a:rPr lang="en-US" sz="1200" b="0" i="0" u="none" strike="noStrike" kern="1200" dirty="0" smtClean="0">
                <a:solidFill>
                  <a:schemeClr val="tx1"/>
                </a:solidFill>
                <a:effectLst/>
                <a:latin typeface="+mn-lt"/>
                <a:ea typeface="+mn-ea"/>
                <a:cs typeface="+mn-cs"/>
              </a:rPr>
              <a:t>Short-term on-the-job (OJT) training</a:t>
            </a:r>
            <a:r>
              <a:rPr lang="en-US" dirty="0" smtClean="0"/>
              <a:t> </a:t>
            </a:r>
          </a:p>
          <a:p>
            <a:pPr eaLnBrk="1" hangingPunct="1">
              <a:spcBef>
                <a:spcPct val="0"/>
              </a:spcBef>
              <a:spcAft>
                <a:spcPct val="30000"/>
              </a:spcAft>
            </a:pPr>
            <a:r>
              <a:rPr lang="en-US" sz="1200" b="0" i="0" u="none" strike="noStrike" kern="1200" dirty="0" smtClean="0">
                <a:solidFill>
                  <a:schemeClr val="tx1"/>
                </a:solidFill>
                <a:effectLst/>
                <a:latin typeface="+mn-lt"/>
                <a:ea typeface="+mn-ea"/>
                <a:cs typeface="+mn-cs"/>
              </a:rPr>
              <a:t>8.01%</a:t>
            </a:r>
            <a:r>
              <a:rPr lang="en-US" dirty="0" smtClean="0"/>
              <a:t> </a:t>
            </a:r>
            <a:r>
              <a:rPr lang="en-US" sz="1200" b="0" i="0" u="none" strike="noStrike" kern="1200" dirty="0" smtClean="0">
                <a:solidFill>
                  <a:schemeClr val="tx1"/>
                </a:solidFill>
                <a:effectLst/>
                <a:latin typeface="+mn-lt"/>
                <a:ea typeface="+mn-ea"/>
                <a:cs typeface="+mn-cs"/>
              </a:rPr>
              <a:t>Work experience in a related occupation</a:t>
            </a:r>
            <a:r>
              <a:rPr lang="en-US" dirty="0" smtClean="0"/>
              <a:t> </a:t>
            </a: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4436822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We</a:t>
            </a:r>
            <a:r>
              <a:rPr lang="en-US" baseline="0" dirty="0" smtClean="0">
                <a:ea typeface="ヒラギノ角ゴ Pro W3" charset="0"/>
              </a:rPr>
              <a:t> educators often place a great emphasis on grades, class rank, and being valedictorian.</a:t>
            </a:r>
          </a:p>
          <a:p>
            <a:endParaRPr lang="en-US" baseline="0" dirty="0" smtClean="0">
              <a:ea typeface="ヒラギノ角ゴ Pro W3" charset="0"/>
            </a:endParaRPr>
          </a:p>
          <a:p>
            <a:r>
              <a:rPr lang="en-US" baseline="0" dirty="0" smtClean="0">
                <a:ea typeface="ヒラギノ角ゴ Pro W3" charset="0"/>
              </a:rPr>
              <a:t>These create parental bragging rights for the parents, but what do they mean outside of high school and college?</a:t>
            </a:r>
          </a:p>
          <a:p>
            <a:endParaRPr lang="en-US" dirty="0" smtClean="0">
              <a:ea typeface="ヒラギノ角ゴ Pro W3" charset="0"/>
            </a:endParaRPr>
          </a:p>
          <a:p>
            <a:r>
              <a:rPr lang="en-US" dirty="0" smtClean="0">
                <a:ea typeface="ヒラギノ角ゴ Pro W3" charset="0"/>
              </a:rPr>
              <a:t>Google </a:t>
            </a:r>
            <a:r>
              <a:rPr lang="en-US" dirty="0">
                <a:ea typeface="ヒラギノ角ゴ Pro W3" charset="0"/>
              </a:rPr>
              <a:t>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a:t>
            </a:r>
          </a:p>
          <a:p>
            <a:endParaRPr lang="en-US" dirty="0">
              <a:ea typeface="ヒラギノ角ゴ Pro W3" charset="0"/>
            </a:endParaRPr>
          </a:p>
          <a:p>
            <a:r>
              <a:rPr lang="en-US" dirty="0" smtClean="0">
                <a:ea typeface="ヒラギノ角ゴ Pro W3" charset="0"/>
              </a:rPr>
              <a:t>They compared the GPA of their new recruits with how well they were performing</a:t>
            </a:r>
            <a:r>
              <a:rPr lang="en-US" baseline="0" dirty="0" smtClean="0">
                <a:ea typeface="ヒラギノ角ゴ Pro W3" charset="0"/>
              </a:rPr>
              <a:t> years later -- and found </a:t>
            </a:r>
            <a:r>
              <a:rPr lang="en-US" u="sng" baseline="0" dirty="0" smtClean="0">
                <a:ea typeface="ヒラギノ角ゴ Pro W3" charset="0"/>
              </a:rPr>
              <a:t>no</a:t>
            </a:r>
            <a:r>
              <a:rPr lang="en-US" baseline="0" dirty="0" smtClean="0">
                <a:ea typeface="ヒラギノ角ゴ Pro W3" charset="0"/>
              </a:rPr>
              <a:t> correlation.  </a:t>
            </a:r>
          </a:p>
          <a:p>
            <a:r>
              <a:rPr lang="en-US" baseline="0" dirty="0" smtClean="0">
                <a:ea typeface="ヒラギノ角ゴ Pro W3" charset="0"/>
              </a:rPr>
              <a:t>So they stopped asking their potential employees for their GPA.</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You can imagine how well this news goes over in</a:t>
            </a:r>
            <a:r>
              <a:rPr lang="en-US" baseline="0" dirty="0" smtClean="0">
                <a:ea typeface="ヒラギノ角ゴ Pro W3" charset="0"/>
              </a:rPr>
              <a:t> our high schools and colleges where grades appear to be </a:t>
            </a:r>
            <a:r>
              <a:rPr lang="en-US" u="sng" baseline="0" dirty="0" smtClean="0">
                <a:ea typeface="ヒラギノ角ゴ Pro W3" charset="0"/>
              </a:rPr>
              <a:t>everything</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100</a:t>
            </a:fld>
            <a:endParaRPr lang="en-US" sz="1300"/>
          </a:p>
        </p:txBody>
      </p:sp>
    </p:spTree>
    <p:extLst>
      <p:ext uri="{BB962C8B-B14F-4D97-AF65-F5344CB8AC3E}">
        <p14:creationId xmlns:p14="http://schemas.microsoft.com/office/powerpoint/2010/main" val="4483590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4876800" cy="3657600"/>
          </a:xfrm>
          <a:ln/>
        </p:spPr>
      </p:sp>
      <p:sp>
        <p:nvSpPr>
          <p:cNvPr id="181250" name="Rectangle 3"/>
          <p:cNvSpPr>
            <a:spLocks noGrp="1" noChangeArrowheads="1"/>
          </p:cNvSpPr>
          <p:nvPr>
            <p:ph type="body" idx="1"/>
          </p:nvPr>
        </p:nvSpPr>
        <p:spPr>
          <a:xfrm>
            <a:off x="685800" y="4191000"/>
            <a:ext cx="5410200"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Besides saying that GPAs</a:t>
            </a:r>
            <a:r>
              <a:rPr lang="en-US" baseline="0" dirty="0" smtClean="0">
                <a:ea typeface="ヒラギノ角ゴ Pro W3" charset="0"/>
              </a:rPr>
              <a:t> are a worthless hiring criteria, </a:t>
            </a:r>
            <a:r>
              <a:rPr lang="en-US" dirty="0" smtClean="0">
                <a:ea typeface="ヒラギノ角ゴ Pro W3" charset="0"/>
              </a:rPr>
              <a:t>Google says that</a:t>
            </a:r>
            <a:r>
              <a:rPr lang="en-US" baseline="0" dirty="0" smtClean="0">
                <a:ea typeface="ヒラギノ角ゴ Pro W3" charset="0"/>
              </a:rPr>
              <a:t> test scores, and even college degree don’t matter much when hiring.</a:t>
            </a:r>
          </a:p>
          <a:p>
            <a:endParaRPr lang="en-US" baseline="0" dirty="0" smtClean="0">
              <a:ea typeface="ヒラギノ角ゴ Pro W3" charset="0"/>
            </a:endParaRPr>
          </a:p>
          <a:p>
            <a:r>
              <a:rPr lang="en-US" kern="1200" dirty="0" smtClean="0">
                <a:solidFill>
                  <a:schemeClr val="tx1"/>
                </a:solidFill>
              </a:rPr>
              <a:t>Google</a:t>
            </a:r>
            <a:r>
              <a:rPr lang="en-US" kern="1200" baseline="0" dirty="0" smtClean="0">
                <a:solidFill>
                  <a:schemeClr val="tx1"/>
                </a:solidFill>
              </a:rPr>
              <a:t> says </a:t>
            </a:r>
            <a:r>
              <a:rPr lang="en-US" kern="1200" dirty="0" smtClean="0">
                <a:solidFill>
                  <a:schemeClr val="tx1"/>
                </a:solidFill>
              </a:rPr>
              <a:t>the No. 1 thing they look for is general </a:t>
            </a:r>
            <a:r>
              <a:rPr lang="en-US" u="sng" kern="1200" dirty="0" smtClean="0">
                <a:solidFill>
                  <a:schemeClr val="tx1"/>
                </a:solidFill>
              </a:rPr>
              <a:t>cognitive</a:t>
            </a:r>
            <a:r>
              <a:rPr lang="en-US" kern="1200" dirty="0" smtClean="0">
                <a:solidFill>
                  <a:schemeClr val="tx1"/>
                </a:solidFill>
              </a:rPr>
              <a:t> ability, and it’s not I.Q.    </a:t>
            </a:r>
          </a:p>
          <a:p>
            <a:endParaRPr lang="en-US" kern="1200" dirty="0" smtClean="0">
              <a:solidFill>
                <a:schemeClr val="tx1"/>
              </a:solidFill>
            </a:endParaRPr>
          </a:p>
          <a:p>
            <a:r>
              <a:rPr lang="en-US" kern="1200" dirty="0" smtClean="0">
                <a:solidFill>
                  <a:schemeClr val="tx1"/>
                </a:solidFill>
              </a:rPr>
              <a:t>It’s </a:t>
            </a:r>
            <a:r>
              <a:rPr lang="en-US" u="sng" kern="1200" dirty="0" smtClean="0">
                <a:solidFill>
                  <a:schemeClr val="tx1"/>
                </a:solidFill>
              </a:rPr>
              <a:t>learning</a:t>
            </a:r>
            <a:r>
              <a:rPr lang="en-US" kern="1200" dirty="0" smtClean="0">
                <a:solidFill>
                  <a:schemeClr val="tx1"/>
                </a:solidFill>
              </a:rPr>
              <a:t> ability.   It’s the ability to process on the fly. </a:t>
            </a:r>
          </a:p>
          <a:p>
            <a:endParaRPr lang="en-US" kern="1200" dirty="0" smtClean="0">
              <a:solidFill>
                <a:schemeClr val="tx1"/>
              </a:solidFill>
            </a:endParaRPr>
          </a:p>
          <a:p>
            <a:r>
              <a:rPr lang="en-US" kern="1200" dirty="0" smtClean="0">
                <a:solidFill>
                  <a:schemeClr val="tx1"/>
                </a:solidFill>
              </a:rPr>
              <a:t>Businesses want </a:t>
            </a:r>
            <a:r>
              <a:rPr lang="en-US" kern="1200" baseline="0" dirty="0" smtClean="0">
                <a:solidFill>
                  <a:schemeClr val="tx1"/>
                </a:solidFill>
              </a:rPr>
              <a:t>people who can grab a bunch of data, quickly turn it into useful information, and use that information to solve a problem. </a:t>
            </a:r>
          </a:p>
          <a:p>
            <a:endParaRPr lang="en-US" kern="1200" baseline="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a:t>
            </a:r>
            <a:r>
              <a:rPr lang="en-US" dirty="0" err="1" smtClean="0">
                <a:ea typeface="ヒラギノ角ゴ Pro W3" charset="0"/>
              </a:rPr>
              <a:t>google</a:t>
            </a:r>
            <a:r>
              <a:rPr lang="en-US"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101</a:t>
            </a:fld>
            <a:endParaRPr lang="en-US" sz="1200"/>
          </a:p>
        </p:txBody>
      </p:sp>
    </p:spTree>
    <p:extLst>
      <p:ext uri="{BB962C8B-B14F-4D97-AF65-F5344CB8AC3E}">
        <p14:creationId xmlns:p14="http://schemas.microsoft.com/office/powerpoint/2010/main" val="10081571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3657600" cy="2743200"/>
          </a:xfrm>
          <a:ln/>
        </p:spPr>
      </p:sp>
      <p:sp>
        <p:nvSpPr>
          <p:cNvPr id="181250" name="Rectangle 3"/>
          <p:cNvSpPr>
            <a:spLocks noGrp="1" noChangeArrowheads="1"/>
          </p:cNvSpPr>
          <p:nvPr>
            <p:ph type="body" idx="1"/>
          </p:nvPr>
        </p:nvSpPr>
        <p:spPr>
          <a:xfrm>
            <a:off x="685800" y="3200400"/>
            <a:ext cx="5410200" cy="640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smtClean="0">
                <a:solidFill>
                  <a:schemeClr val="tx1"/>
                </a:solidFill>
              </a:rPr>
              <a:t>Google says the second thing they are looking for</a:t>
            </a:r>
            <a:r>
              <a:rPr lang="en-US" kern="1200" baseline="0" dirty="0" smtClean="0">
                <a:solidFill>
                  <a:schemeClr val="tx1"/>
                </a:solidFill>
              </a:rPr>
              <a:t> </a:t>
            </a:r>
            <a:r>
              <a:rPr lang="en-US" kern="1200" dirty="0" smtClean="0">
                <a:solidFill>
                  <a:schemeClr val="tx1"/>
                </a:solidFill>
              </a:rPr>
              <a:t>is </a:t>
            </a:r>
            <a:r>
              <a:rPr lang="en-US" u="sng" kern="1200" dirty="0" smtClean="0">
                <a:solidFill>
                  <a:schemeClr val="tx1"/>
                </a:solidFill>
              </a:rPr>
              <a:t>leadership.</a:t>
            </a:r>
            <a:r>
              <a:rPr lang="en-US" kern="1200" dirty="0" smtClean="0">
                <a:solidFill>
                  <a:schemeClr val="tx1"/>
                </a:solidFill>
              </a:rPr>
              <a:t> </a:t>
            </a:r>
            <a:br>
              <a:rPr lang="en-US" kern="1200" dirty="0" smtClean="0">
                <a:solidFill>
                  <a:schemeClr val="tx1"/>
                </a:solidFill>
              </a:rPr>
            </a:br>
            <a:r>
              <a:rPr lang="en-US" kern="1200" dirty="0" smtClean="0">
                <a:solidFill>
                  <a:schemeClr val="tx1"/>
                </a:solidFill>
              </a:rPr>
              <a:t>--in particular, </a:t>
            </a:r>
            <a:r>
              <a:rPr lang="en-US" u="sng" kern="1200" dirty="0" smtClean="0">
                <a:solidFill>
                  <a:schemeClr val="tx1"/>
                </a:solidFill>
              </a:rPr>
              <a:t>emergent</a:t>
            </a:r>
            <a:r>
              <a:rPr lang="en-US" kern="1200" dirty="0" smtClean="0">
                <a:solidFill>
                  <a:schemeClr val="tx1"/>
                </a:solidFill>
              </a:rPr>
              <a:t> leadership as opposed to </a:t>
            </a:r>
            <a:r>
              <a:rPr lang="en-US" u="sng" kern="1200" dirty="0" smtClean="0">
                <a:solidFill>
                  <a:schemeClr val="tx1"/>
                </a:solidFill>
              </a:rPr>
              <a:t>traditional</a:t>
            </a:r>
            <a:r>
              <a:rPr lang="en-US" kern="1200" dirty="0" smtClean="0">
                <a:solidFill>
                  <a:schemeClr val="tx1"/>
                </a:solidFill>
              </a:rPr>
              <a:t> leadership. </a:t>
            </a:r>
          </a:p>
          <a:p>
            <a:r>
              <a:rPr lang="en-US" kern="1200" dirty="0" smtClean="0">
                <a:solidFill>
                  <a:schemeClr val="tx1"/>
                </a:solidFill>
              </a:rPr>
              <a:t>What they are looking for is:</a:t>
            </a:r>
            <a:r>
              <a:rPr lang="en-US" kern="1200" baseline="0" dirty="0" smtClean="0">
                <a:solidFill>
                  <a:schemeClr val="tx1"/>
                </a:solidFill>
              </a:rPr>
              <a:t>  </a:t>
            </a:r>
            <a:r>
              <a:rPr lang="en-US" kern="1200" dirty="0" smtClean="0">
                <a:solidFill>
                  <a:schemeClr val="tx1"/>
                </a:solidFill>
              </a:rPr>
              <a:t>when faced with a problem, and you’re a member of a team, do you, at the appropriate time, step in and lead. </a:t>
            </a:r>
          </a:p>
          <a:p>
            <a:r>
              <a:rPr lang="en-US" kern="1200" dirty="0" smtClean="0">
                <a:solidFill>
                  <a:schemeClr val="tx1"/>
                </a:solidFill>
              </a:rPr>
              <a:t>And just as critically, do you step back at the right time and stop leading, and let someone else lead? </a:t>
            </a:r>
          </a:p>
          <a:p>
            <a:endParaRPr lang="en-US" kern="1200" dirty="0" smtClean="0">
              <a:solidFill>
                <a:schemeClr val="tx1"/>
              </a:solidFill>
            </a:endParaRPr>
          </a:p>
          <a:p>
            <a:r>
              <a:rPr lang="en-US" kern="1200" dirty="0" smtClean="0">
                <a:solidFill>
                  <a:schemeClr val="tx1"/>
                </a:solidFill>
              </a:rPr>
              <a:t>How do people learn to take the leadership reigns when necessary and to relinquish when</a:t>
            </a:r>
            <a:r>
              <a:rPr lang="en-US" kern="1200" baseline="0" dirty="0" smtClean="0">
                <a:solidFill>
                  <a:schemeClr val="tx1"/>
                </a:solidFill>
              </a:rPr>
              <a:t> it’s time for someone else to lead? </a:t>
            </a:r>
          </a:p>
          <a:p>
            <a:endParaRPr lang="en-US" kern="1200" baseline="0" dirty="0" smtClean="0">
              <a:solidFill>
                <a:schemeClr val="tx1"/>
              </a:solidFill>
            </a:endParaRPr>
          </a:p>
          <a:p>
            <a:r>
              <a:rPr lang="en-US" kern="1200" dirty="0" smtClean="0">
                <a:solidFill>
                  <a:schemeClr val="tx1"/>
                </a:solidFill>
              </a:rPr>
              <a:t>Google said</a:t>
            </a:r>
            <a:r>
              <a:rPr lang="en-US" dirty="0"/>
              <a:t> </a:t>
            </a:r>
            <a:r>
              <a:rPr lang="en-US" dirty="0" smtClean="0"/>
              <a:t> </a:t>
            </a:r>
            <a:r>
              <a:rPr lang="en-US" kern="1200" dirty="0" smtClean="0">
                <a:solidFill>
                  <a:schemeClr val="tx1"/>
                </a:solidFill>
              </a:rPr>
              <a:t>“It’s feeling the sense of </a:t>
            </a:r>
            <a:r>
              <a:rPr lang="en-US" u="sng" kern="1200" dirty="0" smtClean="0">
                <a:solidFill>
                  <a:schemeClr val="tx1"/>
                </a:solidFill>
              </a:rPr>
              <a:t>responsibility</a:t>
            </a:r>
            <a:r>
              <a:rPr lang="en-US" kern="1200" dirty="0" smtClean="0">
                <a:solidFill>
                  <a:schemeClr val="tx1"/>
                </a:solidFill>
              </a:rPr>
              <a:t>, the sense of </a:t>
            </a:r>
            <a:r>
              <a:rPr lang="en-US" u="sng" kern="1200" dirty="0" smtClean="0">
                <a:solidFill>
                  <a:schemeClr val="tx1"/>
                </a:solidFill>
              </a:rPr>
              <a:t>ownership</a:t>
            </a:r>
            <a:r>
              <a:rPr lang="en-US" kern="1200" dirty="0" smtClean="0">
                <a:solidFill>
                  <a:schemeClr val="tx1"/>
                </a:solidFill>
              </a:rPr>
              <a:t>, to </a:t>
            </a:r>
            <a:r>
              <a:rPr lang="en-US" u="sng" kern="1200" dirty="0" smtClean="0">
                <a:solidFill>
                  <a:schemeClr val="tx1"/>
                </a:solidFill>
              </a:rPr>
              <a:t>step</a:t>
            </a:r>
            <a:r>
              <a:rPr lang="en-US" kern="1200" dirty="0" smtClean="0">
                <a:solidFill>
                  <a:schemeClr val="tx1"/>
                </a:solidFill>
              </a:rPr>
              <a:t> in,” to try to solve </a:t>
            </a:r>
            <a:r>
              <a:rPr lang="en-US" u="sng" kern="1200" dirty="0" smtClean="0">
                <a:solidFill>
                  <a:schemeClr val="tx1"/>
                </a:solidFill>
              </a:rPr>
              <a:t>any</a:t>
            </a:r>
            <a:r>
              <a:rPr lang="en-US" kern="1200" dirty="0" smtClean="0">
                <a:solidFill>
                  <a:schemeClr val="tx1"/>
                </a:solidFill>
              </a:rPr>
              <a:t> problem – and the </a:t>
            </a:r>
            <a:r>
              <a:rPr lang="en-US" u="sng" kern="1200" dirty="0" smtClean="0">
                <a:solidFill>
                  <a:schemeClr val="tx1"/>
                </a:solidFill>
              </a:rPr>
              <a:t>humility</a:t>
            </a:r>
            <a:r>
              <a:rPr lang="en-US" kern="1200" dirty="0" smtClean="0">
                <a:solidFill>
                  <a:schemeClr val="tx1"/>
                </a:solidFill>
              </a:rPr>
              <a:t> to step </a:t>
            </a:r>
            <a:r>
              <a:rPr lang="en-US" u="sng" kern="1200" dirty="0" smtClean="0">
                <a:solidFill>
                  <a:schemeClr val="tx1"/>
                </a:solidFill>
              </a:rPr>
              <a:t>back</a:t>
            </a:r>
            <a:r>
              <a:rPr lang="en-US" kern="1200" dirty="0" smtClean="0">
                <a:solidFill>
                  <a:schemeClr val="tx1"/>
                </a:solidFill>
              </a:rPr>
              <a:t> and </a:t>
            </a:r>
            <a:r>
              <a:rPr lang="en-US" u="sng" kern="1200" dirty="0" smtClean="0">
                <a:solidFill>
                  <a:schemeClr val="tx1"/>
                </a:solidFill>
              </a:rPr>
              <a:t>embrace</a:t>
            </a:r>
            <a:r>
              <a:rPr lang="en-US" kern="1200" dirty="0" smtClean="0">
                <a:solidFill>
                  <a:schemeClr val="tx1"/>
                </a:solidFill>
              </a:rPr>
              <a:t> the better ideas of others.</a:t>
            </a:r>
          </a:p>
          <a:p>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The end goal is group problem-solving.  How do people learn that?  </a:t>
            </a:r>
            <a:r>
              <a:rPr lang="en-US" kern="1200" baseline="0" dirty="0" smtClean="0">
                <a:solidFill>
                  <a:schemeClr val="tx1"/>
                </a:solidFill>
              </a:rPr>
              <a:t>Can we do more leadership training in our schools?</a:t>
            </a:r>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/2014/02/google-calls-these-talents-worthless/</a:t>
            </a:r>
          </a:p>
          <a:p>
            <a:endParaRPr lang="en-US" dirty="0" smtClean="0">
              <a:ea typeface="ヒラギノ角ゴ Pro W3" charset="0"/>
            </a:endParaRPr>
          </a:p>
          <a:p>
            <a:r>
              <a:rPr lang="en-US" dirty="0" smtClean="0">
                <a:ea typeface="ヒラギノ角ゴ Pro W3" charset="0"/>
              </a:rPr>
              <a:t>Photo</a:t>
            </a:r>
          </a:p>
          <a:p>
            <a:r>
              <a:rPr lang="en-US" dirty="0" smtClean="0">
                <a:ea typeface="ヒラギノ角ゴ Pro W3" charset="0"/>
              </a:rPr>
              <a:t>https://</a:t>
            </a:r>
            <a:r>
              <a:rPr lang="en-US" dirty="0" err="1" smtClean="0">
                <a:ea typeface="ヒラギノ角ゴ Pro W3" charset="0"/>
              </a:rPr>
              <a:t>qph.ec.quoracdn.net</a:t>
            </a:r>
            <a:r>
              <a:rPr lang="en-US" dirty="0" smtClean="0">
                <a:ea typeface="ヒラギノ角ゴ Pro W3" charset="0"/>
              </a:rPr>
              <a:t>/main-qimg-f789f6f600c4407198ce947708761ffe-c?convert_to_webp=true</a:t>
            </a:r>
          </a:p>
          <a:p>
            <a:endParaRPr lang="en-US" dirty="0" smtClean="0">
              <a:ea typeface="ヒラギノ角ゴ Pro W3" charset="0"/>
            </a:endParaRPr>
          </a:p>
          <a:p>
            <a:endParaRPr lang="en-US" dirty="0" smtClean="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102</a:t>
            </a:fld>
            <a:endParaRPr lang="en-US" sz="1200"/>
          </a:p>
        </p:txBody>
      </p:sp>
    </p:spTree>
    <p:extLst>
      <p:ext uri="{BB962C8B-B14F-4D97-AF65-F5344CB8AC3E}">
        <p14:creationId xmlns:p14="http://schemas.microsoft.com/office/powerpoint/2010/main" val="1837539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xfrm>
            <a:off x="1371600" y="1143000"/>
            <a:ext cx="3431894" cy="2573921"/>
          </a:xfrm>
          <a:ln/>
        </p:spPr>
      </p:sp>
      <p:sp>
        <p:nvSpPr>
          <p:cNvPr id="209922" name="Notes Placeholder 2"/>
          <p:cNvSpPr>
            <a:spLocks noGrp="1"/>
          </p:cNvSpPr>
          <p:nvPr>
            <p:ph type="body" idx="1"/>
          </p:nvPr>
        </p:nvSpPr>
        <p:spPr>
          <a:xfrm>
            <a:off x="1066800" y="4027990"/>
            <a:ext cx="4959350" cy="52525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p>
          <a:p>
            <a:endParaRPr lang="en-US" dirty="0" smtClean="0">
              <a:ea typeface="ヒラギノ角ゴ Pro W3" charset="0"/>
            </a:endParaRPr>
          </a:p>
          <a:p>
            <a:r>
              <a:rPr lang="en-US" dirty="0" smtClean="0">
                <a:ea typeface="ヒラギノ角ゴ Pro W3" charset="0"/>
              </a:rPr>
              <a:t>If you “begin with the end in mind” like I said earlier, then students should ask the businesses what they will want in their new recruits, rather than focusing on something</a:t>
            </a:r>
            <a:r>
              <a:rPr lang="en-US" baseline="0" dirty="0" smtClean="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103</a:t>
            </a:fld>
            <a:endParaRPr lang="en-US" sz="1300"/>
          </a:p>
        </p:txBody>
      </p:sp>
    </p:spTree>
    <p:extLst>
      <p:ext uri="{BB962C8B-B14F-4D97-AF65-F5344CB8AC3E}">
        <p14:creationId xmlns:p14="http://schemas.microsoft.com/office/powerpoint/2010/main" val="267750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xfrm>
            <a:off x="974725" y="4560888"/>
            <a:ext cx="5273675"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Tell your </a:t>
            </a:r>
            <a:r>
              <a:rPr lang="en-US" dirty="0" smtClean="0">
                <a:ea typeface="ヒラギノ角ゴ Pro W3" charset="0"/>
              </a:rPr>
              <a:t>students to </a:t>
            </a:r>
            <a:r>
              <a:rPr lang="en-US" dirty="0">
                <a:ea typeface="ヒラギノ角ゴ Pro W3" charset="0"/>
              </a:rPr>
              <a:t>research the companies where they are applying for work.  And learn about the interview process</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It just amazes me that folks would try to get a job at a company they know nothing about.</a:t>
            </a:r>
          </a:p>
          <a:p>
            <a:r>
              <a:rPr lang="en-US" dirty="0" smtClean="0">
                <a:ea typeface="ヒラギノ角ゴ Pro W3" charset="0"/>
              </a:rPr>
              <a:t/>
            </a:r>
            <a:br>
              <a:rPr lang="en-US" dirty="0" smtClean="0">
                <a:ea typeface="ヒラギノ角ゴ Pro W3" charset="0"/>
              </a:rPr>
            </a:br>
            <a:r>
              <a:rPr lang="en-US" dirty="0" smtClean="0">
                <a:ea typeface="ヒラギノ角ゴ Pro W3" charset="0"/>
              </a:rPr>
              <a:t>The focus of the job interview should be on what </a:t>
            </a:r>
            <a:r>
              <a:rPr lang="en-US" u="sng" dirty="0" smtClean="0">
                <a:ea typeface="ヒラギノ角ゴ Pro W3" charset="0"/>
              </a:rPr>
              <a:t>you</a:t>
            </a:r>
            <a:r>
              <a:rPr lang="en-US" dirty="0" smtClean="0">
                <a:ea typeface="ヒラギノ角ゴ Pro W3" charset="0"/>
              </a:rPr>
              <a:t> can do for the company. </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104</a:t>
            </a:fld>
            <a:endParaRPr lang="en-US" sz="1300"/>
          </a:p>
        </p:txBody>
      </p:sp>
    </p:spTree>
    <p:extLst>
      <p:ext uri="{BB962C8B-B14F-4D97-AF65-F5344CB8AC3E}">
        <p14:creationId xmlns:p14="http://schemas.microsoft.com/office/powerpoint/2010/main" val="8139173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105</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a:t>
            </a:r>
            <a:r>
              <a:rPr lang="en-US" dirty="0" smtClean="0">
                <a:ea typeface="ヒラギノ角ゴ Pro W3" charset="0"/>
              </a:rPr>
              <a:t>newspaper (or listen to the politicians), </a:t>
            </a:r>
            <a:r>
              <a:rPr lang="en-US" dirty="0">
                <a:ea typeface="ヒラギノ角ゴ Pro W3" charset="0"/>
              </a:rPr>
              <a:t>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endParaRPr lang="en-US" dirty="0" smtClean="0">
              <a:ea typeface="ヒラギノ角ゴ Pro W3" charset="0"/>
            </a:endParaRPr>
          </a:p>
          <a:p>
            <a:pPr eaLnBrk="1" hangingPunct="1"/>
            <a:r>
              <a:rPr lang="en-US" dirty="0" smtClean="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7691851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 you will find that times have changed -- and the manufacturing is coming back home.</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/sites/singularity/2012/07/23/the-end-of-</a:t>
            </a:r>
            <a:r>
              <a:rPr lang="en-US" dirty="0" err="1">
                <a:ea typeface="ヒラギノ角ゴ Pro W3" charset="0"/>
              </a:rPr>
              <a:t>chinese</a:t>
            </a:r>
            <a:r>
              <a:rPr lang="en-US" dirty="0">
                <a:ea typeface="ヒラギノ角ゴ Pro W3" charset="0"/>
              </a:rPr>
              <a:t>-manufacturing-and-rebirth-of-u-s-industry/</a:t>
            </a:r>
          </a:p>
          <a:p>
            <a:r>
              <a:rPr lang="en-US" dirty="0">
                <a:ea typeface="ヒラギノ角ゴ Pro W3" charset="0"/>
              </a:rPr>
              <a:t>The End of Chinese Manufacturing and Rebirth of U.S. Industry</a:t>
            </a: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7305FF-18DC-E743-8C37-991E1A546656}" type="slidenum">
              <a:rPr lang="en-US" sz="1300"/>
              <a:pPr/>
              <a:t>106</a:t>
            </a:fld>
            <a:endParaRPr lang="en-US" sz="1300"/>
          </a:p>
        </p:txBody>
      </p:sp>
    </p:spTree>
    <p:extLst>
      <p:ext uri="{BB962C8B-B14F-4D97-AF65-F5344CB8AC3E}">
        <p14:creationId xmlns:p14="http://schemas.microsoft.com/office/powerpoint/2010/main" val="5362335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don</a:t>
            </a:r>
            <a:r>
              <a:rPr lang="ja-JP" altLang="en-US" dirty="0">
                <a:ea typeface="ヒラギノ角ゴ Pro W3" charset="0"/>
              </a:rPr>
              <a:t>’</a:t>
            </a:r>
            <a:r>
              <a:rPr lang="en-US" altLang="ja-JP" dirty="0">
                <a:ea typeface="ヒラギノ角ゴ Pro W3" charset="0"/>
              </a:rPr>
              <a:t>t believe me when I tell them that </a:t>
            </a:r>
            <a:r>
              <a:rPr lang="en-US" altLang="ja-JP" u="sng" dirty="0">
                <a:ea typeface="ヒラギノ角ゴ Pro W3" charset="0"/>
              </a:rPr>
              <a:t>Chinese</a:t>
            </a:r>
            <a:r>
              <a:rPr lang="en-US" altLang="ja-JP" dirty="0">
                <a:ea typeface="ヒラギノ角ゴ Pro W3" charset="0"/>
              </a:rPr>
              <a:t> companies have moved some of their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107</a:t>
            </a:fld>
            <a:endParaRPr lang="en-US" sz="1300"/>
          </a:p>
        </p:txBody>
      </p:sp>
    </p:spTree>
    <p:extLst>
      <p:ext uri="{BB962C8B-B14F-4D97-AF65-F5344CB8AC3E}">
        <p14:creationId xmlns:p14="http://schemas.microsoft.com/office/powerpoint/2010/main" val="6025024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62B19D7-D184-3A4E-9C74-BA55BEB3867A}" type="slidenum">
              <a:rPr lang="en-US" sz="1300"/>
              <a:pPr algn="r"/>
              <a:t>108</a:t>
            </a:fld>
            <a:endParaRPr lang="en-US" sz="1300"/>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xfrm>
            <a:off x="812800"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Here we have a  Chinese all-terrain vehicle company that </a:t>
            </a:r>
            <a:r>
              <a:rPr lang="en-US" dirty="0" smtClean="0">
                <a:ea typeface="ヒラギノ角ゴ Pro W3" charset="0"/>
              </a:rPr>
              <a:t>built a </a:t>
            </a:r>
            <a:r>
              <a:rPr lang="en-US" dirty="0">
                <a:ea typeface="ヒラギノ角ゴ Pro W3" charset="0"/>
              </a:rPr>
              <a:t>manufacturing plant in North </a:t>
            </a:r>
            <a:r>
              <a:rPr lang="en-US" dirty="0" smtClean="0">
                <a:ea typeface="ヒラギノ角ゴ Pro W3" charset="0"/>
              </a:rPr>
              <a:t>Carolina</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pPr eaLnBrk="1" hangingPunct="1"/>
            <a:r>
              <a:rPr lang="en-US" dirty="0">
                <a:solidFill>
                  <a:srgbClr val="FF0000"/>
                </a:solidFill>
                <a:ea typeface="ヒラギノ角ゴ Pro W3" charset="0"/>
              </a:rPr>
              <a:t>China-based RATO to open U.S. HQ in Lincoln County, hire up to 600 (maybe 1000 jobs)</a:t>
            </a:r>
          </a:p>
          <a:p>
            <a:pPr eaLnBrk="1" hangingPunct="1"/>
            <a:r>
              <a:rPr lang="en-US" dirty="0">
                <a:solidFill>
                  <a:srgbClr val="FF0000"/>
                </a:solidFill>
                <a:ea typeface="ヒラギノ角ゴ Pro W3" charset="0"/>
              </a:rPr>
              <a:t>Feb 16, 2012</a:t>
            </a:r>
          </a:p>
          <a:p>
            <a:pPr eaLnBrk="1" hangingPunct="1"/>
            <a:endParaRPr lang="en-US" dirty="0">
              <a:solidFill>
                <a:srgbClr val="FF0000"/>
              </a:solidFill>
              <a:ea typeface="ヒラギノ角ゴ Pro W3" charset="0"/>
            </a:endParaRP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3187417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solidFill>
            <a:srgbClr val="FFFFFF"/>
          </a:solidFill>
          <a:ln/>
        </p:spPr>
      </p:sp>
      <p:sp>
        <p:nvSpPr>
          <p:cNvPr id="25702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ea typeface="ヒラギノ角ゴ Pro W3" charset="0"/>
              </a:rPr>
              <a:t>Another Chinese company is bringing their solar panel factory to </a:t>
            </a:r>
            <a:r>
              <a:rPr lang="en-US" dirty="0" smtClean="0">
                <a:ea typeface="ヒラギノ角ゴ Pro W3" charset="0"/>
              </a:rPr>
              <a:t>Charlotte</a:t>
            </a:r>
          </a:p>
          <a:p>
            <a:endParaRPr lang="en-US" dirty="0">
              <a:ea typeface="ヒラギノ角ゴ Pro W3" charset="0"/>
            </a:endParaRPr>
          </a:p>
          <a:p>
            <a:endParaRPr lang="en-US" dirty="0">
              <a:ea typeface="ヒラギノ角ゴ Pro W3" charset="0"/>
            </a:endParaRPr>
          </a:p>
          <a:p>
            <a:r>
              <a:rPr lang="en-US" dirty="0">
                <a:solidFill>
                  <a:srgbClr val="CD0921"/>
                </a:solidFill>
                <a:ea typeface="ヒラギノ角ゴ Pro W3" charset="0"/>
              </a:rPr>
              <a:t>====</a:t>
            </a:r>
          </a:p>
          <a:p>
            <a:r>
              <a:rPr lang="en-US" dirty="0">
                <a:solidFill>
                  <a:srgbClr val="CD0921"/>
                </a:solidFill>
                <a:ea typeface="ヒラギノ角ゴ Pro W3" charset="0"/>
              </a:rPr>
              <a:t>International company will bring up to 36 jobs; site will serve as main manufacturing</a:t>
            </a:r>
          </a:p>
          <a:p>
            <a:r>
              <a:rPr lang="en-US" dirty="0">
                <a:solidFill>
                  <a:srgbClr val="CD0921"/>
                </a:solidFill>
                <a:ea typeface="ヒラギノ角ゴ Pro W3" charset="0"/>
              </a:rPr>
              <a:t>plant.</a:t>
            </a:r>
          </a:p>
          <a:p>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p:txBody>
      </p:sp>
      <p:sp>
        <p:nvSpPr>
          <p:cNvPr id="25702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F708F09-8E32-E44D-B247-D7B1D7ADF32C}" type="slidenum">
              <a:rPr lang="en-US" sz="1300"/>
              <a:pPr algn="r"/>
              <a:t>109</a:t>
            </a:fld>
            <a:endParaRPr lang="en-US" sz="1300"/>
          </a:p>
        </p:txBody>
      </p:sp>
    </p:spTree>
    <p:extLst>
      <p:ext uri="{BB962C8B-B14F-4D97-AF65-F5344CB8AC3E}">
        <p14:creationId xmlns:p14="http://schemas.microsoft.com/office/powerpoint/2010/main" val="94490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11</a:t>
            </a:fld>
            <a:endParaRPr lang="en-US" sz="1300"/>
          </a:p>
        </p:txBody>
      </p:sp>
      <p:sp>
        <p:nvSpPr>
          <p:cNvPr id="37890" name="Rectangle 2"/>
          <p:cNvSpPr>
            <a:spLocks noGrp="1" noRot="1" noChangeAspect="1" noChangeArrowheads="1" noTextEdit="1"/>
          </p:cNvSpPr>
          <p:nvPr>
            <p:ph type="sldImg"/>
          </p:nvPr>
        </p:nvSpPr>
        <p:spPr>
          <a:xfrm>
            <a:off x="1371600" y="1181100"/>
            <a:ext cx="3732835" cy="2799626"/>
          </a:xfrm>
          <a:solidFill>
            <a:srgbClr val="FFFFFF"/>
          </a:solidFill>
          <a:ln/>
        </p:spPr>
      </p:sp>
      <p:sp>
        <p:nvSpPr>
          <p:cNvPr id="37891" name="Rectangle 3"/>
          <p:cNvSpPr>
            <a:spLocks noGrp="1" noChangeArrowheads="1"/>
          </p:cNvSpPr>
          <p:nvPr>
            <p:ph type="body" idx="1"/>
          </p:nvPr>
        </p:nvSpPr>
        <p:spPr>
          <a:xfrm>
            <a:off x="650875" y="3980726"/>
            <a:ext cx="5521325" cy="538076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smtClean="0">
                <a:ea typeface="ヒラギノ角ゴ Pro W3" charset="0"/>
                <a:cs typeface="Times"/>
              </a:rPr>
              <a:t>Since you will be working with high school students, you need</a:t>
            </a:r>
            <a:r>
              <a:rPr lang="en-US" sz="1600" baseline="0" dirty="0" smtClean="0">
                <a:ea typeface="ヒラギノ角ゴ Pro W3" charset="0"/>
                <a:cs typeface="Times"/>
              </a:rPr>
              <a:t> to know what they are thinking.</a:t>
            </a:r>
          </a:p>
          <a:p>
            <a:pPr eaLnBrk="1" hangingPunct="1">
              <a:spcBef>
                <a:spcPct val="0"/>
              </a:spcBef>
            </a:pPr>
            <a:endParaRPr lang="en-US" sz="1600" dirty="0" smtClean="0">
              <a:solidFill>
                <a:srgbClr val="181512"/>
              </a:solidFill>
              <a:ea typeface="ヒラギノ角ゴ Pro W3" charset="0"/>
              <a:cs typeface="Times"/>
            </a:endParaRPr>
          </a:p>
          <a:p>
            <a:pPr eaLnBrk="1" hangingPunct="1">
              <a:spcBef>
                <a:spcPct val="0"/>
              </a:spcBef>
            </a:pPr>
            <a:r>
              <a:rPr lang="en-US" sz="1600" dirty="0" smtClean="0">
                <a:solidFill>
                  <a:srgbClr val="181512"/>
                </a:solidFill>
                <a:ea typeface="ヒラギノ角ゴ Pro W3" charset="0"/>
                <a:cs typeface="Times"/>
              </a:rPr>
              <a:t>Here </a:t>
            </a:r>
            <a:r>
              <a:rPr lang="en-US" sz="1600" dirty="0">
                <a:solidFill>
                  <a:srgbClr val="181512"/>
                </a:solidFill>
                <a:ea typeface="ヒラギノ角ゴ Pro W3" charset="0"/>
                <a:cs typeface="Times"/>
              </a:rPr>
              <a:t>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a:t>
            </a:r>
            <a:r>
              <a:rPr lang="en-US" sz="1600" dirty="0" smtClean="0">
                <a:solidFill>
                  <a:srgbClr val="181512"/>
                </a:solidFill>
                <a:ea typeface="ヒラギノ角ゴ Pro W3" charset="0"/>
                <a:cs typeface="Times"/>
              </a:rPr>
              <a:t>Carolina </a:t>
            </a:r>
            <a:r>
              <a:rPr lang="en-US" sz="1600" dirty="0">
                <a:solidFill>
                  <a:srgbClr val="181512"/>
                </a:solidFill>
                <a:ea typeface="ヒラギノ角ゴ Pro W3" charset="0"/>
                <a:cs typeface="Times"/>
              </a:rPr>
              <a:t>high school </a:t>
            </a:r>
            <a:r>
              <a:rPr lang="en-US" sz="1600" dirty="0" smtClean="0">
                <a:solidFill>
                  <a:srgbClr val="181512"/>
                </a:solidFill>
                <a:ea typeface="ヒラギノ角ゴ Pro W3" charset="0"/>
                <a:cs typeface="Times"/>
              </a:rPr>
              <a:t>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a:t>
            </a:r>
            <a:r>
              <a:rPr lang="en-US" sz="1600" dirty="0" smtClean="0">
                <a:solidFill>
                  <a:srgbClr val="181512"/>
                </a:solidFill>
                <a:ea typeface="ヒラギノ角ゴ Pro W3" charset="0"/>
                <a:cs typeface="Times"/>
              </a:rPr>
              <a:t>our high school graduates say </a:t>
            </a:r>
            <a:r>
              <a:rPr lang="en-US" sz="1600" dirty="0">
                <a:solidFill>
                  <a:srgbClr val="181512"/>
                </a:solidFill>
                <a:ea typeface="ヒラギノ角ゴ Pro W3" charset="0"/>
                <a:cs typeface="Times"/>
              </a:rPr>
              <a:t>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r>
              <a:rPr lang="en-US" sz="1600" dirty="0">
                <a:solidFill>
                  <a:srgbClr val="181512"/>
                </a:solidFill>
                <a:ea typeface="ヒラギノ角ゴ Pro W3" charset="0"/>
                <a:cs typeface="Times"/>
              </a:rPr>
              <a:t/>
            </a: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is the one-and-a-half percent of our </a:t>
            </a:r>
            <a:r>
              <a:rPr lang="en-US" sz="1600" dirty="0" smtClean="0">
                <a:solidFill>
                  <a:srgbClr val="181512"/>
                </a:solidFill>
                <a:ea typeface="ヒラギノ角ゴ Pro W3" charset="0"/>
                <a:cs typeface="Times"/>
              </a:rPr>
              <a:t>recent high school graduates </a:t>
            </a:r>
            <a:r>
              <a:rPr lang="en-US" sz="1600" dirty="0">
                <a:solidFill>
                  <a:srgbClr val="181512"/>
                </a:solidFill>
                <a:ea typeface="ヒラギノ角ゴ Pro W3" charset="0"/>
                <a:cs typeface="Times"/>
              </a:rPr>
              <a:t>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a:t>
            </a:r>
            <a:r>
              <a:rPr lang="en-US" altLang="ja-JP" sz="1600" dirty="0" smtClean="0">
                <a:solidFill>
                  <a:srgbClr val="181512"/>
                </a:solidFill>
                <a:ea typeface="ヒラギノ角ゴ Pro W3" charset="0"/>
                <a:cs typeface="Times"/>
              </a:rPr>
              <a:t>texting their friends.</a:t>
            </a:r>
            <a:endParaRPr lang="en-US" altLang="ja-JP" sz="1600" dirty="0">
              <a:solidFill>
                <a:srgbClr val="181512"/>
              </a:solidFill>
              <a:ea typeface="ヒラギノ角ゴ Pro W3" charset="0"/>
              <a:cs typeface="Times"/>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smtClean="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r>
              <a:rPr lang="en-US" sz="1600" dirty="0" smtClean="0">
                <a:solidFill>
                  <a:srgbClr val="181512"/>
                </a:solidFill>
                <a:ea typeface="ヒラギノ角ゴ Pro W3" charset="0"/>
                <a:cs typeface="ヒラギノ角ゴ Pro W3" charset="0"/>
              </a:rPr>
              <a:t>/</a:t>
            </a:r>
          </a:p>
          <a:p>
            <a:pPr marL="0" marR="0" indent="0" algn="l" defTabSz="914400" rtl="0" eaLnBrk="1" fontAlgn="auto" latinLnBrk="0" hangingPunct="1">
              <a:lnSpc>
                <a:spcPct val="100000"/>
              </a:lnSpc>
              <a:spcBef>
                <a:spcPct val="0"/>
              </a:spcBef>
              <a:spcAft>
                <a:spcPts val="0"/>
              </a:spcAft>
              <a:buClrTx/>
              <a:buSzTx/>
              <a:buFontTx/>
              <a:buNone/>
              <a:tabLst/>
              <a:defRPr/>
            </a:pPr>
            <a:r>
              <a:rPr lang="en-US" sz="1600" dirty="0" smtClean="0">
                <a:solidFill>
                  <a:srgbClr val="181512"/>
                </a:solidFill>
                <a:ea typeface="ヒラギノ角ゴ Pro W3" charset="0"/>
                <a:cs typeface="ヒラギノ角ゴ Pro W3" charset="0"/>
              </a:rPr>
              <a:t>NC Public Schools Statistical Profile 2014-2015</a:t>
            </a:r>
          </a:p>
          <a:p>
            <a:pPr eaLnBrk="1" hangingPunct="1">
              <a:spcBef>
                <a:spcPct val="0"/>
              </a:spcBef>
            </a:pPr>
            <a:endParaRPr lang="en-US" sz="1600" dirty="0" smtClean="0">
              <a:solidFill>
                <a:srgbClr val="181512"/>
              </a:solidFill>
              <a:ea typeface="ヒラギノ角ゴ Pro W3" charset="0"/>
              <a:cs typeface="ヒラギノ角ゴ Pro W3" charset="0"/>
            </a:endParaRPr>
          </a:p>
          <a:p>
            <a:pPr eaLnBrk="1" hangingPunct="1">
              <a:spcBef>
                <a:spcPct val="0"/>
              </a:spcBef>
            </a:pPr>
            <a:r>
              <a:rPr lang="en-US" sz="1600" dirty="0" smtClean="0">
                <a:solidFill>
                  <a:srgbClr val="181512"/>
                </a:solidFill>
                <a:ea typeface="ヒラギノ角ゴ Pro W3" charset="0"/>
                <a:cs typeface="ヒラギノ角ゴ Pro W3" charset="0"/>
              </a:rPr>
              <a:t>Pupil Information</a:t>
            </a:r>
          </a:p>
          <a:p>
            <a:pPr eaLnBrk="1" hangingPunct="1">
              <a:spcBef>
                <a:spcPct val="0"/>
              </a:spcBef>
            </a:pPr>
            <a:r>
              <a:rPr lang="en-US" sz="1600" dirty="0" smtClean="0">
                <a:solidFill>
                  <a:srgbClr val="181512"/>
                </a:solidFill>
                <a:ea typeface="ヒラギノ角ゴ Pro W3" charset="0"/>
                <a:cs typeface="ヒラギノ角ゴ Pro W3" charset="0"/>
              </a:rPr>
              <a:t>Table 12.1 High School Graduates by Intentions</a:t>
            </a:r>
            <a:endParaRPr lang="en-US" sz="1600" dirty="0">
              <a:solidFill>
                <a:srgbClr val="181512"/>
              </a:solidFill>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a:t>
            </a:r>
            <a:r>
              <a:rPr lang="en-US" sz="1600" dirty="0" smtClean="0">
                <a:solidFill>
                  <a:srgbClr val="181512"/>
                </a:solidFill>
                <a:ea typeface="ヒラギノ角ゴ Pro W3" charset="0"/>
                <a:cs typeface="ヒラギノ角ゴ Pro W3" charset="0"/>
              </a:rPr>
              <a:t>96,846 </a:t>
            </a:r>
            <a:r>
              <a:rPr lang="en-US" sz="1600" dirty="0">
                <a:solidFill>
                  <a:srgbClr val="181512"/>
                </a:solidFill>
                <a:ea typeface="ヒラギノ角ゴ Pro W3" charset="0"/>
                <a:cs typeface="ヒラギノ角ゴ Pro W3" charset="0"/>
              </a:rPr>
              <a:t>graduates in the class of </a:t>
            </a:r>
            <a:r>
              <a:rPr lang="en-US" sz="1600" dirty="0" smtClean="0">
                <a:solidFill>
                  <a:srgbClr val="181512"/>
                </a:solidFill>
                <a:ea typeface="ヒラギノ角ゴ Pro W3" charset="0"/>
                <a:cs typeface="ヒラギノ角ゴ Pro W3" charset="0"/>
              </a:rPr>
              <a:t>2015, </a:t>
            </a:r>
            <a:r>
              <a:rPr lang="en-US" sz="1600" dirty="0">
                <a:solidFill>
                  <a:srgbClr val="181512"/>
                </a:solidFill>
                <a:ea typeface="ヒラギノ角ゴ Pro W3" charset="0"/>
                <a:cs typeface="ヒラギノ角ゴ Pro W3" charset="0"/>
              </a:rPr>
              <a:t>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34.4% </a:t>
            </a:r>
            <a:r>
              <a:rPr lang="en-US" sz="1600" dirty="0">
                <a:ea typeface="ヒラギノ角ゴ Pro W3" charset="0"/>
                <a:cs typeface="ヒラギノ角ゴ Pro W3" charset="0"/>
              </a:rPr>
              <a:t>Public Senior Institutions</a:t>
            </a:r>
          </a:p>
          <a:p>
            <a:pPr eaLnBrk="1" hangingPunct="1"/>
            <a:r>
              <a:rPr lang="en-US" sz="1600" dirty="0" smtClean="0">
                <a:ea typeface="ヒラギノ角ゴ Pro W3" charset="0"/>
                <a:cs typeface="ヒラギノ角ゴ Pro W3" charset="0"/>
              </a:rPr>
              <a:t>10.4% </a:t>
            </a:r>
            <a:r>
              <a:rPr lang="en-US" sz="1600" dirty="0">
                <a:ea typeface="ヒラギノ角ゴ Pro W3" charset="0"/>
                <a:cs typeface="ヒラギノ角ゴ Pro W3" charset="0"/>
              </a:rPr>
              <a:t>Private Senior </a:t>
            </a:r>
            <a:r>
              <a:rPr lang="en-US" sz="1600" dirty="0" smtClean="0">
                <a:ea typeface="ヒラギノ角ゴ Pro W3" charset="0"/>
                <a:cs typeface="ヒラギノ角ゴ Pro W3" charset="0"/>
              </a:rPr>
              <a:t>Institutions</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37.2% </a:t>
            </a:r>
            <a:r>
              <a:rPr lang="en-US" sz="1600" dirty="0">
                <a:ea typeface="ヒラギノ角ゴ Pro W3" charset="0"/>
                <a:cs typeface="ヒラギノ角ゴ Pro W3" charset="0"/>
              </a:rPr>
              <a:t>Community/Technical College</a:t>
            </a:r>
          </a:p>
          <a:p>
            <a:pPr eaLnBrk="1" hangingPunct="1"/>
            <a:r>
              <a:rPr lang="en-US" sz="1600" dirty="0" smtClean="0">
                <a:ea typeface="ヒラギノ角ゴ Pro W3" charset="0"/>
                <a:cs typeface="ヒラギノ角ゴ Pro W3" charset="0"/>
              </a:rPr>
              <a:t>0.5% </a:t>
            </a:r>
            <a:r>
              <a:rPr lang="en-US" sz="1600" dirty="0">
                <a:ea typeface="ヒラギノ角ゴ Pro W3" charset="0"/>
                <a:cs typeface="ヒラギノ角ゴ Pro W3" charset="0"/>
              </a:rPr>
              <a:t>Private Junior College</a:t>
            </a:r>
          </a:p>
          <a:p>
            <a:pPr eaLnBrk="1" hangingPunct="1"/>
            <a:r>
              <a:rPr lang="en-US" sz="1600" dirty="0" smtClean="0">
                <a:ea typeface="ヒラギノ角ゴ Pro W3" charset="0"/>
                <a:cs typeface="ヒラギノ角ゴ Pro W3" charset="0"/>
              </a:rPr>
              <a:t>1.2% </a:t>
            </a:r>
            <a:r>
              <a:rPr lang="en-US" sz="1600" dirty="0">
                <a:ea typeface="ヒラギノ角ゴ Pro W3" charset="0"/>
                <a:cs typeface="ヒラギノ角ゴ Pro W3" charset="0"/>
              </a:rPr>
              <a:t>Trade/Business </a:t>
            </a:r>
            <a:r>
              <a:rPr lang="en-US" sz="1600" dirty="0" smtClean="0">
                <a:ea typeface="ヒラギノ角ゴ Pro W3" charset="0"/>
                <a:cs typeface="ヒラギノ角ゴ Pro W3" charset="0"/>
              </a:rPr>
              <a:t>School</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4.6% </a:t>
            </a:r>
            <a:r>
              <a:rPr lang="en-US" sz="1600" dirty="0">
                <a:ea typeface="ヒラギノ角ゴ Pro W3" charset="0"/>
                <a:cs typeface="ヒラギノ角ゴ Pro W3" charset="0"/>
              </a:rPr>
              <a:t>Military</a:t>
            </a:r>
          </a:p>
          <a:p>
            <a:pPr eaLnBrk="1" hangingPunct="1"/>
            <a:r>
              <a:rPr lang="en-US" sz="1600" dirty="0" smtClean="0">
                <a:ea typeface="ヒラギノ角ゴ Pro W3" charset="0"/>
                <a:cs typeface="ヒラギノ角ゴ Pro W3" charset="0"/>
              </a:rPr>
              <a:t>9.7% Employment</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1.9% </a:t>
            </a:r>
            <a:r>
              <a:rPr lang="en-US" sz="1600" dirty="0">
                <a:ea typeface="ヒラギノ角ゴ Pro W3" charset="0"/>
                <a:cs typeface="ヒラギノ角ゴ Pro W3" charset="0"/>
              </a:rPr>
              <a:t>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35878963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xfrm>
            <a:off x="1219200" y="4560888"/>
            <a:ext cx="49577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And Lenovo, who makes the IBM </a:t>
            </a:r>
            <a:r>
              <a:rPr lang="en-US" dirty="0" err="1">
                <a:ea typeface="ヒラギノ角ゴ Pro W3" charset="0"/>
              </a:rPr>
              <a:t>ThinkPads</a:t>
            </a:r>
            <a:r>
              <a:rPr lang="en-US" dirty="0">
                <a:ea typeface="ヒラギノ角ゴ Pro W3" charset="0"/>
              </a:rPr>
              <a:t>, is setting up manufacturing in the United States.</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ea typeface="ヒラギノ角ゴ Pro W3" charset="0"/>
            </a:endParaRPr>
          </a:p>
          <a:p>
            <a:r>
              <a:rPr lang="en-US" dirty="0">
                <a:ea typeface="ヒラギノ角ゴ Pro W3" charset="0"/>
              </a:rPr>
              <a:t>Chinese PC Giant Lenovo Starts Manufacturing in U.S.</a:t>
            </a:r>
          </a:p>
          <a:p>
            <a:endParaRPr lang="en-US" dirty="0">
              <a:ea typeface="ヒラギノ角ゴ Pro W3" charset="0"/>
            </a:endParaRPr>
          </a:p>
          <a:p>
            <a:r>
              <a:rPr lang="en-US" dirty="0">
                <a:ea typeface="ヒラギノ角ゴ Pro W3" charset="0"/>
              </a:rPr>
              <a:t>The Chinese electronics giant, now the world's largest PC maker, recently opened a manufacturing plant in North Carolina. Bloomberg Television was given a tour of the facility.</a:t>
            </a:r>
          </a:p>
          <a:p>
            <a:endParaRPr lang="en-US" dirty="0">
              <a:ea typeface="ヒラギノ角ゴ Pro W3" charset="0"/>
            </a:endParaRPr>
          </a:p>
          <a:p>
            <a:r>
              <a:rPr lang="en-US" dirty="0">
                <a:ea typeface="ヒラギノ角ゴ Pro W3" charset="0"/>
              </a:rPr>
              <a:t>The world's largest electronics companies, including those in the U.S., instinctively use Asian labor for assembly. The operations, led by </a:t>
            </a:r>
            <a:r>
              <a:rPr lang="en-US" dirty="0" err="1">
                <a:ea typeface="ヒラギノ角ゴ Pro W3" charset="0"/>
              </a:rPr>
              <a:t>Foxconn</a:t>
            </a:r>
            <a:r>
              <a:rPr lang="en-US" dirty="0">
                <a:ea typeface="ヒラギノ角ゴ Pro W3" charset="0"/>
              </a:rPr>
              <a:t> Technology Group, are typically cheap and highly skilled. But the practice of sending that work overseas has made these companies punching bags for politicians and pundits trying to explain America's long-term unemployment crisis. </a:t>
            </a:r>
          </a:p>
          <a:p>
            <a:endParaRPr lang="en-US" dirty="0">
              <a:ea typeface="ヒラギノ角ゴ Pro W3" charset="0"/>
            </a:endParaRPr>
          </a:p>
          <a:p>
            <a:endParaRPr lang="en-US" dirty="0">
              <a:ea typeface="ヒラギノ角ゴ Pro W3" charset="0"/>
            </a:endParaRP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527096-A347-9E4C-93D1-F85091C4D636}" type="slidenum">
              <a:rPr lang="en-US" sz="1300"/>
              <a:pPr/>
              <a:t>110</a:t>
            </a:fld>
            <a:endParaRPr lang="en-US" sz="1300"/>
          </a:p>
        </p:txBody>
      </p:sp>
    </p:spTree>
    <p:extLst>
      <p:ext uri="{BB962C8B-B14F-4D97-AF65-F5344CB8AC3E}">
        <p14:creationId xmlns:p14="http://schemas.microsoft.com/office/powerpoint/2010/main" val="8782494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is a </a:t>
            </a:r>
            <a:r>
              <a:rPr lang="en-US" dirty="0" smtClean="0"/>
              <a:t>Chinese manufacturer who recently picked North Carolina over South Carolina for a new manufacturing facility, and 88 jobs.</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www.areadevelopment.com</a:t>
            </a:r>
            <a:r>
              <a:rPr lang="en-US" dirty="0" smtClean="0"/>
              <a:t>/</a:t>
            </a:r>
            <a:r>
              <a:rPr lang="en-US" dirty="0" err="1" smtClean="0"/>
              <a:t>newsItems</a:t>
            </a:r>
            <a:r>
              <a:rPr lang="en-US" dirty="0" smtClean="0"/>
              <a:t>/8-2-2016/u-play-corporation-</a:t>
            </a:r>
            <a:r>
              <a:rPr lang="en-US" dirty="0" err="1" smtClean="0"/>
              <a:t>wayne</a:t>
            </a:r>
            <a:r>
              <a:rPr lang="en-US" dirty="0" smtClean="0"/>
              <a:t>-county-north-</a:t>
            </a:r>
            <a:r>
              <a:rPr lang="en-US" dirty="0" err="1" smtClean="0"/>
              <a:t>carolina.shtml</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www.bizjournals.com</a:t>
            </a:r>
            <a:r>
              <a:rPr lang="en-US" dirty="0" smtClean="0"/>
              <a:t>/triangle/blog/</a:t>
            </a:r>
            <a:r>
              <a:rPr lang="en-US" dirty="0" err="1" smtClean="0"/>
              <a:t>techflash</a:t>
            </a:r>
            <a:r>
              <a:rPr lang="en-US" dirty="0" smtClean="0"/>
              <a:t>/2016/08/</a:t>
            </a:r>
            <a:r>
              <a:rPr lang="en-US" dirty="0" err="1" smtClean="0"/>
              <a:t>chinese</a:t>
            </a:r>
            <a:r>
              <a:rPr lang="en-US" dirty="0" smtClean="0"/>
              <a:t>-firm-picks-north-</a:t>
            </a:r>
            <a:r>
              <a:rPr lang="en-US" dirty="0" err="1" smtClean="0"/>
              <a:t>carolina</a:t>
            </a:r>
            <a:r>
              <a:rPr lang="en-US" dirty="0" smtClean="0"/>
              <a:t>-over-</a:t>
            </a:r>
            <a:r>
              <a:rPr lang="en-US" dirty="0" err="1" smtClean="0"/>
              <a:t>south.html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F6BA5B6-2955-2249-96AC-43CB136E9EEA}" type="slidenum">
              <a:rPr lang="en-US" smtClean="0"/>
              <a:t>111</a:t>
            </a:fld>
            <a:endParaRPr lang="en-US"/>
          </a:p>
        </p:txBody>
      </p:sp>
    </p:spTree>
    <p:extLst>
      <p:ext uri="{BB962C8B-B14F-4D97-AF65-F5344CB8AC3E}">
        <p14:creationId xmlns:p14="http://schemas.microsoft.com/office/powerpoint/2010/main" val="13830580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Chinese </a:t>
            </a:r>
            <a:r>
              <a:rPr lang="en-US" u="sng" dirty="0" smtClean="0"/>
              <a:t>textile</a:t>
            </a:r>
            <a:r>
              <a:rPr lang="en-US" baseline="0" dirty="0" smtClean="0"/>
              <a:t> company setting up shop in North Carolina.</a:t>
            </a:r>
          </a:p>
          <a:p>
            <a:endParaRPr lang="en-US" baseline="0" dirty="0" smtClean="0"/>
          </a:p>
          <a:p>
            <a:endParaRPr lang="en-US" dirty="0" smtClean="0"/>
          </a:p>
          <a:p>
            <a:endParaRPr lang="en-US" dirty="0" smtClean="0"/>
          </a:p>
          <a:p>
            <a:r>
              <a:rPr lang="en-US" dirty="0" smtClean="0"/>
              <a:t>====</a:t>
            </a:r>
          </a:p>
          <a:p>
            <a:r>
              <a:rPr lang="en-US" dirty="0" smtClean="0"/>
              <a:t>https://</a:t>
            </a:r>
            <a:r>
              <a:rPr lang="en-US" dirty="0" err="1" smtClean="0"/>
              <a:t>edpnc.com</a:t>
            </a:r>
            <a:r>
              <a:rPr lang="en-US" dirty="0" smtClean="0"/>
              <a:t>/china-based-company-to-build-textile-plant-in-</a:t>
            </a:r>
            <a:r>
              <a:rPr lang="en-US" dirty="0" err="1" smtClean="0"/>
              <a:t>cleveland</a:t>
            </a:r>
            <a:r>
              <a:rPr lang="en-US" dirty="0" smtClean="0"/>
              <a:t>-county/</a:t>
            </a:r>
          </a:p>
        </p:txBody>
      </p:sp>
      <p:sp>
        <p:nvSpPr>
          <p:cNvPr id="4" name="Slide Number Placeholder 3"/>
          <p:cNvSpPr>
            <a:spLocks noGrp="1"/>
          </p:cNvSpPr>
          <p:nvPr>
            <p:ph type="sldNum" sz="quarter" idx="10"/>
          </p:nvPr>
        </p:nvSpPr>
        <p:spPr/>
        <p:txBody>
          <a:bodyPr/>
          <a:lstStyle/>
          <a:p>
            <a:fld id="{0F6BA5B6-2955-2249-96AC-43CB136E9EEA}" type="slidenum">
              <a:rPr lang="en-US" smtClean="0"/>
              <a:t>112</a:t>
            </a:fld>
            <a:endParaRPr lang="en-US"/>
          </a:p>
        </p:txBody>
      </p:sp>
    </p:spTree>
    <p:extLst>
      <p:ext uri="{BB962C8B-B14F-4D97-AF65-F5344CB8AC3E}">
        <p14:creationId xmlns:p14="http://schemas.microsoft.com/office/powerpoint/2010/main" val="1267988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CC13D1-AEF0-7245-A2A0-BADDF7B99F47}" type="slidenum">
              <a:rPr lang="en-US" sz="1300"/>
              <a:pPr algn="r"/>
              <a:t>113</a:t>
            </a:fld>
            <a:endParaRPr lang="en-US" sz="1300"/>
          </a:p>
        </p:txBody>
      </p:sp>
      <p:sp>
        <p:nvSpPr>
          <p:cNvPr id="259074"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xfrm>
            <a:off x="812800" y="4560888"/>
            <a:ext cx="54451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rPr>
              <a:t>And </a:t>
            </a:r>
            <a:r>
              <a:rPr lang="en-US" dirty="0" smtClean="0">
                <a:ea typeface="ヒラギノ角ゴ Pro W3" charset="0"/>
              </a:rPr>
              <a:t>Chinese Wind </a:t>
            </a:r>
            <a:r>
              <a:rPr lang="en-US" dirty="0">
                <a:ea typeface="ヒラギノ角ゴ Pro W3" charset="0"/>
              </a:rPr>
              <a:t>Power </a:t>
            </a:r>
            <a:r>
              <a:rPr lang="en-US" dirty="0" smtClean="0">
                <a:ea typeface="ヒラギノ角ゴ Pro W3" charset="0"/>
              </a:rPr>
              <a:t>Technologies is coming </a:t>
            </a:r>
            <a:r>
              <a:rPr lang="en-US" dirty="0">
                <a:ea typeface="ヒラギノ角ゴ Pro W3" charset="0"/>
              </a:rPr>
              <a:t>to </a:t>
            </a:r>
            <a:r>
              <a:rPr lang="en-US" dirty="0" smtClean="0">
                <a:ea typeface="ヒラギノ角ゴ Pro W3" charset="0"/>
              </a:rPr>
              <a:t>Raleigh.</a:t>
            </a:r>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What should we be doing to prepare our current </a:t>
            </a:r>
            <a:r>
              <a:rPr lang="en-US" dirty="0" smtClean="0">
                <a:ea typeface="ヒラギノ角ゴ Pro W3" charset="0"/>
              </a:rPr>
              <a:t>students </a:t>
            </a:r>
            <a:r>
              <a:rPr lang="en-US" dirty="0">
                <a:ea typeface="ヒラギノ角ゴ Pro W3" charset="0"/>
              </a:rPr>
              <a:t>for these jobs, and the jobs that will follow?</a:t>
            </a:r>
          </a:p>
          <a:p>
            <a:pPr eaLnBrk="1" hangingPunct="1"/>
            <a:endParaRPr lang="en-US" dirty="0">
              <a:ea typeface="ヒラギノ角ゴ Pro W3" charset="0"/>
            </a:endParaRPr>
          </a:p>
          <a:p>
            <a:pPr eaLnBrk="1" hangingPunct="1"/>
            <a:r>
              <a:rPr lang="en-US" dirty="0">
                <a:ea typeface="ヒラギノ角ゴ Pro W3" charset="0"/>
              </a:rPr>
              <a:t>How are we preparing </a:t>
            </a:r>
            <a:r>
              <a:rPr lang="en-US" dirty="0" smtClean="0">
                <a:ea typeface="ヒラギノ角ゴ Pro W3" charset="0"/>
              </a:rPr>
              <a:t>our youth to </a:t>
            </a:r>
            <a:r>
              <a:rPr lang="en-US" dirty="0">
                <a:ea typeface="ヒラギノ角ゴ Pro W3" charset="0"/>
              </a:rPr>
              <a:t>work for a company with cultural norms that our different from ours?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r>
              <a:rPr lang="en-US" dirty="0">
                <a:solidFill>
                  <a:srgbClr val="FF0000"/>
                </a:solidFill>
                <a:ea typeface="ヒラギノ角ゴ Pro W3" charset="0"/>
              </a:rPr>
              <a:t>China Ming Yang Wind Power Group Limited, a wind turbine manufacturer in China, opened a North American research and development center on </a:t>
            </a:r>
            <a:r>
              <a:rPr lang="en-US" dirty="0">
                <a:solidFill>
                  <a:srgbClr val="FF0000"/>
                </a:solidFill>
                <a:ea typeface="ヒラギノ角ゴ Pro W3" charset="0"/>
                <a:hlinkClick r:id="rId3"/>
              </a:rPr>
              <a:t>N.C. State</a:t>
            </a:r>
            <a:r>
              <a:rPr lang="ja-JP" altLang="en-US" dirty="0">
                <a:solidFill>
                  <a:srgbClr val="FF0000"/>
                </a:solidFill>
                <a:ea typeface="ヒラギノ角ゴ Pro W3" charset="0"/>
                <a:hlinkClick r:id="rId3"/>
              </a:rPr>
              <a:t>’</a:t>
            </a:r>
            <a:r>
              <a:rPr lang="en-US" altLang="ja-JP" dirty="0">
                <a:solidFill>
                  <a:srgbClr val="FF0000"/>
                </a:solidFill>
                <a:ea typeface="ヒラギノ角ゴ Pro W3" charset="0"/>
                <a:hlinkClick r:id="rId3"/>
              </a:rPr>
              <a:t>s</a:t>
            </a:r>
            <a:r>
              <a:rPr lang="en-US" altLang="ja-JP" dirty="0">
                <a:solidFill>
                  <a:srgbClr val="FF0000"/>
                </a:solidFill>
                <a:ea typeface="ヒラギノ角ゴ Pro W3" charset="0"/>
              </a:rPr>
              <a:t>    Centennial Campus on Tuesday.</a:t>
            </a:r>
          </a:p>
          <a:p>
            <a:r>
              <a:rPr lang="en-US" dirty="0">
                <a:solidFill>
                  <a:srgbClr val="FF0000"/>
                </a:solidFill>
                <a:ea typeface="ヒラギノ角ゴ Pro W3" charset="0"/>
              </a:rPr>
              <a:t>The center will focus on offshore wind turbine research and development. </a:t>
            </a:r>
            <a:r>
              <a:rPr lang="en-US" dirty="0">
                <a:solidFill>
                  <a:srgbClr val="FF0000"/>
                </a:solidFill>
                <a:ea typeface="ヒラギノ角ゴ Pro W3" charset="0"/>
                <a:hlinkClick r:id="rId4" invalidUrl="http://www.bizjournals.com/triangle/search/results?q=Shu Ching Quek"/>
              </a:rPr>
              <a:t>Shu Ching Quek</a:t>
            </a:r>
            <a:r>
              <a:rPr lang="en-US" dirty="0">
                <a:solidFill>
                  <a:srgbClr val="FF0000"/>
                </a:solidFill>
                <a:ea typeface="ヒラギノ角ゴ Pro W3" charset="0"/>
              </a:rPr>
              <a:t>, president of Ming Yang Wind Power USA Inc. (NYSE: MY), will lead the center.</a:t>
            </a:r>
          </a:p>
          <a:p>
            <a:r>
              <a:rPr lang="en-US" dirty="0">
                <a:solidFill>
                  <a:srgbClr val="FF0000"/>
                </a:solidFill>
                <a:ea typeface="ヒラギノ角ゴ Pro W3" charset="0"/>
              </a:rPr>
              <a:t>Initially, the company will employ about five people at Centennial Campus, according to </a:t>
            </a:r>
            <a:r>
              <a:rPr lang="en-US" dirty="0">
                <a:solidFill>
                  <a:srgbClr val="FF0000"/>
                </a:solidFill>
                <a:ea typeface="ヒラギノ角ゴ Pro W3" charset="0"/>
                <a:hlinkClick r:id="rId5" invalidUrl="http://www.bizjournals.com/triangle/search/results?q=Gene Pinder"/>
              </a:rPr>
              <a:t>Gene Pinder</a:t>
            </a:r>
            <a:r>
              <a:rPr lang="en-US" dirty="0">
                <a:solidFill>
                  <a:srgbClr val="FF0000"/>
                </a:solidFill>
                <a:ea typeface="ヒラギノ角ゴ Pro W3" charset="0"/>
              </a:rPr>
              <a:t>, the campus</a:t>
            </a:r>
            <a:r>
              <a:rPr lang="ja-JP" altLang="en-US" dirty="0">
                <a:solidFill>
                  <a:srgbClr val="FF0000"/>
                </a:solidFill>
                <a:ea typeface="ヒラギノ角ゴ Pro W3" charset="0"/>
              </a:rPr>
              <a:t>’</a:t>
            </a:r>
            <a:r>
              <a:rPr lang="en-US" altLang="ja-JP" dirty="0">
                <a:solidFill>
                  <a:srgbClr val="FF0000"/>
                </a:solidFill>
                <a:ea typeface="ヒラギノ角ゴ Pro W3" charset="0"/>
              </a:rPr>
              <a:t> marketing director. It has leased space formerly occupied by </a:t>
            </a:r>
            <a:r>
              <a:rPr lang="en-US" altLang="ja-JP" dirty="0" err="1">
                <a:solidFill>
                  <a:srgbClr val="FF0000"/>
                </a:solidFill>
                <a:ea typeface="ヒラギノ角ゴ Pro W3" charset="0"/>
              </a:rPr>
              <a:t>WebAssign</a:t>
            </a:r>
            <a:r>
              <a:rPr lang="en-US" altLang="ja-JP" dirty="0">
                <a:solidFill>
                  <a:srgbClr val="FF0000"/>
                </a:solidFill>
                <a:ea typeface="ヒラギノ角ゴ Pro W3" charset="0"/>
              </a:rPr>
              <a:t> in the Venture Center IV building at Centennial Campus.</a:t>
            </a: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1951644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And here it works the other way around.</a:t>
            </a:r>
          </a:p>
          <a:p>
            <a:endParaRPr lang="en-US" dirty="0">
              <a:ea typeface="ヒラギノ角ゴ Pro W3" charset="0"/>
            </a:endParaRPr>
          </a:p>
          <a:p>
            <a:r>
              <a:rPr lang="en-US" dirty="0" smtClean="0">
                <a:ea typeface="ヒラギノ角ゴ Pro W3" charset="0"/>
              </a:rPr>
              <a:t>Here </a:t>
            </a:r>
            <a:r>
              <a:rPr lang="en-US" dirty="0">
                <a:ea typeface="ヒラギノ角ゴ Pro W3" charset="0"/>
              </a:rPr>
              <a:t>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a:t>
            </a:r>
            <a:r>
              <a:rPr lang="en-US" dirty="0" smtClean="0">
                <a:ea typeface="ヒラギノ角ゴ Pro W3" charset="0"/>
              </a:rPr>
              <a:t>it</a:t>
            </a:r>
            <a:r>
              <a:rPr lang="ja-JP" altLang="en-US" dirty="0" smtClean="0">
                <a:ea typeface="ヒラギノ角ゴ Pro W3" charset="0"/>
              </a:rPr>
              <a:t>’</a:t>
            </a:r>
            <a:r>
              <a:rPr lang="en-US" altLang="ja-JP" dirty="0" smtClean="0">
                <a:ea typeface="ヒラギノ角ゴ Pro W3" charset="0"/>
              </a:rPr>
              <a:t>s high</a:t>
            </a:r>
            <a:r>
              <a:rPr lang="en-US" altLang="ja-JP" dirty="0">
                <a:ea typeface="ヒラギノ角ゴ Pro W3" charset="0"/>
              </a:rPr>
              <a:t>-</a:t>
            </a:r>
            <a:r>
              <a:rPr lang="en-US" altLang="ja-JP" dirty="0" smtClean="0">
                <a:ea typeface="ヒラギノ角ゴ Pro W3" charset="0"/>
              </a:rPr>
              <a:t>quality mattresses </a:t>
            </a:r>
            <a:r>
              <a:rPr lang="en-US" altLang="ja-JP" dirty="0">
                <a:ea typeface="ヒラギノ角ゴ Pro W3" charset="0"/>
              </a:rPr>
              <a:t>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114</a:t>
            </a:fld>
            <a:endParaRPr lang="en-US" sz="1300"/>
          </a:p>
        </p:txBody>
      </p:sp>
    </p:spTree>
    <p:extLst>
      <p:ext uri="{BB962C8B-B14F-4D97-AF65-F5344CB8AC3E}">
        <p14:creationId xmlns:p14="http://schemas.microsoft.com/office/powerpoint/2010/main" val="16030857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smtClean="0"/>
              <a:t>Not all things are made in China. </a:t>
            </a:r>
          </a:p>
          <a:p>
            <a:endParaRPr lang="en-US" dirty="0" smtClean="0"/>
          </a:p>
          <a:p>
            <a:r>
              <a:rPr lang="en-US" dirty="0" smtClean="0"/>
              <a:t>North Carolina has a healthy export business, and as you see, we sold over 2 million dollars worth</a:t>
            </a:r>
            <a:r>
              <a:rPr lang="en-US" baseline="0" dirty="0" smtClean="0"/>
              <a:t> of products last year </a:t>
            </a:r>
            <a:r>
              <a:rPr lang="en-US" dirty="0" smtClean="0"/>
              <a:t>to China.</a:t>
            </a:r>
          </a:p>
          <a:p>
            <a:endParaRPr lang="en-US" dirty="0" smtClean="0"/>
          </a:p>
          <a:p>
            <a:endParaRPr lang="en-US" dirty="0" smtClean="0"/>
          </a:p>
          <a:p>
            <a:r>
              <a:rPr lang="en-US" dirty="0" smtClean="0"/>
              <a:t>====</a:t>
            </a:r>
          </a:p>
          <a:p>
            <a:endParaRPr lang="en-US" dirty="0" smtClean="0"/>
          </a:p>
          <a:p>
            <a:r>
              <a:rPr lang="en-US" dirty="0" smtClean="0"/>
              <a:t>https://</a:t>
            </a:r>
            <a:r>
              <a:rPr lang="en-US" dirty="0" err="1" smtClean="0"/>
              <a:t>www.census.gov</a:t>
            </a:r>
            <a:r>
              <a:rPr lang="en-US" dirty="0" smtClean="0"/>
              <a:t>/foreign-trade/statistics/state/data/</a:t>
            </a:r>
            <a:r>
              <a:rPr lang="en-US" dirty="0" err="1" smtClean="0"/>
              <a:t>nc.html</a:t>
            </a:r>
            <a:endParaRPr lang="en-US" dirty="0" smtClean="0"/>
          </a:p>
          <a:p>
            <a:endParaRPr lang="en-US" dirty="0" smtClean="0"/>
          </a:p>
          <a:p>
            <a:r>
              <a:rPr lang="en-US" dirty="0" smtClean="0"/>
              <a:t>2016 data</a:t>
            </a:r>
          </a:p>
          <a:p>
            <a:endParaRPr lang="en-US" dirty="0" smtClean="0"/>
          </a:p>
          <a:p>
            <a:r>
              <a:rPr lang="en-US" dirty="0" smtClean="0"/>
              <a:t>Map</a:t>
            </a:r>
          </a:p>
          <a:p>
            <a:r>
              <a:rPr lang="en-US" dirty="0" smtClean="0"/>
              <a:t>http://4.bp.blogspot.com/-_</a:t>
            </a:r>
            <a:r>
              <a:rPr lang="en-US" dirty="0" err="1" smtClean="0"/>
              <a:t>aOqG-WDaic</a:t>
            </a:r>
            <a:r>
              <a:rPr lang="en-US" dirty="0" smtClean="0"/>
              <a:t>/T91LXcUziPI/AAAAAAAAAQs/TZ9SqXv0XY8/s1600/KidsFlatGlobe2.jpg</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115</a:t>
            </a:fld>
            <a:endParaRPr lang="en-US"/>
          </a:p>
        </p:txBody>
      </p:sp>
    </p:spTree>
    <p:extLst>
      <p:ext uri="{BB962C8B-B14F-4D97-AF65-F5344CB8AC3E}">
        <p14:creationId xmlns:p14="http://schemas.microsoft.com/office/powerpoint/2010/main" val="9129315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721261" cy="2790946"/>
          </a:xfrm>
        </p:spPr>
      </p:sp>
      <p:sp>
        <p:nvSpPr>
          <p:cNvPr id="3" name="Notes Placeholder 2"/>
          <p:cNvSpPr>
            <a:spLocks noGrp="1"/>
          </p:cNvSpPr>
          <p:nvPr>
            <p:ph type="body" idx="1"/>
          </p:nvPr>
        </p:nvSpPr>
        <p:spPr>
          <a:xfrm>
            <a:off x="685800" y="4016415"/>
            <a:ext cx="5486400" cy="5127585"/>
          </a:xfrm>
        </p:spPr>
        <p:txBody>
          <a:bodyPr/>
          <a:lstStyle/>
          <a:p>
            <a:r>
              <a:rPr lang="en-US" dirty="0" smtClean="0"/>
              <a:t>And in case you are wondering what the</a:t>
            </a:r>
            <a:r>
              <a:rPr lang="en-US" baseline="0" dirty="0" smtClean="0"/>
              <a:t> other countries are buying from us. </a:t>
            </a:r>
          </a:p>
          <a:p>
            <a:endParaRPr lang="en-US" baseline="0" dirty="0" smtClean="0"/>
          </a:p>
          <a:p>
            <a:r>
              <a:rPr lang="en-US" baseline="0" dirty="0" smtClean="0"/>
              <a:t>You see here that North Carolina exports lots of airplanes and aviation parts -- and pharmaceuticals.</a:t>
            </a:r>
          </a:p>
          <a:p>
            <a:endParaRPr lang="en-US" baseline="0" dirty="0" smtClean="0"/>
          </a:p>
          <a:p>
            <a:r>
              <a:rPr lang="en-US" baseline="0" dirty="0" smtClean="0"/>
              <a:t>And there is still a high demand around the world for some of our older products like tobacco and cotton yarn.</a:t>
            </a:r>
          </a:p>
          <a:p>
            <a:endParaRPr lang="en-US" baseline="0" dirty="0" smtClean="0"/>
          </a:p>
          <a:p>
            <a:r>
              <a:rPr lang="en-US" dirty="0" smtClean="0">
                <a:ea typeface="ヒラギノ角ゴ Pro W3" charset="0"/>
              </a:rPr>
              <a:t>Who knew this?</a:t>
            </a:r>
          </a:p>
          <a:p>
            <a:endParaRPr lang="en-US" dirty="0" smtClean="0">
              <a:ea typeface="ヒラギノ角ゴ Pro W3" charset="0"/>
            </a:endParaRPr>
          </a:p>
          <a:p>
            <a:r>
              <a:rPr lang="en-US" dirty="0" smtClean="0">
                <a:ea typeface="ヒラギノ角ゴ Pro W3" charset="0"/>
              </a:rPr>
              <a:t>We need lots of skilled workers to keep making this stuff that the Chinese, and others are buying from us.</a:t>
            </a:r>
          </a:p>
          <a:p>
            <a:endParaRPr lang="en-US" dirty="0" smtClean="0">
              <a:ea typeface="ヒラギノ角ゴ Pro W3" charset="0"/>
            </a:endParaRPr>
          </a:p>
          <a:p>
            <a:r>
              <a:rPr lang="en-US" dirty="0" smtClean="0"/>
              <a:t>======</a:t>
            </a:r>
          </a:p>
          <a:p>
            <a:r>
              <a:rPr lang="en-US" dirty="0"/>
              <a:t>https://</a:t>
            </a:r>
            <a:r>
              <a:rPr lang="en-US" dirty="0" err="1"/>
              <a:t>www.census.gov</a:t>
            </a:r>
            <a:r>
              <a:rPr lang="en-US" dirty="0"/>
              <a:t>/foreign-trade/statistics/state/data/</a:t>
            </a:r>
            <a:r>
              <a:rPr lang="en-US" dirty="0" err="1"/>
              <a:t>nc.html</a:t>
            </a:r>
            <a:endParaRPr lang="en-US" dirty="0"/>
          </a:p>
          <a:p>
            <a:endParaRPr lang="en-US" dirty="0"/>
          </a:p>
          <a:p>
            <a:r>
              <a:rPr lang="en-US" dirty="0"/>
              <a:t>2016 data</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116</a:t>
            </a:fld>
            <a:endParaRPr lang="en-US"/>
          </a:p>
        </p:txBody>
      </p:sp>
    </p:spTree>
    <p:extLst>
      <p:ext uri="{BB962C8B-B14F-4D97-AF65-F5344CB8AC3E}">
        <p14:creationId xmlns:p14="http://schemas.microsoft.com/office/powerpoint/2010/main" val="11358068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That's the big difference between old-school</a:t>
            </a:r>
            <a:r>
              <a:rPr lang="en-US" baseline="0" dirty="0" smtClean="0">
                <a:ea typeface="ヒラギノ角ゴ Pro W3" charset="0"/>
              </a:rPr>
              <a:t> manufacturing and modern advanced manufacturing.  </a:t>
            </a:r>
          </a:p>
          <a:p>
            <a:endParaRPr lang="en-US" baseline="0" dirty="0" smtClean="0">
              <a:ea typeface="ヒラギノ角ゴ Pro W3" charset="0"/>
            </a:endParaRPr>
          </a:p>
          <a:p>
            <a:r>
              <a:rPr lang="en-US" baseline="0" dirty="0" smtClean="0">
                <a:ea typeface="ヒラギノ角ゴ Pro W3" charset="0"/>
              </a:rPr>
              <a:t>The manufacturers need people who know math, physics, and can solve problems.</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117</a:t>
            </a:fld>
            <a:endParaRPr lang="en-US" sz="1300"/>
          </a:p>
        </p:txBody>
      </p:sp>
    </p:spTree>
    <p:extLst>
      <p:ext uri="{BB962C8B-B14F-4D97-AF65-F5344CB8AC3E}">
        <p14:creationId xmlns:p14="http://schemas.microsoft.com/office/powerpoint/2010/main" val="14512458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I mentioned this earlier.</a:t>
            </a:r>
          </a:p>
          <a:p>
            <a:endParaRPr lang="en-US"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Spread the word.</a:t>
            </a: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118</a:t>
            </a:fld>
            <a:endParaRPr lang="en-US" sz="1300"/>
          </a:p>
        </p:txBody>
      </p:sp>
    </p:spTree>
    <p:extLst>
      <p:ext uri="{BB962C8B-B14F-4D97-AF65-F5344CB8AC3E}">
        <p14:creationId xmlns:p14="http://schemas.microsoft.com/office/powerpoint/2010/main" val="13632184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00668" cy="2925501"/>
          </a:xfrm>
        </p:spPr>
      </p:sp>
      <p:sp>
        <p:nvSpPr>
          <p:cNvPr id="3" name="Notes Placeholder 2"/>
          <p:cNvSpPr>
            <a:spLocks noGrp="1"/>
          </p:cNvSpPr>
          <p:nvPr>
            <p:ph type="body" idx="1"/>
          </p:nvPr>
        </p:nvSpPr>
        <p:spPr>
          <a:xfrm>
            <a:off x="685800" y="3854370"/>
            <a:ext cx="5486400" cy="5289630"/>
          </a:xfrm>
        </p:spPr>
        <p:txBody>
          <a:bodyPr>
            <a:noAutofit/>
          </a:bodyPr>
          <a:lstStyle/>
          <a:p>
            <a:r>
              <a:rPr lang="en-US" dirty="0" smtClean="0"/>
              <a:t>Last year, folks around the world got to see some of our Made in North Carolina products, like these uniforms worn by the American athletes at the Olympics.</a:t>
            </a:r>
          </a:p>
          <a:p>
            <a:endParaRPr lang="en-US" dirty="0" smtClean="0"/>
          </a:p>
          <a:p>
            <a:r>
              <a:rPr lang="en-US" dirty="0" smtClean="0"/>
              <a:t>The textile industry is alive and well in North Carolina. </a:t>
            </a:r>
          </a:p>
          <a:p>
            <a:r>
              <a:rPr lang="en-US" baseline="0" dirty="0" smtClean="0"/>
              <a:t>There are no longer sweat shops in North Carolina with young ladies hunched over a manual sewing machine. </a:t>
            </a:r>
          </a:p>
          <a:p>
            <a:r>
              <a:rPr lang="en-US" baseline="0" dirty="0" smtClean="0"/>
              <a:t>No -- these textile operations are high-tech and require smart folks to operate the equipment.</a:t>
            </a:r>
          </a:p>
          <a:p>
            <a:endParaRPr lang="en-US" baseline="0" dirty="0" smtClean="0"/>
          </a:p>
          <a:p>
            <a:r>
              <a:rPr lang="en-US" baseline="0" dirty="0" smtClean="0"/>
              <a:t>Advanced Manufacturing, including textile production, is big in North Carolina.</a:t>
            </a:r>
            <a:endParaRPr lang="en-US" dirty="0" smtClean="0"/>
          </a:p>
          <a:p>
            <a:endParaRPr lang="en-US" dirty="0" smtClean="0"/>
          </a:p>
          <a:p>
            <a:endParaRPr lang="en-US" dirty="0" smtClean="0"/>
          </a:p>
          <a:p>
            <a:r>
              <a:rPr lang="en-US" dirty="0" smtClean="0"/>
              <a:t>====</a:t>
            </a:r>
          </a:p>
          <a:p>
            <a:r>
              <a:rPr lang="en-US" dirty="0" smtClean="0"/>
              <a:t>Opening Ceremony</a:t>
            </a:r>
          </a:p>
          <a:p>
            <a:r>
              <a:rPr lang="en-US" dirty="0" smtClean="0"/>
              <a:t>http://</a:t>
            </a:r>
            <a:r>
              <a:rPr lang="en-US" dirty="0" err="1" smtClean="0"/>
              <a:t>www.bizjournals.com</a:t>
            </a:r>
            <a:r>
              <a:rPr lang="en-US" dirty="0" smtClean="0"/>
              <a:t>/triangle/news/2016/08/09/</a:t>
            </a:r>
            <a:r>
              <a:rPr lang="en-US" dirty="0" err="1" smtClean="0"/>
              <a:t>those-team-usa-uniforms-in-rio-made-in-north.html?ana</a:t>
            </a:r>
            <a:r>
              <a:rPr lang="en-US" dirty="0" smtClean="0"/>
              <a:t>=</a:t>
            </a:r>
            <a:r>
              <a:rPr lang="en-US" dirty="0" err="1" smtClean="0"/>
              <a:t>e_du_prem&amp;s</a:t>
            </a:r>
            <a:r>
              <a:rPr lang="en-US" dirty="0" smtClean="0"/>
              <a:t>=</a:t>
            </a:r>
            <a:r>
              <a:rPr lang="en-US" dirty="0" err="1" smtClean="0"/>
              <a:t>article_du&amp;ed</a:t>
            </a:r>
            <a:r>
              <a:rPr lang="en-US" dirty="0" smtClean="0"/>
              <a:t>=2016-08-09&amp;u=DFsejj4U8KnV9lBFgI8D1Q03b85e1a&amp;t=1470853007&amp;j=75380092</a:t>
            </a:r>
          </a:p>
          <a:p>
            <a:endParaRPr lang="en-US" dirty="0" smtClean="0"/>
          </a:p>
          <a:p>
            <a:r>
              <a:rPr lang="en-US" dirty="0" smtClean="0"/>
              <a:t>Rowing Team</a:t>
            </a:r>
          </a:p>
          <a:p>
            <a:r>
              <a:rPr lang="en-US" dirty="0" smtClean="0"/>
              <a:t>http://</a:t>
            </a:r>
            <a:r>
              <a:rPr lang="en-US" dirty="0" err="1" smtClean="0"/>
              <a:t>www.wcnc.com</a:t>
            </a:r>
            <a:r>
              <a:rPr lang="en-US" dirty="0" smtClean="0"/>
              <a:t>/sports/</a:t>
            </a:r>
            <a:r>
              <a:rPr lang="en-US" dirty="0" err="1" smtClean="0"/>
              <a:t>olympics</a:t>
            </a:r>
            <a:r>
              <a:rPr lang="en-US" dirty="0" smtClean="0"/>
              <a:t>/local-business-made-</a:t>
            </a:r>
            <a:r>
              <a:rPr lang="en-US" dirty="0" err="1" smtClean="0"/>
              <a:t>olympic</a:t>
            </a:r>
            <a:r>
              <a:rPr lang="en-US" dirty="0" smtClean="0"/>
              <a:t>-uniforms/280016944</a:t>
            </a:r>
          </a:p>
          <a:p>
            <a:endParaRPr lang="en-US" dirty="0" smtClean="0"/>
          </a:p>
          <a:p>
            <a:r>
              <a:rPr lang="en-US" dirty="0" smtClean="0"/>
              <a:t>White fabric</a:t>
            </a:r>
          </a:p>
          <a:p>
            <a:r>
              <a:rPr lang="en-US" dirty="0" smtClean="0"/>
              <a:t>http://www.wyff4.com/sports/2016-olympics/upstate-company-helps-make-uniforms-for-us-</a:t>
            </a:r>
            <a:r>
              <a:rPr lang="en-US" dirty="0" err="1" smtClean="0"/>
              <a:t>olympians</a:t>
            </a:r>
            <a:r>
              <a:rPr lang="en-US" dirty="0" smtClean="0"/>
              <a:t>/41032828</a:t>
            </a:r>
          </a:p>
          <a:p>
            <a:endParaRPr lang="en-US" dirty="0" smtClean="0"/>
          </a:p>
          <a:p>
            <a:r>
              <a:rPr lang="en-US" dirty="0" smtClean="0"/>
              <a:t>Pants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r>
              <a:rPr lang="en-US" dirty="0" smtClean="0"/>
              <a:t>Blazers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endParaRPr lang="en-US" dirty="0" smtClean="0"/>
          </a:p>
          <a:p>
            <a:endParaRPr lang="en-US" dirty="0" smtClean="0"/>
          </a:p>
          <a:p>
            <a:r>
              <a:rPr lang="en-US" dirty="0" smtClean="0"/>
              <a:t>The white thread in the pants you see here was</a:t>
            </a:r>
            <a:r>
              <a:rPr lang="en-US" baseline="0" dirty="0" smtClean="0"/>
              <a:t> made in North Carolina and shipped to South Carolina where </a:t>
            </a:r>
            <a:r>
              <a:rPr lang="en-US" dirty="0" smtClean="0"/>
              <a:t>the white fabric was made. </a:t>
            </a:r>
          </a:p>
          <a:p>
            <a:r>
              <a:rPr lang="en-US" dirty="0" smtClean="0"/>
              <a:t>Then the white fabric came back to</a:t>
            </a:r>
            <a:r>
              <a:rPr lang="en-US" baseline="0" dirty="0" smtClean="0"/>
              <a:t> North Carolina where </a:t>
            </a:r>
            <a:r>
              <a:rPr lang="en-US" dirty="0" smtClean="0"/>
              <a:t>the</a:t>
            </a:r>
            <a:r>
              <a:rPr lang="en-US" baseline="0" dirty="0" smtClean="0"/>
              <a:t> </a:t>
            </a:r>
            <a:r>
              <a:rPr lang="en-US" dirty="0" smtClean="0"/>
              <a:t>pants were assembled in Rutherfordton and</a:t>
            </a:r>
            <a:r>
              <a:rPr lang="en-US" baseline="0" dirty="0" smtClean="0"/>
              <a:t> </a:t>
            </a:r>
            <a:r>
              <a:rPr lang="en-US" dirty="0" smtClean="0"/>
              <a:t>Greensboro, North</a:t>
            </a:r>
            <a:r>
              <a:rPr lang="en-US" baseline="0" dirty="0" smtClean="0"/>
              <a:t> Carolina.</a:t>
            </a:r>
          </a:p>
          <a:p>
            <a:endParaRPr lang="en-US" dirty="0" smtClean="0"/>
          </a:p>
          <a:p>
            <a:r>
              <a:rPr lang="en-US" dirty="0" smtClean="0"/>
              <a:t>The blazers were assembled in Burlington, Raeford, and Cordova, North</a:t>
            </a:r>
            <a:r>
              <a:rPr lang="en-US" baseline="0" dirty="0" smtClean="0"/>
              <a:t> Carolina</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119</a:t>
            </a:fld>
            <a:endParaRPr lang="en-US"/>
          </a:p>
        </p:txBody>
      </p:sp>
    </p:spTree>
    <p:extLst>
      <p:ext uri="{BB962C8B-B14F-4D97-AF65-F5344CB8AC3E}">
        <p14:creationId xmlns:p14="http://schemas.microsoft.com/office/powerpoint/2010/main" val="1548889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12</a:t>
            </a:fld>
            <a:endParaRPr lang="en-US" sz="1300"/>
          </a:p>
        </p:txBody>
      </p:sp>
      <p:sp>
        <p:nvSpPr>
          <p:cNvPr id="39938" name="Rectangle 2"/>
          <p:cNvSpPr>
            <a:spLocks noGrp="1" noRot="1" noChangeAspect="1" noChangeArrowheads="1" noTextEdit="1"/>
          </p:cNvSpPr>
          <p:nvPr>
            <p:ph type="sldImg"/>
          </p:nvPr>
        </p:nvSpPr>
        <p:spPr>
          <a:xfrm>
            <a:off x="1238250" y="400050"/>
            <a:ext cx="1200150" cy="900113"/>
          </a:xfrm>
          <a:solidFill>
            <a:srgbClr val="FFFFFF"/>
          </a:solidFill>
          <a:ln/>
        </p:spPr>
      </p:sp>
      <p:sp>
        <p:nvSpPr>
          <p:cNvPr id="39939" name="Rectangle 3"/>
          <p:cNvSpPr>
            <a:spLocks noGrp="1" noChangeArrowheads="1"/>
          </p:cNvSpPr>
          <p:nvPr>
            <p:ph type="body" idx="1"/>
          </p:nvPr>
        </p:nvSpPr>
        <p:spPr>
          <a:xfrm>
            <a:off x="838200" y="1300164"/>
            <a:ext cx="5851525" cy="78438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a:t>
            </a:r>
            <a:r>
              <a:rPr lang="en-US" dirty="0" smtClean="0">
                <a:ea typeface="ヒラギノ角ゴ Pro W3" charset="0"/>
                <a:cs typeface="Times"/>
              </a:rPr>
              <a:t>high school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a:t>
            </a:r>
            <a:r>
              <a:rPr lang="en-US" dirty="0" smtClean="0">
                <a:ea typeface="ヒラギノ角ゴ Pro W3" charset="0"/>
                <a:cs typeface="Times"/>
              </a:rPr>
              <a:t>jobs </a:t>
            </a:r>
            <a:r>
              <a:rPr lang="en-US" u="sng" dirty="0">
                <a:ea typeface="ヒラギノ角ゴ Pro W3" charset="0"/>
                <a:cs typeface="Times"/>
              </a:rPr>
              <a:t>require</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smtClean="0">
                <a:ea typeface="ヒラギノ角ゴ Pro W3" charset="0"/>
                <a:cs typeface="Times"/>
                <a:sym typeface="Wingdings" charset="0"/>
              </a:rPr>
              <a:t>almost</a:t>
            </a:r>
            <a:r>
              <a:rPr lang="en-US" baseline="0" dirty="0" smtClean="0">
                <a:ea typeface="ヒラギノ角ゴ Pro W3" charset="0"/>
                <a:cs typeface="Times"/>
                <a:sym typeface="Wingdings" charset="0"/>
              </a:rPr>
              <a:t> </a:t>
            </a:r>
            <a:r>
              <a:rPr lang="en-US" u="sng" dirty="0" smtClean="0">
                <a:ea typeface="ヒラギノ角ゴ Pro W3" charset="0"/>
                <a:cs typeface="Times"/>
              </a:rPr>
              <a:t>45</a:t>
            </a:r>
            <a:r>
              <a:rPr lang="en-US" dirty="0" smtClean="0">
                <a:ea typeface="ヒラギノ角ゴ Pro W3" charset="0"/>
                <a:cs typeface="Times"/>
              </a:rPr>
              <a:t> </a:t>
            </a:r>
            <a:r>
              <a:rPr lang="en-US" dirty="0">
                <a:ea typeface="ヒラギノ角ゴ Pro W3" charset="0"/>
                <a:cs typeface="Times"/>
              </a:rPr>
              <a:t>percent of our </a:t>
            </a:r>
            <a:r>
              <a:rPr lang="en-US" dirty="0" smtClean="0">
                <a:ea typeface="ヒラギノ角ゴ Pro W3" charset="0"/>
                <a:cs typeface="Times"/>
              </a:rPr>
              <a:t>high school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u="sng" dirty="0" smtClean="0">
                <a:ea typeface="ヒラギノ角ゴ Pro W3" charset="0"/>
                <a:cs typeface="Times"/>
              </a:rPr>
              <a:t>21</a:t>
            </a:r>
            <a:r>
              <a:rPr lang="en-US" dirty="0" smtClean="0">
                <a:ea typeface="ヒラギノ角ゴ Pro W3" charset="0"/>
                <a:cs typeface="Times"/>
              </a:rPr>
              <a:t> </a:t>
            </a:r>
            <a:r>
              <a:rPr lang="en-US" dirty="0">
                <a:ea typeface="ヒラギノ角ゴ Pro W3" charset="0"/>
                <a:cs typeface="Times"/>
              </a:rPr>
              <a:t>percent of the </a:t>
            </a:r>
            <a:r>
              <a:rPr lang="en-US" dirty="0" smtClean="0">
                <a:ea typeface="ヒラギノ角ゴ Pro W3" charset="0"/>
                <a:cs typeface="Times"/>
              </a:rPr>
              <a:t>job</a:t>
            </a:r>
            <a:r>
              <a:rPr lang="en-US" baseline="0" dirty="0" smtClean="0">
                <a:ea typeface="ヒラギノ角ゴ Pro W3" charset="0"/>
                <a:cs typeface="Times"/>
              </a:rPr>
              <a:t> openings</a:t>
            </a:r>
            <a:r>
              <a:rPr lang="en-US" dirty="0" smtClean="0">
                <a:ea typeface="ヒラギノ角ゴ Pro W3" charset="0"/>
                <a:cs typeface="Times"/>
              </a:rPr>
              <a:t>. </a:t>
            </a:r>
            <a:r>
              <a:rPr lang="en-US" dirty="0">
                <a:ea typeface="ヒラギノ角ゴ Pro W3" charset="0"/>
                <a:cs typeface="Times"/>
              </a:rPr>
              <a:t>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a:t>
            </a:r>
            <a:r>
              <a:rPr lang="en-US" dirty="0" smtClean="0">
                <a:ea typeface="ヒラギノ角ゴ Pro W3" charset="0"/>
                <a:cs typeface="Times"/>
              </a:rPr>
              <a:t>be </a:t>
            </a:r>
            <a:r>
              <a:rPr lang="en-US" dirty="0">
                <a:ea typeface="ヒラギノ角ゴ Pro W3" charset="0"/>
                <a:cs typeface="Times"/>
              </a:rPr>
              <a:t>left holding a sheepskin with no job to show for </a:t>
            </a:r>
            <a:r>
              <a:rPr lang="en-US" dirty="0" smtClean="0">
                <a:ea typeface="ヒラギノ角ゴ Pro W3" charset="0"/>
                <a:cs typeface="Times"/>
              </a:rPr>
              <a:t>it. We’ll discus that in a few minutes.</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smtClean="0">
                <a:ea typeface="ヒラギノ角ゴ Pro W3" charset="0"/>
                <a:cs typeface="Times"/>
              </a:rPr>
              <a:t>39</a:t>
            </a:r>
            <a:r>
              <a:rPr lang="en-US" dirty="0" smtClean="0">
                <a:ea typeface="ヒラギノ角ゴ Pro W3" charset="0"/>
                <a:cs typeface="Times"/>
              </a:rPr>
              <a:t> </a:t>
            </a:r>
            <a:r>
              <a:rPr lang="en-US" dirty="0">
                <a:ea typeface="ヒラギノ角ゴ Pro W3" charset="0"/>
                <a:cs typeface="Times"/>
              </a:rPr>
              <a:t>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a:t>
            </a:r>
            <a:r>
              <a:rPr lang="en-US" u="sng" dirty="0" smtClean="0">
                <a:ea typeface="ヒラギノ角ゴ Pro W3" charset="0"/>
                <a:cs typeface="Times"/>
              </a:rPr>
              <a:t>9</a:t>
            </a:r>
            <a:r>
              <a:rPr lang="en-US" dirty="0" smtClean="0">
                <a:ea typeface="ヒラギノ角ゴ Pro W3" charset="0"/>
                <a:cs typeface="Times"/>
              </a:rPr>
              <a:t> </a:t>
            </a:r>
            <a:r>
              <a:rPr lang="en-US" dirty="0">
                <a:ea typeface="ヒラギノ角ゴ Pro W3" charset="0"/>
                <a:cs typeface="Times"/>
              </a:rPr>
              <a:t>percent of the </a:t>
            </a:r>
            <a:r>
              <a:rPr lang="en-US" dirty="0" smtClean="0">
                <a:ea typeface="ヒラギノ角ゴ Pro W3" charset="0"/>
                <a:cs typeface="Times"/>
              </a:rPr>
              <a:t>jobs</a:t>
            </a:r>
            <a:r>
              <a:rPr lang="en-US" dirty="0">
                <a:ea typeface="ヒラギノ角ゴ Pro W3" charset="0"/>
                <a:cs typeface="Times"/>
              </a:rPr>
              <a:t>. </a:t>
            </a:r>
            <a:endParaRPr lang="en-US" dirty="0" smtClean="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a:t>
            </a:r>
            <a:r>
              <a:rPr lang="en-US" dirty="0" smtClean="0">
                <a:ea typeface="ヒラギノ角ゴ Pro W3" charset="0"/>
                <a:cs typeface="Times"/>
              </a:rPr>
              <a:t>62 </a:t>
            </a:r>
            <a:r>
              <a:rPr lang="en-US" dirty="0">
                <a:ea typeface="ヒラギノ角ゴ Pro W3" charset="0"/>
                <a:cs typeface="Times"/>
              </a:rPr>
              <a:t>percent of the jobs do </a:t>
            </a:r>
            <a:r>
              <a:rPr lang="en-US" u="sng" dirty="0">
                <a:ea typeface="ヒラギノ角ゴ Pro W3" charset="0"/>
                <a:cs typeface="Times"/>
              </a:rPr>
              <a:t>not require </a:t>
            </a:r>
            <a:r>
              <a:rPr lang="en-US" dirty="0">
                <a:ea typeface="ヒラギノ角ゴ Pro W3" charset="0"/>
                <a:cs typeface="Times"/>
              </a:rPr>
              <a:t>postsecondary education </a:t>
            </a:r>
            <a:r>
              <a:rPr lang="en-US" dirty="0" smtClean="0">
                <a:ea typeface="ヒラギノ角ゴ Pro W3" charset="0"/>
                <a:cs typeface="Times"/>
              </a:rPr>
              <a:t>(that means that you </a:t>
            </a:r>
            <a:r>
              <a:rPr lang="en-US" dirty="0">
                <a:ea typeface="ヒラギノ角ゴ Pro W3" charset="0"/>
                <a:cs typeface="Times"/>
              </a:rPr>
              <a:t>can get any of those </a:t>
            </a:r>
            <a:r>
              <a:rPr lang="en-US" dirty="0" smtClean="0">
                <a:ea typeface="ヒラギノ角ゴ Pro W3" charset="0"/>
                <a:cs typeface="Times"/>
              </a:rPr>
              <a:t>blue jobs </a:t>
            </a:r>
            <a:r>
              <a:rPr lang="en-US" dirty="0">
                <a:ea typeface="ヒラギノ角ゴ Pro W3" charset="0"/>
                <a:cs typeface="Times"/>
              </a:rPr>
              <a:t>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a:t>
            </a:r>
            <a:r>
              <a:rPr lang="en-US" dirty="0" smtClean="0">
                <a:ea typeface="ヒラギノ角ゴ Pro W3" charset="0"/>
                <a:cs typeface="Times"/>
              </a:rPr>
              <a:t>blue jobs</a:t>
            </a:r>
            <a:r>
              <a:rPr lang="en-US" dirty="0">
                <a:ea typeface="ヒラギノ角ゴ Pro W3" charset="0"/>
                <a:cs typeface="Times"/>
              </a:rPr>
              <a:t>, which means that the education </a:t>
            </a:r>
            <a:r>
              <a:rPr lang="en-US" u="sng" dirty="0">
                <a:ea typeface="ヒラギノ角ゴ Pro W3" charset="0"/>
                <a:cs typeface="Times"/>
              </a:rPr>
              <a:t>is not required</a:t>
            </a:r>
            <a:r>
              <a:rPr lang="en-US" dirty="0">
                <a:ea typeface="ヒラギノ角ゴ Pro W3" charset="0"/>
                <a:cs typeface="Times"/>
              </a:rPr>
              <a:t>, but in these days of high unemployment,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smtClean="0">
                <a:ea typeface="ヒラギノ角ゴ Pro W3" charset="0"/>
                <a:cs typeface="Times"/>
              </a:rPr>
              <a:t>hired</a:t>
            </a:r>
            <a:r>
              <a:rPr lang="en-US" dirty="0" smtClean="0">
                <a:ea typeface="ヒラギノ角ゴ Pro W3" charset="0"/>
                <a:cs typeface="Times"/>
              </a:rPr>
              <a:t>, and </a:t>
            </a:r>
            <a:r>
              <a:rPr lang="en-US" u="sng" dirty="0" smtClean="0">
                <a:ea typeface="ヒラギノ角ゴ Pro W3" charset="0"/>
                <a:cs typeface="Times"/>
              </a:rPr>
              <a:t>might</a:t>
            </a:r>
            <a:r>
              <a:rPr lang="en-US" dirty="0" smtClean="0">
                <a:ea typeface="ヒラギノ角ゴ Pro W3" charset="0"/>
                <a:cs typeface="Times"/>
              </a:rPr>
              <a:t> start at a higher </a:t>
            </a:r>
            <a:r>
              <a:rPr lang="en-US" u="sng" dirty="0" smtClean="0">
                <a:ea typeface="ヒラギノ角ゴ Pro W3" charset="0"/>
                <a:cs typeface="Times"/>
              </a:rPr>
              <a:t>salary</a:t>
            </a:r>
            <a:r>
              <a:rPr lang="en-US" dirty="0" smtClean="0">
                <a:ea typeface="ヒラギノ角ゴ Pro W3" charset="0"/>
                <a:cs typeface="Times"/>
              </a:rPr>
              <a:t>.</a:t>
            </a:r>
            <a:endParaRPr lang="en-US" dirty="0">
              <a:ea typeface="ヒラギノ角ゴ Pro W3" charset="0"/>
              <a:cs typeface="Times"/>
            </a:endParaRPr>
          </a:p>
          <a:p>
            <a:pPr eaLnBrk="1" hangingPunct="1"/>
            <a:endParaRPr lang="en-US" dirty="0" smtClean="0">
              <a:ea typeface="ヒラギノ角ゴ Pro W3" charset="0"/>
              <a:cs typeface="Times"/>
            </a:endParaRPr>
          </a:p>
          <a:p>
            <a:pPr eaLnBrk="1" hangingPunct="1"/>
            <a:r>
              <a:rPr lang="en-US" dirty="0" smtClean="0">
                <a:ea typeface="ヒラギノ角ゴ Pro W3" charset="0"/>
                <a:cs typeface="Times"/>
              </a:rPr>
              <a:t>=============</a:t>
            </a:r>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r>
              <a:rPr lang="en-US" sz="1200" b="0" i="0" u="none" strike="noStrike" kern="1200" dirty="0" smtClean="0">
                <a:solidFill>
                  <a:schemeClr val="tx1"/>
                </a:solidFill>
                <a:effectLst/>
                <a:latin typeface="+mn-lt"/>
                <a:ea typeface="+mn-ea"/>
                <a:cs typeface="+mn-cs"/>
              </a:rPr>
              <a:t>21.11%</a:t>
            </a:r>
            <a:r>
              <a:rPr lang="en-US" dirty="0" smtClean="0"/>
              <a:t> </a:t>
            </a:r>
            <a:r>
              <a:rPr lang="en-US" sz="1200" b="0" i="0" u="none" strike="noStrike" kern="1200" dirty="0" smtClean="0">
                <a:solidFill>
                  <a:schemeClr val="tx1"/>
                </a:solidFill>
                <a:effectLst/>
                <a:latin typeface="+mn-lt"/>
                <a:ea typeface="+mn-ea"/>
                <a:cs typeface="+mn-cs"/>
              </a:rPr>
              <a:t>four or more years of college</a:t>
            </a:r>
            <a:r>
              <a:rPr lang="en-US" dirty="0" smtClean="0"/>
              <a:t> </a:t>
            </a:r>
          </a:p>
          <a:p>
            <a:pPr eaLnBrk="1" hangingPunct="1"/>
            <a:r>
              <a:rPr lang="en-US" sz="1200" b="0" i="0" u="none" strike="noStrike" kern="1200" dirty="0" smtClean="0">
                <a:solidFill>
                  <a:schemeClr val="tx1"/>
                </a:solidFill>
                <a:effectLst/>
                <a:latin typeface="+mn-lt"/>
                <a:ea typeface="+mn-ea"/>
                <a:cs typeface="+mn-cs"/>
              </a:rPr>
              <a:t>8.67%</a:t>
            </a:r>
            <a:r>
              <a:rPr lang="en-US" dirty="0" smtClean="0"/>
              <a:t> </a:t>
            </a:r>
            <a:r>
              <a:rPr lang="en-US" sz="1200" b="0" i="0" u="none" strike="noStrike" kern="1200" dirty="0" smtClean="0">
                <a:solidFill>
                  <a:schemeClr val="tx1"/>
                </a:solidFill>
                <a:effectLst/>
                <a:latin typeface="+mn-lt"/>
                <a:ea typeface="+mn-ea"/>
                <a:cs typeface="+mn-cs"/>
              </a:rPr>
              <a:t>1-2 years of college</a:t>
            </a:r>
            <a:r>
              <a:rPr lang="en-US" dirty="0" smtClean="0"/>
              <a:t> </a:t>
            </a:r>
          </a:p>
          <a:p>
            <a:pPr eaLnBrk="1" hangingPunct="1"/>
            <a:r>
              <a:rPr lang="en-US" sz="1200" b="0" i="0" u="none" strike="noStrike" kern="1200" dirty="0" smtClean="0">
                <a:solidFill>
                  <a:schemeClr val="tx1"/>
                </a:solidFill>
                <a:effectLst/>
                <a:latin typeface="+mn-lt"/>
                <a:ea typeface="+mn-ea"/>
                <a:cs typeface="+mn-cs"/>
              </a:rPr>
              <a:t>62.21%</a:t>
            </a:r>
            <a:r>
              <a:rPr lang="en-US" dirty="0" smtClean="0"/>
              <a:t> </a:t>
            </a:r>
            <a:r>
              <a:rPr lang="en-US" sz="1200" b="0" i="0" u="none" strike="noStrike" kern="1200" dirty="0" smtClean="0">
                <a:solidFill>
                  <a:schemeClr val="tx1"/>
                </a:solidFill>
                <a:effectLst/>
                <a:latin typeface="+mn-lt"/>
                <a:ea typeface="+mn-ea"/>
                <a:cs typeface="+mn-cs"/>
              </a:rPr>
              <a:t>OJT - On the job training</a:t>
            </a:r>
            <a:r>
              <a:rPr lang="en-US" dirty="0" smtClean="0"/>
              <a:t> </a:t>
            </a:r>
          </a:p>
          <a:p>
            <a:pPr eaLnBrk="1" hangingPunct="1"/>
            <a:r>
              <a:rPr lang="en-US" sz="1200" b="0" i="0" u="none" strike="noStrike" kern="1200" dirty="0" smtClean="0">
                <a:solidFill>
                  <a:schemeClr val="tx1"/>
                </a:solidFill>
                <a:effectLst/>
                <a:latin typeface="+mn-lt"/>
                <a:ea typeface="+mn-ea"/>
                <a:cs typeface="+mn-cs"/>
              </a:rPr>
              <a:t>8.01%</a:t>
            </a:r>
            <a:r>
              <a:rPr lang="en-US" dirty="0" smtClean="0"/>
              <a:t> </a:t>
            </a:r>
            <a:r>
              <a:rPr lang="en-US" sz="1200" b="0" i="0" u="none" strike="noStrike" kern="1200" dirty="0" smtClean="0">
                <a:solidFill>
                  <a:schemeClr val="tx1"/>
                </a:solidFill>
                <a:effectLst/>
                <a:latin typeface="+mn-lt"/>
                <a:ea typeface="+mn-ea"/>
                <a:cs typeface="+mn-cs"/>
              </a:rPr>
              <a:t>Work experience in a related occupation</a:t>
            </a:r>
            <a:r>
              <a:rPr lang="en-US" dirty="0" smtClean="0"/>
              <a:t> </a:t>
            </a:r>
          </a:p>
          <a:p>
            <a:pPr eaLnBrk="1" hangingPunct="1"/>
            <a:endParaRPr lang="en-US" dirty="0" smtClean="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86508321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giggle when we think that college students are taking</a:t>
            </a:r>
            <a:r>
              <a:rPr lang="en-US" baseline="0" dirty="0" smtClean="0"/>
              <a:t> classes to learn how to make </a:t>
            </a:r>
            <a:r>
              <a:rPr lang="en-US" u="sng" baseline="0" dirty="0" smtClean="0"/>
              <a:t>beer</a:t>
            </a:r>
            <a:r>
              <a:rPr lang="en-US" baseline="0" dirty="0" smtClean="0"/>
              <a:t>.  </a:t>
            </a:r>
          </a:p>
          <a:p>
            <a:endParaRPr lang="en-US" baseline="0" dirty="0" smtClean="0"/>
          </a:p>
          <a:p>
            <a:r>
              <a:rPr lang="en-US" baseline="0" dirty="0" smtClean="0"/>
              <a:t>What’s </a:t>
            </a:r>
            <a:r>
              <a:rPr lang="en-US" u="sng" baseline="0" dirty="0" smtClean="0"/>
              <a:t>next</a:t>
            </a:r>
            <a:r>
              <a:rPr lang="en-US" baseline="0" dirty="0" smtClean="0"/>
              <a:t>, classes on how to </a:t>
            </a:r>
            <a:r>
              <a:rPr lang="en-US" u="sng" baseline="0" dirty="0" smtClean="0"/>
              <a:t>drink</a:t>
            </a:r>
            <a:r>
              <a:rPr lang="en-US" baseline="0" dirty="0" smtClean="0"/>
              <a:t> beer?</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http://www.bizjournals.com/triangle/blog/2014/03/wake-tech-to-offer-course-on-brewing-beer.html?ana=e_du_pap&amp;s=article_du&amp;ed=2014-03-31</a:t>
            </a:r>
          </a:p>
          <a:p>
            <a:endParaRPr lang="en-US" dirty="0" smtClean="0"/>
          </a:p>
          <a:p>
            <a:r>
              <a:rPr lang="en-US" dirty="0" smtClean="0"/>
              <a:t> Mar 31, 2014, 9:22am EDT</a:t>
            </a:r>
          </a:p>
          <a:p>
            <a:endParaRPr lang="en-US" dirty="0" smtClean="0"/>
          </a:p>
          <a:p>
            <a:r>
              <a:rPr lang="en-US" dirty="0" smtClean="0"/>
              <a:t>Wake Tech to offer course on brewing beer</a:t>
            </a:r>
          </a:p>
          <a:p>
            <a:endParaRPr lang="en-US" dirty="0" smtClean="0"/>
          </a:p>
          <a:p>
            <a:r>
              <a:rPr lang="en-US" dirty="0" smtClean="0"/>
              <a:t>Starting April 15, the college will offer Craft Beer Brewing Part 1: Fermentation, </a:t>
            </a:r>
            <a:r>
              <a:rPr lang="en-US" dirty="0" err="1" smtClean="0"/>
              <a:t>Brewhouse</a:t>
            </a:r>
            <a:r>
              <a:rPr lang="en-US" dirty="0" smtClean="0"/>
              <a:t> and Packaging Operations, a course that allows students (who are at least 21 years old) to receive hands-on training at breweries across the Triangle such as Big Boss Brewing Company and Trophy Brewing Company.</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120</a:t>
            </a:fld>
            <a:endParaRPr lang="en-US"/>
          </a:p>
        </p:txBody>
      </p:sp>
    </p:spTree>
    <p:extLst>
      <p:ext uri="{BB962C8B-B14F-4D97-AF65-F5344CB8AC3E}">
        <p14:creationId xmlns:p14="http://schemas.microsoft.com/office/powerpoint/2010/main" val="12931740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Seriously though, beer</a:t>
            </a:r>
            <a:r>
              <a:rPr lang="en-US" baseline="0" dirty="0" smtClean="0"/>
              <a:t> making is becoming big business in North Carolina, especially in the Triangle region and in Asheville.</a:t>
            </a:r>
          </a:p>
          <a:p>
            <a:endParaRPr lang="en-US" baseline="0" dirty="0" smtClean="0"/>
          </a:p>
          <a:p>
            <a:r>
              <a:rPr lang="en-US" baseline="0" dirty="0" smtClean="0"/>
              <a:t>In 2016 the beer industry contributed almost 59 thousand jobs. </a:t>
            </a:r>
          </a:p>
          <a:p>
            <a:r>
              <a:rPr lang="en-US" baseline="0" dirty="0" smtClean="0"/>
              <a:t> </a:t>
            </a:r>
          </a:p>
          <a:p>
            <a:r>
              <a:rPr lang="en-US" baseline="0" dirty="0" smtClean="0"/>
              <a:t>In federal, state and local taxes, North Carolina beer manufacturing contributed over one and a half billion dollars.</a:t>
            </a:r>
          </a:p>
          <a:p>
            <a:endParaRPr lang="en-US" baseline="0" dirty="0" smtClean="0"/>
          </a:p>
          <a:p>
            <a:r>
              <a:rPr lang="en-US" dirty="0" smtClean="0"/>
              <a:t>Yet another report, by </a:t>
            </a:r>
            <a:r>
              <a:rPr lang="en-US" dirty="0" err="1" smtClean="0"/>
              <a:t>Datafini</a:t>
            </a:r>
            <a:r>
              <a:rPr lang="en-US" dirty="0" smtClean="0"/>
              <a:t>, ranked North Carolina No. 10 in the U.S. by the sheer number of craft breweries, at 205. California topped the list, at 687 breweries. </a:t>
            </a:r>
            <a:endParaRPr lang="en-US" baseline="0" dirty="0" smtClean="0"/>
          </a:p>
          <a:p>
            <a:endParaRPr lang="en-US" baseline="0" dirty="0" smtClean="0"/>
          </a:p>
          <a:p>
            <a:r>
              <a:rPr lang="en-US" baseline="0" dirty="0" smtClean="0"/>
              <a:t>This </a:t>
            </a:r>
            <a:r>
              <a:rPr lang="en-US" u="sng" baseline="0" dirty="0" smtClean="0"/>
              <a:t>is</a:t>
            </a:r>
            <a:r>
              <a:rPr lang="en-US" baseline="0" dirty="0" smtClean="0"/>
              <a:t> manufacturing, and it is </a:t>
            </a:r>
            <a:r>
              <a:rPr lang="en-US" u="sng" baseline="0" dirty="0" smtClean="0"/>
              <a:t>not</a:t>
            </a:r>
            <a:r>
              <a:rPr lang="en-US" baseline="0" dirty="0" smtClean="0"/>
              <a:t> like the beer making factories of old.</a:t>
            </a:r>
            <a:endParaRPr lang="en-US" dirty="0" smtClean="0"/>
          </a:p>
          <a:p>
            <a:endParaRPr lang="en-US" dirty="0" smtClean="0"/>
          </a:p>
          <a:p>
            <a:endParaRPr lang="en-US" dirty="0" smtClean="0"/>
          </a:p>
          <a:p>
            <a:r>
              <a:rPr lang="en-US" dirty="0" smtClean="0"/>
              <a:t>=============</a:t>
            </a:r>
          </a:p>
          <a:p>
            <a:r>
              <a:rPr lang="en-US" dirty="0" smtClean="0"/>
              <a:t>Current Data</a:t>
            </a:r>
          </a:p>
          <a:p>
            <a:r>
              <a:rPr lang="en-US" dirty="0" smtClean="0"/>
              <a:t>http://</a:t>
            </a:r>
            <a:r>
              <a:rPr lang="en-US" dirty="0" err="1" smtClean="0"/>
              <a:t>beerservesamerica.org</a:t>
            </a:r>
            <a:r>
              <a:rPr lang="en-US" dirty="0" smtClean="0"/>
              <a:t>/</a:t>
            </a:r>
          </a:p>
          <a:p>
            <a:endParaRPr lang="en-US" dirty="0" smtClean="0"/>
          </a:p>
          <a:p>
            <a:r>
              <a:rPr lang="en-US" dirty="0" smtClean="0"/>
              <a:t>Article</a:t>
            </a:r>
          </a:p>
          <a:p>
            <a:r>
              <a:rPr lang="en-US" dirty="0" smtClean="0"/>
              <a:t>http://www.bizjournals.com/triangle/blog/2014/03/beers-big-economic-impact-on-the-state.html </a:t>
            </a:r>
          </a:p>
          <a:p>
            <a:endParaRPr lang="en-US" dirty="0" smtClean="0"/>
          </a:p>
          <a:p>
            <a:r>
              <a:rPr lang="en-US" dirty="0" smtClean="0"/>
              <a:t>Mar 3, 2014, 4:08pm EST</a:t>
            </a:r>
          </a:p>
          <a:p>
            <a:endParaRPr lang="en-US" dirty="0" smtClean="0"/>
          </a:p>
          <a:p>
            <a:r>
              <a:rPr lang="en-US" dirty="0" smtClean="0"/>
              <a:t>How much does the beer industry contribute to North Carolina's economy?</a:t>
            </a:r>
          </a:p>
          <a:p>
            <a:endParaRPr lang="en-US" dirty="0" smtClean="0"/>
          </a:p>
          <a:p>
            <a:r>
              <a:rPr lang="en-US" dirty="0" smtClean="0"/>
              <a:t>In 2012, the beer industry contributed $2.9 billion to North Carolina’s economy, along with 37,260 jobs which received $949 million in wages. In 2012, the state had 82 active brewer permits, compared to 2011 in which there were 63.</a:t>
            </a:r>
          </a:p>
          <a:p>
            <a:endParaRPr lang="en-US" dirty="0" smtClean="0"/>
          </a:p>
          <a:p>
            <a:r>
              <a:rPr lang="en-US" dirty="0" smtClean="0"/>
              <a:t>According to a study conducted by the Beer Institute in partnership with the National Beer Wholesalers Association, North Carolina had 71 brewing establishments, 94 distributors and 18,331 retailers dedicated to beer as of 2012. These generated $109 million in federal excise taxes, $117 million in state excise taxes and $124 million in other local taxes.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121</a:t>
            </a:fld>
            <a:endParaRPr lang="en-US"/>
          </a:p>
        </p:txBody>
      </p:sp>
    </p:spTree>
    <p:extLst>
      <p:ext uri="{BB962C8B-B14F-4D97-AF65-F5344CB8AC3E}">
        <p14:creationId xmlns:p14="http://schemas.microsoft.com/office/powerpoint/2010/main" val="7540115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us have been preaching this for many years. Unfortunately the middle-class philosophy is that </a:t>
            </a:r>
            <a:r>
              <a:rPr lang="en-US" u="sng" baseline="0" dirty="0" smtClean="0"/>
              <a:t>more education </a:t>
            </a:r>
            <a:r>
              <a:rPr lang="en-US" baseline="0" dirty="0" smtClean="0"/>
              <a:t>is important for success in life.</a:t>
            </a:r>
          </a:p>
          <a:p>
            <a:endParaRPr lang="en-US" baseline="0" dirty="0" smtClean="0"/>
          </a:p>
          <a:p>
            <a:r>
              <a:rPr lang="en-US" baseline="0" dirty="0" smtClean="0"/>
              <a:t>We have to get them to see that the </a:t>
            </a:r>
            <a:r>
              <a:rPr lang="en-US" u="sng" baseline="0" dirty="0" smtClean="0"/>
              <a:t>Right education </a:t>
            </a:r>
            <a:r>
              <a:rPr lang="en-US" baseline="0" dirty="0" smtClean="0"/>
              <a:t>is the secret to success in life.</a:t>
            </a:r>
          </a:p>
          <a:p>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www.pbs.org</a:t>
            </a:r>
            <a:r>
              <a:rPr lang="en-US" dirty="0" smtClean="0"/>
              <a:t>/</a:t>
            </a:r>
            <a:r>
              <a:rPr lang="en-US" dirty="0" err="1" smtClean="0"/>
              <a:t>newshour</a:t>
            </a:r>
            <a:r>
              <a:rPr lang="en-US" dirty="0" smtClean="0"/>
              <a:t>/updates/decades-pushing-bachelors-degrees-u-s-needs-tradespeople/</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122</a:t>
            </a:fld>
            <a:endParaRPr lang="en-US"/>
          </a:p>
        </p:txBody>
      </p:sp>
    </p:spTree>
    <p:extLst>
      <p:ext uri="{BB962C8B-B14F-4D97-AF65-F5344CB8AC3E}">
        <p14:creationId xmlns:p14="http://schemas.microsoft.com/office/powerpoint/2010/main" val="12398199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smtClean="0"/>
              <a:t>Besides the usual</a:t>
            </a:r>
            <a:r>
              <a:rPr lang="en-US" baseline="0" dirty="0" smtClean="0"/>
              <a:t> information about what businesses are looking for in their new recruits, </a:t>
            </a:r>
          </a:p>
          <a:p>
            <a:endParaRPr lang="en-US" baseline="0" dirty="0" smtClean="0"/>
          </a:p>
          <a:p>
            <a:r>
              <a:rPr lang="en-US" dirty="0" smtClean="0"/>
              <a:t>this report also lists the individual needs and solutions from 68 large US companies,</a:t>
            </a:r>
            <a:r>
              <a:rPr lang="en-US" baseline="0" dirty="0" smtClean="0"/>
              <a:t> many of which have locations here in North Carolina.  </a:t>
            </a:r>
          </a:p>
          <a:p>
            <a:endParaRPr lang="en-US" baseline="0" dirty="0" smtClean="0"/>
          </a:p>
          <a:p>
            <a:r>
              <a:rPr lang="en-US" baseline="0" dirty="0" smtClean="0"/>
              <a:t>See if any of them are in your part of the state, and see if your education programs are aligned with their needs.</a:t>
            </a:r>
          </a:p>
          <a:p>
            <a:endParaRPr lang="en-US" baseline="0" dirty="0" smtClean="0"/>
          </a:p>
          <a:p>
            <a:r>
              <a:rPr lang="en-US" baseline="0" dirty="0" smtClean="0"/>
              <a:t>Anyone have a CVS Pharmacy in your area?  The CVS page in this book describes the apprenticeships program they are using with their new employees.</a:t>
            </a:r>
            <a:endParaRPr lang="en-US" dirty="0" smtClean="0"/>
          </a:p>
          <a:p>
            <a:endParaRPr lang="en-US" dirty="0" smtClean="0"/>
          </a:p>
          <a:p>
            <a:endParaRPr lang="en-US" dirty="0" smtClean="0"/>
          </a:p>
          <a:p>
            <a:r>
              <a:rPr lang="en-US" dirty="0" smtClean="0"/>
              <a:t>===</a:t>
            </a:r>
          </a:p>
          <a:p>
            <a:r>
              <a:rPr lang="en-US" dirty="0" smtClean="0"/>
              <a:t>http://</a:t>
            </a:r>
            <a:r>
              <a:rPr lang="en-US" dirty="0" err="1" smtClean="0"/>
              <a:t>businessroundtable.org</a:t>
            </a:r>
            <a:r>
              <a:rPr lang="en-US" dirty="0" smtClean="0"/>
              <a:t>/sites/default/files/</a:t>
            </a:r>
            <a:r>
              <a:rPr lang="en-US" dirty="0" err="1" smtClean="0"/>
              <a:t>immigration_reports</a:t>
            </a:r>
            <a:r>
              <a:rPr lang="en-US" dirty="0" smtClean="0"/>
              <a:t>/BRT%20Work%20in%20Progress_0.pdf</a:t>
            </a:r>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123</a:t>
            </a:fld>
            <a:endParaRPr lang="en-US"/>
          </a:p>
        </p:txBody>
      </p:sp>
    </p:spTree>
    <p:extLst>
      <p:ext uri="{BB962C8B-B14F-4D97-AF65-F5344CB8AC3E}">
        <p14:creationId xmlns:p14="http://schemas.microsoft.com/office/powerpoint/2010/main" val="1592693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BAE88-FB43-2046-99A0-1C01B692316A}" type="slidenum">
              <a:rPr lang="en-US" sz="1300"/>
              <a:pPr/>
              <a:t>124</a:t>
            </a:fld>
            <a:endParaRPr lang="en-US" sz="1300"/>
          </a:p>
        </p:txBody>
      </p:sp>
      <p:sp>
        <p:nvSpPr>
          <p:cNvPr id="31746" name="Slide Image Placeholder 1"/>
          <p:cNvSpPr>
            <a:spLocks noGrp="1" noRot="1" noChangeAspect="1" noTextEdit="1"/>
          </p:cNvSpPr>
          <p:nvPr>
            <p:ph type="sldImg"/>
          </p:nvPr>
        </p:nvSpPr>
        <p:spPr>
          <a:xfrm>
            <a:off x="1295400" y="762000"/>
            <a:ext cx="1828800" cy="1371600"/>
          </a:xfrm>
          <a:solidFill>
            <a:srgbClr val="FFFFFF"/>
          </a:solidFill>
          <a:ln/>
        </p:spPr>
      </p:sp>
      <p:sp>
        <p:nvSpPr>
          <p:cNvPr id="31747" name="Notes Placeholder 2"/>
          <p:cNvSpPr>
            <a:spLocks noGrp="1"/>
          </p:cNvSpPr>
          <p:nvPr>
            <p:ph type="body" idx="1"/>
          </p:nvPr>
        </p:nvSpPr>
        <p:spPr>
          <a:xfrm>
            <a:off x="812800" y="2971800"/>
            <a:ext cx="5608638" cy="6149975"/>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Who has seen this book?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We published this Career Cluster Guide in 2015.  and have just started on an updated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Copies were distributed to the community colleges, high schools, and other locations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We want to ensure that </a:t>
            </a:r>
            <a:r>
              <a:rPr kumimoji="0" lang="en-US" b="0" i="0" u="sng" strike="noStrike" kern="1200" cap="none" spc="0" normalizeH="0" baseline="0" noProof="0" dirty="0" smtClean="0">
                <a:ln>
                  <a:noFill/>
                </a:ln>
                <a:solidFill>
                  <a:prstClr val="black"/>
                </a:solidFill>
                <a:effectLst/>
                <a:uLnTx/>
                <a:uFillTx/>
              </a:rPr>
              <a:t>everyone</a:t>
            </a:r>
            <a:r>
              <a:rPr kumimoji="0" lang="en-US" b="0" i="0" u="none" strike="noStrike" kern="1200" cap="none" spc="0" normalizeH="0" baseline="0" noProof="0" dirty="0" smtClean="0">
                <a:ln>
                  <a:noFill/>
                </a:ln>
                <a:solidFill>
                  <a:prstClr val="black"/>
                </a:solidFill>
                <a:effectLst/>
                <a:uLnTx/>
                <a:uFillTx/>
              </a:rPr>
              <a:t> has both timely and accurate career information, thus promoting </a:t>
            </a:r>
            <a:r>
              <a:rPr kumimoji="0" lang="en-US" b="0" i="0" u="sng" strike="noStrike" kern="1200" cap="none" spc="0" normalizeH="0" baseline="0" noProof="0" dirty="0" smtClean="0">
                <a:ln>
                  <a:noFill/>
                </a:ln>
                <a:solidFill>
                  <a:prstClr val="black"/>
                </a:solidFill>
                <a:effectLst/>
                <a:uLnTx/>
                <a:uFillTx/>
              </a:rPr>
              <a:t>informed</a:t>
            </a:r>
            <a:r>
              <a:rPr kumimoji="0" lang="en-US" b="0" i="0" u="none" strike="noStrike" kern="1200" cap="none" spc="0" normalizeH="0" baseline="0" noProof="0" dirty="0" smtClean="0">
                <a:ln>
                  <a:noFill/>
                </a:ln>
                <a:solidFill>
                  <a:prstClr val="black"/>
                </a:solidFill>
                <a:effectLst/>
                <a:uLnTx/>
                <a:uFillTx/>
              </a:rPr>
              <a:t> decisions about choosing a career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This guide will assist anyone in identifying the available career options by using individual interests, clearly defined career pathways, and timely employment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endParaRPr lang="en-US" dirty="0" smtClean="0"/>
          </a:p>
          <a:p>
            <a:r>
              <a:rPr lang="en-US" dirty="0" smtClean="0"/>
              <a:t>=====</a:t>
            </a:r>
          </a:p>
          <a:p>
            <a:r>
              <a:rPr lang="en-US" dirty="0" smtClean="0"/>
              <a:t>http://</a:t>
            </a:r>
            <a:r>
              <a:rPr lang="en-US" dirty="0" err="1" smtClean="0"/>
              <a:t>ncperkins.org</a:t>
            </a:r>
            <a:r>
              <a:rPr lang="en-US" dirty="0" smtClean="0"/>
              <a:t>/careers/</a:t>
            </a:r>
          </a:p>
          <a:p>
            <a:endParaRPr lang="en-US" dirty="0" smtClean="0"/>
          </a:p>
        </p:txBody>
      </p:sp>
      <p:sp>
        <p:nvSpPr>
          <p:cNvPr id="31748"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008DC6F-E8C4-5846-90E7-EA5C8363BAAB}" type="slidenum">
              <a:rPr lang="en-US" sz="1300"/>
              <a:pPr algn="r"/>
              <a:t>124</a:t>
            </a:fld>
            <a:endParaRPr lang="en-US" sz="1300"/>
          </a:p>
        </p:txBody>
      </p:sp>
    </p:spTree>
    <p:extLst>
      <p:ext uri="{BB962C8B-B14F-4D97-AF65-F5344CB8AC3E}">
        <p14:creationId xmlns:p14="http://schemas.microsoft.com/office/powerpoint/2010/main" val="24853131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336800" cy="1752600"/>
          </a:xfrm>
        </p:spPr>
      </p:sp>
      <p:sp>
        <p:nvSpPr>
          <p:cNvPr id="3" name="Notes Placeholder 2"/>
          <p:cNvSpPr>
            <a:spLocks noGrp="1"/>
          </p:cNvSpPr>
          <p:nvPr>
            <p:ph type="body" idx="1"/>
          </p:nvPr>
        </p:nvSpPr>
        <p:spPr>
          <a:xfrm>
            <a:off x="685800" y="2590800"/>
            <a:ext cx="5486400" cy="65532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And now look.  We took the book and made it into an interactive website. How cool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Here is the web address.  </a:t>
            </a:r>
            <a:r>
              <a:rPr kumimoji="0" lang="en-US" b="0" i="0" u="sng"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NC Perkins dot 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 is the same website where you can find this PowerPoint.</a:t>
            </a:r>
          </a:p>
          <a:p>
            <a:endParaRPr lang="en-US" dirty="0" smtClean="0">
              <a:ea typeface="ヒラギノ角ゴ Pro W3" charset="0"/>
              <a:cs typeface="Times"/>
            </a:endParaRPr>
          </a:p>
          <a:p>
            <a:r>
              <a:rPr lang="en-US" dirty="0" smtClean="0">
                <a:ea typeface="ヒラギノ角ゴ Pro W3" charset="0"/>
                <a:cs typeface="Times"/>
              </a:rPr>
              <a:t>You can see the job projections and salaries for each occupation.</a:t>
            </a:r>
          </a:p>
          <a:p>
            <a:endParaRPr lang="en-US" dirty="0" smtClean="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Short videos are available for most of the occupations.</a:t>
            </a:r>
          </a:p>
          <a:p>
            <a:endParaRPr lang="en-US" dirty="0" smtClean="0">
              <a:ea typeface="ヒラギノ角ゴ Pro W3" charset="0"/>
              <a:cs typeface="Times"/>
            </a:endParaRPr>
          </a:p>
          <a:p>
            <a:r>
              <a:rPr lang="en-US" dirty="0" smtClean="0">
                <a:ea typeface="ヒラギノ角ゴ Pro W3" charset="0"/>
                <a:cs typeface="Times"/>
              </a:rPr>
              <a:t>There is also a career interest assessment to help the folks get started.  </a:t>
            </a:r>
          </a:p>
          <a:p>
            <a:endParaRPr lang="en-US" dirty="0" smtClean="0">
              <a:ea typeface="ヒラギノ角ゴ Pro W3" charset="0"/>
              <a:cs typeface="Times"/>
            </a:endParaRPr>
          </a:p>
          <a:p>
            <a:r>
              <a:rPr lang="en-US" dirty="0" smtClean="0">
                <a:ea typeface="ヒラギノ角ゴ Pro W3" charset="0"/>
                <a:cs typeface="Times"/>
              </a:rPr>
              <a:t>We have to help our students discover who they are first -- before we can help them find the career that is best suited for them.</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Besides the interactive web pages, a PDF of the printed book is available at the bottom of the main page.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Check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http://</a:t>
            </a:r>
            <a:r>
              <a:rPr kumimoji="0" lang="en-US" b="0" i="0" u="none" strike="noStrike" kern="1200" cap="none" spc="0" normalizeH="0" baseline="0" noProof="0" dirty="0" err="1" smtClean="0">
                <a:ln>
                  <a:noFill/>
                </a:ln>
                <a:solidFill>
                  <a:prstClr val="black"/>
                </a:solidFill>
                <a:effectLst/>
                <a:uLnTx/>
                <a:uFillTx/>
                <a:ea typeface="ヒラギノ角ゴ Pro W3" charset="0"/>
                <a:cs typeface="ヒラギノ角ゴ Pro W3" charset="0"/>
              </a:rPr>
              <a:t>ncperkins.org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125</a:t>
            </a:fld>
            <a:endParaRPr lang="en-US"/>
          </a:p>
        </p:txBody>
      </p:sp>
    </p:spTree>
    <p:extLst>
      <p:ext uri="{BB962C8B-B14F-4D97-AF65-F5344CB8AC3E}">
        <p14:creationId xmlns:p14="http://schemas.microsoft.com/office/powerpoint/2010/main" val="6614453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ヒラギノ角ゴ Pro W3" charset="0"/>
                <a:cs typeface="Times"/>
              </a:rPr>
              <a:t>In the online version you can</a:t>
            </a:r>
            <a:r>
              <a:rPr lang="en-US" baseline="0" dirty="0" smtClean="0">
                <a:ea typeface="ヒラギノ角ゴ Pro W3" charset="0"/>
                <a:cs typeface="Times"/>
              </a:rPr>
              <a:t> </a:t>
            </a:r>
            <a:r>
              <a:rPr lang="en-US" dirty="0" smtClean="0">
                <a:ea typeface="ヒラギノ角ゴ Pro W3" charset="0"/>
                <a:cs typeface="Times"/>
              </a:rPr>
              <a:t>see the job projections and salaries for each occupation for each of the eight North Carolina Prosperity Zones as well as the composite for the state.</a:t>
            </a:r>
          </a:p>
          <a:p>
            <a:endParaRPr lang="en-US" dirty="0" smtClean="0">
              <a:ea typeface="ヒラギノ角ゴ Pro W3" charset="0"/>
              <a:cs typeface="Times"/>
            </a:endParaRPr>
          </a:p>
          <a:p>
            <a:r>
              <a:rPr lang="en-US" dirty="0" smtClean="0">
                <a:ea typeface="ヒラギノ角ゴ Pro W3" charset="0"/>
                <a:cs typeface="Times"/>
              </a:rPr>
              <a:t>Some folks may not want to move out of the state, but might find a</a:t>
            </a:r>
            <a:r>
              <a:rPr lang="en-US" baseline="0" dirty="0" smtClean="0">
                <a:ea typeface="ヒラギノ角ゴ Pro W3" charset="0"/>
                <a:cs typeface="Times"/>
              </a:rPr>
              <a:t> higher demand or a higher salary just across a county border.</a:t>
            </a:r>
          </a:p>
          <a:p>
            <a:endParaRPr lang="en-US" baseline="0" dirty="0" smtClean="0">
              <a:ea typeface="ヒラギノ角ゴ Pro W3" charset="0"/>
              <a:cs typeface="Times"/>
            </a:endParaRPr>
          </a:p>
          <a:p>
            <a:r>
              <a:rPr lang="en-US" baseline="0" dirty="0" smtClean="0">
                <a:ea typeface="ヒラギノ角ゴ Pro W3" charset="0"/>
                <a:cs typeface="Times"/>
              </a:rPr>
              <a:t>((And if you live near the border of the state. </a:t>
            </a:r>
            <a:r>
              <a:rPr lang="mr-IN" baseline="0" dirty="0" smtClean="0">
                <a:ea typeface="ヒラギノ角ゴ Pro W3" charset="0"/>
                <a:cs typeface="Times"/>
              </a:rPr>
              <a:t>…</a:t>
            </a:r>
            <a:r>
              <a:rPr lang="en-US" baseline="0" dirty="0" smtClean="0">
                <a:ea typeface="ヒラギノ角ゴ Pro W3" charset="0"/>
                <a:cs typeface="Times"/>
              </a:rPr>
              <a:t>..</a:t>
            </a:r>
          </a:p>
          <a:p>
            <a:endParaRPr lang="en-US" dirty="0" smtClean="0">
              <a:ea typeface="ヒラギノ角ゴ Pro W3" charset="0"/>
              <a:cs typeface="Times"/>
            </a:endParaRPr>
          </a:p>
          <a:p>
            <a:endParaRPr lang="en-US" dirty="0" smtClean="0">
              <a:ea typeface="ヒラギノ角ゴ Pro W3" charset="0"/>
              <a:cs typeface="Times"/>
            </a:endParaRPr>
          </a:p>
          <a:p>
            <a:endParaRPr lang="en-US" dirty="0" smtClean="0"/>
          </a:p>
          <a:p>
            <a:r>
              <a:rPr lang="en-US" dirty="0" smtClean="0"/>
              <a:t>====</a:t>
            </a:r>
          </a:p>
          <a:p>
            <a:r>
              <a:rPr lang="en-US" dirty="0" smtClean="0"/>
              <a:t>http://</a:t>
            </a:r>
            <a:r>
              <a:rPr lang="en-US" dirty="0" err="1" smtClean="0"/>
              <a:t>nccareers.org</a:t>
            </a:r>
            <a:r>
              <a:rPr lang="en-US" dirty="0" smtClean="0"/>
              <a:t>/</a:t>
            </a:r>
            <a:r>
              <a:rPr lang="en-US" dirty="0" err="1" smtClean="0"/>
              <a:t>employmentprojections</a:t>
            </a:r>
            <a:r>
              <a:rPr lang="en-US" dirty="0" smtClean="0"/>
              <a:t>/images/Prosperity-Zones-</a:t>
            </a:r>
            <a:r>
              <a:rPr lang="en-US" dirty="0" err="1" smtClean="0"/>
              <a:t>Map.png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126</a:t>
            </a:fld>
            <a:endParaRPr lang="en-US"/>
          </a:p>
        </p:txBody>
      </p:sp>
    </p:spTree>
    <p:extLst>
      <p:ext uri="{BB962C8B-B14F-4D97-AF65-F5344CB8AC3E}">
        <p14:creationId xmlns:p14="http://schemas.microsoft.com/office/powerpoint/2010/main" val="169743827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There is a lot of high-tech going</a:t>
            </a:r>
            <a:r>
              <a:rPr lang="en-US" baseline="0" dirty="0" smtClean="0"/>
              <a:t> on in modern kitchens.  The appliances are all talking to each other.</a:t>
            </a:r>
          </a:p>
          <a:p>
            <a:endParaRPr lang="en-US" baseline="0" dirty="0" smtClean="0"/>
          </a:p>
          <a:p>
            <a:r>
              <a:rPr lang="en-US" baseline="0" dirty="0" smtClean="0"/>
              <a:t>And when you are running low on milk, the refrigerator orders another gallon that could be delivered directly to your house.</a:t>
            </a:r>
          </a:p>
          <a:p>
            <a:endParaRPr lang="en-US" baseline="0" dirty="0" smtClean="0"/>
          </a:p>
          <a:p>
            <a:r>
              <a:rPr lang="en-US" baseline="0" dirty="0" smtClean="0"/>
              <a:t>When the milk arrives, your refrigerator could even unlock and open the front door of the house -- and let the drone in -- and have the drone put the milk in the refrigerator.  It’s all possible </a:t>
            </a:r>
            <a:r>
              <a:rPr lang="en-US" u="sng" baseline="0" dirty="0" smtClean="0"/>
              <a:t>now</a:t>
            </a:r>
            <a:r>
              <a:rPr lang="en-US" baseline="0" dirty="0" smtClean="0"/>
              <a:t> through current technology.</a:t>
            </a:r>
          </a:p>
          <a:p>
            <a:endParaRPr lang="en-US" baseline="0" dirty="0" smtClean="0"/>
          </a:p>
          <a:p>
            <a:r>
              <a:rPr lang="en-US" baseline="0" dirty="0" smtClean="0"/>
              <a:t>-- We still have to drink the milk ourselves.  There’s no app for that!</a:t>
            </a:r>
          </a:p>
          <a:p>
            <a:endParaRPr lang="en-US" dirty="0" smtClean="0"/>
          </a:p>
          <a:p>
            <a:endParaRPr lang="en-US" dirty="0"/>
          </a:p>
          <a:p>
            <a:endParaRPr lang="en-US" dirty="0" smtClean="0"/>
          </a:p>
          <a:p>
            <a:r>
              <a:rPr lang="en-US" dirty="0" smtClean="0"/>
              <a:t>=====</a:t>
            </a:r>
          </a:p>
          <a:p>
            <a:r>
              <a:rPr lang="en-US" dirty="0" smtClean="0"/>
              <a:t>http://siliconangle.com/blog/2015/01/08/best-new-apps-for-apple-homekit-at-ces2015/</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127</a:t>
            </a:fld>
            <a:endParaRPr lang="en-US"/>
          </a:p>
        </p:txBody>
      </p:sp>
    </p:spTree>
    <p:extLst>
      <p:ext uri="{BB962C8B-B14F-4D97-AF65-F5344CB8AC3E}">
        <p14:creationId xmlns:p14="http://schemas.microsoft.com/office/powerpoint/2010/main" val="16335096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all great of course -- until someone hacks your fridge </a:t>
            </a:r>
            <a:r>
              <a:rPr lang="mr-IN" dirty="0" smtClean="0"/>
              <a:t>–</a:t>
            </a:r>
            <a:endParaRPr lang="en-US" dirty="0" smtClean="0"/>
          </a:p>
          <a:p>
            <a:endParaRPr lang="en-US" dirty="0" smtClean="0"/>
          </a:p>
          <a:p>
            <a:r>
              <a:rPr lang="en-US" dirty="0" smtClean="0"/>
              <a:t>and now you don’t have access to your own milk.</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www.bizjournals.com</a:t>
            </a:r>
            <a:r>
              <a:rPr lang="en-US" dirty="0" smtClean="0"/>
              <a:t>/</a:t>
            </a:r>
            <a:r>
              <a:rPr lang="en-US" dirty="0" err="1" smtClean="0"/>
              <a:t>bizjournals</a:t>
            </a:r>
            <a:r>
              <a:rPr lang="en-US" dirty="0" smtClean="0"/>
              <a:t>/news/2016/11/23/</a:t>
            </a:r>
            <a:r>
              <a:rPr lang="en-US" dirty="0" err="1" smtClean="0"/>
              <a:t>tech-giants-recommend-rules-to-protect-your-fridge.html?ana</a:t>
            </a:r>
            <a:r>
              <a:rPr lang="en-US" dirty="0" smtClean="0"/>
              <a:t>=</a:t>
            </a:r>
            <a:r>
              <a:rPr lang="en-US" dirty="0" err="1" smtClean="0"/>
              <a:t>e_sjo_tf&amp;s</a:t>
            </a:r>
            <a:r>
              <a:rPr lang="en-US" dirty="0" smtClean="0"/>
              <a:t>=</a:t>
            </a:r>
            <a:r>
              <a:rPr lang="en-US" dirty="0" err="1" smtClean="0"/>
              <a:t>newsletter&amp;ed</a:t>
            </a:r>
            <a:r>
              <a:rPr lang="en-US" dirty="0" smtClean="0"/>
              <a:t>=2016-11-23&amp;u=DFsejj4U8KnV9lBFgI8D1Q03b85e1a&amp;t=1481121998&amp;j=76545421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128</a:t>
            </a:fld>
            <a:endParaRPr lang="en-US"/>
          </a:p>
        </p:txBody>
      </p:sp>
    </p:spTree>
    <p:extLst>
      <p:ext uri="{BB962C8B-B14F-4D97-AF65-F5344CB8AC3E}">
        <p14:creationId xmlns:p14="http://schemas.microsoft.com/office/powerpoint/2010/main" val="11513889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many are</a:t>
            </a:r>
            <a:r>
              <a:rPr lang="en-US" baseline="0" dirty="0" smtClean="0"/>
              <a:t> hopeful about letting robots and computers take over our lives.</a:t>
            </a:r>
          </a:p>
          <a:p>
            <a:endParaRPr lang="en-US" baseline="0" dirty="0" smtClean="0"/>
          </a:p>
          <a:p>
            <a:r>
              <a:rPr lang="en-US" baseline="0" dirty="0" smtClean="0"/>
              <a:t>My smart phone frustrates me quite often. </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www.bizjournals.com</a:t>
            </a:r>
            <a:r>
              <a:rPr lang="en-US" dirty="0" smtClean="0"/>
              <a:t>/</a:t>
            </a:r>
            <a:r>
              <a:rPr lang="en-US" dirty="0" err="1" smtClean="0"/>
              <a:t>sanjose</a:t>
            </a:r>
            <a:r>
              <a:rPr lang="en-US" dirty="0" smtClean="0"/>
              <a:t>/news/2016/11/30/</a:t>
            </a:r>
            <a:r>
              <a:rPr lang="en-US" dirty="0" err="1" smtClean="0"/>
              <a:t>techflash-q-a-reasons-to-be-hopeful-about-ourrobot.html?ana</a:t>
            </a:r>
            <a:r>
              <a:rPr lang="en-US" dirty="0" smtClean="0"/>
              <a:t>=</a:t>
            </a:r>
            <a:r>
              <a:rPr lang="en-US" dirty="0" err="1" smtClean="0"/>
              <a:t>e_sjo_tf&amp;s</a:t>
            </a:r>
            <a:r>
              <a:rPr lang="en-US" dirty="0" smtClean="0"/>
              <a:t>=</a:t>
            </a:r>
            <a:r>
              <a:rPr lang="en-US" dirty="0" err="1" smtClean="0"/>
              <a:t>newsletter&amp;ed</a:t>
            </a:r>
            <a:r>
              <a:rPr lang="en-US" dirty="0" smtClean="0"/>
              <a:t>=2016-11-30&amp;u=DFsejj4U8KnV9lBFgI8D1Q03b85e1a&amp;t=1481124453&amp;j=76609931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129</a:t>
            </a:fld>
            <a:endParaRPr lang="en-US"/>
          </a:p>
        </p:txBody>
      </p:sp>
    </p:spTree>
    <p:extLst>
      <p:ext uri="{BB962C8B-B14F-4D97-AF65-F5344CB8AC3E}">
        <p14:creationId xmlns:p14="http://schemas.microsoft.com/office/powerpoint/2010/main" val="206012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038600" cy="3028950"/>
          </a:xfrm>
        </p:spPr>
      </p:sp>
      <p:sp>
        <p:nvSpPr>
          <p:cNvPr id="3" name="Notes Placeholder 2"/>
          <p:cNvSpPr>
            <a:spLocks noGrp="1"/>
          </p:cNvSpPr>
          <p:nvPr>
            <p:ph type="body" idx="1"/>
          </p:nvPr>
        </p:nvSpPr>
        <p:spPr>
          <a:xfrm>
            <a:off x="685800" y="3962400"/>
            <a:ext cx="5486400" cy="5181600"/>
          </a:xfrm>
        </p:spPr>
        <p:txBody>
          <a:bodyPr>
            <a:noAutofit/>
          </a:bodyPr>
          <a:lstStyle/>
          <a:p>
            <a:r>
              <a:rPr lang="en-US" dirty="0" smtClean="0"/>
              <a:t>Let’s </a:t>
            </a:r>
            <a:r>
              <a:rPr lang="en-US" u="sng" dirty="0" smtClean="0"/>
              <a:t>look</a:t>
            </a:r>
            <a:r>
              <a:rPr lang="en-US" dirty="0" smtClean="0"/>
              <a:t> at some salaries.</a:t>
            </a:r>
          </a:p>
          <a:p>
            <a:endParaRPr lang="en-US" dirty="0" smtClean="0"/>
          </a:p>
          <a:p>
            <a:r>
              <a:rPr lang="en-US" dirty="0" smtClean="0"/>
              <a:t>Here you see the jobs that require short O J T or on-the-job training.  </a:t>
            </a:r>
          </a:p>
          <a:p>
            <a:endParaRPr lang="en-US" dirty="0" smtClean="0"/>
          </a:p>
          <a:p>
            <a:r>
              <a:rPr lang="en-US" dirty="0" smtClean="0"/>
              <a:t>And I am showing you only jobs that are</a:t>
            </a:r>
            <a:r>
              <a:rPr lang="en-US" baseline="0" dirty="0" smtClean="0"/>
              <a:t> projected to be in </a:t>
            </a:r>
            <a:r>
              <a:rPr lang="en-US" u="sng" baseline="0" dirty="0" smtClean="0"/>
              <a:t>high</a:t>
            </a:r>
            <a:r>
              <a:rPr lang="en-US" baseline="0" dirty="0" smtClean="0"/>
              <a:t> demand over this 10-year projection period.</a:t>
            </a:r>
            <a:endParaRPr lang="en-US" dirty="0" smtClean="0"/>
          </a:p>
          <a:p>
            <a:endParaRPr lang="en-US" dirty="0" smtClean="0"/>
          </a:p>
          <a:p>
            <a:r>
              <a:rPr lang="en-US" dirty="0" smtClean="0"/>
              <a:t>Short</a:t>
            </a:r>
            <a:r>
              <a:rPr lang="en-US" baseline="0" dirty="0" smtClean="0"/>
              <a:t> OJT means y</a:t>
            </a:r>
            <a:r>
              <a:rPr lang="en-US" dirty="0" smtClean="0"/>
              <a:t>ou can get one of these jobs right out of high school, and within a </a:t>
            </a:r>
            <a:r>
              <a:rPr lang="en-US" u="sng" dirty="0" smtClean="0"/>
              <a:t>month</a:t>
            </a:r>
            <a:r>
              <a:rPr lang="en-US" dirty="0" smtClean="0"/>
              <a:t> you know all you need to know to do the job.</a:t>
            </a:r>
          </a:p>
          <a:p>
            <a:endParaRPr lang="en-US" dirty="0" smtClean="0"/>
          </a:p>
          <a:p>
            <a:r>
              <a:rPr lang="en-US" dirty="0" smtClean="0"/>
              <a:t>You do</a:t>
            </a:r>
            <a:r>
              <a:rPr lang="en-US" baseline="0" dirty="0" smtClean="0"/>
              <a:t> not see life-sustaining wages here, but these jobs could be a </a:t>
            </a:r>
            <a:r>
              <a:rPr lang="en-US" u="sng" baseline="0" dirty="0" smtClean="0"/>
              <a:t>start</a:t>
            </a:r>
            <a:r>
              <a:rPr lang="en-US" baseline="0" dirty="0" smtClean="0"/>
              <a:t> on a pathway to a higher-paying occupation.</a:t>
            </a:r>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5718013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130</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changing career landscape</a:t>
            </a:r>
            <a:r>
              <a:rPr lang="en-US" dirty="0" smtClean="0">
                <a:ea typeface="ヒラギノ角ゴ Pro W3" charset="0"/>
              </a:rPr>
              <a:t>:  This is what the modern employers are looking for.</a:t>
            </a:r>
            <a:endParaRPr lang="en-US" dirty="0">
              <a:ea typeface="ヒラギノ角ゴ Pro W3" charset="0"/>
            </a:endParaRP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a:t>
            </a:r>
            <a:r>
              <a:rPr lang="en-US" dirty="0" smtClean="0">
                <a:ea typeface="ヒラギノ角ゴ Pro W3" charset="0"/>
              </a:rPr>
              <a:t>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a:t>
            </a:r>
            <a:r>
              <a:rPr lang="en-US" dirty="0" smtClean="0">
                <a:ea typeface="ヒラギノ角ゴ Pro W3" charset="0"/>
              </a:rPr>
              <a:t>settings</a:t>
            </a:r>
          </a:p>
          <a:p>
            <a:endParaRPr lang="en-US" dirty="0" smtClean="0">
              <a:ea typeface="ヒラギノ角ゴ Pro W3" charset="0"/>
            </a:endParaRPr>
          </a:p>
          <a:p>
            <a:r>
              <a:rPr lang="en-US" dirty="0" smtClean="0">
                <a:ea typeface="ヒラギノ角ゴ Pro W3" charset="0"/>
              </a:rPr>
              <a:t>Download my PowerPoint and read the descriptions for the rest of these.</a:t>
            </a:r>
          </a:p>
          <a:p>
            <a:endParaRPr lang="en-US" dirty="0" smtClean="0">
              <a:ea typeface="ヒラギノ角ゴ Pro W3" charset="0"/>
            </a:endParaRPr>
          </a:p>
          <a:p>
            <a:r>
              <a:rPr lang="en-US" dirty="0" smtClean="0">
                <a:ea typeface="ヒラギノ角ゴ Pro W3" charset="0"/>
              </a:rPr>
              <a:t>Where are we teaching these skills that the workforce needs?</a:t>
            </a:r>
          </a:p>
          <a:p>
            <a:endParaRPr lang="en-US" dirty="0" smtClean="0">
              <a:ea typeface="ヒラギノ角ゴ Pro W3" charset="0"/>
            </a:endParaRPr>
          </a:p>
          <a:p>
            <a:r>
              <a:rPr lang="en-US" dirty="0" smtClean="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a:t>
            </a:r>
            <a:r>
              <a:rPr lang="en-US" dirty="0" smtClean="0">
                <a:ea typeface="ヒラギノ角ゴ Pro W3" charset="0"/>
              </a:rPr>
              <a:t>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a:t>
            </a:r>
            <a:r>
              <a:rPr lang="en-US" dirty="0" smtClean="0">
                <a:ea typeface="ヒラギノ角ゴ Pro W3" charset="0"/>
              </a:rPr>
              <a:t>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a:t>
            </a:r>
            <a:r>
              <a:rPr lang="en-US" dirty="0" smtClean="0">
                <a:ea typeface="ヒラギノ角ゴ Pro W3" charset="0"/>
              </a:rPr>
              <a:t>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a:t>
            </a:r>
            <a:r>
              <a:rPr lang="en-US" dirty="0" smtClean="0">
                <a:ea typeface="ヒラギノ角ゴ Pro W3" charset="0"/>
              </a:rPr>
              <a:t>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t>
            </a:r>
            <a:r>
              <a:rPr lang="en-US" dirty="0" smtClean="0">
                <a:ea typeface="ヒラギノ角ゴ Pro W3" charset="0"/>
              </a:rPr>
              <a:t>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a:t>
            </a:r>
            <a:r>
              <a:rPr lang="en-US" dirty="0" smtClean="0">
                <a:ea typeface="ヒラギノ角ゴ Pro W3" charset="0"/>
              </a:rPr>
              <a:t>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smtClean="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19818673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131</a:t>
            </a:fld>
            <a:endParaRPr lang="en-US" sz="1200"/>
          </a:p>
        </p:txBody>
      </p:sp>
      <p:sp>
        <p:nvSpPr>
          <p:cNvPr id="15363" name="Rectangle 2"/>
          <p:cNvSpPr>
            <a:spLocks noGrp="1" noRot="1" noChangeAspect="1" noChangeArrowheads="1" noTextEdit="1"/>
          </p:cNvSpPr>
          <p:nvPr>
            <p:ph type="sldImg"/>
          </p:nvPr>
        </p:nvSpPr>
        <p:spPr>
          <a:xfrm>
            <a:off x="685800" y="381000"/>
            <a:ext cx="4775200" cy="3581400"/>
          </a:xfrm>
          <a:ln/>
        </p:spPr>
      </p:sp>
      <p:sp>
        <p:nvSpPr>
          <p:cNvPr id="15364" name="Rectangle 3"/>
          <p:cNvSpPr>
            <a:spLocks noGrp="1" noChangeArrowheads="1"/>
          </p:cNvSpPr>
          <p:nvPr>
            <p:ph type="body" idx="1"/>
          </p:nvPr>
        </p:nvSpPr>
        <p:spPr>
          <a:xfrm>
            <a:off x="762000" y="4267200"/>
            <a:ext cx="5257800" cy="48972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dirty="0" smtClean="0">
                <a:ea typeface="ヒラギノ角ゴ Pro W3" charset="0"/>
              </a:rPr>
              <a:t>Before I conclude my presentation, I will pause here to see if anyone has any questions. </a:t>
            </a:r>
          </a:p>
          <a:p>
            <a:endParaRPr lang="en-US" dirty="0" smtClean="0">
              <a:ea typeface="ヒラギノ角ゴ Pro W3" charset="0"/>
            </a:endParaRPr>
          </a:p>
          <a:p>
            <a:r>
              <a:rPr lang="en-US" dirty="0" smtClean="0">
                <a:ea typeface="ヒラギノ角ゴ Pro W3" charset="0"/>
              </a:rPr>
              <a:t>I have a few more slides to share</a:t>
            </a:r>
            <a:r>
              <a:rPr lang="en-US" baseline="0" dirty="0" smtClean="0">
                <a:ea typeface="ヒラギノ角ゴ Pro W3" charset="0"/>
              </a:rPr>
              <a:t>.  </a:t>
            </a:r>
          </a:p>
          <a:p>
            <a:r>
              <a:rPr lang="en-US" baseline="0" dirty="0" smtClean="0">
                <a:ea typeface="ヒラギノ角ゴ Pro W3" charset="0"/>
              </a:rPr>
              <a:t>But first I want to know if you have any questions.</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Usually by this time most of the audience is overwhelmed and just need a break to digest what I</a:t>
            </a:r>
            <a:r>
              <a:rPr lang="ja-JP" altLang="en-US" dirty="0" smtClean="0">
                <a:ea typeface="ヒラギノ角ゴ Pro W3" charset="0"/>
              </a:rPr>
              <a:t>’</a:t>
            </a:r>
            <a:r>
              <a:rPr lang="en-US" altLang="ja-JP" dirty="0" err="1" smtClean="0">
                <a:ea typeface="ヒラギノ角ゴ Pro W3" charset="0"/>
              </a:rPr>
              <a:t>ve</a:t>
            </a:r>
            <a:r>
              <a:rPr lang="en-US" altLang="ja-JP" dirty="0" smtClean="0">
                <a:ea typeface="ヒラギノ角ゴ Pro W3" charset="0"/>
              </a:rPr>
              <a:t> said.</a:t>
            </a:r>
          </a:p>
          <a:p>
            <a:endParaRPr lang="en-US" dirty="0" smtClean="0">
              <a:ea typeface="ヒラギノ角ゴ Pro W3" charset="0"/>
            </a:endParaRPr>
          </a:p>
          <a:p>
            <a:r>
              <a:rPr lang="en-US" dirty="0" smtClean="0">
                <a:ea typeface="ヒラギノ角ゴ Pro W3" charset="0"/>
              </a:rPr>
              <a:t>Remember that you can download the PowerPoint and use it however you can.</a:t>
            </a:r>
          </a:p>
          <a:p>
            <a:endParaRPr lang="en-US" dirty="0" smtClean="0">
              <a:ea typeface="ヒラギノ角ゴ Pro W3" charset="0"/>
            </a:endParaRPr>
          </a:p>
          <a:p>
            <a:r>
              <a:rPr lang="en-US" dirty="0" smtClean="0">
                <a:ea typeface="ヒラギノ角ゴ Pro W3" charset="0"/>
              </a:rPr>
              <a:t>Do </a:t>
            </a:r>
            <a:r>
              <a:rPr lang="en-US" baseline="0" dirty="0" smtClean="0">
                <a:ea typeface="ヒラギノ角ゴ Pro W3" charset="0"/>
              </a:rPr>
              <a:t>we have any questions?  Do we have time for questions?</a:t>
            </a:r>
            <a:endParaRPr lang="en-US" dirty="0">
              <a:ea typeface="ヒラギノ角ゴ Pro W3" charset="0"/>
            </a:endParaRPr>
          </a:p>
        </p:txBody>
      </p:sp>
    </p:spTree>
    <p:extLst>
      <p:ext uri="{BB962C8B-B14F-4D97-AF65-F5344CB8AC3E}">
        <p14:creationId xmlns:p14="http://schemas.microsoft.com/office/powerpoint/2010/main" val="213951828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743451"/>
          </a:xfrm>
        </p:spPr>
        <p:txBody>
          <a:bodyPr>
            <a:noAutofit/>
          </a:bodyPr>
          <a:lstStyle/>
          <a:p>
            <a:r>
              <a:rPr lang="en-US" dirty="0" smtClean="0"/>
              <a:t>---</a:t>
            </a:r>
          </a:p>
          <a:p>
            <a:r>
              <a:rPr lang="en-US" dirty="0" smtClean="0"/>
              <a:t>Too </a:t>
            </a:r>
            <a:r>
              <a:rPr lang="en-US" dirty="0"/>
              <a:t>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smtClean="0"/>
              <a:t>Somewhere </a:t>
            </a:r>
            <a:r>
              <a:rPr lang="en-US" dirty="0"/>
              <a:t>along the </a:t>
            </a:r>
            <a:r>
              <a:rPr lang="en-US" dirty="0" smtClean="0"/>
              <a:t>way -- </a:t>
            </a:r>
            <a:r>
              <a:rPr lang="en-US" dirty="0"/>
              <a:t>all of </a:t>
            </a:r>
            <a:r>
              <a:rPr lang="en-US" u="sng" dirty="0"/>
              <a:t>us</a:t>
            </a:r>
            <a:r>
              <a:rPr lang="en-US" dirty="0"/>
              <a:t> found out </a:t>
            </a:r>
            <a:r>
              <a:rPr lang="en-US" dirty="0" smtClean="0"/>
              <a:t>that we cared about helping </a:t>
            </a:r>
            <a:r>
              <a:rPr lang="en-US" u="sng" dirty="0" smtClean="0"/>
              <a:t>others</a:t>
            </a:r>
            <a:r>
              <a:rPr lang="en-US" dirty="0" smtClean="0"/>
              <a:t>– </a:t>
            </a:r>
          </a:p>
          <a:p>
            <a:endParaRPr lang="en-US" dirty="0" smtClean="0"/>
          </a:p>
          <a:p>
            <a:r>
              <a:rPr lang="en-US" dirty="0" smtClean="0"/>
              <a:t>and </a:t>
            </a:r>
            <a:r>
              <a:rPr lang="en-US" dirty="0"/>
              <a:t>we were supposed to be right </a:t>
            </a:r>
            <a:r>
              <a:rPr lang="en-US" u="sng" dirty="0"/>
              <a:t>here</a:t>
            </a:r>
            <a:r>
              <a:rPr lang="en-US" dirty="0"/>
              <a:t> </a:t>
            </a:r>
            <a:r>
              <a:rPr lang="en-US" dirty="0" smtClean="0"/>
              <a:t>– this very morning– </a:t>
            </a:r>
          </a:p>
          <a:p>
            <a:endParaRPr lang="en-US" dirty="0" smtClean="0"/>
          </a:p>
          <a:p>
            <a:r>
              <a:rPr lang="en-US" dirty="0" smtClean="0"/>
              <a:t>listening </a:t>
            </a:r>
            <a:r>
              <a:rPr lang="en-US" dirty="0"/>
              <a:t>to an old </a:t>
            </a:r>
            <a:r>
              <a:rPr lang="en-US" dirty="0" smtClean="0"/>
              <a:t>high-school shop </a:t>
            </a:r>
            <a:r>
              <a:rPr lang="en-US" dirty="0"/>
              <a:t>teacher talk about </a:t>
            </a:r>
            <a:r>
              <a:rPr lang="en-US" dirty="0" smtClean="0"/>
              <a:t>the future.</a:t>
            </a:r>
          </a:p>
          <a:p>
            <a:endParaRPr lang="en-US" dirty="0"/>
          </a:p>
          <a:p>
            <a:endParaRPr lang="en-US" dirty="0" smtClean="0"/>
          </a:p>
          <a:p>
            <a:r>
              <a:rPr lang="en-US" dirty="0" smtClean="0"/>
              <a:t>========</a:t>
            </a:r>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132</a:t>
            </a:fld>
            <a:endParaRPr lang="en-US"/>
          </a:p>
        </p:txBody>
      </p:sp>
    </p:spTree>
    <p:extLst>
      <p:ext uri="{BB962C8B-B14F-4D97-AF65-F5344CB8AC3E}">
        <p14:creationId xmlns:p14="http://schemas.microsoft.com/office/powerpoint/2010/main" val="165189292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133</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714500"/>
            <a:ext cx="5156199" cy="74295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Though the term </a:t>
            </a:r>
            <a:r>
              <a:rPr lang="ja-JP" altLang="en-US" dirty="0" smtClean="0">
                <a:ea typeface="ヒラギノ角ゴ Pro W3" charset="0"/>
              </a:rPr>
              <a:t>“</a:t>
            </a:r>
            <a:r>
              <a:rPr lang="en-US" altLang="ja-JP" u="sng" dirty="0" smtClean="0">
                <a:ea typeface="ヒラギノ角ゴ Pro W3" charset="0"/>
              </a:rPr>
              <a:t>vocational</a:t>
            </a:r>
            <a:r>
              <a:rPr lang="ja-JP" altLang="en-US" dirty="0" smtClean="0">
                <a:ea typeface="ヒラギノ角ゴ Pro W3" charset="0"/>
              </a:rPr>
              <a:t>”</a:t>
            </a:r>
            <a:r>
              <a:rPr lang="en-US" altLang="ja-JP" dirty="0" smtClean="0">
                <a:ea typeface="ヒラギノ角ゴ Pro W3" charset="0"/>
              </a:rPr>
              <a:t> has earned a bad reputation in the last few decades, the </a:t>
            </a:r>
            <a:r>
              <a:rPr lang="en-US" altLang="ja-JP" u="sng" dirty="0" smtClean="0">
                <a:ea typeface="ヒラギノ角ゴ Pro W3" charset="0"/>
              </a:rPr>
              <a:t>original</a:t>
            </a:r>
            <a:r>
              <a:rPr lang="en-US" altLang="ja-JP" dirty="0" smtClean="0">
                <a:ea typeface="ヒラギノ角ゴ Pro W3" charset="0"/>
              </a:rPr>
              <a:t> meaning of the term is clear that your </a:t>
            </a:r>
            <a:r>
              <a:rPr lang="ja-JP" altLang="en-US" dirty="0" smtClean="0">
                <a:ea typeface="ヒラギノ角ゴ Pro W3" charset="0"/>
              </a:rPr>
              <a:t>“</a:t>
            </a:r>
            <a:r>
              <a:rPr lang="en-US" altLang="ja-JP" u="sng" dirty="0" smtClean="0">
                <a:ea typeface="ヒラギノ角ゴ Pro W3" charset="0"/>
              </a:rPr>
              <a:t>vocation</a:t>
            </a:r>
            <a:r>
              <a:rPr lang="ja-JP" altLang="en-US" dirty="0" smtClean="0">
                <a:ea typeface="ヒラギノ角ゴ Pro W3" charset="0"/>
              </a:rPr>
              <a:t>”</a:t>
            </a:r>
            <a:r>
              <a:rPr lang="en-US" altLang="ja-JP" dirty="0" smtClean="0">
                <a:ea typeface="ヒラギノ角ゴ Pro W3" charset="0"/>
              </a:rPr>
              <a:t> is your life</a:t>
            </a:r>
            <a:r>
              <a:rPr lang="ja-JP" altLang="en-US" dirty="0" smtClean="0">
                <a:ea typeface="ヒラギノ角ゴ Pro W3" charset="0"/>
              </a:rPr>
              <a:t>’</a:t>
            </a:r>
            <a:r>
              <a:rPr lang="en-US" altLang="ja-JP" dirty="0" smtClean="0">
                <a:ea typeface="ヒラギノ角ゴ Pro W3" charset="0"/>
              </a:rPr>
              <a:t>s calling.  </a:t>
            </a:r>
          </a:p>
          <a:p>
            <a:endParaRPr lang="en-US" u="sng" dirty="0" smtClean="0">
              <a:ea typeface="ヒラギノ角ゴ Pro W3" charset="0"/>
            </a:endParaRPr>
          </a:p>
          <a:p>
            <a:r>
              <a:rPr lang="en-US" u="sng" dirty="0" smtClean="0">
                <a:ea typeface="ヒラギノ角ゴ Pro W3" charset="0"/>
              </a:rPr>
              <a:t>Our</a:t>
            </a:r>
            <a:r>
              <a:rPr lang="en-US" dirty="0" smtClean="0">
                <a:ea typeface="ヒラギノ角ゴ Pro W3" charset="0"/>
              </a:rPr>
              <a:t> vocation as educators</a:t>
            </a:r>
            <a:r>
              <a:rPr lang="en-US" baseline="0" dirty="0" smtClean="0">
                <a:ea typeface="ヒラギノ角ゴ Pro W3" charset="0"/>
              </a:rPr>
              <a:t> </a:t>
            </a:r>
            <a:r>
              <a:rPr lang="en-US" dirty="0" smtClean="0">
                <a:ea typeface="ヒラギノ角ゴ Pro W3" charset="0"/>
              </a:rPr>
              <a:t>is preparing students for careers. </a:t>
            </a:r>
          </a:p>
          <a:p>
            <a:r>
              <a:rPr lang="en-US" dirty="0" smtClean="0">
                <a:ea typeface="ヒラギノ角ゴ Pro W3" charset="0"/>
              </a:rPr>
              <a:t>What is the </a:t>
            </a:r>
            <a:r>
              <a:rPr lang="en-US" altLang="ja-JP" u="sng" dirty="0" smtClean="0">
                <a:ea typeface="ヒラギノ角ゴ Pro W3" charset="0"/>
              </a:rPr>
              <a:t>vocation</a:t>
            </a:r>
            <a:r>
              <a:rPr lang="en-US" altLang="ja-JP" u="none" baseline="0" dirty="0" smtClean="0">
                <a:ea typeface="ヒラギノ角ゴ Pro W3" charset="0"/>
              </a:rPr>
              <a:t> of the </a:t>
            </a:r>
            <a:r>
              <a:rPr lang="en-US" dirty="0" smtClean="0">
                <a:ea typeface="ヒラギノ角ゴ Pro W3" charset="0"/>
              </a:rPr>
              <a:t>student</a:t>
            </a:r>
            <a:r>
              <a:rPr lang="en-US" altLang="ja-JP" dirty="0" smtClean="0">
                <a:ea typeface="ヒラギノ角ゴ Pro W3" charset="0"/>
              </a:rPr>
              <a:t>s with whom you work? </a:t>
            </a:r>
          </a:p>
          <a:p>
            <a:r>
              <a:rPr lang="en-US" altLang="ja-JP" dirty="0" smtClean="0">
                <a:ea typeface="ヒラギノ角ゴ Pro W3" charset="0"/>
              </a:rPr>
              <a:t>What is </a:t>
            </a:r>
            <a:r>
              <a:rPr lang="en-US" altLang="ja-JP" u="sng" dirty="0" smtClean="0">
                <a:ea typeface="ヒラギノ角ゴ Pro W3" charset="0"/>
              </a:rPr>
              <a:t>life</a:t>
            </a:r>
            <a:r>
              <a:rPr lang="en-US" altLang="ja-JP" dirty="0" smtClean="0">
                <a:ea typeface="ヒラギノ角ゴ Pro W3" charset="0"/>
              </a:rPr>
              <a:t> calling </a:t>
            </a:r>
            <a:r>
              <a:rPr lang="en-US" altLang="ja-JP" u="sng" dirty="0" smtClean="0">
                <a:ea typeface="ヒラギノ角ゴ Pro W3" charset="0"/>
              </a:rPr>
              <a:t>them</a:t>
            </a:r>
            <a:r>
              <a:rPr lang="en-US" altLang="ja-JP" dirty="0" smtClean="0">
                <a:ea typeface="ヒラギノ角ゴ Pro W3" charset="0"/>
              </a:rPr>
              <a:t> to do? </a:t>
            </a:r>
          </a:p>
          <a:p>
            <a:r>
              <a:rPr lang="en-US" altLang="ja-JP" dirty="0" smtClean="0">
                <a:ea typeface="ヒラギノ角ゴ Pro W3" charset="0"/>
              </a:rPr>
              <a:t>What is their </a:t>
            </a:r>
            <a:r>
              <a:rPr lang="en-US" altLang="ja-JP" u="sng" dirty="0" smtClean="0">
                <a:ea typeface="ヒラギノ角ゴ Pro W3" charset="0"/>
              </a:rPr>
              <a:t>purpose </a:t>
            </a:r>
            <a:r>
              <a:rPr lang="en-US" altLang="ja-JP" dirty="0" smtClean="0">
                <a:ea typeface="ヒラギノ角ゴ Pro W3" charset="0"/>
              </a:rPr>
              <a:t>in life?</a:t>
            </a:r>
          </a:p>
          <a:p>
            <a:endParaRPr lang="en-US" dirty="0" smtClean="0">
              <a:ea typeface="ヒラギノ角ゴ Pro W3" charset="0"/>
            </a:endParaRPr>
          </a:p>
          <a:p>
            <a:r>
              <a:rPr lang="en-US" dirty="0" smtClean="0">
                <a:ea typeface="ヒラギノ角ゴ Pro W3" charset="0"/>
              </a:rPr>
              <a:t>We need to help people discover their </a:t>
            </a:r>
            <a:r>
              <a:rPr lang="en-US" u="sng" dirty="0" smtClean="0">
                <a:ea typeface="ヒラギノ角ゴ Pro W3" charset="0"/>
              </a:rPr>
              <a:t>passion</a:t>
            </a:r>
            <a:r>
              <a:rPr lang="en-US" dirty="0" smtClean="0">
                <a:ea typeface="ヒラギノ角ゴ Pro W3" charset="0"/>
              </a:rPr>
              <a:t>.  </a:t>
            </a:r>
          </a:p>
          <a:p>
            <a:r>
              <a:rPr lang="en-US" dirty="0" smtClean="0">
                <a:ea typeface="ヒラギノ角ゴ Pro W3" charset="0"/>
              </a:rPr>
              <a:t>What makes them get up in the morning and want to learn something new? </a:t>
            </a:r>
          </a:p>
          <a:p>
            <a:r>
              <a:rPr lang="en-US" dirty="0" smtClean="0">
                <a:ea typeface="ヒラギノ角ゴ Pro W3" charset="0"/>
              </a:rPr>
              <a:t>It’s more than just working for a paycheck.  </a:t>
            </a:r>
          </a:p>
          <a:p>
            <a:endParaRPr lang="en-US" dirty="0" smtClean="0">
              <a:ea typeface="ヒラギノ角ゴ Pro W3" charset="0"/>
            </a:endParaRPr>
          </a:p>
          <a:p>
            <a:r>
              <a:rPr lang="en-US" dirty="0" smtClean="0">
                <a:ea typeface="ヒラギノ角ゴ Pro W3" charset="0"/>
              </a:rPr>
              <a:t>It’s doing satisfying work, making a </a:t>
            </a:r>
            <a:r>
              <a:rPr lang="en-US" u="sng" dirty="0" smtClean="0">
                <a:ea typeface="ヒラギノ角ゴ Pro W3" charset="0"/>
              </a:rPr>
              <a:t>difference</a:t>
            </a:r>
            <a:r>
              <a:rPr lang="en-US" dirty="0" smtClean="0">
                <a:ea typeface="ヒラギノ角ゴ Pro W3" charset="0"/>
              </a:rPr>
              <a:t> in the world,</a:t>
            </a:r>
            <a:r>
              <a:rPr lang="en-US" baseline="0" dirty="0" smtClean="0">
                <a:ea typeface="ヒラギノ角ゴ Pro W3" charset="0"/>
              </a:rPr>
              <a:t> feeling </a:t>
            </a:r>
            <a:r>
              <a:rPr lang="en-US" u="sng" baseline="0" dirty="0" smtClean="0">
                <a:ea typeface="ヒラギノ角ゴ Pro W3" charset="0"/>
              </a:rPr>
              <a:t>needed</a:t>
            </a:r>
            <a:r>
              <a:rPr lang="en-US" baseline="0" dirty="0" smtClean="0">
                <a:ea typeface="ヒラギノ角ゴ Pro W3" charset="0"/>
              </a:rPr>
              <a:t>.</a:t>
            </a:r>
            <a:endParaRPr lang="en-US" dirty="0" smtClean="0">
              <a:ea typeface="ヒラギノ角ゴ Pro W3" charset="0"/>
            </a:endParaRPr>
          </a:p>
          <a:p>
            <a:r>
              <a:rPr lang="en-US" dirty="0" smtClean="0">
                <a:ea typeface="ヒラギノ角ゴ Pro W3" charset="0"/>
              </a:rPr>
              <a:t>And we need to help them to </a:t>
            </a:r>
            <a:r>
              <a:rPr lang="en-US" u="sng" dirty="0" smtClean="0">
                <a:ea typeface="ヒラギノ角ゴ Pro W3" charset="0"/>
              </a:rPr>
              <a:t>turn</a:t>
            </a:r>
            <a:r>
              <a:rPr lang="en-US" dirty="0" smtClean="0">
                <a:ea typeface="ヒラギノ角ゴ Pro W3" charset="0"/>
              </a:rPr>
              <a:t> that passion into a rewarding career.</a:t>
            </a:r>
          </a:p>
          <a:p>
            <a:r>
              <a:rPr lang="en-US" dirty="0" smtClean="0">
                <a:ea typeface="ヒラギノ角ゴ Pro W3" charset="0"/>
              </a:rPr>
              <a:t>--</a:t>
            </a:r>
          </a:p>
          <a:p>
            <a:r>
              <a:rPr lang="en-US" dirty="0" smtClean="0">
                <a:ea typeface="ヒラギノ角ゴ Pro W3" charset="0"/>
              </a:rPr>
              <a:t>In the future -- when our students </a:t>
            </a:r>
            <a:r>
              <a:rPr lang="en-US" u="sng" dirty="0" smtClean="0">
                <a:ea typeface="ヒラギノ角ゴ Pro W3" charset="0"/>
              </a:rPr>
              <a:t>are</a:t>
            </a:r>
            <a:r>
              <a:rPr lang="en-US" dirty="0" smtClean="0">
                <a:ea typeface="ヒラギノ角ゴ Pro W3" charset="0"/>
              </a:rPr>
              <a:t> employed, -- and someone asks them what they </a:t>
            </a:r>
            <a:r>
              <a:rPr lang="en-US" u="sng" dirty="0" smtClean="0">
                <a:ea typeface="ヒラギノ角ゴ Pro W3" charset="0"/>
              </a:rPr>
              <a:t>do</a:t>
            </a:r>
            <a:r>
              <a:rPr lang="en-US" dirty="0" smtClean="0">
                <a:ea typeface="ヒラギノ角ゴ Pro W3" charset="0"/>
              </a:rPr>
              <a:t> for a living, -- </a:t>
            </a:r>
          </a:p>
          <a:p>
            <a:r>
              <a:rPr lang="en-US" dirty="0" err="1" smtClean="0">
                <a:ea typeface="ヒラギノ角ゴ Pro W3" charset="0"/>
              </a:rPr>
              <a:t>wouldn</a:t>
            </a:r>
            <a:r>
              <a:rPr lang="ja-JP" altLang="en-US" dirty="0" smtClean="0">
                <a:ea typeface="ヒラギノ角ゴ Pro W3" charset="0"/>
              </a:rPr>
              <a:t>’</a:t>
            </a:r>
            <a:r>
              <a:rPr lang="en-US" altLang="ja-JP" dirty="0" smtClean="0">
                <a:ea typeface="ヒラギノ角ゴ Pro W3" charset="0"/>
              </a:rPr>
              <a:t>t it be </a:t>
            </a:r>
            <a:r>
              <a:rPr lang="en-US" altLang="ja-JP" u="sng" dirty="0" smtClean="0">
                <a:ea typeface="ヒラギノ角ゴ Pro W3" charset="0"/>
              </a:rPr>
              <a:t>great</a:t>
            </a:r>
            <a:r>
              <a:rPr lang="en-US" altLang="ja-JP" dirty="0" smtClean="0">
                <a:ea typeface="ヒラギノ角ゴ Pro W3" charset="0"/>
              </a:rPr>
              <a:t> if they could say – </a:t>
            </a:r>
          </a:p>
          <a:p>
            <a:endParaRPr lang="en-US" dirty="0" smtClean="0">
              <a:ea typeface="ヒラギノ角ゴ Pro W3" charset="0"/>
            </a:endParaRPr>
          </a:p>
          <a:p>
            <a:r>
              <a:rPr lang="ja-JP" altLang="en-US" dirty="0" smtClean="0">
                <a:ea typeface="ヒラギノ角ゴ Pro W3" charset="0"/>
              </a:rPr>
              <a:t>“</a:t>
            </a:r>
            <a:r>
              <a:rPr lang="en-US" altLang="ja-JP" dirty="0" smtClean="0">
                <a:ea typeface="ヒラギノ角ゴ Pro W3" charset="0"/>
              </a:rPr>
              <a:t>I get to make a </a:t>
            </a:r>
            <a:r>
              <a:rPr lang="en-US" altLang="ja-JP" u="sng" dirty="0" smtClean="0">
                <a:ea typeface="ヒラギノ角ゴ Pro W3" charset="0"/>
              </a:rPr>
              <a:t>difference</a:t>
            </a:r>
            <a:r>
              <a:rPr lang="en-US" altLang="ja-JP" dirty="0" smtClean="0">
                <a:ea typeface="ヒラギノ角ゴ Pro W3" charset="0"/>
              </a:rPr>
              <a:t> in the world.</a:t>
            </a:r>
            <a:r>
              <a:rPr lang="ja-JP" altLang="en-US" dirty="0" smtClean="0">
                <a:ea typeface="ヒラギノ角ゴ Pro W3" charset="0"/>
              </a:rPr>
              <a:t>”</a:t>
            </a:r>
            <a:endParaRPr lang="en-US" altLang="ja-JP" dirty="0" smtClean="0">
              <a:ea typeface="ヒラギノ角ゴ Pro W3" charset="0"/>
            </a:endParaRPr>
          </a:p>
          <a:p>
            <a:r>
              <a:rPr lang="en-US" dirty="0" smtClean="0">
                <a:ea typeface="ヒラギノ角ゴ Pro W3" charset="0"/>
              </a:rPr>
              <a:t>That’s what I </a:t>
            </a:r>
            <a:r>
              <a:rPr lang="en-US" u="sng" dirty="0" smtClean="0">
                <a:ea typeface="ヒラギノ角ゴ Pro W3" charset="0"/>
              </a:rPr>
              <a:t>do</a:t>
            </a:r>
            <a:r>
              <a:rPr lang="mr-IN" dirty="0" smtClean="0">
                <a:ea typeface="ヒラギノ角ゴ Pro W3" charset="0"/>
              </a:rPr>
              <a:t>…</a:t>
            </a:r>
            <a:endParaRPr lang="en-US" dirty="0" smtClean="0">
              <a:ea typeface="ヒラギノ角ゴ Pro W3" charset="0"/>
            </a:endParaRPr>
          </a:p>
          <a:p>
            <a:r>
              <a:rPr lang="en-US" altLang="ja-JP" dirty="0" smtClean="0">
                <a:ea typeface="ヒラギノ角ゴ Pro W3" charset="0"/>
              </a:rPr>
              <a:t>“I get to make a </a:t>
            </a:r>
            <a:r>
              <a:rPr lang="en-US" altLang="ja-JP" u="sng" dirty="0" smtClean="0">
                <a:ea typeface="ヒラギノ角ゴ Pro W3" charset="0"/>
              </a:rPr>
              <a:t>difference</a:t>
            </a:r>
            <a:r>
              <a:rPr lang="en-US" altLang="ja-JP" u="none" dirty="0" smtClean="0">
                <a:ea typeface="ヒラギノ角ゴ Pro W3" charset="0"/>
              </a:rPr>
              <a: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Chris </a:t>
            </a:r>
            <a:r>
              <a:rPr lang="en-US" dirty="0" err="1" smtClean="0">
                <a:ea typeface="ヒラギノ角ゴ Pro W3" charset="0"/>
              </a:rPr>
              <a:t>Droessler</a:t>
            </a:r>
            <a:endParaRPr lang="en-US" dirty="0" smtClean="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44932195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Thank You</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smtClean="0"/>
              <a:t>www.NCperkins.org</a:t>
            </a:r>
            <a:r>
              <a:rPr lang="en-US" dirty="0" smtClean="0"/>
              <a:t>/presentations</a:t>
            </a:r>
          </a:p>
          <a:p>
            <a:pPr eaLnBrk="1" hangingPunct="1">
              <a:spcBef>
                <a:spcPct val="0"/>
              </a:spcBef>
              <a:spcAft>
                <a:spcPct val="30000"/>
              </a:spcAft>
            </a:pPr>
            <a:endParaRPr lang="en-US" dirty="0" smtClean="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134</a:t>
            </a:fld>
            <a:endParaRPr lang="en-US" sz="1200"/>
          </a:p>
        </p:txBody>
      </p:sp>
    </p:spTree>
    <p:extLst>
      <p:ext uri="{BB962C8B-B14F-4D97-AF65-F5344CB8AC3E}">
        <p14:creationId xmlns:p14="http://schemas.microsoft.com/office/powerpoint/2010/main" val="547026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Autofit/>
          </a:bodyPr>
          <a:lstStyle/>
          <a:p>
            <a:r>
              <a:rPr lang="en-US" dirty="0" smtClean="0"/>
              <a:t>Moderate on-the-job training means you need more than a month of training,</a:t>
            </a:r>
            <a:r>
              <a:rPr lang="en-US" baseline="0" dirty="0" smtClean="0"/>
              <a:t> but within a year,</a:t>
            </a:r>
            <a:r>
              <a:rPr lang="en-US" dirty="0" smtClean="0"/>
              <a:t> </a:t>
            </a:r>
            <a:r>
              <a:rPr lang="en-US" baseline="0" dirty="0" smtClean="0"/>
              <a:t>you are ready to work by yourself.</a:t>
            </a:r>
          </a:p>
          <a:p>
            <a:endParaRPr lang="en-US" baseline="0" dirty="0" smtClean="0">
              <a:ea typeface="ヒラギノ角ゴ Pro W3" charset="0"/>
              <a:cs typeface="Times"/>
            </a:endParaRPr>
          </a:p>
          <a:p>
            <a:r>
              <a:rPr lang="en-US" baseline="0" dirty="0" smtClean="0">
                <a:ea typeface="ヒラギノ角ゴ Pro W3" charset="0"/>
                <a:cs typeface="Times"/>
              </a:rPr>
              <a:t>There </a:t>
            </a:r>
            <a:r>
              <a:rPr lang="en-US" u="sng" baseline="0" dirty="0" smtClean="0">
                <a:ea typeface="ヒラギノ角ゴ Pro W3" charset="0"/>
                <a:cs typeface="Times"/>
              </a:rPr>
              <a:t>are</a:t>
            </a:r>
            <a:r>
              <a:rPr lang="en-US" baseline="0" dirty="0" smtClean="0">
                <a:ea typeface="ヒラギノ角ゴ Pro W3" charset="0"/>
                <a:cs typeface="Times"/>
              </a:rPr>
              <a:t> community college programs for many of these jobs, but they are not </a:t>
            </a:r>
            <a:r>
              <a:rPr lang="en-US" u="sng" baseline="0" dirty="0" smtClean="0">
                <a:ea typeface="ヒラギノ角ゴ Pro W3" charset="0"/>
                <a:cs typeface="Times"/>
              </a:rPr>
              <a:t>required</a:t>
            </a:r>
            <a:r>
              <a:rPr lang="en-US" baseline="0" dirty="0" smtClean="0">
                <a:ea typeface="ヒラギノ角ゴ Pro W3" charset="0"/>
                <a:cs typeface="Times"/>
              </a:rPr>
              <a:t> by the workforce for entry-level employment, but would make you more hirable.</a:t>
            </a:r>
          </a:p>
          <a:p>
            <a:endParaRPr lang="en-US" baseline="0" dirty="0" smtClean="0">
              <a:ea typeface="ヒラギノ角ゴ Pro W3" charset="0"/>
              <a:cs typeface="Times"/>
            </a:endParaRPr>
          </a:p>
          <a:p>
            <a:r>
              <a:rPr lang="en-US" baseline="0" dirty="0" smtClean="0">
                <a:ea typeface="ヒラギノ角ゴ Pro W3" charset="0"/>
                <a:cs typeface="Times"/>
              </a:rPr>
              <a:t>We are looking only at high-demand occupations.</a:t>
            </a:r>
            <a:endParaRPr lang="en-US" dirty="0" smtClean="0">
              <a:ea typeface="ヒラギノ角ゴ Pro W3" charset="0"/>
              <a:cs typeface="Times"/>
            </a:endParaRP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662630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50853"/>
          </a:xfrm>
        </p:spPr>
        <p:txBody>
          <a:bodyPr>
            <a:noAutofit/>
          </a:bodyPr>
          <a:lstStyle/>
          <a:p>
            <a:r>
              <a:rPr lang="en-US" dirty="0" smtClean="0"/>
              <a:t>Long on-the-job training means you can get these jobs right out of high school, but it will take on-the-job training for over a year to get you completely trained.</a:t>
            </a:r>
          </a:p>
          <a:p>
            <a:endParaRPr lang="en-US" dirty="0" smtClean="0">
              <a:ea typeface="ヒラギノ角ゴ Pro W3" charset="0"/>
              <a:cs typeface="Times"/>
            </a:endParaRPr>
          </a:p>
          <a:p>
            <a:r>
              <a:rPr lang="en-US" dirty="0" smtClean="0">
                <a:ea typeface="ヒラギノ角ゴ Pro W3" charset="0"/>
                <a:cs typeface="Times"/>
              </a:rPr>
              <a:t>Most of these jobs have training programs at our community colleges.  Which means you </a:t>
            </a:r>
            <a:r>
              <a:rPr lang="en-US" u="sng" dirty="0" smtClean="0">
                <a:ea typeface="ヒラギノ角ゴ Pro W3" charset="0"/>
                <a:cs typeface="Times"/>
              </a:rPr>
              <a:t>could</a:t>
            </a:r>
            <a:r>
              <a:rPr lang="en-US" dirty="0" smtClean="0">
                <a:ea typeface="ヒラギノ角ゴ Pro W3" charset="0"/>
                <a:cs typeface="Times"/>
              </a:rPr>
              <a:t> get the training </a:t>
            </a:r>
            <a:r>
              <a:rPr lang="en-US" u="sng" dirty="0" smtClean="0">
                <a:ea typeface="ヒラギノ角ゴ Pro W3" charset="0"/>
                <a:cs typeface="Times"/>
              </a:rPr>
              <a:t>first</a:t>
            </a:r>
            <a:r>
              <a:rPr lang="en-US" dirty="0" smtClean="0">
                <a:ea typeface="ヒラギノ角ゴ Pro W3" charset="0"/>
                <a:cs typeface="Times"/>
              </a:rPr>
              <a:t>, and then probably start at a </a:t>
            </a:r>
            <a:r>
              <a:rPr lang="en-US" u="sng" dirty="0" smtClean="0">
                <a:ea typeface="ヒラギノ角ゴ Pro W3" charset="0"/>
                <a:cs typeface="Times"/>
              </a:rPr>
              <a:t>higher</a:t>
            </a:r>
            <a:r>
              <a:rPr lang="en-US" dirty="0" smtClean="0">
                <a:ea typeface="ヒラギノ角ゴ Pro W3" charset="0"/>
                <a:cs typeface="Times"/>
              </a:rPr>
              <a:t> </a:t>
            </a:r>
            <a:r>
              <a:rPr lang="en-US" u="sng" dirty="0" smtClean="0">
                <a:ea typeface="ヒラギノ角ゴ Pro W3" charset="0"/>
                <a:cs typeface="Times"/>
              </a:rPr>
              <a:t>salary</a:t>
            </a:r>
            <a:r>
              <a:rPr lang="en-US" dirty="0" smtClean="0">
                <a:ea typeface="ヒラギノ角ゴ Pro W3" charset="0"/>
                <a:cs typeface="Times"/>
              </a:rPr>
              <a:t>.</a:t>
            </a:r>
          </a:p>
          <a:p>
            <a:endParaRPr lang="en-US" dirty="0" smtClean="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An Apprenticeship program could be the pathway to these occupations.</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441546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27703"/>
          </a:xfrm>
        </p:spPr>
        <p:txBody>
          <a:bodyPr>
            <a:noAutofit/>
          </a:bodyPr>
          <a:lstStyle/>
          <a:p>
            <a:r>
              <a:rPr lang="en-US" dirty="0" smtClean="0"/>
              <a:t>These jobs require one or two years at a community college or other training school. </a:t>
            </a:r>
          </a:p>
          <a:p>
            <a:r>
              <a:rPr lang="en-US" dirty="0" smtClean="0"/>
              <a:t>You might end up with a diploma or a certificate, but </a:t>
            </a:r>
            <a:r>
              <a:rPr lang="en-US" u="sng" dirty="0" smtClean="0"/>
              <a:t>not</a:t>
            </a:r>
            <a:r>
              <a:rPr lang="en-US" dirty="0" smtClean="0"/>
              <a:t> an Associate degree.</a:t>
            </a:r>
          </a:p>
          <a:p>
            <a:endParaRPr lang="en-US" dirty="0" smtClean="0"/>
          </a:p>
          <a:p>
            <a:r>
              <a:rPr lang="en-US" dirty="0" smtClean="0"/>
              <a:t>The starting salaries are not much better than the jobs that do</a:t>
            </a:r>
            <a:r>
              <a:rPr lang="en-US" baseline="0" dirty="0" smtClean="0"/>
              <a:t> not require </a:t>
            </a:r>
            <a:r>
              <a:rPr lang="en-US" u="sng" baseline="0" dirty="0" smtClean="0"/>
              <a:t>any</a:t>
            </a:r>
            <a:r>
              <a:rPr lang="en-US" baseline="0" dirty="0" smtClean="0"/>
              <a:t> college work.</a:t>
            </a:r>
          </a:p>
          <a:p>
            <a:endParaRPr lang="en-US" baseline="0" dirty="0" smtClean="0"/>
          </a:p>
          <a:p>
            <a:r>
              <a:rPr lang="en-US" baseline="0" dirty="0" smtClean="0"/>
              <a:t>Some of these require a state license in order to work in these occupations.</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1679151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95149" cy="3446362"/>
          </a:xfrm>
        </p:spPr>
      </p:sp>
      <p:sp>
        <p:nvSpPr>
          <p:cNvPr id="3" name="Notes Placeholder 2"/>
          <p:cNvSpPr>
            <a:spLocks noGrp="1"/>
          </p:cNvSpPr>
          <p:nvPr>
            <p:ph type="body" idx="1"/>
          </p:nvPr>
        </p:nvSpPr>
        <p:spPr>
          <a:xfrm>
            <a:off x="685800" y="4479402"/>
            <a:ext cx="5181600" cy="4664597"/>
          </a:xfrm>
        </p:spPr>
        <p:txBody>
          <a:bodyPr>
            <a:noAutofit/>
          </a:bodyPr>
          <a:lstStyle/>
          <a:p>
            <a:r>
              <a:rPr lang="en-US" dirty="0" smtClean="0"/>
              <a:t>Here is where you see the jump in salaries.</a:t>
            </a:r>
          </a:p>
          <a:p>
            <a:endParaRPr lang="en-US" dirty="0" smtClean="0"/>
          </a:p>
          <a:p>
            <a:r>
              <a:rPr lang="en-US" dirty="0" smtClean="0"/>
              <a:t>These are the jobs that are predicted to be in high-demand that require an Associate Degree</a:t>
            </a:r>
            <a:r>
              <a:rPr lang="en-US" baseline="0" dirty="0" smtClean="0"/>
              <a:t>.  </a:t>
            </a:r>
          </a:p>
          <a:p>
            <a:endParaRPr lang="en-US" baseline="0" dirty="0" smtClean="0"/>
          </a:p>
          <a:p>
            <a:r>
              <a:rPr lang="en-US" baseline="0" dirty="0" smtClean="0"/>
              <a:t>Note that most of these occupations are the “helping” or “assisting”-type jobs in the </a:t>
            </a:r>
            <a:r>
              <a:rPr lang="en-US" u="sng" baseline="0" dirty="0" smtClean="0"/>
              <a:t>Healthcare</a:t>
            </a:r>
            <a:r>
              <a:rPr lang="en-US" baseline="0" dirty="0" smtClean="0"/>
              <a:t> industry. </a:t>
            </a:r>
          </a:p>
          <a:p>
            <a:endParaRPr lang="en-US" baseline="0" dirty="0" smtClean="0"/>
          </a:p>
          <a:p>
            <a:r>
              <a:rPr lang="en-US" baseline="0" dirty="0" smtClean="0"/>
              <a:t>All of the “assisting”-type jobs in the Healthcare industry </a:t>
            </a:r>
            <a:r>
              <a:rPr lang="en-US" u="sng" baseline="0" dirty="0" smtClean="0"/>
              <a:t>are</a:t>
            </a:r>
            <a:r>
              <a:rPr lang="en-US" baseline="0" dirty="0" smtClean="0"/>
              <a:t> in </a:t>
            </a:r>
            <a:r>
              <a:rPr lang="en-US" u="sng" baseline="0" dirty="0" smtClean="0"/>
              <a:t>high</a:t>
            </a:r>
            <a:r>
              <a:rPr lang="en-US" baseline="0" dirty="0" smtClean="0"/>
              <a:t> </a:t>
            </a:r>
            <a:r>
              <a:rPr lang="en-US" u="sng" baseline="0" dirty="0" smtClean="0"/>
              <a:t>demand</a:t>
            </a:r>
            <a:r>
              <a:rPr lang="en-US" baseline="0" dirty="0" smtClean="0"/>
              <a:t>, -- </a:t>
            </a:r>
            <a:r>
              <a:rPr lang="en-US" u="sng" baseline="0" dirty="0" smtClean="0"/>
              <a:t>were</a:t>
            </a:r>
            <a:r>
              <a:rPr lang="en-US" baseline="0" dirty="0" smtClean="0"/>
              <a:t> in high demand throughout the recent recession, -- and should </a:t>
            </a:r>
            <a:r>
              <a:rPr lang="en-US" u="sng" baseline="0" dirty="0" smtClean="0"/>
              <a:t>stay</a:t>
            </a:r>
            <a:r>
              <a:rPr lang="en-US" baseline="0" dirty="0" smtClean="0"/>
              <a:t> in high demand for many years to come -- to help support the aging baby boomers.</a:t>
            </a:r>
          </a:p>
          <a:p>
            <a:endParaRPr lang="en-US" baseline="0"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1404610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04554"/>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the actual salaries</a:t>
            </a:r>
            <a:r>
              <a:rPr lang="en-US" baseline="0" dirty="0" smtClean="0"/>
              <a:t> for Associate Degree graduates from our </a:t>
            </a:r>
            <a:r>
              <a:rPr lang="en-US" dirty="0" smtClean="0"/>
              <a:t>North Carolina Community Colleges</a:t>
            </a:r>
            <a:r>
              <a:rPr lang="en-US" baseline="0" dirty="0" smtClean="0"/>
              <a:t>.</a:t>
            </a:r>
          </a:p>
          <a:p>
            <a:endParaRPr lang="en-US" dirty="0" smtClean="0"/>
          </a:p>
          <a:p>
            <a:r>
              <a:rPr lang="en-US" dirty="0" smtClean="0"/>
              <a:t>These</a:t>
            </a:r>
            <a:r>
              <a:rPr lang="en-US" baseline="0" dirty="0" smtClean="0"/>
              <a:t> are the highest </a:t>
            </a:r>
            <a:r>
              <a:rPr lang="en-US" dirty="0" smtClean="0"/>
              <a:t>paying jobs,</a:t>
            </a:r>
            <a:r>
              <a:rPr lang="en-US" baseline="0" dirty="0" smtClean="0"/>
              <a:t> </a:t>
            </a:r>
            <a:r>
              <a:rPr lang="en-US" u="sng" baseline="0" dirty="0" smtClean="0"/>
              <a:t>five</a:t>
            </a:r>
            <a:r>
              <a:rPr lang="en-US" baseline="0" dirty="0" smtClean="0"/>
              <a:t> years </a:t>
            </a:r>
            <a:r>
              <a:rPr lang="en-US" u="sng" baseline="0" dirty="0" smtClean="0"/>
              <a:t>after</a:t>
            </a:r>
            <a:r>
              <a:rPr lang="en-US" baseline="0" dirty="0" smtClean="0"/>
              <a:t> graduation.</a:t>
            </a:r>
          </a:p>
          <a:p>
            <a:r>
              <a:rPr lang="en-US" baseline="0" dirty="0" smtClean="0"/>
              <a:t> </a:t>
            </a:r>
          </a:p>
          <a:p>
            <a:r>
              <a:rPr lang="en-US" baseline="0" dirty="0" smtClean="0"/>
              <a:t>- Cardiovascular Technicians make almost 61 thousand dollars, and the </a:t>
            </a:r>
          </a:p>
          <a:p>
            <a:r>
              <a:rPr lang="en-US" baseline="0" dirty="0" smtClean="0"/>
              <a:t>- Radiation Therapy Technicians make 59 thousand dollars.</a:t>
            </a:r>
          </a:p>
          <a:p>
            <a:endParaRPr lang="en-US" baseline="0" dirty="0" smtClean="0"/>
          </a:p>
          <a:p>
            <a:r>
              <a:rPr lang="en-US" baseline="0" dirty="0" smtClean="0"/>
              <a:t>Keep an eye on the last two on this list. </a:t>
            </a:r>
          </a:p>
          <a:p>
            <a:r>
              <a:rPr lang="en-US" baseline="0" dirty="0" smtClean="0"/>
              <a:t>I predict an increasing demand for Sonographers </a:t>
            </a:r>
            <a:r>
              <a:rPr lang="mr-IN" baseline="0" dirty="0" smtClean="0"/>
              <a:t>–</a:t>
            </a:r>
            <a:r>
              <a:rPr lang="en-US" baseline="0" dirty="0" smtClean="0"/>
              <a:t> </a:t>
            </a:r>
            <a:br>
              <a:rPr lang="en-US" baseline="0" dirty="0" smtClean="0"/>
            </a:br>
            <a:r>
              <a:rPr lang="en-US" baseline="0" dirty="0" smtClean="0"/>
              <a:t>as </a:t>
            </a:r>
            <a:r>
              <a:rPr lang="en-US" baseline="0" dirty="0" smtClean="0"/>
              <a:t>many industries are finding more uses for this technology, -- </a:t>
            </a:r>
            <a:r>
              <a:rPr lang="en-US" baseline="0" dirty="0" smtClean="0"/>
              <a:t/>
            </a:r>
            <a:br>
              <a:rPr lang="en-US" baseline="0" dirty="0" smtClean="0"/>
            </a:br>
            <a:r>
              <a:rPr lang="en-US" baseline="0" dirty="0" smtClean="0"/>
              <a:t>and </a:t>
            </a:r>
            <a:r>
              <a:rPr lang="en-US" baseline="0" dirty="0" smtClean="0"/>
              <a:t>it’s not just in healthcare.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a:t>
            </a:r>
            <a:endParaRPr lang="en-US" dirty="0" smtClean="0"/>
          </a:p>
          <a:p>
            <a:r>
              <a:rPr lang="en-US" dirty="0" smtClean="0"/>
              <a:t>2007-2008 graduates from All NC Community Colleges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103663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73060"/>
          </a:xfrm>
        </p:spPr>
        <p:txBody>
          <a:bodyPr/>
          <a:lstStyle/>
          <a:p>
            <a:r>
              <a:rPr lang="en-US" dirty="0" smtClean="0"/>
              <a:t>The Average wage </a:t>
            </a:r>
            <a:r>
              <a:rPr lang="en-US" dirty="0" smtClean="0"/>
              <a:t>- the </a:t>
            </a:r>
            <a:r>
              <a:rPr lang="en-US" dirty="0" smtClean="0"/>
              <a:t>first</a:t>
            </a:r>
            <a:r>
              <a:rPr lang="en-US" baseline="0" dirty="0" smtClean="0"/>
              <a:t> year out of college with a North Carolina Associate Degree is about 23 thousand dollars.</a:t>
            </a:r>
          </a:p>
          <a:p>
            <a:endParaRPr lang="en-US" baseline="0" dirty="0" smtClean="0"/>
          </a:p>
          <a:p>
            <a:r>
              <a:rPr lang="en-US" baseline="0" dirty="0" smtClean="0"/>
              <a:t>After 5 years, the </a:t>
            </a:r>
            <a:r>
              <a:rPr lang="en-US" baseline="0" dirty="0" smtClean="0"/>
              <a:t>average wage </a:t>
            </a:r>
            <a:r>
              <a:rPr lang="en-US" baseline="0" dirty="0" smtClean="0"/>
              <a:t>is about 32 thousand dollars.</a:t>
            </a:r>
          </a:p>
          <a:p>
            <a:endParaRPr lang="en-US" baseline="0" dirty="0" smtClean="0"/>
          </a:p>
          <a:p>
            <a:r>
              <a:rPr lang="en-US" baseline="0" dirty="0" smtClean="0"/>
              <a:t>That’s really good.</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/4506/2008/</a:t>
            </a:r>
          </a:p>
          <a:p>
            <a:endParaRPr lang="en-US" dirty="0" smtClean="0"/>
          </a:p>
          <a:p>
            <a:r>
              <a:rPr lang="en-US" dirty="0" smtClean="0"/>
              <a:t>2007-2008 graduates from all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903479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256573"/>
            <a:ext cx="3751480" cy="2813610"/>
          </a:xfrm>
        </p:spPr>
      </p:sp>
      <p:sp>
        <p:nvSpPr>
          <p:cNvPr id="3" name="Notes Placeholder 2"/>
          <p:cNvSpPr>
            <a:spLocks noGrp="1"/>
          </p:cNvSpPr>
          <p:nvPr>
            <p:ph type="body" idx="1"/>
          </p:nvPr>
        </p:nvSpPr>
        <p:spPr>
          <a:xfrm>
            <a:off x="685800" y="3298784"/>
            <a:ext cx="5486400" cy="5845216"/>
          </a:xfrm>
        </p:spPr>
        <p:txBody>
          <a:bodyPr>
            <a:noAutofit/>
          </a:bodyPr>
          <a:lstStyle/>
          <a:p>
            <a:r>
              <a:rPr lang="en-US" dirty="0" smtClean="0"/>
              <a:t>An Ancient</a:t>
            </a:r>
            <a:r>
              <a:rPr lang="en-US" baseline="0" dirty="0" smtClean="0"/>
              <a:t> Japanese proverb says “</a:t>
            </a:r>
            <a:r>
              <a:rPr lang="en-US" dirty="0" smtClean="0"/>
              <a:t>You can’t see the whole sky through a bamboo tube.”</a:t>
            </a:r>
          </a:p>
          <a:p>
            <a:endParaRPr lang="en-US" dirty="0" smtClean="0"/>
          </a:p>
          <a:p>
            <a:r>
              <a:rPr lang="en-US" dirty="0" smtClean="0"/>
              <a:t>We are trained from an early age to look at things through</a:t>
            </a:r>
            <a:r>
              <a:rPr lang="en-US" baseline="0" dirty="0" smtClean="0"/>
              <a:t> a </a:t>
            </a:r>
            <a:r>
              <a:rPr lang="en-US" u="sng" baseline="0" dirty="0" smtClean="0"/>
              <a:t>tube</a:t>
            </a:r>
            <a:r>
              <a:rPr lang="en-US" baseline="0" dirty="0" smtClean="0"/>
              <a:t>. </a:t>
            </a:r>
          </a:p>
          <a:p>
            <a:r>
              <a:rPr lang="en-US" baseline="0" dirty="0" smtClean="0"/>
              <a:t>Our education system is set up to train students to look at math, English, and other subjects in </a:t>
            </a:r>
            <a:r>
              <a:rPr lang="en-US" u="sng" baseline="0" dirty="0" smtClean="0"/>
              <a:t>isolation</a:t>
            </a:r>
            <a:r>
              <a:rPr lang="en-US" baseline="0" dirty="0" smtClean="0"/>
              <a:t> from each other. </a:t>
            </a:r>
          </a:p>
          <a:p>
            <a:endParaRPr lang="en-US" baseline="0" dirty="0" smtClean="0"/>
          </a:p>
          <a:p>
            <a:r>
              <a:rPr lang="en-US" baseline="0" dirty="0" smtClean="0"/>
              <a:t>The </a:t>
            </a:r>
            <a:r>
              <a:rPr lang="en-US" u="sng" baseline="0" dirty="0" smtClean="0"/>
              <a:t>focus</a:t>
            </a:r>
            <a:r>
              <a:rPr lang="en-US" baseline="0" dirty="0" smtClean="0"/>
              <a:t> is on doing </a:t>
            </a:r>
            <a:r>
              <a:rPr lang="en-US" u="sng" baseline="0" dirty="0" smtClean="0"/>
              <a:t>just</a:t>
            </a:r>
            <a:r>
              <a:rPr lang="en-US" baseline="0" dirty="0" smtClean="0"/>
              <a:t> enough in those independent classes to make the grade you wish and move on. </a:t>
            </a:r>
          </a:p>
          <a:p>
            <a:r>
              <a:rPr lang="en-US" baseline="0" dirty="0" smtClean="0"/>
              <a:t>If you are caught looking at the world outside your bamboo tube, -- you might be accused of -- </a:t>
            </a:r>
            <a:r>
              <a:rPr lang="en-US" u="sng" baseline="0" dirty="0" smtClean="0"/>
              <a:t>cheating</a:t>
            </a:r>
            <a:r>
              <a:rPr lang="en-US" baseline="0" dirty="0" smtClean="0"/>
              <a:t>.</a:t>
            </a:r>
          </a:p>
          <a:p>
            <a:endParaRPr lang="en-US" baseline="0" dirty="0" smtClean="0"/>
          </a:p>
          <a:p>
            <a:r>
              <a:rPr lang="en-US" baseline="0" dirty="0" smtClean="0"/>
              <a:t>Just as you can not see the whole sky by looking through a bamboo tube, you can’t learn everything from </a:t>
            </a:r>
            <a:r>
              <a:rPr lang="en-US" u="sng" baseline="0" dirty="0" smtClean="0"/>
              <a:t>me</a:t>
            </a:r>
            <a:r>
              <a:rPr lang="en-US" baseline="0" dirty="0" smtClean="0"/>
              <a:t>.  </a:t>
            </a:r>
          </a:p>
          <a:p>
            <a:endParaRPr lang="en-US" baseline="0" dirty="0" smtClean="0"/>
          </a:p>
          <a:p>
            <a:r>
              <a:rPr lang="en-US" baseline="0" dirty="0" smtClean="0"/>
              <a:t>So I’ll show you what </a:t>
            </a:r>
            <a:r>
              <a:rPr lang="en-US" u="sng" baseline="0" dirty="0" smtClean="0"/>
              <a:t>I</a:t>
            </a:r>
            <a:r>
              <a:rPr lang="en-US" baseline="0" dirty="0" smtClean="0"/>
              <a:t> have been looking at through my </a:t>
            </a:r>
            <a:r>
              <a:rPr lang="en-US" u="sng" baseline="0" dirty="0" smtClean="0"/>
              <a:t>own</a:t>
            </a:r>
            <a:r>
              <a:rPr lang="en-US" baseline="0" dirty="0" smtClean="0"/>
              <a:t> bamboo tube.</a:t>
            </a:r>
          </a:p>
          <a:p>
            <a:r>
              <a:rPr lang="en-US" baseline="0" dirty="0" smtClean="0"/>
              <a:t>And I’ll show you some of the things that I get to see when I put the bamboo tube </a:t>
            </a:r>
            <a:r>
              <a:rPr lang="en-US" u="sng" baseline="0" dirty="0" smtClean="0"/>
              <a:t>aside</a:t>
            </a:r>
            <a:r>
              <a:rPr lang="en-US" baseline="0" dirty="0" smtClean="0"/>
              <a:t> -- and just look at the </a:t>
            </a:r>
            <a:r>
              <a:rPr lang="en-US" u="sng" baseline="0" dirty="0" smtClean="0"/>
              <a:t>whole sky</a:t>
            </a:r>
            <a:r>
              <a:rPr lang="en-US" baseline="0" dirty="0" smtClean="0"/>
              <a:t>.</a:t>
            </a:r>
            <a:endParaRPr lang="en-US" dirty="0" smtClean="0"/>
          </a:p>
          <a:p>
            <a:endParaRPr lang="en-US" dirty="0" smtClean="0"/>
          </a:p>
          <a:p>
            <a:endParaRPr lang="en-US" dirty="0" smtClean="0"/>
          </a:p>
          <a:p>
            <a:r>
              <a:rPr lang="en-US" dirty="0" smtClean="0"/>
              <a:t>====</a:t>
            </a:r>
          </a:p>
          <a:p>
            <a:r>
              <a:rPr lang="en-US" dirty="0" smtClean="0"/>
              <a:t>Quote</a:t>
            </a:r>
          </a:p>
          <a:p>
            <a:r>
              <a:rPr lang="en-US" dirty="0" smtClean="0"/>
              <a:t>http://</a:t>
            </a:r>
            <a:r>
              <a:rPr lang="en-US" dirty="0" err="1" smtClean="0"/>
              <a:t>www.rodneyohebsion.com</a:t>
            </a:r>
            <a:r>
              <a:rPr lang="en-US" dirty="0" smtClean="0"/>
              <a:t>/</a:t>
            </a:r>
            <a:r>
              <a:rPr lang="en-US" dirty="0" err="1" smtClean="0"/>
              <a:t>japan.htm</a:t>
            </a:r>
            <a:endParaRPr lang="en-US" dirty="0" smtClean="0"/>
          </a:p>
          <a:p>
            <a:r>
              <a:rPr lang="en-US" dirty="0" smtClean="0"/>
              <a:t>http://</a:t>
            </a:r>
            <a:r>
              <a:rPr lang="en-US" dirty="0" err="1" smtClean="0"/>
              <a:t>www.worldofproverbs.com</a:t>
            </a:r>
            <a:r>
              <a:rPr lang="en-US" dirty="0" smtClean="0"/>
              <a:t>/2012/04/you-cant-see-whole-sky-through-</a:t>
            </a:r>
            <a:r>
              <a:rPr lang="en-US" dirty="0" err="1" smtClean="0"/>
              <a:t>bamboo.html</a:t>
            </a:r>
            <a:endParaRPr lang="en-US" dirty="0" smtClean="0"/>
          </a:p>
          <a:p>
            <a:endParaRPr lang="en-US" dirty="0" smtClean="0"/>
          </a:p>
          <a:p>
            <a:endParaRPr lang="en-US" dirty="0" smtClean="0"/>
          </a:p>
          <a:p>
            <a:r>
              <a:rPr lang="en-US" dirty="0" smtClean="0"/>
              <a:t>Panda photo</a:t>
            </a:r>
          </a:p>
          <a:p>
            <a:r>
              <a:rPr lang="en-US" dirty="0" smtClean="0"/>
              <a:t>https://</a:t>
            </a:r>
            <a:r>
              <a:rPr lang="en-US" dirty="0" err="1" smtClean="0"/>
              <a:t>www.flickr.com</a:t>
            </a:r>
            <a:r>
              <a:rPr lang="en-US" dirty="0" smtClean="0"/>
              <a:t>/photos/</a:t>
            </a:r>
            <a:r>
              <a:rPr lang="en-US" dirty="0" err="1" smtClean="0"/>
              <a:t>kjdrill</a:t>
            </a:r>
            <a:r>
              <a:rPr lang="en-US" dirty="0" smtClean="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188503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46680"/>
          </a:xfrm>
        </p:spPr>
        <p:txBody>
          <a:bodyPr>
            <a:normAutofit lnSpcReduction="10000"/>
          </a:bodyPr>
          <a:lstStyle/>
          <a:p>
            <a:r>
              <a:rPr lang="en-US" dirty="0" smtClean="0"/>
              <a:t>And here are the salaries for some specific technical program areas.</a:t>
            </a:r>
          </a:p>
          <a:p>
            <a:endParaRPr lang="en-US" dirty="0" smtClean="0"/>
          </a:p>
          <a:p>
            <a:r>
              <a:rPr lang="en-US" dirty="0" smtClean="0"/>
              <a:t>Five years out of college, the</a:t>
            </a:r>
            <a:r>
              <a:rPr lang="en-US" baseline="0" dirty="0" smtClean="0"/>
              <a:t> average salary for all Associate Degree graduates in Health Sciences and Industrial Technologies is about 43 thousand dollars.</a:t>
            </a:r>
          </a:p>
          <a:p>
            <a:endParaRPr lang="en-US" baseline="0" dirty="0" smtClean="0"/>
          </a:p>
          <a:p>
            <a:r>
              <a:rPr lang="en-US" baseline="0" dirty="0" smtClean="0"/>
              <a:t>Transport Systems Technologies is the low line on this chart making almost 33 thousand dollars after five years of work.  </a:t>
            </a:r>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r>
              <a:rPr lang="en-US" dirty="0" smtClean="0"/>
              <a:t>The five year mark is the year 2013.</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1390288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04554"/>
          </a:xfrm>
        </p:spPr>
        <p:txBody>
          <a:bodyPr>
            <a:noAutofit/>
          </a:bodyPr>
          <a:lstStyle/>
          <a:p>
            <a:r>
              <a:rPr lang="en-US" dirty="0" smtClean="0"/>
              <a:t>And now the Bachelor's degree – a four-year degree program at a college or university is required to get these jobs.</a:t>
            </a:r>
          </a:p>
          <a:p>
            <a:endParaRPr lang="en-US" dirty="0" smtClean="0"/>
          </a:p>
          <a:p>
            <a:r>
              <a:rPr lang="en-US" dirty="0" smtClean="0"/>
              <a:t>And this is showing only the jobs projected to be</a:t>
            </a:r>
            <a:r>
              <a:rPr lang="en-US" baseline="0" dirty="0" smtClean="0"/>
              <a:t> </a:t>
            </a:r>
            <a:r>
              <a:rPr lang="en-US" dirty="0" smtClean="0"/>
              <a:t>in high demand</a:t>
            </a:r>
          </a:p>
          <a:p>
            <a:endParaRPr lang="en-US" dirty="0" smtClean="0"/>
          </a:p>
          <a:p>
            <a:r>
              <a:rPr lang="en-US" dirty="0" smtClean="0"/>
              <a:t>The starting salaries are a little higher than most Associate degrees, but not all.</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1404698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11956"/>
          </a:xfrm>
        </p:spPr>
        <p:txBody>
          <a:bodyPr>
            <a:normAutofit lnSpcReduction="10000"/>
          </a:bodyPr>
          <a:lstStyle/>
          <a:p>
            <a:r>
              <a:rPr lang="en-US" dirty="0" smtClean="0"/>
              <a:t>Here are the actual salaries</a:t>
            </a:r>
            <a:r>
              <a:rPr lang="en-US" baseline="0" dirty="0" smtClean="0"/>
              <a:t> for Bachelor Degree graduates from our North Carolina public universities.</a:t>
            </a:r>
          </a:p>
          <a:p>
            <a:endParaRPr lang="en-US" baseline="0" dirty="0" smtClean="0"/>
          </a:p>
          <a:p>
            <a:r>
              <a:rPr lang="en-US" baseline="0" dirty="0" smtClean="0"/>
              <a:t>These are the average salaries </a:t>
            </a:r>
            <a:r>
              <a:rPr lang="en-US" u="sng" baseline="0" dirty="0" smtClean="0"/>
              <a:t>after</a:t>
            </a:r>
            <a:r>
              <a:rPr lang="en-US" baseline="0" dirty="0" smtClean="0"/>
              <a:t> working for </a:t>
            </a:r>
            <a:r>
              <a:rPr lang="en-US" u="sng" baseline="0" dirty="0" smtClean="0"/>
              <a:t>five</a:t>
            </a:r>
            <a:r>
              <a:rPr lang="en-US" baseline="0" dirty="0" smtClean="0"/>
              <a:t> years.  These are actual North Carolina salaries, not just a projection.</a:t>
            </a:r>
          </a:p>
          <a:p>
            <a:endParaRPr lang="en-US" baseline="0" dirty="0" smtClean="0"/>
          </a:p>
          <a:p>
            <a:r>
              <a:rPr lang="en-US" baseline="0" dirty="0" smtClean="0"/>
              <a:t>In 2013, Nuclear Engineering was the highest paying at 89 and a half thousand dollars.</a:t>
            </a:r>
          </a:p>
          <a:p>
            <a:endParaRPr lang="en-US" baseline="0" dirty="0" smtClean="0"/>
          </a:p>
          <a:p>
            <a:r>
              <a:rPr lang="en-US" baseline="0" dirty="0" smtClean="0"/>
              <a:t>You see lots of Engineers on this list because the pay is good, but how about the chances of getting a job? </a:t>
            </a:r>
          </a:p>
          <a:p>
            <a:r>
              <a:rPr lang="en-US" baseline="0" dirty="0" smtClean="0"/>
              <a:t>We will look at that in a minute.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a:t>
            </a:r>
          </a:p>
          <a:p>
            <a:endParaRPr lang="en-US" dirty="0" smtClean="0"/>
          </a:p>
          <a:p>
            <a:r>
              <a:rPr lang="en-US" dirty="0" smtClean="0"/>
              <a:t>2007-2008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1137787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folks who graduated with a Bachelor’s Degree from a North Carolina Public University,</a:t>
            </a:r>
          </a:p>
          <a:p>
            <a:r>
              <a:rPr lang="en-US" dirty="0" smtClean="0"/>
              <a:t>the average</a:t>
            </a:r>
            <a:r>
              <a:rPr lang="en-US" baseline="0" dirty="0" smtClean="0"/>
              <a:t> salary after five years of work is just above 37 thousand dollars.</a:t>
            </a:r>
          </a:p>
          <a:p>
            <a:endParaRPr lang="en-US" baseline="0" dirty="0" smtClean="0"/>
          </a:p>
          <a:p>
            <a:r>
              <a:rPr lang="en-US" baseline="0" dirty="0" smtClean="0"/>
              <a:t>But ---</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endParaRPr lang="en-US" dirty="0" smtClean="0"/>
          </a:p>
          <a:p>
            <a:r>
              <a:rPr lang="en-US" dirty="0" smtClean="0"/>
              <a:t>2007-2008 Bachelor Degree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1981633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 if you look at just the graduates</a:t>
            </a:r>
            <a:r>
              <a:rPr lang="en-US" baseline="0" dirty="0" smtClean="0"/>
              <a:t> with a Bachelor’s Degree in Engineering, </a:t>
            </a:r>
          </a:p>
          <a:p>
            <a:endParaRPr lang="en-US" baseline="0" dirty="0" smtClean="0"/>
          </a:p>
          <a:p>
            <a:r>
              <a:rPr lang="en-US" dirty="0" smtClean="0"/>
              <a:t>They started working at just 35 </a:t>
            </a:r>
            <a:r>
              <a:rPr lang="en-US" baseline="0" dirty="0" smtClean="0"/>
              <a:t>thousand dollars, and after five years jumped to 57 thousand dollars.</a:t>
            </a:r>
            <a:endParaRPr lang="en-US" dirty="0" smtClean="0"/>
          </a:p>
          <a:p>
            <a:endParaRPr lang="en-US" dirty="0" smtClean="0"/>
          </a:p>
          <a:p>
            <a:r>
              <a:rPr lang="en-US" dirty="0" smtClean="0"/>
              <a:t>Later on we will see how only half of these graduates are getting a regular paycheck.</a:t>
            </a:r>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endParaRPr lang="en-US" dirty="0" smtClean="0"/>
          </a:p>
          <a:p>
            <a:r>
              <a:rPr lang="en-US" dirty="0" smtClean="0"/>
              <a:t>2007-2008 Bachelor Degree,</a:t>
            </a:r>
            <a:r>
              <a:rPr lang="en-US" baseline="0" dirty="0" smtClean="0"/>
              <a:t> Engineering </a:t>
            </a:r>
            <a:r>
              <a:rPr lang="en-US" dirty="0" smtClean="0"/>
              <a:t>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904446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r>
              <a:rPr lang="en-US" dirty="0" smtClean="0"/>
              <a:t>These occupations</a:t>
            </a:r>
            <a:r>
              <a:rPr lang="en-US" baseline="0" dirty="0" smtClean="0"/>
              <a:t> require a Master’s Degree.  That’s two more years beyond a Bachelor’s Degree, </a:t>
            </a:r>
          </a:p>
          <a:p>
            <a:endParaRPr lang="en-US" baseline="0" dirty="0" smtClean="0"/>
          </a:p>
          <a:p>
            <a:r>
              <a:rPr lang="en-US" baseline="0" dirty="0" smtClean="0"/>
              <a:t>But the </a:t>
            </a:r>
            <a:r>
              <a:rPr lang="en-US" u="sng" baseline="0" dirty="0" smtClean="0"/>
              <a:t>salaries</a:t>
            </a:r>
            <a:r>
              <a:rPr lang="en-US" baseline="0" dirty="0" smtClean="0"/>
              <a:t> you see here are mostly </a:t>
            </a:r>
            <a:r>
              <a:rPr lang="en-US" u="sng" baseline="0" dirty="0" smtClean="0"/>
              <a:t>lower</a:t>
            </a:r>
            <a:r>
              <a:rPr lang="en-US" baseline="0" dirty="0" smtClean="0"/>
              <a:t> than the occupations that require only a </a:t>
            </a:r>
            <a:r>
              <a:rPr lang="en-US" u="sng" baseline="0" dirty="0" smtClean="0"/>
              <a:t>bachelor’s</a:t>
            </a:r>
            <a:r>
              <a:rPr lang="en-US" baseline="0" dirty="0" smtClean="0"/>
              <a:t> degree, and </a:t>
            </a:r>
            <a:r>
              <a:rPr lang="en-US" u="sng" baseline="0" dirty="0" smtClean="0"/>
              <a:t>similar</a:t>
            </a:r>
            <a:r>
              <a:rPr lang="en-US" baseline="0" dirty="0" smtClean="0"/>
              <a:t> to the starting salaries for occupations that require only an </a:t>
            </a:r>
            <a:r>
              <a:rPr lang="en-US" u="sng" baseline="0" dirty="0" smtClean="0"/>
              <a:t>Associate</a:t>
            </a:r>
            <a:r>
              <a:rPr lang="en-US" baseline="0" dirty="0" smtClean="0"/>
              <a:t> degree.</a:t>
            </a:r>
          </a:p>
          <a:p>
            <a:endParaRPr lang="en-US" baseline="0" dirty="0" smtClean="0"/>
          </a:p>
          <a:p>
            <a:r>
              <a:rPr lang="en-US" baseline="0" dirty="0" smtClean="0"/>
              <a:t>It does </a:t>
            </a:r>
            <a:r>
              <a:rPr lang="en-US" u="sng" baseline="0" dirty="0" smtClean="0"/>
              <a:t>not</a:t>
            </a:r>
            <a:r>
              <a:rPr lang="en-US" baseline="0" dirty="0" smtClean="0"/>
              <a:t> always make sense.</a:t>
            </a:r>
          </a:p>
          <a:p>
            <a:endParaRPr lang="en-US" baseline="0" dirty="0" smtClean="0"/>
          </a:p>
          <a:p>
            <a:r>
              <a:rPr lang="en-US" dirty="0" smtClean="0"/>
              <a:t>Sometimes</a:t>
            </a:r>
            <a:r>
              <a:rPr lang="en-US" baseline="0" dirty="0" smtClean="0"/>
              <a:t> higher education does </a:t>
            </a:r>
            <a:r>
              <a:rPr lang="en-US" u="sng" baseline="0" dirty="0" smtClean="0"/>
              <a:t>not</a:t>
            </a:r>
            <a:r>
              <a:rPr lang="en-US" baseline="0" dirty="0" smtClean="0"/>
              <a:t> mean higher salary.  This is why your students need to explore these data to see what occupation meets </a:t>
            </a:r>
            <a:r>
              <a:rPr lang="en-US" u="sng" baseline="0" dirty="0" smtClean="0"/>
              <a:t>all</a:t>
            </a:r>
            <a:r>
              <a:rPr lang="en-US" baseline="0" dirty="0" smtClean="0"/>
              <a:t> of </a:t>
            </a:r>
            <a:r>
              <a:rPr lang="en-US" u="sng" baseline="0" dirty="0" smtClean="0"/>
              <a:t>their</a:t>
            </a:r>
            <a:r>
              <a:rPr lang="en-US" baseline="0" dirty="0" smtClean="0"/>
              <a:t> requirements.</a:t>
            </a:r>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629642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occupations require a Doctorate or Professional Degree.  </a:t>
            </a:r>
            <a:endParaRPr lang="en-US" baseline="0" dirty="0" smtClean="0"/>
          </a:p>
          <a:p>
            <a:endParaRPr lang="en-US" dirty="0" smtClean="0"/>
          </a:p>
          <a:p>
            <a:r>
              <a:rPr lang="en-US" dirty="0" smtClean="0"/>
              <a:t>The federal government does not report salaries above 208 thousand dollars, so that is why you see the greater-than symbol.</a:t>
            </a:r>
          </a:p>
          <a:p>
            <a:endParaRPr lang="en-US" dirty="0" smtClean="0"/>
          </a:p>
          <a:p>
            <a:r>
              <a:rPr lang="en-US" dirty="0" smtClean="0"/>
              <a:t>Some</a:t>
            </a:r>
            <a:r>
              <a:rPr lang="en-US" baseline="0" dirty="0" smtClean="0"/>
              <a:t> of these high-demand occupations pay less than the occupations requiring an Associate Degree, </a:t>
            </a:r>
          </a:p>
          <a:p>
            <a:r>
              <a:rPr lang="en-US" baseline="0" dirty="0" smtClean="0"/>
              <a:t>but they have the potential to raise much higher over the course of a career.</a:t>
            </a:r>
          </a:p>
          <a:p>
            <a:endParaRPr lang="en-US" baseline="0"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430930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27</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27</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1789253" cy="1341940"/>
          </a:xfrm>
          <a:solidFill>
            <a:srgbClr val="FFFFFF"/>
          </a:solidFill>
          <a:ln/>
        </p:spPr>
      </p:sp>
      <p:sp>
        <p:nvSpPr>
          <p:cNvPr id="92165" name="Rectangle 3"/>
          <p:cNvSpPr>
            <a:spLocks noGrp="1" noChangeArrowheads="1"/>
          </p:cNvSpPr>
          <p:nvPr>
            <p:ph type="body" idx="1"/>
          </p:nvPr>
        </p:nvSpPr>
        <p:spPr>
          <a:xfrm>
            <a:off x="762000" y="1736203"/>
            <a:ext cx="5562600" cy="733159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Here’s a chart that shows the graduation rate for all of the four-year</a:t>
            </a:r>
            <a:r>
              <a:rPr lang="en-US" altLang="en-US" baseline="0" dirty="0" smtClean="0">
                <a:ea typeface="ヒラギノ角ゴ Pro W3" pitchFamily="-108" charset="-128"/>
              </a:rPr>
              <a:t> </a:t>
            </a:r>
            <a:r>
              <a:rPr lang="en-US" altLang="en-US" dirty="0" smtClean="0">
                <a:ea typeface="ヒラギノ角ゴ Pro W3" pitchFamily="-108" charset="-128"/>
              </a:rPr>
              <a:t>colleges in North Carolina.</a:t>
            </a:r>
          </a:p>
          <a:p>
            <a:pPr eaLnBrk="1" hangingPunct="1">
              <a:spcBef>
                <a:spcPct val="0"/>
              </a:spcBef>
            </a:pPr>
            <a:r>
              <a:rPr lang="en-US" altLang="en-US" dirty="0" smtClean="0">
                <a:ea typeface="ヒラギノ角ゴ Pro W3" pitchFamily="-108" charset="-128"/>
              </a:rPr>
              <a:t>This is the percentage of students who complete their four-year program in </a:t>
            </a:r>
            <a:r>
              <a:rPr lang="en-US" altLang="en-US" u="sng" dirty="0" smtClean="0">
                <a:ea typeface="ヒラギノ角ゴ Pro W3" pitchFamily="-108" charset="-128"/>
              </a:rPr>
              <a:t>six</a:t>
            </a:r>
            <a:r>
              <a:rPr lang="en-US" altLang="en-US" baseline="0" dirty="0" smtClean="0">
                <a:ea typeface="ヒラギノ角ゴ Pro W3" pitchFamily="-108" charset="-128"/>
              </a:rPr>
              <a:t> years.</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This shows that almost</a:t>
            </a:r>
            <a:r>
              <a:rPr lang="en-US" altLang="en-US" u="sng" dirty="0" smtClean="0">
                <a:ea typeface="ヒラギノ角ゴ Pro W3" pitchFamily="-108" charset="-128"/>
              </a:rPr>
              <a:t> half</a:t>
            </a:r>
            <a:r>
              <a:rPr lang="en-US" altLang="en-US" dirty="0" smtClean="0">
                <a:ea typeface="ヒラギノ角ゴ Pro W3" pitchFamily="-108" charset="-128"/>
              </a:rPr>
              <a:t> of the students that we send to a four-year college program in North Carolina will drop out or take longer than 6 years to complete. </a:t>
            </a:r>
          </a:p>
          <a:p>
            <a:pPr eaLnBrk="1" hangingPunct="1">
              <a:spcBef>
                <a:spcPct val="0"/>
              </a:spcBef>
            </a:pPr>
            <a:r>
              <a:rPr lang="en-US" altLang="en-US" dirty="0" smtClean="0">
                <a:ea typeface="ヒラギノ角ゴ Pro W3" pitchFamily="-108" charset="-128"/>
              </a:rPr>
              <a:t>It took me </a:t>
            </a:r>
            <a:r>
              <a:rPr lang="en-US" altLang="en-US" u="sng" dirty="0" smtClean="0">
                <a:ea typeface="ヒラギノ角ゴ Pro W3" pitchFamily="-108" charset="-128"/>
              </a:rPr>
              <a:t>11</a:t>
            </a:r>
            <a:r>
              <a:rPr lang="en-US" altLang="en-US" dirty="0" smtClean="0">
                <a:ea typeface="ヒラギノ角ゴ Pro W3" pitchFamily="-108" charset="-128"/>
              </a:rPr>
              <a:t> years to complete </a:t>
            </a:r>
            <a:r>
              <a:rPr lang="en-US" altLang="en-US" u="sng" dirty="0" smtClean="0">
                <a:ea typeface="ヒラギノ角ゴ Pro W3" pitchFamily="-108" charset="-128"/>
              </a:rPr>
              <a:t>my</a:t>
            </a:r>
            <a:r>
              <a:rPr lang="en-US" altLang="en-US" dirty="0" smtClean="0">
                <a:ea typeface="ヒラギノ角ゴ Pro W3" pitchFamily="-108" charset="-128"/>
              </a:rPr>
              <a:t> four-year degree.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Duke’s graduation rate,</a:t>
            </a:r>
            <a:r>
              <a:rPr lang="en-US" altLang="en-US" baseline="0" dirty="0" smtClean="0">
                <a:ea typeface="ヒラギノ角ゴ Pro W3" pitchFamily="-108" charset="-128"/>
              </a:rPr>
              <a:t> second bar from the left, </a:t>
            </a:r>
            <a:r>
              <a:rPr lang="en-US" altLang="en-US" dirty="0" smtClean="0">
                <a:ea typeface="ヒラギノ角ゴ Pro W3" pitchFamily="-108" charset="-128"/>
              </a:rPr>
              <a:t>is very high, but they are also very picky about who they let in.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One </a:t>
            </a:r>
            <a:r>
              <a:rPr lang="en-US" altLang="en-US" u="sng" dirty="0" smtClean="0">
                <a:ea typeface="ヒラギノ角ゴ Pro W3" pitchFamily="-108" charset="-128"/>
              </a:rPr>
              <a:t>drawback</a:t>
            </a:r>
            <a:r>
              <a:rPr lang="en-US" altLang="en-US" dirty="0" smtClean="0">
                <a:ea typeface="ヒラギノ角ゴ Pro W3" pitchFamily="-108" charset="-128"/>
              </a:rPr>
              <a:t> to this data is that it is showing how many </a:t>
            </a:r>
            <a:r>
              <a:rPr lang="en-US" altLang="en-US" u="sng" dirty="0" smtClean="0">
                <a:ea typeface="ヒラギノ角ゴ Pro W3" pitchFamily="-108" charset="-128"/>
              </a:rPr>
              <a:t>start</a:t>
            </a:r>
            <a:r>
              <a:rPr lang="en-US" altLang="en-US" dirty="0" smtClean="0">
                <a:ea typeface="ヒラギノ角ゴ Pro W3" pitchFamily="-108" charset="-128"/>
              </a:rPr>
              <a:t> a four-year program and </a:t>
            </a:r>
            <a:r>
              <a:rPr lang="en-US" altLang="en-US" u="sng" dirty="0" smtClean="0">
                <a:ea typeface="ヒラギノ角ゴ Pro W3" pitchFamily="-108" charset="-128"/>
              </a:rPr>
              <a:t>complete</a:t>
            </a:r>
            <a:r>
              <a:rPr lang="en-US" altLang="en-US" dirty="0" smtClean="0">
                <a:ea typeface="ヒラギノ角ゴ Pro W3" pitchFamily="-108" charset="-128"/>
              </a:rPr>
              <a:t> it within six years at the </a:t>
            </a:r>
            <a:r>
              <a:rPr lang="en-US" altLang="en-US" b="1" u="sng" dirty="0" smtClean="0">
                <a:ea typeface="ヒラギノ角ゴ Pro W3" pitchFamily="-108" charset="-128"/>
              </a:rPr>
              <a:t>same</a:t>
            </a:r>
            <a:r>
              <a:rPr lang="en-US" altLang="en-US" dirty="0" smtClean="0">
                <a:ea typeface="ヒラギノ角ゴ Pro W3" pitchFamily="-108" charset="-128"/>
              </a:rPr>
              <a:t> institution. </a:t>
            </a:r>
          </a:p>
          <a:p>
            <a:pPr eaLnBrk="1" hangingPunct="1">
              <a:spcBef>
                <a:spcPct val="0"/>
              </a:spcBef>
            </a:pPr>
            <a:r>
              <a:rPr lang="en-US" altLang="en-US" dirty="0" smtClean="0">
                <a:ea typeface="ヒラギノ角ゴ Pro W3" pitchFamily="-108" charset="-128"/>
              </a:rPr>
              <a:t>Some of the smaller, private colleges have low graduation rates because students might </a:t>
            </a:r>
            <a:r>
              <a:rPr lang="en-US" altLang="en-US" u="sng" dirty="0" smtClean="0">
                <a:ea typeface="ヒラギノ角ゴ Pro W3" pitchFamily="-108" charset="-128"/>
              </a:rPr>
              <a:t>start</a:t>
            </a:r>
            <a:r>
              <a:rPr lang="en-US" altLang="en-US" dirty="0" smtClean="0">
                <a:ea typeface="ヒラギノ角ゴ Pro W3" pitchFamily="-108" charset="-128"/>
              </a:rPr>
              <a:t> there, and then </a:t>
            </a:r>
            <a:r>
              <a:rPr lang="en-US" altLang="en-US" u="sng" dirty="0" smtClean="0">
                <a:ea typeface="ヒラギノ角ゴ Pro W3" pitchFamily="-108" charset="-128"/>
              </a:rPr>
              <a:t>transfer</a:t>
            </a:r>
            <a:r>
              <a:rPr lang="en-US" altLang="en-US" dirty="0" smtClean="0">
                <a:ea typeface="ヒラギノ角ゴ Pro W3" pitchFamily="-108" charset="-128"/>
              </a:rPr>
              <a:t> to a larger state university. </a:t>
            </a:r>
          </a:p>
          <a:p>
            <a:pPr eaLnBrk="1" hangingPunct="1">
              <a:spcBef>
                <a:spcPct val="0"/>
              </a:spcBef>
            </a:pPr>
            <a:r>
              <a:rPr lang="en-US" altLang="en-US" dirty="0" smtClean="0">
                <a:ea typeface="ヒラギノ角ゴ Pro W3" pitchFamily="-108" charset="-128"/>
              </a:rPr>
              <a:t>This counts as a </a:t>
            </a:r>
            <a:r>
              <a:rPr lang="en-US" altLang="en-US" u="sng" dirty="0" smtClean="0">
                <a:ea typeface="ヒラギノ角ゴ Pro W3" pitchFamily="-108" charset="-128"/>
              </a:rPr>
              <a:t>negative</a:t>
            </a:r>
            <a:r>
              <a:rPr lang="en-US" altLang="en-US" dirty="0" smtClean="0">
                <a:ea typeface="ヒラギノ角ゴ Pro W3" pitchFamily="-108" charset="-128"/>
              </a:rPr>
              <a:t> where the student started, and does </a:t>
            </a:r>
            <a:r>
              <a:rPr lang="en-US" altLang="en-US" u="sng" dirty="0" smtClean="0">
                <a:ea typeface="ヒラギノ角ゴ Pro W3" pitchFamily="-108" charset="-128"/>
              </a:rPr>
              <a:t>not count </a:t>
            </a:r>
            <a:r>
              <a:rPr lang="en-US" altLang="en-US" dirty="0" smtClean="0">
                <a:ea typeface="ヒラギノ角ゴ Pro W3" pitchFamily="-108" charset="-128"/>
              </a:rPr>
              <a:t>at all where the student </a:t>
            </a:r>
            <a:r>
              <a:rPr lang="en-US" altLang="en-US" u="sng" dirty="0" smtClean="0">
                <a:ea typeface="ヒラギノ角ゴ Pro W3" pitchFamily="-108" charset="-128"/>
              </a:rPr>
              <a:t>completed</a:t>
            </a:r>
            <a:r>
              <a:rPr lang="en-US" altLang="en-US" dirty="0" smtClean="0">
                <a:ea typeface="ヒラギノ角ゴ Pro W3" pitchFamily="-108" charset="-128"/>
              </a:rPr>
              <a:t> their degree.  </a:t>
            </a:r>
          </a:p>
          <a:p>
            <a:pPr eaLnBrk="1" hangingPunct="1">
              <a:spcBef>
                <a:spcPct val="0"/>
              </a:spcBef>
            </a:pPr>
            <a:r>
              <a:rPr lang="en-US" altLang="en-US" dirty="0" smtClean="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 main point I want to make here is that when we send someone to a four-year college, we need to make sure that they are </a:t>
            </a:r>
            <a:r>
              <a:rPr lang="en-US" altLang="en-US" u="sng" dirty="0" smtClean="0">
                <a:ea typeface="ヒラギノ角ゴ Pro W3" pitchFamily="-108" charset="-128"/>
              </a:rPr>
              <a:t>truly</a:t>
            </a:r>
            <a:r>
              <a:rPr lang="en-US" altLang="en-US" dirty="0" smtClean="0">
                <a:ea typeface="ヒラギノ角ゴ Pro W3" pitchFamily="-108" charset="-128"/>
              </a:rPr>
              <a:t> </a:t>
            </a:r>
            <a:r>
              <a:rPr lang="en-US" altLang="en-US" u="sng" dirty="0" smtClean="0">
                <a:ea typeface="ヒラギノ角ゴ Pro W3" pitchFamily="-108" charset="-128"/>
              </a:rPr>
              <a:t>ready</a:t>
            </a:r>
            <a:r>
              <a:rPr lang="en-US" altLang="en-US" dirty="0" smtClean="0">
                <a:ea typeface="ヒラギノ角ゴ Pro W3" pitchFamily="-108" charset="-128"/>
              </a:rPr>
              <a:t> for the work -- and are in the </a:t>
            </a:r>
            <a:r>
              <a:rPr lang="en-US" altLang="en-US" u="sng" dirty="0" smtClean="0">
                <a:ea typeface="ヒラギノ角ゴ Pro W3" pitchFamily="-108" charset="-128"/>
              </a:rPr>
              <a:t>right</a:t>
            </a:r>
            <a:r>
              <a:rPr lang="en-US" altLang="en-US" dirty="0" smtClean="0">
                <a:ea typeface="ヒラギノ角ゴ Pro W3" pitchFamily="-108" charset="-128"/>
              </a:rPr>
              <a:t> education program for </a:t>
            </a:r>
            <a:r>
              <a:rPr lang="en-US" altLang="en-US" u="sng" dirty="0" smtClean="0">
                <a:ea typeface="ヒラギノ角ゴ Pro W3" pitchFamily="-108" charset="-128"/>
              </a:rPr>
              <a:t>their</a:t>
            </a:r>
            <a:r>
              <a:rPr lang="en-US" altLang="en-US" dirty="0" smtClean="0">
                <a:ea typeface="ヒラギノ角ゴ Pro W3" pitchFamily="-108" charset="-128"/>
              </a:rPr>
              <a:t> chosen career pathway.</a:t>
            </a: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www.collegeresults.org</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2014</a:t>
            </a:r>
            <a:r>
              <a:rPr lang="en-US" altLang="en-US" baseline="0" dirty="0" smtClean="0">
                <a:ea typeface="ヒラギノ角ゴ Pro W3" pitchFamily="-108" charset="-128"/>
              </a:rPr>
              <a:t> data</a:t>
            </a: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Total number of students 229,307</a:t>
            </a:r>
          </a:p>
          <a:p>
            <a:pPr eaLnBrk="1" hangingPunct="1">
              <a:spcBef>
                <a:spcPct val="0"/>
              </a:spcBef>
            </a:pPr>
            <a:r>
              <a:rPr lang="en-US" altLang="en-US" dirty="0" smtClean="0">
                <a:ea typeface="ヒラギノ角ゴ Pro W3" pitchFamily="-108" charset="-128"/>
              </a:rPr>
              <a:t>Number of graduates  140,211</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ea typeface="ヒラギノ角ゴ Pro W3" pitchFamily="-108" charset="-128"/>
              </a:rPr>
              <a:t>140,211 / 229,307  = 61 percent graduation rate in 6 years</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p:txBody>
      </p:sp>
    </p:spTree>
    <p:extLst>
      <p:ext uri="{BB962C8B-B14F-4D97-AF65-F5344CB8AC3E}">
        <p14:creationId xmlns:p14="http://schemas.microsoft.com/office/powerpoint/2010/main" val="2092159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28</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28</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1577051" cy="1182788"/>
          </a:xfrm>
          <a:solidFill>
            <a:srgbClr val="FFFFFF"/>
          </a:solidFill>
          <a:ln/>
        </p:spPr>
      </p:sp>
      <p:sp>
        <p:nvSpPr>
          <p:cNvPr id="94213" name="Rectangle 3"/>
          <p:cNvSpPr>
            <a:spLocks noGrp="1" noChangeArrowheads="1"/>
          </p:cNvSpPr>
          <p:nvPr>
            <p:ph type="body" idx="1"/>
          </p:nvPr>
        </p:nvSpPr>
        <p:spPr>
          <a:xfrm>
            <a:off x="685800" y="1250066"/>
            <a:ext cx="5486400" cy="7893934"/>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smtClean="0">
                <a:ea typeface="ヒラギノ角ゴ Pro W3" pitchFamily="-108" charset="-128"/>
              </a:rPr>
              <a:t>So, what happens to our college dropouts? </a:t>
            </a:r>
          </a:p>
          <a:p>
            <a:pPr eaLnBrk="1" hangingPunct="1">
              <a:spcBef>
                <a:spcPct val="0"/>
              </a:spcBef>
              <a:spcAft>
                <a:spcPct val="30000"/>
              </a:spcAft>
            </a:pPr>
            <a:r>
              <a:rPr lang="en-US" altLang="en-US" dirty="0" smtClean="0">
                <a:ea typeface="ヒラギノ角ゴ Pro W3" pitchFamily="-108" charset="-128"/>
              </a:rPr>
              <a:t>Remember that 40 percent do</a:t>
            </a:r>
            <a:r>
              <a:rPr lang="en-US" altLang="en-US" baseline="0" dirty="0" smtClean="0">
                <a:ea typeface="ヒラギノ角ゴ Pro W3" pitchFamily="-108" charset="-128"/>
              </a:rPr>
              <a:t> not complete their 4-year degree in 6 years.</a:t>
            </a:r>
          </a:p>
          <a:p>
            <a:pPr eaLnBrk="1" hangingPunct="1">
              <a:spcBef>
                <a:spcPct val="0"/>
              </a:spcBef>
              <a:spcAft>
                <a:spcPct val="30000"/>
              </a:spcAft>
            </a:pPr>
            <a:r>
              <a:rPr lang="en-US" altLang="en-US" dirty="0" smtClean="0">
                <a:ea typeface="ヒラギノ角ゴ Pro W3" pitchFamily="-108" charset="-128"/>
              </a:rPr>
              <a:t>Do they come </a:t>
            </a:r>
            <a:r>
              <a:rPr lang="en-US" altLang="en-US" u="sng" dirty="0" smtClean="0">
                <a:ea typeface="ヒラギノ角ゴ Pro W3" pitchFamily="-108" charset="-128"/>
              </a:rPr>
              <a:t>back</a:t>
            </a:r>
            <a:r>
              <a:rPr lang="en-US" altLang="en-US" dirty="0" smtClean="0">
                <a:ea typeface="ヒラギノ角ゴ Pro W3" pitchFamily="-108" charset="-128"/>
              </a:rPr>
              <a:t> to high school – and say “That didn’t work </a:t>
            </a:r>
            <a:r>
              <a:rPr lang="en-US" altLang="en-US" u="sng" dirty="0" smtClean="0">
                <a:ea typeface="ヒラギノ角ゴ Pro W3" pitchFamily="-108" charset="-128"/>
              </a:rPr>
              <a:t>out</a:t>
            </a:r>
            <a:r>
              <a:rPr lang="en-US" altLang="en-US" dirty="0" smtClean="0">
                <a:ea typeface="ヒラギノ角ゴ Pro W3" pitchFamily="-108" charset="-128"/>
              </a:rPr>
              <a:t>. What should I try </a:t>
            </a:r>
            <a:r>
              <a:rPr lang="en-US" altLang="en-US" u="sng" dirty="0" smtClean="0">
                <a:ea typeface="ヒラギノ角ゴ Pro W3" pitchFamily="-108" charset="-128"/>
              </a:rPr>
              <a:t>next</a:t>
            </a:r>
            <a:r>
              <a:rPr lang="en-US" altLang="en-US" dirty="0" smtClean="0">
                <a:ea typeface="ヒラギノ角ゴ Pro W3" pitchFamily="-108" charset="-128"/>
              </a:rPr>
              <a:t>?”</a:t>
            </a:r>
          </a:p>
          <a:p>
            <a:pPr eaLnBrk="1" hangingPunct="1">
              <a:spcBef>
                <a:spcPct val="0"/>
              </a:spcBef>
              <a:spcAft>
                <a:spcPct val="30000"/>
              </a:spcAft>
            </a:pPr>
            <a:r>
              <a:rPr lang="en-US" altLang="en-US" dirty="0" smtClean="0">
                <a:ea typeface="ヒラギノ角ゴ Pro W3" pitchFamily="-108" charset="-128"/>
              </a:rPr>
              <a:t>Probably not, so we have to prepare them for the possibility that the four-year program does not work out.</a:t>
            </a:r>
          </a:p>
          <a:p>
            <a:pPr eaLnBrk="1" hangingPunct="1">
              <a:spcBef>
                <a:spcPct val="0"/>
              </a:spcBef>
              <a:spcAft>
                <a:spcPct val="30000"/>
              </a:spcAft>
            </a:pPr>
            <a:r>
              <a:rPr lang="en-US" altLang="en-US" dirty="0" smtClean="0">
                <a:ea typeface="ヒラギノ角ゴ Pro W3" pitchFamily="-108" charset="-128"/>
              </a:rPr>
              <a:t>Make sure they know about the </a:t>
            </a:r>
            <a:r>
              <a:rPr lang="en-US" altLang="en-US" dirty="0" err="1" smtClean="0">
                <a:ea typeface="ヒラギノ角ゴ Pro W3" pitchFamily="-108" charset="-128"/>
              </a:rPr>
              <a:t>NCWorks</a:t>
            </a:r>
            <a:r>
              <a:rPr lang="en-US" altLang="en-US" dirty="0" smtClean="0">
                <a:ea typeface="ヒラギノ角ゴ Pro W3" pitchFamily="-108" charset="-128"/>
              </a:rPr>
              <a:t> Career Centers.</a:t>
            </a:r>
          </a:p>
          <a:p>
            <a:pPr eaLnBrk="1" hangingPunct="1">
              <a:spcBef>
                <a:spcPct val="0"/>
              </a:spcBef>
              <a:spcAft>
                <a:spcPct val="30000"/>
              </a:spcAft>
            </a:pPr>
            <a:r>
              <a:rPr lang="en-US" altLang="en-US"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smtClean="0">
                <a:ea typeface="ヒラギノ角ゴ Pro W3" pitchFamily="-108" charset="-128"/>
              </a:rPr>
              <a:t>I’m not saying that four-year degrees are not </a:t>
            </a:r>
            <a:r>
              <a:rPr lang="en-US" altLang="en-US" u="sng" dirty="0" smtClean="0">
                <a:ea typeface="ヒラギノ角ゴ Pro W3" pitchFamily="-108" charset="-128"/>
              </a:rPr>
              <a:t>important</a:t>
            </a:r>
            <a:r>
              <a:rPr lang="en-US" altLang="en-US" dirty="0" smtClean="0">
                <a:ea typeface="ヒラギノ角ゴ Pro W3" pitchFamily="-108" charset="-128"/>
              </a:rPr>
              <a:t>… But for career purposes, (especially entry-level) it may not always be the </a:t>
            </a:r>
            <a:r>
              <a:rPr lang="en-US" altLang="en-US" u="sng" dirty="0" smtClean="0">
                <a:ea typeface="ヒラギノ角ゴ Pro W3" pitchFamily="-108" charset="-128"/>
              </a:rPr>
              <a:t>best</a:t>
            </a:r>
            <a:r>
              <a:rPr lang="en-US" altLang="en-US" dirty="0" smtClean="0">
                <a:ea typeface="ヒラギノ角ゴ Pro W3" pitchFamily="-108" charset="-128"/>
              </a:rPr>
              <a:t> choice.</a:t>
            </a:r>
          </a:p>
          <a:p>
            <a:pPr eaLnBrk="1" hangingPunct="1">
              <a:spcBef>
                <a:spcPct val="0"/>
              </a:spcBef>
              <a:spcAft>
                <a:spcPct val="30000"/>
              </a:spcAft>
            </a:pPr>
            <a:r>
              <a:rPr lang="en-US" altLang="en-US" dirty="0" smtClean="0">
                <a:ea typeface="ヒラギノ角ゴ Pro W3" pitchFamily="-108" charset="-128"/>
              </a:rPr>
              <a:t>Wake Tech, Our state’s largest Community College claims to be the largest graduate school in North Carolina based on the number of students they have -- who already have a four-year degree.</a:t>
            </a:r>
          </a:p>
          <a:p>
            <a:pPr eaLnBrk="1" hangingPunct="1"/>
            <a:r>
              <a:rPr lang="en-US" dirty="0" smtClean="0">
                <a:ea typeface="ヒラギノ角ゴ Pro W3" charset="0"/>
                <a:cs typeface="Times"/>
              </a:rPr>
              <a:t>I started putting this data together about 15 years ago to show that community</a:t>
            </a:r>
            <a:r>
              <a:rPr lang="en-US" baseline="0" dirty="0" smtClean="0">
                <a:ea typeface="ヒラギノ角ゴ Pro W3" charset="0"/>
                <a:cs typeface="Times"/>
              </a:rPr>
              <a:t> colleges should not be treated as second class colleges.  That seemed to be the perception of the high school counselors who were thinking "Lets get all the kinds into a good university, -- and those that can't can go to community college or the military."  </a:t>
            </a:r>
          </a:p>
          <a:p>
            <a:pPr eaLnBrk="1" hangingPunct="1"/>
            <a:r>
              <a:rPr lang="en-US" baseline="0" dirty="0" smtClean="0">
                <a:ea typeface="ヒラギノ角ゴ Pro W3" charset="0"/>
                <a:cs typeface="Times"/>
              </a:rPr>
              <a:t>I knew then that we had to change the perception. If we get kids on a career pathway, then that pathway might lead to community college on purpose, rather then serving as a second choice if you can't get into a university.</a:t>
            </a:r>
            <a:endParaRPr lang="en-US" dirty="0" smtClean="0">
              <a:ea typeface="ヒラギノ角ゴ Pro W3" charset="0"/>
              <a:cs typeface="Times"/>
            </a:endParaRPr>
          </a:p>
          <a:p>
            <a:pPr eaLnBrk="1" hangingPunct="1"/>
            <a:endParaRPr lang="en-US" dirty="0">
              <a:ea typeface="ヒラギノ角ゴ Pro W3" pitchFamily="-108" charset="-128"/>
            </a:endParaRPr>
          </a:p>
        </p:txBody>
      </p:sp>
    </p:spTree>
    <p:extLst>
      <p:ext uri="{BB962C8B-B14F-4D97-AF65-F5344CB8AC3E}">
        <p14:creationId xmlns:p14="http://schemas.microsoft.com/office/powerpoint/2010/main" val="1350606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Now </a:t>
            </a:r>
            <a:r>
              <a:rPr lang="en-US" dirty="0">
                <a:ea typeface="ヒラギノ角ゴ Pro W3" charset="0"/>
              </a:rPr>
              <a:t>--- let</a:t>
            </a:r>
            <a:r>
              <a:rPr lang="ja-JP" altLang="en-US" dirty="0">
                <a:ea typeface="ヒラギノ角ゴ Pro W3" charset="0"/>
              </a:rPr>
              <a:t>’</a:t>
            </a:r>
            <a:r>
              <a:rPr lang="en-US" altLang="ja-JP" dirty="0">
                <a:ea typeface="ヒラギノ角ゴ Pro W3" charset="0"/>
              </a:rPr>
              <a:t>s look towards the </a:t>
            </a:r>
            <a:r>
              <a:rPr lang="en-US" altLang="ja-JP" dirty="0" smtClean="0">
                <a:ea typeface="ヒラギノ角ゴ Pro W3" charset="0"/>
              </a:rPr>
              <a:t>future.  </a:t>
            </a:r>
          </a:p>
          <a:p>
            <a:endParaRPr lang="en-US" altLang="ja-JP" dirty="0" smtClean="0">
              <a:ea typeface="ヒラギノ角ゴ Pro W3" charset="0"/>
            </a:endParaRPr>
          </a:p>
          <a:p>
            <a:r>
              <a:rPr lang="en-US" altLang="ja-JP" dirty="0" smtClean="0">
                <a:ea typeface="ヒラギノ角ゴ Pro W3" charset="0"/>
              </a:rPr>
              <a:t>Unfortunately I don</a:t>
            </a:r>
            <a:r>
              <a:rPr lang="fr-FR" altLang="ja-JP" dirty="0" smtClean="0">
                <a:ea typeface="ヒラギノ角ゴ Pro W3" charset="0"/>
              </a:rPr>
              <a:t>’</a:t>
            </a:r>
            <a:r>
              <a:rPr lang="en-US" altLang="ja-JP" dirty="0" smtClean="0">
                <a:ea typeface="ヒラギノ角ゴ Pro W3" charset="0"/>
              </a:rPr>
              <a:t>t have a budget code for a crystal ball, so I have to divine the future using Google.</a:t>
            </a:r>
            <a:endParaRPr lang="en-US" altLang="ja-JP" dirty="0">
              <a:ea typeface="ヒラギノ角ゴ Pro W3" charset="0"/>
            </a:endParaRPr>
          </a:p>
          <a:p>
            <a:endParaRPr lang="en-US" dirty="0">
              <a:ea typeface="ヒラギノ角ゴ Pro W3"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A82B2F-36EE-EC47-9D02-9F7C9283DB24}" type="slidenum">
              <a:rPr lang="en-US" sz="1300"/>
              <a:pPr/>
              <a:t>29</a:t>
            </a:fld>
            <a:endParaRPr lang="en-US" sz="1300"/>
          </a:p>
        </p:txBody>
      </p:sp>
    </p:spTree>
    <p:extLst>
      <p:ext uri="{BB962C8B-B14F-4D97-AF65-F5344CB8AC3E}">
        <p14:creationId xmlns:p14="http://schemas.microsoft.com/office/powerpoint/2010/main" val="1669316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3817716" cy="2863287"/>
          </a:xfrm>
          <a:ln/>
        </p:spPr>
      </p:sp>
      <p:sp>
        <p:nvSpPr>
          <p:cNvPr id="15362" name="Notes Placeholder 2"/>
          <p:cNvSpPr>
            <a:spLocks noGrp="1"/>
          </p:cNvSpPr>
          <p:nvPr>
            <p:ph type="body" idx="1"/>
          </p:nvPr>
        </p:nvSpPr>
        <p:spPr>
          <a:xfrm>
            <a:off x="838200" y="3588151"/>
            <a:ext cx="5486400" cy="55558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t>Stephen Covey’s second habit of highly effective people says “Begin with the end in mind.”</a:t>
            </a:r>
          </a:p>
          <a:p>
            <a:endParaRPr lang="en-US" dirty="0" smtClean="0"/>
          </a:p>
          <a:p>
            <a:r>
              <a:rPr lang="en-US" dirty="0" smtClean="0"/>
              <a:t>Too often that habit is summed up with the phrase “What do you want to be when you grow up?”</a:t>
            </a:r>
          </a:p>
          <a:p>
            <a:endParaRPr lang="en-US" dirty="0" smtClean="0"/>
          </a:p>
          <a:p>
            <a:r>
              <a:rPr lang="en-US" dirty="0" smtClean="0"/>
              <a:t>This habit relies</a:t>
            </a:r>
            <a:r>
              <a:rPr lang="en-US" baseline="0" dirty="0" smtClean="0"/>
              <a:t> on using your imagination, -- which is something that is not often </a:t>
            </a:r>
            <a:r>
              <a:rPr lang="en-US" u="sng" baseline="0" dirty="0" smtClean="0"/>
              <a:t>valued</a:t>
            </a:r>
            <a:r>
              <a:rPr lang="en-US" baseline="0" dirty="0" smtClean="0"/>
              <a:t> in our society, especially in education and training.  We have become accustomed to allowing </a:t>
            </a:r>
            <a:r>
              <a:rPr lang="en-US" u="sng" baseline="0" dirty="0" smtClean="0"/>
              <a:t>others</a:t>
            </a:r>
            <a:r>
              <a:rPr lang="en-US" baseline="0" dirty="0" smtClean="0"/>
              <a:t> tell us how to act -- and where to go.</a:t>
            </a:r>
          </a:p>
          <a:p>
            <a:endParaRPr lang="en-US" baseline="0" dirty="0" smtClean="0"/>
          </a:p>
          <a:p>
            <a:r>
              <a:rPr lang="en-US" u="sng" baseline="0" dirty="0" smtClean="0"/>
              <a:t>You</a:t>
            </a:r>
            <a:r>
              <a:rPr lang="en-US" baseline="0" dirty="0" smtClean="0"/>
              <a:t> should be in </a:t>
            </a:r>
            <a:r>
              <a:rPr lang="en-US" u="sng" baseline="0" dirty="0" smtClean="0"/>
              <a:t>charge</a:t>
            </a:r>
            <a:r>
              <a:rPr lang="en-US" baseline="0" dirty="0" smtClean="0"/>
              <a:t> of your own life. </a:t>
            </a:r>
          </a:p>
          <a:p>
            <a:endParaRPr lang="en-US" u="sng" baseline="0" dirty="0" smtClean="0"/>
          </a:p>
          <a:p>
            <a:r>
              <a:rPr lang="en-US" baseline="0" dirty="0" smtClean="0"/>
              <a:t>And we have to help others do the same, or we end up like riding in bumper cars without a steering wheel.  </a:t>
            </a:r>
          </a:p>
          <a:p>
            <a:r>
              <a:rPr lang="en-US" baseline="0" dirty="0" smtClean="0"/>
              <a:t>Always reacting to outside stimulations -- rather than creating our </a:t>
            </a:r>
            <a:r>
              <a:rPr lang="en-US" u="sng" baseline="0" dirty="0" smtClean="0"/>
              <a:t>own</a:t>
            </a:r>
            <a:r>
              <a:rPr lang="en-US" baseline="0" dirty="0" smtClean="0"/>
              <a:t> path.</a:t>
            </a:r>
          </a:p>
          <a:p>
            <a:endParaRPr lang="en-US" baseline="0" dirty="0" smtClean="0"/>
          </a:p>
          <a:p>
            <a:endParaRPr lang="en-US" dirty="0"/>
          </a:p>
          <a:p>
            <a:endParaRPr lang="en-US" baseline="0" dirty="0" smtClean="0"/>
          </a:p>
          <a:p>
            <a:r>
              <a:rPr lang="en-US" baseline="0" dirty="0" smtClean="0"/>
              <a:t>=====</a:t>
            </a:r>
          </a:p>
          <a:p>
            <a:r>
              <a:rPr lang="en-US" baseline="0" dirty="0" smtClean="0"/>
              <a:t>Steven Covey</a:t>
            </a:r>
          </a:p>
          <a:p>
            <a:r>
              <a:rPr lang="en-US" baseline="0" dirty="0" smtClean="0"/>
              <a:t>https://</a:t>
            </a:r>
            <a:r>
              <a:rPr lang="en-US" baseline="0" dirty="0" err="1" smtClean="0"/>
              <a:t>www.stephencovey.com</a:t>
            </a:r>
            <a:r>
              <a:rPr lang="en-US" baseline="0" dirty="0" smtClean="0"/>
              <a:t>/7habits/7habits-habit2.php</a:t>
            </a:r>
          </a:p>
          <a:p>
            <a:endParaRPr lang="en-US" baseline="0" dirty="0" smtClean="0"/>
          </a:p>
          <a:p>
            <a:r>
              <a:rPr lang="en-US" baseline="0" dirty="0" smtClean="0"/>
              <a:t>Tortoise race</a:t>
            </a:r>
          </a:p>
          <a:p>
            <a:r>
              <a:rPr lang="en-US" baseline="0" dirty="0" smtClean="0"/>
              <a:t>https://</a:t>
            </a:r>
            <a:r>
              <a:rPr lang="en-US" baseline="0" dirty="0" err="1" smtClean="0"/>
              <a:t>theleadershipwiki.wikispaces.com</a:t>
            </a:r>
            <a:r>
              <a:rPr lang="en-US" baseline="0" dirty="0" smtClean="0"/>
              <a:t>/</a:t>
            </a:r>
            <a:r>
              <a:rPr lang="en-US" baseline="0" dirty="0" err="1" smtClean="0"/>
              <a:t>Begin+with+the+End+in+Mind</a:t>
            </a:r>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3</a:t>
            </a:fld>
            <a:endParaRPr lang="en-US" sz="1200"/>
          </a:p>
        </p:txBody>
      </p:sp>
    </p:spTree>
    <p:extLst>
      <p:ext uri="{BB962C8B-B14F-4D97-AF65-F5344CB8AC3E}">
        <p14:creationId xmlns:p14="http://schemas.microsoft.com/office/powerpoint/2010/main" val="563432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30</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panose="02020603050405020304" pitchFamily="18" charset="0"/>
              </a:rPr>
              <a:t>In </a:t>
            </a:r>
            <a:r>
              <a:rPr lang="en-US" i="1" dirty="0" smtClean="0">
                <a:ea typeface="ヒラギノ角ゴ Pro W3" charset="0"/>
                <a:cs typeface="Times" panose="02020603050405020304" pitchFamily="18" charset="0"/>
              </a:rPr>
              <a:t>Back to the Future part two</a:t>
            </a:r>
            <a:r>
              <a:rPr lang="en-US" i="0" dirty="0" smtClean="0">
                <a:ea typeface="ヒラギノ角ゴ Pro W3" charset="0"/>
                <a:cs typeface="Times" panose="02020603050405020304" pitchFamily="18" charset="0"/>
              </a:rPr>
              <a:t>,</a:t>
            </a:r>
            <a:r>
              <a:rPr lang="en-US" dirty="0" smtClean="0">
                <a:ea typeface="ヒラギノ角ゴ Pro W3" charset="0"/>
                <a:cs typeface="Times" panose="02020603050405020304" pitchFamily="18" charset="0"/>
              </a:rPr>
              <a:t>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traveled into the </a:t>
            </a:r>
            <a:r>
              <a:rPr lang="en-US" u="sng" dirty="0" smtClean="0">
                <a:ea typeface="ヒラギノ角ゴ Pro W3" charset="0"/>
                <a:cs typeface="Times" panose="02020603050405020304" pitchFamily="18" charset="0"/>
              </a:rPr>
              <a:t>future</a:t>
            </a:r>
            <a:r>
              <a:rPr lang="en-US" dirty="0" smtClean="0">
                <a:ea typeface="ヒラギノ角ゴ Pro W3" charset="0"/>
                <a:cs typeface="Times" panose="02020603050405020304" pitchFamily="18" charset="0"/>
              </a:rPr>
              <a:t> to the year 2015,</a:t>
            </a:r>
            <a:r>
              <a:rPr lang="en-US" baseline="0" dirty="0" smtClean="0">
                <a:ea typeface="ヒラギノ角ゴ Pro W3" charset="0"/>
                <a:cs typeface="Times" panose="02020603050405020304" pitchFamily="18" charset="0"/>
              </a:rPr>
              <a:t> -- w</a:t>
            </a:r>
            <a:r>
              <a:rPr lang="en-US" dirty="0" smtClean="0">
                <a:ea typeface="ヒラギノ角ゴ Pro W3" charset="0"/>
                <a:cs typeface="Times" panose="02020603050405020304" pitchFamily="18" charset="0"/>
              </a:rPr>
              <a:t>hich is now in the </a:t>
            </a:r>
            <a:r>
              <a:rPr lang="en-US" u="sng" dirty="0" smtClean="0">
                <a:ea typeface="ヒラギノ角ゴ Pro W3" charset="0"/>
                <a:cs typeface="Times" panose="02020603050405020304" pitchFamily="18" charset="0"/>
              </a:rPr>
              <a:t>past</a:t>
            </a:r>
            <a:r>
              <a:rPr lang="en-US" dirty="0" smtClean="0">
                <a:ea typeface="ヒラギノ角ゴ Pro W3" charset="0"/>
                <a:cs typeface="Times" panose="02020603050405020304" pitchFamily="18" charset="0"/>
              </a:rPr>
              <a:t>.</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Today’s Hover Boards don’t really hover,</a:t>
            </a:r>
            <a:r>
              <a:rPr lang="en-US" baseline="0" dirty="0" smtClean="0">
                <a:ea typeface="ヒラギノ角ゴ Pro W3" charset="0"/>
                <a:cs typeface="Times" panose="02020603050405020304" pitchFamily="18" charset="0"/>
              </a:rPr>
              <a:t> they have wheels.</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And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never worried that his Hover Board</a:t>
            </a:r>
            <a:r>
              <a:rPr lang="en-US" baseline="0" dirty="0" smtClean="0">
                <a:ea typeface="ヒラギノ角ゴ Pro W3" charset="0"/>
                <a:cs typeface="Times" panose="02020603050405020304" pitchFamily="18" charset="0"/>
              </a:rPr>
              <a:t> </a:t>
            </a:r>
            <a:r>
              <a:rPr lang="en-US" dirty="0" smtClean="0">
                <a:ea typeface="ヒラギノ角ゴ Pro W3" charset="0"/>
                <a:cs typeface="Times" panose="02020603050405020304" pitchFamily="18" charset="0"/>
              </a:rPr>
              <a:t>would spontaneously catch fire.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admintell.napco.com/</a:t>
            </a:r>
            <a:r>
              <a:rPr lang="en-US" dirty="0" err="1" smtClean="0">
                <a:ea typeface="ヒラギノ角ゴ Pro W3" charset="0"/>
                <a:cs typeface="ヒラギノ角ゴ Pro W3" charset="0"/>
              </a:rPr>
              <a:t>ee</a:t>
            </a:r>
            <a:r>
              <a:rPr lang="en-US" dirty="0" smtClean="0">
                <a:ea typeface="ヒラギノ角ゴ Pro W3" charset="0"/>
                <a:cs typeface="ヒラギノ角ゴ Pro W3" charset="0"/>
              </a:rPr>
              <a:t>/images/uploads/</a:t>
            </a:r>
            <a:r>
              <a:rPr lang="en-US" dirty="0" err="1" smtClean="0">
                <a:ea typeface="ヒラギノ角ゴ Pro W3" charset="0"/>
                <a:cs typeface="ヒラギノ角ゴ Pro W3" charset="0"/>
              </a:rPr>
              <a:t>gadgetell</a:t>
            </a:r>
            <a:r>
              <a:rPr lang="en-US" dirty="0" smtClean="0">
                <a:ea typeface="ヒラギノ角ゴ Pro W3" charset="0"/>
                <a:cs typeface="ヒラギノ角ゴ Pro W3" charset="0"/>
              </a:rPr>
              <a:t>/delorean-external-harddrive-02-640.jpg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587280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31</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People get </a:t>
            </a:r>
            <a:r>
              <a:rPr lang="en-US" dirty="0">
                <a:ea typeface="ヒラギノ角ゴ Pro W3" charset="0"/>
                <a:cs typeface="Times"/>
              </a:rPr>
              <a:t>most of </a:t>
            </a:r>
            <a:r>
              <a:rPr lang="en-US" dirty="0" smtClean="0">
                <a:ea typeface="ヒラギノ角ゴ Pro W3" charset="0"/>
                <a:cs typeface="Times"/>
              </a:rPr>
              <a:t>their career </a:t>
            </a:r>
            <a:r>
              <a:rPr lang="en-US" dirty="0">
                <a:ea typeface="ヒラギノ角ゴ Pro W3" charset="0"/>
                <a:cs typeface="Times"/>
              </a:rPr>
              <a:t>guidance from </a:t>
            </a:r>
            <a:r>
              <a:rPr lang="en-US" dirty="0" smtClean="0">
                <a:ea typeface="ヒラギノ角ゴ Pro W3" charset="0"/>
                <a:cs typeface="Times"/>
              </a:rPr>
              <a:t>their </a:t>
            </a:r>
            <a:r>
              <a:rPr lang="en-US" u="sng" dirty="0" smtClean="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do </a:t>
            </a:r>
            <a:r>
              <a:rPr lang="en-US" dirty="0">
                <a:ea typeface="ヒラギノ角ゴ Pro W3" charset="0"/>
                <a:cs typeface="Times"/>
              </a:rPr>
              <a:t>our </a:t>
            </a:r>
            <a:r>
              <a:rPr lang="en-US" dirty="0" smtClean="0">
                <a:ea typeface="ヒラギノ角ゴ Pro W3" charset="0"/>
                <a:cs typeface="Times"/>
              </a:rPr>
              <a:t>parents </a:t>
            </a:r>
            <a:r>
              <a:rPr lang="en-US" dirty="0">
                <a:ea typeface="ヒラギノ角ゴ Pro W3" charset="0"/>
                <a:cs typeface="Times"/>
              </a:rPr>
              <a:t>keep up with the rapidly changing job market</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rPr>
              <a:t>What do the parents of our students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smtClean="0">
                <a:ea typeface="ヒラギノ角ゴ Pro W3" charset="0"/>
                <a:cs typeface="ヒラギノ角ゴ Pro W3" charset="0"/>
              </a:rPr>
              <a:t>Emil </a:t>
            </a:r>
            <a:r>
              <a:rPr lang="en-US" dirty="0">
                <a:ea typeface="ヒラギノ角ゴ Pro W3" charset="0"/>
                <a:cs typeface="ヒラギノ角ゴ Pro W3" charset="0"/>
              </a:rPr>
              <a:t>Barnabas</a:t>
            </a:r>
          </a:p>
        </p:txBody>
      </p:sp>
    </p:spTree>
    <p:extLst>
      <p:ext uri="{BB962C8B-B14F-4D97-AF65-F5344CB8AC3E}">
        <p14:creationId xmlns:p14="http://schemas.microsoft.com/office/powerpoint/2010/main" val="1180328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32</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smtClean="0">
                <a:ea typeface="ヒラギノ角ゴ Pro W3" charset="0"/>
              </a:rPr>
              <a:t>North Carolina </a:t>
            </a:r>
            <a:r>
              <a:rPr lang="en-US" dirty="0" smtClean="0">
                <a:ea typeface="ヒラギノ角ゴ Pro W3" charset="0"/>
                <a:cs typeface="Times"/>
              </a:rPr>
              <a:t>over </a:t>
            </a:r>
            <a:r>
              <a:rPr lang="en-US" dirty="0">
                <a:ea typeface="ヒラギノ角ゴ Pro W3" charset="0"/>
                <a:cs typeface="Times"/>
              </a:rPr>
              <a:t>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Does that top number stand out a little?</a:t>
            </a:r>
            <a:r>
              <a:rPr lang="en-US" baseline="0" dirty="0" smtClean="0">
                <a:ea typeface="ヒラギノ角ゴ Pro W3" charset="0"/>
                <a:cs typeface="Times"/>
              </a:rPr>
              <a:t> </a:t>
            </a:r>
          </a:p>
          <a:p>
            <a:pPr eaLnBrk="1" hangingPunct="1">
              <a:spcBef>
                <a:spcPct val="0"/>
              </a:spcBef>
              <a:spcAft>
                <a:spcPct val="30000"/>
              </a:spcAft>
            </a:pPr>
            <a:r>
              <a:rPr lang="en-US" baseline="0" dirty="0" smtClean="0">
                <a:ea typeface="ヒラギノ角ゴ Pro W3" charset="0"/>
                <a:cs typeface="Times"/>
              </a:rPr>
              <a:t>More about that later</a:t>
            </a: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smtClean="0">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t>
            </a:r>
            <a:r>
              <a:rPr lang="en-US" dirty="0" smtClean="0">
                <a:solidFill>
                  <a:srgbClr val="FF0000"/>
                </a:solidFill>
                <a:ea typeface="ヒラギノ角ゴ Pro W3" charset="0"/>
                <a:cs typeface="ヒラギノ角ゴ Pro W3" charset="0"/>
              </a:rPr>
              <a:t>assignments</a:t>
            </a:r>
            <a:endParaRPr lang="en-US" dirty="0">
              <a:solidFill>
                <a:srgbClr val="FF0000"/>
              </a:solidFill>
              <a:ea typeface="ヒラギノ角ゴ Pro W3" charset="0"/>
              <a:cs typeface="ヒラギノ角ゴ Pro W3" charset="0"/>
            </a:endParaRPr>
          </a:p>
        </p:txBody>
      </p:sp>
    </p:spTree>
    <p:extLst>
      <p:ext uri="{BB962C8B-B14F-4D97-AF65-F5344CB8AC3E}">
        <p14:creationId xmlns:p14="http://schemas.microsoft.com/office/powerpoint/2010/main" val="1088413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33</a:t>
            </a:fld>
            <a:endParaRPr lang="en-US" sz="1300"/>
          </a:p>
        </p:txBody>
      </p:sp>
      <p:sp>
        <p:nvSpPr>
          <p:cNvPr id="68610" name="Rectangle 2"/>
          <p:cNvSpPr>
            <a:spLocks noGrp="1" noRot="1" noChangeAspect="1" noChangeArrowheads="1" noTextEdit="1"/>
          </p:cNvSpPr>
          <p:nvPr>
            <p:ph type="sldImg"/>
          </p:nvPr>
        </p:nvSpPr>
        <p:spPr>
          <a:xfrm>
            <a:off x="914400" y="457200"/>
            <a:ext cx="2844800" cy="2133600"/>
          </a:xfrm>
          <a:solidFill>
            <a:srgbClr val="FFFFFF"/>
          </a:solidFill>
          <a:ln/>
        </p:spPr>
      </p:sp>
      <p:sp>
        <p:nvSpPr>
          <p:cNvPr id="68611" name="Rectangle 3"/>
          <p:cNvSpPr>
            <a:spLocks noGrp="1" noChangeArrowheads="1"/>
          </p:cNvSpPr>
          <p:nvPr>
            <p:ph type="body" idx="1"/>
          </p:nvPr>
        </p:nvSpPr>
        <p:spPr>
          <a:xfrm>
            <a:off x="568325" y="2590800"/>
            <a:ext cx="5527675" cy="65309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added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green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Thus </a:t>
            </a:r>
            <a:r>
              <a:rPr lang="en-US" altLang="ja-JP" dirty="0">
                <a:ea typeface="ヒラギノ角ゴ Pro W3" charset="0"/>
                <a:cs typeface="Times"/>
              </a:rPr>
              <a:t>the </a:t>
            </a:r>
            <a:r>
              <a:rPr lang="en-US" altLang="ja-JP" u="sng" dirty="0">
                <a:ea typeface="ヒラギノ角ゴ Pro W3" charset="0"/>
                <a:cs typeface="Times"/>
              </a:rPr>
              <a:t>green</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blue</a:t>
            </a:r>
            <a:r>
              <a:rPr lang="en-US" altLang="ja-JP" dirty="0">
                <a:ea typeface="ヒラギノ角ゴ Pro W3" charset="0"/>
                <a:cs typeface="Times"/>
              </a:rPr>
              <a:t> ones </a:t>
            </a:r>
            <a:r>
              <a:rPr lang="en-US" altLang="ja-JP" dirty="0" smtClean="0">
                <a:ea typeface="ヒラギノ角ゴ Pro W3" charset="0"/>
                <a:cs typeface="Times"/>
              </a:rPr>
              <a:t>require some </a:t>
            </a:r>
            <a:r>
              <a:rPr lang="en-US" altLang="ja-JP" u="sng" dirty="0" smtClean="0">
                <a:ea typeface="ヒラギノ角ゴ Pro W3" charset="0"/>
                <a:cs typeface="Times"/>
              </a:rPr>
              <a:t>college or postsecondary</a:t>
            </a:r>
            <a:r>
              <a:rPr lang="en-US" altLang="ja-JP" dirty="0" smtClean="0">
                <a:ea typeface="ヒラギノ角ゴ Pro W3" charset="0"/>
                <a:cs typeface="Times"/>
              </a:rPr>
              <a:t> </a:t>
            </a:r>
            <a:r>
              <a:rPr lang="en-US" altLang="ja-JP" dirty="0">
                <a:ea typeface="ヒラギノ角ゴ Pro W3" charset="0"/>
                <a:cs typeface="Times"/>
              </a:rPr>
              <a:t>work.</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smtClean="0">
                <a:ea typeface="ヒラギノ角ゴ Pro W3" charset="0"/>
                <a:cs typeface="Times"/>
              </a:rPr>
              <a:t>2024</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That’s the burger flippers at the top of the list.  Lots of restaurants, lots of hungry customers, and </a:t>
            </a:r>
            <a:r>
              <a:rPr lang="en-US" u="sng" dirty="0" smtClean="0">
                <a:ea typeface="ヒラギノ角ゴ Pro W3" charset="0"/>
                <a:cs typeface="Times"/>
              </a:rPr>
              <a:t>lots</a:t>
            </a:r>
            <a:r>
              <a:rPr lang="en-US" dirty="0" smtClean="0">
                <a:ea typeface="ヒラギノ角ゴ Pro W3" charset="0"/>
                <a:cs typeface="Times"/>
              </a:rPr>
              <a:t> of turnover.</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Only </a:t>
            </a:r>
            <a:r>
              <a:rPr lang="en-US" u="sng" dirty="0" smtClean="0">
                <a:ea typeface="ヒラギノ角ゴ Pro W3" charset="0"/>
                <a:cs typeface="Times"/>
              </a:rPr>
              <a:t>one </a:t>
            </a:r>
            <a:r>
              <a:rPr lang="en-US" dirty="0" smtClean="0">
                <a:ea typeface="ヒラギノ角ゴ Pro W3" charset="0"/>
                <a:cs typeface="Times"/>
              </a:rPr>
              <a:t>occupation </a:t>
            </a:r>
            <a:r>
              <a:rPr lang="en-US" dirty="0">
                <a:ea typeface="ヒラギノ角ゴ Pro W3" charset="0"/>
                <a:cs typeface="Times"/>
              </a:rPr>
              <a:t>on this </a:t>
            </a:r>
            <a:r>
              <a:rPr lang="en-US" dirty="0" smtClean="0">
                <a:ea typeface="ヒラギノ角ゴ Pro W3" charset="0"/>
                <a:cs typeface="Times"/>
              </a:rPr>
              <a:t>list requires </a:t>
            </a:r>
            <a:r>
              <a:rPr lang="en-US" dirty="0">
                <a:ea typeface="ヒラギノ角ゴ Pro W3" charset="0"/>
                <a:cs typeface="Times"/>
              </a:rPr>
              <a:t>a </a:t>
            </a:r>
            <a:r>
              <a:rPr lang="en-US" u="sng" dirty="0">
                <a:ea typeface="ヒラギノ角ゴ Pro W3" charset="0"/>
                <a:cs typeface="Times"/>
              </a:rPr>
              <a:t>4-year degree</a:t>
            </a:r>
            <a:r>
              <a:rPr lang="en-US" dirty="0">
                <a:ea typeface="ヒラギノ角ゴ Pro W3" charset="0"/>
                <a:cs typeface="Times"/>
              </a:rPr>
              <a:t>!  </a:t>
            </a:r>
            <a:r>
              <a:rPr lang="en-US" dirty="0" smtClean="0">
                <a:ea typeface="ヒラギノ角ゴ Pro W3" charset="0"/>
                <a:cs typeface="Times"/>
              </a:rPr>
              <a:t>There are some more if you scroll past the bottom of the screen, which you can do when you download the PowerPoint file.</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In 2024, North Carolina will </a:t>
            </a:r>
            <a:r>
              <a:rPr lang="en-US" dirty="0">
                <a:ea typeface="ヒラギノ角ゴ Pro W3" charset="0"/>
                <a:cs typeface="Times"/>
              </a:rPr>
              <a:t>need </a:t>
            </a:r>
            <a:r>
              <a:rPr lang="en-US" dirty="0" smtClean="0">
                <a:ea typeface="ヒラギノ角ゴ Pro W3" charset="0"/>
                <a:cs typeface="Times"/>
              </a:rPr>
              <a:t>20,320  </a:t>
            </a:r>
            <a:r>
              <a:rPr lang="en-US" dirty="0">
                <a:ea typeface="ヒラギノ角ゴ Pro W3" charset="0"/>
                <a:cs typeface="Times"/>
              </a:rPr>
              <a:t>more registered nurses than we had in </a:t>
            </a:r>
            <a:r>
              <a:rPr lang="en-US" dirty="0" smtClean="0">
                <a:ea typeface="ヒラギノ角ゴ Pro W3" charset="0"/>
                <a:cs typeface="Times"/>
              </a:rPr>
              <a:t>2014. </a:t>
            </a:r>
            <a:endParaRPr lang="en-US" dirty="0">
              <a:ea typeface="ヒラギノ角ゴ Pro W3" charset="0"/>
              <a:cs typeface="Times"/>
            </a:endParaRPr>
          </a:p>
          <a:p>
            <a:pPr eaLnBrk="1" hangingPunct="1">
              <a:spcBef>
                <a:spcPct val="0"/>
              </a:spcBef>
              <a:spcAft>
                <a:spcPct val="30000"/>
              </a:spcAft>
            </a:pPr>
            <a:r>
              <a:rPr lang="en-US" u="none" dirty="0" smtClean="0">
                <a:ea typeface="ヒラギノ角ゴ Pro W3" charset="0"/>
                <a:cs typeface="Times"/>
              </a:rPr>
              <a:t>From</a:t>
            </a:r>
            <a:r>
              <a:rPr lang="en-US" u="none" baseline="0" dirty="0" smtClean="0">
                <a:ea typeface="ヒラギノ角ゴ Pro W3" charset="0"/>
                <a:cs typeface="Times"/>
              </a:rPr>
              <a:t> </a:t>
            </a:r>
            <a:r>
              <a:rPr lang="en-US" u="sng" dirty="0" smtClean="0">
                <a:ea typeface="ヒラギノ角ゴ Pro W3" charset="0"/>
                <a:cs typeface="Times"/>
              </a:rPr>
              <a:t>Where</a:t>
            </a:r>
            <a:r>
              <a:rPr lang="en-US" dirty="0" smtClean="0">
                <a:ea typeface="ヒラギノ角ゴ Pro W3" charset="0"/>
                <a:cs typeface="Times"/>
              </a:rPr>
              <a:t> </a:t>
            </a:r>
            <a:r>
              <a:rPr lang="en-US" dirty="0">
                <a:ea typeface="ヒラギノ角ゴ Pro W3" charset="0"/>
                <a:cs typeface="Times"/>
              </a:rPr>
              <a:t>will they all </a:t>
            </a:r>
            <a:r>
              <a:rPr lang="en-US" dirty="0" smtClean="0">
                <a:ea typeface="ヒラギノ角ゴ Pro W3" charset="0"/>
                <a:cs typeface="Times"/>
              </a:rPr>
              <a:t>come?  </a:t>
            </a:r>
          </a:p>
          <a:p>
            <a:pPr eaLnBrk="1" hangingPunct="1">
              <a:spcBef>
                <a:spcPct val="0"/>
              </a:spcBef>
              <a:spcAft>
                <a:spcPct val="30000"/>
              </a:spcAft>
            </a:pPr>
            <a:r>
              <a:rPr lang="en-US" dirty="0" smtClean="0">
                <a:ea typeface="ヒラギノ角ゴ Pro W3" charset="0"/>
                <a:cs typeface="Times"/>
              </a:rPr>
              <a:t>Tell your students:  “If you don’t know what you want to be when</a:t>
            </a:r>
            <a:r>
              <a:rPr lang="en-US" baseline="0" dirty="0" smtClean="0">
                <a:ea typeface="ヒラギノ角ゴ Pro W3" charset="0"/>
                <a:cs typeface="Times"/>
              </a:rPr>
              <a:t> you grow up, -- consider nursing.”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89582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34</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5299075"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the projected  </a:t>
            </a:r>
            <a:r>
              <a:rPr lang="en-US" u="sng" dirty="0">
                <a:ea typeface="ヒラギノ角ゴ Pro W3" charset="0"/>
                <a:cs typeface="Times"/>
              </a:rPr>
              <a:t>percentage </a:t>
            </a:r>
            <a:r>
              <a:rPr lang="en-US" dirty="0">
                <a:ea typeface="ヒラギノ角ゴ Pro W3" charset="0"/>
                <a:cs typeface="Times"/>
              </a:rPr>
              <a:t>change over the same ten-year period. </a:t>
            </a:r>
          </a:p>
          <a:p>
            <a:pPr eaLnBrk="1" hangingPunct="1">
              <a:spcBef>
                <a:spcPct val="0"/>
              </a:spcBef>
              <a:spcAft>
                <a:spcPct val="30000"/>
              </a:spcAft>
            </a:pPr>
            <a:r>
              <a:rPr lang="en-US" dirty="0">
                <a:ea typeface="ヒラギノ角ゴ Pro W3" charset="0"/>
                <a:cs typeface="Times"/>
              </a:rPr>
              <a:t>Sometimes you might have a small number of workers in a particular occupation, but the </a:t>
            </a:r>
            <a:r>
              <a:rPr lang="en-US" u="sng" dirty="0">
                <a:ea typeface="ヒラギノ角ゴ Pro W3" charset="0"/>
                <a:cs typeface="Times"/>
              </a:rPr>
              <a:t>percentage</a:t>
            </a:r>
            <a:r>
              <a:rPr lang="en-US" dirty="0">
                <a:ea typeface="ヒラギノ角ゴ Pro W3" charset="0"/>
                <a:cs typeface="Times"/>
              </a:rPr>
              <a:t> change might be </a:t>
            </a:r>
            <a:r>
              <a:rPr lang="en-US" u="sng" dirty="0">
                <a:ea typeface="ヒラギノ角ゴ Pro W3" charset="0"/>
                <a:cs typeface="Times"/>
              </a:rPr>
              <a:t>high</a:t>
            </a:r>
            <a:r>
              <a:rPr lang="en-US" dirty="0">
                <a:ea typeface="ヒラギノ角ゴ Pro W3" charset="0"/>
                <a:cs typeface="Times"/>
              </a:rPr>
              <a:t>, which means that the industry is </a:t>
            </a:r>
            <a:r>
              <a:rPr lang="en-US" u="sng" dirty="0">
                <a:ea typeface="ヒラギノ角ゴ Pro W3" charset="0"/>
                <a:cs typeface="Times"/>
              </a:rPr>
              <a:t>expanding</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sym typeface="Wingdings"/>
              </a:rPr>
              <a:t> </a:t>
            </a:r>
            <a:r>
              <a:rPr lang="en-US" dirty="0" smtClean="0">
                <a:ea typeface="ヒラギノ角ゴ Pro W3" charset="0"/>
                <a:cs typeface="Times"/>
              </a:rPr>
              <a:t>For example:  There </a:t>
            </a:r>
            <a:r>
              <a:rPr lang="en-US" dirty="0">
                <a:ea typeface="ヒラギノ角ゴ Pro W3" charset="0"/>
                <a:cs typeface="Times"/>
              </a:rPr>
              <a:t>were only </a:t>
            </a:r>
            <a:r>
              <a:rPr lang="en-US" dirty="0" smtClean="0">
                <a:ea typeface="ヒラギノ角ゴ Pro W3" charset="0"/>
                <a:cs typeface="Times"/>
              </a:rPr>
              <a:t>150 Hearing Aid Specialists in </a:t>
            </a:r>
            <a:r>
              <a:rPr lang="en-US" dirty="0" smtClean="0">
                <a:ea typeface="ヒラギノ角ゴ Pro W3" charset="0"/>
              </a:rPr>
              <a:t>North Carolina </a:t>
            </a:r>
            <a:r>
              <a:rPr lang="en-US" dirty="0" smtClean="0">
                <a:ea typeface="ヒラギノ角ゴ Pro W3" charset="0"/>
                <a:cs typeface="Times"/>
              </a:rPr>
              <a:t>in 2014, </a:t>
            </a:r>
            <a:r>
              <a:rPr lang="en-US" dirty="0">
                <a:ea typeface="ヒラギノ角ゴ Pro W3" charset="0"/>
                <a:cs typeface="Times"/>
              </a:rPr>
              <a:t>so a </a:t>
            </a:r>
            <a:r>
              <a:rPr lang="en-US" dirty="0" smtClean="0">
                <a:ea typeface="ヒラギノ角ゴ Pro W3" charset="0"/>
                <a:cs typeface="Times"/>
              </a:rPr>
              <a:t>35.9 percent </a:t>
            </a:r>
            <a:r>
              <a:rPr lang="en-US" dirty="0">
                <a:ea typeface="ヒラギノ角ゴ Pro W3" charset="0"/>
                <a:cs typeface="Times"/>
              </a:rPr>
              <a:t>increase is </a:t>
            </a:r>
            <a:r>
              <a:rPr lang="en-US" dirty="0" smtClean="0">
                <a:ea typeface="ヒラギノ角ゴ Pro W3" charset="0"/>
                <a:cs typeface="Times"/>
              </a:rPr>
              <a:t>an additional 50 </a:t>
            </a:r>
            <a:r>
              <a:rPr lang="en-US" dirty="0">
                <a:ea typeface="ヒラギノ角ゴ Pro W3" charset="0"/>
                <a:cs typeface="Times"/>
              </a:rPr>
              <a:t>positions</a:t>
            </a:r>
            <a:r>
              <a:rPr lang="en-US" dirty="0" smtClean="0">
                <a:ea typeface="ヒラギノ角ゴ Pro W3" charset="0"/>
                <a:cs typeface="Times"/>
              </a:rPr>
              <a:t>.</a:t>
            </a: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Compare </a:t>
            </a:r>
            <a:r>
              <a:rPr lang="en-US" dirty="0">
                <a:ea typeface="ヒラギノ角ゴ Pro W3" charset="0"/>
                <a:cs typeface="Times"/>
              </a:rPr>
              <a:t>that with the </a:t>
            </a:r>
            <a:r>
              <a:rPr lang="en-US" dirty="0" smtClean="0">
                <a:ea typeface="ヒラギノ角ゴ Pro W3" charset="0"/>
                <a:cs typeface="Times"/>
              </a:rPr>
              <a:t>Home Health Aides with over 48</a:t>
            </a:r>
            <a:r>
              <a:rPr lang="en-US" baseline="0" dirty="0" smtClean="0">
                <a:ea typeface="ヒラギノ角ゴ Pro W3" charset="0"/>
                <a:cs typeface="Times"/>
              </a:rPr>
              <a:t> </a:t>
            </a:r>
            <a:r>
              <a:rPr lang="en-US" dirty="0" smtClean="0">
                <a:ea typeface="ヒラギノ角ゴ Pro W3" charset="0"/>
                <a:cs typeface="Times"/>
              </a:rPr>
              <a:t>thousand positions </a:t>
            </a:r>
            <a:r>
              <a:rPr lang="en-US" dirty="0">
                <a:ea typeface="ヒラギノ角ゴ Pro W3" charset="0"/>
                <a:cs typeface="Times"/>
              </a:rPr>
              <a:t>in </a:t>
            </a:r>
            <a:r>
              <a:rPr lang="en-US" dirty="0" smtClean="0">
                <a:ea typeface="ヒラギノ角ゴ Pro W3" charset="0"/>
                <a:cs typeface="Times"/>
              </a:rPr>
              <a:t>2014, </a:t>
            </a:r>
            <a:r>
              <a:rPr lang="en-US" dirty="0">
                <a:ea typeface="ヒラギノ角ゴ Pro W3" charset="0"/>
                <a:cs typeface="Times"/>
              </a:rPr>
              <a:t>so a </a:t>
            </a:r>
            <a:r>
              <a:rPr lang="en-US" dirty="0" smtClean="0">
                <a:ea typeface="ヒラギノ角ゴ Pro W3" charset="0"/>
                <a:cs typeface="Times"/>
              </a:rPr>
              <a:t>34.7 percent </a:t>
            </a:r>
            <a:r>
              <a:rPr lang="en-US" dirty="0">
                <a:ea typeface="ヒラギノ角ゴ Pro W3" charset="0"/>
                <a:cs typeface="Times"/>
              </a:rPr>
              <a:t>increase is </a:t>
            </a:r>
            <a:r>
              <a:rPr lang="en-US" dirty="0" smtClean="0">
                <a:ea typeface="ヒラギノ角ゴ Pro W3" charset="0"/>
                <a:cs typeface="Times"/>
              </a:rPr>
              <a:t>an additional 17 thousand positions</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When looking at the job projections, You </a:t>
            </a:r>
            <a:r>
              <a:rPr lang="en-US" dirty="0">
                <a:ea typeface="ヒラギノ角ゴ Pro W3" charset="0"/>
                <a:cs typeface="Times"/>
              </a:rPr>
              <a:t>need to look at </a:t>
            </a:r>
            <a:r>
              <a:rPr lang="en-US" u="sng" dirty="0">
                <a:ea typeface="ヒラギノ角ゴ Pro W3" charset="0"/>
                <a:cs typeface="Times"/>
              </a:rPr>
              <a:t>both</a:t>
            </a:r>
            <a:r>
              <a:rPr lang="en-US" dirty="0">
                <a:ea typeface="ヒラギノ角ゴ Pro W3" charset="0"/>
                <a:cs typeface="Times"/>
              </a:rPr>
              <a:t> the numbers of positions </a:t>
            </a:r>
            <a:r>
              <a:rPr lang="en-US" u="sng" dirty="0">
                <a:ea typeface="ヒラギノ角ゴ Pro W3" charset="0"/>
                <a:cs typeface="Times"/>
              </a:rPr>
              <a:t>and</a:t>
            </a:r>
            <a:r>
              <a:rPr lang="en-US" dirty="0">
                <a:ea typeface="ヒラギノ角ゴ Pro W3" charset="0"/>
                <a:cs typeface="Times"/>
              </a:rPr>
              <a:t> the percentage increase. </a:t>
            </a: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r>
              <a:rPr lang="en-US" dirty="0" smtClean="0">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003529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3687763"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35</a:t>
            </a:fld>
            <a:endParaRPr lang="en-US" sz="1300" dirty="0"/>
          </a:p>
        </p:txBody>
      </p:sp>
      <p:sp>
        <p:nvSpPr>
          <p:cNvPr id="72706" name="Rectangle 2"/>
          <p:cNvSpPr>
            <a:spLocks noGrp="1" noRot="1" noChangeAspect="1" noChangeArrowheads="1" noTextEdit="1"/>
          </p:cNvSpPr>
          <p:nvPr>
            <p:ph type="sldImg"/>
          </p:nvPr>
        </p:nvSpPr>
        <p:spPr>
          <a:xfrm>
            <a:off x="1143000" y="685800"/>
            <a:ext cx="3124200" cy="2343150"/>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smtClean="0">
                <a:ea typeface="ヒラギノ角ゴ Pro W3" charset="0"/>
                <a:cs typeface="Times"/>
              </a:rPr>
              <a:t>We need this many </a:t>
            </a:r>
            <a:r>
              <a:rPr lang="en-US" u="sng" dirty="0" smtClean="0">
                <a:ea typeface="ヒラギノ角ゴ Pro W3" charset="0"/>
                <a:cs typeface="Times"/>
              </a:rPr>
              <a:t>less</a:t>
            </a:r>
            <a:r>
              <a:rPr lang="en-US" dirty="0" smtClean="0">
                <a:ea typeface="ヒラギノ角ゴ Pro W3" charset="0"/>
                <a:cs typeface="Times"/>
              </a:rPr>
              <a:t> of each of these jobs over this 10-year projection period. </a:t>
            </a:r>
          </a:p>
          <a:p>
            <a:pPr eaLnBrk="1" hangingPunct="1">
              <a:spcBef>
                <a:spcPct val="0"/>
              </a:spcBef>
              <a:spcAft>
                <a:spcPct val="30000"/>
              </a:spcAft>
            </a:pPr>
            <a:r>
              <a:rPr lang="en-US" dirty="0" smtClean="0">
                <a:ea typeface="ヒラギノ角ゴ Pro W3" charset="0"/>
                <a:cs typeface="Times"/>
              </a:rPr>
              <a:t>For </a:t>
            </a:r>
            <a:r>
              <a:rPr lang="en-US" u="sng" dirty="0" smtClean="0">
                <a:ea typeface="ヒラギノ角ゴ Pro W3" charset="0"/>
                <a:cs typeface="Times"/>
              </a:rPr>
              <a:t>most</a:t>
            </a:r>
            <a:r>
              <a:rPr lang="en-US" dirty="0" smtClean="0">
                <a:ea typeface="ヒラギノ角ゴ Pro W3" charset="0"/>
                <a:cs typeface="Times"/>
              </a:rPr>
              <a:t> of these positions, machines are replacing humans.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It used to be that these were the jobs you could get easily </a:t>
            </a:r>
            <a:r>
              <a:rPr lang="en-US" baseline="0" dirty="0" smtClean="0">
                <a:ea typeface="ヒラギノ角ゴ Pro W3" charset="0"/>
                <a:cs typeface="Times"/>
              </a:rPr>
              <a:t>if </a:t>
            </a:r>
            <a:r>
              <a:rPr lang="en-US" dirty="0" smtClean="0">
                <a:ea typeface="ヒラギノ角ゴ Pro W3" charset="0"/>
                <a:cs typeface="Times"/>
              </a:rPr>
              <a:t>you dropped out of high school.</a:t>
            </a:r>
          </a:p>
          <a:p>
            <a:pPr eaLnBrk="1" hangingPunct="1">
              <a:spcBef>
                <a:spcPct val="0"/>
              </a:spcBef>
              <a:spcAft>
                <a:spcPct val="30000"/>
              </a:spcAft>
            </a:pPr>
            <a:r>
              <a:rPr lang="en-US" baseline="0" dirty="0" smtClean="0">
                <a:ea typeface="ヒラギノ角ゴ Pro W3" charset="0"/>
                <a:cs typeface="Times"/>
              </a:rPr>
              <a:t>But the jobs you </a:t>
            </a:r>
            <a:r>
              <a:rPr lang="en-US" u="sng" baseline="0" dirty="0" smtClean="0">
                <a:ea typeface="ヒラギノ角ゴ Pro W3" charset="0"/>
                <a:cs typeface="Times"/>
              </a:rPr>
              <a:t>used</a:t>
            </a:r>
            <a:r>
              <a:rPr lang="en-US" baseline="0" dirty="0" smtClean="0">
                <a:ea typeface="ヒラギノ角ゴ Pro W3" charset="0"/>
                <a:cs typeface="Times"/>
              </a:rPr>
              <a:t> to get </a:t>
            </a:r>
            <a:r>
              <a:rPr lang="en-US" u="sng" baseline="0" dirty="0" smtClean="0">
                <a:ea typeface="ヒラギノ角ゴ Pro W3" charset="0"/>
                <a:cs typeface="Times"/>
              </a:rPr>
              <a:t>without</a:t>
            </a:r>
            <a:r>
              <a:rPr lang="en-US" baseline="0" dirty="0" smtClean="0">
                <a:ea typeface="ヒラギノ角ゴ Pro W3" charset="0"/>
                <a:cs typeface="Times"/>
              </a:rPr>
              <a:t> a high school education are going away.</a:t>
            </a:r>
          </a:p>
          <a:p>
            <a:pPr eaLnBrk="1" hangingPunct="1">
              <a:spcBef>
                <a:spcPct val="0"/>
              </a:spcBef>
              <a:spcAft>
                <a:spcPct val="30000"/>
              </a:spcAft>
            </a:pPr>
            <a:endParaRPr lang="en-US" baseline="0" dirty="0" smtClean="0">
              <a:ea typeface="ヒラギノ角ゴ Pro W3" charset="0"/>
              <a:cs typeface="Times"/>
            </a:endParaRPr>
          </a:p>
          <a:p>
            <a:pPr eaLnBrk="1" hangingPunct="1">
              <a:spcBef>
                <a:spcPct val="0"/>
              </a:spcBef>
              <a:spcAft>
                <a:spcPct val="30000"/>
              </a:spcAft>
            </a:pPr>
            <a:r>
              <a:rPr lang="en-US" baseline="0" dirty="0" smtClean="0">
                <a:ea typeface="ヒラギノ角ゴ Pro W3" charset="0"/>
                <a:cs typeface="Times"/>
              </a:rPr>
              <a:t>A high school education </a:t>
            </a:r>
            <a:r>
              <a:rPr lang="en-US" u="sng" baseline="0" dirty="0" smtClean="0">
                <a:ea typeface="ヒラギノ角ゴ Pro W3" charset="0"/>
                <a:cs typeface="Times"/>
              </a:rPr>
              <a:t>plus</a:t>
            </a:r>
            <a:r>
              <a:rPr lang="en-US" baseline="0" dirty="0" smtClean="0">
                <a:ea typeface="ヒラギノ角ゴ Pro W3" charset="0"/>
                <a:cs typeface="Times"/>
              </a:rPr>
              <a:t> additional training is now the </a:t>
            </a:r>
            <a:r>
              <a:rPr lang="en-US" u="sng" baseline="0" dirty="0" smtClean="0">
                <a:ea typeface="ヒラギノ角ゴ Pro W3" charset="0"/>
                <a:cs typeface="Times"/>
              </a:rPr>
              <a:t>new</a:t>
            </a:r>
            <a:r>
              <a:rPr lang="en-US" baseline="0" dirty="0" smtClean="0">
                <a:ea typeface="ヒラギノ角ゴ Pro W3" charset="0"/>
                <a:cs typeface="Times"/>
              </a:rPr>
              <a:t> </a:t>
            </a:r>
            <a:r>
              <a:rPr lang="en-US" u="sng" baseline="0" dirty="0" smtClean="0">
                <a:ea typeface="ヒラギノ角ゴ Pro W3" charset="0"/>
                <a:cs typeface="Times"/>
              </a:rPr>
              <a:t>minimum</a:t>
            </a:r>
            <a:r>
              <a:rPr lang="en-US" baseline="0" dirty="0" smtClean="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smtClean="0">
                <a:ea typeface="ヒラギノ角ゴ Pro W3" charset="0"/>
                <a:cs typeface="Times"/>
              </a:rPr>
              <a:t>Simply put - These are the jobs to stay away from.</a:t>
            </a: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smtClean="0">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189878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 looking at the data for the entire state, the state has been divided into eight prosperity zones, </a:t>
            </a:r>
          </a:p>
          <a:p>
            <a:endParaRPr lang="en-US" dirty="0" smtClean="0"/>
          </a:p>
          <a:p>
            <a:r>
              <a:rPr lang="en-US" dirty="0" smtClean="0"/>
              <a:t>We can look at salaries and job projections for just</a:t>
            </a:r>
            <a:r>
              <a:rPr lang="en-US" baseline="0" dirty="0" smtClean="0"/>
              <a:t> that part of the state.</a:t>
            </a:r>
          </a:p>
          <a:p>
            <a:endParaRPr lang="en-US" baseline="0" dirty="0" smtClean="0"/>
          </a:p>
          <a:p>
            <a:r>
              <a:rPr lang="en-US" baseline="0" dirty="0" smtClean="0"/>
              <a:t>Each part of the state is different.</a:t>
            </a:r>
          </a:p>
          <a:p>
            <a:endParaRPr lang="en-US" baseline="0" dirty="0" smtClean="0"/>
          </a:p>
          <a:p>
            <a:r>
              <a:rPr lang="en-US" baseline="0" dirty="0" smtClean="0"/>
              <a:t>=====</a:t>
            </a:r>
          </a:p>
          <a:p>
            <a:r>
              <a:rPr lang="en-US" dirty="0" smtClean="0"/>
              <a:t>https://</a:t>
            </a:r>
            <a:r>
              <a:rPr lang="en-US" dirty="0" err="1" smtClean="0"/>
              <a:t>www.nccommerce.com</a:t>
            </a:r>
            <a:r>
              <a:rPr lang="en-US" dirty="0" smtClean="0"/>
              <a:t>/about-our-department/north-</a:t>
            </a:r>
            <a:r>
              <a:rPr lang="en-US" dirty="0" err="1" smtClean="0"/>
              <a:t>carolina</a:t>
            </a:r>
            <a:r>
              <a:rPr lang="en-US" dirty="0" smtClean="0"/>
              <a:t>-prosperity-zones</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36</a:t>
            </a:fld>
            <a:endParaRPr lang="en-US"/>
          </a:p>
        </p:txBody>
      </p:sp>
    </p:spTree>
    <p:extLst>
      <p:ext uri="{BB962C8B-B14F-4D97-AF65-F5344CB8AC3E}">
        <p14:creationId xmlns:p14="http://schemas.microsoft.com/office/powerpoint/2010/main" val="1168742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occupations with the most job openings projected</a:t>
            </a:r>
            <a:r>
              <a:rPr lang="en-US" baseline="0" dirty="0" smtClean="0"/>
              <a:t> over a ten-year period for the </a:t>
            </a:r>
            <a:r>
              <a:rPr lang="en-US" dirty="0" smtClean="0"/>
              <a:t>North Central Prosperity Zone.  That's the Triangle area and surrounding counties.</a:t>
            </a:r>
          </a:p>
          <a:p>
            <a:endParaRPr lang="en-US" dirty="0" smtClean="0"/>
          </a:p>
          <a:p>
            <a:r>
              <a:rPr lang="en-US" dirty="0" smtClean="0"/>
              <a:t>If</a:t>
            </a:r>
            <a:r>
              <a:rPr lang="en-US" baseline="0" dirty="0" smtClean="0"/>
              <a:t> you are trying to build up your local economy, then this is where to build your career pathways.</a:t>
            </a:r>
          </a:p>
          <a:p>
            <a:endParaRPr lang="en-US" baseline="0" dirty="0" smtClean="0"/>
          </a:p>
          <a:p>
            <a:r>
              <a:rPr lang="en-US" baseline="0" dirty="0" smtClean="0"/>
              <a:t>In this zone they need lots of Registered Nurses and burger flippers.</a:t>
            </a:r>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37</a:t>
            </a:fld>
            <a:endParaRPr lang="en-US"/>
          </a:p>
        </p:txBody>
      </p:sp>
    </p:spTree>
    <p:extLst>
      <p:ext uri="{BB962C8B-B14F-4D97-AF65-F5344CB8AC3E}">
        <p14:creationId xmlns:p14="http://schemas.microsoft.com/office/powerpoint/2010/main" val="471266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Western Prosperity Zone.</a:t>
            </a:r>
          </a:p>
          <a:p>
            <a:endParaRPr lang="en-US" dirty="0" smtClean="0"/>
          </a:p>
          <a:p>
            <a:r>
              <a:rPr lang="en-US" dirty="0" smtClean="0"/>
              <a:t>You will notice that we need a lot of Registered Nurses and fast food workers in all parts of the state.</a:t>
            </a:r>
          </a:p>
          <a:p>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38</a:t>
            </a:fld>
            <a:endParaRPr lang="en-US"/>
          </a:p>
        </p:txBody>
      </p:sp>
    </p:spTree>
    <p:extLst>
      <p:ext uri="{BB962C8B-B14F-4D97-AF65-F5344CB8AC3E}">
        <p14:creationId xmlns:p14="http://schemas.microsoft.com/office/powerpoint/2010/main" val="1187112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Southwest Prosperity Zone.</a:t>
            </a:r>
          </a:p>
          <a:p>
            <a:endParaRPr lang="en-US" dirty="0" smtClean="0"/>
          </a:p>
          <a:p>
            <a:r>
              <a:rPr lang="en-US" dirty="0" smtClean="0"/>
              <a:t>Here</a:t>
            </a:r>
            <a:r>
              <a:rPr lang="en-US" baseline="0" dirty="0" smtClean="0"/>
              <a:t> the Registered Nurses are back on top/</a:t>
            </a:r>
            <a:endParaRPr lang="en-US" dirty="0" smtClean="0"/>
          </a:p>
          <a:p>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39</a:t>
            </a:fld>
            <a:endParaRPr lang="en-US"/>
          </a:p>
        </p:txBody>
      </p:sp>
    </p:spTree>
    <p:extLst>
      <p:ext uri="{BB962C8B-B14F-4D97-AF65-F5344CB8AC3E}">
        <p14:creationId xmlns:p14="http://schemas.microsoft.com/office/powerpoint/2010/main" val="194751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smtClean="0"/>
              <a:t>The </a:t>
            </a:r>
            <a:r>
              <a:rPr lang="en-US" u="sng" dirty="0" smtClean="0"/>
              <a:t>end</a:t>
            </a:r>
            <a:r>
              <a:rPr lang="en-US" dirty="0" smtClean="0"/>
              <a:t> for </a:t>
            </a:r>
            <a:r>
              <a:rPr lang="en-US" u="sng" dirty="0" smtClean="0"/>
              <a:t>this</a:t>
            </a:r>
            <a:r>
              <a:rPr lang="en-US" dirty="0" smtClean="0"/>
              <a:t> presentation is the </a:t>
            </a:r>
            <a:r>
              <a:rPr lang="en-US" u="sng" dirty="0" smtClean="0"/>
              <a:t>future</a:t>
            </a:r>
            <a:r>
              <a:rPr lang="en-US" dirty="0" smtClean="0"/>
              <a:t>.  </a:t>
            </a:r>
          </a:p>
          <a:p>
            <a:r>
              <a:rPr lang="en-US" dirty="0" smtClean="0"/>
              <a:t>(About an hour into the future to be precise.)</a:t>
            </a:r>
          </a:p>
          <a:p>
            <a:endParaRPr lang="en-US" dirty="0" smtClean="0"/>
          </a:p>
          <a:p>
            <a:r>
              <a:rPr lang="en-US" dirty="0" smtClean="0"/>
              <a:t>What </a:t>
            </a:r>
            <a:r>
              <a:rPr lang="en-US" u="sng" dirty="0" smtClean="0"/>
              <a:t>will </a:t>
            </a:r>
            <a:r>
              <a:rPr lang="en-US" dirty="0" smtClean="0"/>
              <a:t>the </a:t>
            </a:r>
            <a:r>
              <a:rPr lang="en-US" dirty="0" smtClean="0"/>
              <a:t>future </a:t>
            </a:r>
            <a:r>
              <a:rPr lang="en-US" u="sng" dirty="0" smtClean="0"/>
              <a:t>look</a:t>
            </a:r>
            <a:r>
              <a:rPr lang="en-US" dirty="0" smtClean="0"/>
              <a:t> like? </a:t>
            </a:r>
          </a:p>
          <a:p>
            <a:r>
              <a:rPr lang="en-US" dirty="0" smtClean="0"/>
              <a:t>(Not an hour from now, but like ten or twenty years in the future.)</a:t>
            </a:r>
          </a:p>
          <a:p>
            <a:endParaRPr lang="en-US" dirty="0" smtClean="0"/>
          </a:p>
          <a:p>
            <a:r>
              <a:rPr lang="en-US" dirty="0" smtClean="0"/>
              <a:t>The more important question is:</a:t>
            </a:r>
          </a:p>
          <a:p>
            <a:r>
              <a:rPr lang="en-US" dirty="0" smtClean="0"/>
              <a:t>“What do </a:t>
            </a:r>
            <a:r>
              <a:rPr lang="en-US" u="sng" dirty="0" smtClean="0"/>
              <a:t>we</a:t>
            </a:r>
            <a:r>
              <a:rPr lang="en-US" dirty="0" smtClean="0"/>
              <a:t> </a:t>
            </a:r>
            <a:r>
              <a:rPr lang="en-US" u="sng" dirty="0" smtClean="0"/>
              <a:t>want</a:t>
            </a:r>
            <a:r>
              <a:rPr lang="en-US" dirty="0" smtClean="0"/>
              <a:t> our future to look like?”</a:t>
            </a:r>
          </a:p>
          <a:p>
            <a:endParaRPr lang="en-US" dirty="0" smtClean="0"/>
          </a:p>
          <a:p>
            <a:r>
              <a:rPr lang="en-US" dirty="0" smtClean="0"/>
              <a:t>=====</a:t>
            </a:r>
          </a:p>
          <a:p>
            <a:endParaRPr lang="en-US" dirty="0" smtClean="0"/>
          </a:p>
          <a:p>
            <a:r>
              <a:rPr lang="en-US" dirty="0" smtClean="0"/>
              <a:t>https://</a:t>
            </a:r>
            <a:r>
              <a:rPr lang="en-US" dirty="0" err="1" smtClean="0"/>
              <a:t>i.ytimg.com</a:t>
            </a:r>
            <a:r>
              <a:rPr lang="en-US" dirty="0" smtClean="0"/>
              <a:t>/vi/MFEw37uMQyM/</a:t>
            </a:r>
            <a:r>
              <a:rPr lang="en-US" dirty="0" err="1" smtClean="0"/>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2144662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a:t>
            </a:r>
            <a:r>
              <a:rPr lang="en-US" dirty="0" err="1" smtClean="0"/>
              <a:t>Sandhills</a:t>
            </a:r>
            <a:r>
              <a:rPr lang="en-US" dirty="0" smtClean="0"/>
              <a:t> Prosperity Zone.</a:t>
            </a:r>
          </a:p>
          <a:p>
            <a:endParaRPr lang="en-US" dirty="0" smtClean="0"/>
          </a:p>
          <a:p>
            <a:r>
              <a:rPr lang="en-US" dirty="0" smtClean="0"/>
              <a:t>Registered</a:t>
            </a:r>
            <a:r>
              <a:rPr lang="en-US" baseline="0" dirty="0" smtClean="0"/>
              <a:t> Nurses are third. </a:t>
            </a:r>
          </a:p>
          <a:p>
            <a:endParaRPr lang="en-US" baseline="0" dirty="0" smtClean="0"/>
          </a:p>
          <a:p>
            <a:r>
              <a:rPr lang="en-US" baseline="0" dirty="0" smtClean="0"/>
              <a:t>Look at the high need for Home Health Aides in this zone.  </a:t>
            </a:r>
            <a:endParaRPr lang="en-US" dirty="0" smtClean="0"/>
          </a:p>
          <a:p>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40</a:t>
            </a:fld>
            <a:endParaRPr lang="en-US"/>
          </a:p>
        </p:txBody>
      </p:sp>
    </p:spTree>
    <p:extLst>
      <p:ext uri="{BB962C8B-B14F-4D97-AF65-F5344CB8AC3E}">
        <p14:creationId xmlns:p14="http://schemas.microsoft.com/office/powerpoint/2010/main" val="410581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Southeast</a:t>
            </a:r>
            <a:r>
              <a:rPr lang="en-US" baseline="0" dirty="0" smtClean="0"/>
              <a:t> </a:t>
            </a:r>
            <a:r>
              <a:rPr lang="en-US" dirty="0" smtClean="0"/>
              <a:t>Prosperity Zone.</a:t>
            </a:r>
          </a:p>
          <a:p>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41</a:t>
            </a:fld>
            <a:endParaRPr lang="en-US"/>
          </a:p>
        </p:txBody>
      </p:sp>
    </p:spTree>
    <p:extLst>
      <p:ext uri="{BB962C8B-B14F-4D97-AF65-F5344CB8AC3E}">
        <p14:creationId xmlns:p14="http://schemas.microsoft.com/office/powerpoint/2010/main" val="339273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Piedmont-Triad Prosperity Zone.</a:t>
            </a:r>
          </a:p>
          <a:p>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42</a:t>
            </a:fld>
            <a:endParaRPr lang="en-US"/>
          </a:p>
        </p:txBody>
      </p:sp>
    </p:spTree>
    <p:extLst>
      <p:ext uri="{BB962C8B-B14F-4D97-AF65-F5344CB8AC3E}">
        <p14:creationId xmlns:p14="http://schemas.microsoft.com/office/powerpoint/2010/main" val="380981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Northeast Prosperity Zone.</a:t>
            </a:r>
          </a:p>
          <a:p>
            <a:endParaRPr lang="en-US" dirty="0" smtClean="0"/>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43</a:t>
            </a:fld>
            <a:endParaRPr lang="en-US"/>
          </a:p>
        </p:txBody>
      </p:sp>
    </p:spTree>
    <p:extLst>
      <p:ext uri="{BB962C8B-B14F-4D97-AF65-F5344CB8AC3E}">
        <p14:creationId xmlns:p14="http://schemas.microsoft.com/office/powerpoint/2010/main" val="415163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Northwest Prosperity Zone.</a:t>
            </a:r>
          </a:p>
          <a:p>
            <a:endParaRPr lang="en-US" dirty="0" smtClean="0"/>
          </a:p>
          <a:p>
            <a:r>
              <a:rPr lang="en-US" dirty="0" smtClean="0"/>
              <a:t>Another zone where Home Health Aides are on the top of the list.</a:t>
            </a:r>
          </a:p>
          <a:p>
            <a:endParaRPr lang="en-US" dirty="0" smtClean="0"/>
          </a:p>
          <a:p>
            <a:endParaRPr lang="en-US" dirty="0" smtClean="0"/>
          </a:p>
          <a:p>
            <a:r>
              <a:rPr lang="en-US" dirty="0" smtClean="0"/>
              <a:t>=====</a:t>
            </a:r>
          </a:p>
          <a:p>
            <a:endParaRPr lang="en-US" dirty="0" smtClean="0"/>
          </a:p>
          <a:p>
            <a:r>
              <a:rPr lang="en-US" dirty="0" smtClean="0"/>
              <a:t>Occupations projected to be in high demand in 2022</a:t>
            </a:r>
          </a:p>
          <a:p>
            <a:r>
              <a:rPr lang="en-US" dirty="0" smtClean="0"/>
              <a:t>http://</a:t>
            </a:r>
            <a:r>
              <a:rPr lang="en-US" dirty="0" err="1" smtClean="0"/>
              <a:t>www.careeroutlook.us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44</a:t>
            </a:fld>
            <a:endParaRPr lang="en-US"/>
          </a:p>
        </p:txBody>
      </p:sp>
    </p:spTree>
    <p:extLst>
      <p:ext uri="{BB962C8B-B14F-4D97-AF65-F5344CB8AC3E}">
        <p14:creationId xmlns:p14="http://schemas.microsoft.com/office/powerpoint/2010/main" val="1362838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shows employment</a:t>
            </a:r>
            <a:r>
              <a:rPr lang="en-US" baseline="0" dirty="0" smtClean="0"/>
              <a:t> for the first five years after graduation for folks who earned an Associate Degree in North Carolina.</a:t>
            </a:r>
            <a:endParaRPr lang="en-US" dirty="0" smtClean="0"/>
          </a:p>
          <a:p>
            <a:endParaRPr lang="en-US" dirty="0" smtClean="0"/>
          </a:p>
          <a:p>
            <a:r>
              <a:rPr lang="en-US" dirty="0" smtClean="0"/>
              <a:t>This shows the graduates who are receiving a paycheck.  It does not include independent contractors or self-employed.</a:t>
            </a:r>
          </a:p>
          <a:p>
            <a:endParaRPr lang="en-US" dirty="0" smtClean="0"/>
          </a:p>
          <a:p>
            <a:r>
              <a:rPr lang="en-US" dirty="0" smtClean="0"/>
              <a:t>Over 76 percent of the folks who earned an</a:t>
            </a:r>
            <a:r>
              <a:rPr lang="en-US" baseline="0" dirty="0" smtClean="0"/>
              <a:t> Associate Degree in North Carolina are still receiving a paycheck 5 years after graduation.  </a:t>
            </a:r>
          </a:p>
          <a:p>
            <a:endParaRPr lang="en-US" baseline="0" dirty="0" smtClean="0"/>
          </a:p>
          <a:p>
            <a:r>
              <a:rPr lang="en-US" baseline="0" dirty="0" smtClean="0"/>
              <a:t>That’s really good.</a:t>
            </a:r>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/4506/2008/</a:t>
            </a:r>
          </a:p>
          <a:p>
            <a:endParaRPr lang="en-US" dirty="0" smtClean="0"/>
          </a:p>
          <a:p>
            <a:r>
              <a:rPr lang="en-US" dirty="0" smtClean="0"/>
              <a:t>2007-2008 graduates from all Associate Degree programs in NC</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1599185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And if</a:t>
            </a:r>
            <a:r>
              <a:rPr lang="en-US" baseline="0" dirty="0" smtClean="0"/>
              <a:t> we look at some selected Associate Degree programs.</a:t>
            </a:r>
          </a:p>
          <a:p>
            <a:endParaRPr lang="en-US" baseline="0" dirty="0" smtClean="0"/>
          </a:p>
          <a:p>
            <a:r>
              <a:rPr lang="en-US" baseline="0" dirty="0" smtClean="0"/>
              <a:t>For the most part, -- they are all over 75 percent employed after five years.</a:t>
            </a:r>
          </a:p>
          <a:p>
            <a:endParaRPr lang="en-US" baseline="0" dirty="0" smtClean="0"/>
          </a:p>
          <a:p>
            <a:r>
              <a:rPr lang="en-US" baseline="0" dirty="0" smtClean="0"/>
              <a:t>Health Sciences, Construction, and Industrial Technologies are the three highest with 84 percent employment after 5 years.</a:t>
            </a:r>
          </a:p>
          <a:p>
            <a:endParaRPr lang="en-US" baseline="0" dirty="0" smtClean="0"/>
          </a:p>
          <a:p>
            <a:r>
              <a:rPr lang="en-US" baseline="0" dirty="0" smtClean="0"/>
              <a:t>Industrial Technologies is at 72 percent employment.  </a:t>
            </a:r>
          </a:p>
          <a:p>
            <a:r>
              <a:rPr lang="en-US" baseline="0" dirty="0" smtClean="0"/>
              <a:t>Still not bad.</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46</a:t>
            </a:fld>
            <a:endParaRPr lang="en-US"/>
          </a:p>
        </p:txBody>
      </p:sp>
    </p:spTree>
    <p:extLst>
      <p:ext uri="{BB962C8B-B14F-4D97-AF65-F5344CB8AC3E}">
        <p14:creationId xmlns:p14="http://schemas.microsoft.com/office/powerpoint/2010/main" val="881412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employment for the first five years out of college for Bachelor Degree graduates from our NC Public</a:t>
            </a:r>
            <a:r>
              <a:rPr lang="en-US" baseline="0" dirty="0" smtClean="0"/>
              <a:t> U</a:t>
            </a:r>
            <a:r>
              <a:rPr lang="en-US" dirty="0" smtClean="0"/>
              <a:t>niversities.</a:t>
            </a:r>
          </a:p>
          <a:p>
            <a:endParaRPr lang="en-US" dirty="0" smtClean="0"/>
          </a:p>
          <a:p>
            <a:r>
              <a:rPr lang="en-US" dirty="0" smtClean="0"/>
              <a:t>After 5 years, 63 percent are receiving</a:t>
            </a:r>
            <a:r>
              <a:rPr lang="en-US" baseline="0" dirty="0" smtClean="0"/>
              <a:t> a paycheck.</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endParaRPr lang="en-US" dirty="0" smtClean="0"/>
          </a:p>
          <a:p>
            <a:r>
              <a:rPr lang="en-US" dirty="0" smtClean="0"/>
              <a:t>2007-2008 Bachelor Degree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47</a:t>
            </a:fld>
            <a:endParaRPr lang="en-US"/>
          </a:p>
        </p:txBody>
      </p:sp>
    </p:spTree>
    <p:extLst>
      <p:ext uri="{BB962C8B-B14F-4D97-AF65-F5344CB8AC3E}">
        <p14:creationId xmlns:p14="http://schemas.microsoft.com/office/powerpoint/2010/main" val="1624685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Autofit/>
          </a:bodyPr>
          <a:lstStyle/>
          <a:p>
            <a:r>
              <a:rPr lang="en-US" dirty="0" smtClean="0"/>
              <a:t>If we focus just on Engineering.  This is the data for all engineering graduates from all</a:t>
            </a:r>
            <a:r>
              <a:rPr lang="en-US" baseline="0" dirty="0" smtClean="0"/>
              <a:t> UNC campuses.</a:t>
            </a:r>
          </a:p>
          <a:p>
            <a:endParaRPr lang="en-US" baseline="0" dirty="0" smtClean="0"/>
          </a:p>
          <a:p>
            <a:r>
              <a:rPr lang="en-US" baseline="0" dirty="0" smtClean="0"/>
              <a:t>After five years of work, the employment is 57 percent.  That means that almost half of the engineering graduates are not receiving a paycheck five years after graduation.</a:t>
            </a:r>
          </a:p>
          <a:p>
            <a:endParaRPr lang="en-US" baseline="0" dirty="0" smtClean="0"/>
          </a:p>
          <a:p>
            <a:r>
              <a:rPr lang="en-US" baseline="0" dirty="0" smtClean="0"/>
              <a:t>Does that mean we are graduating too many engineers, or are high schools funneling folks into engineering programs who probably should be doing something else?</a:t>
            </a:r>
          </a:p>
          <a:p>
            <a:endParaRPr lang="en-US" baseline="0" dirty="0" smtClean="0"/>
          </a:p>
          <a:p>
            <a:r>
              <a:rPr lang="en-US" baseline="0" dirty="0" smtClean="0"/>
              <a:t>Or are the engineering graduates taking jobs oversees and dropping out of the data pool?</a:t>
            </a:r>
          </a:p>
          <a:p>
            <a:endParaRPr lang="en-US" baseline="0"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r>
              <a:rPr lang="en-US" dirty="0" smtClean="0"/>
              <a:t>2007-2008 Bachelor Degree,</a:t>
            </a:r>
            <a:r>
              <a:rPr lang="en-US" baseline="0" dirty="0" smtClean="0"/>
              <a:t> Engineering </a:t>
            </a:r>
            <a:r>
              <a:rPr lang="en-US" dirty="0" smtClean="0"/>
              <a:t>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dirty="0"/>
          </a:p>
        </p:txBody>
      </p:sp>
    </p:spTree>
    <p:extLst>
      <p:ext uri="{BB962C8B-B14F-4D97-AF65-F5344CB8AC3E}">
        <p14:creationId xmlns:p14="http://schemas.microsoft.com/office/powerpoint/2010/main" val="1381987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drill down on that chart you see that five years out of college, here are the industries</a:t>
            </a:r>
            <a:r>
              <a:rPr lang="en-US" baseline="0" dirty="0" smtClean="0"/>
              <a:t> where those engineering graduates are employed.</a:t>
            </a:r>
          </a:p>
          <a:p>
            <a:endParaRPr lang="en-US" baseline="0" dirty="0" smtClean="0"/>
          </a:p>
          <a:p>
            <a:r>
              <a:rPr lang="en-US" baseline="0" dirty="0" smtClean="0"/>
              <a:t>The longest bar is the Professional and Business Services, which is where you expect engineers to be employed. </a:t>
            </a:r>
          </a:p>
          <a:p>
            <a:r>
              <a:rPr lang="en-US" baseline="0" dirty="0" smtClean="0"/>
              <a:t>They are also in the Manufacturing industry,. Not necessarily employed as an engineer.</a:t>
            </a:r>
          </a:p>
          <a:p>
            <a:r>
              <a:rPr lang="en-US" baseline="0" dirty="0" smtClean="0"/>
              <a:t>And the next industries are Transportation, Utilities, and Construction, and Education.</a:t>
            </a:r>
          </a:p>
          <a:p>
            <a:endParaRPr lang="en-US" baseline="0" dirty="0" smtClean="0"/>
          </a:p>
          <a:p>
            <a:r>
              <a:rPr lang="en-US" baseline="0" dirty="0" smtClean="0"/>
              <a:t>And the data show one percent of the engineering graduates working in the Leisure and Hospitality industry.</a:t>
            </a:r>
          </a:p>
          <a:p>
            <a:r>
              <a:rPr lang="en-US" baseline="0" dirty="0" smtClean="0"/>
              <a:t>If they are flipping burgers, then they still show up as employed.</a:t>
            </a:r>
          </a:p>
          <a:p>
            <a:endParaRPr lang="en-US" dirty="0"/>
          </a:p>
          <a:p>
            <a:r>
              <a:rPr lang="en-US" baseline="0" dirty="0" smtClean="0"/>
              <a:t>Remember that this chart shows only the 57 percent of the engineering graduates who are getting a paycheck. </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nctower.com</a:t>
            </a:r>
            <a:r>
              <a:rPr lang="en-US" dirty="0" smtClean="0"/>
              <a:t>/output/</a:t>
            </a:r>
            <a:r>
              <a:rPr lang="en-US" dirty="0" err="1" smtClean="0"/>
              <a:t>unc</a:t>
            </a:r>
            <a:r>
              <a:rPr lang="en-US" dirty="0" smtClean="0"/>
              <a:t>/7901/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49</a:t>
            </a:fld>
            <a:endParaRPr lang="en-US"/>
          </a:p>
        </p:txBody>
      </p:sp>
    </p:spTree>
    <p:extLst>
      <p:ext uri="{BB962C8B-B14F-4D97-AF65-F5344CB8AC3E}">
        <p14:creationId xmlns:p14="http://schemas.microsoft.com/office/powerpoint/2010/main" val="92003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r>
              <a:rPr lang="en-US" dirty="0" smtClean="0"/>
              <a:t>We all got a glimpse of the future by watching the Jetsons.  </a:t>
            </a:r>
          </a:p>
          <a:p>
            <a:endParaRPr lang="en-US" dirty="0" smtClean="0"/>
          </a:p>
          <a:p>
            <a:r>
              <a:rPr lang="en-US" dirty="0" smtClean="0"/>
              <a:t>But that was back in the early Nineteen Sixties. </a:t>
            </a:r>
          </a:p>
          <a:p>
            <a:endParaRPr lang="en-US" dirty="0" smtClean="0"/>
          </a:p>
          <a:p>
            <a:r>
              <a:rPr lang="en-US" dirty="0" smtClean="0"/>
              <a:t>That was over 50 years ago.</a:t>
            </a:r>
          </a:p>
          <a:p>
            <a:endParaRPr lang="en-US" dirty="0" smtClean="0"/>
          </a:p>
          <a:p>
            <a:r>
              <a:rPr lang="en-US" dirty="0" smtClean="0"/>
              <a:t>Several years before</a:t>
            </a:r>
            <a:r>
              <a:rPr lang="en-US" baseline="0" dirty="0" smtClean="0"/>
              <a:t> we actually stepped foot on the moon, the Jetsons were showing us life in the future.</a:t>
            </a:r>
            <a:endParaRPr lang="en-US" dirty="0" smtClean="0"/>
          </a:p>
          <a:p>
            <a:endParaRPr lang="en-US" dirty="0" smtClean="0"/>
          </a:p>
          <a:p>
            <a:r>
              <a:rPr lang="en-US" dirty="0" smtClean="0"/>
              <a:t>Is </a:t>
            </a:r>
            <a:r>
              <a:rPr lang="en-US" u="sng" dirty="0" smtClean="0"/>
              <a:t>this</a:t>
            </a:r>
            <a:r>
              <a:rPr lang="en-US" dirty="0" smtClean="0"/>
              <a:t> the world we are preparing our youth</a:t>
            </a:r>
            <a:r>
              <a:rPr lang="en-US" baseline="0" dirty="0" smtClean="0"/>
              <a:t> to take over and run?</a:t>
            </a:r>
          </a:p>
          <a:p>
            <a:endParaRPr lang="en-US" baseline="0" dirty="0" smtClean="0"/>
          </a:p>
          <a:p>
            <a:r>
              <a:rPr lang="en-US" baseline="0" dirty="0" smtClean="0"/>
              <a:t>Have we asked </a:t>
            </a:r>
            <a:r>
              <a:rPr lang="en-US" u="sng" baseline="0" dirty="0" smtClean="0"/>
              <a:t>them, the </a:t>
            </a:r>
            <a:r>
              <a:rPr lang="en-US" u="sng" baseline="0" dirty="0" smtClean="0"/>
              <a:t>youth,</a:t>
            </a:r>
            <a:r>
              <a:rPr lang="en-US" baseline="0" dirty="0" smtClean="0"/>
              <a:t> </a:t>
            </a:r>
            <a:r>
              <a:rPr lang="en-US" baseline="0" dirty="0" smtClean="0"/>
              <a:t>what </a:t>
            </a:r>
            <a:r>
              <a:rPr lang="en-US" u="sng" baseline="0" dirty="0" smtClean="0"/>
              <a:t>they</a:t>
            </a:r>
            <a:r>
              <a:rPr lang="en-US" baseline="0" dirty="0" smtClean="0"/>
              <a:t> want?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lovelace-media.imgix.net</a:t>
            </a:r>
            <a:r>
              <a:rPr lang="en-US" dirty="0" smtClean="0"/>
              <a:t>/uploads/315/297c6fd0-e98c-0131-6d32-0aa0f90d87b4.jpg?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9453653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114800" cy="3086100"/>
          </a:xfrm>
        </p:spPr>
      </p:sp>
      <p:sp>
        <p:nvSpPr>
          <p:cNvPr id="3" name="Notes Placeholder 2"/>
          <p:cNvSpPr>
            <a:spLocks noGrp="1"/>
          </p:cNvSpPr>
          <p:nvPr>
            <p:ph type="body" idx="1"/>
          </p:nvPr>
        </p:nvSpPr>
        <p:spPr>
          <a:xfrm>
            <a:off x="685800" y="3810000"/>
            <a:ext cx="5486400" cy="5334000"/>
          </a:xfrm>
        </p:spPr>
        <p:txBody>
          <a:bodyPr>
            <a:noAutofit/>
          </a:bodyPr>
          <a:lstStyle/>
          <a:p>
            <a:r>
              <a:rPr lang="en-US" dirty="0" smtClean="0"/>
              <a:t>On top is the Bachelor of Engineering graduates that you saw two slides ago,</a:t>
            </a:r>
            <a:r>
              <a:rPr lang="en-US" baseline="0" dirty="0" smtClean="0"/>
              <a:t> where we see that only 57 percent of he graduates are getting a paycheck.</a:t>
            </a:r>
            <a:endParaRPr lang="en-US" dirty="0" smtClean="0"/>
          </a:p>
          <a:p>
            <a:endParaRPr lang="en-US" dirty="0" smtClean="0"/>
          </a:p>
          <a:p>
            <a:r>
              <a:rPr lang="en-US" dirty="0" smtClean="0"/>
              <a:t>And on the bottom is the Associate Degree graduates in these five</a:t>
            </a:r>
            <a:r>
              <a:rPr lang="en-US" baseline="0" dirty="0" smtClean="0"/>
              <a:t> technical areas</a:t>
            </a:r>
            <a:r>
              <a:rPr lang="en-US" dirty="0" smtClean="0"/>
              <a:t>.</a:t>
            </a:r>
          </a:p>
          <a:p>
            <a:endParaRPr lang="en-US" dirty="0" smtClean="0"/>
          </a:p>
          <a:p>
            <a:r>
              <a:rPr lang="en-US" dirty="0" smtClean="0"/>
              <a:t>Notice the Bachelor of Engineering graduates start</a:t>
            </a:r>
            <a:r>
              <a:rPr lang="en-US" baseline="0" dirty="0" smtClean="0"/>
              <a:t> out at 69 percent employment,</a:t>
            </a:r>
            <a:r>
              <a:rPr lang="en-US" dirty="0" smtClean="0"/>
              <a:t> </a:t>
            </a:r>
            <a:r>
              <a:rPr lang="en-US" baseline="0" dirty="0" smtClean="0"/>
              <a:t> and after five years are at 57 percent employment.</a:t>
            </a:r>
            <a:endParaRPr lang="en-US" dirty="0" smtClean="0"/>
          </a:p>
          <a:p>
            <a:endParaRPr lang="en-US" dirty="0" smtClean="0"/>
          </a:p>
          <a:p>
            <a:r>
              <a:rPr lang="en-US" baseline="0" dirty="0" smtClean="0"/>
              <a:t>But at the bottom of the slide -- you see that 79 to 92 percent of the graduates with an associate degree are employed right out of college. </a:t>
            </a:r>
          </a:p>
          <a:p>
            <a:r>
              <a:rPr lang="en-US" baseline="0" dirty="0" smtClean="0"/>
              <a:t>And then after 5 years of employment, the rate is 72 to 84 percent.</a:t>
            </a:r>
          </a:p>
          <a:p>
            <a:endParaRPr lang="en-US" baseline="0" dirty="0" smtClean="0"/>
          </a:p>
          <a:p>
            <a:r>
              <a:rPr lang="en-US" baseline="0" dirty="0" smtClean="0"/>
              <a:t>This seems to indicate a high demand for folks with a technical associate degree.  And less demand for graduates of a four-year engineering program.</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r>
              <a:rPr lang="en-US" dirty="0" smtClean="0"/>
              <a:t>2007-2008 Bachelor Degree,</a:t>
            </a:r>
            <a:r>
              <a:rPr lang="en-US" baseline="0" dirty="0" smtClean="0"/>
              <a:t> Engineering </a:t>
            </a:r>
            <a:r>
              <a:rPr lang="en-US" dirty="0" smtClean="0"/>
              <a:t>graduates from All NC Universities</a:t>
            </a:r>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50</a:t>
            </a:fld>
            <a:endParaRPr lang="en-US"/>
          </a:p>
        </p:txBody>
      </p:sp>
    </p:spTree>
    <p:extLst>
      <p:ext uri="{BB962C8B-B14F-4D97-AF65-F5344CB8AC3E}">
        <p14:creationId xmlns:p14="http://schemas.microsoft.com/office/powerpoint/2010/main" val="160820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629444"/>
            <a:ext cx="4114800" cy="3086100"/>
          </a:xfrm>
        </p:spPr>
      </p:sp>
      <p:sp>
        <p:nvSpPr>
          <p:cNvPr id="3" name="Notes Placeholder 2"/>
          <p:cNvSpPr>
            <a:spLocks noGrp="1"/>
          </p:cNvSpPr>
          <p:nvPr>
            <p:ph type="body" idx="1"/>
          </p:nvPr>
        </p:nvSpPr>
        <p:spPr>
          <a:xfrm>
            <a:off x="685800" y="4343400"/>
            <a:ext cx="5486400" cy="4648200"/>
          </a:xfrm>
        </p:spPr>
        <p:txBody>
          <a:bodyPr>
            <a:noAutofit/>
          </a:bodyPr>
          <a:lstStyle/>
          <a:p>
            <a:r>
              <a:rPr lang="en-US" dirty="0" smtClean="0"/>
              <a:t>Here at the top we see </a:t>
            </a:r>
            <a:r>
              <a:rPr lang="en-US" u="sng" dirty="0" smtClean="0"/>
              <a:t>all</a:t>
            </a:r>
            <a:r>
              <a:rPr lang="en-US" dirty="0" smtClean="0"/>
              <a:t> Bachelor</a:t>
            </a:r>
            <a:r>
              <a:rPr lang="en-US" baseline="0" dirty="0" smtClean="0"/>
              <a:t> Degree graduates in North Carolina -- where the employment rate right out of college is 77 percent, and after five years, the employment rate is 63 percent.</a:t>
            </a:r>
          </a:p>
          <a:p>
            <a:endParaRPr lang="en-US" baseline="0" dirty="0" smtClean="0"/>
          </a:p>
          <a:p>
            <a:r>
              <a:rPr lang="en-US" baseline="0" dirty="0" smtClean="0"/>
              <a:t>On the bottom you see the same graph of our associate degree graduates.</a:t>
            </a:r>
          </a:p>
          <a:p>
            <a:endParaRPr lang="en-US" baseline="0" dirty="0" smtClean="0"/>
          </a:p>
          <a:p>
            <a:r>
              <a:rPr lang="en-US" baseline="0" dirty="0" smtClean="0"/>
              <a:t>Graduates with an Associate degree stay employed at a much higher rate than the graduates with a Bachelors degree.</a:t>
            </a:r>
          </a:p>
          <a:p>
            <a:endParaRPr lang="en-US" baseline="0" dirty="0" smtClean="0"/>
          </a:p>
          <a:p>
            <a:r>
              <a:rPr lang="en-US" baseline="0" dirty="0" smtClean="0"/>
              <a:t>This seems to indicate a high demand for folks with a technical associate degree.  And less demand for graduates of a four-year program.</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r>
              <a:rPr lang="en-US" dirty="0" smtClean="0"/>
              <a:t>2007-2008 Bachelor Degree graduates from All NC Universities</a:t>
            </a:r>
          </a:p>
          <a:p>
            <a:endParaRPr lang="en-US" dirty="0" smtClean="0"/>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51</a:t>
            </a:fld>
            <a:endParaRPr lang="en-US"/>
          </a:p>
        </p:txBody>
      </p:sp>
    </p:spTree>
    <p:extLst>
      <p:ext uri="{BB962C8B-B14F-4D97-AF65-F5344CB8AC3E}">
        <p14:creationId xmlns:p14="http://schemas.microsoft.com/office/powerpoint/2010/main" val="6716061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52</a:t>
            </a:fld>
            <a:endParaRPr lang="en-US" sz="1300"/>
          </a:p>
        </p:txBody>
      </p:sp>
      <p:sp>
        <p:nvSpPr>
          <p:cNvPr id="82946" name="Rectangle 2"/>
          <p:cNvSpPr>
            <a:spLocks noGrp="1" noRot="1" noChangeAspect="1" noChangeArrowheads="1" noTextEdit="1"/>
          </p:cNvSpPr>
          <p:nvPr>
            <p:ph type="sldImg"/>
          </p:nvPr>
        </p:nvSpPr>
        <p:spPr>
          <a:xfrm>
            <a:off x="1128853" y="454507"/>
            <a:ext cx="1868990" cy="1401487"/>
          </a:xfrm>
          <a:solidFill>
            <a:srgbClr val="FFFFFF"/>
          </a:solidFill>
          <a:ln/>
        </p:spPr>
      </p:sp>
      <p:sp>
        <p:nvSpPr>
          <p:cNvPr id="82947" name="Rectangle 3"/>
          <p:cNvSpPr>
            <a:spLocks noGrp="1" noChangeArrowheads="1"/>
          </p:cNvSpPr>
          <p:nvPr>
            <p:ph type="body" idx="1"/>
          </p:nvPr>
        </p:nvSpPr>
        <p:spPr>
          <a:xfrm>
            <a:off x="893763" y="1855994"/>
            <a:ext cx="5278437" cy="750549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Here you can compare the </a:t>
            </a:r>
            <a:r>
              <a:rPr lang="en-US" u="sng" dirty="0" smtClean="0">
                <a:ea typeface="ヒラギノ角ゴ Pro W3" charset="0"/>
                <a:cs typeface="Times"/>
              </a:rPr>
              <a:t>states</a:t>
            </a:r>
            <a:r>
              <a:rPr lang="en-US" dirty="0" smtClean="0">
                <a:ea typeface="ヒラギノ角ゴ Pro W3" charset="0"/>
                <a:cs typeface="Times"/>
              </a:rPr>
              <a:t> with the most projected</a:t>
            </a:r>
            <a:r>
              <a:rPr lang="en-US" baseline="0" dirty="0" smtClean="0">
                <a:ea typeface="ヒラギノ角ゴ Pro W3" charset="0"/>
                <a:cs typeface="Times"/>
              </a:rPr>
              <a:t> job openings.</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you see the number of job openings projected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right</a:t>
            </a:r>
            <a:r>
              <a:rPr lang="en-US" dirty="0">
                <a:ea typeface="ヒラギノ角ゴ Pro W3" charset="0"/>
                <a:cs typeface="Times"/>
              </a:rPr>
              <a:t> you see the percentage change in jobs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Some states are predicting a large number of job openings, but for our highly populated </a:t>
            </a:r>
            <a:r>
              <a:rPr lang="en-US" dirty="0" smtClean="0">
                <a:ea typeface="ヒラギノ角ゴ Pro W3" charset="0"/>
                <a:cs typeface="Times"/>
              </a:rPr>
              <a:t>states, </a:t>
            </a:r>
            <a:r>
              <a:rPr lang="en-US" dirty="0">
                <a:ea typeface="ヒラギノ角ゴ Pro W3" charset="0"/>
                <a:cs typeface="Times"/>
              </a:rPr>
              <a:t>it might not be a large </a:t>
            </a:r>
            <a:r>
              <a:rPr lang="en-US" u="sng" dirty="0">
                <a:ea typeface="ヒラギノ角ゴ Pro W3" charset="0"/>
                <a:cs typeface="Times"/>
              </a:rPr>
              <a:t>percentage</a:t>
            </a:r>
            <a:r>
              <a:rPr lang="en-US" dirty="0">
                <a:ea typeface="ヒラギノ角ゴ Pro W3" charset="0"/>
                <a:cs typeface="Times"/>
              </a:rPr>
              <a:t> of jobs based on the size of the population.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see states that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highlighted in </a:t>
            </a:r>
            <a:r>
              <a:rPr lang="en-US" altLang="ja-JP" u="sng" dirty="0" smtClean="0">
                <a:ea typeface="ヒラギノ角ゴ Pro W3" charset="0"/>
                <a:cs typeface="Times"/>
              </a:rPr>
              <a:t>blue</a:t>
            </a:r>
            <a:r>
              <a:rPr lang="en-US" altLang="ja-JP" dirty="0" smtClean="0">
                <a:ea typeface="ヒラギノ角ゴ Pro W3" charset="0"/>
                <a:cs typeface="Times"/>
              </a:rPr>
              <a:t>.</a:t>
            </a:r>
            <a:r>
              <a:rPr lang="en-US" altLang="ja-JP" baseline="0" dirty="0" smtClean="0">
                <a:ea typeface="ヒラギノ角ゴ Pro W3" charset="0"/>
                <a:cs typeface="Times"/>
              </a:rPr>
              <a:t> They </a:t>
            </a:r>
            <a:r>
              <a:rPr lang="en-US" altLang="ja-JP" dirty="0" smtClean="0">
                <a:ea typeface="ヒラギノ角ゴ Pro W3" charset="0"/>
                <a:cs typeface="Times"/>
              </a:rPr>
              <a:t>are </a:t>
            </a:r>
            <a:r>
              <a:rPr lang="en-US" altLang="ja-JP" dirty="0">
                <a:ea typeface="ヒラギノ角ゴ Pro W3" charset="0"/>
                <a:cs typeface="Times"/>
              </a:rPr>
              <a:t>near the </a:t>
            </a:r>
            <a:r>
              <a:rPr lang="en-US" altLang="ja-JP" u="sng" dirty="0">
                <a:ea typeface="ヒラギノ角ゴ Pro W3" charset="0"/>
                <a:cs typeface="Times"/>
              </a:rPr>
              <a:t>top</a:t>
            </a:r>
            <a:r>
              <a:rPr lang="en-US" altLang="ja-JP" dirty="0">
                <a:ea typeface="ヒラギノ角ゴ Pro W3" charset="0"/>
                <a:cs typeface="Times"/>
              </a:rPr>
              <a:t> of both sides.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That </a:t>
            </a:r>
            <a:r>
              <a:rPr lang="en-US" altLang="ja-JP" dirty="0">
                <a:ea typeface="ヒラギノ角ゴ Pro W3" charset="0"/>
                <a:cs typeface="Times"/>
              </a:rPr>
              <a:t>means they are expecting a large number of job openings, which is </a:t>
            </a:r>
            <a:r>
              <a:rPr lang="en-US" altLang="ja-JP" u="sng" dirty="0">
                <a:ea typeface="ヒラギノ角ゴ Pro W3" charset="0"/>
                <a:cs typeface="Times"/>
              </a:rPr>
              <a:t>also</a:t>
            </a:r>
            <a:r>
              <a:rPr lang="en-US" altLang="ja-JP" dirty="0">
                <a:ea typeface="ヒラギノ角ゴ Pro W3" charset="0"/>
                <a:cs typeface="Times"/>
              </a:rPr>
              <a:t> a large percentage of their current workforce.  Those are the states that are growing the fastest</a:t>
            </a:r>
            <a:r>
              <a:rPr lang="en-US" altLang="ja-JP" dirty="0" smtClean="0">
                <a:ea typeface="ヒラギノ角ゴ Pro W3" charset="0"/>
                <a:cs typeface="Times"/>
              </a:rPr>
              <a:t>.</a:t>
            </a:r>
          </a:p>
          <a:p>
            <a:pPr eaLnBrk="1" hangingPunct="1">
              <a:spcBef>
                <a:spcPct val="0"/>
              </a:spcBef>
              <a:spcAft>
                <a:spcPct val="30000"/>
              </a:spcAft>
            </a:pPr>
            <a:r>
              <a:rPr lang="en-US" altLang="ja-JP" dirty="0" smtClean="0">
                <a:ea typeface="ヒラギノ角ゴ Pro W3" charset="0"/>
                <a:cs typeface="Times"/>
              </a:rPr>
              <a:t>You see </a:t>
            </a:r>
            <a:r>
              <a:rPr lang="en-US" altLang="ja-JP" u="sng" dirty="0" smtClean="0">
                <a:ea typeface="ヒラギノ角ゴ Pro W3" charset="0"/>
                <a:cs typeface="Times"/>
              </a:rPr>
              <a:t>North Carolina </a:t>
            </a:r>
            <a:r>
              <a:rPr lang="en-US" altLang="ja-JP" dirty="0" smtClean="0">
                <a:ea typeface="ヒラギノ角ゴ Pro W3" charset="0"/>
                <a:cs typeface="Times"/>
              </a:rPr>
              <a:t>on the left. Projected to have the eighth most number of new jobs.  On the right our state is not far down at 12.3 percent.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The state with</a:t>
            </a:r>
            <a:r>
              <a:rPr lang="en-US" baseline="0" dirty="0" smtClean="0">
                <a:ea typeface="ヒラギノ角ゴ Pro W3" charset="0"/>
                <a:cs typeface="Times"/>
              </a:rPr>
              <a:t> the </a:t>
            </a:r>
            <a:r>
              <a:rPr lang="en-US" dirty="0" smtClean="0">
                <a:ea typeface="ヒラギノ角ゴ Pro W3" charset="0"/>
                <a:cs typeface="Times"/>
              </a:rPr>
              <a:t>least job openings</a:t>
            </a:r>
            <a:r>
              <a:rPr lang="en-US" baseline="0" dirty="0" smtClean="0">
                <a:ea typeface="ヒラギノ角ゴ Pro W3" charset="0"/>
                <a:cs typeface="Times"/>
              </a:rPr>
              <a:t> projected is Wyoming.</a:t>
            </a:r>
          </a:p>
          <a:p>
            <a:pPr eaLnBrk="1" hangingPunct="1">
              <a:spcBef>
                <a:spcPct val="0"/>
              </a:spcBef>
              <a:spcAft>
                <a:spcPct val="30000"/>
              </a:spcAft>
            </a:pPr>
            <a:endParaRPr lang="en-US" baseline="0" dirty="0" smtClean="0">
              <a:ea typeface="ヒラギノ角ゴ Pro W3" charset="0"/>
              <a:cs typeface="Times"/>
            </a:endParaRPr>
          </a:p>
          <a:p>
            <a:pPr eaLnBrk="1" hangingPunct="1">
              <a:spcBef>
                <a:spcPct val="0"/>
              </a:spcBef>
              <a:spcAft>
                <a:spcPct val="30000"/>
              </a:spcAft>
            </a:pPr>
            <a:r>
              <a:rPr lang="en-US" baseline="0" dirty="0" smtClean="0">
                <a:ea typeface="ヒラギノ角ゴ Pro W3" charset="0"/>
                <a:cs typeface="Times"/>
              </a:rPr>
              <a:t>You see Texas high on the list. I have a feeling that their job projections just changed a few weeks ago.</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eaLnBrk="1" hangingPunct="1">
              <a:spcBef>
                <a:spcPct val="0"/>
              </a:spcBef>
              <a:spcAft>
                <a:spcPct val="30000"/>
              </a:spcAft>
            </a:pPr>
            <a:r>
              <a:rPr lang="en-US" dirty="0" smtClean="0">
                <a:ea typeface="ヒラギノ角ゴ Pro W3" charset="0"/>
                <a:cs typeface="Times"/>
              </a:rPr>
              <a:t>http://</a:t>
            </a:r>
            <a:r>
              <a:rPr lang="en-US" dirty="0" err="1" smtClean="0">
                <a:ea typeface="ヒラギノ角ゴ Pro W3" charset="0"/>
                <a:cs typeface="Times"/>
              </a:rPr>
              <a:t>projectionscentral.com</a:t>
            </a:r>
            <a:r>
              <a:rPr lang="en-US" dirty="0" smtClean="0">
                <a:ea typeface="ヒラギノ角ゴ Pro W3" charset="0"/>
                <a:cs typeface="Times"/>
              </a:rPr>
              <a:t>/Projections/</a:t>
            </a:r>
            <a:r>
              <a:rPr lang="en-US" dirty="0" err="1" smtClean="0">
                <a:ea typeface="ヒラギノ角ゴ Pro W3" charset="0"/>
                <a:cs typeface="Times"/>
              </a:rPr>
              <a:t>LongTerm</a:t>
            </a:r>
            <a:endParaRPr lang="en-US" dirty="0" smtClean="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Total, All Occupations</a:t>
            </a:r>
            <a:r>
              <a:rPr lang="ja-JP" altLang="en-US" dirty="0">
                <a:ea typeface="ヒラギノ角ゴ Pro W3" charset="0"/>
                <a:cs typeface="Times"/>
              </a:rPr>
              <a:t>”</a:t>
            </a:r>
            <a:r>
              <a:rPr lang="en-US" altLang="ja-JP" dirty="0">
                <a:ea typeface="ヒラギノ角ゴ Pro W3" charset="0"/>
                <a:cs typeface="Times"/>
              </a:rPr>
              <a:t> for each state.</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Numeric Employment Change</a:t>
            </a:r>
            <a:r>
              <a:rPr lang="ja-JP" altLang="en-US" dirty="0">
                <a:ea typeface="ヒラギノ角ゴ Pro W3" charset="0"/>
                <a:cs typeface="Times"/>
              </a:rPr>
              <a:t>”</a:t>
            </a:r>
            <a:r>
              <a:rPr lang="en-US" altLang="ja-JP" dirty="0">
                <a:ea typeface="ヒラギノ角ゴ Pro W3" charset="0"/>
                <a:cs typeface="Times"/>
              </a:rPr>
              <a:t> is the number of new jobs projected over the ten 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pPr>
            <a:r>
              <a:rPr lang="en-US" dirty="0" err="1">
                <a:ea typeface="ヒラギノ角ゴ Pro W3" charset="0"/>
                <a:cs typeface="Times"/>
              </a:rPr>
              <a:t>www.projectionscentral.com</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p:txBody>
      </p:sp>
    </p:spTree>
    <p:extLst>
      <p:ext uri="{BB962C8B-B14F-4D97-AF65-F5344CB8AC3E}">
        <p14:creationId xmlns:p14="http://schemas.microsoft.com/office/powerpoint/2010/main" val="10186535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Let's put the data aside and look at some hot jobs.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If you Google “Hot Jobs,” you will be overwhelmed with lots of lists of</a:t>
            </a:r>
            <a:r>
              <a:rPr lang="en-US" baseline="0" dirty="0" smtClean="0">
                <a:ea typeface="ヒラギノ角ゴ Pro W3" charset="0"/>
                <a:cs typeface="Times"/>
              </a:rPr>
              <a:t> what </a:t>
            </a:r>
            <a:r>
              <a:rPr lang="en-US" u="sng" baseline="0" dirty="0" smtClean="0">
                <a:ea typeface="ヒラギノ角ゴ Pro W3" charset="0"/>
                <a:cs typeface="Times"/>
              </a:rPr>
              <a:t>someone</a:t>
            </a:r>
            <a:r>
              <a:rPr lang="en-US" baseline="0" dirty="0" smtClean="0">
                <a:ea typeface="ヒラギノ角ゴ Pro W3" charset="0"/>
                <a:cs typeface="Times"/>
              </a:rPr>
              <a:t> considers to be jobs that are in high demand.</a:t>
            </a:r>
            <a:r>
              <a:rPr lang="en-US" dirty="0" smtClean="0">
                <a:ea typeface="ヒラギノ角ゴ Pro W3" charset="0"/>
                <a:cs typeface="Times"/>
              </a:rPr>
              <a:t>  </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hhstaffingservices.com</a:t>
            </a:r>
            <a:r>
              <a:rPr lang="en-US" dirty="0" smtClean="0"/>
              <a:t>/</a:t>
            </a:r>
            <a:r>
              <a:rPr lang="en-US" dirty="0" err="1" smtClean="0"/>
              <a:t>wp</a:t>
            </a:r>
            <a:r>
              <a:rPr lang="en-US" dirty="0" smtClean="0"/>
              <a:t>-content/uploads/2013/02/hot-jobs-</a:t>
            </a:r>
            <a:r>
              <a:rPr lang="en-US" dirty="0" err="1" smtClean="0"/>
              <a:t>icon.jpg</a:t>
            </a:r>
            <a:endParaRPr lang="en-US" dirty="0" smtClean="0"/>
          </a:p>
          <a:p>
            <a:r>
              <a:rPr lang="en-US" dirty="0" smtClean="0"/>
              <a:t>http://</a:t>
            </a:r>
            <a:r>
              <a:rPr lang="en-US" dirty="0" err="1" smtClean="0"/>
              <a:t>hhstaffingservices.com</a:t>
            </a:r>
            <a:r>
              <a:rPr lang="en-US" dirty="0" smtClean="0"/>
              <a:t>/job-seekers/hot-jobs-list-will-pay-cash-referral-bonus/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640164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Here is a list of the top ten </a:t>
            </a:r>
            <a:r>
              <a:rPr lang="en-US" u="sng" dirty="0" smtClean="0">
                <a:ea typeface="ヒラギノ角ゴ Pro W3" charset="0"/>
                <a:cs typeface="Times"/>
              </a:rPr>
              <a:t>hardest-to-fill</a:t>
            </a:r>
            <a:r>
              <a:rPr lang="en-US" dirty="0" smtClean="0">
                <a:ea typeface="ヒラギノ角ゴ Pro W3" charset="0"/>
                <a:cs typeface="Times"/>
              </a:rPr>
              <a:t> jobs.</a:t>
            </a:r>
          </a:p>
          <a:p>
            <a:endParaRPr lang="en-US" dirty="0" smtClean="0">
              <a:ea typeface="ヒラギノ角ゴ Pro W3" charset="0"/>
              <a:cs typeface="Times"/>
            </a:endParaRPr>
          </a:p>
          <a:p>
            <a:r>
              <a:rPr lang="en-US" dirty="0" smtClean="0">
                <a:ea typeface="ヒラギノ角ゴ Pro W3" charset="0"/>
                <a:cs typeface="Times"/>
              </a:rPr>
              <a:t>Teachers are on the list at number </a:t>
            </a:r>
            <a:r>
              <a:rPr lang="en-US" u="sng" dirty="0" smtClean="0">
                <a:ea typeface="ヒラギノ角ゴ Pro W3" charset="0"/>
                <a:cs typeface="Times"/>
              </a:rPr>
              <a:t>ten</a:t>
            </a:r>
            <a:r>
              <a:rPr lang="en-US" dirty="0" smtClean="0">
                <a:ea typeface="ヒラギノ角ゴ Pro W3" charset="0"/>
                <a:cs typeface="Times"/>
              </a:rPr>
              <a:t>.</a:t>
            </a:r>
          </a:p>
          <a:p>
            <a:endParaRPr lang="en-US" baseline="0" dirty="0" smtClean="0">
              <a:ea typeface="ヒラギノ角ゴ Pro W3" charset="0"/>
              <a:cs typeface="Times"/>
            </a:endParaRPr>
          </a:p>
          <a:p>
            <a:r>
              <a:rPr lang="en-US" baseline="0" dirty="0" smtClean="0">
                <a:ea typeface="ヒラギノ角ゴ Pro W3" charset="0"/>
                <a:cs typeface="Times"/>
              </a:rPr>
              <a:t>Teachers of all kinds are the occupation that </a:t>
            </a:r>
            <a:r>
              <a:rPr lang="en-US" i="0" u="sng" baseline="0" dirty="0" smtClean="0">
                <a:ea typeface="ヒラギノ角ゴ Pro W3" charset="0"/>
                <a:cs typeface="Times"/>
              </a:rPr>
              <a:t>requires</a:t>
            </a:r>
            <a:r>
              <a:rPr lang="en-US" baseline="0" dirty="0" smtClean="0">
                <a:ea typeface="ヒラギノ角ゴ Pro W3" charset="0"/>
                <a:cs typeface="Times"/>
              </a:rPr>
              <a:t> a bachelor degree -- that is in the </a:t>
            </a:r>
            <a:r>
              <a:rPr lang="en-US" u="sng" baseline="0" dirty="0" smtClean="0">
                <a:ea typeface="ヒラギノ角ゴ Pro W3" charset="0"/>
                <a:cs typeface="Times"/>
              </a:rPr>
              <a:t>highest</a:t>
            </a:r>
            <a:r>
              <a:rPr lang="en-US" baseline="0" dirty="0" smtClean="0">
                <a:ea typeface="ヒラギノ角ゴ Pro W3" charset="0"/>
                <a:cs typeface="Times"/>
              </a:rPr>
              <a:t> demand.  </a:t>
            </a:r>
          </a:p>
          <a:p>
            <a:endParaRPr lang="en-US" baseline="0" dirty="0" smtClean="0">
              <a:ea typeface="ヒラギノ角ゴ Pro W3" charset="0"/>
              <a:cs typeface="Times"/>
            </a:endParaRPr>
          </a:p>
          <a:p>
            <a:r>
              <a:rPr lang="en-US" dirty="0" smtClean="0">
                <a:ea typeface="ヒラギノ角ゴ Pro W3" charset="0"/>
                <a:cs typeface="ヒラギノ角ゴ Pro W3" charset="0"/>
              </a:rPr>
              <a:t>As an educator, I find it odd that we should spend so much time trying to get our students into </a:t>
            </a:r>
            <a:r>
              <a:rPr lang="en-US" u="sng" dirty="0" smtClean="0">
                <a:ea typeface="ヒラギノ角ゴ Pro W3" charset="0"/>
                <a:cs typeface="ヒラギノ角ゴ Pro W3" charset="0"/>
              </a:rPr>
              <a:t>all</a:t>
            </a:r>
            <a:r>
              <a:rPr lang="en-US" dirty="0" smtClean="0">
                <a:ea typeface="ヒラギノ角ゴ Pro W3" charset="0"/>
                <a:cs typeface="ヒラギノ角ゴ Pro W3" charset="0"/>
              </a:rPr>
              <a:t> of the fields</a:t>
            </a:r>
            <a:r>
              <a:rPr lang="en-US" baseline="0" dirty="0" smtClean="0">
                <a:ea typeface="ヒラギノ角ゴ Pro W3" charset="0"/>
                <a:cs typeface="ヒラギノ角ゴ Pro W3" charset="0"/>
              </a:rPr>
              <a:t> except our own.</a:t>
            </a:r>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http</a:t>
            </a:r>
            <a:r>
              <a:rPr lang="en-US" dirty="0">
                <a:ea typeface="ヒラギノ角ゴ Pro W3" charset="0"/>
                <a:cs typeface="ヒラギノ角ゴ Pro W3" charset="0"/>
              </a:rPr>
              <a:t>://</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54</a:t>
            </a:fld>
            <a:endParaRPr lang="en-US" sz="1300"/>
          </a:p>
        </p:txBody>
      </p:sp>
    </p:spTree>
    <p:extLst>
      <p:ext uri="{BB962C8B-B14F-4D97-AF65-F5344CB8AC3E}">
        <p14:creationId xmlns:p14="http://schemas.microsoft.com/office/powerpoint/2010/main" val="5909227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cs typeface="Times"/>
              </a:rPr>
              <a:t>Mechanics are in high demand.  We depend on our cars and want them fixed fast</a:t>
            </a:r>
            <a:r>
              <a:rPr lang="en-US" baseline="0" dirty="0" smtClean="0">
                <a:ea typeface="ヒラギノ角ゴ Pro W3" charset="0"/>
                <a:cs typeface="Times"/>
              </a:rPr>
              <a:t> and correctly.</a:t>
            </a:r>
          </a:p>
          <a:p>
            <a:endParaRPr lang="en-US" baseline="0" dirty="0" smtClean="0">
              <a:ea typeface="ヒラギノ角ゴ Pro W3" charset="0"/>
              <a:cs typeface="Times"/>
            </a:endParaRPr>
          </a:p>
          <a:p>
            <a:r>
              <a:rPr lang="en-US" baseline="0" dirty="0" smtClean="0">
                <a:ea typeface="ヒラギノ角ゴ Pro W3" charset="0"/>
                <a:cs typeface="Times"/>
              </a:rPr>
              <a:t>Top mechanics can make over $100,000 working at the large dealerships.  </a:t>
            </a:r>
          </a:p>
          <a:p>
            <a:endParaRPr lang="en-US" baseline="0" dirty="0" smtClean="0">
              <a:ea typeface="ヒラギノ角ゴ Pro W3" charset="0"/>
              <a:cs typeface="Times"/>
            </a:endParaRPr>
          </a:p>
          <a:p>
            <a:r>
              <a:rPr lang="en-US" baseline="0" dirty="0" smtClean="0">
                <a:ea typeface="ヒラギノ角ゴ Pro W3" charset="0"/>
                <a:cs typeface="Times"/>
              </a:rPr>
              <a:t>And the work on new cars is very clean and in a clean shop.  Not like the old days.</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http</a:t>
            </a:r>
            <a:r>
              <a:rPr lang="en-US" dirty="0">
                <a:ea typeface="ヒラギノ角ゴ Pro W3" charset="0"/>
                <a:cs typeface="ヒラギノ角ゴ Pro W3" charset="0"/>
              </a:rPr>
              <a:t>://</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55</a:t>
            </a:fld>
            <a:endParaRPr lang="en-US" sz="1300"/>
          </a:p>
        </p:txBody>
      </p:sp>
    </p:spTree>
    <p:extLst>
      <p:ext uri="{BB962C8B-B14F-4D97-AF65-F5344CB8AC3E}">
        <p14:creationId xmlns:p14="http://schemas.microsoft.com/office/powerpoint/2010/main" val="1914538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Technicians are in high demand.</a:t>
            </a:r>
          </a:p>
          <a:p>
            <a:endParaRPr lang="en-US" dirty="0" smtClean="0">
              <a:ea typeface="ヒラギノ角ゴ Pro W3" charset="0"/>
            </a:endParaRPr>
          </a:p>
          <a:p>
            <a:r>
              <a:rPr lang="en-US" dirty="0" smtClean="0">
                <a:ea typeface="ヒラギノ角ゴ Pro W3" charset="0"/>
              </a:rPr>
              <a:t>This is the Science and Technology side of the STEM that we keep hearing about.</a:t>
            </a:r>
          </a:p>
          <a:p>
            <a:r>
              <a:rPr lang="en-US" dirty="0" smtClean="0">
                <a:ea typeface="ヒラギノ角ゴ Pro W3" charset="0"/>
              </a:rPr>
              <a:t> </a:t>
            </a:r>
          </a:p>
          <a:p>
            <a:endParaRPr lang="en-US" dirty="0">
              <a:ea typeface="ヒラギノ角ゴ Pro W3" charset="0"/>
            </a:endParaRPr>
          </a:p>
          <a:p>
            <a:endParaRPr lang="en-US" dirty="0">
              <a:ea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http</a:t>
            </a:r>
            <a:r>
              <a:rPr lang="en-US" dirty="0">
                <a:ea typeface="ヒラギノ角ゴ Pro W3" charset="0"/>
                <a:cs typeface="ヒラギノ角ゴ Pro W3" charset="0"/>
              </a:rPr>
              <a:t>://</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56</a:t>
            </a:fld>
            <a:endParaRPr lang="en-US" sz="1300"/>
          </a:p>
        </p:txBody>
      </p:sp>
    </p:spTree>
    <p:extLst>
      <p:ext uri="{BB962C8B-B14F-4D97-AF65-F5344CB8AC3E}">
        <p14:creationId xmlns:p14="http://schemas.microsoft.com/office/powerpoint/2010/main" val="1046315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One reason that </a:t>
            </a:r>
            <a:r>
              <a:rPr lang="en-US" u="sng" dirty="0" smtClean="0">
                <a:ea typeface="ヒラギノ角ゴ Pro W3" charset="0"/>
              </a:rPr>
              <a:t>skilled</a:t>
            </a:r>
            <a:r>
              <a:rPr lang="en-US" dirty="0" smtClean="0">
                <a:ea typeface="ヒラギノ角ゴ Pro W3" charset="0"/>
              </a:rPr>
              <a:t> trades are in high demand is because </a:t>
            </a:r>
            <a:r>
              <a:rPr lang="en-US" u="sng" dirty="0" smtClean="0">
                <a:ea typeface="ヒラギノ角ゴ Pro W3" charset="0"/>
              </a:rPr>
              <a:t>years</a:t>
            </a:r>
            <a:r>
              <a:rPr lang="en-US" baseline="0" dirty="0" smtClean="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And we started phasing our our high school shop classes so kids could take more AP courses.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And now that have come out of the </a:t>
            </a:r>
            <a:r>
              <a:rPr lang="en-US" u="sng" dirty="0" smtClean="0">
                <a:ea typeface="ヒラギノ角ゴ Pro W3" charset="0"/>
              </a:rPr>
              <a:t>recession</a:t>
            </a:r>
            <a:r>
              <a:rPr lang="en-US" dirty="0" smtClean="0">
                <a:ea typeface="ヒラギノ角ゴ Pro W3" charset="0"/>
              </a:rPr>
              <a:t>, --  the building boom is beginning with no one lined up to do the work.</a:t>
            </a:r>
            <a:endParaRPr lang="en-US" baseline="0"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r>
              <a:rPr lang="en-US" dirty="0" smtClean="0">
                <a:ea typeface="ヒラギノ角ゴ Pro W3" charset="0"/>
              </a:rPr>
              <a:t>http</a:t>
            </a:r>
            <a:r>
              <a:rPr lang="en-US" dirty="0">
                <a:ea typeface="ヒラギノ角ゴ Pro W3" charset="0"/>
              </a:rPr>
              <a:t>://</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57</a:t>
            </a:fld>
            <a:endParaRPr lang="en-US" sz="1300"/>
          </a:p>
        </p:txBody>
      </p:sp>
    </p:spTree>
    <p:extLst>
      <p:ext uri="{BB962C8B-B14F-4D97-AF65-F5344CB8AC3E}">
        <p14:creationId xmlns:p14="http://schemas.microsoft.com/office/powerpoint/2010/main" val="10739226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folks left the construction industry during the recession. </a:t>
            </a:r>
          </a:p>
          <a:p>
            <a:endParaRPr lang="en-US" dirty="0" smtClean="0"/>
          </a:p>
          <a:p>
            <a:r>
              <a:rPr lang="en-US" dirty="0" smtClean="0"/>
              <a:t>Now the construction industry is working to rebuild their labor pool.  </a:t>
            </a:r>
          </a:p>
          <a:p>
            <a:endParaRPr lang="en-US" dirty="0" smtClean="0"/>
          </a:p>
          <a:p>
            <a:r>
              <a:rPr lang="en-US" dirty="0" smtClean="0"/>
              <a:t>The problem is that there are not enough folks in the pipeline</a:t>
            </a:r>
            <a:r>
              <a:rPr lang="en-US" baseline="0" dirty="0" smtClean="0"/>
              <a:t> training for jobs in the construction industry.</a:t>
            </a:r>
          </a:p>
          <a:p>
            <a:endParaRPr lang="en-US" baseline="0" dirty="0" smtClean="0"/>
          </a:p>
          <a:p>
            <a:r>
              <a:rPr lang="en-US" baseline="0" dirty="0" smtClean="0"/>
              <a:t>Lots of high schools have dropped their construction programs, and most community colleges have moved construction to Continuing Education.</a:t>
            </a:r>
          </a:p>
          <a:p>
            <a:endParaRPr lang="en-US" baseline="0" dirty="0" smtClean="0"/>
          </a:p>
          <a:p>
            <a:r>
              <a:rPr lang="en-US" baseline="0" dirty="0" smtClean="0"/>
              <a:t>How do we get more folks to consider careers in construction?</a:t>
            </a:r>
          </a:p>
          <a:p>
            <a:endParaRPr lang="en-US" dirty="0" smtClean="0"/>
          </a:p>
          <a:p>
            <a:r>
              <a:rPr lang="en-US" dirty="0" smtClean="0"/>
              <a:t>===</a:t>
            </a:r>
          </a:p>
          <a:p>
            <a:r>
              <a:rPr lang="en-US" dirty="0" smtClean="0"/>
              <a:t>http://</a:t>
            </a:r>
            <a:r>
              <a:rPr lang="en-US" dirty="0" err="1" smtClean="0"/>
              <a:t>constructionlabor.com</a:t>
            </a:r>
            <a:r>
              <a:rPr lang="en-US" dirty="0" smtClean="0"/>
              <a:t>/construction-demand-is-outpacing-skilled-labor/</a:t>
            </a:r>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58</a:t>
            </a:fld>
            <a:endParaRPr lang="en-US"/>
          </a:p>
        </p:txBody>
      </p:sp>
    </p:spTree>
    <p:extLst>
      <p:ext uri="{BB962C8B-B14F-4D97-AF65-F5344CB8AC3E}">
        <p14:creationId xmlns:p14="http://schemas.microsoft.com/office/powerpoint/2010/main" val="14914278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construction jobs that are predicted to be in high demand through 2024.</a:t>
            </a:r>
          </a:p>
          <a:p>
            <a:endParaRPr lang="en-US" dirty="0" smtClean="0"/>
          </a:p>
          <a:p>
            <a:r>
              <a:rPr lang="en-US" dirty="0" smtClean="0"/>
              <a:t>If you find students who excel in their hands-on classes, or find students who rank highest in the Holland Code Realistic Careers, then these are the jobs to consider.</a:t>
            </a:r>
          </a:p>
          <a:p>
            <a:endParaRPr lang="en-US" dirty="0" smtClean="0"/>
          </a:p>
          <a:p>
            <a:r>
              <a:rPr lang="en-US" dirty="0" smtClean="0"/>
              <a:t>I've done a little bit of all of these jobs.</a:t>
            </a:r>
          </a:p>
          <a:p>
            <a:endParaRPr lang="en-US" dirty="0" smtClean="0"/>
          </a:p>
          <a:p>
            <a:endParaRPr lang="en-US" dirty="0" smtClean="0"/>
          </a:p>
          <a:p>
            <a:r>
              <a:rPr lang="en-US" dirty="0" smtClean="0"/>
              <a:t>====</a:t>
            </a:r>
          </a:p>
          <a:p>
            <a:endParaRPr lang="en-US" dirty="0" smtClean="0"/>
          </a:p>
          <a:p>
            <a:r>
              <a:rPr lang="en-US" dirty="0" smtClean="0"/>
              <a:t>http://</a:t>
            </a:r>
            <a:r>
              <a:rPr lang="en-US" dirty="0" err="1" smtClean="0"/>
              <a:t>study.com</a:t>
            </a:r>
            <a:r>
              <a:rPr lang="en-US" dirty="0" smtClean="0"/>
              <a:t>/articles/</a:t>
            </a:r>
            <a:r>
              <a:rPr lang="en-US" dirty="0" err="1" smtClean="0"/>
              <a:t>construction_jobs_that_are_in-demand.html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59</a:t>
            </a:fld>
            <a:endParaRPr lang="en-US"/>
          </a:p>
        </p:txBody>
      </p:sp>
    </p:spTree>
    <p:extLst>
      <p:ext uri="{BB962C8B-B14F-4D97-AF65-F5344CB8AC3E}">
        <p14:creationId xmlns:p14="http://schemas.microsoft.com/office/powerpoint/2010/main" val="365071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CA8685C-A3C9-BE40-9533-D70993672923}" type="slidenum">
              <a:rPr lang="en-US" sz="1300"/>
              <a:pPr algn="r"/>
              <a:t>6</a:t>
            </a:fld>
            <a:endParaRPr lang="en-US" sz="1300"/>
          </a:p>
        </p:txBody>
      </p:sp>
      <p:sp>
        <p:nvSpPr>
          <p:cNvPr id="19458" name="Rectangle 2"/>
          <p:cNvSpPr>
            <a:spLocks noGrp="1" noRot="1" noChangeAspect="1" noChangeArrowheads="1" noTextEdit="1"/>
          </p:cNvSpPr>
          <p:nvPr>
            <p:ph type="sldImg"/>
          </p:nvPr>
        </p:nvSpPr>
        <p:spPr>
          <a:xfrm>
            <a:off x="1257300" y="720725"/>
            <a:ext cx="1798416" cy="1348812"/>
          </a:xfrm>
          <a:solidFill>
            <a:srgbClr val="FFFFFF"/>
          </a:solidFill>
          <a:ln/>
        </p:spPr>
      </p:sp>
      <p:sp>
        <p:nvSpPr>
          <p:cNvPr id="19459" name="Rectangle 3"/>
          <p:cNvSpPr>
            <a:spLocks noGrp="1" noChangeArrowheads="1"/>
          </p:cNvSpPr>
          <p:nvPr>
            <p:ph type="body" idx="1"/>
          </p:nvPr>
        </p:nvSpPr>
        <p:spPr>
          <a:xfrm>
            <a:off x="974725" y="2210766"/>
            <a:ext cx="5654675" cy="6933234"/>
          </a:xfrm>
          <a:solidFill>
            <a:srgbClr val="FFFFFF"/>
          </a:solidFill>
          <a:ln>
            <a:noFill/>
          </a:ln>
        </p:spPr>
        <p:txBody>
          <a:bodyPr/>
          <a:lstStyle/>
          <a:p>
            <a:r>
              <a:rPr lang="en-US" dirty="0" smtClean="0">
                <a:ea typeface="ヒラギノ角ゴ Pro W3" charset="0"/>
              </a:rPr>
              <a:t>Here is the simplified version of our state school board mission.</a:t>
            </a:r>
          </a:p>
          <a:p>
            <a:r>
              <a:rPr lang="en-US" dirty="0" smtClean="0">
                <a:ea typeface="ヒラギノ角ゴ Pro W3" charset="0"/>
              </a:rPr>
              <a:t>Since you will be working with high school students, you need to know the plan for K-12 education in North Carolina.</a:t>
            </a:r>
          </a:p>
          <a:p>
            <a:r>
              <a:rPr lang="en-US" dirty="0" smtClean="0">
                <a:ea typeface="ヒラギノ角ゴ Pro W3" charset="0"/>
              </a:rPr>
              <a:t>- You should also</a:t>
            </a:r>
            <a:r>
              <a:rPr lang="en-US" baseline="0" dirty="0" smtClean="0">
                <a:ea typeface="ヒラギノ角ゴ Pro W3" charset="0"/>
              </a:rPr>
              <a:t> get to know the mission statement of the school district in which you will work. </a:t>
            </a:r>
            <a:endParaRPr lang="en-US" baseline="0" dirty="0" smtClean="0">
              <a:ea typeface="ヒラギノ角ゴ Pro W3" charset="0"/>
            </a:endParaRPr>
          </a:p>
          <a:p>
            <a:r>
              <a:rPr lang="en-US" baseline="0" dirty="0" smtClean="0">
                <a:ea typeface="ヒラギノ角ゴ Pro W3" charset="0"/>
              </a:rPr>
              <a:t>Figure </a:t>
            </a:r>
            <a:r>
              <a:rPr lang="en-US" baseline="0" dirty="0" smtClean="0">
                <a:ea typeface="ヒラギノ角ゴ Pro W3" charset="0"/>
              </a:rPr>
              <a:t>out how the work you do supports the mission of your school, school district, and the state plan you see here.</a:t>
            </a:r>
            <a:endParaRPr lang="en-US" dirty="0" smtClean="0">
              <a:ea typeface="ヒラギノ角ゴ Pro W3" charset="0"/>
            </a:endParaRPr>
          </a:p>
          <a:p>
            <a:endParaRPr lang="en-US" dirty="0">
              <a:ea typeface="ヒラギノ角ゴ Pro W3" charset="0"/>
            </a:endParaRPr>
          </a:p>
          <a:p>
            <a:r>
              <a:rPr lang="en-US" u="none" dirty="0" smtClean="0">
                <a:ea typeface="ヒラギノ角ゴ Pro W3" charset="0"/>
              </a:rPr>
              <a:t>So</a:t>
            </a:r>
            <a:r>
              <a:rPr lang="mr-IN" u="none" dirty="0" smtClean="0">
                <a:ea typeface="ヒラギノ角ゴ Pro W3" charset="0"/>
              </a:rPr>
              <a:t>…</a:t>
            </a:r>
            <a:r>
              <a:rPr lang="en-US" u="none" dirty="0" smtClean="0">
                <a:ea typeface="ヒラギノ角ゴ Pro W3" charset="0"/>
              </a:rPr>
              <a:t> the NC Education Plan says </a:t>
            </a:r>
            <a:r>
              <a:rPr lang="en-US" u="sng" dirty="0" smtClean="0">
                <a:ea typeface="ヒラギノ角ゴ Pro W3" charset="0"/>
              </a:rPr>
              <a:t>"Every</a:t>
            </a:r>
            <a:r>
              <a:rPr lang="en-US" u="none" baseline="0" dirty="0" smtClean="0">
                <a:ea typeface="ヒラギノ角ゴ Pro W3" charset="0"/>
              </a:rPr>
              <a:t> graduate </a:t>
            </a:r>
            <a:r>
              <a:rPr lang="en-US" u="none" dirty="0" smtClean="0">
                <a:ea typeface="ヒラギノ角ゴ Pro W3" charset="0"/>
              </a:rPr>
              <a:t>must</a:t>
            </a:r>
            <a:r>
              <a:rPr lang="en-US" baseline="0" dirty="0" smtClean="0">
                <a:ea typeface="ヒラギノ角ゴ Pro W3" charset="0"/>
              </a:rPr>
              <a:t> be</a:t>
            </a:r>
            <a:r>
              <a:rPr lang="en-US" dirty="0" smtClean="0">
                <a:ea typeface="ヒラギノ角ゴ Pro W3" charset="0"/>
              </a:rPr>
              <a:t> </a:t>
            </a:r>
            <a:r>
              <a:rPr lang="en-US" u="sng" dirty="0">
                <a:ea typeface="ヒラギノ角ゴ Pro W3" charset="0"/>
              </a:rPr>
              <a:t>career</a:t>
            </a:r>
            <a:r>
              <a:rPr lang="en-US" dirty="0" smtClean="0">
                <a:ea typeface="ヒラギノ角ゴ Pro W3" charset="0"/>
              </a:rPr>
              <a:t>, </a:t>
            </a:r>
            <a:r>
              <a:rPr lang="en-US" u="sng" dirty="0" smtClean="0">
                <a:ea typeface="ヒラギノ角ゴ Pro W3" charset="0"/>
              </a:rPr>
              <a:t>college</a:t>
            </a:r>
            <a:r>
              <a:rPr lang="en-US" dirty="0">
                <a:ea typeface="ヒラギノ角ゴ Pro W3" charset="0"/>
              </a:rPr>
              <a:t>, and </a:t>
            </a:r>
            <a:r>
              <a:rPr lang="en-US" u="sng" dirty="0">
                <a:ea typeface="ヒラギノ角ゴ Pro W3" charset="0"/>
              </a:rPr>
              <a:t>citizenship</a:t>
            </a:r>
            <a:r>
              <a:rPr lang="en-US" dirty="0">
                <a:ea typeface="ヒラギノ角ゴ Pro W3" charset="0"/>
              </a:rPr>
              <a:t> </a:t>
            </a:r>
            <a:r>
              <a:rPr lang="en-US" u="sng" dirty="0">
                <a:ea typeface="ヒラギノ角ゴ Pro W3" charset="0"/>
              </a:rPr>
              <a:t>ready</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Notice the “</a:t>
            </a:r>
            <a:r>
              <a:rPr lang="en-US" u="sng" dirty="0">
                <a:ea typeface="ヒラギノ角ゴ Pro W3" charset="0"/>
              </a:rPr>
              <a:t>and</a:t>
            </a:r>
            <a:r>
              <a:rPr lang="en-US" dirty="0">
                <a:ea typeface="ヒラギノ角ゴ Pro W3" charset="0"/>
              </a:rPr>
              <a:t>.”  That means </a:t>
            </a:r>
            <a:r>
              <a:rPr lang="en-US" dirty="0" smtClean="0">
                <a:ea typeface="ヒラギノ角ゴ Pro W3" charset="0"/>
              </a:rPr>
              <a:t>we recognize that </a:t>
            </a:r>
            <a:r>
              <a:rPr lang="en-US" u="sng" dirty="0" smtClean="0">
                <a:ea typeface="ヒラギノ角ゴ Pro W3" charset="0"/>
              </a:rPr>
              <a:t>everyone</a:t>
            </a:r>
            <a:r>
              <a:rPr lang="en-US" dirty="0" smtClean="0">
                <a:ea typeface="ヒラギノ角ゴ Pro W3" charset="0"/>
              </a:rPr>
              <a:t> needs</a:t>
            </a:r>
            <a:r>
              <a:rPr lang="en-US" baseline="0" dirty="0" smtClean="0">
                <a:ea typeface="ヒラギノ角ゴ Pro W3" charset="0"/>
              </a:rPr>
              <a:t> </a:t>
            </a:r>
            <a:r>
              <a:rPr lang="en-US" dirty="0" smtClean="0">
                <a:ea typeface="ヒラギノ角ゴ Pro W3" charset="0"/>
              </a:rPr>
              <a:t>to </a:t>
            </a:r>
            <a:r>
              <a:rPr lang="en-US" dirty="0">
                <a:ea typeface="ヒラギノ角ゴ Pro W3" charset="0"/>
              </a:rPr>
              <a:t>be ready for </a:t>
            </a:r>
            <a:r>
              <a:rPr lang="en-US" u="sng" dirty="0">
                <a:ea typeface="ヒラギノ角ゴ Pro W3" charset="0"/>
              </a:rPr>
              <a:t>all</a:t>
            </a:r>
            <a:r>
              <a:rPr lang="en-US" dirty="0">
                <a:ea typeface="ヒラギノ角ゴ Pro W3" charset="0"/>
              </a:rPr>
              <a:t> three.  </a:t>
            </a:r>
            <a:endParaRPr lang="en-US" dirty="0" smtClean="0">
              <a:ea typeface="ヒラギノ角ゴ Pro W3" charset="0"/>
            </a:endParaRPr>
          </a:p>
          <a:p>
            <a:r>
              <a:rPr lang="en-US" u="sng" dirty="0" smtClean="0">
                <a:ea typeface="ヒラギノ角ゴ Pro W3" charset="0"/>
              </a:rPr>
              <a:t>Career</a:t>
            </a:r>
            <a:r>
              <a:rPr lang="en-US" dirty="0" smtClean="0">
                <a:ea typeface="ヒラギノ角ゴ Pro W3" charset="0"/>
              </a:rPr>
              <a:t> ready means</a:t>
            </a:r>
            <a:r>
              <a:rPr lang="en-US" baseline="0" dirty="0" smtClean="0">
                <a:ea typeface="ヒラギノ角ゴ Pro W3" charset="0"/>
              </a:rPr>
              <a:t> they have the technical skills </a:t>
            </a:r>
            <a:r>
              <a:rPr lang="en-US" u="sng" baseline="0" dirty="0" smtClean="0">
                <a:ea typeface="ヒラギノ角ゴ Pro W3" charset="0"/>
              </a:rPr>
              <a:t>and</a:t>
            </a:r>
            <a:r>
              <a:rPr lang="en-US" baseline="0" dirty="0" smtClean="0">
                <a:ea typeface="ヒラギノ角ゴ Pro W3" charset="0"/>
              </a:rPr>
              <a:t> soft skills for</a:t>
            </a:r>
            <a:r>
              <a:rPr lang="en-US" dirty="0" smtClean="0">
                <a:ea typeface="ヒラギノ角ゴ Pro W3" charset="0"/>
              </a:rPr>
              <a:t> which</a:t>
            </a:r>
            <a:r>
              <a:rPr lang="en-US" baseline="0" dirty="0" smtClean="0">
                <a:ea typeface="ヒラギノ角ゴ Pro W3" charset="0"/>
              </a:rPr>
              <a:t> the employer is looking, and they are ready to </a:t>
            </a:r>
            <a:r>
              <a:rPr lang="en-US" u="sng" baseline="0" dirty="0" smtClean="0">
                <a:ea typeface="ヒラギノ角ゴ Pro W3" charset="0"/>
              </a:rPr>
              <a:t>get </a:t>
            </a:r>
            <a:r>
              <a:rPr lang="en-US" baseline="0" dirty="0" smtClean="0">
                <a:ea typeface="ヒラギノ角ゴ Pro W3" charset="0"/>
              </a:rPr>
              <a:t>and </a:t>
            </a:r>
            <a:r>
              <a:rPr lang="en-US" u="sng" baseline="0" dirty="0" smtClean="0">
                <a:ea typeface="ヒラギノ角ゴ Pro W3" charset="0"/>
              </a:rPr>
              <a:t>keep</a:t>
            </a:r>
            <a:r>
              <a:rPr lang="en-US" baseline="0" dirty="0" smtClean="0">
                <a:ea typeface="ヒラギノ角ゴ Pro W3" charset="0"/>
              </a:rPr>
              <a:t> the job.</a:t>
            </a:r>
          </a:p>
          <a:p>
            <a:r>
              <a:rPr lang="en-US" baseline="0" dirty="0" smtClean="0">
                <a:ea typeface="ヒラギノ角ゴ Pro W3" charset="0"/>
              </a:rPr>
              <a:t>“</a:t>
            </a:r>
            <a:r>
              <a:rPr lang="en-US" u="sng" baseline="0" dirty="0" smtClean="0">
                <a:ea typeface="ヒラギノ角ゴ Pro W3" charset="0"/>
              </a:rPr>
              <a:t>College ready</a:t>
            </a:r>
            <a:r>
              <a:rPr lang="en-US" baseline="0" dirty="0" smtClean="0">
                <a:ea typeface="ヒラギノ角ゴ Pro W3" charset="0"/>
              </a:rPr>
              <a:t>” does </a:t>
            </a:r>
            <a:r>
              <a:rPr lang="en-US" u="sng" baseline="0" dirty="0" smtClean="0">
                <a:ea typeface="ヒラギノ角ゴ Pro W3" charset="0"/>
              </a:rPr>
              <a:t>not</a:t>
            </a:r>
            <a:r>
              <a:rPr lang="en-US" baseline="0" dirty="0" smtClean="0">
                <a:ea typeface="ヒラギノ角ゴ Pro W3" charset="0"/>
              </a:rPr>
              <a:t> mean that everyone needs a four-year college degree.  It means some kind of training after high school as well as  life-long learning.  </a:t>
            </a:r>
          </a:p>
          <a:p>
            <a:r>
              <a:rPr lang="en-US" baseline="0" dirty="0" smtClean="0">
                <a:ea typeface="ヒラギノ角ゴ Pro W3" charset="0"/>
              </a:rPr>
              <a:t>The learning does </a:t>
            </a:r>
            <a:r>
              <a:rPr lang="en-US" u="sng" baseline="0" dirty="0" smtClean="0">
                <a:ea typeface="ヒラギノ角ゴ Pro W3" charset="0"/>
              </a:rPr>
              <a:t>not</a:t>
            </a:r>
            <a:r>
              <a:rPr lang="en-US" baseline="0" dirty="0" smtClean="0">
                <a:ea typeface="ヒラギノ角ゴ Pro W3" charset="0"/>
              </a:rPr>
              <a:t> stop after high school graduation.  </a:t>
            </a:r>
          </a:p>
          <a:p>
            <a:r>
              <a:rPr lang="en-US" baseline="0" dirty="0" smtClean="0">
                <a:ea typeface="ヒラギノ角ゴ Pro W3" charset="0"/>
              </a:rPr>
              <a:t>With the ever-changing world in which we live, everyone must </a:t>
            </a:r>
            <a:r>
              <a:rPr lang="en-US" u="sng" baseline="0" dirty="0" smtClean="0">
                <a:ea typeface="ヒラギノ角ゴ Pro W3" charset="0"/>
              </a:rPr>
              <a:t>continuously</a:t>
            </a:r>
            <a:r>
              <a:rPr lang="en-US" baseline="0" dirty="0" smtClean="0">
                <a:ea typeface="ヒラギノ角ゴ Pro W3" charset="0"/>
              </a:rPr>
              <a:t> learn to keep up with the latest in their chosen profession.</a:t>
            </a:r>
          </a:p>
          <a:p>
            <a:endParaRPr lang="en-US" dirty="0">
              <a:ea typeface="ヒラギノ角ゴ Pro W3" charset="0"/>
            </a:endParaRPr>
          </a:p>
          <a:p>
            <a:r>
              <a:rPr lang="en-US" dirty="0" smtClean="0">
                <a:ea typeface="ヒラギノ角ゴ Pro W3" charset="0"/>
              </a:rPr>
              <a:t>Today we focus on the Career-ready part. The schools usually focus on the college-ready part.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legislative.ncpublicschools.gov</a:t>
            </a:r>
            <a:r>
              <a:rPr lang="en-US" dirty="0">
                <a:ea typeface="ヒラギノ角ゴ Pro W3" charset="0"/>
              </a:rPr>
              <a:t>/resources-for-legislation/2012/20120608-sup-howmeasure.pdf</a:t>
            </a:r>
          </a:p>
        </p:txBody>
      </p:sp>
    </p:spTree>
    <p:extLst>
      <p:ext uri="{BB962C8B-B14F-4D97-AF65-F5344CB8AC3E}">
        <p14:creationId xmlns:p14="http://schemas.microsoft.com/office/powerpoint/2010/main" val="15082994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will be hearing from the Construction industry this afternoon.</a:t>
            </a:r>
          </a:p>
          <a:p>
            <a:endParaRPr lang="en-US" dirty="0" smtClean="0"/>
          </a:p>
          <a:p>
            <a:r>
              <a:rPr lang="en-US" dirty="0" smtClean="0"/>
              <a:t>They will probably tell you the biggest problem</a:t>
            </a:r>
            <a:r>
              <a:rPr lang="en-US" baseline="0" dirty="0" smtClean="0"/>
              <a:t> is the lack of soft skills.</a:t>
            </a:r>
          </a:p>
          <a:p>
            <a:r>
              <a:rPr lang="en-US" baseline="0" dirty="0" smtClean="0"/>
              <a:t>They want employees who will show up on time ready to work.  </a:t>
            </a:r>
          </a:p>
          <a:p>
            <a:endParaRPr lang="en-US" baseline="0" dirty="0" smtClean="0"/>
          </a:p>
          <a:p>
            <a:r>
              <a:rPr lang="en-US" baseline="0" dirty="0" smtClean="0"/>
              <a:t>Communication with your work team is the most important trait that seems to be lacking in the new recruits.</a:t>
            </a:r>
          </a:p>
          <a:p>
            <a:endParaRPr lang="en-US" dirty="0"/>
          </a:p>
          <a:p>
            <a:r>
              <a:rPr lang="en-US" dirty="0" smtClean="0"/>
              <a:t>Is there anything </a:t>
            </a:r>
            <a:r>
              <a:rPr lang="en-US" u="sng" dirty="0" smtClean="0"/>
              <a:t>we</a:t>
            </a:r>
            <a:r>
              <a:rPr lang="en-US" dirty="0" smtClean="0"/>
              <a:t> can do about that?</a:t>
            </a:r>
          </a:p>
          <a:p>
            <a:endParaRPr lang="en-US" dirty="0" smtClean="0"/>
          </a:p>
          <a:p>
            <a:endParaRPr lang="en-US" dirty="0" smtClean="0"/>
          </a:p>
          <a:p>
            <a:endParaRPr lang="en-US" dirty="0" smtClean="0"/>
          </a:p>
          <a:p>
            <a:r>
              <a:rPr lang="en-US" dirty="0" smtClean="0"/>
              <a:t>====</a:t>
            </a:r>
          </a:p>
          <a:p>
            <a:r>
              <a:rPr lang="en-US" dirty="0" smtClean="0"/>
              <a:t>http://</a:t>
            </a:r>
            <a:r>
              <a:rPr lang="en-US" dirty="0" err="1" smtClean="0"/>
              <a:t>constructionlabor.com</a:t>
            </a:r>
            <a:r>
              <a:rPr lang="en-US" dirty="0" smtClean="0"/>
              <a:t>/reasons-for-construction-labor-shortage/#more-3586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60</a:t>
            </a:fld>
            <a:endParaRPr lang="en-US"/>
          </a:p>
        </p:txBody>
      </p:sp>
    </p:spTree>
    <p:extLst>
      <p:ext uri="{BB962C8B-B14F-4D97-AF65-F5344CB8AC3E}">
        <p14:creationId xmlns:p14="http://schemas.microsoft.com/office/powerpoint/2010/main" val="1914564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You’ve heard about the cloud … Now someone has to maintain it and keep it going</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 found this list of Top Ten Job Titles that Didn’t Exist Five Years Ago.</a:t>
            </a:r>
          </a:p>
          <a:p>
            <a:endParaRPr lang="en-US" dirty="0" smtClean="0">
              <a:ea typeface="ヒラギノ角ゴ Pro W3" charset="0"/>
            </a:endParaRPr>
          </a:p>
          <a:p>
            <a:r>
              <a:rPr lang="en-US" dirty="0" smtClean="0">
                <a:ea typeface="ヒラギノ角ゴ Pro W3" charset="0"/>
              </a:rPr>
              <a:t>My dad spent</a:t>
            </a:r>
            <a:r>
              <a:rPr lang="en-US" baseline="0" dirty="0" smtClean="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61</a:t>
            </a:fld>
            <a:endParaRPr lang="en-US" sz="1200"/>
          </a:p>
        </p:txBody>
      </p:sp>
    </p:spTree>
    <p:extLst>
      <p:ext uri="{BB962C8B-B14F-4D97-AF65-F5344CB8AC3E}">
        <p14:creationId xmlns:p14="http://schemas.microsoft.com/office/powerpoint/2010/main" val="4364799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65200"/>
            <a:r>
              <a:rPr lang="en-US" dirty="0">
                <a:ea typeface="ヒラギノ角ゴ Pro W3" charset="0"/>
              </a:rPr>
              <a:t>Someone needs to take all that data we’ve collected and turn it into information.  </a:t>
            </a:r>
            <a:endParaRPr lang="en-US" dirty="0" smtClean="0">
              <a:ea typeface="ヒラギノ角ゴ Pro W3" charset="0"/>
            </a:endParaRPr>
          </a:p>
          <a:p>
            <a:pPr defTabSz="965200"/>
            <a:endParaRPr lang="en-US" dirty="0">
              <a:ea typeface="ヒラギノ角ゴ Pro W3" charset="0"/>
            </a:endParaRP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Ago</a:t>
            </a:r>
          </a:p>
          <a:p>
            <a:pPr defTabSz="965200"/>
            <a:endParaRPr lang="en-US" dirty="0">
              <a:ea typeface="ヒラギノ角ゴ Pro W3" charset="0"/>
            </a:endParaRPr>
          </a:p>
          <a:p>
            <a:pPr defTabSz="965200"/>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62</a:t>
            </a:fld>
            <a:endParaRPr lang="en-US" sz="1200"/>
          </a:p>
        </p:txBody>
      </p:sp>
    </p:spTree>
    <p:extLst>
      <p:ext uri="{BB962C8B-B14F-4D97-AF65-F5344CB8AC3E}">
        <p14:creationId xmlns:p14="http://schemas.microsoft.com/office/powerpoint/2010/main" val="17120307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smtClean="0">
              <a:ea typeface="ヒラギノ角ゴ Pro W3" charset="0"/>
            </a:endParaRPr>
          </a:p>
          <a:p>
            <a:r>
              <a:rPr lang="en-US" dirty="0" smtClean="0">
                <a:ea typeface="ヒラギノ角ゴ Pro W3" charset="0"/>
              </a:rPr>
              <a:t>Raise </a:t>
            </a:r>
            <a:r>
              <a:rPr lang="en-US" dirty="0">
                <a:ea typeface="ヒラギノ角ゴ Pro W3" charset="0"/>
              </a:rPr>
              <a:t>your hand if you Zumba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Sometimes we need to get away from our computers for a little while, and that’s why Zumba instructors are in high demand.</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63</a:t>
            </a:fld>
            <a:endParaRPr lang="en-US" sz="1200"/>
          </a:p>
        </p:txBody>
      </p:sp>
    </p:spTree>
    <p:extLst>
      <p:ext uri="{BB962C8B-B14F-4D97-AF65-F5344CB8AC3E}">
        <p14:creationId xmlns:p14="http://schemas.microsoft.com/office/powerpoint/2010/main" val="5873156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New forms of engineering emerge every year.  </a:t>
            </a:r>
          </a:p>
          <a:p>
            <a:endParaRPr lang="en-US" dirty="0">
              <a:ea typeface="ヒラギノ角ゴ Pro W3" charset="0"/>
            </a:endParaRPr>
          </a:p>
          <a:p>
            <a:r>
              <a:rPr lang="en-US" dirty="0">
                <a:ea typeface="ヒラギノ角ゴ Pro W3" charset="0"/>
              </a:rPr>
              <a:t>The Biomedical Engineer combines engineering principals with medicine and biology to create better healthcare for all of us.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Definition:  http://</a:t>
            </a:r>
            <a:r>
              <a:rPr lang="en-US" dirty="0" err="1" smtClean="0">
                <a:ea typeface="ヒラギノ角ゴ Pro W3" charset="0"/>
              </a:rPr>
              <a:t>en.wikipedia.org</a:t>
            </a:r>
            <a:r>
              <a:rPr lang="en-US" dirty="0" smtClean="0">
                <a:ea typeface="ヒラギノ角ゴ Pro W3" charset="0"/>
              </a:rPr>
              <a:t>/wiki/</a:t>
            </a:r>
            <a:r>
              <a:rPr lang="en-US" dirty="0" err="1" smtClean="0">
                <a:ea typeface="ヒラギノ角ゴ Pro W3" charset="0"/>
              </a:rPr>
              <a:t>Biomedical_engineer</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2DE779-C8BC-5C49-9510-F82D755BDE01}" type="slidenum">
              <a:rPr lang="en-US" sz="1200"/>
              <a:pPr/>
              <a:t>64</a:t>
            </a:fld>
            <a:endParaRPr lang="en-US" sz="1200"/>
          </a:p>
        </p:txBody>
      </p:sp>
    </p:spTree>
    <p:extLst>
      <p:ext uri="{BB962C8B-B14F-4D97-AF65-F5344CB8AC3E}">
        <p14:creationId xmlns:p14="http://schemas.microsoft.com/office/powerpoint/2010/main" val="93733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Nursing, as well as the rest of the healthcare industry, weathered the recession better than any other segment of industry.</a:t>
            </a:r>
          </a:p>
          <a:p>
            <a:endParaRPr lang="en-US" dirty="0" smtClean="0"/>
          </a:p>
          <a:p>
            <a:r>
              <a:rPr lang="en-US" dirty="0" smtClean="0"/>
              <a:t>And the demand is</a:t>
            </a:r>
            <a:r>
              <a:rPr lang="en-US" baseline="0" dirty="0" smtClean="0"/>
              <a:t> great for Nursing and other allied health professionals.</a:t>
            </a:r>
            <a:endParaRPr lang="en-US" dirty="0" smtClean="0"/>
          </a:p>
          <a:p>
            <a:endParaRPr lang="en-US" dirty="0" smtClean="0"/>
          </a:p>
          <a:p>
            <a:endParaRPr lang="en-US" dirty="0" smtClean="0"/>
          </a:p>
          <a:p>
            <a:r>
              <a:rPr lang="en-US" dirty="0" smtClean="0"/>
              <a:t>====</a:t>
            </a:r>
          </a:p>
          <a:p>
            <a:r>
              <a:rPr lang="en-US" dirty="0" smtClean="0"/>
              <a:t>https://</a:t>
            </a:r>
            <a:r>
              <a:rPr lang="en-US" dirty="0" err="1" smtClean="0"/>
              <a:t>www.bls.gov</a:t>
            </a:r>
            <a:r>
              <a:rPr lang="en-US" dirty="0" smtClean="0"/>
              <a:t>/</a:t>
            </a:r>
            <a:r>
              <a:rPr lang="en-US" dirty="0" err="1" smtClean="0"/>
              <a:t>opub</a:t>
            </a:r>
            <a:r>
              <a:rPr lang="en-US" dirty="0" smtClean="0"/>
              <a:t>/</a:t>
            </a:r>
            <a:r>
              <a:rPr lang="en-US" dirty="0" err="1" smtClean="0"/>
              <a:t>mlr</a:t>
            </a:r>
            <a:r>
              <a:rPr lang="en-US" dirty="0" smtClean="0"/>
              <a:t>/2017/article/nursing-and-the-great-</a:t>
            </a:r>
            <a:r>
              <a:rPr lang="en-US" dirty="0" err="1" smtClean="0"/>
              <a:t>recession.htm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65</a:t>
            </a:fld>
            <a:endParaRPr lang="en-US"/>
          </a:p>
        </p:txBody>
      </p:sp>
    </p:spTree>
    <p:extLst>
      <p:ext uri="{BB962C8B-B14F-4D97-AF65-F5344CB8AC3E}">
        <p14:creationId xmlns:p14="http://schemas.microsoft.com/office/powerpoint/2010/main" val="5376640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5934" y="425370"/>
            <a:ext cx="2737413" cy="2053060"/>
          </a:xfrm>
        </p:spPr>
      </p:sp>
      <p:sp>
        <p:nvSpPr>
          <p:cNvPr id="3" name="Notes Placeholder 2"/>
          <p:cNvSpPr>
            <a:spLocks noGrp="1"/>
          </p:cNvSpPr>
          <p:nvPr>
            <p:ph type="body" idx="1"/>
          </p:nvPr>
        </p:nvSpPr>
        <p:spPr>
          <a:xfrm>
            <a:off x="685800" y="2478430"/>
            <a:ext cx="5486400" cy="6665570"/>
          </a:xfrm>
        </p:spPr>
        <p:txBody>
          <a:bodyPr/>
          <a:lstStyle/>
          <a:p>
            <a:r>
              <a:rPr lang="en-US" dirty="0" smtClean="0"/>
              <a:t>We are looking here at the change in employment over three time periods.</a:t>
            </a:r>
          </a:p>
          <a:p>
            <a:endParaRPr lang="en-US" dirty="0" smtClean="0"/>
          </a:p>
          <a:p>
            <a:r>
              <a:rPr lang="en-US" dirty="0" smtClean="0"/>
              <a:t>Green is before the recent recession, red is during the recession, and blue is after the recession.</a:t>
            </a:r>
          </a:p>
          <a:p>
            <a:endParaRPr lang="en-US" dirty="0" smtClean="0"/>
          </a:p>
          <a:p>
            <a:r>
              <a:rPr lang="en-US" dirty="0" smtClean="0"/>
              <a:t>On the left side of the screen you see</a:t>
            </a:r>
            <a:r>
              <a:rPr lang="en-US" baseline="0" dirty="0" smtClean="0"/>
              <a:t> the data for </a:t>
            </a:r>
            <a:r>
              <a:rPr lang="en-US" u="sng" baseline="0" dirty="0" smtClean="0"/>
              <a:t>all</a:t>
            </a:r>
            <a:r>
              <a:rPr lang="en-US" baseline="0" dirty="0" smtClean="0"/>
              <a:t> occupations.  On the right you see the data for registered nurses.</a:t>
            </a:r>
          </a:p>
          <a:p>
            <a:endParaRPr lang="en-US" baseline="0" dirty="0" smtClean="0"/>
          </a:p>
          <a:p>
            <a:r>
              <a:rPr lang="en-US" baseline="0" dirty="0" smtClean="0"/>
              <a:t>If you focus on the two red rectangles, which represent change in employment </a:t>
            </a:r>
            <a:r>
              <a:rPr lang="en-US" u="sng" baseline="0" dirty="0" smtClean="0"/>
              <a:t>during</a:t>
            </a:r>
            <a:r>
              <a:rPr lang="en-US" baseline="0" dirty="0" smtClean="0"/>
              <a:t> the recession.  You see that there was a negative 5.4 percent drop in employment overall, whereas there was a positive increase of 7.6 percent for Registered Nurses.</a:t>
            </a:r>
          </a:p>
          <a:p>
            <a:endParaRPr lang="en-US" baseline="0" dirty="0" smtClean="0"/>
          </a:p>
          <a:p>
            <a:r>
              <a:rPr lang="en-US" baseline="0" dirty="0" smtClean="0"/>
              <a:t>What this says, is that lots of folks lost their jobs during the recession, however folks employed in healthcare, specifically Registered Nurses, did not get hit hard by the recession.  They kept hiring employees.</a:t>
            </a:r>
          </a:p>
          <a:p>
            <a:endParaRPr lang="en-US" baseline="0" dirty="0" smtClean="0"/>
          </a:p>
          <a:p>
            <a:r>
              <a:rPr lang="en-US" baseline="0" dirty="0" smtClean="0"/>
              <a:t>The recession had little impact on the healthcare industry.</a:t>
            </a:r>
          </a:p>
          <a:p>
            <a:endParaRPr lang="en-US" baseline="0" dirty="0" smtClean="0"/>
          </a:p>
          <a:p>
            <a:r>
              <a:rPr lang="en-US" baseline="0" dirty="0" smtClean="0"/>
              <a:t>So if you have students who are looking for a stable career, healthcare might be their best choice.</a:t>
            </a:r>
            <a:endParaRPr lang="en-US" dirty="0" smtClean="0"/>
          </a:p>
          <a:p>
            <a:endParaRPr lang="en-US" dirty="0" smtClean="0"/>
          </a:p>
          <a:p>
            <a:endParaRPr lang="en-US" dirty="0" smtClean="0"/>
          </a:p>
          <a:p>
            <a:r>
              <a:rPr lang="en-US" dirty="0" smtClean="0"/>
              <a:t>=====</a:t>
            </a:r>
          </a:p>
          <a:p>
            <a:r>
              <a:rPr lang="en-US" dirty="0" smtClean="0"/>
              <a:t>https://</a:t>
            </a:r>
            <a:r>
              <a:rPr lang="en-US" dirty="0" err="1" smtClean="0"/>
              <a:t>www.bls.gov</a:t>
            </a:r>
            <a:r>
              <a:rPr lang="en-US" dirty="0" smtClean="0"/>
              <a:t>/</a:t>
            </a:r>
            <a:r>
              <a:rPr lang="en-US" dirty="0" err="1" smtClean="0"/>
              <a:t>opub</a:t>
            </a:r>
            <a:r>
              <a:rPr lang="en-US" dirty="0" smtClean="0"/>
              <a:t>/</a:t>
            </a:r>
            <a:r>
              <a:rPr lang="en-US" dirty="0" err="1" smtClean="0"/>
              <a:t>mlr</a:t>
            </a:r>
            <a:r>
              <a:rPr lang="en-US" dirty="0" smtClean="0"/>
              <a:t>/2017/article/nursing-and-the-great-</a:t>
            </a:r>
            <a:r>
              <a:rPr lang="en-US" dirty="0" err="1" smtClean="0"/>
              <a:t>recession.htm</a:t>
            </a:r>
            <a:endParaRPr lang="en-US" dirty="0" smtClean="0"/>
          </a:p>
          <a:p>
            <a:endParaRPr lang="en-US" dirty="0" smtClean="0"/>
          </a:p>
          <a:p>
            <a:r>
              <a:rPr lang="en-US" b="1" dirty="0" smtClean="0"/>
              <a:t>Nursing employment in the United States</a:t>
            </a:r>
          </a:p>
          <a:p>
            <a:r>
              <a:rPr lang="en-US" dirty="0" smtClean="0"/>
              <a:t>During the 2002–15 period, employment of registered nurses across the nation increased by 689,280, or 30.8 percent. By contrast, over the same timeframe, the nation’s economy added 10,372,900 jobs—a growth rate of 8.1 percent. Thus, during this 13-year period, 6.6 percent of net national job growth (about 1 out of every 15 new jobs) was due to the increase in registered nursing employment.</a:t>
            </a:r>
          </a:p>
          <a:p>
            <a:r>
              <a:rPr lang="en-US" dirty="0" smtClean="0"/>
              <a:t>In the national economy, however, job growth was anything but steady. National employment increased by 6,830,490 (5.4 percent) between 2002 and 2007, decreased by 7,257,090 (−5.4 percent) between 2007 and 2010, and increased by 10,799,500 (8.5 percent) between 2010 and 2015. (See figure 1.)</a:t>
            </a:r>
          </a:p>
          <a:p>
            <a:endParaRPr lang="en-US" dirty="0" smtClean="0"/>
          </a:p>
          <a:p>
            <a:r>
              <a:rPr lang="en-US" dirty="0" smtClean="0"/>
              <a:t>In contrast to the uneven national job picture, employment growth among registered nurses was steady, averaging more than 50,000 new jobs each year between 2002 and 2015. This increase, coupled with the marked fluctuation in national employment, affected the national job picture. In 2002, jobs for registered nurses represented 1.8 percent of the national job base. By 2015, this percentage had reached more than 2 percent, meaning that about 2 out of every 100 jobs in the country were in registered nursing.</a:t>
            </a:r>
          </a:p>
          <a:p>
            <a:r>
              <a:rPr lang="en-US" dirty="0" smtClean="0"/>
              <a:t>As noted earlier, focusing only on the recessionary years between 2007 and 2010, which encompasses the Great Recession, suggests that the national economy lost 7,257,090 million jobs—an employment decline of 5.4 percent. By contrast, employment of registered nurses moved in the opposite direction, increasing by 186,680, or 7.6 percent, over the same period.</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66</a:t>
            </a:fld>
            <a:endParaRPr lang="en-US"/>
          </a:p>
        </p:txBody>
      </p:sp>
    </p:spTree>
    <p:extLst>
      <p:ext uri="{BB962C8B-B14F-4D97-AF65-F5344CB8AC3E}">
        <p14:creationId xmlns:p14="http://schemas.microsoft.com/office/powerpoint/2010/main" val="13284199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can’t get enough of those smart phone apps, -- and someone has to create them.</a:t>
            </a:r>
          </a:p>
          <a:p>
            <a:endParaRPr lang="en-US" dirty="0" smtClean="0"/>
          </a:p>
          <a:p>
            <a:r>
              <a:rPr lang="en-US" dirty="0" smtClean="0"/>
              <a:t>App developers</a:t>
            </a:r>
            <a:r>
              <a:rPr lang="en-US" baseline="0" dirty="0" smtClean="0"/>
              <a:t> are in high demand.</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67</a:t>
            </a:fld>
            <a:endParaRPr lang="en-US"/>
          </a:p>
        </p:txBody>
      </p:sp>
    </p:spTree>
    <p:extLst>
      <p:ext uri="{BB962C8B-B14F-4D97-AF65-F5344CB8AC3E}">
        <p14:creationId xmlns:p14="http://schemas.microsoft.com/office/powerpoint/2010/main" val="13719282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seems that we hear about some kind of</a:t>
            </a:r>
            <a:r>
              <a:rPr lang="en-US" baseline="0" dirty="0" smtClean="0"/>
              <a:t> data breach every day.  </a:t>
            </a:r>
          </a:p>
          <a:p>
            <a:endParaRPr lang="en-US" baseline="0" dirty="0" smtClean="0"/>
          </a:p>
          <a:p>
            <a:r>
              <a:rPr lang="en-US" baseline="0" dirty="0" smtClean="0"/>
              <a:t>Keeping up with the criminals is a job that is in high demand.</a:t>
            </a:r>
          </a:p>
          <a:p>
            <a:endParaRPr lang="en-US" baseline="0" dirty="0" smtClean="0"/>
          </a:p>
          <a:p>
            <a:r>
              <a:rPr lang="en-US" baseline="0" dirty="0" smtClean="0"/>
              <a:t>I am so tired of having to change my credit card number every few months because it has been compromised.</a:t>
            </a:r>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68</a:t>
            </a:fld>
            <a:endParaRPr lang="en-US"/>
          </a:p>
        </p:txBody>
      </p:sp>
    </p:spTree>
    <p:extLst>
      <p:ext uri="{BB962C8B-B14F-4D97-AF65-F5344CB8AC3E}">
        <p14:creationId xmlns:p14="http://schemas.microsoft.com/office/powerpoint/2010/main" val="14635722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population gets older and lives longer, there is more potential for personal breakage.  </a:t>
            </a:r>
          </a:p>
          <a:p>
            <a:endParaRPr lang="en-US" dirty="0" smtClean="0"/>
          </a:p>
          <a:p>
            <a:r>
              <a:rPr lang="en-US" dirty="0" smtClean="0"/>
              <a:t>And someone has to</a:t>
            </a:r>
            <a:r>
              <a:rPr lang="en-US" baseline="0" dirty="0" smtClean="0"/>
              <a:t> help us get back on our feet.</a:t>
            </a:r>
          </a:p>
          <a:p>
            <a:endParaRPr lang="en-US" baseline="0" dirty="0" smtClean="0"/>
          </a:p>
          <a:p>
            <a:r>
              <a:rPr lang="en-US" baseline="0" dirty="0" smtClean="0"/>
              <a:t>Physical Therapists as well as their assistants are in high demand.</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69</a:t>
            </a:fld>
            <a:endParaRPr lang="en-US"/>
          </a:p>
        </p:txBody>
      </p:sp>
    </p:spTree>
    <p:extLst>
      <p:ext uri="{BB962C8B-B14F-4D97-AF65-F5344CB8AC3E}">
        <p14:creationId xmlns:p14="http://schemas.microsoft.com/office/powerpoint/2010/main" val="1183592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a:ea typeface="ヒラギノ角ゴ Pro W3" charset="0"/>
                <a:cs typeface="Times"/>
              </a:rPr>
              <a:t>Here is what we will be covering today</a:t>
            </a:r>
            <a:r>
              <a:rPr lang="en-US" dirty="0" smtClean="0">
                <a:ea typeface="ヒラギノ角ゴ Pro W3" charset="0"/>
                <a:cs typeface="Times"/>
              </a:rPr>
              <a:t>.</a:t>
            </a:r>
          </a:p>
          <a:p>
            <a:pPr>
              <a:defRPr/>
            </a:pP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Surprises in the job market, </a:t>
            </a:r>
          </a:p>
          <a:p>
            <a:pPr marL="302066" indent="-302066">
              <a:buFont typeface="Arial"/>
              <a:buChar char="•"/>
              <a:defRPr/>
            </a:pPr>
            <a:r>
              <a:rPr lang="en-US" dirty="0">
                <a:ea typeface="ヒラギノ角ゴ Pro W3" charset="0"/>
                <a:cs typeface="Times"/>
              </a:rPr>
              <a:t>Future Demand in </a:t>
            </a:r>
            <a:r>
              <a:rPr lang="en-US" dirty="0" smtClean="0">
                <a:ea typeface="ヒラギノ角ゴ Pro W3" charset="0"/>
                <a:cs typeface="Times"/>
              </a:rPr>
              <a:t>occupations and the business</a:t>
            </a:r>
            <a:r>
              <a:rPr lang="en-US" baseline="0" dirty="0" smtClean="0">
                <a:ea typeface="ヒラギノ角ゴ Pro W3" charset="0"/>
                <a:cs typeface="Times"/>
              </a:rPr>
              <a:t> world</a:t>
            </a:r>
            <a:r>
              <a:rPr lang="en-US" dirty="0" smtClean="0">
                <a:ea typeface="ヒラギノ角ゴ Pro W3" charset="0"/>
                <a:cs typeface="Times"/>
              </a:rPr>
              <a:t>,</a:t>
            </a:r>
          </a:p>
          <a:p>
            <a:pPr marL="302066" indent="-302066">
              <a:buFont typeface="Arial"/>
              <a:buChar char="•"/>
              <a:defRPr/>
            </a:pPr>
            <a:r>
              <a:rPr lang="en-US" dirty="0" smtClean="0">
                <a:ea typeface="ヒラギノ角ゴ Pro W3" charset="0"/>
                <a:cs typeface="Times"/>
              </a:rPr>
              <a:t>Articulation between high school and college programs</a:t>
            </a:r>
          </a:p>
          <a:p>
            <a:pPr marL="302066" indent="-302066">
              <a:buFont typeface="Arial"/>
              <a:buChar char="•"/>
              <a:defRPr/>
            </a:pPr>
            <a:r>
              <a:rPr lang="en-US" dirty="0" smtClean="0">
                <a:ea typeface="ヒラギノ角ゴ Pro W3" charset="0"/>
                <a:cs typeface="Times"/>
              </a:rPr>
              <a:t>And Our </a:t>
            </a:r>
            <a:r>
              <a:rPr lang="en-US" dirty="0">
                <a:ea typeface="ヒラギノ角ゴ Pro W3" charset="0"/>
                <a:cs typeface="Times"/>
              </a:rPr>
              <a:t>Changing </a:t>
            </a:r>
            <a:r>
              <a:rPr lang="en-US" dirty="0" smtClean="0">
                <a:ea typeface="ヒラギノ角ゴ Pro W3" charset="0"/>
                <a:cs typeface="Times"/>
              </a:rPr>
              <a:t>World </a:t>
            </a:r>
            <a:r>
              <a:rPr lang="mr-IN" dirty="0" smtClean="0">
                <a:ea typeface="ヒラギノ角ゴ Pro W3" charset="0"/>
                <a:cs typeface="Times"/>
              </a:rPr>
              <a:t>–</a:t>
            </a:r>
            <a:r>
              <a:rPr lang="en-US" dirty="0" smtClean="0">
                <a:ea typeface="ヒラギノ角ゴ Pro W3" charset="0"/>
                <a:cs typeface="Times"/>
              </a:rPr>
              <a:t> especially as it relates to jobs of the future.</a:t>
            </a:r>
            <a:endParaRPr lang="en-US" dirty="0">
              <a:ea typeface="ヒラギノ角ゴ Pro W3" charset="0"/>
              <a:cs typeface="Times"/>
            </a:endParaRPr>
          </a:p>
          <a:p>
            <a:pPr>
              <a:defRPr/>
            </a:pPr>
            <a:endParaRPr lang="en-US" dirty="0">
              <a:ea typeface="ヒラギノ角ゴ Pro W3" charset="0"/>
              <a:cs typeface="Times"/>
            </a:endParaRPr>
          </a:p>
          <a:p>
            <a:pPr>
              <a:defRPr/>
            </a:pPr>
            <a:r>
              <a:rPr lang="en-US" dirty="0">
                <a:ea typeface="ヒラギノ角ゴ Pro W3" charset="0"/>
                <a:cs typeface="Times"/>
                <a:sym typeface="Wingdings" charset="0"/>
              </a:rPr>
              <a:t></a:t>
            </a:r>
          </a:p>
          <a:p>
            <a:pPr>
              <a:defRPr/>
            </a:pPr>
            <a:r>
              <a:rPr lang="en-US" dirty="0">
                <a:ea typeface="ヒラギノ角ゴ Pro W3" charset="0"/>
                <a:cs typeface="Times"/>
              </a:rPr>
              <a:t>We will start with a few </a:t>
            </a:r>
            <a:r>
              <a:rPr lang="en-US" u="sng" dirty="0">
                <a:ea typeface="ヒラギノ角ゴ Pro W3" charset="0"/>
                <a:cs typeface="Times"/>
              </a:rPr>
              <a:t>facts</a:t>
            </a:r>
            <a:r>
              <a:rPr lang="en-US" dirty="0">
                <a:ea typeface="ヒラギノ角ゴ Pro W3" charset="0"/>
                <a:cs typeface="Times"/>
              </a:rPr>
              <a:t> that might </a:t>
            </a:r>
            <a:r>
              <a:rPr lang="en-US" u="sng" dirty="0" smtClean="0">
                <a:ea typeface="ヒラギノ角ゴ Pro W3" charset="0"/>
                <a:cs typeface="Times"/>
              </a:rPr>
              <a:t>surprise </a:t>
            </a:r>
            <a:r>
              <a:rPr lang="en-US" dirty="0" smtClean="0">
                <a:ea typeface="ヒラギノ角ゴ Pro W3" charset="0"/>
                <a:cs typeface="Times"/>
              </a:rPr>
              <a:t>you</a:t>
            </a:r>
            <a:r>
              <a:rPr lang="en-US" dirty="0">
                <a:ea typeface="ヒラギノ角ゴ Pro W3" charset="0"/>
                <a:cs typeface="Times"/>
              </a:rPr>
              <a:t>.</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7</a:t>
            </a:fld>
            <a:endParaRPr lang="en-US" sz="1300"/>
          </a:p>
        </p:txBody>
      </p:sp>
    </p:spTree>
    <p:extLst>
      <p:ext uri="{BB962C8B-B14F-4D97-AF65-F5344CB8AC3E}">
        <p14:creationId xmlns:p14="http://schemas.microsoft.com/office/powerpoint/2010/main" val="7781033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sonographer uses ultrasound, a process of sending sound waves through your body to allow the doctors to know what’s going on inside.</a:t>
            </a:r>
          </a:p>
          <a:p>
            <a:endParaRPr lang="en-US" dirty="0" smtClean="0"/>
          </a:p>
          <a:p>
            <a:r>
              <a:rPr lang="en-US" dirty="0" smtClean="0"/>
              <a:t>It’s not just for looking</a:t>
            </a:r>
            <a:r>
              <a:rPr lang="en-US" baseline="0" dirty="0" smtClean="0"/>
              <a:t> at unborn babies, there are many uses of sonography.</a:t>
            </a:r>
          </a:p>
          <a:p>
            <a:endParaRPr lang="en-US" baseline="0" dirty="0" smtClean="0"/>
          </a:p>
          <a:p>
            <a:r>
              <a:rPr lang="en-US" baseline="0" dirty="0" smtClean="0"/>
              <a:t>My doctor used it on me to look inside my head.  </a:t>
            </a:r>
          </a:p>
          <a:p>
            <a:r>
              <a:rPr lang="en-US" baseline="0" dirty="0" smtClean="0"/>
              <a:t>There were no babies in there!</a:t>
            </a:r>
          </a:p>
          <a:p>
            <a:endParaRPr lang="en-US" baseline="0" dirty="0" smtClean="0"/>
          </a:p>
          <a:p>
            <a:r>
              <a:rPr lang="en-US" baseline="0" dirty="0" smtClean="0"/>
              <a:t>I predict a huge demand for sonographers in many industries other than Healthcare.  Construction, engineering, </a:t>
            </a:r>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70</a:t>
            </a:fld>
            <a:endParaRPr lang="en-US"/>
          </a:p>
        </p:txBody>
      </p:sp>
    </p:spTree>
    <p:extLst>
      <p:ext uri="{BB962C8B-B14F-4D97-AF65-F5344CB8AC3E}">
        <p14:creationId xmlns:p14="http://schemas.microsoft.com/office/powerpoint/2010/main" val="20845720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only two years of college, you can start at a very high salary.  </a:t>
            </a:r>
          </a:p>
          <a:p>
            <a:endParaRPr lang="en-US" dirty="0" smtClean="0"/>
          </a:p>
          <a:p>
            <a:r>
              <a:rPr lang="en-US" dirty="0" smtClean="0"/>
              <a:t>That is,</a:t>
            </a:r>
            <a:r>
              <a:rPr lang="en-US" baseline="0" dirty="0" smtClean="0"/>
              <a:t> if you don’t mind putting your hands in other people’s mouths.</a:t>
            </a:r>
          </a:p>
          <a:p>
            <a:endParaRPr lang="en-US" baseline="0" dirty="0" smtClean="0"/>
          </a:p>
          <a:p>
            <a:r>
              <a:rPr lang="en-US" baseline="0" dirty="0" smtClean="0"/>
              <a:t>But you do have Fridays off.</a:t>
            </a:r>
          </a:p>
          <a:p>
            <a:endParaRPr lang="en-US" baseline="0" dirty="0" smtClean="0"/>
          </a:p>
          <a:p>
            <a:r>
              <a:rPr lang="en-US" baseline="0" dirty="0" smtClean="0"/>
              <a:t>And the dental hygienists will be in high demand for many years to come.</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71</a:t>
            </a:fld>
            <a:endParaRPr lang="en-US"/>
          </a:p>
        </p:txBody>
      </p:sp>
    </p:spTree>
    <p:extLst>
      <p:ext uri="{BB962C8B-B14F-4D97-AF65-F5344CB8AC3E}">
        <p14:creationId xmlns:p14="http://schemas.microsoft.com/office/powerpoint/2010/main" val="6717790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p>
          <a:p>
            <a:endParaRPr lang="en-US" dirty="0" smtClean="0"/>
          </a:p>
          <a:p>
            <a:r>
              <a:rPr lang="en-US" dirty="0" smtClean="0"/>
              <a:t>Wake</a:t>
            </a:r>
            <a:r>
              <a:rPr lang="en-US" baseline="0" dirty="0" smtClean="0"/>
              <a:t> Tech Community College</a:t>
            </a:r>
          </a:p>
          <a:p>
            <a:endParaRPr lang="en-US" baseline="0" dirty="0" smtClean="0"/>
          </a:p>
          <a:p>
            <a:r>
              <a:rPr lang="en-US" baseline="0" dirty="0" smtClean="0"/>
              <a:t>Associate Degree in Dental Hygiene</a:t>
            </a:r>
          </a:p>
          <a:p>
            <a:endParaRPr lang="en-US" baseline="0" dirty="0" smtClean="0"/>
          </a:p>
          <a:p>
            <a:r>
              <a:rPr lang="en-US" baseline="0" dirty="0" smtClean="0"/>
              <a:t>100 percent of the graduates are employed five years after graduation.</a:t>
            </a:r>
          </a:p>
          <a:p>
            <a:endParaRPr lang="en-US" baseline="0" dirty="0" smtClean="0"/>
          </a:p>
          <a:p>
            <a:r>
              <a:rPr lang="en-US" baseline="0" dirty="0" smtClean="0"/>
              <a:t>======</a:t>
            </a:r>
          </a:p>
          <a:p>
            <a:r>
              <a:rPr lang="en-US" dirty="0" smtClean="0"/>
              <a:t>http://</a:t>
            </a:r>
            <a:r>
              <a:rPr lang="en-US" dirty="0" err="1" smtClean="0"/>
              <a:t>nctower.com</a:t>
            </a:r>
            <a:r>
              <a:rPr lang="en-US" dirty="0" smtClean="0"/>
              <a:t>/output/</a:t>
            </a:r>
            <a:r>
              <a:rPr lang="en-US" dirty="0" err="1" smtClean="0"/>
              <a:t>ncccs</a:t>
            </a:r>
            <a:r>
              <a:rPr lang="en-US" dirty="0" smtClean="0"/>
              <a:t>/6725/2008/</a:t>
            </a:r>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72</a:t>
            </a:fld>
            <a:endParaRPr lang="en-US"/>
          </a:p>
        </p:txBody>
      </p:sp>
    </p:spTree>
    <p:extLst>
      <p:ext uri="{BB962C8B-B14F-4D97-AF65-F5344CB8AC3E}">
        <p14:creationId xmlns:p14="http://schemas.microsoft.com/office/powerpoint/2010/main" val="13813078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0157" y="340112"/>
            <a:ext cx="2914456" cy="2185842"/>
          </a:xfrm>
        </p:spPr>
      </p:sp>
      <p:sp>
        <p:nvSpPr>
          <p:cNvPr id="3" name="Notes Placeholder 2"/>
          <p:cNvSpPr>
            <a:spLocks noGrp="1"/>
          </p:cNvSpPr>
          <p:nvPr>
            <p:ph type="body" idx="1"/>
          </p:nvPr>
        </p:nvSpPr>
        <p:spPr>
          <a:xfrm>
            <a:off x="685800" y="2525954"/>
            <a:ext cx="5486400" cy="6618046"/>
          </a:xfrm>
        </p:spPr>
        <p:txBody>
          <a:bodyPr/>
          <a:lstStyle/>
          <a:p>
            <a:r>
              <a:rPr lang="en-US" dirty="0" smtClean="0"/>
              <a:t>Wake</a:t>
            </a:r>
            <a:r>
              <a:rPr lang="en-US" baseline="0" dirty="0" smtClean="0"/>
              <a:t> Tech Community College</a:t>
            </a:r>
          </a:p>
          <a:p>
            <a:endParaRPr lang="en-US" baseline="0" dirty="0" smtClean="0"/>
          </a:p>
          <a:p>
            <a:r>
              <a:rPr lang="en-US" baseline="0" dirty="0" smtClean="0"/>
              <a:t>Associate Degree in Dental Hygiene</a:t>
            </a:r>
          </a:p>
          <a:p>
            <a:endParaRPr lang="en-US" baseline="0" dirty="0" smtClean="0"/>
          </a:p>
          <a:p>
            <a:r>
              <a:rPr lang="en-US" baseline="0" dirty="0" smtClean="0"/>
              <a:t>Right out of college the median salary is right at 50 thousand.</a:t>
            </a:r>
          </a:p>
          <a:p>
            <a:endParaRPr lang="en-US" baseline="0" dirty="0" smtClean="0"/>
          </a:p>
          <a:p>
            <a:r>
              <a:rPr lang="en-US" baseline="0" dirty="0" smtClean="0"/>
              <a:t>The shaded area shows that many are making as much as 60 thousand dollars</a:t>
            </a:r>
          </a:p>
          <a:p>
            <a:endParaRPr lang="en-US" baseline="0" dirty="0" smtClean="0"/>
          </a:p>
          <a:p>
            <a:r>
              <a:rPr lang="en-US" baseline="0" dirty="0" smtClean="0"/>
              <a:t>Dental hygienists have been in high demand for many years.  </a:t>
            </a:r>
          </a:p>
          <a:p>
            <a:r>
              <a:rPr lang="en-US" baseline="0" dirty="0" smtClean="0"/>
              <a:t>And the pay is above average for an Associate Degree.</a:t>
            </a:r>
          </a:p>
          <a:p>
            <a:endParaRPr lang="en-US" baseline="0" dirty="0" smtClean="0"/>
          </a:p>
          <a:p>
            <a:r>
              <a:rPr lang="en-US" baseline="0" dirty="0" smtClean="0"/>
              <a:t>In the past most dental hygienists were hourly, working at multiple dentist offices to make up a full work week.</a:t>
            </a:r>
          </a:p>
          <a:p>
            <a:r>
              <a:rPr lang="en-US" baseline="0" dirty="0" smtClean="0"/>
              <a:t>The trend now is to hire a full-time hygienist who now gets benefits.</a:t>
            </a:r>
          </a:p>
          <a:p>
            <a:endParaRPr lang="en-US" baseline="0" dirty="0" smtClean="0"/>
          </a:p>
          <a:p>
            <a:r>
              <a:rPr lang="en-US" baseline="0" dirty="0" smtClean="0"/>
              <a:t>And if you don't mind moving to Alaska, there the Dental Hygienists start at 82 thousand dollars, and the experienced Dental Hygienists make over 125 thousand dollars, and there is a high demand.</a:t>
            </a:r>
          </a:p>
          <a:p>
            <a:r>
              <a:rPr lang="en-US" baseline="0" dirty="0" smtClean="0"/>
              <a:t>Not bad for a two-year degree from a community college.</a:t>
            </a:r>
          </a:p>
          <a:p>
            <a:endParaRPr lang="en-US" baseline="0" dirty="0" smtClean="0"/>
          </a:p>
          <a:p>
            <a:r>
              <a:rPr lang="en-US" baseline="0" dirty="0" smtClean="0"/>
              <a:t>======</a:t>
            </a:r>
          </a:p>
          <a:p>
            <a:r>
              <a:rPr lang="en-US" baseline="0" dirty="0" smtClean="0"/>
              <a:t>Wake Tech data</a:t>
            </a:r>
          </a:p>
          <a:p>
            <a:r>
              <a:rPr lang="en-US" dirty="0" smtClean="0"/>
              <a:t>http://</a:t>
            </a:r>
            <a:r>
              <a:rPr lang="en-US" dirty="0" err="1" smtClean="0"/>
              <a:t>nctower.com</a:t>
            </a:r>
            <a:r>
              <a:rPr lang="en-US" dirty="0" smtClean="0"/>
              <a:t>/output/</a:t>
            </a:r>
            <a:r>
              <a:rPr lang="en-US" dirty="0" err="1" smtClean="0"/>
              <a:t>ncccs</a:t>
            </a:r>
            <a:r>
              <a:rPr lang="en-US" dirty="0" smtClean="0"/>
              <a:t>/6725/2008/</a:t>
            </a:r>
          </a:p>
          <a:p>
            <a:endParaRPr lang="en-US" dirty="0" smtClean="0"/>
          </a:p>
          <a:p>
            <a:r>
              <a:rPr lang="en-US" dirty="0" smtClean="0"/>
              <a:t>Alaska</a:t>
            </a:r>
            <a:r>
              <a:rPr lang="en-US" baseline="0" dirty="0" smtClean="0"/>
              <a:t> data</a:t>
            </a:r>
          </a:p>
          <a:p>
            <a:r>
              <a:rPr lang="en-US" dirty="0" smtClean="0"/>
              <a:t>http://</a:t>
            </a:r>
            <a:r>
              <a:rPr lang="en-US" dirty="0" err="1" smtClean="0"/>
              <a:t>www.careeroutlook.us</a:t>
            </a:r>
            <a:r>
              <a:rPr lang="en-US" dirty="0" smtClean="0"/>
              <a:t>/</a:t>
            </a:r>
            <a:r>
              <a:rPr lang="en-US" dirty="0" err="1" smtClean="0"/>
              <a:t>career.php?id</a:t>
            </a:r>
            <a:r>
              <a:rPr lang="en-US" dirty="0" smtClean="0"/>
              <a:t>=292021&amp;st=AK</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73</a:t>
            </a:fld>
            <a:endParaRPr lang="en-US"/>
          </a:p>
        </p:txBody>
      </p:sp>
    </p:spTree>
    <p:extLst>
      <p:ext uri="{BB962C8B-B14F-4D97-AF65-F5344CB8AC3E}">
        <p14:creationId xmlns:p14="http://schemas.microsoft.com/office/powerpoint/2010/main" val="18311976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xfrm>
            <a:off x="1057275" y="4560888"/>
            <a:ext cx="46323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Lets look at Articulation</a:t>
            </a:r>
            <a:endParaRPr lang="en-US" dirty="0">
              <a:ea typeface="ヒラギノ角ゴ Pro W3" charset="0"/>
            </a:endParaRPr>
          </a:p>
          <a:p>
            <a:endParaRPr lang="en-US" dirty="0">
              <a:ea typeface="ヒラギノ角ゴ Pro W3"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8FF75A-AD61-F449-AEC1-C68ABE5F8AF9}" type="slidenum">
              <a:rPr lang="en-US" sz="1300"/>
              <a:pPr/>
              <a:t>74</a:t>
            </a:fld>
            <a:endParaRPr lang="en-US" sz="1300"/>
          </a:p>
        </p:txBody>
      </p:sp>
    </p:spTree>
    <p:extLst>
      <p:ext uri="{BB962C8B-B14F-4D97-AF65-F5344CB8AC3E}">
        <p14:creationId xmlns:p14="http://schemas.microsoft.com/office/powerpoint/2010/main" val="3391797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rmAutofit/>
          </a:bodyPr>
          <a:lstStyle/>
          <a:p>
            <a:r>
              <a:rPr lang="en-US" dirty="0" smtClean="0"/>
              <a:t>Our vocabulary word</a:t>
            </a:r>
            <a:r>
              <a:rPr lang="en-US" baseline="0" dirty="0" smtClean="0"/>
              <a:t> for today is </a:t>
            </a:r>
            <a:r>
              <a:rPr lang="en-US" i="1" u="sng" baseline="0" dirty="0" smtClean="0"/>
              <a:t>Articulation</a:t>
            </a:r>
            <a:r>
              <a:rPr lang="en-US" baseline="0" dirty="0" smtClean="0"/>
              <a:t>.</a:t>
            </a:r>
          </a:p>
          <a:p>
            <a:endParaRPr lang="en-US" baseline="0" dirty="0" smtClean="0"/>
          </a:p>
          <a:p>
            <a:r>
              <a:rPr lang="en-US" dirty="0" smtClean="0"/>
              <a:t>Articulation is parts that are joined together with a joint, like the way our bones are held together.  </a:t>
            </a:r>
          </a:p>
          <a:p>
            <a:endParaRPr lang="en-US" dirty="0" smtClean="0"/>
          </a:p>
          <a:p>
            <a:r>
              <a:rPr lang="en-US" dirty="0" smtClean="0"/>
              <a:t>In this</a:t>
            </a:r>
            <a:r>
              <a:rPr lang="en-US" baseline="0" dirty="0" smtClean="0"/>
              <a:t> case we are joining high school and community college technical programs, -- and one joint that holds them together is the state-wide Articulation Agreement.</a:t>
            </a:r>
          </a:p>
          <a:p>
            <a:endParaRPr lang="en-US" baseline="0" dirty="0" smtClean="0"/>
          </a:p>
          <a:p>
            <a:r>
              <a:rPr lang="en-US" baseline="0" dirty="0" smtClean="0"/>
              <a:t>An articulate speaker is one who expertly joins syllables and words together to create effective expressions.  </a:t>
            </a:r>
          </a:p>
          <a:p>
            <a:endParaRPr lang="en-US" dirty="0"/>
          </a:p>
          <a:p>
            <a:r>
              <a:rPr lang="en-US" baseline="0" dirty="0" smtClean="0"/>
              <a:t>It’s all about joining things.</a:t>
            </a:r>
          </a:p>
          <a:p>
            <a:endParaRPr lang="en-US" dirty="0"/>
          </a:p>
          <a:p>
            <a:r>
              <a:rPr lang="en-US" baseline="0" dirty="0" smtClean="0"/>
              <a:t>======</a:t>
            </a:r>
          </a:p>
          <a:p>
            <a:r>
              <a:rPr lang="en-US" dirty="0"/>
              <a:t>http://</a:t>
            </a:r>
            <a:r>
              <a:rPr lang="en-US" dirty="0" err="1"/>
              <a:t>www.ncperkins.org</a:t>
            </a:r>
            <a:r>
              <a:rPr lang="en-US" dirty="0"/>
              <a:t>/course/</a:t>
            </a:r>
            <a:r>
              <a:rPr lang="en-US" dirty="0" err="1"/>
              <a:t>view.php?id</a:t>
            </a:r>
            <a:r>
              <a:rPr lang="en-US" dirty="0"/>
              <a:t>=4</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891A249-E31A-4C8C-9E01-1649B9331D43}" type="slidenum">
              <a:rPr lang="en-US" smtClean="0"/>
              <a:pPr>
                <a:defRPr/>
              </a:pPr>
              <a:t>75</a:t>
            </a:fld>
            <a:endParaRPr lang="en-US"/>
          </a:p>
        </p:txBody>
      </p:sp>
    </p:spTree>
    <p:extLst>
      <p:ext uri="{BB962C8B-B14F-4D97-AF65-F5344CB8AC3E}">
        <p14:creationId xmlns:p14="http://schemas.microsoft.com/office/powerpoint/2010/main" val="19827849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026780" cy="2270085"/>
          </a:xfrm>
        </p:spPr>
      </p:sp>
      <p:sp>
        <p:nvSpPr>
          <p:cNvPr id="3" name="Notes Placeholder 2"/>
          <p:cNvSpPr>
            <a:spLocks noGrp="1"/>
          </p:cNvSpPr>
          <p:nvPr>
            <p:ph type="body" idx="1"/>
          </p:nvPr>
        </p:nvSpPr>
        <p:spPr>
          <a:xfrm>
            <a:off x="685800" y="3599727"/>
            <a:ext cx="5486400" cy="5544273"/>
          </a:xfrm>
        </p:spPr>
        <p:txBody>
          <a:bodyPr>
            <a:noAutofit/>
          </a:bodyPr>
          <a:lstStyle/>
          <a:p>
            <a:r>
              <a:rPr lang="en-US" dirty="0" smtClean="0"/>
              <a:t>The North Carolina High School to Community College Articulation Agreement is an agreement between the North Carolina Department of Public Instruction and </a:t>
            </a:r>
            <a:br>
              <a:rPr lang="en-US" dirty="0" smtClean="0"/>
            </a:br>
            <a:r>
              <a:rPr lang="en-US" dirty="0" smtClean="0"/>
              <a:t>the North Carolina Community College System.</a:t>
            </a:r>
          </a:p>
          <a:p>
            <a:endParaRPr lang="en-US" dirty="0" smtClean="0"/>
          </a:p>
          <a:p>
            <a:r>
              <a:rPr lang="en-US" dirty="0" smtClean="0"/>
              <a:t>The North Carolina High School to Community College Articulation Agreement provides a seamless process that joins secondary and postsecondary Career and Technical Education (CTE) programs of study.</a:t>
            </a:r>
          </a:p>
          <a:p>
            <a:endParaRPr lang="en-US" dirty="0" smtClean="0"/>
          </a:p>
          <a:p>
            <a:r>
              <a:rPr lang="en-US" dirty="0" smtClean="0"/>
              <a:t>This statewide articulation agreement comprises approximately 50 high school CTE courses that match the knowledge and skills taught in similar community college courses. </a:t>
            </a:r>
          </a:p>
          <a:p>
            <a:r>
              <a:rPr lang="en-US" dirty="0" smtClean="0"/>
              <a:t>The articulation agreement ensures that if a student is proficient in his/her high school course, the student can receive college credit for that course at any North Carolina community college. </a:t>
            </a:r>
          </a:p>
          <a:p>
            <a:r>
              <a:rPr lang="en-US" dirty="0" smtClean="0"/>
              <a:t>This streamlines the student's educational pathway by eliminating the need to take multiple courses with the same learning outcomes.</a:t>
            </a:r>
          </a:p>
          <a:p>
            <a:endParaRPr lang="en-US" dirty="0"/>
          </a:p>
          <a:p>
            <a:r>
              <a:rPr lang="en-US" dirty="0" smtClean="0"/>
              <a:t>=====</a:t>
            </a:r>
          </a:p>
          <a:p>
            <a:r>
              <a:rPr lang="en-US" dirty="0"/>
              <a:t>http://</a:t>
            </a:r>
            <a:r>
              <a:rPr lang="en-US" dirty="0" err="1"/>
              <a:t>www.ncperkins.org</a:t>
            </a:r>
            <a:r>
              <a:rPr lang="en-US" dirty="0"/>
              <a:t>/course/</a:t>
            </a:r>
            <a:r>
              <a:rPr lang="en-US" dirty="0" err="1"/>
              <a:t>view.php?id</a:t>
            </a:r>
            <a:r>
              <a:rPr lang="en-US" dirty="0"/>
              <a:t>=4</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76</a:t>
            </a:fld>
            <a:endParaRPr lang="en-US"/>
          </a:p>
        </p:txBody>
      </p:sp>
    </p:spTree>
    <p:extLst>
      <p:ext uri="{BB962C8B-B14F-4D97-AF65-F5344CB8AC3E}">
        <p14:creationId xmlns:p14="http://schemas.microsoft.com/office/powerpoint/2010/main" val="75170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200400" cy="2400300"/>
          </a:xfrm>
        </p:spPr>
      </p:sp>
      <p:sp>
        <p:nvSpPr>
          <p:cNvPr id="3" name="Notes Placeholder 2"/>
          <p:cNvSpPr>
            <a:spLocks noGrp="1"/>
          </p:cNvSpPr>
          <p:nvPr>
            <p:ph type="body" idx="1"/>
          </p:nvPr>
        </p:nvSpPr>
        <p:spPr>
          <a:xfrm>
            <a:off x="685800" y="3086100"/>
            <a:ext cx="5486400" cy="5753100"/>
          </a:xfrm>
        </p:spPr>
        <p:txBody>
          <a:bodyPr>
            <a:noAutofit/>
          </a:bodyPr>
          <a:lstStyle/>
          <a:p>
            <a:r>
              <a:rPr lang="en-US" dirty="0" smtClean="0">
                <a:solidFill>
                  <a:schemeClr val="tx1"/>
                </a:solidFill>
              </a:rPr>
              <a:t>There are two different articulation agreements.</a:t>
            </a:r>
          </a:p>
          <a:p>
            <a:endParaRPr lang="en-US" dirty="0" smtClean="0">
              <a:solidFill>
                <a:schemeClr val="tx1"/>
              </a:solidFill>
            </a:endParaRPr>
          </a:p>
          <a:p>
            <a:r>
              <a:rPr lang="en-US" dirty="0" smtClean="0">
                <a:solidFill>
                  <a:schemeClr val="tx1"/>
                </a:solidFill>
              </a:rPr>
              <a:t>The North Carolina </a:t>
            </a:r>
            <a:r>
              <a:rPr lang="en-US" u="sng" dirty="0" smtClean="0">
                <a:solidFill>
                  <a:schemeClr val="tx1"/>
                </a:solidFill>
              </a:rPr>
              <a:t>Comprehensive</a:t>
            </a:r>
            <a:r>
              <a:rPr lang="en-US" dirty="0" smtClean="0">
                <a:solidFill>
                  <a:schemeClr val="tx1"/>
                </a:solidFill>
              </a:rPr>
              <a:t> Articulation Agreement, also known as the CAA</a:t>
            </a:r>
            <a:r>
              <a:rPr lang="en-US" dirty="0"/>
              <a:t>,</a:t>
            </a:r>
            <a:r>
              <a:rPr lang="en-US" dirty="0" smtClean="0">
                <a:solidFill>
                  <a:schemeClr val="tx1"/>
                </a:solidFill>
              </a:rPr>
              <a:t> is a statewide agreement governing the transfer of credits between North Carolina community colleges and North Carolina public universities.  </a:t>
            </a:r>
          </a:p>
          <a:p>
            <a:endParaRPr lang="en-US" dirty="0"/>
          </a:p>
          <a:p>
            <a:r>
              <a:rPr lang="en-US" dirty="0" smtClean="0">
                <a:solidFill>
                  <a:schemeClr val="tx1"/>
                </a:solidFill>
              </a:rPr>
              <a:t>That is </a:t>
            </a:r>
            <a:r>
              <a:rPr lang="en-US" u="sng" dirty="0" smtClean="0">
                <a:solidFill>
                  <a:schemeClr val="tx1"/>
                </a:solidFill>
              </a:rPr>
              <a:t>not</a:t>
            </a:r>
            <a:r>
              <a:rPr lang="en-US" dirty="0" smtClean="0">
                <a:solidFill>
                  <a:schemeClr val="tx1"/>
                </a:solidFill>
              </a:rPr>
              <a:t> what we are discussing today.</a:t>
            </a:r>
          </a:p>
          <a:p>
            <a:endParaRPr lang="en-US"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sym typeface="Wingdings" panose="05000000000000000000" pitchFamily="2" charset="2"/>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Today we are discussing</a:t>
            </a:r>
            <a:r>
              <a:rPr lang="en-US" baseline="0" dirty="0" smtClean="0">
                <a:solidFill>
                  <a:schemeClr val="tx1"/>
                </a:solidFill>
              </a:rPr>
              <a:t> the </a:t>
            </a:r>
            <a:r>
              <a:rPr lang="en-US" dirty="0" smtClean="0">
                <a:solidFill>
                  <a:schemeClr val="tx1"/>
                </a:solidFill>
              </a:rPr>
              <a:t>North Carolina High School to Community College Articulation Agreement.  An agreement that identifies</a:t>
            </a:r>
            <a:r>
              <a:rPr lang="en-US" baseline="0" dirty="0" smtClean="0">
                <a:solidFill>
                  <a:schemeClr val="tx1"/>
                </a:solidFill>
              </a:rPr>
              <a:t> certain high school courses that match the learning objectives of certain college courses and awards college credit to students who show proficiency in the course.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a:defRPr/>
            </a:pPr>
            <a:r>
              <a:rPr lang="en-US" dirty="0"/>
              <a:t>http://</a:t>
            </a:r>
            <a:r>
              <a:rPr lang="en-US" dirty="0" err="1"/>
              <a:t>www.ncperkins.org</a:t>
            </a:r>
            <a:r>
              <a:rPr lang="en-US" dirty="0"/>
              <a:t>/course/</a:t>
            </a:r>
            <a:r>
              <a:rPr lang="en-US" dirty="0" err="1"/>
              <a:t>view.php?id</a:t>
            </a:r>
            <a:r>
              <a:rPr lang="en-US" dirty="0"/>
              <a:t>=4</a:t>
            </a:r>
            <a:endParaRPr lang="en-US"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77</a:t>
            </a:fld>
            <a:endParaRPr lang="en-US"/>
          </a:p>
        </p:txBody>
      </p:sp>
    </p:spTree>
    <p:extLst>
      <p:ext uri="{BB962C8B-B14F-4D97-AF65-F5344CB8AC3E}">
        <p14:creationId xmlns:p14="http://schemas.microsoft.com/office/powerpoint/2010/main" val="1097924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receive college credit for a course in the Articulation Agreement:</a:t>
            </a:r>
          </a:p>
          <a:p>
            <a:endParaRPr lang="en-US" dirty="0" smtClean="0"/>
          </a:p>
          <a:p>
            <a:r>
              <a:rPr lang="en-US" dirty="0" smtClean="0"/>
              <a:t>- High school students must earn a B or better in the course</a:t>
            </a:r>
          </a:p>
          <a:p>
            <a:r>
              <a:rPr lang="en-US" dirty="0" smtClean="0"/>
              <a:t>- and score a 93 or higher on the standardized CTE </a:t>
            </a:r>
            <a:r>
              <a:rPr lang="en-US" dirty="0" err="1" smtClean="0"/>
              <a:t>Postassessment</a:t>
            </a:r>
            <a:r>
              <a:rPr lang="en-US" dirty="0" smtClean="0"/>
              <a:t> test.</a:t>
            </a:r>
          </a:p>
          <a:p>
            <a:endParaRPr lang="en-US" dirty="0" smtClean="0"/>
          </a:p>
          <a:p>
            <a:r>
              <a:rPr lang="en-US" dirty="0" smtClean="0"/>
              <a:t>We have found that those two measures equates to the student mastering at least 80 percent of the course content.</a:t>
            </a:r>
          </a:p>
          <a:p>
            <a:endParaRPr lang="en-US" dirty="0"/>
          </a:p>
          <a:p>
            <a:r>
              <a:rPr lang="en-US" dirty="0" smtClean="0"/>
              <a:t>======</a:t>
            </a:r>
          </a:p>
          <a:p>
            <a:r>
              <a:rPr lang="en-US" dirty="0"/>
              <a:t>http://</a:t>
            </a:r>
            <a:r>
              <a:rPr lang="en-US" dirty="0" err="1"/>
              <a:t>www.ncperkins.org</a:t>
            </a:r>
            <a:r>
              <a:rPr lang="en-US" dirty="0"/>
              <a:t>/course/</a:t>
            </a:r>
            <a:r>
              <a:rPr lang="en-US" dirty="0" err="1"/>
              <a:t>view.php?id</a:t>
            </a:r>
            <a:r>
              <a:rPr lang="en-US" dirty="0"/>
              <a:t>=4</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0891A249-E31A-4C8C-9E01-1649B9331D43}" type="slidenum">
              <a:rPr lang="en-US" smtClean="0"/>
              <a:pPr>
                <a:defRPr/>
              </a:pPr>
              <a:t>78</a:t>
            </a:fld>
            <a:endParaRPr lang="en-US"/>
          </a:p>
        </p:txBody>
      </p:sp>
    </p:spTree>
    <p:extLst>
      <p:ext uri="{BB962C8B-B14F-4D97-AF65-F5344CB8AC3E}">
        <p14:creationId xmlns:p14="http://schemas.microsoft.com/office/powerpoint/2010/main" val="3966962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access the state Articulation Agreement,</a:t>
            </a:r>
            <a:r>
              <a:rPr lang="en-US" baseline="0" dirty="0" smtClean="0"/>
              <a:t> first go to </a:t>
            </a:r>
            <a:endParaRPr lang="en-US" dirty="0" smtClean="0"/>
          </a:p>
          <a:p>
            <a:endParaRPr lang="en-US" dirty="0" smtClean="0"/>
          </a:p>
          <a:p>
            <a:r>
              <a:rPr lang="en-US" dirty="0" smtClean="0">
                <a:sym typeface="Wingdings" panose="05000000000000000000" pitchFamily="2" charset="2"/>
              </a:rPr>
              <a:t> </a:t>
            </a:r>
            <a:r>
              <a:rPr lang="en-US" dirty="0" smtClean="0"/>
              <a:t>NCperkins.org.</a:t>
            </a:r>
          </a:p>
          <a:p>
            <a:endParaRPr lang="en-US" dirty="0" smtClean="0"/>
          </a:p>
          <a:p>
            <a:pPr marL="285750" indent="-285750">
              <a:buFont typeface="Wingdings" panose="05000000000000000000" pitchFamily="2" charset="2"/>
              <a:buChar char="è"/>
            </a:pPr>
            <a:r>
              <a:rPr lang="en-US" dirty="0" smtClean="0"/>
              <a:t>Then select the Articulation Agreement link under</a:t>
            </a:r>
            <a:r>
              <a:rPr lang="en-US" baseline="0" dirty="0" smtClean="0"/>
              <a:t> “Other Resources.”</a:t>
            </a:r>
          </a:p>
          <a:p>
            <a:pPr marL="0" indent="0">
              <a:buFont typeface="Wingdings" panose="05000000000000000000" pitchFamily="2" charset="2"/>
              <a:buNone/>
            </a:pPr>
            <a:endParaRPr lang="en-US" baseline="0" dirty="0" smtClean="0"/>
          </a:p>
          <a:p>
            <a:pPr marL="0" indent="0">
              <a:buFont typeface="Wingdings" panose="05000000000000000000" pitchFamily="2" charset="2"/>
              <a:buNone/>
            </a:pPr>
            <a:r>
              <a:rPr lang="en-US" baseline="0" dirty="0" smtClean="0"/>
              <a:t>Just above that link you see a link for “CTE Presentations and Webinars.” </a:t>
            </a:r>
          </a:p>
          <a:p>
            <a:pPr marL="0" indent="0">
              <a:buFont typeface="Wingdings" panose="05000000000000000000" pitchFamily="2" charset="2"/>
              <a:buNone/>
            </a:pPr>
            <a:r>
              <a:rPr lang="en-US" baseline="0" dirty="0" smtClean="0"/>
              <a:t>We have posted a copy of this PowerPoint there.</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smtClean="0"/>
              <a:t>=====</a:t>
            </a:r>
          </a:p>
          <a:p>
            <a:r>
              <a:rPr lang="en-US" dirty="0"/>
              <a:t>http://</a:t>
            </a:r>
            <a:r>
              <a:rPr lang="en-US" dirty="0" err="1"/>
              <a:t>www.ncperkins.org</a:t>
            </a:r>
            <a:r>
              <a:rPr lang="en-US" dirty="0"/>
              <a:t>/course/</a:t>
            </a:r>
            <a:r>
              <a:rPr lang="en-US" dirty="0" err="1"/>
              <a:t>view.php?id</a:t>
            </a:r>
            <a:r>
              <a:rPr lang="en-US" dirty="0"/>
              <a:t>=4</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891A249-E31A-4C8C-9E01-1649B9331D43}" type="slidenum">
              <a:rPr lang="en-US" smtClean="0"/>
              <a:pPr>
                <a:defRPr/>
              </a:pPr>
              <a:t>79</a:t>
            </a:fld>
            <a:endParaRPr lang="en-US"/>
          </a:p>
        </p:txBody>
      </p:sp>
    </p:spTree>
    <p:extLst>
      <p:ext uri="{BB962C8B-B14F-4D97-AF65-F5344CB8AC3E}">
        <p14:creationId xmlns:p14="http://schemas.microsoft.com/office/powerpoint/2010/main" val="1469527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3615538" cy="2711209"/>
          </a:xfrm>
          <a:ln/>
        </p:spPr>
      </p:sp>
      <p:sp>
        <p:nvSpPr>
          <p:cNvPr id="27650" name="Notes Placeholder 2"/>
          <p:cNvSpPr>
            <a:spLocks noGrp="1"/>
          </p:cNvSpPr>
          <p:nvPr>
            <p:ph type="body" idx="1"/>
          </p:nvPr>
        </p:nvSpPr>
        <p:spPr>
          <a:xfrm>
            <a:off x="650875" y="3333509"/>
            <a:ext cx="5521325" cy="5546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chart shows that, on </a:t>
            </a:r>
            <a:r>
              <a:rPr lang="en-US" u="sng" dirty="0">
                <a:ea typeface="ヒラギノ角ゴ Pro W3" charset="0"/>
              </a:rPr>
              <a:t>average</a:t>
            </a:r>
            <a:r>
              <a:rPr lang="en-US" dirty="0">
                <a:ea typeface="ヒラギノ角ゴ Pro W3" charset="0"/>
              </a:rPr>
              <a:t>, people </a:t>
            </a:r>
            <a:r>
              <a:rPr lang="en-US" u="sng" dirty="0">
                <a:ea typeface="ヒラギノ角ゴ Pro W3" charset="0"/>
              </a:rPr>
              <a:t>earn</a:t>
            </a:r>
            <a:r>
              <a:rPr lang="en-US" dirty="0">
                <a:ea typeface="ヒラギノ角ゴ Pro W3" charset="0"/>
              </a:rPr>
              <a:t> </a:t>
            </a:r>
            <a:r>
              <a:rPr lang="en-US" u="sng" dirty="0">
                <a:ea typeface="ヒラギノ角ゴ Pro W3" charset="0"/>
              </a:rPr>
              <a:t>more</a:t>
            </a:r>
            <a:r>
              <a:rPr lang="en-US" dirty="0">
                <a:ea typeface="ヒラギノ角ゴ Pro W3" charset="0"/>
              </a:rPr>
              <a:t> over their lifetime if they have a </a:t>
            </a:r>
            <a:r>
              <a:rPr lang="en-US" u="sng" dirty="0">
                <a:ea typeface="ヒラギノ角ゴ Pro W3" charset="0"/>
              </a:rPr>
              <a:t>higher</a:t>
            </a:r>
            <a:r>
              <a:rPr lang="en-US" dirty="0">
                <a:ea typeface="ヒラギノ角ゴ Pro W3" charset="0"/>
              </a:rPr>
              <a:t> level of education.</a:t>
            </a:r>
          </a:p>
          <a:p>
            <a:endParaRPr lang="en-US" dirty="0">
              <a:ea typeface="ヒラギノ角ゴ Pro W3" charset="0"/>
            </a:endParaRPr>
          </a:p>
          <a:p>
            <a:r>
              <a:rPr lang="en-US" dirty="0">
                <a:ea typeface="ヒラギノ角ゴ Pro W3" charset="0"/>
              </a:rPr>
              <a:t>There</a:t>
            </a:r>
            <a:r>
              <a:rPr lang="ja-JP" altLang="en-US" dirty="0">
                <a:ea typeface="ヒラギノ角ゴ Pro W3" charset="0"/>
              </a:rPr>
              <a:t>’</a:t>
            </a:r>
            <a:r>
              <a:rPr lang="en-US" altLang="ja-JP" dirty="0">
                <a:ea typeface="ヒラギノ角ゴ Pro W3" charset="0"/>
              </a:rPr>
              <a:t>s no surprise here. </a:t>
            </a:r>
            <a:endParaRPr lang="en-US" altLang="ja-JP" dirty="0" smtClean="0">
              <a:ea typeface="ヒラギノ角ゴ Pro W3" charset="0"/>
            </a:endParaRPr>
          </a:p>
          <a:p>
            <a:r>
              <a:rPr lang="en-US" altLang="ja-JP" dirty="0" smtClean="0">
                <a:ea typeface="ヒラギノ角ゴ Pro W3" charset="0"/>
              </a:rPr>
              <a:t>But </a:t>
            </a:r>
            <a:r>
              <a:rPr lang="en-US" altLang="ja-JP" dirty="0">
                <a:ea typeface="ヒラギノ角ゴ Pro W3" charset="0"/>
              </a:rPr>
              <a:t>the reason I include this chart is to remind you that </a:t>
            </a:r>
            <a:r>
              <a:rPr lang="en-US" altLang="ja-JP" u="sng" dirty="0">
                <a:ea typeface="ヒラギノ角ゴ Pro W3" charset="0"/>
              </a:rPr>
              <a:t>this</a:t>
            </a:r>
            <a:r>
              <a:rPr lang="en-US" altLang="ja-JP" dirty="0">
                <a:ea typeface="ヒラギノ角ゴ Pro W3" charset="0"/>
              </a:rPr>
              <a:t> chart shows people who are </a:t>
            </a:r>
            <a:r>
              <a:rPr lang="en-US" altLang="ja-JP" u="sng" dirty="0">
                <a:ea typeface="ヒラギノ角ゴ Pro W3" charset="0"/>
              </a:rPr>
              <a:t>currently</a:t>
            </a:r>
            <a:r>
              <a:rPr lang="en-US" altLang="ja-JP" dirty="0">
                <a:ea typeface="ヒラギノ角ゴ Pro W3" charset="0"/>
              </a:rPr>
              <a:t> employed. </a:t>
            </a:r>
          </a:p>
          <a:p>
            <a:endParaRPr lang="en-US" dirty="0">
              <a:ea typeface="ヒラギノ角ゴ Pro W3" charset="0"/>
            </a:endParaRPr>
          </a:p>
          <a:p>
            <a:r>
              <a:rPr lang="en-US" dirty="0">
                <a:ea typeface="ヒラギノ角ゴ Pro W3" charset="0"/>
              </a:rPr>
              <a:t>What does </a:t>
            </a:r>
            <a:r>
              <a:rPr lang="en-US" dirty="0" smtClean="0">
                <a:ea typeface="ヒラギノ角ゴ Pro W3" charset="0"/>
              </a:rPr>
              <a:t>chart this </a:t>
            </a:r>
            <a:r>
              <a:rPr lang="en-US" dirty="0">
                <a:ea typeface="ヒラギノ角ゴ Pro W3" charset="0"/>
              </a:rPr>
              <a:t>say </a:t>
            </a:r>
            <a:r>
              <a:rPr lang="en-US" dirty="0" smtClean="0">
                <a:ea typeface="ヒラギノ角ゴ Pro W3" charset="0"/>
              </a:rPr>
              <a:t>to our students who </a:t>
            </a:r>
            <a:r>
              <a:rPr lang="en-US" u="sng" dirty="0">
                <a:ea typeface="ヒラギノ角ゴ Pro W3" charset="0"/>
              </a:rPr>
              <a:t>will be </a:t>
            </a:r>
            <a:r>
              <a:rPr lang="en-US" dirty="0">
                <a:ea typeface="ヒラギノ角ゴ Pro W3" charset="0"/>
              </a:rPr>
              <a:t>employed </a:t>
            </a:r>
            <a:r>
              <a:rPr lang="en-US" u="sng" dirty="0" smtClean="0">
                <a:ea typeface="ヒラギノ角ゴ Pro W3" charset="0"/>
              </a:rPr>
              <a:t>a few years </a:t>
            </a:r>
            <a:r>
              <a:rPr lang="en-US" dirty="0" smtClean="0">
                <a:ea typeface="ヒラギノ角ゴ Pro W3" charset="0"/>
              </a:rPr>
              <a:t>from </a:t>
            </a:r>
            <a:r>
              <a:rPr lang="en-US" dirty="0">
                <a:ea typeface="ヒラギノ角ゴ Pro W3" charset="0"/>
              </a:rPr>
              <a:t>now? </a:t>
            </a:r>
            <a:endParaRPr lang="en-US" dirty="0" smtClean="0">
              <a:ea typeface="ヒラギノ角ゴ Pro W3" charset="0"/>
            </a:endParaRPr>
          </a:p>
          <a:p>
            <a:r>
              <a:rPr lang="en-US" dirty="0" smtClean="0">
                <a:ea typeface="ヒラギノ角ゴ Pro W3" charset="0"/>
              </a:rPr>
              <a:t>Will </a:t>
            </a:r>
            <a:r>
              <a:rPr lang="en-US" dirty="0">
                <a:ea typeface="ヒラギノ角ゴ Pro W3" charset="0"/>
              </a:rPr>
              <a:t>the chart look </a:t>
            </a:r>
            <a:r>
              <a:rPr lang="en-US" u="sng" dirty="0">
                <a:ea typeface="ヒラギノ角ゴ Pro W3" charset="0"/>
              </a:rPr>
              <a:t>different</a:t>
            </a:r>
            <a:r>
              <a:rPr lang="en-US" dirty="0">
                <a:ea typeface="ヒラギノ角ゴ Pro W3" charset="0"/>
              </a:rPr>
              <a:t> for them?</a:t>
            </a:r>
          </a:p>
          <a:p>
            <a:endParaRPr lang="en-US" dirty="0">
              <a:ea typeface="ヒラギノ角ゴ Pro W3" charset="0"/>
            </a:endParaRPr>
          </a:p>
          <a:p>
            <a:r>
              <a:rPr lang="en-US" dirty="0">
                <a:ea typeface="ヒラギノ角ゴ Pro W3" charset="0"/>
              </a:rPr>
              <a:t>What if lifetime education costs and student loan interest is figured in? Does </a:t>
            </a:r>
            <a:r>
              <a:rPr lang="en-US" u="sng" dirty="0">
                <a:ea typeface="ヒラギノ角ゴ Pro W3" charset="0"/>
              </a:rPr>
              <a:t>that</a:t>
            </a:r>
            <a:r>
              <a:rPr lang="en-US" dirty="0">
                <a:ea typeface="ヒラギノ角ゴ Pro W3" charset="0"/>
              </a:rPr>
              <a:t> narrow the gap</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about </a:t>
            </a:r>
            <a:r>
              <a:rPr lang="en-US" dirty="0" smtClean="0">
                <a:ea typeface="ヒラギノ角ゴ Pro W3" charset="0"/>
              </a:rPr>
              <a:t>the cost </a:t>
            </a:r>
            <a:r>
              <a:rPr lang="en-US" dirty="0">
                <a:ea typeface="ヒラギノ角ゴ Pro W3" charset="0"/>
              </a:rPr>
              <a:t>of business attire, business social expenses, club memberships, and other expenses that might be different at different levels of employment</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What </a:t>
            </a:r>
            <a:r>
              <a:rPr lang="en-US" dirty="0">
                <a:ea typeface="ヒラギノ角ゴ Pro W3" charset="0"/>
              </a:rPr>
              <a:t>does </a:t>
            </a:r>
            <a:r>
              <a:rPr lang="en-US" u="sng" dirty="0">
                <a:ea typeface="ヒラギノ角ゴ Pro W3" charset="0"/>
              </a:rPr>
              <a:t>this</a:t>
            </a:r>
            <a:r>
              <a:rPr lang="en-US" dirty="0">
                <a:ea typeface="ヒラギノ角ゴ Pro W3" charset="0"/>
              </a:rPr>
              <a:t> chart tell </a:t>
            </a:r>
            <a:r>
              <a:rPr lang="en-US" u="sng" dirty="0">
                <a:ea typeface="ヒラギノ角ゴ Pro W3" charset="0"/>
              </a:rPr>
              <a:t>our </a:t>
            </a:r>
            <a:r>
              <a:rPr lang="en-US" dirty="0" smtClean="0">
                <a:ea typeface="ヒラギノ角ゴ Pro W3" charset="0"/>
              </a:rPr>
              <a:t>students about </a:t>
            </a:r>
            <a:r>
              <a:rPr lang="en-US" u="sng" dirty="0">
                <a:ea typeface="ヒラギノ角ゴ Pro W3" charset="0"/>
              </a:rPr>
              <a:t>their</a:t>
            </a:r>
            <a:r>
              <a:rPr lang="en-US" dirty="0">
                <a:ea typeface="ヒラギノ角ゴ Pro W3" charset="0"/>
              </a:rPr>
              <a:t> future?</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a:t>
            </a:r>
            <a:r>
              <a:rPr lang="en-US" dirty="0" err="1">
                <a:ea typeface="ヒラギノ角ゴ Pro W3" charset="0"/>
              </a:rPr>
              <a:t>collegepayoff</a:t>
            </a:r>
            <a:r>
              <a:rPr lang="en-US" dirty="0">
                <a:ea typeface="ヒラギノ角ゴ Pro W3" charset="0"/>
              </a:rPr>
              <a:t>/</a:t>
            </a:r>
          </a:p>
          <a:p>
            <a:r>
              <a:rPr lang="en-US" dirty="0">
                <a:ea typeface="ヒラギノ角ゴ Pro W3" charset="0"/>
              </a:rPr>
              <a:t>http://www9.georgetown.edu/grad/</a:t>
            </a:r>
            <a:r>
              <a:rPr lang="en-US" dirty="0" err="1">
                <a:ea typeface="ヒラギノ角ゴ Pro W3" charset="0"/>
              </a:rPr>
              <a:t>gppi</a:t>
            </a:r>
            <a:r>
              <a:rPr lang="en-US" dirty="0">
                <a:ea typeface="ヒラギノ角ゴ Pro W3" charset="0"/>
              </a:rPr>
              <a:t>/</a:t>
            </a:r>
            <a:r>
              <a:rPr lang="en-US" dirty="0" err="1">
                <a:ea typeface="ヒラギノ角ゴ Pro W3" charset="0"/>
              </a:rPr>
              <a:t>hpi</a:t>
            </a:r>
            <a:r>
              <a:rPr lang="en-US" dirty="0">
                <a:ea typeface="ヒラギノ角ゴ Pro W3" charset="0"/>
              </a:rPr>
              <a:t>/</a:t>
            </a:r>
            <a:r>
              <a:rPr lang="en-US" dirty="0" err="1">
                <a:ea typeface="ヒラギノ角ゴ Pro W3" charset="0"/>
              </a:rPr>
              <a:t>cew</a:t>
            </a:r>
            <a:r>
              <a:rPr lang="en-US" dirty="0">
                <a:ea typeface="ヒラギノ角ゴ Pro W3" charset="0"/>
              </a:rPr>
              <a:t>/</a:t>
            </a:r>
            <a:r>
              <a:rPr lang="en-US" dirty="0" err="1">
                <a:ea typeface="ヒラギノ角ゴ Pro W3" charset="0"/>
              </a:rPr>
              <a:t>pdfs</a:t>
            </a:r>
            <a:r>
              <a:rPr lang="en-US" dirty="0">
                <a:ea typeface="ヒラギノ角ゴ Pro W3" charset="0"/>
              </a:rPr>
              <a:t>/</a:t>
            </a:r>
            <a:r>
              <a:rPr lang="en-US" dirty="0" err="1">
                <a:ea typeface="ヒラギノ角ゴ Pro W3" charset="0"/>
              </a:rPr>
              <a:t>collegepayoff-summary.pdf</a:t>
            </a:r>
            <a:endParaRPr lang="en-US" dirty="0">
              <a:ea typeface="ヒラギノ角ゴ Pro W3" charset="0"/>
            </a:endParaRPr>
          </a:p>
          <a:p>
            <a:r>
              <a:rPr lang="en-US"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8</a:t>
            </a:fld>
            <a:endParaRPr lang="en-US" sz="1300"/>
          </a:p>
        </p:txBody>
      </p:sp>
    </p:spTree>
    <p:extLst>
      <p:ext uri="{BB962C8B-B14F-4D97-AF65-F5344CB8AC3E}">
        <p14:creationId xmlns:p14="http://schemas.microsoft.com/office/powerpoint/2010/main" val="11619529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you selected</a:t>
            </a:r>
            <a:r>
              <a:rPr lang="en-US" baseline="0" dirty="0" smtClean="0"/>
              <a:t> that link, it takes you to this page where you find the state Articulation</a:t>
            </a:r>
            <a:r>
              <a:rPr lang="en-US" dirty="0" smtClean="0"/>
              <a:t> Agreement</a:t>
            </a:r>
          </a:p>
          <a:p>
            <a:endParaRPr lang="en-US" dirty="0" smtClean="0"/>
          </a:p>
          <a:p>
            <a:r>
              <a:rPr lang="en-US" dirty="0" smtClean="0">
                <a:sym typeface="Wingdings" panose="05000000000000000000" pitchFamily="2" charset="2"/>
              </a:rPr>
              <a:t></a:t>
            </a:r>
          </a:p>
          <a:p>
            <a:r>
              <a:rPr lang="en-US" dirty="0" smtClean="0"/>
              <a:t>To get to the list of course matches on the current agreement, select this link.</a:t>
            </a:r>
          </a:p>
          <a:p>
            <a:endParaRPr lang="en-US" dirty="0"/>
          </a:p>
          <a:p>
            <a:r>
              <a:rPr lang="en-US" dirty="0" smtClean="0"/>
              <a:t>=====</a:t>
            </a:r>
          </a:p>
          <a:p>
            <a:r>
              <a:rPr lang="en-US" dirty="0"/>
              <a:t>http://</a:t>
            </a:r>
            <a:r>
              <a:rPr lang="en-US" dirty="0" err="1"/>
              <a:t>www.ncperkins.org</a:t>
            </a:r>
            <a:r>
              <a:rPr lang="en-US" dirty="0"/>
              <a:t>/course/</a:t>
            </a:r>
            <a:r>
              <a:rPr lang="en-US" dirty="0" err="1"/>
              <a:t>view.php?id</a:t>
            </a:r>
            <a:r>
              <a:rPr lang="en-US" dirty="0"/>
              <a:t>=4</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80</a:t>
            </a:fld>
            <a:endParaRPr lang="en-US"/>
          </a:p>
        </p:txBody>
      </p:sp>
    </p:spTree>
    <p:extLst>
      <p:ext uri="{BB962C8B-B14F-4D97-AF65-F5344CB8AC3E}">
        <p14:creationId xmlns:p14="http://schemas.microsoft.com/office/powerpoint/2010/main" val="16578316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3807" y="630237"/>
            <a:ext cx="4114800" cy="3086100"/>
          </a:xfrm>
        </p:spPr>
      </p:sp>
      <p:sp>
        <p:nvSpPr>
          <p:cNvPr id="3" name="Notes Placeholder 2"/>
          <p:cNvSpPr>
            <a:spLocks noGrp="1"/>
          </p:cNvSpPr>
          <p:nvPr>
            <p:ph type="body" idx="1"/>
          </p:nvPr>
        </p:nvSpPr>
        <p:spPr>
          <a:xfrm>
            <a:off x="685800" y="3946967"/>
            <a:ext cx="5486400" cy="5197033"/>
          </a:xfrm>
        </p:spPr>
        <p:txBody>
          <a:bodyPr/>
          <a:lstStyle/>
          <a:p>
            <a:r>
              <a:rPr lang="en-US" dirty="0" smtClean="0"/>
              <a:t>Here is the current list of articulated credits.  We just updated it this year.</a:t>
            </a:r>
          </a:p>
          <a:p>
            <a:endParaRPr lang="en-US" dirty="0" smtClean="0"/>
          </a:p>
          <a:p>
            <a:r>
              <a:rPr lang="en-US" dirty="0" smtClean="0"/>
              <a:t>Teachers who teach these courses need to know that they are teaching college-level courses where their students may be earning college credit.</a:t>
            </a:r>
          </a:p>
          <a:p>
            <a:endParaRPr lang="en-US" dirty="0" smtClean="0"/>
          </a:p>
          <a:p>
            <a:r>
              <a:rPr lang="en-US" dirty="0" smtClean="0"/>
              <a:t>Students need to know that these courses could earn them college credit.</a:t>
            </a:r>
          </a:p>
          <a:p>
            <a:endParaRPr lang="en-US" dirty="0" smtClean="0"/>
          </a:p>
          <a:p>
            <a:r>
              <a:rPr lang="en-US" dirty="0" smtClean="0"/>
              <a:t>School counselors need to know that these are the </a:t>
            </a:r>
            <a:r>
              <a:rPr lang="en-US" u="sng" dirty="0" smtClean="0"/>
              <a:t>other</a:t>
            </a:r>
            <a:r>
              <a:rPr lang="en-US" dirty="0" smtClean="0"/>
              <a:t> AP courses where students can earn college credit just by</a:t>
            </a:r>
            <a:r>
              <a:rPr lang="en-US" baseline="0" dirty="0" smtClean="0"/>
              <a:t> showing proficiency in these specific high school courses.</a:t>
            </a:r>
          </a:p>
          <a:p>
            <a:endParaRPr lang="en-US" baseline="0" dirty="0" smtClean="0"/>
          </a:p>
          <a:p>
            <a:r>
              <a:rPr lang="en-US" baseline="0" dirty="0" smtClean="0"/>
              <a:t>Besides marketing these courses, we are working on a way to streamline the process to let the student know they have received the credit, and then to get the college to recognize and award the credit.  The lack of a consistent student numbering system that connects K-12 and college does not help.</a:t>
            </a:r>
          </a:p>
          <a:p>
            <a:endParaRPr lang="en-US" dirty="0"/>
          </a:p>
          <a:p>
            <a:r>
              <a:rPr lang="en-US" dirty="0" smtClean="0"/>
              <a:t>======</a:t>
            </a:r>
          </a:p>
          <a:p>
            <a:r>
              <a:rPr lang="en-US" dirty="0"/>
              <a:t>http://</a:t>
            </a:r>
            <a:r>
              <a:rPr lang="en-US" dirty="0" err="1"/>
              <a:t>www.ncperkins.org</a:t>
            </a:r>
            <a:r>
              <a:rPr lang="en-US" dirty="0"/>
              <a:t>/course/</a:t>
            </a:r>
            <a:r>
              <a:rPr lang="en-US" dirty="0" err="1"/>
              <a:t>view.php?id</a:t>
            </a:r>
            <a:r>
              <a:rPr lang="en-US" dirty="0"/>
              <a:t>=4</a:t>
            </a:r>
          </a:p>
        </p:txBody>
      </p:sp>
      <p:sp>
        <p:nvSpPr>
          <p:cNvPr id="4" name="Slide Number Placeholder 3"/>
          <p:cNvSpPr>
            <a:spLocks noGrp="1"/>
          </p:cNvSpPr>
          <p:nvPr>
            <p:ph type="sldNum" sz="quarter" idx="10"/>
          </p:nvPr>
        </p:nvSpPr>
        <p:spPr/>
        <p:txBody>
          <a:bodyPr/>
          <a:lstStyle/>
          <a:p>
            <a:fld id="{FB46C6A2-84B9-4F4B-9D29-2CFB53138DBA}" type="slidenum">
              <a:rPr lang="en-US" smtClean="0"/>
              <a:pPr/>
              <a:t>81</a:t>
            </a:fld>
            <a:endParaRPr lang="en-US" dirty="0"/>
          </a:p>
        </p:txBody>
      </p:sp>
    </p:spTree>
    <p:extLst>
      <p:ext uri="{BB962C8B-B14F-4D97-AF65-F5344CB8AC3E}">
        <p14:creationId xmlns:p14="http://schemas.microsoft.com/office/powerpoint/2010/main" val="16670534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35106"/>
          </a:xfrm>
        </p:spPr>
        <p:txBody>
          <a:bodyPr>
            <a:normAutofit/>
          </a:bodyPr>
          <a:lstStyle/>
          <a:p>
            <a:r>
              <a:rPr lang="en-US" dirty="0" smtClean="0"/>
              <a:t>We encourage the colleges to develop a</a:t>
            </a:r>
            <a:r>
              <a:rPr lang="en-US" baseline="0" dirty="0" smtClean="0"/>
              <a:t> local articulation agreement with the LEAs in their service area.</a:t>
            </a:r>
          </a:p>
          <a:p>
            <a:endParaRPr lang="en-US" baseline="0" dirty="0" smtClean="0"/>
          </a:p>
          <a:p>
            <a:r>
              <a:rPr lang="en-US" baseline="0" dirty="0" smtClean="0"/>
              <a:t>These local agreements can respond to the needs of the local business and industry.</a:t>
            </a:r>
          </a:p>
          <a:p>
            <a:endParaRPr lang="en-US" baseline="0" dirty="0" smtClean="0"/>
          </a:p>
          <a:p>
            <a:r>
              <a:rPr lang="en-US" baseline="0" dirty="0" smtClean="0"/>
              <a:t>Our state agreement does not include courses where there is less than 1,000 high school students enrolled, so if the course is unique to your area, you will need to add it to a local articulation agreement.</a:t>
            </a:r>
          </a:p>
          <a:p>
            <a:endParaRPr lang="en-US" baseline="0" dirty="0" smtClean="0"/>
          </a:p>
          <a:p>
            <a:r>
              <a:rPr lang="en-US" baseline="0" dirty="0" smtClean="0"/>
              <a:t>On the website you can find a guide to developing a local articulation agreement.</a:t>
            </a:r>
          </a:p>
          <a:p>
            <a:endParaRPr lang="en-US" dirty="0" smtClean="0"/>
          </a:p>
          <a:p>
            <a:r>
              <a:rPr lang="en-US" dirty="0" smtClean="0"/>
              <a:t>=====</a:t>
            </a:r>
          </a:p>
          <a:p>
            <a:r>
              <a:rPr lang="en-US" dirty="0"/>
              <a:t>http://</a:t>
            </a:r>
            <a:r>
              <a:rPr lang="en-US" dirty="0" err="1"/>
              <a:t>www.ncperkins.org</a:t>
            </a:r>
            <a:r>
              <a:rPr lang="en-US" dirty="0"/>
              <a:t>/course/</a:t>
            </a:r>
            <a:r>
              <a:rPr lang="en-US" dirty="0" err="1"/>
              <a:t>view.php?id</a:t>
            </a:r>
            <a:r>
              <a:rPr lang="en-US" dirty="0"/>
              <a:t>=4</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82</a:t>
            </a:fld>
            <a:endParaRPr lang="en-US"/>
          </a:p>
        </p:txBody>
      </p:sp>
    </p:spTree>
    <p:extLst>
      <p:ext uri="{BB962C8B-B14F-4D97-AF65-F5344CB8AC3E}">
        <p14:creationId xmlns:p14="http://schemas.microsoft.com/office/powerpoint/2010/main" val="10212745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xfrm>
            <a:off x="1057275" y="4560888"/>
            <a:ext cx="46323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Next </a:t>
            </a:r>
            <a:r>
              <a:rPr lang="en-US" dirty="0">
                <a:ea typeface="ヒラギノ角ゴ Pro W3" charset="0"/>
              </a:rPr>
              <a:t>we will look at the rapidly changing </a:t>
            </a:r>
            <a:r>
              <a:rPr lang="en-US" u="sng" dirty="0">
                <a:ea typeface="ヒラギノ角ゴ Pro W3" charset="0"/>
              </a:rPr>
              <a:t>world</a:t>
            </a:r>
            <a:r>
              <a:rPr lang="en-US" dirty="0">
                <a:ea typeface="ヒラギノ角ゴ Pro W3" charset="0"/>
              </a:rPr>
              <a:t> in which we are preparing </a:t>
            </a:r>
            <a:r>
              <a:rPr lang="en-US" dirty="0" smtClean="0">
                <a:ea typeface="ヒラギノ角ゴ Pro W3" charset="0"/>
              </a:rPr>
              <a:t>folks to </a:t>
            </a:r>
            <a:r>
              <a:rPr lang="en-US" dirty="0">
                <a:ea typeface="ヒラギノ角ゴ Pro W3" charset="0"/>
              </a:rPr>
              <a:t>live and work.</a:t>
            </a:r>
          </a:p>
          <a:p>
            <a:endParaRPr lang="en-US" dirty="0">
              <a:ea typeface="ヒラギノ角ゴ Pro W3"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8FF75A-AD61-F449-AEC1-C68ABE5F8AF9}" type="slidenum">
              <a:rPr lang="en-US" sz="1300"/>
              <a:pPr/>
              <a:t>83</a:t>
            </a:fld>
            <a:endParaRPr lang="en-US" sz="1300"/>
          </a:p>
        </p:txBody>
      </p:sp>
    </p:spTree>
    <p:extLst>
      <p:ext uri="{BB962C8B-B14F-4D97-AF65-F5344CB8AC3E}">
        <p14:creationId xmlns:p14="http://schemas.microsoft.com/office/powerpoint/2010/main" val="19530027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440362" cy="4506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a:t>
            </a:r>
            <a:r>
              <a:rPr lang="en-US" dirty="0" smtClean="0">
                <a:ea typeface="ヒラギノ角ゴ Pro W3" charset="0"/>
              </a:rPr>
              <a:t>recent recession changed what occupations were in high demand.</a:t>
            </a:r>
            <a:endParaRPr lang="en-US" dirty="0">
              <a:ea typeface="ヒラギノ角ゴ Pro W3" charset="0"/>
            </a:endParaRPr>
          </a:p>
          <a:p>
            <a:endParaRPr lang="en-US" dirty="0">
              <a:ea typeface="ヒラギノ角ゴ Pro W3" charset="0"/>
            </a:endParaRPr>
          </a:p>
          <a:p>
            <a:r>
              <a:rPr lang="en-US" dirty="0">
                <a:ea typeface="ヒラギノ角ゴ Pro W3" charset="0"/>
              </a:rPr>
              <a:t>Natural disasters, such as </a:t>
            </a:r>
            <a:r>
              <a:rPr lang="en-US" dirty="0" smtClean="0">
                <a:ea typeface="ヒラギノ角ゴ Pro W3" charset="0"/>
              </a:rPr>
              <a:t>hurricanes, </a:t>
            </a:r>
            <a:r>
              <a:rPr lang="en-US" dirty="0">
                <a:ea typeface="ヒラギノ角ゴ Pro W3" charset="0"/>
              </a:rPr>
              <a:t>can drastically change which jobs are in high demand and which ones are not</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we don’t have to talk about how elections and politics can change the job market.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84</a:t>
            </a:fld>
            <a:endParaRPr lang="en-US" sz="1300"/>
          </a:p>
        </p:txBody>
      </p:sp>
    </p:spTree>
    <p:extLst>
      <p:ext uri="{BB962C8B-B14F-4D97-AF65-F5344CB8AC3E}">
        <p14:creationId xmlns:p14="http://schemas.microsoft.com/office/powerpoint/2010/main" val="6216170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a:ea typeface="ヒラギノ角ゴ Pro W3" charset="0"/>
              </a:rPr>
              <a:t>I</a:t>
            </a:r>
            <a:r>
              <a:rPr lang="ja-JP" altLang="en-US" dirty="0">
                <a:ea typeface="ヒラギノ角ゴ Pro W3" charset="0"/>
              </a:rPr>
              <a:t>’</a:t>
            </a:r>
            <a:r>
              <a:rPr lang="en-US" altLang="ja-JP" dirty="0">
                <a:ea typeface="ヒラギノ角ゴ Pro W3" charset="0"/>
              </a:rPr>
              <a:t>m certified to teach Industrial Arts Education.</a:t>
            </a:r>
          </a:p>
          <a:p>
            <a:endParaRPr lang="en-US" dirty="0">
              <a:ea typeface="ヒラギノ角ゴ Pro W3" charset="0"/>
            </a:endParaRPr>
          </a:p>
          <a:p>
            <a:r>
              <a:rPr lang="en-US" dirty="0">
                <a:ea typeface="ヒラギノ角ゴ Pro W3" charset="0"/>
              </a:rPr>
              <a:t>How many of you took Industrial Arts, or Shop class while in high school</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Unfortunately, some of our high schools are still teaching classes like this.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Some because </a:t>
            </a:r>
            <a:r>
              <a:rPr lang="en-US" dirty="0" smtClean="0">
                <a:ea typeface="ヒラギノ角ゴ Pro W3" charset="0"/>
              </a:rPr>
              <a:t>of a </a:t>
            </a:r>
            <a:r>
              <a:rPr lang="en-US" dirty="0">
                <a:ea typeface="ヒラギノ角ゴ Pro W3" charset="0"/>
              </a:rPr>
              <a:t>lack of funds to modernize, </a:t>
            </a:r>
            <a:r>
              <a:rPr lang="en-US" dirty="0" smtClean="0">
                <a:ea typeface="ヒラギノ角ゴ Pro W3" charset="0"/>
              </a:rPr>
              <a:t>and</a:t>
            </a:r>
          </a:p>
          <a:p>
            <a:endParaRPr lang="en-US" dirty="0">
              <a:ea typeface="ヒラギノ角ゴ Pro W3" charset="0"/>
            </a:endParaRPr>
          </a:p>
          <a:p>
            <a:r>
              <a:rPr lang="en-US" dirty="0">
                <a:ea typeface="ヒラギノ角ゴ Pro W3" charset="0"/>
              </a:rPr>
              <a:t>Some because the same teacher is still there after </a:t>
            </a:r>
            <a:r>
              <a:rPr lang="en-US" dirty="0" smtClean="0">
                <a:ea typeface="ヒラギノ角ゴ Pro W3" charset="0"/>
              </a:rPr>
              <a:t>40 years</a:t>
            </a:r>
            <a:r>
              <a:rPr lang="en-US" dirty="0">
                <a:ea typeface="ヒラギノ角ゴ Pro W3" charset="0"/>
              </a:rPr>
              <a:t>.</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85</a:t>
            </a:fld>
            <a:endParaRPr lang="en-US" sz="1300"/>
          </a:p>
        </p:txBody>
      </p:sp>
    </p:spTree>
    <p:extLst>
      <p:ext uri="{BB962C8B-B14F-4D97-AF65-F5344CB8AC3E}">
        <p14:creationId xmlns:p14="http://schemas.microsoft.com/office/powerpoint/2010/main" val="1979025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should look like this.  </a:t>
            </a:r>
            <a:r>
              <a:rPr lang="en-US" dirty="0" smtClean="0">
                <a:ea typeface="ヒラギノ角ゴ Pro W3" charset="0"/>
              </a:rPr>
              <a:t>And many of them do</a:t>
            </a:r>
            <a:r>
              <a:rPr lang="en-US" dirty="0">
                <a:ea typeface="ヒラギノ角ゴ Pro W3" charset="0"/>
              </a:rPr>
              <a:t>.</a:t>
            </a:r>
          </a:p>
          <a:p>
            <a:endParaRPr lang="en-US" dirty="0">
              <a:ea typeface="ヒラギノ角ゴ Pro W3" charset="0"/>
            </a:endParaRPr>
          </a:p>
          <a:p>
            <a:r>
              <a:rPr lang="en-US" dirty="0">
                <a:ea typeface="ヒラギノ角ゴ Pro W3" charset="0"/>
              </a:rPr>
              <a:t>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had to modernize to keep up with business and industry. </a:t>
            </a:r>
            <a:endParaRPr lang="en-US" altLang="ja-JP" dirty="0" smtClean="0">
              <a:ea typeface="ヒラギノ角ゴ Pro W3" charset="0"/>
            </a:endParaRPr>
          </a:p>
          <a:p>
            <a:endParaRPr lang="en-US" altLang="ja-JP" dirty="0" smtClean="0">
              <a:ea typeface="ヒラギノ角ゴ Pro W3" charset="0"/>
            </a:endParaRPr>
          </a:p>
          <a:p>
            <a:r>
              <a:rPr lang="en-US" altLang="ja-JP" dirty="0" smtClean="0">
                <a:ea typeface="ヒラギノ角ゴ Pro W3" charset="0"/>
              </a:rPr>
              <a:t>Fortunately in North Carolina, we can send our high school students to a community college</a:t>
            </a:r>
            <a:r>
              <a:rPr lang="en-US" altLang="ja-JP" baseline="0" dirty="0" smtClean="0">
                <a:ea typeface="ヒラギノ角ゴ Pro W3" charset="0"/>
              </a:rPr>
              <a:t> to learn in shops like this.</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86</a:t>
            </a:fld>
            <a:endParaRPr lang="en-US" sz="1300"/>
          </a:p>
        </p:txBody>
      </p:sp>
    </p:spTree>
    <p:extLst>
      <p:ext uri="{BB962C8B-B14F-4D97-AF65-F5344CB8AC3E}">
        <p14:creationId xmlns:p14="http://schemas.microsoft.com/office/powerpoint/2010/main" val="19449021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t>
            </a:r>
            <a:r>
              <a:rPr lang="en-US" dirty="0" smtClean="0">
                <a:ea typeface="ヒラギノ角ゴ Pro W3" charset="0"/>
              </a:rPr>
              <a:t>anyone want a </a:t>
            </a:r>
            <a:r>
              <a:rPr lang="en-US" dirty="0">
                <a:ea typeface="ヒラギノ角ゴ Pro W3" charset="0"/>
              </a:rPr>
              <a:t>young lady to take a manufacturing class knowing that she could end up with a job like </a:t>
            </a:r>
            <a:r>
              <a:rPr lang="en-US" u="sng" dirty="0">
                <a:ea typeface="ヒラギノ角ゴ Pro W3" charset="0"/>
              </a:rPr>
              <a:t>this</a:t>
            </a:r>
            <a:r>
              <a:rPr lang="en-US" dirty="0">
                <a:ea typeface="ヒラギノ角ゴ Pro W3" charset="0"/>
              </a:rPr>
              <a:t>?</a:t>
            </a:r>
          </a:p>
          <a:p>
            <a:endParaRPr lang="en-US" dirty="0">
              <a:ea typeface="ヒラギノ角ゴ Pro W3" charset="0"/>
            </a:endParaRPr>
          </a:p>
          <a:p>
            <a:r>
              <a:rPr lang="en-US" dirty="0">
                <a:ea typeface="ヒラギノ角ゴ Pro W3" charset="0"/>
              </a:rPr>
              <a:t>Compare the cleanliness of </a:t>
            </a:r>
            <a:r>
              <a:rPr lang="en-US" dirty="0" smtClean="0">
                <a:ea typeface="ヒラギノ角ゴ Pro W3" charset="0"/>
              </a:rPr>
              <a:t>the work environment in </a:t>
            </a:r>
            <a:r>
              <a:rPr lang="en-US" dirty="0">
                <a:ea typeface="ヒラギノ角ゴ Pro W3" charset="0"/>
              </a:rPr>
              <a:t>this </a:t>
            </a:r>
            <a:r>
              <a:rPr lang="en-US" u="sng" dirty="0" smtClean="0">
                <a:ea typeface="ヒラギノ角ゴ Pro W3" charset="0"/>
              </a:rPr>
              <a:t>OLD</a:t>
            </a:r>
            <a:r>
              <a:rPr lang="en-US" dirty="0" smtClean="0">
                <a:ea typeface="ヒラギノ角ゴ Pro W3" charset="0"/>
              </a:rPr>
              <a:t> picture </a:t>
            </a:r>
            <a:r>
              <a:rPr lang="en-US" dirty="0">
                <a:ea typeface="ヒラギノ角ゴ Pro W3" charset="0"/>
              </a:rPr>
              <a:t>with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87</a:t>
            </a:fld>
            <a:endParaRPr lang="en-US" sz="1300"/>
          </a:p>
        </p:txBody>
      </p:sp>
    </p:spTree>
    <p:extLst>
      <p:ext uri="{BB962C8B-B14F-4D97-AF65-F5344CB8AC3E}">
        <p14:creationId xmlns:p14="http://schemas.microsoft.com/office/powerpoint/2010/main" val="19619114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xfrm>
            <a:off x="685800" y="4400549"/>
            <a:ext cx="5486400" cy="47434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…this </a:t>
            </a:r>
            <a:r>
              <a:rPr lang="en-US" dirty="0">
                <a:ea typeface="ヒラギノ角ゴ Pro W3" charset="0"/>
              </a:rPr>
              <a:t>one, where they are building jet engines in Durham, North Carolina. </a:t>
            </a:r>
          </a:p>
          <a:p>
            <a:endParaRPr lang="en-US" dirty="0">
              <a:ea typeface="ヒラギノ角ゴ Pro W3" charset="0"/>
            </a:endParaRPr>
          </a:p>
          <a:p>
            <a:r>
              <a:rPr lang="en-US" dirty="0">
                <a:ea typeface="ヒラギノ角ゴ Pro W3" charset="0"/>
              </a:rPr>
              <a:t> You could eat off of that floor!</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smtClean="0">
                <a:ea typeface="ヒラギノ角ゴ Pro W3" charset="0"/>
              </a:rPr>
              <a:t>A </a:t>
            </a:r>
            <a:r>
              <a:rPr lang="en-US" dirty="0">
                <a:ea typeface="ヒラギノ角ゴ Pro W3" charset="0"/>
              </a:rPr>
              <a:t>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88</a:t>
            </a:fld>
            <a:endParaRPr lang="en-US" sz="1300"/>
          </a:p>
        </p:txBody>
      </p:sp>
    </p:spTree>
    <p:extLst>
      <p:ext uri="{BB962C8B-B14F-4D97-AF65-F5344CB8AC3E}">
        <p14:creationId xmlns:p14="http://schemas.microsoft.com/office/powerpoint/2010/main" val="139567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xfrm>
            <a:off x="685800" y="4400550"/>
            <a:ext cx="5486400" cy="474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89</a:t>
            </a:fld>
            <a:endParaRPr lang="en-US" sz="1300"/>
          </a:p>
        </p:txBody>
      </p:sp>
    </p:spTree>
    <p:extLst>
      <p:ext uri="{BB962C8B-B14F-4D97-AF65-F5344CB8AC3E}">
        <p14:creationId xmlns:p14="http://schemas.microsoft.com/office/powerpoint/2010/main" val="1073913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8828" y="408008"/>
            <a:ext cx="1143000" cy="857250"/>
          </a:xfrm>
        </p:spPr>
      </p:sp>
      <p:sp>
        <p:nvSpPr>
          <p:cNvPr id="3" name="Notes Placeholder 2"/>
          <p:cNvSpPr>
            <a:spLocks noGrp="1"/>
          </p:cNvSpPr>
          <p:nvPr>
            <p:ph type="body" idx="1"/>
          </p:nvPr>
        </p:nvSpPr>
        <p:spPr>
          <a:xfrm>
            <a:off x="685800" y="1354238"/>
            <a:ext cx="5486400" cy="7713562"/>
          </a:xfrm>
        </p:spPr>
        <p:txBody>
          <a:bodyPr>
            <a:noAutofit/>
          </a:bodyPr>
          <a:lstStyle/>
          <a:p>
            <a:r>
              <a:rPr lang="en-US" sz="1500" dirty="0" smtClean="0"/>
              <a:t>First </a:t>
            </a:r>
            <a:r>
              <a:rPr lang="mr-IN" sz="1500" dirty="0" smtClean="0"/>
              <a:t>–</a:t>
            </a:r>
            <a:r>
              <a:rPr lang="en-US" sz="1500" dirty="0" smtClean="0"/>
              <a:t> Apologies for the age of the data. This is the latest that has been released.  And I </a:t>
            </a:r>
            <a:r>
              <a:rPr lang="en-US" sz="1500" dirty="0" smtClean="0"/>
              <a:t>want </a:t>
            </a:r>
            <a:r>
              <a:rPr lang="en-US" sz="1500" dirty="0" smtClean="0"/>
              <a:t>to show a progression of five years of data.</a:t>
            </a:r>
          </a:p>
          <a:p>
            <a:r>
              <a:rPr lang="en-US" sz="1500" dirty="0" smtClean="0"/>
              <a:t>On the top you see the first five years of mean</a:t>
            </a:r>
            <a:r>
              <a:rPr lang="en-US" sz="1500" baseline="0" dirty="0" smtClean="0"/>
              <a:t> </a:t>
            </a:r>
            <a:r>
              <a:rPr lang="en-US" sz="1500" dirty="0" smtClean="0"/>
              <a:t>salaries for all graduates of all North Carolina Bachelor Degree programs.  This is the Mean wage, which many refer to as the average.</a:t>
            </a:r>
          </a:p>
          <a:p>
            <a:r>
              <a:rPr lang="en-US" sz="1500" dirty="0" smtClean="0"/>
              <a:t>The bottom chart shows graduates</a:t>
            </a:r>
            <a:r>
              <a:rPr lang="en-US" sz="1500" baseline="0" dirty="0" smtClean="0"/>
              <a:t> from Associate Degree programs from our North Carolina Community Colleges.</a:t>
            </a:r>
          </a:p>
          <a:p>
            <a:r>
              <a:rPr lang="en-US" sz="1500" dirty="0" smtClean="0"/>
              <a:t>After five years of</a:t>
            </a:r>
            <a:r>
              <a:rPr lang="en-US" sz="1500" baseline="0" dirty="0" smtClean="0"/>
              <a:t> working, a bachelor degree graduate in North Carolina earned an average of </a:t>
            </a:r>
            <a:r>
              <a:rPr lang="en-US" sz="1500" dirty="0" smtClean="0"/>
              <a:t>37 thousand, 3 hundred and 18 dollars.</a:t>
            </a:r>
          </a:p>
          <a:p>
            <a:r>
              <a:rPr lang="en-US" sz="1500" dirty="0" smtClean="0"/>
              <a:t>Whereas</a:t>
            </a:r>
            <a:r>
              <a:rPr lang="en-US" sz="1500" baseline="0" dirty="0" smtClean="0"/>
              <a:t> an associate degree graduate earned between 32 and 42 thousand dollars depending on the program area.</a:t>
            </a:r>
          </a:p>
          <a:p>
            <a:r>
              <a:rPr lang="en-US" sz="1500" baseline="0" dirty="0" smtClean="0"/>
              <a:t>-Health Science and Industrial Technologies are the two programs with the highest wages.  Higher than the 4-year degrees.</a:t>
            </a:r>
          </a:p>
          <a:p>
            <a:r>
              <a:rPr lang="en-US" sz="1500" baseline="0" dirty="0" smtClean="0"/>
              <a:t>And not only do the graduates of the 2-year program make more money than the graduates of the 4-year programs, think about the student loans to pay back. </a:t>
            </a:r>
          </a:p>
          <a:p>
            <a:r>
              <a:rPr lang="en-US" sz="1500" baseline="0" dirty="0" smtClean="0"/>
              <a:t>A 4-year program at a state university costs about </a:t>
            </a:r>
            <a:r>
              <a:rPr lang="en-US" sz="1500" u="sng" baseline="0" dirty="0" smtClean="0"/>
              <a:t>ten</a:t>
            </a:r>
            <a:r>
              <a:rPr lang="en-US" sz="1500" baseline="0" dirty="0" smtClean="0"/>
              <a:t> times as much as a 2-year program at a community college.</a:t>
            </a:r>
          </a:p>
          <a:p>
            <a:r>
              <a:rPr lang="en-US" sz="1500" baseline="0" dirty="0" smtClean="0"/>
              <a:t>Considering the cost of the education, and the student loans to pay back, who will be able to buy that fancy car sooner?</a:t>
            </a:r>
            <a:endParaRPr lang="en-US" sz="1500" dirty="0"/>
          </a:p>
          <a:p>
            <a:r>
              <a:rPr lang="en-US" sz="1500" baseline="0" dirty="0" smtClean="0"/>
              <a:t>The web addresses where you can find all of my data sources is in the Notes</a:t>
            </a:r>
            <a:r>
              <a:rPr lang="en-US" sz="1500" dirty="0" smtClean="0"/>
              <a:t> section under each slide. </a:t>
            </a:r>
          </a:p>
          <a:p>
            <a:r>
              <a:rPr lang="en-US" sz="1500" baseline="0" dirty="0" smtClean="0"/>
              <a:t>At</a:t>
            </a:r>
            <a:r>
              <a:rPr lang="en-US" sz="1500" dirty="0" smtClean="0"/>
              <a:t> this website you can break it down by exact degree and specific college.</a:t>
            </a:r>
            <a:endParaRPr lang="en-US" sz="1500" baseline="0" dirty="0" smtClean="0"/>
          </a:p>
          <a:p>
            <a:r>
              <a:rPr lang="en-US" sz="1500" baseline="0" dirty="0" smtClean="0"/>
              <a:t>You could do this for the technical programs offered at your specific high school and community college and share them with the students, parents, and school counselors.</a:t>
            </a:r>
          </a:p>
          <a:p>
            <a:r>
              <a:rPr lang="en-US" sz="1500" baseline="0" dirty="0" smtClean="0"/>
              <a:t>Forget what you have been told in the past about education and salaries. </a:t>
            </a:r>
            <a:r>
              <a:rPr lang="mr-IN" sz="1500" baseline="0" dirty="0" smtClean="0"/>
              <a:t>–</a:t>
            </a:r>
            <a:r>
              <a:rPr lang="en-US" sz="1500" baseline="0" dirty="0" smtClean="0"/>
              <a:t> </a:t>
            </a:r>
            <a:r>
              <a:rPr lang="en-US" sz="1500" u="sng" baseline="0" dirty="0" smtClean="0"/>
              <a:t>This</a:t>
            </a:r>
            <a:r>
              <a:rPr lang="en-US" sz="1500" baseline="0" dirty="0" smtClean="0"/>
              <a:t> is the new reality.</a:t>
            </a:r>
          </a:p>
          <a:p>
            <a:endParaRPr lang="en-US" sz="1500" baseline="0" dirty="0" smtClean="0"/>
          </a:p>
          <a:p>
            <a:endParaRPr lang="en-US" sz="1500" dirty="0" smtClean="0"/>
          </a:p>
          <a:p>
            <a:r>
              <a:rPr lang="en-US" sz="1500" dirty="0" smtClean="0"/>
              <a:t>====</a:t>
            </a:r>
          </a:p>
          <a:p>
            <a:endParaRPr lang="en-US" sz="1500" dirty="0" smtClean="0"/>
          </a:p>
          <a:p>
            <a:r>
              <a:rPr lang="en-US" sz="1500" dirty="0" smtClean="0"/>
              <a:t>http://</a:t>
            </a:r>
            <a:r>
              <a:rPr lang="en-US" sz="1500" dirty="0" err="1" smtClean="0"/>
              <a:t>nctower.com</a:t>
            </a:r>
            <a:r>
              <a:rPr lang="en-US" sz="1500" dirty="0" smtClean="0"/>
              <a:t>/output/</a:t>
            </a:r>
            <a:r>
              <a:rPr lang="en-US" sz="1500" dirty="0" err="1" smtClean="0"/>
              <a:t>unc</a:t>
            </a:r>
            <a:r>
              <a:rPr lang="en-US" sz="1500" dirty="0" smtClean="0"/>
              <a:t>/7810/</a:t>
            </a:r>
          </a:p>
          <a:p>
            <a:r>
              <a:rPr lang="en-US" sz="1500" dirty="0" smtClean="0"/>
              <a:t>2007-2008 Bachelor Degree graduates from All NC Universities</a:t>
            </a:r>
          </a:p>
          <a:p>
            <a:endParaRPr lang="en-US" sz="1500" dirty="0" smtClean="0"/>
          </a:p>
          <a:p>
            <a:endParaRPr lang="en-US" sz="1500" dirty="0" smtClean="0"/>
          </a:p>
          <a:p>
            <a:r>
              <a:rPr lang="en-US" sz="1500" dirty="0" smtClean="0"/>
              <a:t>http://</a:t>
            </a:r>
            <a:r>
              <a:rPr lang="en-US" sz="1500" dirty="0" err="1" smtClean="0"/>
              <a:t>nctower.com</a:t>
            </a:r>
            <a:r>
              <a:rPr lang="en-US" sz="1500" dirty="0" smtClean="0"/>
              <a:t>/output/</a:t>
            </a:r>
            <a:r>
              <a:rPr lang="en-US" sz="1500" dirty="0" err="1" smtClean="0"/>
              <a:t>ncccs</a:t>
            </a:r>
            <a:r>
              <a:rPr lang="en-US" sz="1500" dirty="0" smtClean="0"/>
              <a:t>/4840-4946-4797-4887-5059/</a:t>
            </a:r>
          </a:p>
          <a:p>
            <a:r>
              <a:rPr lang="en-US" sz="1500" dirty="0" smtClean="0"/>
              <a:t>2007-2008 graduates from selected Associate Degree programs in NC</a:t>
            </a:r>
          </a:p>
          <a:p>
            <a:endParaRPr lang="en-US" sz="15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20546224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baseline="0" dirty="0" smtClean="0">
                <a:ea typeface="ヒラギノ角ゴ Pro W3" charset="0"/>
              </a:rPr>
              <a:t>This is our sixth annual North Carolina Advanced Manufacturing Careers Awareness Week</a:t>
            </a:r>
          </a:p>
          <a:p>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Last year We had </a:t>
            </a:r>
            <a:r>
              <a:rPr lang="en-US" dirty="0" smtClean="0">
                <a:ea typeface="ヒラギノ角ゴ Pro W3" charset="0"/>
              </a:rPr>
              <a:t>6</a:t>
            </a:r>
            <a:r>
              <a:rPr lang="en-US" baseline="0" dirty="0" smtClean="0">
                <a:ea typeface="ヒラギノ角ゴ Pro W3" charset="0"/>
              </a:rPr>
              <a:t>0 open houses all across the state, mostly at manufacturing companies and community colleges,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Make sure your students, and their parents, know about these open houses next month.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r>
              <a:rPr lang="en-US" baseline="0" dirty="0" smtClean="0">
                <a:ea typeface="ヒラギノ角ゴ Pro W3" charset="0"/>
              </a:rPr>
              <a:t>Details are on the </a:t>
            </a:r>
            <a:r>
              <a:rPr lang="en-US" baseline="0" dirty="0" err="1" smtClean="0">
                <a:ea typeface="ヒラギノ角ゴ Pro W3" charset="0"/>
              </a:rPr>
              <a:t>nc</a:t>
            </a:r>
            <a:r>
              <a:rPr lang="en-US" baseline="0" dirty="0" smtClean="0">
                <a:ea typeface="ヒラギノ角ゴ Pro W3" charset="0"/>
              </a:rPr>
              <a:t> </a:t>
            </a:r>
            <a:r>
              <a:rPr lang="en-US" baseline="0" dirty="0" err="1" smtClean="0">
                <a:ea typeface="ヒラギノ角ゴ Pro W3" charset="0"/>
              </a:rPr>
              <a:t>perkins</a:t>
            </a:r>
            <a:r>
              <a:rPr lang="en-US" baseline="0" dirty="0" smtClean="0">
                <a:ea typeface="ヒラギノ角ゴ Pro W3" charset="0"/>
              </a:rPr>
              <a:t> dot org website.</a:t>
            </a: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p>
          <a:p>
            <a:r>
              <a:rPr lang="en-US" dirty="0"/>
              <a:t>April </a:t>
            </a:r>
            <a:r>
              <a:rPr lang="en-US" dirty="0" smtClean="0"/>
              <a:t>8-12, </a:t>
            </a:r>
            <a:r>
              <a:rPr lang="en-US" dirty="0"/>
              <a:t>2013 </a:t>
            </a:r>
            <a:endParaRPr lang="en-US" dirty="0" smtClean="0"/>
          </a:p>
          <a:p>
            <a:r>
              <a:rPr lang="en-US" dirty="0" smtClean="0"/>
              <a:t>April 7-11, </a:t>
            </a:r>
            <a:r>
              <a:rPr lang="en-US" dirty="0"/>
              <a:t>2014 </a:t>
            </a:r>
            <a:endParaRPr lang="en-US" dirty="0" smtClean="0"/>
          </a:p>
          <a:p>
            <a:r>
              <a:rPr lang="en-US" dirty="0" smtClean="0"/>
              <a:t>April 13-17, </a:t>
            </a:r>
            <a:r>
              <a:rPr lang="en-US" dirty="0"/>
              <a:t>2015 </a:t>
            </a:r>
            <a:endParaRPr lang="en-US" dirty="0" smtClean="0"/>
          </a:p>
          <a:p>
            <a:r>
              <a:rPr lang="en-US" dirty="0" smtClean="0"/>
              <a:t>April 4-8, </a:t>
            </a:r>
            <a:r>
              <a:rPr lang="en-US" dirty="0"/>
              <a:t>2016 </a:t>
            </a:r>
            <a:endParaRPr lang="en-US" dirty="0" smtClean="0"/>
          </a:p>
          <a:p>
            <a:r>
              <a:rPr lang="en-US" dirty="0" smtClean="0"/>
              <a:t>October 3-7, </a:t>
            </a:r>
            <a:r>
              <a:rPr lang="en-US" dirty="0"/>
              <a:t>2016 </a:t>
            </a:r>
            <a:endParaRPr lang="en-US" dirty="0" smtClean="0"/>
          </a:p>
          <a:p>
            <a:r>
              <a:rPr lang="en-US" dirty="0" smtClean="0"/>
              <a:t>October 2-6, </a:t>
            </a:r>
            <a:r>
              <a:rPr lang="en-US" dirty="0"/>
              <a:t>2017 </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90</a:t>
            </a:fld>
            <a:endParaRPr lang="en-US" sz="1300"/>
          </a:p>
        </p:txBody>
      </p:sp>
    </p:spTree>
    <p:extLst>
      <p:ext uri="{BB962C8B-B14F-4D97-AF65-F5344CB8AC3E}">
        <p14:creationId xmlns:p14="http://schemas.microsoft.com/office/powerpoint/2010/main" val="20732173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5935" y="529542"/>
            <a:ext cx="1973483" cy="1480112"/>
          </a:xfrm>
        </p:spPr>
      </p:sp>
      <p:sp>
        <p:nvSpPr>
          <p:cNvPr id="3" name="Notes Placeholder 2"/>
          <p:cNvSpPr>
            <a:spLocks noGrp="1"/>
          </p:cNvSpPr>
          <p:nvPr>
            <p:ph type="body" idx="1"/>
          </p:nvPr>
        </p:nvSpPr>
        <p:spPr>
          <a:xfrm>
            <a:off x="685800" y="2095018"/>
            <a:ext cx="5486400" cy="7048982"/>
          </a:xfrm>
        </p:spPr>
        <p:txBody>
          <a:bodyPr>
            <a:noAutofit/>
          </a:bodyPr>
          <a:lstStyle/>
          <a:p>
            <a:r>
              <a:rPr lang="en-US" dirty="0" smtClean="0"/>
              <a:t>Right Now, there</a:t>
            </a:r>
            <a:r>
              <a:rPr lang="en-US" baseline="0" dirty="0" smtClean="0"/>
              <a:t> are already xx events planned for North Carolina and entered on the national calendar.  </a:t>
            </a:r>
          </a:p>
          <a:p>
            <a:endParaRPr lang="en-US" baseline="0" dirty="0" smtClean="0"/>
          </a:p>
          <a:p>
            <a:r>
              <a:rPr lang="en-US" baseline="0" dirty="0" smtClean="0"/>
              <a:t>Most of those events are at manufacturers. Many are at community colleges.  Some are at community centers.</a:t>
            </a:r>
          </a:p>
          <a:p>
            <a:endParaRPr lang="en-US" baseline="0" dirty="0" smtClean="0"/>
          </a:p>
          <a:p>
            <a:r>
              <a:rPr lang="en-US" baseline="0" dirty="0" smtClean="0"/>
              <a:t>It’s not just businesses and colleges, The Charlotte Chamber is sponsoring a symposium and an expo.</a:t>
            </a:r>
          </a:p>
          <a:p>
            <a:endParaRPr lang="en-US" baseline="0" dirty="0" smtClean="0"/>
          </a:p>
          <a:p>
            <a:r>
              <a:rPr lang="en-US" baseline="0" dirty="0" smtClean="0"/>
              <a:t>If you are in a border county, be sure to check out the events in the neighboring states.  The map on the website will let you see the events in all of the states.</a:t>
            </a:r>
          </a:p>
          <a:p>
            <a:endParaRPr lang="en-US" baseline="0" dirty="0" smtClean="0"/>
          </a:p>
          <a:p>
            <a:r>
              <a:rPr lang="en-US" baseline="0" dirty="0" smtClean="0"/>
              <a:t>Most of these events are open to the public. Some require advanced notice, and some may be by-invitation-only. </a:t>
            </a:r>
          </a:p>
          <a:p>
            <a:r>
              <a:rPr lang="en-US" baseline="0" dirty="0" smtClean="0"/>
              <a:t>Some might allow school groups during the day and open to the public in the evening.  Be sure to check out the requirements.</a:t>
            </a:r>
          </a:p>
          <a:p>
            <a:endParaRPr lang="en-US" baseline="0" dirty="0" smtClean="0"/>
          </a:p>
          <a:p>
            <a:r>
              <a:rPr lang="en-US" baseline="0" dirty="0" smtClean="0"/>
              <a:t>Also, some may have </a:t>
            </a:r>
            <a:r>
              <a:rPr lang="en-US" u="sng" baseline="0" dirty="0" smtClean="0"/>
              <a:t>age</a:t>
            </a:r>
            <a:r>
              <a:rPr lang="en-US" baseline="0" dirty="0" smtClean="0"/>
              <a:t> restrictions or restrictions on what to wear, like shoes that might be required to walk around the factory.</a:t>
            </a:r>
          </a:p>
          <a:p>
            <a:endParaRPr lang="en-US" baseline="0" dirty="0" smtClean="0"/>
          </a:p>
          <a:p>
            <a:r>
              <a:rPr lang="en-US" baseline="0" dirty="0" smtClean="0"/>
              <a:t>Each of the events has a contact person, so call to make sure that you will be able to get the most out of the visit.</a:t>
            </a:r>
          </a:p>
          <a:p>
            <a:endParaRPr lang="en-US" baseline="0" dirty="0" smtClean="0"/>
          </a:p>
          <a:p>
            <a:endParaRPr lang="en-US" baseline="0" dirty="0" smtClean="0"/>
          </a:p>
          <a:p>
            <a:r>
              <a:rPr lang="en-US" baseline="0" dirty="0" smtClean="0"/>
              <a:t>======</a:t>
            </a:r>
          </a:p>
          <a:p>
            <a:r>
              <a:rPr lang="en-US" baseline="0" dirty="0" smtClean="0"/>
              <a:t>http://</a:t>
            </a:r>
            <a:r>
              <a:rPr lang="en-US" baseline="0" dirty="0" err="1" smtClean="0"/>
              <a:t>www.mfgday.com</a:t>
            </a:r>
            <a:r>
              <a:rPr lang="en-US" baseline="0" dirty="0" smtClean="0"/>
              <a:t>/</a:t>
            </a:r>
            <a:r>
              <a:rPr lang="en-US" baseline="0" dirty="0" err="1" smtClean="0"/>
              <a:t>events?country</a:t>
            </a:r>
            <a:r>
              <a:rPr lang="en-US" baseline="0" dirty="0" smtClean="0"/>
              <a:t>=</a:t>
            </a:r>
            <a:r>
              <a:rPr lang="en-US" baseline="0" dirty="0" err="1" smtClean="0"/>
              <a:t>US&amp;state</a:t>
            </a:r>
            <a:r>
              <a:rPr lang="en-US" baseline="0" dirty="0" smtClean="0"/>
              <a:t>=</a:t>
            </a:r>
            <a:r>
              <a:rPr lang="en-US" baseline="0" dirty="0" err="1" smtClean="0"/>
              <a:t>NC#filter</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91</a:t>
            </a:fld>
            <a:endParaRPr lang="en-US"/>
          </a:p>
        </p:txBody>
      </p:sp>
    </p:spTree>
    <p:extLst>
      <p:ext uri="{BB962C8B-B14F-4D97-AF65-F5344CB8AC3E}">
        <p14:creationId xmlns:p14="http://schemas.microsoft.com/office/powerpoint/2010/main" val="8830368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92</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smtClean="0">
                <a:ea typeface="ヒラギノ角ゴ Pro W3" charset="0"/>
              </a:rPr>
              <a:t>It profoundly </a:t>
            </a:r>
            <a:r>
              <a:rPr lang="en-US" dirty="0">
                <a:ea typeface="ヒラギノ角ゴ Pro W3" charset="0"/>
              </a:rPr>
              <a:t>reminds us that we are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for </a:t>
            </a:r>
            <a:r>
              <a:rPr lang="en-US" dirty="0">
                <a:ea typeface="ヒラギノ角ゴ Pro W3" charset="0"/>
              </a:rPr>
              <a:t>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9180465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93</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t>
            </a:r>
            <a:r>
              <a:rPr lang="en-US" dirty="0" smtClean="0">
                <a:ea typeface="ヒラギノ角ゴ Pro W3" charset="0"/>
              </a:rPr>
              <a:t>and they will be Using </a:t>
            </a:r>
            <a:r>
              <a:rPr lang="en-US" dirty="0">
                <a:ea typeface="ヒラギノ角ゴ Pro W3" charset="0"/>
              </a:rPr>
              <a:t>technologies that have not yet been invented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3418203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94</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smtClean="0">
                <a:ea typeface="ヒラギノ角ゴ Pro W3" charset="0"/>
              </a:rPr>
              <a:t>… </a:t>
            </a:r>
            <a:r>
              <a:rPr lang="en-US" dirty="0">
                <a:ea typeface="ヒラギノ角ゴ Pro W3" charset="0"/>
              </a:rPr>
              <a:t>to solve </a:t>
            </a:r>
            <a:r>
              <a:rPr lang="en-US" dirty="0" smtClean="0">
                <a:ea typeface="ヒラギノ角ゴ Pro W3" charset="0"/>
              </a:rPr>
              <a:t>problems </a:t>
            </a:r>
            <a:r>
              <a:rPr lang="en-US" dirty="0">
                <a:ea typeface="ヒラギノ角ゴ Pro W3" charset="0"/>
              </a:rPr>
              <a:t>that we do not yet know are problems.</a:t>
            </a:r>
          </a:p>
          <a:p>
            <a:pPr eaLnBrk="1" hangingPunct="1"/>
            <a:endParaRPr lang="en-US" dirty="0">
              <a:ea typeface="ヒラギノ角ゴ Pro W3" charset="0"/>
            </a:endParaRPr>
          </a:p>
          <a:p>
            <a:pPr eaLnBrk="1" hangingPunct="1"/>
            <a:r>
              <a:rPr lang="en-US" dirty="0" smtClean="0">
                <a:ea typeface="ヒラギノ角ゴ Pro W3" charset="0"/>
              </a:rPr>
              <a:t>Are we </a:t>
            </a:r>
            <a:r>
              <a:rPr lang="en-US" u="sng" dirty="0" smtClean="0">
                <a:ea typeface="ヒラギノ角ゴ Pro W3" charset="0"/>
              </a:rPr>
              <a:t>equipping </a:t>
            </a:r>
            <a:r>
              <a:rPr lang="en-US" dirty="0" smtClean="0">
                <a:ea typeface="ヒラギノ角ゴ Pro W3" charset="0"/>
              </a:rPr>
              <a:t>the </a:t>
            </a:r>
            <a:r>
              <a:rPr lang="en-US" dirty="0">
                <a:ea typeface="ヒラギノ角ゴ Pro W3" charset="0"/>
              </a:rPr>
              <a:t>next generation </a:t>
            </a:r>
            <a:r>
              <a:rPr lang="en-US" dirty="0" smtClean="0">
                <a:ea typeface="ヒラギノ角ゴ Pro W3" charset="0"/>
              </a:rPr>
              <a:t>with </a:t>
            </a:r>
            <a:r>
              <a:rPr lang="en-US" dirty="0">
                <a:ea typeface="ヒラギノ角ゴ Pro W3" charset="0"/>
              </a:rPr>
              <a:t>the knowledge and tools they will need to do this</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7573299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a:t>
            </a:r>
            <a:r>
              <a:rPr lang="en-US" dirty="0" smtClean="0">
                <a:ea typeface="ヒラギノ角ゴ Pro W3" charset="0"/>
              </a:rPr>
              <a:t>become </a:t>
            </a:r>
            <a:r>
              <a:rPr lang="en-US" dirty="0">
                <a:ea typeface="ヒラギノ角ゴ Pro W3" charset="0"/>
              </a:rPr>
              <a:t>obsolete?  </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Yes</a:t>
            </a:r>
            <a:r>
              <a:rPr lang="en-US" dirty="0">
                <a:ea typeface="ヒラギノ角ゴ Pro W3" charset="0"/>
              </a:rPr>
              <a:t>, these will </a:t>
            </a:r>
            <a:r>
              <a:rPr lang="en-US" u="sng" dirty="0">
                <a:ea typeface="ヒラギノ角ゴ Pro W3" charset="0"/>
              </a:rPr>
              <a:t>all</a:t>
            </a:r>
            <a:r>
              <a:rPr lang="en-US" dirty="0">
                <a:ea typeface="ヒラギノ角ゴ Pro W3" charset="0"/>
              </a:rPr>
              <a:t> </a:t>
            </a:r>
            <a:r>
              <a:rPr lang="en-US" dirty="0" smtClean="0">
                <a:ea typeface="ヒラギノ角ゴ Pro W3" charset="0"/>
              </a:rPr>
              <a:t>become </a:t>
            </a:r>
            <a:r>
              <a:rPr lang="en-US" dirty="0">
                <a:ea typeface="ヒラギノ角ゴ Pro W3" charset="0"/>
              </a:rPr>
              <a:t>obsolete someday soon</a:t>
            </a:r>
            <a:r>
              <a:rPr lang="en-US" dirty="0" smtClean="0">
                <a:ea typeface="ヒラギノ角ゴ Pro W3" charset="0"/>
              </a:rPr>
              <a:t>!</a:t>
            </a:r>
          </a:p>
          <a:p>
            <a:endParaRPr lang="en-US" dirty="0" smtClean="0">
              <a:ea typeface="ヒラギノ角ゴ Pro W3" charset="0"/>
            </a:endParaRP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95</a:t>
            </a:fld>
            <a:endParaRPr lang="en-US" sz="1300"/>
          </a:p>
        </p:txBody>
      </p:sp>
    </p:spTree>
    <p:extLst>
      <p:ext uri="{BB962C8B-B14F-4D97-AF65-F5344CB8AC3E}">
        <p14:creationId xmlns:p14="http://schemas.microsoft.com/office/powerpoint/2010/main" val="13644505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360612" cy="1771650"/>
          </a:xfrm>
          <a:ln/>
        </p:spPr>
      </p:sp>
      <p:sp>
        <p:nvSpPr>
          <p:cNvPr id="168962" name="Notes Placeholder 2"/>
          <p:cNvSpPr>
            <a:spLocks noGrp="1"/>
          </p:cNvSpPr>
          <p:nvPr>
            <p:ph type="body" idx="1"/>
          </p:nvPr>
        </p:nvSpPr>
        <p:spPr>
          <a:xfrm>
            <a:off x="838200" y="2286000"/>
            <a:ext cx="50292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r>
              <a:rPr lang="en-US" dirty="0" smtClean="0">
                <a:ea typeface="ヒラギノ角ゴ Pro W3" charset="0"/>
              </a:rPr>
              <a:t>.</a:t>
            </a:r>
            <a:endParaRPr lang="en-US" dirty="0">
              <a:ea typeface="ヒラギノ角ゴ Pro W3" charset="0"/>
            </a:endParaRP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a:t>
            </a:r>
            <a:r>
              <a:rPr lang="en-US" dirty="0" smtClean="0">
                <a:ea typeface="ヒラギノ角ゴ Pro W3" charset="0"/>
              </a:rPr>
              <a:t>didn't</a:t>
            </a:r>
            <a:r>
              <a:rPr lang="en-US" altLang="ja-JP" dirty="0" smtClean="0">
                <a:ea typeface="ヒラギノ角ゴ Pro W3" charset="0"/>
              </a:rPr>
              <a:t> </a:t>
            </a:r>
            <a:r>
              <a:rPr lang="en-US" altLang="ja-JP" dirty="0">
                <a:ea typeface="ヒラギノ角ゴ Pro W3" charset="0"/>
              </a:rPr>
              <a:t>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a:t>
            </a:r>
            <a:r>
              <a:rPr lang="en-US" altLang="ja-JP" dirty="0" smtClean="0">
                <a:ea typeface="ヒラギノ角ゴ Pro W3" charset="0"/>
              </a:rPr>
              <a:t>fuel, </a:t>
            </a:r>
            <a:r>
              <a:rPr lang="en-US" altLang="ja-JP" dirty="0">
                <a:ea typeface="ヒラギノ角ゴ Pro W3" charset="0"/>
              </a:rPr>
              <a:t>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cooking </a:t>
            </a:r>
            <a:r>
              <a:rPr lang="en-US" dirty="0" smtClean="0">
                <a:ea typeface="ヒラギノ角ゴ Pro W3" charset="0"/>
              </a:rPr>
              <a:t>oil, </a:t>
            </a:r>
            <a:r>
              <a:rPr lang="en-US" dirty="0">
                <a:ea typeface="ヒラギノ角ゴ Pro W3" charset="0"/>
              </a:rPr>
              <a:t>so they can use it to fuel their Diesel-powered vehicle</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a:t>
            </a:r>
            <a:r>
              <a:rPr lang="en-US" u="sng" dirty="0" smtClean="0">
                <a:ea typeface="ヒラギノ角ゴ Pro W3" charset="0"/>
              </a:rPr>
              <a:t>Electric</a:t>
            </a:r>
            <a:r>
              <a:rPr lang="en-US" dirty="0" smtClean="0">
                <a:ea typeface="ヒラギノ角ゴ Pro W3" charset="0"/>
              </a:rPr>
              <a:t> cars?  Invented almost</a:t>
            </a:r>
            <a:r>
              <a:rPr lang="en-US" baseline="0" dirty="0" smtClean="0">
                <a:ea typeface="ヒラギノ角ゴ Pro W3" charset="0"/>
              </a:rPr>
              <a:t> 200 years ago. Electric cars were very popular until the early 1900s when gasoline-powered engines took over, because -- at the time -- </a:t>
            </a:r>
            <a:r>
              <a:rPr lang="en-US" u="sng" baseline="0" dirty="0" smtClean="0">
                <a:ea typeface="ヒラギノ角ゴ Pro W3" charset="0"/>
              </a:rPr>
              <a:t>gasoline</a:t>
            </a:r>
            <a:r>
              <a:rPr lang="en-US" baseline="0" dirty="0" smtClean="0">
                <a:ea typeface="ヒラギノ角ゴ Pro W3" charset="0"/>
              </a:rPr>
              <a:t> was very </a:t>
            </a:r>
            <a:r>
              <a:rPr lang="en-US" u="sng" baseline="0" dirty="0" smtClean="0">
                <a:ea typeface="ヒラギノ角ゴ Pro W3" charset="0"/>
              </a:rPr>
              <a:t>cheap</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smtClean="0">
                <a:ea typeface="ヒラギノ角ゴ Pro W3" charset="0"/>
              </a:rPr>
              <a:t>stills</a:t>
            </a:r>
            <a:r>
              <a:rPr lang="en-US" dirty="0" smtClean="0">
                <a:ea typeface="ヒラギノ角ゴ Pro W3" charset="0"/>
              </a:rPr>
              <a:t> </a:t>
            </a:r>
            <a:r>
              <a:rPr lang="en-US" dirty="0">
                <a:ea typeface="ヒラギノ角ゴ Pro W3" charset="0"/>
              </a:rPr>
              <a:t>to create legal moonshine that we can burn in our cars. </a:t>
            </a:r>
          </a:p>
          <a:p>
            <a:endParaRPr lang="en-US" dirty="0">
              <a:ea typeface="ヒラギノ角ゴ Pro W3" charset="0"/>
            </a:endParaRPr>
          </a:p>
          <a:p>
            <a:r>
              <a:rPr lang="en-US" dirty="0" smtClean="0">
                <a:ea typeface="ヒラギノ角ゴ Pro W3" charset="0"/>
              </a:rPr>
              <a:t>Yes</a:t>
            </a:r>
            <a:r>
              <a:rPr lang="en-US" dirty="0">
                <a:ea typeface="ヒラギノ角ゴ Pro W3" charset="0"/>
              </a:rPr>
              <a:t>,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96</a:t>
            </a:fld>
            <a:endParaRPr lang="en-US" sz="1300"/>
          </a:p>
        </p:txBody>
      </p:sp>
    </p:spTree>
    <p:extLst>
      <p:ext uri="{BB962C8B-B14F-4D97-AF65-F5344CB8AC3E}">
        <p14:creationId xmlns:p14="http://schemas.microsoft.com/office/powerpoint/2010/main" val="18287444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dirty="0" smtClean="0"/>
              <a:t>The employers know what they want in their new recruits.  </a:t>
            </a:r>
          </a:p>
          <a:p>
            <a:r>
              <a:rPr lang="en-US" dirty="0" smtClean="0"/>
              <a:t>And it is not always what the education establishment is</a:t>
            </a:r>
            <a:r>
              <a:rPr lang="en-US" baseline="0" dirty="0" smtClean="0"/>
              <a:t> giving them.</a:t>
            </a:r>
          </a:p>
          <a:p>
            <a:endParaRPr lang="en-US" dirty="0" smtClean="0"/>
          </a:p>
          <a:p>
            <a:r>
              <a:rPr lang="en-US" baseline="0" dirty="0" smtClean="0"/>
              <a:t>The high schools seem to be more concerned with GPAs and getting students into the best colleges.</a:t>
            </a:r>
          </a:p>
          <a:p>
            <a:endParaRPr lang="en-US" baseline="0" dirty="0" smtClean="0"/>
          </a:p>
          <a:p>
            <a:r>
              <a:rPr lang="en-US" baseline="0" dirty="0" smtClean="0"/>
              <a:t>The focus should be on getting on the education pathway that would actually be beneficial to securing employment.</a:t>
            </a:r>
          </a:p>
          <a:p>
            <a:endParaRPr lang="en-US" baseline="0" dirty="0" smtClean="0"/>
          </a:p>
          <a:p>
            <a:r>
              <a:rPr lang="en-US" baseline="0" dirty="0" smtClean="0"/>
              <a:t>Do we even know who the employers are -- where our students will be working in the near future.</a:t>
            </a:r>
          </a:p>
          <a:p>
            <a:endParaRPr lang="en-US" baseline="0" dirty="0" smtClean="0"/>
          </a:p>
          <a:p>
            <a:r>
              <a:rPr lang="en-US" baseline="0" dirty="0" smtClean="0"/>
              <a:t>Do we know what the employers are looking for in their new recruits?</a:t>
            </a:r>
          </a:p>
          <a:p>
            <a:endParaRPr lang="en-US" baseline="0" dirty="0" smtClean="0"/>
          </a:p>
          <a:p>
            <a:endParaRPr lang="en-US" baseline="0" dirty="0" smtClean="0"/>
          </a:p>
          <a:p>
            <a:r>
              <a:rPr lang="en-US" baseline="0" dirty="0" smtClean="0"/>
              <a:t>=======</a:t>
            </a:r>
          </a:p>
          <a:p>
            <a:r>
              <a:rPr lang="en-US" dirty="0" smtClean="0"/>
              <a:t>https://</a:t>
            </a:r>
            <a:r>
              <a:rPr lang="en-US" dirty="0" err="1" smtClean="0"/>
              <a:t>www.aacu.org</a:t>
            </a:r>
            <a:r>
              <a:rPr lang="en-US" dirty="0" smtClean="0"/>
              <a:t>/press/press-releases/employers-more-interested-critical-thinking-and-problem-solving-college-major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97</a:t>
            </a:fld>
            <a:endParaRPr lang="en-US"/>
          </a:p>
        </p:txBody>
      </p:sp>
    </p:spTree>
    <p:extLst>
      <p:ext uri="{BB962C8B-B14F-4D97-AF65-F5344CB8AC3E}">
        <p14:creationId xmlns:p14="http://schemas.microsoft.com/office/powerpoint/2010/main" val="19884032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800600"/>
          </a:xfrm>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t>The North Carolina Department</a:t>
            </a:r>
            <a:r>
              <a:rPr lang="en-US" sz="1900" baseline="0" dirty="0" smtClean="0"/>
              <a:t> of Commerce </a:t>
            </a:r>
            <a:r>
              <a:rPr lang="en-US" sz="1900" dirty="0" smtClean="0"/>
              <a:t>surveys</a:t>
            </a:r>
            <a:r>
              <a:rPr lang="en-US" sz="1900" baseline="0" dirty="0" smtClean="0"/>
              <a:t> businesses all across the state every two years.</a:t>
            </a:r>
          </a:p>
          <a:p>
            <a:endParaRPr lang="en-US" sz="1900" baseline="0" dirty="0" smtClean="0"/>
          </a:p>
          <a:p>
            <a:r>
              <a:rPr lang="en-US" sz="1900" baseline="0" dirty="0" smtClean="0"/>
              <a:t>For 2016, they collected </a:t>
            </a:r>
            <a:r>
              <a:rPr lang="en-US" sz="1900" dirty="0" smtClean="0"/>
              <a:t>19 hundred</a:t>
            </a:r>
            <a:r>
              <a:rPr lang="en-US" sz="1900" baseline="0" dirty="0" smtClean="0"/>
              <a:t> surveys.</a:t>
            </a:r>
          </a:p>
          <a:p>
            <a:endParaRPr lang="en-US" sz="1900" baseline="0" dirty="0" smtClean="0"/>
          </a:p>
          <a:p>
            <a:r>
              <a:rPr lang="en-US" sz="1900" baseline="0" dirty="0" smtClean="0"/>
              <a:t>This included companies of </a:t>
            </a:r>
            <a:r>
              <a:rPr lang="en-US" sz="1900" u="sng" baseline="0" dirty="0" smtClean="0"/>
              <a:t>all</a:t>
            </a:r>
            <a:r>
              <a:rPr lang="en-US" sz="1900" baseline="0" dirty="0" smtClean="0"/>
              <a:t> sizes from </a:t>
            </a:r>
            <a:r>
              <a:rPr lang="en-US" sz="1900" u="sng" baseline="0" dirty="0" smtClean="0"/>
              <a:t>all</a:t>
            </a:r>
            <a:r>
              <a:rPr lang="en-US" sz="1900" baseline="0" dirty="0" smtClean="0"/>
              <a:t> 100 counties.</a:t>
            </a:r>
          </a:p>
          <a:p>
            <a:endParaRPr lang="en-US" sz="1900" baseline="0" dirty="0" smtClean="0"/>
          </a:p>
          <a:p>
            <a:endParaRPr lang="en-US" sz="1900" baseline="0" dirty="0" smtClean="0"/>
          </a:p>
          <a:p>
            <a:endParaRPr lang="en-US" sz="1900" dirty="0" smtClean="0"/>
          </a:p>
          <a:p>
            <a:endParaRPr lang="en-US" sz="1900" dirty="0" smtClean="0"/>
          </a:p>
          <a:p>
            <a:endParaRPr lang="en-US" sz="1900"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98</a:t>
            </a:fld>
            <a:endParaRPr lang="en-US"/>
          </a:p>
        </p:txBody>
      </p:sp>
    </p:spTree>
    <p:extLst>
      <p:ext uri="{BB962C8B-B14F-4D97-AF65-F5344CB8AC3E}">
        <p14:creationId xmlns:p14="http://schemas.microsoft.com/office/powerpoint/2010/main" val="7238708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62400" cy="2971800"/>
          </a:xfrm>
        </p:spPr>
      </p:sp>
      <p:sp>
        <p:nvSpPr>
          <p:cNvPr id="3" name="Notes Placeholder 2"/>
          <p:cNvSpPr>
            <a:spLocks noGrp="1"/>
          </p:cNvSpPr>
          <p:nvPr>
            <p:ph type="body" idx="1"/>
          </p:nvPr>
        </p:nvSpPr>
        <p:spPr>
          <a:xfrm>
            <a:off x="685800" y="3962400"/>
            <a:ext cx="5486400" cy="5257800"/>
          </a:xfrm>
        </p:spPr>
        <p:txBody>
          <a:bodyPr>
            <a:normAutofit fontScale="32500" lnSpcReduction="20000"/>
          </a:bodyPr>
          <a:lstStyle/>
          <a:p>
            <a:r>
              <a:rPr lang="en-US" sz="4900" dirty="0" smtClean="0"/>
              <a:t>This survey found that Four out of</a:t>
            </a:r>
            <a:r>
              <a:rPr lang="en-US" sz="4900" baseline="0" dirty="0" smtClean="0"/>
              <a:t> Ten employers who tried to hire in the past year had difficulty filling at least one position.</a:t>
            </a:r>
            <a:endParaRPr lang="en-US" sz="4900" dirty="0" smtClean="0"/>
          </a:p>
          <a:p>
            <a:endParaRPr lang="en-US" sz="4900" dirty="0" smtClean="0"/>
          </a:p>
          <a:p>
            <a:r>
              <a:rPr lang="en-US" sz="4900" dirty="0" smtClean="0"/>
              <a:t>First</a:t>
            </a:r>
            <a:r>
              <a:rPr lang="en-US" sz="4900" baseline="0" dirty="0" smtClean="0"/>
              <a:t> on the list  - </a:t>
            </a:r>
            <a:r>
              <a:rPr lang="en-US" sz="4900" dirty="0" smtClean="0"/>
              <a:t>The</a:t>
            </a:r>
            <a:r>
              <a:rPr lang="en-US" sz="4900" baseline="0" dirty="0" smtClean="0"/>
              <a:t> employers said their new recruits lacked work experience.</a:t>
            </a:r>
          </a:p>
          <a:p>
            <a:endParaRPr lang="en-US" sz="4900" baseline="0" dirty="0" smtClean="0"/>
          </a:p>
          <a:p>
            <a:r>
              <a:rPr lang="en-US" sz="4900" baseline="0" dirty="0" smtClean="0"/>
              <a:t>Well if that is true, you can show them how a good work-based learning program, like an internship, can help their future employees get the work experience they need.</a:t>
            </a:r>
          </a:p>
          <a:p>
            <a:endParaRPr lang="en-US" sz="4900" baseline="0" dirty="0" smtClean="0"/>
          </a:p>
          <a:p>
            <a:r>
              <a:rPr lang="en-US" sz="4900" baseline="0" dirty="0" smtClean="0"/>
              <a:t>And second -- is education and training. That’s why </a:t>
            </a:r>
            <a:r>
              <a:rPr lang="en-US" sz="4900" u="sng" baseline="0" dirty="0" smtClean="0"/>
              <a:t>we</a:t>
            </a:r>
            <a:r>
              <a:rPr lang="en-US" sz="4900" baseline="0" dirty="0" smtClean="0"/>
              <a:t> are here to help educate their new recruits.</a:t>
            </a:r>
          </a:p>
          <a:p>
            <a:endParaRPr lang="en-US" sz="4900" baseline="0" dirty="0" smtClean="0"/>
          </a:p>
          <a:p>
            <a:r>
              <a:rPr lang="en-US" sz="4900" baseline="0" dirty="0" smtClean="0"/>
              <a:t>What else can we do to help prepare their new recruits?</a:t>
            </a:r>
          </a:p>
          <a:p>
            <a:endParaRPr lang="en-US" sz="4900" baseline="0" dirty="0" smtClean="0"/>
          </a:p>
          <a:p>
            <a:r>
              <a:rPr lang="en-US" sz="4900" baseline="0" dirty="0" smtClean="0"/>
              <a:t>Ask your local employers if this chart is true for their company.</a:t>
            </a:r>
          </a:p>
          <a:p>
            <a:endParaRPr lang="en-US" sz="4900" baseline="0" dirty="0" smtClean="0"/>
          </a:p>
          <a:p>
            <a:r>
              <a:rPr lang="en-US" sz="4900" baseline="0" dirty="0" smtClean="0"/>
              <a:t>Are there other items they think should be added to his list?</a:t>
            </a:r>
          </a:p>
          <a:p>
            <a:endParaRPr lang="en-US" sz="4900" dirty="0" smtClean="0"/>
          </a:p>
          <a:p>
            <a:r>
              <a:rPr lang="en-US" sz="4900" dirty="0" smtClean="0"/>
              <a:t>Ask them.  They know what they want.</a:t>
            </a:r>
          </a:p>
          <a:p>
            <a:endParaRPr lang="en-US" sz="2900"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99</a:t>
            </a:fld>
            <a:endParaRPr lang="en-US"/>
          </a:p>
        </p:txBody>
      </p:sp>
    </p:spTree>
    <p:extLst>
      <p:ext uri="{BB962C8B-B14F-4D97-AF65-F5344CB8AC3E}">
        <p14:creationId xmlns:p14="http://schemas.microsoft.com/office/powerpoint/2010/main" val="1269405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9/15/17</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9/15/17</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14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6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8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9/15/17</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9/15/17</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4350" rtl="0" eaLnBrk="1" latinLnBrk="0" hangingPunct="1">
        <a:lnSpc>
          <a:spcPct val="90000"/>
        </a:lnSpc>
        <a:spcBef>
          <a:spcPct val="0"/>
        </a:spcBef>
        <a:buNone/>
        <a:defRPr sz="40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HelvLight" pitchFamily="2"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HelvLight" pitchFamily="2"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HelvLight" pitchFamily="2"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HelvLight" pitchFamily="2"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6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68.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69.tif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7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7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7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7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74.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7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7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77.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78.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79.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80.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8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82.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8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 Id="rId3" Type="http://schemas.openxmlformats.org/officeDocument/2006/relationships/image" Target="../media/image6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 Id="rId3" Type="http://schemas.openxmlformats.org/officeDocument/2006/relationships/image" Target="../media/image8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8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86.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 Id="rId3" Type="http://schemas.openxmlformats.org/officeDocument/2006/relationships/image" Target="../media/image87.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8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 Id="rId3" Type="http://schemas.openxmlformats.org/officeDocument/2006/relationships/image" Target="../media/image89.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 Id="rId3" Type="http://schemas.openxmlformats.org/officeDocument/2006/relationships/image" Target="../media/image9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6.xml"/><Relationship Id="rId3" Type="http://schemas.openxmlformats.org/officeDocument/2006/relationships/image" Target="../media/image91.tif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 Id="rId3" Type="http://schemas.openxmlformats.org/officeDocument/2006/relationships/image" Target="../media/image92.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93.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9.xml"/><Relationship Id="rId3" Type="http://schemas.openxmlformats.org/officeDocument/2006/relationships/image" Target="../media/image9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95.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9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97.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tiff"/></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3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4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4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4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5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5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5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5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5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5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59.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6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6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6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6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64.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65.jpg"/></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5.jpg"/><Relationship Id="rId1" Type="http://schemas.openxmlformats.org/officeDocument/2006/relationships/slideLayout" Target="../slideLayouts/slideLayout6.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5257800" cy="3962400"/>
          </a:xfrm>
        </p:spPr>
        <p:txBody>
          <a:bodyPr>
            <a:normAutofit/>
          </a:bodyPr>
          <a:lstStyle/>
          <a:p>
            <a:pPr algn="l">
              <a:lnSpc>
                <a:spcPct val="110000"/>
              </a:lnSpc>
              <a:defRPr/>
            </a:pPr>
            <a:r>
              <a:rPr lang="en-US" i="1" dirty="0" smtClean="0">
                <a:effectLst>
                  <a:outerShdw blurRad="38100" dist="38100" dir="2700000" algn="tl">
                    <a:srgbClr val="C0C0C0"/>
                  </a:outerShdw>
                </a:effectLst>
              </a:rPr>
              <a:t>A Changing World:  Helping people prepare for career and life success</a:t>
            </a:r>
            <a:endParaRPr lang="en-US" dirty="0" smtClean="0"/>
          </a:p>
        </p:txBody>
      </p:sp>
      <p:sp>
        <p:nvSpPr>
          <p:cNvPr id="3" name="Subtitle 2"/>
          <p:cNvSpPr>
            <a:spLocks noGrp="1"/>
          </p:cNvSpPr>
          <p:nvPr>
            <p:ph type="subTitle" idx="1"/>
          </p:nvPr>
        </p:nvSpPr>
        <p:spPr>
          <a:xfrm>
            <a:off x="0" y="5664200"/>
            <a:ext cx="9144000" cy="11938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a:t>
            </a:r>
          </a:p>
          <a:p>
            <a:pPr eaLnBrk="1" hangingPunct="1">
              <a:defRPr/>
            </a:pPr>
            <a:r>
              <a:rPr lang="en-US" dirty="0" err="1" smtClean="0"/>
              <a:t>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400" y="1943100"/>
            <a:ext cx="3467100" cy="3467100"/>
          </a:xfrm>
          <a:prstGeom prst="rect">
            <a:avLst/>
          </a:prstGeom>
        </p:spPr>
      </p:pic>
    </p:spTree>
    <p:extLst>
      <p:ext uri="{BB962C8B-B14F-4D97-AF65-F5344CB8AC3E}">
        <p14:creationId xmlns:p14="http://schemas.microsoft.com/office/powerpoint/2010/main" val="128012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p:nvPr>
        </p:nvSpPr>
        <p:spPr/>
        <p:txBody>
          <a:bodyPr>
            <a:normAutofit/>
          </a:bodyPr>
          <a:lstStyle/>
          <a:p>
            <a:r>
              <a:rPr lang="en-US" sz="4000" dirty="0" smtClean="0"/>
              <a:t>2024 Projected NC Employment:</a:t>
            </a:r>
            <a:br>
              <a:rPr lang="en-US" sz="4000" dirty="0" smtClean="0"/>
            </a:br>
            <a:r>
              <a:rPr lang="en-US" sz="4000" dirty="0" smtClean="0"/>
              <a:t>Education Required</a:t>
            </a:r>
            <a:endParaRPr lang="en-US" sz="4000" dirty="0"/>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37.0%</a:t>
            </a:r>
            <a:endParaRPr lang="en-US" sz="3200" b="1" dirty="0">
              <a:solidFill>
                <a:schemeClr val="bg1"/>
              </a:solidFill>
              <a:latin typeface="Helvetica Neue" charset="0"/>
            </a:endParaRPr>
          </a:p>
        </p:txBody>
      </p:sp>
      <p:sp>
        <p:nvSpPr>
          <p:cNvPr id="59" name="Text Box 51"/>
          <p:cNvSpPr txBox="1">
            <a:spLocks noChangeArrowheads="1"/>
          </p:cNvSpPr>
          <p:nvPr/>
        </p:nvSpPr>
        <p:spPr bwMode="auto">
          <a:xfrm>
            <a:off x="4343400" y="25130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4.8%</a:t>
            </a:r>
            <a:endParaRPr lang="en-US" sz="3200" b="1" dirty="0">
              <a:solidFill>
                <a:schemeClr val="bg1"/>
              </a:solidFill>
              <a:latin typeface="Helvetica Neue" charset="0"/>
            </a:endParaRPr>
          </a:p>
        </p:txBody>
      </p:sp>
      <p:sp>
        <p:nvSpPr>
          <p:cNvPr id="60" name="Text Box 51"/>
          <p:cNvSpPr txBox="1">
            <a:spLocks noChangeArrowheads="1"/>
          </p:cNvSpPr>
          <p:nvPr/>
        </p:nvSpPr>
        <p:spPr bwMode="auto">
          <a:xfrm>
            <a:off x="5334000" y="3808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4.8%</a:t>
            </a:r>
            <a:endParaRPr lang="en-US" sz="3200" b="1" dirty="0">
              <a:solidFill>
                <a:schemeClr val="bg1"/>
              </a:solidFill>
              <a:latin typeface="Helvetica Neue" charset="0"/>
            </a:endParaRPr>
          </a:p>
        </p:txBody>
      </p:sp>
      <p:sp>
        <p:nvSpPr>
          <p:cNvPr id="61" name="Text Box 51"/>
          <p:cNvSpPr txBox="1">
            <a:spLocks noChangeArrowheads="1"/>
          </p:cNvSpPr>
          <p:nvPr/>
        </p:nvSpPr>
        <p:spPr bwMode="auto">
          <a:xfrm>
            <a:off x="3886200" y="54086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19.0%</a:t>
            </a:r>
            <a:endParaRPr lang="en-US" sz="3200" b="1" dirty="0">
              <a:solidFill>
                <a:schemeClr val="bg1"/>
              </a:solidFill>
              <a:latin typeface="Helvetica Neue" charset="0"/>
            </a:endParaRP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8.0%</a:t>
            </a:r>
            <a:endParaRPr lang="en-US" sz="3200" b="1" dirty="0">
              <a:solidFill>
                <a:schemeClr val="bg1"/>
              </a:solidFill>
              <a:latin typeface="Helvetica Neue" charset="0"/>
            </a:endParaRPr>
          </a:p>
        </p:txBody>
      </p:sp>
      <p:sp>
        <p:nvSpPr>
          <p:cNvPr id="63" name="Text Box 51"/>
          <p:cNvSpPr txBox="1">
            <a:spLocks noChangeArrowheads="1"/>
          </p:cNvSpPr>
          <p:nvPr/>
        </p:nvSpPr>
        <p:spPr bwMode="auto">
          <a:xfrm>
            <a:off x="5334000" y="418941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3.9%</a:t>
            </a:r>
            <a:endParaRPr lang="en-US" sz="3200" b="1" dirty="0">
              <a:solidFill>
                <a:schemeClr val="bg1"/>
              </a:solidFill>
              <a:latin typeface="Helvetica Neue" charset="0"/>
            </a:endParaRP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6.2%</a:t>
            </a:r>
            <a:endParaRPr lang="en-US" sz="3200" b="1" dirty="0">
              <a:solidFill>
                <a:schemeClr val="bg1"/>
              </a:solidFill>
              <a:latin typeface="Helvetica Neue" charset="0"/>
            </a:endParaRPr>
          </a:p>
        </p:txBody>
      </p:sp>
      <p:sp>
        <p:nvSpPr>
          <p:cNvPr id="30" name="Text Box 51"/>
          <p:cNvSpPr txBox="1">
            <a:spLocks noChangeArrowheads="1"/>
          </p:cNvSpPr>
          <p:nvPr/>
        </p:nvSpPr>
        <p:spPr bwMode="auto">
          <a:xfrm>
            <a:off x="4800600" y="3198812"/>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11.6%</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50312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03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4976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63" r="2430"/>
          <a:stretch/>
        </p:blipFill>
        <p:spPr>
          <a:xfrm>
            <a:off x="0" y="38100"/>
            <a:ext cx="9144000" cy="6726120"/>
          </a:xfrm>
          <a:prstGeom prst="rect">
            <a:avLst/>
          </a:prstGeom>
        </p:spPr>
      </p:pic>
    </p:spTree>
    <p:extLst>
      <p:ext uri="{BB962C8B-B14F-4D97-AF65-F5344CB8AC3E}">
        <p14:creationId xmlns:p14="http://schemas.microsoft.com/office/powerpoint/2010/main" val="45117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7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88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8953" y="2413000"/>
            <a:ext cx="6892047" cy="4152900"/>
          </a:xfrm>
          <a:prstGeom prst="rect">
            <a:avLst/>
          </a:prstGeom>
        </p:spPr>
      </p:pic>
      <p:sp>
        <p:nvSpPr>
          <p:cNvPr id="1620995" name="Rectangle 3"/>
          <p:cNvSpPr>
            <a:spLocks noGrp="1" noChangeArrowheads="1"/>
          </p:cNvSpPr>
          <p:nvPr>
            <p:ph idx="1"/>
          </p:nvPr>
        </p:nvSpPr>
        <p:spPr/>
        <p:txBody>
          <a:bodyPr/>
          <a:lstStyle/>
          <a:p>
            <a:r>
              <a:rPr lang="en-US" dirty="0" smtClean="0"/>
              <a:t>All of the manufacturing is moving to China.</a:t>
            </a:r>
            <a:endParaRPr lang="en-US" dirty="0"/>
          </a:p>
        </p:txBody>
      </p:sp>
      <p:sp>
        <p:nvSpPr>
          <p:cNvPr id="1620994" name="Rectangle 2"/>
          <p:cNvSpPr>
            <a:spLocks noGrp="1" noChangeArrowheads="1"/>
          </p:cNvSpPr>
          <p:nvPr>
            <p:ph type="title"/>
          </p:nvPr>
        </p:nvSpPr>
        <p:spPr/>
        <p:txBody>
          <a:bodyPr/>
          <a:lstStyle/>
          <a:p>
            <a:r>
              <a:rPr lang="en-US" smtClean="0"/>
              <a:t>Myth # 1</a:t>
            </a:r>
            <a:endParaRPr lang="en-US" dirty="0"/>
          </a:p>
        </p:txBody>
      </p:sp>
    </p:spTree>
    <p:extLst>
      <p:ext uri="{BB962C8B-B14F-4D97-AF65-F5344CB8AC3E}">
        <p14:creationId xmlns:p14="http://schemas.microsoft.com/office/powerpoint/2010/main" val="171003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9857" name="Picture 2" descr="C:\Documents and Settings\cdroessler\My Documents\CTE future curriculum\Commerce meeting 081412\presentation\The-End-of-Chinese-Manufacturing-and-Rebirth-of-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4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0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3953" name="Picture 3" descr="C:\Documents and Settings\cdroessler\My Documents\Presentations\New since 120110\China jobs in NC\China-based-RATO-to-open-U.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3338"/>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98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01" name="Picture 2" descr="Solar-panel-jobs-com#C0B07E.jpg                                000634F2StarGate                       C165B6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p:nvPr>
        </p:nvSpPr>
        <p:spPr/>
        <p:txBody>
          <a:bodyPr/>
          <a:lstStyle/>
          <a:p>
            <a:r>
              <a:rPr lang="en-US" dirty="0" smtClean="0"/>
              <a:t>2015 NC High School:</a:t>
            </a:r>
            <a:br>
              <a:rPr lang="en-US" dirty="0" smtClean="0"/>
            </a:br>
            <a:r>
              <a:rPr lang="en-US" dirty="0" smtClean="0"/>
              <a:t>Graduate Intentions</a:t>
            </a:r>
            <a:endParaRPr lang="en-US" dirty="0"/>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79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34.4%</a:t>
            </a:r>
            <a:endParaRPr lang="en-US" sz="3200" b="1" dirty="0">
              <a:solidFill>
                <a:schemeClr val="bg1"/>
              </a:solidFill>
              <a:latin typeface="Helvetica Neue" charset="0"/>
            </a:endParaRPr>
          </a:p>
        </p:txBody>
      </p:sp>
      <p:sp>
        <p:nvSpPr>
          <p:cNvPr id="31" name="Text Box 51"/>
          <p:cNvSpPr txBox="1">
            <a:spLocks noChangeArrowheads="1"/>
          </p:cNvSpPr>
          <p:nvPr/>
        </p:nvSpPr>
        <p:spPr bwMode="auto">
          <a:xfrm>
            <a:off x="4854575" y="54006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10.4%</a:t>
            </a:r>
            <a:endParaRPr lang="en-US" sz="3200" b="1" dirty="0">
              <a:solidFill>
                <a:schemeClr val="bg1"/>
              </a:solidFill>
              <a:latin typeface="Helvetica Neue" charset="0"/>
            </a:endParaRPr>
          </a:p>
        </p:txBody>
      </p:sp>
      <p:sp>
        <p:nvSpPr>
          <p:cNvPr id="32" name="Text Box 51"/>
          <p:cNvSpPr txBox="1">
            <a:spLocks noChangeArrowheads="1"/>
          </p:cNvSpPr>
          <p:nvPr/>
        </p:nvSpPr>
        <p:spPr bwMode="auto">
          <a:xfrm>
            <a:off x="2970213" y="49085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37.2%</a:t>
            </a:r>
            <a:endParaRPr lang="en-US" sz="3200" b="1" dirty="0">
              <a:solidFill>
                <a:schemeClr val="bg1"/>
              </a:solidFill>
              <a:latin typeface="Helvetica Neue" charset="0"/>
            </a:endParaRPr>
          </a:p>
        </p:txBody>
      </p:sp>
      <p:sp>
        <p:nvSpPr>
          <p:cNvPr id="33" name="Text Box 51"/>
          <p:cNvSpPr txBox="1">
            <a:spLocks noChangeArrowheads="1"/>
          </p:cNvSpPr>
          <p:nvPr/>
        </p:nvSpPr>
        <p:spPr bwMode="auto">
          <a:xfrm>
            <a:off x="3127375" y="23177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9.7%</a:t>
            </a:r>
            <a:endParaRPr lang="en-US" sz="3200" b="1" dirty="0">
              <a:solidFill>
                <a:schemeClr val="bg1"/>
              </a:solidFill>
              <a:latin typeface="Helvetica Neue" charset="0"/>
            </a:endParaRP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4.6%</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169652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0097"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9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0"/>
            <a:ext cx="7037490" cy="6858000"/>
          </a:xfrm>
          <a:prstGeom prst="rect">
            <a:avLst/>
          </a:prstGeom>
        </p:spPr>
      </p:pic>
    </p:spTree>
    <p:extLst>
      <p:ext uri="{BB962C8B-B14F-4D97-AF65-F5344CB8AC3E}">
        <p14:creationId xmlns:p14="http://schemas.microsoft.com/office/powerpoint/2010/main" val="108321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96000" cy="6858000"/>
          </a:xfrm>
          <a:prstGeom prst="rect">
            <a:avLst/>
          </a:prstGeom>
        </p:spPr>
      </p:pic>
    </p:spTree>
    <p:extLst>
      <p:ext uri="{BB962C8B-B14F-4D97-AF65-F5344CB8AC3E}">
        <p14:creationId xmlns:p14="http://schemas.microsoft.com/office/powerpoint/2010/main" val="69407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8049"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91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270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42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tabLst>
                <a:tab pos="1876425" algn="l"/>
              </a:tabLst>
            </a:pPr>
            <a:r>
              <a:rPr lang="en-US" dirty="0" smtClean="0"/>
              <a:t>$6,407,000	Canada</a:t>
            </a:r>
          </a:p>
          <a:p>
            <a:pPr marL="0" indent="0">
              <a:buNone/>
              <a:tabLst>
                <a:tab pos="1876425" algn="l"/>
              </a:tabLst>
            </a:pPr>
            <a:r>
              <a:rPr lang="en-US" dirty="0" smtClean="0"/>
              <a:t>$3,012,000	Mexico</a:t>
            </a:r>
          </a:p>
          <a:p>
            <a:pPr marL="0" indent="0">
              <a:buNone/>
              <a:tabLst>
                <a:tab pos="1876425" algn="l"/>
              </a:tabLst>
            </a:pPr>
            <a:r>
              <a:rPr lang="en-US" dirty="0" smtClean="0"/>
              <a:t>$2,186,000	China</a:t>
            </a:r>
          </a:p>
          <a:p>
            <a:pPr marL="0" indent="0">
              <a:buNone/>
              <a:tabLst>
                <a:tab pos="1876425" algn="l"/>
              </a:tabLst>
            </a:pPr>
            <a:r>
              <a:rPr lang="en-US" dirty="0" smtClean="0"/>
              <a:t>$1,611,000	Saudi Arabia</a:t>
            </a:r>
          </a:p>
          <a:p>
            <a:pPr marL="0" indent="0">
              <a:buNone/>
              <a:tabLst>
                <a:tab pos="1876425" algn="l"/>
              </a:tabLst>
            </a:pPr>
            <a:r>
              <a:rPr lang="en-US" dirty="0" smtClean="0"/>
              <a:t>$1,547,000	Japan</a:t>
            </a:r>
          </a:p>
          <a:p>
            <a:pPr marL="0" indent="0">
              <a:buNone/>
              <a:tabLst>
                <a:tab pos="1876425" algn="l"/>
              </a:tabLst>
            </a:pPr>
            <a:r>
              <a:rPr lang="en-US" dirty="0" smtClean="0"/>
              <a:t>$1,455,000	United Kingdom</a:t>
            </a:r>
          </a:p>
          <a:p>
            <a:pPr marL="0" indent="0">
              <a:buNone/>
              <a:tabLst>
                <a:tab pos="1876425" algn="l"/>
              </a:tabLst>
            </a:pPr>
            <a:r>
              <a:rPr lang="en-US" dirty="0" smtClean="0"/>
              <a:t>$1,184,000	France</a:t>
            </a:r>
          </a:p>
          <a:p>
            <a:pPr marL="0" indent="0">
              <a:buNone/>
              <a:tabLst>
                <a:tab pos="1876425" algn="l"/>
              </a:tabLst>
            </a:pPr>
            <a:r>
              <a:rPr lang="en-US" dirty="0" smtClean="0"/>
              <a:t>   $999,000	Germany</a:t>
            </a:r>
          </a:p>
          <a:p>
            <a:pPr marL="0" indent="0">
              <a:buNone/>
              <a:tabLst>
                <a:tab pos="1876425" algn="l"/>
              </a:tabLst>
            </a:pPr>
            <a:r>
              <a:rPr lang="en-US" dirty="0" smtClean="0"/>
              <a:t>   $841,000	Honduras</a:t>
            </a:r>
          </a:p>
          <a:p>
            <a:pPr marL="0" indent="0">
              <a:buNone/>
              <a:tabLst>
                <a:tab pos="1876425" algn="l"/>
              </a:tabLst>
            </a:pPr>
            <a:r>
              <a:rPr lang="en-US" dirty="0" smtClean="0"/>
              <a:t>   $758,000	Netherlands</a:t>
            </a:r>
          </a:p>
          <a:p>
            <a:pPr marL="0" indent="0">
              <a:buNone/>
              <a:tabLst>
                <a:tab pos="1876425" algn="l"/>
              </a:tabLst>
            </a:pPr>
            <a:endParaRPr lang="en-US" dirty="0"/>
          </a:p>
        </p:txBody>
      </p:sp>
      <p:sp>
        <p:nvSpPr>
          <p:cNvPr id="3" name="Title 2"/>
          <p:cNvSpPr>
            <a:spLocks noGrp="1"/>
          </p:cNvSpPr>
          <p:nvPr>
            <p:ph type="title"/>
          </p:nvPr>
        </p:nvSpPr>
        <p:spPr/>
        <p:txBody>
          <a:bodyPr/>
          <a:lstStyle/>
          <a:p>
            <a:r>
              <a:rPr lang="en-US" dirty="0" smtClean="0"/>
              <a:t>NC Exports to Countries in 2016</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491" y="1761203"/>
            <a:ext cx="4482509" cy="2339309"/>
          </a:xfrm>
          <a:prstGeom prst="rect">
            <a:avLst/>
          </a:prstGeom>
        </p:spPr>
      </p:pic>
    </p:spTree>
    <p:extLst>
      <p:ext uri="{BB962C8B-B14F-4D97-AF65-F5344CB8AC3E}">
        <p14:creationId xmlns:p14="http://schemas.microsoft.com/office/powerpoint/2010/main" val="205269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144" y="1761204"/>
            <a:ext cx="8991600" cy="5744496"/>
          </a:xfrm>
        </p:spPr>
        <p:txBody>
          <a:bodyPr>
            <a:noAutofit/>
          </a:bodyPr>
          <a:lstStyle/>
          <a:p>
            <a:pPr marL="0" indent="0">
              <a:buNone/>
              <a:tabLst>
                <a:tab pos="2101850" algn="l"/>
              </a:tabLst>
            </a:pPr>
            <a:r>
              <a:rPr lang="en-US" sz="2400" dirty="0" smtClean="0"/>
              <a:t>$1,418,490,000	Civilian Aircraft, Engines, and Parts</a:t>
            </a:r>
          </a:p>
          <a:p>
            <a:pPr marL="0" indent="0">
              <a:buNone/>
              <a:tabLst>
                <a:tab pos="2101850" algn="l"/>
              </a:tabLst>
            </a:pPr>
            <a:r>
              <a:rPr lang="en-US" sz="2400" dirty="0" smtClean="0"/>
              <a:t>$1,409,000,000	Antisera, Blood Fractions &amp; Immunological Pro</a:t>
            </a:r>
          </a:p>
          <a:p>
            <a:pPr marL="0" indent="0">
              <a:buNone/>
              <a:tabLst>
                <a:tab pos="2101850" algn="l"/>
              </a:tabLst>
            </a:pPr>
            <a:r>
              <a:rPr lang="en-US" sz="2400" dirty="0" smtClean="0"/>
              <a:t>$1,214,530,000	Medicaments </a:t>
            </a:r>
            <a:r>
              <a:rPr lang="en-US" sz="2400" dirty="0" err="1" smtClean="0"/>
              <a:t>Nesoi</a:t>
            </a:r>
            <a:r>
              <a:rPr lang="en-US" sz="2400" dirty="0" smtClean="0"/>
              <a:t>, Measured Doses, Retail </a:t>
            </a:r>
            <a:r>
              <a:rPr lang="en-US" sz="2400" dirty="0" err="1" smtClean="0"/>
              <a:t>Pk</a:t>
            </a:r>
            <a:endParaRPr lang="en-US" sz="2400" dirty="0" smtClean="0"/>
          </a:p>
          <a:p>
            <a:pPr marL="0" indent="0">
              <a:buNone/>
              <a:tabLst>
                <a:tab pos="2101850" algn="l"/>
              </a:tabLst>
            </a:pPr>
            <a:r>
              <a:rPr lang="en-US" sz="2400" dirty="0" smtClean="0"/>
              <a:t>   $993,730,000	Parts of Airplanes or Helicopters, </a:t>
            </a:r>
            <a:r>
              <a:rPr lang="en-US" sz="2400" dirty="0" err="1" smtClean="0"/>
              <a:t>Nesoi</a:t>
            </a:r>
            <a:endParaRPr lang="en-US" sz="2400" dirty="0" smtClean="0"/>
          </a:p>
          <a:p>
            <a:pPr marL="0" indent="0">
              <a:buNone/>
              <a:tabLst>
                <a:tab pos="2101850" algn="l"/>
              </a:tabLst>
            </a:pPr>
            <a:r>
              <a:rPr lang="en-US" sz="2400" dirty="0" smtClean="0"/>
              <a:t>   $689,070,000	Tobacco, Partly or Wholly Stemmed/Stripped</a:t>
            </a:r>
          </a:p>
          <a:p>
            <a:pPr marL="0" indent="0">
              <a:buNone/>
              <a:tabLst>
                <a:tab pos="2101850" algn="l"/>
              </a:tabLst>
            </a:pPr>
            <a:r>
              <a:rPr lang="en-US" sz="2400" dirty="0" smtClean="0"/>
              <a:t>   $659,410,000	Chemical </a:t>
            </a:r>
            <a:r>
              <a:rPr lang="en-US" sz="2400" dirty="0" err="1" smtClean="0"/>
              <a:t>Woodpulp</a:t>
            </a:r>
            <a:r>
              <a:rPr lang="en-US" sz="2400" dirty="0" smtClean="0"/>
              <a:t>, Soda </a:t>
            </a:r>
            <a:r>
              <a:rPr lang="en-US" sz="2400" dirty="0" err="1" smtClean="0"/>
              <a:t>rtc</a:t>
            </a:r>
            <a:r>
              <a:rPr lang="en-US" sz="2400" dirty="0" smtClean="0"/>
              <a:t>. N Dis S </a:t>
            </a:r>
            <a:r>
              <a:rPr lang="en-US" sz="2400" dirty="0" err="1" smtClean="0"/>
              <a:t>Bl</a:t>
            </a:r>
            <a:r>
              <a:rPr lang="en-US" sz="2400" dirty="0" smtClean="0"/>
              <a:t> &amp; </a:t>
            </a:r>
            <a:r>
              <a:rPr lang="en-US" sz="2400" dirty="0" err="1" smtClean="0"/>
              <a:t>Bl</a:t>
            </a:r>
            <a:endParaRPr lang="en-US" sz="2400" dirty="0" smtClean="0"/>
          </a:p>
          <a:p>
            <a:pPr marL="0" indent="0">
              <a:buNone/>
              <a:tabLst>
                <a:tab pos="2101850" algn="l"/>
              </a:tabLst>
            </a:pPr>
            <a:r>
              <a:rPr lang="en-US" sz="2400" dirty="0" smtClean="0"/>
              <a:t>   $400,480,000	Road Tractors for Semi-trailers</a:t>
            </a:r>
          </a:p>
          <a:p>
            <a:pPr marL="0" indent="0">
              <a:buNone/>
              <a:tabLst>
                <a:tab pos="2101850" algn="l"/>
              </a:tabLst>
            </a:pPr>
            <a:r>
              <a:rPr lang="en-US" sz="2400" dirty="0" smtClean="0"/>
              <a:t>   $329,930,000	Cot Yarn, 85% Cot, No Retail, </a:t>
            </a:r>
            <a:r>
              <a:rPr lang="en-US" sz="2400" dirty="0" err="1" smtClean="0"/>
              <a:t>Ov</a:t>
            </a:r>
            <a:r>
              <a:rPr lang="en-US" sz="2400" dirty="0" smtClean="0"/>
              <a:t> 14nm Not </a:t>
            </a:r>
            <a:r>
              <a:rPr lang="en-US" sz="2400" dirty="0" err="1" smtClean="0"/>
              <a:t>Ov</a:t>
            </a:r>
            <a:endParaRPr lang="en-US" sz="2400" dirty="0" smtClean="0"/>
          </a:p>
          <a:p>
            <a:pPr marL="0" indent="0">
              <a:buNone/>
              <a:tabLst>
                <a:tab pos="2101850" algn="l"/>
              </a:tabLst>
            </a:pPr>
            <a:r>
              <a:rPr lang="en-US" sz="2400" dirty="0" smtClean="0"/>
              <a:t>   $328,030,000	</a:t>
            </a:r>
            <a:r>
              <a:rPr lang="en-US" sz="2400" dirty="0" err="1" smtClean="0"/>
              <a:t>Photosnsitve</a:t>
            </a:r>
            <a:r>
              <a:rPr lang="en-US" sz="2400" dirty="0" smtClean="0"/>
              <a:t> </a:t>
            </a:r>
            <a:r>
              <a:rPr lang="en-US" sz="2400" dirty="0" err="1" smtClean="0"/>
              <a:t>Semicndctr</a:t>
            </a:r>
            <a:r>
              <a:rPr lang="en-US" sz="2400" dirty="0" smtClean="0"/>
              <a:t> </a:t>
            </a:r>
            <a:r>
              <a:rPr lang="en-US" sz="2400" dirty="0" err="1" smtClean="0"/>
              <a:t>Dvice</a:t>
            </a:r>
            <a:r>
              <a:rPr lang="en-US" sz="2400" dirty="0" smtClean="0"/>
              <a:t> </a:t>
            </a:r>
            <a:r>
              <a:rPr lang="en-US" sz="2400" dirty="0" err="1" smtClean="0"/>
              <a:t>Inc</a:t>
            </a:r>
            <a:r>
              <a:rPr lang="en-US" sz="2400" dirty="0" smtClean="0"/>
              <a:t> </a:t>
            </a:r>
            <a:r>
              <a:rPr lang="en-US" sz="2400" dirty="0" err="1" smtClean="0"/>
              <a:t>Phtvltc</a:t>
            </a:r>
            <a:r>
              <a:rPr lang="en-US" sz="2400" dirty="0" smtClean="0"/>
              <a:t> </a:t>
            </a:r>
            <a:r>
              <a:rPr lang="en-US" sz="2400" dirty="0" err="1" smtClean="0"/>
              <a:t>Cel</a:t>
            </a:r>
            <a:endParaRPr lang="en-US" sz="2400" dirty="0" smtClean="0"/>
          </a:p>
          <a:p>
            <a:pPr marL="0" indent="0">
              <a:buNone/>
              <a:tabLst>
                <a:tab pos="2101850" algn="l"/>
              </a:tabLst>
            </a:pPr>
            <a:r>
              <a:rPr lang="en-US" sz="2400" dirty="0" smtClean="0"/>
              <a:t>   $276,920,000	Parts of Mach for </a:t>
            </a:r>
            <a:r>
              <a:rPr lang="en-US" sz="2400" dirty="0" err="1" smtClean="0"/>
              <a:t>Assmbl</a:t>
            </a:r>
            <a:r>
              <a:rPr lang="en-US" sz="2400" dirty="0" smtClean="0"/>
              <a:t> Elec Lamp </a:t>
            </a:r>
            <a:r>
              <a:rPr lang="en-US" sz="2400" dirty="0" err="1" smtClean="0"/>
              <a:t>etc</a:t>
            </a:r>
            <a:r>
              <a:rPr lang="en-US" sz="2400" dirty="0" smtClean="0"/>
              <a:t> </a:t>
            </a:r>
            <a:r>
              <a:rPr lang="en-US" sz="2400" dirty="0" err="1" smtClean="0"/>
              <a:t>Mfg</a:t>
            </a:r>
            <a:r>
              <a:rPr lang="en-US" sz="2400" dirty="0" smtClean="0"/>
              <a:t> </a:t>
            </a:r>
            <a:r>
              <a:rPr lang="en-US" sz="2400" dirty="0" err="1" smtClean="0"/>
              <a:t>Gl</a:t>
            </a:r>
            <a:endParaRPr lang="en-US" sz="2400" dirty="0" smtClean="0"/>
          </a:p>
          <a:p>
            <a:pPr marL="0" indent="0">
              <a:buNone/>
              <a:tabLst>
                <a:tab pos="2101850" algn="l"/>
              </a:tabLst>
            </a:pPr>
            <a:r>
              <a:rPr lang="en-US" sz="2400" dirty="0" smtClean="0"/>
              <a:t>   $268,480,000	Auto Regulating Ins &amp; </a:t>
            </a:r>
            <a:r>
              <a:rPr lang="en-US" sz="2400" dirty="0" err="1" smtClean="0"/>
              <a:t>Appr</a:t>
            </a:r>
            <a:r>
              <a:rPr lang="en-US" sz="2400" dirty="0" smtClean="0"/>
              <a:t> Ex </a:t>
            </a:r>
            <a:r>
              <a:rPr lang="en-US" sz="2400" dirty="0" err="1" smtClean="0"/>
              <a:t>Throstat,mnstat</a:t>
            </a:r>
            <a:endParaRPr lang="en-US" sz="2400" dirty="0"/>
          </a:p>
        </p:txBody>
      </p:sp>
      <p:sp>
        <p:nvSpPr>
          <p:cNvPr id="3" name="Title 2"/>
          <p:cNvSpPr>
            <a:spLocks noGrp="1"/>
          </p:cNvSpPr>
          <p:nvPr>
            <p:ph type="title"/>
          </p:nvPr>
        </p:nvSpPr>
        <p:spPr/>
        <p:txBody>
          <a:bodyPr/>
          <a:lstStyle/>
          <a:p>
            <a:r>
              <a:rPr lang="en-US" dirty="0" smtClean="0"/>
              <a:t>NC Exports - Products 2016</a:t>
            </a:r>
            <a:endParaRPr lang="en-US" dirty="0"/>
          </a:p>
        </p:txBody>
      </p:sp>
    </p:spTree>
    <p:extLst>
      <p:ext uri="{BB962C8B-B14F-4D97-AF65-F5344CB8AC3E}">
        <p14:creationId xmlns:p14="http://schemas.microsoft.com/office/powerpoint/2010/main" val="3345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6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a:t>
            </a:r>
            <a:br>
              <a:rPr lang="en-US" sz="3600" dirty="0" smtClean="0"/>
            </a:br>
            <a:r>
              <a:rPr lang="en-US" sz="3600" dirty="0" smtClean="0"/>
              <a:t>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October 2-6, 2017</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211715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
            <a:ext cx="9144000" cy="6720804"/>
          </a:xfrm>
          <a:prstGeom prst="rect">
            <a:avLst/>
          </a:prstGeom>
        </p:spPr>
      </p:pic>
    </p:spTree>
    <p:extLst>
      <p:ext uri="{BB962C8B-B14F-4D97-AF65-F5344CB8AC3E}">
        <p14:creationId xmlns:p14="http://schemas.microsoft.com/office/powerpoint/2010/main" val="10959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p:nvPr>
        </p:nvSpPr>
        <p:spPr/>
        <p:txBody>
          <a:bodyPr/>
          <a:lstStyle/>
          <a:p>
            <a:r>
              <a:rPr lang="en-US" smtClean="0"/>
              <a:t>Postsecondary Intentions </a:t>
            </a:r>
            <a:br>
              <a:rPr lang="en-US" smtClean="0"/>
            </a:br>
            <a:r>
              <a:rPr lang="en-US" smtClean="0"/>
              <a:t>vs. Reality</a:t>
            </a:r>
            <a:endParaRPr lang="en-US" dirty="0"/>
          </a:p>
        </p:txBody>
      </p:sp>
      <p:sp>
        <p:nvSpPr>
          <p:cNvPr id="1317914" name="Text Box 26"/>
          <p:cNvSpPr txBox="1">
            <a:spLocks noChangeArrowheads="1"/>
          </p:cNvSpPr>
          <p:nvPr/>
        </p:nvSpPr>
        <p:spPr bwMode="auto">
          <a:xfrm>
            <a:off x="685800" y="16335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6335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44.8%</a:t>
            </a:r>
            <a:endParaRPr lang="en-US" sz="3200" b="1" dirty="0">
              <a:solidFill>
                <a:schemeClr val="bg1"/>
              </a:solidFill>
              <a:latin typeface="Helvetica Neue" charset="0"/>
            </a:endParaRPr>
          </a:p>
        </p:txBody>
      </p:sp>
      <p:sp>
        <p:nvSpPr>
          <p:cNvPr id="1317940" name="Text Box 52"/>
          <p:cNvSpPr txBox="1">
            <a:spLocks noChangeArrowheads="1"/>
          </p:cNvSpPr>
          <p:nvPr/>
        </p:nvSpPr>
        <p:spPr bwMode="auto">
          <a:xfrm>
            <a:off x="833438" y="5392737"/>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38.9%</a:t>
            </a:r>
            <a:endParaRPr lang="en-US" sz="3200" b="1" dirty="0">
              <a:solidFill>
                <a:schemeClr val="bg1"/>
              </a:solidFill>
              <a:latin typeface="Helvetica Neue" charset="0"/>
            </a:endParaRPr>
          </a:p>
        </p:txBody>
      </p:sp>
      <p:sp>
        <p:nvSpPr>
          <p:cNvPr id="1317941" name="Text Box 53"/>
          <p:cNvSpPr txBox="1">
            <a:spLocks noChangeArrowheads="1"/>
          </p:cNvSpPr>
          <p:nvPr/>
        </p:nvSpPr>
        <p:spPr bwMode="auto">
          <a:xfrm>
            <a:off x="633413" y="309086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14.3%</a:t>
            </a:r>
            <a:endParaRPr lang="en-US" sz="3200" b="1" dirty="0">
              <a:solidFill>
                <a:schemeClr val="bg1"/>
              </a:solidFill>
              <a:latin typeface="Helvetica Neue" charset="0"/>
            </a:endParaRP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8.7%</a:t>
            </a:r>
            <a:endParaRPr lang="en-US" sz="3200" b="1" dirty="0">
              <a:solidFill>
                <a:schemeClr val="bg1"/>
              </a:solidFill>
              <a:latin typeface="Helvetica Neue" charset="0"/>
            </a:endParaRP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62.2%</a:t>
            </a:r>
            <a:endParaRPr lang="en-US" sz="3200" b="1" dirty="0">
              <a:solidFill>
                <a:schemeClr val="bg1"/>
              </a:solidFill>
              <a:latin typeface="Helvetica Neue" charset="0"/>
            </a:endParaRPr>
          </a:p>
        </p:txBody>
      </p:sp>
      <p:sp>
        <p:nvSpPr>
          <p:cNvPr id="1317944" name="Text Box 56"/>
          <p:cNvSpPr txBox="1">
            <a:spLocks noChangeArrowheads="1"/>
          </p:cNvSpPr>
          <p:nvPr/>
        </p:nvSpPr>
        <p:spPr bwMode="auto">
          <a:xfrm>
            <a:off x="7321550" y="3397250"/>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21.1%</a:t>
            </a:r>
            <a:endParaRPr lang="en-US" sz="3200" b="1" dirty="0">
              <a:solidFill>
                <a:schemeClr val="bg1"/>
              </a:solidFill>
              <a:latin typeface="Helvetica Neue" charset="0"/>
            </a:endParaRP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8.0%</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83632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scanned\Screen-Shot-2014-03-31-at-4.10.43-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3" y="0"/>
            <a:ext cx="9144000" cy="7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5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7823200" y="2060454"/>
            <a:ext cx="1066800" cy="2616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
            <a:ext cx="8115300" cy="6375400"/>
          </a:xfrm>
          <a:prstGeom prst="rect">
            <a:avLst/>
          </a:prstGeom>
        </p:spPr>
      </p:pic>
      <p:sp>
        <p:nvSpPr>
          <p:cNvPr id="3" name="TextBox 2"/>
          <p:cNvSpPr txBox="1"/>
          <p:nvPr/>
        </p:nvSpPr>
        <p:spPr>
          <a:xfrm>
            <a:off x="5020231" y="2060454"/>
            <a:ext cx="3996769" cy="2616101"/>
          </a:xfrm>
          <a:prstGeom prst="rect">
            <a:avLst/>
          </a:prstGeom>
          <a:noFill/>
        </p:spPr>
        <p:txBody>
          <a:bodyPr wrap="square" rtlCol="0">
            <a:spAutoFit/>
          </a:bodyPr>
          <a:lstStyle/>
          <a:p>
            <a:r>
              <a:rPr lang="en-US" sz="2000" b="1" u="sng" dirty="0" smtClean="0"/>
              <a:t>In 2016, the Beer industry in NC</a:t>
            </a:r>
          </a:p>
          <a:p>
            <a:endParaRPr lang="en-US" dirty="0" smtClean="0"/>
          </a:p>
          <a:p>
            <a:r>
              <a:rPr lang="en-US" dirty="0" smtClean="0"/>
              <a:t>               58,949 jobs </a:t>
            </a:r>
          </a:p>
          <a:p>
            <a:endParaRPr lang="en-US" dirty="0"/>
          </a:p>
          <a:p>
            <a:r>
              <a:rPr lang="en-US" dirty="0" smtClean="0"/>
              <a:t>$2,496,990,300 wages</a:t>
            </a:r>
          </a:p>
          <a:p>
            <a:endParaRPr lang="en-US" dirty="0"/>
          </a:p>
          <a:p>
            <a:r>
              <a:rPr lang="en-US" dirty="0" smtClean="0"/>
              <a:t>$1,213,793,700 business/personal taxes</a:t>
            </a:r>
          </a:p>
          <a:p>
            <a:endParaRPr lang="en-US" dirty="0" smtClean="0"/>
          </a:p>
          <a:p>
            <a:r>
              <a:rPr lang="en-US" dirty="0" smtClean="0"/>
              <a:t>    $437,153,600 consumption taxes</a:t>
            </a:r>
            <a:endParaRPr lang="en-US" dirty="0"/>
          </a:p>
        </p:txBody>
      </p:sp>
    </p:spTree>
    <p:extLst>
      <p:ext uri="{BB962C8B-B14F-4D97-AF65-F5344CB8AC3E}">
        <p14:creationId xmlns:p14="http://schemas.microsoft.com/office/powerpoint/2010/main" val="184240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0"/>
            <a:ext cx="6952268" cy="6858000"/>
          </a:xfrm>
          <a:prstGeom prst="rect">
            <a:avLst/>
          </a:prstGeom>
        </p:spPr>
      </p:pic>
    </p:spTree>
    <p:extLst>
      <p:ext uri="{BB962C8B-B14F-4D97-AF65-F5344CB8AC3E}">
        <p14:creationId xmlns:p14="http://schemas.microsoft.com/office/powerpoint/2010/main" val="2014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5324354" cy="6858000"/>
          </a:xfrm>
          <a:prstGeom prst="rect">
            <a:avLst/>
          </a:prstGeom>
        </p:spPr>
      </p:pic>
    </p:spTree>
    <p:extLst>
      <p:ext uri="{BB962C8B-B14F-4D97-AF65-F5344CB8AC3E}">
        <p14:creationId xmlns:p14="http://schemas.microsoft.com/office/powerpoint/2010/main" val="19281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074" name="Picture 2" descr="C:\Users\cdroessler1\Documents\Career Development\Career Clusters book LEAD 2015\NC_Career_Clusters_Guide_2015-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071" y="123825"/>
            <a:ext cx="5002729" cy="6657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160071" y="123825"/>
            <a:ext cx="5002729" cy="6657975"/>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Tree>
    <p:extLst>
      <p:ext uri="{BB962C8B-B14F-4D97-AF65-F5344CB8AC3E}">
        <p14:creationId xmlns:p14="http://schemas.microsoft.com/office/powerpoint/2010/main" val="141574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492875"/>
            <a:ext cx="2133600" cy="365125"/>
          </a:xfrm>
          <a:prstGeom prst="rect">
            <a:avLst/>
          </a:prstGeom>
        </p:spPr>
        <p:txBody>
          <a:bodyPr/>
          <a:lstStyle/>
          <a:p>
            <a:fld id="{11F27F3A-B3E9-41ED-AF8F-A365F10BB65F}" type="slidenum">
              <a:rPr lang="en-US" smtClean="0"/>
              <a:pPr/>
              <a:t>125</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737" b="2648"/>
          <a:stretch/>
        </p:blipFill>
        <p:spPr bwMode="auto">
          <a:xfrm>
            <a:off x="606214" y="0"/>
            <a:ext cx="7915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676400" y="4191000"/>
            <a:ext cx="60198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91024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Prosperity Zones</a:t>
            </a:r>
            <a:endParaRPr lang="en-US" dirty="0"/>
          </a:p>
        </p:txBody>
      </p:sp>
      <p:pic>
        <p:nvPicPr>
          <p:cNvPr id="3" name="Picture 2"/>
          <p:cNvPicPr>
            <a:picLocks noChangeAspect="1"/>
          </p:cNvPicPr>
          <p:nvPr/>
        </p:nvPicPr>
        <p:blipFill>
          <a:blip r:embed="rId3"/>
          <a:stretch>
            <a:fillRect/>
          </a:stretch>
        </p:blipFill>
        <p:spPr>
          <a:xfrm>
            <a:off x="1013" y="863600"/>
            <a:ext cx="9138937" cy="4584700"/>
          </a:xfrm>
          <a:prstGeom prst="rect">
            <a:avLst/>
          </a:prstGeom>
        </p:spPr>
      </p:pic>
      <p:sp>
        <p:nvSpPr>
          <p:cNvPr id="5" name="Text Box 3"/>
          <p:cNvSpPr txBox="1">
            <a:spLocks noChangeArrowheads="1"/>
          </p:cNvSpPr>
          <p:nvPr/>
        </p:nvSpPr>
        <p:spPr bwMode="auto">
          <a:xfrm>
            <a:off x="58925" y="5691199"/>
            <a:ext cx="57150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53657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47651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0"/>
            <a:ext cx="6380833" cy="6858000"/>
          </a:xfrm>
          <a:prstGeom prst="rect">
            <a:avLst/>
          </a:prstGeom>
        </p:spPr>
      </p:pic>
    </p:spTree>
    <p:extLst>
      <p:ext uri="{BB962C8B-B14F-4D97-AF65-F5344CB8AC3E}">
        <p14:creationId xmlns:p14="http://schemas.microsoft.com/office/powerpoint/2010/main" val="96513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0"/>
            <a:ext cx="6363776" cy="6858000"/>
          </a:xfrm>
          <a:prstGeom prst="rect">
            <a:avLst/>
          </a:prstGeom>
        </p:spPr>
      </p:pic>
    </p:spTree>
    <p:extLst>
      <p:ext uri="{BB962C8B-B14F-4D97-AF65-F5344CB8AC3E}">
        <p14:creationId xmlns:p14="http://schemas.microsoft.com/office/powerpoint/2010/main" val="41909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Short OJT</a:t>
            </a:r>
            <a:r>
              <a:rPr lang="en-US" sz="2400" dirty="0" smtClean="0"/>
              <a:t/>
            </a:r>
            <a:br>
              <a:rPr lang="en-US" sz="2400" dirty="0" smtClean="0"/>
            </a:br>
            <a:r>
              <a:rPr lang="en-US" sz="3100" dirty="0" smtClean="0"/>
              <a:t>NC starting salaries - high-projected 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$27,900 </a:t>
            </a:r>
            <a:r>
              <a:rPr lang="en-US" sz="2400" dirty="0"/>
              <a:t>	Loan Interviewers and Clerks</a:t>
            </a:r>
          </a:p>
          <a:p>
            <a:pPr marL="0" indent="0">
              <a:spcBef>
                <a:spcPts val="0"/>
              </a:spcBef>
              <a:buNone/>
              <a:tabLst>
                <a:tab pos="1306513" algn="r"/>
                <a:tab pos="1474788" algn="l"/>
              </a:tabLst>
            </a:pPr>
            <a:r>
              <a:rPr lang="en-US" sz="2400" dirty="0"/>
              <a:t>	</a:t>
            </a:r>
            <a:r>
              <a:rPr lang="en-US" sz="2400" dirty="0">
                <a:solidFill>
                  <a:srgbClr val="0531FF"/>
                </a:solidFill>
              </a:rPr>
              <a:t>$26,640 </a:t>
            </a:r>
            <a:r>
              <a:rPr lang="en-US" sz="2400" dirty="0"/>
              <a:t>	Costume Attendants</a:t>
            </a:r>
          </a:p>
          <a:p>
            <a:pPr marL="0" indent="0">
              <a:spcBef>
                <a:spcPts val="0"/>
              </a:spcBef>
              <a:buNone/>
              <a:tabLst>
                <a:tab pos="1306513" algn="r"/>
                <a:tab pos="1474788" algn="l"/>
              </a:tabLst>
            </a:pPr>
            <a:r>
              <a:rPr lang="en-US" sz="2400" dirty="0"/>
              <a:t>	</a:t>
            </a:r>
            <a:r>
              <a:rPr lang="en-US" sz="2400" dirty="0">
                <a:solidFill>
                  <a:srgbClr val="0531FF"/>
                </a:solidFill>
              </a:rPr>
              <a:t>$22,000 </a:t>
            </a:r>
            <a:r>
              <a:rPr lang="en-US" sz="2400" dirty="0"/>
              <a:t>	Medical Equipment Preparers</a:t>
            </a:r>
          </a:p>
          <a:p>
            <a:pPr marL="0" indent="0">
              <a:spcBef>
                <a:spcPts val="0"/>
              </a:spcBef>
              <a:buNone/>
              <a:tabLst>
                <a:tab pos="1306513" algn="r"/>
                <a:tab pos="1474788" algn="l"/>
              </a:tabLst>
            </a:pPr>
            <a:r>
              <a:rPr lang="en-US" sz="2400" dirty="0"/>
              <a:t>	</a:t>
            </a:r>
            <a:r>
              <a:rPr lang="en-US" sz="2400" dirty="0">
                <a:solidFill>
                  <a:srgbClr val="0531FF"/>
                </a:solidFill>
              </a:rPr>
              <a:t>$21,110 </a:t>
            </a:r>
            <a:r>
              <a:rPr lang="en-US" sz="2400" dirty="0"/>
              <a:t>	Healthcare Support Workers, all other</a:t>
            </a:r>
          </a:p>
          <a:p>
            <a:pPr marL="0" indent="0">
              <a:spcBef>
                <a:spcPts val="0"/>
              </a:spcBef>
              <a:buNone/>
              <a:tabLst>
                <a:tab pos="1306513" algn="r"/>
                <a:tab pos="1474788" algn="l"/>
              </a:tabLst>
            </a:pPr>
            <a:r>
              <a:rPr lang="en-US" sz="2400" dirty="0"/>
              <a:t>	</a:t>
            </a:r>
            <a:r>
              <a:rPr lang="en-US" sz="2400" dirty="0">
                <a:solidFill>
                  <a:srgbClr val="0531FF"/>
                </a:solidFill>
              </a:rPr>
              <a:t>$20,850 </a:t>
            </a:r>
            <a:r>
              <a:rPr lang="en-US" sz="2400" dirty="0"/>
              <a:t>	Helpers--</a:t>
            </a:r>
            <a:r>
              <a:rPr lang="en-US" sz="2400" dirty="0" err="1"/>
              <a:t>Brickmasons</a:t>
            </a:r>
            <a:r>
              <a:rPr lang="en-US" sz="2400" dirty="0"/>
              <a:t>, </a:t>
            </a:r>
            <a:r>
              <a:rPr lang="en-US" sz="2400" dirty="0" err="1"/>
              <a:t>Blockmasons</a:t>
            </a:r>
            <a:r>
              <a:rPr lang="en-US" sz="2400" dirty="0"/>
              <a:t>, Stonemasons, and Tile and Marble Setters</a:t>
            </a:r>
          </a:p>
          <a:p>
            <a:pPr marL="0" indent="0">
              <a:spcBef>
                <a:spcPts val="0"/>
              </a:spcBef>
              <a:buNone/>
              <a:tabLst>
                <a:tab pos="1306513" algn="r"/>
                <a:tab pos="1474788" algn="l"/>
              </a:tabLst>
            </a:pPr>
            <a:r>
              <a:rPr lang="en-US" sz="2400" dirty="0">
                <a:solidFill>
                  <a:srgbClr val="0531FF"/>
                </a:solidFill>
              </a:rPr>
              <a:t>	$20,400 </a:t>
            </a:r>
            <a:r>
              <a:rPr lang="en-US" sz="2400" dirty="0"/>
              <a:t>	Occupational Therapist Aides</a:t>
            </a:r>
          </a:p>
          <a:p>
            <a:pPr marL="0" indent="0">
              <a:spcBef>
                <a:spcPts val="0"/>
              </a:spcBef>
              <a:buNone/>
              <a:tabLst>
                <a:tab pos="1306513" algn="r"/>
                <a:tab pos="1474788" algn="l"/>
              </a:tabLst>
            </a:pPr>
            <a:r>
              <a:rPr lang="en-US" sz="2400" dirty="0"/>
              <a:t>	</a:t>
            </a:r>
            <a:r>
              <a:rPr lang="en-US" sz="2400" dirty="0">
                <a:solidFill>
                  <a:srgbClr val="0531FF"/>
                </a:solidFill>
              </a:rPr>
              <a:t>$20,170 </a:t>
            </a:r>
            <a:r>
              <a:rPr lang="en-US" sz="2400" dirty="0"/>
              <a:t>	Helpers--Carpenters</a:t>
            </a:r>
          </a:p>
          <a:p>
            <a:pPr marL="0" indent="0">
              <a:spcBef>
                <a:spcPts val="0"/>
              </a:spcBef>
              <a:buNone/>
              <a:tabLst>
                <a:tab pos="1306513" algn="r"/>
                <a:tab pos="1474788" algn="l"/>
              </a:tabLst>
            </a:pPr>
            <a:r>
              <a:rPr lang="en-US" sz="2400" dirty="0">
                <a:solidFill>
                  <a:srgbClr val="0531FF"/>
                </a:solidFill>
              </a:rPr>
              <a:t>	$19,850 </a:t>
            </a:r>
            <a:r>
              <a:rPr lang="en-US" sz="2400" dirty="0"/>
              <a:t>	Physical Therapist Aides</a:t>
            </a:r>
          </a:p>
          <a:p>
            <a:pPr marL="0" indent="0">
              <a:spcBef>
                <a:spcPts val="0"/>
              </a:spcBef>
              <a:buNone/>
              <a:tabLst>
                <a:tab pos="1306513" algn="r"/>
                <a:tab pos="1474788" algn="l"/>
              </a:tabLst>
            </a:pPr>
            <a:r>
              <a:rPr lang="en-US" sz="2400" dirty="0"/>
              <a:t>	</a:t>
            </a:r>
            <a:r>
              <a:rPr lang="en-US" sz="2400" dirty="0">
                <a:solidFill>
                  <a:srgbClr val="0531FF"/>
                </a:solidFill>
              </a:rPr>
              <a:t>$18,470 </a:t>
            </a:r>
            <a:r>
              <a:rPr lang="en-US" sz="2400" dirty="0"/>
              <a:t>	Helpers--Painters, Paperhangers, Plasterers, and Stucco Masons</a:t>
            </a:r>
          </a:p>
          <a:p>
            <a:pPr marL="0" indent="0">
              <a:spcBef>
                <a:spcPts val="0"/>
              </a:spcBef>
              <a:buNone/>
              <a:tabLst>
                <a:tab pos="1306513" algn="r"/>
                <a:tab pos="1474788" algn="l"/>
              </a:tabLst>
            </a:pPr>
            <a:r>
              <a:rPr lang="en-US" sz="2400" dirty="0"/>
              <a:t>	</a:t>
            </a:r>
            <a:r>
              <a:rPr lang="en-US" sz="2400" dirty="0">
                <a:solidFill>
                  <a:srgbClr val="0531FF"/>
                </a:solidFill>
              </a:rPr>
              <a:t>$17,530 </a:t>
            </a:r>
            <a:r>
              <a:rPr lang="en-US" sz="2400" dirty="0"/>
              <a:t>	Helpers--Roofers</a:t>
            </a:r>
          </a:p>
          <a:p>
            <a:pPr marL="0" indent="0">
              <a:spcBef>
                <a:spcPts val="0"/>
              </a:spcBef>
              <a:buNone/>
              <a:tabLst>
                <a:tab pos="1306513" algn="r"/>
                <a:tab pos="1474788" algn="l"/>
              </a:tabLst>
            </a:pPr>
            <a:r>
              <a:rPr lang="en-US" sz="2400" dirty="0"/>
              <a:t>	</a:t>
            </a:r>
            <a:r>
              <a:rPr lang="en-US" sz="2400" dirty="0">
                <a:solidFill>
                  <a:srgbClr val="0531FF"/>
                </a:solidFill>
              </a:rPr>
              <a:t>$17,410 </a:t>
            </a:r>
            <a:r>
              <a:rPr lang="en-US" sz="2400" dirty="0"/>
              <a:t>	Nursing Assistants</a:t>
            </a:r>
          </a:p>
          <a:p>
            <a:pPr marL="0" indent="0">
              <a:spcBef>
                <a:spcPts val="0"/>
              </a:spcBef>
              <a:buNone/>
              <a:tabLst>
                <a:tab pos="1306513" algn="r"/>
                <a:tab pos="1474788" algn="l"/>
              </a:tabLst>
            </a:pPr>
            <a:r>
              <a:rPr lang="en-US" sz="2400" dirty="0"/>
              <a:t>	</a:t>
            </a:r>
            <a:r>
              <a:rPr lang="en-US" sz="2400" dirty="0">
                <a:solidFill>
                  <a:srgbClr val="0531FF"/>
                </a:solidFill>
              </a:rPr>
              <a:t>$17,290 </a:t>
            </a:r>
            <a:r>
              <a:rPr lang="en-US" sz="2400" dirty="0"/>
              <a:t>	Veterinary Assistants and Laboratory Animal Caretakers</a:t>
            </a:r>
          </a:p>
          <a:p>
            <a:pPr marL="0" indent="0">
              <a:spcBef>
                <a:spcPts val="0"/>
              </a:spcBef>
              <a:buNone/>
              <a:tabLst>
                <a:tab pos="1306513" algn="r"/>
                <a:tab pos="1474788" algn="l"/>
              </a:tabLst>
            </a:pPr>
            <a:r>
              <a:rPr lang="en-US" sz="2400" dirty="0"/>
              <a:t>	</a:t>
            </a:r>
            <a:r>
              <a:rPr lang="en-US" sz="2400" dirty="0">
                <a:solidFill>
                  <a:srgbClr val="0531FF"/>
                </a:solidFill>
              </a:rPr>
              <a:t>$16,990 </a:t>
            </a:r>
            <a:r>
              <a:rPr lang="en-US" sz="2400" dirty="0"/>
              <a:t>	Taxi Drivers and Chauffeurs</a:t>
            </a:r>
          </a:p>
          <a:p>
            <a:pPr marL="0" indent="0">
              <a:spcBef>
                <a:spcPts val="0"/>
              </a:spcBef>
              <a:buNone/>
              <a:tabLst>
                <a:tab pos="1306513" algn="r"/>
                <a:tab pos="1474788" algn="l"/>
              </a:tabLst>
            </a:pPr>
            <a:r>
              <a:rPr lang="en-US" sz="2400" dirty="0"/>
              <a:t>	</a:t>
            </a:r>
            <a:r>
              <a:rPr lang="en-US" sz="2400" dirty="0">
                <a:solidFill>
                  <a:srgbClr val="0531FF"/>
                </a:solidFill>
              </a:rPr>
              <a:t>$16,410 </a:t>
            </a:r>
            <a:r>
              <a:rPr lang="en-US" sz="2400" dirty="0"/>
              <a:t>	Personal Care Aides</a:t>
            </a:r>
          </a:p>
          <a:p>
            <a:pPr marL="0" indent="0">
              <a:spcBef>
                <a:spcPts val="0"/>
              </a:spcBef>
              <a:buNone/>
              <a:tabLst>
                <a:tab pos="1306513" algn="r"/>
                <a:tab pos="1474788" algn="l"/>
              </a:tabLst>
            </a:pPr>
            <a:r>
              <a:rPr lang="en-US" sz="2400" dirty="0"/>
              <a:t>	</a:t>
            </a:r>
            <a:r>
              <a:rPr lang="en-US" sz="2400" dirty="0">
                <a:solidFill>
                  <a:srgbClr val="0531FF"/>
                </a:solidFill>
              </a:rPr>
              <a:t>$16,410 </a:t>
            </a:r>
            <a:r>
              <a:rPr lang="en-US" sz="2400" dirty="0"/>
              <a:t>	Home Health Aides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8925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3"/>
          <p:cNvSpPr>
            <a:spLocks noGrp="1" noChangeArrowheads="1"/>
          </p:cNvSpPr>
          <p:nvPr>
            <p:ph idx="1"/>
          </p:nvPr>
        </p:nvSpPr>
        <p:spPr/>
        <p:txBody>
          <a:bodyPr/>
          <a:lstStyle/>
          <a:p>
            <a:r>
              <a:rPr lang="en-US" smtClean="0"/>
              <a:t>Sense-making</a:t>
            </a:r>
          </a:p>
          <a:p>
            <a:r>
              <a:rPr lang="en-US" smtClean="0"/>
              <a:t>Social intelligence</a:t>
            </a:r>
          </a:p>
          <a:p>
            <a:r>
              <a:rPr lang="en-US" smtClean="0"/>
              <a:t>Novel and adaptive thinking</a:t>
            </a:r>
          </a:p>
          <a:p>
            <a:r>
              <a:rPr lang="en-US" smtClean="0"/>
              <a:t>Cross-cultural competency</a:t>
            </a:r>
          </a:p>
          <a:p>
            <a:r>
              <a:rPr lang="en-US" smtClean="0"/>
              <a:t>Computational thinking</a:t>
            </a:r>
          </a:p>
          <a:p>
            <a:r>
              <a:rPr lang="en-US" smtClean="0"/>
              <a:t>New-media literacy</a:t>
            </a:r>
          </a:p>
          <a:p>
            <a:r>
              <a:rPr lang="en-US" smtClean="0"/>
              <a:t>Transdisciplinarity</a:t>
            </a:r>
          </a:p>
          <a:p>
            <a:r>
              <a:rPr lang="en-US" smtClean="0"/>
              <a:t>Design mind-set</a:t>
            </a:r>
          </a:p>
          <a:p>
            <a:r>
              <a:rPr lang="en-US" smtClean="0"/>
              <a:t>Cognitive load management</a:t>
            </a:r>
          </a:p>
          <a:p>
            <a:r>
              <a:rPr lang="en-US" smtClean="0"/>
              <a:t>Virtual collaboration</a:t>
            </a:r>
            <a:endParaRPr lang="en-US" dirty="0"/>
          </a:p>
        </p:txBody>
      </p:sp>
      <p:sp>
        <p:nvSpPr>
          <p:cNvPr id="309249" name="Rectangle 2"/>
          <p:cNvSpPr>
            <a:spLocks noGrp="1" noChangeArrowheads="1"/>
          </p:cNvSpPr>
          <p:nvPr>
            <p:ph type="title"/>
          </p:nvPr>
        </p:nvSpPr>
        <p:spPr/>
        <p:txBody>
          <a:bodyPr/>
          <a:lstStyle/>
          <a:p>
            <a:r>
              <a:rPr lang="en-US" dirty="0" smtClean="0"/>
              <a:t>The 10 Key Skills for the </a:t>
            </a:r>
            <a:br>
              <a:rPr lang="en-US" dirty="0" smtClean="0"/>
            </a:br>
            <a:r>
              <a:rPr lang="en-US" dirty="0" smtClean="0"/>
              <a:t>Future of Work</a:t>
            </a:r>
            <a:endParaRPr lang="en-US" dirty="0"/>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13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438400"/>
            <a:ext cx="4343400" cy="2349500"/>
          </a:xfrm>
        </p:spPr>
        <p:txBody>
          <a:bodyPr>
            <a:normAutofit/>
          </a:bodyPr>
          <a:lstStyle/>
          <a:p>
            <a:pPr algn="l"/>
            <a:r>
              <a:rPr lang="en-US" sz="5400" b="1" dirty="0" smtClean="0">
                <a:effectLst>
                  <a:outerShdw blurRad="38100" dist="38100" dir="2700000" algn="tl">
                    <a:srgbClr val="DDDDDD"/>
                  </a:outerShdw>
                </a:effectLst>
                <a:latin typeface="Arial" charset="0"/>
                <a:ea typeface="ヒラギノ角ゴ Pro W3" charset="0"/>
                <a:cs typeface="ヒラギノ角ゴ Pro W3" charset="0"/>
              </a:rPr>
              <a:t>Questions before </a:t>
            </a:r>
            <a:br>
              <a:rPr lang="en-US" sz="5400" b="1" dirty="0" smtClean="0">
                <a:effectLst>
                  <a:outerShdw blurRad="38100" dist="38100" dir="2700000" algn="tl">
                    <a:srgbClr val="DDDDDD"/>
                  </a:outerShdw>
                </a:effectLst>
                <a:latin typeface="Arial" charset="0"/>
                <a:ea typeface="ヒラギノ角ゴ Pro W3" charset="0"/>
                <a:cs typeface="ヒラギノ角ゴ Pro W3" charset="0"/>
              </a:rPr>
            </a:br>
            <a:r>
              <a:rPr lang="en-US" sz="5400" b="1" dirty="0" smtClean="0">
                <a:effectLst>
                  <a:outerShdw blurRad="38100" dist="38100" dir="2700000" algn="tl">
                    <a:srgbClr val="DDDDDD"/>
                  </a:outerShdw>
                </a:effectLst>
                <a:latin typeface="Arial" charset="0"/>
                <a:ea typeface="ヒラギノ角ゴ Pro W3" charset="0"/>
                <a:cs typeface="ヒラギノ角ゴ Pro W3" charset="0"/>
              </a:rPr>
              <a:t>I conclude?</a:t>
            </a:r>
            <a:endParaRPr lang="en-US" sz="5400" b="1" dirty="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100" y="1219199"/>
            <a:ext cx="3467100" cy="4892463"/>
          </a:xfrm>
          <a:prstGeom prst="rect">
            <a:avLst/>
          </a:prstGeom>
        </p:spPr>
      </p:pic>
      <p:sp>
        <p:nvSpPr>
          <p:cNvPr id="8" name="Subtitle 2"/>
          <p:cNvSpPr>
            <a:spLocks noGrp="1"/>
          </p:cNvSpPr>
          <p:nvPr>
            <p:ph type="subTitle" idx="1"/>
          </p:nvPr>
        </p:nvSpPr>
        <p:spPr>
          <a:xfrm>
            <a:off x="0" y="5511800"/>
            <a:ext cx="9144000" cy="1346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a:t>
            </a:r>
          </a:p>
          <a:p>
            <a:pPr eaLnBrk="1" hangingPunct="1">
              <a:defRPr/>
            </a:pPr>
            <a:r>
              <a:rPr lang="en-US" dirty="0" err="1" smtClean="0"/>
              <a:t>NCperkins.org</a:t>
            </a:r>
            <a:r>
              <a:rPr lang="en-US" dirty="0" smtClean="0"/>
              <a:t>/presentations</a:t>
            </a:r>
          </a:p>
        </p:txBody>
      </p:sp>
    </p:spTree>
    <p:extLst>
      <p:ext uri="{BB962C8B-B14F-4D97-AF65-F5344CB8AC3E}">
        <p14:creationId xmlns:p14="http://schemas.microsoft.com/office/powerpoint/2010/main" val="22181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141761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Passion and Purpose</a:t>
            </a:r>
            <a:endParaRPr lang="en-US" dirty="0"/>
          </a:p>
        </p:txBody>
      </p:sp>
      <p:sp>
        <p:nvSpPr>
          <p:cNvPr id="3" name="Content Placeholder 2"/>
          <p:cNvSpPr>
            <a:spLocks noGrp="1"/>
          </p:cNvSpPr>
          <p:nvPr>
            <p:ph idx="1"/>
          </p:nvPr>
        </p:nvSpPr>
        <p:spPr/>
        <p:txBody>
          <a:bodyPr>
            <a:normAutofit lnSpcReduction="10000"/>
          </a:bodyPr>
          <a:lstStyle/>
          <a:p>
            <a:pPr>
              <a:spcAft>
                <a:spcPts val="1200"/>
              </a:spcAft>
            </a:pPr>
            <a:r>
              <a:rPr lang="en-US" dirty="0" smtClean="0"/>
              <a:t>Thriving in your work, not just surviving.</a:t>
            </a:r>
          </a:p>
          <a:p>
            <a:pPr>
              <a:spcAft>
                <a:spcPts val="1200"/>
              </a:spcAft>
            </a:pPr>
            <a:r>
              <a:rPr lang="en-US" dirty="0" smtClean="0"/>
              <a:t>Leaving the world a little better off because you cared to make a difference in your work.</a:t>
            </a:r>
          </a:p>
          <a:p>
            <a:pPr>
              <a:spcAft>
                <a:spcPts val="1200"/>
              </a:spcAft>
            </a:pPr>
            <a:r>
              <a:rPr lang="en-US" dirty="0" smtClean="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69575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5257800" cy="3962400"/>
          </a:xfrm>
        </p:spPr>
        <p:txBody>
          <a:bodyPr>
            <a:normAutofit/>
          </a:bodyPr>
          <a:lstStyle/>
          <a:p>
            <a:pPr algn="l">
              <a:lnSpc>
                <a:spcPct val="110000"/>
              </a:lnSpc>
              <a:defRPr/>
            </a:pPr>
            <a:r>
              <a:rPr lang="en-US" i="1" dirty="0" smtClean="0">
                <a:effectLst>
                  <a:outerShdw blurRad="38100" dist="38100" dir="2700000" algn="tl">
                    <a:srgbClr val="C0C0C0"/>
                  </a:outerShdw>
                </a:effectLst>
              </a:rPr>
              <a:t>A Changing World:  Helping people prepare for career and life success</a:t>
            </a:r>
            <a:endParaRPr lang="en-US" dirty="0" smtClean="0"/>
          </a:p>
        </p:txBody>
      </p:sp>
      <p:sp>
        <p:nvSpPr>
          <p:cNvPr id="3" name="Subtitle 2"/>
          <p:cNvSpPr>
            <a:spLocks noGrp="1"/>
          </p:cNvSpPr>
          <p:nvPr>
            <p:ph type="subTitle" idx="1"/>
          </p:nvPr>
        </p:nvSpPr>
        <p:spPr>
          <a:xfrm>
            <a:off x="0" y="5664200"/>
            <a:ext cx="9144000" cy="11938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a:t>
            </a:r>
          </a:p>
          <a:p>
            <a:pPr eaLnBrk="1" hangingPunct="1">
              <a:defRPr/>
            </a:pPr>
            <a:r>
              <a:rPr lang="en-US" dirty="0" err="1" smtClean="0"/>
              <a:t>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400" y="1943100"/>
            <a:ext cx="3467100" cy="3467100"/>
          </a:xfrm>
          <a:prstGeom prst="rect">
            <a:avLst/>
          </a:prstGeom>
        </p:spPr>
      </p:pic>
    </p:spTree>
    <p:extLst>
      <p:ext uri="{BB962C8B-B14F-4D97-AF65-F5344CB8AC3E}">
        <p14:creationId xmlns:p14="http://schemas.microsoft.com/office/powerpoint/2010/main" val="69780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Moderate OJT</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$29,300 </a:t>
            </a:r>
            <a:r>
              <a:rPr lang="en-US" sz="2400" dirty="0"/>
              <a:t>	Dental Assistants</a:t>
            </a:r>
          </a:p>
          <a:p>
            <a:pPr marL="0" indent="0">
              <a:spcBef>
                <a:spcPts val="0"/>
              </a:spcBef>
              <a:buNone/>
              <a:tabLst>
                <a:tab pos="1306513" algn="r"/>
                <a:tab pos="1474788" algn="l"/>
              </a:tabLst>
            </a:pPr>
            <a:r>
              <a:rPr lang="en-US" sz="2400" dirty="0"/>
              <a:t>	</a:t>
            </a:r>
            <a:r>
              <a:rPr lang="en-US" sz="2400" dirty="0">
                <a:solidFill>
                  <a:srgbClr val="0531FF"/>
                </a:solidFill>
              </a:rPr>
              <a:t>$26,480 </a:t>
            </a:r>
            <a:r>
              <a:rPr lang="en-US" sz="2400" dirty="0"/>
              <a:t>	Computer-Controlled Machine Tool Operators, Metal and Plastic</a:t>
            </a:r>
          </a:p>
          <a:p>
            <a:pPr marL="0" indent="0">
              <a:spcBef>
                <a:spcPts val="0"/>
              </a:spcBef>
              <a:buNone/>
              <a:tabLst>
                <a:tab pos="1306513" algn="r"/>
                <a:tab pos="1474788" algn="l"/>
              </a:tabLst>
            </a:pPr>
            <a:r>
              <a:rPr lang="en-US" sz="2400" dirty="0"/>
              <a:t>	</a:t>
            </a:r>
            <a:r>
              <a:rPr lang="en-US" sz="2400" dirty="0">
                <a:solidFill>
                  <a:srgbClr val="0531FF"/>
                </a:solidFill>
              </a:rPr>
              <a:t>$25,300 </a:t>
            </a:r>
            <a:r>
              <a:rPr lang="en-US" sz="2400" dirty="0"/>
              <a:t>	Mechanical Door Repairers</a:t>
            </a:r>
          </a:p>
          <a:p>
            <a:pPr marL="0" indent="0">
              <a:spcBef>
                <a:spcPts val="0"/>
              </a:spcBef>
              <a:buNone/>
              <a:tabLst>
                <a:tab pos="1306513" algn="r"/>
                <a:tab pos="1474788" algn="l"/>
              </a:tabLst>
            </a:pPr>
            <a:r>
              <a:rPr lang="en-US" sz="2400" dirty="0"/>
              <a:t>	</a:t>
            </a:r>
            <a:r>
              <a:rPr lang="en-US" sz="2400" dirty="0">
                <a:solidFill>
                  <a:srgbClr val="0531FF"/>
                </a:solidFill>
              </a:rPr>
              <a:t>$25,270 </a:t>
            </a:r>
            <a:r>
              <a:rPr lang="en-US" sz="2400" dirty="0"/>
              <a:t>	Cement Masons and Concrete Finishers</a:t>
            </a:r>
          </a:p>
          <a:p>
            <a:pPr marL="0" indent="0">
              <a:spcBef>
                <a:spcPts val="0"/>
              </a:spcBef>
              <a:buNone/>
              <a:tabLst>
                <a:tab pos="1306513" algn="r"/>
                <a:tab pos="1474788" algn="l"/>
              </a:tabLst>
            </a:pPr>
            <a:r>
              <a:rPr lang="en-US" sz="2400" dirty="0"/>
              <a:t>	</a:t>
            </a:r>
            <a:r>
              <a:rPr lang="en-US" sz="2400" dirty="0">
                <a:solidFill>
                  <a:srgbClr val="0531FF"/>
                </a:solidFill>
              </a:rPr>
              <a:t>$24,890 </a:t>
            </a:r>
            <a:r>
              <a:rPr lang="en-US" sz="2400" dirty="0"/>
              <a:t>	Roofers</a:t>
            </a:r>
          </a:p>
          <a:p>
            <a:pPr marL="0" indent="0">
              <a:spcBef>
                <a:spcPts val="0"/>
              </a:spcBef>
              <a:buNone/>
              <a:tabLst>
                <a:tab pos="1306513" algn="r"/>
                <a:tab pos="1474788" algn="l"/>
              </a:tabLst>
            </a:pPr>
            <a:r>
              <a:rPr lang="en-US" sz="2400" dirty="0"/>
              <a:t>	</a:t>
            </a:r>
            <a:r>
              <a:rPr lang="en-US" sz="2400" dirty="0">
                <a:solidFill>
                  <a:srgbClr val="0531FF"/>
                </a:solidFill>
              </a:rPr>
              <a:t>$23,530 </a:t>
            </a:r>
            <a:r>
              <a:rPr lang="en-US" sz="2400" dirty="0"/>
              <a:t>	Medical Assistants</a:t>
            </a:r>
          </a:p>
          <a:p>
            <a:pPr marL="0" indent="0">
              <a:spcBef>
                <a:spcPts val="0"/>
              </a:spcBef>
              <a:buNone/>
              <a:tabLst>
                <a:tab pos="1306513" algn="r"/>
                <a:tab pos="1474788" algn="l"/>
              </a:tabLst>
            </a:pPr>
            <a:r>
              <a:rPr lang="en-US" sz="2400" dirty="0"/>
              <a:t>	</a:t>
            </a:r>
            <a:r>
              <a:rPr lang="en-US" sz="2400" dirty="0">
                <a:solidFill>
                  <a:srgbClr val="0531FF"/>
                </a:solidFill>
              </a:rPr>
              <a:t>$23,110 </a:t>
            </a:r>
            <a:r>
              <a:rPr lang="en-US" sz="2400" dirty="0"/>
              <a:t>	Insulation Workers, Floor, Ceiling, and Wall</a:t>
            </a:r>
          </a:p>
          <a:p>
            <a:pPr marL="0" indent="0">
              <a:spcBef>
                <a:spcPts val="0"/>
              </a:spcBef>
              <a:buNone/>
              <a:tabLst>
                <a:tab pos="1306513" algn="r"/>
                <a:tab pos="1474788" algn="l"/>
              </a:tabLst>
            </a:pPr>
            <a:r>
              <a:rPr lang="en-US" sz="2400" dirty="0"/>
              <a:t>	</a:t>
            </a:r>
            <a:r>
              <a:rPr lang="en-US" sz="2400" dirty="0">
                <a:solidFill>
                  <a:srgbClr val="0531FF"/>
                </a:solidFill>
              </a:rPr>
              <a:t>$20,770 </a:t>
            </a:r>
            <a:r>
              <a:rPr lang="en-US" sz="2400" dirty="0"/>
              <a:t>	Ambulance Drivers and Attendants, Except Emergency Medical Technicians</a:t>
            </a:r>
          </a:p>
          <a:p>
            <a:pPr marL="0" indent="0">
              <a:spcBef>
                <a:spcPts val="0"/>
              </a:spcBef>
              <a:buNone/>
              <a:tabLst>
                <a:tab pos="1306513" algn="r"/>
                <a:tab pos="1474788" algn="l"/>
              </a:tabLst>
            </a:pPr>
            <a:r>
              <a:rPr lang="en-US" sz="2400" dirty="0"/>
              <a:t>	</a:t>
            </a:r>
            <a:r>
              <a:rPr lang="en-US" sz="2400" dirty="0">
                <a:solidFill>
                  <a:srgbClr val="0531FF"/>
                </a:solidFill>
              </a:rPr>
              <a:t>$18,670 </a:t>
            </a:r>
            <a:r>
              <a:rPr lang="en-US" sz="2400" dirty="0"/>
              <a:t>	Construction Laborers</a:t>
            </a:r>
          </a:p>
          <a:p>
            <a:pPr marL="0" indent="0">
              <a:spcBef>
                <a:spcPts val="0"/>
              </a:spcBef>
              <a:buNone/>
              <a:tabLst>
                <a:tab pos="1306513" algn="r"/>
                <a:tab pos="1474788" algn="l"/>
              </a:tabLst>
            </a:pPr>
            <a:r>
              <a:rPr lang="en-US" sz="2400" dirty="0"/>
              <a:t>	</a:t>
            </a:r>
            <a:r>
              <a:rPr lang="en-US" sz="2400" dirty="0">
                <a:solidFill>
                  <a:srgbClr val="0531FF"/>
                </a:solidFill>
              </a:rPr>
              <a:t>$18,430 </a:t>
            </a:r>
            <a:r>
              <a:rPr lang="en-US" sz="2400" dirty="0"/>
              <a:t>	Floor Layers, Except Carpet, Wood, and Hard Tiles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654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Long OJT</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$34,650 	</a:t>
            </a:r>
            <a:r>
              <a:rPr lang="en-US" sz="2400" dirty="0"/>
              <a:t>Electrical Power-Line Installers and Repairers</a:t>
            </a:r>
          </a:p>
          <a:p>
            <a:pPr marL="0" indent="0">
              <a:spcBef>
                <a:spcPts val="0"/>
              </a:spcBef>
              <a:buNone/>
              <a:tabLst>
                <a:tab pos="1306513" algn="r"/>
                <a:tab pos="1474788" algn="l"/>
              </a:tabLst>
            </a:pPr>
            <a:r>
              <a:rPr lang="en-US" sz="2400" dirty="0">
                <a:solidFill>
                  <a:srgbClr val="0531FF"/>
                </a:solidFill>
              </a:rPr>
              <a:t>	$29,390 </a:t>
            </a:r>
            <a:r>
              <a:rPr lang="en-US" sz="2400" dirty="0">
                <a:solidFill>
                  <a:srgbClr val="0432FF"/>
                </a:solidFill>
              </a:rPr>
              <a:t>	</a:t>
            </a:r>
            <a:r>
              <a:rPr lang="en-US" sz="2400" dirty="0"/>
              <a:t>Computer Numerically Controlled Machine Tool Programmers, Metal and Plastic</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$25,960 </a:t>
            </a:r>
            <a:r>
              <a:rPr lang="en-US" sz="2400" dirty="0">
                <a:solidFill>
                  <a:srgbClr val="0432FF"/>
                </a:solidFill>
              </a:rPr>
              <a:t>	</a:t>
            </a:r>
            <a:r>
              <a:rPr lang="en-US" sz="2400" dirty="0"/>
              <a:t>Opticians, Dispensing</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$25,370 </a:t>
            </a:r>
            <a:r>
              <a:rPr lang="en-US" sz="2400" dirty="0">
                <a:solidFill>
                  <a:srgbClr val="0432FF"/>
                </a:solidFill>
              </a:rPr>
              <a:t>	</a:t>
            </a:r>
            <a:r>
              <a:rPr lang="en-US" sz="2400" dirty="0" err="1"/>
              <a:t>Brickmasons</a:t>
            </a:r>
            <a:r>
              <a:rPr lang="en-US" sz="2400" dirty="0"/>
              <a:t> and </a:t>
            </a:r>
            <a:r>
              <a:rPr lang="en-US" sz="2400" dirty="0" err="1"/>
              <a:t>Blockmasons</a:t>
            </a:r>
            <a:endParaRPr lang="en-US" sz="2400" dirty="0"/>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$21,940 	</a:t>
            </a:r>
            <a:r>
              <a:rPr lang="en-US" sz="2400" dirty="0"/>
              <a:t>Medical Appliance Technicians</a:t>
            </a:r>
          </a:p>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$16,630 </a:t>
            </a:r>
            <a:r>
              <a:rPr lang="en-US" sz="2400" dirty="0">
                <a:solidFill>
                  <a:srgbClr val="0432FF"/>
                </a:solidFill>
              </a:rPr>
              <a:t>	</a:t>
            </a:r>
            <a:r>
              <a:rPr lang="en-US" sz="2400" dirty="0"/>
              <a:t>Cooks, Restaurant</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12361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1-2 Year Diploma/Certificate</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solidFill>
                  <a:srgbClr val="0432FF"/>
                </a:solidFill>
              </a:rPr>
              <a:t>	</a:t>
            </a:r>
            <a:r>
              <a:rPr lang="en-US" sz="2400" dirty="0">
                <a:solidFill>
                  <a:srgbClr val="0531FF"/>
                </a:solidFill>
              </a:rPr>
              <a:t>$32,610 </a:t>
            </a:r>
            <a:r>
              <a:rPr lang="en-US" sz="2400" dirty="0">
                <a:solidFill>
                  <a:srgbClr val="0432FF"/>
                </a:solidFill>
              </a:rPr>
              <a:t>	</a:t>
            </a:r>
            <a:r>
              <a:rPr lang="en-US" sz="2400" dirty="0"/>
              <a:t>Surgical Technologists</a:t>
            </a:r>
          </a:p>
          <a:p>
            <a:pPr marL="0" indent="0">
              <a:spcBef>
                <a:spcPts val="0"/>
              </a:spcBef>
              <a:buNone/>
              <a:tabLst>
                <a:tab pos="1306513" algn="r"/>
                <a:tab pos="1474788" algn="l"/>
              </a:tabLst>
            </a:pPr>
            <a:r>
              <a:rPr lang="en-US" sz="2400" dirty="0">
                <a:solidFill>
                  <a:srgbClr val="0531FF"/>
                </a:solidFill>
              </a:rPr>
              <a:t>	$25,070 </a:t>
            </a:r>
            <a:r>
              <a:rPr lang="en-US" sz="2400" dirty="0">
                <a:solidFill>
                  <a:srgbClr val="0432FF"/>
                </a:solidFill>
              </a:rPr>
              <a:t>	</a:t>
            </a:r>
            <a:r>
              <a:rPr lang="en-US" sz="2400" dirty="0"/>
              <a:t>Health Technologists and Technicians, all othe</a:t>
            </a:r>
            <a:r>
              <a:rPr lang="en-US" sz="2400" dirty="0">
                <a:solidFill>
                  <a:srgbClr val="0432FF"/>
                </a:solidFill>
              </a:rPr>
              <a:t>r</a:t>
            </a:r>
          </a:p>
          <a:p>
            <a:pPr marL="0" indent="0">
              <a:spcBef>
                <a:spcPts val="0"/>
              </a:spcBef>
              <a:buNone/>
              <a:tabLst>
                <a:tab pos="1306513" algn="r"/>
                <a:tab pos="1474788" algn="l"/>
              </a:tabLst>
            </a:pPr>
            <a:r>
              <a:rPr lang="en-US" sz="2400" dirty="0">
                <a:solidFill>
                  <a:srgbClr val="0432FF"/>
                </a:solidFill>
              </a:rPr>
              <a:t>	$23,400 	</a:t>
            </a:r>
            <a:r>
              <a:rPr lang="en-US" sz="2400" dirty="0"/>
              <a:t>Medical Secretaries</a:t>
            </a:r>
          </a:p>
          <a:p>
            <a:pPr marL="0" indent="0">
              <a:spcBef>
                <a:spcPts val="0"/>
              </a:spcBef>
              <a:buNone/>
              <a:tabLst>
                <a:tab pos="1306513" algn="r"/>
                <a:tab pos="1474788" algn="l"/>
              </a:tabLst>
            </a:pPr>
            <a:r>
              <a:rPr lang="en-US" sz="2400" dirty="0">
                <a:solidFill>
                  <a:srgbClr val="0432FF"/>
                </a:solidFill>
              </a:rPr>
              <a:t>	$20,870 	</a:t>
            </a:r>
            <a:r>
              <a:rPr lang="en-US" sz="2400" dirty="0"/>
              <a:t>Massage Therapists</a:t>
            </a:r>
          </a:p>
          <a:p>
            <a:pPr marL="0" indent="0">
              <a:spcBef>
                <a:spcPts val="0"/>
              </a:spcBef>
              <a:buNone/>
              <a:tabLst>
                <a:tab pos="1306513" algn="r"/>
                <a:tab pos="1474788" algn="l"/>
              </a:tabLst>
            </a:pPr>
            <a:r>
              <a:rPr lang="en-US" sz="2400" dirty="0">
                <a:solidFill>
                  <a:srgbClr val="0432FF"/>
                </a:solidFill>
              </a:rPr>
              <a:t>	$16,100 	</a:t>
            </a:r>
            <a:r>
              <a:rPr lang="en-US" sz="2400" dirty="0"/>
              <a:t>Gaming Dealers</a:t>
            </a:r>
          </a:p>
        </p:txBody>
      </p:sp>
    </p:spTree>
    <p:extLst>
      <p:ext uri="{BB962C8B-B14F-4D97-AF65-F5344CB8AC3E}">
        <p14:creationId xmlns:p14="http://schemas.microsoft.com/office/powerpoint/2010/main" val="150782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Associate Degree</a:t>
            </a:r>
            <a:r>
              <a:rPr lang="en-US" dirty="0" smtClean="0"/>
              <a:t/>
            </a:r>
            <a:br>
              <a:rPr lang="en-US"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1887200" cy="52578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$56,130 </a:t>
            </a:r>
            <a:r>
              <a:rPr lang="en-US" sz="2400" dirty="0"/>
              <a:t>	Radiation Therapists</a:t>
            </a:r>
          </a:p>
          <a:p>
            <a:pPr marL="0" indent="0">
              <a:spcBef>
                <a:spcPts val="0"/>
              </a:spcBef>
              <a:buNone/>
              <a:tabLst>
                <a:tab pos="1306513" algn="r"/>
                <a:tab pos="1474788" algn="l"/>
              </a:tabLst>
            </a:pPr>
            <a:r>
              <a:rPr lang="en-US" sz="2400" dirty="0"/>
              <a:t>	</a:t>
            </a:r>
            <a:r>
              <a:rPr lang="en-US" sz="2400" dirty="0">
                <a:solidFill>
                  <a:srgbClr val="0531FF"/>
                </a:solidFill>
              </a:rPr>
              <a:t>$52,050 </a:t>
            </a:r>
            <a:r>
              <a:rPr lang="en-US" sz="2400" dirty="0"/>
              <a:t>	Dental Hygienists</a:t>
            </a:r>
          </a:p>
          <a:p>
            <a:pPr marL="0" indent="0">
              <a:spcBef>
                <a:spcPts val="0"/>
              </a:spcBef>
              <a:buNone/>
              <a:tabLst>
                <a:tab pos="1306513" algn="r"/>
                <a:tab pos="1474788" algn="l"/>
              </a:tabLst>
            </a:pPr>
            <a:r>
              <a:rPr lang="en-US" sz="2400" dirty="0"/>
              <a:t>	</a:t>
            </a:r>
            <a:r>
              <a:rPr lang="en-US" sz="2400" dirty="0">
                <a:solidFill>
                  <a:srgbClr val="0531FF"/>
                </a:solidFill>
              </a:rPr>
              <a:t>$49,640 </a:t>
            </a:r>
            <a:r>
              <a:rPr lang="en-US" sz="2400" dirty="0"/>
              <a:t>	Diagnostic Medical Sonographers</a:t>
            </a:r>
          </a:p>
          <a:p>
            <a:pPr marL="0" indent="0">
              <a:spcBef>
                <a:spcPts val="0"/>
              </a:spcBef>
              <a:buNone/>
              <a:tabLst>
                <a:tab pos="1306513" algn="r"/>
                <a:tab pos="1474788" algn="l"/>
              </a:tabLst>
            </a:pPr>
            <a:r>
              <a:rPr lang="en-US" sz="2400" dirty="0"/>
              <a:t>	</a:t>
            </a:r>
            <a:r>
              <a:rPr lang="en-US" sz="2400" dirty="0">
                <a:solidFill>
                  <a:srgbClr val="0531FF"/>
                </a:solidFill>
              </a:rPr>
              <a:t>$44,960 </a:t>
            </a:r>
            <a:r>
              <a:rPr lang="en-US" sz="2400" dirty="0"/>
              <a:t>	Cardiovascular Technologists and Technicians</a:t>
            </a:r>
          </a:p>
          <a:p>
            <a:pPr marL="0" indent="0">
              <a:spcBef>
                <a:spcPts val="0"/>
              </a:spcBef>
              <a:buNone/>
              <a:tabLst>
                <a:tab pos="1306513" algn="r"/>
                <a:tab pos="1474788" algn="l"/>
              </a:tabLst>
            </a:pPr>
            <a:r>
              <a:rPr lang="en-US" sz="2400" dirty="0"/>
              <a:t>	</a:t>
            </a:r>
            <a:r>
              <a:rPr lang="en-US" sz="2400" dirty="0">
                <a:solidFill>
                  <a:srgbClr val="0531FF"/>
                </a:solidFill>
              </a:rPr>
              <a:t>$43,910 </a:t>
            </a:r>
            <a:r>
              <a:rPr lang="en-US" sz="2400" dirty="0"/>
              <a:t>	Registered Nurses</a:t>
            </a:r>
          </a:p>
          <a:p>
            <a:pPr marL="0" indent="0">
              <a:spcBef>
                <a:spcPts val="0"/>
              </a:spcBef>
              <a:buNone/>
              <a:tabLst>
                <a:tab pos="1306513" algn="r"/>
                <a:tab pos="1474788" algn="l"/>
              </a:tabLst>
            </a:pPr>
            <a:r>
              <a:rPr lang="en-US" sz="2400" dirty="0"/>
              <a:t>	</a:t>
            </a:r>
            <a:r>
              <a:rPr lang="en-US" sz="2400" dirty="0">
                <a:solidFill>
                  <a:srgbClr val="0531FF"/>
                </a:solidFill>
              </a:rPr>
              <a:t>$42,870 </a:t>
            </a:r>
            <a:r>
              <a:rPr lang="en-US" sz="2400" dirty="0"/>
              <a:t>	Occupational Therapist Assistants</a:t>
            </a:r>
          </a:p>
          <a:p>
            <a:pPr marL="0" indent="0">
              <a:spcBef>
                <a:spcPts val="0"/>
              </a:spcBef>
              <a:buNone/>
              <a:tabLst>
                <a:tab pos="1306513" algn="r"/>
                <a:tab pos="1474788" algn="l"/>
              </a:tabLst>
            </a:pPr>
            <a:r>
              <a:rPr lang="en-US" sz="2400" dirty="0"/>
              <a:t>	</a:t>
            </a:r>
            <a:r>
              <a:rPr lang="en-US" sz="2400" dirty="0">
                <a:solidFill>
                  <a:srgbClr val="0531FF"/>
                </a:solidFill>
              </a:rPr>
              <a:t>$42,680 </a:t>
            </a:r>
            <a:r>
              <a:rPr lang="en-US" sz="2400" dirty="0"/>
              <a:t>	Physical Therapist Assistants</a:t>
            </a:r>
          </a:p>
          <a:p>
            <a:pPr marL="0" indent="0">
              <a:spcBef>
                <a:spcPts val="0"/>
              </a:spcBef>
              <a:buNone/>
              <a:tabLst>
                <a:tab pos="1306513" algn="r"/>
                <a:tab pos="1474788" algn="l"/>
              </a:tabLst>
            </a:pPr>
            <a:r>
              <a:rPr lang="en-US" sz="2400" dirty="0"/>
              <a:t>	</a:t>
            </a:r>
            <a:r>
              <a:rPr lang="en-US" sz="2400" dirty="0">
                <a:solidFill>
                  <a:srgbClr val="0531FF"/>
                </a:solidFill>
              </a:rPr>
              <a:t>$42,540 </a:t>
            </a:r>
            <a:r>
              <a:rPr lang="en-US" sz="2400" dirty="0"/>
              <a:t>	Respiratory Therapists</a:t>
            </a:r>
          </a:p>
          <a:p>
            <a:pPr marL="0" indent="0">
              <a:spcBef>
                <a:spcPts val="0"/>
              </a:spcBef>
              <a:buNone/>
              <a:tabLst>
                <a:tab pos="1306513" algn="r"/>
                <a:tab pos="1474788" algn="l"/>
              </a:tabLst>
            </a:pPr>
            <a:r>
              <a:rPr lang="en-US" sz="2400" dirty="0"/>
              <a:t>	</a:t>
            </a:r>
            <a:r>
              <a:rPr lang="en-US" sz="2400" dirty="0">
                <a:solidFill>
                  <a:srgbClr val="0531FF"/>
                </a:solidFill>
              </a:rPr>
              <a:t>$27,900 </a:t>
            </a:r>
            <a:r>
              <a:rPr lang="en-US" sz="2400" dirty="0"/>
              <a:t>	Medical and Clinical Laboratory Technicians</a:t>
            </a:r>
          </a:p>
          <a:p>
            <a:pPr marL="0" indent="0">
              <a:spcBef>
                <a:spcPts val="0"/>
              </a:spcBef>
              <a:buNone/>
              <a:tabLst>
                <a:tab pos="1306513" algn="r"/>
                <a:tab pos="1474788" algn="l"/>
              </a:tabLst>
            </a:pPr>
            <a:r>
              <a:rPr lang="en-US" sz="2400" dirty="0"/>
              <a:t>	</a:t>
            </a:r>
            <a:r>
              <a:rPr lang="en-US" sz="2400" dirty="0">
                <a:solidFill>
                  <a:srgbClr val="0531FF"/>
                </a:solidFill>
              </a:rPr>
              <a:t>$21,520 </a:t>
            </a:r>
            <a:r>
              <a:rPr lang="en-US" sz="2400" dirty="0"/>
              <a:t>	Veterinary Technologists and Technicians</a:t>
            </a:r>
          </a:p>
        </p:txBody>
      </p:sp>
    </p:spTree>
    <p:extLst>
      <p:ext uri="{BB962C8B-B14F-4D97-AF65-F5344CB8AC3E}">
        <p14:creationId xmlns:p14="http://schemas.microsoft.com/office/powerpoint/2010/main" val="141989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 Top-Paying Associate Degrees:</a:t>
            </a:r>
            <a:br>
              <a:rPr lang="en-US" dirty="0" smtClean="0"/>
            </a:br>
            <a:r>
              <a:rPr lang="en-US" sz="3600" dirty="0" smtClean="0"/>
              <a:t>after five years of employment</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62100"/>
            <a:ext cx="10370945" cy="4229100"/>
          </a:xfrm>
          <a:prstGeom prst="rect">
            <a:avLst/>
          </a:prstGeom>
        </p:spPr>
      </p:pic>
      <p:sp>
        <p:nvSpPr>
          <p:cNvPr id="5" name="TextBox 4"/>
          <p:cNvSpPr txBox="1"/>
          <p:nvPr/>
        </p:nvSpPr>
        <p:spPr>
          <a:xfrm>
            <a:off x="7683500" y="2444402"/>
            <a:ext cx="1828800" cy="461665"/>
          </a:xfrm>
          <a:prstGeom prst="rect">
            <a:avLst/>
          </a:prstGeom>
          <a:noFill/>
        </p:spPr>
        <p:txBody>
          <a:bodyPr wrap="square" rtlCol="0">
            <a:spAutoFit/>
          </a:bodyPr>
          <a:lstStyle/>
          <a:p>
            <a:r>
              <a:rPr lang="en-US" sz="2400" dirty="0" smtClean="0"/>
              <a:t>$60,869</a:t>
            </a:r>
            <a:endParaRPr lang="en-US" sz="2400" dirty="0"/>
          </a:p>
        </p:txBody>
      </p:sp>
      <p:sp>
        <p:nvSpPr>
          <p:cNvPr id="6" name="TextBox 5"/>
          <p:cNvSpPr txBox="1"/>
          <p:nvPr/>
        </p:nvSpPr>
        <p:spPr>
          <a:xfrm>
            <a:off x="7709719" y="2880667"/>
            <a:ext cx="1828800" cy="461665"/>
          </a:xfrm>
          <a:prstGeom prst="rect">
            <a:avLst/>
          </a:prstGeom>
          <a:noFill/>
        </p:spPr>
        <p:txBody>
          <a:bodyPr wrap="square" rtlCol="0">
            <a:spAutoFit/>
          </a:bodyPr>
          <a:lstStyle/>
          <a:p>
            <a:r>
              <a:rPr lang="en-US" sz="2400" dirty="0" smtClean="0"/>
              <a:t>$59,102</a:t>
            </a:r>
            <a:endParaRPr lang="en-US" sz="2400" dirty="0"/>
          </a:p>
        </p:txBody>
      </p:sp>
      <p:sp>
        <p:nvSpPr>
          <p:cNvPr id="7" name="TextBox 6"/>
          <p:cNvSpPr txBox="1"/>
          <p:nvPr/>
        </p:nvSpPr>
        <p:spPr>
          <a:xfrm>
            <a:off x="7683500" y="4813300"/>
            <a:ext cx="1828800" cy="461665"/>
          </a:xfrm>
          <a:prstGeom prst="rect">
            <a:avLst/>
          </a:prstGeom>
          <a:noFill/>
        </p:spPr>
        <p:txBody>
          <a:bodyPr wrap="square" rtlCol="0">
            <a:spAutoFit/>
          </a:bodyPr>
          <a:lstStyle/>
          <a:p>
            <a:r>
              <a:rPr lang="en-US" sz="2400" dirty="0" smtClean="0"/>
              <a:t>$48,160</a:t>
            </a:r>
            <a:endParaRPr lang="en-US" sz="2400" dirty="0"/>
          </a:p>
        </p:txBody>
      </p:sp>
    </p:spTree>
    <p:extLst>
      <p:ext uri="{BB962C8B-B14F-4D97-AF65-F5344CB8AC3E}">
        <p14:creationId xmlns:p14="http://schemas.microsoft.com/office/powerpoint/2010/main" val="773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NC Associate Degrees </a:t>
            </a:r>
            <a:r>
              <a:rPr lang="mr-IN" dirty="0" smtClean="0"/>
              <a:t>–</a:t>
            </a:r>
            <a:r>
              <a:rPr lang="en-US" dirty="0" smtClean="0"/>
              <a:t> </a:t>
            </a:r>
            <a:br>
              <a:rPr lang="en-US" dirty="0" smtClean="0"/>
            </a:br>
            <a:r>
              <a:rPr lang="en-US" dirty="0" smtClean="0"/>
              <a:t>Five-Year Wages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9" y="1574800"/>
            <a:ext cx="11903459" cy="4826000"/>
          </a:xfrm>
          <a:prstGeom prst="rect">
            <a:avLst/>
          </a:prstGeom>
        </p:spPr>
      </p:pic>
      <p:sp>
        <p:nvSpPr>
          <p:cNvPr id="4" name="TextBox 3"/>
          <p:cNvSpPr txBox="1"/>
          <p:nvPr/>
        </p:nvSpPr>
        <p:spPr>
          <a:xfrm>
            <a:off x="1219200" y="4267200"/>
            <a:ext cx="1828800" cy="461665"/>
          </a:xfrm>
          <a:prstGeom prst="rect">
            <a:avLst/>
          </a:prstGeom>
          <a:noFill/>
        </p:spPr>
        <p:txBody>
          <a:bodyPr wrap="square" rtlCol="0">
            <a:spAutoFit/>
          </a:bodyPr>
          <a:lstStyle/>
          <a:p>
            <a:r>
              <a:rPr lang="en-US" sz="2400" smtClean="0"/>
              <a:t>$23,277</a:t>
            </a:r>
            <a:endParaRPr lang="en-US" sz="2400" dirty="0"/>
          </a:p>
        </p:txBody>
      </p:sp>
      <p:sp>
        <p:nvSpPr>
          <p:cNvPr id="5" name="TextBox 4"/>
          <p:cNvSpPr txBox="1"/>
          <p:nvPr/>
        </p:nvSpPr>
        <p:spPr>
          <a:xfrm>
            <a:off x="7696200" y="2895600"/>
            <a:ext cx="1828800" cy="461665"/>
          </a:xfrm>
          <a:prstGeom prst="rect">
            <a:avLst/>
          </a:prstGeom>
          <a:noFill/>
        </p:spPr>
        <p:txBody>
          <a:bodyPr wrap="square" rtlCol="0">
            <a:spAutoFit/>
          </a:bodyPr>
          <a:lstStyle/>
          <a:p>
            <a:r>
              <a:rPr lang="en-US" sz="2400" dirty="0" smtClean="0"/>
              <a:t>$32,431</a:t>
            </a:r>
            <a:endParaRPr lang="en-US" sz="2400" dirty="0"/>
          </a:p>
        </p:txBody>
      </p:sp>
    </p:spTree>
    <p:extLst>
      <p:ext uri="{BB962C8B-B14F-4D97-AF65-F5344CB8AC3E}">
        <p14:creationId xmlns:p14="http://schemas.microsoft.com/office/powerpoint/2010/main" val="145079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can’t see the whole sky through a bamboo tube</a:t>
            </a:r>
            <a:endParaRPr lang="en-US" dirty="0"/>
          </a:p>
        </p:txBody>
      </p:sp>
      <p:pic>
        <p:nvPicPr>
          <p:cNvPr id="5" name="Picture 4"/>
          <p:cNvPicPr>
            <a:picLocks noChangeAspect="1"/>
          </p:cNvPicPr>
          <p:nvPr/>
        </p:nvPicPr>
        <p:blipFill>
          <a:blip r:embed="rId3"/>
          <a:stretch>
            <a:fillRect/>
          </a:stretch>
        </p:blipFill>
        <p:spPr>
          <a:xfrm>
            <a:off x="1041400" y="1466850"/>
            <a:ext cx="7162800" cy="5372100"/>
          </a:xfrm>
          <a:prstGeom prst="rect">
            <a:avLst/>
          </a:prstGeom>
        </p:spPr>
      </p:pic>
    </p:spTree>
    <p:extLst>
      <p:ext uri="{BB962C8B-B14F-4D97-AF65-F5344CB8AC3E}">
        <p14:creationId xmlns:p14="http://schemas.microsoft.com/office/powerpoint/2010/main" val="104976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 Selected Associate Degrees – Five-Year Wages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562100"/>
            <a:ext cx="9592918" cy="3898900"/>
          </a:xfrm>
          <a:prstGeom prst="rect">
            <a:avLst/>
          </a:prstGeom>
        </p:spPr>
      </p:pic>
      <p:sp>
        <p:nvSpPr>
          <p:cNvPr id="4" name="TextBox 3"/>
          <p:cNvSpPr txBox="1"/>
          <p:nvPr/>
        </p:nvSpPr>
        <p:spPr>
          <a:xfrm>
            <a:off x="6205466" y="3473561"/>
            <a:ext cx="2836934" cy="461665"/>
          </a:xfrm>
          <a:prstGeom prst="rect">
            <a:avLst/>
          </a:prstGeom>
          <a:noFill/>
        </p:spPr>
        <p:txBody>
          <a:bodyPr wrap="square" rtlCol="0">
            <a:spAutoFit/>
          </a:bodyPr>
          <a:lstStyle/>
          <a:p>
            <a:r>
              <a:rPr lang="en-US" sz="2400" dirty="0" smtClean="0"/>
              <a:t>$32,800</a:t>
            </a:r>
            <a:endParaRPr lang="en-US" sz="2400" dirty="0"/>
          </a:p>
        </p:txBody>
      </p:sp>
      <p:sp>
        <p:nvSpPr>
          <p:cNvPr id="5" name="TextBox 4"/>
          <p:cNvSpPr txBox="1"/>
          <p:nvPr/>
        </p:nvSpPr>
        <p:spPr>
          <a:xfrm>
            <a:off x="6307066" y="2409452"/>
            <a:ext cx="2836934" cy="461665"/>
          </a:xfrm>
          <a:prstGeom prst="rect">
            <a:avLst/>
          </a:prstGeom>
          <a:noFill/>
        </p:spPr>
        <p:txBody>
          <a:bodyPr wrap="square" rtlCol="0">
            <a:spAutoFit/>
          </a:bodyPr>
          <a:lstStyle/>
          <a:p>
            <a:r>
              <a:rPr lang="en-US" sz="2400" dirty="0" smtClean="0"/>
              <a:t>$43,062</a:t>
            </a:r>
            <a:endParaRPr lang="en-US" sz="2400" dirty="0"/>
          </a:p>
        </p:txBody>
      </p:sp>
      <p:sp>
        <p:nvSpPr>
          <p:cNvPr id="6" name="TextBox 5"/>
          <p:cNvSpPr txBox="1"/>
          <p:nvPr/>
        </p:nvSpPr>
        <p:spPr>
          <a:xfrm>
            <a:off x="877447" y="3951534"/>
            <a:ext cx="2836934" cy="461665"/>
          </a:xfrm>
          <a:prstGeom prst="rect">
            <a:avLst/>
          </a:prstGeom>
          <a:noFill/>
        </p:spPr>
        <p:txBody>
          <a:bodyPr wrap="square" rtlCol="0">
            <a:spAutoFit/>
          </a:bodyPr>
          <a:lstStyle/>
          <a:p>
            <a:r>
              <a:rPr lang="en-US" sz="2400" dirty="0" smtClean="0"/>
              <a:t>$23,316</a:t>
            </a:r>
            <a:endParaRPr lang="en-US" sz="2400" dirty="0"/>
          </a:p>
        </p:txBody>
      </p:sp>
      <p:sp>
        <p:nvSpPr>
          <p:cNvPr id="7" name="TextBox 6"/>
          <p:cNvSpPr txBox="1"/>
          <p:nvPr/>
        </p:nvSpPr>
        <p:spPr>
          <a:xfrm>
            <a:off x="815340" y="2756817"/>
            <a:ext cx="2836934" cy="461665"/>
          </a:xfrm>
          <a:prstGeom prst="rect">
            <a:avLst/>
          </a:prstGeom>
          <a:noFill/>
        </p:spPr>
        <p:txBody>
          <a:bodyPr wrap="square" rtlCol="0">
            <a:spAutoFit/>
          </a:bodyPr>
          <a:lstStyle/>
          <a:p>
            <a:r>
              <a:rPr lang="en-US" sz="2400" dirty="0" smtClean="0"/>
              <a:t>$34,619</a:t>
            </a:r>
            <a:endParaRPr lang="en-US" sz="2400" dirty="0"/>
          </a:p>
        </p:txBody>
      </p:sp>
    </p:spTree>
    <p:extLst>
      <p:ext uri="{BB962C8B-B14F-4D97-AF65-F5344CB8AC3E}">
        <p14:creationId xmlns:p14="http://schemas.microsoft.com/office/powerpoint/2010/main" val="206821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Bachelor Degree</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531FF"/>
                </a:solidFill>
              </a:rPr>
              <a:t>$76,020 </a:t>
            </a:r>
            <a:r>
              <a:rPr lang="en-US" sz="2200" dirty="0"/>
              <a:t>	Physician Assistants</a:t>
            </a:r>
          </a:p>
          <a:p>
            <a:pPr marL="0" indent="0">
              <a:spcBef>
                <a:spcPts val="0"/>
              </a:spcBef>
              <a:buNone/>
              <a:tabLst>
                <a:tab pos="1306513" algn="r"/>
                <a:tab pos="1474788" algn="l"/>
              </a:tabLst>
            </a:pPr>
            <a:r>
              <a:rPr lang="en-US" sz="2200" dirty="0"/>
              <a:t>	</a:t>
            </a:r>
            <a:r>
              <a:rPr lang="en-US" sz="2200" dirty="0">
                <a:solidFill>
                  <a:srgbClr val="0531FF"/>
                </a:solidFill>
              </a:rPr>
              <a:t>$59,460 </a:t>
            </a:r>
            <a:r>
              <a:rPr lang="en-US" sz="2200" dirty="0"/>
              <a:t>	Software Developers, Applications</a:t>
            </a:r>
          </a:p>
          <a:p>
            <a:pPr marL="0" indent="0">
              <a:spcBef>
                <a:spcPts val="0"/>
              </a:spcBef>
              <a:buNone/>
              <a:tabLst>
                <a:tab pos="1306513" algn="r"/>
                <a:tab pos="1474788" algn="l"/>
              </a:tabLst>
            </a:pPr>
            <a:r>
              <a:rPr lang="en-US" sz="2200" dirty="0"/>
              <a:t>	</a:t>
            </a:r>
            <a:r>
              <a:rPr lang="en-US" sz="2200" dirty="0">
                <a:solidFill>
                  <a:srgbClr val="0531FF"/>
                </a:solidFill>
              </a:rPr>
              <a:t>$56,610 </a:t>
            </a:r>
            <a:r>
              <a:rPr lang="en-US" sz="2200" dirty="0"/>
              <a:t>	Computer Systems Analysts</a:t>
            </a:r>
          </a:p>
          <a:p>
            <a:pPr marL="0" indent="0">
              <a:spcBef>
                <a:spcPts val="0"/>
              </a:spcBef>
              <a:buNone/>
              <a:tabLst>
                <a:tab pos="1306513" algn="r"/>
                <a:tab pos="1474788" algn="l"/>
              </a:tabLst>
            </a:pPr>
            <a:r>
              <a:rPr lang="en-US" sz="2200" dirty="0"/>
              <a:t>	</a:t>
            </a:r>
            <a:r>
              <a:rPr lang="en-US" sz="2200" dirty="0">
                <a:solidFill>
                  <a:srgbClr val="0531FF"/>
                </a:solidFill>
              </a:rPr>
              <a:t>$55,560 </a:t>
            </a:r>
            <a:r>
              <a:rPr lang="en-US" sz="2200" dirty="0"/>
              <a:t>	Occupational Therapists</a:t>
            </a:r>
          </a:p>
          <a:p>
            <a:pPr marL="0" indent="0">
              <a:spcBef>
                <a:spcPts val="0"/>
              </a:spcBef>
              <a:buNone/>
              <a:tabLst>
                <a:tab pos="1306513" algn="r"/>
                <a:tab pos="1474788" algn="l"/>
              </a:tabLst>
            </a:pPr>
            <a:r>
              <a:rPr lang="en-US" sz="2200" dirty="0"/>
              <a:t>	</a:t>
            </a:r>
            <a:r>
              <a:rPr lang="en-US" sz="2200" dirty="0">
                <a:solidFill>
                  <a:srgbClr val="0531FF"/>
                </a:solidFill>
              </a:rPr>
              <a:t>$49,710 </a:t>
            </a:r>
            <a:r>
              <a:rPr lang="en-US" sz="2200" dirty="0"/>
              <a:t>	Financial Analysts</a:t>
            </a:r>
          </a:p>
          <a:p>
            <a:pPr marL="0" indent="0">
              <a:spcBef>
                <a:spcPts val="0"/>
              </a:spcBef>
              <a:buNone/>
              <a:tabLst>
                <a:tab pos="1306513" algn="r"/>
                <a:tab pos="1474788" algn="l"/>
              </a:tabLst>
            </a:pPr>
            <a:r>
              <a:rPr lang="en-US" sz="2200" dirty="0"/>
              <a:t>	</a:t>
            </a:r>
            <a:r>
              <a:rPr lang="en-US" sz="2200" dirty="0">
                <a:solidFill>
                  <a:srgbClr val="0531FF"/>
                </a:solidFill>
              </a:rPr>
              <a:t>$48,500 </a:t>
            </a:r>
            <a:r>
              <a:rPr lang="en-US" sz="2200" dirty="0"/>
              <a:t>	Financial Examiners</a:t>
            </a:r>
          </a:p>
          <a:p>
            <a:pPr marL="0" indent="0">
              <a:spcBef>
                <a:spcPts val="0"/>
              </a:spcBef>
              <a:buNone/>
              <a:tabLst>
                <a:tab pos="1306513" algn="r"/>
                <a:tab pos="1474788" algn="l"/>
              </a:tabLst>
            </a:pPr>
            <a:r>
              <a:rPr lang="en-US" sz="2200" dirty="0"/>
              <a:t>	</a:t>
            </a:r>
            <a:r>
              <a:rPr lang="en-US" sz="2200" dirty="0">
                <a:solidFill>
                  <a:srgbClr val="0531FF"/>
                </a:solidFill>
              </a:rPr>
              <a:t>$47,180 </a:t>
            </a:r>
            <a:r>
              <a:rPr lang="en-US" sz="2200" dirty="0"/>
              <a:t>	Technical Writers</a:t>
            </a:r>
          </a:p>
          <a:p>
            <a:pPr marL="0" indent="0">
              <a:spcBef>
                <a:spcPts val="0"/>
              </a:spcBef>
              <a:buNone/>
              <a:tabLst>
                <a:tab pos="1306513" algn="r"/>
                <a:tab pos="1474788" algn="l"/>
              </a:tabLst>
            </a:pPr>
            <a:r>
              <a:rPr lang="en-US" sz="2200" dirty="0"/>
              <a:t>	</a:t>
            </a:r>
            <a:r>
              <a:rPr lang="en-US" sz="2200" dirty="0">
                <a:solidFill>
                  <a:srgbClr val="0531FF"/>
                </a:solidFill>
              </a:rPr>
              <a:t>$46,710 </a:t>
            </a:r>
            <a:r>
              <a:rPr lang="en-US" sz="2200" dirty="0"/>
              <a:t>	Biomedical Engineers</a:t>
            </a:r>
          </a:p>
          <a:p>
            <a:pPr marL="0" indent="0">
              <a:spcBef>
                <a:spcPts val="0"/>
              </a:spcBef>
              <a:buNone/>
              <a:tabLst>
                <a:tab pos="1306513" algn="r"/>
                <a:tab pos="1474788" algn="l"/>
              </a:tabLst>
            </a:pPr>
            <a:r>
              <a:rPr lang="en-US" sz="2200" dirty="0"/>
              <a:t>	</a:t>
            </a:r>
            <a:r>
              <a:rPr lang="en-US" sz="2200" dirty="0">
                <a:solidFill>
                  <a:srgbClr val="0531FF"/>
                </a:solidFill>
              </a:rPr>
              <a:t>$45,120 </a:t>
            </a:r>
            <a:r>
              <a:rPr lang="en-US" sz="2200" dirty="0"/>
              <a:t>	Personal Financial Advisors</a:t>
            </a:r>
          </a:p>
          <a:p>
            <a:pPr marL="0" indent="0">
              <a:spcBef>
                <a:spcPts val="0"/>
              </a:spcBef>
              <a:buNone/>
              <a:tabLst>
                <a:tab pos="1306513" algn="r"/>
                <a:tab pos="1474788" algn="l"/>
              </a:tabLst>
            </a:pPr>
            <a:r>
              <a:rPr lang="en-US" sz="2200" dirty="0"/>
              <a:t>	</a:t>
            </a:r>
            <a:r>
              <a:rPr lang="en-US" sz="2200" dirty="0">
                <a:solidFill>
                  <a:srgbClr val="0531FF"/>
                </a:solidFill>
              </a:rPr>
              <a:t>$44,100 </a:t>
            </a:r>
            <a:r>
              <a:rPr lang="en-US" sz="2200" dirty="0"/>
              <a:t>	Credit Analysts</a:t>
            </a:r>
          </a:p>
          <a:p>
            <a:pPr marL="0" indent="0">
              <a:spcBef>
                <a:spcPts val="0"/>
              </a:spcBef>
              <a:buNone/>
              <a:tabLst>
                <a:tab pos="1306513" algn="r"/>
                <a:tab pos="1474788" algn="l"/>
              </a:tabLst>
            </a:pPr>
            <a:r>
              <a:rPr lang="en-US" sz="2200" dirty="0"/>
              <a:t>	</a:t>
            </a:r>
            <a:r>
              <a:rPr lang="en-US" sz="2200" dirty="0">
                <a:solidFill>
                  <a:srgbClr val="0531FF"/>
                </a:solidFill>
              </a:rPr>
              <a:t>$41,550 </a:t>
            </a:r>
            <a:r>
              <a:rPr lang="en-US" sz="2200" dirty="0"/>
              <a:t>	Medical and Clinical Laboratory Technologists</a:t>
            </a:r>
          </a:p>
          <a:p>
            <a:pPr marL="0" indent="0">
              <a:spcBef>
                <a:spcPts val="0"/>
              </a:spcBef>
              <a:buNone/>
              <a:tabLst>
                <a:tab pos="1306513" algn="r"/>
                <a:tab pos="1474788" algn="l"/>
              </a:tabLst>
            </a:pPr>
            <a:r>
              <a:rPr lang="en-US" sz="2200" dirty="0"/>
              <a:t>	</a:t>
            </a:r>
            <a:r>
              <a:rPr lang="en-US" sz="2200" dirty="0">
                <a:solidFill>
                  <a:srgbClr val="0531FF"/>
                </a:solidFill>
              </a:rPr>
              <a:t>$39,670 </a:t>
            </a:r>
            <a:r>
              <a:rPr lang="en-US" sz="2200" dirty="0"/>
              <a:t>	Cartographers and </a:t>
            </a:r>
            <a:r>
              <a:rPr lang="en-US" sz="2200" dirty="0" err="1"/>
              <a:t>Photogrammetrists</a:t>
            </a:r>
            <a:endParaRPr lang="en-US" sz="2200" dirty="0"/>
          </a:p>
          <a:p>
            <a:pPr marL="0" indent="0">
              <a:spcBef>
                <a:spcPts val="0"/>
              </a:spcBef>
              <a:buNone/>
              <a:tabLst>
                <a:tab pos="1306513" algn="r"/>
                <a:tab pos="1474788" algn="l"/>
              </a:tabLst>
            </a:pPr>
            <a:r>
              <a:rPr lang="en-US" sz="2200" dirty="0"/>
              <a:t>	</a:t>
            </a:r>
            <a:r>
              <a:rPr lang="en-US" sz="2200" dirty="0">
                <a:solidFill>
                  <a:srgbClr val="0531FF"/>
                </a:solidFill>
              </a:rPr>
              <a:t>$36,150 </a:t>
            </a:r>
            <a:r>
              <a:rPr lang="en-US" sz="2200" dirty="0"/>
              <a:t>	Healthcare Social Workers</a:t>
            </a:r>
          </a:p>
          <a:p>
            <a:pPr marL="0" indent="0">
              <a:spcBef>
                <a:spcPts val="0"/>
              </a:spcBef>
              <a:buNone/>
              <a:tabLst>
                <a:tab pos="1306513" algn="r"/>
                <a:tab pos="1474788" algn="l"/>
              </a:tabLst>
            </a:pPr>
            <a:r>
              <a:rPr lang="en-US" sz="2200" dirty="0"/>
              <a:t>	</a:t>
            </a:r>
            <a:r>
              <a:rPr lang="en-US" sz="2200" dirty="0">
                <a:solidFill>
                  <a:srgbClr val="0531FF"/>
                </a:solidFill>
              </a:rPr>
              <a:t>$33,860 </a:t>
            </a:r>
            <a:r>
              <a:rPr lang="en-US" sz="2200" dirty="0"/>
              <a:t>	</a:t>
            </a:r>
            <a:r>
              <a:rPr lang="en-US" sz="2200" dirty="0" err="1"/>
              <a:t>Orthotists</a:t>
            </a:r>
            <a:r>
              <a:rPr lang="en-US" sz="2200" dirty="0"/>
              <a:t> and Prosthetists</a:t>
            </a:r>
          </a:p>
          <a:p>
            <a:pPr marL="0" indent="0">
              <a:spcBef>
                <a:spcPts val="0"/>
              </a:spcBef>
              <a:buNone/>
              <a:tabLst>
                <a:tab pos="1306513" algn="r"/>
                <a:tab pos="1474788" algn="l"/>
              </a:tabLst>
            </a:pPr>
            <a:r>
              <a:rPr lang="en-US" sz="2200" dirty="0"/>
              <a:t>	</a:t>
            </a:r>
            <a:r>
              <a:rPr lang="en-US" sz="2200" dirty="0">
                <a:solidFill>
                  <a:srgbClr val="0531FF"/>
                </a:solidFill>
              </a:rPr>
              <a:t>$33,200 </a:t>
            </a:r>
            <a:r>
              <a:rPr lang="en-US" sz="2200" dirty="0"/>
              <a:t>	Therapists, all other</a:t>
            </a:r>
          </a:p>
          <a:p>
            <a:pPr marL="0" indent="0">
              <a:spcBef>
                <a:spcPts val="0"/>
              </a:spcBef>
              <a:buNone/>
              <a:tabLst>
                <a:tab pos="1306513" algn="r"/>
                <a:tab pos="1474788" algn="l"/>
              </a:tabLst>
            </a:pPr>
            <a:r>
              <a:rPr lang="en-US" sz="2200" dirty="0"/>
              <a:t>	</a:t>
            </a:r>
            <a:r>
              <a:rPr lang="en-US" sz="2200" dirty="0">
                <a:solidFill>
                  <a:srgbClr val="0531FF"/>
                </a:solidFill>
              </a:rPr>
              <a:t>$31,530 </a:t>
            </a:r>
            <a:r>
              <a:rPr lang="en-US" sz="2200" dirty="0"/>
              <a:t>	Loan Officers</a:t>
            </a:r>
          </a:p>
          <a:p>
            <a:pPr marL="0" indent="0">
              <a:spcBef>
                <a:spcPts val="0"/>
              </a:spcBef>
              <a:buNone/>
              <a:tabLst>
                <a:tab pos="1306513" algn="r"/>
                <a:tab pos="1474788" algn="l"/>
              </a:tabLst>
            </a:pPr>
            <a:r>
              <a:rPr lang="en-US" sz="2200" dirty="0"/>
              <a:t>	</a:t>
            </a:r>
            <a:r>
              <a:rPr lang="en-US" sz="2200" dirty="0">
                <a:solidFill>
                  <a:srgbClr val="0531FF"/>
                </a:solidFill>
              </a:rPr>
              <a:t>$29,800 </a:t>
            </a:r>
            <a:r>
              <a:rPr lang="en-US" sz="2200" dirty="0"/>
              <a:t>	Athletic Trainers</a:t>
            </a:r>
          </a:p>
          <a:p>
            <a:pPr marL="0" indent="0">
              <a:spcBef>
                <a:spcPts val="0"/>
              </a:spcBef>
              <a:buNone/>
              <a:tabLst>
                <a:tab pos="1306513" algn="r"/>
                <a:tab pos="1474788" algn="l"/>
              </a:tabLst>
            </a:pPr>
            <a:r>
              <a:rPr lang="en-US" sz="2200" dirty="0"/>
              <a:t>	</a:t>
            </a:r>
            <a:r>
              <a:rPr lang="en-US" sz="2200" dirty="0">
                <a:solidFill>
                  <a:srgbClr val="0531FF"/>
                </a:solidFill>
              </a:rPr>
              <a:t>$29,190 </a:t>
            </a:r>
            <a:r>
              <a:rPr lang="en-US" sz="2200" dirty="0"/>
              <a:t>	Credit Counselors</a:t>
            </a:r>
          </a:p>
        </p:txBody>
      </p:sp>
    </p:spTree>
    <p:extLst>
      <p:ext uri="{BB962C8B-B14F-4D97-AF65-F5344CB8AC3E}">
        <p14:creationId xmlns:p14="http://schemas.microsoft.com/office/powerpoint/2010/main" val="195284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 Top-Paying Bachelor Degrees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79324"/>
            <a:ext cx="10270296" cy="4169044"/>
          </a:xfrm>
          <a:prstGeom prst="rect">
            <a:avLst/>
          </a:prstGeom>
        </p:spPr>
      </p:pic>
      <p:sp>
        <p:nvSpPr>
          <p:cNvPr id="4" name="TextBox 3"/>
          <p:cNvSpPr txBox="1"/>
          <p:nvPr/>
        </p:nvSpPr>
        <p:spPr>
          <a:xfrm>
            <a:off x="7747819" y="2582868"/>
            <a:ext cx="1828800" cy="461665"/>
          </a:xfrm>
          <a:prstGeom prst="rect">
            <a:avLst/>
          </a:prstGeom>
          <a:noFill/>
        </p:spPr>
        <p:txBody>
          <a:bodyPr wrap="square" rtlCol="0">
            <a:spAutoFit/>
          </a:bodyPr>
          <a:lstStyle/>
          <a:p>
            <a:r>
              <a:rPr lang="en-US" sz="2400" dirty="0" smtClean="0"/>
              <a:t>$89,537</a:t>
            </a:r>
            <a:endParaRPr lang="en-US" sz="2400" dirty="0"/>
          </a:p>
        </p:txBody>
      </p:sp>
      <p:sp>
        <p:nvSpPr>
          <p:cNvPr id="5" name="TextBox 4"/>
          <p:cNvSpPr txBox="1"/>
          <p:nvPr/>
        </p:nvSpPr>
        <p:spPr>
          <a:xfrm>
            <a:off x="7132320" y="5033968"/>
            <a:ext cx="1828800" cy="461665"/>
          </a:xfrm>
          <a:prstGeom prst="rect">
            <a:avLst/>
          </a:prstGeom>
          <a:noFill/>
        </p:spPr>
        <p:txBody>
          <a:bodyPr wrap="square" rtlCol="0">
            <a:spAutoFit/>
          </a:bodyPr>
          <a:lstStyle/>
          <a:p>
            <a:r>
              <a:rPr lang="en-US" sz="2400" dirty="0" smtClean="0"/>
              <a:t>$60,704</a:t>
            </a:r>
            <a:endParaRPr lang="en-US" sz="2400" dirty="0"/>
          </a:p>
        </p:txBody>
      </p:sp>
    </p:spTree>
    <p:extLst>
      <p:ext uri="{BB962C8B-B14F-4D97-AF65-F5344CB8AC3E}">
        <p14:creationId xmlns:p14="http://schemas.microsoft.com/office/powerpoint/2010/main" val="147342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676400"/>
            <a:ext cx="11999549" cy="4883150"/>
          </a:xfrm>
          <a:prstGeom prst="rect">
            <a:avLst/>
          </a:prstGeom>
        </p:spPr>
      </p:pic>
      <p:sp>
        <p:nvSpPr>
          <p:cNvPr id="2" name="Title 1"/>
          <p:cNvSpPr>
            <a:spLocks noGrp="1"/>
          </p:cNvSpPr>
          <p:nvPr>
            <p:ph type="title"/>
          </p:nvPr>
        </p:nvSpPr>
        <p:spPr/>
        <p:txBody>
          <a:bodyPr/>
          <a:lstStyle/>
          <a:p>
            <a:r>
              <a:rPr lang="en-US" dirty="0" smtClean="0"/>
              <a:t>All NC Bachelor Degrees - </a:t>
            </a:r>
            <a:br>
              <a:rPr lang="en-US" dirty="0" smtClean="0"/>
            </a:br>
            <a:r>
              <a:rPr lang="en-US" dirty="0" smtClean="0"/>
              <a:t>Five-Year Wages</a:t>
            </a:r>
            <a:endParaRPr lang="en-US" dirty="0"/>
          </a:p>
        </p:txBody>
      </p:sp>
      <p:sp>
        <p:nvSpPr>
          <p:cNvPr id="5" name="TextBox 4"/>
          <p:cNvSpPr txBox="1"/>
          <p:nvPr/>
        </p:nvSpPr>
        <p:spPr>
          <a:xfrm>
            <a:off x="7725533" y="2514600"/>
            <a:ext cx="2836934" cy="461665"/>
          </a:xfrm>
          <a:prstGeom prst="rect">
            <a:avLst/>
          </a:prstGeom>
          <a:noFill/>
        </p:spPr>
        <p:txBody>
          <a:bodyPr wrap="square" rtlCol="0">
            <a:spAutoFit/>
          </a:bodyPr>
          <a:lstStyle/>
          <a:p>
            <a:r>
              <a:rPr lang="en-US" sz="2400" smtClean="0"/>
              <a:t>$37,318</a:t>
            </a:r>
            <a:endParaRPr lang="en-US" sz="2400" dirty="0"/>
          </a:p>
        </p:txBody>
      </p:sp>
      <p:sp>
        <p:nvSpPr>
          <p:cNvPr id="6" name="TextBox 5"/>
          <p:cNvSpPr txBox="1"/>
          <p:nvPr/>
        </p:nvSpPr>
        <p:spPr>
          <a:xfrm>
            <a:off x="1219200" y="4343400"/>
            <a:ext cx="2836934" cy="461665"/>
          </a:xfrm>
          <a:prstGeom prst="rect">
            <a:avLst/>
          </a:prstGeom>
          <a:noFill/>
        </p:spPr>
        <p:txBody>
          <a:bodyPr wrap="square" rtlCol="0">
            <a:spAutoFit/>
          </a:bodyPr>
          <a:lstStyle/>
          <a:p>
            <a:r>
              <a:rPr lang="en-US" sz="2400" dirty="0" smtClean="0"/>
              <a:t>$22,896</a:t>
            </a:r>
            <a:endParaRPr lang="en-US" sz="2400" dirty="0"/>
          </a:p>
        </p:txBody>
      </p:sp>
    </p:spTree>
    <p:extLst>
      <p:ext uri="{BB962C8B-B14F-4D97-AF65-F5344CB8AC3E}">
        <p14:creationId xmlns:p14="http://schemas.microsoft.com/office/powerpoint/2010/main" val="160827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1747844"/>
            <a:ext cx="10077362" cy="4110335"/>
          </a:xfrm>
          <a:prstGeom prst="rect">
            <a:avLst/>
          </a:prstGeom>
        </p:spPr>
      </p:pic>
      <p:sp>
        <p:nvSpPr>
          <p:cNvPr id="2" name="Title 1"/>
          <p:cNvSpPr>
            <a:spLocks noGrp="1"/>
          </p:cNvSpPr>
          <p:nvPr>
            <p:ph type="title"/>
          </p:nvPr>
        </p:nvSpPr>
        <p:spPr/>
        <p:txBody>
          <a:bodyPr/>
          <a:lstStyle/>
          <a:p>
            <a:r>
              <a:rPr lang="en-US" dirty="0" smtClean="0"/>
              <a:t>NC Engineering Bachelor Degree</a:t>
            </a:r>
            <a:br>
              <a:rPr lang="en-US" dirty="0" smtClean="0"/>
            </a:br>
            <a:r>
              <a:rPr lang="en-US" dirty="0" smtClean="0"/>
              <a:t>Five-Year Wages</a:t>
            </a:r>
            <a:endParaRPr lang="en-US" dirty="0"/>
          </a:p>
        </p:txBody>
      </p:sp>
      <p:sp>
        <p:nvSpPr>
          <p:cNvPr id="4" name="TextBox 3"/>
          <p:cNvSpPr txBox="1"/>
          <p:nvPr/>
        </p:nvSpPr>
        <p:spPr>
          <a:xfrm>
            <a:off x="1066800" y="4148144"/>
            <a:ext cx="2836934" cy="461665"/>
          </a:xfrm>
          <a:prstGeom prst="rect">
            <a:avLst/>
          </a:prstGeom>
          <a:noFill/>
        </p:spPr>
        <p:txBody>
          <a:bodyPr wrap="square" rtlCol="0">
            <a:spAutoFit/>
          </a:bodyPr>
          <a:lstStyle/>
          <a:p>
            <a:r>
              <a:rPr lang="en-US" sz="2400" smtClean="0"/>
              <a:t>$35,483</a:t>
            </a:r>
            <a:endParaRPr lang="en-US" sz="2400" dirty="0"/>
          </a:p>
        </p:txBody>
      </p:sp>
      <p:sp>
        <p:nvSpPr>
          <p:cNvPr id="5" name="TextBox 4"/>
          <p:cNvSpPr txBox="1"/>
          <p:nvPr/>
        </p:nvSpPr>
        <p:spPr>
          <a:xfrm>
            <a:off x="6477000" y="2700344"/>
            <a:ext cx="2836934" cy="461665"/>
          </a:xfrm>
          <a:prstGeom prst="rect">
            <a:avLst/>
          </a:prstGeom>
          <a:noFill/>
        </p:spPr>
        <p:txBody>
          <a:bodyPr wrap="square" rtlCol="0">
            <a:spAutoFit/>
          </a:bodyPr>
          <a:lstStyle/>
          <a:p>
            <a:r>
              <a:rPr lang="en-US" sz="2400" dirty="0" smtClean="0"/>
              <a:t>$57,338</a:t>
            </a:r>
            <a:endParaRPr lang="en-US" sz="2400" dirty="0"/>
          </a:p>
        </p:txBody>
      </p:sp>
    </p:spTree>
    <p:extLst>
      <p:ext uri="{BB962C8B-B14F-4D97-AF65-F5344CB8AC3E}">
        <p14:creationId xmlns:p14="http://schemas.microsoft.com/office/powerpoint/2010/main" val="21379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Masters Degree</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400" dirty="0"/>
              <a:t>	</a:t>
            </a:r>
            <a:r>
              <a:rPr lang="en-US" sz="2400" dirty="0">
                <a:solidFill>
                  <a:srgbClr val="0531FF"/>
                </a:solidFill>
              </a:rPr>
              <a:t>$59,250 </a:t>
            </a:r>
            <a:r>
              <a:rPr lang="en-US" sz="2400" dirty="0"/>
              <a:t>	Physical Therapists</a:t>
            </a:r>
          </a:p>
          <a:p>
            <a:pPr marL="0" indent="0">
              <a:spcBef>
                <a:spcPts val="0"/>
              </a:spcBef>
              <a:buNone/>
              <a:tabLst>
                <a:tab pos="1306513" algn="r"/>
                <a:tab pos="1474788" algn="l"/>
              </a:tabLst>
            </a:pPr>
            <a:r>
              <a:rPr lang="en-US" sz="2400" dirty="0">
                <a:solidFill>
                  <a:srgbClr val="0531FF"/>
                </a:solidFill>
              </a:rPr>
              <a:t>	$58,040 </a:t>
            </a:r>
            <a:r>
              <a:rPr lang="en-US" sz="2400" dirty="0"/>
              <a:t>	Statisticians</a:t>
            </a:r>
          </a:p>
          <a:p>
            <a:pPr marL="0" indent="0">
              <a:spcBef>
                <a:spcPts val="0"/>
              </a:spcBef>
              <a:buNone/>
              <a:tabLst>
                <a:tab pos="1306513" algn="r"/>
                <a:tab pos="1474788" algn="l"/>
              </a:tabLst>
            </a:pPr>
            <a:r>
              <a:rPr lang="en-US" sz="2400" dirty="0">
                <a:solidFill>
                  <a:srgbClr val="0531FF"/>
                </a:solidFill>
              </a:rPr>
              <a:t>	$54,180 </a:t>
            </a:r>
            <a:r>
              <a:rPr lang="en-US" sz="2400" dirty="0"/>
              <a:t>	Audiologists</a:t>
            </a:r>
          </a:p>
          <a:p>
            <a:pPr marL="0" indent="0">
              <a:spcBef>
                <a:spcPts val="0"/>
              </a:spcBef>
              <a:buNone/>
              <a:tabLst>
                <a:tab pos="1306513" algn="r"/>
                <a:tab pos="1474788" algn="l"/>
              </a:tabLst>
            </a:pPr>
            <a:r>
              <a:rPr lang="en-US" sz="2400" dirty="0"/>
              <a:t>	</a:t>
            </a:r>
            <a:r>
              <a:rPr lang="en-US" sz="2400" dirty="0">
                <a:solidFill>
                  <a:srgbClr val="0531FF"/>
                </a:solidFill>
              </a:rPr>
              <a:t>$45,530 </a:t>
            </a:r>
            <a:r>
              <a:rPr lang="en-US" sz="2400" dirty="0"/>
              <a:t>	Speech-Language Pathologists</a:t>
            </a:r>
          </a:p>
          <a:p>
            <a:pPr marL="0" indent="0">
              <a:spcBef>
                <a:spcPts val="0"/>
              </a:spcBef>
              <a:buNone/>
              <a:tabLst>
                <a:tab pos="1306513" algn="r"/>
                <a:tab pos="1474788" algn="l"/>
              </a:tabLst>
            </a:pPr>
            <a:r>
              <a:rPr lang="en-US" sz="2400" dirty="0"/>
              <a:t>	</a:t>
            </a:r>
            <a:r>
              <a:rPr lang="en-US" sz="2400" dirty="0">
                <a:solidFill>
                  <a:srgbClr val="0531FF"/>
                </a:solidFill>
              </a:rPr>
              <a:t>$42,170 </a:t>
            </a:r>
            <a:r>
              <a:rPr lang="en-US" sz="2400" dirty="0"/>
              <a:t>	Operations Research Analysts</a:t>
            </a:r>
          </a:p>
          <a:p>
            <a:pPr marL="0" indent="0">
              <a:spcBef>
                <a:spcPts val="0"/>
              </a:spcBef>
              <a:buNone/>
              <a:tabLst>
                <a:tab pos="1306513" algn="r"/>
                <a:tab pos="1474788" algn="l"/>
              </a:tabLst>
            </a:pPr>
            <a:r>
              <a:rPr lang="en-US" sz="2400" dirty="0"/>
              <a:t>	</a:t>
            </a:r>
            <a:r>
              <a:rPr lang="en-US" sz="2400" dirty="0">
                <a:solidFill>
                  <a:srgbClr val="0531FF"/>
                </a:solidFill>
              </a:rPr>
              <a:t>$37,780 </a:t>
            </a:r>
            <a:r>
              <a:rPr lang="en-US" sz="2400" dirty="0"/>
              <a:t>	Survey Researchers</a:t>
            </a:r>
          </a:p>
          <a:p>
            <a:pPr marL="0" indent="0">
              <a:spcBef>
                <a:spcPts val="0"/>
              </a:spcBef>
              <a:buNone/>
              <a:tabLst>
                <a:tab pos="1306513" algn="r"/>
                <a:tab pos="1474788" algn="l"/>
              </a:tabLst>
            </a:pPr>
            <a:r>
              <a:rPr lang="en-US" sz="2400" dirty="0"/>
              <a:t>	</a:t>
            </a:r>
            <a:r>
              <a:rPr lang="en-US" sz="2400" dirty="0">
                <a:solidFill>
                  <a:srgbClr val="0531FF"/>
                </a:solidFill>
              </a:rPr>
              <a:t>$35,610 </a:t>
            </a:r>
            <a:r>
              <a:rPr lang="en-US" sz="2400" dirty="0"/>
              <a:t>	Market Research Analysts and Marketing Specialists</a:t>
            </a:r>
          </a:p>
          <a:p>
            <a:pPr marL="0" indent="0">
              <a:spcBef>
                <a:spcPts val="0"/>
              </a:spcBef>
              <a:buNone/>
              <a:tabLst>
                <a:tab pos="1306513" algn="r"/>
                <a:tab pos="1474788" algn="l"/>
              </a:tabLst>
            </a:pPr>
            <a:r>
              <a:rPr lang="en-US" sz="2400" dirty="0"/>
              <a:t>	</a:t>
            </a:r>
            <a:r>
              <a:rPr lang="en-US" sz="2400" dirty="0">
                <a:solidFill>
                  <a:srgbClr val="0531FF"/>
                </a:solidFill>
              </a:rPr>
              <a:t>$34,010 </a:t>
            </a:r>
            <a:r>
              <a:rPr lang="en-US" sz="2400" dirty="0"/>
              <a:t>	Health Specialties Teachers, Postsecondary</a:t>
            </a:r>
          </a:p>
          <a:p>
            <a:pPr marL="0" indent="0">
              <a:spcBef>
                <a:spcPts val="0"/>
              </a:spcBef>
              <a:buNone/>
              <a:tabLst>
                <a:tab pos="1306513" algn="r"/>
                <a:tab pos="1474788" algn="l"/>
              </a:tabLst>
            </a:pPr>
            <a:r>
              <a:rPr lang="en-US" sz="2400" dirty="0">
                <a:solidFill>
                  <a:srgbClr val="0531FF"/>
                </a:solidFill>
              </a:rPr>
              <a:t>	$33,420 </a:t>
            </a:r>
            <a:r>
              <a:rPr lang="en-US" sz="2400" dirty="0"/>
              <a:t>	Mental Health Counselors</a:t>
            </a:r>
          </a:p>
          <a:p>
            <a:pPr marL="0" indent="0">
              <a:spcBef>
                <a:spcPts val="0"/>
              </a:spcBef>
              <a:buNone/>
              <a:tabLst>
                <a:tab pos="1306513" algn="r"/>
                <a:tab pos="1474788" algn="l"/>
              </a:tabLst>
            </a:pPr>
            <a:r>
              <a:rPr lang="en-US" sz="2400" dirty="0"/>
              <a:t>	</a:t>
            </a:r>
            <a:r>
              <a:rPr lang="en-US" sz="2400" dirty="0">
                <a:solidFill>
                  <a:srgbClr val="0531FF"/>
                </a:solidFill>
              </a:rPr>
              <a:t>$33,060 </a:t>
            </a:r>
            <a:r>
              <a:rPr lang="en-US" sz="2400" dirty="0"/>
              <a:t>	Mental Health and Substance Abuse Social Workers</a:t>
            </a:r>
          </a:p>
          <a:p>
            <a:pPr marL="0" indent="0">
              <a:spcBef>
                <a:spcPts val="0"/>
              </a:spcBef>
              <a:buNone/>
              <a:tabLst>
                <a:tab pos="1306513" algn="r"/>
                <a:tab pos="1474788" algn="l"/>
              </a:tabLst>
            </a:pPr>
            <a:r>
              <a:rPr lang="en-US" sz="2400" dirty="0"/>
              <a:t>	</a:t>
            </a:r>
            <a:r>
              <a:rPr lang="en-US" sz="2400" dirty="0">
                <a:solidFill>
                  <a:srgbClr val="0531FF"/>
                </a:solidFill>
              </a:rPr>
              <a:t>$32,240 </a:t>
            </a:r>
            <a:r>
              <a:rPr lang="en-US" sz="2400" dirty="0"/>
              <a:t>	Substance Abuse and Behavioral Disorder Counselors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850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Doctorate/Professional Degree</a:t>
            </a:r>
            <a:r>
              <a:rPr lang="en-US" sz="2400" dirty="0" smtClean="0"/>
              <a:t/>
            </a:r>
            <a:br>
              <a:rPr lang="en-US" sz="2400" dirty="0" smtClean="0"/>
            </a:br>
            <a:r>
              <a:rPr lang="en-US" sz="3100" dirty="0" smtClean="0"/>
              <a:t>NC </a:t>
            </a:r>
            <a:r>
              <a:rPr lang="en-US" sz="3100" dirty="0"/>
              <a:t>starting salaries - high-projected </a:t>
            </a:r>
            <a:r>
              <a:rPr lang="en-US" sz="3100" dirty="0" smtClean="0"/>
              <a:t>demand 2024</a:t>
            </a:r>
            <a:endParaRPr lang="en-US" sz="3100" dirty="0"/>
          </a:p>
        </p:txBody>
      </p:sp>
      <p:sp>
        <p:nvSpPr>
          <p:cNvPr id="3" name="Content Placeholder 2"/>
          <p:cNvSpPr>
            <a:spLocks noGrp="1"/>
          </p:cNvSpPr>
          <p:nvPr>
            <p:ph idx="1"/>
          </p:nvPr>
        </p:nvSpPr>
        <p:spPr>
          <a:xfrm>
            <a:off x="-76200" y="1600200"/>
            <a:ext cx="13868400" cy="5410200"/>
          </a:xfrm>
        </p:spPr>
        <p:txBody>
          <a:bodyPr>
            <a:noAutofit/>
          </a:bodyPr>
          <a:lstStyle/>
          <a:p>
            <a:pPr marL="0" indent="0">
              <a:spcBef>
                <a:spcPts val="0"/>
              </a:spcBef>
              <a:buNone/>
              <a:tabLst>
                <a:tab pos="1476375" algn="r"/>
                <a:tab pos="1587500" algn="l"/>
              </a:tabLst>
            </a:pPr>
            <a:r>
              <a:rPr lang="en-US" sz="2400" dirty="0" smtClean="0">
                <a:solidFill>
                  <a:srgbClr val="0432FF"/>
                </a:solidFill>
              </a:rPr>
              <a:t>	&gt;$208,000</a:t>
            </a:r>
            <a:r>
              <a:rPr lang="en-US" sz="2400" dirty="0">
                <a:solidFill>
                  <a:srgbClr val="0432FF"/>
                </a:solidFill>
              </a:rPr>
              <a:t>	</a:t>
            </a:r>
            <a:r>
              <a:rPr lang="en-US" sz="2400" dirty="0"/>
              <a:t>Oral and Maxillofacial </a:t>
            </a:r>
            <a:r>
              <a:rPr lang="en-US" sz="2400" dirty="0" smtClean="0"/>
              <a:t>Surgeons</a:t>
            </a:r>
            <a:endParaRPr lang="en-US" sz="2400" dirty="0" smtClean="0">
              <a:solidFill>
                <a:srgbClr val="0432FF"/>
              </a:solidFill>
            </a:endParaRPr>
          </a:p>
          <a:p>
            <a:pPr marL="0" indent="0">
              <a:spcBef>
                <a:spcPts val="0"/>
              </a:spcBef>
              <a:buNone/>
              <a:tabLst>
                <a:tab pos="1476375" algn="r"/>
                <a:tab pos="1587500" algn="l"/>
              </a:tabLst>
            </a:pPr>
            <a:r>
              <a:rPr lang="en-US" sz="2400" dirty="0" smtClean="0">
                <a:solidFill>
                  <a:srgbClr val="0432FF"/>
                </a:solidFill>
              </a:rPr>
              <a:t>	&gt;$208,000	</a:t>
            </a:r>
            <a:r>
              <a:rPr lang="en-US" sz="2400" dirty="0" smtClean="0"/>
              <a:t>Anesthesiologists</a:t>
            </a:r>
            <a:endParaRPr lang="en-US" sz="2400" dirty="0"/>
          </a:p>
          <a:p>
            <a:pPr marL="0" indent="0">
              <a:spcBef>
                <a:spcPts val="0"/>
              </a:spcBef>
              <a:buNone/>
              <a:tabLst>
                <a:tab pos="1476375" algn="r"/>
                <a:tab pos="1587500" algn="l"/>
              </a:tabLst>
            </a:pPr>
            <a:r>
              <a:rPr lang="en-US" sz="2400" dirty="0">
                <a:solidFill>
                  <a:srgbClr val="0432FF"/>
                </a:solidFill>
              </a:rPr>
              <a:t>	$191,820 	</a:t>
            </a:r>
            <a:r>
              <a:rPr lang="en-US" sz="2400" dirty="0"/>
              <a:t>Surgeons</a:t>
            </a:r>
          </a:p>
          <a:p>
            <a:pPr marL="0" indent="0">
              <a:spcBef>
                <a:spcPts val="0"/>
              </a:spcBef>
              <a:buNone/>
              <a:tabLst>
                <a:tab pos="1476375" algn="r"/>
                <a:tab pos="1587500" algn="l"/>
              </a:tabLst>
            </a:pPr>
            <a:r>
              <a:rPr lang="en-US" sz="2400" dirty="0">
                <a:solidFill>
                  <a:srgbClr val="0432FF"/>
                </a:solidFill>
              </a:rPr>
              <a:t>	$149,890 	</a:t>
            </a:r>
            <a:r>
              <a:rPr lang="en-US" sz="2400" dirty="0"/>
              <a:t>Orthodontists</a:t>
            </a:r>
          </a:p>
          <a:p>
            <a:pPr marL="0" indent="0">
              <a:spcBef>
                <a:spcPts val="0"/>
              </a:spcBef>
              <a:buNone/>
              <a:tabLst>
                <a:tab pos="1476375" algn="r"/>
                <a:tab pos="1587500" algn="l"/>
              </a:tabLst>
            </a:pPr>
            <a:r>
              <a:rPr lang="en-US" sz="2400" dirty="0">
                <a:solidFill>
                  <a:srgbClr val="0432FF"/>
                </a:solidFill>
              </a:rPr>
              <a:t>	$113,660 	</a:t>
            </a:r>
            <a:r>
              <a:rPr lang="en-US" sz="2400" dirty="0"/>
              <a:t>Psychiatrists</a:t>
            </a:r>
          </a:p>
          <a:p>
            <a:pPr marL="0" indent="0">
              <a:spcBef>
                <a:spcPts val="0"/>
              </a:spcBef>
              <a:buNone/>
              <a:tabLst>
                <a:tab pos="1476375" algn="r"/>
                <a:tab pos="1587500" algn="l"/>
              </a:tabLst>
            </a:pPr>
            <a:r>
              <a:rPr lang="en-US" sz="2400" dirty="0">
                <a:solidFill>
                  <a:srgbClr val="0432FF"/>
                </a:solidFill>
              </a:rPr>
              <a:t>	$113,150 	</a:t>
            </a:r>
            <a:r>
              <a:rPr lang="en-US" sz="2400" dirty="0"/>
              <a:t>Dentists, General</a:t>
            </a:r>
          </a:p>
          <a:p>
            <a:pPr marL="0" indent="0">
              <a:spcBef>
                <a:spcPts val="0"/>
              </a:spcBef>
              <a:buNone/>
              <a:tabLst>
                <a:tab pos="1476375" algn="r"/>
                <a:tab pos="1587500" algn="l"/>
              </a:tabLst>
            </a:pPr>
            <a:r>
              <a:rPr lang="en-US" sz="2400" dirty="0">
                <a:solidFill>
                  <a:srgbClr val="0432FF"/>
                </a:solidFill>
              </a:rPr>
              <a:t>	$73,390 	</a:t>
            </a:r>
            <a:r>
              <a:rPr lang="en-US" sz="2400" dirty="0"/>
              <a:t>Optometrists</a:t>
            </a:r>
          </a:p>
          <a:p>
            <a:pPr marL="0" indent="0">
              <a:spcBef>
                <a:spcPts val="0"/>
              </a:spcBef>
              <a:buNone/>
              <a:tabLst>
                <a:tab pos="1476375" algn="r"/>
                <a:tab pos="1587500" algn="l"/>
              </a:tabLst>
            </a:pPr>
            <a:r>
              <a:rPr lang="en-US" sz="2400" dirty="0">
                <a:solidFill>
                  <a:srgbClr val="0432FF"/>
                </a:solidFill>
              </a:rPr>
              <a:t>	$46,000 	</a:t>
            </a:r>
            <a:r>
              <a:rPr lang="en-US" sz="2400" dirty="0"/>
              <a:t>Law Teachers, Postsecondary</a:t>
            </a:r>
          </a:p>
          <a:p>
            <a:pPr marL="0" indent="0">
              <a:spcBef>
                <a:spcPts val="0"/>
              </a:spcBef>
              <a:buNone/>
              <a:tabLst>
                <a:tab pos="1476375" algn="r"/>
                <a:tab pos="1587500" algn="l"/>
              </a:tabLst>
            </a:pPr>
            <a:r>
              <a:rPr lang="en-US" sz="2400" dirty="0">
                <a:solidFill>
                  <a:srgbClr val="0432FF"/>
                </a:solidFill>
              </a:rPr>
              <a:t>	$45,000 	</a:t>
            </a:r>
            <a:r>
              <a:rPr lang="en-US" sz="2400" dirty="0"/>
              <a:t>Nursing Instructors and Teachers, Postsecondary</a:t>
            </a:r>
          </a:p>
          <a:p>
            <a:pPr marL="0" indent="0">
              <a:spcBef>
                <a:spcPts val="0"/>
              </a:spcBef>
              <a:buNone/>
              <a:tabLst>
                <a:tab pos="1476375" algn="r"/>
                <a:tab pos="1587500" algn="l"/>
              </a:tabLst>
            </a:pPr>
            <a:r>
              <a:rPr lang="en-US" sz="2400" dirty="0">
                <a:solidFill>
                  <a:srgbClr val="0432FF"/>
                </a:solidFill>
              </a:rPr>
              <a:t>	$42,060 	</a:t>
            </a:r>
            <a:r>
              <a:rPr lang="en-US" sz="2400" dirty="0"/>
              <a:t>Clinical, Counseling, and School Psychologists</a:t>
            </a:r>
          </a:p>
          <a:p>
            <a:pPr marL="0" indent="0">
              <a:spcBef>
                <a:spcPts val="0"/>
              </a:spcBef>
              <a:buNone/>
              <a:tabLst>
                <a:tab pos="1476375" algn="r"/>
                <a:tab pos="1587500" algn="l"/>
              </a:tabLst>
            </a:pPr>
            <a:r>
              <a:rPr lang="en-US" sz="2400" dirty="0">
                <a:solidFill>
                  <a:srgbClr val="0432FF"/>
                </a:solidFill>
              </a:rPr>
              <a:t>	$39,710 	</a:t>
            </a:r>
            <a:r>
              <a:rPr lang="en-US" sz="2400" dirty="0"/>
              <a:t>Criminal Justice and Law Enforcement Teachers, Postsecondary</a:t>
            </a:r>
          </a:p>
        </p:txBody>
      </p:sp>
    </p:spTree>
    <p:extLst>
      <p:ext uri="{BB962C8B-B14F-4D97-AF65-F5344CB8AC3E}">
        <p14:creationId xmlns:p14="http://schemas.microsoft.com/office/powerpoint/2010/main" val="174929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3672095" cy="6858000"/>
          </a:xfrm>
          <a:prstGeom prst="rect">
            <a:avLst/>
          </a:prstGeom>
        </p:spPr>
      </p:pic>
      <p:sp>
        <p:nvSpPr>
          <p:cNvPr id="1525764" name="Text Box 4"/>
          <p:cNvSpPr txBox="1">
            <a:spLocks noChangeArrowheads="1"/>
          </p:cNvSpPr>
          <p:nvPr/>
        </p:nvSpPr>
        <p:spPr bwMode="auto">
          <a:xfrm>
            <a:off x="4572000" y="358172"/>
            <a:ext cx="3605474" cy="156966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dirty="0">
                <a:effectLst>
                  <a:outerShdw blurRad="38100" dist="38100" dir="2700000" algn="tl">
                    <a:srgbClr val="C0C0C0"/>
                  </a:outerShdw>
                </a:effectLst>
                <a:latin typeface="Helvetica Neue" pitchFamily="-108" charset="0"/>
              </a:rPr>
              <a:t>North </a:t>
            </a:r>
            <a:r>
              <a:rPr lang="en-US" altLang="en-US" b="1" dirty="0" smtClean="0">
                <a:effectLst>
                  <a:outerShdw blurRad="38100" dist="38100" dir="2700000" algn="tl">
                    <a:srgbClr val="C0C0C0"/>
                  </a:outerShdw>
                </a:effectLst>
                <a:latin typeface="Helvetica Neue" pitchFamily="-108" charset="0"/>
              </a:rPr>
              <a:t>Carolina</a:t>
            </a:r>
          </a:p>
          <a:p>
            <a:pPr algn="ctr"/>
            <a:r>
              <a:rPr lang="en-US" altLang="en-US" b="1" dirty="0" smtClean="0">
                <a:effectLst>
                  <a:outerShdw blurRad="38100" dist="38100" dir="2700000" algn="tl">
                    <a:srgbClr val="C0C0C0"/>
                  </a:outerShdw>
                </a:effectLst>
                <a:latin typeface="Helvetica Neue" pitchFamily="-108" charset="0"/>
              </a:rPr>
              <a:t>Bachelor Degree</a:t>
            </a:r>
            <a:r>
              <a:rPr lang="en-US" altLang="en-US" b="1" dirty="0">
                <a:effectLst>
                  <a:outerShdw blurRad="38100" dist="38100" dir="2700000" algn="tl">
                    <a:srgbClr val="C0C0C0"/>
                  </a:outerShdw>
                </a:effectLst>
                <a:latin typeface="Helvetica Neue" pitchFamily="-108" charset="0"/>
              </a:rPr>
              <a:t/>
            </a:r>
            <a:br>
              <a:rPr lang="en-US" altLang="en-US" b="1" dirty="0">
                <a:effectLst>
                  <a:outerShdw blurRad="38100" dist="38100" dir="2700000" algn="tl">
                    <a:srgbClr val="C0C0C0"/>
                  </a:outerShdw>
                </a:effectLst>
                <a:latin typeface="Helvetica Neue" pitchFamily="-108" charset="0"/>
              </a:rPr>
            </a:br>
            <a:r>
              <a:rPr lang="en-US" altLang="en-US" b="1" dirty="0">
                <a:effectLst>
                  <a:outerShdw blurRad="38100" dist="38100" dir="2700000" algn="tl">
                    <a:srgbClr val="C0C0C0"/>
                  </a:outerShdw>
                </a:effectLst>
                <a:latin typeface="Helvetica Neue" pitchFamily="-108" charset="0"/>
              </a:rPr>
              <a:t>6-year Graduation </a:t>
            </a:r>
            <a:r>
              <a:rPr lang="en-US" altLang="en-US" b="1" dirty="0" smtClean="0">
                <a:effectLst>
                  <a:outerShdw blurRad="38100" dist="38100" dir="2700000" algn="tl">
                    <a:srgbClr val="C0C0C0"/>
                  </a:outerShdw>
                </a:effectLst>
                <a:latin typeface="Helvetica Neue" pitchFamily="-108" charset="0"/>
              </a:rPr>
              <a:t>Rate</a:t>
            </a:r>
            <a:br>
              <a:rPr lang="en-US" altLang="en-US" b="1" dirty="0" smtClean="0">
                <a:effectLst>
                  <a:outerShdw blurRad="38100" dist="38100" dir="2700000" algn="tl">
                    <a:srgbClr val="C0C0C0"/>
                  </a:outerShdw>
                </a:effectLst>
                <a:latin typeface="Helvetica Neue" pitchFamily="-108" charset="0"/>
              </a:rPr>
            </a:br>
            <a:r>
              <a:rPr lang="en-US" altLang="en-US" b="1" dirty="0" smtClean="0">
                <a:effectLst>
                  <a:outerShdw blurRad="38100" dist="38100" dir="2700000" algn="tl">
                    <a:srgbClr val="C0C0C0"/>
                  </a:outerShdw>
                </a:effectLst>
                <a:latin typeface="Helvetica Neue" pitchFamily="-108" charset="0"/>
              </a:rPr>
              <a:t>61.1% </a:t>
            </a:r>
            <a:r>
              <a:rPr lang="en-US" altLang="en-US" b="1" dirty="0">
                <a:effectLst>
                  <a:outerShdw blurRad="38100" dist="38100" dir="2700000" algn="tl">
                    <a:srgbClr val="C0C0C0"/>
                  </a:outerShdw>
                </a:effectLst>
                <a:latin typeface="Helvetica Neue" pitchFamily="-108" charset="0"/>
              </a:rPr>
              <a:t>average</a:t>
            </a:r>
          </a:p>
        </p:txBody>
      </p:sp>
      <p:sp>
        <p:nvSpPr>
          <p:cNvPr id="1525765" name="Line 5"/>
          <p:cNvSpPr>
            <a:spLocks noChangeShapeType="1"/>
          </p:cNvSpPr>
          <p:nvPr/>
        </p:nvSpPr>
        <p:spPr bwMode="auto">
          <a:xfrm>
            <a:off x="0" y="2286004"/>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162782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happens to our 4-year program dropouts?</a:t>
            </a:r>
          </a:p>
          <a:p>
            <a:endParaRPr lang="en-US" dirty="0" smtClean="0"/>
          </a:p>
          <a:p>
            <a:r>
              <a:rPr lang="en-US" dirty="0" smtClean="0"/>
              <a:t>25% of all students in Community College </a:t>
            </a:r>
            <a:br>
              <a:rPr lang="en-US" dirty="0" smtClean="0"/>
            </a:br>
            <a:r>
              <a:rPr lang="en-US" dirty="0" smtClean="0"/>
              <a:t>have a 4-year degree.</a:t>
            </a:r>
          </a:p>
          <a:p>
            <a:endParaRPr lang="en-US" dirty="0"/>
          </a:p>
        </p:txBody>
      </p:sp>
      <p:sp>
        <p:nvSpPr>
          <p:cNvPr id="1527810" name="Rectangle 2"/>
          <p:cNvSpPr>
            <a:spLocks noGrp="1" noChangeArrowheads="1"/>
          </p:cNvSpPr>
          <p:nvPr>
            <p:ph type="title"/>
          </p:nvPr>
        </p:nvSpPr>
        <p:spPr/>
        <p:txBody>
          <a:bodyPr/>
          <a:lstStyle/>
          <a:p>
            <a:r>
              <a:rPr lang="en-US" altLang="en-US" smtClean="0"/>
              <a:t>It makes you think?</a:t>
            </a:r>
            <a:endParaRPr lang="en-US" altLang="en-US" dirty="0" smtClean="0"/>
          </a:p>
        </p:txBody>
      </p:sp>
    </p:spTree>
    <p:extLst>
      <p:ext uri="{BB962C8B-B14F-4D97-AF65-F5344CB8AC3E}">
        <p14:creationId xmlns:p14="http://schemas.microsoft.com/office/powerpoint/2010/main" val="260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Articulation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p>
        </p:txBody>
      </p:sp>
      <p:sp>
        <p:nvSpPr>
          <p:cNvPr id="6144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3103462"/>
            <a:ext cx="5715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73709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409" y="1257299"/>
            <a:ext cx="6857866" cy="4700591"/>
          </a:xfrm>
          <a:prstGeom prst="rect">
            <a:avLst/>
          </a:prstGeom>
        </p:spPr>
      </p:pic>
      <p:sp>
        <p:nvSpPr>
          <p:cNvPr id="2" name="Title 1"/>
          <p:cNvSpPr>
            <a:spLocks noGrp="1"/>
          </p:cNvSpPr>
          <p:nvPr>
            <p:ph type="title"/>
          </p:nvPr>
        </p:nvSpPr>
        <p:spPr/>
        <p:txBody>
          <a:bodyPr/>
          <a:lstStyle/>
          <a:p>
            <a:r>
              <a:rPr lang="en-US" dirty="0" smtClean="0"/>
              <a:t>Begin with the End in Mind</a:t>
            </a:r>
          </a:p>
        </p:txBody>
      </p:sp>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b="1" i="1" dirty="0">
                <a:solidFill>
                  <a:srgbClr val="0070C0"/>
                </a:solidFill>
              </a:rPr>
              <a:t>What do you want to be when you grow </a:t>
            </a:r>
            <a:r>
              <a:rPr lang="en-US" b="1" i="1" dirty="0" smtClean="0">
                <a:solidFill>
                  <a:srgbClr val="0070C0"/>
                </a:solidFill>
              </a:rPr>
              <a:t>up?</a:t>
            </a:r>
          </a:p>
        </p:txBody>
      </p:sp>
    </p:spTree>
    <p:extLst>
      <p:ext uri="{BB962C8B-B14F-4D97-AF65-F5344CB8AC3E}">
        <p14:creationId xmlns:p14="http://schemas.microsoft.com/office/powerpoint/2010/main" val="21257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49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330200" y="381000"/>
            <a:ext cx="8470900" cy="6248400"/>
          </a:xfrm>
        </p:spPr>
        <p:txBody>
          <a:bodyPr>
            <a:normAutofit/>
          </a:bodyPr>
          <a:lstStyle/>
          <a:p>
            <a:pPr eaLnBrk="1" hangingPunct="1">
              <a:lnSpc>
                <a:spcPct val="12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i="1" dirty="0">
                <a:effectLst>
                  <a:outerShdw blurRad="38100" dist="38100" dir="2700000" algn="tl">
                    <a:srgbClr val="DDDDDD"/>
                  </a:outerShdw>
                </a:effectLst>
                <a:latin typeface="Arial" charset="0"/>
                <a:ea typeface="ヒラギノ角ゴ Pro W3" charset="0"/>
                <a:cs typeface="ヒラギノ角ゴ Pro W3" charset="0"/>
              </a:rPr>
            </a:b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smtClean="0">
                <a:effectLst>
                  <a:outerShdw blurRad="38100" dist="38100" dir="2700000" algn="tl">
                    <a:srgbClr val="DDDDDD"/>
                  </a:outerShdw>
                </a:effectLst>
                <a:latin typeface="Helvetica Neue" charset="0"/>
              </a:rPr>
              <a:t>Emil Barnabas</a:t>
            </a:r>
            <a:endParaRPr lang="en-US" sz="14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38321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idx="1"/>
          </p:nvPr>
        </p:nvSpPr>
        <p:spPr>
          <a:xfrm>
            <a:off x="0" y="1761204"/>
            <a:ext cx="10439400" cy="4731671"/>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20,320</a:t>
            </a:r>
            <a:r>
              <a:rPr lang="en-US" sz="2000"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7,970</a:t>
            </a:r>
            <a:r>
              <a:rPr lang="en-US" sz="2000"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4,990</a:t>
            </a:r>
            <a:r>
              <a:rPr lang="en-US" sz="2000" dirty="0">
                <a:solidFill>
                  <a:srgbClr val="0432FF"/>
                </a:solidFill>
                <a:latin typeface="Arial" charset="0"/>
                <a:ea typeface="ヒラギノ角ゴ Pro W3" charset="0"/>
                <a:cs typeface="ヒラギノ角ゴ Pro W3" charset="0"/>
              </a:rPr>
              <a:t>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4,700</a:t>
            </a:r>
            <a:r>
              <a:rPr lang="en-US" sz="2000" dirty="0">
                <a:solidFill>
                  <a:srgbClr val="0432FF"/>
                </a:solidFill>
                <a:latin typeface="Arial" charset="0"/>
                <a:ea typeface="ヒラギノ角ゴ Pro W3" charset="0"/>
                <a:cs typeface="ヒラギノ角ゴ Pro W3" charset="0"/>
              </a:rPr>
              <a:t>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4,410</a:t>
            </a:r>
            <a:r>
              <a:rPr lang="en-US" sz="2000" dirty="0">
                <a:solidFill>
                  <a:srgbClr val="0432FF"/>
                </a:solidFill>
                <a:latin typeface="Arial" charset="0"/>
                <a:ea typeface="ヒラギノ角ゴ Pro W3" charset="0"/>
                <a:cs typeface="ヒラギノ角ゴ Pro W3" charset="0"/>
              </a:rPr>
              <a:t>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3,950</a:t>
            </a:r>
            <a:r>
              <a:rPr lang="en-US" sz="2000" dirty="0">
                <a:solidFill>
                  <a:srgbClr val="0432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3,900</a:t>
            </a:r>
            <a:r>
              <a:rPr lang="en-US" sz="2000" dirty="0">
                <a:solidFill>
                  <a:srgbClr val="0432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3,670</a:t>
            </a:r>
            <a:r>
              <a:rPr lang="en-US" sz="2000" dirty="0">
                <a:solidFill>
                  <a:srgbClr val="0432FF"/>
                </a:solidFill>
                <a:latin typeface="Arial" charset="0"/>
                <a:ea typeface="ヒラギノ角ゴ Pro W3" charset="0"/>
                <a:cs typeface="ヒラギノ角ゴ Pro W3" charset="0"/>
              </a:rPr>
              <a:t>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3,320</a:t>
            </a:r>
            <a:r>
              <a:rPr lang="en-US" sz="2000" dirty="0">
                <a:solidFill>
                  <a:srgbClr val="0432FF"/>
                </a:solidFill>
                <a:latin typeface="Arial" charset="0"/>
                <a:ea typeface="ヒラギノ角ゴ Pro W3" charset="0"/>
                <a:cs typeface="ヒラギノ角ゴ Pro W3" charset="0"/>
              </a:rPr>
              <a:t>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3,260</a:t>
            </a:r>
            <a:r>
              <a:rPr lang="en-US" sz="2000" dirty="0">
                <a:solidFill>
                  <a:srgbClr val="0432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3,150</a:t>
            </a:r>
            <a:r>
              <a:rPr lang="en-US" sz="2000" dirty="0">
                <a:solidFill>
                  <a:srgbClr val="0432FF"/>
                </a:solidFill>
                <a:latin typeface="Arial" charset="0"/>
                <a:ea typeface="ヒラギノ角ゴ Pro W3" charset="0"/>
                <a:cs typeface="ヒラギノ角ゴ Pro W3" charset="0"/>
              </a:rPr>
              <a:t>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2,940</a:t>
            </a:r>
            <a:r>
              <a:rPr lang="en-US" sz="2000" dirty="0">
                <a:solidFill>
                  <a:srgbClr val="0432FF"/>
                </a:solidFill>
                <a:latin typeface="Arial" charset="0"/>
                <a:ea typeface="ヒラギノ角ゴ Pro W3" charset="0"/>
                <a:cs typeface="ヒラギノ角ゴ Pro W3" charset="0"/>
              </a:rPr>
              <a:t>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2,800</a:t>
            </a:r>
            <a:r>
              <a:rPr lang="en-US" sz="2000" dirty="0">
                <a:solidFill>
                  <a:srgbClr val="0432FF"/>
                </a:solidFill>
                <a:latin typeface="Arial" charset="0"/>
                <a:ea typeface="ヒラギノ角ゴ Pro W3" charset="0"/>
                <a:cs typeface="ヒラギノ角ゴ Pro W3" charset="0"/>
              </a:rPr>
              <a:t>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2,750</a:t>
            </a:r>
            <a:r>
              <a:rPr lang="en-US" sz="2000" dirty="0">
                <a:solidFill>
                  <a:srgbClr val="0432FF"/>
                </a:solidFill>
                <a:latin typeface="Arial" charset="0"/>
                <a:ea typeface="ヒラギノ角ゴ Pro W3" charset="0"/>
                <a:cs typeface="ヒラギノ角ゴ Pro W3" charset="0"/>
              </a:rPr>
              <a:t>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2,530</a:t>
            </a:r>
            <a:r>
              <a:rPr lang="en-US" sz="2000" dirty="0">
                <a:solidFill>
                  <a:srgbClr val="0432FF"/>
                </a:solidFill>
                <a:latin typeface="Arial" charset="0"/>
                <a:ea typeface="ヒラギノ角ゴ Pro W3" charset="0"/>
                <a:cs typeface="ヒラギノ角ゴ Pro W3" charset="0"/>
              </a:rPr>
              <a:t>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2,520</a:t>
            </a:r>
            <a:r>
              <a:rPr lang="en-US" sz="2000" dirty="0">
                <a:solidFill>
                  <a:srgbClr val="0432FF"/>
                </a:solidFill>
                <a:latin typeface="Arial" charset="0"/>
                <a:ea typeface="ヒラギノ角ゴ Pro W3" charset="0"/>
                <a:cs typeface="ヒラギノ角ゴ Pro W3" charset="0"/>
              </a:rPr>
              <a:t>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2,510</a:t>
            </a:r>
            <a:r>
              <a:rPr lang="en-US" sz="2000" dirty="0">
                <a:solidFill>
                  <a:srgbClr val="0432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2,480</a:t>
            </a:r>
            <a:r>
              <a:rPr lang="en-US" sz="2000" dirty="0">
                <a:solidFill>
                  <a:srgbClr val="0432FF"/>
                </a:solidFill>
                <a:latin typeface="Arial" charset="0"/>
                <a:ea typeface="ヒラギノ角ゴ Pro W3" charset="0"/>
                <a:cs typeface="ヒラギノ角ゴ Pro W3" charset="0"/>
              </a:rPr>
              <a:t>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2,290</a:t>
            </a:r>
            <a:r>
              <a:rPr lang="en-US" sz="2000" dirty="0">
                <a:solidFill>
                  <a:srgbClr val="0432FF"/>
                </a:solidFill>
                <a:latin typeface="Arial" charset="0"/>
                <a:ea typeface="ヒラギノ角ゴ Pro W3" charset="0"/>
                <a:cs typeface="ヒラギノ角ゴ Pro W3" charset="0"/>
              </a:rPr>
              <a:t>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2,270</a:t>
            </a:r>
            <a:r>
              <a:rPr lang="en-US" sz="2000" dirty="0">
                <a:solidFill>
                  <a:srgbClr val="0432FF"/>
                </a:solidFill>
                <a:latin typeface="Arial" charset="0"/>
                <a:ea typeface="ヒラギノ角ゴ Pro W3" charset="0"/>
                <a:cs typeface="ヒラギノ角ゴ Pro W3" charset="0"/>
              </a:rPr>
              <a:t>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2,260</a:t>
            </a:r>
            <a:r>
              <a:rPr lang="en-US" sz="2000" dirty="0">
                <a:solidFill>
                  <a:srgbClr val="0432FF"/>
                </a:solidFill>
                <a:latin typeface="Arial" charset="0"/>
                <a:ea typeface="ヒラギノ角ゴ Pro W3" charset="0"/>
                <a:cs typeface="ヒラギノ角ゴ Pro W3" charset="0"/>
              </a:rPr>
              <a:t>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2,240</a:t>
            </a:r>
            <a:r>
              <a:rPr lang="en-US" sz="2000" dirty="0">
                <a:solidFill>
                  <a:srgbClr val="0432FF"/>
                </a:solidFill>
                <a:latin typeface="Arial" charset="0"/>
                <a:ea typeface="ヒラギノ角ゴ Pro W3" charset="0"/>
                <a:cs typeface="ヒラギノ角ゴ Pro W3" charset="0"/>
              </a:rPr>
              <a:t>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2,130</a:t>
            </a:r>
            <a:r>
              <a:rPr lang="en-US" sz="2000" dirty="0">
                <a:solidFill>
                  <a:srgbClr val="0432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2,040</a:t>
            </a:r>
            <a:r>
              <a:rPr lang="en-US" sz="2000" dirty="0">
                <a:solidFill>
                  <a:srgbClr val="0432FF"/>
                </a:solidFill>
                <a:latin typeface="Arial" charset="0"/>
                <a:ea typeface="ヒラギノ角ゴ Pro W3" charset="0"/>
                <a:cs typeface="ヒラギノ角ゴ Pro W3" charset="0"/>
              </a:rPr>
              <a:t>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p>
        </p:txBody>
      </p:sp>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300" i="1" dirty="0">
                <a:effectLst>
                  <a:outerShdw blurRad="38100" dist="38100" dir="2700000" algn="tl">
                    <a:srgbClr val="DDDDDD"/>
                  </a:outerShdw>
                </a:effectLst>
                <a:latin typeface="Arial" charset="0"/>
                <a:ea typeface="ヒラギノ角ゴ Pro W3" charset="0"/>
                <a:cs typeface="ヒラギノ角ゴ Pro W3" charset="0"/>
              </a:rPr>
              <a:t>in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sz="3300" i="1" dirty="0">
                <a:effectLst>
                  <a:outerShdw blurRad="38100" dist="38100" dir="2700000" algn="tl">
                    <a:srgbClr val="DDDDDD"/>
                  </a:outerShdw>
                </a:effectLst>
                <a:latin typeface="Arial" charset="0"/>
                <a:ea typeface="ヒラギノ角ゴ Pro W3" charset="0"/>
                <a:cs typeface="ヒラギノ角ゴ Pro W3" charset="0"/>
              </a:rPr>
              <a:t/>
            </a:r>
            <a:br>
              <a:rPr lang="en-US" sz="3300" i="1" dirty="0">
                <a:effectLst>
                  <a:outerShdw blurRad="38100" dist="38100" dir="2700000" algn="tl">
                    <a:srgbClr val="DDDDDD"/>
                  </a:outerShdw>
                </a:effectLst>
                <a:latin typeface="Arial" charset="0"/>
                <a:ea typeface="ヒラギノ角ゴ Pro W3" charset="0"/>
                <a:cs typeface="ヒラギノ角ゴ Pro W3" charset="0"/>
              </a:rPr>
            </a:br>
            <a:r>
              <a:rPr lang="en-US" sz="33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47776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idx="1"/>
          </p:nvPr>
        </p:nvSpPr>
        <p:spPr>
          <a:xfrm>
            <a:off x="-328625" y="1761204"/>
            <a:ext cx="11686033" cy="4731671"/>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29,310</a:t>
            </a:r>
            <a:r>
              <a:rPr lang="en-US" sz="2000" dirty="0">
                <a:solidFill>
                  <a:srgbClr val="00B050"/>
                </a:solidFill>
                <a:latin typeface="Arial" charset="0"/>
                <a:ea typeface="ヒラギノ角ゴ Pro W3" charset="0"/>
                <a:cs typeface="ヒラギノ角ゴ Pro W3" charset="0"/>
              </a:rPr>
              <a:t>	Combined Food Preparation and Serving Workers, Including Fast Food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20,320</a:t>
            </a:r>
            <a:r>
              <a:rPr lang="en-US" sz="2000" b="1"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19,930</a:t>
            </a:r>
            <a:r>
              <a:rPr lang="en-US" sz="2000" dirty="0">
                <a:solidFill>
                  <a:srgbClr val="00B050"/>
                </a:solidFill>
                <a:latin typeface="Arial" charset="0"/>
                <a:ea typeface="ヒラギノ角ゴ Pro W3" charset="0"/>
                <a:cs typeface="ヒラギノ角ゴ Pro W3" charset="0"/>
              </a:rPr>
              <a:t>	Retail Salespersons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16,840</a:t>
            </a:r>
            <a:r>
              <a:rPr lang="en-US" sz="2000" dirty="0">
                <a:solidFill>
                  <a:srgbClr val="00B050"/>
                </a:solidFill>
                <a:latin typeface="Arial" charset="0"/>
                <a:ea typeface="ヒラギノ角ゴ Pro W3" charset="0"/>
                <a:cs typeface="ヒラギノ角ゴ Pro W3" charset="0"/>
              </a:rPr>
              <a:t>	Home Health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15,190</a:t>
            </a:r>
            <a:r>
              <a:rPr lang="en-US" sz="2000" dirty="0">
                <a:solidFill>
                  <a:srgbClr val="00B050"/>
                </a:solidFill>
                <a:latin typeface="Arial" charset="0"/>
                <a:ea typeface="ヒラギノ角ゴ Pro W3" charset="0"/>
                <a:cs typeface="ヒラギノ角ゴ Pro W3" charset="0"/>
              </a:rPr>
              <a:t>	Customer Service Representatives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13,510</a:t>
            </a:r>
            <a:r>
              <a:rPr lang="en-US" sz="2000" dirty="0">
                <a:solidFill>
                  <a:srgbClr val="00B050"/>
                </a:solidFill>
                <a:latin typeface="Arial" charset="0"/>
                <a:ea typeface="ヒラギノ角ゴ Pro W3" charset="0"/>
                <a:cs typeface="ヒラギノ角ゴ Pro W3" charset="0"/>
              </a:rPr>
              <a:t>	Nursing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9,360</a:t>
            </a:r>
            <a:r>
              <a:rPr lang="en-US" sz="2000" dirty="0">
                <a:solidFill>
                  <a:srgbClr val="00B050"/>
                </a:solidFill>
                <a:latin typeface="Arial" charset="0"/>
                <a:ea typeface="ヒラギノ角ゴ Pro W3" charset="0"/>
                <a:cs typeface="ヒラギノ角ゴ Pro W3" charset="0"/>
              </a:rPr>
              <a:t>	Waiters and Waitresses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9,080</a:t>
            </a:r>
            <a:r>
              <a:rPr lang="en-US" sz="2000" dirty="0">
                <a:solidFill>
                  <a:srgbClr val="00B050"/>
                </a:solidFill>
                <a:latin typeface="Arial" charset="0"/>
                <a:ea typeface="ヒラギノ角ゴ Pro W3" charset="0"/>
                <a:cs typeface="ヒラギノ角ゴ Pro W3" charset="0"/>
              </a:rPr>
              <a:t>	Cooks, Restaurant</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8,170</a:t>
            </a:r>
            <a:r>
              <a:rPr lang="en-US" sz="2000" dirty="0">
                <a:solidFill>
                  <a:srgbClr val="00B050"/>
                </a:solidFill>
                <a:latin typeface="Arial" charset="0"/>
                <a:ea typeface="ヒラギノ角ゴ Pro W3" charset="0"/>
                <a:cs typeface="ヒラギノ角ゴ Pro W3" charset="0"/>
              </a:rPr>
              <a:t>	Laborers and Freight, Stock, and Material Movers,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8,000</a:t>
            </a:r>
            <a:r>
              <a:rPr lang="en-US" sz="2000" dirty="0">
                <a:solidFill>
                  <a:srgbClr val="00B050"/>
                </a:solidFill>
                <a:latin typeface="Arial" charset="0"/>
                <a:ea typeface="ヒラギノ角ゴ Pro W3" charset="0"/>
                <a:cs typeface="ヒラギノ角ゴ Pro W3" charset="0"/>
              </a:rPr>
              <a:t>	Cashiers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7,970</a:t>
            </a:r>
            <a:r>
              <a:rPr lang="en-US" sz="2000" b="1"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6,560</a:t>
            </a:r>
            <a:r>
              <a:rPr lang="en-US" sz="2000" dirty="0">
                <a:solidFill>
                  <a:srgbClr val="00B050"/>
                </a:solidFill>
                <a:latin typeface="Arial" charset="0"/>
                <a:ea typeface="ヒラギノ角ゴ Pro W3" charset="0"/>
                <a:cs typeface="ヒラギノ角ゴ Pro W3" charset="0"/>
              </a:rPr>
              <a:t>	Office Clerks,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6,480</a:t>
            </a:r>
            <a:r>
              <a:rPr lang="en-US" sz="2000" dirty="0">
                <a:solidFill>
                  <a:srgbClr val="00B050"/>
                </a:solidFill>
                <a:latin typeface="Arial" charset="0"/>
                <a:ea typeface="ヒラギノ角ゴ Pro W3" charset="0"/>
                <a:cs typeface="ヒラギノ角ゴ Pro W3" charset="0"/>
              </a:rPr>
              <a:t>	First-Line Supervisors of Office and Administrative Support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6,430</a:t>
            </a:r>
            <a:r>
              <a:rPr lang="en-US" sz="2000" dirty="0">
                <a:solidFill>
                  <a:srgbClr val="00B050"/>
                </a:solidFill>
                <a:latin typeface="Arial" charset="0"/>
                <a:ea typeface="ヒラギノ角ゴ Pro W3" charset="0"/>
                <a:cs typeface="ヒラギノ角ゴ Pro W3" charset="0"/>
              </a:rPr>
              <a:t>	First-Line Supervisors of Food Preparation and Serving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6,080</a:t>
            </a:r>
            <a:r>
              <a:rPr lang="en-US" sz="2000" dirty="0">
                <a:solidFill>
                  <a:srgbClr val="00B050"/>
                </a:solidFill>
                <a:latin typeface="Arial" charset="0"/>
                <a:ea typeface="ヒラギノ角ゴ Pro W3" charset="0"/>
                <a:cs typeface="ヒラギノ角ゴ Pro W3" charset="0"/>
              </a:rPr>
              <a:t>	Janitors and Cleaners, Except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5,950</a:t>
            </a:r>
            <a:r>
              <a:rPr lang="en-US" sz="2000" dirty="0">
                <a:solidFill>
                  <a:srgbClr val="00B050"/>
                </a:solidFill>
                <a:latin typeface="Arial" charset="0"/>
                <a:ea typeface="ヒラギノ角ゴ Pro W3" charset="0"/>
                <a:cs typeface="ヒラギノ角ゴ Pro W3" charset="0"/>
              </a:rPr>
              <a:t>	Stock Clerks and Order Fillers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5,820</a:t>
            </a:r>
            <a:r>
              <a:rPr lang="en-US" sz="2000" dirty="0">
                <a:solidFill>
                  <a:srgbClr val="00B050"/>
                </a:solidFill>
                <a:latin typeface="Arial" charset="0"/>
                <a:ea typeface="ヒラギノ角ゴ Pro W3" charset="0"/>
                <a:cs typeface="ヒラギノ角ゴ Pro W3" charset="0"/>
              </a:rPr>
              <a:t>	Heavy and Tractor-Trailer Truck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5,520</a:t>
            </a:r>
            <a:r>
              <a:rPr lang="en-US" sz="2000" dirty="0">
                <a:solidFill>
                  <a:srgbClr val="00B050"/>
                </a:solidFill>
                <a:latin typeface="Arial" charset="0"/>
                <a:ea typeface="ヒラギノ角ゴ Pro W3" charset="0"/>
                <a:cs typeface="ヒラギノ角ゴ Pro W3" charset="0"/>
              </a:rPr>
              <a:t>	First-Line Supervisors of Retail Sales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5,230</a:t>
            </a:r>
            <a:r>
              <a:rPr lang="en-US" sz="2000" dirty="0">
                <a:solidFill>
                  <a:srgbClr val="00B050"/>
                </a:solidFill>
                <a:latin typeface="Arial" charset="0"/>
                <a:ea typeface="ヒラギノ角ゴ Pro W3" charset="0"/>
                <a:cs typeface="ヒラギノ角ゴ Pro W3" charset="0"/>
              </a:rPr>
              <a:t>	Secretaries and Administrative Assistants, Except Legal, Medical, and Executive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4990	Construction Laborers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4850	Childcare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4810	Landscaping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4800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4780	Receptionists and Information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4680	Sales Representatives, Wholesale and Manufacturing, Except Technical and Scientific Products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4540	Maintenance and Repair Workers,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4470	First-Line Supervisors of Construction Trades and Extraction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a:t>
            </a:r>
            <a:r>
              <a:rPr lang="en-US" sz="2000" dirty="0" smtClean="0">
                <a:solidFill>
                  <a:srgbClr val="0432FF"/>
                </a:solidFill>
                <a:latin typeface="Arial" charset="0"/>
                <a:ea typeface="ヒラギノ角ゴ Pro W3" charset="0"/>
                <a:cs typeface="ヒラギノ角ゴ Pro W3" charset="0"/>
              </a:rPr>
              <a:t>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3950	Personal Care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a:t>
            </a:r>
            <a:r>
              <a:rPr lang="en-US" sz="2000" dirty="0" smtClean="0">
                <a:solidFill>
                  <a:srgbClr val="0432FF"/>
                </a:solidFill>
                <a:latin typeface="Arial" charset="0"/>
                <a:ea typeface="ヒラギノ角ゴ Pro W3" charset="0"/>
                <a:cs typeface="ヒラギノ角ゴ Pro W3" charset="0"/>
              </a:rPr>
              <a:t>Management Analysts</a:t>
            </a:r>
            <a:endParaRPr lang="en-US" sz="2000" dirty="0">
              <a:solidFill>
                <a:srgbClr val="0432FF"/>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3620	Medical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3400	Team Assemblers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Managers,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Sales Representatives, Services,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2900	Food Preparation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2680	Teacher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2640	Packers and Packagers,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2550	Billing and Posting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2540	Pharmacy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Counter Attendants, Cafeteria, Food Concession, and Coffee Shop</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Security Guards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2140	Bartenders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2030	Amusement and Recreation Attendants</a:t>
            </a:r>
          </a:p>
        </p:txBody>
      </p:sp>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300" i="1" dirty="0">
                <a:effectLst>
                  <a:outerShdw blurRad="38100" dist="38100" dir="2700000" algn="tl">
                    <a:srgbClr val="DDDDDD"/>
                  </a:outerShdw>
                </a:effectLst>
                <a:latin typeface="Arial" charset="0"/>
                <a:ea typeface="ヒラギノ角ゴ Pro W3" charset="0"/>
                <a:cs typeface="ヒラギノ角ゴ Pro W3" charset="0"/>
              </a:rPr>
              <a:t>in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69893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300" i="1" dirty="0">
                <a:effectLst>
                  <a:outerShdw blurRad="38100" dist="38100" dir="2700000" algn="tl">
                    <a:srgbClr val="DDDDDD"/>
                  </a:outerShdw>
                </a:effectLst>
                <a:latin typeface="Arial" charset="0"/>
                <a:ea typeface="ヒラギノ角ゴ Pro W3" charset="0"/>
                <a:cs typeface="ヒラギノ角ゴ Pro W3" charset="0"/>
              </a:rPr>
              <a:t>in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9634" name="Rectangle 3"/>
          <p:cNvSpPr>
            <a:spLocks noGrp="1" noChangeArrowheads="1"/>
          </p:cNvSpPr>
          <p:nvPr>
            <p:ph idx="1"/>
          </p:nvPr>
        </p:nvSpPr>
        <p:spPr>
          <a:xfrm>
            <a:off x="-381000" y="1600200"/>
            <a:ext cx="12039600" cy="4525963"/>
          </a:xfrm>
        </p:spPr>
        <p:txBody>
          <a:bodyPr>
            <a:noAutofit/>
          </a:bodyPr>
          <a:lstStyle/>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45.8	Statisticians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a:t>
            </a:r>
            <a:r>
              <a:rPr lang="en-US" sz="2000" dirty="0" smtClean="0">
                <a:latin typeface="Arial" charset="0"/>
                <a:ea typeface="ヒラギノ角ゴ Pro W3" charset="0"/>
                <a:cs typeface="ヒラギノ角ゴ Pro W3" charset="0"/>
              </a:rPr>
              <a:t>43.0</a:t>
            </a:r>
            <a:r>
              <a:rPr lang="en-US" sz="2000" dirty="0">
                <a:latin typeface="Arial" charset="0"/>
                <a:ea typeface="ヒラギノ角ゴ Pro W3" charset="0"/>
                <a:cs typeface="ヒラギノ角ゴ Pro W3" charset="0"/>
              </a:rPr>
              <a:t>	Credit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42.6	Cartographers and </a:t>
            </a:r>
            <a:r>
              <a:rPr lang="en-US" sz="2000" dirty="0" err="1">
                <a:latin typeface="Arial" charset="0"/>
                <a:ea typeface="ヒラギノ角ゴ Pro W3" charset="0"/>
                <a:cs typeface="ヒラギノ角ゴ Pro W3" charset="0"/>
              </a:rPr>
              <a:t>Photogrammetrists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39.7	Operations Research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39.4	Nurse Practitioners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39.1	Personal Financial Advisors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38.5	</a:t>
            </a:r>
            <a:r>
              <a:rPr lang="en-US" sz="2000" dirty="0" err="1">
                <a:latin typeface="Arial" charset="0"/>
                <a:ea typeface="ヒラギノ角ゴ Pro W3" charset="0"/>
                <a:cs typeface="ヒラギノ角ゴ Pro W3" charset="0"/>
              </a:rPr>
              <a:t>Orthotists</a:t>
            </a:r>
            <a:r>
              <a:rPr lang="en-US" sz="2000" dirty="0">
                <a:latin typeface="Arial" charset="0"/>
                <a:ea typeface="ヒラギノ角ゴ Pro W3" charset="0"/>
                <a:cs typeface="ヒラギノ角ゴ Pro W3" charset="0"/>
              </a:rPr>
              <a:t> and Prosthetists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38.2	Helpers--</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Blockmasons</a:t>
            </a:r>
            <a:r>
              <a:rPr lang="en-US" sz="2000" dirty="0">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37.9	Occupational Therapy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35.9	Hearing Aid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35.1	Physical Therapist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34.8	Physician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34.7	Home Health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34.5	Biomedical Engineers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33.8	Diagnostic Medical Sonographers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33.4	Physical Therapist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33.1	Phlebotomists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32.6	Veterinary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32.2	Cardiovascular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31.9	Occupational Therapy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31.8	Web Developers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	</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and </a:t>
            </a:r>
            <a:r>
              <a:rPr lang="en-US" sz="2000" dirty="0" err="1">
                <a:latin typeface="Arial" charset="0"/>
                <a:ea typeface="ヒラギノ角ゴ Pro W3" charset="0"/>
                <a:cs typeface="ヒラギノ角ゴ Pro W3" charset="0"/>
              </a:rPr>
              <a:t>Blockmasons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30.8	Electrical Power-Line Installers and Repairers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29.4	Taxi Drivers and Chauffeurs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29.1	Physical Therapists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	Medical and Clinical Laboratory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28.9	Computer Systems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Market Research Analysts and Marketing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Mathematicians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28.1	Information Security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27.8	Health Technologists and Technicians,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27.6	Therapists,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Mental Health and Substance Abuse Social Workers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Helpers--Roofers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27.3	Costume Attendants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27.2	Audiologists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Mental Health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Actuaries</a:t>
            </a:r>
            <a:endParaRPr lang="en-US" sz="2000" dirty="0">
              <a:solidFill>
                <a:schemeClr val="tx1"/>
              </a:solidFill>
              <a:latin typeface="Arial" charset="0"/>
              <a:ea typeface="ヒラギノ角ゴ Pro W3" charset="0"/>
              <a:cs typeface="ヒラギノ角ゴ Pro W3" charset="0"/>
            </a:endParaRPr>
          </a:p>
        </p:txBody>
      </p:sp>
      <p:sp>
        <p:nvSpPr>
          <p:cNvPr id="58374" name="Text Box 6"/>
          <p:cNvSpPr txBox="1">
            <a:spLocks noChangeArrowheads="1"/>
          </p:cNvSpPr>
          <p:nvPr/>
        </p:nvSpPr>
        <p:spPr bwMode="auto">
          <a:xfrm>
            <a:off x="3962400" y="4739696"/>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150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50 increase</a:t>
            </a:r>
            <a:endParaRPr lang="en-US" b="1" dirty="0">
              <a:solidFill>
                <a:srgbClr val="0004FF"/>
              </a:solidFill>
            </a:endParaRPr>
          </a:p>
        </p:txBody>
      </p:sp>
      <p:sp>
        <p:nvSpPr>
          <p:cNvPr id="8" name="Rounded Rectangle 7"/>
          <p:cNvSpPr>
            <a:spLocks noChangeArrowheads="1"/>
          </p:cNvSpPr>
          <p:nvPr/>
        </p:nvSpPr>
        <p:spPr bwMode="auto">
          <a:xfrm>
            <a:off x="228601" y="4665384"/>
            <a:ext cx="8229599" cy="1566928"/>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7" name="Text Box 6"/>
          <p:cNvSpPr txBox="1">
            <a:spLocks noChangeArrowheads="1"/>
          </p:cNvSpPr>
          <p:nvPr/>
        </p:nvSpPr>
        <p:spPr bwMode="auto">
          <a:xfrm>
            <a:off x="3581400" y="5793783"/>
            <a:ext cx="534642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48,520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16,840 increase</a:t>
            </a:r>
            <a:endParaRPr lang="en-US" b="1" dirty="0">
              <a:solidFill>
                <a:srgbClr val="0004FF"/>
              </a:solidFill>
            </a:endParaRPr>
          </a:p>
        </p:txBody>
      </p:sp>
    </p:spTree>
    <p:extLst>
      <p:ext uri="{BB962C8B-B14F-4D97-AF65-F5344CB8AC3E}">
        <p14:creationId xmlns:p14="http://schemas.microsoft.com/office/powerpoint/2010/main" val="160156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300" i="1" dirty="0">
                <a:effectLst>
                  <a:outerShdw blurRad="38100" dist="38100" dir="2700000" algn="tl">
                    <a:srgbClr val="DDDDDD"/>
                  </a:outerShdw>
                </a:effectLst>
                <a:latin typeface="Arial" charset="0"/>
                <a:ea typeface="ヒラギノ角ゴ Pro W3" charset="0"/>
                <a:cs typeface="ヒラギノ角ゴ Pro W3" charset="0"/>
              </a:rPr>
              <a:t>Fastest Declining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300" i="1" dirty="0">
                <a:effectLst>
                  <a:outerShdw blurRad="38100" dist="38100" dir="2700000" algn="tl">
                    <a:srgbClr val="DDDDDD"/>
                  </a:outerShdw>
                </a:effectLst>
                <a:latin typeface="Arial" charset="0"/>
                <a:ea typeface="ヒラギノ角ゴ Pro W3" charset="0"/>
                <a:cs typeface="ヒラギノ角ゴ Pro W3" charset="0"/>
              </a:rPr>
              <a:t>in </a:t>
            </a:r>
            <a:r>
              <a:rPr lang="en-US" sz="33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7,970</a:t>
            </a:r>
            <a:r>
              <a:rPr lang="en-US" sz="2000" dirty="0">
                <a:solidFill>
                  <a:srgbClr val="CD0921"/>
                </a:solidFill>
                <a:latin typeface="Arial" charset="0"/>
                <a:ea typeface="ヒラギノ角ゴ Pro W3" charset="0"/>
                <a:cs typeface="ヒラギノ角ゴ Pro W3" charset="0"/>
              </a:rPr>
              <a:t>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1,790</a:t>
            </a:r>
            <a:r>
              <a:rPr lang="en-US" sz="2000" dirty="0">
                <a:solidFill>
                  <a:srgbClr val="CD0921"/>
                </a:solidFill>
                <a:latin typeface="Arial" charset="0"/>
                <a:ea typeface="ヒラギノ角ゴ Pro W3" charset="0"/>
                <a:cs typeface="ヒラギノ角ゴ Pro W3" charset="0"/>
              </a:rPr>
              <a:t>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1,720</a:t>
            </a:r>
            <a:r>
              <a:rPr lang="en-US" sz="2000" dirty="0">
                <a:solidFill>
                  <a:srgbClr val="CD0921"/>
                </a:solidFill>
                <a:latin typeface="Arial" charset="0"/>
                <a:ea typeface="ヒラギノ角ゴ Pro W3" charset="0"/>
                <a:cs typeface="ヒラギノ角ゴ Pro W3" charset="0"/>
              </a:rPr>
              <a:t>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1,270</a:t>
            </a:r>
            <a:r>
              <a:rPr lang="en-US" sz="2000" dirty="0">
                <a:solidFill>
                  <a:srgbClr val="CD0921"/>
                </a:solidFill>
                <a:latin typeface="Arial" charset="0"/>
                <a:ea typeface="ヒラギノ角ゴ Pro W3" charset="0"/>
                <a:cs typeface="ヒラギノ角ゴ Pro W3" charset="0"/>
              </a:rPr>
              <a:t>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1,180</a:t>
            </a:r>
            <a:r>
              <a:rPr lang="en-US" sz="2000" dirty="0">
                <a:solidFill>
                  <a:srgbClr val="CD0921"/>
                </a:solidFill>
                <a:latin typeface="Arial" charset="0"/>
                <a:ea typeface="ヒラギノ角ゴ Pro W3" charset="0"/>
                <a:cs typeface="ヒラギノ角ゴ Pro W3" charset="0"/>
              </a:rPr>
              <a:t>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1,110</a:t>
            </a:r>
            <a:r>
              <a:rPr lang="en-US" sz="2000" dirty="0">
                <a:solidFill>
                  <a:srgbClr val="CD0921"/>
                </a:solidFill>
                <a:latin typeface="Arial" charset="0"/>
                <a:ea typeface="ヒラギノ角ゴ Pro W3" charset="0"/>
                <a:cs typeface="ヒラギノ角ゴ Pro W3" charset="0"/>
              </a:rPr>
              <a:t>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213196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NC Prosperity Zones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3294"/>
            <a:ext cx="9144000" cy="4121775"/>
          </a:xfrm>
          <a:prstGeom prst="rect">
            <a:avLst/>
          </a:prstGeom>
        </p:spPr>
      </p:pic>
    </p:spTree>
    <p:extLst>
      <p:ext uri="{BB962C8B-B14F-4D97-AF65-F5344CB8AC3E}">
        <p14:creationId xmlns:p14="http://schemas.microsoft.com/office/powerpoint/2010/main" val="135886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 North </a:t>
            </a:r>
            <a:r>
              <a:rPr lang="en-US" dirty="0"/>
              <a:t>Central Prosperity </a:t>
            </a:r>
            <a:r>
              <a:rPr lang="en-US" dirty="0" smtClean="0"/>
              <a:t>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5,842	Registered Nurses</a:t>
            </a:r>
          </a:p>
          <a:p>
            <a:pPr marL="0" indent="0">
              <a:buNone/>
              <a:tabLst>
                <a:tab pos="1198563" algn="r"/>
                <a:tab pos="1368425" algn="l"/>
              </a:tabLst>
            </a:pPr>
            <a:r>
              <a:rPr lang="en-US" sz="2400" dirty="0"/>
              <a:t>	5,686	Combined Food Preparation and Serving Workers, Including Fast Food</a:t>
            </a:r>
          </a:p>
          <a:p>
            <a:pPr marL="0" indent="0">
              <a:buNone/>
              <a:tabLst>
                <a:tab pos="1198563" algn="r"/>
                <a:tab pos="1368425" algn="l"/>
              </a:tabLst>
            </a:pPr>
            <a:r>
              <a:rPr lang="en-US" sz="2400" dirty="0"/>
              <a:t>	3,874	Home Health Aides</a:t>
            </a:r>
          </a:p>
          <a:p>
            <a:pPr marL="0" indent="0">
              <a:buNone/>
              <a:tabLst>
                <a:tab pos="1198563" algn="r"/>
                <a:tab pos="1368425" algn="l"/>
              </a:tabLst>
            </a:pPr>
            <a:r>
              <a:rPr lang="en-US" sz="2400" dirty="0"/>
              <a:t>	3,628	Nursing Assistants</a:t>
            </a:r>
          </a:p>
          <a:p>
            <a:pPr marL="0" indent="0">
              <a:buNone/>
              <a:tabLst>
                <a:tab pos="1198563" algn="r"/>
                <a:tab pos="1368425" algn="l"/>
              </a:tabLst>
            </a:pPr>
            <a:r>
              <a:rPr lang="en-US" sz="2400" dirty="0"/>
              <a:t>	3,240	Customer Service Representatives</a:t>
            </a:r>
          </a:p>
          <a:p>
            <a:pPr marL="0" indent="0">
              <a:buNone/>
              <a:tabLst>
                <a:tab pos="1198563" algn="r"/>
                <a:tab pos="1368425" algn="l"/>
              </a:tabLst>
            </a:pPr>
            <a:r>
              <a:rPr lang="en-US" sz="2400" dirty="0"/>
              <a:t>	3,236	Secretaries and Administrative Assistants, Except Legal, Medical, and Executive</a:t>
            </a:r>
          </a:p>
          <a:p>
            <a:pPr marL="0" indent="0">
              <a:buNone/>
              <a:tabLst>
                <a:tab pos="1198563" algn="r"/>
                <a:tab pos="1368425" algn="l"/>
              </a:tabLst>
            </a:pPr>
            <a:r>
              <a:rPr lang="en-US" sz="2400" dirty="0"/>
              <a:t>	3,014	Retail Salespersons</a:t>
            </a:r>
          </a:p>
          <a:p>
            <a:pPr marL="0" indent="0">
              <a:buNone/>
              <a:tabLst>
                <a:tab pos="1198563" algn="r"/>
                <a:tab pos="1368425" algn="l"/>
              </a:tabLst>
            </a:pPr>
            <a:r>
              <a:rPr lang="en-US" sz="2400" dirty="0"/>
              <a:t>	2,730	Software Developers, Applications</a:t>
            </a:r>
          </a:p>
          <a:p>
            <a:pPr marL="0" indent="0">
              <a:buNone/>
              <a:tabLst>
                <a:tab pos="1198563" algn="r"/>
                <a:tab pos="1368425" algn="l"/>
              </a:tabLst>
            </a:pPr>
            <a:r>
              <a:rPr lang="en-US" sz="2400" dirty="0"/>
              <a:t>	2,573	General and Operations Managers</a:t>
            </a:r>
          </a:p>
          <a:p>
            <a:pPr marL="0" indent="0">
              <a:buNone/>
              <a:tabLst>
                <a:tab pos="1198563" algn="r"/>
                <a:tab pos="1368425" algn="l"/>
              </a:tabLst>
            </a:pPr>
            <a:r>
              <a:rPr lang="en-US" sz="2400" dirty="0"/>
              <a:t>	2,331	Personal Care Aides</a:t>
            </a:r>
          </a:p>
          <a:p>
            <a:pPr marL="0" indent="0">
              <a:buNone/>
              <a:tabLst>
                <a:tab pos="1198563" algn="r"/>
                <a:tab pos="1368425" algn="l"/>
              </a:tabLst>
            </a:pPr>
            <a:r>
              <a:rPr lang="en-US" sz="2400" dirty="0"/>
              <a:t>	2,238	Childcare Workers</a:t>
            </a:r>
          </a:p>
          <a:p>
            <a:pPr marL="0" indent="0">
              <a:buNone/>
              <a:tabLst>
                <a:tab pos="1198563" algn="r"/>
                <a:tab pos="1368425" algn="l"/>
              </a:tabLst>
            </a:pPr>
            <a:r>
              <a:rPr lang="en-US" sz="2400" dirty="0"/>
              <a:t>	2,175	Health Specialties Teachers, Postsecondary</a:t>
            </a:r>
          </a:p>
          <a:p>
            <a:pPr marL="0" indent="0">
              <a:buNone/>
              <a:tabLst>
                <a:tab pos="1198563" algn="r"/>
                <a:tab pos="1368425" algn="l"/>
              </a:tabLst>
            </a:pPr>
            <a:r>
              <a:rPr lang="en-US" sz="2400" dirty="0"/>
              <a:t>	1,941	Bookkeeping, Accounting, and Auditing Clerks</a:t>
            </a:r>
          </a:p>
          <a:p>
            <a:pPr marL="0" indent="0">
              <a:buNone/>
              <a:tabLst>
                <a:tab pos="1198563" algn="r"/>
                <a:tab pos="1368425" algn="l"/>
              </a:tabLst>
            </a:pPr>
            <a:r>
              <a:rPr lang="en-US" sz="2400" dirty="0"/>
              <a:t>	1,718	Computer User Support Specialists</a:t>
            </a:r>
          </a:p>
          <a:p>
            <a:pPr marL="0" indent="0">
              <a:buNone/>
              <a:tabLst>
                <a:tab pos="1198563" algn="r"/>
                <a:tab pos="1368425" algn="l"/>
              </a:tabLst>
            </a:pPr>
            <a:r>
              <a:rPr lang="en-US" sz="2400" dirty="0"/>
              <a:t>	1,643	Accountants and Auditors</a:t>
            </a:r>
          </a:p>
          <a:p>
            <a:pPr marL="0" indent="0">
              <a:buNone/>
              <a:tabLst>
                <a:tab pos="1198563" algn="r"/>
                <a:tab pos="1368425" algn="l"/>
              </a:tabLst>
            </a:pPr>
            <a:r>
              <a:rPr lang="en-US" sz="2400" dirty="0"/>
              <a:t>	1,640	First-Line Supervisors of Office and Administrative Support Workers</a:t>
            </a:r>
          </a:p>
          <a:p>
            <a:pPr marL="0" indent="0">
              <a:buNone/>
              <a:tabLst>
                <a:tab pos="1198563" algn="r"/>
                <a:tab pos="1368425" algn="l"/>
              </a:tabLst>
            </a:pPr>
            <a:r>
              <a:rPr lang="en-US" sz="2400" dirty="0"/>
              <a:t>	1,601	First-Line Supervisors of Construction Trades and Extraction Workers</a:t>
            </a:r>
          </a:p>
          <a:p>
            <a:pPr marL="0" indent="0">
              <a:buNone/>
              <a:tabLst>
                <a:tab pos="1198563" algn="r"/>
                <a:tab pos="1368425" algn="l"/>
              </a:tabLst>
            </a:pPr>
            <a:r>
              <a:rPr lang="en-US" sz="2400" dirty="0"/>
              <a:t>	1,545	Elementary School Teachers, Except Special Education</a:t>
            </a:r>
          </a:p>
          <a:p>
            <a:pPr marL="0" indent="0">
              <a:buNone/>
              <a:tabLst>
                <a:tab pos="1198563" algn="r"/>
                <a:tab pos="1368425" algn="l"/>
              </a:tabLst>
            </a:pPr>
            <a:r>
              <a:rPr lang="en-US" sz="2400" dirty="0"/>
              <a:t>	1,536	Business Operations Specialists, All Other</a:t>
            </a:r>
          </a:p>
          <a:p>
            <a:pPr marL="0" indent="0">
              <a:buNone/>
              <a:tabLst>
                <a:tab pos="1198563" algn="r"/>
                <a:tab pos="1368425" algn="l"/>
              </a:tabLst>
            </a:pPr>
            <a:r>
              <a:rPr lang="en-US" sz="2400" dirty="0"/>
              <a:t>	1,529	First-Line Supervisors of Food Preparation and Serving Workers</a:t>
            </a:r>
          </a:p>
          <a:p>
            <a:pPr marL="0" indent="0">
              <a:buNone/>
              <a:tabLst>
                <a:tab pos="1198563" algn="r"/>
                <a:tab pos="1368425" algn="l"/>
              </a:tabLst>
            </a:pPr>
            <a:r>
              <a:rPr lang="en-US" sz="2400" dirty="0"/>
              <a:t>	1,519	Sales Representatives, Wholesale and Manufacturing, Except Technical and Scientific Products</a:t>
            </a:r>
          </a:p>
          <a:p>
            <a:pPr marL="0" indent="0">
              <a:buNone/>
              <a:tabLst>
                <a:tab pos="1198563" algn="r"/>
                <a:tab pos="1368425" algn="l"/>
              </a:tabLst>
            </a:pPr>
            <a:r>
              <a:rPr lang="en-US" sz="2400" dirty="0"/>
              <a:t>	1,482	Laborers and Freight, Stock, and Material Movers, Hand</a:t>
            </a:r>
          </a:p>
          <a:p>
            <a:pPr marL="0" indent="0">
              <a:buNone/>
              <a:tabLst>
                <a:tab pos="1198563" algn="r"/>
                <a:tab pos="1368425" algn="l"/>
              </a:tabLst>
            </a:pPr>
            <a:r>
              <a:rPr lang="en-US" sz="2400" dirty="0"/>
              <a:t>	1,470	Waiters and Waitresses</a:t>
            </a:r>
          </a:p>
          <a:p>
            <a:pPr marL="0" indent="0">
              <a:buNone/>
              <a:tabLst>
                <a:tab pos="1198563" algn="r"/>
                <a:tab pos="1368425" algn="l"/>
              </a:tabLst>
            </a:pPr>
            <a:r>
              <a:rPr lang="en-US" sz="2400" dirty="0"/>
              <a:t>	1,464	Preschool Teachers, Except Special Education</a:t>
            </a:r>
          </a:p>
          <a:p>
            <a:pPr marL="0" indent="0">
              <a:buNone/>
              <a:tabLst>
                <a:tab pos="1198563" algn="r"/>
                <a:tab pos="1368425" algn="l"/>
              </a:tabLst>
            </a:pPr>
            <a:r>
              <a:rPr lang="en-US" sz="2400" dirty="0"/>
              <a:t>	1,450	Market Research Analysts and Marketing Specialists</a:t>
            </a:r>
          </a:p>
          <a:p>
            <a:pPr marL="0" indent="0">
              <a:buNone/>
              <a:tabLst>
                <a:tab pos="1198563" algn="r"/>
                <a:tab pos="1368425" algn="l"/>
              </a:tabLst>
            </a:pPr>
            <a:r>
              <a:rPr lang="en-US" sz="2400" dirty="0"/>
              <a:t>	1,409	Computer Systems Analysts</a:t>
            </a:r>
          </a:p>
          <a:p>
            <a:pPr marL="0" indent="0">
              <a:buNone/>
              <a:tabLst>
                <a:tab pos="1198563" algn="r"/>
                <a:tab pos="1368425" algn="l"/>
              </a:tabLst>
            </a:pPr>
            <a:r>
              <a:rPr lang="en-US" sz="2400" dirty="0"/>
              <a:t>	1,408	Office Clerks, General</a:t>
            </a:r>
          </a:p>
          <a:p>
            <a:pPr marL="0" indent="0">
              <a:buNone/>
              <a:tabLst>
                <a:tab pos="1198563" algn="r"/>
                <a:tab pos="1368425" algn="l"/>
              </a:tabLst>
            </a:pPr>
            <a:r>
              <a:rPr lang="en-US" sz="2400" dirty="0"/>
              <a:t>	1,350	Construction Laborers</a:t>
            </a:r>
          </a:p>
          <a:p>
            <a:pPr marL="0" indent="0">
              <a:buNone/>
              <a:tabLst>
                <a:tab pos="1198563" algn="r"/>
                <a:tab pos="1368425" algn="l"/>
              </a:tabLst>
            </a:pPr>
            <a:r>
              <a:rPr lang="en-US" sz="2400" dirty="0"/>
              <a:t>	1,334	Cooks, Restaurant</a:t>
            </a:r>
          </a:p>
          <a:p>
            <a:pPr marL="0" indent="0">
              <a:buNone/>
              <a:tabLst>
                <a:tab pos="1198563" algn="r"/>
                <a:tab pos="1368425" algn="l"/>
              </a:tabLst>
            </a:pPr>
            <a:r>
              <a:rPr lang="en-US" sz="2400" dirty="0"/>
              <a:t>	1,309	Receptionists and Information Clerks</a:t>
            </a:r>
          </a:p>
          <a:p>
            <a:pPr marL="0" indent="0">
              <a:buNone/>
              <a:tabLst>
                <a:tab pos="1198563" algn="r"/>
                <a:tab pos="1368425" algn="l"/>
              </a:tabLst>
            </a:pPr>
            <a:r>
              <a:rPr lang="en-US" sz="2400" dirty="0"/>
              <a:t>	1,303	Cashiers</a:t>
            </a:r>
          </a:p>
          <a:p>
            <a:pPr marL="0" indent="0">
              <a:buNone/>
              <a:tabLst>
                <a:tab pos="1198563" algn="r"/>
                <a:tab pos="1368425" algn="l"/>
              </a:tabLst>
            </a:pPr>
            <a:r>
              <a:rPr lang="en-US" sz="2400" dirty="0"/>
              <a:t>	1,269	Electricians</a:t>
            </a:r>
          </a:p>
        </p:txBody>
      </p:sp>
    </p:spTree>
    <p:extLst>
      <p:ext uri="{BB962C8B-B14F-4D97-AF65-F5344CB8AC3E}">
        <p14:creationId xmlns:p14="http://schemas.microsoft.com/office/powerpoint/2010/main" val="17546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Western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1,968	Combined Food Preparation and Serving Workers, Including Fast Food</a:t>
            </a:r>
          </a:p>
          <a:p>
            <a:pPr marL="0" indent="0">
              <a:buNone/>
              <a:tabLst>
                <a:tab pos="1198563" algn="r"/>
                <a:tab pos="1368425" algn="l"/>
              </a:tabLst>
            </a:pPr>
            <a:r>
              <a:rPr lang="en-US" sz="2400" dirty="0"/>
              <a:t>	1,712	Home Health Aides</a:t>
            </a:r>
          </a:p>
          <a:p>
            <a:pPr marL="0" indent="0">
              <a:buNone/>
              <a:tabLst>
                <a:tab pos="1198563" algn="r"/>
                <a:tab pos="1368425" algn="l"/>
              </a:tabLst>
            </a:pPr>
            <a:r>
              <a:rPr lang="en-US" sz="2400" dirty="0"/>
              <a:t>	1,412	Registered Nurses</a:t>
            </a:r>
          </a:p>
          <a:p>
            <a:pPr marL="0" indent="0">
              <a:buNone/>
              <a:tabLst>
                <a:tab pos="1198563" algn="r"/>
                <a:tab pos="1368425" algn="l"/>
              </a:tabLst>
            </a:pPr>
            <a:r>
              <a:rPr lang="en-US" sz="2400" dirty="0"/>
              <a:t>	1,210	Retail Salespersons</a:t>
            </a:r>
          </a:p>
          <a:p>
            <a:pPr marL="0" indent="0">
              <a:buNone/>
              <a:tabLst>
                <a:tab pos="1198563" algn="r"/>
                <a:tab pos="1368425" algn="l"/>
              </a:tabLst>
            </a:pPr>
            <a:r>
              <a:rPr lang="en-US" sz="2400" dirty="0"/>
              <a:t>	1,022	Nursing Assistants</a:t>
            </a:r>
          </a:p>
          <a:p>
            <a:pPr marL="0" indent="0">
              <a:buNone/>
              <a:tabLst>
                <a:tab pos="1198563" algn="r"/>
                <a:tab pos="1368425" algn="l"/>
              </a:tabLst>
            </a:pPr>
            <a:r>
              <a:rPr lang="en-US" sz="2400" dirty="0"/>
              <a:t>	958	Secretaries and Administrative Assistants, Except Legal, Medical, and Executive</a:t>
            </a:r>
          </a:p>
          <a:p>
            <a:pPr marL="0" indent="0">
              <a:buNone/>
              <a:tabLst>
                <a:tab pos="1198563" algn="r"/>
                <a:tab pos="1368425" algn="l"/>
              </a:tabLst>
            </a:pPr>
            <a:r>
              <a:rPr lang="en-US" sz="2400" dirty="0"/>
              <a:t>	945	Waiters and Waitresses</a:t>
            </a:r>
          </a:p>
          <a:p>
            <a:pPr marL="0" indent="0">
              <a:buNone/>
              <a:tabLst>
                <a:tab pos="1198563" algn="r"/>
                <a:tab pos="1368425" algn="l"/>
              </a:tabLst>
            </a:pPr>
            <a:r>
              <a:rPr lang="en-US" sz="2400" dirty="0"/>
              <a:t>	828	Cooks, Restaurant</a:t>
            </a:r>
          </a:p>
          <a:p>
            <a:pPr marL="0" indent="0">
              <a:buNone/>
              <a:tabLst>
                <a:tab pos="1198563" algn="r"/>
                <a:tab pos="1368425" algn="l"/>
              </a:tabLst>
            </a:pPr>
            <a:r>
              <a:rPr lang="en-US" sz="2400" dirty="0"/>
              <a:t>	808	Carpenters</a:t>
            </a:r>
          </a:p>
          <a:p>
            <a:pPr marL="0" indent="0">
              <a:buNone/>
              <a:tabLst>
                <a:tab pos="1198563" algn="r"/>
                <a:tab pos="1368425" algn="l"/>
              </a:tabLst>
            </a:pPr>
            <a:r>
              <a:rPr lang="en-US" sz="2400" dirty="0"/>
              <a:t>	685	Customer Service Representatives</a:t>
            </a:r>
          </a:p>
          <a:p>
            <a:pPr marL="0" indent="0">
              <a:buNone/>
              <a:tabLst>
                <a:tab pos="1198563" algn="r"/>
                <a:tab pos="1368425" algn="l"/>
              </a:tabLst>
            </a:pPr>
            <a:r>
              <a:rPr lang="en-US" sz="2400" dirty="0"/>
              <a:t>	637	Maids and Housekeeping Cleaners</a:t>
            </a:r>
          </a:p>
          <a:p>
            <a:pPr marL="0" indent="0">
              <a:buNone/>
              <a:tabLst>
                <a:tab pos="1198563" algn="r"/>
                <a:tab pos="1368425" algn="l"/>
              </a:tabLst>
            </a:pPr>
            <a:r>
              <a:rPr lang="en-US" sz="2400" dirty="0"/>
              <a:t>	514	Construction Laborers</a:t>
            </a:r>
          </a:p>
          <a:p>
            <a:pPr marL="0" indent="0">
              <a:buNone/>
              <a:tabLst>
                <a:tab pos="1198563" algn="r"/>
                <a:tab pos="1368425" algn="l"/>
              </a:tabLst>
            </a:pPr>
            <a:r>
              <a:rPr lang="en-US" sz="2400" dirty="0"/>
              <a:t>	512	Bookkeeping, Accounting, and Auditing Clerks</a:t>
            </a:r>
          </a:p>
          <a:p>
            <a:pPr marL="0" indent="0">
              <a:buNone/>
              <a:tabLst>
                <a:tab pos="1198563" algn="r"/>
                <a:tab pos="1368425" algn="l"/>
              </a:tabLst>
            </a:pPr>
            <a:r>
              <a:rPr lang="en-US" sz="2400" dirty="0"/>
              <a:t>	498	First-Line Supervisors of Food Preparation and Serving Workers</a:t>
            </a:r>
          </a:p>
          <a:p>
            <a:pPr marL="0" indent="0">
              <a:buNone/>
              <a:tabLst>
                <a:tab pos="1198563" algn="r"/>
                <a:tab pos="1368425" algn="l"/>
              </a:tabLst>
            </a:pPr>
            <a:r>
              <a:rPr lang="en-US" sz="2400" dirty="0"/>
              <a:t>	495	General and Operations Managers</a:t>
            </a:r>
          </a:p>
          <a:p>
            <a:pPr marL="0" indent="0">
              <a:buNone/>
              <a:tabLst>
                <a:tab pos="1198563" algn="r"/>
                <a:tab pos="1368425" algn="l"/>
              </a:tabLst>
            </a:pPr>
            <a:r>
              <a:rPr lang="en-US" sz="2400" dirty="0"/>
              <a:t>	490	Personal Care Aides</a:t>
            </a:r>
          </a:p>
          <a:p>
            <a:pPr marL="0" indent="0">
              <a:buNone/>
              <a:tabLst>
                <a:tab pos="1198563" algn="r"/>
                <a:tab pos="1368425" algn="l"/>
              </a:tabLst>
            </a:pPr>
            <a:r>
              <a:rPr lang="en-US" sz="2400" dirty="0"/>
              <a:t>	487	First-Line Supervisors of Office and Administrative Support Workers</a:t>
            </a:r>
          </a:p>
          <a:p>
            <a:pPr marL="0" indent="0">
              <a:buNone/>
              <a:tabLst>
                <a:tab pos="1198563" algn="r"/>
                <a:tab pos="1368425" algn="l"/>
              </a:tabLst>
            </a:pPr>
            <a:r>
              <a:rPr lang="en-US" sz="2400" dirty="0"/>
              <a:t>	480	Childcare Workers</a:t>
            </a:r>
          </a:p>
          <a:p>
            <a:pPr marL="0" indent="0">
              <a:buNone/>
              <a:tabLst>
                <a:tab pos="1198563" algn="r"/>
                <a:tab pos="1368425" algn="l"/>
              </a:tabLst>
            </a:pPr>
            <a:r>
              <a:rPr lang="en-US" sz="2400" dirty="0"/>
              <a:t>	478	First-Line Supervisors of Construction Trades and Extraction Workers</a:t>
            </a:r>
          </a:p>
          <a:p>
            <a:pPr marL="0" indent="0">
              <a:buNone/>
              <a:tabLst>
                <a:tab pos="1198563" algn="r"/>
                <a:tab pos="1368425" algn="l"/>
              </a:tabLst>
            </a:pPr>
            <a:r>
              <a:rPr lang="en-US" sz="2400" dirty="0"/>
              <a:t>	464	Landscaping and </a:t>
            </a:r>
            <a:r>
              <a:rPr lang="en-US" sz="2400" dirty="0" err="1"/>
              <a:t>Groundskeeping</a:t>
            </a:r>
            <a:r>
              <a:rPr lang="en-US" sz="2400" dirty="0"/>
              <a:t> Workers</a:t>
            </a:r>
          </a:p>
          <a:p>
            <a:pPr marL="0" indent="0">
              <a:buNone/>
              <a:tabLst>
                <a:tab pos="1198563" algn="r"/>
                <a:tab pos="1368425" algn="l"/>
              </a:tabLst>
            </a:pPr>
            <a:r>
              <a:rPr lang="en-US" sz="2400" dirty="0"/>
              <a:t>	441	Laborers and Freight, Stock, and Material Movers, Hand</a:t>
            </a:r>
          </a:p>
          <a:p>
            <a:pPr marL="0" indent="0">
              <a:buNone/>
              <a:tabLst>
                <a:tab pos="1198563" algn="r"/>
                <a:tab pos="1368425" algn="l"/>
              </a:tabLst>
            </a:pPr>
            <a:r>
              <a:rPr lang="en-US" sz="2400" dirty="0"/>
              <a:t>	430	Receptionists and Information Clerks</a:t>
            </a:r>
          </a:p>
          <a:p>
            <a:pPr marL="0" indent="0">
              <a:buNone/>
              <a:tabLst>
                <a:tab pos="1198563" algn="r"/>
                <a:tab pos="1368425" algn="l"/>
              </a:tabLst>
            </a:pPr>
            <a:r>
              <a:rPr lang="en-US" sz="2400" dirty="0"/>
              <a:t>	410	Office Clerks, General</a:t>
            </a:r>
          </a:p>
          <a:p>
            <a:pPr marL="0" indent="0">
              <a:buNone/>
              <a:tabLst>
                <a:tab pos="1198563" algn="r"/>
                <a:tab pos="1368425" algn="l"/>
              </a:tabLst>
            </a:pPr>
            <a:r>
              <a:rPr lang="en-US" sz="2400" dirty="0"/>
              <a:t>	408	Heavy and Tractor-Trailer Truck Drivers</a:t>
            </a:r>
          </a:p>
          <a:p>
            <a:pPr marL="0" indent="0">
              <a:buNone/>
              <a:tabLst>
                <a:tab pos="1198563" algn="r"/>
                <a:tab pos="1368425" algn="l"/>
              </a:tabLst>
            </a:pPr>
            <a:r>
              <a:rPr lang="en-US" sz="2400" dirty="0"/>
              <a:t>	406	Janitors and Cleaners, Except Maids and Housekeeping Cleaners</a:t>
            </a:r>
          </a:p>
          <a:p>
            <a:pPr marL="0" indent="0">
              <a:buNone/>
              <a:tabLst>
                <a:tab pos="1198563" algn="r"/>
                <a:tab pos="1368425" algn="l"/>
              </a:tabLst>
            </a:pPr>
            <a:r>
              <a:rPr lang="en-US" sz="2400" dirty="0"/>
              <a:t>	396	Cashiers</a:t>
            </a:r>
          </a:p>
          <a:p>
            <a:pPr marL="0" indent="0">
              <a:buNone/>
              <a:tabLst>
                <a:tab pos="1198563" algn="r"/>
                <a:tab pos="1368425" algn="l"/>
              </a:tabLst>
            </a:pPr>
            <a:r>
              <a:rPr lang="en-US" sz="2400" dirty="0"/>
              <a:t>	393	Medical Assistants</a:t>
            </a:r>
          </a:p>
          <a:p>
            <a:pPr marL="0" indent="0">
              <a:buNone/>
              <a:tabLst>
                <a:tab pos="1198563" algn="r"/>
                <a:tab pos="1368425" algn="l"/>
              </a:tabLst>
            </a:pPr>
            <a:r>
              <a:rPr lang="en-US" sz="2400" dirty="0"/>
              <a:t>	381	Elementary School Teachers, Except Special Education</a:t>
            </a:r>
          </a:p>
          <a:p>
            <a:pPr marL="0" indent="0">
              <a:buNone/>
              <a:tabLst>
                <a:tab pos="1198563" algn="r"/>
                <a:tab pos="1368425" algn="l"/>
              </a:tabLst>
            </a:pPr>
            <a:r>
              <a:rPr lang="en-US" sz="2400" dirty="0"/>
              <a:t>	380	Accountants and Auditors</a:t>
            </a:r>
          </a:p>
          <a:p>
            <a:pPr marL="0" indent="0">
              <a:buNone/>
              <a:tabLst>
                <a:tab pos="1198563" algn="r"/>
                <a:tab pos="1368425" algn="l"/>
              </a:tabLst>
            </a:pPr>
            <a:r>
              <a:rPr lang="en-US" sz="2400" dirty="0"/>
              <a:t>	355	Licensed Practical and Licensed Vocational Nurses</a:t>
            </a:r>
          </a:p>
          <a:p>
            <a:pPr marL="0" indent="0">
              <a:buNone/>
              <a:tabLst>
                <a:tab pos="1198563" algn="r"/>
                <a:tab pos="1368425" algn="l"/>
              </a:tabLst>
            </a:pPr>
            <a:r>
              <a:rPr lang="en-US" sz="2400" dirty="0"/>
              <a:t>	334	Tellers</a:t>
            </a:r>
          </a:p>
          <a:p>
            <a:pPr marL="0" indent="0">
              <a:buNone/>
              <a:tabLst>
                <a:tab pos="1198563" algn="r"/>
                <a:tab pos="1368425" algn="l"/>
              </a:tabLst>
            </a:pPr>
            <a:r>
              <a:rPr lang="en-US" sz="2400" dirty="0"/>
              <a:t>	331	Maintenance and Repair Workers, General</a:t>
            </a:r>
          </a:p>
        </p:txBody>
      </p:sp>
    </p:spTree>
    <p:extLst>
      <p:ext uri="{BB962C8B-B14F-4D97-AF65-F5344CB8AC3E}">
        <p14:creationId xmlns:p14="http://schemas.microsoft.com/office/powerpoint/2010/main" val="91326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Southwest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5,026	Registered Nurses</a:t>
            </a:r>
          </a:p>
          <a:p>
            <a:pPr marL="0" indent="0">
              <a:buNone/>
              <a:tabLst>
                <a:tab pos="1198563" algn="r"/>
                <a:tab pos="1368425" algn="l"/>
              </a:tabLst>
            </a:pPr>
            <a:r>
              <a:rPr lang="en-US" sz="2400" dirty="0"/>
              <a:t>	4,797	Combined Food Preparation and Serving Workers, Including Fast Food</a:t>
            </a:r>
          </a:p>
          <a:p>
            <a:pPr marL="0" indent="0">
              <a:buNone/>
              <a:tabLst>
                <a:tab pos="1198563" algn="r"/>
                <a:tab pos="1368425" algn="l"/>
              </a:tabLst>
            </a:pPr>
            <a:r>
              <a:rPr lang="en-US" sz="2400" dirty="0"/>
              <a:t>	4,768	Retail Salespersons</a:t>
            </a:r>
          </a:p>
          <a:p>
            <a:pPr marL="0" indent="0">
              <a:buNone/>
              <a:tabLst>
                <a:tab pos="1198563" algn="r"/>
                <a:tab pos="1368425" algn="l"/>
              </a:tabLst>
            </a:pPr>
            <a:r>
              <a:rPr lang="en-US" sz="2400" dirty="0"/>
              <a:t>	4,312	Customer Service Representatives</a:t>
            </a:r>
          </a:p>
          <a:p>
            <a:pPr marL="0" indent="0">
              <a:buNone/>
              <a:tabLst>
                <a:tab pos="1198563" algn="r"/>
                <a:tab pos="1368425" algn="l"/>
              </a:tabLst>
            </a:pPr>
            <a:r>
              <a:rPr lang="en-US" sz="2400" dirty="0"/>
              <a:t>	2,748	Home Health Aides</a:t>
            </a:r>
          </a:p>
          <a:p>
            <a:pPr marL="0" indent="0">
              <a:buNone/>
              <a:tabLst>
                <a:tab pos="1198563" algn="r"/>
                <a:tab pos="1368425" algn="l"/>
              </a:tabLst>
            </a:pPr>
            <a:r>
              <a:rPr lang="en-US" sz="2400" dirty="0"/>
              <a:t>	2,685	Secretaries and Administrative Assistants, Except Legal, Medical, and Executive</a:t>
            </a:r>
          </a:p>
          <a:p>
            <a:pPr marL="0" indent="0">
              <a:buNone/>
              <a:tabLst>
                <a:tab pos="1198563" algn="r"/>
                <a:tab pos="1368425" algn="l"/>
              </a:tabLst>
            </a:pPr>
            <a:r>
              <a:rPr lang="en-US" sz="2400" dirty="0"/>
              <a:t>	2,565	Nursing Assistants</a:t>
            </a:r>
          </a:p>
          <a:p>
            <a:pPr marL="0" indent="0">
              <a:buNone/>
              <a:tabLst>
                <a:tab pos="1198563" algn="r"/>
                <a:tab pos="1368425" algn="l"/>
              </a:tabLst>
            </a:pPr>
            <a:r>
              <a:rPr lang="en-US" sz="2400" dirty="0"/>
              <a:t>	2,536	Heavy and Tractor-Trailer Truck Drivers</a:t>
            </a:r>
          </a:p>
          <a:p>
            <a:pPr marL="0" indent="0">
              <a:buNone/>
              <a:tabLst>
                <a:tab pos="1198563" algn="r"/>
                <a:tab pos="1368425" algn="l"/>
              </a:tabLst>
            </a:pPr>
            <a:r>
              <a:rPr lang="en-US" sz="2400" dirty="0"/>
              <a:t>	2,409	General and Operations Managers</a:t>
            </a:r>
          </a:p>
          <a:p>
            <a:pPr marL="0" indent="0">
              <a:buNone/>
              <a:tabLst>
                <a:tab pos="1198563" algn="r"/>
                <a:tab pos="1368425" algn="l"/>
              </a:tabLst>
            </a:pPr>
            <a:r>
              <a:rPr lang="en-US" sz="2400" dirty="0"/>
              <a:t>	2,195	Laborers and Freight, Stock, and Material Movers, Hand</a:t>
            </a:r>
          </a:p>
          <a:p>
            <a:pPr marL="0" indent="0">
              <a:buNone/>
              <a:tabLst>
                <a:tab pos="1198563" algn="r"/>
                <a:tab pos="1368425" algn="l"/>
              </a:tabLst>
            </a:pPr>
            <a:r>
              <a:rPr lang="en-US" sz="2400" dirty="0"/>
              <a:t>	2,190	First-Line Supervisors of Construction Trades and Extraction Workers</a:t>
            </a:r>
          </a:p>
          <a:p>
            <a:pPr marL="0" indent="0">
              <a:buNone/>
              <a:tabLst>
                <a:tab pos="1198563" algn="r"/>
                <a:tab pos="1368425" algn="l"/>
              </a:tabLst>
            </a:pPr>
            <a:r>
              <a:rPr lang="en-US" sz="2400" dirty="0"/>
              <a:t>	1,901	Accountants and Auditors</a:t>
            </a:r>
          </a:p>
          <a:p>
            <a:pPr marL="0" indent="0">
              <a:buNone/>
              <a:tabLst>
                <a:tab pos="1198563" algn="r"/>
                <a:tab pos="1368425" algn="l"/>
              </a:tabLst>
            </a:pPr>
            <a:r>
              <a:rPr lang="en-US" sz="2400" dirty="0"/>
              <a:t>	1,862	First-Line Supervisors of Office and Administrative Support Workers</a:t>
            </a:r>
          </a:p>
          <a:p>
            <a:pPr marL="0" indent="0">
              <a:buNone/>
              <a:tabLst>
                <a:tab pos="1198563" algn="r"/>
                <a:tab pos="1368425" algn="l"/>
              </a:tabLst>
            </a:pPr>
            <a:r>
              <a:rPr lang="en-US" sz="2400" dirty="0"/>
              <a:t>	1,793	Elementary School Teachers, Except Special Education</a:t>
            </a:r>
          </a:p>
          <a:p>
            <a:pPr marL="0" indent="0">
              <a:buNone/>
              <a:tabLst>
                <a:tab pos="1198563" algn="r"/>
                <a:tab pos="1368425" algn="l"/>
              </a:tabLst>
            </a:pPr>
            <a:r>
              <a:rPr lang="en-US" sz="2400" dirty="0"/>
              <a:t>	1,690	Childcare Workers</a:t>
            </a:r>
          </a:p>
          <a:p>
            <a:pPr marL="0" indent="0">
              <a:buNone/>
              <a:tabLst>
                <a:tab pos="1198563" algn="r"/>
                <a:tab pos="1368425" algn="l"/>
              </a:tabLst>
            </a:pPr>
            <a:r>
              <a:rPr lang="en-US" sz="2400" dirty="0"/>
              <a:t>	1,634	Bookkeeping, Accounting, and Auditing Clerks</a:t>
            </a:r>
          </a:p>
          <a:p>
            <a:pPr marL="0" indent="0">
              <a:buNone/>
              <a:tabLst>
                <a:tab pos="1198563" algn="r"/>
                <a:tab pos="1368425" algn="l"/>
              </a:tabLst>
            </a:pPr>
            <a:r>
              <a:rPr lang="en-US" sz="2400" dirty="0"/>
              <a:t>	1,512	Office Clerks, General</a:t>
            </a:r>
          </a:p>
          <a:p>
            <a:pPr marL="0" indent="0">
              <a:buNone/>
              <a:tabLst>
                <a:tab pos="1198563" algn="r"/>
                <a:tab pos="1368425" algn="l"/>
              </a:tabLst>
            </a:pPr>
            <a:r>
              <a:rPr lang="en-US" sz="2400" dirty="0"/>
              <a:t>	1,479	Computer Systems Analysts</a:t>
            </a:r>
          </a:p>
          <a:p>
            <a:pPr marL="0" indent="0">
              <a:buNone/>
              <a:tabLst>
                <a:tab pos="1198563" algn="r"/>
                <a:tab pos="1368425" algn="l"/>
              </a:tabLst>
            </a:pPr>
            <a:r>
              <a:rPr lang="en-US" sz="2400" dirty="0"/>
              <a:t>	1,437	Market Research Analysts and Marketing Specialists</a:t>
            </a:r>
          </a:p>
          <a:p>
            <a:pPr marL="0" indent="0">
              <a:buNone/>
              <a:tabLst>
                <a:tab pos="1198563" algn="r"/>
                <a:tab pos="1368425" algn="l"/>
              </a:tabLst>
            </a:pPr>
            <a:r>
              <a:rPr lang="en-US" sz="2400" dirty="0"/>
              <a:t>	1,431	Software Developers, Applications</a:t>
            </a:r>
          </a:p>
          <a:p>
            <a:pPr marL="0" indent="0">
              <a:buNone/>
              <a:tabLst>
                <a:tab pos="1198563" algn="r"/>
                <a:tab pos="1368425" algn="l"/>
              </a:tabLst>
            </a:pPr>
            <a:r>
              <a:rPr lang="en-US" sz="2400" dirty="0"/>
              <a:t>	1,430	Construction Laborers</a:t>
            </a:r>
          </a:p>
          <a:p>
            <a:pPr marL="0" indent="0">
              <a:buNone/>
              <a:tabLst>
                <a:tab pos="1198563" algn="r"/>
                <a:tab pos="1368425" algn="l"/>
              </a:tabLst>
            </a:pPr>
            <a:r>
              <a:rPr lang="en-US" sz="2400" dirty="0"/>
              <a:t>	1,397	Waiters and Waitresses</a:t>
            </a:r>
          </a:p>
          <a:p>
            <a:pPr marL="0" indent="0">
              <a:buNone/>
              <a:tabLst>
                <a:tab pos="1198563" algn="r"/>
                <a:tab pos="1368425" algn="l"/>
              </a:tabLst>
            </a:pPr>
            <a:r>
              <a:rPr lang="en-US" sz="2400" dirty="0"/>
              <a:t>	1,334	Securities, Commodities, and Financial Services Sales Agents</a:t>
            </a:r>
          </a:p>
          <a:p>
            <a:pPr marL="0" indent="0">
              <a:buNone/>
              <a:tabLst>
                <a:tab pos="1198563" algn="r"/>
                <a:tab pos="1368425" algn="l"/>
              </a:tabLst>
            </a:pPr>
            <a:r>
              <a:rPr lang="en-US" sz="2400" dirty="0"/>
              <a:t>	1,318	Personal Financial Advisors</a:t>
            </a:r>
          </a:p>
          <a:p>
            <a:pPr marL="0" indent="0">
              <a:buNone/>
              <a:tabLst>
                <a:tab pos="1198563" algn="r"/>
                <a:tab pos="1368425" algn="l"/>
              </a:tabLst>
            </a:pPr>
            <a:r>
              <a:rPr lang="en-US" sz="2400" dirty="0"/>
              <a:t>	1,305	Financial Managers</a:t>
            </a:r>
          </a:p>
          <a:p>
            <a:pPr marL="0" indent="0">
              <a:buNone/>
              <a:tabLst>
                <a:tab pos="1198563" algn="r"/>
                <a:tab pos="1368425" algn="l"/>
              </a:tabLst>
            </a:pPr>
            <a:r>
              <a:rPr lang="en-US" sz="2400" dirty="0"/>
              <a:t>	1,300	Personal Care Aides</a:t>
            </a:r>
          </a:p>
          <a:p>
            <a:pPr marL="0" indent="0">
              <a:buNone/>
              <a:tabLst>
                <a:tab pos="1198563" algn="r"/>
                <a:tab pos="1368425" algn="l"/>
              </a:tabLst>
            </a:pPr>
            <a:r>
              <a:rPr lang="en-US" sz="2400" dirty="0"/>
              <a:t>	1,241	Management Analysts</a:t>
            </a:r>
          </a:p>
          <a:p>
            <a:pPr marL="0" indent="0">
              <a:buNone/>
              <a:tabLst>
                <a:tab pos="1198563" algn="r"/>
                <a:tab pos="1368425" algn="l"/>
              </a:tabLst>
            </a:pPr>
            <a:r>
              <a:rPr lang="en-US" sz="2400" dirty="0"/>
              <a:t>	1,221	Cooks, Restaurant</a:t>
            </a:r>
          </a:p>
          <a:p>
            <a:pPr marL="0" indent="0">
              <a:buNone/>
              <a:tabLst>
                <a:tab pos="1198563" algn="r"/>
                <a:tab pos="1368425" algn="l"/>
              </a:tabLst>
            </a:pPr>
            <a:r>
              <a:rPr lang="en-US" sz="2400" dirty="0"/>
              <a:t>	1,215	Sales Representatives, Wholesale and Manufacturing, Except Technical and Scientific Products</a:t>
            </a:r>
          </a:p>
          <a:p>
            <a:pPr marL="0" indent="0">
              <a:buNone/>
              <a:tabLst>
                <a:tab pos="1198563" algn="r"/>
                <a:tab pos="1368425" algn="l"/>
              </a:tabLst>
            </a:pPr>
            <a:r>
              <a:rPr lang="en-US" sz="2400" dirty="0"/>
              <a:t>	1,189	Janitors and Cleaners, Except Maids and Housekeeping Cleaners</a:t>
            </a:r>
          </a:p>
          <a:p>
            <a:pPr marL="0" indent="0">
              <a:buNone/>
              <a:tabLst>
                <a:tab pos="1198563" algn="r"/>
                <a:tab pos="1368425" algn="l"/>
              </a:tabLst>
            </a:pPr>
            <a:r>
              <a:rPr lang="en-US" sz="2400" dirty="0"/>
              <a:t>	1,185	Carpenters</a:t>
            </a:r>
          </a:p>
          <a:p>
            <a:pPr marL="0" indent="0">
              <a:buNone/>
              <a:tabLst>
                <a:tab pos="1198563" algn="r"/>
                <a:tab pos="1368425" algn="l"/>
              </a:tabLst>
            </a:pPr>
            <a:r>
              <a:rPr lang="en-US" sz="2400" dirty="0"/>
              <a:t>	1,180	First-Line Supervisors of Food Preparation and Serving Workers</a:t>
            </a:r>
          </a:p>
        </p:txBody>
      </p:sp>
    </p:spTree>
    <p:extLst>
      <p:ext uri="{BB962C8B-B14F-4D97-AF65-F5344CB8AC3E}">
        <p14:creationId xmlns:p14="http://schemas.microsoft.com/office/powerpoint/2010/main" val="120373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3" name="Title 1"/>
          <p:cNvSpPr txBox="1">
            <a:spLocks/>
          </p:cNvSpPr>
          <p:nvPr/>
        </p:nvSpPr>
        <p:spPr>
          <a:xfrm>
            <a:off x="152400" y="152400"/>
            <a:ext cx="8763000" cy="111946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smtClean="0">
                <a:effectLst>
                  <a:outerShdw blurRad="38100" dist="38100" dir="2700000" algn="tl">
                    <a:srgbClr val="C0C0C0"/>
                  </a:outerShdw>
                </a:effectLst>
              </a:rPr>
              <a:t>What do we want our future to look like?</a:t>
            </a:r>
            <a:endParaRPr lang="en-US" dirty="0" smtClean="0"/>
          </a:p>
        </p:txBody>
      </p:sp>
    </p:spTree>
    <p:extLst>
      <p:ext uri="{BB962C8B-B14F-4D97-AF65-F5344CB8AC3E}">
        <p14:creationId xmlns:p14="http://schemas.microsoft.com/office/powerpoint/2010/main" val="135605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a:t>
            </a:r>
            <a:r>
              <a:rPr lang="en-US" dirty="0" err="1" smtClean="0"/>
              <a:t>Sandhills</a:t>
            </a:r>
            <a:r>
              <a:rPr lang="en-US" dirty="0" smtClean="0"/>
              <a:t>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89779"/>
            <a:ext cx="14673263" cy="4731671"/>
          </a:xfrm>
        </p:spPr>
        <p:txBody>
          <a:bodyPr>
            <a:noAutofit/>
          </a:bodyPr>
          <a:lstStyle/>
          <a:p>
            <a:pPr marL="0" indent="0">
              <a:buNone/>
              <a:tabLst>
                <a:tab pos="1198563" algn="r"/>
                <a:tab pos="1368425" algn="l"/>
              </a:tabLst>
            </a:pPr>
            <a:r>
              <a:rPr lang="en-US" sz="2400" dirty="0"/>
              <a:t>	3,800	Home Health Aides</a:t>
            </a:r>
          </a:p>
          <a:p>
            <a:pPr marL="0" indent="0">
              <a:buNone/>
              <a:tabLst>
                <a:tab pos="1198563" algn="r"/>
                <a:tab pos="1368425" algn="l"/>
              </a:tabLst>
            </a:pPr>
            <a:r>
              <a:rPr lang="en-US" sz="2400" dirty="0"/>
              <a:t>	2,154	Nursing Assistants</a:t>
            </a:r>
          </a:p>
          <a:p>
            <a:pPr marL="0" indent="0">
              <a:buNone/>
              <a:tabLst>
                <a:tab pos="1198563" algn="r"/>
                <a:tab pos="1368425" algn="l"/>
              </a:tabLst>
            </a:pPr>
            <a:r>
              <a:rPr lang="en-US" sz="2400" dirty="0"/>
              <a:t>	1,425	Registered Nurses</a:t>
            </a:r>
          </a:p>
          <a:p>
            <a:pPr marL="0" indent="0">
              <a:buNone/>
              <a:tabLst>
                <a:tab pos="1198563" algn="r"/>
                <a:tab pos="1368425" algn="l"/>
              </a:tabLst>
            </a:pPr>
            <a:r>
              <a:rPr lang="en-US" sz="2400" dirty="0"/>
              <a:t>	1,032	Combined Food Preparation and Serving Workers, Including Fast Food</a:t>
            </a:r>
          </a:p>
          <a:p>
            <a:pPr marL="0" indent="0">
              <a:buNone/>
              <a:tabLst>
                <a:tab pos="1198563" algn="r"/>
                <a:tab pos="1368425" algn="l"/>
              </a:tabLst>
            </a:pPr>
            <a:r>
              <a:rPr lang="en-US" sz="2400" dirty="0"/>
              <a:t>	914	Retail Salespersons</a:t>
            </a:r>
          </a:p>
          <a:p>
            <a:pPr marL="0" indent="0">
              <a:buNone/>
              <a:tabLst>
                <a:tab pos="1198563" algn="r"/>
                <a:tab pos="1368425" algn="l"/>
              </a:tabLst>
            </a:pPr>
            <a:r>
              <a:rPr lang="en-US" sz="2400" dirty="0"/>
              <a:t>	889	Secretaries and Administrative Assistants, Except Legal, Medical, and Executive</a:t>
            </a:r>
          </a:p>
          <a:p>
            <a:pPr marL="0" indent="0">
              <a:buNone/>
              <a:tabLst>
                <a:tab pos="1198563" algn="r"/>
                <a:tab pos="1368425" algn="l"/>
              </a:tabLst>
            </a:pPr>
            <a:r>
              <a:rPr lang="en-US" sz="2400" dirty="0"/>
              <a:t>	765	Elementary School Teachers, Except Special Education</a:t>
            </a:r>
          </a:p>
          <a:p>
            <a:pPr marL="0" indent="0">
              <a:buNone/>
              <a:tabLst>
                <a:tab pos="1198563" algn="r"/>
                <a:tab pos="1368425" algn="l"/>
              </a:tabLst>
            </a:pPr>
            <a:r>
              <a:rPr lang="en-US" sz="2400" dirty="0"/>
              <a:t>	714	Licensed Practical and Licensed Vocational Nurses</a:t>
            </a:r>
          </a:p>
          <a:p>
            <a:pPr marL="0" indent="0">
              <a:buNone/>
              <a:tabLst>
                <a:tab pos="1198563" algn="r"/>
                <a:tab pos="1368425" algn="l"/>
              </a:tabLst>
            </a:pPr>
            <a:r>
              <a:rPr lang="en-US" sz="2400" dirty="0"/>
              <a:t>	592	Childcare Workers</a:t>
            </a:r>
          </a:p>
          <a:p>
            <a:pPr marL="0" indent="0">
              <a:buNone/>
              <a:tabLst>
                <a:tab pos="1198563" algn="r"/>
                <a:tab pos="1368425" algn="l"/>
              </a:tabLst>
            </a:pPr>
            <a:r>
              <a:rPr lang="en-US" sz="2400" dirty="0"/>
              <a:t>	564	Personal Care Aides</a:t>
            </a:r>
          </a:p>
          <a:p>
            <a:pPr marL="0" indent="0">
              <a:buNone/>
              <a:tabLst>
                <a:tab pos="1198563" algn="r"/>
                <a:tab pos="1368425" algn="l"/>
              </a:tabLst>
            </a:pPr>
            <a:r>
              <a:rPr lang="en-US" sz="2400" dirty="0"/>
              <a:t>	559	Receptionists and Information Clerks</a:t>
            </a:r>
          </a:p>
          <a:p>
            <a:pPr marL="0" indent="0">
              <a:buNone/>
              <a:tabLst>
                <a:tab pos="1198563" algn="r"/>
                <a:tab pos="1368425" algn="l"/>
              </a:tabLst>
            </a:pPr>
            <a:r>
              <a:rPr lang="en-US" sz="2400" dirty="0"/>
              <a:t>	508	Customer Service Representatives</a:t>
            </a:r>
          </a:p>
          <a:p>
            <a:pPr marL="0" indent="0">
              <a:buNone/>
              <a:tabLst>
                <a:tab pos="1198563" algn="r"/>
                <a:tab pos="1368425" algn="l"/>
              </a:tabLst>
            </a:pPr>
            <a:r>
              <a:rPr lang="en-US" sz="2400" dirty="0"/>
              <a:t>	506	Interpreters and Translators</a:t>
            </a:r>
          </a:p>
          <a:p>
            <a:pPr marL="0" indent="0">
              <a:buNone/>
              <a:tabLst>
                <a:tab pos="1198563" algn="r"/>
                <a:tab pos="1368425" algn="l"/>
              </a:tabLst>
            </a:pPr>
            <a:r>
              <a:rPr lang="en-US" sz="2400" dirty="0"/>
              <a:t>	499	First-Line Supervisors of Office and Administrative Support Workers</a:t>
            </a:r>
          </a:p>
          <a:p>
            <a:pPr marL="0" indent="0">
              <a:buNone/>
              <a:tabLst>
                <a:tab pos="1198563" algn="r"/>
                <a:tab pos="1368425" algn="l"/>
              </a:tabLst>
            </a:pPr>
            <a:r>
              <a:rPr lang="en-US" sz="2400" dirty="0"/>
              <a:t>	472	Janitors and Cleaners, Except Maids and Housekeeping Cleaners</a:t>
            </a:r>
          </a:p>
          <a:p>
            <a:pPr marL="0" indent="0">
              <a:buNone/>
              <a:tabLst>
                <a:tab pos="1198563" algn="r"/>
                <a:tab pos="1368425" algn="l"/>
              </a:tabLst>
            </a:pPr>
            <a:r>
              <a:rPr lang="en-US" sz="2400" dirty="0"/>
              <a:t>	447	Maids and Housekeeping Cleaners</a:t>
            </a:r>
          </a:p>
          <a:p>
            <a:pPr marL="0" indent="0">
              <a:buNone/>
              <a:tabLst>
                <a:tab pos="1198563" algn="r"/>
                <a:tab pos="1368425" algn="l"/>
              </a:tabLst>
            </a:pPr>
            <a:r>
              <a:rPr lang="en-US" sz="2400" dirty="0"/>
              <a:t>	440	Bookkeeping, Accounting, and Auditing Clerks</a:t>
            </a:r>
          </a:p>
          <a:p>
            <a:pPr marL="0" indent="0">
              <a:buNone/>
              <a:tabLst>
                <a:tab pos="1198563" algn="r"/>
                <a:tab pos="1368425" algn="l"/>
              </a:tabLst>
            </a:pPr>
            <a:r>
              <a:rPr lang="en-US" sz="2400" dirty="0"/>
              <a:t>	429	General and Operations Managers</a:t>
            </a:r>
          </a:p>
          <a:p>
            <a:pPr marL="0" indent="0">
              <a:buNone/>
              <a:tabLst>
                <a:tab pos="1198563" algn="r"/>
                <a:tab pos="1368425" algn="l"/>
              </a:tabLst>
            </a:pPr>
            <a:r>
              <a:rPr lang="en-US" sz="2400" dirty="0"/>
              <a:t>	425	Preschool Teachers, Except Special Education</a:t>
            </a:r>
          </a:p>
          <a:p>
            <a:pPr marL="0" indent="0">
              <a:buNone/>
              <a:tabLst>
                <a:tab pos="1198563" algn="r"/>
                <a:tab pos="1368425" algn="l"/>
              </a:tabLst>
            </a:pPr>
            <a:r>
              <a:rPr lang="en-US" sz="2400" dirty="0"/>
              <a:t>	415	Teacher Assistants</a:t>
            </a:r>
          </a:p>
          <a:p>
            <a:pPr marL="0" indent="0">
              <a:buNone/>
              <a:tabLst>
                <a:tab pos="1198563" algn="r"/>
                <a:tab pos="1368425" algn="l"/>
              </a:tabLst>
            </a:pPr>
            <a:r>
              <a:rPr lang="en-US" sz="2400" dirty="0"/>
              <a:t>	409	Office Clerks, General</a:t>
            </a:r>
          </a:p>
          <a:p>
            <a:pPr marL="0" indent="0">
              <a:buNone/>
              <a:tabLst>
                <a:tab pos="1198563" algn="r"/>
                <a:tab pos="1368425" algn="l"/>
              </a:tabLst>
            </a:pPr>
            <a:r>
              <a:rPr lang="en-US" sz="2400" dirty="0"/>
              <a:t>	342	Medical Secretaries</a:t>
            </a:r>
          </a:p>
          <a:p>
            <a:pPr marL="0" indent="0">
              <a:buNone/>
              <a:tabLst>
                <a:tab pos="1198563" algn="r"/>
                <a:tab pos="1368425" algn="l"/>
              </a:tabLst>
            </a:pPr>
            <a:r>
              <a:rPr lang="en-US" sz="2400" dirty="0"/>
              <a:t>	315	Laborers and Freight, Stock, and Material Movers, Hand</a:t>
            </a:r>
          </a:p>
          <a:p>
            <a:pPr marL="0" indent="0">
              <a:buNone/>
              <a:tabLst>
                <a:tab pos="1198563" algn="r"/>
                <a:tab pos="1368425" algn="l"/>
              </a:tabLst>
            </a:pPr>
            <a:r>
              <a:rPr lang="en-US" sz="2400" dirty="0"/>
              <a:t>	305	Construction Laborers</a:t>
            </a:r>
          </a:p>
          <a:p>
            <a:pPr marL="0" indent="0">
              <a:buNone/>
              <a:tabLst>
                <a:tab pos="1198563" algn="r"/>
                <a:tab pos="1368425" algn="l"/>
              </a:tabLst>
            </a:pPr>
            <a:r>
              <a:rPr lang="en-US" sz="2400" dirty="0"/>
              <a:t>	298	Medical Assistants</a:t>
            </a:r>
          </a:p>
          <a:p>
            <a:pPr marL="0" indent="0">
              <a:buNone/>
              <a:tabLst>
                <a:tab pos="1198563" algn="r"/>
                <a:tab pos="1368425" algn="l"/>
              </a:tabLst>
            </a:pPr>
            <a:r>
              <a:rPr lang="en-US" sz="2400" dirty="0"/>
              <a:t>	286	Cashiers</a:t>
            </a:r>
          </a:p>
          <a:p>
            <a:pPr marL="0" indent="0">
              <a:buNone/>
              <a:tabLst>
                <a:tab pos="1198563" algn="r"/>
                <a:tab pos="1368425" algn="l"/>
              </a:tabLst>
            </a:pPr>
            <a:r>
              <a:rPr lang="en-US" sz="2400" dirty="0"/>
              <a:t>	278	Social and Human Service Assistants</a:t>
            </a:r>
          </a:p>
          <a:p>
            <a:pPr marL="0" indent="0">
              <a:buNone/>
              <a:tabLst>
                <a:tab pos="1198563" algn="r"/>
                <a:tab pos="1368425" algn="l"/>
              </a:tabLst>
            </a:pPr>
            <a:r>
              <a:rPr lang="en-US" sz="2400" dirty="0"/>
              <a:t>	274	Heavy and Tractor-Trailer Truck Drivers</a:t>
            </a:r>
          </a:p>
          <a:p>
            <a:pPr marL="0" indent="0">
              <a:buNone/>
              <a:tabLst>
                <a:tab pos="1198563" algn="r"/>
                <a:tab pos="1368425" algn="l"/>
              </a:tabLst>
            </a:pPr>
            <a:r>
              <a:rPr lang="en-US" sz="2400" dirty="0"/>
              <a:t>	269	First-Line Supervisors of Food Preparation and Serving Workers</a:t>
            </a:r>
          </a:p>
          <a:p>
            <a:pPr marL="0" indent="0">
              <a:buNone/>
              <a:tabLst>
                <a:tab pos="1198563" algn="r"/>
                <a:tab pos="1368425" algn="l"/>
              </a:tabLst>
            </a:pPr>
            <a:r>
              <a:rPr lang="en-US" sz="2400" dirty="0"/>
              <a:t>	268	Emergency Medical Technicians and Paramedics</a:t>
            </a:r>
          </a:p>
          <a:p>
            <a:pPr marL="0" indent="0">
              <a:buNone/>
              <a:tabLst>
                <a:tab pos="1198563" algn="r"/>
                <a:tab pos="1368425" algn="l"/>
              </a:tabLst>
            </a:pPr>
            <a:r>
              <a:rPr lang="en-US" sz="2400" dirty="0"/>
              <a:t>	262	First-Line Supervisors of Construction Trades and Extraction Workers</a:t>
            </a:r>
          </a:p>
          <a:p>
            <a:pPr marL="0" indent="0">
              <a:buNone/>
              <a:tabLst>
                <a:tab pos="1198563" algn="r"/>
                <a:tab pos="1368425" algn="l"/>
              </a:tabLst>
            </a:pPr>
            <a:r>
              <a:rPr lang="en-US" sz="2400" dirty="0"/>
              <a:t>	235	Child, Family, and School Social Workers</a:t>
            </a:r>
          </a:p>
        </p:txBody>
      </p:sp>
    </p:spTree>
    <p:extLst>
      <p:ext uri="{BB962C8B-B14F-4D97-AF65-F5344CB8AC3E}">
        <p14:creationId xmlns:p14="http://schemas.microsoft.com/office/powerpoint/2010/main" val="103652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Southeast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3,095	Combined Food Preparation and Serving Workers, Including Fast Food</a:t>
            </a:r>
          </a:p>
          <a:p>
            <a:pPr marL="0" indent="0">
              <a:buNone/>
              <a:tabLst>
                <a:tab pos="1198563" algn="r"/>
                <a:tab pos="1368425" algn="l"/>
              </a:tabLst>
            </a:pPr>
            <a:r>
              <a:rPr lang="en-US" sz="2400" dirty="0"/>
              <a:t>	2,397	Home Health Aides</a:t>
            </a:r>
          </a:p>
          <a:p>
            <a:pPr marL="0" indent="0">
              <a:buNone/>
              <a:tabLst>
                <a:tab pos="1198563" algn="r"/>
                <a:tab pos="1368425" algn="l"/>
              </a:tabLst>
            </a:pPr>
            <a:r>
              <a:rPr lang="en-US" sz="2400" dirty="0"/>
              <a:t>	1,938	Registered Nurses</a:t>
            </a:r>
          </a:p>
          <a:p>
            <a:pPr marL="0" indent="0">
              <a:buNone/>
              <a:tabLst>
                <a:tab pos="1198563" algn="r"/>
                <a:tab pos="1368425" algn="l"/>
              </a:tabLst>
            </a:pPr>
            <a:r>
              <a:rPr lang="en-US" sz="2400" dirty="0"/>
              <a:t>	1,599	Nursing Assistants</a:t>
            </a:r>
          </a:p>
          <a:p>
            <a:pPr marL="0" indent="0">
              <a:buNone/>
              <a:tabLst>
                <a:tab pos="1198563" algn="r"/>
                <a:tab pos="1368425" algn="l"/>
              </a:tabLst>
            </a:pPr>
            <a:r>
              <a:rPr lang="en-US" sz="2400" dirty="0"/>
              <a:t>	1,458	Retail Salespersons</a:t>
            </a:r>
          </a:p>
          <a:p>
            <a:pPr marL="0" indent="0">
              <a:buNone/>
              <a:tabLst>
                <a:tab pos="1198563" algn="r"/>
                <a:tab pos="1368425" algn="l"/>
              </a:tabLst>
            </a:pPr>
            <a:r>
              <a:rPr lang="en-US" sz="2400" dirty="0"/>
              <a:t>	1,269	Waiters and Waitresses</a:t>
            </a:r>
          </a:p>
          <a:p>
            <a:pPr marL="0" indent="0">
              <a:buNone/>
              <a:tabLst>
                <a:tab pos="1198563" algn="r"/>
                <a:tab pos="1368425" algn="l"/>
              </a:tabLst>
            </a:pPr>
            <a:r>
              <a:rPr lang="en-US" sz="2400" dirty="0"/>
              <a:t>	1,142	Secretaries and Administrative Assistants, Except Legal, Medical, and Executive</a:t>
            </a:r>
          </a:p>
          <a:p>
            <a:pPr marL="0" indent="0">
              <a:buNone/>
              <a:tabLst>
                <a:tab pos="1198563" algn="r"/>
                <a:tab pos="1368425" algn="l"/>
              </a:tabLst>
            </a:pPr>
            <a:r>
              <a:rPr lang="en-US" sz="2400" dirty="0"/>
              <a:t>	979	Childcare Workers</a:t>
            </a:r>
          </a:p>
          <a:p>
            <a:pPr marL="0" indent="0">
              <a:buNone/>
              <a:tabLst>
                <a:tab pos="1198563" algn="r"/>
                <a:tab pos="1368425" algn="l"/>
              </a:tabLst>
            </a:pPr>
            <a:r>
              <a:rPr lang="en-US" sz="2400" dirty="0"/>
              <a:t>	926	Customer Service Representatives</a:t>
            </a:r>
          </a:p>
          <a:p>
            <a:pPr marL="0" indent="0">
              <a:buNone/>
              <a:tabLst>
                <a:tab pos="1198563" algn="r"/>
                <a:tab pos="1368425" algn="l"/>
              </a:tabLst>
            </a:pPr>
            <a:r>
              <a:rPr lang="en-US" sz="2400" dirty="0"/>
              <a:t>	923	Receptionists and Information Clerks</a:t>
            </a:r>
          </a:p>
          <a:p>
            <a:pPr marL="0" indent="0">
              <a:buNone/>
              <a:tabLst>
                <a:tab pos="1198563" algn="r"/>
                <a:tab pos="1368425" algn="l"/>
              </a:tabLst>
            </a:pPr>
            <a:r>
              <a:rPr lang="en-US" sz="2400" dirty="0"/>
              <a:t>	906	Cooks, Restaurant</a:t>
            </a:r>
          </a:p>
          <a:p>
            <a:pPr marL="0" indent="0">
              <a:buNone/>
              <a:tabLst>
                <a:tab pos="1198563" algn="r"/>
                <a:tab pos="1368425" algn="l"/>
              </a:tabLst>
            </a:pPr>
            <a:r>
              <a:rPr lang="en-US" sz="2400" dirty="0"/>
              <a:t>	853	First-Line Supervisors of Food Preparation and Serving Workers</a:t>
            </a:r>
          </a:p>
          <a:p>
            <a:pPr marL="0" indent="0">
              <a:buNone/>
              <a:tabLst>
                <a:tab pos="1198563" algn="r"/>
                <a:tab pos="1368425" algn="l"/>
              </a:tabLst>
            </a:pPr>
            <a:r>
              <a:rPr lang="en-US" sz="2400" dirty="0"/>
              <a:t>	768	Bookkeeping, Accounting, and Auditing Clerks</a:t>
            </a:r>
          </a:p>
          <a:p>
            <a:pPr marL="0" indent="0">
              <a:buNone/>
              <a:tabLst>
                <a:tab pos="1198563" algn="r"/>
                <a:tab pos="1368425" algn="l"/>
              </a:tabLst>
            </a:pPr>
            <a:r>
              <a:rPr lang="en-US" sz="2400" dirty="0"/>
              <a:t>	735	General and Operations Managers</a:t>
            </a:r>
          </a:p>
          <a:p>
            <a:pPr marL="0" indent="0">
              <a:buNone/>
              <a:tabLst>
                <a:tab pos="1198563" algn="r"/>
                <a:tab pos="1368425" algn="l"/>
              </a:tabLst>
            </a:pPr>
            <a:r>
              <a:rPr lang="en-US" sz="2400" dirty="0"/>
              <a:t>	724	Personal Care Aides</a:t>
            </a:r>
          </a:p>
          <a:p>
            <a:pPr marL="0" indent="0">
              <a:buNone/>
              <a:tabLst>
                <a:tab pos="1198563" algn="r"/>
                <a:tab pos="1368425" algn="l"/>
              </a:tabLst>
            </a:pPr>
            <a:r>
              <a:rPr lang="en-US" sz="2400" dirty="0"/>
              <a:t>	660	First-Line Supervisors of Office and Administrative Support Workers</a:t>
            </a:r>
          </a:p>
          <a:p>
            <a:pPr marL="0" indent="0">
              <a:buNone/>
              <a:tabLst>
                <a:tab pos="1198563" algn="r"/>
                <a:tab pos="1368425" algn="l"/>
              </a:tabLst>
            </a:pPr>
            <a:r>
              <a:rPr lang="en-US" sz="2400" dirty="0"/>
              <a:t>	628	Elementary School Teachers, Except Special Education</a:t>
            </a:r>
          </a:p>
          <a:p>
            <a:pPr marL="0" indent="0">
              <a:buNone/>
              <a:tabLst>
                <a:tab pos="1198563" algn="r"/>
                <a:tab pos="1368425" algn="l"/>
              </a:tabLst>
            </a:pPr>
            <a:r>
              <a:rPr lang="en-US" sz="2400" dirty="0"/>
              <a:t>	619	Medical Assistants</a:t>
            </a:r>
          </a:p>
          <a:p>
            <a:pPr marL="0" indent="0">
              <a:buNone/>
              <a:tabLst>
                <a:tab pos="1198563" algn="r"/>
                <a:tab pos="1368425" algn="l"/>
              </a:tabLst>
            </a:pPr>
            <a:r>
              <a:rPr lang="en-US" sz="2400" dirty="0"/>
              <a:t>	600	Office Clerks, General</a:t>
            </a:r>
          </a:p>
          <a:p>
            <a:pPr marL="0" indent="0">
              <a:buNone/>
              <a:tabLst>
                <a:tab pos="1198563" algn="r"/>
                <a:tab pos="1368425" algn="l"/>
              </a:tabLst>
            </a:pPr>
            <a:r>
              <a:rPr lang="en-US" sz="2400" dirty="0"/>
              <a:t>	581	Licensed Practical and Licensed Vocational Nurses</a:t>
            </a:r>
          </a:p>
          <a:p>
            <a:pPr marL="0" indent="0">
              <a:buNone/>
              <a:tabLst>
                <a:tab pos="1198563" algn="r"/>
                <a:tab pos="1368425" algn="l"/>
              </a:tabLst>
            </a:pPr>
            <a:r>
              <a:rPr lang="en-US" sz="2400" dirty="0"/>
              <a:t>	578	Maids and Housekeeping Cleaners</a:t>
            </a:r>
          </a:p>
          <a:p>
            <a:pPr marL="0" indent="0">
              <a:buNone/>
              <a:tabLst>
                <a:tab pos="1198563" algn="r"/>
                <a:tab pos="1368425" algn="l"/>
              </a:tabLst>
            </a:pPr>
            <a:r>
              <a:rPr lang="en-US" sz="2400" dirty="0"/>
              <a:t>	576	Heavy and Tractor-Trailer Truck Drivers</a:t>
            </a:r>
          </a:p>
          <a:p>
            <a:pPr marL="0" indent="0">
              <a:buNone/>
              <a:tabLst>
                <a:tab pos="1198563" algn="r"/>
                <a:tab pos="1368425" algn="l"/>
              </a:tabLst>
            </a:pPr>
            <a:r>
              <a:rPr lang="en-US" sz="2400" dirty="0"/>
              <a:t>	571	Carpenters</a:t>
            </a:r>
          </a:p>
          <a:p>
            <a:pPr marL="0" indent="0">
              <a:buNone/>
              <a:tabLst>
                <a:tab pos="1198563" algn="r"/>
                <a:tab pos="1368425" algn="l"/>
              </a:tabLst>
            </a:pPr>
            <a:r>
              <a:rPr lang="en-US" sz="2400" dirty="0"/>
              <a:t>	558	Heating, Air Conditioning, and Refrigeration Mechanics and Installers</a:t>
            </a:r>
          </a:p>
          <a:p>
            <a:pPr marL="0" indent="0">
              <a:buNone/>
              <a:tabLst>
                <a:tab pos="1198563" algn="r"/>
                <a:tab pos="1368425" algn="l"/>
              </a:tabLst>
            </a:pPr>
            <a:r>
              <a:rPr lang="en-US" sz="2400" dirty="0"/>
              <a:t>	553	Cashiers</a:t>
            </a:r>
          </a:p>
          <a:p>
            <a:pPr marL="0" indent="0">
              <a:buNone/>
              <a:tabLst>
                <a:tab pos="1198563" algn="r"/>
                <a:tab pos="1368425" algn="l"/>
              </a:tabLst>
            </a:pPr>
            <a:r>
              <a:rPr lang="en-US" sz="2400" dirty="0"/>
              <a:t>	530	Janitors and Cleaners, Except Maids and Housekeeping Cleaners</a:t>
            </a:r>
          </a:p>
          <a:p>
            <a:pPr marL="0" indent="0">
              <a:buNone/>
              <a:tabLst>
                <a:tab pos="1198563" algn="r"/>
                <a:tab pos="1368425" algn="l"/>
              </a:tabLst>
            </a:pPr>
            <a:r>
              <a:rPr lang="en-US" sz="2400" dirty="0"/>
              <a:t>	481	Electricians</a:t>
            </a:r>
          </a:p>
          <a:p>
            <a:pPr marL="0" indent="0">
              <a:buNone/>
              <a:tabLst>
                <a:tab pos="1198563" algn="r"/>
                <a:tab pos="1368425" algn="l"/>
              </a:tabLst>
            </a:pPr>
            <a:r>
              <a:rPr lang="en-US" sz="2400" dirty="0"/>
              <a:t>	477	First-Line Supervisors of Construction Trades and Extraction Workers</a:t>
            </a:r>
          </a:p>
          <a:p>
            <a:pPr marL="0" indent="0">
              <a:buNone/>
              <a:tabLst>
                <a:tab pos="1198563" algn="r"/>
                <a:tab pos="1368425" algn="l"/>
              </a:tabLst>
            </a:pPr>
            <a:r>
              <a:rPr lang="en-US" sz="2400" dirty="0"/>
              <a:t>	476	Medical Secretaries</a:t>
            </a:r>
          </a:p>
          <a:p>
            <a:pPr marL="0" indent="0">
              <a:buNone/>
              <a:tabLst>
                <a:tab pos="1198563" algn="r"/>
                <a:tab pos="1368425" algn="l"/>
              </a:tabLst>
            </a:pPr>
            <a:r>
              <a:rPr lang="en-US" sz="2400" dirty="0"/>
              <a:t>	471	Laborers and Freight, Stock, and Material Movers, Hand</a:t>
            </a:r>
          </a:p>
          <a:p>
            <a:pPr marL="0" indent="0">
              <a:buNone/>
              <a:tabLst>
                <a:tab pos="1198563" algn="r"/>
                <a:tab pos="1368425" algn="l"/>
              </a:tabLst>
            </a:pPr>
            <a:r>
              <a:rPr lang="en-US" sz="2400" dirty="0"/>
              <a:t>	453	Teacher Assistants</a:t>
            </a:r>
          </a:p>
          <a:p>
            <a:pPr marL="0" indent="0">
              <a:buNone/>
              <a:tabLst>
                <a:tab pos="1198563" algn="r"/>
                <a:tab pos="1368425" algn="l"/>
              </a:tabLst>
            </a:pPr>
            <a:r>
              <a:rPr lang="en-US" sz="2400" dirty="0"/>
              <a:t>	449	Accountants and Auditors</a:t>
            </a:r>
          </a:p>
        </p:txBody>
      </p:sp>
    </p:spTree>
    <p:extLst>
      <p:ext uri="{BB962C8B-B14F-4D97-AF65-F5344CB8AC3E}">
        <p14:creationId xmlns:p14="http://schemas.microsoft.com/office/powerpoint/2010/main" val="77585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Piedmont-Triad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3,851	Home Health Aides</a:t>
            </a:r>
          </a:p>
          <a:p>
            <a:pPr marL="0" indent="0">
              <a:buNone/>
              <a:tabLst>
                <a:tab pos="1198563" algn="r"/>
                <a:tab pos="1368425" algn="l"/>
              </a:tabLst>
            </a:pPr>
            <a:r>
              <a:rPr lang="en-US" sz="2400" dirty="0"/>
              <a:t>	3,560	Registered Nurses</a:t>
            </a:r>
          </a:p>
          <a:p>
            <a:pPr marL="0" indent="0">
              <a:buNone/>
              <a:tabLst>
                <a:tab pos="1198563" algn="r"/>
                <a:tab pos="1368425" algn="l"/>
              </a:tabLst>
            </a:pPr>
            <a:r>
              <a:rPr lang="en-US" sz="2400" dirty="0"/>
              <a:t>	2,837	Nursing Assistants</a:t>
            </a:r>
          </a:p>
          <a:p>
            <a:pPr marL="0" indent="0">
              <a:buNone/>
              <a:tabLst>
                <a:tab pos="1198563" algn="r"/>
                <a:tab pos="1368425" algn="l"/>
              </a:tabLst>
            </a:pPr>
            <a:r>
              <a:rPr lang="en-US" sz="2400" dirty="0"/>
              <a:t>	2,641	Combined Food Preparation and Serving Workers, Including Fast Food</a:t>
            </a:r>
          </a:p>
          <a:p>
            <a:pPr marL="0" indent="0">
              <a:buNone/>
              <a:tabLst>
                <a:tab pos="1198563" algn="r"/>
                <a:tab pos="1368425" algn="l"/>
              </a:tabLst>
            </a:pPr>
            <a:r>
              <a:rPr lang="en-US" sz="2400" dirty="0"/>
              <a:t>	2,194	Customer Service Representatives</a:t>
            </a:r>
          </a:p>
          <a:p>
            <a:pPr marL="0" indent="0">
              <a:buNone/>
              <a:tabLst>
                <a:tab pos="1198563" algn="r"/>
                <a:tab pos="1368425" algn="l"/>
              </a:tabLst>
            </a:pPr>
            <a:r>
              <a:rPr lang="en-US" sz="2400" dirty="0"/>
              <a:t>	2,106	Personal Care Aides</a:t>
            </a:r>
          </a:p>
          <a:p>
            <a:pPr marL="0" indent="0">
              <a:buNone/>
              <a:tabLst>
                <a:tab pos="1198563" algn="r"/>
                <a:tab pos="1368425" algn="l"/>
              </a:tabLst>
            </a:pPr>
            <a:r>
              <a:rPr lang="en-US" sz="2400" dirty="0"/>
              <a:t>	1,841	Retail Salespersons</a:t>
            </a:r>
          </a:p>
          <a:p>
            <a:pPr marL="0" indent="0">
              <a:buNone/>
              <a:tabLst>
                <a:tab pos="1198563" algn="r"/>
                <a:tab pos="1368425" algn="l"/>
              </a:tabLst>
            </a:pPr>
            <a:r>
              <a:rPr lang="en-US" sz="2400" dirty="0"/>
              <a:t>	1,550	Secretaries and Administrative Assistants, Except Legal, Medical, and Executive</a:t>
            </a:r>
          </a:p>
          <a:p>
            <a:pPr marL="0" indent="0">
              <a:buNone/>
              <a:tabLst>
                <a:tab pos="1198563" algn="r"/>
                <a:tab pos="1368425" algn="l"/>
              </a:tabLst>
            </a:pPr>
            <a:r>
              <a:rPr lang="en-US" sz="2400" dirty="0"/>
              <a:t>	1,156	Laborers and Freight, Stock, and Material Movers, Hand</a:t>
            </a:r>
          </a:p>
          <a:p>
            <a:pPr marL="0" indent="0">
              <a:buNone/>
              <a:tabLst>
                <a:tab pos="1198563" algn="r"/>
                <a:tab pos="1368425" algn="l"/>
              </a:tabLst>
            </a:pPr>
            <a:r>
              <a:rPr lang="en-US" sz="2400" dirty="0"/>
              <a:t>	1,109	Childcare Workers</a:t>
            </a:r>
          </a:p>
          <a:p>
            <a:pPr marL="0" indent="0">
              <a:buNone/>
              <a:tabLst>
                <a:tab pos="1198563" algn="r"/>
                <a:tab pos="1368425" algn="l"/>
              </a:tabLst>
            </a:pPr>
            <a:r>
              <a:rPr lang="en-US" sz="2400" dirty="0"/>
              <a:t>	1,081	Medical and Clinical Laboratory Technicians</a:t>
            </a:r>
          </a:p>
          <a:p>
            <a:pPr marL="0" indent="0">
              <a:buNone/>
              <a:tabLst>
                <a:tab pos="1198563" algn="r"/>
                <a:tab pos="1368425" algn="l"/>
              </a:tabLst>
            </a:pPr>
            <a:r>
              <a:rPr lang="en-US" sz="2400" dirty="0"/>
              <a:t>	1,078	Janitors and Cleaners, Except Maids and Housekeeping Cleaners</a:t>
            </a:r>
          </a:p>
          <a:p>
            <a:pPr marL="0" indent="0">
              <a:buNone/>
              <a:tabLst>
                <a:tab pos="1198563" algn="r"/>
                <a:tab pos="1368425" algn="l"/>
              </a:tabLst>
            </a:pPr>
            <a:r>
              <a:rPr lang="en-US" sz="2400" dirty="0"/>
              <a:t>	1,042	Heavy and Tractor-Trailer Truck Drivers</a:t>
            </a:r>
          </a:p>
          <a:p>
            <a:pPr marL="0" indent="0">
              <a:buNone/>
              <a:tabLst>
                <a:tab pos="1198563" algn="r"/>
                <a:tab pos="1368425" algn="l"/>
              </a:tabLst>
            </a:pPr>
            <a:r>
              <a:rPr lang="en-US" sz="2400" dirty="0"/>
              <a:t>	1,022	Licensed Practical and Licensed Vocational Nurses</a:t>
            </a:r>
          </a:p>
          <a:p>
            <a:pPr marL="0" indent="0">
              <a:buNone/>
              <a:tabLst>
                <a:tab pos="1198563" algn="r"/>
                <a:tab pos="1368425" algn="l"/>
              </a:tabLst>
            </a:pPr>
            <a:r>
              <a:rPr lang="en-US" sz="2400" dirty="0"/>
              <a:t>	1,011	First-Line Supervisors of Office and Administrative Support Workers</a:t>
            </a:r>
          </a:p>
          <a:p>
            <a:pPr marL="0" indent="0">
              <a:buNone/>
              <a:tabLst>
                <a:tab pos="1198563" algn="r"/>
                <a:tab pos="1368425" algn="l"/>
              </a:tabLst>
            </a:pPr>
            <a:r>
              <a:rPr lang="en-US" sz="2400" dirty="0"/>
              <a:t>	999	First-Line Supervisors of Construction Trades and Extraction Workers</a:t>
            </a:r>
          </a:p>
          <a:p>
            <a:pPr marL="0" indent="0">
              <a:buNone/>
              <a:tabLst>
                <a:tab pos="1198563" algn="r"/>
                <a:tab pos="1368425" algn="l"/>
              </a:tabLst>
            </a:pPr>
            <a:r>
              <a:rPr lang="en-US" sz="2400" dirty="0"/>
              <a:t>	991	Maids and Housekeeping Cleaners</a:t>
            </a:r>
          </a:p>
          <a:p>
            <a:pPr marL="0" indent="0">
              <a:buNone/>
              <a:tabLst>
                <a:tab pos="1198563" algn="r"/>
                <a:tab pos="1368425" algn="l"/>
              </a:tabLst>
            </a:pPr>
            <a:r>
              <a:rPr lang="en-US" sz="2400" dirty="0"/>
              <a:t>	956	Carpenters</a:t>
            </a:r>
          </a:p>
          <a:p>
            <a:pPr marL="0" indent="0">
              <a:buNone/>
              <a:tabLst>
                <a:tab pos="1198563" algn="r"/>
                <a:tab pos="1368425" algn="l"/>
              </a:tabLst>
            </a:pPr>
            <a:r>
              <a:rPr lang="en-US" sz="2400" dirty="0"/>
              <a:t>	889	Bookkeeping, Accounting, and Auditing Clerks</a:t>
            </a:r>
          </a:p>
          <a:p>
            <a:pPr marL="0" indent="0">
              <a:buNone/>
              <a:tabLst>
                <a:tab pos="1198563" algn="r"/>
                <a:tab pos="1368425" algn="l"/>
              </a:tabLst>
            </a:pPr>
            <a:r>
              <a:rPr lang="en-US" sz="2400" dirty="0"/>
              <a:t>	871	Receptionists and Information Clerks</a:t>
            </a:r>
          </a:p>
          <a:p>
            <a:pPr marL="0" indent="0">
              <a:buNone/>
              <a:tabLst>
                <a:tab pos="1198563" algn="r"/>
                <a:tab pos="1368425" algn="l"/>
              </a:tabLst>
            </a:pPr>
            <a:r>
              <a:rPr lang="en-US" sz="2400" dirty="0"/>
              <a:t>	861	Construction Laborers</a:t>
            </a:r>
          </a:p>
          <a:p>
            <a:pPr marL="0" indent="0">
              <a:buNone/>
              <a:tabLst>
                <a:tab pos="1198563" algn="r"/>
                <a:tab pos="1368425" algn="l"/>
              </a:tabLst>
            </a:pPr>
            <a:r>
              <a:rPr lang="en-US" sz="2400" dirty="0"/>
              <a:t>	811	Packers and Packagers, Hand</a:t>
            </a:r>
          </a:p>
          <a:p>
            <a:pPr marL="0" indent="0">
              <a:buNone/>
              <a:tabLst>
                <a:tab pos="1198563" algn="r"/>
                <a:tab pos="1368425" algn="l"/>
              </a:tabLst>
            </a:pPr>
            <a:r>
              <a:rPr lang="en-US" sz="2400" dirty="0"/>
              <a:t>	801	General and Operations Managers</a:t>
            </a:r>
          </a:p>
          <a:p>
            <a:pPr marL="0" indent="0">
              <a:buNone/>
              <a:tabLst>
                <a:tab pos="1198563" algn="r"/>
                <a:tab pos="1368425" algn="l"/>
              </a:tabLst>
            </a:pPr>
            <a:r>
              <a:rPr lang="en-US" sz="2400" dirty="0"/>
              <a:t>	793	Medical Secretaries</a:t>
            </a:r>
          </a:p>
          <a:p>
            <a:pPr marL="0" indent="0">
              <a:buNone/>
              <a:tabLst>
                <a:tab pos="1198563" algn="r"/>
                <a:tab pos="1368425" algn="l"/>
              </a:tabLst>
            </a:pPr>
            <a:r>
              <a:rPr lang="en-US" sz="2400" dirty="0"/>
              <a:t>	776	Medical Assistants</a:t>
            </a:r>
          </a:p>
          <a:p>
            <a:pPr marL="0" indent="0">
              <a:buNone/>
              <a:tabLst>
                <a:tab pos="1198563" algn="r"/>
                <a:tab pos="1368425" algn="l"/>
              </a:tabLst>
            </a:pPr>
            <a:r>
              <a:rPr lang="en-US" sz="2400" dirty="0"/>
              <a:t>	749	Sales Representatives, Wholesale and Manufacturing, Except Technical and Scientific Products</a:t>
            </a:r>
          </a:p>
          <a:p>
            <a:pPr marL="0" indent="0">
              <a:buNone/>
              <a:tabLst>
                <a:tab pos="1198563" algn="r"/>
                <a:tab pos="1368425" algn="l"/>
              </a:tabLst>
            </a:pPr>
            <a:r>
              <a:rPr lang="en-US" sz="2400" dirty="0"/>
              <a:t>	645	First-Line Supervisors of Food Preparation and Serving Workers</a:t>
            </a:r>
          </a:p>
          <a:p>
            <a:pPr marL="0" indent="0">
              <a:buNone/>
              <a:tabLst>
                <a:tab pos="1198563" algn="r"/>
                <a:tab pos="1368425" algn="l"/>
              </a:tabLst>
            </a:pPr>
            <a:r>
              <a:rPr lang="en-US" sz="2400" dirty="0"/>
              <a:t>	604	Landscaping and </a:t>
            </a:r>
            <a:r>
              <a:rPr lang="en-US" sz="2400" dirty="0" err="1"/>
              <a:t>Groundskeeping</a:t>
            </a:r>
            <a:r>
              <a:rPr lang="en-US" sz="2400" dirty="0"/>
              <a:t> Workers</a:t>
            </a:r>
          </a:p>
          <a:p>
            <a:pPr marL="0" indent="0">
              <a:buNone/>
              <a:tabLst>
                <a:tab pos="1198563" algn="r"/>
                <a:tab pos="1368425" algn="l"/>
              </a:tabLst>
            </a:pPr>
            <a:r>
              <a:rPr lang="en-US" sz="2400" dirty="0"/>
              <a:t>	583	Cooks, Restaurant</a:t>
            </a:r>
          </a:p>
          <a:p>
            <a:pPr marL="0" indent="0">
              <a:buNone/>
              <a:tabLst>
                <a:tab pos="1198563" algn="r"/>
                <a:tab pos="1368425" algn="l"/>
              </a:tabLst>
            </a:pPr>
            <a:r>
              <a:rPr lang="en-US" sz="2400" dirty="0"/>
              <a:t>	578	Billing and Posting Clerks</a:t>
            </a:r>
          </a:p>
          <a:p>
            <a:pPr marL="0" indent="0">
              <a:buNone/>
              <a:tabLst>
                <a:tab pos="1198563" algn="r"/>
                <a:tab pos="1368425" algn="l"/>
              </a:tabLst>
            </a:pPr>
            <a:r>
              <a:rPr lang="en-US" sz="2400" dirty="0"/>
              <a:t>	575	Preschool Teachers, Except Special Education</a:t>
            </a:r>
          </a:p>
          <a:p>
            <a:pPr marL="0" indent="0">
              <a:buNone/>
              <a:tabLst>
                <a:tab pos="1198563" algn="r"/>
                <a:tab pos="1368425" algn="l"/>
              </a:tabLst>
            </a:pPr>
            <a:r>
              <a:rPr lang="en-US" sz="2400" dirty="0"/>
              <a:t>	566	Market Research Analysts and Marketing Specialists</a:t>
            </a:r>
          </a:p>
        </p:txBody>
      </p:sp>
    </p:spTree>
    <p:extLst>
      <p:ext uri="{BB962C8B-B14F-4D97-AF65-F5344CB8AC3E}">
        <p14:creationId xmlns:p14="http://schemas.microsoft.com/office/powerpoint/2010/main" val="59365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Northeast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2,376	Combined Food Preparation and Serving Workers, Including Fast Food</a:t>
            </a:r>
          </a:p>
          <a:p>
            <a:pPr marL="0" indent="0">
              <a:buNone/>
              <a:tabLst>
                <a:tab pos="1198563" algn="r"/>
                <a:tab pos="1368425" algn="l"/>
              </a:tabLst>
            </a:pPr>
            <a:r>
              <a:rPr lang="en-US" sz="2400" dirty="0"/>
              <a:t>	1,878	Nursing Assistants</a:t>
            </a:r>
          </a:p>
          <a:p>
            <a:pPr marL="0" indent="0">
              <a:buNone/>
              <a:tabLst>
                <a:tab pos="1198563" algn="r"/>
                <a:tab pos="1368425" algn="l"/>
              </a:tabLst>
            </a:pPr>
            <a:r>
              <a:rPr lang="en-US" sz="2400" dirty="0"/>
              <a:t>	1,849	Home Health Aides</a:t>
            </a:r>
          </a:p>
          <a:p>
            <a:pPr marL="0" indent="0">
              <a:buNone/>
              <a:tabLst>
                <a:tab pos="1198563" algn="r"/>
                <a:tab pos="1368425" algn="l"/>
              </a:tabLst>
            </a:pPr>
            <a:r>
              <a:rPr lang="en-US" sz="2400" dirty="0"/>
              <a:t>	1,316	Registered Nurses</a:t>
            </a:r>
          </a:p>
          <a:p>
            <a:pPr marL="0" indent="0">
              <a:buNone/>
              <a:tabLst>
                <a:tab pos="1198563" algn="r"/>
                <a:tab pos="1368425" algn="l"/>
              </a:tabLst>
            </a:pPr>
            <a:r>
              <a:rPr lang="en-US" sz="2400" dirty="0"/>
              <a:t>	721	Personal Care Aides</a:t>
            </a:r>
          </a:p>
          <a:p>
            <a:pPr marL="0" indent="0">
              <a:buNone/>
              <a:tabLst>
                <a:tab pos="1198563" algn="r"/>
                <a:tab pos="1368425" algn="l"/>
              </a:tabLst>
            </a:pPr>
            <a:r>
              <a:rPr lang="en-US" sz="2400" dirty="0"/>
              <a:t>	687	Retail Salespersons</a:t>
            </a:r>
          </a:p>
          <a:p>
            <a:pPr marL="0" indent="0">
              <a:buNone/>
              <a:tabLst>
                <a:tab pos="1198563" algn="r"/>
                <a:tab pos="1368425" algn="l"/>
              </a:tabLst>
            </a:pPr>
            <a:r>
              <a:rPr lang="en-US" sz="2400" dirty="0"/>
              <a:t>	673	Waiters and Waitresses</a:t>
            </a:r>
          </a:p>
          <a:p>
            <a:pPr marL="0" indent="0">
              <a:buNone/>
              <a:tabLst>
                <a:tab pos="1198563" algn="r"/>
                <a:tab pos="1368425" algn="l"/>
              </a:tabLst>
            </a:pPr>
            <a:r>
              <a:rPr lang="en-US" sz="2400" dirty="0"/>
              <a:t>	656	Customer Service Representatives</a:t>
            </a:r>
          </a:p>
          <a:p>
            <a:pPr marL="0" indent="0">
              <a:buNone/>
              <a:tabLst>
                <a:tab pos="1198563" algn="r"/>
                <a:tab pos="1368425" algn="l"/>
              </a:tabLst>
            </a:pPr>
            <a:r>
              <a:rPr lang="en-US" sz="2400" dirty="0"/>
              <a:t>	594	Secretaries and Administrative Assistants, Except Legal, Medical, and Executive</a:t>
            </a:r>
          </a:p>
          <a:p>
            <a:pPr marL="0" indent="0">
              <a:buNone/>
              <a:tabLst>
                <a:tab pos="1198563" algn="r"/>
                <a:tab pos="1368425" algn="l"/>
              </a:tabLst>
            </a:pPr>
            <a:r>
              <a:rPr lang="en-US" sz="2400" dirty="0"/>
              <a:t>	528	General and Operations Managers</a:t>
            </a:r>
          </a:p>
          <a:p>
            <a:pPr marL="0" indent="0">
              <a:buNone/>
              <a:tabLst>
                <a:tab pos="1198563" algn="r"/>
                <a:tab pos="1368425" algn="l"/>
              </a:tabLst>
            </a:pPr>
            <a:r>
              <a:rPr lang="en-US" sz="2400" dirty="0"/>
              <a:t>	518	Childcare Workers</a:t>
            </a:r>
          </a:p>
          <a:p>
            <a:pPr marL="0" indent="0">
              <a:buNone/>
              <a:tabLst>
                <a:tab pos="1198563" algn="r"/>
                <a:tab pos="1368425" algn="l"/>
              </a:tabLst>
            </a:pPr>
            <a:r>
              <a:rPr lang="en-US" sz="2400" dirty="0"/>
              <a:t>	502	Maids and Housekeeping Cleaners</a:t>
            </a:r>
          </a:p>
          <a:p>
            <a:pPr marL="0" indent="0">
              <a:buNone/>
              <a:tabLst>
                <a:tab pos="1198563" algn="r"/>
                <a:tab pos="1368425" algn="l"/>
              </a:tabLst>
            </a:pPr>
            <a:r>
              <a:rPr lang="en-US" sz="2400" dirty="0"/>
              <a:t>	497	First-Line Supervisors of Food Preparation and Serving Workers</a:t>
            </a:r>
          </a:p>
          <a:p>
            <a:pPr marL="0" indent="0">
              <a:buNone/>
              <a:tabLst>
                <a:tab pos="1198563" algn="r"/>
                <a:tab pos="1368425" algn="l"/>
              </a:tabLst>
            </a:pPr>
            <a:r>
              <a:rPr lang="en-US" sz="2400" dirty="0"/>
              <a:t>	488	Bookkeeping, Accounting, and Auditing Clerks</a:t>
            </a:r>
          </a:p>
          <a:p>
            <a:pPr marL="0" indent="0">
              <a:buNone/>
              <a:tabLst>
                <a:tab pos="1198563" algn="r"/>
                <a:tab pos="1368425" algn="l"/>
              </a:tabLst>
            </a:pPr>
            <a:r>
              <a:rPr lang="en-US" sz="2400" dirty="0"/>
              <a:t>	426	Janitors and Cleaners, Except Maids and Housekeeping Cleaners</a:t>
            </a:r>
          </a:p>
          <a:p>
            <a:pPr marL="0" indent="0">
              <a:buNone/>
              <a:tabLst>
                <a:tab pos="1198563" algn="r"/>
                <a:tab pos="1368425" algn="l"/>
              </a:tabLst>
            </a:pPr>
            <a:r>
              <a:rPr lang="en-US" sz="2400" dirty="0"/>
              <a:t>	417	Construction Laborers</a:t>
            </a:r>
          </a:p>
          <a:p>
            <a:pPr marL="0" indent="0">
              <a:buNone/>
              <a:tabLst>
                <a:tab pos="1198563" algn="r"/>
                <a:tab pos="1368425" algn="l"/>
              </a:tabLst>
            </a:pPr>
            <a:r>
              <a:rPr lang="en-US" sz="2400" dirty="0"/>
              <a:t>	411	First-Line Supervisors of Construction Trades and Extraction Workers</a:t>
            </a:r>
          </a:p>
          <a:p>
            <a:pPr marL="0" indent="0">
              <a:buNone/>
              <a:tabLst>
                <a:tab pos="1198563" algn="r"/>
                <a:tab pos="1368425" algn="l"/>
              </a:tabLst>
            </a:pPr>
            <a:r>
              <a:rPr lang="en-US" sz="2400" dirty="0"/>
              <a:t>	374	Carpenters</a:t>
            </a:r>
          </a:p>
          <a:p>
            <a:pPr marL="0" indent="0">
              <a:buNone/>
              <a:tabLst>
                <a:tab pos="1198563" algn="r"/>
                <a:tab pos="1368425" algn="l"/>
              </a:tabLst>
            </a:pPr>
            <a:r>
              <a:rPr lang="en-US" sz="2400" dirty="0"/>
              <a:t>	363	First-Line Supervisors of Office and Administrative Support Workers</a:t>
            </a:r>
          </a:p>
          <a:p>
            <a:pPr marL="0" indent="0">
              <a:buNone/>
              <a:tabLst>
                <a:tab pos="1198563" algn="r"/>
                <a:tab pos="1368425" algn="l"/>
              </a:tabLst>
            </a:pPr>
            <a:r>
              <a:rPr lang="en-US" sz="2400" dirty="0"/>
              <a:t>	359	Office Clerks, General</a:t>
            </a:r>
          </a:p>
          <a:p>
            <a:pPr marL="0" indent="0">
              <a:buNone/>
              <a:tabLst>
                <a:tab pos="1198563" algn="r"/>
                <a:tab pos="1368425" algn="l"/>
              </a:tabLst>
            </a:pPr>
            <a:r>
              <a:rPr lang="en-US" sz="2400" dirty="0"/>
              <a:t>	351	Heavy and Tractor-Trailer Truck Drivers</a:t>
            </a:r>
          </a:p>
          <a:p>
            <a:pPr marL="0" indent="0">
              <a:buNone/>
              <a:tabLst>
                <a:tab pos="1198563" algn="r"/>
                <a:tab pos="1368425" algn="l"/>
              </a:tabLst>
            </a:pPr>
            <a:r>
              <a:rPr lang="en-US" sz="2400" dirty="0"/>
              <a:t>	319	Maintenance and Repair Workers, General</a:t>
            </a:r>
          </a:p>
          <a:p>
            <a:pPr marL="0" indent="0">
              <a:buNone/>
              <a:tabLst>
                <a:tab pos="1198563" algn="r"/>
                <a:tab pos="1368425" algn="l"/>
              </a:tabLst>
            </a:pPr>
            <a:r>
              <a:rPr lang="en-US" sz="2400" dirty="0"/>
              <a:t>	293	Cooks, Restaurant</a:t>
            </a:r>
          </a:p>
          <a:p>
            <a:pPr marL="0" indent="0">
              <a:buNone/>
              <a:tabLst>
                <a:tab pos="1198563" algn="r"/>
                <a:tab pos="1368425" algn="l"/>
              </a:tabLst>
            </a:pPr>
            <a:r>
              <a:rPr lang="en-US" sz="2400" dirty="0"/>
              <a:t>	286	Licensed Practical and Licensed Vocational Nurses</a:t>
            </a:r>
          </a:p>
          <a:p>
            <a:pPr marL="0" indent="0">
              <a:buNone/>
              <a:tabLst>
                <a:tab pos="1198563" algn="r"/>
                <a:tab pos="1368425" algn="l"/>
              </a:tabLst>
            </a:pPr>
            <a:r>
              <a:rPr lang="en-US" sz="2400" dirty="0"/>
              <a:t>	275	Fishers and Related Fishing Workers</a:t>
            </a:r>
          </a:p>
          <a:p>
            <a:pPr marL="0" indent="0">
              <a:buNone/>
              <a:tabLst>
                <a:tab pos="1198563" algn="r"/>
                <a:tab pos="1368425" algn="l"/>
              </a:tabLst>
            </a:pPr>
            <a:r>
              <a:rPr lang="en-US" sz="2400" dirty="0"/>
              <a:t>	271	Laborers and Freight, Stock, and Material Movers, Hand</a:t>
            </a:r>
          </a:p>
          <a:p>
            <a:pPr marL="0" indent="0">
              <a:buNone/>
              <a:tabLst>
                <a:tab pos="1198563" algn="r"/>
                <a:tab pos="1368425" algn="l"/>
              </a:tabLst>
            </a:pPr>
            <a:r>
              <a:rPr lang="en-US" sz="2400" dirty="0"/>
              <a:t>	234	Preschool Teachers, Except Special Education</a:t>
            </a:r>
          </a:p>
          <a:p>
            <a:pPr marL="0" indent="0">
              <a:buNone/>
              <a:tabLst>
                <a:tab pos="1198563" algn="r"/>
                <a:tab pos="1368425" algn="l"/>
              </a:tabLst>
            </a:pPr>
            <a:r>
              <a:rPr lang="en-US" sz="2400" dirty="0"/>
              <a:t>	231	Health Specialties Teachers, Postsecondary</a:t>
            </a:r>
          </a:p>
          <a:p>
            <a:pPr marL="0" indent="0">
              <a:buNone/>
              <a:tabLst>
                <a:tab pos="1198563" algn="r"/>
                <a:tab pos="1368425" algn="l"/>
              </a:tabLst>
            </a:pPr>
            <a:r>
              <a:rPr lang="en-US" sz="2400" dirty="0"/>
              <a:t>	219	Clergy</a:t>
            </a:r>
          </a:p>
          <a:p>
            <a:pPr marL="0" indent="0">
              <a:buNone/>
              <a:tabLst>
                <a:tab pos="1198563" algn="r"/>
                <a:tab pos="1368425" algn="l"/>
              </a:tabLst>
            </a:pPr>
            <a:r>
              <a:rPr lang="en-US" sz="2400" dirty="0"/>
              <a:t>	202	Electricians</a:t>
            </a:r>
          </a:p>
          <a:p>
            <a:pPr marL="0" indent="0">
              <a:buNone/>
              <a:tabLst>
                <a:tab pos="1198563" algn="r"/>
                <a:tab pos="1368425" algn="l"/>
              </a:tabLst>
            </a:pPr>
            <a:r>
              <a:rPr lang="en-US" sz="2400" dirty="0"/>
              <a:t>	200	Elementary School Teachers, Except Special Education</a:t>
            </a:r>
          </a:p>
          <a:p>
            <a:pPr marL="0" indent="0">
              <a:buNone/>
              <a:tabLst>
                <a:tab pos="1198563" algn="r"/>
                <a:tab pos="1368425" algn="l"/>
              </a:tabLst>
            </a:pPr>
            <a:r>
              <a:rPr lang="en-US" sz="2400" dirty="0"/>
              <a:t>	200	Cashiers</a:t>
            </a:r>
          </a:p>
        </p:txBody>
      </p:sp>
    </p:spTree>
    <p:extLst>
      <p:ext uri="{BB962C8B-B14F-4D97-AF65-F5344CB8AC3E}">
        <p14:creationId xmlns:p14="http://schemas.microsoft.com/office/powerpoint/2010/main" val="151081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7858" y="168488"/>
            <a:ext cx="7846142" cy="1325563"/>
          </a:xfrm>
        </p:spPr>
        <p:txBody>
          <a:bodyPr/>
          <a:lstStyle/>
          <a:p>
            <a:r>
              <a:rPr lang="en-US" dirty="0" smtClean="0"/>
              <a:t>NC </a:t>
            </a:r>
            <a:r>
              <a:rPr lang="mr-IN" dirty="0" smtClean="0"/>
              <a:t>–</a:t>
            </a:r>
            <a:r>
              <a:rPr lang="en-US" dirty="0" smtClean="0"/>
              <a:t> Northwest Prosperity Zone</a:t>
            </a:r>
            <a:br>
              <a:rPr lang="en-US" dirty="0" smtClean="0"/>
            </a:br>
            <a:r>
              <a:rPr lang="en-US" sz="2000" b="0" i="1" dirty="0">
                <a:effectLst>
                  <a:outerShdw blurRad="38100" dist="38100" dir="2700000" algn="tl">
                    <a:srgbClr val="DDDDDD"/>
                  </a:outerShdw>
                </a:effectLst>
                <a:latin typeface="Arial" charset="0"/>
                <a:ea typeface="ヒラギノ角ゴ Pro W3" charset="0"/>
                <a:cs typeface="ヒラギノ角ゴ Pro W3" charset="0"/>
              </a:rPr>
              <a:t> (Total Change in Positions Projected from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2012 </a:t>
            </a:r>
            <a:r>
              <a:rPr lang="en-US" sz="2000" b="0" i="1" dirty="0">
                <a:effectLst>
                  <a:outerShdw blurRad="38100" dist="38100" dir="2700000" algn="tl">
                    <a:srgbClr val="DDDDDD"/>
                  </a:outerShdw>
                </a:effectLst>
                <a:latin typeface="Arial" charset="0"/>
                <a:ea typeface="ヒラギノ角ゴ Pro W3" charset="0"/>
                <a:cs typeface="ヒラギノ角ゴ Pro W3" charset="0"/>
              </a:rPr>
              <a:t>- </a:t>
            </a:r>
            <a:r>
              <a:rPr lang="en-US" sz="2000" b="0" i="1" dirty="0" smtClean="0">
                <a:effectLst>
                  <a:outerShdw blurRad="38100" dist="38100" dir="2700000" algn="tl">
                    <a:srgbClr val="DDDDDD"/>
                  </a:outerShdw>
                </a:effectLst>
                <a:latin typeface="Arial" charset="0"/>
                <a:ea typeface="ヒラギノ角ゴ Pro W3" charset="0"/>
                <a:cs typeface="ヒラギノ角ゴ Pro W3" charset="0"/>
              </a:rPr>
              <a:t>2022)</a:t>
            </a:r>
            <a:endParaRPr lang="en-US" sz="2000" b="0" i="1" dirty="0"/>
          </a:p>
        </p:txBody>
      </p:sp>
      <p:sp>
        <p:nvSpPr>
          <p:cNvPr id="5" name="Content Placeholder 4"/>
          <p:cNvSpPr>
            <a:spLocks noGrp="1"/>
          </p:cNvSpPr>
          <p:nvPr>
            <p:ph idx="1"/>
          </p:nvPr>
        </p:nvSpPr>
        <p:spPr>
          <a:xfrm>
            <a:off x="-357202" y="1761204"/>
            <a:ext cx="14673263" cy="4731671"/>
          </a:xfrm>
        </p:spPr>
        <p:txBody>
          <a:bodyPr>
            <a:noAutofit/>
          </a:bodyPr>
          <a:lstStyle/>
          <a:p>
            <a:pPr marL="0" indent="0">
              <a:buNone/>
              <a:tabLst>
                <a:tab pos="1198563" algn="r"/>
                <a:tab pos="1368425" algn="l"/>
              </a:tabLst>
            </a:pPr>
            <a:r>
              <a:rPr lang="en-US" sz="2400" dirty="0"/>
              <a:t>	1,809	Home Health Aides</a:t>
            </a:r>
          </a:p>
          <a:p>
            <a:pPr marL="0" indent="0">
              <a:buNone/>
              <a:tabLst>
                <a:tab pos="1198563" algn="r"/>
                <a:tab pos="1368425" algn="l"/>
              </a:tabLst>
            </a:pPr>
            <a:r>
              <a:rPr lang="en-US" sz="2400" dirty="0"/>
              <a:t>	861	Personal Care Aides</a:t>
            </a:r>
          </a:p>
          <a:p>
            <a:pPr marL="0" indent="0">
              <a:buNone/>
              <a:tabLst>
                <a:tab pos="1198563" algn="r"/>
                <a:tab pos="1368425" algn="l"/>
              </a:tabLst>
            </a:pPr>
            <a:r>
              <a:rPr lang="en-US" sz="2400" dirty="0"/>
              <a:t>	667	Combined Food Preparation and Serving Workers, Including Fast Food</a:t>
            </a:r>
          </a:p>
          <a:p>
            <a:pPr marL="0" indent="0">
              <a:buNone/>
              <a:tabLst>
                <a:tab pos="1198563" algn="r"/>
                <a:tab pos="1368425" algn="l"/>
              </a:tabLst>
            </a:pPr>
            <a:r>
              <a:rPr lang="en-US" sz="2400" dirty="0"/>
              <a:t>	657	Registered Nurses</a:t>
            </a:r>
          </a:p>
          <a:p>
            <a:pPr marL="0" indent="0">
              <a:buNone/>
              <a:tabLst>
                <a:tab pos="1198563" algn="r"/>
                <a:tab pos="1368425" algn="l"/>
              </a:tabLst>
            </a:pPr>
            <a:r>
              <a:rPr lang="en-US" sz="2400" dirty="0"/>
              <a:t>	615	Carpenters</a:t>
            </a:r>
          </a:p>
          <a:p>
            <a:pPr marL="0" indent="0">
              <a:buNone/>
              <a:tabLst>
                <a:tab pos="1198563" algn="r"/>
                <a:tab pos="1368425" algn="l"/>
              </a:tabLst>
            </a:pPr>
            <a:r>
              <a:rPr lang="en-US" sz="2400" dirty="0"/>
              <a:t>	520	Retail Salespersons</a:t>
            </a:r>
          </a:p>
          <a:p>
            <a:pPr marL="0" indent="0">
              <a:buNone/>
              <a:tabLst>
                <a:tab pos="1198563" algn="r"/>
                <a:tab pos="1368425" algn="l"/>
              </a:tabLst>
            </a:pPr>
            <a:r>
              <a:rPr lang="en-US" sz="2400" dirty="0"/>
              <a:t>	520	Secretaries and Administrative Assistants, Except Legal, Medical, and Executive</a:t>
            </a:r>
          </a:p>
          <a:p>
            <a:pPr marL="0" indent="0">
              <a:buNone/>
              <a:tabLst>
                <a:tab pos="1198563" algn="r"/>
                <a:tab pos="1368425" algn="l"/>
              </a:tabLst>
            </a:pPr>
            <a:r>
              <a:rPr lang="en-US" sz="2400" dirty="0"/>
              <a:t>	518	Customer Service Representatives</a:t>
            </a:r>
          </a:p>
          <a:p>
            <a:pPr marL="0" indent="0">
              <a:buNone/>
              <a:tabLst>
                <a:tab pos="1198563" algn="r"/>
                <a:tab pos="1368425" algn="l"/>
              </a:tabLst>
            </a:pPr>
            <a:r>
              <a:rPr lang="en-US" sz="2400" dirty="0"/>
              <a:t>	470	Nursing Assistants</a:t>
            </a:r>
          </a:p>
          <a:p>
            <a:pPr marL="0" indent="0">
              <a:buNone/>
              <a:tabLst>
                <a:tab pos="1198563" algn="r"/>
                <a:tab pos="1368425" algn="l"/>
              </a:tabLst>
            </a:pPr>
            <a:r>
              <a:rPr lang="en-US" sz="2400" dirty="0"/>
              <a:t>	445	Laborers and Freight, Stock, and Material Movers, Hand</a:t>
            </a:r>
          </a:p>
          <a:p>
            <a:pPr marL="0" indent="0">
              <a:buNone/>
              <a:tabLst>
                <a:tab pos="1198563" algn="r"/>
                <a:tab pos="1368425" algn="l"/>
              </a:tabLst>
            </a:pPr>
            <a:r>
              <a:rPr lang="en-US" sz="2400" dirty="0"/>
              <a:t>	383	Heavy and Tractor-Trailer Truck Drivers</a:t>
            </a:r>
          </a:p>
          <a:p>
            <a:pPr marL="0" indent="0">
              <a:buNone/>
              <a:tabLst>
                <a:tab pos="1198563" algn="r"/>
                <a:tab pos="1368425" algn="l"/>
              </a:tabLst>
            </a:pPr>
            <a:r>
              <a:rPr lang="en-US" sz="2400" dirty="0"/>
              <a:t>	347	Landscaping and </a:t>
            </a:r>
            <a:r>
              <a:rPr lang="en-US" sz="2400" dirty="0" err="1"/>
              <a:t>Groundskeeping</a:t>
            </a:r>
            <a:r>
              <a:rPr lang="en-US" sz="2400" dirty="0"/>
              <a:t> Workers</a:t>
            </a:r>
          </a:p>
          <a:p>
            <a:pPr marL="0" indent="0">
              <a:buNone/>
              <a:tabLst>
                <a:tab pos="1198563" algn="r"/>
                <a:tab pos="1368425" algn="l"/>
              </a:tabLst>
            </a:pPr>
            <a:r>
              <a:rPr lang="en-US" sz="2400" dirty="0"/>
              <a:t>	254	Janitors and Cleaners, Except Maids and Housekeeping Cleaners</a:t>
            </a:r>
          </a:p>
          <a:p>
            <a:pPr marL="0" indent="0">
              <a:buNone/>
              <a:tabLst>
                <a:tab pos="1198563" algn="r"/>
                <a:tab pos="1368425" algn="l"/>
              </a:tabLst>
            </a:pPr>
            <a:r>
              <a:rPr lang="en-US" sz="2400" dirty="0"/>
              <a:t>	246	Construction Laborers</a:t>
            </a:r>
          </a:p>
          <a:p>
            <a:pPr marL="0" indent="0">
              <a:buNone/>
              <a:tabLst>
                <a:tab pos="1198563" algn="r"/>
                <a:tab pos="1368425" algn="l"/>
              </a:tabLst>
            </a:pPr>
            <a:r>
              <a:rPr lang="en-US" sz="2400" dirty="0"/>
              <a:t>	229	Maids and Housekeeping Cleaners</a:t>
            </a:r>
          </a:p>
          <a:p>
            <a:pPr marL="0" indent="0">
              <a:buNone/>
              <a:tabLst>
                <a:tab pos="1198563" algn="r"/>
                <a:tab pos="1368425" algn="l"/>
              </a:tabLst>
            </a:pPr>
            <a:r>
              <a:rPr lang="en-US" sz="2400" dirty="0"/>
              <a:t>	225	First-Line Supervisors of Construction Trades and Extraction Workers</a:t>
            </a:r>
          </a:p>
          <a:p>
            <a:pPr marL="0" indent="0">
              <a:buNone/>
              <a:tabLst>
                <a:tab pos="1198563" algn="r"/>
                <a:tab pos="1368425" algn="l"/>
              </a:tabLst>
            </a:pPr>
            <a:r>
              <a:rPr lang="en-US" sz="2400" dirty="0"/>
              <a:t>	224	Childcare Workers</a:t>
            </a:r>
          </a:p>
          <a:p>
            <a:pPr marL="0" indent="0">
              <a:buNone/>
              <a:tabLst>
                <a:tab pos="1198563" algn="r"/>
                <a:tab pos="1368425" algn="l"/>
              </a:tabLst>
            </a:pPr>
            <a:r>
              <a:rPr lang="en-US" sz="2400" dirty="0"/>
              <a:t>	224	First-Line Supervisors of Office and Administrative Support Workers</a:t>
            </a:r>
          </a:p>
          <a:p>
            <a:pPr marL="0" indent="0">
              <a:buNone/>
              <a:tabLst>
                <a:tab pos="1198563" algn="r"/>
                <a:tab pos="1368425" algn="l"/>
              </a:tabLst>
            </a:pPr>
            <a:r>
              <a:rPr lang="en-US" sz="2400" dirty="0"/>
              <a:t>	217	Bookkeeping, Accounting, and Auditing Clerks</a:t>
            </a:r>
          </a:p>
          <a:p>
            <a:pPr marL="0" indent="0">
              <a:buNone/>
              <a:tabLst>
                <a:tab pos="1198563" algn="r"/>
                <a:tab pos="1368425" algn="l"/>
              </a:tabLst>
            </a:pPr>
            <a:r>
              <a:rPr lang="en-US" sz="2400" dirty="0"/>
              <a:t>	201	Operating Engineers and Other Construction Equipment Operators</a:t>
            </a:r>
          </a:p>
          <a:p>
            <a:pPr marL="0" indent="0">
              <a:buNone/>
              <a:tabLst>
                <a:tab pos="1198563" algn="r"/>
                <a:tab pos="1368425" algn="l"/>
              </a:tabLst>
            </a:pPr>
            <a:r>
              <a:rPr lang="en-US" sz="2400" dirty="0"/>
              <a:t>	200	Cooks, Restaurant</a:t>
            </a:r>
          </a:p>
          <a:p>
            <a:pPr marL="0" indent="0">
              <a:buNone/>
              <a:tabLst>
                <a:tab pos="1198563" algn="r"/>
                <a:tab pos="1368425" algn="l"/>
              </a:tabLst>
            </a:pPr>
            <a:r>
              <a:rPr lang="en-US" sz="2400" dirty="0"/>
              <a:t>	188	Clergy</a:t>
            </a:r>
          </a:p>
          <a:p>
            <a:pPr marL="0" indent="0">
              <a:buNone/>
              <a:tabLst>
                <a:tab pos="1198563" algn="r"/>
                <a:tab pos="1368425" algn="l"/>
              </a:tabLst>
            </a:pPr>
            <a:r>
              <a:rPr lang="en-US" sz="2400" dirty="0"/>
              <a:t>	181	Social and Human Service Assistants</a:t>
            </a:r>
          </a:p>
          <a:p>
            <a:pPr marL="0" indent="0">
              <a:buNone/>
              <a:tabLst>
                <a:tab pos="1198563" algn="r"/>
                <a:tab pos="1368425" algn="l"/>
              </a:tabLst>
            </a:pPr>
            <a:r>
              <a:rPr lang="en-US" sz="2400" dirty="0"/>
              <a:t>	180	Office Clerks, General</a:t>
            </a:r>
          </a:p>
          <a:p>
            <a:pPr marL="0" indent="0">
              <a:buNone/>
              <a:tabLst>
                <a:tab pos="1198563" algn="r"/>
                <a:tab pos="1368425" algn="l"/>
              </a:tabLst>
            </a:pPr>
            <a:r>
              <a:rPr lang="en-US" sz="2400" dirty="0"/>
              <a:t>	176	General and Operations Managers</a:t>
            </a:r>
          </a:p>
          <a:p>
            <a:pPr marL="0" indent="0">
              <a:buNone/>
              <a:tabLst>
                <a:tab pos="1198563" algn="r"/>
                <a:tab pos="1368425" algn="l"/>
              </a:tabLst>
            </a:pPr>
            <a:r>
              <a:rPr lang="en-US" sz="2400" dirty="0"/>
              <a:t>	172	Insurance Sales Agents</a:t>
            </a:r>
          </a:p>
          <a:p>
            <a:pPr marL="0" indent="0">
              <a:buNone/>
              <a:tabLst>
                <a:tab pos="1198563" algn="r"/>
                <a:tab pos="1368425" algn="l"/>
              </a:tabLst>
            </a:pPr>
            <a:r>
              <a:rPr lang="en-US" sz="2400" dirty="0"/>
              <a:t>	162	Heating, Air Conditioning, and Refrigeration Mechanics and Installers</a:t>
            </a:r>
          </a:p>
          <a:p>
            <a:pPr marL="0" indent="0">
              <a:buNone/>
              <a:tabLst>
                <a:tab pos="1198563" algn="r"/>
                <a:tab pos="1368425" algn="l"/>
              </a:tabLst>
            </a:pPr>
            <a:r>
              <a:rPr lang="en-US" sz="2400" dirty="0"/>
              <a:t>	160	Medical Secretaries</a:t>
            </a:r>
          </a:p>
          <a:p>
            <a:pPr marL="0" indent="0">
              <a:buNone/>
              <a:tabLst>
                <a:tab pos="1198563" algn="r"/>
                <a:tab pos="1368425" algn="l"/>
              </a:tabLst>
            </a:pPr>
            <a:r>
              <a:rPr lang="en-US" sz="2400" dirty="0"/>
              <a:t>	157	Preschool Teachers, Except Special Education</a:t>
            </a:r>
          </a:p>
          <a:p>
            <a:pPr marL="0" indent="0">
              <a:buNone/>
              <a:tabLst>
                <a:tab pos="1198563" algn="r"/>
                <a:tab pos="1368425" algn="l"/>
              </a:tabLst>
            </a:pPr>
            <a:r>
              <a:rPr lang="en-US" sz="2400" dirty="0"/>
              <a:t>	151	Pharmacy Technicians</a:t>
            </a:r>
          </a:p>
          <a:p>
            <a:pPr marL="0" indent="0">
              <a:buNone/>
              <a:tabLst>
                <a:tab pos="1198563" algn="r"/>
                <a:tab pos="1368425" algn="l"/>
              </a:tabLst>
            </a:pPr>
            <a:r>
              <a:rPr lang="en-US" sz="2400" dirty="0"/>
              <a:t>	150	Receptionists and Information Clerks</a:t>
            </a:r>
          </a:p>
          <a:p>
            <a:pPr marL="0" indent="0">
              <a:buNone/>
              <a:tabLst>
                <a:tab pos="1198563" algn="r"/>
                <a:tab pos="1368425" algn="l"/>
              </a:tabLst>
            </a:pPr>
            <a:r>
              <a:rPr lang="en-US" sz="2400" dirty="0"/>
              <a:t>	148	Medical Assistants</a:t>
            </a:r>
          </a:p>
        </p:txBody>
      </p:sp>
    </p:spTree>
    <p:extLst>
      <p:ext uri="{BB962C8B-B14F-4D97-AF65-F5344CB8AC3E}">
        <p14:creationId xmlns:p14="http://schemas.microsoft.com/office/powerpoint/2010/main" val="48050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NC Associate Degrees </a:t>
            </a:r>
            <a:r>
              <a:rPr lang="mr-IN" dirty="0" smtClean="0"/>
              <a:t>–</a:t>
            </a:r>
            <a:r>
              <a:rPr lang="en-US" dirty="0" smtClean="0"/>
              <a:t/>
            </a:r>
            <a:br>
              <a:rPr lang="en-US" dirty="0" smtClean="0"/>
            </a:br>
            <a:r>
              <a:rPr lang="en-US" dirty="0" smtClean="0"/>
              <a:t>Five-Year Employment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47800"/>
            <a:ext cx="12661391" cy="5105400"/>
          </a:xfrm>
          <a:prstGeom prst="rect">
            <a:avLst/>
          </a:prstGeom>
        </p:spPr>
      </p:pic>
      <p:sp>
        <p:nvSpPr>
          <p:cNvPr id="5" name="TextBox 4"/>
          <p:cNvSpPr txBox="1"/>
          <p:nvPr/>
        </p:nvSpPr>
        <p:spPr>
          <a:xfrm>
            <a:off x="8305800" y="2971800"/>
            <a:ext cx="2836934" cy="461665"/>
          </a:xfrm>
          <a:prstGeom prst="rect">
            <a:avLst/>
          </a:prstGeom>
          <a:noFill/>
        </p:spPr>
        <p:txBody>
          <a:bodyPr wrap="square" rtlCol="0">
            <a:spAutoFit/>
          </a:bodyPr>
          <a:lstStyle/>
          <a:p>
            <a:r>
              <a:rPr lang="en-US" sz="2400" smtClean="0"/>
              <a:t>76%</a:t>
            </a:r>
            <a:endParaRPr lang="en-US" sz="2400" dirty="0"/>
          </a:p>
        </p:txBody>
      </p:sp>
      <p:sp>
        <p:nvSpPr>
          <p:cNvPr id="6" name="TextBox 5"/>
          <p:cNvSpPr txBox="1"/>
          <p:nvPr/>
        </p:nvSpPr>
        <p:spPr>
          <a:xfrm>
            <a:off x="1400933" y="2740967"/>
            <a:ext cx="2836934" cy="461665"/>
          </a:xfrm>
          <a:prstGeom prst="rect">
            <a:avLst/>
          </a:prstGeom>
          <a:noFill/>
        </p:spPr>
        <p:txBody>
          <a:bodyPr wrap="square" rtlCol="0">
            <a:spAutoFit/>
          </a:bodyPr>
          <a:lstStyle/>
          <a:p>
            <a:r>
              <a:rPr lang="en-US" sz="2400" dirty="0" smtClean="0"/>
              <a:t>83%</a:t>
            </a:r>
            <a:endParaRPr lang="en-US" sz="2400" dirty="0"/>
          </a:p>
        </p:txBody>
      </p:sp>
    </p:spTree>
    <p:extLst>
      <p:ext uri="{BB962C8B-B14F-4D97-AF65-F5344CB8AC3E}">
        <p14:creationId xmlns:p14="http://schemas.microsoft.com/office/powerpoint/2010/main" val="91558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NC Associate Degrees – </a:t>
            </a:r>
            <a:br>
              <a:rPr lang="en-US" dirty="0" smtClean="0"/>
            </a:br>
            <a:r>
              <a:rPr lang="en-US" dirty="0" smtClean="0"/>
              <a:t>Five-Year Employment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524000"/>
            <a:ext cx="9978213" cy="4038600"/>
          </a:xfrm>
          <a:prstGeom prst="rect">
            <a:avLst/>
          </a:prstGeom>
        </p:spPr>
      </p:pic>
      <p:sp>
        <p:nvSpPr>
          <p:cNvPr id="5" name="TextBox 4"/>
          <p:cNvSpPr txBox="1"/>
          <p:nvPr/>
        </p:nvSpPr>
        <p:spPr>
          <a:xfrm>
            <a:off x="6632448" y="2499964"/>
            <a:ext cx="2836934" cy="461665"/>
          </a:xfrm>
          <a:prstGeom prst="rect">
            <a:avLst/>
          </a:prstGeom>
          <a:noFill/>
        </p:spPr>
        <p:txBody>
          <a:bodyPr wrap="square" rtlCol="0">
            <a:spAutoFit/>
          </a:bodyPr>
          <a:lstStyle/>
          <a:p>
            <a:r>
              <a:rPr lang="en-US" sz="2400" smtClean="0"/>
              <a:t>84%</a:t>
            </a:r>
            <a:endParaRPr lang="en-US" sz="2400" dirty="0"/>
          </a:p>
        </p:txBody>
      </p:sp>
      <p:sp>
        <p:nvSpPr>
          <p:cNvPr id="6" name="TextBox 5"/>
          <p:cNvSpPr txBox="1"/>
          <p:nvPr/>
        </p:nvSpPr>
        <p:spPr>
          <a:xfrm>
            <a:off x="6629400" y="3312467"/>
            <a:ext cx="2836934" cy="461665"/>
          </a:xfrm>
          <a:prstGeom prst="rect">
            <a:avLst/>
          </a:prstGeom>
          <a:noFill/>
        </p:spPr>
        <p:txBody>
          <a:bodyPr wrap="square" rtlCol="0">
            <a:spAutoFit/>
          </a:bodyPr>
          <a:lstStyle/>
          <a:p>
            <a:r>
              <a:rPr lang="en-US" sz="2400" dirty="0" smtClean="0"/>
              <a:t>72%</a:t>
            </a:r>
            <a:endParaRPr lang="en-US" sz="2400" dirty="0"/>
          </a:p>
        </p:txBody>
      </p:sp>
      <p:sp>
        <p:nvSpPr>
          <p:cNvPr id="7" name="TextBox 6"/>
          <p:cNvSpPr txBox="1"/>
          <p:nvPr/>
        </p:nvSpPr>
        <p:spPr>
          <a:xfrm>
            <a:off x="914400" y="3186790"/>
            <a:ext cx="2836934" cy="461665"/>
          </a:xfrm>
          <a:prstGeom prst="rect">
            <a:avLst/>
          </a:prstGeom>
          <a:noFill/>
        </p:spPr>
        <p:txBody>
          <a:bodyPr wrap="square" rtlCol="0">
            <a:spAutoFit/>
          </a:bodyPr>
          <a:lstStyle/>
          <a:p>
            <a:r>
              <a:rPr lang="en-US" sz="2400" dirty="0" smtClean="0"/>
              <a:t>79%</a:t>
            </a:r>
            <a:endParaRPr lang="en-US" sz="2400" dirty="0"/>
          </a:p>
        </p:txBody>
      </p:sp>
      <p:sp>
        <p:nvSpPr>
          <p:cNvPr id="8" name="TextBox 7"/>
          <p:cNvSpPr txBox="1"/>
          <p:nvPr/>
        </p:nvSpPr>
        <p:spPr>
          <a:xfrm>
            <a:off x="914400" y="2253182"/>
            <a:ext cx="2836934" cy="461665"/>
          </a:xfrm>
          <a:prstGeom prst="rect">
            <a:avLst/>
          </a:prstGeom>
          <a:noFill/>
        </p:spPr>
        <p:txBody>
          <a:bodyPr wrap="square" rtlCol="0">
            <a:spAutoFit/>
          </a:bodyPr>
          <a:lstStyle/>
          <a:p>
            <a:r>
              <a:rPr lang="en-US" sz="2400" dirty="0" smtClean="0"/>
              <a:t>92%</a:t>
            </a:r>
            <a:endParaRPr lang="en-US" sz="2400" dirty="0"/>
          </a:p>
        </p:txBody>
      </p:sp>
    </p:spTree>
    <p:extLst>
      <p:ext uri="{BB962C8B-B14F-4D97-AF65-F5344CB8AC3E}">
        <p14:creationId xmlns:p14="http://schemas.microsoft.com/office/powerpoint/2010/main" val="17574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All NC Bachelor Degrees </a:t>
            </a:r>
            <a:r>
              <a:rPr lang="mr-IN" smtClean="0"/>
              <a:t>–</a:t>
            </a:r>
            <a:r>
              <a:rPr lang="en-US" smtClean="0"/>
              <a:t/>
            </a:r>
            <a:br>
              <a:rPr lang="en-US" smtClean="0"/>
            </a:br>
            <a:r>
              <a:rPr lang="en-US" smtClean="0"/>
              <a:t>Five-Year Employment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12358656" cy="5029200"/>
          </a:xfrm>
          <a:prstGeom prst="rect">
            <a:avLst/>
          </a:prstGeom>
        </p:spPr>
      </p:pic>
      <p:sp>
        <p:nvSpPr>
          <p:cNvPr id="4" name="TextBox 3"/>
          <p:cNvSpPr txBox="1"/>
          <p:nvPr/>
        </p:nvSpPr>
        <p:spPr>
          <a:xfrm>
            <a:off x="8229600" y="3276600"/>
            <a:ext cx="2836934" cy="461665"/>
          </a:xfrm>
          <a:prstGeom prst="rect">
            <a:avLst/>
          </a:prstGeom>
          <a:noFill/>
        </p:spPr>
        <p:txBody>
          <a:bodyPr wrap="square" rtlCol="0">
            <a:spAutoFit/>
          </a:bodyPr>
          <a:lstStyle/>
          <a:p>
            <a:r>
              <a:rPr lang="en-US" sz="2400" smtClean="0"/>
              <a:t>63%</a:t>
            </a:r>
            <a:endParaRPr lang="en-US" sz="2400" dirty="0"/>
          </a:p>
        </p:txBody>
      </p:sp>
      <p:sp>
        <p:nvSpPr>
          <p:cNvPr id="5" name="TextBox 4"/>
          <p:cNvSpPr txBox="1"/>
          <p:nvPr/>
        </p:nvSpPr>
        <p:spPr>
          <a:xfrm>
            <a:off x="1400933" y="2838006"/>
            <a:ext cx="2836934" cy="461665"/>
          </a:xfrm>
          <a:prstGeom prst="rect">
            <a:avLst/>
          </a:prstGeom>
          <a:noFill/>
        </p:spPr>
        <p:txBody>
          <a:bodyPr wrap="square" rtlCol="0">
            <a:spAutoFit/>
          </a:bodyPr>
          <a:lstStyle/>
          <a:p>
            <a:r>
              <a:rPr lang="en-US" sz="2400" dirty="0" smtClean="0"/>
              <a:t>77%</a:t>
            </a:r>
            <a:endParaRPr lang="en-US" sz="2400" dirty="0"/>
          </a:p>
        </p:txBody>
      </p:sp>
    </p:spTree>
    <p:extLst>
      <p:ext uri="{BB962C8B-B14F-4D97-AF65-F5344CB8AC3E}">
        <p14:creationId xmlns:p14="http://schemas.microsoft.com/office/powerpoint/2010/main" val="55271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NC Engineering Bachelor Degree </a:t>
            </a:r>
            <a:r>
              <a:rPr lang="mr-IN" smtClean="0"/>
              <a:t>–</a:t>
            </a:r>
            <a:r>
              <a:rPr lang="en-US" smtClean="0"/>
              <a:t/>
            </a:r>
            <a:br>
              <a:rPr lang="en-US" smtClean="0"/>
            </a:br>
            <a:r>
              <a:rPr lang="en-US" smtClean="0"/>
              <a:t>Five-Year Employment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3" y="1447800"/>
            <a:ext cx="12322583" cy="5029200"/>
          </a:xfrm>
          <a:prstGeom prst="rect">
            <a:avLst/>
          </a:prstGeom>
        </p:spPr>
      </p:pic>
      <p:sp>
        <p:nvSpPr>
          <p:cNvPr id="5" name="TextBox 4"/>
          <p:cNvSpPr txBox="1"/>
          <p:nvPr/>
        </p:nvSpPr>
        <p:spPr>
          <a:xfrm>
            <a:off x="8229600" y="3553151"/>
            <a:ext cx="2836934" cy="461665"/>
          </a:xfrm>
          <a:prstGeom prst="rect">
            <a:avLst/>
          </a:prstGeom>
          <a:noFill/>
        </p:spPr>
        <p:txBody>
          <a:bodyPr wrap="square" rtlCol="0">
            <a:spAutoFit/>
          </a:bodyPr>
          <a:lstStyle/>
          <a:p>
            <a:r>
              <a:rPr lang="en-US" sz="2400" dirty="0" smtClean="0"/>
              <a:t>57%</a:t>
            </a:r>
            <a:endParaRPr lang="en-US" sz="2400" dirty="0"/>
          </a:p>
        </p:txBody>
      </p:sp>
      <p:sp>
        <p:nvSpPr>
          <p:cNvPr id="6" name="TextBox 5"/>
          <p:cNvSpPr txBox="1"/>
          <p:nvPr/>
        </p:nvSpPr>
        <p:spPr>
          <a:xfrm>
            <a:off x="1400933" y="3076247"/>
            <a:ext cx="2836934" cy="461665"/>
          </a:xfrm>
          <a:prstGeom prst="rect">
            <a:avLst/>
          </a:prstGeom>
          <a:noFill/>
        </p:spPr>
        <p:txBody>
          <a:bodyPr wrap="square" rtlCol="0">
            <a:spAutoFit/>
          </a:bodyPr>
          <a:lstStyle/>
          <a:p>
            <a:r>
              <a:rPr lang="en-US" sz="2400" dirty="0" smtClean="0"/>
              <a:t>69%</a:t>
            </a:r>
            <a:endParaRPr lang="en-US" sz="2400" dirty="0"/>
          </a:p>
        </p:txBody>
      </p:sp>
    </p:spTree>
    <p:extLst>
      <p:ext uri="{BB962C8B-B14F-4D97-AF65-F5344CB8AC3E}">
        <p14:creationId xmlns:p14="http://schemas.microsoft.com/office/powerpoint/2010/main" val="83763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 Engineering Bachelor Degree </a:t>
            </a:r>
            <a:r>
              <a:rPr lang="mr-IN" dirty="0"/>
              <a:t>–</a:t>
            </a:r>
            <a:r>
              <a:rPr lang="en-US" dirty="0"/>
              <a:t/>
            </a:r>
            <a:br>
              <a:rPr lang="en-US" dirty="0"/>
            </a:br>
            <a:r>
              <a:rPr lang="en-US" dirty="0"/>
              <a:t>Five-Year Employment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6" y="1494050"/>
            <a:ext cx="11927407" cy="4735299"/>
          </a:xfrm>
          <a:prstGeom prst="rect">
            <a:avLst/>
          </a:prstGeom>
        </p:spPr>
      </p:pic>
    </p:spTree>
    <p:extLst>
      <p:ext uri="{BB962C8B-B14F-4D97-AF65-F5344CB8AC3E}">
        <p14:creationId xmlns:p14="http://schemas.microsoft.com/office/powerpoint/2010/main" val="94889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9911" cy="6858000"/>
          </a:xfrm>
          <a:prstGeom prst="rect">
            <a:avLst/>
          </a:prstGeom>
        </p:spPr>
      </p:pic>
    </p:spTree>
    <p:extLst>
      <p:ext uri="{BB962C8B-B14F-4D97-AF65-F5344CB8AC3E}">
        <p14:creationId xmlns:p14="http://schemas.microsoft.com/office/powerpoint/2010/main" val="198450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compare</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319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0400"/>
            <a:ext cx="9144000" cy="3700959"/>
          </a:xfrm>
          <a:prstGeom prst="rect">
            <a:avLst/>
          </a:prstGeom>
        </p:spPr>
      </p:pic>
      <p:sp>
        <p:nvSpPr>
          <p:cNvPr id="6" name="TextBox 5"/>
          <p:cNvSpPr txBox="1"/>
          <p:nvPr/>
        </p:nvSpPr>
        <p:spPr>
          <a:xfrm>
            <a:off x="2971800" y="2438400"/>
            <a:ext cx="3593548" cy="646331"/>
          </a:xfrm>
          <a:prstGeom prst="rect">
            <a:avLst/>
          </a:prstGeom>
          <a:noFill/>
        </p:spPr>
        <p:txBody>
          <a:bodyPr wrap="none" rtlCol="0">
            <a:spAutoFit/>
          </a:bodyPr>
          <a:lstStyle/>
          <a:p>
            <a:r>
              <a:rPr lang="en-US" dirty="0" smtClean="0"/>
              <a:t>NC Bachelor Degree – Engineering</a:t>
            </a:r>
          </a:p>
          <a:p>
            <a:r>
              <a:rPr lang="en-US" dirty="0" smtClean="0"/>
              <a:t>1,297 graduates</a:t>
            </a:r>
            <a:endParaRPr lang="en-US" dirty="0"/>
          </a:p>
        </p:txBody>
      </p:sp>
      <p:sp>
        <p:nvSpPr>
          <p:cNvPr id="7" name="TextBox 6"/>
          <p:cNvSpPr txBox="1"/>
          <p:nvPr/>
        </p:nvSpPr>
        <p:spPr>
          <a:xfrm>
            <a:off x="3200400" y="5867400"/>
            <a:ext cx="2351926" cy="646331"/>
          </a:xfrm>
          <a:prstGeom prst="rect">
            <a:avLst/>
          </a:prstGeom>
          <a:noFill/>
        </p:spPr>
        <p:txBody>
          <a:bodyPr wrap="none" rtlCol="0">
            <a:spAutoFit/>
          </a:bodyPr>
          <a:lstStyle/>
          <a:p>
            <a:r>
              <a:rPr lang="en-US" dirty="0" smtClean="0"/>
              <a:t>NC Associate Degrees</a:t>
            </a:r>
          </a:p>
          <a:p>
            <a:r>
              <a:rPr lang="en-US" dirty="0" smtClean="0"/>
              <a:t>5,310 graduates</a:t>
            </a:r>
            <a:endParaRPr lang="en-US" dirty="0"/>
          </a:p>
        </p:txBody>
      </p:sp>
      <p:sp>
        <p:nvSpPr>
          <p:cNvPr id="8" name="TextBox 7"/>
          <p:cNvSpPr txBox="1"/>
          <p:nvPr/>
        </p:nvSpPr>
        <p:spPr>
          <a:xfrm>
            <a:off x="6270490" y="1548400"/>
            <a:ext cx="2836934" cy="461665"/>
          </a:xfrm>
          <a:prstGeom prst="rect">
            <a:avLst/>
          </a:prstGeom>
          <a:noFill/>
        </p:spPr>
        <p:txBody>
          <a:bodyPr wrap="square" rtlCol="0">
            <a:spAutoFit/>
          </a:bodyPr>
          <a:lstStyle/>
          <a:p>
            <a:r>
              <a:rPr lang="en-US" sz="2400" dirty="0" smtClean="0"/>
              <a:t>57%</a:t>
            </a:r>
            <a:endParaRPr lang="en-US" sz="2400" dirty="0"/>
          </a:p>
        </p:txBody>
      </p:sp>
      <p:sp>
        <p:nvSpPr>
          <p:cNvPr id="9" name="TextBox 8"/>
          <p:cNvSpPr txBox="1"/>
          <p:nvPr/>
        </p:nvSpPr>
        <p:spPr>
          <a:xfrm>
            <a:off x="1019933" y="1203544"/>
            <a:ext cx="2836934" cy="461665"/>
          </a:xfrm>
          <a:prstGeom prst="rect">
            <a:avLst/>
          </a:prstGeom>
          <a:noFill/>
        </p:spPr>
        <p:txBody>
          <a:bodyPr wrap="square" rtlCol="0">
            <a:spAutoFit/>
          </a:bodyPr>
          <a:lstStyle/>
          <a:p>
            <a:r>
              <a:rPr lang="en-US" sz="2400" dirty="0" smtClean="0"/>
              <a:t>69%</a:t>
            </a:r>
            <a:endParaRPr lang="en-US" sz="2400" dirty="0"/>
          </a:p>
        </p:txBody>
      </p:sp>
      <p:sp>
        <p:nvSpPr>
          <p:cNvPr id="10" name="TextBox 9"/>
          <p:cNvSpPr txBox="1"/>
          <p:nvPr/>
        </p:nvSpPr>
        <p:spPr>
          <a:xfrm>
            <a:off x="1032125" y="4805455"/>
            <a:ext cx="2836934" cy="461665"/>
          </a:xfrm>
          <a:prstGeom prst="rect">
            <a:avLst/>
          </a:prstGeom>
          <a:noFill/>
        </p:spPr>
        <p:txBody>
          <a:bodyPr wrap="square" rtlCol="0">
            <a:spAutoFit/>
          </a:bodyPr>
          <a:lstStyle/>
          <a:p>
            <a:r>
              <a:rPr lang="en-US" sz="2400" dirty="0" smtClean="0"/>
              <a:t>79-92%</a:t>
            </a:r>
            <a:endParaRPr lang="en-US" sz="2400" dirty="0"/>
          </a:p>
        </p:txBody>
      </p:sp>
      <p:sp>
        <p:nvSpPr>
          <p:cNvPr id="11" name="TextBox 10"/>
          <p:cNvSpPr txBox="1"/>
          <p:nvPr/>
        </p:nvSpPr>
        <p:spPr>
          <a:xfrm>
            <a:off x="5867400" y="4854978"/>
            <a:ext cx="2836934" cy="461665"/>
          </a:xfrm>
          <a:prstGeom prst="rect">
            <a:avLst/>
          </a:prstGeom>
          <a:noFill/>
        </p:spPr>
        <p:txBody>
          <a:bodyPr wrap="square" rtlCol="0">
            <a:spAutoFit/>
          </a:bodyPr>
          <a:lstStyle/>
          <a:p>
            <a:r>
              <a:rPr lang="en-US" sz="2400" dirty="0" smtClean="0"/>
              <a:t>72-84%</a:t>
            </a:r>
            <a:endParaRPr lang="en-US" sz="2400" dirty="0"/>
          </a:p>
        </p:txBody>
      </p:sp>
    </p:spTree>
    <p:extLst>
      <p:ext uri="{BB962C8B-B14F-4D97-AF65-F5344CB8AC3E}">
        <p14:creationId xmlns:p14="http://schemas.microsoft.com/office/powerpoint/2010/main" val="203248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 y="-76200"/>
            <a:ext cx="9144000" cy="37210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45009"/>
            <a:ext cx="9144000" cy="3700959"/>
          </a:xfrm>
          <a:prstGeom prst="rect">
            <a:avLst/>
          </a:prstGeom>
        </p:spPr>
      </p:pic>
      <p:sp>
        <p:nvSpPr>
          <p:cNvPr id="4" name="TextBox 3"/>
          <p:cNvSpPr txBox="1"/>
          <p:nvPr/>
        </p:nvSpPr>
        <p:spPr>
          <a:xfrm>
            <a:off x="3486157" y="2362200"/>
            <a:ext cx="2171685" cy="646331"/>
          </a:xfrm>
          <a:prstGeom prst="rect">
            <a:avLst/>
          </a:prstGeom>
          <a:noFill/>
        </p:spPr>
        <p:txBody>
          <a:bodyPr wrap="none" rtlCol="0">
            <a:spAutoFit/>
          </a:bodyPr>
          <a:lstStyle/>
          <a:p>
            <a:r>
              <a:rPr lang="en-US" dirty="0" smtClean="0"/>
              <a:t>NC Bachelor Degree</a:t>
            </a:r>
          </a:p>
          <a:p>
            <a:r>
              <a:rPr lang="en-US" dirty="0" smtClean="0"/>
              <a:t>29,044 graduates</a:t>
            </a:r>
            <a:endParaRPr lang="en-US" dirty="0"/>
          </a:p>
        </p:txBody>
      </p:sp>
      <p:sp>
        <p:nvSpPr>
          <p:cNvPr id="8" name="TextBox 7"/>
          <p:cNvSpPr txBox="1"/>
          <p:nvPr/>
        </p:nvSpPr>
        <p:spPr>
          <a:xfrm>
            <a:off x="3200400" y="5867400"/>
            <a:ext cx="2351926" cy="646331"/>
          </a:xfrm>
          <a:prstGeom prst="rect">
            <a:avLst/>
          </a:prstGeom>
          <a:noFill/>
        </p:spPr>
        <p:txBody>
          <a:bodyPr wrap="none" rtlCol="0">
            <a:spAutoFit/>
          </a:bodyPr>
          <a:lstStyle/>
          <a:p>
            <a:r>
              <a:rPr lang="en-US" dirty="0" smtClean="0"/>
              <a:t>NC Associate Degrees</a:t>
            </a:r>
          </a:p>
          <a:p>
            <a:r>
              <a:rPr lang="en-US" dirty="0" smtClean="0"/>
              <a:t>5,310 graduates</a:t>
            </a:r>
            <a:endParaRPr lang="en-US" dirty="0"/>
          </a:p>
        </p:txBody>
      </p:sp>
      <p:sp>
        <p:nvSpPr>
          <p:cNvPr id="7" name="TextBox 6"/>
          <p:cNvSpPr txBox="1"/>
          <p:nvPr/>
        </p:nvSpPr>
        <p:spPr>
          <a:xfrm>
            <a:off x="1032125" y="4805455"/>
            <a:ext cx="2836934" cy="461665"/>
          </a:xfrm>
          <a:prstGeom prst="rect">
            <a:avLst/>
          </a:prstGeom>
          <a:noFill/>
        </p:spPr>
        <p:txBody>
          <a:bodyPr wrap="square" rtlCol="0">
            <a:spAutoFit/>
          </a:bodyPr>
          <a:lstStyle/>
          <a:p>
            <a:r>
              <a:rPr lang="en-US" sz="2400" dirty="0" smtClean="0"/>
              <a:t>79-92%</a:t>
            </a:r>
            <a:endParaRPr lang="en-US" sz="2400" dirty="0"/>
          </a:p>
        </p:txBody>
      </p:sp>
      <p:sp>
        <p:nvSpPr>
          <p:cNvPr id="9" name="TextBox 8"/>
          <p:cNvSpPr txBox="1"/>
          <p:nvPr/>
        </p:nvSpPr>
        <p:spPr>
          <a:xfrm>
            <a:off x="5867400" y="4854978"/>
            <a:ext cx="2836934" cy="461665"/>
          </a:xfrm>
          <a:prstGeom prst="rect">
            <a:avLst/>
          </a:prstGeom>
          <a:noFill/>
        </p:spPr>
        <p:txBody>
          <a:bodyPr wrap="square" rtlCol="0">
            <a:spAutoFit/>
          </a:bodyPr>
          <a:lstStyle/>
          <a:p>
            <a:r>
              <a:rPr lang="en-US" sz="2400" dirty="0" smtClean="0"/>
              <a:t>72-84%</a:t>
            </a:r>
            <a:endParaRPr lang="en-US" sz="2400" dirty="0"/>
          </a:p>
        </p:txBody>
      </p:sp>
      <p:sp>
        <p:nvSpPr>
          <p:cNvPr id="12" name="TextBox 11"/>
          <p:cNvSpPr txBox="1"/>
          <p:nvPr/>
        </p:nvSpPr>
        <p:spPr>
          <a:xfrm>
            <a:off x="6307066" y="1215868"/>
            <a:ext cx="2836934" cy="461665"/>
          </a:xfrm>
          <a:prstGeom prst="rect">
            <a:avLst/>
          </a:prstGeom>
          <a:noFill/>
        </p:spPr>
        <p:txBody>
          <a:bodyPr wrap="square" rtlCol="0">
            <a:spAutoFit/>
          </a:bodyPr>
          <a:lstStyle/>
          <a:p>
            <a:r>
              <a:rPr lang="en-US" sz="2400" smtClean="0"/>
              <a:t>63%</a:t>
            </a:r>
            <a:endParaRPr lang="en-US" sz="2400" dirty="0"/>
          </a:p>
        </p:txBody>
      </p:sp>
      <p:sp>
        <p:nvSpPr>
          <p:cNvPr id="13" name="TextBox 12"/>
          <p:cNvSpPr txBox="1"/>
          <p:nvPr/>
        </p:nvSpPr>
        <p:spPr>
          <a:xfrm>
            <a:off x="1219200" y="912168"/>
            <a:ext cx="2836934" cy="461665"/>
          </a:xfrm>
          <a:prstGeom prst="rect">
            <a:avLst/>
          </a:prstGeom>
          <a:noFill/>
        </p:spPr>
        <p:txBody>
          <a:bodyPr wrap="square" rtlCol="0">
            <a:spAutoFit/>
          </a:bodyPr>
          <a:lstStyle/>
          <a:p>
            <a:r>
              <a:rPr lang="en-US" sz="2400" dirty="0" smtClean="0"/>
              <a:t>77%</a:t>
            </a:r>
            <a:endParaRPr lang="en-US" sz="2400" dirty="0"/>
          </a:p>
        </p:txBody>
      </p:sp>
    </p:spTree>
    <p:extLst>
      <p:ext uri="{BB962C8B-B14F-4D97-AF65-F5344CB8AC3E}">
        <p14:creationId xmlns:p14="http://schemas.microsoft.com/office/powerpoint/2010/main" val="185530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p:txBody>
          <a:bodyPr>
            <a:normAutofit fontScale="90000"/>
          </a:bodyPr>
          <a:lstStyle/>
          <a:p>
            <a:pPr eaLnBrk="1" hangingPunct="1">
              <a:defRPr/>
            </a:pPr>
            <a:r>
              <a:rPr lang="en-US" sz="4200" dirty="0" smtClean="0">
                <a:effectLst>
                  <a:outerShdw blurRad="38100" dist="38100" dir="2700000" algn="tl">
                    <a:srgbClr val="DDDDDD"/>
                  </a:outerShdw>
                </a:effectLst>
                <a:latin typeface="Arial" charset="0"/>
                <a:ea typeface="ヒラギノ角ゴ Pro W3" charset="0"/>
                <a:cs typeface="ヒラギノ角ゴ Pro W3" charset="0"/>
              </a:rPr>
              <a:t>States with Most New Jobs</a:t>
            </a:r>
            <a:r>
              <a:rPr lang="en-US" dirty="0" smtClean="0">
                <a:effectLst>
                  <a:outerShdw blurRad="38100" dist="38100" dir="2700000" algn="tl">
                    <a:srgbClr val="DDDDDD"/>
                  </a:outerShdw>
                </a:effectLst>
                <a:latin typeface="Arial" charset="0"/>
                <a:ea typeface="ヒラギノ角ゴ Pro W3" charset="0"/>
                <a:cs typeface="ヒラギノ角ゴ Pro W3" charset="0"/>
              </a:rPr>
              <a:t/>
            </a:r>
            <a:br>
              <a:rPr lang="en-US" dirty="0" smtClean="0">
                <a:effectLst>
                  <a:outerShdw blurRad="38100" dist="38100" dir="2700000" algn="tl">
                    <a:srgbClr val="DDDDDD"/>
                  </a:outerShdw>
                </a:effectLst>
                <a:latin typeface="Arial" charset="0"/>
                <a:ea typeface="ヒラギノ角ゴ Pro W3" charset="0"/>
                <a:cs typeface="ヒラギノ角ゴ Pro W3" charset="0"/>
              </a:rPr>
            </a:br>
            <a:r>
              <a:rPr lang="en-US" sz="22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2014 - 2024)</a:t>
            </a:r>
            <a:endParaRPr lang="en-US" sz="22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1336323" name="Rectangle 3"/>
          <p:cNvSpPr>
            <a:spLocks noChangeArrowheads="1"/>
          </p:cNvSpPr>
          <p:nvPr/>
        </p:nvSpPr>
        <p:spPr bwMode="auto">
          <a:xfrm>
            <a:off x="3548059" y="1276535"/>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dirty="0">
                <a:effectLst>
                  <a:outerShdw blurRad="38100" dist="38100" dir="2700000" algn="tl">
                    <a:srgbClr val="DDDDDD"/>
                  </a:outerShdw>
                </a:effectLst>
              </a:rPr>
              <a:t>% </a:t>
            </a:r>
            <a:r>
              <a:rPr lang="en-US" sz="2200" b="1" dirty="0" smtClean="0">
                <a:effectLst>
                  <a:outerShdw blurRad="38100" dist="38100" dir="2700000" algn="tl">
                    <a:srgbClr val="DDDDDD"/>
                  </a:outerShdw>
                </a:effectLst>
              </a:rPr>
              <a:t>Change</a:t>
            </a:r>
            <a:endParaRPr lang="en-US" sz="2200" b="1" dirty="0">
              <a:effectLst>
                <a:outerShdw blurRad="38100" dist="38100" dir="2700000" algn="tl">
                  <a:srgbClr val="DDDDDD"/>
                </a:outerShdw>
              </a:effectLst>
            </a:endParaRPr>
          </a:p>
        </p:txBody>
      </p:sp>
      <p:sp>
        <p:nvSpPr>
          <p:cNvPr id="2" name="Rectangle 1"/>
          <p:cNvSpPr/>
          <p:nvPr/>
        </p:nvSpPr>
        <p:spPr>
          <a:xfrm>
            <a:off x="1692123" y="1276535"/>
            <a:ext cx="2190023" cy="397032"/>
          </a:xfrm>
          <a:prstGeom prst="rect">
            <a:avLst/>
          </a:prstGeom>
        </p:spPr>
        <p:txBody>
          <a:bodyPr wrap="none">
            <a:spAutoFit/>
          </a:bodyPr>
          <a:lstStyle/>
          <a:p>
            <a:pPr algn="ctr">
              <a:lnSpc>
                <a:spcPct val="90000"/>
              </a:lnSpc>
              <a:tabLst>
                <a:tab pos="1828800" algn="r"/>
                <a:tab pos="1947863" algn="l"/>
              </a:tabLst>
            </a:pPr>
            <a:r>
              <a:rPr lang="en-US" sz="2200" b="1" dirty="0">
                <a:ea typeface="ヒラギノ角ゴ Pro W3" charset="0"/>
                <a:cs typeface="Arial" charset="0"/>
              </a:rPr>
              <a:t>Numeric Change</a:t>
            </a:r>
          </a:p>
        </p:txBody>
      </p:sp>
      <p:sp>
        <p:nvSpPr>
          <p:cNvPr id="5" name="Rectangle 4"/>
          <p:cNvSpPr/>
          <p:nvPr/>
        </p:nvSpPr>
        <p:spPr>
          <a:xfrm>
            <a:off x="1265383" y="1621694"/>
            <a:ext cx="3801914" cy="23698795"/>
          </a:xfrm>
          <a:prstGeom prst="rect">
            <a:avLst/>
          </a:prstGeom>
        </p:spPr>
        <p:txBody>
          <a:bodyPr wrap="square">
            <a:spAutoFit/>
          </a:bodyPr>
          <a:lstStyle/>
          <a:p>
            <a:pPr>
              <a:spcAft>
                <a:spcPts val="600"/>
              </a:spcAft>
              <a:tabLst>
                <a:tab pos="1255713" algn="r"/>
                <a:tab pos="1368425" algn="l"/>
              </a:tabLst>
            </a:pPr>
            <a:r>
              <a:rPr lang="en-US" sz="2200" dirty="0"/>
              <a:t>	</a:t>
            </a:r>
            <a:r>
              <a:rPr lang="en-US" sz="2200" dirty="0" smtClean="0"/>
              <a:t>9,788,900</a:t>
            </a:r>
            <a:r>
              <a:rPr lang="en-US" sz="2200" dirty="0"/>
              <a:t>	</a:t>
            </a:r>
            <a:r>
              <a:rPr lang="en-US" sz="2200" dirty="0" smtClean="0"/>
              <a:t>United </a:t>
            </a:r>
            <a:r>
              <a:rPr lang="en-US" sz="2200" dirty="0"/>
              <a:t>States</a:t>
            </a:r>
          </a:p>
          <a:p>
            <a:pPr>
              <a:spcAft>
                <a:spcPts val="600"/>
              </a:spcAft>
              <a:tabLst>
                <a:tab pos="1255713" algn="r"/>
                <a:tab pos="1368425" algn="l"/>
              </a:tabLst>
            </a:pPr>
            <a:r>
              <a:rPr lang="en-US" sz="2200" dirty="0">
                <a:solidFill>
                  <a:srgbClr val="00B0F0"/>
                </a:solidFill>
              </a:rPr>
              <a:t>	</a:t>
            </a:r>
            <a:r>
              <a:rPr lang="en-US" sz="2200" dirty="0" smtClean="0">
                <a:solidFill>
                  <a:srgbClr val="00B0F0"/>
                </a:solidFill>
              </a:rPr>
              <a:t>2,585,500</a:t>
            </a:r>
            <a:r>
              <a:rPr lang="en-US" sz="2200" dirty="0">
                <a:solidFill>
                  <a:srgbClr val="00B0F0"/>
                </a:solidFill>
              </a:rPr>
              <a:t>	California</a:t>
            </a:r>
          </a:p>
          <a:p>
            <a:pPr>
              <a:spcAft>
                <a:spcPts val="600"/>
              </a:spcAft>
              <a:tabLst>
                <a:tab pos="1255713" algn="r"/>
                <a:tab pos="1368425" algn="l"/>
              </a:tabLst>
            </a:pPr>
            <a:r>
              <a:rPr lang="en-US" sz="2200" dirty="0"/>
              <a:t>	</a:t>
            </a:r>
            <a:r>
              <a:rPr lang="en-US" sz="2200" dirty="0" smtClean="0">
                <a:solidFill>
                  <a:srgbClr val="00B0F0"/>
                </a:solidFill>
              </a:rPr>
              <a:t>2,569,930</a:t>
            </a:r>
            <a:r>
              <a:rPr lang="en-US" sz="2200" dirty="0">
                <a:solidFill>
                  <a:srgbClr val="00B0F0"/>
                </a:solidFill>
              </a:rPr>
              <a:t>	Texas</a:t>
            </a:r>
          </a:p>
          <a:p>
            <a:pPr>
              <a:spcAft>
                <a:spcPts val="600"/>
              </a:spcAft>
              <a:tabLst>
                <a:tab pos="1255713" algn="r"/>
                <a:tab pos="1368425" algn="l"/>
              </a:tabLst>
            </a:pPr>
            <a:r>
              <a:rPr lang="en-US" sz="2200" dirty="0"/>
              <a:t>	</a:t>
            </a:r>
            <a:r>
              <a:rPr lang="en-US" sz="2200" dirty="0" smtClean="0">
                <a:solidFill>
                  <a:srgbClr val="00B0F0"/>
                </a:solidFill>
              </a:rPr>
              <a:t>1,548,590</a:t>
            </a:r>
            <a:r>
              <a:rPr lang="en-US" sz="2200" dirty="0">
                <a:solidFill>
                  <a:srgbClr val="00B0F0"/>
                </a:solidFill>
              </a:rPr>
              <a:t>	Florida</a:t>
            </a:r>
          </a:p>
          <a:p>
            <a:pPr>
              <a:spcAft>
                <a:spcPts val="600"/>
              </a:spcAft>
              <a:tabLst>
                <a:tab pos="1255713" algn="r"/>
                <a:tab pos="1368425" algn="l"/>
              </a:tabLst>
            </a:pPr>
            <a:r>
              <a:rPr lang="en-US" sz="2200" dirty="0"/>
              <a:t>	</a:t>
            </a:r>
            <a:r>
              <a:rPr lang="en-US" sz="2200" dirty="0" smtClean="0"/>
              <a:t>1,297,960</a:t>
            </a:r>
            <a:r>
              <a:rPr lang="en-US" sz="2200" dirty="0"/>
              <a:t>	New York</a:t>
            </a:r>
          </a:p>
          <a:p>
            <a:pPr>
              <a:spcAft>
                <a:spcPts val="600"/>
              </a:spcAft>
              <a:tabLst>
                <a:tab pos="1255713" algn="r"/>
                <a:tab pos="1368425" algn="l"/>
              </a:tabLst>
            </a:pPr>
            <a:r>
              <a:rPr lang="en-US" sz="2200" dirty="0"/>
              <a:t>	</a:t>
            </a:r>
            <a:r>
              <a:rPr lang="en-US" sz="2200" dirty="0" smtClean="0">
                <a:solidFill>
                  <a:srgbClr val="00B0F0"/>
                </a:solidFill>
              </a:rPr>
              <a:t>639,950</a:t>
            </a:r>
            <a:r>
              <a:rPr lang="en-US" sz="2200" dirty="0">
                <a:solidFill>
                  <a:srgbClr val="00B0F0"/>
                </a:solidFill>
              </a:rPr>
              <a:t>	Colorado</a:t>
            </a:r>
          </a:p>
          <a:p>
            <a:pPr>
              <a:spcAft>
                <a:spcPts val="600"/>
              </a:spcAft>
              <a:tabLst>
                <a:tab pos="1255713" algn="r"/>
                <a:tab pos="1368425" algn="l"/>
              </a:tabLst>
            </a:pPr>
            <a:r>
              <a:rPr lang="en-US" sz="2200" dirty="0">
                <a:solidFill>
                  <a:srgbClr val="00B0F0"/>
                </a:solidFill>
              </a:rPr>
              <a:t>	</a:t>
            </a:r>
            <a:r>
              <a:rPr lang="en-US" sz="2200" dirty="0" smtClean="0">
                <a:solidFill>
                  <a:srgbClr val="00B0F0"/>
                </a:solidFill>
              </a:rPr>
              <a:t>582,470</a:t>
            </a:r>
            <a:r>
              <a:rPr lang="en-US" sz="2200" dirty="0">
                <a:solidFill>
                  <a:srgbClr val="00B0F0"/>
                </a:solidFill>
              </a:rPr>
              <a:t>	Washington</a:t>
            </a:r>
          </a:p>
          <a:p>
            <a:pPr>
              <a:spcAft>
                <a:spcPts val="600"/>
              </a:spcAft>
              <a:tabLst>
                <a:tab pos="1255713" algn="r"/>
                <a:tab pos="1368425" algn="l"/>
              </a:tabLst>
            </a:pPr>
            <a:r>
              <a:rPr lang="en-US" sz="2200" dirty="0"/>
              <a:t>	</a:t>
            </a:r>
            <a:r>
              <a:rPr lang="en-US" sz="2200" dirty="0" smtClean="0">
                <a:solidFill>
                  <a:srgbClr val="00B0F0"/>
                </a:solidFill>
              </a:rPr>
              <a:t>577,300</a:t>
            </a:r>
            <a:r>
              <a:rPr lang="en-US" sz="2200" dirty="0">
                <a:solidFill>
                  <a:srgbClr val="00B0F0"/>
                </a:solidFill>
              </a:rPr>
              <a:t>	Arizona</a:t>
            </a:r>
          </a:p>
          <a:p>
            <a:pPr>
              <a:spcAft>
                <a:spcPts val="600"/>
              </a:spcAft>
              <a:tabLst>
                <a:tab pos="1255713" algn="r"/>
                <a:tab pos="1368425" algn="l"/>
              </a:tabLst>
            </a:pPr>
            <a:r>
              <a:rPr lang="en-US" sz="2200" dirty="0"/>
              <a:t>	</a:t>
            </a:r>
            <a:r>
              <a:rPr lang="en-US" sz="2200" u="sng" dirty="0" smtClean="0"/>
              <a:t>540,150</a:t>
            </a:r>
            <a:r>
              <a:rPr lang="en-US" sz="2200" u="sng" dirty="0"/>
              <a:t>	North Carolina</a:t>
            </a:r>
          </a:p>
          <a:p>
            <a:pPr>
              <a:spcAft>
                <a:spcPts val="600"/>
              </a:spcAft>
              <a:tabLst>
                <a:tab pos="1255713" algn="r"/>
                <a:tab pos="1368425" algn="l"/>
              </a:tabLst>
            </a:pPr>
            <a:r>
              <a:rPr lang="en-US" sz="2200" dirty="0"/>
              <a:t>	</a:t>
            </a:r>
            <a:r>
              <a:rPr lang="en-US" sz="2200" dirty="0" smtClean="0">
                <a:solidFill>
                  <a:srgbClr val="00B0F0"/>
                </a:solidFill>
              </a:rPr>
              <a:t>504,540</a:t>
            </a:r>
            <a:r>
              <a:rPr lang="en-US" sz="2200" dirty="0">
                <a:solidFill>
                  <a:srgbClr val="00B0F0"/>
                </a:solidFill>
              </a:rPr>
              <a:t>	Maryland</a:t>
            </a:r>
          </a:p>
          <a:p>
            <a:pPr>
              <a:spcAft>
                <a:spcPts val="600"/>
              </a:spcAft>
              <a:tabLst>
                <a:tab pos="1255713" algn="r"/>
                <a:tab pos="1368425" algn="l"/>
              </a:tabLst>
            </a:pPr>
            <a:r>
              <a:rPr lang="en-US" sz="2200" dirty="0"/>
              <a:t>	</a:t>
            </a:r>
            <a:r>
              <a:rPr lang="en-US" sz="2200" dirty="0" smtClean="0"/>
              <a:t>476,730</a:t>
            </a:r>
            <a:r>
              <a:rPr lang="en-US" sz="2200" dirty="0"/>
              <a:t>	Georgia</a:t>
            </a:r>
          </a:p>
          <a:p>
            <a:pPr>
              <a:spcAft>
                <a:spcPts val="600"/>
              </a:spcAft>
              <a:tabLst>
                <a:tab pos="1255713" algn="r"/>
                <a:tab pos="1368425" algn="l"/>
              </a:tabLst>
            </a:pPr>
            <a:r>
              <a:rPr lang="en-US" sz="2200" dirty="0"/>
              <a:t>	</a:t>
            </a:r>
            <a:r>
              <a:rPr lang="en-US" sz="2200" dirty="0" smtClean="0">
                <a:solidFill>
                  <a:srgbClr val="00B0F0"/>
                </a:solidFill>
              </a:rPr>
              <a:t>400,000</a:t>
            </a:r>
            <a:r>
              <a:rPr lang="en-US" sz="2200" dirty="0">
                <a:solidFill>
                  <a:srgbClr val="00B0F0"/>
                </a:solidFill>
              </a:rPr>
              <a:t>	Tennessee</a:t>
            </a:r>
          </a:p>
          <a:p>
            <a:pPr>
              <a:spcAft>
                <a:spcPts val="600"/>
              </a:spcAft>
              <a:tabLst>
                <a:tab pos="1255713" algn="r"/>
                <a:tab pos="1368425" algn="l"/>
              </a:tabLst>
            </a:pPr>
            <a:r>
              <a:rPr lang="en-US" sz="2200" dirty="0">
                <a:solidFill>
                  <a:srgbClr val="00B0F0"/>
                </a:solidFill>
              </a:rPr>
              <a:t>	</a:t>
            </a:r>
            <a:r>
              <a:rPr lang="en-US" sz="2200" dirty="0" smtClean="0">
                <a:solidFill>
                  <a:srgbClr val="00B0F0"/>
                </a:solidFill>
              </a:rPr>
              <a:t>378,130</a:t>
            </a:r>
            <a:r>
              <a:rPr lang="en-US" sz="2200" dirty="0">
                <a:solidFill>
                  <a:srgbClr val="00B0F0"/>
                </a:solidFill>
              </a:rPr>
              <a:t>	</a:t>
            </a:r>
            <a:r>
              <a:rPr lang="en-US" sz="2200" dirty="0" smtClean="0">
                <a:solidFill>
                  <a:srgbClr val="00B0F0"/>
                </a:solidFill>
              </a:rPr>
              <a:t>Utah</a:t>
            </a:r>
            <a:endParaRPr lang="en-US" sz="2200" dirty="0"/>
          </a:p>
          <a:p>
            <a:pPr>
              <a:spcAft>
                <a:spcPts val="600"/>
              </a:spcAft>
              <a:tabLst>
                <a:tab pos="1255713" algn="r"/>
                <a:tab pos="1368425" algn="l"/>
              </a:tabLst>
            </a:pPr>
            <a:r>
              <a:rPr lang="en-US" sz="2200" dirty="0"/>
              <a:t>	371590	</a:t>
            </a:r>
            <a:r>
              <a:rPr lang="en-US" sz="2200" dirty="0" smtClean="0"/>
              <a:t>Illinois</a:t>
            </a:r>
            <a:endParaRPr lang="en-US" sz="2200" dirty="0"/>
          </a:p>
          <a:p>
            <a:pPr>
              <a:spcAft>
                <a:spcPts val="600"/>
              </a:spcAft>
              <a:tabLst>
                <a:tab pos="1255713" algn="r"/>
                <a:tab pos="1368425" algn="l"/>
              </a:tabLst>
            </a:pPr>
            <a:r>
              <a:rPr lang="en-US" sz="2200" dirty="0"/>
              <a:t>	368050	Virginia</a:t>
            </a:r>
          </a:p>
          <a:p>
            <a:pPr>
              <a:spcAft>
                <a:spcPts val="600"/>
              </a:spcAft>
              <a:tabLst>
                <a:tab pos="1255713" algn="r"/>
                <a:tab pos="1368425" algn="l"/>
              </a:tabLst>
            </a:pPr>
            <a:r>
              <a:rPr lang="en-US" sz="2200" dirty="0"/>
              <a:t>	345920	Pennsylvania</a:t>
            </a:r>
          </a:p>
          <a:p>
            <a:pPr>
              <a:spcAft>
                <a:spcPts val="600"/>
              </a:spcAft>
              <a:tabLst>
                <a:tab pos="1255713" algn="r"/>
                <a:tab pos="1368425" algn="l"/>
              </a:tabLst>
            </a:pPr>
            <a:r>
              <a:rPr lang="en-US" sz="2200" dirty="0"/>
              <a:t>	327030	Michigan</a:t>
            </a:r>
          </a:p>
          <a:p>
            <a:pPr>
              <a:spcAft>
                <a:spcPts val="600"/>
              </a:spcAft>
              <a:tabLst>
                <a:tab pos="1255713" algn="r"/>
                <a:tab pos="1368425" algn="l"/>
              </a:tabLst>
            </a:pPr>
            <a:r>
              <a:rPr lang="en-US" sz="2200" dirty="0"/>
              <a:t>	326100	Kentucky</a:t>
            </a:r>
          </a:p>
          <a:p>
            <a:pPr>
              <a:spcAft>
                <a:spcPts val="600"/>
              </a:spcAft>
              <a:tabLst>
                <a:tab pos="1255713" algn="r"/>
                <a:tab pos="1368425" algn="l"/>
              </a:tabLst>
            </a:pPr>
            <a:r>
              <a:rPr lang="en-US" sz="2200" dirty="0"/>
              <a:t>	313920	Indiana</a:t>
            </a:r>
          </a:p>
          <a:p>
            <a:pPr>
              <a:spcAft>
                <a:spcPts val="600"/>
              </a:spcAft>
              <a:tabLst>
                <a:tab pos="1255713" algn="r"/>
                <a:tab pos="1368425" algn="l"/>
              </a:tabLst>
            </a:pPr>
            <a:r>
              <a:rPr lang="en-US" sz="2200" dirty="0"/>
              <a:t>	313340	Nevada</a:t>
            </a:r>
          </a:p>
          <a:p>
            <a:pPr>
              <a:spcAft>
                <a:spcPts val="600"/>
              </a:spcAft>
              <a:tabLst>
                <a:tab pos="1255713" algn="r"/>
                <a:tab pos="1368425" algn="l"/>
              </a:tabLst>
            </a:pPr>
            <a:r>
              <a:rPr lang="en-US" sz="2200" dirty="0"/>
              <a:t>	300180	Ohio</a:t>
            </a:r>
          </a:p>
          <a:p>
            <a:pPr>
              <a:spcAft>
                <a:spcPts val="600"/>
              </a:spcAft>
              <a:tabLst>
                <a:tab pos="1255713" algn="r"/>
                <a:tab pos="1368425" algn="l"/>
              </a:tabLst>
            </a:pPr>
            <a:r>
              <a:rPr lang="en-US" sz="2200" dirty="0"/>
              <a:t>	275310	New Jersey</a:t>
            </a:r>
          </a:p>
          <a:p>
            <a:pPr>
              <a:spcAft>
                <a:spcPts val="600"/>
              </a:spcAft>
              <a:tabLst>
                <a:tab pos="1255713" algn="r"/>
                <a:tab pos="1368425" algn="l"/>
              </a:tabLst>
            </a:pPr>
            <a:r>
              <a:rPr lang="en-US" sz="2200" dirty="0"/>
              <a:t>	259860	Oregon</a:t>
            </a:r>
          </a:p>
          <a:p>
            <a:pPr>
              <a:spcAft>
                <a:spcPts val="600"/>
              </a:spcAft>
              <a:tabLst>
                <a:tab pos="1255713" algn="r"/>
                <a:tab pos="1368425" algn="l"/>
              </a:tabLst>
            </a:pPr>
            <a:r>
              <a:rPr lang="en-US" sz="2200" dirty="0"/>
              <a:t>	204760	Massachusetts</a:t>
            </a:r>
          </a:p>
          <a:p>
            <a:pPr>
              <a:spcAft>
                <a:spcPts val="600"/>
              </a:spcAft>
              <a:tabLst>
                <a:tab pos="1255713" algn="r"/>
                <a:tab pos="1368425" algn="l"/>
              </a:tabLst>
            </a:pPr>
            <a:r>
              <a:rPr lang="en-US" sz="2200" dirty="0"/>
              <a:t>	196010	Wisconsin</a:t>
            </a:r>
          </a:p>
          <a:p>
            <a:pPr>
              <a:spcAft>
                <a:spcPts val="600"/>
              </a:spcAft>
              <a:tabLst>
                <a:tab pos="1255713" algn="r"/>
                <a:tab pos="1368425" algn="l"/>
              </a:tabLst>
            </a:pPr>
            <a:r>
              <a:rPr lang="en-US" sz="2200" dirty="0"/>
              <a:t>	183230	South Carolina</a:t>
            </a:r>
          </a:p>
          <a:p>
            <a:pPr>
              <a:spcAft>
                <a:spcPts val="600"/>
              </a:spcAft>
              <a:tabLst>
                <a:tab pos="1255713" algn="r"/>
                <a:tab pos="1368425" algn="l"/>
              </a:tabLst>
            </a:pPr>
            <a:r>
              <a:rPr lang="en-US" sz="2200" dirty="0"/>
              <a:t>	177310	Missouri</a:t>
            </a:r>
          </a:p>
          <a:p>
            <a:pPr>
              <a:spcAft>
                <a:spcPts val="600"/>
              </a:spcAft>
              <a:tabLst>
                <a:tab pos="1255713" algn="r"/>
                <a:tab pos="1368425" algn="l"/>
              </a:tabLst>
            </a:pPr>
            <a:r>
              <a:rPr lang="en-US" sz="2200" dirty="0"/>
              <a:t>	159080	Alabama</a:t>
            </a:r>
          </a:p>
          <a:p>
            <a:pPr>
              <a:spcAft>
                <a:spcPts val="600"/>
              </a:spcAft>
              <a:tabLst>
                <a:tab pos="1255713" algn="r"/>
                <a:tab pos="1368425" algn="l"/>
              </a:tabLst>
            </a:pPr>
            <a:r>
              <a:rPr lang="en-US" sz="2200" dirty="0"/>
              <a:t>	154140	Iowa</a:t>
            </a:r>
          </a:p>
          <a:p>
            <a:pPr>
              <a:spcAft>
                <a:spcPts val="600"/>
              </a:spcAft>
              <a:tabLst>
                <a:tab pos="1255713" algn="r"/>
                <a:tab pos="1368425" algn="l"/>
              </a:tabLst>
            </a:pPr>
            <a:r>
              <a:rPr lang="en-US" sz="2200" dirty="0"/>
              <a:t>	153880	Oklahoma</a:t>
            </a:r>
          </a:p>
          <a:p>
            <a:pPr>
              <a:spcAft>
                <a:spcPts val="600"/>
              </a:spcAft>
              <a:tabLst>
                <a:tab pos="1255713" algn="r"/>
                <a:tab pos="1368425" algn="l"/>
              </a:tabLst>
            </a:pPr>
            <a:r>
              <a:rPr lang="en-US" sz="2200" dirty="0"/>
              <a:t>	147170	Louisiana</a:t>
            </a:r>
          </a:p>
          <a:p>
            <a:pPr>
              <a:spcAft>
                <a:spcPts val="600"/>
              </a:spcAft>
              <a:tabLst>
                <a:tab pos="1255713" algn="r"/>
                <a:tab pos="1368425" algn="l"/>
              </a:tabLst>
            </a:pPr>
            <a:r>
              <a:rPr lang="en-US" sz="2200" dirty="0"/>
              <a:t>	138080	Idaho</a:t>
            </a:r>
          </a:p>
          <a:p>
            <a:pPr>
              <a:spcAft>
                <a:spcPts val="600"/>
              </a:spcAft>
              <a:tabLst>
                <a:tab pos="1255713" algn="r"/>
                <a:tab pos="1368425" algn="l"/>
              </a:tabLst>
            </a:pPr>
            <a:r>
              <a:rPr lang="en-US" sz="2200" dirty="0"/>
              <a:t>	130080	Arkansas</a:t>
            </a:r>
          </a:p>
          <a:p>
            <a:pPr>
              <a:spcAft>
                <a:spcPts val="600"/>
              </a:spcAft>
              <a:tabLst>
                <a:tab pos="1255713" algn="r"/>
                <a:tab pos="1368425" algn="l"/>
              </a:tabLst>
            </a:pPr>
            <a:r>
              <a:rPr lang="en-US" sz="2200" dirty="0"/>
              <a:t>	130000	Minnesota</a:t>
            </a:r>
          </a:p>
          <a:p>
            <a:pPr>
              <a:spcAft>
                <a:spcPts val="600"/>
              </a:spcAft>
              <a:tabLst>
                <a:tab pos="1255713" algn="r"/>
                <a:tab pos="1368425" algn="l"/>
              </a:tabLst>
            </a:pPr>
            <a:r>
              <a:rPr lang="en-US" sz="2200" dirty="0"/>
              <a:t>	113140	Connecticut</a:t>
            </a:r>
          </a:p>
          <a:p>
            <a:pPr>
              <a:spcAft>
                <a:spcPts val="600"/>
              </a:spcAft>
              <a:tabLst>
                <a:tab pos="1255713" algn="r"/>
                <a:tab pos="1368425" algn="l"/>
              </a:tabLst>
            </a:pPr>
            <a:r>
              <a:rPr lang="en-US" sz="2200" dirty="0"/>
              <a:t>	106040	Kansas</a:t>
            </a:r>
          </a:p>
          <a:p>
            <a:pPr>
              <a:spcAft>
                <a:spcPts val="600"/>
              </a:spcAft>
              <a:tabLst>
                <a:tab pos="1255713" algn="r"/>
                <a:tab pos="1368425" algn="l"/>
              </a:tabLst>
            </a:pPr>
            <a:r>
              <a:rPr lang="en-US" sz="2200" dirty="0"/>
              <a:t>	97560	Nebraska</a:t>
            </a:r>
          </a:p>
          <a:p>
            <a:pPr>
              <a:spcAft>
                <a:spcPts val="600"/>
              </a:spcAft>
              <a:tabLst>
                <a:tab pos="1255713" algn="r"/>
                <a:tab pos="1368425" algn="l"/>
              </a:tabLst>
            </a:pPr>
            <a:r>
              <a:rPr lang="en-US" sz="2200" dirty="0"/>
              <a:t>	76590	Mississippi</a:t>
            </a:r>
          </a:p>
          <a:p>
            <a:pPr>
              <a:spcAft>
                <a:spcPts val="600"/>
              </a:spcAft>
              <a:tabLst>
                <a:tab pos="1255713" algn="r"/>
                <a:tab pos="1368425" algn="l"/>
              </a:tabLst>
            </a:pPr>
            <a:r>
              <a:rPr lang="en-US" sz="2200" dirty="0"/>
              <a:t>	76590	Mississippi</a:t>
            </a:r>
          </a:p>
          <a:p>
            <a:pPr>
              <a:spcAft>
                <a:spcPts val="600"/>
              </a:spcAft>
              <a:tabLst>
                <a:tab pos="1255713" algn="r"/>
                <a:tab pos="1368425" algn="l"/>
              </a:tabLst>
            </a:pPr>
            <a:r>
              <a:rPr lang="en-US" sz="2200" dirty="0"/>
              <a:t>	65830	New Mexico</a:t>
            </a:r>
          </a:p>
          <a:p>
            <a:pPr>
              <a:spcAft>
                <a:spcPts val="600"/>
              </a:spcAft>
              <a:tabLst>
                <a:tab pos="1255713" algn="r"/>
                <a:tab pos="1368425" algn="l"/>
              </a:tabLst>
            </a:pPr>
            <a:r>
              <a:rPr lang="en-US" sz="2200" dirty="0"/>
              <a:t>	55980	Montana</a:t>
            </a:r>
          </a:p>
          <a:p>
            <a:pPr>
              <a:spcAft>
                <a:spcPts val="600"/>
              </a:spcAft>
              <a:tabLst>
                <a:tab pos="1255713" algn="r"/>
                <a:tab pos="1368425" algn="l"/>
              </a:tabLst>
            </a:pPr>
            <a:r>
              <a:rPr lang="en-US" sz="2200" dirty="0"/>
              <a:t>	47290	New Hampshire</a:t>
            </a:r>
          </a:p>
          <a:p>
            <a:pPr>
              <a:spcAft>
                <a:spcPts val="600"/>
              </a:spcAft>
              <a:tabLst>
                <a:tab pos="1255713" algn="r"/>
                <a:tab pos="1368425" algn="l"/>
              </a:tabLst>
            </a:pPr>
            <a:r>
              <a:rPr lang="en-US" sz="2200" dirty="0"/>
              <a:t>	46040	District of Columbia</a:t>
            </a:r>
          </a:p>
          <a:p>
            <a:pPr>
              <a:spcAft>
                <a:spcPts val="600"/>
              </a:spcAft>
              <a:tabLst>
                <a:tab pos="1255713" algn="r"/>
                <a:tab pos="1368425" algn="l"/>
              </a:tabLst>
            </a:pPr>
            <a:r>
              <a:rPr lang="en-US" sz="2200" dirty="0"/>
              <a:t>	38790	Hawaii</a:t>
            </a:r>
          </a:p>
          <a:p>
            <a:pPr>
              <a:spcAft>
                <a:spcPts val="600"/>
              </a:spcAft>
              <a:tabLst>
                <a:tab pos="1255713" algn="r"/>
                <a:tab pos="1368425" algn="l"/>
              </a:tabLst>
            </a:pPr>
            <a:r>
              <a:rPr lang="en-US" sz="2200" dirty="0"/>
              <a:t>	37150	Delaware</a:t>
            </a:r>
          </a:p>
          <a:p>
            <a:pPr>
              <a:spcAft>
                <a:spcPts val="600"/>
              </a:spcAft>
              <a:tabLst>
                <a:tab pos="1255713" algn="r"/>
                <a:tab pos="1368425" algn="l"/>
              </a:tabLst>
            </a:pPr>
            <a:r>
              <a:rPr lang="en-US" sz="2200" dirty="0"/>
              <a:t>	36080	Rhode Island</a:t>
            </a:r>
          </a:p>
          <a:p>
            <a:pPr>
              <a:spcAft>
                <a:spcPts val="600"/>
              </a:spcAft>
              <a:tabLst>
                <a:tab pos="1255713" algn="r"/>
                <a:tab pos="1368425" algn="l"/>
              </a:tabLst>
            </a:pPr>
            <a:r>
              <a:rPr lang="en-US" sz="2200" dirty="0"/>
              <a:t>	32110	South Dakota</a:t>
            </a:r>
          </a:p>
          <a:p>
            <a:pPr>
              <a:spcAft>
                <a:spcPts val="600"/>
              </a:spcAft>
              <a:tabLst>
                <a:tab pos="1255713" algn="r"/>
                <a:tab pos="1368425" algn="l"/>
              </a:tabLst>
            </a:pPr>
            <a:r>
              <a:rPr lang="en-US" sz="2200" dirty="0"/>
              <a:t>	20630	North Dakota</a:t>
            </a:r>
          </a:p>
          <a:p>
            <a:pPr>
              <a:spcAft>
                <a:spcPts val="600"/>
              </a:spcAft>
              <a:tabLst>
                <a:tab pos="1255713" algn="r"/>
                <a:tab pos="1368425" algn="l"/>
              </a:tabLst>
            </a:pPr>
            <a:r>
              <a:rPr lang="en-US" sz="2200" dirty="0"/>
              <a:t>	19650	Alaska</a:t>
            </a:r>
          </a:p>
          <a:p>
            <a:pPr>
              <a:spcAft>
                <a:spcPts val="600"/>
              </a:spcAft>
              <a:tabLst>
                <a:tab pos="1255713" algn="r"/>
                <a:tab pos="1368425" algn="l"/>
              </a:tabLst>
            </a:pPr>
            <a:r>
              <a:rPr lang="en-US" sz="2200" dirty="0"/>
              <a:t>	16550	Vermont</a:t>
            </a:r>
          </a:p>
          <a:p>
            <a:pPr>
              <a:spcAft>
                <a:spcPts val="600"/>
              </a:spcAft>
              <a:tabLst>
                <a:tab pos="1255713" algn="r"/>
                <a:tab pos="1368425" algn="l"/>
              </a:tabLst>
            </a:pPr>
            <a:r>
              <a:rPr lang="en-US" sz="2200" dirty="0"/>
              <a:t>	9680	Puerto Rico</a:t>
            </a:r>
          </a:p>
          <a:p>
            <a:pPr>
              <a:spcAft>
                <a:spcPts val="600"/>
              </a:spcAft>
              <a:tabLst>
                <a:tab pos="1255713" algn="r"/>
                <a:tab pos="1368425" algn="l"/>
              </a:tabLst>
            </a:pPr>
            <a:r>
              <a:rPr lang="en-US" sz="2200" dirty="0"/>
              <a:t>	5430	West Virginia</a:t>
            </a:r>
          </a:p>
          <a:p>
            <a:pPr>
              <a:spcAft>
                <a:spcPts val="600"/>
              </a:spcAft>
              <a:tabLst>
                <a:tab pos="1255713" algn="r"/>
                <a:tab pos="1368425" algn="l"/>
              </a:tabLst>
            </a:pPr>
            <a:r>
              <a:rPr lang="en-US" sz="2200" dirty="0"/>
              <a:t>	5320	Maine</a:t>
            </a:r>
          </a:p>
          <a:p>
            <a:pPr>
              <a:spcAft>
                <a:spcPts val="600"/>
              </a:spcAft>
              <a:tabLst>
                <a:tab pos="1255713" algn="r"/>
                <a:tab pos="1368425" algn="l"/>
              </a:tabLst>
            </a:pPr>
            <a:r>
              <a:rPr lang="en-US" sz="2200" dirty="0"/>
              <a:t>	4580	Wyoming</a:t>
            </a:r>
          </a:p>
          <a:p>
            <a:pPr>
              <a:spcAft>
                <a:spcPts val="600"/>
              </a:spcAft>
              <a:tabLst>
                <a:tab pos="1255713" algn="r"/>
                <a:tab pos="1368425" algn="l"/>
              </a:tabLst>
            </a:pPr>
            <a:r>
              <a:rPr lang="en-US" sz="2200" dirty="0"/>
              <a:t>	1880	Virgin Islands</a:t>
            </a:r>
          </a:p>
        </p:txBody>
      </p:sp>
      <p:sp>
        <p:nvSpPr>
          <p:cNvPr id="6" name="Rectangle 5"/>
          <p:cNvSpPr/>
          <p:nvPr/>
        </p:nvSpPr>
        <p:spPr>
          <a:xfrm>
            <a:off x="5368457" y="1621694"/>
            <a:ext cx="3288333" cy="23698795"/>
          </a:xfrm>
          <a:prstGeom prst="rect">
            <a:avLst/>
          </a:prstGeom>
        </p:spPr>
        <p:txBody>
          <a:bodyPr wrap="square">
            <a:spAutoFit/>
          </a:bodyPr>
          <a:lstStyle/>
          <a:p>
            <a:pPr>
              <a:spcAft>
                <a:spcPts val="600"/>
              </a:spcAft>
              <a:tabLst>
                <a:tab pos="733425" algn="r"/>
                <a:tab pos="846138" algn="l"/>
              </a:tabLst>
            </a:pPr>
            <a:r>
              <a:rPr lang="en-US" sz="2200" dirty="0"/>
              <a:t>	</a:t>
            </a:r>
            <a:r>
              <a:rPr lang="en-US" sz="2200" dirty="0">
                <a:solidFill>
                  <a:srgbClr val="00B0F0"/>
                </a:solidFill>
              </a:rPr>
              <a:t>27.4	Utah</a:t>
            </a:r>
          </a:p>
          <a:p>
            <a:pPr>
              <a:spcAft>
                <a:spcPts val="600"/>
              </a:spcAft>
              <a:tabLst>
                <a:tab pos="733425" algn="r"/>
                <a:tab pos="846138" algn="l"/>
              </a:tabLst>
            </a:pPr>
            <a:r>
              <a:rPr lang="en-US" sz="2200" dirty="0"/>
              <a:t>	24.5	Nevada</a:t>
            </a:r>
          </a:p>
          <a:p>
            <a:pPr>
              <a:spcAft>
                <a:spcPts val="600"/>
              </a:spcAft>
              <a:tabLst>
                <a:tab pos="733425" algn="r"/>
                <a:tab pos="846138" algn="l"/>
              </a:tabLst>
            </a:pPr>
            <a:r>
              <a:rPr lang="en-US" sz="2200" dirty="0"/>
              <a:t>	</a:t>
            </a:r>
            <a:r>
              <a:rPr lang="en-US" sz="2200" dirty="0">
                <a:solidFill>
                  <a:srgbClr val="00B0F0"/>
                </a:solidFill>
              </a:rPr>
              <a:t>24.3	Colorado</a:t>
            </a:r>
          </a:p>
          <a:p>
            <a:pPr>
              <a:spcAft>
                <a:spcPts val="600"/>
              </a:spcAft>
              <a:tabLst>
                <a:tab pos="733425" algn="r"/>
                <a:tab pos="846138" algn="l"/>
              </a:tabLst>
            </a:pPr>
            <a:r>
              <a:rPr lang="en-US" sz="2200" dirty="0"/>
              <a:t>	</a:t>
            </a:r>
            <a:r>
              <a:rPr lang="en-US" sz="2200" dirty="0">
                <a:solidFill>
                  <a:srgbClr val="00B0F0"/>
                </a:solidFill>
              </a:rPr>
              <a:t>21.2	Arizona</a:t>
            </a:r>
          </a:p>
          <a:p>
            <a:pPr>
              <a:spcAft>
                <a:spcPts val="600"/>
              </a:spcAft>
              <a:tabLst>
                <a:tab pos="733425" algn="r"/>
                <a:tab pos="846138" algn="l"/>
              </a:tabLst>
            </a:pPr>
            <a:r>
              <a:rPr lang="en-US" sz="2200" dirty="0">
                <a:solidFill>
                  <a:srgbClr val="00B0F0"/>
                </a:solidFill>
              </a:rPr>
              <a:t>	20.7	Texas</a:t>
            </a:r>
          </a:p>
          <a:p>
            <a:pPr>
              <a:spcAft>
                <a:spcPts val="600"/>
              </a:spcAft>
              <a:tabLst>
                <a:tab pos="733425" algn="r"/>
                <a:tab pos="846138" algn="l"/>
              </a:tabLst>
            </a:pPr>
            <a:r>
              <a:rPr lang="en-US" sz="2200" dirty="0"/>
              <a:t>	19.9	Idaho</a:t>
            </a:r>
          </a:p>
          <a:p>
            <a:pPr>
              <a:spcAft>
                <a:spcPts val="600"/>
              </a:spcAft>
              <a:tabLst>
                <a:tab pos="733425" algn="r"/>
                <a:tab pos="846138" algn="l"/>
              </a:tabLst>
            </a:pPr>
            <a:r>
              <a:rPr lang="en-US" sz="2200" dirty="0"/>
              <a:t>	</a:t>
            </a:r>
            <a:r>
              <a:rPr lang="en-US" sz="2200" dirty="0">
                <a:solidFill>
                  <a:srgbClr val="00B0F0"/>
                </a:solidFill>
              </a:rPr>
              <a:t>18.3	Florida</a:t>
            </a:r>
          </a:p>
          <a:p>
            <a:pPr>
              <a:spcAft>
                <a:spcPts val="600"/>
              </a:spcAft>
              <a:tabLst>
                <a:tab pos="733425" algn="r"/>
                <a:tab pos="846138" algn="l"/>
              </a:tabLst>
            </a:pPr>
            <a:r>
              <a:rPr lang="en-US" sz="2200" dirty="0"/>
              <a:t>	</a:t>
            </a:r>
            <a:r>
              <a:rPr lang="en-US" sz="2200" dirty="0">
                <a:solidFill>
                  <a:srgbClr val="00B0F0"/>
                </a:solidFill>
              </a:rPr>
              <a:t>18.2	Maryland</a:t>
            </a:r>
          </a:p>
          <a:p>
            <a:pPr>
              <a:spcAft>
                <a:spcPts val="600"/>
              </a:spcAft>
              <a:tabLst>
                <a:tab pos="733425" algn="r"/>
                <a:tab pos="846138" algn="l"/>
              </a:tabLst>
            </a:pPr>
            <a:r>
              <a:rPr lang="en-US" sz="2200" dirty="0"/>
              <a:t>	</a:t>
            </a:r>
            <a:r>
              <a:rPr lang="en-US" sz="2200" dirty="0">
                <a:solidFill>
                  <a:srgbClr val="00B0F0"/>
                </a:solidFill>
              </a:rPr>
              <a:t>16.6	Washington</a:t>
            </a:r>
          </a:p>
          <a:p>
            <a:pPr>
              <a:spcAft>
                <a:spcPts val="600"/>
              </a:spcAft>
              <a:tabLst>
                <a:tab pos="733425" algn="r"/>
                <a:tab pos="846138" algn="l"/>
              </a:tabLst>
            </a:pPr>
            <a:r>
              <a:rPr lang="en-US" sz="2200" dirty="0"/>
              <a:t>	15.2	Kentucky</a:t>
            </a:r>
          </a:p>
          <a:p>
            <a:pPr>
              <a:spcAft>
                <a:spcPts val="600"/>
              </a:spcAft>
              <a:tabLst>
                <a:tab pos="733425" algn="r"/>
                <a:tab pos="846138" algn="l"/>
              </a:tabLst>
            </a:pPr>
            <a:r>
              <a:rPr lang="en-US" sz="2200" dirty="0"/>
              <a:t>	</a:t>
            </a:r>
            <a:r>
              <a:rPr lang="en-US" sz="2200" dirty="0">
                <a:solidFill>
                  <a:srgbClr val="00B0F0"/>
                </a:solidFill>
              </a:rPr>
              <a:t>15.1	California</a:t>
            </a:r>
          </a:p>
          <a:p>
            <a:pPr>
              <a:spcAft>
                <a:spcPts val="600"/>
              </a:spcAft>
              <a:tabLst>
                <a:tab pos="733425" algn="r"/>
                <a:tab pos="846138" algn="l"/>
              </a:tabLst>
            </a:pPr>
            <a:r>
              <a:rPr lang="en-US" sz="2200" dirty="0"/>
              <a:t>	13.9	Oregon</a:t>
            </a:r>
          </a:p>
          <a:p>
            <a:pPr>
              <a:spcAft>
                <a:spcPts val="600"/>
              </a:spcAft>
              <a:tabLst>
                <a:tab pos="733425" algn="r"/>
                <a:tab pos="846138" algn="l"/>
              </a:tabLst>
            </a:pPr>
            <a:r>
              <a:rPr lang="en-US" sz="2200" dirty="0"/>
              <a:t>	</a:t>
            </a:r>
            <a:r>
              <a:rPr lang="en-US" sz="2200" dirty="0">
                <a:solidFill>
                  <a:srgbClr val="00B0F0"/>
                </a:solidFill>
              </a:rPr>
              <a:t>13.2	</a:t>
            </a:r>
            <a:r>
              <a:rPr lang="en-US" sz="2200" dirty="0" smtClean="0">
                <a:solidFill>
                  <a:srgbClr val="00B0F0"/>
                </a:solidFill>
              </a:rPr>
              <a:t>Tennessee</a:t>
            </a:r>
            <a:endParaRPr lang="en-US" sz="2200" dirty="0"/>
          </a:p>
          <a:p>
            <a:pPr>
              <a:spcAft>
                <a:spcPts val="600"/>
              </a:spcAft>
              <a:tabLst>
                <a:tab pos="733425" algn="r"/>
                <a:tab pos="846138" algn="l"/>
              </a:tabLst>
            </a:pPr>
            <a:r>
              <a:rPr lang="en-US" sz="2200" dirty="0"/>
              <a:t>	13.1	New </a:t>
            </a:r>
            <a:r>
              <a:rPr lang="en-US" sz="2200" dirty="0" smtClean="0"/>
              <a:t>York</a:t>
            </a:r>
            <a:endParaRPr lang="en-US" sz="2200" dirty="0"/>
          </a:p>
          <a:p>
            <a:pPr>
              <a:spcAft>
                <a:spcPts val="600"/>
              </a:spcAft>
              <a:tabLst>
                <a:tab pos="733425" algn="r"/>
                <a:tab pos="846138" algn="l"/>
              </a:tabLst>
            </a:pPr>
            <a:r>
              <a:rPr lang="en-US" sz="2200" dirty="0"/>
              <a:t>	</a:t>
            </a:r>
            <a:r>
              <a:rPr lang="en-US" sz="2200" u="sng" dirty="0"/>
              <a:t>12.3	North Carolina</a:t>
            </a:r>
          </a:p>
          <a:p>
            <a:pPr>
              <a:spcAft>
                <a:spcPts val="600"/>
              </a:spcAft>
              <a:tabLst>
                <a:tab pos="733425" algn="r"/>
                <a:tab pos="846138" algn="l"/>
              </a:tabLst>
            </a:pPr>
            <a:r>
              <a:rPr lang="en-US" sz="2200" dirty="0"/>
              <a:t>	11.4	Montana</a:t>
            </a:r>
          </a:p>
          <a:p>
            <a:pPr>
              <a:spcAft>
                <a:spcPts val="600"/>
              </a:spcAft>
              <a:tabLst>
                <a:tab pos="733425" algn="r"/>
                <a:tab pos="846138" algn="l"/>
              </a:tabLst>
            </a:pPr>
            <a:r>
              <a:rPr lang="en-US" sz="2200" dirty="0"/>
              <a:t>	11.1	Georgia</a:t>
            </a:r>
          </a:p>
          <a:p>
            <a:pPr>
              <a:spcAft>
                <a:spcPts val="600"/>
              </a:spcAft>
              <a:tabLst>
                <a:tab pos="733425" algn="r"/>
                <a:tab pos="846138" algn="l"/>
              </a:tabLst>
            </a:pPr>
            <a:r>
              <a:rPr lang="en-US" sz="2200" dirty="0"/>
              <a:t>	10.1	Indiana</a:t>
            </a:r>
          </a:p>
          <a:p>
            <a:pPr>
              <a:spcAft>
                <a:spcPts val="600"/>
              </a:spcAft>
              <a:tabLst>
                <a:tab pos="733425" algn="r"/>
                <a:tab pos="846138" algn="l"/>
              </a:tabLst>
            </a:pPr>
            <a:r>
              <a:rPr lang="en-US" sz="2200" dirty="0"/>
              <a:t>	9.9	Arkansas</a:t>
            </a:r>
          </a:p>
          <a:p>
            <a:pPr>
              <a:spcAft>
                <a:spcPts val="600"/>
              </a:spcAft>
              <a:tabLst>
                <a:tab pos="733425" algn="r"/>
                <a:tab pos="846138" algn="l"/>
              </a:tabLst>
            </a:pPr>
            <a:r>
              <a:rPr lang="en-US" sz="2200" dirty="0"/>
              <a:t>	9.3	Virginia</a:t>
            </a:r>
          </a:p>
          <a:p>
            <a:pPr>
              <a:spcAft>
                <a:spcPts val="600"/>
              </a:spcAft>
              <a:tabLst>
                <a:tab pos="733425" algn="r"/>
                <a:tab pos="846138" algn="l"/>
              </a:tabLst>
            </a:pPr>
            <a:r>
              <a:rPr lang="en-US" sz="2200" dirty="0"/>
              <a:t>	8.9	South Carolina</a:t>
            </a:r>
          </a:p>
          <a:p>
            <a:pPr>
              <a:spcAft>
                <a:spcPts val="600"/>
              </a:spcAft>
              <a:tabLst>
                <a:tab pos="733425" algn="r"/>
                <a:tab pos="846138" algn="l"/>
              </a:tabLst>
            </a:pPr>
            <a:r>
              <a:rPr lang="en-US" sz="2200" dirty="0"/>
              <a:t>	8.7	Oklahoma</a:t>
            </a:r>
          </a:p>
          <a:p>
            <a:pPr>
              <a:spcAft>
                <a:spcPts val="600"/>
              </a:spcAft>
              <a:tabLst>
                <a:tab pos="733425" algn="r"/>
                <a:tab pos="846138" algn="l"/>
              </a:tabLst>
            </a:pPr>
            <a:r>
              <a:rPr lang="en-US" sz="2200" dirty="0"/>
              <a:t>	8.6	Iowa</a:t>
            </a:r>
          </a:p>
          <a:p>
            <a:pPr>
              <a:spcAft>
                <a:spcPts val="600"/>
              </a:spcAft>
              <a:tabLst>
                <a:tab pos="733425" algn="r"/>
                <a:tab pos="846138" algn="l"/>
              </a:tabLst>
            </a:pPr>
            <a:r>
              <a:rPr lang="en-US" sz="2200" dirty="0"/>
              <a:t>	8.6	Nebraska</a:t>
            </a:r>
          </a:p>
          <a:p>
            <a:pPr>
              <a:spcAft>
                <a:spcPts val="600"/>
              </a:spcAft>
              <a:tabLst>
                <a:tab pos="733425" algn="r"/>
                <a:tab pos="846138" algn="l"/>
              </a:tabLst>
            </a:pPr>
            <a:r>
              <a:rPr lang="en-US" sz="2200" dirty="0"/>
              <a:t>	8.1	Delaware</a:t>
            </a:r>
          </a:p>
          <a:p>
            <a:pPr>
              <a:spcAft>
                <a:spcPts val="600"/>
              </a:spcAft>
              <a:tabLst>
                <a:tab pos="733425" algn="r"/>
                <a:tab pos="846138" algn="l"/>
              </a:tabLst>
            </a:pPr>
            <a:r>
              <a:rPr lang="en-US" sz="2200" dirty="0"/>
              <a:t>	7.7	Alabama</a:t>
            </a:r>
          </a:p>
          <a:p>
            <a:pPr>
              <a:spcAft>
                <a:spcPts val="600"/>
              </a:spcAft>
              <a:tabLst>
                <a:tab pos="733425" algn="r"/>
                <a:tab pos="846138" algn="l"/>
              </a:tabLst>
            </a:pPr>
            <a:r>
              <a:rPr lang="en-US" sz="2200" dirty="0"/>
              <a:t>	7.7	New Mexico</a:t>
            </a:r>
          </a:p>
          <a:p>
            <a:pPr>
              <a:spcAft>
                <a:spcPts val="600"/>
              </a:spcAft>
              <a:tabLst>
                <a:tab pos="733425" algn="r"/>
                <a:tab pos="846138" algn="l"/>
              </a:tabLst>
            </a:pPr>
            <a:r>
              <a:rPr lang="en-US" sz="2200" dirty="0"/>
              <a:t>	7.4	Michigan</a:t>
            </a:r>
          </a:p>
          <a:p>
            <a:pPr>
              <a:spcAft>
                <a:spcPts val="600"/>
              </a:spcAft>
              <a:tabLst>
                <a:tab pos="733425" algn="r"/>
                <a:tab pos="846138" algn="l"/>
              </a:tabLst>
            </a:pPr>
            <a:r>
              <a:rPr lang="en-US" sz="2200" dirty="0"/>
              <a:t>	7.2	Kansas</a:t>
            </a:r>
          </a:p>
          <a:p>
            <a:pPr>
              <a:spcAft>
                <a:spcPts val="600"/>
              </a:spcAft>
              <a:tabLst>
                <a:tab pos="733425" algn="r"/>
                <a:tab pos="846138" algn="l"/>
              </a:tabLst>
            </a:pPr>
            <a:r>
              <a:rPr lang="en-US" sz="2200" dirty="0"/>
              <a:t>	7.1	Louisiana</a:t>
            </a:r>
          </a:p>
          <a:p>
            <a:pPr>
              <a:spcAft>
                <a:spcPts val="600"/>
              </a:spcAft>
              <a:tabLst>
                <a:tab pos="733425" algn="r"/>
                <a:tab pos="846138" algn="l"/>
              </a:tabLst>
            </a:pPr>
            <a:r>
              <a:rPr lang="en-US" sz="2200" dirty="0"/>
              <a:t>	7.1	Rhode Island</a:t>
            </a:r>
          </a:p>
          <a:p>
            <a:pPr>
              <a:spcAft>
                <a:spcPts val="600"/>
              </a:spcAft>
              <a:tabLst>
                <a:tab pos="733425" algn="r"/>
                <a:tab pos="846138" algn="l"/>
              </a:tabLst>
            </a:pPr>
            <a:r>
              <a:rPr lang="en-US" sz="2200" dirty="0"/>
              <a:t>	7	New Hampshire</a:t>
            </a:r>
          </a:p>
          <a:p>
            <a:pPr>
              <a:spcAft>
                <a:spcPts val="600"/>
              </a:spcAft>
              <a:tabLst>
                <a:tab pos="733425" algn="r"/>
                <a:tab pos="846138" algn="l"/>
              </a:tabLst>
            </a:pPr>
            <a:r>
              <a:rPr lang="en-US" sz="2200" dirty="0"/>
              <a:t>	6.7	South Dakota</a:t>
            </a:r>
          </a:p>
          <a:p>
            <a:pPr>
              <a:spcAft>
                <a:spcPts val="600"/>
              </a:spcAft>
              <a:tabLst>
                <a:tab pos="733425" algn="r"/>
                <a:tab pos="846138" algn="l"/>
              </a:tabLst>
            </a:pPr>
            <a:r>
              <a:rPr lang="en-US" sz="2200" dirty="0"/>
              <a:t>	6.6	Mississippi</a:t>
            </a:r>
          </a:p>
          <a:p>
            <a:pPr>
              <a:spcAft>
                <a:spcPts val="600"/>
              </a:spcAft>
              <a:tabLst>
                <a:tab pos="733425" algn="r"/>
                <a:tab pos="846138" algn="l"/>
              </a:tabLst>
            </a:pPr>
            <a:r>
              <a:rPr lang="en-US" sz="2200" dirty="0"/>
              <a:t>	6.6	Mississippi</a:t>
            </a:r>
          </a:p>
          <a:p>
            <a:pPr>
              <a:spcAft>
                <a:spcPts val="600"/>
              </a:spcAft>
              <a:tabLst>
                <a:tab pos="733425" algn="r"/>
                <a:tab pos="846138" algn="l"/>
              </a:tabLst>
            </a:pPr>
            <a:r>
              <a:rPr lang="en-US" sz="2200" dirty="0"/>
              <a:t>	6.5	 United States</a:t>
            </a:r>
          </a:p>
          <a:p>
            <a:pPr>
              <a:spcAft>
                <a:spcPts val="600"/>
              </a:spcAft>
              <a:tabLst>
                <a:tab pos="733425" algn="r"/>
                <a:tab pos="846138" algn="l"/>
              </a:tabLst>
            </a:pPr>
            <a:r>
              <a:rPr lang="en-US" sz="2200" dirty="0"/>
              <a:t>	6.5	New Jersey</a:t>
            </a:r>
          </a:p>
          <a:p>
            <a:pPr>
              <a:spcAft>
                <a:spcPts val="600"/>
              </a:spcAft>
              <a:tabLst>
                <a:tab pos="733425" algn="r"/>
                <a:tab pos="846138" algn="l"/>
              </a:tabLst>
            </a:pPr>
            <a:r>
              <a:rPr lang="en-US" sz="2200" dirty="0"/>
              <a:t>	6.1	Missouri</a:t>
            </a:r>
          </a:p>
          <a:p>
            <a:pPr>
              <a:spcAft>
                <a:spcPts val="600"/>
              </a:spcAft>
              <a:tabLst>
                <a:tab pos="733425" algn="r"/>
                <a:tab pos="846138" algn="l"/>
              </a:tabLst>
            </a:pPr>
            <a:r>
              <a:rPr lang="en-US" sz="2200" dirty="0"/>
              <a:t>	6.1	Connecticut</a:t>
            </a:r>
          </a:p>
          <a:p>
            <a:pPr>
              <a:spcAft>
                <a:spcPts val="600"/>
              </a:spcAft>
              <a:tabLst>
                <a:tab pos="733425" algn="r"/>
                <a:tab pos="846138" algn="l"/>
              </a:tabLst>
            </a:pPr>
            <a:r>
              <a:rPr lang="en-US" sz="2200" dirty="0"/>
              <a:t>	6	Wisconsin</a:t>
            </a:r>
          </a:p>
          <a:p>
            <a:pPr>
              <a:spcAft>
                <a:spcPts val="600"/>
              </a:spcAft>
              <a:tabLst>
                <a:tab pos="733425" algn="r"/>
                <a:tab pos="846138" algn="l"/>
              </a:tabLst>
            </a:pPr>
            <a:r>
              <a:rPr lang="en-US" sz="2200" dirty="0"/>
              <a:t>	6	District of Columbia</a:t>
            </a:r>
          </a:p>
          <a:p>
            <a:pPr>
              <a:spcAft>
                <a:spcPts val="600"/>
              </a:spcAft>
              <a:tabLst>
                <a:tab pos="733425" algn="r"/>
                <a:tab pos="846138" algn="l"/>
              </a:tabLst>
            </a:pPr>
            <a:r>
              <a:rPr lang="en-US" sz="2200" dirty="0"/>
              <a:t>	5.9	Illinois</a:t>
            </a:r>
          </a:p>
          <a:p>
            <a:pPr>
              <a:spcAft>
                <a:spcPts val="600"/>
              </a:spcAft>
              <a:tabLst>
                <a:tab pos="733425" algn="r"/>
                <a:tab pos="846138" algn="l"/>
              </a:tabLst>
            </a:pPr>
            <a:r>
              <a:rPr lang="en-US" sz="2200" dirty="0"/>
              <a:t>	5.8	Alaska</a:t>
            </a:r>
          </a:p>
          <a:p>
            <a:pPr>
              <a:spcAft>
                <a:spcPts val="600"/>
              </a:spcAft>
              <a:tabLst>
                <a:tab pos="733425" algn="r"/>
                <a:tab pos="846138" algn="l"/>
              </a:tabLst>
            </a:pPr>
            <a:r>
              <a:rPr lang="en-US" sz="2200" dirty="0"/>
              <a:t>	5.7	Pennsylvania</a:t>
            </a:r>
          </a:p>
          <a:p>
            <a:pPr>
              <a:spcAft>
                <a:spcPts val="600"/>
              </a:spcAft>
              <a:tabLst>
                <a:tab pos="733425" algn="r"/>
                <a:tab pos="846138" algn="l"/>
              </a:tabLst>
            </a:pPr>
            <a:r>
              <a:rPr lang="en-US" sz="2200" dirty="0"/>
              <a:t>	5.7	Massachusetts</a:t>
            </a:r>
          </a:p>
          <a:p>
            <a:pPr>
              <a:spcAft>
                <a:spcPts val="600"/>
              </a:spcAft>
              <a:tabLst>
                <a:tab pos="733425" algn="r"/>
                <a:tab pos="846138" algn="l"/>
              </a:tabLst>
            </a:pPr>
            <a:r>
              <a:rPr lang="en-US" sz="2200" dirty="0"/>
              <a:t>	5.6	Hawaii</a:t>
            </a:r>
          </a:p>
          <a:p>
            <a:pPr>
              <a:spcAft>
                <a:spcPts val="600"/>
              </a:spcAft>
              <a:tabLst>
                <a:tab pos="733425" algn="r"/>
                <a:tab pos="846138" algn="l"/>
              </a:tabLst>
            </a:pPr>
            <a:r>
              <a:rPr lang="en-US" sz="2200" dirty="0"/>
              <a:t>	5.6	Virgin Islands</a:t>
            </a:r>
          </a:p>
          <a:p>
            <a:pPr>
              <a:spcAft>
                <a:spcPts val="600"/>
              </a:spcAft>
              <a:tabLst>
                <a:tab pos="733425" algn="r"/>
                <a:tab pos="846138" algn="l"/>
              </a:tabLst>
            </a:pPr>
            <a:r>
              <a:rPr lang="en-US" sz="2200" dirty="0"/>
              <a:t>	5.3	Ohio</a:t>
            </a:r>
          </a:p>
          <a:p>
            <a:pPr>
              <a:spcAft>
                <a:spcPts val="600"/>
              </a:spcAft>
              <a:tabLst>
                <a:tab pos="733425" algn="r"/>
                <a:tab pos="846138" algn="l"/>
              </a:tabLst>
            </a:pPr>
            <a:r>
              <a:rPr lang="en-US" sz="2200" dirty="0"/>
              <a:t>	4.5	Vermont</a:t>
            </a:r>
          </a:p>
          <a:p>
            <a:pPr>
              <a:spcAft>
                <a:spcPts val="600"/>
              </a:spcAft>
              <a:tabLst>
                <a:tab pos="733425" algn="r"/>
                <a:tab pos="846138" algn="l"/>
              </a:tabLst>
            </a:pPr>
            <a:r>
              <a:rPr lang="en-US" sz="2200" dirty="0"/>
              <a:t>	4.3	Minnesota</a:t>
            </a:r>
          </a:p>
          <a:p>
            <a:pPr>
              <a:spcAft>
                <a:spcPts val="600"/>
              </a:spcAft>
              <a:tabLst>
                <a:tab pos="733425" algn="r"/>
                <a:tab pos="846138" algn="l"/>
              </a:tabLst>
            </a:pPr>
            <a:r>
              <a:rPr lang="en-US" sz="2200" dirty="0"/>
              <a:t>	4	North Dakota</a:t>
            </a:r>
          </a:p>
          <a:p>
            <a:pPr>
              <a:spcAft>
                <a:spcPts val="600"/>
              </a:spcAft>
              <a:tabLst>
                <a:tab pos="733425" algn="r"/>
                <a:tab pos="846138" algn="l"/>
              </a:tabLst>
            </a:pPr>
            <a:r>
              <a:rPr lang="en-US" sz="2200" dirty="0"/>
              <a:t>	1.5	Wyoming</a:t>
            </a:r>
          </a:p>
          <a:p>
            <a:pPr>
              <a:spcAft>
                <a:spcPts val="600"/>
              </a:spcAft>
              <a:tabLst>
                <a:tab pos="733425" algn="r"/>
                <a:tab pos="846138" algn="l"/>
              </a:tabLst>
            </a:pPr>
            <a:r>
              <a:rPr lang="en-US" sz="2200" dirty="0"/>
              <a:t>	0.9	Puerto Rico</a:t>
            </a:r>
          </a:p>
          <a:p>
            <a:pPr>
              <a:spcAft>
                <a:spcPts val="600"/>
              </a:spcAft>
              <a:tabLst>
                <a:tab pos="733425" algn="r"/>
                <a:tab pos="846138" algn="l"/>
              </a:tabLst>
            </a:pPr>
            <a:r>
              <a:rPr lang="en-US" sz="2200" dirty="0"/>
              <a:t>	0.8	Maine</a:t>
            </a:r>
          </a:p>
          <a:p>
            <a:pPr>
              <a:spcAft>
                <a:spcPts val="600"/>
              </a:spcAft>
              <a:tabLst>
                <a:tab pos="733425" algn="r"/>
                <a:tab pos="846138" algn="l"/>
              </a:tabLst>
            </a:pPr>
            <a:r>
              <a:rPr lang="en-US" sz="2200" dirty="0"/>
              <a:t>	0.7	West Virginia</a:t>
            </a:r>
          </a:p>
        </p:txBody>
      </p:sp>
    </p:spTree>
    <p:extLst>
      <p:ext uri="{BB962C8B-B14F-4D97-AF65-F5344CB8AC3E}">
        <p14:creationId xmlns:p14="http://schemas.microsoft.com/office/powerpoint/2010/main" val="51051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6" y="1"/>
            <a:ext cx="8042754" cy="6872600"/>
          </a:xfrm>
          <a:prstGeom prst="rect">
            <a:avLst/>
          </a:prstGeom>
        </p:spPr>
      </p:pic>
    </p:spTree>
    <p:extLst>
      <p:ext uri="{BB962C8B-B14F-4D97-AF65-F5344CB8AC3E}">
        <p14:creationId xmlns:p14="http://schemas.microsoft.com/office/powerpoint/2010/main" val="77076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78834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6749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90254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90043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0"/>
            <a:ext cx="8322220" cy="6858000"/>
          </a:xfrm>
          <a:prstGeom prst="rect">
            <a:avLst/>
          </a:prstGeom>
        </p:spPr>
      </p:pic>
    </p:spTree>
    <p:extLst>
      <p:ext uri="{BB962C8B-B14F-4D97-AF65-F5344CB8AC3E}">
        <p14:creationId xmlns:p14="http://schemas.microsoft.com/office/powerpoint/2010/main" val="196319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Jobs that are </a:t>
            </a:r>
            <a:br>
              <a:rPr lang="en-US" dirty="0" smtClean="0"/>
            </a:br>
            <a:r>
              <a:rPr lang="en-US" dirty="0" smtClean="0"/>
              <a:t>In-Demand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39" y="2222500"/>
            <a:ext cx="8858323" cy="4013200"/>
          </a:xfrm>
          <a:prstGeom prst="rect">
            <a:avLst/>
          </a:prstGeom>
        </p:spPr>
      </p:pic>
    </p:spTree>
    <p:extLst>
      <p:ext uri="{BB962C8B-B14F-4D97-AF65-F5344CB8AC3E}">
        <p14:creationId xmlns:p14="http://schemas.microsoft.com/office/powerpoint/2010/main" val="55701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logo-l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09925"/>
            <a:ext cx="3429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9667" name="Rectangle 3"/>
          <p:cNvSpPr>
            <a:spLocks noGrp="1" noChangeArrowheads="1"/>
          </p:cNvSpPr>
          <p:nvPr>
            <p:ph idx="1"/>
          </p:nvPr>
        </p:nvSpPr>
        <p:spPr/>
        <p:txBody>
          <a:bodyPr>
            <a:normAutofit/>
          </a:bodyPr>
          <a:lstStyle/>
          <a:p>
            <a:pPr marL="0" indent="0">
              <a:lnSpc>
                <a:spcPct val="150000"/>
              </a:lnSpc>
              <a:buNone/>
            </a:pPr>
            <a:r>
              <a:rPr lang="en-US" sz="4000" dirty="0" smtClean="0"/>
              <a:t>All students must graduate from</a:t>
            </a:r>
            <a:br>
              <a:rPr lang="en-US" sz="4000" dirty="0" smtClean="0"/>
            </a:br>
            <a:r>
              <a:rPr lang="en-US" sz="4000" dirty="0" smtClean="0"/>
              <a:t>high school and be </a:t>
            </a:r>
            <a:r>
              <a:rPr lang="en-US" sz="4000" u="sng" dirty="0" smtClean="0"/>
              <a:t>career</a:t>
            </a:r>
            <a:r>
              <a:rPr lang="en-US" sz="4000" dirty="0" smtClean="0"/>
              <a:t>,</a:t>
            </a:r>
            <a:br>
              <a:rPr lang="en-US" sz="4000" dirty="0" smtClean="0"/>
            </a:br>
            <a:r>
              <a:rPr lang="en-US" sz="4000" u="sng" dirty="0" smtClean="0"/>
              <a:t>college</a:t>
            </a:r>
            <a:r>
              <a:rPr lang="en-US" sz="4000" dirty="0" smtClean="0"/>
              <a:t>, and </a:t>
            </a:r>
            <a:br>
              <a:rPr lang="en-US" sz="4000" dirty="0" smtClean="0"/>
            </a:br>
            <a:r>
              <a:rPr lang="en-US" sz="4000" u="sng" dirty="0" smtClean="0"/>
              <a:t>citizenship</a:t>
            </a:r>
            <a:r>
              <a:rPr lang="en-US" sz="4000" dirty="0" smtClean="0"/>
              <a:t> READY.</a:t>
            </a:r>
            <a:endParaRPr lang="en-US" sz="4000" dirty="0"/>
          </a:p>
        </p:txBody>
      </p:sp>
      <p:sp>
        <p:nvSpPr>
          <p:cNvPr id="122882" name="Rectangle 2"/>
          <p:cNvSpPr>
            <a:spLocks noGrp="1" noChangeArrowheads="1"/>
          </p:cNvSpPr>
          <p:nvPr>
            <p:ph type="title"/>
          </p:nvPr>
        </p:nvSpPr>
        <p:spPr/>
        <p:txBody>
          <a:bodyPr/>
          <a:lstStyle/>
          <a:p>
            <a:r>
              <a:rPr lang="en-US" dirty="0" smtClean="0"/>
              <a:t>NC Education Plan</a:t>
            </a:r>
            <a:endParaRPr lang="en-US" dirty="0"/>
          </a:p>
        </p:txBody>
      </p:sp>
    </p:spTree>
    <p:extLst>
      <p:ext uri="{BB962C8B-B14F-4D97-AF65-F5344CB8AC3E}">
        <p14:creationId xmlns:p14="http://schemas.microsoft.com/office/powerpoint/2010/main" val="18186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0"/>
            <a:ext cx="8313964" cy="6858000"/>
          </a:xfrm>
          <a:prstGeom prst="rect">
            <a:avLst/>
          </a:prstGeom>
        </p:spPr>
      </p:pic>
    </p:spTree>
    <p:extLst>
      <p:ext uri="{BB962C8B-B14F-4D97-AF65-F5344CB8AC3E}">
        <p14:creationId xmlns:p14="http://schemas.microsoft.com/office/powerpoint/2010/main" val="93170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96492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1433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211442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89" name="Picture 2" descr="C:\Documents and Settings\cdroessler\My Documents\Presentations\NEW\healthcare careers\Picture-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270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96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0"/>
            <a:ext cx="8263383" cy="6858000"/>
          </a:xfrm>
          <a:prstGeom prst="rect">
            <a:avLst/>
          </a:prstGeom>
        </p:spPr>
      </p:pic>
    </p:spTree>
    <p:extLst>
      <p:ext uri="{BB962C8B-B14F-4D97-AF65-F5344CB8AC3E}">
        <p14:creationId xmlns:p14="http://schemas.microsoft.com/office/powerpoint/2010/main" val="191241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4" y="-1"/>
            <a:ext cx="9156684" cy="6865475"/>
          </a:xfrm>
          <a:prstGeom prst="rect">
            <a:avLst/>
          </a:prstGeom>
        </p:spPr>
      </p:pic>
      <p:sp>
        <p:nvSpPr>
          <p:cNvPr id="4" name="TextBox 3"/>
          <p:cNvSpPr txBox="1"/>
          <p:nvPr/>
        </p:nvSpPr>
        <p:spPr>
          <a:xfrm>
            <a:off x="1787669" y="2738160"/>
            <a:ext cx="907621" cy="523220"/>
          </a:xfrm>
          <a:prstGeom prst="rect">
            <a:avLst/>
          </a:prstGeom>
          <a:noFill/>
        </p:spPr>
        <p:txBody>
          <a:bodyPr wrap="none" rtlCol="0">
            <a:spAutoFit/>
          </a:bodyPr>
          <a:lstStyle/>
          <a:p>
            <a:r>
              <a:rPr lang="en-US" sz="2800" b="1" dirty="0" smtClean="0"/>
              <a:t>5.4%</a:t>
            </a:r>
            <a:endParaRPr lang="en-US" sz="2800" b="1" dirty="0"/>
          </a:p>
        </p:txBody>
      </p:sp>
      <p:sp>
        <p:nvSpPr>
          <p:cNvPr id="5" name="TextBox 4"/>
          <p:cNvSpPr txBox="1"/>
          <p:nvPr/>
        </p:nvSpPr>
        <p:spPr>
          <a:xfrm>
            <a:off x="2438400" y="4991100"/>
            <a:ext cx="1018227" cy="523220"/>
          </a:xfrm>
          <a:prstGeom prst="rect">
            <a:avLst/>
          </a:prstGeom>
          <a:noFill/>
        </p:spPr>
        <p:txBody>
          <a:bodyPr wrap="none" rtlCol="0">
            <a:spAutoFit/>
          </a:bodyPr>
          <a:lstStyle/>
          <a:p>
            <a:r>
              <a:rPr lang="en-US" sz="2800" b="1" dirty="0" smtClean="0"/>
              <a:t>-5.4%</a:t>
            </a:r>
            <a:endParaRPr lang="en-US" sz="2800" b="1" dirty="0"/>
          </a:p>
        </p:txBody>
      </p:sp>
      <p:sp>
        <p:nvSpPr>
          <p:cNvPr id="6" name="TextBox 5"/>
          <p:cNvSpPr txBox="1"/>
          <p:nvPr/>
        </p:nvSpPr>
        <p:spPr>
          <a:xfrm>
            <a:off x="3261503" y="2217460"/>
            <a:ext cx="907621" cy="523220"/>
          </a:xfrm>
          <a:prstGeom prst="rect">
            <a:avLst/>
          </a:prstGeom>
          <a:noFill/>
        </p:spPr>
        <p:txBody>
          <a:bodyPr wrap="none" rtlCol="0">
            <a:spAutoFit/>
          </a:bodyPr>
          <a:lstStyle/>
          <a:p>
            <a:r>
              <a:rPr lang="en-US" sz="2800" b="1" dirty="0" smtClean="0"/>
              <a:t>8.5%</a:t>
            </a:r>
            <a:endParaRPr lang="en-US" sz="2800" b="1" dirty="0"/>
          </a:p>
        </p:txBody>
      </p:sp>
      <p:sp>
        <p:nvSpPr>
          <p:cNvPr id="7" name="TextBox 6"/>
          <p:cNvSpPr txBox="1"/>
          <p:nvPr/>
        </p:nvSpPr>
        <p:spPr>
          <a:xfrm>
            <a:off x="5403778" y="1908855"/>
            <a:ext cx="1090363" cy="523220"/>
          </a:xfrm>
          <a:prstGeom prst="rect">
            <a:avLst/>
          </a:prstGeom>
          <a:noFill/>
        </p:spPr>
        <p:txBody>
          <a:bodyPr wrap="none" rtlCol="0">
            <a:spAutoFit/>
          </a:bodyPr>
          <a:lstStyle/>
          <a:p>
            <a:r>
              <a:rPr lang="en-US" sz="2800" b="1" dirty="0" smtClean="0"/>
              <a:t>10.2%</a:t>
            </a:r>
            <a:endParaRPr lang="en-US" sz="2800" b="1" dirty="0"/>
          </a:p>
        </p:txBody>
      </p:sp>
      <p:sp>
        <p:nvSpPr>
          <p:cNvPr id="8" name="TextBox 7"/>
          <p:cNvSpPr txBox="1"/>
          <p:nvPr/>
        </p:nvSpPr>
        <p:spPr>
          <a:xfrm>
            <a:off x="6311671" y="2432075"/>
            <a:ext cx="907621" cy="523220"/>
          </a:xfrm>
          <a:prstGeom prst="rect">
            <a:avLst/>
          </a:prstGeom>
          <a:noFill/>
        </p:spPr>
        <p:txBody>
          <a:bodyPr wrap="none" rtlCol="0">
            <a:spAutoFit/>
          </a:bodyPr>
          <a:lstStyle/>
          <a:p>
            <a:r>
              <a:rPr lang="en-US" sz="2800" b="1" dirty="0" smtClean="0"/>
              <a:t>7.6%</a:t>
            </a:r>
            <a:endParaRPr lang="en-US" sz="2800" b="1" dirty="0"/>
          </a:p>
        </p:txBody>
      </p:sp>
      <p:sp>
        <p:nvSpPr>
          <p:cNvPr id="9" name="TextBox 8"/>
          <p:cNvSpPr txBox="1"/>
          <p:nvPr/>
        </p:nvSpPr>
        <p:spPr>
          <a:xfrm>
            <a:off x="7036822" y="1908855"/>
            <a:ext cx="1090363" cy="523220"/>
          </a:xfrm>
          <a:prstGeom prst="rect">
            <a:avLst/>
          </a:prstGeom>
          <a:noFill/>
        </p:spPr>
        <p:txBody>
          <a:bodyPr wrap="none" rtlCol="0">
            <a:spAutoFit/>
          </a:bodyPr>
          <a:lstStyle/>
          <a:p>
            <a:r>
              <a:rPr lang="en-US" sz="2800" b="1" dirty="0" smtClean="0"/>
              <a:t>10.3%</a:t>
            </a:r>
            <a:endParaRPr lang="en-US" sz="2800" b="1" dirty="0"/>
          </a:p>
        </p:txBody>
      </p:sp>
    </p:spTree>
    <p:extLst>
      <p:ext uri="{BB962C8B-B14F-4D97-AF65-F5344CB8AC3E}">
        <p14:creationId xmlns:p14="http://schemas.microsoft.com/office/powerpoint/2010/main" val="20849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400" y="0"/>
            <a:ext cx="7050386" cy="6858000"/>
          </a:xfrm>
          <a:prstGeom prst="rect">
            <a:avLst/>
          </a:prstGeom>
        </p:spPr>
      </p:pic>
    </p:spTree>
    <p:extLst>
      <p:ext uri="{BB962C8B-B14F-4D97-AF65-F5344CB8AC3E}">
        <p14:creationId xmlns:p14="http://schemas.microsoft.com/office/powerpoint/2010/main" val="127116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0"/>
            <a:ext cx="7855757" cy="6858000"/>
          </a:xfrm>
          <a:prstGeom prst="rect">
            <a:avLst/>
          </a:prstGeom>
        </p:spPr>
      </p:pic>
    </p:spTree>
    <p:extLst>
      <p:ext uri="{BB962C8B-B14F-4D97-AF65-F5344CB8AC3E}">
        <p14:creationId xmlns:p14="http://schemas.microsoft.com/office/powerpoint/2010/main" val="46569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300" y="139700"/>
            <a:ext cx="7899400" cy="6578600"/>
          </a:xfrm>
          <a:prstGeom prst="rect">
            <a:avLst/>
          </a:prstGeom>
        </p:spPr>
      </p:pic>
    </p:spTree>
    <p:extLst>
      <p:ext uri="{BB962C8B-B14F-4D97-AF65-F5344CB8AC3E}">
        <p14:creationId xmlns:p14="http://schemas.microsoft.com/office/powerpoint/2010/main" val="98175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a:t>
            </a:r>
            <a:r>
              <a:rPr lang="en-US" i="1" dirty="0" smtClean="0">
                <a:effectLst>
                  <a:outerShdw blurRad="38100" dist="38100" dir="2700000" algn="tl">
                    <a:srgbClr val="DDDDDD"/>
                  </a:outerShdw>
                </a:effectLst>
                <a:latin typeface="Arial" charset="0"/>
                <a:ea typeface="ヒラギノ角ゴ Pro W3" charset="0"/>
                <a:cs typeface="ヒラギノ角ゴ Pro W3" charset="0"/>
              </a:rPr>
              <a:t>Demand</a:t>
            </a:r>
            <a:br>
              <a:rPr lang="en-US" i="1" dirty="0" smtClean="0">
                <a:effectLst>
                  <a:outerShdw blurRad="38100" dist="38100" dir="2700000" algn="tl">
                    <a:srgbClr val="DDDDDD"/>
                  </a:outerShdw>
                </a:effectLst>
                <a:latin typeface="Arial" charset="0"/>
                <a:ea typeface="ヒラギノ角ゴ Pro W3" charset="0"/>
                <a:cs typeface="ヒラギノ角ゴ Pro W3" charset="0"/>
              </a:rPr>
            </a:br>
            <a:r>
              <a:rPr lang="en-US" i="1" dirty="0" smtClean="0">
                <a:effectLst>
                  <a:outerShdw blurRad="38100" dist="38100" dir="2700000" algn="tl">
                    <a:srgbClr val="DDDDDD"/>
                  </a:outerShdw>
                </a:effectLst>
                <a:latin typeface="Arial" charset="0"/>
                <a:ea typeface="ヒラギノ角ゴ Pro W3" charset="0"/>
                <a:cs typeface="ヒラギノ角ゴ Pro W3" charset="0"/>
              </a:rPr>
              <a:t>Articulation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World</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2085413"/>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67170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215900"/>
            <a:ext cx="8001000" cy="6426200"/>
          </a:xfrm>
          <a:prstGeom prst="rect">
            <a:avLst/>
          </a:prstGeom>
        </p:spPr>
      </p:pic>
    </p:spTree>
    <p:extLst>
      <p:ext uri="{BB962C8B-B14F-4D97-AF65-F5344CB8AC3E}">
        <p14:creationId xmlns:p14="http://schemas.microsoft.com/office/powerpoint/2010/main" val="49383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7000"/>
            <a:ext cx="7912100" cy="6604000"/>
          </a:xfrm>
          <a:prstGeom prst="rect">
            <a:avLst/>
          </a:prstGeom>
        </p:spPr>
      </p:pic>
    </p:spTree>
    <p:extLst>
      <p:ext uri="{BB962C8B-B14F-4D97-AF65-F5344CB8AC3E}">
        <p14:creationId xmlns:p14="http://schemas.microsoft.com/office/powerpoint/2010/main" val="13545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Associate Degree - Dental Hygiene</a:t>
            </a:r>
            <a:br>
              <a:rPr lang="en-US" dirty="0" smtClean="0"/>
            </a:br>
            <a:r>
              <a:rPr lang="en-US" dirty="0" smtClean="0"/>
              <a:t>Wake Tech CC</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4200"/>
            <a:ext cx="9144000" cy="3692191"/>
          </a:xfrm>
          <a:prstGeom prst="rect">
            <a:avLst/>
          </a:prstGeom>
        </p:spPr>
      </p:pic>
    </p:spTree>
    <p:extLst>
      <p:ext uri="{BB962C8B-B14F-4D97-AF65-F5344CB8AC3E}">
        <p14:creationId xmlns:p14="http://schemas.microsoft.com/office/powerpoint/2010/main" val="111092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Associate Degree - Dental Hygiene</a:t>
            </a:r>
            <a:br>
              <a:rPr lang="en-US" dirty="0" smtClean="0"/>
            </a:br>
            <a:r>
              <a:rPr lang="en-US" dirty="0" smtClean="0"/>
              <a:t>Wake Tech CC</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1500"/>
            <a:ext cx="9144000" cy="3680178"/>
          </a:xfrm>
          <a:prstGeom prst="rect">
            <a:avLst/>
          </a:prstGeom>
        </p:spPr>
      </p:pic>
    </p:spTree>
    <p:extLst>
      <p:ext uri="{BB962C8B-B14F-4D97-AF65-F5344CB8AC3E}">
        <p14:creationId xmlns:p14="http://schemas.microsoft.com/office/powerpoint/2010/main" val="187236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Articulation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p>
        </p:txBody>
      </p:sp>
      <p:sp>
        <p:nvSpPr>
          <p:cNvPr id="14336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41148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12838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Articulation is a seamless process that joins secondary and postsecondary education and minimizes duplication of effort</a:t>
            </a:r>
            <a:endParaRPr lang="en-US" dirty="0"/>
          </a:p>
        </p:txBody>
      </p:sp>
      <p:sp>
        <p:nvSpPr>
          <p:cNvPr id="6146" name="Title 1"/>
          <p:cNvSpPr>
            <a:spLocks noGrp="1"/>
          </p:cNvSpPr>
          <p:nvPr>
            <p:ph type="title"/>
          </p:nvPr>
        </p:nvSpPr>
        <p:spPr/>
        <p:txBody>
          <a:bodyPr/>
          <a:lstStyle/>
          <a:p>
            <a:r>
              <a:rPr lang="en-US" smtClean="0"/>
              <a:t>Articulation = </a:t>
            </a:r>
            <a:br>
              <a:rPr lang="en-US" smtClean="0"/>
            </a:br>
            <a:r>
              <a:rPr lang="en-US" smtClean="0"/>
              <a:t>Joining Parts Together</a:t>
            </a:r>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70" y="3276600"/>
            <a:ext cx="3891241" cy="3581400"/>
          </a:xfrm>
          <a:prstGeom prst="rect">
            <a:avLst/>
          </a:prstGeom>
        </p:spPr>
      </p:pic>
      <p:sp>
        <p:nvSpPr>
          <p:cNvPr id="18" name="Content Placeholder 1"/>
          <p:cNvSpPr txBox="1">
            <a:spLocks/>
          </p:cNvSpPr>
          <p:nvPr/>
        </p:nvSpPr>
        <p:spPr>
          <a:xfrm>
            <a:off x="4328554" y="3399505"/>
            <a:ext cx="3977245" cy="4639596"/>
          </a:xfrm>
          <a:prstGeom prst="rect">
            <a:avLst/>
          </a:prstGeom>
        </p:spPr>
        <p:txBody>
          <a:bodyPr vert="horz" lIns="91440" tIns="45720" rIns="91440" bIns="45720" rtlCol="0">
            <a:normAutofit/>
          </a:bodyPr>
          <a:lstStyle>
            <a:lvl1pPr marL="233363" indent="-233363" algn="l" defTabSz="514350" rtl="0" eaLnBrk="1" latinLnBrk="0" hangingPunct="1">
              <a:lnSpc>
                <a:spcPct val="100000"/>
              </a:lnSpc>
              <a:spcBef>
                <a:spcPts val="600"/>
              </a:spcBef>
              <a:buFont typeface="Arial" panose="020B0604020202020204" pitchFamily="34" charset="0"/>
              <a:buChar char="•"/>
              <a:tabLst/>
              <a:defRPr sz="2800" kern="1200">
                <a:solidFill>
                  <a:schemeClr val="tx1"/>
                </a:solidFill>
                <a:latin typeface="HelvLight" pitchFamily="2" charset="0"/>
                <a:ea typeface="+mn-ea"/>
                <a:cs typeface="+mn-cs"/>
              </a:defRPr>
            </a:lvl1pPr>
            <a:lvl2pPr marL="458788" indent="-201613" algn="l" defTabSz="514350" rtl="0" eaLnBrk="1" latinLnBrk="0" hangingPunct="1">
              <a:lnSpc>
                <a:spcPct val="100000"/>
              </a:lnSpc>
              <a:spcBef>
                <a:spcPts val="300"/>
              </a:spcBef>
              <a:buFont typeface="Arial" panose="020B0604020202020204" pitchFamily="34" charset="0"/>
              <a:buChar char="•"/>
              <a:tabLst/>
              <a:defRPr sz="2400" kern="1200">
                <a:solidFill>
                  <a:schemeClr val="tx1"/>
                </a:solidFill>
                <a:latin typeface="HelvLight" pitchFamily="2" charset="0"/>
                <a:ea typeface="+mn-ea"/>
                <a:cs typeface="+mn-cs"/>
              </a:defRPr>
            </a:lvl2pPr>
            <a:lvl3pPr marL="692150" indent="-177800" algn="l" defTabSz="514350" rtl="0" eaLnBrk="1" latinLnBrk="0" hangingPunct="1">
              <a:lnSpc>
                <a:spcPct val="100000"/>
              </a:lnSpc>
              <a:spcBef>
                <a:spcPts val="300"/>
              </a:spcBef>
              <a:buFont typeface="Arial" panose="020B0604020202020204" pitchFamily="34" charset="0"/>
              <a:buChar char="•"/>
              <a:tabLst/>
              <a:defRPr sz="2200" kern="1200">
                <a:solidFill>
                  <a:schemeClr val="tx1"/>
                </a:solidFill>
                <a:latin typeface="HelvLight" pitchFamily="2" charset="0"/>
                <a:ea typeface="+mn-ea"/>
                <a:cs typeface="+mn-cs"/>
              </a:defRPr>
            </a:lvl3pPr>
            <a:lvl4pPr marL="976313" indent="-204788" algn="l" defTabSz="514350" rtl="0" eaLnBrk="1" latinLnBrk="0" hangingPunct="1">
              <a:lnSpc>
                <a:spcPct val="100000"/>
              </a:lnSpc>
              <a:spcBef>
                <a:spcPts val="300"/>
              </a:spcBef>
              <a:buFont typeface="Arial" panose="020B0604020202020204" pitchFamily="34" charset="0"/>
              <a:buChar char="•"/>
              <a:tabLst/>
              <a:defRPr sz="2000" kern="1200">
                <a:solidFill>
                  <a:schemeClr val="tx1"/>
                </a:solidFill>
                <a:latin typeface="HelvLight" pitchFamily="2" charset="0"/>
                <a:ea typeface="+mn-ea"/>
                <a:cs typeface="+mn-cs"/>
              </a:defRPr>
            </a:lvl4pPr>
            <a:lvl5pPr marL="1200150" indent="-171450" algn="l" defTabSz="514350" rtl="0" eaLnBrk="1" latinLnBrk="0" hangingPunct="1">
              <a:lnSpc>
                <a:spcPct val="100000"/>
              </a:lnSpc>
              <a:spcBef>
                <a:spcPts val="300"/>
              </a:spcBef>
              <a:buFont typeface="Arial" panose="020B0604020202020204" pitchFamily="34" charset="0"/>
              <a:buChar char="•"/>
              <a:tabLst/>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t>Articulation connects high school coursework with community college coursework.</a:t>
            </a:r>
          </a:p>
          <a:p>
            <a:endParaRPr lang="en-US" dirty="0"/>
          </a:p>
        </p:txBody>
      </p:sp>
    </p:spTree>
    <p:extLst>
      <p:ext uri="{BB962C8B-B14F-4D97-AF65-F5344CB8AC3E}">
        <p14:creationId xmlns:p14="http://schemas.microsoft.com/office/powerpoint/2010/main" val="14871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Statewide Agreement</a:t>
            </a:r>
          </a:p>
          <a:p>
            <a:r>
              <a:rPr lang="en-US" dirty="0" smtClean="0"/>
              <a:t>NCDPI &amp; NCCCS</a:t>
            </a:r>
          </a:p>
          <a:p>
            <a:r>
              <a:rPr lang="en-US" dirty="0" smtClean="0"/>
              <a:t>Joins secondary and postsecondary CTE</a:t>
            </a:r>
          </a:p>
          <a:p>
            <a:r>
              <a:rPr lang="en-US" dirty="0" smtClean="0"/>
              <a:t>~50 high school courses</a:t>
            </a:r>
          </a:p>
          <a:p>
            <a:r>
              <a:rPr lang="en-US" dirty="0" smtClean="0"/>
              <a:t>Proficient students receive college credit</a:t>
            </a:r>
          </a:p>
          <a:p>
            <a:r>
              <a:rPr lang="en-US" dirty="0" smtClean="0"/>
              <a:t>Eliminates duplication of coursework</a:t>
            </a:r>
            <a:endParaRPr lang="en-US" dirty="0"/>
          </a:p>
        </p:txBody>
      </p:sp>
      <p:sp>
        <p:nvSpPr>
          <p:cNvPr id="4" name="Title 3"/>
          <p:cNvSpPr>
            <a:spLocks noGrp="1"/>
          </p:cNvSpPr>
          <p:nvPr>
            <p:ph type="title"/>
          </p:nvPr>
        </p:nvSpPr>
        <p:spPr/>
        <p:txBody>
          <a:bodyPr/>
          <a:lstStyle/>
          <a:p>
            <a:r>
              <a:rPr lang="en-US" dirty="0" smtClean="0"/>
              <a:t>HS to CC Articulation Agreement</a:t>
            </a:r>
            <a:endParaRPr lang="en-US" dirty="0"/>
          </a:p>
        </p:txBody>
      </p:sp>
    </p:spTree>
    <p:extLst>
      <p:ext uri="{BB962C8B-B14F-4D97-AF65-F5344CB8AC3E}">
        <p14:creationId xmlns:p14="http://schemas.microsoft.com/office/powerpoint/2010/main" val="1494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r>
              <a:rPr lang="en-US" dirty="0" smtClean="0"/>
              <a:t>North Carolina Comprehensive Articulation Agreement (CAA)</a:t>
            </a:r>
          </a:p>
          <a:p>
            <a:endParaRPr lang="en-US" dirty="0" smtClean="0"/>
          </a:p>
          <a:p>
            <a:endParaRPr lang="en-US" dirty="0" smtClean="0"/>
          </a:p>
          <a:p>
            <a:r>
              <a:rPr lang="en-US" dirty="0" smtClean="0"/>
              <a:t>NC High School to Community College Articulation Agreement</a:t>
            </a:r>
          </a:p>
        </p:txBody>
      </p:sp>
      <p:sp>
        <p:nvSpPr>
          <p:cNvPr id="2" name="Title 1"/>
          <p:cNvSpPr>
            <a:spLocks noGrp="1"/>
          </p:cNvSpPr>
          <p:nvPr>
            <p:ph type="title"/>
          </p:nvPr>
        </p:nvSpPr>
        <p:spPr/>
        <p:txBody>
          <a:bodyPr/>
          <a:lstStyle/>
          <a:p>
            <a:r>
              <a:rPr lang="en-US" smtClean="0"/>
              <a:t>Which Agreement?</a:t>
            </a:r>
            <a:endParaRPr lang="en-US" dirty="0"/>
          </a:p>
        </p:txBody>
      </p:sp>
      <p:sp>
        <p:nvSpPr>
          <p:cNvPr id="6" name="Rounded Rectangle 5"/>
          <p:cNvSpPr>
            <a:spLocks noChangeArrowheads="1"/>
          </p:cNvSpPr>
          <p:nvPr/>
        </p:nvSpPr>
        <p:spPr bwMode="auto">
          <a:xfrm>
            <a:off x="426308" y="3863180"/>
            <a:ext cx="7346092" cy="1547019"/>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78512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Content Placeholder 2"/>
          <p:cNvSpPr>
            <a:spLocks noGrp="1"/>
          </p:cNvSpPr>
          <p:nvPr>
            <p:ph idx="1"/>
          </p:nvPr>
        </p:nvSpPr>
        <p:spPr/>
        <p:txBody>
          <a:bodyPr/>
          <a:lstStyle/>
          <a:p>
            <a:pPr marL="0" indent="0">
              <a:spcAft>
                <a:spcPts val="600"/>
              </a:spcAft>
              <a:buNone/>
            </a:pPr>
            <a:r>
              <a:rPr lang="en-US" sz="2600" dirty="0" smtClean="0"/>
              <a:t>To receive articulated credit, students must enroll at the community college within two years of their high school graduation date and meet the following criteria:</a:t>
            </a:r>
          </a:p>
          <a:p>
            <a:pPr lvl="1">
              <a:spcAft>
                <a:spcPts val="600"/>
              </a:spcAft>
            </a:pPr>
            <a:r>
              <a:rPr lang="en-US" dirty="0" smtClean="0"/>
              <a:t>Final grade of B or higher in the course and</a:t>
            </a:r>
          </a:p>
          <a:p>
            <a:pPr lvl="1">
              <a:spcAft>
                <a:spcPts val="600"/>
              </a:spcAft>
            </a:pPr>
            <a:r>
              <a:rPr lang="en-US" dirty="0" smtClean="0"/>
              <a:t>A score of 93 or higher on the standardized CTE </a:t>
            </a:r>
            <a:r>
              <a:rPr lang="en-US" dirty="0" err="1" smtClean="0"/>
              <a:t>postassessment</a:t>
            </a:r>
            <a:r>
              <a:rPr lang="en-US" dirty="0" smtClean="0"/>
              <a:t> </a:t>
            </a:r>
          </a:p>
          <a:p>
            <a:pPr marL="0" indent="0">
              <a:spcAft>
                <a:spcPts val="600"/>
              </a:spcAft>
              <a:buNone/>
            </a:pPr>
            <a:r>
              <a:rPr lang="en-US" sz="2600" dirty="0" smtClean="0"/>
              <a:t>High school students who enroll in a Career and College Promise pathway may earn articulated college credit as described in this agreement while enrolled in high school if the CTE articulated college credit is part of their Career and College Promise pathway.</a:t>
            </a:r>
          </a:p>
        </p:txBody>
      </p:sp>
      <p:sp>
        <p:nvSpPr>
          <p:cNvPr id="2" name="Title 1"/>
          <p:cNvSpPr>
            <a:spLocks noGrp="1"/>
          </p:cNvSpPr>
          <p:nvPr>
            <p:ph type="title"/>
          </p:nvPr>
        </p:nvSpPr>
        <p:spPr/>
        <p:txBody>
          <a:bodyPr/>
          <a:lstStyle/>
          <a:p>
            <a:r>
              <a:rPr lang="en-US" dirty="0" smtClean="0"/>
              <a:t>Process to Document and </a:t>
            </a:r>
            <a:br>
              <a:rPr lang="en-US" dirty="0" smtClean="0"/>
            </a:br>
            <a:r>
              <a:rPr lang="en-US" dirty="0" smtClean="0"/>
              <a:t>Award Credit</a:t>
            </a:r>
            <a:endParaRPr lang="en-US" dirty="0"/>
          </a:p>
        </p:txBody>
      </p:sp>
    </p:spTree>
    <p:extLst>
      <p:ext uri="{BB962C8B-B14F-4D97-AF65-F5344CB8AC3E}">
        <p14:creationId xmlns:p14="http://schemas.microsoft.com/office/powerpoint/2010/main" val="59365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31562" cy="6858000"/>
          </a:xfrm>
          <a:prstGeom prst="rect">
            <a:avLst/>
          </a:prstGeom>
        </p:spPr>
      </p:pic>
      <p:sp>
        <p:nvSpPr>
          <p:cNvPr id="4" name="Rounded Rectangle 3"/>
          <p:cNvSpPr>
            <a:spLocks noChangeArrowheads="1"/>
          </p:cNvSpPr>
          <p:nvPr/>
        </p:nvSpPr>
        <p:spPr bwMode="auto">
          <a:xfrm>
            <a:off x="393700" y="5308600"/>
            <a:ext cx="2705100" cy="13335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5" name="TextBox 4"/>
          <p:cNvSpPr txBox="1"/>
          <p:nvPr/>
        </p:nvSpPr>
        <p:spPr>
          <a:xfrm>
            <a:off x="2157262" y="1828800"/>
            <a:ext cx="4347472" cy="923330"/>
          </a:xfrm>
          <a:prstGeom prst="rect">
            <a:avLst/>
          </a:prstGeom>
          <a:solidFill>
            <a:schemeClr val="accent6">
              <a:lumMod val="60000"/>
              <a:lumOff val="40000"/>
            </a:schemeClr>
          </a:solidFill>
        </p:spPr>
        <p:txBody>
          <a:bodyPr wrap="none" rtlCol="0">
            <a:spAutoFit/>
          </a:bodyPr>
          <a:lstStyle/>
          <a:p>
            <a:r>
              <a:rPr lang="en-US" sz="5400" dirty="0" smtClean="0"/>
              <a:t>NCperkins.org</a:t>
            </a:r>
            <a:endParaRPr lang="en-US" sz="5400" dirty="0"/>
          </a:p>
        </p:txBody>
      </p:sp>
    </p:spTree>
    <p:extLst>
      <p:ext uri="{BB962C8B-B14F-4D97-AF65-F5344CB8AC3E}">
        <p14:creationId xmlns:p14="http://schemas.microsoft.com/office/powerpoint/2010/main" val="148468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descr="F:\scanned\p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522" y="1258959"/>
            <a:ext cx="8734478" cy="549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 name="Rectangle 2"/>
          <p:cNvSpPr>
            <a:spLocks noGrp="1" noChangeArrowheads="1"/>
          </p:cNvSpPr>
          <p:nvPr>
            <p:ph type="title"/>
          </p:nvPr>
        </p:nvSpPr>
        <p:spPr/>
        <p:txBody>
          <a:bodyPr>
            <a:normAutofit fontScale="90000"/>
          </a:bodyPr>
          <a:lstStyle/>
          <a:p>
            <a:pPr eaLnBrk="1" hangingPunct="1"/>
            <a:r>
              <a:rPr lang="en-US" dirty="0">
                <a:latin typeface="Arial" charset="0"/>
                <a:ea typeface="ヒラギノ角ゴ Pro W3" charset="0"/>
                <a:cs typeface="ヒラギノ角ゴ Pro W3" charset="0"/>
              </a:rPr>
              <a:t>Degree Level Matters</a:t>
            </a:r>
            <a:br>
              <a:rPr lang="en-US" dirty="0">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People with more education make more money </a:t>
            </a:r>
            <a:br>
              <a:rPr lang="en-US" sz="2000" dirty="0">
                <a:solidFill>
                  <a:schemeClr val="tx1"/>
                </a:solidFill>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than those with less education</a:t>
            </a:r>
          </a:p>
        </p:txBody>
      </p:sp>
    </p:spTree>
    <p:extLst>
      <p:ext uri="{BB962C8B-B14F-4D97-AF65-F5344CB8AC3E}">
        <p14:creationId xmlns:p14="http://schemas.microsoft.com/office/powerpoint/2010/main" val="197940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0"/>
            <a:ext cx="8330063" cy="6858000"/>
          </a:xfrm>
          <a:prstGeom prst="rect">
            <a:avLst/>
          </a:prstGeom>
        </p:spPr>
      </p:pic>
      <p:sp>
        <p:nvSpPr>
          <p:cNvPr id="5" name="Rounded Rectangle 4"/>
          <p:cNvSpPr>
            <a:spLocks noChangeArrowheads="1"/>
          </p:cNvSpPr>
          <p:nvPr/>
        </p:nvSpPr>
        <p:spPr bwMode="auto">
          <a:xfrm>
            <a:off x="736600" y="3429000"/>
            <a:ext cx="2413000" cy="6096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3234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31562" cy="6858000"/>
          </a:xfrm>
          <a:prstGeom prst="rect">
            <a:avLst/>
          </a:prstGeom>
        </p:spPr>
      </p:pic>
    </p:spTree>
    <p:extLst>
      <p:ext uri="{BB962C8B-B14F-4D97-AF65-F5344CB8AC3E}">
        <p14:creationId xmlns:p14="http://schemas.microsoft.com/office/powerpoint/2010/main" val="172350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Local agreements can be developed</a:t>
            </a:r>
          </a:p>
          <a:p>
            <a:r>
              <a:rPr lang="en-US" smtClean="0"/>
              <a:t>Needs of local industry</a:t>
            </a:r>
          </a:p>
          <a:p>
            <a:r>
              <a:rPr lang="en-US" smtClean="0"/>
              <a:t>Local courses</a:t>
            </a:r>
          </a:p>
          <a:p>
            <a:r>
              <a:rPr lang="en-US" smtClean="0"/>
              <a:t>Courses less than 1,000 enrollment</a:t>
            </a:r>
          </a:p>
          <a:p>
            <a:r>
              <a:rPr lang="en-US" smtClean="0"/>
              <a:t>“Developing a Local Articulation Agreement Guide”</a:t>
            </a:r>
          </a:p>
          <a:p>
            <a:r>
              <a:rPr lang="en-US" smtClean="0"/>
              <a:t>Self-paced course on NC-NET</a:t>
            </a:r>
            <a:endParaRPr lang="en-US" dirty="0"/>
          </a:p>
        </p:txBody>
      </p:sp>
      <p:sp>
        <p:nvSpPr>
          <p:cNvPr id="2" name="Title 1"/>
          <p:cNvSpPr>
            <a:spLocks noGrp="1"/>
          </p:cNvSpPr>
          <p:nvPr>
            <p:ph type="title"/>
          </p:nvPr>
        </p:nvSpPr>
        <p:spPr/>
        <p:txBody>
          <a:bodyPr/>
          <a:lstStyle/>
          <a:p>
            <a:r>
              <a:rPr lang="en-US" dirty="0" smtClean="0"/>
              <a:t>Local Articulation Agreements</a:t>
            </a:r>
            <a:endParaRPr lang="en-US" dirty="0"/>
          </a:p>
        </p:txBody>
      </p:sp>
    </p:spTree>
    <p:extLst>
      <p:ext uri="{BB962C8B-B14F-4D97-AF65-F5344CB8AC3E}">
        <p14:creationId xmlns:p14="http://schemas.microsoft.com/office/powerpoint/2010/main" val="209617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Articulation</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p>
        </p:txBody>
      </p:sp>
      <p:sp>
        <p:nvSpPr>
          <p:cNvPr id="14336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50927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26941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idx="1"/>
          </p:nvPr>
        </p:nvSpPr>
        <p:spPr/>
        <p:txBody>
          <a:bodyPr/>
          <a:lstStyle/>
          <a:p>
            <a:r>
              <a:rPr lang="en-US" smtClean="0"/>
              <a:t>Recession</a:t>
            </a:r>
          </a:p>
          <a:p>
            <a:r>
              <a:rPr lang="en-US" smtClean="0"/>
              <a:t>Natural Disasters</a:t>
            </a:r>
          </a:p>
          <a:p>
            <a:r>
              <a:rPr lang="en-US" smtClean="0"/>
              <a:t>Immigration</a:t>
            </a:r>
          </a:p>
          <a:p>
            <a:r>
              <a:rPr lang="en-US" smtClean="0"/>
              <a:t>Automation / Technology</a:t>
            </a:r>
          </a:p>
          <a:p>
            <a:r>
              <a:rPr lang="en-US" smtClean="0"/>
              <a:t>Job relocation</a:t>
            </a:r>
          </a:p>
          <a:p>
            <a:r>
              <a:rPr lang="en-US" smtClean="0"/>
              <a:t>Elections / Politics</a:t>
            </a:r>
            <a:endParaRPr lang="en-US" dirty="0"/>
          </a:p>
        </p:txBody>
      </p:sp>
      <p:sp>
        <p:nvSpPr>
          <p:cNvPr id="145409" name="Rectangle 2"/>
          <p:cNvSpPr>
            <a:spLocks noGrp="1" noChangeArrowheads="1"/>
          </p:cNvSpPr>
          <p:nvPr>
            <p:ph type="title"/>
          </p:nvPr>
        </p:nvSpPr>
        <p:spPr/>
        <p:txBody>
          <a:bodyPr/>
          <a:lstStyle/>
          <a:p>
            <a:r>
              <a:rPr lang="en-US" smtClean="0"/>
              <a:t>Upsetting the Projection Data</a:t>
            </a:r>
            <a:endParaRPr lang="en-US"/>
          </a:p>
        </p:txBody>
      </p:sp>
    </p:spTree>
    <p:extLst>
      <p:ext uri="{BB962C8B-B14F-4D97-AF65-F5344CB8AC3E}">
        <p14:creationId xmlns:p14="http://schemas.microsoft.com/office/powerpoint/2010/main" val="197668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37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70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37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3721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9144000" cy="3716444"/>
          </a:xfrm>
          <a:prstGeom prst="rect">
            <a:avLst/>
          </a:prstGeom>
        </p:spPr>
      </p:pic>
      <p:sp>
        <p:nvSpPr>
          <p:cNvPr id="2" name="TextBox 1"/>
          <p:cNvSpPr txBox="1"/>
          <p:nvPr/>
        </p:nvSpPr>
        <p:spPr>
          <a:xfrm>
            <a:off x="3486157" y="2819400"/>
            <a:ext cx="2171685" cy="369332"/>
          </a:xfrm>
          <a:prstGeom prst="rect">
            <a:avLst/>
          </a:prstGeom>
          <a:noFill/>
        </p:spPr>
        <p:txBody>
          <a:bodyPr wrap="none" rtlCol="0">
            <a:spAutoFit/>
          </a:bodyPr>
          <a:lstStyle/>
          <a:p>
            <a:r>
              <a:rPr lang="en-US" dirty="0" smtClean="0"/>
              <a:t>NC Bachelor Degree</a:t>
            </a:r>
            <a:endParaRPr lang="en-US" dirty="0"/>
          </a:p>
        </p:txBody>
      </p:sp>
      <p:sp>
        <p:nvSpPr>
          <p:cNvPr id="6" name="TextBox 5"/>
          <p:cNvSpPr txBox="1"/>
          <p:nvPr/>
        </p:nvSpPr>
        <p:spPr>
          <a:xfrm>
            <a:off x="3200400" y="6332803"/>
            <a:ext cx="2351926" cy="369332"/>
          </a:xfrm>
          <a:prstGeom prst="rect">
            <a:avLst/>
          </a:prstGeom>
          <a:noFill/>
        </p:spPr>
        <p:txBody>
          <a:bodyPr wrap="none" rtlCol="0">
            <a:spAutoFit/>
          </a:bodyPr>
          <a:lstStyle/>
          <a:p>
            <a:r>
              <a:rPr lang="en-US" dirty="0" smtClean="0"/>
              <a:t>NC Associate Degrees</a:t>
            </a:r>
            <a:endParaRPr lang="en-US" dirty="0"/>
          </a:p>
        </p:txBody>
      </p:sp>
      <p:sp>
        <p:nvSpPr>
          <p:cNvPr id="3" name="TextBox 2"/>
          <p:cNvSpPr txBox="1"/>
          <p:nvPr/>
        </p:nvSpPr>
        <p:spPr>
          <a:xfrm>
            <a:off x="6629400" y="917357"/>
            <a:ext cx="1828800" cy="461665"/>
          </a:xfrm>
          <a:prstGeom prst="rect">
            <a:avLst/>
          </a:prstGeom>
          <a:noFill/>
        </p:spPr>
        <p:txBody>
          <a:bodyPr wrap="square" rtlCol="0">
            <a:spAutoFit/>
          </a:bodyPr>
          <a:lstStyle/>
          <a:p>
            <a:r>
              <a:rPr lang="en-US" sz="2400" dirty="0" smtClean="0"/>
              <a:t>$37,318</a:t>
            </a:r>
            <a:endParaRPr lang="en-US" sz="2400" dirty="0"/>
          </a:p>
        </p:txBody>
      </p:sp>
      <p:sp>
        <p:nvSpPr>
          <p:cNvPr id="7" name="TextBox 6"/>
          <p:cNvSpPr txBox="1"/>
          <p:nvPr/>
        </p:nvSpPr>
        <p:spPr>
          <a:xfrm>
            <a:off x="5334000" y="4148617"/>
            <a:ext cx="2836934" cy="461665"/>
          </a:xfrm>
          <a:prstGeom prst="rect">
            <a:avLst/>
          </a:prstGeom>
          <a:noFill/>
        </p:spPr>
        <p:txBody>
          <a:bodyPr wrap="square" rtlCol="0">
            <a:spAutoFit/>
          </a:bodyPr>
          <a:lstStyle/>
          <a:p>
            <a:r>
              <a:rPr lang="en-US" sz="2400" dirty="0" smtClean="0"/>
              <a:t>$32,800- $43,062</a:t>
            </a:r>
            <a:endParaRPr lang="en-US" sz="2400" dirty="0"/>
          </a:p>
        </p:txBody>
      </p:sp>
      <p:sp>
        <p:nvSpPr>
          <p:cNvPr id="8" name="TextBox 7"/>
          <p:cNvSpPr txBox="1"/>
          <p:nvPr/>
        </p:nvSpPr>
        <p:spPr>
          <a:xfrm>
            <a:off x="990600" y="1942346"/>
            <a:ext cx="1828800" cy="461665"/>
          </a:xfrm>
          <a:prstGeom prst="rect">
            <a:avLst/>
          </a:prstGeom>
          <a:noFill/>
        </p:spPr>
        <p:txBody>
          <a:bodyPr wrap="square" rtlCol="0">
            <a:spAutoFit/>
          </a:bodyPr>
          <a:lstStyle/>
          <a:p>
            <a:r>
              <a:rPr lang="en-US" sz="2400" dirty="0" smtClean="0"/>
              <a:t>$22,896</a:t>
            </a:r>
            <a:endParaRPr lang="en-US" sz="2400" dirty="0"/>
          </a:p>
        </p:txBody>
      </p:sp>
      <p:sp>
        <p:nvSpPr>
          <p:cNvPr id="9" name="TextBox 8"/>
          <p:cNvSpPr txBox="1"/>
          <p:nvPr/>
        </p:nvSpPr>
        <p:spPr>
          <a:xfrm>
            <a:off x="990600" y="5661678"/>
            <a:ext cx="2836934" cy="461665"/>
          </a:xfrm>
          <a:prstGeom prst="rect">
            <a:avLst/>
          </a:prstGeom>
          <a:noFill/>
        </p:spPr>
        <p:txBody>
          <a:bodyPr wrap="square" rtlCol="0">
            <a:spAutoFit/>
          </a:bodyPr>
          <a:lstStyle/>
          <a:p>
            <a:r>
              <a:rPr lang="en-US" sz="2400" dirty="0" smtClean="0"/>
              <a:t>$23,316- $34,619</a:t>
            </a:r>
            <a:endParaRPr lang="en-US" sz="2400" dirty="0"/>
          </a:p>
        </p:txBody>
      </p:sp>
    </p:spTree>
    <p:extLst>
      <p:ext uri="{BB962C8B-B14F-4D97-AF65-F5344CB8AC3E}">
        <p14:creationId xmlns:p14="http://schemas.microsoft.com/office/powerpoint/2010/main" val="84138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a:t>
            </a:r>
            <a:br>
              <a:rPr lang="en-US" sz="3600" dirty="0" smtClean="0"/>
            </a:br>
            <a:r>
              <a:rPr lang="en-US" sz="3600" dirty="0" smtClean="0"/>
              <a:t>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October 2-6, 2017</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81488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2017 Calendar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8891"/>
            <a:ext cx="9144000" cy="4450909"/>
          </a:xfrm>
          <a:prstGeom prst="rect">
            <a:avLst/>
          </a:prstGeom>
        </p:spPr>
      </p:pic>
    </p:spTree>
    <p:extLst>
      <p:ext uri="{BB962C8B-B14F-4D97-AF65-F5344CB8AC3E}">
        <p14:creationId xmlns:p14="http://schemas.microsoft.com/office/powerpoint/2010/main" val="49389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a:t>
            </a:r>
            <a:r>
              <a:rPr lang="en-US" sz="4800" b="0" dirty="0" smtClean="0">
                <a:effectLst>
                  <a:outerShdw blurRad="38100" dist="38100" dir="2700000" algn="tl">
                    <a:srgbClr val="DDDDDD"/>
                  </a:outerShdw>
                </a:effectLst>
                <a:latin typeface="Arial" charset="0"/>
                <a:ea typeface="ヒラギノ角ゴ Pro W3" charset="0"/>
                <a:cs typeface="ヒラギノ角ゴ Pro W3" charset="0"/>
              </a:rPr>
              <a:t>people for </a:t>
            </a:r>
            <a:r>
              <a:rPr lang="en-US" sz="4800" b="0" dirty="0">
                <a:effectLst>
                  <a:outerShdw blurRad="38100" dist="38100" dir="2700000" algn="tl">
                    <a:srgbClr val="DDDDDD"/>
                  </a:outerShdw>
                </a:effectLst>
                <a:latin typeface="Arial" charset="0"/>
                <a:ea typeface="ヒラギノ角ゴ Pro W3" charset="0"/>
                <a:cs typeface="ヒラギノ角ゴ Pro W3" charset="0"/>
              </a:rPr>
              <a:t>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164181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208623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124921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r>
              <a:rPr lang="en-US" smtClean="0"/>
              <a:t>Who predicted these?</a:t>
            </a:r>
            <a:endParaRPr lang="en-US"/>
          </a:p>
        </p:txBody>
      </p:sp>
      <p:sp>
        <p:nvSpPr>
          <p:cNvPr id="1034243" name="Rectangle 3"/>
          <p:cNvSpPr>
            <a:spLocks noGrp="1" noChangeArrowheads="1"/>
          </p:cNvSpPr>
          <p:nvPr>
            <p:ph sz="half" idx="1"/>
          </p:nvPr>
        </p:nvSpPr>
        <p:spPr>
          <a:xfrm>
            <a:off x="628650" y="1851024"/>
            <a:ext cx="4000500" cy="4599683"/>
          </a:xfrm>
        </p:spPr>
        <p:txBody>
          <a:bodyPr/>
          <a:lstStyle/>
          <a:p>
            <a:r>
              <a:rPr lang="en-US" sz="2400" dirty="0" smtClean="0"/>
              <a:t>Cell phones for everyone</a:t>
            </a:r>
          </a:p>
          <a:p>
            <a:r>
              <a:rPr lang="en-US" sz="2400" dirty="0" smtClean="0"/>
              <a:t>iPads, Kindles, tablets</a:t>
            </a:r>
          </a:p>
          <a:p>
            <a:r>
              <a:rPr lang="en-US" sz="2400" dirty="0" smtClean="0"/>
              <a:t>Smart phones</a:t>
            </a:r>
          </a:p>
          <a:p>
            <a:r>
              <a:rPr lang="en-US" sz="2400" dirty="0" smtClean="0"/>
              <a:t>iPod  - portable music, videos</a:t>
            </a:r>
          </a:p>
          <a:p>
            <a:r>
              <a:rPr lang="en-US" sz="2400" dirty="0" smtClean="0"/>
              <a:t>Hand-held GPS</a:t>
            </a:r>
          </a:p>
          <a:p>
            <a:r>
              <a:rPr lang="en-US" sz="2400" dirty="0" smtClean="0"/>
              <a:t>Text messaging</a:t>
            </a:r>
          </a:p>
          <a:p>
            <a:r>
              <a:rPr lang="en-US" sz="2400" dirty="0" smtClean="0"/>
              <a:t>Blogs, Twitter</a:t>
            </a:r>
          </a:p>
          <a:p>
            <a:r>
              <a:rPr lang="en-US" sz="2400" dirty="0" err="1" smtClean="0"/>
              <a:t>MySpace</a:t>
            </a:r>
            <a:r>
              <a:rPr lang="en-US" sz="2400" dirty="0" smtClean="0"/>
              <a:t>, </a:t>
            </a:r>
            <a:r>
              <a:rPr lang="en-US" sz="2400" dirty="0" err="1" smtClean="0"/>
              <a:t>FaceBook</a:t>
            </a:r>
            <a:endParaRPr lang="en-US" sz="2400" dirty="0" smtClean="0"/>
          </a:p>
          <a:p>
            <a:r>
              <a:rPr lang="en-US" sz="2400" dirty="0" smtClean="0"/>
              <a:t>Wikipedia</a:t>
            </a:r>
          </a:p>
          <a:p>
            <a:r>
              <a:rPr lang="en-US" sz="2400" dirty="0" smtClean="0"/>
              <a:t>YouTube</a:t>
            </a:r>
          </a:p>
          <a:p>
            <a:r>
              <a:rPr lang="en-US" sz="2400" dirty="0" smtClean="0"/>
              <a:t>Pinterest</a:t>
            </a:r>
          </a:p>
        </p:txBody>
      </p:sp>
      <p:sp>
        <p:nvSpPr>
          <p:cNvPr id="2" name="Content Placeholder 1"/>
          <p:cNvSpPr>
            <a:spLocks noGrp="1"/>
          </p:cNvSpPr>
          <p:nvPr>
            <p:ph sz="half" idx="2"/>
          </p:nvPr>
        </p:nvSpPr>
        <p:spPr>
          <a:xfrm>
            <a:off x="4933950" y="1851024"/>
            <a:ext cx="3886200" cy="4599683"/>
          </a:xfrm>
        </p:spPr>
        <p:txBody>
          <a:bodyPr>
            <a:noAutofit/>
          </a:bodyPr>
          <a:lstStyle/>
          <a:p>
            <a:r>
              <a:rPr lang="en-US" sz="2400" dirty="0" smtClean="0"/>
              <a:t>Google Plus</a:t>
            </a:r>
          </a:p>
          <a:p>
            <a:r>
              <a:rPr lang="en-US" sz="2400" dirty="0" smtClean="0"/>
              <a:t>Tumblr</a:t>
            </a:r>
          </a:p>
          <a:p>
            <a:r>
              <a:rPr lang="en-US" sz="2400" dirty="0" smtClean="0"/>
              <a:t>Instagram</a:t>
            </a:r>
          </a:p>
          <a:p>
            <a:r>
              <a:rPr lang="en-US" sz="2400" dirty="0" smtClean="0"/>
              <a:t>SUVs</a:t>
            </a:r>
          </a:p>
          <a:p>
            <a:r>
              <a:rPr lang="en-US" sz="2400" dirty="0" smtClean="0"/>
              <a:t>Self-driving cars</a:t>
            </a:r>
          </a:p>
          <a:p>
            <a:r>
              <a:rPr lang="en-US" sz="2400" dirty="0" smtClean="0"/>
              <a:t>Electric cars</a:t>
            </a:r>
          </a:p>
          <a:p>
            <a:r>
              <a:rPr lang="en-US" sz="2400" dirty="0" smtClean="0"/>
              <a:t>Wearable tech - Fitbits</a:t>
            </a:r>
          </a:p>
          <a:p>
            <a:r>
              <a:rPr lang="en-US" sz="2400" dirty="0" smtClean="0"/>
              <a:t>Cloud computing</a:t>
            </a:r>
          </a:p>
          <a:p>
            <a:r>
              <a:rPr lang="en-US" sz="2400" dirty="0" smtClean="0"/>
              <a:t>“Reality” TV</a:t>
            </a:r>
          </a:p>
          <a:p>
            <a:r>
              <a:rPr lang="en-US" sz="2400" dirty="0" smtClean="0"/>
              <a:t>3D printing</a:t>
            </a:r>
          </a:p>
          <a:p>
            <a:r>
              <a:rPr lang="en-US" sz="2400" dirty="0" smtClean="0"/>
              <a:t>Presentations like this one !!</a:t>
            </a:r>
          </a:p>
          <a:p>
            <a:endParaRPr lang="en-US" sz="2400" dirty="0"/>
          </a:p>
        </p:txBody>
      </p:sp>
    </p:spTree>
    <p:extLst>
      <p:ext uri="{BB962C8B-B14F-4D97-AF65-F5344CB8AC3E}">
        <p14:creationId xmlns:p14="http://schemas.microsoft.com/office/powerpoint/2010/main" val="110148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43" name="Rectangle 3"/>
          <p:cNvSpPr>
            <a:spLocks noGrp="1" noChangeArrowheads="1"/>
          </p:cNvSpPr>
          <p:nvPr>
            <p:ph idx="1"/>
          </p:nvPr>
        </p:nvSpPr>
        <p:spPr/>
        <p:txBody>
          <a:bodyPr/>
          <a:lstStyle/>
          <a:p>
            <a:r>
              <a:rPr lang="en-US" smtClean="0"/>
              <a:t>Vegetable powered-Diesel engines</a:t>
            </a:r>
          </a:p>
          <a:p>
            <a:r>
              <a:rPr lang="en-US" smtClean="0"/>
              <a:t>Electric cars</a:t>
            </a:r>
          </a:p>
          <a:p>
            <a:r>
              <a:rPr lang="en-US" smtClean="0"/>
              <a:t>Wind power</a:t>
            </a:r>
          </a:p>
          <a:p>
            <a:r>
              <a:rPr lang="en-US" smtClean="0"/>
              <a:t>Rain barrels</a:t>
            </a:r>
          </a:p>
          <a:p>
            <a:r>
              <a:rPr lang="en-US" smtClean="0"/>
              <a:t>Recycling building materials</a:t>
            </a:r>
          </a:p>
          <a:p>
            <a:r>
              <a:rPr lang="en-US" smtClean="0"/>
              <a:t>Biofuel  (Moonshine)</a:t>
            </a:r>
          </a:p>
          <a:p>
            <a:endParaRPr lang="en-US" dirty="0"/>
          </a:p>
        </p:txBody>
      </p:sp>
      <p:sp>
        <p:nvSpPr>
          <p:cNvPr id="1686530" name="Rectangle 2"/>
          <p:cNvSpPr>
            <a:spLocks noGrp="1" noChangeArrowheads="1"/>
          </p:cNvSpPr>
          <p:nvPr>
            <p:ph type="title"/>
          </p:nvPr>
        </p:nvSpPr>
        <p:spPr/>
        <p:txBody>
          <a:bodyPr/>
          <a:lstStyle/>
          <a:p>
            <a:r>
              <a:rPr lang="en-US" smtClean="0"/>
              <a:t>Old technologies making</a:t>
            </a:r>
            <a:br>
              <a:rPr lang="en-US" smtClean="0"/>
            </a:br>
            <a:r>
              <a:rPr lang="en-US" smtClean="0"/>
              <a:t>a comeback</a:t>
            </a:r>
            <a:endParaRPr lang="en-US"/>
          </a:p>
        </p:txBody>
      </p:sp>
    </p:spTree>
    <p:extLst>
      <p:ext uri="{BB962C8B-B14F-4D97-AF65-F5344CB8AC3E}">
        <p14:creationId xmlns:p14="http://schemas.microsoft.com/office/powerpoint/2010/main" val="148994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92238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0" y="1295400"/>
            <a:ext cx="4254500" cy="5520720"/>
          </a:xfrm>
          <a:prstGeom prst="rect">
            <a:avLst/>
          </a:prstGeom>
        </p:spPr>
      </p:pic>
      <p:sp>
        <p:nvSpPr>
          <p:cNvPr id="2" name="Title 1"/>
          <p:cNvSpPr>
            <a:spLocks noGrp="1"/>
          </p:cNvSpPr>
          <p:nvPr>
            <p:ph type="title"/>
          </p:nvPr>
        </p:nvSpPr>
        <p:spPr/>
        <p:txBody>
          <a:bodyPr/>
          <a:lstStyle/>
          <a:p>
            <a:r>
              <a:rPr lang="en-US" smtClean="0"/>
              <a:t>2016 NC Employer Needs Survey</a:t>
            </a:r>
            <a:endParaRPr lang="en-US" dirty="0"/>
          </a:p>
        </p:txBody>
      </p:sp>
    </p:spTree>
    <p:extLst>
      <p:ext uri="{BB962C8B-B14F-4D97-AF65-F5344CB8AC3E}">
        <p14:creationId xmlns:p14="http://schemas.microsoft.com/office/powerpoint/2010/main" val="210012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Hiring Difficulties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a:stretch/>
        </p:blipFill>
        <p:spPr>
          <a:xfrm>
            <a:off x="152400" y="1598637"/>
            <a:ext cx="8948895" cy="477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60175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14915</Words>
  <Application>Microsoft Macintosh PowerPoint</Application>
  <PresentationFormat>On-screen Show (4:3)</PresentationFormat>
  <Paragraphs>3055</Paragraphs>
  <Slides>134</Slides>
  <Notes>134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134</vt:i4>
      </vt:variant>
    </vt:vector>
  </HeadingPairs>
  <TitlesOfParts>
    <vt:vector size="145" baseType="lpstr">
      <vt:lpstr>Calibri</vt:lpstr>
      <vt:lpstr>Calibri Light</vt:lpstr>
      <vt:lpstr>Helvetica Neue</vt:lpstr>
      <vt:lpstr>HelvLight</vt:lpstr>
      <vt:lpstr>Mangal</vt:lpstr>
      <vt:lpstr>Times</vt:lpstr>
      <vt:lpstr>Wingdings</vt:lpstr>
      <vt:lpstr>ヒラギノ角ゴ Pro W3</vt:lpstr>
      <vt:lpstr>游ゴシック</vt:lpstr>
      <vt:lpstr>Arial</vt:lpstr>
      <vt:lpstr>Office Theme</vt:lpstr>
      <vt:lpstr>A Changing World:  Helping people prepare for career and life success</vt:lpstr>
      <vt:lpstr>You can’t see the whole sky through a bamboo tube</vt:lpstr>
      <vt:lpstr>Begin with the End in Mind</vt:lpstr>
      <vt:lpstr>PowerPoint Presentation</vt:lpstr>
      <vt:lpstr>PowerPoint Presentation</vt:lpstr>
      <vt:lpstr>NC Education Plan</vt:lpstr>
      <vt:lpstr>Surprises Future Demand Articulation Changing World</vt:lpstr>
      <vt:lpstr>Degree Level Matters People with more education make more money  than those with less education</vt:lpstr>
      <vt:lpstr>PowerPoint Presentation</vt:lpstr>
      <vt:lpstr>2024 Projected NC Employment: Education Required</vt:lpstr>
      <vt:lpstr>2015 NC High School: Graduate Intentions</vt:lpstr>
      <vt:lpstr>Postsecondary Intentions  vs. Reality</vt:lpstr>
      <vt:lpstr>Short OJT NC starting salaries - high-projected demand 2024</vt:lpstr>
      <vt:lpstr>Moderate OJT NC starting salaries - high-projected demand 2024</vt:lpstr>
      <vt:lpstr>Long OJT NC starting salaries - high-projected demand 2024</vt:lpstr>
      <vt:lpstr>1-2 Year Diploma/Certificate NC starting salaries - high-projected demand 2024</vt:lpstr>
      <vt:lpstr>Associate Degree NC starting salaries - high-projected demand 2024</vt:lpstr>
      <vt:lpstr>NC Top-Paying Associate Degrees: after five years of employment</vt:lpstr>
      <vt:lpstr>All NC Associate Degrees –  Five-Year Wages</vt:lpstr>
      <vt:lpstr>NC Selected Associate Degrees – Five-Year Wages</vt:lpstr>
      <vt:lpstr>Bachelor Degree NC starting salaries - high-projected demand 2024</vt:lpstr>
      <vt:lpstr>NC Top-Paying Bachelor Degrees</vt:lpstr>
      <vt:lpstr>All NC Bachelor Degrees -  Five-Year Wages</vt:lpstr>
      <vt:lpstr>NC Engineering Bachelor Degree Five-Year Wages</vt:lpstr>
      <vt:lpstr>Masters Degree NC starting salaries - high-projected demand 2024</vt:lpstr>
      <vt:lpstr>Doctorate/Professional Degree NC starting salaries - high-projected demand 2024</vt:lpstr>
      <vt:lpstr>PowerPoint Presentation</vt:lpstr>
      <vt:lpstr>It makes you think?</vt:lpstr>
      <vt:lpstr>Surprises Future Demand Articulation Changing World</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2014 - 2024)</vt:lpstr>
      <vt:lpstr>Fastest Growing Occupations in NC (Total Change in Positions Projected from 2014 - 2024)</vt:lpstr>
      <vt:lpstr>Fastest Growing Occupations in NC (Percent Change in Positions Projected from 2014 - 2024)</vt:lpstr>
      <vt:lpstr>Fastest Declining Occupations in NC (Total Change in Positions Projected from 2014 - 2024)</vt:lpstr>
      <vt:lpstr>8 NC Prosperity Zones</vt:lpstr>
      <vt:lpstr>NC - North Central Prosperity Zone  (Total Change in Positions Projected from 2012 - 2022)</vt:lpstr>
      <vt:lpstr>NC – Western Prosperity Zone  (Total Change in Positions Projected from 2012 - 2022)</vt:lpstr>
      <vt:lpstr>NC – Southwest Prosperity Zone  (Total Change in Positions Projected from 2012 - 2022)</vt:lpstr>
      <vt:lpstr>NC – Sandhills Prosperity Zone  (Total Change in Positions Projected from 2012 - 2022)</vt:lpstr>
      <vt:lpstr>NC – Southeast Prosperity Zone  (Total Change in Positions Projected from 2012 - 2022)</vt:lpstr>
      <vt:lpstr>NC – Piedmont-Triad Prosperity Zone  (Total Change in Positions Projected from 2012 - 2022)</vt:lpstr>
      <vt:lpstr>NC – Northeast Prosperity Zone  (Total Change in Positions Projected from 2012 - 2022)</vt:lpstr>
      <vt:lpstr>NC – Northwest Prosperity Zone  (Total Change in Positions Projected from 2012 - 2022)</vt:lpstr>
      <vt:lpstr>All NC Associate Degrees – Five-Year Employment</vt:lpstr>
      <vt:lpstr>Selected NC Associate Degrees –  Five-Year Employment</vt:lpstr>
      <vt:lpstr>All NC Bachelor Degrees – Five-Year Employment</vt:lpstr>
      <vt:lpstr>NC Engineering Bachelor Degree – Five-Year Employment</vt:lpstr>
      <vt:lpstr>NC Engineering Bachelor Degree – Five-Year Employment</vt:lpstr>
      <vt:lpstr>compare</vt:lpstr>
      <vt:lpstr>PowerPoint Presentation</vt:lpstr>
      <vt:lpstr>States with Most New Jobs (Total Change in Positions Projected from 2014 - 2024)</vt:lpstr>
      <vt:lpstr>PowerPoint Presentation</vt:lpstr>
      <vt:lpstr>PowerPoint Presentation</vt:lpstr>
      <vt:lpstr>PowerPoint Presentation</vt:lpstr>
      <vt:lpstr>PowerPoint Presentation</vt:lpstr>
      <vt:lpstr>PowerPoint Presentation</vt:lpstr>
      <vt:lpstr>PowerPoint Presentation</vt:lpstr>
      <vt:lpstr>Construction Jobs that are  In-Demand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Associate Degree - Dental Hygiene Wake Tech CC</vt:lpstr>
      <vt:lpstr>Associate Degree - Dental Hygiene Wake Tech CC</vt:lpstr>
      <vt:lpstr>Surprises Future Demand Articulation Changing World</vt:lpstr>
      <vt:lpstr>Articulation =  Joining Parts Together</vt:lpstr>
      <vt:lpstr>HS to CC Articulation Agreement</vt:lpstr>
      <vt:lpstr>Which Agreement?</vt:lpstr>
      <vt:lpstr>Process to Document and  Award Credit</vt:lpstr>
      <vt:lpstr>PowerPoint Presentation</vt:lpstr>
      <vt:lpstr>PowerPoint Presentation</vt:lpstr>
      <vt:lpstr>PowerPoint Presentation</vt:lpstr>
      <vt:lpstr>Local Articulation Agreements</vt:lpstr>
      <vt:lpstr>Surprises Future Demand Articulation Changing World</vt:lpstr>
      <vt:lpstr>Upsetting the Projection Data</vt:lpstr>
      <vt:lpstr>PowerPoint Presentation</vt:lpstr>
      <vt:lpstr>PowerPoint Presentation</vt:lpstr>
      <vt:lpstr>PowerPoint Presentation</vt:lpstr>
      <vt:lpstr>PowerPoint Presentation</vt:lpstr>
      <vt:lpstr>PowerPoint Presentation</vt:lpstr>
      <vt:lpstr>NC Advanced Manufacturing  Careers Awareness Week</vt:lpstr>
      <vt:lpstr>2017 Calendar</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2016 NC Employer Needs Survey</vt:lpstr>
      <vt:lpstr>Hiring Difficulties</vt:lpstr>
      <vt:lpstr>PowerPoint Presentation</vt:lpstr>
      <vt:lpstr>PowerPoint Presentation</vt:lpstr>
      <vt:lpstr>PowerPoint Presentation</vt:lpstr>
      <vt:lpstr>PowerPoint Presentation</vt:lpstr>
      <vt:lpstr>PowerPoint Presentation</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Exports to Countries in 2016</vt:lpstr>
      <vt:lpstr>NC Exports - Products 2016</vt:lpstr>
      <vt:lpstr>PowerPoint Presentation</vt:lpstr>
      <vt:lpstr>NC Advanced Manufacturing  Careers Awareness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Prosperity Zones</vt:lpstr>
      <vt:lpstr>PowerPoint Presentation</vt:lpstr>
      <vt:lpstr>PowerPoint Presentation</vt:lpstr>
      <vt:lpstr>PowerPoint Presentation</vt:lpstr>
      <vt:lpstr>The 10 Key Skills for the  Future of Work</vt:lpstr>
      <vt:lpstr>Questions before  I conclude?</vt:lpstr>
      <vt:lpstr>PowerPoint Presentation</vt:lpstr>
      <vt:lpstr>Passion and Purpose</vt:lpstr>
      <vt:lpstr>A Changing World:  Helping people prepare for career and life success</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2017-09-15T19:31:56Z</dcterms:modified>
</cp:coreProperties>
</file>