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handoutMasterIdLst>
    <p:handoutMasterId r:id="rId20"/>
  </p:handoutMasterIdLst>
  <p:sldIdLst>
    <p:sldId id="276"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10" r:id="rId17"/>
    <p:sldId id="25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07" autoAdjust="0"/>
    <p:restoredTop sz="86259"/>
  </p:normalViewPr>
  <p:slideViewPr>
    <p:cSldViewPr snapToGrid="0">
      <p:cViewPr>
        <p:scale>
          <a:sx n="90" d="100"/>
          <a:sy n="90" d="100"/>
        </p:scale>
        <p:origin x="832" y="520"/>
      </p:cViewPr>
      <p:guideLst/>
    </p:cSldViewPr>
  </p:slideViewPr>
  <p:outlineViewPr>
    <p:cViewPr>
      <p:scale>
        <a:sx n="33" d="100"/>
        <a:sy n="33" d="100"/>
      </p:scale>
      <p:origin x="0" y="-261728"/>
    </p:cViewPr>
  </p:outlineViewPr>
  <p:notesTextViewPr>
    <p:cViewPr>
      <p:scale>
        <a:sx n="1" d="1"/>
        <a:sy n="1" d="1"/>
      </p:scale>
      <p:origin x="0" y="0"/>
    </p:cViewPr>
  </p:notesTextViewPr>
  <p:sorterViewPr>
    <p:cViewPr>
      <p:scale>
        <a:sx n="170" d="100"/>
        <a:sy n="170" d="100"/>
      </p:scale>
      <p:origin x="0" y="0"/>
    </p:cViewPr>
  </p:sorter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9B6F52-CC10-4425-9195-EDF28B435798}" type="datetimeFigureOut">
              <a:rPr lang="en-US" smtClean="0"/>
              <a:t>9/12/17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D3CF6-D097-446F-BA20-84B1F837E572}" type="datetimeFigureOut">
              <a:rPr lang="en-US" smtClean="0"/>
              <a:t>9/12/17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46C6A2-84B9-4F4B-9D29-2CFB53138DBA}" type="slidenum">
              <a:rPr lang="en-US" smtClean="0"/>
              <a:pPr/>
              <a:t>1</a:t>
            </a:fld>
            <a:endParaRPr lang="en-US"/>
          </a:p>
        </p:txBody>
      </p:sp>
    </p:spTree>
    <p:extLst>
      <p:ext uri="{BB962C8B-B14F-4D97-AF65-F5344CB8AC3E}">
        <p14:creationId xmlns:p14="http://schemas.microsoft.com/office/powerpoint/2010/main" val="974126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46C6A2-84B9-4F4B-9D29-2CFB53138DBA}" type="slidenum">
              <a:rPr lang="en-US" smtClean="0"/>
              <a:pPr/>
              <a:t>16</a:t>
            </a:fld>
            <a:endParaRPr lang="en-US"/>
          </a:p>
        </p:txBody>
      </p:sp>
    </p:spTree>
    <p:extLst>
      <p:ext uri="{BB962C8B-B14F-4D97-AF65-F5344CB8AC3E}">
        <p14:creationId xmlns:p14="http://schemas.microsoft.com/office/powerpoint/2010/main" val="1293877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17</a:t>
            </a:fld>
            <a:endParaRPr lang="en-US"/>
          </a:p>
        </p:txBody>
      </p:sp>
    </p:spTree>
    <p:extLst>
      <p:ext uri="{BB962C8B-B14F-4D97-AF65-F5344CB8AC3E}">
        <p14:creationId xmlns:p14="http://schemas.microsoft.com/office/powerpoint/2010/main" val="1146938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573075"/>
            <a:ext cx="6858000" cy="14285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143000" y="4093650"/>
            <a:ext cx="6858000" cy="1655762"/>
          </a:xfrm>
        </p:spPr>
        <p:txBody>
          <a:bodyPr>
            <a:normAutofit/>
          </a:bodyPr>
          <a:lstStyle>
            <a:lvl1pPr marL="0" indent="0" algn="ctr">
              <a:buNone/>
              <a:defRPr sz="24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5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5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9/12/17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9/12/17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6356350"/>
            <a:ext cx="2133600"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marL="233363" indent="-233363">
              <a:lnSpc>
                <a:spcPct val="100000"/>
              </a:lnSpc>
              <a:spcBef>
                <a:spcPts val="600"/>
              </a:spcBef>
              <a:tabLst/>
              <a:defRPr sz="2800"/>
            </a:lvl1pPr>
            <a:lvl2pPr marL="458788" indent="-201613">
              <a:lnSpc>
                <a:spcPct val="100000"/>
              </a:lnSpc>
              <a:spcBef>
                <a:spcPts val="300"/>
              </a:spcBef>
              <a:tabLst/>
              <a:defRPr sz="2400"/>
            </a:lvl2pPr>
            <a:lvl3pPr marL="692150" indent="-177800">
              <a:lnSpc>
                <a:spcPct val="100000"/>
              </a:lnSpc>
              <a:spcBef>
                <a:spcPts val="300"/>
              </a:spcBef>
              <a:tabLst/>
              <a:defRPr sz="2200"/>
            </a:lvl3pPr>
            <a:lvl4pPr marL="976313" indent="-204788">
              <a:lnSpc>
                <a:spcPct val="100000"/>
              </a:lnSpc>
              <a:spcBef>
                <a:spcPts val="300"/>
              </a:spcBef>
              <a:tabLst/>
              <a:defRPr sz="2000"/>
            </a:lvl4pPr>
            <a:lvl5pPr marL="1200150" indent="-171450">
              <a:lnSpc>
                <a:spcPct val="100000"/>
              </a:lnSpc>
              <a:spcBef>
                <a:spcPts val="300"/>
              </a:spcBef>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
        <p:nvSpPr>
          <p:cNvPr id="13"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2476938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400"/>
            </a:lvl1pPr>
          </a:lstStyle>
          <a:p>
            <a:r>
              <a:rPr lang="en-US" dirty="0"/>
              <a:t>Click to edit Master title style</a:t>
            </a:r>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0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
        <p:nvSpPr>
          <p:cNvPr id="12"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250544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9/12/17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9/12/17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514350" rtl="0" eaLnBrk="1" latinLnBrk="0" hangingPunct="1">
        <a:lnSpc>
          <a:spcPct val="90000"/>
        </a:lnSpc>
        <a:spcBef>
          <a:spcPct val="0"/>
        </a:spcBef>
        <a:buNone/>
        <a:defRPr sz="32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HelvLight"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HelvLight"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HelvLight"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HelvLight"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HelvLight"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napequity.org/nape-content/uploads/Root-Causes-Document.pdf" TargetMode="External"/><Relationship Id="rId4" Type="http://schemas.openxmlformats.org/officeDocument/2006/relationships/hyperlink" Target="http://icsps.illinoisstate.edu/wp-content/uploads/2013/08/Taking-the-Road-Less-Traveled-Handbook.pdf" TargetMode="External"/><Relationship Id="rId5" Type="http://schemas.openxmlformats.org/officeDocument/2006/relationships/hyperlink" Target="http://www.mavcc.org/resourceshandouts.htm/" TargetMode="External"/><Relationship Id="rId6" Type="http://schemas.openxmlformats.org/officeDocument/2006/relationships/hyperlink" Target="http://www.collegechangeseverything.org/events/2017-media/Session-4B-NonTradRecruitmentandRetention.pdf" TargetMode="External"/><Relationship Id="rId1" Type="http://schemas.openxmlformats.org/officeDocument/2006/relationships/slideLayout" Target="../slideLayouts/slideLayout2.xml"/><Relationship Id="rId2" Type="http://schemas.openxmlformats.org/officeDocument/2006/relationships/hyperlink" Target="http://www.teachingdegree.org/2012/10/18/10-reasons-women-struggle-in-ste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perkins.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ctrTitle"/>
          </p:nvPr>
        </p:nvSpPr>
        <p:spPr>
          <a:prstGeom prst="rect">
            <a:avLst/>
          </a:prstGeom>
        </p:spPr>
        <p:txBody>
          <a:bodyPr/>
          <a:lstStyle/>
          <a:p>
            <a:r>
              <a:rPr dirty="0"/>
              <a:t>Postsecondary Perkins </a:t>
            </a:r>
            <a:r>
              <a:rPr lang="en-US" dirty="0"/>
              <a:t>Update</a:t>
            </a:r>
            <a:endParaRPr dirty="0"/>
          </a:p>
        </p:txBody>
      </p:sp>
      <p:sp>
        <p:nvSpPr>
          <p:cNvPr id="122" name="Shape 122"/>
          <p:cNvSpPr>
            <a:spLocks noGrp="1"/>
          </p:cNvSpPr>
          <p:nvPr>
            <p:ph type="subTitle" idx="1"/>
          </p:nvPr>
        </p:nvSpPr>
        <p:spPr>
          <a:prstGeom prst="rect">
            <a:avLst/>
          </a:prstGeom>
        </p:spPr>
        <p:txBody>
          <a:bodyPr>
            <a:normAutofit/>
          </a:bodyPr>
          <a:lstStyle/>
          <a:p>
            <a:r>
              <a:rPr lang="en-US" dirty="0" smtClean="0"/>
              <a:t>September 12, </a:t>
            </a:r>
            <a:r>
              <a:rPr lang="en-US" dirty="0"/>
              <a:t>2017</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
        <p:nvSpPr>
          <p:cNvPr id="2" name="TextBox 1"/>
          <p:cNvSpPr txBox="1"/>
          <p:nvPr/>
        </p:nvSpPr>
        <p:spPr>
          <a:xfrm>
            <a:off x="6656439" y="6184491"/>
            <a:ext cx="1995931" cy="369332"/>
          </a:xfrm>
          <a:prstGeom prst="rect">
            <a:avLst/>
          </a:prstGeom>
          <a:noFill/>
        </p:spPr>
        <p:txBody>
          <a:bodyPr wrap="none" rtlCol="0">
            <a:spAutoFit/>
          </a:bodyPr>
          <a:lstStyle/>
          <a:p>
            <a:r>
              <a:rPr lang="en-US" dirty="0" err="1"/>
              <a:t>www.ncperkins.org</a:t>
            </a:r>
            <a:endParaRPr lang="en-US" dirty="0"/>
          </a:p>
        </p:txBody>
      </p:sp>
    </p:spTree>
    <p:extLst>
      <p:ext uri="{BB962C8B-B14F-4D97-AF65-F5344CB8AC3E}">
        <p14:creationId xmlns:p14="http://schemas.microsoft.com/office/powerpoint/2010/main" val="1813159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300" dirty="0"/>
              <a:t>Academic Proficiency</a:t>
            </a:r>
          </a:p>
          <a:p>
            <a:pPr lvl="1"/>
            <a:r>
              <a:rPr lang="en-US" sz="1300" dirty="0"/>
              <a:t>When women are academically proficient, they are more likely to persist in choosing nontraditional careers. </a:t>
            </a:r>
          </a:p>
          <a:p>
            <a:pPr lvl="2"/>
            <a:r>
              <a:rPr lang="en-US" sz="1300" dirty="0"/>
              <a:t>Strategies: Gender specific STEM camps, Incentivize AP courses, Develop video games emphasizing non trad situations/ </a:t>
            </a:r>
            <a:r>
              <a:rPr lang="en-US" sz="1300" dirty="0" err="1" smtClean="0"/>
              <a:t>heros</a:t>
            </a:r>
            <a:endParaRPr lang="en-US" sz="1300" dirty="0"/>
          </a:p>
          <a:p>
            <a:r>
              <a:rPr lang="en-US" sz="1300" dirty="0"/>
              <a:t>Support Services</a:t>
            </a:r>
          </a:p>
          <a:p>
            <a:pPr lvl="1"/>
            <a:r>
              <a:rPr lang="en-US" sz="1300" dirty="0"/>
              <a:t>Students enrolled in nontraditional career and technical education programs who receive support services are more likely to succeed.</a:t>
            </a:r>
          </a:p>
          <a:p>
            <a:pPr lvl="2"/>
            <a:r>
              <a:rPr lang="en-US" sz="1300" dirty="0"/>
              <a:t>Strategies: Train counselors and tutors on how to work with non traditional students, mentors, non trad clubs &amp; competitions </a:t>
            </a:r>
          </a:p>
          <a:p>
            <a:r>
              <a:rPr lang="en-US" sz="1300" dirty="0"/>
              <a:t>Access to and Participation in Math, Science and Technology</a:t>
            </a:r>
          </a:p>
          <a:p>
            <a:pPr lvl="1"/>
            <a:r>
              <a:rPr lang="en-US" sz="1300" dirty="0"/>
              <a:t>STEM classes taught in an equitable and “hands-on” manner, increase the likelihood of women participating in nontraditional careers. </a:t>
            </a:r>
          </a:p>
          <a:p>
            <a:pPr lvl="2"/>
            <a:r>
              <a:rPr lang="en-US" sz="1300" dirty="0"/>
              <a:t>Strategies: Adding one unity of calculus increases the enrollment of girls in STEM, use instructional strategies that are conceptual and connected</a:t>
            </a:r>
          </a:p>
          <a:p>
            <a:r>
              <a:rPr lang="en-US" sz="1300" dirty="0"/>
              <a:t>Curriculum</a:t>
            </a:r>
          </a:p>
          <a:p>
            <a:pPr lvl="1"/>
            <a:r>
              <a:rPr lang="en-US" sz="1300" dirty="0"/>
              <a:t>bias-free curriculum include: relevancy, inclusive images and text, and hands on instructional practice. </a:t>
            </a:r>
          </a:p>
          <a:p>
            <a:pPr lvl="2"/>
            <a:r>
              <a:rPr lang="en-US" sz="1300" dirty="0"/>
              <a:t>Strategies: relevance to prior experience, utilize </a:t>
            </a:r>
            <a:r>
              <a:rPr lang="en-US" sz="1300" dirty="0" smtClean="0"/>
              <a:t>interventions</a:t>
            </a:r>
            <a:endParaRPr lang="en-US" sz="1300" dirty="0"/>
          </a:p>
          <a:p>
            <a:r>
              <a:rPr lang="en-US" sz="1300" dirty="0"/>
              <a:t>Instructional Strategies</a:t>
            </a:r>
          </a:p>
          <a:p>
            <a:pPr lvl="1"/>
            <a:r>
              <a:rPr lang="en-US" sz="1300" dirty="0"/>
              <a:t>learning experiences that they help to design, that are learner centered, and that involve them in a community.</a:t>
            </a:r>
          </a:p>
          <a:p>
            <a:pPr lvl="2"/>
            <a:r>
              <a:rPr lang="en-US" sz="1300" dirty="0"/>
              <a:t> Strategies: practical and hands on </a:t>
            </a:r>
            <a:r>
              <a:rPr lang="en-US" sz="1300" dirty="0" smtClean="0"/>
              <a:t>learning</a:t>
            </a:r>
            <a:endParaRPr lang="en-US" sz="1300" dirty="0"/>
          </a:p>
        </p:txBody>
      </p:sp>
      <p:sp>
        <p:nvSpPr>
          <p:cNvPr id="3" name="Title 2"/>
          <p:cNvSpPr>
            <a:spLocks noGrp="1"/>
          </p:cNvSpPr>
          <p:nvPr>
            <p:ph type="title"/>
          </p:nvPr>
        </p:nvSpPr>
        <p:spPr/>
        <p:txBody>
          <a:bodyPr/>
          <a:lstStyle/>
          <a:p>
            <a:r>
              <a:rPr lang="en-US" dirty="0"/>
              <a:t>Education Barriers</a:t>
            </a:r>
          </a:p>
        </p:txBody>
      </p:sp>
    </p:spTree>
    <p:extLst>
      <p:ext uri="{BB962C8B-B14F-4D97-AF65-F5344CB8AC3E}">
        <p14:creationId xmlns:p14="http://schemas.microsoft.com/office/powerpoint/2010/main" val="243268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500" dirty="0"/>
              <a:t>Materials and Practices: Assessment, Interest Inventories, and Marketing and Recruitment</a:t>
            </a:r>
          </a:p>
          <a:p>
            <a:pPr lvl="1"/>
            <a:r>
              <a:rPr lang="en-US" sz="1500" dirty="0"/>
              <a:t>Career guidance materials and practices should adhere to equitable standards</a:t>
            </a:r>
          </a:p>
          <a:p>
            <a:pPr lvl="2"/>
            <a:r>
              <a:rPr lang="en-US" sz="1500" dirty="0"/>
              <a:t>Strategies: For men, interest precedes self-confidence, but for women, self-confidence and efficacy in the field precede interest, offer career education programs and make the link between academic work, college success, and careers, Stress the influence of job security of some nontraditional careers, especially for males from lower socioeconomic backgrounds, be catchy e.g. “Are You Man Enough to Be a Nurse?” </a:t>
            </a:r>
          </a:p>
          <a:p>
            <a:r>
              <a:rPr lang="en-US" sz="1500" dirty="0"/>
              <a:t>Early Intervention</a:t>
            </a:r>
          </a:p>
          <a:p>
            <a:pPr lvl="1"/>
            <a:r>
              <a:rPr lang="en-US" sz="1500" dirty="0"/>
              <a:t>Timing target young people when they are most open to non traditional careers and before any are excluded due to gender type</a:t>
            </a:r>
          </a:p>
          <a:p>
            <a:pPr lvl="2"/>
            <a:r>
              <a:rPr lang="en-US" sz="1500" dirty="0"/>
              <a:t>Strategies: Start at Middle School (10-13), programs like Sisters in Science’s year-long program for elementary school girls </a:t>
            </a:r>
          </a:p>
          <a:p>
            <a:r>
              <a:rPr lang="en-US" sz="1500" dirty="0"/>
              <a:t>Characteristics of an Occupation: </a:t>
            </a:r>
          </a:p>
          <a:p>
            <a:pPr lvl="1"/>
            <a:r>
              <a:rPr lang="en-US" sz="1500" dirty="0"/>
              <a:t>Careers that give back to the community, </a:t>
            </a:r>
          </a:p>
          <a:p>
            <a:pPr lvl="2"/>
            <a:r>
              <a:rPr lang="en-US" sz="1500" dirty="0"/>
              <a:t>Strategies: promote public-sector employment that reflects public-sector values, and “room to pursue interests and commitments outside work”</a:t>
            </a:r>
          </a:p>
          <a:p>
            <a:pPr lvl="1"/>
            <a:r>
              <a:rPr lang="en-US" sz="1500" dirty="0"/>
              <a:t>Providing comprehensive information about high-wage, high-skill occupations,</a:t>
            </a:r>
          </a:p>
          <a:p>
            <a:pPr lvl="2"/>
            <a:r>
              <a:rPr lang="en-US" sz="1500" dirty="0"/>
              <a:t>Strategies: Work based learning opportunities </a:t>
            </a:r>
          </a:p>
        </p:txBody>
      </p:sp>
      <p:sp>
        <p:nvSpPr>
          <p:cNvPr id="3" name="Title 2"/>
          <p:cNvSpPr>
            <a:spLocks noGrp="1"/>
          </p:cNvSpPr>
          <p:nvPr>
            <p:ph type="title"/>
          </p:nvPr>
        </p:nvSpPr>
        <p:spPr/>
        <p:txBody>
          <a:bodyPr/>
          <a:lstStyle/>
          <a:p>
            <a:r>
              <a:rPr lang="en-US" dirty="0"/>
              <a:t>Career Information Barriers </a:t>
            </a:r>
          </a:p>
        </p:txBody>
      </p:sp>
    </p:spTree>
    <p:extLst>
      <p:ext uri="{BB962C8B-B14F-4D97-AF65-F5344CB8AC3E}">
        <p14:creationId xmlns:p14="http://schemas.microsoft.com/office/powerpoint/2010/main" val="1956282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550" dirty="0"/>
              <a:t>Family Characteristics</a:t>
            </a:r>
          </a:p>
          <a:p>
            <a:pPr lvl="1"/>
            <a:r>
              <a:rPr lang="en-US" sz="1550" dirty="0"/>
              <a:t>Characteristics and engagement of family of origin have a strong influence on career choice. </a:t>
            </a:r>
          </a:p>
          <a:p>
            <a:pPr lvl="2"/>
            <a:r>
              <a:rPr lang="en-US" sz="1550" dirty="0"/>
              <a:t>Strategies: Involve parents in developing a career plan, Design activities to promote family roles, </a:t>
            </a:r>
          </a:p>
          <a:p>
            <a:r>
              <a:rPr lang="en-US" sz="1550" dirty="0"/>
              <a:t>Self-Efficacy</a:t>
            </a:r>
          </a:p>
          <a:p>
            <a:pPr lvl="1"/>
            <a:r>
              <a:rPr lang="en-US" sz="1550" dirty="0"/>
              <a:t>The strength of a female’s self efficacy is directly related to entry and persistence </a:t>
            </a:r>
          </a:p>
          <a:p>
            <a:pPr lvl="2"/>
            <a:r>
              <a:rPr lang="en-US" sz="1550" dirty="0"/>
              <a:t>Strategies: Increase grit-Teach females to self-affirm, Provide professional development on supportive learning environments, Utilize real-life teaching strategies</a:t>
            </a:r>
            <a:r>
              <a:rPr lang="en-US" sz="1550" dirty="0" smtClean="0"/>
              <a:t>.</a:t>
            </a:r>
            <a:endParaRPr lang="en-US" sz="1550" dirty="0"/>
          </a:p>
          <a:p>
            <a:r>
              <a:rPr lang="en-US" sz="1550" dirty="0"/>
              <a:t>Attribution</a:t>
            </a:r>
          </a:p>
          <a:p>
            <a:pPr lvl="1"/>
            <a:r>
              <a:rPr lang="en-US" sz="1550" dirty="0"/>
              <a:t>Both attribution and fixed traits can affect motivation and confidence</a:t>
            </a:r>
          </a:p>
          <a:p>
            <a:pPr lvl="2"/>
            <a:r>
              <a:rPr lang="en-US" sz="1550" dirty="0"/>
              <a:t>Strategies: Assess and retrain attribution style. </a:t>
            </a:r>
          </a:p>
          <a:p>
            <a:r>
              <a:rPr lang="en-US" sz="1550" dirty="0"/>
              <a:t>Stereotype Threat</a:t>
            </a:r>
          </a:p>
          <a:p>
            <a:pPr lvl="1"/>
            <a:r>
              <a:rPr lang="en-US" sz="1550" dirty="0"/>
              <a:t>Achievement is positively influenced by the reduction in stereotype threat</a:t>
            </a:r>
          </a:p>
          <a:p>
            <a:pPr lvl="2"/>
            <a:r>
              <a:rPr lang="en-US" sz="1550" dirty="0"/>
              <a:t>Strategies: Reframing the task, Encouraging self-affirmation, Emphasizing high standards with assurances about the capability for meeting them, Providing role models </a:t>
            </a:r>
          </a:p>
          <a:p>
            <a:pPr marL="514350" lvl="2" indent="0">
              <a:buNone/>
            </a:pPr>
            <a:endParaRPr lang="en-US" sz="1550" dirty="0"/>
          </a:p>
        </p:txBody>
      </p:sp>
      <p:sp>
        <p:nvSpPr>
          <p:cNvPr id="3" name="Title 2"/>
          <p:cNvSpPr>
            <a:spLocks noGrp="1"/>
          </p:cNvSpPr>
          <p:nvPr>
            <p:ph type="title"/>
          </p:nvPr>
        </p:nvSpPr>
        <p:spPr/>
        <p:txBody>
          <a:bodyPr/>
          <a:lstStyle/>
          <a:p>
            <a:r>
              <a:rPr lang="en-US" dirty="0"/>
              <a:t>Family/Society Barriers</a:t>
            </a:r>
          </a:p>
        </p:txBody>
      </p:sp>
    </p:spTree>
    <p:extLst>
      <p:ext uri="{BB962C8B-B14F-4D97-AF65-F5344CB8AC3E}">
        <p14:creationId xmlns:p14="http://schemas.microsoft.com/office/powerpoint/2010/main" val="1265644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400" dirty="0"/>
              <a:t>Media</a:t>
            </a:r>
          </a:p>
          <a:p>
            <a:pPr lvl="1"/>
            <a:r>
              <a:rPr lang="en-US" sz="1400" dirty="0"/>
              <a:t>Both negative and positive</a:t>
            </a:r>
          </a:p>
          <a:p>
            <a:pPr lvl="2"/>
            <a:r>
              <a:rPr lang="en-US" sz="1400" dirty="0"/>
              <a:t>Strategies: Provide positive nontraditional role models through established media, Provide programs that build positive body image. </a:t>
            </a:r>
          </a:p>
          <a:p>
            <a:r>
              <a:rPr lang="en-US" sz="1400" dirty="0"/>
              <a:t>Peers</a:t>
            </a:r>
          </a:p>
          <a:p>
            <a:pPr lvl="1"/>
            <a:r>
              <a:rPr lang="en-US" sz="1400" dirty="0"/>
              <a:t>The opinions of peers, especially during adolescence, can influence nontraditional career choice. </a:t>
            </a:r>
          </a:p>
          <a:p>
            <a:pPr lvl="2"/>
            <a:r>
              <a:rPr lang="en-US" sz="1400" dirty="0"/>
              <a:t>Strategies: Involve men in IT intervention efforts for women and women in interventions for male nursing students, </a:t>
            </a:r>
          </a:p>
          <a:p>
            <a:r>
              <a:rPr lang="en-US" sz="1400" dirty="0"/>
              <a:t>Role Models/ Mentoring</a:t>
            </a:r>
          </a:p>
          <a:p>
            <a:pPr lvl="1"/>
            <a:r>
              <a:rPr lang="en-US" sz="1400" dirty="0"/>
              <a:t>A mentoring relationship is a significant factor in a student’s decision to pursue a nontraditional career. </a:t>
            </a:r>
          </a:p>
          <a:p>
            <a:pPr lvl="2"/>
            <a:r>
              <a:rPr lang="en-US" sz="1400" dirty="0"/>
              <a:t>Strategies: Involve like-minded peers in programs. Facilitate informal support groups, Mentor training valuable.</a:t>
            </a:r>
          </a:p>
          <a:p>
            <a:pPr marL="514350" lvl="2" indent="0">
              <a:buNone/>
            </a:pPr>
            <a:r>
              <a:rPr lang="en-US" sz="1400" dirty="0"/>
              <a:t>    Showcase role models with good work/life balance, Choose the mentoring format that fits the educational setting.	 </a:t>
            </a:r>
          </a:p>
          <a:p>
            <a:r>
              <a:rPr lang="en-US" sz="1400" dirty="0"/>
              <a:t>Collaboration</a:t>
            </a:r>
          </a:p>
          <a:p>
            <a:pPr lvl="1"/>
            <a:r>
              <a:rPr lang="en-US" sz="1400" dirty="0"/>
              <a:t>Between educational entities and community-based organizations or business</a:t>
            </a:r>
          </a:p>
          <a:p>
            <a:pPr lvl="2"/>
            <a:r>
              <a:rPr lang="en-US" sz="1400" dirty="0"/>
              <a:t>Strategies: set expectations clearly and form the outset,” “use project resources as intended right from the beginning,” and “look for collaboration readiness from the onset”</a:t>
            </a:r>
          </a:p>
        </p:txBody>
      </p:sp>
      <p:sp>
        <p:nvSpPr>
          <p:cNvPr id="3" name="Title 2"/>
          <p:cNvSpPr>
            <a:spLocks noGrp="1"/>
          </p:cNvSpPr>
          <p:nvPr>
            <p:ph type="title"/>
          </p:nvPr>
        </p:nvSpPr>
        <p:spPr/>
        <p:txBody>
          <a:bodyPr/>
          <a:lstStyle/>
          <a:p>
            <a:r>
              <a:rPr lang="en-US" dirty="0"/>
              <a:t>Family/Society Barriers</a:t>
            </a:r>
          </a:p>
        </p:txBody>
      </p:sp>
    </p:spTree>
    <p:extLst>
      <p:ext uri="{BB962C8B-B14F-4D97-AF65-F5344CB8AC3E}">
        <p14:creationId xmlns:p14="http://schemas.microsoft.com/office/powerpoint/2010/main" val="86084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Pursue grants with funding that can support the above (or other) strategies (AB Tech and Alamance).</a:t>
            </a:r>
          </a:p>
          <a:p>
            <a:r>
              <a:rPr lang="en-US" sz="2400" dirty="0"/>
              <a:t>Work with community organizations such as Boy and Girl Scouts, Boys and Girls Clubs, </a:t>
            </a:r>
            <a:r>
              <a:rPr lang="en-US" sz="2400" dirty="0" smtClean="0"/>
              <a:t>Faith-Based </a:t>
            </a:r>
            <a:r>
              <a:rPr lang="en-US" sz="2400" dirty="0"/>
              <a:t>Organizations (Several Colleges are involved in these).</a:t>
            </a:r>
          </a:p>
          <a:p>
            <a:r>
              <a:rPr lang="en-US" sz="2400" dirty="0"/>
              <a:t>Reach out to Veterans, and use the </a:t>
            </a:r>
            <a:r>
              <a:rPr lang="en-US" sz="2400" dirty="0" smtClean="0"/>
              <a:t>crosswalk </a:t>
            </a:r>
            <a:r>
              <a:rPr lang="en-US" sz="2400" dirty="0"/>
              <a:t>for college credit/MOS (CPCC)</a:t>
            </a:r>
          </a:p>
          <a:p>
            <a:r>
              <a:rPr lang="en-US" sz="2400" dirty="0"/>
              <a:t>Establish </a:t>
            </a:r>
            <a:r>
              <a:rPr lang="en-US" sz="2400" dirty="0" smtClean="0"/>
              <a:t>pre-apprenticeships </a:t>
            </a:r>
            <a:r>
              <a:rPr lang="en-US" sz="2400" dirty="0"/>
              <a:t>that emphasize </a:t>
            </a:r>
            <a:r>
              <a:rPr lang="en-US" sz="2400" dirty="0" smtClean="0"/>
              <a:t>nontraditional </a:t>
            </a:r>
            <a:r>
              <a:rPr lang="en-US" sz="2400" dirty="0"/>
              <a:t>enrollment (CPCC)</a:t>
            </a:r>
          </a:p>
          <a:p>
            <a:r>
              <a:rPr lang="en-US" sz="2400" dirty="0" smtClean="0"/>
              <a:t>Showcase </a:t>
            </a:r>
            <a:r>
              <a:rPr lang="en-US" sz="2400" dirty="0"/>
              <a:t>nontraditional in Skills USA when appropriate</a:t>
            </a:r>
          </a:p>
          <a:p>
            <a:endParaRPr lang="en-US" sz="2400" dirty="0"/>
          </a:p>
        </p:txBody>
      </p:sp>
      <p:sp>
        <p:nvSpPr>
          <p:cNvPr id="3" name="Title 2"/>
          <p:cNvSpPr>
            <a:spLocks noGrp="1"/>
          </p:cNvSpPr>
          <p:nvPr>
            <p:ph type="title"/>
          </p:nvPr>
        </p:nvSpPr>
        <p:spPr/>
        <p:txBody>
          <a:bodyPr/>
          <a:lstStyle/>
          <a:p>
            <a:r>
              <a:rPr lang="en-US" dirty="0"/>
              <a:t>Best Practices for </a:t>
            </a:r>
            <a:r>
              <a:rPr lang="en-US" dirty="0" smtClean="0"/>
              <a:t>Non-Traditional Enrollment</a:t>
            </a:r>
            <a:endParaRPr lang="en-US" dirty="0"/>
          </a:p>
        </p:txBody>
      </p:sp>
    </p:spTree>
    <p:extLst>
      <p:ext uri="{BB962C8B-B14F-4D97-AF65-F5344CB8AC3E}">
        <p14:creationId xmlns:p14="http://schemas.microsoft.com/office/powerpoint/2010/main" val="682686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72EDB6FE-F4A6-42A7-8D52-DF471220A2FD}"/>
              </a:ext>
            </a:extLst>
          </p:cNvPr>
          <p:cNvSpPr>
            <a:spLocks noGrp="1"/>
          </p:cNvSpPr>
          <p:nvPr>
            <p:ph idx="1"/>
          </p:nvPr>
        </p:nvSpPr>
        <p:spPr/>
        <p:txBody>
          <a:bodyPr>
            <a:normAutofit/>
          </a:bodyPr>
          <a:lstStyle/>
          <a:p>
            <a:r>
              <a:rPr lang="en-US" sz="2400" dirty="0">
                <a:hlinkClick r:id="rId2"/>
              </a:rPr>
              <a:t>http://www.teachingdegree.org/2012/10/18/10-reasons-women-struggle-in-stem/</a:t>
            </a:r>
            <a:r>
              <a:rPr lang="en-US" sz="2400" dirty="0"/>
              <a:t> </a:t>
            </a:r>
          </a:p>
          <a:p>
            <a:r>
              <a:rPr lang="en-US" sz="2400" dirty="0">
                <a:hlinkClick r:id="rId3"/>
              </a:rPr>
              <a:t>https://www.napequity.org/nape-content/uploads/Root-Causes-Document.pdf</a:t>
            </a:r>
            <a:r>
              <a:rPr lang="en-US" sz="2400" dirty="0"/>
              <a:t> </a:t>
            </a:r>
          </a:p>
          <a:p>
            <a:pPr lvl="0"/>
            <a:r>
              <a:rPr lang="en-US" sz="2400" u="sng" dirty="0">
                <a:hlinkClick r:id="rId4"/>
              </a:rPr>
              <a:t>http://icsps.illinoisstate.edu/wp-content/uploads/2013/08/Taking-the-Road-Less-Traveled-Handbook.pdf</a:t>
            </a:r>
            <a:r>
              <a:rPr lang="en-US" sz="2400" dirty="0"/>
              <a:t> </a:t>
            </a:r>
          </a:p>
          <a:p>
            <a:pPr lvl="0"/>
            <a:r>
              <a:rPr lang="en-US" sz="2400" u="sng" dirty="0">
                <a:hlinkClick r:id="rId5"/>
              </a:rPr>
              <a:t>http://www.mavcc.org/resourceshandouts.htm/</a:t>
            </a:r>
            <a:r>
              <a:rPr lang="en-US" sz="2400" dirty="0"/>
              <a:t> </a:t>
            </a:r>
          </a:p>
          <a:p>
            <a:pPr lvl="0"/>
            <a:r>
              <a:rPr lang="en-US" sz="2400" u="sng" dirty="0">
                <a:hlinkClick r:id="rId6"/>
              </a:rPr>
              <a:t>http://www.collegechangeseverything.org/events/2017-media/Session-4B-NonTradRecruitmentandRetention.pdf</a:t>
            </a:r>
            <a:r>
              <a:rPr lang="en-US" sz="2400" dirty="0"/>
              <a:t> </a:t>
            </a:r>
          </a:p>
          <a:p>
            <a:pPr marL="0" indent="0">
              <a:buNone/>
            </a:pPr>
            <a:endParaRPr lang="en-US" sz="2400" dirty="0"/>
          </a:p>
        </p:txBody>
      </p:sp>
      <p:sp>
        <p:nvSpPr>
          <p:cNvPr id="3" name="Title 2">
            <a:extLst>
              <a:ext uri="{FF2B5EF4-FFF2-40B4-BE49-F238E27FC236}">
                <a16:creationId xmlns="" xmlns:a16="http://schemas.microsoft.com/office/drawing/2014/main" id="{BB10A977-56BF-4B52-A5AE-5380765144E9}"/>
              </a:ext>
            </a:extLst>
          </p:cNvPr>
          <p:cNvSpPr>
            <a:spLocks noGrp="1"/>
          </p:cNvSpPr>
          <p:nvPr>
            <p:ph type="title"/>
          </p:nvPr>
        </p:nvSpPr>
        <p:spPr/>
        <p:txBody>
          <a:bodyPr/>
          <a:lstStyle/>
          <a:p>
            <a:r>
              <a:rPr lang="en-US" dirty="0"/>
              <a:t>Non-Traditional Resources </a:t>
            </a:r>
          </a:p>
        </p:txBody>
      </p:sp>
    </p:spTree>
    <p:extLst>
      <p:ext uri="{BB962C8B-B14F-4D97-AF65-F5344CB8AC3E}">
        <p14:creationId xmlns:p14="http://schemas.microsoft.com/office/powerpoint/2010/main" val="2062094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ctrTitle"/>
          </p:nvPr>
        </p:nvSpPr>
        <p:spPr>
          <a:xfrm>
            <a:off x="1143000" y="2573075"/>
            <a:ext cx="6858000" cy="1428500"/>
          </a:xfrm>
          <a:prstGeom prst="rect">
            <a:avLst/>
          </a:prstGeom>
        </p:spPr>
        <p:txBody>
          <a:bodyPr>
            <a:normAutofit fontScale="90000"/>
          </a:bodyPr>
          <a:lstStyle/>
          <a:p>
            <a:r>
              <a:rPr lang="en-US" dirty="0"/>
              <a:t>Questions?</a:t>
            </a:r>
            <a:br>
              <a:rPr lang="en-US" dirty="0"/>
            </a:br>
            <a:r>
              <a:rPr lang="en-US" dirty="0"/>
              <a:t/>
            </a:r>
            <a:br>
              <a:rPr lang="en-US" dirty="0"/>
            </a:br>
            <a:endParaRPr dirty="0"/>
          </a:p>
        </p:txBody>
      </p:sp>
      <p:sp>
        <p:nvSpPr>
          <p:cNvPr id="122" name="Shape 122"/>
          <p:cNvSpPr>
            <a:spLocks noGrp="1"/>
          </p:cNvSpPr>
          <p:nvPr>
            <p:ph type="subTitle" idx="1"/>
          </p:nvPr>
        </p:nvSpPr>
        <p:spPr>
          <a:xfrm>
            <a:off x="914400" y="3600450"/>
            <a:ext cx="7162800" cy="3105150"/>
          </a:xfrm>
          <a:prstGeom prst="rect">
            <a:avLst/>
          </a:prstGeom>
        </p:spPr>
        <p:txBody>
          <a:bodyPr>
            <a:noAutofit/>
          </a:bodyPr>
          <a:lstStyle/>
          <a:p>
            <a:pPr lvl="0" algn="l">
              <a:lnSpc>
                <a:spcPct val="120000"/>
              </a:lnSpc>
              <a:spcBef>
                <a:spcPts val="0"/>
              </a:spcBef>
              <a:spcAft>
                <a:spcPts val="600"/>
              </a:spcAft>
              <a:defRPr sz="1800"/>
            </a:pPr>
            <a:r>
              <a:rPr lang="en-US" sz="2800" b="1" dirty="0">
                <a:latin typeface="Calibri Light" panose="020F0302020204030204" pitchFamily="34" charset="0"/>
              </a:rPr>
              <a:t>Bob </a:t>
            </a:r>
            <a:r>
              <a:rPr lang="en-US" sz="2800" b="1" dirty="0" err="1">
                <a:latin typeface="Calibri Light" panose="020F0302020204030204" pitchFamily="34" charset="0"/>
              </a:rPr>
              <a:t>Witchger</a:t>
            </a:r>
            <a:r>
              <a:rPr lang="en-US" sz="2800" b="1" dirty="0">
                <a:latin typeface="Calibri Light" panose="020F0302020204030204" pitchFamily="34" charset="0"/>
              </a:rPr>
              <a:t> </a:t>
            </a:r>
            <a:r>
              <a:rPr lang="en-US" sz="2400" b="1" dirty="0">
                <a:latin typeface="Calibri Light" panose="020F0302020204030204" pitchFamily="34" charset="0"/>
              </a:rPr>
              <a:t/>
            </a:r>
            <a:br>
              <a:rPr lang="en-US" sz="2400" b="1" dirty="0">
                <a:latin typeface="Calibri Light" panose="020F0302020204030204" pitchFamily="34" charset="0"/>
              </a:rPr>
            </a:br>
            <a:r>
              <a:rPr lang="en-US" sz="2400" dirty="0">
                <a:latin typeface="Calibri Light" panose="020F0302020204030204" pitchFamily="34" charset="0"/>
              </a:rPr>
              <a:t>Career and Technical Education Director</a:t>
            </a:r>
          </a:p>
          <a:p>
            <a:pPr lvl="0" algn="l">
              <a:lnSpc>
                <a:spcPct val="120000"/>
              </a:lnSpc>
              <a:spcBef>
                <a:spcPts val="0"/>
              </a:spcBef>
              <a:spcAft>
                <a:spcPts val="600"/>
              </a:spcAft>
              <a:defRPr sz="1800"/>
            </a:pPr>
            <a:r>
              <a:rPr lang="en-US" sz="2800" b="1" dirty="0">
                <a:latin typeface="Calibri Light" panose="020F0302020204030204" pitchFamily="34" charset="0"/>
              </a:rPr>
              <a:t>Jennifer Holloway</a:t>
            </a:r>
            <a:r>
              <a:rPr lang="en-US" sz="2400" dirty="0">
                <a:latin typeface="Calibri Light" panose="020F0302020204030204" pitchFamily="34" charset="0"/>
              </a:rPr>
              <a:t/>
            </a:r>
            <a:br>
              <a:rPr lang="en-US" sz="2400" dirty="0">
                <a:latin typeface="Calibri Light" panose="020F0302020204030204" pitchFamily="34" charset="0"/>
              </a:rPr>
            </a:br>
            <a:r>
              <a:rPr lang="en-US" sz="2400" dirty="0">
                <a:latin typeface="Calibri Light" panose="020F0302020204030204" pitchFamily="34" charset="0"/>
              </a:rPr>
              <a:t>Administrative Assistant </a:t>
            </a:r>
          </a:p>
          <a:p>
            <a:pPr lvl="0" algn="l">
              <a:lnSpc>
                <a:spcPct val="120000"/>
              </a:lnSpc>
              <a:spcBef>
                <a:spcPts val="0"/>
              </a:spcBef>
              <a:spcAft>
                <a:spcPts val="600"/>
              </a:spcAft>
              <a:defRPr sz="1800"/>
            </a:pPr>
            <a:r>
              <a:rPr lang="en-US" sz="2800" b="1" dirty="0">
                <a:latin typeface="Calibri Light" panose="020F0302020204030204" pitchFamily="34" charset="0"/>
              </a:rPr>
              <a:t>Julia Hamilton, Tony </a:t>
            </a:r>
            <a:r>
              <a:rPr lang="en-US" sz="2800" b="1" dirty="0" err="1">
                <a:latin typeface="Calibri Light" panose="020F0302020204030204" pitchFamily="34" charset="0"/>
              </a:rPr>
              <a:t>Reggi</a:t>
            </a:r>
            <a:r>
              <a:rPr lang="en-US" sz="2800" b="1" dirty="0">
                <a:latin typeface="Calibri Light" panose="020F0302020204030204" pitchFamily="34" charset="0"/>
              </a:rPr>
              <a:t>, &amp; Chris </a:t>
            </a:r>
            <a:r>
              <a:rPr lang="en-US" sz="2800" b="1" dirty="0" err="1">
                <a:latin typeface="Calibri Light" panose="020F0302020204030204" pitchFamily="34" charset="0"/>
              </a:rPr>
              <a:t>Droessler</a:t>
            </a:r>
            <a:r>
              <a:rPr lang="en-US" sz="2800" b="1" dirty="0">
                <a:latin typeface="Calibri Light" panose="020F0302020204030204" pitchFamily="34" charset="0"/>
              </a:rPr>
              <a:t> </a:t>
            </a:r>
            <a:r>
              <a:rPr lang="en-US" sz="2400" dirty="0">
                <a:latin typeface="Calibri Light" panose="020F0302020204030204" pitchFamily="34" charset="0"/>
              </a:rPr>
              <a:t/>
            </a:r>
            <a:br>
              <a:rPr lang="en-US" sz="2400" dirty="0">
                <a:latin typeface="Calibri Light" panose="020F0302020204030204" pitchFamily="34" charset="0"/>
              </a:rPr>
            </a:br>
            <a:r>
              <a:rPr lang="en-US" sz="2400" dirty="0">
                <a:latin typeface="Calibri Light" panose="020F0302020204030204" pitchFamily="34" charset="0"/>
              </a:rPr>
              <a:t>Career and Technical Education Coordinators </a:t>
            </a:r>
          </a:p>
        </p:txBody>
      </p:sp>
    </p:spTree>
    <p:extLst>
      <p:ext uri="{BB962C8B-B14F-4D97-AF65-F5344CB8AC3E}">
        <p14:creationId xmlns:p14="http://schemas.microsoft.com/office/powerpoint/2010/main" val="1329429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457200" y="1600200"/>
            <a:ext cx="8458200" cy="4648200"/>
          </a:xfrm>
        </p:spPr>
        <p:txBody>
          <a:bodyPr>
            <a:normAutofit fontScale="70000" lnSpcReduction="20000"/>
          </a:bodyPr>
          <a:lstStyle/>
          <a:p>
            <a:pPr marL="0" indent="0">
              <a:lnSpc>
                <a:spcPct val="120000"/>
              </a:lnSpc>
              <a:spcAft>
                <a:spcPts val="1200"/>
              </a:spcAft>
              <a:buNone/>
              <a:tabLst>
                <a:tab pos="741363" algn="l"/>
                <a:tab pos="7532688" algn="r"/>
              </a:tabLst>
            </a:pPr>
            <a:r>
              <a:rPr lang="en-US" sz="3400" b="1"/>
              <a:t>Dr. Bob Witchger	</a:t>
            </a:r>
            <a:r>
              <a:rPr lang="en-US"/>
              <a:t>Director, Career &amp; Technical Education</a:t>
            </a:r>
            <a:br>
              <a:rPr lang="en-US"/>
            </a:br>
            <a:r>
              <a:rPr lang="en-US"/>
              <a:t>	WitchgerB@nccommunitycolleges.edu	919-807-7126</a:t>
            </a:r>
          </a:p>
          <a:p>
            <a:pPr marL="0" indent="0">
              <a:lnSpc>
                <a:spcPct val="120000"/>
              </a:lnSpc>
              <a:spcAft>
                <a:spcPts val="1200"/>
              </a:spcAft>
              <a:buNone/>
              <a:tabLst>
                <a:tab pos="741363" algn="l"/>
                <a:tab pos="7532688" algn="r"/>
              </a:tabLst>
            </a:pPr>
            <a:r>
              <a:rPr lang="en-US" sz="3400" b="1"/>
              <a:t>Dr. Tony R. Reggi</a:t>
            </a:r>
            <a:r>
              <a:rPr lang="en-US"/>
              <a:t>	Coordinator, Career &amp; Technical Education</a:t>
            </a:r>
            <a:br>
              <a:rPr lang="en-US"/>
            </a:br>
            <a:r>
              <a:rPr lang="en-US"/>
              <a:t>	ReggiA@nccommunitycolleges.edu	919-807-7131</a:t>
            </a:r>
          </a:p>
          <a:p>
            <a:pPr marL="0" indent="0">
              <a:lnSpc>
                <a:spcPct val="120000"/>
              </a:lnSpc>
              <a:spcAft>
                <a:spcPts val="1200"/>
              </a:spcAft>
              <a:buNone/>
              <a:tabLst>
                <a:tab pos="741363" algn="l"/>
                <a:tab pos="7532688" algn="r"/>
              </a:tabLst>
            </a:pPr>
            <a:r>
              <a:rPr lang="en-US" sz="3400" b="1"/>
              <a:t>Dr. Julia Hamilton</a:t>
            </a:r>
            <a:r>
              <a:rPr lang="en-US"/>
              <a:t>	Coordinator, Career &amp; Technical Education</a:t>
            </a:r>
            <a:br>
              <a:rPr lang="en-US"/>
            </a:br>
            <a:r>
              <a:rPr lang="en-US"/>
              <a:t>	HamiltonJ@nccommunitycolleges.edu	919-807-7130</a:t>
            </a:r>
          </a:p>
          <a:p>
            <a:pPr marL="0" indent="0">
              <a:lnSpc>
                <a:spcPct val="120000"/>
              </a:lnSpc>
              <a:spcAft>
                <a:spcPts val="1200"/>
              </a:spcAft>
              <a:buNone/>
              <a:tabLst>
                <a:tab pos="741363" algn="l"/>
                <a:tab pos="7532688" algn="r"/>
              </a:tabLst>
            </a:pPr>
            <a:r>
              <a:rPr lang="en-US" sz="3400" b="1"/>
              <a:t>Chris Droessler</a:t>
            </a:r>
            <a:r>
              <a:rPr lang="en-US"/>
              <a:t>	Coordinator, Career &amp; Technical Education</a:t>
            </a:r>
            <a:br>
              <a:rPr lang="en-US"/>
            </a:br>
            <a:r>
              <a:rPr lang="en-US"/>
              <a:t>	DroesslerC@nccommunitycolleges.edu	919-807-7068</a:t>
            </a:r>
          </a:p>
          <a:p>
            <a:pPr marL="0" indent="0">
              <a:lnSpc>
                <a:spcPct val="120000"/>
              </a:lnSpc>
              <a:spcAft>
                <a:spcPts val="1200"/>
              </a:spcAft>
              <a:buNone/>
              <a:tabLst>
                <a:tab pos="741363" algn="l"/>
                <a:tab pos="7532688" algn="r"/>
              </a:tabLst>
            </a:pPr>
            <a:r>
              <a:rPr lang="en-US" sz="3400" b="1"/>
              <a:t>Jennifer Holloway</a:t>
            </a:r>
            <a:r>
              <a:rPr lang="en-US"/>
              <a:t>	CTE Administrative Assistant</a:t>
            </a:r>
            <a:br>
              <a:rPr lang="en-US"/>
            </a:br>
            <a:r>
              <a:rPr lang="en-US"/>
              <a:t>	HollowayJ@nccommunitycolleges.edu	919-807-7129</a:t>
            </a:r>
            <a:endParaRPr lang="en-US" dirty="0"/>
          </a:p>
        </p:txBody>
      </p:sp>
    </p:spTree>
    <p:extLst>
      <p:ext uri="{BB962C8B-B14F-4D97-AF65-F5344CB8AC3E}">
        <p14:creationId xmlns:p14="http://schemas.microsoft.com/office/powerpoint/2010/main" val="147687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37CEA048-A032-41F9-8A17-18ADCA21FE3E}"/>
              </a:ext>
            </a:extLst>
          </p:cNvPr>
          <p:cNvSpPr>
            <a:spLocks noGrp="1"/>
          </p:cNvSpPr>
          <p:nvPr>
            <p:ph idx="1"/>
          </p:nvPr>
        </p:nvSpPr>
        <p:spPr/>
        <p:txBody>
          <a:bodyPr/>
          <a:lstStyle/>
          <a:p>
            <a:r>
              <a:rPr lang="en-US" sz="2400" b="1" dirty="0">
                <a:solidFill>
                  <a:schemeClr val="accent6">
                    <a:lumMod val="75000"/>
                  </a:schemeClr>
                </a:solidFill>
              </a:rPr>
              <a:t>Initial Budgets – </a:t>
            </a:r>
            <a:r>
              <a:rPr lang="en-US" sz="2400" dirty="0"/>
              <a:t>Submissions should be uploaded to Moodle by Friday, September 29, 2017</a:t>
            </a:r>
          </a:p>
          <a:p>
            <a:r>
              <a:rPr lang="en-US" sz="2400" b="1" dirty="0">
                <a:solidFill>
                  <a:schemeClr val="accent6">
                    <a:lumMod val="75000"/>
                  </a:schemeClr>
                </a:solidFill>
              </a:rPr>
              <a:t>Locally Articulated Courses </a:t>
            </a:r>
            <a:r>
              <a:rPr lang="en-US" sz="2400" dirty="0"/>
              <a:t>– Upload a list of any locally articulated courses to Moodle.  If you do not have a local articulation agreement, please indicate that in the submission text area.</a:t>
            </a:r>
          </a:p>
          <a:p>
            <a:r>
              <a:rPr lang="en-US" sz="2400" b="1" dirty="0">
                <a:solidFill>
                  <a:schemeClr val="accent6">
                    <a:lumMod val="75000"/>
                  </a:schemeClr>
                </a:solidFill>
              </a:rPr>
              <a:t>Improvement Plans </a:t>
            </a:r>
            <a:r>
              <a:rPr lang="en-US" sz="2400" dirty="0"/>
              <a:t>– Colleges required to complete an improvement plan have been contacted.  Plans should be submitted by September 29, 2017</a:t>
            </a:r>
          </a:p>
          <a:p>
            <a:r>
              <a:rPr lang="en-US" sz="2400" b="1" dirty="0">
                <a:solidFill>
                  <a:schemeClr val="accent6">
                    <a:lumMod val="75000"/>
                  </a:schemeClr>
                </a:solidFill>
              </a:rPr>
              <a:t>Drive-In Meetings </a:t>
            </a:r>
            <a:r>
              <a:rPr lang="en-US" sz="2400" dirty="0"/>
              <a:t>– We will have one statewide meeting on November 8</a:t>
            </a:r>
            <a:r>
              <a:rPr lang="en-US" sz="2400" baseline="30000" dirty="0"/>
              <a:t>th</a:t>
            </a:r>
            <a:r>
              <a:rPr lang="en-US" sz="2400" dirty="0"/>
              <a:t> at the System Office and regional meetings in the spring (date TBD) </a:t>
            </a:r>
          </a:p>
          <a:p>
            <a:endParaRPr lang="en-US" dirty="0"/>
          </a:p>
        </p:txBody>
      </p:sp>
      <p:sp>
        <p:nvSpPr>
          <p:cNvPr id="3" name="Title 2">
            <a:extLst>
              <a:ext uri="{FF2B5EF4-FFF2-40B4-BE49-F238E27FC236}">
                <a16:creationId xmlns="" xmlns:a16="http://schemas.microsoft.com/office/drawing/2014/main" id="{17E44A12-EF68-47F9-AFD9-61313588B1EC}"/>
              </a:ext>
            </a:extLst>
          </p:cNvPr>
          <p:cNvSpPr>
            <a:spLocks noGrp="1"/>
          </p:cNvSpPr>
          <p:nvPr>
            <p:ph type="title"/>
          </p:nvPr>
        </p:nvSpPr>
        <p:spPr/>
        <p:txBody>
          <a:bodyPr/>
          <a:lstStyle/>
          <a:p>
            <a:r>
              <a:rPr lang="en-US" dirty="0"/>
              <a:t>Important Local Grant Reminders</a:t>
            </a:r>
          </a:p>
        </p:txBody>
      </p:sp>
    </p:spTree>
    <p:extLst>
      <p:ext uri="{BB962C8B-B14F-4D97-AF65-F5344CB8AC3E}">
        <p14:creationId xmlns:p14="http://schemas.microsoft.com/office/powerpoint/2010/main" val="1459541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C6830273-4E4E-4CCA-8E23-7FD9C72509CA}"/>
              </a:ext>
            </a:extLst>
          </p:cNvPr>
          <p:cNvSpPr>
            <a:spLocks noGrp="1"/>
          </p:cNvSpPr>
          <p:nvPr>
            <p:ph type="title"/>
          </p:nvPr>
        </p:nvSpPr>
        <p:spPr/>
        <p:txBody>
          <a:bodyPr/>
          <a:lstStyle/>
          <a:p>
            <a:r>
              <a:rPr lang="en-US" dirty="0"/>
              <a:t>Completing the Initial Budget Form</a:t>
            </a:r>
          </a:p>
        </p:txBody>
      </p:sp>
      <p:pic>
        <p:nvPicPr>
          <p:cNvPr id="5" name="Picture 4">
            <a:extLst>
              <a:ext uri="{FF2B5EF4-FFF2-40B4-BE49-F238E27FC236}">
                <a16:creationId xmlns="" xmlns:a16="http://schemas.microsoft.com/office/drawing/2014/main" id="{EBFFAC7C-43A0-4A04-8648-18F08E6EA550}"/>
              </a:ext>
            </a:extLst>
          </p:cNvPr>
          <p:cNvPicPr>
            <a:picLocks noChangeAspect="1"/>
          </p:cNvPicPr>
          <p:nvPr/>
        </p:nvPicPr>
        <p:blipFill>
          <a:blip r:embed="rId2"/>
          <a:stretch>
            <a:fillRect/>
          </a:stretch>
        </p:blipFill>
        <p:spPr>
          <a:xfrm>
            <a:off x="533906" y="1781176"/>
            <a:ext cx="4010025" cy="2001972"/>
          </a:xfrm>
          <a:prstGeom prst="rect">
            <a:avLst/>
          </a:prstGeom>
          <a:ln w="3175">
            <a:solidFill>
              <a:schemeClr val="tx1"/>
            </a:solidFill>
          </a:ln>
        </p:spPr>
      </p:pic>
      <p:pic>
        <p:nvPicPr>
          <p:cNvPr id="6" name="Picture 5">
            <a:extLst>
              <a:ext uri="{FF2B5EF4-FFF2-40B4-BE49-F238E27FC236}">
                <a16:creationId xmlns="" xmlns:a16="http://schemas.microsoft.com/office/drawing/2014/main" id="{2443B26A-DE2A-4092-8912-DAB36D3C8C30}"/>
              </a:ext>
            </a:extLst>
          </p:cNvPr>
          <p:cNvPicPr>
            <a:picLocks noChangeAspect="1"/>
          </p:cNvPicPr>
          <p:nvPr/>
        </p:nvPicPr>
        <p:blipFill>
          <a:blip r:embed="rId3"/>
          <a:stretch>
            <a:fillRect/>
          </a:stretch>
        </p:blipFill>
        <p:spPr>
          <a:xfrm>
            <a:off x="311223" y="4169831"/>
            <a:ext cx="8839200" cy="1819275"/>
          </a:xfrm>
          <a:prstGeom prst="rect">
            <a:avLst/>
          </a:prstGeom>
          <a:ln w="3175">
            <a:solidFill>
              <a:schemeClr val="tx1"/>
            </a:solidFill>
          </a:ln>
        </p:spPr>
      </p:pic>
      <p:sp>
        <p:nvSpPr>
          <p:cNvPr id="11" name="Rectangle 10">
            <a:extLst>
              <a:ext uri="{FF2B5EF4-FFF2-40B4-BE49-F238E27FC236}">
                <a16:creationId xmlns="" xmlns:a16="http://schemas.microsoft.com/office/drawing/2014/main" id="{8B63C8FB-DD09-41AC-A543-0E7750D9DD34}"/>
              </a:ext>
            </a:extLst>
          </p:cNvPr>
          <p:cNvSpPr/>
          <p:nvPr/>
        </p:nvSpPr>
        <p:spPr>
          <a:xfrm>
            <a:off x="965915" y="1811473"/>
            <a:ext cx="3322750" cy="198280"/>
          </a:xfrm>
          <a:prstGeom prst="rect">
            <a:avLst/>
          </a:prstGeom>
          <a:noFill/>
          <a:ln w="349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646CC7A8-7451-4654-BE65-0FD98C2644EF}"/>
              </a:ext>
            </a:extLst>
          </p:cNvPr>
          <p:cNvSpPr/>
          <p:nvPr/>
        </p:nvSpPr>
        <p:spPr>
          <a:xfrm>
            <a:off x="3539544" y="5279378"/>
            <a:ext cx="1004388" cy="761244"/>
          </a:xfrm>
          <a:prstGeom prst="rect">
            <a:avLst/>
          </a:prstGeom>
          <a:noFill/>
          <a:ln w="349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F95C87BC-3B9F-4D87-9921-2F23E244FEE8}"/>
              </a:ext>
            </a:extLst>
          </p:cNvPr>
          <p:cNvSpPr/>
          <p:nvPr/>
        </p:nvSpPr>
        <p:spPr>
          <a:xfrm>
            <a:off x="965915" y="2054985"/>
            <a:ext cx="3322750" cy="158107"/>
          </a:xfrm>
          <a:prstGeom prst="rect">
            <a:avLst/>
          </a:prstGeom>
          <a:noFill/>
          <a:ln w="349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38302702-95C5-4D82-A82E-E16578EDF55A}"/>
              </a:ext>
            </a:extLst>
          </p:cNvPr>
          <p:cNvSpPr/>
          <p:nvPr/>
        </p:nvSpPr>
        <p:spPr>
          <a:xfrm>
            <a:off x="4593135" y="5279378"/>
            <a:ext cx="921840" cy="761244"/>
          </a:xfrm>
          <a:prstGeom prst="rect">
            <a:avLst/>
          </a:prstGeom>
          <a:noFill/>
          <a:ln w="349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 xmlns:a16="http://schemas.microsoft.com/office/drawing/2014/main" id="{32CE6EB1-7DAE-49A4-ABC3-4C6189791864}"/>
              </a:ext>
            </a:extLst>
          </p:cNvPr>
          <p:cNvSpPr/>
          <p:nvPr/>
        </p:nvSpPr>
        <p:spPr>
          <a:xfrm>
            <a:off x="965915" y="2255010"/>
            <a:ext cx="3322750" cy="158107"/>
          </a:xfrm>
          <a:prstGeom prst="rect">
            <a:avLst/>
          </a:prstGeom>
          <a:noFill/>
          <a:ln w="349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F166D50A-8CE8-4B92-A9B3-8901EAA84226}"/>
              </a:ext>
            </a:extLst>
          </p:cNvPr>
          <p:cNvSpPr/>
          <p:nvPr/>
        </p:nvSpPr>
        <p:spPr>
          <a:xfrm>
            <a:off x="5564178" y="5279378"/>
            <a:ext cx="846147" cy="761244"/>
          </a:xfrm>
          <a:prstGeom prst="rect">
            <a:avLst/>
          </a:prstGeom>
          <a:noFill/>
          <a:ln w="349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 xmlns:a16="http://schemas.microsoft.com/office/drawing/2014/main" id="{0AA14DB5-6A1A-4A09-B46E-DCAC944EAD31}"/>
              </a:ext>
            </a:extLst>
          </p:cNvPr>
          <p:cNvSpPr/>
          <p:nvPr/>
        </p:nvSpPr>
        <p:spPr>
          <a:xfrm>
            <a:off x="965915" y="2457608"/>
            <a:ext cx="3322750" cy="158107"/>
          </a:xfrm>
          <a:prstGeom prst="rect">
            <a:avLst/>
          </a:prstGeom>
          <a:noFill/>
          <a:ln w="349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 xmlns:a16="http://schemas.microsoft.com/office/drawing/2014/main" id="{FF9C2751-FEE4-4D9F-9558-2CC589824626}"/>
              </a:ext>
            </a:extLst>
          </p:cNvPr>
          <p:cNvSpPr/>
          <p:nvPr/>
        </p:nvSpPr>
        <p:spPr>
          <a:xfrm>
            <a:off x="6478604" y="5279378"/>
            <a:ext cx="979471" cy="761244"/>
          </a:xfrm>
          <a:prstGeom prst="rect">
            <a:avLst/>
          </a:prstGeom>
          <a:noFill/>
          <a:ln w="349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 xmlns:a16="http://schemas.microsoft.com/office/drawing/2014/main" id="{AE0FB253-3DB0-4CD1-9129-449D62100168}"/>
              </a:ext>
            </a:extLst>
          </p:cNvPr>
          <p:cNvSpPr txBox="1"/>
          <p:nvPr/>
        </p:nvSpPr>
        <p:spPr>
          <a:xfrm>
            <a:off x="4724400" y="1811473"/>
            <a:ext cx="4143375" cy="923330"/>
          </a:xfrm>
          <a:prstGeom prst="rect">
            <a:avLst/>
          </a:prstGeom>
          <a:noFill/>
        </p:spPr>
        <p:txBody>
          <a:bodyPr wrap="square" rtlCol="0">
            <a:spAutoFit/>
          </a:bodyPr>
          <a:lstStyle/>
          <a:p>
            <a:r>
              <a:rPr lang="en-US" dirty="0"/>
              <a:t>Use the CTE Allotment information found in the State Aid Allocations and Budget Policies.</a:t>
            </a:r>
          </a:p>
        </p:txBody>
      </p:sp>
    </p:spTree>
    <p:extLst>
      <p:ext uri="{BB962C8B-B14F-4D97-AF65-F5344CB8AC3E}">
        <p14:creationId xmlns:p14="http://schemas.microsoft.com/office/powerpoint/2010/main" val="1949286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99A5CFA2-2445-409D-801E-72CF247717B6}"/>
              </a:ext>
            </a:extLst>
          </p:cNvPr>
          <p:cNvSpPr>
            <a:spLocks noGrp="1"/>
          </p:cNvSpPr>
          <p:nvPr>
            <p:ph type="title"/>
          </p:nvPr>
        </p:nvSpPr>
        <p:spPr/>
        <p:txBody>
          <a:bodyPr/>
          <a:lstStyle/>
          <a:p>
            <a:r>
              <a:rPr lang="en-US" dirty="0"/>
              <a:t>Completing the Initial Budget Form (cont.)</a:t>
            </a:r>
          </a:p>
        </p:txBody>
      </p:sp>
      <p:pic>
        <p:nvPicPr>
          <p:cNvPr id="4" name="Picture 3">
            <a:extLst>
              <a:ext uri="{FF2B5EF4-FFF2-40B4-BE49-F238E27FC236}">
                <a16:creationId xmlns="" xmlns:a16="http://schemas.microsoft.com/office/drawing/2014/main" id="{14F0A421-0167-4A9F-98C0-361D8567AFE5}"/>
              </a:ext>
            </a:extLst>
          </p:cNvPr>
          <p:cNvPicPr>
            <a:picLocks noChangeAspect="1"/>
          </p:cNvPicPr>
          <p:nvPr/>
        </p:nvPicPr>
        <p:blipFill>
          <a:blip r:embed="rId2"/>
          <a:stretch>
            <a:fillRect/>
          </a:stretch>
        </p:blipFill>
        <p:spPr>
          <a:xfrm>
            <a:off x="533400" y="1714500"/>
            <a:ext cx="5791200" cy="4610100"/>
          </a:xfrm>
          <a:prstGeom prst="rect">
            <a:avLst/>
          </a:prstGeom>
          <a:ln w="3175">
            <a:solidFill>
              <a:schemeClr val="tx1"/>
            </a:solidFill>
          </a:ln>
        </p:spPr>
      </p:pic>
      <p:sp>
        <p:nvSpPr>
          <p:cNvPr id="5" name="Rectangle 4">
            <a:extLst>
              <a:ext uri="{FF2B5EF4-FFF2-40B4-BE49-F238E27FC236}">
                <a16:creationId xmlns="" xmlns:a16="http://schemas.microsoft.com/office/drawing/2014/main" id="{110EE672-2AEF-499D-88DE-F3B6D73C35AF}"/>
              </a:ext>
            </a:extLst>
          </p:cNvPr>
          <p:cNvSpPr/>
          <p:nvPr/>
        </p:nvSpPr>
        <p:spPr>
          <a:xfrm>
            <a:off x="4905375" y="2419350"/>
            <a:ext cx="1419225" cy="200025"/>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 xmlns:a16="http://schemas.microsoft.com/office/drawing/2014/main" id="{D0F874BC-A154-470F-8CE7-C276CAE52160}"/>
              </a:ext>
            </a:extLst>
          </p:cNvPr>
          <p:cNvSpPr/>
          <p:nvPr/>
        </p:nvSpPr>
        <p:spPr>
          <a:xfrm>
            <a:off x="4905375" y="5943600"/>
            <a:ext cx="1419225" cy="200025"/>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Connector: Elbow 7">
            <a:extLst>
              <a:ext uri="{FF2B5EF4-FFF2-40B4-BE49-F238E27FC236}">
                <a16:creationId xmlns="" xmlns:a16="http://schemas.microsoft.com/office/drawing/2014/main" id="{C21ACB3F-5441-478F-9547-198F4CD4E670}"/>
              </a:ext>
            </a:extLst>
          </p:cNvPr>
          <p:cNvCxnSpPr>
            <a:stCxn id="5" idx="3"/>
            <a:endCxn id="6" idx="3"/>
          </p:cNvCxnSpPr>
          <p:nvPr/>
        </p:nvCxnSpPr>
        <p:spPr>
          <a:xfrm>
            <a:off x="6324600" y="2519363"/>
            <a:ext cx="12700" cy="3524250"/>
          </a:xfrm>
          <a:prstGeom prst="bentConnector3">
            <a:avLst>
              <a:gd name="adj1" fmla="val 1800000"/>
            </a:avLst>
          </a:prstGeom>
          <a:ln w="34925">
            <a:solidFill>
              <a:srgbClr val="7030A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 xmlns:a16="http://schemas.microsoft.com/office/drawing/2014/main" id="{637094CF-CFE7-4EE0-BFDA-1555EA03386A}"/>
              </a:ext>
            </a:extLst>
          </p:cNvPr>
          <p:cNvSpPr txBox="1"/>
          <p:nvPr/>
        </p:nvSpPr>
        <p:spPr>
          <a:xfrm>
            <a:off x="6734175" y="3490913"/>
            <a:ext cx="2314575" cy="1754326"/>
          </a:xfrm>
          <a:prstGeom prst="rect">
            <a:avLst/>
          </a:prstGeom>
          <a:noFill/>
        </p:spPr>
        <p:txBody>
          <a:bodyPr wrap="square" rtlCol="0">
            <a:spAutoFit/>
          </a:bodyPr>
          <a:lstStyle/>
          <a:p>
            <a:pPr marL="285750" indent="-285750">
              <a:buFont typeface="Arial" panose="020B0604020202020204" pitchFamily="34" charset="0"/>
              <a:buChar char="•"/>
            </a:pPr>
            <a:r>
              <a:rPr lang="en-US" dirty="0"/>
              <a:t>Copy your information from your XDBR</a:t>
            </a:r>
          </a:p>
          <a:p>
            <a:pPr marL="285750" indent="-285750">
              <a:buFont typeface="Arial" panose="020B0604020202020204" pitchFamily="34" charset="0"/>
              <a:buChar char="•"/>
            </a:pPr>
            <a:r>
              <a:rPr lang="en-US" dirty="0"/>
              <a:t>The two numbers should match</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802968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D27C1C86-360A-4AFD-8995-944A6B1140DA}"/>
              </a:ext>
            </a:extLst>
          </p:cNvPr>
          <p:cNvSpPr>
            <a:spLocks noGrp="1"/>
          </p:cNvSpPr>
          <p:nvPr>
            <p:ph idx="1"/>
          </p:nvPr>
        </p:nvSpPr>
        <p:spPr/>
        <p:txBody>
          <a:bodyPr>
            <a:normAutofit/>
          </a:bodyPr>
          <a:lstStyle/>
          <a:p>
            <a:r>
              <a:rPr lang="en-US" sz="2400" dirty="0"/>
              <a:t>Colleges selected for the grant should have received their award letters.</a:t>
            </a:r>
          </a:p>
          <a:p>
            <a:r>
              <a:rPr lang="en-US" sz="2400" dirty="0"/>
              <a:t>A Moodle site has been setup and should be available to colleges receiving the Catalyzing Career Pathways grant.  </a:t>
            </a:r>
          </a:p>
          <a:p>
            <a:r>
              <a:rPr lang="en-US" sz="2400" dirty="0"/>
              <a:t>All documents related to this grant can be found in the Moodle site.</a:t>
            </a:r>
          </a:p>
          <a:p>
            <a:r>
              <a:rPr lang="en-US" sz="2400" dirty="0" smtClean="0"/>
              <a:t>EDGAR </a:t>
            </a:r>
            <a:r>
              <a:rPr lang="en-US" sz="2400" dirty="0"/>
              <a:t>– Guidelines related to the local grant apply to the Catalyzing Pathways grant</a:t>
            </a:r>
          </a:p>
        </p:txBody>
      </p:sp>
      <p:sp>
        <p:nvSpPr>
          <p:cNvPr id="3" name="Title 2">
            <a:extLst>
              <a:ext uri="{FF2B5EF4-FFF2-40B4-BE49-F238E27FC236}">
                <a16:creationId xmlns="" xmlns:a16="http://schemas.microsoft.com/office/drawing/2014/main" id="{840B6232-9ACE-45F6-9295-8840CB21B345}"/>
              </a:ext>
            </a:extLst>
          </p:cNvPr>
          <p:cNvSpPr>
            <a:spLocks noGrp="1"/>
          </p:cNvSpPr>
          <p:nvPr>
            <p:ph type="title"/>
          </p:nvPr>
        </p:nvSpPr>
        <p:spPr/>
        <p:txBody>
          <a:bodyPr/>
          <a:lstStyle/>
          <a:p>
            <a:r>
              <a:rPr lang="en-US" dirty="0"/>
              <a:t>Career Pathway Grant Reminders</a:t>
            </a:r>
          </a:p>
        </p:txBody>
      </p:sp>
    </p:spTree>
    <p:extLst>
      <p:ext uri="{BB962C8B-B14F-4D97-AF65-F5344CB8AC3E}">
        <p14:creationId xmlns:p14="http://schemas.microsoft.com/office/powerpoint/2010/main" val="1505101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All documents can be found in Moodle.</a:t>
            </a:r>
          </a:p>
          <a:p>
            <a:pPr lvl="1"/>
            <a:r>
              <a:rPr lang="en-US" dirty="0" smtClean="0"/>
              <a:t>Acceptance letter</a:t>
            </a:r>
          </a:p>
          <a:p>
            <a:pPr lvl="1"/>
            <a:r>
              <a:rPr lang="en-US" dirty="0" smtClean="0"/>
              <a:t>Assurances</a:t>
            </a:r>
          </a:p>
          <a:p>
            <a:pPr lvl="1"/>
            <a:r>
              <a:rPr lang="en-US" dirty="0" smtClean="0"/>
              <a:t>Budget with cover letter</a:t>
            </a:r>
          </a:p>
          <a:p>
            <a:r>
              <a:rPr lang="en-US" sz="2400" dirty="0" smtClean="0"/>
              <a:t>All documents should be uploaded by September 29.</a:t>
            </a:r>
          </a:p>
          <a:p>
            <a:pPr lvl="1"/>
            <a:endParaRPr lang="en-US" sz="2400" dirty="0"/>
          </a:p>
        </p:txBody>
      </p:sp>
      <p:sp>
        <p:nvSpPr>
          <p:cNvPr id="3" name="Title 2"/>
          <p:cNvSpPr>
            <a:spLocks noGrp="1"/>
          </p:cNvSpPr>
          <p:nvPr>
            <p:ph type="title"/>
          </p:nvPr>
        </p:nvSpPr>
        <p:spPr/>
        <p:txBody>
          <a:bodyPr/>
          <a:lstStyle/>
          <a:p>
            <a:r>
              <a:rPr lang="en-US" dirty="0" smtClean="0"/>
              <a:t>Catalyzing Career Pathways </a:t>
            </a:r>
            <a:br>
              <a:rPr lang="en-US" dirty="0" smtClean="0"/>
            </a:br>
            <a:r>
              <a:rPr lang="en-US" dirty="0" smtClean="0"/>
              <a:t>Documents Required</a:t>
            </a:r>
            <a:endParaRPr lang="en-US" dirty="0"/>
          </a:p>
        </p:txBody>
      </p:sp>
    </p:spTree>
    <p:extLst>
      <p:ext uri="{BB962C8B-B14F-4D97-AF65-F5344CB8AC3E}">
        <p14:creationId xmlns:p14="http://schemas.microsoft.com/office/powerpoint/2010/main" val="1038948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A200B110-07D1-47F5-9E3D-78F2706F73C0}"/>
              </a:ext>
            </a:extLst>
          </p:cNvPr>
          <p:cNvSpPr>
            <a:spLocks noGrp="1"/>
          </p:cNvSpPr>
          <p:nvPr>
            <p:ph idx="1"/>
          </p:nvPr>
        </p:nvSpPr>
        <p:spPr/>
        <p:txBody>
          <a:bodyPr>
            <a:normAutofit fontScale="92500" lnSpcReduction="20000"/>
          </a:bodyPr>
          <a:lstStyle/>
          <a:p>
            <a:r>
              <a:rPr lang="en-US" sz="2800" dirty="0"/>
              <a:t>Time and Effort forms have been updated and are available for download at </a:t>
            </a:r>
            <a:r>
              <a:rPr lang="en-US" sz="2800" dirty="0">
                <a:hlinkClick r:id="rId2"/>
              </a:rPr>
              <a:t>www.ncperkins.org</a:t>
            </a:r>
            <a:endParaRPr lang="en-US" sz="2800" dirty="0"/>
          </a:p>
          <a:p>
            <a:r>
              <a:rPr lang="en-US" sz="2800" b="1" dirty="0">
                <a:solidFill>
                  <a:schemeClr val="accent6">
                    <a:lumMod val="50000"/>
                  </a:schemeClr>
                </a:solidFill>
              </a:rPr>
              <a:t>100% Time &amp; Effort (one cost objective)</a:t>
            </a:r>
          </a:p>
          <a:p>
            <a:pPr lvl="1"/>
            <a:r>
              <a:rPr lang="en-US" sz="2575" dirty="0"/>
              <a:t>Form has not changed</a:t>
            </a:r>
          </a:p>
          <a:p>
            <a:pPr lvl="1"/>
            <a:r>
              <a:rPr lang="en-US" sz="2575" dirty="0"/>
              <a:t>Form should be completed after the Fall and Spring semesters</a:t>
            </a:r>
          </a:p>
          <a:p>
            <a:r>
              <a:rPr lang="en-US" sz="2800" b="1" dirty="0">
                <a:solidFill>
                  <a:schemeClr val="accent6">
                    <a:lumMod val="50000"/>
                  </a:schemeClr>
                </a:solidFill>
              </a:rPr>
              <a:t>Split Time &amp; Effort (multiple cost objectives)</a:t>
            </a:r>
          </a:p>
          <a:p>
            <a:pPr lvl="1"/>
            <a:r>
              <a:rPr lang="en-US" sz="2400" dirty="0"/>
              <a:t>The split Time &amp; Effort form no longer requires weekly signatures</a:t>
            </a:r>
          </a:p>
          <a:p>
            <a:pPr lvl="1"/>
            <a:r>
              <a:rPr lang="en-US" sz="2400" dirty="0"/>
              <a:t>Forms still require monthly signatures</a:t>
            </a:r>
          </a:p>
          <a:p>
            <a:r>
              <a:rPr lang="en-US" sz="2800" b="1" dirty="0">
                <a:solidFill>
                  <a:schemeClr val="accent6">
                    <a:lumMod val="50000"/>
                  </a:schemeClr>
                </a:solidFill>
              </a:rPr>
              <a:t>A self-paced training course for employees paid by Perkins will be required.</a:t>
            </a:r>
          </a:p>
          <a:p>
            <a:pPr lvl="1"/>
            <a:r>
              <a:rPr lang="en-US" sz="2400" dirty="0"/>
              <a:t>Information will be sent to Perkins contacts in the next couple of weeks.</a:t>
            </a:r>
          </a:p>
          <a:p>
            <a:endParaRPr lang="en-US" dirty="0"/>
          </a:p>
          <a:p>
            <a:endParaRPr lang="en-US" dirty="0"/>
          </a:p>
        </p:txBody>
      </p:sp>
      <p:sp>
        <p:nvSpPr>
          <p:cNvPr id="3" name="Title 2">
            <a:extLst>
              <a:ext uri="{FF2B5EF4-FFF2-40B4-BE49-F238E27FC236}">
                <a16:creationId xmlns="" xmlns:a16="http://schemas.microsoft.com/office/drawing/2014/main" id="{31CC63D7-8B68-42DE-AB9F-DEFC1B215F48}"/>
              </a:ext>
            </a:extLst>
          </p:cNvPr>
          <p:cNvSpPr>
            <a:spLocks noGrp="1"/>
          </p:cNvSpPr>
          <p:nvPr>
            <p:ph type="title"/>
          </p:nvPr>
        </p:nvSpPr>
        <p:spPr/>
        <p:txBody>
          <a:bodyPr/>
          <a:lstStyle/>
          <a:p>
            <a:r>
              <a:rPr lang="en-US" dirty="0"/>
              <a:t>Time and Effort</a:t>
            </a:r>
          </a:p>
        </p:txBody>
      </p:sp>
    </p:spTree>
    <p:extLst>
      <p:ext uri="{BB962C8B-B14F-4D97-AF65-F5344CB8AC3E}">
        <p14:creationId xmlns:p14="http://schemas.microsoft.com/office/powerpoint/2010/main" val="419317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9D25DB47-45F5-464C-AC9A-F0B1D766CBDF}"/>
              </a:ext>
            </a:extLst>
          </p:cNvPr>
          <p:cNvSpPr>
            <a:spLocks noGrp="1"/>
          </p:cNvSpPr>
          <p:nvPr>
            <p:ph idx="1"/>
          </p:nvPr>
        </p:nvSpPr>
        <p:spPr/>
        <p:txBody>
          <a:bodyPr>
            <a:noAutofit/>
          </a:bodyPr>
          <a:lstStyle/>
          <a:p>
            <a:pPr marL="0" indent="0">
              <a:buNone/>
            </a:pPr>
            <a:r>
              <a:rPr lang="en-US" sz="1600" b="1" dirty="0">
                <a:solidFill>
                  <a:schemeClr val="accent6">
                    <a:lumMod val="50000"/>
                  </a:schemeClr>
                </a:solidFill>
              </a:rPr>
              <a:t>Management requirements [2 CFR §200.313 (d)]: </a:t>
            </a:r>
            <a:r>
              <a:rPr lang="en-US" sz="1600" dirty="0"/>
              <a:t>Procedures for managing equipment (including replacement equipment), whether acquired in whole or in part with federal funds, until disposition takes place will, as a minimum, meet the following requirements:</a:t>
            </a:r>
          </a:p>
          <a:p>
            <a:pPr marL="342900" indent="-342900">
              <a:buFont typeface="+mj-lt"/>
              <a:buAutoNum type="arabicPeriod"/>
            </a:pPr>
            <a:r>
              <a:rPr lang="en-US" sz="1600" dirty="0"/>
              <a:t>Property records must be maintained that include</a:t>
            </a:r>
            <a:r>
              <a:rPr lang="en-US" sz="1600" dirty="0" smtClean="0"/>
              <a:t>:</a:t>
            </a:r>
            <a:br>
              <a:rPr lang="en-US" sz="1600" dirty="0" smtClean="0"/>
            </a:br>
            <a:endParaRPr lang="en-US" sz="1600" dirty="0"/>
          </a:p>
          <a:p>
            <a:pPr marL="342900" indent="-342900">
              <a:buFont typeface="+mj-lt"/>
              <a:buAutoNum type="arabicPeriod"/>
            </a:pPr>
            <a:endParaRPr lang="en-US" sz="1600" dirty="0"/>
          </a:p>
          <a:p>
            <a:pPr marL="342900" indent="-342900">
              <a:buFont typeface="+mj-lt"/>
              <a:buAutoNum type="arabicPeriod"/>
            </a:pPr>
            <a:endParaRPr lang="en-US" sz="1600" dirty="0"/>
          </a:p>
          <a:p>
            <a:pPr marL="342900" indent="-342900">
              <a:buFont typeface="+mj-lt"/>
              <a:buAutoNum type="arabicPeriod"/>
            </a:pPr>
            <a:endParaRPr lang="en-US" sz="1600" dirty="0"/>
          </a:p>
          <a:p>
            <a:pPr marL="342900" indent="-342900">
              <a:buFont typeface="+mj-lt"/>
              <a:buAutoNum type="arabicPeriod"/>
            </a:pPr>
            <a:endParaRPr lang="en-US" sz="1600" dirty="0"/>
          </a:p>
          <a:p>
            <a:pPr marL="342900" indent="-342900">
              <a:buFont typeface="+mj-lt"/>
              <a:buAutoNum type="arabicPeriod"/>
            </a:pPr>
            <a:endParaRPr lang="en-US" sz="1600" dirty="0"/>
          </a:p>
          <a:p>
            <a:pPr marL="342900" indent="-342900">
              <a:buFont typeface="+mj-lt"/>
              <a:buAutoNum type="arabicPeriod"/>
            </a:pPr>
            <a:r>
              <a:rPr lang="en-US" sz="1600" dirty="0"/>
              <a:t>A </a:t>
            </a:r>
            <a:r>
              <a:rPr lang="en-US" sz="1600" b="1" dirty="0">
                <a:solidFill>
                  <a:schemeClr val="accent6">
                    <a:lumMod val="50000"/>
                  </a:schemeClr>
                </a:solidFill>
              </a:rPr>
              <a:t>physical inventory </a:t>
            </a:r>
            <a:r>
              <a:rPr lang="en-US" sz="1600" dirty="0"/>
              <a:t>of the property must be taken and the results reconciled with the property records at least </a:t>
            </a:r>
            <a:r>
              <a:rPr lang="en-US" sz="1600" b="1" dirty="0">
                <a:solidFill>
                  <a:schemeClr val="accent6">
                    <a:lumMod val="50000"/>
                  </a:schemeClr>
                </a:solidFill>
              </a:rPr>
              <a:t>once every two years</a:t>
            </a:r>
            <a:r>
              <a:rPr lang="en-US" sz="1600" dirty="0"/>
              <a:t>.</a:t>
            </a:r>
          </a:p>
          <a:p>
            <a:pPr marL="342900" indent="-342900">
              <a:buFont typeface="+mj-lt"/>
              <a:buAutoNum type="arabicPeriod"/>
            </a:pPr>
            <a:r>
              <a:rPr lang="en-US" sz="1600" dirty="0"/>
              <a:t>A control system must be developed to ensure adequate safeguards to prevent loss, damage, or theft of the property. </a:t>
            </a:r>
            <a:r>
              <a:rPr lang="en-US" sz="1600" b="1" dirty="0">
                <a:solidFill>
                  <a:schemeClr val="accent6">
                    <a:lumMod val="50000"/>
                  </a:schemeClr>
                </a:solidFill>
              </a:rPr>
              <a:t>Any loss, damage, or theft must be investigated.</a:t>
            </a:r>
          </a:p>
          <a:p>
            <a:pPr marL="342900" indent="-342900">
              <a:buFont typeface="+mj-lt"/>
              <a:buAutoNum type="arabicPeriod"/>
            </a:pPr>
            <a:r>
              <a:rPr lang="en-US" sz="1600" dirty="0"/>
              <a:t>Adequate maintenance procedures must be developed to keep the property in good condition.</a:t>
            </a:r>
          </a:p>
        </p:txBody>
      </p:sp>
      <p:sp>
        <p:nvSpPr>
          <p:cNvPr id="3" name="Title 2">
            <a:extLst>
              <a:ext uri="{FF2B5EF4-FFF2-40B4-BE49-F238E27FC236}">
                <a16:creationId xmlns="" xmlns:a16="http://schemas.microsoft.com/office/drawing/2014/main" id="{45411217-62A0-4D8C-8FBA-FACADE9220C8}"/>
              </a:ext>
            </a:extLst>
          </p:cNvPr>
          <p:cNvSpPr>
            <a:spLocks noGrp="1"/>
          </p:cNvSpPr>
          <p:nvPr>
            <p:ph type="title"/>
          </p:nvPr>
        </p:nvSpPr>
        <p:spPr/>
        <p:txBody>
          <a:bodyPr/>
          <a:lstStyle/>
          <a:p>
            <a:r>
              <a:rPr lang="en-US" dirty="0"/>
              <a:t>Equipment Purchases</a:t>
            </a:r>
          </a:p>
        </p:txBody>
      </p:sp>
      <p:sp>
        <p:nvSpPr>
          <p:cNvPr id="4" name="Rectangle 3">
            <a:extLst>
              <a:ext uri="{FF2B5EF4-FFF2-40B4-BE49-F238E27FC236}">
                <a16:creationId xmlns="" xmlns:a16="http://schemas.microsoft.com/office/drawing/2014/main" id="{26FB0B4E-66DF-44D7-A46D-47699F0C4CE2}"/>
              </a:ext>
            </a:extLst>
          </p:cNvPr>
          <p:cNvSpPr/>
          <p:nvPr/>
        </p:nvSpPr>
        <p:spPr>
          <a:xfrm>
            <a:off x="682011" y="2980512"/>
            <a:ext cx="4048812" cy="1738938"/>
          </a:xfrm>
          <a:prstGeom prst="rect">
            <a:avLst/>
          </a:prstGeom>
        </p:spPr>
        <p:txBody>
          <a:bodyPr wrap="square">
            <a:spAutoFit/>
          </a:bodyPr>
          <a:lstStyle/>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A description of the property</a:t>
            </a:r>
          </a:p>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Serial number or other identification number</a:t>
            </a:r>
          </a:p>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The source of funding for the property (including the FAIN)</a:t>
            </a:r>
          </a:p>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Who holds title</a:t>
            </a:r>
          </a:p>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Acquisition date</a:t>
            </a:r>
          </a:p>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Cost of the property</a:t>
            </a:r>
          </a:p>
        </p:txBody>
      </p:sp>
      <p:sp>
        <p:nvSpPr>
          <p:cNvPr id="5" name="Rectangle 4">
            <a:extLst>
              <a:ext uri="{FF2B5EF4-FFF2-40B4-BE49-F238E27FC236}">
                <a16:creationId xmlns="" xmlns:a16="http://schemas.microsoft.com/office/drawing/2014/main" id="{0F865E69-4029-4813-A689-1B01DA460BF8}"/>
              </a:ext>
            </a:extLst>
          </p:cNvPr>
          <p:cNvSpPr/>
          <p:nvPr/>
        </p:nvSpPr>
        <p:spPr>
          <a:xfrm>
            <a:off x="4337087" y="2980512"/>
            <a:ext cx="4572000" cy="1454244"/>
          </a:xfrm>
          <a:prstGeom prst="rect">
            <a:avLst/>
          </a:prstGeom>
        </p:spPr>
        <p:txBody>
          <a:bodyPr>
            <a:spAutoFit/>
          </a:bodyPr>
          <a:lstStyle/>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Percentage of Federal participation in the project costs</a:t>
            </a:r>
          </a:p>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Current location</a:t>
            </a:r>
          </a:p>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Use and condition of the property</a:t>
            </a:r>
          </a:p>
          <a:p>
            <a:pPr marL="385763" lvl="1" indent="-128588" defTabSz="514350">
              <a:lnSpc>
                <a:spcPct val="90000"/>
              </a:lnSpc>
              <a:spcBef>
                <a:spcPts val="281"/>
              </a:spcBef>
              <a:buFont typeface="Arial" panose="020B0604020202020204" pitchFamily="34" charset="0"/>
              <a:buChar char="•"/>
            </a:pPr>
            <a:r>
              <a:rPr lang="en-US" sz="1500" dirty="0">
                <a:solidFill>
                  <a:prstClr val="black"/>
                </a:solidFill>
                <a:latin typeface="HelvLight" pitchFamily="2" charset="0"/>
              </a:rPr>
              <a:t>Disposition data including the date of disposal and sale price of the property.</a:t>
            </a:r>
          </a:p>
        </p:txBody>
      </p:sp>
    </p:spTree>
    <p:extLst>
      <p:ext uri="{BB962C8B-B14F-4D97-AF65-F5344CB8AC3E}">
        <p14:creationId xmlns:p14="http://schemas.microsoft.com/office/powerpoint/2010/main" val="1575897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E44C2F-C8C7-4999-A222-F68D0703982A}"/>
              </a:ext>
            </a:extLst>
          </p:cNvPr>
          <p:cNvSpPr>
            <a:spLocks noGrp="1"/>
          </p:cNvSpPr>
          <p:nvPr>
            <p:ph type="ctrTitle"/>
          </p:nvPr>
        </p:nvSpPr>
        <p:spPr/>
        <p:txBody>
          <a:bodyPr/>
          <a:lstStyle/>
          <a:p>
            <a:r>
              <a:rPr lang="en-US" dirty="0"/>
              <a:t>Non-Traditional Enrollment</a:t>
            </a:r>
          </a:p>
        </p:txBody>
      </p:sp>
      <p:sp>
        <p:nvSpPr>
          <p:cNvPr id="3" name="Subtitle 2">
            <a:extLst>
              <a:ext uri="{FF2B5EF4-FFF2-40B4-BE49-F238E27FC236}">
                <a16:creationId xmlns="" xmlns:a16="http://schemas.microsoft.com/office/drawing/2014/main" id="{14D36DB1-B936-42ED-A14A-F748D4D6DF24}"/>
              </a:ext>
            </a:extLst>
          </p:cNvPr>
          <p:cNvSpPr>
            <a:spLocks noGrp="1"/>
          </p:cNvSpPr>
          <p:nvPr>
            <p:ph type="subTitle" idx="1"/>
          </p:nvPr>
        </p:nvSpPr>
        <p:spPr/>
        <p:txBody>
          <a:bodyPr>
            <a:normAutofit/>
          </a:bodyPr>
          <a:lstStyle/>
          <a:p>
            <a:r>
              <a:rPr lang="en-US" sz="1800" dirty="0"/>
              <a:t>Strategies for Increasing Non-Traditional Gender Enrollment </a:t>
            </a:r>
          </a:p>
        </p:txBody>
      </p:sp>
    </p:spTree>
    <p:extLst>
      <p:ext uri="{BB962C8B-B14F-4D97-AF65-F5344CB8AC3E}">
        <p14:creationId xmlns:p14="http://schemas.microsoft.com/office/powerpoint/2010/main" val="1196993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1207</Words>
  <Application>Microsoft Macintosh PowerPoint</Application>
  <PresentationFormat>On-screen Show (4:3)</PresentationFormat>
  <Paragraphs>137</Paragraphs>
  <Slides>17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Calibri Light</vt:lpstr>
      <vt:lpstr>HelvLight</vt:lpstr>
      <vt:lpstr>Arial</vt:lpstr>
      <vt:lpstr>Office Theme</vt:lpstr>
      <vt:lpstr>Postsecondary Perkins Update</vt:lpstr>
      <vt:lpstr>Important Local Grant Reminders</vt:lpstr>
      <vt:lpstr>Completing the Initial Budget Form</vt:lpstr>
      <vt:lpstr>Completing the Initial Budget Form (cont.)</vt:lpstr>
      <vt:lpstr>Career Pathway Grant Reminders</vt:lpstr>
      <vt:lpstr>Catalyzing Career Pathways  Documents Required</vt:lpstr>
      <vt:lpstr>Time and Effort</vt:lpstr>
      <vt:lpstr>Equipment Purchases</vt:lpstr>
      <vt:lpstr>Non-Traditional Enrollment</vt:lpstr>
      <vt:lpstr>Education Barriers</vt:lpstr>
      <vt:lpstr>Career Information Barriers </vt:lpstr>
      <vt:lpstr>Family/Society Barriers</vt:lpstr>
      <vt:lpstr>Family/Society Barriers</vt:lpstr>
      <vt:lpstr>Best Practices for Non-Traditional Enrollment</vt:lpstr>
      <vt:lpstr>Non-Traditional Resources </vt:lpstr>
      <vt:lpstr>Questions?  </vt:lpstr>
      <vt:lpstr>Perkins/CTE State Staff</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2017-09-12T12:22:53Z</dcterms:modified>
</cp:coreProperties>
</file>