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442" r:id="rId5"/>
    <p:sldId id="443" r:id="rId6"/>
    <p:sldId id="444" r:id="rId7"/>
    <p:sldId id="445" r:id="rId8"/>
    <p:sldId id="446" r:id="rId9"/>
    <p:sldId id="447" r:id="rId10"/>
    <p:sldId id="454" r:id="rId11"/>
    <p:sldId id="441" r:id="rId12"/>
    <p:sldId id="455" r:id="rId13"/>
    <p:sldId id="256" r:id="rId14"/>
    <p:sldId id="452" r:id="rId15"/>
    <p:sldId id="453" r:id="rId16"/>
    <p:sldId id="440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DD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10"/>
    <p:restoredTop sz="89046" autoAdjust="0"/>
  </p:normalViewPr>
  <p:slideViewPr>
    <p:cSldViewPr>
      <p:cViewPr>
        <p:scale>
          <a:sx n="130" d="100"/>
          <a:sy n="130" d="100"/>
        </p:scale>
        <p:origin x="1232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21504"/>
    </p:cViewPr>
  </p:sorterViewPr>
  <p:notesViewPr>
    <p:cSldViewPr>
      <p:cViewPr varScale="1">
        <p:scale>
          <a:sx n="116" d="100"/>
          <a:sy n="116" d="100"/>
        </p:scale>
        <p:origin x="19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D02BC-678A-4932-B82B-1499DA207151}" type="datetimeFigureOut">
              <a:rPr lang="en-US" smtClean="0"/>
              <a:pPr/>
              <a:t>11/14/16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C1209-4D24-4E6B-B850-B0D789831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766E1-CEEA-41BF-A457-E538D89CB544}" type="datetimeFigureOut">
              <a:rPr lang="en-US" smtClean="0"/>
              <a:pPr/>
              <a:t>11/14/16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6C6A2-84B9-4F4B-9D29-2CFB53138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1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Team and Here is where they came from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Ashley Bowling  -  Minor League Baseball – Marketing and Production </a:t>
            </a:r>
          </a:p>
          <a:p>
            <a:r>
              <a:rPr lang="en-US" baseline="0" dirty="0" smtClean="0"/>
              <a:t>Chris Droessler -  Department of Public Instruction- Connected HS and CC Programs </a:t>
            </a:r>
          </a:p>
          <a:p>
            <a:r>
              <a:rPr lang="en-US" baseline="0" dirty="0" smtClean="0"/>
              <a:t>Julia Hamilton – Carteret Community College – Taught IT and Expert in On-Line Training </a:t>
            </a:r>
          </a:p>
          <a:p>
            <a:r>
              <a:rPr lang="en-US" baseline="0" dirty="0" smtClean="0"/>
              <a:t>Tony Reggi – Prison Education – Developing Courses for Inmate  </a:t>
            </a:r>
          </a:p>
          <a:p>
            <a:r>
              <a:rPr lang="en-US" baseline="0" dirty="0" smtClean="0"/>
              <a:t>Bob Witchger – NCDOL Apprenticeship – College Tech Prep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817AE-2CFA-0C4A-8872-4BFCB0A22F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817AE-2CFA-0C4A-8872-4BFCB0A22F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5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I started cleaning </a:t>
            </a:r>
            <a:r>
              <a:rPr lang="en-US" smtClean="0"/>
              <a:t>up this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57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9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6800" y="381000"/>
            <a:ext cx="1905000" cy="1428750"/>
          </a:xfrm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xfrm>
            <a:off x="838200" y="1752600"/>
            <a:ext cx="5867400" cy="777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endParaRPr lang="en-US" dirty="0" smtClean="0">
              <a:ea typeface="ヒラギノ角ゴ Pro W3" charset="0"/>
              <a:cs typeface="Times"/>
            </a:endParaRPr>
          </a:p>
          <a:p>
            <a:endParaRPr lang="en-US" dirty="0">
              <a:ea typeface="ヒラギノ角ゴ Pro W3" charset="0"/>
              <a:cs typeface="Time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200AC89-A9A6-F44C-8FB1-2FAE2DFF8A10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20491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2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" t="12396" r="819" b="132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3" y="81800"/>
            <a:ext cx="3820297" cy="14564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2497"/>
            <a:ext cx="7886700" cy="48401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2361" y="6400740"/>
            <a:ext cx="378965" cy="365125"/>
          </a:xfrm>
          <a:prstGeom prst="rect">
            <a:avLst/>
          </a:prstGeom>
        </p:spPr>
        <p:txBody>
          <a:bodyPr/>
          <a:lstStyle/>
          <a:p>
            <a:fld id="{9B8FA742-12B9-4D44-BD24-B2DD922CB1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6"/>
            <a:ext cx="9144000" cy="185626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34306"/>
            <a:ext cx="78867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17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6"/>
            <a:ext cx="9144000" cy="1856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1865"/>
            <a:ext cx="78867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53619"/>
            <a:ext cx="3868340" cy="651456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41476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53619"/>
            <a:ext cx="3887391" cy="651456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41476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2361" y="6400740"/>
            <a:ext cx="378965" cy="365125"/>
          </a:xfrm>
          <a:prstGeom prst="rect">
            <a:avLst/>
          </a:prstGeom>
        </p:spPr>
        <p:txBody>
          <a:bodyPr/>
          <a:lstStyle/>
          <a:p>
            <a:fld id="{9B8FA742-12B9-4D44-BD24-B2DD922CB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3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sz="quarter" idx="13"/>
          </p:nvPr>
        </p:nvSpPr>
        <p:spPr>
          <a:xfrm>
            <a:off x="473274" y="928688"/>
            <a:ext cx="8197453" cy="37706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828" cap="all" spc="165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4456981" y="6491883"/>
            <a:ext cx="230040" cy="2373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9622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NCCCS_logo_2C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2667000" cy="10146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21158"/>
            <a:ext cx="8382000" cy="968564"/>
          </a:xfrm>
        </p:spPr>
        <p:txBody>
          <a:bodyPr>
            <a:noAutofit/>
          </a:bodyPr>
          <a:lstStyle/>
          <a:p>
            <a:r>
              <a:rPr lang="en-US" dirty="0" smtClean="0"/>
              <a:t>Career and Technical Education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Career </a:t>
            </a:r>
            <a:r>
              <a:rPr lang="en-US" dirty="0" smtClean="0"/>
              <a:t>Pathways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Presentation to</a:t>
            </a:r>
            <a:br>
              <a:rPr lang="en-US" dirty="0" smtClean="0"/>
            </a:br>
            <a:r>
              <a:rPr lang="en-US" dirty="0" smtClean="0"/>
              <a:t>State Board of Community Colleges</a:t>
            </a:r>
            <a:br>
              <a:rPr lang="en-US" dirty="0" smtClean="0"/>
            </a:br>
            <a:r>
              <a:rPr lang="en-US" dirty="0" smtClean="0"/>
              <a:t>November 17,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b="1" dirty="0" smtClean="0"/>
              <a:t>Career Pathways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382000" cy="2952750"/>
          </a:xfrm>
        </p:spPr>
        <p:txBody>
          <a:bodyPr>
            <a:noAutofit/>
          </a:bodyPr>
          <a:lstStyle/>
          <a:p>
            <a:pPr marL="238125" indent="-238125" algn="l">
              <a:spcAft>
                <a:spcPts val="1200"/>
              </a:spcAft>
              <a:buFont typeface="Arial" charset="0"/>
              <a:buChar char="•"/>
            </a:pPr>
            <a:r>
              <a:rPr lang="en-US" sz="3400" dirty="0" smtClean="0"/>
              <a:t>Asheville-Buncombe </a:t>
            </a:r>
            <a:r>
              <a:rPr lang="en-US" sz="3400" dirty="0" smtClean="0"/>
              <a:t>Technical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Community </a:t>
            </a:r>
            <a:r>
              <a:rPr lang="en-US" sz="3400" dirty="0" smtClean="0"/>
              <a:t>College</a:t>
            </a:r>
          </a:p>
          <a:p>
            <a:pPr marL="238125" indent="-238125" algn="l">
              <a:spcAft>
                <a:spcPts val="1200"/>
              </a:spcAft>
              <a:buFont typeface="Arial" charset="0"/>
              <a:buChar char="•"/>
            </a:pPr>
            <a:r>
              <a:rPr lang="en-US" sz="3400" dirty="0" smtClean="0"/>
              <a:t>Fayetteville Technical Community College  </a:t>
            </a:r>
          </a:p>
          <a:p>
            <a:pPr marL="238125" indent="-238125" algn="l">
              <a:spcAft>
                <a:spcPts val="1200"/>
              </a:spcAft>
              <a:buFont typeface="Arial" charset="0"/>
              <a:buChar char="•"/>
            </a:pPr>
            <a:r>
              <a:rPr lang="en-US" sz="3400" dirty="0" smtClean="0"/>
              <a:t>Catawba </a:t>
            </a:r>
            <a:r>
              <a:rPr lang="en-US" sz="3400" dirty="0" smtClean="0"/>
              <a:t>Valley </a:t>
            </a:r>
            <a:r>
              <a:rPr lang="en-US" sz="3400" dirty="0" smtClean="0"/>
              <a:t>Community </a:t>
            </a:r>
            <a:r>
              <a:rPr lang="en-US" sz="3400" dirty="0" smtClean="0"/>
              <a:t>College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18346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381000" y="303647"/>
            <a:ext cx="8444671" cy="6173353"/>
          </a:xfrm>
          <a:prstGeom prst="ellipse">
            <a:avLst/>
          </a:prstGeom>
          <a:gradFill>
            <a:gsLst>
              <a:gs pos="0">
                <a:schemeClr val="accent4">
                  <a:hueOff val="495547"/>
                  <a:lumOff val="5161"/>
                  <a:alpha val="54627"/>
                </a:schemeClr>
              </a:gs>
              <a:gs pos="100000">
                <a:schemeClr val="accent4">
                  <a:alpha val="54627"/>
                </a:schemeClr>
              </a:gs>
            </a:gsLst>
            <a:lin ang="5400000"/>
          </a:gradFill>
          <a:ln w="12700">
            <a:miter lim="400000"/>
          </a:ln>
          <a:effectLst>
            <a:outerShdw blurRad="88900" dist="30811" dir="5400000" rotWithShape="0">
              <a:srgbClr val="000000">
                <a:alpha val="2573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                                       Evaluation</a:t>
            </a:r>
          </a:p>
        </p:txBody>
      </p:sp>
      <p:sp>
        <p:nvSpPr>
          <p:cNvPr id="330" name="Shape 330"/>
          <p:cNvSpPr/>
          <p:nvPr/>
        </p:nvSpPr>
        <p:spPr>
          <a:xfrm>
            <a:off x="831093" y="795311"/>
            <a:ext cx="7568550" cy="5188745"/>
          </a:xfrm>
          <a:prstGeom prst="ellipse">
            <a:avLst/>
          </a:prstGeom>
          <a:gradFill>
            <a:gsLst>
              <a:gs pos="0">
                <a:srgbClr val="FBFBFB">
                  <a:alpha val="76887"/>
                </a:srgbClr>
              </a:gs>
              <a:gs pos="100000">
                <a:srgbClr val="BEBEBE">
                  <a:alpha val="76887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  <a:p>
            <a:pPr algn="ctr"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Labor Market Demand </a:t>
            </a:r>
          </a:p>
        </p:txBody>
      </p:sp>
      <p:sp>
        <p:nvSpPr>
          <p:cNvPr id="331" name="Shape 331"/>
          <p:cNvSpPr/>
          <p:nvPr/>
        </p:nvSpPr>
        <p:spPr>
          <a:xfrm>
            <a:off x="1803869" y="2133600"/>
            <a:ext cx="5635437" cy="52758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algn="ctr"/>
            <a:r>
              <a:rPr dirty="0"/>
              <a:t>Employer Engagement </a:t>
            </a:r>
          </a:p>
        </p:txBody>
      </p:sp>
      <p:sp>
        <p:nvSpPr>
          <p:cNvPr id="332" name="Shape 332"/>
          <p:cNvSpPr/>
          <p:nvPr/>
        </p:nvSpPr>
        <p:spPr>
          <a:xfrm>
            <a:off x="1752600" y="2951194"/>
            <a:ext cx="1566268" cy="89243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algn="ctr"/>
            <a:r>
              <a:rPr sz="1800" dirty="0"/>
              <a:t>Career Awareness</a:t>
            </a:r>
          </a:p>
        </p:txBody>
      </p:sp>
      <p:sp>
        <p:nvSpPr>
          <p:cNvPr id="333" name="Shape 333"/>
          <p:cNvSpPr/>
          <p:nvPr/>
        </p:nvSpPr>
        <p:spPr>
          <a:xfrm>
            <a:off x="3487341" y="2951195"/>
            <a:ext cx="2606545" cy="892436"/>
          </a:xfrm>
          <a:prstGeom prst="rect">
            <a:avLst/>
          </a:prstGeom>
          <a:solidFill>
            <a:srgbClr val="00B05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algn="ctr"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lang="en-US" sz="1275" dirty="0"/>
              <a:t>Articulation Coordination </a:t>
            </a:r>
          </a:p>
          <a:p>
            <a:pPr algn="ctr"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lang="en-US" dirty="0"/>
              <a:t>Program of Study</a:t>
            </a:r>
          </a:p>
        </p:txBody>
      </p:sp>
      <p:sp>
        <p:nvSpPr>
          <p:cNvPr id="334" name="Shape 334"/>
          <p:cNvSpPr/>
          <p:nvPr/>
        </p:nvSpPr>
        <p:spPr>
          <a:xfrm>
            <a:off x="6271283" y="2951195"/>
            <a:ext cx="1196317" cy="892436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algn="ctr"/>
            <a:r>
              <a:rPr sz="1800" dirty="0"/>
              <a:t>Work</a:t>
            </a:r>
          </a:p>
        </p:txBody>
      </p:sp>
      <p:sp>
        <p:nvSpPr>
          <p:cNvPr id="335" name="Shape 335"/>
          <p:cNvSpPr/>
          <p:nvPr/>
        </p:nvSpPr>
        <p:spPr>
          <a:xfrm>
            <a:off x="1803869" y="4501616"/>
            <a:ext cx="5635437" cy="52758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algn="ctr"/>
            <a:r>
              <a:rPr sz="2800" dirty="0"/>
              <a:t>Collaboration</a:t>
            </a:r>
          </a:p>
        </p:txBody>
      </p:sp>
      <p:sp>
        <p:nvSpPr>
          <p:cNvPr id="336" name="Shape 336"/>
          <p:cNvSpPr/>
          <p:nvPr/>
        </p:nvSpPr>
        <p:spPr>
          <a:xfrm>
            <a:off x="2846870" y="4038600"/>
            <a:ext cx="3526139" cy="270765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  <a:alpha val="8087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3327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algn="ctr"/>
            <a:r>
              <a:rPr sz="1800" dirty="0"/>
              <a:t>Work Based Learning </a:t>
            </a:r>
          </a:p>
        </p:txBody>
      </p:sp>
      <p:sp>
        <p:nvSpPr>
          <p:cNvPr id="337" name="Shape 337"/>
          <p:cNvSpPr/>
          <p:nvPr/>
        </p:nvSpPr>
        <p:spPr>
          <a:xfrm>
            <a:off x="2868299" y="1371600"/>
            <a:ext cx="3692072" cy="527584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algn="ctr"/>
            <a:r>
              <a:rPr sz="2000" dirty="0"/>
              <a:t>Certified Career Pathway </a:t>
            </a:r>
          </a:p>
        </p:txBody>
      </p:sp>
    </p:spTree>
    <p:extLst>
      <p:ext uri="{BB962C8B-B14F-4D97-AF65-F5344CB8AC3E}">
        <p14:creationId xmlns:p14="http://schemas.microsoft.com/office/powerpoint/2010/main" val="64669525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 animBg="1" advAuto="0"/>
      <p:bldP spid="331" grpId="0" animBg="1" advAuto="0"/>
      <p:bldP spid="332" grpId="0" animBg="1" advAuto="0"/>
      <p:bldP spid="333" grpId="0" animBg="1" advAuto="0"/>
      <p:bldP spid="334" grpId="0" animBg="1" advAuto="0"/>
      <p:bldP spid="335" grpId="0" animBg="1" advAuto="0"/>
      <p:bldP spid="336" grpId="0" animBg="1" advAuto="0"/>
      <p:bldP spid="337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</a:t>
            </a:r>
            <a:r>
              <a:rPr lang="en-US" dirty="0" smtClean="0"/>
              <a:t>2017-2018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Emphasize </a:t>
            </a:r>
            <a:r>
              <a:rPr lang="en-US" dirty="0" smtClean="0"/>
              <a:t>Work-Based </a:t>
            </a:r>
            <a:r>
              <a:rPr lang="en-US" dirty="0" smtClean="0"/>
              <a:t>Learning </a:t>
            </a:r>
          </a:p>
          <a:p>
            <a:r>
              <a:rPr lang="en-US" dirty="0" smtClean="0"/>
              <a:t>Encourage Faculty Professional Development </a:t>
            </a:r>
          </a:p>
          <a:p>
            <a:r>
              <a:rPr lang="en-US" dirty="0" smtClean="0"/>
              <a:t>Work with stakeholders to improve pathway </a:t>
            </a:r>
            <a:r>
              <a:rPr lang="en-US" dirty="0" smtClean="0"/>
              <a:t>elements:</a:t>
            </a:r>
            <a:endParaRPr lang="en-US" dirty="0" smtClean="0"/>
          </a:p>
          <a:p>
            <a:pPr lvl="1"/>
            <a:r>
              <a:rPr lang="en-US" dirty="0" smtClean="0"/>
              <a:t>Employer Engagement </a:t>
            </a:r>
          </a:p>
          <a:p>
            <a:pPr lvl="1"/>
            <a:r>
              <a:rPr lang="en-US" dirty="0" smtClean="0"/>
              <a:t>Career Awareness </a:t>
            </a:r>
          </a:p>
          <a:p>
            <a:pPr lvl="1"/>
            <a:r>
              <a:rPr lang="en-US" dirty="0" smtClean="0"/>
              <a:t>Programs </a:t>
            </a:r>
            <a:r>
              <a:rPr lang="en-US" dirty="0" smtClean="0"/>
              <a:t>of Study </a:t>
            </a:r>
          </a:p>
          <a:p>
            <a:pPr lvl="1"/>
            <a:r>
              <a:rPr lang="en-US" dirty="0" smtClean="0"/>
              <a:t>Work-Based </a:t>
            </a:r>
            <a:r>
              <a:rPr lang="en-US" dirty="0" smtClean="0"/>
              <a:t>Learning </a:t>
            </a:r>
          </a:p>
          <a:p>
            <a:r>
              <a:rPr lang="en-US" dirty="0" smtClean="0"/>
              <a:t>Build on Promising Practices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6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Perkins team</a:t>
            </a:r>
          </a:p>
          <a:p>
            <a:r>
              <a:rPr lang="en-US" dirty="0" smtClean="0"/>
              <a:t>Perkins</a:t>
            </a:r>
            <a:r>
              <a:rPr lang="en-US" dirty="0" smtClean="0"/>
              <a:t> activities</a:t>
            </a:r>
            <a:endParaRPr lang="en-US" dirty="0" smtClean="0"/>
          </a:p>
          <a:p>
            <a:r>
              <a:rPr lang="en-US" dirty="0" smtClean="0"/>
              <a:t>Review </a:t>
            </a:r>
            <a:r>
              <a:rPr lang="en-US" dirty="0" smtClean="0"/>
              <a:t>of </a:t>
            </a:r>
            <a:r>
              <a:rPr lang="en-US" dirty="0" smtClean="0"/>
              <a:t>Grade </a:t>
            </a:r>
            <a:r>
              <a:rPr lang="en-US" dirty="0" smtClean="0"/>
              <a:t>9-14 Career Pathways projects</a:t>
            </a:r>
          </a:p>
          <a:p>
            <a:r>
              <a:rPr lang="en-US" dirty="0" smtClean="0"/>
              <a:t>Future Activities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Perkins 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Ashley Bowling – Admin Support </a:t>
            </a:r>
          </a:p>
          <a:p>
            <a:r>
              <a:rPr lang="en-US" dirty="0" smtClean="0"/>
              <a:t>Chris </a:t>
            </a:r>
            <a:r>
              <a:rPr lang="en-US" dirty="0" err="1" smtClean="0"/>
              <a:t>Droessler</a:t>
            </a:r>
            <a:r>
              <a:rPr lang="en-US" dirty="0" smtClean="0"/>
              <a:t> – CTE Coordinator </a:t>
            </a:r>
          </a:p>
          <a:p>
            <a:r>
              <a:rPr lang="en-US" dirty="0" smtClean="0"/>
              <a:t>Julia Hamilton- CTE Coordinator </a:t>
            </a:r>
          </a:p>
          <a:p>
            <a:r>
              <a:rPr lang="en-US" dirty="0" smtClean="0"/>
              <a:t>Tony </a:t>
            </a:r>
            <a:r>
              <a:rPr lang="en-US" dirty="0" err="1" smtClean="0"/>
              <a:t>Reggi</a:t>
            </a:r>
            <a:r>
              <a:rPr lang="en-US" dirty="0" smtClean="0"/>
              <a:t>  - CTE Coordinator </a:t>
            </a:r>
          </a:p>
          <a:p>
            <a:r>
              <a:rPr lang="en-US" dirty="0" smtClean="0"/>
              <a:t>Bob </a:t>
            </a:r>
            <a:r>
              <a:rPr lang="en-US" dirty="0" err="1" smtClean="0"/>
              <a:t>Witchger</a:t>
            </a:r>
            <a:r>
              <a:rPr lang="en-US" dirty="0" smtClean="0"/>
              <a:t> – CTE Director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Enhance </a:t>
            </a:r>
            <a:r>
              <a:rPr lang="en-US" dirty="0" smtClean="0"/>
              <a:t>Career and Technical Education (CTE) </a:t>
            </a:r>
            <a:r>
              <a:rPr lang="en-US" dirty="0" smtClean="0"/>
              <a:t>Programs </a:t>
            </a:r>
            <a:r>
              <a:rPr lang="en-US" dirty="0" smtClean="0"/>
              <a:t>of Study </a:t>
            </a:r>
          </a:p>
          <a:p>
            <a:r>
              <a:rPr lang="en-US" dirty="0" smtClean="0"/>
              <a:t>Support CTE at our 58 Colleges </a:t>
            </a:r>
          </a:p>
          <a:p>
            <a:r>
              <a:rPr lang="en-US" dirty="0" smtClean="0"/>
              <a:t>Provide the Spice and Spark through funding </a:t>
            </a:r>
          </a:p>
          <a:p>
            <a:r>
              <a:rPr lang="en-US" dirty="0" smtClean="0"/>
              <a:t>Emphasis</a:t>
            </a:r>
          </a:p>
          <a:p>
            <a:pPr lvl="1"/>
            <a:r>
              <a:rPr lang="en-US" dirty="0" smtClean="0"/>
              <a:t>Strengthening CTE </a:t>
            </a:r>
            <a:r>
              <a:rPr lang="en-US" dirty="0" smtClean="0"/>
              <a:t>curriculum programs </a:t>
            </a:r>
            <a:endParaRPr lang="en-US" dirty="0" smtClean="0"/>
          </a:p>
          <a:p>
            <a:pPr lvl="1"/>
            <a:r>
              <a:rPr lang="en-US" dirty="0" smtClean="0"/>
              <a:t>Infusing </a:t>
            </a:r>
            <a:r>
              <a:rPr lang="en-US" dirty="0" smtClean="0"/>
              <a:t>technology </a:t>
            </a:r>
            <a:endParaRPr lang="en-US" dirty="0" smtClean="0"/>
          </a:p>
          <a:p>
            <a:pPr lvl="1"/>
            <a:r>
              <a:rPr lang="en-US" dirty="0" smtClean="0"/>
              <a:t>Fund faculty professional development </a:t>
            </a:r>
            <a:endParaRPr lang="en-US" dirty="0" smtClean="0"/>
          </a:p>
          <a:p>
            <a:pPr lvl="1"/>
            <a:r>
              <a:rPr lang="en-US" dirty="0" smtClean="0"/>
              <a:t>Encourage teaching </a:t>
            </a:r>
            <a:r>
              <a:rPr lang="en-US" dirty="0" smtClean="0"/>
              <a:t>All Aspects of Industry</a:t>
            </a:r>
          </a:p>
          <a:p>
            <a:pPr lvl="1"/>
            <a:r>
              <a:rPr lang="en-US" dirty="0" smtClean="0"/>
              <a:t>Work-based learning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Perkins </a:t>
            </a:r>
            <a:r>
              <a:rPr lang="en-US" dirty="0" smtClean="0"/>
              <a:t>Support of</a:t>
            </a:r>
            <a:br>
              <a:rPr lang="en-US" dirty="0" smtClean="0"/>
            </a:br>
            <a:r>
              <a:rPr lang="en-US" dirty="0" smtClean="0"/>
              <a:t>NCCCS </a:t>
            </a:r>
            <a:r>
              <a:rPr lang="en-US" dirty="0" smtClean="0"/>
              <a:t>Strategic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Employer Engagement</a:t>
            </a:r>
          </a:p>
          <a:p>
            <a:r>
              <a:rPr lang="en-US" dirty="0" smtClean="0"/>
              <a:t>Career </a:t>
            </a:r>
            <a:r>
              <a:rPr lang="en-US" dirty="0"/>
              <a:t>Awareness </a:t>
            </a:r>
          </a:p>
          <a:p>
            <a:r>
              <a:rPr lang="en-US" dirty="0" smtClean="0"/>
              <a:t>Work-Based 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Career Pathways that connect students to jobs and careers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Grants to North Carolina Community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Basic Grant to Colleges  - 58 colleges </a:t>
            </a:r>
          </a:p>
          <a:p>
            <a:pPr lvl="1"/>
            <a:r>
              <a:rPr lang="en-US" dirty="0" smtClean="0"/>
              <a:t>10 Million to support college </a:t>
            </a:r>
            <a:r>
              <a:rPr lang="en-US" dirty="0" smtClean="0"/>
              <a:t>CTE work</a:t>
            </a:r>
            <a:endParaRPr lang="en-US" dirty="0"/>
          </a:p>
          <a:p>
            <a:r>
              <a:rPr lang="en-US" dirty="0" smtClean="0"/>
              <a:t>Leadership Grants – To promote innovation </a:t>
            </a:r>
          </a:p>
          <a:p>
            <a:pPr lvl="1"/>
            <a:r>
              <a:rPr lang="en-US" dirty="0" smtClean="0"/>
              <a:t>On-line staff development </a:t>
            </a:r>
            <a:r>
              <a:rPr lang="en-US" dirty="0" smtClean="0"/>
              <a:t>– Center for Occupational Research and Development </a:t>
            </a:r>
            <a:r>
              <a:rPr lang="de-DE" dirty="0" smtClean="0"/>
              <a:t>(CORD) </a:t>
            </a:r>
            <a:endParaRPr lang="en-US" dirty="0" smtClean="0"/>
          </a:p>
          <a:p>
            <a:pPr lvl="1"/>
            <a:r>
              <a:rPr lang="en-US" dirty="0" smtClean="0"/>
              <a:t>Curriculum </a:t>
            </a:r>
            <a:r>
              <a:rPr lang="en-US" dirty="0" smtClean="0"/>
              <a:t>enhancement </a:t>
            </a:r>
            <a:r>
              <a:rPr lang="en-US" dirty="0" smtClean="0"/>
              <a:t>– Accounting and Finance Alignment Project, </a:t>
            </a:r>
            <a:r>
              <a:rPr lang="en-US" dirty="0" smtClean="0"/>
              <a:t>Competence-Based </a:t>
            </a:r>
            <a:r>
              <a:rPr lang="en-US" dirty="0" smtClean="0"/>
              <a:t>Education Project, ADN to BSN (</a:t>
            </a:r>
            <a:r>
              <a:rPr lang="en-US" dirty="0" smtClean="0"/>
              <a:t>Winston-Salem </a:t>
            </a:r>
            <a:r>
              <a:rPr lang="en-US" dirty="0" smtClean="0"/>
              <a:t>State)  </a:t>
            </a:r>
            <a:r>
              <a:rPr lang="en-US" dirty="0" smtClean="0"/>
              <a:t>Articulation  Project </a:t>
            </a:r>
            <a:r>
              <a:rPr lang="en-US" dirty="0" smtClean="0"/>
              <a:t>, Automotive – Supplemental Interactive Curriculum </a:t>
            </a:r>
          </a:p>
          <a:p>
            <a:pPr lvl="1"/>
            <a:r>
              <a:rPr lang="en-US" b="1" dirty="0" smtClean="0"/>
              <a:t>Career Pathways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68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209"/>
          <p:cNvGrpSpPr/>
          <p:nvPr/>
        </p:nvGrpSpPr>
        <p:grpSpPr>
          <a:xfrm>
            <a:off x="0" y="1378446"/>
            <a:ext cx="960885" cy="2583954"/>
            <a:chOff x="1" y="-1"/>
            <a:chExt cx="1258218" cy="2838286"/>
          </a:xfrm>
        </p:grpSpPr>
        <p:sp>
          <p:nvSpPr>
            <p:cNvPr id="207" name="Shape 207"/>
            <p:cNvSpPr/>
            <p:nvPr/>
          </p:nvSpPr>
          <p:spPr>
            <a:xfrm rot="16200000">
              <a:off x="-790029" y="790029"/>
              <a:ext cx="2838277" cy="1258218"/>
            </a:xfrm>
            <a:prstGeom prst="rect">
              <a:avLst/>
            </a:prstGeom>
            <a:solidFill>
              <a:srgbClr val="002F73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12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844"/>
            </a:p>
          </p:txBody>
        </p:sp>
        <p:sp>
          <p:nvSpPr>
            <p:cNvPr id="208" name="Shape 208"/>
            <p:cNvSpPr/>
            <p:nvPr/>
          </p:nvSpPr>
          <p:spPr>
            <a:xfrm rot="16200000">
              <a:off x="-790030" y="978348"/>
              <a:ext cx="2838281" cy="881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algn="l" defTabSz="1849571">
                <a:defRPr sz="28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2000" u="none" dirty="0"/>
                <a:t>Comprehensive Career advising </a:t>
              </a:r>
            </a:p>
          </p:txBody>
        </p:sp>
      </p:grpSp>
      <p:grpSp>
        <p:nvGrpSpPr>
          <p:cNvPr id="212" name="Group 212"/>
          <p:cNvGrpSpPr/>
          <p:nvPr/>
        </p:nvGrpSpPr>
        <p:grpSpPr>
          <a:xfrm>
            <a:off x="2952200" y="3329298"/>
            <a:ext cx="1570131" cy="350112"/>
            <a:chOff x="0" y="-10284"/>
            <a:chExt cx="2314471" cy="38271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0" name="Shape 210"/>
            <p:cNvSpPr/>
            <p:nvPr/>
          </p:nvSpPr>
          <p:spPr>
            <a:xfrm>
              <a:off x="0" y="0"/>
              <a:ext cx="1790381" cy="372435"/>
            </a:xfrm>
            <a:prstGeom prst="rect">
              <a:avLst/>
            </a:prstGeom>
            <a:grpFill/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7600" u="sng">
                  <a:latin typeface="Arial"/>
                  <a:ea typeface="Arial"/>
                  <a:cs typeface="Arial"/>
                  <a:sym typeface="Arial"/>
                </a:defRPr>
              </a:pPr>
              <a:endParaRPr sz="2000"/>
            </a:p>
          </p:txBody>
        </p:sp>
        <p:sp>
          <p:nvSpPr>
            <p:cNvPr id="211" name="Shape 211"/>
            <p:cNvSpPr/>
            <p:nvPr/>
          </p:nvSpPr>
          <p:spPr>
            <a:xfrm>
              <a:off x="30145" y="-10284"/>
              <a:ext cx="2284326" cy="3827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algn="l" defTabSz="1849571">
                <a:defRPr sz="1800" u="sng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900" u="none" dirty="0"/>
                <a:t>Certifications </a:t>
              </a:r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2952196" y="1867994"/>
            <a:ext cx="3190746" cy="341806"/>
            <a:chOff x="0" y="-1"/>
            <a:chExt cx="4537949" cy="486123"/>
          </a:xfrm>
        </p:grpSpPr>
        <p:sp>
          <p:nvSpPr>
            <p:cNvPr id="213" name="Shape 213"/>
            <p:cNvSpPr/>
            <p:nvPr/>
          </p:nvSpPr>
          <p:spPr>
            <a:xfrm>
              <a:off x="0" y="-1"/>
              <a:ext cx="4537949" cy="486123"/>
            </a:xfrm>
            <a:prstGeom prst="rect">
              <a:avLst/>
            </a:prstGeom>
            <a:solidFill>
              <a:srgbClr val="C9DFF2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3800" u="sng">
                  <a:latin typeface="Arial"/>
                  <a:ea typeface="Arial"/>
                  <a:cs typeface="Arial"/>
                  <a:sym typeface="Arial"/>
                </a:defRPr>
              </a:pPr>
              <a:endParaRPr sz="2672"/>
            </a:p>
          </p:txBody>
        </p:sp>
        <p:sp>
          <p:nvSpPr>
            <p:cNvPr id="214" name="Shape 214"/>
            <p:cNvSpPr/>
            <p:nvPr/>
          </p:nvSpPr>
          <p:spPr>
            <a:xfrm>
              <a:off x="0" y="32721"/>
              <a:ext cx="4537949" cy="420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algn="l" defTabSz="1849571">
                <a:defRPr sz="2200" u="sng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47" u="none"/>
                <a:t>HS - Academic and Technical </a:t>
              </a:r>
            </a:p>
          </p:txBody>
        </p:sp>
      </p:grpSp>
      <p:grpSp>
        <p:nvGrpSpPr>
          <p:cNvPr id="218" name="Group 218"/>
          <p:cNvGrpSpPr/>
          <p:nvPr/>
        </p:nvGrpSpPr>
        <p:grpSpPr>
          <a:xfrm>
            <a:off x="381000" y="4191000"/>
            <a:ext cx="8152661" cy="703050"/>
            <a:chOff x="-1" y="-24533"/>
            <a:chExt cx="11594894" cy="999891"/>
          </a:xfrm>
        </p:grpSpPr>
        <p:sp>
          <p:nvSpPr>
            <p:cNvPr id="216" name="Shape 216"/>
            <p:cNvSpPr/>
            <p:nvPr/>
          </p:nvSpPr>
          <p:spPr>
            <a:xfrm>
              <a:off x="-1" y="-24533"/>
              <a:ext cx="11594894" cy="999891"/>
            </a:xfrm>
            <a:prstGeom prst="rect">
              <a:avLst/>
            </a:prstGeom>
            <a:gradFill flip="none" rotWithShape="1">
              <a:gsLst>
                <a:gs pos="0">
                  <a:srgbClr val="F8B37F"/>
                </a:gs>
                <a:gs pos="50000">
                  <a:srgbClr val="FA8F33"/>
                </a:gs>
                <a:gs pos="100000">
                  <a:srgbClr val="EB801F"/>
                </a:gs>
              </a:gsLst>
              <a:lin ang="5400000" scaled="0"/>
            </a:gradFill>
            <a:ln w="3175" cap="flat">
              <a:solidFill>
                <a:srgbClr val="F2913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5600" u="sng">
                  <a:latin typeface="Arial"/>
                  <a:ea typeface="Arial"/>
                  <a:cs typeface="Arial"/>
                  <a:sym typeface="Arial"/>
                </a:defRPr>
              </a:pPr>
              <a:endParaRPr sz="3937"/>
            </a:p>
          </p:txBody>
        </p:sp>
        <p:sp>
          <p:nvSpPr>
            <p:cNvPr id="217" name="Shape 217"/>
            <p:cNvSpPr/>
            <p:nvPr/>
          </p:nvSpPr>
          <p:spPr>
            <a:xfrm>
              <a:off x="-1" y="120304"/>
              <a:ext cx="11594894" cy="759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defTabSz="1849571">
                <a:defRPr sz="4400" u="sng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3094" u="none" dirty="0"/>
                <a:t>Engaged Employers </a:t>
              </a:r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7392163" y="1201389"/>
            <a:ext cx="1523237" cy="2687336"/>
            <a:chOff x="0" y="-1"/>
            <a:chExt cx="1726900" cy="278240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9" name="Shape 219"/>
            <p:cNvSpPr/>
            <p:nvPr/>
          </p:nvSpPr>
          <p:spPr>
            <a:xfrm>
              <a:off x="0" y="-1"/>
              <a:ext cx="1726900" cy="2782409"/>
            </a:xfrm>
            <a:prstGeom prst="rect">
              <a:avLst/>
            </a:prstGeom>
            <a:grpFill/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2200" u="sng">
                  <a:latin typeface="Arial"/>
                  <a:ea typeface="Arial"/>
                  <a:cs typeface="Arial"/>
                  <a:sym typeface="Arial"/>
                </a:defRPr>
              </a:pPr>
              <a:endParaRPr sz="1547"/>
            </a:p>
          </p:txBody>
        </p:sp>
        <p:sp>
          <p:nvSpPr>
            <p:cNvPr id="220" name="Shape 220"/>
            <p:cNvSpPr/>
            <p:nvPr/>
          </p:nvSpPr>
          <p:spPr>
            <a:xfrm>
              <a:off x="0" y="1074534"/>
              <a:ext cx="1726900" cy="63334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algn="l" defTabSz="1849571">
                <a:defRPr sz="5000" u="sng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3600" dirty="0"/>
                <a:t>Work </a:t>
              </a:r>
            </a:p>
          </p:txBody>
        </p:sp>
      </p:grpSp>
      <p:grpSp>
        <p:nvGrpSpPr>
          <p:cNvPr id="224" name="Group 224"/>
          <p:cNvGrpSpPr/>
          <p:nvPr/>
        </p:nvGrpSpPr>
        <p:grpSpPr>
          <a:xfrm>
            <a:off x="2952197" y="2803468"/>
            <a:ext cx="3190748" cy="396932"/>
            <a:chOff x="0" y="-1"/>
            <a:chExt cx="4537950" cy="564524"/>
          </a:xfrm>
        </p:grpSpPr>
        <p:sp>
          <p:nvSpPr>
            <p:cNvPr id="222" name="Shape 222"/>
            <p:cNvSpPr/>
            <p:nvPr/>
          </p:nvSpPr>
          <p:spPr>
            <a:xfrm>
              <a:off x="0" y="-1"/>
              <a:ext cx="4537950" cy="564524"/>
            </a:xfrm>
            <a:prstGeom prst="rect">
              <a:avLst/>
            </a:prstGeom>
            <a:solidFill>
              <a:srgbClr val="F2913F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3800" u="sng">
                  <a:latin typeface="Arial"/>
                  <a:ea typeface="Arial"/>
                  <a:cs typeface="Arial"/>
                  <a:sym typeface="Arial"/>
                </a:defRPr>
              </a:pPr>
              <a:endParaRPr sz="2672"/>
            </a:p>
          </p:txBody>
        </p:sp>
        <p:sp>
          <p:nvSpPr>
            <p:cNvPr id="223" name="Shape 223"/>
            <p:cNvSpPr/>
            <p:nvPr/>
          </p:nvSpPr>
          <p:spPr>
            <a:xfrm>
              <a:off x="0" y="102700"/>
              <a:ext cx="4537950" cy="3591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algn="l" defTabSz="1849571">
                <a:defRPr sz="1800" u="sng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66" u="none"/>
                <a:t>Experiential/Work Based Learning</a:t>
              </a:r>
            </a:p>
          </p:txBody>
        </p:sp>
      </p:grpSp>
      <p:grpSp>
        <p:nvGrpSpPr>
          <p:cNvPr id="227" name="Group 227"/>
          <p:cNvGrpSpPr/>
          <p:nvPr/>
        </p:nvGrpSpPr>
        <p:grpSpPr>
          <a:xfrm>
            <a:off x="2952196" y="2325194"/>
            <a:ext cx="3190746" cy="341806"/>
            <a:chOff x="0" y="2368"/>
            <a:chExt cx="4537949" cy="486124"/>
          </a:xfrm>
        </p:grpSpPr>
        <p:sp>
          <p:nvSpPr>
            <p:cNvPr id="225" name="Shape 225"/>
            <p:cNvSpPr/>
            <p:nvPr/>
          </p:nvSpPr>
          <p:spPr>
            <a:xfrm>
              <a:off x="0" y="2368"/>
              <a:ext cx="4537949" cy="486124"/>
            </a:xfrm>
            <a:prstGeom prst="rect">
              <a:avLst/>
            </a:prstGeom>
            <a:solidFill>
              <a:srgbClr val="00BA63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3800" u="sng">
                  <a:latin typeface="Arial"/>
                  <a:ea typeface="Arial"/>
                  <a:cs typeface="Arial"/>
                  <a:sym typeface="Arial"/>
                </a:defRPr>
              </a:pPr>
              <a:endParaRPr sz="2672"/>
            </a:p>
          </p:txBody>
        </p:sp>
        <p:sp>
          <p:nvSpPr>
            <p:cNvPr id="226" name="Shape 226"/>
            <p:cNvSpPr/>
            <p:nvPr/>
          </p:nvSpPr>
          <p:spPr>
            <a:xfrm>
              <a:off x="0" y="32721"/>
              <a:ext cx="4537949" cy="420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algn="l" defTabSz="1849571">
                <a:defRPr sz="2200" u="sng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47" u="none" dirty="0"/>
                <a:t>CC - Academic and Technical </a:t>
              </a:r>
            </a:p>
          </p:txBody>
        </p:sp>
      </p:grpSp>
      <p:grpSp>
        <p:nvGrpSpPr>
          <p:cNvPr id="230" name="Group 230"/>
          <p:cNvGrpSpPr/>
          <p:nvPr/>
        </p:nvGrpSpPr>
        <p:grpSpPr>
          <a:xfrm>
            <a:off x="977117" y="1378445"/>
            <a:ext cx="1847807" cy="495342"/>
            <a:chOff x="-1" y="0"/>
            <a:chExt cx="1929260" cy="627253"/>
          </a:xfrm>
        </p:grpSpPr>
        <p:sp>
          <p:nvSpPr>
            <p:cNvPr id="228" name="Shape 228"/>
            <p:cNvSpPr/>
            <p:nvPr/>
          </p:nvSpPr>
          <p:spPr>
            <a:xfrm>
              <a:off x="-1" y="0"/>
              <a:ext cx="1929260" cy="627253"/>
            </a:xfrm>
            <a:prstGeom prst="rect">
              <a:avLst/>
            </a:prstGeom>
            <a:solidFill>
              <a:srgbClr val="002F73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56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-1" y="101706"/>
              <a:ext cx="1929260" cy="42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defTabSz="1849571">
                <a:defRPr sz="18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u="none" dirty="0"/>
                <a:t>Advising </a:t>
              </a:r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977117" y="2673553"/>
            <a:ext cx="1847807" cy="678489"/>
            <a:chOff x="-1" y="-1"/>
            <a:chExt cx="1916679" cy="752690"/>
          </a:xfrm>
        </p:grpSpPr>
        <p:sp>
          <p:nvSpPr>
            <p:cNvPr id="234" name="Shape 234"/>
            <p:cNvSpPr/>
            <p:nvPr/>
          </p:nvSpPr>
          <p:spPr>
            <a:xfrm>
              <a:off x="-1" y="-1"/>
              <a:ext cx="1916679" cy="752690"/>
            </a:xfrm>
            <a:prstGeom prst="rect">
              <a:avLst/>
            </a:prstGeom>
            <a:solidFill>
              <a:srgbClr val="002F73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56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-1" y="37046"/>
              <a:ext cx="1916679" cy="678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defTabSz="1849571">
                <a:defRPr sz="18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u="none"/>
                <a:t>Labor Market Information</a:t>
              </a:r>
            </a:p>
          </p:txBody>
        </p:sp>
      </p:grpSp>
      <p:grpSp>
        <p:nvGrpSpPr>
          <p:cNvPr id="239" name="Group 239"/>
          <p:cNvGrpSpPr/>
          <p:nvPr/>
        </p:nvGrpSpPr>
        <p:grpSpPr>
          <a:xfrm>
            <a:off x="2952196" y="1378442"/>
            <a:ext cx="3190746" cy="418136"/>
            <a:chOff x="0" y="-1"/>
            <a:chExt cx="4537949" cy="594680"/>
          </a:xfrm>
        </p:grpSpPr>
        <p:sp>
          <p:nvSpPr>
            <p:cNvPr id="237" name="Shape 237"/>
            <p:cNvSpPr/>
            <p:nvPr/>
          </p:nvSpPr>
          <p:spPr>
            <a:xfrm>
              <a:off x="0" y="-1"/>
              <a:ext cx="4537949" cy="594680"/>
            </a:xfrm>
            <a:prstGeom prst="rect">
              <a:avLst/>
            </a:prstGeom>
            <a:solidFill>
              <a:srgbClr val="C9DFF2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3800" u="sng">
                  <a:latin typeface="Arial"/>
                  <a:ea typeface="Arial"/>
                  <a:cs typeface="Arial"/>
                  <a:sym typeface="Arial"/>
                </a:defRPr>
              </a:pPr>
              <a:endParaRPr sz="2672"/>
            </a:p>
          </p:txBody>
        </p:sp>
        <p:sp>
          <p:nvSpPr>
            <p:cNvPr id="238" name="Shape 238"/>
            <p:cNvSpPr/>
            <p:nvPr/>
          </p:nvSpPr>
          <p:spPr>
            <a:xfrm>
              <a:off x="0" y="87003"/>
              <a:ext cx="4537949" cy="420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algn="l" defTabSz="1849571">
                <a:defRPr sz="2200" u="sng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47" u="none" dirty="0"/>
                <a:t>Program of Study </a:t>
              </a:r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960886" y="3321204"/>
            <a:ext cx="1862369" cy="641196"/>
            <a:chOff x="-1" y="0"/>
            <a:chExt cx="1916679" cy="576296"/>
          </a:xfrm>
        </p:grpSpPr>
        <p:sp>
          <p:nvSpPr>
            <p:cNvPr id="240" name="Shape 240"/>
            <p:cNvSpPr/>
            <p:nvPr/>
          </p:nvSpPr>
          <p:spPr>
            <a:xfrm>
              <a:off x="-1" y="0"/>
              <a:ext cx="1916679" cy="576296"/>
            </a:xfrm>
            <a:prstGeom prst="rect">
              <a:avLst/>
            </a:prstGeom>
            <a:solidFill>
              <a:srgbClr val="002F73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56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-1" y="137731"/>
              <a:ext cx="1916679" cy="300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defTabSz="1849571">
                <a:defRPr sz="18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u="none"/>
                <a:t>Career Plan </a:t>
              </a:r>
            </a:p>
          </p:txBody>
        </p:sp>
      </p:grpSp>
      <p:grpSp>
        <p:nvGrpSpPr>
          <p:cNvPr id="245" name="Group 245"/>
          <p:cNvGrpSpPr/>
          <p:nvPr/>
        </p:nvGrpSpPr>
        <p:grpSpPr>
          <a:xfrm>
            <a:off x="6227392" y="1524000"/>
            <a:ext cx="554408" cy="1606492"/>
            <a:chOff x="-1" y="1"/>
            <a:chExt cx="788491" cy="2284787"/>
          </a:xfrm>
        </p:grpSpPr>
        <p:sp>
          <p:nvSpPr>
            <p:cNvPr id="243" name="Shape 243"/>
            <p:cNvSpPr/>
            <p:nvPr/>
          </p:nvSpPr>
          <p:spPr>
            <a:xfrm rot="16200000">
              <a:off x="-748148" y="748148"/>
              <a:ext cx="2284786" cy="788491"/>
            </a:xfrm>
            <a:prstGeom prst="rect">
              <a:avLst/>
            </a:prstGeom>
            <a:solidFill>
              <a:srgbClr val="FAD5BB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2200" u="sng">
                  <a:latin typeface="Arial"/>
                  <a:ea typeface="Arial"/>
                  <a:cs typeface="Arial"/>
                  <a:sym typeface="Arial"/>
                </a:defRPr>
              </a:pPr>
              <a:endParaRPr sz="1547"/>
            </a:p>
          </p:txBody>
        </p:sp>
        <p:sp>
          <p:nvSpPr>
            <p:cNvPr id="244" name="Shape 244"/>
            <p:cNvSpPr/>
            <p:nvPr/>
          </p:nvSpPr>
          <p:spPr>
            <a:xfrm rot="16200000">
              <a:off x="-748149" y="838722"/>
              <a:ext cx="2284786" cy="6073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/>
            <a:p>
              <a:pPr defTabSz="1300367">
                <a:defRPr sz="2800" u="sng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2400" dirty="0"/>
                <a:t>Credentials </a:t>
              </a:r>
            </a:p>
          </p:txBody>
        </p:sp>
      </p:grpSp>
      <p:grpSp>
        <p:nvGrpSpPr>
          <p:cNvPr id="248" name="Group 248"/>
          <p:cNvGrpSpPr/>
          <p:nvPr/>
        </p:nvGrpSpPr>
        <p:grpSpPr>
          <a:xfrm>
            <a:off x="4563453" y="3355619"/>
            <a:ext cx="1151547" cy="365485"/>
            <a:chOff x="0" y="47696"/>
            <a:chExt cx="1593736" cy="38950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46" name="Shape 246"/>
            <p:cNvSpPr/>
            <p:nvPr/>
          </p:nvSpPr>
          <p:spPr>
            <a:xfrm>
              <a:off x="0" y="56223"/>
              <a:ext cx="1593736" cy="372434"/>
            </a:xfrm>
            <a:prstGeom prst="rect">
              <a:avLst/>
            </a:prstGeom>
            <a:grpFill/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2200" u="sng">
                  <a:latin typeface="Arial"/>
                  <a:ea typeface="Arial"/>
                  <a:cs typeface="Arial"/>
                  <a:sym typeface="Arial"/>
                </a:defRPr>
              </a:pPr>
              <a:endParaRPr sz="2000"/>
            </a:p>
          </p:txBody>
        </p:sp>
        <p:sp>
          <p:nvSpPr>
            <p:cNvPr id="247" name="Shape 247"/>
            <p:cNvSpPr/>
            <p:nvPr/>
          </p:nvSpPr>
          <p:spPr>
            <a:xfrm>
              <a:off x="0" y="47696"/>
              <a:ext cx="1593736" cy="3895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algn="l" defTabSz="1849571">
                <a:defRPr sz="2800" u="sng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000" u="none" dirty="0"/>
                <a:t>Diploma</a:t>
              </a:r>
            </a:p>
          </p:txBody>
        </p:sp>
      </p:grpSp>
      <p:grpSp>
        <p:nvGrpSpPr>
          <p:cNvPr id="251" name="Group 251"/>
          <p:cNvGrpSpPr/>
          <p:nvPr/>
        </p:nvGrpSpPr>
        <p:grpSpPr>
          <a:xfrm>
            <a:off x="5744710" y="3276600"/>
            <a:ext cx="1113290" cy="454193"/>
            <a:chOff x="0" y="56223"/>
            <a:chExt cx="1608030" cy="37243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49" name="Shape 249"/>
            <p:cNvSpPr/>
            <p:nvPr/>
          </p:nvSpPr>
          <p:spPr>
            <a:xfrm>
              <a:off x="0" y="56223"/>
              <a:ext cx="1593740" cy="372436"/>
            </a:xfrm>
            <a:prstGeom prst="rect">
              <a:avLst/>
            </a:prstGeom>
            <a:grpFill/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2200" u="sng">
                  <a:latin typeface="Arial"/>
                  <a:ea typeface="Arial"/>
                  <a:cs typeface="Arial"/>
                  <a:sym typeface="Arial"/>
                </a:defRPr>
              </a:pPr>
              <a:endParaRPr sz="2000"/>
            </a:p>
          </p:txBody>
        </p:sp>
        <p:sp>
          <p:nvSpPr>
            <p:cNvPr id="250" name="Shape 250"/>
            <p:cNvSpPr/>
            <p:nvPr/>
          </p:nvSpPr>
          <p:spPr>
            <a:xfrm>
              <a:off x="55280" y="128469"/>
              <a:ext cx="1552750" cy="29969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algn="l" defTabSz="1849571">
                <a:defRPr sz="2800" u="sng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000" u="none" dirty="0"/>
                <a:t>Degree</a:t>
              </a:r>
            </a:p>
          </p:txBody>
        </p:sp>
      </p:grpSp>
      <p:grpSp>
        <p:nvGrpSpPr>
          <p:cNvPr id="255" name="Group 255"/>
          <p:cNvGrpSpPr/>
          <p:nvPr/>
        </p:nvGrpSpPr>
        <p:grpSpPr>
          <a:xfrm>
            <a:off x="6889229" y="1378443"/>
            <a:ext cx="457818" cy="2393214"/>
            <a:chOff x="-3195" y="-298876"/>
            <a:chExt cx="651118" cy="340368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53" name="Shape 253"/>
            <p:cNvSpPr/>
            <p:nvPr/>
          </p:nvSpPr>
          <p:spPr>
            <a:xfrm rot="16200000">
              <a:off x="-1074251" y="1085252"/>
              <a:ext cx="2791229" cy="620724"/>
            </a:xfrm>
            <a:prstGeom prst="rect">
              <a:avLst/>
            </a:prstGeom>
            <a:grpFill/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2200" u="sng">
                  <a:latin typeface="Arial"/>
                  <a:ea typeface="Arial"/>
                  <a:cs typeface="Arial"/>
                  <a:sym typeface="Arial"/>
                </a:defRPr>
              </a:pPr>
              <a:endParaRPr sz="1547"/>
            </a:p>
          </p:txBody>
        </p:sp>
        <p:sp>
          <p:nvSpPr>
            <p:cNvPr id="254" name="Shape 254"/>
            <p:cNvSpPr/>
            <p:nvPr/>
          </p:nvSpPr>
          <p:spPr>
            <a:xfrm rot="16200000">
              <a:off x="-1379477" y="1077406"/>
              <a:ext cx="3403681" cy="6511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algn="l" defTabSz="1849571">
                <a:defRPr sz="3800" u="sng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2600" u="none" dirty="0"/>
                <a:t>Interviews</a:t>
              </a:r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381001" y="5078886"/>
            <a:ext cx="2733530" cy="1064587"/>
            <a:chOff x="0" y="0"/>
            <a:chExt cx="3454191" cy="1123046"/>
          </a:xfrm>
        </p:grpSpPr>
        <p:sp>
          <p:nvSpPr>
            <p:cNvPr id="256" name="Shape 256"/>
            <p:cNvSpPr/>
            <p:nvPr/>
          </p:nvSpPr>
          <p:spPr>
            <a:xfrm>
              <a:off x="0" y="0"/>
              <a:ext cx="3454191" cy="1123046"/>
            </a:xfrm>
            <a:prstGeom prst="rect">
              <a:avLst/>
            </a:prstGeom>
            <a:solidFill>
              <a:srgbClr val="002F73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5000" u="sng">
                  <a:latin typeface="Arial"/>
                  <a:ea typeface="Arial"/>
                  <a:cs typeface="Arial"/>
                  <a:sym typeface="Arial"/>
                </a:defRPr>
              </a:pPr>
              <a:endParaRPr sz="3516"/>
            </a:p>
          </p:txBody>
        </p:sp>
        <p:sp>
          <p:nvSpPr>
            <p:cNvPr id="257" name="Shape 257"/>
            <p:cNvSpPr/>
            <p:nvPr/>
          </p:nvSpPr>
          <p:spPr>
            <a:xfrm>
              <a:off x="0" y="44070"/>
              <a:ext cx="3454191" cy="1034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/>
            <a:p>
              <a:pPr defTabSz="914287">
                <a:defRPr sz="22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 dirty="0"/>
                <a:t>Assessment of Competencies, </a:t>
              </a:r>
            </a:p>
            <a:p>
              <a:pPr defTabSz="914287">
                <a:defRPr sz="22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 dirty="0"/>
                <a:t>&amp; Credentials, </a:t>
              </a:r>
            </a:p>
          </p:txBody>
        </p:sp>
      </p:grpSp>
      <p:grpSp>
        <p:nvGrpSpPr>
          <p:cNvPr id="261" name="Group 261"/>
          <p:cNvGrpSpPr/>
          <p:nvPr/>
        </p:nvGrpSpPr>
        <p:grpSpPr>
          <a:xfrm>
            <a:off x="3439564" y="5274517"/>
            <a:ext cx="3770148" cy="743490"/>
            <a:chOff x="0" y="65841"/>
            <a:chExt cx="5186896" cy="771775"/>
          </a:xfrm>
        </p:grpSpPr>
        <p:sp>
          <p:nvSpPr>
            <p:cNvPr id="259" name="Shape 259"/>
            <p:cNvSpPr/>
            <p:nvPr/>
          </p:nvSpPr>
          <p:spPr>
            <a:xfrm>
              <a:off x="0" y="65841"/>
              <a:ext cx="4962778" cy="768646"/>
            </a:xfrm>
            <a:prstGeom prst="rect">
              <a:avLst/>
            </a:prstGeom>
            <a:solidFill>
              <a:srgbClr val="C9DFF2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5000" u="sng">
                  <a:latin typeface="Arial"/>
                  <a:ea typeface="Arial"/>
                  <a:cs typeface="Arial"/>
                  <a:sym typeface="Arial"/>
                </a:defRPr>
              </a:pPr>
              <a:endParaRPr sz="3516"/>
            </a:p>
          </p:txBody>
        </p:sp>
        <p:sp>
          <p:nvSpPr>
            <p:cNvPr id="260" name="Shape 260"/>
            <p:cNvSpPr/>
            <p:nvPr/>
          </p:nvSpPr>
          <p:spPr>
            <a:xfrm>
              <a:off x="93349" y="148593"/>
              <a:ext cx="5093547" cy="689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algn="l" defTabSz="1849571">
                <a:defRPr sz="2800" u="sng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969" u="none" dirty="0"/>
                <a:t>Placement in Education / Training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1001" y="6145919"/>
            <a:ext cx="8686799" cy="635881"/>
            <a:chOff x="381001" y="6145919"/>
            <a:chExt cx="8686799" cy="635881"/>
          </a:xfrm>
        </p:grpSpPr>
        <p:pic>
          <p:nvPicPr>
            <p:cNvPr id="206" name="image1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09712" y="6257902"/>
              <a:ext cx="1858088" cy="52389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62" name="Shape 262"/>
            <p:cNvSpPr/>
            <p:nvPr/>
          </p:nvSpPr>
          <p:spPr>
            <a:xfrm>
              <a:off x="381001" y="6145919"/>
              <a:ext cx="7162801" cy="635881"/>
            </a:xfrm>
            <a:prstGeom prst="rightArrow">
              <a:avLst>
                <a:gd name="adj1" fmla="val 32000"/>
                <a:gd name="adj2" fmla="val 110762"/>
              </a:avLst>
            </a:prstGeom>
            <a:blipFill>
              <a:blip r:embed="rId4"/>
            </a:blip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914320">
                <a:lnSpc>
                  <a:spcPct val="120000"/>
                </a:lnSpc>
                <a:defRPr sz="2800" b="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969"/>
            </a:p>
          </p:txBody>
        </p:sp>
      </p:grpSp>
      <p:grpSp>
        <p:nvGrpSpPr>
          <p:cNvPr id="266" name="Group 266"/>
          <p:cNvGrpSpPr/>
          <p:nvPr/>
        </p:nvGrpSpPr>
        <p:grpSpPr>
          <a:xfrm>
            <a:off x="2942259" y="3750943"/>
            <a:ext cx="3210622" cy="440057"/>
            <a:chOff x="0" y="224781"/>
            <a:chExt cx="4566217" cy="625858"/>
          </a:xfrm>
        </p:grpSpPr>
        <p:sp>
          <p:nvSpPr>
            <p:cNvPr id="264" name="Shape 264"/>
            <p:cNvSpPr/>
            <p:nvPr/>
          </p:nvSpPr>
          <p:spPr>
            <a:xfrm>
              <a:off x="0" y="309619"/>
              <a:ext cx="4566217" cy="432647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20">
                <a:lnSpc>
                  <a:spcPct val="120000"/>
                </a:lnSpc>
                <a:defRPr sz="5000" b="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516"/>
            </a:p>
          </p:txBody>
        </p:sp>
        <p:sp>
          <p:nvSpPr>
            <p:cNvPr id="265" name="Shape 265"/>
            <p:cNvSpPr/>
            <p:nvPr/>
          </p:nvSpPr>
          <p:spPr>
            <a:xfrm>
              <a:off x="354842" y="224781"/>
              <a:ext cx="4057727" cy="6258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 defTabSz="1300480">
                <a:defRPr sz="34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391" dirty="0"/>
                <a:t>9, 10, 11, 12, 13, 14 </a:t>
              </a:r>
            </a:p>
          </p:txBody>
        </p:sp>
      </p:grpSp>
      <p:sp>
        <p:nvSpPr>
          <p:cNvPr id="267" name="Shape 267"/>
          <p:cNvSpPr/>
          <p:nvPr/>
        </p:nvSpPr>
        <p:spPr>
          <a:xfrm>
            <a:off x="5324121" y="4114800"/>
            <a:ext cx="0" cy="1219795"/>
          </a:xfrm>
          <a:prstGeom prst="line">
            <a:avLst/>
          </a:prstGeom>
          <a:ln w="44450">
            <a:solidFill>
              <a:srgbClr val="00B0F0"/>
            </a:solidFill>
            <a:prstDash val="sysDash"/>
            <a:miter lim="400000"/>
          </a:ln>
        </p:spPr>
        <p:txBody>
          <a:bodyPr lIns="45719" tIns="45719" rIns="45719" bIns="45719"/>
          <a:lstStyle/>
          <a:p>
            <a:pPr defTabSz="914320">
              <a:lnSpc>
                <a:spcPct val="120000"/>
              </a:lnSpc>
              <a:defRPr sz="240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sz="1687"/>
          </a:p>
        </p:txBody>
      </p:sp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CTE Career Pathways</a:t>
            </a:r>
            <a:endParaRPr dirty="0"/>
          </a:p>
        </p:txBody>
      </p:sp>
      <p:grpSp>
        <p:nvGrpSpPr>
          <p:cNvPr id="65" name="Group 230"/>
          <p:cNvGrpSpPr/>
          <p:nvPr/>
        </p:nvGrpSpPr>
        <p:grpSpPr>
          <a:xfrm>
            <a:off x="967422" y="1869004"/>
            <a:ext cx="1850967" cy="888705"/>
            <a:chOff x="-1" y="-343"/>
            <a:chExt cx="1929260" cy="627937"/>
          </a:xfrm>
        </p:grpSpPr>
        <p:sp>
          <p:nvSpPr>
            <p:cNvPr id="66" name="Shape 228"/>
            <p:cNvSpPr/>
            <p:nvPr/>
          </p:nvSpPr>
          <p:spPr>
            <a:xfrm>
              <a:off x="-1" y="0"/>
              <a:ext cx="1929260" cy="627253"/>
            </a:xfrm>
            <a:prstGeom prst="rect">
              <a:avLst/>
            </a:prstGeom>
            <a:solidFill>
              <a:srgbClr val="002F73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287">
                <a:lnSpc>
                  <a:spcPct val="120000"/>
                </a:lnSpc>
                <a:defRPr sz="56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" name="Shape 229"/>
            <p:cNvSpPr/>
            <p:nvPr/>
          </p:nvSpPr>
          <p:spPr>
            <a:xfrm>
              <a:off x="-1" y="-343"/>
              <a:ext cx="1929260" cy="627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575" tIns="28575" rIns="28575" bIns="28575" numCol="1" anchor="ctr">
              <a:spAutoFit/>
            </a:bodyPr>
            <a:lstStyle>
              <a:lvl1pPr defTabSz="1849571">
                <a:defRPr sz="18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lang="en-US" u="none" dirty="0"/>
                <a:t>Assessment Interest,  Ability, Skills </a:t>
              </a:r>
            </a:p>
          </p:txBody>
        </p:sp>
      </p:grpSp>
      <p:sp>
        <p:nvSpPr>
          <p:cNvPr id="263" name="Shape 263"/>
          <p:cNvSpPr/>
          <p:nvPr/>
        </p:nvSpPr>
        <p:spPr>
          <a:xfrm flipH="1">
            <a:off x="2667000" y="2582373"/>
            <a:ext cx="0" cy="2921545"/>
          </a:xfrm>
          <a:prstGeom prst="line">
            <a:avLst/>
          </a:prstGeom>
          <a:ln w="50800">
            <a:solidFill>
              <a:srgbClr val="C0504D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9" tIns="45719" rIns="45719" bIns="45719"/>
          <a:lstStyle/>
          <a:p>
            <a:pPr defTabSz="914320">
              <a:lnSpc>
                <a:spcPct val="120000"/>
              </a:lnSpc>
              <a:defRPr sz="240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142634078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 advAuto="0"/>
      <p:bldP spid="212" grpId="0" animBg="1" advAuto="0"/>
      <p:bldP spid="215" grpId="0" animBg="1" advAuto="0"/>
      <p:bldP spid="218" grpId="0" animBg="1" advAuto="0"/>
      <p:bldP spid="221" grpId="0" animBg="1" advAuto="0"/>
      <p:bldP spid="224" grpId="0" animBg="1" advAuto="0"/>
      <p:bldP spid="227" grpId="0" animBg="1" advAuto="0"/>
      <p:bldP spid="230" grpId="0" animBg="1" advAuto="0"/>
      <p:bldP spid="236" grpId="0" animBg="1" advAuto="0"/>
      <p:bldP spid="239" grpId="0" animBg="1" advAuto="0"/>
      <p:bldP spid="242" grpId="0" animBg="1" advAuto="0"/>
      <p:bldP spid="245" grpId="0" animBg="1" advAuto="0"/>
      <p:bldP spid="248" grpId="0" animBg="1" advAuto="0"/>
      <p:bldP spid="251" grpId="0" animBg="1" advAuto="0"/>
      <p:bldP spid="255" grpId="0" animBg="1" advAuto="0"/>
      <p:bldP spid="258" grpId="0" animBg="1" advAuto="0"/>
      <p:bldP spid="261" grpId="0" animBg="1" advAuto="0"/>
      <p:bldP spid="266" grpId="0" animBg="1" advAuto="0"/>
      <p:bldP spid="267" grpId="0" animBg="1" advAuto="0"/>
      <p:bldP spid="65" grpId="0" animBg="1" advAuto="0"/>
      <p:bldP spid="26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Table 212"/>
          <p:cNvGraphicFramePr/>
          <p:nvPr>
            <p:extLst>
              <p:ext uri="{D42A27DB-BD31-4B8C-83A1-F6EECF244321}">
                <p14:modId xmlns:p14="http://schemas.microsoft.com/office/powerpoint/2010/main" val="2109087884"/>
              </p:ext>
            </p:extLst>
          </p:nvPr>
        </p:nvGraphicFramePr>
        <p:xfrm>
          <a:off x="609599" y="2003100"/>
          <a:ext cx="7701522" cy="4875790"/>
        </p:xfrm>
        <a:graphic>
          <a:graphicData uri="http://schemas.openxmlformats.org/drawingml/2006/table">
            <a:tbl>
              <a:tblPr/>
              <a:tblGrid>
                <a:gridCol w="696371"/>
                <a:gridCol w="851238"/>
                <a:gridCol w="786626"/>
                <a:gridCol w="840818"/>
                <a:gridCol w="841411"/>
                <a:gridCol w="808002"/>
                <a:gridCol w="866984"/>
                <a:gridCol w="1253452"/>
                <a:gridCol w="756620"/>
              </a:tblGrid>
              <a:tr h="854304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700" dirty="0">
                          <a:solidFill>
                            <a:srgbClr val="5B5854"/>
                          </a:solidFill>
                          <a:sym typeface="Avenir Next Medium"/>
                        </a:rPr>
                        <a:t>9</a:t>
                      </a:r>
                    </a:p>
                  </a:txBody>
                  <a:tcPr marL="39391" marR="39391" marT="39391" marB="39391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Math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English 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sym typeface="Avenir Next Medium"/>
                        </a:rPr>
                        <a:t>Social Studies 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sym typeface="Avenir Next Medium"/>
                        </a:rPr>
                        <a:t>Science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solidFill>
                            <a:srgbClr val="FFFFFF"/>
                          </a:solidFill>
                          <a:sym typeface="Avenir Next Medium"/>
                        </a:rPr>
                        <a:t>CTE Elective 
Word/Publisher</a:t>
                      </a:r>
                    </a:p>
                  </a:txBody>
                  <a:tcPr marL="39391" marR="39391" marT="39391" marB="39391" anchor="ctr" horzOverflow="overflow">
                    <a:solidFill>
                      <a:schemeClr val="accent5">
                        <a:satOff val="-10854"/>
                        <a:lumOff val="-10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solidFill>
                            <a:srgbClr val="FFFFFF"/>
                          </a:solidFill>
                          <a:sym typeface="Avenir Next Medium"/>
                        </a:rPr>
                        <a:t>CTE Elective Excel and Access 
</a:t>
                      </a:r>
                    </a:p>
                  </a:txBody>
                  <a:tcPr marL="39391" marR="39391" marT="39391" marB="39391" anchor="ctr" horzOverflow="overflow">
                    <a:solidFill>
                      <a:schemeClr val="accent5">
                        <a:satOff val="-10854"/>
                        <a:lumOff val="-10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 cap="none" spc="0">
                          <a:solidFill>
                            <a:srgbClr val="FFFFFF"/>
                          </a:solidFill>
                          <a:sym typeface="Avenir Next Medium"/>
                        </a:defRPr>
                      </a:pPr>
                      <a:r>
                        <a:rPr sz="1500" dirty="0"/>
                        <a:t>Certification </a:t>
                      </a:r>
                    </a:p>
                  </a:txBody>
                  <a:tcPr marL="39391" marR="39391" marT="39391" marB="39391" anchor="ctr" horzOverflow="overflow"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 cap="none" spc="0">
                          <a:sym typeface="Avenir Next Medium"/>
                        </a:defRPr>
                      </a:pPr>
                      <a:endParaRPr sz="1700"/>
                    </a:p>
                  </a:txBody>
                  <a:tcPr marL="39391" marR="39391" marT="39391" marB="39391" anchor="ctr" horzOverflow="overflow">
                    <a:lnR w="12700">
                      <a:miter lim="400000"/>
                    </a:lnR>
                  </a:tcPr>
                </a:tc>
              </a:tr>
              <a:tr h="695605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B5854"/>
                          </a:solidFill>
                          <a:sym typeface="Avenir Next Medium"/>
                        </a:rPr>
                        <a:t>10</a:t>
                      </a:r>
                    </a:p>
                  </a:txBody>
                  <a:tcPr marL="39391" marR="39391" marT="39391" marB="39391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sym typeface="Avenir Next Medium"/>
                        </a:rPr>
                        <a:t>Math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sym typeface="Avenir Next Medium"/>
                        </a:rPr>
                        <a:t>English 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Social Studies 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Science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FFFFFF"/>
                          </a:solidFill>
                          <a:sym typeface="Avenir Next Medium"/>
                        </a:rPr>
                        <a:t>CTE Elective 
Word/Publisher</a:t>
                      </a:r>
                    </a:p>
                  </a:txBody>
                  <a:tcPr marL="39391" marR="39391" marT="39391" marB="39391" anchor="ctr" horzOverflow="overflow">
                    <a:solidFill>
                      <a:schemeClr val="accent5">
                        <a:satOff val="-10854"/>
                        <a:lumOff val="-10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000" dirty="0">
                          <a:solidFill>
                            <a:srgbClr val="FFFFFF"/>
                          </a:solidFill>
                          <a:sym typeface="Avenir Next Medium"/>
                        </a:rPr>
                        <a:t>CTE Elective 
Excel and 
Access</a:t>
                      </a:r>
                    </a:p>
                  </a:txBody>
                  <a:tcPr marL="39391" marR="39391" marT="39391" marB="39391" anchor="ctr" horzOverflow="overflow">
                    <a:solidFill>
                      <a:schemeClr val="accent5">
                        <a:satOff val="-10854"/>
                        <a:lumOff val="-10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 cap="none" spc="0">
                          <a:solidFill>
                            <a:srgbClr val="FFFFFF"/>
                          </a:solidFill>
                          <a:sym typeface="Avenir Next Medium"/>
                        </a:defRPr>
                      </a:pPr>
                      <a:r>
                        <a:rPr sz="1500" dirty="0"/>
                        <a:t>Certification</a:t>
                      </a:r>
                    </a:p>
                  </a:txBody>
                  <a:tcPr marL="39391" marR="39391" marT="39391" marB="39391" anchor="ctr" horzOverflow="overflow"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 cap="none" spc="0">
                          <a:sym typeface="Avenir Next Medium"/>
                        </a:defRPr>
                      </a:pPr>
                      <a:endParaRPr sz="1700" dirty="0"/>
                    </a:p>
                  </a:txBody>
                  <a:tcPr marL="39391" marR="39391" marT="39391" marB="39391" anchor="ctr" horzOverflow="overflow">
                    <a:lnR w="12700">
                      <a:miter lim="400000"/>
                    </a:lnR>
                  </a:tcPr>
                </a:tc>
              </a:tr>
              <a:tr h="711047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B5854"/>
                          </a:solidFill>
                          <a:sym typeface="Avenir Next Medium"/>
                        </a:rPr>
                        <a:t>11</a:t>
                      </a:r>
                    </a:p>
                  </a:txBody>
                  <a:tcPr marL="39391" marR="39391" marT="39391" marB="39391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sym typeface="Avenir Next Medium"/>
                        </a:rPr>
                        <a:t>Math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sym typeface="Avenir Next Medium"/>
                        </a:rPr>
                        <a:t>English 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Social Studies 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Science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>
                          <a:solidFill>
                            <a:srgbClr val="FFFFFF"/>
                          </a:solidFill>
                          <a:sym typeface="Avenir Next Medium"/>
                        </a:defRPr>
                      </a:pPr>
                      <a:r>
                        <a:rPr sz="1300" dirty="0"/>
                        <a:t>CCP</a:t>
                      </a:r>
                    </a:p>
                    <a:p>
                      <a:pPr defTabSz="914400">
                        <a:defRPr sz="2200" cap="none" spc="0">
                          <a:solidFill>
                            <a:srgbClr val="FFFFFF"/>
                          </a:solidFill>
                          <a:sym typeface="Avenir Next Medium"/>
                        </a:defRPr>
                      </a:pPr>
                      <a:r>
                        <a:rPr sz="1300" dirty="0"/>
                        <a:t>CTS - 115</a:t>
                      </a:r>
                      <a:r>
                        <a:rPr sz="1300" dirty="0"/>
                        <a:t> </a:t>
                      </a:r>
                    </a:p>
                  </a:txBody>
                  <a:tcPr marL="39391" marR="39391" marT="39391" marB="39391" anchor="ctr" horzOverflow="overflow"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>
                          <a:solidFill>
                            <a:srgbClr val="FFFFFF"/>
                          </a:solidFill>
                          <a:sym typeface="Avenir Next Medium"/>
                        </a:defRPr>
                      </a:pPr>
                      <a:r>
                        <a:rPr sz="1300" dirty="0"/>
                        <a:t>CCP</a:t>
                      </a:r>
                    </a:p>
                    <a:p>
                      <a:pPr defTabSz="914400">
                        <a:defRPr sz="2200" cap="none" spc="0">
                          <a:solidFill>
                            <a:srgbClr val="FFFFFF"/>
                          </a:solidFill>
                          <a:sym typeface="Avenir Next Medium"/>
                        </a:defRPr>
                      </a:pPr>
                      <a:r>
                        <a:rPr sz="1300" dirty="0"/>
                        <a:t>CTI - 110 </a:t>
                      </a:r>
                    </a:p>
                    <a:p>
                      <a:pPr defTabSz="914400">
                        <a:defRPr sz="2200" cap="none" spc="0">
                          <a:solidFill>
                            <a:srgbClr val="FFFFFF"/>
                          </a:solidFill>
                          <a:sym typeface="Avenir Next Medium"/>
                        </a:defRPr>
                      </a:pPr>
                      <a:r>
                        <a:rPr sz="1300" dirty="0"/>
                        <a:t>ACA-111</a:t>
                      </a:r>
                    </a:p>
                  </a:txBody>
                  <a:tcPr marL="39391" marR="39391" marT="39391" marB="39391" anchor="ctr" horzOverflow="overflow"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 cap="none" spc="0">
                          <a:solidFill>
                            <a:srgbClr val="FFFFFF"/>
                          </a:solidFill>
                          <a:sym typeface="Avenir Next Medium"/>
                        </a:defRPr>
                      </a:pPr>
                      <a:endParaRPr sz="1700"/>
                    </a:p>
                  </a:txBody>
                  <a:tcPr marL="39391" marR="39391" marT="39391" marB="39391" anchor="ctr" horzOverflow="overflow">
                    <a:solidFill>
                      <a:schemeClr val="accent1">
                        <a:hueOff val="-266614"/>
                        <a:satOff val="17837"/>
                        <a:lumOff val="172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 cap="none" spc="0">
                          <a:sym typeface="Avenir Next Medium"/>
                        </a:defRPr>
                      </a:pPr>
                      <a:endParaRPr sz="1700"/>
                    </a:p>
                  </a:txBody>
                  <a:tcPr marL="39391" marR="39391" marT="39391" marB="39391" anchor="ctr" horzOverflow="overflow">
                    <a:lnR w="12700">
                      <a:miter lim="400000"/>
                    </a:lnR>
                  </a:tcPr>
                </a:tc>
              </a:tr>
              <a:tr h="652252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B5854"/>
                          </a:solidFill>
                          <a:sym typeface="Avenir Next Medium"/>
                        </a:rPr>
                        <a:t>12</a:t>
                      </a:r>
                    </a:p>
                  </a:txBody>
                  <a:tcPr marL="39391" marR="39391" marT="39391" marB="39391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sym typeface="Avenir Next Medium"/>
                        </a:rPr>
                        <a:t>Math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sym typeface="Avenir Next Medium"/>
                        </a:rPr>
                        <a:t>English 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sym typeface="Avenir Next Medium"/>
                        </a:rPr>
                        <a:t>Physical Education  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World Language 
</a:t>
                      </a:r>
                    </a:p>
                  </a:txBody>
                  <a:tcPr marL="39391" marR="39391" marT="39391" marB="39391" anchor="ctr" horzOverflow="overflow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hueOff val="328198"/>
                            <a:lumOff val="-1018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>
                          <a:solidFill>
                            <a:srgbClr val="FFFFFF"/>
                          </a:solidFill>
                          <a:sym typeface="Avenir Next Medium"/>
                        </a:defRPr>
                      </a:pPr>
                      <a:r>
                        <a:rPr sz="1300"/>
                        <a:t>CCP</a:t>
                      </a:r>
                    </a:p>
                    <a:p>
                      <a:pPr defTabSz="914400">
                        <a:defRPr sz="2200" cap="none" spc="0">
                          <a:solidFill>
                            <a:srgbClr val="FFFFFF"/>
                          </a:solidFill>
                          <a:sym typeface="Avenir Next Medium"/>
                        </a:defRPr>
                      </a:pPr>
                      <a:r>
                        <a:rPr sz="1300"/>
                        <a:t>CTI - 120 </a:t>
                      </a:r>
                    </a:p>
                  </a:txBody>
                  <a:tcPr marL="39391" marR="39391" marT="39391" marB="39391" anchor="ctr" horzOverflow="overflow"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CCP
CIS-110 </a:t>
                      </a:r>
                    </a:p>
                  </a:txBody>
                  <a:tcPr marL="39391" marR="39391" marT="39391" marB="39391" anchor="ctr" horzOverflow="overflow"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 cap="none" spc="0">
                          <a:solidFill>
                            <a:srgbClr val="FFFFFF"/>
                          </a:solidFill>
                          <a:sym typeface="Avenir Next Medium"/>
                        </a:defRPr>
                      </a:pPr>
                      <a:r>
                        <a:rPr sz="1500" dirty="0"/>
                        <a:t> Certificate</a:t>
                      </a:r>
                    </a:p>
                  </a:txBody>
                  <a:tcPr marL="39391" marR="39391" marT="39391" marB="39391" anchor="ctr" horzOverflow="overflow"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700" dirty="0">
                          <a:solidFill>
                            <a:srgbClr val="5B5854"/>
                          </a:solidFill>
                          <a:sym typeface="Avenir Next Medium"/>
                        </a:rPr>
                        <a:t>13cr</a:t>
                      </a:r>
                    </a:p>
                  </a:txBody>
                  <a:tcPr marL="39391" marR="39391" marT="39391" marB="39391" anchor="ctr" horzOverflow="overflow">
                    <a:lnR w="12700">
                      <a:miter lim="400000"/>
                    </a:lnR>
                  </a:tcPr>
                </a:tc>
              </a:tr>
              <a:tr h="970846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B5854"/>
                          </a:solidFill>
                          <a:sym typeface="Avenir Next Medium"/>
                        </a:rPr>
                        <a:t>13</a:t>
                      </a:r>
                    </a:p>
                  </a:txBody>
                  <a:tcPr marL="39391" marR="39391" marT="39391" marB="39391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NOS - 110
CET - 110   </a:t>
                      </a:r>
                    </a:p>
                  </a:txBody>
                  <a:tcPr marL="39391" marR="39391" marT="39391" marB="39391" anchor="ctr" horzOverflow="overflow"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NET - 225
NET - 226  </a:t>
                      </a:r>
                    </a:p>
                  </a:txBody>
                  <a:tcPr marL="39391" marR="39391" marT="39391" marB="39391" anchor="ctr" horzOverflow="overflow"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 smtClean="0">
                          <a:solidFill>
                            <a:srgbClr val="FFFFFF"/>
                          </a:solidFill>
                          <a:sym typeface="Avenir Next Medium"/>
                        </a:rPr>
                        <a:t>ENG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- 111
HUM - 115  </a:t>
                      </a:r>
                    </a:p>
                  </a:txBody>
                  <a:tcPr marL="39391" marR="39391" marT="39391" marB="39391" anchor="ctr" horzOverflow="overflow"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sym typeface="Avenir Next Medium"/>
                        </a:rPr>
                        <a:t> NET -125
NET - 1 26 </a:t>
                      </a:r>
                    </a:p>
                  </a:txBody>
                  <a:tcPr marL="39391" marR="39391" marT="39391" marB="39391" anchor="ctr" horzOverflow="overflow"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sym typeface="Avenir Next Medium"/>
                        </a:rPr>
                        <a:t>SEC - 110 </a:t>
                      </a:r>
                    </a:p>
                  </a:txBody>
                  <a:tcPr marL="39391" marR="39391" marT="39391" marB="39391" anchor="ctr" horzOverflow="overflow"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 </a:t>
                      </a:r>
                    </a:p>
                  </a:txBody>
                  <a:tcPr marL="39391" marR="39391" marT="39391" marB="39391" anchor="ctr" horzOverflow="overflow"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Avenir Next Medium"/>
                        </a:rPr>
                        <a:t>DIPLOMA</a:t>
                      </a:r>
                    </a:p>
                  </a:txBody>
                  <a:tcPr marL="39391" marR="39391" marT="39391" marB="39391" anchor="ctr" horzOverflow="overflow"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5B5854"/>
                          </a:solidFill>
                          <a:sym typeface="Avenir Next Medium"/>
                        </a:rPr>
                        <a:t>27cr</a:t>
                      </a:r>
                    </a:p>
                  </a:txBody>
                  <a:tcPr marL="39391" marR="39391" marT="39391" marB="39391" anchor="ctr" horzOverflow="overflow">
                    <a:lnR w="12700">
                      <a:miter lim="400000"/>
                    </a:lnR>
                  </a:tcPr>
                </a:tc>
              </a:tr>
              <a:tr h="970846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700" dirty="0">
                          <a:solidFill>
                            <a:srgbClr val="5B5854"/>
                          </a:solidFill>
                          <a:sym typeface="Avenir Next Medium"/>
                        </a:rPr>
                        <a:t>14</a:t>
                      </a:r>
                    </a:p>
                  </a:txBody>
                  <a:tcPr marL="39391" marR="39391" marT="39391" marB="39391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 smtClean="0">
                          <a:solidFill>
                            <a:srgbClr val="FFFFFF"/>
                          </a:solidFill>
                          <a:sym typeface="Avenir Next Medium"/>
                        </a:rPr>
                        <a:t>ENG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- 112
ECO - 251</a:t>
                      </a:r>
                    </a:p>
                  </a:txBody>
                  <a:tcPr marL="39391" marR="39391" marT="39391" marB="39391" anchor="ctr" horzOverflow="overflow">
                    <a:lnB w="12700">
                      <a:miter lim="400000"/>
                    </a:lnB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sym typeface="Avenir Next Medium"/>
                        </a:rPr>
                        <a:t>MAT  143
ECO - 251</a:t>
                      </a:r>
                    </a:p>
                  </a:txBody>
                  <a:tcPr marL="39391" marR="39391" marT="39391" marB="39391" anchor="ctr" horzOverflow="overflow">
                    <a:lnB w="12700">
                      <a:miter lim="400000"/>
                    </a:lnB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CIS 115
CET - 111</a:t>
                      </a:r>
                    </a:p>
                  </a:txBody>
                  <a:tcPr marL="39391" marR="39391" marT="39391" marB="39391" anchor="ctr" horzOverflow="overflow">
                    <a:lnB w="12700">
                      <a:miter lim="400000"/>
                    </a:lnB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 smtClean="0">
                          <a:solidFill>
                            <a:srgbClr val="FFFFFF"/>
                          </a:solidFill>
                          <a:sym typeface="Avenir Next Medium"/>
                        </a:rPr>
                        <a:t>NOS-130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
NOS- 230 </a:t>
                      </a:r>
                    </a:p>
                  </a:txBody>
                  <a:tcPr marL="39391" marR="39391" marT="39391" marB="39391" anchor="ctr" horzOverflow="overflow">
                    <a:lnB w="12700">
                      <a:miter lim="400000"/>
                    </a:lnB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FFFFFF"/>
                          </a:solidFill>
                          <a:sym typeface="Avenir Next Medium"/>
                        </a:rPr>
                        <a:t>DBA - 110 </a:t>
                      </a:r>
                    </a:p>
                  </a:txBody>
                  <a:tcPr marL="39391" marR="39391" marT="39391" marB="39391" anchor="ctr" horzOverflow="overflow">
                    <a:lnB w="12700">
                      <a:miter lim="400000"/>
                    </a:lnB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 cap="none" spc="0">
                          <a:solidFill>
                            <a:srgbClr val="FFFFFF"/>
                          </a:solidFill>
                          <a:sym typeface="Avenir Next Medium"/>
                        </a:defRPr>
                      </a:pPr>
                      <a:endParaRPr sz="1300" dirty="0"/>
                    </a:p>
                  </a:txBody>
                  <a:tcPr marL="39391" marR="39391" marT="39391" marB="39391" anchor="ctr" horzOverflow="overflow">
                    <a:lnB w="12700">
                      <a:miter lim="400000"/>
                    </a:lnB>
                    <a:solidFill>
                      <a:schemeClr val="accent6">
                        <a:hueOff val="-1561648"/>
                        <a:satOff val="17342"/>
                        <a:lumOff val="214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FFFFFF"/>
                          </a:solidFill>
                          <a:sym typeface="Avenir Next Medium"/>
                        </a:rPr>
                        <a:t>AAS </a:t>
                      </a:r>
                    </a:p>
                  </a:txBody>
                  <a:tcPr marL="39391" marR="39391" marT="39391" marB="39391" anchor="ctr" horzOverflow="overflow">
                    <a:lnB w="12700">
                      <a:miter lim="400000"/>
                    </a:lnB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700" dirty="0">
                          <a:solidFill>
                            <a:srgbClr val="5B5854"/>
                          </a:solidFill>
                          <a:sym typeface="Avenir Next Medium"/>
                        </a:rPr>
                        <a:t>27cr</a:t>
                      </a:r>
                    </a:p>
                  </a:txBody>
                  <a:tcPr marL="39391" marR="39391" marT="39391" marB="39391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17" name="Shape 217"/>
          <p:cNvSpPr/>
          <p:nvPr/>
        </p:nvSpPr>
        <p:spPr>
          <a:xfrm>
            <a:off x="6683488" y="1396438"/>
            <a:ext cx="0" cy="63254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1600" cap="all" spc="32">
                <a:latin typeface="+mn-lt"/>
                <a:ea typeface="+mn-ea"/>
                <a:cs typeface="+mn-cs"/>
                <a:sym typeface="Futura"/>
              </a:defRPr>
            </a:pPr>
            <a:endParaRPr sz="1125"/>
          </a:p>
        </p:txBody>
      </p:sp>
      <p:sp>
        <p:nvSpPr>
          <p:cNvPr id="218" name="Shape 218"/>
          <p:cNvSpPr/>
          <p:nvPr/>
        </p:nvSpPr>
        <p:spPr>
          <a:xfrm>
            <a:off x="5023034" y="1371600"/>
            <a:ext cx="0" cy="68222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1600" cap="all" spc="32">
                <a:latin typeface="+mn-lt"/>
                <a:ea typeface="+mn-ea"/>
                <a:cs typeface="+mn-cs"/>
                <a:sym typeface="Futura"/>
              </a:defRPr>
            </a:pPr>
            <a:endParaRPr sz="1125"/>
          </a:p>
        </p:txBody>
      </p:sp>
      <p:sp>
        <p:nvSpPr>
          <p:cNvPr id="219" name="Shape 219"/>
          <p:cNvSpPr/>
          <p:nvPr/>
        </p:nvSpPr>
        <p:spPr>
          <a:xfrm flipH="1">
            <a:off x="3041837" y="1371600"/>
            <a:ext cx="2320" cy="68222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1600" cap="all" spc="32">
                <a:latin typeface="+mn-lt"/>
                <a:ea typeface="+mn-ea"/>
                <a:cs typeface="+mn-cs"/>
                <a:sym typeface="Futura"/>
              </a:defRPr>
            </a:pPr>
            <a:endParaRPr sz="1125"/>
          </a:p>
        </p:txBody>
      </p:sp>
      <p:sp>
        <p:nvSpPr>
          <p:cNvPr id="220" name="Shape 220"/>
          <p:cNvSpPr/>
          <p:nvPr/>
        </p:nvSpPr>
        <p:spPr>
          <a:xfrm>
            <a:off x="5042008" y="1219200"/>
            <a:ext cx="1257653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>
              <a:defRPr sz="1400"/>
            </a:pPr>
            <a:r>
              <a:rPr sz="1600" dirty="0"/>
              <a:t>Electives </a:t>
            </a:r>
          </a:p>
          <a:p>
            <a:pPr>
              <a:defRPr sz="1400"/>
            </a:pPr>
            <a:r>
              <a:rPr sz="1600" dirty="0"/>
              <a:t>(Articulation) </a:t>
            </a:r>
          </a:p>
        </p:txBody>
      </p:sp>
      <p:sp>
        <p:nvSpPr>
          <p:cNvPr id="221" name="Shape 221"/>
          <p:cNvSpPr/>
          <p:nvPr/>
        </p:nvSpPr>
        <p:spPr>
          <a:xfrm>
            <a:off x="6729241" y="1353050"/>
            <a:ext cx="1114088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r>
              <a:rPr sz="1600" dirty="0"/>
              <a:t>Credentials </a:t>
            </a:r>
          </a:p>
        </p:txBody>
      </p:sp>
      <p:sp>
        <p:nvSpPr>
          <p:cNvPr id="222" name="Shape 222"/>
          <p:cNvSpPr/>
          <p:nvPr/>
        </p:nvSpPr>
        <p:spPr>
          <a:xfrm>
            <a:off x="3079903" y="1240471"/>
            <a:ext cx="1411413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>
              <a:defRPr sz="1500"/>
            </a:pPr>
            <a:r>
              <a:rPr sz="1600" dirty="0"/>
              <a:t>HS Graduation </a:t>
            </a:r>
          </a:p>
          <a:p>
            <a:r>
              <a:rPr sz="1600" dirty="0"/>
              <a:t>Requirements  </a:t>
            </a:r>
          </a:p>
        </p:txBody>
      </p:sp>
      <p:sp>
        <p:nvSpPr>
          <p:cNvPr id="223" name="Shape 223"/>
          <p:cNvSpPr/>
          <p:nvPr/>
        </p:nvSpPr>
        <p:spPr>
          <a:xfrm>
            <a:off x="1066800" y="1401293"/>
            <a:ext cx="650820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>
              <a:defRPr sz="1400"/>
            </a:pPr>
            <a:r>
              <a:rPr sz="1600" dirty="0"/>
              <a:t>Grade </a:t>
            </a:r>
          </a:p>
        </p:txBody>
      </p:sp>
      <p:sp>
        <p:nvSpPr>
          <p:cNvPr id="229" name="Shape 229"/>
          <p:cNvSpPr/>
          <p:nvPr/>
        </p:nvSpPr>
        <p:spPr>
          <a:xfrm>
            <a:off x="8229600" y="4419600"/>
            <a:ext cx="77264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r>
              <a:rPr sz="2000" b="1" dirty="0"/>
              <a:t>Jobs $</a:t>
            </a:r>
          </a:p>
        </p:txBody>
      </p:sp>
      <p:sp>
        <p:nvSpPr>
          <p:cNvPr id="230" name="Shape 230"/>
          <p:cNvSpPr/>
          <p:nvPr/>
        </p:nvSpPr>
        <p:spPr>
          <a:xfrm>
            <a:off x="8229600" y="5257800"/>
            <a:ext cx="92333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r>
              <a:rPr sz="2000" b="1"/>
              <a:t>Jobs $$</a:t>
            </a:r>
          </a:p>
        </p:txBody>
      </p:sp>
      <p:sp>
        <p:nvSpPr>
          <p:cNvPr id="231" name="Shape 231"/>
          <p:cNvSpPr/>
          <p:nvPr/>
        </p:nvSpPr>
        <p:spPr>
          <a:xfrm>
            <a:off x="8077200" y="6096000"/>
            <a:ext cx="107401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r>
              <a:rPr sz="2000" b="1"/>
              <a:t>Jobs $$$</a:t>
            </a:r>
          </a:p>
        </p:txBody>
      </p:sp>
      <p:sp>
        <p:nvSpPr>
          <p:cNvPr id="232" name="Shape 232"/>
          <p:cNvSpPr/>
          <p:nvPr/>
        </p:nvSpPr>
        <p:spPr>
          <a:xfrm rot="16200000">
            <a:off x="-624407" y="3199819"/>
            <a:ext cx="2024373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r>
              <a:rPr dirty="0"/>
              <a:t>High School </a:t>
            </a:r>
          </a:p>
        </p:txBody>
      </p:sp>
      <p:sp>
        <p:nvSpPr>
          <p:cNvPr id="233" name="Shape 233"/>
          <p:cNvSpPr/>
          <p:nvPr/>
        </p:nvSpPr>
        <p:spPr>
          <a:xfrm rot="16200000">
            <a:off x="-732139" y="4831551"/>
            <a:ext cx="223983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r>
              <a:t>College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Sample CTE Program of Study with CCP Pathway 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1147857" y="1804663"/>
            <a:ext cx="3666349" cy="3303501"/>
          </a:xfrm>
          <a:prstGeom prst="roundRect">
            <a:avLst>
              <a:gd name="adj" fmla="val 16667"/>
            </a:avLst>
          </a:prstGeom>
          <a:noFill/>
          <a:ln w="88900">
            <a:solidFill>
              <a:srgbClr val="FF00FF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ヒラギノ角ゴ Pro W3" pitchFamily="-112" charset="-128"/>
              <a:cs typeface="+mn-cs"/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4452340" y="1896579"/>
            <a:ext cx="2022320" cy="1812820"/>
          </a:xfrm>
          <a:prstGeom prst="roundRect">
            <a:avLst>
              <a:gd name="adj" fmla="val 16667"/>
            </a:avLst>
          </a:prstGeom>
          <a:noFill/>
          <a:ln w="88900">
            <a:solidFill>
              <a:srgbClr val="FF00FF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ヒラギノ角ゴ Pro W3" pitchFamily="-112" charset="-128"/>
              <a:cs typeface="+mn-cs"/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4476145" y="3428136"/>
            <a:ext cx="1823516" cy="1638691"/>
          </a:xfrm>
          <a:prstGeom prst="roundRect">
            <a:avLst>
              <a:gd name="adj" fmla="val 16667"/>
            </a:avLst>
          </a:prstGeom>
          <a:noFill/>
          <a:ln w="88900">
            <a:solidFill>
              <a:srgbClr val="FF00FF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ヒラギノ角ゴ Pro W3" pitchFamily="-112" charset="-128"/>
              <a:cs typeface="+mn-cs"/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1231636" y="4729018"/>
            <a:ext cx="5243024" cy="2128982"/>
          </a:xfrm>
          <a:prstGeom prst="roundRect">
            <a:avLst>
              <a:gd name="adj" fmla="val 16667"/>
            </a:avLst>
          </a:prstGeom>
          <a:noFill/>
          <a:ln w="88900">
            <a:solidFill>
              <a:srgbClr val="FF00FF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ヒラギノ角ゴ Pro W3" pitchFamily="-112" charset="-128"/>
              <a:cs typeface="+mn-cs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6172200" y="4191000"/>
            <a:ext cx="1385509" cy="2725307"/>
          </a:xfrm>
          <a:prstGeom prst="roundRect">
            <a:avLst>
              <a:gd name="adj" fmla="val 16667"/>
            </a:avLst>
          </a:prstGeom>
          <a:noFill/>
          <a:ln w="88900">
            <a:solidFill>
              <a:srgbClr val="FF00FF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ヒラギノ角ゴ Pro W3" pitchFamily="-112" charset="-128"/>
              <a:cs typeface="+mn-cs"/>
            </a:endParaRPr>
          </a:p>
        </p:txBody>
      </p:sp>
      <p:sp>
        <p:nvSpPr>
          <p:cNvPr id="30" name="Shape 219"/>
          <p:cNvSpPr/>
          <p:nvPr/>
        </p:nvSpPr>
        <p:spPr>
          <a:xfrm flipH="1">
            <a:off x="988280" y="1346760"/>
            <a:ext cx="2320" cy="68222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1600" cap="all" spc="32">
                <a:latin typeface="+mn-lt"/>
                <a:ea typeface="+mn-ea"/>
                <a:cs typeface="+mn-cs"/>
                <a:sym typeface="Futura"/>
              </a:defRPr>
            </a:pPr>
            <a:endParaRPr sz="1125"/>
          </a:p>
        </p:txBody>
      </p:sp>
    </p:spTree>
    <p:extLst>
      <p:ext uri="{BB962C8B-B14F-4D97-AF65-F5344CB8AC3E}">
        <p14:creationId xmlns:p14="http://schemas.microsoft.com/office/powerpoint/2010/main" val="152267916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 advAuto="0"/>
      <p:bldP spid="230" grpId="0" animBg="1" advAuto="0"/>
      <p:bldP spid="231" grpId="0" animBg="1" advAuto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625120" y="1447800"/>
            <a:ext cx="2600644" cy="4521111"/>
            <a:chOff x="2625120" y="1447800"/>
            <a:chExt cx="2600644" cy="4521111"/>
          </a:xfrm>
        </p:grpSpPr>
        <p:sp>
          <p:nvSpPr>
            <p:cNvPr id="453" name="Shape 453"/>
            <p:cNvSpPr/>
            <p:nvPr/>
          </p:nvSpPr>
          <p:spPr>
            <a:xfrm>
              <a:off x="2625120" y="1447800"/>
              <a:ext cx="1571626" cy="297564"/>
            </a:xfrm>
            <a:prstGeom prst="rect">
              <a:avLst/>
            </a:prstGeom>
            <a:blipFill>
              <a:blip r:embed="rId2"/>
            </a:blipFill>
            <a:ln w="12700"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algn="l">
                <a:lnSpc>
                  <a:spcPct val="120000"/>
                </a:lnSpc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  <p:sp>
          <p:nvSpPr>
            <p:cNvPr id="454" name="Shape 454"/>
            <p:cNvSpPr/>
            <p:nvPr/>
          </p:nvSpPr>
          <p:spPr>
            <a:xfrm>
              <a:off x="4136341" y="1447800"/>
              <a:ext cx="1089423" cy="4521111"/>
            </a:xfrm>
            <a:prstGeom prst="rect">
              <a:avLst/>
            </a:prstGeom>
            <a:blipFill>
              <a:blip r:embed="rId2"/>
            </a:blipFill>
            <a:ln w="12700"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algn="l">
                <a:lnSpc>
                  <a:spcPct val="120000"/>
                </a:lnSpc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  <p:sp>
          <p:nvSpPr>
            <p:cNvPr id="481" name="Shape 481"/>
            <p:cNvSpPr/>
            <p:nvPr/>
          </p:nvSpPr>
          <p:spPr>
            <a:xfrm>
              <a:off x="4276576" y="1925247"/>
              <a:ext cx="889667" cy="5645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r>
                <a:rPr sz="3200" dirty="0"/>
                <a:t>WBL</a:t>
              </a:r>
            </a:p>
          </p:txBody>
        </p:sp>
      </p:grpSp>
      <p:sp>
        <p:nvSpPr>
          <p:cNvPr id="456" name="Shape 456"/>
          <p:cNvSpPr/>
          <p:nvPr/>
        </p:nvSpPr>
        <p:spPr>
          <a:xfrm>
            <a:off x="2079919" y="1600200"/>
            <a:ext cx="912399" cy="57532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>
              <a:lnSpc>
                <a:spcPct val="120000"/>
              </a:lnSpc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rPr dirty="0"/>
              <a:t>Middle School </a:t>
            </a:r>
          </a:p>
        </p:txBody>
      </p:sp>
      <p:sp>
        <p:nvSpPr>
          <p:cNvPr id="457" name="Shape 457"/>
          <p:cNvSpPr/>
          <p:nvPr/>
        </p:nvSpPr>
        <p:spPr>
          <a:xfrm>
            <a:off x="3009305" y="1600200"/>
            <a:ext cx="1190515" cy="57066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>
              <a:lnSpc>
                <a:spcPct val="120000"/>
              </a:lnSpc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rPr dirty="0"/>
              <a:t>High School Diploma </a:t>
            </a:r>
          </a:p>
        </p:txBody>
      </p:sp>
      <p:sp>
        <p:nvSpPr>
          <p:cNvPr id="464" name="Shape 464"/>
          <p:cNvSpPr/>
          <p:nvPr/>
        </p:nvSpPr>
        <p:spPr>
          <a:xfrm>
            <a:off x="182419" y="1925267"/>
            <a:ext cx="1778471" cy="449796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208352" indent="-208352">
              <a:lnSpc>
                <a:spcPct val="120000"/>
              </a:lnSpc>
              <a:spcAft>
                <a:spcPts val="1200"/>
              </a:spcAft>
              <a:buSzPct val="75000"/>
              <a:buChar char="•"/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sz="2200" dirty="0"/>
              <a:t>Student </a:t>
            </a:r>
          </a:p>
          <a:p>
            <a:pPr marL="208352" indent="-208352">
              <a:lnSpc>
                <a:spcPct val="120000"/>
              </a:lnSpc>
              <a:spcAft>
                <a:spcPts val="1200"/>
              </a:spcAft>
              <a:buSzPct val="75000"/>
              <a:buChar char="•"/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sz="2200" dirty="0"/>
              <a:t>Graduate</a:t>
            </a:r>
          </a:p>
          <a:p>
            <a:pPr marL="208352" indent="-208352">
              <a:lnSpc>
                <a:spcPct val="120000"/>
              </a:lnSpc>
              <a:spcAft>
                <a:spcPts val="1200"/>
              </a:spcAft>
              <a:buSzPct val="75000"/>
              <a:buChar char="•"/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sz="2200" dirty="0"/>
              <a:t>Dislocated Worker</a:t>
            </a:r>
          </a:p>
          <a:p>
            <a:pPr marL="208352" indent="-208352">
              <a:lnSpc>
                <a:spcPct val="120000"/>
              </a:lnSpc>
              <a:spcAft>
                <a:spcPts val="1200"/>
              </a:spcAft>
              <a:buSzPct val="75000"/>
              <a:buChar char="•"/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sz="2200" dirty="0"/>
              <a:t>Under Employed</a:t>
            </a:r>
          </a:p>
          <a:p>
            <a:pPr marL="208352" indent="-208352">
              <a:lnSpc>
                <a:spcPct val="120000"/>
              </a:lnSpc>
              <a:spcAft>
                <a:spcPts val="1200"/>
              </a:spcAft>
              <a:buSzPct val="75000"/>
              <a:buChar char="•"/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sz="2200" dirty="0"/>
              <a:t>Unemployed</a:t>
            </a:r>
          </a:p>
          <a:p>
            <a:pPr marL="208352" indent="-208352">
              <a:lnSpc>
                <a:spcPct val="120000"/>
              </a:lnSpc>
              <a:spcAft>
                <a:spcPts val="1200"/>
              </a:spcAft>
              <a:buSzPct val="75000"/>
              <a:buChar char="•"/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sz="2200" dirty="0"/>
              <a:t>Career Changer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40795" y="3794291"/>
            <a:ext cx="2716856" cy="396709"/>
            <a:chOff x="3440795" y="3794291"/>
            <a:chExt cx="2716856" cy="396709"/>
          </a:xfrm>
        </p:grpSpPr>
        <p:sp>
          <p:nvSpPr>
            <p:cNvPr id="462" name="Shape 462"/>
            <p:cNvSpPr/>
            <p:nvPr/>
          </p:nvSpPr>
          <p:spPr>
            <a:xfrm>
              <a:off x="3745323" y="3794291"/>
              <a:ext cx="2412328" cy="39670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 algn="l">
                <a:lnSpc>
                  <a:spcPct val="120000"/>
                </a:lnSpc>
                <a:defRPr sz="19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lvl1pPr>
            </a:lstStyle>
            <a:p>
              <a:r>
                <a:rPr sz="1600"/>
                <a:t>Continuing Education</a:t>
              </a:r>
            </a:p>
          </p:txBody>
        </p:sp>
        <p:sp>
          <p:nvSpPr>
            <p:cNvPr id="465" name="Shape 465"/>
            <p:cNvSpPr/>
            <p:nvPr/>
          </p:nvSpPr>
          <p:spPr>
            <a:xfrm>
              <a:off x="3440795" y="3962399"/>
              <a:ext cx="327533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 b="0"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</p:grpSp>
      <p:sp>
        <p:nvSpPr>
          <p:cNvPr id="466" name="Shape 466"/>
          <p:cNvSpPr/>
          <p:nvPr/>
        </p:nvSpPr>
        <p:spPr>
          <a:xfrm flipV="1">
            <a:off x="3446859" y="2170860"/>
            <a:ext cx="0" cy="4153738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sz="1687"/>
          </a:p>
        </p:txBody>
      </p:sp>
      <p:grpSp>
        <p:nvGrpSpPr>
          <p:cNvPr id="4" name="Group 3"/>
          <p:cNvGrpSpPr/>
          <p:nvPr/>
        </p:nvGrpSpPr>
        <p:grpSpPr>
          <a:xfrm>
            <a:off x="3440795" y="3179541"/>
            <a:ext cx="2719952" cy="396709"/>
            <a:chOff x="3440795" y="3179541"/>
            <a:chExt cx="2719952" cy="396709"/>
          </a:xfrm>
        </p:grpSpPr>
        <p:sp>
          <p:nvSpPr>
            <p:cNvPr id="463" name="Shape 463"/>
            <p:cNvSpPr/>
            <p:nvPr/>
          </p:nvSpPr>
          <p:spPr>
            <a:xfrm>
              <a:off x="3745322" y="3179541"/>
              <a:ext cx="2415425" cy="3967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 algn="l">
                <a:lnSpc>
                  <a:spcPct val="120000"/>
                </a:lnSpc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lvl1pPr>
            </a:lstStyle>
            <a:p>
              <a:r>
                <a:rPr sz="1600"/>
                <a:t>Community College AA</a:t>
              </a:r>
            </a:p>
          </p:txBody>
        </p:sp>
        <p:sp>
          <p:nvSpPr>
            <p:cNvPr id="467" name="Shape 467"/>
            <p:cNvSpPr/>
            <p:nvPr/>
          </p:nvSpPr>
          <p:spPr>
            <a:xfrm>
              <a:off x="3440795" y="3352799"/>
              <a:ext cx="327533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 b="0"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40795" y="2514600"/>
            <a:ext cx="2719953" cy="396709"/>
            <a:chOff x="3440795" y="2514600"/>
            <a:chExt cx="2719953" cy="396709"/>
          </a:xfrm>
        </p:grpSpPr>
        <p:sp>
          <p:nvSpPr>
            <p:cNvPr id="458" name="Shape 458"/>
            <p:cNvSpPr/>
            <p:nvPr/>
          </p:nvSpPr>
          <p:spPr>
            <a:xfrm>
              <a:off x="3726134" y="2514600"/>
              <a:ext cx="2434614" cy="3967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 algn="l">
                <a:lnSpc>
                  <a:spcPct val="120000"/>
                </a:lnSpc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lvl1pPr>
            </a:lstStyle>
            <a:p>
              <a:r>
                <a:rPr sz="1600" dirty="0"/>
                <a:t>Community College AAS</a:t>
              </a:r>
            </a:p>
          </p:txBody>
        </p:sp>
        <p:sp>
          <p:nvSpPr>
            <p:cNvPr id="468" name="Shape 468"/>
            <p:cNvSpPr/>
            <p:nvPr/>
          </p:nvSpPr>
          <p:spPr>
            <a:xfrm>
              <a:off x="3440795" y="2703964"/>
              <a:ext cx="327533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 b="0"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40795" y="4343400"/>
            <a:ext cx="2716856" cy="396709"/>
            <a:chOff x="3440795" y="4343400"/>
            <a:chExt cx="2716856" cy="396709"/>
          </a:xfrm>
        </p:grpSpPr>
        <p:sp>
          <p:nvSpPr>
            <p:cNvPr id="461" name="Shape 461"/>
            <p:cNvSpPr/>
            <p:nvPr/>
          </p:nvSpPr>
          <p:spPr>
            <a:xfrm>
              <a:off x="3765449" y="4343400"/>
              <a:ext cx="2392202" cy="39670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 algn="l">
                <a:lnSpc>
                  <a:spcPct val="120000"/>
                </a:lnSpc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lvl1pPr>
            </a:lstStyle>
            <a:p>
              <a:r>
                <a:rPr sz="1600"/>
                <a:t>Customized Training 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3440795" y="4571999"/>
              <a:ext cx="327533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 b="0"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40795" y="4937291"/>
            <a:ext cx="2716855" cy="396709"/>
            <a:chOff x="3440795" y="4937291"/>
            <a:chExt cx="2716855" cy="396709"/>
          </a:xfrm>
        </p:grpSpPr>
        <p:sp>
          <p:nvSpPr>
            <p:cNvPr id="459" name="Shape 459"/>
            <p:cNvSpPr/>
            <p:nvPr/>
          </p:nvSpPr>
          <p:spPr>
            <a:xfrm>
              <a:off x="3761853" y="4937291"/>
              <a:ext cx="2395797" cy="3967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 algn="l">
                <a:lnSpc>
                  <a:spcPct val="120000"/>
                </a:lnSpc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lvl1pPr>
            </a:lstStyle>
            <a:p>
              <a:r>
                <a:rPr sz="1600" dirty="0"/>
                <a:t>University </a:t>
              </a:r>
            </a:p>
          </p:txBody>
        </p:sp>
        <p:sp>
          <p:nvSpPr>
            <p:cNvPr id="470" name="Shape 470"/>
            <p:cNvSpPr/>
            <p:nvPr/>
          </p:nvSpPr>
          <p:spPr>
            <a:xfrm>
              <a:off x="3440795" y="5181599"/>
              <a:ext cx="327533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 b="0"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59353" y="2743200"/>
            <a:ext cx="1212759" cy="1146931"/>
            <a:chOff x="2259353" y="2743200"/>
            <a:chExt cx="1212759" cy="1146931"/>
          </a:xfrm>
        </p:grpSpPr>
        <p:sp>
          <p:nvSpPr>
            <p:cNvPr id="460" name="Shape 460"/>
            <p:cNvSpPr/>
            <p:nvPr/>
          </p:nvSpPr>
          <p:spPr>
            <a:xfrm>
              <a:off x="2259353" y="2743200"/>
              <a:ext cx="872513" cy="1146931"/>
            </a:xfrm>
            <a:prstGeom prst="rect">
              <a:avLst/>
            </a:prstGeom>
            <a:solidFill>
              <a:srgbClr val="FF0000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 algn="l">
                <a:lnSpc>
                  <a:spcPct val="120000"/>
                </a:lnSpc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lvl1pPr>
            </a:lstStyle>
            <a:p>
              <a:r>
                <a:rPr sz="2000" dirty="0"/>
                <a:t>Basic Skills Plus  </a:t>
              </a:r>
            </a:p>
          </p:txBody>
        </p:sp>
        <p:sp>
          <p:nvSpPr>
            <p:cNvPr id="471" name="Shape 471"/>
            <p:cNvSpPr/>
            <p:nvPr/>
          </p:nvSpPr>
          <p:spPr>
            <a:xfrm>
              <a:off x="3144579" y="3096114"/>
              <a:ext cx="327533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 b="0"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</p:grpSp>
      <p:sp>
        <p:nvSpPr>
          <p:cNvPr id="472" name="Shape 472"/>
          <p:cNvSpPr/>
          <p:nvPr/>
        </p:nvSpPr>
        <p:spPr>
          <a:xfrm>
            <a:off x="6682605" y="2857895"/>
            <a:ext cx="1394595" cy="173517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marL="15875" indent="111125" algn="l">
              <a:lnSpc>
                <a:spcPct val="120000"/>
              </a:lnSpc>
              <a:spcAft>
                <a:spcPts val="1200"/>
              </a:spcAft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lang="en-US" sz="2000" dirty="0"/>
              <a:t>C</a:t>
            </a:r>
            <a:r>
              <a:rPr sz="2000" dirty="0" smtClean="0"/>
              <a:t>ertificate</a:t>
            </a:r>
            <a:endParaRPr lang="en-US" sz="2000" dirty="0" smtClean="0"/>
          </a:p>
          <a:p>
            <a:pPr marL="15875" indent="111125" algn="l">
              <a:lnSpc>
                <a:spcPct val="120000"/>
              </a:lnSpc>
              <a:spcAft>
                <a:spcPts val="1200"/>
              </a:spcAft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sz="2000" dirty="0" smtClean="0"/>
              <a:t>Diplom</a:t>
            </a:r>
            <a:r>
              <a:rPr lang="en-US" sz="2000" dirty="0" smtClean="0"/>
              <a:t>a</a:t>
            </a:r>
          </a:p>
          <a:p>
            <a:pPr marL="15875" indent="111125" algn="l">
              <a:lnSpc>
                <a:spcPct val="120000"/>
              </a:lnSpc>
              <a:spcAft>
                <a:spcPts val="1200"/>
              </a:spcAft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sz="2000" dirty="0" smtClean="0"/>
              <a:t>Degree</a:t>
            </a:r>
            <a:endParaRPr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440795" y="5546891"/>
            <a:ext cx="2728131" cy="396709"/>
            <a:chOff x="3440795" y="5546891"/>
            <a:chExt cx="2728131" cy="396709"/>
          </a:xfrm>
        </p:grpSpPr>
        <p:sp>
          <p:nvSpPr>
            <p:cNvPr id="478" name="Shape 478"/>
            <p:cNvSpPr/>
            <p:nvPr/>
          </p:nvSpPr>
          <p:spPr>
            <a:xfrm>
              <a:off x="3761853" y="5546891"/>
              <a:ext cx="2407073" cy="3967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 algn="l">
                <a:lnSpc>
                  <a:spcPct val="120000"/>
                </a:lnSpc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lvl1pPr>
            </a:lstStyle>
            <a:p>
              <a:r>
                <a:rPr sz="1500" dirty="0"/>
                <a:t>Proprietary </a:t>
              </a:r>
              <a:r>
                <a:rPr sz="1500" dirty="0" smtClean="0"/>
                <a:t>School/Training</a:t>
              </a:r>
              <a:endParaRPr sz="1500" dirty="0"/>
            </a:p>
          </p:txBody>
        </p:sp>
        <p:sp>
          <p:nvSpPr>
            <p:cNvPr id="479" name="Shape 479"/>
            <p:cNvSpPr/>
            <p:nvPr/>
          </p:nvSpPr>
          <p:spPr>
            <a:xfrm>
              <a:off x="3440795" y="5791199"/>
              <a:ext cx="327533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 b="0"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20727" y="2703964"/>
            <a:ext cx="889673" cy="3138244"/>
            <a:chOff x="6120727" y="2703964"/>
            <a:chExt cx="889673" cy="3138244"/>
          </a:xfrm>
        </p:grpSpPr>
        <p:sp>
          <p:nvSpPr>
            <p:cNvPr id="473" name="Shape 473"/>
            <p:cNvSpPr/>
            <p:nvPr/>
          </p:nvSpPr>
          <p:spPr>
            <a:xfrm>
              <a:off x="6120727" y="2703964"/>
              <a:ext cx="599025" cy="37626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 b="0"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  <p:sp>
          <p:nvSpPr>
            <p:cNvPr id="474" name="Shape 474"/>
            <p:cNvSpPr/>
            <p:nvPr/>
          </p:nvSpPr>
          <p:spPr>
            <a:xfrm>
              <a:off x="6120727" y="3362427"/>
              <a:ext cx="606867" cy="113617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 b="0"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  <p:sp>
          <p:nvSpPr>
            <p:cNvPr id="475" name="Shape 475"/>
            <p:cNvSpPr/>
            <p:nvPr/>
          </p:nvSpPr>
          <p:spPr>
            <a:xfrm>
              <a:off x="6174677" y="3936234"/>
              <a:ext cx="544852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 b="0"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  <p:sp>
          <p:nvSpPr>
            <p:cNvPr id="476" name="Shape 476"/>
            <p:cNvSpPr/>
            <p:nvPr/>
          </p:nvSpPr>
          <p:spPr>
            <a:xfrm flipV="1">
              <a:off x="6165829" y="4141979"/>
              <a:ext cx="569608" cy="430020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 b="0"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  <p:sp>
          <p:nvSpPr>
            <p:cNvPr id="477" name="Shape 477"/>
            <p:cNvSpPr/>
            <p:nvPr/>
          </p:nvSpPr>
          <p:spPr>
            <a:xfrm flipV="1">
              <a:off x="6165829" y="4482311"/>
              <a:ext cx="561765" cy="676487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 b="0"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  <p:sp>
          <p:nvSpPr>
            <p:cNvPr id="480" name="Shape 480"/>
            <p:cNvSpPr/>
            <p:nvPr/>
          </p:nvSpPr>
          <p:spPr>
            <a:xfrm flipV="1">
              <a:off x="6168926" y="4610855"/>
              <a:ext cx="841474" cy="1231353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 b="0"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</p:grpSp>
      <p:sp>
        <p:nvSpPr>
          <p:cNvPr id="482" name="Shape 482"/>
          <p:cNvSpPr/>
          <p:nvPr/>
        </p:nvSpPr>
        <p:spPr>
          <a:xfrm>
            <a:off x="1941927" y="4455904"/>
            <a:ext cx="1048190" cy="455415"/>
          </a:xfrm>
          <a:prstGeom prst="rightArrow">
            <a:avLst>
              <a:gd name="adj1" fmla="val 32000"/>
              <a:gd name="adj2" fmla="val 106707"/>
            </a:avLst>
          </a:prstGeom>
          <a:solidFill>
            <a:srgbClr val="0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l"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87"/>
          </a:p>
        </p:txBody>
      </p:sp>
      <p:grpSp>
        <p:nvGrpSpPr>
          <p:cNvPr id="9" name="Group 8"/>
          <p:cNvGrpSpPr/>
          <p:nvPr/>
        </p:nvGrpSpPr>
        <p:grpSpPr>
          <a:xfrm>
            <a:off x="3438594" y="6078115"/>
            <a:ext cx="3944625" cy="592549"/>
            <a:chOff x="3438594" y="6078115"/>
            <a:chExt cx="3944625" cy="592549"/>
          </a:xfrm>
        </p:grpSpPr>
        <p:sp>
          <p:nvSpPr>
            <p:cNvPr id="484" name="Shape 484"/>
            <p:cNvSpPr/>
            <p:nvPr/>
          </p:nvSpPr>
          <p:spPr>
            <a:xfrm>
              <a:off x="3438594" y="6324599"/>
              <a:ext cx="327533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 b="0"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  <p:sp>
          <p:nvSpPr>
            <p:cNvPr id="483" name="Shape 483"/>
            <p:cNvSpPr/>
            <p:nvPr/>
          </p:nvSpPr>
          <p:spPr>
            <a:xfrm>
              <a:off x="3744406" y="6078118"/>
              <a:ext cx="3638813" cy="592546"/>
            </a:xfrm>
            <a:prstGeom prst="rect">
              <a:avLst/>
            </a:prstGeom>
            <a:blipFill>
              <a:blip r:embed="rId2"/>
            </a:blipFill>
            <a:ln w="12700"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/>
            <a:p>
              <a:pPr algn="ctr">
                <a:lnSpc>
                  <a:spcPct val="120000"/>
                </a:lnSpc>
                <a:defRPr sz="1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 sz="2000" dirty="0" smtClean="0">
                  <a:latin typeface="Helvetica"/>
                  <a:ea typeface="Helvetica"/>
                  <a:cs typeface="Helvetica"/>
                  <a:sym typeface="Helvetica"/>
                </a:rPr>
                <a:t>Apprenticeship</a:t>
              </a:r>
              <a:endParaRPr sz="2000" dirty="0"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3746411" y="6090814"/>
              <a:ext cx="1189427" cy="57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algn="l">
                <a:lnSpc>
                  <a:spcPct val="120000"/>
                </a:lnSpc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  <p:sp>
          <p:nvSpPr>
            <p:cNvPr id="486" name="Shape 486"/>
            <p:cNvSpPr/>
            <p:nvPr/>
          </p:nvSpPr>
          <p:spPr>
            <a:xfrm rot="10800000">
              <a:off x="5600249" y="6078115"/>
              <a:ext cx="1782969" cy="5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algn="l">
                <a:lnSpc>
                  <a:spcPct val="120000"/>
                </a:lnSpc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1687"/>
            </a:p>
          </p:txBody>
        </p:sp>
      </p:grpSp>
      <p:sp>
        <p:nvSpPr>
          <p:cNvPr id="487" name="Shape 487"/>
          <p:cNvSpPr/>
          <p:nvPr/>
        </p:nvSpPr>
        <p:spPr>
          <a:xfrm>
            <a:off x="8080297" y="2365483"/>
            <a:ext cx="911303" cy="27157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34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3600" dirty="0" smtClean="0"/>
              <a:t>W</a:t>
            </a:r>
          </a:p>
          <a:p>
            <a:pPr algn="ctr"/>
            <a:r>
              <a:rPr lang="en-US" sz="3600" dirty="0" smtClean="0"/>
              <a:t>O</a:t>
            </a:r>
          </a:p>
          <a:p>
            <a:pPr algn="ctr"/>
            <a:r>
              <a:rPr lang="en-US" sz="3600" dirty="0" smtClean="0"/>
              <a:t>R</a:t>
            </a:r>
          </a:p>
          <a:p>
            <a:pPr algn="ctr"/>
            <a:r>
              <a:rPr lang="en-US" sz="3600" dirty="0" smtClean="0"/>
              <a:t>K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Articulation and Coordination </a:t>
            </a:r>
            <a:br>
              <a:rPr lang="en-US" sz="3600" dirty="0"/>
            </a:br>
            <a:r>
              <a:rPr lang="en-US" sz="3200" i="1" dirty="0"/>
              <a:t>Program of Study / </a:t>
            </a:r>
            <a:r>
              <a:rPr lang="en-US" sz="3200" i="1" dirty="0" smtClean="0"/>
              <a:t>Training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29423270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0" animBg="1" advAuto="0"/>
      <p:bldP spid="457" grpId="0" animBg="1" advAuto="0"/>
      <p:bldP spid="466" grpId="0" animBg="1"/>
      <p:bldP spid="472" grpId="0" animBg="1" advAuto="0"/>
      <p:bldP spid="487" grpId="0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FB5CEF851A894EBF7DD1FB22F51352" ma:contentTypeVersion="20" ma:contentTypeDescription="Create a new document." ma:contentTypeScope="" ma:versionID="8f3af701f3df8a9c9048a907c74c0ac2">
  <xsd:schema xmlns:xsd="http://www.w3.org/2001/XMLSchema" xmlns:xs="http://www.w3.org/2001/XMLSchema" xmlns:p="http://schemas.microsoft.com/office/2006/metadata/properties" xmlns:ns1="http://schemas.microsoft.com/sharepoint/v3" xmlns:ns2="88203bfa-d4ac-462e-8616-0292cc28843a" xmlns:ns3="f46e81e7-297d-417f-b698-00dff3f07a0e" targetNamespace="http://schemas.microsoft.com/office/2006/metadata/properties" ma:root="true" ma:fieldsID="369e50db597ab9061d2b510d58b9a267" ns1:_="" ns2:_="" ns3:_="">
    <xsd:import namespace="http://schemas.microsoft.com/sharepoint/v3"/>
    <xsd:import namespace="88203bfa-d4ac-462e-8616-0292cc28843a"/>
    <xsd:import namespace="f46e81e7-297d-417f-b698-00dff3f07a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partments"/>
                <xsd:element ref="ns2:TaxCatchAll" minOccurs="0"/>
                <xsd:element ref="ns3:mf6adc5d79a94e37ab7ec9b9c48355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03bfa-d4ac-462e-8616-0292cc28843a" elementFormDefault="qualified">
    <xsd:import namespace="http://schemas.microsoft.com/office/2006/documentManagement/types"/>
    <xsd:import namespace="http://schemas.microsoft.com/office/infopath/2007/PartnerControls"/>
    <xsd:element name="Departments" ma:index="10" ma:displayName="Departments" ma:description="Select the department associated with this document or file. Department selections are based on this organization&#10;http://www.nccommunitycolleges.edu/Personnel/NCCCS_Directory.htm" ma:format="Dropdown" ma:internalName="Departments">
      <xsd:simpleType>
        <xsd:restriction base="dms:Choice">
          <xsd:enumeration value="Administrative and Facility Services"/>
          <xsd:enumeration value="Budgeting and Accounting and State-Level Accounting"/>
          <xsd:enumeration value="Contracts and Grants"/>
          <xsd:enumeration value="Human Resources"/>
          <xsd:enumeration value="Information Services"/>
          <xsd:enumeration value="Legal Affairs"/>
          <xsd:enumeration value="Marketing and Public Affairs"/>
          <xsd:enumeration value="Travel"/>
        </xsd:restriction>
      </xsd:simpleType>
    </xsd:element>
    <xsd:element name="TaxCatchAll" ma:index="11" nillable="true" ma:displayName="Taxonomy Catch All Column" ma:hidden="true" ma:list="{c4007c1c-46bb-42fa-88e6-4247e554f2f5}" ma:internalName="TaxCatchAll" ma:showField="CatchAllData" ma:web="88203bfa-d4ac-462e-8616-0292cc2884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e81e7-297d-417f-b698-00dff3f07a0e" elementFormDefault="qualified">
    <xsd:import namespace="http://schemas.microsoft.com/office/2006/documentManagement/types"/>
    <xsd:import namespace="http://schemas.microsoft.com/office/infopath/2007/PartnerControls"/>
    <xsd:element name="mf6adc5d79a94e37ab7ec9b9c483552f" ma:index="13" ma:taxonomy="true" ma:internalName="mf6adc5d79a94e37ab7ec9b9c483552f" ma:taxonomyFieldName="Types" ma:displayName="Document Type" ma:indexed="true" ma:readOnly="false" ma:default="" ma:fieldId="{6f6adc5d-79a9-4e37-ab7e-c9b9c483552f}" ma:sspId="ff2c0a30-6022-4a53-931e-4e94d75a6b78" ma:termSetId="e83798e3-13ef-49a2-860b-1634b308a9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f6adc5d79a94e37ab7ec9b9c483552f xmlns="f46e81e7-297d-417f-b698-00dff3f07a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fc194862-fd4a-42aa-9550-b5fd9ecd1cff</TermId>
        </TermInfo>
      </Terms>
    </mf6adc5d79a94e37ab7ec9b9c483552f>
    <Departments xmlns="88203bfa-d4ac-462e-8616-0292cc28843a">Marketing and Public Affairs</Departments>
    <PublishingExpirationDate xmlns="http://schemas.microsoft.com/sharepoint/v3" xsi:nil="true"/>
    <PublishingStartDate xmlns="http://schemas.microsoft.com/sharepoint/v3" xsi:nil="true"/>
    <TaxCatchAll xmlns="88203bfa-d4ac-462e-8616-0292cc28843a">
      <Value>38</Value>
      <Value>34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C27CC1-3EE5-40B7-B2E3-EB81E1651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203bfa-d4ac-462e-8616-0292cc28843a"/>
    <ds:schemaRef ds:uri="f46e81e7-297d-417f-b698-00dff3f07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EDD1A-F66B-4A90-8803-6512E3CBFB2F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88203bfa-d4ac-462e-8616-0292cc28843a"/>
    <ds:schemaRef ds:uri="f46e81e7-297d-417f-b698-00dff3f07a0e"/>
    <ds:schemaRef ds:uri="http://schemas.microsoft.com/sharepoint/v3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2B2E925-8E2E-4675-A322-811AC5A545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17971</TotalTime>
  <Words>535</Words>
  <Application>Microsoft Macintosh PowerPoint</Application>
  <PresentationFormat>On-screen Show (4:3)</PresentationFormat>
  <Paragraphs>209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Avenir Next Medium</vt:lpstr>
      <vt:lpstr>Calibri</vt:lpstr>
      <vt:lpstr>Franklin Gothic Medium</vt:lpstr>
      <vt:lpstr>Futura</vt:lpstr>
      <vt:lpstr>Helvetica</vt:lpstr>
      <vt:lpstr>Helvetica Light</vt:lpstr>
      <vt:lpstr>Times</vt:lpstr>
      <vt:lpstr>ヒラギノ角ゴ Pro W3</vt:lpstr>
      <vt:lpstr>Arial</vt:lpstr>
      <vt:lpstr>Office Theme</vt:lpstr>
      <vt:lpstr>Career and Technical Education  Career Pathways</vt:lpstr>
      <vt:lpstr>Agenda</vt:lpstr>
      <vt:lpstr>The Perkins Team </vt:lpstr>
      <vt:lpstr>Perkins Mission </vt:lpstr>
      <vt:lpstr>Perkins Support of NCCCS Strategic Plan </vt:lpstr>
      <vt:lpstr>Grants to North Carolina Community Colleges</vt:lpstr>
      <vt:lpstr>CTE Career Pathways</vt:lpstr>
      <vt:lpstr>Sample CTE Program of Study with CCP Pathway </vt:lpstr>
      <vt:lpstr>Articulation and Coordination  Program of Study / Training</vt:lpstr>
      <vt:lpstr>Career Pathways</vt:lpstr>
      <vt:lpstr>PowerPoint Presentation</vt:lpstr>
      <vt:lpstr>Perkins 2017-2018 </vt:lpstr>
      <vt:lpstr>PowerPoint Presentation</vt:lpstr>
    </vt:vector>
  </TitlesOfParts>
  <Company>NCCCS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Droessler</dc:title>
  <dc:creator>Chris Droessler</dc:creator>
  <cp:lastModifiedBy>Microsoft Office User</cp:lastModifiedBy>
  <cp:revision>782</cp:revision>
  <cp:lastPrinted>2016-07-11T03:21:50Z</cp:lastPrinted>
  <dcterms:created xsi:type="dcterms:W3CDTF">2009-10-29T12:13:41Z</dcterms:created>
  <dcterms:modified xsi:type="dcterms:W3CDTF">2016-11-14T17:17:04Z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0x010100D3FB5CEF851A894EBF7DD1FB22F51352</vt:lpwstr>
  </property>
  <property fmtid="{D5CDD505-2E9C-101B-9397-08002B2CF9AE}" pid="3" name="Descriptors">
    <vt:lpwstr/>
  </property>
  <property fmtid="{D5CDD505-2E9C-101B-9397-08002B2CF9AE}" pid="4" name="Functions">
    <vt:lpwstr>34;#Branding|6e354d85-bdd8-4cc8-a485-4803f6fdee24</vt:lpwstr>
  </property>
  <property fmtid="{D5CDD505-2E9C-101B-9397-08002B2CF9AE}" pid="5" name="Types">
    <vt:lpwstr>38;#Template|fc194862-fd4a-42aa-9550-b5fd9ecd1cff</vt:lpwstr>
  </property>
  <property fmtid="{D5CDD505-2E9C-101B-9397-08002B2CF9AE}" pid="6" name="Objects">
    <vt:lpwstr/>
  </property>
  <property fmtid="{D5CDD505-2E9C-101B-9397-08002B2CF9AE}" pid="7" name="da5133d6118044a3aaacc66dd229ac83">
    <vt:lpwstr>Branding|6e354d85-bdd8-4cc8-a485-4803f6fdee24</vt:lpwstr>
  </property>
</Properties>
</file>