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9"/>
  </p:notesMasterIdLst>
  <p:handoutMasterIdLst>
    <p:handoutMasterId r:id="rId30"/>
  </p:handoutMasterIdLst>
  <p:sldIdLst>
    <p:sldId id="256" r:id="rId5"/>
    <p:sldId id="257" r:id="rId6"/>
    <p:sldId id="262" r:id="rId7"/>
    <p:sldId id="263" r:id="rId8"/>
    <p:sldId id="264" r:id="rId9"/>
    <p:sldId id="266" r:id="rId10"/>
    <p:sldId id="267" r:id="rId11"/>
    <p:sldId id="268" r:id="rId12"/>
    <p:sldId id="269" r:id="rId13"/>
    <p:sldId id="270" r:id="rId14"/>
    <p:sldId id="271" r:id="rId15"/>
    <p:sldId id="273" r:id="rId16"/>
    <p:sldId id="274" r:id="rId17"/>
    <p:sldId id="275" r:id="rId18"/>
    <p:sldId id="276" r:id="rId19"/>
    <p:sldId id="277" r:id="rId20"/>
    <p:sldId id="278" r:id="rId21"/>
    <p:sldId id="279" r:id="rId22"/>
    <p:sldId id="280" r:id="rId23"/>
    <p:sldId id="258" r:id="rId24"/>
    <p:sldId id="259" r:id="rId25"/>
    <p:sldId id="261" r:id="rId26"/>
    <p:sldId id="265" r:id="rId27"/>
    <p:sldId id="281" r:id="rId28"/>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DF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02BC-678A-4932-B82B-1499DA207151}" type="datetimeFigureOut">
              <a:rPr lang="en-US" smtClean="0"/>
              <a:pPr/>
              <a:t>9/6/2016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C1209-4D24-4E6B-B850-B0D789831E21}" type="slidenum">
              <a:rPr lang="en-US" smtClean="0"/>
              <a:pPr/>
              <a:t>‹#›</a:t>
            </a:fld>
            <a:endParaRPr lang="en-US"/>
          </a:p>
        </p:txBody>
      </p:sp>
    </p:spTree>
    <p:extLst>
      <p:ext uri="{BB962C8B-B14F-4D97-AF65-F5344CB8AC3E}">
        <p14:creationId xmlns:p14="http://schemas.microsoft.com/office/powerpoint/2010/main" val="37230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766E1-CEEA-41BF-A457-E538D89CB544}" type="datetimeFigureOut">
              <a:rPr lang="en-US" smtClean="0"/>
              <a:pPr/>
              <a:t>9/6/2016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6C6A2-84B9-4F4B-9D29-2CFB53138DBA}" type="slidenum">
              <a:rPr lang="en-US" smtClean="0"/>
              <a:pPr/>
              <a:t>‹#›</a:t>
            </a:fld>
            <a:endParaRPr lang="en-US"/>
          </a:p>
        </p:txBody>
      </p:sp>
    </p:spTree>
    <p:extLst>
      <p:ext uri="{BB962C8B-B14F-4D97-AF65-F5344CB8AC3E}">
        <p14:creationId xmlns:p14="http://schemas.microsoft.com/office/powerpoint/2010/main" val="3382813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3FE69EF-6784-4225-89AA-E6C06863EC96}" type="datetime1">
              <a:rPr lang="en-US" smtClean="0"/>
              <a:pPr/>
              <a:t>9/6/2016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B1EC54-034C-46DC-8500-E99EB784E404}" type="datetime1">
              <a:rPr lang="en-US" smtClean="0"/>
              <a:pPr/>
              <a:t>9/6/2016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B33C96-DA9D-4C8D-A443-56B68AA6C52B}" type="datetime1">
              <a:rPr lang="en-US" smtClean="0"/>
              <a:pPr/>
              <a:t>9/6/2016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89085A-6F1E-42B7-ADB4-8C5113284129}" type="datetime1">
              <a:rPr lang="en-US" smtClean="0"/>
              <a:pPr/>
              <a:t>9/6/2016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31CE040-2E79-4EF6-B110-590348DE69FC}" type="datetime1">
              <a:rPr lang="en-US" smtClean="0"/>
              <a:pPr/>
              <a:t>9/6/2016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2DE26E-BECB-4060-9299-C96746AEAA62}" type="datetime1">
              <a:rPr lang="en-US" smtClean="0"/>
              <a:pPr/>
              <a:t>9/6/2016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7CFC23-99AF-4883-881F-A6DD366A843C}" type="datetime1">
              <a:rPr lang="en-US" smtClean="0"/>
              <a:pPr/>
              <a:t>9/6/2016</a:t>
            </a:fld>
            <a:endParaRPr lang="en-US"/>
          </a:p>
        </p:txBody>
      </p:sp>
      <p:sp>
        <p:nvSpPr>
          <p:cNvPr id="9" name="Slide Number Placeholder 8"/>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6B7775-0FB7-4EC8-BCB2-C596B636DF03}" type="datetime1">
              <a:rPr lang="en-US" smtClean="0"/>
              <a:pPr/>
              <a:t>9/6/2016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B3495-C270-42FA-BEA2-29A2E18E9D6B}" type="datetime1">
              <a:rPr lang="en-US" smtClean="0"/>
              <a:pPr/>
              <a:t>9/6/2016</a:t>
            </a:fld>
            <a:endParaRPr lang="en-US"/>
          </a:p>
        </p:txBody>
      </p:sp>
      <p:sp>
        <p:nvSpPr>
          <p:cNvPr id="4" name="Slide Number Placeholder 3"/>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A9BB50-6DD7-4EEF-8CC7-AC3030BD2D49}" type="datetime1">
              <a:rPr lang="en-US" smtClean="0"/>
              <a:pPr/>
              <a:t>9/6/2016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8AB168-0F9A-485B-99C3-0E1B6524C3BC}" type="datetime1">
              <a:rPr lang="en-US" smtClean="0"/>
              <a:pPr/>
              <a:t>9/6/2016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9400" y="609600"/>
            <a:ext cx="6096000" cy="9445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6C345-A948-4B2E-87CB-4EF8A38F23A6}" type="datetime1">
              <a:rPr lang="en-US" smtClean="0"/>
              <a:pPr/>
              <a:t>9/6/2016</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07EB5-E551-4081-B1D4-5458D7644D4F}" type="slidenum">
              <a:rPr lang="en-US" smtClean="0"/>
              <a:pPr/>
              <a:t>‹#›</a:t>
            </a:fld>
            <a:endParaRPr lang="en-US" dirty="0"/>
          </a:p>
        </p:txBody>
      </p:sp>
      <p:pic>
        <p:nvPicPr>
          <p:cNvPr id="5" name="Picture 4" descr="NCCCS_logo_2C.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52400"/>
            <a:ext cx="2667000" cy="101466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cte.ed.gov/legislation/perkins-policy-guidance" TargetMode="External"/><Relationship Id="rId2" Type="http://schemas.openxmlformats.org/officeDocument/2006/relationships/hyperlink" Target="http://cte.ed.gov/"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Managing Perkins Funds</a:t>
            </a:r>
          </a:p>
        </p:txBody>
      </p:sp>
      <p:sp>
        <p:nvSpPr>
          <p:cNvPr id="3" name="Subtitle 2"/>
          <p:cNvSpPr>
            <a:spLocks noGrp="1"/>
          </p:cNvSpPr>
          <p:nvPr>
            <p:ph type="subTitle" idx="1"/>
          </p:nvPr>
        </p:nvSpPr>
        <p:spPr/>
        <p:txBody>
          <a:bodyPr/>
          <a:lstStyle/>
          <a:p>
            <a:r>
              <a:rPr lang="en-US" dirty="0"/>
              <a:t>2016-17 Perkins Kickoff Meeting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time &amp; effort form should I use?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5666848"/>
              </p:ext>
            </p:extLst>
          </p:nvPr>
        </p:nvGraphicFramePr>
        <p:xfrm>
          <a:off x="457200" y="1981200"/>
          <a:ext cx="8229600" cy="148336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404516111"/>
                    </a:ext>
                  </a:extLst>
                </a:gridCol>
                <a:gridCol w="3276600">
                  <a:extLst>
                    <a:ext uri="{9D8B030D-6E8A-4147-A177-3AD203B41FA5}">
                      <a16:colId xmlns:a16="http://schemas.microsoft.com/office/drawing/2014/main" val="84288895"/>
                    </a:ext>
                  </a:extLst>
                </a:gridCol>
              </a:tblGrid>
              <a:tr h="370840">
                <a:tc>
                  <a:txBody>
                    <a:bodyPr/>
                    <a:lstStyle/>
                    <a:p>
                      <a:r>
                        <a:rPr lang="en-US" dirty="0"/>
                        <a:t>Situation</a:t>
                      </a:r>
                    </a:p>
                  </a:txBody>
                  <a:tcPr>
                    <a:solidFill>
                      <a:schemeClr val="tx2">
                        <a:lumMod val="50000"/>
                      </a:schemeClr>
                    </a:solidFill>
                  </a:tcPr>
                </a:tc>
                <a:tc>
                  <a:txBody>
                    <a:bodyPr/>
                    <a:lstStyle/>
                    <a:p>
                      <a:r>
                        <a:rPr lang="en-US" dirty="0"/>
                        <a:t>Time and Effort Form</a:t>
                      </a:r>
                    </a:p>
                  </a:txBody>
                  <a:tcPr>
                    <a:solidFill>
                      <a:schemeClr val="tx2">
                        <a:lumMod val="50000"/>
                      </a:schemeClr>
                    </a:solidFill>
                  </a:tcPr>
                </a:tc>
                <a:extLst>
                  <a:ext uri="{0D108BD9-81ED-4DB2-BD59-A6C34878D82A}">
                    <a16:rowId xmlns:a16="http://schemas.microsoft.com/office/drawing/2014/main" val="4120095314"/>
                  </a:ext>
                </a:extLst>
              </a:tr>
              <a:tr h="370840">
                <a:tc>
                  <a:txBody>
                    <a:bodyPr/>
                    <a:lstStyle/>
                    <a:p>
                      <a:r>
                        <a:rPr lang="en-US" dirty="0"/>
                        <a:t>Single cost objective,</a:t>
                      </a:r>
                      <a:r>
                        <a:rPr lang="en-US" baseline="0" dirty="0"/>
                        <a:t> </a:t>
                      </a:r>
                      <a:endParaRPr lang="en-US" dirty="0"/>
                    </a:p>
                  </a:txBody>
                  <a:tcPr/>
                </a:tc>
                <a:tc>
                  <a:txBody>
                    <a:bodyPr/>
                    <a:lstStyle/>
                    <a:p>
                      <a:r>
                        <a:rPr lang="en-US" dirty="0"/>
                        <a:t>Biannual</a:t>
                      </a:r>
                      <a:r>
                        <a:rPr lang="en-US" baseline="0" dirty="0"/>
                        <a:t> Certification</a:t>
                      </a:r>
                      <a:endParaRPr lang="en-US" dirty="0"/>
                    </a:p>
                  </a:txBody>
                  <a:tcPr/>
                </a:tc>
                <a:extLst>
                  <a:ext uri="{0D108BD9-81ED-4DB2-BD59-A6C34878D82A}">
                    <a16:rowId xmlns:a16="http://schemas.microsoft.com/office/drawing/2014/main" val="62873391"/>
                  </a:ext>
                </a:extLst>
              </a:tr>
              <a:tr h="370840">
                <a:tc>
                  <a:txBody>
                    <a:bodyPr/>
                    <a:lstStyle/>
                    <a:p>
                      <a:r>
                        <a:rPr lang="en-US" dirty="0"/>
                        <a:t>Single</a:t>
                      </a:r>
                      <a:r>
                        <a:rPr lang="en-US" baseline="0" dirty="0"/>
                        <a:t> cost objective, multiple funding sources</a:t>
                      </a:r>
                      <a:endParaRPr lang="en-US" dirty="0"/>
                    </a:p>
                  </a:txBody>
                  <a:tcPr/>
                </a:tc>
                <a:tc>
                  <a:txBody>
                    <a:bodyPr/>
                    <a:lstStyle/>
                    <a:p>
                      <a:r>
                        <a:rPr lang="en-US" dirty="0"/>
                        <a:t>Biannual Certification</a:t>
                      </a:r>
                    </a:p>
                  </a:txBody>
                  <a:tcPr/>
                </a:tc>
                <a:extLst>
                  <a:ext uri="{0D108BD9-81ED-4DB2-BD59-A6C34878D82A}">
                    <a16:rowId xmlns:a16="http://schemas.microsoft.com/office/drawing/2014/main" val="1161358081"/>
                  </a:ext>
                </a:extLst>
              </a:tr>
              <a:tr h="370840">
                <a:tc>
                  <a:txBody>
                    <a:bodyPr/>
                    <a:lstStyle/>
                    <a:p>
                      <a:r>
                        <a:rPr lang="en-US" dirty="0"/>
                        <a:t>Multiple cost</a:t>
                      </a:r>
                      <a:r>
                        <a:rPr lang="en-US" baseline="0" dirty="0"/>
                        <a:t> objective, multiple funding sources</a:t>
                      </a:r>
                      <a:endParaRPr lang="en-US" dirty="0"/>
                    </a:p>
                  </a:txBody>
                  <a:tcPr/>
                </a:tc>
                <a:tc>
                  <a:txBody>
                    <a:bodyPr/>
                    <a:lstStyle/>
                    <a:p>
                      <a:r>
                        <a:rPr lang="en-US" dirty="0"/>
                        <a:t>Monthly PAR</a:t>
                      </a:r>
                    </a:p>
                  </a:txBody>
                  <a:tcPr/>
                </a:tc>
                <a:extLst>
                  <a:ext uri="{0D108BD9-81ED-4DB2-BD59-A6C34878D82A}">
                    <a16:rowId xmlns:a16="http://schemas.microsoft.com/office/drawing/2014/main" val="2348749422"/>
                  </a:ext>
                </a:extLst>
              </a:tr>
            </a:tbl>
          </a:graphicData>
        </a:graphic>
      </p:graphicFrame>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10</a:t>
            </a:fld>
            <a:endParaRPr lang="en-US"/>
          </a:p>
        </p:txBody>
      </p:sp>
      <p:sp>
        <p:nvSpPr>
          <p:cNvPr id="7" name="TextBox 6"/>
          <p:cNvSpPr txBox="1"/>
          <p:nvPr/>
        </p:nvSpPr>
        <p:spPr>
          <a:xfrm>
            <a:off x="533400" y="4114800"/>
            <a:ext cx="8077200" cy="584775"/>
          </a:xfrm>
          <a:prstGeom prst="rect">
            <a:avLst/>
          </a:prstGeom>
          <a:noFill/>
        </p:spPr>
        <p:txBody>
          <a:bodyPr wrap="square" rtlCol="0">
            <a:spAutoFit/>
          </a:bodyPr>
          <a:lstStyle/>
          <a:p>
            <a:r>
              <a:rPr lang="en-US" sz="3200" dirty="0"/>
              <a:t>So, what does this really mean?</a:t>
            </a:r>
          </a:p>
        </p:txBody>
      </p:sp>
    </p:spTree>
    <p:extLst>
      <p:ext uri="{BB962C8B-B14F-4D97-AF65-F5344CB8AC3E}">
        <p14:creationId xmlns:p14="http://schemas.microsoft.com/office/powerpoint/2010/main" val="2170174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p:sp>
        <p:nvSpPr>
          <p:cNvPr id="7" name="Content Placeholder 6"/>
          <p:cNvSpPr>
            <a:spLocks noGrp="1"/>
          </p:cNvSpPr>
          <p:nvPr>
            <p:ph idx="1"/>
          </p:nvPr>
        </p:nvSpPr>
        <p:spPr/>
        <p:txBody>
          <a:bodyPr/>
          <a:lstStyle/>
          <a:p>
            <a:r>
              <a:rPr lang="en-US" dirty="0"/>
              <a:t>ABC College has started a new Welding program and is funding 50% of the position with Perkins funds and the remaining 50% with state funds.  This instructor only teaches Welding courses.</a:t>
            </a:r>
          </a:p>
          <a:p>
            <a:pPr lvl="1"/>
            <a:r>
              <a:rPr lang="en-US" dirty="0"/>
              <a:t>Biannual Certification</a:t>
            </a:r>
          </a:p>
        </p:txBody>
      </p:sp>
      <p:sp>
        <p:nvSpPr>
          <p:cNvPr id="5" name="Date Placeholder 4"/>
          <p:cNvSpPr>
            <a:spLocks noGrp="1"/>
          </p:cNvSpPr>
          <p:nvPr>
            <p:ph type="dt" sz="half" idx="10"/>
          </p:nvPr>
        </p:nvSpPr>
        <p:spPr/>
        <p:txBody>
          <a:bodyPr/>
          <a:lstStyle/>
          <a:p>
            <a:fld id="{4F2DE26E-BECB-4060-9299-C96746AEAA62}" type="datetime1">
              <a:rPr lang="en-US" smtClean="0"/>
              <a:pPr/>
              <a:t>9/12/2016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11</a:t>
            </a:fld>
            <a:endParaRPr lang="en-US"/>
          </a:p>
        </p:txBody>
      </p:sp>
    </p:spTree>
    <p:extLst>
      <p:ext uri="{BB962C8B-B14F-4D97-AF65-F5344CB8AC3E}">
        <p14:creationId xmlns:p14="http://schemas.microsoft.com/office/powerpoint/2010/main" val="2104486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p:sp>
        <p:nvSpPr>
          <p:cNvPr id="7" name="Content Placeholder 6"/>
          <p:cNvSpPr>
            <a:spLocks noGrp="1"/>
          </p:cNvSpPr>
          <p:nvPr>
            <p:ph idx="1"/>
          </p:nvPr>
        </p:nvSpPr>
        <p:spPr/>
        <p:txBody>
          <a:bodyPr/>
          <a:lstStyle/>
          <a:p>
            <a:r>
              <a:rPr lang="en-US" dirty="0"/>
              <a:t>ABC College has started a new Welding program and is funding 50% of the position with Perkins funds and the remaining 50% with state funds.  This instructor teaches Welding courses and two ACA 111 courses.</a:t>
            </a:r>
          </a:p>
          <a:p>
            <a:pPr lvl="1"/>
            <a:r>
              <a:rPr lang="en-US" dirty="0"/>
              <a:t>Monthly PAR</a:t>
            </a:r>
          </a:p>
          <a:p>
            <a:pPr lvl="1"/>
            <a:r>
              <a:rPr lang="en-US" dirty="0"/>
              <a:t>Teaching schedule serves as backup documentation</a:t>
            </a:r>
          </a:p>
        </p:txBody>
      </p:sp>
      <p:sp>
        <p:nvSpPr>
          <p:cNvPr id="5" name="Date Placeholder 4"/>
          <p:cNvSpPr>
            <a:spLocks noGrp="1"/>
          </p:cNvSpPr>
          <p:nvPr>
            <p:ph type="dt" sz="half" idx="10"/>
          </p:nvPr>
        </p:nvSpPr>
        <p:spPr/>
        <p:txBody>
          <a:bodyPr/>
          <a:lstStyle/>
          <a:p>
            <a:fld id="{4F2DE26E-BECB-4060-9299-C96746AEAA62}" type="datetime1">
              <a:rPr lang="en-US" smtClean="0"/>
              <a:pPr/>
              <a:t>9/12/2016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12</a:t>
            </a:fld>
            <a:endParaRPr lang="en-US"/>
          </a:p>
        </p:txBody>
      </p:sp>
    </p:spTree>
    <p:extLst>
      <p:ext uri="{BB962C8B-B14F-4D97-AF65-F5344CB8AC3E}">
        <p14:creationId xmlns:p14="http://schemas.microsoft.com/office/powerpoint/2010/main" val="409403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3</a:t>
            </a:r>
          </a:p>
        </p:txBody>
      </p:sp>
      <p:sp>
        <p:nvSpPr>
          <p:cNvPr id="3" name="Content Placeholder 2"/>
          <p:cNvSpPr>
            <a:spLocks noGrp="1"/>
          </p:cNvSpPr>
          <p:nvPr>
            <p:ph idx="1"/>
          </p:nvPr>
        </p:nvSpPr>
        <p:spPr/>
        <p:txBody>
          <a:bodyPr>
            <a:normAutofit lnSpcReduction="10000"/>
          </a:bodyPr>
          <a:lstStyle/>
          <a:p>
            <a:r>
              <a:rPr lang="en-US" dirty="0"/>
              <a:t>A career advisor works with all students enrolled at ABC Community College.  The position is funded with 80% Perkins funds and 20% state funds.</a:t>
            </a:r>
          </a:p>
          <a:p>
            <a:pPr lvl="1"/>
            <a:r>
              <a:rPr lang="en-US" dirty="0"/>
              <a:t>Monthly PAR</a:t>
            </a:r>
          </a:p>
          <a:p>
            <a:pPr lvl="1"/>
            <a:r>
              <a:rPr lang="en-US" dirty="0"/>
              <a:t>Backup documentation that contains the major of the students served.</a:t>
            </a:r>
          </a:p>
          <a:p>
            <a:pPr lvl="1"/>
            <a:r>
              <a:rPr lang="en-US" dirty="0"/>
              <a:t>Recommended that the logs be reconciled on a quarterly basis to ensure the percentage of CTE students served</a:t>
            </a:r>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13</a:t>
            </a:fld>
            <a:endParaRPr lang="en-US"/>
          </a:p>
        </p:txBody>
      </p:sp>
    </p:spTree>
    <p:extLst>
      <p:ext uri="{BB962C8B-B14F-4D97-AF65-F5344CB8AC3E}">
        <p14:creationId xmlns:p14="http://schemas.microsoft.com/office/powerpoint/2010/main" val="242898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Management</a:t>
            </a:r>
          </a:p>
        </p:txBody>
      </p:sp>
      <p:sp>
        <p:nvSpPr>
          <p:cNvPr id="3" name="Text Placeholder 2"/>
          <p:cNvSpPr>
            <a:spLocks noGrp="1"/>
          </p:cNvSpPr>
          <p:nvPr>
            <p:ph type="body" idx="1"/>
          </p:nvPr>
        </p:nvSpPr>
        <p:spPr/>
        <p:txBody>
          <a:bodyPr/>
          <a:lstStyle/>
          <a:p>
            <a:r>
              <a:rPr lang="en-US" dirty="0"/>
              <a:t>Managing Equipment &amp; Other Items Purchased with Perkins Funds</a:t>
            </a:r>
          </a:p>
        </p:txBody>
      </p:sp>
      <p:sp>
        <p:nvSpPr>
          <p:cNvPr id="4" name="Date Placeholder 3"/>
          <p:cNvSpPr>
            <a:spLocks noGrp="1"/>
          </p:cNvSpPr>
          <p:nvPr>
            <p:ph type="dt" sz="half" idx="10"/>
          </p:nvPr>
        </p:nvSpPr>
        <p:spPr/>
        <p:txBody>
          <a:bodyPr/>
          <a:lstStyle/>
          <a:p>
            <a:fld id="{331CE040-2E79-4EF6-B110-590348DE69FC}"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14</a:t>
            </a:fld>
            <a:endParaRPr lang="en-US"/>
          </a:p>
        </p:txBody>
      </p:sp>
    </p:spTree>
    <p:extLst>
      <p:ext uri="{BB962C8B-B14F-4D97-AF65-F5344CB8AC3E}">
        <p14:creationId xmlns:p14="http://schemas.microsoft.com/office/powerpoint/2010/main" val="4121971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Supplies</a:t>
            </a:r>
          </a:p>
        </p:txBody>
      </p:sp>
      <p:sp>
        <p:nvSpPr>
          <p:cNvPr id="3" name="Content Placeholder 2"/>
          <p:cNvSpPr>
            <a:spLocks noGrp="1"/>
          </p:cNvSpPr>
          <p:nvPr>
            <p:ph idx="1"/>
          </p:nvPr>
        </p:nvSpPr>
        <p:spPr/>
        <p:txBody>
          <a:bodyPr/>
          <a:lstStyle/>
          <a:p>
            <a:r>
              <a:rPr lang="en-US" dirty="0"/>
              <a:t>All tangible personal property other than equipment</a:t>
            </a:r>
          </a:p>
          <a:p>
            <a:pPr lvl="1"/>
            <a:r>
              <a:rPr lang="en-US" dirty="0"/>
              <a:t>NEW All computing devices are supplies if less than $5000</a:t>
            </a:r>
          </a:p>
          <a:p>
            <a:r>
              <a:rPr lang="en-US" dirty="0"/>
              <a:t>NEW – Computing Devices 200.20</a:t>
            </a:r>
          </a:p>
          <a:p>
            <a:pPr lvl="1"/>
            <a:endParaRPr lang="en-US" dirty="0"/>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15</a:t>
            </a:fld>
            <a:endParaRPr lang="en-US"/>
          </a:p>
        </p:txBody>
      </p:sp>
    </p:spTree>
    <p:extLst>
      <p:ext uri="{BB962C8B-B14F-4D97-AF65-F5344CB8AC3E}">
        <p14:creationId xmlns:p14="http://schemas.microsoft.com/office/powerpoint/2010/main" val="3770919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96000" cy="944562"/>
          </a:xfrm>
        </p:spPr>
        <p:txBody>
          <a:bodyPr>
            <a:noAutofit/>
          </a:bodyPr>
          <a:lstStyle/>
          <a:p>
            <a:r>
              <a:rPr lang="en-US" sz="3200" dirty="0"/>
              <a:t>Do we still need to track small &amp; attractive items?</a:t>
            </a:r>
          </a:p>
        </p:txBody>
      </p:sp>
      <p:sp>
        <p:nvSpPr>
          <p:cNvPr id="3" name="Content Placeholder 2"/>
          <p:cNvSpPr>
            <a:spLocks noGrp="1"/>
          </p:cNvSpPr>
          <p:nvPr>
            <p:ph idx="1"/>
          </p:nvPr>
        </p:nvSpPr>
        <p:spPr/>
        <p:txBody>
          <a:bodyPr/>
          <a:lstStyle/>
          <a:p>
            <a:r>
              <a:rPr lang="en-US" dirty="0"/>
              <a:t>Entities must maintain </a:t>
            </a:r>
            <a:r>
              <a:rPr lang="en-US" i="1" dirty="0"/>
              <a:t>“effective control over, and </a:t>
            </a:r>
            <a:r>
              <a:rPr lang="en-US" i="1" u="sng" dirty="0">
                <a:solidFill>
                  <a:srgbClr val="C00000"/>
                </a:solidFill>
              </a:rPr>
              <a:t>accountability for, all funds, property and other assets.”</a:t>
            </a:r>
            <a:br>
              <a:rPr lang="en-US" b="1" i="1" u="sng" dirty="0">
                <a:solidFill>
                  <a:srgbClr val="C00000"/>
                </a:solidFill>
              </a:rPr>
            </a:br>
            <a:endParaRPr lang="en-US" b="1" i="1" u="sng" dirty="0">
              <a:solidFill>
                <a:srgbClr val="C00000"/>
              </a:solidFill>
            </a:endParaRPr>
          </a:p>
          <a:p>
            <a:r>
              <a:rPr lang="en-US" dirty="0"/>
              <a:t>Regardless of cost, grantee must maintain effective control and “</a:t>
            </a:r>
            <a:r>
              <a:rPr lang="en-US" i="1" u="sng" dirty="0">
                <a:solidFill>
                  <a:srgbClr val="C00000"/>
                </a:solidFill>
              </a:rPr>
              <a:t>safeguard all assets  </a:t>
            </a:r>
            <a:r>
              <a:rPr lang="en-US" i="1" dirty="0"/>
              <a:t>and assure that they are used solely for authorized purposes.”</a:t>
            </a:r>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16</a:t>
            </a:fld>
            <a:endParaRPr lang="en-US"/>
          </a:p>
        </p:txBody>
      </p:sp>
    </p:spTree>
    <p:extLst>
      <p:ext uri="{BB962C8B-B14F-4D97-AF65-F5344CB8AC3E}">
        <p14:creationId xmlns:p14="http://schemas.microsoft.com/office/powerpoint/2010/main" val="893352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Equipment </a:t>
            </a:r>
            <a:r>
              <a:rPr lang="en-US" sz="3600" dirty="0"/>
              <a:t>(</a:t>
            </a:r>
            <a:r>
              <a:rPr lang="en-US" sz="3200" dirty="0"/>
              <a:t>200.313</a:t>
            </a:r>
            <a:r>
              <a:rPr lang="en-US" sz="3600" dirty="0"/>
              <a:t>)</a:t>
            </a:r>
            <a:endParaRPr lang="en-US" dirty="0"/>
          </a:p>
        </p:txBody>
      </p:sp>
      <p:sp>
        <p:nvSpPr>
          <p:cNvPr id="3" name="Content Placeholder 2"/>
          <p:cNvSpPr>
            <a:spLocks noGrp="1"/>
          </p:cNvSpPr>
          <p:nvPr>
            <p:ph idx="1"/>
          </p:nvPr>
        </p:nvSpPr>
        <p:spPr/>
        <p:txBody>
          <a:bodyPr/>
          <a:lstStyle/>
          <a:p>
            <a:r>
              <a:rPr lang="en-US" dirty="0"/>
              <a:t>NEW – Cannot </a:t>
            </a:r>
            <a:r>
              <a:rPr lang="en-US" b="1" u="sng" dirty="0">
                <a:solidFill>
                  <a:srgbClr val="C00000"/>
                </a:solidFill>
              </a:rPr>
              <a:t>encumber</a:t>
            </a:r>
            <a:r>
              <a:rPr lang="en-US" dirty="0"/>
              <a:t> the property without approval</a:t>
            </a:r>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17</a:t>
            </a:fld>
            <a:endParaRPr lang="en-US"/>
          </a:p>
        </p:txBody>
      </p:sp>
    </p:spTree>
    <p:extLst>
      <p:ext uri="{BB962C8B-B14F-4D97-AF65-F5344CB8AC3E}">
        <p14:creationId xmlns:p14="http://schemas.microsoft.com/office/powerpoint/2010/main" val="1693013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Use of Equipment </a:t>
            </a:r>
            <a:r>
              <a:rPr lang="en-US" sz="3600" dirty="0"/>
              <a:t>(200.313)</a:t>
            </a:r>
            <a:endParaRPr lang="en-US" dirty="0"/>
          </a:p>
        </p:txBody>
      </p:sp>
      <p:sp>
        <p:nvSpPr>
          <p:cNvPr id="3" name="Content Placeholder 2"/>
          <p:cNvSpPr>
            <a:spLocks noGrp="1"/>
          </p:cNvSpPr>
          <p:nvPr>
            <p:ph idx="1"/>
          </p:nvPr>
        </p:nvSpPr>
        <p:spPr/>
        <p:txBody>
          <a:bodyPr>
            <a:normAutofit fontScale="85000" lnSpcReduction="20000"/>
          </a:bodyPr>
          <a:lstStyle/>
          <a:p>
            <a:r>
              <a:rPr lang="en-US" dirty="0"/>
              <a:t>Equipment must be used by the college in the program or project for which it was acquired as long as needed, whether or not the project or program continues to be supported by the grant</a:t>
            </a:r>
            <a:br>
              <a:rPr lang="en-US" dirty="0"/>
            </a:br>
            <a:endParaRPr lang="en-US" dirty="0"/>
          </a:p>
          <a:p>
            <a:r>
              <a:rPr lang="en-US" dirty="0"/>
              <a:t>When no longer needed, the equipment may be used in other activities in using the following priority:</a:t>
            </a:r>
          </a:p>
          <a:p>
            <a:pPr lvl="1"/>
            <a:r>
              <a:rPr lang="en-US" dirty="0"/>
              <a:t>Projects supported by the grant</a:t>
            </a:r>
          </a:p>
          <a:p>
            <a:pPr lvl="1"/>
            <a:r>
              <a:rPr lang="en-US" dirty="0"/>
              <a:t>Projects supported by other colleges</a:t>
            </a:r>
            <a:br>
              <a:rPr lang="en-US" dirty="0"/>
            </a:br>
            <a:endParaRPr lang="en-US" dirty="0"/>
          </a:p>
          <a:p>
            <a:r>
              <a:rPr lang="en-US" dirty="0"/>
              <a:t>Equipment may be shared provided such use will not interfere with work on the original project</a:t>
            </a:r>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18</a:t>
            </a:fld>
            <a:endParaRPr lang="en-US"/>
          </a:p>
        </p:txBody>
      </p:sp>
    </p:spTree>
    <p:extLst>
      <p:ext uri="{BB962C8B-B14F-4D97-AF65-F5344CB8AC3E}">
        <p14:creationId xmlns:p14="http://schemas.microsoft.com/office/powerpoint/2010/main" val="3055320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96000" cy="944562"/>
          </a:xfrm>
        </p:spPr>
        <p:txBody>
          <a:bodyPr>
            <a:normAutofit/>
          </a:bodyPr>
          <a:lstStyle/>
          <a:p>
            <a:r>
              <a:rPr lang="en-US" sz="3600" dirty="0"/>
              <a:t>Equipment Procedures </a:t>
            </a:r>
            <a:r>
              <a:rPr lang="en-US" sz="2400" dirty="0"/>
              <a:t>(200.313)</a:t>
            </a:r>
            <a:endParaRPr lang="en-US" sz="3600" dirty="0"/>
          </a:p>
        </p:txBody>
      </p:sp>
      <p:sp>
        <p:nvSpPr>
          <p:cNvPr id="3" name="Content Placeholder 2"/>
          <p:cNvSpPr>
            <a:spLocks noGrp="1"/>
          </p:cNvSpPr>
          <p:nvPr>
            <p:ph idx="1"/>
          </p:nvPr>
        </p:nvSpPr>
        <p:spPr/>
        <p:txBody>
          <a:bodyPr>
            <a:normAutofit fontScale="77500" lnSpcReduction="20000"/>
          </a:bodyPr>
          <a:lstStyle/>
          <a:p>
            <a:r>
              <a:rPr lang="en-US" dirty="0"/>
              <a:t>Property records</a:t>
            </a:r>
          </a:p>
          <a:p>
            <a:pPr lvl="1"/>
            <a:r>
              <a:rPr lang="en-US" dirty="0"/>
              <a:t>Description</a:t>
            </a:r>
          </a:p>
          <a:p>
            <a:pPr lvl="1"/>
            <a:r>
              <a:rPr lang="en-US" dirty="0"/>
              <a:t>Serial number or other ID</a:t>
            </a:r>
          </a:p>
          <a:p>
            <a:pPr lvl="1"/>
            <a:r>
              <a:rPr lang="en-US" dirty="0"/>
              <a:t>Source of funding</a:t>
            </a:r>
          </a:p>
          <a:p>
            <a:pPr lvl="1"/>
            <a:r>
              <a:rPr lang="en-US" dirty="0"/>
              <a:t>Title</a:t>
            </a:r>
          </a:p>
          <a:p>
            <a:pPr lvl="1"/>
            <a:r>
              <a:rPr lang="en-US" dirty="0"/>
              <a:t>Use and condition</a:t>
            </a:r>
          </a:p>
          <a:p>
            <a:pPr lvl="1"/>
            <a:r>
              <a:rPr lang="en-US" dirty="0"/>
              <a:t>Disposition date including sale prices</a:t>
            </a:r>
          </a:p>
          <a:p>
            <a:r>
              <a:rPr lang="en-US" dirty="0"/>
              <a:t>Physical inventory at least every 2 years</a:t>
            </a:r>
          </a:p>
          <a:p>
            <a:r>
              <a:rPr lang="en-US" dirty="0"/>
              <a:t>Control system to prevent loss, damage or theft</a:t>
            </a:r>
          </a:p>
          <a:p>
            <a:pPr lvl="1"/>
            <a:r>
              <a:rPr lang="en-US" dirty="0"/>
              <a:t>All incidents must be investigated</a:t>
            </a:r>
          </a:p>
          <a:p>
            <a:r>
              <a:rPr lang="en-US" dirty="0"/>
              <a:t>Adequate maintenance procedures</a:t>
            </a:r>
          </a:p>
          <a:p>
            <a:r>
              <a:rPr lang="en-US" dirty="0"/>
              <a:t>This process will be a part of our monitoring process</a:t>
            </a:r>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19</a:t>
            </a:fld>
            <a:endParaRPr lang="en-US"/>
          </a:p>
        </p:txBody>
      </p:sp>
    </p:spTree>
    <p:extLst>
      <p:ext uri="{BB962C8B-B14F-4D97-AF65-F5344CB8AC3E}">
        <p14:creationId xmlns:p14="http://schemas.microsoft.com/office/powerpoint/2010/main" val="282545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What Regulations Should guide the use of Perkins funds?</a:t>
            </a:r>
          </a:p>
        </p:txBody>
      </p:sp>
      <p:sp>
        <p:nvSpPr>
          <p:cNvPr id="7" name="Text Placeholder 6"/>
          <p:cNvSpPr>
            <a:spLocks noGrp="1"/>
          </p:cNvSpPr>
          <p:nvPr>
            <p:ph type="body" idx="1"/>
          </p:nvPr>
        </p:nvSpPr>
        <p:spPr/>
        <p:txBody>
          <a:bodyPr/>
          <a:lstStyle/>
          <a:p>
            <a:r>
              <a:rPr lang="en-US" dirty="0"/>
              <a:t>Legal Authorities</a:t>
            </a:r>
          </a:p>
        </p:txBody>
      </p:sp>
      <p:sp>
        <p:nvSpPr>
          <p:cNvPr id="4" name="Date Placeholder 3"/>
          <p:cNvSpPr>
            <a:spLocks noGrp="1"/>
          </p:cNvSpPr>
          <p:nvPr>
            <p:ph type="dt" sz="half" idx="10"/>
          </p:nvPr>
        </p:nvSpPr>
        <p:spPr/>
        <p:txBody>
          <a:bodyPr/>
          <a:lstStyle/>
          <a:p>
            <a:fld id="{8F89085A-6F1E-42B7-ADB4-8C5113284129}" type="datetime1">
              <a:rPr lang="en-US" smtClean="0"/>
              <a:pPr/>
              <a:t>9/6/2016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a:t>
            </a:fld>
            <a:endParaRPr lang="en-US"/>
          </a:p>
        </p:txBody>
      </p:sp>
    </p:spTree>
    <p:extLst>
      <p:ext uri="{BB962C8B-B14F-4D97-AF65-F5344CB8AC3E}">
        <p14:creationId xmlns:p14="http://schemas.microsoft.com/office/powerpoint/2010/main" val="144403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What is Supplanting?</a:t>
            </a:r>
          </a:p>
        </p:txBody>
      </p:sp>
      <p:sp>
        <p:nvSpPr>
          <p:cNvPr id="7" name="Text Placeholder 6"/>
          <p:cNvSpPr>
            <a:spLocks noGrp="1"/>
          </p:cNvSpPr>
          <p:nvPr>
            <p:ph type="body" idx="1"/>
          </p:nvPr>
        </p:nvSpPr>
        <p:spPr/>
        <p:txBody>
          <a:bodyPr/>
          <a:lstStyle/>
          <a:p>
            <a:r>
              <a:rPr lang="en-US" dirty="0"/>
              <a:t>Carl D Perkins Career and Technical Education Act of 2006</a:t>
            </a:r>
          </a:p>
          <a:p>
            <a:r>
              <a:rPr lang="en-US" dirty="0"/>
              <a:t>PL 109-270 Title III, Part A, Section 311</a:t>
            </a:r>
          </a:p>
        </p:txBody>
      </p:sp>
      <p:sp>
        <p:nvSpPr>
          <p:cNvPr id="4" name="Date Placeholder 3"/>
          <p:cNvSpPr>
            <a:spLocks noGrp="1"/>
          </p:cNvSpPr>
          <p:nvPr>
            <p:ph type="dt" sz="half" idx="10"/>
          </p:nvPr>
        </p:nvSpPr>
        <p:spPr/>
        <p:txBody>
          <a:bodyPr/>
          <a:lstStyle/>
          <a:p>
            <a:fld id="{8F89085A-6F1E-42B7-ADB4-8C5113284129}" type="datetime1">
              <a:rPr lang="en-US" smtClean="0"/>
              <a:pPr/>
              <a:t>9/6/2016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20</a:t>
            </a:fld>
            <a:endParaRPr lang="en-US"/>
          </a:p>
        </p:txBody>
      </p:sp>
    </p:spTree>
    <p:extLst>
      <p:ext uri="{BB962C8B-B14F-4D97-AF65-F5344CB8AC3E}">
        <p14:creationId xmlns:p14="http://schemas.microsoft.com/office/powerpoint/2010/main" val="1561450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Case 1</a:t>
            </a:r>
          </a:p>
        </p:txBody>
      </p:sp>
      <p:sp>
        <p:nvSpPr>
          <p:cNvPr id="7" name="Content Placeholder 6"/>
          <p:cNvSpPr>
            <a:spLocks noGrp="1"/>
          </p:cNvSpPr>
          <p:nvPr>
            <p:ph sz="half" idx="1"/>
          </p:nvPr>
        </p:nvSpPr>
        <p:spPr/>
        <p:txBody>
          <a:bodyPr>
            <a:normAutofit/>
          </a:bodyPr>
          <a:lstStyle/>
          <a:p>
            <a:r>
              <a:rPr lang="en-US" dirty="0"/>
              <a:t>ABC College is upgrading computers on their campus on a 5 year cycle.</a:t>
            </a:r>
            <a:br>
              <a:rPr lang="en-US" dirty="0"/>
            </a:br>
            <a:br>
              <a:rPr lang="en-US" dirty="0"/>
            </a:br>
            <a:r>
              <a:rPr lang="en-US" b="1" i="1" dirty="0"/>
              <a:t>May ABC College fund computer upgrades for CTE programs using Perkins funds?</a:t>
            </a:r>
          </a:p>
        </p:txBody>
      </p:sp>
      <p:sp>
        <p:nvSpPr>
          <p:cNvPr id="4" name="Date Placeholder 3"/>
          <p:cNvSpPr>
            <a:spLocks noGrp="1"/>
          </p:cNvSpPr>
          <p:nvPr>
            <p:ph type="dt" sz="half" idx="10"/>
          </p:nvPr>
        </p:nvSpPr>
        <p:spPr/>
        <p:txBody>
          <a:bodyPr/>
          <a:lstStyle/>
          <a:p>
            <a:fld id="{331CE040-2E79-4EF6-B110-590348DE69FC}" type="datetime1">
              <a:rPr lang="en-US" smtClean="0"/>
              <a:pPr/>
              <a:t>9/6/2016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21</a:t>
            </a:fld>
            <a:endParaRPr lang="en-US"/>
          </a:p>
        </p:txBody>
      </p:sp>
      <p:pic>
        <p:nvPicPr>
          <p:cNvPr id="11" name="Content Placeholder 10" descr="Description Computer lab 1.jpg"/>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2727840"/>
            <a:ext cx="4038600" cy="2270682"/>
          </a:xfrm>
        </p:spPr>
      </p:pic>
    </p:spTree>
    <p:extLst>
      <p:ext uri="{BB962C8B-B14F-4D97-AF65-F5344CB8AC3E}">
        <p14:creationId xmlns:p14="http://schemas.microsoft.com/office/powerpoint/2010/main" val="1024819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Answer to Case 1</a:t>
            </a:r>
          </a:p>
        </p:txBody>
      </p:sp>
      <p:sp>
        <p:nvSpPr>
          <p:cNvPr id="7" name="Content Placeholder 6"/>
          <p:cNvSpPr>
            <a:spLocks noGrp="1"/>
          </p:cNvSpPr>
          <p:nvPr>
            <p:ph idx="1"/>
          </p:nvPr>
        </p:nvSpPr>
        <p:spPr/>
        <p:txBody>
          <a:bodyPr>
            <a:normAutofit/>
          </a:bodyPr>
          <a:lstStyle/>
          <a:p>
            <a:r>
              <a:rPr lang="en-US" dirty="0"/>
              <a:t>No</a:t>
            </a:r>
          </a:p>
          <a:p>
            <a:r>
              <a:rPr lang="en-US" dirty="0"/>
              <a:t>Five year funding cycle implies ongoing use of Perkins funds to accomplish something that other funds should be used to do</a:t>
            </a:r>
          </a:p>
          <a:p>
            <a:pPr lvl="1"/>
            <a:r>
              <a:rPr lang="en-US" dirty="0"/>
              <a:t>Remember, Perkins funds should be used for program enhancement or improvement</a:t>
            </a:r>
          </a:p>
          <a:p>
            <a:r>
              <a:rPr lang="en-US" dirty="0"/>
              <a:t>CTE programs should be treated the same as other state funded programs</a:t>
            </a:r>
          </a:p>
          <a:p>
            <a:endParaRPr lang="en-US" i="1" dirty="0"/>
          </a:p>
        </p:txBody>
      </p:sp>
      <p:sp>
        <p:nvSpPr>
          <p:cNvPr id="4" name="Date Placeholder 3"/>
          <p:cNvSpPr>
            <a:spLocks noGrp="1"/>
          </p:cNvSpPr>
          <p:nvPr>
            <p:ph type="dt" sz="half" idx="10"/>
          </p:nvPr>
        </p:nvSpPr>
        <p:spPr/>
        <p:txBody>
          <a:bodyPr/>
          <a:lstStyle/>
          <a:p>
            <a:fld id="{8F89085A-6F1E-42B7-ADB4-8C5113284129}" type="datetime1">
              <a:rPr lang="en-US" smtClean="0"/>
              <a:pPr/>
              <a:t>9/6/2016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22</a:t>
            </a:fld>
            <a:endParaRPr lang="en-US"/>
          </a:p>
        </p:txBody>
      </p:sp>
    </p:spTree>
    <p:extLst>
      <p:ext uri="{BB962C8B-B14F-4D97-AF65-F5344CB8AC3E}">
        <p14:creationId xmlns:p14="http://schemas.microsoft.com/office/powerpoint/2010/main" val="2359727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Case 2</a:t>
            </a:r>
          </a:p>
        </p:txBody>
      </p:sp>
      <p:sp>
        <p:nvSpPr>
          <p:cNvPr id="9" name="Content Placeholder 8"/>
          <p:cNvSpPr>
            <a:spLocks noGrp="1"/>
          </p:cNvSpPr>
          <p:nvPr>
            <p:ph idx="1"/>
          </p:nvPr>
        </p:nvSpPr>
        <p:spPr/>
        <p:txBody>
          <a:bodyPr/>
          <a:lstStyle/>
          <a:p>
            <a:r>
              <a:rPr lang="en-US" dirty="0"/>
              <a:t>All non CTE programs at ABC College receive a budget allocation from state funds.  CTE programs do not receive an allocation from state funds.  ABC College uses Perkins to fund the yearly budget allocation.</a:t>
            </a:r>
          </a:p>
          <a:p>
            <a:r>
              <a:rPr lang="en-US" dirty="0"/>
              <a:t>May ABC College use Perkins funds as an annual budget allotment?</a:t>
            </a:r>
          </a:p>
          <a:p>
            <a:pPr marL="0" indent="0">
              <a:buNone/>
            </a:pPr>
            <a:endParaRPr lang="en-US" dirty="0"/>
          </a:p>
        </p:txBody>
      </p:sp>
      <p:sp>
        <p:nvSpPr>
          <p:cNvPr id="4" name="Date Placeholder 3"/>
          <p:cNvSpPr>
            <a:spLocks noGrp="1"/>
          </p:cNvSpPr>
          <p:nvPr>
            <p:ph type="dt" sz="half" idx="10"/>
          </p:nvPr>
        </p:nvSpPr>
        <p:spPr/>
        <p:txBody>
          <a:bodyPr/>
          <a:lstStyle/>
          <a:p>
            <a:fld id="{8F89085A-6F1E-42B7-ADB4-8C5113284129}" type="datetime1">
              <a:rPr lang="en-US" smtClean="0"/>
              <a:pPr/>
              <a:t>9/6/2016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23</a:t>
            </a:fld>
            <a:endParaRPr lang="en-US"/>
          </a:p>
        </p:txBody>
      </p:sp>
    </p:spTree>
    <p:extLst>
      <p:ext uri="{BB962C8B-B14F-4D97-AF65-F5344CB8AC3E}">
        <p14:creationId xmlns:p14="http://schemas.microsoft.com/office/powerpoint/2010/main" val="3415436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to Case 2</a:t>
            </a:r>
          </a:p>
        </p:txBody>
      </p:sp>
      <p:sp>
        <p:nvSpPr>
          <p:cNvPr id="3" name="Content Placeholder 2"/>
          <p:cNvSpPr>
            <a:spLocks noGrp="1"/>
          </p:cNvSpPr>
          <p:nvPr>
            <p:ph idx="1"/>
          </p:nvPr>
        </p:nvSpPr>
        <p:spPr/>
        <p:txBody>
          <a:bodyPr>
            <a:normAutofit fontScale="92500"/>
          </a:bodyPr>
          <a:lstStyle/>
          <a:p>
            <a:r>
              <a:rPr lang="en-US" dirty="0"/>
              <a:t>No</a:t>
            </a:r>
          </a:p>
          <a:p>
            <a:r>
              <a:rPr lang="en-US" dirty="0"/>
              <a:t>Since ABC College provides all non-CTE programs with a budget allotment using state funds, the use of Perkins funds to do the same for CTE programs is considered supplanting</a:t>
            </a:r>
          </a:p>
          <a:p>
            <a:pPr lvl="1"/>
            <a:r>
              <a:rPr lang="en-US" dirty="0"/>
              <a:t>Remember, Perkins funds should be used for program enhancement or improvement</a:t>
            </a:r>
          </a:p>
          <a:p>
            <a:r>
              <a:rPr lang="en-US" dirty="0"/>
              <a:t>CTE programs should be treated the same as other state funded programs</a:t>
            </a:r>
          </a:p>
          <a:p>
            <a:endParaRPr lang="en-US" dirty="0"/>
          </a:p>
          <a:p>
            <a:pPr lvl="1"/>
            <a:endParaRPr lang="en-US" dirty="0"/>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24</a:t>
            </a:fld>
            <a:endParaRPr lang="en-US"/>
          </a:p>
        </p:txBody>
      </p:sp>
    </p:spTree>
    <p:extLst>
      <p:ext uri="{BB962C8B-B14F-4D97-AF65-F5344CB8AC3E}">
        <p14:creationId xmlns:p14="http://schemas.microsoft.com/office/powerpoint/2010/main" val="386432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Statutes</a:t>
            </a:r>
          </a:p>
        </p:txBody>
      </p:sp>
      <p:sp>
        <p:nvSpPr>
          <p:cNvPr id="7" name="Content Placeholder 6"/>
          <p:cNvSpPr>
            <a:spLocks noGrp="1"/>
          </p:cNvSpPr>
          <p:nvPr>
            <p:ph sz="half" idx="1"/>
          </p:nvPr>
        </p:nvSpPr>
        <p:spPr/>
        <p:txBody>
          <a:bodyPr/>
          <a:lstStyle/>
          <a:p>
            <a:r>
              <a:rPr lang="en-US" dirty="0"/>
              <a:t>Carl D. Perkins Career and Technical Education Act of 2006</a:t>
            </a:r>
          </a:p>
          <a:p>
            <a:r>
              <a:rPr lang="en-US" dirty="0"/>
              <a:t>General Education Provisions Act </a:t>
            </a:r>
          </a:p>
        </p:txBody>
      </p:sp>
      <p:pic>
        <p:nvPicPr>
          <p:cNvPr id="9" name="Content Placeholder 8" descr="Чудо, имя которому Книга: января 2011"/>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29175" y="1901031"/>
            <a:ext cx="3676650" cy="3924300"/>
          </a:xfrm>
        </p:spPr>
      </p:pic>
      <p:sp>
        <p:nvSpPr>
          <p:cNvPr id="4" name="Date Placeholder 3"/>
          <p:cNvSpPr>
            <a:spLocks noGrp="1"/>
          </p:cNvSpPr>
          <p:nvPr>
            <p:ph type="dt" sz="half" idx="10"/>
          </p:nvPr>
        </p:nvSpPr>
        <p:spPr/>
        <p:txBody>
          <a:bodyPr/>
          <a:lstStyle/>
          <a:p>
            <a:fld id="{331CE040-2E79-4EF6-B110-590348DE69FC}" type="datetime1">
              <a:rPr lang="en-US" smtClean="0"/>
              <a:pPr/>
              <a:t>9/6/2016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3</a:t>
            </a:fld>
            <a:endParaRPr lang="en-US"/>
          </a:p>
        </p:txBody>
      </p:sp>
    </p:spTree>
    <p:extLst>
      <p:ext uri="{BB962C8B-B14F-4D97-AF65-F5344CB8AC3E}">
        <p14:creationId xmlns:p14="http://schemas.microsoft.com/office/powerpoint/2010/main" val="402629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Regulations</a:t>
            </a:r>
          </a:p>
        </p:txBody>
      </p:sp>
      <p:sp>
        <p:nvSpPr>
          <p:cNvPr id="3" name="Content Placeholder 2"/>
          <p:cNvSpPr>
            <a:spLocks noGrp="1"/>
          </p:cNvSpPr>
          <p:nvPr>
            <p:ph sz="half" idx="1"/>
          </p:nvPr>
        </p:nvSpPr>
        <p:spPr>
          <a:xfrm>
            <a:off x="457200" y="1600200"/>
            <a:ext cx="8305800" cy="4525963"/>
          </a:xfrm>
        </p:spPr>
        <p:txBody>
          <a:bodyPr>
            <a:normAutofit/>
          </a:bodyPr>
          <a:lstStyle/>
          <a:p>
            <a:r>
              <a:rPr lang="en-US" sz="3200" dirty="0"/>
              <a:t>E</a:t>
            </a:r>
            <a:r>
              <a:rPr lang="en-US" sz="2000" dirty="0"/>
              <a:t>ducation </a:t>
            </a:r>
            <a:r>
              <a:rPr lang="en-US" sz="3200" dirty="0"/>
              <a:t>D</a:t>
            </a:r>
            <a:r>
              <a:rPr lang="en-US" sz="2000" dirty="0"/>
              <a:t>epartment </a:t>
            </a:r>
            <a:r>
              <a:rPr lang="en-US" sz="3200" dirty="0"/>
              <a:t>G</a:t>
            </a:r>
            <a:r>
              <a:rPr lang="en-US" sz="2000" dirty="0"/>
              <a:t>eneral </a:t>
            </a:r>
            <a:r>
              <a:rPr lang="en-US" sz="3200" dirty="0"/>
              <a:t>A</a:t>
            </a:r>
            <a:r>
              <a:rPr lang="en-US" sz="2000" dirty="0"/>
              <a:t>dministrative </a:t>
            </a:r>
            <a:r>
              <a:rPr lang="en-US" sz="3200" dirty="0"/>
              <a:t>R</a:t>
            </a:r>
            <a:r>
              <a:rPr lang="en-US" sz="2000" dirty="0"/>
              <a:t>egulations (EDGAR)</a:t>
            </a:r>
          </a:p>
          <a:p>
            <a:pPr lvl="1"/>
            <a:r>
              <a:rPr lang="en-US" sz="2000" dirty="0"/>
              <a:t>Including Part 200</a:t>
            </a:r>
          </a:p>
          <a:p>
            <a:r>
              <a:rPr lang="en-US" sz="2400" dirty="0"/>
              <a:t>OMB Circulars</a:t>
            </a:r>
          </a:p>
        </p:txBody>
      </p:sp>
      <p:pic>
        <p:nvPicPr>
          <p:cNvPr id="7" name="Content Placeholder 6" descr="Hasta aquí todo está claro, el problema radica en lagestación del ..."/>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114800" y="2565665"/>
            <a:ext cx="4038600" cy="3560498"/>
          </a:xfrm>
        </p:spPr>
      </p:pic>
      <p:sp>
        <p:nvSpPr>
          <p:cNvPr id="5" name="Date Placeholder 4"/>
          <p:cNvSpPr>
            <a:spLocks noGrp="1"/>
          </p:cNvSpPr>
          <p:nvPr>
            <p:ph type="dt" sz="half" idx="10"/>
          </p:nvPr>
        </p:nvSpPr>
        <p:spPr/>
        <p:txBody>
          <a:bodyPr/>
          <a:lstStyle/>
          <a:p>
            <a:fld id="{4F2DE26E-BECB-4060-9299-C96746AEAA62}" type="datetime1">
              <a:rPr lang="en-US" smtClean="0"/>
              <a:pPr/>
              <a:t>9/6/2016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4</a:t>
            </a:fld>
            <a:endParaRPr lang="en-US"/>
          </a:p>
        </p:txBody>
      </p:sp>
    </p:spTree>
    <p:extLst>
      <p:ext uri="{BB962C8B-B14F-4D97-AF65-F5344CB8AC3E}">
        <p14:creationId xmlns:p14="http://schemas.microsoft.com/office/powerpoint/2010/main" val="3642752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Guidance Resources</a:t>
            </a:r>
          </a:p>
        </p:txBody>
      </p:sp>
      <p:sp>
        <p:nvSpPr>
          <p:cNvPr id="3" name="Content Placeholder 2"/>
          <p:cNvSpPr>
            <a:spLocks noGrp="1"/>
          </p:cNvSpPr>
          <p:nvPr>
            <p:ph sz="half" idx="1"/>
          </p:nvPr>
        </p:nvSpPr>
        <p:spPr>
          <a:xfrm>
            <a:off x="457200" y="1600200"/>
            <a:ext cx="8229600" cy="4525963"/>
          </a:xfrm>
        </p:spPr>
        <p:txBody>
          <a:bodyPr>
            <a:normAutofit/>
          </a:bodyPr>
          <a:lstStyle/>
          <a:p>
            <a:r>
              <a:rPr lang="en-US" sz="2000" dirty="0"/>
              <a:t>Guidance on Gender Equity in CTE – June 15, 2016</a:t>
            </a:r>
          </a:p>
          <a:p>
            <a:r>
              <a:rPr lang="en-US" sz="2000" dirty="0"/>
              <a:t>Program Memo Regarding Program Income – February 5, 2016</a:t>
            </a:r>
          </a:p>
          <a:p>
            <a:r>
              <a:rPr lang="en-US" sz="2000" dirty="0"/>
              <a:t>Non-Regulatory Guidance Q &amp; A Version 4.0 – April 24, 2015</a:t>
            </a:r>
          </a:p>
          <a:p>
            <a:r>
              <a:rPr lang="en-US" sz="2000" dirty="0"/>
              <a:t>Non-Regulatory Guidance Q &amp; A Version 3.0 – June 2, 2009</a:t>
            </a:r>
          </a:p>
          <a:p>
            <a:r>
              <a:rPr lang="en-US" sz="2000" dirty="0"/>
              <a:t>Non-Regulatory Guidance Q &amp; A Version 2.0 – June 7, 2007</a:t>
            </a:r>
          </a:p>
          <a:p>
            <a:r>
              <a:rPr lang="en-US" sz="2000" dirty="0"/>
              <a:t>Non-Regulatory Guidance Q &amp; A Version 1.0 – January 9, 2007</a:t>
            </a:r>
          </a:p>
          <a:p>
            <a:r>
              <a:rPr lang="en-US" sz="2000" dirty="0"/>
              <a:t>The Perkins Collaborative Resource Network (PCRN)  </a:t>
            </a:r>
          </a:p>
          <a:p>
            <a:pPr lvl="1"/>
            <a:r>
              <a:rPr lang="en-US" sz="1800" dirty="0">
                <a:hlinkClick r:id="rId2"/>
              </a:rPr>
              <a:t>http://cte.ed.gov/</a:t>
            </a:r>
            <a:endParaRPr lang="en-US" sz="1800" dirty="0"/>
          </a:p>
          <a:p>
            <a:pPr lvl="1"/>
            <a:r>
              <a:rPr lang="en-US" sz="1800" dirty="0">
                <a:hlinkClick r:id="rId3"/>
              </a:rPr>
              <a:t>http://cte.ed.gov/legislation/perkins-policy-guidance</a:t>
            </a:r>
            <a:endParaRPr lang="en-US" sz="1800" dirty="0"/>
          </a:p>
          <a:p>
            <a:pPr lvl="1"/>
            <a:endParaRPr lang="en-US" sz="1600" dirty="0"/>
          </a:p>
          <a:p>
            <a:pPr lvl="1"/>
            <a:endParaRPr lang="en-US" sz="1600" dirty="0"/>
          </a:p>
          <a:p>
            <a:endParaRPr lang="en-US" dirty="0"/>
          </a:p>
          <a:p>
            <a:endParaRPr lang="en-US" dirty="0"/>
          </a:p>
        </p:txBody>
      </p:sp>
      <p:sp>
        <p:nvSpPr>
          <p:cNvPr id="5" name="Date Placeholder 4"/>
          <p:cNvSpPr>
            <a:spLocks noGrp="1"/>
          </p:cNvSpPr>
          <p:nvPr>
            <p:ph type="dt" sz="half" idx="10"/>
          </p:nvPr>
        </p:nvSpPr>
        <p:spPr/>
        <p:txBody>
          <a:bodyPr/>
          <a:lstStyle/>
          <a:p>
            <a:fld id="{4F2DE26E-BECB-4060-9299-C96746AEAA62}" type="datetime1">
              <a:rPr lang="en-US" smtClean="0"/>
              <a:pPr/>
              <a:t>9/12/2016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5</a:t>
            </a:fld>
            <a:endParaRPr lang="en-US"/>
          </a:p>
        </p:txBody>
      </p:sp>
    </p:spTree>
    <p:extLst>
      <p:ext uri="{BB962C8B-B14F-4D97-AF65-F5344CB8AC3E}">
        <p14:creationId xmlns:p14="http://schemas.microsoft.com/office/powerpoint/2010/main" val="1571582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EDGAR 101</a:t>
            </a:r>
          </a:p>
        </p:txBody>
      </p:sp>
      <p:sp>
        <p:nvSpPr>
          <p:cNvPr id="8" name="Text Placeholder 7"/>
          <p:cNvSpPr>
            <a:spLocks noGrp="1"/>
          </p:cNvSpPr>
          <p:nvPr>
            <p:ph type="body" idx="1"/>
          </p:nvPr>
        </p:nvSpPr>
        <p:spPr/>
        <p:txBody>
          <a:bodyPr/>
          <a:lstStyle/>
          <a:p>
            <a:r>
              <a:rPr lang="en-US" dirty="0"/>
              <a:t>An Introduction to EDGAR Regulations</a:t>
            </a:r>
          </a:p>
        </p:txBody>
      </p:sp>
      <p:sp>
        <p:nvSpPr>
          <p:cNvPr id="5" name="Date Placeholder 4"/>
          <p:cNvSpPr>
            <a:spLocks noGrp="1"/>
          </p:cNvSpPr>
          <p:nvPr>
            <p:ph type="dt" sz="half" idx="10"/>
          </p:nvPr>
        </p:nvSpPr>
        <p:spPr/>
        <p:txBody>
          <a:bodyPr/>
          <a:lstStyle/>
          <a:p>
            <a:fld id="{4F2DE26E-BECB-4060-9299-C96746AEAA62}" type="datetime1">
              <a:rPr lang="en-US" smtClean="0"/>
              <a:pPr/>
              <a:t>9/12/2016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6</a:t>
            </a:fld>
            <a:endParaRPr lang="en-US"/>
          </a:p>
        </p:txBody>
      </p:sp>
    </p:spTree>
    <p:extLst>
      <p:ext uri="{BB962C8B-B14F-4D97-AF65-F5344CB8AC3E}">
        <p14:creationId xmlns:p14="http://schemas.microsoft.com/office/powerpoint/2010/main" val="3697633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Obligations </a:t>
            </a:r>
            <a:r>
              <a:rPr lang="en-US" sz="2800" i="1" dirty="0"/>
              <a:t>(76.707)</a:t>
            </a:r>
            <a:endParaRPr lang="en-US" i="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29074052"/>
              </p:ext>
            </p:extLst>
          </p:nvPr>
        </p:nvGraphicFramePr>
        <p:xfrm>
          <a:off x="457200" y="1600200"/>
          <a:ext cx="8229600" cy="2494280"/>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1869246484"/>
                    </a:ext>
                  </a:extLst>
                </a:gridCol>
                <a:gridCol w="4800600">
                  <a:extLst>
                    <a:ext uri="{9D8B030D-6E8A-4147-A177-3AD203B41FA5}">
                      <a16:colId xmlns:a16="http://schemas.microsoft.com/office/drawing/2014/main" val="3006698665"/>
                    </a:ext>
                  </a:extLst>
                </a:gridCol>
              </a:tblGrid>
              <a:tr h="370840">
                <a:tc>
                  <a:txBody>
                    <a:bodyPr/>
                    <a:lstStyle/>
                    <a:p>
                      <a:r>
                        <a:rPr lang="en-US" dirty="0"/>
                        <a:t>Type of Obligations</a:t>
                      </a:r>
                    </a:p>
                  </a:txBody>
                  <a:tcPr>
                    <a:solidFill>
                      <a:schemeClr val="tx2">
                        <a:lumMod val="50000"/>
                      </a:schemeClr>
                    </a:solidFill>
                  </a:tcPr>
                </a:tc>
                <a:tc>
                  <a:txBody>
                    <a:bodyPr/>
                    <a:lstStyle/>
                    <a:p>
                      <a:r>
                        <a:rPr lang="en-US" dirty="0"/>
                        <a:t>When Obligation Occurs</a:t>
                      </a:r>
                    </a:p>
                  </a:txBody>
                  <a:tcPr>
                    <a:solidFill>
                      <a:schemeClr val="tx2">
                        <a:lumMod val="50000"/>
                      </a:schemeClr>
                    </a:solidFill>
                  </a:tcPr>
                </a:tc>
                <a:extLst>
                  <a:ext uri="{0D108BD9-81ED-4DB2-BD59-A6C34878D82A}">
                    <a16:rowId xmlns:a16="http://schemas.microsoft.com/office/drawing/2014/main" val="857314754"/>
                  </a:ext>
                </a:extLst>
              </a:tr>
              <a:tr h="370840">
                <a:tc>
                  <a:txBody>
                    <a:bodyPr/>
                    <a:lstStyle/>
                    <a:p>
                      <a:r>
                        <a:rPr lang="en-US" dirty="0"/>
                        <a:t>Acquisition of Property</a:t>
                      </a:r>
                    </a:p>
                  </a:txBody>
                  <a:tcPr/>
                </a:tc>
                <a:tc>
                  <a:txBody>
                    <a:bodyPr/>
                    <a:lstStyle/>
                    <a:p>
                      <a:r>
                        <a:rPr lang="en-US" dirty="0"/>
                        <a:t>Date of binding written commitment</a:t>
                      </a:r>
                    </a:p>
                  </a:txBody>
                  <a:tcPr/>
                </a:tc>
                <a:extLst>
                  <a:ext uri="{0D108BD9-81ED-4DB2-BD59-A6C34878D82A}">
                    <a16:rowId xmlns:a16="http://schemas.microsoft.com/office/drawing/2014/main" val="3045522241"/>
                  </a:ext>
                </a:extLst>
              </a:tr>
              <a:tr h="370840">
                <a:tc>
                  <a:txBody>
                    <a:bodyPr/>
                    <a:lstStyle/>
                    <a:p>
                      <a:r>
                        <a:rPr lang="en-US" dirty="0"/>
                        <a:t>Personal Services by</a:t>
                      </a:r>
                      <a:r>
                        <a:rPr lang="en-US" baseline="0" dirty="0"/>
                        <a:t> Employee</a:t>
                      </a:r>
                      <a:endParaRPr lang="en-US" dirty="0"/>
                    </a:p>
                  </a:txBody>
                  <a:tcPr/>
                </a:tc>
                <a:tc>
                  <a:txBody>
                    <a:bodyPr/>
                    <a:lstStyle/>
                    <a:p>
                      <a:r>
                        <a:rPr lang="en-US" dirty="0"/>
                        <a:t>When</a:t>
                      </a:r>
                      <a:r>
                        <a:rPr lang="en-US" baseline="0" dirty="0"/>
                        <a:t> services are performed</a:t>
                      </a:r>
                      <a:endParaRPr lang="en-US" dirty="0"/>
                    </a:p>
                  </a:txBody>
                  <a:tcPr/>
                </a:tc>
                <a:extLst>
                  <a:ext uri="{0D108BD9-81ED-4DB2-BD59-A6C34878D82A}">
                    <a16:rowId xmlns:a16="http://schemas.microsoft.com/office/drawing/2014/main" val="2589182143"/>
                  </a:ext>
                </a:extLst>
              </a:tr>
              <a:tr h="370840">
                <a:tc>
                  <a:txBody>
                    <a:bodyPr/>
                    <a:lstStyle/>
                    <a:p>
                      <a:r>
                        <a:rPr lang="en-US" dirty="0"/>
                        <a:t>Personal Services by Contractor</a:t>
                      </a:r>
                    </a:p>
                  </a:txBody>
                  <a:tcPr/>
                </a:tc>
                <a:tc>
                  <a:txBody>
                    <a:bodyPr/>
                    <a:lstStyle/>
                    <a:p>
                      <a:r>
                        <a:rPr lang="en-US" dirty="0"/>
                        <a:t>Date of binding written commitment</a:t>
                      </a:r>
                    </a:p>
                  </a:txBody>
                  <a:tcPr/>
                </a:tc>
                <a:extLst>
                  <a:ext uri="{0D108BD9-81ED-4DB2-BD59-A6C34878D82A}">
                    <a16:rowId xmlns:a16="http://schemas.microsoft.com/office/drawing/2014/main" val="197871435"/>
                  </a:ext>
                </a:extLst>
              </a:tr>
              <a:tr h="370840">
                <a:tc>
                  <a:txBody>
                    <a:bodyPr/>
                    <a:lstStyle/>
                    <a:p>
                      <a:r>
                        <a:rPr lang="en-US" dirty="0"/>
                        <a:t>Travel</a:t>
                      </a:r>
                    </a:p>
                  </a:txBody>
                  <a:tcPr/>
                </a:tc>
                <a:tc>
                  <a:txBody>
                    <a:bodyPr/>
                    <a:lstStyle/>
                    <a:p>
                      <a:r>
                        <a:rPr lang="en-US" dirty="0"/>
                        <a:t>When travel is taken</a:t>
                      </a:r>
                    </a:p>
                  </a:txBody>
                  <a:tcPr/>
                </a:tc>
                <a:extLst>
                  <a:ext uri="{0D108BD9-81ED-4DB2-BD59-A6C34878D82A}">
                    <a16:rowId xmlns:a16="http://schemas.microsoft.com/office/drawing/2014/main" val="1720061667"/>
                  </a:ext>
                </a:extLst>
              </a:tr>
              <a:tr h="370840">
                <a:tc>
                  <a:txBody>
                    <a:bodyPr/>
                    <a:lstStyle/>
                    <a:p>
                      <a:r>
                        <a:rPr lang="en-US" dirty="0"/>
                        <a:t>Approved Pre-Agreement</a:t>
                      </a:r>
                      <a:r>
                        <a:rPr lang="en-US" baseline="0" dirty="0"/>
                        <a:t> Cost</a:t>
                      </a:r>
                      <a:endParaRPr lang="en-US" dirty="0"/>
                    </a:p>
                  </a:txBody>
                  <a:tcPr/>
                </a:tc>
                <a:tc>
                  <a:txBody>
                    <a:bodyPr/>
                    <a:lstStyle/>
                    <a:p>
                      <a:r>
                        <a:rPr lang="en-US" dirty="0"/>
                        <a:t>On</a:t>
                      </a:r>
                      <a:r>
                        <a:rPr lang="en-US" baseline="0" dirty="0"/>
                        <a:t> the first day of the grant or </a:t>
                      </a:r>
                      <a:r>
                        <a:rPr lang="en-US" baseline="0" dirty="0" err="1"/>
                        <a:t>subgrant</a:t>
                      </a:r>
                      <a:r>
                        <a:rPr lang="en-US" baseline="0" dirty="0"/>
                        <a:t> performance period</a:t>
                      </a:r>
                      <a:endParaRPr lang="en-US" dirty="0"/>
                    </a:p>
                  </a:txBody>
                  <a:tcPr/>
                </a:tc>
                <a:extLst>
                  <a:ext uri="{0D108BD9-81ED-4DB2-BD59-A6C34878D82A}">
                    <a16:rowId xmlns:a16="http://schemas.microsoft.com/office/drawing/2014/main" val="3743198087"/>
                  </a:ext>
                </a:extLst>
              </a:tr>
            </a:tbl>
          </a:graphicData>
        </a:graphic>
      </p:graphicFrame>
      <p:sp>
        <p:nvSpPr>
          <p:cNvPr id="4" name="Date Placeholder 3"/>
          <p:cNvSpPr>
            <a:spLocks noGrp="1"/>
          </p:cNvSpPr>
          <p:nvPr>
            <p:ph type="dt" sz="half" idx="10"/>
          </p:nvPr>
        </p:nvSpPr>
        <p:spPr/>
        <p:txBody>
          <a:bodyPr/>
          <a:lstStyle/>
          <a:p>
            <a:fld id="{331CE040-2E79-4EF6-B110-590348DE69FC}"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7</a:t>
            </a:fld>
            <a:endParaRPr lang="en-US"/>
          </a:p>
        </p:txBody>
      </p:sp>
    </p:spTree>
    <p:extLst>
      <p:ext uri="{BB962C8B-B14F-4D97-AF65-F5344CB8AC3E}">
        <p14:creationId xmlns:p14="http://schemas.microsoft.com/office/powerpoint/2010/main" val="3659898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&amp; Effort</a:t>
            </a:r>
          </a:p>
        </p:txBody>
      </p:sp>
      <p:sp>
        <p:nvSpPr>
          <p:cNvPr id="3" name="Content Placeholder 2"/>
          <p:cNvSpPr>
            <a:spLocks noGrp="1"/>
          </p:cNvSpPr>
          <p:nvPr>
            <p:ph idx="1"/>
          </p:nvPr>
        </p:nvSpPr>
        <p:spPr/>
        <p:txBody>
          <a:bodyPr>
            <a:normAutofit fontScale="92500" lnSpcReduction="20000"/>
          </a:bodyPr>
          <a:lstStyle/>
          <a:p>
            <a:r>
              <a:rPr lang="en-US" dirty="0"/>
              <a:t>NEW – These records must:</a:t>
            </a:r>
          </a:p>
          <a:p>
            <a:pPr lvl="1"/>
            <a:r>
              <a:rPr lang="en-US" dirty="0"/>
              <a:t>Be </a:t>
            </a:r>
            <a:r>
              <a:rPr lang="en-US" u="sng" dirty="0">
                <a:solidFill>
                  <a:srgbClr val="C00000"/>
                </a:solidFill>
              </a:rPr>
              <a:t>supported by a system of internal controls</a:t>
            </a:r>
            <a:r>
              <a:rPr lang="en-US" dirty="0">
                <a:solidFill>
                  <a:srgbClr val="C00000"/>
                </a:solidFill>
              </a:rPr>
              <a:t> </a:t>
            </a:r>
            <a:r>
              <a:rPr lang="en-US" dirty="0"/>
              <a:t>which provides </a:t>
            </a:r>
            <a:r>
              <a:rPr lang="en-US" u="sng" dirty="0">
                <a:solidFill>
                  <a:srgbClr val="C00000"/>
                </a:solidFill>
              </a:rPr>
              <a:t>reasonable assurance</a:t>
            </a:r>
            <a:r>
              <a:rPr lang="en-US" u="sng" dirty="0"/>
              <a:t> </a:t>
            </a:r>
            <a:r>
              <a:rPr lang="en-US" dirty="0"/>
              <a:t>charges are </a:t>
            </a:r>
            <a:r>
              <a:rPr lang="en-US" u="sng" dirty="0">
                <a:solidFill>
                  <a:srgbClr val="C00000"/>
                </a:solidFill>
              </a:rPr>
              <a:t>accurate, allowable and properly allocated</a:t>
            </a:r>
          </a:p>
          <a:p>
            <a:pPr lvl="1"/>
            <a:r>
              <a:rPr lang="en-US" dirty="0"/>
              <a:t>Be incorporated into official records</a:t>
            </a:r>
          </a:p>
          <a:p>
            <a:pPr lvl="1"/>
            <a:r>
              <a:rPr lang="en-US" dirty="0"/>
              <a:t>Reasonably reflect total activity for which the employee is compensated (not to exceed 100%)</a:t>
            </a:r>
          </a:p>
          <a:p>
            <a:pPr lvl="1"/>
            <a:r>
              <a:rPr lang="en-US" dirty="0"/>
              <a:t>Encompass all activities (Perkins and non-Perkins)</a:t>
            </a:r>
          </a:p>
          <a:p>
            <a:pPr lvl="1"/>
            <a:r>
              <a:rPr lang="en-US" dirty="0"/>
              <a:t>Comply with established accounting policies &amp; practices</a:t>
            </a:r>
          </a:p>
          <a:p>
            <a:pPr lvl="1"/>
            <a:r>
              <a:rPr lang="en-US" dirty="0"/>
              <a:t>Support distribution among specific activities or cost objectives</a:t>
            </a:r>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8</a:t>
            </a:fld>
            <a:endParaRPr lang="en-US"/>
          </a:p>
        </p:txBody>
      </p:sp>
    </p:spTree>
    <p:extLst>
      <p:ext uri="{BB962C8B-B14F-4D97-AF65-F5344CB8AC3E}">
        <p14:creationId xmlns:p14="http://schemas.microsoft.com/office/powerpoint/2010/main" val="2784337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Reconciliation </a:t>
            </a:r>
            <a:r>
              <a:rPr lang="en-US" sz="2800" dirty="0"/>
              <a:t>(200.430)</a:t>
            </a:r>
            <a:endParaRPr lang="en-US" dirty="0"/>
          </a:p>
        </p:txBody>
      </p:sp>
      <p:sp>
        <p:nvSpPr>
          <p:cNvPr id="3" name="Content Placeholder 2"/>
          <p:cNvSpPr>
            <a:spLocks noGrp="1"/>
          </p:cNvSpPr>
          <p:nvPr>
            <p:ph idx="1"/>
          </p:nvPr>
        </p:nvSpPr>
        <p:spPr/>
        <p:txBody>
          <a:bodyPr/>
          <a:lstStyle/>
          <a:p>
            <a:r>
              <a:rPr lang="en-US" dirty="0"/>
              <a:t>NEW – All necessary adjustments must be made such that the final amount charged to the Federal award is accurate, allowable, and properly allocated.</a:t>
            </a:r>
          </a:p>
        </p:txBody>
      </p:sp>
      <p:sp>
        <p:nvSpPr>
          <p:cNvPr id="4" name="Date Placeholder 3"/>
          <p:cNvSpPr>
            <a:spLocks noGrp="1"/>
          </p:cNvSpPr>
          <p:nvPr>
            <p:ph type="dt" sz="half" idx="10"/>
          </p:nvPr>
        </p:nvSpPr>
        <p:spPr/>
        <p:txBody>
          <a:bodyPr/>
          <a:lstStyle/>
          <a:p>
            <a:fld id="{8F89085A-6F1E-42B7-ADB4-8C5113284129}" type="datetime1">
              <a:rPr lang="en-US" smtClean="0"/>
              <a:pPr/>
              <a:t>9/12/2016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9</a:t>
            </a:fld>
            <a:endParaRPr lang="en-US"/>
          </a:p>
        </p:txBody>
      </p:sp>
    </p:spTree>
    <p:extLst>
      <p:ext uri="{BB962C8B-B14F-4D97-AF65-F5344CB8AC3E}">
        <p14:creationId xmlns:p14="http://schemas.microsoft.com/office/powerpoint/2010/main" val="38028834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f6adc5d79a94e37ab7ec9b9c483552f xmlns="f46e81e7-297d-417f-b698-00dff3f07a0e">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fc194862-fd4a-42aa-9550-b5fd9ecd1cff</TermId>
        </TermInfo>
      </Terms>
    </mf6adc5d79a94e37ab7ec9b9c483552f>
    <Departments xmlns="88203bfa-d4ac-462e-8616-0292cc28843a">Marketing and Public Affairs</Departments>
    <PublishingExpirationDate xmlns="http://schemas.microsoft.com/sharepoint/v3" xsi:nil="true"/>
    <PublishingStartDate xmlns="http://schemas.microsoft.com/sharepoint/v3" xsi:nil="true"/>
    <TaxCatchAll xmlns="88203bfa-d4ac-462e-8616-0292cc28843a">
      <Value>38</Value>
      <Value>34</Value>
    </TaxCatchAl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3FB5CEF851A894EBF7DD1FB22F51352" ma:contentTypeVersion="20" ma:contentTypeDescription="Create a new document." ma:contentTypeScope="" ma:versionID="8f3af701f3df8a9c9048a907c74c0ac2">
  <xsd:schema xmlns:xsd="http://www.w3.org/2001/XMLSchema" xmlns:xs="http://www.w3.org/2001/XMLSchema" xmlns:p="http://schemas.microsoft.com/office/2006/metadata/properties" xmlns:ns1="http://schemas.microsoft.com/sharepoint/v3" xmlns:ns2="88203bfa-d4ac-462e-8616-0292cc28843a" xmlns:ns3="f46e81e7-297d-417f-b698-00dff3f07a0e" targetNamespace="http://schemas.microsoft.com/office/2006/metadata/properties" ma:root="true" ma:fieldsID="369e50db597ab9061d2b510d58b9a267" ns1:_="" ns2:_="" ns3:_="">
    <xsd:import namespace="http://schemas.microsoft.com/sharepoint/v3"/>
    <xsd:import namespace="88203bfa-d4ac-462e-8616-0292cc28843a"/>
    <xsd:import namespace="f46e81e7-297d-417f-b698-00dff3f07a0e"/>
    <xsd:element name="properties">
      <xsd:complexType>
        <xsd:sequence>
          <xsd:element name="documentManagement">
            <xsd:complexType>
              <xsd:all>
                <xsd:element ref="ns1:PublishingStartDate" minOccurs="0"/>
                <xsd:element ref="ns1:PublishingExpirationDate" minOccurs="0"/>
                <xsd:element ref="ns2:Departments"/>
                <xsd:element ref="ns2:TaxCatchAll" minOccurs="0"/>
                <xsd:element ref="ns3:mf6adc5d79a94e37ab7ec9b9c48355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203bfa-d4ac-462e-8616-0292cc28843a" elementFormDefault="qualified">
    <xsd:import namespace="http://schemas.microsoft.com/office/2006/documentManagement/types"/>
    <xsd:import namespace="http://schemas.microsoft.com/office/infopath/2007/PartnerControls"/>
    <xsd:element name="Departments" ma:index="10" ma:displayName="Departments" ma:description="Select the department associated with this document or file. Department selections are based on this organization&#10;http://www.nccommunitycolleges.edu/Personnel/NCCCS_Directory.htm" ma:format="Dropdown" ma:internalName="Departments">
      <xsd:simpleType>
        <xsd:restriction base="dms:Choice">
          <xsd:enumeration value="Administrative and Facility Services"/>
          <xsd:enumeration value="Budgeting and Accounting and State-Level Accounting"/>
          <xsd:enumeration value="Contracts and Grants"/>
          <xsd:enumeration value="Human Resources"/>
          <xsd:enumeration value="Information Services"/>
          <xsd:enumeration value="Legal Affairs"/>
          <xsd:enumeration value="Marketing and Public Affairs"/>
          <xsd:enumeration value="Travel"/>
        </xsd:restriction>
      </xsd:simpleType>
    </xsd:element>
    <xsd:element name="TaxCatchAll" ma:index="11" nillable="true" ma:displayName="Taxonomy Catch All Column" ma:hidden="true" ma:list="{c4007c1c-46bb-42fa-88e6-4247e554f2f5}" ma:internalName="TaxCatchAll" ma:showField="CatchAllData" ma:web="88203bfa-d4ac-462e-8616-0292cc28843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46e81e7-297d-417f-b698-00dff3f07a0e" elementFormDefault="qualified">
    <xsd:import namespace="http://schemas.microsoft.com/office/2006/documentManagement/types"/>
    <xsd:import namespace="http://schemas.microsoft.com/office/infopath/2007/PartnerControls"/>
    <xsd:element name="mf6adc5d79a94e37ab7ec9b9c483552f" ma:index="13" ma:taxonomy="true" ma:internalName="mf6adc5d79a94e37ab7ec9b9c483552f" ma:taxonomyFieldName="Types" ma:displayName="Document Type" ma:indexed="true" ma:readOnly="false" ma:default="" ma:fieldId="{6f6adc5d-79a9-4e37-ab7e-c9b9c483552f}" ma:sspId="ff2c0a30-6022-4a53-931e-4e94d75a6b78" ma:termSetId="e83798e3-13ef-49a2-860b-1634b308a9c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9EDD1A-F66B-4A90-8803-6512E3CBFB2F}">
  <ds:schemaRefs>
    <ds:schemaRef ds:uri="http://schemas.microsoft.com/office/infopath/2007/PartnerControls"/>
    <ds:schemaRef ds:uri="http://purl.org/dc/terms/"/>
    <ds:schemaRef ds:uri="http://www.w3.org/XML/1998/namespace"/>
    <ds:schemaRef ds:uri="http://schemas.microsoft.com/office/2006/metadata/properties"/>
    <ds:schemaRef ds:uri="f46e81e7-297d-417f-b698-00dff3f07a0e"/>
    <ds:schemaRef ds:uri="http://purl.org/dc/elements/1.1/"/>
    <ds:schemaRef ds:uri="http://purl.org/dc/dcmitype/"/>
    <ds:schemaRef ds:uri="http://schemas.microsoft.com/office/2006/documentManagement/types"/>
    <ds:schemaRef ds:uri="http://schemas.openxmlformats.org/package/2006/metadata/core-properties"/>
    <ds:schemaRef ds:uri="88203bfa-d4ac-462e-8616-0292cc28843a"/>
    <ds:schemaRef ds:uri="http://schemas.microsoft.com/sharepoint/v3"/>
  </ds:schemaRefs>
</ds:datastoreItem>
</file>

<file path=customXml/itemProps2.xml><?xml version="1.0" encoding="utf-8"?>
<ds:datastoreItem xmlns:ds="http://schemas.openxmlformats.org/officeDocument/2006/customXml" ds:itemID="{A2B2E925-8E2E-4675-A322-811AC5A54530}">
  <ds:schemaRefs>
    <ds:schemaRef ds:uri="http://schemas.microsoft.com/sharepoint/v3/contenttype/forms"/>
  </ds:schemaRefs>
</ds:datastoreItem>
</file>

<file path=customXml/itemProps3.xml><?xml version="1.0" encoding="utf-8"?>
<ds:datastoreItem xmlns:ds="http://schemas.openxmlformats.org/officeDocument/2006/customXml" ds:itemID="{F4C27CC1-3EE5-40B7-B2E3-EB81E1651D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8203bfa-d4ac-462e-8616-0292cc28843a"/>
    <ds:schemaRef ds:uri="f46e81e7-297d-417f-b698-00dff3f07a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8657</TotalTime>
  <Words>921</Words>
  <Application>Microsoft Office PowerPoint</Application>
  <PresentationFormat>On-screen Show (4:3)</PresentationFormat>
  <Paragraphs>164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Franklin Gothic Medium</vt:lpstr>
      <vt:lpstr>Office Theme</vt:lpstr>
      <vt:lpstr>Managing Perkins Funds</vt:lpstr>
      <vt:lpstr>What Regulations Should guide the use of Perkins funds?</vt:lpstr>
      <vt:lpstr>Statutes</vt:lpstr>
      <vt:lpstr>Regulations</vt:lpstr>
      <vt:lpstr>Other Guidance Resources</vt:lpstr>
      <vt:lpstr>EDGAR 101</vt:lpstr>
      <vt:lpstr>Obligations (76.707)</vt:lpstr>
      <vt:lpstr>Time &amp; Effort</vt:lpstr>
      <vt:lpstr>Reconciliation (200.430)</vt:lpstr>
      <vt:lpstr>Which time &amp; effort form should I use?</vt:lpstr>
      <vt:lpstr>Case 1</vt:lpstr>
      <vt:lpstr>Case 2</vt:lpstr>
      <vt:lpstr>Case 3</vt:lpstr>
      <vt:lpstr>Property Management</vt:lpstr>
      <vt:lpstr>Supplies</vt:lpstr>
      <vt:lpstr>Do we still need to track small &amp; attractive items?</vt:lpstr>
      <vt:lpstr>Equipment (200.313)</vt:lpstr>
      <vt:lpstr>Use of Equipment (200.313)</vt:lpstr>
      <vt:lpstr>Equipment Procedures (200.313)</vt:lpstr>
      <vt:lpstr>What is Supplanting?</vt:lpstr>
      <vt:lpstr>Case 1</vt:lpstr>
      <vt:lpstr>Answer to Case 1</vt:lpstr>
      <vt:lpstr>Case 2</vt:lpstr>
      <vt:lpstr>Answer to Case 2</vt:lpstr>
    </vt:vector>
  </TitlesOfParts>
  <Company>NCCCS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Template</dc:title>
  <dc:creator>georgem</dc:creator>
  <cp:lastModifiedBy>Julia Hamilton</cp:lastModifiedBy>
  <cp:revision>41</cp:revision>
  <dcterms:created xsi:type="dcterms:W3CDTF">2009-10-29T12:13:41Z</dcterms:created>
  <dcterms:modified xsi:type="dcterms:W3CDTF">2016-09-12T12:48:10Z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0x010100D3FB5CEF851A894EBF7DD1FB22F51352</vt:lpwstr>
  </property>
  <property fmtid="{D5CDD505-2E9C-101B-9397-08002B2CF9AE}" pid="3" name="Descriptors">
    <vt:lpwstr/>
  </property>
  <property fmtid="{D5CDD505-2E9C-101B-9397-08002B2CF9AE}" pid="4" name="Functions">
    <vt:lpwstr>34;#Branding|6e354d85-bdd8-4cc8-a485-4803f6fdee24</vt:lpwstr>
  </property>
  <property fmtid="{D5CDD505-2E9C-101B-9397-08002B2CF9AE}" pid="5" name="Types">
    <vt:lpwstr>38;#Template|fc194862-fd4a-42aa-9550-b5fd9ecd1cff</vt:lpwstr>
  </property>
  <property fmtid="{D5CDD505-2E9C-101B-9397-08002B2CF9AE}" pid="6" name="Objects">
    <vt:lpwstr/>
  </property>
  <property fmtid="{D5CDD505-2E9C-101B-9397-08002B2CF9AE}" pid="7" name="da5133d6118044a3aaacc66dd229ac83">
    <vt:lpwstr>Branding|6e354d85-bdd8-4cc8-a485-4803f6fdee24</vt:lpwstr>
  </property>
</Properties>
</file>