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handoutMasterIdLst>
    <p:handoutMasterId r:id="rId41"/>
  </p:handoutMasterIdLst>
  <p:sldIdLst>
    <p:sldId id="406" r:id="rId5"/>
    <p:sldId id="407" r:id="rId6"/>
    <p:sldId id="408" r:id="rId7"/>
    <p:sldId id="409" r:id="rId8"/>
    <p:sldId id="433" r:id="rId9"/>
    <p:sldId id="434" r:id="rId10"/>
    <p:sldId id="435" r:id="rId11"/>
    <p:sldId id="436" r:id="rId12"/>
    <p:sldId id="437" r:id="rId13"/>
    <p:sldId id="438" r:id="rId14"/>
    <p:sldId id="439" r:id="rId15"/>
    <p:sldId id="440" r:id="rId16"/>
    <p:sldId id="410" r:id="rId17"/>
    <p:sldId id="411" r:id="rId18"/>
    <p:sldId id="412" r:id="rId19"/>
    <p:sldId id="413" r:id="rId20"/>
    <p:sldId id="414" r:id="rId21"/>
    <p:sldId id="415" r:id="rId22"/>
    <p:sldId id="416" r:id="rId23"/>
    <p:sldId id="417" r:id="rId24"/>
    <p:sldId id="423" r:id="rId25"/>
    <p:sldId id="424" r:id="rId26"/>
    <p:sldId id="425" r:id="rId27"/>
    <p:sldId id="426" r:id="rId28"/>
    <p:sldId id="427" r:id="rId29"/>
    <p:sldId id="428" r:id="rId30"/>
    <p:sldId id="429" r:id="rId31"/>
    <p:sldId id="430" r:id="rId32"/>
    <p:sldId id="431" r:id="rId33"/>
    <p:sldId id="422" r:id="rId34"/>
    <p:sldId id="418" r:id="rId35"/>
    <p:sldId id="419" r:id="rId36"/>
    <p:sldId id="420" r:id="rId37"/>
    <p:sldId id="421" r:id="rId38"/>
    <p:sldId id="404" r:id="rId39"/>
  </p:sldIdLst>
  <p:sldSz cx="9144000" cy="6858000" type="screen4x3"/>
  <p:notesSz cx="7315200" cy="96012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BE5"/>
    <a:srgbClr val="FFFF99"/>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7" autoAdjust="0"/>
    <p:restoredTop sz="85441" autoAdjust="0"/>
  </p:normalViewPr>
  <p:slideViewPr>
    <p:cSldViewPr>
      <p:cViewPr>
        <p:scale>
          <a:sx n="110" d="100"/>
          <a:sy n="110" d="100"/>
        </p:scale>
        <p:origin x="2384" y="208"/>
      </p:cViewPr>
      <p:guideLst>
        <p:guide orient="horz" pos="2160"/>
        <p:guide pos="2880"/>
      </p:guideLst>
    </p:cSldViewPr>
  </p:slideViewPr>
  <p:outlineViewPr>
    <p:cViewPr>
      <p:scale>
        <a:sx n="33" d="100"/>
        <a:sy n="33" d="100"/>
      </p:scale>
      <p:origin x="0" y="-10528"/>
    </p:cViewPr>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79" d="100"/>
          <a:sy n="79" d="100"/>
        </p:scale>
        <p:origin x="-3312"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tags" Target="tags/tag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4F7D02BC-678A-4932-B82B-1499DA207151}" type="datetimeFigureOut">
              <a:rPr lang="en-US" smtClean="0"/>
              <a:pPr/>
              <a:t>9/12/16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418C1209-4D24-4E6B-B850-B0D789831E21}" type="slidenum">
              <a:rPr lang="en-US" smtClean="0"/>
              <a:pPr/>
              <a:t>‹#›</a:t>
            </a:fld>
            <a:endParaRPr lang="en-US" dirty="0"/>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D8766E1-CEEA-41BF-A457-E538D89CB544}" type="datetimeFigureOut">
              <a:rPr lang="en-US" smtClean="0"/>
              <a:pPr/>
              <a:t>9/12/16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B46C6A2-84B9-4F4B-9D29-2CFB53138DBA}" type="slidenum">
              <a:rPr lang="en-US" smtClean="0"/>
              <a:pPr/>
              <a:t>‹#›</a:t>
            </a:fld>
            <a:endParaRPr lang="en-US" dirty="0"/>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p>
          <a:p>
            <a:endParaRPr lang="en-US" dirty="0" smtClean="0"/>
          </a:p>
          <a:p>
            <a:r>
              <a:rPr lang="en-US" dirty="0" smtClean="0"/>
              <a:t>We</a:t>
            </a:r>
            <a:r>
              <a:rPr lang="en-US" baseline="0" dirty="0" smtClean="0"/>
              <a:t> post all of our presentations on the NC Perkins dot org website.  Feel free to use anything we present here to educate the rest of your staff and community.</a:t>
            </a:r>
            <a:endParaRPr lang="en-US" dirty="0" smtClean="0"/>
          </a:p>
          <a:p>
            <a:endParaRPr lang="en-US" dirty="0" smtClean="0"/>
          </a:p>
          <a:p>
            <a:r>
              <a:rPr lang="en-US" dirty="0" smtClean="0"/>
              <a:t>====</a:t>
            </a:r>
          </a:p>
          <a:p>
            <a:r>
              <a:rPr lang="en-US" dirty="0" smtClean="0"/>
              <a:t>Perkins Kickoff 2016</a:t>
            </a:r>
          </a:p>
          <a:p>
            <a:endParaRPr lang="en-US" dirty="0" smtClean="0"/>
          </a:p>
          <a:p>
            <a:r>
              <a:rPr lang="en-US" dirty="0" smtClean="0"/>
              <a:t>September 13, 2016</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dirty="0"/>
          </a:p>
        </p:txBody>
      </p:sp>
    </p:spTree>
    <p:extLst>
      <p:ext uri="{BB962C8B-B14F-4D97-AF65-F5344CB8AC3E}">
        <p14:creationId xmlns:p14="http://schemas.microsoft.com/office/powerpoint/2010/main" val="13560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dirty="0"/>
          </a:p>
        </p:txBody>
      </p:sp>
    </p:spTree>
    <p:extLst>
      <p:ext uri="{BB962C8B-B14F-4D97-AF65-F5344CB8AC3E}">
        <p14:creationId xmlns:p14="http://schemas.microsoft.com/office/powerpoint/2010/main" val="513948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dirty="0"/>
          </a:p>
        </p:txBody>
      </p:sp>
    </p:spTree>
    <p:extLst>
      <p:ext uri="{BB962C8B-B14F-4D97-AF65-F5344CB8AC3E}">
        <p14:creationId xmlns:p14="http://schemas.microsoft.com/office/powerpoint/2010/main" val="6820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dirty="0"/>
          </a:p>
        </p:txBody>
      </p:sp>
    </p:spTree>
    <p:extLst>
      <p:ext uri="{BB962C8B-B14F-4D97-AF65-F5344CB8AC3E}">
        <p14:creationId xmlns:p14="http://schemas.microsoft.com/office/powerpoint/2010/main" val="114098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Tech – Gene </a:t>
            </a:r>
            <a:r>
              <a:rPr lang="en-US" dirty="0" err="1" smtClean="0"/>
              <a:t>Loflin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dirty="0"/>
          </a:p>
        </p:txBody>
      </p:sp>
    </p:spTree>
    <p:extLst>
      <p:ext uri="{BB962C8B-B14F-4D97-AF65-F5344CB8AC3E}">
        <p14:creationId xmlns:p14="http://schemas.microsoft.com/office/powerpoint/2010/main" val="160041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Tech – Gene </a:t>
            </a:r>
            <a:r>
              <a:rPr lang="en-US" dirty="0" err="1" smtClean="0"/>
              <a:t>Loflin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dirty="0"/>
          </a:p>
        </p:txBody>
      </p:sp>
    </p:spTree>
    <p:extLst>
      <p:ext uri="{BB962C8B-B14F-4D97-AF65-F5344CB8AC3E}">
        <p14:creationId xmlns:p14="http://schemas.microsoft.com/office/powerpoint/2010/main" val="35246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Tech – Gene </a:t>
            </a:r>
            <a:r>
              <a:rPr lang="en-US" dirty="0" err="1" smtClean="0"/>
              <a:t>Loflin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dirty="0"/>
          </a:p>
        </p:txBody>
      </p:sp>
    </p:spTree>
    <p:extLst>
      <p:ext uri="{BB962C8B-B14F-4D97-AF65-F5344CB8AC3E}">
        <p14:creationId xmlns:p14="http://schemas.microsoft.com/office/powerpoint/2010/main" val="1115373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 Tech – Gene </a:t>
            </a:r>
            <a:r>
              <a:rPr lang="en-US" dirty="0" err="1" smtClean="0"/>
              <a:t>Loflin</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dirty="0"/>
          </a:p>
        </p:txBody>
      </p:sp>
    </p:spTree>
    <p:extLst>
      <p:ext uri="{BB962C8B-B14F-4D97-AF65-F5344CB8AC3E}">
        <p14:creationId xmlns:p14="http://schemas.microsoft.com/office/powerpoint/2010/main" val="69455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 Tech – Gene </a:t>
            </a:r>
            <a:r>
              <a:rPr lang="en-US" dirty="0" err="1" smtClean="0"/>
              <a:t>Loflin</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dirty="0"/>
          </a:p>
        </p:txBody>
      </p:sp>
    </p:spTree>
    <p:extLst>
      <p:ext uri="{BB962C8B-B14F-4D97-AF65-F5344CB8AC3E}">
        <p14:creationId xmlns:p14="http://schemas.microsoft.com/office/powerpoint/2010/main" val="173733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AB Tech – Gene </a:t>
            </a:r>
            <a:r>
              <a:rPr lang="en-US" dirty="0" err="1" smtClean="0"/>
              <a:t>Loflin</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dirty="0"/>
          </a:p>
        </p:txBody>
      </p:sp>
    </p:spTree>
    <p:extLst>
      <p:ext uri="{BB962C8B-B14F-4D97-AF65-F5344CB8AC3E}">
        <p14:creationId xmlns:p14="http://schemas.microsoft.com/office/powerpoint/2010/main" val="103760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dirty="0"/>
          </a:p>
        </p:txBody>
      </p:sp>
    </p:spTree>
    <p:extLst>
      <p:ext uri="{BB962C8B-B14F-4D97-AF65-F5344CB8AC3E}">
        <p14:creationId xmlns:p14="http://schemas.microsoft.com/office/powerpoint/2010/main" val="159659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r>
              <a:rPr lang="en-US" dirty="0" smtClean="0"/>
              <a:t>=====</a:t>
            </a:r>
          </a:p>
          <a:p>
            <a:r>
              <a:rPr lang="en-US" dirty="0" smtClean="0"/>
              <a:t>P graphic</a:t>
            </a:r>
          </a:p>
          <a:p>
            <a:r>
              <a:rPr lang="en-US" dirty="0" smtClean="0"/>
              <a:t>http://</a:t>
            </a:r>
            <a:r>
              <a:rPr lang="en-US" dirty="0" err="1" smtClean="0"/>
              <a:t>www.onlycoloringpages.com</a:t>
            </a:r>
            <a:r>
              <a:rPr lang="en-US" dirty="0" smtClean="0"/>
              <a:t>/</a:t>
            </a:r>
            <a:r>
              <a:rPr lang="en-US" dirty="0" err="1" smtClean="0"/>
              <a:t>wp</a:t>
            </a:r>
            <a:r>
              <a:rPr lang="en-US" dirty="0" smtClean="0"/>
              <a:t>-content/uploads/2015/01/P_Coloring_Page_01.jpg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dirty="0"/>
          </a:p>
        </p:txBody>
      </p:sp>
    </p:spTree>
    <p:extLst>
      <p:ext uri="{BB962C8B-B14F-4D97-AF65-F5344CB8AC3E}">
        <p14:creationId xmlns:p14="http://schemas.microsoft.com/office/powerpoint/2010/main" val="1550321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dirty="0"/>
          </a:p>
        </p:txBody>
      </p:sp>
    </p:spTree>
    <p:extLst>
      <p:ext uri="{BB962C8B-B14F-4D97-AF65-F5344CB8AC3E}">
        <p14:creationId xmlns:p14="http://schemas.microsoft.com/office/powerpoint/2010/main" val="429530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dirty="0"/>
          </a:p>
        </p:txBody>
      </p:sp>
    </p:spTree>
    <p:extLst>
      <p:ext uri="{BB962C8B-B14F-4D97-AF65-F5344CB8AC3E}">
        <p14:creationId xmlns:p14="http://schemas.microsoft.com/office/powerpoint/2010/main" val="345252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dirty="0"/>
          </a:p>
        </p:txBody>
      </p:sp>
    </p:spTree>
    <p:extLst>
      <p:ext uri="{BB962C8B-B14F-4D97-AF65-F5344CB8AC3E}">
        <p14:creationId xmlns:p14="http://schemas.microsoft.com/office/powerpoint/2010/main" val="917312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dirty="0"/>
          </a:p>
        </p:txBody>
      </p:sp>
    </p:spTree>
    <p:extLst>
      <p:ext uri="{BB962C8B-B14F-4D97-AF65-F5344CB8AC3E}">
        <p14:creationId xmlns:p14="http://schemas.microsoft.com/office/powerpoint/2010/main" val="748881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r>
              <a:rPr lang="en-US" dirty="0" smtClean="0"/>
              <a:t>====</a:t>
            </a:r>
          </a:p>
          <a:p>
            <a:r>
              <a:rPr lang="en-US" dirty="0" smtClean="0"/>
              <a:t>Graphic</a:t>
            </a:r>
          </a:p>
          <a:p>
            <a:r>
              <a:rPr lang="en-US" dirty="0" smtClean="0"/>
              <a:t>http://</a:t>
            </a:r>
            <a:r>
              <a:rPr lang="en-US" dirty="0" err="1" smtClean="0"/>
              <a:t>seapointcenter.com</a:t>
            </a:r>
            <a:r>
              <a:rPr lang="en-US" dirty="0" smtClean="0"/>
              <a:t>/</a:t>
            </a:r>
            <a:r>
              <a:rPr lang="en-US" dirty="0" err="1" smtClean="0"/>
              <a:t>wp</a:t>
            </a:r>
            <a:r>
              <a:rPr lang="en-US" dirty="0" smtClean="0"/>
              <a:t>-content/uploads/2015/10/Collaboration-</a:t>
            </a:r>
            <a:r>
              <a:rPr lang="en-US" dirty="0" err="1" smtClean="0"/>
              <a:t>Mindset.jpg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32</a:t>
            </a:fld>
            <a:endParaRPr lang="en-US" dirty="0"/>
          </a:p>
        </p:txBody>
      </p:sp>
    </p:spTree>
    <p:extLst>
      <p:ext uri="{BB962C8B-B14F-4D97-AF65-F5344CB8AC3E}">
        <p14:creationId xmlns:p14="http://schemas.microsoft.com/office/powerpoint/2010/main" val="2091500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p>
          <a:p>
            <a:endParaRPr lang="en-US" dirty="0" smtClean="0"/>
          </a:p>
          <a:p>
            <a:r>
              <a:rPr lang="en-US" dirty="0" smtClean="0"/>
              <a:t>This</a:t>
            </a:r>
            <a:r>
              <a:rPr lang="en-US" baseline="0" dirty="0" smtClean="0"/>
              <a:t> is our fifth time for a special week to raise the awareness of Advanced Manufacturing in North Carolina.</a:t>
            </a:r>
          </a:p>
          <a:p>
            <a:r>
              <a:rPr lang="en-US" baseline="0" dirty="0" smtClean="0"/>
              <a:t>We have aligned our efforts with the national manufacturing day and expect 50 open houses and other events across the state. Many of those events will be at our community colleges.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dirty="0"/>
          </a:p>
        </p:txBody>
      </p:sp>
    </p:spTree>
    <p:extLst>
      <p:ext uri="{BB962C8B-B14F-4D97-AF65-F5344CB8AC3E}">
        <p14:creationId xmlns:p14="http://schemas.microsoft.com/office/powerpoint/2010/main" val="698995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r>
              <a:rPr lang="en-US" dirty="0" smtClean="0"/>
              <a:t>=====</a:t>
            </a:r>
          </a:p>
          <a:p>
            <a:r>
              <a:rPr lang="en-US" dirty="0" smtClean="0"/>
              <a:t>graphic</a:t>
            </a:r>
          </a:p>
          <a:p>
            <a:r>
              <a:rPr lang="en-US" dirty="0" smtClean="0"/>
              <a:t>http://www.drk.sd23.bc.ca/About/Calendar/Documents/</a:t>
            </a:r>
            <a:r>
              <a:rPr lang="en-US" dirty="0" err="1" smtClean="0"/>
              <a:t>training.RedCalendar.jpg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dirty="0"/>
          </a:p>
        </p:txBody>
      </p:sp>
    </p:spTree>
    <p:extLst>
      <p:ext uri="{BB962C8B-B14F-4D97-AF65-F5344CB8AC3E}">
        <p14:creationId xmlns:p14="http://schemas.microsoft.com/office/powerpoint/2010/main" val="135022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questions for us?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dirty="0"/>
          </a:p>
        </p:txBody>
      </p:sp>
    </p:spTree>
    <p:extLst>
      <p:ext uri="{BB962C8B-B14F-4D97-AF65-F5344CB8AC3E}">
        <p14:creationId xmlns:p14="http://schemas.microsoft.com/office/powerpoint/2010/main" val="23774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r>
              <a:rPr lang="en-US" dirty="0" smtClean="0"/>
              <a:t>====</a:t>
            </a:r>
          </a:p>
          <a:p>
            <a:r>
              <a:rPr lang="en-US" dirty="0" smtClean="0"/>
              <a:t>Performance graphic</a:t>
            </a:r>
          </a:p>
          <a:p>
            <a:r>
              <a:rPr lang="en-US" dirty="0" smtClean="0"/>
              <a:t>http://</a:t>
            </a:r>
            <a:r>
              <a:rPr lang="en-US" dirty="0" err="1" smtClean="0"/>
              <a:t>www.evaluationforms.org</a:t>
            </a:r>
            <a:r>
              <a:rPr lang="en-US" dirty="0" smtClean="0"/>
              <a:t>/</a:t>
            </a:r>
            <a:r>
              <a:rPr lang="en-US" dirty="0" err="1" smtClean="0"/>
              <a:t>wp</a:t>
            </a:r>
            <a:r>
              <a:rPr lang="en-US" dirty="0" smtClean="0"/>
              <a:t>-content/uploads/Performance-Evaluation-Process-</a:t>
            </a:r>
            <a:r>
              <a:rPr lang="en-US" dirty="0" err="1" smtClean="0"/>
              <a:t>z.jpg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dirty="0"/>
          </a:p>
        </p:txBody>
      </p:sp>
    </p:spTree>
    <p:extLst>
      <p:ext uri="{BB962C8B-B14F-4D97-AF65-F5344CB8AC3E}">
        <p14:creationId xmlns:p14="http://schemas.microsoft.com/office/powerpoint/2010/main" val="206915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endParaRPr lang="en-US" dirty="0" smtClean="0"/>
          </a:p>
          <a:p>
            <a:r>
              <a:rPr lang="en-US" dirty="0" smtClean="0"/>
              <a:t>=====</a:t>
            </a:r>
          </a:p>
          <a:p>
            <a:r>
              <a:rPr lang="en-US" dirty="0" smtClean="0"/>
              <a:t>Graphic</a:t>
            </a:r>
          </a:p>
          <a:p>
            <a:endParaRPr lang="en-US" dirty="0" smtClean="0"/>
          </a:p>
          <a:p>
            <a:r>
              <a:rPr lang="en-US" dirty="0" smtClean="0"/>
              <a:t>http://</a:t>
            </a:r>
            <a:r>
              <a:rPr lang="en-US" dirty="0" err="1" smtClean="0"/>
              <a:t>www.cabotschools.org</a:t>
            </a:r>
            <a:r>
              <a:rPr lang="en-US" dirty="0" smtClean="0"/>
              <a:t>/public/</a:t>
            </a:r>
            <a:r>
              <a:rPr lang="en-US" dirty="0" err="1" smtClean="0"/>
              <a:t>userfiles</a:t>
            </a:r>
            <a:r>
              <a:rPr lang="en-US" dirty="0" smtClean="0"/>
              <a:t>/Curriculum/</a:t>
            </a:r>
            <a:r>
              <a:rPr lang="en-US" dirty="0" err="1" smtClean="0"/>
              <a:t>logo.jpg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dirty="0"/>
          </a:p>
        </p:txBody>
      </p:sp>
    </p:spTree>
    <p:extLst>
      <p:ext uri="{BB962C8B-B14F-4D97-AF65-F5344CB8AC3E}">
        <p14:creationId xmlns:p14="http://schemas.microsoft.com/office/powerpoint/2010/main" val="99650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r>
              <a:rPr lang="en-US" dirty="0" smtClean="0"/>
              <a:t>=====</a:t>
            </a:r>
          </a:p>
          <a:p>
            <a:r>
              <a:rPr lang="en-US" dirty="0" smtClean="0"/>
              <a:t>Graphic</a:t>
            </a:r>
          </a:p>
          <a:p>
            <a:r>
              <a:rPr lang="en-US" dirty="0" smtClean="0"/>
              <a:t>https://</a:t>
            </a:r>
            <a:r>
              <a:rPr lang="en-US" dirty="0" err="1" smtClean="0"/>
              <a:t>media.licdn.com</a:t>
            </a:r>
            <a:r>
              <a:rPr lang="en-US" dirty="0" smtClean="0"/>
              <a:t>/</a:t>
            </a:r>
            <a:r>
              <a:rPr lang="en-US" dirty="0" err="1" smtClean="0"/>
              <a:t>mpr</a:t>
            </a:r>
            <a:r>
              <a:rPr lang="en-US" dirty="0" smtClean="0"/>
              <a:t>/</a:t>
            </a:r>
            <a:r>
              <a:rPr lang="en-US" dirty="0" err="1" smtClean="0"/>
              <a:t>mpr</a:t>
            </a:r>
            <a:r>
              <a:rPr lang="en-US" dirty="0" smtClean="0"/>
              <a:t>/AAEAAQAAAAAAAAIrAAAAJDg5MmE3NTM5LWZhOGEtNDgyOS1hY2Y5LTI4YzEwZjMwODBlNg.jpg</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dirty="0"/>
          </a:p>
        </p:txBody>
      </p:sp>
    </p:spTree>
    <p:extLst>
      <p:ext uri="{BB962C8B-B14F-4D97-AF65-F5344CB8AC3E}">
        <p14:creationId xmlns:p14="http://schemas.microsoft.com/office/powerpoint/2010/main" val="28515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a:t>
            </a:r>
          </a:p>
          <a:p>
            <a:endParaRPr lang="en-US" dirty="0" smtClean="0"/>
          </a:p>
          <a:p>
            <a:r>
              <a:rPr lang="en-US" dirty="0" smtClean="0"/>
              <a:t>You should have received a copy of an email sent yesterday</a:t>
            </a:r>
            <a:r>
              <a:rPr lang="en-US" baseline="0" dirty="0" smtClean="0"/>
              <a:t> to your Chief Academic Officers.</a:t>
            </a:r>
          </a:p>
          <a:p>
            <a:r>
              <a:rPr lang="en-US" baseline="0" dirty="0" smtClean="0"/>
              <a:t>We are in the process of updating our state-wide articulation agreement. This is the agreement that says students can earn college credit for successfully completing certain high school courses.</a:t>
            </a:r>
          </a:p>
          <a:p>
            <a:r>
              <a:rPr lang="en-US" baseline="0" dirty="0" smtClean="0"/>
              <a:t>We are having a big webinar on September 30 to explain the next steps.</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dirty="0"/>
          </a:p>
        </p:txBody>
      </p:sp>
    </p:spTree>
    <p:extLst>
      <p:ext uri="{BB962C8B-B14F-4D97-AF65-F5344CB8AC3E}">
        <p14:creationId xmlns:p14="http://schemas.microsoft.com/office/powerpoint/2010/main" val="894262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www.bruman.com</a:t>
            </a:r>
            <a:r>
              <a:rPr lang="en-US" dirty="0" smtClean="0"/>
              <a:t>/publications/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dirty="0"/>
          </a:p>
        </p:txBody>
      </p:sp>
    </p:spTree>
    <p:extLst>
      <p:ext uri="{BB962C8B-B14F-4D97-AF65-F5344CB8AC3E}">
        <p14:creationId xmlns:p14="http://schemas.microsoft.com/office/powerpoint/2010/main" val="1722811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endParaRPr lang="en-US" dirty="0" smtClean="0"/>
          </a:p>
          <a:p>
            <a:endParaRPr lang="en-US" dirty="0" smtClean="0"/>
          </a:p>
          <a:p>
            <a:r>
              <a:rPr lang="en-US" dirty="0" smtClean="0"/>
              <a:t>=====</a:t>
            </a:r>
          </a:p>
          <a:p>
            <a:r>
              <a:rPr lang="en-US" dirty="0" smtClean="0"/>
              <a:t>Graphic</a:t>
            </a:r>
          </a:p>
          <a:p>
            <a:r>
              <a:rPr lang="en-US" dirty="0" smtClean="0"/>
              <a:t>http://</a:t>
            </a:r>
            <a:r>
              <a:rPr lang="en-US" dirty="0" err="1" smtClean="0"/>
              <a:t>www.ci.ridgefield.wa.us</a:t>
            </a:r>
            <a:r>
              <a:rPr lang="en-US" dirty="0" smtClean="0"/>
              <a:t>/sites/default/files/</a:t>
            </a:r>
            <a:r>
              <a:rPr lang="en-US" dirty="0" err="1" smtClean="0"/>
              <a:t>imageattachments</a:t>
            </a:r>
            <a:r>
              <a:rPr lang="en-US" dirty="0" smtClean="0"/>
              <a:t>/finance/page/2186/budget-</a:t>
            </a:r>
            <a:r>
              <a:rPr lang="en-US" dirty="0" err="1" smtClean="0"/>
              <a:t>construction.jpg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dirty="0"/>
          </a:p>
        </p:txBody>
      </p:sp>
    </p:spTree>
    <p:extLst>
      <p:ext uri="{BB962C8B-B14F-4D97-AF65-F5344CB8AC3E}">
        <p14:creationId xmlns:p14="http://schemas.microsoft.com/office/powerpoint/2010/main" val="1327035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a:t>
            </a:r>
          </a:p>
          <a:p>
            <a:endParaRPr lang="en-US" dirty="0" smtClean="0"/>
          </a:p>
          <a:p>
            <a:r>
              <a:rPr lang="en-US" dirty="0" smtClean="0"/>
              <a:t>=====</a:t>
            </a:r>
          </a:p>
          <a:p>
            <a:r>
              <a:rPr lang="en-US" dirty="0" smtClean="0"/>
              <a:t>Graphic</a:t>
            </a:r>
          </a:p>
          <a:p>
            <a:r>
              <a:rPr lang="en-US" dirty="0" smtClean="0"/>
              <a:t>http://</a:t>
            </a:r>
            <a:r>
              <a:rPr lang="en-US" dirty="0" err="1" smtClean="0"/>
              <a:t>www.westpointevent.org.uk</a:t>
            </a:r>
            <a:r>
              <a:rPr lang="en-US" dirty="0" smtClean="0"/>
              <a:t>/media/9847/accessibility_-_</a:t>
            </a:r>
            <a:r>
              <a:rPr lang="en-US" dirty="0" err="1" smtClean="0"/>
              <a:t>long.png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dirty="0"/>
          </a:p>
        </p:txBody>
      </p:sp>
    </p:spTree>
    <p:extLst>
      <p:ext uri="{BB962C8B-B14F-4D97-AF65-F5344CB8AC3E}">
        <p14:creationId xmlns:p14="http://schemas.microsoft.com/office/powerpoint/2010/main" val="39863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198438"/>
            <a:ext cx="6096000" cy="944562"/>
          </a:xfrm>
        </p:spPr>
        <p:txBody>
          <a:bodyPr>
            <a:noAutofit/>
          </a:bodyPr>
          <a:lstStyle>
            <a:lvl1pPr>
              <a:defRPr sz="4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Aft>
                <a:spcPts val="400"/>
              </a:spcAft>
              <a:defRPr sz="30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dirty="0"/>
          </a:p>
        </p:txBody>
      </p:sp>
      <p:pic>
        <p:nvPicPr>
          <p:cNvPr id="5" name="Picture 4" descr="NCCCS_logo_2C.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net.info/liaisons.php"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perkins.org/mod/feedback/view.php?id=37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net.inf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467600" cy="3048000"/>
          </a:xfrm>
        </p:spPr>
        <p:txBody>
          <a:bodyPr>
            <a:normAutofit/>
          </a:bodyPr>
          <a:lstStyle/>
          <a:p>
            <a:r>
              <a:rPr lang="en-US" b="1" dirty="0" smtClean="0">
                <a:latin typeface="Calibri Light" panose="020F0302020204030204" pitchFamily="34" charset="0"/>
              </a:rPr>
              <a:t>Perkins Kickoff 2016</a:t>
            </a:r>
            <a:endParaRPr lang="en-US" sz="2400" b="1" dirty="0">
              <a:latin typeface="Calibri Light" panose="020F0302020204030204" pitchFamily="34" charset="0"/>
            </a:endParaRPr>
          </a:p>
        </p:txBody>
      </p:sp>
      <p:sp>
        <p:nvSpPr>
          <p:cNvPr id="3" name="Subtitle 2"/>
          <p:cNvSpPr>
            <a:spLocks noGrp="1"/>
          </p:cNvSpPr>
          <p:nvPr>
            <p:ph type="subTitle" idx="1"/>
          </p:nvPr>
        </p:nvSpPr>
        <p:spPr>
          <a:xfrm>
            <a:off x="990600" y="3276600"/>
            <a:ext cx="7315200" cy="3048000"/>
          </a:xfrm>
        </p:spPr>
        <p:txBody>
          <a:bodyPr>
            <a:normAutofit/>
          </a:bodyPr>
          <a:lstStyle/>
          <a:p>
            <a:pPr lvl="0" algn="r">
              <a:lnSpc>
                <a:spcPct val="120000"/>
              </a:lnSpc>
              <a:spcBef>
                <a:spcPts val="0"/>
              </a:spcBef>
              <a:spcAft>
                <a:spcPts val="600"/>
              </a:spcAft>
              <a:defRPr sz="1800"/>
            </a:pPr>
            <a:r>
              <a:rPr lang="en-US" sz="2400" b="1" dirty="0"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Education Director</a:t>
            </a:r>
          </a:p>
          <a:p>
            <a:pPr lvl="0" algn="r">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r">
              <a:lnSpc>
                <a:spcPct val="120000"/>
              </a:lnSpc>
              <a:spcBef>
                <a:spcPts val="0"/>
              </a:spcBef>
              <a:spcAft>
                <a:spcPts val="600"/>
              </a:spcAft>
              <a:defRPr sz="1800"/>
            </a:pPr>
            <a:r>
              <a:rPr lang="en-US" sz="2400" b="1" dirty="0" smtClean="0">
                <a:latin typeface="Calibri Light" panose="020F0302020204030204" pitchFamily="34" charset="0"/>
              </a:rPr>
              <a:t>Julia Hamilton, Tony </a:t>
            </a:r>
            <a:r>
              <a:rPr lang="en-US" sz="2400" b="1" dirty="0" err="1" smtClean="0">
                <a:latin typeface="Calibri Light" panose="020F0302020204030204" pitchFamily="34" charset="0"/>
              </a:rPr>
              <a:t>Reggi</a:t>
            </a:r>
            <a:r>
              <a:rPr lang="en-US" sz="2400" b="1" dirty="0" smtClean="0">
                <a:latin typeface="Calibri Light" panose="020F0302020204030204" pitchFamily="34" charset="0"/>
              </a:rPr>
              <a:t>,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smtClean="0">
                <a:latin typeface="Calibri Light" panose="020F0302020204030204" pitchFamily="34" charset="0"/>
              </a:rPr>
              <a:t/>
            </a:r>
            <a:br>
              <a:rPr lang="en-US" sz="2400" dirty="0" smtClean="0">
                <a:latin typeface="Calibri Light" panose="020F0302020204030204" pitchFamily="34" charset="0"/>
              </a:rPr>
            </a:br>
            <a:r>
              <a:rPr lang="en-US" sz="2400" dirty="0" smtClean="0">
                <a:latin typeface="Calibri Light" panose="020F0302020204030204" pitchFamily="34" charset="0"/>
              </a:rPr>
              <a:t>Career and Technical Education Coordinators </a:t>
            </a:r>
          </a:p>
          <a:p>
            <a:endParaRPr lang="en-US" dirty="0">
              <a:latin typeface="Calibri Light" panose="020F0302020204030204" pitchFamily="34" charset="0"/>
            </a:endParaRPr>
          </a:p>
        </p:txBody>
      </p:sp>
      <p:sp>
        <p:nvSpPr>
          <p:cNvPr id="6" name="Rectangle 5"/>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2800" dirty="0" smtClean="0"/>
              <a:t>Get the PowerPoint   </a:t>
            </a:r>
            <a:r>
              <a:rPr lang="en-US" sz="2800" dirty="0" smtClean="0">
                <a:sym typeface="Wingdings"/>
              </a:rPr>
              <a:t>  </a:t>
            </a:r>
            <a:r>
              <a:rPr lang="en-US" sz="2800" dirty="0" err="1" smtClean="0"/>
              <a:t>www.ncperkins.org</a:t>
            </a:r>
            <a:r>
              <a:rPr lang="en-US" sz="2800" dirty="0" smtClean="0"/>
              <a:t>/presentations</a:t>
            </a:r>
            <a:endParaRPr lang="en-US" sz="2800" dirty="0"/>
          </a:p>
        </p:txBody>
      </p:sp>
    </p:spTree>
    <p:extLst>
      <p:ext uri="{BB962C8B-B14F-4D97-AF65-F5344CB8AC3E}">
        <p14:creationId xmlns:p14="http://schemas.microsoft.com/office/powerpoint/2010/main" val="1081224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Employability Skills Toolkit</a:t>
            </a:r>
          </a:p>
        </p:txBody>
      </p:sp>
      <p:sp>
        <p:nvSpPr>
          <p:cNvPr id="3" name="Text Placeholder 2"/>
          <p:cNvSpPr>
            <a:spLocks noGrp="1"/>
          </p:cNvSpPr>
          <p:nvPr>
            <p:ph type="body" idx="1"/>
          </p:nvPr>
        </p:nvSpPr>
        <p:spPr>
          <a:xfrm>
            <a:off x="5181600" y="2331730"/>
            <a:ext cx="3583546" cy="4145270"/>
          </a:xfrm>
        </p:spPr>
        <p:txBody>
          <a:bodyPr>
            <a:normAutofit fontScale="85000" lnSpcReduction="20000"/>
          </a:bodyPr>
          <a:lstStyle/>
          <a:p>
            <a:r>
              <a:rPr lang="en-US" dirty="0"/>
              <a:t>Lesson plans and resources for:</a:t>
            </a:r>
          </a:p>
          <a:p>
            <a:pPr lvl="1"/>
            <a:r>
              <a:rPr lang="en-US" sz="2100" i="1" dirty="0">
                <a:latin typeface="Bookman Old Style" panose="02050604050505020204" pitchFamily="18" charset="0"/>
              </a:rPr>
              <a:t>Interpersonal skills &amp; teamwork</a:t>
            </a:r>
          </a:p>
          <a:p>
            <a:pPr lvl="1"/>
            <a:r>
              <a:rPr lang="en-US" sz="2100" i="1" dirty="0">
                <a:latin typeface="Bookman Old Style" panose="02050604050505020204" pitchFamily="18" charset="0"/>
              </a:rPr>
              <a:t>Communication</a:t>
            </a:r>
          </a:p>
          <a:p>
            <a:pPr lvl="1"/>
            <a:r>
              <a:rPr lang="en-US" sz="2100" i="1" dirty="0">
                <a:latin typeface="Bookman Old Style" panose="02050604050505020204" pitchFamily="18" charset="0"/>
              </a:rPr>
              <a:t>Integrity &amp; professionalism</a:t>
            </a:r>
          </a:p>
          <a:p>
            <a:pPr lvl="1"/>
            <a:r>
              <a:rPr lang="en-US" sz="2100" i="1" dirty="0">
                <a:latin typeface="Bookman Old Style" panose="02050604050505020204" pitchFamily="18" charset="0"/>
              </a:rPr>
              <a:t>Problem solving &amp; decision making</a:t>
            </a:r>
          </a:p>
          <a:p>
            <a:pPr lvl="1"/>
            <a:r>
              <a:rPr lang="en-US" sz="2100" i="1" dirty="0">
                <a:latin typeface="Bookman Old Style" panose="02050604050505020204" pitchFamily="18" charset="0"/>
              </a:rPr>
              <a:t>Initiative &amp; dependability</a:t>
            </a:r>
          </a:p>
          <a:p>
            <a:pPr lvl="1"/>
            <a:r>
              <a:rPr lang="en-US" sz="2100" i="1" dirty="0">
                <a:latin typeface="Bookman Old Style" panose="02050604050505020204" pitchFamily="18" charset="0"/>
              </a:rPr>
              <a:t>Information processing</a:t>
            </a:r>
          </a:p>
          <a:p>
            <a:pPr lvl="1"/>
            <a:r>
              <a:rPr lang="en-US" sz="2100" i="1" dirty="0">
                <a:latin typeface="Bookman Old Style" panose="02050604050505020204" pitchFamily="18" charset="0"/>
              </a:rPr>
              <a:t>Adaptability &amp; lifelong learning</a:t>
            </a:r>
          </a:p>
          <a:p>
            <a:pPr lvl="1"/>
            <a:r>
              <a:rPr lang="en-US" sz="2100" i="1" dirty="0">
                <a:latin typeface="Bookman Old Style" panose="02050604050505020204" pitchFamily="18" charset="0"/>
              </a:rPr>
              <a:t>Entrepreneurship</a:t>
            </a:r>
          </a:p>
        </p:txBody>
      </p:sp>
      <p:pic>
        <p:nvPicPr>
          <p:cNvPr id="4" name="Picture 3"/>
          <p:cNvPicPr>
            <a:picLocks noChangeAspect="1"/>
          </p:cNvPicPr>
          <p:nvPr/>
        </p:nvPicPr>
        <p:blipFill>
          <a:blip r:embed="rId2"/>
          <a:stretch>
            <a:fillRect/>
          </a:stretch>
        </p:blipFill>
        <p:spPr>
          <a:xfrm>
            <a:off x="204955" y="2331730"/>
            <a:ext cx="4986338" cy="3121819"/>
          </a:xfrm>
          <a:prstGeom prst="rect">
            <a:avLst/>
          </a:prstGeom>
        </p:spPr>
      </p:pic>
    </p:spTree>
    <p:extLst>
      <p:ext uri="{BB962C8B-B14F-4D97-AF65-F5344CB8AC3E}">
        <p14:creationId xmlns:p14="http://schemas.microsoft.com/office/powerpoint/2010/main" val="3194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NC-NET College Liaisons</a:t>
            </a:r>
          </a:p>
        </p:txBody>
      </p:sp>
      <p:sp>
        <p:nvSpPr>
          <p:cNvPr id="3" name="Text Placeholder 2"/>
          <p:cNvSpPr>
            <a:spLocks noGrp="1"/>
          </p:cNvSpPr>
          <p:nvPr>
            <p:ph type="body" idx="1"/>
          </p:nvPr>
        </p:nvSpPr>
        <p:spPr/>
        <p:txBody>
          <a:bodyPr/>
          <a:lstStyle/>
          <a:p>
            <a:r>
              <a:rPr lang="en-US" dirty="0"/>
              <a:t>The person designated as the campus liaison will receive communications related to NC-NET professional development</a:t>
            </a:r>
          </a:p>
          <a:p>
            <a:r>
              <a:rPr lang="en-US" dirty="0"/>
              <a:t>Please take a look at the list of liaisons and verify that the correct person is listed.  If you need to appoint a new liaison for your campus, please let me know.</a:t>
            </a:r>
          </a:p>
          <a:p>
            <a:pPr lvl="1"/>
            <a:r>
              <a:rPr lang="en-US" dirty="0">
                <a:hlinkClick r:id="rId2"/>
              </a:rPr>
              <a:t>http://www.nc-net.info/liaisons.php</a:t>
            </a:r>
            <a:endParaRPr lang="en-US" dirty="0"/>
          </a:p>
          <a:p>
            <a:pPr lvl="1"/>
            <a:endParaRPr lang="en-US" dirty="0"/>
          </a:p>
        </p:txBody>
      </p:sp>
    </p:spTree>
    <p:extLst>
      <p:ext uri="{BB962C8B-B14F-4D97-AF65-F5344CB8AC3E}">
        <p14:creationId xmlns:p14="http://schemas.microsoft.com/office/powerpoint/2010/main" val="6951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Would Like Your Feedback!</a:t>
            </a:r>
          </a:p>
        </p:txBody>
      </p:sp>
      <p:sp>
        <p:nvSpPr>
          <p:cNvPr id="3" name="Text Placeholder 2"/>
          <p:cNvSpPr>
            <a:spLocks noGrp="1"/>
          </p:cNvSpPr>
          <p:nvPr>
            <p:ph type="body" idx="1"/>
          </p:nvPr>
        </p:nvSpPr>
        <p:spPr/>
        <p:txBody>
          <a:bodyPr/>
          <a:lstStyle/>
          <a:p>
            <a:r>
              <a:rPr lang="en-US" dirty="0"/>
              <a:t>What type of professional development or technical assistance opportunities would benefit your faculty and students?</a:t>
            </a:r>
          </a:p>
          <a:p>
            <a:pPr lvl="1"/>
            <a:r>
              <a:rPr lang="en-US" dirty="0"/>
              <a:t>Please complete the survey found in the Perkins Online Data System</a:t>
            </a:r>
          </a:p>
          <a:p>
            <a:pPr lvl="2"/>
            <a:r>
              <a:rPr lang="en-US">
                <a:hlinkClick r:id="rId2"/>
              </a:rPr>
              <a:t>http://www.ncperkins.org/mod/feedback/view.php?id=372</a:t>
            </a:r>
            <a:endParaRPr lang="en-US"/>
          </a:p>
          <a:p>
            <a:pPr lvl="2"/>
            <a:endParaRPr lang="en-US"/>
          </a:p>
        </p:txBody>
      </p:sp>
    </p:spTree>
    <p:extLst>
      <p:ext uri="{BB962C8B-B14F-4D97-AF65-F5344CB8AC3E}">
        <p14:creationId xmlns:p14="http://schemas.microsoft.com/office/powerpoint/2010/main" val="34323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03819" y="4324372"/>
            <a:ext cx="4421181" cy="2533628"/>
          </a:xfrm>
          <a:prstGeom prst="rect">
            <a:avLst/>
          </a:prstGeom>
        </p:spPr>
      </p:pic>
      <p:sp>
        <p:nvSpPr>
          <p:cNvPr id="2" name="Title 1"/>
          <p:cNvSpPr>
            <a:spLocks noGrp="1"/>
          </p:cNvSpPr>
          <p:nvPr>
            <p:ph type="title"/>
          </p:nvPr>
        </p:nvSpPr>
        <p:spPr/>
        <p:txBody>
          <a:bodyPr/>
          <a:lstStyle/>
          <a:p>
            <a:r>
              <a:rPr lang="en-US" dirty="0" smtClean="0"/>
              <a:t>Pathways</a:t>
            </a:r>
            <a:endParaRPr lang="en-US" dirty="0"/>
          </a:p>
        </p:txBody>
      </p:sp>
      <p:sp>
        <p:nvSpPr>
          <p:cNvPr id="3" name="Content Placeholder 2"/>
          <p:cNvSpPr>
            <a:spLocks noGrp="1"/>
          </p:cNvSpPr>
          <p:nvPr>
            <p:ph idx="1"/>
          </p:nvPr>
        </p:nvSpPr>
        <p:spPr/>
        <p:txBody>
          <a:bodyPr/>
          <a:lstStyle/>
          <a:p>
            <a:pPr marL="0" indent="0">
              <a:buNone/>
            </a:pPr>
            <a:r>
              <a:rPr lang="en-US" dirty="0" smtClean="0"/>
              <a:t>Three 9-14 Pathways</a:t>
            </a:r>
          </a:p>
          <a:p>
            <a:r>
              <a:rPr lang="en-US" dirty="0" smtClean="0"/>
              <a:t>Incorporate articulated courses</a:t>
            </a:r>
          </a:p>
          <a:p>
            <a:r>
              <a:rPr lang="en-US" dirty="0" smtClean="0"/>
              <a:t>Incorporate CCP</a:t>
            </a:r>
          </a:p>
          <a:p>
            <a:r>
              <a:rPr lang="en-US" dirty="0" smtClean="0"/>
              <a:t>Incorporate work-based learning</a:t>
            </a:r>
          </a:p>
          <a:p>
            <a:r>
              <a:rPr lang="en-US" dirty="0" smtClean="0"/>
              <a:t>Consider industry certifications</a:t>
            </a:r>
          </a:p>
          <a:p>
            <a:r>
              <a:rPr lang="en-US" dirty="0" smtClean="0"/>
              <a:t>Student completion of pathways</a:t>
            </a:r>
            <a:endParaRPr lang="en-US" dirty="0"/>
          </a:p>
        </p:txBody>
      </p:sp>
    </p:spTree>
    <p:extLst>
      <p:ext uri="{BB962C8B-B14F-4D97-AF65-F5344CB8AC3E}">
        <p14:creationId xmlns:p14="http://schemas.microsoft.com/office/powerpoint/2010/main" val="101223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Articulation Update</a:t>
            </a:r>
            <a:endParaRPr lang="en-US" dirty="0"/>
          </a:p>
        </p:txBody>
      </p:sp>
      <p:sp>
        <p:nvSpPr>
          <p:cNvPr id="3" name="Content Placeholder 2"/>
          <p:cNvSpPr>
            <a:spLocks noGrp="1"/>
          </p:cNvSpPr>
          <p:nvPr>
            <p:ph idx="1"/>
          </p:nvPr>
        </p:nvSpPr>
        <p:spPr/>
        <p:txBody>
          <a:bodyPr/>
          <a:lstStyle/>
          <a:p>
            <a:r>
              <a:rPr lang="en-US" dirty="0" smtClean="0"/>
              <a:t>CAO/CTE Director webinar on September 30</a:t>
            </a:r>
          </a:p>
          <a:p>
            <a:r>
              <a:rPr lang="en-US" dirty="0" smtClean="0"/>
              <a:t>Next 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318" y="3249592"/>
            <a:ext cx="3891241" cy="3581400"/>
          </a:xfrm>
          <a:prstGeom prst="rect">
            <a:avLst/>
          </a:prstGeom>
        </p:spPr>
      </p:pic>
    </p:spTree>
    <p:extLst>
      <p:ext uri="{BB962C8B-B14F-4D97-AF65-F5344CB8AC3E}">
        <p14:creationId xmlns:p14="http://schemas.microsoft.com/office/powerpoint/2010/main" val="109366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Edgar</a:t>
            </a:r>
            <a:endParaRPr lang="en-US" dirty="0"/>
          </a:p>
        </p:txBody>
      </p:sp>
      <p:sp>
        <p:nvSpPr>
          <p:cNvPr id="3" name="Content Placeholder 2"/>
          <p:cNvSpPr>
            <a:spLocks noGrp="1"/>
          </p:cNvSpPr>
          <p:nvPr>
            <p:ph idx="1"/>
          </p:nvPr>
        </p:nvSpPr>
        <p:spPr/>
        <p:txBody>
          <a:bodyPr/>
          <a:lstStyle/>
          <a:p>
            <a:r>
              <a:rPr lang="en-US" dirty="0" smtClean="0"/>
              <a:t>Update</a:t>
            </a:r>
          </a:p>
          <a:p>
            <a:r>
              <a:rPr lang="en-US" dirty="0" smtClean="0"/>
              <a:t>November Meeting</a:t>
            </a:r>
            <a:endParaRPr lang="en-US" dirty="0"/>
          </a:p>
        </p:txBody>
      </p:sp>
      <p:pic>
        <p:nvPicPr>
          <p:cNvPr id="4" name="Picture 3"/>
          <p:cNvPicPr>
            <a:picLocks noChangeAspect="1"/>
          </p:cNvPicPr>
          <p:nvPr/>
        </p:nvPicPr>
        <p:blipFill>
          <a:blip r:embed="rId3"/>
          <a:stretch>
            <a:fillRect/>
          </a:stretch>
        </p:blipFill>
        <p:spPr>
          <a:xfrm>
            <a:off x="5246225" y="1295400"/>
            <a:ext cx="3657600" cy="5432079"/>
          </a:xfrm>
          <a:prstGeom prst="rect">
            <a:avLst/>
          </a:prstGeom>
        </p:spPr>
      </p:pic>
    </p:spTree>
    <p:extLst>
      <p:ext uri="{BB962C8B-B14F-4D97-AF65-F5344CB8AC3E}">
        <p14:creationId xmlns:p14="http://schemas.microsoft.com/office/powerpoint/2010/main" val="110291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80282" y="3416300"/>
            <a:ext cx="5626100" cy="3441700"/>
          </a:xfrm>
          <a:prstGeom prst="rect">
            <a:avLst/>
          </a:prstGeom>
        </p:spPr>
      </p:pic>
      <p:sp>
        <p:nvSpPr>
          <p:cNvPr id="2" name="Title 1"/>
          <p:cNvSpPr>
            <a:spLocks noGrp="1"/>
          </p:cNvSpPr>
          <p:nvPr>
            <p:ph type="title"/>
          </p:nvPr>
        </p:nvSpPr>
        <p:spPr/>
        <p:txBody>
          <a:bodyPr/>
          <a:lstStyle/>
          <a:p>
            <a:r>
              <a:rPr lang="en-US" dirty="0" smtClean="0"/>
              <a:t>Local Plan &amp; Budget</a:t>
            </a:r>
            <a:endParaRPr lang="en-US" dirty="0"/>
          </a:p>
        </p:txBody>
      </p:sp>
      <p:sp>
        <p:nvSpPr>
          <p:cNvPr id="3" name="Content Placeholder 2"/>
          <p:cNvSpPr>
            <a:spLocks noGrp="1"/>
          </p:cNvSpPr>
          <p:nvPr>
            <p:ph idx="1"/>
          </p:nvPr>
        </p:nvSpPr>
        <p:spPr/>
        <p:txBody>
          <a:bodyPr/>
          <a:lstStyle/>
          <a:p>
            <a:r>
              <a:rPr lang="en-US" dirty="0" smtClean="0"/>
              <a:t>How to submit modifications</a:t>
            </a:r>
          </a:p>
          <a:p>
            <a:r>
              <a:rPr lang="en-US" dirty="0" smtClean="0"/>
              <a:t>New $$ amounts</a:t>
            </a:r>
          </a:p>
          <a:p>
            <a:r>
              <a:rPr lang="en-US" dirty="0" smtClean="0"/>
              <a:t>Revised initial budget</a:t>
            </a:r>
          </a:p>
          <a:p>
            <a:r>
              <a:rPr lang="en-US" dirty="0" smtClean="0"/>
              <a:t>XDBR &amp; signature page</a:t>
            </a:r>
          </a:p>
          <a:p>
            <a:r>
              <a:rPr lang="en-US" dirty="0" smtClean="0"/>
              <a:t>VOC codes</a:t>
            </a:r>
          </a:p>
        </p:txBody>
      </p:sp>
    </p:spTree>
    <p:extLst>
      <p:ext uri="{BB962C8B-B14F-4D97-AF65-F5344CB8AC3E}">
        <p14:creationId xmlns:p14="http://schemas.microsoft.com/office/powerpoint/2010/main" val="107056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MOA Update</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3"/>
          <a:stretch>
            <a:fillRect/>
          </a:stretch>
        </p:blipFill>
        <p:spPr>
          <a:xfrm>
            <a:off x="990600" y="4419600"/>
            <a:ext cx="7467600" cy="2650678"/>
          </a:xfrm>
          <a:prstGeom prst="rect">
            <a:avLst/>
          </a:prstGeom>
        </p:spPr>
      </p:pic>
    </p:spTree>
    <p:extLst>
      <p:ext uri="{BB962C8B-B14F-4D97-AF65-F5344CB8AC3E}">
        <p14:creationId xmlns:p14="http://schemas.microsoft.com/office/powerpoint/2010/main" val="1926843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Perkins Handbook</a:t>
            </a:r>
            <a:endParaRPr lang="en-US" dirty="0"/>
          </a:p>
        </p:txBody>
      </p:sp>
      <p:sp>
        <p:nvSpPr>
          <p:cNvPr id="3" name="Content Placeholder 2"/>
          <p:cNvSpPr>
            <a:spLocks noGrp="1"/>
          </p:cNvSpPr>
          <p:nvPr>
            <p:ph idx="1"/>
          </p:nvPr>
        </p:nvSpPr>
        <p:spPr/>
        <p:txBody>
          <a:bodyPr/>
          <a:lstStyle/>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2" y="5105400"/>
            <a:ext cx="5190744" cy="1633728"/>
          </a:xfrm>
          <a:prstGeom prst="rect">
            <a:avLst/>
          </a:prstGeom>
        </p:spPr>
      </p:pic>
    </p:spTree>
    <p:extLst>
      <p:ext uri="{BB962C8B-B14F-4D97-AF65-F5344CB8AC3E}">
        <p14:creationId xmlns:p14="http://schemas.microsoft.com/office/powerpoint/2010/main" val="1408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Lunch 11:30-12:30</a:t>
            </a:r>
            <a:endParaRPr lang="en-US" dirty="0"/>
          </a:p>
        </p:txBody>
      </p:sp>
      <p:sp>
        <p:nvSpPr>
          <p:cNvPr id="3" name="Content Placeholder 2"/>
          <p:cNvSpPr>
            <a:spLocks noGrp="1"/>
          </p:cNvSpPr>
          <p:nvPr>
            <p:ph idx="1"/>
          </p:nvPr>
        </p:nvSpPr>
        <p:spPr/>
        <p:txBody>
          <a:bodyPr/>
          <a:lstStyle/>
          <a:p>
            <a:r>
              <a:rPr lang="en-US" dirty="0" smtClean="0"/>
              <a:t>Daily Planet Café – across street @ Science Museum</a:t>
            </a:r>
          </a:p>
          <a:p>
            <a:r>
              <a:rPr lang="en-US" dirty="0" smtClean="0"/>
              <a:t>Legislative Building Café – 1 block East</a:t>
            </a:r>
          </a:p>
          <a:p>
            <a:r>
              <a:rPr lang="en-US" dirty="0" smtClean="0"/>
              <a:t>Pharaoh's Grill  - </a:t>
            </a:r>
            <a:r>
              <a:rPr lang="en-US" dirty="0"/>
              <a:t>1 block East </a:t>
            </a:r>
            <a:r>
              <a:rPr lang="en-US" dirty="0" smtClean="0"/>
              <a:t>at History Museum</a:t>
            </a:r>
          </a:p>
          <a:p>
            <a:r>
              <a:rPr lang="en-US" dirty="0" smtClean="0"/>
              <a:t>Subway &amp; Carolina Bakery – 4 blocks SE in Wells Fargo</a:t>
            </a:r>
          </a:p>
          <a:p>
            <a:endParaRPr lang="en-US" dirty="0" smtClean="0"/>
          </a:p>
        </p:txBody>
      </p:sp>
    </p:spTree>
    <p:extLst>
      <p:ext uri="{BB962C8B-B14F-4D97-AF65-F5344CB8AC3E}">
        <p14:creationId xmlns:p14="http://schemas.microsoft.com/office/powerpoint/2010/main" val="571405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3 P’s</a:t>
            </a:r>
            <a:endParaRPr lang="en-US" dirty="0"/>
          </a:p>
        </p:txBody>
      </p:sp>
      <p:sp>
        <p:nvSpPr>
          <p:cNvPr id="3" name="Content Placeholder 2"/>
          <p:cNvSpPr>
            <a:spLocks noGrp="1"/>
          </p:cNvSpPr>
          <p:nvPr>
            <p:ph idx="1"/>
          </p:nvPr>
        </p:nvSpPr>
        <p:spPr/>
        <p:txBody>
          <a:bodyPr/>
          <a:lstStyle/>
          <a:p>
            <a:r>
              <a:rPr lang="en-US" dirty="0" smtClean="0"/>
              <a:t>Performance</a:t>
            </a:r>
          </a:p>
          <a:p>
            <a:r>
              <a:rPr lang="en-US" dirty="0" smtClean="0"/>
              <a:t>Professional Development</a:t>
            </a:r>
          </a:p>
          <a:p>
            <a:r>
              <a:rPr lang="en-US" dirty="0" smtClean="0"/>
              <a:t>Pathways</a:t>
            </a:r>
            <a:endParaRPr lang="en-US" dirty="0"/>
          </a:p>
        </p:txBody>
      </p:sp>
      <p:pic>
        <p:nvPicPr>
          <p:cNvPr id="4" name="Picture 3"/>
          <p:cNvPicPr>
            <a:picLocks noChangeAspect="1"/>
          </p:cNvPicPr>
          <p:nvPr/>
        </p:nvPicPr>
        <p:blipFill>
          <a:blip r:embed="rId3"/>
          <a:stretch>
            <a:fillRect/>
          </a:stretch>
        </p:blipFill>
        <p:spPr>
          <a:xfrm>
            <a:off x="5313554" y="3383224"/>
            <a:ext cx="3593165" cy="3184706"/>
          </a:xfrm>
          <a:prstGeom prst="rect">
            <a:avLst/>
          </a:prstGeom>
        </p:spPr>
      </p:pic>
    </p:spTree>
    <p:extLst>
      <p:ext uri="{BB962C8B-B14F-4D97-AF65-F5344CB8AC3E}">
        <p14:creationId xmlns:p14="http://schemas.microsoft.com/office/powerpoint/2010/main" val="63617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lnSpcReduction="10000"/>
          </a:bodyPr>
          <a:lstStyle/>
          <a:p>
            <a:r>
              <a:rPr lang="en-US" dirty="0" smtClean="0"/>
              <a:t>AB Tech CC - </a:t>
            </a:r>
            <a:r>
              <a:rPr lang="en-US" dirty="0"/>
              <a:t>i3 program (increase STEM participation) and RACE (Articulation</a:t>
            </a:r>
            <a:r>
              <a:rPr lang="en-US" dirty="0" smtClean="0"/>
              <a:t>) - </a:t>
            </a:r>
            <a:r>
              <a:rPr lang="en-US" dirty="0"/>
              <a:t>Gene </a:t>
            </a:r>
            <a:r>
              <a:rPr lang="en-US" dirty="0" err="1"/>
              <a:t>Loflin</a:t>
            </a:r>
            <a:r>
              <a:rPr lang="en-US" dirty="0"/>
              <a:t> </a:t>
            </a:r>
            <a:endParaRPr lang="en-US" dirty="0" smtClean="0"/>
          </a:p>
          <a:p>
            <a:r>
              <a:rPr lang="en-US" dirty="0" err="1" smtClean="0"/>
              <a:t>Mayland</a:t>
            </a:r>
            <a:r>
              <a:rPr lang="en-US" dirty="0"/>
              <a:t> </a:t>
            </a:r>
            <a:r>
              <a:rPr lang="en-US" dirty="0" smtClean="0"/>
              <a:t>CC - working </a:t>
            </a:r>
            <a:r>
              <a:rPr lang="en-US" dirty="0"/>
              <a:t>with Industry in developing their </a:t>
            </a:r>
            <a:r>
              <a:rPr lang="en-US" dirty="0" smtClean="0"/>
              <a:t>pathway - </a:t>
            </a:r>
            <a:r>
              <a:rPr lang="en-US" dirty="0"/>
              <a:t>Randy Ledford </a:t>
            </a:r>
            <a:endParaRPr lang="en-US" dirty="0" smtClean="0"/>
          </a:p>
          <a:p>
            <a:r>
              <a:rPr lang="en-US" dirty="0" smtClean="0"/>
              <a:t>CPCC - professional </a:t>
            </a:r>
            <a:r>
              <a:rPr lang="en-US" dirty="0"/>
              <a:t>development </a:t>
            </a:r>
            <a:r>
              <a:rPr lang="en-US" dirty="0" smtClean="0"/>
              <a:t>- </a:t>
            </a:r>
            <a:r>
              <a:rPr lang="en-US" dirty="0"/>
              <a:t>Heather </a:t>
            </a:r>
            <a:r>
              <a:rPr lang="en-US" dirty="0" err="1"/>
              <a:t>Parusel</a:t>
            </a:r>
            <a:r>
              <a:rPr lang="en-US" dirty="0"/>
              <a:t> </a:t>
            </a:r>
            <a:endParaRPr lang="en-US" dirty="0" smtClean="0"/>
          </a:p>
          <a:p>
            <a:r>
              <a:rPr lang="en-US" dirty="0" smtClean="0"/>
              <a:t>CPCC - developing </a:t>
            </a:r>
            <a:r>
              <a:rPr lang="en-US" dirty="0"/>
              <a:t>their </a:t>
            </a:r>
            <a:r>
              <a:rPr lang="en-US" dirty="0" smtClean="0"/>
              <a:t>consortium - </a:t>
            </a:r>
            <a:r>
              <a:rPr lang="en-US" dirty="0"/>
              <a:t>Suzanne </a:t>
            </a:r>
            <a:r>
              <a:rPr lang="en-US" dirty="0" err="1"/>
              <a:t>Rohrbaugh</a:t>
            </a:r>
            <a:r>
              <a:rPr lang="en-US" dirty="0"/>
              <a:t> </a:t>
            </a:r>
            <a:endParaRPr lang="en-US" dirty="0" smtClean="0"/>
          </a:p>
        </p:txBody>
      </p:sp>
    </p:spTree>
    <p:extLst>
      <p:ext uri="{BB962C8B-B14F-4D97-AF65-F5344CB8AC3E}">
        <p14:creationId xmlns:p14="http://schemas.microsoft.com/office/powerpoint/2010/main" val="2014795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a:bodyPr>
          <a:lstStyle/>
          <a:p>
            <a:r>
              <a:rPr lang="en-US" dirty="0" smtClean="0"/>
              <a:t>AB Tech CC - </a:t>
            </a:r>
            <a:r>
              <a:rPr lang="en-US" dirty="0"/>
              <a:t>i3 program (increase STEM participation) and RACE (</a:t>
            </a:r>
            <a:r>
              <a:rPr lang="en-US" dirty="0" smtClean="0"/>
              <a:t>Articulation)</a:t>
            </a:r>
          </a:p>
          <a:p>
            <a:r>
              <a:rPr lang="en-US" dirty="0" smtClean="0"/>
              <a:t>Gene </a:t>
            </a:r>
            <a:r>
              <a:rPr lang="en-US" dirty="0" err="1"/>
              <a:t>Loflin</a:t>
            </a:r>
            <a:r>
              <a:rPr lang="en-US" dirty="0"/>
              <a:t> </a:t>
            </a:r>
            <a:endParaRPr lang="en-US" dirty="0" smtClean="0"/>
          </a:p>
        </p:txBody>
      </p:sp>
    </p:spTree>
    <p:extLst>
      <p:ext uri="{BB962C8B-B14F-4D97-AF65-F5344CB8AC3E}">
        <p14:creationId xmlns:p14="http://schemas.microsoft.com/office/powerpoint/2010/main" val="197994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NSF S-STEM Grant Program</a:t>
            </a:r>
          </a:p>
        </p:txBody>
      </p:sp>
      <p:sp>
        <p:nvSpPr>
          <p:cNvPr id="12" name="Content Placeholder 11"/>
          <p:cNvSpPr>
            <a:spLocks noGrp="1"/>
          </p:cNvSpPr>
          <p:nvPr>
            <p:ph idx="1"/>
          </p:nvPr>
        </p:nvSpPr>
        <p:spPr>
          <a:xfrm>
            <a:off x="457200" y="1600200"/>
            <a:ext cx="8229600" cy="5029200"/>
          </a:xfrm>
        </p:spPr>
        <p:txBody>
          <a:bodyPr>
            <a:normAutofit fontScale="70000" lnSpcReduction="20000"/>
          </a:bodyPr>
          <a:lstStyle/>
          <a:p>
            <a:pPr marL="0" indent="0">
              <a:buNone/>
            </a:pPr>
            <a:r>
              <a:rPr lang="en-US" sz="3200" u="sng" dirty="0"/>
              <a:t>“Ignite Innovation and Inspiration”: I3</a:t>
            </a:r>
          </a:p>
          <a:p>
            <a:r>
              <a:rPr lang="en-US" dirty="0" smtClean="0"/>
              <a:t>$</a:t>
            </a:r>
            <a:r>
              <a:rPr lang="en-US" dirty="0"/>
              <a:t>612, 232 total granted to A-B Tech to cover four years</a:t>
            </a:r>
          </a:p>
          <a:p>
            <a:r>
              <a:rPr lang="en-US" dirty="0"/>
              <a:t>Dr. Jon R. Wiener, P.I.; 4 Co-Pi from A-B Tech: Vernon Daugherty, Susan Schwarz, Tammy Sullivan, Dr. Russ </a:t>
            </a:r>
            <a:r>
              <a:rPr lang="en-US" dirty="0" err="1"/>
              <a:t>Palmeri</a:t>
            </a:r>
            <a:endParaRPr lang="en-US" dirty="0"/>
          </a:p>
          <a:p>
            <a:r>
              <a:rPr lang="en-US" dirty="0"/>
              <a:t>Designed to increase retention and success in the STEM fields</a:t>
            </a:r>
          </a:p>
          <a:p>
            <a:r>
              <a:rPr lang="en-US" dirty="0"/>
              <a:t>An interactive grant program which offers advising, tutoring, field trips, seminars, internships</a:t>
            </a:r>
          </a:p>
          <a:p>
            <a:r>
              <a:rPr lang="en-US" dirty="0"/>
              <a:t>Largest fraction of resources go to $2000 scholarships per term for students with unmet financial needs, superior academic performance, and a major in the following degree programs:</a:t>
            </a:r>
          </a:p>
          <a:p>
            <a:pPr lvl="1"/>
            <a:r>
              <a:rPr lang="en-US" dirty="0"/>
              <a:t>Associate of Engineering</a:t>
            </a:r>
          </a:p>
          <a:p>
            <a:pPr lvl="1"/>
            <a:r>
              <a:rPr lang="en-US" dirty="0"/>
              <a:t>Associate of Applied Science in Engineering Technology</a:t>
            </a:r>
          </a:p>
          <a:p>
            <a:pPr lvl="1"/>
            <a:r>
              <a:rPr lang="en-US" dirty="0"/>
              <a:t>Associate of Science in Mathematics, Biology, or Chemistry</a:t>
            </a:r>
          </a:p>
          <a:p>
            <a:pPr marL="457200" lvl="1" indent="0">
              <a:buNone/>
            </a:pPr>
            <a:r>
              <a:rPr lang="en-US" dirty="0"/>
              <a:t>Given each term to qualified students for a maximum of four terms, i.e. $8000 maximum.</a:t>
            </a:r>
          </a:p>
          <a:p>
            <a:endParaRPr lang="en-US" dirty="0"/>
          </a:p>
        </p:txBody>
      </p:sp>
    </p:spTree>
    <p:extLst>
      <p:ext uri="{BB962C8B-B14F-4D97-AF65-F5344CB8AC3E}">
        <p14:creationId xmlns:p14="http://schemas.microsoft.com/office/powerpoint/2010/main" val="1573390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6800" y="342434"/>
            <a:ext cx="8686800" cy="4339650"/>
          </a:xfrm>
          <a:prstGeom prst="rect">
            <a:avLst/>
          </a:prstGeom>
          <a:noFill/>
        </p:spPr>
        <p:txBody>
          <a:bodyPr wrap="square" rtlCol="0">
            <a:spAutoFit/>
          </a:bodyPr>
          <a:lstStyle/>
          <a:p>
            <a:pPr algn="ctr"/>
            <a:r>
              <a:rPr lang="en-US" sz="2400" b="1" u="sng" dirty="0" smtClean="0">
                <a:solidFill>
                  <a:srgbClr val="FFFF00"/>
                </a:solidFill>
              </a:rPr>
              <a:t>Program Data</a:t>
            </a:r>
          </a:p>
          <a:p>
            <a:pPr marL="457200" indent="-457200">
              <a:buAutoNum type="arabicPeriod"/>
            </a:pPr>
            <a:r>
              <a:rPr lang="en-US" b="1" dirty="0" smtClean="0">
                <a:solidFill>
                  <a:srgbClr val="FFFF00"/>
                </a:solidFill>
              </a:rPr>
              <a:t>First term (Spring 2016): 9 scholarships: 7 males, 2 females</a:t>
            </a:r>
          </a:p>
          <a:p>
            <a:pPr marL="914400" lvl="1" indent="-457200">
              <a:buFont typeface="+mj-lt"/>
              <a:buAutoNum type="alphaLcParenR"/>
            </a:pPr>
            <a:r>
              <a:rPr lang="en-US" b="1" dirty="0" smtClean="0">
                <a:solidFill>
                  <a:srgbClr val="FFFF00"/>
                </a:solidFill>
              </a:rPr>
              <a:t>Two graduated, six remain in program, one changed major out of eligible disciplines</a:t>
            </a:r>
          </a:p>
          <a:p>
            <a:pPr marL="914400" lvl="1" indent="-457200">
              <a:buFont typeface="+mj-lt"/>
              <a:buAutoNum type="alphaLcParenR"/>
            </a:pPr>
            <a:r>
              <a:rPr lang="en-US" b="1" dirty="0" smtClean="0">
                <a:solidFill>
                  <a:srgbClr val="FFFF00"/>
                </a:solidFill>
              </a:rPr>
              <a:t>All recipients have maintained at least 3.2 cumulative GPA</a:t>
            </a:r>
          </a:p>
          <a:p>
            <a:pPr marL="914400" lvl="1" indent="-457200">
              <a:buFont typeface="+mj-lt"/>
              <a:buAutoNum type="alphaLcParenR"/>
            </a:pPr>
            <a:r>
              <a:rPr lang="en-US" b="1" dirty="0" smtClean="0">
                <a:solidFill>
                  <a:srgbClr val="FFFF00"/>
                </a:solidFill>
              </a:rPr>
              <a:t>Three internships/shadowing experiences took place</a:t>
            </a:r>
          </a:p>
          <a:p>
            <a:pPr marL="914400" lvl="1" indent="-457200">
              <a:buFont typeface="+mj-lt"/>
              <a:buAutoNum type="alphaLcParenR"/>
            </a:pPr>
            <a:r>
              <a:rPr lang="en-US" b="1" dirty="0" smtClean="0">
                <a:solidFill>
                  <a:srgbClr val="FFFF00"/>
                </a:solidFill>
              </a:rPr>
              <a:t>Two field trips to four year partner Universities/Colleges</a:t>
            </a:r>
          </a:p>
          <a:p>
            <a:pPr marL="914400" lvl="1" indent="-457200">
              <a:buFont typeface="+mj-lt"/>
              <a:buAutoNum type="alphaLcParenR"/>
            </a:pPr>
            <a:r>
              <a:rPr lang="en-US" b="1" dirty="0" smtClean="0">
                <a:solidFill>
                  <a:srgbClr val="FFFF00"/>
                </a:solidFill>
              </a:rPr>
              <a:t>Seminar speakers came to present to the group (public seminar)</a:t>
            </a:r>
          </a:p>
          <a:p>
            <a:pPr marL="914400" lvl="1" indent="-457200">
              <a:buAutoNum type="alphaLcParenR"/>
            </a:pPr>
            <a:endParaRPr lang="en-US" b="1" dirty="0">
              <a:solidFill>
                <a:srgbClr val="FFFF00"/>
              </a:solidFill>
            </a:endParaRPr>
          </a:p>
          <a:p>
            <a:pPr lvl="1" indent="-457200">
              <a:buAutoNum type="arabicPeriod" startAt="2"/>
            </a:pPr>
            <a:r>
              <a:rPr lang="en-US" b="1" dirty="0" smtClean="0">
                <a:solidFill>
                  <a:srgbClr val="FFFF00"/>
                </a:solidFill>
              </a:rPr>
              <a:t>Second term (Fall 2016): 9 scholarships: 5 males, 4 females</a:t>
            </a:r>
          </a:p>
          <a:p>
            <a:pPr lvl="1" indent="-457200">
              <a:buAutoNum type="arabicPeriod" startAt="2"/>
            </a:pPr>
            <a:endParaRPr lang="en-US" b="1" dirty="0">
              <a:solidFill>
                <a:srgbClr val="FFFF00"/>
              </a:solidFill>
            </a:endParaRPr>
          </a:p>
          <a:p>
            <a:pPr lvl="1" indent="-457200">
              <a:buAutoNum type="arabicPeriod" startAt="2"/>
            </a:pPr>
            <a:r>
              <a:rPr lang="en-US" b="1" dirty="0" smtClean="0">
                <a:solidFill>
                  <a:srgbClr val="FFFF00"/>
                </a:solidFill>
              </a:rPr>
              <a:t>Thus 15 remain in the program at the present time; their career interests span Aeronautical Engineering, Civil Engineering, Chemistry, Electrical Engineering, Environmental Biology, Computer Engineering Technologies, and Statistics</a:t>
            </a:r>
          </a:p>
          <a:p>
            <a:pPr marL="914400" lvl="1" indent="-457200">
              <a:buAutoNum type="arabicPeriod"/>
            </a:pPr>
            <a:endParaRPr lang="en-US" b="1" dirty="0">
              <a:solidFill>
                <a:srgbClr val="FFFF00"/>
              </a:solidFill>
            </a:endParaRPr>
          </a:p>
        </p:txBody>
      </p:sp>
      <p:sp>
        <p:nvSpPr>
          <p:cNvPr id="5" name="Title 4"/>
          <p:cNvSpPr>
            <a:spLocks noGrp="1"/>
          </p:cNvSpPr>
          <p:nvPr>
            <p:ph type="title"/>
          </p:nvPr>
        </p:nvSpPr>
        <p:spPr/>
        <p:txBody>
          <a:bodyPr/>
          <a:lstStyle/>
          <a:p>
            <a:r>
              <a:rPr lang="en-US" dirty="0"/>
              <a:t>Program Data</a:t>
            </a:r>
          </a:p>
        </p:txBody>
      </p:sp>
      <p:sp>
        <p:nvSpPr>
          <p:cNvPr id="6" name="Content Placeholder 5"/>
          <p:cNvSpPr>
            <a:spLocks noGrp="1"/>
          </p:cNvSpPr>
          <p:nvPr>
            <p:ph idx="1"/>
          </p:nvPr>
        </p:nvSpPr>
        <p:spPr>
          <a:xfrm>
            <a:off x="457200" y="1600200"/>
            <a:ext cx="8229600" cy="5029200"/>
          </a:xfrm>
        </p:spPr>
        <p:txBody>
          <a:bodyPr>
            <a:normAutofit fontScale="77500" lnSpcReduction="20000"/>
          </a:bodyPr>
          <a:lstStyle/>
          <a:p>
            <a:pPr marL="514350" indent="-514350">
              <a:buFont typeface="+mj-lt"/>
              <a:buAutoNum type="arabicPeriod"/>
            </a:pPr>
            <a:r>
              <a:rPr lang="en-US" dirty="0"/>
              <a:t>First term (Spring 2016): 9 scholarships: 7 males, 2 females</a:t>
            </a:r>
          </a:p>
          <a:p>
            <a:pPr lvl="1"/>
            <a:r>
              <a:rPr lang="en-US" dirty="0"/>
              <a:t>Two graduated, six remain in program, one changed major out of eligible disciplines</a:t>
            </a:r>
          </a:p>
          <a:p>
            <a:pPr lvl="1"/>
            <a:r>
              <a:rPr lang="en-US" dirty="0"/>
              <a:t>All recipients have maintained at least 3.2 cumulative GPA</a:t>
            </a:r>
          </a:p>
          <a:p>
            <a:pPr lvl="1"/>
            <a:r>
              <a:rPr lang="en-US" dirty="0"/>
              <a:t>Three internships/shadowing experiences took place</a:t>
            </a:r>
          </a:p>
          <a:p>
            <a:pPr lvl="1"/>
            <a:r>
              <a:rPr lang="en-US" dirty="0"/>
              <a:t>Two field trips to four year partner Universities/Colleges</a:t>
            </a:r>
          </a:p>
          <a:p>
            <a:pPr lvl="1"/>
            <a:r>
              <a:rPr lang="en-US" dirty="0"/>
              <a:t>Seminar speakers came to present to the group (public seminar</a:t>
            </a:r>
            <a:r>
              <a:rPr lang="en-US" dirty="0" smtClean="0"/>
              <a:t>)</a:t>
            </a:r>
            <a:endParaRPr lang="en-US" dirty="0"/>
          </a:p>
          <a:p>
            <a:pPr marL="514350" indent="-514350">
              <a:buFont typeface="+mj-lt"/>
              <a:buAutoNum type="arabicPeriod" startAt="2"/>
            </a:pPr>
            <a:r>
              <a:rPr lang="en-US" dirty="0"/>
              <a:t>Second term (Fall 2016): 9 scholarships: 5 males, 4 </a:t>
            </a:r>
            <a:r>
              <a:rPr lang="en-US" dirty="0" smtClean="0"/>
              <a:t>females</a:t>
            </a:r>
          </a:p>
          <a:p>
            <a:pPr marL="514350" indent="-514350">
              <a:buFont typeface="+mj-lt"/>
              <a:buAutoNum type="arabicPeriod" startAt="2"/>
            </a:pPr>
            <a:r>
              <a:rPr lang="en-US" dirty="0" smtClean="0"/>
              <a:t>Thus </a:t>
            </a:r>
            <a:r>
              <a:rPr lang="en-US" dirty="0"/>
              <a:t>15 remain in the program at the present time; their career interests span Aeronautical Engineering, Civil Engineering, Chemistry, Electrical Engineering, Environmental Biology, Computer Engineering Technologies, and Statistics</a:t>
            </a:r>
          </a:p>
          <a:p>
            <a:endParaRPr lang="en-US" dirty="0"/>
          </a:p>
        </p:txBody>
      </p:sp>
    </p:spTree>
    <p:extLst>
      <p:ext uri="{BB962C8B-B14F-4D97-AF65-F5344CB8AC3E}">
        <p14:creationId xmlns:p14="http://schemas.microsoft.com/office/powerpoint/2010/main" val="2015920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t>R</a:t>
            </a:r>
            <a:r>
              <a:rPr lang="en-US" sz="3200" dirty="0" smtClean="0"/>
              <a:t>egional </a:t>
            </a:r>
            <a:r>
              <a:rPr lang="en-US" sz="3200" u="sng" dirty="0" smtClean="0"/>
              <a:t>A</a:t>
            </a:r>
            <a:r>
              <a:rPr lang="en-US" sz="3200" dirty="0" smtClean="0"/>
              <a:t>rticulation for </a:t>
            </a:r>
            <a:r>
              <a:rPr lang="en-US" sz="3200" u="sng" dirty="0" smtClean="0"/>
              <a:t>C</a:t>
            </a:r>
            <a:r>
              <a:rPr lang="en-US" sz="3200" dirty="0" smtClean="0"/>
              <a:t>areer and Technical </a:t>
            </a:r>
            <a:r>
              <a:rPr lang="en-US" sz="3200" u="sng" dirty="0" smtClean="0"/>
              <a:t>E</a:t>
            </a:r>
            <a:r>
              <a:rPr lang="en-US" sz="3200" dirty="0" smtClean="0"/>
              <a:t>ducation (RACE)</a:t>
            </a:r>
            <a:endParaRPr lang="en-US" sz="3200"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A-B Tech and Blue Ridge CC</a:t>
            </a:r>
          </a:p>
          <a:p>
            <a:r>
              <a:rPr lang="en-US" dirty="0" smtClean="0"/>
              <a:t>Asheville City, Buncombe County, Henderson County, Madison County, and Transylvania County schools</a:t>
            </a:r>
          </a:p>
          <a:p>
            <a:r>
              <a:rPr lang="en-US" dirty="0" smtClean="0"/>
              <a:t>Leadership Committee with representatives from all members</a:t>
            </a:r>
          </a:p>
          <a:p>
            <a:r>
              <a:rPr lang="en-US" dirty="0" smtClean="0"/>
              <a:t>Two major projects each year</a:t>
            </a:r>
          </a:p>
          <a:p>
            <a:pPr lvl="1"/>
            <a:r>
              <a:rPr lang="en-US" dirty="0" smtClean="0"/>
              <a:t>Leadership Academy</a:t>
            </a:r>
          </a:p>
          <a:p>
            <a:pPr lvl="1"/>
            <a:r>
              <a:rPr lang="en-US" dirty="0" smtClean="0"/>
              <a:t>RACE Agreement Alignment Meeting</a:t>
            </a:r>
            <a:endParaRPr lang="en-US" dirty="0"/>
          </a:p>
        </p:txBody>
      </p:sp>
    </p:spTree>
    <p:extLst>
      <p:ext uri="{BB962C8B-B14F-4D97-AF65-F5344CB8AC3E}">
        <p14:creationId xmlns:p14="http://schemas.microsoft.com/office/powerpoint/2010/main" val="732949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Leadership Academy</a:t>
            </a:r>
            <a:endParaRPr lang="en-US" dirty="0"/>
          </a:p>
        </p:txBody>
      </p:sp>
      <p:sp>
        <p:nvSpPr>
          <p:cNvPr id="3" name="Content Placeholder 2"/>
          <p:cNvSpPr>
            <a:spLocks noGrp="1"/>
          </p:cNvSpPr>
          <p:nvPr>
            <p:ph idx="1"/>
          </p:nvPr>
        </p:nvSpPr>
        <p:spPr/>
        <p:txBody>
          <a:bodyPr/>
          <a:lstStyle/>
          <a:p>
            <a:r>
              <a:rPr lang="en-US" dirty="0" smtClean="0"/>
              <a:t>Held at Biltmore Estates in fall</a:t>
            </a:r>
          </a:p>
          <a:p>
            <a:r>
              <a:rPr lang="en-US" dirty="0" smtClean="0"/>
              <a:t>Approximately 160 students from all school systems</a:t>
            </a:r>
          </a:p>
          <a:p>
            <a:r>
              <a:rPr lang="en-US" dirty="0" smtClean="0"/>
              <a:t>Focus on Leadership – This year students will look for examples of leadership traits while touring the house </a:t>
            </a:r>
            <a:br>
              <a:rPr lang="en-US" dirty="0" smtClean="0"/>
            </a:br>
            <a:r>
              <a:rPr lang="en-US" dirty="0" smtClean="0"/>
              <a:t>and grounds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4239007"/>
            <a:ext cx="4293433" cy="2618994"/>
          </a:xfrm>
          <a:prstGeom prst="rect">
            <a:avLst/>
          </a:prstGeom>
        </p:spPr>
      </p:pic>
    </p:spTree>
    <p:extLst>
      <p:ext uri="{BB962C8B-B14F-4D97-AF65-F5344CB8AC3E}">
        <p14:creationId xmlns:p14="http://schemas.microsoft.com/office/powerpoint/2010/main" val="72330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RACE Articulation Meeting</a:t>
            </a:r>
            <a:endParaRPr lang="en-US" dirty="0"/>
          </a:p>
        </p:txBody>
      </p:sp>
      <p:sp>
        <p:nvSpPr>
          <p:cNvPr id="3" name="Content Placeholder 2"/>
          <p:cNvSpPr>
            <a:spLocks noGrp="1"/>
          </p:cNvSpPr>
          <p:nvPr>
            <p:ph idx="1"/>
          </p:nvPr>
        </p:nvSpPr>
        <p:spPr/>
        <p:txBody>
          <a:bodyPr>
            <a:normAutofit lnSpcReduction="10000"/>
          </a:bodyPr>
          <a:lstStyle/>
          <a:p>
            <a:r>
              <a:rPr lang="en-US" dirty="0" smtClean="0"/>
              <a:t>RACE Leadership Committee Selects Areas for Review</a:t>
            </a:r>
          </a:p>
          <a:p>
            <a:r>
              <a:rPr lang="en-US" dirty="0" smtClean="0"/>
              <a:t>Held on the campus of A-B Tech or Blue Ridge CC</a:t>
            </a:r>
          </a:p>
          <a:p>
            <a:r>
              <a:rPr lang="en-US" dirty="0" smtClean="0"/>
              <a:t>Faculty and teachers compare learning outcomes and instructional methods and determine equivalencies</a:t>
            </a:r>
          </a:p>
          <a:p>
            <a:r>
              <a:rPr lang="en-US" dirty="0" smtClean="0"/>
              <a:t>Last year included a focus </a:t>
            </a:r>
            <a:br>
              <a:rPr lang="en-US" dirty="0" smtClean="0"/>
            </a:br>
            <a:r>
              <a:rPr lang="en-US" dirty="0" smtClean="0"/>
              <a:t>on Project Lead the Way</a:t>
            </a:r>
            <a:endParaRPr lang="en-US" dirty="0"/>
          </a:p>
        </p:txBody>
      </p:sp>
      <p:pic>
        <p:nvPicPr>
          <p:cNvPr id="4" name="Picture 3" descr="C:\Users\WILLIAMELOFLIN\AppData\Local\Microsoft\Windows\Temporary Internet Files\Content.Outlook\RLEA0H58\IMG_0029.JPG"/>
          <p:cNvPicPr/>
          <p:nvPr/>
        </p:nvPicPr>
        <p:blipFill rotWithShape="1">
          <a:blip r:embed="rId3" cstate="print">
            <a:extLst>
              <a:ext uri="{28A0092B-C50C-407E-A947-70E740481C1C}">
                <a14:useLocalDpi xmlns:a14="http://schemas.microsoft.com/office/drawing/2010/main" val="0"/>
              </a:ext>
            </a:extLst>
          </a:blip>
          <a:srcRect l="36376" t="1423" r="15058"/>
          <a:stretch/>
        </p:blipFill>
        <p:spPr bwMode="auto">
          <a:xfrm rot="5400000">
            <a:off x="6078148" y="3784212"/>
            <a:ext cx="2201863" cy="37774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97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a:bodyPr>
          <a:lstStyle/>
          <a:p>
            <a:r>
              <a:rPr lang="en-US" dirty="0" err="1" smtClean="0"/>
              <a:t>Mayland</a:t>
            </a:r>
            <a:r>
              <a:rPr lang="en-US" dirty="0" smtClean="0"/>
              <a:t> </a:t>
            </a:r>
            <a:r>
              <a:rPr lang="en-US" dirty="0" smtClean="0"/>
              <a:t>CC - working </a:t>
            </a:r>
            <a:r>
              <a:rPr lang="en-US" dirty="0"/>
              <a:t>with Industry in developing their </a:t>
            </a:r>
            <a:r>
              <a:rPr lang="en-US" dirty="0" smtClean="0"/>
              <a:t>pathway</a:t>
            </a:r>
          </a:p>
          <a:p>
            <a:r>
              <a:rPr lang="en-US" dirty="0" smtClean="0"/>
              <a:t>Randy </a:t>
            </a:r>
            <a:r>
              <a:rPr lang="en-US" dirty="0"/>
              <a:t>Ledford </a:t>
            </a:r>
            <a:endParaRPr lang="en-US" dirty="0" smtClean="0"/>
          </a:p>
        </p:txBody>
      </p:sp>
    </p:spTree>
    <p:extLst>
      <p:ext uri="{BB962C8B-B14F-4D97-AF65-F5344CB8AC3E}">
        <p14:creationId xmlns:p14="http://schemas.microsoft.com/office/powerpoint/2010/main" val="167226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a:bodyPr>
          <a:lstStyle/>
          <a:p>
            <a:r>
              <a:rPr lang="en-US" dirty="0" smtClean="0"/>
              <a:t>CPCC </a:t>
            </a:r>
            <a:r>
              <a:rPr lang="en-US" dirty="0" smtClean="0"/>
              <a:t>- professional </a:t>
            </a:r>
            <a:r>
              <a:rPr lang="en-US" dirty="0" smtClean="0"/>
              <a:t>development</a:t>
            </a:r>
            <a:br>
              <a:rPr lang="en-US" dirty="0" smtClean="0"/>
            </a:br>
            <a:r>
              <a:rPr lang="en-US" dirty="0" smtClean="0"/>
              <a:t>Heather </a:t>
            </a:r>
            <a:r>
              <a:rPr lang="en-US" dirty="0" err="1"/>
              <a:t>Parusel</a:t>
            </a:r>
            <a:r>
              <a:rPr lang="en-US" dirty="0"/>
              <a:t> </a:t>
            </a:r>
            <a:endParaRPr lang="en-US" dirty="0" smtClean="0"/>
          </a:p>
        </p:txBody>
      </p:sp>
    </p:spTree>
    <p:extLst>
      <p:ext uri="{BB962C8B-B14F-4D97-AF65-F5344CB8AC3E}">
        <p14:creationId xmlns:p14="http://schemas.microsoft.com/office/powerpoint/2010/main" val="382706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normAutofit/>
          </a:bodyPr>
          <a:lstStyle/>
          <a:p>
            <a:r>
              <a:rPr lang="en-US" dirty="0" smtClean="0"/>
              <a:t>CPCC </a:t>
            </a:r>
            <a:r>
              <a:rPr lang="en-US" dirty="0" smtClean="0"/>
              <a:t>- developing </a:t>
            </a:r>
            <a:r>
              <a:rPr lang="en-US" dirty="0"/>
              <a:t>their </a:t>
            </a:r>
            <a:r>
              <a:rPr lang="en-US" dirty="0" smtClean="0"/>
              <a:t>consortium</a:t>
            </a:r>
          </a:p>
          <a:p>
            <a:r>
              <a:rPr lang="en-US" dirty="0" smtClean="0"/>
              <a:t>Suzanne </a:t>
            </a:r>
            <a:r>
              <a:rPr lang="en-US" dirty="0" err="1"/>
              <a:t>Rohrbaugh</a:t>
            </a:r>
            <a:r>
              <a:rPr lang="en-US" dirty="0"/>
              <a:t> </a:t>
            </a:r>
            <a:endParaRPr lang="en-US" dirty="0" smtClean="0"/>
          </a:p>
        </p:txBody>
      </p:sp>
    </p:spTree>
    <p:extLst>
      <p:ext uri="{BB962C8B-B14F-4D97-AF65-F5344CB8AC3E}">
        <p14:creationId xmlns:p14="http://schemas.microsoft.com/office/powerpoint/2010/main" val="1069098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sp>
        <p:nvSpPr>
          <p:cNvPr id="3" name="Content Placeholder 2"/>
          <p:cNvSpPr>
            <a:spLocks noGrp="1"/>
          </p:cNvSpPr>
          <p:nvPr>
            <p:ph idx="1"/>
          </p:nvPr>
        </p:nvSpPr>
        <p:spPr/>
        <p:txBody>
          <a:bodyPr/>
          <a:lstStyle/>
          <a:p>
            <a:r>
              <a:rPr lang="en-US" dirty="0" smtClean="0"/>
              <a:t>Preliminary Data</a:t>
            </a:r>
          </a:p>
          <a:p>
            <a:r>
              <a:rPr lang="en-US" dirty="0" smtClean="0"/>
              <a:t>Performance Improvement Plans</a:t>
            </a:r>
            <a:endParaRPr lang="en-US" dirty="0"/>
          </a:p>
        </p:txBody>
      </p:sp>
      <p:pic>
        <p:nvPicPr>
          <p:cNvPr id="5" name="Picture 4"/>
          <p:cNvPicPr>
            <a:picLocks noChangeAspect="1"/>
          </p:cNvPicPr>
          <p:nvPr/>
        </p:nvPicPr>
        <p:blipFill>
          <a:blip r:embed="rId3"/>
          <a:stretch>
            <a:fillRect/>
          </a:stretch>
        </p:blipFill>
        <p:spPr>
          <a:xfrm>
            <a:off x="4470400" y="3200400"/>
            <a:ext cx="4673600" cy="3505200"/>
          </a:xfrm>
          <a:prstGeom prst="rect">
            <a:avLst/>
          </a:prstGeom>
        </p:spPr>
      </p:pic>
    </p:spTree>
    <p:extLst>
      <p:ext uri="{BB962C8B-B14F-4D97-AF65-F5344CB8AC3E}">
        <p14:creationId xmlns:p14="http://schemas.microsoft.com/office/powerpoint/2010/main" val="39174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Practices</a:t>
            </a:r>
            <a:endParaRPr lang="en-US" dirty="0"/>
          </a:p>
        </p:txBody>
      </p:sp>
      <p:sp>
        <p:nvSpPr>
          <p:cNvPr id="3" name="Content Placeholder 2"/>
          <p:cNvSpPr>
            <a:spLocks noGrp="1"/>
          </p:cNvSpPr>
          <p:nvPr>
            <p:ph idx="1"/>
          </p:nvPr>
        </p:nvSpPr>
        <p:spPr/>
        <p:txBody>
          <a:bodyPr/>
          <a:lstStyle/>
          <a:p>
            <a:r>
              <a:rPr lang="en-US" dirty="0" smtClean="0"/>
              <a:t>Wake Tech – </a:t>
            </a:r>
            <a:r>
              <a:rPr lang="en-US" dirty="0" err="1" smtClean="0"/>
              <a:t>eVising</a:t>
            </a:r>
            <a:endParaRPr lang="en-US" dirty="0" smtClean="0"/>
          </a:p>
          <a:p>
            <a:r>
              <a:rPr lang="en-US" dirty="0" err="1" smtClean="0"/>
              <a:t>Sandhills</a:t>
            </a:r>
            <a:r>
              <a:rPr lang="en-US" dirty="0" smtClean="0"/>
              <a:t> – </a:t>
            </a:r>
          </a:p>
          <a:p>
            <a:r>
              <a:rPr lang="en-US" dirty="0" smtClean="0"/>
              <a:t>Craven, Pamlico, Brunswick, Southeastern</a:t>
            </a:r>
          </a:p>
          <a:p>
            <a:r>
              <a:rPr lang="en-US" dirty="0" smtClean="0"/>
              <a:t>College of The Albemarle</a:t>
            </a:r>
          </a:p>
          <a:p>
            <a:r>
              <a:rPr lang="en-US" dirty="0" smtClean="0"/>
              <a:t>2016 - 2017 </a:t>
            </a:r>
            <a:r>
              <a:rPr lang="en-US" dirty="0" smtClean="0"/>
              <a:t>Evaluations</a:t>
            </a:r>
          </a:p>
          <a:p>
            <a:r>
              <a:rPr lang="en-US" dirty="0" smtClean="0"/>
              <a:t>Best Practice Video and Annual Report</a:t>
            </a:r>
          </a:p>
          <a:p>
            <a:endParaRPr lang="en-US" dirty="0" smtClean="0"/>
          </a:p>
        </p:txBody>
      </p:sp>
    </p:spTree>
    <p:extLst>
      <p:ext uri="{BB962C8B-B14F-4D97-AF65-F5344CB8AC3E}">
        <p14:creationId xmlns:p14="http://schemas.microsoft.com/office/powerpoint/2010/main" val="1756680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Perkins Reauthorization</a:t>
            </a:r>
            <a:endParaRPr lang="en-US" dirty="0"/>
          </a:p>
        </p:txBody>
      </p:sp>
      <p:sp>
        <p:nvSpPr>
          <p:cNvPr id="3" name="Content Placeholder 2"/>
          <p:cNvSpPr>
            <a:spLocks noGrp="1"/>
          </p:cNvSpPr>
          <p:nvPr>
            <p:ph idx="1"/>
          </p:nvPr>
        </p:nvSpPr>
        <p:spPr/>
        <p:txBody>
          <a:bodyPr/>
          <a:lstStyle/>
          <a:p>
            <a:r>
              <a:rPr lang="en-US" dirty="0" smtClean="0"/>
              <a:t>Preparing Workforce</a:t>
            </a:r>
          </a:p>
          <a:p>
            <a:r>
              <a:rPr lang="en-US" dirty="0" smtClean="0"/>
              <a:t>Programs of Study/Pathways</a:t>
            </a:r>
          </a:p>
          <a:p>
            <a:r>
              <a:rPr lang="en-US" dirty="0" smtClean="0"/>
              <a:t>Helping students make smart choices</a:t>
            </a:r>
          </a:p>
          <a:p>
            <a:r>
              <a:rPr lang="en-US" dirty="0" smtClean="0"/>
              <a:t>Special populations</a:t>
            </a:r>
          </a:p>
          <a:p>
            <a:r>
              <a:rPr lang="en-US" dirty="0" smtClean="0"/>
              <a:t>WIOA performance measures</a:t>
            </a:r>
          </a:p>
          <a:p>
            <a:endParaRPr lang="en-US" dirty="0" smtClean="0"/>
          </a:p>
        </p:txBody>
      </p:sp>
    </p:spTree>
    <p:extLst>
      <p:ext uri="{BB962C8B-B14F-4D97-AF65-F5344CB8AC3E}">
        <p14:creationId xmlns:p14="http://schemas.microsoft.com/office/powerpoint/2010/main" val="2043265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Collaboration</a:t>
            </a:r>
            <a:endParaRPr lang="en-US" dirty="0"/>
          </a:p>
        </p:txBody>
      </p:sp>
      <p:sp>
        <p:nvSpPr>
          <p:cNvPr id="3" name="Content Placeholder 2"/>
          <p:cNvSpPr>
            <a:spLocks noGrp="1"/>
          </p:cNvSpPr>
          <p:nvPr>
            <p:ph idx="1"/>
          </p:nvPr>
        </p:nvSpPr>
        <p:spPr/>
        <p:txBody>
          <a:bodyPr/>
          <a:lstStyle/>
          <a:p>
            <a:r>
              <a:rPr lang="en-US" dirty="0" smtClean="0"/>
              <a:t>Certified </a:t>
            </a:r>
            <a:r>
              <a:rPr lang="en-US" dirty="0" smtClean="0"/>
              <a:t>Pathways</a:t>
            </a:r>
          </a:p>
          <a:p>
            <a:r>
              <a:rPr lang="en-US" dirty="0" smtClean="0"/>
              <a:t>Publish 9-14 Pathways</a:t>
            </a:r>
          </a:p>
          <a:p>
            <a:r>
              <a:rPr lang="en-US" dirty="0" smtClean="0"/>
              <a:t>Alternative Pathways</a:t>
            </a:r>
          </a:p>
          <a:p>
            <a:r>
              <a:rPr lang="en-US" dirty="0" smtClean="0"/>
              <a:t>WIOA Title II</a:t>
            </a:r>
          </a:p>
          <a:p>
            <a:endParaRPr lang="en-US" dirty="0" smtClean="0"/>
          </a:p>
        </p:txBody>
      </p:sp>
      <p:pic>
        <p:nvPicPr>
          <p:cNvPr id="4" name="Picture 3"/>
          <p:cNvPicPr>
            <a:picLocks noChangeAspect="1"/>
          </p:cNvPicPr>
          <p:nvPr/>
        </p:nvPicPr>
        <p:blipFill>
          <a:blip r:embed="rId3"/>
          <a:stretch>
            <a:fillRect/>
          </a:stretch>
        </p:blipFill>
        <p:spPr>
          <a:xfrm>
            <a:off x="4572000" y="3200400"/>
            <a:ext cx="4041936" cy="3657600"/>
          </a:xfrm>
          <a:prstGeom prst="rect">
            <a:avLst/>
          </a:prstGeom>
        </p:spPr>
      </p:pic>
    </p:spTree>
    <p:extLst>
      <p:ext uri="{BB962C8B-B14F-4D97-AF65-F5344CB8AC3E}">
        <p14:creationId xmlns:p14="http://schemas.microsoft.com/office/powerpoint/2010/main" val="583792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Awareness Week</a:t>
            </a:r>
            <a:endParaRPr lang="en-US" dirty="0"/>
          </a:p>
        </p:txBody>
      </p:sp>
      <p:sp>
        <p:nvSpPr>
          <p:cNvPr id="3" name="Content Placeholder 2"/>
          <p:cNvSpPr>
            <a:spLocks noGrp="1"/>
          </p:cNvSpPr>
          <p:nvPr>
            <p:ph idx="1"/>
          </p:nvPr>
        </p:nvSpPr>
        <p:spPr/>
        <p:txBody>
          <a:bodyPr/>
          <a:lstStyle/>
          <a:p>
            <a:r>
              <a:rPr lang="en-US" dirty="0" smtClean="0"/>
              <a:t>Advanced Manufacturing Careers Awareness Week</a:t>
            </a:r>
          </a:p>
          <a:p>
            <a:r>
              <a:rPr lang="en-US" dirty="0" smtClean="0"/>
              <a:t>October 3-7, 2016</a:t>
            </a:r>
          </a:p>
          <a:p>
            <a:r>
              <a:rPr lang="en-US" dirty="0" smtClean="0"/>
              <a:t>Aligns with national MFG DAY on October 7</a:t>
            </a:r>
            <a:r>
              <a:rPr lang="en-US" dirty="0" smtClean="0"/>
              <a:t>.</a:t>
            </a:r>
          </a:p>
          <a:p>
            <a:r>
              <a:rPr lang="en-US" dirty="0" err="1" smtClean="0"/>
              <a:t>www.ncperkins.org</a:t>
            </a:r>
            <a:r>
              <a:rPr lang="en-US" dirty="0" smtClean="0"/>
              <a:t>/manufacturing</a:t>
            </a:r>
            <a:endParaRPr lang="en-US" dirty="0" smtClean="0"/>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724400"/>
            <a:ext cx="5562600" cy="2047037"/>
          </a:xfrm>
          <a:prstGeom prst="rect">
            <a:avLst/>
          </a:prstGeom>
        </p:spPr>
      </p:pic>
    </p:spTree>
    <p:extLst>
      <p:ext uri="{BB962C8B-B14F-4D97-AF65-F5344CB8AC3E}">
        <p14:creationId xmlns:p14="http://schemas.microsoft.com/office/powerpoint/2010/main" val="74623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Perkins Calendar</a:t>
            </a:r>
            <a:endParaRPr lang="en-US" dirty="0"/>
          </a:p>
        </p:txBody>
      </p:sp>
      <p:pic>
        <p:nvPicPr>
          <p:cNvPr id="4" name="Content Placeholder 3"/>
          <p:cNvPicPr>
            <a:picLocks noGrp="1" noChangeAspect="1"/>
          </p:cNvPicPr>
          <p:nvPr>
            <p:ph idx="1"/>
          </p:nvPr>
        </p:nvPicPr>
        <p:blipFill>
          <a:blip r:embed="rId3"/>
          <a:stretch>
            <a:fillRect/>
          </a:stretch>
        </p:blipFill>
        <p:spPr>
          <a:xfrm>
            <a:off x="5874152" y="4313237"/>
            <a:ext cx="3393017" cy="2544763"/>
          </a:xfrm>
        </p:spPr>
      </p:pic>
    </p:spTree>
    <p:extLst>
      <p:ext uri="{BB962C8B-B14F-4D97-AF65-F5344CB8AC3E}">
        <p14:creationId xmlns:p14="http://schemas.microsoft.com/office/powerpoint/2010/main" val="178392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438400"/>
            <a:ext cx="4152900" cy="4152900"/>
          </a:xfrm>
          <a:prstGeom prst="rect">
            <a:avLst/>
          </a:prstGeom>
        </p:spPr>
      </p:pic>
      <p:sp>
        <p:nvSpPr>
          <p:cNvPr id="2" name="Title 1"/>
          <p:cNvSpPr>
            <a:spLocks noGrp="1"/>
          </p:cNvSpPr>
          <p:nvPr>
            <p:ph type="ctrTitle"/>
          </p:nvPr>
        </p:nvSpPr>
        <p:spPr>
          <a:xfrm>
            <a:off x="685800" y="76200"/>
            <a:ext cx="7467600" cy="3048000"/>
          </a:xfrm>
        </p:spPr>
        <p:txBody>
          <a:bodyPr>
            <a:normAutofit/>
          </a:bodyPr>
          <a:lstStyle/>
          <a:p>
            <a:r>
              <a:rPr lang="en-US" b="1" dirty="0">
                <a:latin typeface="Calibri Light" panose="020F0302020204030204" pitchFamily="34" charset="0"/>
              </a:rPr>
              <a:t>Perkins Kickoff 2016</a:t>
            </a:r>
            <a:endParaRPr lang="en-US" sz="2400" b="1" dirty="0">
              <a:latin typeface="Calibri Light" panose="020F0302020204030204" pitchFamily="34" charset="0"/>
            </a:endParaRPr>
          </a:p>
        </p:txBody>
      </p:sp>
      <p:sp>
        <p:nvSpPr>
          <p:cNvPr id="3" name="Subtitle 2"/>
          <p:cNvSpPr>
            <a:spLocks noGrp="1"/>
          </p:cNvSpPr>
          <p:nvPr>
            <p:ph type="subTitle" idx="1"/>
          </p:nvPr>
        </p:nvSpPr>
        <p:spPr>
          <a:xfrm>
            <a:off x="533400" y="3276600"/>
            <a:ext cx="7315200" cy="2971800"/>
          </a:xfrm>
        </p:spPr>
        <p:txBody>
          <a:bodyPr>
            <a:normAutofit/>
          </a:bodyPr>
          <a:lstStyle/>
          <a:p>
            <a:pPr lvl="0" algn="l">
              <a:lnSpc>
                <a:spcPct val="120000"/>
              </a:lnSpc>
              <a:spcBef>
                <a:spcPts val="0"/>
              </a:spcBef>
              <a:spcAft>
                <a:spcPts val="600"/>
              </a:spcAft>
              <a:defRPr sz="1800"/>
            </a:pPr>
            <a:r>
              <a:rPr lang="en-US" sz="2400" b="1" dirty="0" smtClean="0">
                <a:latin typeface="Calibri Light" panose="020F0302020204030204" pitchFamily="34" charset="0"/>
              </a:rPr>
              <a:t>Bob </a:t>
            </a:r>
            <a:r>
              <a:rPr lang="en-US" sz="2400" b="1" dirty="0" err="1" smtClean="0">
                <a:latin typeface="Calibri Light" panose="020F0302020204030204" pitchFamily="34" charset="0"/>
              </a:rPr>
              <a:t>Witchger</a:t>
            </a:r>
            <a:r>
              <a:rPr lang="en-US" sz="2400" b="1" dirty="0" smtClean="0">
                <a:latin typeface="Calibri Light" panose="020F0302020204030204" pitchFamily="34" charset="0"/>
              </a:rPr>
              <a:t> </a:t>
            </a:r>
            <a:br>
              <a:rPr lang="en-US" sz="2400" b="1" dirty="0" smtClean="0">
                <a:latin typeface="Calibri Light" panose="020F0302020204030204" pitchFamily="34" charset="0"/>
              </a:rPr>
            </a:br>
            <a:r>
              <a:rPr lang="en-US" sz="2400" dirty="0" smtClean="0">
                <a:latin typeface="Calibri Light" panose="020F0302020204030204" pitchFamily="34" charset="0"/>
              </a:rPr>
              <a:t>Career and Technical </a:t>
            </a:r>
            <a:r>
              <a:rPr lang="en-US" sz="2400" dirty="0">
                <a:latin typeface="Calibri Light" panose="020F0302020204030204" pitchFamily="34" charset="0"/>
              </a:rPr>
              <a:t>Education </a:t>
            </a:r>
            <a:r>
              <a:rPr lang="en-US" sz="2400" dirty="0" smtClean="0">
                <a:latin typeface="Calibri Light" panose="020F0302020204030204" pitchFamily="34" charset="0"/>
              </a:rPr>
              <a:t>Director</a:t>
            </a:r>
          </a:p>
          <a:p>
            <a:pPr lvl="0" algn="l">
              <a:lnSpc>
                <a:spcPct val="120000"/>
              </a:lnSpc>
              <a:spcBef>
                <a:spcPts val="0"/>
              </a:spcBef>
              <a:spcAft>
                <a:spcPts val="600"/>
              </a:spcAft>
              <a:defRPr sz="1800"/>
            </a:pPr>
            <a:r>
              <a:rPr lang="en-US" sz="2400" b="1" dirty="0" smtClean="0">
                <a:latin typeface="Calibri Light" panose="020F0302020204030204" pitchFamily="34" charset="0"/>
              </a:rPr>
              <a:t>Ashley Bowling</a:t>
            </a:r>
            <a:r>
              <a:rPr lang="en-US" sz="2400" dirty="0" smtClean="0">
                <a:latin typeface="Calibri Light" panose="020F0302020204030204" pitchFamily="34" charset="0"/>
              </a:rPr>
              <a:t> </a:t>
            </a:r>
            <a:br>
              <a:rPr lang="en-US" sz="2400" dirty="0" smtClean="0">
                <a:latin typeface="Calibri Light" panose="020F0302020204030204" pitchFamily="34" charset="0"/>
              </a:rPr>
            </a:br>
            <a:r>
              <a:rPr lang="en-US" sz="2400" dirty="0" smtClean="0">
                <a:latin typeface="Calibri Light" panose="020F0302020204030204" pitchFamily="34" charset="0"/>
              </a:rPr>
              <a:t>Administrative Assistant </a:t>
            </a:r>
          </a:p>
          <a:p>
            <a:pPr lvl="0" algn="l">
              <a:lnSpc>
                <a:spcPct val="120000"/>
              </a:lnSpc>
              <a:spcBef>
                <a:spcPts val="0"/>
              </a:spcBef>
              <a:spcAft>
                <a:spcPts val="600"/>
              </a:spcAft>
              <a:defRPr sz="1800"/>
            </a:pPr>
            <a:r>
              <a:rPr lang="en-US" sz="2400" b="1" dirty="0" smtClean="0">
                <a:latin typeface="Calibri Light" panose="020F0302020204030204" pitchFamily="34" charset="0"/>
              </a:rPr>
              <a:t>Julia Hamilton, Tony Reggi, &amp; Chris </a:t>
            </a:r>
            <a:r>
              <a:rPr lang="en-US" sz="2400" b="1" dirty="0" err="1" smtClean="0">
                <a:latin typeface="Calibri Light" panose="020F0302020204030204" pitchFamily="34" charset="0"/>
              </a:rPr>
              <a:t>Droessler</a:t>
            </a:r>
            <a:r>
              <a:rPr lang="en-US" sz="2400" b="1" dirty="0" smtClean="0">
                <a:latin typeface="Calibri Light" panose="020F0302020204030204" pitchFamily="34" charset="0"/>
              </a:rPr>
              <a:t> </a:t>
            </a:r>
            <a:r>
              <a:rPr lang="en-US" sz="2400" dirty="0">
                <a:latin typeface="Calibri Light" panose="020F0302020204030204" pitchFamily="34" charset="0"/>
              </a:rPr>
              <a:t/>
            </a:r>
            <a:br>
              <a:rPr lang="en-US" sz="2400" dirty="0">
                <a:latin typeface="Calibri Light" panose="020F0302020204030204" pitchFamily="34" charset="0"/>
              </a:rPr>
            </a:br>
            <a:r>
              <a:rPr lang="en-US" sz="2400" dirty="0" smtClean="0">
                <a:latin typeface="Calibri Light" panose="020F0302020204030204" pitchFamily="34" charset="0"/>
              </a:rPr>
              <a:t>Career </a:t>
            </a:r>
            <a:r>
              <a:rPr lang="en-US" sz="2400" dirty="0">
                <a:latin typeface="Calibri Light" panose="020F0302020204030204" pitchFamily="34" charset="0"/>
              </a:rPr>
              <a:t>and Technical Education </a:t>
            </a:r>
            <a:r>
              <a:rPr lang="en-US" sz="2400" dirty="0" smtClean="0">
                <a:latin typeface="Calibri Light" panose="020F0302020204030204" pitchFamily="34" charset="0"/>
              </a:rPr>
              <a:t>Coordinators </a:t>
            </a:r>
            <a:endParaRPr lang="en-US" sz="2400" dirty="0">
              <a:latin typeface="Calibri Light" panose="020F0302020204030204" pitchFamily="34" charset="0"/>
            </a:endParaRPr>
          </a:p>
          <a:p>
            <a:pPr algn="l"/>
            <a:endParaRPr lang="en-US" dirty="0">
              <a:latin typeface="Calibri Light" panose="020F0302020204030204" pitchFamily="34" charset="0"/>
            </a:endParaRPr>
          </a:p>
        </p:txBody>
      </p:sp>
      <p:sp>
        <p:nvSpPr>
          <p:cNvPr id="5" name="Rectangle 4"/>
          <p:cNvSpPr>
            <a:spLocks noChangeArrowheads="1"/>
          </p:cNvSpPr>
          <p:nvPr/>
        </p:nvSpPr>
        <p:spPr bwMode="auto">
          <a:xfrm>
            <a:off x="0" y="6167438"/>
            <a:ext cx="9144000" cy="114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ctr">
              <a:spcBef>
                <a:spcPct val="20000"/>
              </a:spcBef>
              <a:tabLst>
                <a:tab pos="1604963" algn="l"/>
              </a:tabLst>
            </a:pPr>
            <a:r>
              <a:rPr lang="en-US" sz="2800" dirty="0" smtClean="0"/>
              <a:t>Get the PowerPoint   </a:t>
            </a:r>
            <a:r>
              <a:rPr lang="en-US" sz="2800" dirty="0" smtClean="0">
                <a:sym typeface="Wingdings"/>
              </a:rPr>
              <a:t>  </a:t>
            </a:r>
            <a:r>
              <a:rPr lang="en-US" sz="2800" dirty="0" err="1" smtClean="0"/>
              <a:t>www.ncperkins.org</a:t>
            </a:r>
            <a:r>
              <a:rPr lang="en-US" sz="2800" dirty="0" smtClean="0"/>
              <a:t>/presentations</a:t>
            </a:r>
            <a:endParaRPr lang="en-US" sz="2800" dirty="0"/>
          </a:p>
        </p:txBody>
      </p:sp>
    </p:spTree>
    <p:extLst>
      <p:ext uri="{BB962C8B-B14F-4D97-AF65-F5344CB8AC3E}">
        <p14:creationId xmlns:p14="http://schemas.microsoft.com/office/powerpoint/2010/main" val="161571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Professional Development</a:t>
            </a:r>
            <a:endParaRPr lang="en-US" sz="4000" dirty="0"/>
          </a:p>
        </p:txBody>
      </p:sp>
      <p:sp>
        <p:nvSpPr>
          <p:cNvPr id="3" name="Content Placeholder 2"/>
          <p:cNvSpPr>
            <a:spLocks noGrp="1"/>
          </p:cNvSpPr>
          <p:nvPr>
            <p:ph idx="1"/>
          </p:nvPr>
        </p:nvSpPr>
        <p:spPr/>
        <p:txBody>
          <a:bodyPr/>
          <a:lstStyle/>
          <a:p>
            <a:r>
              <a:rPr lang="en-US" dirty="0" smtClean="0"/>
              <a:t>NC NET Academies/CORD</a:t>
            </a:r>
          </a:p>
          <a:p>
            <a:r>
              <a:rPr lang="en-US" dirty="0" smtClean="0"/>
              <a:t>Practicums</a:t>
            </a:r>
          </a:p>
          <a:p>
            <a:r>
              <a:rPr lang="en-US" dirty="0" smtClean="0"/>
              <a:t>Update NC NET Contacts</a:t>
            </a:r>
          </a:p>
          <a:p>
            <a:r>
              <a:rPr lang="en-US" dirty="0" smtClean="0"/>
              <a:t>Suggestions for Technical Assistance Webinars</a:t>
            </a:r>
            <a:endParaRPr lang="en-US" dirty="0"/>
          </a:p>
        </p:txBody>
      </p:sp>
      <p:pic>
        <p:nvPicPr>
          <p:cNvPr id="4" name="Picture 3"/>
          <p:cNvPicPr>
            <a:picLocks noChangeAspect="1"/>
          </p:cNvPicPr>
          <p:nvPr/>
        </p:nvPicPr>
        <p:blipFill>
          <a:blip r:embed="rId3"/>
          <a:stretch>
            <a:fillRect/>
          </a:stretch>
        </p:blipFill>
        <p:spPr>
          <a:xfrm>
            <a:off x="4114800" y="3911202"/>
            <a:ext cx="5156200" cy="3188097"/>
          </a:xfrm>
          <a:prstGeom prst="rect">
            <a:avLst/>
          </a:prstGeom>
        </p:spPr>
      </p:pic>
    </p:spTree>
    <p:extLst>
      <p:ext uri="{BB962C8B-B14F-4D97-AF65-F5344CB8AC3E}">
        <p14:creationId xmlns:p14="http://schemas.microsoft.com/office/powerpoint/2010/main" val="398200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NC-NET Resources</a:t>
            </a:r>
          </a:p>
        </p:txBody>
      </p:sp>
      <p:sp>
        <p:nvSpPr>
          <p:cNvPr id="5" name="Text Placeholder 4"/>
          <p:cNvSpPr>
            <a:spLocks noGrp="1"/>
          </p:cNvSpPr>
          <p:nvPr>
            <p:ph type="body" idx="1"/>
          </p:nvPr>
        </p:nvSpPr>
        <p:spPr/>
        <p:txBody>
          <a:bodyPr>
            <a:normAutofit fontScale="92500" lnSpcReduction="10000"/>
          </a:bodyPr>
          <a:lstStyle/>
          <a:p>
            <a:r>
              <a:rPr lang="en-US" dirty="0"/>
              <a:t>North Carolina Network for Excellence in Teaching</a:t>
            </a:r>
          </a:p>
          <a:p>
            <a:r>
              <a:rPr lang="en-US" dirty="0">
                <a:hlinkClick r:id="rId2"/>
              </a:rPr>
              <a:t>http://www.nc-net.info/</a:t>
            </a:r>
            <a:endParaRPr lang="en-US" dirty="0"/>
          </a:p>
          <a:p>
            <a:r>
              <a:rPr lang="en-US" dirty="0"/>
              <a:t>Important Resources</a:t>
            </a:r>
          </a:p>
          <a:p>
            <a:pPr lvl="1"/>
            <a:r>
              <a:rPr lang="en-US" dirty="0"/>
              <a:t>NC-NET Academies</a:t>
            </a:r>
          </a:p>
          <a:p>
            <a:pPr lvl="1"/>
            <a:r>
              <a:rPr lang="en-US" dirty="0"/>
              <a:t>NC-NET Practicums</a:t>
            </a:r>
          </a:p>
          <a:p>
            <a:r>
              <a:rPr lang="en-US" dirty="0"/>
              <a:t>Adjunct Faculty Toolkit</a:t>
            </a:r>
          </a:p>
          <a:p>
            <a:r>
              <a:rPr lang="en-US" dirty="0"/>
              <a:t>Career Pathways Course</a:t>
            </a:r>
          </a:p>
          <a:p>
            <a:r>
              <a:rPr lang="en-US" dirty="0"/>
              <a:t>Employability Skills Toolkit</a:t>
            </a:r>
          </a:p>
          <a:p>
            <a:r>
              <a:rPr lang="en-US" dirty="0"/>
              <a:t>College Contacts</a:t>
            </a:r>
          </a:p>
        </p:txBody>
      </p:sp>
    </p:spTree>
    <p:extLst>
      <p:ext uri="{BB962C8B-B14F-4D97-AF65-F5344CB8AC3E}">
        <p14:creationId xmlns:p14="http://schemas.microsoft.com/office/powerpoint/2010/main" val="94152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NC-NET Academies</a:t>
            </a:r>
          </a:p>
        </p:txBody>
      </p:sp>
      <p:sp>
        <p:nvSpPr>
          <p:cNvPr id="3" name="Text Placeholder 2"/>
          <p:cNvSpPr>
            <a:spLocks noGrp="1"/>
          </p:cNvSpPr>
          <p:nvPr>
            <p:ph type="body" idx="1"/>
          </p:nvPr>
        </p:nvSpPr>
        <p:spPr>
          <a:xfrm>
            <a:off x="457200" y="1600200"/>
            <a:ext cx="8229600" cy="5029200"/>
          </a:xfrm>
        </p:spPr>
        <p:txBody>
          <a:bodyPr>
            <a:normAutofit fontScale="92500" lnSpcReduction="10000"/>
          </a:bodyPr>
          <a:lstStyle/>
          <a:p>
            <a:r>
              <a:rPr lang="en-US" dirty="0" smtClean="0"/>
              <a:t>Six-week, </a:t>
            </a:r>
            <a:r>
              <a:rPr lang="en-US" dirty="0"/>
              <a:t>facilitator-led online courses</a:t>
            </a:r>
          </a:p>
          <a:p>
            <a:r>
              <a:rPr lang="en-US" dirty="0"/>
              <a:t>Courses are free</a:t>
            </a:r>
          </a:p>
          <a:p>
            <a:r>
              <a:rPr lang="en-US" dirty="0"/>
              <a:t>CTE faculty receive a stipend for completing the course</a:t>
            </a:r>
          </a:p>
          <a:p>
            <a:r>
              <a:rPr lang="en-US" dirty="0"/>
              <a:t>Small colleges have registration priority</a:t>
            </a:r>
          </a:p>
          <a:p>
            <a:r>
              <a:rPr lang="en-US" dirty="0"/>
              <a:t>Topics offered in 2016-17</a:t>
            </a:r>
          </a:p>
          <a:p>
            <a:pPr lvl="1"/>
            <a:r>
              <a:rPr lang="en-US" sz="1800" i="1" dirty="0">
                <a:latin typeface="Bookman Old Style" panose="02050604050505020204" pitchFamily="18" charset="0"/>
              </a:rPr>
              <a:t>From Good Teaching To Student Learning: An Adjunct Faculty Primer</a:t>
            </a:r>
          </a:p>
          <a:p>
            <a:pPr lvl="1"/>
            <a:r>
              <a:rPr lang="en-US" sz="1800" i="1" dirty="0">
                <a:latin typeface="Bookman Old Style" panose="02050604050505020204" pitchFamily="18" charset="0"/>
              </a:rPr>
              <a:t>Technology Bootcamp I: Incorporating The Latest Tools For Effective Instruction</a:t>
            </a:r>
          </a:p>
          <a:p>
            <a:pPr lvl="1"/>
            <a:r>
              <a:rPr lang="en-US" sz="1800" i="1" dirty="0">
                <a:latin typeface="Bookman Old Style" panose="02050604050505020204" pitchFamily="18" charset="0"/>
              </a:rPr>
              <a:t>Incorporating Active Learning Strategies In The College Classroom</a:t>
            </a:r>
          </a:p>
          <a:p>
            <a:pPr lvl="1"/>
            <a:r>
              <a:rPr lang="en-US" sz="1800" i="1" dirty="0">
                <a:latin typeface="Bookman Old Style" panose="02050604050505020204" pitchFamily="18" charset="0"/>
              </a:rPr>
              <a:t>Technology Bootcamp II:  More Tools For Reaching Students </a:t>
            </a:r>
          </a:p>
          <a:p>
            <a:pPr lvl="1"/>
            <a:r>
              <a:rPr lang="en-US" sz="1800" i="1" dirty="0">
                <a:latin typeface="Bookman Old Style" panose="02050604050505020204" pitchFamily="18" charset="0"/>
              </a:rPr>
              <a:t>Technology Bootcamp III:  Reaching Students With Video</a:t>
            </a:r>
            <a:endParaRPr lang="en-US" sz="1800" dirty="0">
              <a:latin typeface="Bookman Old Style" panose="02050604050505020204" pitchFamily="18" charset="0"/>
            </a:endParaRPr>
          </a:p>
        </p:txBody>
      </p:sp>
    </p:spTree>
    <p:extLst>
      <p:ext uri="{BB962C8B-B14F-4D97-AF65-F5344CB8AC3E}">
        <p14:creationId xmlns:p14="http://schemas.microsoft.com/office/powerpoint/2010/main" val="153106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NC-NET Practicum</a:t>
            </a:r>
          </a:p>
        </p:txBody>
      </p:sp>
      <p:sp>
        <p:nvSpPr>
          <p:cNvPr id="3" name="Text Placeholder 2"/>
          <p:cNvSpPr>
            <a:spLocks noGrp="1"/>
          </p:cNvSpPr>
          <p:nvPr>
            <p:ph type="body" idx="1"/>
          </p:nvPr>
        </p:nvSpPr>
        <p:spPr>
          <a:xfrm>
            <a:off x="457200" y="1600200"/>
            <a:ext cx="8229600" cy="5181600"/>
          </a:xfrm>
        </p:spPr>
        <p:txBody>
          <a:bodyPr>
            <a:normAutofit fontScale="62500" lnSpcReduction="20000"/>
          </a:bodyPr>
          <a:lstStyle/>
          <a:p>
            <a:pPr marL="0" indent="0">
              <a:buNone/>
            </a:pPr>
            <a:r>
              <a:rPr lang="en-US" b="1" dirty="0"/>
              <a:t>Collaborative Curriculum Development for Creating Integrated Instruction</a:t>
            </a:r>
          </a:p>
          <a:p>
            <a:r>
              <a:rPr lang="en-US" dirty="0"/>
              <a:t>An intensive facilitated online practicum on integrated curriculum development</a:t>
            </a:r>
          </a:p>
          <a:p>
            <a:r>
              <a:rPr lang="en-US" dirty="0"/>
              <a:t>Course Dates: March 10 – April 24, 2017; Final projects due May 1</a:t>
            </a:r>
          </a:p>
          <a:p>
            <a:pPr marL="0" indent="0">
              <a:buNone/>
            </a:pPr>
            <a:r>
              <a:rPr lang="en-US" b="1" dirty="0"/>
              <a:t>Practicum Objectives</a:t>
            </a:r>
          </a:p>
          <a:p>
            <a:pPr marL="0" indent="0">
              <a:buNone/>
            </a:pPr>
            <a:r>
              <a:rPr lang="en-US" dirty="0"/>
              <a:t>Interdisciplinary teams will create classroom ready projects that:</a:t>
            </a:r>
          </a:p>
          <a:p>
            <a:pPr lvl="1"/>
            <a:r>
              <a:rPr lang="en-US" sz="2175" i="1" dirty="0">
                <a:latin typeface="Bookman Old Style" panose="02050604050505020204" pitchFamily="18" charset="0"/>
              </a:rPr>
              <a:t>Integrate career and technical content and academic concepts—reinforcing both</a:t>
            </a:r>
          </a:p>
          <a:p>
            <a:pPr lvl="1"/>
            <a:r>
              <a:rPr lang="en-US" sz="2175" i="1" dirty="0">
                <a:latin typeface="Bookman Old Style" panose="02050604050505020204" pitchFamily="18" charset="0"/>
              </a:rPr>
              <a:t>Use real-world scenarios to engage students and make content relevant</a:t>
            </a:r>
          </a:p>
          <a:p>
            <a:pPr lvl="1"/>
            <a:r>
              <a:rPr lang="en-US" sz="2175" i="1" dirty="0">
                <a:latin typeface="Bookman Old Style" panose="02050604050505020204" pitchFamily="18" charset="0"/>
              </a:rPr>
              <a:t>Foster critical thinking, collaboration, and other skills valued by employers</a:t>
            </a:r>
          </a:p>
          <a:p>
            <a:pPr lvl="1"/>
            <a:r>
              <a:rPr lang="en-US" sz="2175" i="1" dirty="0">
                <a:latin typeface="Bookman Old Style" panose="02050604050505020204" pitchFamily="18" charset="0"/>
              </a:rPr>
              <a:t>Encourage instructors to use active, authentic assessment techniques</a:t>
            </a:r>
            <a:endParaRPr lang="en-US" dirty="0"/>
          </a:p>
          <a:p>
            <a:pPr marL="0" indent="0">
              <a:buNone/>
            </a:pPr>
            <a:r>
              <a:rPr lang="en-US" b="1" dirty="0"/>
              <a:t>Faculty Nomination and Selection</a:t>
            </a:r>
          </a:p>
          <a:p>
            <a:pPr marL="0" indent="0">
              <a:buNone/>
            </a:pPr>
            <a:r>
              <a:rPr lang="en-US" dirty="0"/>
              <a:t>NC-NET campus liaisons and other college leaders are eligible to nominate faculty members for the practicum using the online nomination form. Nominees will be reviewed and up to 30 faculty members will be selected. As with other Academy courses, tuition is free. Practicum completers will receive a $250 stipend. Nominations will open in late October. Faculty members from mathematics, science, and career-technical (CTE) disciplines will be eligible for nomination</a:t>
            </a:r>
            <a:r>
              <a:rPr lang="en-US" dirty="0" smtClean="0"/>
              <a:t>.</a:t>
            </a:r>
            <a:endParaRPr lang="en-US" b="1" dirty="0"/>
          </a:p>
          <a:p>
            <a:endParaRPr lang="en-US" dirty="0"/>
          </a:p>
        </p:txBody>
      </p:sp>
    </p:spTree>
    <p:extLst>
      <p:ext uri="{BB962C8B-B14F-4D97-AF65-F5344CB8AC3E}">
        <p14:creationId xmlns:p14="http://schemas.microsoft.com/office/powerpoint/2010/main" val="142227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Adjunct Faculty Toolkit</a:t>
            </a:r>
          </a:p>
        </p:txBody>
      </p:sp>
      <p:sp>
        <p:nvSpPr>
          <p:cNvPr id="3" name="Text Placeholder 2"/>
          <p:cNvSpPr>
            <a:spLocks noGrp="1"/>
          </p:cNvSpPr>
          <p:nvPr>
            <p:ph type="body" idx="1"/>
          </p:nvPr>
        </p:nvSpPr>
        <p:spPr>
          <a:xfrm>
            <a:off x="457199" y="2057400"/>
            <a:ext cx="4382038" cy="3943351"/>
          </a:xfrm>
        </p:spPr>
        <p:txBody>
          <a:bodyPr/>
          <a:lstStyle/>
          <a:p>
            <a:r>
              <a:rPr lang="en-US" dirty="0"/>
              <a:t>Self-paced, free resource for adjuncts</a:t>
            </a:r>
          </a:p>
          <a:p>
            <a:r>
              <a:rPr lang="en-US" dirty="0"/>
              <a:t>Great for adjuncts who are new to the NCCCS</a:t>
            </a:r>
          </a:p>
          <a:p>
            <a:r>
              <a:rPr lang="en-US" dirty="0"/>
              <a:t>Great for adjuncts new to teaching</a:t>
            </a:r>
          </a:p>
        </p:txBody>
      </p:sp>
      <p:pic>
        <p:nvPicPr>
          <p:cNvPr id="4" name="Picture 3"/>
          <p:cNvPicPr>
            <a:picLocks noChangeAspect="1"/>
          </p:cNvPicPr>
          <p:nvPr/>
        </p:nvPicPr>
        <p:blipFill rotWithShape="1">
          <a:blip r:embed="rId2"/>
          <a:srcRect l="462" r="3510"/>
          <a:stretch/>
        </p:blipFill>
        <p:spPr>
          <a:xfrm>
            <a:off x="5080716" y="2286806"/>
            <a:ext cx="3699457" cy="3283861"/>
          </a:xfrm>
          <a:prstGeom prst="rect">
            <a:avLst/>
          </a:prstGeom>
        </p:spPr>
      </p:pic>
    </p:spTree>
    <p:extLst>
      <p:ext uri="{BB962C8B-B14F-4D97-AF65-F5344CB8AC3E}">
        <p14:creationId xmlns:p14="http://schemas.microsoft.com/office/powerpoint/2010/main" val="59208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Pathways Course</a:t>
            </a:r>
          </a:p>
        </p:txBody>
      </p:sp>
      <p:sp>
        <p:nvSpPr>
          <p:cNvPr id="3" name="Text Placeholder 2"/>
          <p:cNvSpPr>
            <a:spLocks noGrp="1"/>
          </p:cNvSpPr>
          <p:nvPr>
            <p:ph type="body" idx="1"/>
          </p:nvPr>
        </p:nvSpPr>
        <p:spPr>
          <a:xfrm>
            <a:off x="5592651" y="2260242"/>
            <a:ext cx="3148884" cy="3663235"/>
          </a:xfrm>
        </p:spPr>
        <p:txBody>
          <a:bodyPr/>
          <a:lstStyle/>
          <a:p>
            <a:r>
              <a:rPr lang="en-US" dirty="0"/>
              <a:t>Great resource for those beginning pathway work!</a:t>
            </a:r>
          </a:p>
        </p:txBody>
      </p:sp>
      <p:pic>
        <p:nvPicPr>
          <p:cNvPr id="4" name="Picture 3"/>
          <p:cNvPicPr>
            <a:picLocks noChangeAspect="1"/>
          </p:cNvPicPr>
          <p:nvPr/>
        </p:nvPicPr>
        <p:blipFill>
          <a:blip r:embed="rId2"/>
          <a:stretch>
            <a:fillRect/>
          </a:stretch>
        </p:blipFill>
        <p:spPr>
          <a:xfrm>
            <a:off x="101482" y="2260243"/>
            <a:ext cx="5336623" cy="3638606"/>
          </a:xfrm>
          <a:prstGeom prst="rect">
            <a:avLst/>
          </a:prstGeom>
        </p:spPr>
      </p:pic>
    </p:spTree>
    <p:extLst>
      <p:ext uri="{BB962C8B-B14F-4D97-AF65-F5344CB8AC3E}">
        <p14:creationId xmlns:p14="http://schemas.microsoft.com/office/powerpoint/2010/main" val="1962086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a5133d6118044a3aaacc66dd229ac83 xmlns="f46e81e7-297d-417f-b698-00dff3f07a0e">
      <Terms xmlns="http://schemas.microsoft.com/office/infopath/2007/PartnerControls">
        <TermInfo xmlns="http://schemas.microsoft.com/office/infopath/2007/PartnerControls">
          <TermName xmlns="http://schemas.microsoft.com/office/infopath/2007/PartnerControls">Branding</TermName>
          <TermId xmlns="http://schemas.microsoft.com/office/infopath/2007/PartnerControls">6e354d85-bdd8-4cc8-a485-4803f6fdee24</TermId>
        </TermInfo>
      </Terms>
    </da5133d6118044a3aaacc66dd229ac83>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50e81a0936d32d6d6112a3ebea014364">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d7a59a01511910152a9f47f3f8bcfb28"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element ref="ns3:da5133d6118044a3aaacc66dd229ac8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element name="da5133d6118044a3aaacc66dd229ac83" ma:index="15" ma:taxonomy="true" ma:internalName="da5133d6118044a3aaacc66dd229ac83" ma:taxonomyFieldName="Functions" ma:displayName="Functions" ma:readOnly="false" ma:default="" ma:fieldId="{da5133d6-1180-44a3-aaac-c66dd229ac83}" ma:taxonomyMulti="true" ma:sspId="ff2c0a30-6022-4a53-931e-4e94d75a6b78" ma:termSetId="1c492f33-1239-436d-b6a0-b9b0aed1c71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2.xml><?xml version="1.0" encoding="utf-8"?>
<ds:datastoreItem xmlns:ds="http://schemas.openxmlformats.org/officeDocument/2006/customXml" ds:itemID="{459EDD1A-F66B-4A90-8803-6512E3CBFB2F}">
  <ds:schemaRefs>
    <ds:schemaRef ds:uri="88203bfa-d4ac-462e-8616-0292cc28843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http://purl.org/dc/terms/"/>
    <ds:schemaRef ds:uri="f46e81e7-297d-417f-b698-00dff3f07a0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8ED30B6B-3DF6-4001-A6FD-9915D98EA2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Advantage.thmx</Template>
  <TotalTime>1891</TotalTime>
  <Words>1535</Words>
  <Application>Microsoft Macintosh PowerPoint</Application>
  <PresentationFormat>On-screen Show (4:3)</PresentationFormat>
  <Paragraphs>307</Paragraphs>
  <Slides>35</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Bookman Old Style</vt:lpstr>
      <vt:lpstr>Calibri</vt:lpstr>
      <vt:lpstr>Calibri Light</vt:lpstr>
      <vt:lpstr>Franklin Gothic Medium</vt:lpstr>
      <vt:lpstr>Wingdings</vt:lpstr>
      <vt:lpstr>Arial</vt:lpstr>
      <vt:lpstr>Office Theme</vt:lpstr>
      <vt:lpstr>Perkins Kickoff 2016</vt:lpstr>
      <vt:lpstr>The 3 P’s</vt:lpstr>
      <vt:lpstr>Performance</vt:lpstr>
      <vt:lpstr>Professional Development</vt:lpstr>
      <vt:lpstr>NC-NET Resources</vt:lpstr>
      <vt:lpstr>NC-NET Academies</vt:lpstr>
      <vt:lpstr>NC-NET Practicum</vt:lpstr>
      <vt:lpstr>Adjunct Faculty Toolkit</vt:lpstr>
      <vt:lpstr>Career Pathways Course</vt:lpstr>
      <vt:lpstr>Employability Skills Toolkit</vt:lpstr>
      <vt:lpstr>NC-NET College Liaisons</vt:lpstr>
      <vt:lpstr>We Would Like Your Feedback!</vt:lpstr>
      <vt:lpstr>Pathways</vt:lpstr>
      <vt:lpstr>Articulation Update</vt:lpstr>
      <vt:lpstr>Edgar</vt:lpstr>
      <vt:lpstr>Local Plan &amp; Budget</vt:lpstr>
      <vt:lpstr>MOA Update</vt:lpstr>
      <vt:lpstr>Perkins Handbook</vt:lpstr>
      <vt:lpstr>Lunch 11:30-12:30</vt:lpstr>
      <vt:lpstr>Best Practices</vt:lpstr>
      <vt:lpstr>Best Practices</vt:lpstr>
      <vt:lpstr>NSF S-STEM Grant Program</vt:lpstr>
      <vt:lpstr>Program Data</vt:lpstr>
      <vt:lpstr>Regional Articulation for Career and Technical Education (RACE)</vt:lpstr>
      <vt:lpstr>Leadership Academy</vt:lpstr>
      <vt:lpstr>RACE Articulation Meeting</vt:lpstr>
      <vt:lpstr>Best Practices</vt:lpstr>
      <vt:lpstr>Best Practices</vt:lpstr>
      <vt:lpstr>Best Practices</vt:lpstr>
      <vt:lpstr>Best Practices</vt:lpstr>
      <vt:lpstr>Perkins Reauthorization</vt:lpstr>
      <vt:lpstr>Collaboration</vt:lpstr>
      <vt:lpstr>Career Awareness Week</vt:lpstr>
      <vt:lpstr>Perkins Calendar</vt:lpstr>
      <vt:lpstr>Perkins Kickoff 2016</vt:lpstr>
    </vt:vector>
  </TitlesOfParts>
  <Company>NCCCS</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georgem</dc:creator>
  <cp:lastModifiedBy>Microsoft Office User</cp:lastModifiedBy>
  <cp:revision>217</cp:revision>
  <cp:lastPrinted>2015-07-22T14:24:11Z</cp:lastPrinted>
  <dcterms:created xsi:type="dcterms:W3CDTF">2009-10-29T12:13:41Z</dcterms:created>
  <dcterms:modified xsi:type="dcterms:W3CDTF">2016-09-12T12:15:13Z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ies>
</file>