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80"/>
  </p:notesMasterIdLst>
  <p:sldIdLst>
    <p:sldId id="256" r:id="rId2"/>
    <p:sldId id="661" r:id="rId3"/>
    <p:sldId id="662" r:id="rId4"/>
    <p:sldId id="649" r:id="rId5"/>
    <p:sldId id="498" r:id="rId6"/>
    <p:sldId id="650" r:id="rId7"/>
    <p:sldId id="666" r:id="rId8"/>
    <p:sldId id="660" r:id="rId9"/>
    <p:sldId id="503" r:id="rId10"/>
    <p:sldId id="504" r:id="rId11"/>
    <p:sldId id="761" r:id="rId12"/>
    <p:sldId id="598" r:id="rId13"/>
    <p:sldId id="511" r:id="rId14"/>
    <p:sldId id="701" r:id="rId15"/>
    <p:sldId id="512" r:id="rId16"/>
    <p:sldId id="576" r:id="rId17"/>
    <p:sldId id="513" r:id="rId18"/>
    <p:sldId id="514" r:id="rId19"/>
    <p:sldId id="515" r:id="rId20"/>
    <p:sldId id="516" r:id="rId21"/>
    <p:sldId id="518" r:id="rId22"/>
    <p:sldId id="519" r:id="rId23"/>
    <p:sldId id="521" r:id="rId24"/>
    <p:sldId id="524" r:id="rId25"/>
    <p:sldId id="607" r:id="rId26"/>
    <p:sldId id="720" r:id="rId27"/>
    <p:sldId id="721" r:id="rId28"/>
    <p:sldId id="722" r:id="rId29"/>
    <p:sldId id="723" r:id="rId30"/>
    <p:sldId id="724" r:id="rId31"/>
    <p:sldId id="725" r:id="rId32"/>
    <p:sldId id="703" r:id="rId33"/>
    <p:sldId id="706" r:id="rId34"/>
    <p:sldId id="711" r:id="rId35"/>
    <p:sldId id="712" r:id="rId36"/>
    <p:sldId id="714" r:id="rId37"/>
    <p:sldId id="715" r:id="rId38"/>
    <p:sldId id="535" r:id="rId39"/>
    <p:sldId id="536" r:id="rId40"/>
    <p:sldId id="537" r:id="rId41"/>
    <p:sldId id="548" r:id="rId42"/>
    <p:sldId id="540" r:id="rId43"/>
    <p:sldId id="735" r:id="rId44"/>
    <p:sldId id="541" r:id="rId45"/>
    <p:sldId id="734" r:id="rId46"/>
    <p:sldId id="637" r:id="rId47"/>
    <p:sldId id="542" r:id="rId48"/>
    <p:sldId id="543" r:id="rId49"/>
    <p:sldId id="739" r:id="rId50"/>
    <p:sldId id="544" r:id="rId51"/>
    <p:sldId id="740" r:id="rId52"/>
    <p:sldId id="545" r:id="rId53"/>
    <p:sldId id="636" r:id="rId54"/>
    <p:sldId id="741" r:id="rId55"/>
    <p:sldId id="742" r:id="rId56"/>
    <p:sldId id="549" r:id="rId57"/>
    <p:sldId id="551" r:id="rId58"/>
    <p:sldId id="552" r:id="rId59"/>
    <p:sldId id="553" r:id="rId60"/>
    <p:sldId id="555" r:id="rId61"/>
    <p:sldId id="558" r:id="rId62"/>
    <p:sldId id="743" r:id="rId63"/>
    <p:sldId id="560" r:id="rId64"/>
    <p:sldId id="561" r:id="rId65"/>
    <p:sldId id="565" r:id="rId66"/>
    <p:sldId id="566" r:id="rId67"/>
    <p:sldId id="567" r:id="rId68"/>
    <p:sldId id="744" r:id="rId69"/>
    <p:sldId id="745" r:id="rId70"/>
    <p:sldId id="746" r:id="rId71"/>
    <p:sldId id="747" r:id="rId72"/>
    <p:sldId id="748" r:id="rId73"/>
    <p:sldId id="570" r:id="rId74"/>
    <p:sldId id="571" r:id="rId75"/>
    <p:sldId id="572" r:id="rId76"/>
    <p:sldId id="573" r:id="rId77"/>
    <p:sldId id="259" r:id="rId78"/>
    <p:sldId id="759"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9" autoAdjust="0"/>
    <p:restoredTop sz="94660"/>
  </p:normalViewPr>
  <p:slideViewPr>
    <p:cSldViewPr>
      <p:cViewPr varScale="1">
        <p:scale>
          <a:sx n="69" d="100"/>
          <a:sy n="69" d="100"/>
        </p:scale>
        <p:origin x="9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155AC-AC05-48C3-93C6-526570E011C3}"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D1D9BD4A-0E8D-40A6-BD22-6D4E6556EBEA}">
      <dgm:prSet phldrT="[Text]"/>
      <dgm:spPr/>
      <dgm:t>
        <a:bodyPr/>
        <a:lstStyle/>
        <a:p>
          <a:r>
            <a:rPr lang="en-US" b="1" dirty="0"/>
            <a:t>Is she/he an employee?</a:t>
          </a:r>
        </a:p>
      </dgm:t>
    </dgm:pt>
    <dgm:pt modelId="{FF4F6301-9417-44DC-9975-86D69EE70A13}" type="parTrans" cxnId="{78B4E53B-BE07-4D31-BC2A-11AEE9F8BA01}">
      <dgm:prSet/>
      <dgm:spPr/>
      <dgm:t>
        <a:bodyPr/>
        <a:lstStyle/>
        <a:p>
          <a:endParaRPr lang="en-US" b="1"/>
        </a:p>
      </dgm:t>
    </dgm:pt>
    <dgm:pt modelId="{9FD26BC9-AC57-48AE-9DC6-82AFA427A798}" type="sibTrans" cxnId="{78B4E53B-BE07-4D31-BC2A-11AEE9F8BA01}">
      <dgm:prSet/>
      <dgm:spPr/>
      <dgm:t>
        <a:bodyPr/>
        <a:lstStyle/>
        <a:p>
          <a:endParaRPr lang="en-US" b="1"/>
        </a:p>
      </dgm:t>
    </dgm:pt>
    <dgm:pt modelId="{E26BE1A0-0662-4C26-BFAC-CDE74BA8A65A}">
      <dgm:prSet phldrT="[Text]"/>
      <dgm:spPr/>
      <dgm:t>
        <a:bodyPr/>
        <a:lstStyle/>
        <a:p>
          <a:r>
            <a:rPr lang="en-US" b="1" dirty="0"/>
            <a:t>Yes</a:t>
          </a:r>
        </a:p>
      </dgm:t>
    </dgm:pt>
    <dgm:pt modelId="{9D35895D-D4DB-40CC-81AA-3C682B0333EC}" type="parTrans" cxnId="{61232D48-7D0D-4DF6-9971-739E0BBA92D5}">
      <dgm:prSet/>
      <dgm:spPr/>
      <dgm:t>
        <a:bodyPr/>
        <a:lstStyle/>
        <a:p>
          <a:endParaRPr lang="en-US" b="1"/>
        </a:p>
      </dgm:t>
    </dgm:pt>
    <dgm:pt modelId="{02AFEF5D-280E-4D8F-877A-217747B44060}" type="sibTrans" cxnId="{61232D48-7D0D-4DF6-9971-739E0BBA92D5}">
      <dgm:prSet/>
      <dgm:spPr/>
      <dgm:t>
        <a:bodyPr/>
        <a:lstStyle/>
        <a:p>
          <a:endParaRPr lang="en-US" b="1"/>
        </a:p>
      </dgm:t>
    </dgm:pt>
    <dgm:pt modelId="{2C622770-7534-4B37-8B7F-FEDF2FF1606B}">
      <dgm:prSet phldrT="[Text]"/>
      <dgm:spPr/>
      <dgm:t>
        <a:bodyPr/>
        <a:lstStyle/>
        <a:p>
          <a:r>
            <a:rPr lang="en-US" b="1" dirty="0"/>
            <a:t>No</a:t>
          </a:r>
        </a:p>
      </dgm:t>
    </dgm:pt>
    <dgm:pt modelId="{00FA3614-84B2-4B0C-AC54-929A3ED8A138}" type="parTrans" cxnId="{8512632B-D51D-47F4-8EDE-29D07B957D69}">
      <dgm:prSet/>
      <dgm:spPr/>
      <dgm:t>
        <a:bodyPr/>
        <a:lstStyle/>
        <a:p>
          <a:endParaRPr lang="en-US" b="1"/>
        </a:p>
      </dgm:t>
    </dgm:pt>
    <dgm:pt modelId="{AD2C2018-3916-4EDA-944F-A50FB6E5F738}" type="sibTrans" cxnId="{8512632B-D51D-47F4-8EDE-29D07B957D69}">
      <dgm:prSet/>
      <dgm:spPr/>
      <dgm:t>
        <a:bodyPr/>
        <a:lstStyle/>
        <a:p>
          <a:endParaRPr lang="en-US" b="1"/>
        </a:p>
      </dgm:t>
    </dgm:pt>
    <dgm:pt modelId="{E2449CDD-7FA4-494A-A20A-33AF4F955722}">
      <dgm:prSet phldrT="[Text]"/>
      <dgm:spPr/>
      <dgm:t>
        <a:bodyPr/>
        <a:lstStyle/>
        <a:p>
          <a:r>
            <a:rPr lang="en-US" b="1" dirty="0"/>
            <a:t>I don’t know</a:t>
          </a:r>
        </a:p>
      </dgm:t>
    </dgm:pt>
    <dgm:pt modelId="{D79EBB6E-FBCA-4FF2-9F30-204EB2C81E3C}" type="parTrans" cxnId="{81D9FD8F-574A-40EC-A0F3-E4195C4099FC}">
      <dgm:prSet/>
      <dgm:spPr/>
      <dgm:t>
        <a:bodyPr/>
        <a:lstStyle/>
        <a:p>
          <a:endParaRPr lang="en-US" b="1"/>
        </a:p>
      </dgm:t>
    </dgm:pt>
    <dgm:pt modelId="{2689FA65-37FF-4680-829F-8C62A45DA024}" type="sibTrans" cxnId="{81D9FD8F-574A-40EC-A0F3-E4195C4099FC}">
      <dgm:prSet/>
      <dgm:spPr/>
      <dgm:t>
        <a:bodyPr/>
        <a:lstStyle/>
        <a:p>
          <a:endParaRPr lang="en-US" b="1"/>
        </a:p>
      </dgm:t>
    </dgm:pt>
    <dgm:pt modelId="{DF79C302-EAE8-4F10-8638-0AF9A491624F}">
      <dgm:prSet/>
      <dgm:spPr/>
      <dgm:t>
        <a:bodyPr/>
        <a:lstStyle/>
        <a:p>
          <a:r>
            <a:rPr lang="en-US" b="1" dirty="0"/>
            <a:t>Is she/he paid with federal funds?</a:t>
          </a:r>
        </a:p>
      </dgm:t>
    </dgm:pt>
    <dgm:pt modelId="{9EA93B48-188E-4F1A-B602-9B16473E7E85}" type="parTrans" cxnId="{7410B787-BA86-482E-A3C4-E93C0DAC45D1}">
      <dgm:prSet/>
      <dgm:spPr/>
      <dgm:t>
        <a:bodyPr/>
        <a:lstStyle/>
        <a:p>
          <a:endParaRPr lang="en-US" b="1"/>
        </a:p>
      </dgm:t>
    </dgm:pt>
    <dgm:pt modelId="{3F5F033C-35C3-481E-AA35-5437AE4541FD}" type="sibTrans" cxnId="{7410B787-BA86-482E-A3C4-E93C0DAC45D1}">
      <dgm:prSet/>
      <dgm:spPr/>
      <dgm:t>
        <a:bodyPr/>
        <a:lstStyle/>
        <a:p>
          <a:endParaRPr lang="en-US" b="1"/>
        </a:p>
      </dgm:t>
    </dgm:pt>
    <dgm:pt modelId="{F76A67D4-1245-4DBB-9D81-1C7367D17918}">
      <dgm:prSet/>
      <dgm:spPr/>
      <dgm:t>
        <a:bodyPr/>
        <a:lstStyle/>
        <a:p>
          <a:r>
            <a:rPr lang="en-US" b="1" dirty="0"/>
            <a:t>Yes</a:t>
          </a:r>
        </a:p>
      </dgm:t>
    </dgm:pt>
    <dgm:pt modelId="{8C88AD88-6A40-4556-86AF-11038F38B376}" type="parTrans" cxnId="{F6E32064-3E93-4EC1-B850-924E92E57F72}">
      <dgm:prSet/>
      <dgm:spPr/>
      <dgm:t>
        <a:bodyPr/>
        <a:lstStyle/>
        <a:p>
          <a:endParaRPr lang="en-US" b="1"/>
        </a:p>
      </dgm:t>
    </dgm:pt>
    <dgm:pt modelId="{80BEDF1F-E24F-4B77-B465-F08584F05BEF}" type="sibTrans" cxnId="{F6E32064-3E93-4EC1-B850-924E92E57F72}">
      <dgm:prSet/>
      <dgm:spPr/>
      <dgm:t>
        <a:bodyPr/>
        <a:lstStyle/>
        <a:p>
          <a:endParaRPr lang="en-US" b="1"/>
        </a:p>
      </dgm:t>
    </dgm:pt>
    <dgm:pt modelId="{1A32341A-1037-4558-AF99-934A78F21747}">
      <dgm:prSet/>
      <dgm:spPr/>
      <dgm:t>
        <a:bodyPr/>
        <a:lstStyle/>
        <a:p>
          <a:r>
            <a:rPr lang="en-US" b="1" dirty="0"/>
            <a:t>No</a:t>
          </a:r>
        </a:p>
      </dgm:t>
    </dgm:pt>
    <dgm:pt modelId="{507DB3E9-3EA0-4113-A52C-985E64EE637A}" type="parTrans" cxnId="{D5058D6F-01AC-477E-808D-F4695EF42746}">
      <dgm:prSet/>
      <dgm:spPr/>
      <dgm:t>
        <a:bodyPr/>
        <a:lstStyle/>
        <a:p>
          <a:endParaRPr lang="en-US" b="1"/>
        </a:p>
      </dgm:t>
    </dgm:pt>
    <dgm:pt modelId="{8B2B5816-825D-49C0-9E51-A7CF22947853}" type="sibTrans" cxnId="{D5058D6F-01AC-477E-808D-F4695EF42746}">
      <dgm:prSet/>
      <dgm:spPr/>
      <dgm:t>
        <a:bodyPr/>
        <a:lstStyle/>
        <a:p>
          <a:endParaRPr lang="en-US" b="1"/>
        </a:p>
      </dgm:t>
    </dgm:pt>
    <dgm:pt modelId="{09D02482-560B-4343-9950-9D03E2D9D02A}" type="asst">
      <dgm:prSet/>
      <dgm:spPr/>
      <dgm:t>
        <a:bodyPr/>
        <a:lstStyle/>
        <a:p>
          <a:r>
            <a:rPr lang="en-US" b="1" dirty="0"/>
            <a:t>Salary used for match?</a:t>
          </a:r>
        </a:p>
      </dgm:t>
    </dgm:pt>
    <dgm:pt modelId="{F1497754-7070-4B73-BD6B-B2025215FD18}" type="parTrans" cxnId="{99CED7B2-4A0F-4914-8125-A5067EDA783A}">
      <dgm:prSet/>
      <dgm:spPr/>
      <dgm:t>
        <a:bodyPr/>
        <a:lstStyle/>
        <a:p>
          <a:endParaRPr lang="en-US" b="1"/>
        </a:p>
      </dgm:t>
    </dgm:pt>
    <dgm:pt modelId="{1B1145BC-3C3B-4491-AFB9-A83990E87A06}" type="sibTrans" cxnId="{99CED7B2-4A0F-4914-8125-A5067EDA783A}">
      <dgm:prSet/>
      <dgm:spPr/>
      <dgm:t>
        <a:bodyPr/>
        <a:lstStyle/>
        <a:p>
          <a:endParaRPr lang="en-US" b="1"/>
        </a:p>
      </dgm:t>
    </dgm:pt>
    <dgm:pt modelId="{6951C1F3-28B3-4DF7-89AD-F0D1FA4FE6D0}">
      <dgm:prSet/>
      <dgm:spPr/>
      <dgm:t>
        <a:bodyPr/>
        <a:lstStyle/>
        <a:p>
          <a:r>
            <a:rPr lang="en-US" b="1" dirty="0"/>
            <a:t>No</a:t>
          </a:r>
        </a:p>
      </dgm:t>
    </dgm:pt>
    <dgm:pt modelId="{F43FDD7C-A6B4-45AD-8267-F3A2AB663DD3}" type="parTrans" cxnId="{4604F8DB-7C23-4A00-9074-DF72DC1C7867}">
      <dgm:prSet/>
      <dgm:spPr/>
      <dgm:t>
        <a:bodyPr/>
        <a:lstStyle/>
        <a:p>
          <a:endParaRPr lang="en-US" b="1"/>
        </a:p>
      </dgm:t>
    </dgm:pt>
    <dgm:pt modelId="{D1356877-CC9A-4843-899F-B9A819FD68CF}" type="sibTrans" cxnId="{4604F8DB-7C23-4A00-9074-DF72DC1C7867}">
      <dgm:prSet/>
      <dgm:spPr/>
      <dgm:t>
        <a:bodyPr/>
        <a:lstStyle/>
        <a:p>
          <a:endParaRPr lang="en-US" b="1"/>
        </a:p>
      </dgm:t>
    </dgm:pt>
    <dgm:pt modelId="{9F7C35B5-3B42-4A36-AF78-644F1A6C541B}">
      <dgm:prSet/>
      <dgm:spPr/>
      <dgm:t>
        <a:bodyPr/>
        <a:lstStyle/>
        <a:p>
          <a:r>
            <a:rPr lang="en-US" b="1" dirty="0"/>
            <a:t>Yes</a:t>
          </a:r>
        </a:p>
      </dgm:t>
    </dgm:pt>
    <dgm:pt modelId="{AC9A3967-C100-4EF5-BCB2-B5E686CC7FC7}" type="parTrans" cxnId="{85427D50-CA96-4231-A70E-A6B4FC4C1A2C}">
      <dgm:prSet/>
      <dgm:spPr/>
      <dgm:t>
        <a:bodyPr/>
        <a:lstStyle/>
        <a:p>
          <a:endParaRPr lang="en-US" b="1"/>
        </a:p>
      </dgm:t>
    </dgm:pt>
    <dgm:pt modelId="{0E33B206-DBFE-4EC4-9687-94FBBDA05C4B}" type="sibTrans" cxnId="{85427D50-CA96-4231-A70E-A6B4FC4C1A2C}">
      <dgm:prSet/>
      <dgm:spPr/>
      <dgm:t>
        <a:bodyPr/>
        <a:lstStyle/>
        <a:p>
          <a:endParaRPr lang="en-US" b="1"/>
        </a:p>
      </dgm:t>
    </dgm:pt>
    <dgm:pt modelId="{FA67FA59-EDDE-4C3C-848C-9ABCA3ACD1E8}">
      <dgm:prSet/>
      <dgm:spPr/>
      <dgm:t>
        <a:bodyPr/>
        <a:lstStyle/>
        <a:p>
          <a:r>
            <a:rPr lang="en-US" b="1" dirty="0"/>
            <a:t>T&amp;E Required</a:t>
          </a:r>
        </a:p>
      </dgm:t>
    </dgm:pt>
    <dgm:pt modelId="{A29A3520-DCF9-47D5-BC42-2EE5DF95AACD}" type="parTrans" cxnId="{45347441-F89C-4DF2-9DF4-6A47290CB6DE}">
      <dgm:prSet/>
      <dgm:spPr/>
      <dgm:t>
        <a:bodyPr/>
        <a:lstStyle/>
        <a:p>
          <a:endParaRPr lang="en-US" b="1"/>
        </a:p>
      </dgm:t>
    </dgm:pt>
    <dgm:pt modelId="{4090F992-3C58-43BB-8DC5-9A381114C026}" type="sibTrans" cxnId="{45347441-F89C-4DF2-9DF4-6A47290CB6DE}">
      <dgm:prSet/>
      <dgm:spPr/>
      <dgm:t>
        <a:bodyPr/>
        <a:lstStyle/>
        <a:p>
          <a:endParaRPr lang="en-US" b="1"/>
        </a:p>
      </dgm:t>
    </dgm:pt>
    <dgm:pt modelId="{0F042B10-5F11-4E78-89D9-A7160C0D056F}">
      <dgm:prSet/>
      <dgm:spPr/>
      <dgm:t>
        <a:bodyPr/>
        <a:lstStyle/>
        <a:p>
          <a:r>
            <a:rPr lang="en-US" b="1" dirty="0"/>
            <a:t>No T&amp;E  Required</a:t>
          </a:r>
        </a:p>
      </dgm:t>
    </dgm:pt>
    <dgm:pt modelId="{7A911A93-D177-4E86-ABBD-E9F8C1050241}" type="parTrans" cxnId="{333BEE8D-1A78-465B-BAC3-FA608F614AA0}">
      <dgm:prSet/>
      <dgm:spPr/>
      <dgm:t>
        <a:bodyPr/>
        <a:lstStyle/>
        <a:p>
          <a:endParaRPr lang="en-US" b="1"/>
        </a:p>
      </dgm:t>
    </dgm:pt>
    <dgm:pt modelId="{5BA46EC2-CC1B-4FE4-B69A-C0024022642D}" type="sibTrans" cxnId="{333BEE8D-1A78-465B-BAC3-FA608F614AA0}">
      <dgm:prSet/>
      <dgm:spPr/>
      <dgm:t>
        <a:bodyPr/>
        <a:lstStyle/>
        <a:p>
          <a:endParaRPr lang="en-US" b="1"/>
        </a:p>
      </dgm:t>
    </dgm:pt>
    <dgm:pt modelId="{03A7DEE2-3BF2-452C-986C-B725CC2AF6B8}">
      <dgm:prSet/>
      <dgm:spPr/>
      <dgm:t>
        <a:bodyPr/>
        <a:lstStyle/>
        <a:p>
          <a:r>
            <a:rPr lang="en-US" b="1" dirty="0"/>
            <a:t>T&amp;E Required</a:t>
          </a:r>
        </a:p>
      </dgm:t>
    </dgm:pt>
    <dgm:pt modelId="{27BC75D7-3D6C-441B-89EA-B6ABA25A5832}" type="parTrans" cxnId="{6AC9E265-B092-4D75-8EFF-390A37BF67ED}">
      <dgm:prSet/>
      <dgm:spPr/>
      <dgm:t>
        <a:bodyPr/>
        <a:lstStyle/>
        <a:p>
          <a:endParaRPr lang="en-US" b="1"/>
        </a:p>
      </dgm:t>
    </dgm:pt>
    <dgm:pt modelId="{D287E2EC-D449-4717-9739-D8F641680C1D}" type="sibTrans" cxnId="{6AC9E265-B092-4D75-8EFF-390A37BF67ED}">
      <dgm:prSet/>
      <dgm:spPr/>
      <dgm:t>
        <a:bodyPr/>
        <a:lstStyle/>
        <a:p>
          <a:endParaRPr lang="en-US" b="1"/>
        </a:p>
      </dgm:t>
    </dgm:pt>
    <dgm:pt modelId="{8B6DF8DE-2C90-4BFE-80A1-FB97E0CDE7DA}">
      <dgm:prSet/>
      <dgm:spPr/>
      <dgm:t>
        <a:bodyPr/>
        <a:lstStyle/>
        <a:p>
          <a:r>
            <a:rPr lang="en-US" b="1" dirty="0"/>
            <a:t>No T&amp;E Required</a:t>
          </a:r>
        </a:p>
      </dgm:t>
    </dgm:pt>
    <dgm:pt modelId="{67046C01-0A90-4050-BFB5-FC6BDB4F1DC9}" type="parTrans" cxnId="{9AE27B6E-0256-4A79-B176-244BB6E4E495}">
      <dgm:prSet/>
      <dgm:spPr/>
      <dgm:t>
        <a:bodyPr/>
        <a:lstStyle/>
        <a:p>
          <a:endParaRPr lang="en-US" b="1"/>
        </a:p>
      </dgm:t>
    </dgm:pt>
    <dgm:pt modelId="{2A522440-9F54-4C23-AE09-2E0A42BD4435}" type="sibTrans" cxnId="{9AE27B6E-0256-4A79-B176-244BB6E4E495}">
      <dgm:prSet/>
      <dgm:spPr/>
      <dgm:t>
        <a:bodyPr/>
        <a:lstStyle/>
        <a:p>
          <a:endParaRPr lang="en-US" b="1"/>
        </a:p>
      </dgm:t>
    </dgm:pt>
    <dgm:pt modelId="{E83315A7-1024-44A2-894E-9F9846CE29B1}" type="asst">
      <dgm:prSet/>
      <dgm:spPr/>
      <dgm:t>
        <a:bodyPr/>
        <a:lstStyle/>
        <a:p>
          <a:r>
            <a:rPr lang="en-US" b="1" dirty="0"/>
            <a:t>Ask HR</a:t>
          </a:r>
        </a:p>
      </dgm:t>
    </dgm:pt>
    <dgm:pt modelId="{FC3832D0-6AE2-49A7-9F2F-3FCE6CC55039}" type="parTrans" cxnId="{F02A6975-C26F-48B5-A99B-0519ACF1FDB8}">
      <dgm:prSet/>
      <dgm:spPr/>
      <dgm:t>
        <a:bodyPr/>
        <a:lstStyle/>
        <a:p>
          <a:endParaRPr lang="en-US"/>
        </a:p>
      </dgm:t>
    </dgm:pt>
    <dgm:pt modelId="{C18661BF-C41B-440B-8A7D-2C269FF0D561}" type="sibTrans" cxnId="{F02A6975-C26F-48B5-A99B-0519ACF1FDB8}">
      <dgm:prSet/>
      <dgm:spPr/>
      <dgm:t>
        <a:bodyPr/>
        <a:lstStyle/>
        <a:p>
          <a:endParaRPr lang="en-US"/>
        </a:p>
      </dgm:t>
    </dgm:pt>
    <dgm:pt modelId="{140D7BE2-27D5-42C7-9088-065DC3CACD1A}" type="pres">
      <dgm:prSet presAssocID="{216155AC-AC05-48C3-93C6-526570E011C3}" presName="Name0" presStyleCnt="0">
        <dgm:presLayoutVars>
          <dgm:chPref val="1"/>
          <dgm:dir/>
          <dgm:animOne val="branch"/>
          <dgm:animLvl val="lvl"/>
          <dgm:resizeHandles/>
        </dgm:presLayoutVars>
      </dgm:prSet>
      <dgm:spPr/>
    </dgm:pt>
    <dgm:pt modelId="{E95AF8D3-70C9-46BF-B18E-14EE770AABA8}" type="pres">
      <dgm:prSet presAssocID="{D1D9BD4A-0E8D-40A6-BD22-6D4E6556EBEA}" presName="vertOne" presStyleCnt="0"/>
      <dgm:spPr/>
    </dgm:pt>
    <dgm:pt modelId="{FBCE4003-4B69-4282-888B-39E39A22BD01}" type="pres">
      <dgm:prSet presAssocID="{D1D9BD4A-0E8D-40A6-BD22-6D4E6556EBEA}" presName="txOne" presStyleLbl="node0" presStyleIdx="0" presStyleCnt="1" custLinFactNeighborX="-1098" custLinFactNeighborY="25602">
        <dgm:presLayoutVars>
          <dgm:chPref val="3"/>
        </dgm:presLayoutVars>
      </dgm:prSet>
      <dgm:spPr/>
    </dgm:pt>
    <dgm:pt modelId="{FECB2171-CA53-41D0-9B16-8E75200B02A6}" type="pres">
      <dgm:prSet presAssocID="{D1D9BD4A-0E8D-40A6-BD22-6D4E6556EBEA}" presName="parTransOne" presStyleCnt="0"/>
      <dgm:spPr/>
    </dgm:pt>
    <dgm:pt modelId="{86392359-B4CF-480D-9E0E-032F42D98107}" type="pres">
      <dgm:prSet presAssocID="{D1D9BD4A-0E8D-40A6-BD22-6D4E6556EBEA}" presName="horzOne" presStyleCnt="0"/>
      <dgm:spPr/>
    </dgm:pt>
    <dgm:pt modelId="{EAC03BAC-5660-475B-851A-32F62F547251}" type="pres">
      <dgm:prSet presAssocID="{E26BE1A0-0662-4C26-BFAC-CDE74BA8A65A}" presName="vertTwo" presStyleCnt="0"/>
      <dgm:spPr/>
    </dgm:pt>
    <dgm:pt modelId="{26D2EAEB-4181-4E40-AC58-CB57A4195753}" type="pres">
      <dgm:prSet presAssocID="{E26BE1A0-0662-4C26-BFAC-CDE74BA8A65A}" presName="txTwo" presStyleLbl="node2" presStyleIdx="0" presStyleCnt="3">
        <dgm:presLayoutVars>
          <dgm:chPref val="3"/>
        </dgm:presLayoutVars>
      </dgm:prSet>
      <dgm:spPr/>
    </dgm:pt>
    <dgm:pt modelId="{06945344-A174-4BAD-AF66-34457B58B11E}" type="pres">
      <dgm:prSet presAssocID="{E26BE1A0-0662-4C26-BFAC-CDE74BA8A65A}" presName="parTransTwo" presStyleCnt="0"/>
      <dgm:spPr/>
    </dgm:pt>
    <dgm:pt modelId="{D8B448BE-D70B-4D93-A9CE-8EF54EDE8051}" type="pres">
      <dgm:prSet presAssocID="{E26BE1A0-0662-4C26-BFAC-CDE74BA8A65A}" presName="horzTwo" presStyleCnt="0"/>
      <dgm:spPr/>
    </dgm:pt>
    <dgm:pt modelId="{A38F5D24-1E0B-4FEB-BCC7-F3622D951653}" type="pres">
      <dgm:prSet presAssocID="{DF79C302-EAE8-4F10-8638-0AF9A491624F}" presName="vertThree" presStyleCnt="0"/>
      <dgm:spPr/>
    </dgm:pt>
    <dgm:pt modelId="{9F330292-122A-4DF2-AE9A-48AFA9AA2E92}" type="pres">
      <dgm:prSet presAssocID="{DF79C302-EAE8-4F10-8638-0AF9A491624F}" presName="txThree" presStyleLbl="node3" presStyleIdx="0" presStyleCnt="2">
        <dgm:presLayoutVars>
          <dgm:chPref val="3"/>
        </dgm:presLayoutVars>
      </dgm:prSet>
      <dgm:spPr/>
    </dgm:pt>
    <dgm:pt modelId="{16596B07-E40B-4304-BB94-BA72DCE1198D}" type="pres">
      <dgm:prSet presAssocID="{DF79C302-EAE8-4F10-8638-0AF9A491624F}" presName="parTransThree" presStyleCnt="0"/>
      <dgm:spPr/>
    </dgm:pt>
    <dgm:pt modelId="{32BAE186-625F-491F-86CB-DC92882A689B}" type="pres">
      <dgm:prSet presAssocID="{DF79C302-EAE8-4F10-8638-0AF9A491624F}" presName="horzThree" presStyleCnt="0"/>
      <dgm:spPr/>
    </dgm:pt>
    <dgm:pt modelId="{0503E407-AEA1-4B31-AD8A-CD5A70E0D6D9}" type="pres">
      <dgm:prSet presAssocID="{F76A67D4-1245-4DBB-9D81-1C7367D17918}" presName="vertFour" presStyleCnt="0">
        <dgm:presLayoutVars>
          <dgm:chPref val="3"/>
        </dgm:presLayoutVars>
      </dgm:prSet>
      <dgm:spPr/>
    </dgm:pt>
    <dgm:pt modelId="{37D2FBEA-62A0-42C9-A364-928934714708}" type="pres">
      <dgm:prSet presAssocID="{F76A67D4-1245-4DBB-9D81-1C7367D17918}" presName="txFour" presStyleLbl="node4" presStyleIdx="0" presStyleCnt="7">
        <dgm:presLayoutVars>
          <dgm:chPref val="3"/>
        </dgm:presLayoutVars>
      </dgm:prSet>
      <dgm:spPr/>
    </dgm:pt>
    <dgm:pt modelId="{CAB7A8EE-33F5-4B0F-8F31-84D4DFC6093A}" type="pres">
      <dgm:prSet presAssocID="{F76A67D4-1245-4DBB-9D81-1C7367D17918}" presName="parTransFour" presStyleCnt="0"/>
      <dgm:spPr/>
    </dgm:pt>
    <dgm:pt modelId="{407AD717-3006-44AB-B901-32BDBBB96ADB}" type="pres">
      <dgm:prSet presAssocID="{F76A67D4-1245-4DBB-9D81-1C7367D17918}" presName="horzFour" presStyleCnt="0"/>
      <dgm:spPr/>
    </dgm:pt>
    <dgm:pt modelId="{E0FC8C4B-6E5E-40F8-918A-84CE61B83FBE}" type="pres">
      <dgm:prSet presAssocID="{FA67FA59-EDDE-4C3C-848C-9ABCA3ACD1E8}" presName="vertFour" presStyleCnt="0">
        <dgm:presLayoutVars>
          <dgm:chPref val="3"/>
        </dgm:presLayoutVars>
      </dgm:prSet>
      <dgm:spPr/>
    </dgm:pt>
    <dgm:pt modelId="{9C868C4E-C22D-4E49-AC73-04FD37F389E0}" type="pres">
      <dgm:prSet presAssocID="{FA67FA59-EDDE-4C3C-848C-9ABCA3ACD1E8}" presName="txFour" presStyleLbl="node4" presStyleIdx="1" presStyleCnt="7">
        <dgm:presLayoutVars>
          <dgm:chPref val="3"/>
        </dgm:presLayoutVars>
      </dgm:prSet>
      <dgm:spPr/>
    </dgm:pt>
    <dgm:pt modelId="{F565C0C7-8D39-40F9-AC04-F339AC1E7F52}" type="pres">
      <dgm:prSet presAssocID="{FA67FA59-EDDE-4C3C-848C-9ABCA3ACD1E8}" presName="horzFour" presStyleCnt="0"/>
      <dgm:spPr/>
    </dgm:pt>
    <dgm:pt modelId="{F5712506-84E0-4275-97D2-948110A23FD8}" type="pres">
      <dgm:prSet presAssocID="{80BEDF1F-E24F-4B77-B465-F08584F05BEF}" presName="sibSpaceFour" presStyleCnt="0"/>
      <dgm:spPr/>
    </dgm:pt>
    <dgm:pt modelId="{329CB3CF-EF80-4A54-8184-3FF358277763}" type="pres">
      <dgm:prSet presAssocID="{1A32341A-1037-4558-AF99-934A78F21747}" presName="vertFour" presStyleCnt="0">
        <dgm:presLayoutVars>
          <dgm:chPref val="3"/>
        </dgm:presLayoutVars>
      </dgm:prSet>
      <dgm:spPr/>
    </dgm:pt>
    <dgm:pt modelId="{0EFC77A4-641A-4728-888C-FE9E746A5651}" type="pres">
      <dgm:prSet presAssocID="{1A32341A-1037-4558-AF99-934A78F21747}" presName="txFour" presStyleLbl="node4" presStyleIdx="2" presStyleCnt="7">
        <dgm:presLayoutVars>
          <dgm:chPref val="3"/>
        </dgm:presLayoutVars>
      </dgm:prSet>
      <dgm:spPr/>
    </dgm:pt>
    <dgm:pt modelId="{67D922A8-78FE-40DC-9494-C6E4C2CE245D}" type="pres">
      <dgm:prSet presAssocID="{1A32341A-1037-4558-AF99-934A78F21747}" presName="parTransFour" presStyleCnt="0"/>
      <dgm:spPr/>
    </dgm:pt>
    <dgm:pt modelId="{139C9A18-6709-4375-9FED-CA8C0DB777CD}" type="pres">
      <dgm:prSet presAssocID="{1A32341A-1037-4558-AF99-934A78F21747}" presName="horzFour" presStyleCnt="0"/>
      <dgm:spPr/>
    </dgm:pt>
    <dgm:pt modelId="{A4D18444-32C7-4FFB-98BF-87273B8942B0}" type="pres">
      <dgm:prSet presAssocID="{09D02482-560B-4343-9950-9D03E2D9D02A}" presName="vertFour" presStyleCnt="0">
        <dgm:presLayoutVars>
          <dgm:chPref val="3"/>
        </dgm:presLayoutVars>
      </dgm:prSet>
      <dgm:spPr/>
    </dgm:pt>
    <dgm:pt modelId="{88F96708-F7E3-422F-88CB-4EA28368F4EF}" type="pres">
      <dgm:prSet presAssocID="{09D02482-560B-4343-9950-9D03E2D9D02A}" presName="txFour" presStyleLbl="asst4" presStyleIdx="0" presStyleCnt="1">
        <dgm:presLayoutVars>
          <dgm:chPref val="3"/>
        </dgm:presLayoutVars>
      </dgm:prSet>
      <dgm:spPr/>
    </dgm:pt>
    <dgm:pt modelId="{74A679C1-FAF2-4BBF-8A47-AC069E0361F1}" type="pres">
      <dgm:prSet presAssocID="{09D02482-560B-4343-9950-9D03E2D9D02A}" presName="parTransFour" presStyleCnt="0"/>
      <dgm:spPr/>
    </dgm:pt>
    <dgm:pt modelId="{D4ACD40C-67A3-4426-AEA4-FB271A2E1264}" type="pres">
      <dgm:prSet presAssocID="{09D02482-560B-4343-9950-9D03E2D9D02A}" presName="horzFour" presStyleCnt="0"/>
      <dgm:spPr/>
    </dgm:pt>
    <dgm:pt modelId="{42E4457C-A5D8-47F1-A7C6-CB97E65A1777}" type="pres">
      <dgm:prSet presAssocID="{6951C1F3-28B3-4DF7-89AD-F0D1FA4FE6D0}" presName="vertFour" presStyleCnt="0">
        <dgm:presLayoutVars>
          <dgm:chPref val="3"/>
        </dgm:presLayoutVars>
      </dgm:prSet>
      <dgm:spPr/>
    </dgm:pt>
    <dgm:pt modelId="{D6891013-32B4-411F-8D5A-8B7993BA41A2}" type="pres">
      <dgm:prSet presAssocID="{6951C1F3-28B3-4DF7-89AD-F0D1FA4FE6D0}" presName="txFour" presStyleLbl="node4" presStyleIdx="3" presStyleCnt="7">
        <dgm:presLayoutVars>
          <dgm:chPref val="3"/>
        </dgm:presLayoutVars>
      </dgm:prSet>
      <dgm:spPr/>
    </dgm:pt>
    <dgm:pt modelId="{48571B56-3692-402E-B512-3CB73C2602D4}" type="pres">
      <dgm:prSet presAssocID="{6951C1F3-28B3-4DF7-89AD-F0D1FA4FE6D0}" presName="parTransFour" presStyleCnt="0"/>
      <dgm:spPr/>
    </dgm:pt>
    <dgm:pt modelId="{4DD5BDA8-5A01-4708-967B-052385C77482}" type="pres">
      <dgm:prSet presAssocID="{6951C1F3-28B3-4DF7-89AD-F0D1FA4FE6D0}" presName="horzFour" presStyleCnt="0"/>
      <dgm:spPr/>
    </dgm:pt>
    <dgm:pt modelId="{D5CEC983-711A-4694-BF32-70D089E1D1F1}" type="pres">
      <dgm:prSet presAssocID="{0F042B10-5F11-4E78-89D9-A7160C0D056F}" presName="vertFour" presStyleCnt="0">
        <dgm:presLayoutVars>
          <dgm:chPref val="3"/>
        </dgm:presLayoutVars>
      </dgm:prSet>
      <dgm:spPr/>
    </dgm:pt>
    <dgm:pt modelId="{DA99E314-9152-43AA-A209-8D102232BA66}" type="pres">
      <dgm:prSet presAssocID="{0F042B10-5F11-4E78-89D9-A7160C0D056F}" presName="txFour" presStyleLbl="node4" presStyleIdx="4" presStyleCnt="7">
        <dgm:presLayoutVars>
          <dgm:chPref val="3"/>
        </dgm:presLayoutVars>
      </dgm:prSet>
      <dgm:spPr/>
    </dgm:pt>
    <dgm:pt modelId="{F25C5941-CA43-4728-A2CA-E7A1F8073CF2}" type="pres">
      <dgm:prSet presAssocID="{0F042B10-5F11-4E78-89D9-A7160C0D056F}" presName="horzFour" presStyleCnt="0"/>
      <dgm:spPr/>
    </dgm:pt>
    <dgm:pt modelId="{3BE6ADE7-7778-43A5-9BB3-892CA515B7A2}" type="pres">
      <dgm:prSet presAssocID="{D1356877-CC9A-4843-899F-B9A819FD68CF}" presName="sibSpaceFour" presStyleCnt="0"/>
      <dgm:spPr/>
    </dgm:pt>
    <dgm:pt modelId="{7E84FBDC-9E25-4EB6-80A5-FC0A8BE7A5F4}" type="pres">
      <dgm:prSet presAssocID="{9F7C35B5-3B42-4A36-AF78-644F1A6C541B}" presName="vertFour" presStyleCnt="0">
        <dgm:presLayoutVars>
          <dgm:chPref val="3"/>
        </dgm:presLayoutVars>
      </dgm:prSet>
      <dgm:spPr/>
    </dgm:pt>
    <dgm:pt modelId="{B5A671D8-3C7B-4C37-97E3-3FFCE418A6A4}" type="pres">
      <dgm:prSet presAssocID="{9F7C35B5-3B42-4A36-AF78-644F1A6C541B}" presName="txFour" presStyleLbl="node4" presStyleIdx="5" presStyleCnt="7">
        <dgm:presLayoutVars>
          <dgm:chPref val="3"/>
        </dgm:presLayoutVars>
      </dgm:prSet>
      <dgm:spPr/>
    </dgm:pt>
    <dgm:pt modelId="{D31BA282-9209-4983-9D18-EDB54C09D158}" type="pres">
      <dgm:prSet presAssocID="{9F7C35B5-3B42-4A36-AF78-644F1A6C541B}" presName="parTransFour" presStyleCnt="0"/>
      <dgm:spPr/>
    </dgm:pt>
    <dgm:pt modelId="{AE4253FC-A974-49EB-82B5-7659C3159958}" type="pres">
      <dgm:prSet presAssocID="{9F7C35B5-3B42-4A36-AF78-644F1A6C541B}" presName="horzFour" presStyleCnt="0"/>
      <dgm:spPr/>
    </dgm:pt>
    <dgm:pt modelId="{142B0DF0-CB6F-4C7F-99B9-9AA77B66BC4F}" type="pres">
      <dgm:prSet presAssocID="{03A7DEE2-3BF2-452C-986C-B725CC2AF6B8}" presName="vertFour" presStyleCnt="0">
        <dgm:presLayoutVars>
          <dgm:chPref val="3"/>
        </dgm:presLayoutVars>
      </dgm:prSet>
      <dgm:spPr/>
    </dgm:pt>
    <dgm:pt modelId="{64DE2A1C-394C-40FE-A0DC-02B7B242DABB}" type="pres">
      <dgm:prSet presAssocID="{03A7DEE2-3BF2-452C-986C-B725CC2AF6B8}" presName="txFour" presStyleLbl="node4" presStyleIdx="6" presStyleCnt="7">
        <dgm:presLayoutVars>
          <dgm:chPref val="3"/>
        </dgm:presLayoutVars>
      </dgm:prSet>
      <dgm:spPr/>
    </dgm:pt>
    <dgm:pt modelId="{DDAA9E92-7F2B-4F95-83FD-2AC7BD007F3A}" type="pres">
      <dgm:prSet presAssocID="{03A7DEE2-3BF2-452C-986C-B725CC2AF6B8}" presName="horzFour" presStyleCnt="0"/>
      <dgm:spPr/>
    </dgm:pt>
    <dgm:pt modelId="{968EE5DA-6B75-4E6E-80CD-C3B74C182FB2}" type="pres">
      <dgm:prSet presAssocID="{02AFEF5D-280E-4D8F-877A-217747B44060}" presName="sibSpaceTwo" presStyleCnt="0"/>
      <dgm:spPr/>
    </dgm:pt>
    <dgm:pt modelId="{C4907415-23E7-4AF4-8FF2-956149867F10}" type="pres">
      <dgm:prSet presAssocID="{2C622770-7534-4B37-8B7F-FEDF2FF1606B}" presName="vertTwo" presStyleCnt="0"/>
      <dgm:spPr/>
    </dgm:pt>
    <dgm:pt modelId="{EC184422-2FA5-44AD-8BE5-69278799AC32}" type="pres">
      <dgm:prSet presAssocID="{2C622770-7534-4B37-8B7F-FEDF2FF1606B}" presName="txTwo" presStyleLbl="node2" presStyleIdx="1" presStyleCnt="3">
        <dgm:presLayoutVars>
          <dgm:chPref val="3"/>
        </dgm:presLayoutVars>
      </dgm:prSet>
      <dgm:spPr/>
    </dgm:pt>
    <dgm:pt modelId="{B5ADFB27-481F-45FC-BDD4-903D3878F0ED}" type="pres">
      <dgm:prSet presAssocID="{2C622770-7534-4B37-8B7F-FEDF2FF1606B}" presName="parTransTwo" presStyleCnt="0"/>
      <dgm:spPr/>
    </dgm:pt>
    <dgm:pt modelId="{E0E68F7E-AE25-4F31-9571-300BF43283BC}" type="pres">
      <dgm:prSet presAssocID="{2C622770-7534-4B37-8B7F-FEDF2FF1606B}" presName="horzTwo" presStyleCnt="0"/>
      <dgm:spPr/>
    </dgm:pt>
    <dgm:pt modelId="{AF0715B7-E255-40CF-83F6-167E5DC9CE18}" type="pres">
      <dgm:prSet presAssocID="{8B6DF8DE-2C90-4BFE-80A1-FB97E0CDE7DA}" presName="vertThree" presStyleCnt="0"/>
      <dgm:spPr/>
    </dgm:pt>
    <dgm:pt modelId="{E589490E-FFAE-445E-8887-5C4BD7E49FA4}" type="pres">
      <dgm:prSet presAssocID="{8B6DF8DE-2C90-4BFE-80A1-FB97E0CDE7DA}" presName="txThree" presStyleLbl="node3" presStyleIdx="1" presStyleCnt="2">
        <dgm:presLayoutVars>
          <dgm:chPref val="3"/>
        </dgm:presLayoutVars>
      </dgm:prSet>
      <dgm:spPr/>
    </dgm:pt>
    <dgm:pt modelId="{8E0A6AC7-ABC6-4AEF-9E95-98DCF5F5255B}" type="pres">
      <dgm:prSet presAssocID="{8B6DF8DE-2C90-4BFE-80A1-FB97E0CDE7DA}" presName="horzThree" presStyleCnt="0"/>
      <dgm:spPr/>
    </dgm:pt>
    <dgm:pt modelId="{BD5C9F4D-9947-4DDA-AAF3-BB98439B522F}" type="pres">
      <dgm:prSet presAssocID="{AD2C2018-3916-4EDA-944F-A50FB6E5F738}" presName="sibSpaceTwo" presStyleCnt="0"/>
      <dgm:spPr/>
    </dgm:pt>
    <dgm:pt modelId="{E86BA6D3-8E2E-4579-A733-1CD13053A1D4}" type="pres">
      <dgm:prSet presAssocID="{E2449CDD-7FA4-494A-A20A-33AF4F955722}" presName="vertTwo" presStyleCnt="0"/>
      <dgm:spPr/>
    </dgm:pt>
    <dgm:pt modelId="{1E1F25F2-A9A9-44AD-BC21-7717D6DB746F}" type="pres">
      <dgm:prSet presAssocID="{E2449CDD-7FA4-494A-A20A-33AF4F955722}" presName="txTwo" presStyleLbl="node2" presStyleIdx="2" presStyleCnt="3">
        <dgm:presLayoutVars>
          <dgm:chPref val="3"/>
        </dgm:presLayoutVars>
      </dgm:prSet>
      <dgm:spPr/>
    </dgm:pt>
    <dgm:pt modelId="{970763C1-F4E6-42AE-B9DC-412438B13181}" type="pres">
      <dgm:prSet presAssocID="{E2449CDD-7FA4-494A-A20A-33AF4F955722}" presName="parTransTwo" presStyleCnt="0"/>
      <dgm:spPr/>
    </dgm:pt>
    <dgm:pt modelId="{FED45CE2-9763-44E2-B374-DA008B94FF26}" type="pres">
      <dgm:prSet presAssocID="{E2449CDD-7FA4-494A-A20A-33AF4F955722}" presName="horzTwo" presStyleCnt="0"/>
      <dgm:spPr/>
    </dgm:pt>
    <dgm:pt modelId="{8FBCD308-CE21-456E-A0B5-4864EEE7FD0A}" type="pres">
      <dgm:prSet presAssocID="{E83315A7-1024-44A2-894E-9F9846CE29B1}" presName="vertThree" presStyleCnt="0"/>
      <dgm:spPr/>
    </dgm:pt>
    <dgm:pt modelId="{4C0D597D-C732-4CB6-AEEB-1FF0F846BA89}" type="pres">
      <dgm:prSet presAssocID="{E83315A7-1024-44A2-894E-9F9846CE29B1}" presName="txThree" presStyleLbl="asst2" presStyleIdx="0" presStyleCnt="1">
        <dgm:presLayoutVars>
          <dgm:chPref val="3"/>
        </dgm:presLayoutVars>
      </dgm:prSet>
      <dgm:spPr/>
    </dgm:pt>
    <dgm:pt modelId="{4952D614-200C-482F-9CE8-8E5F8568B752}" type="pres">
      <dgm:prSet presAssocID="{E83315A7-1024-44A2-894E-9F9846CE29B1}" presName="horzThree" presStyleCnt="0"/>
      <dgm:spPr/>
    </dgm:pt>
  </dgm:ptLst>
  <dgm:cxnLst>
    <dgm:cxn modelId="{B86130FE-6E49-4015-BE2D-FE6B99FD032A}" type="presOf" srcId="{03A7DEE2-3BF2-452C-986C-B725CC2AF6B8}" destId="{64DE2A1C-394C-40FE-A0DC-02B7B242DABB}" srcOrd="0" destOrd="0" presId="urn:microsoft.com/office/officeart/2005/8/layout/hierarchy4"/>
    <dgm:cxn modelId="{F7CD36AE-F58A-43B7-952F-CA7832F8EE92}" type="presOf" srcId="{216155AC-AC05-48C3-93C6-526570E011C3}" destId="{140D7BE2-27D5-42C7-9088-065DC3CACD1A}" srcOrd="0" destOrd="0" presId="urn:microsoft.com/office/officeart/2005/8/layout/hierarchy4"/>
    <dgm:cxn modelId="{99CED7B2-4A0F-4914-8125-A5067EDA783A}" srcId="{1A32341A-1037-4558-AF99-934A78F21747}" destId="{09D02482-560B-4343-9950-9D03E2D9D02A}" srcOrd="0" destOrd="0" parTransId="{F1497754-7070-4B73-BD6B-B2025215FD18}" sibTransId="{1B1145BC-3C3B-4491-AFB9-A83990E87A06}"/>
    <dgm:cxn modelId="{E645DD83-AB7F-48A8-90C7-F07CF4ECE42B}" type="presOf" srcId="{E83315A7-1024-44A2-894E-9F9846CE29B1}" destId="{4C0D597D-C732-4CB6-AEEB-1FF0F846BA89}" srcOrd="0" destOrd="0" presId="urn:microsoft.com/office/officeart/2005/8/layout/hierarchy4"/>
    <dgm:cxn modelId="{4604F8DB-7C23-4A00-9074-DF72DC1C7867}" srcId="{09D02482-560B-4343-9950-9D03E2D9D02A}" destId="{6951C1F3-28B3-4DF7-89AD-F0D1FA4FE6D0}" srcOrd="0" destOrd="0" parTransId="{F43FDD7C-A6B4-45AD-8267-F3A2AB663DD3}" sibTransId="{D1356877-CC9A-4843-899F-B9A819FD68CF}"/>
    <dgm:cxn modelId="{81D9FD8F-574A-40EC-A0F3-E4195C4099FC}" srcId="{D1D9BD4A-0E8D-40A6-BD22-6D4E6556EBEA}" destId="{E2449CDD-7FA4-494A-A20A-33AF4F955722}" srcOrd="2" destOrd="0" parTransId="{D79EBB6E-FBCA-4FF2-9F30-204EB2C81E3C}" sibTransId="{2689FA65-37FF-4680-829F-8C62A45DA024}"/>
    <dgm:cxn modelId="{BFBCEDEE-C361-419C-91DB-4ECDBA2B6A12}" type="presOf" srcId="{F76A67D4-1245-4DBB-9D81-1C7367D17918}" destId="{37D2FBEA-62A0-42C9-A364-928934714708}" srcOrd="0" destOrd="0" presId="urn:microsoft.com/office/officeart/2005/8/layout/hierarchy4"/>
    <dgm:cxn modelId="{61232D48-7D0D-4DF6-9971-739E0BBA92D5}" srcId="{D1D9BD4A-0E8D-40A6-BD22-6D4E6556EBEA}" destId="{E26BE1A0-0662-4C26-BFAC-CDE74BA8A65A}" srcOrd="0" destOrd="0" parTransId="{9D35895D-D4DB-40CC-81AA-3C682B0333EC}" sibTransId="{02AFEF5D-280E-4D8F-877A-217747B44060}"/>
    <dgm:cxn modelId="{78B4E53B-BE07-4D31-BC2A-11AEE9F8BA01}" srcId="{216155AC-AC05-48C3-93C6-526570E011C3}" destId="{D1D9BD4A-0E8D-40A6-BD22-6D4E6556EBEA}" srcOrd="0" destOrd="0" parTransId="{FF4F6301-9417-44DC-9975-86D69EE70A13}" sibTransId="{9FD26BC9-AC57-48AE-9DC6-82AFA427A798}"/>
    <dgm:cxn modelId="{2E3DFAB0-0D23-4A94-823D-6BF7D199525A}" type="presOf" srcId="{9F7C35B5-3B42-4A36-AF78-644F1A6C541B}" destId="{B5A671D8-3C7B-4C37-97E3-3FFCE418A6A4}" srcOrd="0" destOrd="0" presId="urn:microsoft.com/office/officeart/2005/8/layout/hierarchy4"/>
    <dgm:cxn modelId="{78769AEF-3F8A-4D17-8B71-FA9D86B52F88}" type="presOf" srcId="{D1D9BD4A-0E8D-40A6-BD22-6D4E6556EBEA}" destId="{FBCE4003-4B69-4282-888B-39E39A22BD01}" srcOrd="0" destOrd="0" presId="urn:microsoft.com/office/officeart/2005/8/layout/hierarchy4"/>
    <dgm:cxn modelId="{333BEE8D-1A78-465B-BAC3-FA608F614AA0}" srcId="{6951C1F3-28B3-4DF7-89AD-F0D1FA4FE6D0}" destId="{0F042B10-5F11-4E78-89D9-A7160C0D056F}" srcOrd="0" destOrd="0" parTransId="{7A911A93-D177-4E86-ABBD-E9F8C1050241}" sibTransId="{5BA46EC2-CC1B-4FE4-B69A-C0024022642D}"/>
    <dgm:cxn modelId="{D5058D6F-01AC-477E-808D-F4695EF42746}" srcId="{DF79C302-EAE8-4F10-8638-0AF9A491624F}" destId="{1A32341A-1037-4558-AF99-934A78F21747}" srcOrd="1" destOrd="0" parTransId="{507DB3E9-3EA0-4113-A52C-985E64EE637A}" sibTransId="{8B2B5816-825D-49C0-9E51-A7CF22947853}"/>
    <dgm:cxn modelId="{F02A6975-C26F-48B5-A99B-0519ACF1FDB8}" srcId="{E2449CDD-7FA4-494A-A20A-33AF4F955722}" destId="{E83315A7-1024-44A2-894E-9F9846CE29B1}" srcOrd="0" destOrd="0" parTransId="{FC3832D0-6AE2-49A7-9F2F-3FCE6CC55039}" sibTransId="{C18661BF-C41B-440B-8A7D-2C269FF0D561}"/>
    <dgm:cxn modelId="{90F047B7-9239-4E03-BBF6-05E6AEE03A1A}" type="presOf" srcId="{09D02482-560B-4343-9950-9D03E2D9D02A}" destId="{88F96708-F7E3-422F-88CB-4EA28368F4EF}" srcOrd="0" destOrd="0" presId="urn:microsoft.com/office/officeart/2005/8/layout/hierarchy4"/>
    <dgm:cxn modelId="{67D8EF1F-2BA4-467A-AB42-8A4BE3D68814}" type="presOf" srcId="{0F042B10-5F11-4E78-89D9-A7160C0D056F}" destId="{DA99E314-9152-43AA-A209-8D102232BA66}" srcOrd="0" destOrd="0" presId="urn:microsoft.com/office/officeart/2005/8/layout/hierarchy4"/>
    <dgm:cxn modelId="{BE723E3D-4F72-4BA7-A916-D8BBC3A11C9D}" type="presOf" srcId="{6951C1F3-28B3-4DF7-89AD-F0D1FA4FE6D0}" destId="{D6891013-32B4-411F-8D5A-8B7993BA41A2}" srcOrd="0" destOrd="0" presId="urn:microsoft.com/office/officeart/2005/8/layout/hierarchy4"/>
    <dgm:cxn modelId="{9AE27B6E-0256-4A79-B176-244BB6E4E495}" srcId="{2C622770-7534-4B37-8B7F-FEDF2FF1606B}" destId="{8B6DF8DE-2C90-4BFE-80A1-FB97E0CDE7DA}" srcOrd="0" destOrd="0" parTransId="{67046C01-0A90-4050-BFB5-FC6BDB4F1DC9}" sibTransId="{2A522440-9F54-4C23-AE09-2E0A42BD4435}"/>
    <dgm:cxn modelId="{7410B787-BA86-482E-A3C4-E93C0DAC45D1}" srcId="{E26BE1A0-0662-4C26-BFAC-CDE74BA8A65A}" destId="{DF79C302-EAE8-4F10-8638-0AF9A491624F}" srcOrd="0" destOrd="0" parTransId="{9EA93B48-188E-4F1A-B602-9B16473E7E85}" sibTransId="{3F5F033C-35C3-481E-AA35-5437AE4541FD}"/>
    <dgm:cxn modelId="{85427D50-CA96-4231-A70E-A6B4FC4C1A2C}" srcId="{09D02482-560B-4343-9950-9D03E2D9D02A}" destId="{9F7C35B5-3B42-4A36-AF78-644F1A6C541B}" srcOrd="1" destOrd="0" parTransId="{AC9A3967-C100-4EF5-BCB2-B5E686CC7FC7}" sibTransId="{0E33B206-DBFE-4EC4-9687-94FBBDA05C4B}"/>
    <dgm:cxn modelId="{3327CD83-D79C-4A0E-ADF2-5F6E95499520}" type="presOf" srcId="{E26BE1A0-0662-4C26-BFAC-CDE74BA8A65A}" destId="{26D2EAEB-4181-4E40-AC58-CB57A4195753}" srcOrd="0" destOrd="0" presId="urn:microsoft.com/office/officeart/2005/8/layout/hierarchy4"/>
    <dgm:cxn modelId="{E0DB2E0B-A637-4551-9C14-27DB8108EEFB}" type="presOf" srcId="{8B6DF8DE-2C90-4BFE-80A1-FB97E0CDE7DA}" destId="{E589490E-FFAE-445E-8887-5C4BD7E49FA4}" srcOrd="0" destOrd="0" presId="urn:microsoft.com/office/officeart/2005/8/layout/hierarchy4"/>
    <dgm:cxn modelId="{8512632B-D51D-47F4-8EDE-29D07B957D69}" srcId="{D1D9BD4A-0E8D-40A6-BD22-6D4E6556EBEA}" destId="{2C622770-7534-4B37-8B7F-FEDF2FF1606B}" srcOrd="1" destOrd="0" parTransId="{00FA3614-84B2-4B0C-AC54-929A3ED8A138}" sibTransId="{AD2C2018-3916-4EDA-944F-A50FB6E5F738}"/>
    <dgm:cxn modelId="{2B81D54E-DA76-46FA-AE05-65B6392F8169}" type="presOf" srcId="{E2449CDD-7FA4-494A-A20A-33AF4F955722}" destId="{1E1F25F2-A9A9-44AD-BC21-7717D6DB746F}" srcOrd="0" destOrd="0" presId="urn:microsoft.com/office/officeart/2005/8/layout/hierarchy4"/>
    <dgm:cxn modelId="{A5923651-0B0A-40AC-A217-7A31B8D36955}" type="presOf" srcId="{DF79C302-EAE8-4F10-8638-0AF9A491624F}" destId="{9F330292-122A-4DF2-AE9A-48AFA9AA2E92}" srcOrd="0" destOrd="0" presId="urn:microsoft.com/office/officeart/2005/8/layout/hierarchy4"/>
    <dgm:cxn modelId="{5E93FD92-0A9B-43F2-B797-60A27F590E0E}" type="presOf" srcId="{2C622770-7534-4B37-8B7F-FEDF2FF1606B}" destId="{EC184422-2FA5-44AD-8BE5-69278799AC32}" srcOrd="0" destOrd="0" presId="urn:microsoft.com/office/officeart/2005/8/layout/hierarchy4"/>
    <dgm:cxn modelId="{45347441-F89C-4DF2-9DF4-6A47290CB6DE}" srcId="{F76A67D4-1245-4DBB-9D81-1C7367D17918}" destId="{FA67FA59-EDDE-4C3C-848C-9ABCA3ACD1E8}" srcOrd="0" destOrd="0" parTransId="{A29A3520-DCF9-47D5-BC42-2EE5DF95AACD}" sibTransId="{4090F992-3C58-43BB-8DC5-9A381114C026}"/>
    <dgm:cxn modelId="{F9CEF293-FE5A-43DB-98F1-4D5C72F3F726}" type="presOf" srcId="{1A32341A-1037-4558-AF99-934A78F21747}" destId="{0EFC77A4-641A-4728-888C-FE9E746A5651}" srcOrd="0" destOrd="0" presId="urn:microsoft.com/office/officeart/2005/8/layout/hierarchy4"/>
    <dgm:cxn modelId="{D8288747-BCD7-43A8-AC60-E2E3F9153A19}" type="presOf" srcId="{FA67FA59-EDDE-4C3C-848C-9ABCA3ACD1E8}" destId="{9C868C4E-C22D-4E49-AC73-04FD37F389E0}" srcOrd="0" destOrd="0" presId="urn:microsoft.com/office/officeart/2005/8/layout/hierarchy4"/>
    <dgm:cxn modelId="{6AC9E265-B092-4D75-8EFF-390A37BF67ED}" srcId="{9F7C35B5-3B42-4A36-AF78-644F1A6C541B}" destId="{03A7DEE2-3BF2-452C-986C-B725CC2AF6B8}" srcOrd="0" destOrd="0" parTransId="{27BC75D7-3D6C-441B-89EA-B6ABA25A5832}" sibTransId="{D287E2EC-D449-4717-9739-D8F641680C1D}"/>
    <dgm:cxn modelId="{F6E32064-3E93-4EC1-B850-924E92E57F72}" srcId="{DF79C302-EAE8-4F10-8638-0AF9A491624F}" destId="{F76A67D4-1245-4DBB-9D81-1C7367D17918}" srcOrd="0" destOrd="0" parTransId="{8C88AD88-6A40-4556-86AF-11038F38B376}" sibTransId="{80BEDF1F-E24F-4B77-B465-F08584F05BEF}"/>
    <dgm:cxn modelId="{201EB515-D542-4DCB-8F18-A4FE520E33A6}" type="presParOf" srcId="{140D7BE2-27D5-42C7-9088-065DC3CACD1A}" destId="{E95AF8D3-70C9-46BF-B18E-14EE770AABA8}" srcOrd="0" destOrd="0" presId="urn:microsoft.com/office/officeart/2005/8/layout/hierarchy4"/>
    <dgm:cxn modelId="{CC062DF2-3D97-469E-9618-557B48235125}" type="presParOf" srcId="{E95AF8D3-70C9-46BF-B18E-14EE770AABA8}" destId="{FBCE4003-4B69-4282-888B-39E39A22BD01}" srcOrd="0" destOrd="0" presId="urn:microsoft.com/office/officeart/2005/8/layout/hierarchy4"/>
    <dgm:cxn modelId="{72E2C818-FD26-4D8C-9192-13D7B40D1C6D}" type="presParOf" srcId="{E95AF8D3-70C9-46BF-B18E-14EE770AABA8}" destId="{FECB2171-CA53-41D0-9B16-8E75200B02A6}" srcOrd="1" destOrd="0" presId="urn:microsoft.com/office/officeart/2005/8/layout/hierarchy4"/>
    <dgm:cxn modelId="{AB747148-90D5-44AC-AADF-D181C1FF5E81}" type="presParOf" srcId="{E95AF8D3-70C9-46BF-B18E-14EE770AABA8}" destId="{86392359-B4CF-480D-9E0E-032F42D98107}" srcOrd="2" destOrd="0" presId="urn:microsoft.com/office/officeart/2005/8/layout/hierarchy4"/>
    <dgm:cxn modelId="{8C0D6E6A-9357-4783-A31E-CB9E2BD4A547}" type="presParOf" srcId="{86392359-B4CF-480D-9E0E-032F42D98107}" destId="{EAC03BAC-5660-475B-851A-32F62F547251}" srcOrd="0" destOrd="0" presId="urn:microsoft.com/office/officeart/2005/8/layout/hierarchy4"/>
    <dgm:cxn modelId="{A62DD16E-1415-4706-8AAF-3F628AC3CE70}" type="presParOf" srcId="{EAC03BAC-5660-475B-851A-32F62F547251}" destId="{26D2EAEB-4181-4E40-AC58-CB57A4195753}" srcOrd="0" destOrd="0" presId="urn:microsoft.com/office/officeart/2005/8/layout/hierarchy4"/>
    <dgm:cxn modelId="{D4C2C27D-11A5-4F92-91C4-4E4F51506D0C}" type="presParOf" srcId="{EAC03BAC-5660-475B-851A-32F62F547251}" destId="{06945344-A174-4BAD-AF66-34457B58B11E}" srcOrd="1" destOrd="0" presId="urn:microsoft.com/office/officeart/2005/8/layout/hierarchy4"/>
    <dgm:cxn modelId="{B5B5D59A-C6E1-4BFB-B306-D9E8D05E35EF}" type="presParOf" srcId="{EAC03BAC-5660-475B-851A-32F62F547251}" destId="{D8B448BE-D70B-4D93-A9CE-8EF54EDE8051}" srcOrd="2" destOrd="0" presId="urn:microsoft.com/office/officeart/2005/8/layout/hierarchy4"/>
    <dgm:cxn modelId="{0D387891-11F5-423F-B67C-FC40DA3186CE}" type="presParOf" srcId="{D8B448BE-D70B-4D93-A9CE-8EF54EDE8051}" destId="{A38F5D24-1E0B-4FEB-BCC7-F3622D951653}" srcOrd="0" destOrd="0" presId="urn:microsoft.com/office/officeart/2005/8/layout/hierarchy4"/>
    <dgm:cxn modelId="{CB2207D0-2959-449C-BDAD-52D8B702E637}" type="presParOf" srcId="{A38F5D24-1E0B-4FEB-BCC7-F3622D951653}" destId="{9F330292-122A-4DF2-AE9A-48AFA9AA2E92}" srcOrd="0" destOrd="0" presId="urn:microsoft.com/office/officeart/2005/8/layout/hierarchy4"/>
    <dgm:cxn modelId="{9F5C680D-FCA2-4493-B91E-B9C8BAD59243}" type="presParOf" srcId="{A38F5D24-1E0B-4FEB-BCC7-F3622D951653}" destId="{16596B07-E40B-4304-BB94-BA72DCE1198D}" srcOrd="1" destOrd="0" presId="urn:microsoft.com/office/officeart/2005/8/layout/hierarchy4"/>
    <dgm:cxn modelId="{46EDB704-B7C1-4EF5-8BCF-59FD5C5C7CF4}" type="presParOf" srcId="{A38F5D24-1E0B-4FEB-BCC7-F3622D951653}" destId="{32BAE186-625F-491F-86CB-DC92882A689B}" srcOrd="2" destOrd="0" presId="urn:microsoft.com/office/officeart/2005/8/layout/hierarchy4"/>
    <dgm:cxn modelId="{EDA65B7C-2CD8-4785-992F-53BE4059BB94}" type="presParOf" srcId="{32BAE186-625F-491F-86CB-DC92882A689B}" destId="{0503E407-AEA1-4B31-AD8A-CD5A70E0D6D9}" srcOrd="0" destOrd="0" presId="urn:microsoft.com/office/officeart/2005/8/layout/hierarchy4"/>
    <dgm:cxn modelId="{6F559DF3-79B7-4C7D-8EF4-620A36523855}" type="presParOf" srcId="{0503E407-AEA1-4B31-AD8A-CD5A70E0D6D9}" destId="{37D2FBEA-62A0-42C9-A364-928934714708}" srcOrd="0" destOrd="0" presId="urn:microsoft.com/office/officeart/2005/8/layout/hierarchy4"/>
    <dgm:cxn modelId="{0D1D85A0-332A-4BFD-B833-241C1C61DEB6}" type="presParOf" srcId="{0503E407-AEA1-4B31-AD8A-CD5A70E0D6D9}" destId="{CAB7A8EE-33F5-4B0F-8F31-84D4DFC6093A}" srcOrd="1" destOrd="0" presId="urn:microsoft.com/office/officeart/2005/8/layout/hierarchy4"/>
    <dgm:cxn modelId="{D70214BC-AF16-49D2-B23E-8AC172205E85}" type="presParOf" srcId="{0503E407-AEA1-4B31-AD8A-CD5A70E0D6D9}" destId="{407AD717-3006-44AB-B901-32BDBBB96ADB}" srcOrd="2" destOrd="0" presId="urn:microsoft.com/office/officeart/2005/8/layout/hierarchy4"/>
    <dgm:cxn modelId="{619FD244-16EE-4C04-9EB1-34B6CCC095D7}" type="presParOf" srcId="{407AD717-3006-44AB-B901-32BDBBB96ADB}" destId="{E0FC8C4B-6E5E-40F8-918A-84CE61B83FBE}" srcOrd="0" destOrd="0" presId="urn:microsoft.com/office/officeart/2005/8/layout/hierarchy4"/>
    <dgm:cxn modelId="{4F65672D-63CC-452A-B4EE-5319439CDE3B}" type="presParOf" srcId="{E0FC8C4B-6E5E-40F8-918A-84CE61B83FBE}" destId="{9C868C4E-C22D-4E49-AC73-04FD37F389E0}" srcOrd="0" destOrd="0" presId="urn:microsoft.com/office/officeart/2005/8/layout/hierarchy4"/>
    <dgm:cxn modelId="{CAE2B084-0AF9-4045-A61F-3467F6292027}" type="presParOf" srcId="{E0FC8C4B-6E5E-40F8-918A-84CE61B83FBE}" destId="{F565C0C7-8D39-40F9-AC04-F339AC1E7F52}" srcOrd="1" destOrd="0" presId="urn:microsoft.com/office/officeart/2005/8/layout/hierarchy4"/>
    <dgm:cxn modelId="{C88071F5-30D5-4865-9A25-FF77A0448727}" type="presParOf" srcId="{32BAE186-625F-491F-86CB-DC92882A689B}" destId="{F5712506-84E0-4275-97D2-948110A23FD8}" srcOrd="1" destOrd="0" presId="urn:microsoft.com/office/officeart/2005/8/layout/hierarchy4"/>
    <dgm:cxn modelId="{AD7968FC-9BFD-4737-B1F5-1BFE6AFC028F}" type="presParOf" srcId="{32BAE186-625F-491F-86CB-DC92882A689B}" destId="{329CB3CF-EF80-4A54-8184-3FF358277763}" srcOrd="2" destOrd="0" presId="urn:microsoft.com/office/officeart/2005/8/layout/hierarchy4"/>
    <dgm:cxn modelId="{5B88EF31-4DF6-4383-89D4-C1847B0B4673}" type="presParOf" srcId="{329CB3CF-EF80-4A54-8184-3FF358277763}" destId="{0EFC77A4-641A-4728-888C-FE9E746A5651}" srcOrd="0" destOrd="0" presId="urn:microsoft.com/office/officeart/2005/8/layout/hierarchy4"/>
    <dgm:cxn modelId="{1B577F58-6B3D-4AA4-B914-DD2301013196}" type="presParOf" srcId="{329CB3CF-EF80-4A54-8184-3FF358277763}" destId="{67D922A8-78FE-40DC-9494-C6E4C2CE245D}" srcOrd="1" destOrd="0" presId="urn:microsoft.com/office/officeart/2005/8/layout/hierarchy4"/>
    <dgm:cxn modelId="{2B202B74-5A4C-4819-8959-410CAA3E7C81}" type="presParOf" srcId="{329CB3CF-EF80-4A54-8184-3FF358277763}" destId="{139C9A18-6709-4375-9FED-CA8C0DB777CD}" srcOrd="2" destOrd="0" presId="urn:microsoft.com/office/officeart/2005/8/layout/hierarchy4"/>
    <dgm:cxn modelId="{5A788FDE-17DB-43ED-BC8B-C9B46518DBAC}" type="presParOf" srcId="{139C9A18-6709-4375-9FED-CA8C0DB777CD}" destId="{A4D18444-32C7-4FFB-98BF-87273B8942B0}" srcOrd="0" destOrd="0" presId="urn:microsoft.com/office/officeart/2005/8/layout/hierarchy4"/>
    <dgm:cxn modelId="{21E3B469-DAD9-43A4-904F-38A7701BEC4C}" type="presParOf" srcId="{A4D18444-32C7-4FFB-98BF-87273B8942B0}" destId="{88F96708-F7E3-422F-88CB-4EA28368F4EF}" srcOrd="0" destOrd="0" presId="urn:microsoft.com/office/officeart/2005/8/layout/hierarchy4"/>
    <dgm:cxn modelId="{3DDB836E-93DC-4E2A-A1E7-48BB79CA3C65}" type="presParOf" srcId="{A4D18444-32C7-4FFB-98BF-87273B8942B0}" destId="{74A679C1-FAF2-4BBF-8A47-AC069E0361F1}" srcOrd="1" destOrd="0" presId="urn:microsoft.com/office/officeart/2005/8/layout/hierarchy4"/>
    <dgm:cxn modelId="{7786C49A-44BA-4C14-9C2F-E2BE64C06C77}" type="presParOf" srcId="{A4D18444-32C7-4FFB-98BF-87273B8942B0}" destId="{D4ACD40C-67A3-4426-AEA4-FB271A2E1264}" srcOrd="2" destOrd="0" presId="urn:microsoft.com/office/officeart/2005/8/layout/hierarchy4"/>
    <dgm:cxn modelId="{43C4E5A6-2C17-4683-A94D-D80D43F0C60C}" type="presParOf" srcId="{D4ACD40C-67A3-4426-AEA4-FB271A2E1264}" destId="{42E4457C-A5D8-47F1-A7C6-CB97E65A1777}" srcOrd="0" destOrd="0" presId="urn:microsoft.com/office/officeart/2005/8/layout/hierarchy4"/>
    <dgm:cxn modelId="{3D476684-39D2-49E0-87AA-4368F795E194}" type="presParOf" srcId="{42E4457C-A5D8-47F1-A7C6-CB97E65A1777}" destId="{D6891013-32B4-411F-8D5A-8B7993BA41A2}" srcOrd="0" destOrd="0" presId="urn:microsoft.com/office/officeart/2005/8/layout/hierarchy4"/>
    <dgm:cxn modelId="{1BBD963C-41C7-4CBE-8FB9-88D7D9F09596}" type="presParOf" srcId="{42E4457C-A5D8-47F1-A7C6-CB97E65A1777}" destId="{48571B56-3692-402E-B512-3CB73C2602D4}" srcOrd="1" destOrd="0" presId="urn:microsoft.com/office/officeart/2005/8/layout/hierarchy4"/>
    <dgm:cxn modelId="{6645223F-A33D-40D0-84BF-5E26362551A9}" type="presParOf" srcId="{42E4457C-A5D8-47F1-A7C6-CB97E65A1777}" destId="{4DD5BDA8-5A01-4708-967B-052385C77482}" srcOrd="2" destOrd="0" presId="urn:microsoft.com/office/officeart/2005/8/layout/hierarchy4"/>
    <dgm:cxn modelId="{8DF25BEC-3294-4AB3-8A1B-E3ED408F96F4}" type="presParOf" srcId="{4DD5BDA8-5A01-4708-967B-052385C77482}" destId="{D5CEC983-711A-4694-BF32-70D089E1D1F1}" srcOrd="0" destOrd="0" presId="urn:microsoft.com/office/officeart/2005/8/layout/hierarchy4"/>
    <dgm:cxn modelId="{46CE7C19-2BD6-45A0-B131-ADD5ED56EE51}" type="presParOf" srcId="{D5CEC983-711A-4694-BF32-70D089E1D1F1}" destId="{DA99E314-9152-43AA-A209-8D102232BA66}" srcOrd="0" destOrd="0" presId="urn:microsoft.com/office/officeart/2005/8/layout/hierarchy4"/>
    <dgm:cxn modelId="{4972AC63-3660-4F7F-AE7B-8D38D65BA3D4}" type="presParOf" srcId="{D5CEC983-711A-4694-BF32-70D089E1D1F1}" destId="{F25C5941-CA43-4728-A2CA-E7A1F8073CF2}" srcOrd="1" destOrd="0" presId="urn:microsoft.com/office/officeart/2005/8/layout/hierarchy4"/>
    <dgm:cxn modelId="{6115ACA7-4704-4D3E-BAF3-7B888B7084F6}" type="presParOf" srcId="{D4ACD40C-67A3-4426-AEA4-FB271A2E1264}" destId="{3BE6ADE7-7778-43A5-9BB3-892CA515B7A2}" srcOrd="1" destOrd="0" presId="urn:microsoft.com/office/officeart/2005/8/layout/hierarchy4"/>
    <dgm:cxn modelId="{9695098B-4296-4A95-9A39-F7A58D72A06E}" type="presParOf" srcId="{D4ACD40C-67A3-4426-AEA4-FB271A2E1264}" destId="{7E84FBDC-9E25-4EB6-80A5-FC0A8BE7A5F4}" srcOrd="2" destOrd="0" presId="urn:microsoft.com/office/officeart/2005/8/layout/hierarchy4"/>
    <dgm:cxn modelId="{19849F72-302D-4BCE-8C3C-E15D1E3FCF58}" type="presParOf" srcId="{7E84FBDC-9E25-4EB6-80A5-FC0A8BE7A5F4}" destId="{B5A671D8-3C7B-4C37-97E3-3FFCE418A6A4}" srcOrd="0" destOrd="0" presId="urn:microsoft.com/office/officeart/2005/8/layout/hierarchy4"/>
    <dgm:cxn modelId="{691AC672-F579-4B59-9664-ADB48295299C}" type="presParOf" srcId="{7E84FBDC-9E25-4EB6-80A5-FC0A8BE7A5F4}" destId="{D31BA282-9209-4983-9D18-EDB54C09D158}" srcOrd="1" destOrd="0" presId="urn:microsoft.com/office/officeart/2005/8/layout/hierarchy4"/>
    <dgm:cxn modelId="{6F9975E9-B757-4158-ABCE-913C5E5A0D95}" type="presParOf" srcId="{7E84FBDC-9E25-4EB6-80A5-FC0A8BE7A5F4}" destId="{AE4253FC-A974-49EB-82B5-7659C3159958}" srcOrd="2" destOrd="0" presId="urn:microsoft.com/office/officeart/2005/8/layout/hierarchy4"/>
    <dgm:cxn modelId="{E187CB54-4F30-42F6-871F-CC2FA93B7FD7}" type="presParOf" srcId="{AE4253FC-A974-49EB-82B5-7659C3159958}" destId="{142B0DF0-CB6F-4C7F-99B9-9AA77B66BC4F}" srcOrd="0" destOrd="0" presId="urn:microsoft.com/office/officeart/2005/8/layout/hierarchy4"/>
    <dgm:cxn modelId="{C99B24E3-B1FA-448E-8F4F-E190AF67BADC}" type="presParOf" srcId="{142B0DF0-CB6F-4C7F-99B9-9AA77B66BC4F}" destId="{64DE2A1C-394C-40FE-A0DC-02B7B242DABB}" srcOrd="0" destOrd="0" presId="urn:microsoft.com/office/officeart/2005/8/layout/hierarchy4"/>
    <dgm:cxn modelId="{62E2B355-445D-49BE-98AB-F767F99110A5}" type="presParOf" srcId="{142B0DF0-CB6F-4C7F-99B9-9AA77B66BC4F}" destId="{DDAA9E92-7F2B-4F95-83FD-2AC7BD007F3A}" srcOrd="1" destOrd="0" presId="urn:microsoft.com/office/officeart/2005/8/layout/hierarchy4"/>
    <dgm:cxn modelId="{E7E9CD99-10B1-4FF9-B1D3-6D2AA13E1C6F}" type="presParOf" srcId="{86392359-B4CF-480D-9E0E-032F42D98107}" destId="{968EE5DA-6B75-4E6E-80CD-C3B74C182FB2}" srcOrd="1" destOrd="0" presId="urn:microsoft.com/office/officeart/2005/8/layout/hierarchy4"/>
    <dgm:cxn modelId="{EB631422-56F7-4693-802D-343F69A28A11}" type="presParOf" srcId="{86392359-B4CF-480D-9E0E-032F42D98107}" destId="{C4907415-23E7-4AF4-8FF2-956149867F10}" srcOrd="2" destOrd="0" presId="urn:microsoft.com/office/officeart/2005/8/layout/hierarchy4"/>
    <dgm:cxn modelId="{2E1D9036-E367-44E0-9EB5-611FC87DD8A8}" type="presParOf" srcId="{C4907415-23E7-4AF4-8FF2-956149867F10}" destId="{EC184422-2FA5-44AD-8BE5-69278799AC32}" srcOrd="0" destOrd="0" presId="urn:microsoft.com/office/officeart/2005/8/layout/hierarchy4"/>
    <dgm:cxn modelId="{BA81AB02-64BD-4727-936C-AEDE6CF8A43A}" type="presParOf" srcId="{C4907415-23E7-4AF4-8FF2-956149867F10}" destId="{B5ADFB27-481F-45FC-BDD4-903D3878F0ED}" srcOrd="1" destOrd="0" presId="urn:microsoft.com/office/officeart/2005/8/layout/hierarchy4"/>
    <dgm:cxn modelId="{91950488-F8CE-4F40-8471-648278085451}" type="presParOf" srcId="{C4907415-23E7-4AF4-8FF2-956149867F10}" destId="{E0E68F7E-AE25-4F31-9571-300BF43283BC}" srcOrd="2" destOrd="0" presId="urn:microsoft.com/office/officeart/2005/8/layout/hierarchy4"/>
    <dgm:cxn modelId="{DD15DD1C-8F2B-414B-8211-0C4A8956B3BE}" type="presParOf" srcId="{E0E68F7E-AE25-4F31-9571-300BF43283BC}" destId="{AF0715B7-E255-40CF-83F6-167E5DC9CE18}" srcOrd="0" destOrd="0" presId="urn:microsoft.com/office/officeart/2005/8/layout/hierarchy4"/>
    <dgm:cxn modelId="{D60CE23D-AFEA-4E2E-8349-79396C647578}" type="presParOf" srcId="{AF0715B7-E255-40CF-83F6-167E5DC9CE18}" destId="{E589490E-FFAE-445E-8887-5C4BD7E49FA4}" srcOrd="0" destOrd="0" presId="urn:microsoft.com/office/officeart/2005/8/layout/hierarchy4"/>
    <dgm:cxn modelId="{5960EFE4-7923-4CB4-8A60-C6280BF716E3}" type="presParOf" srcId="{AF0715B7-E255-40CF-83F6-167E5DC9CE18}" destId="{8E0A6AC7-ABC6-4AEF-9E95-98DCF5F5255B}" srcOrd="1" destOrd="0" presId="urn:microsoft.com/office/officeart/2005/8/layout/hierarchy4"/>
    <dgm:cxn modelId="{2D2BCEAC-6B50-45A1-8CA7-61B7CD6B9A6A}" type="presParOf" srcId="{86392359-B4CF-480D-9E0E-032F42D98107}" destId="{BD5C9F4D-9947-4DDA-AAF3-BB98439B522F}" srcOrd="3" destOrd="0" presId="urn:microsoft.com/office/officeart/2005/8/layout/hierarchy4"/>
    <dgm:cxn modelId="{A49AE392-F6EE-4CC4-80B2-4A4AEC75F92B}" type="presParOf" srcId="{86392359-B4CF-480D-9E0E-032F42D98107}" destId="{E86BA6D3-8E2E-4579-A733-1CD13053A1D4}" srcOrd="4" destOrd="0" presId="urn:microsoft.com/office/officeart/2005/8/layout/hierarchy4"/>
    <dgm:cxn modelId="{E8E4BA5B-8E5C-4933-9959-2D15BFF3F1CF}" type="presParOf" srcId="{E86BA6D3-8E2E-4579-A733-1CD13053A1D4}" destId="{1E1F25F2-A9A9-44AD-BC21-7717D6DB746F}" srcOrd="0" destOrd="0" presId="urn:microsoft.com/office/officeart/2005/8/layout/hierarchy4"/>
    <dgm:cxn modelId="{B6D118D7-2C7D-4A5E-9913-89E50D255521}" type="presParOf" srcId="{E86BA6D3-8E2E-4579-A733-1CD13053A1D4}" destId="{970763C1-F4E6-42AE-B9DC-412438B13181}" srcOrd="1" destOrd="0" presId="urn:microsoft.com/office/officeart/2005/8/layout/hierarchy4"/>
    <dgm:cxn modelId="{578AB735-F407-4CD0-92EF-8E18FB2CC1DB}" type="presParOf" srcId="{E86BA6D3-8E2E-4579-A733-1CD13053A1D4}" destId="{FED45CE2-9763-44E2-B374-DA008B94FF26}" srcOrd="2" destOrd="0" presId="urn:microsoft.com/office/officeart/2005/8/layout/hierarchy4"/>
    <dgm:cxn modelId="{B17D2126-F7F4-4BD4-BCAF-588EFED5C912}" type="presParOf" srcId="{FED45CE2-9763-44E2-B374-DA008B94FF26}" destId="{8FBCD308-CE21-456E-A0B5-4864EEE7FD0A}" srcOrd="0" destOrd="0" presId="urn:microsoft.com/office/officeart/2005/8/layout/hierarchy4"/>
    <dgm:cxn modelId="{EFD6D41C-E948-43E1-85EF-D2BA5BECF6A6}" type="presParOf" srcId="{8FBCD308-CE21-456E-A0B5-4864EEE7FD0A}" destId="{4C0D597D-C732-4CB6-AEEB-1FF0F846BA89}" srcOrd="0" destOrd="0" presId="urn:microsoft.com/office/officeart/2005/8/layout/hierarchy4"/>
    <dgm:cxn modelId="{E3FE6AB1-EC06-4248-9BD3-C4708368862A}" type="presParOf" srcId="{8FBCD308-CE21-456E-A0B5-4864EEE7FD0A}" destId="{4952D614-200C-482F-9CE8-8E5F8568B7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E4003-4B69-4282-888B-39E39A22BD01}">
      <dsp:nvSpPr>
        <dsp:cNvPr id="0" name=""/>
        <dsp:cNvSpPr/>
      </dsp:nvSpPr>
      <dsp:spPr>
        <a:xfrm>
          <a:off x="0" y="19516"/>
          <a:ext cx="8369193" cy="68101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Is she/he an employee?</a:t>
          </a:r>
        </a:p>
      </dsp:txBody>
      <dsp:txXfrm>
        <a:off x="19946" y="39462"/>
        <a:ext cx="8329301" cy="641123"/>
      </dsp:txXfrm>
    </dsp:sp>
    <dsp:sp modelId="{26D2EAEB-4181-4E40-AC58-CB57A4195753}">
      <dsp:nvSpPr>
        <dsp:cNvPr id="0" name=""/>
        <dsp:cNvSpPr/>
      </dsp:nvSpPr>
      <dsp:spPr>
        <a:xfrm>
          <a:off x="960" y="746681"/>
          <a:ext cx="4886581" cy="681015"/>
        </a:xfrm>
        <a:prstGeom prst="roundRect">
          <a:avLst>
            <a:gd name="adj" fmla="val 10000"/>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Yes</a:t>
          </a:r>
        </a:p>
      </dsp:txBody>
      <dsp:txXfrm>
        <a:off x="20906" y="766627"/>
        <a:ext cx="4846689" cy="641123"/>
      </dsp:txXfrm>
    </dsp:sp>
    <dsp:sp modelId="{9F330292-122A-4DF2-AE9A-48AFA9AA2E92}">
      <dsp:nvSpPr>
        <dsp:cNvPr id="0" name=""/>
        <dsp:cNvSpPr/>
      </dsp:nvSpPr>
      <dsp:spPr>
        <a:xfrm>
          <a:off x="960" y="1489728"/>
          <a:ext cx="4886581" cy="681015"/>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Is she/he paid with federal funds?</a:t>
          </a:r>
        </a:p>
      </dsp:txBody>
      <dsp:txXfrm>
        <a:off x="20906" y="1509674"/>
        <a:ext cx="4846689" cy="641123"/>
      </dsp:txXfrm>
    </dsp:sp>
    <dsp:sp modelId="{37D2FBEA-62A0-42C9-A364-928934714708}">
      <dsp:nvSpPr>
        <dsp:cNvPr id="0" name=""/>
        <dsp:cNvSpPr/>
      </dsp:nvSpPr>
      <dsp:spPr>
        <a:xfrm>
          <a:off x="960" y="2232774"/>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Yes</a:t>
          </a:r>
        </a:p>
      </dsp:txBody>
      <dsp:txXfrm>
        <a:off x="20906" y="2252720"/>
        <a:ext cx="1566479" cy="641123"/>
      </dsp:txXfrm>
    </dsp:sp>
    <dsp:sp modelId="{9C868C4E-C22D-4E49-AC73-04FD37F389E0}">
      <dsp:nvSpPr>
        <dsp:cNvPr id="0" name=""/>
        <dsp:cNvSpPr/>
      </dsp:nvSpPr>
      <dsp:spPr>
        <a:xfrm>
          <a:off x="960" y="2975821"/>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T&amp;E Required</a:t>
          </a:r>
        </a:p>
      </dsp:txBody>
      <dsp:txXfrm>
        <a:off x="20906" y="2995767"/>
        <a:ext cx="1566479" cy="641123"/>
      </dsp:txXfrm>
    </dsp:sp>
    <dsp:sp modelId="{0EFC77A4-641A-4728-888C-FE9E746A5651}">
      <dsp:nvSpPr>
        <dsp:cNvPr id="0" name=""/>
        <dsp:cNvSpPr/>
      </dsp:nvSpPr>
      <dsp:spPr>
        <a:xfrm>
          <a:off x="1641065" y="2232774"/>
          <a:ext cx="3246476"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a:t>
          </a:r>
        </a:p>
      </dsp:txBody>
      <dsp:txXfrm>
        <a:off x="1661011" y="2252720"/>
        <a:ext cx="3206584" cy="641123"/>
      </dsp:txXfrm>
    </dsp:sp>
    <dsp:sp modelId="{88F96708-F7E3-422F-88CB-4EA28368F4EF}">
      <dsp:nvSpPr>
        <dsp:cNvPr id="0" name=""/>
        <dsp:cNvSpPr/>
      </dsp:nvSpPr>
      <dsp:spPr>
        <a:xfrm>
          <a:off x="1641065" y="2975821"/>
          <a:ext cx="3246476" cy="681015"/>
        </a:xfrm>
        <a:prstGeom prst="roundRect">
          <a:avLst>
            <a:gd name="adj" fmla="val 10000"/>
          </a:avLst>
        </a:prstGeom>
        <a:blipFill rotWithShape="0">
          <a:blip xmlns:r="http://schemas.openxmlformats.org/officeDocument/2006/relationships" r:embed="rId1">
            <a:duotone>
              <a:schemeClr val="accent5">
                <a:hueOff val="0"/>
                <a:satOff val="0"/>
                <a:lumOff val="0"/>
                <a:alphaOff val="0"/>
                <a:tint val="70000"/>
                <a:shade val="63000"/>
              </a:schemeClr>
              <a:schemeClr val="accent5">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Salary used for match?</a:t>
          </a:r>
        </a:p>
      </dsp:txBody>
      <dsp:txXfrm>
        <a:off x="1661011" y="2995767"/>
        <a:ext cx="3206584" cy="641123"/>
      </dsp:txXfrm>
    </dsp:sp>
    <dsp:sp modelId="{D6891013-32B4-411F-8D5A-8B7993BA41A2}">
      <dsp:nvSpPr>
        <dsp:cNvPr id="0" name=""/>
        <dsp:cNvSpPr/>
      </dsp:nvSpPr>
      <dsp:spPr>
        <a:xfrm>
          <a:off x="1641065" y="3718867"/>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a:t>
          </a:r>
        </a:p>
      </dsp:txBody>
      <dsp:txXfrm>
        <a:off x="1661011" y="3738813"/>
        <a:ext cx="1566479" cy="641123"/>
      </dsp:txXfrm>
    </dsp:sp>
    <dsp:sp modelId="{DA99E314-9152-43AA-A209-8D102232BA66}">
      <dsp:nvSpPr>
        <dsp:cNvPr id="0" name=""/>
        <dsp:cNvSpPr/>
      </dsp:nvSpPr>
      <dsp:spPr>
        <a:xfrm>
          <a:off x="1641065" y="4461914"/>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 T&amp;E  Required</a:t>
          </a:r>
        </a:p>
      </dsp:txBody>
      <dsp:txXfrm>
        <a:off x="1661011" y="4481860"/>
        <a:ext cx="1566479" cy="641123"/>
      </dsp:txXfrm>
    </dsp:sp>
    <dsp:sp modelId="{B5A671D8-3C7B-4C37-97E3-3FFCE418A6A4}">
      <dsp:nvSpPr>
        <dsp:cNvPr id="0" name=""/>
        <dsp:cNvSpPr/>
      </dsp:nvSpPr>
      <dsp:spPr>
        <a:xfrm>
          <a:off x="3281170" y="3718867"/>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Yes</a:t>
          </a:r>
        </a:p>
      </dsp:txBody>
      <dsp:txXfrm>
        <a:off x="3301116" y="3738813"/>
        <a:ext cx="1566479" cy="641123"/>
      </dsp:txXfrm>
    </dsp:sp>
    <dsp:sp modelId="{64DE2A1C-394C-40FE-A0DC-02B7B242DABB}">
      <dsp:nvSpPr>
        <dsp:cNvPr id="0" name=""/>
        <dsp:cNvSpPr/>
      </dsp:nvSpPr>
      <dsp:spPr>
        <a:xfrm>
          <a:off x="3281170" y="4461914"/>
          <a:ext cx="1606371" cy="68101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T&amp;E Required</a:t>
          </a:r>
        </a:p>
      </dsp:txBody>
      <dsp:txXfrm>
        <a:off x="3301116" y="4481860"/>
        <a:ext cx="1566479" cy="641123"/>
      </dsp:txXfrm>
    </dsp:sp>
    <dsp:sp modelId="{EC184422-2FA5-44AD-8BE5-69278799AC32}">
      <dsp:nvSpPr>
        <dsp:cNvPr id="0" name=""/>
        <dsp:cNvSpPr/>
      </dsp:nvSpPr>
      <dsp:spPr>
        <a:xfrm>
          <a:off x="5022476" y="746681"/>
          <a:ext cx="1606371" cy="681015"/>
        </a:xfrm>
        <a:prstGeom prst="roundRect">
          <a:avLst>
            <a:gd name="adj" fmla="val 10000"/>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a:t>
          </a:r>
        </a:p>
      </dsp:txBody>
      <dsp:txXfrm>
        <a:off x="5042422" y="766627"/>
        <a:ext cx="1566479" cy="641123"/>
      </dsp:txXfrm>
    </dsp:sp>
    <dsp:sp modelId="{E589490E-FFAE-445E-8887-5C4BD7E49FA4}">
      <dsp:nvSpPr>
        <dsp:cNvPr id="0" name=""/>
        <dsp:cNvSpPr/>
      </dsp:nvSpPr>
      <dsp:spPr>
        <a:xfrm>
          <a:off x="5022476" y="1489728"/>
          <a:ext cx="1606371" cy="681015"/>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 T&amp;E Required</a:t>
          </a:r>
        </a:p>
      </dsp:txBody>
      <dsp:txXfrm>
        <a:off x="5042422" y="1509674"/>
        <a:ext cx="1566479" cy="641123"/>
      </dsp:txXfrm>
    </dsp:sp>
    <dsp:sp modelId="{1E1F25F2-A9A9-44AD-BC21-7717D6DB746F}">
      <dsp:nvSpPr>
        <dsp:cNvPr id="0" name=""/>
        <dsp:cNvSpPr/>
      </dsp:nvSpPr>
      <dsp:spPr>
        <a:xfrm>
          <a:off x="6763783" y="746681"/>
          <a:ext cx="1606371" cy="681015"/>
        </a:xfrm>
        <a:prstGeom prst="roundRect">
          <a:avLst>
            <a:gd name="adj" fmla="val 10000"/>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 don’t know</a:t>
          </a:r>
        </a:p>
      </dsp:txBody>
      <dsp:txXfrm>
        <a:off x="6783729" y="766627"/>
        <a:ext cx="1566479" cy="641123"/>
      </dsp:txXfrm>
    </dsp:sp>
    <dsp:sp modelId="{4C0D597D-C732-4CB6-AEEB-1FF0F846BA89}">
      <dsp:nvSpPr>
        <dsp:cNvPr id="0" name=""/>
        <dsp:cNvSpPr/>
      </dsp:nvSpPr>
      <dsp:spPr>
        <a:xfrm>
          <a:off x="6763783" y="1489728"/>
          <a:ext cx="1606371" cy="681015"/>
        </a:xfrm>
        <a:prstGeom prst="roundRect">
          <a:avLst>
            <a:gd name="adj" fmla="val 10000"/>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Ask HR</a:t>
          </a:r>
        </a:p>
      </dsp:txBody>
      <dsp:txXfrm>
        <a:off x="6783729" y="1509674"/>
        <a:ext cx="1566479" cy="6411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dirty="0"/>
          </a:p>
        </p:txBody>
      </p:sp>
      <p:sp>
        <p:nvSpPr>
          <p:cNvPr id="112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dirty="0"/>
          </a:p>
        </p:txBody>
      </p:sp>
      <p:sp>
        <p:nvSpPr>
          <p:cNvPr id="112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9AA10A-9CE9-4A6D-9732-D55C8CF80341}" type="slidenum">
              <a:rPr lang="en-US" altLang="en-US"/>
              <a:pPr>
                <a:defRPr/>
              </a:pPr>
              <a:t>‹#›</a:t>
            </a:fld>
            <a:endParaRPr lang="en-US" altLang="en-US" dirty="0"/>
          </a:p>
        </p:txBody>
      </p:sp>
    </p:spTree>
    <p:extLst>
      <p:ext uri="{BB962C8B-B14F-4D97-AF65-F5344CB8AC3E}">
        <p14:creationId xmlns:p14="http://schemas.microsoft.com/office/powerpoint/2010/main" val="22804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6E9AA10A-9CE9-4A6D-9732-D55C8CF80341}" type="slidenum">
              <a:rPr lang="en-US" altLang="en-US" smtClean="0"/>
              <a:pPr>
                <a:defRPr/>
              </a:pPr>
              <a:t>2</a:t>
            </a:fld>
            <a:endParaRPr lang="en-US" altLang="en-US" dirty="0"/>
          </a:p>
        </p:txBody>
      </p:sp>
    </p:spTree>
    <p:extLst>
      <p:ext uri="{BB962C8B-B14F-4D97-AF65-F5344CB8AC3E}">
        <p14:creationId xmlns:p14="http://schemas.microsoft.com/office/powerpoint/2010/main" val="9853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5713" y="715963"/>
            <a:ext cx="4805362" cy="3603625"/>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pitchFamily="34" charset="-128"/>
            </a:endParaRPr>
          </a:p>
        </p:txBody>
      </p:sp>
      <p:sp>
        <p:nvSpPr>
          <p:cNvPr id="2" name="Footer Placeholder 1"/>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42054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55713" y="715963"/>
            <a:ext cx="4805362" cy="3603625"/>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86213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435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873" indent="-299183">
              <a:spcBef>
                <a:spcPct val="30000"/>
              </a:spcBef>
              <a:defRPr sz="1300">
                <a:solidFill>
                  <a:schemeClr val="tx1"/>
                </a:solidFill>
                <a:latin typeface="Calibri" panose="020F0502020204030204" pitchFamily="34" charset="0"/>
              </a:defRPr>
            </a:lvl2pPr>
            <a:lvl3pPr marL="1196728" indent="-239345">
              <a:spcBef>
                <a:spcPct val="30000"/>
              </a:spcBef>
              <a:defRPr sz="1300">
                <a:solidFill>
                  <a:schemeClr val="tx1"/>
                </a:solidFill>
                <a:latin typeface="Calibri" panose="020F0502020204030204" pitchFamily="34" charset="0"/>
              </a:defRPr>
            </a:lvl3pPr>
            <a:lvl4pPr marL="1675420" indent="-239345">
              <a:spcBef>
                <a:spcPct val="30000"/>
              </a:spcBef>
              <a:defRPr sz="1300">
                <a:solidFill>
                  <a:schemeClr val="tx1"/>
                </a:solidFill>
                <a:latin typeface="Calibri" panose="020F0502020204030204" pitchFamily="34" charset="0"/>
              </a:defRPr>
            </a:lvl4pPr>
            <a:lvl5pPr marL="2154112" indent="-239345">
              <a:spcBef>
                <a:spcPct val="30000"/>
              </a:spcBef>
              <a:defRPr sz="1300">
                <a:solidFill>
                  <a:schemeClr val="tx1"/>
                </a:solidFill>
                <a:latin typeface="Calibri" panose="020F0502020204030204" pitchFamily="34" charset="0"/>
              </a:defRPr>
            </a:lvl5pPr>
            <a:lvl6pPr marL="2632804" indent="-239345" eaLnBrk="0" fontAlgn="base" hangingPunct="0">
              <a:spcBef>
                <a:spcPct val="30000"/>
              </a:spcBef>
              <a:spcAft>
                <a:spcPct val="0"/>
              </a:spcAft>
              <a:defRPr sz="1300">
                <a:solidFill>
                  <a:schemeClr val="tx1"/>
                </a:solidFill>
                <a:latin typeface="Calibri" panose="020F0502020204030204" pitchFamily="34" charset="0"/>
              </a:defRPr>
            </a:lvl6pPr>
            <a:lvl7pPr marL="3111495" indent="-239345" eaLnBrk="0" fontAlgn="base" hangingPunct="0">
              <a:spcBef>
                <a:spcPct val="30000"/>
              </a:spcBef>
              <a:spcAft>
                <a:spcPct val="0"/>
              </a:spcAft>
              <a:defRPr sz="1300">
                <a:solidFill>
                  <a:schemeClr val="tx1"/>
                </a:solidFill>
                <a:latin typeface="Calibri" panose="020F0502020204030204" pitchFamily="34" charset="0"/>
              </a:defRPr>
            </a:lvl7pPr>
            <a:lvl8pPr marL="3590186" indent="-239345" eaLnBrk="0" fontAlgn="base" hangingPunct="0">
              <a:spcBef>
                <a:spcPct val="30000"/>
              </a:spcBef>
              <a:spcAft>
                <a:spcPct val="0"/>
              </a:spcAft>
              <a:defRPr sz="1300">
                <a:solidFill>
                  <a:schemeClr val="tx1"/>
                </a:solidFill>
                <a:latin typeface="Calibri" panose="020F0502020204030204" pitchFamily="34" charset="0"/>
              </a:defRPr>
            </a:lvl8pPr>
            <a:lvl9pPr marL="4068877" indent="-23934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712AC9E-D54E-4AA0-8E70-7965C9ECD496}" type="slidenum">
              <a:rPr lang="en-US" smtClean="0"/>
              <a:pPr>
                <a:spcBef>
                  <a:spcPct val="0"/>
                </a:spcBef>
              </a:pPr>
              <a:t>29</a:t>
            </a:fld>
            <a:endParaRPr lang="en-US" dirty="0"/>
          </a:p>
        </p:txBody>
      </p:sp>
      <p:sp>
        <p:nvSpPr>
          <p:cNvPr id="8089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1039708" y="4710427"/>
            <a:ext cx="5723467" cy="446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07130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28841-85AB-4BA0-BE1E-BD2ACCC478F6}" type="slidenum">
              <a:rPr lang="en-US" smtClean="0"/>
              <a:t>32</a:t>
            </a:fld>
            <a:endParaRPr lang="en-US" dirty="0"/>
          </a:p>
        </p:txBody>
      </p:sp>
    </p:spTree>
    <p:extLst>
      <p:ext uri="{BB962C8B-B14F-4D97-AF65-F5344CB8AC3E}">
        <p14:creationId xmlns:p14="http://schemas.microsoft.com/office/powerpoint/2010/main" val="130970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Institutional conflict new to state and locals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42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955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Institutional conflict new to state and locals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43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991450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6B1F73F0-69B9-4B13-9E77-3B2A36CFC03F}" type="slidenum">
              <a:rPr lang="en-US" altLang="en-US" smtClean="0"/>
              <a:pPr>
                <a:defRPr/>
              </a:pPr>
              <a:t>‹#›</a:t>
            </a:fld>
            <a:endParaRPr lang="en-US" altLang="en-US" dirty="0"/>
          </a:p>
        </p:txBody>
      </p:sp>
    </p:spTree>
    <p:extLst>
      <p:ext uri="{BB962C8B-B14F-4D97-AF65-F5344CB8AC3E}">
        <p14:creationId xmlns:p14="http://schemas.microsoft.com/office/powerpoint/2010/main" val="127005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
        <p:nvSpPr>
          <p:cNvPr id="6" name="Slide Number Placeholder 5"/>
          <p:cNvSpPr>
            <a:spLocks noGrp="1"/>
          </p:cNvSpPr>
          <p:nvPr>
            <p:ph type="sldNum" sz="quarter" idx="12"/>
          </p:nvPr>
        </p:nvSpPr>
        <p:spPr/>
        <p:txBody>
          <a:bodyPr/>
          <a:lstStyle/>
          <a:p>
            <a:pPr>
              <a:defRPr/>
            </a:pPr>
            <a:fld id="{E6A81832-5525-4E06-9252-EFA9E851A334}" type="slidenum">
              <a:rPr lang="en-US" altLang="en-US" smtClean="0"/>
              <a:pPr>
                <a:defRPr/>
              </a:pPr>
              <a:t>‹#›</a:t>
            </a:fld>
            <a:endParaRPr lang="en-US" altLang="en-US" dirty="0"/>
          </a:p>
        </p:txBody>
      </p:sp>
    </p:spTree>
    <p:extLst>
      <p:ext uri="{BB962C8B-B14F-4D97-AF65-F5344CB8AC3E}">
        <p14:creationId xmlns:p14="http://schemas.microsoft.com/office/powerpoint/2010/main" val="173439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
        <p:nvSpPr>
          <p:cNvPr id="6" name="Slide Number Placeholder 5"/>
          <p:cNvSpPr>
            <a:spLocks noGrp="1"/>
          </p:cNvSpPr>
          <p:nvPr>
            <p:ph type="sldNum" sz="quarter" idx="12"/>
          </p:nvPr>
        </p:nvSpPr>
        <p:spPr/>
        <p:txBody>
          <a:bodyPr/>
          <a:lstStyle/>
          <a:p>
            <a:pPr>
              <a:defRPr/>
            </a:pPr>
            <a:fld id="{6C326CE0-5BF2-47DD-8ECD-CFC96B98042A}" type="slidenum">
              <a:rPr lang="en-US" altLang="en-US" smtClean="0"/>
              <a:pPr>
                <a:defRPr/>
              </a:pPr>
              <a:t>‹#›</a:t>
            </a:fld>
            <a:endParaRPr lang="en-US" altLang="en-US" dirty="0"/>
          </a:p>
        </p:txBody>
      </p:sp>
    </p:spTree>
    <p:extLst>
      <p:ext uri="{BB962C8B-B14F-4D97-AF65-F5344CB8AC3E}">
        <p14:creationId xmlns:p14="http://schemas.microsoft.com/office/powerpoint/2010/main" val="36147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
        <p:nvSpPr>
          <p:cNvPr id="6" name="Slide Number Placeholder 5"/>
          <p:cNvSpPr>
            <a:spLocks noGrp="1"/>
          </p:cNvSpPr>
          <p:nvPr>
            <p:ph type="sldNum" sz="quarter" idx="12"/>
          </p:nvPr>
        </p:nvSpPr>
        <p:spPr/>
        <p:txBody>
          <a:bodyPr/>
          <a:lstStyle/>
          <a:p>
            <a:pPr>
              <a:defRPr/>
            </a:pPr>
            <a:fld id="{24DB7A66-5CFF-4260-B541-1493CE13F5BF}" type="slidenum">
              <a:rPr lang="en-US" altLang="en-US" smtClean="0"/>
              <a:pPr>
                <a:defRPr/>
              </a:pPr>
              <a:t>‹#›</a:t>
            </a:fld>
            <a:endParaRPr lang="en-US" altLang="en-US" dirty="0"/>
          </a:p>
        </p:txBody>
      </p:sp>
    </p:spTree>
    <p:extLst>
      <p:ext uri="{BB962C8B-B14F-4D97-AF65-F5344CB8AC3E}">
        <p14:creationId xmlns:p14="http://schemas.microsoft.com/office/powerpoint/2010/main" val="27751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pPr>
              <a:defRPr/>
            </a:pPr>
            <a:endParaRPr lang="en-US" dirty="0"/>
          </a:p>
        </p:txBody>
      </p:sp>
      <p:sp>
        <p:nvSpPr>
          <p:cNvPr id="5" name="Footer Placeholder 4"/>
          <p:cNvSpPr>
            <a:spLocks noGrp="1"/>
          </p:cNvSpPr>
          <p:nvPr>
            <p:ph type="ftr" sz="quarter" idx="11"/>
          </p:nvPr>
        </p:nvSpPr>
        <p:spPr>
          <a:xfrm>
            <a:off x="1637031" y="6272785"/>
            <a:ext cx="4745736" cy="365125"/>
          </a:xfrm>
        </p:spPr>
        <p:txBody>
          <a:bodyPr/>
          <a:lstStyle/>
          <a:p>
            <a:pPr>
              <a:defRPr/>
            </a:pPr>
            <a:r>
              <a:rPr lang="en-US"/>
              <a:t>Brustein &amp; Manasevit, PLLC © 2016. All rights reserved.</a:t>
            </a: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FB49FAFF-21AE-48D8-931C-44ACB47D3D49}" type="slidenum">
              <a:rPr lang="en-US" altLang="en-US" smtClean="0"/>
              <a:pPr>
                <a:defRPr/>
              </a:pPr>
              <a:t>‹#›</a:t>
            </a:fld>
            <a:endParaRPr lang="en-US" altLang="en-US" dirty="0"/>
          </a:p>
        </p:txBody>
      </p:sp>
    </p:spTree>
    <p:extLst>
      <p:ext uri="{BB962C8B-B14F-4D97-AF65-F5344CB8AC3E}">
        <p14:creationId xmlns:p14="http://schemas.microsoft.com/office/powerpoint/2010/main" val="187270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Brustein &amp; Manasevit, PLLC © 2016. All rights reserved.</a:t>
            </a:r>
            <a:endParaRPr lang="en-US" dirty="0"/>
          </a:p>
        </p:txBody>
      </p:sp>
      <p:sp>
        <p:nvSpPr>
          <p:cNvPr id="7" name="Slide Number Placeholder 6"/>
          <p:cNvSpPr>
            <a:spLocks noGrp="1"/>
          </p:cNvSpPr>
          <p:nvPr>
            <p:ph type="sldNum" sz="quarter" idx="12"/>
          </p:nvPr>
        </p:nvSpPr>
        <p:spPr/>
        <p:txBody>
          <a:bodyPr/>
          <a:lstStyle/>
          <a:p>
            <a:pPr>
              <a:defRPr/>
            </a:pPr>
            <a:fld id="{C8A0EC4B-0F52-4F95-94DC-2F64038E340F}" type="slidenum">
              <a:rPr lang="en-US" altLang="en-US" smtClean="0"/>
              <a:pPr>
                <a:defRPr/>
              </a:pPr>
              <a:t>‹#›</a:t>
            </a:fld>
            <a:endParaRPr lang="en-US" altLang="en-US" dirty="0"/>
          </a:p>
        </p:txBody>
      </p:sp>
    </p:spTree>
    <p:extLst>
      <p:ext uri="{BB962C8B-B14F-4D97-AF65-F5344CB8AC3E}">
        <p14:creationId xmlns:p14="http://schemas.microsoft.com/office/powerpoint/2010/main" val="353260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Brustein &amp; Manasevit, PLLC © 2016. All rights reserved.</a:t>
            </a:r>
            <a:endParaRPr lang="en-US" dirty="0"/>
          </a:p>
        </p:txBody>
      </p:sp>
      <p:sp>
        <p:nvSpPr>
          <p:cNvPr id="9" name="Slide Number Placeholder 8"/>
          <p:cNvSpPr>
            <a:spLocks noGrp="1"/>
          </p:cNvSpPr>
          <p:nvPr>
            <p:ph type="sldNum" sz="quarter" idx="12"/>
          </p:nvPr>
        </p:nvSpPr>
        <p:spPr/>
        <p:txBody>
          <a:bodyPr/>
          <a:lstStyle/>
          <a:p>
            <a:pPr>
              <a:defRPr/>
            </a:pPr>
            <a:fld id="{625298F6-C425-43C0-9E5E-EEE15009F779}" type="slidenum">
              <a:rPr lang="en-US" altLang="en-US" smtClean="0"/>
              <a:pPr>
                <a:defRPr/>
              </a:pPr>
              <a:t>‹#›</a:t>
            </a:fld>
            <a:endParaRPr lang="en-US" altLang="en-US" dirty="0"/>
          </a:p>
        </p:txBody>
      </p:sp>
    </p:spTree>
    <p:extLst>
      <p:ext uri="{BB962C8B-B14F-4D97-AF65-F5344CB8AC3E}">
        <p14:creationId xmlns:p14="http://schemas.microsoft.com/office/powerpoint/2010/main" val="148255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
        <p:nvSpPr>
          <p:cNvPr id="5" name="Slide Number Placeholder 4"/>
          <p:cNvSpPr>
            <a:spLocks noGrp="1"/>
          </p:cNvSpPr>
          <p:nvPr>
            <p:ph type="sldNum" sz="quarter" idx="12"/>
          </p:nvPr>
        </p:nvSpPr>
        <p:spPr/>
        <p:txBody>
          <a:bodyPr/>
          <a:lstStyle/>
          <a:p>
            <a:pPr>
              <a:defRPr/>
            </a:pPr>
            <a:fld id="{602B0D5D-8E50-4057-A2FF-C35A10E7F55E}" type="slidenum">
              <a:rPr lang="en-US" altLang="en-US" smtClean="0"/>
              <a:pPr>
                <a:defRPr/>
              </a:pPr>
              <a:t>‹#›</a:t>
            </a:fld>
            <a:endParaRPr lang="en-US" altLang="en-US" dirty="0"/>
          </a:p>
        </p:txBody>
      </p:sp>
    </p:spTree>
    <p:extLst>
      <p:ext uri="{BB962C8B-B14F-4D97-AF65-F5344CB8AC3E}">
        <p14:creationId xmlns:p14="http://schemas.microsoft.com/office/powerpoint/2010/main" val="109654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
        <p:nvSpPr>
          <p:cNvPr id="4" name="Slide Number Placeholder 3"/>
          <p:cNvSpPr>
            <a:spLocks noGrp="1"/>
          </p:cNvSpPr>
          <p:nvPr>
            <p:ph type="sldNum" sz="quarter" idx="12"/>
          </p:nvPr>
        </p:nvSpPr>
        <p:spPr/>
        <p:txBody>
          <a:bodyPr/>
          <a:lstStyle/>
          <a:p>
            <a:pPr>
              <a:defRPr/>
            </a:pPr>
            <a:fld id="{E924CA84-5DD7-4DFA-8474-95930EEAAF56}" type="slidenum">
              <a:rPr lang="en-US" altLang="en-US" smtClean="0"/>
              <a:pPr>
                <a:defRPr/>
              </a:pPr>
              <a:t>‹#›</a:t>
            </a:fld>
            <a:endParaRPr lang="en-US" altLang="en-US" dirty="0"/>
          </a:p>
        </p:txBody>
      </p:sp>
    </p:spTree>
    <p:extLst>
      <p:ext uri="{BB962C8B-B14F-4D97-AF65-F5344CB8AC3E}">
        <p14:creationId xmlns:p14="http://schemas.microsoft.com/office/powerpoint/2010/main" val="222010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Brustein &amp; Manasevit, PLLC © 2016. All rights reserved.</a:t>
            </a: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pPr>
              <a:defRPr/>
            </a:pPr>
            <a:fld id="{2594FC74-8D6D-4CEC-A62D-27F71183431E}" type="slidenum">
              <a:rPr lang="en-US" altLang="en-US" smtClean="0"/>
              <a:pPr>
                <a:defRPr/>
              </a:pPr>
              <a:t>‹#›</a:t>
            </a:fld>
            <a:endParaRPr lang="en-US" altLang="en-US" dirty="0"/>
          </a:p>
        </p:txBody>
      </p:sp>
    </p:spTree>
    <p:extLst>
      <p:ext uri="{BB962C8B-B14F-4D97-AF65-F5344CB8AC3E}">
        <p14:creationId xmlns:p14="http://schemas.microsoft.com/office/powerpoint/2010/main" val="37517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pPr>
              <a:defRPr/>
            </a:pP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pPr>
              <a:defRPr/>
            </a:pPr>
            <a:fld id="{263BABC0-4785-4206-9645-AC9776DED402}" type="slidenum">
              <a:rPr lang="en-US" altLang="en-US" smtClean="0"/>
              <a:pPr>
                <a:defRPr/>
              </a:pPr>
              <a:t>‹#›</a:t>
            </a:fld>
            <a:endParaRPr lang="en-US" altLang="en-US" dirty="0"/>
          </a:p>
        </p:txBody>
      </p:sp>
    </p:spTree>
    <p:extLst>
      <p:ext uri="{BB962C8B-B14F-4D97-AF65-F5344CB8AC3E}">
        <p14:creationId xmlns:p14="http://schemas.microsoft.com/office/powerpoint/2010/main" val="167410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pPr>
              <a:defRPr/>
            </a:pPr>
            <a:r>
              <a:rPr lang="en-US"/>
              <a:t>Brustein &amp; Manasevit, PLLC © 2016. All rights reserved.</a:t>
            </a: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pPr>
              <a:defRPr/>
            </a:pPr>
            <a:fld id="{69A7E6E6-67BF-4C90-A214-D2DA489252A2}" type="slidenum">
              <a:rPr lang="en-US" altLang="en-US" smtClean="0"/>
              <a:pPr>
                <a:defRPr/>
              </a:pPr>
              <a:t>‹#›</a:t>
            </a:fld>
            <a:endParaRPr lang="en-US" altLang="en-US" dirty="0"/>
          </a:p>
        </p:txBody>
      </p:sp>
    </p:spTree>
    <p:extLst>
      <p:ext uri="{BB962C8B-B14F-4D97-AF65-F5344CB8AC3E}">
        <p14:creationId xmlns:p14="http://schemas.microsoft.com/office/powerpoint/2010/main" val="1143617676"/>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dt="0"/>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sspillan@bruma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914400" y="4648200"/>
            <a:ext cx="3657600" cy="1676400"/>
          </a:xfrm>
        </p:spPr>
        <p:txBody>
          <a:bodyPr rtlCol="0">
            <a:normAutofit fontScale="92500" lnSpcReduction="20000"/>
          </a:bodyPr>
          <a:lstStyle/>
          <a:p>
            <a:pPr eaLnBrk="1" fontAlgn="auto" hangingPunct="1">
              <a:lnSpc>
                <a:spcPct val="80000"/>
              </a:lnSpc>
              <a:defRPr/>
            </a:pPr>
            <a:r>
              <a:rPr lang="en-US" sz="2000" dirty="0"/>
              <a:t>Steven A. Spillan</a:t>
            </a:r>
            <a:r>
              <a:rPr lang="en-US" sz="2000" b="1" dirty="0"/>
              <a:t>, Esq.</a:t>
            </a:r>
          </a:p>
          <a:p>
            <a:pPr eaLnBrk="1" fontAlgn="auto" hangingPunct="1">
              <a:lnSpc>
                <a:spcPct val="80000"/>
              </a:lnSpc>
              <a:defRPr/>
            </a:pPr>
            <a:r>
              <a:rPr lang="en-US" sz="2000" dirty="0">
                <a:hlinkClick r:id="rId2"/>
              </a:rPr>
              <a:t>sspillan@bruman.com</a:t>
            </a:r>
            <a:r>
              <a:rPr lang="en-US" sz="2000" dirty="0"/>
              <a:t> </a:t>
            </a:r>
            <a:endParaRPr lang="en-US" sz="2000" b="1" dirty="0"/>
          </a:p>
          <a:p>
            <a:pPr eaLnBrk="1" fontAlgn="auto" hangingPunct="1">
              <a:lnSpc>
                <a:spcPct val="80000"/>
              </a:lnSpc>
              <a:defRPr/>
            </a:pPr>
            <a:r>
              <a:rPr lang="en-US" sz="2000" b="1" dirty="0"/>
              <a:t>Brustein &amp; Manasevit</a:t>
            </a:r>
          </a:p>
          <a:p>
            <a:pPr eaLnBrk="1" fontAlgn="auto" hangingPunct="1">
              <a:lnSpc>
                <a:spcPct val="80000"/>
              </a:lnSpc>
              <a:defRPr/>
            </a:pPr>
            <a:r>
              <a:rPr lang="en-US" sz="2000" b="1" dirty="0">
                <a:hlinkClick r:id="rId3"/>
              </a:rPr>
              <a:t>www.bruman.com</a:t>
            </a:r>
            <a:r>
              <a:rPr lang="en-US" sz="2000" b="1" dirty="0"/>
              <a:t> </a:t>
            </a:r>
          </a:p>
          <a:p>
            <a:pPr eaLnBrk="1" fontAlgn="auto" hangingPunct="1">
              <a:lnSpc>
                <a:spcPct val="80000"/>
              </a:lnSpc>
              <a:defRPr/>
            </a:pPr>
            <a:r>
              <a:rPr lang="en-US" sz="2000"/>
              <a:t>October </a:t>
            </a:r>
            <a:r>
              <a:rPr lang="en-US" sz="2000" dirty="0"/>
              <a:t>2016</a:t>
            </a:r>
            <a:endParaRPr lang="en-US" sz="2000" b="1" dirty="0"/>
          </a:p>
        </p:txBody>
      </p:sp>
      <p:sp>
        <p:nvSpPr>
          <p:cNvPr id="13317" name="Rectangle 4"/>
          <p:cNvSpPr>
            <a:spLocks noChangeArrowheads="1"/>
          </p:cNvSpPr>
          <p:nvPr/>
        </p:nvSpPr>
        <p:spPr bwMode="auto">
          <a:xfrm>
            <a:off x="762000" y="1447800"/>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i="1" dirty="0"/>
              <a:t>Grants Administrative Changes under the New EDGAR and Other Updates</a:t>
            </a:r>
          </a:p>
        </p:txBody>
      </p:sp>
      <p:sp>
        <p:nvSpPr>
          <p:cNvPr id="2" name="Slide Number Placeholder 1"/>
          <p:cNvSpPr>
            <a:spLocks noGrp="1"/>
          </p:cNvSpPr>
          <p:nvPr>
            <p:ph type="sldNum" sz="quarter" idx="12"/>
          </p:nvPr>
        </p:nvSpPr>
        <p:spPr/>
        <p:txBody>
          <a:bodyPr/>
          <a:lstStyle/>
          <a:p>
            <a:pPr>
              <a:defRPr/>
            </a:pPr>
            <a:fld id="{6B1F73F0-69B9-4B13-9E77-3B2A36CFC03F}" type="slidenum">
              <a:rPr lang="en-US" altLang="en-US" smtClean="0"/>
              <a:pPr>
                <a:defRPr/>
              </a:pPr>
              <a:t>1</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025" y="533400"/>
            <a:ext cx="7877175" cy="1262063"/>
          </a:xfrm>
        </p:spPr>
        <p:txBody>
          <a:bodyPr>
            <a:normAutofit/>
          </a:bodyPr>
          <a:lstStyle/>
          <a:p>
            <a:pPr eaLnBrk="1" fontAlgn="auto" hangingPunct="1">
              <a:spcAft>
                <a:spcPts val="0"/>
              </a:spcAft>
              <a:defRPr/>
            </a:pPr>
            <a:r>
              <a:rPr lang="en-US" dirty="0"/>
              <a:t>Financial Management Rules</a:t>
            </a:r>
            <a:br>
              <a:rPr lang="en-US" dirty="0"/>
            </a:br>
            <a:r>
              <a:rPr lang="en-US" dirty="0"/>
              <a:t>200.302(b)</a:t>
            </a:r>
            <a:endParaRPr lang="en-US" sz="2400" dirty="0"/>
          </a:p>
        </p:txBody>
      </p:sp>
      <p:sp>
        <p:nvSpPr>
          <p:cNvPr id="23555" name="Text Placeholder 4"/>
          <p:cNvSpPr>
            <a:spLocks noGrp="1"/>
          </p:cNvSpPr>
          <p:nvPr>
            <p:ph type="body" idx="1"/>
          </p:nvPr>
        </p:nvSpPr>
        <p:spPr>
          <a:xfrm>
            <a:off x="581025" y="1998663"/>
            <a:ext cx="3000375" cy="804862"/>
          </a:xfrm>
        </p:spPr>
        <p:txBody>
          <a:bodyPr>
            <a:normAutofit/>
          </a:bodyPr>
          <a:lstStyle/>
          <a:p>
            <a:pPr eaLnBrk="1" hangingPunct="1"/>
            <a:r>
              <a:rPr lang="en-US" altLang="en-US" sz="2000" u="sng" dirty="0"/>
              <a:t>Prior Rule 80.20(b)</a:t>
            </a:r>
          </a:p>
        </p:txBody>
      </p:sp>
      <p:sp>
        <p:nvSpPr>
          <p:cNvPr id="23556" name="Content Placeholder 2"/>
          <p:cNvSpPr>
            <a:spLocks noGrp="1"/>
          </p:cNvSpPr>
          <p:nvPr>
            <p:ph sz="half" idx="2"/>
          </p:nvPr>
        </p:nvSpPr>
        <p:spPr>
          <a:xfrm>
            <a:off x="609600" y="2876868"/>
            <a:ext cx="3657600" cy="3291840"/>
          </a:xfrm>
        </p:spPr>
        <p:txBody>
          <a:bodyPr/>
          <a:lstStyle/>
          <a:p>
            <a:pPr eaLnBrk="1" hangingPunct="1">
              <a:buFont typeface="Gill Sans MT"/>
              <a:buAutoNum type="arabicPeriod"/>
            </a:pPr>
            <a:r>
              <a:rPr lang="en-US" altLang="en-US" dirty="0"/>
              <a:t>Financial Reporting</a:t>
            </a:r>
          </a:p>
          <a:p>
            <a:pPr eaLnBrk="1" hangingPunct="1">
              <a:buFont typeface="Gill Sans MT"/>
              <a:buAutoNum type="arabicPeriod"/>
            </a:pPr>
            <a:r>
              <a:rPr lang="en-US" altLang="en-US" dirty="0"/>
              <a:t>Accounting Records</a:t>
            </a:r>
          </a:p>
          <a:p>
            <a:pPr eaLnBrk="1" hangingPunct="1">
              <a:buFont typeface="Gill Sans MT"/>
              <a:buAutoNum type="arabicPeriod"/>
            </a:pPr>
            <a:r>
              <a:rPr lang="en-US" altLang="en-US" dirty="0"/>
              <a:t>Internal Control</a:t>
            </a:r>
          </a:p>
          <a:p>
            <a:pPr eaLnBrk="1" hangingPunct="1">
              <a:buFont typeface="Gill Sans MT"/>
              <a:buAutoNum type="arabicPeriod"/>
            </a:pPr>
            <a:r>
              <a:rPr lang="en-US" altLang="en-US" dirty="0"/>
              <a:t>Budget Control</a:t>
            </a:r>
          </a:p>
          <a:p>
            <a:pPr eaLnBrk="1" hangingPunct="1">
              <a:buFont typeface="Gill Sans MT"/>
              <a:buAutoNum type="arabicPeriod"/>
            </a:pPr>
            <a:r>
              <a:rPr lang="en-US" altLang="en-US" dirty="0"/>
              <a:t>Allowable Cost</a:t>
            </a:r>
          </a:p>
          <a:p>
            <a:pPr eaLnBrk="1" hangingPunct="1">
              <a:buFont typeface="Gill Sans MT"/>
              <a:buAutoNum type="arabicPeriod"/>
            </a:pPr>
            <a:r>
              <a:rPr lang="en-US" altLang="en-US" dirty="0"/>
              <a:t>Source Documentation</a:t>
            </a:r>
          </a:p>
          <a:p>
            <a:pPr eaLnBrk="1" hangingPunct="1">
              <a:buFont typeface="Gill Sans MT"/>
              <a:buAutoNum type="arabicPeriod"/>
            </a:pPr>
            <a:r>
              <a:rPr lang="en-US" altLang="en-US" dirty="0"/>
              <a:t>Cash Management</a:t>
            </a:r>
          </a:p>
        </p:txBody>
      </p:sp>
      <p:sp>
        <p:nvSpPr>
          <p:cNvPr id="23557" name="Text Placeholder 5"/>
          <p:cNvSpPr>
            <a:spLocks noGrp="1"/>
          </p:cNvSpPr>
          <p:nvPr>
            <p:ph type="body" sz="quarter" idx="3"/>
          </p:nvPr>
        </p:nvSpPr>
        <p:spPr>
          <a:xfrm>
            <a:off x="4038600" y="1998663"/>
            <a:ext cx="2743200" cy="752475"/>
          </a:xfrm>
        </p:spPr>
        <p:txBody>
          <a:bodyPr/>
          <a:lstStyle/>
          <a:p>
            <a:pPr eaLnBrk="1" hangingPunct="1"/>
            <a:r>
              <a:rPr lang="en-US" altLang="en-US" sz="2000" u="sng" dirty="0"/>
              <a:t>2 CFR 200.302 (b)</a:t>
            </a:r>
          </a:p>
        </p:txBody>
      </p:sp>
      <p:sp>
        <p:nvSpPr>
          <p:cNvPr id="23558" name="Content Placeholder 6"/>
          <p:cNvSpPr>
            <a:spLocks noGrp="1"/>
          </p:cNvSpPr>
          <p:nvPr>
            <p:ph sz="quarter" idx="4"/>
          </p:nvPr>
        </p:nvSpPr>
        <p:spPr>
          <a:xfrm>
            <a:off x="3886200" y="2751138"/>
            <a:ext cx="4684713" cy="3543300"/>
          </a:xfrm>
        </p:spPr>
        <p:txBody>
          <a:bodyPr/>
          <a:lstStyle/>
          <a:p>
            <a:pPr eaLnBrk="1" hangingPunct="1">
              <a:buFont typeface="Gill Sans MT"/>
              <a:buAutoNum type="arabicPeriod"/>
            </a:pPr>
            <a:r>
              <a:rPr lang="en-US" altLang="en-US" dirty="0"/>
              <a:t>Identification of Awards </a:t>
            </a:r>
            <a:r>
              <a:rPr lang="en-US" altLang="en-US" dirty="0">
                <a:solidFill>
                  <a:srgbClr val="C00000"/>
                </a:solidFill>
              </a:rPr>
              <a:t>(NEW)</a:t>
            </a:r>
          </a:p>
          <a:p>
            <a:pPr eaLnBrk="1" hangingPunct="1">
              <a:buFont typeface="Gill Sans MT"/>
              <a:buAutoNum type="arabicPeriod"/>
            </a:pPr>
            <a:r>
              <a:rPr lang="en-US" altLang="en-US" dirty="0"/>
              <a:t>Financial Reporting</a:t>
            </a:r>
          </a:p>
          <a:p>
            <a:pPr eaLnBrk="1" hangingPunct="1">
              <a:buFont typeface="Gill Sans MT"/>
              <a:buAutoNum type="arabicPeriod"/>
            </a:pPr>
            <a:r>
              <a:rPr lang="en-US" altLang="en-US" dirty="0"/>
              <a:t>Accounting Records (Source Docs)</a:t>
            </a:r>
          </a:p>
          <a:p>
            <a:pPr eaLnBrk="1" hangingPunct="1">
              <a:buFont typeface="Gill Sans MT"/>
              <a:buAutoNum type="arabicPeriod"/>
            </a:pPr>
            <a:r>
              <a:rPr lang="en-US" altLang="en-US" dirty="0"/>
              <a:t>Internal Control</a:t>
            </a:r>
          </a:p>
          <a:p>
            <a:pPr eaLnBrk="1" hangingPunct="1">
              <a:buFont typeface="Gill Sans MT"/>
              <a:buAutoNum type="arabicPeriod"/>
            </a:pPr>
            <a:r>
              <a:rPr lang="en-US" altLang="en-US" dirty="0"/>
              <a:t>Budget Control</a:t>
            </a:r>
          </a:p>
          <a:p>
            <a:pPr eaLnBrk="1" hangingPunct="1">
              <a:buFont typeface="Gill Sans MT"/>
              <a:buAutoNum type="arabicPeriod"/>
            </a:pPr>
            <a:r>
              <a:rPr lang="en-US" altLang="en-US" dirty="0"/>
              <a:t>Written Cash Management Procedures </a:t>
            </a:r>
            <a:r>
              <a:rPr lang="en-US" altLang="en-US" dirty="0">
                <a:solidFill>
                  <a:srgbClr val="C00000"/>
                </a:solidFill>
              </a:rPr>
              <a:t>(NEW)</a:t>
            </a:r>
          </a:p>
          <a:p>
            <a:pPr eaLnBrk="1" hangingPunct="1">
              <a:buFont typeface="Gill Sans MT"/>
              <a:buAutoNum type="arabicPeriod"/>
            </a:pPr>
            <a:r>
              <a:rPr lang="en-US" altLang="en-US" dirty="0"/>
              <a:t>Written Allowability Procedures </a:t>
            </a:r>
            <a:r>
              <a:rPr lang="en-US" altLang="en-US" dirty="0">
                <a:solidFill>
                  <a:srgbClr val="C00000"/>
                </a:solidFill>
              </a:rPr>
              <a:t>(NEW)</a:t>
            </a:r>
          </a:p>
        </p:txBody>
      </p:sp>
      <p:sp>
        <p:nvSpPr>
          <p:cNvPr id="2" name="Slide Number Placeholder 1"/>
          <p:cNvSpPr>
            <a:spLocks noGrp="1"/>
          </p:cNvSpPr>
          <p:nvPr>
            <p:ph type="sldNum" sz="quarter" idx="12"/>
          </p:nvPr>
        </p:nvSpPr>
        <p:spPr/>
        <p:txBody>
          <a:bodyPr/>
          <a:lstStyle/>
          <a:p>
            <a:pPr>
              <a:defRPr/>
            </a:pPr>
            <a:fld id="{625298F6-C425-43C0-9E5E-EEE15009F779}" type="slidenum">
              <a:rPr lang="en-US" altLang="en-US" smtClean="0"/>
              <a:pPr>
                <a:defRPr/>
              </a:pPr>
              <a:t>10</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344168"/>
          </a:xfrm>
        </p:spPr>
        <p:txBody>
          <a:bodyPr/>
          <a:lstStyle/>
          <a:p>
            <a:pPr>
              <a:defRPr/>
            </a:pPr>
            <a:r>
              <a:rPr lang="en-US" dirty="0"/>
              <a:t>Required Certification 200.415</a:t>
            </a:r>
          </a:p>
        </p:txBody>
      </p:sp>
      <p:sp>
        <p:nvSpPr>
          <p:cNvPr id="21508" name="Content Placeholder 2"/>
          <p:cNvSpPr>
            <a:spLocks noGrp="1"/>
          </p:cNvSpPr>
          <p:nvPr>
            <p:ph idx="4294967295"/>
          </p:nvPr>
        </p:nvSpPr>
        <p:spPr>
          <a:xfrm>
            <a:off x="457200" y="2209800"/>
            <a:ext cx="8153400" cy="4111625"/>
          </a:xfrm>
        </p:spPr>
        <p:txBody>
          <a:bodyPr>
            <a:normAutofit lnSpcReduction="10000"/>
          </a:bodyPr>
          <a:lstStyle/>
          <a:p>
            <a:r>
              <a:rPr lang="en-US" sz="2400" dirty="0">
                <a:solidFill>
                  <a:srgbClr val="C00000"/>
                </a:solidFill>
              </a:rPr>
              <a:t>NEW: </a:t>
            </a:r>
            <a:r>
              <a:rPr lang="en-US" altLang="en-US" sz="2400" dirty="0"/>
              <a:t>An official authorized to legally bind the non-federal entity </a:t>
            </a:r>
            <a:r>
              <a:rPr lang="en-US" altLang="en-US" sz="2400" u="sng" dirty="0"/>
              <a:t>must certify on annual and final fiscal reports or vouchers requesting payment:</a:t>
            </a:r>
          </a:p>
          <a:p>
            <a:pPr lvl="1" eaLnBrk="1" hangingPunct="1"/>
            <a:r>
              <a:rPr lang="en-US" altLang="en-US" sz="2200" dirty="0">
                <a:latin typeface="Bookman Old Style" panose="02050604050505020204" pitchFamily="18" charset="0"/>
              </a:rPr>
              <a:t>“By signing this report, I certify to the best of my knowledge and belief that the report is true, complete and accurate and the expenditures, disbursements and cash receipts are for the purposes and objectives set forth in the terms and conditions of the federal award.  I am aware that any false, fictitious, or fraudulent information or the omission of any material fact, may subject me to criminal civil or administrative penalties for fraud, false statements, false claims, or otherwise.”</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11</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72337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26146" cy="1447800"/>
          </a:xfrm>
        </p:spPr>
        <p:txBody>
          <a:bodyPr>
            <a:normAutofit fontScale="90000"/>
          </a:bodyPr>
          <a:lstStyle/>
          <a:p>
            <a:r>
              <a:rPr lang="en-US" dirty="0"/>
              <a:t>Written Cash Management Procedures </a:t>
            </a:r>
            <a:br>
              <a:rPr lang="en-US" dirty="0"/>
            </a:br>
            <a:r>
              <a:rPr lang="en-US" dirty="0"/>
              <a:t>200.302(6)</a:t>
            </a:r>
          </a:p>
        </p:txBody>
      </p:sp>
      <p:sp>
        <p:nvSpPr>
          <p:cNvPr id="3" name="Content Placeholder 2"/>
          <p:cNvSpPr>
            <a:spLocks noGrp="1"/>
          </p:cNvSpPr>
          <p:nvPr>
            <p:ph idx="1"/>
          </p:nvPr>
        </p:nvSpPr>
        <p:spPr>
          <a:xfrm>
            <a:off x="558908" y="2514600"/>
            <a:ext cx="7989752" cy="1886797"/>
          </a:xfrm>
        </p:spPr>
        <p:txBody>
          <a:bodyPr>
            <a:normAutofit/>
          </a:bodyPr>
          <a:lstStyle/>
          <a:p>
            <a:r>
              <a:rPr lang="en-US" sz="2800" dirty="0">
                <a:solidFill>
                  <a:srgbClr val="C00000"/>
                </a:solidFill>
              </a:rPr>
              <a:t>NEW: </a:t>
            </a:r>
            <a:r>
              <a:rPr lang="en-US" sz="2800" dirty="0"/>
              <a:t>Written Procedures to implement the requirements of 200.305</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12</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44342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600200"/>
          </a:xfrm>
        </p:spPr>
        <p:txBody>
          <a:bodyPr>
            <a:normAutofit/>
          </a:bodyPr>
          <a:lstStyle/>
          <a:p>
            <a:pPr>
              <a:defRPr/>
            </a:pPr>
            <a:r>
              <a:rPr lang="en-US" dirty="0"/>
              <a:t>Payment</a:t>
            </a:r>
            <a:br>
              <a:rPr lang="en-US" dirty="0"/>
            </a:br>
            <a:r>
              <a:rPr lang="en-US" dirty="0"/>
              <a:t>200.305 (a) and (b)</a:t>
            </a:r>
          </a:p>
        </p:txBody>
      </p:sp>
      <p:sp>
        <p:nvSpPr>
          <p:cNvPr id="3" name="Content Placeholder 2"/>
          <p:cNvSpPr>
            <a:spLocks noGrp="1"/>
          </p:cNvSpPr>
          <p:nvPr>
            <p:ph idx="1"/>
          </p:nvPr>
        </p:nvSpPr>
        <p:spPr>
          <a:xfrm>
            <a:off x="581025" y="2227263"/>
            <a:ext cx="7989888" cy="3944937"/>
          </a:xfrm>
        </p:spPr>
        <p:txBody>
          <a:bodyPr rtlCol="0">
            <a:normAutofit/>
          </a:bodyPr>
          <a:lstStyle/>
          <a:p>
            <a:pPr marL="306000" indent="-306000" eaLnBrk="1" fontAlgn="auto" hangingPunct="1">
              <a:buFont typeface="Wingdings 2" charset="2"/>
              <a:buChar char=""/>
              <a:defRPr/>
            </a:pPr>
            <a:r>
              <a:rPr lang="en-US" sz="2400" dirty="0"/>
              <a:t>For states, payments are governed by Treasury – State CMIA agreements 31 CFR Part 205</a:t>
            </a:r>
          </a:p>
          <a:p>
            <a:pPr marL="630000" lvl="1" indent="-306000" eaLnBrk="1" fontAlgn="auto" hangingPunct="1">
              <a:buFont typeface="Wingdings 2" charset="2"/>
              <a:buChar char=""/>
              <a:defRPr/>
            </a:pPr>
            <a:r>
              <a:rPr lang="en-US" sz="2400" dirty="0"/>
              <a:t>No Change</a:t>
            </a:r>
          </a:p>
          <a:p>
            <a:pPr marL="306000" indent="-306000" eaLnBrk="1" fontAlgn="auto" hangingPunct="1">
              <a:buFont typeface="Wingdings 2" charset="2"/>
              <a:buChar char=""/>
              <a:defRPr/>
            </a:pPr>
            <a:endParaRPr lang="en-US" sz="2400" dirty="0"/>
          </a:p>
          <a:p>
            <a:pPr marL="306000" indent="-306000" eaLnBrk="1" fontAlgn="auto" hangingPunct="1">
              <a:buFont typeface="Wingdings 2" charset="2"/>
              <a:buChar char=""/>
              <a:defRPr/>
            </a:pPr>
            <a:r>
              <a:rPr lang="en-US" sz="2400" dirty="0"/>
              <a:t>For all other non federal entities, payments must </a:t>
            </a:r>
            <a:r>
              <a:rPr lang="en-US" sz="2400" u="sng" dirty="0"/>
              <a:t>minimize</a:t>
            </a:r>
            <a:r>
              <a:rPr lang="en-US" sz="2400" dirty="0"/>
              <a:t> time elapsing between </a:t>
            </a:r>
            <a:r>
              <a:rPr lang="en-US" sz="2400" u="sng" dirty="0"/>
              <a:t>draw</a:t>
            </a:r>
            <a:r>
              <a:rPr lang="en-US" sz="2400" dirty="0"/>
              <a:t> from G-5 and </a:t>
            </a:r>
            <a:r>
              <a:rPr lang="en-US" sz="2400" u="sng" dirty="0"/>
              <a:t>disbursement</a:t>
            </a:r>
            <a:r>
              <a:rPr lang="en-US" sz="2400" dirty="0"/>
              <a:t> (not obligation)</a:t>
            </a:r>
          </a:p>
          <a:p>
            <a:pPr marL="0" indent="0" eaLnBrk="1" fontAlgn="auto" hangingPunct="1">
              <a:buNone/>
              <a:defRPr/>
            </a:pPr>
            <a:endParaRPr lang="en-US" sz="28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13</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600200"/>
          </a:xfrm>
        </p:spPr>
        <p:txBody>
          <a:bodyPr>
            <a:normAutofit/>
          </a:bodyPr>
          <a:lstStyle/>
          <a:p>
            <a:pPr>
              <a:defRPr/>
            </a:pPr>
            <a:r>
              <a:rPr lang="en-US" dirty="0"/>
              <a:t>Payment (cont.)</a:t>
            </a:r>
            <a:br>
              <a:rPr lang="en-US" dirty="0"/>
            </a:br>
            <a:r>
              <a:rPr lang="en-US" dirty="0"/>
              <a:t>200.305(b)(1)-(4)</a:t>
            </a:r>
          </a:p>
        </p:txBody>
      </p:sp>
      <p:sp>
        <p:nvSpPr>
          <p:cNvPr id="3" name="Content Placeholder 2"/>
          <p:cNvSpPr>
            <a:spLocks noGrp="1"/>
          </p:cNvSpPr>
          <p:nvPr>
            <p:ph idx="1"/>
          </p:nvPr>
        </p:nvSpPr>
        <p:spPr>
          <a:xfrm>
            <a:off x="581025" y="2227263"/>
            <a:ext cx="7989888" cy="3944937"/>
          </a:xfrm>
        </p:spPr>
        <p:txBody>
          <a:bodyPr rtlCol="0">
            <a:normAutofit/>
          </a:bodyPr>
          <a:lstStyle/>
          <a:p>
            <a:r>
              <a:rPr lang="en-US" sz="2400" dirty="0"/>
              <a:t>Written procedures must describe whether non-federal entity uses:</a:t>
            </a:r>
          </a:p>
          <a:p>
            <a:pPr marL="822960" lvl="1" indent="-457200">
              <a:buFont typeface="+mj-lt"/>
              <a:buAutoNum type="arabicParenR"/>
            </a:pPr>
            <a:r>
              <a:rPr lang="en-US" sz="2000" u="sng" dirty="0"/>
              <a:t>Advance Payments</a:t>
            </a:r>
            <a:r>
              <a:rPr lang="en-US" sz="2000" dirty="0"/>
              <a:t> (preferred) </a:t>
            </a:r>
          </a:p>
          <a:p>
            <a:pPr marL="1188720" lvl="2" indent="-457200">
              <a:buFont typeface="Arial" panose="020B0604020202020204" pitchFamily="34" charset="0"/>
              <a:buChar char="•"/>
            </a:pPr>
            <a:r>
              <a:rPr lang="en-US" sz="1800" dirty="0"/>
              <a:t>Limited to minimum amounts needed to meet immediate cash needs </a:t>
            </a:r>
          </a:p>
          <a:p>
            <a:pPr marL="822960" lvl="1" indent="-457200">
              <a:buFont typeface="+mj-lt"/>
              <a:buAutoNum type="arabicParenR"/>
            </a:pPr>
            <a:r>
              <a:rPr lang="en-US" sz="2000" u="sng" dirty="0"/>
              <a:t>Reimbursement</a:t>
            </a:r>
          </a:p>
          <a:p>
            <a:pPr marL="1188720" lvl="2" indent="-457200">
              <a:buFont typeface="Arial" panose="020B0604020202020204" pitchFamily="34" charset="0"/>
              <a:buChar char="•"/>
            </a:pPr>
            <a:r>
              <a:rPr lang="en-US" sz="1800" dirty="0"/>
              <a:t>Pass through must make payment within 30 calendar days after receipt of the billing</a:t>
            </a:r>
          </a:p>
          <a:p>
            <a:pPr marL="822960" lvl="1" indent="-457200">
              <a:buFont typeface="+mj-lt"/>
              <a:buAutoNum type="arabicParenR"/>
            </a:pPr>
            <a:r>
              <a:rPr lang="en-US" sz="2000" u="sng" dirty="0"/>
              <a:t>Working Capital Advance</a:t>
            </a:r>
          </a:p>
          <a:p>
            <a:pPr marL="1188720" lvl="2" indent="-457200">
              <a:buFont typeface="Arial" panose="020B0604020202020204" pitchFamily="34" charset="0"/>
              <a:buChar char="•"/>
            </a:pPr>
            <a:r>
              <a:rPr lang="en-US" sz="1800" dirty="0"/>
              <a:t>The pass through determines that the nonfederal entity lacks sufficient working capital. Allows advance payment to cover estimated disbursement needs for initial period</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14</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89869731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609600"/>
            <a:ext cx="7086600" cy="1039813"/>
          </a:xfrm>
        </p:spPr>
        <p:txBody>
          <a:bodyPr>
            <a:normAutofit fontScale="90000"/>
          </a:bodyPr>
          <a:lstStyle/>
          <a:p>
            <a:pPr>
              <a:defRPr/>
            </a:pPr>
            <a:r>
              <a:rPr lang="en-US" dirty="0"/>
              <a:t>Payment (cont.)</a:t>
            </a:r>
            <a:br>
              <a:rPr lang="en-US" dirty="0"/>
            </a:br>
            <a:r>
              <a:rPr lang="en-US" dirty="0"/>
              <a:t>200.305(b)(7)-(8)</a:t>
            </a:r>
          </a:p>
        </p:txBody>
      </p:sp>
      <p:sp>
        <p:nvSpPr>
          <p:cNvPr id="3" name="Content Placeholder 2"/>
          <p:cNvSpPr>
            <a:spLocks noGrp="1"/>
          </p:cNvSpPr>
          <p:nvPr>
            <p:ph idx="1"/>
          </p:nvPr>
        </p:nvSpPr>
        <p:spPr>
          <a:xfrm>
            <a:off x="381000" y="2133600"/>
            <a:ext cx="8382000" cy="4572000"/>
          </a:xfrm>
        </p:spPr>
        <p:txBody>
          <a:bodyPr rtlCol="0">
            <a:noAutofit/>
          </a:bodyPr>
          <a:lstStyle/>
          <a:p>
            <a:pPr marL="306000" indent="-306000" eaLnBrk="1" fontAlgn="auto" hangingPunct="1">
              <a:buFont typeface="Wingdings 2" charset="2"/>
              <a:buChar char=""/>
              <a:defRPr/>
            </a:pPr>
            <a:r>
              <a:rPr lang="en-US" sz="2400" dirty="0">
                <a:solidFill>
                  <a:srgbClr val="C00000"/>
                </a:solidFill>
              </a:rPr>
              <a:t>NEW:</a:t>
            </a:r>
            <a:r>
              <a:rPr lang="en-US" sz="2400" dirty="0">
                <a:solidFill>
                  <a:srgbClr val="FF0000"/>
                </a:solidFill>
              </a:rPr>
              <a:t> </a:t>
            </a:r>
            <a:r>
              <a:rPr lang="en-US" sz="2400" dirty="0"/>
              <a:t>Advances must be maintained in insured accounts</a:t>
            </a:r>
          </a:p>
          <a:p>
            <a:pPr marL="306000" indent="-306000" eaLnBrk="1" fontAlgn="auto" hangingPunct="1">
              <a:buFont typeface="Wingdings 2" charset="2"/>
              <a:buChar char=""/>
              <a:defRPr/>
            </a:pPr>
            <a:r>
              <a:rPr lang="en-US" sz="2400" dirty="0">
                <a:solidFill>
                  <a:srgbClr val="C00000"/>
                </a:solidFill>
              </a:rPr>
              <a:t>NEW:</a:t>
            </a:r>
            <a:r>
              <a:rPr lang="en-US" sz="2400" dirty="0">
                <a:solidFill>
                  <a:srgbClr val="FF0000"/>
                </a:solidFill>
              </a:rPr>
              <a:t> </a:t>
            </a:r>
            <a:r>
              <a:rPr lang="en-US" sz="2400" dirty="0"/>
              <a:t>Pass through cannot require separate depository accounts</a:t>
            </a:r>
          </a:p>
          <a:p>
            <a:pPr marL="306000" indent="-306000" eaLnBrk="1" fontAlgn="auto" hangingPunct="1">
              <a:buFont typeface="Wingdings 2" charset="2"/>
              <a:buChar char=""/>
              <a:defRPr/>
            </a:pPr>
            <a:r>
              <a:rPr lang="en-US" sz="2400" dirty="0">
                <a:solidFill>
                  <a:srgbClr val="C00000"/>
                </a:solidFill>
              </a:rPr>
              <a:t>NEW: </a:t>
            </a:r>
            <a:r>
              <a:rPr lang="en-US" sz="2400" dirty="0"/>
              <a:t>Accounts must be interest bearing unless:</a:t>
            </a:r>
          </a:p>
          <a:p>
            <a:pPr marL="822960" lvl="1" indent="-457200" eaLnBrk="1" fontAlgn="auto" hangingPunct="1">
              <a:buFont typeface="+mj-lt"/>
              <a:buAutoNum type="arabicPeriod"/>
              <a:defRPr/>
            </a:pPr>
            <a:r>
              <a:rPr lang="en-US" sz="1800" dirty="0"/>
              <a:t>Aggregate federal awards under $120,000</a:t>
            </a:r>
          </a:p>
          <a:p>
            <a:pPr marL="822960" lvl="1" indent="-457200" eaLnBrk="1" fontAlgn="auto" hangingPunct="1">
              <a:buFont typeface="+mj-lt"/>
              <a:buAutoNum type="arabicPeriod"/>
              <a:defRPr/>
            </a:pPr>
            <a:r>
              <a:rPr lang="en-US" sz="1800" dirty="0"/>
              <a:t>Account not expected to earn in excess of $500 per year</a:t>
            </a:r>
          </a:p>
          <a:p>
            <a:pPr marL="822960" lvl="1" indent="-457200" eaLnBrk="1" fontAlgn="auto" hangingPunct="1">
              <a:buFont typeface="+mj-lt"/>
              <a:buAutoNum type="arabicPeriod"/>
              <a:defRPr/>
            </a:pPr>
            <a:r>
              <a:rPr lang="en-US" sz="1800" dirty="0"/>
              <a:t>Bank require minimum balance so high, that such account not feasible</a:t>
            </a:r>
          </a:p>
          <a:p>
            <a:pPr marL="822960" lvl="1" indent="-457200" eaLnBrk="1" fontAlgn="auto" hangingPunct="1">
              <a:buFont typeface="+mj-lt"/>
              <a:buAutoNum type="arabicPeriod"/>
              <a:defRPr/>
            </a:pPr>
            <a:r>
              <a:rPr lang="en-US" dirty="0"/>
              <a:t>A foreign gov’t or banking system prohibits or precludes interest bearing accounts. </a:t>
            </a:r>
            <a:endParaRPr lang="en-US" sz="18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15</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609600"/>
            <a:ext cx="7086600" cy="1039813"/>
          </a:xfrm>
        </p:spPr>
        <p:txBody>
          <a:bodyPr>
            <a:normAutofit fontScale="90000"/>
          </a:bodyPr>
          <a:lstStyle/>
          <a:p>
            <a:pPr>
              <a:defRPr/>
            </a:pPr>
            <a:r>
              <a:rPr lang="en-US" dirty="0"/>
              <a:t>Payment (cont.)</a:t>
            </a:r>
            <a:br>
              <a:rPr lang="en-US" dirty="0"/>
            </a:br>
            <a:r>
              <a:rPr lang="en-US" dirty="0"/>
              <a:t>200.305(b)(9)</a:t>
            </a:r>
          </a:p>
        </p:txBody>
      </p:sp>
      <p:sp>
        <p:nvSpPr>
          <p:cNvPr id="3" name="Content Placeholder 2"/>
          <p:cNvSpPr>
            <a:spLocks noGrp="1"/>
          </p:cNvSpPr>
          <p:nvPr>
            <p:ph idx="1"/>
          </p:nvPr>
        </p:nvSpPr>
        <p:spPr>
          <a:xfrm>
            <a:off x="381000" y="2133600"/>
            <a:ext cx="8382000" cy="4572000"/>
          </a:xfrm>
        </p:spPr>
        <p:txBody>
          <a:bodyPr rtlCol="0">
            <a:noAutofit/>
          </a:bodyPr>
          <a:lstStyle/>
          <a:p>
            <a:pPr marL="306000" indent="-306000" eaLnBrk="1" fontAlgn="auto" hangingPunct="1">
              <a:buFont typeface="Wingdings 2" charset="2"/>
              <a:buChar char=""/>
              <a:defRPr/>
            </a:pPr>
            <a:r>
              <a:rPr lang="en-US" sz="2400" dirty="0">
                <a:solidFill>
                  <a:srgbClr val="C00000"/>
                </a:solidFill>
              </a:rPr>
              <a:t>NEW: </a:t>
            </a:r>
            <a:r>
              <a:rPr lang="en-US" sz="2400" dirty="0"/>
              <a:t>Interest amounts up to $500 may be retained by non federal entity for administrative purposes</a:t>
            </a:r>
          </a:p>
          <a:p>
            <a:pPr marL="899725" lvl="2" indent="-306000" eaLnBrk="1" fontAlgn="auto" hangingPunct="1">
              <a:buFont typeface="Wingdings 2" charset="2"/>
              <a:buChar char=""/>
              <a:defRPr/>
            </a:pPr>
            <a:r>
              <a:rPr lang="en-US" sz="2000" dirty="0"/>
              <a:t>Currently $100 for State and local Gov’ts</a:t>
            </a:r>
          </a:p>
          <a:p>
            <a:pPr marL="899725" lvl="2" indent="-306000" eaLnBrk="1" fontAlgn="auto" hangingPunct="1">
              <a:buFont typeface="Wingdings 2" charset="2"/>
              <a:buChar char=""/>
              <a:defRPr/>
            </a:pPr>
            <a:r>
              <a:rPr lang="en-US" sz="2000" dirty="0"/>
              <a:t>Currently $250 for IHEs and Non-profits. </a:t>
            </a:r>
          </a:p>
          <a:p>
            <a:pPr marL="593725" lvl="2" indent="0" eaLnBrk="1" fontAlgn="auto" hangingPunct="1">
              <a:buNone/>
              <a:defRPr/>
            </a:pPr>
            <a:endParaRPr lang="en-US" sz="2000" dirty="0"/>
          </a:p>
          <a:p>
            <a:pPr marL="306150" indent="-306000">
              <a:buFont typeface="Wingdings 2" charset="2"/>
              <a:buChar char=""/>
              <a:defRPr/>
            </a:pPr>
            <a:r>
              <a:rPr lang="en-US" sz="2400" dirty="0">
                <a:solidFill>
                  <a:srgbClr val="C00000"/>
                </a:solidFill>
              </a:rPr>
              <a:t>NEW: </a:t>
            </a:r>
            <a:r>
              <a:rPr lang="en-US" sz="2200" dirty="0"/>
              <a:t>Interest earned must be remitted </a:t>
            </a:r>
            <a:r>
              <a:rPr lang="en-US" sz="2200" u="sng" dirty="0"/>
              <a:t>annually</a:t>
            </a:r>
            <a:r>
              <a:rPr lang="en-US" sz="2200" dirty="0"/>
              <a:t> to HHS Payment Management System.</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16</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7857197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2"/>
            <a:ext cx="8001000" cy="1609344"/>
          </a:xfrm>
        </p:spPr>
        <p:txBody>
          <a:bodyPr>
            <a:normAutofit fontScale="90000"/>
          </a:bodyPr>
          <a:lstStyle/>
          <a:p>
            <a:pPr>
              <a:defRPr/>
            </a:pPr>
            <a:r>
              <a:rPr lang="en-US" dirty="0"/>
              <a:t>Written Allowability Procedures</a:t>
            </a:r>
            <a:br>
              <a:rPr lang="en-US" dirty="0"/>
            </a:br>
            <a:r>
              <a:rPr lang="en-US" dirty="0"/>
              <a:t>200.302(b)(7)</a:t>
            </a:r>
          </a:p>
        </p:txBody>
      </p:sp>
      <p:sp>
        <p:nvSpPr>
          <p:cNvPr id="32771" name="Content Placeholder 2"/>
          <p:cNvSpPr>
            <a:spLocks noGrp="1"/>
          </p:cNvSpPr>
          <p:nvPr>
            <p:ph idx="1"/>
          </p:nvPr>
        </p:nvSpPr>
        <p:spPr>
          <a:xfrm>
            <a:off x="685800" y="2438400"/>
            <a:ext cx="7772400" cy="3733800"/>
          </a:xfrm>
        </p:spPr>
        <p:txBody>
          <a:bodyPr/>
          <a:lstStyle/>
          <a:p>
            <a:pPr eaLnBrk="1" hangingPunct="1"/>
            <a:r>
              <a:rPr lang="en-US" altLang="en-US" sz="2800" dirty="0">
                <a:solidFill>
                  <a:srgbClr val="C00000"/>
                </a:solidFill>
              </a:rPr>
              <a:t>NEW: </a:t>
            </a:r>
            <a:r>
              <a:rPr lang="en-US" altLang="en-US" sz="2800" dirty="0"/>
              <a:t>Written procedures for determining allowability of costs in accordance with Subpart E – Cost Principles</a:t>
            </a:r>
          </a:p>
          <a:p>
            <a:pPr lvl="1"/>
            <a:r>
              <a:rPr lang="en-US" sz="2400" dirty="0"/>
              <a:t>Procedures can not simply restate the Uniform Guidance Subpart E</a:t>
            </a:r>
          </a:p>
          <a:p>
            <a:pPr lvl="1"/>
            <a:r>
              <a:rPr lang="en-US" sz="2400" dirty="0"/>
              <a:t>Should explain the process used throughout the grant development and budget process </a:t>
            </a:r>
          </a:p>
          <a:p>
            <a:pPr lvl="2"/>
            <a:r>
              <a:rPr lang="en-US" sz="2400" dirty="0"/>
              <a:t>Training tool and guide for employees</a:t>
            </a:r>
          </a:p>
          <a:p>
            <a:pPr eaLnBrk="1" hangingPunct="1"/>
            <a:endParaRPr lang="en-US" altLang="en-US" sz="2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17</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58973"/>
            <a:ext cx="5943600" cy="2209800"/>
          </a:xfrm>
        </p:spPr>
        <p:txBody>
          <a:bodyPr>
            <a:normAutofit fontScale="90000"/>
          </a:bodyPr>
          <a:lstStyle/>
          <a:p>
            <a:pPr eaLnBrk="1" fontAlgn="auto" hangingPunct="1">
              <a:spcAft>
                <a:spcPts val="0"/>
              </a:spcAft>
              <a:defRPr/>
            </a:pPr>
            <a:r>
              <a:rPr lang="en-US" dirty="0"/>
              <a:t>Subpart E – Cost Principles</a:t>
            </a:r>
          </a:p>
        </p:txBody>
      </p:sp>
      <p:pic>
        <p:nvPicPr>
          <p:cNvPr id="33796" name="Picture 2" descr="C:\Users\nbrooks\AppData\Local\Microsoft\Windows\Temporary Internet Files\Content.IE5\FOHDK592\MP9003878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1" y="3228939"/>
            <a:ext cx="3124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B49FAFF-21AE-48D8-931C-44ACB47D3D49}" type="slidenum">
              <a:rPr lang="en-US" altLang="en-US" smtClean="0"/>
              <a:pPr>
                <a:defRPr/>
              </a:pPr>
              <a:t>18</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a:defRPr/>
            </a:pPr>
            <a:r>
              <a:rPr lang="en-US" sz="3600" dirty="0"/>
              <a:t>Factors Affecting Allowability of Costs </a:t>
            </a:r>
            <a:br>
              <a:rPr lang="en-US" sz="3600" dirty="0"/>
            </a:br>
            <a:r>
              <a:rPr lang="en-US" sz="3600" dirty="0"/>
              <a:t>200.403</a:t>
            </a:r>
          </a:p>
        </p:txBody>
      </p:sp>
      <p:sp>
        <p:nvSpPr>
          <p:cNvPr id="36867" name="Rectangle 3"/>
          <p:cNvSpPr>
            <a:spLocks noGrp="1" noChangeArrowheads="1"/>
          </p:cNvSpPr>
          <p:nvPr>
            <p:ph idx="4294967295"/>
          </p:nvPr>
        </p:nvSpPr>
        <p:spPr>
          <a:xfrm>
            <a:off x="581025" y="2362200"/>
            <a:ext cx="8029575" cy="3959225"/>
          </a:xfrm>
        </p:spPr>
        <p:txBody>
          <a:bodyPr rtlCol="0">
            <a:normAutofit/>
          </a:bodyPr>
          <a:lstStyle/>
          <a:p>
            <a:pPr marL="533400" indent="-533400" eaLnBrk="1" fontAlgn="auto" hangingPunct="1">
              <a:buFont typeface="Wingdings" panose="05000000000000000000" pitchFamily="2" charset="2"/>
              <a:buNone/>
              <a:defRPr/>
            </a:pPr>
            <a:r>
              <a:rPr lang="en-US" altLang="en-US" sz="2400" dirty="0"/>
              <a:t>All Costs Must Be:</a:t>
            </a:r>
          </a:p>
          <a:p>
            <a:pPr marL="914400" lvl="1" indent="-457200" eaLnBrk="1" fontAlgn="auto" hangingPunct="1">
              <a:buFontTx/>
              <a:buAutoNum type="arabicPeriod"/>
              <a:defRPr/>
            </a:pPr>
            <a:r>
              <a:rPr lang="en-US" altLang="en-US" sz="2000" dirty="0"/>
              <a:t>Necessary, Reasonable and Allocable</a:t>
            </a:r>
          </a:p>
          <a:p>
            <a:pPr marL="914400" lvl="1" indent="-457200" eaLnBrk="1" fontAlgn="auto" hangingPunct="1">
              <a:buFontTx/>
              <a:buAutoNum type="arabicPeriod"/>
              <a:defRPr/>
            </a:pPr>
            <a:r>
              <a:rPr lang="en-US" altLang="en-US" sz="2000" dirty="0"/>
              <a:t>Conform with federal law &amp; grant terms</a:t>
            </a:r>
          </a:p>
          <a:p>
            <a:pPr marL="914400" lvl="1" indent="-457200" eaLnBrk="1" fontAlgn="auto" hangingPunct="1">
              <a:buFontTx/>
              <a:buAutoNum type="arabicPeriod"/>
              <a:defRPr/>
            </a:pPr>
            <a:r>
              <a:rPr lang="en-US" altLang="en-US" sz="2000" dirty="0"/>
              <a:t>Consistent with state and local policies </a:t>
            </a:r>
          </a:p>
          <a:p>
            <a:pPr marL="914400" lvl="1" indent="-457200" eaLnBrk="1" fontAlgn="auto" hangingPunct="1">
              <a:buFontTx/>
              <a:buAutoNum type="arabicPeriod"/>
              <a:defRPr/>
            </a:pPr>
            <a:r>
              <a:rPr lang="en-US" altLang="en-US" sz="2000" dirty="0"/>
              <a:t>Consistently treated</a:t>
            </a:r>
          </a:p>
          <a:p>
            <a:pPr marL="914400" lvl="1" indent="-457200" eaLnBrk="1" fontAlgn="auto" hangingPunct="1">
              <a:buFontTx/>
              <a:buAutoNum type="arabicPeriod"/>
              <a:defRPr/>
            </a:pPr>
            <a:r>
              <a:rPr lang="en-US" altLang="en-US" sz="2000" dirty="0"/>
              <a:t>In accordance with GAAP</a:t>
            </a:r>
          </a:p>
          <a:p>
            <a:pPr marL="914400" lvl="1" indent="-457200" eaLnBrk="1" fontAlgn="auto" hangingPunct="1">
              <a:buFontTx/>
              <a:buAutoNum type="arabicPeriod"/>
              <a:defRPr/>
            </a:pPr>
            <a:r>
              <a:rPr lang="en-US" altLang="en-US" sz="2000" dirty="0"/>
              <a:t>Not included as match</a:t>
            </a:r>
          </a:p>
          <a:p>
            <a:pPr marL="914400" lvl="1" indent="-457200" eaLnBrk="1" fontAlgn="auto" hangingPunct="1">
              <a:buFontTx/>
              <a:buAutoNum type="arabicPeriod"/>
              <a:defRPr/>
            </a:pPr>
            <a:r>
              <a:rPr lang="en-US" altLang="en-US" sz="2000" i="1" dirty="0">
                <a:solidFill>
                  <a:srgbClr val="C00000"/>
                </a:solidFill>
              </a:rPr>
              <a:t>Net of applicable credits (moved to 200.406)</a:t>
            </a:r>
          </a:p>
          <a:p>
            <a:pPr marL="914400" lvl="1" indent="-457200" eaLnBrk="1" fontAlgn="auto" hangingPunct="1">
              <a:buFontTx/>
              <a:buAutoNum type="arabicPeriod"/>
              <a:defRPr/>
            </a:pPr>
            <a:r>
              <a:rPr lang="en-US" altLang="en-US" sz="2000" dirty="0"/>
              <a:t>Adequately documented</a:t>
            </a:r>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19</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t>Agenda</a:t>
            </a:r>
          </a:p>
        </p:txBody>
      </p:sp>
      <p:sp>
        <p:nvSpPr>
          <p:cNvPr id="14339" name="Content Placeholder 2"/>
          <p:cNvSpPr>
            <a:spLocks noGrp="1"/>
          </p:cNvSpPr>
          <p:nvPr>
            <p:ph idx="1"/>
          </p:nvPr>
        </p:nvSpPr>
        <p:spPr>
          <a:xfrm>
            <a:off x="376047" y="1828800"/>
            <a:ext cx="8113713" cy="4443985"/>
          </a:xfrm>
        </p:spPr>
        <p:txBody>
          <a:bodyPr>
            <a:noAutofit/>
          </a:bodyPr>
          <a:lstStyle/>
          <a:p>
            <a:pPr eaLnBrk="1" hangingPunct="1"/>
            <a:r>
              <a:rPr lang="en-US" altLang="en-US" sz="1900" dirty="0"/>
              <a:t>The Importance and Structure of </a:t>
            </a:r>
            <a:br>
              <a:rPr lang="en-US" altLang="en-US" sz="1900" dirty="0"/>
            </a:br>
            <a:r>
              <a:rPr lang="en-US" altLang="en-US" sz="1900" dirty="0"/>
              <a:t>the New EDGAR</a:t>
            </a:r>
          </a:p>
          <a:p>
            <a:pPr eaLnBrk="1" hangingPunct="1"/>
            <a:r>
              <a:rPr lang="en-US" altLang="en-US" sz="1900" dirty="0"/>
              <a:t>Part 3474</a:t>
            </a:r>
          </a:p>
          <a:p>
            <a:pPr eaLnBrk="1" hangingPunct="1"/>
            <a:r>
              <a:rPr lang="en-US" altLang="en-US" sz="1900" dirty="0"/>
              <a:t>Part 200</a:t>
            </a:r>
          </a:p>
          <a:p>
            <a:pPr lvl="1"/>
            <a:r>
              <a:rPr lang="en-US" altLang="en-US" sz="2000" dirty="0"/>
              <a:t>Major changes </a:t>
            </a:r>
          </a:p>
          <a:p>
            <a:pPr lvl="1"/>
            <a:r>
              <a:rPr lang="en-US" altLang="en-US" sz="2000" dirty="0"/>
              <a:t>Financial management </a:t>
            </a:r>
          </a:p>
          <a:p>
            <a:pPr lvl="1"/>
            <a:r>
              <a:rPr lang="en-US" altLang="en-US" sz="2000" dirty="0"/>
              <a:t>Allowability</a:t>
            </a:r>
          </a:p>
          <a:p>
            <a:pPr lvl="1"/>
            <a:r>
              <a:rPr lang="en-US" altLang="en-US" sz="2000" dirty="0"/>
              <a:t>Procurement</a:t>
            </a:r>
          </a:p>
          <a:p>
            <a:pPr lvl="1"/>
            <a:r>
              <a:rPr lang="en-US" altLang="en-US" sz="2000" dirty="0"/>
              <a:t>Inventory</a:t>
            </a:r>
          </a:p>
          <a:p>
            <a:pPr lvl="1"/>
            <a:r>
              <a:rPr lang="en-US" altLang="en-US" sz="2000" dirty="0"/>
              <a:t>Subrecipient monitoring</a:t>
            </a:r>
          </a:p>
          <a:p>
            <a:pPr lvl="1"/>
            <a:r>
              <a:rPr lang="en-US" altLang="en-US" sz="2000" dirty="0"/>
              <a:t>Audits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005" y="1143000"/>
            <a:ext cx="3112195" cy="3983610"/>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2</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45172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Prior Written Approval 200.407</a:t>
            </a:r>
          </a:p>
        </p:txBody>
      </p:sp>
      <p:sp>
        <p:nvSpPr>
          <p:cNvPr id="35844" name="Content Placeholder 2"/>
          <p:cNvSpPr>
            <a:spLocks noGrp="1"/>
          </p:cNvSpPr>
          <p:nvPr>
            <p:ph idx="4294967295"/>
          </p:nvPr>
        </p:nvSpPr>
        <p:spPr>
          <a:xfrm>
            <a:off x="696686" y="2438400"/>
            <a:ext cx="7989887" cy="3632200"/>
          </a:xfrm>
        </p:spPr>
        <p:txBody>
          <a:bodyPr/>
          <a:lstStyle/>
          <a:p>
            <a:pPr eaLnBrk="1" hangingPunct="1"/>
            <a:r>
              <a:rPr lang="en-US" altLang="en-US" sz="2400" dirty="0">
                <a:solidFill>
                  <a:srgbClr val="C00000"/>
                </a:solidFill>
              </a:rPr>
              <a:t>NEW: </a:t>
            </a:r>
            <a:r>
              <a:rPr lang="en-US" altLang="en-US" sz="2400" dirty="0"/>
              <a:t>In order to avoid subsequent disallowance:</a:t>
            </a:r>
          </a:p>
          <a:p>
            <a:pPr lvl="1" eaLnBrk="1" hangingPunct="1"/>
            <a:r>
              <a:rPr lang="en-US" altLang="en-US" sz="2400" dirty="0"/>
              <a:t>Non-Federal entity may seek prior written approval of cognizant agency (for indirect cost rate) or Federal awarding agency in advance of the incurrence of special or unusual costs</a:t>
            </a:r>
          </a:p>
          <a:p>
            <a:pPr lvl="1" eaLnBrk="1" hangingPunct="1"/>
            <a:endParaRPr lang="en-US" altLang="en-US"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20</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Direct v. Indirect Costs 200.413(c)</a:t>
            </a:r>
          </a:p>
        </p:txBody>
      </p:sp>
      <p:sp>
        <p:nvSpPr>
          <p:cNvPr id="37892" name="Content Placeholder 2"/>
          <p:cNvSpPr>
            <a:spLocks noGrp="1"/>
          </p:cNvSpPr>
          <p:nvPr>
            <p:ph idx="4294967295"/>
          </p:nvPr>
        </p:nvSpPr>
        <p:spPr>
          <a:xfrm>
            <a:off x="685800" y="1981200"/>
            <a:ext cx="8021638" cy="4572000"/>
          </a:xfrm>
        </p:spPr>
        <p:txBody>
          <a:bodyPr/>
          <a:lstStyle/>
          <a:p>
            <a:pPr eaLnBrk="1" hangingPunct="1">
              <a:buSzPct val="100000"/>
            </a:pPr>
            <a:r>
              <a:rPr lang="en-US" altLang="en-US" sz="2400" dirty="0">
                <a:solidFill>
                  <a:srgbClr val="C00000"/>
                </a:solidFill>
              </a:rPr>
              <a:t>NEW: </a:t>
            </a:r>
            <a:r>
              <a:rPr lang="en-US" altLang="en-US" sz="2400" dirty="0"/>
              <a:t>Salaries of administrative and clerical staff should be treated as “indirect” unless </a:t>
            </a:r>
            <a:r>
              <a:rPr lang="en-US" altLang="en-US" sz="2400" u="sng" dirty="0"/>
              <a:t>all</a:t>
            </a:r>
            <a:r>
              <a:rPr lang="en-US" altLang="en-US" sz="2400" dirty="0"/>
              <a:t> of following are met:</a:t>
            </a:r>
          </a:p>
          <a:p>
            <a:pPr marL="879475" lvl="1" indent="-514350" eaLnBrk="1" hangingPunct="1">
              <a:buFont typeface="Gill Sans MT"/>
              <a:buAutoNum type="arabicPeriod"/>
            </a:pPr>
            <a:r>
              <a:rPr lang="en-US" altLang="en-US" sz="2400" dirty="0"/>
              <a:t>Such services are </a:t>
            </a:r>
            <a:r>
              <a:rPr lang="en-US" altLang="en-US" sz="2400" u="sng" dirty="0"/>
              <a:t>integral</a:t>
            </a:r>
            <a:r>
              <a:rPr lang="en-US" altLang="en-US" sz="2400" dirty="0"/>
              <a:t> to the activity</a:t>
            </a:r>
          </a:p>
          <a:p>
            <a:pPr marL="879475" lvl="1" indent="-514350" eaLnBrk="1" hangingPunct="1">
              <a:buFont typeface="Gill Sans MT"/>
              <a:buAutoNum type="arabicPeriod"/>
            </a:pPr>
            <a:r>
              <a:rPr lang="en-US" altLang="en-US" sz="2400" dirty="0"/>
              <a:t>Individuals can be specifically identified with the activity</a:t>
            </a:r>
          </a:p>
          <a:p>
            <a:pPr marL="879475" lvl="1" indent="-514350" eaLnBrk="1" hangingPunct="1">
              <a:buFont typeface="Gill Sans MT"/>
              <a:buAutoNum type="arabicPeriod"/>
            </a:pPr>
            <a:r>
              <a:rPr lang="en-US" altLang="en-US" sz="2400" dirty="0"/>
              <a:t>Such costs are explicitly included in the budget</a:t>
            </a:r>
          </a:p>
          <a:p>
            <a:pPr marL="879475" lvl="1" indent="-514350" eaLnBrk="1" hangingPunct="1">
              <a:buFont typeface="Gill Sans MT"/>
              <a:buAutoNum type="arabicPeriod"/>
            </a:pPr>
            <a:r>
              <a:rPr lang="en-US" altLang="en-US" sz="2400" dirty="0"/>
              <a:t>Costs not also recovered as indirect</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21</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78414" y="670560"/>
            <a:ext cx="6960870" cy="3520440"/>
          </a:xfrm>
        </p:spPr>
        <p:txBody>
          <a:bodyPr>
            <a:noAutofit/>
          </a:bodyPr>
          <a:lstStyle/>
          <a:p>
            <a:pPr algn="ctr" eaLnBrk="1" fontAlgn="auto" hangingPunct="1">
              <a:spcAft>
                <a:spcPts val="0"/>
              </a:spcAft>
              <a:defRPr/>
            </a:pPr>
            <a:r>
              <a:rPr lang="en-US" sz="4400" dirty="0">
                <a:solidFill>
                  <a:schemeClr val="accent2">
                    <a:lumMod val="50000"/>
                  </a:schemeClr>
                </a:solidFill>
              </a:rPr>
              <a:t>Selected Items of Cost</a:t>
            </a:r>
          </a:p>
        </p:txBody>
      </p:sp>
      <p:sp>
        <p:nvSpPr>
          <p:cNvPr id="34821" name="Rectangle 3"/>
          <p:cNvSpPr>
            <a:spLocks noGrp="1" noChangeArrowheads="1"/>
          </p:cNvSpPr>
          <p:nvPr>
            <p:ph type="body" idx="1"/>
          </p:nvPr>
        </p:nvSpPr>
        <p:spPr>
          <a:xfrm>
            <a:off x="1764139" y="3505200"/>
            <a:ext cx="6789420" cy="1371600"/>
          </a:xfrm>
        </p:spPr>
        <p:txBody>
          <a:bodyPr rtlCol="0">
            <a:normAutofit/>
          </a:bodyPr>
          <a:lstStyle/>
          <a:p>
            <a:pPr algn="ctr" eaLnBrk="1" fontAlgn="auto" hangingPunct="1">
              <a:buFont typeface="Wingdings 2" charset="2"/>
              <a:buNone/>
              <a:defRPr/>
            </a:pPr>
            <a:r>
              <a:rPr lang="en-US" sz="2800" dirty="0">
                <a:solidFill>
                  <a:schemeClr val="tx1"/>
                </a:solidFill>
              </a:rPr>
              <a:t>There are 55 specific items of cost!   </a:t>
            </a:r>
          </a:p>
          <a:p>
            <a:pPr algn="ctr">
              <a:defRPr/>
            </a:pPr>
            <a:r>
              <a:rPr lang="en-US" sz="2800" dirty="0">
                <a:solidFill>
                  <a:schemeClr val="tx1"/>
                </a:solidFill>
              </a:rPr>
              <a:t>Starts at 200.420</a:t>
            </a:r>
          </a:p>
        </p:txBody>
      </p:sp>
      <p:sp>
        <p:nvSpPr>
          <p:cNvPr id="2" name="Slide Number Placeholder 1"/>
          <p:cNvSpPr>
            <a:spLocks noGrp="1"/>
          </p:cNvSpPr>
          <p:nvPr>
            <p:ph type="sldNum" sz="quarter" idx="12"/>
          </p:nvPr>
        </p:nvSpPr>
        <p:spPr/>
        <p:txBody>
          <a:bodyPr/>
          <a:lstStyle/>
          <a:p>
            <a:pPr>
              <a:defRPr/>
            </a:pPr>
            <a:fld id="{FB49FAFF-21AE-48D8-931C-44ACB47D3D49}" type="slidenum">
              <a:rPr lang="en-US" altLang="en-US" smtClean="0"/>
              <a:pPr>
                <a:defRPr/>
              </a:pPr>
              <a:t>22</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609344"/>
          </a:xfrm>
        </p:spPr>
        <p:txBody>
          <a:bodyPr/>
          <a:lstStyle/>
          <a:p>
            <a:pPr eaLnBrk="1" fontAlgn="auto" hangingPunct="1">
              <a:spcAft>
                <a:spcPts val="0"/>
              </a:spcAft>
              <a:defRPr/>
            </a:pPr>
            <a:r>
              <a:rPr lang="en-US" dirty="0"/>
              <a:t>Selected Items of Cost Examples (cont.)</a:t>
            </a:r>
          </a:p>
        </p:txBody>
      </p:sp>
      <p:sp>
        <p:nvSpPr>
          <p:cNvPr id="55299" name="Content Placeholder 2"/>
          <p:cNvSpPr>
            <a:spLocks noGrp="1"/>
          </p:cNvSpPr>
          <p:nvPr>
            <p:ph idx="4294967295"/>
          </p:nvPr>
        </p:nvSpPr>
        <p:spPr>
          <a:xfrm>
            <a:off x="228600" y="2057400"/>
            <a:ext cx="8610600" cy="4572000"/>
          </a:xfrm>
        </p:spPr>
        <p:txBody>
          <a:bodyPr rtlCol="0">
            <a:normAutofit/>
          </a:bodyPr>
          <a:lstStyle/>
          <a:p>
            <a:pPr marL="306000" indent="-306000">
              <a:buFont typeface="Wingdings 2" charset="2"/>
              <a:buChar char=""/>
              <a:defRPr/>
            </a:pPr>
            <a:r>
              <a:rPr lang="en-US" sz="2400" b="1" dirty="0"/>
              <a:t>Conferences 200.432</a:t>
            </a:r>
          </a:p>
          <a:p>
            <a:pPr marL="900000" lvl="2" indent="-270000" eaLnBrk="1" fontAlgn="auto" hangingPunct="1">
              <a:buFont typeface="Wingdings 2" charset="2"/>
              <a:buChar char=""/>
              <a:defRPr/>
            </a:pPr>
            <a:r>
              <a:rPr lang="en-US" sz="2000" dirty="0"/>
              <a:t>Prior Rule: Generally allowable</a:t>
            </a:r>
          </a:p>
          <a:p>
            <a:pPr marL="630000" lvl="1" indent="-306000" eaLnBrk="1" fontAlgn="auto" hangingPunct="1">
              <a:buFont typeface="Wingdings 2" charset="2"/>
              <a:buChar char=""/>
              <a:defRPr/>
            </a:pPr>
            <a:r>
              <a:rPr lang="en-US" sz="2000" dirty="0"/>
              <a:t>Includes Meals / Conferences / Travel and Family Friendly Policies</a:t>
            </a:r>
          </a:p>
          <a:p>
            <a:pPr marL="630000" lvl="1" indent="-306000" eaLnBrk="1" fontAlgn="auto" hangingPunct="1">
              <a:buFont typeface="Wingdings 2" charset="2"/>
              <a:buChar char=""/>
              <a:defRPr/>
            </a:pPr>
            <a:r>
              <a:rPr lang="en-US" sz="2000" dirty="0"/>
              <a:t>Allowable conference costs include rental of facilities, costs of meals and refreshments, transportation, unless restricted by the federal award</a:t>
            </a:r>
          </a:p>
          <a:p>
            <a:pPr marL="630000" lvl="1" indent="-306000" eaLnBrk="1" fontAlgn="auto" hangingPunct="1">
              <a:buFont typeface="Wingdings 2" charset="2"/>
              <a:buChar char=""/>
              <a:defRPr/>
            </a:pPr>
            <a:r>
              <a:rPr lang="en-US" sz="2000" dirty="0">
                <a:solidFill>
                  <a:srgbClr val="C00000"/>
                </a:solidFill>
              </a:rPr>
              <a:t>NEW: </a:t>
            </a:r>
            <a:r>
              <a:rPr lang="en-US" sz="2000" dirty="0"/>
              <a:t>Costs related to identifying, but not providing, locally available dependent-care resources </a:t>
            </a:r>
          </a:p>
          <a:p>
            <a:pPr marL="630000" lvl="1" indent="-306000" eaLnBrk="1" fontAlgn="auto" hangingPunct="1">
              <a:buFont typeface="Wingdings 2" charset="2"/>
              <a:buChar char=""/>
              <a:defRPr/>
            </a:pPr>
            <a:r>
              <a:rPr lang="en-US" sz="2000" dirty="0"/>
              <a:t>Conference hosts must exercise discretion in ensuring costs are appropriate, necessary and managed in manner than minimizes costs to federal award</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23</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dirty="0"/>
              <a:t>Selected Items of Cost (cont.)</a:t>
            </a:r>
          </a:p>
        </p:txBody>
      </p:sp>
      <p:sp>
        <p:nvSpPr>
          <p:cNvPr id="62467" name="Rectangle 3"/>
          <p:cNvSpPr>
            <a:spLocks noGrp="1" noChangeArrowheads="1"/>
          </p:cNvSpPr>
          <p:nvPr>
            <p:ph idx="4294967295"/>
          </p:nvPr>
        </p:nvSpPr>
        <p:spPr>
          <a:xfrm>
            <a:off x="809625" y="2209800"/>
            <a:ext cx="7648575" cy="3962400"/>
          </a:xfrm>
        </p:spPr>
        <p:txBody>
          <a:bodyPr rtlCol="0">
            <a:normAutofit fontScale="92500" lnSpcReduction="10000"/>
          </a:bodyPr>
          <a:lstStyle/>
          <a:p>
            <a:pPr marL="306000" indent="-306000">
              <a:buFont typeface="Wingdings 2" charset="2"/>
              <a:buChar char=""/>
              <a:defRPr/>
            </a:pPr>
            <a:r>
              <a:rPr lang="en-US" sz="2400" b="1" dirty="0"/>
              <a:t>Travel Costs 200.474 (Changed)</a:t>
            </a:r>
            <a:endParaRPr lang="en-US" altLang="en-US" sz="2400" b="1" dirty="0"/>
          </a:p>
          <a:p>
            <a:pPr marL="630000" lvl="1" indent="-306000" eaLnBrk="1" fontAlgn="auto" hangingPunct="1">
              <a:buFont typeface="Wingdings 2" charset="2"/>
              <a:buChar char=""/>
              <a:defRPr/>
            </a:pPr>
            <a:r>
              <a:rPr lang="en-US" sz="2400" dirty="0"/>
              <a:t>Travel costs may be charged on actual, per diem, or mileage basis</a:t>
            </a:r>
          </a:p>
          <a:p>
            <a:pPr marL="630000" lvl="1" indent="-306000">
              <a:buFont typeface="Wingdings 2" charset="2"/>
              <a:buChar char=""/>
              <a:defRPr/>
            </a:pPr>
            <a:r>
              <a:rPr lang="en-US" sz="2400" dirty="0">
                <a:solidFill>
                  <a:srgbClr val="C00000"/>
                </a:solidFill>
              </a:rPr>
              <a:t>NEW: </a:t>
            </a:r>
            <a:r>
              <a:rPr lang="en-US" sz="2400" dirty="0"/>
              <a:t>Travel charges must be consistent with entity’s </a:t>
            </a:r>
            <a:r>
              <a:rPr lang="en-US" sz="2400" u="sng" dirty="0"/>
              <a:t>written</a:t>
            </a:r>
            <a:r>
              <a:rPr lang="en-US" sz="2400" dirty="0"/>
              <a:t> travel reimbursement policies</a:t>
            </a:r>
          </a:p>
          <a:p>
            <a:pPr marL="630000" lvl="1" indent="-306000">
              <a:buFont typeface="Wingdings 2" charset="2"/>
              <a:buChar char=""/>
              <a:defRPr/>
            </a:pPr>
            <a:r>
              <a:rPr lang="en-US" sz="2400" dirty="0">
                <a:solidFill>
                  <a:srgbClr val="C00000"/>
                </a:solidFill>
              </a:rPr>
              <a:t>NEW: </a:t>
            </a:r>
            <a:r>
              <a:rPr lang="en-US" sz="2400" dirty="0"/>
              <a:t>Allows costs for “above and beyond regular dependent care”</a:t>
            </a:r>
          </a:p>
          <a:p>
            <a:pPr marL="630000" lvl="1" indent="-306000" eaLnBrk="1" fontAlgn="auto" hangingPunct="1">
              <a:buFont typeface="Wingdings 2" charset="2"/>
              <a:buChar char=""/>
              <a:defRPr/>
            </a:pPr>
            <a:r>
              <a:rPr lang="en-US" sz="2400" dirty="0"/>
              <a:t>Grantee must retain documentation that participation of individual in conference is necessary for the project</a:t>
            </a:r>
          </a:p>
          <a:p>
            <a:pPr marL="630000" lvl="1" indent="-306000">
              <a:buFont typeface="Wingdings 2" charset="2"/>
              <a:buChar char=""/>
              <a:defRPr/>
            </a:pPr>
            <a:r>
              <a:rPr lang="en-US" sz="2400" dirty="0">
                <a:solidFill>
                  <a:srgbClr val="C00000"/>
                </a:solidFill>
              </a:rPr>
              <a:t>NEW: </a:t>
            </a:r>
            <a:r>
              <a:rPr lang="en-US" sz="2400" dirty="0"/>
              <a:t>Travel costs must be reasonable and consistent with written travel policy / or follow GSA 48 CFR 31.205-46(a)</a:t>
            </a:r>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24</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1646101" y="856488"/>
            <a:ext cx="6960870" cy="3520440"/>
          </a:xfrm>
        </p:spPr>
        <p:txBody>
          <a:bodyPr/>
          <a:lstStyle/>
          <a:p>
            <a:pPr algn="ctr" eaLnBrk="1" fontAlgn="auto" hangingPunct="1">
              <a:spcAft>
                <a:spcPts val="0"/>
              </a:spcAft>
              <a:defRPr/>
            </a:pPr>
            <a:r>
              <a:rPr b="1" dirty="0">
                <a:solidFill>
                  <a:schemeClr val="tx1"/>
                </a:solidFill>
              </a:rPr>
              <a:t>Time and Effort Documentation</a:t>
            </a:r>
          </a:p>
        </p:txBody>
      </p:sp>
      <p:sp>
        <p:nvSpPr>
          <p:cNvPr id="2" name="Text Placeholder 1"/>
          <p:cNvSpPr>
            <a:spLocks noGrp="1"/>
          </p:cNvSpPr>
          <p:nvPr>
            <p:ph type="body" idx="1"/>
          </p:nvPr>
        </p:nvSpPr>
        <p:spPr/>
        <p:txBody>
          <a:bodyPr/>
          <a:lstStyle/>
          <a:p>
            <a:endParaRPr lang="en-US" dirty="0"/>
          </a:p>
        </p:txBody>
      </p:sp>
      <p:pic>
        <p:nvPicPr>
          <p:cNvPr id="40964" name="Picture 3" descr="MCj013961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733800"/>
            <a:ext cx="3467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B49FAFF-21AE-48D8-931C-44ACB47D3D49}" type="slidenum">
              <a:rPr lang="en-US" altLang="en-US" smtClean="0"/>
              <a:pPr>
                <a:defRPr/>
              </a:pPr>
              <a:t>25</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24748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normAutofit fontScale="90000"/>
          </a:bodyPr>
          <a:lstStyle/>
          <a:p>
            <a:pPr marL="41148">
              <a:defRPr/>
            </a:pPr>
            <a:r>
              <a:rPr lang="en-US" dirty="0"/>
              <a:t>Documentation for Personnel Expenses</a:t>
            </a:r>
            <a:br>
              <a:rPr lang="en-US" dirty="0"/>
            </a:br>
            <a:r>
              <a:rPr lang="en-US" dirty="0"/>
              <a:t>200.430(i)</a:t>
            </a:r>
            <a:br>
              <a:rPr lang="en-US" altLang="en-US" sz="4400" dirty="0"/>
            </a:br>
            <a:endParaRPr lang="en-US" b="1" dirty="0">
              <a:ea typeface="+mj-ea"/>
              <a:cs typeface="+mj-cs"/>
            </a:endParaRPr>
          </a:p>
        </p:txBody>
      </p:sp>
      <p:sp>
        <p:nvSpPr>
          <p:cNvPr id="14339" name="Rectangle 3"/>
          <p:cNvSpPr>
            <a:spLocks noGrp="1"/>
          </p:cNvSpPr>
          <p:nvPr>
            <p:ph idx="1"/>
          </p:nvPr>
        </p:nvSpPr>
        <p:spPr/>
        <p:txBody>
          <a:bodyPr>
            <a:normAutofit/>
          </a:bodyPr>
          <a:lstStyle/>
          <a:p>
            <a:pPr marL="0" indent="0">
              <a:buNone/>
            </a:pPr>
            <a:endParaRPr lang="en-US" sz="2100" u="sng" dirty="0">
              <a:latin typeface="+mj-lt"/>
              <a:ea typeface="ＭＳ Ｐゴシック" pitchFamily="34" charset="-128"/>
            </a:endParaRPr>
          </a:p>
          <a:p>
            <a:pPr marL="257175" lvl="1" indent="-257175">
              <a:spcBef>
                <a:spcPts val="1200"/>
              </a:spcBef>
              <a:spcAft>
                <a:spcPts val="0"/>
              </a:spcAft>
            </a:pPr>
            <a:r>
              <a:rPr lang="en-US" sz="2400" dirty="0">
                <a:solidFill>
                  <a:srgbClr val="C00000"/>
                </a:solidFill>
              </a:rPr>
              <a:t>NEW: </a:t>
            </a:r>
            <a:r>
              <a:rPr lang="en-US" sz="2400" dirty="0">
                <a:latin typeface="+mj-lt"/>
                <a:ea typeface="ＭＳ Ｐゴシック" pitchFamily="34" charset="-128"/>
              </a:rPr>
              <a:t>Charges to Federal awards for salaries and wages must be based on records </a:t>
            </a:r>
            <a:r>
              <a:rPr lang="en-US" sz="2400" u="sng" dirty="0">
                <a:latin typeface="+mj-lt"/>
                <a:ea typeface="ＭＳ Ｐゴシック" pitchFamily="34" charset="-128"/>
              </a:rPr>
              <a:t>that accurately reflect the work performed</a:t>
            </a:r>
            <a:r>
              <a:rPr lang="en-US" sz="2400" dirty="0">
                <a:latin typeface="+mj-lt"/>
                <a:ea typeface="ＭＳ Ｐゴシック" pitchFamily="34" charset="-128"/>
              </a:rPr>
              <a:t>. </a:t>
            </a:r>
          </a:p>
          <a:p>
            <a:pPr marL="257175" lvl="1" indent="-257175">
              <a:spcBef>
                <a:spcPts val="1200"/>
              </a:spcBef>
              <a:spcAft>
                <a:spcPts val="0"/>
              </a:spcAft>
            </a:pPr>
            <a:endParaRPr lang="en-US" sz="2400" dirty="0">
              <a:latin typeface="+mj-lt"/>
              <a:ea typeface="ＭＳ Ｐゴシック" pitchFamily="34" charset="-128"/>
            </a:endParaRPr>
          </a:p>
          <a:p>
            <a:pPr marL="257175" indent="-257175"/>
            <a:r>
              <a:rPr lang="en-US" sz="2400" dirty="0">
                <a:latin typeface="+mj-lt"/>
                <a:ea typeface="ＭＳ Ｐゴシック" pitchFamily="34" charset="-128"/>
              </a:rPr>
              <a:t>How staff demonstrate </a:t>
            </a:r>
            <a:r>
              <a:rPr lang="en-US" sz="2400" u="sng" dirty="0">
                <a:latin typeface="+mj-lt"/>
                <a:ea typeface="ＭＳ Ｐゴシック" pitchFamily="34" charset="-128"/>
              </a:rPr>
              <a:t>allocability</a:t>
            </a:r>
          </a:p>
          <a:p>
            <a:pPr marL="463154" lvl="1" indent="-257175">
              <a:buClr>
                <a:schemeClr val="accent1">
                  <a:lumMod val="60000"/>
                  <a:lumOff val="40000"/>
                </a:schemeClr>
              </a:buClr>
            </a:pPr>
            <a:r>
              <a:rPr lang="en-US" sz="2400" dirty="0">
                <a:latin typeface="+mj-lt"/>
                <a:ea typeface="ＭＳ Ｐゴシック" pitchFamily="34" charset="-128"/>
              </a:rPr>
              <a:t>If employee paid with federal funds, then must show that the employee worked on that specific federal program cost objective </a:t>
            </a:r>
            <a:r>
              <a:rPr lang="en-US" altLang="en-US" sz="2400" dirty="0"/>
              <a:t>200.403(a)</a:t>
            </a:r>
            <a:endParaRPr lang="en-US" sz="2400" dirty="0">
              <a:latin typeface="+mj-lt"/>
              <a:ea typeface="ＭＳ Ｐゴシック" pitchFamily="34" charset="-128"/>
            </a:endParaRPr>
          </a:p>
          <a:p>
            <a:pPr marL="257175" indent="-257175"/>
            <a:endParaRPr lang="en-US" dirty="0">
              <a:latin typeface="Lucida Sans Unicode" pitchFamily="34" charset="0"/>
              <a:ea typeface="ＭＳ Ｐゴシック" pitchFamily="34" charset="-128"/>
            </a:endParaRPr>
          </a:p>
          <a:p>
            <a:pPr marL="257175" indent="-257175"/>
            <a:endParaRPr lang="en-US" dirty="0">
              <a:latin typeface="Lucida Sans Unicode" pitchFamily="34"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26</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65130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b="1" dirty="0">
                <a:ea typeface="ＭＳ Ｐゴシック" pitchFamily="34" charset="-128"/>
              </a:rPr>
              <a:t>Who must participate?</a:t>
            </a:r>
            <a:br>
              <a:rPr lang="en-US" b="1" dirty="0">
                <a:ea typeface="ＭＳ Ｐゴシック" pitchFamily="34" charset="-128"/>
              </a:rPr>
            </a:br>
            <a:r>
              <a:rPr lang="en-US" sz="3600" dirty="0">
                <a:ea typeface="ＭＳ Ｐゴシック" pitchFamily="34" charset="-128"/>
              </a:rPr>
              <a:t>200.430(i)(1) and (i)(4)</a:t>
            </a:r>
            <a:endParaRPr lang="en-US" b="1" dirty="0">
              <a:ea typeface="ＭＳ Ｐゴシック" pitchFamily="34" charset="-128"/>
            </a:endParaRPr>
          </a:p>
        </p:txBody>
      </p:sp>
      <p:sp>
        <p:nvSpPr>
          <p:cNvPr id="3" name="Content Placeholder 2"/>
          <p:cNvSpPr>
            <a:spLocks noGrp="1"/>
          </p:cNvSpPr>
          <p:nvPr>
            <p:ph idx="1"/>
          </p:nvPr>
        </p:nvSpPr>
        <p:spPr>
          <a:xfrm>
            <a:off x="685800" y="2209800"/>
            <a:ext cx="7797546" cy="2977243"/>
          </a:xfrm>
        </p:spPr>
        <p:txBody>
          <a:bodyPr/>
          <a:lstStyle/>
          <a:p>
            <a:pPr>
              <a:spcBef>
                <a:spcPct val="0"/>
              </a:spcBef>
              <a:spcAft>
                <a:spcPct val="35000"/>
              </a:spcAft>
            </a:pPr>
            <a:r>
              <a:rPr lang="en-US" altLang="en-US" sz="2400" dirty="0"/>
              <a:t>Must be maintained for </a:t>
            </a:r>
            <a:r>
              <a:rPr lang="en-US" altLang="en-US" sz="2400" u="sng" dirty="0"/>
              <a:t>all</a:t>
            </a:r>
            <a:r>
              <a:rPr lang="en-US" altLang="en-US" sz="2400" dirty="0"/>
              <a:t> employees whose salaries are: </a:t>
            </a:r>
          </a:p>
          <a:p>
            <a:pPr lvl="1">
              <a:spcBef>
                <a:spcPct val="0"/>
              </a:spcBef>
              <a:spcAft>
                <a:spcPct val="35000"/>
              </a:spcAft>
            </a:pPr>
            <a:r>
              <a:rPr lang="en-US" altLang="en-US" sz="2400" dirty="0"/>
              <a:t>Paid in whole or in part with federal funds </a:t>
            </a:r>
          </a:p>
          <a:p>
            <a:pPr lvl="1">
              <a:spcBef>
                <a:spcPct val="0"/>
              </a:spcBef>
              <a:spcAft>
                <a:spcPct val="35000"/>
              </a:spcAft>
            </a:pPr>
            <a:r>
              <a:rPr lang="en-US" altLang="en-US" sz="2400" dirty="0"/>
              <a:t>Used to meet a match/cost share requirement </a:t>
            </a:r>
          </a:p>
          <a:p>
            <a:pPr lvl="1">
              <a:spcBef>
                <a:spcPct val="0"/>
              </a:spcBef>
              <a:spcAft>
                <a:spcPct val="35000"/>
              </a:spcAft>
            </a:pPr>
            <a:r>
              <a:rPr lang="en-US" sz="2400" dirty="0"/>
              <a:t>NOT contractors</a:t>
            </a:r>
          </a:p>
          <a:p>
            <a:pP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230624"/>
            <a:ext cx="4217489" cy="2144486"/>
          </a:xfrm>
          <a:prstGeom prst="rect">
            <a:avLst/>
          </a:prstGeom>
        </p:spPr>
      </p:pic>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27</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510476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326572"/>
            <a:ext cx="7478485" cy="1164772"/>
          </a:xfrm>
        </p:spPr>
        <p:txBody>
          <a:bodyPr>
            <a:normAutofit/>
          </a:bodyPr>
          <a:lstStyle/>
          <a:p>
            <a:r>
              <a:rPr lang="en-US" sz="3200" b="1" dirty="0"/>
              <a:t>Does “X” Employee have to keep time and effort records?</a:t>
            </a:r>
          </a:p>
        </p:txBody>
      </p:sp>
      <p:graphicFrame>
        <p:nvGraphicFramePr>
          <p:cNvPr id="6" name="Diagram 5"/>
          <p:cNvGraphicFramePr/>
          <p:nvPr>
            <p:extLst/>
          </p:nvPr>
        </p:nvGraphicFramePr>
        <p:xfrm>
          <a:off x="413656" y="1491344"/>
          <a:ext cx="8371115" cy="514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28</a:t>
            </a:fld>
            <a:endParaRPr lang="en-US" altLang="en-US" dirty="0"/>
          </a:p>
        </p:txBody>
      </p:sp>
      <p:sp>
        <p:nvSpPr>
          <p:cNvPr id="3" name="Footer Placeholder 2"/>
          <p:cNvSpPr>
            <a:spLocks noGrp="1"/>
          </p:cNvSpPr>
          <p:nvPr>
            <p:ph type="ftr" sz="quarter" idx="11"/>
          </p:nvPr>
        </p:nvSpPr>
        <p:spPr>
          <a:xfrm>
            <a:off x="5562600" y="5410200"/>
            <a:ext cx="4745736" cy="365125"/>
          </a:xfrm>
        </p:spPr>
        <p:txBody>
          <a:bodyPr/>
          <a:lstStyle/>
          <a:p>
            <a:pPr>
              <a:defRPr/>
            </a:pPr>
            <a:r>
              <a:rPr lang="en-US" dirty="0"/>
              <a:t>Brustein &amp; Manasevit, PLLC © 2016. All rights reserved.</a:t>
            </a:r>
          </a:p>
        </p:txBody>
      </p:sp>
    </p:spTree>
    <p:extLst>
      <p:ext uri="{BB962C8B-B14F-4D97-AF65-F5344CB8AC3E}">
        <p14:creationId xmlns:p14="http://schemas.microsoft.com/office/powerpoint/2010/main" val="3184502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4543" y="484632"/>
            <a:ext cx="8538863" cy="1609344"/>
          </a:xfrm>
        </p:spPr>
        <p:txBody>
          <a:bodyPr>
            <a:normAutofit/>
          </a:bodyPr>
          <a:lstStyle/>
          <a:p>
            <a:pPr>
              <a:defRPr/>
            </a:pPr>
            <a:r>
              <a:rPr lang="en-US" sz="3600" b="1" dirty="0"/>
              <a:t>The Prior A-87 Rule (SEAs and LEAs)</a:t>
            </a:r>
          </a:p>
        </p:txBody>
      </p:sp>
      <p:sp>
        <p:nvSpPr>
          <p:cNvPr id="79875" name="Text Placeholder 1"/>
          <p:cNvSpPr>
            <a:spLocks noGrp="1"/>
          </p:cNvSpPr>
          <p:nvPr>
            <p:ph type="body" idx="1"/>
          </p:nvPr>
        </p:nvSpPr>
        <p:spPr>
          <a:xfrm>
            <a:off x="587829" y="2118978"/>
            <a:ext cx="3802007" cy="713519"/>
          </a:xfrm>
        </p:spPr>
        <p:txBody>
          <a:bodyPr>
            <a:noAutofit/>
          </a:bodyPr>
          <a:lstStyle/>
          <a:p>
            <a:pPr eaLnBrk="1" hangingPunct="1"/>
            <a:r>
              <a:rPr lang="en-US" sz="2400" b="1" dirty="0"/>
              <a:t>Semi-Annual Certifications</a:t>
            </a:r>
          </a:p>
        </p:txBody>
      </p:sp>
      <p:sp>
        <p:nvSpPr>
          <p:cNvPr id="30723" name="Rectangle 3"/>
          <p:cNvSpPr>
            <a:spLocks noGrp="1" noChangeArrowheads="1"/>
          </p:cNvSpPr>
          <p:nvPr>
            <p:ph sz="half" idx="2"/>
          </p:nvPr>
        </p:nvSpPr>
        <p:spPr>
          <a:xfrm>
            <a:off x="424543" y="2852055"/>
            <a:ext cx="3682093" cy="3173185"/>
          </a:xfrm>
        </p:spPr>
        <p:txBody>
          <a:bodyPr rtlCol="0">
            <a:normAutofit/>
          </a:bodyPr>
          <a:lstStyle/>
          <a:p>
            <a:pPr marL="318897" indent="-257175">
              <a:defRPr/>
            </a:pPr>
            <a:r>
              <a:rPr lang="en-US" dirty="0"/>
              <a:t>If an employee works on a single cost objective:</a:t>
            </a:r>
          </a:p>
          <a:p>
            <a:pPr marL="558927" lvl="1" indent="-257175">
              <a:spcAft>
                <a:spcPts val="0"/>
              </a:spcAft>
              <a:defRPr/>
            </a:pPr>
            <a:r>
              <a:rPr lang="en-US" sz="2000" dirty="0"/>
              <a:t>After the fact</a:t>
            </a:r>
          </a:p>
          <a:p>
            <a:pPr marL="558927" lvl="1" indent="-257175">
              <a:spcAft>
                <a:spcPts val="0"/>
              </a:spcAft>
              <a:defRPr/>
            </a:pPr>
            <a:r>
              <a:rPr lang="en-US" sz="2000" dirty="0"/>
              <a:t>Account for the total activity</a:t>
            </a:r>
          </a:p>
          <a:p>
            <a:pPr marL="558927" lvl="1" indent="-257175">
              <a:spcAft>
                <a:spcPts val="0"/>
              </a:spcAft>
              <a:defRPr/>
            </a:pPr>
            <a:r>
              <a:rPr lang="en-US" sz="2000" dirty="0"/>
              <a:t>Signed by employee </a:t>
            </a:r>
            <a:r>
              <a:rPr lang="en-US" sz="2000" b="1" dirty="0"/>
              <a:t>or</a:t>
            </a:r>
            <a:r>
              <a:rPr lang="en-US" sz="2000" dirty="0"/>
              <a:t> supervisor </a:t>
            </a:r>
          </a:p>
          <a:p>
            <a:pPr marL="558927" lvl="1" indent="-257175">
              <a:spcAft>
                <a:spcPts val="0"/>
              </a:spcAft>
              <a:defRPr/>
            </a:pPr>
            <a:r>
              <a:rPr lang="en-US" sz="2000" dirty="0"/>
              <a:t>Every six months (at least twice a year)</a:t>
            </a:r>
          </a:p>
          <a:p>
            <a:pPr marL="61722" indent="0">
              <a:buNone/>
              <a:defRPr/>
            </a:pPr>
            <a:endParaRPr lang="en-US" dirty="0"/>
          </a:p>
        </p:txBody>
      </p:sp>
      <p:sp>
        <p:nvSpPr>
          <p:cNvPr id="79877" name="Text Placeholder 2"/>
          <p:cNvSpPr>
            <a:spLocks noGrp="1"/>
          </p:cNvSpPr>
          <p:nvPr>
            <p:ph type="body" sz="quarter" idx="3"/>
          </p:nvPr>
        </p:nvSpPr>
        <p:spPr>
          <a:xfrm>
            <a:off x="4572000" y="2118980"/>
            <a:ext cx="4114800" cy="713518"/>
          </a:xfrm>
        </p:spPr>
        <p:txBody>
          <a:bodyPr>
            <a:noAutofit/>
          </a:bodyPr>
          <a:lstStyle/>
          <a:p>
            <a:pPr eaLnBrk="1" hangingPunct="1"/>
            <a:r>
              <a:rPr lang="en-US" sz="2400" b="1" dirty="0"/>
              <a:t>Personnel Activity Report (PAR)</a:t>
            </a:r>
            <a:endParaRPr lang="en-US" sz="2400" dirty="0"/>
          </a:p>
        </p:txBody>
      </p:sp>
      <p:sp>
        <p:nvSpPr>
          <p:cNvPr id="4" name="Content Placeholder 3"/>
          <p:cNvSpPr>
            <a:spLocks noGrp="1"/>
          </p:cNvSpPr>
          <p:nvPr>
            <p:ph sz="quarter" idx="4"/>
          </p:nvPr>
        </p:nvSpPr>
        <p:spPr>
          <a:xfrm>
            <a:off x="4572000" y="2857500"/>
            <a:ext cx="3592285" cy="3369803"/>
          </a:xfrm>
        </p:spPr>
        <p:txBody>
          <a:bodyPr rtlCol="0">
            <a:noAutofit/>
          </a:bodyPr>
          <a:lstStyle/>
          <a:p>
            <a:pPr marL="229500" indent="-229500">
              <a:defRPr/>
            </a:pPr>
            <a:r>
              <a:rPr lang="en-US" dirty="0"/>
              <a:t>If an employee works on multiple cost objectives:</a:t>
            </a:r>
          </a:p>
          <a:p>
            <a:pPr marL="472500" lvl="1" indent="-229500">
              <a:spcAft>
                <a:spcPts val="0"/>
              </a:spcAft>
              <a:defRPr/>
            </a:pPr>
            <a:r>
              <a:rPr lang="en-US" sz="2000" dirty="0"/>
              <a:t>After the fact</a:t>
            </a:r>
          </a:p>
          <a:p>
            <a:pPr marL="472500" lvl="1" indent="-229500">
              <a:spcAft>
                <a:spcPts val="0"/>
              </a:spcAft>
              <a:defRPr/>
            </a:pPr>
            <a:r>
              <a:rPr lang="en-US" sz="2000" dirty="0"/>
              <a:t>Account for total activity </a:t>
            </a:r>
          </a:p>
          <a:p>
            <a:pPr marL="472500" lvl="1" indent="-229500">
              <a:spcAft>
                <a:spcPts val="0"/>
              </a:spcAft>
              <a:defRPr/>
            </a:pPr>
            <a:r>
              <a:rPr lang="en-US" sz="2000" dirty="0"/>
              <a:t>Signed by employee</a:t>
            </a:r>
          </a:p>
          <a:p>
            <a:pPr marL="472500" lvl="1" indent="-229500">
              <a:spcAft>
                <a:spcPts val="0"/>
              </a:spcAft>
              <a:defRPr/>
            </a:pPr>
            <a:r>
              <a:rPr lang="en-US" sz="2000" dirty="0"/>
              <a:t>Prepared at least monthly and coincide with one or more pay periods</a:t>
            </a:r>
          </a:p>
        </p:txBody>
      </p:sp>
      <p:sp>
        <p:nvSpPr>
          <p:cNvPr id="3" name="Slide Number Placeholder 2"/>
          <p:cNvSpPr>
            <a:spLocks noGrp="1"/>
          </p:cNvSpPr>
          <p:nvPr>
            <p:ph type="sldNum" sz="quarter" idx="12"/>
          </p:nvPr>
        </p:nvSpPr>
        <p:spPr/>
        <p:txBody>
          <a:bodyPr/>
          <a:lstStyle/>
          <a:p>
            <a:pPr>
              <a:defRPr/>
            </a:pPr>
            <a:fld id="{625298F6-C425-43C0-9E5E-EEE15009F779}" type="slidenum">
              <a:rPr lang="en-US" altLang="en-US" smtClean="0"/>
              <a:pPr>
                <a:defRPr/>
              </a:pPr>
              <a:t>29</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92344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1225296"/>
            <a:ext cx="6681216" cy="3520440"/>
          </a:xfrm>
        </p:spPr>
        <p:txBody>
          <a:bodyPr/>
          <a:lstStyle/>
          <a:p>
            <a:r>
              <a:rPr lang="en-US" dirty="0"/>
              <a:t>The New </a:t>
            </a:r>
            <a:br>
              <a:rPr lang="en-US" dirty="0"/>
            </a:br>
            <a:r>
              <a:rPr lang="en-US" dirty="0"/>
              <a:t>EDGAR</a:t>
            </a:r>
          </a:p>
        </p:txBody>
      </p:sp>
      <p:sp>
        <p:nvSpPr>
          <p:cNvPr id="6" name="Text Placeholder 5"/>
          <p:cNvSpPr>
            <a:spLocks noGrp="1"/>
          </p:cNvSpPr>
          <p:nvPr>
            <p:ph type="body" idx="1"/>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307" y="762000"/>
            <a:ext cx="2583252" cy="3194304"/>
          </a:xfrm>
          <a:prstGeom prst="rect">
            <a:avLst/>
          </a:prstGeom>
        </p:spPr>
      </p:pic>
      <p:sp>
        <p:nvSpPr>
          <p:cNvPr id="2" name="Slide Number Placeholder 1"/>
          <p:cNvSpPr>
            <a:spLocks noGrp="1"/>
          </p:cNvSpPr>
          <p:nvPr>
            <p:ph type="sldNum" sz="quarter" idx="12"/>
          </p:nvPr>
        </p:nvSpPr>
        <p:spPr/>
        <p:txBody>
          <a:bodyPr/>
          <a:lstStyle/>
          <a:p>
            <a:pPr>
              <a:defRPr/>
            </a:pPr>
            <a:fld id="{FB49FAFF-21AE-48D8-931C-44ACB47D3D49}" type="slidenum">
              <a:rPr lang="en-US" altLang="en-US" smtClean="0"/>
              <a:pPr>
                <a:defRPr/>
              </a:pPr>
              <a:t>3</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37512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Documentation for Personnel Expenses (cont.)</a:t>
            </a:r>
            <a:br>
              <a:rPr lang="en-US" sz="3600" dirty="0"/>
            </a:br>
            <a:r>
              <a:rPr lang="en-US" sz="3600" dirty="0"/>
              <a:t>200.430(i)(1)</a:t>
            </a:r>
          </a:p>
        </p:txBody>
      </p:sp>
      <p:sp>
        <p:nvSpPr>
          <p:cNvPr id="81923" name="Content Placeholder 7"/>
          <p:cNvSpPr>
            <a:spLocks noGrp="1"/>
          </p:cNvSpPr>
          <p:nvPr>
            <p:ph idx="1"/>
          </p:nvPr>
        </p:nvSpPr>
        <p:spPr>
          <a:xfrm>
            <a:off x="685800" y="2386702"/>
            <a:ext cx="7772400" cy="4050792"/>
          </a:xfrm>
        </p:spPr>
        <p:txBody>
          <a:bodyPr>
            <a:normAutofit/>
          </a:bodyPr>
          <a:lstStyle/>
          <a:p>
            <a:pPr marL="0" indent="0" eaLnBrk="1" hangingPunct="1">
              <a:buNone/>
            </a:pPr>
            <a:r>
              <a:rPr lang="en-US" altLang="en-US" sz="2400" dirty="0">
                <a:solidFill>
                  <a:srgbClr val="C00000"/>
                </a:solidFill>
              </a:rPr>
              <a:t>NEW: </a:t>
            </a:r>
            <a:r>
              <a:rPr lang="en-US" altLang="en-US" sz="2400" dirty="0"/>
              <a:t>These records MUST:</a:t>
            </a:r>
          </a:p>
          <a:p>
            <a:pPr marL="666750" lvl="1" indent="-342900" eaLnBrk="1" hangingPunct="1">
              <a:buFont typeface="Gill Sans MT" pitchFamily="34" charset="0"/>
              <a:buAutoNum type="arabicPeriod"/>
            </a:pPr>
            <a:r>
              <a:rPr lang="en-US" altLang="en-US" sz="2400" dirty="0"/>
              <a:t>Be </a:t>
            </a:r>
            <a:r>
              <a:rPr lang="en-US" altLang="en-US" sz="2400" u="sng" dirty="0"/>
              <a:t>supported by a system of internal controls </a:t>
            </a:r>
            <a:r>
              <a:rPr lang="en-US" altLang="en-US" sz="2400" dirty="0"/>
              <a:t>which provides </a:t>
            </a:r>
            <a:r>
              <a:rPr lang="en-US" altLang="en-US" sz="2400" u="sng" dirty="0"/>
              <a:t>reasonable assurance </a:t>
            </a:r>
            <a:r>
              <a:rPr lang="en-US" altLang="en-US" sz="2400" dirty="0"/>
              <a:t>charges are </a:t>
            </a:r>
            <a:r>
              <a:rPr lang="en-US" altLang="en-US" sz="2400" u="sng" dirty="0"/>
              <a:t>accurate, allowable and properly allocated;</a:t>
            </a:r>
          </a:p>
          <a:p>
            <a:pPr marL="666750" lvl="1" indent="-342900" eaLnBrk="1" hangingPunct="1">
              <a:buFont typeface="Gill Sans MT" pitchFamily="34" charset="0"/>
              <a:buAutoNum type="arabicPeriod"/>
            </a:pPr>
            <a:r>
              <a:rPr lang="en-US" altLang="en-US" sz="2400" dirty="0"/>
              <a:t>Be incorporated into official records;</a:t>
            </a:r>
          </a:p>
          <a:p>
            <a:pPr marL="666750" lvl="1" indent="-342900" eaLnBrk="1" hangingPunct="1">
              <a:buFont typeface="Gill Sans MT" pitchFamily="34" charset="0"/>
              <a:buAutoNum type="arabicPeriod"/>
            </a:pPr>
            <a:r>
              <a:rPr lang="en-US" altLang="en-US" sz="2400" dirty="0"/>
              <a:t>Reasonably reflect total activity for which employee is compensated;</a:t>
            </a:r>
          </a:p>
          <a:p>
            <a:pPr lvl="3"/>
            <a:r>
              <a:rPr lang="en-US" sz="2400" dirty="0"/>
              <a:t>Not to exceed 100%</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30</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51855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Documentation for Personnel Expenses (cont.)</a:t>
            </a:r>
            <a:br>
              <a:rPr lang="en-US" sz="3600" dirty="0"/>
            </a:br>
            <a:r>
              <a:rPr lang="en-US" sz="3600" dirty="0"/>
              <a:t>200.430(i)(1)</a:t>
            </a:r>
          </a:p>
        </p:txBody>
      </p:sp>
      <p:sp>
        <p:nvSpPr>
          <p:cNvPr id="82947" name="Content Placeholder 7"/>
          <p:cNvSpPr>
            <a:spLocks noGrp="1"/>
          </p:cNvSpPr>
          <p:nvPr>
            <p:ph idx="1"/>
          </p:nvPr>
        </p:nvSpPr>
        <p:spPr>
          <a:xfrm>
            <a:off x="685800" y="2438400"/>
            <a:ext cx="7772400" cy="3733800"/>
          </a:xfrm>
        </p:spPr>
        <p:txBody>
          <a:bodyPr>
            <a:normAutofit/>
          </a:bodyPr>
          <a:lstStyle/>
          <a:p>
            <a:pPr marL="666750" lvl="1" indent="-342900" eaLnBrk="1" hangingPunct="1">
              <a:buFont typeface="Gill Sans MT" pitchFamily="34" charset="0"/>
              <a:buAutoNum type="arabicPeriod" startAt="4"/>
            </a:pPr>
            <a:r>
              <a:rPr lang="en-US" altLang="en-US" sz="2400" dirty="0"/>
              <a:t>Encompass all activities (federal and non-federal);</a:t>
            </a:r>
          </a:p>
          <a:p>
            <a:pPr marL="666750" lvl="1" indent="-342900" eaLnBrk="1" hangingPunct="1">
              <a:buFont typeface="Gill Sans MT" pitchFamily="34" charset="0"/>
              <a:buAutoNum type="arabicPeriod" startAt="4"/>
            </a:pPr>
            <a:r>
              <a:rPr lang="en-US" altLang="en-US" sz="2400" dirty="0"/>
              <a:t>Comply with established accounting polices and practices; and</a:t>
            </a:r>
          </a:p>
          <a:p>
            <a:pPr marL="666750" lvl="1" indent="-342900" eaLnBrk="1" hangingPunct="1">
              <a:buFont typeface="Gill Sans MT" pitchFamily="34" charset="0"/>
              <a:buAutoNum type="arabicPeriod" startAt="4"/>
            </a:pPr>
            <a:r>
              <a:rPr lang="en-US" altLang="en-US" sz="2400" dirty="0"/>
              <a:t>Support distribution among specific activities or cost objectives.</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31</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61792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Cost Objectives</a:t>
            </a:r>
            <a:br>
              <a:rPr lang="en-US" sz="3600" dirty="0"/>
            </a:br>
            <a:r>
              <a:rPr lang="en-US" sz="3600" dirty="0"/>
              <a:t>200.28</a:t>
            </a:r>
          </a:p>
        </p:txBody>
      </p:sp>
      <p:sp>
        <p:nvSpPr>
          <p:cNvPr id="3" name="Content Placeholder 2"/>
          <p:cNvSpPr>
            <a:spLocks noGrp="1"/>
          </p:cNvSpPr>
          <p:nvPr>
            <p:ph idx="1"/>
          </p:nvPr>
        </p:nvSpPr>
        <p:spPr>
          <a:effectLst>
            <a:softEdge rad="12700"/>
          </a:effectLst>
        </p:spPr>
        <p:txBody>
          <a:bodyPr>
            <a:normAutofit/>
          </a:bodyPr>
          <a:lstStyle/>
          <a:p>
            <a:pPr marL="61722" indent="0">
              <a:buNone/>
              <a:defRPr/>
            </a:pPr>
            <a:endParaRPr lang="en-US" sz="2400" dirty="0">
              <a:solidFill>
                <a:srgbClr val="FF0000"/>
              </a:solidFill>
            </a:endParaRPr>
          </a:p>
          <a:p>
            <a:pPr marL="61722" indent="0">
              <a:buNone/>
              <a:defRPr/>
            </a:pPr>
            <a:r>
              <a:rPr lang="en-US" sz="2400" dirty="0"/>
              <a:t>Program, function, activity, award, organizational subdivision, contract, or work unit for which cost data are desired and for which provision is made to accumulate and measure the cost of processes, products, jobs, capital projects, etc. </a:t>
            </a:r>
          </a:p>
          <a:p>
            <a:endParaRPr lang="en-US"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32</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68260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Cost Objectives</a:t>
            </a:r>
          </a:p>
        </p:txBody>
      </p:sp>
      <p:sp>
        <p:nvSpPr>
          <p:cNvPr id="3" name="Content Placeholder 2"/>
          <p:cNvSpPr>
            <a:spLocks noGrp="1"/>
          </p:cNvSpPr>
          <p:nvPr>
            <p:ph idx="1"/>
          </p:nvPr>
        </p:nvSpPr>
        <p:spPr>
          <a:xfrm>
            <a:off x="685800" y="1838379"/>
            <a:ext cx="7772400" cy="4050792"/>
          </a:xfrm>
        </p:spPr>
        <p:txBody>
          <a:bodyPr/>
          <a:lstStyle/>
          <a:p>
            <a:endParaRPr lang="en-US" dirty="0"/>
          </a:p>
          <a:p>
            <a:r>
              <a:rPr lang="en-US" dirty="0"/>
              <a:t>Federal programs</a:t>
            </a:r>
          </a:p>
          <a:p>
            <a:r>
              <a:rPr lang="en-US" dirty="0"/>
              <a:t>Title I, Part A</a:t>
            </a:r>
          </a:p>
          <a:p>
            <a:r>
              <a:rPr lang="en-US" dirty="0"/>
              <a:t>Doing my job</a:t>
            </a:r>
          </a:p>
          <a:p>
            <a:r>
              <a:rPr lang="en-US" dirty="0"/>
              <a:t>ESEA</a:t>
            </a:r>
          </a:p>
          <a:p>
            <a:r>
              <a:rPr lang="en-US" dirty="0"/>
              <a:t>Working on initiatives and programs that benefit Title I students</a:t>
            </a:r>
          </a:p>
          <a:p>
            <a:r>
              <a:rPr lang="en-US" dirty="0"/>
              <a:t>Director of Federal Programs</a:t>
            </a:r>
          </a:p>
          <a:p>
            <a:endParaRPr lang="en-US"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33</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57941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Use of Budget Estimates</a:t>
            </a:r>
            <a:br>
              <a:rPr lang="en-US" sz="3600" dirty="0"/>
            </a:br>
            <a:r>
              <a:rPr lang="en-US" sz="3600" dirty="0"/>
              <a:t>200.430(i)(1)(viii)</a:t>
            </a:r>
          </a:p>
        </p:txBody>
      </p:sp>
      <p:sp>
        <p:nvSpPr>
          <p:cNvPr id="3" name="Content Placeholder 2"/>
          <p:cNvSpPr>
            <a:spLocks noGrp="1"/>
          </p:cNvSpPr>
          <p:nvPr>
            <p:ph idx="1"/>
          </p:nvPr>
        </p:nvSpPr>
        <p:spPr/>
        <p:txBody>
          <a:bodyPr rtlCol="0" anchor="t">
            <a:normAutofit/>
          </a:bodyPr>
          <a:lstStyle/>
          <a:p>
            <a:pPr>
              <a:buFont typeface="Wingdings" panose="05000000000000000000" pitchFamily="2" charset="2"/>
              <a:buChar char="§"/>
              <a:defRPr/>
            </a:pPr>
            <a:r>
              <a:rPr lang="en-US" sz="2400" dirty="0"/>
              <a:t>Budget estimates alone do not qualify as support for charges to Federal awards May be used for interim accounting purposes if:</a:t>
            </a:r>
          </a:p>
          <a:p>
            <a:pPr lvl="1">
              <a:buFont typeface="Wingdings" panose="05000000000000000000" pitchFamily="2" charset="2"/>
              <a:buChar char="§"/>
              <a:defRPr/>
            </a:pPr>
            <a:r>
              <a:rPr lang="en-US" sz="2400" dirty="0"/>
              <a:t>Produces reasonable approximations</a:t>
            </a:r>
          </a:p>
          <a:p>
            <a:pPr lvl="1">
              <a:buFont typeface="Wingdings" panose="05000000000000000000" pitchFamily="2" charset="2"/>
              <a:buChar char="§"/>
              <a:defRPr/>
            </a:pPr>
            <a:r>
              <a:rPr lang="en-US" sz="2400" dirty="0"/>
              <a:t>Significant changes to the corresponding work activity are identified in a timely manner</a:t>
            </a:r>
          </a:p>
          <a:p>
            <a:pPr lvl="1">
              <a:buFont typeface="Wingdings" panose="05000000000000000000" pitchFamily="2" charset="2"/>
              <a:buChar char="§"/>
              <a:defRPr/>
            </a:pPr>
            <a:r>
              <a:rPr lang="en-US" sz="2400" dirty="0"/>
              <a:t>Internal controls in place to review after-the-fact interim charges based on budget estimates</a:t>
            </a:r>
          </a:p>
          <a:p>
            <a:pPr lvl="1">
              <a:buFont typeface="Wingdings" panose="05000000000000000000" pitchFamily="2" charset="2"/>
              <a:buChar char="§"/>
              <a:defRPr/>
            </a:pPr>
            <a:endParaRPr lang="en-US" sz="2600" dirty="0"/>
          </a:p>
          <a:p>
            <a:pPr lvl="1">
              <a:buFont typeface="Wingdings" panose="05000000000000000000" pitchFamily="2" charset="2"/>
              <a:buChar char="§"/>
              <a:defRPr/>
            </a:pPr>
            <a:endParaRPr lang="en-US" sz="2600" dirty="0"/>
          </a:p>
          <a:p>
            <a:pPr eaLnBrk="1" fontAlgn="auto" hangingPunct="1">
              <a:buFont typeface="Wingdings" panose="05000000000000000000" pitchFamily="2" charset="2"/>
              <a:buChar char="§"/>
              <a:defRPr/>
            </a:pPr>
            <a:endParaRPr lang="en-US" sz="2800" dirty="0"/>
          </a:p>
          <a:p>
            <a:pPr marL="0" indent="0" eaLnBrk="1" fontAlgn="auto" hangingPunct="1">
              <a:buFont typeface="Wingdings 2"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34</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4075530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Percentages</a:t>
            </a:r>
            <a:br>
              <a:rPr lang="en-US" dirty="0"/>
            </a:br>
            <a:r>
              <a:rPr lang="en-US" sz="4400" dirty="0"/>
              <a:t>200.430(i)(1)(ix)</a:t>
            </a:r>
            <a:endParaRPr lang="en-US" dirty="0"/>
          </a:p>
        </p:txBody>
      </p:sp>
      <p:sp>
        <p:nvSpPr>
          <p:cNvPr id="3" name="Content Placeholder 2"/>
          <p:cNvSpPr>
            <a:spLocks noGrp="1"/>
          </p:cNvSpPr>
          <p:nvPr>
            <p:ph idx="1"/>
          </p:nvPr>
        </p:nvSpPr>
        <p:spPr/>
        <p:txBody>
          <a:bodyPr>
            <a:normAutofit/>
          </a:bodyPr>
          <a:lstStyle/>
          <a:p>
            <a:r>
              <a:rPr lang="en-US" sz="2400" dirty="0">
                <a:solidFill>
                  <a:srgbClr val="C00000"/>
                </a:solidFill>
              </a:rPr>
              <a:t>NEW: </a:t>
            </a:r>
            <a:r>
              <a:rPr lang="en-US" sz="2400" dirty="0"/>
              <a:t>Because practices vary as to the activity constituting a full workload, records may reflect categories of activities expressed as a percentage distribution of total activities. </a:t>
            </a:r>
          </a:p>
          <a:p>
            <a:endParaRPr lang="en-US" sz="2400"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35</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52874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br>
              <a:rPr lang="en-US" dirty="0"/>
            </a:br>
            <a:r>
              <a:rPr lang="en-US" dirty="0"/>
              <a:t>200.430(i)(2)</a:t>
            </a:r>
          </a:p>
        </p:txBody>
      </p:sp>
      <p:sp>
        <p:nvSpPr>
          <p:cNvPr id="3" name="Content Placeholder 2"/>
          <p:cNvSpPr>
            <a:spLocks noGrp="1"/>
          </p:cNvSpPr>
          <p:nvPr>
            <p:ph idx="1"/>
          </p:nvPr>
        </p:nvSpPr>
        <p:spPr/>
        <p:txBody>
          <a:bodyPr/>
          <a:lstStyle/>
          <a:p>
            <a:r>
              <a:rPr lang="en-US" sz="2800" dirty="0">
                <a:solidFill>
                  <a:srgbClr val="C00000"/>
                </a:solidFill>
              </a:rPr>
              <a:t>NEW: </a:t>
            </a:r>
            <a:r>
              <a:rPr lang="en-US" sz="2800" dirty="0"/>
              <a:t>For records which meet the standards, the non-federal entity </a:t>
            </a:r>
            <a:r>
              <a:rPr lang="en-US" sz="2800" u="sng" dirty="0"/>
              <a:t>will not be required to provide additional support or documentation for the work performed.</a:t>
            </a:r>
            <a:endParaRPr lang="en-US" sz="2800" dirty="0"/>
          </a:p>
          <a:p>
            <a:endParaRPr lang="en-US" dirty="0"/>
          </a:p>
          <a:p>
            <a:r>
              <a:rPr lang="en-US" dirty="0"/>
              <a:t>DOL regulations for Fair Labor Standards Act must still be met (i.e. charges must be supported by records indicating the total number of hours worked each day).</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36</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5245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400" dirty="0">
                <a:ea typeface="ＭＳ Ｐゴシック" pitchFamily="34" charset="-128"/>
              </a:rPr>
              <a:t>Noncompliance</a:t>
            </a:r>
            <a:br>
              <a:rPr lang="en-US" sz="4400" dirty="0">
                <a:ea typeface="ＭＳ Ｐゴシック" pitchFamily="34" charset="-128"/>
              </a:rPr>
            </a:br>
            <a:r>
              <a:rPr lang="en-US" sz="4400" dirty="0">
                <a:ea typeface="ＭＳ Ｐゴシック" pitchFamily="34" charset="-128"/>
              </a:rPr>
              <a:t>200.430(i)(8)</a:t>
            </a:r>
            <a:endParaRPr lang="en-US" b="1" dirty="0"/>
          </a:p>
        </p:txBody>
      </p:sp>
      <p:sp>
        <p:nvSpPr>
          <p:cNvPr id="3" name="Content Placeholder 2"/>
          <p:cNvSpPr>
            <a:spLocks noGrp="1"/>
          </p:cNvSpPr>
          <p:nvPr>
            <p:ph idx="1"/>
          </p:nvPr>
        </p:nvSpPr>
        <p:spPr/>
        <p:txBody>
          <a:bodyPr rtlCol="0">
            <a:noAutofit/>
          </a:bodyPr>
          <a:lstStyle/>
          <a:p>
            <a:pPr eaLnBrk="1" fontAlgn="auto" hangingPunct="1">
              <a:buFont typeface="Wingdings" panose="05000000000000000000" pitchFamily="2" charset="2"/>
              <a:buChar char="§"/>
              <a:defRPr/>
            </a:pPr>
            <a:r>
              <a:rPr lang="en-US" sz="2800" dirty="0"/>
              <a:t>For a non-Federal entity where the records do not meet these standards:</a:t>
            </a:r>
          </a:p>
          <a:p>
            <a:pPr lvl="1">
              <a:defRPr/>
            </a:pPr>
            <a:r>
              <a:rPr lang="en-US" sz="2400" dirty="0"/>
              <a:t> USDE may require personnel activity reports (PARs), including prescribed certifications or equivalent documentation that support the records as required in this section. </a:t>
            </a:r>
          </a:p>
          <a:p>
            <a:pPr lvl="2">
              <a:defRPr/>
            </a:pPr>
            <a:r>
              <a:rPr lang="en-US" sz="2400" dirty="0"/>
              <a:t>PARs are not defined!!</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37</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70656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descr="C:\Users\eauerbach\AppData\Local\Microsoft\Windows\Temporary Internet Files\Content.IE5\ZYP0VC8Y\MC9004462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041418"/>
            <a:ext cx="306228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905000" y="990600"/>
            <a:ext cx="6960870" cy="2459736"/>
          </a:xfrm>
        </p:spPr>
        <p:txBody>
          <a:bodyPr/>
          <a:lstStyle/>
          <a:p>
            <a:r>
              <a:rPr lang="en-US" dirty="0"/>
              <a:t>Procurement</a:t>
            </a:r>
          </a:p>
        </p:txBody>
      </p:sp>
      <p:sp>
        <p:nvSpPr>
          <p:cNvPr id="4" name="Text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FB49FAFF-21AE-48D8-931C-44ACB47D3D49}" type="slidenum">
              <a:rPr lang="en-US" altLang="en-US" smtClean="0"/>
              <a:pPr>
                <a:defRPr/>
              </a:pPr>
              <a:t>38</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Procurement by States</a:t>
            </a:r>
            <a:br>
              <a:rPr lang="en-US" dirty="0"/>
            </a:br>
            <a:r>
              <a:rPr lang="en-US" dirty="0"/>
              <a:t>200.317</a:t>
            </a:r>
          </a:p>
        </p:txBody>
      </p:sp>
      <p:sp>
        <p:nvSpPr>
          <p:cNvPr id="18435" name="Content Placeholder 2"/>
          <p:cNvSpPr>
            <a:spLocks noGrp="1"/>
          </p:cNvSpPr>
          <p:nvPr>
            <p:ph idx="1"/>
          </p:nvPr>
        </p:nvSpPr>
        <p:spPr/>
        <p:txBody>
          <a:bodyPr rtlCol="0">
            <a:normAutofit/>
          </a:bodyPr>
          <a:lstStyle/>
          <a:p>
            <a:pPr marL="306000" indent="-306000" eaLnBrk="1" fontAlgn="auto" hangingPunct="1">
              <a:buFont typeface="Wingdings 2" charset="2"/>
              <a:buChar char=""/>
              <a:defRPr/>
            </a:pPr>
            <a:endParaRPr lang="en-US" sz="2000" dirty="0"/>
          </a:p>
          <a:p>
            <a:pPr marL="274320" indent="-274320" eaLnBrk="1" fontAlgn="auto" hangingPunct="1">
              <a:spcAft>
                <a:spcPts val="0"/>
              </a:spcAft>
              <a:buFont typeface="Wingdings 2" charset="2"/>
              <a:buChar char=""/>
              <a:defRPr/>
            </a:pPr>
            <a:r>
              <a:rPr lang="en-US" sz="2400" dirty="0">
                <a:solidFill>
                  <a:schemeClr val="tx1"/>
                </a:solidFill>
              </a:rPr>
              <a:t>Still provides flexibility for States</a:t>
            </a:r>
          </a:p>
          <a:p>
            <a:pPr marL="274320" indent="-274320" eaLnBrk="1" fontAlgn="auto" hangingPunct="1">
              <a:spcAft>
                <a:spcPts val="0"/>
              </a:spcAft>
              <a:buFont typeface="Wingdings 2" charset="2"/>
              <a:buChar char=""/>
              <a:defRPr/>
            </a:pPr>
            <a:r>
              <a:rPr lang="en-US" sz="2400" dirty="0"/>
              <a:t>A</a:t>
            </a:r>
            <a:r>
              <a:rPr lang="en-US" sz="2400" dirty="0">
                <a:solidFill>
                  <a:schemeClr val="tx1"/>
                </a:solidFill>
              </a:rPr>
              <a:t>ll other nonfederal entities follow policies and procedures under Section 200.318-200.326.</a:t>
            </a:r>
          </a:p>
          <a:p>
            <a:pPr marL="306000" indent="-306000" eaLnBrk="1" fontAlgn="auto" hangingPunct="1">
              <a:buFont typeface="Wingdings 2" charset="2"/>
              <a:buChar char=""/>
              <a:defRPr/>
            </a:pPr>
            <a:endParaRPr lang="en-US"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39</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Parts of the NEW EDGAR</a:t>
            </a:r>
          </a:p>
        </p:txBody>
      </p:sp>
      <p:sp>
        <p:nvSpPr>
          <p:cNvPr id="3" name="Content Placeholder 2"/>
          <p:cNvSpPr>
            <a:spLocks noGrp="1"/>
          </p:cNvSpPr>
          <p:nvPr>
            <p:ph idx="1"/>
          </p:nvPr>
        </p:nvSpPr>
        <p:spPr>
          <a:xfrm>
            <a:off x="581025" y="2047784"/>
            <a:ext cx="7989888" cy="4273641"/>
          </a:xfrm>
        </p:spPr>
        <p:txBody>
          <a:bodyPr>
            <a:normAutofit/>
          </a:bodyPr>
          <a:lstStyle/>
          <a:p>
            <a:r>
              <a:rPr lang="en-US" sz="2800" b="1" dirty="0"/>
              <a:t>Title 34</a:t>
            </a:r>
          </a:p>
          <a:p>
            <a:pPr lvl="1"/>
            <a:r>
              <a:rPr lang="en-US" sz="2000" dirty="0"/>
              <a:t>Part 75 – Direct Grant Programs</a:t>
            </a:r>
          </a:p>
          <a:p>
            <a:pPr lvl="1"/>
            <a:r>
              <a:rPr lang="en-US" sz="2000" dirty="0"/>
              <a:t>Part 76 – State-Administered Programs</a:t>
            </a:r>
          </a:p>
          <a:p>
            <a:pPr lvl="1"/>
            <a:r>
              <a:rPr lang="en-US" sz="2000" dirty="0"/>
              <a:t>Part 77 – Definitions</a:t>
            </a:r>
          </a:p>
          <a:p>
            <a:pPr lvl="1"/>
            <a:r>
              <a:rPr lang="en-US" sz="2000" dirty="0"/>
              <a:t>Part 81 – General Education Provisions Act (GEPA) </a:t>
            </a:r>
          </a:p>
          <a:p>
            <a:r>
              <a:rPr lang="en-US" sz="2800" b="1" dirty="0"/>
              <a:t>Title 2</a:t>
            </a:r>
          </a:p>
          <a:p>
            <a:pPr lvl="1"/>
            <a:r>
              <a:rPr lang="en-US" sz="2000" dirty="0"/>
              <a:t>Part 200 – Cost/Administrative/Audit Rules</a:t>
            </a:r>
          </a:p>
          <a:p>
            <a:pPr lvl="1"/>
            <a:r>
              <a:rPr lang="en-US" sz="2000" dirty="0"/>
              <a:t>Part 3474 – USDE Exceptions – Adopts Part 200</a:t>
            </a:r>
          </a:p>
          <a:p>
            <a:pPr lvl="1"/>
            <a:r>
              <a:rPr lang="en-US" sz="2000" dirty="0"/>
              <a:t>Part 3485 – Nonprocurement Debarment and Suspension </a:t>
            </a:r>
          </a:p>
          <a:p>
            <a:pPr lvl="2"/>
            <a:r>
              <a:rPr lang="en-US" sz="1800" dirty="0"/>
              <a:t>Incorporates 2 CFR Part 180, OMB’s Guidelines on Debarment and Suspension</a:t>
            </a:r>
          </a:p>
          <a:p>
            <a:pPr lvl="1"/>
            <a:endParaRPr lang="en-US"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4</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298295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General Procurement Standards </a:t>
            </a:r>
            <a:br>
              <a:rPr lang="en-US" dirty="0"/>
            </a:br>
            <a:r>
              <a:rPr lang="en-US" dirty="0"/>
              <a:t>200.318(a)</a:t>
            </a:r>
            <a:endParaRPr lang="en-US" dirty="0">
              <a:solidFill>
                <a:srgbClr val="C00000"/>
              </a:solidFill>
            </a:endParaRPr>
          </a:p>
        </p:txBody>
      </p:sp>
      <p:sp>
        <p:nvSpPr>
          <p:cNvPr id="60419" name="Content Placeholder 2"/>
          <p:cNvSpPr>
            <a:spLocks noGrp="1"/>
          </p:cNvSpPr>
          <p:nvPr>
            <p:ph idx="1"/>
          </p:nvPr>
        </p:nvSpPr>
        <p:spPr>
          <a:xfrm>
            <a:off x="685800" y="2286000"/>
            <a:ext cx="7772400" cy="3886200"/>
          </a:xfrm>
        </p:spPr>
        <p:txBody>
          <a:bodyPr/>
          <a:lstStyle/>
          <a:p>
            <a:pPr eaLnBrk="1" hangingPunct="1"/>
            <a:r>
              <a:rPr lang="en-US" altLang="en-US" sz="2400" dirty="0"/>
              <a:t>All nonfederal entities must have </a:t>
            </a:r>
            <a:r>
              <a:rPr lang="en-US" altLang="en-US" sz="2400" u="sng" dirty="0"/>
              <a:t>documented</a:t>
            </a:r>
            <a:r>
              <a:rPr lang="en-US" altLang="en-US" sz="2400" dirty="0"/>
              <a:t> procurement procedures which reflect applicable Federal, State, and local laws and regulations.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40</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ltLang="en-US" dirty="0"/>
              <a:t>Contract Administration 200.318(b)</a:t>
            </a:r>
          </a:p>
        </p:txBody>
      </p:sp>
      <p:sp>
        <p:nvSpPr>
          <p:cNvPr id="73734" name="Rectangle 3"/>
          <p:cNvSpPr>
            <a:spLocks noGrp="1" noChangeArrowheads="1"/>
          </p:cNvSpPr>
          <p:nvPr>
            <p:ph idx="1"/>
          </p:nvPr>
        </p:nvSpPr>
        <p:spPr/>
        <p:txBody>
          <a:bodyPr/>
          <a:lstStyle/>
          <a:p>
            <a:pPr eaLnBrk="1" hangingPunct="1"/>
            <a:r>
              <a:rPr lang="en-US" altLang="en-US" sz="2400" dirty="0">
                <a:solidFill>
                  <a:schemeClr val="tx1"/>
                </a:solidFill>
              </a:rPr>
              <a:t>Nonfederal entities must </a:t>
            </a:r>
            <a:r>
              <a:rPr lang="en-US" altLang="en-US" sz="2400" u="sng" dirty="0">
                <a:solidFill>
                  <a:schemeClr val="tx1"/>
                </a:solidFill>
              </a:rPr>
              <a:t>maintain oversight </a:t>
            </a:r>
            <a:r>
              <a:rPr lang="en-US" altLang="en-US" sz="2400" dirty="0">
                <a:solidFill>
                  <a:schemeClr val="tx1"/>
                </a:solidFill>
              </a:rPr>
              <a:t>to ensure that contractors perform in accordance with the terms, conditions, and specifications of the contract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41</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altLang="en-US" dirty="0"/>
              <a:t>Conflict of Interest </a:t>
            </a:r>
            <a:br>
              <a:rPr lang="en-US" altLang="en-US" dirty="0"/>
            </a:br>
            <a:r>
              <a:rPr lang="en-US" altLang="en-US" dirty="0"/>
              <a:t>200.318(c)(1)</a:t>
            </a:r>
          </a:p>
        </p:txBody>
      </p:sp>
      <p:sp>
        <p:nvSpPr>
          <p:cNvPr id="64515" name="Content Placeholder 2"/>
          <p:cNvSpPr>
            <a:spLocks noGrp="1"/>
          </p:cNvSpPr>
          <p:nvPr>
            <p:ph idx="1"/>
          </p:nvPr>
        </p:nvSpPr>
        <p:spPr>
          <a:xfrm>
            <a:off x="385763" y="2044700"/>
            <a:ext cx="8382000" cy="4089400"/>
          </a:xfrm>
        </p:spPr>
        <p:txBody>
          <a:bodyPr/>
          <a:lstStyle/>
          <a:p>
            <a:pPr eaLnBrk="1" hangingPunct="1"/>
            <a:r>
              <a:rPr lang="en-US" altLang="en-US" sz="2400" dirty="0"/>
              <a:t>Must maintain written standard of conduct, including conflict of interest policy.</a:t>
            </a:r>
          </a:p>
          <a:p>
            <a:pPr eaLnBrk="1" hangingPunct="1"/>
            <a:r>
              <a:rPr lang="en-US" altLang="en-US" sz="2400" dirty="0"/>
              <a:t>A conflict of interest arises when any of the following has a financial or other interest in the firm selected for award:</a:t>
            </a:r>
          </a:p>
          <a:p>
            <a:pPr lvl="1" eaLnBrk="1" hangingPunct="1"/>
            <a:r>
              <a:rPr lang="en-US" altLang="en-US" sz="1800" dirty="0"/>
              <a:t>Employee, officer or agent</a:t>
            </a:r>
          </a:p>
          <a:p>
            <a:pPr lvl="1" eaLnBrk="1" hangingPunct="1"/>
            <a:r>
              <a:rPr lang="en-US" altLang="en-US" sz="1800" dirty="0"/>
              <a:t>Any member of that person’s immediate family</a:t>
            </a:r>
          </a:p>
          <a:p>
            <a:pPr lvl="1" eaLnBrk="1" hangingPunct="1"/>
            <a:r>
              <a:rPr lang="en-US" altLang="en-US" sz="1800" dirty="0"/>
              <a:t>That person’s partner</a:t>
            </a:r>
          </a:p>
          <a:p>
            <a:pPr lvl="1" eaLnBrk="1" hangingPunct="1"/>
            <a:r>
              <a:rPr lang="en-US" altLang="en-US" sz="1800" dirty="0"/>
              <a:t>An organization which employs, or is about to employ, any of the above or has a financial interest in the firm selected for award</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42</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altLang="en-US" dirty="0"/>
              <a:t>Conflict of Interest (cont.)</a:t>
            </a:r>
            <a:br>
              <a:rPr lang="en-US" altLang="en-US" dirty="0"/>
            </a:br>
            <a:r>
              <a:rPr lang="en-US" altLang="en-US" dirty="0"/>
              <a:t>200.318(c)(1)</a:t>
            </a:r>
          </a:p>
        </p:txBody>
      </p:sp>
      <p:sp>
        <p:nvSpPr>
          <p:cNvPr id="64515" name="Content Placeholder 2"/>
          <p:cNvSpPr>
            <a:spLocks noGrp="1"/>
          </p:cNvSpPr>
          <p:nvPr>
            <p:ph idx="1"/>
          </p:nvPr>
        </p:nvSpPr>
        <p:spPr>
          <a:xfrm>
            <a:off x="385763" y="2209800"/>
            <a:ext cx="8382000" cy="3924300"/>
          </a:xfrm>
        </p:spPr>
        <p:txBody>
          <a:bodyPr/>
          <a:lstStyle/>
          <a:p>
            <a:pPr eaLnBrk="1" hangingPunct="1"/>
            <a:r>
              <a:rPr lang="en-US" altLang="en-US" sz="2400" dirty="0"/>
              <a:t>Must neither solicit nor accept gratuities, favors, or anything of monetary value from contractors/ subcontractors. </a:t>
            </a:r>
          </a:p>
          <a:p>
            <a:pPr eaLnBrk="1" hangingPunct="1"/>
            <a:r>
              <a:rPr lang="en-US" altLang="en-US" sz="2400" dirty="0"/>
              <a:t>However, may set standards for situations in which the financial interest is not substantial or the gift is an unsolicited item of nominal value.</a:t>
            </a:r>
          </a:p>
          <a:p>
            <a:pPr eaLnBrk="1" hangingPunct="1"/>
            <a:r>
              <a:rPr lang="en-US" altLang="en-US" sz="2400" dirty="0"/>
              <a:t>Standards of conduct must </a:t>
            </a:r>
            <a:br>
              <a:rPr lang="en-US" altLang="en-US" sz="2400" dirty="0"/>
            </a:br>
            <a:r>
              <a:rPr lang="en-US" altLang="en-US" sz="2400" dirty="0"/>
              <a:t>include disciplinary actions </a:t>
            </a:r>
            <a:br>
              <a:rPr lang="en-US" altLang="en-US" sz="2400" dirty="0"/>
            </a:br>
            <a:r>
              <a:rPr lang="en-US" altLang="en-US" sz="2400" dirty="0"/>
              <a:t>applies for violations.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74" t="11395" r="3038" b="15679"/>
          <a:stretch/>
        </p:blipFill>
        <p:spPr>
          <a:xfrm rot="16200000">
            <a:off x="5600700" y="4359847"/>
            <a:ext cx="1752600" cy="2438400"/>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43</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638716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Conflict of Interest (cont.)</a:t>
            </a:r>
            <a:br>
              <a:rPr lang="en-US" dirty="0"/>
            </a:br>
            <a:r>
              <a:rPr lang="en-US" altLang="en-US" dirty="0"/>
              <a:t>200.318(c)(2)</a:t>
            </a:r>
            <a:endParaRPr lang="en-US" dirty="0">
              <a:solidFill>
                <a:srgbClr val="C00000"/>
              </a:solidFill>
            </a:endParaRPr>
          </a:p>
        </p:txBody>
      </p:sp>
      <p:sp>
        <p:nvSpPr>
          <p:cNvPr id="24579" name="Content Placeholder 2"/>
          <p:cNvSpPr>
            <a:spLocks noGrp="1"/>
          </p:cNvSpPr>
          <p:nvPr>
            <p:ph idx="1"/>
          </p:nvPr>
        </p:nvSpPr>
        <p:spPr>
          <a:xfrm>
            <a:off x="685800" y="2362200"/>
            <a:ext cx="7772400" cy="3810000"/>
          </a:xfrm>
        </p:spPr>
        <p:txBody>
          <a:bodyPr rtlCol="0">
            <a:normAutofit/>
          </a:bodyPr>
          <a:lstStyle/>
          <a:p>
            <a:pPr marL="306000" indent="-306000" eaLnBrk="1" fontAlgn="auto" hangingPunct="1">
              <a:buFont typeface="Wingdings 2" charset="2"/>
              <a:buChar char=""/>
              <a:defRPr/>
            </a:pPr>
            <a:r>
              <a:rPr lang="en-US" altLang="en-US" sz="2400" dirty="0">
                <a:solidFill>
                  <a:srgbClr val="C00000"/>
                </a:solidFill>
              </a:rPr>
              <a:t>NEW: </a:t>
            </a:r>
            <a:r>
              <a:rPr lang="en-US" altLang="en-US" sz="2400" dirty="0"/>
              <a:t>If the non-federal entity has a parent, affiliate, or subsidiary organization that is not a state or local government the entity must also maintain written standards of conduct covering organization conflicts of interest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44</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Conflict of Interest (cont.)</a:t>
            </a:r>
            <a:br>
              <a:rPr lang="en-US" dirty="0"/>
            </a:br>
            <a:r>
              <a:rPr lang="en-US" dirty="0"/>
              <a:t>200.112</a:t>
            </a:r>
            <a:endParaRPr lang="en-US" dirty="0">
              <a:solidFill>
                <a:srgbClr val="C00000"/>
              </a:solidFill>
            </a:endParaRPr>
          </a:p>
        </p:txBody>
      </p:sp>
      <p:sp>
        <p:nvSpPr>
          <p:cNvPr id="24579" name="Content Placeholder 2"/>
          <p:cNvSpPr>
            <a:spLocks noGrp="1"/>
          </p:cNvSpPr>
          <p:nvPr>
            <p:ph idx="1"/>
          </p:nvPr>
        </p:nvSpPr>
        <p:spPr>
          <a:xfrm>
            <a:off x="685800" y="2286000"/>
            <a:ext cx="7772400" cy="3886200"/>
          </a:xfrm>
        </p:spPr>
        <p:txBody>
          <a:bodyPr rtlCol="0">
            <a:normAutofit/>
          </a:bodyPr>
          <a:lstStyle/>
          <a:p>
            <a:pPr marL="306000" indent="-306000" eaLnBrk="1" fontAlgn="auto" hangingPunct="1">
              <a:buFont typeface="Wingdings 2" charset="2"/>
              <a:buChar char=""/>
              <a:defRPr/>
            </a:pPr>
            <a:r>
              <a:rPr lang="en-US" altLang="en-US" sz="2400" dirty="0"/>
              <a:t>The Federal awarding agency must establish conflict of interest policies for Federal awards.</a:t>
            </a:r>
          </a:p>
          <a:p>
            <a:pPr marL="306000" indent="-306000" eaLnBrk="1" fontAlgn="auto" hangingPunct="1">
              <a:buFont typeface="Wingdings 2" charset="2"/>
              <a:buChar char=""/>
              <a:defRPr/>
            </a:pPr>
            <a:r>
              <a:rPr lang="en-US" altLang="en-US" sz="2400" dirty="0">
                <a:solidFill>
                  <a:srgbClr val="C00000"/>
                </a:solidFill>
              </a:rPr>
              <a:t>NEW: </a:t>
            </a:r>
            <a:r>
              <a:rPr lang="en-US" altLang="en-US" sz="2400" dirty="0"/>
              <a:t>All non federal entities must establish conflict of interest policies, </a:t>
            </a:r>
            <a:r>
              <a:rPr lang="en-US" altLang="en-US" sz="2400" u="sng" dirty="0"/>
              <a:t>and disclose in writing any potential conflict to federal awarding agency in accordance with applicable Federal awarding agency policy</a:t>
            </a:r>
            <a:r>
              <a:rPr lang="en-US" altLang="en-US" sz="2400" dirty="0"/>
              <a:t>.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45</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59618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US" altLang="en-US" dirty="0"/>
              <a:t>Vendor Selection Process</a:t>
            </a:r>
            <a:br>
              <a:rPr lang="en-US" altLang="en-US" dirty="0"/>
            </a:br>
            <a:r>
              <a:rPr lang="en-US" altLang="en-US" dirty="0"/>
              <a:t>200.318(h)</a:t>
            </a:r>
          </a:p>
        </p:txBody>
      </p:sp>
      <p:sp>
        <p:nvSpPr>
          <p:cNvPr id="40963" name="Rectangle 3"/>
          <p:cNvSpPr>
            <a:spLocks noGrp="1" noChangeArrowheads="1"/>
          </p:cNvSpPr>
          <p:nvPr>
            <p:ph idx="1"/>
          </p:nvPr>
        </p:nvSpPr>
        <p:spPr>
          <a:xfrm>
            <a:off x="685800" y="2209800"/>
            <a:ext cx="7772400" cy="3962400"/>
          </a:xfrm>
        </p:spPr>
        <p:txBody>
          <a:bodyPr/>
          <a:lstStyle/>
          <a:p>
            <a:r>
              <a:rPr lang="en-US" altLang="en-US" sz="2000" dirty="0"/>
              <a:t>Must award contracts only to responsible contractors possessing the ability to perform successfully:</a:t>
            </a:r>
          </a:p>
          <a:p>
            <a:pPr lvl="1"/>
            <a:r>
              <a:rPr lang="en-US" altLang="en-US" sz="1800" dirty="0"/>
              <a:t>Contractor integrity</a:t>
            </a:r>
          </a:p>
          <a:p>
            <a:pPr lvl="1"/>
            <a:r>
              <a:rPr lang="en-US" altLang="en-US" sz="1800" dirty="0"/>
              <a:t>Compliance with public policy</a:t>
            </a:r>
          </a:p>
          <a:p>
            <a:pPr lvl="1"/>
            <a:r>
              <a:rPr lang="en-US" altLang="en-US" sz="1800" dirty="0"/>
              <a:t>Record of past performance</a:t>
            </a:r>
          </a:p>
          <a:p>
            <a:pPr lvl="1"/>
            <a:r>
              <a:rPr lang="en-US" altLang="en-US" sz="1800" dirty="0"/>
              <a:t>Financial and technical resources</a:t>
            </a:r>
          </a:p>
          <a:p>
            <a:pPr lvl="1"/>
            <a:endParaRPr lang="en-US" altLang="en-US" sz="1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46</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059288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defRPr/>
            </a:pPr>
            <a:r>
              <a:rPr lang="en-US" altLang="en-US" sz="4000" dirty="0"/>
              <a:t>Methods of Procurement</a:t>
            </a:r>
            <a:br>
              <a:rPr lang="en-US" altLang="en-US" sz="4000" dirty="0"/>
            </a:br>
            <a:r>
              <a:rPr lang="en-US" altLang="en-US" sz="4000" dirty="0"/>
              <a:t>200.320</a:t>
            </a:r>
          </a:p>
        </p:txBody>
      </p:sp>
      <p:sp>
        <p:nvSpPr>
          <p:cNvPr id="67587" name="Rectangle 3"/>
          <p:cNvSpPr>
            <a:spLocks noGrp="1" noChangeArrowheads="1"/>
          </p:cNvSpPr>
          <p:nvPr>
            <p:ph idx="1"/>
          </p:nvPr>
        </p:nvSpPr>
        <p:spPr>
          <a:xfrm>
            <a:off x="685800" y="2209800"/>
            <a:ext cx="7772400" cy="3962400"/>
          </a:xfrm>
        </p:spPr>
        <p:txBody>
          <a:bodyPr/>
          <a:lstStyle/>
          <a:p>
            <a:pPr eaLnBrk="1" hangingPunct="1"/>
            <a:r>
              <a:rPr lang="en-US" altLang="en-US" sz="2400" dirty="0"/>
              <a:t>Method of procurement:</a:t>
            </a:r>
          </a:p>
          <a:p>
            <a:pPr lvl="1" eaLnBrk="1" hangingPunct="1"/>
            <a:r>
              <a:rPr lang="en-US" altLang="en-US" sz="2000" dirty="0">
                <a:solidFill>
                  <a:srgbClr val="C00000"/>
                </a:solidFill>
              </a:rPr>
              <a:t>NEW: </a:t>
            </a:r>
            <a:r>
              <a:rPr lang="en-US" altLang="en-US" sz="2000" dirty="0"/>
              <a:t>Micro-purchase</a:t>
            </a:r>
          </a:p>
          <a:p>
            <a:pPr lvl="1" eaLnBrk="1" hangingPunct="1"/>
            <a:r>
              <a:rPr lang="en-US" altLang="en-US" sz="2000" dirty="0"/>
              <a:t>Small purchase procedures</a:t>
            </a:r>
          </a:p>
          <a:p>
            <a:pPr lvl="1" eaLnBrk="1" hangingPunct="1"/>
            <a:r>
              <a:rPr lang="en-US" altLang="en-US" sz="2000" dirty="0"/>
              <a:t>Competitive sealed bids</a:t>
            </a:r>
          </a:p>
          <a:p>
            <a:pPr lvl="1" eaLnBrk="1" hangingPunct="1"/>
            <a:r>
              <a:rPr lang="en-US" altLang="en-US" sz="2000" dirty="0"/>
              <a:t>Competitive proposals</a:t>
            </a:r>
          </a:p>
          <a:p>
            <a:pPr lvl="1" eaLnBrk="1" hangingPunct="1"/>
            <a:r>
              <a:rPr lang="en-US" altLang="en-US" sz="2000" dirty="0"/>
              <a:t>Noncompetitive proposals</a:t>
            </a:r>
          </a:p>
          <a:p>
            <a:pPr marL="323850" lvl="1" indent="0" eaLnBrk="1" hangingPunct="1">
              <a:buNone/>
            </a:pPr>
            <a:endParaRPr lang="en-US" altLang="en-US" sz="1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47</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defRPr/>
            </a:pPr>
            <a:r>
              <a:rPr lang="en-US" altLang="en-US" sz="4000" dirty="0"/>
              <a:t>Micro-Purchase </a:t>
            </a:r>
            <a:br>
              <a:rPr lang="en-US" altLang="en-US" sz="4000" dirty="0"/>
            </a:br>
            <a:r>
              <a:rPr lang="en-US" altLang="en-US" sz="4000" dirty="0"/>
              <a:t>300.320(</a:t>
            </a:r>
            <a:r>
              <a:rPr lang="en-US" altLang="en-US" sz="4000" cap="none" dirty="0"/>
              <a:t>a</a:t>
            </a:r>
            <a:r>
              <a:rPr lang="en-US" altLang="en-US" sz="4000" dirty="0"/>
              <a:t>)</a:t>
            </a:r>
          </a:p>
        </p:txBody>
      </p:sp>
      <p:sp>
        <p:nvSpPr>
          <p:cNvPr id="68611" name="Content Placeholder 2"/>
          <p:cNvSpPr>
            <a:spLocks noGrp="1"/>
          </p:cNvSpPr>
          <p:nvPr>
            <p:ph idx="1"/>
          </p:nvPr>
        </p:nvSpPr>
        <p:spPr/>
        <p:txBody>
          <a:bodyPr/>
          <a:lstStyle/>
          <a:p>
            <a:r>
              <a:rPr lang="en-US" dirty="0">
                <a:solidFill>
                  <a:srgbClr val="C00000"/>
                </a:solidFill>
              </a:rPr>
              <a:t>NEW: </a:t>
            </a:r>
            <a:r>
              <a:rPr lang="en-US" altLang="en-US" sz="2000" dirty="0"/>
              <a:t>Acquisition of supplies and services under $3,500 or less.</a:t>
            </a:r>
          </a:p>
          <a:p>
            <a:pPr eaLnBrk="1" hangingPunct="1"/>
            <a:r>
              <a:rPr lang="en-US" altLang="en-US" sz="2000" dirty="0"/>
              <a:t>May be awarded without soliciting competitive quotations if nonfederal entity considers the cost reasonable. </a:t>
            </a:r>
          </a:p>
          <a:p>
            <a:pPr eaLnBrk="1" hangingPunct="1"/>
            <a:r>
              <a:rPr lang="en-US" altLang="en-US" sz="2000" dirty="0"/>
              <a:t>To the extent practicable must distribute micro-purchases equitably among qualified suppliers.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48</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026146" cy="1230313"/>
          </a:xfrm>
        </p:spPr>
        <p:txBody>
          <a:bodyPr>
            <a:normAutofit fontScale="90000"/>
          </a:bodyPr>
          <a:lstStyle/>
          <a:p>
            <a:pPr>
              <a:defRPr/>
            </a:pPr>
            <a:r>
              <a:rPr lang="en-US" altLang="en-US" dirty="0"/>
              <a:t>Small Purchase Procedures</a:t>
            </a:r>
            <a:br>
              <a:rPr lang="en-US" altLang="en-US" dirty="0"/>
            </a:br>
            <a:r>
              <a:rPr lang="en-US" altLang="en-US" sz="4400" dirty="0"/>
              <a:t>300.320(b)</a:t>
            </a:r>
            <a:endParaRPr lang="en-US" altLang="en-US" dirty="0"/>
          </a:p>
        </p:txBody>
      </p:sp>
      <p:sp>
        <p:nvSpPr>
          <p:cNvPr id="69635" name="Rectangle 3"/>
          <p:cNvSpPr>
            <a:spLocks noGrp="1" noChangeArrowheads="1"/>
          </p:cNvSpPr>
          <p:nvPr>
            <p:ph idx="1"/>
          </p:nvPr>
        </p:nvSpPr>
        <p:spPr>
          <a:xfrm>
            <a:off x="457199" y="1905000"/>
            <a:ext cx="8348663" cy="4194175"/>
          </a:xfrm>
        </p:spPr>
        <p:txBody>
          <a:bodyPr/>
          <a:lstStyle/>
          <a:p>
            <a:r>
              <a:rPr lang="en-US" altLang="en-US" sz="2400" dirty="0"/>
              <a:t>Good or service that costs $150,000 or less </a:t>
            </a:r>
          </a:p>
          <a:p>
            <a:pPr lvl="1"/>
            <a:r>
              <a:rPr lang="en-US" altLang="en-US" sz="2200" dirty="0"/>
              <a:t>(</a:t>
            </a:r>
            <a:r>
              <a:rPr lang="en-US" sz="2200" dirty="0">
                <a:solidFill>
                  <a:srgbClr val="C00000"/>
                </a:solidFill>
              </a:rPr>
              <a:t>NEW: </a:t>
            </a:r>
            <a:r>
              <a:rPr lang="en-US" altLang="en-US" sz="2200" dirty="0"/>
              <a:t>Simplified Acquisition Threshold was raised under 200.88)</a:t>
            </a:r>
          </a:p>
          <a:p>
            <a:pPr lvl="1" eaLnBrk="1" hangingPunct="1"/>
            <a:r>
              <a:rPr lang="en-US" altLang="en-US" sz="2000" dirty="0"/>
              <a:t>Organization may set lower threshold</a:t>
            </a:r>
          </a:p>
          <a:p>
            <a:pPr eaLnBrk="1" hangingPunct="1"/>
            <a:r>
              <a:rPr lang="en-US" altLang="en-US" sz="2400" dirty="0"/>
              <a:t>Must obtain price or rate quotes from an adequate number of qualified sources</a:t>
            </a:r>
          </a:p>
          <a:p>
            <a:pPr eaLnBrk="1" hangingPunct="1"/>
            <a:r>
              <a:rPr lang="en-US" altLang="en-US" sz="2400" dirty="0"/>
              <a:t>“Relatively simply and informal”</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49</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90480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533400"/>
            <a:ext cx="8534400" cy="1219200"/>
          </a:xfrm>
        </p:spPr>
        <p:txBody>
          <a:bodyPr>
            <a:normAutofit/>
          </a:bodyPr>
          <a:lstStyle/>
          <a:p>
            <a:pPr eaLnBrk="1" fontAlgn="auto" hangingPunct="1">
              <a:spcAft>
                <a:spcPts val="0"/>
              </a:spcAft>
              <a:defRPr/>
            </a:pPr>
            <a:r>
              <a:rPr lang="en-US" sz="3600" dirty="0"/>
              <a:t>Prior Rules </a:t>
            </a:r>
            <a:br>
              <a:rPr lang="en-US" sz="3600" dirty="0"/>
            </a:br>
            <a:r>
              <a:rPr lang="en-US" sz="3600" dirty="0"/>
              <a:t>(Incorporated Into the NEW EDGAR)</a:t>
            </a:r>
          </a:p>
        </p:txBody>
      </p:sp>
      <p:sp>
        <p:nvSpPr>
          <p:cNvPr id="17411" name="Content Placeholder 2"/>
          <p:cNvSpPr>
            <a:spLocks noGrp="1"/>
          </p:cNvSpPr>
          <p:nvPr>
            <p:ph idx="1"/>
          </p:nvPr>
        </p:nvSpPr>
        <p:spPr>
          <a:xfrm>
            <a:off x="533400" y="2057400"/>
            <a:ext cx="8382000" cy="4419600"/>
          </a:xfrm>
        </p:spPr>
        <p:txBody>
          <a:bodyPr/>
          <a:lstStyle/>
          <a:p>
            <a:pPr eaLnBrk="1" hangingPunct="1"/>
            <a:r>
              <a:rPr lang="en-US" altLang="en-US" sz="2400" dirty="0"/>
              <a:t>A-21 – Cost Rules – Rules – IHEs</a:t>
            </a:r>
          </a:p>
          <a:p>
            <a:pPr eaLnBrk="1" hangingPunct="1"/>
            <a:r>
              <a:rPr lang="en-US" altLang="en-US" sz="2400" dirty="0"/>
              <a:t>A-87 – Cost Rules – State / Local Gov’t</a:t>
            </a:r>
          </a:p>
          <a:p>
            <a:pPr eaLnBrk="1" hangingPunct="1"/>
            <a:r>
              <a:rPr lang="en-US" altLang="en-US" sz="2400" dirty="0"/>
              <a:t>A-122 – Cost Rules – Nonprofit</a:t>
            </a:r>
          </a:p>
          <a:p>
            <a:pPr eaLnBrk="1" hangingPunct="1"/>
            <a:r>
              <a:rPr lang="en-US" altLang="en-US" sz="2400" dirty="0"/>
              <a:t>A-102 – Administrative Rules State / Local Gov’t</a:t>
            </a:r>
          </a:p>
          <a:p>
            <a:pPr eaLnBrk="1" hangingPunct="1"/>
            <a:r>
              <a:rPr lang="en-US" altLang="en-US" sz="2400" dirty="0"/>
              <a:t>A-110 – Administrative Rules IHEs</a:t>
            </a:r>
          </a:p>
          <a:p>
            <a:pPr eaLnBrk="1" hangingPunct="1"/>
            <a:r>
              <a:rPr lang="en-US" altLang="en-US" sz="2400" dirty="0"/>
              <a:t>A-133 – Audit Rules</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026146" cy="1230313"/>
          </a:xfrm>
        </p:spPr>
        <p:txBody>
          <a:bodyPr>
            <a:normAutofit fontScale="90000"/>
          </a:bodyPr>
          <a:lstStyle/>
          <a:p>
            <a:pPr>
              <a:defRPr/>
            </a:pPr>
            <a:r>
              <a:rPr lang="en-US" altLang="en-US" dirty="0"/>
              <a:t>Sealed Bids</a:t>
            </a:r>
            <a:br>
              <a:rPr lang="en-US" altLang="en-US" dirty="0"/>
            </a:br>
            <a:r>
              <a:rPr lang="en-US" altLang="en-US" sz="4400" dirty="0"/>
              <a:t>300.320(c)</a:t>
            </a:r>
            <a:endParaRPr lang="en-US" altLang="en-US" dirty="0"/>
          </a:p>
        </p:txBody>
      </p:sp>
      <p:sp>
        <p:nvSpPr>
          <p:cNvPr id="69635" name="Rectangle 3"/>
          <p:cNvSpPr>
            <a:spLocks noGrp="1" noChangeArrowheads="1"/>
          </p:cNvSpPr>
          <p:nvPr>
            <p:ph idx="1"/>
          </p:nvPr>
        </p:nvSpPr>
        <p:spPr>
          <a:xfrm>
            <a:off x="457199" y="1905000"/>
            <a:ext cx="8348663" cy="4194175"/>
          </a:xfrm>
        </p:spPr>
        <p:txBody>
          <a:bodyPr/>
          <a:lstStyle/>
          <a:p>
            <a:pPr eaLnBrk="1" hangingPunct="1"/>
            <a:r>
              <a:rPr lang="en-US" altLang="en-US" sz="2400" dirty="0"/>
              <a:t>Over $150,000 </a:t>
            </a:r>
          </a:p>
          <a:p>
            <a:pPr lvl="1" eaLnBrk="1" hangingPunct="1"/>
            <a:r>
              <a:rPr lang="en-US" altLang="en-US" sz="2000" dirty="0"/>
              <a:t>Organization may set lower threshold</a:t>
            </a:r>
          </a:p>
          <a:p>
            <a:r>
              <a:rPr lang="en-US" altLang="en-US" sz="2400" dirty="0"/>
              <a:t>Bids are publically solicited. </a:t>
            </a:r>
          </a:p>
          <a:p>
            <a:r>
              <a:rPr lang="en-US" altLang="en-US" sz="2400" dirty="0"/>
              <a:t>Appropriate when:</a:t>
            </a:r>
          </a:p>
          <a:p>
            <a:pPr lvl="1"/>
            <a:r>
              <a:rPr lang="en-US" altLang="en-US" sz="2000" dirty="0"/>
              <a:t>A complete, adequate and realistic specification or description of good or service is available; </a:t>
            </a:r>
          </a:p>
          <a:p>
            <a:pPr lvl="1"/>
            <a:r>
              <a:rPr lang="en-US" altLang="en-US" sz="2000" dirty="0"/>
              <a:t>Two or more responsible bidders are willing and able to compete effectively for the business</a:t>
            </a:r>
          </a:p>
          <a:p>
            <a:pPr lvl="1"/>
            <a:r>
              <a:rPr lang="en-US" altLang="en-US" sz="2000" dirty="0"/>
              <a:t>Selection of vendor can be made principally based on price and it’s a firm fixed price contract.</a:t>
            </a:r>
          </a:p>
          <a:p>
            <a:endParaRPr lang="en-US" altLang="en-US"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04801"/>
            <a:ext cx="2844546" cy="1935112"/>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50</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026146" cy="1230313"/>
          </a:xfrm>
        </p:spPr>
        <p:txBody>
          <a:bodyPr>
            <a:normAutofit fontScale="90000"/>
          </a:bodyPr>
          <a:lstStyle/>
          <a:p>
            <a:pPr>
              <a:defRPr/>
            </a:pPr>
            <a:r>
              <a:rPr lang="en-US" altLang="en-US" dirty="0"/>
              <a:t>Competitive Proposals</a:t>
            </a:r>
            <a:br>
              <a:rPr lang="en-US" altLang="en-US" dirty="0"/>
            </a:br>
            <a:r>
              <a:rPr lang="en-US" altLang="en-US" sz="4400" dirty="0"/>
              <a:t>300.320(d)</a:t>
            </a:r>
            <a:endParaRPr lang="en-US" altLang="en-US" dirty="0"/>
          </a:p>
        </p:txBody>
      </p:sp>
      <p:sp>
        <p:nvSpPr>
          <p:cNvPr id="69635" name="Rectangle 3"/>
          <p:cNvSpPr>
            <a:spLocks noGrp="1" noChangeArrowheads="1"/>
          </p:cNvSpPr>
          <p:nvPr>
            <p:ph idx="1"/>
          </p:nvPr>
        </p:nvSpPr>
        <p:spPr>
          <a:xfrm>
            <a:off x="457199" y="1905000"/>
            <a:ext cx="8348663" cy="4194175"/>
          </a:xfrm>
        </p:spPr>
        <p:txBody>
          <a:bodyPr/>
          <a:lstStyle/>
          <a:p>
            <a:pPr eaLnBrk="1" hangingPunct="1"/>
            <a:r>
              <a:rPr lang="en-US" altLang="en-US" sz="2400" dirty="0"/>
              <a:t>Over $150,000 </a:t>
            </a:r>
          </a:p>
          <a:p>
            <a:pPr lvl="1" eaLnBrk="1" hangingPunct="1"/>
            <a:r>
              <a:rPr lang="en-US" altLang="en-US" sz="2000" dirty="0"/>
              <a:t>Organization may set lower threshold</a:t>
            </a:r>
          </a:p>
          <a:p>
            <a:pPr>
              <a:buSzPct val="100000"/>
            </a:pPr>
            <a:r>
              <a:rPr lang="en-US" altLang="en-US" sz="2400" dirty="0"/>
              <a:t>Award contract to responsible vendor </a:t>
            </a:r>
            <a:br>
              <a:rPr lang="en-US" altLang="en-US" sz="2400" dirty="0"/>
            </a:br>
            <a:r>
              <a:rPr lang="en-US" altLang="en-US" sz="2400" dirty="0"/>
              <a:t>whose proposal is most advantageous to the program, considering price and other factors.</a:t>
            </a:r>
          </a:p>
          <a:p>
            <a:pPr>
              <a:buSzPct val="100000"/>
            </a:pPr>
            <a:r>
              <a:rPr lang="en-US" altLang="en-US" sz="2400" dirty="0"/>
              <a:t>Generally used when sealed bid is not appropriate. </a:t>
            </a:r>
          </a:p>
          <a:p>
            <a:endParaRPr lang="en-US" altLang="en-US" sz="2200"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409" y="4471207"/>
            <a:ext cx="2690241" cy="1790692"/>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51</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1318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09600"/>
            <a:ext cx="8026146" cy="1146175"/>
          </a:xfrm>
        </p:spPr>
        <p:txBody>
          <a:bodyPr>
            <a:normAutofit fontScale="90000"/>
          </a:bodyPr>
          <a:lstStyle/>
          <a:p>
            <a:pPr>
              <a:defRPr/>
            </a:pPr>
            <a:r>
              <a:rPr lang="en-US" altLang="en-US" dirty="0"/>
              <a:t>Noncompetitive Proposals</a:t>
            </a:r>
            <a:br>
              <a:rPr lang="en-US" altLang="en-US" dirty="0"/>
            </a:br>
            <a:r>
              <a:rPr lang="en-US" altLang="en-US" dirty="0"/>
              <a:t>200.320(f)</a:t>
            </a:r>
          </a:p>
        </p:txBody>
      </p:sp>
      <p:sp>
        <p:nvSpPr>
          <p:cNvPr id="70659" name="Rectangle 3"/>
          <p:cNvSpPr>
            <a:spLocks noGrp="1" noChangeArrowheads="1"/>
          </p:cNvSpPr>
          <p:nvPr>
            <p:ph idx="1"/>
          </p:nvPr>
        </p:nvSpPr>
        <p:spPr>
          <a:xfrm>
            <a:off x="381000" y="2422525"/>
            <a:ext cx="7620000" cy="3784600"/>
          </a:xfrm>
        </p:spPr>
        <p:txBody>
          <a:bodyPr/>
          <a:lstStyle/>
          <a:p>
            <a:pPr eaLnBrk="1" hangingPunct="1"/>
            <a:r>
              <a:rPr lang="en-US" altLang="en-US" sz="2400" dirty="0"/>
              <a:t>Appropriate </a:t>
            </a:r>
            <a:r>
              <a:rPr lang="en-US" altLang="en-US" sz="2400" u="sng" dirty="0"/>
              <a:t>only</a:t>
            </a:r>
            <a:r>
              <a:rPr lang="en-US" altLang="en-US" sz="2400" dirty="0"/>
              <a:t> when:</a:t>
            </a:r>
          </a:p>
          <a:p>
            <a:pPr lvl="1" eaLnBrk="1" hangingPunct="1"/>
            <a:r>
              <a:rPr lang="en-US" altLang="en-US" sz="2000" dirty="0"/>
              <a:t>The item is only available from a single source;</a:t>
            </a:r>
          </a:p>
          <a:p>
            <a:pPr lvl="1" eaLnBrk="1" hangingPunct="1"/>
            <a:r>
              <a:rPr lang="en-US" altLang="en-US" sz="2000" dirty="0"/>
              <a:t>There is a public emergency that will not permit delay;</a:t>
            </a:r>
          </a:p>
          <a:p>
            <a:pPr lvl="1"/>
            <a:r>
              <a:rPr lang="en-US" sz="2000" dirty="0">
                <a:solidFill>
                  <a:srgbClr val="C00000"/>
                </a:solidFill>
              </a:rPr>
              <a:t>NEW: </a:t>
            </a:r>
            <a:r>
              <a:rPr lang="en-US" altLang="en-US" sz="2000" dirty="0"/>
              <a:t>The Federal </a:t>
            </a:r>
            <a:r>
              <a:rPr lang="en-US" altLang="en-US" sz="1800" dirty="0">
                <a:solidFill>
                  <a:schemeClr val="tx1"/>
                </a:solidFill>
              </a:rPr>
              <a:t>awarding agency or pass-through </a:t>
            </a:r>
            <a:r>
              <a:rPr lang="en-US" altLang="en-US" sz="1800" u="sng" dirty="0">
                <a:solidFill>
                  <a:schemeClr val="tx1"/>
                </a:solidFill>
              </a:rPr>
              <a:t>expressly authorizes noncompetitive proposals in response to a written request </a:t>
            </a:r>
            <a:r>
              <a:rPr lang="en-US" altLang="en-US" sz="1800" dirty="0">
                <a:solidFill>
                  <a:schemeClr val="tx1"/>
                </a:solidFill>
              </a:rPr>
              <a:t>from non-Federal entity; or</a:t>
            </a:r>
          </a:p>
          <a:p>
            <a:pPr lvl="1" eaLnBrk="1" hangingPunct="1"/>
            <a:r>
              <a:rPr lang="en-US" altLang="en-US" sz="2000" dirty="0"/>
              <a:t>After soliciting a number of sources, competition is determined inadequate.</a:t>
            </a:r>
          </a:p>
        </p:txBody>
      </p:sp>
      <p:pic>
        <p:nvPicPr>
          <p:cNvPr id="6" name="Picture 4" descr="MCj010473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50819" y="882143"/>
            <a:ext cx="1739900" cy="1812925"/>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52</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US" altLang="en-US" dirty="0"/>
              <a:t>Contract Cost and Price</a:t>
            </a:r>
            <a:br>
              <a:rPr lang="en-US" altLang="en-US" dirty="0"/>
            </a:br>
            <a:r>
              <a:rPr lang="en-US" altLang="en-US" dirty="0"/>
              <a:t>200.323</a:t>
            </a:r>
          </a:p>
        </p:txBody>
      </p:sp>
      <p:sp>
        <p:nvSpPr>
          <p:cNvPr id="27651" name="Rectangle 3"/>
          <p:cNvSpPr>
            <a:spLocks noGrp="1" noChangeArrowheads="1"/>
          </p:cNvSpPr>
          <p:nvPr>
            <p:ph idx="1"/>
          </p:nvPr>
        </p:nvSpPr>
        <p:spPr>
          <a:xfrm>
            <a:off x="301625" y="2286000"/>
            <a:ext cx="8504238" cy="3813175"/>
          </a:xfrm>
        </p:spPr>
        <p:txBody>
          <a:bodyPr/>
          <a:lstStyle/>
          <a:p>
            <a:r>
              <a:rPr lang="en-US" dirty="0">
                <a:solidFill>
                  <a:srgbClr val="C00000"/>
                </a:solidFill>
              </a:rPr>
              <a:t>NEW: </a:t>
            </a:r>
            <a:r>
              <a:rPr lang="en-US" altLang="en-US" sz="2000" dirty="0"/>
              <a:t>Must perform a cost or price analysis in connection with every procurement action over $150,000, including contract modifications</a:t>
            </a:r>
          </a:p>
          <a:p>
            <a:pPr lvl="1"/>
            <a:endParaRPr lang="en-US" altLang="en-US" sz="1800" dirty="0"/>
          </a:p>
          <a:p>
            <a:r>
              <a:rPr lang="en-US" altLang="en-US" sz="2000" dirty="0"/>
              <a:t>Independent estimate before receiving bids or proposals. </a:t>
            </a:r>
          </a:p>
          <a:p>
            <a:pPr lvl="1"/>
            <a:r>
              <a:rPr lang="en-US" altLang="en-US" sz="1800" dirty="0"/>
              <a:t>Cost analysis generally means evaluating the separate cost elements that make up the total price (including profit)</a:t>
            </a:r>
          </a:p>
          <a:p>
            <a:pPr lvl="1"/>
            <a:r>
              <a:rPr lang="en-US" altLang="en-US" sz="1800" dirty="0"/>
              <a:t>Price analysis generally means evaluating the total price</a:t>
            </a:r>
          </a:p>
          <a:p>
            <a:pPr lvl="1"/>
            <a:endParaRPr lang="en-US" altLang="en-US" dirty="0"/>
          </a:p>
        </p:txBody>
      </p:sp>
      <p:pic>
        <p:nvPicPr>
          <p:cNvPr id="27654" name="Picture 4" descr="MCj03120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025735"/>
            <a:ext cx="18145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53</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447809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defRPr/>
            </a:pPr>
            <a:r>
              <a:rPr lang="en-US" altLang="en-US" dirty="0"/>
              <a:t>Suspension and Debarment</a:t>
            </a:r>
            <a:br>
              <a:rPr lang="en-US" altLang="en-US" dirty="0"/>
            </a:br>
            <a:r>
              <a:rPr lang="en-US" altLang="en-US" dirty="0"/>
              <a:t>Appendix II(H)</a:t>
            </a:r>
            <a:endParaRPr lang="en-US" altLang="en-US" dirty="0">
              <a:solidFill>
                <a:srgbClr val="7B9899"/>
              </a:solidFill>
            </a:endParaRPr>
          </a:p>
        </p:txBody>
      </p:sp>
      <p:pic>
        <p:nvPicPr>
          <p:cNvPr id="72707" name="Picture 4" descr="MCNA01595A0000[1]"/>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2438400" y="2101850"/>
            <a:ext cx="3879850" cy="3921125"/>
          </a:xfrm>
          <a:prstGeom prst="rect">
            <a:avLst/>
          </a:prstGeom>
          <a:ln>
            <a:noFill/>
          </a:ln>
          <a:effectLst>
            <a:softEdge rad="112500"/>
          </a:effectLst>
        </p:spPr>
      </p:pic>
      <p:sp>
        <p:nvSpPr>
          <p:cNvPr id="72710" name="Rectangle 3"/>
          <p:cNvSpPr>
            <a:spLocks noGrp="1" noChangeArrowheads="1"/>
          </p:cNvSpPr>
          <p:nvPr>
            <p:ph type="body" sz="half" idx="4294967295"/>
          </p:nvPr>
        </p:nvSpPr>
        <p:spPr>
          <a:xfrm>
            <a:off x="548481" y="2286000"/>
            <a:ext cx="8047037" cy="3293836"/>
          </a:xfrm>
        </p:spPr>
        <p:txBody>
          <a:bodyPr>
            <a:normAutofit/>
          </a:bodyPr>
          <a:lstStyle/>
          <a:p>
            <a:pPr eaLnBrk="1" hangingPunct="1"/>
            <a:r>
              <a:rPr lang="en-US" altLang="en-US" sz="2800" dirty="0"/>
              <a:t>Cannot contract with vendor who has been suspended or debarred</a:t>
            </a:r>
          </a:p>
          <a:p>
            <a:pPr lvl="1"/>
            <a:r>
              <a:rPr lang="en-US" altLang="en-US" sz="2600" dirty="0"/>
              <a:t>Excluded Parties List System in the System for Award Management (SAM) </a:t>
            </a:r>
          </a:p>
          <a:p>
            <a:pPr lvl="1"/>
            <a:r>
              <a:rPr lang="en-US" altLang="en-US" sz="2600" dirty="0"/>
              <a:t>2 CFR Part 180 </a:t>
            </a:r>
            <a:r>
              <a:rPr lang="en-US" altLang="en-US" sz="2800" dirty="0"/>
              <a:t>(OMB Debarment Suspension Rules) and 2 CFR 3485 (USDE Rules)</a:t>
            </a:r>
          </a:p>
          <a:p>
            <a:pPr lvl="1"/>
            <a:endParaRPr lang="en-US" altLang="en-US" sz="26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54</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18881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defRPr/>
            </a:pPr>
            <a:r>
              <a:rPr lang="en-US" altLang="en-US" dirty="0"/>
              <a:t>Suspension and Debarment</a:t>
            </a:r>
            <a:br>
              <a:rPr lang="en-US" altLang="en-US" dirty="0"/>
            </a:br>
            <a:r>
              <a:rPr lang="en-US" altLang="en-US" dirty="0"/>
              <a:t>2 CFR 180.300</a:t>
            </a:r>
            <a:endParaRPr lang="en-US" altLang="en-US" dirty="0">
              <a:solidFill>
                <a:srgbClr val="7B9899"/>
              </a:solidFill>
            </a:endParaRPr>
          </a:p>
        </p:txBody>
      </p:sp>
      <p:sp>
        <p:nvSpPr>
          <p:cNvPr id="72710" name="Rectangle 3"/>
          <p:cNvSpPr>
            <a:spLocks noGrp="1" noChangeArrowheads="1"/>
          </p:cNvSpPr>
          <p:nvPr>
            <p:ph type="body" sz="half" idx="4294967295"/>
          </p:nvPr>
        </p:nvSpPr>
        <p:spPr>
          <a:xfrm>
            <a:off x="548481" y="2112736"/>
            <a:ext cx="8047037" cy="3467100"/>
          </a:xfrm>
        </p:spPr>
        <p:txBody>
          <a:bodyPr>
            <a:normAutofit/>
          </a:bodyPr>
          <a:lstStyle/>
          <a:p>
            <a:r>
              <a:rPr lang="en-US" sz="2400" dirty="0"/>
              <a:t>For contracts over $25,000 you must verify that the person with whom you intend to do business is not excluded or disqualified. </a:t>
            </a:r>
          </a:p>
          <a:p>
            <a:r>
              <a:rPr lang="en-US" sz="2400" dirty="0"/>
              <a:t>This MUST be done by either:</a:t>
            </a:r>
          </a:p>
          <a:p>
            <a:pPr marL="788670" lvl="1" indent="-514350">
              <a:buFont typeface="+mj-lt"/>
              <a:buAutoNum type="alphaLcPeriod"/>
            </a:pPr>
            <a:r>
              <a:rPr lang="en-US" sz="2400" dirty="0"/>
              <a:t>Checking SAM; or</a:t>
            </a:r>
          </a:p>
          <a:p>
            <a:pPr marL="788670" lvl="1" indent="-514350">
              <a:buFont typeface="+mj-lt"/>
              <a:buAutoNum type="alphaLcPeriod"/>
            </a:pPr>
            <a:r>
              <a:rPr lang="en-US" sz="2400" dirty="0"/>
              <a:t>Collecting a certification from that person; or</a:t>
            </a:r>
          </a:p>
          <a:p>
            <a:pPr marL="788670" lvl="1" indent="-514350">
              <a:buFont typeface="+mj-lt"/>
              <a:buAutoNum type="alphaLcPeriod"/>
            </a:pPr>
            <a:r>
              <a:rPr lang="en-US" sz="2400" dirty="0"/>
              <a:t>Adding a clause or condition to the covered transaction with that person.</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55</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220526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Property Management</a:t>
            </a:r>
          </a:p>
        </p:txBody>
      </p:sp>
      <p:sp>
        <p:nvSpPr>
          <p:cNvPr id="4" name="Text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FB49FAFF-21AE-48D8-931C-44ACB47D3D49}" type="slidenum">
              <a:rPr lang="en-US" altLang="en-US" smtClean="0"/>
              <a:pPr>
                <a:defRPr/>
              </a:pPr>
              <a:t>56</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defRPr/>
            </a:pPr>
            <a:r>
              <a:rPr lang="en-US" altLang="en-US" dirty="0"/>
              <a:t>Equipment </a:t>
            </a:r>
            <a:br>
              <a:rPr lang="en-US" altLang="en-US" dirty="0"/>
            </a:br>
            <a:r>
              <a:rPr lang="en-US" altLang="en-US" dirty="0"/>
              <a:t>200.33</a:t>
            </a:r>
          </a:p>
        </p:txBody>
      </p:sp>
      <p:sp>
        <p:nvSpPr>
          <p:cNvPr id="76803" name="Content Placeholder 2"/>
          <p:cNvSpPr>
            <a:spLocks noGrp="1"/>
          </p:cNvSpPr>
          <p:nvPr>
            <p:ph idx="1"/>
          </p:nvPr>
        </p:nvSpPr>
        <p:spPr>
          <a:xfrm>
            <a:off x="685800" y="2286000"/>
            <a:ext cx="7772400" cy="3886200"/>
          </a:xfrm>
        </p:spPr>
        <p:txBody>
          <a:bodyPr/>
          <a:lstStyle/>
          <a:p>
            <a:pPr eaLnBrk="1" hangingPunct="1"/>
            <a:r>
              <a:rPr lang="en-US" altLang="en-US" sz="2000" dirty="0"/>
              <a:t>Equipment: tangible, nonexpendable, personal property having a useful life of more than one year and an acquisition cost of $5,000 or more per unit.</a:t>
            </a:r>
          </a:p>
          <a:p>
            <a:pPr eaLnBrk="1" hangingPunct="1"/>
            <a:r>
              <a:rPr lang="en-US" altLang="en-US" sz="2000" dirty="0"/>
              <a:t>Grantee may also use its own definition of equipment as long as the definition would at least include all equipment defined above.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57</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Supplies </a:t>
            </a:r>
            <a:br>
              <a:rPr lang="en-US" dirty="0"/>
            </a:br>
            <a:r>
              <a:rPr lang="en-US" dirty="0"/>
              <a:t>200.94</a:t>
            </a:r>
          </a:p>
        </p:txBody>
      </p:sp>
      <p:sp>
        <p:nvSpPr>
          <p:cNvPr id="49155" name="Content Placeholder 2"/>
          <p:cNvSpPr>
            <a:spLocks noGrp="1"/>
          </p:cNvSpPr>
          <p:nvPr>
            <p:ph idx="1"/>
          </p:nvPr>
        </p:nvSpPr>
        <p:spPr/>
        <p:txBody>
          <a:bodyPr rtlCol="0">
            <a:normAutofit/>
          </a:bodyPr>
          <a:lstStyle/>
          <a:p>
            <a:pPr marL="306000" indent="-306000" eaLnBrk="1" fontAlgn="auto" hangingPunct="1">
              <a:buFont typeface="Wingdings 2" charset="2"/>
              <a:buChar char=""/>
              <a:defRPr/>
            </a:pPr>
            <a:r>
              <a:rPr lang="en-US" altLang="en-US" sz="2400" dirty="0"/>
              <a:t>All tangible personal property other than equipment</a:t>
            </a:r>
          </a:p>
          <a:p>
            <a:pPr marL="580320" lvl="2" indent="-306000">
              <a:spcBef>
                <a:spcPts val="1200"/>
              </a:spcBef>
              <a:spcAft>
                <a:spcPts val="0"/>
              </a:spcAft>
              <a:buFont typeface="Wingdings 2" charset="2"/>
              <a:buChar char=""/>
              <a:defRPr/>
            </a:pPr>
            <a:r>
              <a:rPr lang="en-US" sz="2400" dirty="0">
                <a:solidFill>
                  <a:srgbClr val="C00000"/>
                </a:solidFill>
              </a:rPr>
              <a:t>NEW: </a:t>
            </a:r>
            <a:r>
              <a:rPr lang="en-US" altLang="en-US" sz="2200" dirty="0"/>
              <a:t>Computing devices are supplies is less than $5,000</a:t>
            </a:r>
          </a:p>
          <a:p>
            <a:pPr marL="306000" indent="-306000">
              <a:buFont typeface="Wingdings 2" charset="2"/>
              <a:buChar char=""/>
              <a:defRPr/>
            </a:pPr>
            <a:r>
              <a:rPr lang="en-US" sz="2400" dirty="0">
                <a:solidFill>
                  <a:srgbClr val="C00000"/>
                </a:solidFill>
              </a:rPr>
              <a:t>NEW: </a:t>
            </a:r>
            <a:r>
              <a:rPr lang="en-US" altLang="en-US" sz="2400" dirty="0">
                <a:solidFill>
                  <a:schemeClr val="tx1"/>
                </a:solidFill>
              </a:rPr>
              <a:t>Computing devices 200.20 </a:t>
            </a:r>
            <a:r>
              <a:rPr lang="en-US" sz="2400" dirty="0"/>
              <a:t>(pg 97)</a:t>
            </a:r>
            <a:endParaRPr lang="en-US" altLang="en-US" sz="2400" dirty="0">
              <a:solidFill>
                <a:schemeClr val="tx1"/>
              </a:solidFill>
            </a:endParaRPr>
          </a:p>
          <a:p>
            <a:pPr marL="630000" lvl="1" indent="-306000" eaLnBrk="1" fontAlgn="auto" hangingPunct="1">
              <a:buFont typeface="Wingdings 2" charset="2"/>
              <a:buChar char=""/>
              <a:defRPr/>
            </a:pPr>
            <a:r>
              <a:rPr lang="en-US" altLang="en-US" sz="2000" dirty="0">
                <a:solidFill>
                  <a:schemeClr val="tx1"/>
                </a:solidFill>
              </a:rPr>
              <a:t>Machines used to acquire, store, analyze, process, publish data and other information electronically</a:t>
            </a:r>
          </a:p>
          <a:p>
            <a:pPr marL="630000" lvl="1" indent="-306000" eaLnBrk="1" fontAlgn="auto" hangingPunct="1">
              <a:buFont typeface="Wingdings 2" charset="2"/>
              <a:buChar char=""/>
              <a:defRPr/>
            </a:pPr>
            <a:r>
              <a:rPr lang="en-US" altLang="en-US" sz="2000" dirty="0">
                <a:solidFill>
                  <a:schemeClr val="tx1"/>
                </a:solidFill>
              </a:rPr>
              <a:t>Includes accessories for printing, transmitting and receiving or storing electronic information</a:t>
            </a:r>
          </a:p>
          <a:p>
            <a:pPr marL="306000" indent="-306000" eaLnBrk="1" fontAlgn="auto" hangingPunct="1">
              <a:buFont typeface="Wingdings 2" panose="05020102010507070707" pitchFamily="18" charset="2"/>
              <a:buNone/>
              <a:defRPr/>
            </a:pPr>
            <a:endParaRPr lang="en-US" altLang="en-US"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58</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163"/>
            <a:ext cx="8153400" cy="1093787"/>
          </a:xfrm>
        </p:spPr>
        <p:txBody>
          <a:bodyPr>
            <a:noAutofit/>
          </a:bodyPr>
          <a:lstStyle/>
          <a:p>
            <a:pPr>
              <a:defRPr/>
            </a:pPr>
            <a:r>
              <a:rPr lang="en-US" dirty="0"/>
              <a:t>Internal Controls </a:t>
            </a:r>
            <a:br>
              <a:rPr lang="en-US" dirty="0"/>
            </a:br>
            <a:r>
              <a:rPr lang="en-US" dirty="0"/>
              <a:t>200.302(</a:t>
            </a:r>
            <a:r>
              <a:rPr lang="en-US" cap="none" dirty="0"/>
              <a:t>b</a:t>
            </a:r>
            <a:r>
              <a:rPr lang="en-US" dirty="0"/>
              <a:t>)(4)</a:t>
            </a:r>
          </a:p>
        </p:txBody>
      </p:sp>
      <p:sp>
        <p:nvSpPr>
          <p:cNvPr id="78851" name="Content Placeholder 2"/>
          <p:cNvSpPr>
            <a:spLocks noGrp="1"/>
          </p:cNvSpPr>
          <p:nvPr>
            <p:ph idx="1"/>
          </p:nvPr>
        </p:nvSpPr>
        <p:spPr>
          <a:xfrm>
            <a:off x="762000" y="2286000"/>
            <a:ext cx="8077200" cy="3276600"/>
          </a:xfrm>
        </p:spPr>
        <p:txBody>
          <a:bodyPr/>
          <a:lstStyle/>
          <a:p>
            <a:pPr eaLnBrk="1" hangingPunct="1"/>
            <a:r>
              <a:rPr lang="en-US" altLang="en-US" sz="2400" dirty="0"/>
              <a:t>Regardless of cost, grantee must maintain effective control and “</a:t>
            </a:r>
            <a:r>
              <a:rPr lang="en-US" altLang="en-US" sz="2400" b="1" u="sng" dirty="0"/>
              <a:t>safeguard all assets </a:t>
            </a:r>
            <a:r>
              <a:rPr lang="en-US" altLang="en-US" sz="2400" dirty="0"/>
              <a:t>and assure that they are used solely for authorized purposes.”</a:t>
            </a:r>
            <a:endParaRPr lang="en-US" altLang="en-US" sz="2400" dirty="0">
              <a:solidFill>
                <a:srgbClr val="C00000"/>
              </a:solidFill>
            </a:endParaRP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59</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Dates</a:t>
            </a:r>
          </a:p>
        </p:txBody>
      </p:sp>
      <p:sp>
        <p:nvSpPr>
          <p:cNvPr id="3" name="Content Placeholder 2"/>
          <p:cNvSpPr>
            <a:spLocks noGrp="1"/>
          </p:cNvSpPr>
          <p:nvPr>
            <p:ph idx="1"/>
          </p:nvPr>
        </p:nvSpPr>
        <p:spPr>
          <a:xfrm>
            <a:off x="581025" y="2209800"/>
            <a:ext cx="7989752" cy="4128831"/>
          </a:xfrm>
        </p:spPr>
        <p:txBody>
          <a:bodyPr>
            <a:normAutofit/>
          </a:bodyPr>
          <a:lstStyle/>
          <a:p>
            <a:r>
              <a:rPr lang="en-US" sz="2400" b="1" dirty="0">
                <a:solidFill>
                  <a:schemeClr val="accent4">
                    <a:lumMod val="75000"/>
                  </a:schemeClr>
                </a:solidFill>
              </a:rPr>
              <a:t>December 26, 2014 </a:t>
            </a:r>
            <a:r>
              <a:rPr lang="en-US" sz="2400" dirty="0"/>
              <a:t>– Direct Grants from ED</a:t>
            </a:r>
          </a:p>
          <a:p>
            <a:r>
              <a:rPr lang="en-US" sz="2400" b="1" dirty="0">
                <a:solidFill>
                  <a:schemeClr val="accent4">
                    <a:lumMod val="75000"/>
                  </a:schemeClr>
                </a:solidFill>
              </a:rPr>
              <a:t>July 1, 2015 </a:t>
            </a:r>
            <a:r>
              <a:rPr lang="en-US" sz="2400" dirty="0"/>
              <a:t>– 	State Administered Programs</a:t>
            </a:r>
          </a:p>
          <a:p>
            <a:r>
              <a:rPr lang="en-US" sz="2400" b="1" dirty="0">
                <a:solidFill>
                  <a:schemeClr val="accent4">
                    <a:lumMod val="75000"/>
                  </a:schemeClr>
                </a:solidFill>
              </a:rPr>
              <a:t>July 1, 2017 </a:t>
            </a:r>
            <a:r>
              <a:rPr lang="en-US" sz="2400" dirty="0"/>
              <a:t>– 	Procurement Rules (Two Year </a:t>
            </a:r>
          </a:p>
          <a:p>
            <a:pPr marL="0" indent="0">
              <a:buNone/>
            </a:pPr>
            <a:r>
              <a:rPr lang="en-US" sz="2400" dirty="0"/>
              <a:t>			Grace Period)</a:t>
            </a:r>
          </a:p>
          <a:p>
            <a:r>
              <a:rPr lang="en-US" sz="2400" dirty="0"/>
              <a:t>Indirect Cost Rates When Due For Renegotiation</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81943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defRPr/>
            </a:pPr>
            <a:r>
              <a:rPr lang="en-US" altLang="en-US" dirty="0"/>
              <a:t>Equipment</a:t>
            </a:r>
            <a:br>
              <a:rPr lang="en-US" altLang="en-US" dirty="0"/>
            </a:br>
            <a:r>
              <a:rPr lang="en-US" altLang="en-US" dirty="0"/>
              <a:t>200.313(a) and (c)(4)</a:t>
            </a:r>
          </a:p>
        </p:txBody>
      </p:sp>
      <p:sp>
        <p:nvSpPr>
          <p:cNvPr id="79875" name="Rectangle 3"/>
          <p:cNvSpPr>
            <a:spLocks noGrp="1" noChangeArrowheads="1"/>
          </p:cNvSpPr>
          <p:nvPr>
            <p:ph idx="1"/>
          </p:nvPr>
        </p:nvSpPr>
        <p:spPr>
          <a:xfrm>
            <a:off x="457199" y="2286000"/>
            <a:ext cx="8348663" cy="3813175"/>
          </a:xfrm>
        </p:spPr>
        <p:txBody>
          <a:bodyPr>
            <a:normAutofit/>
          </a:bodyPr>
          <a:lstStyle/>
          <a:p>
            <a:r>
              <a:rPr lang="en-US" sz="2400" dirty="0">
                <a:solidFill>
                  <a:srgbClr val="C00000"/>
                </a:solidFill>
              </a:rPr>
              <a:t>NEW: </a:t>
            </a:r>
            <a:r>
              <a:rPr lang="en-US" altLang="en-US" sz="2400" dirty="0"/>
              <a:t>Conditional Title vests with the non-Federal entity.</a:t>
            </a:r>
          </a:p>
          <a:p>
            <a:r>
              <a:rPr lang="en-US" sz="2400" dirty="0">
                <a:solidFill>
                  <a:srgbClr val="C00000"/>
                </a:solidFill>
              </a:rPr>
              <a:t>NEW: </a:t>
            </a:r>
            <a:r>
              <a:rPr lang="en-US" altLang="en-US" sz="2400" dirty="0"/>
              <a:t>Cannot </a:t>
            </a:r>
            <a:r>
              <a:rPr lang="en-US" altLang="en-US" sz="2400" u="sng" dirty="0"/>
              <a:t>encumber</a:t>
            </a:r>
            <a:r>
              <a:rPr lang="en-US" altLang="en-US" sz="2400" dirty="0"/>
              <a:t> the property without approval of Federal agency or Pass-through agency</a:t>
            </a:r>
          </a:p>
          <a:p>
            <a:pPr marL="0" indent="0">
              <a:buNone/>
            </a:pPr>
            <a:r>
              <a:rPr lang="en-US" altLang="en-US" sz="2400" dirty="0"/>
              <a:t>But</a:t>
            </a:r>
          </a:p>
          <a:p>
            <a:r>
              <a:rPr lang="en-US" sz="2400" dirty="0">
                <a:solidFill>
                  <a:srgbClr val="C00000"/>
                </a:solidFill>
              </a:rPr>
              <a:t>NEW: </a:t>
            </a:r>
            <a:r>
              <a:rPr lang="en-US" altLang="en-US" sz="2400" dirty="0"/>
              <a:t>When acquiring replacement equipment, may use the equipment to be replaced as a </a:t>
            </a:r>
            <a:r>
              <a:rPr lang="en-US" altLang="en-US" sz="2400" u="sng" dirty="0"/>
              <a:t>trade-in</a:t>
            </a:r>
            <a:r>
              <a:rPr lang="en-US" altLang="en-US" sz="2400" dirty="0"/>
              <a:t> or sell the property and use the proceeds to offset the cost of the replacement property.</a:t>
            </a:r>
          </a:p>
          <a:p>
            <a:pPr eaLnBrk="1" hangingPunct="1">
              <a:lnSpc>
                <a:spcPct val="90000"/>
              </a:lnSpc>
              <a:buFont typeface="Wingdings" panose="05000000000000000000" pitchFamily="2" charset="2"/>
              <a:buNone/>
            </a:pPr>
            <a:endParaRPr lang="en-US" altLang="en-US"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60</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00262" y="381000"/>
            <a:ext cx="7961313" cy="1501202"/>
          </a:xfrm>
        </p:spPr>
        <p:txBody>
          <a:bodyPr>
            <a:noAutofit/>
          </a:bodyPr>
          <a:lstStyle/>
          <a:p>
            <a:pPr>
              <a:defRPr/>
            </a:pPr>
            <a:r>
              <a:rPr lang="en-US" altLang="en-US" sz="4000" dirty="0"/>
              <a:t>Use of Equipment </a:t>
            </a:r>
            <a:br>
              <a:rPr lang="en-US" altLang="en-US" sz="4000" dirty="0"/>
            </a:br>
            <a:r>
              <a:rPr lang="en-US" altLang="en-US" sz="4000" dirty="0"/>
              <a:t>200.313(c)(1) and (2)</a:t>
            </a:r>
          </a:p>
        </p:txBody>
      </p:sp>
      <p:sp>
        <p:nvSpPr>
          <p:cNvPr id="80899" name="Content Placeholder 2"/>
          <p:cNvSpPr>
            <a:spLocks noGrp="1"/>
          </p:cNvSpPr>
          <p:nvPr>
            <p:ph idx="1"/>
          </p:nvPr>
        </p:nvSpPr>
        <p:spPr>
          <a:xfrm>
            <a:off x="380999" y="1981200"/>
            <a:ext cx="8424863" cy="4117975"/>
          </a:xfrm>
        </p:spPr>
        <p:txBody>
          <a:bodyPr>
            <a:normAutofit lnSpcReduction="10000"/>
          </a:bodyPr>
          <a:lstStyle/>
          <a:p>
            <a:pPr eaLnBrk="1" hangingPunct="1">
              <a:buFont typeface="Wingdings" panose="05000000000000000000" pitchFamily="2" charset="2"/>
              <a:buChar char="§"/>
            </a:pPr>
            <a:r>
              <a:rPr lang="en-US" altLang="en-US" sz="2400" dirty="0"/>
              <a:t>Equipment must be used by the Non-Federal entity in the program or project for which it was acquired as long as needed, whether or not the project or program continues to be supported by the Federal award. </a:t>
            </a:r>
          </a:p>
          <a:p>
            <a:pPr eaLnBrk="1" hangingPunct="1">
              <a:buFont typeface="Wingdings" panose="05000000000000000000" pitchFamily="2" charset="2"/>
              <a:buChar char="§"/>
            </a:pPr>
            <a:r>
              <a:rPr lang="en-US" altLang="en-US" sz="2400" dirty="0"/>
              <a:t>When no longer needed, may be used in other activities with the following priority:</a:t>
            </a:r>
          </a:p>
          <a:p>
            <a:pPr marL="617220" lvl="1" indent="-342900" eaLnBrk="1" hangingPunct="1">
              <a:buFont typeface="+mj-lt"/>
              <a:buAutoNum type="arabicPeriod"/>
            </a:pPr>
            <a:r>
              <a:rPr lang="en-US" altLang="en-US" sz="1800" dirty="0"/>
              <a:t>Projects supported by Federal awarding agency</a:t>
            </a:r>
          </a:p>
          <a:p>
            <a:pPr marL="617220" lvl="1" indent="-342900" eaLnBrk="1" hangingPunct="1">
              <a:buFont typeface="+mj-lt"/>
              <a:buAutoNum type="arabicPeriod"/>
            </a:pPr>
            <a:r>
              <a:rPr lang="en-US" altLang="en-US" sz="1800" dirty="0"/>
              <a:t>Project funded by other Federal agencies</a:t>
            </a:r>
          </a:p>
          <a:p>
            <a:pPr eaLnBrk="1" hangingPunct="1"/>
            <a:r>
              <a:rPr lang="en-US" altLang="en-US" dirty="0"/>
              <a:t>When used it may be shared (according to the above priorities) provided such use </a:t>
            </a:r>
            <a:r>
              <a:rPr lang="en-US" altLang="en-US" u="sng" dirty="0"/>
              <a:t>will not interfere </a:t>
            </a:r>
            <a:r>
              <a:rPr lang="en-US" altLang="en-US" dirty="0"/>
              <a:t>with work on the original projects/programs.</a:t>
            </a:r>
          </a:p>
          <a:p>
            <a:pPr eaLnBrk="1" hangingPunct="1"/>
            <a:r>
              <a:rPr lang="en-US" altLang="en-US" u="sng" dirty="0"/>
              <a:t>Exception</a:t>
            </a:r>
            <a:r>
              <a:rPr lang="en-US" altLang="en-US" dirty="0"/>
              <a:t> – Private Schools 76.661</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61</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ltLang="en-US" dirty="0"/>
              <a:t>Equipment Procedures</a:t>
            </a:r>
            <a:br>
              <a:rPr lang="en-US" altLang="en-US" dirty="0"/>
            </a:br>
            <a:r>
              <a:rPr lang="en-US" altLang="en-US" dirty="0"/>
              <a:t>200.313 (d)</a:t>
            </a:r>
          </a:p>
        </p:txBody>
      </p:sp>
      <p:sp>
        <p:nvSpPr>
          <p:cNvPr id="79875" name="Rectangle 3"/>
          <p:cNvSpPr>
            <a:spLocks noGrp="1" noChangeArrowheads="1"/>
          </p:cNvSpPr>
          <p:nvPr>
            <p:ph idx="1"/>
          </p:nvPr>
        </p:nvSpPr>
        <p:spPr>
          <a:xfrm>
            <a:off x="457199" y="2209800"/>
            <a:ext cx="8348663" cy="3889375"/>
          </a:xfrm>
        </p:spPr>
        <p:txBody>
          <a:bodyPr>
            <a:normAutofit lnSpcReduction="10000"/>
          </a:bodyPr>
          <a:lstStyle/>
          <a:p>
            <a:pPr marL="0" indent="0" eaLnBrk="1" hangingPunct="1">
              <a:lnSpc>
                <a:spcPct val="90000"/>
              </a:lnSpc>
              <a:buNone/>
            </a:pPr>
            <a:r>
              <a:rPr lang="en-US" altLang="en-US" sz="2400" dirty="0"/>
              <a:t>Procedures for managing equipment must meet the following requirements:</a:t>
            </a:r>
          </a:p>
          <a:p>
            <a:pPr marL="731520" lvl="1" indent="-457200" eaLnBrk="1" hangingPunct="1">
              <a:lnSpc>
                <a:spcPct val="90000"/>
              </a:lnSpc>
              <a:buFont typeface="+mj-lt"/>
              <a:buAutoNum type="arabicPeriod"/>
            </a:pPr>
            <a:r>
              <a:rPr lang="en-US" altLang="en-US" sz="2000" dirty="0"/>
              <a:t>Property records</a:t>
            </a:r>
          </a:p>
          <a:p>
            <a:pPr lvl="3"/>
            <a:r>
              <a:rPr lang="en-US" altLang="en-US" sz="1800" dirty="0"/>
              <a:t>Description, serial number or other ID, source of funding, title, acquisition date and cost, percent of federal participation, location, use and condition, and ultimate disposition date including sale price</a:t>
            </a:r>
          </a:p>
          <a:p>
            <a:pPr marL="731520" lvl="1" indent="-457200" eaLnBrk="1" hangingPunct="1">
              <a:lnSpc>
                <a:spcPct val="90000"/>
              </a:lnSpc>
              <a:buFont typeface="+mj-lt"/>
              <a:buAutoNum type="arabicPeriod"/>
            </a:pPr>
            <a:r>
              <a:rPr lang="en-US" altLang="en-US" sz="2000" dirty="0"/>
              <a:t>Physical inventory at least every two years</a:t>
            </a:r>
          </a:p>
          <a:p>
            <a:pPr marL="731520" lvl="1" indent="-457200" eaLnBrk="1" hangingPunct="1">
              <a:lnSpc>
                <a:spcPct val="90000"/>
              </a:lnSpc>
              <a:buFont typeface="+mj-lt"/>
              <a:buAutoNum type="arabicPeriod"/>
            </a:pPr>
            <a:r>
              <a:rPr lang="en-US" altLang="en-US" sz="2000" dirty="0"/>
              <a:t>Control system to prevent loss, damage, theft </a:t>
            </a:r>
          </a:p>
          <a:p>
            <a:pPr lvl="3"/>
            <a:r>
              <a:rPr lang="en-US" altLang="en-US" sz="1800" dirty="0"/>
              <a:t>All incident must be investigated</a:t>
            </a:r>
          </a:p>
          <a:p>
            <a:pPr marL="731520" lvl="1" indent="-457200">
              <a:buFont typeface="+mj-lt"/>
              <a:buAutoNum type="arabicPeriod"/>
            </a:pPr>
            <a:r>
              <a:rPr lang="en-US" altLang="en-US" sz="2000" dirty="0"/>
              <a:t>Adequate maintenance procedures</a:t>
            </a:r>
          </a:p>
          <a:p>
            <a:pPr marL="731520" lvl="1" indent="-457200">
              <a:buFont typeface="+mj-lt"/>
              <a:buAutoNum type="arabicPeriod"/>
            </a:pPr>
            <a:r>
              <a:rPr lang="en-US" altLang="en-US" sz="2000" dirty="0"/>
              <a:t>If authorized or required to sell property, proper sales procedures to ensure highest possible return.</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62</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716852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defRPr/>
            </a:pPr>
            <a:r>
              <a:rPr lang="en-US" altLang="en-US" dirty="0"/>
              <a:t>Disposition of Equipment 200.313(e)</a:t>
            </a:r>
          </a:p>
        </p:txBody>
      </p:sp>
      <p:sp>
        <p:nvSpPr>
          <p:cNvPr id="82947" name="Content Placeholder 2"/>
          <p:cNvSpPr>
            <a:spLocks noGrp="1"/>
          </p:cNvSpPr>
          <p:nvPr>
            <p:ph idx="1"/>
          </p:nvPr>
        </p:nvSpPr>
        <p:spPr>
          <a:xfrm>
            <a:off x="533400" y="2093976"/>
            <a:ext cx="8294688" cy="4175062"/>
          </a:xfrm>
        </p:spPr>
        <p:txBody>
          <a:bodyPr>
            <a:noAutofit/>
          </a:bodyPr>
          <a:lstStyle/>
          <a:p>
            <a:pPr eaLnBrk="1" hangingPunct="1"/>
            <a:r>
              <a:rPr lang="en-US" altLang="en-US" dirty="0"/>
              <a:t>When property is no longer needed in any current or previously Federally-funded supported activity, must follow disposition rules:</a:t>
            </a:r>
          </a:p>
          <a:p>
            <a:pPr lvl="1"/>
            <a:r>
              <a:rPr lang="en-US" sz="2000" dirty="0">
                <a:solidFill>
                  <a:srgbClr val="C00000"/>
                </a:solidFill>
              </a:rPr>
              <a:t>NEW: </a:t>
            </a:r>
            <a:r>
              <a:rPr lang="en-US" altLang="en-US" sz="2000" dirty="0"/>
              <a:t>Nonfederal entity must request disposition instructions from the federal awarding agency if required by the terms of the grant.</a:t>
            </a:r>
          </a:p>
          <a:p>
            <a:pPr lvl="1" eaLnBrk="1" hangingPunct="1"/>
            <a:r>
              <a:rPr lang="en-US" altLang="en-US" sz="2000" dirty="0"/>
              <a:t>Otherwise, may be retained, sold or otherwise disposed as follows:</a:t>
            </a:r>
          </a:p>
          <a:p>
            <a:pPr lvl="2"/>
            <a:r>
              <a:rPr lang="en-US" altLang="en-US" sz="2000" dirty="0"/>
              <a:t>Over $5,000 – pay federal share</a:t>
            </a:r>
          </a:p>
          <a:p>
            <a:pPr lvl="3"/>
            <a:r>
              <a:rPr lang="en-US" altLang="en-US" sz="1800" dirty="0"/>
              <a:t>If equipment is sold: Federal awarding agency may permit non-Federal entity to deduct and retain $500 or 10% of the proceeds for selling and handling instructions. </a:t>
            </a:r>
          </a:p>
          <a:p>
            <a:pPr lvl="2"/>
            <a:r>
              <a:rPr lang="en-US" altLang="en-US" sz="1800" dirty="0"/>
              <a:t>Under $5,000 – no accountability (still must formally dispose)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63</a:t>
            </a:fld>
            <a:endParaRPr lang="en-US" altLang="en-US" dirty="0"/>
          </a:p>
        </p:txBody>
      </p:sp>
      <p:sp>
        <p:nvSpPr>
          <p:cNvPr id="2" name="Footer Placeholder 1"/>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Disposition of Supplies</a:t>
            </a:r>
            <a:br>
              <a:rPr lang="en-US" dirty="0"/>
            </a:br>
            <a:r>
              <a:rPr lang="en-US" dirty="0"/>
              <a:t>200.314</a:t>
            </a:r>
          </a:p>
        </p:txBody>
      </p:sp>
      <p:sp>
        <p:nvSpPr>
          <p:cNvPr id="83971" name="Content Placeholder 2"/>
          <p:cNvSpPr>
            <a:spLocks noGrp="1"/>
          </p:cNvSpPr>
          <p:nvPr>
            <p:ph idx="1"/>
          </p:nvPr>
        </p:nvSpPr>
        <p:spPr>
          <a:xfrm>
            <a:off x="533399" y="2209800"/>
            <a:ext cx="8272463" cy="3889375"/>
          </a:xfrm>
        </p:spPr>
        <p:txBody>
          <a:bodyPr/>
          <a:lstStyle/>
          <a:p>
            <a:pPr marL="0" indent="0" eaLnBrk="1" hangingPunct="1">
              <a:buNone/>
            </a:pPr>
            <a:r>
              <a:rPr lang="en-US" altLang="en-US" sz="2000" dirty="0"/>
              <a:t>If there is a residual inventory of unused supplies exceeding $5,000 in total aggregate value upon termination or completion of the project or program and the supplies are not needed for any other federal award, must compensate the federal government for its share.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64</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3999" y="987425"/>
            <a:ext cx="7134225" cy="3144838"/>
          </a:xfrm>
        </p:spPr>
        <p:txBody>
          <a:bodyPr>
            <a:normAutofit/>
          </a:bodyPr>
          <a:lstStyle/>
          <a:p>
            <a:pPr algn="ctr">
              <a:defRPr/>
            </a:pPr>
            <a:r>
              <a:rPr lang="en-US" dirty="0"/>
              <a:t>Requirements of Pass-through Entities</a:t>
            </a:r>
          </a:p>
        </p:txBody>
      </p:sp>
      <p:pic>
        <p:nvPicPr>
          <p:cNvPr id="14950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733800"/>
            <a:ext cx="2074029"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B49FAFF-21AE-48D8-931C-44ACB47D3D49}" type="slidenum">
              <a:rPr lang="en-US" altLang="en-US" smtClean="0"/>
              <a:pPr>
                <a:defRPr/>
              </a:pPr>
              <a:t>65</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6409373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609344"/>
          </a:xfrm>
        </p:spPr>
        <p:txBody>
          <a:bodyPr>
            <a:normAutofit fontScale="90000"/>
          </a:bodyPr>
          <a:lstStyle/>
          <a:p>
            <a:pPr>
              <a:defRPr/>
            </a:pPr>
            <a:r>
              <a:rPr lang="en-US" dirty="0"/>
              <a:t>Federal Awarding Agency Review of Risk Posed by Applicants </a:t>
            </a:r>
            <a:br>
              <a:rPr lang="en-US" dirty="0"/>
            </a:br>
            <a:r>
              <a:rPr lang="en-US" dirty="0"/>
              <a:t>200.205</a:t>
            </a:r>
          </a:p>
        </p:txBody>
      </p:sp>
      <p:sp>
        <p:nvSpPr>
          <p:cNvPr id="3" name="Content Placeholder 2"/>
          <p:cNvSpPr>
            <a:spLocks noGrp="1"/>
          </p:cNvSpPr>
          <p:nvPr>
            <p:ph idx="1"/>
          </p:nvPr>
        </p:nvSpPr>
        <p:spPr>
          <a:xfrm>
            <a:off x="685800" y="2362200"/>
            <a:ext cx="7772400" cy="3810000"/>
          </a:xfrm>
        </p:spPr>
        <p:txBody>
          <a:bodyPr rtlCol="0">
            <a:noAutofit/>
          </a:bodyPr>
          <a:lstStyle/>
          <a:p>
            <a:pPr marL="0" indent="0">
              <a:buNone/>
              <a:defRPr/>
            </a:pPr>
            <a:r>
              <a:rPr lang="en-US" sz="2400" dirty="0">
                <a:solidFill>
                  <a:srgbClr val="C00000"/>
                </a:solidFill>
              </a:rPr>
              <a:t>NEW: </a:t>
            </a:r>
            <a:r>
              <a:rPr lang="en-US" sz="2400" dirty="0"/>
              <a:t>Must have in place a framework for evaluating risks posed by applicants, which may include reviewing:</a:t>
            </a:r>
          </a:p>
          <a:p>
            <a:pPr marL="514350" indent="-514350" eaLnBrk="1" hangingPunct="1">
              <a:buFont typeface="Gill Sans MT" pitchFamily="34" charset="0"/>
              <a:buAutoNum type="arabicPeriod"/>
              <a:defRPr/>
            </a:pPr>
            <a:r>
              <a:rPr lang="en-US" sz="2000" dirty="0"/>
              <a:t>Financial Stability</a:t>
            </a:r>
          </a:p>
          <a:p>
            <a:pPr marL="514350" indent="-514350" eaLnBrk="1" hangingPunct="1">
              <a:buFont typeface="Gill Sans MT" pitchFamily="34" charset="0"/>
              <a:buAutoNum type="arabicPeriod"/>
              <a:defRPr/>
            </a:pPr>
            <a:r>
              <a:rPr lang="en-US" sz="2000" dirty="0"/>
              <a:t>Quality of Management System</a:t>
            </a:r>
          </a:p>
          <a:p>
            <a:pPr marL="514350" indent="-514350" eaLnBrk="1" hangingPunct="1">
              <a:buFont typeface="Gill Sans MT" pitchFamily="34" charset="0"/>
              <a:buAutoNum type="arabicPeriod"/>
              <a:defRPr/>
            </a:pPr>
            <a:r>
              <a:rPr lang="en-US" sz="2000" dirty="0"/>
              <a:t>History of Performance</a:t>
            </a:r>
          </a:p>
          <a:p>
            <a:pPr marL="514350" indent="-514350" eaLnBrk="1" hangingPunct="1">
              <a:buFont typeface="Gill Sans MT" pitchFamily="34" charset="0"/>
              <a:buAutoNum type="arabicPeriod"/>
              <a:defRPr/>
            </a:pPr>
            <a:r>
              <a:rPr lang="en-US" sz="2000" dirty="0"/>
              <a:t>Audit Reports</a:t>
            </a:r>
          </a:p>
          <a:p>
            <a:pPr marL="514350" indent="-514350" eaLnBrk="1" hangingPunct="1">
              <a:buFont typeface="Gill Sans MT" pitchFamily="34" charset="0"/>
              <a:buAutoNum type="arabicPeriod"/>
              <a:defRPr/>
            </a:pPr>
            <a:r>
              <a:rPr lang="en-US" sz="2000" dirty="0"/>
              <a:t>Applicant’s ability to effectively implement program</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66</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051912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Specific Conditions</a:t>
            </a:r>
            <a:br>
              <a:rPr lang="en-US" dirty="0"/>
            </a:br>
            <a:r>
              <a:rPr lang="en-US" dirty="0"/>
              <a:t>200.207(a)</a:t>
            </a:r>
            <a:endParaRPr lang="en-US" dirty="0">
              <a:solidFill>
                <a:schemeClr val="tx1"/>
              </a:solidFill>
            </a:endParaRPr>
          </a:p>
        </p:txBody>
      </p:sp>
      <p:sp>
        <p:nvSpPr>
          <p:cNvPr id="3" name="Content Placeholder 2"/>
          <p:cNvSpPr>
            <a:spLocks noGrp="1"/>
          </p:cNvSpPr>
          <p:nvPr>
            <p:ph idx="1"/>
          </p:nvPr>
        </p:nvSpPr>
        <p:spPr/>
        <p:txBody>
          <a:bodyPr rtlCol="0">
            <a:noAutofit/>
          </a:bodyPr>
          <a:lstStyle/>
          <a:p>
            <a:pPr marL="0" indent="0" eaLnBrk="1" fontAlgn="auto" hangingPunct="1">
              <a:buFont typeface="Wingdings 2" panose="05020102010507070707" pitchFamily="18" charset="2"/>
              <a:buNone/>
              <a:defRPr/>
            </a:pPr>
            <a:r>
              <a:rPr lang="en-US" sz="2400" dirty="0"/>
              <a:t>Federal agency or pass-through agency may impose additional Federal award conditions:</a:t>
            </a:r>
          </a:p>
          <a:p>
            <a:pPr eaLnBrk="1" fontAlgn="auto" hangingPunct="1">
              <a:buFont typeface="Wingdings" panose="05000000000000000000" pitchFamily="2" charset="2"/>
              <a:buChar char="§"/>
              <a:defRPr/>
            </a:pPr>
            <a:r>
              <a:rPr lang="en-US" sz="2000" dirty="0"/>
              <a:t>Require reimbursement;</a:t>
            </a:r>
          </a:p>
          <a:p>
            <a:pPr eaLnBrk="1" fontAlgn="auto" hangingPunct="1">
              <a:buFont typeface="Wingdings" panose="05000000000000000000" pitchFamily="2" charset="2"/>
              <a:buChar char="§"/>
              <a:defRPr/>
            </a:pPr>
            <a:r>
              <a:rPr lang="en-US" sz="2000" dirty="0"/>
              <a:t>Withholding authority to proceed until evidence of acceptable performance;</a:t>
            </a:r>
          </a:p>
          <a:p>
            <a:pPr eaLnBrk="1" fontAlgn="auto" hangingPunct="1">
              <a:buFont typeface="Wingdings" panose="05000000000000000000" pitchFamily="2" charset="2"/>
              <a:buChar char="§"/>
              <a:defRPr/>
            </a:pPr>
            <a:r>
              <a:rPr lang="en-US" sz="2000" dirty="0"/>
              <a:t>Additional detailed reporting</a:t>
            </a:r>
          </a:p>
          <a:p>
            <a:pPr eaLnBrk="1" fontAlgn="auto" hangingPunct="1">
              <a:buFont typeface="Wingdings" panose="05000000000000000000" pitchFamily="2" charset="2"/>
              <a:buChar char="§"/>
              <a:defRPr/>
            </a:pPr>
            <a:r>
              <a:rPr lang="en-US" sz="2000" dirty="0"/>
              <a:t>Additional project monitoring;</a:t>
            </a:r>
          </a:p>
          <a:p>
            <a:pPr eaLnBrk="1" fontAlgn="auto" hangingPunct="1">
              <a:buFont typeface="Wingdings" panose="05000000000000000000" pitchFamily="2" charset="2"/>
              <a:buChar char="§"/>
              <a:defRPr/>
            </a:pPr>
            <a:r>
              <a:rPr lang="en-US" sz="2000" dirty="0"/>
              <a:t>Require grantee to obtain technical or management assistance; or</a:t>
            </a:r>
          </a:p>
          <a:p>
            <a:pPr eaLnBrk="1" fontAlgn="auto" hangingPunct="1">
              <a:buFont typeface="Wingdings" panose="05000000000000000000" pitchFamily="2" charset="2"/>
              <a:buChar char="§"/>
              <a:defRPr/>
            </a:pPr>
            <a:r>
              <a:rPr lang="en-US" sz="2000" dirty="0"/>
              <a:t>Establish additional prior approvals.</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67</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033119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Specific Conditions (cont.)</a:t>
            </a:r>
            <a:br>
              <a:rPr lang="en-US" dirty="0"/>
            </a:br>
            <a:r>
              <a:rPr lang="en-US" dirty="0"/>
              <a:t>200.207(b)-(c)</a:t>
            </a:r>
            <a:endParaRPr lang="en-US" dirty="0">
              <a:solidFill>
                <a:schemeClr val="tx1"/>
              </a:solidFill>
            </a:endParaRPr>
          </a:p>
        </p:txBody>
      </p:sp>
      <p:sp>
        <p:nvSpPr>
          <p:cNvPr id="3" name="Content Placeholder 2"/>
          <p:cNvSpPr>
            <a:spLocks noGrp="1"/>
          </p:cNvSpPr>
          <p:nvPr>
            <p:ph idx="1"/>
          </p:nvPr>
        </p:nvSpPr>
        <p:spPr>
          <a:xfrm>
            <a:off x="685800" y="2209800"/>
            <a:ext cx="7772400" cy="3962400"/>
          </a:xfrm>
        </p:spPr>
        <p:txBody>
          <a:bodyPr rtlCol="0">
            <a:noAutofit/>
          </a:bodyPr>
          <a:lstStyle/>
          <a:p>
            <a:pPr marL="0" indent="0" eaLnBrk="1" fontAlgn="auto" hangingPunct="1">
              <a:buFont typeface="Wingdings 2" panose="05020102010507070707" pitchFamily="18" charset="2"/>
              <a:buNone/>
              <a:defRPr/>
            </a:pPr>
            <a:r>
              <a:rPr lang="en-US" sz="2800" dirty="0"/>
              <a:t>Right to Notice:</a:t>
            </a:r>
          </a:p>
          <a:p>
            <a:pPr marL="731520" lvl="1" indent="-457200">
              <a:buFont typeface="+mj-lt"/>
              <a:buAutoNum type="arabicPeriod"/>
              <a:defRPr/>
            </a:pPr>
            <a:r>
              <a:rPr lang="en-US" sz="2200" dirty="0"/>
              <a:t>Nature of additional requirements, </a:t>
            </a:r>
          </a:p>
          <a:p>
            <a:pPr marL="731520" lvl="1" indent="-457200">
              <a:buFont typeface="+mj-lt"/>
              <a:buAutoNum type="arabicPeriod"/>
              <a:defRPr/>
            </a:pPr>
            <a:r>
              <a:rPr lang="en-US" sz="2200" dirty="0"/>
              <a:t>Reason why imposed, </a:t>
            </a:r>
          </a:p>
          <a:p>
            <a:pPr marL="731520" lvl="1" indent="-457200">
              <a:buFont typeface="+mj-lt"/>
              <a:buAutoNum type="arabicPeriod"/>
              <a:defRPr/>
            </a:pPr>
            <a:r>
              <a:rPr lang="en-US" sz="2200" dirty="0"/>
              <a:t>Nature of the action needed to remove the requirements; </a:t>
            </a:r>
          </a:p>
          <a:p>
            <a:pPr marL="731520" lvl="1" indent="-457200">
              <a:buFont typeface="+mj-lt"/>
              <a:buAutoNum type="arabicPeriod"/>
              <a:defRPr/>
            </a:pPr>
            <a:r>
              <a:rPr lang="en-US" sz="2200" dirty="0"/>
              <a:t>Time for completing actions;</a:t>
            </a:r>
          </a:p>
          <a:p>
            <a:pPr marL="731520" lvl="1" indent="-457200">
              <a:buFont typeface="+mj-lt"/>
              <a:buAutoNum type="arabicPeriod"/>
              <a:defRPr/>
            </a:pPr>
            <a:r>
              <a:rPr lang="en-US" sz="2200" dirty="0"/>
              <a:t>Method for requesting reconsideration. </a:t>
            </a:r>
          </a:p>
          <a:p>
            <a:pPr marL="0" indent="0" eaLnBrk="1" fontAlgn="auto" hangingPunct="1">
              <a:buNone/>
              <a:defRPr/>
            </a:pPr>
            <a:r>
              <a:rPr lang="en-US" sz="2400" dirty="0"/>
              <a:t>Specific conditions MUST be removed once corrected. </a:t>
            </a:r>
            <a:endParaRPr lang="en-US" sz="20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68</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860749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Requirements for Pass-through Entities </a:t>
            </a:r>
            <a:br>
              <a:rPr lang="en-US" dirty="0"/>
            </a:br>
            <a:r>
              <a:rPr lang="en-US" dirty="0"/>
              <a:t>200.331</a:t>
            </a:r>
          </a:p>
        </p:txBody>
      </p:sp>
      <p:sp>
        <p:nvSpPr>
          <p:cNvPr id="154627" name="Content Placeholder 2"/>
          <p:cNvSpPr>
            <a:spLocks noGrp="1"/>
          </p:cNvSpPr>
          <p:nvPr>
            <p:ph idx="1"/>
          </p:nvPr>
        </p:nvSpPr>
        <p:spPr>
          <a:xfrm>
            <a:off x="533400" y="2286000"/>
            <a:ext cx="8037513" cy="4343400"/>
          </a:xfrm>
        </p:spPr>
        <p:txBody>
          <a:bodyPr>
            <a:normAutofit/>
          </a:bodyPr>
          <a:lstStyle/>
          <a:p>
            <a:pPr marL="0" indent="0">
              <a:buNone/>
            </a:pPr>
            <a:r>
              <a:rPr lang="en-US" sz="2400" dirty="0">
                <a:solidFill>
                  <a:srgbClr val="C00000"/>
                </a:solidFill>
              </a:rPr>
              <a:t>NEW: </a:t>
            </a:r>
            <a:r>
              <a:rPr lang="en-US" sz="2400" dirty="0"/>
              <a:t>All pass-through entities MUST:</a:t>
            </a:r>
          </a:p>
          <a:p>
            <a:pPr marL="457200" indent="-457200">
              <a:buFont typeface="+mj-lt"/>
              <a:buAutoNum type="alphaLcPeriod"/>
            </a:pPr>
            <a:r>
              <a:rPr lang="en-US" sz="2400" dirty="0"/>
              <a:t>Ensure subawards are clearly identified with specific data</a:t>
            </a:r>
          </a:p>
          <a:p>
            <a:pPr marL="342900" indent="-342900">
              <a:buFont typeface="+mj-lt"/>
              <a:buAutoNum type="alphaLcPeriod"/>
            </a:pPr>
            <a:r>
              <a:rPr lang="en-US" sz="2400" dirty="0"/>
              <a:t>Evaluate subrecipient’s risk of noncompliance</a:t>
            </a:r>
          </a:p>
          <a:p>
            <a:pPr lvl="2"/>
            <a:r>
              <a:rPr lang="en-US" sz="1800" dirty="0"/>
              <a:t>Prior experience with same or similar subawards;</a:t>
            </a:r>
          </a:p>
          <a:p>
            <a:pPr lvl="2"/>
            <a:r>
              <a:rPr lang="en-US" sz="1800" dirty="0"/>
              <a:t>Results of previous audits;</a:t>
            </a:r>
          </a:p>
          <a:p>
            <a:pPr lvl="2"/>
            <a:r>
              <a:rPr lang="en-US" sz="1800" dirty="0"/>
              <a:t>Whether new personnel or new or substantially changed systems; and</a:t>
            </a:r>
          </a:p>
          <a:p>
            <a:pPr lvl="2"/>
            <a:r>
              <a:rPr lang="en-US" sz="1800" dirty="0"/>
              <a:t>Extent and results of Federal monitoring.</a:t>
            </a:r>
          </a:p>
          <a:p>
            <a:pPr marL="0" indent="0" eaLnBrk="1" hangingPunct="1">
              <a:buNone/>
            </a:pPr>
            <a:endParaRPr lang="en-US"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69</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62428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5346" y="990600"/>
            <a:ext cx="6960870" cy="3755136"/>
          </a:xfrm>
        </p:spPr>
        <p:txBody>
          <a:bodyPr>
            <a:noAutofit/>
          </a:bodyPr>
          <a:lstStyle/>
          <a:p>
            <a:r>
              <a:rPr lang="en-US" sz="4800" dirty="0"/>
              <a:t>Part 200</a:t>
            </a:r>
            <a:br>
              <a:rPr lang="en-US" sz="4800" dirty="0"/>
            </a:br>
            <a:r>
              <a:rPr lang="en-US" sz="4800" dirty="0"/>
              <a:t>Uniform Administrative Req, Cost Principles, and Audits for Federal Awards</a:t>
            </a:r>
          </a:p>
        </p:txBody>
      </p:sp>
      <p:sp>
        <p:nvSpPr>
          <p:cNvPr id="6" name="Text Placeholder 5"/>
          <p:cNvSpPr>
            <a:spLocks noGrp="1"/>
          </p:cNvSpPr>
          <p:nvPr>
            <p:ph type="body" idx="1"/>
          </p:nvPr>
        </p:nvSpPr>
        <p:spPr>
          <a:xfrm>
            <a:off x="533400" y="5181600"/>
            <a:ext cx="7880350" cy="1066800"/>
          </a:xfrm>
        </p:spPr>
        <p:txBody>
          <a:bodyPr>
            <a:noAutofit/>
          </a:bodyPr>
          <a:lstStyle/>
          <a:p>
            <a:pPr algn="ctr"/>
            <a:r>
              <a:rPr lang="en-US" sz="2400" dirty="0"/>
              <a:t>Formerly know as the “Uniform Grants Guidance”, the “Omni Circular” and the “Super Circular”</a:t>
            </a:r>
          </a:p>
        </p:txBody>
      </p:sp>
      <p:sp>
        <p:nvSpPr>
          <p:cNvPr id="2" name="Slide Number Placeholder 1"/>
          <p:cNvSpPr>
            <a:spLocks noGrp="1"/>
          </p:cNvSpPr>
          <p:nvPr>
            <p:ph type="sldNum" sz="quarter" idx="12"/>
          </p:nvPr>
        </p:nvSpPr>
        <p:spPr/>
        <p:txBody>
          <a:bodyPr/>
          <a:lstStyle/>
          <a:p>
            <a:pPr>
              <a:defRPr/>
            </a:pPr>
            <a:fld id="{FB49FAFF-21AE-48D8-931C-44ACB47D3D49}" type="slidenum">
              <a:rPr lang="en-US" altLang="en-US" smtClean="0"/>
              <a:pPr>
                <a:defRPr/>
              </a:pPr>
              <a:t>7</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4023275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Requirements for Pass-through Entities (cont.)</a:t>
            </a:r>
            <a:br>
              <a:rPr lang="en-US" dirty="0"/>
            </a:br>
            <a:r>
              <a:rPr lang="en-US" dirty="0"/>
              <a:t>200.331</a:t>
            </a:r>
          </a:p>
        </p:txBody>
      </p:sp>
      <p:sp>
        <p:nvSpPr>
          <p:cNvPr id="154627" name="Content Placeholder 2"/>
          <p:cNvSpPr>
            <a:spLocks noGrp="1"/>
          </p:cNvSpPr>
          <p:nvPr>
            <p:ph idx="1"/>
          </p:nvPr>
        </p:nvSpPr>
        <p:spPr>
          <a:xfrm>
            <a:off x="533400" y="2286000"/>
            <a:ext cx="8037513" cy="4343400"/>
          </a:xfrm>
        </p:spPr>
        <p:txBody>
          <a:bodyPr>
            <a:normAutofit fontScale="92500" lnSpcReduction="10000"/>
          </a:bodyPr>
          <a:lstStyle/>
          <a:p>
            <a:pPr marL="457200" indent="-457200">
              <a:buFont typeface="+mj-lt"/>
              <a:buAutoNum type="alphaLcPeriod" startAt="3"/>
            </a:pPr>
            <a:r>
              <a:rPr lang="en-US" sz="2200" dirty="0"/>
              <a:t>Consider imposing specific conditions</a:t>
            </a:r>
          </a:p>
          <a:p>
            <a:pPr marL="457200" indent="-457200">
              <a:buFont typeface="+mj-lt"/>
              <a:buAutoNum type="alphaLcPeriod" startAt="3"/>
            </a:pPr>
            <a:r>
              <a:rPr lang="en-US" sz="2200" dirty="0"/>
              <a:t>Monitor as necessary to ensure subaward is used for authorized purposes, which must include:</a:t>
            </a:r>
          </a:p>
          <a:p>
            <a:pPr lvl="2"/>
            <a:r>
              <a:rPr lang="en-US" sz="1700" dirty="0"/>
              <a:t>Reviewing financial and programmatic reports;</a:t>
            </a:r>
          </a:p>
          <a:p>
            <a:pPr lvl="2"/>
            <a:r>
              <a:rPr lang="en-US" sz="1700" dirty="0"/>
              <a:t>Ensure timely and appropriate action to correct all deficiencies; and</a:t>
            </a:r>
          </a:p>
          <a:p>
            <a:pPr lvl="2"/>
            <a:r>
              <a:rPr lang="en-US" sz="1700" dirty="0"/>
              <a:t>Issue management decision for audit findings as required under 200.521.</a:t>
            </a:r>
          </a:p>
          <a:p>
            <a:pPr marL="457200" indent="-457200">
              <a:buFont typeface="+mj-lt"/>
              <a:buAutoNum type="alphaLcPeriod" startAt="3"/>
            </a:pPr>
            <a:r>
              <a:rPr lang="en-US" sz="2200" dirty="0"/>
              <a:t>Depending on assessment of risk, the following monitoring tools may be useful to ensure proper accountability and compliance with program requirements and achievement of performance goals:</a:t>
            </a:r>
          </a:p>
          <a:p>
            <a:pPr lvl="2"/>
            <a:r>
              <a:rPr lang="en-US" sz="1700" dirty="0"/>
              <a:t>Training + technical assistance on program-related matters; </a:t>
            </a:r>
          </a:p>
          <a:p>
            <a:pPr lvl="2"/>
            <a:r>
              <a:rPr lang="en-US" sz="1700" dirty="0"/>
              <a:t>On-site reviews; and</a:t>
            </a:r>
          </a:p>
          <a:p>
            <a:pPr lvl="2"/>
            <a:r>
              <a:rPr lang="en-US" sz="1700" dirty="0"/>
              <a:t>Arranging for “agreed-upon-procedures” engagements (described in 200.425).</a:t>
            </a:r>
          </a:p>
          <a:p>
            <a:pPr lvl="1"/>
            <a:endParaRPr lang="en-US" sz="2000" dirty="0"/>
          </a:p>
          <a:p>
            <a:pPr eaLnBrk="1" hangingPunct="1"/>
            <a:endParaRPr lang="en-US"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70</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1231827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Requirements for Pass-through Entities (cont.)</a:t>
            </a:r>
            <a:br>
              <a:rPr lang="en-US" dirty="0"/>
            </a:br>
            <a:r>
              <a:rPr lang="en-US" dirty="0"/>
              <a:t>200.331</a:t>
            </a:r>
          </a:p>
        </p:txBody>
      </p:sp>
      <p:sp>
        <p:nvSpPr>
          <p:cNvPr id="154627" name="Content Placeholder 2"/>
          <p:cNvSpPr>
            <a:spLocks noGrp="1"/>
          </p:cNvSpPr>
          <p:nvPr>
            <p:ph idx="1"/>
          </p:nvPr>
        </p:nvSpPr>
        <p:spPr>
          <a:xfrm>
            <a:off x="533400" y="2514600"/>
            <a:ext cx="8037513" cy="4114800"/>
          </a:xfrm>
        </p:spPr>
        <p:txBody>
          <a:bodyPr>
            <a:normAutofit/>
          </a:bodyPr>
          <a:lstStyle/>
          <a:p>
            <a:pPr marL="457200" indent="-457200">
              <a:buFont typeface="+mj-lt"/>
              <a:buAutoNum type="alphaLcPeriod" startAt="6"/>
            </a:pPr>
            <a:r>
              <a:rPr lang="en-US" sz="2200" dirty="0"/>
              <a:t>Verify subrecipients have audits as required in Subpart F</a:t>
            </a:r>
          </a:p>
          <a:p>
            <a:pPr marL="457200" indent="-457200">
              <a:buFont typeface="+mj-lt"/>
              <a:buAutoNum type="alphaLcPeriod" startAt="6"/>
            </a:pPr>
            <a:r>
              <a:rPr lang="en-US" sz="2200" dirty="0"/>
              <a:t>Consider whether results require adjustments to the pass-through entity’s own records</a:t>
            </a:r>
          </a:p>
          <a:p>
            <a:pPr marL="457200" indent="-457200">
              <a:buFont typeface="+mj-lt"/>
              <a:buAutoNum type="alphaLcPeriod" startAt="6"/>
            </a:pPr>
            <a:r>
              <a:rPr lang="en-US" sz="2200" dirty="0"/>
              <a:t>Consider taking enforcement actions 200.338.</a:t>
            </a:r>
          </a:p>
          <a:p>
            <a:pPr lvl="1"/>
            <a:endParaRPr lang="en-US" sz="2000" dirty="0"/>
          </a:p>
          <a:p>
            <a:pPr eaLnBrk="1" hangingPunct="1"/>
            <a:endParaRPr lang="en-US"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71</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4221288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Remedies for Noncompliance</a:t>
            </a:r>
            <a:br>
              <a:rPr lang="en-US" dirty="0"/>
            </a:br>
            <a:r>
              <a:rPr lang="en-US" dirty="0"/>
              <a:t>200.338</a:t>
            </a:r>
          </a:p>
        </p:txBody>
      </p:sp>
      <p:sp>
        <p:nvSpPr>
          <p:cNvPr id="3" name="Content Placeholder 2"/>
          <p:cNvSpPr>
            <a:spLocks noGrp="1"/>
          </p:cNvSpPr>
          <p:nvPr>
            <p:ph idx="1"/>
          </p:nvPr>
        </p:nvSpPr>
        <p:spPr/>
        <p:txBody>
          <a:bodyPr/>
          <a:lstStyle/>
          <a:p>
            <a:r>
              <a:rPr lang="en-US" dirty="0">
                <a:solidFill>
                  <a:srgbClr val="C00000"/>
                </a:solidFill>
              </a:rPr>
              <a:t>NEW: </a:t>
            </a:r>
            <a:r>
              <a:rPr lang="en-US" dirty="0"/>
              <a:t>If noncompliance can not be remedied with Specific Conditions, the entity may take one or more of the following actions:</a:t>
            </a:r>
          </a:p>
          <a:p>
            <a:pPr lvl="1"/>
            <a:r>
              <a:rPr lang="en-US" dirty="0"/>
              <a:t>Temporarily withhold cash payment pending correction</a:t>
            </a:r>
          </a:p>
          <a:p>
            <a:pPr lvl="1"/>
            <a:r>
              <a:rPr lang="en-US" dirty="0"/>
              <a:t>Disallow all of part of the cost</a:t>
            </a:r>
          </a:p>
          <a:p>
            <a:pPr lvl="1"/>
            <a:r>
              <a:rPr lang="en-US" dirty="0"/>
              <a:t>Wholly or partly suspend or terminate the Federal award (see 200.339 Termination)</a:t>
            </a:r>
          </a:p>
          <a:p>
            <a:pPr lvl="1"/>
            <a:r>
              <a:rPr lang="en-US" dirty="0"/>
              <a:t>Initiate suspension or debarment proceedings under 2 CFR Part 180</a:t>
            </a:r>
          </a:p>
          <a:p>
            <a:pPr lvl="1"/>
            <a:r>
              <a:rPr lang="en-US" dirty="0"/>
              <a:t>Withhold further Federal awards for the project or program</a:t>
            </a:r>
          </a:p>
          <a:p>
            <a:pPr lvl="1"/>
            <a:r>
              <a:rPr lang="en-US" dirty="0"/>
              <a:t>Take other remedies that may be legally available.</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72</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36475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4330" y="1243520"/>
            <a:ext cx="6960870" cy="3520440"/>
          </a:xfrm>
        </p:spPr>
        <p:txBody>
          <a:bodyPr>
            <a:normAutofit/>
          </a:bodyPr>
          <a:lstStyle/>
          <a:p>
            <a:pPr eaLnBrk="1" fontAlgn="auto" hangingPunct="1">
              <a:spcAft>
                <a:spcPts val="0"/>
              </a:spcAft>
              <a:defRPr/>
            </a:pPr>
            <a:r>
              <a:rPr lang="en-US" b="1" dirty="0"/>
              <a:t>Audit Requirements</a:t>
            </a:r>
          </a:p>
        </p:txBody>
      </p:sp>
      <p:sp>
        <p:nvSpPr>
          <p:cNvPr id="2" name="Text Placeholder 1"/>
          <p:cNvSpPr>
            <a:spLocks noGrp="1"/>
          </p:cNvSpPr>
          <p:nvPr>
            <p:ph type="body" idx="1"/>
          </p:nvPr>
        </p:nvSpPr>
        <p:spPr/>
        <p:txBody>
          <a:bodyPr/>
          <a:lstStyle/>
          <a:p>
            <a:endParaRPr lang="en-US" dirty="0"/>
          </a:p>
        </p:txBody>
      </p:sp>
      <p:sp>
        <p:nvSpPr>
          <p:cNvPr id="7" name="Slide Number Placeholder 3"/>
          <p:cNvSpPr>
            <a:spLocks noGrp="1"/>
          </p:cNvSpPr>
          <p:nvPr>
            <p:ph type="sldNum" sz="quarter" idx="4294967295"/>
          </p:nvPr>
        </p:nvSpPr>
        <p:spPr bwMode="auto">
          <a:xfrm>
            <a:off x="8374063" y="152400"/>
            <a:ext cx="769937"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76F13D-4FB5-4956-A9E3-1EEA6F05117E}" type="slidenum">
              <a:rPr lang="en-US" smtClean="0">
                <a:solidFill>
                  <a:schemeClr val="bg1"/>
                </a:solidFill>
              </a:rPr>
              <a:pPr/>
              <a:t>73</a:t>
            </a:fld>
            <a:endParaRPr lang="en-US" dirty="0">
              <a:solidFill>
                <a:schemeClr val="bg1"/>
              </a:solidFill>
            </a:endParaRPr>
          </a:p>
        </p:txBody>
      </p:sp>
      <p:pic>
        <p:nvPicPr>
          <p:cNvPr id="1556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382" y="370597"/>
            <a:ext cx="2486025" cy="25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106410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Audit Requirements</a:t>
            </a:r>
            <a:br>
              <a:rPr lang="en-US" dirty="0"/>
            </a:br>
            <a:r>
              <a:rPr lang="en-US" dirty="0"/>
              <a:t>200.501</a:t>
            </a:r>
          </a:p>
        </p:txBody>
      </p:sp>
      <p:sp>
        <p:nvSpPr>
          <p:cNvPr id="157699" name="Content Placeholder 2"/>
          <p:cNvSpPr>
            <a:spLocks noGrp="1"/>
          </p:cNvSpPr>
          <p:nvPr>
            <p:ph idx="1"/>
          </p:nvPr>
        </p:nvSpPr>
        <p:spPr/>
        <p:txBody>
          <a:bodyPr/>
          <a:lstStyle/>
          <a:p>
            <a:pPr eaLnBrk="1" hangingPunct="1">
              <a:buFont typeface="Wingdings" panose="05000000000000000000" pitchFamily="2" charset="2"/>
              <a:buChar char="q"/>
            </a:pPr>
            <a:r>
              <a:rPr lang="en-US" sz="2800" dirty="0">
                <a:solidFill>
                  <a:srgbClr val="C00000"/>
                </a:solidFill>
              </a:rPr>
              <a:t>NEW: </a:t>
            </a:r>
            <a:r>
              <a:rPr lang="en-US" sz="2800" dirty="0"/>
              <a:t>Threshold increased to $750,000</a:t>
            </a:r>
          </a:p>
          <a:p>
            <a:pPr eaLnBrk="1" hangingPunct="1">
              <a:buFont typeface="Wingdings" panose="05000000000000000000" pitchFamily="2" charset="2"/>
              <a:buChar char="q"/>
            </a:pPr>
            <a:endParaRPr lang="en-US" sz="2800" dirty="0"/>
          </a:p>
          <a:p>
            <a:pPr eaLnBrk="1" hangingPunct="1">
              <a:buFont typeface="Wingdings" panose="05000000000000000000" pitchFamily="2" charset="2"/>
              <a:buChar char="q"/>
            </a:pPr>
            <a:r>
              <a:rPr lang="en-US" sz="2800" dirty="0"/>
              <a:t>The federal agency, OIG, or GAO may arrange for audits in addition to single audit</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74</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529882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Federal Agency Responsibilities </a:t>
            </a:r>
            <a:br>
              <a:rPr lang="en-US" dirty="0"/>
            </a:br>
            <a:r>
              <a:rPr lang="en-US" dirty="0"/>
              <a:t>200.513</a:t>
            </a:r>
          </a:p>
        </p:txBody>
      </p:sp>
      <p:sp>
        <p:nvSpPr>
          <p:cNvPr id="159747" name="Content Placeholder 2"/>
          <p:cNvSpPr>
            <a:spLocks noGrp="1"/>
          </p:cNvSpPr>
          <p:nvPr>
            <p:ph idx="1"/>
          </p:nvPr>
        </p:nvSpPr>
        <p:spPr>
          <a:xfrm>
            <a:off x="304800" y="2336800"/>
            <a:ext cx="8534400" cy="4216400"/>
          </a:xfrm>
        </p:spPr>
        <p:txBody>
          <a:bodyPr/>
          <a:lstStyle/>
          <a:p>
            <a:pPr eaLnBrk="1" hangingPunct="1">
              <a:buFont typeface="Wingdings" panose="05000000000000000000" pitchFamily="2" charset="2"/>
              <a:buChar char="q"/>
            </a:pPr>
            <a:r>
              <a:rPr lang="en-US" sz="2800" dirty="0">
                <a:solidFill>
                  <a:srgbClr val="C00000"/>
                </a:solidFill>
              </a:rPr>
              <a:t>NEW: </a:t>
            </a:r>
            <a:r>
              <a:rPr lang="en-US" sz="2800" dirty="0"/>
              <a:t>The federal awarding agency must use cooperative audit resolution to improve federal program outcomes</a:t>
            </a:r>
          </a:p>
          <a:p>
            <a:pPr lvl="1" eaLnBrk="1" hangingPunct="1">
              <a:buFont typeface="Wingdings" panose="05000000000000000000" pitchFamily="2" charset="2"/>
              <a:buChar char="q"/>
            </a:pPr>
            <a:r>
              <a:rPr lang="en-US" sz="2000" dirty="0"/>
              <a:t>Cooperative Audit Resolution: means the use of audit follow-up techniques which promote prompt corrective action by improving communication, fostering collaboration, promoting trust and developing an understanding between the Federal agency and non-Federal entity 200.25.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75</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191917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Audit Findings</a:t>
            </a:r>
            <a:br>
              <a:rPr lang="en-US" dirty="0"/>
            </a:br>
            <a:r>
              <a:rPr lang="en-US" dirty="0"/>
              <a:t>200.516</a:t>
            </a:r>
            <a:endParaRPr lang="en-US" dirty="0">
              <a:solidFill>
                <a:schemeClr val="tx1"/>
              </a:solidFill>
            </a:endParaRPr>
          </a:p>
        </p:txBody>
      </p:sp>
      <p:sp>
        <p:nvSpPr>
          <p:cNvPr id="3" name="Content Placeholder 2"/>
          <p:cNvSpPr>
            <a:spLocks noGrp="1"/>
          </p:cNvSpPr>
          <p:nvPr>
            <p:ph idx="1"/>
          </p:nvPr>
        </p:nvSpPr>
        <p:spPr>
          <a:xfrm>
            <a:off x="381000" y="2209800"/>
            <a:ext cx="8534400" cy="4495800"/>
          </a:xfrm>
        </p:spPr>
        <p:txBody>
          <a:bodyPr rtlCol="0">
            <a:normAutofit/>
          </a:bodyPr>
          <a:lstStyle/>
          <a:p>
            <a:pPr eaLnBrk="1" fontAlgn="auto" hangingPunct="1">
              <a:buFont typeface="Wingdings" panose="05000000000000000000" pitchFamily="2" charset="2"/>
              <a:buChar char="q"/>
              <a:defRPr/>
            </a:pPr>
            <a:r>
              <a:rPr lang="en-US" sz="2000" dirty="0"/>
              <a:t>The auditor must report (for major programs):</a:t>
            </a:r>
          </a:p>
          <a:p>
            <a:pPr lvl="1" eaLnBrk="1" fontAlgn="auto" hangingPunct="1">
              <a:buFont typeface="Wingdings" panose="05000000000000000000" pitchFamily="2" charset="2"/>
              <a:buChar char="q"/>
              <a:defRPr/>
            </a:pPr>
            <a:r>
              <a:rPr lang="en-US" sz="2000" dirty="0"/>
              <a:t>Significant deficiencies and material weaknesses in internal controls </a:t>
            </a:r>
          </a:p>
          <a:p>
            <a:pPr lvl="1" eaLnBrk="1" fontAlgn="auto" hangingPunct="1">
              <a:buFont typeface="Wingdings" panose="05000000000000000000" pitchFamily="2" charset="2"/>
              <a:buChar char="q"/>
              <a:defRPr/>
            </a:pPr>
            <a:r>
              <a:rPr lang="en-US" sz="2000" dirty="0"/>
              <a:t>Significant instances of abuse </a:t>
            </a:r>
          </a:p>
          <a:p>
            <a:pPr lvl="1" eaLnBrk="1" fontAlgn="auto" hangingPunct="1">
              <a:buFont typeface="Wingdings" panose="05000000000000000000" pitchFamily="2" charset="2"/>
              <a:buChar char="q"/>
              <a:defRPr/>
            </a:pPr>
            <a:r>
              <a:rPr lang="en-US" sz="2000" dirty="0"/>
              <a:t>Material noncompliance</a:t>
            </a:r>
          </a:p>
          <a:p>
            <a:pPr lvl="1" eaLnBrk="1" fontAlgn="auto" hangingPunct="1">
              <a:buFont typeface="Wingdings" panose="05000000000000000000" pitchFamily="2" charset="2"/>
              <a:buChar char="q"/>
              <a:defRPr/>
            </a:pPr>
            <a:r>
              <a:rPr lang="en-US" sz="2000" dirty="0"/>
              <a:t>Known questioned costs &gt; $25,000 </a:t>
            </a:r>
          </a:p>
          <a:p>
            <a:pPr eaLnBrk="1" fontAlgn="auto" hangingPunct="1">
              <a:buFont typeface="Wingdings" panose="05000000000000000000" pitchFamily="2" charset="2"/>
              <a:buChar char="q"/>
              <a:defRPr/>
            </a:pPr>
            <a:r>
              <a:rPr lang="en-US" sz="2000" dirty="0"/>
              <a:t>Auditor will not normally find questioned costs for a program that is not audited as a “major program”</a:t>
            </a:r>
          </a:p>
          <a:p>
            <a:pPr lvl="1" eaLnBrk="1" fontAlgn="auto" hangingPunct="1">
              <a:buFont typeface="Wingdings" panose="05000000000000000000" pitchFamily="2" charset="2"/>
              <a:buChar char="q"/>
              <a:defRPr/>
            </a:pPr>
            <a:r>
              <a:rPr lang="en-US" sz="2000" dirty="0">
                <a:solidFill>
                  <a:srgbClr val="C00000"/>
                </a:solidFill>
              </a:rPr>
              <a:t>NEW: </a:t>
            </a:r>
            <a:r>
              <a:rPr lang="en-US" sz="2000" dirty="0"/>
              <a:t>But if auditor becomes aware of questioned costs </a:t>
            </a:r>
            <a:br>
              <a:rPr lang="en-US" sz="2000" dirty="0"/>
            </a:br>
            <a:r>
              <a:rPr lang="en-US" sz="2000" dirty="0"/>
              <a:t>&gt; $25,000 for non-major program, must report</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76</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209407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ctrTitle"/>
          </p:nvPr>
        </p:nvSpPr>
        <p:spPr>
          <a:xfrm>
            <a:off x="1593850" y="1627642"/>
            <a:ext cx="5867400" cy="1676400"/>
          </a:xfrm>
        </p:spPr>
        <p:txBody>
          <a:bodyPr/>
          <a:lstStyle/>
          <a:p>
            <a:pPr algn="ctr" eaLnBrk="1" fontAlgn="auto" hangingPunct="1">
              <a:spcAft>
                <a:spcPts val="0"/>
              </a:spcAft>
              <a:defRPr/>
            </a:pPr>
            <a:r>
              <a:rPr sz="5400" b="1" dirty="0"/>
              <a:t>QUESTIONS?</a:t>
            </a:r>
          </a:p>
        </p:txBody>
      </p:sp>
      <p:pic>
        <p:nvPicPr>
          <p:cNvPr id="89092" name="Picture 3" descr="MCj04344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657600"/>
            <a:ext cx="18923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B1F73F0-69B9-4B13-9E77-3B2A36CFC03F}" type="slidenum">
              <a:rPr lang="en-US" altLang="en-US" smtClean="0"/>
              <a:pPr>
                <a:defRPr/>
              </a:pPr>
              <a:t>77</a:t>
            </a:fld>
            <a:endParaRPr lang="en-US" altLang="en-US" dirty="0"/>
          </a:p>
        </p:txBody>
      </p:sp>
      <p:sp>
        <p:nvSpPr>
          <p:cNvPr id="3" name="Footer Placeholder 2"/>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quarter" idx="1"/>
          </p:nvPr>
        </p:nvSpPr>
        <p:spPr>
          <a:xfrm>
            <a:off x="587829" y="2286000"/>
            <a:ext cx="7641771" cy="3581400"/>
          </a:xfrm>
        </p:spPr>
        <p:txBody>
          <a:bodyPr>
            <a:normAutofit fontScale="85000" lnSpcReduction="20000"/>
          </a:bodyPr>
          <a:lstStyle/>
          <a:p>
            <a:pPr marL="365125" indent="-282575" algn="ctr">
              <a:buNone/>
            </a:pPr>
            <a:r>
              <a:rPr lang="en-US" altLang="en-US" sz="2400" b="1" i="1" dirty="0">
                <a:ea typeface="ＭＳ Ｐゴシック" pitchFamily="34" charset="-128"/>
              </a:rPr>
              <a:t>This presentation is intended solely to provide general information and does not constitute legal advice or a legal service.  This presentation does not create a client-lawyer relationship with Brustein &amp; Manasevit, PLLC and, therefore, carries none of the protections under the D.C. Rules of Professional Conduct.  Attendance at this presentation, a later review of any printed or electronic materials, or any follow-up questions or communications arising out of this presentation with any attorney at Brustein &amp; Manasevit, PLLC does not create an attorney-client relationship with Brustein &amp; Manasevit, PLLC.  You should not take any action based upon any information in this presentation without first consulting legal counsel familiar with your particular circumstances.</a:t>
            </a:r>
          </a:p>
          <a:p>
            <a:endParaRPr lang="en-US" dirty="0"/>
          </a:p>
        </p:txBody>
      </p:sp>
      <p:sp>
        <p:nvSpPr>
          <p:cNvPr id="4" name="Footer Placeholder 3"/>
          <p:cNvSpPr>
            <a:spLocks noGrp="1"/>
          </p:cNvSpPr>
          <p:nvPr>
            <p:ph type="ftr" sz="quarter" idx="11"/>
          </p:nvPr>
        </p:nvSpPr>
        <p:spPr/>
        <p:txBody>
          <a:bodyPr/>
          <a:lstStyle/>
          <a:p>
            <a:r>
              <a:rPr lang="en-US" dirty="0"/>
              <a:t>Brustein &amp; Manasevit, PLLC © 2016. All rights reserved.</a:t>
            </a:r>
          </a:p>
        </p:txBody>
      </p:sp>
      <p:sp>
        <p:nvSpPr>
          <p:cNvPr id="5" name="Slide Number Placeholder 4"/>
          <p:cNvSpPr>
            <a:spLocks noGrp="1"/>
          </p:cNvSpPr>
          <p:nvPr>
            <p:ph type="sldNum" sz="quarter" idx="12"/>
          </p:nvPr>
        </p:nvSpPr>
        <p:spPr/>
        <p:txBody>
          <a:bodyPr/>
          <a:lstStyle/>
          <a:p>
            <a:fld id="{5CC42AE1-40A2-4F81-9633-FBE296E6079B}" type="slidenum">
              <a:rPr lang="en-US" smtClean="0"/>
              <a:pPr/>
              <a:t>78</a:t>
            </a:fld>
            <a:endParaRPr lang="en-US" dirty="0"/>
          </a:p>
        </p:txBody>
      </p:sp>
    </p:spTree>
    <p:extLst>
      <p:ext uri="{BB962C8B-B14F-4D97-AF65-F5344CB8AC3E}">
        <p14:creationId xmlns:p14="http://schemas.microsoft.com/office/powerpoint/2010/main" val="416483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u="sng" dirty="0"/>
              <a:t>New</a:t>
            </a:r>
            <a:r>
              <a:rPr lang="en-US" dirty="0"/>
              <a:t> 2 CFR Part 200</a:t>
            </a:r>
          </a:p>
        </p:txBody>
      </p:sp>
      <p:sp>
        <p:nvSpPr>
          <p:cNvPr id="3" name="Content Placeholder 2"/>
          <p:cNvSpPr>
            <a:spLocks noGrp="1"/>
          </p:cNvSpPr>
          <p:nvPr>
            <p:ph idx="1"/>
          </p:nvPr>
        </p:nvSpPr>
        <p:spPr/>
        <p:txBody>
          <a:bodyPr/>
          <a:lstStyle/>
          <a:p>
            <a:r>
              <a:rPr lang="en-US" sz="2400" dirty="0"/>
              <a:t>Subpart A – Definitions</a:t>
            </a:r>
          </a:p>
          <a:p>
            <a:r>
              <a:rPr lang="en-US" sz="2400" dirty="0"/>
              <a:t>Subpart B – General Provisions</a:t>
            </a:r>
          </a:p>
          <a:p>
            <a:r>
              <a:rPr lang="en-US" sz="2400" dirty="0"/>
              <a:t>Subpart C – Pre Award Requirements</a:t>
            </a:r>
          </a:p>
          <a:p>
            <a:r>
              <a:rPr lang="en-US" sz="2400" dirty="0"/>
              <a:t>Subpart D – Post Award Requirements</a:t>
            </a:r>
          </a:p>
          <a:p>
            <a:r>
              <a:rPr lang="en-US" sz="2400" dirty="0"/>
              <a:t>Subpart E – Cost Principles</a:t>
            </a:r>
          </a:p>
          <a:p>
            <a:r>
              <a:rPr lang="en-US" sz="2400" dirty="0"/>
              <a:t>Subpart F – Audit Requirements </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8</a:t>
            </a:fld>
            <a:endParaRPr lang="en-US" altLang="en-US" dirty="0"/>
          </a:p>
        </p:txBody>
      </p:sp>
      <p:sp>
        <p:nvSpPr>
          <p:cNvPr id="4" name="Footer Placeholder 3"/>
          <p:cNvSpPr>
            <a:spLocks noGrp="1"/>
          </p:cNvSpPr>
          <p:nvPr>
            <p:ph type="ftr" sz="quarter" idx="11"/>
          </p:nvPr>
        </p:nvSpPr>
        <p:spPr/>
        <p:txBody>
          <a:bodyPr/>
          <a:lstStyle/>
          <a:p>
            <a:pPr>
              <a:defRPr/>
            </a:pPr>
            <a:r>
              <a:rPr lang="en-US"/>
              <a:t>Brustein &amp; Manasevit, PLLC © 2016. All rights reserved.</a:t>
            </a:r>
            <a:endParaRPr lang="en-US" dirty="0"/>
          </a:p>
        </p:txBody>
      </p:sp>
    </p:spTree>
    <p:extLst>
      <p:ext uri="{BB962C8B-B14F-4D97-AF65-F5344CB8AC3E}">
        <p14:creationId xmlns:p14="http://schemas.microsoft.com/office/powerpoint/2010/main" val="395133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848600" cy="2133600"/>
          </a:xfrm>
        </p:spPr>
        <p:txBody>
          <a:bodyPr>
            <a:normAutofit/>
          </a:bodyPr>
          <a:lstStyle/>
          <a:p>
            <a:pPr algn="ctr" eaLnBrk="1" fontAlgn="auto" hangingPunct="1">
              <a:spcAft>
                <a:spcPts val="0"/>
              </a:spcAft>
              <a:defRPr/>
            </a:pPr>
            <a:r>
              <a:rPr lang="en-US" sz="4800" dirty="0"/>
              <a:t>Financial Management Controls</a:t>
            </a:r>
            <a:br>
              <a:rPr lang="en-US" sz="4800" dirty="0"/>
            </a:br>
            <a:endParaRPr lang="en-US" sz="3100" i="1" dirty="0"/>
          </a:p>
        </p:txBody>
      </p:sp>
      <p:pic>
        <p:nvPicPr>
          <p:cNvPr id="4" name="Picture 2" descr="C:\Users\nbrooks\AppData\Local\Microsoft\Windows\Temporary Internet Files\Content.IE5\0XA5NDO8\MP900442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3380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6B1F73F0-69B9-4B13-9E77-3B2A36CFC03F}" type="slidenum">
              <a:rPr lang="en-US" altLang="en-US" smtClean="0"/>
              <a:pPr>
                <a:defRPr/>
              </a:pPr>
              <a:t>9</a:t>
            </a:fld>
            <a:endParaRPr lang="en-US" altLang="en-US" dirty="0"/>
          </a:p>
        </p:txBody>
      </p:sp>
      <p:sp>
        <p:nvSpPr>
          <p:cNvPr id="5" name="Footer Placeholder 4"/>
          <p:cNvSpPr>
            <a:spLocks noGrp="1"/>
          </p:cNvSpPr>
          <p:nvPr>
            <p:ph type="ftr" sz="quarter" idx="11"/>
          </p:nvPr>
        </p:nvSpPr>
        <p:spPr/>
        <p:txBody>
          <a:bodyPr/>
          <a:lstStyle/>
          <a:p>
            <a:pPr>
              <a:defRPr/>
            </a:pPr>
            <a:r>
              <a:rPr lang="en-US"/>
              <a:t>Brustein &amp; Manasevit, PLLC © 2016. All rights reserved.</a:t>
            </a:r>
            <a:endParaRPr lang="en-US" dirty="0"/>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5610</TotalTime>
  <Words>4535</Words>
  <Application>Microsoft Office PowerPoint</Application>
  <PresentationFormat>On-screen Show (4:3)</PresentationFormat>
  <Paragraphs>583</Paragraphs>
  <Slides>78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ＭＳ Ｐゴシック</vt:lpstr>
      <vt:lpstr>Arial</vt:lpstr>
      <vt:lpstr>Bookman Old Style</vt:lpstr>
      <vt:lpstr>Calibri</vt:lpstr>
      <vt:lpstr>Century Gothic</vt:lpstr>
      <vt:lpstr>Gill Sans MT</vt:lpstr>
      <vt:lpstr>Lucida Sans Unicode</vt:lpstr>
      <vt:lpstr>Wingdings</vt:lpstr>
      <vt:lpstr>Wingdings 2</vt:lpstr>
      <vt:lpstr>Wood Type</vt:lpstr>
      <vt:lpstr>PowerPoint Presentation</vt:lpstr>
      <vt:lpstr>Agenda</vt:lpstr>
      <vt:lpstr>The New  EDGAR</vt:lpstr>
      <vt:lpstr>Key Parts of the NEW EDGAR</vt:lpstr>
      <vt:lpstr>Prior Rules  (Incorporated Into the NEW EDGAR)</vt:lpstr>
      <vt:lpstr>Effective Dates</vt:lpstr>
      <vt:lpstr>Part 200 Uniform Administrative Req, Cost Principles, and Audits for Federal Awards</vt:lpstr>
      <vt:lpstr>The New 2 CFR Part 200</vt:lpstr>
      <vt:lpstr>Financial Management Controls </vt:lpstr>
      <vt:lpstr>Financial Management Rules 200.302(b)</vt:lpstr>
      <vt:lpstr>Required Certification 200.415</vt:lpstr>
      <vt:lpstr>Written Cash Management Procedures  200.302(6)</vt:lpstr>
      <vt:lpstr>Payment 200.305 (a) and (b)</vt:lpstr>
      <vt:lpstr>Payment (cont.) 200.305(b)(1)-(4)</vt:lpstr>
      <vt:lpstr>Payment (cont.) 200.305(b)(7)-(8)</vt:lpstr>
      <vt:lpstr>Payment (cont.) 200.305(b)(9)</vt:lpstr>
      <vt:lpstr>Written Allowability Procedures 200.302(b)(7)</vt:lpstr>
      <vt:lpstr>Subpart E – Cost Principles</vt:lpstr>
      <vt:lpstr>Factors Affecting Allowability of Costs  200.403</vt:lpstr>
      <vt:lpstr>Prior Written Approval 200.407</vt:lpstr>
      <vt:lpstr>Direct v. Indirect Costs 200.413(c)</vt:lpstr>
      <vt:lpstr>Selected Items of Cost</vt:lpstr>
      <vt:lpstr>Selected Items of Cost Examples (cont.)</vt:lpstr>
      <vt:lpstr>Selected Items of Cost (cont.)</vt:lpstr>
      <vt:lpstr>Time and Effort Documentation</vt:lpstr>
      <vt:lpstr>Documentation for Personnel Expenses 200.430(i) </vt:lpstr>
      <vt:lpstr>Who must participate? 200.430(i)(1) and (i)(4)</vt:lpstr>
      <vt:lpstr>Does “X” Employee have to keep time and effort records?</vt:lpstr>
      <vt:lpstr>The Prior A-87 Rule (SEAs and LEAs)</vt:lpstr>
      <vt:lpstr>Documentation for Personnel Expenses (cont.) 200.430(i)(1)</vt:lpstr>
      <vt:lpstr>Documentation for Personnel Expenses (cont.) 200.430(i)(1)</vt:lpstr>
      <vt:lpstr>Cost Objectives 200.28</vt:lpstr>
      <vt:lpstr>Not Cost Objectives</vt:lpstr>
      <vt:lpstr>Use of Budget Estimates 200.430(i)(1)(viii)</vt:lpstr>
      <vt:lpstr>Percentages 200.430(i)(1)(ix)</vt:lpstr>
      <vt:lpstr>Compliance 200.430(i)(2)</vt:lpstr>
      <vt:lpstr>Noncompliance 200.430(i)(8)</vt:lpstr>
      <vt:lpstr>Procurement</vt:lpstr>
      <vt:lpstr>Procurement by States 200.317</vt:lpstr>
      <vt:lpstr>General Procurement Standards  200.318(a)</vt:lpstr>
      <vt:lpstr>Contract Administration 200.318(b)</vt:lpstr>
      <vt:lpstr>Conflict of Interest  200.318(c)(1)</vt:lpstr>
      <vt:lpstr>Conflict of Interest (cont.) 200.318(c)(1)</vt:lpstr>
      <vt:lpstr>Conflict of Interest (cont.) 200.318(c)(2)</vt:lpstr>
      <vt:lpstr>Conflict of Interest (cont.) 200.112</vt:lpstr>
      <vt:lpstr>Vendor Selection Process 200.318(h)</vt:lpstr>
      <vt:lpstr>Methods of Procurement 200.320</vt:lpstr>
      <vt:lpstr>Micro-Purchase  300.320(a)</vt:lpstr>
      <vt:lpstr>Small Purchase Procedures 300.320(b)</vt:lpstr>
      <vt:lpstr>Sealed Bids 300.320(c)</vt:lpstr>
      <vt:lpstr>Competitive Proposals 300.320(d)</vt:lpstr>
      <vt:lpstr>Noncompetitive Proposals 200.320(f)</vt:lpstr>
      <vt:lpstr>Contract Cost and Price 200.323</vt:lpstr>
      <vt:lpstr>Suspension and Debarment Appendix II(H)</vt:lpstr>
      <vt:lpstr>Suspension and Debarment 2 CFR 180.300</vt:lpstr>
      <vt:lpstr>Property Management</vt:lpstr>
      <vt:lpstr>Equipment  200.33</vt:lpstr>
      <vt:lpstr>Supplies  200.94</vt:lpstr>
      <vt:lpstr>Internal Controls  200.302(b)(4)</vt:lpstr>
      <vt:lpstr>Equipment 200.313(a) and (c)(4)</vt:lpstr>
      <vt:lpstr>Use of Equipment  200.313(c)(1) and (2)</vt:lpstr>
      <vt:lpstr>Equipment Procedures 200.313 (d)</vt:lpstr>
      <vt:lpstr>Disposition of Equipment 200.313(e)</vt:lpstr>
      <vt:lpstr>Disposition of Supplies 200.314</vt:lpstr>
      <vt:lpstr>Requirements of Pass-through Entities</vt:lpstr>
      <vt:lpstr>Federal Awarding Agency Review of Risk Posed by Applicants  200.205</vt:lpstr>
      <vt:lpstr>Specific Conditions 200.207(a)</vt:lpstr>
      <vt:lpstr>Specific Conditions (cont.) 200.207(b)-(c)</vt:lpstr>
      <vt:lpstr>Requirements for Pass-through Entities  200.331</vt:lpstr>
      <vt:lpstr>Requirements for Pass-through Entities (cont.) 200.331</vt:lpstr>
      <vt:lpstr>Requirements for Pass-through Entities (cont.) 200.331</vt:lpstr>
      <vt:lpstr>Remedies for Noncompliance 200.338</vt:lpstr>
      <vt:lpstr>Audit Requirements</vt:lpstr>
      <vt:lpstr>Audit Requirements 200.501</vt:lpstr>
      <vt:lpstr>Federal Agency Responsibilities  200.513</vt:lpstr>
      <vt:lpstr>Audit Findings 200.516</vt:lpstr>
      <vt:lpstr>QUESTIONS?</vt:lpstr>
      <vt:lpstr>Disclaimer</vt:lpstr>
    </vt:vector>
  </TitlesOfParts>
  <Company>Brustein and manasevit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Community Learning Centers</dc:title>
  <dc:creator>Tiffany</dc:creator>
  <cp:lastModifiedBy>Steven Spillan</cp:lastModifiedBy>
  <cp:revision>180</cp:revision>
  <dcterms:created xsi:type="dcterms:W3CDTF">2008-04-16T15:53:41Z</dcterms:created>
  <dcterms:modified xsi:type="dcterms:W3CDTF">2016-10-07T18:26:58Z</dcterms:modified>
</cp:coreProperties>
</file>