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6" r:id="rId4"/>
  </p:sldMasterIdLst>
  <p:notesMasterIdLst>
    <p:notesMasterId r:id="rId31"/>
  </p:notesMasterIdLst>
  <p:handoutMasterIdLst>
    <p:handoutMasterId r:id="rId32"/>
  </p:handoutMasterIdLst>
  <p:sldIdLst>
    <p:sldId id="534" r:id="rId5"/>
    <p:sldId id="1651" r:id="rId6"/>
    <p:sldId id="257" r:id="rId7"/>
    <p:sldId id="1758" r:id="rId8"/>
    <p:sldId id="1723" r:id="rId9"/>
    <p:sldId id="1762" r:id="rId10"/>
    <p:sldId id="1767" r:id="rId11"/>
    <p:sldId id="1761" r:id="rId12"/>
    <p:sldId id="1755" r:id="rId13"/>
    <p:sldId id="1763" r:id="rId14"/>
    <p:sldId id="1757" r:id="rId15"/>
    <p:sldId id="1753" r:id="rId16"/>
    <p:sldId id="1759" r:id="rId17"/>
    <p:sldId id="1764" r:id="rId18"/>
    <p:sldId id="258" r:id="rId19"/>
    <p:sldId id="1760" r:id="rId20"/>
    <p:sldId id="1756" r:id="rId21"/>
    <p:sldId id="1657" r:id="rId22"/>
    <p:sldId id="1765" r:id="rId23"/>
    <p:sldId id="1766" r:id="rId24"/>
    <p:sldId id="1639" r:id="rId25"/>
    <p:sldId id="1750" r:id="rId26"/>
    <p:sldId id="1744" r:id="rId27"/>
    <p:sldId id="772" r:id="rId28"/>
    <p:sldId id="1240" r:id="rId29"/>
    <p:sldId id="1194" r:id="rId30"/>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3286"/>
    <a:srgbClr val="EFEAF3"/>
    <a:srgbClr val="DD5374"/>
    <a:srgbClr val="FD0000"/>
    <a:srgbClr val="003768"/>
    <a:srgbClr val="174B8F"/>
    <a:srgbClr val="EEB111"/>
    <a:srgbClr val="FFB218"/>
    <a:srgbClr val="FFFFFF"/>
    <a:srgbClr val="0E69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DC9478-6F07-E21A-B1E3-877BE5B0B5EE}" v="23" dt="2023-11-13T13:01:18.852"/>
    <p1510:client id="{7DDE80C6-1685-40BE-B5A4-6DBD4CABC610}" v="4" dt="2023-11-13T15:32:40.5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837" autoAdjust="0"/>
    <p:restoredTop sz="92978" autoAdjust="0"/>
  </p:normalViewPr>
  <p:slideViewPr>
    <p:cSldViewPr snapToGrid="0">
      <p:cViewPr varScale="1">
        <p:scale>
          <a:sx n="194" d="100"/>
          <a:sy n="194" d="100"/>
        </p:scale>
        <p:origin x="654" y="162"/>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117" d="100"/>
          <a:sy n="117" d="100"/>
        </p:scale>
        <p:origin x="2376"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image" Target="../media/image9.jpeg"/><Relationship Id="rId1" Type="http://schemas.openxmlformats.org/officeDocument/2006/relationships/image" Target="../media/image8.JPG"/><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 Id="rId9" Type="http://schemas.openxmlformats.org/officeDocument/2006/relationships/image" Target="../media/image16.jpg"/></Relationships>
</file>

<file path=ppt/diagrams/_rels/drawing1.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image" Target="../media/image9.jpeg"/><Relationship Id="rId1" Type="http://schemas.openxmlformats.org/officeDocument/2006/relationships/image" Target="../media/image8.JPG"/><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 Id="rId9" Type="http://schemas.openxmlformats.org/officeDocument/2006/relationships/image" Target="../media/image16.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BB94E0-6142-4D42-A25A-B1596C2BF751}" type="doc">
      <dgm:prSet loTypeId="urn:microsoft.com/office/officeart/2008/layout/BendingPictureCaptionList" loCatId="picture" qsTypeId="urn:microsoft.com/office/officeart/2005/8/quickstyle/simple1" qsCatId="simple" csTypeId="urn:microsoft.com/office/officeart/2005/8/colors/accent1_2" csCatId="accent1" phldr="1"/>
      <dgm:spPr/>
      <dgm:t>
        <a:bodyPr/>
        <a:lstStyle/>
        <a:p>
          <a:endParaRPr lang="en-US"/>
        </a:p>
      </dgm:t>
    </dgm:pt>
    <dgm:pt modelId="{52D41CC0-F150-4E37-81CD-6FAC9303347E}">
      <dgm:prSet phldrT="[Text]"/>
      <dgm:spPr/>
      <dgm:t>
        <a:bodyPr/>
        <a:lstStyle/>
        <a:p>
          <a:r>
            <a:rPr lang="en-US" dirty="0"/>
            <a:t>Bob Witchger</a:t>
          </a:r>
        </a:p>
      </dgm:t>
    </dgm:pt>
    <dgm:pt modelId="{9DAFB2A7-5FB5-4F09-A7FF-EBF9FDD7192A}" type="parTrans" cxnId="{396620E0-28FD-4D88-8DB0-849E54B9D3A1}">
      <dgm:prSet/>
      <dgm:spPr/>
      <dgm:t>
        <a:bodyPr/>
        <a:lstStyle/>
        <a:p>
          <a:endParaRPr lang="en-US"/>
        </a:p>
      </dgm:t>
    </dgm:pt>
    <dgm:pt modelId="{6B32DB71-E2D6-46DF-AE49-CF5C32744BE2}" type="sibTrans" cxnId="{396620E0-28FD-4D88-8DB0-849E54B9D3A1}">
      <dgm:prSet/>
      <dgm:spPr/>
      <dgm:t>
        <a:bodyPr/>
        <a:lstStyle/>
        <a:p>
          <a:endParaRPr lang="en-US"/>
        </a:p>
      </dgm:t>
    </dgm:pt>
    <dgm:pt modelId="{F971C0E7-F877-4636-BEBA-D30CDC7746C5}">
      <dgm:prSet phldrT="[Text]"/>
      <dgm:spPr/>
      <dgm:t>
        <a:bodyPr/>
        <a:lstStyle/>
        <a:p>
          <a:r>
            <a:rPr lang="en-US" dirty="0"/>
            <a:t>Tony Reggi</a:t>
          </a:r>
        </a:p>
      </dgm:t>
    </dgm:pt>
    <dgm:pt modelId="{152EB26E-5108-4F37-9BE9-C3D7C92DF248}" type="parTrans" cxnId="{36FA1F3D-9EFA-47A7-B87D-D3261E4D53D0}">
      <dgm:prSet/>
      <dgm:spPr/>
      <dgm:t>
        <a:bodyPr/>
        <a:lstStyle/>
        <a:p>
          <a:endParaRPr lang="en-US"/>
        </a:p>
      </dgm:t>
    </dgm:pt>
    <dgm:pt modelId="{35A27956-206F-4CD5-85D3-7E8F83158435}" type="sibTrans" cxnId="{36FA1F3D-9EFA-47A7-B87D-D3261E4D53D0}">
      <dgm:prSet/>
      <dgm:spPr/>
      <dgm:t>
        <a:bodyPr/>
        <a:lstStyle/>
        <a:p>
          <a:endParaRPr lang="en-US"/>
        </a:p>
      </dgm:t>
    </dgm:pt>
    <dgm:pt modelId="{802C5A5E-268D-4C44-B1CB-528B5141253C}">
      <dgm:prSet phldrT="[Text]"/>
      <dgm:spPr/>
      <dgm:t>
        <a:bodyPr/>
        <a:lstStyle/>
        <a:p>
          <a:r>
            <a:rPr lang="en-US" dirty="0"/>
            <a:t>Patti Coultas</a:t>
          </a:r>
        </a:p>
      </dgm:t>
    </dgm:pt>
    <dgm:pt modelId="{8BBE0DFC-471B-491F-ABDE-3237D40D57BF}" type="parTrans" cxnId="{32504AC5-8308-4DCD-8747-61EB973876DA}">
      <dgm:prSet/>
      <dgm:spPr/>
      <dgm:t>
        <a:bodyPr/>
        <a:lstStyle/>
        <a:p>
          <a:endParaRPr lang="en-US"/>
        </a:p>
      </dgm:t>
    </dgm:pt>
    <dgm:pt modelId="{5ED36A2C-A23D-475F-B013-6BADCA0411E9}" type="sibTrans" cxnId="{32504AC5-8308-4DCD-8747-61EB973876DA}">
      <dgm:prSet/>
      <dgm:spPr/>
      <dgm:t>
        <a:bodyPr/>
        <a:lstStyle/>
        <a:p>
          <a:endParaRPr lang="en-US"/>
        </a:p>
      </dgm:t>
    </dgm:pt>
    <dgm:pt modelId="{D1D8622C-E34C-47D5-ACE6-36634023FEF1}">
      <dgm:prSet/>
      <dgm:spPr/>
      <dgm:t>
        <a:bodyPr/>
        <a:lstStyle/>
        <a:p>
          <a:r>
            <a:rPr lang="en-US" dirty="0"/>
            <a:t>Mary Olvera</a:t>
          </a:r>
        </a:p>
      </dgm:t>
    </dgm:pt>
    <dgm:pt modelId="{E1D66426-6FD0-49BA-8D34-DDEE330291F8}" type="parTrans" cxnId="{5571A2D0-DE44-44C6-8E2A-7CFC68A18808}">
      <dgm:prSet/>
      <dgm:spPr/>
      <dgm:t>
        <a:bodyPr/>
        <a:lstStyle/>
        <a:p>
          <a:endParaRPr lang="en-US"/>
        </a:p>
      </dgm:t>
    </dgm:pt>
    <dgm:pt modelId="{B83D9F7A-9BA3-4681-BB5C-6C4D10EF11C7}" type="sibTrans" cxnId="{5571A2D0-DE44-44C6-8E2A-7CFC68A18808}">
      <dgm:prSet/>
      <dgm:spPr/>
      <dgm:t>
        <a:bodyPr/>
        <a:lstStyle/>
        <a:p>
          <a:endParaRPr lang="en-US"/>
        </a:p>
      </dgm:t>
    </dgm:pt>
    <dgm:pt modelId="{B782E1AC-E3E0-48F7-8127-40611DCBD550}">
      <dgm:prSet/>
      <dgm:spPr/>
      <dgm:t>
        <a:bodyPr/>
        <a:lstStyle/>
        <a:p>
          <a:r>
            <a:rPr lang="en-US" dirty="0"/>
            <a:t>Stefanie Schroeder</a:t>
          </a:r>
        </a:p>
      </dgm:t>
    </dgm:pt>
    <dgm:pt modelId="{BD77985F-5C44-4332-A88D-A084307EED5D}" type="parTrans" cxnId="{F457A5DF-5D77-4778-868C-60A069A72517}">
      <dgm:prSet/>
      <dgm:spPr/>
      <dgm:t>
        <a:bodyPr/>
        <a:lstStyle/>
        <a:p>
          <a:endParaRPr lang="en-US"/>
        </a:p>
      </dgm:t>
    </dgm:pt>
    <dgm:pt modelId="{FB46BE91-76AB-4830-A9C2-3431E497F567}" type="sibTrans" cxnId="{F457A5DF-5D77-4778-868C-60A069A72517}">
      <dgm:prSet/>
      <dgm:spPr/>
      <dgm:t>
        <a:bodyPr/>
        <a:lstStyle/>
        <a:p>
          <a:endParaRPr lang="en-US"/>
        </a:p>
      </dgm:t>
    </dgm:pt>
    <dgm:pt modelId="{2D82CAB0-23F6-4755-8E50-2C47A34D7695}">
      <dgm:prSet/>
      <dgm:spPr/>
      <dgm:t>
        <a:bodyPr/>
        <a:lstStyle/>
        <a:p>
          <a:r>
            <a:rPr lang="en-US" dirty="0"/>
            <a:t>Darice McDougald</a:t>
          </a:r>
        </a:p>
      </dgm:t>
    </dgm:pt>
    <dgm:pt modelId="{949D640C-65C1-400D-985B-97B6A330B6A5}" type="parTrans" cxnId="{2B73CD8E-AF6E-49DA-A2D9-E89F8829A30D}">
      <dgm:prSet/>
      <dgm:spPr/>
      <dgm:t>
        <a:bodyPr/>
        <a:lstStyle/>
        <a:p>
          <a:endParaRPr lang="en-US"/>
        </a:p>
      </dgm:t>
    </dgm:pt>
    <dgm:pt modelId="{7D51842E-720F-4BB1-87A8-E277DBB027CC}" type="sibTrans" cxnId="{2B73CD8E-AF6E-49DA-A2D9-E89F8829A30D}">
      <dgm:prSet/>
      <dgm:spPr/>
      <dgm:t>
        <a:bodyPr/>
        <a:lstStyle/>
        <a:p>
          <a:endParaRPr lang="en-US"/>
        </a:p>
      </dgm:t>
    </dgm:pt>
    <dgm:pt modelId="{6121D8CF-BC28-4E0A-80D0-B0B498B79F20}">
      <dgm:prSet/>
      <dgm:spPr/>
      <dgm:t>
        <a:bodyPr/>
        <a:lstStyle/>
        <a:p>
          <a:r>
            <a:rPr lang="en-US" dirty="0"/>
            <a:t>Lane Freeman</a:t>
          </a:r>
        </a:p>
      </dgm:t>
    </dgm:pt>
    <dgm:pt modelId="{4BFB067D-7D57-4B37-9653-67173E3FAD0D}" type="parTrans" cxnId="{9858E59F-F450-4F88-8D86-B5BDE8A9B6B7}">
      <dgm:prSet/>
      <dgm:spPr/>
      <dgm:t>
        <a:bodyPr/>
        <a:lstStyle/>
        <a:p>
          <a:endParaRPr lang="en-US"/>
        </a:p>
      </dgm:t>
    </dgm:pt>
    <dgm:pt modelId="{208FFD55-933A-4C59-AB1C-5481FA6F489F}" type="sibTrans" cxnId="{9858E59F-F450-4F88-8D86-B5BDE8A9B6B7}">
      <dgm:prSet/>
      <dgm:spPr/>
      <dgm:t>
        <a:bodyPr/>
        <a:lstStyle/>
        <a:p>
          <a:endParaRPr lang="en-US"/>
        </a:p>
      </dgm:t>
    </dgm:pt>
    <dgm:pt modelId="{B70EDC05-0BE4-46C1-9DAC-8033DCF77B4A}">
      <dgm:prSet/>
      <dgm:spPr/>
      <dgm:t>
        <a:bodyPr/>
        <a:lstStyle/>
        <a:p>
          <a:r>
            <a:rPr lang="en-US" dirty="0"/>
            <a:t>Jennifer McLean</a:t>
          </a:r>
        </a:p>
      </dgm:t>
    </dgm:pt>
    <dgm:pt modelId="{0300ABD8-23DE-4FA6-8381-4F23AB25491C}" type="parTrans" cxnId="{F7EF19F8-54E8-467F-8AF3-6901A9E6E960}">
      <dgm:prSet/>
      <dgm:spPr/>
      <dgm:t>
        <a:bodyPr/>
        <a:lstStyle/>
        <a:p>
          <a:endParaRPr lang="en-US"/>
        </a:p>
      </dgm:t>
    </dgm:pt>
    <dgm:pt modelId="{0BDD8D80-B364-4874-8C8D-AABCB6069EE9}" type="sibTrans" cxnId="{F7EF19F8-54E8-467F-8AF3-6901A9E6E960}">
      <dgm:prSet/>
      <dgm:spPr/>
      <dgm:t>
        <a:bodyPr/>
        <a:lstStyle/>
        <a:p>
          <a:endParaRPr lang="en-US"/>
        </a:p>
      </dgm:t>
    </dgm:pt>
    <dgm:pt modelId="{452466AB-2408-4645-9FC3-599DD3994EBC}">
      <dgm:prSet/>
      <dgm:spPr/>
      <dgm:t>
        <a:bodyPr/>
        <a:lstStyle/>
        <a:p>
          <a:r>
            <a:rPr lang="en-US" dirty="0"/>
            <a:t>Aaron Mabe</a:t>
          </a:r>
        </a:p>
      </dgm:t>
    </dgm:pt>
    <dgm:pt modelId="{C1C79EB9-8B7D-45FC-878D-8AFD91F84F1A}" type="parTrans" cxnId="{49D5A873-8F1F-4B53-808E-775E19F79296}">
      <dgm:prSet/>
      <dgm:spPr/>
      <dgm:t>
        <a:bodyPr/>
        <a:lstStyle/>
        <a:p>
          <a:endParaRPr lang="en-US"/>
        </a:p>
      </dgm:t>
    </dgm:pt>
    <dgm:pt modelId="{8618EC90-7155-47FF-9602-452D9A3BF89A}" type="sibTrans" cxnId="{49D5A873-8F1F-4B53-808E-775E19F79296}">
      <dgm:prSet/>
      <dgm:spPr/>
      <dgm:t>
        <a:bodyPr/>
        <a:lstStyle/>
        <a:p>
          <a:endParaRPr lang="en-US"/>
        </a:p>
      </dgm:t>
    </dgm:pt>
    <dgm:pt modelId="{F2727D7F-93FB-4DE6-AA32-52E7A96A13A9}" type="pres">
      <dgm:prSet presAssocID="{7FBB94E0-6142-4D42-A25A-B1596C2BF751}" presName="Name0" presStyleCnt="0">
        <dgm:presLayoutVars>
          <dgm:dir/>
          <dgm:resizeHandles val="exact"/>
        </dgm:presLayoutVars>
      </dgm:prSet>
      <dgm:spPr/>
    </dgm:pt>
    <dgm:pt modelId="{BD537E27-7F35-40AE-8F46-9CA6762F5832}" type="pres">
      <dgm:prSet presAssocID="{52D41CC0-F150-4E37-81CD-6FAC9303347E}" presName="composite" presStyleCnt="0"/>
      <dgm:spPr/>
    </dgm:pt>
    <dgm:pt modelId="{369C2B1C-A1DC-4D93-A814-FCE722422A8C}" type="pres">
      <dgm:prSet presAssocID="{52D41CC0-F150-4E37-81CD-6FAC9303347E}" presName="rect1" presStyleLbl="bgImgPlace1" presStyleIdx="0" presStyleCnt="9"/>
      <dgm:spPr>
        <a:blipFill>
          <a:blip xmlns:r="http://schemas.openxmlformats.org/officeDocument/2006/relationships" r:embed="rId1">
            <a:extLst>
              <a:ext uri="{28A0092B-C50C-407E-A947-70E740481C1C}">
                <a14:useLocalDpi xmlns:a14="http://schemas.microsoft.com/office/drawing/2010/main" val="0"/>
              </a:ext>
            </a:extLst>
          </a:blip>
          <a:srcRect/>
          <a:stretch>
            <a:fillRect t="-12000" b="-12000"/>
          </a:stretch>
        </a:blipFill>
      </dgm:spPr>
      <dgm:extLst>
        <a:ext uri="{E40237B7-FDA0-4F09-8148-C483321AD2D9}">
          <dgm14:cNvPr xmlns:dgm14="http://schemas.microsoft.com/office/drawing/2010/diagram" id="0" name="" descr="Photo of Bob Witchger"/>
        </a:ext>
      </dgm:extLst>
    </dgm:pt>
    <dgm:pt modelId="{E035FDE3-DD7C-4EC9-9BE2-FB9171A9C20C}" type="pres">
      <dgm:prSet presAssocID="{52D41CC0-F150-4E37-81CD-6FAC9303347E}" presName="wedgeRectCallout1" presStyleLbl="node1" presStyleIdx="0" presStyleCnt="9">
        <dgm:presLayoutVars>
          <dgm:bulletEnabled val="1"/>
        </dgm:presLayoutVars>
      </dgm:prSet>
      <dgm:spPr/>
    </dgm:pt>
    <dgm:pt modelId="{44CA1024-10F3-41FE-8001-B3872F132AAC}" type="pres">
      <dgm:prSet presAssocID="{6B32DB71-E2D6-46DF-AE49-CF5C32744BE2}" presName="sibTrans" presStyleCnt="0"/>
      <dgm:spPr/>
    </dgm:pt>
    <dgm:pt modelId="{5FA3948C-CCBE-408F-A842-E14A387BA3C6}" type="pres">
      <dgm:prSet presAssocID="{F971C0E7-F877-4636-BEBA-D30CDC7746C5}" presName="composite" presStyleCnt="0"/>
      <dgm:spPr/>
    </dgm:pt>
    <dgm:pt modelId="{8CD83F31-2381-453B-ACA6-2912988DB06F}" type="pres">
      <dgm:prSet presAssocID="{F971C0E7-F877-4636-BEBA-D30CDC7746C5}" presName="rect1" presStyleLbl="bgImgPlace1" presStyleIdx="1" presStyleCnt="9"/>
      <dgm:spPr>
        <a:blipFill>
          <a:blip xmlns:r="http://schemas.openxmlformats.org/officeDocument/2006/relationships" r:embed="rId2"/>
          <a:srcRect/>
          <a:stretch>
            <a:fillRect l="-1000" r="-1000"/>
          </a:stretch>
        </a:blipFill>
      </dgm:spPr>
      <dgm:extLst>
        <a:ext uri="{E40237B7-FDA0-4F09-8148-C483321AD2D9}">
          <dgm14:cNvPr xmlns:dgm14="http://schemas.microsoft.com/office/drawing/2010/diagram" id="0" name="" descr="Photo of Tony Reggi"/>
        </a:ext>
      </dgm:extLst>
    </dgm:pt>
    <dgm:pt modelId="{F909DEB2-C496-4520-8611-20AB9838DAF4}" type="pres">
      <dgm:prSet presAssocID="{F971C0E7-F877-4636-BEBA-D30CDC7746C5}" presName="wedgeRectCallout1" presStyleLbl="node1" presStyleIdx="1" presStyleCnt="9">
        <dgm:presLayoutVars>
          <dgm:bulletEnabled val="1"/>
        </dgm:presLayoutVars>
      </dgm:prSet>
      <dgm:spPr/>
    </dgm:pt>
    <dgm:pt modelId="{C610AD8C-5BA2-474C-9B7B-D9A7246B5AD0}" type="pres">
      <dgm:prSet presAssocID="{35A27956-206F-4CD5-85D3-7E8F83158435}" presName="sibTrans" presStyleCnt="0"/>
      <dgm:spPr/>
    </dgm:pt>
    <dgm:pt modelId="{02C97A1A-C14A-40DF-B44E-9646CAAEEC08}" type="pres">
      <dgm:prSet presAssocID="{802C5A5E-268D-4C44-B1CB-528B5141253C}" presName="composite" presStyleCnt="0"/>
      <dgm:spPr/>
    </dgm:pt>
    <dgm:pt modelId="{D2590E33-1BEC-4B8E-ABBB-5C2737C3F154}" type="pres">
      <dgm:prSet presAssocID="{802C5A5E-268D-4C44-B1CB-528B5141253C}" presName="rect1" presStyleLbl="bgImgPlace1" presStyleIdx="2" presStyleCnt="9"/>
      <dgm:spPr>
        <a:blipFill>
          <a:blip xmlns:r="http://schemas.openxmlformats.org/officeDocument/2006/relationships" r:embed="rId3"/>
          <a:srcRect/>
          <a:stretch>
            <a:fillRect t="-7000" b="-7000"/>
          </a:stretch>
        </a:blipFill>
      </dgm:spPr>
      <dgm:extLst>
        <a:ext uri="{E40237B7-FDA0-4F09-8148-C483321AD2D9}">
          <dgm14:cNvPr xmlns:dgm14="http://schemas.microsoft.com/office/drawing/2010/diagram" id="0" name="" descr="Photo of Patti Coultas"/>
        </a:ext>
      </dgm:extLst>
    </dgm:pt>
    <dgm:pt modelId="{A4DE3437-0929-45FC-B65B-097B6799677E}" type="pres">
      <dgm:prSet presAssocID="{802C5A5E-268D-4C44-B1CB-528B5141253C}" presName="wedgeRectCallout1" presStyleLbl="node1" presStyleIdx="2" presStyleCnt="9">
        <dgm:presLayoutVars>
          <dgm:bulletEnabled val="1"/>
        </dgm:presLayoutVars>
      </dgm:prSet>
      <dgm:spPr/>
    </dgm:pt>
    <dgm:pt modelId="{DA8DB6EA-372E-43C1-96D5-5A44B972ED16}" type="pres">
      <dgm:prSet presAssocID="{5ED36A2C-A23D-475F-B013-6BADCA0411E9}" presName="sibTrans" presStyleCnt="0"/>
      <dgm:spPr/>
    </dgm:pt>
    <dgm:pt modelId="{E3746054-4A9D-4DAC-BB8A-ADFA84AE7A84}" type="pres">
      <dgm:prSet presAssocID="{D1D8622C-E34C-47D5-ACE6-36634023FEF1}" presName="composite" presStyleCnt="0"/>
      <dgm:spPr/>
    </dgm:pt>
    <dgm:pt modelId="{ED8B02B9-0833-4572-A582-AC3CE9B9965F}" type="pres">
      <dgm:prSet presAssocID="{D1D8622C-E34C-47D5-ACE6-36634023FEF1}" presName="rect1" presStyleLbl="bgImgPlace1" presStyleIdx="3" presStyleCnt="9"/>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899" t="-3654" r="-899" b="-14346"/>
          </a:stretch>
        </a:blipFill>
      </dgm:spPr>
      <dgm:extLst>
        <a:ext uri="{E40237B7-FDA0-4F09-8148-C483321AD2D9}">
          <dgm14:cNvPr xmlns:dgm14="http://schemas.microsoft.com/office/drawing/2010/diagram" id="0" name="" descr="Photo of Mary Olvera"/>
        </a:ext>
      </dgm:extLst>
    </dgm:pt>
    <dgm:pt modelId="{5E562F88-71BE-425F-B4C8-C5F30BEE9644}" type="pres">
      <dgm:prSet presAssocID="{D1D8622C-E34C-47D5-ACE6-36634023FEF1}" presName="wedgeRectCallout1" presStyleLbl="node1" presStyleIdx="3" presStyleCnt="9">
        <dgm:presLayoutVars>
          <dgm:bulletEnabled val="1"/>
        </dgm:presLayoutVars>
      </dgm:prSet>
      <dgm:spPr/>
    </dgm:pt>
    <dgm:pt modelId="{E4D91319-44FB-4192-8D1E-86168C532F35}" type="pres">
      <dgm:prSet presAssocID="{B83D9F7A-9BA3-4681-BB5C-6C4D10EF11C7}" presName="sibTrans" presStyleCnt="0"/>
      <dgm:spPr/>
    </dgm:pt>
    <dgm:pt modelId="{0E52C320-BE21-4EDD-9316-91950E44C5A6}" type="pres">
      <dgm:prSet presAssocID="{B782E1AC-E3E0-48F7-8127-40611DCBD550}" presName="composite" presStyleCnt="0"/>
      <dgm:spPr/>
    </dgm:pt>
    <dgm:pt modelId="{01ACC801-DAA0-4794-B9BE-70AB3EA32713}" type="pres">
      <dgm:prSet presAssocID="{B782E1AC-E3E0-48F7-8127-40611DCBD550}" presName="rect1" presStyleLbl="bgImgPlace1" presStyleIdx="4" presStyleCnt="9"/>
      <dgm:spPr>
        <a:blipFill>
          <a:blip xmlns:r="http://schemas.openxmlformats.org/officeDocument/2006/relationships" r:embed="rId5">
            <a:extLst>
              <a:ext uri="{28A0092B-C50C-407E-A947-70E740481C1C}">
                <a14:useLocalDpi xmlns:a14="http://schemas.microsoft.com/office/drawing/2010/main" val="0"/>
              </a:ext>
            </a:extLst>
          </a:blip>
          <a:srcRect/>
          <a:stretch>
            <a:fillRect t="-13000" b="-13000"/>
          </a:stretch>
        </a:blipFill>
        <a:ln>
          <a:solidFill>
            <a:srgbClr val="003768"/>
          </a:solidFill>
        </a:ln>
      </dgm:spPr>
      <dgm:extLst>
        <a:ext uri="{E40237B7-FDA0-4F09-8148-C483321AD2D9}">
          <dgm14:cNvPr xmlns:dgm14="http://schemas.microsoft.com/office/drawing/2010/diagram" id="0" name="" descr="Photo of Stefanie Schroeder"/>
        </a:ext>
      </dgm:extLst>
    </dgm:pt>
    <dgm:pt modelId="{B7B0CCF7-D647-4781-BAA6-1B21C9181D10}" type="pres">
      <dgm:prSet presAssocID="{B782E1AC-E3E0-48F7-8127-40611DCBD550}" presName="wedgeRectCallout1" presStyleLbl="node1" presStyleIdx="4" presStyleCnt="9">
        <dgm:presLayoutVars>
          <dgm:bulletEnabled val="1"/>
        </dgm:presLayoutVars>
      </dgm:prSet>
      <dgm:spPr/>
    </dgm:pt>
    <dgm:pt modelId="{1A53D6B7-FB73-4CE0-A0F2-B948565C2F87}" type="pres">
      <dgm:prSet presAssocID="{FB46BE91-76AB-4830-A9C2-3431E497F567}" presName="sibTrans" presStyleCnt="0"/>
      <dgm:spPr/>
    </dgm:pt>
    <dgm:pt modelId="{20A351C9-C62A-4811-B58F-52FCD93FD38D}" type="pres">
      <dgm:prSet presAssocID="{452466AB-2408-4645-9FC3-599DD3994EBC}" presName="composite" presStyleCnt="0"/>
      <dgm:spPr/>
    </dgm:pt>
    <dgm:pt modelId="{3DDA16CE-7D47-4596-AF3C-F050F60DB5A3}" type="pres">
      <dgm:prSet presAssocID="{452466AB-2408-4645-9FC3-599DD3994EBC}" presName="rect1" presStyleLbl="bgImgPlace1" presStyleIdx="5" presStyleCnt="9" custLinFactNeighborX="-4641" custLinFactNeighborY="725"/>
      <dgm:spPr>
        <a:blipFill>
          <a:blip xmlns:r="http://schemas.openxmlformats.org/officeDocument/2006/relationships" r:embed="rId6">
            <a:extLst>
              <a:ext uri="{28A0092B-C50C-407E-A947-70E740481C1C}">
                <a14:useLocalDpi xmlns:a14="http://schemas.microsoft.com/office/drawing/2010/main" val="0"/>
              </a:ext>
            </a:extLst>
          </a:blip>
          <a:srcRect/>
          <a:stretch>
            <a:fillRect t="-17000" b="-17000"/>
          </a:stretch>
        </a:blipFill>
      </dgm:spPr>
      <dgm:extLst>
        <a:ext uri="{E40237B7-FDA0-4F09-8148-C483321AD2D9}">
          <dgm14:cNvPr xmlns:dgm14="http://schemas.microsoft.com/office/drawing/2010/diagram" id="0" name="" descr="Photo of Aaron Mabe"/>
        </a:ext>
      </dgm:extLst>
    </dgm:pt>
    <dgm:pt modelId="{BE39835D-6089-478B-AB36-D0A9CDA20D35}" type="pres">
      <dgm:prSet presAssocID="{452466AB-2408-4645-9FC3-599DD3994EBC}" presName="wedgeRectCallout1" presStyleLbl="node1" presStyleIdx="5" presStyleCnt="9">
        <dgm:presLayoutVars>
          <dgm:bulletEnabled val="1"/>
        </dgm:presLayoutVars>
      </dgm:prSet>
      <dgm:spPr/>
    </dgm:pt>
    <dgm:pt modelId="{4A9DA547-0FE5-43CE-B300-D9C5CB998034}" type="pres">
      <dgm:prSet presAssocID="{8618EC90-7155-47FF-9602-452D9A3BF89A}" presName="sibTrans" presStyleCnt="0"/>
      <dgm:spPr/>
    </dgm:pt>
    <dgm:pt modelId="{A524C09B-B55A-46D5-8D9F-753C91B28FE5}" type="pres">
      <dgm:prSet presAssocID="{2D82CAB0-23F6-4755-8E50-2C47A34D7695}" presName="composite" presStyleCnt="0"/>
      <dgm:spPr/>
    </dgm:pt>
    <dgm:pt modelId="{0812515D-69BB-4AFE-A675-A67D49D41966}" type="pres">
      <dgm:prSet presAssocID="{2D82CAB0-23F6-4755-8E50-2C47A34D7695}" presName="rect1" presStyleLbl="bgImgPlace1" presStyleIdx="6" presStyleCnt="9"/>
      <dgm:spPr>
        <a:blipFill>
          <a:blip xmlns:r="http://schemas.openxmlformats.org/officeDocument/2006/relationships" r:embed="rId7">
            <a:extLst>
              <a:ext uri="{28A0092B-C50C-407E-A947-70E740481C1C}">
                <a14:useLocalDpi xmlns:a14="http://schemas.microsoft.com/office/drawing/2010/main" val="0"/>
              </a:ext>
            </a:extLst>
          </a:blip>
          <a:srcRect/>
          <a:stretch>
            <a:fillRect t="-9000" b="-9000"/>
          </a:stretch>
        </a:blipFill>
      </dgm:spPr>
      <dgm:extLst>
        <a:ext uri="{E40237B7-FDA0-4F09-8148-C483321AD2D9}">
          <dgm14:cNvPr xmlns:dgm14="http://schemas.microsoft.com/office/drawing/2010/diagram" id="0" name="" descr="Photo of Darice McDougald"/>
        </a:ext>
      </dgm:extLst>
    </dgm:pt>
    <dgm:pt modelId="{10E6ECBD-0F75-421E-B1DF-7D296F7912AC}" type="pres">
      <dgm:prSet presAssocID="{2D82CAB0-23F6-4755-8E50-2C47A34D7695}" presName="wedgeRectCallout1" presStyleLbl="node1" presStyleIdx="6" presStyleCnt="9">
        <dgm:presLayoutVars>
          <dgm:bulletEnabled val="1"/>
        </dgm:presLayoutVars>
      </dgm:prSet>
      <dgm:spPr/>
    </dgm:pt>
    <dgm:pt modelId="{F709318E-3195-4611-ABF5-325AE4D47F31}" type="pres">
      <dgm:prSet presAssocID="{7D51842E-720F-4BB1-87A8-E277DBB027CC}" presName="sibTrans" presStyleCnt="0"/>
      <dgm:spPr/>
    </dgm:pt>
    <dgm:pt modelId="{439AF9FB-8673-44E7-9CD3-8B03706A044B}" type="pres">
      <dgm:prSet presAssocID="{6121D8CF-BC28-4E0A-80D0-B0B498B79F20}" presName="composite" presStyleCnt="0"/>
      <dgm:spPr/>
    </dgm:pt>
    <dgm:pt modelId="{7AB68F8F-FFE3-4CB3-A486-66519F9D24BB}" type="pres">
      <dgm:prSet presAssocID="{6121D8CF-BC28-4E0A-80D0-B0B498B79F20}" presName="rect1" presStyleLbl="bgImgPlace1" presStyleIdx="7" presStyleCnt="9" custLinFactNeighborX="-537" custLinFactNeighborY="534"/>
      <dgm:spPr>
        <a:blipFill>
          <a:blip xmlns:r="http://schemas.openxmlformats.org/officeDocument/2006/relationships" r:embed="rId8">
            <a:extLst>
              <a:ext uri="{28A0092B-C50C-407E-A947-70E740481C1C}">
                <a14:useLocalDpi xmlns:a14="http://schemas.microsoft.com/office/drawing/2010/main" val="0"/>
              </a:ext>
            </a:extLst>
          </a:blip>
          <a:srcRect/>
          <a:stretch>
            <a:fillRect t="-12000" b="-12000"/>
          </a:stretch>
        </a:blipFill>
      </dgm:spPr>
      <dgm:extLst>
        <a:ext uri="{E40237B7-FDA0-4F09-8148-C483321AD2D9}">
          <dgm14:cNvPr xmlns:dgm14="http://schemas.microsoft.com/office/drawing/2010/diagram" id="0" name="" descr="Photo of Lane Freeman"/>
        </a:ext>
      </dgm:extLst>
    </dgm:pt>
    <dgm:pt modelId="{A356E8FE-CCCE-4613-96CD-544348710590}" type="pres">
      <dgm:prSet presAssocID="{6121D8CF-BC28-4E0A-80D0-B0B498B79F20}" presName="wedgeRectCallout1" presStyleLbl="node1" presStyleIdx="7" presStyleCnt="9">
        <dgm:presLayoutVars>
          <dgm:bulletEnabled val="1"/>
        </dgm:presLayoutVars>
      </dgm:prSet>
      <dgm:spPr/>
    </dgm:pt>
    <dgm:pt modelId="{0C2C0C88-BACE-4D09-8624-7B00E3A62C75}" type="pres">
      <dgm:prSet presAssocID="{208FFD55-933A-4C59-AB1C-5481FA6F489F}" presName="sibTrans" presStyleCnt="0"/>
      <dgm:spPr/>
    </dgm:pt>
    <dgm:pt modelId="{89400835-B386-42BB-AD0E-D45DCF914AA1}" type="pres">
      <dgm:prSet presAssocID="{B70EDC05-0BE4-46C1-9DAC-8033DCF77B4A}" presName="composite" presStyleCnt="0"/>
      <dgm:spPr/>
    </dgm:pt>
    <dgm:pt modelId="{2B90E5F4-B2F1-439C-9027-616FE7D3BCF8}" type="pres">
      <dgm:prSet presAssocID="{B70EDC05-0BE4-46C1-9DAC-8033DCF77B4A}" presName="rect1" presStyleLbl="bgImgPlace1" presStyleIdx="8" presStyleCnt="9"/>
      <dgm:spPr>
        <a:blipFill>
          <a:blip xmlns:r="http://schemas.openxmlformats.org/officeDocument/2006/relationships" r:embed="rId9"/>
          <a:srcRect/>
          <a:stretch>
            <a:fillRect t="-12000" b="-12000"/>
          </a:stretch>
        </a:blipFill>
      </dgm:spPr>
      <dgm:extLst>
        <a:ext uri="{E40237B7-FDA0-4F09-8148-C483321AD2D9}">
          <dgm14:cNvPr xmlns:dgm14="http://schemas.microsoft.com/office/drawing/2010/diagram" id="0" name="" descr="Photo of Jennifer McLean"/>
        </a:ext>
      </dgm:extLst>
    </dgm:pt>
    <dgm:pt modelId="{1923388B-C79A-4088-ADF4-A99AF4C6631D}" type="pres">
      <dgm:prSet presAssocID="{B70EDC05-0BE4-46C1-9DAC-8033DCF77B4A}" presName="wedgeRectCallout1" presStyleLbl="node1" presStyleIdx="8" presStyleCnt="9">
        <dgm:presLayoutVars>
          <dgm:bulletEnabled val="1"/>
        </dgm:presLayoutVars>
      </dgm:prSet>
      <dgm:spPr/>
    </dgm:pt>
  </dgm:ptLst>
  <dgm:cxnLst>
    <dgm:cxn modelId="{388E9E07-5EC0-4045-A723-BB7E287BBA36}" type="presOf" srcId="{802C5A5E-268D-4C44-B1CB-528B5141253C}" destId="{A4DE3437-0929-45FC-B65B-097B6799677E}" srcOrd="0" destOrd="0" presId="urn:microsoft.com/office/officeart/2008/layout/BendingPictureCaptionList"/>
    <dgm:cxn modelId="{42425522-FB21-4687-9944-397880106BE4}" type="presOf" srcId="{B782E1AC-E3E0-48F7-8127-40611DCBD550}" destId="{B7B0CCF7-D647-4781-BAA6-1B21C9181D10}" srcOrd="0" destOrd="0" presId="urn:microsoft.com/office/officeart/2008/layout/BendingPictureCaptionList"/>
    <dgm:cxn modelId="{136B5937-FC6C-465F-B7BF-D87DCADDDF44}" type="presOf" srcId="{52D41CC0-F150-4E37-81CD-6FAC9303347E}" destId="{E035FDE3-DD7C-4EC9-9BE2-FB9171A9C20C}" srcOrd="0" destOrd="0" presId="urn:microsoft.com/office/officeart/2008/layout/BendingPictureCaptionList"/>
    <dgm:cxn modelId="{36FA1F3D-9EFA-47A7-B87D-D3261E4D53D0}" srcId="{7FBB94E0-6142-4D42-A25A-B1596C2BF751}" destId="{F971C0E7-F877-4636-BEBA-D30CDC7746C5}" srcOrd="1" destOrd="0" parTransId="{152EB26E-5108-4F37-9BE9-C3D7C92DF248}" sibTransId="{35A27956-206F-4CD5-85D3-7E8F83158435}"/>
    <dgm:cxn modelId="{39EADF3F-B644-49F5-ACD6-99887412B483}" type="presOf" srcId="{7FBB94E0-6142-4D42-A25A-B1596C2BF751}" destId="{F2727D7F-93FB-4DE6-AA32-52E7A96A13A9}" srcOrd="0" destOrd="0" presId="urn:microsoft.com/office/officeart/2008/layout/BendingPictureCaptionList"/>
    <dgm:cxn modelId="{EC252E68-581F-4CF9-A568-8C743D22294F}" type="presOf" srcId="{452466AB-2408-4645-9FC3-599DD3994EBC}" destId="{BE39835D-6089-478B-AB36-D0A9CDA20D35}" srcOrd="0" destOrd="0" presId="urn:microsoft.com/office/officeart/2008/layout/BendingPictureCaptionList"/>
    <dgm:cxn modelId="{49D5A873-8F1F-4B53-808E-775E19F79296}" srcId="{7FBB94E0-6142-4D42-A25A-B1596C2BF751}" destId="{452466AB-2408-4645-9FC3-599DD3994EBC}" srcOrd="5" destOrd="0" parTransId="{C1C79EB9-8B7D-45FC-878D-8AFD91F84F1A}" sibTransId="{8618EC90-7155-47FF-9602-452D9A3BF89A}"/>
    <dgm:cxn modelId="{2B73CD8E-AF6E-49DA-A2D9-E89F8829A30D}" srcId="{7FBB94E0-6142-4D42-A25A-B1596C2BF751}" destId="{2D82CAB0-23F6-4755-8E50-2C47A34D7695}" srcOrd="6" destOrd="0" parTransId="{949D640C-65C1-400D-985B-97B6A330B6A5}" sibTransId="{7D51842E-720F-4BB1-87A8-E277DBB027CC}"/>
    <dgm:cxn modelId="{11CA3E95-3A22-46F4-A6EE-97752037405C}" type="presOf" srcId="{2D82CAB0-23F6-4755-8E50-2C47A34D7695}" destId="{10E6ECBD-0F75-421E-B1DF-7D296F7912AC}" srcOrd="0" destOrd="0" presId="urn:microsoft.com/office/officeart/2008/layout/BendingPictureCaptionList"/>
    <dgm:cxn modelId="{9858E59F-F450-4F88-8D86-B5BDE8A9B6B7}" srcId="{7FBB94E0-6142-4D42-A25A-B1596C2BF751}" destId="{6121D8CF-BC28-4E0A-80D0-B0B498B79F20}" srcOrd="7" destOrd="0" parTransId="{4BFB067D-7D57-4B37-9653-67173E3FAD0D}" sibTransId="{208FFD55-933A-4C59-AB1C-5481FA6F489F}"/>
    <dgm:cxn modelId="{830C3EC5-3101-4D18-B65B-93BDD925AAC7}" type="presOf" srcId="{6121D8CF-BC28-4E0A-80D0-B0B498B79F20}" destId="{A356E8FE-CCCE-4613-96CD-544348710590}" srcOrd="0" destOrd="0" presId="urn:microsoft.com/office/officeart/2008/layout/BendingPictureCaptionList"/>
    <dgm:cxn modelId="{32504AC5-8308-4DCD-8747-61EB973876DA}" srcId="{7FBB94E0-6142-4D42-A25A-B1596C2BF751}" destId="{802C5A5E-268D-4C44-B1CB-528B5141253C}" srcOrd="2" destOrd="0" parTransId="{8BBE0DFC-471B-491F-ABDE-3237D40D57BF}" sibTransId="{5ED36A2C-A23D-475F-B013-6BADCA0411E9}"/>
    <dgm:cxn modelId="{875143C6-1BF3-4C85-A4AC-5DAE64987A03}" type="presOf" srcId="{D1D8622C-E34C-47D5-ACE6-36634023FEF1}" destId="{5E562F88-71BE-425F-B4C8-C5F30BEE9644}" srcOrd="0" destOrd="0" presId="urn:microsoft.com/office/officeart/2008/layout/BendingPictureCaptionList"/>
    <dgm:cxn modelId="{5571A2D0-DE44-44C6-8E2A-7CFC68A18808}" srcId="{7FBB94E0-6142-4D42-A25A-B1596C2BF751}" destId="{D1D8622C-E34C-47D5-ACE6-36634023FEF1}" srcOrd="3" destOrd="0" parTransId="{E1D66426-6FD0-49BA-8D34-DDEE330291F8}" sibTransId="{B83D9F7A-9BA3-4681-BB5C-6C4D10EF11C7}"/>
    <dgm:cxn modelId="{79B2A4DC-B919-418C-8317-8C5C3F556591}" type="presOf" srcId="{F971C0E7-F877-4636-BEBA-D30CDC7746C5}" destId="{F909DEB2-C496-4520-8611-20AB9838DAF4}" srcOrd="0" destOrd="0" presId="urn:microsoft.com/office/officeart/2008/layout/BendingPictureCaptionList"/>
    <dgm:cxn modelId="{F457A5DF-5D77-4778-868C-60A069A72517}" srcId="{7FBB94E0-6142-4D42-A25A-B1596C2BF751}" destId="{B782E1AC-E3E0-48F7-8127-40611DCBD550}" srcOrd="4" destOrd="0" parTransId="{BD77985F-5C44-4332-A88D-A084307EED5D}" sibTransId="{FB46BE91-76AB-4830-A9C2-3431E497F567}"/>
    <dgm:cxn modelId="{396620E0-28FD-4D88-8DB0-849E54B9D3A1}" srcId="{7FBB94E0-6142-4D42-A25A-B1596C2BF751}" destId="{52D41CC0-F150-4E37-81CD-6FAC9303347E}" srcOrd="0" destOrd="0" parTransId="{9DAFB2A7-5FB5-4F09-A7FF-EBF9FDD7192A}" sibTransId="{6B32DB71-E2D6-46DF-AE49-CF5C32744BE2}"/>
    <dgm:cxn modelId="{D02E42E1-460B-4DA5-A20F-8BE6DF1A602F}" type="presOf" srcId="{B70EDC05-0BE4-46C1-9DAC-8033DCF77B4A}" destId="{1923388B-C79A-4088-ADF4-A99AF4C6631D}" srcOrd="0" destOrd="0" presId="urn:microsoft.com/office/officeart/2008/layout/BendingPictureCaptionList"/>
    <dgm:cxn modelId="{F7EF19F8-54E8-467F-8AF3-6901A9E6E960}" srcId="{7FBB94E0-6142-4D42-A25A-B1596C2BF751}" destId="{B70EDC05-0BE4-46C1-9DAC-8033DCF77B4A}" srcOrd="8" destOrd="0" parTransId="{0300ABD8-23DE-4FA6-8381-4F23AB25491C}" sibTransId="{0BDD8D80-B364-4874-8C8D-AABCB6069EE9}"/>
    <dgm:cxn modelId="{BC8585CD-8F37-4DD2-AF0E-226D959E5CE1}" type="presParOf" srcId="{F2727D7F-93FB-4DE6-AA32-52E7A96A13A9}" destId="{BD537E27-7F35-40AE-8F46-9CA6762F5832}" srcOrd="0" destOrd="0" presId="urn:microsoft.com/office/officeart/2008/layout/BendingPictureCaptionList"/>
    <dgm:cxn modelId="{7B8622E3-1715-4474-8F37-4C7D82D14354}" type="presParOf" srcId="{BD537E27-7F35-40AE-8F46-9CA6762F5832}" destId="{369C2B1C-A1DC-4D93-A814-FCE722422A8C}" srcOrd="0" destOrd="0" presId="urn:microsoft.com/office/officeart/2008/layout/BendingPictureCaptionList"/>
    <dgm:cxn modelId="{FC721A70-4B96-4344-A330-D62F4B618887}" type="presParOf" srcId="{BD537E27-7F35-40AE-8F46-9CA6762F5832}" destId="{E035FDE3-DD7C-4EC9-9BE2-FB9171A9C20C}" srcOrd="1" destOrd="0" presId="urn:microsoft.com/office/officeart/2008/layout/BendingPictureCaptionList"/>
    <dgm:cxn modelId="{860EF3EE-34DC-4685-9705-DD4B1DDB5C60}" type="presParOf" srcId="{F2727D7F-93FB-4DE6-AA32-52E7A96A13A9}" destId="{44CA1024-10F3-41FE-8001-B3872F132AAC}" srcOrd="1" destOrd="0" presId="urn:microsoft.com/office/officeart/2008/layout/BendingPictureCaptionList"/>
    <dgm:cxn modelId="{4E01C344-F7F5-4118-B2AE-468F2AF37775}" type="presParOf" srcId="{F2727D7F-93FB-4DE6-AA32-52E7A96A13A9}" destId="{5FA3948C-CCBE-408F-A842-E14A387BA3C6}" srcOrd="2" destOrd="0" presId="urn:microsoft.com/office/officeart/2008/layout/BendingPictureCaptionList"/>
    <dgm:cxn modelId="{D2251F55-381C-44EB-B6ED-F829E8224B1E}" type="presParOf" srcId="{5FA3948C-CCBE-408F-A842-E14A387BA3C6}" destId="{8CD83F31-2381-453B-ACA6-2912988DB06F}" srcOrd="0" destOrd="0" presId="urn:microsoft.com/office/officeart/2008/layout/BendingPictureCaptionList"/>
    <dgm:cxn modelId="{3ECBA3FC-0B0A-4F54-BBD2-0A2A1A29D6A5}" type="presParOf" srcId="{5FA3948C-CCBE-408F-A842-E14A387BA3C6}" destId="{F909DEB2-C496-4520-8611-20AB9838DAF4}" srcOrd="1" destOrd="0" presId="urn:microsoft.com/office/officeart/2008/layout/BendingPictureCaptionList"/>
    <dgm:cxn modelId="{AC6B0011-E8BB-4A30-ADC1-8A32D0E72528}" type="presParOf" srcId="{F2727D7F-93FB-4DE6-AA32-52E7A96A13A9}" destId="{C610AD8C-5BA2-474C-9B7B-D9A7246B5AD0}" srcOrd="3" destOrd="0" presId="urn:microsoft.com/office/officeart/2008/layout/BendingPictureCaptionList"/>
    <dgm:cxn modelId="{5D4F02BC-8610-437E-83B7-00B3D111E4AA}" type="presParOf" srcId="{F2727D7F-93FB-4DE6-AA32-52E7A96A13A9}" destId="{02C97A1A-C14A-40DF-B44E-9646CAAEEC08}" srcOrd="4" destOrd="0" presId="urn:microsoft.com/office/officeart/2008/layout/BendingPictureCaptionList"/>
    <dgm:cxn modelId="{65135F22-A7FD-4BDC-BD89-4F1C5C33506D}" type="presParOf" srcId="{02C97A1A-C14A-40DF-B44E-9646CAAEEC08}" destId="{D2590E33-1BEC-4B8E-ABBB-5C2737C3F154}" srcOrd="0" destOrd="0" presId="urn:microsoft.com/office/officeart/2008/layout/BendingPictureCaptionList"/>
    <dgm:cxn modelId="{F88BEC50-1E56-42C3-BDAD-8C7073E98CC7}" type="presParOf" srcId="{02C97A1A-C14A-40DF-B44E-9646CAAEEC08}" destId="{A4DE3437-0929-45FC-B65B-097B6799677E}" srcOrd="1" destOrd="0" presId="urn:microsoft.com/office/officeart/2008/layout/BendingPictureCaptionList"/>
    <dgm:cxn modelId="{A7415834-2B53-4D95-B470-9D76CBCF5711}" type="presParOf" srcId="{F2727D7F-93FB-4DE6-AA32-52E7A96A13A9}" destId="{DA8DB6EA-372E-43C1-96D5-5A44B972ED16}" srcOrd="5" destOrd="0" presId="urn:microsoft.com/office/officeart/2008/layout/BendingPictureCaptionList"/>
    <dgm:cxn modelId="{171E5CF6-1D20-478B-AA5D-C67676D3FA6D}" type="presParOf" srcId="{F2727D7F-93FB-4DE6-AA32-52E7A96A13A9}" destId="{E3746054-4A9D-4DAC-BB8A-ADFA84AE7A84}" srcOrd="6" destOrd="0" presId="urn:microsoft.com/office/officeart/2008/layout/BendingPictureCaptionList"/>
    <dgm:cxn modelId="{C962A088-53D2-4760-8CDB-017E88C63BA4}" type="presParOf" srcId="{E3746054-4A9D-4DAC-BB8A-ADFA84AE7A84}" destId="{ED8B02B9-0833-4572-A582-AC3CE9B9965F}" srcOrd="0" destOrd="0" presId="urn:microsoft.com/office/officeart/2008/layout/BendingPictureCaptionList"/>
    <dgm:cxn modelId="{E14A3DD1-57AE-4B13-9C6C-E9D27E7FE3C5}" type="presParOf" srcId="{E3746054-4A9D-4DAC-BB8A-ADFA84AE7A84}" destId="{5E562F88-71BE-425F-B4C8-C5F30BEE9644}" srcOrd="1" destOrd="0" presId="urn:microsoft.com/office/officeart/2008/layout/BendingPictureCaptionList"/>
    <dgm:cxn modelId="{A27E84B2-583B-4E50-8178-F884D29A5597}" type="presParOf" srcId="{F2727D7F-93FB-4DE6-AA32-52E7A96A13A9}" destId="{E4D91319-44FB-4192-8D1E-86168C532F35}" srcOrd="7" destOrd="0" presId="urn:microsoft.com/office/officeart/2008/layout/BendingPictureCaptionList"/>
    <dgm:cxn modelId="{D60D9C7C-193A-4FE2-AED6-EA152D2E8602}" type="presParOf" srcId="{F2727D7F-93FB-4DE6-AA32-52E7A96A13A9}" destId="{0E52C320-BE21-4EDD-9316-91950E44C5A6}" srcOrd="8" destOrd="0" presId="urn:microsoft.com/office/officeart/2008/layout/BendingPictureCaptionList"/>
    <dgm:cxn modelId="{9E460F78-D37B-4F50-A3DE-D73397D6A96E}" type="presParOf" srcId="{0E52C320-BE21-4EDD-9316-91950E44C5A6}" destId="{01ACC801-DAA0-4794-B9BE-70AB3EA32713}" srcOrd="0" destOrd="0" presId="urn:microsoft.com/office/officeart/2008/layout/BendingPictureCaptionList"/>
    <dgm:cxn modelId="{6D2E1CF4-E619-479B-863E-DF943E4BB12F}" type="presParOf" srcId="{0E52C320-BE21-4EDD-9316-91950E44C5A6}" destId="{B7B0CCF7-D647-4781-BAA6-1B21C9181D10}" srcOrd="1" destOrd="0" presId="urn:microsoft.com/office/officeart/2008/layout/BendingPictureCaptionList"/>
    <dgm:cxn modelId="{3923789B-E5CF-4143-95C7-C74FD6D6C93E}" type="presParOf" srcId="{F2727D7F-93FB-4DE6-AA32-52E7A96A13A9}" destId="{1A53D6B7-FB73-4CE0-A0F2-B948565C2F87}" srcOrd="9" destOrd="0" presId="urn:microsoft.com/office/officeart/2008/layout/BendingPictureCaptionList"/>
    <dgm:cxn modelId="{D3305B4E-C5CE-41FA-852C-6289AC61DE95}" type="presParOf" srcId="{F2727D7F-93FB-4DE6-AA32-52E7A96A13A9}" destId="{20A351C9-C62A-4811-B58F-52FCD93FD38D}" srcOrd="10" destOrd="0" presId="urn:microsoft.com/office/officeart/2008/layout/BendingPictureCaptionList"/>
    <dgm:cxn modelId="{4D92DADC-2169-4E48-8979-95C96BB492B8}" type="presParOf" srcId="{20A351C9-C62A-4811-B58F-52FCD93FD38D}" destId="{3DDA16CE-7D47-4596-AF3C-F050F60DB5A3}" srcOrd="0" destOrd="0" presId="urn:microsoft.com/office/officeart/2008/layout/BendingPictureCaptionList"/>
    <dgm:cxn modelId="{408350D4-F337-48B5-8C26-0F56BAE5E8B0}" type="presParOf" srcId="{20A351C9-C62A-4811-B58F-52FCD93FD38D}" destId="{BE39835D-6089-478B-AB36-D0A9CDA20D35}" srcOrd="1" destOrd="0" presId="urn:microsoft.com/office/officeart/2008/layout/BendingPictureCaptionList"/>
    <dgm:cxn modelId="{CFCA2741-F45B-4197-9385-78E21A2BF814}" type="presParOf" srcId="{F2727D7F-93FB-4DE6-AA32-52E7A96A13A9}" destId="{4A9DA547-0FE5-43CE-B300-D9C5CB998034}" srcOrd="11" destOrd="0" presId="urn:microsoft.com/office/officeart/2008/layout/BendingPictureCaptionList"/>
    <dgm:cxn modelId="{DC0AE7B0-676E-4113-BD82-0C765E6F165C}" type="presParOf" srcId="{F2727D7F-93FB-4DE6-AA32-52E7A96A13A9}" destId="{A524C09B-B55A-46D5-8D9F-753C91B28FE5}" srcOrd="12" destOrd="0" presId="urn:microsoft.com/office/officeart/2008/layout/BendingPictureCaptionList"/>
    <dgm:cxn modelId="{B4E62807-A9D8-48C6-BA6E-6F51FA8C8341}" type="presParOf" srcId="{A524C09B-B55A-46D5-8D9F-753C91B28FE5}" destId="{0812515D-69BB-4AFE-A675-A67D49D41966}" srcOrd="0" destOrd="0" presId="urn:microsoft.com/office/officeart/2008/layout/BendingPictureCaptionList"/>
    <dgm:cxn modelId="{E6F9D4AE-AEE3-4AE2-ADC0-BE7C5239C875}" type="presParOf" srcId="{A524C09B-B55A-46D5-8D9F-753C91B28FE5}" destId="{10E6ECBD-0F75-421E-B1DF-7D296F7912AC}" srcOrd="1" destOrd="0" presId="urn:microsoft.com/office/officeart/2008/layout/BendingPictureCaptionList"/>
    <dgm:cxn modelId="{F3EED505-1460-4FAE-99EE-609CB8DA4BD0}" type="presParOf" srcId="{F2727D7F-93FB-4DE6-AA32-52E7A96A13A9}" destId="{F709318E-3195-4611-ABF5-325AE4D47F31}" srcOrd="13" destOrd="0" presId="urn:microsoft.com/office/officeart/2008/layout/BendingPictureCaptionList"/>
    <dgm:cxn modelId="{7AC4DFE7-1FBA-45D0-A624-29B107754E17}" type="presParOf" srcId="{F2727D7F-93FB-4DE6-AA32-52E7A96A13A9}" destId="{439AF9FB-8673-44E7-9CD3-8B03706A044B}" srcOrd="14" destOrd="0" presId="urn:microsoft.com/office/officeart/2008/layout/BendingPictureCaptionList"/>
    <dgm:cxn modelId="{00752228-B977-49E3-B634-545FAADE48FD}" type="presParOf" srcId="{439AF9FB-8673-44E7-9CD3-8B03706A044B}" destId="{7AB68F8F-FFE3-4CB3-A486-66519F9D24BB}" srcOrd="0" destOrd="0" presId="urn:microsoft.com/office/officeart/2008/layout/BendingPictureCaptionList"/>
    <dgm:cxn modelId="{082CBD06-08BD-4D1F-9D6B-76406E1AA802}" type="presParOf" srcId="{439AF9FB-8673-44E7-9CD3-8B03706A044B}" destId="{A356E8FE-CCCE-4613-96CD-544348710590}" srcOrd="1" destOrd="0" presId="urn:microsoft.com/office/officeart/2008/layout/BendingPictureCaptionList"/>
    <dgm:cxn modelId="{A55063C2-10C3-4007-B77F-209AF868C743}" type="presParOf" srcId="{F2727D7F-93FB-4DE6-AA32-52E7A96A13A9}" destId="{0C2C0C88-BACE-4D09-8624-7B00E3A62C75}" srcOrd="15" destOrd="0" presId="urn:microsoft.com/office/officeart/2008/layout/BendingPictureCaptionList"/>
    <dgm:cxn modelId="{2AF822A9-F1AA-42A0-957E-C53482B80026}" type="presParOf" srcId="{F2727D7F-93FB-4DE6-AA32-52E7A96A13A9}" destId="{89400835-B386-42BB-AD0E-D45DCF914AA1}" srcOrd="16" destOrd="0" presId="urn:microsoft.com/office/officeart/2008/layout/BendingPictureCaptionList"/>
    <dgm:cxn modelId="{A27888F9-A1E5-4EC2-9F94-C05B5A3766A2}" type="presParOf" srcId="{89400835-B386-42BB-AD0E-D45DCF914AA1}" destId="{2B90E5F4-B2F1-439C-9027-616FE7D3BCF8}" srcOrd="0" destOrd="0" presId="urn:microsoft.com/office/officeart/2008/layout/BendingPictureCaptionList"/>
    <dgm:cxn modelId="{58C0F144-5359-4529-8267-26C57A0F066D}" type="presParOf" srcId="{89400835-B386-42BB-AD0E-D45DCF914AA1}" destId="{1923388B-C79A-4088-ADF4-A99AF4C6631D}" srcOrd="1" destOrd="0" presId="urn:microsoft.com/office/officeart/2008/layout/BendingPictureCaptionList"/>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9C2B1C-A1DC-4D93-A814-FCE722422A8C}">
      <dsp:nvSpPr>
        <dsp:cNvPr id="0" name=""/>
        <dsp:cNvSpPr/>
      </dsp:nvSpPr>
      <dsp:spPr>
        <a:xfrm>
          <a:off x="2695" y="342194"/>
          <a:ext cx="1459501" cy="1167601"/>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2000" b="-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035FDE3-DD7C-4EC9-9BE2-FB9171A9C20C}">
      <dsp:nvSpPr>
        <dsp:cNvPr id="0" name=""/>
        <dsp:cNvSpPr/>
      </dsp:nvSpPr>
      <dsp:spPr>
        <a:xfrm>
          <a:off x="134050" y="1393035"/>
          <a:ext cx="1298956" cy="408660"/>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Bob Witchger</a:t>
          </a:r>
        </a:p>
      </dsp:txBody>
      <dsp:txXfrm>
        <a:off x="134050" y="1393035"/>
        <a:ext cx="1298956" cy="408660"/>
      </dsp:txXfrm>
    </dsp:sp>
    <dsp:sp modelId="{8CD83F31-2381-453B-ACA6-2912988DB06F}">
      <dsp:nvSpPr>
        <dsp:cNvPr id="0" name=""/>
        <dsp:cNvSpPr/>
      </dsp:nvSpPr>
      <dsp:spPr>
        <a:xfrm>
          <a:off x="1608147" y="342194"/>
          <a:ext cx="1459501" cy="1167601"/>
        </a:xfrm>
        <a:prstGeom prst="rect">
          <a:avLst/>
        </a:prstGeom>
        <a:blipFill>
          <a:blip xmlns:r="http://schemas.openxmlformats.org/officeDocument/2006/relationships" r:embed="rId2"/>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09DEB2-C496-4520-8611-20AB9838DAF4}">
      <dsp:nvSpPr>
        <dsp:cNvPr id="0" name=""/>
        <dsp:cNvSpPr/>
      </dsp:nvSpPr>
      <dsp:spPr>
        <a:xfrm>
          <a:off x="1739502" y="1393035"/>
          <a:ext cx="1298956" cy="408660"/>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Tony Reggi</a:t>
          </a:r>
        </a:p>
      </dsp:txBody>
      <dsp:txXfrm>
        <a:off x="1739502" y="1393035"/>
        <a:ext cx="1298956" cy="408660"/>
      </dsp:txXfrm>
    </dsp:sp>
    <dsp:sp modelId="{D2590E33-1BEC-4B8E-ABBB-5C2737C3F154}">
      <dsp:nvSpPr>
        <dsp:cNvPr id="0" name=""/>
        <dsp:cNvSpPr/>
      </dsp:nvSpPr>
      <dsp:spPr>
        <a:xfrm>
          <a:off x="3213599" y="342194"/>
          <a:ext cx="1459501" cy="1167601"/>
        </a:xfrm>
        <a:prstGeom prst="rect">
          <a:avLst/>
        </a:prstGeom>
        <a:blipFill>
          <a:blip xmlns:r="http://schemas.openxmlformats.org/officeDocument/2006/relationships" r:embed="rId3"/>
          <a:srcRect/>
          <a:stretch>
            <a:fillRect t="-7000" b="-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DE3437-0929-45FC-B65B-097B6799677E}">
      <dsp:nvSpPr>
        <dsp:cNvPr id="0" name=""/>
        <dsp:cNvSpPr/>
      </dsp:nvSpPr>
      <dsp:spPr>
        <a:xfrm>
          <a:off x="3344954" y="1393035"/>
          <a:ext cx="1298956" cy="408660"/>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Patti Coultas</a:t>
          </a:r>
        </a:p>
      </dsp:txBody>
      <dsp:txXfrm>
        <a:off x="3344954" y="1393035"/>
        <a:ext cx="1298956" cy="408660"/>
      </dsp:txXfrm>
    </dsp:sp>
    <dsp:sp modelId="{ED8B02B9-0833-4572-A582-AC3CE9B9965F}">
      <dsp:nvSpPr>
        <dsp:cNvPr id="0" name=""/>
        <dsp:cNvSpPr/>
      </dsp:nvSpPr>
      <dsp:spPr>
        <a:xfrm>
          <a:off x="4819050" y="342194"/>
          <a:ext cx="1459501" cy="1167601"/>
        </a:xfrm>
        <a:prstGeom prst="rect">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899" t="-3654" r="-899" b="-14346"/>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562F88-71BE-425F-B4C8-C5F30BEE9644}">
      <dsp:nvSpPr>
        <dsp:cNvPr id="0" name=""/>
        <dsp:cNvSpPr/>
      </dsp:nvSpPr>
      <dsp:spPr>
        <a:xfrm>
          <a:off x="4950406" y="1393035"/>
          <a:ext cx="1298956" cy="408660"/>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Mary Olvera</a:t>
          </a:r>
        </a:p>
      </dsp:txBody>
      <dsp:txXfrm>
        <a:off x="4950406" y="1393035"/>
        <a:ext cx="1298956" cy="408660"/>
      </dsp:txXfrm>
    </dsp:sp>
    <dsp:sp modelId="{01ACC801-DAA0-4794-B9BE-70AB3EA32713}">
      <dsp:nvSpPr>
        <dsp:cNvPr id="0" name=""/>
        <dsp:cNvSpPr/>
      </dsp:nvSpPr>
      <dsp:spPr>
        <a:xfrm>
          <a:off x="6424502" y="342194"/>
          <a:ext cx="1459501" cy="1167601"/>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13000" b="-13000"/>
          </a:stretch>
        </a:blipFill>
        <a:ln w="12700" cap="flat" cmpd="sng" algn="ctr">
          <a:solidFill>
            <a:srgbClr val="003768"/>
          </a:solidFill>
          <a:prstDash val="solid"/>
          <a:miter lim="800000"/>
        </a:ln>
        <a:effectLst/>
      </dsp:spPr>
      <dsp:style>
        <a:lnRef idx="2">
          <a:scrgbClr r="0" g="0" b="0"/>
        </a:lnRef>
        <a:fillRef idx="1">
          <a:scrgbClr r="0" g="0" b="0"/>
        </a:fillRef>
        <a:effectRef idx="0">
          <a:scrgbClr r="0" g="0" b="0"/>
        </a:effectRef>
        <a:fontRef idx="minor"/>
      </dsp:style>
    </dsp:sp>
    <dsp:sp modelId="{B7B0CCF7-D647-4781-BAA6-1B21C9181D10}">
      <dsp:nvSpPr>
        <dsp:cNvPr id="0" name=""/>
        <dsp:cNvSpPr/>
      </dsp:nvSpPr>
      <dsp:spPr>
        <a:xfrm>
          <a:off x="6555857" y="1393035"/>
          <a:ext cx="1298956" cy="408660"/>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Stefanie Schroeder</a:t>
          </a:r>
        </a:p>
      </dsp:txBody>
      <dsp:txXfrm>
        <a:off x="6555857" y="1393035"/>
        <a:ext cx="1298956" cy="408660"/>
      </dsp:txXfrm>
    </dsp:sp>
    <dsp:sp modelId="{3DDA16CE-7D47-4596-AF3C-F050F60DB5A3}">
      <dsp:nvSpPr>
        <dsp:cNvPr id="0" name=""/>
        <dsp:cNvSpPr/>
      </dsp:nvSpPr>
      <dsp:spPr>
        <a:xfrm>
          <a:off x="737686" y="1956111"/>
          <a:ext cx="1459501" cy="1167601"/>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t="-17000" b="-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39835D-6089-478B-AB36-D0A9CDA20D35}">
      <dsp:nvSpPr>
        <dsp:cNvPr id="0" name=""/>
        <dsp:cNvSpPr/>
      </dsp:nvSpPr>
      <dsp:spPr>
        <a:xfrm>
          <a:off x="936776" y="2998487"/>
          <a:ext cx="1298956" cy="408660"/>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Aaron Mabe</a:t>
          </a:r>
        </a:p>
      </dsp:txBody>
      <dsp:txXfrm>
        <a:off x="936776" y="2998487"/>
        <a:ext cx="1298956" cy="408660"/>
      </dsp:txXfrm>
    </dsp:sp>
    <dsp:sp modelId="{0812515D-69BB-4AFE-A675-A67D49D41966}">
      <dsp:nvSpPr>
        <dsp:cNvPr id="0" name=""/>
        <dsp:cNvSpPr/>
      </dsp:nvSpPr>
      <dsp:spPr>
        <a:xfrm>
          <a:off x="2410873" y="1947646"/>
          <a:ext cx="1459501" cy="1167601"/>
        </a:xfrm>
        <a:prstGeom prst="rect">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t="-9000" b="-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E6ECBD-0F75-421E-B1DF-7D296F7912AC}">
      <dsp:nvSpPr>
        <dsp:cNvPr id="0" name=""/>
        <dsp:cNvSpPr/>
      </dsp:nvSpPr>
      <dsp:spPr>
        <a:xfrm>
          <a:off x="2542228" y="2998487"/>
          <a:ext cx="1298956" cy="408660"/>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Darice McDougald</a:t>
          </a:r>
        </a:p>
      </dsp:txBody>
      <dsp:txXfrm>
        <a:off x="2542228" y="2998487"/>
        <a:ext cx="1298956" cy="408660"/>
      </dsp:txXfrm>
    </dsp:sp>
    <dsp:sp modelId="{7AB68F8F-FFE3-4CB3-A486-66519F9D24BB}">
      <dsp:nvSpPr>
        <dsp:cNvPr id="0" name=""/>
        <dsp:cNvSpPr/>
      </dsp:nvSpPr>
      <dsp:spPr>
        <a:xfrm>
          <a:off x="4008487" y="1953881"/>
          <a:ext cx="1459501" cy="1167601"/>
        </a:xfrm>
        <a:prstGeom prst="rect">
          <a:avLst/>
        </a:prstGeom>
        <a:blipFill>
          <a:blip xmlns:r="http://schemas.openxmlformats.org/officeDocument/2006/relationships" r:embed="rId8">
            <a:extLst>
              <a:ext uri="{28A0092B-C50C-407E-A947-70E740481C1C}">
                <a14:useLocalDpi xmlns:a14="http://schemas.microsoft.com/office/drawing/2010/main" val="0"/>
              </a:ext>
            </a:extLst>
          </a:blip>
          <a:srcRect/>
          <a:stretch>
            <a:fillRect t="-12000" b="-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56E8FE-CCCE-4613-96CD-544348710590}">
      <dsp:nvSpPr>
        <dsp:cNvPr id="0" name=""/>
        <dsp:cNvSpPr/>
      </dsp:nvSpPr>
      <dsp:spPr>
        <a:xfrm>
          <a:off x="4147680" y="2998487"/>
          <a:ext cx="1298956" cy="408660"/>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Lane Freeman</a:t>
          </a:r>
        </a:p>
      </dsp:txBody>
      <dsp:txXfrm>
        <a:off x="4147680" y="2998487"/>
        <a:ext cx="1298956" cy="408660"/>
      </dsp:txXfrm>
    </dsp:sp>
    <dsp:sp modelId="{2B90E5F4-B2F1-439C-9027-616FE7D3BCF8}">
      <dsp:nvSpPr>
        <dsp:cNvPr id="0" name=""/>
        <dsp:cNvSpPr/>
      </dsp:nvSpPr>
      <dsp:spPr>
        <a:xfrm>
          <a:off x="5621776" y="1947646"/>
          <a:ext cx="1459501" cy="1167601"/>
        </a:xfrm>
        <a:prstGeom prst="rect">
          <a:avLst/>
        </a:prstGeom>
        <a:blipFill>
          <a:blip xmlns:r="http://schemas.openxmlformats.org/officeDocument/2006/relationships" r:embed="rId9"/>
          <a:srcRect/>
          <a:stretch>
            <a:fillRect t="-12000" b="-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23388B-C79A-4088-ADF4-A99AF4C6631D}">
      <dsp:nvSpPr>
        <dsp:cNvPr id="0" name=""/>
        <dsp:cNvSpPr/>
      </dsp:nvSpPr>
      <dsp:spPr>
        <a:xfrm>
          <a:off x="5753131" y="2998487"/>
          <a:ext cx="1298956" cy="408660"/>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Jennifer McLean</a:t>
          </a:r>
        </a:p>
      </dsp:txBody>
      <dsp:txXfrm>
        <a:off x="5753131" y="2998487"/>
        <a:ext cx="1298956" cy="408660"/>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6434"/>
          </a:xfrm>
          <a:prstGeom prst="rect">
            <a:avLst/>
          </a:prstGeom>
        </p:spPr>
        <p:txBody>
          <a:bodyPr vert="horz" lIns="93150" tIns="46576" rIns="93150" bIns="46576" rtlCol="0"/>
          <a:lstStyle>
            <a:lvl1pPr algn="l">
              <a:defRPr sz="1200"/>
            </a:lvl1pPr>
          </a:lstStyle>
          <a:p>
            <a:endParaRPr lang="en-US"/>
          </a:p>
        </p:txBody>
      </p:sp>
      <p:sp>
        <p:nvSpPr>
          <p:cNvPr id="3" name="Date Placeholder 2"/>
          <p:cNvSpPr>
            <a:spLocks noGrp="1"/>
          </p:cNvSpPr>
          <p:nvPr>
            <p:ph type="dt" sz="quarter" idx="1"/>
          </p:nvPr>
        </p:nvSpPr>
        <p:spPr>
          <a:xfrm>
            <a:off x="3970938" y="2"/>
            <a:ext cx="3037840" cy="466434"/>
          </a:xfrm>
          <a:prstGeom prst="rect">
            <a:avLst/>
          </a:prstGeom>
        </p:spPr>
        <p:txBody>
          <a:bodyPr vert="horz" lIns="93150" tIns="46576" rIns="93150" bIns="46576" rtlCol="0"/>
          <a:lstStyle>
            <a:lvl1pPr algn="r">
              <a:defRPr sz="1200"/>
            </a:lvl1pPr>
          </a:lstStyle>
          <a:p>
            <a:fld id="{7E9B6F52-CC10-4425-9195-EDF28B435798}" type="datetimeFigureOut">
              <a:rPr lang="en-US" smtClean="0"/>
              <a:t>12/12/2023</a:t>
            </a:fld>
            <a:endParaRPr lang="en-US"/>
          </a:p>
        </p:txBody>
      </p:sp>
      <p:sp>
        <p:nvSpPr>
          <p:cNvPr id="4" name="Footer Placeholder 3"/>
          <p:cNvSpPr>
            <a:spLocks noGrp="1"/>
          </p:cNvSpPr>
          <p:nvPr>
            <p:ph type="ftr" sz="quarter" idx="2"/>
          </p:nvPr>
        </p:nvSpPr>
        <p:spPr>
          <a:xfrm>
            <a:off x="0" y="8829970"/>
            <a:ext cx="3037840" cy="466433"/>
          </a:xfrm>
          <a:prstGeom prst="rect">
            <a:avLst/>
          </a:prstGeom>
        </p:spPr>
        <p:txBody>
          <a:bodyPr vert="horz" lIns="93150" tIns="46576" rIns="93150" bIns="46576"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70"/>
            <a:ext cx="3037840" cy="466433"/>
          </a:xfrm>
          <a:prstGeom prst="rect">
            <a:avLst/>
          </a:prstGeom>
        </p:spPr>
        <p:txBody>
          <a:bodyPr vert="horz" lIns="93150" tIns="46576" rIns="93150" bIns="46576" rtlCol="0" anchor="b"/>
          <a:lstStyle>
            <a:lvl1pPr algn="r">
              <a:defRPr sz="1200"/>
            </a:lvl1pPr>
          </a:lstStyle>
          <a:p>
            <a:fld id="{5A111C28-737F-4457-9FE5-6826B7F3293B}" type="slidenum">
              <a:rPr lang="en-US" smtClean="0"/>
              <a:t>‹#›</a:t>
            </a:fld>
            <a:endParaRPr lang="en-US"/>
          </a:p>
        </p:txBody>
      </p:sp>
    </p:spTree>
    <p:extLst>
      <p:ext uri="{BB962C8B-B14F-4D97-AF65-F5344CB8AC3E}">
        <p14:creationId xmlns:p14="http://schemas.microsoft.com/office/powerpoint/2010/main" val="28344465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6434"/>
          </a:xfrm>
          <a:prstGeom prst="rect">
            <a:avLst/>
          </a:prstGeom>
        </p:spPr>
        <p:txBody>
          <a:bodyPr vert="horz" lIns="93150" tIns="46576" rIns="93150" bIns="46576" rtlCol="0"/>
          <a:lstStyle>
            <a:lvl1pPr algn="l">
              <a:defRPr sz="1200"/>
            </a:lvl1pPr>
          </a:lstStyle>
          <a:p>
            <a:endParaRPr lang="en-US"/>
          </a:p>
        </p:txBody>
      </p:sp>
      <p:sp>
        <p:nvSpPr>
          <p:cNvPr id="3" name="Date Placeholder 2"/>
          <p:cNvSpPr>
            <a:spLocks noGrp="1"/>
          </p:cNvSpPr>
          <p:nvPr>
            <p:ph type="dt" idx="1"/>
          </p:nvPr>
        </p:nvSpPr>
        <p:spPr>
          <a:xfrm>
            <a:off x="3970938" y="2"/>
            <a:ext cx="3037840" cy="466434"/>
          </a:xfrm>
          <a:prstGeom prst="rect">
            <a:avLst/>
          </a:prstGeom>
        </p:spPr>
        <p:txBody>
          <a:bodyPr vert="horz" lIns="93150" tIns="46576" rIns="93150" bIns="46576" rtlCol="0"/>
          <a:lstStyle>
            <a:lvl1pPr algn="r">
              <a:defRPr sz="1200"/>
            </a:lvl1pPr>
          </a:lstStyle>
          <a:p>
            <a:fld id="{C02D3CF6-D097-446F-BA20-84B1F837E572}" type="datetimeFigureOut">
              <a:rPr lang="en-US" smtClean="0"/>
              <a:t>12/12/2023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50" tIns="46576" rIns="93150" bIns="46576"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50" tIns="46576" rIns="93150" bIns="46576"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70"/>
            <a:ext cx="3037840" cy="466433"/>
          </a:xfrm>
          <a:prstGeom prst="rect">
            <a:avLst/>
          </a:prstGeom>
        </p:spPr>
        <p:txBody>
          <a:bodyPr vert="horz" lIns="93150" tIns="46576" rIns="93150" bIns="46576"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70"/>
            <a:ext cx="3037840" cy="466433"/>
          </a:xfrm>
          <a:prstGeom prst="rect">
            <a:avLst/>
          </a:prstGeom>
        </p:spPr>
        <p:txBody>
          <a:bodyPr vert="horz" lIns="93150" tIns="46576" rIns="93150" bIns="46576" rtlCol="0" anchor="b"/>
          <a:lstStyle>
            <a:lvl1pPr algn="r">
              <a:defRPr sz="1200"/>
            </a:lvl1pPr>
          </a:lstStyle>
          <a:p>
            <a:fld id="{3D52D8DC-3CCA-4826-966D-69131461ECBB}" type="slidenum">
              <a:rPr lang="en-US" smtClean="0"/>
              <a:t>‹#›</a:t>
            </a:fld>
            <a:endParaRPr lang="en-US"/>
          </a:p>
        </p:txBody>
      </p:sp>
    </p:spTree>
    <p:extLst>
      <p:ext uri="{BB962C8B-B14F-4D97-AF65-F5344CB8AC3E}">
        <p14:creationId xmlns:p14="http://schemas.microsoft.com/office/powerpoint/2010/main" val="87800968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1</a:t>
            </a:fld>
            <a:endParaRPr lang="en-US"/>
          </a:p>
        </p:txBody>
      </p:sp>
    </p:spTree>
    <p:extLst>
      <p:ext uri="{BB962C8B-B14F-4D97-AF65-F5344CB8AC3E}">
        <p14:creationId xmlns:p14="http://schemas.microsoft.com/office/powerpoint/2010/main" val="3037636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cs typeface="Calibri"/>
              </a:rPr>
              <a:t>Aaron Mabe</a:t>
            </a:r>
          </a:p>
          <a:p>
            <a:r>
              <a:rPr lang="en-US" dirty="0">
                <a:cs typeface="Calibri"/>
              </a:rPr>
              <a:t>919-807-7098</a:t>
            </a:r>
          </a:p>
          <a:p>
            <a:r>
              <a:rPr lang="en-US" dirty="0">
                <a:cs typeface="Calibri"/>
              </a:rPr>
              <a:t>mabea</a:t>
            </a:r>
            <a:r>
              <a:rPr lang="en-US" dirty="0"/>
              <a:t>@nccommunitycolleges.edu </a:t>
            </a:r>
            <a:endParaRPr lang="en-US" dirty="0">
              <a:cs typeface="Calibri"/>
            </a:endParaRPr>
          </a:p>
        </p:txBody>
      </p:sp>
      <p:sp>
        <p:nvSpPr>
          <p:cNvPr id="4" name="Slide Number Placeholder 3"/>
          <p:cNvSpPr>
            <a:spLocks noGrp="1"/>
          </p:cNvSpPr>
          <p:nvPr>
            <p:ph type="sldNum" sz="quarter" idx="10"/>
          </p:nvPr>
        </p:nvSpPr>
        <p:spPr/>
        <p:txBody>
          <a:bodyPr/>
          <a:lstStyle/>
          <a:p>
            <a:fld id="{FB46C6A2-84B9-4F4B-9D29-2CFB53138DBA}" type="slidenum">
              <a:rPr lang="en-US" smtClean="0"/>
              <a:pPr/>
              <a:t>18</a:t>
            </a:fld>
            <a:endParaRPr lang="en-US"/>
          </a:p>
        </p:txBody>
      </p:sp>
    </p:spTree>
    <p:extLst>
      <p:ext uri="{BB962C8B-B14F-4D97-AF65-F5344CB8AC3E}">
        <p14:creationId xmlns:p14="http://schemas.microsoft.com/office/powerpoint/2010/main" val="2810528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https://de24.vfairs.com/ </a:t>
            </a:r>
          </a:p>
        </p:txBody>
      </p:sp>
      <p:sp>
        <p:nvSpPr>
          <p:cNvPr id="4" name="Slide Number Placeholder 3"/>
          <p:cNvSpPr>
            <a:spLocks noGrp="1"/>
          </p:cNvSpPr>
          <p:nvPr>
            <p:ph type="sldNum" sz="quarter" idx="5"/>
          </p:nvPr>
        </p:nvSpPr>
        <p:spPr/>
        <p:txBody>
          <a:bodyPr/>
          <a:lstStyle/>
          <a:p>
            <a:fld id="{3D52D8DC-3CCA-4826-966D-69131461ECBB}" type="slidenum">
              <a:rPr lang="en-US" smtClean="0"/>
              <a:t>19</a:t>
            </a:fld>
            <a:endParaRPr lang="en-US"/>
          </a:p>
        </p:txBody>
      </p:sp>
    </p:spTree>
    <p:extLst>
      <p:ext uri="{BB962C8B-B14F-4D97-AF65-F5344CB8AC3E}">
        <p14:creationId xmlns:p14="http://schemas.microsoft.com/office/powerpoint/2010/main" val="4220788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https://ncccsstg.wpengine.com/wp-content/uploads/2023/11/CCP-Operating-Procedures-SPRING-2024-FINAL-CPRM.pdf</a:t>
            </a:r>
          </a:p>
        </p:txBody>
      </p:sp>
      <p:sp>
        <p:nvSpPr>
          <p:cNvPr id="4" name="Slide Number Placeholder 3"/>
          <p:cNvSpPr>
            <a:spLocks noGrp="1"/>
          </p:cNvSpPr>
          <p:nvPr>
            <p:ph type="sldNum" sz="quarter" idx="5"/>
          </p:nvPr>
        </p:nvSpPr>
        <p:spPr/>
        <p:txBody>
          <a:bodyPr/>
          <a:lstStyle/>
          <a:p>
            <a:fld id="{3D52D8DC-3CCA-4826-966D-69131461ECBB}" type="slidenum">
              <a:rPr lang="en-US" smtClean="0"/>
              <a:t>20</a:t>
            </a:fld>
            <a:endParaRPr lang="en-US"/>
          </a:p>
        </p:txBody>
      </p:sp>
    </p:spTree>
    <p:extLst>
      <p:ext uri="{BB962C8B-B14F-4D97-AF65-F5344CB8AC3E}">
        <p14:creationId xmlns:p14="http://schemas.microsoft.com/office/powerpoint/2010/main" val="35580588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21</a:t>
            </a:fld>
            <a:endParaRPr lang="en-US"/>
          </a:p>
        </p:txBody>
      </p:sp>
    </p:spTree>
    <p:extLst>
      <p:ext uri="{BB962C8B-B14F-4D97-AF65-F5344CB8AC3E}">
        <p14:creationId xmlns:p14="http://schemas.microsoft.com/office/powerpoint/2010/main" val="12125883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cs typeface="Calibri"/>
            </a:endParaRPr>
          </a:p>
        </p:txBody>
      </p:sp>
      <p:sp>
        <p:nvSpPr>
          <p:cNvPr id="4" name="Slide Number Placeholder 3"/>
          <p:cNvSpPr>
            <a:spLocks noGrp="1"/>
          </p:cNvSpPr>
          <p:nvPr>
            <p:ph type="sldNum" sz="quarter" idx="5"/>
          </p:nvPr>
        </p:nvSpPr>
        <p:spPr/>
        <p:txBody>
          <a:bodyPr/>
          <a:lstStyle/>
          <a:p>
            <a:fld id="{3D52D8DC-3CCA-4826-966D-69131461ECBB}" type="slidenum">
              <a:rPr lang="en-US" smtClean="0"/>
              <a:t>22</a:t>
            </a:fld>
            <a:endParaRPr lang="en-US"/>
          </a:p>
        </p:txBody>
      </p:sp>
    </p:spTree>
    <p:extLst>
      <p:ext uri="{BB962C8B-B14F-4D97-AF65-F5344CB8AC3E}">
        <p14:creationId xmlns:p14="http://schemas.microsoft.com/office/powerpoint/2010/main" val="2546259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Put in chat ideas and topics</a:t>
            </a:r>
          </a:p>
        </p:txBody>
      </p:sp>
      <p:sp>
        <p:nvSpPr>
          <p:cNvPr id="4" name="Slide Number Placeholder 3"/>
          <p:cNvSpPr>
            <a:spLocks noGrp="1"/>
          </p:cNvSpPr>
          <p:nvPr>
            <p:ph type="sldNum" sz="quarter" idx="5"/>
          </p:nvPr>
        </p:nvSpPr>
        <p:spPr/>
        <p:txBody>
          <a:bodyPr/>
          <a:lstStyle/>
          <a:p>
            <a:fld id="{3D52D8DC-3CCA-4826-966D-69131461ECBB}" type="slidenum">
              <a:rPr lang="en-US" smtClean="0"/>
              <a:t>23</a:t>
            </a:fld>
            <a:endParaRPr lang="en-US"/>
          </a:p>
        </p:txBody>
      </p:sp>
    </p:spTree>
    <p:extLst>
      <p:ext uri="{BB962C8B-B14F-4D97-AF65-F5344CB8AC3E}">
        <p14:creationId xmlns:p14="http://schemas.microsoft.com/office/powerpoint/2010/main" val="3061141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Register now and let the system remind you.</a:t>
            </a:r>
          </a:p>
        </p:txBody>
      </p:sp>
      <p:sp>
        <p:nvSpPr>
          <p:cNvPr id="4" name="Slide Number Placeholder 3"/>
          <p:cNvSpPr>
            <a:spLocks noGrp="1"/>
          </p:cNvSpPr>
          <p:nvPr>
            <p:ph type="sldNum" sz="quarter" idx="10"/>
          </p:nvPr>
        </p:nvSpPr>
        <p:spPr/>
        <p:txBody>
          <a:bodyPr/>
          <a:lstStyle/>
          <a:p>
            <a:fld id="{3D52D8DC-3CCA-4826-966D-69131461ECBB}" type="slidenum">
              <a:rPr lang="en-US" smtClean="0"/>
              <a:t>24</a:t>
            </a:fld>
            <a:endParaRPr lang="en-US"/>
          </a:p>
        </p:txBody>
      </p:sp>
    </p:spTree>
    <p:extLst>
      <p:ext uri="{BB962C8B-B14F-4D97-AF65-F5344CB8AC3E}">
        <p14:creationId xmlns:p14="http://schemas.microsoft.com/office/powerpoint/2010/main" val="1860686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25</a:t>
            </a:fld>
            <a:endParaRPr lang="en-US"/>
          </a:p>
        </p:txBody>
      </p:sp>
    </p:spTree>
    <p:extLst>
      <p:ext uri="{BB962C8B-B14F-4D97-AF65-F5344CB8AC3E}">
        <p14:creationId xmlns:p14="http://schemas.microsoft.com/office/powerpoint/2010/main" val="1726278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2</a:t>
            </a:fld>
            <a:endParaRPr lang="en-US"/>
          </a:p>
        </p:txBody>
      </p:sp>
    </p:spTree>
    <p:extLst>
      <p:ext uri="{BB962C8B-B14F-4D97-AF65-F5344CB8AC3E}">
        <p14:creationId xmlns:p14="http://schemas.microsoft.com/office/powerpoint/2010/main" val="2773417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p:cNvSpPr>
            <a:spLocks noGrp="1" noRot="1" noChangeAspect="1"/>
          </p:cNvSpPr>
          <p:nvPr>
            <p:ph type="sldImg"/>
          </p:nvPr>
        </p:nvSpPr>
        <p:spPr>
          <a:xfrm>
            <a:off x="717550" y="1162050"/>
            <a:ext cx="5575300" cy="3136900"/>
          </a:xfrm>
          <a:prstGeom prst="rect">
            <a:avLst/>
          </a:prstGeom>
        </p:spPr>
        <p:txBody>
          <a:bodyPr/>
          <a:lstStyle/>
          <a:p>
            <a:endParaRPr/>
          </a:p>
        </p:txBody>
      </p:sp>
      <p:sp>
        <p:nvSpPr>
          <p:cNvPr id="125" name="Shape 125"/>
          <p:cNvSpPr>
            <a:spLocks noGrp="1"/>
          </p:cNvSpPr>
          <p:nvPr>
            <p:ph type="body" sz="quarter" idx="1"/>
          </p:nvPr>
        </p:nvSpPr>
        <p:spPr>
          <a:prstGeom prst="rect">
            <a:avLst/>
          </a:prstGeom>
        </p:spPr>
        <p:txBody>
          <a:bodyPr/>
          <a:lstStyle/>
          <a:p>
            <a:pPr defTabSz="914132">
              <a:defRPr/>
            </a:pPr>
            <a:r>
              <a:rPr lang="en-US" dirty="0"/>
              <a:t>The Strengthening Career and Technical Education for the 21st Century Act reauthorized and updated the Carl D. Perkins Career and Technical Education Act of 2006 to become the current Carl D. Perkins Career and Technical Education Act of 2006 as amended by the Strengthening Career and Technical Education for the 21st Century Act (Perkins V)</a:t>
            </a:r>
          </a:p>
          <a:p>
            <a:endParaRPr lang="en-US" dirty="0"/>
          </a:p>
          <a:p>
            <a:endParaRPr lang="en-US" dirty="0"/>
          </a:p>
          <a:p>
            <a:r>
              <a:rPr lang="en-US" dirty="0"/>
              <a:t>This updated act s</a:t>
            </a:r>
            <a:r>
              <a:rPr dirty="0"/>
              <a:t>tress</a:t>
            </a:r>
            <a:r>
              <a:rPr lang="en-US" dirty="0"/>
              <a:t>es:</a:t>
            </a:r>
          </a:p>
          <a:p>
            <a:r>
              <a:rPr lang="en-US" dirty="0"/>
              <a:t>- </a:t>
            </a:r>
            <a:r>
              <a:rPr dirty="0"/>
              <a:t> Academic, Technical, and Employability Skills </a:t>
            </a:r>
          </a:p>
          <a:p>
            <a:r>
              <a:rPr lang="en-US" dirty="0"/>
              <a:t>- </a:t>
            </a:r>
            <a:r>
              <a:rPr dirty="0"/>
              <a:t>Funding Secondary and Postsecondary CTE </a:t>
            </a:r>
          </a:p>
          <a:p>
            <a:r>
              <a:rPr lang="en-US" dirty="0"/>
              <a:t>- </a:t>
            </a:r>
            <a:r>
              <a:rPr dirty="0"/>
              <a:t>Focusing on  Students who elect to enroll in CTE Programs of Study   </a:t>
            </a:r>
          </a:p>
        </p:txBody>
      </p:sp>
    </p:spTree>
    <p:extLst>
      <p:ext uri="{BB962C8B-B14F-4D97-AF65-F5344CB8AC3E}">
        <p14:creationId xmlns:p14="http://schemas.microsoft.com/office/powerpoint/2010/main" val="1124201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4</a:t>
            </a:fld>
            <a:endParaRPr lang="en-US"/>
          </a:p>
        </p:txBody>
      </p:sp>
    </p:spTree>
    <p:extLst>
      <p:ext uri="{BB962C8B-B14F-4D97-AF65-F5344CB8AC3E}">
        <p14:creationId xmlns:p14="http://schemas.microsoft.com/office/powerpoint/2010/main" val="226405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5</a:t>
            </a:fld>
            <a:endParaRPr lang="en-US"/>
          </a:p>
        </p:txBody>
      </p:sp>
    </p:spTree>
    <p:extLst>
      <p:ext uri="{BB962C8B-B14F-4D97-AF65-F5344CB8AC3E}">
        <p14:creationId xmlns:p14="http://schemas.microsoft.com/office/powerpoint/2010/main" val="4050441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8</a:t>
            </a:fld>
            <a:endParaRPr lang="en-US"/>
          </a:p>
        </p:txBody>
      </p:sp>
    </p:spTree>
    <p:extLst>
      <p:ext uri="{BB962C8B-B14F-4D97-AF65-F5344CB8AC3E}">
        <p14:creationId xmlns:p14="http://schemas.microsoft.com/office/powerpoint/2010/main" val="2260541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cs typeface="Calibri"/>
              </a:rPr>
              <a:t>Aaron Mabe</a:t>
            </a:r>
          </a:p>
          <a:p>
            <a:r>
              <a:rPr lang="en-US" dirty="0">
                <a:cs typeface="Calibri"/>
              </a:rPr>
              <a:t>919-807-7098</a:t>
            </a:r>
          </a:p>
          <a:p>
            <a:r>
              <a:rPr lang="en-US" dirty="0">
                <a:cs typeface="Calibri"/>
              </a:rPr>
              <a:t>mabea</a:t>
            </a:r>
            <a:r>
              <a:rPr lang="en-US" dirty="0"/>
              <a:t>@nccommunitycolleges.edu </a:t>
            </a:r>
            <a:endParaRPr lang="en-US" dirty="0">
              <a:cs typeface="Calibri"/>
            </a:endParaRPr>
          </a:p>
        </p:txBody>
      </p:sp>
      <p:sp>
        <p:nvSpPr>
          <p:cNvPr id="4" name="Slide Number Placeholder 3"/>
          <p:cNvSpPr>
            <a:spLocks noGrp="1"/>
          </p:cNvSpPr>
          <p:nvPr>
            <p:ph type="sldNum" sz="quarter" idx="10"/>
          </p:nvPr>
        </p:nvSpPr>
        <p:spPr/>
        <p:txBody>
          <a:bodyPr/>
          <a:lstStyle/>
          <a:p>
            <a:fld id="{FB46C6A2-84B9-4F4B-9D29-2CFB53138DBA}" type="slidenum">
              <a:rPr lang="en-US" smtClean="0"/>
              <a:pPr/>
              <a:t>13</a:t>
            </a:fld>
            <a:endParaRPr lang="en-US"/>
          </a:p>
        </p:txBody>
      </p:sp>
    </p:spTree>
    <p:extLst>
      <p:ext uri="{BB962C8B-B14F-4D97-AF65-F5344CB8AC3E}">
        <p14:creationId xmlns:p14="http://schemas.microsoft.com/office/powerpoint/2010/main" val="4274338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cs typeface="Calibri"/>
              </a:rPr>
              <a:t>Aaron Mabe</a:t>
            </a:r>
          </a:p>
          <a:p>
            <a:r>
              <a:rPr lang="en-US" dirty="0">
                <a:cs typeface="Calibri"/>
              </a:rPr>
              <a:t>919-807-7098</a:t>
            </a:r>
          </a:p>
          <a:p>
            <a:r>
              <a:rPr lang="en-US" dirty="0">
                <a:cs typeface="Calibri"/>
              </a:rPr>
              <a:t>mabea</a:t>
            </a:r>
            <a:r>
              <a:rPr lang="en-US" dirty="0"/>
              <a:t>@nccommunitycolleges.edu </a:t>
            </a:r>
            <a:endParaRPr lang="en-US" dirty="0">
              <a:cs typeface="Calibri"/>
            </a:endParaRPr>
          </a:p>
        </p:txBody>
      </p:sp>
      <p:sp>
        <p:nvSpPr>
          <p:cNvPr id="4" name="Slide Number Placeholder 3"/>
          <p:cNvSpPr>
            <a:spLocks noGrp="1"/>
          </p:cNvSpPr>
          <p:nvPr>
            <p:ph type="sldNum" sz="quarter" idx="10"/>
          </p:nvPr>
        </p:nvSpPr>
        <p:spPr/>
        <p:txBody>
          <a:bodyPr/>
          <a:lstStyle/>
          <a:p>
            <a:fld id="{FB46C6A2-84B9-4F4B-9D29-2CFB53138DBA}" type="slidenum">
              <a:rPr lang="en-US" smtClean="0"/>
              <a:pPr/>
              <a:t>16</a:t>
            </a:fld>
            <a:endParaRPr lang="en-US"/>
          </a:p>
        </p:txBody>
      </p:sp>
    </p:spTree>
    <p:extLst>
      <p:ext uri="{BB962C8B-B14F-4D97-AF65-F5344CB8AC3E}">
        <p14:creationId xmlns:p14="http://schemas.microsoft.com/office/powerpoint/2010/main" val="4053445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17</a:t>
            </a:fld>
            <a:endParaRPr lang="en-US"/>
          </a:p>
        </p:txBody>
      </p:sp>
    </p:spTree>
    <p:extLst>
      <p:ext uri="{BB962C8B-B14F-4D97-AF65-F5344CB8AC3E}">
        <p14:creationId xmlns:p14="http://schemas.microsoft.com/office/powerpoint/2010/main" val="21186395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839375"/>
            <a:ext cx="7336465" cy="1071375"/>
          </a:xfrm>
        </p:spPr>
        <p:txBody>
          <a:bodyPr anchor="b">
            <a:normAutofit/>
          </a:bodyPr>
          <a:lstStyle>
            <a:lvl1pPr algn="ctr">
              <a:defRPr sz="3300" b="1">
                <a:latin typeface="+mn-lt"/>
              </a:defRPr>
            </a:lvl1pPr>
          </a:lstStyle>
          <a:p>
            <a:r>
              <a:rPr lang="en-US" dirty="0"/>
              <a:t>Click to edit Master title style</a:t>
            </a:r>
          </a:p>
        </p:txBody>
      </p:sp>
      <p:sp>
        <p:nvSpPr>
          <p:cNvPr id="3" name="Subtitle 2"/>
          <p:cNvSpPr>
            <a:spLocks noGrp="1"/>
          </p:cNvSpPr>
          <p:nvPr>
            <p:ph type="subTitle" idx="1"/>
          </p:nvPr>
        </p:nvSpPr>
        <p:spPr>
          <a:xfrm>
            <a:off x="914400" y="2910750"/>
            <a:ext cx="7336465" cy="1241822"/>
          </a:xfrm>
        </p:spPr>
        <p:txBody>
          <a:bodyPr>
            <a:normAutofit/>
          </a:bodyPr>
          <a:lstStyle>
            <a:lvl1pPr marL="0" indent="0" algn="ctr">
              <a:buNone/>
              <a:defRPr sz="2700"/>
            </a:lvl1pPr>
            <a:lvl2pPr marL="192881" indent="0" algn="ctr">
              <a:buNone/>
              <a:defRPr sz="844"/>
            </a:lvl2pPr>
            <a:lvl3pPr marL="385763" indent="0" algn="ctr">
              <a:buNone/>
              <a:defRPr sz="760"/>
            </a:lvl3pPr>
            <a:lvl4pPr marL="578644" indent="0" algn="ctr">
              <a:buNone/>
              <a:defRPr sz="675"/>
            </a:lvl4pPr>
            <a:lvl5pPr marL="771525" indent="0" algn="ctr">
              <a:buNone/>
              <a:defRPr sz="675"/>
            </a:lvl5pPr>
            <a:lvl6pPr marL="964406" indent="0" algn="ctr">
              <a:buNone/>
              <a:defRPr sz="675"/>
            </a:lvl6pPr>
            <a:lvl7pPr marL="1157288" indent="0" algn="ctr">
              <a:buNone/>
              <a:defRPr sz="675"/>
            </a:lvl7pPr>
            <a:lvl8pPr marL="1350169" indent="0" algn="ctr">
              <a:buNone/>
              <a:defRPr sz="675"/>
            </a:lvl8pPr>
            <a:lvl9pPr marL="1543050" indent="0" algn="ctr">
              <a:buNone/>
              <a:defRPr sz="675"/>
            </a:lvl9pPr>
          </a:lstStyle>
          <a:p>
            <a:r>
              <a:rPr lang="en-US" dirty="0"/>
              <a:t>Click to edit Master subtitle style</a:t>
            </a:r>
          </a:p>
        </p:txBody>
      </p:sp>
      <p:sp>
        <p:nvSpPr>
          <p:cNvPr id="9" name="Rectangle 8"/>
          <p:cNvSpPr/>
          <p:nvPr userDrawn="1"/>
        </p:nvSpPr>
        <p:spPr>
          <a:xfrm>
            <a:off x="1733354" y="366947"/>
            <a:ext cx="6025812" cy="799835"/>
          </a:xfrm>
          <a:prstGeom prst="rect">
            <a:avLst/>
          </a:prstGeom>
          <a:noFill/>
        </p:spPr>
        <p:txBody>
          <a:bodyPr wrap="square" lIns="51435" tIns="25718" rIns="51435" bIns="25718">
            <a:spAutoFit/>
          </a:bodyPr>
          <a:lstStyle/>
          <a:p>
            <a:pPr>
              <a:lnSpc>
                <a:spcPct val="80000"/>
              </a:lnSpc>
            </a:pPr>
            <a:r>
              <a:rPr lang="en-US" sz="3000" b="0" cap="none" spc="0" dirty="0">
                <a:ln w="0"/>
                <a:solidFill>
                  <a:srgbClr val="003767"/>
                </a:solidFill>
                <a:effectLst>
                  <a:outerShdw blurRad="38100" dist="25400" dir="5400000" algn="ctr" rotWithShape="0">
                    <a:srgbClr val="6E747A">
                      <a:alpha val="43000"/>
                    </a:srgbClr>
                  </a:outerShdw>
                </a:effectLst>
              </a:rPr>
              <a:t>North Carolina </a:t>
            </a:r>
          </a:p>
          <a:p>
            <a:pPr>
              <a:lnSpc>
                <a:spcPct val="80000"/>
              </a:lnSpc>
            </a:pPr>
            <a:r>
              <a:rPr lang="en-US" sz="3000" b="0" cap="none" spc="0" dirty="0">
                <a:ln w="0"/>
                <a:solidFill>
                  <a:srgbClr val="003767"/>
                </a:solidFill>
                <a:effectLst>
                  <a:outerShdw blurRad="38100" dist="25400" dir="5400000" algn="ctr" rotWithShape="0">
                    <a:srgbClr val="6E747A">
                      <a:alpha val="43000"/>
                    </a:srgbClr>
                  </a:outerShdw>
                </a:effectLst>
              </a:rPr>
              <a:t>Community College System</a:t>
            </a:r>
          </a:p>
        </p:txBody>
      </p:sp>
      <p:cxnSp>
        <p:nvCxnSpPr>
          <p:cNvPr id="10" name="Straight Connector 9" title="Gold Line"/>
          <p:cNvCxnSpPr/>
          <p:nvPr userDrawn="1"/>
        </p:nvCxnSpPr>
        <p:spPr>
          <a:xfrm flipV="1">
            <a:off x="1733355" y="1398670"/>
            <a:ext cx="5705475" cy="1896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1116203" cy="1267946"/>
          </a:xfrm>
          <a:prstGeom prst="rect">
            <a:avLst/>
          </a:prstGeom>
        </p:spPr>
      </p:pic>
    </p:spTree>
    <p:extLst>
      <p:ext uri="{BB962C8B-B14F-4D97-AF65-F5344CB8AC3E}">
        <p14:creationId xmlns:p14="http://schemas.microsoft.com/office/powerpoint/2010/main" val="81376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97859" y="126367"/>
            <a:ext cx="7364361" cy="994172"/>
          </a:xfrm>
        </p:spPr>
        <p:txBody>
          <a:bodyPr>
            <a:normAutofit/>
          </a:bodyPr>
          <a:lstStyle>
            <a:lvl1pPr>
              <a:defRPr sz="3000"/>
            </a:lvl1pPr>
          </a:lstStyle>
          <a:p>
            <a:r>
              <a:rPr lang="en-US" dirty="0"/>
              <a:t>Click to edit Master title style</a:t>
            </a:r>
          </a:p>
        </p:txBody>
      </p:sp>
      <p:sp>
        <p:nvSpPr>
          <p:cNvPr id="3" name="Content Placeholder 2"/>
          <p:cNvSpPr>
            <a:spLocks noGrp="1"/>
          </p:cNvSpPr>
          <p:nvPr>
            <p:ph sz="half" idx="1"/>
          </p:nvPr>
        </p:nvSpPr>
        <p:spPr>
          <a:xfrm>
            <a:off x="628650" y="1369219"/>
            <a:ext cx="3886200" cy="3449762"/>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369219"/>
            <a:ext cx="3886200" cy="3449762"/>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759968" cy="857504"/>
          </a:xfrm>
          <a:prstGeom prst="rect">
            <a:avLst/>
          </a:prstGeom>
        </p:spPr>
      </p:pic>
      <p:cxnSp>
        <p:nvCxnSpPr>
          <p:cNvPr id="14" name="Straight Connector 13"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093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260872"/>
            <a:ext cx="3868340" cy="617934"/>
          </a:xfrm>
        </p:spPr>
        <p:txBody>
          <a:bodyPr anchor="b">
            <a:normAutofit/>
          </a:bodyPr>
          <a:lstStyle>
            <a:lvl1pPr marL="0" indent="0">
              <a:buNone/>
              <a:defRPr sz="1350"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dirty="0"/>
              <a:t>Click to edit Master text styles</a:t>
            </a:r>
          </a:p>
        </p:txBody>
      </p:sp>
      <p:sp>
        <p:nvSpPr>
          <p:cNvPr id="4" name="Content Placeholder 3"/>
          <p:cNvSpPr>
            <a:spLocks noGrp="1"/>
          </p:cNvSpPr>
          <p:nvPr>
            <p:ph sz="half" idx="2"/>
          </p:nvPr>
        </p:nvSpPr>
        <p:spPr>
          <a:xfrm>
            <a:off x="629842" y="1878806"/>
            <a:ext cx="3868340" cy="2940175"/>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3" y="1260872"/>
            <a:ext cx="3887391" cy="617934"/>
          </a:xfrm>
        </p:spPr>
        <p:txBody>
          <a:bodyPr anchor="b">
            <a:normAutofit/>
          </a:bodyPr>
          <a:lstStyle>
            <a:lvl1pPr marL="0" indent="0">
              <a:buNone/>
              <a:defRPr sz="1350"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dirty="0"/>
              <a:t>Click to edit Master text styles</a:t>
            </a:r>
          </a:p>
        </p:txBody>
      </p:sp>
      <p:sp>
        <p:nvSpPr>
          <p:cNvPr id="6" name="Content Placeholder 5"/>
          <p:cNvSpPr>
            <a:spLocks noGrp="1"/>
          </p:cNvSpPr>
          <p:nvPr>
            <p:ph sz="quarter" idx="4"/>
          </p:nvPr>
        </p:nvSpPr>
        <p:spPr>
          <a:xfrm>
            <a:off x="4629153" y="1878806"/>
            <a:ext cx="3887391" cy="2940175"/>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title"/>
          </p:nvPr>
        </p:nvSpPr>
        <p:spPr>
          <a:xfrm>
            <a:off x="1297859" y="126367"/>
            <a:ext cx="7364361" cy="994172"/>
          </a:xfrm>
        </p:spPr>
        <p:txBody>
          <a:bodyPr>
            <a:normAutofit/>
          </a:bodyPr>
          <a:lstStyle>
            <a:lvl1pPr>
              <a:defRPr sz="3000"/>
            </a:lvl1pPr>
          </a:lstStyle>
          <a:p>
            <a:r>
              <a:rPr lang="en-US" dirty="0"/>
              <a:t>Click to edit Master title style</a:t>
            </a: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759968" cy="857504"/>
          </a:xfrm>
          <a:prstGeom prst="rect">
            <a:avLst/>
          </a:prstGeom>
        </p:spPr>
      </p:pic>
    </p:spTree>
    <p:extLst>
      <p:ext uri="{BB962C8B-B14F-4D97-AF65-F5344CB8AC3E}">
        <p14:creationId xmlns:p14="http://schemas.microsoft.com/office/powerpoint/2010/main" val="142995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Title 1"/>
          <p:cNvSpPr>
            <a:spLocks noGrp="1"/>
          </p:cNvSpPr>
          <p:nvPr>
            <p:ph type="title"/>
          </p:nvPr>
        </p:nvSpPr>
        <p:spPr>
          <a:xfrm>
            <a:off x="1297859" y="126367"/>
            <a:ext cx="7364361" cy="994172"/>
          </a:xfrm>
        </p:spPr>
        <p:txBody>
          <a:bodyPr>
            <a:normAutofit/>
          </a:bodyPr>
          <a:lstStyle>
            <a:lvl1pPr>
              <a:defRPr sz="3000"/>
            </a:lvl1pPr>
          </a:lstStyle>
          <a:p>
            <a:r>
              <a:rPr lang="en-US" dirty="0"/>
              <a:t>Click to edit Master title style</a:t>
            </a: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759968" cy="857504"/>
          </a:xfrm>
          <a:prstGeom prst="rect">
            <a:avLst/>
          </a:prstGeom>
        </p:spPr>
      </p:pic>
      <p:cxnSp>
        <p:nvCxnSpPr>
          <p:cNvPr id="14" name="Straight Connector 13"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782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544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350"/>
            </a:lvl1pPr>
          </a:lstStyle>
          <a:p>
            <a:r>
              <a:rPr lang="en-US"/>
              <a:t>Click to edit Master title style</a:t>
            </a:r>
          </a:p>
        </p:txBody>
      </p:sp>
      <p:sp>
        <p:nvSpPr>
          <p:cNvPr id="3" name="Content Placeholder 2"/>
          <p:cNvSpPr>
            <a:spLocks noGrp="1"/>
          </p:cNvSpPr>
          <p:nvPr>
            <p:ph idx="1"/>
          </p:nvPr>
        </p:nvSpPr>
        <p:spPr>
          <a:xfrm>
            <a:off x="3887391" y="740573"/>
            <a:ext cx="4629150" cy="3655219"/>
          </a:xfrm>
        </p:spPr>
        <p:txBody>
          <a:bodyPr/>
          <a:lstStyle>
            <a:lvl1pPr>
              <a:defRPr sz="1350"/>
            </a:lvl1pPr>
            <a:lvl2pPr>
              <a:defRPr sz="1181"/>
            </a:lvl2pPr>
            <a:lvl3pPr>
              <a:defRPr sz="1013"/>
            </a:lvl3pPr>
            <a:lvl4pPr>
              <a:defRPr sz="844"/>
            </a:lvl4pPr>
            <a:lvl5pPr>
              <a:defRPr sz="844"/>
            </a:lvl5pPr>
            <a:lvl6pPr>
              <a:defRPr sz="844"/>
            </a:lvl6pPr>
            <a:lvl7pPr>
              <a:defRPr sz="844"/>
            </a:lvl7pPr>
            <a:lvl8pPr>
              <a:defRPr sz="844"/>
            </a:lvl8pPr>
            <a:lvl9pPr>
              <a:defRPr sz="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675"/>
            </a:lvl1pPr>
            <a:lvl2pPr marL="192881" indent="0">
              <a:buNone/>
              <a:defRPr sz="591"/>
            </a:lvl2pPr>
            <a:lvl3pPr marL="385763" indent="0">
              <a:buNone/>
              <a:defRPr sz="506"/>
            </a:lvl3pPr>
            <a:lvl4pPr marL="578644" indent="0">
              <a:buNone/>
              <a:defRPr sz="422"/>
            </a:lvl4pPr>
            <a:lvl5pPr marL="771525" indent="0">
              <a:buNone/>
              <a:defRPr sz="422"/>
            </a:lvl5pPr>
            <a:lvl6pPr marL="964406" indent="0">
              <a:buNone/>
              <a:defRPr sz="422"/>
            </a:lvl6pPr>
            <a:lvl7pPr marL="1157288" indent="0">
              <a:buNone/>
              <a:defRPr sz="422"/>
            </a:lvl7pPr>
            <a:lvl8pPr marL="1350169" indent="0">
              <a:buNone/>
              <a:defRPr sz="422"/>
            </a:lvl8pPr>
            <a:lvl9pPr marL="1543050" indent="0">
              <a:buNone/>
              <a:defRPr sz="422"/>
            </a:lvl9pPr>
          </a:lstStyle>
          <a:p>
            <a:pPr lvl="0"/>
            <a:r>
              <a:rPr lang="en-US"/>
              <a:t>Click to edit Master text styles</a:t>
            </a:r>
          </a:p>
        </p:txBody>
      </p:sp>
      <p:sp>
        <p:nvSpPr>
          <p:cNvPr id="5" name="Date Placeholder 4"/>
          <p:cNvSpPr>
            <a:spLocks noGrp="1"/>
          </p:cNvSpPr>
          <p:nvPr>
            <p:ph type="dt" sz="half" idx="10"/>
          </p:nvPr>
        </p:nvSpPr>
        <p:spPr>
          <a:xfrm>
            <a:off x="6457950" y="4662185"/>
            <a:ext cx="2057400" cy="273844"/>
          </a:xfrm>
          <a:prstGeom prst="rect">
            <a:avLst/>
          </a:prstGeom>
        </p:spPr>
        <p:txBody>
          <a:bodyPr/>
          <a:lstStyle/>
          <a:p>
            <a:fld id="{47CC054E-03C2-4BA4-B0DC-8A52C253DBFA}" type="datetimeFigureOut">
              <a:rPr lang="en-US" smtClean="0"/>
              <a:t>12/12/2023</a:t>
            </a:fld>
            <a:endParaRPr lang="en-US"/>
          </a:p>
        </p:txBody>
      </p:sp>
      <p:sp>
        <p:nvSpPr>
          <p:cNvPr id="7" name="Slide Number Placeholder 6"/>
          <p:cNvSpPr>
            <a:spLocks noGrp="1"/>
          </p:cNvSpPr>
          <p:nvPr>
            <p:ph type="sldNum" sz="quarter" idx="12"/>
          </p:nvPr>
        </p:nvSpPr>
        <p:spPr>
          <a:xfrm>
            <a:off x="3543300" y="4662185"/>
            <a:ext cx="2057400" cy="273844"/>
          </a:xfrm>
          <a:prstGeom prst="rect">
            <a:avLst/>
          </a:prstGeom>
        </p:spPr>
        <p:txBody>
          <a:bodyPr/>
          <a:lstStyle/>
          <a:p>
            <a:fld id="{DD5DC98F-6F3D-4D37-8801-59C812F9270D}" type="slidenum">
              <a:rPr lang="en-US" smtClean="0"/>
              <a:t>‹#›</a:t>
            </a:fld>
            <a:endParaRPr lang="en-US"/>
          </a:p>
        </p:txBody>
      </p:sp>
      <p:sp>
        <p:nvSpPr>
          <p:cNvPr id="8" name="Footer Placeholder 4"/>
          <p:cNvSpPr txBox="1">
            <a:spLocks/>
          </p:cNvSpPr>
          <p:nvPr userDrawn="1"/>
        </p:nvSpPr>
        <p:spPr>
          <a:xfrm>
            <a:off x="474804" y="4777668"/>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9" name="Picture 8" title="NCCCS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3562" y="4767264"/>
            <a:ext cx="261242" cy="294650"/>
          </a:xfrm>
          <a:prstGeom prst="rect">
            <a:avLst/>
          </a:prstGeom>
        </p:spPr>
      </p:pic>
    </p:spTree>
    <p:extLst>
      <p:ext uri="{BB962C8B-B14F-4D97-AF65-F5344CB8AC3E}">
        <p14:creationId xmlns:p14="http://schemas.microsoft.com/office/powerpoint/2010/main" val="3752020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350"/>
            </a:lvl1pPr>
          </a:lstStyle>
          <a:p>
            <a:r>
              <a:rPr lang="en-US"/>
              <a:t>Click to edit Master title style</a:t>
            </a:r>
          </a:p>
        </p:txBody>
      </p:sp>
      <p:sp>
        <p:nvSpPr>
          <p:cNvPr id="3" name="Picture Placeholder 2"/>
          <p:cNvSpPr>
            <a:spLocks noGrp="1"/>
          </p:cNvSpPr>
          <p:nvPr>
            <p:ph type="pic" idx="1"/>
          </p:nvPr>
        </p:nvSpPr>
        <p:spPr>
          <a:xfrm>
            <a:off x="3887391" y="740573"/>
            <a:ext cx="4629150" cy="3655219"/>
          </a:xfrm>
        </p:spPr>
        <p:txBody>
          <a:bodyPr/>
          <a:lstStyle>
            <a:lvl1pPr marL="0" indent="0">
              <a:buNone/>
              <a:defRPr sz="1350"/>
            </a:lvl1pPr>
            <a:lvl2pPr marL="192881" indent="0">
              <a:buNone/>
              <a:defRPr sz="1181"/>
            </a:lvl2pPr>
            <a:lvl3pPr marL="385763" indent="0">
              <a:buNone/>
              <a:defRPr sz="1013"/>
            </a:lvl3pPr>
            <a:lvl4pPr marL="578644" indent="0">
              <a:buNone/>
              <a:defRPr sz="844"/>
            </a:lvl4pPr>
            <a:lvl5pPr marL="771525" indent="0">
              <a:buNone/>
              <a:defRPr sz="844"/>
            </a:lvl5pPr>
            <a:lvl6pPr marL="964406" indent="0">
              <a:buNone/>
              <a:defRPr sz="844"/>
            </a:lvl6pPr>
            <a:lvl7pPr marL="1157288" indent="0">
              <a:buNone/>
              <a:defRPr sz="844"/>
            </a:lvl7pPr>
            <a:lvl8pPr marL="1350169" indent="0">
              <a:buNone/>
              <a:defRPr sz="844"/>
            </a:lvl8pPr>
            <a:lvl9pPr marL="1543050" indent="0">
              <a:buNone/>
              <a:defRPr sz="844"/>
            </a:lvl9pPr>
          </a:lstStyle>
          <a:p>
            <a:r>
              <a:rPr lang="en-US"/>
              <a:t>Drag picture to placeholder or click icon to add</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675"/>
            </a:lvl1pPr>
            <a:lvl2pPr marL="192881" indent="0">
              <a:buNone/>
              <a:defRPr sz="591"/>
            </a:lvl2pPr>
            <a:lvl3pPr marL="385763" indent="0">
              <a:buNone/>
              <a:defRPr sz="506"/>
            </a:lvl3pPr>
            <a:lvl4pPr marL="578644" indent="0">
              <a:buNone/>
              <a:defRPr sz="422"/>
            </a:lvl4pPr>
            <a:lvl5pPr marL="771525" indent="0">
              <a:buNone/>
              <a:defRPr sz="422"/>
            </a:lvl5pPr>
            <a:lvl6pPr marL="964406" indent="0">
              <a:buNone/>
              <a:defRPr sz="422"/>
            </a:lvl6pPr>
            <a:lvl7pPr marL="1157288" indent="0">
              <a:buNone/>
              <a:defRPr sz="422"/>
            </a:lvl7pPr>
            <a:lvl8pPr marL="1350169" indent="0">
              <a:buNone/>
              <a:defRPr sz="422"/>
            </a:lvl8pPr>
            <a:lvl9pPr marL="1543050" indent="0">
              <a:buNone/>
              <a:defRPr sz="422"/>
            </a:lvl9pPr>
          </a:lstStyle>
          <a:p>
            <a:pPr lvl="0"/>
            <a:r>
              <a:rPr lang="en-US"/>
              <a:t>Click to edit Master text styles</a:t>
            </a:r>
          </a:p>
        </p:txBody>
      </p:sp>
      <p:sp>
        <p:nvSpPr>
          <p:cNvPr id="5" name="Date Placeholder 4"/>
          <p:cNvSpPr>
            <a:spLocks noGrp="1"/>
          </p:cNvSpPr>
          <p:nvPr>
            <p:ph type="dt" sz="half" idx="10"/>
          </p:nvPr>
        </p:nvSpPr>
        <p:spPr>
          <a:xfrm>
            <a:off x="6457950" y="4662185"/>
            <a:ext cx="2057400" cy="273844"/>
          </a:xfrm>
          <a:prstGeom prst="rect">
            <a:avLst/>
          </a:prstGeom>
        </p:spPr>
        <p:txBody>
          <a:bodyPr/>
          <a:lstStyle/>
          <a:p>
            <a:fld id="{47CC054E-03C2-4BA4-B0DC-8A52C253DBFA}" type="datetimeFigureOut">
              <a:rPr lang="en-US" smtClean="0"/>
              <a:t>12/12/2023</a:t>
            </a:fld>
            <a:endParaRPr lang="en-US"/>
          </a:p>
        </p:txBody>
      </p:sp>
      <p:sp>
        <p:nvSpPr>
          <p:cNvPr id="7" name="Slide Number Placeholder 6"/>
          <p:cNvSpPr>
            <a:spLocks noGrp="1"/>
          </p:cNvSpPr>
          <p:nvPr>
            <p:ph type="sldNum" sz="quarter" idx="12"/>
          </p:nvPr>
        </p:nvSpPr>
        <p:spPr>
          <a:xfrm>
            <a:off x="3543300" y="4662185"/>
            <a:ext cx="2057400" cy="273844"/>
          </a:xfrm>
          <a:prstGeom prst="rect">
            <a:avLst/>
          </a:prstGeom>
        </p:spPr>
        <p:txBody>
          <a:bodyPr/>
          <a:lstStyle/>
          <a:p>
            <a:fld id="{DD5DC98F-6F3D-4D37-8801-59C812F9270D}" type="slidenum">
              <a:rPr lang="en-US" smtClean="0"/>
              <a:t>‹#›</a:t>
            </a:fld>
            <a:endParaRPr lang="en-US"/>
          </a:p>
        </p:txBody>
      </p:sp>
      <p:sp>
        <p:nvSpPr>
          <p:cNvPr id="8" name="Footer Placeholder 4"/>
          <p:cNvSpPr txBox="1">
            <a:spLocks/>
          </p:cNvSpPr>
          <p:nvPr userDrawn="1"/>
        </p:nvSpPr>
        <p:spPr>
          <a:xfrm>
            <a:off x="474804" y="4777668"/>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9" name="Picture 8" title="NCCCS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3562" y="4767264"/>
            <a:ext cx="261242" cy="294650"/>
          </a:xfrm>
          <a:prstGeom prst="rect">
            <a:avLst/>
          </a:prstGeom>
        </p:spPr>
      </p:pic>
    </p:spTree>
    <p:extLst>
      <p:ext uri="{BB962C8B-B14F-4D97-AF65-F5344CB8AC3E}">
        <p14:creationId xmlns:p14="http://schemas.microsoft.com/office/powerpoint/2010/main" val="3585843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7950" y="4662185"/>
            <a:ext cx="2057400" cy="273844"/>
          </a:xfrm>
          <a:prstGeom prst="rect">
            <a:avLst/>
          </a:prstGeom>
        </p:spPr>
        <p:txBody>
          <a:bodyPr/>
          <a:lstStyle/>
          <a:p>
            <a:fld id="{47CC054E-03C2-4BA4-B0DC-8A52C253DBFA}" type="datetimeFigureOut">
              <a:rPr lang="en-US" smtClean="0"/>
              <a:t>12/12/2023</a:t>
            </a:fld>
            <a:endParaRPr lang="en-US"/>
          </a:p>
        </p:txBody>
      </p:sp>
      <p:sp>
        <p:nvSpPr>
          <p:cNvPr id="6" name="Slide Number Placeholder 5"/>
          <p:cNvSpPr>
            <a:spLocks noGrp="1"/>
          </p:cNvSpPr>
          <p:nvPr>
            <p:ph type="sldNum" sz="quarter" idx="12"/>
          </p:nvPr>
        </p:nvSpPr>
        <p:spPr>
          <a:xfrm>
            <a:off x="3543300" y="4662185"/>
            <a:ext cx="2057400" cy="273844"/>
          </a:xfrm>
          <a:prstGeom prst="rect">
            <a:avLst/>
          </a:prstGeom>
        </p:spPr>
        <p:txBody>
          <a:bodyPr/>
          <a:lstStyle/>
          <a:p>
            <a:fld id="{DD5DC98F-6F3D-4D37-8801-59C812F9270D}" type="slidenum">
              <a:rPr lang="en-US" smtClean="0"/>
              <a:t>‹#›</a:t>
            </a:fld>
            <a:endParaRPr lang="en-US"/>
          </a:p>
        </p:txBody>
      </p:sp>
      <p:sp>
        <p:nvSpPr>
          <p:cNvPr id="7" name="Footer Placeholder 4"/>
          <p:cNvSpPr txBox="1">
            <a:spLocks/>
          </p:cNvSpPr>
          <p:nvPr userDrawn="1"/>
        </p:nvSpPr>
        <p:spPr>
          <a:xfrm>
            <a:off x="474804" y="4777668"/>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8" name="Picture 7" title="NCCCS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3562" y="4767264"/>
            <a:ext cx="261242" cy="294650"/>
          </a:xfrm>
          <a:prstGeom prst="rect">
            <a:avLst/>
          </a:prstGeom>
        </p:spPr>
      </p:pic>
      <p:pic>
        <p:nvPicPr>
          <p:cNvPr id="9" name="Picture 8" title="NCCCS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7349" y="223247"/>
            <a:ext cx="971180" cy="1095372"/>
          </a:xfrm>
          <a:prstGeom prst="rect">
            <a:avLst/>
          </a:prstGeom>
        </p:spPr>
      </p:pic>
      <p:cxnSp>
        <p:nvCxnSpPr>
          <p:cNvPr id="10" name="Straight Connector 9" title="Gold Line"/>
          <p:cNvCxnSpPr/>
          <p:nvPr userDrawn="1"/>
        </p:nvCxnSpPr>
        <p:spPr>
          <a:xfrm flipV="1">
            <a:off x="1455549" y="1287265"/>
            <a:ext cx="7059802" cy="10217"/>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5617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3"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7950" y="4662185"/>
            <a:ext cx="2057400" cy="273844"/>
          </a:xfrm>
          <a:prstGeom prst="rect">
            <a:avLst/>
          </a:prstGeom>
        </p:spPr>
        <p:txBody>
          <a:bodyPr/>
          <a:lstStyle/>
          <a:p>
            <a:fld id="{47CC054E-03C2-4BA4-B0DC-8A52C253DBFA}" type="datetimeFigureOut">
              <a:rPr lang="en-US" smtClean="0"/>
              <a:t>12/12/2023</a:t>
            </a:fld>
            <a:endParaRPr lang="en-US"/>
          </a:p>
        </p:txBody>
      </p:sp>
      <p:sp>
        <p:nvSpPr>
          <p:cNvPr id="6" name="Slide Number Placeholder 5"/>
          <p:cNvSpPr>
            <a:spLocks noGrp="1"/>
          </p:cNvSpPr>
          <p:nvPr>
            <p:ph type="sldNum" sz="quarter" idx="12"/>
          </p:nvPr>
        </p:nvSpPr>
        <p:spPr>
          <a:xfrm>
            <a:off x="3543300" y="4662185"/>
            <a:ext cx="2057400" cy="273844"/>
          </a:xfrm>
          <a:prstGeom prst="rect">
            <a:avLst/>
          </a:prstGeom>
        </p:spPr>
        <p:txBody>
          <a:bodyPr/>
          <a:lstStyle/>
          <a:p>
            <a:fld id="{DD5DC98F-6F3D-4D37-8801-59C812F9270D}" type="slidenum">
              <a:rPr lang="en-US" smtClean="0"/>
              <a:t>‹#›</a:t>
            </a:fld>
            <a:endParaRPr lang="en-US"/>
          </a:p>
        </p:txBody>
      </p:sp>
      <p:sp>
        <p:nvSpPr>
          <p:cNvPr id="7" name="Footer Placeholder 4"/>
          <p:cNvSpPr txBox="1">
            <a:spLocks/>
          </p:cNvSpPr>
          <p:nvPr userDrawn="1"/>
        </p:nvSpPr>
        <p:spPr>
          <a:xfrm>
            <a:off x="474805" y="4777668"/>
            <a:ext cx="3161741"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8" name="Picture 7" title="NCCCS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3563" y="4767264"/>
            <a:ext cx="254263" cy="294650"/>
          </a:xfrm>
          <a:prstGeom prst="rect">
            <a:avLst/>
          </a:prstGeom>
        </p:spPr>
      </p:pic>
    </p:spTree>
    <p:extLst>
      <p:ext uri="{BB962C8B-B14F-4D97-AF65-F5344CB8AC3E}">
        <p14:creationId xmlns:p14="http://schemas.microsoft.com/office/powerpoint/2010/main" val="3063052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350"/>
            </a:lvl1pPr>
          </a:lstStyle>
          <a:p>
            <a:r>
              <a:rPr lang="en-US"/>
              <a:t>Click to edit Master title style</a:t>
            </a:r>
          </a:p>
        </p:txBody>
      </p:sp>
      <p:sp>
        <p:nvSpPr>
          <p:cNvPr id="3" name="Content Placeholder 2"/>
          <p:cNvSpPr>
            <a:spLocks noGrp="1"/>
          </p:cNvSpPr>
          <p:nvPr>
            <p:ph idx="1"/>
          </p:nvPr>
        </p:nvSpPr>
        <p:spPr>
          <a:xfrm>
            <a:off x="3887391" y="740573"/>
            <a:ext cx="4629150" cy="3655219"/>
          </a:xfrm>
        </p:spPr>
        <p:txBody>
          <a:bodyPr/>
          <a:lstStyle>
            <a:lvl1pPr>
              <a:defRPr sz="1350"/>
            </a:lvl1pPr>
            <a:lvl2pPr>
              <a:defRPr sz="1181"/>
            </a:lvl2pPr>
            <a:lvl3pPr>
              <a:defRPr sz="1013"/>
            </a:lvl3pPr>
            <a:lvl4pPr>
              <a:defRPr sz="844"/>
            </a:lvl4pPr>
            <a:lvl5pPr>
              <a:defRPr sz="844"/>
            </a:lvl5pPr>
            <a:lvl6pPr>
              <a:defRPr sz="844"/>
            </a:lvl6pPr>
            <a:lvl7pPr>
              <a:defRPr sz="844"/>
            </a:lvl7pPr>
            <a:lvl8pPr>
              <a:defRPr sz="844"/>
            </a:lvl8pPr>
            <a:lvl9pPr>
              <a:defRPr sz="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675"/>
            </a:lvl1pPr>
            <a:lvl2pPr marL="192881" indent="0">
              <a:buNone/>
              <a:defRPr sz="591"/>
            </a:lvl2pPr>
            <a:lvl3pPr marL="385763" indent="0">
              <a:buNone/>
              <a:defRPr sz="506"/>
            </a:lvl3pPr>
            <a:lvl4pPr marL="578644" indent="0">
              <a:buNone/>
              <a:defRPr sz="422"/>
            </a:lvl4pPr>
            <a:lvl5pPr marL="771525" indent="0">
              <a:buNone/>
              <a:defRPr sz="422"/>
            </a:lvl5pPr>
            <a:lvl6pPr marL="964406" indent="0">
              <a:buNone/>
              <a:defRPr sz="422"/>
            </a:lvl6pPr>
            <a:lvl7pPr marL="1157288" indent="0">
              <a:buNone/>
              <a:defRPr sz="422"/>
            </a:lvl7pPr>
            <a:lvl8pPr marL="1350169" indent="0">
              <a:buNone/>
              <a:defRPr sz="422"/>
            </a:lvl8pPr>
            <a:lvl9pPr marL="1543050" indent="0">
              <a:buNone/>
              <a:defRPr sz="422"/>
            </a:lvl9pPr>
          </a:lstStyle>
          <a:p>
            <a:pPr lvl="0"/>
            <a:r>
              <a:rPr lang="en-US"/>
              <a:t>Click to edit Master text styles</a:t>
            </a:r>
          </a:p>
        </p:txBody>
      </p:sp>
      <p:sp>
        <p:nvSpPr>
          <p:cNvPr id="5" name="Date Placeholder 4"/>
          <p:cNvSpPr>
            <a:spLocks noGrp="1"/>
          </p:cNvSpPr>
          <p:nvPr>
            <p:ph type="dt" sz="half" idx="10"/>
          </p:nvPr>
        </p:nvSpPr>
        <p:spPr>
          <a:xfrm>
            <a:off x="6457950" y="4662185"/>
            <a:ext cx="2057400" cy="273844"/>
          </a:xfrm>
          <a:prstGeom prst="rect">
            <a:avLst/>
          </a:prstGeom>
        </p:spPr>
        <p:txBody>
          <a:bodyPr/>
          <a:lstStyle/>
          <a:p>
            <a:fld id="{47CC054E-03C2-4BA4-B0DC-8A52C253DBFA}" type="datetimeFigureOut">
              <a:rPr lang="en-US" smtClean="0"/>
              <a:t>12/12/2023</a:t>
            </a:fld>
            <a:endParaRPr lang="en-US"/>
          </a:p>
        </p:txBody>
      </p:sp>
      <p:sp>
        <p:nvSpPr>
          <p:cNvPr id="7" name="Slide Number Placeholder 6"/>
          <p:cNvSpPr>
            <a:spLocks noGrp="1"/>
          </p:cNvSpPr>
          <p:nvPr>
            <p:ph type="sldNum" sz="quarter" idx="12"/>
          </p:nvPr>
        </p:nvSpPr>
        <p:spPr>
          <a:xfrm>
            <a:off x="3543300" y="4662185"/>
            <a:ext cx="2057400" cy="273844"/>
          </a:xfrm>
          <a:prstGeom prst="rect">
            <a:avLst/>
          </a:prstGeom>
        </p:spPr>
        <p:txBody>
          <a:bodyPr/>
          <a:lstStyle/>
          <a:p>
            <a:fld id="{DD5DC98F-6F3D-4D37-8801-59C812F9270D}" type="slidenum">
              <a:rPr lang="en-US" smtClean="0"/>
              <a:t>‹#›</a:t>
            </a:fld>
            <a:endParaRPr lang="en-US"/>
          </a:p>
        </p:txBody>
      </p:sp>
      <p:sp>
        <p:nvSpPr>
          <p:cNvPr id="8" name="Footer Placeholder 4"/>
          <p:cNvSpPr txBox="1">
            <a:spLocks/>
          </p:cNvSpPr>
          <p:nvPr userDrawn="1"/>
        </p:nvSpPr>
        <p:spPr>
          <a:xfrm>
            <a:off x="474804" y="4777668"/>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9" name="Picture 8" title="NCCCS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3562" y="4767264"/>
            <a:ext cx="261242" cy="294650"/>
          </a:xfrm>
          <a:prstGeom prst="rect">
            <a:avLst/>
          </a:prstGeom>
        </p:spPr>
      </p:pic>
    </p:spTree>
    <p:extLst>
      <p:ext uri="{BB962C8B-B14F-4D97-AF65-F5344CB8AC3E}">
        <p14:creationId xmlns:p14="http://schemas.microsoft.com/office/powerpoint/2010/main" val="3752020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350"/>
            </a:lvl1pPr>
          </a:lstStyle>
          <a:p>
            <a:r>
              <a:rPr lang="en-US"/>
              <a:t>Click to edit Master title style</a:t>
            </a:r>
          </a:p>
        </p:txBody>
      </p:sp>
      <p:sp>
        <p:nvSpPr>
          <p:cNvPr id="3" name="Picture Placeholder 2"/>
          <p:cNvSpPr>
            <a:spLocks noGrp="1"/>
          </p:cNvSpPr>
          <p:nvPr>
            <p:ph type="pic" idx="1"/>
          </p:nvPr>
        </p:nvSpPr>
        <p:spPr>
          <a:xfrm>
            <a:off x="3887391" y="740573"/>
            <a:ext cx="4629150" cy="3655219"/>
          </a:xfrm>
        </p:spPr>
        <p:txBody>
          <a:bodyPr/>
          <a:lstStyle>
            <a:lvl1pPr marL="0" indent="0">
              <a:buNone/>
              <a:defRPr sz="1350"/>
            </a:lvl1pPr>
            <a:lvl2pPr marL="192881" indent="0">
              <a:buNone/>
              <a:defRPr sz="1181"/>
            </a:lvl2pPr>
            <a:lvl3pPr marL="385763" indent="0">
              <a:buNone/>
              <a:defRPr sz="1013"/>
            </a:lvl3pPr>
            <a:lvl4pPr marL="578644" indent="0">
              <a:buNone/>
              <a:defRPr sz="844"/>
            </a:lvl4pPr>
            <a:lvl5pPr marL="771525" indent="0">
              <a:buNone/>
              <a:defRPr sz="844"/>
            </a:lvl5pPr>
            <a:lvl6pPr marL="964406" indent="0">
              <a:buNone/>
              <a:defRPr sz="844"/>
            </a:lvl6pPr>
            <a:lvl7pPr marL="1157288" indent="0">
              <a:buNone/>
              <a:defRPr sz="844"/>
            </a:lvl7pPr>
            <a:lvl8pPr marL="1350169" indent="0">
              <a:buNone/>
              <a:defRPr sz="844"/>
            </a:lvl8pPr>
            <a:lvl9pPr marL="1543050" indent="0">
              <a:buNone/>
              <a:defRPr sz="844"/>
            </a:lvl9pPr>
          </a:lstStyle>
          <a:p>
            <a:r>
              <a:rPr lang="en-US"/>
              <a:t>Drag picture to placeholder or click icon to add</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675"/>
            </a:lvl1pPr>
            <a:lvl2pPr marL="192881" indent="0">
              <a:buNone/>
              <a:defRPr sz="591"/>
            </a:lvl2pPr>
            <a:lvl3pPr marL="385763" indent="0">
              <a:buNone/>
              <a:defRPr sz="506"/>
            </a:lvl3pPr>
            <a:lvl4pPr marL="578644" indent="0">
              <a:buNone/>
              <a:defRPr sz="422"/>
            </a:lvl4pPr>
            <a:lvl5pPr marL="771525" indent="0">
              <a:buNone/>
              <a:defRPr sz="422"/>
            </a:lvl5pPr>
            <a:lvl6pPr marL="964406" indent="0">
              <a:buNone/>
              <a:defRPr sz="422"/>
            </a:lvl6pPr>
            <a:lvl7pPr marL="1157288" indent="0">
              <a:buNone/>
              <a:defRPr sz="422"/>
            </a:lvl7pPr>
            <a:lvl8pPr marL="1350169" indent="0">
              <a:buNone/>
              <a:defRPr sz="422"/>
            </a:lvl8pPr>
            <a:lvl9pPr marL="1543050" indent="0">
              <a:buNone/>
              <a:defRPr sz="422"/>
            </a:lvl9pPr>
          </a:lstStyle>
          <a:p>
            <a:pPr lvl="0"/>
            <a:r>
              <a:rPr lang="en-US"/>
              <a:t>Click to edit Master text styles</a:t>
            </a:r>
          </a:p>
        </p:txBody>
      </p:sp>
      <p:sp>
        <p:nvSpPr>
          <p:cNvPr id="5" name="Date Placeholder 4"/>
          <p:cNvSpPr>
            <a:spLocks noGrp="1"/>
          </p:cNvSpPr>
          <p:nvPr>
            <p:ph type="dt" sz="half" idx="10"/>
          </p:nvPr>
        </p:nvSpPr>
        <p:spPr>
          <a:xfrm>
            <a:off x="6457950" y="4662185"/>
            <a:ext cx="2057400" cy="273844"/>
          </a:xfrm>
          <a:prstGeom prst="rect">
            <a:avLst/>
          </a:prstGeom>
        </p:spPr>
        <p:txBody>
          <a:bodyPr/>
          <a:lstStyle/>
          <a:p>
            <a:fld id="{47CC054E-03C2-4BA4-B0DC-8A52C253DBFA}" type="datetimeFigureOut">
              <a:rPr lang="en-US" smtClean="0"/>
              <a:t>12/12/2023</a:t>
            </a:fld>
            <a:endParaRPr lang="en-US"/>
          </a:p>
        </p:txBody>
      </p:sp>
      <p:sp>
        <p:nvSpPr>
          <p:cNvPr id="7" name="Slide Number Placeholder 6"/>
          <p:cNvSpPr>
            <a:spLocks noGrp="1"/>
          </p:cNvSpPr>
          <p:nvPr>
            <p:ph type="sldNum" sz="quarter" idx="12"/>
          </p:nvPr>
        </p:nvSpPr>
        <p:spPr>
          <a:xfrm>
            <a:off x="3543300" y="4662185"/>
            <a:ext cx="2057400" cy="273844"/>
          </a:xfrm>
          <a:prstGeom prst="rect">
            <a:avLst/>
          </a:prstGeom>
        </p:spPr>
        <p:txBody>
          <a:bodyPr/>
          <a:lstStyle/>
          <a:p>
            <a:fld id="{DD5DC98F-6F3D-4D37-8801-59C812F9270D}" type="slidenum">
              <a:rPr lang="en-US" smtClean="0"/>
              <a:t>‹#›</a:t>
            </a:fld>
            <a:endParaRPr lang="en-US"/>
          </a:p>
        </p:txBody>
      </p:sp>
      <p:sp>
        <p:nvSpPr>
          <p:cNvPr id="8" name="Footer Placeholder 4"/>
          <p:cNvSpPr txBox="1">
            <a:spLocks/>
          </p:cNvSpPr>
          <p:nvPr userDrawn="1"/>
        </p:nvSpPr>
        <p:spPr>
          <a:xfrm>
            <a:off x="474804" y="4777668"/>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9" name="Picture 8" title="NCCCS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3562" y="4767264"/>
            <a:ext cx="261242" cy="294650"/>
          </a:xfrm>
          <a:prstGeom prst="rect">
            <a:avLst/>
          </a:prstGeom>
        </p:spPr>
      </p:pic>
    </p:spTree>
    <p:extLst>
      <p:ext uri="{BB962C8B-B14F-4D97-AF65-F5344CB8AC3E}">
        <p14:creationId xmlns:p14="http://schemas.microsoft.com/office/powerpoint/2010/main" val="3585843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20904"/>
            <a:ext cx="7886700" cy="3548753"/>
          </a:xfrm>
        </p:spPr>
        <p:txBody>
          <a:bodyPr>
            <a:normAutofit/>
          </a:bodyPr>
          <a:lstStyle>
            <a:lvl1pPr marL="175022" indent="-175022">
              <a:lnSpc>
                <a:spcPct val="100000"/>
              </a:lnSpc>
              <a:spcBef>
                <a:spcPts val="450"/>
              </a:spcBef>
              <a:tabLst/>
              <a:defRPr sz="2100"/>
            </a:lvl1pPr>
            <a:lvl2pPr marL="344091" indent="-151210">
              <a:lnSpc>
                <a:spcPct val="100000"/>
              </a:lnSpc>
              <a:spcBef>
                <a:spcPts val="225"/>
              </a:spcBef>
              <a:tabLst/>
              <a:defRPr sz="1800"/>
            </a:lvl2pPr>
            <a:lvl3pPr marL="519113" indent="-133350">
              <a:lnSpc>
                <a:spcPct val="100000"/>
              </a:lnSpc>
              <a:spcBef>
                <a:spcPts val="225"/>
              </a:spcBef>
              <a:tabLst/>
              <a:defRPr sz="1650"/>
            </a:lvl3pPr>
            <a:lvl4pPr marL="732235" indent="-153591">
              <a:lnSpc>
                <a:spcPct val="100000"/>
              </a:lnSpc>
              <a:spcBef>
                <a:spcPts val="225"/>
              </a:spcBef>
              <a:tabLst/>
              <a:defRPr sz="1500"/>
            </a:lvl4pPr>
            <a:lvl5pPr marL="900113" indent="-128588">
              <a:lnSpc>
                <a:spcPct val="100000"/>
              </a:lnSpc>
              <a:spcBef>
                <a:spcPts val="225"/>
              </a:spcBef>
              <a:tabLst/>
              <a:defRPr sz="13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1297859" y="126367"/>
            <a:ext cx="7364361" cy="994172"/>
          </a:xfrm>
        </p:spPr>
        <p:txBody>
          <a:bodyPr>
            <a:normAutofit/>
          </a:bodyPr>
          <a:lstStyle>
            <a:lvl1pPr>
              <a:defRPr sz="3000"/>
            </a:lvl1pPr>
          </a:lstStyle>
          <a:p>
            <a:r>
              <a:rPr lang="en-US" dirty="0"/>
              <a:t>Click to edit Master title style</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759968" cy="857504"/>
          </a:xfrm>
          <a:prstGeom prst="rect">
            <a:avLst/>
          </a:prstGeom>
        </p:spPr>
      </p:pic>
    </p:spTree>
    <p:extLst>
      <p:ext uri="{BB962C8B-B14F-4D97-AF65-F5344CB8AC3E}">
        <p14:creationId xmlns:p14="http://schemas.microsoft.com/office/powerpoint/2010/main" val="2476938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7950" y="4662185"/>
            <a:ext cx="2057400" cy="273844"/>
          </a:xfrm>
          <a:prstGeom prst="rect">
            <a:avLst/>
          </a:prstGeom>
        </p:spPr>
        <p:txBody>
          <a:bodyPr/>
          <a:lstStyle/>
          <a:p>
            <a:fld id="{47CC054E-03C2-4BA4-B0DC-8A52C253DBFA}" type="datetimeFigureOut">
              <a:rPr lang="en-US" smtClean="0"/>
              <a:t>12/12/2023</a:t>
            </a:fld>
            <a:endParaRPr lang="en-US"/>
          </a:p>
        </p:txBody>
      </p:sp>
      <p:sp>
        <p:nvSpPr>
          <p:cNvPr id="6" name="Slide Number Placeholder 5"/>
          <p:cNvSpPr>
            <a:spLocks noGrp="1"/>
          </p:cNvSpPr>
          <p:nvPr>
            <p:ph type="sldNum" sz="quarter" idx="12"/>
          </p:nvPr>
        </p:nvSpPr>
        <p:spPr>
          <a:xfrm>
            <a:off x="3543300" y="4662185"/>
            <a:ext cx="2057400" cy="273844"/>
          </a:xfrm>
          <a:prstGeom prst="rect">
            <a:avLst/>
          </a:prstGeom>
        </p:spPr>
        <p:txBody>
          <a:bodyPr/>
          <a:lstStyle/>
          <a:p>
            <a:fld id="{DD5DC98F-6F3D-4D37-8801-59C812F9270D}" type="slidenum">
              <a:rPr lang="en-US" smtClean="0"/>
              <a:t>‹#›</a:t>
            </a:fld>
            <a:endParaRPr lang="en-US"/>
          </a:p>
        </p:txBody>
      </p:sp>
      <p:sp>
        <p:nvSpPr>
          <p:cNvPr id="7" name="Footer Placeholder 4"/>
          <p:cNvSpPr txBox="1">
            <a:spLocks/>
          </p:cNvSpPr>
          <p:nvPr userDrawn="1"/>
        </p:nvSpPr>
        <p:spPr>
          <a:xfrm>
            <a:off x="474804" y="4777668"/>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8" name="Picture 7" title="NCCCS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3562" y="4767264"/>
            <a:ext cx="261242" cy="294650"/>
          </a:xfrm>
          <a:prstGeom prst="rect">
            <a:avLst/>
          </a:prstGeom>
        </p:spPr>
      </p:pic>
      <p:pic>
        <p:nvPicPr>
          <p:cNvPr id="9" name="Picture 8" title="NCCCS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7349" y="223247"/>
            <a:ext cx="971180" cy="1095372"/>
          </a:xfrm>
          <a:prstGeom prst="rect">
            <a:avLst/>
          </a:prstGeom>
        </p:spPr>
      </p:pic>
      <p:cxnSp>
        <p:nvCxnSpPr>
          <p:cNvPr id="10" name="Straight Connector 9" title="Gold Line"/>
          <p:cNvCxnSpPr/>
          <p:nvPr userDrawn="1"/>
        </p:nvCxnSpPr>
        <p:spPr>
          <a:xfrm flipV="1">
            <a:off x="1455549" y="1287265"/>
            <a:ext cx="7059802" cy="10217"/>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5617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3"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7950" y="4662185"/>
            <a:ext cx="2057400" cy="273844"/>
          </a:xfrm>
          <a:prstGeom prst="rect">
            <a:avLst/>
          </a:prstGeom>
        </p:spPr>
        <p:txBody>
          <a:bodyPr/>
          <a:lstStyle/>
          <a:p>
            <a:fld id="{47CC054E-03C2-4BA4-B0DC-8A52C253DBFA}" type="datetimeFigureOut">
              <a:rPr lang="en-US" smtClean="0"/>
              <a:t>12/12/2023</a:t>
            </a:fld>
            <a:endParaRPr lang="en-US"/>
          </a:p>
        </p:txBody>
      </p:sp>
      <p:sp>
        <p:nvSpPr>
          <p:cNvPr id="6" name="Slide Number Placeholder 5"/>
          <p:cNvSpPr>
            <a:spLocks noGrp="1"/>
          </p:cNvSpPr>
          <p:nvPr>
            <p:ph type="sldNum" sz="quarter" idx="12"/>
          </p:nvPr>
        </p:nvSpPr>
        <p:spPr>
          <a:xfrm>
            <a:off x="3543300" y="4662185"/>
            <a:ext cx="2057400" cy="273844"/>
          </a:xfrm>
          <a:prstGeom prst="rect">
            <a:avLst/>
          </a:prstGeom>
        </p:spPr>
        <p:txBody>
          <a:bodyPr/>
          <a:lstStyle/>
          <a:p>
            <a:fld id="{DD5DC98F-6F3D-4D37-8801-59C812F9270D}" type="slidenum">
              <a:rPr lang="en-US" smtClean="0"/>
              <a:t>‹#›</a:t>
            </a:fld>
            <a:endParaRPr lang="en-US"/>
          </a:p>
        </p:txBody>
      </p:sp>
      <p:sp>
        <p:nvSpPr>
          <p:cNvPr id="7" name="Footer Placeholder 4"/>
          <p:cNvSpPr txBox="1">
            <a:spLocks/>
          </p:cNvSpPr>
          <p:nvPr userDrawn="1"/>
        </p:nvSpPr>
        <p:spPr>
          <a:xfrm>
            <a:off x="474805" y="4777668"/>
            <a:ext cx="3161741"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8" name="Picture 7" title="NCCCS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3563" y="4767264"/>
            <a:ext cx="254263" cy="294650"/>
          </a:xfrm>
          <a:prstGeom prst="rect">
            <a:avLst/>
          </a:prstGeom>
        </p:spPr>
      </p:pic>
    </p:spTree>
    <p:extLst>
      <p:ext uri="{BB962C8B-B14F-4D97-AF65-F5344CB8AC3E}">
        <p14:creationId xmlns:p14="http://schemas.microsoft.com/office/powerpoint/2010/main" val="3063052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Body Level One…"/>
          <p:cNvSpPr txBox="1">
            <a:spLocks noGrp="1"/>
          </p:cNvSpPr>
          <p:nvPr>
            <p:ph type="body" sz="quarter" idx="1"/>
          </p:nvPr>
        </p:nvSpPr>
        <p:spPr>
          <a:xfrm>
            <a:off x="892970" y="3355330"/>
            <a:ext cx="7358063" cy="243299"/>
          </a:xfrm>
          <a:prstGeom prst="rect">
            <a:avLst/>
          </a:prstGeom>
        </p:spPr>
        <p:txBody>
          <a:bodyPr anchor="t"/>
          <a:lstStyle>
            <a:lvl1pPr marL="0" indent="0" algn="ctr">
              <a:spcBef>
                <a:spcPts val="0"/>
              </a:spcBef>
              <a:buSzTx/>
              <a:buNone/>
              <a:defRPr sz="1265" i="1"/>
            </a:lvl1pPr>
            <a:lvl2pPr marL="485534" indent="-251138" algn="ctr">
              <a:spcBef>
                <a:spcPts val="0"/>
              </a:spcBef>
              <a:defRPr sz="1265" i="1"/>
            </a:lvl2pPr>
            <a:lvl3pPr marL="719930" indent="-251138" algn="ctr">
              <a:spcBef>
                <a:spcPts val="0"/>
              </a:spcBef>
              <a:defRPr sz="1265" i="1"/>
            </a:lvl3pPr>
            <a:lvl4pPr marL="954326" indent="-251138" algn="ctr">
              <a:spcBef>
                <a:spcPts val="0"/>
              </a:spcBef>
              <a:defRPr sz="1265" i="1"/>
            </a:lvl4pPr>
            <a:lvl5pPr marL="1188722" indent="-251138" algn="ctr">
              <a:spcBef>
                <a:spcPts val="0"/>
              </a:spcBef>
              <a:defRPr sz="1265" i="1"/>
            </a:lvl5pPr>
          </a:lstStyle>
          <a:p>
            <a:r>
              <a:t>Body Level One</a:t>
            </a:r>
          </a:p>
          <a:p>
            <a:pPr lvl="1"/>
            <a:r>
              <a:t>Body Level Two</a:t>
            </a:r>
          </a:p>
          <a:p>
            <a:pPr lvl="2"/>
            <a:r>
              <a:t>Body Level Three</a:t>
            </a:r>
          </a:p>
          <a:p>
            <a:pPr lvl="3"/>
            <a:r>
              <a:t>Body Level Four</a:t>
            </a:r>
          </a:p>
          <a:p>
            <a:pPr lvl="4"/>
            <a:r>
              <a:t>Body Level Five</a:t>
            </a:r>
          </a:p>
        </p:txBody>
      </p:sp>
      <p:sp>
        <p:nvSpPr>
          <p:cNvPr id="94" name="“Type a quote here.”"/>
          <p:cNvSpPr txBox="1">
            <a:spLocks noGrp="1"/>
          </p:cNvSpPr>
          <p:nvPr>
            <p:ph type="body" sz="quarter" idx="13"/>
          </p:nvPr>
        </p:nvSpPr>
        <p:spPr>
          <a:xfrm>
            <a:off x="892970" y="2250236"/>
            <a:ext cx="7358063" cy="321562"/>
          </a:xfrm>
          <a:prstGeom prst="rect">
            <a:avLst/>
          </a:prstGeom>
        </p:spPr>
        <p:txBody>
          <a:bodyPr/>
          <a:lstStyle>
            <a:lvl1pPr marL="0" indent="0" algn="ctr">
              <a:spcBef>
                <a:spcPts val="0"/>
              </a:spcBef>
              <a:buSzTx/>
              <a:buNone/>
              <a:defRPr sz="3400">
                <a:latin typeface="Helvetica Neue Medium"/>
                <a:ea typeface="Helvetica Neue Medium"/>
                <a:cs typeface="Helvetica Neue Medium"/>
                <a:sym typeface="Helvetica Neue Medium"/>
              </a:defRPr>
            </a:lvl1pPr>
          </a:lstStyle>
          <a:p>
            <a:pPr marL="0" indent="0" algn="ctr">
              <a:spcBef>
                <a:spcPts val="0"/>
              </a:spcBef>
              <a:buSzTx/>
              <a:buNone/>
              <a:defRPr sz="3400">
                <a:latin typeface="Helvetica Neue Medium"/>
                <a:ea typeface="Helvetica Neue Medium"/>
                <a:cs typeface="Helvetica Neue Medium"/>
                <a:sym typeface="Helvetica Neue Medium"/>
              </a:defRPr>
            </a:pPr>
            <a:endParaRP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44995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892969" y="1701106"/>
            <a:ext cx="7358063" cy="1741289"/>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0821999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8"/>
            <a:ext cx="7886700" cy="2139553"/>
          </a:xfrm>
        </p:spPr>
        <p:txBody>
          <a:bodyPr anchor="b">
            <a:normAutofit/>
          </a:bodyPr>
          <a:lstStyle>
            <a:lvl1pPr algn="ctr">
              <a:defRPr sz="2700"/>
            </a:lvl1pPr>
          </a:lstStyle>
          <a:p>
            <a:r>
              <a:rPr lang="en-US" dirty="0"/>
              <a:t>Click to edit Master title style</a:t>
            </a:r>
          </a:p>
        </p:txBody>
      </p:sp>
      <p:sp>
        <p:nvSpPr>
          <p:cNvPr id="3" name="Text Placeholder 2"/>
          <p:cNvSpPr>
            <a:spLocks noGrp="1"/>
          </p:cNvSpPr>
          <p:nvPr>
            <p:ph type="body" idx="1"/>
          </p:nvPr>
        </p:nvSpPr>
        <p:spPr>
          <a:xfrm>
            <a:off x="623888" y="3442102"/>
            <a:ext cx="7886700" cy="1125140"/>
          </a:xfrm>
        </p:spPr>
        <p:txBody>
          <a:bodyPr>
            <a:normAutofit/>
          </a:bodyPr>
          <a:lstStyle>
            <a:lvl1pPr marL="0" indent="0" algn="ctr">
              <a:buNone/>
              <a:defRPr sz="2100">
                <a:solidFill>
                  <a:schemeClr val="tx1">
                    <a:tint val="75000"/>
                  </a:schemeClr>
                </a:solidFill>
              </a:defRPr>
            </a:lvl1pPr>
            <a:lvl2pPr marL="192881" indent="0">
              <a:buNone/>
              <a:defRPr sz="844">
                <a:solidFill>
                  <a:schemeClr val="tx1">
                    <a:tint val="75000"/>
                  </a:schemeClr>
                </a:solidFill>
              </a:defRPr>
            </a:lvl2pPr>
            <a:lvl3pPr marL="385763" indent="0">
              <a:buNone/>
              <a:defRPr sz="760">
                <a:solidFill>
                  <a:schemeClr val="tx1">
                    <a:tint val="75000"/>
                  </a:schemeClr>
                </a:solidFill>
              </a:defRPr>
            </a:lvl3pPr>
            <a:lvl4pPr marL="578644" indent="0">
              <a:buNone/>
              <a:defRPr sz="675">
                <a:solidFill>
                  <a:schemeClr val="tx1">
                    <a:tint val="75000"/>
                  </a:schemeClr>
                </a:solidFill>
              </a:defRPr>
            </a:lvl4pPr>
            <a:lvl5pPr marL="771525" indent="0">
              <a:buNone/>
              <a:defRPr sz="675">
                <a:solidFill>
                  <a:schemeClr val="tx1">
                    <a:tint val="75000"/>
                  </a:schemeClr>
                </a:solidFill>
              </a:defRPr>
            </a:lvl5pPr>
            <a:lvl6pPr marL="964406" indent="0">
              <a:buNone/>
              <a:defRPr sz="675">
                <a:solidFill>
                  <a:schemeClr val="tx1">
                    <a:tint val="75000"/>
                  </a:schemeClr>
                </a:solidFill>
              </a:defRPr>
            </a:lvl6pPr>
            <a:lvl7pPr marL="1157288" indent="0">
              <a:buNone/>
              <a:defRPr sz="675">
                <a:solidFill>
                  <a:schemeClr val="tx1">
                    <a:tint val="75000"/>
                  </a:schemeClr>
                </a:solidFill>
              </a:defRPr>
            </a:lvl7pPr>
            <a:lvl8pPr marL="1350169" indent="0">
              <a:buNone/>
              <a:defRPr sz="675">
                <a:solidFill>
                  <a:schemeClr val="tx1">
                    <a:tint val="75000"/>
                  </a:schemeClr>
                </a:solidFill>
              </a:defRPr>
            </a:lvl8pPr>
            <a:lvl9pPr marL="1543050" indent="0">
              <a:buNone/>
              <a:defRPr sz="675">
                <a:solidFill>
                  <a:schemeClr val="tx1">
                    <a:tint val="75000"/>
                  </a:schemeClr>
                </a:solidFill>
              </a:defRPr>
            </a:lvl9pPr>
          </a:lstStyle>
          <a:p>
            <a:pPr lvl="0"/>
            <a:r>
              <a:rPr lang="en-US" dirty="0"/>
              <a:t>Click to edit Master text styles</a:t>
            </a:r>
          </a:p>
        </p:txBody>
      </p:sp>
      <p:sp>
        <p:nvSpPr>
          <p:cNvPr id="9" name="Footer Placeholder 4"/>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839" y="4818981"/>
            <a:ext cx="316698" cy="267898"/>
          </a:xfrm>
          <a:prstGeom prst="rect">
            <a:avLst/>
          </a:prstGeom>
        </p:spPr>
      </p:pic>
    </p:spTree>
    <p:extLst>
      <p:ext uri="{BB962C8B-B14F-4D97-AF65-F5344CB8AC3E}">
        <p14:creationId xmlns:p14="http://schemas.microsoft.com/office/powerpoint/2010/main" val="181749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97859" y="126367"/>
            <a:ext cx="7364361" cy="994172"/>
          </a:xfrm>
        </p:spPr>
        <p:txBody>
          <a:bodyPr>
            <a:normAutofit/>
          </a:bodyPr>
          <a:lstStyle>
            <a:lvl1pPr>
              <a:defRPr sz="3000"/>
            </a:lvl1pPr>
          </a:lstStyle>
          <a:p>
            <a:r>
              <a:rPr lang="en-US" dirty="0"/>
              <a:t>Click to edit Master title style</a:t>
            </a:r>
          </a:p>
        </p:txBody>
      </p:sp>
      <p:sp>
        <p:nvSpPr>
          <p:cNvPr id="3" name="Content Placeholder 2"/>
          <p:cNvSpPr>
            <a:spLocks noGrp="1"/>
          </p:cNvSpPr>
          <p:nvPr>
            <p:ph sz="half" idx="1"/>
          </p:nvPr>
        </p:nvSpPr>
        <p:spPr>
          <a:xfrm>
            <a:off x="628650" y="1369219"/>
            <a:ext cx="3886200" cy="3449762"/>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369219"/>
            <a:ext cx="3886200" cy="3449762"/>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759968" cy="857504"/>
          </a:xfrm>
          <a:prstGeom prst="rect">
            <a:avLst/>
          </a:prstGeom>
        </p:spPr>
      </p:pic>
      <p:cxnSp>
        <p:nvCxnSpPr>
          <p:cNvPr id="14" name="Straight Connector 13"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093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260872"/>
            <a:ext cx="3868340" cy="617934"/>
          </a:xfrm>
        </p:spPr>
        <p:txBody>
          <a:bodyPr anchor="b">
            <a:normAutofit/>
          </a:bodyPr>
          <a:lstStyle>
            <a:lvl1pPr marL="0" indent="0">
              <a:buNone/>
              <a:defRPr sz="1350"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dirty="0"/>
              <a:t>Click to edit Master text styles</a:t>
            </a:r>
          </a:p>
        </p:txBody>
      </p:sp>
      <p:sp>
        <p:nvSpPr>
          <p:cNvPr id="4" name="Content Placeholder 3"/>
          <p:cNvSpPr>
            <a:spLocks noGrp="1"/>
          </p:cNvSpPr>
          <p:nvPr>
            <p:ph sz="half" idx="2"/>
          </p:nvPr>
        </p:nvSpPr>
        <p:spPr>
          <a:xfrm>
            <a:off x="629842" y="1878806"/>
            <a:ext cx="3868340" cy="2940175"/>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3" y="1260872"/>
            <a:ext cx="3887391" cy="617934"/>
          </a:xfrm>
        </p:spPr>
        <p:txBody>
          <a:bodyPr anchor="b">
            <a:normAutofit/>
          </a:bodyPr>
          <a:lstStyle>
            <a:lvl1pPr marL="0" indent="0">
              <a:buNone/>
              <a:defRPr sz="1350"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dirty="0"/>
              <a:t>Click to edit Master text styles</a:t>
            </a:r>
          </a:p>
        </p:txBody>
      </p:sp>
      <p:sp>
        <p:nvSpPr>
          <p:cNvPr id="6" name="Content Placeholder 5"/>
          <p:cNvSpPr>
            <a:spLocks noGrp="1"/>
          </p:cNvSpPr>
          <p:nvPr>
            <p:ph sz="quarter" idx="4"/>
          </p:nvPr>
        </p:nvSpPr>
        <p:spPr>
          <a:xfrm>
            <a:off x="4629153" y="1878806"/>
            <a:ext cx="3887391" cy="2940175"/>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title"/>
          </p:nvPr>
        </p:nvSpPr>
        <p:spPr>
          <a:xfrm>
            <a:off x="1297859" y="126367"/>
            <a:ext cx="7364361" cy="994172"/>
          </a:xfrm>
        </p:spPr>
        <p:txBody>
          <a:bodyPr>
            <a:normAutofit/>
          </a:bodyPr>
          <a:lstStyle>
            <a:lvl1pPr>
              <a:defRPr sz="3000"/>
            </a:lvl1pPr>
          </a:lstStyle>
          <a:p>
            <a:r>
              <a:rPr lang="en-US" dirty="0"/>
              <a:t>Click to edit Master title style</a:t>
            </a: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759968" cy="857504"/>
          </a:xfrm>
          <a:prstGeom prst="rect">
            <a:avLst/>
          </a:prstGeom>
        </p:spPr>
      </p:pic>
    </p:spTree>
    <p:extLst>
      <p:ext uri="{BB962C8B-B14F-4D97-AF65-F5344CB8AC3E}">
        <p14:creationId xmlns:p14="http://schemas.microsoft.com/office/powerpoint/2010/main" val="142995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Title 1"/>
          <p:cNvSpPr>
            <a:spLocks noGrp="1"/>
          </p:cNvSpPr>
          <p:nvPr>
            <p:ph type="title"/>
          </p:nvPr>
        </p:nvSpPr>
        <p:spPr>
          <a:xfrm>
            <a:off x="1297859" y="126367"/>
            <a:ext cx="7364361" cy="994172"/>
          </a:xfrm>
        </p:spPr>
        <p:txBody>
          <a:bodyPr>
            <a:normAutofit/>
          </a:bodyPr>
          <a:lstStyle>
            <a:lvl1pPr>
              <a:defRPr sz="3000"/>
            </a:lvl1pPr>
          </a:lstStyle>
          <a:p>
            <a:r>
              <a:rPr lang="en-US" dirty="0"/>
              <a:t>Click to edit Master title style</a:t>
            </a: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759968" cy="857504"/>
          </a:xfrm>
          <a:prstGeom prst="rect">
            <a:avLst/>
          </a:prstGeom>
        </p:spPr>
      </p:pic>
      <p:cxnSp>
        <p:nvCxnSpPr>
          <p:cNvPr id="14" name="Straight Connector 13"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782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839375"/>
            <a:ext cx="7336465" cy="1071375"/>
          </a:xfrm>
        </p:spPr>
        <p:txBody>
          <a:bodyPr anchor="b">
            <a:normAutofit/>
          </a:bodyPr>
          <a:lstStyle>
            <a:lvl1pPr algn="ctr">
              <a:defRPr sz="3300" b="1">
                <a:latin typeface="+mn-lt"/>
              </a:defRPr>
            </a:lvl1pPr>
          </a:lstStyle>
          <a:p>
            <a:r>
              <a:rPr lang="en-US" dirty="0"/>
              <a:t>Click to edit Master title style</a:t>
            </a:r>
          </a:p>
        </p:txBody>
      </p:sp>
      <p:sp>
        <p:nvSpPr>
          <p:cNvPr id="3" name="Subtitle 2"/>
          <p:cNvSpPr>
            <a:spLocks noGrp="1"/>
          </p:cNvSpPr>
          <p:nvPr>
            <p:ph type="subTitle" idx="1"/>
          </p:nvPr>
        </p:nvSpPr>
        <p:spPr>
          <a:xfrm>
            <a:off x="914400" y="2910750"/>
            <a:ext cx="7336465" cy="1241822"/>
          </a:xfrm>
        </p:spPr>
        <p:txBody>
          <a:bodyPr>
            <a:normAutofit/>
          </a:bodyPr>
          <a:lstStyle>
            <a:lvl1pPr marL="0" indent="0" algn="ctr">
              <a:buNone/>
              <a:defRPr sz="2700"/>
            </a:lvl1pPr>
            <a:lvl2pPr marL="192881" indent="0" algn="ctr">
              <a:buNone/>
              <a:defRPr sz="844"/>
            </a:lvl2pPr>
            <a:lvl3pPr marL="385763" indent="0" algn="ctr">
              <a:buNone/>
              <a:defRPr sz="760"/>
            </a:lvl3pPr>
            <a:lvl4pPr marL="578644" indent="0" algn="ctr">
              <a:buNone/>
              <a:defRPr sz="675"/>
            </a:lvl4pPr>
            <a:lvl5pPr marL="771525" indent="0" algn="ctr">
              <a:buNone/>
              <a:defRPr sz="675"/>
            </a:lvl5pPr>
            <a:lvl6pPr marL="964406" indent="0" algn="ctr">
              <a:buNone/>
              <a:defRPr sz="675"/>
            </a:lvl6pPr>
            <a:lvl7pPr marL="1157288" indent="0" algn="ctr">
              <a:buNone/>
              <a:defRPr sz="675"/>
            </a:lvl7pPr>
            <a:lvl8pPr marL="1350169" indent="0" algn="ctr">
              <a:buNone/>
              <a:defRPr sz="675"/>
            </a:lvl8pPr>
            <a:lvl9pPr marL="1543050" indent="0" algn="ctr">
              <a:buNone/>
              <a:defRPr sz="675"/>
            </a:lvl9pPr>
          </a:lstStyle>
          <a:p>
            <a:r>
              <a:rPr lang="en-US" dirty="0"/>
              <a:t>Click to edit Master subtitle style</a:t>
            </a:r>
          </a:p>
        </p:txBody>
      </p:sp>
      <p:sp>
        <p:nvSpPr>
          <p:cNvPr id="9" name="Rectangle 8"/>
          <p:cNvSpPr/>
          <p:nvPr userDrawn="1"/>
        </p:nvSpPr>
        <p:spPr>
          <a:xfrm>
            <a:off x="1733354" y="366947"/>
            <a:ext cx="6025812" cy="799835"/>
          </a:xfrm>
          <a:prstGeom prst="rect">
            <a:avLst/>
          </a:prstGeom>
          <a:noFill/>
        </p:spPr>
        <p:txBody>
          <a:bodyPr wrap="square" lIns="51435" tIns="25718" rIns="51435" bIns="25718">
            <a:spAutoFit/>
          </a:bodyPr>
          <a:lstStyle/>
          <a:p>
            <a:pPr>
              <a:lnSpc>
                <a:spcPct val="80000"/>
              </a:lnSpc>
            </a:pPr>
            <a:r>
              <a:rPr lang="en-US" sz="3000" b="0" cap="none" spc="0" dirty="0">
                <a:ln w="0"/>
                <a:solidFill>
                  <a:srgbClr val="003767"/>
                </a:solidFill>
                <a:effectLst>
                  <a:outerShdw blurRad="38100" dist="25400" dir="5400000" algn="ctr" rotWithShape="0">
                    <a:srgbClr val="6E747A">
                      <a:alpha val="43000"/>
                    </a:srgbClr>
                  </a:outerShdw>
                </a:effectLst>
              </a:rPr>
              <a:t>North Carolina </a:t>
            </a:r>
          </a:p>
          <a:p>
            <a:pPr>
              <a:lnSpc>
                <a:spcPct val="80000"/>
              </a:lnSpc>
            </a:pPr>
            <a:r>
              <a:rPr lang="en-US" sz="3000" b="0" cap="none" spc="0" dirty="0">
                <a:ln w="0"/>
                <a:solidFill>
                  <a:srgbClr val="003767"/>
                </a:solidFill>
                <a:effectLst>
                  <a:outerShdw blurRad="38100" dist="25400" dir="5400000" algn="ctr" rotWithShape="0">
                    <a:srgbClr val="6E747A">
                      <a:alpha val="43000"/>
                    </a:srgbClr>
                  </a:outerShdw>
                </a:effectLst>
              </a:rPr>
              <a:t>Community College System</a:t>
            </a:r>
          </a:p>
        </p:txBody>
      </p:sp>
      <p:cxnSp>
        <p:nvCxnSpPr>
          <p:cNvPr id="10" name="Straight Connector 9" title="Gold Line"/>
          <p:cNvCxnSpPr/>
          <p:nvPr userDrawn="1"/>
        </p:nvCxnSpPr>
        <p:spPr>
          <a:xfrm flipV="1">
            <a:off x="1733355" y="1398670"/>
            <a:ext cx="5705475" cy="1896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1116203" cy="1267946"/>
          </a:xfrm>
          <a:prstGeom prst="rect">
            <a:avLst/>
          </a:prstGeom>
        </p:spPr>
      </p:pic>
    </p:spTree>
    <p:extLst>
      <p:ext uri="{BB962C8B-B14F-4D97-AF65-F5344CB8AC3E}">
        <p14:creationId xmlns:p14="http://schemas.microsoft.com/office/powerpoint/2010/main" val="81376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20904"/>
            <a:ext cx="7886700" cy="3548753"/>
          </a:xfrm>
        </p:spPr>
        <p:txBody>
          <a:bodyPr>
            <a:normAutofit/>
          </a:bodyPr>
          <a:lstStyle>
            <a:lvl1pPr marL="175022" indent="-175022">
              <a:lnSpc>
                <a:spcPct val="100000"/>
              </a:lnSpc>
              <a:spcBef>
                <a:spcPts val="450"/>
              </a:spcBef>
              <a:tabLst/>
              <a:defRPr sz="2100"/>
            </a:lvl1pPr>
            <a:lvl2pPr marL="344091" indent="-151210">
              <a:lnSpc>
                <a:spcPct val="100000"/>
              </a:lnSpc>
              <a:spcBef>
                <a:spcPts val="225"/>
              </a:spcBef>
              <a:tabLst/>
              <a:defRPr sz="1800"/>
            </a:lvl2pPr>
            <a:lvl3pPr marL="519113" indent="-133350">
              <a:lnSpc>
                <a:spcPct val="100000"/>
              </a:lnSpc>
              <a:spcBef>
                <a:spcPts val="225"/>
              </a:spcBef>
              <a:tabLst/>
              <a:defRPr sz="1650"/>
            </a:lvl3pPr>
            <a:lvl4pPr marL="732235" indent="-153591">
              <a:lnSpc>
                <a:spcPct val="100000"/>
              </a:lnSpc>
              <a:spcBef>
                <a:spcPts val="225"/>
              </a:spcBef>
              <a:tabLst/>
              <a:defRPr sz="1500"/>
            </a:lvl4pPr>
            <a:lvl5pPr marL="900113" indent="-128588">
              <a:lnSpc>
                <a:spcPct val="100000"/>
              </a:lnSpc>
              <a:spcBef>
                <a:spcPts val="225"/>
              </a:spcBef>
              <a:tabLst/>
              <a:defRPr sz="13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1297859" y="126367"/>
            <a:ext cx="7364361" cy="994172"/>
          </a:xfrm>
        </p:spPr>
        <p:txBody>
          <a:bodyPr>
            <a:normAutofit/>
          </a:bodyPr>
          <a:lstStyle>
            <a:lvl1pPr>
              <a:defRPr sz="3000"/>
            </a:lvl1pPr>
          </a:lstStyle>
          <a:p>
            <a:r>
              <a:rPr lang="en-US" dirty="0"/>
              <a:t>Click to edit Master title style</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759968" cy="857504"/>
          </a:xfrm>
          <a:prstGeom prst="rect">
            <a:avLst/>
          </a:prstGeom>
        </p:spPr>
      </p:pic>
    </p:spTree>
    <p:extLst>
      <p:ext uri="{BB962C8B-B14F-4D97-AF65-F5344CB8AC3E}">
        <p14:creationId xmlns:p14="http://schemas.microsoft.com/office/powerpoint/2010/main" val="2476938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8"/>
            <a:ext cx="7886700" cy="2139553"/>
          </a:xfrm>
        </p:spPr>
        <p:txBody>
          <a:bodyPr anchor="b">
            <a:normAutofit/>
          </a:bodyPr>
          <a:lstStyle>
            <a:lvl1pPr algn="ctr">
              <a:defRPr sz="2700"/>
            </a:lvl1pPr>
          </a:lstStyle>
          <a:p>
            <a:r>
              <a:rPr lang="en-US" dirty="0"/>
              <a:t>Click to edit Master title style</a:t>
            </a:r>
          </a:p>
        </p:txBody>
      </p:sp>
      <p:sp>
        <p:nvSpPr>
          <p:cNvPr id="3" name="Text Placeholder 2"/>
          <p:cNvSpPr>
            <a:spLocks noGrp="1"/>
          </p:cNvSpPr>
          <p:nvPr>
            <p:ph type="body" idx="1"/>
          </p:nvPr>
        </p:nvSpPr>
        <p:spPr>
          <a:xfrm>
            <a:off x="623888" y="3442102"/>
            <a:ext cx="7886700" cy="1125140"/>
          </a:xfrm>
        </p:spPr>
        <p:txBody>
          <a:bodyPr>
            <a:normAutofit/>
          </a:bodyPr>
          <a:lstStyle>
            <a:lvl1pPr marL="0" indent="0" algn="ctr">
              <a:buNone/>
              <a:defRPr sz="2100">
                <a:solidFill>
                  <a:schemeClr val="tx1">
                    <a:tint val="75000"/>
                  </a:schemeClr>
                </a:solidFill>
              </a:defRPr>
            </a:lvl1pPr>
            <a:lvl2pPr marL="192881" indent="0">
              <a:buNone/>
              <a:defRPr sz="844">
                <a:solidFill>
                  <a:schemeClr val="tx1">
                    <a:tint val="75000"/>
                  </a:schemeClr>
                </a:solidFill>
              </a:defRPr>
            </a:lvl2pPr>
            <a:lvl3pPr marL="385763" indent="0">
              <a:buNone/>
              <a:defRPr sz="760">
                <a:solidFill>
                  <a:schemeClr val="tx1">
                    <a:tint val="75000"/>
                  </a:schemeClr>
                </a:solidFill>
              </a:defRPr>
            </a:lvl3pPr>
            <a:lvl4pPr marL="578644" indent="0">
              <a:buNone/>
              <a:defRPr sz="675">
                <a:solidFill>
                  <a:schemeClr val="tx1">
                    <a:tint val="75000"/>
                  </a:schemeClr>
                </a:solidFill>
              </a:defRPr>
            </a:lvl4pPr>
            <a:lvl5pPr marL="771525" indent="0">
              <a:buNone/>
              <a:defRPr sz="675">
                <a:solidFill>
                  <a:schemeClr val="tx1">
                    <a:tint val="75000"/>
                  </a:schemeClr>
                </a:solidFill>
              </a:defRPr>
            </a:lvl5pPr>
            <a:lvl6pPr marL="964406" indent="0">
              <a:buNone/>
              <a:defRPr sz="675">
                <a:solidFill>
                  <a:schemeClr val="tx1">
                    <a:tint val="75000"/>
                  </a:schemeClr>
                </a:solidFill>
              </a:defRPr>
            </a:lvl6pPr>
            <a:lvl7pPr marL="1157288" indent="0">
              <a:buNone/>
              <a:defRPr sz="675">
                <a:solidFill>
                  <a:schemeClr val="tx1">
                    <a:tint val="75000"/>
                  </a:schemeClr>
                </a:solidFill>
              </a:defRPr>
            </a:lvl7pPr>
            <a:lvl8pPr marL="1350169" indent="0">
              <a:buNone/>
              <a:defRPr sz="675">
                <a:solidFill>
                  <a:schemeClr val="tx1">
                    <a:tint val="75000"/>
                  </a:schemeClr>
                </a:solidFill>
              </a:defRPr>
            </a:lvl8pPr>
            <a:lvl9pPr marL="1543050" indent="0">
              <a:buNone/>
              <a:defRPr sz="675">
                <a:solidFill>
                  <a:schemeClr val="tx1">
                    <a:tint val="75000"/>
                  </a:schemeClr>
                </a:solidFill>
              </a:defRPr>
            </a:lvl9pPr>
          </a:lstStyle>
          <a:p>
            <a:pPr lvl="0"/>
            <a:r>
              <a:rPr lang="en-US" dirty="0"/>
              <a:t>Click to edit Master text styles</a:t>
            </a:r>
          </a:p>
        </p:txBody>
      </p:sp>
      <p:sp>
        <p:nvSpPr>
          <p:cNvPr id="9" name="Footer Placeholder 4"/>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839" y="4818981"/>
            <a:ext cx="316698" cy="267898"/>
          </a:xfrm>
          <a:prstGeom prst="rect">
            <a:avLst/>
          </a:prstGeom>
        </p:spPr>
      </p:pic>
    </p:spTree>
    <p:extLst>
      <p:ext uri="{BB962C8B-B14F-4D97-AF65-F5344CB8AC3E}">
        <p14:creationId xmlns:p14="http://schemas.microsoft.com/office/powerpoint/2010/main" val="181749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55549" y="273847"/>
            <a:ext cx="7059802" cy="994172"/>
          </a:xfrm>
          <a:prstGeom prst="rect">
            <a:avLst/>
          </a:prstGeom>
        </p:spPr>
        <p:txBody>
          <a:bodyPr vert="horz" lIns="91440" tIns="45720" rIns="91440" bIns="45720" rtlCol="0" anchor="ctr">
            <a:normAutofit/>
          </a:bodyPr>
          <a:lstStyle/>
          <a:p>
            <a:pPr>
              <a:lnSpc>
                <a:spcPct val="80000"/>
              </a:lnSpc>
            </a:pPr>
            <a:r>
              <a:rPr lang="en-US" sz="2025" b="0" cap="none" spc="0" dirty="0">
                <a:ln w="0"/>
                <a:solidFill>
                  <a:srgbClr val="003767"/>
                </a:solidFill>
                <a:effectLst>
                  <a:outerShdw blurRad="38100" dist="25400" dir="5400000" algn="ctr" rotWithShape="0">
                    <a:srgbClr val="6E747A">
                      <a:alpha val="43000"/>
                    </a:srgbClr>
                  </a:outerShdw>
                </a:effectLst>
              </a:rPr>
              <a:t>North Carolina </a:t>
            </a:r>
            <a:br>
              <a:rPr lang="en-US" sz="2025" b="0" cap="none" spc="0" dirty="0">
                <a:ln w="0"/>
                <a:solidFill>
                  <a:srgbClr val="003767"/>
                </a:solidFill>
                <a:effectLst>
                  <a:outerShdw blurRad="38100" dist="25400" dir="5400000" algn="ctr" rotWithShape="0">
                    <a:srgbClr val="6E747A">
                      <a:alpha val="43000"/>
                    </a:srgbClr>
                  </a:outerShdw>
                </a:effectLst>
              </a:rPr>
            </a:br>
            <a:r>
              <a:rPr lang="en-US" sz="2025" b="0" cap="none" spc="0" dirty="0">
                <a:ln w="0"/>
                <a:solidFill>
                  <a:srgbClr val="003767"/>
                </a:solidFill>
                <a:effectLst>
                  <a:outerShdw blurRad="38100" dist="25400" dir="5400000" algn="ctr" rotWithShape="0">
                    <a:srgbClr val="6E747A">
                      <a:alpha val="43000"/>
                    </a:srgbClr>
                  </a:outerShdw>
                </a:effectLst>
              </a:rPr>
              <a:t>Community College System</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9785688"/>
      </p:ext>
    </p:extLst>
  </p:cSld>
  <p:clrMap bg1="lt1" tx1="dk1" bg2="lt2" tx2="dk2" accent1="accent1" accent2="accent2" accent3="accent3" accent4="accent4" accent5="accent5" accent6="accent6" hlink="hlink" folHlink="folHlink"/>
  <p:sldLayoutIdLst>
    <p:sldLayoutId id="2147483698" r:id="rId1"/>
    <p:sldLayoutId id="2147483700" r:id="rId2"/>
    <p:sldLayoutId id="2147483701" r:id="rId3"/>
    <p:sldLayoutId id="2147483702" r:id="rId4"/>
    <p:sldLayoutId id="2147483703" r:id="rId5"/>
    <p:sldLayoutId id="2147483704" r:id="rId6"/>
    <p:sldLayoutId id="2147483687" r:id="rId7"/>
    <p:sldLayoutId id="2147483688" r:id="rId8"/>
    <p:sldLayoutId id="2147483689" r:id="rId9"/>
    <p:sldLayoutId id="2147483690" r:id="rId10"/>
    <p:sldLayoutId id="2147483691" r:id="rId11"/>
    <p:sldLayoutId id="2147483692" r:id="rId12"/>
    <p:sldLayoutId id="2147483693" r:id="rId13"/>
    <p:sldLayoutId id="2147483705" r:id="rId14"/>
    <p:sldLayoutId id="2147483706" r:id="rId15"/>
    <p:sldLayoutId id="2147483707" r:id="rId16"/>
    <p:sldLayoutId id="2147483708" r:id="rId17"/>
    <p:sldLayoutId id="2147483694" r:id="rId18"/>
    <p:sldLayoutId id="2147483695" r:id="rId19"/>
    <p:sldLayoutId id="2147483696" r:id="rId20"/>
    <p:sldLayoutId id="2147483685" r:id="rId21"/>
    <p:sldLayoutId id="2147483699" r:id="rId22"/>
    <p:sldLayoutId id="2147483672"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385763" rtl="0" eaLnBrk="1" latinLnBrk="0" hangingPunct="1">
        <a:lnSpc>
          <a:spcPct val="90000"/>
        </a:lnSpc>
        <a:spcBef>
          <a:spcPct val="0"/>
        </a:spcBef>
        <a:buNone/>
        <a:defRPr sz="3000" b="1" kern="1200">
          <a:ln w="0">
            <a:solidFill>
              <a:schemeClr val="accent1"/>
            </a:solidFill>
          </a:ln>
          <a:solidFill>
            <a:schemeClr val="tx1"/>
          </a:solidFill>
          <a:latin typeface="+mj-lt"/>
          <a:ea typeface="+mj-ea"/>
          <a:cs typeface="+mj-cs"/>
        </a:defRPr>
      </a:lvl1pPr>
    </p:titleStyle>
    <p:bodyStyle>
      <a:lvl1pPr marL="96441" indent="-96441" algn="l" defTabSz="385763" rtl="0" eaLnBrk="1" latinLnBrk="0" hangingPunct="1">
        <a:lnSpc>
          <a:spcPct val="90000"/>
        </a:lnSpc>
        <a:spcBef>
          <a:spcPts val="422"/>
        </a:spcBef>
        <a:buFont typeface="Arial" panose="020B0604020202020204" pitchFamily="34" charset="0"/>
        <a:buChar char="•"/>
        <a:defRPr sz="2100" kern="1200">
          <a:solidFill>
            <a:schemeClr val="tx1"/>
          </a:solidFill>
          <a:latin typeface="Times New Roman" charset="0"/>
          <a:ea typeface="Times New Roman" charset="0"/>
          <a:cs typeface="Times New Roman" charset="0"/>
        </a:defRPr>
      </a:lvl1pPr>
      <a:lvl2pPr marL="289322" indent="-96441" algn="l" defTabSz="385763" rtl="0" eaLnBrk="1" latinLnBrk="0" hangingPunct="1">
        <a:lnSpc>
          <a:spcPct val="90000"/>
        </a:lnSpc>
        <a:spcBef>
          <a:spcPts val="211"/>
        </a:spcBef>
        <a:buFont typeface="Arial" panose="020B0604020202020204" pitchFamily="34" charset="0"/>
        <a:buChar char="•"/>
        <a:defRPr sz="1800" kern="1200">
          <a:solidFill>
            <a:schemeClr val="tx1"/>
          </a:solidFill>
          <a:latin typeface="Times New Roman" charset="0"/>
          <a:ea typeface="Times New Roman" charset="0"/>
          <a:cs typeface="Times New Roman" charset="0"/>
        </a:defRPr>
      </a:lvl2pPr>
      <a:lvl3pPr marL="482204" indent="-96441" algn="l" defTabSz="385763" rtl="0" eaLnBrk="1" latinLnBrk="0" hangingPunct="1">
        <a:lnSpc>
          <a:spcPct val="90000"/>
        </a:lnSpc>
        <a:spcBef>
          <a:spcPts val="211"/>
        </a:spcBef>
        <a:buFont typeface="Arial" panose="020B0604020202020204" pitchFamily="34" charset="0"/>
        <a:buChar char="•"/>
        <a:defRPr sz="1650" kern="1200">
          <a:solidFill>
            <a:schemeClr val="tx1"/>
          </a:solidFill>
          <a:latin typeface="Times New Roman" charset="0"/>
          <a:ea typeface="Times New Roman" charset="0"/>
          <a:cs typeface="Times New Roman" charset="0"/>
        </a:defRPr>
      </a:lvl3pPr>
      <a:lvl4pPr marL="675085" indent="-96441" algn="l" defTabSz="385763" rtl="0" eaLnBrk="1" latinLnBrk="0" hangingPunct="1">
        <a:lnSpc>
          <a:spcPct val="90000"/>
        </a:lnSpc>
        <a:spcBef>
          <a:spcPts val="211"/>
        </a:spcBef>
        <a:buFont typeface="Arial" panose="020B0604020202020204" pitchFamily="34" charset="0"/>
        <a:buChar char="•"/>
        <a:defRPr sz="1500" kern="1200">
          <a:solidFill>
            <a:schemeClr val="tx1"/>
          </a:solidFill>
          <a:latin typeface="Times New Roman" charset="0"/>
          <a:ea typeface="Times New Roman" charset="0"/>
          <a:cs typeface="Times New Roman" charset="0"/>
        </a:defRPr>
      </a:lvl4pPr>
      <a:lvl5pPr marL="867966" indent="-96441" algn="l" defTabSz="385763" rtl="0" eaLnBrk="1" latinLnBrk="0" hangingPunct="1">
        <a:lnSpc>
          <a:spcPct val="90000"/>
        </a:lnSpc>
        <a:spcBef>
          <a:spcPts val="211"/>
        </a:spcBef>
        <a:buFont typeface="Arial" panose="020B0604020202020204" pitchFamily="34" charset="0"/>
        <a:buChar char="•"/>
        <a:defRPr sz="1350" kern="1200">
          <a:solidFill>
            <a:schemeClr val="tx1"/>
          </a:solidFill>
          <a:latin typeface="Times New Roman" charset="0"/>
          <a:ea typeface="Times New Roman" charset="0"/>
          <a:cs typeface="Times New Roman" charset="0"/>
        </a:defRPr>
      </a:lvl5pPr>
      <a:lvl6pPr marL="1060847"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29"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10"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491"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19.xml.rels><?xml version="1.0" encoding="UTF-8" standalone="yes"?>
<Relationships xmlns="http://schemas.openxmlformats.org/package/2006/relationships"><Relationship Id="rId3" Type="http://schemas.openxmlformats.org/officeDocument/2006/relationships/hyperlink" Target="https://de24.vfairs.com/"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ncccsstg.wpengine.com/wp-content/uploads/2023/11/CCP-Operating-Procedures-SPRING-2024-FINAL-CPRM.pdf"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800" dirty="0"/>
              <a:t>Perkins Update</a:t>
            </a:r>
          </a:p>
        </p:txBody>
      </p:sp>
      <p:sp>
        <p:nvSpPr>
          <p:cNvPr id="3" name="Subtitle 2"/>
          <p:cNvSpPr>
            <a:spLocks noGrp="1"/>
          </p:cNvSpPr>
          <p:nvPr>
            <p:ph type="subTitle" idx="1"/>
          </p:nvPr>
        </p:nvSpPr>
        <p:spPr/>
        <p:txBody>
          <a:bodyPr vert="horz" lIns="91440" tIns="45720" rIns="91440" bIns="45720" rtlCol="0" anchor="t">
            <a:normAutofit/>
          </a:bodyPr>
          <a:lstStyle/>
          <a:p>
            <a:r>
              <a:rPr lang="en-US" dirty="0">
                <a:latin typeface="Times New Roman"/>
                <a:cs typeface="Times New Roman"/>
              </a:rPr>
              <a:t>December 12, 2023</a:t>
            </a:r>
          </a:p>
        </p:txBody>
      </p:sp>
      <p:pic>
        <p:nvPicPr>
          <p:cNvPr id="5" name="Picture 4" descr="Text&#10;&#10;Description automatically generated">
            <a:extLst>
              <a:ext uri="{FF2B5EF4-FFF2-40B4-BE49-F238E27FC236}">
                <a16:creationId xmlns:a16="http://schemas.microsoft.com/office/drawing/2014/main" id="{DD2BAA20-E29D-A450-2DB9-30F83BF4A3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104" y="3688512"/>
            <a:ext cx="4399896" cy="1384818"/>
          </a:xfrm>
          <a:prstGeom prst="rect">
            <a:avLst/>
          </a:prstGeom>
        </p:spPr>
      </p:pic>
    </p:spTree>
    <p:extLst>
      <p:ext uri="{BB962C8B-B14F-4D97-AF65-F5344CB8AC3E}">
        <p14:creationId xmlns:p14="http://schemas.microsoft.com/office/powerpoint/2010/main" val="971664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9282CD-E424-B013-DCB9-2F21CC4FF9D8}"/>
              </a:ext>
            </a:extLst>
          </p:cNvPr>
          <p:cNvSpPr>
            <a:spLocks noGrp="1"/>
          </p:cNvSpPr>
          <p:nvPr>
            <p:ph idx="1"/>
          </p:nvPr>
        </p:nvSpPr>
        <p:spPr/>
        <p:txBody>
          <a:bodyPr/>
          <a:lstStyle/>
          <a:p>
            <a:r>
              <a:rPr lang="en-US" dirty="0"/>
              <a:t>NCCCS Perkins Leadership funds will pay for 1 room per college. Includes room for 3 nights (Mon, Tues. &amp; Wed.) Monday is optional Also includes Monday dinner, Tuesday breakfast, lunch, &amp; dinner, Wednesday breakfast, lunch &amp; dinner and Thursday breakfast and lunch</a:t>
            </a:r>
          </a:p>
          <a:p>
            <a:r>
              <a:rPr lang="en-US" dirty="0"/>
              <a:t>NCCCS Perkins Leadership funds will pay for lunch for all participants </a:t>
            </a:r>
          </a:p>
          <a:p>
            <a:r>
              <a:rPr lang="en-US" dirty="0"/>
              <a:t>Additional rooms may be reserved separately through Caraway Conference Center or any area lodging</a:t>
            </a:r>
          </a:p>
          <a:p>
            <a:r>
              <a:rPr lang="en-US" dirty="0"/>
              <a:t> Registration: Coming soon</a:t>
            </a:r>
          </a:p>
        </p:txBody>
      </p:sp>
      <p:sp>
        <p:nvSpPr>
          <p:cNvPr id="3" name="Title 2">
            <a:extLst>
              <a:ext uri="{FF2B5EF4-FFF2-40B4-BE49-F238E27FC236}">
                <a16:creationId xmlns:a16="http://schemas.microsoft.com/office/drawing/2014/main" id="{9F36817C-72DF-9C49-08F0-AAB84CA36C34}"/>
              </a:ext>
            </a:extLst>
          </p:cNvPr>
          <p:cNvSpPr>
            <a:spLocks noGrp="1"/>
          </p:cNvSpPr>
          <p:nvPr>
            <p:ph type="title"/>
          </p:nvPr>
        </p:nvSpPr>
        <p:spPr/>
        <p:txBody>
          <a:bodyPr/>
          <a:lstStyle/>
          <a:p>
            <a:r>
              <a:rPr lang="en-US" dirty="0"/>
              <a:t>Logistics &amp; Registration</a:t>
            </a:r>
          </a:p>
        </p:txBody>
      </p:sp>
    </p:spTree>
    <p:extLst>
      <p:ext uri="{BB962C8B-B14F-4D97-AF65-F5344CB8AC3E}">
        <p14:creationId xmlns:p14="http://schemas.microsoft.com/office/powerpoint/2010/main" val="1174495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66CAFA-803C-6BEB-8737-3A12018DB2E9}"/>
              </a:ext>
            </a:extLst>
          </p:cNvPr>
          <p:cNvSpPr>
            <a:spLocks noGrp="1"/>
          </p:cNvSpPr>
          <p:nvPr>
            <p:ph type="title"/>
          </p:nvPr>
        </p:nvSpPr>
        <p:spPr>
          <a:xfrm>
            <a:off x="1297859" y="126367"/>
            <a:ext cx="7364361" cy="994172"/>
          </a:xfrm>
        </p:spPr>
        <p:txBody>
          <a:bodyPr anchor="ctr">
            <a:normAutofit/>
          </a:bodyPr>
          <a:lstStyle/>
          <a:p>
            <a:r>
              <a:rPr lang="en-US" dirty="0"/>
              <a:t>NAPE's Equity in Perkins V Workshop </a:t>
            </a:r>
          </a:p>
        </p:txBody>
      </p:sp>
      <p:sp>
        <p:nvSpPr>
          <p:cNvPr id="7" name="TextBox 6">
            <a:extLst>
              <a:ext uri="{FF2B5EF4-FFF2-40B4-BE49-F238E27FC236}">
                <a16:creationId xmlns:a16="http://schemas.microsoft.com/office/drawing/2014/main" id="{BBCE8E59-60DC-8CFD-9DFD-FCECB9D9E3FB}"/>
              </a:ext>
            </a:extLst>
          </p:cNvPr>
          <p:cNvSpPr txBox="1"/>
          <p:nvPr/>
        </p:nvSpPr>
        <p:spPr>
          <a:xfrm>
            <a:off x="228819" y="3284580"/>
            <a:ext cx="4234124" cy="16773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900"/>
              </a:spcAft>
            </a:pPr>
            <a:r>
              <a:rPr lang="en-US" sz="2200" dirty="0">
                <a:solidFill>
                  <a:srgbClr val="FF0000"/>
                </a:solidFill>
                <a:ea typeface="Calibri"/>
                <a:cs typeface="Calibri"/>
              </a:rPr>
              <a:t>April 2 - 3, 2024 Caraway Conference Center</a:t>
            </a:r>
          </a:p>
          <a:p>
            <a:pPr>
              <a:spcAft>
                <a:spcPts val="900"/>
              </a:spcAft>
            </a:pPr>
            <a:r>
              <a:rPr lang="en-US" sz="2200" dirty="0">
                <a:solidFill>
                  <a:srgbClr val="FF0000"/>
                </a:solidFill>
                <a:ea typeface="Calibri"/>
                <a:cs typeface="Calibri"/>
              </a:rPr>
              <a:t>23 Colleges with teams of 3</a:t>
            </a:r>
          </a:p>
          <a:p>
            <a:pPr>
              <a:spcAft>
                <a:spcPts val="900"/>
              </a:spcAft>
            </a:pPr>
            <a:r>
              <a:rPr lang="en-US" sz="2200" dirty="0">
                <a:solidFill>
                  <a:srgbClr val="FF0000"/>
                </a:solidFill>
                <a:ea typeface="Calibri"/>
                <a:cs typeface="Calibri"/>
              </a:rPr>
              <a:t>More information coming soon</a:t>
            </a:r>
            <a:endParaRPr lang="en-US" sz="2200" dirty="0">
              <a:solidFill>
                <a:srgbClr val="FF0000"/>
              </a:solidFill>
            </a:endParaRPr>
          </a:p>
        </p:txBody>
      </p:sp>
      <p:sp>
        <p:nvSpPr>
          <p:cNvPr id="2" name="TextBox 1">
            <a:extLst>
              <a:ext uri="{FF2B5EF4-FFF2-40B4-BE49-F238E27FC236}">
                <a16:creationId xmlns:a16="http://schemas.microsoft.com/office/drawing/2014/main" id="{AC35A86B-C122-AB35-1893-5AF7971F9923}"/>
              </a:ext>
            </a:extLst>
          </p:cNvPr>
          <p:cNvSpPr txBox="1"/>
          <p:nvPr/>
        </p:nvSpPr>
        <p:spPr>
          <a:xfrm>
            <a:off x="424692" y="1391754"/>
            <a:ext cx="3409078" cy="1754326"/>
          </a:xfrm>
          <a:prstGeom prst="rect">
            <a:avLst/>
          </a:prstGeom>
          <a:solidFill>
            <a:srgbClr val="573286"/>
          </a:solidFill>
        </p:spPr>
        <p:txBody>
          <a:bodyPr wrap="square" rtlCol="0">
            <a:spAutoFit/>
          </a:bodyPr>
          <a:lstStyle/>
          <a:p>
            <a:r>
              <a:rPr lang="en-US" dirty="0">
                <a:solidFill>
                  <a:schemeClr val="bg1"/>
                </a:solidFill>
              </a:rPr>
              <a:t>NAPE's Equity in Perkins V engages educators in the foundational work of building an equity lens and provides guided learning experiences to apply equity principles to local data sets.</a:t>
            </a:r>
          </a:p>
        </p:txBody>
      </p:sp>
      <p:sp>
        <p:nvSpPr>
          <p:cNvPr id="10" name="TextBox 9">
            <a:extLst>
              <a:ext uri="{FF2B5EF4-FFF2-40B4-BE49-F238E27FC236}">
                <a16:creationId xmlns:a16="http://schemas.microsoft.com/office/drawing/2014/main" id="{9082C8FC-63F6-D223-2545-308E6B2BF79E}"/>
              </a:ext>
            </a:extLst>
          </p:cNvPr>
          <p:cNvSpPr txBox="1"/>
          <p:nvPr/>
        </p:nvSpPr>
        <p:spPr>
          <a:xfrm>
            <a:off x="6911205" y="3833689"/>
            <a:ext cx="2199727" cy="1244251"/>
          </a:xfrm>
          <a:prstGeom prst="rect">
            <a:avLst/>
          </a:prstGeom>
          <a:solidFill>
            <a:srgbClr val="EFEAF3"/>
          </a:solidFill>
        </p:spPr>
        <p:txBody>
          <a:bodyPr wrap="square" rtlCol="0">
            <a:spAutoFit/>
          </a:bodyPr>
          <a:lstStyle/>
          <a:p>
            <a:pPr marL="0" marR="0">
              <a:lnSpc>
                <a:spcPct val="107000"/>
              </a:lnSpc>
              <a:spcBef>
                <a:spcPts val="0"/>
              </a:spcBef>
              <a:spcAft>
                <a:spcPts val="300"/>
              </a:spcAft>
            </a:pPr>
            <a:r>
              <a:rPr lang="en-US" sz="1100" b="1" kern="100" dirty="0">
                <a:solidFill>
                  <a:srgbClr val="573286"/>
                </a:solidFill>
                <a:effectLst/>
                <a:latin typeface="Calibri" panose="020F0502020204030204" pitchFamily="34" charset="0"/>
                <a:ea typeface="Calibri" panose="020F0502020204030204" pitchFamily="34" charset="0"/>
                <a:cs typeface="Times New Roman" panose="02020603050405020304" pitchFamily="18" charset="0"/>
              </a:rPr>
              <a:t>Example of Impact</a:t>
            </a:r>
          </a:p>
          <a:p>
            <a:pPr marL="0" marR="0">
              <a:lnSpc>
                <a:spcPct val="107000"/>
              </a:lnSpc>
              <a:spcBef>
                <a:spcPts val="0"/>
              </a:spcBef>
              <a:spcAft>
                <a:spcPts val="300"/>
              </a:spcAft>
            </a:pPr>
            <a:r>
              <a:rPr lang="en-US" sz="1100" kern="100" dirty="0">
                <a:solidFill>
                  <a:srgbClr val="573286"/>
                </a:solidFill>
                <a:effectLst/>
                <a:latin typeface="Calibri" panose="020F0502020204030204" pitchFamily="34" charset="0"/>
                <a:ea typeface="Calibri" panose="020F0502020204030204" pitchFamily="34" charset="0"/>
                <a:cs typeface="Times New Roman" panose="02020603050405020304" pitchFamily="18" charset="0"/>
              </a:rPr>
              <a:t>“I so appreciate the introduction to so many crucial aspects of the work &amp; the invitation/resources to explore more deeply”</a:t>
            </a:r>
          </a:p>
          <a:p>
            <a:r>
              <a:rPr lang="en-US" sz="1100" dirty="0">
                <a:solidFill>
                  <a:srgbClr val="573286"/>
                </a:solidFill>
                <a:effectLst/>
                <a:latin typeface="Calibri" panose="020F0502020204030204" pitchFamily="34" charset="0"/>
                <a:ea typeface="Calibri" panose="020F0502020204030204" pitchFamily="34" charset="0"/>
                <a:cs typeface="Times New Roman" panose="02020603050405020304" pitchFamily="18" charset="0"/>
              </a:rPr>
              <a:t>~ Educator</a:t>
            </a:r>
            <a:endParaRPr lang="en-US" sz="1100" dirty="0">
              <a:solidFill>
                <a:srgbClr val="573286"/>
              </a:solidFill>
            </a:endParaRPr>
          </a:p>
        </p:txBody>
      </p:sp>
      <p:pic>
        <p:nvPicPr>
          <p:cNvPr id="11" name="Picture 10" descr="NAPE PIPE instructional improvement process model diagram.">
            <a:extLst>
              <a:ext uri="{FF2B5EF4-FFF2-40B4-BE49-F238E27FC236}">
                <a16:creationId xmlns:a16="http://schemas.microsoft.com/office/drawing/2014/main" id="{BCDB0208-1B4C-6499-B6A0-7D6BD1FA96F9}"/>
              </a:ext>
            </a:extLst>
          </p:cNvPr>
          <p:cNvPicPr>
            <a:picLocks noChangeAspect="1"/>
          </p:cNvPicPr>
          <p:nvPr/>
        </p:nvPicPr>
        <p:blipFill>
          <a:blip r:embed="rId2"/>
          <a:stretch>
            <a:fillRect/>
          </a:stretch>
        </p:blipFill>
        <p:spPr>
          <a:xfrm>
            <a:off x="6911206" y="1447761"/>
            <a:ext cx="2199726" cy="2247978"/>
          </a:xfrm>
          <a:prstGeom prst="rect">
            <a:avLst/>
          </a:prstGeom>
        </p:spPr>
      </p:pic>
      <p:sp>
        <p:nvSpPr>
          <p:cNvPr id="9" name="TextBox 8">
            <a:extLst>
              <a:ext uri="{FF2B5EF4-FFF2-40B4-BE49-F238E27FC236}">
                <a16:creationId xmlns:a16="http://schemas.microsoft.com/office/drawing/2014/main" id="{800DA307-27E3-FDA9-5A61-E9E3E09F84DB}"/>
              </a:ext>
            </a:extLst>
          </p:cNvPr>
          <p:cNvSpPr txBox="1"/>
          <p:nvPr/>
        </p:nvSpPr>
        <p:spPr>
          <a:xfrm>
            <a:off x="3917659" y="1309866"/>
            <a:ext cx="2982010" cy="3785652"/>
          </a:xfrm>
          <a:prstGeom prst="rect">
            <a:avLst/>
          </a:prstGeom>
          <a:noFill/>
          <a:ln>
            <a:solidFill>
              <a:schemeClr val="tx1"/>
            </a:solidFill>
          </a:ln>
        </p:spPr>
        <p:txBody>
          <a:bodyPr wrap="square" rtlCol="0">
            <a:spAutoFit/>
          </a:bodyPr>
          <a:lstStyle/>
          <a:p>
            <a:r>
              <a:rPr lang="en-US" sz="1600" kern="100" dirty="0">
                <a:effectLst/>
                <a:latin typeface="Calibri" panose="020F0502020204030204" pitchFamily="34" charset="0"/>
                <a:ea typeface="Calibri" panose="020F0502020204030204" pitchFamily="34" charset="0"/>
                <a:cs typeface="Times New Roman" panose="02020603050405020304" pitchFamily="18" charset="0"/>
              </a:rPr>
              <a:t>NAPE’s Equity in Perkins V workshop utilizes the NAPE PIPE</a:t>
            </a:r>
            <a:r>
              <a:rPr lang="en-US" sz="1600" kern="100" baseline="30000" dirty="0">
                <a:effectLst/>
                <a:latin typeface="Calibri" panose="020F0502020204030204" pitchFamily="34" charset="0"/>
                <a:ea typeface="Calibri" panose="020F0502020204030204" pitchFamily="34" charset="0"/>
                <a:cs typeface="Times New Roman" panose="02020603050405020304" pitchFamily="18" charset="0"/>
              </a:rPr>
              <a:t>TM</a:t>
            </a: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 instructional improvement process as a model to scaffold institutional improvement to address the needs of marginalized student groups and the opportunities available within high-skill, high-wage, and in-demand fields. In this multi-day program, participants will develop the mindset, knowledge, and skills necessary to address the equity gaps in Career and Technical Education programs. </a:t>
            </a:r>
          </a:p>
        </p:txBody>
      </p:sp>
    </p:spTree>
    <p:extLst>
      <p:ext uri="{BB962C8B-B14F-4D97-AF65-F5344CB8AC3E}">
        <p14:creationId xmlns:p14="http://schemas.microsoft.com/office/powerpoint/2010/main" val="646584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Graphic of a letter in an envelope">
            <a:extLst>
              <a:ext uri="{FF2B5EF4-FFF2-40B4-BE49-F238E27FC236}">
                <a16:creationId xmlns:a16="http://schemas.microsoft.com/office/drawing/2014/main" id="{CD8F00FC-924B-DC49-27EB-2FA53FC351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419" r="1" b="11898"/>
          <a:stretch/>
        </p:blipFill>
        <p:spPr bwMode="auto">
          <a:xfrm>
            <a:off x="1297859" y="1320904"/>
            <a:ext cx="6487756" cy="3548753"/>
          </a:xfrm>
          <a:prstGeom prst="rect">
            <a:avLst/>
          </a:prstGeom>
          <a:solidFill>
            <a:srgbClr val="FFFFFF"/>
          </a:solidFill>
        </p:spPr>
      </p:pic>
      <p:sp>
        <p:nvSpPr>
          <p:cNvPr id="2" name="Title 1">
            <a:extLst>
              <a:ext uri="{FF2B5EF4-FFF2-40B4-BE49-F238E27FC236}">
                <a16:creationId xmlns:a16="http://schemas.microsoft.com/office/drawing/2014/main" id="{53C5A6C0-BA43-21B5-08E7-4CA10B5EFD71}"/>
              </a:ext>
            </a:extLst>
          </p:cNvPr>
          <p:cNvSpPr>
            <a:spLocks noGrp="1"/>
          </p:cNvSpPr>
          <p:nvPr>
            <p:ph type="title"/>
          </p:nvPr>
        </p:nvSpPr>
        <p:spPr>
          <a:xfrm>
            <a:off x="1297859" y="126367"/>
            <a:ext cx="7364361" cy="994172"/>
          </a:xfrm>
        </p:spPr>
        <p:txBody>
          <a:bodyPr anchor="ctr">
            <a:normAutofit/>
          </a:bodyPr>
          <a:lstStyle/>
          <a:p>
            <a:r>
              <a:rPr lang="en-US" dirty="0" err="1"/>
              <a:t>ll-perkins</a:t>
            </a:r>
            <a:r>
              <a:rPr lang="en-US" dirty="0"/>
              <a:t> Listserv</a:t>
            </a:r>
          </a:p>
        </p:txBody>
      </p:sp>
    </p:spTree>
    <p:extLst>
      <p:ext uri="{BB962C8B-B14F-4D97-AF65-F5344CB8AC3E}">
        <p14:creationId xmlns:p14="http://schemas.microsoft.com/office/powerpoint/2010/main" val="2602764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0825" y="1868378"/>
            <a:ext cx="5502349" cy="1071375"/>
          </a:xfrm>
        </p:spPr>
        <p:txBody>
          <a:bodyPr/>
          <a:lstStyle/>
          <a:p>
            <a:r>
              <a:rPr lang="en-US" dirty="0"/>
              <a:t>Lane Freeman</a:t>
            </a:r>
          </a:p>
        </p:txBody>
      </p:sp>
      <p:sp>
        <p:nvSpPr>
          <p:cNvPr id="3" name="Subtitle 2"/>
          <p:cNvSpPr>
            <a:spLocks noGrp="1"/>
          </p:cNvSpPr>
          <p:nvPr>
            <p:ph type="subTitle" idx="1"/>
          </p:nvPr>
        </p:nvSpPr>
        <p:spPr>
          <a:xfrm>
            <a:off x="902825" y="2939753"/>
            <a:ext cx="7338350" cy="822294"/>
          </a:xfrm>
        </p:spPr>
        <p:txBody>
          <a:bodyPr>
            <a:noAutofit/>
          </a:bodyPr>
          <a:lstStyle/>
          <a:p>
            <a:r>
              <a:rPr lang="en-US" dirty="0">
                <a:latin typeface="+mn-lt"/>
              </a:rPr>
              <a:t>Director of Online Learning</a:t>
            </a:r>
          </a:p>
        </p:txBody>
      </p:sp>
      <p:pic>
        <p:nvPicPr>
          <p:cNvPr id="6" name="Picture 5" descr="NCCCS Logo">
            <a:extLst>
              <a:ext uri="{FF2B5EF4-FFF2-40B4-BE49-F238E27FC236}">
                <a16:creationId xmlns:a16="http://schemas.microsoft.com/office/drawing/2014/main" id="{2B11866B-CBF2-4D8B-803B-0AD239F049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4376" y="3762047"/>
            <a:ext cx="3355245" cy="1276505"/>
          </a:xfrm>
          <a:prstGeom prst="rect">
            <a:avLst/>
          </a:prstGeom>
        </p:spPr>
      </p:pic>
      <p:pic>
        <p:nvPicPr>
          <p:cNvPr id="7" name="Picture 6" descr="Photo of Lane Freeman">
            <a:extLst>
              <a:ext uri="{FF2B5EF4-FFF2-40B4-BE49-F238E27FC236}">
                <a16:creationId xmlns:a16="http://schemas.microsoft.com/office/drawing/2014/main" id="{81309E34-0B30-4374-4F39-67E7D0CCAE16}"/>
              </a:ext>
            </a:extLst>
          </p:cNvPr>
          <p:cNvPicPr>
            <a:picLocks noChangeAspect="1"/>
          </p:cNvPicPr>
          <p:nvPr/>
        </p:nvPicPr>
        <p:blipFill rotWithShape="1">
          <a:blip r:embed="rId4">
            <a:extLst>
              <a:ext uri="{28A0092B-C50C-407E-A947-70E740481C1C}">
                <a14:useLocalDpi xmlns:a14="http://schemas.microsoft.com/office/drawing/2010/main" val="0"/>
              </a:ext>
            </a:extLst>
          </a:blip>
          <a:srcRect l="11291"/>
          <a:stretch/>
        </p:blipFill>
        <p:spPr>
          <a:xfrm>
            <a:off x="6784258" y="0"/>
            <a:ext cx="2359742" cy="3325091"/>
          </a:xfrm>
          <a:prstGeom prst="rect">
            <a:avLst/>
          </a:prstGeom>
        </p:spPr>
      </p:pic>
    </p:spTree>
    <p:extLst>
      <p:ext uri="{BB962C8B-B14F-4D97-AF65-F5344CB8AC3E}">
        <p14:creationId xmlns:p14="http://schemas.microsoft.com/office/powerpoint/2010/main" val="65753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38824-4AE6-AEF5-E8CE-B84EA9E7DB3A}"/>
              </a:ext>
            </a:extLst>
          </p:cNvPr>
          <p:cNvSpPr>
            <a:spLocks noGrp="1"/>
          </p:cNvSpPr>
          <p:nvPr>
            <p:ph type="title"/>
          </p:nvPr>
        </p:nvSpPr>
        <p:spPr>
          <a:xfrm>
            <a:off x="1155624" y="116006"/>
            <a:ext cx="3276452" cy="1064526"/>
          </a:xfrm>
        </p:spPr>
        <p:txBody>
          <a:bodyPr anchor="b">
            <a:normAutofit/>
          </a:bodyPr>
          <a:lstStyle/>
          <a:p>
            <a:r>
              <a:rPr lang="en-US" sz="3450" dirty="0"/>
              <a:t>Director of Online Learning Updates</a:t>
            </a:r>
          </a:p>
        </p:txBody>
      </p:sp>
      <p:sp>
        <p:nvSpPr>
          <p:cNvPr id="3" name="Content Placeholder 2">
            <a:extLst>
              <a:ext uri="{FF2B5EF4-FFF2-40B4-BE49-F238E27FC236}">
                <a16:creationId xmlns:a16="http://schemas.microsoft.com/office/drawing/2014/main" id="{B0584A6E-A5B6-32A1-229F-9AAEFDE86C8E}"/>
              </a:ext>
            </a:extLst>
          </p:cNvPr>
          <p:cNvSpPr>
            <a:spLocks noGrp="1"/>
          </p:cNvSpPr>
          <p:nvPr>
            <p:ph idx="1"/>
          </p:nvPr>
        </p:nvSpPr>
        <p:spPr>
          <a:xfrm>
            <a:off x="480060" y="1589964"/>
            <a:ext cx="3389080" cy="3343702"/>
          </a:xfrm>
        </p:spPr>
        <p:txBody>
          <a:bodyPr>
            <a:normAutofit/>
          </a:bodyPr>
          <a:lstStyle/>
          <a:p>
            <a:pPr marL="0" indent="0">
              <a:buNone/>
            </a:pPr>
            <a:r>
              <a:rPr lang="en-US" sz="1600" dirty="0">
                <a:latin typeface="+mn-lt"/>
              </a:rPr>
              <a:t>2024 Immersive Learning Conference:</a:t>
            </a:r>
          </a:p>
          <a:p>
            <a:r>
              <a:rPr lang="en-US" sz="1600" dirty="0">
                <a:latin typeface="+mn-lt"/>
              </a:rPr>
              <a:t>Focus on career exploration, aligning with CTE goals.</a:t>
            </a:r>
          </a:p>
          <a:p>
            <a:r>
              <a:rPr lang="en-US" sz="1600" dirty="0">
                <a:latin typeface="+mn-lt"/>
              </a:rPr>
              <a:t>Priority for North Carolina Career Coaches.</a:t>
            </a:r>
          </a:p>
          <a:p>
            <a:r>
              <a:rPr lang="en-US" sz="1600" dirty="0">
                <a:latin typeface="+mn-lt"/>
              </a:rPr>
              <a:t>Perkins Leadership Funding covers room and food costs.</a:t>
            </a:r>
          </a:p>
          <a:p>
            <a:r>
              <a:rPr lang="en-US" sz="1600" dirty="0">
                <a:latin typeface="+mn-lt"/>
              </a:rPr>
              <a:t>Individual institutions responsible for transportation.</a:t>
            </a:r>
          </a:p>
          <a:p>
            <a:r>
              <a:rPr lang="en-US" sz="1600" dirty="0">
                <a:latin typeface="+mn-lt"/>
              </a:rPr>
              <a:t>Opportunity for networking and exploring technology in education.</a:t>
            </a:r>
          </a:p>
        </p:txBody>
      </p:sp>
      <p:pic>
        <p:nvPicPr>
          <p:cNvPr id="5" name="Picture 4" descr="A person wearing a virtual reality headset&#10;">
            <a:extLst>
              <a:ext uri="{FF2B5EF4-FFF2-40B4-BE49-F238E27FC236}">
                <a16:creationId xmlns:a16="http://schemas.microsoft.com/office/drawing/2014/main" id="{EE0DF7C3-64A4-60A8-9C59-13174B8E05EC}"/>
              </a:ext>
            </a:extLst>
          </p:cNvPr>
          <p:cNvPicPr>
            <a:picLocks noChangeAspect="1"/>
          </p:cNvPicPr>
          <p:nvPr/>
        </p:nvPicPr>
        <p:blipFill rotWithShape="1">
          <a:blip r:embed="rId2">
            <a:extLst>
              <a:ext uri="{28A0092B-C50C-407E-A947-70E740481C1C}">
                <a14:useLocalDpi xmlns:a14="http://schemas.microsoft.com/office/drawing/2010/main" val="0"/>
              </a:ext>
            </a:extLst>
          </a:blip>
          <a:srcRect l="9883" r="52503"/>
          <a:stretch/>
        </p:blipFill>
        <p:spPr>
          <a:xfrm>
            <a:off x="3983777" y="7"/>
            <a:ext cx="5159081" cy="514349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002540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DF4BC-FFF9-3FCC-4DC4-12586B1C310F}"/>
              </a:ext>
            </a:extLst>
          </p:cNvPr>
          <p:cNvSpPr>
            <a:spLocks noGrp="1"/>
          </p:cNvSpPr>
          <p:nvPr>
            <p:ph type="title"/>
          </p:nvPr>
        </p:nvSpPr>
        <p:spPr>
          <a:xfrm>
            <a:off x="1141976" y="300250"/>
            <a:ext cx="3276452" cy="906440"/>
          </a:xfrm>
        </p:spPr>
        <p:txBody>
          <a:bodyPr anchor="b">
            <a:normAutofit fontScale="90000"/>
          </a:bodyPr>
          <a:lstStyle/>
          <a:p>
            <a:r>
              <a:rPr lang="en-US" sz="3450" dirty="0"/>
              <a:t>Online Learning Updates continued</a:t>
            </a:r>
          </a:p>
        </p:txBody>
      </p:sp>
      <p:sp>
        <p:nvSpPr>
          <p:cNvPr id="3" name="Content Placeholder 2">
            <a:extLst>
              <a:ext uri="{FF2B5EF4-FFF2-40B4-BE49-F238E27FC236}">
                <a16:creationId xmlns:a16="http://schemas.microsoft.com/office/drawing/2014/main" id="{6B51CFBC-3539-6D82-E616-52F2C515DA39}"/>
              </a:ext>
            </a:extLst>
          </p:cNvPr>
          <p:cNvSpPr>
            <a:spLocks noGrp="1"/>
          </p:cNvSpPr>
          <p:nvPr>
            <p:ph idx="1"/>
          </p:nvPr>
        </p:nvSpPr>
        <p:spPr>
          <a:xfrm>
            <a:off x="480060" y="1310185"/>
            <a:ext cx="3416376" cy="3773606"/>
          </a:xfrm>
        </p:spPr>
        <p:txBody>
          <a:bodyPr>
            <a:normAutofit fontScale="92500" lnSpcReduction="10000"/>
          </a:bodyPr>
          <a:lstStyle/>
          <a:p>
            <a:pPr marL="0" indent="0">
              <a:buNone/>
            </a:pPr>
            <a:r>
              <a:rPr lang="en-US" sz="1700" dirty="0">
                <a:latin typeface="+mn-lt"/>
              </a:rPr>
              <a:t>“Leveraging AI in Higher Education" Session:</a:t>
            </a:r>
          </a:p>
          <a:p>
            <a:pPr>
              <a:buFont typeface="Arial" panose="020B0604020202020204" pitchFamily="34" charset="0"/>
              <a:buChar char="•"/>
            </a:pPr>
            <a:r>
              <a:rPr lang="en-US" sz="1700" dirty="0">
                <a:latin typeface="+mn-lt"/>
              </a:rPr>
              <a:t>Introduction to AI and its relevance in higher education.</a:t>
            </a:r>
          </a:p>
          <a:p>
            <a:pPr>
              <a:buFont typeface="Arial" panose="020B0604020202020204" pitchFamily="34" charset="0"/>
              <a:buChar char="•"/>
            </a:pPr>
            <a:r>
              <a:rPr lang="en-US" sz="1700" dirty="0">
                <a:latin typeface="+mn-lt"/>
              </a:rPr>
              <a:t>Practical applications in teaching, administration, and student services.</a:t>
            </a:r>
          </a:p>
          <a:p>
            <a:pPr>
              <a:buFont typeface="Arial" panose="020B0604020202020204" pitchFamily="34" charset="0"/>
              <a:buChar char="•"/>
            </a:pPr>
            <a:r>
              <a:rPr lang="en-US" sz="1700" dirty="0">
                <a:latin typeface="+mn-lt"/>
              </a:rPr>
              <a:t>Strategies for AI integration in curriculum and administration.</a:t>
            </a:r>
          </a:p>
          <a:p>
            <a:pPr>
              <a:buFont typeface="Arial" panose="020B0604020202020204" pitchFamily="34" charset="0"/>
              <a:buChar char="•"/>
            </a:pPr>
            <a:r>
              <a:rPr lang="en-US" sz="1700" dirty="0">
                <a:latin typeface="+mn-lt"/>
              </a:rPr>
              <a:t>Ethical considerations and future AI trends.</a:t>
            </a:r>
          </a:p>
          <a:p>
            <a:pPr>
              <a:buFont typeface="Arial" panose="020B0604020202020204" pitchFamily="34" charset="0"/>
              <a:buChar char="•"/>
            </a:pPr>
            <a:r>
              <a:rPr lang="en-US" sz="1700" dirty="0">
                <a:latin typeface="+mn-lt"/>
              </a:rPr>
              <a:t>Hands-on activities to experience AI tools.</a:t>
            </a:r>
          </a:p>
          <a:p>
            <a:pPr>
              <a:buFont typeface="Arial" panose="020B0604020202020204" pitchFamily="34" charset="0"/>
              <a:buChar char="•"/>
            </a:pPr>
            <a:r>
              <a:rPr lang="en-US" sz="1700" dirty="0">
                <a:latin typeface="+mn-lt"/>
              </a:rPr>
              <a:t>Targeted at faculty, staff, and student services, enhancing their work through AI.</a:t>
            </a:r>
          </a:p>
          <a:p>
            <a:endParaRPr lang="en-US" sz="1125" dirty="0"/>
          </a:p>
        </p:txBody>
      </p:sp>
      <p:pic>
        <p:nvPicPr>
          <p:cNvPr id="5" name="Picture 4" descr="A person sitting at a desk looking at a computerized human body">
            <a:extLst>
              <a:ext uri="{FF2B5EF4-FFF2-40B4-BE49-F238E27FC236}">
                <a16:creationId xmlns:a16="http://schemas.microsoft.com/office/drawing/2014/main" id="{E0367FF4-A169-510F-E52C-6F9494A5482B}"/>
              </a:ext>
            </a:extLst>
          </p:cNvPr>
          <p:cNvPicPr>
            <a:picLocks noChangeAspect="1"/>
          </p:cNvPicPr>
          <p:nvPr/>
        </p:nvPicPr>
        <p:blipFill rotWithShape="1">
          <a:blip r:embed="rId2">
            <a:extLst>
              <a:ext uri="{28A0092B-C50C-407E-A947-70E740481C1C}">
                <a14:useLocalDpi xmlns:a14="http://schemas.microsoft.com/office/drawing/2010/main" val="0"/>
              </a:ext>
            </a:extLst>
          </a:blip>
          <a:srcRect l="26426" r="16151" b="1"/>
          <a:stretch/>
        </p:blipFill>
        <p:spPr>
          <a:xfrm>
            <a:off x="3983777" y="7"/>
            <a:ext cx="5159081" cy="514349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436891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0825" y="1868378"/>
            <a:ext cx="5502349" cy="1071375"/>
          </a:xfrm>
        </p:spPr>
        <p:txBody>
          <a:bodyPr/>
          <a:lstStyle/>
          <a:p>
            <a:r>
              <a:rPr lang="en-US" dirty="0"/>
              <a:t>Jennifer McLean</a:t>
            </a:r>
          </a:p>
        </p:txBody>
      </p:sp>
      <p:sp>
        <p:nvSpPr>
          <p:cNvPr id="3" name="Subtitle 2"/>
          <p:cNvSpPr>
            <a:spLocks noGrp="1"/>
          </p:cNvSpPr>
          <p:nvPr>
            <p:ph type="subTitle" idx="1"/>
          </p:nvPr>
        </p:nvSpPr>
        <p:spPr>
          <a:xfrm>
            <a:off x="902825" y="2939753"/>
            <a:ext cx="7338350" cy="822294"/>
          </a:xfrm>
        </p:spPr>
        <p:txBody>
          <a:bodyPr>
            <a:noAutofit/>
          </a:bodyPr>
          <a:lstStyle/>
          <a:p>
            <a:r>
              <a:rPr lang="en-US" dirty="0">
                <a:latin typeface="+mn-lt"/>
              </a:rPr>
              <a:t>Associate Director of Student Support</a:t>
            </a:r>
          </a:p>
        </p:txBody>
      </p:sp>
      <p:pic>
        <p:nvPicPr>
          <p:cNvPr id="6" name="Picture 5" descr="NCCCS Logo">
            <a:extLst>
              <a:ext uri="{FF2B5EF4-FFF2-40B4-BE49-F238E27FC236}">
                <a16:creationId xmlns:a16="http://schemas.microsoft.com/office/drawing/2014/main" id="{2B11866B-CBF2-4D8B-803B-0AD239F049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2352" y="3762047"/>
            <a:ext cx="3355245" cy="1276505"/>
          </a:xfrm>
          <a:prstGeom prst="rect">
            <a:avLst/>
          </a:prstGeom>
        </p:spPr>
      </p:pic>
      <p:pic>
        <p:nvPicPr>
          <p:cNvPr id="5" name="Picture 4" descr="Photo of Jennifer McLean">
            <a:extLst>
              <a:ext uri="{FF2B5EF4-FFF2-40B4-BE49-F238E27FC236}">
                <a16:creationId xmlns:a16="http://schemas.microsoft.com/office/drawing/2014/main" id="{16464304-2320-46FC-DDCE-F594B0A8833D}"/>
              </a:ext>
            </a:extLst>
          </p:cNvPr>
          <p:cNvPicPr>
            <a:picLocks noChangeAspect="1"/>
          </p:cNvPicPr>
          <p:nvPr/>
        </p:nvPicPr>
        <p:blipFill rotWithShape="1">
          <a:blip r:embed="rId4">
            <a:extLst>
              <a:ext uri="{28A0092B-C50C-407E-A947-70E740481C1C}">
                <a14:useLocalDpi xmlns:a14="http://schemas.microsoft.com/office/drawing/2010/main" val="0"/>
              </a:ext>
            </a:extLst>
          </a:blip>
          <a:srcRect l="12932" t="5278" r="15114" b="13056"/>
          <a:stretch/>
        </p:blipFill>
        <p:spPr>
          <a:xfrm>
            <a:off x="6838950" y="0"/>
            <a:ext cx="2305050" cy="2982589"/>
          </a:xfrm>
          <a:prstGeom prst="rect">
            <a:avLst/>
          </a:prstGeom>
        </p:spPr>
      </p:pic>
    </p:spTree>
    <p:extLst>
      <p:ext uri="{BB962C8B-B14F-4D97-AF65-F5344CB8AC3E}">
        <p14:creationId xmlns:p14="http://schemas.microsoft.com/office/powerpoint/2010/main" val="3808180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CBCB08-F77E-93BA-D32D-0014CA81436D}"/>
              </a:ext>
            </a:extLst>
          </p:cNvPr>
          <p:cNvSpPr>
            <a:spLocks noGrp="1"/>
          </p:cNvSpPr>
          <p:nvPr>
            <p:ph idx="1"/>
          </p:nvPr>
        </p:nvSpPr>
        <p:spPr/>
        <p:txBody>
          <a:bodyPr vert="horz" lIns="91440" tIns="45720" rIns="91440" bIns="45720" rtlCol="0" anchor="t">
            <a:normAutofit/>
          </a:bodyPr>
          <a:lstStyle/>
          <a:p>
            <a:pPr>
              <a:buFont typeface="Wingdings" panose="05000000000000000000" pitchFamily="2" charset="2"/>
              <a:buChar char="ü"/>
            </a:pPr>
            <a:r>
              <a:rPr lang="en-US" dirty="0"/>
              <a:t>December 5 – Wayne Community College</a:t>
            </a:r>
          </a:p>
          <a:p>
            <a:pPr marL="0" indent="0">
              <a:buNone/>
            </a:pPr>
            <a:r>
              <a:rPr lang="en-US" b="1" dirty="0">
                <a:solidFill>
                  <a:srgbClr val="FF0000"/>
                </a:solidFill>
              </a:rPr>
              <a:t>TBD</a:t>
            </a:r>
            <a:r>
              <a:rPr lang="en-US" dirty="0"/>
              <a:t> rescheduled Catawba Valley</a:t>
            </a:r>
          </a:p>
          <a:p>
            <a:pPr marL="0" indent="0">
              <a:buNone/>
            </a:pPr>
            <a:endParaRPr lang="en-US" dirty="0">
              <a:latin typeface="Times New Roman"/>
              <a:cs typeface="Times New Roman"/>
            </a:endParaRPr>
          </a:p>
          <a:p>
            <a:pPr marL="0" indent="0">
              <a:buNone/>
            </a:pPr>
            <a:endParaRPr lang="en-US" dirty="0">
              <a:latin typeface="Times New Roman"/>
              <a:cs typeface="Times New Roman"/>
            </a:endParaRPr>
          </a:p>
          <a:p>
            <a:pPr marL="0" indent="0">
              <a:buNone/>
            </a:pPr>
            <a:r>
              <a:rPr lang="en-US" dirty="0">
                <a:latin typeface="Times New Roman"/>
                <a:cs typeface="Times New Roman"/>
              </a:rPr>
              <a:t>Who should attend?</a:t>
            </a:r>
          </a:p>
          <a:p>
            <a:pPr marL="0" indent="0">
              <a:buNone/>
            </a:pPr>
            <a:r>
              <a:rPr lang="en-US" dirty="0">
                <a:latin typeface="Times New Roman"/>
                <a:cs typeface="Times New Roman"/>
              </a:rPr>
              <a:t>Career Coaches and Career Counselors</a:t>
            </a:r>
            <a:endParaRPr lang="en-US" dirty="0"/>
          </a:p>
          <a:p>
            <a:pPr marL="0" indent="0">
              <a:buNone/>
            </a:pPr>
            <a:endParaRPr lang="en-US" dirty="0"/>
          </a:p>
          <a:p>
            <a:pPr marL="0" indent="0">
              <a:buNone/>
            </a:pPr>
            <a:endParaRPr lang="en-US" dirty="0"/>
          </a:p>
          <a:p>
            <a:pPr marL="0" indent="0">
              <a:buNone/>
            </a:pPr>
            <a:r>
              <a:rPr lang="en-US" dirty="0">
                <a:solidFill>
                  <a:srgbClr val="FD0000"/>
                </a:solidFill>
                <a:latin typeface="Times New Roman"/>
                <a:cs typeface="Times New Roman"/>
              </a:rPr>
              <a:t>*Lunch $10 cash only at the door</a:t>
            </a:r>
            <a:endParaRPr lang="en-US" dirty="0">
              <a:solidFill>
                <a:srgbClr val="FD0000"/>
              </a:solidFill>
            </a:endParaRPr>
          </a:p>
          <a:p>
            <a:pPr marL="174625" indent="-174625"/>
            <a:endParaRPr lang="en-US" dirty="0">
              <a:solidFill>
                <a:srgbClr val="FD0000"/>
              </a:solidFill>
            </a:endParaRPr>
          </a:p>
        </p:txBody>
      </p:sp>
      <p:sp>
        <p:nvSpPr>
          <p:cNvPr id="3" name="Title 2">
            <a:extLst>
              <a:ext uri="{FF2B5EF4-FFF2-40B4-BE49-F238E27FC236}">
                <a16:creationId xmlns:a16="http://schemas.microsoft.com/office/drawing/2014/main" id="{85D370CD-EA66-B844-0611-990CE51070C5}"/>
              </a:ext>
            </a:extLst>
          </p:cNvPr>
          <p:cNvSpPr>
            <a:spLocks noGrp="1"/>
          </p:cNvSpPr>
          <p:nvPr>
            <p:ph type="title"/>
          </p:nvPr>
        </p:nvSpPr>
        <p:spPr/>
        <p:txBody>
          <a:bodyPr/>
          <a:lstStyle/>
          <a:p>
            <a:r>
              <a:rPr lang="en-US" dirty="0"/>
              <a:t>Digging Deep in Career Exploration Workshops	</a:t>
            </a:r>
          </a:p>
        </p:txBody>
      </p:sp>
      <p:pic>
        <p:nvPicPr>
          <p:cNvPr id="4" name="Picture 3" descr="graphic of the cover of the NC Career Exploration Guide">
            <a:extLst>
              <a:ext uri="{FF2B5EF4-FFF2-40B4-BE49-F238E27FC236}">
                <a16:creationId xmlns:a16="http://schemas.microsoft.com/office/drawing/2014/main" id="{91083DDA-B6B5-09E4-D20C-6D50F76FB784}"/>
              </a:ext>
            </a:extLst>
          </p:cNvPr>
          <p:cNvPicPr>
            <a:picLocks noChangeAspect="1"/>
          </p:cNvPicPr>
          <p:nvPr/>
        </p:nvPicPr>
        <p:blipFill>
          <a:blip r:embed="rId3"/>
          <a:stretch>
            <a:fillRect/>
          </a:stretch>
        </p:blipFill>
        <p:spPr>
          <a:xfrm rot="1030506">
            <a:off x="5641280" y="965675"/>
            <a:ext cx="2878815" cy="3714601"/>
          </a:xfrm>
          <a:prstGeom prst="rect">
            <a:avLst/>
          </a:prstGeom>
          <a:noFill/>
          <a:ln>
            <a:solidFill>
              <a:srgbClr val="3C599D"/>
            </a:solidFill>
          </a:ln>
        </p:spPr>
      </p:pic>
    </p:spTree>
    <p:extLst>
      <p:ext uri="{BB962C8B-B14F-4D97-AF65-F5344CB8AC3E}">
        <p14:creationId xmlns:p14="http://schemas.microsoft.com/office/powerpoint/2010/main" val="3402344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0825" y="1868378"/>
            <a:ext cx="5502349" cy="1071375"/>
          </a:xfrm>
        </p:spPr>
        <p:txBody>
          <a:bodyPr/>
          <a:lstStyle/>
          <a:p>
            <a:r>
              <a:rPr lang="en-US" dirty="0"/>
              <a:t>Aaron Mabe</a:t>
            </a:r>
          </a:p>
        </p:txBody>
      </p:sp>
      <p:sp>
        <p:nvSpPr>
          <p:cNvPr id="3" name="Subtitle 2"/>
          <p:cNvSpPr>
            <a:spLocks noGrp="1"/>
          </p:cNvSpPr>
          <p:nvPr>
            <p:ph type="subTitle" idx="1"/>
          </p:nvPr>
        </p:nvSpPr>
        <p:spPr>
          <a:xfrm>
            <a:off x="902825" y="2939753"/>
            <a:ext cx="7338350" cy="822294"/>
          </a:xfrm>
        </p:spPr>
        <p:txBody>
          <a:bodyPr>
            <a:noAutofit/>
          </a:bodyPr>
          <a:lstStyle/>
          <a:p>
            <a:r>
              <a:rPr lang="en-US" dirty="0">
                <a:latin typeface="+mn-lt"/>
              </a:rPr>
              <a:t>Coordinator for Career and College Promise</a:t>
            </a:r>
          </a:p>
        </p:txBody>
      </p:sp>
      <p:pic>
        <p:nvPicPr>
          <p:cNvPr id="6" name="Picture 5" descr="NCCCS Logo">
            <a:extLst>
              <a:ext uri="{FF2B5EF4-FFF2-40B4-BE49-F238E27FC236}">
                <a16:creationId xmlns:a16="http://schemas.microsoft.com/office/drawing/2014/main" id="{2B11866B-CBF2-4D8B-803B-0AD239F049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2352" y="3762047"/>
            <a:ext cx="3355245" cy="1276505"/>
          </a:xfrm>
          <a:prstGeom prst="rect">
            <a:avLst/>
          </a:prstGeom>
        </p:spPr>
      </p:pic>
      <p:pic>
        <p:nvPicPr>
          <p:cNvPr id="5" name="Picture 4" descr="Photo of Aaron Mabe">
            <a:extLst>
              <a:ext uri="{FF2B5EF4-FFF2-40B4-BE49-F238E27FC236}">
                <a16:creationId xmlns:a16="http://schemas.microsoft.com/office/drawing/2014/main" id="{CE8FBC68-AB1C-8762-48DF-613976C59F5A}"/>
              </a:ext>
            </a:extLst>
          </p:cNvPr>
          <p:cNvPicPr>
            <a:picLocks noChangeAspect="1"/>
          </p:cNvPicPr>
          <p:nvPr/>
        </p:nvPicPr>
        <p:blipFill rotWithShape="1">
          <a:blip r:embed="rId4">
            <a:extLst>
              <a:ext uri="{28A0092B-C50C-407E-A947-70E740481C1C}">
                <a14:useLocalDpi xmlns:a14="http://schemas.microsoft.com/office/drawing/2010/main" val="0"/>
              </a:ext>
            </a:extLst>
          </a:blip>
          <a:srcRect l="1327" r="5140"/>
          <a:stretch/>
        </p:blipFill>
        <p:spPr>
          <a:xfrm>
            <a:off x="6394370" y="0"/>
            <a:ext cx="2749630" cy="2939753"/>
          </a:xfrm>
          <a:prstGeom prst="rect">
            <a:avLst/>
          </a:prstGeom>
        </p:spPr>
      </p:pic>
    </p:spTree>
    <p:extLst>
      <p:ext uri="{BB962C8B-B14F-4D97-AF65-F5344CB8AC3E}">
        <p14:creationId xmlns:p14="http://schemas.microsoft.com/office/powerpoint/2010/main" val="2053012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2BCD536-F6F6-EA93-9F81-A6E3DF5E5B39}"/>
              </a:ext>
            </a:extLst>
          </p:cNvPr>
          <p:cNvSpPr>
            <a:spLocks noGrp="1"/>
          </p:cNvSpPr>
          <p:nvPr>
            <p:ph idx="1"/>
          </p:nvPr>
        </p:nvSpPr>
        <p:spPr>
          <a:xfrm>
            <a:off x="457200" y="1320904"/>
            <a:ext cx="8205020" cy="3696229"/>
          </a:xfrm>
        </p:spPr>
        <p:txBody>
          <a:bodyPr>
            <a:noAutofit/>
          </a:bodyPr>
          <a:lstStyle/>
          <a:p>
            <a:pPr marL="0" indent="0">
              <a:buNone/>
            </a:pPr>
            <a:r>
              <a:rPr lang="en-US" sz="2200" dirty="0">
                <a:effectLst/>
                <a:latin typeface="+mn-lt"/>
              </a:rPr>
              <a:t>The NC Community College System, in partnership with the NC Department of Public Instruction, the Early College Research Center at UNC-Greensboro, and the RAND Corporation, would like to invite you to our second dual enrollment  conference. </a:t>
            </a:r>
          </a:p>
          <a:p>
            <a:pPr marL="0" indent="0">
              <a:buNone/>
            </a:pPr>
            <a:r>
              <a:rPr lang="en-US" sz="2200" dirty="0">
                <a:effectLst/>
                <a:latin typeface="+mn-lt"/>
              </a:rPr>
              <a:t>The theme this year is </a:t>
            </a:r>
          </a:p>
          <a:p>
            <a:pPr marL="0" indent="0" algn="ctr">
              <a:buNone/>
            </a:pPr>
            <a:r>
              <a:rPr lang="en-US" sz="2200" b="1" dirty="0">
                <a:solidFill>
                  <a:srgbClr val="FF0000"/>
                </a:solidFill>
                <a:effectLst/>
                <a:latin typeface="+mn-lt"/>
              </a:rPr>
              <a:t>Unlocking Potential, Expanding Opportunity: </a:t>
            </a:r>
            <a:br>
              <a:rPr lang="en-US" sz="2200" b="1" dirty="0">
                <a:solidFill>
                  <a:srgbClr val="FF0000"/>
                </a:solidFill>
                <a:effectLst/>
                <a:latin typeface="+mn-lt"/>
              </a:rPr>
            </a:br>
            <a:r>
              <a:rPr lang="en-US" sz="2200" b="1" dirty="0">
                <a:solidFill>
                  <a:srgbClr val="FF0000"/>
                </a:solidFill>
                <a:effectLst/>
                <a:latin typeface="+mn-lt"/>
              </a:rPr>
              <a:t>The Role of Dual Enrollment </a:t>
            </a:r>
          </a:p>
          <a:p>
            <a:pPr marL="0" indent="0">
              <a:buNone/>
            </a:pPr>
            <a:r>
              <a:rPr lang="en-US" sz="2200" b="1" dirty="0">
                <a:effectLst/>
                <a:latin typeface="+mn-lt"/>
              </a:rPr>
              <a:t>This Conference is free to attend. </a:t>
            </a:r>
            <a:r>
              <a:rPr lang="en-US" sz="2200" dirty="0">
                <a:effectLst/>
                <a:latin typeface="+mn-lt"/>
              </a:rPr>
              <a:t>Completely virtual February 28-29, 2024 from 10am – 5pm</a:t>
            </a:r>
          </a:p>
          <a:p>
            <a:pPr marL="0" indent="0">
              <a:buNone/>
            </a:pPr>
            <a:r>
              <a:rPr lang="en-US" sz="2200" dirty="0">
                <a:latin typeface="+mn-lt"/>
              </a:rPr>
              <a:t>For more information and to r</a:t>
            </a:r>
            <a:r>
              <a:rPr lang="en-US" sz="2200" dirty="0">
                <a:effectLst/>
                <a:latin typeface="+mn-lt"/>
              </a:rPr>
              <a:t>egister:  </a:t>
            </a:r>
            <a:r>
              <a:rPr lang="en-US" sz="2200" dirty="0">
                <a:effectLst/>
                <a:latin typeface="+mn-lt"/>
                <a:hlinkClick r:id="rId3"/>
              </a:rPr>
              <a:t>https://de24.vfairs.com/</a:t>
            </a:r>
            <a:endParaRPr lang="en-US" sz="2200" dirty="0">
              <a:latin typeface="+mn-lt"/>
            </a:endParaRPr>
          </a:p>
          <a:p>
            <a:pPr marL="0" indent="0">
              <a:buNone/>
            </a:pPr>
            <a:endParaRPr lang="en-US" dirty="0"/>
          </a:p>
        </p:txBody>
      </p:sp>
      <p:sp>
        <p:nvSpPr>
          <p:cNvPr id="3" name="Title 2">
            <a:extLst>
              <a:ext uri="{FF2B5EF4-FFF2-40B4-BE49-F238E27FC236}">
                <a16:creationId xmlns:a16="http://schemas.microsoft.com/office/drawing/2014/main" id="{DD418C38-0562-9DE7-ABC5-74BB5BB945C9}"/>
              </a:ext>
            </a:extLst>
          </p:cNvPr>
          <p:cNvSpPr>
            <a:spLocks noGrp="1"/>
          </p:cNvSpPr>
          <p:nvPr>
            <p:ph type="title"/>
          </p:nvPr>
        </p:nvSpPr>
        <p:spPr/>
        <p:txBody>
          <a:bodyPr/>
          <a:lstStyle/>
          <a:p>
            <a:r>
              <a:rPr lang="en-US" dirty="0"/>
              <a:t>Dual Enrollment Conference</a:t>
            </a:r>
          </a:p>
        </p:txBody>
      </p:sp>
    </p:spTree>
    <p:extLst>
      <p:ext uri="{BB962C8B-B14F-4D97-AF65-F5344CB8AC3E}">
        <p14:creationId xmlns:p14="http://schemas.microsoft.com/office/powerpoint/2010/main" val="2916509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836FA8E6-6262-FC27-0DF0-86BEBA0C8224}"/>
              </a:ext>
            </a:extLst>
          </p:cNvPr>
          <p:cNvGraphicFramePr>
            <a:graphicFrameLocks noGrp="1"/>
          </p:cNvGraphicFramePr>
          <p:nvPr>
            <p:ph idx="1"/>
            <p:extLst>
              <p:ext uri="{D42A27DB-BD31-4B8C-83A1-F6EECF244321}">
                <p14:modId xmlns:p14="http://schemas.microsoft.com/office/powerpoint/2010/main" val="1636278693"/>
              </p:ext>
            </p:extLst>
          </p:nvPr>
        </p:nvGraphicFramePr>
        <p:xfrm>
          <a:off x="628650" y="1320799"/>
          <a:ext cx="7886700" cy="37493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9CEEB788-4F3E-E06A-51A5-46BAEA554DE5}"/>
              </a:ext>
            </a:extLst>
          </p:cNvPr>
          <p:cNvSpPr>
            <a:spLocks noGrp="1"/>
          </p:cNvSpPr>
          <p:nvPr>
            <p:ph type="title"/>
          </p:nvPr>
        </p:nvSpPr>
        <p:spPr>
          <a:xfrm>
            <a:off x="1297859" y="126367"/>
            <a:ext cx="7364361" cy="994172"/>
          </a:xfrm>
        </p:spPr>
        <p:txBody>
          <a:bodyPr/>
          <a:lstStyle/>
          <a:p>
            <a:r>
              <a:rPr lang="en-US" dirty="0"/>
              <a:t>Career &amp; Technical Education Team</a:t>
            </a:r>
          </a:p>
        </p:txBody>
      </p:sp>
    </p:spTree>
    <p:extLst>
      <p:ext uri="{BB962C8B-B14F-4D97-AF65-F5344CB8AC3E}">
        <p14:creationId xmlns:p14="http://schemas.microsoft.com/office/powerpoint/2010/main" val="729813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CC1462-E67D-1A9E-6B9B-B3B5D9D31F52}"/>
              </a:ext>
            </a:extLst>
          </p:cNvPr>
          <p:cNvSpPr>
            <a:spLocks noGrp="1"/>
          </p:cNvSpPr>
          <p:nvPr>
            <p:ph idx="1"/>
          </p:nvPr>
        </p:nvSpPr>
        <p:spPr>
          <a:xfrm>
            <a:off x="628650" y="1512277"/>
            <a:ext cx="7886700" cy="3357380"/>
          </a:xfrm>
        </p:spPr>
        <p:txBody>
          <a:bodyPr>
            <a:normAutofit fontScale="92500"/>
          </a:bodyPr>
          <a:lstStyle/>
          <a:p>
            <a:pPr marL="0" indent="0">
              <a:spcAft>
                <a:spcPts val="600"/>
              </a:spcAft>
              <a:buNone/>
            </a:pPr>
            <a:r>
              <a:rPr lang="en-US" sz="2400" dirty="0">
                <a:effectLst/>
                <a:latin typeface="+mn-lt"/>
              </a:rPr>
              <a:t>The updated CCP Operating Procedures/Section 14 can be viewed </a:t>
            </a:r>
            <a:r>
              <a:rPr lang="en-US" sz="2400" dirty="0">
                <a:effectLst/>
                <a:latin typeface="+mn-lt"/>
                <a:hlinkClick r:id="rId3" tooltip="Original URL: https://mcusercontent.com/b87c89e0e7befd7e63c5ca3f6/files/ca4dbf05-6ddd-b852-f664-ed39cfd0df66/CCP_Operating_Procedures_SPRING_2024_FINAL_CPRM_60_.pdf. Click or tap if you trust this link."/>
              </a:rPr>
              <a:t>HERE</a:t>
            </a:r>
            <a:r>
              <a:rPr lang="en-US" sz="2400" dirty="0">
                <a:effectLst/>
                <a:latin typeface="+mn-lt"/>
              </a:rPr>
              <a:t> </a:t>
            </a:r>
            <a:r>
              <a:rPr lang="en-US" sz="1800" dirty="0">
                <a:effectLst/>
                <a:latin typeface="+mn-lt"/>
              </a:rPr>
              <a:t>(link is spelled out in the notes)</a:t>
            </a:r>
            <a:r>
              <a:rPr lang="en-US" sz="2400" dirty="0">
                <a:effectLst/>
                <a:latin typeface="+mn-lt"/>
              </a:rPr>
              <a:t> </a:t>
            </a:r>
          </a:p>
          <a:p>
            <a:pPr marL="0" indent="0">
              <a:spcAft>
                <a:spcPts val="600"/>
              </a:spcAft>
              <a:buNone/>
            </a:pPr>
            <a:r>
              <a:rPr lang="en-US" sz="2400" dirty="0">
                <a:effectLst/>
                <a:latin typeface="+mn-lt"/>
              </a:rPr>
              <a:t>One of the major updates within the procedures includes a change in reporting - depending on the student's career goals, CTE Pathways may be considered a </a:t>
            </a:r>
            <a:r>
              <a:rPr lang="en-US" sz="2400" dirty="0">
                <a:solidFill>
                  <a:srgbClr val="FF0000"/>
                </a:solidFill>
                <a:effectLst/>
                <a:latin typeface="+mn-lt"/>
              </a:rPr>
              <a:t>primary</a:t>
            </a:r>
            <a:r>
              <a:rPr lang="en-US" sz="2400" dirty="0">
                <a:effectLst/>
                <a:latin typeface="+mn-lt"/>
              </a:rPr>
              <a:t> pathway. </a:t>
            </a:r>
          </a:p>
          <a:p>
            <a:pPr marL="0" indent="0">
              <a:spcAft>
                <a:spcPts val="600"/>
              </a:spcAft>
              <a:buNone/>
            </a:pPr>
            <a:r>
              <a:rPr lang="en-US" sz="2400" dirty="0">
                <a:effectLst/>
                <a:latin typeface="+mn-lt"/>
              </a:rPr>
              <a:t>Additional policy updates include guidance on Pathway Completers, stackable credentials, and Credit for Prior Learning. </a:t>
            </a:r>
          </a:p>
          <a:p>
            <a:pPr marL="0" indent="0">
              <a:spcAft>
                <a:spcPts val="600"/>
              </a:spcAft>
              <a:buNone/>
            </a:pPr>
            <a:r>
              <a:rPr lang="en-US" sz="2400" dirty="0">
                <a:effectLst/>
                <a:latin typeface="+mn-lt"/>
              </a:rPr>
              <a:t>Changes will take effect Spring 2024</a:t>
            </a:r>
            <a:endParaRPr lang="en-US" sz="2400" dirty="0">
              <a:latin typeface="+mn-lt"/>
            </a:endParaRPr>
          </a:p>
          <a:p>
            <a:endParaRPr lang="en-US" dirty="0"/>
          </a:p>
        </p:txBody>
      </p:sp>
      <p:sp>
        <p:nvSpPr>
          <p:cNvPr id="3" name="Title 2">
            <a:extLst>
              <a:ext uri="{FF2B5EF4-FFF2-40B4-BE49-F238E27FC236}">
                <a16:creationId xmlns:a16="http://schemas.microsoft.com/office/drawing/2014/main" id="{BBF043AE-F1B2-3AF9-E4C7-BF72E6F8229F}"/>
              </a:ext>
            </a:extLst>
          </p:cNvPr>
          <p:cNvSpPr>
            <a:spLocks noGrp="1"/>
          </p:cNvSpPr>
          <p:nvPr>
            <p:ph type="title"/>
          </p:nvPr>
        </p:nvSpPr>
        <p:spPr/>
        <p:txBody>
          <a:bodyPr/>
          <a:lstStyle/>
          <a:p>
            <a:r>
              <a:rPr lang="en-US" dirty="0"/>
              <a:t>CCP Operating Procedures Updated</a:t>
            </a:r>
            <a:endParaRPr lang="en-US" dirty="0">
              <a:solidFill>
                <a:srgbClr val="FF0000"/>
              </a:solidFill>
            </a:endParaRPr>
          </a:p>
        </p:txBody>
      </p:sp>
    </p:spTree>
    <p:extLst>
      <p:ext uri="{BB962C8B-B14F-4D97-AF65-F5344CB8AC3E}">
        <p14:creationId xmlns:p14="http://schemas.microsoft.com/office/powerpoint/2010/main" val="3534619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214C8F4-6871-4175-93F1-789A7CEEB12B}"/>
              </a:ext>
            </a:extLst>
          </p:cNvPr>
          <p:cNvSpPr>
            <a:spLocks noGrp="1"/>
          </p:cNvSpPr>
          <p:nvPr>
            <p:ph idx="1"/>
          </p:nvPr>
        </p:nvSpPr>
        <p:spPr>
          <a:xfrm>
            <a:off x="1297859" y="1313530"/>
            <a:ext cx="7219950" cy="1311683"/>
          </a:xfrm>
        </p:spPr>
        <p:txBody>
          <a:bodyPr vert="horz" lIns="91440" tIns="45720" rIns="91440" bIns="45720" rtlCol="0" anchor="t">
            <a:normAutofit/>
          </a:bodyPr>
          <a:lstStyle/>
          <a:p>
            <a:pPr marL="0" indent="0">
              <a:buNone/>
            </a:pPr>
            <a:r>
              <a:rPr lang="en-US" sz="2400" b="1" dirty="0">
                <a:latin typeface="Times New Roman"/>
                <a:cs typeface="Times New Roman"/>
              </a:rPr>
              <a:t>Martin and Roanoke-Chowan Community Colleges</a:t>
            </a:r>
          </a:p>
          <a:p>
            <a:pPr marL="0" indent="0">
              <a:buNone/>
            </a:pPr>
            <a:r>
              <a:rPr lang="en-US" dirty="0">
                <a:latin typeface="Times New Roman"/>
                <a:cs typeface="Times New Roman"/>
              </a:rPr>
              <a:t>Health program collaboration</a:t>
            </a:r>
          </a:p>
          <a:p>
            <a:pPr marL="0" indent="0">
              <a:buNone/>
            </a:pPr>
            <a:r>
              <a:rPr lang="en-US" dirty="0">
                <a:latin typeface="Times New Roman"/>
                <a:cs typeface="Times New Roman"/>
              </a:rPr>
              <a:t>Immersive Learning at Martin Community College</a:t>
            </a: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3" name="Title 2">
            <a:extLst>
              <a:ext uri="{FF2B5EF4-FFF2-40B4-BE49-F238E27FC236}">
                <a16:creationId xmlns:a16="http://schemas.microsoft.com/office/drawing/2014/main" id="{3414EB19-4226-4499-AF4C-CAE0AC2FEECD}"/>
              </a:ext>
            </a:extLst>
          </p:cNvPr>
          <p:cNvSpPr>
            <a:spLocks noGrp="1"/>
          </p:cNvSpPr>
          <p:nvPr>
            <p:ph type="title"/>
          </p:nvPr>
        </p:nvSpPr>
        <p:spPr/>
        <p:txBody>
          <a:bodyPr/>
          <a:lstStyle/>
          <a:p>
            <a:r>
              <a:rPr lang="en-US" dirty="0"/>
              <a:t>Promising Practice Video from 2022-2023</a:t>
            </a:r>
          </a:p>
        </p:txBody>
      </p:sp>
      <p:pic>
        <p:nvPicPr>
          <p:cNvPr id="7" name="Picture 6" descr="Martin Community College Logo&#10;">
            <a:extLst>
              <a:ext uri="{FF2B5EF4-FFF2-40B4-BE49-F238E27FC236}">
                <a16:creationId xmlns:a16="http://schemas.microsoft.com/office/drawing/2014/main" id="{32AE5A6F-27C2-5C59-6F0C-D0CBE7B859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720" y="3163516"/>
            <a:ext cx="3275371" cy="1118419"/>
          </a:xfrm>
          <a:prstGeom prst="rect">
            <a:avLst/>
          </a:prstGeom>
        </p:spPr>
      </p:pic>
      <p:pic>
        <p:nvPicPr>
          <p:cNvPr id="10" name="Picture 9" descr="Roanoke-Chowan Community College logo&#10;">
            <a:extLst>
              <a:ext uri="{FF2B5EF4-FFF2-40B4-BE49-F238E27FC236}">
                <a16:creationId xmlns:a16="http://schemas.microsoft.com/office/drawing/2014/main" id="{70B656CD-624E-7EAA-06F7-4ACF0A1F2EED}"/>
              </a:ext>
            </a:extLst>
          </p:cNvPr>
          <p:cNvPicPr>
            <a:picLocks noChangeAspect="1"/>
          </p:cNvPicPr>
          <p:nvPr/>
        </p:nvPicPr>
        <p:blipFill>
          <a:blip r:embed="rId4"/>
          <a:stretch>
            <a:fillRect/>
          </a:stretch>
        </p:blipFill>
        <p:spPr>
          <a:xfrm>
            <a:off x="4579506" y="3218836"/>
            <a:ext cx="3938303" cy="1007781"/>
          </a:xfrm>
          <a:prstGeom prst="rect">
            <a:avLst/>
          </a:prstGeom>
        </p:spPr>
      </p:pic>
    </p:spTree>
    <p:extLst>
      <p:ext uri="{BB962C8B-B14F-4D97-AF65-F5344CB8AC3E}">
        <p14:creationId xmlns:p14="http://schemas.microsoft.com/office/powerpoint/2010/main" val="1883500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CC65C2-05A4-60EA-3985-8F6CE666A7C5}"/>
              </a:ext>
            </a:extLst>
          </p:cNvPr>
          <p:cNvSpPr>
            <a:spLocks noGrp="1"/>
          </p:cNvSpPr>
          <p:nvPr>
            <p:ph type="title"/>
          </p:nvPr>
        </p:nvSpPr>
        <p:spPr>
          <a:xfrm>
            <a:off x="1297859" y="126367"/>
            <a:ext cx="7364361" cy="994172"/>
          </a:xfrm>
        </p:spPr>
        <p:txBody>
          <a:bodyPr anchor="ctr">
            <a:normAutofit/>
          </a:bodyPr>
          <a:lstStyle/>
          <a:p>
            <a:r>
              <a:rPr lang="en-US"/>
              <a:t>Virtual Office Hours for Technical Assistance</a:t>
            </a:r>
            <a:endParaRPr lang="en-US" dirty="0"/>
          </a:p>
        </p:txBody>
      </p:sp>
      <p:sp>
        <p:nvSpPr>
          <p:cNvPr id="2" name="Content Placeholder 1">
            <a:extLst>
              <a:ext uri="{FF2B5EF4-FFF2-40B4-BE49-F238E27FC236}">
                <a16:creationId xmlns:a16="http://schemas.microsoft.com/office/drawing/2014/main" id="{B6D873C9-2CAF-3FBE-21D4-97ADE510FE6D}"/>
              </a:ext>
            </a:extLst>
          </p:cNvPr>
          <p:cNvSpPr>
            <a:spLocks noGrp="1"/>
          </p:cNvSpPr>
          <p:nvPr>
            <p:ph sz="half" idx="1"/>
          </p:nvPr>
        </p:nvSpPr>
        <p:spPr>
          <a:xfrm>
            <a:off x="628649" y="1594811"/>
            <a:ext cx="3735251" cy="3224170"/>
          </a:xfrm>
        </p:spPr>
        <p:txBody>
          <a:bodyPr vert="horz" lIns="91440" tIns="45720" rIns="91440" bIns="45720" rtlCol="0" anchor="t">
            <a:normAutofit/>
          </a:bodyPr>
          <a:lstStyle/>
          <a:p>
            <a:pPr marL="0" indent="0">
              <a:spcBef>
                <a:spcPts val="400"/>
              </a:spcBef>
              <a:spcAft>
                <a:spcPts val="1200"/>
              </a:spcAft>
              <a:buNone/>
            </a:pPr>
            <a:r>
              <a:rPr lang="en-US" sz="2000" dirty="0">
                <a:latin typeface="Times New Roman"/>
                <a:cs typeface="Times New Roman"/>
              </a:rPr>
              <a:t>2</a:t>
            </a:r>
            <a:r>
              <a:rPr lang="en-US" sz="2000" baseline="30000" dirty="0">
                <a:latin typeface="Times New Roman"/>
                <a:cs typeface="Times New Roman"/>
              </a:rPr>
              <a:t>nd</a:t>
            </a:r>
            <a:r>
              <a:rPr lang="en-US" sz="2000" dirty="0">
                <a:latin typeface="Times New Roman"/>
                <a:cs typeface="Times New Roman"/>
              </a:rPr>
              <a:t> Tuesday of the month 1-2pm</a:t>
            </a:r>
          </a:p>
          <a:p>
            <a:pPr marL="0" indent="0">
              <a:spcBef>
                <a:spcPts val="400"/>
              </a:spcBef>
              <a:spcAft>
                <a:spcPts val="1200"/>
              </a:spcAft>
              <a:buNone/>
            </a:pPr>
            <a:r>
              <a:rPr lang="en-US" sz="2000" dirty="0">
                <a:latin typeface="Times New Roman"/>
                <a:cs typeface="Times New Roman"/>
              </a:rPr>
              <a:t>4</a:t>
            </a:r>
            <a:r>
              <a:rPr lang="en-US" sz="2000" baseline="30000" dirty="0">
                <a:latin typeface="Times New Roman"/>
                <a:cs typeface="Times New Roman"/>
              </a:rPr>
              <a:t>th</a:t>
            </a:r>
            <a:r>
              <a:rPr lang="en-US" sz="2000" dirty="0">
                <a:latin typeface="Times New Roman"/>
                <a:cs typeface="Times New Roman"/>
              </a:rPr>
              <a:t> Wednesday of the month 9-10</a:t>
            </a:r>
          </a:p>
          <a:p>
            <a:pPr marL="0" indent="0">
              <a:spcBef>
                <a:spcPts val="400"/>
              </a:spcBef>
              <a:spcAft>
                <a:spcPts val="1200"/>
              </a:spcAft>
              <a:buNone/>
            </a:pPr>
            <a:endParaRPr lang="en-US" sz="2000" dirty="0">
              <a:latin typeface="Times New Roman"/>
              <a:cs typeface="Times New Roman"/>
            </a:endParaRPr>
          </a:p>
          <a:p>
            <a:pPr marL="0" indent="0">
              <a:spcBef>
                <a:spcPts val="400"/>
              </a:spcBef>
              <a:spcAft>
                <a:spcPts val="1200"/>
              </a:spcAft>
              <a:buNone/>
            </a:pPr>
            <a:r>
              <a:rPr lang="en-US" sz="2000" dirty="0">
                <a:latin typeface="Times New Roman"/>
                <a:cs typeface="Times New Roman"/>
              </a:rPr>
              <a:t>** See </a:t>
            </a:r>
            <a:r>
              <a:rPr lang="en-US" sz="2000" dirty="0">
                <a:solidFill>
                  <a:srgbClr val="FF0000"/>
                </a:solidFill>
                <a:latin typeface="Times New Roman"/>
                <a:cs typeface="Times New Roman"/>
              </a:rPr>
              <a:t>NCPerkins course announcements </a:t>
            </a:r>
            <a:r>
              <a:rPr lang="en-US" sz="2000" dirty="0">
                <a:latin typeface="Times New Roman"/>
                <a:cs typeface="Times New Roman"/>
              </a:rPr>
              <a:t>for TEAMS link</a:t>
            </a:r>
            <a:endParaRPr lang="en-US" sz="2000" dirty="0"/>
          </a:p>
        </p:txBody>
      </p:sp>
      <p:sp>
        <p:nvSpPr>
          <p:cNvPr id="10" name="Rectangle: Rounded Corners 9" descr="Colored background shape announcing virtual office hours">
            <a:extLst>
              <a:ext uri="{FF2B5EF4-FFF2-40B4-BE49-F238E27FC236}">
                <a16:creationId xmlns:a16="http://schemas.microsoft.com/office/drawing/2014/main" id="{BAE7A8BD-4CF2-35F4-EB94-E91163AA2E90}"/>
              </a:ext>
            </a:extLst>
          </p:cNvPr>
          <p:cNvSpPr/>
          <p:nvPr/>
        </p:nvSpPr>
        <p:spPr>
          <a:xfrm>
            <a:off x="4417142" y="1443789"/>
            <a:ext cx="4471186" cy="3375192"/>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C1DA9E5-BA47-22B5-EA9A-408E6304A54E}"/>
              </a:ext>
            </a:extLst>
          </p:cNvPr>
          <p:cNvSpPr txBox="1"/>
          <p:nvPr/>
        </p:nvSpPr>
        <p:spPr>
          <a:xfrm>
            <a:off x="4476134" y="3241007"/>
            <a:ext cx="4246759"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cs typeface="Calibri"/>
              </a:rPr>
              <a:t>CTE Team Perkins</a:t>
            </a:r>
          </a:p>
          <a:p>
            <a:r>
              <a:rPr lang="en-US" sz="3200" dirty="0">
                <a:cs typeface="Calibri"/>
              </a:rPr>
              <a:t>Virtual </a:t>
            </a:r>
          </a:p>
          <a:p>
            <a:r>
              <a:rPr lang="en-US" sz="3200" dirty="0">
                <a:cs typeface="Calibri"/>
              </a:rPr>
              <a:t>Office Hours</a:t>
            </a:r>
          </a:p>
          <a:p>
            <a:r>
              <a:rPr lang="en-US" sz="1600" dirty="0">
                <a:cs typeface="Calibri"/>
              </a:rPr>
              <a:t>  Drop in to ask a CTE Coordinator your questions</a:t>
            </a:r>
          </a:p>
        </p:txBody>
      </p:sp>
      <p:sp>
        <p:nvSpPr>
          <p:cNvPr id="11" name="Speech Bubble: Rectangle with Corners Rounded 10" descr="Graphic of a speaking cloud saying &quot;Need Help? Let's Meet.&quot;&#10;">
            <a:extLst>
              <a:ext uri="{FF2B5EF4-FFF2-40B4-BE49-F238E27FC236}">
                <a16:creationId xmlns:a16="http://schemas.microsoft.com/office/drawing/2014/main" id="{3EE25BAA-BDD0-655C-FFE7-071DBC0281AC}"/>
              </a:ext>
            </a:extLst>
          </p:cNvPr>
          <p:cNvSpPr/>
          <p:nvPr/>
        </p:nvSpPr>
        <p:spPr>
          <a:xfrm rot="600000">
            <a:off x="6173704" y="1639303"/>
            <a:ext cx="2489031" cy="2203281"/>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cs typeface="Calibri"/>
              </a:rPr>
              <a:t>Need help?</a:t>
            </a:r>
          </a:p>
          <a:p>
            <a:pPr algn="ctr"/>
            <a:r>
              <a:rPr lang="en-US" sz="3200" dirty="0">
                <a:cs typeface="Calibri"/>
              </a:rPr>
              <a:t>Let's meet.</a:t>
            </a:r>
          </a:p>
        </p:txBody>
      </p:sp>
    </p:spTree>
    <p:extLst>
      <p:ext uri="{BB962C8B-B14F-4D97-AF65-F5344CB8AC3E}">
        <p14:creationId xmlns:p14="http://schemas.microsoft.com/office/powerpoint/2010/main" val="2284342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0C4BB5-2FBB-DC42-D44C-D27D3139F9D1}"/>
              </a:ext>
            </a:extLst>
          </p:cNvPr>
          <p:cNvSpPr>
            <a:spLocks noGrp="1"/>
          </p:cNvSpPr>
          <p:nvPr>
            <p:ph type="title"/>
          </p:nvPr>
        </p:nvSpPr>
        <p:spPr>
          <a:xfrm>
            <a:off x="1297859" y="126367"/>
            <a:ext cx="7364361" cy="994172"/>
          </a:xfrm>
        </p:spPr>
        <p:txBody>
          <a:bodyPr anchor="ctr">
            <a:normAutofit/>
          </a:bodyPr>
          <a:lstStyle/>
          <a:p>
            <a:r>
              <a:rPr lang="en-US"/>
              <a:t>Fall 2024 System Conference</a:t>
            </a:r>
            <a:endParaRPr lang="en-US" dirty="0"/>
          </a:p>
        </p:txBody>
      </p:sp>
      <p:sp>
        <p:nvSpPr>
          <p:cNvPr id="2" name="Content Placeholder 1">
            <a:extLst>
              <a:ext uri="{FF2B5EF4-FFF2-40B4-BE49-F238E27FC236}">
                <a16:creationId xmlns:a16="http://schemas.microsoft.com/office/drawing/2014/main" id="{F951169E-2F6D-7C34-737B-54CE8DBD8C2D}"/>
              </a:ext>
            </a:extLst>
          </p:cNvPr>
          <p:cNvSpPr>
            <a:spLocks noGrp="1"/>
          </p:cNvSpPr>
          <p:nvPr>
            <p:ph sz="half" idx="1"/>
          </p:nvPr>
        </p:nvSpPr>
        <p:spPr>
          <a:xfrm>
            <a:off x="628650" y="1695790"/>
            <a:ext cx="7824711" cy="3123191"/>
          </a:xfrm>
        </p:spPr>
        <p:txBody>
          <a:bodyPr vert="horz" lIns="91440" tIns="45720" rIns="91440" bIns="45720" rtlCol="0" anchor="t">
            <a:normAutofit/>
          </a:bodyPr>
          <a:lstStyle/>
          <a:p>
            <a:pPr marL="0" indent="0">
              <a:buNone/>
            </a:pPr>
            <a:r>
              <a:rPr lang="en-US" sz="2400" dirty="0">
                <a:latin typeface="Times New Roman"/>
                <a:cs typeface="Times New Roman"/>
              </a:rPr>
              <a:t>Start planning now to submit a proposal to present!</a:t>
            </a:r>
          </a:p>
          <a:p>
            <a:pPr marL="342900" indent="-342900">
              <a:buFont typeface="Wingdings" panose="020B0604020202020204" pitchFamily="34" charset="0"/>
              <a:buChar char="Ø"/>
            </a:pPr>
            <a:r>
              <a:rPr lang="en-US" sz="2400" dirty="0">
                <a:latin typeface="Times New Roman"/>
                <a:cs typeface="Times New Roman"/>
              </a:rPr>
              <a:t>Ideas and Topics for a</a:t>
            </a:r>
            <a:br>
              <a:rPr lang="en-US" sz="2400" dirty="0">
                <a:latin typeface="Times New Roman"/>
                <a:cs typeface="Times New Roman"/>
              </a:rPr>
            </a:br>
            <a:r>
              <a:rPr lang="en-US" sz="2400" dirty="0">
                <a:latin typeface="Times New Roman"/>
                <a:cs typeface="Times New Roman"/>
              </a:rPr>
              <a:t>CTE Strand</a:t>
            </a:r>
            <a:endParaRPr lang="en-US" sz="2400" dirty="0"/>
          </a:p>
          <a:p>
            <a:pPr marL="0" indent="0">
              <a:buNone/>
            </a:pPr>
            <a:endParaRPr lang="en-US" sz="2400" dirty="0"/>
          </a:p>
          <a:p>
            <a:pPr marL="0" indent="0">
              <a:buNone/>
            </a:pPr>
            <a:endParaRPr lang="en-US" sz="2400" dirty="0">
              <a:latin typeface="Times New Roman"/>
              <a:cs typeface="Times New Roman"/>
            </a:endParaRPr>
          </a:p>
          <a:p>
            <a:pPr marL="0" indent="0">
              <a:buNone/>
            </a:pPr>
            <a:r>
              <a:rPr lang="en-US" sz="2400" dirty="0">
                <a:latin typeface="Times New Roman"/>
                <a:cs typeface="Times New Roman"/>
              </a:rPr>
              <a:t>October 13-15, 2024</a:t>
            </a:r>
            <a:endParaRPr lang="en-US" dirty="0"/>
          </a:p>
          <a:p>
            <a:pPr marL="0" indent="0">
              <a:buNone/>
            </a:pPr>
            <a:r>
              <a:rPr lang="en-US" sz="2400" dirty="0">
                <a:latin typeface="Times New Roman"/>
                <a:cs typeface="Times New Roman"/>
              </a:rPr>
              <a:t>Convention Center, Raleigh</a:t>
            </a:r>
            <a:endParaRPr lang="en-US" dirty="0"/>
          </a:p>
        </p:txBody>
      </p:sp>
      <p:pic>
        <p:nvPicPr>
          <p:cNvPr id="4" name="Picture 3" descr="Graphic of a person standing in front of a white board pointing at a graph with &quot;Conference Presentation Slides&quot; above it.">
            <a:extLst>
              <a:ext uri="{FF2B5EF4-FFF2-40B4-BE49-F238E27FC236}">
                <a16:creationId xmlns:a16="http://schemas.microsoft.com/office/drawing/2014/main" id="{D73227F7-7832-40E1-6017-CB916C25CF4B}"/>
              </a:ext>
            </a:extLst>
          </p:cNvPr>
          <p:cNvPicPr>
            <a:picLocks noChangeAspect="1"/>
          </p:cNvPicPr>
          <p:nvPr/>
        </p:nvPicPr>
        <p:blipFill>
          <a:blip r:embed="rId3"/>
          <a:stretch>
            <a:fillRect/>
          </a:stretch>
        </p:blipFill>
        <p:spPr>
          <a:xfrm>
            <a:off x="4462337" y="2463301"/>
            <a:ext cx="4343551" cy="2351427"/>
          </a:xfrm>
          <a:prstGeom prst="rect">
            <a:avLst/>
          </a:prstGeom>
          <a:noFill/>
        </p:spPr>
      </p:pic>
    </p:spTree>
    <p:extLst>
      <p:ext uri="{BB962C8B-B14F-4D97-AF65-F5344CB8AC3E}">
        <p14:creationId xmlns:p14="http://schemas.microsoft.com/office/powerpoint/2010/main" val="1860986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026ACD-B92E-C041-8CDF-1A1E842B77D4}"/>
              </a:ext>
            </a:extLst>
          </p:cNvPr>
          <p:cNvSpPr>
            <a:spLocks noGrp="1"/>
          </p:cNvSpPr>
          <p:nvPr>
            <p:ph type="title"/>
          </p:nvPr>
        </p:nvSpPr>
        <p:spPr/>
        <p:txBody>
          <a:bodyPr/>
          <a:lstStyle/>
          <a:p>
            <a:r>
              <a:rPr lang="en-US" dirty="0"/>
              <a:t>Perkins Monthly Updates 2023-24</a:t>
            </a:r>
          </a:p>
        </p:txBody>
      </p:sp>
      <p:pic>
        <p:nvPicPr>
          <p:cNvPr id="4" name="Picture 3">
            <a:extLst>
              <a:ext uri="{FF2B5EF4-FFF2-40B4-BE49-F238E27FC236}">
                <a16:creationId xmlns:a16="http://schemas.microsoft.com/office/drawing/2014/main" id="{1BA95F95-508F-D24C-AD92-363A99834E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7472" y="4509248"/>
            <a:ext cx="4569056" cy="360409"/>
          </a:xfrm>
          <a:prstGeom prst="rect">
            <a:avLst/>
          </a:prstGeom>
        </p:spPr>
      </p:pic>
      <p:sp>
        <p:nvSpPr>
          <p:cNvPr id="5" name="Star: 5 Points 4">
            <a:extLst>
              <a:ext uri="{FF2B5EF4-FFF2-40B4-BE49-F238E27FC236}">
                <a16:creationId xmlns:a16="http://schemas.microsoft.com/office/drawing/2014/main" id="{7EEE0F8A-2708-4F12-AB69-F3E065BBE6EF}"/>
              </a:ext>
            </a:extLst>
          </p:cNvPr>
          <p:cNvSpPr>
            <a:spLocks noChangeAspect="1"/>
          </p:cNvSpPr>
          <p:nvPr/>
        </p:nvSpPr>
        <p:spPr>
          <a:xfrm>
            <a:off x="1089620" y="4193732"/>
            <a:ext cx="548640" cy="548640"/>
          </a:xfrm>
          <a:prstGeom prst="star5">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 name="TextBox 5">
            <a:extLst>
              <a:ext uri="{FF2B5EF4-FFF2-40B4-BE49-F238E27FC236}">
                <a16:creationId xmlns:a16="http://schemas.microsoft.com/office/drawing/2014/main" id="{D93CFF1F-1808-4FC3-86FF-3344F2A97162}"/>
              </a:ext>
            </a:extLst>
          </p:cNvPr>
          <p:cNvSpPr txBox="1"/>
          <p:nvPr/>
        </p:nvSpPr>
        <p:spPr>
          <a:xfrm>
            <a:off x="1722312" y="4006387"/>
            <a:ext cx="6939908" cy="923330"/>
          </a:xfrm>
          <a:prstGeom prst="rect">
            <a:avLst/>
          </a:prstGeom>
          <a:solidFill>
            <a:schemeClr val="bg1"/>
          </a:solidFill>
        </p:spPr>
        <p:txBody>
          <a:bodyPr wrap="square" rtlCol="0">
            <a:spAutoFit/>
          </a:bodyPr>
          <a:lstStyle/>
          <a:p>
            <a:r>
              <a:rPr lang="en-US" dirty="0">
                <a:latin typeface="Times New Roman" panose="02020603050405020304" pitchFamily="18" charset="0"/>
                <a:cs typeface="Times New Roman" panose="02020603050405020304" pitchFamily="18" charset="0"/>
              </a:rPr>
              <a:t>Attendance (or viewing the recording within 30 days) is recorded on monitoring rubric. Recording may be accessed at the same link as the registration.</a:t>
            </a:r>
          </a:p>
        </p:txBody>
      </p:sp>
      <p:pic>
        <p:nvPicPr>
          <p:cNvPr id="8" name="Picture 8" descr="Graphic of a person on a multi-person virtual meeting">
            <a:extLst>
              <a:ext uri="{FF2B5EF4-FFF2-40B4-BE49-F238E27FC236}">
                <a16:creationId xmlns:a16="http://schemas.microsoft.com/office/drawing/2014/main" id="{E16D3CBE-9EA0-F605-B21A-67538FBA619C}"/>
              </a:ext>
            </a:extLst>
          </p:cNvPr>
          <p:cNvPicPr>
            <a:picLocks noChangeAspect="1"/>
          </p:cNvPicPr>
          <p:nvPr/>
        </p:nvPicPr>
        <p:blipFill>
          <a:blip r:embed="rId4"/>
          <a:stretch>
            <a:fillRect/>
          </a:stretch>
        </p:blipFill>
        <p:spPr>
          <a:xfrm>
            <a:off x="6049537" y="1431101"/>
            <a:ext cx="2615953" cy="1420474"/>
          </a:xfrm>
          <a:prstGeom prst="rect">
            <a:avLst/>
          </a:prstGeom>
        </p:spPr>
      </p:pic>
      <p:sp>
        <p:nvSpPr>
          <p:cNvPr id="10" name="Content Placeholder 9">
            <a:extLst>
              <a:ext uri="{FF2B5EF4-FFF2-40B4-BE49-F238E27FC236}">
                <a16:creationId xmlns:a16="http://schemas.microsoft.com/office/drawing/2014/main" id="{890BA6BA-B0B5-C2DD-1969-FD6CADFE105D}"/>
              </a:ext>
            </a:extLst>
          </p:cNvPr>
          <p:cNvSpPr>
            <a:spLocks noGrp="1"/>
          </p:cNvSpPr>
          <p:nvPr>
            <p:ph idx="1"/>
          </p:nvPr>
        </p:nvSpPr>
        <p:spPr>
          <a:xfrm>
            <a:off x="805917" y="1468087"/>
            <a:ext cx="5783165" cy="1510585"/>
          </a:xfrm>
        </p:spPr>
        <p:txBody>
          <a:bodyPr numCol="2"/>
          <a:lstStyle/>
          <a:p>
            <a:r>
              <a:rPr lang="en-US" dirty="0"/>
              <a:t>Jan 9, 2024</a:t>
            </a:r>
          </a:p>
          <a:p>
            <a:r>
              <a:rPr lang="en-US" dirty="0"/>
              <a:t>Feb 13, 2024</a:t>
            </a:r>
          </a:p>
          <a:p>
            <a:r>
              <a:rPr lang="en-US" dirty="0"/>
              <a:t>Mar 12, 2024</a:t>
            </a:r>
          </a:p>
          <a:p>
            <a:r>
              <a:rPr lang="en-US" dirty="0"/>
              <a:t>Apr 9, 2024</a:t>
            </a:r>
          </a:p>
          <a:p>
            <a:r>
              <a:rPr lang="en-US" dirty="0"/>
              <a:t>May 14, 2024</a:t>
            </a:r>
          </a:p>
          <a:p>
            <a:r>
              <a:rPr lang="en-US" dirty="0"/>
              <a:t>Jun 11, 2024</a:t>
            </a:r>
          </a:p>
        </p:txBody>
      </p:sp>
      <p:sp>
        <p:nvSpPr>
          <p:cNvPr id="11" name="TextBox 10">
            <a:extLst>
              <a:ext uri="{FF2B5EF4-FFF2-40B4-BE49-F238E27FC236}">
                <a16:creationId xmlns:a16="http://schemas.microsoft.com/office/drawing/2014/main" id="{A696A040-02D2-6BBE-9529-2C9D01950C2A}"/>
              </a:ext>
            </a:extLst>
          </p:cNvPr>
          <p:cNvSpPr txBox="1"/>
          <p:nvPr/>
        </p:nvSpPr>
        <p:spPr>
          <a:xfrm>
            <a:off x="1" y="3479180"/>
            <a:ext cx="9143999" cy="400110"/>
          </a:xfrm>
          <a:prstGeom prst="rect">
            <a:avLst/>
          </a:prstGeom>
          <a:noFill/>
        </p:spPr>
        <p:txBody>
          <a:bodyPr wrap="square" rtlCol="0">
            <a:spAutoFit/>
          </a:bodyPr>
          <a:lstStyle/>
          <a:p>
            <a:pPr algn="ctr"/>
            <a:r>
              <a:rPr lang="en-US" sz="2000" dirty="0">
                <a:solidFill>
                  <a:srgbClr val="FF0000"/>
                </a:solidFill>
                <a:sym typeface="Wingdings 2" panose="05020102010507070707" pitchFamily="18" charset="2"/>
              </a:rPr>
              <a:t> </a:t>
            </a:r>
            <a:r>
              <a:rPr lang="en-US" sz="2000" dirty="0">
                <a:solidFill>
                  <a:srgbClr val="FF0000"/>
                </a:solidFill>
              </a:rPr>
              <a:t>Register now so they are on your calendar! www.ncperkins.org/presentations</a:t>
            </a:r>
          </a:p>
        </p:txBody>
      </p:sp>
    </p:spTree>
    <p:extLst>
      <p:ext uri="{BB962C8B-B14F-4D97-AF65-F5344CB8AC3E}">
        <p14:creationId xmlns:p14="http://schemas.microsoft.com/office/powerpoint/2010/main" val="982373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olid color map of NC with &quot;Raising the Awareness of Career Pathways in North Carolina&quot; on it. ">
            <a:extLst>
              <a:ext uri="{FF2B5EF4-FFF2-40B4-BE49-F238E27FC236}">
                <a16:creationId xmlns:a16="http://schemas.microsoft.com/office/drawing/2014/main" id="{E06B712A-B23D-46E2-A5A9-C7D47597F4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82164" y="2962728"/>
            <a:ext cx="4762200" cy="1755636"/>
          </a:xfrm>
          <a:prstGeom prst="rect">
            <a:avLst/>
          </a:prstGeom>
        </p:spPr>
      </p:pic>
      <p:sp>
        <p:nvSpPr>
          <p:cNvPr id="3" name="Content Placeholder 2">
            <a:extLst>
              <a:ext uri="{FF2B5EF4-FFF2-40B4-BE49-F238E27FC236}">
                <a16:creationId xmlns:a16="http://schemas.microsoft.com/office/drawing/2014/main" id="{7B75403E-48F7-6F48-9574-571E50D00F7B}"/>
              </a:ext>
            </a:extLst>
          </p:cNvPr>
          <p:cNvSpPr>
            <a:spLocks noGrp="1"/>
          </p:cNvSpPr>
          <p:nvPr>
            <p:ph idx="1"/>
          </p:nvPr>
        </p:nvSpPr>
        <p:spPr>
          <a:xfrm>
            <a:off x="628649" y="1626577"/>
            <a:ext cx="6747883" cy="3516922"/>
          </a:xfrm>
        </p:spPr>
        <p:txBody>
          <a:bodyPr vert="horz" lIns="91440" tIns="45720" rIns="91440" bIns="45720" rtlCol="0" anchor="t">
            <a:noAutofit/>
          </a:bodyPr>
          <a:lstStyle/>
          <a:p>
            <a:pPr marL="0" indent="0">
              <a:buNone/>
            </a:pPr>
            <a:r>
              <a:rPr lang="en-US" sz="2000" dirty="0">
                <a:latin typeface="Calibri"/>
                <a:cs typeface="Times New Roman"/>
              </a:rPr>
              <a:t>Jan. 17 – Engineering Technology</a:t>
            </a:r>
            <a:endParaRPr lang="en-US" sz="2000" dirty="0">
              <a:latin typeface="Calibri"/>
            </a:endParaRPr>
          </a:p>
          <a:p>
            <a:pPr marL="0" indent="0">
              <a:buNone/>
            </a:pPr>
            <a:r>
              <a:rPr lang="en-US" sz="2000" dirty="0">
                <a:latin typeface="Calibri"/>
                <a:cs typeface="Times New Roman"/>
              </a:rPr>
              <a:t>Feb. 21 – Biotechnology &amp; Clinical Trials Research Associate</a:t>
            </a:r>
            <a:endParaRPr lang="en-US" sz="2000" dirty="0">
              <a:latin typeface="Calibri"/>
            </a:endParaRPr>
          </a:p>
          <a:p>
            <a:pPr marL="0" indent="0">
              <a:buNone/>
            </a:pPr>
            <a:r>
              <a:rPr lang="en-US" sz="2000" dirty="0">
                <a:latin typeface="Calibri"/>
                <a:cs typeface="Times New Roman"/>
              </a:rPr>
              <a:t>Mar. 20 – Business Administration</a:t>
            </a:r>
            <a:endParaRPr lang="en-US" sz="2000" dirty="0">
              <a:latin typeface="Calibri"/>
            </a:endParaRPr>
          </a:p>
          <a:p>
            <a:pPr marL="0" indent="0">
              <a:buNone/>
            </a:pPr>
            <a:r>
              <a:rPr lang="en-US" sz="2000" dirty="0">
                <a:latin typeface="Calibri"/>
                <a:cs typeface="Times New Roman"/>
              </a:rPr>
              <a:t>Apr. 17 – Public Safety</a:t>
            </a:r>
            <a:endParaRPr lang="en-US" sz="2000" dirty="0">
              <a:latin typeface="Calibri"/>
            </a:endParaRPr>
          </a:p>
          <a:p>
            <a:pPr marL="0" indent="0">
              <a:buNone/>
            </a:pPr>
            <a:r>
              <a:rPr lang="en-US" sz="2000" dirty="0">
                <a:latin typeface="Calibri"/>
                <a:cs typeface="Times New Roman"/>
              </a:rPr>
              <a:t>May 15 – Cyber Crime Technology</a:t>
            </a:r>
            <a:endParaRPr lang="en-US" sz="2000" dirty="0">
              <a:latin typeface="Calibri"/>
            </a:endParaRPr>
          </a:p>
          <a:p>
            <a:pPr marL="0" indent="0">
              <a:buNone/>
            </a:pPr>
            <a:endParaRPr lang="en-US" sz="2000" dirty="0">
              <a:latin typeface="Calibri"/>
            </a:endParaRPr>
          </a:p>
          <a:p>
            <a:pPr marL="0" indent="0">
              <a:buNone/>
            </a:pPr>
            <a:endParaRPr lang="en-US" sz="2000" dirty="0">
              <a:latin typeface="Calibri"/>
            </a:endParaRPr>
          </a:p>
          <a:p>
            <a:pPr marL="0" indent="0">
              <a:buNone/>
            </a:pPr>
            <a:endParaRPr lang="en-US" sz="2000" dirty="0">
              <a:latin typeface="Calibri"/>
            </a:endParaRPr>
          </a:p>
          <a:p>
            <a:pPr marL="0" indent="0">
              <a:buNone/>
            </a:pPr>
            <a:r>
              <a:rPr lang="en-US" sz="2000" dirty="0">
                <a:solidFill>
                  <a:srgbClr val="FF0000"/>
                </a:solidFill>
                <a:latin typeface="Calibri"/>
                <a:cs typeface="Times New Roman"/>
              </a:rPr>
              <a:t>Register for all webinars at www.ncperkins.org/presentations</a:t>
            </a:r>
          </a:p>
        </p:txBody>
      </p:sp>
      <p:sp>
        <p:nvSpPr>
          <p:cNvPr id="2" name="Title 1">
            <a:extLst>
              <a:ext uri="{FF2B5EF4-FFF2-40B4-BE49-F238E27FC236}">
                <a16:creationId xmlns:a16="http://schemas.microsoft.com/office/drawing/2014/main" id="{E8903D9B-AA24-1841-B4BE-F88B9014FD45}"/>
              </a:ext>
            </a:extLst>
          </p:cNvPr>
          <p:cNvSpPr>
            <a:spLocks noGrp="1"/>
          </p:cNvSpPr>
          <p:nvPr>
            <p:ph type="title"/>
          </p:nvPr>
        </p:nvSpPr>
        <p:spPr/>
        <p:txBody>
          <a:bodyPr/>
          <a:lstStyle/>
          <a:p>
            <a:r>
              <a:rPr lang="en-US" dirty="0"/>
              <a:t>Raising the Awareness of Career Pathways Monthly Webinars</a:t>
            </a:r>
          </a:p>
        </p:txBody>
      </p:sp>
    </p:spTree>
    <p:extLst>
      <p:ext uri="{BB962C8B-B14F-4D97-AF65-F5344CB8AC3E}">
        <p14:creationId xmlns:p14="http://schemas.microsoft.com/office/powerpoint/2010/main" val="205625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C9F468-AF7A-4AFF-ACCD-586464FF9253}"/>
              </a:ext>
            </a:extLst>
          </p:cNvPr>
          <p:cNvSpPr>
            <a:spLocks noGrp="1"/>
          </p:cNvSpPr>
          <p:nvPr>
            <p:ph type="title"/>
          </p:nvPr>
        </p:nvSpPr>
        <p:spPr/>
        <p:txBody>
          <a:bodyPr/>
          <a:lstStyle/>
          <a:p>
            <a:r>
              <a:rPr lang="en-US" dirty="0"/>
              <a:t>Technical Assistance is available</a:t>
            </a:r>
          </a:p>
        </p:txBody>
      </p:sp>
      <p:pic>
        <p:nvPicPr>
          <p:cNvPr id="4" name="Picture 3" descr="Graphic of many raised hands with &quot;hey! I got a question&quot; above them">
            <a:extLst>
              <a:ext uri="{FF2B5EF4-FFF2-40B4-BE49-F238E27FC236}">
                <a16:creationId xmlns:a16="http://schemas.microsoft.com/office/drawing/2014/main" id="{72D817B2-A4F5-48AF-ABE1-A9EA514A8F3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1181" t="5328" r="10533"/>
          <a:stretch/>
        </p:blipFill>
        <p:spPr>
          <a:xfrm>
            <a:off x="4637905" y="1309890"/>
            <a:ext cx="4238167" cy="3707243"/>
          </a:xfrm>
          <a:prstGeom prst="rect">
            <a:avLst/>
          </a:prstGeom>
        </p:spPr>
      </p:pic>
      <p:sp>
        <p:nvSpPr>
          <p:cNvPr id="2" name="Content Placeholder 1">
            <a:extLst>
              <a:ext uri="{FF2B5EF4-FFF2-40B4-BE49-F238E27FC236}">
                <a16:creationId xmlns:a16="http://schemas.microsoft.com/office/drawing/2014/main" id="{97888FD6-A8C0-4D67-BB13-8A56650CA7C2}"/>
              </a:ext>
            </a:extLst>
          </p:cNvPr>
          <p:cNvSpPr>
            <a:spLocks noGrp="1"/>
          </p:cNvSpPr>
          <p:nvPr>
            <p:ph idx="1"/>
          </p:nvPr>
        </p:nvSpPr>
        <p:spPr>
          <a:xfrm>
            <a:off x="628650" y="1578077"/>
            <a:ext cx="3877447" cy="3291580"/>
          </a:xfrm>
        </p:spPr>
        <p:txBody>
          <a:bodyPr>
            <a:normAutofit/>
          </a:bodyPr>
          <a:lstStyle/>
          <a:p>
            <a:pPr marL="0" indent="0">
              <a:buNone/>
            </a:pPr>
            <a:r>
              <a:rPr lang="en-US" sz="2400" b="1" dirty="0">
                <a:solidFill>
                  <a:srgbClr val="7030A0"/>
                </a:solidFill>
              </a:rPr>
              <a:t>We are here to help! </a:t>
            </a:r>
          </a:p>
          <a:p>
            <a:pPr marL="0" indent="0">
              <a:buNone/>
            </a:pPr>
            <a:endParaRPr lang="en-US" sz="2400" dirty="0"/>
          </a:p>
          <a:p>
            <a:pPr marL="0" indent="0">
              <a:buNone/>
            </a:pPr>
            <a:r>
              <a:rPr lang="en-US" sz="2400" dirty="0"/>
              <a:t>Team Perkins is available by </a:t>
            </a:r>
            <a:br>
              <a:rPr lang="en-US" sz="2400" dirty="0"/>
            </a:br>
            <a:r>
              <a:rPr lang="en-US" sz="2400" dirty="0"/>
              <a:t>phone, email, virtually, or </a:t>
            </a:r>
            <a:br>
              <a:rPr lang="en-US" sz="2400" dirty="0"/>
            </a:br>
            <a:r>
              <a:rPr lang="en-US" sz="2400" dirty="0"/>
              <a:t>in-person</a:t>
            </a:r>
          </a:p>
        </p:txBody>
      </p:sp>
    </p:spTree>
    <p:extLst>
      <p:ext uri="{BB962C8B-B14F-4D97-AF65-F5344CB8AC3E}">
        <p14:creationId xmlns:p14="http://schemas.microsoft.com/office/powerpoint/2010/main" val="4293052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Develop more full the academic knowledge and technical and employability skills of secondary education students and postsecondary education students who elect to enroll in CTE Programs and Programs of Study"/>
          <p:cNvSpPr txBox="1">
            <a:spLocks noGrp="1"/>
          </p:cNvSpPr>
          <p:nvPr>
            <p:ph idx="1"/>
          </p:nvPr>
        </p:nvSpPr>
        <p:spPr>
          <a:xfrm>
            <a:off x="1175395" y="1286886"/>
            <a:ext cx="7361726" cy="3548753"/>
          </a:xfrm>
        </p:spPr>
        <p:txBody>
          <a:bodyPr vert="horz" lIns="91440" tIns="45720" rIns="91440" bIns="45720" rtlCol="0" anchor="t">
            <a:normAutofit/>
          </a:bodyPr>
          <a:lstStyle/>
          <a:p>
            <a:pPr marL="0" indent="0">
              <a:spcBef>
                <a:spcPts val="0"/>
              </a:spcBef>
              <a:spcAft>
                <a:spcPts val="900"/>
              </a:spcAft>
              <a:buNone/>
            </a:pPr>
            <a:r>
              <a:rPr lang="en-US" sz="2400" dirty="0">
                <a:latin typeface="Times New Roman"/>
                <a:cs typeface="Times New Roman"/>
              </a:rPr>
              <a:t>Develop more fully the </a:t>
            </a:r>
            <a:r>
              <a:rPr lang="en-US" sz="2400" b="1" dirty="0">
                <a:latin typeface="Times New Roman"/>
                <a:cs typeface="Times New Roman"/>
              </a:rPr>
              <a:t>academic</a:t>
            </a:r>
            <a:r>
              <a:rPr lang="en-US" sz="2400" dirty="0">
                <a:latin typeface="Times New Roman"/>
                <a:cs typeface="Times New Roman"/>
              </a:rPr>
              <a:t> knowledge and </a:t>
            </a:r>
            <a:r>
              <a:rPr lang="en-US" sz="2400" b="1" dirty="0">
                <a:latin typeface="Times New Roman"/>
                <a:cs typeface="Times New Roman"/>
              </a:rPr>
              <a:t>technical </a:t>
            </a:r>
            <a:r>
              <a:rPr lang="en-US" sz="2400" dirty="0">
                <a:latin typeface="Times New Roman"/>
                <a:cs typeface="Times New Roman"/>
              </a:rPr>
              <a:t>and </a:t>
            </a:r>
            <a:r>
              <a:rPr lang="en-US" sz="2400" b="1" dirty="0">
                <a:latin typeface="Times New Roman"/>
                <a:cs typeface="Times New Roman"/>
              </a:rPr>
              <a:t>employability skills </a:t>
            </a:r>
            <a:r>
              <a:rPr lang="en-US" sz="2400" dirty="0">
                <a:latin typeface="Times New Roman"/>
                <a:cs typeface="Times New Roman"/>
              </a:rPr>
              <a:t>of secondary education students and </a:t>
            </a:r>
            <a:r>
              <a:rPr lang="en-US" sz="2400" b="1" dirty="0">
                <a:latin typeface="Times New Roman"/>
                <a:cs typeface="Times New Roman"/>
              </a:rPr>
              <a:t>postsecondary education students who elect to enroll</a:t>
            </a:r>
            <a:r>
              <a:rPr lang="en-US" sz="2400" dirty="0">
                <a:latin typeface="Times New Roman"/>
                <a:cs typeface="Times New Roman"/>
              </a:rPr>
              <a:t> in CTE curriculum programs and programs of study</a:t>
            </a:r>
          </a:p>
        </p:txBody>
      </p:sp>
      <p:sp>
        <p:nvSpPr>
          <p:cNvPr id="122" name="Purpose"/>
          <p:cNvSpPr txBox="1">
            <a:spLocks noGrp="1"/>
          </p:cNvSpPr>
          <p:nvPr>
            <p:ph type="title"/>
          </p:nvPr>
        </p:nvSpPr>
        <p:spPr/>
        <p:txBody>
          <a:bodyPr/>
          <a:lstStyle/>
          <a:p>
            <a:r>
              <a:rPr lang="en-US" dirty="0"/>
              <a:t>Purpose of Perkins </a:t>
            </a:r>
          </a:p>
        </p:txBody>
      </p:sp>
      <p:pic>
        <p:nvPicPr>
          <p:cNvPr id="3" name="Picture 2" descr="Logo for CTE that says &quot;Learning that works for North Carolina&quot;">
            <a:extLst>
              <a:ext uri="{FF2B5EF4-FFF2-40B4-BE49-F238E27FC236}">
                <a16:creationId xmlns:a16="http://schemas.microsoft.com/office/drawing/2014/main" id="{F86A49C7-2903-356D-E9B4-8862026E76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2748" y="3695701"/>
            <a:ext cx="4198504" cy="1321432"/>
          </a:xfrm>
          <a:prstGeom prst="rect">
            <a:avLst/>
          </a:prstGeom>
        </p:spPr>
      </p:pic>
    </p:spTree>
    <p:extLst>
      <p:ext uri="{BB962C8B-B14F-4D97-AF65-F5344CB8AC3E}">
        <p14:creationId xmlns:p14="http://schemas.microsoft.com/office/powerpoint/2010/main" val="4118415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p of NC with each college indicated by a symbol showing their CTE Coordinator">
            <a:extLst>
              <a:ext uri="{FF2B5EF4-FFF2-40B4-BE49-F238E27FC236}">
                <a16:creationId xmlns:a16="http://schemas.microsoft.com/office/drawing/2014/main" id="{BD1187ED-3BB2-C19C-FFE8-AC752D8945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510712"/>
            <a:ext cx="7886700" cy="3095530"/>
          </a:xfrm>
          <a:prstGeom prst="rect">
            <a:avLst/>
          </a:prstGeom>
          <a:noFill/>
        </p:spPr>
      </p:pic>
      <p:sp>
        <p:nvSpPr>
          <p:cNvPr id="2" name="Title 1">
            <a:extLst>
              <a:ext uri="{FF2B5EF4-FFF2-40B4-BE49-F238E27FC236}">
                <a16:creationId xmlns:a16="http://schemas.microsoft.com/office/drawing/2014/main" id="{3C74D553-0B80-DBAC-124F-96A3D9051FCE}"/>
              </a:ext>
            </a:extLst>
          </p:cNvPr>
          <p:cNvSpPr>
            <a:spLocks noGrp="1"/>
          </p:cNvSpPr>
          <p:nvPr>
            <p:ph type="title"/>
          </p:nvPr>
        </p:nvSpPr>
        <p:spPr>
          <a:xfrm>
            <a:off x="1297859" y="126367"/>
            <a:ext cx="7364361" cy="994172"/>
          </a:xfrm>
        </p:spPr>
        <p:txBody>
          <a:bodyPr anchor="ct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t>Colleges by CTE Coordinator</a:t>
            </a:r>
          </a:p>
        </p:txBody>
      </p:sp>
      <p:sp>
        <p:nvSpPr>
          <p:cNvPr id="8" name="Right Triangle 7">
            <a:extLst>
              <a:ext uri="{FF2B5EF4-FFF2-40B4-BE49-F238E27FC236}">
                <a16:creationId xmlns:a16="http://schemas.microsoft.com/office/drawing/2014/main" id="{D819163F-08AA-50AC-9C72-7FA6BCFB1695}"/>
              </a:ext>
            </a:extLst>
          </p:cNvPr>
          <p:cNvSpPr/>
          <p:nvPr/>
        </p:nvSpPr>
        <p:spPr>
          <a:xfrm rot="6077409">
            <a:off x="442165" y="1786384"/>
            <a:ext cx="1656522" cy="167169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a:p>
        </p:txBody>
      </p:sp>
      <p:sp>
        <p:nvSpPr>
          <p:cNvPr id="9" name="Rectangle 8">
            <a:extLst>
              <a:ext uri="{FF2B5EF4-FFF2-40B4-BE49-F238E27FC236}">
                <a16:creationId xmlns:a16="http://schemas.microsoft.com/office/drawing/2014/main" id="{80BC1381-36D8-457F-86C6-B128D9AE2209}"/>
              </a:ext>
            </a:extLst>
          </p:cNvPr>
          <p:cNvSpPr/>
          <p:nvPr/>
        </p:nvSpPr>
        <p:spPr>
          <a:xfrm>
            <a:off x="561475" y="3424989"/>
            <a:ext cx="3136231"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0B0DF116-2BDB-3902-B1DA-A63FB3D655F7}"/>
              </a:ext>
            </a:extLst>
          </p:cNvPr>
          <p:cNvSpPr/>
          <p:nvPr/>
        </p:nvSpPr>
        <p:spPr>
          <a:xfrm>
            <a:off x="3516806" y="3632787"/>
            <a:ext cx="1097807" cy="11638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a:p>
        </p:txBody>
      </p:sp>
      <p:sp>
        <p:nvSpPr>
          <p:cNvPr id="11" name="Right Triangle 10">
            <a:extLst>
              <a:ext uri="{FF2B5EF4-FFF2-40B4-BE49-F238E27FC236}">
                <a16:creationId xmlns:a16="http://schemas.microsoft.com/office/drawing/2014/main" id="{199A9D01-653C-9F67-491C-C29215F64B30}"/>
              </a:ext>
            </a:extLst>
          </p:cNvPr>
          <p:cNvSpPr/>
          <p:nvPr/>
        </p:nvSpPr>
        <p:spPr>
          <a:xfrm rot="345700">
            <a:off x="4533300" y="3708472"/>
            <a:ext cx="1570774" cy="1251699"/>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a:p>
        </p:txBody>
      </p:sp>
      <p:sp>
        <p:nvSpPr>
          <p:cNvPr id="12" name="Right Triangle 11">
            <a:extLst>
              <a:ext uri="{FF2B5EF4-FFF2-40B4-BE49-F238E27FC236}">
                <a16:creationId xmlns:a16="http://schemas.microsoft.com/office/drawing/2014/main" id="{37510252-5BB3-689E-52E8-102D7FE9768A}"/>
              </a:ext>
            </a:extLst>
          </p:cNvPr>
          <p:cNvSpPr/>
          <p:nvPr/>
        </p:nvSpPr>
        <p:spPr>
          <a:xfrm rot="16557905">
            <a:off x="6464470" y="2666452"/>
            <a:ext cx="2091295" cy="2254139"/>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a:p>
        </p:txBody>
      </p:sp>
      <p:sp>
        <p:nvSpPr>
          <p:cNvPr id="13" name="TextBox 12">
            <a:extLst>
              <a:ext uri="{FF2B5EF4-FFF2-40B4-BE49-F238E27FC236}">
                <a16:creationId xmlns:a16="http://schemas.microsoft.com/office/drawing/2014/main" id="{F959E1B5-EB5F-93D2-D467-FE61A6AB26C9}"/>
              </a:ext>
            </a:extLst>
          </p:cNvPr>
          <p:cNvSpPr txBox="1"/>
          <p:nvPr/>
        </p:nvSpPr>
        <p:spPr>
          <a:xfrm>
            <a:off x="376989" y="3525175"/>
            <a:ext cx="3979902" cy="1544846"/>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ct val="107000"/>
              </a:lnSpc>
              <a:spcAft>
                <a:spcPts val="800"/>
              </a:spcAft>
            </a:pPr>
            <a:r>
              <a:rPr lang="en-US" sz="1600" b="1" u="sng" dirty="0">
                <a:latin typeface="Calibri" panose="020F0502020204030204" pitchFamily="34" charset="0"/>
                <a:ea typeface="Calibri" panose="020F0502020204030204" pitchFamily="34" charset="0"/>
                <a:cs typeface="Times New Roman" panose="02020603050405020304" pitchFamily="18" charset="0"/>
              </a:rPr>
              <a:t>CTE COORDINATOR – MAIN CONTACT</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indent="457189">
              <a:lnSpc>
                <a:spcPct val="107000"/>
              </a:lnSpc>
              <a:spcAft>
                <a:spcPts val="1200"/>
              </a:spcAft>
            </a:pPr>
            <a:r>
              <a:rPr lang="en-US" sz="1600" dirty="0">
                <a:latin typeface="Calibri" panose="020F0502020204030204" pitchFamily="34" charset="0"/>
                <a:ea typeface="Calibri" panose="020F0502020204030204" pitchFamily="34" charset="0"/>
                <a:cs typeface="Times New Roman" panose="02020603050405020304" pitchFamily="18" charset="0"/>
              </a:rPr>
              <a:t>Stefanie Schroeder	</a:t>
            </a:r>
          </a:p>
          <a:p>
            <a:pPr indent="457189">
              <a:lnSpc>
                <a:spcPct val="107000"/>
              </a:lnSpc>
              <a:spcAft>
                <a:spcPts val="1200"/>
              </a:spcAft>
            </a:pPr>
            <a:r>
              <a:rPr lang="en-US" sz="1600" dirty="0">
                <a:latin typeface="Calibri" panose="020F0502020204030204" pitchFamily="34" charset="0"/>
                <a:ea typeface="Calibri" panose="020F0502020204030204" pitchFamily="34" charset="0"/>
                <a:cs typeface="Times New Roman" panose="02020603050405020304" pitchFamily="18" charset="0"/>
              </a:rPr>
              <a:t>Patti Coultas</a:t>
            </a:r>
          </a:p>
          <a:p>
            <a:pPr indent="457189">
              <a:lnSpc>
                <a:spcPct val="107000"/>
              </a:lnSpc>
              <a:spcAft>
                <a:spcPts val="1200"/>
              </a:spcAft>
            </a:pPr>
            <a:r>
              <a:rPr lang="en-US" sz="1600" dirty="0">
                <a:latin typeface="Calibri" panose="020F0502020204030204" pitchFamily="34" charset="0"/>
                <a:ea typeface="Calibri" panose="020F0502020204030204" pitchFamily="34" charset="0"/>
                <a:cs typeface="Times New Roman" panose="02020603050405020304" pitchFamily="18" charset="0"/>
              </a:rPr>
              <a:t>Mary Olvera</a:t>
            </a:r>
          </a:p>
        </p:txBody>
      </p:sp>
      <p:sp>
        <p:nvSpPr>
          <p:cNvPr id="14" name="Oval 13">
            <a:extLst>
              <a:ext uri="{FF2B5EF4-FFF2-40B4-BE49-F238E27FC236}">
                <a16:creationId xmlns:a16="http://schemas.microsoft.com/office/drawing/2014/main" id="{63CEAE36-C907-D52F-027E-25C29F2EDD9D}"/>
              </a:ext>
            </a:extLst>
          </p:cNvPr>
          <p:cNvSpPr/>
          <p:nvPr/>
        </p:nvSpPr>
        <p:spPr>
          <a:xfrm>
            <a:off x="468223" y="3914274"/>
            <a:ext cx="320843" cy="320040"/>
          </a:xfrm>
          <a:prstGeom prst="ellipse">
            <a:avLst/>
          </a:prstGeom>
          <a:solidFill>
            <a:srgbClr val="F33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a:p>
        </p:txBody>
      </p:sp>
      <p:sp>
        <p:nvSpPr>
          <p:cNvPr id="15" name="Rectangle 14">
            <a:extLst>
              <a:ext uri="{FF2B5EF4-FFF2-40B4-BE49-F238E27FC236}">
                <a16:creationId xmlns:a16="http://schemas.microsoft.com/office/drawing/2014/main" id="{ECB342F2-D626-E31B-D21C-43B0C60D343B}"/>
              </a:ext>
            </a:extLst>
          </p:cNvPr>
          <p:cNvSpPr/>
          <p:nvPr/>
        </p:nvSpPr>
        <p:spPr>
          <a:xfrm rot="2591184">
            <a:off x="560063" y="4005713"/>
            <a:ext cx="137160"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a:p>
        </p:txBody>
      </p:sp>
      <p:sp>
        <p:nvSpPr>
          <p:cNvPr id="16" name="Star: 5 Points 15">
            <a:extLst>
              <a:ext uri="{FF2B5EF4-FFF2-40B4-BE49-F238E27FC236}">
                <a16:creationId xmlns:a16="http://schemas.microsoft.com/office/drawing/2014/main" id="{73B7D8F7-A933-9971-6682-E47E937158CC}"/>
              </a:ext>
            </a:extLst>
          </p:cNvPr>
          <p:cNvSpPr/>
          <p:nvPr/>
        </p:nvSpPr>
        <p:spPr>
          <a:xfrm>
            <a:off x="472324" y="4723833"/>
            <a:ext cx="320040" cy="32004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a:p>
        </p:txBody>
      </p:sp>
      <p:sp>
        <p:nvSpPr>
          <p:cNvPr id="17" name="Teardrop 16">
            <a:extLst>
              <a:ext uri="{FF2B5EF4-FFF2-40B4-BE49-F238E27FC236}">
                <a16:creationId xmlns:a16="http://schemas.microsoft.com/office/drawing/2014/main" id="{5CA8890B-8997-32F0-ECC9-7235D461EFB6}"/>
              </a:ext>
            </a:extLst>
          </p:cNvPr>
          <p:cNvSpPr>
            <a:spLocks noChangeAspect="1"/>
          </p:cNvSpPr>
          <p:nvPr/>
        </p:nvSpPr>
        <p:spPr>
          <a:xfrm rot="8214605">
            <a:off x="494121" y="4338936"/>
            <a:ext cx="269044" cy="271744"/>
          </a:xfrm>
          <a:prstGeom prst="teardrop">
            <a:avLst/>
          </a:prstGeom>
          <a:solidFill>
            <a:srgbClr val="9B0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a:p>
        </p:txBody>
      </p:sp>
      <p:sp>
        <p:nvSpPr>
          <p:cNvPr id="18" name="Oval 17">
            <a:extLst>
              <a:ext uri="{FF2B5EF4-FFF2-40B4-BE49-F238E27FC236}">
                <a16:creationId xmlns:a16="http://schemas.microsoft.com/office/drawing/2014/main" id="{5BDF3EA5-7D1D-EE8B-A632-5EAD3EC0131F}"/>
              </a:ext>
            </a:extLst>
          </p:cNvPr>
          <p:cNvSpPr/>
          <p:nvPr/>
        </p:nvSpPr>
        <p:spPr>
          <a:xfrm>
            <a:off x="560063" y="4386630"/>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a:p>
        </p:txBody>
      </p:sp>
      <p:sp>
        <p:nvSpPr>
          <p:cNvPr id="19" name="Right Triangle 18">
            <a:extLst>
              <a:ext uri="{FF2B5EF4-FFF2-40B4-BE49-F238E27FC236}">
                <a16:creationId xmlns:a16="http://schemas.microsoft.com/office/drawing/2014/main" id="{0E24D3D5-FFA7-5F59-2DE6-7111FFFD9AB8}"/>
              </a:ext>
            </a:extLst>
          </p:cNvPr>
          <p:cNvSpPr/>
          <p:nvPr/>
        </p:nvSpPr>
        <p:spPr>
          <a:xfrm rot="6077409">
            <a:off x="1674152" y="1395893"/>
            <a:ext cx="1156201" cy="112387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a:p>
        </p:txBody>
      </p:sp>
      <p:sp>
        <p:nvSpPr>
          <p:cNvPr id="20" name="Right Triangle 19">
            <a:extLst>
              <a:ext uri="{FF2B5EF4-FFF2-40B4-BE49-F238E27FC236}">
                <a16:creationId xmlns:a16="http://schemas.microsoft.com/office/drawing/2014/main" id="{BD9E4984-BE34-6CAE-683A-CE28B7C5E558}"/>
              </a:ext>
            </a:extLst>
          </p:cNvPr>
          <p:cNvSpPr/>
          <p:nvPr/>
        </p:nvSpPr>
        <p:spPr>
          <a:xfrm rot="18477940">
            <a:off x="370178" y="565349"/>
            <a:ext cx="1656522" cy="167169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a:p>
        </p:txBody>
      </p:sp>
    </p:spTree>
    <p:extLst>
      <p:ext uri="{BB962C8B-B14F-4D97-AF65-F5344CB8AC3E}">
        <p14:creationId xmlns:p14="http://schemas.microsoft.com/office/powerpoint/2010/main" val="3233064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62E7925-1878-981C-D0C9-2C9F15DD0AA7}"/>
              </a:ext>
            </a:extLst>
          </p:cNvPr>
          <p:cNvSpPr>
            <a:spLocks noGrp="1"/>
          </p:cNvSpPr>
          <p:nvPr>
            <p:ph idx="1"/>
          </p:nvPr>
        </p:nvSpPr>
        <p:spPr>
          <a:xfrm>
            <a:off x="889819" y="1424354"/>
            <a:ext cx="7364361" cy="3425725"/>
          </a:xfrm>
        </p:spPr>
        <p:txBody>
          <a:bodyPr>
            <a:normAutofit/>
          </a:bodyPr>
          <a:lstStyle/>
          <a:p>
            <a:pPr>
              <a:spcAft>
                <a:spcPts val="1200"/>
              </a:spcAft>
            </a:pPr>
            <a:r>
              <a:rPr lang="en-US" dirty="0"/>
              <a:t>Locally Articulated Course List (HS-CC)</a:t>
            </a:r>
          </a:p>
          <a:p>
            <a:pPr>
              <a:spcAft>
                <a:spcPts val="1200"/>
              </a:spcAft>
            </a:pPr>
            <a:r>
              <a:rPr lang="en-US" dirty="0"/>
              <a:t>9-14 Pathways</a:t>
            </a:r>
          </a:p>
          <a:p>
            <a:pPr>
              <a:spcAft>
                <a:spcPts val="1200"/>
              </a:spcAft>
            </a:pPr>
            <a:r>
              <a:rPr lang="en-US" dirty="0"/>
              <a:t>Mid-Year Local Plan Status Update (add status to most recent modified plan)</a:t>
            </a:r>
          </a:p>
          <a:p>
            <a:pPr>
              <a:spcAft>
                <a:spcPts val="1200"/>
              </a:spcAft>
            </a:pPr>
            <a:r>
              <a:rPr lang="en-US" dirty="0"/>
              <a:t>XDBR for December 31, 2023</a:t>
            </a:r>
          </a:p>
          <a:p>
            <a:pPr>
              <a:spcAft>
                <a:spcPts val="1200"/>
              </a:spcAft>
            </a:pPr>
            <a:r>
              <a:rPr lang="en-US" dirty="0"/>
              <a:t>Semi-Annual Time Certifications for July – December 2023</a:t>
            </a:r>
          </a:p>
          <a:p>
            <a:pPr>
              <a:spcAft>
                <a:spcPts val="1200"/>
              </a:spcAft>
            </a:pPr>
            <a:r>
              <a:rPr lang="en-US" dirty="0"/>
              <a:t>Perkins 2023-24 Mid-Year Questions</a:t>
            </a:r>
          </a:p>
        </p:txBody>
      </p:sp>
      <p:sp>
        <p:nvSpPr>
          <p:cNvPr id="3" name="Title 2">
            <a:extLst>
              <a:ext uri="{FF2B5EF4-FFF2-40B4-BE49-F238E27FC236}">
                <a16:creationId xmlns:a16="http://schemas.microsoft.com/office/drawing/2014/main" id="{0C28F9F2-73B8-8BF4-86BA-B8AFAD9CA706}"/>
              </a:ext>
            </a:extLst>
          </p:cNvPr>
          <p:cNvSpPr>
            <a:spLocks noGrp="1"/>
          </p:cNvSpPr>
          <p:nvPr>
            <p:ph type="title"/>
          </p:nvPr>
        </p:nvSpPr>
        <p:spPr/>
        <p:txBody>
          <a:bodyPr/>
          <a:lstStyle/>
          <a:p>
            <a:r>
              <a:rPr lang="en-US" dirty="0"/>
              <a:t>Documents Due January 12, 2024</a:t>
            </a:r>
          </a:p>
        </p:txBody>
      </p:sp>
    </p:spTree>
    <p:extLst>
      <p:ext uri="{BB962C8B-B14F-4D97-AF65-F5344CB8AC3E}">
        <p14:creationId xmlns:p14="http://schemas.microsoft.com/office/powerpoint/2010/main" val="2937262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CDC3F9-08E2-C176-98B4-B6A3E8A8A87A}"/>
              </a:ext>
            </a:extLst>
          </p:cNvPr>
          <p:cNvSpPr>
            <a:spLocks noGrp="1"/>
          </p:cNvSpPr>
          <p:nvPr>
            <p:ph idx="1"/>
          </p:nvPr>
        </p:nvSpPr>
        <p:spPr>
          <a:xfrm>
            <a:off x="628650" y="1518962"/>
            <a:ext cx="7886700" cy="3498171"/>
          </a:xfrm>
        </p:spPr>
        <p:txBody>
          <a:bodyPr>
            <a:noAutofit/>
          </a:bodyPr>
          <a:lstStyle/>
          <a:p>
            <a:pPr marL="457200" indent="-457200">
              <a:spcAft>
                <a:spcPts val="1200"/>
              </a:spcAft>
              <a:buFont typeface="+mj-lt"/>
              <a:buAutoNum type="arabicPeriod"/>
            </a:pPr>
            <a:r>
              <a:rPr lang="en-US" sz="2000" b="0" i="0" dirty="0">
                <a:effectLst/>
                <a:latin typeface="+mn-lt"/>
              </a:rPr>
              <a:t>How does your college engage stakeholders in the CLNA process to determine gaps, needs, and supports for special populations?  </a:t>
            </a:r>
            <a:endParaRPr lang="en-US" sz="2000" dirty="0">
              <a:latin typeface="+mn-lt"/>
            </a:endParaRPr>
          </a:p>
          <a:p>
            <a:pPr marL="457200" indent="-457200">
              <a:spcAft>
                <a:spcPts val="1200"/>
              </a:spcAft>
              <a:buFont typeface="+mj-lt"/>
              <a:buAutoNum type="arabicPeriod"/>
            </a:pPr>
            <a:r>
              <a:rPr lang="en-US" sz="2000" dirty="0">
                <a:solidFill>
                  <a:srgbClr val="000000"/>
                </a:solidFill>
                <a:latin typeface="Calibri" panose="020F0502020204030204" pitchFamily="34" charset="0"/>
              </a:rPr>
              <a:t>Describe career guidance offered to students before enrolling and while participating in CTE Programs. </a:t>
            </a:r>
          </a:p>
        </p:txBody>
      </p:sp>
      <p:sp>
        <p:nvSpPr>
          <p:cNvPr id="3" name="Title 2">
            <a:extLst>
              <a:ext uri="{FF2B5EF4-FFF2-40B4-BE49-F238E27FC236}">
                <a16:creationId xmlns:a16="http://schemas.microsoft.com/office/drawing/2014/main" id="{AFD33DE3-D130-6338-9DAF-DD1A40F38DA5}"/>
              </a:ext>
            </a:extLst>
          </p:cNvPr>
          <p:cNvSpPr>
            <a:spLocks noGrp="1"/>
          </p:cNvSpPr>
          <p:nvPr>
            <p:ph type="title"/>
          </p:nvPr>
        </p:nvSpPr>
        <p:spPr/>
        <p:txBody>
          <a:bodyPr/>
          <a:lstStyle/>
          <a:p>
            <a:r>
              <a:rPr lang="en-US" dirty="0"/>
              <a:t>Perkins 2023-24 Mid-Year Questions 1 &amp; 2</a:t>
            </a:r>
          </a:p>
        </p:txBody>
      </p:sp>
    </p:spTree>
    <p:extLst>
      <p:ext uri="{BB962C8B-B14F-4D97-AF65-F5344CB8AC3E}">
        <p14:creationId xmlns:p14="http://schemas.microsoft.com/office/powerpoint/2010/main" val="2924885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CDC3F9-08E2-C176-98B4-B6A3E8A8A87A}"/>
              </a:ext>
            </a:extLst>
          </p:cNvPr>
          <p:cNvSpPr>
            <a:spLocks noGrp="1"/>
          </p:cNvSpPr>
          <p:nvPr>
            <p:ph idx="1"/>
          </p:nvPr>
        </p:nvSpPr>
        <p:spPr>
          <a:xfrm>
            <a:off x="628650" y="1320904"/>
            <a:ext cx="7886700" cy="3696229"/>
          </a:xfrm>
        </p:spPr>
        <p:txBody>
          <a:bodyPr>
            <a:noAutofit/>
          </a:bodyPr>
          <a:lstStyle/>
          <a:p>
            <a:pPr marL="457200" indent="-457200">
              <a:spcAft>
                <a:spcPts val="1200"/>
              </a:spcAft>
              <a:buFont typeface="+mj-lt"/>
              <a:buAutoNum type="arabicPeriod" startAt="3"/>
            </a:pPr>
            <a:r>
              <a:rPr lang="en-US" sz="2000" b="0" i="0" dirty="0">
                <a:effectLst/>
                <a:latin typeface="+mn-lt"/>
              </a:rPr>
              <a:t>What framework does your college use to communicate/illustrate CTE 9-14 Career Pathways? What elements are included (courses, work-based learning, credentials earned, career information)? How are articulated course credits included? How are articulated credit awarded (applied to transcript)?  </a:t>
            </a:r>
          </a:p>
          <a:p>
            <a:pPr marL="457200" indent="-457200">
              <a:spcAft>
                <a:spcPts val="1200"/>
              </a:spcAft>
              <a:buFont typeface="+mj-lt"/>
              <a:buAutoNum type="arabicPeriod" startAt="3"/>
            </a:pPr>
            <a:r>
              <a:rPr lang="en-US" sz="2000" b="0" i="0" dirty="0">
                <a:effectLst/>
                <a:latin typeface="+mn-lt"/>
              </a:rPr>
              <a:t>What challenges does your college have for successful implementation of their Perkins plan this year (2023-24)? Do you need any support from NCCCS?  </a:t>
            </a:r>
          </a:p>
        </p:txBody>
      </p:sp>
      <p:sp>
        <p:nvSpPr>
          <p:cNvPr id="3" name="Title 2">
            <a:extLst>
              <a:ext uri="{FF2B5EF4-FFF2-40B4-BE49-F238E27FC236}">
                <a16:creationId xmlns:a16="http://schemas.microsoft.com/office/drawing/2014/main" id="{AFD33DE3-D130-6338-9DAF-DD1A40F38DA5}"/>
              </a:ext>
            </a:extLst>
          </p:cNvPr>
          <p:cNvSpPr>
            <a:spLocks noGrp="1"/>
          </p:cNvSpPr>
          <p:nvPr>
            <p:ph type="title"/>
          </p:nvPr>
        </p:nvSpPr>
        <p:spPr/>
        <p:txBody>
          <a:bodyPr/>
          <a:lstStyle/>
          <a:p>
            <a:r>
              <a:rPr lang="en-US" dirty="0"/>
              <a:t>Perkins 2023-24 Mid-Year Questions 3 &amp; 4</a:t>
            </a:r>
          </a:p>
        </p:txBody>
      </p:sp>
    </p:spTree>
    <p:extLst>
      <p:ext uri="{BB962C8B-B14F-4D97-AF65-F5344CB8AC3E}">
        <p14:creationId xmlns:p14="http://schemas.microsoft.com/office/powerpoint/2010/main" val="2668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E498F8-E64C-1572-8157-B1044B26351B}"/>
              </a:ext>
            </a:extLst>
          </p:cNvPr>
          <p:cNvSpPr>
            <a:spLocks noGrp="1"/>
          </p:cNvSpPr>
          <p:nvPr>
            <p:ph idx="1"/>
          </p:nvPr>
        </p:nvSpPr>
        <p:spPr>
          <a:xfrm>
            <a:off x="1128231" y="1402229"/>
            <a:ext cx="3960840" cy="3696548"/>
          </a:xfrm>
        </p:spPr>
        <p:txBody>
          <a:bodyPr vert="horz" lIns="91440" tIns="45720" rIns="91440" bIns="45720" rtlCol="0" anchor="t">
            <a:normAutofit fontScale="92500" lnSpcReduction="10000"/>
          </a:bodyPr>
          <a:lstStyle/>
          <a:p>
            <a:pPr marL="0" indent="0">
              <a:buNone/>
            </a:pPr>
            <a:r>
              <a:rPr lang="en-US" sz="2400" dirty="0"/>
              <a:t>Caraway Conference Center</a:t>
            </a:r>
          </a:p>
          <a:p>
            <a:pPr marL="174625" indent="-174625"/>
            <a:r>
              <a:rPr lang="en-US" sz="2400" dirty="0">
                <a:latin typeface="Times New Roman"/>
                <a:cs typeface="Times New Roman"/>
              </a:rPr>
              <a:t>Room &amp; dinner will be available starting February 5</a:t>
            </a:r>
            <a:r>
              <a:rPr lang="en-US" sz="2400" baseline="30000" dirty="0">
                <a:latin typeface="Times New Roman"/>
                <a:cs typeface="Times New Roman"/>
              </a:rPr>
              <a:t>th </a:t>
            </a:r>
            <a:endParaRPr lang="en-US" sz="2400" dirty="0"/>
          </a:p>
          <a:p>
            <a:pPr marL="174625" indent="-174625"/>
            <a:r>
              <a:rPr lang="en-US" sz="2400" dirty="0">
                <a:latin typeface="Times New Roman"/>
                <a:cs typeface="Times New Roman"/>
              </a:rPr>
              <a:t>Please plan on staying the entire time to network and listen to other college’s promising practices.</a:t>
            </a:r>
          </a:p>
          <a:p>
            <a:pPr marL="174625" indent="-174625"/>
            <a:r>
              <a:rPr lang="en-US" sz="2400" dirty="0">
                <a:latin typeface="Times New Roman"/>
                <a:cs typeface="Times New Roman"/>
              </a:rPr>
              <a:t>Room and board paid by Perkins Leadership* </a:t>
            </a:r>
          </a:p>
          <a:p>
            <a:pPr marL="174625" indent="-174625"/>
            <a:r>
              <a:rPr lang="en-US" sz="2400" dirty="0">
                <a:solidFill>
                  <a:srgbClr val="FF0000"/>
                </a:solidFill>
                <a:latin typeface="Times New Roman"/>
                <a:cs typeface="Times New Roman"/>
              </a:rPr>
              <a:t>Colleges must pay for mileage</a:t>
            </a:r>
            <a:endParaRPr lang="en-US" sz="2400" dirty="0"/>
          </a:p>
        </p:txBody>
      </p:sp>
      <p:sp>
        <p:nvSpPr>
          <p:cNvPr id="3" name="Title 2">
            <a:extLst>
              <a:ext uri="{FF2B5EF4-FFF2-40B4-BE49-F238E27FC236}">
                <a16:creationId xmlns:a16="http://schemas.microsoft.com/office/drawing/2014/main" id="{0C28F9F2-73B8-8BF4-86BA-B8AFAD9CA706}"/>
              </a:ext>
            </a:extLst>
          </p:cNvPr>
          <p:cNvSpPr>
            <a:spLocks noGrp="1"/>
          </p:cNvSpPr>
          <p:nvPr>
            <p:ph type="title"/>
          </p:nvPr>
        </p:nvSpPr>
        <p:spPr/>
        <p:txBody>
          <a:bodyPr/>
          <a:lstStyle/>
          <a:p>
            <a:r>
              <a:rPr lang="en-US" dirty="0"/>
              <a:t>Mid-Year Review and Grant Technical Assistance</a:t>
            </a:r>
          </a:p>
        </p:txBody>
      </p:sp>
      <p:pic>
        <p:nvPicPr>
          <p:cNvPr id="5" name="Picture 4" descr="Photo of a calendar page for February 2024 with 6, 7 and 8 circled">
            <a:extLst>
              <a:ext uri="{FF2B5EF4-FFF2-40B4-BE49-F238E27FC236}">
                <a16:creationId xmlns:a16="http://schemas.microsoft.com/office/drawing/2014/main" id="{E12E05C4-A502-4F10-FA1D-A1392A3839FD}"/>
              </a:ext>
            </a:extLst>
          </p:cNvPr>
          <p:cNvPicPr>
            <a:picLocks noChangeAspect="1"/>
          </p:cNvPicPr>
          <p:nvPr/>
        </p:nvPicPr>
        <p:blipFill rotWithShape="1">
          <a:blip r:embed="rId3"/>
          <a:srcRect l="1224" t="1084" r="2457" b="1153"/>
          <a:stretch/>
        </p:blipFill>
        <p:spPr>
          <a:xfrm rot="1190673">
            <a:off x="5319636" y="1331125"/>
            <a:ext cx="3558063" cy="3731790"/>
          </a:xfrm>
          <a:prstGeom prst="rect">
            <a:avLst/>
          </a:prstGeom>
        </p:spPr>
      </p:pic>
      <p:sp>
        <p:nvSpPr>
          <p:cNvPr id="8" name="Oval 7">
            <a:extLst>
              <a:ext uri="{FF2B5EF4-FFF2-40B4-BE49-F238E27FC236}">
                <a16:creationId xmlns:a16="http://schemas.microsoft.com/office/drawing/2014/main" id="{E362AFB6-A7F7-AE5D-3DB3-FE6202EA8BF9}"/>
              </a:ext>
            </a:extLst>
          </p:cNvPr>
          <p:cNvSpPr/>
          <p:nvPr/>
        </p:nvSpPr>
        <p:spPr>
          <a:xfrm rot="1304146">
            <a:off x="6224725" y="3222387"/>
            <a:ext cx="1591735" cy="704212"/>
          </a:xfrm>
          <a:prstGeom prst="ellipse">
            <a:avLst/>
          </a:prstGeom>
          <a:noFill/>
          <a:ln w="57150">
            <a:solidFill>
              <a:srgbClr val="FD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3713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3C82AE-9519-184A-30B9-2F632855EF59}"/>
              </a:ext>
            </a:extLst>
          </p:cNvPr>
          <p:cNvSpPr>
            <a:spLocks noGrp="1"/>
          </p:cNvSpPr>
          <p:nvPr>
            <p:ph idx="1"/>
          </p:nvPr>
        </p:nvSpPr>
        <p:spPr>
          <a:xfrm>
            <a:off x="1257300" y="1468380"/>
            <a:ext cx="7886700" cy="3548753"/>
          </a:xfrm>
        </p:spPr>
        <p:txBody>
          <a:bodyPr vert="horz" lIns="91440" tIns="45720" rIns="91440" bIns="45720" rtlCol="0" anchor="t">
            <a:normAutofit lnSpcReduction="10000"/>
          </a:bodyPr>
          <a:lstStyle/>
          <a:p>
            <a:r>
              <a:rPr lang="en-US" dirty="0"/>
              <a:t>Tuesday, February 6</a:t>
            </a:r>
            <a:r>
              <a:rPr lang="en-US" baseline="30000" dirty="0"/>
              <a:t>th</a:t>
            </a:r>
            <a:r>
              <a:rPr lang="en-US" dirty="0"/>
              <a:t> </a:t>
            </a:r>
          </a:p>
          <a:p>
            <a:pPr lvl="1"/>
            <a:r>
              <a:rPr lang="en-US" dirty="0"/>
              <a:t>7:30 breakfast</a:t>
            </a:r>
          </a:p>
          <a:p>
            <a:pPr lvl="1"/>
            <a:r>
              <a:rPr lang="en-US" dirty="0"/>
              <a:t>8:30 – 4:30 Roundtable discussions on Perkins Elements</a:t>
            </a:r>
          </a:p>
          <a:p>
            <a:pPr marL="192881" lvl="1" indent="0">
              <a:buNone/>
            </a:pPr>
            <a:endParaRPr lang="en-US" dirty="0"/>
          </a:p>
          <a:p>
            <a:r>
              <a:rPr lang="en-US" dirty="0"/>
              <a:t>Wednesday, February 7th </a:t>
            </a:r>
          </a:p>
          <a:p>
            <a:pPr lvl="1"/>
            <a:r>
              <a:rPr lang="en-US" dirty="0"/>
              <a:t>7:30 breakfast</a:t>
            </a:r>
          </a:p>
          <a:p>
            <a:pPr lvl="1"/>
            <a:r>
              <a:rPr lang="en-US" dirty="0"/>
              <a:t>8:30 – 3:00 5-minute updates from each college</a:t>
            </a:r>
          </a:p>
          <a:p>
            <a:pPr lvl="1"/>
            <a:r>
              <a:rPr lang="en-US" dirty="0"/>
              <a:t>3:15 AI workshop </a:t>
            </a:r>
          </a:p>
          <a:p>
            <a:pPr marL="192881" lvl="1" indent="0">
              <a:buNone/>
            </a:pPr>
            <a:endParaRPr lang="en-US" dirty="0"/>
          </a:p>
          <a:p>
            <a:r>
              <a:rPr lang="en-US" dirty="0"/>
              <a:t>Thursday, February 8</a:t>
            </a:r>
            <a:r>
              <a:rPr lang="en-US" baseline="30000" dirty="0"/>
              <a:t>th</a:t>
            </a:r>
            <a:r>
              <a:rPr lang="en-US" dirty="0"/>
              <a:t> </a:t>
            </a:r>
          </a:p>
          <a:p>
            <a:pPr lvl="1"/>
            <a:r>
              <a:rPr lang="en-US" dirty="0"/>
              <a:t>Time 8:30 – 2:30 Group technical assistance by topic</a:t>
            </a:r>
          </a:p>
        </p:txBody>
      </p:sp>
      <p:sp>
        <p:nvSpPr>
          <p:cNvPr id="3" name="Title 2">
            <a:extLst>
              <a:ext uri="{FF2B5EF4-FFF2-40B4-BE49-F238E27FC236}">
                <a16:creationId xmlns:a16="http://schemas.microsoft.com/office/drawing/2014/main" id="{55C7C408-C98A-B5AC-7CCE-089CF8F0840E}"/>
              </a:ext>
            </a:extLst>
          </p:cNvPr>
          <p:cNvSpPr>
            <a:spLocks noGrp="1"/>
          </p:cNvSpPr>
          <p:nvPr>
            <p:ph type="title"/>
          </p:nvPr>
        </p:nvSpPr>
        <p:spPr/>
        <p:txBody>
          <a:bodyPr/>
          <a:lstStyle/>
          <a:p>
            <a:r>
              <a:rPr lang="en-US" dirty="0"/>
              <a:t>Mid-Year Tentative Agenda</a:t>
            </a:r>
          </a:p>
        </p:txBody>
      </p:sp>
    </p:spTree>
    <p:extLst>
      <p:ext uri="{BB962C8B-B14F-4D97-AF65-F5344CB8AC3E}">
        <p14:creationId xmlns:p14="http://schemas.microsoft.com/office/powerpoint/2010/main" val="3612817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stem Office Template 2017" id="{5F043DD8-DC3E-4F6A-B287-81D6F7FF38E2}" vid="{804B3A4D-A4A7-49E1-8361-FD47AD0B82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a3648569-d889-4cab-8fb7-f97de583ec0f" xsi:nil="true"/>
    <lcf76f155ced4ddcb4097134ff3c332f xmlns="bd1f56e5-2dfe-42af-a842-8886d825bf7e">
      <Terms xmlns="http://schemas.microsoft.com/office/infopath/2007/PartnerControls"/>
    </lcf76f155ced4ddcb4097134ff3c332f>
    <SharedWithUsers xmlns="a3648569-d889-4cab-8fb7-f97de583ec0f">
      <UserInfo>
        <DisplayName>Darice McDougald</DisplayName>
        <AccountId>25</AccountId>
        <AccountType/>
      </UserInfo>
      <UserInfo>
        <DisplayName>Patti Coultas</DisplayName>
        <AccountId>20</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0B2BE41672053428A04440375F834B6" ma:contentTypeVersion="13" ma:contentTypeDescription="Create a new document." ma:contentTypeScope="" ma:versionID="b82d43e5303b006902a54d4cbb9f6551">
  <xsd:schema xmlns:xsd="http://www.w3.org/2001/XMLSchema" xmlns:xs="http://www.w3.org/2001/XMLSchema" xmlns:p="http://schemas.microsoft.com/office/2006/metadata/properties" xmlns:ns2="bd1f56e5-2dfe-42af-a842-8886d825bf7e" xmlns:ns3="a3648569-d889-4cab-8fb7-f97de583ec0f" targetNamespace="http://schemas.microsoft.com/office/2006/metadata/properties" ma:root="true" ma:fieldsID="9d1d31c080f06da4605616a272c7b52f" ns2:_="" ns3:_="">
    <xsd:import namespace="bd1f56e5-2dfe-42af-a842-8886d825bf7e"/>
    <xsd:import namespace="a3648569-d889-4cab-8fb7-f97de583ec0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1f56e5-2dfe-42af-a842-8886d825bf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9f410e6b-3f3a-46d5-b089-fcc12dc48881"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3648569-d889-4cab-8fb7-f97de583ec0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9223b4f3-e477-4c24-8cf9-751aee7eab28}" ma:internalName="TaxCatchAll" ma:showField="CatchAllData" ma:web="a3648569-d889-4cab-8fb7-f97de583ec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E70F828-9EB5-482E-A8F9-6390273F447C}">
  <ds:schemaRefs>
    <ds:schemaRef ds:uri="http://schemas.microsoft.com/sharepoint/v3/contenttype/forms"/>
  </ds:schemaRefs>
</ds:datastoreItem>
</file>

<file path=customXml/itemProps2.xml><?xml version="1.0" encoding="utf-8"?>
<ds:datastoreItem xmlns:ds="http://schemas.openxmlformats.org/officeDocument/2006/customXml" ds:itemID="{081C12FC-6215-4B2B-9EAC-7E250CE89C1A}">
  <ds:schemaRefs>
    <ds:schemaRef ds:uri="http://purl.org/dc/elements/1.1/"/>
    <ds:schemaRef ds:uri="http://purl.org/dc/dcmitype/"/>
    <ds:schemaRef ds:uri="bd1f56e5-2dfe-42af-a842-8886d825bf7e"/>
    <ds:schemaRef ds:uri="http://schemas.openxmlformats.org/package/2006/metadata/core-properties"/>
    <ds:schemaRef ds:uri="http://schemas.microsoft.com/office/2006/metadata/properties"/>
    <ds:schemaRef ds:uri="a3648569-d889-4cab-8fb7-f97de583ec0f"/>
    <ds:schemaRef ds:uri="http://purl.org/dc/terms/"/>
    <ds:schemaRef ds:uri="http://schemas.microsoft.com/office/2006/documentManagement/type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C715B3E0-7506-4DD8-9F52-96C350C590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1f56e5-2dfe-42af-a842-8886d825bf7e"/>
    <ds:schemaRef ds:uri="a3648569-d889-4cab-8fb7-f97de583ec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System Office Template 2017</Template>
  <TotalTime>0</TotalTime>
  <Words>1360</Words>
  <Application>Microsoft Office PowerPoint</Application>
  <PresentationFormat>On-screen Show (16:9)</PresentationFormat>
  <Paragraphs>191</Paragraphs>
  <Slides>26</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Calibri Light</vt:lpstr>
      <vt:lpstr>Helvetica Neue Medium</vt:lpstr>
      <vt:lpstr>Times New Roman</vt:lpstr>
      <vt:lpstr>Wingdings</vt:lpstr>
      <vt:lpstr>Office Theme</vt:lpstr>
      <vt:lpstr>Perkins Update</vt:lpstr>
      <vt:lpstr>Career &amp; Technical Education Team</vt:lpstr>
      <vt:lpstr>Purpose of Perkins </vt:lpstr>
      <vt:lpstr>Colleges by CTE Coordinator</vt:lpstr>
      <vt:lpstr>Documents Due January 12, 2024</vt:lpstr>
      <vt:lpstr>Perkins 2023-24 Mid-Year Questions 1 &amp; 2</vt:lpstr>
      <vt:lpstr>Perkins 2023-24 Mid-Year Questions 3 &amp; 4</vt:lpstr>
      <vt:lpstr>Mid-Year Review and Grant Technical Assistance</vt:lpstr>
      <vt:lpstr>Mid-Year Tentative Agenda</vt:lpstr>
      <vt:lpstr>Logistics &amp; Registration</vt:lpstr>
      <vt:lpstr>NAPE's Equity in Perkins V Workshop </vt:lpstr>
      <vt:lpstr>ll-perkins Listserv</vt:lpstr>
      <vt:lpstr>Lane Freeman</vt:lpstr>
      <vt:lpstr>Director of Online Learning Updates</vt:lpstr>
      <vt:lpstr>Online Learning Updates continued</vt:lpstr>
      <vt:lpstr>Jennifer McLean</vt:lpstr>
      <vt:lpstr>Digging Deep in Career Exploration Workshops </vt:lpstr>
      <vt:lpstr>Aaron Mabe</vt:lpstr>
      <vt:lpstr>Dual Enrollment Conference</vt:lpstr>
      <vt:lpstr>CCP Operating Procedures Updated</vt:lpstr>
      <vt:lpstr>Promising Practice Video from 2022-2023</vt:lpstr>
      <vt:lpstr>Virtual Office Hours for Technical Assistance</vt:lpstr>
      <vt:lpstr>Fall 2024 System Conference</vt:lpstr>
      <vt:lpstr>Perkins Monthly Updates 2023-24</vt:lpstr>
      <vt:lpstr>Raising the Awareness of Career Pathways Monthly Webinars</vt:lpstr>
      <vt:lpstr>Technical Assistance is available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Perkins Update</dc:title>
  <dc:creator/>
  <cp:keywords/>
  <cp:lastModifiedBy/>
  <cp:revision>1484</cp:revision>
  <dcterms:created xsi:type="dcterms:W3CDTF">2021-08-11T12:00:29Z</dcterms:created>
  <dcterms:modified xsi:type="dcterms:W3CDTF">2023-12-12T13:34:13Z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0x01010000B2BE41672053428A04440375F834B6</vt:lpwstr>
  </property>
  <property fmtid="{D5CDD505-2E9C-101B-9397-08002B2CF9AE}" pid="3" name="MediaServiceImageTags">
    <vt:lpwstr/>
  </property>
</Properties>
</file>