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31"/>
  </p:notesMasterIdLst>
  <p:handoutMasterIdLst>
    <p:handoutMasterId r:id="rId32"/>
  </p:handoutMasterIdLst>
  <p:sldIdLst>
    <p:sldId id="534" r:id="rId5"/>
    <p:sldId id="1651" r:id="rId6"/>
    <p:sldId id="1642" r:id="rId7"/>
    <p:sldId id="1643" r:id="rId8"/>
    <p:sldId id="257" r:id="rId9"/>
    <p:sldId id="1741" r:id="rId10"/>
    <p:sldId id="1748" r:id="rId11"/>
    <p:sldId id="1737" r:id="rId12"/>
    <p:sldId id="1724" r:id="rId13"/>
    <p:sldId id="1751" r:id="rId14"/>
    <p:sldId id="1747" r:id="rId15"/>
    <p:sldId id="1749" r:id="rId16"/>
    <p:sldId id="1639" r:id="rId17"/>
    <p:sldId id="1750" r:id="rId18"/>
    <p:sldId id="1729" r:id="rId19"/>
    <p:sldId id="1744" r:id="rId20"/>
    <p:sldId id="1722" r:id="rId21"/>
    <p:sldId id="1730" r:id="rId22"/>
    <p:sldId id="1745" r:id="rId23"/>
    <p:sldId id="772" r:id="rId24"/>
    <p:sldId id="1723" r:id="rId25"/>
    <p:sldId id="1743" r:id="rId26"/>
    <p:sldId id="1240" r:id="rId27"/>
    <p:sldId id="1742" r:id="rId28"/>
    <p:sldId id="1688" r:id="rId29"/>
    <p:sldId id="1194" r:id="rId3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174B8F"/>
    <a:srgbClr val="EEB111"/>
    <a:srgbClr val="FD0000"/>
    <a:srgbClr val="FFB218"/>
    <a:srgbClr val="FFFFFF"/>
    <a:srgbClr val="0E69B0"/>
    <a:srgbClr val="3C599D"/>
    <a:srgbClr val="FE0000"/>
    <a:srgbClr val="F2A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37" autoAdjust="0"/>
    <p:restoredTop sz="96122" autoAdjust="0"/>
  </p:normalViewPr>
  <p:slideViewPr>
    <p:cSldViewPr snapToGrid="0">
      <p:cViewPr varScale="1">
        <p:scale>
          <a:sx n="104" d="100"/>
          <a:sy n="104" d="100"/>
        </p:scale>
        <p:origin x="216" y="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44"/>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diagrams/_rels/data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2.jpg"/><Relationship Id="rId5" Type="http://schemas.openxmlformats.org/officeDocument/2006/relationships/image" Target="../media/image13.jpeg"/><Relationship Id="rId4" Type="http://schemas.openxmlformats.org/officeDocument/2006/relationships/image" Target="../media/image11.pn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2.jpg"/><Relationship Id="rId5" Type="http://schemas.openxmlformats.org/officeDocument/2006/relationships/image" Target="../media/image13.jpeg"/><Relationship Id="rId4" Type="http://schemas.openxmlformats.org/officeDocument/2006/relationships/image" Target="../media/image11.pn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21000" r="-21000"/>
          </a:stretch>
        </a:blipFill>
        <a:ln>
          <a:solidFill>
            <a:srgbClr val="003768"/>
          </a:solidFill>
        </a:ln>
      </dgm:spPr>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EFC0F-019C-44BD-B952-38150EA569E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C9E4BF7B-7AB2-4918-ABF5-0EC96056F62F}">
      <dgm:prSet phldrT="[Text]"/>
      <dgm:spPr/>
      <dgm:t>
        <a:bodyPr/>
        <a:lstStyle/>
        <a:p>
          <a:r>
            <a:rPr lang="en-US" dirty="0"/>
            <a:t>Michelle Lair</a:t>
          </a:r>
        </a:p>
      </dgm:t>
    </dgm:pt>
    <dgm:pt modelId="{B9642A2C-8D7D-4E5F-BE54-106BB326EFDD}" type="parTrans" cxnId="{12B9FEBB-A70F-432E-902E-185FD88F0919}">
      <dgm:prSet/>
      <dgm:spPr/>
      <dgm:t>
        <a:bodyPr/>
        <a:lstStyle/>
        <a:p>
          <a:endParaRPr lang="en-US"/>
        </a:p>
      </dgm:t>
    </dgm:pt>
    <dgm:pt modelId="{B88CEF26-38C9-44D0-B0D9-2808B1F7AD2E}" type="sibTrans" cxnId="{12B9FEBB-A70F-432E-902E-185FD88F0919}">
      <dgm:prSet/>
      <dgm:spPr/>
      <dgm:t>
        <a:bodyPr/>
        <a:lstStyle/>
        <a:p>
          <a:endParaRPr lang="en-US"/>
        </a:p>
      </dgm:t>
    </dgm:pt>
    <dgm:pt modelId="{2FAB7F55-2081-4D6B-8582-1E13DD9F67AF}">
      <dgm:prSet phldrT="[Text]"/>
      <dgm:spPr/>
      <dgm:t>
        <a:bodyPr/>
        <a:lstStyle/>
        <a:p>
          <a:r>
            <a:rPr lang="en-US" dirty="0"/>
            <a:t>Dr. Lori Byrd</a:t>
          </a:r>
        </a:p>
      </dgm:t>
    </dgm:pt>
    <dgm:pt modelId="{A0D54008-FD4C-445E-A009-497FD0685F48}" type="parTrans" cxnId="{5EEDB666-94E7-46B1-A4E8-74342E20447A}">
      <dgm:prSet/>
      <dgm:spPr/>
      <dgm:t>
        <a:bodyPr/>
        <a:lstStyle/>
        <a:p>
          <a:endParaRPr lang="en-US"/>
        </a:p>
      </dgm:t>
    </dgm:pt>
    <dgm:pt modelId="{7851D0ED-13FD-4079-88FE-0D3759FC720F}" type="sibTrans" cxnId="{5EEDB666-94E7-46B1-A4E8-74342E20447A}">
      <dgm:prSet/>
      <dgm:spPr/>
      <dgm:t>
        <a:bodyPr/>
        <a:lstStyle/>
        <a:p>
          <a:endParaRPr lang="en-US"/>
        </a:p>
      </dgm:t>
    </dgm:pt>
    <dgm:pt modelId="{888A2474-1C18-4DE6-B47C-59610FAA5435}">
      <dgm:prSet/>
      <dgm:spPr/>
      <dgm:t>
        <a:bodyPr/>
        <a:lstStyle/>
        <a:p>
          <a:r>
            <a:rPr lang="en-US" dirty="0"/>
            <a:t>Dr. Hilmi Lahoud</a:t>
          </a:r>
        </a:p>
      </dgm:t>
    </dgm:pt>
    <dgm:pt modelId="{A7284B86-94E2-4BFD-960B-52E2015FE4FD}" type="parTrans" cxnId="{AF459E53-E7F3-4D1C-8EBC-6D286B29A105}">
      <dgm:prSet/>
      <dgm:spPr/>
      <dgm:t>
        <a:bodyPr/>
        <a:lstStyle/>
        <a:p>
          <a:endParaRPr lang="en-US"/>
        </a:p>
      </dgm:t>
    </dgm:pt>
    <dgm:pt modelId="{BA2E8859-55B8-4560-8A61-C693AE9D4C1B}" type="sibTrans" cxnId="{AF459E53-E7F3-4D1C-8EBC-6D286B29A105}">
      <dgm:prSet/>
      <dgm:spPr/>
      <dgm:t>
        <a:bodyPr/>
        <a:lstStyle/>
        <a:p>
          <a:endParaRPr lang="en-US"/>
        </a:p>
      </dgm:t>
    </dgm:pt>
    <dgm:pt modelId="{E923C444-2C09-459B-B63D-340A974CAC2B}">
      <dgm:prSet/>
      <dgm:spPr/>
      <dgm:t>
        <a:bodyPr/>
        <a:lstStyle/>
        <a:p>
          <a:r>
            <a:rPr lang="en-US" dirty="0"/>
            <a:t>Aaron Mabe</a:t>
          </a:r>
        </a:p>
      </dgm:t>
    </dgm:pt>
    <dgm:pt modelId="{DC1F9E2A-308E-4ED6-B33A-A00429A888E1}" type="parTrans" cxnId="{621A2F86-237B-45AD-9422-6FDF51751992}">
      <dgm:prSet/>
      <dgm:spPr/>
      <dgm:t>
        <a:bodyPr/>
        <a:lstStyle/>
        <a:p>
          <a:endParaRPr lang="en-US"/>
        </a:p>
      </dgm:t>
    </dgm:pt>
    <dgm:pt modelId="{B90EF37F-A7F9-4CD8-B17F-7BE4EDE0B9ED}" type="sibTrans" cxnId="{621A2F86-237B-45AD-9422-6FDF51751992}">
      <dgm:prSet/>
      <dgm:spPr/>
      <dgm:t>
        <a:bodyPr/>
        <a:lstStyle/>
        <a:p>
          <a:endParaRPr lang="en-US"/>
        </a:p>
      </dgm:t>
    </dgm:pt>
    <dgm:pt modelId="{ADCACC8C-6C19-4055-88F8-00EFF2892B15}">
      <dgm:prSet/>
      <dgm:spPr/>
      <dgm:t>
        <a:bodyPr/>
        <a:lstStyle/>
        <a:p>
          <a:pPr rtl="0"/>
          <a:r>
            <a:rPr lang="en-US">
              <a:latin typeface="Calibri Light" panose="020F0302020204030204"/>
            </a:rPr>
            <a:t>Todd </a:t>
          </a:r>
          <a:r>
            <a:rPr lang="en-US"/>
            <a:t>Roth</a:t>
          </a:r>
          <a:endParaRPr lang="en-US" dirty="0">
            <a:latin typeface="Calibri Light" panose="020F0302020204030204"/>
          </a:endParaRPr>
        </a:p>
      </dgm:t>
    </dgm:pt>
    <dgm:pt modelId="{592E07EE-7A73-42C1-B854-9804DFBD35B5}" type="parTrans" cxnId="{78893811-D967-4B5A-92EA-126DD0B2746D}">
      <dgm:prSet/>
      <dgm:spPr/>
      <dgm:t>
        <a:bodyPr/>
        <a:lstStyle/>
        <a:p>
          <a:endParaRPr lang="en-US"/>
        </a:p>
      </dgm:t>
    </dgm:pt>
    <dgm:pt modelId="{79B9BFDB-0A67-4C17-97A2-7971A684E7F8}" type="sibTrans" cxnId="{78893811-D967-4B5A-92EA-126DD0B2746D}">
      <dgm:prSet/>
      <dgm:spPr/>
      <dgm:t>
        <a:bodyPr/>
        <a:lstStyle/>
        <a:p>
          <a:endParaRPr lang="en-US"/>
        </a:p>
      </dgm:t>
    </dgm:pt>
    <dgm:pt modelId="{54240B46-EB72-4D79-9F8B-2528EF971E03}">
      <dgm:prSet/>
      <dgm:spPr/>
      <dgm:t>
        <a:bodyPr/>
        <a:lstStyle/>
        <a:p>
          <a:r>
            <a:rPr lang="en-US">
              <a:latin typeface="Calibri Light" panose="020F0302020204030204"/>
            </a:rPr>
            <a:t>Nedra</a:t>
          </a:r>
          <a:r>
            <a:rPr lang="en-US"/>
            <a:t> Dixon</a:t>
          </a:r>
          <a:endParaRPr lang="en-US" dirty="0"/>
        </a:p>
      </dgm:t>
    </dgm:pt>
    <dgm:pt modelId="{AFF0C333-5F18-42CA-9DB4-F8DA8ABA67BF}" type="parTrans" cxnId="{1AF1C276-C9B3-4AEC-BA8B-665EC357A12B}">
      <dgm:prSet/>
      <dgm:spPr/>
      <dgm:t>
        <a:bodyPr/>
        <a:lstStyle/>
        <a:p>
          <a:endParaRPr lang="en-US"/>
        </a:p>
      </dgm:t>
    </dgm:pt>
    <dgm:pt modelId="{765A008E-DFFF-44E2-A7C2-78AC74B1EB40}" type="sibTrans" cxnId="{1AF1C276-C9B3-4AEC-BA8B-665EC357A12B}">
      <dgm:prSet/>
      <dgm:spPr/>
      <dgm:t>
        <a:bodyPr/>
        <a:lstStyle/>
        <a:p>
          <a:endParaRPr lang="en-US"/>
        </a:p>
      </dgm:t>
    </dgm:pt>
    <dgm:pt modelId="{AE5C57DA-1535-4831-859E-C7E355A72AF8}">
      <dgm:prSet phldr="0"/>
      <dgm:spPr/>
      <dgm:t>
        <a:bodyPr/>
        <a:lstStyle/>
        <a:p>
          <a:pPr rtl="0"/>
          <a:r>
            <a:rPr lang="en-US" dirty="0">
              <a:latin typeface="Calibri Light" panose="020F0302020204030204"/>
            </a:rPr>
            <a:t>Peyton Bell</a:t>
          </a:r>
        </a:p>
      </dgm:t>
    </dgm:pt>
    <dgm:pt modelId="{F584D427-3142-4A08-817C-14D8EC372ECB}" type="parTrans" cxnId="{9A8B2918-DE1F-47D9-9F37-CE0D011582A9}">
      <dgm:prSet/>
      <dgm:spPr/>
      <dgm:t>
        <a:bodyPr/>
        <a:lstStyle/>
        <a:p>
          <a:endParaRPr lang="en-US"/>
        </a:p>
      </dgm:t>
    </dgm:pt>
    <dgm:pt modelId="{CAA885AE-CFA0-4E82-83C3-4F20447736A2}" type="sibTrans" cxnId="{9A8B2918-DE1F-47D9-9F37-CE0D011582A9}">
      <dgm:prSet/>
      <dgm:spPr/>
      <dgm:t>
        <a:bodyPr/>
        <a:lstStyle/>
        <a:p>
          <a:endParaRPr lang="en-US"/>
        </a:p>
      </dgm:t>
    </dgm:pt>
    <dgm:pt modelId="{4AEF3F07-6051-48A7-8452-B26AD3922AF2}">
      <dgm:prSet/>
      <dgm:spPr/>
      <dgm:t>
        <a:bodyPr/>
        <a:lstStyle/>
        <a:p>
          <a:r>
            <a:rPr lang="en-US" dirty="0"/>
            <a:t>Gail Robertson</a:t>
          </a:r>
        </a:p>
      </dgm:t>
    </dgm:pt>
    <dgm:pt modelId="{90FF53C6-BBCB-41EF-B4E8-5CE92273C16E}" type="parTrans" cxnId="{AC718FF2-99D5-4B9B-9BA6-DC2AB736FA4F}">
      <dgm:prSet/>
      <dgm:spPr/>
      <dgm:t>
        <a:bodyPr/>
        <a:lstStyle/>
        <a:p>
          <a:endParaRPr lang="en-US"/>
        </a:p>
      </dgm:t>
    </dgm:pt>
    <dgm:pt modelId="{4DA44FD8-4D35-4C28-B5D5-0FF6F6DEF5A8}" type="sibTrans" cxnId="{AC718FF2-99D5-4B9B-9BA6-DC2AB736FA4F}">
      <dgm:prSet/>
      <dgm:spPr/>
      <dgm:t>
        <a:bodyPr/>
        <a:lstStyle/>
        <a:p>
          <a:endParaRPr lang="en-US"/>
        </a:p>
      </dgm:t>
    </dgm:pt>
    <dgm:pt modelId="{1154E558-5C9A-4F65-951A-CDD3BCBDF3DA}">
      <dgm:prSet/>
      <dgm:spPr/>
      <dgm:t>
        <a:bodyPr/>
        <a:lstStyle/>
        <a:p>
          <a:r>
            <a:rPr lang="en-US" dirty="0"/>
            <a:t>Reyna Rodriguez</a:t>
          </a:r>
        </a:p>
      </dgm:t>
    </dgm:pt>
    <dgm:pt modelId="{A6433369-66A3-4840-AA67-CBDBB9970B7C}" type="parTrans" cxnId="{4ADC9BEC-9689-4EE6-ABF1-8BFD7A136AC7}">
      <dgm:prSet/>
      <dgm:spPr/>
      <dgm:t>
        <a:bodyPr/>
        <a:lstStyle/>
        <a:p>
          <a:endParaRPr lang="en-US"/>
        </a:p>
      </dgm:t>
    </dgm:pt>
    <dgm:pt modelId="{D6EA4F9C-6C64-463E-82C5-56FD7D77093C}" type="sibTrans" cxnId="{4ADC9BEC-9689-4EE6-ABF1-8BFD7A136AC7}">
      <dgm:prSet/>
      <dgm:spPr/>
      <dgm:t>
        <a:bodyPr/>
        <a:lstStyle/>
        <a:p>
          <a:endParaRPr lang="en-US"/>
        </a:p>
      </dgm:t>
    </dgm:pt>
    <dgm:pt modelId="{4BD9FA9F-C3B7-4B64-82BB-C1F1D46598A7}">
      <dgm:prSet/>
      <dgm:spPr/>
      <dgm:t>
        <a:bodyPr/>
        <a:lstStyle/>
        <a:p>
          <a:r>
            <a:rPr lang="en-US" dirty="0"/>
            <a:t>Mary Olvera</a:t>
          </a:r>
        </a:p>
      </dgm:t>
    </dgm:pt>
    <dgm:pt modelId="{E5883836-C460-4B13-9760-66A2BDDD2316}" type="parTrans" cxnId="{1E9D2E31-B430-4913-9539-E6A2DEFC6427}">
      <dgm:prSet/>
      <dgm:spPr/>
      <dgm:t>
        <a:bodyPr/>
        <a:lstStyle/>
        <a:p>
          <a:endParaRPr lang="en-US"/>
        </a:p>
      </dgm:t>
    </dgm:pt>
    <dgm:pt modelId="{3713F7C1-A480-4182-9A8F-6CB1CA899A24}" type="sibTrans" cxnId="{1E9D2E31-B430-4913-9539-E6A2DEFC6427}">
      <dgm:prSet/>
      <dgm:spPr/>
      <dgm:t>
        <a:bodyPr/>
        <a:lstStyle/>
        <a:p>
          <a:endParaRPr lang="en-US"/>
        </a:p>
      </dgm:t>
    </dgm:pt>
    <dgm:pt modelId="{931D6BAB-25CB-4228-A643-834A06CDADE8}" type="pres">
      <dgm:prSet presAssocID="{060EFC0F-019C-44BD-B952-38150EA569EC}" presName="diagram" presStyleCnt="0">
        <dgm:presLayoutVars>
          <dgm:dir/>
        </dgm:presLayoutVars>
      </dgm:prSet>
      <dgm:spPr/>
    </dgm:pt>
    <dgm:pt modelId="{2E283961-D325-41A9-9CC2-CFCB41FB04F3}" type="pres">
      <dgm:prSet presAssocID="{C9E4BF7B-7AB2-4918-ABF5-0EC96056F62F}" presName="composite" presStyleCnt="0"/>
      <dgm:spPr/>
    </dgm:pt>
    <dgm:pt modelId="{A51C46CE-805A-45E1-A856-2756FD02EA4C}" type="pres">
      <dgm:prSet presAssocID="{C9E4BF7B-7AB2-4918-ABF5-0EC96056F62F}" presName="Image" presStyleLbl="bgShp" presStyleIdx="0"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5D9572B9-187C-4C04-8424-782B9209584D}" type="pres">
      <dgm:prSet presAssocID="{C9E4BF7B-7AB2-4918-ABF5-0EC96056F62F}" presName="Parent" presStyleLbl="node0" presStyleIdx="0" presStyleCnt="10">
        <dgm:presLayoutVars>
          <dgm:bulletEnabled val="1"/>
        </dgm:presLayoutVars>
      </dgm:prSet>
      <dgm:spPr/>
    </dgm:pt>
    <dgm:pt modelId="{BED1124F-B69A-4DE1-A95B-6253B623FD6B}" type="pres">
      <dgm:prSet presAssocID="{B88CEF26-38C9-44D0-B0D9-2808B1F7AD2E}" presName="sibTrans" presStyleCnt="0"/>
      <dgm:spPr/>
    </dgm:pt>
    <dgm:pt modelId="{DA3DC5F5-84BD-4702-BB02-7B673549E18C}" type="pres">
      <dgm:prSet presAssocID="{2FAB7F55-2081-4D6B-8582-1E13DD9F67AF}" presName="composite" presStyleCnt="0"/>
      <dgm:spPr/>
    </dgm:pt>
    <dgm:pt modelId="{73F00A6B-4040-403D-B31C-89236FBDB5B3}" type="pres">
      <dgm:prSet presAssocID="{2FAB7F55-2081-4D6B-8582-1E13DD9F67AF}" presName="Image" presStyleLbl="bgShp" presStyleIdx="1" presStyleCnt="10"/>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33AB2FE6-F0BB-48FC-8D4A-85387BFF7CF4}" type="pres">
      <dgm:prSet presAssocID="{2FAB7F55-2081-4D6B-8582-1E13DD9F67AF}" presName="Parent" presStyleLbl="node0" presStyleIdx="1" presStyleCnt="10">
        <dgm:presLayoutVars>
          <dgm:bulletEnabled val="1"/>
        </dgm:presLayoutVars>
      </dgm:prSet>
      <dgm:spPr/>
    </dgm:pt>
    <dgm:pt modelId="{7FC42787-117F-45BA-B7F0-7C14FE9FAE4F}" type="pres">
      <dgm:prSet presAssocID="{7851D0ED-13FD-4079-88FE-0D3759FC720F}" presName="sibTrans" presStyleCnt="0"/>
      <dgm:spPr/>
    </dgm:pt>
    <dgm:pt modelId="{31486064-CC92-4434-B424-CE72FBF3C929}" type="pres">
      <dgm:prSet presAssocID="{888A2474-1C18-4DE6-B47C-59610FAA5435}" presName="composite" presStyleCnt="0"/>
      <dgm:spPr/>
    </dgm:pt>
    <dgm:pt modelId="{02D72AAF-21DE-4276-9773-A8BFEF33FEB6}" type="pres">
      <dgm:prSet presAssocID="{888A2474-1C18-4DE6-B47C-59610FAA5435}" presName="Image" presStyleLbl="bgShp" presStyleIdx="2" presStyleCnt="10"/>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 modelId="{0A0D32E8-0E1D-4A03-95F7-8CD11BDA8745}" type="pres">
      <dgm:prSet presAssocID="{888A2474-1C18-4DE6-B47C-59610FAA5435}" presName="Parent" presStyleLbl="node0" presStyleIdx="2" presStyleCnt="10">
        <dgm:presLayoutVars>
          <dgm:bulletEnabled val="1"/>
        </dgm:presLayoutVars>
      </dgm:prSet>
      <dgm:spPr/>
    </dgm:pt>
    <dgm:pt modelId="{4BFE1F8B-6219-4A04-B75F-46890A4CDDFA}" type="pres">
      <dgm:prSet presAssocID="{BA2E8859-55B8-4560-8A61-C693AE9D4C1B}" presName="sibTrans" presStyleCnt="0"/>
      <dgm:spPr/>
    </dgm:pt>
    <dgm:pt modelId="{305CA86E-FC2A-4F40-8795-EF06A442D9B1}" type="pres">
      <dgm:prSet presAssocID="{4BD9FA9F-C3B7-4B64-82BB-C1F1D46598A7}" presName="composite" presStyleCnt="0"/>
      <dgm:spPr/>
    </dgm:pt>
    <dgm:pt modelId="{D7ED0E18-5B72-46F1-B37B-77BF5C91A886}" type="pres">
      <dgm:prSet presAssocID="{4BD9FA9F-C3B7-4B64-82BB-C1F1D46598A7}" presName="Image" presStyleLbl="bgShp"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pt>
    <dgm:pt modelId="{C4CBE34E-EAA5-4E5E-8200-D64E1E82803C}" type="pres">
      <dgm:prSet presAssocID="{4BD9FA9F-C3B7-4B64-82BB-C1F1D46598A7}" presName="Parent" presStyleLbl="node0" presStyleIdx="3" presStyleCnt="10">
        <dgm:presLayoutVars>
          <dgm:bulletEnabled val="1"/>
        </dgm:presLayoutVars>
      </dgm:prSet>
      <dgm:spPr/>
    </dgm:pt>
    <dgm:pt modelId="{07C77BBF-3D6A-44E3-8447-C590B24D7869}" type="pres">
      <dgm:prSet presAssocID="{3713F7C1-A480-4182-9A8F-6CB1CA899A24}" presName="sibTrans" presStyleCnt="0"/>
      <dgm:spPr/>
    </dgm:pt>
    <dgm:pt modelId="{7BFC44A4-3676-4439-B64B-966FB1981BB1}" type="pres">
      <dgm:prSet presAssocID="{E923C444-2C09-459B-B63D-340A974CAC2B}" presName="composite" presStyleCnt="0"/>
      <dgm:spPr/>
    </dgm:pt>
    <dgm:pt modelId="{57B7AF5D-3CA1-48DD-8C3F-2BEC7906E5CF}" type="pres">
      <dgm:prSet presAssocID="{E923C444-2C09-459B-B63D-340A974CAC2B}" presName="Image" presStyleLbl="bgShp" presStyleIdx="4" presStyleCnt="10"/>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07121085-CC6A-4064-831D-200780DB8DD1}" type="pres">
      <dgm:prSet presAssocID="{E923C444-2C09-459B-B63D-340A974CAC2B}" presName="Parent" presStyleLbl="node0" presStyleIdx="4" presStyleCnt="10">
        <dgm:presLayoutVars>
          <dgm:bulletEnabled val="1"/>
        </dgm:presLayoutVars>
      </dgm:prSet>
      <dgm:spPr/>
    </dgm:pt>
    <dgm:pt modelId="{65C05606-6309-4A65-A1B8-DDC2E0EC00F4}" type="pres">
      <dgm:prSet presAssocID="{B90EF37F-A7F9-4CD8-B17F-7BE4EDE0B9ED}" presName="sibTrans" presStyleCnt="0"/>
      <dgm:spPr/>
    </dgm:pt>
    <dgm:pt modelId="{DD234A7F-8D7B-42D0-88FF-93A3A60B1C6D}" type="pres">
      <dgm:prSet presAssocID="{ADCACC8C-6C19-4055-88F8-00EFF2892B15}" presName="composite" presStyleCnt="0"/>
      <dgm:spPr/>
    </dgm:pt>
    <dgm:pt modelId="{7791AC72-3A25-48DB-9208-3C3EB5E5EA1F}" type="pres">
      <dgm:prSet presAssocID="{ADCACC8C-6C19-4055-88F8-00EFF2892B15}" presName="Image" presStyleLbl="bgShp" presStyleIdx="5" presStyleCnt="10"/>
      <dgm:spPr>
        <a:blipFill>
          <a:blip xmlns:r="http://schemas.openxmlformats.org/officeDocument/2006/relationships" r:embed="rId6">
            <a:extLst>
              <a:ext uri="{28A0092B-C50C-407E-A947-70E740481C1C}">
                <a14:useLocalDpi xmlns:a14="http://schemas.microsoft.com/office/drawing/2010/main" val="0"/>
              </a:ext>
            </a:extLst>
          </a:blip>
          <a:srcRect/>
          <a:stretch>
            <a:fillRect t="-18000" b="-18000"/>
          </a:stretch>
        </a:blipFill>
      </dgm:spPr>
    </dgm:pt>
    <dgm:pt modelId="{20E0FC3F-EBF3-47B1-9354-DAC9DACE361F}" type="pres">
      <dgm:prSet presAssocID="{ADCACC8C-6C19-4055-88F8-00EFF2892B15}" presName="Parent" presStyleLbl="node0" presStyleIdx="5" presStyleCnt="10">
        <dgm:presLayoutVars>
          <dgm:bulletEnabled val="1"/>
        </dgm:presLayoutVars>
      </dgm:prSet>
      <dgm:spPr/>
    </dgm:pt>
    <dgm:pt modelId="{C3CFE918-58B7-44B5-AB1E-7D6FDCF654EC}" type="pres">
      <dgm:prSet presAssocID="{79B9BFDB-0A67-4C17-97A2-7971A684E7F8}" presName="sibTrans" presStyleCnt="0"/>
      <dgm:spPr/>
    </dgm:pt>
    <dgm:pt modelId="{04058107-0737-41C8-AC16-691163CC206F}" type="pres">
      <dgm:prSet presAssocID="{AE5C57DA-1535-4831-859E-C7E355A72AF8}" presName="composite" presStyleCnt="0"/>
      <dgm:spPr/>
    </dgm:pt>
    <dgm:pt modelId="{106ECEC8-D8B2-4362-B032-C4A4A7ED8C6C}" type="pres">
      <dgm:prSet presAssocID="{AE5C57DA-1535-4831-859E-C7E355A72AF8}" presName="Image" presStyleLbl="bgShp" presStyleIdx="6"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t="-18000" b="-18000"/>
          </a:stretch>
        </a:blipFill>
      </dgm:spPr>
    </dgm:pt>
    <dgm:pt modelId="{D762FA16-9A14-43A2-B4A4-B8B73D0E81B9}" type="pres">
      <dgm:prSet presAssocID="{AE5C57DA-1535-4831-859E-C7E355A72AF8}" presName="Parent" presStyleLbl="node0" presStyleIdx="6" presStyleCnt="10">
        <dgm:presLayoutVars>
          <dgm:bulletEnabled val="1"/>
        </dgm:presLayoutVars>
      </dgm:prSet>
      <dgm:spPr/>
    </dgm:pt>
    <dgm:pt modelId="{49D3759B-8079-4FDB-B596-9E73A298CAC8}" type="pres">
      <dgm:prSet presAssocID="{CAA885AE-CFA0-4E82-83C3-4F20447736A2}" presName="sibTrans" presStyleCnt="0"/>
      <dgm:spPr/>
    </dgm:pt>
    <dgm:pt modelId="{179F39A0-03B7-42A4-9F78-2EE904E85D27}" type="pres">
      <dgm:prSet presAssocID="{1154E558-5C9A-4F65-951A-CDD3BCBDF3DA}" presName="composite" presStyleCnt="0"/>
      <dgm:spPr/>
    </dgm:pt>
    <dgm:pt modelId="{A0B1C1EF-E6DB-4850-8606-8C77FE80B545}" type="pres">
      <dgm:prSet presAssocID="{1154E558-5C9A-4F65-951A-CDD3BCBDF3DA}" presName="Image" presStyleLbl="bgShp" presStyleIdx="7" presStyleCnt="10"/>
      <dgm:spPr>
        <a:blipFill>
          <a:blip xmlns:r="http://schemas.openxmlformats.org/officeDocument/2006/relationships" r:embed="rId8">
            <a:extLst>
              <a:ext uri="{28A0092B-C50C-407E-A947-70E740481C1C}">
                <a14:useLocalDpi xmlns:a14="http://schemas.microsoft.com/office/drawing/2010/main" val="0"/>
              </a:ext>
            </a:extLst>
          </a:blip>
          <a:srcRect/>
          <a:stretch>
            <a:fillRect t="-18000" b="-18000"/>
          </a:stretch>
        </a:blipFill>
      </dgm:spPr>
    </dgm:pt>
    <dgm:pt modelId="{4606462A-4552-4C0F-A2E0-B6A9295C5BC4}" type="pres">
      <dgm:prSet presAssocID="{1154E558-5C9A-4F65-951A-CDD3BCBDF3DA}" presName="Parent" presStyleLbl="node0" presStyleIdx="7" presStyleCnt="10">
        <dgm:presLayoutVars>
          <dgm:bulletEnabled val="1"/>
        </dgm:presLayoutVars>
      </dgm:prSet>
      <dgm:spPr/>
    </dgm:pt>
    <dgm:pt modelId="{3A790FC3-014E-4491-AD2B-85E6F986E7AE}" type="pres">
      <dgm:prSet presAssocID="{D6EA4F9C-6C64-463E-82C5-56FD7D77093C}" presName="sibTrans" presStyleCnt="0"/>
      <dgm:spPr/>
    </dgm:pt>
    <dgm:pt modelId="{891A2322-C83F-4CB5-B56C-0EC590FCDB87}" type="pres">
      <dgm:prSet presAssocID="{54240B46-EB72-4D79-9F8B-2528EF971E03}" presName="composite" presStyleCnt="0"/>
      <dgm:spPr/>
    </dgm:pt>
    <dgm:pt modelId="{5F5F4A7F-22EF-4291-A988-FC708CE3BA33}" type="pres">
      <dgm:prSet presAssocID="{54240B46-EB72-4D79-9F8B-2528EF971E03}" presName="Image" presStyleLbl="bgShp" presStyleIdx="8"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dgm:spPr>
    </dgm:pt>
    <dgm:pt modelId="{84BBD31D-1986-4EC3-8324-57E20316320E}" type="pres">
      <dgm:prSet presAssocID="{54240B46-EB72-4D79-9F8B-2528EF971E03}" presName="Parent" presStyleLbl="node0" presStyleIdx="8" presStyleCnt="10">
        <dgm:presLayoutVars>
          <dgm:bulletEnabled val="1"/>
        </dgm:presLayoutVars>
      </dgm:prSet>
      <dgm:spPr/>
    </dgm:pt>
    <dgm:pt modelId="{C2B470C7-F43A-4DD6-B0B1-98135A0A4E2E}" type="pres">
      <dgm:prSet presAssocID="{765A008E-DFFF-44E2-A7C2-78AC74B1EB40}" presName="sibTrans" presStyleCnt="0"/>
      <dgm:spPr/>
    </dgm:pt>
    <dgm:pt modelId="{D17FBDAA-CF8D-4DCA-BB3C-7DF7703CBE52}" type="pres">
      <dgm:prSet presAssocID="{4AEF3F07-6051-48A7-8452-B26AD3922AF2}" presName="composite" presStyleCnt="0"/>
      <dgm:spPr/>
    </dgm:pt>
    <dgm:pt modelId="{D9CA37E4-01FB-4B12-98CD-BEAE12EB5F00}" type="pres">
      <dgm:prSet presAssocID="{4AEF3F07-6051-48A7-8452-B26AD3922AF2}" presName="Image" presStyleLbl="bgShp" presStyleIdx="9"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dgm:spPr>
    </dgm:pt>
    <dgm:pt modelId="{B3D8223C-95D9-4E0C-8570-002633945C08}" type="pres">
      <dgm:prSet presAssocID="{4AEF3F07-6051-48A7-8452-B26AD3922AF2}" presName="Parent" presStyleLbl="node0" presStyleIdx="9" presStyleCnt="10">
        <dgm:presLayoutVars>
          <dgm:bulletEnabled val="1"/>
        </dgm:presLayoutVars>
      </dgm:prSet>
      <dgm:spPr/>
    </dgm:pt>
  </dgm:ptLst>
  <dgm:cxnLst>
    <dgm:cxn modelId="{8C00EB01-CA85-43F6-A405-80FD67DCD28D}" type="presOf" srcId="{4AEF3F07-6051-48A7-8452-B26AD3922AF2}" destId="{B3D8223C-95D9-4E0C-8570-002633945C08}" srcOrd="0" destOrd="0" presId="urn:microsoft.com/office/officeart/2008/layout/BendingPictureCaption"/>
    <dgm:cxn modelId="{B1DAF302-19AD-4C7A-B58C-814BA5119A0C}" type="presOf" srcId="{888A2474-1C18-4DE6-B47C-59610FAA5435}" destId="{0A0D32E8-0E1D-4A03-95F7-8CD11BDA8745}" srcOrd="0" destOrd="0" presId="urn:microsoft.com/office/officeart/2008/layout/BendingPictureCaption"/>
    <dgm:cxn modelId="{78893811-D967-4B5A-92EA-126DD0B2746D}" srcId="{060EFC0F-019C-44BD-B952-38150EA569EC}" destId="{ADCACC8C-6C19-4055-88F8-00EFF2892B15}" srcOrd="5" destOrd="0" parTransId="{592E07EE-7A73-42C1-B854-9804DFBD35B5}" sibTransId="{79B9BFDB-0A67-4C17-97A2-7971A684E7F8}"/>
    <dgm:cxn modelId="{C5DD2217-C1FB-4696-B877-DB075D0572F9}" type="presOf" srcId="{54240B46-EB72-4D79-9F8B-2528EF971E03}" destId="{84BBD31D-1986-4EC3-8324-57E20316320E}" srcOrd="0" destOrd="0" presId="urn:microsoft.com/office/officeart/2008/layout/BendingPictureCaption"/>
    <dgm:cxn modelId="{9A8B2918-DE1F-47D9-9F37-CE0D011582A9}" srcId="{060EFC0F-019C-44BD-B952-38150EA569EC}" destId="{AE5C57DA-1535-4831-859E-C7E355A72AF8}" srcOrd="6" destOrd="0" parTransId="{F584D427-3142-4A08-817C-14D8EC372ECB}" sibTransId="{CAA885AE-CFA0-4E82-83C3-4F20447736A2}"/>
    <dgm:cxn modelId="{1E9D2E31-B430-4913-9539-E6A2DEFC6427}" srcId="{060EFC0F-019C-44BD-B952-38150EA569EC}" destId="{4BD9FA9F-C3B7-4B64-82BB-C1F1D46598A7}" srcOrd="3" destOrd="0" parTransId="{E5883836-C460-4B13-9760-66A2BDDD2316}" sibTransId="{3713F7C1-A480-4182-9A8F-6CB1CA899A24}"/>
    <dgm:cxn modelId="{5EEDB666-94E7-46B1-A4E8-74342E20447A}" srcId="{060EFC0F-019C-44BD-B952-38150EA569EC}" destId="{2FAB7F55-2081-4D6B-8582-1E13DD9F67AF}" srcOrd="1" destOrd="0" parTransId="{A0D54008-FD4C-445E-A009-497FD0685F48}" sibTransId="{7851D0ED-13FD-4079-88FE-0D3759FC720F}"/>
    <dgm:cxn modelId="{C4F3C76C-9126-4BA8-ADBA-FB87F9B29701}" type="presOf" srcId="{ADCACC8C-6C19-4055-88F8-00EFF2892B15}" destId="{20E0FC3F-EBF3-47B1-9354-DAC9DACE361F}" srcOrd="0" destOrd="0" presId="urn:microsoft.com/office/officeart/2008/layout/BendingPictureCaption"/>
    <dgm:cxn modelId="{5850A04F-9AF9-41EF-B32F-AF927561639E}" type="presOf" srcId="{E923C444-2C09-459B-B63D-340A974CAC2B}" destId="{07121085-CC6A-4064-831D-200780DB8DD1}" srcOrd="0" destOrd="0" presId="urn:microsoft.com/office/officeart/2008/layout/BendingPictureCaption"/>
    <dgm:cxn modelId="{DB743A50-6D1F-4FB0-846A-623A24BB2B9B}" type="presOf" srcId="{060EFC0F-019C-44BD-B952-38150EA569EC}" destId="{931D6BAB-25CB-4228-A643-834A06CDADE8}" srcOrd="0" destOrd="0" presId="urn:microsoft.com/office/officeart/2008/layout/BendingPictureCaption"/>
    <dgm:cxn modelId="{DFF00E73-6582-4A11-A183-8C9D57F9F63B}" type="presOf" srcId="{2FAB7F55-2081-4D6B-8582-1E13DD9F67AF}" destId="{33AB2FE6-F0BB-48FC-8D4A-85387BFF7CF4}" srcOrd="0" destOrd="0" presId="urn:microsoft.com/office/officeart/2008/layout/BendingPictureCaption"/>
    <dgm:cxn modelId="{AF459E53-E7F3-4D1C-8EBC-6D286B29A105}" srcId="{060EFC0F-019C-44BD-B952-38150EA569EC}" destId="{888A2474-1C18-4DE6-B47C-59610FAA5435}" srcOrd="2" destOrd="0" parTransId="{A7284B86-94E2-4BFD-960B-52E2015FE4FD}" sibTransId="{BA2E8859-55B8-4560-8A61-C693AE9D4C1B}"/>
    <dgm:cxn modelId="{1AF1C276-C9B3-4AEC-BA8B-665EC357A12B}" srcId="{060EFC0F-019C-44BD-B952-38150EA569EC}" destId="{54240B46-EB72-4D79-9F8B-2528EF971E03}" srcOrd="8" destOrd="0" parTransId="{AFF0C333-5F18-42CA-9DB4-F8DA8ABA67BF}" sibTransId="{765A008E-DFFF-44E2-A7C2-78AC74B1EB40}"/>
    <dgm:cxn modelId="{621A2F86-237B-45AD-9422-6FDF51751992}" srcId="{060EFC0F-019C-44BD-B952-38150EA569EC}" destId="{E923C444-2C09-459B-B63D-340A974CAC2B}" srcOrd="4" destOrd="0" parTransId="{DC1F9E2A-308E-4ED6-B33A-A00429A888E1}" sibTransId="{B90EF37F-A7F9-4CD8-B17F-7BE4EDE0B9ED}"/>
    <dgm:cxn modelId="{AD18C08E-7CF2-402E-B6F8-C5888FD66ED4}" type="presOf" srcId="{1154E558-5C9A-4F65-951A-CDD3BCBDF3DA}" destId="{4606462A-4552-4C0F-A2E0-B6A9295C5BC4}" srcOrd="0" destOrd="0" presId="urn:microsoft.com/office/officeart/2008/layout/BendingPictureCaption"/>
    <dgm:cxn modelId="{B25D8CB8-5CE5-442A-8A32-F720E714BD4A}" type="presOf" srcId="{4BD9FA9F-C3B7-4B64-82BB-C1F1D46598A7}" destId="{C4CBE34E-EAA5-4E5E-8200-D64E1E82803C}" srcOrd="0" destOrd="0" presId="urn:microsoft.com/office/officeart/2008/layout/BendingPictureCaption"/>
    <dgm:cxn modelId="{12B9FEBB-A70F-432E-902E-185FD88F0919}" srcId="{060EFC0F-019C-44BD-B952-38150EA569EC}" destId="{C9E4BF7B-7AB2-4918-ABF5-0EC96056F62F}" srcOrd="0" destOrd="0" parTransId="{B9642A2C-8D7D-4E5F-BE54-106BB326EFDD}" sibTransId="{B88CEF26-38C9-44D0-B0D9-2808B1F7AD2E}"/>
    <dgm:cxn modelId="{00484FDB-9C16-4503-A910-2BD08A235B1A}" type="presOf" srcId="{AE5C57DA-1535-4831-859E-C7E355A72AF8}" destId="{D762FA16-9A14-43A2-B4A4-B8B73D0E81B9}" srcOrd="0" destOrd="0" presId="urn:microsoft.com/office/officeart/2008/layout/BendingPictureCaption"/>
    <dgm:cxn modelId="{4ADC9BEC-9689-4EE6-ABF1-8BFD7A136AC7}" srcId="{060EFC0F-019C-44BD-B952-38150EA569EC}" destId="{1154E558-5C9A-4F65-951A-CDD3BCBDF3DA}" srcOrd="7" destOrd="0" parTransId="{A6433369-66A3-4840-AA67-CBDBB9970B7C}" sibTransId="{D6EA4F9C-6C64-463E-82C5-56FD7D77093C}"/>
    <dgm:cxn modelId="{73A244ED-A97D-43BE-9571-67CB3437086F}" type="presOf" srcId="{C9E4BF7B-7AB2-4918-ABF5-0EC96056F62F}" destId="{5D9572B9-187C-4C04-8424-782B9209584D}" srcOrd="0" destOrd="0" presId="urn:microsoft.com/office/officeart/2008/layout/BendingPictureCaption"/>
    <dgm:cxn modelId="{AC718FF2-99D5-4B9B-9BA6-DC2AB736FA4F}" srcId="{060EFC0F-019C-44BD-B952-38150EA569EC}" destId="{4AEF3F07-6051-48A7-8452-B26AD3922AF2}" srcOrd="9" destOrd="0" parTransId="{90FF53C6-BBCB-41EF-B4E8-5CE92273C16E}" sibTransId="{4DA44FD8-4D35-4C28-B5D5-0FF6F6DEF5A8}"/>
    <dgm:cxn modelId="{16188694-7B9E-495F-81F7-4AA4C16C5182}" type="presParOf" srcId="{931D6BAB-25CB-4228-A643-834A06CDADE8}" destId="{2E283961-D325-41A9-9CC2-CFCB41FB04F3}" srcOrd="0" destOrd="0" presId="urn:microsoft.com/office/officeart/2008/layout/BendingPictureCaption"/>
    <dgm:cxn modelId="{DD38797B-F0B9-4CB7-B7F9-7BC8483F20C1}" type="presParOf" srcId="{2E283961-D325-41A9-9CC2-CFCB41FB04F3}" destId="{A51C46CE-805A-45E1-A856-2756FD02EA4C}" srcOrd="0" destOrd="0" presId="urn:microsoft.com/office/officeart/2008/layout/BendingPictureCaption"/>
    <dgm:cxn modelId="{1F988EFA-6915-4AC5-99F5-87F8C2CEE243}" type="presParOf" srcId="{2E283961-D325-41A9-9CC2-CFCB41FB04F3}" destId="{5D9572B9-187C-4C04-8424-782B9209584D}" srcOrd="1" destOrd="0" presId="urn:microsoft.com/office/officeart/2008/layout/BendingPictureCaption"/>
    <dgm:cxn modelId="{A4A2E9DD-3044-48DD-8548-38740A6FB409}" type="presParOf" srcId="{931D6BAB-25CB-4228-A643-834A06CDADE8}" destId="{BED1124F-B69A-4DE1-A95B-6253B623FD6B}" srcOrd="1" destOrd="0" presId="urn:microsoft.com/office/officeart/2008/layout/BendingPictureCaption"/>
    <dgm:cxn modelId="{52C8801E-93A3-47BF-90AA-BAF4B7F648C9}" type="presParOf" srcId="{931D6BAB-25CB-4228-A643-834A06CDADE8}" destId="{DA3DC5F5-84BD-4702-BB02-7B673549E18C}" srcOrd="2" destOrd="0" presId="urn:microsoft.com/office/officeart/2008/layout/BendingPictureCaption"/>
    <dgm:cxn modelId="{36A981C2-ADB0-4948-8720-1646AF14AD67}" type="presParOf" srcId="{DA3DC5F5-84BD-4702-BB02-7B673549E18C}" destId="{73F00A6B-4040-403D-B31C-89236FBDB5B3}" srcOrd="0" destOrd="0" presId="urn:microsoft.com/office/officeart/2008/layout/BendingPictureCaption"/>
    <dgm:cxn modelId="{E2788B07-299B-4CDF-B4D3-A8D8B9365CCB}" type="presParOf" srcId="{DA3DC5F5-84BD-4702-BB02-7B673549E18C}" destId="{33AB2FE6-F0BB-48FC-8D4A-85387BFF7CF4}" srcOrd="1" destOrd="0" presId="urn:microsoft.com/office/officeart/2008/layout/BendingPictureCaption"/>
    <dgm:cxn modelId="{12BCE734-8D5F-4943-B423-B93DF1419AE9}" type="presParOf" srcId="{931D6BAB-25CB-4228-A643-834A06CDADE8}" destId="{7FC42787-117F-45BA-B7F0-7C14FE9FAE4F}" srcOrd="3" destOrd="0" presId="urn:microsoft.com/office/officeart/2008/layout/BendingPictureCaption"/>
    <dgm:cxn modelId="{BA243043-D635-4021-A55D-9984086E2BAE}" type="presParOf" srcId="{931D6BAB-25CB-4228-A643-834A06CDADE8}" destId="{31486064-CC92-4434-B424-CE72FBF3C929}" srcOrd="4" destOrd="0" presId="urn:microsoft.com/office/officeart/2008/layout/BendingPictureCaption"/>
    <dgm:cxn modelId="{CEAACDF3-B552-462E-8BEB-5D4AE84C35E0}" type="presParOf" srcId="{31486064-CC92-4434-B424-CE72FBF3C929}" destId="{02D72AAF-21DE-4276-9773-A8BFEF33FEB6}" srcOrd="0" destOrd="0" presId="urn:microsoft.com/office/officeart/2008/layout/BendingPictureCaption"/>
    <dgm:cxn modelId="{2B107F0F-9748-494C-B93F-4D05086BDFCA}" type="presParOf" srcId="{31486064-CC92-4434-B424-CE72FBF3C929}" destId="{0A0D32E8-0E1D-4A03-95F7-8CD11BDA8745}" srcOrd="1" destOrd="0" presId="urn:microsoft.com/office/officeart/2008/layout/BendingPictureCaption"/>
    <dgm:cxn modelId="{356B8F05-5CE2-4040-8EA7-005DBAF3B23E}" type="presParOf" srcId="{931D6BAB-25CB-4228-A643-834A06CDADE8}" destId="{4BFE1F8B-6219-4A04-B75F-46890A4CDDFA}" srcOrd="5" destOrd="0" presId="urn:microsoft.com/office/officeart/2008/layout/BendingPictureCaption"/>
    <dgm:cxn modelId="{3F32C5B1-4465-435A-9A8F-69E9026BF277}" type="presParOf" srcId="{931D6BAB-25CB-4228-A643-834A06CDADE8}" destId="{305CA86E-FC2A-4F40-8795-EF06A442D9B1}" srcOrd="6" destOrd="0" presId="urn:microsoft.com/office/officeart/2008/layout/BendingPictureCaption"/>
    <dgm:cxn modelId="{64DB0B82-1196-432D-BB24-163799E9B8CB}" type="presParOf" srcId="{305CA86E-FC2A-4F40-8795-EF06A442D9B1}" destId="{D7ED0E18-5B72-46F1-B37B-77BF5C91A886}" srcOrd="0" destOrd="0" presId="urn:microsoft.com/office/officeart/2008/layout/BendingPictureCaption"/>
    <dgm:cxn modelId="{C9CC774E-4332-4F04-87B2-D7F1959CD825}" type="presParOf" srcId="{305CA86E-FC2A-4F40-8795-EF06A442D9B1}" destId="{C4CBE34E-EAA5-4E5E-8200-D64E1E82803C}" srcOrd="1" destOrd="0" presId="urn:microsoft.com/office/officeart/2008/layout/BendingPictureCaption"/>
    <dgm:cxn modelId="{4E0FC8B7-F201-42C6-BC60-87EB0C097EF8}" type="presParOf" srcId="{931D6BAB-25CB-4228-A643-834A06CDADE8}" destId="{07C77BBF-3D6A-44E3-8447-C590B24D7869}" srcOrd="7" destOrd="0" presId="urn:microsoft.com/office/officeart/2008/layout/BendingPictureCaption"/>
    <dgm:cxn modelId="{AC622419-1DEB-44EC-9126-FC0495ED87E2}" type="presParOf" srcId="{931D6BAB-25CB-4228-A643-834A06CDADE8}" destId="{7BFC44A4-3676-4439-B64B-966FB1981BB1}" srcOrd="8" destOrd="0" presId="urn:microsoft.com/office/officeart/2008/layout/BendingPictureCaption"/>
    <dgm:cxn modelId="{E04C66D0-6984-4097-A474-33CC72A5B450}" type="presParOf" srcId="{7BFC44A4-3676-4439-B64B-966FB1981BB1}" destId="{57B7AF5D-3CA1-48DD-8C3F-2BEC7906E5CF}" srcOrd="0" destOrd="0" presId="urn:microsoft.com/office/officeart/2008/layout/BendingPictureCaption"/>
    <dgm:cxn modelId="{771FD354-BB04-461E-8BED-2298F1B75A51}" type="presParOf" srcId="{7BFC44A4-3676-4439-B64B-966FB1981BB1}" destId="{07121085-CC6A-4064-831D-200780DB8DD1}" srcOrd="1" destOrd="0" presId="urn:microsoft.com/office/officeart/2008/layout/BendingPictureCaption"/>
    <dgm:cxn modelId="{3777C3F7-8286-40A8-8CC0-FF18D5C1AB04}" type="presParOf" srcId="{931D6BAB-25CB-4228-A643-834A06CDADE8}" destId="{65C05606-6309-4A65-A1B8-DDC2E0EC00F4}" srcOrd="9" destOrd="0" presId="urn:microsoft.com/office/officeart/2008/layout/BendingPictureCaption"/>
    <dgm:cxn modelId="{4310CDE8-5FF0-455B-8755-B739BFDAA421}" type="presParOf" srcId="{931D6BAB-25CB-4228-A643-834A06CDADE8}" destId="{DD234A7F-8D7B-42D0-88FF-93A3A60B1C6D}" srcOrd="10" destOrd="0" presId="urn:microsoft.com/office/officeart/2008/layout/BendingPictureCaption"/>
    <dgm:cxn modelId="{0CDCE7C4-82F5-417D-AF28-4602E1835251}" type="presParOf" srcId="{DD234A7F-8D7B-42D0-88FF-93A3A60B1C6D}" destId="{7791AC72-3A25-48DB-9208-3C3EB5E5EA1F}" srcOrd="0" destOrd="0" presId="urn:microsoft.com/office/officeart/2008/layout/BendingPictureCaption"/>
    <dgm:cxn modelId="{5AC6C261-2552-4EAB-A738-1B9EDBA762B5}" type="presParOf" srcId="{DD234A7F-8D7B-42D0-88FF-93A3A60B1C6D}" destId="{20E0FC3F-EBF3-47B1-9354-DAC9DACE361F}" srcOrd="1" destOrd="0" presId="urn:microsoft.com/office/officeart/2008/layout/BendingPictureCaption"/>
    <dgm:cxn modelId="{00A24154-5644-4EC5-98D4-5F321CA413D7}" type="presParOf" srcId="{931D6BAB-25CB-4228-A643-834A06CDADE8}" destId="{C3CFE918-58B7-44B5-AB1E-7D6FDCF654EC}" srcOrd="11" destOrd="0" presId="urn:microsoft.com/office/officeart/2008/layout/BendingPictureCaption"/>
    <dgm:cxn modelId="{026BCD5F-60F3-4AB3-B7A5-FD04B6B164A0}" type="presParOf" srcId="{931D6BAB-25CB-4228-A643-834A06CDADE8}" destId="{04058107-0737-41C8-AC16-691163CC206F}" srcOrd="12" destOrd="0" presId="urn:microsoft.com/office/officeart/2008/layout/BendingPictureCaption"/>
    <dgm:cxn modelId="{881DEE73-088F-447A-86C7-77B8F07E4BC2}" type="presParOf" srcId="{04058107-0737-41C8-AC16-691163CC206F}" destId="{106ECEC8-D8B2-4362-B032-C4A4A7ED8C6C}" srcOrd="0" destOrd="0" presId="urn:microsoft.com/office/officeart/2008/layout/BendingPictureCaption"/>
    <dgm:cxn modelId="{5316699B-8DA6-4C5F-A42A-FC8AB5D000D1}" type="presParOf" srcId="{04058107-0737-41C8-AC16-691163CC206F}" destId="{D762FA16-9A14-43A2-B4A4-B8B73D0E81B9}" srcOrd="1" destOrd="0" presId="urn:microsoft.com/office/officeart/2008/layout/BendingPictureCaption"/>
    <dgm:cxn modelId="{4D56FFEF-A326-4CBD-807C-1D7F63C1DD98}" type="presParOf" srcId="{931D6BAB-25CB-4228-A643-834A06CDADE8}" destId="{49D3759B-8079-4FDB-B596-9E73A298CAC8}" srcOrd="13" destOrd="0" presId="urn:microsoft.com/office/officeart/2008/layout/BendingPictureCaption"/>
    <dgm:cxn modelId="{4A6FA7B6-C526-4521-BF1C-EB5BB65D840A}" type="presParOf" srcId="{931D6BAB-25CB-4228-A643-834A06CDADE8}" destId="{179F39A0-03B7-42A4-9F78-2EE904E85D27}" srcOrd="14" destOrd="0" presId="urn:microsoft.com/office/officeart/2008/layout/BendingPictureCaption"/>
    <dgm:cxn modelId="{98F9B0E3-0396-409C-928A-FB65AE436C8D}" type="presParOf" srcId="{179F39A0-03B7-42A4-9F78-2EE904E85D27}" destId="{A0B1C1EF-E6DB-4850-8606-8C77FE80B545}" srcOrd="0" destOrd="0" presId="urn:microsoft.com/office/officeart/2008/layout/BendingPictureCaption"/>
    <dgm:cxn modelId="{BDF7B3AA-694B-432A-BDF3-242F866140AA}" type="presParOf" srcId="{179F39A0-03B7-42A4-9F78-2EE904E85D27}" destId="{4606462A-4552-4C0F-A2E0-B6A9295C5BC4}" srcOrd="1" destOrd="0" presId="urn:microsoft.com/office/officeart/2008/layout/BendingPictureCaption"/>
    <dgm:cxn modelId="{0F2E5B6F-01DC-4C1C-A318-C90DA6BCEAB9}" type="presParOf" srcId="{931D6BAB-25CB-4228-A643-834A06CDADE8}" destId="{3A790FC3-014E-4491-AD2B-85E6F986E7AE}" srcOrd="15" destOrd="0" presId="urn:microsoft.com/office/officeart/2008/layout/BendingPictureCaption"/>
    <dgm:cxn modelId="{E85BDA16-DF55-4759-9809-B17BF43C74D9}" type="presParOf" srcId="{931D6BAB-25CB-4228-A643-834A06CDADE8}" destId="{891A2322-C83F-4CB5-B56C-0EC590FCDB87}" srcOrd="16" destOrd="0" presId="urn:microsoft.com/office/officeart/2008/layout/BendingPictureCaption"/>
    <dgm:cxn modelId="{7942ADDE-CBD9-4B13-8712-16E7FC15D0FA}" type="presParOf" srcId="{891A2322-C83F-4CB5-B56C-0EC590FCDB87}" destId="{5F5F4A7F-22EF-4291-A988-FC708CE3BA33}" srcOrd="0" destOrd="0" presId="urn:microsoft.com/office/officeart/2008/layout/BendingPictureCaption"/>
    <dgm:cxn modelId="{553E14BA-5416-4E8E-876A-9F1B26506D4D}" type="presParOf" srcId="{891A2322-C83F-4CB5-B56C-0EC590FCDB87}" destId="{84BBD31D-1986-4EC3-8324-57E20316320E}" srcOrd="1" destOrd="0" presId="urn:microsoft.com/office/officeart/2008/layout/BendingPictureCaption"/>
    <dgm:cxn modelId="{0BFB1736-1F93-4055-9972-49C650DB7FEB}" type="presParOf" srcId="{931D6BAB-25CB-4228-A643-834A06CDADE8}" destId="{C2B470C7-F43A-4DD6-B0B1-98135A0A4E2E}" srcOrd="17" destOrd="0" presId="urn:microsoft.com/office/officeart/2008/layout/BendingPictureCaption"/>
    <dgm:cxn modelId="{1A4122CC-F0AE-4F22-81EA-B615D6DBE155}" type="presParOf" srcId="{931D6BAB-25CB-4228-A643-834A06CDADE8}" destId="{D17FBDAA-CF8D-4DCA-BB3C-7DF7703CBE52}" srcOrd="18" destOrd="0" presId="urn:microsoft.com/office/officeart/2008/layout/BendingPictureCaption"/>
    <dgm:cxn modelId="{E253DF6A-9290-454F-80D3-82633F13C476}" type="presParOf" srcId="{D17FBDAA-CF8D-4DCA-BB3C-7DF7703CBE52}" destId="{D9CA37E4-01FB-4B12-98CD-BEAE12EB5F00}" srcOrd="0" destOrd="0" presId="urn:microsoft.com/office/officeart/2008/layout/BendingPictureCaption"/>
    <dgm:cxn modelId="{52D33271-1C64-42EF-95B7-D0AC3BC7F2B3}" type="presParOf" srcId="{D17FBDAA-CF8D-4DCA-BB3C-7DF7703CBE52}" destId="{B3D8223C-95D9-4E0C-8570-002633945C08}"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242348"/>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293189"/>
        <a:ext cx="1298956" cy="408660"/>
      </dsp:txXfrm>
    </dsp:sp>
    <dsp:sp modelId="{8CD83F31-2381-453B-ACA6-2912988DB06F}">
      <dsp:nvSpPr>
        <dsp:cNvPr id="0" name=""/>
        <dsp:cNvSpPr/>
      </dsp:nvSpPr>
      <dsp:spPr>
        <a:xfrm>
          <a:off x="1608147" y="242348"/>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293189"/>
        <a:ext cx="1298956" cy="408660"/>
      </dsp:txXfrm>
    </dsp:sp>
    <dsp:sp modelId="{D2590E33-1BEC-4B8E-ABBB-5C2737C3F154}">
      <dsp:nvSpPr>
        <dsp:cNvPr id="0" name=""/>
        <dsp:cNvSpPr/>
      </dsp:nvSpPr>
      <dsp:spPr>
        <a:xfrm>
          <a:off x="3213599" y="242348"/>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293189"/>
        <a:ext cx="1298956" cy="408660"/>
      </dsp:txXfrm>
    </dsp:sp>
    <dsp:sp modelId="{ED8B02B9-0833-4572-A582-AC3CE9B9965F}">
      <dsp:nvSpPr>
        <dsp:cNvPr id="0" name=""/>
        <dsp:cNvSpPr/>
      </dsp:nvSpPr>
      <dsp:spPr>
        <a:xfrm>
          <a:off x="4819050" y="242348"/>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293189"/>
        <a:ext cx="1298956" cy="408660"/>
      </dsp:txXfrm>
    </dsp:sp>
    <dsp:sp modelId="{01ACC801-DAA0-4794-B9BE-70AB3EA32713}">
      <dsp:nvSpPr>
        <dsp:cNvPr id="0" name=""/>
        <dsp:cNvSpPr/>
      </dsp:nvSpPr>
      <dsp:spPr>
        <a:xfrm>
          <a:off x="6424502" y="242348"/>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1000" r="-21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vacant</a:t>
          </a:r>
        </a:p>
      </dsp:txBody>
      <dsp:txXfrm>
        <a:off x="6555857" y="1293189"/>
        <a:ext cx="1298956" cy="408660"/>
      </dsp:txXfrm>
    </dsp:sp>
    <dsp:sp modelId="{3DDA16CE-7D47-4596-AF3C-F050F60DB5A3}">
      <dsp:nvSpPr>
        <dsp:cNvPr id="0" name=""/>
        <dsp:cNvSpPr/>
      </dsp:nvSpPr>
      <dsp:spPr>
        <a:xfrm>
          <a:off x="737686" y="1856265"/>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898641"/>
        <a:ext cx="1298956" cy="408660"/>
      </dsp:txXfrm>
    </dsp:sp>
    <dsp:sp modelId="{0812515D-69BB-4AFE-A675-A67D49D41966}">
      <dsp:nvSpPr>
        <dsp:cNvPr id="0" name=""/>
        <dsp:cNvSpPr/>
      </dsp:nvSpPr>
      <dsp:spPr>
        <a:xfrm>
          <a:off x="2410873" y="1847800"/>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898641"/>
        <a:ext cx="1298956" cy="408660"/>
      </dsp:txXfrm>
    </dsp:sp>
    <dsp:sp modelId="{7AB68F8F-FFE3-4CB3-A486-66519F9D24BB}">
      <dsp:nvSpPr>
        <dsp:cNvPr id="0" name=""/>
        <dsp:cNvSpPr/>
      </dsp:nvSpPr>
      <dsp:spPr>
        <a:xfrm>
          <a:off x="4008487" y="1854035"/>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898641"/>
        <a:ext cx="1298956" cy="408660"/>
      </dsp:txXfrm>
    </dsp:sp>
    <dsp:sp modelId="{2B90E5F4-B2F1-439C-9027-616FE7D3BCF8}">
      <dsp:nvSpPr>
        <dsp:cNvPr id="0" name=""/>
        <dsp:cNvSpPr/>
      </dsp:nvSpPr>
      <dsp:spPr>
        <a:xfrm>
          <a:off x="5621776" y="1847800"/>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898641"/>
        <a:ext cx="1298956" cy="40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C46CE-805A-45E1-A856-2756FD02EA4C}">
      <dsp:nvSpPr>
        <dsp:cNvPr id="0" name=""/>
        <dsp:cNvSpPr/>
      </dsp:nvSpPr>
      <dsp:spPr>
        <a:xfrm>
          <a:off x="2369" y="383743"/>
          <a:ext cx="1322353" cy="9772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5D9572B9-187C-4C04-8424-782B9209584D}">
      <dsp:nvSpPr>
        <dsp:cNvPr id="0" name=""/>
        <dsp:cNvSpPr/>
      </dsp:nvSpPr>
      <dsp:spPr>
        <a:xfrm>
          <a:off x="269653"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Michelle Lair</a:t>
          </a:r>
        </a:p>
      </dsp:txBody>
      <dsp:txXfrm>
        <a:off x="269653" y="1183770"/>
        <a:ext cx="1139474" cy="273834"/>
      </dsp:txXfrm>
    </dsp:sp>
    <dsp:sp modelId="{73F00A6B-4040-403D-B31C-89236FBDB5B3}">
      <dsp:nvSpPr>
        <dsp:cNvPr id="0" name=""/>
        <dsp:cNvSpPr/>
      </dsp:nvSpPr>
      <dsp:spPr>
        <a:xfrm>
          <a:off x="1562302" y="383743"/>
          <a:ext cx="1322353" cy="97721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33AB2FE6-F0BB-48FC-8D4A-85387BFF7CF4}">
      <dsp:nvSpPr>
        <dsp:cNvPr id="0" name=""/>
        <dsp:cNvSpPr/>
      </dsp:nvSpPr>
      <dsp:spPr>
        <a:xfrm>
          <a:off x="1829586"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Dr. Lori Byrd</a:t>
          </a:r>
        </a:p>
      </dsp:txBody>
      <dsp:txXfrm>
        <a:off x="1829586" y="1183770"/>
        <a:ext cx="1139474" cy="273834"/>
      </dsp:txXfrm>
    </dsp:sp>
    <dsp:sp modelId="{02D72AAF-21DE-4276-9773-A8BFEF33FEB6}">
      <dsp:nvSpPr>
        <dsp:cNvPr id="0" name=""/>
        <dsp:cNvSpPr/>
      </dsp:nvSpPr>
      <dsp:spPr>
        <a:xfrm>
          <a:off x="3122236" y="383743"/>
          <a:ext cx="1322353" cy="97721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0A0D32E8-0E1D-4A03-95F7-8CD11BDA8745}">
      <dsp:nvSpPr>
        <dsp:cNvPr id="0" name=""/>
        <dsp:cNvSpPr/>
      </dsp:nvSpPr>
      <dsp:spPr>
        <a:xfrm>
          <a:off x="3389520"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Dr. Hilmi Lahoud</a:t>
          </a:r>
        </a:p>
      </dsp:txBody>
      <dsp:txXfrm>
        <a:off x="3389520" y="1183770"/>
        <a:ext cx="1139474" cy="273834"/>
      </dsp:txXfrm>
    </dsp:sp>
    <dsp:sp modelId="{D7ED0E18-5B72-46F1-B37B-77BF5C91A886}">
      <dsp:nvSpPr>
        <dsp:cNvPr id="0" name=""/>
        <dsp:cNvSpPr/>
      </dsp:nvSpPr>
      <dsp:spPr>
        <a:xfrm>
          <a:off x="4682169" y="383743"/>
          <a:ext cx="1322353" cy="97721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C4CBE34E-EAA5-4E5E-8200-D64E1E82803C}">
      <dsp:nvSpPr>
        <dsp:cNvPr id="0" name=""/>
        <dsp:cNvSpPr/>
      </dsp:nvSpPr>
      <dsp:spPr>
        <a:xfrm>
          <a:off x="4949454"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Mary Olvera</a:t>
          </a:r>
        </a:p>
      </dsp:txBody>
      <dsp:txXfrm>
        <a:off x="4949454" y="1183770"/>
        <a:ext cx="1139474" cy="273834"/>
      </dsp:txXfrm>
    </dsp:sp>
    <dsp:sp modelId="{57B7AF5D-3CA1-48DD-8C3F-2BEC7906E5CF}">
      <dsp:nvSpPr>
        <dsp:cNvPr id="0" name=""/>
        <dsp:cNvSpPr/>
      </dsp:nvSpPr>
      <dsp:spPr>
        <a:xfrm>
          <a:off x="2369" y="1598281"/>
          <a:ext cx="1322353" cy="97721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a:noFill/>
        </a:ln>
        <a:effectLst/>
      </dsp:spPr>
      <dsp:style>
        <a:lnRef idx="0">
          <a:scrgbClr r="0" g="0" b="0"/>
        </a:lnRef>
        <a:fillRef idx="1">
          <a:scrgbClr r="0" g="0" b="0"/>
        </a:fillRef>
        <a:effectRef idx="0">
          <a:scrgbClr r="0" g="0" b="0"/>
        </a:effectRef>
        <a:fontRef idx="minor"/>
      </dsp:style>
    </dsp:sp>
    <dsp:sp modelId="{07121085-CC6A-4064-831D-200780DB8DD1}">
      <dsp:nvSpPr>
        <dsp:cNvPr id="0" name=""/>
        <dsp:cNvSpPr/>
      </dsp:nvSpPr>
      <dsp:spPr>
        <a:xfrm>
          <a:off x="269653"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Aaron Mabe</a:t>
          </a:r>
        </a:p>
      </dsp:txBody>
      <dsp:txXfrm>
        <a:off x="269653" y="2398308"/>
        <a:ext cx="1139474" cy="273834"/>
      </dsp:txXfrm>
    </dsp:sp>
    <dsp:sp modelId="{7791AC72-3A25-48DB-9208-3C3EB5E5EA1F}">
      <dsp:nvSpPr>
        <dsp:cNvPr id="0" name=""/>
        <dsp:cNvSpPr/>
      </dsp:nvSpPr>
      <dsp:spPr>
        <a:xfrm>
          <a:off x="1562302" y="1598281"/>
          <a:ext cx="1322353" cy="977214"/>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20E0FC3F-EBF3-47B1-9354-DAC9DACE361F}">
      <dsp:nvSpPr>
        <dsp:cNvPr id="0" name=""/>
        <dsp:cNvSpPr/>
      </dsp:nvSpPr>
      <dsp:spPr>
        <a:xfrm>
          <a:off x="1829586"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5000"/>
            </a:spcAft>
            <a:buNone/>
          </a:pPr>
          <a:r>
            <a:rPr lang="en-US" sz="1200" kern="1200">
              <a:latin typeface="Calibri Light" panose="020F0302020204030204"/>
            </a:rPr>
            <a:t>Todd </a:t>
          </a:r>
          <a:r>
            <a:rPr lang="en-US" sz="1200" kern="1200"/>
            <a:t>Roth</a:t>
          </a:r>
          <a:endParaRPr lang="en-US" sz="1200" kern="1200" dirty="0">
            <a:latin typeface="Calibri Light" panose="020F0302020204030204"/>
          </a:endParaRPr>
        </a:p>
      </dsp:txBody>
      <dsp:txXfrm>
        <a:off x="1829586" y="2398308"/>
        <a:ext cx="1139474" cy="273834"/>
      </dsp:txXfrm>
    </dsp:sp>
    <dsp:sp modelId="{106ECEC8-D8B2-4362-B032-C4A4A7ED8C6C}">
      <dsp:nvSpPr>
        <dsp:cNvPr id="0" name=""/>
        <dsp:cNvSpPr/>
      </dsp:nvSpPr>
      <dsp:spPr>
        <a:xfrm>
          <a:off x="3122236" y="1598281"/>
          <a:ext cx="1322353" cy="977214"/>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D762FA16-9A14-43A2-B4A4-B8B73D0E81B9}">
      <dsp:nvSpPr>
        <dsp:cNvPr id="0" name=""/>
        <dsp:cNvSpPr/>
      </dsp:nvSpPr>
      <dsp:spPr>
        <a:xfrm>
          <a:off x="3389520"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5000"/>
            </a:spcAft>
            <a:buNone/>
          </a:pPr>
          <a:r>
            <a:rPr lang="en-US" sz="1200" kern="1200" dirty="0">
              <a:latin typeface="Calibri Light" panose="020F0302020204030204"/>
            </a:rPr>
            <a:t>Peyton Bell</a:t>
          </a:r>
        </a:p>
      </dsp:txBody>
      <dsp:txXfrm>
        <a:off x="3389520" y="2398308"/>
        <a:ext cx="1139474" cy="273834"/>
      </dsp:txXfrm>
    </dsp:sp>
    <dsp:sp modelId="{A0B1C1EF-E6DB-4850-8606-8C77FE80B545}">
      <dsp:nvSpPr>
        <dsp:cNvPr id="0" name=""/>
        <dsp:cNvSpPr/>
      </dsp:nvSpPr>
      <dsp:spPr>
        <a:xfrm>
          <a:off x="4682169" y="1598281"/>
          <a:ext cx="1322353" cy="977214"/>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4606462A-4552-4C0F-A2E0-B6A9295C5BC4}">
      <dsp:nvSpPr>
        <dsp:cNvPr id="0" name=""/>
        <dsp:cNvSpPr/>
      </dsp:nvSpPr>
      <dsp:spPr>
        <a:xfrm>
          <a:off x="4949454"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Reyna Rodriguez</a:t>
          </a:r>
        </a:p>
      </dsp:txBody>
      <dsp:txXfrm>
        <a:off x="4949454" y="2398308"/>
        <a:ext cx="1139474" cy="273834"/>
      </dsp:txXfrm>
    </dsp:sp>
    <dsp:sp modelId="{5F5F4A7F-22EF-4291-A988-FC708CE3BA33}">
      <dsp:nvSpPr>
        <dsp:cNvPr id="0" name=""/>
        <dsp:cNvSpPr/>
      </dsp:nvSpPr>
      <dsp:spPr>
        <a:xfrm>
          <a:off x="1562302" y="2812819"/>
          <a:ext cx="1322353" cy="977214"/>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a:effectLst/>
      </dsp:spPr>
      <dsp:style>
        <a:lnRef idx="0">
          <a:scrgbClr r="0" g="0" b="0"/>
        </a:lnRef>
        <a:fillRef idx="1">
          <a:scrgbClr r="0" g="0" b="0"/>
        </a:fillRef>
        <a:effectRef idx="0">
          <a:scrgbClr r="0" g="0" b="0"/>
        </a:effectRef>
        <a:fontRef idx="minor"/>
      </dsp:style>
    </dsp:sp>
    <dsp:sp modelId="{84BBD31D-1986-4EC3-8324-57E20316320E}">
      <dsp:nvSpPr>
        <dsp:cNvPr id="0" name=""/>
        <dsp:cNvSpPr/>
      </dsp:nvSpPr>
      <dsp:spPr>
        <a:xfrm>
          <a:off x="1829586" y="3612846"/>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a:latin typeface="Calibri Light" panose="020F0302020204030204"/>
            </a:rPr>
            <a:t>Nedra</a:t>
          </a:r>
          <a:r>
            <a:rPr lang="en-US" sz="1200" kern="1200"/>
            <a:t> Dixon</a:t>
          </a:r>
          <a:endParaRPr lang="en-US" sz="1200" kern="1200" dirty="0"/>
        </a:p>
      </dsp:txBody>
      <dsp:txXfrm>
        <a:off x="1829586" y="3612846"/>
        <a:ext cx="1139474" cy="273834"/>
      </dsp:txXfrm>
    </dsp:sp>
    <dsp:sp modelId="{D9CA37E4-01FB-4B12-98CD-BEAE12EB5F00}">
      <dsp:nvSpPr>
        <dsp:cNvPr id="0" name=""/>
        <dsp:cNvSpPr/>
      </dsp:nvSpPr>
      <dsp:spPr>
        <a:xfrm>
          <a:off x="3122236" y="2812819"/>
          <a:ext cx="1322353" cy="977214"/>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a:effectLst/>
      </dsp:spPr>
      <dsp:style>
        <a:lnRef idx="0">
          <a:scrgbClr r="0" g="0" b="0"/>
        </a:lnRef>
        <a:fillRef idx="1">
          <a:scrgbClr r="0" g="0" b="0"/>
        </a:fillRef>
        <a:effectRef idx="0">
          <a:scrgbClr r="0" g="0" b="0"/>
        </a:effectRef>
        <a:fontRef idx="minor"/>
      </dsp:style>
    </dsp:sp>
    <dsp:sp modelId="{B3D8223C-95D9-4E0C-8570-002633945C08}">
      <dsp:nvSpPr>
        <dsp:cNvPr id="0" name=""/>
        <dsp:cNvSpPr/>
      </dsp:nvSpPr>
      <dsp:spPr>
        <a:xfrm>
          <a:off x="3389520" y="3612846"/>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Gail Robertson</a:t>
          </a:r>
        </a:p>
      </dsp:txBody>
      <dsp:txXfrm>
        <a:off x="3389520" y="3612846"/>
        <a:ext cx="1139474" cy="27383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9/12/2023</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9/12/2023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405044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7292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36396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 Support </a:t>
            </a:r>
            <a:r>
              <a:rPr lang="en-US" dirty="0" err="1">
                <a:cs typeface="Calibri"/>
              </a:rPr>
              <a:t>Svs</a:t>
            </a:r>
            <a:r>
              <a:rPr lang="en-US" dirty="0">
                <a:cs typeface="Calibri"/>
              </a:rPr>
              <a:t>: </a:t>
            </a:r>
            <a:r>
              <a:rPr lang="en-US" dirty="0"/>
              <a:t>Career coach, success coach, tutors, advisors, disability services, outreach, </a:t>
            </a:r>
            <a:r>
              <a:rPr lang="en-US" dirty="0" err="1"/>
              <a:t>etc</a:t>
            </a:r>
            <a:endParaRPr lang="en-US" dirty="0" err="1">
              <a:cs typeface="Calibri"/>
            </a:endParaRPr>
          </a:p>
          <a:p>
            <a:endParaRPr lang="en-US" dirty="0">
              <a:cs typeface="Calibri"/>
            </a:endParaRPr>
          </a:p>
          <a:p>
            <a:r>
              <a:rPr lang="en-US" dirty="0">
                <a:cs typeface="Calibri"/>
              </a:rPr>
              <a:t>Faculty Support: </a:t>
            </a:r>
            <a:r>
              <a:rPr lang="en-US" dirty="0"/>
              <a:t>PD/Instructional Designer, Instructional Coach, Curriculum Alignment Specialist</a:t>
            </a:r>
            <a:endParaRPr lang="en-US" dirty="0">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148177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254625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Put in chat ideas and topics</a:t>
            </a:r>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306114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9/12/2023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nccareers.org/printables-tool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hyperlink" Target="http://www.ncperkins.org/presenta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September 12, 2023</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EBEBC3-492D-7255-8E0D-F6E0C21AAADF}"/>
              </a:ext>
            </a:extLst>
          </p:cNvPr>
          <p:cNvSpPr>
            <a:spLocks noGrp="1"/>
          </p:cNvSpPr>
          <p:nvPr>
            <p:ph type="title"/>
          </p:nvPr>
        </p:nvSpPr>
        <p:spPr>
          <a:xfrm>
            <a:off x="1297859" y="126367"/>
            <a:ext cx="7364361" cy="994172"/>
          </a:xfrm>
        </p:spPr>
        <p:txBody>
          <a:bodyPr anchor="ctr">
            <a:normAutofit/>
          </a:bodyPr>
          <a:lstStyle/>
          <a:p>
            <a:r>
              <a:rPr lang="en-US" dirty="0"/>
              <a:t>Improving Instruction via Innovation</a:t>
            </a:r>
          </a:p>
        </p:txBody>
      </p:sp>
      <p:pic>
        <p:nvPicPr>
          <p:cNvPr id="6" name="Content Placeholder 5" descr="A qr code on a statue&#10;&#10;Description automatically generated">
            <a:extLst>
              <a:ext uri="{FF2B5EF4-FFF2-40B4-BE49-F238E27FC236}">
                <a16:creationId xmlns:a16="http://schemas.microsoft.com/office/drawing/2014/main" id="{11B8573A-8A8B-CEEA-4302-C6C55B9A7D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6869" y="1369219"/>
            <a:ext cx="3449762" cy="3449762"/>
          </a:xfrm>
          <a:noFill/>
        </p:spPr>
      </p:pic>
      <p:sp>
        <p:nvSpPr>
          <p:cNvPr id="2" name="Content Placeholder 1">
            <a:extLst>
              <a:ext uri="{FF2B5EF4-FFF2-40B4-BE49-F238E27FC236}">
                <a16:creationId xmlns:a16="http://schemas.microsoft.com/office/drawing/2014/main" id="{AEBF37E3-B299-2A00-A16C-39C1D3394D6E}"/>
              </a:ext>
            </a:extLst>
          </p:cNvPr>
          <p:cNvSpPr>
            <a:spLocks noGrp="1"/>
          </p:cNvSpPr>
          <p:nvPr>
            <p:ph sz="half" idx="2"/>
          </p:nvPr>
        </p:nvSpPr>
        <p:spPr>
          <a:xfrm>
            <a:off x="4629150" y="1369219"/>
            <a:ext cx="3886200" cy="3449762"/>
          </a:xfrm>
        </p:spPr>
        <p:txBody>
          <a:bodyPr vert="horz" lIns="91440" tIns="45720" rIns="91440" bIns="45720" rtlCol="0">
            <a:normAutofit/>
          </a:bodyPr>
          <a:lstStyle/>
          <a:p>
            <a:pPr marL="174625" indent="-174625">
              <a:lnSpc>
                <a:spcPct val="90000"/>
              </a:lnSpc>
            </a:pPr>
            <a:r>
              <a:rPr lang="en-US" i="1" dirty="0"/>
              <a:t>AI Professional Development Series </a:t>
            </a:r>
            <a:r>
              <a:rPr lang="en-US" dirty="0"/>
              <a:t>in partnership with the Student Success Center</a:t>
            </a:r>
          </a:p>
          <a:p>
            <a:pPr marL="174625" indent="-174625">
              <a:lnSpc>
                <a:spcPct val="90000"/>
              </a:lnSpc>
            </a:pPr>
            <a:r>
              <a:rPr lang="en-US" dirty="0"/>
              <a:t>NC ACCESS Education Programs Conference this week! Web-based tools to improve online instruction.</a:t>
            </a:r>
          </a:p>
          <a:p>
            <a:pPr marL="174625" indent="-174625">
              <a:lnSpc>
                <a:spcPct val="90000"/>
              </a:lnSpc>
            </a:pPr>
            <a:r>
              <a:rPr lang="en-US" dirty="0"/>
              <a:t>Contact Lane Freeman to schedule webinars specific to your institution or community of practice.</a:t>
            </a:r>
          </a:p>
          <a:p>
            <a:pPr marL="174625" indent="-174625">
              <a:lnSpc>
                <a:spcPct val="90000"/>
              </a:lnSpc>
            </a:pPr>
            <a:r>
              <a:rPr lang="en-US" dirty="0"/>
              <a:t>Collaboration with VLC Professional Development Center to customize a Best Practice in Online Learning for CTE faculty course offerings.</a:t>
            </a:r>
          </a:p>
          <a:p>
            <a:pPr marL="174625" indent="-174625">
              <a:lnSpc>
                <a:spcPct val="90000"/>
              </a:lnSpc>
            </a:pPr>
            <a:r>
              <a:rPr lang="en-US" dirty="0"/>
              <a:t>2024 Immersive Learning Conference will take place </a:t>
            </a:r>
            <a:r>
              <a:rPr lang="en-US" i="1" dirty="0"/>
              <a:t>April 22</a:t>
            </a:r>
            <a:r>
              <a:rPr lang="en-US" i="1" baseline="30000" dirty="0"/>
              <a:t>nd</a:t>
            </a:r>
            <a:r>
              <a:rPr lang="en-US" i="1" dirty="0"/>
              <a:t> – 24</a:t>
            </a:r>
            <a:r>
              <a:rPr lang="en-US" i="1" baseline="30000" dirty="0"/>
              <a:t>th</a:t>
            </a:r>
            <a:r>
              <a:rPr lang="en-US" i="1" dirty="0"/>
              <a:t> </a:t>
            </a:r>
            <a:r>
              <a:rPr lang="en-US" dirty="0"/>
              <a:t>The focus will be on </a:t>
            </a:r>
            <a:r>
              <a:rPr lang="en-US" b="1" dirty="0"/>
              <a:t>Career Exploration in CTE fields</a:t>
            </a:r>
            <a:r>
              <a:rPr lang="en-US" dirty="0"/>
              <a:t>.</a:t>
            </a:r>
          </a:p>
          <a:p>
            <a:pPr marL="174625" indent="-174625">
              <a:lnSpc>
                <a:spcPct val="90000"/>
              </a:lnSpc>
            </a:pPr>
            <a:endParaRPr lang="en-US" dirty="0"/>
          </a:p>
        </p:txBody>
      </p:sp>
    </p:spTree>
    <p:extLst>
      <p:ext uri="{BB962C8B-B14F-4D97-AF65-F5344CB8AC3E}">
        <p14:creationId xmlns:p14="http://schemas.microsoft.com/office/powerpoint/2010/main" val="41693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D89621-47D8-0A06-E39B-365064297CF7}"/>
              </a:ext>
            </a:extLst>
          </p:cNvPr>
          <p:cNvSpPr>
            <a:spLocks noGrp="1"/>
          </p:cNvSpPr>
          <p:nvPr>
            <p:ph idx="1"/>
          </p:nvPr>
        </p:nvSpPr>
        <p:spPr/>
        <p:txBody>
          <a:bodyPr vert="horz" lIns="91440" tIns="45720" rIns="91440" bIns="45720" rtlCol="0" anchor="t">
            <a:normAutofit fontScale="92500" lnSpcReduction="10000"/>
          </a:bodyPr>
          <a:lstStyle/>
          <a:p>
            <a:pPr marL="174625" indent="-174625">
              <a:spcBef>
                <a:spcPts val="0"/>
              </a:spcBef>
              <a:spcAft>
                <a:spcPts val="1200"/>
              </a:spcAft>
            </a:pPr>
            <a:r>
              <a:rPr lang="en-US" dirty="0">
                <a:latin typeface="Franklin Gothic Medium" panose="020B0603020102020204" pitchFamily="34" charset="0"/>
                <a:cs typeface="Times New Roman"/>
              </a:rPr>
              <a:t>CCP Onboarding and Leadership Institute</a:t>
            </a:r>
          </a:p>
          <a:p>
            <a:pPr marL="0" indent="0">
              <a:spcBef>
                <a:spcPts val="0"/>
              </a:spcBef>
              <a:spcAft>
                <a:spcPts val="1200"/>
              </a:spcAft>
              <a:buNone/>
            </a:pPr>
            <a:r>
              <a:rPr lang="en-US" sz="1200" i="1" dirty="0">
                <a:latin typeface="Franklin Gothic Medium" panose="020B0603020102020204" pitchFamily="34" charset="0"/>
                <a:cs typeface="Times New Roman"/>
              </a:rPr>
              <a:t>     Tuesday, Sept. 19th at Randolph, Wednesday, Sept. 20 at Caldwell, and Thursday, Sept 28th at Fayetteville </a:t>
            </a:r>
          </a:p>
          <a:p>
            <a:pPr marL="343694" lvl="1" indent="-174625">
              <a:spcBef>
                <a:spcPts val="0"/>
              </a:spcBef>
              <a:spcAft>
                <a:spcPts val="1200"/>
              </a:spcAft>
            </a:pPr>
            <a:r>
              <a:rPr lang="en-US" dirty="0">
                <a:latin typeface="Franklin Gothic Medium" panose="020B0603020102020204" pitchFamily="34" charset="0"/>
                <a:cs typeface="Times New Roman"/>
              </a:rPr>
              <a:t>CCP Operating Procedures</a:t>
            </a:r>
          </a:p>
          <a:p>
            <a:pPr marL="343694" lvl="1" indent="-174625">
              <a:spcBef>
                <a:spcPts val="0"/>
              </a:spcBef>
              <a:spcAft>
                <a:spcPts val="1200"/>
              </a:spcAft>
            </a:pPr>
            <a:r>
              <a:rPr lang="en-US" dirty="0">
                <a:latin typeface="Franklin Gothic Medium" panose="020B0603020102020204" pitchFamily="34" charset="0"/>
                <a:cs typeface="Times New Roman"/>
              </a:rPr>
              <a:t>9-14 Pathways</a:t>
            </a:r>
          </a:p>
          <a:p>
            <a:pPr marL="343694" lvl="1" indent="-174625">
              <a:spcBef>
                <a:spcPts val="0"/>
              </a:spcBef>
              <a:spcAft>
                <a:spcPts val="1200"/>
              </a:spcAft>
            </a:pPr>
            <a:r>
              <a:rPr lang="en-US" dirty="0">
                <a:latin typeface="Franklin Gothic Medium" panose="020B0603020102020204" pitchFamily="34" charset="0"/>
                <a:cs typeface="Times New Roman"/>
              </a:rPr>
              <a:t>Articulation</a:t>
            </a:r>
          </a:p>
          <a:p>
            <a:pPr marL="343694" lvl="1" indent="-174625">
              <a:spcBef>
                <a:spcPts val="0"/>
              </a:spcBef>
              <a:spcAft>
                <a:spcPts val="1200"/>
              </a:spcAft>
            </a:pPr>
            <a:r>
              <a:rPr lang="en-US" dirty="0">
                <a:latin typeface="Franklin Gothic Medium" panose="020B0603020102020204" pitchFamily="34" charset="0"/>
                <a:cs typeface="Times New Roman"/>
              </a:rPr>
              <a:t>Advising</a:t>
            </a:r>
          </a:p>
          <a:p>
            <a:pPr marL="174625" indent="-174625">
              <a:spcBef>
                <a:spcPts val="0"/>
              </a:spcBef>
              <a:spcAft>
                <a:spcPts val="1200"/>
              </a:spcAft>
            </a:pPr>
            <a:r>
              <a:rPr lang="en-US" dirty="0">
                <a:latin typeface="Franklin Gothic Medium" panose="020B0603020102020204" pitchFamily="34" charset="0"/>
                <a:cs typeface="Times New Roman"/>
              </a:rPr>
              <a:t>Articulation</a:t>
            </a:r>
          </a:p>
          <a:p>
            <a:pPr marL="343694" lvl="1" indent="-174625">
              <a:spcBef>
                <a:spcPts val="0"/>
              </a:spcBef>
              <a:spcAft>
                <a:spcPts val="1200"/>
              </a:spcAft>
            </a:pPr>
            <a:r>
              <a:rPr lang="en-US" dirty="0">
                <a:latin typeface="Franklin Gothic Medium" panose="020B0603020102020204" pitchFamily="34" charset="0"/>
                <a:cs typeface="Times New Roman"/>
              </a:rPr>
              <a:t>developing procedures, advising tips, and best practices</a:t>
            </a:r>
          </a:p>
          <a:p>
            <a:pPr marL="343694" lvl="1" indent="-174625">
              <a:spcBef>
                <a:spcPts val="0"/>
              </a:spcBef>
              <a:spcAft>
                <a:spcPts val="1200"/>
              </a:spcAft>
            </a:pPr>
            <a:r>
              <a:rPr lang="en-US" dirty="0">
                <a:latin typeface="Franklin Gothic Medium" panose="020B0603020102020204" pitchFamily="34" charset="0"/>
                <a:cs typeface="Times New Roman"/>
              </a:rPr>
              <a:t>future regional trainings will be forthcoming</a:t>
            </a:r>
          </a:p>
          <a:p>
            <a:pPr marL="169069" lvl="1" indent="0">
              <a:buNone/>
            </a:pPr>
            <a:endParaRPr lang="en-US" dirty="0">
              <a:latin typeface="Franklin Gothic Medium" panose="020B0603020102020204" pitchFamily="34" charset="0"/>
              <a:cs typeface="Times New Roman"/>
            </a:endParaRPr>
          </a:p>
        </p:txBody>
      </p:sp>
      <p:sp>
        <p:nvSpPr>
          <p:cNvPr id="3" name="Title 2">
            <a:extLst>
              <a:ext uri="{FF2B5EF4-FFF2-40B4-BE49-F238E27FC236}">
                <a16:creationId xmlns:a16="http://schemas.microsoft.com/office/drawing/2014/main" id="{651EB6EC-1DA3-EAAA-3EEA-91AC5B2FD455}"/>
              </a:ext>
            </a:extLst>
          </p:cNvPr>
          <p:cNvSpPr>
            <a:spLocks noGrp="1"/>
          </p:cNvSpPr>
          <p:nvPr>
            <p:ph type="title"/>
          </p:nvPr>
        </p:nvSpPr>
        <p:spPr/>
        <p:txBody>
          <a:bodyPr/>
          <a:lstStyle/>
          <a:p>
            <a:r>
              <a:rPr lang="en-US" dirty="0">
                <a:ln w="0">
                  <a:solidFill>
                    <a:srgbClr val="5B9BD5"/>
                  </a:solidFill>
                </a:ln>
                <a:cs typeface="Calibri Light"/>
              </a:rPr>
              <a:t>Articulation &amp; Pathway Work</a:t>
            </a:r>
            <a:endParaRPr lang="en-US" dirty="0"/>
          </a:p>
        </p:txBody>
      </p:sp>
    </p:spTree>
    <p:extLst>
      <p:ext uri="{BB962C8B-B14F-4D97-AF65-F5344CB8AC3E}">
        <p14:creationId xmlns:p14="http://schemas.microsoft.com/office/powerpoint/2010/main" val="3969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1CD6A0-0EA1-E13C-E99E-46373EEE429A}"/>
              </a:ext>
            </a:extLst>
          </p:cNvPr>
          <p:cNvSpPr>
            <a:spLocks noGrp="1"/>
          </p:cNvSpPr>
          <p:nvPr>
            <p:ph idx="1"/>
          </p:nvPr>
        </p:nvSpPr>
        <p:spPr>
          <a:xfrm>
            <a:off x="964406" y="1320904"/>
            <a:ext cx="7215188" cy="3548753"/>
          </a:xfrm>
        </p:spPr>
        <p:txBody>
          <a:bodyPr vert="horz" lIns="91440" tIns="45720" rIns="91440" bIns="45720" rtlCol="0" anchor="t">
            <a:normAutofit/>
          </a:bodyPr>
          <a:lstStyle/>
          <a:p>
            <a:pPr marL="0" indent="0">
              <a:buNone/>
            </a:pPr>
            <a:r>
              <a:rPr lang="en-US" dirty="0">
                <a:latin typeface="Times New Roman"/>
                <a:cs typeface="Times New Roman"/>
              </a:rPr>
              <a:t>What career development topics would you like to see in this year's training schedule?</a:t>
            </a:r>
          </a:p>
          <a:p>
            <a:pPr marL="0" indent="0">
              <a:buNone/>
            </a:pPr>
            <a:endParaRPr lang="en-US" dirty="0">
              <a:latin typeface="Times New Roman"/>
              <a:cs typeface="Times New Roman"/>
            </a:endParaRPr>
          </a:p>
          <a:p>
            <a:pPr marL="0" indent="0">
              <a:buNone/>
            </a:pPr>
            <a:r>
              <a:rPr lang="en-US" dirty="0">
                <a:latin typeface="Times New Roman"/>
                <a:cs typeface="Times New Roman"/>
              </a:rPr>
              <a:t>Please answer in "Question" Box</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r>
              <a:rPr lang="en-US" dirty="0">
                <a:latin typeface="Times New Roman"/>
                <a:cs typeface="Times New Roman"/>
              </a:rPr>
              <a:t>Jennifer McLean, Associate Director of Student Support Services</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
        <p:nvSpPr>
          <p:cNvPr id="3" name="Title 2">
            <a:extLst>
              <a:ext uri="{FF2B5EF4-FFF2-40B4-BE49-F238E27FC236}">
                <a16:creationId xmlns:a16="http://schemas.microsoft.com/office/drawing/2014/main" id="{9C44FBC0-800E-D4AB-F10A-47E063E7C476}"/>
              </a:ext>
            </a:extLst>
          </p:cNvPr>
          <p:cNvSpPr>
            <a:spLocks noGrp="1"/>
          </p:cNvSpPr>
          <p:nvPr>
            <p:ph type="title"/>
          </p:nvPr>
        </p:nvSpPr>
        <p:spPr/>
        <p:txBody>
          <a:bodyPr/>
          <a:lstStyle/>
          <a:p>
            <a:r>
              <a:rPr lang="en-US" dirty="0">
                <a:ln w="0">
                  <a:solidFill>
                    <a:srgbClr val="5B9BD5"/>
                  </a:solidFill>
                </a:ln>
                <a:cs typeface="Calibri Light"/>
              </a:rPr>
              <a:t>Career Development Trainings</a:t>
            </a:r>
            <a:endParaRPr lang="en-US" dirty="0"/>
          </a:p>
        </p:txBody>
      </p:sp>
    </p:spTree>
    <p:extLst>
      <p:ext uri="{BB962C8B-B14F-4D97-AF65-F5344CB8AC3E}">
        <p14:creationId xmlns:p14="http://schemas.microsoft.com/office/powerpoint/2010/main" val="34205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Sampson Community College</a:t>
            </a:r>
          </a:p>
          <a:p>
            <a:pPr marL="0" indent="0">
              <a:buNone/>
            </a:pPr>
            <a:r>
              <a:rPr lang="en-US" dirty="0"/>
              <a:t>Secondary faculty CTE program awareness tours</a:t>
            </a:r>
          </a:p>
          <a:p>
            <a:pPr marL="0" indent="0">
              <a:buNone/>
            </a:pPr>
            <a:endParaRPr lang="en-US" dirty="0"/>
          </a:p>
          <a:p>
            <a:pPr marL="0" indent="0">
              <a:buNone/>
            </a:pPr>
            <a:r>
              <a:rPr lang="en-US" dirty="0"/>
              <a:t>https://youtu.be/B4dbI-JlbF0?si=R-YQ2izZgovLuHxp</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from 2022-2023</a:t>
            </a:r>
          </a:p>
        </p:txBody>
      </p:sp>
      <p:pic>
        <p:nvPicPr>
          <p:cNvPr id="1026" name="Picture 2" descr="Sampson Community College Logo">
            <a:extLst>
              <a:ext uri="{FF2B5EF4-FFF2-40B4-BE49-F238E27FC236}">
                <a16:creationId xmlns:a16="http://schemas.microsoft.com/office/drawing/2014/main" id="{6185F60B-7EB1-7A02-6E03-4A322C6FD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679032"/>
            <a:ext cx="38100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C65C2-05A4-60EA-3985-8F6CE666A7C5}"/>
              </a:ext>
            </a:extLst>
          </p:cNvPr>
          <p:cNvSpPr>
            <a:spLocks noGrp="1"/>
          </p:cNvSpPr>
          <p:nvPr>
            <p:ph type="title"/>
          </p:nvPr>
        </p:nvSpPr>
        <p:spPr>
          <a:xfrm>
            <a:off x="1297859" y="126367"/>
            <a:ext cx="7364361" cy="994172"/>
          </a:xfrm>
        </p:spPr>
        <p:txBody>
          <a:bodyPr anchor="ctr">
            <a:normAutofit/>
          </a:bodyPr>
          <a:lstStyle/>
          <a:p>
            <a:r>
              <a:rPr lang="en-US"/>
              <a:t>Virtual Office Hours for Technical Assistance</a:t>
            </a:r>
            <a:endParaRPr lang="en-US" dirty="0"/>
          </a:p>
        </p:txBody>
      </p:sp>
      <p:sp>
        <p:nvSpPr>
          <p:cNvPr id="2" name="Content Placeholder 1">
            <a:extLst>
              <a:ext uri="{FF2B5EF4-FFF2-40B4-BE49-F238E27FC236}">
                <a16:creationId xmlns:a16="http://schemas.microsoft.com/office/drawing/2014/main" id="{B6D873C9-2CAF-3FBE-21D4-97ADE510FE6D}"/>
              </a:ext>
            </a:extLst>
          </p:cNvPr>
          <p:cNvSpPr>
            <a:spLocks noGrp="1"/>
          </p:cNvSpPr>
          <p:nvPr>
            <p:ph sz="half" idx="1"/>
          </p:nvPr>
        </p:nvSpPr>
        <p:spPr>
          <a:xfrm>
            <a:off x="628650" y="1594811"/>
            <a:ext cx="3322220" cy="3224170"/>
          </a:xfrm>
        </p:spPr>
        <p:txBody>
          <a:bodyPr vert="horz" lIns="91440" tIns="45720" rIns="91440" bIns="45720" rtlCol="0" anchor="t">
            <a:normAutofit/>
          </a:bodyPr>
          <a:lstStyle/>
          <a:p>
            <a:pPr marL="0" indent="0">
              <a:spcBef>
                <a:spcPts val="400"/>
              </a:spcBef>
              <a:spcAft>
                <a:spcPts val="1200"/>
              </a:spcAft>
              <a:buNone/>
            </a:pPr>
            <a:r>
              <a:rPr lang="en-US" sz="2000" b="1" dirty="0">
                <a:latin typeface="Times New Roman"/>
                <a:cs typeface="Times New Roman"/>
              </a:rPr>
              <a:t>Today</a:t>
            </a:r>
            <a:r>
              <a:rPr lang="en-US" sz="2000" dirty="0">
                <a:latin typeface="Times New Roman"/>
                <a:cs typeface="Times New Roman"/>
              </a:rPr>
              <a:t> from 3-4pm</a:t>
            </a:r>
            <a:endParaRPr lang="en-US" dirty="0"/>
          </a:p>
          <a:p>
            <a:pPr marL="0" indent="0">
              <a:spcBef>
                <a:spcPts val="400"/>
              </a:spcBef>
              <a:spcAft>
                <a:spcPts val="1200"/>
              </a:spcAft>
              <a:buNone/>
            </a:pPr>
            <a:r>
              <a:rPr lang="en-US" sz="2000" dirty="0">
                <a:latin typeface="Times New Roman"/>
                <a:cs typeface="Times New Roman"/>
              </a:rPr>
              <a:t>All Primary &amp; Secondary Contacts will be sent a link. </a:t>
            </a:r>
            <a:endParaRPr lang="en-US" sz="2000" dirty="0"/>
          </a:p>
          <a:p>
            <a:pPr marL="0" indent="0">
              <a:spcBef>
                <a:spcPts val="400"/>
              </a:spcBef>
              <a:spcAft>
                <a:spcPts val="1200"/>
              </a:spcAft>
              <a:buNone/>
            </a:pPr>
            <a:r>
              <a:rPr lang="en-US" sz="2000" dirty="0">
                <a:latin typeface="Times New Roman"/>
                <a:cs typeface="Times New Roman"/>
              </a:rPr>
              <a:t>Please feel free to share the link.</a:t>
            </a:r>
            <a:endParaRPr lang="en-US" sz="2000" dirty="0">
              <a:cs typeface="Times New Roman"/>
            </a:endParaRPr>
          </a:p>
          <a:p>
            <a:pPr marL="0" indent="0">
              <a:spcBef>
                <a:spcPts val="400"/>
              </a:spcBef>
              <a:spcAft>
                <a:spcPts val="1200"/>
              </a:spcAft>
              <a:buNone/>
            </a:pPr>
            <a:r>
              <a:rPr lang="en-US" sz="2000" dirty="0">
                <a:latin typeface="Times New Roman"/>
                <a:cs typeface="Times New Roman"/>
              </a:rPr>
              <a:t>A permanent schedule will be determined soon.</a:t>
            </a:r>
            <a:endParaRPr lang="en-US" sz="2000" dirty="0"/>
          </a:p>
        </p:txBody>
      </p:sp>
      <p:sp>
        <p:nvSpPr>
          <p:cNvPr id="10" name="Rectangle: Rounded Corners 9">
            <a:extLst>
              <a:ext uri="{FF2B5EF4-FFF2-40B4-BE49-F238E27FC236}">
                <a16:creationId xmlns:a16="http://schemas.microsoft.com/office/drawing/2014/main" id="{BAE7A8BD-4CF2-35F4-EB94-E91163AA2E90}"/>
              </a:ext>
            </a:extLst>
          </p:cNvPr>
          <p:cNvSpPr/>
          <p:nvPr/>
        </p:nvSpPr>
        <p:spPr>
          <a:xfrm>
            <a:off x="4053139" y="1443789"/>
            <a:ext cx="4835189" cy="352675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A9E5-BA47-22B5-EA9A-408E6304A54E}"/>
              </a:ext>
            </a:extLst>
          </p:cNvPr>
          <p:cNvSpPr txBox="1"/>
          <p:nvPr/>
        </p:nvSpPr>
        <p:spPr>
          <a:xfrm>
            <a:off x="4331368" y="3241007"/>
            <a:ext cx="439152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CTE Team Perkins</a:t>
            </a:r>
          </a:p>
          <a:p>
            <a:r>
              <a:rPr lang="en-US" sz="3200" dirty="0">
                <a:cs typeface="Calibri"/>
              </a:rPr>
              <a:t>Virtual </a:t>
            </a:r>
          </a:p>
          <a:p>
            <a:r>
              <a:rPr lang="en-US" sz="3200" dirty="0">
                <a:cs typeface="Calibri"/>
              </a:rPr>
              <a:t>Office Hours</a:t>
            </a:r>
          </a:p>
          <a:p>
            <a:r>
              <a:rPr lang="en-US" sz="1600" dirty="0">
                <a:cs typeface="Calibri"/>
              </a:rPr>
              <a:t>Drop in to ask a CTE Coordinator your questions</a:t>
            </a:r>
          </a:p>
        </p:txBody>
      </p:sp>
      <p:sp>
        <p:nvSpPr>
          <p:cNvPr id="11" name="Speech Bubble: Rectangle with Corners Rounded 10">
            <a:extLst>
              <a:ext uri="{FF2B5EF4-FFF2-40B4-BE49-F238E27FC236}">
                <a16:creationId xmlns:a16="http://schemas.microsoft.com/office/drawing/2014/main" id="{3EE25BAA-BDD0-655C-FFE7-071DBC0281AC}"/>
              </a:ext>
            </a:extLst>
          </p:cNvPr>
          <p:cNvSpPr/>
          <p:nvPr/>
        </p:nvSpPr>
        <p:spPr>
          <a:xfrm rot="600000">
            <a:off x="6173704" y="1639303"/>
            <a:ext cx="2489031" cy="22032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Need help?</a:t>
            </a:r>
          </a:p>
          <a:p>
            <a:pPr algn="ctr"/>
            <a:r>
              <a:rPr lang="en-US" sz="3200" dirty="0">
                <a:cs typeface="Calibri"/>
              </a:rPr>
              <a:t>Let's meet.</a:t>
            </a:r>
          </a:p>
        </p:txBody>
      </p:sp>
    </p:spTree>
    <p:extLst>
      <p:ext uri="{BB962C8B-B14F-4D97-AF65-F5344CB8AC3E}">
        <p14:creationId xmlns:p14="http://schemas.microsoft.com/office/powerpoint/2010/main" val="228434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E1AC2-9660-FD1C-C1F4-07FF85746586}"/>
              </a:ext>
            </a:extLst>
          </p:cNvPr>
          <p:cNvSpPr>
            <a:spLocks noGrp="1"/>
          </p:cNvSpPr>
          <p:nvPr>
            <p:ph idx="1"/>
          </p:nvPr>
        </p:nvSpPr>
        <p:spPr>
          <a:xfrm>
            <a:off x="514350" y="1376362"/>
            <a:ext cx="8147870" cy="3217761"/>
          </a:xfrm>
        </p:spPr>
        <p:txBody>
          <a:bodyPr vert="horz" lIns="91440" tIns="45720" rIns="91440" bIns="45720" numCol="2" rtlCol="0" anchor="t">
            <a:noAutofit/>
          </a:bodyPr>
          <a:lstStyle/>
          <a:p>
            <a:pPr marL="192405" lvl="1" indent="0">
              <a:spcBef>
                <a:spcPts val="0"/>
              </a:spcBef>
              <a:spcAft>
                <a:spcPts val="600"/>
              </a:spcAft>
              <a:buNone/>
            </a:pPr>
            <a:r>
              <a:rPr lang="en-US" dirty="0">
                <a:solidFill>
                  <a:srgbClr val="FF0000"/>
                </a:solidFill>
                <a:latin typeface="+mn-lt"/>
                <a:cs typeface="Times New Roman"/>
              </a:rPr>
              <a:t>Topics</a:t>
            </a:r>
          </a:p>
          <a:p>
            <a:pPr marL="343535" lvl="1" indent="-151130">
              <a:spcBef>
                <a:spcPts val="0"/>
              </a:spcBef>
              <a:spcAft>
                <a:spcPts val="600"/>
              </a:spcAft>
            </a:pPr>
            <a:r>
              <a:rPr lang="en-US" dirty="0">
                <a:latin typeface="+mn-lt"/>
                <a:cs typeface="Times New Roman"/>
              </a:rPr>
              <a:t>What is Perkins?</a:t>
            </a:r>
            <a:endParaRPr lang="en-US" dirty="0">
              <a:latin typeface="+mn-lt"/>
            </a:endParaRPr>
          </a:p>
          <a:p>
            <a:pPr marL="343535" lvl="1" indent="-151130">
              <a:spcBef>
                <a:spcPts val="0"/>
              </a:spcBef>
              <a:spcAft>
                <a:spcPts val="600"/>
              </a:spcAft>
            </a:pPr>
            <a:r>
              <a:rPr lang="en-US" dirty="0">
                <a:latin typeface="+mn-lt"/>
                <a:cs typeface="Times New Roman"/>
              </a:rPr>
              <a:t>Comprehensive Local Needs Assessment</a:t>
            </a:r>
            <a:endParaRPr lang="en-US" dirty="0">
              <a:latin typeface="+mn-lt"/>
            </a:endParaRPr>
          </a:p>
          <a:p>
            <a:pPr marL="343535" lvl="1" indent="-151130">
              <a:spcBef>
                <a:spcPts val="0"/>
              </a:spcBef>
              <a:spcAft>
                <a:spcPts val="600"/>
              </a:spcAft>
            </a:pPr>
            <a:r>
              <a:rPr lang="en-US" dirty="0">
                <a:latin typeface="+mn-lt"/>
                <a:cs typeface="Times New Roman"/>
              </a:rPr>
              <a:t>Perkins V Required Uses &amp; </a:t>
            </a:r>
            <a:r>
              <a:rPr lang="en-US" dirty="0" err="1">
                <a:latin typeface="+mn-lt"/>
                <a:cs typeface="Times New Roman"/>
              </a:rPr>
              <a:t>Voc</a:t>
            </a:r>
            <a:r>
              <a:rPr lang="en-US" dirty="0">
                <a:latin typeface="+mn-lt"/>
                <a:cs typeface="Times New Roman"/>
              </a:rPr>
              <a:t> Codes</a:t>
            </a:r>
            <a:endParaRPr lang="en-US" dirty="0">
              <a:latin typeface="+mn-lt"/>
            </a:endParaRPr>
          </a:p>
          <a:p>
            <a:pPr marL="343535" lvl="1" indent="-151130">
              <a:spcBef>
                <a:spcPts val="0"/>
              </a:spcBef>
              <a:spcAft>
                <a:spcPts val="600"/>
              </a:spcAft>
            </a:pPr>
            <a:r>
              <a:rPr lang="en-US" dirty="0">
                <a:latin typeface="+mn-lt"/>
                <a:cs typeface="Times New Roman"/>
              </a:rPr>
              <a:t>Optional </a:t>
            </a:r>
            <a:r>
              <a:rPr lang="en-US" dirty="0" err="1">
                <a:latin typeface="+mn-lt"/>
                <a:cs typeface="Times New Roman"/>
              </a:rPr>
              <a:t>Voc</a:t>
            </a:r>
            <a:r>
              <a:rPr lang="en-US" dirty="0">
                <a:latin typeface="+mn-lt"/>
                <a:cs typeface="Times New Roman"/>
              </a:rPr>
              <a:t> Codes </a:t>
            </a:r>
          </a:p>
          <a:p>
            <a:pPr marL="518557" lvl="2" indent="-151130">
              <a:spcBef>
                <a:spcPts val="0"/>
              </a:spcBef>
              <a:spcAft>
                <a:spcPts val="600"/>
              </a:spcAft>
            </a:pPr>
            <a:r>
              <a:rPr lang="en-US" dirty="0">
                <a:latin typeface="+mn-lt"/>
                <a:cs typeface="Times New Roman"/>
              </a:rPr>
              <a:t>Perkins Admin </a:t>
            </a:r>
          </a:p>
          <a:p>
            <a:pPr marL="518795" lvl="2">
              <a:spcBef>
                <a:spcPts val="0"/>
              </a:spcBef>
              <a:spcAft>
                <a:spcPts val="600"/>
              </a:spcAft>
            </a:pPr>
            <a:r>
              <a:rPr lang="en-US" sz="1800" dirty="0">
                <a:latin typeface="+mn-lt"/>
                <a:cs typeface="Times New Roman"/>
              </a:rPr>
              <a:t>WIOA Infrastructure contribution</a:t>
            </a:r>
          </a:p>
          <a:p>
            <a:pPr marL="518795" lvl="2">
              <a:spcBef>
                <a:spcPts val="0"/>
              </a:spcBef>
              <a:spcAft>
                <a:spcPts val="600"/>
              </a:spcAft>
            </a:pPr>
            <a:r>
              <a:rPr lang="en-US" sz="1800" dirty="0">
                <a:latin typeface="+mn-lt"/>
                <a:cs typeface="Times New Roman"/>
              </a:rPr>
              <a:t>Equipment</a:t>
            </a:r>
          </a:p>
          <a:p>
            <a:pPr marL="518795" lvl="2">
              <a:spcBef>
                <a:spcPts val="0"/>
              </a:spcBef>
              <a:spcAft>
                <a:spcPts val="600"/>
              </a:spcAft>
            </a:pPr>
            <a:r>
              <a:rPr lang="en-US" sz="1800" dirty="0">
                <a:latin typeface="+mn-lt"/>
                <a:cs typeface="Times New Roman"/>
              </a:rPr>
              <a:t>Wages/Payroll</a:t>
            </a:r>
          </a:p>
          <a:p>
            <a:pPr marL="518795" lvl="2">
              <a:spcBef>
                <a:spcPts val="0"/>
              </a:spcBef>
              <a:spcAft>
                <a:spcPts val="600"/>
              </a:spcAft>
            </a:pPr>
            <a:r>
              <a:rPr lang="en-US" sz="1800" dirty="0">
                <a:latin typeface="+mn-lt"/>
                <a:cs typeface="Times New Roman"/>
              </a:rPr>
              <a:t>CTSOs</a:t>
            </a:r>
          </a:p>
          <a:p>
            <a:pPr marL="518795" lvl="2">
              <a:spcBef>
                <a:spcPts val="0"/>
              </a:spcBef>
              <a:spcAft>
                <a:spcPts val="600"/>
              </a:spcAft>
            </a:pPr>
            <a:r>
              <a:rPr lang="en-US" sz="1800" dirty="0">
                <a:latin typeface="+mn-lt"/>
                <a:cs typeface="Times New Roman"/>
              </a:rPr>
              <a:t>Reserve/Special Projects</a:t>
            </a:r>
          </a:p>
          <a:p>
            <a:pPr marL="343535" lvl="1" indent="-151130">
              <a:spcBef>
                <a:spcPts val="0"/>
              </a:spcBef>
              <a:spcAft>
                <a:spcPts val="600"/>
              </a:spcAft>
            </a:pPr>
            <a:r>
              <a:rPr lang="en-US" dirty="0">
                <a:latin typeface="+mn-lt"/>
                <a:cs typeface="Times New Roman"/>
              </a:rPr>
              <a:t>Perkins Process</a:t>
            </a:r>
          </a:p>
          <a:p>
            <a:pPr marL="343535" lvl="1" indent="-151130">
              <a:spcBef>
                <a:spcPts val="0"/>
              </a:spcBef>
              <a:spcAft>
                <a:spcPts val="600"/>
              </a:spcAft>
            </a:pPr>
            <a:r>
              <a:rPr lang="en-US" dirty="0">
                <a:latin typeface="+mn-lt"/>
                <a:cs typeface="Times New Roman"/>
              </a:rPr>
              <a:t>Approved plans, budgets, and modifications</a:t>
            </a:r>
            <a:endParaRPr lang="en-US" dirty="0">
              <a:latin typeface="+mn-lt"/>
            </a:endParaRPr>
          </a:p>
          <a:p>
            <a:pPr marL="343535" lvl="1" indent="-151130">
              <a:spcBef>
                <a:spcPts val="0"/>
              </a:spcBef>
              <a:spcAft>
                <a:spcPts val="600"/>
              </a:spcAft>
            </a:pPr>
            <a:r>
              <a:rPr lang="en-US" dirty="0">
                <a:latin typeface="+mn-lt"/>
              </a:rPr>
              <a:t>Budget Reports and what we review</a:t>
            </a:r>
          </a:p>
          <a:p>
            <a:pPr marL="192405" lvl="1" indent="0">
              <a:spcBef>
                <a:spcPts val="0"/>
              </a:spcBef>
              <a:spcAft>
                <a:spcPts val="600"/>
              </a:spcAft>
              <a:buNone/>
            </a:pPr>
            <a:endParaRPr lang="en-US" dirty="0">
              <a:latin typeface="+mn-lt"/>
              <a:cs typeface="Times New Roman"/>
            </a:endParaRPr>
          </a:p>
          <a:p>
            <a:pPr marL="23495" indent="0">
              <a:buNone/>
            </a:pPr>
            <a:endParaRPr lang="en-US" sz="1800" dirty="0">
              <a:latin typeface="+mn-lt"/>
            </a:endParaRPr>
          </a:p>
          <a:p>
            <a:pPr marL="343535" lvl="1" indent="-151130"/>
            <a:endParaRPr lang="en-US" dirty="0">
              <a:latin typeface="+mn-lt"/>
            </a:endParaRPr>
          </a:p>
          <a:p>
            <a:pPr marL="343535" lvl="1" indent="-151130"/>
            <a:endParaRPr lang="en-US" dirty="0">
              <a:latin typeface="+mn-lt"/>
            </a:endParaRPr>
          </a:p>
        </p:txBody>
      </p:sp>
      <p:sp>
        <p:nvSpPr>
          <p:cNvPr id="3" name="Title 2">
            <a:extLst>
              <a:ext uri="{FF2B5EF4-FFF2-40B4-BE49-F238E27FC236}">
                <a16:creationId xmlns:a16="http://schemas.microsoft.com/office/drawing/2014/main" id="{470AB161-CF3E-E723-FE8A-81DCA31712C7}"/>
              </a:ext>
            </a:extLst>
          </p:cNvPr>
          <p:cNvSpPr>
            <a:spLocks noGrp="1"/>
          </p:cNvSpPr>
          <p:nvPr>
            <p:ph type="title"/>
          </p:nvPr>
        </p:nvSpPr>
        <p:spPr>
          <a:ln>
            <a:noFill/>
          </a:ln>
        </p:spPr>
        <p:txBody>
          <a:bodyPr/>
          <a:lstStyle/>
          <a:p>
            <a:r>
              <a:rPr lang="en-US" dirty="0">
                <a:solidFill>
                  <a:srgbClr val="174B8F"/>
                </a:solidFill>
              </a:rPr>
              <a:t>Perkins Webinar for Business Office Staff</a:t>
            </a:r>
            <a:r>
              <a:rPr lang="en-US" dirty="0">
                <a:solidFill>
                  <a:srgbClr val="EEB111"/>
                </a:solidFill>
              </a:rPr>
              <a:t>*</a:t>
            </a:r>
          </a:p>
        </p:txBody>
      </p:sp>
      <p:sp>
        <p:nvSpPr>
          <p:cNvPr id="5" name="TextBox 4">
            <a:extLst>
              <a:ext uri="{FF2B5EF4-FFF2-40B4-BE49-F238E27FC236}">
                <a16:creationId xmlns:a16="http://schemas.microsoft.com/office/drawing/2014/main" id="{C646B0F3-0FBF-51E7-2536-A5D2DDAAF434}"/>
              </a:ext>
            </a:extLst>
          </p:cNvPr>
          <p:cNvSpPr txBox="1"/>
          <p:nvPr/>
        </p:nvSpPr>
        <p:spPr>
          <a:xfrm>
            <a:off x="4466202" y="4665280"/>
            <a:ext cx="4360403" cy="369332"/>
          </a:xfrm>
          <a:prstGeom prst="rect">
            <a:avLst/>
          </a:prstGeom>
          <a:noFill/>
        </p:spPr>
        <p:txBody>
          <a:bodyPr wrap="square" rtlCol="0">
            <a:spAutoFit/>
          </a:bodyPr>
          <a:lstStyle/>
          <a:p>
            <a:r>
              <a:rPr lang="en-US" dirty="0">
                <a:solidFill>
                  <a:srgbClr val="EEB111"/>
                </a:solidFill>
              </a:rPr>
              <a:t>*And anyone else who may find it beneficial</a:t>
            </a:r>
          </a:p>
        </p:txBody>
      </p:sp>
      <p:sp>
        <p:nvSpPr>
          <p:cNvPr id="4" name="TextBox 3">
            <a:extLst>
              <a:ext uri="{FF2B5EF4-FFF2-40B4-BE49-F238E27FC236}">
                <a16:creationId xmlns:a16="http://schemas.microsoft.com/office/drawing/2014/main" id="{8AC6ADD9-ADFC-BD29-D069-66D7367C0E33}"/>
              </a:ext>
            </a:extLst>
          </p:cNvPr>
          <p:cNvSpPr txBox="1"/>
          <p:nvPr/>
        </p:nvSpPr>
        <p:spPr>
          <a:xfrm>
            <a:off x="5270989" y="3789485"/>
            <a:ext cx="2585694" cy="584775"/>
          </a:xfrm>
          <a:prstGeom prst="rect">
            <a:avLst/>
          </a:prstGeom>
          <a:noFill/>
          <a:ln cmpd="tri">
            <a:solidFill>
              <a:schemeClr val="tx1"/>
            </a:solidFill>
          </a:ln>
        </p:spPr>
        <p:txBody>
          <a:bodyPr wrap="square" lIns="91440" tIns="45720" rIns="91440" bIns="45720" rtlCol="0" anchor="t">
            <a:spAutoFit/>
          </a:bodyPr>
          <a:lstStyle/>
          <a:p>
            <a:r>
              <a:rPr lang="en-US" sz="3200" b="1" dirty="0"/>
              <a:t>Coming Soon!</a:t>
            </a:r>
          </a:p>
        </p:txBody>
      </p:sp>
    </p:spTree>
    <p:extLst>
      <p:ext uri="{BB962C8B-B14F-4D97-AF65-F5344CB8AC3E}">
        <p14:creationId xmlns:p14="http://schemas.microsoft.com/office/powerpoint/2010/main" val="936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0C4BB5-2FBB-DC42-D44C-D27D3139F9D1}"/>
              </a:ext>
            </a:extLst>
          </p:cNvPr>
          <p:cNvSpPr>
            <a:spLocks noGrp="1"/>
          </p:cNvSpPr>
          <p:nvPr>
            <p:ph type="title"/>
          </p:nvPr>
        </p:nvSpPr>
        <p:spPr>
          <a:xfrm>
            <a:off x="1297859" y="126367"/>
            <a:ext cx="7364361" cy="994172"/>
          </a:xfrm>
        </p:spPr>
        <p:txBody>
          <a:bodyPr anchor="ctr">
            <a:normAutofit/>
          </a:bodyPr>
          <a:lstStyle/>
          <a:p>
            <a:r>
              <a:rPr lang="en-US"/>
              <a:t>Fall 2024 System Conference</a:t>
            </a:r>
            <a:endParaRPr lang="en-US" dirty="0"/>
          </a:p>
        </p:txBody>
      </p:sp>
      <p:sp>
        <p:nvSpPr>
          <p:cNvPr id="2" name="Content Placeholder 1">
            <a:extLst>
              <a:ext uri="{FF2B5EF4-FFF2-40B4-BE49-F238E27FC236}">
                <a16:creationId xmlns:a16="http://schemas.microsoft.com/office/drawing/2014/main" id="{F951169E-2F6D-7C34-737B-54CE8DBD8C2D}"/>
              </a:ext>
            </a:extLst>
          </p:cNvPr>
          <p:cNvSpPr>
            <a:spLocks noGrp="1"/>
          </p:cNvSpPr>
          <p:nvPr>
            <p:ph sz="half" idx="1"/>
          </p:nvPr>
        </p:nvSpPr>
        <p:spPr>
          <a:xfrm>
            <a:off x="628650" y="1695790"/>
            <a:ext cx="7824711" cy="3123191"/>
          </a:xfrm>
        </p:spPr>
        <p:txBody>
          <a:bodyPr vert="horz" lIns="91440" tIns="45720" rIns="91440" bIns="45720" rtlCol="0" anchor="t">
            <a:normAutofit/>
          </a:bodyPr>
          <a:lstStyle/>
          <a:p>
            <a:pPr marL="0" indent="0">
              <a:buNone/>
            </a:pPr>
            <a:r>
              <a:rPr lang="en-US" sz="2400" dirty="0">
                <a:latin typeface="Times New Roman"/>
                <a:cs typeface="Times New Roman"/>
              </a:rPr>
              <a:t>Start planning now to submit a proposal to present!</a:t>
            </a:r>
          </a:p>
          <a:p>
            <a:pPr marL="342900" indent="-342900">
              <a:buFont typeface="Wingdings" panose="020B0604020202020204" pitchFamily="34" charset="0"/>
              <a:buChar char="Ø"/>
            </a:pPr>
            <a:r>
              <a:rPr lang="en-US" sz="2400" dirty="0">
                <a:latin typeface="Times New Roman"/>
                <a:cs typeface="Times New Roman"/>
              </a:rPr>
              <a:t>Ideas and Topics for a</a:t>
            </a:r>
            <a:br>
              <a:rPr lang="en-US" sz="2400" dirty="0">
                <a:latin typeface="Times New Roman"/>
                <a:cs typeface="Times New Roman"/>
              </a:rPr>
            </a:br>
            <a:r>
              <a:rPr lang="en-US" sz="2400" dirty="0">
                <a:latin typeface="Times New Roman"/>
                <a:cs typeface="Times New Roman"/>
              </a:rPr>
              <a:t>CTE Strand</a:t>
            </a:r>
            <a:endParaRPr lang="en-US" sz="2400" dirty="0"/>
          </a:p>
          <a:p>
            <a:pPr marL="0" indent="0">
              <a:buNone/>
            </a:pPr>
            <a:endParaRPr lang="en-US" sz="2400" dirty="0"/>
          </a:p>
          <a:p>
            <a:pPr marL="0" indent="0">
              <a:buNone/>
            </a:pPr>
            <a:endParaRPr lang="en-US" sz="2400" dirty="0">
              <a:latin typeface="Times New Roman"/>
              <a:cs typeface="Times New Roman"/>
            </a:endParaRPr>
          </a:p>
          <a:p>
            <a:pPr marL="0" indent="0">
              <a:buNone/>
            </a:pPr>
            <a:r>
              <a:rPr lang="en-US" sz="2400" dirty="0">
                <a:latin typeface="Times New Roman"/>
                <a:cs typeface="Times New Roman"/>
              </a:rPr>
              <a:t>October 13-15, 2024</a:t>
            </a:r>
            <a:endParaRPr lang="en-US" dirty="0"/>
          </a:p>
          <a:p>
            <a:pPr marL="0" indent="0">
              <a:buNone/>
            </a:pPr>
            <a:r>
              <a:rPr lang="en-US" sz="2400" dirty="0">
                <a:latin typeface="Times New Roman"/>
                <a:cs typeface="Times New Roman"/>
              </a:rPr>
              <a:t>Convention Center, Raleigh</a:t>
            </a:r>
            <a:endParaRPr lang="en-US" dirty="0"/>
          </a:p>
        </p:txBody>
      </p:sp>
      <p:pic>
        <p:nvPicPr>
          <p:cNvPr id="4" name="Picture 3" descr="A person standing in front of a white board pointing at a graph&#10;&#10;Description automatically generated">
            <a:extLst>
              <a:ext uri="{FF2B5EF4-FFF2-40B4-BE49-F238E27FC236}">
                <a16:creationId xmlns:a16="http://schemas.microsoft.com/office/drawing/2014/main" id="{D73227F7-7832-40E1-6017-CB916C25CF4B}"/>
              </a:ext>
            </a:extLst>
          </p:cNvPr>
          <p:cNvPicPr>
            <a:picLocks noChangeAspect="1"/>
          </p:cNvPicPr>
          <p:nvPr/>
        </p:nvPicPr>
        <p:blipFill>
          <a:blip r:embed="rId3"/>
          <a:stretch>
            <a:fillRect/>
          </a:stretch>
        </p:blipFill>
        <p:spPr>
          <a:xfrm>
            <a:off x="4462337" y="2463301"/>
            <a:ext cx="4343551" cy="2351427"/>
          </a:xfrm>
          <a:prstGeom prst="rect">
            <a:avLst/>
          </a:prstGeom>
          <a:noFill/>
        </p:spPr>
      </p:pic>
    </p:spTree>
    <p:extLst>
      <p:ext uri="{BB962C8B-B14F-4D97-AF65-F5344CB8AC3E}">
        <p14:creationId xmlns:p14="http://schemas.microsoft.com/office/powerpoint/2010/main" val="186098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9556A-9665-DABA-1548-4BACC32F3FC6}"/>
              </a:ext>
            </a:extLst>
          </p:cNvPr>
          <p:cNvSpPr>
            <a:spLocks noGrp="1"/>
          </p:cNvSpPr>
          <p:nvPr>
            <p:ph type="title"/>
          </p:nvPr>
        </p:nvSpPr>
        <p:spPr>
          <a:xfrm>
            <a:off x="1297859" y="126367"/>
            <a:ext cx="7364361" cy="994172"/>
          </a:xfrm>
        </p:spPr>
        <p:txBody>
          <a:bodyPr anchor="ctr">
            <a:normAutofit/>
          </a:bodyPr>
          <a:lstStyle/>
          <a:p>
            <a:r>
              <a:rPr lang="en-US" dirty="0"/>
              <a:t>Career Exploration Guides</a:t>
            </a:r>
          </a:p>
        </p:txBody>
      </p:sp>
      <p:sp>
        <p:nvSpPr>
          <p:cNvPr id="10" name="Content Placeholder 2">
            <a:extLst>
              <a:ext uri="{FF2B5EF4-FFF2-40B4-BE49-F238E27FC236}">
                <a16:creationId xmlns:a16="http://schemas.microsoft.com/office/drawing/2014/main" id="{C945614D-2499-38A9-7C59-BE099C759420}"/>
              </a:ext>
            </a:extLst>
          </p:cNvPr>
          <p:cNvSpPr>
            <a:spLocks noGrp="1"/>
          </p:cNvSpPr>
          <p:nvPr>
            <p:ph sz="half" idx="1"/>
          </p:nvPr>
        </p:nvSpPr>
        <p:spPr>
          <a:xfrm>
            <a:off x="923095" y="1455398"/>
            <a:ext cx="7984273" cy="3449762"/>
          </a:xfrm>
        </p:spPr>
        <p:txBody>
          <a:bodyPr vert="horz" lIns="91440" tIns="45720" rIns="91440" bIns="45720" rtlCol="0" anchor="t">
            <a:normAutofit fontScale="92500" lnSpcReduction="20000"/>
          </a:bodyPr>
          <a:lstStyle/>
          <a:p>
            <a:pPr marL="0" indent="0">
              <a:buNone/>
            </a:pPr>
            <a:r>
              <a:rPr lang="en-US" sz="2400" dirty="0">
                <a:latin typeface="Times New Roman"/>
                <a:cs typeface="Times New Roman"/>
              </a:rPr>
              <a:t>Let us know if you need any!</a:t>
            </a:r>
          </a:p>
          <a:p>
            <a:pPr marL="0" indent="0">
              <a:buNone/>
            </a:pPr>
            <a:r>
              <a:rPr lang="en-US" sz="2400" dirty="0">
                <a:latin typeface="Times New Roman"/>
                <a:cs typeface="Times New Roman"/>
              </a:rPr>
              <a:t>40 guides per case</a:t>
            </a:r>
          </a:p>
          <a:p>
            <a:pPr marL="0" indent="0">
              <a:buNone/>
            </a:pPr>
            <a:endParaRPr lang="en-US" sz="2400" dirty="0"/>
          </a:p>
          <a:p>
            <a:pPr marL="0" indent="0">
              <a:buNone/>
            </a:pPr>
            <a:r>
              <a:rPr lang="en-US" sz="2400" dirty="0">
                <a:latin typeface="Times New Roman"/>
                <a:cs typeface="Times New Roman"/>
              </a:rPr>
              <a:t>Contact Darice to order them</a:t>
            </a:r>
            <a:endParaRPr lang="en-US" sz="2400" dirty="0"/>
          </a:p>
          <a:p>
            <a:pPr marL="0" indent="0">
              <a:buNone/>
            </a:pPr>
            <a:r>
              <a:rPr lang="en-US" sz="2400" dirty="0">
                <a:latin typeface="Times New Roman"/>
                <a:cs typeface="Times New Roman"/>
              </a:rPr>
              <a:t>Mcdougaldd@nccommunitycolleges.edu</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Available online at </a:t>
            </a:r>
            <a:r>
              <a:rPr lang="en-US" sz="2400" dirty="0">
                <a:hlinkClick r:id="rId2"/>
              </a:rPr>
              <a:t>https://nccareers.org/printables-tools</a:t>
            </a:r>
            <a:r>
              <a:rPr lang="en-US" sz="2400" dirty="0"/>
              <a:t> </a:t>
            </a:r>
          </a:p>
        </p:txBody>
      </p:sp>
      <p:pic>
        <p:nvPicPr>
          <p:cNvPr id="5" name="Picture 4">
            <a:extLst>
              <a:ext uri="{FF2B5EF4-FFF2-40B4-BE49-F238E27FC236}">
                <a16:creationId xmlns:a16="http://schemas.microsoft.com/office/drawing/2014/main" id="{EC7612A9-F02F-9E70-4BE7-B28AB49480BA}"/>
              </a:ext>
            </a:extLst>
          </p:cNvPr>
          <p:cNvPicPr>
            <a:picLocks noChangeAspect="1"/>
          </p:cNvPicPr>
          <p:nvPr/>
        </p:nvPicPr>
        <p:blipFill>
          <a:blip r:embed="rId3"/>
          <a:stretch>
            <a:fillRect/>
          </a:stretch>
        </p:blipFill>
        <p:spPr>
          <a:xfrm>
            <a:off x="5687344" y="126367"/>
            <a:ext cx="3233631" cy="4172428"/>
          </a:xfrm>
          <a:prstGeom prst="rect">
            <a:avLst/>
          </a:prstGeom>
          <a:noFill/>
          <a:ln>
            <a:solidFill>
              <a:srgbClr val="3C599D"/>
            </a:solidFill>
          </a:ln>
        </p:spPr>
      </p:pic>
    </p:spTree>
    <p:extLst>
      <p:ext uri="{BB962C8B-B14F-4D97-AF65-F5344CB8AC3E}">
        <p14:creationId xmlns:p14="http://schemas.microsoft.com/office/powerpoint/2010/main" val="41656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51FEA-C87C-6E9E-ED98-25C904DADF45}"/>
              </a:ext>
            </a:extLst>
          </p:cNvPr>
          <p:cNvSpPr>
            <a:spLocks noGrp="1"/>
          </p:cNvSpPr>
          <p:nvPr>
            <p:ph idx="1"/>
          </p:nvPr>
        </p:nvSpPr>
        <p:spPr>
          <a:xfrm>
            <a:off x="1297858" y="1260231"/>
            <a:ext cx="7217491" cy="3827140"/>
          </a:xfrm>
        </p:spPr>
        <p:txBody>
          <a:bodyPr vert="horz" lIns="91440" tIns="45720" rIns="91440" bIns="45720" rtlCol="0" anchor="t">
            <a:normAutofit fontScale="85000" lnSpcReduction="20000"/>
          </a:bodyPr>
          <a:lstStyle/>
          <a:p>
            <a:pPr marL="174625" indent="-174625">
              <a:spcBef>
                <a:spcPts val="0"/>
              </a:spcBef>
              <a:spcAft>
                <a:spcPts val="1200"/>
              </a:spcAft>
            </a:pPr>
            <a:r>
              <a:rPr lang="en-US" sz="1600" b="1" dirty="0">
                <a:solidFill>
                  <a:srgbClr val="FF0000"/>
                </a:solidFill>
                <a:latin typeface="Times New Roman"/>
                <a:cs typeface="Times New Roman"/>
              </a:rPr>
              <a:t>EDU</a:t>
            </a:r>
            <a:r>
              <a:rPr lang="en-US" sz="1600" dirty="0">
                <a:latin typeface="Times New Roman"/>
                <a:cs typeface="Times New Roman"/>
              </a:rPr>
              <a:t> Curriculum Enhancement – </a:t>
            </a:r>
            <a:br>
              <a:rPr lang="en-US" sz="1600" dirty="0">
                <a:latin typeface="Times New Roman"/>
                <a:cs typeface="Times New Roman"/>
              </a:rPr>
            </a:br>
            <a:r>
              <a:rPr lang="en-US" sz="1600" dirty="0">
                <a:latin typeface="Times New Roman"/>
                <a:cs typeface="Times New Roman"/>
              </a:rPr>
              <a:t>3 Sessions Oct 30-Nov 3, Feb 26-Mar 1, May 20-May 2</a:t>
            </a:r>
            <a:endParaRPr lang="en-US" sz="1600" dirty="0"/>
          </a:p>
          <a:p>
            <a:pPr marL="343535" lvl="1" indent="-151130">
              <a:spcBef>
                <a:spcPts val="0"/>
              </a:spcBef>
              <a:spcAft>
                <a:spcPts val="1200"/>
              </a:spcAft>
            </a:pPr>
            <a:r>
              <a:rPr lang="en-US" sz="1600" dirty="0">
                <a:latin typeface="Times New Roman"/>
                <a:cs typeface="Times New Roman"/>
              </a:rPr>
              <a:t>Contextualizing courses (specific to English)</a:t>
            </a:r>
            <a:endParaRPr lang="en-US" sz="1600"/>
          </a:p>
          <a:p>
            <a:pPr marL="343535" lvl="1" indent="-151130">
              <a:spcBef>
                <a:spcPts val="0"/>
              </a:spcBef>
              <a:spcAft>
                <a:spcPts val="1200"/>
              </a:spcAft>
            </a:pPr>
            <a:r>
              <a:rPr lang="en-US" sz="1600" dirty="0">
                <a:latin typeface="Times New Roman"/>
                <a:cs typeface="Times New Roman"/>
              </a:rPr>
              <a:t>Military credit for prior learning</a:t>
            </a:r>
          </a:p>
          <a:p>
            <a:pPr marL="343535" lvl="1" indent="-151130">
              <a:spcBef>
                <a:spcPts val="0"/>
              </a:spcBef>
              <a:spcAft>
                <a:spcPts val="1200"/>
              </a:spcAft>
            </a:pPr>
            <a:r>
              <a:rPr lang="en-US" sz="1600" dirty="0">
                <a:latin typeface="Times New Roman"/>
                <a:cs typeface="Times New Roman"/>
              </a:rPr>
              <a:t>Mapping CDA portfolio to Credit for Prior Learning opportunities</a:t>
            </a:r>
          </a:p>
          <a:p>
            <a:pPr marL="343535" lvl="1" indent="-151130">
              <a:spcBef>
                <a:spcPts val="0"/>
              </a:spcBef>
              <a:spcAft>
                <a:spcPts val="1200"/>
              </a:spcAft>
            </a:pPr>
            <a:r>
              <a:rPr lang="en-US" sz="1600" dirty="0">
                <a:latin typeface="Times New Roman"/>
                <a:cs typeface="Times New Roman"/>
              </a:rPr>
              <a:t>Develop trainings for ED TPA and NCEES</a:t>
            </a:r>
          </a:p>
          <a:p>
            <a:pPr marL="343535" lvl="1" indent="-151130">
              <a:spcBef>
                <a:spcPts val="0"/>
              </a:spcBef>
              <a:spcAft>
                <a:spcPts val="1200"/>
              </a:spcAft>
            </a:pPr>
            <a:r>
              <a:rPr lang="en-US" sz="1600" dirty="0">
                <a:latin typeface="Times New Roman"/>
                <a:cs typeface="Times New Roman"/>
              </a:rPr>
              <a:t>Course revisions to align with State Board of Education literacy priorities</a:t>
            </a:r>
          </a:p>
          <a:p>
            <a:pPr marL="174625" indent="-174625">
              <a:spcBef>
                <a:spcPts val="0"/>
              </a:spcBef>
              <a:spcAft>
                <a:spcPts val="1200"/>
              </a:spcAft>
            </a:pPr>
            <a:r>
              <a:rPr lang="en-US" sz="1600" b="1" dirty="0">
                <a:solidFill>
                  <a:srgbClr val="FF0000"/>
                </a:solidFill>
                <a:latin typeface="Times New Roman"/>
                <a:cs typeface="Times New Roman"/>
              </a:rPr>
              <a:t>Business Administration</a:t>
            </a:r>
            <a:r>
              <a:rPr lang="en-US" sz="1600" dirty="0">
                <a:latin typeface="Times New Roman"/>
                <a:cs typeface="Times New Roman"/>
              </a:rPr>
              <a:t> – follow-up to work from spring 2023</a:t>
            </a:r>
          </a:p>
          <a:p>
            <a:pPr marL="174625" indent="-174625">
              <a:spcBef>
                <a:spcPts val="0"/>
              </a:spcBef>
              <a:spcAft>
                <a:spcPts val="1200"/>
              </a:spcAft>
            </a:pPr>
            <a:r>
              <a:rPr lang="en-US" sz="1600" b="1" dirty="0">
                <a:solidFill>
                  <a:srgbClr val="FF0000"/>
                </a:solidFill>
                <a:latin typeface="Times New Roman"/>
                <a:cs typeface="Times New Roman"/>
              </a:rPr>
              <a:t>Cosmetology</a:t>
            </a:r>
            <a:r>
              <a:rPr lang="en-US" sz="1600" dirty="0">
                <a:latin typeface="Times New Roman"/>
                <a:cs typeface="Times New Roman"/>
              </a:rPr>
              <a:t> Program Alignment re: Cosmetology Board changes - February 19-23</a:t>
            </a:r>
            <a:endParaRPr lang="en-US" sz="1600" dirty="0"/>
          </a:p>
          <a:p>
            <a:pPr marL="174625" indent="-174625">
              <a:spcBef>
                <a:spcPts val="0"/>
              </a:spcBef>
              <a:spcAft>
                <a:spcPts val="1200"/>
              </a:spcAft>
            </a:pPr>
            <a:r>
              <a:rPr lang="en-US" sz="1600" b="1" dirty="0">
                <a:solidFill>
                  <a:srgbClr val="FF0000"/>
                </a:solidFill>
                <a:latin typeface="Times New Roman"/>
                <a:cs typeface="Times New Roman"/>
              </a:rPr>
              <a:t>Human Services Technology</a:t>
            </a:r>
          </a:p>
          <a:p>
            <a:pPr marL="343535" lvl="1" indent="-151130">
              <a:spcBef>
                <a:spcPts val="0"/>
              </a:spcBef>
              <a:spcAft>
                <a:spcPts val="1200"/>
              </a:spcAft>
            </a:pPr>
            <a:r>
              <a:rPr lang="en-US" sz="1600" dirty="0">
                <a:latin typeface="Times New Roman"/>
                <a:cs typeface="Times New Roman"/>
              </a:rPr>
              <a:t>Program alignment for HSE Social Work – Nov 13-17</a:t>
            </a:r>
          </a:p>
          <a:p>
            <a:pPr marL="343535" lvl="1" indent="-151130">
              <a:spcBef>
                <a:spcPts val="0"/>
              </a:spcBef>
              <a:spcAft>
                <a:spcPts val="1200"/>
              </a:spcAft>
            </a:pPr>
            <a:r>
              <a:rPr lang="en-US" sz="1600" dirty="0">
                <a:latin typeface="Times New Roman"/>
                <a:cs typeface="Times New Roman"/>
              </a:rPr>
              <a:t>Program alignment for HSE Addiction and Recovery – Feb 12-16</a:t>
            </a:r>
          </a:p>
          <a:p>
            <a:pPr marL="174625" indent="-174625">
              <a:spcBef>
                <a:spcPts val="0"/>
              </a:spcBef>
              <a:spcAft>
                <a:spcPts val="1200"/>
              </a:spcAft>
            </a:pPr>
            <a:endParaRPr lang="en-US" sz="1600" dirty="0">
              <a:cs typeface="Times New Roman"/>
            </a:endParaRPr>
          </a:p>
          <a:p>
            <a:pPr marL="0" indent="0">
              <a:spcBef>
                <a:spcPts val="0"/>
              </a:spcBef>
              <a:spcAft>
                <a:spcPts val="1200"/>
              </a:spcAft>
              <a:buNone/>
            </a:pPr>
            <a:endParaRPr lang="en-US" dirty="0"/>
          </a:p>
          <a:p>
            <a:pPr marL="174625" indent="-174625"/>
            <a:endParaRPr lang="en-US" dirty="0"/>
          </a:p>
          <a:p>
            <a:pPr marL="174625" indent="-174625"/>
            <a:endParaRPr lang="en-US" dirty="0"/>
          </a:p>
        </p:txBody>
      </p:sp>
      <p:sp>
        <p:nvSpPr>
          <p:cNvPr id="3" name="Title 2">
            <a:extLst>
              <a:ext uri="{FF2B5EF4-FFF2-40B4-BE49-F238E27FC236}">
                <a16:creationId xmlns:a16="http://schemas.microsoft.com/office/drawing/2014/main" id="{FE351CAC-7728-7818-5452-362DFC1CFCC1}"/>
              </a:ext>
            </a:extLst>
          </p:cNvPr>
          <p:cNvSpPr>
            <a:spLocks noGrp="1"/>
          </p:cNvSpPr>
          <p:nvPr>
            <p:ph type="title"/>
          </p:nvPr>
        </p:nvSpPr>
        <p:spPr/>
        <p:txBody>
          <a:bodyPr/>
          <a:lstStyle/>
          <a:p>
            <a:r>
              <a:rPr lang="en-US" dirty="0"/>
              <a:t>Alignment and Curriculum Enhancement Projects</a:t>
            </a:r>
          </a:p>
        </p:txBody>
      </p:sp>
    </p:spTree>
    <p:extLst>
      <p:ext uri="{BB962C8B-B14F-4D97-AF65-F5344CB8AC3E}">
        <p14:creationId xmlns:p14="http://schemas.microsoft.com/office/powerpoint/2010/main" val="36000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4F9C7-C34A-EF7F-EA60-873421CFA3AC}"/>
              </a:ext>
            </a:extLst>
          </p:cNvPr>
          <p:cNvSpPr>
            <a:spLocks noGrp="1"/>
          </p:cNvSpPr>
          <p:nvPr>
            <p:ph idx="1"/>
          </p:nvPr>
        </p:nvSpPr>
        <p:spPr>
          <a:xfrm>
            <a:off x="1268185" y="1545421"/>
            <a:ext cx="7247165" cy="3324236"/>
          </a:xfrm>
        </p:spPr>
        <p:txBody>
          <a:bodyPr vert="horz" lIns="91440" tIns="45720" rIns="91440" bIns="45720" rtlCol="0" anchor="t">
            <a:normAutofit/>
          </a:bodyPr>
          <a:lstStyle/>
          <a:p>
            <a:pPr marL="174625" indent="-174625">
              <a:spcBef>
                <a:spcPts val="0"/>
              </a:spcBef>
              <a:spcAft>
                <a:spcPts val="1200"/>
              </a:spcAft>
            </a:pPr>
            <a:r>
              <a:rPr lang="en-US" sz="2400" dirty="0">
                <a:latin typeface="Times New Roman"/>
                <a:cs typeface="Times New Roman"/>
              </a:rPr>
              <a:t>Advertising and Graphic Design</a:t>
            </a:r>
            <a:endParaRPr lang="en-US" sz="2400" dirty="0"/>
          </a:p>
          <a:p>
            <a:pPr marL="174625" indent="-174625">
              <a:spcBef>
                <a:spcPts val="0"/>
              </a:spcBef>
              <a:spcAft>
                <a:spcPts val="1200"/>
              </a:spcAft>
            </a:pPr>
            <a:r>
              <a:rPr lang="en-US" sz="2400" dirty="0">
                <a:latin typeface="Times New Roman"/>
                <a:cs typeface="Times New Roman"/>
              </a:rPr>
              <a:t>Dental</a:t>
            </a:r>
            <a:endParaRPr lang="en-US" sz="2400" dirty="0"/>
          </a:p>
          <a:p>
            <a:pPr marL="174625" indent="-174625">
              <a:spcBef>
                <a:spcPts val="0"/>
              </a:spcBef>
              <a:spcAft>
                <a:spcPts val="1200"/>
              </a:spcAft>
            </a:pPr>
            <a:r>
              <a:rPr lang="en-US" sz="2400" dirty="0">
                <a:latin typeface="Times New Roman"/>
                <a:cs typeface="Times New Roman"/>
              </a:rPr>
              <a:t>Medical Office Administration &amp; Health Care Management</a:t>
            </a:r>
          </a:p>
          <a:p>
            <a:pPr marL="174625" indent="-174625">
              <a:spcBef>
                <a:spcPts val="0"/>
              </a:spcBef>
              <a:spcAft>
                <a:spcPts val="1200"/>
              </a:spcAft>
            </a:pPr>
            <a:r>
              <a:rPr lang="en-US" sz="2400" dirty="0">
                <a:latin typeface="Times New Roman"/>
                <a:cs typeface="Times New Roman"/>
              </a:rPr>
              <a:t>Accounting and Finance</a:t>
            </a:r>
          </a:p>
          <a:p>
            <a:pPr marL="174625" indent="-174625"/>
            <a:endParaRPr lang="en-US" dirty="0"/>
          </a:p>
        </p:txBody>
      </p:sp>
      <p:sp>
        <p:nvSpPr>
          <p:cNvPr id="3" name="Title 2">
            <a:extLst>
              <a:ext uri="{FF2B5EF4-FFF2-40B4-BE49-F238E27FC236}">
                <a16:creationId xmlns:a16="http://schemas.microsoft.com/office/drawing/2014/main" id="{2ABA70E3-7A76-E66D-B98B-B816883B0F4A}"/>
              </a:ext>
            </a:extLst>
          </p:cNvPr>
          <p:cNvSpPr>
            <a:spLocks noGrp="1"/>
          </p:cNvSpPr>
          <p:nvPr>
            <p:ph type="title"/>
          </p:nvPr>
        </p:nvSpPr>
        <p:spPr/>
        <p:txBody>
          <a:bodyPr/>
          <a:lstStyle/>
          <a:p>
            <a:r>
              <a:rPr lang="en-US" dirty="0">
                <a:ln w="0">
                  <a:solidFill>
                    <a:srgbClr val="5B9BD5"/>
                  </a:solidFill>
                </a:ln>
                <a:cs typeface="Calibri Light"/>
              </a:rPr>
              <a:t>Proposed Alignment &amp; Curriculum Enhancement Projects</a:t>
            </a:r>
            <a:endParaRPr lang="en-US" dirty="0"/>
          </a:p>
        </p:txBody>
      </p:sp>
    </p:spTree>
    <p:extLst>
      <p:ext uri="{BB962C8B-B14F-4D97-AF65-F5344CB8AC3E}">
        <p14:creationId xmlns:p14="http://schemas.microsoft.com/office/powerpoint/2010/main" val="1357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2190324235"/>
              </p:ext>
            </p:extLst>
          </p:nvPr>
        </p:nvGraphicFramePr>
        <p:xfrm>
          <a:off x="628650" y="1320800"/>
          <a:ext cx="7886700" cy="354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2023-24</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1089620" y="4193732"/>
            <a:ext cx="548640" cy="54864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pic>
        <p:nvPicPr>
          <p:cNvPr id="8" name="Picture 8" descr="Graphical user interface&#10;&#10;Description automatically generated">
            <a:extLst>
              <a:ext uri="{FF2B5EF4-FFF2-40B4-BE49-F238E27FC236}">
                <a16:creationId xmlns:a16="http://schemas.microsoft.com/office/drawing/2014/main" id="{E16D3CBE-9EA0-F605-B21A-67538FBA619C}"/>
              </a:ext>
            </a:extLst>
          </p:cNvPr>
          <p:cNvPicPr>
            <a:picLocks noChangeAspect="1"/>
          </p:cNvPicPr>
          <p:nvPr/>
        </p:nvPicPr>
        <p:blipFill>
          <a:blip r:embed="rId4"/>
          <a:stretch>
            <a:fillRect/>
          </a:stretch>
        </p:blipFill>
        <p:spPr>
          <a:xfrm>
            <a:off x="6049537" y="1431101"/>
            <a:ext cx="2615953" cy="1420474"/>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175194" y="1340990"/>
            <a:ext cx="5783165" cy="2074642"/>
          </a:xfrm>
        </p:spPr>
        <p:txBody>
          <a:bodyPr numCol="2"/>
          <a:lstStyle/>
          <a:p>
            <a:r>
              <a:rPr lang="en-US" dirty="0"/>
              <a:t>Oct 10, 2023</a:t>
            </a:r>
          </a:p>
          <a:p>
            <a:r>
              <a:rPr lang="en-US" dirty="0"/>
              <a:t>Nov 14, 2023</a:t>
            </a:r>
          </a:p>
          <a:p>
            <a:r>
              <a:rPr lang="en-US" dirty="0"/>
              <a:t>Dec 12, 2023</a:t>
            </a:r>
          </a:p>
          <a:p>
            <a:r>
              <a:rPr lang="en-US" dirty="0"/>
              <a:t>Jan 9, 2024</a:t>
            </a:r>
          </a:p>
          <a:p>
            <a:r>
              <a:rPr lang="en-US" dirty="0"/>
              <a:t>Feb 13, 2024</a:t>
            </a:r>
          </a:p>
          <a:p>
            <a:r>
              <a:rPr lang="en-US" dirty="0"/>
              <a:t>Mar 12, 2024</a:t>
            </a:r>
          </a:p>
          <a:p>
            <a:r>
              <a:rPr lang="en-US" dirty="0"/>
              <a:t>Apr 9, 2024</a:t>
            </a:r>
          </a:p>
          <a:p>
            <a:r>
              <a:rPr lang="en-US" dirty="0"/>
              <a:t>May 14, 2024</a:t>
            </a:r>
          </a:p>
          <a:p>
            <a:r>
              <a:rPr lang="en-US" dirty="0"/>
              <a:t>Jun 11, 2024</a:t>
            </a:r>
          </a:p>
        </p:txBody>
      </p:sp>
      <p:sp>
        <p:nvSpPr>
          <p:cNvPr id="11" name="TextBox 10">
            <a:extLst>
              <a:ext uri="{FF2B5EF4-FFF2-40B4-BE49-F238E27FC236}">
                <a16:creationId xmlns:a16="http://schemas.microsoft.com/office/drawing/2014/main" id="{A696A040-02D2-6BBE-9529-2C9D01950C2A}"/>
              </a:ext>
            </a:extLst>
          </p:cNvPr>
          <p:cNvSpPr txBox="1"/>
          <p:nvPr/>
        </p:nvSpPr>
        <p:spPr>
          <a:xfrm>
            <a:off x="1" y="3479180"/>
            <a:ext cx="9143999" cy="400110"/>
          </a:xfrm>
          <a:prstGeom prst="rect">
            <a:avLst/>
          </a:prstGeom>
          <a:noFill/>
        </p:spPr>
        <p:txBody>
          <a:bodyPr wrap="square" rtlCol="0">
            <a:spAutoFit/>
          </a:bodyPr>
          <a:lstStyle/>
          <a:p>
            <a:pPr algn="ctr"/>
            <a:r>
              <a:rPr lang="en-US" sz="2000" dirty="0">
                <a:solidFill>
                  <a:srgbClr val="EEB111"/>
                </a:solidFill>
                <a:sym typeface="Wingdings 2" panose="05020102010507070707" pitchFamily="18" charset="2"/>
              </a:rPr>
              <a:t> </a:t>
            </a:r>
            <a:r>
              <a:rPr lang="en-US" sz="2000" dirty="0">
                <a:solidFill>
                  <a:srgbClr val="EEB111"/>
                </a:solidFill>
              </a:rPr>
              <a:t>Register now so they are on your calendar! www.ncperkins.org/presentations</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E498F8-E64C-1572-8157-B1044B26351B}"/>
              </a:ext>
            </a:extLst>
          </p:cNvPr>
          <p:cNvSpPr>
            <a:spLocks noGrp="1"/>
          </p:cNvSpPr>
          <p:nvPr>
            <p:ph idx="1"/>
          </p:nvPr>
        </p:nvSpPr>
        <p:spPr>
          <a:xfrm>
            <a:off x="1128231" y="1402229"/>
            <a:ext cx="3960840" cy="3696548"/>
          </a:xfrm>
        </p:spPr>
        <p:txBody>
          <a:bodyPr vert="horz" lIns="91440" tIns="45720" rIns="91440" bIns="45720" rtlCol="0" anchor="t">
            <a:normAutofit fontScale="92500" lnSpcReduction="10000"/>
          </a:bodyPr>
          <a:lstStyle/>
          <a:p>
            <a:pPr marL="0" indent="0">
              <a:buNone/>
            </a:pPr>
            <a:r>
              <a:rPr lang="en-US" sz="2400" dirty="0"/>
              <a:t>Caraway Conference Center</a:t>
            </a:r>
          </a:p>
          <a:p>
            <a:pPr marL="174625" indent="-174625"/>
            <a:r>
              <a:rPr lang="en-US" sz="2400" dirty="0">
                <a:latin typeface="Times New Roman"/>
                <a:cs typeface="Times New Roman"/>
              </a:rPr>
              <a:t>Room &amp; dinner will be available starting February 5</a:t>
            </a:r>
            <a:r>
              <a:rPr lang="en-US" sz="2400" baseline="30000" dirty="0">
                <a:latin typeface="Times New Roman"/>
                <a:cs typeface="Times New Roman"/>
              </a:rPr>
              <a:t>th </a:t>
            </a:r>
            <a:endParaRPr lang="en-US" sz="2400" dirty="0"/>
          </a:p>
          <a:p>
            <a:pPr marL="174625" indent="-174625"/>
            <a:r>
              <a:rPr lang="en-US" sz="2400" dirty="0">
                <a:latin typeface="Times New Roman"/>
                <a:cs typeface="Times New Roman"/>
              </a:rPr>
              <a:t>Please plan on staying the entire time to network and listen to other college’s promising practices.</a:t>
            </a:r>
          </a:p>
          <a:p>
            <a:pPr marL="174625" indent="-174625"/>
            <a:r>
              <a:rPr lang="en-US" sz="2400" dirty="0">
                <a:latin typeface="Times New Roman"/>
                <a:cs typeface="Times New Roman"/>
              </a:rPr>
              <a:t>Room and board paid by Perkins Leadership. </a:t>
            </a:r>
          </a:p>
          <a:p>
            <a:pPr marL="174625" indent="-174625"/>
            <a:r>
              <a:rPr lang="en-US" sz="2400" dirty="0">
                <a:solidFill>
                  <a:srgbClr val="FF0000"/>
                </a:solidFill>
                <a:latin typeface="Times New Roman"/>
                <a:cs typeface="Times New Roman"/>
              </a:rPr>
              <a:t>Colleges must pay for mileage</a:t>
            </a:r>
            <a:endParaRPr lang="en-US" sz="2400" dirty="0"/>
          </a:p>
        </p:txBody>
      </p:sp>
      <p:sp>
        <p:nvSpPr>
          <p:cNvPr id="3" name="Title 2">
            <a:extLst>
              <a:ext uri="{FF2B5EF4-FFF2-40B4-BE49-F238E27FC236}">
                <a16:creationId xmlns:a16="http://schemas.microsoft.com/office/drawing/2014/main" id="{0C28F9F2-73B8-8BF4-86BA-B8AFAD9CA706}"/>
              </a:ext>
            </a:extLst>
          </p:cNvPr>
          <p:cNvSpPr>
            <a:spLocks noGrp="1"/>
          </p:cNvSpPr>
          <p:nvPr>
            <p:ph type="title"/>
          </p:nvPr>
        </p:nvSpPr>
        <p:spPr/>
        <p:txBody>
          <a:bodyPr/>
          <a:lstStyle/>
          <a:p>
            <a:r>
              <a:rPr lang="en-US" dirty="0"/>
              <a:t>Mid-Year Review and Grant Technical Assistance</a:t>
            </a:r>
          </a:p>
        </p:txBody>
      </p:sp>
      <p:pic>
        <p:nvPicPr>
          <p:cNvPr id="5" name="Picture 4">
            <a:extLst>
              <a:ext uri="{FF2B5EF4-FFF2-40B4-BE49-F238E27FC236}">
                <a16:creationId xmlns:a16="http://schemas.microsoft.com/office/drawing/2014/main" id="{E12E05C4-A502-4F10-FA1D-A1392A3839FD}"/>
              </a:ext>
            </a:extLst>
          </p:cNvPr>
          <p:cNvPicPr>
            <a:picLocks noChangeAspect="1"/>
          </p:cNvPicPr>
          <p:nvPr/>
        </p:nvPicPr>
        <p:blipFill rotWithShape="1">
          <a:blip r:embed="rId3"/>
          <a:srcRect l="1224" t="1084" r="2457" b="1153"/>
          <a:stretch/>
        </p:blipFill>
        <p:spPr>
          <a:xfrm rot="1190673">
            <a:off x="5319636" y="1331125"/>
            <a:ext cx="3558063" cy="3731790"/>
          </a:xfrm>
          <a:prstGeom prst="rect">
            <a:avLst/>
          </a:prstGeom>
        </p:spPr>
      </p:pic>
      <p:sp>
        <p:nvSpPr>
          <p:cNvPr id="8" name="Oval 7">
            <a:extLst>
              <a:ext uri="{FF2B5EF4-FFF2-40B4-BE49-F238E27FC236}">
                <a16:creationId xmlns:a16="http://schemas.microsoft.com/office/drawing/2014/main" id="{E362AFB6-A7F7-AE5D-3DB3-FE6202EA8BF9}"/>
              </a:ext>
            </a:extLst>
          </p:cNvPr>
          <p:cNvSpPr/>
          <p:nvPr/>
        </p:nvSpPr>
        <p:spPr>
          <a:xfrm rot="1304146">
            <a:off x="6224725" y="3222387"/>
            <a:ext cx="1591735" cy="704212"/>
          </a:xfrm>
          <a:prstGeom prst="ellipse">
            <a:avLst/>
          </a:prstGeom>
          <a:noFill/>
          <a:ln w="57150">
            <a:solidFill>
              <a:srgbClr val="FD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68C5-F9F9-0261-B5DA-8680717DB567}"/>
              </a:ext>
            </a:extLst>
          </p:cNvPr>
          <p:cNvSpPr>
            <a:spLocks noGrp="1"/>
          </p:cNvSpPr>
          <p:nvPr>
            <p:ph type="title"/>
          </p:nvPr>
        </p:nvSpPr>
        <p:spPr/>
        <p:txBody>
          <a:bodyPr/>
          <a:lstStyle/>
          <a:p>
            <a:r>
              <a:rPr lang="en-US" dirty="0">
                <a:ln w="0">
                  <a:solidFill>
                    <a:srgbClr val="5B9BD5"/>
                  </a:solidFill>
                </a:ln>
                <a:cs typeface="Calibri Light"/>
              </a:rPr>
              <a:t>Manufacturing Day – October 6, 2023</a:t>
            </a:r>
            <a:endParaRPr lang="en-US" dirty="0"/>
          </a:p>
        </p:txBody>
      </p:sp>
      <p:sp>
        <p:nvSpPr>
          <p:cNvPr id="3" name="Content Placeholder 2">
            <a:extLst>
              <a:ext uri="{FF2B5EF4-FFF2-40B4-BE49-F238E27FC236}">
                <a16:creationId xmlns:a16="http://schemas.microsoft.com/office/drawing/2014/main" id="{E6C9D3FE-41B0-1A41-1171-97A3D7DD8011}"/>
              </a:ext>
            </a:extLst>
          </p:cNvPr>
          <p:cNvSpPr>
            <a:spLocks noGrp="1"/>
          </p:cNvSpPr>
          <p:nvPr>
            <p:ph sz="half" idx="1"/>
          </p:nvPr>
        </p:nvSpPr>
        <p:spPr>
          <a:xfrm>
            <a:off x="372755" y="3254316"/>
            <a:ext cx="4329752" cy="1581724"/>
          </a:xfrm>
        </p:spPr>
        <p:txBody>
          <a:bodyPr vert="horz" lIns="91440" tIns="45720" rIns="91440" bIns="45720" rtlCol="0" anchor="t">
            <a:normAutofit/>
          </a:bodyPr>
          <a:lstStyle/>
          <a:p>
            <a:pPr marL="0" indent="0" algn="ctr">
              <a:buNone/>
            </a:pPr>
            <a:r>
              <a:rPr lang="en-US" sz="2400" b="1">
                <a:latin typeface="Times New Roman"/>
                <a:cs typeface="Times New Roman"/>
              </a:rPr>
              <a:t>Please register your event on </a:t>
            </a:r>
            <a:r>
              <a:rPr lang="en-US" sz="2400" b="1" dirty="0">
                <a:latin typeface="Times New Roman"/>
                <a:cs typeface="Times New Roman"/>
              </a:rPr>
              <a:t>https://www.mfgday.com/</a:t>
            </a:r>
            <a:endParaRPr lang="en-US" sz="2400" b="1" dirty="0"/>
          </a:p>
        </p:txBody>
      </p:sp>
      <p:pic>
        <p:nvPicPr>
          <p:cNvPr id="5" name="Content Placeholder 4" descr="A screenshot of a web page&#10;&#10;Description automatically generated">
            <a:extLst>
              <a:ext uri="{FF2B5EF4-FFF2-40B4-BE49-F238E27FC236}">
                <a16:creationId xmlns:a16="http://schemas.microsoft.com/office/drawing/2014/main" id="{6703AAFA-3FB1-48C1-8612-E15D07E9D59E}"/>
              </a:ext>
            </a:extLst>
          </p:cNvPr>
          <p:cNvPicPr>
            <a:picLocks noGrp="1" noChangeAspect="1"/>
          </p:cNvPicPr>
          <p:nvPr>
            <p:ph sz="half" idx="2"/>
          </p:nvPr>
        </p:nvPicPr>
        <p:blipFill rotWithShape="1">
          <a:blip r:embed="rId2"/>
          <a:srcRect l="11640" t="11738" r="353" b="-452"/>
          <a:stretch/>
        </p:blipFill>
        <p:spPr>
          <a:xfrm>
            <a:off x="4697389" y="1469709"/>
            <a:ext cx="4255448" cy="3357161"/>
          </a:xfrm>
        </p:spPr>
      </p:pic>
      <p:pic>
        <p:nvPicPr>
          <p:cNvPr id="6" name="Picture 5" descr="A close up of a logo&#10;&#10;Description automatically generated">
            <a:extLst>
              <a:ext uri="{FF2B5EF4-FFF2-40B4-BE49-F238E27FC236}">
                <a16:creationId xmlns:a16="http://schemas.microsoft.com/office/drawing/2014/main" id="{78287F2B-1C06-FE9B-190E-502F08C30A61}"/>
              </a:ext>
            </a:extLst>
          </p:cNvPr>
          <p:cNvPicPr>
            <a:picLocks noChangeAspect="1"/>
          </p:cNvPicPr>
          <p:nvPr/>
        </p:nvPicPr>
        <p:blipFill>
          <a:blip r:embed="rId3"/>
          <a:stretch>
            <a:fillRect/>
          </a:stretch>
        </p:blipFill>
        <p:spPr>
          <a:xfrm>
            <a:off x="590266" y="1571710"/>
            <a:ext cx="3783841" cy="1112974"/>
          </a:xfrm>
          <a:prstGeom prst="rect">
            <a:avLst/>
          </a:prstGeom>
        </p:spPr>
      </p:pic>
    </p:spTree>
    <p:extLst>
      <p:ext uri="{BB962C8B-B14F-4D97-AF65-F5344CB8AC3E}">
        <p14:creationId xmlns:p14="http://schemas.microsoft.com/office/powerpoint/2010/main" val="39115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0860" y="2472871"/>
            <a:ext cx="6313415" cy="2313529"/>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49" y="1393902"/>
            <a:ext cx="6747883" cy="3749597"/>
          </a:xfrm>
        </p:spPr>
        <p:txBody>
          <a:bodyPr vert="horz" lIns="91440" tIns="45720" rIns="91440" bIns="45720" rtlCol="0" anchor="t">
            <a:normAutofit lnSpcReduction="10000"/>
          </a:bodyPr>
          <a:lstStyle/>
          <a:p>
            <a:pPr marL="0" indent="0" defTabSz="411163">
              <a:spcBef>
                <a:spcPts val="0"/>
              </a:spcBef>
              <a:spcAft>
                <a:spcPts val="600"/>
              </a:spcAft>
              <a:buNone/>
            </a:pPr>
            <a:r>
              <a:rPr lang="en-US" sz="2900" dirty="0">
                <a:effectLst/>
                <a:latin typeface="Times New Roman"/>
                <a:ea typeface="Calibri"/>
                <a:cs typeface="Times New Roman"/>
              </a:rPr>
              <a:t>Every 3</a:t>
            </a:r>
            <a:r>
              <a:rPr lang="en-US" sz="2900" u="sng" baseline="30000" dirty="0">
                <a:effectLst/>
                <a:latin typeface="Times New Roman"/>
                <a:ea typeface="Calibri"/>
                <a:cs typeface="Times New Roman"/>
              </a:rPr>
              <a:t>rd</a:t>
            </a:r>
            <a:r>
              <a:rPr lang="en-US" sz="2900" dirty="0">
                <a:effectLst/>
                <a:latin typeface="Times New Roman"/>
                <a:ea typeface="Calibri"/>
                <a:cs typeface="Times New Roman"/>
              </a:rPr>
              <a:t> Wednesday of the month</a:t>
            </a:r>
            <a:r>
              <a:rPr lang="en-US" sz="2900" dirty="0">
                <a:effectLst/>
                <a:latin typeface="Times New Roman"/>
                <a:ea typeface="Calibri" panose="020F0502020204030204" pitchFamily="34" charset="0"/>
                <a:cs typeface="Times New Roman"/>
              </a:rPr>
              <a:t>	</a:t>
            </a:r>
            <a:r>
              <a:rPr lang="en-US" sz="2900" dirty="0">
                <a:effectLst/>
                <a:latin typeface="Calibri"/>
                <a:ea typeface="Calibri" panose="020F0502020204030204" pitchFamily="34" charset="0"/>
                <a:cs typeface="Times New Roman"/>
              </a:rPr>
              <a:t> </a:t>
            </a:r>
            <a:endParaRPr lang="en-US" dirty="0">
              <a:latin typeface="Calibri"/>
              <a:cs typeface="Times New Roman"/>
            </a:endParaRPr>
          </a:p>
          <a:p>
            <a:pPr marL="0" indent="0">
              <a:buNone/>
            </a:pPr>
            <a:r>
              <a:rPr lang="en-US" dirty="0">
                <a:latin typeface="Times New Roman"/>
                <a:cs typeface="Times New Roman"/>
              </a:rPr>
              <a:t>September 20</a:t>
            </a:r>
            <a:r>
              <a:rPr lang="en-US" u="sng" baseline="30000" dirty="0">
                <a:latin typeface="Times New Roman"/>
                <a:cs typeface="Times New Roman"/>
              </a:rPr>
              <a:t>th</a:t>
            </a:r>
            <a:r>
              <a:rPr lang="en-US" dirty="0">
                <a:latin typeface="Times New Roman"/>
                <a:cs typeface="Times New Roman"/>
              </a:rPr>
              <a:t>  </a:t>
            </a:r>
            <a:endParaRPr lang="en-US" dirty="0"/>
          </a:p>
          <a:p>
            <a:pPr marL="0" indent="0">
              <a:buNone/>
            </a:pPr>
            <a:r>
              <a:rPr lang="en-US" dirty="0">
                <a:latin typeface="Times New Roman"/>
                <a:cs typeface="Times New Roman"/>
              </a:rPr>
              <a:t>Educator Preparation Programs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900" dirty="0"/>
          </a:p>
          <a:p>
            <a:pPr marL="0" indent="0">
              <a:buNone/>
            </a:pPr>
            <a:r>
              <a:rPr lang="en-US" sz="2900" dirty="0"/>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Monthly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E4975-79FC-5E90-29F4-288AF2EA9123}"/>
              </a:ext>
            </a:extLst>
          </p:cNvPr>
          <p:cNvSpPr>
            <a:spLocks noGrp="1"/>
          </p:cNvSpPr>
          <p:nvPr>
            <p:ph type="title"/>
          </p:nvPr>
        </p:nvSpPr>
        <p:spPr>
          <a:xfrm>
            <a:off x="1297859" y="126367"/>
            <a:ext cx="7364361" cy="994172"/>
          </a:xfrm>
        </p:spPr>
        <p:txBody>
          <a:bodyPr anchor="ctr">
            <a:normAutofit/>
          </a:bodyPr>
          <a:lstStyle/>
          <a:p>
            <a:r>
              <a:rPr lang="en-US"/>
              <a:t>National Disability Employment Awareness Month – October 2023</a:t>
            </a:r>
            <a:endParaRPr lang="en-US" dirty="0"/>
          </a:p>
        </p:txBody>
      </p:sp>
      <p:pic>
        <p:nvPicPr>
          <p:cNvPr id="5" name="Picture 4" descr="ablr's logo">
            <a:extLst>
              <a:ext uri="{FF2B5EF4-FFF2-40B4-BE49-F238E27FC236}">
                <a16:creationId xmlns:a16="http://schemas.microsoft.com/office/drawing/2014/main" id="{9BE70629-6F76-00AA-CA9C-FFB91671A370}"/>
              </a:ext>
            </a:extLst>
          </p:cNvPr>
          <p:cNvPicPr>
            <a:picLocks noChangeAspect="1"/>
          </p:cNvPicPr>
          <p:nvPr/>
        </p:nvPicPr>
        <p:blipFill>
          <a:blip r:embed="rId2"/>
          <a:stretch>
            <a:fillRect/>
          </a:stretch>
        </p:blipFill>
        <p:spPr>
          <a:xfrm>
            <a:off x="6735950" y="3584520"/>
            <a:ext cx="2244349" cy="1382651"/>
          </a:xfrm>
          <a:prstGeom prst="rect">
            <a:avLst/>
          </a:prstGeom>
          <a:noFill/>
        </p:spPr>
      </p:pic>
      <p:pic>
        <p:nvPicPr>
          <p:cNvPr id="4" name="Content Placeholder 3" descr="Collage of arrows in various colors pointing forward, with images of disabled people at work. The text reads “Advancing Access &amp; Equity, National Disability Employment Awareness Month, Celebrating 50 years of the Rehabilitation Act of 1973.” Also #NDEAM, #RehabAct50 and dol.gov/ODEP.">
            <a:extLst>
              <a:ext uri="{FF2B5EF4-FFF2-40B4-BE49-F238E27FC236}">
                <a16:creationId xmlns:a16="http://schemas.microsoft.com/office/drawing/2014/main" id="{1395C234-5657-3A8D-9684-CE39293FF141}"/>
              </a:ext>
            </a:extLst>
          </p:cNvPr>
          <p:cNvPicPr>
            <a:picLocks noGrp="1" noChangeAspect="1"/>
          </p:cNvPicPr>
          <p:nvPr>
            <p:ph sz="half" idx="2"/>
          </p:nvPr>
        </p:nvPicPr>
        <p:blipFill>
          <a:blip r:embed="rId3"/>
          <a:stretch>
            <a:fillRect/>
          </a:stretch>
        </p:blipFill>
        <p:spPr>
          <a:xfrm>
            <a:off x="216976" y="1366876"/>
            <a:ext cx="3886200" cy="2030539"/>
          </a:xfrm>
          <a:noFill/>
        </p:spPr>
      </p:pic>
      <p:sp>
        <p:nvSpPr>
          <p:cNvPr id="6" name="TextBox 5">
            <a:extLst>
              <a:ext uri="{FF2B5EF4-FFF2-40B4-BE49-F238E27FC236}">
                <a16:creationId xmlns:a16="http://schemas.microsoft.com/office/drawing/2014/main" id="{133496AB-9E51-76F9-CC9D-B86CB94D8A60}"/>
              </a:ext>
            </a:extLst>
          </p:cNvPr>
          <p:cNvSpPr txBox="1"/>
          <p:nvPr/>
        </p:nvSpPr>
        <p:spPr>
          <a:xfrm>
            <a:off x="5040826" y="1670911"/>
            <a:ext cx="325560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October 18, 9am-10am</a:t>
            </a:r>
          </a:p>
          <a:p>
            <a:r>
              <a:rPr lang="en-US" sz="2400" dirty="0">
                <a:cs typeface="Calibri"/>
              </a:rPr>
              <a:t>Webinar</a:t>
            </a:r>
          </a:p>
          <a:p>
            <a:endParaRPr lang="en-US" dirty="0">
              <a:cs typeface="Calibri"/>
            </a:endParaRPr>
          </a:p>
        </p:txBody>
      </p:sp>
      <p:sp>
        <p:nvSpPr>
          <p:cNvPr id="7" name="TextBox 6">
            <a:extLst>
              <a:ext uri="{FF2B5EF4-FFF2-40B4-BE49-F238E27FC236}">
                <a16:creationId xmlns:a16="http://schemas.microsoft.com/office/drawing/2014/main" id="{ECE5ECA5-D385-39DF-D62D-8690A2FD90CF}"/>
              </a:ext>
            </a:extLst>
          </p:cNvPr>
          <p:cNvSpPr txBox="1"/>
          <p:nvPr/>
        </p:nvSpPr>
        <p:spPr>
          <a:xfrm>
            <a:off x="216976" y="4160326"/>
            <a:ext cx="65189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To Register: </a:t>
            </a:r>
            <a:r>
              <a:rPr lang="en-US" dirty="0">
                <a:cs typeface="Calibri"/>
                <a:hlinkClick r:id="rId4"/>
              </a:rPr>
              <a:t>www.ncperkins.org/presentations</a:t>
            </a:r>
            <a:r>
              <a:rPr lang="en-US" dirty="0">
                <a:cs typeface="Calibri"/>
              </a:rPr>
              <a:t> or https://register.gotowebinar.com/register/4883145972769091420</a:t>
            </a:r>
            <a:endParaRPr lang="en-US" dirty="0"/>
          </a:p>
        </p:txBody>
      </p:sp>
    </p:spTree>
    <p:extLst>
      <p:ext uri="{BB962C8B-B14F-4D97-AF65-F5344CB8AC3E}">
        <p14:creationId xmlns:p14="http://schemas.microsoft.com/office/powerpoint/2010/main" val="16887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https://www.ncpn.info</a:t>
            </a:r>
          </a:p>
        </p:txBody>
      </p:sp>
      <p:pic>
        <p:nvPicPr>
          <p:cNvPr id="6" name="Picture 5">
            <a:extLst>
              <a:ext uri="{FF2B5EF4-FFF2-40B4-BE49-F238E27FC236}">
                <a16:creationId xmlns:a16="http://schemas.microsoft.com/office/drawing/2014/main" id="{C2F18898-CBB3-9C9D-CECF-127654DF1DBA}"/>
              </a:ext>
            </a:extLst>
          </p:cNvPr>
          <p:cNvPicPr>
            <a:picLocks noChangeAspect="1"/>
          </p:cNvPicPr>
          <p:nvPr/>
        </p:nvPicPr>
        <p:blipFill>
          <a:blip r:embed="rId3"/>
          <a:stretch>
            <a:fillRect/>
          </a:stretch>
        </p:blipFill>
        <p:spPr>
          <a:xfrm>
            <a:off x="918695" y="1072042"/>
            <a:ext cx="6276500" cy="3734808"/>
          </a:xfrm>
          <a:prstGeom prst="rect">
            <a:avLst/>
          </a:prstGeom>
        </p:spPr>
      </p:pic>
      <p:sp>
        <p:nvSpPr>
          <p:cNvPr id="7" name="Explosion: 14 Points 6">
            <a:extLst>
              <a:ext uri="{FF2B5EF4-FFF2-40B4-BE49-F238E27FC236}">
                <a16:creationId xmlns:a16="http://schemas.microsoft.com/office/drawing/2014/main" id="{C1551440-18FB-3CDB-0476-6B3A42B3C1D3}"/>
              </a:ext>
            </a:extLst>
          </p:cNvPr>
          <p:cNvSpPr/>
          <p:nvPr/>
        </p:nvSpPr>
        <p:spPr>
          <a:xfrm>
            <a:off x="246542" y="2437694"/>
            <a:ext cx="2445203" cy="1711779"/>
          </a:xfrm>
          <a:prstGeom prst="irregularSeal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174B8F"/>
                </a:solidFill>
                <a:latin typeface="Amasis MT Pro Black"/>
              </a:rPr>
              <a:t>Nov 8–10 In Charlotte</a:t>
            </a:r>
          </a:p>
        </p:txBody>
      </p:sp>
      <p:sp>
        <p:nvSpPr>
          <p:cNvPr id="3" name="TextBox 2">
            <a:extLst>
              <a:ext uri="{FF2B5EF4-FFF2-40B4-BE49-F238E27FC236}">
                <a16:creationId xmlns:a16="http://schemas.microsoft.com/office/drawing/2014/main" id="{E94167B6-F2B2-99B1-988C-D3AE1BFA0956}"/>
              </a:ext>
            </a:extLst>
          </p:cNvPr>
          <p:cNvSpPr txBox="1"/>
          <p:nvPr/>
        </p:nvSpPr>
        <p:spPr>
          <a:xfrm>
            <a:off x="5810969" y="728738"/>
            <a:ext cx="3160270" cy="378565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mn-lt"/>
                <a:cs typeface="+mn-lt"/>
              </a:rPr>
              <a:t>Over 70 informative and innovative sessions</a:t>
            </a:r>
            <a:r>
              <a:rPr lang="en-US" sz="1600" dirty="0">
                <a:ea typeface="+mn-lt"/>
                <a:cs typeface="+mn-lt"/>
              </a:rPr>
              <a:t> presented by leaders and experts in five strands:</a:t>
            </a:r>
            <a:endParaRPr lang="en-US" sz="1600" dirty="0">
              <a:cs typeface="Calibri"/>
            </a:endParaRPr>
          </a:p>
          <a:p>
            <a:pPr marL="285750" indent="-285750">
              <a:buFont typeface="Arial"/>
              <a:buChar char="•"/>
            </a:pPr>
            <a:endParaRPr lang="en-US" sz="1600" dirty="0">
              <a:cs typeface="Calibri"/>
            </a:endParaRPr>
          </a:p>
          <a:p>
            <a:pPr marL="285750" indent="-285750">
              <a:buFont typeface="Arial"/>
              <a:buChar char="•"/>
            </a:pPr>
            <a:r>
              <a:rPr lang="en-US" sz="1600" dirty="0">
                <a:ea typeface="+mn-lt"/>
                <a:cs typeface="+mn-lt"/>
              </a:rPr>
              <a:t>Career Counseling, Development, and Advising </a:t>
            </a:r>
          </a:p>
          <a:p>
            <a:pPr marL="285750" indent="-285750">
              <a:buFont typeface="Arial"/>
              <a:buChar char="•"/>
            </a:pPr>
            <a:endParaRPr lang="en-US" sz="1600" dirty="0">
              <a:cs typeface="Calibri"/>
            </a:endParaRPr>
          </a:p>
          <a:p>
            <a:pPr marL="285750" indent="-285750">
              <a:buFont typeface="Arial"/>
              <a:buChar char="•"/>
            </a:pPr>
            <a:r>
              <a:rPr lang="en-US" sz="1600" dirty="0">
                <a:ea typeface="+mn-lt"/>
                <a:cs typeface="+mn-lt"/>
              </a:rPr>
              <a:t>Teaching and Learning </a:t>
            </a:r>
            <a:endParaRPr lang="en-US" sz="1600" dirty="0">
              <a:cs typeface="Calibri"/>
            </a:endParaRPr>
          </a:p>
          <a:p>
            <a:pPr marL="285750" indent="-285750">
              <a:buFont typeface="Arial"/>
              <a:buChar char="•"/>
            </a:pPr>
            <a:endParaRPr lang="en-US" sz="1600" dirty="0">
              <a:cs typeface="Calibri"/>
            </a:endParaRPr>
          </a:p>
          <a:p>
            <a:pPr marL="285750" indent="-285750">
              <a:buFont typeface="Arial"/>
              <a:buChar char="•"/>
            </a:pPr>
            <a:r>
              <a:rPr lang="en-US" sz="1600" dirty="0">
                <a:ea typeface="+mn-lt"/>
                <a:cs typeface="+mn-lt"/>
              </a:rPr>
              <a:t>Designing / Delivering Programs </a:t>
            </a:r>
            <a:endParaRPr lang="en-US" sz="1600" dirty="0">
              <a:cs typeface="Calibri"/>
            </a:endParaRPr>
          </a:p>
          <a:p>
            <a:pPr marL="285750" indent="-285750">
              <a:buFont typeface="Arial"/>
              <a:buChar char="•"/>
            </a:pPr>
            <a:endParaRPr lang="en-US" sz="1600" dirty="0">
              <a:cs typeface="Calibri"/>
            </a:endParaRPr>
          </a:p>
          <a:p>
            <a:pPr marL="285750" indent="-285750">
              <a:buFont typeface="Arial"/>
              <a:buChar char="•"/>
            </a:pPr>
            <a:r>
              <a:rPr lang="en-US" sz="1600" dirty="0">
                <a:ea typeface="+mn-lt"/>
                <a:cs typeface="+mn-lt"/>
              </a:rPr>
              <a:t>Establishing / Growing Partnerships </a:t>
            </a:r>
            <a:endParaRPr lang="en-US" sz="1600" dirty="0">
              <a:cs typeface="Calibri"/>
            </a:endParaRPr>
          </a:p>
          <a:p>
            <a:pPr marL="285750" indent="-285750">
              <a:buFont typeface="Arial"/>
              <a:buChar char="•"/>
            </a:pPr>
            <a:endParaRPr lang="en-US" sz="1600" dirty="0">
              <a:ea typeface="+mn-lt"/>
              <a:cs typeface="+mn-lt"/>
            </a:endParaRPr>
          </a:p>
          <a:p>
            <a:pPr marL="285750" indent="-285750">
              <a:buFont typeface="Arial"/>
              <a:buChar char="•"/>
            </a:pPr>
            <a:r>
              <a:rPr lang="en-US" sz="1600" dirty="0">
                <a:ea typeface="+mn-lt"/>
                <a:cs typeface="+mn-lt"/>
              </a:rPr>
              <a:t>Workforce Development </a:t>
            </a:r>
            <a:endParaRPr lang="en-US" sz="1600" dirty="0">
              <a:cs typeface="Calibri"/>
            </a:endParaRPr>
          </a:p>
        </p:txBody>
      </p:sp>
    </p:spTree>
    <p:extLst>
      <p:ext uri="{BB962C8B-B14F-4D97-AF65-F5344CB8AC3E}">
        <p14:creationId xmlns:p14="http://schemas.microsoft.com/office/powerpoint/2010/main" val="13981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9A239-F4D3-A3D2-4F84-5EDFC8F06B18}"/>
              </a:ext>
            </a:extLst>
          </p:cNvPr>
          <p:cNvSpPr>
            <a:spLocks noGrp="1"/>
          </p:cNvSpPr>
          <p:nvPr>
            <p:ph type="title"/>
          </p:nvPr>
        </p:nvSpPr>
        <p:spPr/>
        <p:txBody>
          <a:bodyPr/>
          <a:lstStyle/>
          <a:p>
            <a:r>
              <a:rPr lang="en-US" dirty="0"/>
              <a:t>Hiring a CTE Coordinator</a:t>
            </a:r>
          </a:p>
        </p:txBody>
      </p:sp>
      <p:pic>
        <p:nvPicPr>
          <p:cNvPr id="6" name="Picture 5">
            <a:extLst>
              <a:ext uri="{FF2B5EF4-FFF2-40B4-BE49-F238E27FC236}">
                <a16:creationId xmlns:a16="http://schemas.microsoft.com/office/drawing/2014/main" id="{0E8134E5-C4DD-0FFE-A037-14AAC2F8F671}"/>
              </a:ext>
            </a:extLst>
          </p:cNvPr>
          <p:cNvPicPr>
            <a:picLocks noChangeAspect="1"/>
          </p:cNvPicPr>
          <p:nvPr/>
        </p:nvPicPr>
        <p:blipFill rotWithShape="1">
          <a:blip r:embed="rId3"/>
          <a:srcRect l="845" t="2561" r="845"/>
          <a:stretch/>
        </p:blipFill>
        <p:spPr>
          <a:xfrm>
            <a:off x="727410" y="1618157"/>
            <a:ext cx="7689180" cy="2998447"/>
          </a:xfrm>
          <a:prstGeom prst="rect">
            <a:avLst/>
          </a:prstGeom>
        </p:spPr>
      </p:pic>
      <p:sp>
        <p:nvSpPr>
          <p:cNvPr id="4" name="Arrow: Right 3">
            <a:extLst>
              <a:ext uri="{FF2B5EF4-FFF2-40B4-BE49-F238E27FC236}">
                <a16:creationId xmlns:a16="http://schemas.microsoft.com/office/drawing/2014/main" id="{15FC857D-A5CE-81FC-45FA-31CDD614C3EA}"/>
              </a:ext>
            </a:extLst>
          </p:cNvPr>
          <p:cNvSpPr/>
          <p:nvPr/>
        </p:nvSpPr>
        <p:spPr>
          <a:xfrm rot="20407678">
            <a:off x="3838620" y="3523541"/>
            <a:ext cx="1327706" cy="602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Currently</a:t>
            </a:r>
          </a:p>
        </p:txBody>
      </p:sp>
    </p:spTree>
    <p:extLst>
      <p:ext uri="{BB962C8B-B14F-4D97-AF65-F5344CB8AC3E}">
        <p14:creationId xmlns:p14="http://schemas.microsoft.com/office/powerpoint/2010/main" val="32103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4294E-76DA-43B6-83D9-84444730D06E}"/>
              </a:ext>
            </a:extLst>
          </p:cNvPr>
          <p:cNvSpPr>
            <a:spLocks noGrp="1"/>
          </p:cNvSpPr>
          <p:nvPr>
            <p:ph type="title"/>
          </p:nvPr>
        </p:nvSpPr>
        <p:spPr>
          <a:xfrm>
            <a:off x="1612863" y="273847"/>
            <a:ext cx="6902488" cy="811150"/>
          </a:xfrm>
        </p:spPr>
        <p:txBody>
          <a:bodyPr anchor="ctr">
            <a:normAutofit/>
          </a:bodyPr>
          <a:lstStyle/>
          <a:p>
            <a:r>
              <a:rPr lang="en-US" sz="3300" dirty="0"/>
              <a:t>Curriculum Programs Team</a:t>
            </a:r>
          </a:p>
        </p:txBody>
      </p:sp>
      <p:pic>
        <p:nvPicPr>
          <p:cNvPr id="15" name="Picture 14">
            <a:extLst>
              <a:ext uri="{FF2B5EF4-FFF2-40B4-BE49-F238E27FC236}">
                <a16:creationId xmlns:a16="http://schemas.microsoft.com/office/drawing/2014/main" id="{7C873923-4F7F-44B4-B8FA-4C8E538EC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315" y="172327"/>
            <a:ext cx="1070234" cy="1197212"/>
          </a:xfrm>
          <a:prstGeom prst="rect">
            <a:avLst/>
          </a:prstGeom>
        </p:spPr>
      </p:pic>
      <p:graphicFrame>
        <p:nvGraphicFramePr>
          <p:cNvPr id="13" name="Diagram 12">
            <a:extLst>
              <a:ext uri="{FF2B5EF4-FFF2-40B4-BE49-F238E27FC236}">
                <a16:creationId xmlns:a16="http://schemas.microsoft.com/office/drawing/2014/main" id="{2860914F-1F13-12C3-E11B-77318D565ACD}"/>
              </a:ext>
            </a:extLst>
          </p:cNvPr>
          <p:cNvGraphicFramePr/>
          <p:nvPr>
            <p:extLst>
              <p:ext uri="{D42A27DB-BD31-4B8C-83A1-F6EECF244321}">
                <p14:modId xmlns:p14="http://schemas.microsoft.com/office/powerpoint/2010/main" val="1157681037"/>
              </p:ext>
            </p:extLst>
          </p:nvPr>
        </p:nvGraphicFramePr>
        <p:xfrm>
          <a:off x="1612863" y="1024245"/>
          <a:ext cx="6091298" cy="427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7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1175395" y="1286886"/>
            <a:ext cx="7361726" cy="3548753"/>
          </a:xfrm>
        </p:spPr>
        <p:txBody>
          <a:bodyPr vert="horz" lIns="91440" tIns="45720" rIns="91440" bIns="45720" rtlCol="0" anchor="t">
            <a:normAutofit/>
          </a:bodyPr>
          <a:lstStyle/>
          <a:p>
            <a:pPr marL="0" indent="0">
              <a:spcBef>
                <a:spcPts val="0"/>
              </a:spcBef>
              <a:spcAft>
                <a:spcPts val="900"/>
              </a:spcAft>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 </a:t>
            </a:r>
            <a:r>
              <a:rPr lang="en-US" sz="2400" dirty="0">
                <a:latin typeface="Times New Roman"/>
                <a:cs typeface="Times New Roman"/>
              </a:rPr>
              <a:t>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pic>
        <p:nvPicPr>
          <p:cNvPr id="3" name="Picture 2" descr="A black and white logo&#10;&#10;Description automatically generated">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748" y="3695701"/>
            <a:ext cx="4198504" cy="1321432"/>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e chart with different colored sections&#10;&#10;Description automatically generated">
            <a:extLst>
              <a:ext uri="{FF2B5EF4-FFF2-40B4-BE49-F238E27FC236}">
                <a16:creationId xmlns:a16="http://schemas.microsoft.com/office/drawing/2014/main" id="{F4A45D98-3598-9819-A4C2-CFF2AB7129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69" b="8537"/>
          <a:stretch/>
        </p:blipFill>
        <p:spPr>
          <a:xfrm>
            <a:off x="1511667" y="1271764"/>
            <a:ext cx="6120665" cy="3871736"/>
          </a:xfrm>
          <a:noFill/>
        </p:spPr>
      </p:pic>
      <p:sp>
        <p:nvSpPr>
          <p:cNvPr id="3" name="Title 2">
            <a:extLst>
              <a:ext uri="{FF2B5EF4-FFF2-40B4-BE49-F238E27FC236}">
                <a16:creationId xmlns:a16="http://schemas.microsoft.com/office/drawing/2014/main" id="{8430E155-6E37-2A2A-6C81-BCCFC62134EF}"/>
              </a:ext>
            </a:extLst>
          </p:cNvPr>
          <p:cNvSpPr>
            <a:spLocks noGrp="1"/>
          </p:cNvSpPr>
          <p:nvPr>
            <p:ph type="title"/>
          </p:nvPr>
        </p:nvSpPr>
        <p:spPr>
          <a:xfrm>
            <a:off x="1297859" y="126367"/>
            <a:ext cx="7364361" cy="994172"/>
          </a:xfrm>
        </p:spPr>
        <p:txBody>
          <a:bodyPr anchor="ctr">
            <a:normAutofit/>
          </a:bodyPr>
          <a:lstStyle/>
          <a:p>
            <a:r>
              <a:rPr lang="en-US" dirty="0"/>
              <a:t>Perkins 2023-24 Budgets by </a:t>
            </a:r>
            <a:r>
              <a:rPr lang="en-US" dirty="0" err="1"/>
              <a:t>Voc</a:t>
            </a:r>
            <a:r>
              <a:rPr lang="en-US" dirty="0"/>
              <a:t> Code</a:t>
            </a:r>
          </a:p>
        </p:txBody>
      </p:sp>
      <p:sp>
        <p:nvSpPr>
          <p:cNvPr id="6" name="TextBox 5">
            <a:extLst>
              <a:ext uri="{FF2B5EF4-FFF2-40B4-BE49-F238E27FC236}">
                <a16:creationId xmlns:a16="http://schemas.microsoft.com/office/drawing/2014/main" id="{0354B98F-4AD9-7354-9B01-5A42B2003315}"/>
              </a:ext>
            </a:extLst>
          </p:cNvPr>
          <p:cNvSpPr txBox="1"/>
          <p:nvPr/>
        </p:nvSpPr>
        <p:spPr>
          <a:xfrm>
            <a:off x="2981325" y="3024188"/>
            <a:ext cx="1100138" cy="646331"/>
          </a:xfrm>
          <a:prstGeom prst="rect">
            <a:avLst/>
          </a:prstGeom>
          <a:noFill/>
          <a:ln>
            <a:noFill/>
          </a:ln>
        </p:spPr>
        <p:txBody>
          <a:bodyPr wrap="square" lIns="91440" tIns="45720" rIns="91440" bIns="45720" rtlCol="0" anchor="t">
            <a:spAutoFit/>
          </a:bodyPr>
          <a:lstStyle/>
          <a:p>
            <a:r>
              <a:rPr lang="en-US" dirty="0"/>
              <a:t>Wages</a:t>
            </a:r>
          </a:p>
          <a:p>
            <a:r>
              <a:rPr lang="en-US" dirty="0"/>
              <a:t>45.25%</a:t>
            </a:r>
          </a:p>
        </p:txBody>
      </p:sp>
      <p:sp>
        <p:nvSpPr>
          <p:cNvPr id="7" name="TextBox 6">
            <a:extLst>
              <a:ext uri="{FF2B5EF4-FFF2-40B4-BE49-F238E27FC236}">
                <a16:creationId xmlns:a16="http://schemas.microsoft.com/office/drawing/2014/main" id="{C2F64E9A-029F-AE51-7A21-90E419008F19}"/>
              </a:ext>
            </a:extLst>
          </p:cNvPr>
          <p:cNvSpPr txBox="1"/>
          <p:nvPr/>
        </p:nvSpPr>
        <p:spPr>
          <a:xfrm>
            <a:off x="4629150" y="3502404"/>
            <a:ext cx="1547813" cy="646331"/>
          </a:xfrm>
          <a:prstGeom prst="rect">
            <a:avLst/>
          </a:prstGeom>
          <a:noFill/>
          <a:ln>
            <a:noFill/>
          </a:ln>
        </p:spPr>
        <p:txBody>
          <a:bodyPr wrap="square" lIns="91440" tIns="45720" rIns="91440" bIns="45720" rtlCol="0" anchor="t">
            <a:spAutoFit/>
          </a:bodyPr>
          <a:lstStyle/>
          <a:p>
            <a:r>
              <a:rPr lang="en-US" dirty="0"/>
              <a:t>Equipment 32.63%</a:t>
            </a:r>
          </a:p>
        </p:txBody>
      </p:sp>
      <p:sp>
        <p:nvSpPr>
          <p:cNvPr id="8" name="Rectangle 7">
            <a:extLst>
              <a:ext uri="{FF2B5EF4-FFF2-40B4-BE49-F238E27FC236}">
                <a16:creationId xmlns:a16="http://schemas.microsoft.com/office/drawing/2014/main" id="{7550147D-6F56-A4EE-B8EC-CAE33007A6CA}"/>
              </a:ext>
            </a:extLst>
          </p:cNvPr>
          <p:cNvSpPr/>
          <p:nvPr/>
        </p:nvSpPr>
        <p:spPr>
          <a:xfrm>
            <a:off x="1933576" y="3368369"/>
            <a:ext cx="773906" cy="134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588E56-1263-5A22-4A5A-E3B2692BAEE5}"/>
              </a:ext>
            </a:extLst>
          </p:cNvPr>
          <p:cNvSpPr/>
          <p:nvPr/>
        </p:nvSpPr>
        <p:spPr>
          <a:xfrm>
            <a:off x="6119814" y="4339919"/>
            <a:ext cx="773906" cy="134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631A0B-97E6-1BFE-C328-3529E5EFCF5C}"/>
              </a:ext>
            </a:extLst>
          </p:cNvPr>
          <p:cNvSpPr txBox="1"/>
          <p:nvPr/>
        </p:nvSpPr>
        <p:spPr>
          <a:xfrm>
            <a:off x="5715000" y="1510392"/>
            <a:ext cx="127907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P.D. 7.67%</a:t>
            </a:r>
            <a:endParaRPr lang="en-US" dirty="0"/>
          </a:p>
        </p:txBody>
      </p:sp>
    </p:spTree>
    <p:extLst>
      <p:ext uri="{BB962C8B-B14F-4D97-AF65-F5344CB8AC3E}">
        <p14:creationId xmlns:p14="http://schemas.microsoft.com/office/powerpoint/2010/main" val="317348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5C9166-873F-AB80-3DE3-DD5AF117387B}"/>
              </a:ext>
            </a:extLst>
          </p:cNvPr>
          <p:cNvPicPr>
            <a:picLocks noChangeAspect="1"/>
          </p:cNvPicPr>
          <p:nvPr/>
        </p:nvPicPr>
        <p:blipFill>
          <a:blip r:embed="rId3"/>
          <a:stretch>
            <a:fillRect/>
          </a:stretch>
        </p:blipFill>
        <p:spPr>
          <a:xfrm>
            <a:off x="1368028" y="1320904"/>
            <a:ext cx="6410938" cy="3798784"/>
          </a:xfrm>
          <a:prstGeom prst="rect">
            <a:avLst/>
          </a:prstGeom>
          <a:noFill/>
        </p:spPr>
      </p:pic>
      <p:sp>
        <p:nvSpPr>
          <p:cNvPr id="3" name="Title 2">
            <a:extLst>
              <a:ext uri="{FF2B5EF4-FFF2-40B4-BE49-F238E27FC236}">
                <a16:creationId xmlns:a16="http://schemas.microsoft.com/office/drawing/2014/main" id="{90C4304A-C6D9-659C-1979-AACF596DE07A}"/>
              </a:ext>
            </a:extLst>
          </p:cNvPr>
          <p:cNvSpPr>
            <a:spLocks noGrp="1"/>
          </p:cNvSpPr>
          <p:nvPr>
            <p:ph type="title"/>
          </p:nvPr>
        </p:nvSpPr>
        <p:spPr>
          <a:xfrm>
            <a:off x="1297859" y="126367"/>
            <a:ext cx="7364361" cy="994172"/>
          </a:xfrm>
        </p:spPr>
        <p:txBody>
          <a:bodyPr anchor="ctr">
            <a:normAutofit/>
          </a:bodyPr>
          <a:lstStyle/>
          <a:p>
            <a:r>
              <a:rPr lang="en-US" dirty="0"/>
              <a:t>Perkins funded positions by type</a:t>
            </a:r>
          </a:p>
        </p:txBody>
      </p:sp>
    </p:spTree>
    <p:extLst>
      <p:ext uri="{BB962C8B-B14F-4D97-AF65-F5344CB8AC3E}">
        <p14:creationId xmlns:p14="http://schemas.microsoft.com/office/powerpoint/2010/main" val="411000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59C8DD-967E-EBAC-F30D-DDD8A2F5F59E}"/>
              </a:ext>
            </a:extLst>
          </p:cNvPr>
          <p:cNvSpPr>
            <a:spLocks noGrp="1"/>
          </p:cNvSpPr>
          <p:nvPr>
            <p:ph idx="1"/>
          </p:nvPr>
        </p:nvSpPr>
        <p:spPr>
          <a:xfrm>
            <a:off x="628650" y="1740310"/>
            <a:ext cx="7886700" cy="3129347"/>
          </a:xfrm>
        </p:spPr>
        <p:txBody>
          <a:bodyPr vert="horz" lIns="91440" tIns="45720" rIns="91440" bIns="45720" rtlCol="0" anchor="t">
            <a:normAutofit/>
          </a:bodyPr>
          <a:lstStyle/>
          <a:p>
            <a:pPr marL="174625" indent="-174625"/>
            <a:r>
              <a:rPr lang="en-US" dirty="0">
                <a:latin typeface="Times New Roman"/>
                <a:cs typeface="Times New Roman"/>
              </a:rPr>
              <a:t>Perkins performance indicator data to be updated in October or November</a:t>
            </a:r>
            <a:endParaRPr lang="en-US" dirty="0"/>
          </a:p>
          <a:p>
            <a:pPr marL="174625" indent="-174625"/>
            <a:endParaRPr lang="en-US" dirty="0"/>
          </a:p>
          <a:p>
            <a:pPr marL="174625" indent="-174625"/>
            <a:r>
              <a:rPr lang="en-US" dirty="0">
                <a:latin typeface="Times New Roman"/>
                <a:cs typeface="Times New Roman"/>
              </a:rPr>
              <a:t>CLNA Guide is being updated to include Special Populations Performance Indicator CLNA requirements and template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B8C4709-E708-5583-E8D3-DCF88F697E20}"/>
              </a:ext>
            </a:extLst>
          </p:cNvPr>
          <p:cNvSpPr>
            <a:spLocks noGrp="1"/>
          </p:cNvSpPr>
          <p:nvPr>
            <p:ph type="title"/>
          </p:nvPr>
        </p:nvSpPr>
        <p:spPr/>
        <p:txBody>
          <a:bodyPr/>
          <a:lstStyle/>
          <a:p>
            <a:r>
              <a:rPr lang="en-US" dirty="0"/>
              <a:t>2022-23 Perkins data coming soon</a:t>
            </a:r>
          </a:p>
        </p:txBody>
      </p:sp>
    </p:spTree>
    <p:extLst>
      <p:ext uri="{BB962C8B-B14F-4D97-AF65-F5344CB8AC3E}">
        <p14:creationId xmlns:p14="http://schemas.microsoft.com/office/powerpoint/2010/main" val="39288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7E546-6B12-0A18-F57E-FC4472DF22E9}"/>
              </a:ext>
            </a:extLst>
          </p:cNvPr>
          <p:cNvSpPr>
            <a:spLocks noGrp="1"/>
          </p:cNvSpPr>
          <p:nvPr>
            <p:ph idx="1"/>
          </p:nvPr>
        </p:nvSpPr>
        <p:spPr/>
        <p:txBody>
          <a:bodyPr vert="horz" lIns="91440" tIns="45720" rIns="91440" bIns="45720" rtlCol="0" anchor="t">
            <a:normAutofit fontScale="92500" lnSpcReduction="20000"/>
          </a:bodyPr>
          <a:lstStyle/>
          <a:p>
            <a:pPr marL="0" indent="0">
              <a:spcBef>
                <a:spcPts val="0"/>
              </a:spcBef>
              <a:spcAft>
                <a:spcPts val="1200"/>
              </a:spcAft>
              <a:buNone/>
            </a:pPr>
            <a:r>
              <a:rPr lang="en-US" b="1" dirty="0">
                <a:latin typeface="Times New Roman"/>
                <a:cs typeface="Times New Roman"/>
              </a:rPr>
              <a:t>Identify gaps and needs through the:</a:t>
            </a:r>
            <a:endParaRPr lang="en-US" b="1" dirty="0"/>
          </a:p>
          <a:p>
            <a:pPr marL="457200" indent="-457200">
              <a:spcBef>
                <a:spcPts val="0"/>
              </a:spcBef>
              <a:spcAft>
                <a:spcPts val="1200"/>
              </a:spcAft>
              <a:buAutoNum type="arabicPeriod"/>
            </a:pPr>
            <a:r>
              <a:rPr lang="en-US" dirty="0">
                <a:latin typeface="Times New Roman"/>
                <a:cs typeface="Times New Roman"/>
              </a:rPr>
              <a:t>Evaluation of </a:t>
            </a:r>
            <a:r>
              <a:rPr lang="en-US" b="1" dirty="0">
                <a:solidFill>
                  <a:srgbClr val="FF0000"/>
                </a:solidFill>
                <a:latin typeface="Times New Roman"/>
                <a:cs typeface="Times New Roman"/>
              </a:rPr>
              <a:t>student performance by subpopulation</a:t>
            </a:r>
            <a:r>
              <a:rPr lang="en-US" dirty="0">
                <a:latin typeface="Times New Roman"/>
                <a:cs typeface="Times New Roman"/>
              </a:rPr>
              <a:t> on Perkins core indicators.</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the CTE programs offered </a:t>
            </a:r>
            <a:r>
              <a:rPr lang="en-US" dirty="0">
                <a:solidFill>
                  <a:srgbClr val="FF0000"/>
                </a:solidFill>
                <a:latin typeface="Times New Roman"/>
                <a:cs typeface="Times New Roman"/>
              </a:rPr>
              <a:t>(</a:t>
            </a:r>
            <a:r>
              <a:rPr lang="en-US" b="1" dirty="0">
                <a:solidFill>
                  <a:srgbClr val="FF0000"/>
                </a:solidFill>
                <a:latin typeface="Times New Roman"/>
                <a:cs typeface="Times New Roman"/>
              </a:rPr>
              <a:t>size, scope, quality, and alignment to workforce needs</a:t>
            </a:r>
            <a:r>
              <a:rPr lang="en-US" dirty="0">
                <a:solidFill>
                  <a:srgbClr val="FF0000"/>
                </a:solidFill>
                <a:latin typeface="Times New Roman"/>
                <a:cs typeface="Times New Roman"/>
              </a:rPr>
              <a:t>)</a:t>
            </a:r>
            <a:r>
              <a:rPr lang="en-US" dirty="0">
                <a:latin typeface="Times New Roman"/>
                <a:cs typeface="Times New Roman"/>
              </a:rPr>
              <a:t>.</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the progress toward implementing </a:t>
            </a:r>
            <a:r>
              <a:rPr lang="en-US" b="1" dirty="0">
                <a:solidFill>
                  <a:srgbClr val="FF0000"/>
                </a:solidFill>
                <a:latin typeface="Times New Roman"/>
                <a:cs typeface="Times New Roman"/>
              </a:rPr>
              <a:t>CTE 9-14 Programs of Study</a:t>
            </a:r>
            <a:r>
              <a:rPr lang="en-US" dirty="0">
                <a:latin typeface="Times New Roman"/>
                <a:cs typeface="Times New Roman"/>
              </a:rPr>
              <a:t>.</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a:t>
            </a:r>
            <a:r>
              <a:rPr lang="en-US" b="1" dirty="0">
                <a:solidFill>
                  <a:srgbClr val="FF0000"/>
                </a:solidFill>
                <a:latin typeface="Times New Roman"/>
                <a:cs typeface="Times New Roman"/>
              </a:rPr>
              <a:t>CTE educators and support professionals</a:t>
            </a:r>
            <a:r>
              <a:rPr lang="en-US" dirty="0">
                <a:latin typeface="Times New Roman"/>
                <a:cs typeface="Times New Roman"/>
              </a:rPr>
              <a:t>:</a:t>
            </a:r>
            <a:r>
              <a:rPr lang="en-US" b="1" dirty="0">
                <a:solidFill>
                  <a:srgbClr val="FF0000"/>
                </a:solidFill>
                <a:latin typeface="Times New Roman"/>
                <a:cs typeface="Times New Roman"/>
              </a:rPr>
              <a:t> </a:t>
            </a:r>
            <a:r>
              <a:rPr lang="en-US" dirty="0">
                <a:solidFill>
                  <a:srgbClr val="000000"/>
                </a:solidFill>
                <a:latin typeface="Times New Roman"/>
                <a:cs typeface="Times New Roman"/>
              </a:rPr>
              <a:t>recruitment</a:t>
            </a:r>
            <a:r>
              <a:rPr lang="en-US" dirty="0">
                <a:latin typeface="Times New Roman"/>
                <a:cs typeface="Times New Roman"/>
              </a:rPr>
              <a:t>, retention and training activities. </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progress toward implementing </a:t>
            </a:r>
            <a:r>
              <a:rPr lang="en-US" b="1" dirty="0">
                <a:solidFill>
                  <a:srgbClr val="FF0000"/>
                </a:solidFill>
                <a:latin typeface="Times New Roman"/>
                <a:cs typeface="Times New Roman"/>
              </a:rPr>
              <a:t>equal access</a:t>
            </a:r>
            <a:r>
              <a:rPr lang="en-US" dirty="0">
                <a:latin typeface="Times New Roman"/>
                <a:cs typeface="Times New Roman"/>
              </a:rPr>
              <a:t> to CTE for </a:t>
            </a:r>
            <a:r>
              <a:rPr lang="en-US" b="1" dirty="0">
                <a:solidFill>
                  <a:srgbClr val="FF0000"/>
                </a:solidFill>
                <a:latin typeface="Times New Roman"/>
                <a:cs typeface="Times New Roman"/>
              </a:rPr>
              <a:t>all students</a:t>
            </a:r>
            <a:r>
              <a:rPr lang="en-US" dirty="0">
                <a:latin typeface="Times New Roman"/>
                <a:cs typeface="Times New Roman"/>
              </a:rPr>
              <a:t>.</a:t>
            </a:r>
            <a:endParaRPr lang="en-US" dirty="0">
              <a:cs typeface="Times New Roman"/>
            </a:endParaRPr>
          </a:p>
        </p:txBody>
      </p:sp>
      <p:sp>
        <p:nvSpPr>
          <p:cNvPr id="3" name="Title 2">
            <a:extLst>
              <a:ext uri="{FF2B5EF4-FFF2-40B4-BE49-F238E27FC236}">
                <a16:creationId xmlns:a16="http://schemas.microsoft.com/office/drawing/2014/main" id="{EF675CAC-F3A1-A1F9-0E22-541633D89AB7}"/>
              </a:ext>
            </a:extLst>
          </p:cNvPr>
          <p:cNvSpPr>
            <a:spLocks noGrp="1"/>
          </p:cNvSpPr>
          <p:nvPr>
            <p:ph type="title"/>
          </p:nvPr>
        </p:nvSpPr>
        <p:spPr>
          <a:xfrm>
            <a:off x="1175395" y="126367"/>
            <a:ext cx="7622896" cy="994172"/>
          </a:xfrm>
        </p:spPr>
        <p:txBody>
          <a:bodyPr/>
          <a:lstStyle/>
          <a:p>
            <a:r>
              <a:rPr lang="en-US" dirty="0"/>
              <a:t>Updated All CTE Program CLNA</a:t>
            </a:r>
          </a:p>
        </p:txBody>
      </p:sp>
    </p:spTree>
    <p:extLst>
      <p:ext uri="{BB962C8B-B14F-4D97-AF65-F5344CB8AC3E}">
        <p14:creationId xmlns:p14="http://schemas.microsoft.com/office/powerpoint/2010/main" val="233840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5" ma:contentTypeDescription="Create a new document." ma:contentTypeScope="" ma:versionID="247689acd41b1ca53e3fb96fbe0d6501">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91338766e7581797b475e19842b3964a"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081C12FC-6215-4B2B-9EAC-7E250CE89C1A}">
  <ds:schemaRefs>
    <ds:schemaRef ds:uri="http://purl.org/dc/dcmitype/"/>
    <ds:schemaRef ds:uri="a3648569-d889-4cab-8fb7-f97de583ec0f"/>
    <ds:schemaRef ds:uri="http://purl.org/dc/elements/1.1/"/>
    <ds:schemaRef ds:uri="http://schemas.microsoft.com/office/infopath/2007/PartnerControls"/>
    <ds:schemaRef ds:uri="bd1f56e5-2dfe-42af-a842-8886d825bf7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AB5AC18-A549-46B5-8B4F-1237F225B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1191</Words>
  <Application>Microsoft Office PowerPoint</Application>
  <PresentationFormat>On-screen Show (16:9)</PresentationFormat>
  <Paragraphs>216</Paragraphs>
  <Slides>26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Amasis MT Pro Black</vt:lpstr>
      <vt:lpstr>Arial</vt:lpstr>
      <vt:lpstr>Calibri</vt:lpstr>
      <vt:lpstr>Calibri Light</vt:lpstr>
      <vt:lpstr>Franklin Gothic Medium</vt:lpstr>
      <vt:lpstr>Helvetica Neue Medium</vt:lpstr>
      <vt:lpstr>Times New Roman</vt:lpstr>
      <vt:lpstr>Wingdings</vt:lpstr>
      <vt:lpstr>Office Theme</vt:lpstr>
      <vt:lpstr>Perkins Update</vt:lpstr>
      <vt:lpstr>Career &amp; Technical Education Team</vt:lpstr>
      <vt:lpstr>Hiring a CTE Coordinator</vt:lpstr>
      <vt:lpstr>Curriculum Programs Team</vt:lpstr>
      <vt:lpstr>Purpose of Perkins </vt:lpstr>
      <vt:lpstr>Perkins 2023-24 Budgets by Voc Code</vt:lpstr>
      <vt:lpstr>Perkins funded positions by type</vt:lpstr>
      <vt:lpstr>2022-23 Perkins data coming soon</vt:lpstr>
      <vt:lpstr>Updated All CTE Program CLNA</vt:lpstr>
      <vt:lpstr>Improving Instruction via Innovation</vt:lpstr>
      <vt:lpstr>Articulation &amp; Pathway Work</vt:lpstr>
      <vt:lpstr>Career Development Trainings</vt:lpstr>
      <vt:lpstr>Promising Practice Video from 2022-2023</vt:lpstr>
      <vt:lpstr>Virtual Office Hours for Technical Assistance</vt:lpstr>
      <vt:lpstr>Perkins Webinar for Business Office Staff*</vt:lpstr>
      <vt:lpstr>Fall 2024 System Conference</vt:lpstr>
      <vt:lpstr>Career Exploration Guides</vt:lpstr>
      <vt:lpstr>Alignment and Curriculum Enhancement Projects</vt:lpstr>
      <vt:lpstr>Proposed Alignment &amp; Curriculum Enhancement Projects</vt:lpstr>
      <vt:lpstr>Perkins Monthly Updates 2023-24</vt:lpstr>
      <vt:lpstr>Mid-Year Review and Grant Technical Assistance</vt:lpstr>
      <vt:lpstr>Manufacturing Day – October 6, 2023</vt:lpstr>
      <vt:lpstr>Raising the Awareness of Career Pathways Monthly Webinars</vt:lpstr>
      <vt:lpstr>National Disability Employment Awareness Month – October 2023</vt:lpstr>
      <vt:lpstr>https://www.ncpn.info</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1454</cp:revision>
  <dcterms:created xsi:type="dcterms:W3CDTF">2021-08-11T12:00:29Z</dcterms:created>
  <dcterms:modified xsi:type="dcterms:W3CDTF">2023-09-12T16:22:04Z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