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98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78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19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5024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78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39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89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33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0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39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6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8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8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1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37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9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3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4A09-F633-429C-A969-64DFB5F6A9F6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17BF0-BEFC-458D-86F5-795F0680C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99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Southwestern community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Perkins Mid-Year Update</a:t>
            </a:r>
          </a:p>
          <a:p>
            <a:r>
              <a:rPr lang="en-US" dirty="0" smtClean="0"/>
              <a:t>January 28, 2020</a:t>
            </a:r>
          </a:p>
          <a:p>
            <a:r>
              <a:rPr lang="en-US" dirty="0" smtClean="0"/>
              <a:t>Thom Brooks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45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the </a:t>
            </a:r>
            <a:r>
              <a:rPr lang="en-US" dirty="0" smtClean="0"/>
              <a:t>CLNAs - Automotive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fontAlgn="base"/>
            <a:r>
              <a:rPr lang="en-US" dirty="0"/>
              <a:t>Course success rates of Native American (40</a:t>
            </a:r>
            <a:r>
              <a:rPr lang="en-US" dirty="0" smtClean="0"/>
              <a:t>%) and Black </a:t>
            </a:r>
            <a:r>
              <a:rPr lang="en-US" dirty="0"/>
              <a:t>(</a:t>
            </a:r>
            <a:r>
              <a:rPr lang="en-US" dirty="0" smtClean="0"/>
              <a:t>70%) </a:t>
            </a:r>
            <a:r>
              <a:rPr lang="en-US" dirty="0"/>
              <a:t>students </a:t>
            </a:r>
            <a:r>
              <a:rPr lang="en-US" dirty="0" smtClean="0"/>
              <a:t>are </a:t>
            </a:r>
            <a:r>
              <a:rPr lang="en-US" dirty="0"/>
              <a:t>below that of other race/ethnic groups during 2018-19.</a:t>
            </a:r>
          </a:p>
          <a:p>
            <a:pPr lvl="0" fontAlgn="base"/>
            <a:r>
              <a:rPr lang="en-US" dirty="0"/>
              <a:t>While college-age students complete automotive credentials at above average rate compared to the overall SCC student body, this rate is much lower for high school CCP automotive students: 13%.</a:t>
            </a:r>
          </a:p>
          <a:p>
            <a:r>
              <a:rPr lang="en-US" dirty="0"/>
              <a:t>Employment outlook data indicate that there are more job openings in the local service area than currently being served by the enrollment in the AAS program; 38 annual job openings (new and turnover) are projected, while 23 students were registered in the AAS program. This gap is wider on a regional level with an estimated 158 annual openings.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0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results from </a:t>
            </a:r>
            <a:r>
              <a:rPr lang="en-US" dirty="0" err="1"/>
              <a:t>NCTower</a:t>
            </a:r>
            <a:r>
              <a:rPr lang="en-US" dirty="0"/>
              <a:t> and SCC graduate survey data </a:t>
            </a:r>
            <a:r>
              <a:rPr lang="en-US" dirty="0" smtClean="0"/>
              <a:t>under-employment </a:t>
            </a:r>
            <a:r>
              <a:rPr lang="en-US" dirty="0"/>
              <a:t>of graduates in a field that has been assessed as </a:t>
            </a:r>
            <a:r>
              <a:rPr lang="en-US" dirty="0" smtClean="0"/>
              <a:t>In-Demand: </a:t>
            </a:r>
            <a:r>
              <a:rPr lang="en-US" dirty="0" err="1"/>
              <a:t>NCTower</a:t>
            </a:r>
            <a:r>
              <a:rPr lang="en-US" dirty="0"/>
              <a:t> shows 71% employment in the year following graduation and graduate surveys indicate 46% employment. </a:t>
            </a:r>
          </a:p>
          <a:p>
            <a:r>
              <a:rPr lang="en-US" dirty="0"/>
              <a:t>During 2018-19, 15 students enrolled in college-age automotive courses had taken high school automotive CCP courses with SCC. While this represents 38% of the college-age enrollment, it is approximately 15% of the annual CCP enrollment that subsequently enrolled in automotive at SCC upon high school graduation.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 dirty="0"/>
              <a:t>Insights from the </a:t>
            </a:r>
            <a:r>
              <a:rPr lang="en-US" dirty="0" smtClean="0"/>
              <a:t>CLNAs - Automotive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4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Special populations students performed lower in all three categories (income, disability, unemployment) for EMS and </a:t>
            </a:r>
            <a:r>
              <a:rPr lang="en-US" dirty="0" smtClean="0"/>
              <a:t>Nursing</a:t>
            </a:r>
          </a:p>
          <a:p>
            <a:r>
              <a:rPr lang="en-US" dirty="0" smtClean="0"/>
              <a:t>SCC </a:t>
            </a:r>
            <a:r>
              <a:rPr lang="en-US" dirty="0"/>
              <a:t>Health Science programs appear to have less ethnic and racial diversity than the overall SCC student body and the service area population: Health Science students are 87.6% white compared to 78.2% for entire SCC student body and 82.3% for the service area population. </a:t>
            </a:r>
            <a:endParaRPr lang="en-US" dirty="0" smtClean="0"/>
          </a:p>
          <a:p>
            <a:r>
              <a:rPr lang="en-US" dirty="0" smtClean="0"/>
              <a:t>Minority </a:t>
            </a:r>
            <a:r>
              <a:rPr lang="en-US" dirty="0"/>
              <a:t>students enrolled in the </a:t>
            </a:r>
            <a:r>
              <a:rPr lang="en-US" dirty="0" smtClean="0"/>
              <a:t>programs perform comparably, </a:t>
            </a:r>
            <a:r>
              <a:rPr lang="en-US" dirty="0"/>
              <a:t>but fewer students enroll from the beginning.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 dirty="0"/>
              <a:t>Insights from the </a:t>
            </a:r>
            <a:r>
              <a:rPr lang="en-US" dirty="0" smtClean="0"/>
              <a:t>CLNAs - Automotive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6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 dirty="0"/>
              <a:t>Insights from the </a:t>
            </a:r>
            <a:r>
              <a:rPr lang="en-US" dirty="0" smtClean="0"/>
              <a:t>CLNAs – Health Sciences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600646"/>
              </p:ext>
            </p:extLst>
          </p:nvPr>
        </p:nvGraphicFramePr>
        <p:xfrm>
          <a:off x="2789851" y="2336800"/>
          <a:ext cx="6172556" cy="4288184"/>
        </p:xfrm>
        <a:graphic>
          <a:graphicData uri="http://schemas.openxmlformats.org/drawingml/2006/table">
            <a:tbl>
              <a:tblPr/>
              <a:tblGrid>
                <a:gridCol w="1813126">
                  <a:extLst>
                    <a:ext uri="{9D8B030D-6E8A-4147-A177-3AD203B41FA5}">
                      <a16:colId xmlns:a16="http://schemas.microsoft.com/office/drawing/2014/main" val="30314087"/>
                    </a:ext>
                  </a:extLst>
                </a:gridCol>
                <a:gridCol w="871886">
                  <a:extLst>
                    <a:ext uri="{9D8B030D-6E8A-4147-A177-3AD203B41FA5}">
                      <a16:colId xmlns:a16="http://schemas.microsoft.com/office/drawing/2014/main" val="3530061512"/>
                    </a:ext>
                  </a:extLst>
                </a:gridCol>
                <a:gridCol w="871886">
                  <a:extLst>
                    <a:ext uri="{9D8B030D-6E8A-4147-A177-3AD203B41FA5}">
                      <a16:colId xmlns:a16="http://schemas.microsoft.com/office/drawing/2014/main" val="4223167170"/>
                    </a:ext>
                  </a:extLst>
                </a:gridCol>
                <a:gridCol w="871886">
                  <a:extLst>
                    <a:ext uri="{9D8B030D-6E8A-4147-A177-3AD203B41FA5}">
                      <a16:colId xmlns:a16="http://schemas.microsoft.com/office/drawing/2014/main" val="1982319673"/>
                    </a:ext>
                  </a:extLst>
                </a:gridCol>
                <a:gridCol w="871886">
                  <a:extLst>
                    <a:ext uri="{9D8B030D-6E8A-4147-A177-3AD203B41FA5}">
                      <a16:colId xmlns:a16="http://schemas.microsoft.com/office/drawing/2014/main" val="296818669"/>
                    </a:ext>
                  </a:extLst>
                </a:gridCol>
                <a:gridCol w="871886">
                  <a:extLst>
                    <a:ext uri="{9D8B030D-6E8A-4147-A177-3AD203B41FA5}">
                      <a16:colId xmlns:a16="http://schemas.microsoft.com/office/drawing/2014/main" val="2702819220"/>
                    </a:ext>
                  </a:extLst>
                </a:gridCol>
              </a:tblGrid>
              <a:tr h="534402"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Program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Enrollment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Annual Job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Openings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Service Area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of Svc Area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Openings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Enrolled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Annual Job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Openings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Regional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of Regional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Openings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Enrolled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640070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Emergency Medical Science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219688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Health Information Technology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400%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006737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Human Services Technology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117%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07018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Medical Assisting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3971"/>
                  </a:ext>
                </a:extLst>
              </a:tr>
              <a:tr h="3473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Medical Laboratory Technology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143%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383437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Medical Sonography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950%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067079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Nurse Aide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253401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Nursing Associate Degree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856935"/>
                  </a:ext>
                </a:extLst>
              </a:tr>
              <a:tr h="3473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Occupational Therapy Assistant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700%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015266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Phlebotomy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120%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22391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Physical Therapist Assistant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467%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862953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Radiography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313%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120139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Respiratory Therapy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533%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872049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Therapeutic Massage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324095"/>
                  </a:ext>
                </a:extLst>
              </a:tr>
              <a:tr h="21376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372.00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304.00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1,891.00</a:t>
                      </a:r>
                      <a:endParaRPr lang="en-US" sz="110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23992" marR="23992" marT="23992" marB="23992" anchor="b">
                    <a:lnL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74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17497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86050" y="2336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Table 6: Program Enrollment and Job Openings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6462858"/>
              </p:ext>
            </p:extLst>
          </p:nvPr>
        </p:nvGraphicFramePr>
        <p:xfrm>
          <a:off x="2493004" y="2020778"/>
          <a:ext cx="5783247" cy="4739612"/>
        </p:xfrm>
        <a:graphic>
          <a:graphicData uri="http://schemas.openxmlformats.org/drawingml/2006/table">
            <a:tbl>
              <a:tblPr/>
              <a:tblGrid>
                <a:gridCol w="948412">
                  <a:extLst>
                    <a:ext uri="{9D8B030D-6E8A-4147-A177-3AD203B41FA5}">
                      <a16:colId xmlns:a16="http://schemas.microsoft.com/office/drawing/2014/main" val="1734975453"/>
                    </a:ext>
                  </a:extLst>
                </a:gridCol>
                <a:gridCol w="556676">
                  <a:extLst>
                    <a:ext uri="{9D8B030D-6E8A-4147-A177-3AD203B41FA5}">
                      <a16:colId xmlns:a16="http://schemas.microsoft.com/office/drawing/2014/main" val="280150635"/>
                    </a:ext>
                  </a:extLst>
                </a:gridCol>
                <a:gridCol w="618528">
                  <a:extLst>
                    <a:ext uri="{9D8B030D-6E8A-4147-A177-3AD203B41FA5}">
                      <a16:colId xmlns:a16="http://schemas.microsoft.com/office/drawing/2014/main" val="3107352544"/>
                    </a:ext>
                  </a:extLst>
                </a:gridCol>
                <a:gridCol w="721616">
                  <a:extLst>
                    <a:ext uri="{9D8B030D-6E8A-4147-A177-3AD203B41FA5}">
                      <a16:colId xmlns:a16="http://schemas.microsoft.com/office/drawing/2014/main" val="4283546146"/>
                    </a:ext>
                  </a:extLst>
                </a:gridCol>
                <a:gridCol w="711309">
                  <a:extLst>
                    <a:ext uri="{9D8B030D-6E8A-4147-A177-3AD203B41FA5}">
                      <a16:colId xmlns:a16="http://schemas.microsoft.com/office/drawing/2014/main" val="4140665267"/>
                    </a:ext>
                  </a:extLst>
                </a:gridCol>
                <a:gridCol w="711309">
                  <a:extLst>
                    <a:ext uri="{9D8B030D-6E8A-4147-A177-3AD203B41FA5}">
                      <a16:colId xmlns:a16="http://schemas.microsoft.com/office/drawing/2014/main" val="1641850117"/>
                    </a:ext>
                  </a:extLst>
                </a:gridCol>
                <a:gridCol w="804088">
                  <a:extLst>
                    <a:ext uri="{9D8B030D-6E8A-4147-A177-3AD203B41FA5}">
                      <a16:colId xmlns:a16="http://schemas.microsoft.com/office/drawing/2014/main" val="351378206"/>
                    </a:ext>
                  </a:extLst>
                </a:gridCol>
                <a:gridCol w="711309">
                  <a:extLst>
                    <a:ext uri="{9D8B030D-6E8A-4147-A177-3AD203B41FA5}">
                      <a16:colId xmlns:a16="http://schemas.microsoft.com/office/drawing/2014/main" val="3828829239"/>
                    </a:ext>
                  </a:extLst>
                </a:gridCol>
              </a:tblGrid>
              <a:tr h="528630">
                <a:tc>
                  <a:txBody>
                    <a:bodyPr/>
                    <a:lstStyle/>
                    <a:p>
                      <a:pPr fontAlgn="b"/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NCCCS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Tier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Entry Wage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Hourly 25th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Percentile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Wage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SWDB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Wage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200% Federal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Poverty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wage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NCTower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Wages 1yr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Post-grad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NCTower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Wages 5yr</a:t>
                      </a:r>
                      <a:endParaRPr lang="en-US" sz="1000">
                        <a:effectLst/>
                      </a:endParaRPr>
                    </a:p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Post-grad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740256"/>
                  </a:ext>
                </a:extLst>
              </a:tr>
              <a:tr h="491136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Occupations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$19,406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$21,211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$36,421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$24,980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000">
                          <a:effectLst/>
                        </a:rPr>
                        <a:t/>
                      </a:r>
                      <a:br>
                        <a:rPr lang="en-US" sz="1000">
                          <a:effectLst/>
                        </a:rPr>
                      </a:b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000">
                          <a:effectLst/>
                        </a:rPr>
                        <a:t/>
                      </a:r>
                      <a:br>
                        <a:rPr lang="en-US" sz="1000">
                          <a:effectLst/>
                        </a:rPr>
                      </a:b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17205"/>
                  </a:ext>
                </a:extLst>
              </a:tr>
              <a:tr h="406639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Emergency Medical Science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1B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$31,054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$32,531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$36,504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$39,300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$42,534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638957"/>
                  </a:ext>
                </a:extLst>
              </a:tr>
              <a:tr h="491136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Information Technology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1B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$25,459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$27,352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$37,003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$24,002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$31,675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279768"/>
                  </a:ext>
                </a:extLst>
              </a:tr>
              <a:tr h="491136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 Services Technology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$26,413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$28,260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$33,771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$24,002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797776"/>
                  </a:ext>
                </a:extLst>
              </a:tr>
              <a:tr h="491136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Assisting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1B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$26,812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$27,202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$30,466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$22,650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$29,245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038605"/>
                  </a:ext>
                </a:extLst>
              </a:tr>
              <a:tr h="44750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Laboratory Technology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1B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$37,232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$40,976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$49,275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$31,578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$36,762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29150"/>
                  </a:ext>
                </a:extLst>
              </a:tr>
              <a:tr h="308381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Sonography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1A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$44,088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$45,485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$53,745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$21,569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$34,009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82864"/>
                  </a:ext>
                </a:extLst>
              </a:tr>
              <a:tr h="491136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Nurse Aide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1B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$20,062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$21,036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$24,417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r>
                        <a:rPr lang="en-US" sz="1000">
                          <a:effectLst/>
                        </a:rPr>
                        <a:t/>
                      </a:r>
                      <a:br>
                        <a:rPr lang="en-US" sz="1000">
                          <a:effectLst/>
                        </a:rPr>
                      </a:b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$17,979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$19,236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991818"/>
                  </a:ext>
                </a:extLst>
              </a:tr>
              <a:tr h="406639">
                <a:tc>
                  <a:txBody>
                    <a:bodyPr/>
                    <a:lstStyle/>
                    <a:p>
                      <a:pPr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Nursing Associate Degree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1A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$48,806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$52,146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$60,472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$44,349</a:t>
                      </a:r>
                      <a:endParaRPr lang="en-US" sz="100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$50,522</a:t>
                      </a:r>
                      <a:endParaRPr lang="en-US" sz="1000" dirty="0">
                        <a:effectLst/>
                      </a:endParaRPr>
                    </a:p>
                  </a:txBody>
                  <a:tcPr marL="16509" marR="16509" marT="16509" marB="16509" anchor="b">
                    <a:lnL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A481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331174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257591" y="2297043"/>
            <a:ext cx="29298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Table 14: Area Wages for Health Science Programs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en-US" dirty="0"/>
              <a:t>Insights from the </a:t>
            </a:r>
            <a:r>
              <a:rPr lang="en-US" dirty="0" smtClean="0"/>
              <a:t>CLNAs – Health Sciences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7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3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Updates and Promising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Voc</a:t>
            </a:r>
            <a:r>
              <a:rPr lang="en-US" dirty="0" smtClean="0"/>
              <a:t> Code 11 – Strengthen the Academic, Career and Technical Skills of Students</a:t>
            </a:r>
          </a:p>
          <a:p>
            <a:r>
              <a:rPr lang="en-US" dirty="0" err="1" smtClean="0"/>
              <a:t>Voc</a:t>
            </a:r>
            <a:r>
              <a:rPr lang="en-US" dirty="0" smtClean="0"/>
              <a:t> Code 13 – All Aspects of Industry</a:t>
            </a:r>
          </a:p>
          <a:p>
            <a:r>
              <a:rPr lang="en-US" dirty="0" err="1" smtClean="0"/>
              <a:t>Voc</a:t>
            </a:r>
            <a:r>
              <a:rPr lang="en-US" dirty="0" smtClean="0"/>
              <a:t> Code 14 – Develop, Improve, or Expand the Use of Technology</a:t>
            </a:r>
          </a:p>
          <a:p>
            <a:r>
              <a:rPr lang="en-US" dirty="0" err="1" smtClean="0"/>
              <a:t>Voc</a:t>
            </a:r>
            <a:r>
              <a:rPr lang="en-US" dirty="0" smtClean="0"/>
              <a:t> Code 15 – Professional Development</a:t>
            </a:r>
          </a:p>
          <a:p>
            <a:r>
              <a:rPr lang="en-US" dirty="0" err="1" smtClean="0"/>
              <a:t>Voc</a:t>
            </a:r>
            <a:r>
              <a:rPr lang="en-US" dirty="0" smtClean="0"/>
              <a:t> Code 17 – Initiate, Improve, Expand, or Modernize CTE Programs</a:t>
            </a:r>
          </a:p>
          <a:p>
            <a:r>
              <a:rPr lang="en-US" dirty="0" smtClean="0"/>
              <a:t>Reserve Fund Allocation – Program evaluation, modernization, and faculty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Voc</a:t>
            </a:r>
            <a:r>
              <a:rPr lang="en-US" dirty="0"/>
              <a:t> Code 11 – Strengthen the Academic, Career and Technical Skills of Students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6242993" cy="3599316"/>
          </a:xfrm>
        </p:spPr>
        <p:txBody>
          <a:bodyPr/>
          <a:lstStyle/>
          <a:p>
            <a:r>
              <a:rPr lang="en-US" dirty="0" smtClean="0"/>
              <a:t>Provide tutoring and learning support for CTE students</a:t>
            </a:r>
          </a:p>
          <a:p>
            <a:r>
              <a:rPr lang="en-US" dirty="0" smtClean="0"/>
              <a:t>Peer tutors, professional tutors, and lab tutors to support academic and technical skill development of CTE students</a:t>
            </a:r>
          </a:p>
          <a:p>
            <a:r>
              <a:rPr lang="en-US" u="sng" dirty="0" smtClean="0"/>
              <a:t>Update</a:t>
            </a:r>
            <a:r>
              <a:rPr lang="en-US" dirty="0" smtClean="0"/>
              <a:t>: Tutor funds are being expended on schedule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98971" y="2612571"/>
            <a:ext cx="32283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Promising Practice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98971" y="2981903"/>
            <a:ext cx="3228392" cy="1726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98971" y="2981903"/>
            <a:ext cx="3228392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86% course success rate for students participating in Perkins supported tutoring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9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Voc</a:t>
            </a:r>
            <a:r>
              <a:rPr lang="en-US" dirty="0"/>
              <a:t> Code 13 – All Aspects of Industry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5813785" cy="3599316"/>
          </a:xfrm>
        </p:spPr>
        <p:txBody>
          <a:bodyPr/>
          <a:lstStyle/>
          <a:p>
            <a:r>
              <a:rPr lang="en-US" dirty="0" smtClean="0"/>
              <a:t>Expanding participation in work based learning in CTE programs</a:t>
            </a:r>
          </a:p>
          <a:p>
            <a:r>
              <a:rPr lang="en-US" dirty="0" smtClean="0"/>
              <a:t>Employ a PT work based learning coordinator with Perkins support</a:t>
            </a:r>
          </a:p>
          <a:p>
            <a:r>
              <a:rPr lang="en-US" u="sng" dirty="0" smtClean="0"/>
              <a:t>Update</a:t>
            </a:r>
            <a:r>
              <a:rPr lang="en-US" dirty="0" smtClean="0"/>
              <a:t>: WBL coordinator funds are being expended on schedule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98971" y="2612571"/>
            <a:ext cx="32283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Promising Practice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98971" y="2981903"/>
            <a:ext cx="3228392" cy="147732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Created electronic process for orientation, assessment, and documentation of WBL participation 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3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Voc</a:t>
            </a:r>
            <a:r>
              <a:rPr lang="en-US" dirty="0"/>
              <a:t> Code </a:t>
            </a:r>
            <a:r>
              <a:rPr lang="en-US" dirty="0" smtClean="0"/>
              <a:t>14 </a:t>
            </a:r>
            <a:r>
              <a:rPr lang="en-US" dirty="0"/>
              <a:t>– </a:t>
            </a:r>
            <a:r>
              <a:rPr lang="en-US" dirty="0" smtClean="0"/>
              <a:t>Develop, Improve or Expand the use of Technology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5813785" cy="35993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 workshops and consultations in distance learning technology to instructors</a:t>
            </a:r>
          </a:p>
          <a:p>
            <a:r>
              <a:rPr lang="en-US" dirty="0" smtClean="0"/>
              <a:t>Provide workshops in the use of classroom technologies</a:t>
            </a:r>
          </a:p>
          <a:p>
            <a:r>
              <a:rPr lang="en-US" dirty="0" smtClean="0"/>
              <a:t>Certify at 4 CTE distance learning courses as Exemplary or Distinguished each year</a:t>
            </a:r>
          </a:p>
          <a:p>
            <a:r>
              <a:rPr lang="en-US" u="sng" dirty="0" smtClean="0"/>
              <a:t>Update</a:t>
            </a:r>
            <a:r>
              <a:rPr lang="en-US" dirty="0" smtClean="0"/>
              <a:t>: Instructional Technologist employed on January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98971" y="2612571"/>
            <a:ext cx="32283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Promising Practice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98971" y="2981903"/>
            <a:ext cx="3228392" cy="2031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Employed a new instructional technologist to train and support CTE faculty in the development of online courses and health simulations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99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Voc</a:t>
            </a:r>
            <a:r>
              <a:rPr lang="en-US" dirty="0"/>
              <a:t> Code </a:t>
            </a:r>
            <a:r>
              <a:rPr lang="en-US" dirty="0" smtClean="0"/>
              <a:t>15 </a:t>
            </a:r>
            <a:r>
              <a:rPr lang="en-US" dirty="0"/>
              <a:t>– </a:t>
            </a:r>
            <a:r>
              <a:rPr lang="en-US" dirty="0" smtClean="0"/>
              <a:t>Professional Development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5813785" cy="3599316"/>
          </a:xfrm>
        </p:spPr>
        <p:txBody>
          <a:bodyPr/>
          <a:lstStyle/>
          <a:p>
            <a:r>
              <a:rPr lang="en-US" dirty="0" smtClean="0"/>
              <a:t>Provide discipline specific professional development for CTE instructors:</a:t>
            </a:r>
          </a:p>
          <a:p>
            <a:pPr lvl="1"/>
            <a:r>
              <a:rPr lang="en-US" dirty="0" smtClean="0"/>
              <a:t>Occupational Therapy Assistant</a:t>
            </a:r>
          </a:p>
          <a:p>
            <a:pPr lvl="1"/>
            <a:r>
              <a:rPr lang="en-US" dirty="0" smtClean="0"/>
              <a:t>Physical Therapy Assistant</a:t>
            </a:r>
          </a:p>
          <a:p>
            <a:r>
              <a:rPr lang="en-US" dirty="0" smtClean="0"/>
              <a:t>Provide professional development for WBL coordinator</a:t>
            </a:r>
          </a:p>
          <a:p>
            <a:r>
              <a:rPr lang="en-US" u="sng" dirty="0" smtClean="0"/>
              <a:t>Update</a:t>
            </a:r>
            <a:r>
              <a:rPr lang="en-US" dirty="0" smtClean="0"/>
              <a:t>: Funds are being expended for monthly workshops; discipline specific PD is upcoming later in the Spring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98971" y="2612571"/>
            <a:ext cx="32283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Promising Practice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98971" y="2981903"/>
            <a:ext cx="3228392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Provide monthly on-campus TOPs workshops in topics such as soft skill development, grading rubrics, and engaging students in collaborative learning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59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Voc</a:t>
            </a:r>
            <a:r>
              <a:rPr lang="en-US" dirty="0"/>
              <a:t> Code </a:t>
            </a:r>
            <a:r>
              <a:rPr lang="en-US" dirty="0" smtClean="0"/>
              <a:t>17 </a:t>
            </a:r>
            <a:r>
              <a:rPr lang="en-US" dirty="0"/>
              <a:t>– </a:t>
            </a:r>
            <a:r>
              <a:rPr lang="en-US" dirty="0" smtClean="0"/>
              <a:t>Initiate, Improve, Expand, or Modernize CTE Programs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5813785" cy="3599316"/>
          </a:xfrm>
        </p:spPr>
        <p:txBody>
          <a:bodyPr/>
          <a:lstStyle/>
          <a:p>
            <a:r>
              <a:rPr lang="en-US" dirty="0" smtClean="0"/>
              <a:t>Provide funds for expansion of Welding program</a:t>
            </a:r>
          </a:p>
          <a:p>
            <a:pPr lvl="1"/>
            <a:r>
              <a:rPr lang="en-US" dirty="0" smtClean="0"/>
              <a:t>Equipment to support the physical and curriculum expansion of the WLD program</a:t>
            </a:r>
          </a:p>
          <a:p>
            <a:r>
              <a:rPr lang="en-US" dirty="0" smtClean="0"/>
              <a:t>Provide funds to modernize the Medical Sonography program</a:t>
            </a:r>
          </a:p>
          <a:p>
            <a:pPr lvl="1"/>
            <a:r>
              <a:rPr lang="en-US" dirty="0" smtClean="0"/>
              <a:t>Simulation Equipment</a:t>
            </a:r>
          </a:p>
          <a:p>
            <a:r>
              <a:rPr lang="en-US" u="sng" dirty="0" smtClean="0"/>
              <a:t>Update</a:t>
            </a:r>
            <a:r>
              <a:rPr lang="en-US" dirty="0" smtClean="0"/>
              <a:t>: Orders </a:t>
            </a:r>
            <a:r>
              <a:rPr lang="en-US" dirty="0"/>
              <a:t>are in process for all equipment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098971" y="2612571"/>
            <a:ext cx="32283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Promising Practice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98971" y="2981903"/>
            <a:ext cx="3228392" cy="203132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Provide funds for collaborative project whereby Mechatronics students will create a Telepresence Robot for use by Health Sciences Students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4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Perkins Expansion Funds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5813785" cy="359931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Expansion funds were directed support improved student outcomes in the Nursing program</a:t>
            </a:r>
          </a:p>
          <a:p>
            <a:r>
              <a:rPr lang="en-US" dirty="0" smtClean="0"/>
              <a:t>Evaluation of the Nursing program by nursing consultants</a:t>
            </a:r>
          </a:p>
          <a:p>
            <a:r>
              <a:rPr lang="en-US" dirty="0" smtClean="0"/>
              <a:t>Professional Development for Nursing faculty</a:t>
            </a:r>
          </a:p>
          <a:p>
            <a:r>
              <a:rPr lang="en-US" dirty="0" smtClean="0"/>
              <a:t>Modernization of equipment</a:t>
            </a:r>
          </a:p>
          <a:p>
            <a:r>
              <a:rPr lang="en-US" u="sng" dirty="0" smtClean="0"/>
              <a:t>Update</a:t>
            </a:r>
            <a:r>
              <a:rPr lang="en-US" dirty="0" smtClean="0"/>
              <a:t>: evaluation and equipment purchases are complete. Professional development is scheduled later this spring.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098971" y="2612571"/>
            <a:ext cx="32283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Promising Practice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098971" y="2981903"/>
            <a:ext cx="3228392" cy="175432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Use of expansion funds to concentrate on the evaluation and improvement of a specific CTE program: Nursing 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Insights from the CLNAs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713981" cy="1405937"/>
          </a:xfrm>
        </p:spPr>
        <p:txBody>
          <a:bodyPr/>
          <a:lstStyle/>
          <a:p>
            <a:r>
              <a:rPr lang="en-US" dirty="0" smtClean="0"/>
              <a:t>Performed CLNA for Health Sciences and Automotive</a:t>
            </a:r>
            <a:endParaRPr lang="en-US" dirty="0"/>
          </a:p>
        </p:txBody>
      </p:sp>
      <p:pic>
        <p:nvPicPr>
          <p:cNvPr id="3074" name="Picture 2" descr="https://www.southwesterncc.edu/sites/default/files/news/052019/_DSC0735%20co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328" y="3221789"/>
            <a:ext cx="4581859" cy="305457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Students helps steady young boy on rolling chair as the young boy pulls himself  forward on a rope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58" y="3221788"/>
            <a:ext cx="4581860" cy="305457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50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169</TotalTime>
  <Words>1106</Words>
  <Application>Microsoft Office PowerPoint</Application>
  <PresentationFormat>Widescreen</PresentationFormat>
  <Paragraphs>268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Trebuchet MS</vt:lpstr>
      <vt:lpstr>Berlin</vt:lpstr>
      <vt:lpstr>Southwestern community college</vt:lpstr>
      <vt:lpstr>Budget Updates and Promising Practices</vt:lpstr>
      <vt:lpstr>Voc Code 11 – Strengthen the Academic, Career and Technical Skills of Students </vt:lpstr>
      <vt:lpstr>Voc Code 13 – All Aspects of Industry </vt:lpstr>
      <vt:lpstr>Voc Code 14 – Develop, Improve or Expand the use of Technology </vt:lpstr>
      <vt:lpstr>Voc Code 15 – Professional Development </vt:lpstr>
      <vt:lpstr>Voc Code 17 – Initiate, Improve, Expand, or Modernize CTE Programs </vt:lpstr>
      <vt:lpstr>Perkins Expansion Funds </vt:lpstr>
      <vt:lpstr>Insights from the CLNAs</vt:lpstr>
      <vt:lpstr>Insights from the CLNAs - Automotive</vt:lpstr>
      <vt:lpstr>Insights from the CLNAs - Automotive</vt:lpstr>
      <vt:lpstr>Insights from the CLNAs - Automotive</vt:lpstr>
      <vt:lpstr>Insights from the CLNAs – Health Sciences</vt:lpstr>
      <vt:lpstr>Insights from the CLNAs – Health Sciences</vt:lpstr>
      <vt:lpstr>Questions</vt:lpstr>
    </vt:vector>
  </TitlesOfParts>
  <Company>Southwestern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Southwestern community college</dc:title>
  <dc:creator>manager</dc:creator>
  <cp:lastModifiedBy>manager</cp:lastModifiedBy>
  <cp:revision>16</cp:revision>
  <dcterms:created xsi:type="dcterms:W3CDTF">2020-01-23T17:05:10Z</dcterms:created>
  <dcterms:modified xsi:type="dcterms:W3CDTF">2020-01-23T19:54:12Z</dcterms:modified>
</cp:coreProperties>
</file>