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7" roundtripDataSignature="AMtx7mh8Dcb8e5Q1GNObA3khc0ZhmPLc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9A39EF-0B81-4B49-837A-A89D7783B810}">
  <a:tblStyle styleId="{CE9A39EF-0B81-4B49-837A-A89D7783B81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13" autoAdjust="0"/>
  </p:normalViewPr>
  <p:slideViewPr>
    <p:cSldViewPr snapToGrid="0">
      <p:cViewPr varScale="1">
        <p:scale>
          <a:sx n="61" d="100"/>
          <a:sy n="61" d="100"/>
        </p:scale>
        <p:origin x="1065"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AC9167-1A48-4854-9706-DCF0A952CBDF}" type="doc">
      <dgm:prSet loTypeId="urn:microsoft.com/office/officeart/2005/8/layout/radial5" loCatId="relationship" qsTypeId="urn:microsoft.com/office/officeart/2005/8/quickstyle/simple1" qsCatId="simple" csTypeId="urn:microsoft.com/office/officeart/2005/8/colors/accent0_3" csCatId="mainScheme" phldr="1"/>
      <dgm:spPr/>
      <dgm:t>
        <a:bodyPr/>
        <a:lstStyle/>
        <a:p>
          <a:endParaRPr lang="en-US"/>
        </a:p>
      </dgm:t>
    </dgm:pt>
    <dgm:pt modelId="{29A8AD89-3F81-4307-86CD-3CC58ACADB66}">
      <dgm:prSet phldrT="[Text]"/>
      <dgm:spPr/>
      <dgm:t>
        <a:bodyPr/>
        <a:lstStyle/>
        <a:p>
          <a:r>
            <a:rPr lang="en-US" dirty="0" smtClean="0">
              <a:ln/>
            </a:rPr>
            <a:t>PERKINS</a:t>
          </a:r>
          <a:endParaRPr lang="en-US" dirty="0">
            <a:ln/>
          </a:endParaRPr>
        </a:p>
      </dgm:t>
    </dgm:pt>
    <dgm:pt modelId="{7388EDF5-8462-40B8-AB17-A6FCA0BD0D98}" type="parTrans" cxnId="{25AF57E9-B140-4E09-9F29-64902B60FB01}">
      <dgm:prSet/>
      <dgm:spPr/>
      <dgm:t>
        <a:bodyPr/>
        <a:lstStyle/>
        <a:p>
          <a:endParaRPr lang="en-US">
            <a:ln>
              <a:solidFill>
                <a:schemeClr val="lt1">
                  <a:hueOff val="0"/>
                  <a:satOff val="0"/>
                  <a:lumOff val="0"/>
                </a:schemeClr>
              </a:solidFill>
            </a:ln>
          </a:endParaRPr>
        </a:p>
      </dgm:t>
    </dgm:pt>
    <dgm:pt modelId="{87B3303B-E9EC-459A-B4A8-CDE17694A01A}" type="sibTrans" cxnId="{25AF57E9-B140-4E09-9F29-64902B60FB01}">
      <dgm:prSet/>
      <dgm:spPr/>
      <dgm:t>
        <a:bodyPr/>
        <a:lstStyle/>
        <a:p>
          <a:endParaRPr lang="en-US">
            <a:ln>
              <a:solidFill>
                <a:schemeClr val="lt1">
                  <a:hueOff val="0"/>
                  <a:satOff val="0"/>
                  <a:lumOff val="0"/>
                </a:schemeClr>
              </a:solidFill>
            </a:ln>
          </a:endParaRPr>
        </a:p>
      </dgm:t>
    </dgm:pt>
    <dgm:pt modelId="{E1520A70-5CEC-4300-A26D-BA5F1CFC9826}">
      <dgm:prSet phldrT="[Text]" custT="1"/>
      <dgm:spPr/>
      <dgm:t>
        <a:bodyPr/>
        <a:lstStyle/>
        <a:p>
          <a:r>
            <a:rPr lang="en-US" sz="2400" dirty="0" smtClean="0">
              <a:ln/>
            </a:rPr>
            <a:t>Modern</a:t>
          </a:r>
          <a:endParaRPr lang="en-US" sz="2400" dirty="0">
            <a:ln/>
          </a:endParaRPr>
        </a:p>
      </dgm:t>
    </dgm:pt>
    <dgm:pt modelId="{97FF1099-0A05-4113-9C98-856942D9435B}" type="parTrans" cxnId="{D9DDB400-9A60-4385-865D-231A5F23850E}">
      <dgm:prSet/>
      <dgm:spPr/>
      <dgm:t>
        <a:bodyPr/>
        <a:lstStyle/>
        <a:p>
          <a:endParaRPr lang="en-US">
            <a:ln>
              <a:solidFill>
                <a:schemeClr val="lt1">
                  <a:hueOff val="0"/>
                  <a:satOff val="0"/>
                  <a:lumOff val="0"/>
                </a:schemeClr>
              </a:solidFill>
            </a:ln>
          </a:endParaRPr>
        </a:p>
      </dgm:t>
    </dgm:pt>
    <dgm:pt modelId="{94BC5EEF-347C-4D8A-94CE-F84D00241079}" type="sibTrans" cxnId="{D9DDB400-9A60-4385-865D-231A5F23850E}">
      <dgm:prSet/>
      <dgm:spPr/>
      <dgm:t>
        <a:bodyPr/>
        <a:lstStyle/>
        <a:p>
          <a:endParaRPr lang="en-US">
            <a:ln>
              <a:solidFill>
                <a:schemeClr val="lt1">
                  <a:hueOff val="0"/>
                  <a:satOff val="0"/>
                  <a:lumOff val="0"/>
                </a:schemeClr>
              </a:solidFill>
            </a:ln>
          </a:endParaRPr>
        </a:p>
      </dgm:t>
    </dgm:pt>
    <dgm:pt modelId="{5FDE3943-69F6-45B8-8803-A82033BEACBD}">
      <dgm:prSet phldrT="[Text]" custT="1"/>
      <dgm:spPr/>
      <dgm:t>
        <a:bodyPr/>
        <a:lstStyle/>
        <a:p>
          <a:r>
            <a:rPr lang="en-US" sz="2400" dirty="0" smtClean="0">
              <a:ln/>
            </a:rPr>
            <a:t>Industry Training</a:t>
          </a:r>
          <a:endParaRPr lang="en-US" sz="2400" dirty="0">
            <a:ln/>
          </a:endParaRPr>
        </a:p>
      </dgm:t>
    </dgm:pt>
    <dgm:pt modelId="{6D10CD68-183C-4CD3-A40B-7DA00CCA86DC}" type="parTrans" cxnId="{F72D86D6-BBCC-4E46-AEA5-96FB8197AF81}">
      <dgm:prSet/>
      <dgm:spPr/>
      <dgm:t>
        <a:bodyPr/>
        <a:lstStyle/>
        <a:p>
          <a:endParaRPr lang="en-US">
            <a:ln>
              <a:solidFill>
                <a:schemeClr val="lt1">
                  <a:hueOff val="0"/>
                  <a:satOff val="0"/>
                  <a:lumOff val="0"/>
                </a:schemeClr>
              </a:solidFill>
            </a:ln>
          </a:endParaRPr>
        </a:p>
      </dgm:t>
    </dgm:pt>
    <dgm:pt modelId="{6DED413E-DE75-4991-B169-5B893975F1DB}" type="sibTrans" cxnId="{F72D86D6-BBCC-4E46-AEA5-96FB8197AF81}">
      <dgm:prSet/>
      <dgm:spPr/>
      <dgm:t>
        <a:bodyPr/>
        <a:lstStyle/>
        <a:p>
          <a:endParaRPr lang="en-US">
            <a:ln>
              <a:solidFill>
                <a:schemeClr val="lt1">
                  <a:hueOff val="0"/>
                  <a:satOff val="0"/>
                  <a:lumOff val="0"/>
                </a:schemeClr>
              </a:solidFill>
            </a:ln>
          </a:endParaRPr>
        </a:p>
      </dgm:t>
    </dgm:pt>
    <dgm:pt modelId="{856601B2-EC22-4894-95BC-5A36D9DE3082}">
      <dgm:prSet phldrT="[Text]" custT="1"/>
      <dgm:spPr/>
      <dgm:t>
        <a:bodyPr/>
        <a:lstStyle/>
        <a:p>
          <a:r>
            <a:rPr lang="en-US" sz="2400" dirty="0" smtClean="0">
              <a:ln/>
            </a:rPr>
            <a:t>Growth</a:t>
          </a:r>
          <a:endParaRPr lang="en-US" sz="2400" dirty="0">
            <a:ln/>
          </a:endParaRPr>
        </a:p>
      </dgm:t>
    </dgm:pt>
    <dgm:pt modelId="{6CFED1DD-D802-4042-AFA1-55C165F40BB6}" type="parTrans" cxnId="{E6229952-D8B7-4124-AB7A-237D020FB82E}">
      <dgm:prSet/>
      <dgm:spPr/>
      <dgm:t>
        <a:bodyPr/>
        <a:lstStyle/>
        <a:p>
          <a:endParaRPr lang="en-US">
            <a:ln>
              <a:solidFill>
                <a:schemeClr val="lt1">
                  <a:hueOff val="0"/>
                  <a:satOff val="0"/>
                  <a:lumOff val="0"/>
                </a:schemeClr>
              </a:solidFill>
            </a:ln>
          </a:endParaRPr>
        </a:p>
      </dgm:t>
    </dgm:pt>
    <dgm:pt modelId="{BD926653-6022-4FB1-A67C-661212A3B96B}" type="sibTrans" cxnId="{E6229952-D8B7-4124-AB7A-237D020FB82E}">
      <dgm:prSet/>
      <dgm:spPr/>
      <dgm:t>
        <a:bodyPr/>
        <a:lstStyle/>
        <a:p>
          <a:endParaRPr lang="en-US">
            <a:ln>
              <a:solidFill>
                <a:schemeClr val="lt1">
                  <a:hueOff val="0"/>
                  <a:satOff val="0"/>
                  <a:lumOff val="0"/>
                </a:schemeClr>
              </a:solidFill>
            </a:ln>
          </a:endParaRPr>
        </a:p>
      </dgm:t>
    </dgm:pt>
    <dgm:pt modelId="{3101B4D9-294B-4978-ADE1-8119CE9C1F21}">
      <dgm:prSet phldrT="[Text]" custT="1"/>
      <dgm:spPr/>
      <dgm:t>
        <a:bodyPr/>
        <a:lstStyle/>
        <a:p>
          <a:r>
            <a:rPr lang="en-US" sz="2400" dirty="0" smtClean="0">
              <a:ln/>
            </a:rPr>
            <a:t>Skilled Workforce</a:t>
          </a:r>
          <a:endParaRPr lang="en-US" sz="2400" dirty="0">
            <a:ln/>
          </a:endParaRPr>
        </a:p>
      </dgm:t>
    </dgm:pt>
    <dgm:pt modelId="{2740C09A-5BCF-4F10-AACD-825BAA73DDB1}" type="parTrans" cxnId="{274E9489-C794-4167-BCC8-F15FCB8EAC98}">
      <dgm:prSet/>
      <dgm:spPr/>
      <dgm:t>
        <a:bodyPr/>
        <a:lstStyle/>
        <a:p>
          <a:endParaRPr lang="en-US">
            <a:ln>
              <a:solidFill>
                <a:schemeClr val="lt1">
                  <a:hueOff val="0"/>
                  <a:satOff val="0"/>
                  <a:lumOff val="0"/>
                </a:schemeClr>
              </a:solidFill>
            </a:ln>
          </a:endParaRPr>
        </a:p>
      </dgm:t>
    </dgm:pt>
    <dgm:pt modelId="{84859899-0C9C-463B-ADD8-983475B0D51B}" type="sibTrans" cxnId="{274E9489-C794-4167-BCC8-F15FCB8EAC98}">
      <dgm:prSet/>
      <dgm:spPr/>
      <dgm:t>
        <a:bodyPr/>
        <a:lstStyle/>
        <a:p>
          <a:endParaRPr lang="en-US">
            <a:ln>
              <a:solidFill>
                <a:schemeClr val="lt1">
                  <a:hueOff val="0"/>
                  <a:satOff val="0"/>
                  <a:lumOff val="0"/>
                </a:schemeClr>
              </a:solidFill>
            </a:ln>
          </a:endParaRPr>
        </a:p>
      </dgm:t>
    </dgm:pt>
    <dgm:pt modelId="{3EAE6CEB-0FA0-4743-874C-B408315AD571}">
      <dgm:prSet phldrT="[Text]" custT="1"/>
      <dgm:spPr/>
      <dgm:t>
        <a:bodyPr/>
        <a:lstStyle/>
        <a:p>
          <a:r>
            <a:rPr lang="en-US" sz="2400" dirty="0" smtClean="0">
              <a:ln/>
            </a:rPr>
            <a:t>Credentials</a:t>
          </a:r>
          <a:endParaRPr lang="en-US" sz="2400" dirty="0">
            <a:ln/>
          </a:endParaRPr>
        </a:p>
      </dgm:t>
    </dgm:pt>
    <dgm:pt modelId="{37061EEB-3DF1-43DC-89E1-824429BACCBE}" type="parTrans" cxnId="{B9BDBE44-C524-4FBF-A500-5B98965688F1}">
      <dgm:prSet/>
      <dgm:spPr/>
      <dgm:t>
        <a:bodyPr/>
        <a:lstStyle/>
        <a:p>
          <a:endParaRPr lang="en-US"/>
        </a:p>
      </dgm:t>
    </dgm:pt>
    <dgm:pt modelId="{63388C65-2A24-4263-869C-EAC5A3B50FA4}" type="sibTrans" cxnId="{B9BDBE44-C524-4FBF-A500-5B98965688F1}">
      <dgm:prSet/>
      <dgm:spPr/>
      <dgm:t>
        <a:bodyPr/>
        <a:lstStyle/>
        <a:p>
          <a:endParaRPr lang="en-US"/>
        </a:p>
      </dgm:t>
    </dgm:pt>
    <dgm:pt modelId="{3BC2FE7A-3722-451C-9777-A9F9B7F64323}">
      <dgm:prSet phldrT="[Text]" custT="1"/>
      <dgm:spPr/>
      <dgm:t>
        <a:bodyPr/>
        <a:lstStyle/>
        <a:p>
          <a:r>
            <a:rPr lang="en-US" sz="2400" dirty="0" smtClean="0">
              <a:ln/>
            </a:rPr>
            <a:t>Pathways</a:t>
          </a:r>
          <a:endParaRPr lang="en-US" sz="2400" dirty="0">
            <a:ln/>
          </a:endParaRPr>
        </a:p>
      </dgm:t>
    </dgm:pt>
    <dgm:pt modelId="{98BD61D4-DB24-4F1B-B6AA-7A03050DEB2B}" type="parTrans" cxnId="{2A13C7A9-A73B-4453-9DCA-1322D32C5B7D}">
      <dgm:prSet/>
      <dgm:spPr/>
      <dgm:t>
        <a:bodyPr/>
        <a:lstStyle/>
        <a:p>
          <a:endParaRPr lang="en-US"/>
        </a:p>
      </dgm:t>
    </dgm:pt>
    <dgm:pt modelId="{96D8CCA6-328E-48BC-BD33-57DCBF6B06E5}" type="sibTrans" cxnId="{2A13C7A9-A73B-4453-9DCA-1322D32C5B7D}">
      <dgm:prSet/>
      <dgm:spPr/>
      <dgm:t>
        <a:bodyPr/>
        <a:lstStyle/>
        <a:p>
          <a:endParaRPr lang="en-US"/>
        </a:p>
      </dgm:t>
    </dgm:pt>
    <dgm:pt modelId="{2F5D5A6C-BC22-4668-B578-8E99B65796EE}" type="pres">
      <dgm:prSet presAssocID="{BDAC9167-1A48-4854-9706-DCF0A952CBDF}" presName="Name0" presStyleCnt="0">
        <dgm:presLayoutVars>
          <dgm:chMax val="1"/>
          <dgm:dir/>
          <dgm:animLvl val="ctr"/>
          <dgm:resizeHandles val="exact"/>
        </dgm:presLayoutVars>
      </dgm:prSet>
      <dgm:spPr/>
      <dgm:t>
        <a:bodyPr/>
        <a:lstStyle/>
        <a:p>
          <a:endParaRPr lang="en-US"/>
        </a:p>
      </dgm:t>
    </dgm:pt>
    <dgm:pt modelId="{9B07CFF3-F784-46A3-BB3D-1EE294981C29}" type="pres">
      <dgm:prSet presAssocID="{29A8AD89-3F81-4307-86CD-3CC58ACADB66}" presName="centerShape" presStyleLbl="node0" presStyleIdx="0" presStyleCnt="1" custScaleX="140997"/>
      <dgm:spPr/>
      <dgm:t>
        <a:bodyPr/>
        <a:lstStyle/>
        <a:p>
          <a:endParaRPr lang="en-US"/>
        </a:p>
      </dgm:t>
    </dgm:pt>
    <dgm:pt modelId="{F357FB2E-2420-48CD-A06E-EDAB6D4FC08A}" type="pres">
      <dgm:prSet presAssocID="{97FF1099-0A05-4113-9C98-856942D9435B}" presName="parTrans" presStyleLbl="sibTrans2D1" presStyleIdx="0" presStyleCnt="6"/>
      <dgm:spPr/>
      <dgm:t>
        <a:bodyPr/>
        <a:lstStyle/>
        <a:p>
          <a:endParaRPr lang="en-US"/>
        </a:p>
      </dgm:t>
    </dgm:pt>
    <dgm:pt modelId="{8A3E7623-C992-4A6D-BB2C-740AAA37F492}" type="pres">
      <dgm:prSet presAssocID="{97FF1099-0A05-4113-9C98-856942D9435B}" presName="connectorText" presStyleLbl="sibTrans2D1" presStyleIdx="0" presStyleCnt="6"/>
      <dgm:spPr/>
      <dgm:t>
        <a:bodyPr/>
        <a:lstStyle/>
        <a:p>
          <a:endParaRPr lang="en-US"/>
        </a:p>
      </dgm:t>
    </dgm:pt>
    <dgm:pt modelId="{5952D1B7-4080-4CA0-9022-3AC72443A617}" type="pres">
      <dgm:prSet presAssocID="{E1520A70-5CEC-4300-A26D-BA5F1CFC9826}" presName="node" presStyleLbl="node1" presStyleIdx="0" presStyleCnt="6" custScaleX="142835">
        <dgm:presLayoutVars>
          <dgm:bulletEnabled val="1"/>
        </dgm:presLayoutVars>
      </dgm:prSet>
      <dgm:spPr/>
      <dgm:t>
        <a:bodyPr/>
        <a:lstStyle/>
        <a:p>
          <a:endParaRPr lang="en-US"/>
        </a:p>
      </dgm:t>
    </dgm:pt>
    <dgm:pt modelId="{C9EAB526-78C0-427E-A1FB-22576E406F58}" type="pres">
      <dgm:prSet presAssocID="{6D10CD68-183C-4CD3-A40B-7DA00CCA86DC}" presName="parTrans" presStyleLbl="sibTrans2D1" presStyleIdx="1" presStyleCnt="6"/>
      <dgm:spPr/>
      <dgm:t>
        <a:bodyPr/>
        <a:lstStyle/>
        <a:p>
          <a:endParaRPr lang="en-US"/>
        </a:p>
      </dgm:t>
    </dgm:pt>
    <dgm:pt modelId="{252F473D-FCCF-4C29-BF14-E83552171095}" type="pres">
      <dgm:prSet presAssocID="{6D10CD68-183C-4CD3-A40B-7DA00CCA86DC}" presName="connectorText" presStyleLbl="sibTrans2D1" presStyleIdx="1" presStyleCnt="6"/>
      <dgm:spPr/>
      <dgm:t>
        <a:bodyPr/>
        <a:lstStyle/>
        <a:p>
          <a:endParaRPr lang="en-US"/>
        </a:p>
      </dgm:t>
    </dgm:pt>
    <dgm:pt modelId="{49DFFE7D-4EBE-48FD-ADE5-DD66684B6D65}" type="pres">
      <dgm:prSet presAssocID="{5FDE3943-69F6-45B8-8803-A82033BEACBD}" presName="node" presStyleLbl="node1" presStyleIdx="1" presStyleCnt="6" custScaleX="150527" custRadScaleRad="121055" custRadScaleInc="1383">
        <dgm:presLayoutVars>
          <dgm:bulletEnabled val="1"/>
        </dgm:presLayoutVars>
      </dgm:prSet>
      <dgm:spPr/>
      <dgm:t>
        <a:bodyPr/>
        <a:lstStyle/>
        <a:p>
          <a:endParaRPr lang="en-US"/>
        </a:p>
      </dgm:t>
    </dgm:pt>
    <dgm:pt modelId="{05080690-F002-494F-838D-EB1918596DAC}" type="pres">
      <dgm:prSet presAssocID="{6CFED1DD-D802-4042-AFA1-55C165F40BB6}" presName="parTrans" presStyleLbl="sibTrans2D1" presStyleIdx="2" presStyleCnt="6"/>
      <dgm:spPr/>
      <dgm:t>
        <a:bodyPr/>
        <a:lstStyle/>
        <a:p>
          <a:endParaRPr lang="en-US"/>
        </a:p>
      </dgm:t>
    </dgm:pt>
    <dgm:pt modelId="{9AAA64C3-6BAB-41C1-B10B-5F38B1873B09}" type="pres">
      <dgm:prSet presAssocID="{6CFED1DD-D802-4042-AFA1-55C165F40BB6}" presName="connectorText" presStyleLbl="sibTrans2D1" presStyleIdx="2" presStyleCnt="6"/>
      <dgm:spPr/>
      <dgm:t>
        <a:bodyPr/>
        <a:lstStyle/>
        <a:p>
          <a:endParaRPr lang="en-US"/>
        </a:p>
      </dgm:t>
    </dgm:pt>
    <dgm:pt modelId="{1AEA0AD6-FCA4-4AF3-87D0-1BF735C841C7}" type="pres">
      <dgm:prSet presAssocID="{856601B2-EC22-4894-95BC-5A36D9DE3082}" presName="node" presStyleLbl="node1" presStyleIdx="2" presStyleCnt="6" custScaleX="154556" custRadScaleRad="115290" custRadScaleInc="-18733">
        <dgm:presLayoutVars>
          <dgm:bulletEnabled val="1"/>
        </dgm:presLayoutVars>
      </dgm:prSet>
      <dgm:spPr/>
      <dgm:t>
        <a:bodyPr/>
        <a:lstStyle/>
        <a:p>
          <a:endParaRPr lang="en-US"/>
        </a:p>
      </dgm:t>
    </dgm:pt>
    <dgm:pt modelId="{C6AC3660-AFCF-4F13-BB26-91B0CA4B57B7}" type="pres">
      <dgm:prSet presAssocID="{2740C09A-5BCF-4F10-AACD-825BAA73DDB1}" presName="parTrans" presStyleLbl="sibTrans2D1" presStyleIdx="3" presStyleCnt="6"/>
      <dgm:spPr/>
      <dgm:t>
        <a:bodyPr/>
        <a:lstStyle/>
        <a:p>
          <a:endParaRPr lang="en-US"/>
        </a:p>
      </dgm:t>
    </dgm:pt>
    <dgm:pt modelId="{FCD89862-4594-4B14-B5A4-61585AED12C2}" type="pres">
      <dgm:prSet presAssocID="{2740C09A-5BCF-4F10-AACD-825BAA73DDB1}" presName="connectorText" presStyleLbl="sibTrans2D1" presStyleIdx="3" presStyleCnt="6"/>
      <dgm:spPr/>
      <dgm:t>
        <a:bodyPr/>
        <a:lstStyle/>
        <a:p>
          <a:endParaRPr lang="en-US"/>
        </a:p>
      </dgm:t>
    </dgm:pt>
    <dgm:pt modelId="{C5EE9F83-545E-4A4E-94CE-E5839610D72B}" type="pres">
      <dgm:prSet presAssocID="{3101B4D9-294B-4978-ADE1-8119CE9C1F21}" presName="node" presStyleLbl="node1" presStyleIdx="3" presStyleCnt="6" custScaleX="155633" custRadScaleRad="100708" custRadScaleInc="-5016">
        <dgm:presLayoutVars>
          <dgm:bulletEnabled val="1"/>
        </dgm:presLayoutVars>
      </dgm:prSet>
      <dgm:spPr/>
      <dgm:t>
        <a:bodyPr/>
        <a:lstStyle/>
        <a:p>
          <a:endParaRPr lang="en-US"/>
        </a:p>
      </dgm:t>
    </dgm:pt>
    <dgm:pt modelId="{6C405F2A-7F99-4210-B94B-711550C3A84A}" type="pres">
      <dgm:prSet presAssocID="{37061EEB-3DF1-43DC-89E1-824429BACCBE}" presName="parTrans" presStyleLbl="sibTrans2D1" presStyleIdx="4" presStyleCnt="6"/>
      <dgm:spPr/>
      <dgm:t>
        <a:bodyPr/>
        <a:lstStyle/>
        <a:p>
          <a:endParaRPr lang="en-US"/>
        </a:p>
      </dgm:t>
    </dgm:pt>
    <dgm:pt modelId="{55CCABD8-BA45-4ED8-AC4E-3D9FA43E22F3}" type="pres">
      <dgm:prSet presAssocID="{37061EEB-3DF1-43DC-89E1-824429BACCBE}" presName="connectorText" presStyleLbl="sibTrans2D1" presStyleIdx="4" presStyleCnt="6"/>
      <dgm:spPr/>
      <dgm:t>
        <a:bodyPr/>
        <a:lstStyle/>
        <a:p>
          <a:endParaRPr lang="en-US"/>
        </a:p>
      </dgm:t>
    </dgm:pt>
    <dgm:pt modelId="{28025D81-1747-4378-8307-CF32B03359AC}" type="pres">
      <dgm:prSet presAssocID="{3EAE6CEB-0FA0-4743-874C-B408315AD571}" presName="node" presStyleLbl="node1" presStyleIdx="4" presStyleCnt="6" custScaleX="152509" custRadScaleRad="120856" custRadScaleInc="16184">
        <dgm:presLayoutVars>
          <dgm:bulletEnabled val="1"/>
        </dgm:presLayoutVars>
      </dgm:prSet>
      <dgm:spPr/>
      <dgm:t>
        <a:bodyPr/>
        <a:lstStyle/>
        <a:p>
          <a:endParaRPr lang="en-US"/>
        </a:p>
      </dgm:t>
    </dgm:pt>
    <dgm:pt modelId="{3C9D8C13-6B77-4F43-AFA9-56BA28E918D8}" type="pres">
      <dgm:prSet presAssocID="{98BD61D4-DB24-4F1B-B6AA-7A03050DEB2B}" presName="parTrans" presStyleLbl="sibTrans2D1" presStyleIdx="5" presStyleCnt="6"/>
      <dgm:spPr/>
    </dgm:pt>
    <dgm:pt modelId="{7EAB57D4-49DE-49F1-A63F-8F4D5C3A250D}" type="pres">
      <dgm:prSet presAssocID="{98BD61D4-DB24-4F1B-B6AA-7A03050DEB2B}" presName="connectorText" presStyleLbl="sibTrans2D1" presStyleIdx="5" presStyleCnt="6"/>
      <dgm:spPr/>
    </dgm:pt>
    <dgm:pt modelId="{F6663940-715D-435D-815D-46EB06DFEE48}" type="pres">
      <dgm:prSet presAssocID="{3BC2FE7A-3722-451C-9777-A9F9B7F64323}" presName="node" presStyleLbl="node1" presStyleIdx="5" presStyleCnt="6" custScaleX="141390" custRadScaleRad="112963" custRadScaleInc="369">
        <dgm:presLayoutVars>
          <dgm:bulletEnabled val="1"/>
        </dgm:presLayoutVars>
      </dgm:prSet>
      <dgm:spPr/>
      <dgm:t>
        <a:bodyPr/>
        <a:lstStyle/>
        <a:p>
          <a:endParaRPr lang="en-US"/>
        </a:p>
      </dgm:t>
    </dgm:pt>
  </dgm:ptLst>
  <dgm:cxnLst>
    <dgm:cxn modelId="{C0A93C78-CDB8-4DD8-B80F-679BB84F4924}" type="presOf" srcId="{2740C09A-5BCF-4F10-AACD-825BAA73DDB1}" destId="{FCD89862-4594-4B14-B5A4-61585AED12C2}" srcOrd="1" destOrd="0" presId="urn:microsoft.com/office/officeart/2005/8/layout/radial5"/>
    <dgm:cxn modelId="{2A13C7A9-A73B-4453-9DCA-1322D32C5B7D}" srcId="{29A8AD89-3F81-4307-86CD-3CC58ACADB66}" destId="{3BC2FE7A-3722-451C-9777-A9F9B7F64323}" srcOrd="5" destOrd="0" parTransId="{98BD61D4-DB24-4F1B-B6AA-7A03050DEB2B}" sibTransId="{96D8CCA6-328E-48BC-BD33-57DCBF6B06E5}"/>
    <dgm:cxn modelId="{660217BF-AA8D-48BC-AAAE-4E71395575AD}" type="presOf" srcId="{37061EEB-3DF1-43DC-89E1-824429BACCBE}" destId="{6C405F2A-7F99-4210-B94B-711550C3A84A}" srcOrd="0" destOrd="0" presId="urn:microsoft.com/office/officeart/2005/8/layout/radial5"/>
    <dgm:cxn modelId="{B2FEB132-F6FC-416A-B334-E0BD66B743D5}" type="presOf" srcId="{97FF1099-0A05-4113-9C98-856942D9435B}" destId="{F357FB2E-2420-48CD-A06E-EDAB6D4FC08A}" srcOrd="0" destOrd="0" presId="urn:microsoft.com/office/officeart/2005/8/layout/radial5"/>
    <dgm:cxn modelId="{6DD9EA97-165E-46A5-9D72-FDC9A5FA39C0}" type="presOf" srcId="{856601B2-EC22-4894-95BC-5A36D9DE3082}" destId="{1AEA0AD6-FCA4-4AF3-87D0-1BF735C841C7}" srcOrd="0" destOrd="0" presId="urn:microsoft.com/office/officeart/2005/8/layout/radial5"/>
    <dgm:cxn modelId="{3C2145CC-7065-4B4E-97AA-8C5123405567}" type="presOf" srcId="{98BD61D4-DB24-4F1B-B6AA-7A03050DEB2B}" destId="{3C9D8C13-6B77-4F43-AFA9-56BA28E918D8}" srcOrd="0" destOrd="0" presId="urn:microsoft.com/office/officeart/2005/8/layout/radial5"/>
    <dgm:cxn modelId="{E6229952-D8B7-4124-AB7A-237D020FB82E}" srcId="{29A8AD89-3F81-4307-86CD-3CC58ACADB66}" destId="{856601B2-EC22-4894-95BC-5A36D9DE3082}" srcOrd="2" destOrd="0" parTransId="{6CFED1DD-D802-4042-AFA1-55C165F40BB6}" sibTransId="{BD926653-6022-4FB1-A67C-661212A3B96B}"/>
    <dgm:cxn modelId="{B9BDBE44-C524-4FBF-A500-5B98965688F1}" srcId="{29A8AD89-3F81-4307-86CD-3CC58ACADB66}" destId="{3EAE6CEB-0FA0-4743-874C-B408315AD571}" srcOrd="4" destOrd="0" parTransId="{37061EEB-3DF1-43DC-89E1-824429BACCBE}" sibTransId="{63388C65-2A24-4263-869C-EAC5A3B50FA4}"/>
    <dgm:cxn modelId="{CB3FB3ED-D58C-4B77-9E12-BEB8069ADAFD}" type="presOf" srcId="{3101B4D9-294B-4978-ADE1-8119CE9C1F21}" destId="{C5EE9F83-545E-4A4E-94CE-E5839610D72B}" srcOrd="0" destOrd="0" presId="urn:microsoft.com/office/officeart/2005/8/layout/radial5"/>
    <dgm:cxn modelId="{9FCEFF5E-3272-4EBB-9E0B-5C7E34D9A698}" type="presOf" srcId="{E1520A70-5CEC-4300-A26D-BA5F1CFC9826}" destId="{5952D1B7-4080-4CA0-9022-3AC72443A617}" srcOrd="0" destOrd="0" presId="urn:microsoft.com/office/officeart/2005/8/layout/radial5"/>
    <dgm:cxn modelId="{71E5E2FC-D1A2-4C20-8E41-59907061E594}" type="presOf" srcId="{BDAC9167-1A48-4854-9706-DCF0A952CBDF}" destId="{2F5D5A6C-BC22-4668-B578-8E99B65796EE}" srcOrd="0" destOrd="0" presId="urn:microsoft.com/office/officeart/2005/8/layout/radial5"/>
    <dgm:cxn modelId="{20ACA1F9-5AE5-4DDB-B209-1F76C52568B7}" type="presOf" srcId="{6CFED1DD-D802-4042-AFA1-55C165F40BB6}" destId="{9AAA64C3-6BAB-41C1-B10B-5F38B1873B09}" srcOrd="1" destOrd="0" presId="urn:microsoft.com/office/officeart/2005/8/layout/radial5"/>
    <dgm:cxn modelId="{5E6D5A28-E488-4968-BCB5-B57F4C002E62}" type="presOf" srcId="{97FF1099-0A05-4113-9C98-856942D9435B}" destId="{8A3E7623-C992-4A6D-BB2C-740AAA37F492}" srcOrd="1" destOrd="0" presId="urn:microsoft.com/office/officeart/2005/8/layout/radial5"/>
    <dgm:cxn modelId="{7B9022EC-A394-4A88-B0A6-6EF341DDC111}" type="presOf" srcId="{6D10CD68-183C-4CD3-A40B-7DA00CCA86DC}" destId="{C9EAB526-78C0-427E-A1FB-22576E406F58}" srcOrd="0" destOrd="0" presId="urn:microsoft.com/office/officeart/2005/8/layout/radial5"/>
    <dgm:cxn modelId="{D0B77C7B-15CA-4C1C-9FA6-4D3AB31F8A92}" type="presOf" srcId="{3BC2FE7A-3722-451C-9777-A9F9B7F64323}" destId="{F6663940-715D-435D-815D-46EB06DFEE48}" srcOrd="0" destOrd="0" presId="urn:microsoft.com/office/officeart/2005/8/layout/radial5"/>
    <dgm:cxn modelId="{8DB56B84-B1C4-403B-934E-7FE229E5619B}" type="presOf" srcId="{6D10CD68-183C-4CD3-A40B-7DA00CCA86DC}" destId="{252F473D-FCCF-4C29-BF14-E83552171095}" srcOrd="1" destOrd="0" presId="urn:microsoft.com/office/officeart/2005/8/layout/radial5"/>
    <dgm:cxn modelId="{B9752F8D-ED03-4BEB-89BF-6D5AC5FF83FE}" type="presOf" srcId="{3EAE6CEB-0FA0-4743-874C-B408315AD571}" destId="{28025D81-1747-4378-8307-CF32B03359AC}" srcOrd="0" destOrd="0" presId="urn:microsoft.com/office/officeart/2005/8/layout/radial5"/>
    <dgm:cxn modelId="{25AF57E9-B140-4E09-9F29-64902B60FB01}" srcId="{BDAC9167-1A48-4854-9706-DCF0A952CBDF}" destId="{29A8AD89-3F81-4307-86CD-3CC58ACADB66}" srcOrd="0" destOrd="0" parTransId="{7388EDF5-8462-40B8-AB17-A6FCA0BD0D98}" sibTransId="{87B3303B-E9EC-459A-B4A8-CDE17694A01A}"/>
    <dgm:cxn modelId="{FEEFE298-15F3-4F07-AE96-A84BD3DEDDB8}" type="presOf" srcId="{29A8AD89-3F81-4307-86CD-3CC58ACADB66}" destId="{9B07CFF3-F784-46A3-BB3D-1EE294981C29}" srcOrd="0" destOrd="0" presId="urn:microsoft.com/office/officeart/2005/8/layout/radial5"/>
    <dgm:cxn modelId="{E1DEF6AE-89CA-449B-8309-16C0611196E1}" type="presOf" srcId="{98BD61D4-DB24-4F1B-B6AA-7A03050DEB2B}" destId="{7EAB57D4-49DE-49F1-A63F-8F4D5C3A250D}" srcOrd="1" destOrd="0" presId="urn:microsoft.com/office/officeart/2005/8/layout/radial5"/>
    <dgm:cxn modelId="{D9DDB400-9A60-4385-865D-231A5F23850E}" srcId="{29A8AD89-3F81-4307-86CD-3CC58ACADB66}" destId="{E1520A70-5CEC-4300-A26D-BA5F1CFC9826}" srcOrd="0" destOrd="0" parTransId="{97FF1099-0A05-4113-9C98-856942D9435B}" sibTransId="{94BC5EEF-347C-4D8A-94CE-F84D00241079}"/>
    <dgm:cxn modelId="{F09689EA-4977-451C-8C07-C48494540BA8}" type="presOf" srcId="{2740C09A-5BCF-4F10-AACD-825BAA73DDB1}" destId="{C6AC3660-AFCF-4F13-BB26-91B0CA4B57B7}" srcOrd="0" destOrd="0" presId="urn:microsoft.com/office/officeart/2005/8/layout/radial5"/>
    <dgm:cxn modelId="{274E9489-C794-4167-BCC8-F15FCB8EAC98}" srcId="{29A8AD89-3F81-4307-86CD-3CC58ACADB66}" destId="{3101B4D9-294B-4978-ADE1-8119CE9C1F21}" srcOrd="3" destOrd="0" parTransId="{2740C09A-5BCF-4F10-AACD-825BAA73DDB1}" sibTransId="{84859899-0C9C-463B-ADD8-983475B0D51B}"/>
    <dgm:cxn modelId="{055B85EF-4CAA-4B6B-A82B-E068B6E3D9C9}" type="presOf" srcId="{5FDE3943-69F6-45B8-8803-A82033BEACBD}" destId="{49DFFE7D-4EBE-48FD-ADE5-DD66684B6D65}" srcOrd="0" destOrd="0" presId="urn:microsoft.com/office/officeart/2005/8/layout/radial5"/>
    <dgm:cxn modelId="{F72D86D6-BBCC-4E46-AEA5-96FB8197AF81}" srcId="{29A8AD89-3F81-4307-86CD-3CC58ACADB66}" destId="{5FDE3943-69F6-45B8-8803-A82033BEACBD}" srcOrd="1" destOrd="0" parTransId="{6D10CD68-183C-4CD3-A40B-7DA00CCA86DC}" sibTransId="{6DED413E-DE75-4991-B169-5B893975F1DB}"/>
    <dgm:cxn modelId="{9A1B1F99-65EC-4F49-A14A-0FBA82AFC81B}" type="presOf" srcId="{37061EEB-3DF1-43DC-89E1-824429BACCBE}" destId="{55CCABD8-BA45-4ED8-AC4E-3D9FA43E22F3}" srcOrd="1" destOrd="0" presId="urn:microsoft.com/office/officeart/2005/8/layout/radial5"/>
    <dgm:cxn modelId="{12C1AC3E-482B-404C-A5F0-F05ACA898DF0}" type="presOf" srcId="{6CFED1DD-D802-4042-AFA1-55C165F40BB6}" destId="{05080690-F002-494F-838D-EB1918596DAC}" srcOrd="0" destOrd="0" presId="urn:microsoft.com/office/officeart/2005/8/layout/radial5"/>
    <dgm:cxn modelId="{A90BB18A-976B-4A5C-8FB0-9305E02E6F34}" type="presParOf" srcId="{2F5D5A6C-BC22-4668-B578-8E99B65796EE}" destId="{9B07CFF3-F784-46A3-BB3D-1EE294981C29}" srcOrd="0" destOrd="0" presId="urn:microsoft.com/office/officeart/2005/8/layout/radial5"/>
    <dgm:cxn modelId="{B1AEC118-7729-450A-B1AF-A0106365F1C7}" type="presParOf" srcId="{2F5D5A6C-BC22-4668-B578-8E99B65796EE}" destId="{F357FB2E-2420-48CD-A06E-EDAB6D4FC08A}" srcOrd="1" destOrd="0" presId="urn:microsoft.com/office/officeart/2005/8/layout/radial5"/>
    <dgm:cxn modelId="{20B1B389-8B71-41E9-A91E-70E3D8FABCE2}" type="presParOf" srcId="{F357FB2E-2420-48CD-A06E-EDAB6D4FC08A}" destId="{8A3E7623-C992-4A6D-BB2C-740AAA37F492}" srcOrd="0" destOrd="0" presId="urn:microsoft.com/office/officeart/2005/8/layout/radial5"/>
    <dgm:cxn modelId="{75B5DA9E-9A39-4441-B9AE-2F23024AFBF9}" type="presParOf" srcId="{2F5D5A6C-BC22-4668-B578-8E99B65796EE}" destId="{5952D1B7-4080-4CA0-9022-3AC72443A617}" srcOrd="2" destOrd="0" presId="urn:microsoft.com/office/officeart/2005/8/layout/radial5"/>
    <dgm:cxn modelId="{A8B8E975-8D84-4750-87F7-59D3DE7CA3A3}" type="presParOf" srcId="{2F5D5A6C-BC22-4668-B578-8E99B65796EE}" destId="{C9EAB526-78C0-427E-A1FB-22576E406F58}" srcOrd="3" destOrd="0" presId="urn:microsoft.com/office/officeart/2005/8/layout/radial5"/>
    <dgm:cxn modelId="{53128F0F-99D3-49D8-A2C2-4988C8AFB1C6}" type="presParOf" srcId="{C9EAB526-78C0-427E-A1FB-22576E406F58}" destId="{252F473D-FCCF-4C29-BF14-E83552171095}" srcOrd="0" destOrd="0" presId="urn:microsoft.com/office/officeart/2005/8/layout/radial5"/>
    <dgm:cxn modelId="{A2D72DA8-E9A0-4FB6-9050-E3FB6BB7D5CA}" type="presParOf" srcId="{2F5D5A6C-BC22-4668-B578-8E99B65796EE}" destId="{49DFFE7D-4EBE-48FD-ADE5-DD66684B6D65}" srcOrd="4" destOrd="0" presId="urn:microsoft.com/office/officeart/2005/8/layout/radial5"/>
    <dgm:cxn modelId="{C2E9697D-DECF-46E6-8655-26C6CF577126}" type="presParOf" srcId="{2F5D5A6C-BC22-4668-B578-8E99B65796EE}" destId="{05080690-F002-494F-838D-EB1918596DAC}" srcOrd="5" destOrd="0" presId="urn:microsoft.com/office/officeart/2005/8/layout/radial5"/>
    <dgm:cxn modelId="{106D2EBE-02E7-4200-912F-D66007006AE9}" type="presParOf" srcId="{05080690-F002-494F-838D-EB1918596DAC}" destId="{9AAA64C3-6BAB-41C1-B10B-5F38B1873B09}" srcOrd="0" destOrd="0" presId="urn:microsoft.com/office/officeart/2005/8/layout/radial5"/>
    <dgm:cxn modelId="{D26C49E9-FFDF-4692-B85B-8633A3C273BE}" type="presParOf" srcId="{2F5D5A6C-BC22-4668-B578-8E99B65796EE}" destId="{1AEA0AD6-FCA4-4AF3-87D0-1BF735C841C7}" srcOrd="6" destOrd="0" presId="urn:microsoft.com/office/officeart/2005/8/layout/radial5"/>
    <dgm:cxn modelId="{79B6F0DF-ADE5-4E84-BABA-097C0D87A775}" type="presParOf" srcId="{2F5D5A6C-BC22-4668-B578-8E99B65796EE}" destId="{C6AC3660-AFCF-4F13-BB26-91B0CA4B57B7}" srcOrd="7" destOrd="0" presId="urn:microsoft.com/office/officeart/2005/8/layout/radial5"/>
    <dgm:cxn modelId="{E5C81E9D-0133-42DA-A14D-DFE6366FCA0B}" type="presParOf" srcId="{C6AC3660-AFCF-4F13-BB26-91B0CA4B57B7}" destId="{FCD89862-4594-4B14-B5A4-61585AED12C2}" srcOrd="0" destOrd="0" presId="urn:microsoft.com/office/officeart/2005/8/layout/radial5"/>
    <dgm:cxn modelId="{F4165B84-2217-449A-94C7-58E328B300A7}" type="presParOf" srcId="{2F5D5A6C-BC22-4668-B578-8E99B65796EE}" destId="{C5EE9F83-545E-4A4E-94CE-E5839610D72B}" srcOrd="8" destOrd="0" presId="urn:microsoft.com/office/officeart/2005/8/layout/radial5"/>
    <dgm:cxn modelId="{B557180D-B768-4CC8-803B-FB0D29376CCA}" type="presParOf" srcId="{2F5D5A6C-BC22-4668-B578-8E99B65796EE}" destId="{6C405F2A-7F99-4210-B94B-711550C3A84A}" srcOrd="9" destOrd="0" presId="urn:microsoft.com/office/officeart/2005/8/layout/radial5"/>
    <dgm:cxn modelId="{A225D403-CF2C-4157-B3F8-25CCB9CB398F}" type="presParOf" srcId="{6C405F2A-7F99-4210-B94B-711550C3A84A}" destId="{55CCABD8-BA45-4ED8-AC4E-3D9FA43E22F3}" srcOrd="0" destOrd="0" presId="urn:microsoft.com/office/officeart/2005/8/layout/radial5"/>
    <dgm:cxn modelId="{78F41C4E-4865-4729-9ECF-0C1F4C54DBAB}" type="presParOf" srcId="{2F5D5A6C-BC22-4668-B578-8E99B65796EE}" destId="{28025D81-1747-4378-8307-CF32B03359AC}" srcOrd="10" destOrd="0" presId="urn:microsoft.com/office/officeart/2005/8/layout/radial5"/>
    <dgm:cxn modelId="{3AA7EEED-129C-481B-A709-BBE0E4A7732D}" type="presParOf" srcId="{2F5D5A6C-BC22-4668-B578-8E99B65796EE}" destId="{3C9D8C13-6B77-4F43-AFA9-56BA28E918D8}" srcOrd="11" destOrd="0" presId="urn:microsoft.com/office/officeart/2005/8/layout/radial5"/>
    <dgm:cxn modelId="{9F9A5BF4-39A7-45D8-89A7-04AD0D5411B0}" type="presParOf" srcId="{3C9D8C13-6B77-4F43-AFA9-56BA28E918D8}" destId="{7EAB57D4-49DE-49F1-A63F-8F4D5C3A250D}" srcOrd="0" destOrd="0" presId="urn:microsoft.com/office/officeart/2005/8/layout/radial5"/>
    <dgm:cxn modelId="{25C7CEF2-B82F-4142-B09B-D44EBA87A781}" type="presParOf" srcId="{2F5D5A6C-BC22-4668-B578-8E99B65796EE}" destId="{F6663940-715D-435D-815D-46EB06DFEE48}"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7CFF3-F784-46A3-BB3D-1EE294981C29}">
      <dsp:nvSpPr>
        <dsp:cNvPr id="0" name=""/>
        <dsp:cNvSpPr/>
      </dsp:nvSpPr>
      <dsp:spPr>
        <a:xfrm>
          <a:off x="2974758" y="2151015"/>
          <a:ext cx="2162783" cy="153392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ln/>
            </a:rPr>
            <a:t>PERKINS</a:t>
          </a:r>
          <a:endParaRPr lang="en-US" sz="2500" kern="1200" dirty="0">
            <a:ln/>
          </a:endParaRPr>
        </a:p>
      </dsp:txBody>
      <dsp:txXfrm>
        <a:off x="3291490" y="2375653"/>
        <a:ext cx="1529319" cy="1084645"/>
      </dsp:txXfrm>
    </dsp:sp>
    <dsp:sp modelId="{F357FB2E-2420-48CD-A06E-EDAB6D4FC08A}">
      <dsp:nvSpPr>
        <dsp:cNvPr id="0" name=""/>
        <dsp:cNvSpPr/>
      </dsp:nvSpPr>
      <dsp:spPr>
        <a:xfrm rot="16200000">
          <a:off x="3893515" y="1592596"/>
          <a:ext cx="325269" cy="521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n>
              <a:solidFill>
                <a:schemeClr val="lt1">
                  <a:hueOff val="0"/>
                  <a:satOff val="0"/>
                  <a:lumOff val="0"/>
                </a:schemeClr>
              </a:solidFill>
            </a:ln>
          </a:endParaRPr>
        </a:p>
      </dsp:txBody>
      <dsp:txXfrm>
        <a:off x="3942306" y="1745694"/>
        <a:ext cx="227688" cy="312919"/>
      </dsp:txXfrm>
    </dsp:sp>
    <dsp:sp modelId="{5952D1B7-4080-4CA0-9022-3AC72443A617}">
      <dsp:nvSpPr>
        <dsp:cNvPr id="0" name=""/>
        <dsp:cNvSpPr/>
      </dsp:nvSpPr>
      <dsp:spPr>
        <a:xfrm>
          <a:off x="2960661" y="3377"/>
          <a:ext cx="2190977" cy="153392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n/>
            </a:rPr>
            <a:t>Modern</a:t>
          </a:r>
          <a:endParaRPr lang="en-US" sz="2400" kern="1200" dirty="0">
            <a:ln/>
          </a:endParaRPr>
        </a:p>
      </dsp:txBody>
      <dsp:txXfrm>
        <a:off x="3281522" y="228015"/>
        <a:ext cx="1549255" cy="1084645"/>
      </dsp:txXfrm>
    </dsp:sp>
    <dsp:sp modelId="{C9EAB526-78C0-427E-A1FB-22576E406F58}">
      <dsp:nvSpPr>
        <dsp:cNvPr id="0" name=""/>
        <dsp:cNvSpPr/>
      </dsp:nvSpPr>
      <dsp:spPr>
        <a:xfrm rot="19824894">
          <a:off x="4997537" y="2029502"/>
          <a:ext cx="328492" cy="521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n>
              <a:solidFill>
                <a:schemeClr val="lt1">
                  <a:hueOff val="0"/>
                  <a:satOff val="0"/>
                  <a:lumOff val="0"/>
                </a:schemeClr>
              </a:solidFill>
            </a:ln>
          </a:endParaRPr>
        </a:p>
      </dsp:txBody>
      <dsp:txXfrm>
        <a:off x="5003961" y="2158136"/>
        <a:ext cx="229944" cy="312919"/>
      </dsp:txXfrm>
    </dsp:sp>
    <dsp:sp modelId="{49DFFE7D-4EBE-48FD-ADE5-DD66684B6D65}">
      <dsp:nvSpPr>
        <dsp:cNvPr id="0" name=""/>
        <dsp:cNvSpPr/>
      </dsp:nvSpPr>
      <dsp:spPr>
        <a:xfrm>
          <a:off x="5162533" y="867441"/>
          <a:ext cx="2308966" cy="153392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n/>
            </a:rPr>
            <a:t>Industry Training</a:t>
          </a:r>
          <a:endParaRPr lang="en-US" sz="2400" kern="1200" dirty="0">
            <a:ln/>
          </a:endParaRPr>
        </a:p>
      </dsp:txBody>
      <dsp:txXfrm>
        <a:off x="5500673" y="1092079"/>
        <a:ext cx="1632686" cy="1084645"/>
      </dsp:txXfrm>
    </dsp:sp>
    <dsp:sp modelId="{05080690-F002-494F-838D-EB1918596DAC}">
      <dsp:nvSpPr>
        <dsp:cNvPr id="0" name=""/>
        <dsp:cNvSpPr/>
      </dsp:nvSpPr>
      <dsp:spPr>
        <a:xfrm rot="1462806">
          <a:off x="5039787" y="3152188"/>
          <a:ext cx="217091" cy="521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n>
              <a:solidFill>
                <a:schemeClr val="lt1">
                  <a:hueOff val="0"/>
                  <a:satOff val="0"/>
                  <a:lumOff val="0"/>
                </a:schemeClr>
              </a:solidFill>
            </a:ln>
          </a:endParaRPr>
        </a:p>
      </dsp:txBody>
      <dsp:txXfrm>
        <a:off x="5042691" y="3243053"/>
        <a:ext cx="151964" cy="312919"/>
      </dsp:txXfrm>
    </dsp:sp>
    <dsp:sp modelId="{1AEA0AD6-FCA4-4AF3-87D0-1BF735C841C7}">
      <dsp:nvSpPr>
        <dsp:cNvPr id="0" name=""/>
        <dsp:cNvSpPr/>
      </dsp:nvSpPr>
      <dsp:spPr>
        <a:xfrm>
          <a:off x="5125984" y="3173083"/>
          <a:ext cx="2370768" cy="153392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n/>
            </a:rPr>
            <a:t>Growth</a:t>
          </a:r>
          <a:endParaRPr lang="en-US" sz="2400" kern="1200" dirty="0">
            <a:ln/>
          </a:endParaRPr>
        </a:p>
      </dsp:txBody>
      <dsp:txXfrm>
        <a:off x="5473175" y="3397721"/>
        <a:ext cx="1676386" cy="1084645"/>
      </dsp:txXfrm>
    </dsp:sp>
    <dsp:sp modelId="{C6AC3660-AFCF-4F13-BB26-91B0CA4B57B7}">
      <dsp:nvSpPr>
        <dsp:cNvPr id="0" name=""/>
        <dsp:cNvSpPr/>
      </dsp:nvSpPr>
      <dsp:spPr>
        <a:xfrm rot="5309247">
          <a:off x="3920652" y="3723444"/>
          <a:ext cx="327303" cy="521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n>
              <a:solidFill>
                <a:schemeClr val="lt1">
                  <a:hueOff val="0"/>
                  <a:satOff val="0"/>
                  <a:lumOff val="0"/>
                </a:schemeClr>
              </a:solidFill>
            </a:ln>
          </a:endParaRPr>
        </a:p>
      </dsp:txBody>
      <dsp:txXfrm>
        <a:off x="3968452" y="3778673"/>
        <a:ext cx="229112" cy="312919"/>
      </dsp:txXfrm>
    </dsp:sp>
    <dsp:sp modelId="{C5EE9F83-545E-4A4E-94CE-E5839610D72B}">
      <dsp:nvSpPr>
        <dsp:cNvPr id="0" name=""/>
        <dsp:cNvSpPr/>
      </dsp:nvSpPr>
      <dsp:spPr>
        <a:xfrm>
          <a:off x="2919303" y="4302030"/>
          <a:ext cx="2387288" cy="153392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n/>
            </a:rPr>
            <a:t>Skilled Workforce</a:t>
          </a:r>
          <a:endParaRPr lang="en-US" sz="2400" kern="1200" dirty="0">
            <a:ln/>
          </a:endParaRPr>
        </a:p>
      </dsp:txBody>
      <dsp:txXfrm>
        <a:off x="3268913" y="4526668"/>
        <a:ext cx="1688068" cy="1084645"/>
      </dsp:txXfrm>
    </dsp:sp>
    <dsp:sp modelId="{6C405F2A-7F99-4210-B94B-711550C3A84A}">
      <dsp:nvSpPr>
        <dsp:cNvPr id="0" name=""/>
        <dsp:cNvSpPr/>
      </dsp:nvSpPr>
      <dsp:spPr>
        <a:xfrm rot="9291312">
          <a:off x="2768062" y="3193570"/>
          <a:ext cx="290809" cy="521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851171" y="3279342"/>
        <a:ext cx="203566" cy="312919"/>
      </dsp:txXfrm>
    </dsp:sp>
    <dsp:sp modelId="{28025D81-1747-4378-8307-CF32B03359AC}">
      <dsp:nvSpPr>
        <dsp:cNvPr id="0" name=""/>
        <dsp:cNvSpPr/>
      </dsp:nvSpPr>
      <dsp:spPr>
        <a:xfrm>
          <a:off x="536879" y="3253882"/>
          <a:ext cx="2339368" cy="153392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n/>
            </a:rPr>
            <a:t>Credentials</a:t>
          </a:r>
          <a:endParaRPr lang="en-US" sz="2400" kern="1200" dirty="0">
            <a:ln/>
          </a:endParaRPr>
        </a:p>
      </dsp:txBody>
      <dsp:txXfrm>
        <a:off x="879472" y="3478520"/>
        <a:ext cx="1654182" cy="1084645"/>
      </dsp:txXfrm>
    </dsp:sp>
    <dsp:sp modelId="{3C9D8C13-6B77-4F43-AFA9-56BA28E918D8}">
      <dsp:nvSpPr>
        <dsp:cNvPr id="0" name=""/>
        <dsp:cNvSpPr/>
      </dsp:nvSpPr>
      <dsp:spPr>
        <a:xfrm rot="12606642">
          <a:off x="2884295" y="2052755"/>
          <a:ext cx="259133" cy="521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956790" y="2176562"/>
        <a:ext cx="181393" cy="312919"/>
      </dsp:txXfrm>
    </dsp:sp>
    <dsp:sp modelId="{F6663940-715D-435D-815D-46EB06DFEE48}">
      <dsp:nvSpPr>
        <dsp:cNvPr id="0" name=""/>
        <dsp:cNvSpPr/>
      </dsp:nvSpPr>
      <dsp:spPr>
        <a:xfrm>
          <a:off x="873082" y="933940"/>
          <a:ext cx="2168812" cy="153392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n/>
            </a:rPr>
            <a:t>Pathways</a:t>
          </a:r>
          <a:endParaRPr lang="en-US" sz="2400" kern="1200" dirty="0">
            <a:ln/>
          </a:endParaRPr>
        </a:p>
      </dsp:txBody>
      <dsp:txXfrm>
        <a:off x="1190697" y="1158578"/>
        <a:ext cx="1533582" cy="108464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presentation will highlight CTE programs and activities Perkins has impacted, focusing on Industrial and Advanced Manufacturing this year. It is important to mention the tremendous support Perkins provides the College across multiple CTE programs including Nursing and Allied Health, Information and Business Technologies, and Public Safety and Services programs.  Also, the </a:t>
            </a:r>
            <a:r>
              <a:rPr lang="en-US" dirty="0" err="1"/>
              <a:t>SkillsUSA</a:t>
            </a:r>
            <a:r>
              <a:rPr lang="en-US"/>
              <a:t> framework and participation is significantly enhanced and expanded as a direct result of Perkins Funding.</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1200" b="1" i="0" u="sng" strike="noStrike" cap="none" dirty="0" smtClean="0">
                <a:solidFill>
                  <a:schemeClr val="dk1"/>
                </a:solidFill>
                <a:effectLst/>
                <a:latin typeface="Calibri"/>
                <a:ea typeface="Calibri"/>
                <a:cs typeface="Calibri"/>
                <a:sym typeface="Calibri"/>
              </a:rPr>
              <a:t>Successful Practices: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Last year NCC received a Golden Leaf Foundation, Community-Based Grant which included the purchase of equipment to provide students the opportunity to earn NC3 certifications. The grant did not allow for training of instructors. NCC was able to leverage Perkins funding for the training and certification of 7 instructors which included </a:t>
            </a:r>
            <a:r>
              <a:rPr lang="en-US" sz="1200" b="0" i="0" u="none" strike="noStrike" cap="none" dirty="0" err="1" smtClean="0">
                <a:solidFill>
                  <a:schemeClr val="dk1"/>
                </a:solidFill>
                <a:effectLst/>
                <a:latin typeface="Calibri"/>
                <a:ea typeface="Calibri"/>
                <a:cs typeface="Calibri"/>
                <a:sym typeface="Calibri"/>
              </a:rPr>
              <a:t>multimeter</a:t>
            </a:r>
            <a:r>
              <a:rPr lang="en-US" sz="1200" b="0" i="0" u="none" strike="noStrike" cap="none" dirty="0" smtClean="0">
                <a:solidFill>
                  <a:schemeClr val="dk1"/>
                </a:solidFill>
                <a:effectLst/>
                <a:latin typeface="Calibri"/>
                <a:ea typeface="Calibri"/>
                <a:cs typeface="Calibri"/>
                <a:sym typeface="Calibri"/>
              </a:rPr>
              <a:t>, precision measurement, sensors and PLC.  Last year 86 students earned a total of 147 certifications. During fall semester 2019, 24 students earned 51 certifications. This year an Electrical Systems Instructor was sent for NC3/</a:t>
            </a:r>
            <a:r>
              <a:rPr lang="en-US" sz="1200" b="0" i="0" u="none" strike="noStrike" cap="none" dirty="0" err="1" smtClean="0">
                <a:solidFill>
                  <a:schemeClr val="dk1"/>
                </a:solidFill>
                <a:effectLst/>
                <a:latin typeface="Calibri"/>
                <a:ea typeface="Calibri"/>
                <a:cs typeface="Calibri"/>
                <a:sym typeface="Calibri"/>
              </a:rPr>
              <a:t>Festo</a:t>
            </a:r>
            <a:r>
              <a:rPr lang="en-US" sz="1200" b="0" i="0" u="none" strike="noStrike" cap="none" dirty="0" smtClean="0">
                <a:solidFill>
                  <a:schemeClr val="dk1"/>
                </a:solidFill>
                <a:effectLst/>
                <a:latin typeface="Calibri"/>
                <a:ea typeface="Calibri"/>
                <a:cs typeface="Calibri"/>
                <a:sym typeface="Calibri"/>
              </a:rPr>
              <a:t> Industry 4.0 training and certification. Students will be eligible to earn Industry 4.0 certifications starting in spring 2020.</a:t>
            </a:r>
          </a:p>
          <a:p>
            <a:pPr marL="0" lvl="0" indent="0" algn="l" rtl="0">
              <a:spcBef>
                <a:spcPts val="1200"/>
              </a:spcBef>
              <a:spcAft>
                <a:spcPts val="0"/>
              </a:spcAft>
              <a:buNone/>
            </a:pPr>
            <a:endParaRPr dirty="0"/>
          </a:p>
        </p:txBody>
      </p:sp>
      <p:sp>
        <p:nvSpPr>
          <p:cNvPr id="189" name="Google Shape;1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Nash Community College participation in SkillsUSA continues to grow due to Perkins funding support.  The SkillsUSA framework is embedded across CTE programs at the College. </a:t>
            </a:r>
            <a:endParaRPr/>
          </a:p>
        </p:txBody>
      </p:sp>
      <p:sp>
        <p:nvSpPr>
          <p:cNvPr id="196" name="Google Shape;19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Perkins is used to support equipment, faculty development, and industry-based activities to improve many aspects of a CTE program. Examples follow…</a:t>
            </a: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9 National Instruments ELVIS Prototyping Boards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Nine ELVIS Prototyping boards were purchased for instruction at the Center for Industry, Technology and Innovative (CITI) High School. CITI High is a collaborative endeavor between the Nash-Rocky Mount Public Schools and Nash Community College allowing students to complete an AAS degree, diploma or certificates while earning high school credits for graduation. The ELVIS boards are used to teach electrical/electronic circuit theory and are used in conjunction with MultiSIM circuit simulation software. The combination of ELVIS boards and MultiSIM allows circuit simulations to be compared to real world circuits using actual components. Students can easily visualize and analyze circuits with simulated instruments, advanced analyses, and thousands of components to reinforce circuit theory.</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First class, now 10</a:t>
            </a:r>
            <a:r>
              <a:rPr lang="en-US" sz="1200" baseline="30000">
                <a:solidFill>
                  <a:schemeClr val="dk1"/>
                </a:solidFill>
                <a:latin typeface="Calibri"/>
                <a:ea typeface="Calibri"/>
                <a:cs typeface="Calibri"/>
                <a:sym typeface="Calibri"/>
              </a:rPr>
              <a:t>th</a:t>
            </a:r>
            <a:r>
              <a:rPr lang="en-US" sz="1200">
                <a:solidFill>
                  <a:schemeClr val="dk1"/>
                </a:solidFill>
                <a:latin typeface="Calibri"/>
                <a:ea typeface="Calibri"/>
                <a:cs typeface="Calibri"/>
                <a:sym typeface="Calibri"/>
              </a:rPr>
              <a:t> Graders in this CTE track = 13 students</a:t>
            </a:r>
            <a:endParaRPr sz="1200">
              <a:solidFill>
                <a:schemeClr val="dk1"/>
              </a:solidFill>
              <a:latin typeface="Calibri"/>
              <a:ea typeface="Calibri"/>
              <a:cs typeface="Calibri"/>
              <a:sym typeface="Calibri"/>
            </a:endParaRPr>
          </a:p>
        </p:txBody>
      </p:sp>
      <p:sp>
        <p:nvSpPr>
          <p:cNvPr id="130" name="Google Shape;13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solidFill>
                  <a:srgbClr val="222222"/>
                </a:solidFill>
                <a:latin typeface="Arial"/>
                <a:ea typeface="Arial"/>
                <a:cs typeface="Arial"/>
                <a:sym typeface="Arial"/>
              </a:rPr>
              <a:t>Rockwell Hardness Tester</a:t>
            </a:r>
            <a:endParaRPr sz="1100" b="1">
              <a:solidFill>
                <a:srgbClr val="222222"/>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The Computer-Integrated Machining Program had a 25 year old Rockwell hardness tester (equipment to test the hardness of materials) that was no longer functioning. Funds were utilized to purchase a new hardness tester that allows students to verify the hardness of steels after being hardened, tempered, or annealed. </a:t>
            </a:r>
            <a:endParaRPr sz="1100">
              <a:solidFill>
                <a:srgbClr val="222222"/>
              </a:solidFill>
              <a:highlight>
                <a:srgbClr val="FFFFFF"/>
              </a:highlight>
              <a:latin typeface="Arial"/>
              <a:ea typeface="Arial"/>
              <a:cs typeface="Arial"/>
              <a:sym typeface="Arial"/>
            </a:endParaRPr>
          </a:p>
          <a:p>
            <a:pPr marL="0" lvl="0" indent="0" algn="l" rtl="0">
              <a:spcBef>
                <a:spcPts val="1200"/>
              </a:spcBef>
              <a:spcAft>
                <a:spcPts val="0"/>
              </a:spcAft>
              <a:buClr>
                <a:srgbClr val="000000"/>
              </a:buClr>
              <a:buFont typeface="Arial"/>
              <a:buNone/>
            </a:pPr>
            <a:endParaRPr/>
          </a:p>
        </p:txBody>
      </p:sp>
      <p:sp>
        <p:nvSpPr>
          <p:cNvPr id="139" name="Google Shape;13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a:t>Strut Compressor - The old compressor was deemed unsafe by the faculty and replacement was imperative to provide for student safety. Students utilize the strut compressor when repairing or replacing the front suspension of many automobiles.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Autel Diagnostics Tool - Provides students with most current technology to develop industry-expected skill for automobile diagnostics and servicing, aids in meeting the equipment requirements for maintaining NATEF accreditation and has an extensive US, Asian and European automobile database.</a:t>
            </a:r>
            <a:endParaRPr sz="1200"/>
          </a:p>
          <a:p>
            <a:pPr marL="0" lvl="0" indent="0" algn="l" rtl="0">
              <a:spcBef>
                <a:spcPts val="0"/>
              </a:spcBef>
              <a:spcAft>
                <a:spcPts val="0"/>
              </a:spcAft>
              <a:buNone/>
            </a:pPr>
            <a:endParaRPr/>
          </a:p>
        </p:txBody>
      </p:sp>
      <p:sp>
        <p:nvSpPr>
          <p:cNvPr id="147" name="Google Shape;14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Pipe </a:t>
            </a:r>
            <a:r>
              <a:rPr lang="en-US" sz="1200" b="1" dirty="0" err="1">
                <a:solidFill>
                  <a:schemeClr val="dk1"/>
                </a:solidFill>
                <a:latin typeface="Calibri"/>
                <a:ea typeface="Calibri"/>
                <a:cs typeface="Calibri"/>
                <a:sym typeface="Calibri"/>
              </a:rPr>
              <a:t>Beveler</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A pipe </a:t>
            </a:r>
            <a:r>
              <a:rPr lang="en-US" sz="1200" dirty="0" err="1">
                <a:solidFill>
                  <a:schemeClr val="dk1"/>
                </a:solidFill>
                <a:latin typeface="Calibri"/>
                <a:ea typeface="Calibri"/>
                <a:cs typeface="Calibri"/>
                <a:sym typeface="Calibri"/>
              </a:rPr>
              <a:t>beveler</a:t>
            </a:r>
            <a:r>
              <a:rPr lang="en-US" sz="1200" dirty="0">
                <a:solidFill>
                  <a:schemeClr val="dk1"/>
                </a:solidFill>
                <a:latin typeface="Calibri"/>
                <a:ea typeface="Calibri"/>
                <a:cs typeface="Calibri"/>
                <a:sym typeface="Calibri"/>
              </a:rPr>
              <a:t> was purchased to aid welding students in preparing pipe for American Welding Society (AWS) qualifications. AWS qualifications are third party credentials that welding students can earn based on welding standards. Pipe welding qualifications are the most difficult to earn due to the welding skills required and the metal </a:t>
            </a:r>
            <a:r>
              <a:rPr lang="en-US" sz="1200" dirty="0" err="1">
                <a:solidFill>
                  <a:schemeClr val="dk1"/>
                </a:solidFill>
                <a:latin typeface="Calibri"/>
                <a:ea typeface="Calibri"/>
                <a:cs typeface="Calibri"/>
                <a:sym typeface="Calibri"/>
              </a:rPr>
              <a:t>preparation.The</a:t>
            </a:r>
            <a:r>
              <a:rPr lang="en-US" sz="1200" dirty="0">
                <a:solidFill>
                  <a:schemeClr val="dk1"/>
                </a:solidFill>
                <a:latin typeface="Calibri"/>
                <a:ea typeface="Calibri"/>
                <a:cs typeface="Calibri"/>
                <a:sym typeface="Calibri"/>
              </a:rPr>
              <a:t> pipe </a:t>
            </a:r>
            <a:r>
              <a:rPr lang="en-US" sz="1200" dirty="0" err="1">
                <a:solidFill>
                  <a:schemeClr val="dk1"/>
                </a:solidFill>
                <a:latin typeface="Calibri"/>
                <a:ea typeface="Calibri"/>
                <a:cs typeface="Calibri"/>
                <a:sym typeface="Calibri"/>
              </a:rPr>
              <a:t>beveler</a:t>
            </a:r>
            <a:r>
              <a:rPr lang="en-US" sz="1200" dirty="0">
                <a:solidFill>
                  <a:schemeClr val="dk1"/>
                </a:solidFill>
                <a:latin typeface="Calibri"/>
                <a:ea typeface="Calibri"/>
                <a:cs typeface="Calibri"/>
                <a:sym typeface="Calibri"/>
              </a:rPr>
              <a:t> is used to prepare the pipe for the welding qualification test. This allows students to more efficiently and accurately prepare the pipe improving the qualification process.</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Milwaukee Disc Grinders </a:t>
            </a: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Six angle &amp; disc grinders were purchased for use in the Welding Technology program. Angle &amp; disc grinders are used extensively by students when preparing samples in their efforts to earn AWS qualifications. </a:t>
            </a:r>
            <a:endParaRPr dirty="0"/>
          </a:p>
          <a:p>
            <a:pPr marL="0" lvl="0" indent="0" algn="l" rtl="0">
              <a:spcBef>
                <a:spcPts val="0"/>
              </a:spcBef>
              <a:spcAft>
                <a:spcPts val="0"/>
              </a:spcAft>
              <a:buNone/>
            </a:pPr>
            <a:endParaRPr dirty="0"/>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smtClean="0">
                <a:solidFill>
                  <a:schemeClr val="dk1"/>
                </a:solidFill>
                <a:latin typeface="Calibri"/>
                <a:ea typeface="Calibri"/>
                <a:cs typeface="Calibri"/>
                <a:sym typeface="Calibri"/>
              </a:rPr>
              <a:t>National HTEC </a:t>
            </a:r>
          </a:p>
          <a:p>
            <a:pPr marL="0" lvl="0" indent="0" algn="l" rtl="0">
              <a:spcBef>
                <a:spcPts val="0"/>
              </a:spcBef>
              <a:spcAft>
                <a:spcPts val="0"/>
              </a:spcAft>
              <a:buNone/>
            </a:pPr>
            <a:r>
              <a:rPr lang="en-US" sz="1200" dirty="0" smtClean="0">
                <a:solidFill>
                  <a:schemeClr val="dk1"/>
                </a:solidFill>
                <a:latin typeface="Calibri"/>
                <a:ea typeface="Calibri"/>
                <a:cs typeface="Calibri"/>
                <a:sym typeface="Calibri"/>
              </a:rPr>
              <a:t>The </a:t>
            </a:r>
            <a:r>
              <a:rPr lang="en-US" sz="1200" dirty="0">
                <a:solidFill>
                  <a:schemeClr val="dk1"/>
                </a:solidFill>
                <a:latin typeface="Calibri"/>
                <a:ea typeface="Calibri"/>
                <a:cs typeface="Calibri"/>
                <a:sym typeface="Calibri"/>
              </a:rPr>
              <a:t>Computer-Integrated Machining instructors (George Shook and Alex Barnhill) attended the Haas Technical Education Center Network (HTEC), a worldwide organization of manufacturing technology educators, in Kalispell, MT. HTEC is a professional learning community of machine shop educators from across the United States and Canada that meet to learn new technologies from vendors and share instructional and recruitment strategies. Alex Barnhill is currently serving as the HTEC National President and George Shook serves on the National HTEC Council.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1" dirty="0">
                <a:solidFill>
                  <a:schemeClr val="dk1"/>
                </a:solidFill>
                <a:latin typeface="Calibri"/>
                <a:ea typeface="Calibri"/>
                <a:cs typeface="Calibri"/>
                <a:sym typeface="Calibri"/>
              </a:rPr>
              <a:t>AIMS/HTEC </a:t>
            </a:r>
            <a:r>
              <a:rPr lang="en-US" sz="1200" b="1" dirty="0" smtClean="0">
                <a:solidFill>
                  <a:schemeClr val="dk1"/>
                </a:solidFill>
                <a:latin typeface="Calibri"/>
                <a:ea typeface="Calibri"/>
                <a:cs typeface="Calibri"/>
                <a:sym typeface="Calibri"/>
              </a:rPr>
              <a:t>(State)</a:t>
            </a:r>
          </a:p>
          <a:p>
            <a:pPr marL="0" lvl="0" indent="0" algn="l" rtl="0">
              <a:spcBef>
                <a:spcPts val="0"/>
              </a:spcBef>
              <a:spcAft>
                <a:spcPts val="0"/>
              </a:spcAft>
              <a:buNone/>
            </a:pPr>
            <a:r>
              <a:rPr lang="en-US" sz="1200" dirty="0" smtClean="0">
                <a:solidFill>
                  <a:schemeClr val="dk1"/>
                </a:solidFill>
                <a:latin typeface="Calibri"/>
                <a:ea typeface="Calibri"/>
                <a:cs typeface="Calibri"/>
                <a:sym typeface="Calibri"/>
              </a:rPr>
              <a:t>The </a:t>
            </a:r>
            <a:r>
              <a:rPr lang="en-US" sz="1200" dirty="0">
                <a:solidFill>
                  <a:schemeClr val="dk1"/>
                </a:solidFill>
                <a:latin typeface="Calibri"/>
                <a:ea typeface="Calibri"/>
                <a:cs typeface="Calibri"/>
                <a:sym typeface="Calibri"/>
              </a:rPr>
              <a:t>Computer-Integrated Machining instructors attended the combined meeting of the Association of Instructors in Machine Shop (AIMS) and HTEC meeting in Hickory, NC. AIMS is a professional learning community of NCCC machine shop instructors that meets biannually. This biannual conference meets at different community colleges across the state and meets one day for HTEC and on day for AIMS. Instructors meet to discuss teaching strategies, new technologies, meet with vendors, and take industry tours. Alex Barnhill currently serves as the AIMS president.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66" name="Google Shape;1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OSHA #501 Training </a:t>
            </a:r>
            <a:endParaRPr lang="en-US" sz="1200" b="1"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smtClean="0">
                <a:solidFill>
                  <a:schemeClr val="dk1"/>
                </a:solidFill>
                <a:latin typeface="Calibri"/>
                <a:ea typeface="Calibri"/>
                <a:cs typeface="Calibri"/>
                <a:sym typeface="Calibri"/>
              </a:rPr>
              <a:t>The Welding Technology  instructors (Jay Manning and Carl Harris) attended the OSHA #501 for General Industry training to become authorized safety trainers. This allows the instructors the ability to provide the necessary training for students to earn the OSHA 30 Hour for General Industry card from the US Department of Labor. The OSHA 30 Hour training was added to the Welding CCP pathway and will be initiated starting in spring 2020.</a:t>
            </a:r>
            <a:endParaRPr dirty="0" smtClean="0"/>
          </a:p>
          <a:p>
            <a:pPr marL="0" lvl="0" indent="0" algn="l" rtl="0">
              <a:spcBef>
                <a:spcPts val="0"/>
              </a:spcBef>
              <a:spcAft>
                <a:spcPts val="0"/>
              </a:spcAft>
              <a:buNone/>
            </a:pPr>
            <a:endParaRPr dirty="0"/>
          </a:p>
        </p:txBody>
      </p:sp>
      <p:sp>
        <p:nvSpPr>
          <p:cNvPr id="174" name="Google Shape;1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Fanuc Robot </a:t>
            </a:r>
            <a:r>
              <a:rPr lang="en-US" sz="1200" b="1" dirty="0" smtClean="0">
                <a:solidFill>
                  <a:schemeClr val="dk1"/>
                </a:solidFill>
                <a:latin typeface="Calibri"/>
                <a:ea typeface="Calibri"/>
                <a:cs typeface="Calibri"/>
                <a:sym typeface="Calibri"/>
              </a:rPr>
              <a:t>Training</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Spence Davis attended the Fanuc Robotics Handling Tool Operations and Programming train-the-trainer course. NCC has been offering students the opportunity to earn Fanuc Robotics certifications for about ten years. Traditionally we have had two instructors certified. With the recent retirement of Tim Brown and the unexpected death of Stan Shields we were left with no certified instructors. It became imperative for another instructor to become certified so students could continue to earn Fanuc Robotics certifications. Students will be able to earn certifications again starting in Spring 2020.</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dirty="0" err="1">
                <a:solidFill>
                  <a:schemeClr val="dk1"/>
                </a:solidFill>
                <a:latin typeface="Calibri"/>
                <a:ea typeface="Calibri"/>
                <a:cs typeface="Calibri"/>
                <a:sym typeface="Calibri"/>
              </a:rPr>
              <a:t>Festo</a:t>
            </a:r>
            <a:r>
              <a:rPr lang="en-US" sz="1200" b="1" dirty="0">
                <a:solidFill>
                  <a:schemeClr val="dk1"/>
                </a:solidFill>
                <a:latin typeface="Calibri"/>
                <a:ea typeface="Calibri"/>
                <a:cs typeface="Calibri"/>
                <a:sym typeface="Calibri"/>
              </a:rPr>
              <a:t>/NC3 Industry 4.0 </a:t>
            </a:r>
            <a:r>
              <a:rPr lang="en-US" sz="1200" b="1" dirty="0" smtClean="0">
                <a:solidFill>
                  <a:schemeClr val="dk1"/>
                </a:solidFill>
                <a:latin typeface="Calibri"/>
                <a:ea typeface="Calibri"/>
                <a:cs typeface="Calibri"/>
                <a:sym typeface="Calibri"/>
              </a:rPr>
              <a:t>Train-the-trainer</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Spencer Davis attended the </a:t>
            </a:r>
            <a:r>
              <a:rPr lang="en-US" sz="1200" dirty="0" err="1">
                <a:solidFill>
                  <a:schemeClr val="dk1"/>
                </a:solidFill>
                <a:latin typeface="Calibri"/>
                <a:ea typeface="Calibri"/>
                <a:cs typeface="Calibri"/>
                <a:sym typeface="Calibri"/>
              </a:rPr>
              <a:t>Festo</a:t>
            </a:r>
            <a:r>
              <a:rPr lang="en-US" sz="1200" dirty="0">
                <a:solidFill>
                  <a:schemeClr val="dk1"/>
                </a:solidFill>
                <a:latin typeface="Calibri"/>
                <a:ea typeface="Calibri"/>
                <a:cs typeface="Calibri"/>
                <a:sym typeface="Calibri"/>
              </a:rPr>
              <a:t> Industry 4.0 train-the-trainer which will allow NCC students the opportunity to earn National Coalition of Certification Centers (NC3) Industry 4.0 certifications. Industry 4.0 is the name given to the growing combination of traditional manufacturing and industrial platforms and practices with the latest smart technology.  Industry 4.0 provides increased automation, improved communication and monitoring, as well as smart machines that can </a:t>
            </a:r>
            <a:r>
              <a:rPr lang="en-US" sz="1200" dirty="0" err="1">
                <a:solidFill>
                  <a:schemeClr val="dk1"/>
                </a:solidFill>
                <a:latin typeface="Calibri"/>
                <a:ea typeface="Calibri"/>
                <a:cs typeface="Calibri"/>
                <a:sym typeface="Calibri"/>
              </a:rPr>
              <a:t>analyse</a:t>
            </a:r>
            <a:r>
              <a:rPr lang="en-US" sz="1200" dirty="0">
                <a:solidFill>
                  <a:schemeClr val="dk1"/>
                </a:solidFill>
                <a:latin typeface="Calibri"/>
                <a:ea typeface="Calibri"/>
                <a:cs typeface="Calibri"/>
                <a:sym typeface="Calibri"/>
              </a:rPr>
              <a:t> and diagnose issues without the need for human intervention. Students will be eligible to earn certifications starting in spring 2020.</a:t>
            </a:r>
            <a:endParaRPr dirty="0"/>
          </a:p>
          <a:p>
            <a:pPr marL="0" lvl="0" indent="0" algn="l" rtl="0">
              <a:spcBef>
                <a:spcPts val="0"/>
              </a:spcBef>
              <a:spcAft>
                <a:spcPts val="0"/>
              </a:spcAft>
              <a:buNone/>
            </a:pPr>
            <a:endParaRPr dirty="0"/>
          </a:p>
        </p:txBody>
      </p:sp>
      <p:sp>
        <p:nvSpPr>
          <p:cNvPr id="182" name="Google Shape;18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81538" y="2267238"/>
            <a:ext cx="11326485" cy="4770864"/>
          </a:xfrm>
          <a:prstGeom prst="rect">
            <a:avLst/>
          </a:prstGeom>
          <a:noFill/>
          <a:ln>
            <a:noFill/>
          </a:ln>
          <a:effectLst>
            <a:softEdge rad="635000"/>
          </a:effectLst>
        </p:spPr>
      </p:pic>
      <p:sp>
        <p:nvSpPr>
          <p:cNvPr id="90" name="Google Shape;90;p1"/>
          <p:cNvSpPr txBox="1">
            <a:spLocks noGrp="1"/>
          </p:cNvSpPr>
          <p:nvPr>
            <p:ph type="ctrTitle"/>
          </p:nvPr>
        </p:nvSpPr>
        <p:spPr>
          <a:xfrm>
            <a:off x="1472781" y="-6943"/>
            <a:ext cx="9144000" cy="101553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6000"/>
              <a:buFont typeface="Arial"/>
              <a:buNone/>
            </a:pPr>
            <a:r>
              <a:rPr lang="en-US">
                <a:solidFill>
                  <a:srgbClr val="0070C0"/>
                </a:solidFill>
                <a:latin typeface="Arial"/>
                <a:ea typeface="Arial"/>
                <a:cs typeface="Arial"/>
                <a:sym typeface="Arial"/>
              </a:rPr>
              <a:t>Nash Community College</a:t>
            </a:r>
            <a:endParaRPr>
              <a:solidFill>
                <a:srgbClr val="0070C0"/>
              </a:solidFill>
              <a:latin typeface="Arial"/>
              <a:ea typeface="Arial"/>
              <a:cs typeface="Arial"/>
              <a:sym typeface="Arial"/>
            </a:endParaRPr>
          </a:p>
        </p:txBody>
      </p:sp>
      <p:sp>
        <p:nvSpPr>
          <p:cNvPr id="91" name="Google Shape;91;p1"/>
          <p:cNvSpPr txBox="1">
            <a:spLocks noGrp="1"/>
          </p:cNvSpPr>
          <p:nvPr>
            <p:ph type="subTitle" idx="1"/>
          </p:nvPr>
        </p:nvSpPr>
        <p:spPr>
          <a:xfrm>
            <a:off x="4517634" y="1184959"/>
            <a:ext cx="3653648" cy="905907"/>
          </a:xfrm>
          <a:prstGeom prst="rect">
            <a:avLst/>
          </a:prstGeom>
          <a:solidFill>
            <a:srgbClr val="F7CAAC"/>
          </a:solidFill>
          <a:ln>
            <a:noFill/>
          </a:ln>
          <a:effectLst>
            <a:softEdge rad="63500"/>
          </a:effectLst>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Perkins Mid-Year Review</a:t>
            </a:r>
            <a:endParaRPr dirty="0"/>
          </a:p>
          <a:p>
            <a:pPr marL="0" lvl="0" indent="0" algn="ctr" rtl="0">
              <a:lnSpc>
                <a:spcPct val="90000"/>
              </a:lnSpc>
              <a:spcBef>
                <a:spcPts val="1000"/>
              </a:spcBef>
              <a:spcAft>
                <a:spcPts val="0"/>
              </a:spcAft>
              <a:buClr>
                <a:schemeClr val="dk1"/>
              </a:buClr>
              <a:buSzPts val="2400"/>
              <a:buNone/>
            </a:pPr>
            <a:r>
              <a:rPr lang="en-US" dirty="0"/>
              <a:t>January 21, 2020</a:t>
            </a:r>
            <a:endParaRPr dirty="0"/>
          </a:p>
        </p:txBody>
      </p:sp>
      <p:pic>
        <p:nvPicPr>
          <p:cNvPr id="92" name="Google Shape;92;p1"/>
          <p:cNvPicPr preferRelativeResize="0"/>
          <p:nvPr/>
        </p:nvPicPr>
        <p:blipFill rotWithShape="1">
          <a:blip r:embed="rId4">
            <a:alphaModFix/>
          </a:blip>
          <a:srcRect/>
          <a:stretch/>
        </p:blipFill>
        <p:spPr>
          <a:xfrm rot="-1295401">
            <a:off x="369527" y="1336305"/>
            <a:ext cx="3022387" cy="2013066"/>
          </a:xfrm>
          <a:prstGeom prst="rect">
            <a:avLst/>
          </a:prstGeom>
          <a:noFill/>
          <a:ln>
            <a:noFill/>
          </a:ln>
          <a:effectLst>
            <a:softEdge rad="127000"/>
          </a:effectLst>
        </p:spPr>
      </p:pic>
      <p:pic>
        <p:nvPicPr>
          <p:cNvPr id="93" name="Google Shape;93;p1"/>
          <p:cNvPicPr preferRelativeResize="0"/>
          <p:nvPr/>
        </p:nvPicPr>
        <p:blipFill rotWithShape="1">
          <a:blip r:embed="rId5">
            <a:alphaModFix/>
          </a:blip>
          <a:srcRect/>
          <a:stretch/>
        </p:blipFill>
        <p:spPr>
          <a:xfrm rot="782147">
            <a:off x="8748996" y="1325817"/>
            <a:ext cx="3045219" cy="2034043"/>
          </a:xfrm>
          <a:prstGeom prst="rect">
            <a:avLst/>
          </a:prstGeom>
          <a:noFill/>
          <a:ln>
            <a:noFill/>
          </a:ln>
          <a:effectLst>
            <a:softEdge rad="127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2341427" y="187786"/>
            <a:ext cx="7225136" cy="1017559"/>
          </a:xfrm>
          <a:prstGeom prst="rect">
            <a:avLst/>
          </a:prstGeom>
          <a:solidFill>
            <a:schemeClr val="accent1">
              <a:lumMod val="20000"/>
              <a:lumOff val="80000"/>
            </a:schemeClr>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70C0"/>
              </a:buClr>
              <a:buSzPts val="3600"/>
              <a:buFont typeface="Arial"/>
              <a:buNone/>
            </a:pPr>
            <a:r>
              <a:rPr lang="en-US" sz="3600" b="1" dirty="0">
                <a:solidFill>
                  <a:srgbClr val="0070C0"/>
                </a:solidFill>
                <a:latin typeface="Arial"/>
                <a:ea typeface="Arial"/>
                <a:cs typeface="Arial"/>
                <a:sym typeface="Arial"/>
              </a:rPr>
              <a:t>Promising (Successful) Practice</a:t>
            </a:r>
            <a:endParaRPr dirty="0">
              <a:solidFill>
                <a:srgbClr val="0070C0"/>
              </a:solidFill>
            </a:endParaRPr>
          </a:p>
        </p:txBody>
      </p:sp>
      <p:sp>
        <p:nvSpPr>
          <p:cNvPr id="192" name="Google Shape;192;p10"/>
          <p:cNvSpPr txBox="1">
            <a:spLocks noGrp="1"/>
          </p:cNvSpPr>
          <p:nvPr>
            <p:ph type="body" idx="1"/>
          </p:nvPr>
        </p:nvSpPr>
        <p:spPr>
          <a:xfrm>
            <a:off x="962900" y="1414150"/>
            <a:ext cx="10515600" cy="5193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3200" b="1" dirty="0">
                <a:solidFill>
                  <a:schemeClr val="accent2"/>
                </a:solidFill>
              </a:rPr>
              <a:t>2018-2019</a:t>
            </a:r>
            <a:r>
              <a:rPr lang="en-US" dirty="0"/>
              <a:t> </a:t>
            </a:r>
            <a:endParaRPr dirty="0"/>
          </a:p>
          <a:p>
            <a:pPr marL="0" lvl="0" indent="0" algn="ctr" rtl="0">
              <a:lnSpc>
                <a:spcPct val="90000"/>
              </a:lnSpc>
              <a:spcBef>
                <a:spcPts val="0"/>
              </a:spcBef>
              <a:spcAft>
                <a:spcPts val="0"/>
              </a:spcAft>
              <a:buClr>
                <a:schemeClr val="dk1"/>
              </a:buClr>
              <a:buSzPts val="2800"/>
              <a:buNone/>
            </a:pPr>
            <a:r>
              <a:rPr lang="en-US" dirty="0"/>
              <a:t>Perkins supported faculty training and certifications in </a:t>
            </a:r>
            <a:endParaRPr lang="en-US" dirty="0" smtClean="0"/>
          </a:p>
          <a:p>
            <a:pPr marL="0" lvl="0" indent="0" algn="ctr" rtl="0">
              <a:lnSpc>
                <a:spcPct val="90000"/>
              </a:lnSpc>
              <a:spcBef>
                <a:spcPts val="0"/>
              </a:spcBef>
              <a:spcAft>
                <a:spcPts val="0"/>
              </a:spcAft>
              <a:buClr>
                <a:schemeClr val="dk1"/>
              </a:buClr>
              <a:buSzPts val="2800"/>
              <a:buNone/>
            </a:pPr>
            <a:r>
              <a:rPr lang="en-US" dirty="0" smtClean="0"/>
              <a:t>Industrial </a:t>
            </a:r>
            <a:r>
              <a:rPr lang="en-US" dirty="0"/>
              <a:t>and Advanced Manufacturing Department</a:t>
            </a:r>
            <a:endParaRPr dirty="0"/>
          </a:p>
          <a:p>
            <a:pPr marL="228600" lvl="0" indent="-50800" algn="l" rtl="0">
              <a:lnSpc>
                <a:spcPct val="90000"/>
              </a:lnSpc>
              <a:spcBef>
                <a:spcPts val="0"/>
              </a:spcBef>
              <a:spcAft>
                <a:spcPts val="0"/>
              </a:spcAft>
              <a:buClr>
                <a:schemeClr val="dk1"/>
              </a:buClr>
              <a:buSzPts val="2800"/>
              <a:buNone/>
            </a:pPr>
            <a:endParaRPr dirty="0"/>
          </a:p>
          <a:p>
            <a:pPr marL="228600" lvl="0" indent="-50800" algn="ctr" rtl="0">
              <a:lnSpc>
                <a:spcPct val="90000"/>
              </a:lnSpc>
              <a:spcBef>
                <a:spcPts val="0"/>
              </a:spcBef>
              <a:spcAft>
                <a:spcPts val="0"/>
              </a:spcAft>
              <a:buClr>
                <a:schemeClr val="dk1"/>
              </a:buClr>
              <a:buSzPts val="2800"/>
              <a:buNone/>
            </a:pPr>
            <a:r>
              <a:rPr lang="en-US" b="1" dirty="0" smtClean="0">
                <a:solidFill>
                  <a:srgbClr val="0B5394"/>
                </a:solidFill>
              </a:rPr>
              <a:t>86 </a:t>
            </a:r>
            <a:r>
              <a:rPr lang="en-US" b="1" dirty="0">
                <a:solidFill>
                  <a:srgbClr val="0B5394"/>
                </a:solidFill>
              </a:rPr>
              <a:t>students earned 147 </a:t>
            </a:r>
            <a:r>
              <a:rPr lang="en-US" b="1" dirty="0" smtClean="0">
                <a:solidFill>
                  <a:srgbClr val="0B5394"/>
                </a:solidFill>
              </a:rPr>
              <a:t>industry certifications </a:t>
            </a:r>
            <a:r>
              <a:rPr lang="en-US" b="1" dirty="0">
                <a:solidFill>
                  <a:srgbClr val="0B5394"/>
                </a:solidFill>
              </a:rPr>
              <a:t>last year</a:t>
            </a:r>
            <a:endParaRPr b="1" dirty="0">
              <a:solidFill>
                <a:srgbClr val="0B5394"/>
              </a:solidFill>
            </a:endParaRPr>
          </a:p>
          <a:p>
            <a:pPr marL="228600" lvl="0" indent="-50800" algn="l" rtl="0">
              <a:lnSpc>
                <a:spcPct val="90000"/>
              </a:lnSpc>
              <a:spcBef>
                <a:spcPts val="0"/>
              </a:spcBef>
              <a:spcAft>
                <a:spcPts val="0"/>
              </a:spcAft>
              <a:buClr>
                <a:schemeClr val="dk1"/>
              </a:buClr>
              <a:buSzPts val="2800"/>
              <a:buNone/>
            </a:pPr>
            <a:endParaRPr dirty="0"/>
          </a:p>
          <a:p>
            <a:pPr marL="0" lvl="0" indent="0" algn="ctr" rtl="0">
              <a:lnSpc>
                <a:spcPct val="90000"/>
              </a:lnSpc>
              <a:spcBef>
                <a:spcPts val="0"/>
              </a:spcBef>
              <a:spcAft>
                <a:spcPts val="0"/>
              </a:spcAft>
              <a:buClr>
                <a:schemeClr val="dk1"/>
              </a:buClr>
              <a:buSzPts val="2800"/>
              <a:buNone/>
            </a:pPr>
            <a:r>
              <a:rPr lang="en-US" sz="3200" b="1" dirty="0">
                <a:solidFill>
                  <a:schemeClr val="accent2"/>
                </a:solidFill>
              </a:rPr>
              <a:t>2019-2020</a:t>
            </a:r>
            <a:r>
              <a:rPr lang="en-US" dirty="0"/>
              <a:t> </a:t>
            </a:r>
            <a:endParaRPr dirty="0"/>
          </a:p>
          <a:p>
            <a:pPr marL="0" lvl="0" indent="0" algn="ctr" rtl="0">
              <a:lnSpc>
                <a:spcPct val="90000"/>
              </a:lnSpc>
              <a:spcBef>
                <a:spcPts val="0"/>
              </a:spcBef>
              <a:spcAft>
                <a:spcPts val="0"/>
              </a:spcAft>
              <a:buClr>
                <a:schemeClr val="dk1"/>
              </a:buClr>
              <a:buSzPts val="2800"/>
              <a:buNone/>
            </a:pPr>
            <a:r>
              <a:rPr lang="en-US" dirty="0" smtClean="0"/>
              <a:t>24 additional students </a:t>
            </a:r>
            <a:r>
              <a:rPr lang="en-US" dirty="0"/>
              <a:t>have earned 51 </a:t>
            </a:r>
            <a:r>
              <a:rPr lang="en-US" dirty="0" smtClean="0"/>
              <a:t>certifications in fall semester </a:t>
            </a:r>
            <a:r>
              <a:rPr lang="en-US" dirty="0"/>
              <a:t>from the training last </a:t>
            </a:r>
            <a:r>
              <a:rPr lang="en-US" dirty="0" smtClean="0"/>
              <a:t>year</a:t>
            </a:r>
            <a:endParaRPr lang="en-US" dirty="0"/>
          </a:p>
          <a:p>
            <a:pPr marL="0" lvl="0" indent="0" algn="ctr" rtl="0">
              <a:lnSpc>
                <a:spcPct val="90000"/>
              </a:lnSpc>
              <a:spcBef>
                <a:spcPts val="0"/>
              </a:spcBef>
              <a:spcAft>
                <a:spcPts val="0"/>
              </a:spcAft>
              <a:buClr>
                <a:schemeClr val="dk1"/>
              </a:buClr>
              <a:buSzPts val="2800"/>
              <a:buNone/>
            </a:pPr>
            <a:endParaRPr lang="en-US" dirty="0"/>
          </a:p>
          <a:p>
            <a:pPr marL="0" lvl="0" indent="0" algn="ctr" rtl="0">
              <a:lnSpc>
                <a:spcPct val="90000"/>
              </a:lnSpc>
              <a:spcBef>
                <a:spcPts val="0"/>
              </a:spcBef>
              <a:spcAft>
                <a:spcPts val="0"/>
              </a:spcAft>
              <a:buClr>
                <a:schemeClr val="dk1"/>
              </a:buClr>
              <a:buSzPts val="2800"/>
              <a:buNone/>
            </a:pPr>
            <a:r>
              <a:rPr lang="en-US" dirty="0" smtClean="0"/>
              <a:t>Instructor training this year </a:t>
            </a:r>
            <a:r>
              <a:rPr lang="en-US" dirty="0" smtClean="0"/>
              <a:t>will further expand </a:t>
            </a:r>
            <a:r>
              <a:rPr lang="en-US" dirty="0" smtClean="0"/>
              <a:t>certification</a:t>
            </a:r>
          </a:p>
          <a:p>
            <a:pPr marL="0" lvl="0" indent="0" algn="ctr" rtl="0">
              <a:lnSpc>
                <a:spcPct val="90000"/>
              </a:lnSpc>
              <a:spcBef>
                <a:spcPts val="0"/>
              </a:spcBef>
              <a:spcAft>
                <a:spcPts val="0"/>
              </a:spcAft>
              <a:buClr>
                <a:schemeClr val="dk1"/>
              </a:buClr>
              <a:buSzPts val="2800"/>
              <a:buNone/>
            </a:pPr>
            <a:r>
              <a:rPr lang="en-US" dirty="0" smtClean="0"/>
              <a:t>opportunities starting </a:t>
            </a:r>
            <a:r>
              <a:rPr lang="en-US" dirty="0" smtClean="0"/>
              <a:t>this spring</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1"/>
          <p:cNvPicPr preferRelativeResize="0"/>
          <p:nvPr/>
        </p:nvPicPr>
        <p:blipFill rotWithShape="1">
          <a:blip r:embed="rId3">
            <a:alphaModFix/>
          </a:blip>
          <a:srcRect/>
          <a:stretch/>
        </p:blipFill>
        <p:spPr>
          <a:xfrm>
            <a:off x="2097638" y="478635"/>
            <a:ext cx="7543800" cy="58293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body" idx="1"/>
          </p:nvPr>
        </p:nvSpPr>
        <p:spPr>
          <a:xfrm>
            <a:off x="434594" y="728891"/>
            <a:ext cx="4166280" cy="519033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70C0"/>
              </a:buClr>
              <a:buSzPts val="4000"/>
              <a:buNone/>
            </a:pPr>
            <a:r>
              <a:rPr lang="en-US" sz="4000" b="1" dirty="0">
                <a:solidFill>
                  <a:srgbClr val="0070C0"/>
                </a:solidFill>
              </a:rPr>
              <a:t>Making A Difference in </a:t>
            </a:r>
            <a:endParaRPr dirty="0"/>
          </a:p>
          <a:p>
            <a:pPr marL="0" lvl="0" indent="0" algn="ctr" rtl="0">
              <a:lnSpc>
                <a:spcPct val="90000"/>
              </a:lnSpc>
              <a:spcBef>
                <a:spcPts val="1000"/>
              </a:spcBef>
              <a:spcAft>
                <a:spcPts val="0"/>
              </a:spcAft>
              <a:buClr>
                <a:schemeClr val="accent2"/>
              </a:buClr>
              <a:buSzPts val="4000"/>
              <a:buNone/>
            </a:pPr>
            <a:r>
              <a:rPr lang="en-US" sz="4000" b="1" dirty="0">
                <a:solidFill>
                  <a:schemeClr val="accent2"/>
                </a:solidFill>
              </a:rPr>
              <a:t>Career and Technical Education </a:t>
            </a:r>
            <a:endParaRPr dirty="0"/>
          </a:p>
          <a:p>
            <a:pPr marL="0" lvl="0" indent="0" algn="ctr" rtl="0">
              <a:lnSpc>
                <a:spcPct val="90000"/>
              </a:lnSpc>
              <a:spcBef>
                <a:spcPts val="1000"/>
              </a:spcBef>
              <a:spcAft>
                <a:spcPts val="0"/>
              </a:spcAft>
              <a:buClr>
                <a:srgbClr val="0070C0"/>
              </a:buClr>
              <a:buSzPts val="4000"/>
              <a:buNone/>
            </a:pPr>
            <a:r>
              <a:rPr lang="en-US" sz="4000" b="1" dirty="0" smtClean="0">
                <a:solidFill>
                  <a:srgbClr val="0070C0"/>
                </a:solidFill>
              </a:rPr>
              <a:t>at </a:t>
            </a:r>
            <a:r>
              <a:rPr lang="en-US" sz="4000" b="1" dirty="0">
                <a:solidFill>
                  <a:srgbClr val="0070C0"/>
                </a:solidFill>
              </a:rPr>
              <a:t>Nash Community </a:t>
            </a:r>
            <a:r>
              <a:rPr lang="en-US" sz="4000" b="1" dirty="0" smtClean="0">
                <a:solidFill>
                  <a:srgbClr val="0070C0"/>
                </a:solidFill>
              </a:rPr>
              <a:t>College</a:t>
            </a:r>
            <a:endParaRPr sz="4000" b="1" dirty="0">
              <a:solidFill>
                <a:srgbClr val="0070C0"/>
              </a:solidFill>
            </a:endParaRPr>
          </a:p>
          <a:p>
            <a:pPr marL="0" lvl="0" indent="0" algn="l" rtl="0">
              <a:lnSpc>
                <a:spcPct val="90000"/>
              </a:lnSpc>
              <a:spcBef>
                <a:spcPts val="1000"/>
              </a:spcBef>
              <a:spcAft>
                <a:spcPts val="0"/>
              </a:spcAft>
              <a:buClr>
                <a:schemeClr val="dk1"/>
              </a:buClr>
              <a:buSzPts val="1600"/>
              <a:buNone/>
            </a:pPr>
            <a:endParaRPr dirty="0"/>
          </a:p>
        </p:txBody>
      </p:sp>
      <p:graphicFrame>
        <p:nvGraphicFramePr>
          <p:cNvPr id="4" name="Diagram 3"/>
          <p:cNvGraphicFramePr/>
          <p:nvPr>
            <p:extLst>
              <p:ext uri="{D42A27DB-BD31-4B8C-83A1-F6EECF244321}">
                <p14:modId xmlns:p14="http://schemas.microsoft.com/office/powerpoint/2010/main" val="2346274509"/>
              </p:ext>
            </p:extLst>
          </p:nvPr>
        </p:nvGraphicFramePr>
        <p:xfrm>
          <a:off x="4064000" y="614724"/>
          <a:ext cx="8128000" cy="5835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a:spLocks noGrp="1"/>
          </p:cNvSpPr>
          <p:nvPr>
            <p:ph type="title"/>
          </p:nvPr>
        </p:nvSpPr>
        <p:spPr>
          <a:xfrm>
            <a:off x="1590595" y="307807"/>
            <a:ext cx="8613801" cy="1298224"/>
          </a:xfrm>
          <a:prstGeom prst="rect">
            <a:avLst/>
          </a:prstGeom>
          <a:solidFill>
            <a:schemeClr val="accent1">
              <a:lumMod val="20000"/>
              <a:lumOff val="80000"/>
            </a:schemeClr>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70C0"/>
              </a:buClr>
              <a:buSzPts val="4400"/>
              <a:buFont typeface="Arial"/>
              <a:buNone/>
            </a:pPr>
            <a:r>
              <a:rPr lang="en-US" sz="4400" b="1" dirty="0">
                <a:solidFill>
                  <a:srgbClr val="0070C0"/>
                </a:solidFill>
                <a:latin typeface="Bahnschrift" panose="020B0502040204020203" pitchFamily="34" charset="0"/>
                <a:ea typeface="Arial"/>
                <a:cs typeface="Arial"/>
                <a:sym typeface="Arial"/>
              </a:rPr>
              <a:t>CITI High School – Electrical and Industrial Technologies Lab</a:t>
            </a:r>
            <a:endParaRPr sz="4400" b="1" dirty="0">
              <a:solidFill>
                <a:srgbClr val="0070C0"/>
              </a:solidFill>
              <a:latin typeface="Bahnschrift" panose="020B0502040204020203" pitchFamily="34" charset="0"/>
              <a:ea typeface="Arial"/>
              <a:cs typeface="Arial"/>
              <a:sym typeface="Arial"/>
            </a:endParaRPr>
          </a:p>
        </p:txBody>
      </p:sp>
      <p:sp>
        <p:nvSpPr>
          <p:cNvPr id="133" name="Google Shape;133;p3"/>
          <p:cNvSpPr txBox="1">
            <a:spLocks noGrp="1"/>
          </p:cNvSpPr>
          <p:nvPr>
            <p:ph type="body" idx="1"/>
          </p:nvPr>
        </p:nvSpPr>
        <p:spPr>
          <a:xfrm>
            <a:off x="7100047" y="2389489"/>
            <a:ext cx="4577086" cy="33581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2400"/>
              <a:buNone/>
            </a:pPr>
            <a:r>
              <a:rPr lang="en-US" sz="2400" b="1" dirty="0">
                <a:solidFill>
                  <a:schemeClr val="accent2"/>
                </a:solidFill>
              </a:rPr>
              <a:t>NI ELVIS III Prototyping Boards</a:t>
            </a:r>
            <a:endParaRPr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en-US" sz="2400" dirty="0"/>
              <a:t>Program growth/expansion to CITI High </a:t>
            </a:r>
            <a:r>
              <a:rPr lang="en-US" sz="2400" dirty="0" smtClean="0"/>
              <a:t>School (9-14 Pathway)</a:t>
            </a:r>
            <a:endParaRPr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en-US" sz="2400" dirty="0"/>
              <a:t>Skills-based training in circuit theory, analysis and real world circuit simulations</a:t>
            </a:r>
            <a:endParaRPr sz="2400" dirty="0"/>
          </a:p>
        </p:txBody>
      </p:sp>
      <p:sp>
        <p:nvSpPr>
          <p:cNvPr id="134" name="Google Shape;134;p3"/>
          <p:cNvSpPr/>
          <p:nvPr/>
        </p:nvSpPr>
        <p:spPr>
          <a:xfrm>
            <a:off x="3630523" y="6322057"/>
            <a:ext cx="59983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u="none" strike="noStrike" cap="none" dirty="0">
                <a:solidFill>
                  <a:srgbClr val="0070C0"/>
                </a:solidFill>
                <a:latin typeface="Calibri"/>
                <a:ea typeface="Calibri"/>
                <a:cs typeface="Calibri"/>
                <a:sym typeface="Calibri"/>
              </a:rPr>
              <a:t>Center for Industry, Technology and Innovative (CITI) High </a:t>
            </a:r>
            <a:endParaRPr sz="1800" b="1" i="1" dirty="0">
              <a:solidFill>
                <a:srgbClr val="0070C0"/>
              </a:solidFill>
              <a:latin typeface="Calibri"/>
              <a:ea typeface="Calibri"/>
              <a:cs typeface="Calibri"/>
              <a:sym typeface="Calibri"/>
            </a:endParaRPr>
          </a:p>
        </p:txBody>
      </p:sp>
      <p:pic>
        <p:nvPicPr>
          <p:cNvPr id="135" name="Google Shape;135;p3"/>
          <p:cNvPicPr preferRelativeResize="0"/>
          <p:nvPr/>
        </p:nvPicPr>
        <p:blipFill>
          <a:blip r:embed="rId3">
            <a:alphaModFix/>
          </a:blip>
          <a:stretch>
            <a:fillRect/>
          </a:stretch>
        </p:blipFill>
        <p:spPr>
          <a:xfrm>
            <a:off x="892775" y="1785252"/>
            <a:ext cx="5231400" cy="4372710"/>
          </a:xfrm>
          <a:prstGeom prst="rect">
            <a:avLst/>
          </a:prstGeom>
          <a:noFill/>
          <a:ln>
            <a:noFill/>
          </a:ln>
          <a:effectLst>
            <a:softEdge rad="63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2266173" y="5398628"/>
            <a:ext cx="8212200" cy="895200"/>
          </a:xfrm>
          <a:prstGeom prst="rect">
            <a:avLst/>
          </a:prstGeom>
          <a:solidFill>
            <a:schemeClr val="accent1">
              <a:lumMod val="20000"/>
              <a:lumOff val="80000"/>
            </a:schemeClr>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70C0"/>
              </a:buClr>
              <a:buSzPts val="4400"/>
              <a:buFont typeface="Arial"/>
              <a:buNone/>
            </a:pPr>
            <a:r>
              <a:rPr lang="en-US" sz="4400" b="1" dirty="0">
                <a:solidFill>
                  <a:srgbClr val="0070C0"/>
                </a:solidFill>
                <a:latin typeface="Bahnschrift" panose="020B0502040204020203" pitchFamily="34" charset="0"/>
                <a:ea typeface="Arial"/>
                <a:cs typeface="Arial"/>
                <a:sym typeface="Arial"/>
              </a:rPr>
              <a:t>Computer-Integrated Machining</a:t>
            </a:r>
            <a:endParaRPr sz="4400" b="1" dirty="0">
              <a:solidFill>
                <a:srgbClr val="0070C0"/>
              </a:solidFill>
              <a:latin typeface="Bahnschrift" panose="020B0502040204020203" pitchFamily="34" charset="0"/>
              <a:ea typeface="Arial"/>
              <a:cs typeface="Arial"/>
              <a:sym typeface="Arial"/>
            </a:endParaRPr>
          </a:p>
        </p:txBody>
      </p:sp>
      <p:sp>
        <p:nvSpPr>
          <p:cNvPr id="142" name="Google Shape;142;p4"/>
          <p:cNvSpPr txBox="1">
            <a:spLocks noGrp="1"/>
          </p:cNvSpPr>
          <p:nvPr>
            <p:ph type="body" idx="1"/>
          </p:nvPr>
        </p:nvSpPr>
        <p:spPr>
          <a:xfrm>
            <a:off x="884134" y="873225"/>
            <a:ext cx="4017000" cy="4076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2800"/>
              <a:buNone/>
            </a:pPr>
            <a:r>
              <a:rPr lang="en-US" sz="2800" b="1" dirty="0">
                <a:solidFill>
                  <a:schemeClr val="accent2"/>
                </a:solidFill>
              </a:rPr>
              <a:t>Rockwell Hardness Tester </a:t>
            </a:r>
            <a:endParaRPr sz="2800" b="1" dirty="0">
              <a:solidFill>
                <a:schemeClr val="accent2"/>
              </a:solidFill>
            </a:endParaRPr>
          </a:p>
          <a:p>
            <a:pPr marL="0" lvl="0" indent="0" algn="l" rtl="0">
              <a:lnSpc>
                <a:spcPct val="90000"/>
              </a:lnSpc>
              <a:spcBef>
                <a:spcPts val="1000"/>
              </a:spcBef>
              <a:spcAft>
                <a:spcPts val="0"/>
              </a:spcAft>
              <a:buClr>
                <a:schemeClr val="dk1"/>
              </a:buClr>
              <a:buSzPts val="2800"/>
              <a:buNone/>
            </a:pPr>
            <a:endParaRPr sz="2800" dirty="0"/>
          </a:p>
          <a:p>
            <a:pPr marL="0" lvl="0" indent="0" algn="just" rtl="0">
              <a:lnSpc>
                <a:spcPct val="90000"/>
              </a:lnSpc>
              <a:spcBef>
                <a:spcPts val="1000"/>
              </a:spcBef>
              <a:spcAft>
                <a:spcPts val="0"/>
              </a:spcAft>
              <a:buClr>
                <a:schemeClr val="dk1"/>
              </a:buClr>
              <a:buSzPts val="2800"/>
              <a:buNone/>
            </a:pPr>
            <a:r>
              <a:rPr lang="en-US" sz="2800" dirty="0"/>
              <a:t>Modernization of industry equipment</a:t>
            </a:r>
            <a:endParaRPr sz="2800" dirty="0"/>
          </a:p>
          <a:p>
            <a:pPr marL="0" lvl="0" indent="0" algn="just" rtl="0">
              <a:lnSpc>
                <a:spcPct val="90000"/>
              </a:lnSpc>
              <a:spcBef>
                <a:spcPts val="1000"/>
              </a:spcBef>
              <a:spcAft>
                <a:spcPts val="0"/>
              </a:spcAft>
              <a:buClr>
                <a:schemeClr val="dk1"/>
              </a:buClr>
              <a:buSzPts val="2800"/>
              <a:buNone/>
            </a:pPr>
            <a:endParaRPr sz="2800" dirty="0"/>
          </a:p>
          <a:p>
            <a:pPr marL="0" lvl="0" indent="0" algn="just" rtl="0">
              <a:lnSpc>
                <a:spcPct val="90000"/>
              </a:lnSpc>
              <a:spcBef>
                <a:spcPts val="1000"/>
              </a:spcBef>
              <a:spcAft>
                <a:spcPts val="0"/>
              </a:spcAft>
              <a:buClr>
                <a:schemeClr val="dk1"/>
              </a:buClr>
              <a:buSzPts val="2800"/>
              <a:buNone/>
            </a:pPr>
            <a:r>
              <a:rPr lang="en-US" sz="2800" dirty="0" smtClean="0"/>
              <a:t>Skill </a:t>
            </a:r>
            <a:r>
              <a:rPr lang="en-US" sz="2800" dirty="0"/>
              <a:t>acquisition to verify the hardness of </a:t>
            </a:r>
            <a:r>
              <a:rPr lang="en-US" sz="2800" dirty="0" smtClean="0"/>
              <a:t>steels</a:t>
            </a:r>
            <a:endParaRPr sz="2800" dirty="0"/>
          </a:p>
        </p:txBody>
      </p:sp>
      <p:pic>
        <p:nvPicPr>
          <p:cNvPr id="143" name="Google Shape;143;p4"/>
          <p:cNvPicPr preferRelativeResize="0"/>
          <p:nvPr/>
        </p:nvPicPr>
        <p:blipFill>
          <a:blip r:embed="rId3">
            <a:alphaModFix/>
          </a:blip>
          <a:stretch>
            <a:fillRect/>
          </a:stretch>
        </p:blipFill>
        <p:spPr>
          <a:xfrm>
            <a:off x="5586187" y="339825"/>
            <a:ext cx="6237789" cy="4671400"/>
          </a:xfrm>
          <a:prstGeom prst="rect">
            <a:avLst/>
          </a:prstGeom>
          <a:noFill/>
          <a:ln>
            <a:noFill/>
          </a:ln>
          <a:effectLst>
            <a:softEdge rad="63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5"/>
          <p:cNvPicPr preferRelativeResize="0">
            <a:picLocks noGrp="1"/>
          </p:cNvPicPr>
          <p:nvPr>
            <p:ph type="pic" idx="2"/>
          </p:nvPr>
        </p:nvPicPr>
        <p:blipFill rotWithShape="1">
          <a:blip r:embed="rId3">
            <a:alphaModFix/>
          </a:blip>
          <a:srcRect t="10520" b="10519"/>
          <a:stretch/>
        </p:blipFill>
        <p:spPr>
          <a:xfrm>
            <a:off x="174403" y="2661048"/>
            <a:ext cx="4633124" cy="3658357"/>
          </a:xfrm>
          <a:prstGeom prst="rect">
            <a:avLst/>
          </a:prstGeom>
          <a:noFill/>
          <a:ln>
            <a:noFill/>
          </a:ln>
        </p:spPr>
      </p:pic>
      <p:sp>
        <p:nvSpPr>
          <p:cNvPr id="150" name="Google Shape;150;p5"/>
          <p:cNvSpPr txBox="1">
            <a:spLocks noGrp="1"/>
          </p:cNvSpPr>
          <p:nvPr>
            <p:ph type="title"/>
          </p:nvPr>
        </p:nvSpPr>
        <p:spPr>
          <a:xfrm>
            <a:off x="4807527" y="124692"/>
            <a:ext cx="6667549" cy="1395016"/>
          </a:xfrm>
          <a:prstGeom prst="rect">
            <a:avLst/>
          </a:prstGeom>
          <a:solidFill>
            <a:schemeClr val="accent1">
              <a:lumMod val="20000"/>
              <a:lumOff val="80000"/>
            </a:schemeClr>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70C0"/>
              </a:buClr>
              <a:buSzPts val="4800"/>
              <a:buFont typeface="Arial"/>
              <a:buNone/>
            </a:pPr>
            <a:r>
              <a:rPr lang="en-US" sz="4800" b="1" dirty="0">
                <a:solidFill>
                  <a:srgbClr val="0070C0"/>
                </a:solidFill>
                <a:latin typeface="Arial"/>
                <a:ea typeface="Arial"/>
                <a:cs typeface="Arial"/>
                <a:sym typeface="Arial"/>
              </a:rPr>
              <a:t>Automotive Systems</a:t>
            </a:r>
            <a:br>
              <a:rPr lang="en-US" sz="4800" b="1" dirty="0">
                <a:solidFill>
                  <a:srgbClr val="0070C0"/>
                </a:solidFill>
                <a:latin typeface="Arial"/>
                <a:ea typeface="Arial"/>
                <a:cs typeface="Arial"/>
                <a:sym typeface="Arial"/>
              </a:rPr>
            </a:br>
            <a:r>
              <a:rPr lang="en-US" sz="4800" b="1" dirty="0">
                <a:solidFill>
                  <a:srgbClr val="0070C0"/>
                </a:solidFill>
                <a:latin typeface="Arial"/>
                <a:ea typeface="Arial"/>
                <a:cs typeface="Arial"/>
                <a:sym typeface="Arial"/>
              </a:rPr>
              <a:t> Technology</a:t>
            </a:r>
            <a:endParaRPr sz="4800" b="1" dirty="0">
              <a:solidFill>
                <a:srgbClr val="0070C0"/>
              </a:solidFill>
              <a:latin typeface="Arial"/>
              <a:ea typeface="Arial"/>
              <a:cs typeface="Arial"/>
              <a:sym typeface="Arial"/>
            </a:endParaRPr>
          </a:p>
        </p:txBody>
      </p:sp>
      <p:pic>
        <p:nvPicPr>
          <p:cNvPr id="151" name="Google Shape;151;p5"/>
          <p:cNvPicPr preferRelativeResize="0"/>
          <p:nvPr/>
        </p:nvPicPr>
        <p:blipFill rotWithShape="1">
          <a:blip r:embed="rId4">
            <a:alphaModFix/>
          </a:blip>
          <a:srcRect/>
          <a:stretch/>
        </p:blipFill>
        <p:spPr>
          <a:xfrm>
            <a:off x="7490890" y="1897323"/>
            <a:ext cx="2720228" cy="2038358"/>
          </a:xfrm>
          <a:prstGeom prst="rect">
            <a:avLst/>
          </a:prstGeom>
          <a:noFill/>
          <a:ln>
            <a:noFill/>
          </a:ln>
        </p:spPr>
      </p:pic>
      <p:sp>
        <p:nvSpPr>
          <p:cNvPr id="152" name="Google Shape;152;p5"/>
          <p:cNvSpPr txBox="1">
            <a:spLocks noGrp="1"/>
          </p:cNvSpPr>
          <p:nvPr>
            <p:ph type="body" idx="1"/>
          </p:nvPr>
        </p:nvSpPr>
        <p:spPr>
          <a:xfrm>
            <a:off x="563841" y="873582"/>
            <a:ext cx="4243686" cy="150385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2"/>
              </a:buClr>
              <a:buSzPts val="2400"/>
              <a:buNone/>
            </a:pPr>
            <a:r>
              <a:rPr lang="en-US" sz="2400" b="1" dirty="0">
                <a:solidFill>
                  <a:schemeClr val="accent2"/>
                </a:solidFill>
              </a:rPr>
              <a:t>Strut Compressor </a:t>
            </a:r>
            <a:r>
              <a:rPr lang="en-US" sz="2400" dirty="0">
                <a:solidFill>
                  <a:schemeClr val="accent2"/>
                </a:solidFill>
              </a:rPr>
              <a:t> </a:t>
            </a:r>
            <a:endParaRPr sz="2400" dirty="0">
              <a:solidFill>
                <a:schemeClr val="accent2"/>
              </a:solidFill>
            </a:endParaRPr>
          </a:p>
          <a:p>
            <a:pPr marL="0" lvl="0" indent="0" algn="ctr" rtl="0">
              <a:lnSpc>
                <a:spcPct val="90000"/>
              </a:lnSpc>
              <a:spcBef>
                <a:spcPts val="1000"/>
              </a:spcBef>
              <a:spcAft>
                <a:spcPts val="0"/>
              </a:spcAft>
              <a:buClr>
                <a:schemeClr val="dk1"/>
              </a:buClr>
              <a:buSzPts val="2400"/>
              <a:buNone/>
            </a:pPr>
            <a:r>
              <a:rPr lang="en-US" sz="2400" dirty="0"/>
              <a:t>Improved program </a:t>
            </a:r>
            <a:r>
              <a:rPr lang="en-US" sz="2400" dirty="0" smtClean="0"/>
              <a:t>safety</a:t>
            </a:r>
          </a:p>
          <a:p>
            <a:pPr marL="0" lvl="0" indent="0" algn="ctr" rtl="0">
              <a:lnSpc>
                <a:spcPct val="90000"/>
              </a:lnSpc>
              <a:spcBef>
                <a:spcPts val="1000"/>
              </a:spcBef>
              <a:spcAft>
                <a:spcPts val="0"/>
              </a:spcAft>
              <a:buClr>
                <a:schemeClr val="dk1"/>
              </a:buClr>
              <a:buSzPts val="2400"/>
              <a:buNone/>
            </a:pPr>
            <a:r>
              <a:rPr lang="en-US" sz="2400" dirty="0" smtClean="0"/>
              <a:t>Contemporary learning</a:t>
            </a:r>
            <a:endParaRPr lang="en-US" sz="2400" dirty="0" smtClean="0"/>
          </a:p>
          <a:p>
            <a:pPr marL="0" lvl="0" indent="0" algn="ctr" rtl="0">
              <a:lnSpc>
                <a:spcPct val="90000"/>
              </a:lnSpc>
              <a:spcBef>
                <a:spcPts val="1000"/>
              </a:spcBef>
              <a:spcAft>
                <a:spcPts val="0"/>
              </a:spcAft>
              <a:buClr>
                <a:schemeClr val="dk1"/>
              </a:buClr>
              <a:buSzPts val="2400"/>
              <a:buNone/>
            </a:pPr>
            <a:endParaRPr dirty="0"/>
          </a:p>
          <a:p>
            <a:pPr marL="0" lvl="0" indent="0" algn="ctr" rtl="0">
              <a:lnSpc>
                <a:spcPct val="90000"/>
              </a:lnSpc>
              <a:spcBef>
                <a:spcPts val="1000"/>
              </a:spcBef>
              <a:spcAft>
                <a:spcPts val="0"/>
              </a:spcAft>
              <a:buClr>
                <a:schemeClr val="dk1"/>
              </a:buClr>
              <a:buSzPts val="2400"/>
              <a:buNone/>
            </a:pPr>
            <a:endParaRPr sz="2400" dirty="0"/>
          </a:p>
        </p:txBody>
      </p:sp>
      <p:sp>
        <p:nvSpPr>
          <p:cNvPr id="153" name="Google Shape;153;p5"/>
          <p:cNvSpPr/>
          <p:nvPr/>
        </p:nvSpPr>
        <p:spPr>
          <a:xfrm>
            <a:off x="6226934" y="4102299"/>
            <a:ext cx="5597911"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accent2"/>
                </a:solidFill>
                <a:latin typeface="Calibri"/>
                <a:ea typeface="Calibri"/>
                <a:cs typeface="Calibri"/>
                <a:sym typeface="Calibri"/>
              </a:rPr>
              <a:t>Autel Automotive Diagnostic </a:t>
            </a:r>
            <a:endParaRPr sz="2400" b="1">
              <a:solidFill>
                <a:schemeClr val="accent2"/>
              </a:solidFill>
              <a:latin typeface="Calibri"/>
              <a:ea typeface="Calibri"/>
              <a:cs typeface="Calibri"/>
              <a:sym typeface="Calibri"/>
            </a:endParaRPr>
          </a:p>
          <a:p>
            <a:pPr marL="0" marR="0" lvl="0" indent="0" algn="ctr" rtl="0">
              <a:spcBef>
                <a:spcPts val="0"/>
              </a:spcBef>
              <a:spcAft>
                <a:spcPts val="0"/>
              </a:spcAft>
              <a:buNone/>
            </a:pPr>
            <a:r>
              <a:rPr lang="en-US" sz="2400" b="1">
                <a:solidFill>
                  <a:schemeClr val="accent2"/>
                </a:solidFill>
                <a:latin typeface="Calibri"/>
                <a:ea typeface="Calibri"/>
                <a:cs typeface="Calibri"/>
                <a:sym typeface="Calibri"/>
              </a:rPr>
              <a:t>&amp; ECU Programming</a:t>
            </a:r>
            <a:endParaRPr/>
          </a:p>
          <a:p>
            <a:pPr marL="0" marR="0" lvl="0" indent="0" algn="ctr" rtl="0">
              <a:spcBef>
                <a:spcPts val="0"/>
              </a:spcBef>
              <a:spcAft>
                <a:spcPts val="0"/>
              </a:spcAft>
              <a:buNone/>
            </a:pPr>
            <a:endParaRPr sz="24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Modernization of program resources</a:t>
            </a:r>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Industry-expected skill</a:t>
            </a:r>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Maintain NATEF Accreditation </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60" name="Google Shape;160;p6"/>
          <p:cNvPicPr preferRelativeResize="0"/>
          <p:nvPr/>
        </p:nvPicPr>
        <p:blipFill rotWithShape="1">
          <a:blip r:embed="rId3">
            <a:alphaModFix/>
          </a:blip>
          <a:srcRect/>
          <a:stretch/>
        </p:blipFill>
        <p:spPr>
          <a:xfrm rot="1365814">
            <a:off x="7939916" y="696228"/>
            <a:ext cx="3455633" cy="2885015"/>
          </a:xfrm>
          <a:prstGeom prst="rect">
            <a:avLst/>
          </a:prstGeom>
          <a:noFill/>
          <a:ln>
            <a:noFill/>
          </a:ln>
        </p:spPr>
      </p:pic>
      <p:pic>
        <p:nvPicPr>
          <p:cNvPr id="159" name="Google Shape;159;p6"/>
          <p:cNvPicPr preferRelativeResize="0">
            <a:picLocks noGrp="1"/>
          </p:cNvPicPr>
          <p:nvPr>
            <p:ph type="pic" idx="2"/>
          </p:nvPr>
        </p:nvPicPr>
        <p:blipFill rotWithShape="1">
          <a:blip r:embed="rId4">
            <a:alphaModFix/>
          </a:blip>
          <a:srcRect t="3855" b="3855"/>
          <a:stretch/>
        </p:blipFill>
        <p:spPr>
          <a:xfrm rot="20762250">
            <a:off x="390599" y="2365842"/>
            <a:ext cx="3589606" cy="2808670"/>
          </a:xfrm>
          <a:prstGeom prst="rect">
            <a:avLst/>
          </a:prstGeom>
          <a:noFill/>
          <a:ln>
            <a:noFill/>
          </a:ln>
        </p:spPr>
      </p:pic>
      <p:sp>
        <p:nvSpPr>
          <p:cNvPr id="161" name="Google Shape;161;p6"/>
          <p:cNvSpPr txBox="1">
            <a:spLocks noGrp="1"/>
          </p:cNvSpPr>
          <p:nvPr>
            <p:ph type="title"/>
          </p:nvPr>
        </p:nvSpPr>
        <p:spPr>
          <a:xfrm>
            <a:off x="497450" y="522250"/>
            <a:ext cx="6180439" cy="845126"/>
          </a:xfrm>
          <a:prstGeom prst="rect">
            <a:avLst/>
          </a:prstGeom>
          <a:solidFill>
            <a:schemeClr val="accent1">
              <a:lumMod val="20000"/>
              <a:lumOff val="80000"/>
            </a:schemeClr>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70C0"/>
              </a:buClr>
              <a:buSzPts val="4400"/>
              <a:buFont typeface="Arial"/>
              <a:buNone/>
            </a:pPr>
            <a:r>
              <a:rPr lang="en-US" sz="4400" b="1" dirty="0">
                <a:solidFill>
                  <a:srgbClr val="0070C0"/>
                </a:solidFill>
                <a:latin typeface="Arial"/>
                <a:ea typeface="Arial"/>
                <a:cs typeface="Arial"/>
                <a:sym typeface="Arial"/>
              </a:rPr>
              <a:t>Welding Technologies</a:t>
            </a:r>
            <a:endParaRPr sz="4400" b="1" dirty="0">
              <a:solidFill>
                <a:srgbClr val="0070C0"/>
              </a:solidFill>
              <a:latin typeface="Arial"/>
              <a:ea typeface="Arial"/>
              <a:cs typeface="Arial"/>
              <a:sym typeface="Arial"/>
            </a:endParaRPr>
          </a:p>
        </p:txBody>
      </p:sp>
      <p:sp>
        <p:nvSpPr>
          <p:cNvPr id="162" name="Google Shape;162;p6"/>
          <p:cNvSpPr txBox="1">
            <a:spLocks noGrp="1"/>
          </p:cNvSpPr>
          <p:nvPr>
            <p:ph type="body" idx="1"/>
          </p:nvPr>
        </p:nvSpPr>
        <p:spPr>
          <a:xfrm>
            <a:off x="3713017" y="2839403"/>
            <a:ext cx="7067137" cy="28462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2"/>
              </a:buClr>
              <a:buSzPts val="2400"/>
              <a:buNone/>
            </a:pPr>
            <a:r>
              <a:rPr lang="en-US" sz="2400" b="1" dirty="0">
                <a:solidFill>
                  <a:schemeClr val="accent2"/>
                </a:solidFill>
              </a:rPr>
              <a:t>Pipe </a:t>
            </a:r>
            <a:r>
              <a:rPr lang="en-US" sz="2400" b="1" dirty="0" err="1">
                <a:solidFill>
                  <a:schemeClr val="accent2"/>
                </a:solidFill>
              </a:rPr>
              <a:t>Beveler</a:t>
            </a:r>
            <a:r>
              <a:rPr lang="en-US" sz="2400" b="1" dirty="0">
                <a:solidFill>
                  <a:schemeClr val="accent2"/>
                </a:solidFill>
              </a:rPr>
              <a:t> and Disc Grinders</a:t>
            </a:r>
            <a:endParaRPr dirty="0"/>
          </a:p>
          <a:p>
            <a:pPr marL="0" lvl="0" indent="0" algn="ctr" rtl="0">
              <a:lnSpc>
                <a:spcPct val="90000"/>
              </a:lnSpc>
              <a:spcBef>
                <a:spcPts val="1000"/>
              </a:spcBef>
              <a:spcAft>
                <a:spcPts val="0"/>
              </a:spcAft>
              <a:buClr>
                <a:schemeClr val="dk1"/>
              </a:buClr>
              <a:buSzPts val="2400"/>
              <a:buNone/>
            </a:pPr>
            <a:endParaRPr sz="2400" b="1" dirty="0"/>
          </a:p>
          <a:p>
            <a:pPr marL="0" lvl="0" indent="0" algn="ctr" rtl="0">
              <a:lnSpc>
                <a:spcPct val="90000"/>
              </a:lnSpc>
              <a:spcBef>
                <a:spcPts val="1000"/>
              </a:spcBef>
              <a:spcAft>
                <a:spcPts val="0"/>
              </a:spcAft>
              <a:buClr>
                <a:schemeClr val="dk1"/>
              </a:buClr>
              <a:buSzPts val="2400"/>
              <a:buNone/>
            </a:pPr>
            <a:r>
              <a:rPr lang="en-US" sz="2400" dirty="0"/>
              <a:t>Student training and preparation for American Welding Society (AWS) credentialing qualifications.</a:t>
            </a:r>
            <a:endParaRPr dirty="0"/>
          </a:p>
          <a:p>
            <a:pPr marL="0" lvl="0" indent="0" algn="ctr" rtl="0">
              <a:lnSpc>
                <a:spcPct val="90000"/>
              </a:lnSpc>
              <a:spcBef>
                <a:spcPts val="1000"/>
              </a:spcBef>
              <a:spcAft>
                <a:spcPts val="0"/>
              </a:spcAft>
              <a:buClr>
                <a:schemeClr val="dk1"/>
              </a:buClr>
              <a:buSzPts val="2400"/>
              <a:buNone/>
            </a:pPr>
            <a:endParaRPr sz="2400" dirty="0"/>
          </a:p>
          <a:p>
            <a:pPr marL="0" lvl="0" indent="0" algn="ctr" rtl="0">
              <a:lnSpc>
                <a:spcPct val="90000"/>
              </a:lnSpc>
              <a:spcBef>
                <a:spcPts val="1000"/>
              </a:spcBef>
              <a:spcAft>
                <a:spcPts val="0"/>
              </a:spcAft>
              <a:buClr>
                <a:schemeClr val="dk1"/>
              </a:buClr>
              <a:buSzPts val="2400"/>
              <a:buNone/>
            </a:pPr>
            <a:r>
              <a:rPr lang="en-US" sz="2400" dirty="0"/>
              <a:t>Industry recognized third-party credentials</a:t>
            </a:r>
            <a:endParaRPr sz="2400" dirty="0"/>
          </a:p>
          <a:p>
            <a:pPr marL="0" lvl="0" indent="0" algn="l" rtl="0">
              <a:lnSpc>
                <a:spcPct val="90000"/>
              </a:lnSpc>
              <a:spcBef>
                <a:spcPts val="1000"/>
              </a:spcBef>
              <a:spcAft>
                <a:spcPts val="0"/>
              </a:spcAft>
              <a:buClr>
                <a:schemeClr val="dk1"/>
              </a:buClr>
              <a:buSzPts val="2400"/>
              <a:buNone/>
            </a:pPr>
            <a:endParaRP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7"/>
          <p:cNvSpPr txBox="1"/>
          <p:nvPr/>
        </p:nvSpPr>
        <p:spPr>
          <a:xfrm>
            <a:off x="2020902" y="491777"/>
            <a:ext cx="9113264" cy="44012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accent2">
                    <a:lumMod val="75000"/>
                  </a:schemeClr>
                </a:solidFill>
                <a:latin typeface="Calibri"/>
                <a:ea typeface="Calibri"/>
                <a:cs typeface="Calibri"/>
                <a:sym typeface="Calibri"/>
              </a:rPr>
              <a:t>Computer-Integrated Machining</a:t>
            </a:r>
            <a:endParaRPr dirty="0">
              <a:solidFill>
                <a:schemeClr val="accent2">
                  <a:lumMod val="75000"/>
                </a:schemeClr>
              </a:solidFill>
            </a:endParaRPr>
          </a:p>
          <a:p>
            <a:pPr marL="0" marR="0" lvl="0" indent="0" algn="l" rtl="0">
              <a:spcBef>
                <a:spcPts val="0"/>
              </a:spcBef>
              <a:spcAft>
                <a:spcPts val="0"/>
              </a:spcAft>
              <a:buNone/>
            </a:pPr>
            <a:endParaRPr sz="32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HTEC (Haas Technical Education Center Network – State and National</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AIMS (Association of Instructors in Machine Shop) – State, Biannual</a:t>
            </a:r>
            <a:endParaRPr dirty="0"/>
          </a:p>
          <a:p>
            <a:pPr marL="457200" marR="0" lvl="1" indent="0" algn="l" rtl="0">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457200" marR="0" lvl="1"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Provides a PLC for machine shop educators</a:t>
            </a:r>
            <a:endParaRPr dirty="0"/>
          </a:p>
          <a:p>
            <a:pPr marL="914400" marR="0" lvl="2"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 new technologies</a:t>
            </a:r>
            <a:endParaRPr dirty="0"/>
          </a:p>
          <a:p>
            <a:pPr marL="914400" marR="0" lvl="2"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 instructional and recruitment strategies</a:t>
            </a:r>
            <a:endParaRPr dirty="0"/>
          </a:p>
          <a:p>
            <a:pPr marL="914400" marR="0" lvl="2" indent="0" algn="l" rtl="0">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914400" marR="0" lvl="2" indent="0" algn="l" rtl="0">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aphicFrame>
        <p:nvGraphicFramePr>
          <p:cNvPr id="170" name="Google Shape;170;p7"/>
          <p:cNvGraphicFramePr/>
          <p:nvPr>
            <p:extLst>
              <p:ext uri="{D42A27DB-BD31-4B8C-83A1-F6EECF244321}">
                <p14:modId xmlns:p14="http://schemas.microsoft.com/office/powerpoint/2010/main" val="1070723965"/>
              </p:ext>
            </p:extLst>
          </p:nvPr>
        </p:nvGraphicFramePr>
        <p:xfrm>
          <a:off x="1638892" y="4817889"/>
          <a:ext cx="10179150" cy="1506075"/>
        </p:xfrm>
        <a:graphic>
          <a:graphicData uri="http://schemas.openxmlformats.org/drawingml/2006/table">
            <a:tbl>
              <a:tblPr firstRow="1" bandRow="1">
                <a:noFill/>
                <a:tableStyleId>{CE9A39EF-0B81-4B49-837A-A89D7783B810}</a:tableStyleId>
              </a:tblPr>
              <a:tblGrid>
                <a:gridCol w="5089575">
                  <a:extLst>
                    <a:ext uri="{9D8B030D-6E8A-4147-A177-3AD203B41FA5}">
                      <a16:colId xmlns:a16="http://schemas.microsoft.com/office/drawing/2014/main" val="20000"/>
                    </a:ext>
                  </a:extLst>
                </a:gridCol>
                <a:gridCol w="5089575">
                  <a:extLst>
                    <a:ext uri="{9D8B030D-6E8A-4147-A177-3AD203B41FA5}">
                      <a16:colId xmlns:a16="http://schemas.microsoft.com/office/drawing/2014/main" val="20001"/>
                    </a:ext>
                  </a:extLst>
                </a:gridCol>
              </a:tblGrid>
              <a:tr h="1506075">
                <a:tc>
                  <a:txBody>
                    <a:bodyPr/>
                    <a:lstStyle/>
                    <a:p>
                      <a:pPr marL="914400" marR="0" lvl="2" indent="0" algn="l" rtl="0">
                        <a:spcBef>
                          <a:spcPts val="0"/>
                        </a:spcBef>
                        <a:spcAft>
                          <a:spcPts val="0"/>
                        </a:spcAft>
                        <a:buNone/>
                      </a:pPr>
                      <a:r>
                        <a:rPr lang="en-US" sz="2400" u="none" strike="noStrike" cap="none" dirty="0"/>
                        <a:t>Alex Barnhill, NCC Instructor</a:t>
                      </a:r>
                      <a:endParaRPr dirty="0"/>
                    </a:p>
                    <a:p>
                      <a:pPr marL="914400" marR="0" lvl="2" indent="0" algn="ctr" rtl="0">
                        <a:spcBef>
                          <a:spcPts val="0"/>
                        </a:spcBef>
                        <a:spcAft>
                          <a:spcPts val="0"/>
                        </a:spcAft>
                        <a:buNone/>
                      </a:pPr>
                      <a:r>
                        <a:rPr lang="en-US" sz="2400" u="none" strike="noStrike" cap="none" dirty="0"/>
                        <a:t>  </a:t>
                      </a:r>
                      <a:r>
                        <a:rPr lang="en-US" sz="2400" u="none" strike="noStrike" cap="none" dirty="0" smtClean="0"/>
                        <a:t>National HTEC President</a:t>
                      </a:r>
                      <a:endParaRPr dirty="0"/>
                    </a:p>
                    <a:p>
                      <a:pPr marL="914400" marR="0" lvl="2" indent="0" algn="ctr" rtl="0">
                        <a:spcBef>
                          <a:spcPts val="0"/>
                        </a:spcBef>
                        <a:spcAft>
                          <a:spcPts val="0"/>
                        </a:spcAft>
                        <a:buNone/>
                      </a:pPr>
                      <a:r>
                        <a:rPr lang="en-US" sz="2400" u="none" strike="noStrike" cap="none" dirty="0"/>
                        <a:t>  AIMS President</a:t>
                      </a:r>
                      <a:endParaRPr dirty="0"/>
                    </a:p>
                    <a:p>
                      <a:pPr marL="0" marR="0" lvl="0" indent="0" algn="l" rtl="0">
                        <a:spcBef>
                          <a:spcPts val="0"/>
                        </a:spcBef>
                        <a:spcAft>
                          <a:spcPts val="0"/>
                        </a:spcAft>
                        <a:buNone/>
                      </a:pPr>
                      <a:endParaRPr sz="1800" dirty="0"/>
                    </a:p>
                  </a:txBody>
                  <a:tcPr marL="0" marR="91450" marT="45725" marB="45725">
                    <a:solidFill>
                      <a:schemeClr val="bg2"/>
                    </a:solidFill>
                  </a:tcPr>
                </a:tc>
                <a:tc>
                  <a:txBody>
                    <a:bodyPr/>
                    <a:lstStyle/>
                    <a:p>
                      <a:pPr marL="914400" marR="0" lvl="2" indent="0" algn="l" rtl="0">
                        <a:spcBef>
                          <a:spcPts val="0"/>
                        </a:spcBef>
                        <a:spcAft>
                          <a:spcPts val="0"/>
                        </a:spcAft>
                        <a:buNone/>
                      </a:pPr>
                      <a:r>
                        <a:rPr lang="en-US" sz="2400" u="none" strike="noStrike" cap="none" dirty="0"/>
                        <a:t>George Shook, NCC Instructor</a:t>
                      </a:r>
                      <a:endParaRPr dirty="0"/>
                    </a:p>
                    <a:p>
                      <a:pPr marL="914400" marR="0" lvl="2" indent="0" algn="l" rtl="0">
                        <a:spcBef>
                          <a:spcPts val="0"/>
                        </a:spcBef>
                        <a:spcAft>
                          <a:spcPts val="0"/>
                        </a:spcAft>
                        <a:buNone/>
                      </a:pPr>
                      <a:r>
                        <a:rPr lang="en-US" sz="2400" u="none" strike="noStrike" cap="none" dirty="0"/>
                        <a:t>   National HTEC Council</a:t>
                      </a:r>
                      <a:endParaRPr dirty="0"/>
                    </a:p>
                    <a:p>
                      <a:pPr marL="0" marR="0" lvl="0" indent="0" algn="l" rtl="0">
                        <a:spcBef>
                          <a:spcPts val="0"/>
                        </a:spcBef>
                        <a:spcAft>
                          <a:spcPts val="0"/>
                        </a:spcAft>
                        <a:buNone/>
                      </a:pPr>
                      <a:endParaRPr sz="1800" dirty="0"/>
                    </a:p>
                  </a:txBody>
                  <a:tcPr marL="91450" marR="0" marT="45725" marB="45725">
                    <a:solidFill>
                      <a:schemeClr val="bg2"/>
                    </a:solidFill>
                  </a:tcPr>
                </a:tc>
                <a:extLst>
                  <a:ext uri="{0D108BD9-81ED-4DB2-BD59-A6C34878D82A}">
                    <a16:rowId xmlns:a16="http://schemas.microsoft.com/office/drawing/2014/main" val="10000"/>
                  </a:ext>
                </a:extLst>
              </a:tr>
            </a:tbl>
          </a:graphicData>
        </a:graphic>
      </p:graphicFrame>
      <p:sp>
        <p:nvSpPr>
          <p:cNvPr id="6" name="Google Shape;176;p8"/>
          <p:cNvSpPr txBox="1">
            <a:spLocks/>
          </p:cNvSpPr>
          <p:nvPr/>
        </p:nvSpPr>
        <p:spPr>
          <a:xfrm rot="-5400000">
            <a:off x="-1543974" y="2986450"/>
            <a:ext cx="4710535" cy="1217596"/>
          </a:xfrm>
          <a:prstGeom prst="rect">
            <a:avLst/>
          </a:prstGeom>
          <a:solidFill>
            <a:schemeClr val="accent1">
              <a:lumMod val="20000"/>
              <a:lumOff val="8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70C0"/>
              </a:buClr>
              <a:buSzPts val="3600"/>
              <a:buFont typeface="Arial"/>
              <a:buNone/>
            </a:pPr>
            <a:r>
              <a:rPr lang="en-US" sz="3600" b="1" smtClean="0">
                <a:solidFill>
                  <a:srgbClr val="0070C0"/>
                </a:solidFill>
                <a:latin typeface="Bahnschrift" panose="020B0502040204020203" pitchFamily="34" charset="0"/>
                <a:ea typeface="Arial"/>
                <a:cs typeface="Arial"/>
                <a:sym typeface="Arial"/>
              </a:rPr>
              <a:t>Faculty Development</a:t>
            </a:r>
            <a:endParaRPr lang="en-US" b="1" dirty="0">
              <a:solidFill>
                <a:srgbClr val="0070C0"/>
              </a:solidFill>
              <a:latin typeface="Bahnschrift" panose="020B0502040204020203" pitchFamily="34" charset="0"/>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rot="-5400000">
            <a:off x="-1489991" y="2932467"/>
            <a:ext cx="4710535" cy="1325563"/>
          </a:xfrm>
          <a:prstGeom prst="rect">
            <a:avLst/>
          </a:prstGeom>
          <a:solidFill>
            <a:schemeClr val="accent1">
              <a:lumMod val="20000"/>
              <a:lumOff val="80000"/>
            </a:scheme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3600"/>
              <a:buFont typeface="Arial"/>
              <a:buNone/>
            </a:pPr>
            <a:r>
              <a:rPr lang="en-US" sz="3600" b="1" dirty="0">
                <a:solidFill>
                  <a:srgbClr val="0070C0"/>
                </a:solidFill>
                <a:latin typeface="Bahnschrift" panose="020B0502040204020203" pitchFamily="34" charset="0"/>
                <a:ea typeface="Arial"/>
                <a:cs typeface="Arial"/>
                <a:sym typeface="Arial"/>
              </a:rPr>
              <a:t>Faculty </a:t>
            </a:r>
            <a:r>
              <a:rPr lang="en-US" sz="3600" b="1" dirty="0" smtClean="0">
                <a:solidFill>
                  <a:srgbClr val="0070C0"/>
                </a:solidFill>
                <a:latin typeface="Bahnschrift" panose="020B0502040204020203" pitchFamily="34" charset="0"/>
                <a:ea typeface="Arial"/>
                <a:cs typeface="Arial"/>
                <a:sym typeface="Arial"/>
              </a:rPr>
              <a:t>Development</a:t>
            </a:r>
            <a:endParaRPr b="1" dirty="0">
              <a:solidFill>
                <a:srgbClr val="0070C0"/>
              </a:solidFill>
              <a:latin typeface="Bahnschrift" panose="020B0502040204020203" pitchFamily="34" charset="0"/>
              <a:ea typeface="Arial"/>
              <a:cs typeface="Arial"/>
              <a:sym typeface="Arial"/>
            </a:endParaRPr>
          </a:p>
        </p:txBody>
      </p:sp>
      <p:sp>
        <p:nvSpPr>
          <p:cNvPr id="177" name="Google Shape;177;p8"/>
          <p:cNvSpPr txBox="1"/>
          <p:nvPr/>
        </p:nvSpPr>
        <p:spPr>
          <a:xfrm>
            <a:off x="2020902" y="491777"/>
            <a:ext cx="9113264" cy="40318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accent2">
                    <a:lumMod val="75000"/>
                  </a:schemeClr>
                </a:solidFill>
                <a:latin typeface="Calibri"/>
                <a:ea typeface="Calibri"/>
                <a:cs typeface="Calibri"/>
                <a:sym typeface="Calibri"/>
              </a:rPr>
              <a:t>Welding Technologies</a:t>
            </a:r>
            <a:endParaRPr dirty="0">
              <a:solidFill>
                <a:schemeClr val="accent2">
                  <a:lumMod val="75000"/>
                </a:schemeClr>
              </a:solidFill>
            </a:endParaRPr>
          </a:p>
          <a:p>
            <a:pPr marL="0" marR="0" lvl="0" indent="0" algn="l" rtl="0">
              <a:spcBef>
                <a:spcPts val="0"/>
              </a:spcBef>
              <a:spcAft>
                <a:spcPts val="0"/>
              </a:spcAft>
              <a:buNone/>
            </a:pPr>
            <a:endParaRPr sz="32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OSHA #501 Training for General Industry </a:t>
            </a:r>
            <a:endParaRPr lang="en-US" sz="2400" dirty="0" smtClean="0">
              <a:solidFill>
                <a:schemeClr val="dk1"/>
              </a:solidFill>
              <a:latin typeface="Calibri"/>
              <a:ea typeface="Calibri"/>
              <a:cs typeface="Calibri"/>
              <a:sym typeface="Calibri"/>
            </a:endParaRPr>
          </a:p>
          <a:p>
            <a:pPr marR="0" lvl="0" algn="l" rtl="0">
              <a:spcBef>
                <a:spcPts val="0"/>
              </a:spcBef>
              <a:spcAft>
                <a:spcPts val="0"/>
              </a:spcAft>
              <a:buClr>
                <a:schemeClr val="dk1"/>
              </a:buClr>
              <a:buSzPts val="2400"/>
            </a:pPr>
            <a:r>
              <a:rPr lang="en-US" sz="2400" dirty="0">
                <a:solidFill>
                  <a:schemeClr val="dk1"/>
                </a:solidFill>
                <a:latin typeface="Calibri"/>
                <a:ea typeface="Calibri"/>
                <a:cs typeface="Calibri"/>
                <a:sym typeface="Calibri"/>
              </a:rPr>
              <a:t>		= </a:t>
            </a:r>
            <a:r>
              <a:rPr lang="en-US" sz="2400" i="1" dirty="0">
                <a:solidFill>
                  <a:schemeClr val="dk1"/>
                </a:solidFill>
                <a:latin typeface="Calibri"/>
                <a:ea typeface="Calibri"/>
                <a:cs typeface="Calibri"/>
                <a:sym typeface="Calibri"/>
              </a:rPr>
              <a:t>Faculty are authorized safety trainers</a:t>
            </a:r>
            <a:endParaRPr sz="2400" i="1" dirty="0">
              <a:solidFill>
                <a:schemeClr val="dk1"/>
              </a:solidFill>
              <a:latin typeface="Calibri"/>
              <a:ea typeface="Calibri"/>
              <a:cs typeface="Calibri"/>
              <a:sym typeface="Calibri"/>
            </a:endParaRPr>
          </a:p>
          <a:p>
            <a:pPr marL="914400" marR="0" lvl="2" indent="0" algn="ctr" rtl="0">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914400" marR="0" lvl="2" indent="0" algn="l" rtl="0">
              <a:spcBef>
                <a:spcPts val="0"/>
              </a:spcBef>
              <a:spcAft>
                <a:spcPts val="0"/>
              </a:spcAft>
              <a:buNone/>
            </a:pPr>
            <a:r>
              <a:rPr lang="en-US" sz="2400" b="0" i="0" u="none" strike="noStrike" cap="none" dirty="0">
                <a:solidFill>
                  <a:schemeClr val="dk1"/>
                </a:solidFill>
                <a:latin typeface="Calibri"/>
                <a:ea typeface="Calibri"/>
                <a:cs typeface="Calibri"/>
                <a:sym typeface="Calibri"/>
              </a:rPr>
              <a:t>Provides opportunity for students to earn the OSHA 30 Hour for General Industry Card  from the US Department of Labor during the program.</a:t>
            </a:r>
            <a:endParaRPr dirty="0"/>
          </a:p>
          <a:p>
            <a:pPr marL="914400" marR="0" lvl="2" indent="0" algn="l" rtl="0">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914400" marR="0" lvl="2" indent="0" algn="l" rtl="0">
              <a:spcBef>
                <a:spcPts val="0"/>
              </a:spcBef>
              <a:spcAft>
                <a:spcPts val="0"/>
              </a:spcAft>
              <a:buNone/>
            </a:pPr>
            <a:r>
              <a:rPr lang="en-US" sz="2400" b="0" i="0" u="none" strike="noStrike" cap="none" dirty="0">
                <a:solidFill>
                  <a:schemeClr val="dk1"/>
                </a:solidFill>
                <a:latin typeface="Calibri"/>
                <a:ea typeface="Calibri"/>
                <a:cs typeface="Calibri"/>
                <a:sym typeface="Calibri"/>
              </a:rPr>
              <a:t>Added to the Welding </a:t>
            </a:r>
            <a:r>
              <a:rPr lang="en-US" sz="2400" b="0" i="0" u="none" strike="noStrike" cap="none" dirty="0" smtClean="0">
                <a:solidFill>
                  <a:schemeClr val="dk1"/>
                </a:solidFill>
                <a:latin typeface="Calibri"/>
                <a:ea typeface="Calibri"/>
                <a:cs typeface="Calibri"/>
                <a:sym typeface="Calibri"/>
              </a:rPr>
              <a:t>CTE Pathway effective </a:t>
            </a:r>
            <a:r>
              <a:rPr lang="en-US" sz="2400" b="0" i="0" u="none" strike="noStrike" cap="none" dirty="0">
                <a:solidFill>
                  <a:schemeClr val="dk1"/>
                </a:solidFill>
                <a:latin typeface="Calibri"/>
                <a:ea typeface="Calibri"/>
                <a:cs typeface="Calibri"/>
                <a:sym typeface="Calibri"/>
              </a:rPr>
              <a:t>Spring 2020</a:t>
            </a:r>
            <a:endParaRPr dirty="0"/>
          </a:p>
        </p:txBody>
      </p:sp>
      <p:graphicFrame>
        <p:nvGraphicFramePr>
          <p:cNvPr id="178" name="Google Shape;178;p8"/>
          <p:cNvGraphicFramePr/>
          <p:nvPr>
            <p:extLst>
              <p:ext uri="{D42A27DB-BD31-4B8C-83A1-F6EECF244321}">
                <p14:modId xmlns:p14="http://schemas.microsoft.com/office/powerpoint/2010/main" val="3426656943"/>
              </p:ext>
            </p:extLst>
          </p:nvPr>
        </p:nvGraphicFramePr>
        <p:xfrm>
          <a:off x="1638892" y="4817889"/>
          <a:ext cx="10179150" cy="1506075"/>
        </p:xfrm>
        <a:graphic>
          <a:graphicData uri="http://schemas.openxmlformats.org/drawingml/2006/table">
            <a:tbl>
              <a:tblPr firstRow="1" bandRow="1">
                <a:noFill/>
                <a:tableStyleId>{CE9A39EF-0B81-4B49-837A-A89D7783B810}</a:tableStyleId>
              </a:tblPr>
              <a:tblGrid>
                <a:gridCol w="5089575">
                  <a:extLst>
                    <a:ext uri="{9D8B030D-6E8A-4147-A177-3AD203B41FA5}">
                      <a16:colId xmlns:a16="http://schemas.microsoft.com/office/drawing/2014/main" val="20000"/>
                    </a:ext>
                  </a:extLst>
                </a:gridCol>
                <a:gridCol w="5089575">
                  <a:extLst>
                    <a:ext uri="{9D8B030D-6E8A-4147-A177-3AD203B41FA5}">
                      <a16:colId xmlns:a16="http://schemas.microsoft.com/office/drawing/2014/main" val="20001"/>
                    </a:ext>
                  </a:extLst>
                </a:gridCol>
              </a:tblGrid>
              <a:tr h="1506075">
                <a:tc>
                  <a:txBody>
                    <a:bodyPr/>
                    <a:lstStyle/>
                    <a:p>
                      <a:pPr marL="914400" marR="0" lvl="2" indent="0" algn="ctr" rtl="0">
                        <a:spcBef>
                          <a:spcPts val="0"/>
                        </a:spcBef>
                        <a:spcAft>
                          <a:spcPts val="0"/>
                        </a:spcAft>
                        <a:buNone/>
                      </a:pPr>
                      <a:endParaRPr sz="2400" u="none" strike="noStrike" cap="none" dirty="0"/>
                    </a:p>
                    <a:p>
                      <a:pPr marL="914400" marR="0" lvl="2" indent="0" algn="ctr" rtl="0">
                        <a:spcBef>
                          <a:spcPts val="0"/>
                        </a:spcBef>
                        <a:spcAft>
                          <a:spcPts val="0"/>
                        </a:spcAft>
                        <a:buNone/>
                      </a:pPr>
                      <a:r>
                        <a:rPr lang="en-US" sz="2400" u="none" strike="noStrike" cap="none" dirty="0"/>
                        <a:t>Jay Manning, NCC Instructor</a:t>
                      </a:r>
                      <a:endParaRPr dirty="0"/>
                    </a:p>
                    <a:p>
                      <a:pPr marL="914400" marR="0" lvl="2" indent="0" algn="ctr" rtl="0">
                        <a:spcBef>
                          <a:spcPts val="0"/>
                        </a:spcBef>
                        <a:spcAft>
                          <a:spcPts val="0"/>
                        </a:spcAft>
                        <a:buNone/>
                      </a:pPr>
                      <a:r>
                        <a:rPr lang="en-US" sz="2400" u="none" strike="noStrike" cap="none" dirty="0"/>
                        <a:t>  Welding Technologies</a:t>
                      </a:r>
                      <a:endParaRPr dirty="0"/>
                    </a:p>
                    <a:p>
                      <a:pPr marL="0" marR="0" lvl="0" indent="0" algn="l" rtl="0">
                        <a:spcBef>
                          <a:spcPts val="0"/>
                        </a:spcBef>
                        <a:spcAft>
                          <a:spcPts val="0"/>
                        </a:spcAft>
                        <a:buNone/>
                      </a:pPr>
                      <a:endParaRPr sz="1800" dirty="0"/>
                    </a:p>
                  </a:txBody>
                  <a:tcPr marL="0" marR="91450" marT="45725" marB="45725">
                    <a:solidFill>
                      <a:schemeClr val="bg2"/>
                    </a:solidFill>
                  </a:tcPr>
                </a:tc>
                <a:tc>
                  <a:txBody>
                    <a:bodyPr/>
                    <a:lstStyle/>
                    <a:p>
                      <a:pPr marL="914400" marR="0" lvl="2" indent="0" algn="l" rtl="0">
                        <a:spcBef>
                          <a:spcPts val="0"/>
                        </a:spcBef>
                        <a:spcAft>
                          <a:spcPts val="0"/>
                        </a:spcAft>
                        <a:buNone/>
                      </a:pPr>
                      <a:endParaRPr sz="2400" u="none" strike="noStrike" cap="none" dirty="0"/>
                    </a:p>
                    <a:p>
                      <a:pPr marL="914400" marR="0" lvl="2" indent="0" algn="l" rtl="0">
                        <a:spcBef>
                          <a:spcPts val="0"/>
                        </a:spcBef>
                        <a:spcAft>
                          <a:spcPts val="0"/>
                        </a:spcAft>
                        <a:buNone/>
                      </a:pPr>
                      <a:r>
                        <a:rPr lang="en-US" sz="2400" u="none" strike="noStrike" cap="none" dirty="0"/>
                        <a:t>Carl Harris, NCC Instructor</a:t>
                      </a:r>
                      <a:endParaRPr dirty="0"/>
                    </a:p>
                    <a:p>
                      <a:pPr marL="914400" marR="0" lvl="2" indent="0" algn="l" rtl="0">
                        <a:spcBef>
                          <a:spcPts val="0"/>
                        </a:spcBef>
                        <a:spcAft>
                          <a:spcPts val="0"/>
                        </a:spcAft>
                        <a:buNone/>
                      </a:pPr>
                      <a:r>
                        <a:rPr lang="en-US" sz="2400" u="none" strike="noStrike" cap="none" dirty="0"/>
                        <a:t>   Welding Technologies</a:t>
                      </a:r>
                      <a:endParaRPr dirty="0"/>
                    </a:p>
                    <a:p>
                      <a:pPr marL="0" marR="0" lvl="0" indent="0" algn="l" rtl="0">
                        <a:spcBef>
                          <a:spcPts val="0"/>
                        </a:spcBef>
                        <a:spcAft>
                          <a:spcPts val="0"/>
                        </a:spcAft>
                        <a:buNone/>
                      </a:pPr>
                      <a:endParaRPr sz="1800" dirty="0"/>
                    </a:p>
                  </a:txBody>
                  <a:tcPr marL="91450" marR="0" marT="45725" marB="45725">
                    <a:solidFill>
                      <a:schemeClr val="bg2"/>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title"/>
          </p:nvPr>
        </p:nvSpPr>
        <p:spPr>
          <a:xfrm rot="-5400000">
            <a:off x="-1434575" y="2786996"/>
            <a:ext cx="4738246" cy="1325563"/>
          </a:xfrm>
          <a:prstGeom prst="rect">
            <a:avLst/>
          </a:prstGeom>
          <a:solidFill>
            <a:schemeClr val="accent1">
              <a:lumMod val="20000"/>
              <a:lumOff val="80000"/>
            </a:scheme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3600"/>
              <a:buFont typeface="Arial"/>
              <a:buNone/>
            </a:pPr>
            <a:r>
              <a:rPr lang="en-US" sz="3600" b="1" dirty="0">
                <a:solidFill>
                  <a:srgbClr val="0070C0"/>
                </a:solidFill>
                <a:latin typeface="Bahnschrift" panose="020B0502040204020203" pitchFamily="34" charset="0"/>
                <a:ea typeface="Arial"/>
                <a:cs typeface="Arial"/>
                <a:sym typeface="Arial"/>
              </a:rPr>
              <a:t>Faculty </a:t>
            </a:r>
            <a:r>
              <a:rPr lang="en-US" sz="3600" b="1" dirty="0" smtClean="0">
                <a:solidFill>
                  <a:srgbClr val="0070C0"/>
                </a:solidFill>
                <a:latin typeface="Bahnschrift" panose="020B0502040204020203" pitchFamily="34" charset="0"/>
                <a:ea typeface="Arial"/>
                <a:cs typeface="Arial"/>
                <a:sym typeface="Arial"/>
              </a:rPr>
              <a:t>Development</a:t>
            </a:r>
            <a:endParaRPr b="1" dirty="0">
              <a:solidFill>
                <a:srgbClr val="0070C0"/>
              </a:solidFill>
              <a:latin typeface="Bahnschrift" panose="020B0502040204020203" pitchFamily="34" charset="0"/>
              <a:ea typeface="Arial"/>
              <a:cs typeface="Arial"/>
              <a:sym typeface="Arial"/>
            </a:endParaRPr>
          </a:p>
        </p:txBody>
      </p:sp>
      <p:sp>
        <p:nvSpPr>
          <p:cNvPr id="185" name="Google Shape;185;p9"/>
          <p:cNvSpPr txBox="1"/>
          <p:nvPr/>
        </p:nvSpPr>
        <p:spPr>
          <a:xfrm>
            <a:off x="1758150" y="491775"/>
            <a:ext cx="10249500" cy="46166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accent2">
                    <a:lumMod val="75000"/>
                  </a:schemeClr>
                </a:solidFill>
                <a:latin typeface="Calibri"/>
                <a:ea typeface="Calibri"/>
                <a:cs typeface="Calibri"/>
                <a:sym typeface="Calibri"/>
              </a:rPr>
              <a:t>Electrical Systems Technology</a:t>
            </a:r>
            <a:endParaRPr dirty="0">
              <a:solidFill>
                <a:schemeClr val="accent2">
                  <a:lumMod val="75000"/>
                </a:schemeClr>
              </a:solidFill>
            </a:endParaRPr>
          </a:p>
          <a:p>
            <a:pPr marL="0" marR="0" lvl="0" indent="0" algn="l" rtl="0">
              <a:spcBef>
                <a:spcPts val="0"/>
              </a:spcBef>
              <a:spcAft>
                <a:spcPts val="0"/>
              </a:spcAft>
              <a:buNone/>
            </a:pPr>
            <a:endParaRPr sz="32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FANUC Robotics Handling Tool Operations and Programming Train-the-Trainer</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err="1">
                <a:solidFill>
                  <a:schemeClr val="dk1"/>
                </a:solidFill>
                <a:latin typeface="Calibri"/>
                <a:ea typeface="Calibri"/>
                <a:cs typeface="Calibri"/>
                <a:sym typeface="Calibri"/>
              </a:rPr>
              <a:t>Festo</a:t>
            </a:r>
            <a:r>
              <a:rPr lang="en-US" sz="2400" dirty="0">
                <a:solidFill>
                  <a:schemeClr val="dk1"/>
                </a:solidFill>
                <a:latin typeface="Calibri"/>
                <a:ea typeface="Calibri"/>
                <a:cs typeface="Calibri"/>
                <a:sym typeface="Calibri"/>
              </a:rPr>
              <a:t>/NC3 Industry 4.0 Train-the-Trainer</a:t>
            </a:r>
            <a:endParaRPr sz="2400" dirty="0">
              <a:solidFill>
                <a:schemeClr val="dk1"/>
              </a:solidFill>
              <a:latin typeface="Calibri"/>
              <a:ea typeface="Calibri"/>
              <a:cs typeface="Calibri"/>
              <a:sym typeface="Calibri"/>
            </a:endParaRPr>
          </a:p>
          <a:p>
            <a:pPr marL="45720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lvl="2" indent="0" algn="ctr" rtl="0">
              <a:spcBef>
                <a:spcPts val="0"/>
              </a:spcBef>
              <a:spcAft>
                <a:spcPts val="0"/>
              </a:spcAft>
              <a:buNone/>
            </a:pPr>
            <a:r>
              <a:rPr lang="en-US" sz="2400" dirty="0">
                <a:solidFill>
                  <a:schemeClr val="dk1"/>
                </a:solidFill>
                <a:latin typeface="Calibri"/>
                <a:ea typeface="Calibri"/>
                <a:cs typeface="Calibri"/>
                <a:sym typeface="Calibri"/>
              </a:rPr>
              <a:t>Provides opportunity for students to earn industry certifications: </a:t>
            </a:r>
            <a:endParaRPr sz="2400" dirty="0">
              <a:solidFill>
                <a:schemeClr val="dk1"/>
              </a:solidFill>
              <a:latin typeface="Calibri"/>
              <a:ea typeface="Calibri"/>
              <a:cs typeface="Calibri"/>
              <a:sym typeface="Calibri"/>
            </a:endParaRPr>
          </a:p>
          <a:p>
            <a:pPr marL="0" lvl="2" indent="0" algn="ctr" rtl="0">
              <a:spcBef>
                <a:spcPts val="0"/>
              </a:spcBef>
              <a:spcAft>
                <a:spcPts val="0"/>
              </a:spcAft>
              <a:buNone/>
            </a:pPr>
            <a:endParaRPr sz="2400" i="1" dirty="0">
              <a:solidFill>
                <a:schemeClr val="dk1"/>
              </a:solidFill>
              <a:latin typeface="Calibri"/>
              <a:ea typeface="Calibri"/>
              <a:cs typeface="Calibri"/>
              <a:sym typeface="Calibri"/>
            </a:endParaRPr>
          </a:p>
          <a:p>
            <a:pPr marL="0" lvl="2" indent="0" algn="ctr" rtl="0">
              <a:spcBef>
                <a:spcPts val="0"/>
              </a:spcBef>
              <a:spcAft>
                <a:spcPts val="0"/>
              </a:spcAft>
              <a:buNone/>
            </a:pPr>
            <a:r>
              <a:rPr lang="en-US" sz="2400" i="1" dirty="0">
                <a:solidFill>
                  <a:schemeClr val="dk1"/>
                </a:solidFill>
                <a:latin typeface="Calibri"/>
                <a:ea typeface="Calibri"/>
                <a:cs typeface="Calibri"/>
                <a:sym typeface="Calibri"/>
              </a:rPr>
              <a:t>FANUC Robotics Certifications </a:t>
            </a:r>
            <a:endParaRPr sz="2400" i="1" dirty="0">
              <a:solidFill>
                <a:schemeClr val="dk1"/>
              </a:solidFill>
              <a:latin typeface="Calibri"/>
              <a:ea typeface="Calibri"/>
              <a:cs typeface="Calibri"/>
              <a:sym typeface="Calibri"/>
            </a:endParaRPr>
          </a:p>
          <a:p>
            <a:pPr marL="0" lvl="2" indent="0" algn="ctr" rtl="0">
              <a:spcBef>
                <a:spcPts val="0"/>
              </a:spcBef>
              <a:spcAft>
                <a:spcPts val="0"/>
              </a:spcAft>
              <a:buNone/>
            </a:pPr>
            <a:endParaRPr sz="2400" i="1" dirty="0">
              <a:solidFill>
                <a:schemeClr val="dk1"/>
              </a:solidFill>
              <a:latin typeface="Calibri"/>
              <a:ea typeface="Calibri"/>
              <a:cs typeface="Calibri"/>
              <a:sym typeface="Calibri"/>
            </a:endParaRPr>
          </a:p>
          <a:p>
            <a:pPr marL="0" lvl="2" indent="0" algn="ctr" rtl="0">
              <a:spcBef>
                <a:spcPts val="0"/>
              </a:spcBef>
              <a:spcAft>
                <a:spcPts val="0"/>
              </a:spcAft>
              <a:buClr>
                <a:schemeClr val="dk1"/>
              </a:buClr>
              <a:buFont typeface="Arial"/>
              <a:buNone/>
            </a:pPr>
            <a:r>
              <a:rPr lang="en-US" sz="2400" i="1" dirty="0">
                <a:solidFill>
                  <a:schemeClr val="dk1"/>
                </a:solidFill>
                <a:latin typeface="Calibri"/>
                <a:ea typeface="Calibri"/>
                <a:cs typeface="Calibri"/>
                <a:sym typeface="Calibri"/>
              </a:rPr>
              <a:t>National Coalition of Certification Centers (NC3) 4.0 Certifications</a:t>
            </a:r>
            <a:endParaRPr i="1" dirty="0">
              <a:solidFill>
                <a:schemeClr val="dk1"/>
              </a:solidFill>
            </a:endParaRPr>
          </a:p>
          <a:p>
            <a:pPr marL="0" lvl="2" indent="0" algn="l" rtl="0">
              <a:spcBef>
                <a:spcPts val="0"/>
              </a:spcBef>
              <a:spcAft>
                <a:spcPts val="0"/>
              </a:spcAft>
              <a:buClr>
                <a:schemeClr val="dk1"/>
              </a:buClr>
              <a:buFont typeface="Arial"/>
              <a:buNone/>
            </a:pPr>
            <a:endParaRPr dirty="0">
              <a:solidFill>
                <a:schemeClr val="dk1"/>
              </a:solidFill>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aphicFrame>
        <p:nvGraphicFramePr>
          <p:cNvPr id="186" name="Google Shape;186;p9"/>
          <p:cNvGraphicFramePr/>
          <p:nvPr>
            <p:extLst>
              <p:ext uri="{D42A27DB-BD31-4B8C-83A1-F6EECF244321}">
                <p14:modId xmlns:p14="http://schemas.microsoft.com/office/powerpoint/2010/main" val="2560491990"/>
              </p:ext>
            </p:extLst>
          </p:nvPr>
        </p:nvGraphicFramePr>
        <p:xfrm>
          <a:off x="3914467" y="4774764"/>
          <a:ext cx="5478915" cy="1736125"/>
        </p:xfrm>
        <a:graphic>
          <a:graphicData uri="http://schemas.openxmlformats.org/drawingml/2006/table">
            <a:tbl>
              <a:tblPr firstRow="1" bandRow="1">
                <a:noFill/>
                <a:tableStyleId>{CE9A39EF-0B81-4B49-837A-A89D7783B810}</a:tableStyleId>
              </a:tblPr>
              <a:tblGrid>
                <a:gridCol w="5478915">
                  <a:extLst>
                    <a:ext uri="{9D8B030D-6E8A-4147-A177-3AD203B41FA5}">
                      <a16:colId xmlns:a16="http://schemas.microsoft.com/office/drawing/2014/main" val="20000"/>
                    </a:ext>
                  </a:extLst>
                </a:gridCol>
              </a:tblGrid>
              <a:tr h="1736125">
                <a:tc>
                  <a:txBody>
                    <a:bodyPr/>
                    <a:lstStyle/>
                    <a:p>
                      <a:pPr marL="914400" marR="0" lvl="2" indent="0" algn="ctr" rtl="0">
                        <a:spcBef>
                          <a:spcPts val="0"/>
                        </a:spcBef>
                        <a:spcAft>
                          <a:spcPts val="0"/>
                        </a:spcAft>
                        <a:buNone/>
                      </a:pPr>
                      <a:endParaRPr sz="2400" u="none" strike="noStrike" cap="none" dirty="0"/>
                    </a:p>
                    <a:p>
                      <a:pPr marL="914400" marR="0" lvl="2" indent="0" algn="ctr" rtl="0">
                        <a:spcBef>
                          <a:spcPts val="0"/>
                        </a:spcBef>
                        <a:spcAft>
                          <a:spcPts val="0"/>
                        </a:spcAft>
                        <a:buNone/>
                      </a:pPr>
                      <a:r>
                        <a:rPr lang="en-US" sz="2400" u="none" strike="noStrike" cap="none" dirty="0"/>
                        <a:t>Spencer Davis, NCC Instructor</a:t>
                      </a:r>
                      <a:endParaRPr dirty="0"/>
                    </a:p>
                    <a:p>
                      <a:pPr marL="914400" marR="0" lvl="2" indent="0" algn="ctr" rtl="0">
                        <a:spcBef>
                          <a:spcPts val="0"/>
                        </a:spcBef>
                        <a:spcAft>
                          <a:spcPts val="0"/>
                        </a:spcAft>
                        <a:buNone/>
                      </a:pPr>
                      <a:r>
                        <a:rPr lang="en-US" sz="2400" u="none" strike="noStrike" cap="none" dirty="0"/>
                        <a:t>  Electrical Systems Technology</a:t>
                      </a:r>
                      <a:endParaRPr dirty="0"/>
                    </a:p>
                    <a:p>
                      <a:pPr marL="0" marR="0" lvl="0" indent="0" algn="l" rtl="0">
                        <a:spcBef>
                          <a:spcPts val="0"/>
                        </a:spcBef>
                        <a:spcAft>
                          <a:spcPts val="0"/>
                        </a:spcAft>
                        <a:buNone/>
                      </a:pPr>
                      <a:endParaRPr sz="1800" dirty="0"/>
                    </a:p>
                  </a:txBody>
                  <a:tcPr marL="0" marR="91450" marT="45725" marB="45725">
                    <a:solidFill>
                      <a:schemeClr val="bg2"/>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1244</Words>
  <Application>Microsoft Office PowerPoint</Application>
  <PresentationFormat>Widescreen</PresentationFormat>
  <Paragraphs>141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Bahnschrift</vt:lpstr>
      <vt:lpstr>Calibri</vt:lpstr>
      <vt:lpstr>Office Theme</vt:lpstr>
      <vt:lpstr>Nash Community College</vt:lpstr>
      <vt:lpstr>PowerPoint Presentation</vt:lpstr>
      <vt:lpstr>CITI High School – Electrical and Industrial Technologies Lab</vt:lpstr>
      <vt:lpstr>Computer-Integrated Machining</vt:lpstr>
      <vt:lpstr>Automotive Systems  Technology</vt:lpstr>
      <vt:lpstr>Welding Technologies</vt:lpstr>
      <vt:lpstr>PowerPoint Presentation</vt:lpstr>
      <vt:lpstr>Faculty Development</vt:lpstr>
      <vt:lpstr>Faculty Development</vt:lpstr>
      <vt:lpstr>Promising (Successful)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Nash Community College</dc:title>
  <dc:creator>Tammie Clark</dc:creator>
  <cp:lastModifiedBy>Tammie Clark</cp:lastModifiedBy>
  <cp:revision>15</cp:revision>
  <dcterms:created xsi:type="dcterms:W3CDTF">2018-12-31T18:45:11Z</dcterms:created>
  <dcterms:modified xsi:type="dcterms:W3CDTF">2020-01-16T21:04:42Z</dcterms:modified>
</cp:coreProperties>
</file>